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Override1.xml" ContentType="application/vnd.openxmlformats-officedocument.themeOverr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Override2.xml" ContentType="application/vnd.openxmlformats-officedocument.themeOverride+xml"/>
  <Override PartName="/ppt/tags/tag8.xml" ContentType="application/vnd.openxmlformats-officedocument.presentationml.tags+xml"/>
  <Override PartName="/ppt/theme/themeOverride3.xml" ContentType="application/vnd.openxmlformats-officedocument.themeOverr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Override4.xml" ContentType="application/vnd.openxmlformats-officedocument.themeOverride+xml"/>
  <Override PartName="/ppt/tags/tag14.xml" ContentType="application/vnd.openxmlformats-officedocument.presentationml.tags+xml"/>
  <Override PartName="/ppt/theme/themeOverride5.xml" ContentType="application/vnd.openxmlformats-officedocument.themeOverride+xml"/>
  <Override PartName="/ppt/tags/tag15.xml" ContentType="application/vnd.openxmlformats-officedocument.presentationml.tags+xml"/>
  <Override PartName="/ppt/theme/themeOverride6.xml" ContentType="application/vnd.openxmlformats-officedocument.themeOverr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heme/themeOverride7.xml" ContentType="application/vnd.openxmlformats-officedocument.themeOverride+xml"/>
  <Override PartName="/ppt/tags/tag20.xml" ContentType="application/vnd.openxmlformats-officedocument.presentationml.tags+xml"/>
  <Override PartName="/ppt/theme/themeOverride8.xml" ContentType="application/vnd.openxmlformats-officedocument.themeOverride+xml"/>
  <Override PartName="/ppt/tags/tag21.xml" ContentType="application/vnd.openxmlformats-officedocument.presentationml.tags+xml"/>
  <Override PartName="/ppt/theme/themeOverride9.xml" ContentType="application/vnd.openxmlformats-officedocument.themeOverride+xml"/>
  <Override PartName="/ppt/tags/tag22.xml" ContentType="application/vnd.openxmlformats-officedocument.presentationml.tags+xml"/>
  <Override PartName="/ppt/theme/themeOverride10.xml" ContentType="application/vnd.openxmlformats-officedocument.themeOverride+xml"/>
  <Override PartName="/ppt/tags/tag23.xml" ContentType="application/vnd.openxmlformats-officedocument.presentationml.tags+xml"/>
  <Override PartName="/ppt/theme/themeOverride11.xml" ContentType="application/vnd.openxmlformats-officedocument.themeOverride+xml"/>
  <Override PartName="/ppt/tags/tag24.xml" ContentType="application/vnd.openxmlformats-officedocument.presentationml.tags+xml"/>
  <Override PartName="/ppt/theme/themeOverride12.xml" ContentType="application/vnd.openxmlformats-officedocument.themeOverr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heme/themeOverride13.xml" ContentType="application/vnd.openxmlformats-officedocument.themeOverride+xml"/>
  <Override PartName="/ppt/tags/tag34.xml" ContentType="application/vnd.openxmlformats-officedocument.presentationml.tags+xml"/>
  <Override PartName="/ppt/theme/themeOverride14.xml" ContentType="application/vnd.openxmlformats-officedocument.themeOverr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4" r:id="rId2"/>
  </p:sldMasterIdLst>
  <p:notesMasterIdLst>
    <p:notesMasterId r:id="rId21"/>
  </p:notesMasterIdLst>
  <p:handoutMasterIdLst>
    <p:handoutMasterId r:id="rId22"/>
  </p:handoutMasterIdLst>
  <p:sldIdLst>
    <p:sldId id="275" r:id="rId3"/>
    <p:sldId id="285" r:id="rId4"/>
    <p:sldId id="286" r:id="rId5"/>
    <p:sldId id="276" r:id="rId6"/>
    <p:sldId id="288" r:id="rId7"/>
    <p:sldId id="287" r:id="rId8"/>
    <p:sldId id="272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70" r:id="rId17"/>
    <p:sldId id="274" r:id="rId18"/>
    <p:sldId id="284" r:id="rId19"/>
    <p:sldId id="289" r:id="rId20"/>
  </p:sldIdLst>
  <p:sldSz cx="9144000" cy="6858000" type="screen4x3"/>
  <p:notesSz cx="6858000" cy="9144000"/>
  <p:embeddedFontLst>
    <p:embeddedFont>
      <p:font typeface="SwissReSans Light" panose="020B0504020202020204" pitchFamily="34" charset="0"/>
      <p:regular r:id="rId23"/>
      <p:bold r:id="rId24"/>
      <p:italic r:id="rId25"/>
      <p:boldItalic r:id="rId26"/>
    </p:embeddedFon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SwissReSans" panose="020B0604020202020204" pitchFamily="34" charset="0"/>
      <p:regular r:id="rId31"/>
      <p:bold r:id="rId32"/>
      <p:italic r:id="rId33"/>
      <p:boldItalic r:id="rId34"/>
    </p:embeddedFont>
    <p:embeddedFont>
      <p:font typeface="Arial Black" panose="020B0A04020102020204" pitchFamily="34" charset="0"/>
      <p:bold r:id="rId35"/>
    </p:embeddedFont>
  </p:embeddedFontLst>
  <p:custDataLst>
    <p:tags r:id="rId3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orient="horz" pos="1026">
          <p15:clr>
            <a:srgbClr val="A4A3A4"/>
          </p15:clr>
        </p15:guide>
        <p15:guide id="4" orient="horz" pos="3793">
          <p15:clr>
            <a:srgbClr val="A4A3A4"/>
          </p15:clr>
        </p15:guide>
        <p15:guide id="5" pos="431">
          <p15:clr>
            <a:srgbClr val="A4A3A4"/>
          </p15:clr>
        </p15:guide>
        <p15:guide id="6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F870FC3-41F4-4639-9F92-194A608F593C}">
  <a:tblStyle styleId="{4F870FC3-41F4-4639-9F92-194A608F593C}" styleName="Swiss Re - Table 1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accent1">
              <a:tint val="36000"/>
            </a:schemeClr>
          </a:solidFill>
        </a:fill>
      </a:tcStyle>
    </a:band2H>
    <a:band1V>
      <a:tcStyle>
        <a:tcBdr/>
        <a:fill>
          <a:solidFill>
            <a:schemeClr val="accent1">
              <a:tint val="36000"/>
            </a:schemeClr>
          </a:solidFill>
        </a:fill>
      </a:tcStyle>
    </a:band1V>
    <a:firstRow>
      <a:tcTxStyle b="on">
        <a:fontRef idx="minor">
          <a:scrgbClr r="255" g="255" b="255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E6E6707-7832-46BE-A3A0-E36881F78559}" styleName="Swiss Re - Table 2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accent5">
              <a:tint val="36000"/>
            </a:schemeClr>
          </a:solidFill>
        </a:fill>
      </a:tcStyle>
    </a:band2H>
    <a:band1V>
      <a:tcStyle>
        <a:tcBdr/>
        <a:fill>
          <a:solidFill>
            <a:schemeClr val="accent5">
              <a:tint val="36000"/>
            </a:schemeClr>
          </a:solidFill>
        </a:fill>
      </a:tcStyle>
    </a:band1V>
    <a:firstRow>
      <a:tcTxStyle b="on">
        <a:fontRef idx="minor">
          <a:scrgbClr r="255" g="255" b="255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BE75E58-984F-4F72-8EDD-5C9A88DD35F0}" styleName="Swiss Re - Table 3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accent3">
              <a:tint val="36000"/>
            </a:schemeClr>
          </a:solidFill>
        </a:fill>
      </a:tcStyle>
    </a:band2H>
    <a:band1V>
      <a:tcStyle>
        <a:tcBdr/>
        <a:fill>
          <a:solidFill>
            <a:schemeClr val="accent3">
              <a:tint val="36000"/>
            </a:schemeClr>
          </a:solidFill>
        </a:fill>
      </a:tcStyle>
    </a:band1V>
    <a:firstRow>
      <a:tcTxStyle b="on">
        <a:fontRef idx="minor">
          <a:scrgbClr r="255" g="255" b="255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0DF0198-80C8-49AA-8D90-CB580F7814A3}" styleName="Swiss Re - Table 4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879B2AA-A785-4C12-A31E-098CB692474E}" styleName="Swiss Re - Table 5">
    <a:wholeTbl>
      <a:tcTxStyle>
        <a:fontRef idx="minor">
          <a:scrgbClr r="40" g="62" b="54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howGuides="1">
      <p:cViewPr varScale="1">
        <p:scale>
          <a:sx n="88" d="100"/>
          <a:sy n="88" d="100"/>
        </p:scale>
        <p:origin x="1416" y="90"/>
      </p:cViewPr>
      <p:guideLst>
        <p:guide orient="horz" pos="164"/>
        <p:guide orient="horz" pos="436"/>
        <p:guide orient="horz" pos="1026"/>
        <p:guide orient="horz" pos="3793"/>
        <p:guide pos="431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98" d="100"/>
          <a:sy n="98" d="100"/>
        </p:scale>
        <p:origin x="-277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SwissReSans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7C786-A259-4FDD-A4C0-BD83D19C2427}" type="datetimeFigureOut">
              <a:rPr lang="en-GB" smtClean="0">
                <a:latin typeface="SwissReSans" pitchFamily="34" charset="0"/>
              </a:rPr>
              <a:pPr/>
              <a:t>13/06/2017</a:t>
            </a:fld>
            <a:endParaRPr lang="en-GB" dirty="0">
              <a:latin typeface="SwissReSans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SwissReSans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DD15C-2E90-415F-B376-5831ACCDAAD0}" type="slidenum">
              <a:rPr lang="en-GB" smtClean="0">
                <a:latin typeface="SwissReSans" pitchFamily="34" charset="0"/>
              </a:rPr>
              <a:pPr/>
              <a:t>‹#›</a:t>
            </a:fld>
            <a:endParaRPr lang="en-GB" dirty="0">
              <a:latin typeface="SwissRe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6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wissReSans" pitchFamily="34" charset="0"/>
              </a:defRPr>
            </a:lvl1pPr>
          </a:lstStyle>
          <a:p>
            <a:fld id="{3A1CEC75-F9BB-42F0-8E1C-193797F4D4D6}" type="datetimeFigureOut">
              <a:rPr lang="de-DE" smtClean="0"/>
              <a:pPr/>
              <a:t>13.06.2017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wissReSans" pitchFamily="34" charset="0"/>
              </a:defRPr>
            </a:lvl1pPr>
          </a:lstStyle>
          <a:p>
            <a:fld id="{CF8ED666-4372-485F-9851-ED435EF4ACC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9760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1pPr>
    <a:lvl2pPr marL="34925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2pPr>
    <a:lvl3pPr marL="71755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3pPr>
    <a:lvl4pPr marL="106680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4pPr>
    <a:lvl5pPr marL="143510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1700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Growth in insurance</a:t>
            </a:r>
            <a:r>
              <a:rPr lang="en-GB" baseline="0" dirty="0" smtClean="0"/>
              <a:t> will come from the OTC segment, in particular innovative risk transfer solutions.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Marisa Prater and Roy Baumann - Ferma 2015, Venice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3900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Growth in insurance</a:t>
            </a:r>
            <a:r>
              <a:rPr lang="en-GB" baseline="0" dirty="0" smtClean="0"/>
              <a:t> will come from the OTC segment, in particular innovative risk transfer solutions.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Marisa Prater and Roy Baumann - Ferma 2015, Venice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3510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1285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9012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28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23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016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240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Growth in insurance</a:t>
            </a:r>
            <a:r>
              <a:rPr lang="en-GB" baseline="0" dirty="0" smtClean="0"/>
              <a:t> will come from the OTC segment, in particular innovative risk transfer solutions.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/>
                </a:solidFill>
              </a:rPr>
              <a:t>Marisa Prater and Roy Baumann - Ferma 2015, Venice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3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99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2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tags" Target="../tags/tag1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5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1.png"/><Relationship Id="rId2" Type="http://schemas.openxmlformats.org/officeDocument/2006/relationships/tags" Target="../tags/tag16.xml"/><Relationship Id="rId1" Type="http://schemas.openxmlformats.org/officeDocument/2006/relationships/themeOverride" Target="../theme/themeOverride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7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10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1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tags" Target="../tags/tag2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12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9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4.xml"/><Relationship Id="rId1" Type="http://schemas.openxmlformats.org/officeDocument/2006/relationships/themeOverride" Target="../theme/themeOverride13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tags" Target="../tags/tag3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5.xml"/><Relationship Id="rId1" Type="http://schemas.openxmlformats.org/officeDocument/2006/relationships/themeOverride" Target="../theme/themeOverride1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9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solidFill>
          <a:srgbClr val="D1D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 bwMode="gray">
          <a:xfrm>
            <a:off x="0" y="0"/>
            <a:ext cx="9144000" cy="6858000"/>
          </a:xfrm>
        </p:spPr>
        <p:txBody>
          <a:bodyPr/>
          <a:lstStyle>
            <a:lvl1pPr>
              <a:buFontTx/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r>
              <a:rPr lang="en-GB" dirty="0" smtClean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684213" y="1628776"/>
            <a:ext cx="7272163" cy="1296168"/>
          </a:xfrm>
        </p:spPr>
        <p:txBody>
          <a:bodyPr>
            <a:noAutofit/>
          </a:bodyPr>
          <a:lstStyle>
            <a:lvl1pPr algn="l">
              <a:lnSpc>
                <a:spcPct val="80000"/>
              </a:lnSpc>
              <a:defRPr sz="4800">
                <a:solidFill>
                  <a:srgbClr val="FFFFFF"/>
                </a:solidFill>
                <a:latin typeface="SwissReSans Light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684213" y="2996952"/>
            <a:ext cx="7272163" cy="288032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rgbClr val="FFFFFF"/>
                </a:solidFill>
                <a:latin typeface="SwissReSans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GB" dirty="0"/>
          </a:p>
        </p:txBody>
      </p:sp>
      <p:sp>
        <p:nvSpPr>
          <p:cNvPr id="11" name="Classification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en-GB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63426" y="301052"/>
            <a:ext cx="2369821" cy="533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black">
          <a:xfrm>
            <a:off x="684213" y="1628775"/>
            <a:ext cx="7991475" cy="4392513"/>
          </a:xfrm>
        </p:spPr>
        <p:txBody>
          <a:bodyPr/>
          <a:lstStyle>
            <a:lvl1pPr>
              <a:defRPr>
                <a:latin typeface="SwissReSans" pitchFamily="34" charset="0"/>
              </a:defRPr>
            </a:lvl1pPr>
            <a:lvl2pPr>
              <a:defRPr>
                <a:latin typeface="SwissReSans" pitchFamily="34" charset="0"/>
              </a:defRPr>
            </a:lvl2pPr>
            <a:lvl3pPr>
              <a:defRPr>
                <a:latin typeface="SwissReSans" pitchFamily="34" charset="0"/>
              </a:defRPr>
            </a:lvl3pPr>
            <a:lvl4pPr>
              <a:defRPr>
                <a:latin typeface="SwissReSans" pitchFamily="34" charset="0"/>
              </a:defRPr>
            </a:lvl4pPr>
            <a:lvl5pPr>
              <a:defRPr>
                <a:latin typeface="SwissReSans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684213" y="1628775"/>
            <a:ext cx="7272163" cy="1329620"/>
          </a:xfr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GB" sz="4800" kern="1200" dirty="0">
                <a:solidFill>
                  <a:srgbClr val="FFFFFF"/>
                </a:solidFill>
                <a:latin typeface="SwissReSans Light" pitchFamily="34" charset="0"/>
                <a:ea typeface="+mj-ea"/>
                <a:cs typeface="+mj-cs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84213" y="3573016"/>
            <a:ext cx="7272163" cy="2448372"/>
          </a:xfrm>
        </p:spPr>
        <p:txBody>
          <a:bodyPr/>
          <a:lstStyle>
            <a:lvl1pPr>
              <a:spcBef>
                <a:spcPts val="0"/>
              </a:spcBef>
              <a:defRPr sz="1800">
                <a:solidFill>
                  <a:srgbClr val="283E36"/>
                </a:solidFill>
                <a:latin typeface="SwissReSans Light" panose="020B0504020202020204" pitchFamily="34" charset="0"/>
              </a:defRPr>
            </a:lvl1pPr>
            <a:lvl2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2pPr>
            <a:lvl3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3pPr>
            <a:lvl4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4pPr>
            <a:lvl5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  <p:custDataLst>
              <p:tags r:id="rId3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Classification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en-GB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14" name="Footer"/>
          <p:cNvSpPr txBox="1">
            <a:spLocks/>
          </p:cNvSpPr>
          <p:nvPr userDrawn="1">
            <p:custDataLst>
              <p:tags r:id="rId5"/>
            </p:custDataLst>
          </p:nvPr>
        </p:nvSpPr>
        <p:spPr bwMode="black">
          <a:xfrm>
            <a:off x="2340496" y="6505850"/>
            <a:ext cx="5903912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en-GB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Message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" preserve="1" userDrawn="1">
  <p:cSld name="Image">
    <p:bg>
      <p:bgPr>
        <a:solidFill>
          <a:srgbClr val="D1D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 hidden="1"/>
          <p:cNvSpPr>
            <a:spLocks noGrp="1"/>
          </p:cNvSpPr>
          <p:nvPr>
            <p:ph type="pic" idx="1"/>
          </p:nvPr>
        </p:nvSpPr>
        <p:spPr bwMode="gray"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Click icon to add picture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lassification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en-GB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12" name="Footer"/>
          <p:cNvSpPr txBox="1">
            <a:spLocks/>
          </p:cNvSpPr>
          <p:nvPr userDrawn="1">
            <p:custDataLst>
              <p:tags r:id="rId4"/>
            </p:custDataLst>
          </p:nvPr>
        </p:nvSpPr>
        <p:spPr bwMode="black">
          <a:xfrm>
            <a:off x="2340496" y="6505850"/>
            <a:ext cx="5903912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en-GB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9144000" cy="6858000"/>
          </a:xfrm>
        </p:spPr>
        <p:txBody>
          <a:bodyPr lIns="4752000" anchor="ctr"/>
          <a:lstStyle>
            <a:lvl1pPr>
              <a:buFontTx/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r>
              <a:rPr lang="en-GB" noProof="1" smtClean="0"/>
              <a:t>Select an image from the Brandic menu</a:t>
            </a:r>
            <a:endParaRPr lang="en-GB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black">
          <a:xfrm>
            <a:off x="684213" y="1628774"/>
            <a:ext cx="3527747" cy="4392614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4214" y="692150"/>
            <a:ext cx="3527745" cy="692647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5021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and Image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9144000" cy="6858000"/>
          </a:xfrm>
        </p:spPr>
        <p:txBody>
          <a:bodyPr lIns="4752000" anchor="ctr"/>
          <a:lstStyle>
            <a:lvl1pPr>
              <a:buFontTx/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r>
              <a:rPr lang="en-GB" noProof="1" smtClean="0"/>
              <a:t>Select an image from the Brandic menu</a:t>
            </a:r>
            <a:endParaRPr lang="en-GB" noProof="1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4213" y="1628773"/>
            <a:ext cx="3527747" cy="4392614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313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rcular Messaging Device (large)" preserve="1" userDrawn="1">
  <p:cSld name="Circular Messaging Devic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black">
          <a:xfrm>
            <a:off x="684213" y="1628774"/>
            <a:ext cx="3887788" cy="4392614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5112000" y="1807355"/>
            <a:ext cx="3240000" cy="3240000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sz="2000">
                <a:solidFill>
                  <a:srgbClr val="FFFFFF"/>
                </a:solidFill>
                <a:latin typeface="SwissReSans Light" panose="020B0504020202020204" pitchFamily="34" charset="0"/>
              </a:defRPr>
            </a:lvl1pPr>
            <a:lvl2pPr marL="182562" indent="0" algn="l">
              <a:buFontTx/>
              <a:buNone/>
              <a:defRPr>
                <a:solidFill>
                  <a:srgbClr val="FFFFFF"/>
                </a:solidFill>
              </a:defRPr>
            </a:lvl2pPr>
            <a:lvl3pPr marL="444500" indent="0" algn="l">
              <a:buFontTx/>
              <a:buNone/>
              <a:defRPr>
                <a:solidFill>
                  <a:srgbClr val="FFFFFF"/>
                </a:solidFill>
              </a:defRPr>
            </a:lvl3pPr>
            <a:lvl4pPr marL="715963" indent="0" algn="l">
              <a:buFontTx/>
              <a:buNone/>
              <a:defRPr>
                <a:solidFill>
                  <a:srgbClr val="FFFFFF"/>
                </a:solidFill>
              </a:defRPr>
            </a:lvl4pPr>
            <a:lvl5pPr marL="985838" indent="0" algn="l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rcular Messaging Device (small)" preserve="1" userDrawn="1">
  <p:cSld name="Circular Messaging Devic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black">
          <a:xfrm>
            <a:off x="684213" y="1628774"/>
            <a:ext cx="3887788" cy="4392614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5688000" y="2349000"/>
            <a:ext cx="2160000" cy="2160000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</p:spPr>
        <p:txBody>
          <a:bodyPr lIns="0" anchor="ctr"/>
          <a:lstStyle>
            <a:lvl1pPr marL="0" indent="0" algn="ctr">
              <a:lnSpc>
                <a:spcPct val="95000"/>
              </a:lnSpc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SwissReSans Light" panose="020B0504020202020204" pitchFamily="34" charset="0"/>
              </a:defRPr>
            </a:lvl1pPr>
            <a:lvl2pPr marL="182562" indent="0" algn="l">
              <a:buFontTx/>
              <a:buNone/>
              <a:defRPr sz="1600">
                <a:solidFill>
                  <a:schemeClr val="bg1"/>
                </a:solidFill>
              </a:defRPr>
            </a:lvl2pPr>
            <a:lvl3pPr marL="444500" indent="0" algn="l">
              <a:buFontTx/>
              <a:buNone/>
              <a:defRPr sz="1600">
                <a:solidFill>
                  <a:schemeClr val="bg1"/>
                </a:solidFill>
              </a:defRPr>
            </a:lvl3pPr>
            <a:lvl4pPr marL="715963" indent="0" algn="l">
              <a:buFontTx/>
              <a:buNone/>
              <a:defRPr sz="1600">
                <a:solidFill>
                  <a:schemeClr val="bg1"/>
                </a:solidFill>
              </a:defRPr>
            </a:lvl4pPr>
            <a:lvl5pPr marL="985838" indent="0" algn="l">
              <a:buFontTx/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90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wer Symbol" preserve="1" userDrawn="1">
  <p:cSld name="Power Symb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3132138" y="1989138"/>
            <a:ext cx="2879725" cy="2879725"/>
            <a:chOff x="3132138" y="1989138"/>
            <a:chExt cx="2879725" cy="2879725"/>
          </a:xfrm>
        </p:grpSpPr>
        <p:sp>
          <p:nvSpPr>
            <p:cNvPr id="9" name="Rectangle 8"/>
            <p:cNvSpPr/>
            <p:nvPr userDrawn="1"/>
          </p:nvSpPr>
          <p:spPr>
            <a:xfrm>
              <a:off x="3707904" y="2564904"/>
              <a:ext cx="1728192" cy="172819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SwissReSans" pitchFamily="34" charset="0"/>
              </a:endParaRPr>
            </a:p>
          </p:txBody>
        </p:sp>
        <p:sp>
          <p:nvSpPr>
            <p:cNvPr id="8" name="Freeform 5"/>
            <p:cNvSpPr>
              <a:spLocks noEditPoints="1"/>
            </p:cNvSpPr>
            <p:nvPr userDrawn="1"/>
          </p:nvSpPr>
          <p:spPr bwMode="auto">
            <a:xfrm>
              <a:off x="3132138" y="1989138"/>
              <a:ext cx="2879725" cy="2879725"/>
            </a:xfrm>
            <a:custGeom>
              <a:avLst/>
              <a:gdLst>
                <a:gd name="T0" fmla="*/ 738 w 1476"/>
                <a:gd name="T1" fmla="*/ 0 h 1476"/>
                <a:gd name="T2" fmla="*/ 0 w 1476"/>
                <a:gd name="T3" fmla="*/ 738 h 1476"/>
                <a:gd name="T4" fmla="*/ 738 w 1476"/>
                <a:gd name="T5" fmla="*/ 1476 h 1476"/>
                <a:gd name="T6" fmla="*/ 1476 w 1476"/>
                <a:gd name="T7" fmla="*/ 738 h 1476"/>
                <a:gd name="T8" fmla="*/ 738 w 1476"/>
                <a:gd name="T9" fmla="*/ 0 h 1476"/>
                <a:gd name="T10" fmla="*/ 547 w 1476"/>
                <a:gd name="T11" fmla="*/ 1099 h 1476"/>
                <a:gd name="T12" fmla="*/ 388 w 1476"/>
                <a:gd name="T13" fmla="*/ 1099 h 1476"/>
                <a:gd name="T14" fmla="*/ 388 w 1476"/>
                <a:gd name="T15" fmla="*/ 637 h 1476"/>
                <a:gd name="T16" fmla="*/ 547 w 1476"/>
                <a:gd name="T17" fmla="*/ 637 h 1476"/>
                <a:gd name="T18" fmla="*/ 547 w 1476"/>
                <a:gd name="T19" fmla="*/ 1099 h 1476"/>
                <a:gd name="T20" fmla="*/ 817 w 1476"/>
                <a:gd name="T21" fmla="*/ 1099 h 1476"/>
                <a:gd name="T22" fmla="*/ 658 w 1476"/>
                <a:gd name="T23" fmla="*/ 1099 h 1476"/>
                <a:gd name="T24" fmla="*/ 658 w 1476"/>
                <a:gd name="T25" fmla="*/ 637 h 1476"/>
                <a:gd name="T26" fmla="*/ 817 w 1476"/>
                <a:gd name="T27" fmla="*/ 637 h 1476"/>
                <a:gd name="T28" fmla="*/ 817 w 1476"/>
                <a:gd name="T29" fmla="*/ 1099 h 1476"/>
                <a:gd name="T30" fmla="*/ 1088 w 1476"/>
                <a:gd name="T31" fmla="*/ 1099 h 1476"/>
                <a:gd name="T32" fmla="*/ 929 w 1476"/>
                <a:gd name="T33" fmla="*/ 1099 h 1476"/>
                <a:gd name="T34" fmla="*/ 929 w 1476"/>
                <a:gd name="T35" fmla="*/ 637 h 1476"/>
                <a:gd name="T36" fmla="*/ 1088 w 1476"/>
                <a:gd name="T37" fmla="*/ 637 h 1476"/>
                <a:gd name="T38" fmla="*/ 1088 w 1476"/>
                <a:gd name="T39" fmla="*/ 1099 h 1476"/>
                <a:gd name="T40" fmla="*/ 1094 w 1476"/>
                <a:gd name="T41" fmla="*/ 524 h 1476"/>
                <a:gd name="T42" fmla="*/ 382 w 1476"/>
                <a:gd name="T43" fmla="*/ 524 h 1476"/>
                <a:gd name="T44" fmla="*/ 382 w 1476"/>
                <a:gd name="T45" fmla="*/ 374 h 1476"/>
                <a:gd name="T46" fmla="*/ 1094 w 1476"/>
                <a:gd name="T47" fmla="*/ 374 h 1476"/>
                <a:gd name="T48" fmla="*/ 1094 w 1476"/>
                <a:gd name="T49" fmla="*/ 524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76" h="1476">
                  <a:moveTo>
                    <a:pt x="738" y="0"/>
                  </a:moveTo>
                  <a:cubicBezTo>
                    <a:pt x="330" y="0"/>
                    <a:pt x="0" y="331"/>
                    <a:pt x="0" y="738"/>
                  </a:cubicBezTo>
                  <a:cubicBezTo>
                    <a:pt x="0" y="1146"/>
                    <a:pt x="330" y="1476"/>
                    <a:pt x="738" y="1476"/>
                  </a:cubicBezTo>
                  <a:cubicBezTo>
                    <a:pt x="1145" y="1476"/>
                    <a:pt x="1476" y="1146"/>
                    <a:pt x="1476" y="738"/>
                  </a:cubicBezTo>
                  <a:cubicBezTo>
                    <a:pt x="1476" y="331"/>
                    <a:pt x="1145" y="0"/>
                    <a:pt x="738" y="0"/>
                  </a:cubicBezTo>
                  <a:moveTo>
                    <a:pt x="547" y="1099"/>
                  </a:moveTo>
                  <a:cubicBezTo>
                    <a:pt x="388" y="1099"/>
                    <a:pt x="388" y="1099"/>
                    <a:pt x="388" y="1099"/>
                  </a:cubicBezTo>
                  <a:cubicBezTo>
                    <a:pt x="388" y="637"/>
                    <a:pt x="388" y="637"/>
                    <a:pt x="388" y="637"/>
                  </a:cubicBezTo>
                  <a:cubicBezTo>
                    <a:pt x="547" y="637"/>
                    <a:pt x="547" y="637"/>
                    <a:pt x="547" y="637"/>
                  </a:cubicBezTo>
                  <a:lnTo>
                    <a:pt x="547" y="1099"/>
                  </a:lnTo>
                  <a:close/>
                  <a:moveTo>
                    <a:pt x="817" y="1099"/>
                  </a:moveTo>
                  <a:cubicBezTo>
                    <a:pt x="658" y="1099"/>
                    <a:pt x="658" y="1099"/>
                    <a:pt x="658" y="1099"/>
                  </a:cubicBezTo>
                  <a:cubicBezTo>
                    <a:pt x="658" y="637"/>
                    <a:pt x="658" y="637"/>
                    <a:pt x="658" y="637"/>
                  </a:cubicBezTo>
                  <a:cubicBezTo>
                    <a:pt x="817" y="637"/>
                    <a:pt x="817" y="637"/>
                    <a:pt x="817" y="637"/>
                  </a:cubicBezTo>
                  <a:lnTo>
                    <a:pt x="817" y="1099"/>
                  </a:lnTo>
                  <a:close/>
                  <a:moveTo>
                    <a:pt x="1088" y="1099"/>
                  </a:moveTo>
                  <a:cubicBezTo>
                    <a:pt x="929" y="1099"/>
                    <a:pt x="929" y="1099"/>
                    <a:pt x="929" y="1099"/>
                  </a:cubicBezTo>
                  <a:cubicBezTo>
                    <a:pt x="929" y="637"/>
                    <a:pt x="929" y="637"/>
                    <a:pt x="929" y="637"/>
                  </a:cubicBezTo>
                  <a:cubicBezTo>
                    <a:pt x="1088" y="637"/>
                    <a:pt x="1088" y="637"/>
                    <a:pt x="1088" y="637"/>
                  </a:cubicBezTo>
                  <a:lnTo>
                    <a:pt x="1088" y="1099"/>
                  </a:lnTo>
                  <a:close/>
                  <a:moveTo>
                    <a:pt x="1094" y="524"/>
                  </a:moveTo>
                  <a:cubicBezTo>
                    <a:pt x="382" y="524"/>
                    <a:pt x="382" y="524"/>
                    <a:pt x="382" y="524"/>
                  </a:cubicBezTo>
                  <a:cubicBezTo>
                    <a:pt x="382" y="374"/>
                    <a:pt x="382" y="374"/>
                    <a:pt x="382" y="374"/>
                  </a:cubicBezTo>
                  <a:cubicBezTo>
                    <a:pt x="1094" y="374"/>
                    <a:pt x="1094" y="374"/>
                    <a:pt x="1094" y="374"/>
                  </a:cubicBezTo>
                  <a:lnTo>
                    <a:pt x="1094" y="524"/>
                  </a:lnTo>
                  <a:close/>
                </a:path>
              </a:pathLst>
            </a:custGeom>
            <a:solidFill>
              <a:srgbClr val="627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684213" y="1628775"/>
            <a:ext cx="7272163" cy="1329620"/>
          </a:xfrm>
        </p:spPr>
        <p:txBody>
          <a:bodyPr anchor="t" anchorCtr="0">
            <a:noAutofit/>
          </a:bodyPr>
          <a:lstStyle>
            <a:lvl1pPr algn="l">
              <a:lnSpc>
                <a:spcPct val="80000"/>
              </a:lnSpc>
              <a:defRPr sz="4800">
                <a:solidFill>
                  <a:srgbClr val="FFFFFF"/>
                </a:solidFill>
                <a:latin typeface="SwissReSans Light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3" y="3573016"/>
            <a:ext cx="7272163" cy="24483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1pPr>
            <a:lvl2pPr marL="182562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2pPr>
            <a:lvl3pPr marL="444500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3pPr>
            <a:lvl4pPr marL="715963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4pPr>
            <a:lvl5pPr marL="985838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0" name="Classification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en-GB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13" name="Footer"/>
          <p:cNvSpPr txBox="1">
            <a:spLocks/>
          </p:cNvSpPr>
          <p:nvPr userDrawn="1">
            <p:custDataLst>
              <p:tags r:id="rId5"/>
            </p:custDataLst>
          </p:nvPr>
        </p:nvSpPr>
        <p:spPr bwMode="black">
          <a:xfrm>
            <a:off x="2340496" y="6505850"/>
            <a:ext cx="5903912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en-GB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56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black">
          <a:xfrm>
            <a:off x="684213" y="1628775"/>
            <a:ext cx="7991475" cy="4392513"/>
          </a:xfrm>
        </p:spPr>
        <p:txBody>
          <a:bodyPr/>
          <a:lstStyle>
            <a:lvl1pPr>
              <a:defRPr>
                <a:latin typeface="SwissReSans" pitchFamily="34" charset="0"/>
              </a:defRPr>
            </a:lvl1pPr>
            <a:lvl2pPr>
              <a:defRPr>
                <a:latin typeface="SwissReSans" pitchFamily="34" charset="0"/>
              </a:defRPr>
            </a:lvl2pPr>
            <a:lvl3pPr>
              <a:defRPr>
                <a:latin typeface="SwissReSans" pitchFamily="34" charset="0"/>
              </a:defRPr>
            </a:lvl3pPr>
            <a:lvl4pPr>
              <a:defRPr>
                <a:latin typeface="SwissReSans" pitchFamily="34" charset="0"/>
              </a:defRPr>
            </a:lvl4pPr>
            <a:lvl5pPr>
              <a:defRPr>
                <a:latin typeface="SwissReSans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30107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-9525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684213" y="1628775"/>
            <a:ext cx="7272163" cy="1329620"/>
          </a:xfrm>
        </p:spPr>
        <p:txBody>
          <a:bodyPr anchor="t" anchorCtr="0">
            <a:noAutofit/>
          </a:bodyPr>
          <a:lstStyle>
            <a:lvl1pPr algn="l">
              <a:lnSpc>
                <a:spcPct val="80000"/>
              </a:lnSpc>
              <a:defRPr sz="4800">
                <a:solidFill>
                  <a:srgbClr val="FFFFFF"/>
                </a:solidFill>
                <a:latin typeface="SwissReSans Light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3" y="3573016"/>
            <a:ext cx="7272163" cy="24483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1pPr>
            <a:lvl2pPr marL="182562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2pPr>
            <a:lvl3pPr marL="444500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3pPr>
            <a:lvl4pPr marL="715963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4pPr>
            <a:lvl5pPr marL="985838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0" name="Classification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/>
            <a:endParaRPr lang="en-GB" sz="900" dirty="0">
              <a:solidFill>
                <a:srgbClr val="283E36"/>
              </a:solidFill>
            </a:endParaRPr>
          </a:p>
        </p:txBody>
      </p:sp>
      <p:sp>
        <p:nvSpPr>
          <p:cNvPr id="13" name="Footer"/>
          <p:cNvSpPr txBox="1">
            <a:spLocks/>
          </p:cNvSpPr>
          <p:nvPr userDrawn="1">
            <p:custDataLst>
              <p:tags r:id="rId5"/>
            </p:custDataLst>
          </p:nvPr>
        </p:nvSpPr>
        <p:spPr bwMode="black">
          <a:xfrm>
            <a:off x="2340496" y="6505850"/>
            <a:ext cx="5903912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algn="r"/>
            <a:endParaRPr lang="en-GB" sz="1000" dirty="0">
              <a:solidFill>
                <a:srgbClr val="283E3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6" cy="35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2098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heme" Target="../theme/theme2.xml"/><Relationship Id="rId7" Type="http://schemas.openxmlformats.org/officeDocument/2006/relationships/tags" Target="../tags/tag3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684214" y="692150"/>
            <a:ext cx="7991474" cy="6926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684213" y="1628775"/>
            <a:ext cx="7991475" cy="4392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10" name="Classification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en-GB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9" name="Footer"/>
          <p:cNvSpPr txBox="1">
            <a:spLocks/>
          </p:cNvSpPr>
          <p:nvPr>
            <p:custDataLst>
              <p:tags r:id="rId15"/>
            </p:custDataLst>
          </p:nvPr>
        </p:nvSpPr>
        <p:spPr bwMode="black">
          <a:xfrm>
            <a:off x="2340496" y="6505850"/>
            <a:ext cx="5903912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en-GB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 bwMode="black">
          <a:xfrm>
            <a:off x="7236296" y="6918846"/>
            <a:ext cx="1367954" cy="182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 bwMode="black">
          <a:xfrm>
            <a:off x="755649" y="6918845"/>
            <a:ext cx="6048375" cy="1825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460432" y="6472512"/>
            <a:ext cx="215256" cy="18256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200">
                <a:solidFill>
                  <a:srgbClr val="283E36"/>
                </a:solidFill>
                <a:latin typeface="SwissReSans" panose="020B0604020202020204" pitchFamily="34" charset="0"/>
              </a:defRPr>
            </a:lvl1pPr>
          </a:lstStyle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7" r:id="rId6"/>
    <p:sldLayoutId id="2147483660" r:id="rId7"/>
    <p:sldLayoutId id="2147483661" r:id="rId8"/>
    <p:sldLayoutId id="2147483652" r:id="rId9"/>
    <p:sldLayoutId id="2147483662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SwissReSans" pitchFamily="34" charset="0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1200"/>
        </a:spcBef>
        <a:buClrTx/>
        <a:buSzPct val="100000"/>
        <a:buFont typeface="Arial" pitchFamily="34" charset="0"/>
        <a:buChar char="•"/>
        <a:defRPr sz="18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1pPr>
      <a:lvl2pPr marL="444500" indent="-261938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2pPr>
      <a:lvl3pPr marL="715963" indent="-271463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3pPr>
      <a:lvl4pPr marL="985838" indent="-269875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4pPr>
      <a:lvl5pPr marL="1255713" indent="-269875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684214" y="692150"/>
            <a:ext cx="7991474" cy="6926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684213" y="1628775"/>
            <a:ext cx="7991475" cy="4392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10" name="Classification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/>
            <a:endParaRPr lang="en-GB" sz="900" dirty="0">
              <a:solidFill>
                <a:srgbClr val="283E36"/>
              </a:solidFill>
            </a:endParaRPr>
          </a:p>
        </p:txBody>
      </p:sp>
      <p:sp>
        <p:nvSpPr>
          <p:cNvPr id="9" name="Footer"/>
          <p:cNvSpPr txBox="1">
            <a:spLocks/>
          </p:cNvSpPr>
          <p:nvPr>
            <p:custDataLst>
              <p:tags r:id="rId5"/>
            </p:custDataLst>
          </p:nvPr>
        </p:nvSpPr>
        <p:spPr bwMode="black">
          <a:xfrm>
            <a:off x="2340496" y="6505850"/>
            <a:ext cx="5903912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algn="r"/>
            <a:endParaRPr lang="en-GB" sz="1000" dirty="0">
              <a:solidFill>
                <a:srgbClr val="283E36"/>
              </a:solidFill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 bwMode="black">
          <a:xfrm>
            <a:off x="7236296" y="6918846"/>
            <a:ext cx="1367954" cy="182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 bwMode="black">
          <a:xfrm>
            <a:off x="755649" y="6918845"/>
            <a:ext cx="6048375" cy="1825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8460432" y="6472512"/>
            <a:ext cx="215256" cy="18256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200">
                <a:solidFill>
                  <a:srgbClr val="283E36"/>
                </a:solidFill>
                <a:latin typeface="SwissReSans" panose="020B0604020202020204" pitchFamily="34" charset="0"/>
              </a:defRPr>
            </a:lvl1pPr>
          </a:lstStyle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6" cy="35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8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SwissReSans" pitchFamily="34" charset="0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1200"/>
        </a:spcBef>
        <a:buClrTx/>
        <a:buSzPct val="100000"/>
        <a:buFont typeface="Arial" pitchFamily="34" charset="0"/>
        <a:buChar char="•"/>
        <a:defRPr sz="18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1pPr>
      <a:lvl2pPr marL="444500" indent="-261938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2pPr>
      <a:lvl3pPr marL="715963" indent="-271463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3pPr>
      <a:lvl4pPr marL="985838" indent="-269875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4pPr>
      <a:lvl5pPr marL="1255713" indent="-269875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19.jpe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2.emf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8.jpeg"/><Relationship Id="rId4" Type="http://schemas.openxmlformats.org/officeDocument/2006/relationships/image" Target="../media/image23.jpeg"/><Relationship Id="rId9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12.emf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2306349"/>
            <a:ext cx="3020182" cy="2236131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573206"/>
            <a:ext cx="3044799" cy="230029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1274" y="4572000"/>
            <a:ext cx="3064319" cy="227685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047" y="2294965"/>
            <a:ext cx="3041149" cy="2235124"/>
          </a:xfrm>
          <a:prstGeom prst="rect">
            <a:avLst/>
          </a:prstGeom>
        </p:spPr>
      </p:pic>
      <p:pic>
        <p:nvPicPr>
          <p:cNvPr id="46" name="Picture 45"/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106936" y="4548649"/>
            <a:ext cx="3037064" cy="232485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259" y="-7198"/>
            <a:ext cx="3032208" cy="232038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861" y="-9349"/>
            <a:ext cx="3057186" cy="230256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2846" y="-12950"/>
            <a:ext cx="3074252" cy="2295961"/>
          </a:xfrm>
          <a:prstGeom prst="rect">
            <a:avLst/>
          </a:prstGeom>
        </p:spPr>
      </p:pic>
      <p:pic>
        <p:nvPicPr>
          <p:cNvPr id="37" name="Picture 36"/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3054351" y="2301917"/>
            <a:ext cx="3047308" cy="2240201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3033694" y="-3420"/>
            <a:ext cx="9525" cy="688880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>
            <a:off x="6087172" y="-2381"/>
            <a:ext cx="9525" cy="688776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0" y="2276872"/>
            <a:ext cx="9144000" cy="1448082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 smtClean="0">
              <a:solidFill>
                <a:schemeClr val="accent4">
                  <a:lumMod val="75000"/>
                </a:schemeClr>
              </a:solidFill>
              <a:latin typeface="SwissReSans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38361" y="2276872"/>
            <a:ext cx="86261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>
                <a:latin typeface="SwissReSans" pitchFamily="34" charset="0"/>
              </a:rPr>
              <a:t>The Opportunities &amp; Obstacles in Insuring </a:t>
            </a:r>
          </a:p>
          <a:p>
            <a:pPr algn="ctr"/>
            <a:r>
              <a:rPr lang="en-GB" sz="3200" b="1" dirty="0" smtClean="0">
                <a:latin typeface="SwissReSans" pitchFamily="34" charset="0"/>
              </a:rPr>
              <a:t>Non-Tangible Assets  </a:t>
            </a:r>
            <a:endParaRPr lang="en-GB" sz="3200" dirty="0">
              <a:latin typeface="SwissReSans" pitchFamily="34" charset="0"/>
            </a:endParaRPr>
          </a:p>
        </p:txBody>
      </p:sp>
      <p:pic>
        <p:nvPicPr>
          <p:cNvPr id="52" name="Picture 51"/>
          <p:cNvPicPr/>
          <p:nvPr/>
        </p:nvPicPr>
        <p:blipFill>
          <a:blip r:embed="rId12">
            <a:lum bright="100000" contrast="-100000"/>
          </a:blip>
          <a:stretch>
            <a:fillRect/>
          </a:stretch>
        </p:blipFill>
        <p:spPr>
          <a:xfrm>
            <a:off x="323528" y="6093296"/>
            <a:ext cx="1940048" cy="436663"/>
          </a:xfrm>
          <a:prstGeom prst="rect">
            <a:avLst/>
          </a:prstGeom>
        </p:spPr>
      </p:pic>
      <p:sp>
        <p:nvSpPr>
          <p:cNvPr id="17" name="Subtitle 3"/>
          <p:cNvSpPr txBox="1">
            <a:spLocks/>
          </p:cNvSpPr>
          <p:nvPr/>
        </p:nvSpPr>
        <p:spPr bwMode="black">
          <a:xfrm>
            <a:off x="0" y="3429000"/>
            <a:ext cx="9136196" cy="28803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		Workshop C7 – Marc Davis, Roy Bauman, Tom Keist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259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4213" y="1628775"/>
            <a:ext cx="5471963" cy="439251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“</a:t>
            </a:r>
            <a:r>
              <a:rPr lang="en-GB" b="1" u="sng" dirty="0" smtClean="0"/>
              <a:t>The opportunities&amp; threats </a:t>
            </a:r>
            <a:r>
              <a:rPr lang="en-GB" dirty="0" smtClean="0"/>
              <a:t>facing our members have never been greater or more profound.  </a:t>
            </a:r>
          </a:p>
          <a:p>
            <a:pPr marL="0" indent="0">
              <a:buNone/>
            </a:pPr>
            <a:r>
              <a:rPr lang="en-GB" dirty="0" smtClean="0"/>
              <a:t>We are seeing </a:t>
            </a:r>
            <a:r>
              <a:rPr lang="en-GB" b="1" u="sng" dirty="0" smtClean="0"/>
              <a:t>risk move ever higher up board agendas </a:t>
            </a:r>
            <a:r>
              <a:rPr lang="en-GB" dirty="0" smtClean="0"/>
              <a:t>which is opening new doors for our members.  </a:t>
            </a:r>
          </a:p>
          <a:p>
            <a:pPr marL="0" indent="0">
              <a:buNone/>
            </a:pPr>
            <a:r>
              <a:rPr lang="en-GB" dirty="0" smtClean="0"/>
              <a:t>But at the same time, conventional property and casualty insurance is </a:t>
            </a:r>
            <a:r>
              <a:rPr lang="en-GB" b="1" u="sng" dirty="0" smtClean="0"/>
              <a:t>struggling to maintain its strategic relevance</a:t>
            </a:r>
            <a:r>
              <a:rPr lang="en-GB" dirty="0" smtClean="0"/>
              <a:t>……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……as companies </a:t>
            </a:r>
            <a:r>
              <a:rPr lang="en-GB" b="1" u="sng" dirty="0" smtClean="0"/>
              <a:t>transform their business models</a:t>
            </a:r>
            <a:r>
              <a:rPr lang="en-GB" dirty="0" smtClean="0"/>
              <a:t>”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 Introduction from John Hurrell and Clive Clarke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347" y="1268760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73414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2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AIRMIC study – keeping the industry relevant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84212" y="1628775"/>
            <a:ext cx="4679876" cy="4392613"/>
          </a:xfrm>
        </p:spPr>
        <p:txBody>
          <a:bodyPr/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b="1" u="sng" dirty="0" smtClean="0">
                <a:solidFill>
                  <a:schemeClr val="tx2"/>
                </a:solidFill>
              </a:rPr>
              <a:t>74%</a:t>
            </a:r>
            <a:r>
              <a:rPr lang="en-GB" dirty="0" smtClean="0">
                <a:solidFill>
                  <a:schemeClr val="tx2"/>
                </a:solidFill>
              </a:rPr>
              <a:t> </a:t>
            </a:r>
            <a:r>
              <a:rPr lang="en-GB" dirty="0" smtClean="0"/>
              <a:t>The Risk management profession must undergo significant change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b="1" u="sng" dirty="0" smtClean="0">
                <a:solidFill>
                  <a:schemeClr val="tx2"/>
                </a:solidFill>
              </a:rPr>
              <a:t>82%</a:t>
            </a:r>
            <a:r>
              <a:rPr lang="en-GB" dirty="0" smtClean="0"/>
              <a:t> Risk and how it is managed will become more regular agenda item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b="1" u="sng" dirty="0" smtClean="0">
                <a:solidFill>
                  <a:schemeClr val="tx2"/>
                </a:solidFill>
              </a:rPr>
              <a:t>82%</a:t>
            </a:r>
            <a:r>
              <a:rPr lang="en-GB" dirty="0" smtClean="0"/>
              <a:t> Risk management value will increase over next 3 years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b="1" u="sng" dirty="0" smtClean="0">
                <a:solidFill>
                  <a:schemeClr val="tx2"/>
                </a:solidFill>
              </a:rPr>
              <a:t>51% </a:t>
            </a:r>
            <a:r>
              <a:rPr lang="en-GB" dirty="0" smtClean="0">
                <a:solidFill>
                  <a:schemeClr val="tx1"/>
                </a:solidFill>
              </a:rPr>
              <a:t>See loss of reputation as their #1 risk</a:t>
            </a:r>
          </a:p>
          <a:p>
            <a:pPr marL="0" indent="0">
              <a:buNone/>
            </a:pPr>
            <a:endParaRPr lang="en-GB" b="1" u="sng" dirty="0">
              <a:solidFill>
                <a:schemeClr val="tx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22" y="1749994"/>
            <a:ext cx="2415334" cy="297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1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81" y="1586338"/>
            <a:ext cx="4663407" cy="2562742"/>
          </a:xfrm>
          <a:prstGeom prst="rect">
            <a:avLst/>
          </a:prstGeom>
        </p:spPr>
      </p:pic>
      <p:sp>
        <p:nvSpPr>
          <p:cNvPr id="16" name="Title 2"/>
          <p:cNvSpPr txBox="1">
            <a:spLocks/>
          </p:cNvSpPr>
          <p:nvPr/>
        </p:nvSpPr>
        <p:spPr bwMode="black">
          <a:xfrm>
            <a:off x="683568" y="1176341"/>
            <a:ext cx="6408712" cy="2313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SwissReSans" pitchFamily="34" charset="0"/>
                <a:ea typeface="+mj-ea"/>
                <a:cs typeface="+mj-cs"/>
              </a:defRPr>
            </a:lvl1pPr>
          </a:lstStyle>
          <a:p>
            <a:r>
              <a:rPr lang="en-GB" sz="1800" dirty="0" smtClean="0"/>
              <a:t>Components of S&amp;P 500 market value</a:t>
            </a:r>
            <a:endParaRPr lang="en-GB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6156176" y="3717612"/>
            <a:ext cx="23042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SwissReSans" pitchFamily="34" charset="0"/>
              </a:rPr>
              <a:t>Source: Ocean </a:t>
            </a:r>
            <a:r>
              <a:rPr lang="en-GB" sz="800" dirty="0" err="1" smtClean="0">
                <a:latin typeface="SwissReSans" pitchFamily="34" charset="0"/>
              </a:rPr>
              <a:t>Tomo</a:t>
            </a:r>
            <a:r>
              <a:rPr lang="en-GB" sz="800" dirty="0" smtClean="0">
                <a:latin typeface="SwissReSans" pitchFamily="34" charset="0"/>
              </a:rPr>
              <a:t>, LLC.  January 1, 2015</a:t>
            </a:r>
          </a:p>
        </p:txBody>
      </p:sp>
      <p:sp>
        <p:nvSpPr>
          <p:cNvPr id="20" name="Content Placeholder 1"/>
          <p:cNvSpPr>
            <a:spLocks noGrp="1"/>
          </p:cNvSpPr>
          <p:nvPr>
            <p:ph idx="1"/>
          </p:nvPr>
        </p:nvSpPr>
        <p:spPr>
          <a:xfrm>
            <a:off x="683568" y="4509120"/>
            <a:ext cx="7992120" cy="1792131"/>
          </a:xfrm>
        </p:spPr>
        <p:txBody>
          <a:bodyPr/>
          <a:lstStyle/>
          <a:p>
            <a:pPr marL="0" indent="0">
              <a:buNone/>
            </a:pPr>
            <a:r>
              <a:rPr lang="en-US" sz="1200" b="1" dirty="0" smtClean="0">
                <a:solidFill>
                  <a:schemeClr val="tx2"/>
                </a:solidFill>
              </a:rPr>
              <a:t>Uber</a:t>
            </a:r>
            <a:r>
              <a:rPr lang="en-US" sz="1200" dirty="0">
                <a:solidFill>
                  <a:schemeClr val="tx1"/>
                </a:solidFill>
              </a:rPr>
              <a:t>, the world’s largest taxi company, owns no vehicles. </a:t>
            </a:r>
            <a:endParaRPr lang="en-US" sz="1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b="1" dirty="0" smtClean="0">
                <a:solidFill>
                  <a:schemeClr val="tx2"/>
                </a:solidFill>
              </a:rPr>
              <a:t>Facebook</a:t>
            </a:r>
            <a:r>
              <a:rPr lang="en-US" sz="1200" dirty="0">
                <a:solidFill>
                  <a:schemeClr val="tx1"/>
                </a:solidFill>
              </a:rPr>
              <a:t>, the world’s most popular media owner, creates no content</a:t>
            </a:r>
            <a:r>
              <a:rPr lang="en-US" sz="12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200" b="1" dirty="0" smtClean="0">
                <a:solidFill>
                  <a:schemeClr val="tx2"/>
                </a:solidFill>
              </a:rPr>
              <a:t>Alibaba</a:t>
            </a:r>
            <a:r>
              <a:rPr lang="en-US" sz="1200" dirty="0">
                <a:solidFill>
                  <a:schemeClr val="tx1"/>
                </a:solidFill>
              </a:rPr>
              <a:t>, the most valuable retailer, has no </a:t>
            </a:r>
            <a:r>
              <a:rPr lang="en-US" sz="1200" dirty="0" smtClean="0">
                <a:solidFill>
                  <a:schemeClr val="tx1"/>
                </a:solidFill>
              </a:rPr>
              <a:t>inventory and . </a:t>
            </a:r>
          </a:p>
          <a:p>
            <a:pPr marL="0" indent="0">
              <a:buNone/>
            </a:pPr>
            <a:r>
              <a:rPr lang="en-US" sz="1200" b="1" dirty="0" smtClean="0">
                <a:solidFill>
                  <a:schemeClr val="tx2"/>
                </a:solidFill>
              </a:rPr>
              <a:t>Airbnb</a:t>
            </a:r>
            <a:r>
              <a:rPr lang="en-US" sz="1200" dirty="0">
                <a:solidFill>
                  <a:schemeClr val="tx1"/>
                </a:solidFill>
              </a:rPr>
              <a:t>, the world’s largest accommodation provider, owns no real estate. </a:t>
            </a:r>
            <a:endParaRPr lang="en-US" sz="1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FF0000"/>
                </a:solidFill>
              </a:rPr>
              <a:t>Source: “The Battle Is For The Customer Interface”, </a:t>
            </a:r>
            <a:r>
              <a:rPr lang="de-CH" sz="800" dirty="0" smtClean="0">
                <a:solidFill>
                  <a:srgbClr val="FF0000"/>
                </a:solidFill>
              </a:rPr>
              <a:t>by Tom Goodwin of Havas Media on Tech Crunch Network.</a:t>
            </a:r>
            <a:endParaRPr lang="en-US" sz="800" dirty="0" smtClean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interesting observations … #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80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486798"/>
            <a:ext cx="215256" cy="182562"/>
          </a:xfrm>
        </p:spPr>
        <p:txBody>
          <a:bodyPr/>
          <a:lstStyle/>
          <a:p>
            <a:fld id="{5E4D2043-7E31-4A53-BD33-72A88E682172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683568" y="1442359"/>
            <a:ext cx="23042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SwissReSans" pitchFamily="34" charset="0"/>
              </a:rPr>
              <a:t>Source: Ocean </a:t>
            </a:r>
            <a:r>
              <a:rPr lang="en-GB" sz="800" dirty="0" err="1" smtClean="0">
                <a:latin typeface="SwissReSans" pitchFamily="34" charset="0"/>
              </a:rPr>
              <a:t>Tomo</a:t>
            </a:r>
            <a:r>
              <a:rPr lang="en-GB" sz="800" dirty="0" smtClean="0">
                <a:latin typeface="SwissReSans" pitchFamily="34" charset="0"/>
              </a:rPr>
              <a:t>, LLC.  January 1, 2015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467544" y="1441779"/>
            <a:ext cx="6480720" cy="3347822"/>
            <a:chOff x="10764688" y="-310728"/>
            <a:chExt cx="10906598" cy="6669238"/>
          </a:xfrm>
        </p:grpSpPr>
        <p:grpSp>
          <p:nvGrpSpPr>
            <p:cNvPr id="37" name="Group 36"/>
            <p:cNvGrpSpPr/>
            <p:nvPr/>
          </p:nvGrpSpPr>
          <p:grpSpPr>
            <a:xfrm>
              <a:off x="10764688" y="-310728"/>
              <a:ext cx="10906598" cy="6669238"/>
              <a:chOff x="10764688" y="-310728"/>
              <a:chExt cx="10906598" cy="6669238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10764688" y="-310728"/>
                <a:ext cx="10906598" cy="6669238"/>
                <a:chOff x="11844808" y="167455"/>
                <a:chExt cx="10906598" cy="6669238"/>
              </a:xfrm>
            </p:grpSpPr>
            <p:grpSp>
              <p:nvGrpSpPr>
                <p:cNvPr id="43" name="Group 42"/>
                <p:cNvGrpSpPr/>
                <p:nvPr/>
              </p:nvGrpSpPr>
              <p:grpSpPr>
                <a:xfrm>
                  <a:off x="11844808" y="167455"/>
                  <a:ext cx="10906598" cy="6669238"/>
                  <a:chOff x="11844808" y="167455"/>
                  <a:chExt cx="10906598" cy="6669238"/>
                </a:xfrm>
              </p:grpSpPr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11844808" y="167455"/>
                    <a:ext cx="10906598" cy="6669238"/>
                    <a:chOff x="11844808" y="167455"/>
                    <a:chExt cx="10906598" cy="6669238"/>
                  </a:xfrm>
                </p:grpSpPr>
                <p:pic>
                  <p:nvPicPr>
                    <p:cNvPr id="47" name="Picture 46"/>
                    <p:cNvPicPr>
                      <a:picLocks noChangeAspect="1"/>
                    </p:cNvPicPr>
                    <p:nvPr/>
                  </p:nvPicPr>
                  <p:blipFill>
                    <a:blip r:embed="rId2"/>
                    <a:stretch>
                      <a:fillRect/>
                    </a:stretch>
                  </p:blipFill>
                  <p:spPr>
                    <a:xfrm>
                      <a:off x="11844808" y="167455"/>
                      <a:ext cx="10906598" cy="666923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8" name="Rectangle 47"/>
                    <p:cNvSpPr/>
                    <p:nvPr/>
                  </p:nvSpPr>
                  <p:spPr>
                    <a:xfrm>
                      <a:off x="11988824" y="749427"/>
                      <a:ext cx="323268" cy="573781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 err="1" smtClean="0">
                        <a:latin typeface="SwissReSans" pitchFamily="34" charset="0"/>
                      </a:endParaRPr>
                    </a:p>
                  </p:txBody>
                </p:sp>
                <p:sp>
                  <p:nvSpPr>
                    <p:cNvPr id="49" name="Rectangle 48"/>
                    <p:cNvSpPr/>
                    <p:nvPr/>
                  </p:nvSpPr>
                  <p:spPr>
                    <a:xfrm>
                      <a:off x="22463374" y="749427"/>
                      <a:ext cx="288032" cy="573781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 err="1" smtClean="0">
                        <a:latin typeface="SwissReSans" pitchFamily="34" charset="0"/>
                      </a:endParaRPr>
                    </a:p>
                  </p:txBody>
                </p:sp>
              </p:grpSp>
              <p:sp>
                <p:nvSpPr>
                  <p:cNvPr id="46" name="Rectangle 45"/>
                  <p:cNvSpPr/>
                  <p:nvPr/>
                </p:nvSpPr>
                <p:spPr>
                  <a:xfrm>
                    <a:off x="11916816" y="260648"/>
                    <a:ext cx="10801200" cy="648072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 err="1" smtClean="0">
                      <a:latin typeface="SwissReSans" pitchFamily="34" charset="0"/>
                    </a:endParaRPr>
                  </a:p>
                </p:txBody>
              </p:sp>
            </p:grpSp>
            <p:sp>
              <p:nvSpPr>
                <p:cNvPr id="44" name="Rectangle 43"/>
                <p:cNvSpPr/>
                <p:nvPr/>
              </p:nvSpPr>
              <p:spPr>
                <a:xfrm>
                  <a:off x="11844808" y="6267229"/>
                  <a:ext cx="10906598" cy="56946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 err="1" smtClean="0">
                    <a:latin typeface="SwissReSans" pitchFamily="34" charset="0"/>
                  </a:endParaRPr>
                </a:p>
              </p:txBody>
            </p:sp>
          </p:grpSp>
          <p:sp>
            <p:nvSpPr>
              <p:cNvPr id="42" name="Rectangle 41"/>
              <p:cNvSpPr/>
              <p:nvPr/>
            </p:nvSpPr>
            <p:spPr>
              <a:xfrm>
                <a:off x="18829584" y="2113806"/>
                <a:ext cx="720080" cy="2592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latin typeface="SwissReSans" pitchFamily="34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18937489" y="2223654"/>
              <a:ext cx="612175" cy="2372592"/>
              <a:chOff x="9795886" y="2852936"/>
              <a:chExt cx="612175" cy="2372592"/>
            </a:xfrm>
          </p:grpSpPr>
          <p:sp>
            <p:nvSpPr>
              <p:cNvPr id="39" name="Down Arrow 38"/>
              <p:cNvSpPr/>
              <p:nvPr/>
            </p:nvSpPr>
            <p:spPr>
              <a:xfrm>
                <a:off x="9795886" y="3209304"/>
                <a:ext cx="611560" cy="2016224"/>
              </a:xfrm>
              <a:prstGeom prst="downArrow">
                <a:avLst/>
              </a:prstGeom>
              <a:solidFill>
                <a:schemeClr val="tx2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latin typeface="SwissReSans" pitchFamily="34" charset="0"/>
                </a:endParaRPr>
              </a:p>
            </p:txBody>
          </p:sp>
          <p:sp>
            <p:nvSpPr>
              <p:cNvPr id="40" name="Down Arrow 39"/>
              <p:cNvSpPr/>
              <p:nvPr/>
            </p:nvSpPr>
            <p:spPr>
              <a:xfrm flipV="1">
                <a:off x="9795886" y="2852936"/>
                <a:ext cx="612175" cy="2016224"/>
              </a:xfrm>
              <a:prstGeom prst="downArrow">
                <a:avLst/>
              </a:prstGeom>
              <a:solidFill>
                <a:schemeClr val="tx2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latin typeface="SwissReSans" pitchFamily="34" charset="0"/>
                </a:endParaRPr>
              </a:p>
            </p:txBody>
          </p:sp>
        </p:grpSp>
      </p:grpSp>
      <p:sp>
        <p:nvSpPr>
          <p:cNvPr id="22" name="Title 2"/>
          <p:cNvSpPr txBox="1">
            <a:spLocks/>
          </p:cNvSpPr>
          <p:nvPr/>
        </p:nvSpPr>
        <p:spPr bwMode="black">
          <a:xfrm>
            <a:off x="686346" y="1268760"/>
            <a:ext cx="7774086" cy="37384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SwissReSans" pitchFamily="34" charset="0"/>
                <a:ea typeface="+mj-ea"/>
                <a:cs typeface="+mj-cs"/>
              </a:defRPr>
            </a:lvl1pPr>
          </a:lstStyle>
          <a:p>
            <a:r>
              <a:rPr lang="en-GB" sz="1800" dirty="0" smtClean="0"/>
              <a:t>Marketing spend vs Insurance spend of US corporations (in % of revenue) </a:t>
            </a:r>
            <a:endParaRPr lang="en-GB" sz="1800" dirty="0"/>
          </a:p>
        </p:txBody>
      </p:sp>
      <p:sp>
        <p:nvSpPr>
          <p:cNvPr id="23" name="TextBox 22"/>
          <p:cNvSpPr txBox="1"/>
          <p:nvPr/>
        </p:nvSpPr>
        <p:spPr>
          <a:xfrm>
            <a:off x="611560" y="5661828"/>
            <a:ext cx="35051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SwissReSans" pitchFamily="34" charset="0"/>
              </a:rPr>
              <a:t>Source: The cmo survey, CMOsurvey.org.  February 2015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83568" y="4789601"/>
            <a:ext cx="7992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SwissReSans" panose="020B0604020202020204" pitchFamily="34" charset="0"/>
              </a:rPr>
              <a:t>Growthsurance™ </a:t>
            </a:r>
            <a:r>
              <a:rPr lang="en-US" sz="1200" dirty="0">
                <a:latin typeface="SwissReSans" panose="020B0604020202020204" pitchFamily="34" charset="0"/>
              </a:rPr>
              <a:t>is a Swiss Re Corporate Solutions trademark, which we registered </a:t>
            </a:r>
            <a:r>
              <a:rPr lang="en-US" sz="1200" dirty="0" smtClean="0">
                <a:latin typeface="SwissReSans" panose="020B0604020202020204" pitchFamily="34" charset="0"/>
              </a:rPr>
              <a:t>in 2015</a:t>
            </a:r>
            <a:r>
              <a:rPr lang="en-US" sz="1200" dirty="0">
                <a:latin typeface="SwissReSans" panose="020B0604020202020204" pitchFamily="34" charset="0"/>
              </a:rPr>
              <a:t>. </a:t>
            </a:r>
            <a:endParaRPr lang="en-US" sz="1200" dirty="0" smtClean="0">
              <a:latin typeface="SwissReSans" panose="020B0604020202020204" pitchFamily="34" charset="0"/>
            </a:endParaRPr>
          </a:p>
          <a:p>
            <a:r>
              <a:rPr lang="en-US" sz="1200" dirty="0" smtClean="0">
                <a:latin typeface="SwissReSans" panose="020B0604020202020204" pitchFamily="34" charset="0"/>
              </a:rPr>
              <a:t>It stands for </a:t>
            </a:r>
            <a:r>
              <a:rPr lang="en-US" sz="1200" dirty="0">
                <a:latin typeface="SwissReSans" panose="020B0604020202020204" pitchFamily="34" charset="0"/>
              </a:rPr>
              <a:t>a concept whereby we help our clients to achieve growth by </a:t>
            </a:r>
            <a:r>
              <a:rPr lang="en-US" sz="1200" dirty="0" smtClean="0">
                <a:latin typeface="SwissReSans" panose="020B0604020202020204" pitchFamily="34" charset="0"/>
              </a:rPr>
              <a:t>managing the </a:t>
            </a:r>
            <a:r>
              <a:rPr lang="en-US" sz="1200" dirty="0">
                <a:latin typeface="SwissReSans" panose="020B0604020202020204" pitchFamily="34" charset="0"/>
              </a:rPr>
              <a:t>risks involved in their business development initiatives.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…….#2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40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124744"/>
            <a:ext cx="6552728" cy="49145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43998" y="6407750"/>
            <a:ext cx="23839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latin typeface="SwissReSans" pitchFamily="34" charset="0"/>
              </a:rPr>
              <a:t>with thanks to UK Business Insider</a:t>
            </a:r>
          </a:p>
        </p:txBody>
      </p:sp>
      <p:sp>
        <p:nvSpPr>
          <p:cNvPr id="10" name="Title 2"/>
          <p:cNvSpPr txBox="1">
            <a:spLocks/>
          </p:cNvSpPr>
          <p:nvPr/>
        </p:nvSpPr>
        <p:spPr bwMode="black">
          <a:xfrm>
            <a:off x="684213" y="692696"/>
            <a:ext cx="8280275" cy="692647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SwissReSans" pitchFamily="34" charset="0"/>
                <a:ea typeface="+mj-ea"/>
                <a:cs typeface="+mj-cs"/>
              </a:defRPr>
            </a:lvl1pPr>
          </a:lstStyle>
          <a:p>
            <a:r>
              <a:rPr lang="en-GB" dirty="0" smtClean="0"/>
              <a:t>The New Reality – future potential rather than fundamentals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05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2"/>
          <p:cNvSpPr>
            <a:spLocks noGrp="1"/>
          </p:cNvSpPr>
          <p:nvPr>
            <p:ph type="title"/>
          </p:nvPr>
        </p:nvSpPr>
        <p:spPr>
          <a:xfrm>
            <a:off x="395536" y="360089"/>
            <a:ext cx="7991474" cy="476623"/>
          </a:xfrm>
        </p:spPr>
        <p:txBody>
          <a:bodyPr/>
          <a:lstStyle/>
          <a:p>
            <a:r>
              <a:rPr lang="en-GB" dirty="0" smtClean="0"/>
              <a:t>… and emerging risks … </a:t>
            </a:r>
            <a:endParaRPr lang="en-GB" dirty="0"/>
          </a:p>
        </p:txBody>
      </p:sp>
      <p:sp>
        <p:nvSpPr>
          <p:cNvPr id="41" name="Rectangle 40"/>
          <p:cNvSpPr/>
          <p:nvPr/>
        </p:nvSpPr>
        <p:spPr>
          <a:xfrm>
            <a:off x="409253" y="1948342"/>
            <a:ext cx="8424936" cy="486000"/>
          </a:xfrm>
          <a:prstGeom prst="rect">
            <a:avLst/>
          </a:prstGeom>
          <a:solidFill>
            <a:srgbClr val="1AABD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latin typeface="SwissReSans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09253" y="3009532"/>
            <a:ext cx="8424936" cy="486000"/>
          </a:xfrm>
          <a:prstGeom prst="rect">
            <a:avLst/>
          </a:prstGeom>
          <a:solidFill>
            <a:srgbClr val="449FC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latin typeface="SwissReSans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09253" y="4070722"/>
            <a:ext cx="8424936" cy="486000"/>
          </a:xfrm>
          <a:prstGeom prst="rect">
            <a:avLst/>
          </a:prstGeom>
          <a:solidFill>
            <a:srgbClr val="147FA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latin typeface="SwissReSans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09253" y="5131912"/>
            <a:ext cx="8424936" cy="486000"/>
          </a:xfrm>
          <a:prstGeom prst="rect">
            <a:avLst/>
          </a:prstGeom>
          <a:solidFill>
            <a:srgbClr val="00638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latin typeface="SwissReSans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09253" y="1417743"/>
            <a:ext cx="8424936" cy="486000"/>
          </a:xfrm>
          <a:prstGeom prst="rect">
            <a:avLst/>
          </a:prstGeom>
          <a:solidFill>
            <a:srgbClr val="1CB4E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latin typeface="SwissReSans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09253" y="887152"/>
            <a:ext cx="8424936" cy="486000"/>
          </a:xfrm>
          <a:prstGeom prst="rect">
            <a:avLst/>
          </a:prstGeom>
          <a:solidFill>
            <a:srgbClr val="6DCFE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latin typeface="SwissReSans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09253" y="2478937"/>
            <a:ext cx="8424936" cy="486000"/>
          </a:xfrm>
          <a:prstGeom prst="rect">
            <a:avLst/>
          </a:prstGeom>
          <a:solidFill>
            <a:srgbClr val="19A5D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latin typeface="SwissReSans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409253" y="3534969"/>
            <a:ext cx="8424936" cy="486000"/>
          </a:xfrm>
          <a:prstGeom prst="rect">
            <a:avLst/>
          </a:prstGeom>
          <a:solidFill>
            <a:srgbClr val="3994B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latin typeface="SwissReSans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09253" y="4601317"/>
            <a:ext cx="8424936" cy="486000"/>
          </a:xfrm>
          <a:prstGeom prst="rect">
            <a:avLst/>
          </a:prstGeom>
          <a:solidFill>
            <a:srgbClr val="12729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latin typeface="SwissReSans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09253" y="5662503"/>
            <a:ext cx="8424936" cy="486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latin typeface="SwissReSan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5589240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en-US" sz="3200" dirty="0" err="1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28844" y="5589240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rial Black" panose="020B0A04020102020204" pitchFamily="34" charset="0"/>
              </a:rPr>
              <a:t>0</a:t>
            </a:r>
            <a:endParaRPr lang="en-US" sz="3200" dirty="0" err="1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61115" y="5076473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9</a:t>
            </a:r>
            <a:endParaRPr lang="en-US" sz="3200" dirty="0" err="1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61115" y="4572417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8</a:t>
            </a:r>
            <a:endParaRPr lang="en-US" sz="3200" dirty="0" err="1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61115" y="406836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endParaRPr lang="en-US" sz="3200" dirty="0" err="1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1115" y="3492297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6</a:t>
            </a:r>
            <a:endParaRPr lang="en-US" sz="3200" dirty="0" err="1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1590" y="2924944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5</a:t>
            </a:r>
            <a:endParaRPr lang="en-US" sz="3200" dirty="0" err="1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51590" y="2412177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en-US" sz="3200" dirty="0" err="1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51590" y="190812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en-US" sz="3200" dirty="0" err="1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1590" y="1404065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 dirty="0"/>
              <a:t>2</a:t>
            </a:r>
            <a:endParaRPr lang="en-US" dirty="0" err="1"/>
          </a:p>
        </p:txBody>
      </p:sp>
      <p:sp>
        <p:nvSpPr>
          <p:cNvPr id="82" name="TextBox 81"/>
          <p:cNvSpPr txBox="1"/>
          <p:nvPr/>
        </p:nvSpPr>
        <p:spPr>
          <a:xfrm>
            <a:off x="551590" y="836712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 dirty="0"/>
              <a:t>1</a:t>
            </a:r>
            <a:endParaRPr lang="en-US" dirty="0" err="1"/>
          </a:p>
        </p:txBody>
      </p:sp>
      <p:sp>
        <p:nvSpPr>
          <p:cNvPr id="16" name="TextBox 15"/>
          <p:cNvSpPr txBox="1"/>
          <p:nvPr/>
        </p:nvSpPr>
        <p:spPr>
          <a:xfrm>
            <a:off x="1262268" y="907678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Business interruption </a:t>
            </a:r>
            <a:endParaRPr lang="en-US" sz="2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262268" y="1445543"/>
            <a:ext cx="2768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Market developments</a:t>
            </a:r>
            <a:endParaRPr lang="en-US" sz="2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262268" y="1978943"/>
            <a:ext cx="1563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Cyber risks</a:t>
            </a:r>
            <a:endParaRPr lang="en-US" sz="2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262268" y="2502818"/>
            <a:ext cx="2698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Natural catastrophes</a:t>
            </a:r>
            <a:endParaRPr lang="en-US" sz="2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262268" y="3029719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Regulatory uncertainty</a:t>
            </a:r>
            <a:endParaRPr lang="en-US" sz="2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262268" y="3550568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Macroeconomic developments</a:t>
            </a:r>
            <a:endParaRPr lang="en-US" sz="2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262268" y="4093493"/>
            <a:ext cx="2109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Fire, explosions</a:t>
            </a:r>
            <a:endParaRPr lang="en-US" sz="2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262268" y="4620042"/>
            <a:ext cx="3419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Political risks and violence</a:t>
            </a:r>
            <a:endParaRPr lang="en-US" sz="2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262268" y="5143917"/>
            <a:ext cx="4394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Loss of reputation and brand value</a:t>
            </a:r>
            <a:endParaRPr lang="en-US" sz="2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62268" y="5677317"/>
            <a:ext cx="2404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New technologies </a:t>
            </a:r>
            <a:endParaRPr lang="en-US" sz="2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509321" y="1031503"/>
            <a:ext cx="3401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incl. supply chain disruption and vulnerability</a:t>
            </a:r>
            <a:endParaRPr lang="en-US" sz="1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371014" y="1564903"/>
            <a:ext cx="3540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volatility, new entrants, M&amp;A, market stagnation</a:t>
            </a:r>
            <a:endParaRPr lang="en-US" sz="1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790331" y="2098948"/>
            <a:ext cx="4102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IoT</a:t>
            </a:r>
            <a:r>
              <a:rPr lang="en-GB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, cyber attacks, cyber crime, IT failure, data breaches</a:t>
            </a:r>
            <a:endParaRPr lang="en-US" sz="1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496770" y="3149798"/>
            <a:ext cx="2414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BEPS, protectionism, sanctions</a:t>
            </a:r>
            <a:endParaRPr lang="en-US" sz="1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417501" y="3678237"/>
            <a:ext cx="3493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austerity, deflation, inflation, commodity prices</a:t>
            </a:r>
            <a:endParaRPr lang="en-US" sz="1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879082" y="4734841"/>
            <a:ext cx="4043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war, terrorism, populism, changing political landscape </a:t>
            </a:r>
            <a:endParaRPr lang="en-US" sz="1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436096" y="5804038"/>
            <a:ext cx="3475118" cy="338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 D printing, internet of things, AI, drones, etc. </a:t>
            </a:r>
            <a:endParaRPr lang="en-US" sz="1400" b="1" dirty="0" err="1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189877" y="6319736"/>
            <a:ext cx="6906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SwissReSans" pitchFamily="34" charset="0"/>
              </a:rPr>
              <a:t>Sources: Allianz Risk Barometer 2017; FERMA: European Risk and Insurance Report 2016;  Marsh: Global Geopolitical Risk Concerns for Businesses in 2017; Swiss Re</a:t>
            </a:r>
            <a:r>
              <a:rPr lang="en-GB" sz="800" dirty="0">
                <a:latin typeface="SwissReSans" pitchFamily="34" charset="0"/>
              </a:rPr>
              <a:t>: Sonar; Willis Towers Watson: What risks will emerge in 2017</a:t>
            </a:r>
            <a:endParaRPr lang="en-GB" sz="800" dirty="0" smtClean="0">
              <a:latin typeface="SwissRe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83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3793844"/>
            <a:ext cx="2520000" cy="1152000"/>
          </a:xfrm>
          <a:prstGeom prst="rect">
            <a:avLst/>
          </a:prstGeom>
        </p:spPr>
      </p:pic>
      <p:pic>
        <p:nvPicPr>
          <p:cNvPr id="28" name="Picture Placeholder 4"/>
          <p:cNvPicPr>
            <a:picLocks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46" r="5546"/>
          <a:stretch>
            <a:fillRect/>
          </a:stretch>
        </p:blipFill>
        <p:spPr>
          <a:xfrm>
            <a:off x="395816" y="1278096"/>
            <a:ext cx="2520000" cy="1162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86010" y="1337366"/>
            <a:ext cx="2562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  <a:latin typeface="SwissReSans" pitchFamily="34" charset="0"/>
              </a:rPr>
              <a:t>Growthsurance </a:t>
            </a:r>
            <a:r>
              <a:rPr lang="en-GB" sz="1600" b="1" baseline="30000" dirty="0" smtClean="0">
                <a:solidFill>
                  <a:schemeClr val="bg1"/>
                </a:solidFill>
                <a:latin typeface="SwissReSans" pitchFamily="34" charset="0"/>
              </a:rPr>
              <a:t>TM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90912" y="1270900"/>
            <a:ext cx="2952328" cy="11641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Promoting a product or sales campaign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  <a:latin typeface="SwissReSans" pitchFamily="34" charset="0"/>
              </a:rPr>
              <a:t>Revenue protection</a:t>
            </a:r>
            <a:endParaRPr lang="en-US" sz="1200" dirty="0">
              <a:solidFill>
                <a:schemeClr val="tx1"/>
              </a:solidFill>
              <a:latin typeface="SwissReSans" pitchFamily="34" charset="0"/>
            </a:endParaRPr>
          </a:p>
        </p:txBody>
      </p:sp>
      <p:sp>
        <p:nvSpPr>
          <p:cNvPr id="40" name="Title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7991474" cy="476623"/>
          </a:xfrm>
        </p:spPr>
        <p:txBody>
          <a:bodyPr/>
          <a:lstStyle/>
          <a:p>
            <a:r>
              <a:rPr lang="en-GB" dirty="0" smtClean="0"/>
              <a:t>… require new approaches</a:t>
            </a:r>
            <a:endParaRPr lang="en-GB" dirty="0"/>
          </a:p>
        </p:txBody>
      </p:sp>
      <p:sp>
        <p:nvSpPr>
          <p:cNvPr id="49" name="Rectangle 48"/>
          <p:cNvSpPr/>
          <p:nvPr/>
        </p:nvSpPr>
        <p:spPr>
          <a:xfrm>
            <a:off x="3055637" y="1270900"/>
            <a:ext cx="2952328" cy="1164134"/>
          </a:xfrm>
          <a:prstGeom prst="rect">
            <a:avLst/>
          </a:prstGeom>
          <a:solidFill>
            <a:srgbClr val="C6ECF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SwissReSans" pitchFamily="34" charset="0"/>
              </a:rPr>
              <a:t>Insurance for sales promotions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SwissReSans" pitchFamily="34" charset="0"/>
              </a:rPr>
              <a:t>Reimbursement for adverse weather</a:t>
            </a:r>
            <a:endParaRPr lang="en-GB" sz="1200" dirty="0">
              <a:solidFill>
                <a:schemeClr val="tx1"/>
              </a:solidFill>
              <a:latin typeface="SwissReSans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Product outage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SwissReSans" pitchFamily="34" charset="0"/>
              </a:rPr>
              <a:t>Over-redemption</a:t>
            </a:r>
            <a:endParaRPr lang="en-GB" sz="1200" dirty="0">
              <a:solidFill>
                <a:schemeClr val="tx1"/>
              </a:solidFill>
              <a:latin typeface="SwissReSans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059832" y="888975"/>
            <a:ext cx="2952328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SwissReSans" pitchFamily="34" charset="0"/>
              </a:rPr>
              <a:t>Applications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95536" y="888975"/>
            <a:ext cx="2523794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SwissReSans" pitchFamily="34" charset="0"/>
              </a:rPr>
              <a:t>Areas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090911" y="888975"/>
            <a:ext cx="2959615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SwissReSans" pitchFamily="34" charset="0"/>
              </a:rPr>
              <a:t>Needs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9099" y="5068689"/>
            <a:ext cx="2097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  <a:latin typeface="SwissReSans" pitchFamily="34" charset="0"/>
              </a:rPr>
              <a:t>Parametric Solutions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086717" y="2532437"/>
            <a:ext cx="2952328" cy="1148197"/>
          </a:xfrm>
          <a:prstGeom prst="rect">
            <a:avLst/>
          </a:prstGeom>
          <a:solidFill>
            <a:srgbClr val="BFDF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Protection of a (critical) business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Protection against sensitive revenue fall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055637" y="2532437"/>
            <a:ext cx="2952328" cy="1148197"/>
          </a:xfrm>
          <a:prstGeom prst="rect">
            <a:avLst/>
          </a:prstGeom>
          <a:solidFill>
            <a:srgbClr val="BFDF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chemeClr val="tx1"/>
                </a:solidFill>
                <a:latin typeface="SwissReSans" pitchFamily="34" charset="0"/>
              </a:rPr>
              <a:t>NatCat</a:t>
            </a: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 / Weather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Regulatory 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Terror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Pandemic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Negative Press</a:t>
            </a:r>
          </a:p>
        </p:txBody>
      </p:sp>
      <p:pic>
        <p:nvPicPr>
          <p:cNvPr id="50" name="Picture Placeholder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7" r="4167"/>
          <a:stretch>
            <a:fillRect/>
          </a:stretch>
        </p:blipFill>
        <p:spPr>
          <a:xfrm>
            <a:off x="397885" y="5040883"/>
            <a:ext cx="2520280" cy="116236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384474" y="5082607"/>
            <a:ext cx="1791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  <a:latin typeface="SwissReSans" pitchFamily="34" charset="0"/>
              </a:rPr>
              <a:t>Captive Solutions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107055" y="5042770"/>
            <a:ext cx="2952328" cy="1148196"/>
          </a:xfrm>
          <a:prstGeom prst="rect">
            <a:avLst/>
          </a:prstGeom>
          <a:solidFill>
            <a:srgbClr val="76BAE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Setting up an efficient self insurance concept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Increase efficiency of running a captive 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055637" y="5042770"/>
            <a:ext cx="2952328" cy="1148196"/>
          </a:xfrm>
          <a:prstGeom prst="rect">
            <a:avLst/>
          </a:prstGeom>
          <a:solidFill>
            <a:srgbClr val="76BAE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Captive protections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Fronting for the Captive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Capital relieve solutions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Captive alternatives</a:t>
            </a:r>
          </a:p>
        </p:txBody>
      </p:sp>
      <p:pic>
        <p:nvPicPr>
          <p:cNvPr id="22" name="Picture Placeholder 9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72" r="5372"/>
          <a:stretch>
            <a:fillRect/>
          </a:stretch>
        </p:blipFill>
        <p:spPr>
          <a:xfrm>
            <a:off x="395536" y="2529113"/>
            <a:ext cx="2520280" cy="1157937"/>
          </a:xfrm>
          <a:prstGeom prst="rect">
            <a:avLst/>
          </a:prstGeom>
          <a:solidFill>
            <a:srgbClr val="BFDFF0"/>
          </a:solidFill>
          <a:ln w="9525">
            <a:noFill/>
          </a:ln>
        </p:spPr>
      </p:pic>
      <p:sp>
        <p:nvSpPr>
          <p:cNvPr id="23" name="TextBox 22"/>
          <p:cNvSpPr txBox="1"/>
          <p:nvPr/>
        </p:nvSpPr>
        <p:spPr>
          <a:xfrm>
            <a:off x="381247" y="2593388"/>
            <a:ext cx="2430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  <a:latin typeface="SwissReSans" pitchFamily="34" charset="0"/>
              </a:rPr>
              <a:t>Non Physical Damage BI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8624" y="3828117"/>
            <a:ext cx="2097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  <a:latin typeface="SwissReSans" pitchFamily="34" charset="0"/>
              </a:rPr>
              <a:t>Parametric Solutions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00437" y="3789538"/>
            <a:ext cx="2952329" cy="1153118"/>
          </a:xfrm>
          <a:prstGeom prst="rect">
            <a:avLst/>
          </a:prstGeom>
          <a:solidFill>
            <a:srgbClr val="95CAE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Avoid loss adjusters and complex loss investigation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SwissReSans" pitchFamily="34" charset="0"/>
              </a:rPr>
              <a:t>Ensure immediate cash after a loss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55637" y="3788001"/>
            <a:ext cx="2952329" cy="1153118"/>
          </a:xfrm>
          <a:prstGeom prst="rect">
            <a:avLst/>
          </a:prstGeom>
          <a:solidFill>
            <a:srgbClr val="95CAE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srgbClr val="283E36"/>
                </a:solidFill>
                <a:latin typeface="SwissReSans" pitchFamily="34" charset="0"/>
              </a:rPr>
              <a:t>NatCat</a:t>
            </a:r>
            <a:r>
              <a:rPr lang="en-GB" sz="1200" dirty="0">
                <a:solidFill>
                  <a:srgbClr val="283E36"/>
                </a:solidFill>
                <a:latin typeface="SwissReSans" pitchFamily="34" charset="0"/>
              </a:rPr>
              <a:t> exposed assets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283E36"/>
                </a:solidFill>
                <a:latin typeface="SwissReSans" pitchFamily="34" charset="0"/>
              </a:rPr>
              <a:t>Weather exposed assets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283E36"/>
                </a:solidFill>
                <a:latin typeface="SwissReSans" pitchFamily="34" charset="0"/>
              </a:rPr>
              <a:t>Objective triggers using big data and/or 3</a:t>
            </a:r>
            <a:r>
              <a:rPr lang="en-GB" sz="1200" baseline="30000" dirty="0">
                <a:solidFill>
                  <a:srgbClr val="283E36"/>
                </a:solidFill>
                <a:latin typeface="SwissReSans" pitchFamily="34" charset="0"/>
              </a:rPr>
              <a:t>rd</a:t>
            </a:r>
            <a:r>
              <a:rPr lang="en-GB" sz="1200" dirty="0">
                <a:solidFill>
                  <a:srgbClr val="283E36"/>
                </a:solidFill>
                <a:latin typeface="SwissReSans" pitchFamily="34" charset="0"/>
              </a:rPr>
              <a:t> party indices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283E36"/>
                </a:solidFill>
                <a:latin typeface="SwissReSans" pitchFamily="34" charset="0"/>
              </a:rPr>
              <a:t>Simplified claim determination</a:t>
            </a:r>
          </a:p>
        </p:txBody>
      </p:sp>
    </p:spTree>
    <p:extLst>
      <p:ext uri="{BB962C8B-B14F-4D97-AF65-F5344CB8AC3E}">
        <p14:creationId xmlns:p14="http://schemas.microsoft.com/office/powerpoint/2010/main" val="170798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L</a:t>
            </a:r>
            <a:r>
              <a:rPr lang="en-GB" b="1" dirty="0" smtClean="0"/>
              <a:t>oss of </a:t>
            </a:r>
            <a:r>
              <a:rPr lang="en-GB" b="1" dirty="0"/>
              <a:t>attraction / widespread travel disruption</a:t>
            </a:r>
            <a:r>
              <a:rPr lang="en-GB" b="1" dirty="0" smtClean="0"/>
              <a:t> </a:t>
            </a:r>
            <a:br>
              <a:rPr lang="en-GB" b="1" dirty="0" smtClean="0"/>
            </a:br>
            <a:r>
              <a:rPr lang="en-GB" sz="1800" dirty="0" smtClean="0"/>
              <a:t>p&amp;l protection</a:t>
            </a:r>
            <a:endParaRPr lang="en-GB" sz="1800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 bwMode="black">
          <a:xfrm>
            <a:off x="2411760" y="1611911"/>
            <a:ext cx="3813507" cy="11272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>
                <a:solidFill>
                  <a:schemeClr val="tx1"/>
                </a:solidFill>
              </a:rPr>
              <a:t>Hotel </a:t>
            </a:r>
            <a:r>
              <a:rPr lang="en-GB" dirty="0" smtClean="0">
                <a:solidFill>
                  <a:schemeClr val="tx1"/>
                </a:solidFill>
              </a:rPr>
              <a:t>chain owned by a private equity investor </a:t>
            </a:r>
            <a:r>
              <a:rPr lang="en-GB" dirty="0">
                <a:solidFill>
                  <a:schemeClr val="tx1"/>
                </a:solidFill>
              </a:rPr>
              <a:t>is concerned about drop in revenue per available room (RevPAR), a key metric in the industry</a:t>
            </a:r>
          </a:p>
        </p:txBody>
      </p:sp>
      <p:pic>
        <p:nvPicPr>
          <p:cNvPr id="24" name="Picture 23"/>
          <p:cNvPicPr/>
          <p:nvPr/>
        </p:nvPicPr>
        <p:blipFill>
          <a:blip r:embed="rId3">
            <a:lum bright="100000" contrast="-100000"/>
          </a:blip>
          <a:stretch>
            <a:fillRect/>
          </a:stretch>
        </p:blipFill>
        <p:spPr>
          <a:xfrm>
            <a:off x="3244803" y="1343305"/>
            <a:ext cx="1034148" cy="264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/>
          <p:nvPr/>
        </p:nvPicPr>
        <p:blipFill>
          <a:blip r:embed="rId3">
            <a:lum bright="100000" contrast="-100000"/>
          </a:blip>
          <a:stretch>
            <a:fillRect/>
          </a:stretch>
        </p:blipFill>
        <p:spPr>
          <a:xfrm>
            <a:off x="3244802" y="1340768"/>
            <a:ext cx="1034148" cy="264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28800"/>
            <a:ext cx="1440160" cy="95998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512177" y="3933056"/>
            <a:ext cx="1080120" cy="792088"/>
            <a:chOff x="684214" y="4581128"/>
            <a:chExt cx="1080120" cy="7920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14" y="4581128"/>
              <a:ext cx="1018948" cy="57400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023426" y="5126995"/>
              <a:ext cx="7409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000" b="1" dirty="0">
                  <a:solidFill>
                    <a:srgbClr val="000000"/>
                  </a:solidFill>
                </a:rPr>
                <a:t>Terrorism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849620" y="3627841"/>
            <a:ext cx="1244973" cy="809271"/>
            <a:chOff x="654148" y="2958673"/>
            <a:chExt cx="1244973" cy="809271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148" y="2958673"/>
              <a:ext cx="1244973" cy="622487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122949" y="3521723"/>
              <a:ext cx="75533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>
                  <a:solidFill>
                    <a:srgbClr val="000000"/>
                  </a:solidFill>
                </a:rPr>
                <a:t>Pandemic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555776" y="4821289"/>
            <a:ext cx="2502001" cy="1416023"/>
            <a:chOff x="4920254" y="2112062"/>
            <a:chExt cx="3336001" cy="1888030"/>
          </a:xfrm>
        </p:grpSpPr>
        <p:sp>
          <p:nvSpPr>
            <p:cNvPr id="27" name="TextBox 26"/>
            <p:cNvSpPr txBox="1"/>
            <p:nvPr/>
          </p:nvSpPr>
          <p:spPr>
            <a:xfrm>
              <a:off x="4978146" y="2112062"/>
              <a:ext cx="806204" cy="3282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000" b="1" dirty="0" smtClean="0">
                  <a:solidFill>
                    <a:srgbClr val="000000"/>
                  </a:solidFill>
                </a:rPr>
                <a:t>Pay Off</a:t>
              </a:r>
              <a:endParaRPr lang="en-GB" sz="1000" b="1" dirty="0">
                <a:solidFill>
                  <a:srgbClr val="000000"/>
                </a:solidFill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20254" y="2471399"/>
              <a:ext cx="3336001" cy="1528693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1907704" y="2708920"/>
            <a:ext cx="1815942" cy="936104"/>
            <a:chOff x="5921375" y="5286678"/>
            <a:chExt cx="3055245" cy="1311233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07587" y="5650005"/>
              <a:ext cx="2270523" cy="947906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5921375" y="5286678"/>
              <a:ext cx="3055245" cy="3448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dirty="0" smtClean="0">
                  <a:solidFill>
                    <a:srgbClr val="000000"/>
                  </a:solidFill>
                </a:rPr>
                <a:t>RevPAR Index by 3</a:t>
              </a:r>
              <a:r>
                <a:rPr lang="en-GB" sz="1000" b="1" baseline="30000" dirty="0" smtClean="0">
                  <a:solidFill>
                    <a:srgbClr val="000000"/>
                  </a:solidFill>
                </a:rPr>
                <a:t>rd</a:t>
              </a:r>
              <a:r>
                <a:rPr lang="en-GB" sz="1000" b="1" dirty="0" smtClean="0">
                  <a:solidFill>
                    <a:srgbClr val="000000"/>
                  </a:solidFill>
                </a:rPr>
                <a:t> party</a:t>
              </a:r>
              <a:endParaRPr lang="en-GB" sz="105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32" name="Content Placeholder 1"/>
          <p:cNvSpPr txBox="1">
            <a:spLocks/>
          </p:cNvSpPr>
          <p:nvPr/>
        </p:nvSpPr>
        <p:spPr bwMode="black">
          <a:xfrm>
            <a:off x="5150981" y="2981489"/>
            <a:ext cx="3525475" cy="7456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>
                <a:solidFill>
                  <a:schemeClr val="tx1"/>
                </a:solidFill>
              </a:rPr>
              <a:t>Key perils identified are </a:t>
            </a:r>
            <a:r>
              <a:rPr lang="en-GB" dirty="0" smtClean="0">
                <a:solidFill>
                  <a:schemeClr val="tx1"/>
                </a:solidFill>
              </a:rPr>
              <a:t>terrorism, pandemic and widespread travel disruption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3" name="Content Placeholder 1"/>
          <p:cNvSpPr txBox="1">
            <a:spLocks/>
          </p:cNvSpPr>
          <p:nvPr/>
        </p:nvSpPr>
        <p:spPr bwMode="black">
          <a:xfrm>
            <a:off x="692697" y="3798354"/>
            <a:ext cx="3927273" cy="1214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>
                <a:solidFill>
                  <a:schemeClr val="tx1"/>
                </a:solidFill>
              </a:rPr>
              <a:t>Cover pays up to </a:t>
            </a:r>
            <a:r>
              <a:rPr lang="en-GB" dirty="0" smtClean="0">
                <a:solidFill>
                  <a:schemeClr val="tx1"/>
                </a:solidFill>
              </a:rPr>
              <a:t>75m </a:t>
            </a:r>
            <a:r>
              <a:rPr lang="en-GB" dirty="0">
                <a:solidFill>
                  <a:schemeClr val="tx1"/>
                </a:solidFill>
              </a:rPr>
              <a:t>if RevPAR index provided by a 3rd party falls below threshold, following occurrence of named perils (formulaic pay-out based on index)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25" name="Picture Placeholder 2">
            <a:hlinkClick r:id="rId9" action="ppaction://hlinksldjump"/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7" r="5547"/>
          <a:stretch>
            <a:fillRect/>
          </a:stretch>
        </p:blipFill>
        <p:spPr>
          <a:xfrm>
            <a:off x="6804248" y="4437112"/>
            <a:ext cx="669552" cy="70742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299988" y="5157192"/>
            <a:ext cx="18517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 smtClean="0">
                <a:solidFill>
                  <a:srgbClr val="000000"/>
                </a:solidFill>
              </a:rPr>
              <a:t>Widespread travel disruption</a:t>
            </a:r>
            <a:endParaRPr lang="en-GB" sz="1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64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Go-to </a:t>
            </a:r>
            <a:r>
              <a:rPr lang="en-GB" b="1" dirty="0"/>
              <a:t>market approach to support </a:t>
            </a:r>
            <a:r>
              <a:rPr lang="en-GB" b="1" dirty="0" smtClean="0"/>
              <a:t>client’s </a:t>
            </a:r>
            <a:r>
              <a:rPr lang="en-GB" b="1" dirty="0"/>
              <a:t>core business</a:t>
            </a:r>
            <a:br>
              <a:rPr lang="en-GB" b="1" dirty="0"/>
            </a:br>
            <a:r>
              <a:rPr lang="en-GB" sz="1800" dirty="0"/>
              <a:t>g</a:t>
            </a:r>
            <a:r>
              <a:rPr lang="en-GB" sz="1800" dirty="0" smtClean="0"/>
              <a:t>rowthsurance</a:t>
            </a:r>
            <a:r>
              <a:rPr lang="en-GB" sz="1800" baseline="30000" dirty="0" smtClean="0"/>
              <a:t>TM</a:t>
            </a:r>
            <a:r>
              <a:rPr lang="en-GB" dirty="0">
                <a:solidFill>
                  <a:schemeClr val="tx1"/>
                </a:solidFill>
              </a:rPr>
              <a:t/>
            </a:r>
            <a:br>
              <a:rPr lang="en-GB" dirty="0">
                <a:solidFill>
                  <a:schemeClr val="tx1"/>
                </a:solidFill>
              </a:rPr>
            </a:br>
            <a:endParaRPr lang="en-GB" b="1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 bwMode="black">
          <a:xfrm>
            <a:off x="4140720" y="1988840"/>
            <a:ext cx="4175696" cy="20162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 smtClean="0">
                <a:solidFill>
                  <a:schemeClr val="tx1"/>
                </a:solidFill>
              </a:rPr>
              <a:t>policyholder, a utility company, </a:t>
            </a:r>
            <a:r>
              <a:rPr lang="en-US" dirty="0">
                <a:solidFill>
                  <a:schemeClr val="tx1"/>
                </a:solidFill>
              </a:rPr>
              <a:t>offers their clients a “payment holiday” in case they are affected by an earthquake or flood event</a:t>
            </a:r>
            <a:endParaRPr lang="en-GB" dirty="0">
              <a:solidFill>
                <a:schemeClr val="tx1"/>
              </a:solidFill>
            </a:endParaRPr>
          </a:p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 smtClean="0">
                <a:solidFill>
                  <a:schemeClr val="tx1"/>
                </a:solidFill>
              </a:rPr>
              <a:t>Utility </a:t>
            </a:r>
            <a:r>
              <a:rPr lang="en-GB" dirty="0">
                <a:solidFill>
                  <a:schemeClr val="tx1"/>
                </a:solidFill>
              </a:rPr>
              <a:t>company uses</a:t>
            </a:r>
            <a:r>
              <a:rPr lang="en-US" dirty="0">
                <a:solidFill>
                  <a:schemeClr val="tx1"/>
                </a:solidFill>
              </a:rPr>
              <a:t> insurance as an added benefit to the product to attract new customers. </a:t>
            </a:r>
            <a:r>
              <a:rPr lang="en-GB" dirty="0" smtClean="0">
                <a:solidFill>
                  <a:schemeClr val="tx1"/>
                </a:solidFill>
              </a:rPr>
              <a:t>Marketing instrument to differentiate policyholder’s offering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60" y="1628800"/>
            <a:ext cx="3146960" cy="2520280"/>
          </a:xfrm>
          <a:prstGeom prst="rect">
            <a:avLst/>
          </a:prstGeom>
        </p:spPr>
      </p:pic>
      <p:sp>
        <p:nvSpPr>
          <p:cNvPr id="5" name="Content Placeholder 1"/>
          <p:cNvSpPr txBox="1">
            <a:spLocks/>
          </p:cNvSpPr>
          <p:nvPr/>
        </p:nvSpPr>
        <p:spPr bwMode="black">
          <a:xfrm>
            <a:off x="755575" y="4437112"/>
            <a:ext cx="7560841" cy="8640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Directly supports future income </a:t>
            </a:r>
            <a:r>
              <a:rPr lang="en-US" dirty="0">
                <a:solidFill>
                  <a:schemeClr val="tx1"/>
                </a:solidFill>
              </a:rPr>
              <a:t>growth</a:t>
            </a:r>
            <a:r>
              <a:rPr lang="en-GB" dirty="0">
                <a:solidFill>
                  <a:schemeClr val="tx1"/>
                </a:solidFill>
              </a:rPr>
              <a:t>. </a:t>
            </a:r>
            <a:r>
              <a:rPr lang="en-US" dirty="0">
                <a:solidFill>
                  <a:schemeClr val="tx1"/>
                </a:solidFill>
              </a:rPr>
              <a:t>Expense is an acquisition cost not a cost of </a:t>
            </a:r>
            <a:r>
              <a:rPr lang="en-US" dirty="0" smtClean="0">
                <a:solidFill>
                  <a:schemeClr val="tx1"/>
                </a:solidFill>
              </a:rPr>
              <a:t>risk</a:t>
            </a:r>
          </a:p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US" dirty="0">
                <a:solidFill>
                  <a:schemeClr val="tx1"/>
                </a:solidFill>
              </a:rPr>
              <a:t>Parametric, i.e. no proof of direct physical loss </a:t>
            </a:r>
            <a:r>
              <a:rPr lang="en-US" dirty="0" smtClean="0">
                <a:solidFill>
                  <a:schemeClr val="tx1"/>
                </a:solidFill>
              </a:rPr>
              <a:t>required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908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Non-physical </a:t>
            </a:r>
            <a:r>
              <a:rPr lang="en-GB" b="1" dirty="0"/>
              <a:t>damage business interruption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1800" dirty="0"/>
              <a:t>p</a:t>
            </a:r>
            <a:r>
              <a:rPr lang="en-GB" sz="1800" dirty="0" smtClean="0"/>
              <a:t>&amp;l protection</a:t>
            </a:r>
            <a:endParaRPr lang="en-GB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 bwMode="black">
          <a:xfrm>
            <a:off x="2983751" y="1611911"/>
            <a:ext cx="4180537" cy="8089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>
                <a:solidFill>
                  <a:schemeClr val="tx1"/>
                </a:solidFill>
              </a:rPr>
              <a:t>R</a:t>
            </a:r>
            <a:r>
              <a:rPr lang="en-GB" dirty="0" smtClean="0">
                <a:solidFill>
                  <a:schemeClr val="tx1"/>
                </a:solidFill>
              </a:rPr>
              <a:t>ailways </a:t>
            </a:r>
            <a:r>
              <a:rPr lang="en-GB" dirty="0">
                <a:solidFill>
                  <a:schemeClr val="tx1"/>
                </a:solidFill>
              </a:rPr>
              <a:t>are exposed to risk of business interruption without a damage to its physical property </a:t>
            </a:r>
          </a:p>
        </p:txBody>
      </p:sp>
      <p:pic>
        <p:nvPicPr>
          <p:cNvPr id="24" name="Picture 23"/>
          <p:cNvPicPr/>
          <p:nvPr/>
        </p:nvPicPr>
        <p:blipFill>
          <a:blip r:embed="rId3">
            <a:lum bright="100000" contrast="-100000"/>
          </a:blip>
          <a:stretch>
            <a:fillRect/>
          </a:stretch>
        </p:blipFill>
        <p:spPr>
          <a:xfrm>
            <a:off x="3244803" y="1343305"/>
            <a:ext cx="1034148" cy="264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/>
          <p:nvPr/>
        </p:nvPicPr>
        <p:blipFill>
          <a:blip r:embed="rId3">
            <a:lum bright="100000" contrast="-100000"/>
          </a:blip>
          <a:stretch>
            <a:fillRect/>
          </a:stretch>
        </p:blipFill>
        <p:spPr>
          <a:xfrm>
            <a:off x="3244802" y="1340768"/>
            <a:ext cx="1034148" cy="26431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5961997" y="4636070"/>
            <a:ext cx="5196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 smtClean="0">
                <a:solidFill>
                  <a:srgbClr val="000000"/>
                </a:solidFill>
              </a:rPr>
              <a:t>Cyber</a:t>
            </a:r>
            <a:endParaRPr lang="en-GB" sz="1000" b="1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36793" y="4576521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 smtClean="0">
                <a:solidFill>
                  <a:srgbClr val="000000"/>
                </a:solidFill>
              </a:rPr>
              <a:t>“Grounding”</a:t>
            </a:r>
            <a:endParaRPr lang="en-GB" sz="1000" b="1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32240" y="5559043"/>
            <a:ext cx="6174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 smtClean="0">
                <a:solidFill>
                  <a:srgbClr val="000000"/>
                </a:solidFill>
              </a:rPr>
              <a:t>Nat Cat</a:t>
            </a:r>
            <a:endParaRPr lang="en-GB" sz="1000" b="1" dirty="0">
              <a:solidFill>
                <a:srgbClr val="000000"/>
              </a:solidFill>
            </a:endParaRPr>
          </a:p>
        </p:txBody>
      </p:sp>
      <p:sp>
        <p:nvSpPr>
          <p:cNvPr id="32" name="Content Placeholder 1"/>
          <p:cNvSpPr txBox="1">
            <a:spLocks/>
          </p:cNvSpPr>
          <p:nvPr/>
        </p:nvSpPr>
        <p:spPr bwMode="black">
          <a:xfrm>
            <a:off x="4860032" y="2701993"/>
            <a:ext cx="3813507" cy="10334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>
                <a:solidFill>
                  <a:schemeClr val="tx1"/>
                </a:solidFill>
              </a:rPr>
              <a:t>Broad cover protects the income statement against several "black swan" type of events. Key perils identified are Cyber, Nat Cat and Regulation</a:t>
            </a:r>
          </a:p>
        </p:txBody>
      </p:sp>
      <p:sp>
        <p:nvSpPr>
          <p:cNvPr id="33" name="Content Placeholder 1"/>
          <p:cNvSpPr txBox="1">
            <a:spLocks/>
          </p:cNvSpPr>
          <p:nvPr/>
        </p:nvSpPr>
        <p:spPr bwMode="black">
          <a:xfrm>
            <a:off x="757095" y="3284984"/>
            <a:ext cx="3886913" cy="12961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>
                <a:solidFill>
                  <a:schemeClr val="tx1"/>
                </a:solidFill>
              </a:rPr>
              <a:t>Cover pays up to </a:t>
            </a:r>
            <a:r>
              <a:rPr lang="en-GB" dirty="0" smtClean="0">
                <a:solidFill>
                  <a:schemeClr val="tx1"/>
                </a:solidFill>
              </a:rPr>
              <a:t>50m </a:t>
            </a:r>
            <a:r>
              <a:rPr lang="en-GB" dirty="0">
                <a:solidFill>
                  <a:schemeClr val="tx1"/>
                </a:solidFill>
              </a:rPr>
              <a:t>(indemnity). Complements the traditional PDBI policy. Costing is entirely based on comprehensive exposure and scenario analysis as well as actuarial modelling</a:t>
            </a: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+mj-lt"/>
              <a:buAutoNum type="arabicPeriod" startAt="3"/>
              <a:tabLst>
                <a:tab pos="1377950" algn="l"/>
              </a:tabLst>
            </a:pPr>
            <a:endParaRPr lang="en-GB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+mj-lt"/>
              <a:buAutoNum type="arabicPeriod" startAt="3"/>
              <a:tabLst>
                <a:tab pos="1377950" algn="l"/>
              </a:tabLst>
            </a:pPr>
            <a:endParaRPr lang="en-GB" dirty="0" smtClean="0">
              <a:solidFill>
                <a:schemeClr val="tx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59" y="1628800"/>
            <a:ext cx="2175065" cy="936104"/>
          </a:xfrm>
          <a:prstGeom prst="rect">
            <a:avLst/>
          </a:prstGeom>
        </p:spPr>
      </p:pic>
      <p:pic>
        <p:nvPicPr>
          <p:cNvPr id="34" name="Picture 2" descr="C:\Users\s1h2xd\Desktop\canstockphoto73569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677" y="4005064"/>
            <a:ext cx="903430" cy="65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9545" y="4966758"/>
            <a:ext cx="1045209" cy="592285"/>
          </a:xfrm>
          <a:prstGeom prst="rect">
            <a:avLst/>
          </a:prstGeom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735478"/>
            <a:ext cx="968776" cy="883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3768" y="4628287"/>
            <a:ext cx="2123601" cy="175304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50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E</a:t>
            </a:r>
            <a:r>
              <a:rPr lang="en-GB" b="1" dirty="0" smtClean="0"/>
              <a:t>xpansion </a:t>
            </a:r>
            <a:r>
              <a:rPr lang="en-GB" b="1" dirty="0"/>
              <a:t>plan / adverse </a:t>
            </a:r>
            <a:r>
              <a:rPr lang="en-GB" b="1" dirty="0" smtClean="0"/>
              <a:t>publicity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/>
              <a:t>p&amp;l protection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sz="1800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 bwMode="black">
          <a:xfrm>
            <a:off x="953330" y="3789040"/>
            <a:ext cx="4410758" cy="20602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/>
              <a:t>Covers loss of profit and fixed costs in case of drop in sales following adverse publicity specifically relating to the named product or the product category</a:t>
            </a:r>
          </a:p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 smtClean="0"/>
              <a:t>Definition of adverse publicity, trigger and pay out are based on in-depths analysis of negative publicity exposure, product type and historical revenue figures</a:t>
            </a:r>
            <a:endParaRPr lang="en-GB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 bwMode="black">
          <a:xfrm>
            <a:off x="3635896" y="1916832"/>
            <a:ext cx="3960440" cy="11521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 smtClean="0"/>
              <a:t>Company has a very successful product and aims to expand its business globally</a:t>
            </a:r>
          </a:p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 smtClean="0"/>
              <a:t>Cover protects </a:t>
            </a:r>
            <a:r>
              <a:rPr lang="en-GB" dirty="0"/>
              <a:t>revenues related to </a:t>
            </a:r>
            <a:r>
              <a:rPr lang="en-GB" dirty="0" smtClean="0"/>
              <a:t>this </a:t>
            </a:r>
            <a:r>
              <a:rPr lang="en-GB" dirty="0"/>
              <a:t>specific product or product </a:t>
            </a:r>
            <a:r>
              <a:rPr lang="en-GB" dirty="0" smtClean="0"/>
              <a:t>category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85" y="1628775"/>
            <a:ext cx="2450108" cy="194424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717032"/>
            <a:ext cx="2492711" cy="195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2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4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" r="5546"/>
          <a:stretch>
            <a:fillRect/>
          </a:stretch>
        </p:blipFill>
        <p:spPr>
          <a:xfrm>
            <a:off x="5589215" y="3356967"/>
            <a:ext cx="2439169" cy="194424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</a:t>
            </a:r>
            <a:r>
              <a:rPr lang="en-GB" b="1" dirty="0" smtClean="0"/>
              <a:t>upplier </a:t>
            </a:r>
            <a:r>
              <a:rPr lang="en-GB" b="1" dirty="0"/>
              <a:t>failure / contingent price hedge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1800" dirty="0"/>
              <a:t>p</a:t>
            </a:r>
            <a:r>
              <a:rPr lang="en-GB" sz="1800" dirty="0" smtClean="0"/>
              <a:t>&amp;l </a:t>
            </a:r>
            <a:r>
              <a:rPr lang="en-GB" sz="1800" dirty="0"/>
              <a:t>p</a:t>
            </a:r>
            <a:r>
              <a:rPr lang="en-GB" sz="1800" dirty="0" smtClean="0"/>
              <a:t>rotection</a:t>
            </a:r>
            <a:endParaRPr lang="en-GB" sz="1800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 bwMode="black">
          <a:xfrm>
            <a:off x="755576" y="4005064"/>
            <a:ext cx="4392488" cy="14401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/>
              <a:t>Underlying property is not the policyholder's</a:t>
            </a:r>
          </a:p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 smtClean="0"/>
              <a:t>Combination </a:t>
            </a:r>
            <a:r>
              <a:rPr lang="en-GB" dirty="0"/>
              <a:t>of property all risk and </a:t>
            </a:r>
            <a:r>
              <a:rPr lang="en-GB" dirty="0" smtClean="0"/>
              <a:t>traded commodity </a:t>
            </a:r>
            <a:r>
              <a:rPr lang="en-GB" dirty="0"/>
              <a:t>price </a:t>
            </a:r>
            <a:r>
              <a:rPr lang="en-GB" dirty="0" smtClean="0"/>
              <a:t>risk. Integrated </a:t>
            </a:r>
            <a:r>
              <a:rPr lang="en-GB" dirty="0"/>
              <a:t>cover combining two risks, i.e. force majeure event at supplier's facilities and traded gas </a:t>
            </a:r>
            <a:r>
              <a:rPr lang="en-GB" dirty="0" smtClean="0"/>
              <a:t>price</a:t>
            </a:r>
          </a:p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endParaRPr lang="en-GB" dirty="0" smtClean="0"/>
          </a:p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endParaRPr lang="en-GB" sz="1400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black">
          <a:xfrm>
            <a:off x="3491880" y="2020083"/>
            <a:ext cx="4032448" cy="11274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GB" dirty="0" smtClean="0"/>
              <a:t>Optimised </a:t>
            </a:r>
            <a:r>
              <a:rPr lang="en-GB" dirty="0"/>
              <a:t>hedging; protect low margin trading business from rare but potentially large losses due to supplier </a:t>
            </a:r>
            <a:r>
              <a:rPr lang="en-GB" dirty="0" smtClean="0"/>
              <a:t>failure (force majeure)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10" name="Picture Placeholder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843" y="1628800"/>
            <a:ext cx="227398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2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</a:t>
            </a:r>
            <a:r>
              <a:rPr lang="en-US" b="1" dirty="0" smtClean="0"/>
              <a:t>pidemic failure / bathtub cover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GB" sz="1800" dirty="0" smtClean="0"/>
              <a:t>growthsurance</a:t>
            </a:r>
            <a:r>
              <a:rPr lang="en-GB" sz="1800" baseline="30000" dirty="0" smtClean="0"/>
              <a:t>TM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11" name="Content Placeholder 1"/>
          <p:cNvSpPr txBox="1">
            <a:spLocks/>
          </p:cNvSpPr>
          <p:nvPr/>
        </p:nvSpPr>
        <p:spPr bwMode="black">
          <a:xfrm>
            <a:off x="3708672" y="1819036"/>
            <a:ext cx="4103688" cy="20138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US" dirty="0"/>
              <a:t>P</a:t>
            </a:r>
            <a:r>
              <a:rPr lang="en-US" dirty="0" smtClean="0"/>
              <a:t>rovision </a:t>
            </a:r>
            <a:r>
              <a:rPr lang="en-US" dirty="0"/>
              <a:t>of </a:t>
            </a:r>
            <a:r>
              <a:rPr lang="en-US" dirty="0" smtClean="0"/>
              <a:t>smart </a:t>
            </a:r>
            <a:r>
              <a:rPr lang="en-US" dirty="0"/>
              <a:t>metering </a:t>
            </a:r>
            <a:r>
              <a:rPr lang="en-US" dirty="0" smtClean="0"/>
              <a:t>data </a:t>
            </a:r>
            <a:r>
              <a:rPr lang="en-US" dirty="0"/>
              <a:t>to energy suppliers / </a:t>
            </a:r>
            <a:r>
              <a:rPr lang="en-US" dirty="0" smtClean="0"/>
              <a:t>utilities. The business </a:t>
            </a:r>
            <a:r>
              <a:rPr lang="en-US" dirty="0"/>
              <a:t>case rests crucially on the functioning of the meters </a:t>
            </a:r>
            <a:r>
              <a:rPr lang="en-US" dirty="0" smtClean="0"/>
              <a:t>installed. 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meters come with a product warranty by the </a:t>
            </a:r>
            <a:r>
              <a:rPr lang="en-US" dirty="0" smtClean="0"/>
              <a:t>producer and an extended warranty from an insurer. This addresses </a:t>
            </a:r>
            <a:r>
              <a:rPr lang="en-US" dirty="0"/>
              <a:t>the risk of "normal" expected failure </a:t>
            </a:r>
            <a:r>
              <a:rPr lang="en-US" dirty="0" smtClean="0"/>
              <a:t>rates</a:t>
            </a:r>
            <a:endParaRPr lang="en-GB" dirty="0"/>
          </a:p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endParaRPr lang="en-US" dirty="0" smtClean="0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 bwMode="black">
          <a:xfrm>
            <a:off x="739660" y="3935147"/>
            <a:ext cx="5347341" cy="20141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Tx/>
              <a:buSzPct val="100000"/>
              <a:buFont typeface="Arial" pitchFamily="34" charset="0"/>
              <a:buChar char="•"/>
              <a:defRPr sz="18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1pPr>
            <a:lvl2pPr marL="444500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2pPr>
            <a:lvl3pPr marL="7159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3pPr>
            <a:lvl4pPr marL="985838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4pPr>
            <a:lvl5pPr marL="1255713" indent="-2698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wissReSans" pitchFamily="34" charset="0"/>
              <a:buChar char="–"/>
              <a:defRPr sz="1600" kern="1200">
                <a:solidFill>
                  <a:srgbClr val="283E36"/>
                </a:solidFill>
                <a:latin typeface="SwissRe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US" dirty="0" smtClean="0"/>
              <a:t>This still </a:t>
            </a:r>
            <a:r>
              <a:rPr lang="en-US" dirty="0"/>
              <a:t>leaves </a:t>
            </a:r>
            <a:r>
              <a:rPr lang="en-US" dirty="0" smtClean="0"/>
              <a:t>the business </a:t>
            </a:r>
            <a:r>
              <a:rPr lang="en-US" dirty="0"/>
              <a:t>case exposed to widespread failure of meters substantially in excess of "normal" expected failure </a:t>
            </a:r>
            <a:r>
              <a:rPr lang="en-US" dirty="0" smtClean="0"/>
              <a:t>rates</a:t>
            </a:r>
          </a:p>
          <a:p>
            <a:pPr marL="171450" lvl="1" indent="-171450">
              <a:spcBef>
                <a:spcPts val="0"/>
              </a:spcBef>
              <a:spcAft>
                <a:spcPts val="300"/>
              </a:spcAft>
              <a:buClr>
                <a:srgbClr val="87A6DE"/>
              </a:buClr>
              <a:buSzPct val="120000"/>
              <a:buFont typeface="Wingdings" pitchFamily="2" charset="2"/>
              <a:buChar char="§"/>
              <a:tabLst>
                <a:tab pos="1377950" algn="l"/>
              </a:tabLst>
            </a:pPr>
            <a:r>
              <a:rPr lang="en-US" dirty="0" smtClean="0"/>
              <a:t>Operator's </a:t>
            </a:r>
            <a:r>
              <a:rPr lang="en-US" dirty="0"/>
              <a:t>Extra Expense </a:t>
            </a:r>
            <a:r>
              <a:rPr lang="en-US" dirty="0" smtClean="0"/>
              <a:t>insurance covers </a:t>
            </a:r>
            <a:r>
              <a:rPr lang="en-US" dirty="0"/>
              <a:t>the financial risk of widespread, "epidemic" failure of meters, primarily the extra expense related to the replacement of the meters rather than the cost of the meters </a:t>
            </a:r>
            <a:r>
              <a:rPr lang="en-US" dirty="0" smtClean="0"/>
              <a:t>themselves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992838"/>
            <a:ext cx="2016224" cy="15964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14" y="1631505"/>
            <a:ext cx="2455236" cy="194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What’s the board concerned about?</a:t>
            </a:r>
            <a:endParaRPr lang="en-GB" dirty="0"/>
          </a:p>
        </p:txBody>
      </p:sp>
      <p:pic>
        <p:nvPicPr>
          <p:cNvPr id="5" name="Picture 2" descr="image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778" y="1525983"/>
            <a:ext cx="6374606" cy="492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90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19920"/>
            <a:ext cx="3024336" cy="411645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Threat or Opportunity 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132" y="1844824"/>
            <a:ext cx="4078324" cy="35221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23928" y="3212976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SwissReSans" pitchFamily="34" charset="0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225968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4213" y="1340768"/>
            <a:ext cx="8136259" cy="4104456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tx2"/>
                </a:solidFill>
              </a:rPr>
              <a:t>“Is … growth over?”</a:t>
            </a:r>
            <a:r>
              <a:rPr lang="en-US" sz="3200" b="1" baseline="30000" dirty="0" smtClean="0">
                <a:solidFill>
                  <a:schemeClr val="tx2"/>
                </a:solidFill>
              </a:rPr>
              <a:t>1</a:t>
            </a:r>
            <a:r>
              <a:rPr lang="en-US" sz="3200" b="1" dirty="0" smtClean="0">
                <a:solidFill>
                  <a:schemeClr val="tx2"/>
                </a:solidFill>
              </a:rPr>
              <a:t> … "Not a chance. It's just being held back by our ability to process all the new ideas fast enough.“</a:t>
            </a:r>
            <a:r>
              <a:rPr lang="en-US" sz="3200" b="1" baseline="30000" dirty="0" smtClean="0">
                <a:solidFill>
                  <a:schemeClr val="tx2"/>
                </a:solidFill>
              </a:rPr>
              <a:t>2</a:t>
            </a:r>
          </a:p>
          <a:p>
            <a:pPr marL="0" indent="0">
              <a:buNone/>
            </a:pPr>
            <a:r>
              <a:rPr lang="en-GB" sz="1100" b="1" baseline="30000" dirty="0">
                <a:solidFill>
                  <a:schemeClr val="tx2"/>
                </a:solidFill>
              </a:rPr>
              <a:t>1</a:t>
            </a:r>
            <a:r>
              <a:rPr lang="en-GB" sz="1100" b="1" dirty="0" smtClean="0">
                <a:solidFill>
                  <a:schemeClr val="tx2"/>
                </a:solidFill>
              </a:rPr>
              <a:t>R</a:t>
            </a:r>
            <a:r>
              <a:rPr lang="en-GB" sz="1100" b="1" dirty="0">
                <a:solidFill>
                  <a:schemeClr val="tx2"/>
                </a:solidFill>
              </a:rPr>
              <a:t>. J. Gordon, "</a:t>
            </a:r>
            <a:r>
              <a:rPr lang="en-US" sz="1100" b="1" dirty="0">
                <a:solidFill>
                  <a:schemeClr val="tx2"/>
                </a:solidFill>
              </a:rPr>
              <a:t>Is US economic growth over? Faltering innovation </a:t>
            </a:r>
            <a:r>
              <a:rPr lang="en-US" sz="1100" b="1" dirty="0" smtClean="0">
                <a:solidFill>
                  <a:schemeClr val="tx2"/>
                </a:solidFill>
              </a:rPr>
              <a:t> confronts </a:t>
            </a:r>
            <a:r>
              <a:rPr lang="en-US" sz="1100" b="1" dirty="0">
                <a:solidFill>
                  <a:schemeClr val="tx2"/>
                </a:solidFill>
              </a:rPr>
              <a:t>the six headwinds." </a:t>
            </a:r>
            <a:r>
              <a:rPr lang="en-GB" sz="1100" b="1" dirty="0">
                <a:solidFill>
                  <a:schemeClr val="tx2"/>
                </a:solidFill>
              </a:rPr>
              <a:t>CEPR Policy Insight No. 63</a:t>
            </a:r>
          </a:p>
          <a:p>
            <a:pPr marL="0" indent="0">
              <a:buNone/>
            </a:pPr>
            <a:r>
              <a:rPr lang="en-US" sz="1100" b="1" baseline="30000" dirty="0">
                <a:solidFill>
                  <a:schemeClr val="tx2"/>
                </a:solidFill>
              </a:rPr>
              <a:t>2</a:t>
            </a:r>
            <a:r>
              <a:rPr lang="en-US" sz="1100" b="1" dirty="0" smtClean="0">
                <a:solidFill>
                  <a:schemeClr val="tx2"/>
                </a:solidFill>
              </a:rPr>
              <a:t>E. Brynjolfsson, A. MacAfee; The Second Machine Age</a:t>
            </a:r>
          </a:p>
        </p:txBody>
      </p:sp>
      <p:pic>
        <p:nvPicPr>
          <p:cNvPr id="6" name="Picture 5">
            <a:hlinkClick r:id="" action="ppaction://noaction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3717032"/>
            <a:ext cx="1874127" cy="186953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304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Legal notice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©2017 Swiss Re. All rights reserved. You are not permitted to create any modifications 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or derivative works of this presentation or to use it for commercial or other public purposes 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without the prior written permission of Swiss Re.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The information and opinions contained in the presentation are provided as at the date of 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the presentation and are subject to change without notice. Although the information used 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was taken from reliable sources, Swiss Re does not accept any responsibility for the accuracy 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or comprehensiveness of the details given. All liability for the accuracy and completeness 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thereof or for any damage or loss resulting from the use of the information contained in this 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presentation is expressly excluded. Under no circumstances shall Swiss Re or its Group 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companies be liable for any financial or consequential loss relating to this presentation.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07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NFO" val="SR1103"/>
  <p:tag name="LANGUAGE" val="2057"/>
  <p:tag name="PRESENTATIONSTYLE" val="0"/>
  <p:tag name="COLORPAI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L"/>
  <p:tag name="LOGOID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Backgroun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Background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L"/>
  <p:tag name="LOGOID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Backgroun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heme/theme1.xml><?xml version="1.0" encoding="utf-8"?>
<a:theme xmlns:a="http://schemas.openxmlformats.org/drawingml/2006/main" name="SwissRe">
  <a:themeElements>
    <a:clrScheme name="SR - SunsetChilli">
      <a:dk1>
        <a:srgbClr val="283E36"/>
      </a:dk1>
      <a:lt1>
        <a:sysClr val="window" lastClr="FFFFFF"/>
      </a:lt1>
      <a:dk2>
        <a:srgbClr val="E00034"/>
      </a:dk2>
      <a:lt2>
        <a:srgbClr val="F87A30"/>
      </a:lt2>
      <a:accent1>
        <a:srgbClr val="627D77"/>
      </a:accent1>
      <a:accent2>
        <a:srgbClr val="A1B1AD"/>
      </a:accent2>
      <a:accent3>
        <a:srgbClr val="E00034"/>
      </a:accent3>
      <a:accent4>
        <a:srgbClr val="EC6685"/>
      </a:accent4>
      <a:accent5>
        <a:srgbClr val="FFA02F"/>
      </a:accent5>
      <a:accent6>
        <a:srgbClr val="FFC682"/>
      </a:accent6>
      <a:hlink>
        <a:srgbClr val="0000FF"/>
      </a:hlink>
      <a:folHlink>
        <a:srgbClr val="800080"/>
      </a:folHlink>
    </a:clrScheme>
    <a:fontScheme name="Swiss Re">
      <a:majorFont>
        <a:latin typeface="SwissReSans Light"/>
        <a:ea typeface=""/>
        <a:cs typeface=""/>
      </a:majorFont>
      <a:minorFont>
        <a:latin typeface="SwissRe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1"/>
          </a:solidFill>
        </a:ln>
      </a:spPr>
      <a:bodyPr rtlCol="0" anchor="ctr"/>
      <a:lstStyle>
        <a:defPPr algn="ctr">
          <a:defRPr dirty="0" err="1" smtClean="0">
            <a:latin typeface="SwissReSans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latin typeface="SwissReSans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wissRe_43_20170302(1).potx" id="{66FE28D0-92E4-485B-AD25-8E08DD9F998A}" vid="{19F8CC93-8B33-4F05-900C-5DBDA7F9CEEA}"/>
    </a:ext>
  </a:extLst>
</a:theme>
</file>

<file path=ppt/theme/theme2.xml><?xml version="1.0" encoding="utf-8"?>
<a:theme xmlns:a="http://schemas.openxmlformats.org/drawingml/2006/main" name="1_SwissRe">
  <a:themeElements>
    <a:clrScheme name="SR - BlueSkyCrepuscule">
      <a:dk1>
        <a:srgbClr val="283E36"/>
      </a:dk1>
      <a:lt1>
        <a:sysClr val="window" lastClr="FFFFFF"/>
      </a:lt1>
      <a:dk2>
        <a:srgbClr val="0F4DBC"/>
      </a:dk2>
      <a:lt2>
        <a:srgbClr val="0493D9"/>
      </a:lt2>
      <a:accent1>
        <a:srgbClr val="627D77"/>
      </a:accent1>
      <a:accent2>
        <a:srgbClr val="A1B1AD"/>
      </a:accent2>
      <a:accent3>
        <a:srgbClr val="0F4DBC"/>
      </a:accent3>
      <a:accent4>
        <a:srgbClr val="6F94D7"/>
      </a:accent4>
      <a:accent5>
        <a:srgbClr val="00A9E0"/>
      </a:accent5>
      <a:accent6>
        <a:srgbClr val="66CBEC"/>
      </a:accent6>
      <a:hlink>
        <a:srgbClr val="0000FF"/>
      </a:hlink>
      <a:folHlink>
        <a:srgbClr val="800080"/>
      </a:folHlink>
    </a:clrScheme>
    <a:fontScheme name="Swiss Re">
      <a:majorFont>
        <a:latin typeface="SwissReSans Light"/>
        <a:ea typeface=""/>
        <a:cs typeface=""/>
      </a:majorFont>
      <a:minorFont>
        <a:latin typeface="SwissRe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1"/>
          </a:solidFill>
        </a:ln>
      </a:spPr>
      <a:bodyPr rtlCol="0" anchor="ctr"/>
      <a:lstStyle>
        <a:defPPr algn="ctr">
          <a:defRPr dirty="0" err="1" smtClean="0">
            <a:latin typeface="SwissReSans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latin typeface="SwissReSans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SR - SunsetChilli">
    <a:dk1>
      <a:srgbClr val="283E36"/>
    </a:dk1>
    <a:lt1>
      <a:sysClr val="window" lastClr="FFFFFF"/>
    </a:lt1>
    <a:dk2>
      <a:srgbClr val="E00034"/>
    </a:dk2>
    <a:lt2>
      <a:srgbClr val="F87A30"/>
    </a:lt2>
    <a:accent1>
      <a:srgbClr val="627D77"/>
    </a:accent1>
    <a:accent2>
      <a:srgbClr val="A1B1AD"/>
    </a:accent2>
    <a:accent3>
      <a:srgbClr val="E00034"/>
    </a:accent3>
    <a:accent4>
      <a:srgbClr val="EC6685"/>
    </a:accent4>
    <a:accent5>
      <a:srgbClr val="FFA02F"/>
    </a:accent5>
    <a:accent6>
      <a:srgbClr val="FFC682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SwissRe_43</Template>
  <TotalTime>518</TotalTime>
  <Words>1296</Words>
  <Application>Microsoft Office PowerPoint</Application>
  <PresentationFormat>On-screen Show (4:3)</PresentationFormat>
  <Paragraphs>168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SwissReSans Light</vt:lpstr>
      <vt:lpstr>Arial</vt:lpstr>
      <vt:lpstr>Wingdings</vt:lpstr>
      <vt:lpstr>Arial Narrow</vt:lpstr>
      <vt:lpstr>SwissReSans</vt:lpstr>
      <vt:lpstr>Arial Black</vt:lpstr>
      <vt:lpstr>SwissRe</vt:lpstr>
      <vt:lpstr>1_SwissRe</vt:lpstr>
      <vt:lpstr>PowerPoint Presentation</vt:lpstr>
      <vt:lpstr>An Introduction from John Hurrell and Clive Clarke</vt:lpstr>
      <vt:lpstr>AIRMIC study – keeping the industry relevant</vt:lpstr>
      <vt:lpstr>Two interesting observations … # 1</vt:lpstr>
      <vt:lpstr>…….#2</vt:lpstr>
      <vt:lpstr>PowerPoint Presentation</vt:lpstr>
      <vt:lpstr>… and emerging risks … </vt:lpstr>
      <vt:lpstr>… require new approaches</vt:lpstr>
      <vt:lpstr>Loss of attraction / widespread travel disruption  p&amp;l protection</vt:lpstr>
      <vt:lpstr>Go-to market approach to support client’s core business growthsuranceTM </vt:lpstr>
      <vt:lpstr>Non-physical damage business interruption p&amp;l protection</vt:lpstr>
      <vt:lpstr>Expansion plan / adverse publicity p&amp;l protection </vt:lpstr>
      <vt:lpstr>Supplier failure / contingent price hedge p&amp;l protection</vt:lpstr>
      <vt:lpstr>Epidemic failure / bathtub cover growthsuranceTM</vt:lpstr>
      <vt:lpstr>What’s the board concerned about?</vt:lpstr>
      <vt:lpstr>Threat or Opportunity ?</vt:lpstr>
      <vt:lpstr>PowerPoint Presentation</vt:lpstr>
      <vt:lpstr>Legal notice</vt:lpstr>
    </vt:vector>
  </TitlesOfParts>
  <Company>Swiss 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Protecting your corporation’s  non-tangible assets</dc:title>
  <dc:creator>S4B45X</dc:creator>
  <cp:lastModifiedBy>Marc Davis</cp:lastModifiedBy>
  <cp:revision>18</cp:revision>
  <dcterms:created xsi:type="dcterms:W3CDTF">2017-06-12T05:20:38Z</dcterms:created>
  <dcterms:modified xsi:type="dcterms:W3CDTF">2017-06-13T07:56:56Z</dcterms:modified>
</cp:coreProperties>
</file>