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07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916">
          <p15:clr>
            <a:srgbClr val="A4A3A4"/>
          </p15:clr>
        </p15:guide>
        <p15:guide id="2" orient="horz" pos="1380">
          <p15:clr>
            <a:srgbClr val="A4A3A4"/>
          </p15:clr>
        </p15:guide>
        <p15:guide id="3" orient="horz" pos="940">
          <p15:clr>
            <a:srgbClr val="A4A3A4"/>
          </p15:clr>
        </p15:guide>
        <p15:guide id="4" orient="horz" pos="865">
          <p15:clr>
            <a:srgbClr val="A4A3A4"/>
          </p15:clr>
        </p15:guide>
        <p15:guide id="5" pos="5568">
          <p15:clr>
            <a:srgbClr val="A4A3A4"/>
          </p15:clr>
        </p15:guide>
        <p15:guide id="6" pos="240">
          <p15:clr>
            <a:srgbClr val="A4A3A4"/>
          </p15:clr>
        </p15:guide>
        <p15:guide id="7" pos="414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atson, Gemma" initials="WG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79"/>
    <a:srgbClr val="FFF2A7"/>
    <a:srgbClr val="F58388"/>
    <a:srgbClr val="CFB6A5"/>
    <a:srgbClr val="A5C8DF"/>
    <a:srgbClr val="A7B400"/>
    <a:srgbClr val="FFAE9B"/>
    <a:srgbClr val="0EE0D1"/>
    <a:srgbClr val="C6C2E0"/>
    <a:srgbClr val="FFEA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62" autoAdjust="0"/>
    <p:restoredTop sz="89063" autoAdjust="0"/>
  </p:normalViewPr>
  <p:slideViewPr>
    <p:cSldViewPr showGuides="1">
      <p:cViewPr varScale="1">
        <p:scale>
          <a:sx n="133" d="100"/>
          <a:sy n="133" d="100"/>
        </p:scale>
        <p:origin x="-1416" y="-90"/>
      </p:cViewPr>
      <p:guideLst>
        <p:guide orient="horz" pos="2916"/>
        <p:guide orient="horz" pos="1380"/>
        <p:guide orient="horz" pos="940"/>
        <p:guide orient="horz" pos="865"/>
        <p:guide pos="5568"/>
        <p:guide pos="240"/>
        <p:guide pos="41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>
        <p:scale>
          <a:sx n="160" d="100"/>
          <a:sy n="160" d="100"/>
        </p:scale>
        <p:origin x="-2640" y="352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commentAuthors" Target="commentAuthors.xml"/><Relationship Id="rId10" Type="http://schemas.openxmlformats.org/officeDocument/2006/relationships/customXml" Target="../customXml/item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ader Placeholder 2"/>
          <p:cNvSpPr>
            <a:spLocks noGrp="1"/>
          </p:cNvSpPr>
          <p:nvPr>
            <p:ph type="hdr" sz="quarter"/>
          </p:nvPr>
        </p:nvSpPr>
        <p:spPr>
          <a:xfrm>
            <a:off x="466341" y="0"/>
            <a:ext cx="2810259" cy="457200"/>
          </a:xfrm>
          <a:prstGeom prst="rect">
            <a:avLst/>
          </a:prstGeom>
        </p:spPr>
        <p:txBody>
          <a:bodyPr vert="horz" lIns="91440" tIns="182880" rIns="91440" bIns="45720" rtlCol="0"/>
          <a:lstStyle>
            <a:lvl1pPr algn="l">
              <a:defRPr sz="1200"/>
            </a:lvl1pPr>
          </a:lstStyle>
          <a:p>
            <a:endParaRPr lang="en-US" dirty="0">
              <a:solidFill>
                <a:srgbClr val="4246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>
          <a:xfrm>
            <a:off x="4191000" y="8610600"/>
            <a:ext cx="22860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5FC2AA-9155-41A8-938E-6315CD2B71D2}" type="slidenum">
              <a:rPr lang="en-US" sz="700" smtClean="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700" dirty="0">
              <a:solidFill>
                <a:srgbClr val="4246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466340" y="8778875"/>
            <a:ext cx="311505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rgbClr val="424653"/>
                </a:solidFill>
              </a:rPr>
              <a:t>© 2017, </a:t>
            </a:r>
            <a:r>
              <a:rPr lang="en-GB" sz="700" dirty="0">
                <a:solidFill>
                  <a:srgbClr val="424653"/>
                </a:solidFill>
              </a:rPr>
              <a:t>XL Group Ltd companies</a:t>
            </a:r>
            <a:r>
              <a:rPr lang="en-US" sz="700" dirty="0">
                <a:solidFill>
                  <a:srgbClr val="424653"/>
                </a:solidFill>
              </a:rPr>
              <a:t>. All rights reserved. </a:t>
            </a:r>
            <a:endParaRPr lang="en-US" sz="700" b="1" i="1" dirty="0">
              <a:solidFill>
                <a:srgbClr val="424653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741" y="8871521"/>
            <a:ext cx="1438659" cy="179832"/>
          </a:xfrm>
          <a:prstGeom prst="rect">
            <a:avLst/>
          </a:prstGeom>
        </p:spPr>
      </p:pic>
      <p:sp>
        <p:nvSpPr>
          <p:cNvPr id="10" name="Date Placeholder 2"/>
          <p:cNvSpPr txBox="1">
            <a:spLocks/>
          </p:cNvSpPr>
          <p:nvPr/>
        </p:nvSpPr>
        <p:spPr>
          <a:xfrm>
            <a:off x="3429000" y="0"/>
            <a:ext cx="2971800" cy="457200"/>
          </a:xfrm>
          <a:prstGeom prst="rect">
            <a:avLst/>
          </a:prstGeom>
        </p:spPr>
        <p:txBody>
          <a:bodyPr vert="horz" lIns="91440" tIns="237744" rIns="0" bIns="45720" rtlCol="0"/>
          <a:lstStyle>
            <a:defPPr>
              <a:defRPr lang="en-US"/>
            </a:defPPr>
            <a:lvl1pPr marL="0" algn="r" defTabSz="914400" rtl="0" eaLnBrk="1" latinLnBrk="0" hangingPunct="1">
              <a:defRPr lang="en-US" sz="700" kern="1200" smtClean="0">
                <a:solidFill>
                  <a:srgbClr val="4246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69C711-0E9F-4986-BE12-BB4D26B47E9C}" type="datetimeFigureOut">
              <a:rPr lang="en-US" smtClean="0"/>
              <a:pPr/>
              <a:t>6/8/2018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64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04800" y="4343400"/>
            <a:ext cx="6248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5"/>
          </p:nvPr>
        </p:nvSpPr>
        <p:spPr>
          <a:xfrm>
            <a:off x="4267200" y="8610600"/>
            <a:ext cx="22860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00"/>
            </a:lvl1pPr>
          </a:lstStyle>
          <a:p>
            <a:fld id="{D65FC2AA-9155-41A8-938E-6315CD2B71D2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313940" y="8778875"/>
            <a:ext cx="258165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rgbClr val="424653"/>
                </a:solidFill>
              </a:rPr>
              <a:t>© </a:t>
            </a:r>
            <a:r>
              <a:rPr lang="en-US" sz="700" kern="1200" dirty="0">
                <a:solidFill>
                  <a:srgbClr val="4246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2017, </a:t>
            </a:r>
            <a:r>
              <a:rPr lang="en-GB" sz="700" kern="1200" dirty="0">
                <a:solidFill>
                  <a:srgbClr val="4246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XL Group Ltd companies</a:t>
            </a:r>
            <a:r>
              <a:rPr lang="en-US" sz="700" kern="1200" dirty="0">
                <a:solidFill>
                  <a:srgbClr val="4246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All </a:t>
            </a:r>
            <a:r>
              <a:rPr lang="en-US" sz="700" dirty="0">
                <a:solidFill>
                  <a:srgbClr val="424653"/>
                </a:solidFill>
              </a:rPr>
              <a:t>rights reserved. </a:t>
            </a:r>
            <a:endParaRPr lang="en-US" sz="700" b="1" i="1" dirty="0">
              <a:solidFill>
                <a:srgbClr val="424653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41" y="8866758"/>
            <a:ext cx="1438659" cy="179832"/>
          </a:xfrm>
          <a:prstGeom prst="rect">
            <a:avLst/>
          </a:prstGeom>
        </p:spPr>
      </p:pic>
      <p:sp>
        <p:nvSpPr>
          <p:cNvPr id="12" name="Header Placeholder 2"/>
          <p:cNvSpPr>
            <a:spLocks noGrp="1"/>
          </p:cNvSpPr>
          <p:nvPr>
            <p:ph type="hdr" sz="quarter"/>
          </p:nvPr>
        </p:nvSpPr>
        <p:spPr>
          <a:xfrm>
            <a:off x="313941" y="0"/>
            <a:ext cx="2971800" cy="457200"/>
          </a:xfrm>
          <a:prstGeom prst="rect">
            <a:avLst/>
          </a:prstGeom>
        </p:spPr>
        <p:txBody>
          <a:bodyPr vert="horz" lIns="91440" tIns="182880" rIns="91440" bIns="45720" rtlCol="0"/>
          <a:lstStyle>
            <a:lvl1pPr algn="l">
              <a:defRPr sz="1200"/>
            </a:lvl1pPr>
          </a:lstStyle>
          <a:p>
            <a:endParaRPr lang="en-US" dirty="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3352800" y="0"/>
            <a:ext cx="2971800" cy="457200"/>
          </a:xfrm>
          <a:prstGeom prst="rect">
            <a:avLst/>
          </a:prstGeom>
        </p:spPr>
        <p:txBody>
          <a:bodyPr vert="horz" lIns="91440" tIns="237744" rIns="0" bIns="45720" rtlCol="0"/>
          <a:lstStyle>
            <a:defPPr>
              <a:defRPr lang="en-US"/>
            </a:defPPr>
            <a:lvl1pPr marL="0" algn="r" defTabSz="914400" rtl="0" eaLnBrk="1" latinLnBrk="0" hangingPunct="1">
              <a:defRPr lang="en-US" sz="700" kern="1200" smtClean="0">
                <a:solidFill>
                  <a:srgbClr val="4246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69C711-0E9F-4986-BE12-BB4D26B47E9C}" type="datetimeFigureOut">
              <a:rPr lang="en-US" smtClean="0"/>
              <a:pPr/>
              <a:t>6/8/2018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223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xlcatlin.com/reinsurance" TargetMode="External"/><Relationship Id="rId2" Type="http://schemas.openxmlformats.org/officeDocument/2006/relationships/hyperlink" Target="http://www.xlcatlin.com/insurance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xlcatlin.com/" TargetMode="Externa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39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FFAE9B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30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0CC4B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C6C2E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15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A7B4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6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A5C8D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20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CFB6A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850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D6D3C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F58388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54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FF336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71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08520" y="-92546"/>
            <a:ext cx="9361040" cy="5328592"/>
          </a:xfrm>
          <a:prstGeom prst="rect">
            <a:avLst/>
          </a:prstGeom>
          <a:solidFill>
            <a:srgbClr val="FFEC7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3124200"/>
          </a:xfrm>
        </p:spPr>
        <p:txBody>
          <a:bodyPr/>
          <a:lstStyle>
            <a:lvl1pPr marL="230188" indent="-230188">
              <a:defRPr/>
            </a:lvl1pPr>
            <a:lvl2pPr marL="684213" indent="-227013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60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09562"/>
            <a:ext cx="7162800" cy="1042988"/>
          </a:xfrm>
        </p:spPr>
        <p:txBody>
          <a:bodyPr/>
          <a:lstStyle>
            <a:lvl1pPr>
              <a:defRPr sz="2400" baseline="0">
                <a:solidFill>
                  <a:srgbClr val="424653"/>
                </a:solidFill>
              </a:defRPr>
            </a:lvl1pPr>
          </a:lstStyle>
          <a:p>
            <a:r>
              <a:rPr lang="en-US" dirty="0"/>
              <a:t>**Skyscraper picture layout**</a:t>
            </a:r>
            <a:br>
              <a:rPr lang="en-US" dirty="0"/>
            </a:br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6257321" cy="3124199"/>
          </a:xfrm>
        </p:spPr>
        <p:txBody>
          <a:bodyPr/>
          <a:lstStyle>
            <a:lvl1pPr marL="230188" indent="-230188">
              <a:defRPr>
                <a:solidFill>
                  <a:srgbClr val="424653"/>
                </a:solidFill>
              </a:defRPr>
            </a:lvl1pPr>
            <a:lvl2pPr marL="684213" indent="-227013">
              <a:defRPr>
                <a:solidFill>
                  <a:srgbClr val="424653"/>
                </a:solidFill>
              </a:defRPr>
            </a:lvl2pPr>
            <a:lvl3pPr>
              <a:defRPr>
                <a:solidFill>
                  <a:srgbClr val="424653"/>
                </a:solidFill>
              </a:defRPr>
            </a:lvl3pPr>
            <a:lvl4pPr>
              <a:defRPr>
                <a:solidFill>
                  <a:srgbClr val="424653"/>
                </a:solidFill>
              </a:defRPr>
            </a:lvl4pPr>
            <a:lvl5pPr>
              <a:defRPr>
                <a:solidFill>
                  <a:srgbClr val="42465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6714521" y="1504950"/>
            <a:ext cx="2124679" cy="3124199"/>
          </a:xfrm>
          <a:solidFill>
            <a:srgbClr val="D6D3CA"/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aseline="0">
                <a:solidFill>
                  <a:srgbClr val="424653"/>
                </a:solidFill>
              </a:defRPr>
            </a:lvl1pPr>
          </a:lstStyle>
          <a:p>
            <a:r>
              <a:rPr lang="de-CH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31001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04800"/>
            <a:ext cx="7162800" cy="1047750"/>
          </a:xfrm>
        </p:spPr>
        <p:txBody>
          <a:bodyPr/>
          <a:lstStyle>
            <a:lvl1pPr>
              <a:defRPr>
                <a:solidFill>
                  <a:srgbClr val="424653"/>
                </a:solidFill>
              </a:defRPr>
            </a:lvl1pPr>
          </a:lstStyle>
          <a:p>
            <a:r>
              <a:rPr lang="en-US" dirty="0"/>
              <a:t>**Bottom picture layout**</a:t>
            </a:r>
            <a:br>
              <a:rPr lang="en-US" dirty="0"/>
            </a:br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458200" cy="2025015"/>
          </a:xfrm>
        </p:spPr>
        <p:txBody>
          <a:bodyPr/>
          <a:lstStyle>
            <a:lvl1pPr marL="230188" indent="-230188">
              <a:defRPr>
                <a:solidFill>
                  <a:srgbClr val="424653"/>
                </a:solidFill>
              </a:defRPr>
            </a:lvl1pPr>
            <a:lvl2pPr marL="684213" indent="-227013">
              <a:defRPr>
                <a:solidFill>
                  <a:srgbClr val="424653"/>
                </a:solidFill>
              </a:defRPr>
            </a:lvl2pPr>
            <a:lvl3pPr>
              <a:defRPr>
                <a:solidFill>
                  <a:srgbClr val="424653"/>
                </a:solidFill>
              </a:defRPr>
            </a:lvl3pPr>
            <a:lvl4pPr>
              <a:defRPr>
                <a:solidFill>
                  <a:srgbClr val="424653"/>
                </a:solidFill>
              </a:defRPr>
            </a:lvl4pPr>
            <a:lvl5pPr>
              <a:defRPr>
                <a:solidFill>
                  <a:srgbClr val="42465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381000" y="3653419"/>
            <a:ext cx="8458200" cy="975731"/>
          </a:xfrm>
          <a:solidFill>
            <a:srgbClr val="D6D3CA"/>
          </a:solidFill>
        </p:spPr>
        <p:txBody>
          <a:bodyPr/>
          <a:lstStyle>
            <a:lvl1pPr marL="0" indent="0">
              <a:buNone/>
              <a:defRPr sz="1000">
                <a:solidFill>
                  <a:srgbClr val="424653"/>
                </a:solidFill>
              </a:defRPr>
            </a:lvl1pPr>
          </a:lstStyle>
          <a:p>
            <a:r>
              <a:rPr lang="de-CH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95066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504950"/>
            <a:ext cx="8458200" cy="2667000"/>
          </a:xfrm>
          <a:solidFill>
            <a:srgbClr val="D6D3CA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 baseline="0">
                <a:solidFill>
                  <a:srgbClr val="424653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4298497"/>
            <a:ext cx="8458200" cy="330653"/>
          </a:xfrm>
        </p:spPr>
        <p:txBody>
          <a:bodyPr lIns="0" anchor="b"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06754"/>
            <a:ext cx="7162800" cy="1066434"/>
          </a:xfrm>
        </p:spPr>
        <p:txBody>
          <a:bodyPr/>
          <a:lstStyle>
            <a:lvl1pPr>
              <a:defRPr>
                <a:solidFill>
                  <a:srgbClr val="424653"/>
                </a:solidFill>
              </a:defRPr>
            </a:lvl1pPr>
          </a:lstStyle>
          <a:p>
            <a:r>
              <a:rPr lang="en-US" dirty="0"/>
              <a:t>**Full image picture layout**</a:t>
            </a:r>
            <a:br>
              <a:rPr lang="en-US" dirty="0"/>
            </a:br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993355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504949"/>
            <a:ext cx="8458200" cy="3124201"/>
          </a:xfrm>
          <a:solidFill>
            <a:srgbClr val="D6D3CA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09563"/>
            <a:ext cx="7162800" cy="1063625"/>
          </a:xfrm>
        </p:spPr>
        <p:txBody>
          <a:bodyPr/>
          <a:lstStyle>
            <a:lvl1pPr>
              <a:defRPr>
                <a:solidFill>
                  <a:srgbClr val="424653"/>
                </a:solidFill>
              </a:defRPr>
            </a:lvl1pPr>
          </a:lstStyle>
          <a:p>
            <a:r>
              <a:rPr lang="en-US" dirty="0"/>
              <a:t>**Full image picture layout**</a:t>
            </a:r>
            <a:br>
              <a:rPr lang="en-US" dirty="0"/>
            </a:br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383412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04950"/>
            <a:ext cx="4038600" cy="3124200"/>
          </a:xfrm>
        </p:spPr>
        <p:txBody>
          <a:bodyPr/>
          <a:lstStyle>
            <a:lvl1pPr marL="230188" indent="-230188">
              <a:defRPr sz="1800">
                <a:solidFill>
                  <a:srgbClr val="424653"/>
                </a:solidFill>
              </a:defRPr>
            </a:lvl1pPr>
            <a:lvl2pPr marL="684213" indent="-227013">
              <a:defRPr sz="1800">
                <a:solidFill>
                  <a:srgbClr val="424653"/>
                </a:solidFill>
              </a:defRPr>
            </a:lvl2pPr>
            <a:lvl3pPr>
              <a:defRPr sz="1600">
                <a:solidFill>
                  <a:srgbClr val="424653"/>
                </a:solidFill>
              </a:defRPr>
            </a:lvl3pPr>
            <a:lvl4pPr>
              <a:defRPr sz="1400">
                <a:solidFill>
                  <a:srgbClr val="424653"/>
                </a:solidFill>
              </a:defRPr>
            </a:lvl4pPr>
            <a:lvl5pPr>
              <a:defRPr sz="1400">
                <a:solidFill>
                  <a:srgbClr val="42465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504950"/>
            <a:ext cx="4267200" cy="3124200"/>
          </a:xfrm>
        </p:spPr>
        <p:txBody>
          <a:bodyPr/>
          <a:lstStyle>
            <a:lvl1pPr marL="230188" indent="-230188">
              <a:defRPr sz="1800"/>
            </a:lvl1pPr>
            <a:lvl2pPr marL="684213" indent="-227013"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309562"/>
            <a:ext cx="7162800" cy="1063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669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04950"/>
            <a:ext cx="4040188" cy="506016"/>
          </a:xfrm>
        </p:spPr>
        <p:txBody>
          <a:bodyPr lIns="0" rIns="0"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2190750"/>
            <a:ext cx="4038600" cy="243840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424653"/>
                </a:solidFill>
              </a:defRPr>
            </a:lvl1pPr>
            <a:lvl2pPr>
              <a:defRPr sz="1800">
                <a:solidFill>
                  <a:srgbClr val="424653"/>
                </a:solidFill>
              </a:defRPr>
            </a:lvl2pPr>
            <a:lvl3pPr>
              <a:defRPr sz="1600">
                <a:solidFill>
                  <a:srgbClr val="424653"/>
                </a:solidFill>
              </a:defRPr>
            </a:lvl3pPr>
            <a:lvl4pPr>
              <a:defRPr sz="1400">
                <a:solidFill>
                  <a:srgbClr val="424653"/>
                </a:solidFill>
              </a:defRPr>
            </a:lvl4pPr>
            <a:lvl5pPr>
              <a:defRPr sz="1400">
                <a:solidFill>
                  <a:srgbClr val="424653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90749"/>
            <a:ext cx="4194174" cy="2438401"/>
          </a:xfr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424653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424653"/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424653"/>
                </a:solidFill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424653"/>
                </a:solidFill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424653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4638674" y="1504950"/>
            <a:ext cx="4200525" cy="506016"/>
          </a:xfrm>
        </p:spPr>
        <p:txBody>
          <a:bodyPr lIns="0" rIns="0"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349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Subtitle 7"/>
          <p:cNvSpPr>
            <a:spLocks noGrp="1"/>
          </p:cNvSpPr>
          <p:nvPr>
            <p:ph type="subTitle" idx="1" hasCustomPrompt="1"/>
          </p:nvPr>
        </p:nvSpPr>
        <p:spPr>
          <a:xfrm>
            <a:off x="375920" y="1501140"/>
            <a:ext cx="8463280" cy="21097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r>
              <a:rPr lang="en-US" dirty="0"/>
              <a:t>(use this slide to create a "THANK YOU" </a:t>
            </a:r>
            <a:br>
              <a:rPr lang="en-US" dirty="0"/>
            </a:br>
            <a:r>
              <a:rPr lang="en-US" dirty="0"/>
              <a:t>slide or to include a key message)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3771900"/>
            <a:ext cx="8458200" cy="8572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</a:lstStyle>
          <a:p>
            <a:r>
              <a:rPr lang="en-US" dirty="0"/>
              <a:t>(Add address and contact information here if relevant)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10833"/>
            <a:ext cx="7162800" cy="1062355"/>
          </a:xfrm>
        </p:spPr>
        <p:txBody>
          <a:bodyPr/>
          <a:lstStyle/>
          <a:p>
            <a:pPr lvl="0"/>
            <a:r>
              <a:rPr lang="en-US" dirty="0"/>
              <a:t>** Key message layout**</a:t>
            </a:r>
            <a:br>
              <a:rPr lang="en-US" dirty="0"/>
            </a:br>
            <a:r>
              <a:rPr lang="en-US" dirty="0"/>
              <a:t>Click here to add a key message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72596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162800" cy="1063625"/>
          </a:xfrm>
        </p:spPr>
        <p:txBody>
          <a:bodyPr rIns="0" b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914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283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XL Catl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24653"/>
                </a:solidFill>
              </a:defRPr>
            </a:lvl1pPr>
          </a:lstStyle>
          <a:p>
            <a:fld id="{DD806455-8C27-4A5C-A938-ABBBF0769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010400" cy="1063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81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XL Catli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24653"/>
                </a:solidFill>
              </a:defRPr>
            </a:lvl1pPr>
          </a:lstStyle>
          <a:p>
            <a:fld id="{DD806455-8C27-4A5C-A938-ABBBF0769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010400" cy="1063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81000" y="1504950"/>
            <a:ext cx="8458200" cy="281615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424653"/>
                </a:solidFill>
              </a:rPr>
              <a:t>XL Catlin is the brand used  by XL Group </a:t>
            </a:r>
            <a:r>
              <a:rPr lang="en-US" sz="1200" dirty="0" err="1">
                <a:solidFill>
                  <a:srgbClr val="424653"/>
                </a:solidFill>
              </a:rPr>
              <a:t>Ltd's</a:t>
            </a:r>
            <a:r>
              <a:rPr lang="en-US" sz="1200" dirty="0">
                <a:solidFill>
                  <a:srgbClr val="424653"/>
                </a:solidFill>
              </a:rPr>
              <a:t>  (NYSE:XL), insurance and reinsurance subsidiaries.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These provide property, casualty, professional  and specialty products to industrial, commercial and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professional firms, insurance companies and other enterprises throughout the world. 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424653"/>
                </a:solidFill>
              </a:rPr>
              <a:t>XL Catlin's insurance companies offer property, casualty, professional and specialty insurance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products globally. Businesses that are moving the world forward choose XL Catlin as their partner.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To learn more, visit </a:t>
            </a:r>
            <a:r>
              <a:rPr lang="en-US" sz="1200" u="sng" dirty="0">
                <a:solidFill>
                  <a:srgbClr val="424653"/>
                </a:solidFill>
                <a:hlinkClick r:id="rId2"/>
              </a:rPr>
              <a:t>xlcatlin.com/insurance</a:t>
            </a:r>
            <a:r>
              <a:rPr lang="en-US" sz="1200" dirty="0">
                <a:solidFill>
                  <a:srgbClr val="424653"/>
                </a:solidFill>
              </a:rPr>
              <a:t>.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424653"/>
                </a:solidFill>
              </a:rPr>
              <a:t>XL Catlin's reinsurance companies are among the world's leading reinsurers. They offer products that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include aerospace, property, casualty, marine and specialty. The world's top insurers choose us to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help move their businesses forward. To learn more, visit </a:t>
            </a:r>
            <a:r>
              <a:rPr lang="en-US" sz="1200" u="sng" dirty="0">
                <a:solidFill>
                  <a:srgbClr val="424653"/>
                </a:solidFill>
                <a:hlinkClick r:id="rId3"/>
              </a:rPr>
              <a:t>xlcatlin.com/reinsurance</a:t>
            </a:r>
            <a:r>
              <a:rPr lang="en-US" sz="1200" dirty="0">
                <a:solidFill>
                  <a:srgbClr val="424653"/>
                </a:solidFill>
              </a:rPr>
              <a:t>.</a:t>
            </a:r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424653"/>
                </a:solidFill>
              </a:rPr>
              <a:t>We are the organization clients look to for answers to their most complex risks and to help move </a:t>
            </a:r>
            <a:br>
              <a:rPr lang="en-US" sz="1200" dirty="0">
                <a:solidFill>
                  <a:srgbClr val="424653"/>
                </a:solidFill>
              </a:rPr>
            </a:br>
            <a:r>
              <a:rPr lang="en-US" sz="1200" dirty="0">
                <a:solidFill>
                  <a:srgbClr val="424653"/>
                </a:solidFill>
              </a:rPr>
              <a:t>their world forward. To learn more, visit </a:t>
            </a:r>
            <a:r>
              <a:rPr lang="en-US" sz="1200" u="sng" dirty="0">
                <a:solidFill>
                  <a:srgbClr val="424653"/>
                </a:solidFill>
                <a:hlinkClick r:id="rId4"/>
              </a:rPr>
              <a:t>xlcatlin.com</a:t>
            </a:r>
            <a:r>
              <a:rPr lang="en-US" sz="1200" dirty="0">
                <a:solidFill>
                  <a:srgbClr val="42465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80159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Legal Disclaimer - Excluding U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381000" y="4721225"/>
            <a:ext cx="3505200" cy="365125"/>
            <a:chOff x="381000" y="4721225"/>
            <a:chExt cx="3505200" cy="365125"/>
          </a:xfrm>
        </p:grpSpPr>
        <p:sp>
          <p:nvSpPr>
            <p:cNvPr id="5" name="Footer Placeholder 4"/>
            <p:cNvSpPr txBox="1">
              <a:spLocks/>
            </p:cNvSpPr>
            <p:nvPr userDrawn="1"/>
          </p:nvSpPr>
          <p:spPr>
            <a:xfrm>
              <a:off x="381000" y="4721225"/>
              <a:ext cx="3200400" cy="365125"/>
            </a:xfrm>
            <a:prstGeom prst="rect">
              <a:avLst/>
            </a:prstGeom>
          </p:spPr>
          <p:txBody>
            <a:bodyPr vert="horz" lIns="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8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00" dirty="0">
                  <a:solidFill>
                    <a:srgbClr val="424653"/>
                  </a:solidFill>
                </a:rPr>
                <a:t>© </a:t>
              </a:r>
              <a:r>
                <a:rPr lang="en-US" sz="700" kern="1200" dirty="0">
                  <a:solidFill>
                    <a:srgbClr val="4246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2018, </a:t>
              </a:r>
              <a:r>
                <a:rPr lang="en-GB" sz="700" kern="1200" dirty="0">
                  <a:solidFill>
                    <a:srgbClr val="4246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XL Group Ltd companies</a:t>
              </a:r>
              <a:r>
                <a:rPr lang="en-US" sz="700" kern="1200" dirty="0">
                  <a:solidFill>
                    <a:srgbClr val="4246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 All </a:t>
              </a:r>
              <a:r>
                <a:rPr lang="en-US" sz="700" dirty="0">
                  <a:solidFill>
                    <a:srgbClr val="424653"/>
                  </a:solidFill>
                </a:rPr>
                <a:t>rights reserved. </a:t>
              </a:r>
              <a:endParaRPr lang="en-US" sz="700" b="1" i="1" dirty="0">
                <a:solidFill>
                  <a:srgbClr val="424653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7541" y="4814362"/>
              <a:ext cx="1438659" cy="179832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2" y="2085593"/>
            <a:ext cx="7559055" cy="97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511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Foundation">
    <p:bg>
      <p:bgPr>
        <a:solidFill>
          <a:srgbClr val="4246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4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4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>
                <a:solidFill>
                  <a:srgbClr val="424653"/>
                </a:solidFill>
              </a:defRPr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5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017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7925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ast Fast Forwa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113" y="990600"/>
            <a:ext cx="6039774" cy="3162300"/>
          </a:xfrm>
          <a:prstGeom prst="rect">
            <a:avLst/>
          </a:prstGeom>
        </p:spPr>
      </p:pic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0532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KE YOUR WORLD 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2" y="2085593"/>
            <a:ext cx="7559055" cy="972314"/>
          </a:xfrm>
          <a:prstGeom prst="rect">
            <a:avLst/>
          </a:prstGeom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5776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Teal">
    <p:bg>
      <p:bgPr>
        <a:solidFill>
          <a:srgbClr val="0CC4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0CC4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7339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Teal">
    <p:bg>
      <p:bgPr>
        <a:solidFill>
          <a:srgbClr val="0CC4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97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cean">
    <p:bg>
      <p:bgPr>
        <a:solidFill>
          <a:srgbClr val="6AA3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6AA3C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6631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Ocean">
    <p:bg>
      <p:bgPr>
        <a:solidFill>
          <a:srgbClr val="6AA3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235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Lilac">
    <p:bg>
      <p:bgPr>
        <a:solidFill>
          <a:srgbClr val="A59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A59FC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5169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Lilac">
    <p:bg>
      <p:bgPr>
        <a:solidFill>
          <a:srgbClr val="A59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837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live">
    <p:bg>
      <p:bgPr>
        <a:solidFill>
          <a:srgbClr val="808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808A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975711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Olive">
    <p:bg>
      <p:bgPr>
        <a:solidFill>
          <a:srgbClr val="808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5588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Sand">
    <p:bg>
      <p:bgPr>
        <a:solidFill>
          <a:srgbClr val="D6D3CA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D6D3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1119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Sand">
    <p:bg>
      <p:bgPr>
        <a:solidFill>
          <a:srgbClr val="D6D3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0562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Peach">
    <p:bg>
      <p:bgPr>
        <a:solidFill>
          <a:srgbClr val="FF96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FF96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1299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Peach">
    <p:bg>
      <p:bgPr>
        <a:solidFill>
          <a:srgbClr val="FF96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038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Coffee">
    <p:bg>
      <p:bgPr>
        <a:solidFill>
          <a:srgbClr val="B793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FF33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9393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Coffee">
    <p:bg>
      <p:bgPr>
        <a:solidFill>
          <a:srgbClr val="B793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3760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Pink">
    <p:bg>
      <p:bgPr>
        <a:solidFill>
          <a:srgbClr val="FF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rgbClr val="4246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/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rgbClr val="42464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FF33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3536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Pink">
    <p:bg>
      <p:bgPr>
        <a:solidFill>
          <a:srgbClr val="FF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8446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Red">
    <p:bg>
      <p:bgPr>
        <a:solidFill>
          <a:srgbClr val="ED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495550"/>
            <a:ext cx="6187440" cy="2133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[Your name]</a:t>
            </a:r>
            <a:br>
              <a:rPr lang="de-CH" dirty="0"/>
            </a:br>
            <a:r>
              <a:rPr lang="de-CH" dirty="0"/>
              <a:t>[Your title]</a:t>
            </a:r>
            <a:br>
              <a:rPr lang="de-CH" dirty="0"/>
            </a:br>
            <a:r>
              <a:rPr lang="de-CH" dirty="0"/>
              <a:t>[Event/meeting name]</a:t>
            </a:r>
            <a:br>
              <a:rPr lang="de-CH" dirty="0"/>
            </a:br>
            <a:r>
              <a:rPr lang="de-CH" dirty="0"/>
              <a:t>[Location &amp; date]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80999" y="1428750"/>
            <a:ext cx="6202363" cy="802640"/>
          </a:xfrm>
          <a:prstGeom prst="rect">
            <a:avLst/>
          </a:prstGeom>
          <a:ln>
            <a:noFill/>
          </a:ln>
        </p:spPr>
        <p:txBody>
          <a:bodyPr lIns="0" tIns="0" rIns="0" bIns="0" anchor="b" anchorCtr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your master 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61950"/>
            <a:ext cx="6199632" cy="99060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buNone/>
              <a:defRPr lang="en-US" sz="1200" b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Segment  //  Line of business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ED1C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9171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pter_Red">
    <p:bg>
      <p:bgPr>
        <a:solidFill>
          <a:srgbClr val="ED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" y="0"/>
            <a:ext cx="9135878" cy="5143500"/>
          </a:xfrm>
          <a:prstGeom prst="rect">
            <a:avLst/>
          </a:prstGeom>
          <a:noFill/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33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7162800" cy="1066800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04950"/>
            <a:ext cx="8458200" cy="3124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>
                <a:solidFill>
                  <a:srgbClr val="4246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1F12A2-A110-47B9-A828-B17A2ACE5F5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1066800" cy="106680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9372600" y="0"/>
            <a:ext cx="914400" cy="4556839"/>
            <a:chOff x="9677400" y="-28538"/>
            <a:chExt cx="914400" cy="4556839"/>
          </a:xfrm>
        </p:grpSpPr>
        <p:sp>
          <p:nvSpPr>
            <p:cNvPr id="21" name="TextBox 20"/>
            <p:cNvSpPr txBox="1"/>
            <p:nvPr/>
          </p:nvSpPr>
          <p:spPr>
            <a:xfrm>
              <a:off x="9677400" y="679638"/>
              <a:ext cx="914400" cy="307777"/>
            </a:xfrm>
            <a:prstGeom prst="rect">
              <a:avLst/>
            </a:prstGeom>
            <a:solidFill>
              <a:srgbClr val="42464C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de-CH" sz="700" b="1" dirty="0">
                  <a:solidFill>
                    <a:schemeClr val="bg1"/>
                  </a:solidFill>
                </a:rPr>
                <a:t>Foundation</a:t>
              </a:r>
            </a:p>
            <a:p>
              <a:pPr algn="l"/>
              <a:r>
                <a:rPr lang="de-CH" sz="700" dirty="0">
                  <a:solidFill>
                    <a:schemeClr val="bg1"/>
                  </a:solidFill>
                </a:rPr>
                <a:t>RGB</a:t>
              </a:r>
              <a:r>
                <a:rPr lang="de-CH" sz="700" baseline="0" dirty="0">
                  <a:solidFill>
                    <a:schemeClr val="bg1"/>
                  </a:solidFill>
                </a:rPr>
                <a:t> 66/70/76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677400" y="1033726"/>
              <a:ext cx="914400" cy="307777"/>
            </a:xfrm>
            <a:prstGeom prst="rect">
              <a:avLst/>
            </a:prstGeom>
            <a:solidFill>
              <a:srgbClr val="0CC4B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Teal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CH" sz="700" dirty="0"/>
                <a:t>RGB </a:t>
              </a:r>
              <a:r>
                <a:rPr lang="de-CH" sz="700" baseline="0" dirty="0">
                  <a:solidFill>
                    <a:schemeClr val="bg1"/>
                  </a:solidFill>
                </a:rPr>
                <a:t>12/196/182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677400" y="1387814"/>
              <a:ext cx="914400" cy="307777"/>
            </a:xfrm>
            <a:prstGeom prst="rect">
              <a:avLst/>
            </a:prstGeom>
            <a:solidFill>
              <a:srgbClr val="A59FC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Lilac</a:t>
              </a:r>
            </a:p>
            <a:p>
              <a:pPr lvl="0" algn="l"/>
              <a:r>
                <a:rPr lang="de-CH" sz="700" dirty="0"/>
                <a:t>RGB 165/159/206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77400" y="1741903"/>
              <a:ext cx="914400" cy="307777"/>
            </a:xfrm>
            <a:prstGeom prst="rect">
              <a:avLst/>
            </a:prstGeom>
            <a:solidFill>
              <a:srgbClr val="808A00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Olive</a:t>
              </a:r>
            </a:p>
            <a:p>
              <a:pPr lvl="0" algn="l"/>
              <a:r>
                <a:rPr lang="de-CH" sz="700" dirty="0"/>
                <a:t>RGB 128/138/0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77400" y="2095992"/>
              <a:ext cx="914400" cy="307777"/>
            </a:xfrm>
            <a:prstGeom prst="rect">
              <a:avLst/>
            </a:prstGeom>
            <a:solidFill>
              <a:srgbClr val="6AA3CB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de-CH" sz="700" b="1" dirty="0">
                  <a:solidFill>
                    <a:schemeClr val="bg1"/>
                  </a:solidFill>
                </a:rPr>
                <a:t>Ocean</a:t>
              </a:r>
            </a:p>
            <a:p>
              <a:pPr algn="l"/>
              <a:r>
                <a:rPr lang="de-CH" sz="700" dirty="0">
                  <a:solidFill>
                    <a:schemeClr val="bg1"/>
                  </a:solidFill>
                </a:rPr>
                <a:t>RGB</a:t>
              </a:r>
              <a:r>
                <a:rPr lang="de-CH" sz="700" baseline="0" dirty="0">
                  <a:solidFill>
                    <a:schemeClr val="bg1"/>
                  </a:solidFill>
                </a:rPr>
                <a:t> 106/163/203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677400" y="2450081"/>
              <a:ext cx="914400" cy="307777"/>
            </a:xfrm>
            <a:prstGeom prst="rect">
              <a:avLst/>
            </a:prstGeom>
            <a:solidFill>
              <a:srgbClr val="B7937A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Coffee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CH" sz="700" dirty="0"/>
                <a:t>RGB </a:t>
              </a:r>
              <a:r>
                <a:rPr lang="de-CH" sz="700" baseline="0" dirty="0">
                  <a:solidFill>
                    <a:schemeClr val="bg1"/>
                  </a:solidFill>
                </a:rPr>
                <a:t>183/147/122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77400" y="2804170"/>
              <a:ext cx="914400" cy="307777"/>
            </a:xfrm>
            <a:prstGeom prst="rect">
              <a:avLst/>
            </a:prstGeom>
            <a:solidFill>
              <a:srgbClr val="D6D3CA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Sand</a:t>
              </a:r>
            </a:p>
            <a:p>
              <a:pPr lvl="0" algn="l"/>
              <a:r>
                <a:rPr lang="de-CH" sz="700" dirty="0"/>
                <a:t>RGB 214/211/202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677400" y="3158259"/>
              <a:ext cx="914400" cy="307777"/>
            </a:xfrm>
            <a:prstGeom prst="rect">
              <a:avLst/>
            </a:prstGeom>
            <a:solidFill>
              <a:srgbClr val="FF967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Peach</a:t>
              </a:r>
            </a:p>
            <a:p>
              <a:pPr lvl="0" algn="l"/>
              <a:r>
                <a:rPr lang="de-CH" sz="700" dirty="0"/>
                <a:t>RGB 255/150/126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677400" y="3512348"/>
              <a:ext cx="914400" cy="307777"/>
            </a:xfrm>
            <a:prstGeom prst="rect">
              <a:avLst/>
            </a:prstGeom>
            <a:solidFill>
              <a:srgbClr val="ED1C24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de-CH" sz="700" b="1" dirty="0">
                  <a:solidFill>
                    <a:schemeClr val="bg1"/>
                  </a:solidFill>
                </a:rPr>
                <a:t>Red</a:t>
              </a:r>
            </a:p>
            <a:p>
              <a:pPr algn="l"/>
              <a:r>
                <a:rPr lang="de-CH" sz="700" dirty="0">
                  <a:solidFill>
                    <a:schemeClr val="bg1"/>
                  </a:solidFill>
                </a:rPr>
                <a:t>RGB</a:t>
              </a:r>
              <a:r>
                <a:rPr lang="de-CH" sz="700" baseline="0" dirty="0">
                  <a:solidFill>
                    <a:schemeClr val="bg1"/>
                  </a:solidFill>
                </a:rPr>
                <a:t> 237/28/36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677400" y="3866437"/>
              <a:ext cx="914400" cy="307777"/>
            </a:xfrm>
            <a:prstGeom prst="rect">
              <a:avLst/>
            </a:prstGeom>
            <a:solidFill>
              <a:srgbClr val="FF336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Pink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CH" sz="700" dirty="0"/>
                <a:t>RGB </a:t>
              </a:r>
              <a:r>
                <a:rPr lang="de-CH" sz="700" baseline="0" dirty="0">
                  <a:solidFill>
                    <a:schemeClr val="bg1"/>
                  </a:solidFill>
                </a:rPr>
                <a:t>255/51/102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677400" y="4220524"/>
              <a:ext cx="914400" cy="307777"/>
            </a:xfrm>
            <a:prstGeom prst="rect">
              <a:avLst/>
            </a:prstGeom>
            <a:solidFill>
              <a:srgbClr val="FFEA64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>
                  <a:solidFill>
                    <a:srgbClr val="424653"/>
                  </a:solidFill>
                </a:rPr>
                <a:t>Yellow</a:t>
              </a:r>
            </a:p>
            <a:p>
              <a:pPr lvl="0" algn="l"/>
              <a:r>
                <a:rPr lang="de-CH" sz="700" dirty="0">
                  <a:solidFill>
                    <a:srgbClr val="424653"/>
                  </a:solidFill>
                </a:rPr>
                <a:t>RGB 255/234/100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9677400" y="-28538"/>
              <a:ext cx="914400" cy="30777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/>
                <a:t>Black</a:t>
              </a:r>
            </a:p>
            <a:p>
              <a:pPr lvl="0" algn="l"/>
              <a:r>
                <a:rPr lang="de-CH" sz="700" dirty="0"/>
                <a:t>RGB 0/0/0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677400" y="325550"/>
              <a:ext cx="914400" cy="307777"/>
            </a:xfrm>
            <a:prstGeom prst="rect">
              <a:avLst/>
            </a:prstGeom>
            <a:solidFill>
              <a:srgbClr val="FFFCE3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900">
                  <a:solidFill>
                    <a:schemeClr val="bg1"/>
                  </a:solidFill>
                </a:defRPr>
              </a:lvl1pPr>
            </a:lstStyle>
            <a:p>
              <a:pPr lvl="0" algn="l"/>
              <a:r>
                <a:rPr lang="de-CH" sz="700" b="1" dirty="0">
                  <a:solidFill>
                    <a:srgbClr val="424653"/>
                  </a:solidFill>
                </a:rPr>
                <a:t>Cream</a:t>
              </a:r>
            </a:p>
            <a:p>
              <a:pPr lvl="0" algn="l"/>
              <a:r>
                <a:rPr lang="de-CH" sz="700" dirty="0">
                  <a:solidFill>
                    <a:srgbClr val="424653"/>
                  </a:solidFill>
                </a:rPr>
                <a:t>RGB 255/252/227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365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658" r:id="rId12"/>
    <p:sldLayoutId id="2147483659" r:id="rId13"/>
    <p:sldLayoutId id="2147483660" r:id="rId14"/>
    <p:sldLayoutId id="2147483661" r:id="rId15"/>
    <p:sldLayoutId id="2147483652" r:id="rId16"/>
    <p:sldLayoutId id="2147483653" r:id="rId17"/>
    <p:sldLayoutId id="2147483662" r:id="rId18"/>
    <p:sldLayoutId id="2147483654" r:id="rId19"/>
    <p:sldLayoutId id="2147483655" r:id="rId20"/>
    <p:sldLayoutId id="2147483706" r:id="rId21"/>
    <p:sldLayoutId id="2147483726" r:id="rId22"/>
    <p:sldLayoutId id="2147483711" r:id="rId23"/>
    <p:sldLayoutId id="2147483695" r:id="rId24"/>
    <p:sldLayoutId id="2147483704" r:id="rId25"/>
    <p:sldLayoutId id="2147483715" r:id="rId26"/>
    <p:sldLayoutId id="2147483705" r:id="rId27"/>
    <p:sldLayoutId id="2147483710" r:id="rId28"/>
    <p:sldLayoutId id="2147483701" r:id="rId29"/>
    <p:sldLayoutId id="2147483720" r:id="rId30"/>
    <p:sldLayoutId id="2147483709" r:id="rId31"/>
    <p:sldLayoutId id="2147483717" r:id="rId32"/>
    <p:sldLayoutId id="2147483697" r:id="rId33"/>
    <p:sldLayoutId id="2147483719" r:id="rId34"/>
    <p:sldLayoutId id="2147483700" r:id="rId35"/>
    <p:sldLayoutId id="2147483714" r:id="rId36"/>
    <p:sldLayoutId id="2147483699" r:id="rId37"/>
    <p:sldLayoutId id="2147483718" r:id="rId38"/>
    <p:sldLayoutId id="2147483702" r:id="rId39"/>
    <p:sldLayoutId id="2147483716" r:id="rId40"/>
    <p:sldLayoutId id="2147483728" r:id="rId41"/>
    <p:sldLayoutId id="2147483723" r:id="rId42"/>
    <p:sldLayoutId id="2147483698" r:id="rId43"/>
    <p:sldLayoutId id="2147483724" r:id="rId44"/>
    <p:sldLayoutId id="2147483703" r:id="rId45"/>
    <p:sldLayoutId id="2147483725" r:id="rId46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42465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42465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42465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rgbClr val="42465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rgbClr val="42465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rgbClr val="42465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80999" y="1428750"/>
            <a:ext cx="6567265" cy="802640"/>
          </a:xfrm>
        </p:spPr>
        <p:txBody>
          <a:bodyPr/>
          <a:lstStyle/>
          <a:p>
            <a:r>
              <a:rPr lang="en-US" sz="2800" dirty="0"/>
              <a:t>Artificial intelligence and six ways it will transform your life in the future</a:t>
            </a:r>
            <a:endParaRPr lang="en-US" sz="28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sz="1600" dirty="0" smtClean="0"/>
          </a:p>
          <a:p>
            <a:r>
              <a:rPr lang="en-GB" sz="2000" dirty="0" smtClean="0"/>
              <a:t>Hélène </a:t>
            </a:r>
            <a:r>
              <a:rPr lang="en-GB" sz="2000" dirty="0" smtClean="0"/>
              <a:t>Stanway, Digital </a:t>
            </a:r>
            <a:r>
              <a:rPr lang="en-GB" sz="2000" dirty="0" smtClean="0"/>
              <a:t>Leader</a:t>
            </a:r>
            <a:endParaRPr lang="en-GB" sz="200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 anchor="t" anchorCtr="0"/>
          <a:lstStyle/>
          <a:p>
            <a:r>
              <a:rPr lang="en-GB" dirty="0" err="1" smtClean="0"/>
              <a:t>Airmic</a:t>
            </a:r>
            <a:r>
              <a:rPr lang="en-GB" dirty="0" smtClean="0"/>
              <a:t> Conference 2018 // </a:t>
            </a:r>
            <a:r>
              <a:rPr lang="en-GB" dirty="0" smtClean="0"/>
              <a:t>Technology hub session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806455-8C27-4A5C-A938-ABBBF0769D84}" type="slidenum">
              <a:rPr lang="en-US" smtClean="0"/>
              <a:t>1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1830">
            <a:off x="1219153" y="3192131"/>
            <a:ext cx="7708284" cy="33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53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XL Catlin PPT template 16to9">
  <a:themeElements>
    <a:clrScheme name="XL Catlin Theme Colors">
      <a:dk1>
        <a:sysClr val="windowText" lastClr="000000"/>
      </a:dk1>
      <a:lt1>
        <a:srgbClr val="FFFFFF"/>
      </a:lt1>
      <a:dk2>
        <a:srgbClr val="42464C"/>
      </a:dk2>
      <a:lt2>
        <a:srgbClr val="D6D3CA"/>
      </a:lt2>
      <a:accent1>
        <a:srgbClr val="0CC4B6"/>
      </a:accent1>
      <a:accent2>
        <a:srgbClr val="6AA3CB"/>
      </a:accent2>
      <a:accent3>
        <a:srgbClr val="808A00"/>
      </a:accent3>
      <a:accent4>
        <a:srgbClr val="A59FCE"/>
      </a:accent4>
      <a:accent5>
        <a:srgbClr val="FF967E"/>
      </a:accent5>
      <a:accent6>
        <a:srgbClr val="ED1C24"/>
      </a:accent6>
      <a:hlink>
        <a:srgbClr val="0000FF"/>
      </a:hlink>
      <a:folHlink>
        <a:srgbClr val="FF3366"/>
      </a:folHlink>
    </a:clrScheme>
    <a:fontScheme name="XL CATLIN FONT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16FB35B-023F-4CF9-AEC2-66EEC88B7B80}"/>
</file>

<file path=customXml/itemProps2.xml><?xml version="1.0" encoding="utf-8"?>
<ds:datastoreItem xmlns:ds="http://schemas.openxmlformats.org/officeDocument/2006/customXml" ds:itemID="{3133AC25-D70B-4E2A-B905-2F849A384EED}"/>
</file>

<file path=customXml/itemProps3.xml><?xml version="1.0" encoding="utf-8"?>
<ds:datastoreItem xmlns:ds="http://schemas.openxmlformats.org/officeDocument/2006/customXml" ds:itemID="{9672E1CA-9C8B-4202-A32D-DF13735A93D0}"/>
</file>

<file path=docProps/app.xml><?xml version="1.0" encoding="utf-8"?>
<Properties xmlns="http://schemas.openxmlformats.org/officeDocument/2006/extended-properties" xmlns:vt="http://schemas.openxmlformats.org/officeDocument/2006/docPropsVTypes">
  <Template>XL Catlin PPT template 16to9</Template>
  <TotalTime>441</TotalTime>
  <Words>26</Words>
  <Application>Microsoft Office PowerPoint</Application>
  <PresentationFormat>On-screen Show (16:9)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XL Catlin PPT template 16to9</vt:lpstr>
      <vt:lpstr>Artificial intelligence and six ways it will transform your life in the future</vt:lpstr>
    </vt:vector>
  </TitlesOfParts>
  <Company>XL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of Things:  Unique position or Positioned out?</dc:title>
  <dc:creator>Stephen John McMahon</dc:creator>
  <cp:lastModifiedBy>Lisa Sumner</cp:lastModifiedBy>
  <cp:revision>34</cp:revision>
  <dcterms:created xsi:type="dcterms:W3CDTF">2018-04-16T10:41:33Z</dcterms:created>
  <dcterms:modified xsi:type="dcterms:W3CDTF">2018-06-08T07:59:55Z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adf0749-435c-47bb-bc94-a4b9e551edbc_Enabled">
    <vt:lpwstr>True</vt:lpwstr>
  </property>
  <property fmtid="{D5CDD505-2E9C-101B-9397-08002B2CF9AE}" pid="3" name="MSIP_Label_fadf0749-435c-47bb-bc94-a4b9e551edbc_SiteId">
    <vt:lpwstr>53b7cac7-14be-46d4-be43-f2ad9244d901</vt:lpwstr>
  </property>
  <property fmtid="{D5CDD505-2E9C-101B-9397-08002B2CF9AE}" pid="4" name="MSIP_Label_fadf0749-435c-47bb-bc94-a4b9e551edbc_Ref">
    <vt:lpwstr>https://api.informationprotection.azure.com/api/53b7cac7-14be-46d4-be43-f2ad9244d901</vt:lpwstr>
  </property>
  <property fmtid="{D5CDD505-2E9C-101B-9397-08002B2CF9AE}" pid="5" name="MSIP_Label_fadf0749-435c-47bb-bc94-a4b9e551edbc_Owner">
    <vt:lpwstr>helene.stanway@xlgroup.com</vt:lpwstr>
  </property>
  <property fmtid="{D5CDD505-2E9C-101B-9397-08002B2CF9AE}" pid="6" name="MSIP_Label_fadf0749-435c-47bb-bc94-a4b9e551edbc_SetDate">
    <vt:lpwstr>2018-04-20T08:44:28.0228106+01:00</vt:lpwstr>
  </property>
  <property fmtid="{D5CDD505-2E9C-101B-9397-08002B2CF9AE}" pid="7" name="MSIP_Label_fadf0749-435c-47bb-bc94-a4b9e551edbc_Name">
    <vt:lpwstr>Unsecured Content</vt:lpwstr>
  </property>
  <property fmtid="{D5CDD505-2E9C-101B-9397-08002B2CF9AE}" pid="8" name="MSIP_Label_fadf0749-435c-47bb-bc94-a4b9e551edbc_Application">
    <vt:lpwstr>Microsoft Azure Information Protection</vt:lpwstr>
  </property>
  <property fmtid="{D5CDD505-2E9C-101B-9397-08002B2CF9AE}" pid="9" name="MSIP_Label_fadf0749-435c-47bb-bc94-a4b9e551edbc_Extended_MSFT_Method">
    <vt:lpwstr>Automatic</vt:lpwstr>
  </property>
  <property fmtid="{D5CDD505-2E9C-101B-9397-08002B2CF9AE}" pid="10" name="Sensitivity">
    <vt:lpwstr>Unsecured Content</vt:lpwstr>
  </property>
  <property fmtid="{D5CDD505-2E9C-101B-9397-08002B2CF9AE}" pid="11" name="ContentTypeId">
    <vt:lpwstr>0x0101002F770C17822F49488E987D29C95B97EE</vt:lpwstr>
  </property>
</Properties>
</file>