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8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ppt/tags/tag1.xml" ContentType="application/vnd.openxmlformats-officedocument.presentationml.tags+xml"/>
  <Override PartName="/ppt/tags/tag3.xml" ContentType="application/vnd.openxmlformats-officedocument.presentationml.tags+xml"/>
  <Override PartName="/ppt/tags/tag5.xml" ContentType="application/vnd.openxmlformats-officedocument.presentationml.tags+xml"/>
  <Override PartName="/docProps/custom.xml" ContentType="application/vnd.openxmlformats-officedocument.custom-properties+xml"/>
  <Override PartName="/ppt/tags/tag7.xml" ContentType="application/vnd.openxmlformats-officedocument.presentationml.tags+xml"/>
  <Override PartName="/ppt/tags/tag6.xml" ContentType="application/vnd.openxmlformats-officedocument.presentationml.tags+xml"/>
  <Override PartName="/docProps/app.xml" ContentType="application/vnd.openxmlformats-officedocument.extended-properties+xml"/>
  <Override PartName="/ppt/tags/tag4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269" r:id="rId4"/>
    <p:sldId id="270" r:id="rId5"/>
    <p:sldId id="276" r:id="rId6"/>
    <p:sldId id="275" r:id="rId7"/>
    <p:sldId id="277" r:id="rId8"/>
    <p:sldId id="271" r:id="rId9"/>
    <p:sldId id="274" r:id="rId10"/>
    <p:sldId id="278" r:id="rId11"/>
    <p:sldId id="272" r:id="rId12"/>
    <p:sldId id="261" r:id="rId13"/>
  </p:sldIdLst>
  <p:sldSz cx="9602788" cy="6858000"/>
  <p:notesSz cx="6805613" cy="9944100"/>
  <p:defaultTextStyle>
    <a:defPPr>
      <a:defRPr lang="en-GB"/>
    </a:defPPr>
    <a:lvl1pPr algn="ctr" rtl="0" fontAlgn="base">
      <a:lnSpc>
        <a:spcPct val="86000"/>
      </a:lnSpc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lnSpc>
        <a:spcPct val="86000"/>
      </a:lnSpc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lnSpc>
        <a:spcPct val="86000"/>
      </a:lnSpc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lnSpc>
        <a:spcPct val="86000"/>
      </a:lnSpc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lnSpc>
        <a:spcPct val="86000"/>
      </a:lnSpc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anson, Carl J" initials="HCJ" lastIdx="1" clrIdx="0"/>
  <p:cmAuthor id="1" name="Wong, Vivian X" initials="WVX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8D30"/>
    <a:srgbClr val="008075"/>
    <a:srgbClr val="932077"/>
    <a:srgbClr val="595997"/>
    <a:srgbClr val="BA2C2B"/>
    <a:srgbClr val="F48132"/>
    <a:srgbClr val="FBAE17"/>
    <a:srgbClr val="72BE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6" autoAdjust="0"/>
    <p:restoredTop sz="94530" autoAdjust="0"/>
  </p:normalViewPr>
  <p:slideViewPr>
    <p:cSldViewPr snapToGrid="0">
      <p:cViewPr>
        <p:scale>
          <a:sx n="90" d="100"/>
          <a:sy n="90" d="100"/>
        </p:scale>
        <p:origin x="-594" y="504"/>
      </p:cViewPr>
      <p:guideLst>
        <p:guide orient="horz" pos="3950"/>
        <p:guide orient="horz" pos="808"/>
        <p:guide pos="290"/>
        <p:guide pos="575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200"/>
            </a:lvl1pPr>
          </a:lstStyle>
          <a:p>
            <a:endParaRPr lang="en-GB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939" y="0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/>
            </a:lvl1pPr>
          </a:lstStyle>
          <a:p>
            <a:endParaRPr lang="en-GB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92163" y="746125"/>
            <a:ext cx="5221287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2" y="4723448"/>
            <a:ext cx="5444490" cy="4474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5169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200"/>
            </a:lvl1pPr>
          </a:lstStyle>
          <a:p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39" y="9445169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/>
            </a:lvl1pPr>
          </a:lstStyle>
          <a:p>
            <a:fld id="{3A0DC217-85A4-436D-B948-92B3295BF7F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962795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4048E0-A651-4F5A-BED5-35CF3845C22C}" type="slidenum">
              <a:rPr lang="en-GB" altLang="en-US"/>
              <a:pPr/>
              <a:t>0</a:t>
            </a:fld>
            <a:endParaRPr lang="en-GB" altLang="en-US" dirty="0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PresentationTitle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896938" y="1243013"/>
            <a:ext cx="8234362" cy="370551"/>
          </a:xfrm>
        </p:spPr>
        <p:txBody>
          <a:bodyPr tIns="0" rIns="0" bIns="0">
            <a:spAutoFit/>
          </a:bodyPr>
          <a:lstStyle>
            <a:lvl1pPr>
              <a:lnSpc>
                <a:spcPct val="86000"/>
              </a:lnSpc>
              <a:defRPr sz="2800"/>
            </a:lvl1pPr>
          </a:lstStyle>
          <a:p>
            <a:pPr lvl="0"/>
            <a:r>
              <a:rPr lang="en-GB" altLang="en-US" noProof="0" smtClean="0"/>
              <a:t>CLICK TO EDIT MASTER TITLE STYLE</a:t>
            </a:r>
          </a:p>
        </p:txBody>
      </p:sp>
      <p:sp>
        <p:nvSpPr>
          <p:cNvPr id="8388" name="Date"/>
          <p:cNvSpPr>
            <a:spLocks noGrp="1" noChangeArrowheads="1"/>
          </p:cNvSpPr>
          <p:nvPr>
            <p:ph type="subTitle" sz="quarter" idx="1"/>
            <p:custDataLst>
              <p:tags r:id="rId2"/>
            </p:custDataLst>
          </p:nvPr>
        </p:nvSpPr>
        <p:spPr>
          <a:xfrm>
            <a:off x="904875" y="1998663"/>
            <a:ext cx="4852988" cy="2286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0" indent="0">
              <a:lnSpc>
                <a:spcPct val="83000"/>
              </a:lnSpc>
              <a:spcBef>
                <a:spcPct val="0"/>
              </a:spcBef>
              <a:buFontTx/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subtitle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" y="0"/>
            <a:ext cx="9601198" cy="685799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7706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" y="0"/>
            <a:ext cx="96011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104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" y="0"/>
            <a:ext cx="96011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575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046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173" y="265141"/>
            <a:ext cx="8513239" cy="690562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691563" y="6483350"/>
            <a:ext cx="447675" cy="168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8798C-01D5-496E-B700-EAE4D11F6F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65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277938"/>
            <a:ext cx="42672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5213" y="1277938"/>
            <a:ext cx="42672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691563" y="6483350"/>
            <a:ext cx="447675" cy="168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39A47E9-258D-4904-BD8D-924E69E011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051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3.xml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"/>
          <p:cNvSpPr>
            <a:spLocks noGrp="1" noChangeArrowheads="1"/>
          </p:cNvSpPr>
          <p:nvPr>
            <p:ph type="title"/>
            <p:custDataLst>
              <p:tags r:id="rId9"/>
            </p:custDataLst>
          </p:nvPr>
        </p:nvSpPr>
        <p:spPr bwMode="gray">
          <a:xfrm>
            <a:off x="455613" y="382588"/>
            <a:ext cx="8686800" cy="69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BodyText"/>
          <p:cNvSpPr>
            <a:spLocks noGrp="1" noChangeArrowheads="1"/>
          </p:cNvSpPr>
          <p:nvPr>
            <p:ph type="body" idx="1"/>
            <p:custDataLst>
              <p:tags r:id="rId10"/>
            </p:custDataLst>
          </p:nvPr>
        </p:nvSpPr>
        <p:spPr bwMode="gray">
          <a:xfrm>
            <a:off x="455613" y="1277938"/>
            <a:ext cx="8686800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45" name="Copyright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477838" y="6534150"/>
            <a:ext cx="2897187" cy="10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/>
          <a:lstStyle/>
          <a:p>
            <a:pPr algn="l">
              <a:lnSpc>
                <a:spcPct val="100000"/>
              </a:lnSpc>
              <a:spcBef>
                <a:spcPct val="50000"/>
              </a:spcBef>
            </a:pPr>
            <a:r>
              <a:rPr lang="en-GB" altLang="en-US" sz="700" smtClean="0">
                <a:solidFill>
                  <a:srgbClr val="7C848A"/>
                </a:solidFill>
                <a:cs typeface="Arial" charset="0"/>
              </a:rPr>
              <a:t>© 2018 Marsh Ltd</a:t>
            </a:r>
            <a:endParaRPr lang="en-GB" altLang="en-US" sz="700">
              <a:solidFill>
                <a:srgbClr val="7C848A"/>
              </a:solidFill>
            </a:endParaRPr>
          </a:p>
        </p:txBody>
      </p:sp>
      <p:sp>
        <p:nvSpPr>
          <p:cNvPr id="1052" name="Date" hidden="1"/>
          <p:cNvSpPr>
            <a:spLocks noGrp="1" noChangeArrowheads="1"/>
          </p:cNvSpPr>
          <p:nvPr>
            <p:ph type="dt" sz="half" idx="2"/>
            <p:custDataLst>
              <p:tags r:id="rId12"/>
            </p:custDataLst>
          </p:nvPr>
        </p:nvSpPr>
        <p:spPr bwMode="gray">
          <a:xfrm>
            <a:off x="4262438" y="6532791"/>
            <a:ext cx="1079500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lnSpc>
                <a:spcPct val="100000"/>
              </a:lnSpc>
              <a:spcBef>
                <a:spcPct val="50000"/>
              </a:spcBef>
              <a:defRPr sz="700">
                <a:solidFill>
                  <a:srgbClr val="7C848A"/>
                </a:solidFill>
                <a:cs typeface="Arial" charset="0"/>
              </a:defRPr>
            </a:lvl1pPr>
          </a:lstStyle>
          <a:p>
            <a:fld id="{FE4252D1-6179-485A-B0F9-2D1647442A43}" type="datetime4">
              <a:rPr lang="en-GB" altLang="en-US" smtClean="0"/>
              <a:pPr/>
              <a:t>08 June 2018</a:t>
            </a:fld>
            <a:endParaRPr lang="en-GB" altLang="en-US"/>
          </a:p>
        </p:txBody>
      </p:sp>
      <p:sp>
        <p:nvSpPr>
          <p:cNvPr id="1060" name="Filepath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gray">
          <a:xfrm>
            <a:off x="2482850" y="6528028"/>
            <a:ext cx="6021388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</a:pPr>
            <a:endParaRPr lang="en-GB" altLang="en-US" sz="700">
              <a:solidFill>
                <a:schemeClr val="bg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" y="6318503"/>
            <a:ext cx="9601220" cy="53949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  <p:sldLayoutId id="2147483656" r:id="rId6"/>
    <p:sldLayoutId id="2147483657" r:id="rId7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fontAlgn="base">
        <a:lnSpc>
          <a:spcPct val="83000"/>
        </a:lnSpc>
        <a:spcBef>
          <a:spcPct val="0"/>
        </a:spcBef>
        <a:spcAft>
          <a:spcPct val="0"/>
        </a:spcAft>
        <a:defRPr sz="2100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lnSpc>
          <a:spcPct val="83000"/>
        </a:lnSpc>
        <a:spcBef>
          <a:spcPct val="0"/>
        </a:spcBef>
        <a:spcAft>
          <a:spcPct val="0"/>
        </a:spcAft>
        <a:defRPr sz="2100">
          <a:solidFill>
            <a:schemeClr val="accent1"/>
          </a:solidFill>
          <a:latin typeface="Arial" charset="0"/>
        </a:defRPr>
      </a:lvl2pPr>
      <a:lvl3pPr algn="l" rtl="0" fontAlgn="base">
        <a:lnSpc>
          <a:spcPct val="83000"/>
        </a:lnSpc>
        <a:spcBef>
          <a:spcPct val="0"/>
        </a:spcBef>
        <a:spcAft>
          <a:spcPct val="0"/>
        </a:spcAft>
        <a:defRPr sz="2100">
          <a:solidFill>
            <a:schemeClr val="accent1"/>
          </a:solidFill>
          <a:latin typeface="Arial" charset="0"/>
        </a:defRPr>
      </a:lvl3pPr>
      <a:lvl4pPr algn="l" rtl="0" fontAlgn="base">
        <a:lnSpc>
          <a:spcPct val="83000"/>
        </a:lnSpc>
        <a:spcBef>
          <a:spcPct val="0"/>
        </a:spcBef>
        <a:spcAft>
          <a:spcPct val="0"/>
        </a:spcAft>
        <a:defRPr sz="2100">
          <a:solidFill>
            <a:schemeClr val="accent1"/>
          </a:solidFill>
          <a:latin typeface="Arial" charset="0"/>
        </a:defRPr>
      </a:lvl4pPr>
      <a:lvl5pPr algn="l" rtl="0" fontAlgn="base">
        <a:lnSpc>
          <a:spcPct val="83000"/>
        </a:lnSpc>
        <a:spcBef>
          <a:spcPct val="0"/>
        </a:spcBef>
        <a:spcAft>
          <a:spcPct val="0"/>
        </a:spcAft>
        <a:defRPr sz="2100">
          <a:solidFill>
            <a:schemeClr val="accent1"/>
          </a:solidFill>
          <a:latin typeface="Arial" charset="0"/>
        </a:defRPr>
      </a:lvl5pPr>
      <a:lvl6pPr marL="457200" algn="l" rtl="0" fontAlgn="base">
        <a:lnSpc>
          <a:spcPct val="83000"/>
        </a:lnSpc>
        <a:spcBef>
          <a:spcPct val="0"/>
        </a:spcBef>
        <a:spcAft>
          <a:spcPct val="0"/>
        </a:spcAft>
        <a:defRPr sz="2100">
          <a:solidFill>
            <a:schemeClr val="accent1"/>
          </a:solidFill>
          <a:latin typeface="Arial" charset="0"/>
        </a:defRPr>
      </a:lvl6pPr>
      <a:lvl7pPr marL="914400" algn="l" rtl="0" fontAlgn="base">
        <a:lnSpc>
          <a:spcPct val="83000"/>
        </a:lnSpc>
        <a:spcBef>
          <a:spcPct val="0"/>
        </a:spcBef>
        <a:spcAft>
          <a:spcPct val="0"/>
        </a:spcAft>
        <a:defRPr sz="2100">
          <a:solidFill>
            <a:schemeClr val="accent1"/>
          </a:solidFill>
          <a:latin typeface="Arial" charset="0"/>
        </a:defRPr>
      </a:lvl7pPr>
      <a:lvl8pPr marL="1371600" algn="l" rtl="0" fontAlgn="base">
        <a:lnSpc>
          <a:spcPct val="83000"/>
        </a:lnSpc>
        <a:spcBef>
          <a:spcPct val="0"/>
        </a:spcBef>
        <a:spcAft>
          <a:spcPct val="0"/>
        </a:spcAft>
        <a:defRPr sz="2100">
          <a:solidFill>
            <a:schemeClr val="accent1"/>
          </a:solidFill>
          <a:latin typeface="Arial" charset="0"/>
        </a:defRPr>
      </a:lvl8pPr>
      <a:lvl9pPr marL="1828800" algn="l" rtl="0" fontAlgn="base">
        <a:lnSpc>
          <a:spcPct val="83000"/>
        </a:lnSpc>
        <a:spcBef>
          <a:spcPct val="0"/>
        </a:spcBef>
        <a:spcAft>
          <a:spcPct val="0"/>
        </a:spcAft>
        <a:defRPr sz="2100">
          <a:solidFill>
            <a:schemeClr val="accent1"/>
          </a:solidFill>
          <a:latin typeface="Arial" charset="0"/>
        </a:defRPr>
      </a:lvl9pPr>
    </p:titleStyle>
    <p:bodyStyle>
      <a:lvl1pPr marL="203200" indent="-203200" algn="l" rtl="0" fontAlgn="base">
        <a:spcBef>
          <a:spcPct val="6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08000" indent="-2794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685800" indent="-177800" algn="l" rtl="0" fontAlgn="base">
        <a:spcBef>
          <a:spcPct val="20000"/>
        </a:spcBef>
        <a:spcAft>
          <a:spcPct val="0"/>
        </a:spcAft>
        <a:buFont typeface="Arial" charset="0"/>
        <a:buChar char="­"/>
        <a:defRPr sz="2000">
          <a:solidFill>
            <a:schemeClr val="tx1"/>
          </a:solidFill>
          <a:latin typeface="+mn-lt"/>
          <a:ea typeface="+mn-ea"/>
        </a:defRPr>
      </a:lvl3pPr>
      <a:lvl4pPr marL="863600" indent="-177800" algn="l" rtl="0" fontAlgn="base">
        <a:spcBef>
          <a:spcPct val="20000"/>
        </a:spcBef>
        <a:spcAft>
          <a:spcPct val="0"/>
        </a:spcAft>
        <a:buFont typeface="Arial" charset="0"/>
        <a:buChar char="­"/>
        <a:defRPr sz="2000">
          <a:solidFill>
            <a:schemeClr val="tx1"/>
          </a:solidFill>
          <a:latin typeface="+mn-lt"/>
          <a:ea typeface="+mn-ea"/>
        </a:defRPr>
      </a:lvl4pPr>
      <a:lvl5pPr marL="1041400" indent="-1778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chemeClr val="tx1"/>
          </a:solidFill>
          <a:latin typeface="+mn-lt"/>
          <a:ea typeface="+mn-ea"/>
        </a:defRPr>
      </a:lvl5pPr>
      <a:lvl6pPr marL="1498600" indent="-1778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chemeClr val="tx1"/>
          </a:solidFill>
          <a:latin typeface="+mn-lt"/>
          <a:ea typeface="+mn-ea"/>
        </a:defRPr>
      </a:lvl6pPr>
      <a:lvl7pPr marL="1955800" indent="-1778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chemeClr val="tx1"/>
          </a:solidFill>
          <a:latin typeface="+mn-lt"/>
          <a:ea typeface="+mn-ea"/>
        </a:defRPr>
      </a:lvl7pPr>
      <a:lvl8pPr marL="2413000" indent="-1778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chemeClr val="tx1"/>
          </a:solidFill>
          <a:latin typeface="+mn-lt"/>
          <a:ea typeface="+mn-ea"/>
        </a:defRPr>
      </a:lvl8pPr>
      <a:lvl9pPr marL="2870200" indent="-1778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600" y="3168000"/>
            <a:ext cx="2154940" cy="2487173"/>
          </a:xfrm>
          <a:prstGeom prst="rect">
            <a:avLst/>
          </a:prstGeom>
          <a:effectLst>
            <a:outerShdw blurRad="254000" dir="5400000" sx="110000" sy="11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00" y="5292000"/>
            <a:ext cx="2154940" cy="2487173"/>
          </a:xfrm>
          <a:prstGeom prst="rect">
            <a:avLst/>
          </a:prstGeom>
          <a:effectLst>
            <a:outerShdw blurRad="254000" dir="5400000" sx="110000" sy="110000" algn="t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remove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Improving the Reporting and Reward for Risk</a:t>
            </a:r>
            <a:br>
              <a:rPr lang="en-GB" dirty="0" smtClean="0"/>
            </a:br>
            <a:r>
              <a:rPr lang="en-GB" dirty="0" smtClean="0">
                <a:solidFill>
                  <a:schemeClr val="accent2"/>
                </a:solidFill>
              </a:rPr>
              <a:t>Some less enlightened attitudes to</a:t>
            </a:r>
            <a:r>
              <a:rPr lang="en-GB" dirty="0">
                <a:solidFill>
                  <a:schemeClr val="accent2"/>
                </a:solidFill>
              </a:rPr>
              <a:t> risk </a:t>
            </a:r>
            <a:r>
              <a:rPr lang="en-GB" dirty="0" smtClean="0">
                <a:solidFill>
                  <a:schemeClr val="accent2"/>
                </a:solidFill>
              </a:rPr>
              <a:t>and </a:t>
            </a:r>
            <a:r>
              <a:rPr lang="en-GB" dirty="0">
                <a:solidFill>
                  <a:schemeClr val="accent2"/>
                </a:solidFill>
              </a:rPr>
              <a:t>insur</a:t>
            </a:r>
            <a:r>
              <a:rPr lang="en-GB" dirty="0" smtClean="0">
                <a:solidFill>
                  <a:schemeClr val="accent2"/>
                </a:solidFill>
              </a:rPr>
              <a:t>ance:</a:t>
            </a:r>
            <a:endParaRPr lang="en-GB" dirty="0">
              <a:solidFill>
                <a:schemeClr val="accent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563399"/>
              </p:ext>
            </p:extLst>
          </p:nvPr>
        </p:nvGraphicFramePr>
        <p:xfrm>
          <a:off x="455613" y="1277938"/>
          <a:ext cx="8564562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2281"/>
                <a:gridCol w="4282281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Comment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Resultant Key Performance Indicator (KPI) Target</a:t>
                      </a:r>
                      <a:endParaRPr lang="en-GB" dirty="0"/>
                    </a:p>
                  </a:txBody>
                  <a:tcPr/>
                </a:tc>
              </a:tr>
              <a:tr h="65627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Arial"/>
                          <a:ea typeface="Times New Roman"/>
                        </a:rPr>
                        <a:t>Our </a:t>
                      </a:r>
                      <a:r>
                        <a:rPr lang="en-GB" sz="1600" dirty="0">
                          <a:effectLst/>
                          <a:latin typeface="Arial"/>
                          <a:ea typeface="Times New Roman"/>
                        </a:rPr>
                        <a:t>insurance is a cost, </a:t>
                      </a:r>
                      <a:r>
                        <a:rPr lang="en-GB" sz="1600" dirty="0" smtClean="0">
                          <a:effectLst/>
                          <a:latin typeface="Arial"/>
                          <a:ea typeface="Times New Roman"/>
                        </a:rPr>
                        <a:t>so we </a:t>
                      </a:r>
                      <a:r>
                        <a:rPr lang="en-GB" sz="1600" dirty="0">
                          <a:effectLst/>
                          <a:latin typeface="Arial"/>
                          <a:ea typeface="Times New Roman"/>
                        </a:rPr>
                        <a:t>just need to minimise the </a:t>
                      </a:r>
                      <a:r>
                        <a:rPr lang="en-GB" sz="1600" dirty="0" smtClean="0">
                          <a:effectLst/>
                          <a:latin typeface="Arial"/>
                          <a:ea typeface="Times New Roman"/>
                        </a:rPr>
                        <a:t>premium?</a:t>
                      </a:r>
                      <a:endParaRPr lang="en-US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/>
                          <a:ea typeface="Times New Roman"/>
                        </a:rPr>
                        <a:t>Reductions in </a:t>
                      </a:r>
                      <a:r>
                        <a:rPr lang="en-US" sz="1600" baseline="0" dirty="0" smtClean="0">
                          <a:effectLst/>
                          <a:latin typeface="Arial"/>
                          <a:ea typeface="Times New Roman"/>
                        </a:rPr>
                        <a:t>insurance premium expenditure.</a:t>
                      </a:r>
                      <a:endParaRPr lang="en-US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37160" marR="137160" marT="137160" marB="137160"/>
                </a:tc>
              </a:tr>
              <a:tr h="65195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/>
                          <a:ea typeface="Times New Roman"/>
                        </a:rPr>
                        <a:t>You want me to spend how much </a:t>
                      </a:r>
                      <a:r>
                        <a:rPr lang="en-GB" sz="1600" dirty="0" smtClean="0">
                          <a:effectLst/>
                          <a:latin typeface="Arial"/>
                          <a:ea typeface="Times New Roman"/>
                        </a:rPr>
                        <a:t>money on improvements?</a:t>
                      </a:r>
                      <a:r>
                        <a:rPr lang="en-GB" sz="1600" baseline="0" dirty="0" smtClean="0">
                          <a:effectLst/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n-GB" sz="1600" dirty="0" smtClean="0">
                          <a:effectLst/>
                          <a:latin typeface="Arial"/>
                          <a:ea typeface="Times New Roman"/>
                        </a:rPr>
                        <a:t>I’ve </a:t>
                      </a:r>
                      <a:r>
                        <a:rPr lang="en-GB" sz="1600" dirty="0">
                          <a:effectLst/>
                          <a:latin typeface="Arial"/>
                          <a:ea typeface="Times New Roman"/>
                        </a:rPr>
                        <a:t>never had a </a:t>
                      </a:r>
                      <a:r>
                        <a:rPr lang="en-GB" sz="1600" dirty="0" smtClean="0">
                          <a:effectLst/>
                          <a:latin typeface="Arial"/>
                          <a:ea typeface="Times New Roman"/>
                        </a:rPr>
                        <a:t>claim in that area, </a:t>
                      </a:r>
                      <a:r>
                        <a:rPr lang="en-GB" sz="1600" dirty="0">
                          <a:effectLst/>
                          <a:latin typeface="Arial"/>
                          <a:ea typeface="Times New Roman"/>
                        </a:rPr>
                        <a:t>it’s not worth it. </a:t>
                      </a:r>
                      <a:endParaRPr lang="en-US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effectLst/>
                          <a:latin typeface="Arial"/>
                          <a:ea typeface="Times New Roman"/>
                        </a:rPr>
                        <a:t>Minimise</a:t>
                      </a:r>
                      <a:r>
                        <a:rPr lang="en-US" sz="1600" baseline="0" dirty="0" smtClean="0">
                          <a:effectLst/>
                          <a:latin typeface="Arial"/>
                          <a:ea typeface="Times New Roman"/>
                        </a:rPr>
                        <a:t> risk management funding where </a:t>
                      </a:r>
                      <a:r>
                        <a:rPr lang="en-US" sz="1600" baseline="0" smtClean="0">
                          <a:effectLst/>
                          <a:latin typeface="Arial"/>
                          <a:ea typeface="Times New Roman"/>
                        </a:rPr>
                        <a:t>there are no </a:t>
                      </a:r>
                      <a:r>
                        <a:rPr lang="en-US" sz="1600" baseline="0" dirty="0" smtClean="0">
                          <a:effectLst/>
                          <a:latin typeface="Arial"/>
                          <a:ea typeface="Times New Roman"/>
                        </a:rPr>
                        <a:t>short term losses.</a:t>
                      </a:r>
                      <a:endParaRPr lang="en-US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37160" marR="137160" marT="137160" marB="137160"/>
                </a:tc>
              </a:tr>
              <a:tr h="65652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Arial"/>
                          <a:ea typeface="Times New Roman"/>
                        </a:rPr>
                        <a:t>I only really care about what my competitors</a:t>
                      </a:r>
                      <a:r>
                        <a:rPr lang="en-GB" sz="1600" baseline="0" dirty="0" smtClean="0">
                          <a:effectLst/>
                          <a:latin typeface="Arial"/>
                          <a:ea typeface="Times New Roman"/>
                        </a:rPr>
                        <a:t> are doing in this area.</a:t>
                      </a:r>
                      <a:endParaRPr lang="en-US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/>
                          <a:ea typeface="Times New Roman"/>
                        </a:rPr>
                        <a:t>Indemnity limit to be in the top quartile</a:t>
                      </a:r>
                      <a:r>
                        <a:rPr lang="en-US" sz="1600" baseline="0" dirty="0" smtClean="0">
                          <a:effectLst/>
                          <a:latin typeface="Arial"/>
                          <a:ea typeface="Times New Roman"/>
                        </a:rPr>
                        <a:t> of selected peer group.</a:t>
                      </a:r>
                      <a:endParaRPr lang="en-US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37160" marR="137160" marT="137160" marB="13716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n-lt"/>
                          <a:ea typeface="Times New Roman"/>
                        </a:rPr>
                        <a:t>That’s just more internal reporting, I want to cut it back.</a:t>
                      </a:r>
                      <a:endParaRPr lang="en-US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/>
                          <a:ea typeface="Times New Roman"/>
                        </a:rPr>
                        <a:t>Minimising the number of risk and compliance</a:t>
                      </a:r>
                      <a:r>
                        <a:rPr lang="en-US" sz="1600" baseline="0" dirty="0" smtClean="0">
                          <a:effectLst/>
                          <a:latin typeface="Arial"/>
                          <a:ea typeface="Times New Roman"/>
                        </a:rPr>
                        <a:t> measures being escalated.</a:t>
                      </a:r>
                      <a:endParaRPr lang="en-US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37160" marR="137160" marT="137160" marB="13716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Times New Roman"/>
                        </a:rPr>
                        <a:t>I</a:t>
                      </a:r>
                      <a:r>
                        <a:rPr lang="en-US" sz="1600" baseline="0" dirty="0" smtClean="0">
                          <a:effectLst/>
                          <a:latin typeface="+mn-lt"/>
                          <a:ea typeface="Times New Roman"/>
                        </a:rPr>
                        <a:t> know we have claims but they’re insured, that makes it a good deal for me to spend the premium.</a:t>
                      </a:r>
                      <a:endParaRPr lang="en-US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Arial"/>
                          <a:ea typeface="Times New Roman"/>
                        </a:rPr>
                        <a:t>More claims!</a:t>
                      </a:r>
                      <a:endParaRPr lang="en-US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37160" marR="137160" marT="137160" marB="1371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84682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Principles for Establishing KPIs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Define what is important to your organisation, your </a:t>
            </a:r>
            <a:r>
              <a:rPr lang="en-GB" dirty="0"/>
              <a:t>boss, and </a:t>
            </a:r>
            <a:r>
              <a:rPr lang="en-GB" dirty="0" smtClean="0"/>
              <a:t>your function.</a:t>
            </a:r>
          </a:p>
          <a:p>
            <a:r>
              <a:rPr lang="en-GB" dirty="0" smtClean="0"/>
              <a:t>Link your KPIs to the core business objectives, for example:</a:t>
            </a:r>
          </a:p>
          <a:p>
            <a:pPr lvl="1"/>
            <a:r>
              <a:rPr lang="en-GB" dirty="0" smtClean="0"/>
              <a:t>Organisational: revenue, </a:t>
            </a:r>
            <a:r>
              <a:rPr lang="en-GB" dirty="0"/>
              <a:t>profit, or </a:t>
            </a:r>
            <a:r>
              <a:rPr lang="en-GB" dirty="0" smtClean="0"/>
              <a:t>costs.</a:t>
            </a:r>
          </a:p>
          <a:p>
            <a:pPr lvl="1"/>
            <a:r>
              <a:rPr lang="en-GB" dirty="0" smtClean="0"/>
              <a:t>Boss: financial, legal, regulatory, social, ethical.</a:t>
            </a:r>
          </a:p>
          <a:p>
            <a:pPr lvl="1"/>
            <a:r>
              <a:rPr lang="en-GB" dirty="0" smtClean="0"/>
              <a:t>Function: claims, costs, customer satisfaction, communication.</a:t>
            </a:r>
          </a:p>
          <a:p>
            <a:r>
              <a:rPr lang="en-GB" dirty="0" smtClean="0"/>
              <a:t>Make them actionable by your audience.</a:t>
            </a:r>
          </a:p>
          <a:p>
            <a:r>
              <a:rPr lang="en-GB" dirty="0" smtClean="0"/>
              <a:t>If you are unsure which KPIs to use – try asking.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975570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Compiling and Presenting KPIs</a:t>
            </a:r>
            <a:br>
              <a:rPr lang="en-GB" dirty="0" smtClean="0"/>
            </a:br>
            <a:r>
              <a:rPr lang="en-GB" sz="2000" dirty="0" smtClean="0">
                <a:solidFill>
                  <a:schemeClr val="accent2"/>
                </a:solidFill>
              </a:rPr>
              <a:t>Set your baseline numbers and decide how to capture and analyse the data</a:t>
            </a:r>
            <a:endParaRPr lang="en-GB" sz="20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Use analytics to get to the statistics you need.</a:t>
            </a:r>
          </a:p>
          <a:p>
            <a:r>
              <a:rPr lang="en-GB" dirty="0"/>
              <a:t>Present results in a clear and concise way at agreed intervals.</a:t>
            </a:r>
          </a:p>
          <a:p>
            <a:r>
              <a:rPr lang="en-GB" dirty="0"/>
              <a:t>Three KPIs is probably not enough but 12 is probably too many.</a:t>
            </a:r>
          </a:p>
          <a:p>
            <a:r>
              <a:rPr lang="en-GB" dirty="0"/>
              <a:t>Dashboard format – provides a high level summary.</a:t>
            </a:r>
          </a:p>
          <a:p>
            <a:r>
              <a:rPr lang="en-GB" dirty="0"/>
              <a:t>Using graphics, charts, and Red, Amber, Green (R-A-G) ratings brings the numbers to life.</a:t>
            </a:r>
          </a:p>
          <a:p>
            <a:r>
              <a:rPr lang="en-GB" dirty="0"/>
              <a:t>Tell the underlying story.</a:t>
            </a:r>
          </a:p>
          <a:p>
            <a:r>
              <a:rPr lang="en-GB" dirty="0"/>
              <a:t>Include leading as well as lagging indicators.</a:t>
            </a:r>
          </a:p>
          <a:p>
            <a:r>
              <a:rPr lang="en-GB" dirty="0"/>
              <a:t>Include future targets.</a:t>
            </a:r>
          </a:p>
          <a:p>
            <a:r>
              <a:rPr lang="en-GB" dirty="0"/>
              <a:t>Individual risk KPIs are difficult and can be too slow.</a:t>
            </a:r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445046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784" y="829986"/>
            <a:ext cx="4322135" cy="2607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382588"/>
            <a:ext cx="8686800" cy="690562"/>
          </a:xfrm>
        </p:spPr>
        <p:txBody>
          <a:bodyPr/>
          <a:lstStyle/>
          <a:p>
            <a:r>
              <a:rPr lang="en-GB" dirty="0" smtClean="0"/>
              <a:t>Example – Employers Liability Claims</a:t>
            </a:r>
            <a:br>
              <a:rPr lang="en-GB" dirty="0" smtClean="0"/>
            </a:br>
            <a:r>
              <a:rPr lang="en-GB" dirty="0" smtClean="0">
                <a:solidFill>
                  <a:schemeClr val="accent2"/>
                </a:solidFill>
              </a:rPr>
              <a:t>Many ways to tell a story</a:t>
            </a:r>
            <a:endParaRPr lang="en-GB" dirty="0">
              <a:solidFill>
                <a:schemeClr val="accent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1361636"/>
            <a:ext cx="3480945" cy="1862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97" y="3478914"/>
            <a:ext cx="4160133" cy="249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922" y="3404483"/>
            <a:ext cx="5158757" cy="2624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2893" y="6028663"/>
            <a:ext cx="2317898" cy="251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dirty="0" smtClean="0"/>
              <a:t>Source: Illustrative data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83433636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Dashboard Format</a:t>
            </a:r>
            <a:br>
              <a:rPr lang="en-GB" dirty="0" smtClean="0"/>
            </a:br>
            <a:r>
              <a:rPr lang="en-GB" dirty="0" smtClean="0">
                <a:solidFill>
                  <a:schemeClr val="accent2"/>
                </a:solidFill>
              </a:rPr>
              <a:t>Making reporting clear and concise aids executive buy-in</a:t>
            </a:r>
            <a:endParaRPr lang="en-GB" dirty="0">
              <a:solidFill>
                <a:schemeClr val="accent2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66" y="1174287"/>
            <a:ext cx="9049219" cy="4822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2893" y="6028663"/>
            <a:ext cx="2317898" cy="251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dirty="0" smtClean="0"/>
              <a:t>Source: Illustrative data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00927423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382588"/>
            <a:ext cx="8686800" cy="690562"/>
          </a:xfrm>
        </p:spPr>
        <p:txBody>
          <a:bodyPr/>
          <a:lstStyle/>
          <a:p>
            <a:r>
              <a:rPr lang="en-GB" dirty="0" smtClean="0"/>
              <a:t>Examples of Existing KPIs</a:t>
            </a:r>
            <a:br>
              <a:rPr lang="en-GB" dirty="0" smtClean="0"/>
            </a:br>
            <a:r>
              <a:rPr lang="en-GB" dirty="0" smtClean="0">
                <a:solidFill>
                  <a:schemeClr val="accent2"/>
                </a:solidFill>
              </a:rPr>
              <a:t>A selection from a large and diverse population</a:t>
            </a:r>
            <a:endParaRPr lang="en-GB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700720"/>
              </p:ext>
            </p:extLst>
          </p:nvPr>
        </p:nvGraphicFramePr>
        <p:xfrm>
          <a:off x="455613" y="1190837"/>
          <a:ext cx="8656489" cy="4676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1720"/>
                <a:gridCol w="1234965"/>
                <a:gridCol w="1350335"/>
                <a:gridCol w="1763416"/>
                <a:gridCol w="1472609"/>
                <a:gridCol w="1293444"/>
              </a:tblGrid>
              <a:tr h="744288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Risks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Insurance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Claims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Governance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Risk</a:t>
                      </a:r>
                      <a:r>
                        <a:rPr lang="en-GB" sz="1200" baseline="0" dirty="0" smtClean="0"/>
                        <a:t> and Insurance Team Performance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Service Provider</a:t>
                      </a:r>
                      <a:r>
                        <a:rPr lang="en-GB" sz="1200" baseline="0" dirty="0" smtClean="0"/>
                        <a:t> Performance</a:t>
                      </a:r>
                      <a:endParaRPr lang="en-GB" sz="1200" dirty="0"/>
                    </a:p>
                  </a:txBody>
                  <a:tcPr/>
                </a:tc>
              </a:tr>
              <a:tr h="66276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Risk register improvements (reducing frequency or severity)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Cost of Risk reduction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Reduction in claim numbers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Compliance with risk reporting guidelines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Customer Survey scores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Broker administration and costs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138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Reducing 1 in 200 year loss outcome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Split in retained vs. transferred costs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Target for overall claims costs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Number of people being trained in risk management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Number of internal publications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Claims handler responsiveness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81941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Number of new risks identified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Counterparty credit risk management compliance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Accident rates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 breaches of local tax and regulations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Succession planning of key positions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Document processing metrics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73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Key risks reduced to as low as reasonably possible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Premium savings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Lost time incidents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Retained insurable risks to be within group risk tolerance and appetite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Business unit contact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Policy issuance timings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73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Proportion of contracts reviewed by risk team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Coverage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Top five claim causes identified and actioned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Risks outside target parameters to be escalated in agreed timelines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One and three year plan completed</a:t>
                      </a:r>
                    </a:p>
                    <a:p>
                      <a:pPr marL="0" algn="l" defTabSz="914400" rtl="0" eaLnBrk="1" latinLnBrk="0" hangingPunct="1"/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Reduction of administrative task time</a:t>
                      </a: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051886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Measuring Reductions in Uncertainty</a:t>
            </a:r>
            <a:br>
              <a:rPr lang="en-GB" dirty="0" smtClean="0"/>
            </a:br>
            <a:r>
              <a:rPr lang="en-GB" dirty="0" smtClean="0">
                <a:solidFill>
                  <a:schemeClr val="accent2"/>
                </a:solidFill>
              </a:rPr>
              <a:t>Risk is the effect of uncertainty on outcomes (ISO 31000)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2" y="1277938"/>
            <a:ext cx="8773447" cy="4987925"/>
          </a:xfrm>
        </p:spPr>
        <p:txBody>
          <a:bodyPr/>
          <a:lstStyle/>
          <a:p>
            <a:r>
              <a:rPr lang="en-GB" dirty="0" smtClean="0"/>
              <a:t>The value of insurance is reducing uncertainty – to purchase or evaluate it without putting a price on that uncertainty is incomplete.</a:t>
            </a:r>
          </a:p>
          <a:p>
            <a:r>
              <a:rPr lang="en-GB" dirty="0" smtClean="0"/>
              <a:t>Using sophisticated data and analytics we can now price uncertainty (volatility) which reveals the value of insurance.</a:t>
            </a:r>
          </a:p>
          <a:p>
            <a:r>
              <a:rPr lang="en-GB" dirty="0" smtClean="0"/>
              <a:t>Setting insurance programme cost KPIs should include this element.</a:t>
            </a:r>
          </a:p>
          <a:p>
            <a:r>
              <a:rPr lang="en-GB" dirty="0"/>
              <a:t>Premium vs. Total Cost </a:t>
            </a:r>
            <a:r>
              <a:rPr lang="en-GB" dirty="0" smtClean="0"/>
              <a:t>of Risk (</a:t>
            </a:r>
            <a:r>
              <a:rPr lang="en-GB" dirty="0"/>
              <a:t>TCOR) vs. Economic </a:t>
            </a:r>
            <a:r>
              <a:rPr lang="en-GB" dirty="0" smtClean="0"/>
              <a:t>Cost of Risk (ECOR).</a:t>
            </a:r>
          </a:p>
          <a:p>
            <a:r>
              <a:rPr lang="en-GB" dirty="0" smtClean="0"/>
              <a:t>Risk improvements can also be measured in this way.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485943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600"/>
            <a:ext cx="8513239" cy="690562"/>
          </a:xfrm>
        </p:spPr>
        <p:txBody>
          <a:bodyPr/>
          <a:lstStyle/>
          <a:p>
            <a:r>
              <a:rPr lang="en-GB" dirty="0" smtClean="0"/>
              <a:t>KPIs for the Cost of Insurance Programmes</a:t>
            </a:r>
            <a:br>
              <a:rPr lang="en-GB" dirty="0" smtClean="0"/>
            </a:br>
            <a:r>
              <a:rPr lang="en-GB" dirty="0" smtClean="0">
                <a:solidFill>
                  <a:schemeClr val="accent2"/>
                </a:solidFill>
              </a:rPr>
              <a:t>The value of insurance is in the management of volatility</a:t>
            </a:r>
            <a:endParaRPr lang="en-GB" dirty="0">
              <a:solidFill>
                <a:schemeClr val="accent2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53531" y="1192532"/>
            <a:ext cx="8787277" cy="4715748"/>
            <a:chOff x="300366" y="1128734"/>
            <a:chExt cx="8787277" cy="4715748"/>
          </a:xfrm>
        </p:grpSpPr>
        <p:cxnSp>
          <p:nvCxnSpPr>
            <p:cNvPr id="11" name="Straight Connector 10"/>
            <p:cNvCxnSpPr/>
            <p:nvPr/>
          </p:nvCxnSpPr>
          <p:spPr bwMode="auto">
            <a:xfrm>
              <a:off x="917181" y="2124040"/>
              <a:ext cx="3873894" cy="0"/>
            </a:xfrm>
            <a:prstGeom prst="line">
              <a:avLst/>
            </a:prstGeom>
            <a:noFill/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866872" y="3770989"/>
              <a:ext cx="3924203" cy="0"/>
            </a:xfrm>
            <a:prstGeom prst="line">
              <a:avLst/>
            </a:prstGeom>
            <a:noFill/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" name="Rectangle 4"/>
            <p:cNvSpPr/>
            <p:nvPr/>
          </p:nvSpPr>
          <p:spPr bwMode="auto">
            <a:xfrm>
              <a:off x="3640905" y="3770989"/>
              <a:ext cx="914587" cy="121606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GB" sz="1100" dirty="0">
                  <a:solidFill>
                    <a:schemeClr val="bg1"/>
                  </a:solidFill>
                </a:rPr>
                <a:t>Expected retained losses</a:t>
              </a: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2418781" y="4029522"/>
              <a:ext cx="914587" cy="95752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1100" dirty="0">
                  <a:solidFill>
                    <a:schemeClr val="bg1"/>
                  </a:solidFill>
                </a:rPr>
                <a:t>Expected retained losses</a:t>
              </a: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2418781" y="2372997"/>
              <a:ext cx="914587" cy="1656525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0" tIns="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1234097" y="2124040"/>
              <a:ext cx="914587" cy="2863011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0" tIns="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34098" y="2382575"/>
              <a:ext cx="914587" cy="674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 smtClean="0">
                  <a:solidFill>
                    <a:schemeClr val="bg1"/>
                  </a:solidFill>
                </a:rPr>
                <a:t>Full </a:t>
              </a:r>
              <a:r>
                <a:rPr lang="en-GB" sz="1100" dirty="0" smtClean="0">
                  <a:solidFill>
                    <a:srgbClr val="FF0000"/>
                  </a:solidFill>
                </a:rPr>
                <a:t>i</a:t>
              </a:r>
              <a:r>
                <a:rPr lang="en-GB" sz="1100" dirty="0" smtClean="0">
                  <a:solidFill>
                    <a:schemeClr val="bg1"/>
                  </a:solidFill>
                </a:rPr>
                <a:t>nsurance, no retention</a:t>
              </a:r>
              <a:endParaRPr lang="en-GB" sz="1100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418781" y="2519821"/>
              <a:ext cx="914587" cy="674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 smtClean="0">
                  <a:solidFill>
                    <a:schemeClr val="bg1"/>
                  </a:solidFill>
                </a:rPr>
                <a:t>Insurance with reasonable deductible</a:t>
              </a:r>
              <a:endParaRPr lang="en-GB" sz="1100" dirty="0">
                <a:solidFill>
                  <a:schemeClr val="bg1"/>
                </a:solidFill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>
              <a:off x="3456363" y="3555545"/>
              <a:ext cx="0" cy="1431506"/>
            </a:xfrm>
            <a:prstGeom prst="straightConnector1">
              <a:avLst/>
            </a:prstGeom>
            <a:noFill/>
            <a:ln w="19050" cap="flat" cmpd="sng" algn="ctr">
              <a:solidFill>
                <a:schemeClr val="accent2"/>
              </a:solidFill>
              <a:prstDash val="sysDash"/>
              <a:round/>
              <a:headEnd type="arrow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/>
            <p:cNvCxnSpPr/>
            <p:nvPr/>
          </p:nvCxnSpPr>
          <p:spPr bwMode="auto">
            <a:xfrm>
              <a:off x="4662438" y="1204007"/>
              <a:ext cx="0" cy="3783044"/>
            </a:xfrm>
            <a:prstGeom prst="straightConnector1">
              <a:avLst/>
            </a:prstGeom>
            <a:noFill/>
            <a:ln w="19050" cap="flat" cmpd="sng" algn="ctr">
              <a:solidFill>
                <a:schemeClr val="accent2"/>
              </a:solidFill>
              <a:prstDash val="sysDash"/>
              <a:round/>
              <a:headEnd type="arrow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Rounded Rectangular Callout 21"/>
            <p:cNvSpPr/>
            <p:nvPr/>
          </p:nvSpPr>
          <p:spPr bwMode="auto">
            <a:xfrm>
              <a:off x="3640905" y="1128734"/>
              <a:ext cx="796901" cy="818684"/>
            </a:xfrm>
            <a:prstGeom prst="wedgeRoundRectCallout">
              <a:avLst>
                <a:gd name="adj1" fmla="val 74938"/>
                <a:gd name="adj2" fmla="val 52432"/>
                <a:gd name="adj3" fmla="val 1666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0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Volatility</a:t>
              </a:r>
              <a:r>
                <a:rPr kumimoji="0" lang="en-GB" sz="105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of </a:t>
              </a:r>
              <a:r>
                <a:rPr lang="en-GB" sz="1050" dirty="0"/>
                <a:t>outco</a:t>
              </a:r>
              <a:r>
                <a:rPr kumimoji="0" lang="en-GB" sz="105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me</a:t>
              </a:r>
              <a:endParaRPr kumimoji="0" lang="en-GB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40905" y="3063704"/>
              <a:ext cx="905562" cy="409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No </a:t>
              </a:r>
              <a:r>
                <a:rPr lang="en-GB" sz="1200" dirty="0"/>
                <a:t>insu</a:t>
              </a:r>
              <a:r>
                <a:rPr lang="en-GB" sz="1200" dirty="0" smtClean="0"/>
                <a:t>rance</a:t>
              </a:r>
              <a:endParaRPr lang="en-GB" sz="1200" dirty="0"/>
            </a:p>
          </p:txBody>
        </p:sp>
        <p:cxnSp>
          <p:nvCxnSpPr>
            <p:cNvPr id="25" name="Straight Arrow Connector 24"/>
            <p:cNvCxnSpPr/>
            <p:nvPr/>
          </p:nvCxnSpPr>
          <p:spPr bwMode="auto">
            <a:xfrm flipV="1">
              <a:off x="699356" y="2096916"/>
              <a:ext cx="10780" cy="2870199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7" name="TextBox 26"/>
            <p:cNvSpPr txBox="1"/>
            <p:nvPr/>
          </p:nvSpPr>
          <p:spPr>
            <a:xfrm>
              <a:off x="300366" y="2191857"/>
              <a:ext cx="343492" cy="2768076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GB" sz="1200" dirty="0"/>
                <a:t>Cost of Insurable Risk</a:t>
              </a:r>
            </a:p>
          </p:txBody>
        </p:sp>
        <p:sp>
          <p:nvSpPr>
            <p:cNvPr id="20" name="Round Same Side Corner Rectangle 19"/>
            <p:cNvSpPr/>
            <p:nvPr/>
          </p:nvSpPr>
          <p:spPr bwMode="auto">
            <a:xfrm>
              <a:off x="8053281" y="2900150"/>
              <a:ext cx="673100" cy="2554701"/>
            </a:xfrm>
            <a:prstGeom prst="round2Same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0" tIns="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1" name="Round Same Side Corner Rectangle 20"/>
            <p:cNvSpPr/>
            <p:nvPr/>
          </p:nvSpPr>
          <p:spPr bwMode="auto">
            <a:xfrm>
              <a:off x="8107877" y="2964382"/>
              <a:ext cx="563908" cy="2001520"/>
            </a:xfrm>
            <a:prstGeom prst="round2Same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0" tIns="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Round Same Side Corner Rectangle 23"/>
            <p:cNvSpPr/>
            <p:nvPr/>
          </p:nvSpPr>
          <p:spPr bwMode="auto">
            <a:xfrm>
              <a:off x="7209299" y="2819602"/>
              <a:ext cx="563908" cy="2146300"/>
            </a:xfrm>
            <a:prstGeom prst="round2Same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0" tIns="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Round Same Side Corner Rectangle 25"/>
            <p:cNvSpPr/>
            <p:nvPr/>
          </p:nvSpPr>
          <p:spPr bwMode="auto">
            <a:xfrm>
              <a:off x="6310721" y="2670446"/>
              <a:ext cx="563908" cy="2295456"/>
            </a:xfrm>
            <a:prstGeom prst="round2Same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0" tIns="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Round Same Side Corner Rectangle 27"/>
            <p:cNvSpPr/>
            <p:nvPr/>
          </p:nvSpPr>
          <p:spPr bwMode="auto">
            <a:xfrm>
              <a:off x="5412143" y="1987752"/>
              <a:ext cx="563908" cy="2978150"/>
            </a:xfrm>
            <a:prstGeom prst="round2Same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0" tIns="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ound Same Side Corner Rectangle 28"/>
            <p:cNvSpPr/>
            <p:nvPr/>
          </p:nvSpPr>
          <p:spPr bwMode="auto">
            <a:xfrm>
              <a:off x="6310721" y="2964382"/>
              <a:ext cx="563908" cy="2001520"/>
            </a:xfrm>
            <a:prstGeom prst="round2SameRect">
              <a:avLst/>
            </a:prstGeom>
            <a:solidFill>
              <a:schemeClr val="accent2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0" tIns="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Round Same Side Corner Rectangle 29"/>
            <p:cNvSpPr/>
            <p:nvPr/>
          </p:nvSpPr>
          <p:spPr bwMode="auto">
            <a:xfrm>
              <a:off x="7209299" y="3535882"/>
              <a:ext cx="563908" cy="1430020"/>
            </a:xfrm>
            <a:prstGeom prst="round2SameRect">
              <a:avLst/>
            </a:prstGeom>
            <a:solidFill>
              <a:schemeClr val="accent2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0" tIns="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Round Same Side Corner Rectangle 30"/>
            <p:cNvSpPr/>
            <p:nvPr/>
          </p:nvSpPr>
          <p:spPr bwMode="auto">
            <a:xfrm>
              <a:off x="8107877" y="3375863"/>
              <a:ext cx="563908" cy="1590040"/>
            </a:xfrm>
            <a:prstGeom prst="round2SameRect">
              <a:avLst/>
            </a:prstGeom>
            <a:solidFill>
              <a:schemeClr val="accent2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0" tIns="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Round Same Side Corner Rectangle 31"/>
            <p:cNvSpPr/>
            <p:nvPr/>
          </p:nvSpPr>
          <p:spPr bwMode="auto">
            <a:xfrm>
              <a:off x="5412143" y="3810202"/>
              <a:ext cx="563908" cy="1155700"/>
            </a:xfrm>
            <a:prstGeom prst="round2SameRect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0" tIns="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Round Same Side Corner Rectangle 32"/>
            <p:cNvSpPr/>
            <p:nvPr/>
          </p:nvSpPr>
          <p:spPr bwMode="auto">
            <a:xfrm>
              <a:off x="6310721" y="4635702"/>
              <a:ext cx="563908" cy="330200"/>
            </a:xfrm>
            <a:prstGeom prst="round2SameRect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0" tIns="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4" name="Round Same Side Corner Rectangle 33"/>
            <p:cNvSpPr/>
            <p:nvPr/>
          </p:nvSpPr>
          <p:spPr bwMode="auto">
            <a:xfrm>
              <a:off x="7209299" y="4170883"/>
              <a:ext cx="563908" cy="795019"/>
            </a:xfrm>
            <a:prstGeom prst="round2SameRect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0" tIns="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5" name="Round Same Side Corner Rectangle 34"/>
            <p:cNvSpPr/>
            <p:nvPr/>
          </p:nvSpPr>
          <p:spPr bwMode="auto">
            <a:xfrm>
              <a:off x="8107877" y="4305502"/>
              <a:ext cx="563908" cy="660400"/>
            </a:xfrm>
            <a:prstGeom prst="round2SameRect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0" tIns="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 bwMode="auto">
            <a:xfrm flipV="1">
              <a:off x="5124062" y="4961592"/>
              <a:ext cx="3963581" cy="10022"/>
            </a:xfrm>
            <a:prstGeom prst="line">
              <a:avLst/>
            </a:prstGeom>
            <a:noFill/>
            <a:ln w="12700" cap="flat" cmpd="sng" algn="ctr">
              <a:solidFill>
                <a:srgbClr val="F4813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" name="Rectangle 17"/>
            <p:cNvSpPr>
              <a:spLocks noChangeArrowheads="1"/>
            </p:cNvSpPr>
            <p:nvPr/>
          </p:nvSpPr>
          <p:spPr bwMode="gray">
            <a:xfrm>
              <a:off x="5597114" y="4883940"/>
              <a:ext cx="172800" cy="173117"/>
            </a:xfrm>
            <a:prstGeom prst="ellipse">
              <a:avLst/>
            </a:prstGeom>
            <a:solidFill>
              <a:srgbClr val="F48132"/>
            </a:solidFill>
            <a:ln w="28575">
              <a:solidFill>
                <a:srgbClr val="F48132"/>
              </a:solidFill>
            </a:ln>
            <a:effectLst/>
          </p:spPr>
          <p:txBody>
            <a:bodyPr wrap="none" lIns="0" tIns="0" rIns="0" bIns="0" anchor="ctr" anchorCtr="0">
              <a:noAutofit/>
            </a:bodyPr>
            <a:lstStyle>
              <a:lvl1pPr marL="134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287338" indent="-1397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515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marL="0" indent="0" eaLnBrk="1" hangingPunct="1">
                <a:lnSpc>
                  <a:spcPct val="100000"/>
                </a:lnSpc>
                <a:spcBef>
                  <a:spcPts val="0"/>
                </a:spcBef>
              </a:pPr>
              <a:endParaRPr lang="en-GB" altLang="en-US" sz="800" b="1" dirty="0">
                <a:solidFill>
                  <a:schemeClr val="bg1"/>
                </a:solidFill>
                <a:cs typeface="Arial" charset="0"/>
              </a:endParaRPr>
            </a:p>
          </p:txBody>
        </p:sp>
        <p:sp>
          <p:nvSpPr>
            <p:cNvPr id="38" name="Rectangle 17"/>
            <p:cNvSpPr>
              <a:spLocks noChangeArrowheads="1"/>
            </p:cNvSpPr>
            <p:nvPr/>
          </p:nvSpPr>
          <p:spPr bwMode="gray">
            <a:xfrm>
              <a:off x="6506275" y="4883940"/>
              <a:ext cx="172800" cy="173117"/>
            </a:xfrm>
            <a:prstGeom prst="ellipse">
              <a:avLst/>
            </a:prstGeom>
            <a:solidFill>
              <a:srgbClr val="F48132"/>
            </a:solidFill>
            <a:ln w="28575">
              <a:solidFill>
                <a:srgbClr val="F48132"/>
              </a:solidFill>
            </a:ln>
            <a:effectLst/>
          </p:spPr>
          <p:txBody>
            <a:bodyPr wrap="none" lIns="0" tIns="0" rIns="0" bIns="0" anchor="ctr" anchorCtr="0">
              <a:noAutofit/>
            </a:bodyPr>
            <a:lstStyle>
              <a:lvl1pPr marL="134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287338" indent="-1397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515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marL="0" indent="0" eaLnBrk="1" hangingPunct="1">
                <a:lnSpc>
                  <a:spcPct val="100000"/>
                </a:lnSpc>
                <a:spcBef>
                  <a:spcPts val="0"/>
                </a:spcBef>
              </a:pPr>
              <a:endParaRPr lang="en-GB" altLang="en-US" sz="800" b="1" dirty="0">
                <a:solidFill>
                  <a:schemeClr val="bg1"/>
                </a:solidFill>
                <a:cs typeface="Arial" charset="0"/>
              </a:endParaRPr>
            </a:p>
          </p:txBody>
        </p:sp>
        <p:sp>
          <p:nvSpPr>
            <p:cNvPr id="39" name="Rectangle 17"/>
            <p:cNvSpPr>
              <a:spLocks noChangeArrowheads="1"/>
            </p:cNvSpPr>
            <p:nvPr/>
          </p:nvSpPr>
          <p:spPr bwMode="gray">
            <a:xfrm>
              <a:off x="7404853" y="4883940"/>
              <a:ext cx="172800" cy="173117"/>
            </a:xfrm>
            <a:prstGeom prst="ellipse">
              <a:avLst/>
            </a:prstGeom>
            <a:solidFill>
              <a:srgbClr val="F48132"/>
            </a:solidFill>
            <a:ln w="28575">
              <a:solidFill>
                <a:srgbClr val="F48132"/>
              </a:solidFill>
            </a:ln>
            <a:effectLst/>
          </p:spPr>
          <p:txBody>
            <a:bodyPr wrap="none" lIns="0" tIns="0" rIns="0" bIns="0" anchor="ctr" anchorCtr="0">
              <a:noAutofit/>
            </a:bodyPr>
            <a:lstStyle>
              <a:lvl1pPr marL="134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287338" indent="-1397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515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marL="0" indent="0" eaLnBrk="1" hangingPunct="1">
                <a:lnSpc>
                  <a:spcPct val="100000"/>
                </a:lnSpc>
                <a:spcBef>
                  <a:spcPts val="0"/>
                </a:spcBef>
              </a:pPr>
              <a:endParaRPr lang="en-GB" altLang="en-US" sz="800" b="1" dirty="0">
                <a:solidFill>
                  <a:schemeClr val="bg1"/>
                </a:solidFill>
                <a:cs typeface="Arial" charset="0"/>
              </a:endParaRPr>
            </a:p>
          </p:txBody>
        </p:sp>
        <p:sp>
          <p:nvSpPr>
            <p:cNvPr id="40" name="Rectangle 17"/>
            <p:cNvSpPr>
              <a:spLocks noChangeArrowheads="1"/>
            </p:cNvSpPr>
            <p:nvPr/>
          </p:nvSpPr>
          <p:spPr bwMode="gray">
            <a:xfrm>
              <a:off x="8303431" y="4883940"/>
              <a:ext cx="172800" cy="173117"/>
            </a:xfrm>
            <a:prstGeom prst="ellipse">
              <a:avLst/>
            </a:prstGeom>
            <a:solidFill>
              <a:srgbClr val="F48132"/>
            </a:solidFill>
            <a:ln w="28575">
              <a:solidFill>
                <a:srgbClr val="F48132"/>
              </a:solidFill>
            </a:ln>
            <a:effectLst/>
          </p:spPr>
          <p:txBody>
            <a:bodyPr wrap="none" lIns="0" tIns="0" rIns="0" bIns="0" anchor="ctr" anchorCtr="0">
              <a:noAutofit/>
            </a:bodyPr>
            <a:lstStyle>
              <a:lvl1pPr marL="134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287338" indent="-1397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515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marL="0" indent="0" eaLnBrk="1" hangingPunct="1">
                <a:lnSpc>
                  <a:spcPct val="100000"/>
                </a:lnSpc>
                <a:spcBef>
                  <a:spcPts val="0"/>
                </a:spcBef>
              </a:pPr>
              <a:endParaRPr lang="en-GB" altLang="en-US" sz="800" b="1" dirty="0">
                <a:solidFill>
                  <a:schemeClr val="bg1"/>
                </a:solidFill>
                <a:cs typeface="Arial" charset="0"/>
              </a:endParaRPr>
            </a:p>
          </p:txBody>
        </p:sp>
        <p:sp>
          <p:nvSpPr>
            <p:cNvPr id="41" name="Rectangle 17"/>
            <p:cNvSpPr>
              <a:spLocks noChangeArrowheads="1"/>
            </p:cNvSpPr>
            <p:nvPr/>
          </p:nvSpPr>
          <p:spPr bwMode="gray">
            <a:xfrm>
              <a:off x="5746985" y="1521749"/>
              <a:ext cx="2586213" cy="3497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 anchorCtr="0">
              <a:spAutoFit/>
            </a:bodyPr>
            <a:lstStyle>
              <a:lvl1pPr marL="134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287338" indent="-1397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515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marL="0" indent="0" eaLnBrk="1" hangingPunct="1">
                <a:lnSpc>
                  <a:spcPct val="100000"/>
                </a:lnSpc>
                <a:spcBef>
                  <a:spcPts val="0"/>
                </a:spcBef>
              </a:pPr>
              <a:r>
                <a:rPr lang="en-GB" altLang="en-US" sz="1800" b="1" dirty="0" smtClean="0">
                  <a:solidFill>
                    <a:schemeClr val="accent5"/>
                  </a:solidFill>
                  <a:cs typeface="Arial" charset="0"/>
                </a:rPr>
                <a:t>Economic Cost of Risk</a:t>
              </a:r>
              <a:endParaRPr lang="en-GB" altLang="en-US" sz="1800" b="1" dirty="0">
                <a:solidFill>
                  <a:schemeClr val="accent5"/>
                </a:solidFill>
                <a:cs typeface="Arial" charset="0"/>
              </a:endParaRPr>
            </a:p>
          </p:txBody>
        </p:sp>
        <p:sp>
          <p:nvSpPr>
            <p:cNvPr id="42" name="Rectangle 17"/>
            <p:cNvSpPr>
              <a:spLocks noChangeArrowheads="1"/>
            </p:cNvSpPr>
            <p:nvPr/>
          </p:nvSpPr>
          <p:spPr bwMode="gray">
            <a:xfrm>
              <a:off x="5342592" y="5085907"/>
              <a:ext cx="681844" cy="318924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ffectLst/>
          </p:spPr>
          <p:txBody>
            <a:bodyPr wrap="none" lIns="36000" tIns="36000" rIns="36000" bIns="36000" anchor="ctr" anchorCtr="0">
              <a:spAutoFit/>
            </a:bodyPr>
            <a:lstStyle>
              <a:lvl1pPr marL="134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287338" indent="-1397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515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marL="0" indent="0" eaLnBrk="1" hangingPunct="1">
                <a:lnSpc>
                  <a:spcPct val="100000"/>
                </a:lnSpc>
                <a:spcBef>
                  <a:spcPts val="0"/>
                </a:spcBef>
              </a:pPr>
              <a:r>
                <a:rPr lang="en-GB" altLang="en-US" sz="8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charset="0"/>
                </a:rPr>
                <a:t>NO</a:t>
              </a:r>
              <a:br>
                <a:rPr lang="en-GB" altLang="en-US" sz="8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charset="0"/>
                </a:rPr>
              </a:br>
              <a:r>
                <a:rPr lang="en-GB" altLang="en-US" sz="8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charset="0"/>
                </a:rPr>
                <a:t>INSURANCE</a:t>
              </a:r>
              <a:endParaRPr lang="en-GB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endParaRPr>
            </a:p>
          </p:txBody>
        </p:sp>
        <p:sp>
          <p:nvSpPr>
            <p:cNvPr id="43" name="Rectangle 17"/>
            <p:cNvSpPr>
              <a:spLocks noChangeArrowheads="1"/>
            </p:cNvSpPr>
            <p:nvPr/>
          </p:nvSpPr>
          <p:spPr bwMode="gray">
            <a:xfrm>
              <a:off x="6211677" y="5085907"/>
              <a:ext cx="761995" cy="318924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ffectLst/>
          </p:spPr>
          <p:txBody>
            <a:bodyPr wrap="none" lIns="36000" tIns="36000" rIns="36000" bIns="36000" anchor="ctr" anchorCtr="0">
              <a:spAutoFit/>
            </a:bodyPr>
            <a:lstStyle>
              <a:lvl1pPr marL="134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287338" indent="-1397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515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marL="0" indent="0" eaLnBrk="1" hangingPunct="1">
                <a:lnSpc>
                  <a:spcPct val="100000"/>
                </a:lnSpc>
                <a:spcBef>
                  <a:spcPts val="0"/>
                </a:spcBef>
              </a:pPr>
              <a:r>
                <a:rPr lang="en-GB" altLang="en-US" sz="8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charset="0"/>
                </a:rPr>
                <a:t>CURRENT</a:t>
              </a:r>
              <a:br>
                <a:rPr lang="en-GB" altLang="en-US" sz="8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charset="0"/>
                </a:rPr>
              </a:br>
              <a:r>
                <a:rPr lang="en-GB" altLang="en-US" sz="8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charset="0"/>
                </a:rPr>
                <a:t>PROGRAMME</a:t>
              </a:r>
              <a:endParaRPr lang="en-GB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endParaRPr>
            </a:p>
          </p:txBody>
        </p:sp>
        <p:sp>
          <p:nvSpPr>
            <p:cNvPr id="44" name="Rectangle 17"/>
            <p:cNvSpPr>
              <a:spLocks noChangeArrowheads="1"/>
            </p:cNvSpPr>
            <p:nvPr/>
          </p:nvSpPr>
          <p:spPr bwMode="gray">
            <a:xfrm>
              <a:off x="7257732" y="5085907"/>
              <a:ext cx="467042" cy="318924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ffectLst/>
          </p:spPr>
          <p:txBody>
            <a:bodyPr wrap="none" lIns="36000" tIns="36000" rIns="36000" bIns="36000" anchor="ctr" anchorCtr="0">
              <a:spAutoFit/>
            </a:bodyPr>
            <a:lstStyle>
              <a:lvl1pPr marL="134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287338" indent="-1397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515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marL="0" indent="0" eaLnBrk="1" hangingPunct="1">
                <a:lnSpc>
                  <a:spcPct val="100000"/>
                </a:lnSpc>
                <a:spcBef>
                  <a:spcPts val="0"/>
                </a:spcBef>
              </a:pPr>
              <a:r>
                <a:rPr lang="en-GB" altLang="en-US" sz="8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charset="0"/>
                </a:rPr>
                <a:t>OPTION</a:t>
              </a:r>
            </a:p>
            <a:p>
              <a:pPr marL="0" indent="0" eaLnBrk="1" hangingPunct="1">
                <a:lnSpc>
                  <a:spcPct val="100000"/>
                </a:lnSpc>
                <a:spcBef>
                  <a:spcPts val="0"/>
                </a:spcBef>
              </a:pPr>
              <a:r>
                <a:rPr lang="en-GB" altLang="en-US" sz="8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charset="0"/>
                </a:rPr>
                <a:t>A</a:t>
              </a:r>
              <a:endParaRPr lang="en-GB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endParaRPr>
            </a:p>
          </p:txBody>
        </p:sp>
        <p:sp>
          <p:nvSpPr>
            <p:cNvPr id="45" name="Rectangle 17"/>
            <p:cNvSpPr>
              <a:spLocks noChangeArrowheads="1"/>
            </p:cNvSpPr>
            <p:nvPr/>
          </p:nvSpPr>
          <p:spPr bwMode="gray">
            <a:xfrm>
              <a:off x="8156310" y="5085907"/>
              <a:ext cx="467042" cy="318924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ffectLst/>
          </p:spPr>
          <p:txBody>
            <a:bodyPr wrap="none" lIns="36000" tIns="36000" rIns="36000" bIns="36000" anchor="ctr" anchorCtr="0">
              <a:spAutoFit/>
            </a:bodyPr>
            <a:lstStyle>
              <a:lvl1pPr marL="134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287338" indent="-1397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515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marL="0" indent="0" eaLnBrk="1" hangingPunct="1">
                <a:lnSpc>
                  <a:spcPct val="100000"/>
                </a:lnSpc>
                <a:spcBef>
                  <a:spcPts val="0"/>
                </a:spcBef>
              </a:pPr>
              <a:r>
                <a:rPr lang="en-GB" altLang="en-US" sz="8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charset="0"/>
                </a:rPr>
                <a:t>OPTION</a:t>
              </a:r>
            </a:p>
            <a:p>
              <a:pPr marL="0" indent="0" eaLnBrk="1" hangingPunct="1">
                <a:lnSpc>
                  <a:spcPct val="100000"/>
                </a:lnSpc>
                <a:spcBef>
                  <a:spcPts val="0"/>
                </a:spcBef>
              </a:pPr>
              <a:r>
                <a:rPr lang="en-GB" altLang="en-US" sz="8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charset="0"/>
                </a:rPr>
                <a:t>B</a:t>
              </a:r>
              <a:endParaRPr lang="en-GB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5412143" y="1987752"/>
              <a:ext cx="3259642" cy="976630"/>
              <a:chOff x="1209238" y="3192780"/>
              <a:chExt cx="3259642" cy="845822"/>
            </a:xfrm>
          </p:grpSpPr>
          <p:sp>
            <p:nvSpPr>
              <p:cNvPr id="50" name="Rectangle 49"/>
              <p:cNvSpPr/>
              <p:nvPr/>
            </p:nvSpPr>
            <p:spPr bwMode="auto">
              <a:xfrm>
                <a:off x="1209238" y="3192780"/>
                <a:ext cx="3259642" cy="845820"/>
              </a:xfrm>
              <a:prstGeom prst="rect">
                <a:avLst/>
              </a:prstGeom>
              <a:solidFill>
                <a:srgbClr val="F48132">
                  <a:alpha val="15000"/>
                </a:srgbClr>
              </a:solidFill>
              <a:ln w="12700" cap="flat" cmpd="sng" algn="ctr">
                <a:noFill/>
                <a:prstDash val="sys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0" tIns="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86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51" name="Straight Connector 50"/>
              <p:cNvCxnSpPr/>
              <p:nvPr/>
            </p:nvCxnSpPr>
            <p:spPr bwMode="auto">
              <a:xfrm>
                <a:off x="1209238" y="3192780"/>
                <a:ext cx="3259642" cy="0"/>
              </a:xfrm>
              <a:prstGeom prst="line">
                <a:avLst/>
              </a:prstGeom>
              <a:solidFill>
                <a:srgbClr val="F48132">
                  <a:alpha val="15000"/>
                </a:srgbClr>
              </a:solidFill>
              <a:ln w="12700" cap="flat" cmpd="sng" algn="ctr">
                <a:solidFill>
                  <a:srgbClr val="F48132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  <a:extLst/>
            </p:spPr>
          </p:cxnSp>
          <p:cxnSp>
            <p:nvCxnSpPr>
              <p:cNvPr id="52" name="Straight Connector 51"/>
              <p:cNvCxnSpPr/>
              <p:nvPr/>
            </p:nvCxnSpPr>
            <p:spPr bwMode="auto">
              <a:xfrm>
                <a:off x="1209238" y="4038602"/>
                <a:ext cx="3259642" cy="0"/>
              </a:xfrm>
              <a:prstGeom prst="line">
                <a:avLst/>
              </a:prstGeom>
              <a:solidFill>
                <a:srgbClr val="F48132">
                  <a:alpha val="15000"/>
                </a:srgbClr>
              </a:solidFill>
              <a:ln w="12700" cap="flat" cmpd="sng" algn="ctr">
                <a:solidFill>
                  <a:srgbClr val="F48132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  <a:extLst/>
            </p:spPr>
          </p:cxnSp>
        </p:grpSp>
        <p:cxnSp>
          <p:nvCxnSpPr>
            <p:cNvPr id="47" name="Straight Connector 46"/>
            <p:cNvCxnSpPr/>
            <p:nvPr/>
          </p:nvCxnSpPr>
          <p:spPr bwMode="auto">
            <a:xfrm flipV="1">
              <a:off x="8425282" y="2023472"/>
              <a:ext cx="0" cy="908049"/>
            </a:xfrm>
            <a:prstGeom prst="line">
              <a:avLst/>
            </a:prstGeom>
            <a:noFill/>
            <a:ln w="12700" cap="rnd" cmpd="sng" algn="ctr">
              <a:solidFill>
                <a:srgbClr val="F48132"/>
              </a:solidFill>
              <a:prstDash val="solid"/>
              <a:round/>
              <a:headEnd type="triangle" w="lg" len="lg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8" name="TextBox 47"/>
            <p:cNvSpPr txBox="1"/>
            <p:nvPr/>
          </p:nvSpPr>
          <p:spPr>
            <a:xfrm>
              <a:off x="7740540" y="2399051"/>
              <a:ext cx="821846" cy="344056"/>
            </a:xfrm>
            <a:prstGeom prst="roundRect">
              <a:avLst/>
            </a:prstGeom>
            <a:solidFill>
              <a:srgbClr val="F48132"/>
            </a:solidFill>
            <a:ln>
              <a:noFill/>
            </a:ln>
          </p:spPr>
          <p:txBody>
            <a:bodyPr wrap="square" lIns="36000" tIns="36000" rIns="36000" bIns="36000" rtlCol="0" anchor="ctr" anchorCtr="0">
              <a:spAutoFit/>
            </a:bodyPr>
            <a:lstStyle/>
            <a:p>
              <a:pPr algn="ctr"/>
              <a:r>
                <a:rPr lang="en-GB" sz="900" b="1" dirty="0" smtClean="0">
                  <a:solidFill>
                    <a:schemeClr val="bg1"/>
                  </a:solidFill>
                </a:rPr>
                <a:t>VALUE CREATION</a:t>
              </a:r>
            </a:p>
          </p:txBody>
        </p:sp>
        <p:sp>
          <p:nvSpPr>
            <p:cNvPr id="54" name="Rectangle 17"/>
            <p:cNvSpPr>
              <a:spLocks noChangeArrowheads="1"/>
            </p:cNvSpPr>
            <p:nvPr/>
          </p:nvSpPr>
          <p:spPr bwMode="gray">
            <a:xfrm>
              <a:off x="7347718" y="5627836"/>
              <a:ext cx="923794" cy="21664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lIns="36000" tIns="36000" rIns="36000" bIns="36000" anchor="ctr" anchorCtr="0">
              <a:spAutoFit/>
            </a:bodyPr>
            <a:lstStyle>
              <a:lvl1pPr marL="134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287338" indent="-1397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515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marL="0" indent="0" eaLnBrk="1" hangingPunct="1">
                <a:lnSpc>
                  <a:spcPct val="100000"/>
                </a:lnSpc>
                <a:spcBef>
                  <a:spcPts val="0"/>
                </a:spcBef>
              </a:pPr>
              <a:r>
                <a:rPr lang="en-GB" altLang="en-US" sz="800" b="1" dirty="0" smtClean="0">
                  <a:solidFill>
                    <a:schemeClr val="bg1"/>
                  </a:solidFill>
                  <a:cs typeface="Arial" charset="0"/>
                </a:rPr>
                <a:t>RETAINED LOSS</a:t>
              </a:r>
              <a:endParaRPr lang="en-GB" altLang="en-US" sz="800" b="1" dirty="0">
                <a:solidFill>
                  <a:schemeClr val="bg1"/>
                </a:solidFill>
                <a:cs typeface="Arial" charset="0"/>
              </a:endParaRPr>
            </a:p>
          </p:txBody>
        </p:sp>
        <p:sp>
          <p:nvSpPr>
            <p:cNvPr id="55" name="Rectangle 17"/>
            <p:cNvSpPr>
              <a:spLocks noChangeArrowheads="1"/>
            </p:cNvSpPr>
            <p:nvPr/>
          </p:nvSpPr>
          <p:spPr bwMode="gray">
            <a:xfrm>
              <a:off x="5417631" y="5627837"/>
              <a:ext cx="572965" cy="21664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lIns="36000" tIns="36000" rIns="36000" bIns="36000" anchor="ctr" anchorCtr="0">
              <a:spAutoFit/>
            </a:bodyPr>
            <a:lstStyle>
              <a:lvl1pPr marL="134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287338" indent="-1397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515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marL="0" indent="0" eaLnBrk="1" hangingPunct="1">
                <a:lnSpc>
                  <a:spcPct val="100000"/>
                </a:lnSpc>
                <a:spcBef>
                  <a:spcPts val="0"/>
                </a:spcBef>
              </a:pPr>
              <a:r>
                <a:rPr lang="en-GB" altLang="en-US" sz="800" b="1" dirty="0" smtClean="0">
                  <a:solidFill>
                    <a:schemeClr val="bg1"/>
                  </a:solidFill>
                  <a:cs typeface="Arial" charset="0"/>
                </a:rPr>
                <a:t>PREMIUM</a:t>
              </a:r>
              <a:endParaRPr lang="en-GB" altLang="en-US" sz="800" b="1" dirty="0">
                <a:solidFill>
                  <a:schemeClr val="bg1"/>
                </a:solidFill>
                <a:cs typeface="Arial" charset="0"/>
              </a:endParaRPr>
            </a:p>
          </p:txBody>
        </p:sp>
        <p:sp>
          <p:nvSpPr>
            <p:cNvPr id="56" name="Rectangle 17"/>
            <p:cNvSpPr>
              <a:spLocks noChangeArrowheads="1"/>
            </p:cNvSpPr>
            <p:nvPr/>
          </p:nvSpPr>
          <p:spPr bwMode="gray">
            <a:xfrm>
              <a:off x="6055839" y="5627837"/>
              <a:ext cx="1248442" cy="216645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lIns="36000" tIns="36000" rIns="36000" bIns="36000" anchor="ctr" anchorCtr="0">
              <a:spAutoFit/>
            </a:bodyPr>
            <a:lstStyle>
              <a:lvl1pPr marL="134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287338" indent="-1397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515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marL="0" indent="0" eaLnBrk="1" hangingPunct="1">
                <a:lnSpc>
                  <a:spcPct val="100000"/>
                </a:lnSpc>
                <a:spcBef>
                  <a:spcPts val="0"/>
                </a:spcBef>
              </a:pPr>
              <a:r>
                <a:rPr lang="en-GB" altLang="en-US" sz="800" b="1" dirty="0" smtClean="0">
                  <a:solidFill>
                    <a:schemeClr val="accent1"/>
                  </a:solidFill>
                  <a:cs typeface="Arial" charset="0"/>
                </a:rPr>
                <a:t>IMPLIED RISK CHARGE</a:t>
              </a:r>
              <a:endParaRPr lang="en-GB" altLang="en-US" sz="800" b="1" dirty="0">
                <a:solidFill>
                  <a:schemeClr val="accent1"/>
                </a:solidFill>
                <a:cs typeface="Arial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97245" y="5587297"/>
              <a:ext cx="1282402" cy="11913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GB" sz="900" b="1" dirty="0" smtClean="0">
                  <a:solidFill>
                    <a:schemeClr val="bg2"/>
                  </a:solidFill>
                </a:rPr>
                <a:t>Illustrative, not to scale</a:t>
              </a:r>
              <a:endParaRPr lang="en-GB" sz="900" b="1" dirty="0">
                <a:solidFill>
                  <a:schemeClr val="bg2"/>
                </a:solidFill>
              </a:endParaRPr>
            </a:p>
          </p:txBody>
        </p:sp>
        <p:sp>
          <p:nvSpPr>
            <p:cNvPr id="59" name="Rectangle 17"/>
            <p:cNvSpPr>
              <a:spLocks noChangeArrowheads="1"/>
            </p:cNvSpPr>
            <p:nvPr/>
          </p:nvSpPr>
          <p:spPr bwMode="gray">
            <a:xfrm>
              <a:off x="1234098" y="1515954"/>
              <a:ext cx="2017659" cy="3497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 anchorCtr="0">
              <a:spAutoFit/>
            </a:bodyPr>
            <a:lstStyle>
              <a:lvl1pPr marL="134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287338" indent="-1397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515938" indent="-134938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marL="0" indent="0" eaLnBrk="1" hangingPunct="1">
                <a:lnSpc>
                  <a:spcPct val="100000"/>
                </a:lnSpc>
                <a:spcBef>
                  <a:spcPts val="0"/>
                </a:spcBef>
              </a:pPr>
              <a:r>
                <a:rPr lang="en-GB" altLang="en-US" sz="1800" b="1" dirty="0" smtClean="0">
                  <a:solidFill>
                    <a:schemeClr val="accent5"/>
                  </a:solidFill>
                  <a:cs typeface="Arial" charset="0"/>
                </a:rPr>
                <a:t>Total Cost of Risk</a:t>
              </a:r>
              <a:endParaRPr lang="en-GB" altLang="en-US" sz="1800" b="1" dirty="0">
                <a:solidFill>
                  <a:schemeClr val="accent5"/>
                </a:solidFill>
                <a:cs typeface="Arial" charset="0"/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52893" y="6028663"/>
            <a:ext cx="2317898" cy="251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dirty="0" smtClean="0"/>
              <a:t>Source: Illustrative data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88934433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 KPIs – Insurance Costs and Risk Control Improvements</a:t>
            </a:r>
            <a:endParaRPr lang="en-GB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52" y="1191448"/>
            <a:ext cx="5237163" cy="274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6219" y="935665"/>
            <a:ext cx="5389158" cy="27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 b="1" dirty="0" smtClean="0"/>
              <a:t>Insurance Programme Cost as % of Group Revenue</a:t>
            </a:r>
            <a:endParaRPr lang="en-GB" sz="14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3540643" y="3152612"/>
            <a:ext cx="6541239" cy="3014937"/>
            <a:chOff x="3540643" y="3237676"/>
            <a:chExt cx="6541239" cy="3014937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2724" y="3506714"/>
              <a:ext cx="4814371" cy="27458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692724" y="3237676"/>
              <a:ext cx="5389158" cy="277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1400" b="1" dirty="0" smtClean="0"/>
                <a:t>Natural Catastrophe Exposure and EBITDA</a:t>
              </a:r>
              <a:endParaRPr lang="en-GB" sz="1400" b="1" dirty="0"/>
            </a:p>
          </p:txBody>
        </p:sp>
        <p:sp>
          <p:nvSpPr>
            <p:cNvPr id="5" name="Rounded Rectangular Callout 4"/>
            <p:cNvSpPr/>
            <p:nvPr/>
          </p:nvSpPr>
          <p:spPr bwMode="auto">
            <a:xfrm>
              <a:off x="3540643" y="4215910"/>
              <a:ext cx="744278" cy="621981"/>
            </a:xfrm>
            <a:prstGeom prst="wedgeRoundRectCallout">
              <a:avLst>
                <a:gd name="adj1" fmla="val 209475"/>
                <a:gd name="adj2" fmla="val -27362"/>
                <a:gd name="adj3" fmla="val 16667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10%</a:t>
              </a:r>
              <a:r>
                <a:rPr kumimoji="0" lang="en-GB" sz="11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EBITDA</a:t>
              </a:r>
              <a:endParaRPr kumimoji="0" lang="en-GB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52892" y="5954232"/>
            <a:ext cx="5677787" cy="409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dirty="0" smtClean="0"/>
              <a:t>Source: Illustrative data</a:t>
            </a:r>
          </a:p>
          <a:p>
            <a:pPr algn="l"/>
            <a:r>
              <a:rPr lang="en-GB" sz="1200" dirty="0"/>
              <a:t>EBITDA: Earnings before interest, taxes, depreciation, and amortization </a:t>
            </a:r>
          </a:p>
        </p:txBody>
      </p:sp>
    </p:spTree>
    <p:extLst>
      <p:ext uri="{BB962C8B-B14F-4D97-AF65-F5344CB8AC3E}">
        <p14:creationId xmlns:p14="http://schemas.microsoft.com/office/powerpoint/2010/main" val="105117472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Good Looks Like</a:t>
            </a:r>
            <a:br>
              <a:rPr lang="en-GB" dirty="0" smtClean="0"/>
            </a:br>
            <a:r>
              <a:rPr lang="en-GB" dirty="0" smtClean="0">
                <a:solidFill>
                  <a:schemeClr val="accent2"/>
                </a:solidFill>
              </a:rPr>
              <a:t>Managing risk is managing uncertainty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Link your KPIs to the performance of the core business.</a:t>
            </a:r>
          </a:p>
          <a:p>
            <a:r>
              <a:rPr lang="en-GB" dirty="0" smtClean="0"/>
              <a:t>Make the KPIs relevant to specific audience members.</a:t>
            </a:r>
          </a:p>
          <a:p>
            <a:r>
              <a:rPr lang="en-GB" dirty="0" smtClean="0"/>
              <a:t>Link them to actionable outcomes.</a:t>
            </a:r>
          </a:p>
          <a:p>
            <a:r>
              <a:rPr lang="en-GB" dirty="0" smtClean="0"/>
              <a:t>Not too many, not too few, presented well.</a:t>
            </a:r>
          </a:p>
          <a:p>
            <a:r>
              <a:rPr lang="en-GB" dirty="0" smtClean="0"/>
              <a:t>Make use of greatly improved data and analytics to analyse risk and measure how you are managing and reducing uncertainty.</a:t>
            </a:r>
          </a:p>
          <a:p>
            <a:r>
              <a:rPr lang="en-GB" dirty="0" smtClean="0"/>
              <a:t>Then hit the targets!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000475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54650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EXTENDEDFILLCOLOUR" val=""/>
  <p:tag name="MMCOA_SMARTSHAPE" val="Y"/>
  <p:tag name="MMCOA_FONTSIZE_L" val="28"/>
  <p:tag name="MMCOA_FONTSIZE_M" val="21"/>
  <p:tag name="MMCOA_FONTSIZE_S" val="14"/>
  <p:tag name="MMCOA_FONTSIZE_T" val="14"/>
  <p:tag name="MMCOA_POSITION_L" val="35.875;30.125;54.375;683.875"/>
  <p:tag name="MMCOA_POSITION_M" val="35.875;30.125;54.375;683.875"/>
  <p:tag name="MMCOA_POSITION_S" val="35.875;30.125;54.375;683.875"/>
  <p:tag name="MMCOA_POSITION_T" val="35.875;30.125;54.375;683.875"/>
  <p:tag name="MMCOA_HIDEONCOLOUR" val="N"/>
  <p:tag name="MMCOA_HIDEONWHITE" val="N"/>
  <p:tag name="MMCOA_HIDEONBALLROOM" val="N"/>
  <p:tag name="MMCOA_HIDEONCLASSIC" val="N"/>
  <p:tag name="MMCOA_HIDEONTEXT" val="N"/>
  <p:tag name="MMCOA_HIDEONECO" val="N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EXTENDEDFILLCOLOUR" val=""/>
  <p:tag name="MMCOA_SMARTSHAPE" val="Y"/>
  <p:tag name="MMCOA_FONTSIZE_L" val="28"/>
  <p:tag name="MMCOA_FONTSIZE_M" val="20"/>
  <p:tag name="MMCOA_FONTSIZE_S" val="14"/>
  <p:tag name="MMCOA_FONTSIZE_T" val="14"/>
  <p:tag name="MMCOA_POSITION_L" val="35.875;100.625;392.75;684"/>
  <p:tag name="MMCOA_POSITION_M" val="35.875;100.625;392.75;684"/>
  <p:tag name="MMCOA_POSITION_S" val="35.875;100.625;392.75;684"/>
  <p:tag name="MMCOA_POSITION_T" val="35.875;100.625;392.75;684"/>
  <p:tag name="MMCOA_HIDEONCOLOUR" val="N"/>
  <p:tag name="MMCOA_HIDEONWHITE" val="N"/>
  <p:tag name="MMCOA_HIDEONBALLROOM" val="N"/>
  <p:tag name="MMCOA_HIDEONCLASSIC" val="N"/>
  <p:tag name="MMCOA_HIDEONTEXT" val="N"/>
  <p:tag name="MMCOA_HIDEONECO" val="N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EXTENDEDFILLCOLOUR" val=""/>
  <p:tag name="MMCOA_SMARTSHAPE" val="Y"/>
  <p:tag name="MMCOA_FONTSIZE_L" val="7"/>
  <p:tag name="MMCOA_FONTSIZE_M" val="7"/>
  <p:tag name="MMCOA_FONTSIZE_S" val="7"/>
  <p:tag name="MMCOA_FONTSIZE_T" val="7"/>
  <p:tag name="MMCOA_POSITION_L" val="37.625;514.5;8;228.125"/>
  <p:tag name="MMCOA_POSITION_M" val="37.625;514.5;8;228.125"/>
  <p:tag name="MMCOA_POSITION_S" val="37.625;514.5;8;228.125"/>
  <p:tag name="MMCOA_POSITION_T" val="37.625;514.5;8;228.125"/>
  <p:tag name="MMCOA_HIDEONCOLOUR" val="N"/>
  <p:tag name="MMCOA_HIDEONWHITE" val="N"/>
  <p:tag name="MMCOA_HIDEONBALLROOM" val="N"/>
  <p:tag name="MMCOA_HIDEONCLASSIC" val="Y"/>
  <p:tag name="MMCOA_HIDEONTEXT" val="Y"/>
  <p:tag name="MMCOA_HIDEONECO" val="Y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SMARTSHAPE" val="Y"/>
  <p:tag name="MMCOA_FONTSIZE_L" val="7"/>
  <p:tag name="MMCOA_FONTSIZE_M" val="7"/>
  <p:tag name="MMCOA_FONTSIZE_S" val="7"/>
  <p:tag name="MMCOA_FONTSIZE_T" val="7"/>
  <p:tag name="MMCOA_POSITION_L" val="335.625;514.5;8.375;85"/>
  <p:tag name="MMCOA_POSITION_M" val="335.625;514.5;8.375;85"/>
  <p:tag name="MMCOA_POSITION_S" val="335.625;514.5;8.375;85"/>
  <p:tag name="MMCOA_POSITION_T" val="335.625;514.5;8.375;85"/>
  <p:tag name="MMCOA_HIDEONCOLOUR" val="N"/>
  <p:tag name="MMCOA_HIDEONWHITE" val="N"/>
  <p:tag name="MMCOA_HIDEONBALLROOM" val="Y"/>
  <p:tag name="MMCOA_HIDEONCLASSIC" val="Y"/>
  <p:tag name="MMCOA_HIDEONTEXT" val="Y"/>
  <p:tag name="MMCOA_HIDEONECO" val="Y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POSITION_L" val=";;;"/>
  <p:tag name="MMCOA_POSITION_M" val=";;;"/>
  <p:tag name="MMCOA_POSITION_S" val=";;;"/>
  <p:tag name="MMCOA_POSITION_T" val=";;;"/>
  <p:tag name="MMCOA_HIDEONCOLOUR" val="N"/>
  <p:tag name="MMCOA_HIDEONWHITE" val="N"/>
  <p:tag name="MMCOA_HIDEONBALLROOM" val="N"/>
  <p:tag name="MMCOA_HIDEONCLASSIC" val="N"/>
  <p:tag name="MMCOA_HIDEONTEXT" val="N"/>
  <p:tag name="MMCOA_HIDEONECO" val="N"/>
  <p:tag name="MMCOA_SMARTSHAPE" val="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EXTENDEDFILLCOLOUR" val=""/>
  <p:tag name="MMCOA_SMARTSHAPE" val="Y"/>
  <p:tag name="MMCOA_FONTSIZE_L" val="28"/>
  <p:tag name="MMCOA_FONTSIZE_M" val="28"/>
  <p:tag name="MMCOA_FONTSIZE_S" val="28"/>
  <p:tag name="MMCOA_FONTSIZE_T" val="28"/>
  <p:tag name="MMCOA_POSITION_L" val="70.625;97.875;28.875;648.375"/>
  <p:tag name="MMCOA_POSITION_M" val="70.625;97.875;28.875;648.375"/>
  <p:tag name="MMCOA_POSITION_S" val="70.625;97.875;28.875;648.375"/>
  <p:tag name="MMCOA_POSITION_T" val="70.625;97.875;28.875;648.375"/>
  <p:tag name="MMCOA_HIDEONCOLOUR" val="N"/>
  <p:tag name="MMCOA_HIDEONWHITE" val="N"/>
  <p:tag name="MMCOA_HIDEONBALLROOM" val="N"/>
  <p:tag name="MMCOA_HIDEONCLASSIC" val="N"/>
  <p:tag name="MMCOA_HIDEONTEXT" val="N"/>
  <p:tag name="MMCOA_HIDEONECO" val="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EXTENDEDFILLCOLOUR" val=""/>
  <p:tag name="MMCOA_SMARTSHAPE" val="Y"/>
  <p:tag name="MMCOA_FONTSIZE_L" val="18"/>
  <p:tag name="MMCOA_FONTSIZE_M" val="18"/>
  <p:tag name="MMCOA_FONTSIZE_S" val="18"/>
  <p:tag name="MMCOA_FONTSIZE_T" val="18"/>
  <p:tag name="MMCOA_POSITION_L" val="71.25;157.375;18;382.125"/>
  <p:tag name="MMCOA_POSITION_M" val="71.25;157.375;18;382.125"/>
  <p:tag name="MMCOA_POSITION_S" val="71.25;157.375;18;382.125"/>
  <p:tag name="MMCOA_POSITION_T" val="71.25;157.375;18;382.125"/>
  <p:tag name="MMCOA_HIDEONCOLOUR" val="N"/>
  <p:tag name="MMCOA_HIDEONWHITE" val="N"/>
  <p:tag name="MMCOA_HIDEONBALLROOM" val="N"/>
  <p:tag name="MMCOA_HIDEONCLASSIC" val="N"/>
  <p:tag name="MMCOA_HIDEONTEXT" val="N"/>
  <p:tag name="MMCOA_HIDEONECO" val="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DISPLAYMASTERSHAPES" val="Y"/>
  <p:tag name="MMCOA_FOLLOWMASTERBACKGROUND" val="Y"/>
  <p:tag name="MMCOA_FORCESCHEME" val="N"/>
  <p:tag name="MMCOA_CANACTASDIVIDER" val="N"/>
  <p:tag name="MMCOA_PROMPTCOLOUR" val="N"/>
  <p:tag name="MMCOA_TRANSPARENT" val="False"/>
  <p:tag name="MMC_SLIDETYPE" val="Cover"/>
</p:tagLst>
</file>

<file path=ppt/theme/theme1.xml><?xml version="1.0" encoding="utf-8"?>
<a:theme xmlns:a="http://schemas.openxmlformats.org/drawingml/2006/main" name="Default Design">
  <a:themeElements>
    <a:clrScheme name="Default Design 3">
      <a:dk1>
        <a:srgbClr val="000000"/>
      </a:dk1>
      <a:lt1>
        <a:srgbClr val="FFFFFF"/>
      </a:lt1>
      <a:dk2>
        <a:srgbClr val="BFBFBF"/>
      </a:dk2>
      <a:lt2>
        <a:srgbClr val="7C848A"/>
      </a:lt2>
      <a:accent1>
        <a:srgbClr val="560054"/>
      </a:accent1>
      <a:accent2>
        <a:srgbClr val="CE3D95"/>
      </a:accent2>
      <a:accent3>
        <a:srgbClr val="FFFFFF"/>
      </a:accent3>
      <a:accent4>
        <a:srgbClr val="000000"/>
      </a:accent4>
      <a:accent5>
        <a:srgbClr val="B4AAB3"/>
      </a:accent5>
      <a:accent6>
        <a:srgbClr val="BA3687"/>
      </a:accent6>
      <a:hlink>
        <a:srgbClr val="932077"/>
      </a:hlink>
      <a:folHlink>
        <a:srgbClr val="E7B8D5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86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86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BFBFBF"/>
        </a:dk2>
        <a:lt2>
          <a:srgbClr val="7C848A"/>
        </a:lt2>
        <a:accent1>
          <a:srgbClr val="002C77"/>
        </a:accent1>
        <a:accent2>
          <a:srgbClr val="00A8C8"/>
        </a:accent2>
        <a:accent3>
          <a:srgbClr val="FFFFFF"/>
        </a:accent3>
        <a:accent4>
          <a:srgbClr val="000000"/>
        </a:accent4>
        <a:accent5>
          <a:srgbClr val="AAACBD"/>
        </a:accent5>
        <a:accent6>
          <a:srgbClr val="0098B5"/>
        </a:accent6>
        <a:hlink>
          <a:srgbClr val="006D9E"/>
        </a:hlink>
        <a:folHlink>
          <a:srgbClr val="A6E2E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BFBFBF"/>
        </a:dk2>
        <a:lt2>
          <a:srgbClr val="7C848A"/>
        </a:lt2>
        <a:accent1>
          <a:srgbClr val="43276D"/>
        </a:accent1>
        <a:accent2>
          <a:srgbClr val="6F83C1"/>
        </a:accent2>
        <a:accent3>
          <a:srgbClr val="FFFFFF"/>
        </a:accent3>
        <a:accent4>
          <a:srgbClr val="000000"/>
        </a:accent4>
        <a:accent5>
          <a:srgbClr val="B0ACBA"/>
        </a:accent5>
        <a:accent6>
          <a:srgbClr val="6476AF"/>
        </a:accent6>
        <a:hlink>
          <a:srgbClr val="595997"/>
        </a:hlink>
        <a:folHlink>
          <a:srgbClr val="C4CA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BFBFBF"/>
        </a:dk2>
        <a:lt2>
          <a:srgbClr val="7C848A"/>
        </a:lt2>
        <a:accent1>
          <a:srgbClr val="560054"/>
        </a:accent1>
        <a:accent2>
          <a:srgbClr val="CE3D95"/>
        </a:accent2>
        <a:accent3>
          <a:srgbClr val="FFFFFF"/>
        </a:accent3>
        <a:accent4>
          <a:srgbClr val="000000"/>
        </a:accent4>
        <a:accent5>
          <a:srgbClr val="B4AAB3"/>
        </a:accent5>
        <a:accent6>
          <a:srgbClr val="BA3687"/>
        </a:accent6>
        <a:hlink>
          <a:srgbClr val="932077"/>
        </a:hlink>
        <a:folHlink>
          <a:srgbClr val="E7B8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BFBFBF"/>
        </a:dk2>
        <a:lt2>
          <a:srgbClr val="7C848A"/>
        </a:lt2>
        <a:accent1>
          <a:srgbClr val="690031"/>
        </a:accent1>
        <a:accent2>
          <a:srgbClr val="ED2C67"/>
        </a:accent2>
        <a:accent3>
          <a:srgbClr val="FFFFFF"/>
        </a:accent3>
        <a:accent4>
          <a:srgbClr val="000000"/>
        </a:accent4>
        <a:accent5>
          <a:srgbClr val="B9AAAD"/>
        </a:accent5>
        <a:accent6>
          <a:srgbClr val="D7275D"/>
        </a:accent6>
        <a:hlink>
          <a:srgbClr val="A9194F"/>
        </a:hlink>
        <a:folHlink>
          <a:srgbClr val="F7B6B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BFBFBF"/>
        </a:dk2>
        <a:lt2>
          <a:srgbClr val="7C848A"/>
        </a:lt2>
        <a:accent1>
          <a:srgbClr val="810009"/>
        </a:accent1>
        <a:accent2>
          <a:srgbClr val="EF4E45"/>
        </a:accent2>
        <a:accent3>
          <a:srgbClr val="FFFFFF"/>
        </a:accent3>
        <a:accent4>
          <a:srgbClr val="000000"/>
        </a:accent4>
        <a:accent5>
          <a:srgbClr val="C1AAAA"/>
        </a:accent5>
        <a:accent6>
          <a:srgbClr val="D9463E"/>
        </a:accent6>
        <a:hlink>
          <a:srgbClr val="BA2C2B"/>
        </a:hlink>
        <a:folHlink>
          <a:srgbClr val="F9BE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BFBFBF"/>
        </a:dk2>
        <a:lt2>
          <a:srgbClr val="7C848A"/>
        </a:lt2>
        <a:accent1>
          <a:srgbClr val="8C3709"/>
        </a:accent1>
        <a:accent2>
          <a:srgbClr val="F48132"/>
        </a:accent2>
        <a:accent3>
          <a:srgbClr val="FFFFFF"/>
        </a:accent3>
        <a:accent4>
          <a:srgbClr val="000000"/>
        </a:accent4>
        <a:accent5>
          <a:srgbClr val="C5AEAA"/>
        </a:accent5>
        <a:accent6>
          <a:srgbClr val="DD742C"/>
        </a:accent6>
        <a:hlink>
          <a:srgbClr val="C45F24"/>
        </a:hlink>
        <a:folHlink>
          <a:srgbClr val="FCCFA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BFBFBF"/>
        </a:dk2>
        <a:lt2>
          <a:srgbClr val="7C848A"/>
        </a:lt2>
        <a:accent1>
          <a:srgbClr val="8E5501"/>
        </a:accent1>
        <a:accent2>
          <a:srgbClr val="FBAE17"/>
        </a:accent2>
        <a:accent3>
          <a:srgbClr val="FFFFFF"/>
        </a:accent3>
        <a:accent4>
          <a:srgbClr val="000000"/>
        </a:accent4>
        <a:accent5>
          <a:srgbClr val="C6B4AA"/>
        </a:accent5>
        <a:accent6>
          <a:srgbClr val="E39D14"/>
        </a:accent6>
        <a:hlink>
          <a:srgbClr val="C98314"/>
        </a:hlink>
        <a:folHlink>
          <a:srgbClr val="FFDD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BFBFBF"/>
        </a:dk2>
        <a:lt2>
          <a:srgbClr val="7C848A"/>
        </a:lt2>
        <a:accent1>
          <a:srgbClr val="505F21"/>
        </a:accent1>
        <a:accent2>
          <a:srgbClr val="B2B935"/>
        </a:accent2>
        <a:accent3>
          <a:srgbClr val="FFFFFF"/>
        </a:accent3>
        <a:accent4>
          <a:srgbClr val="000000"/>
        </a:accent4>
        <a:accent5>
          <a:srgbClr val="B3B6AB"/>
        </a:accent5>
        <a:accent6>
          <a:srgbClr val="A1A72F"/>
        </a:accent6>
        <a:hlink>
          <a:srgbClr val="828D30"/>
        </a:hlink>
        <a:folHlink>
          <a:srgbClr val="D9D9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000000"/>
        </a:dk1>
        <a:lt1>
          <a:srgbClr val="FFFFFF"/>
        </a:lt1>
        <a:dk2>
          <a:srgbClr val="BFBFBF"/>
        </a:dk2>
        <a:lt2>
          <a:srgbClr val="7C848A"/>
        </a:lt2>
        <a:accent1>
          <a:srgbClr val="00582D"/>
        </a:accent1>
        <a:accent2>
          <a:srgbClr val="72BE44"/>
        </a:accent2>
        <a:accent3>
          <a:srgbClr val="FFFFFF"/>
        </a:accent3>
        <a:accent4>
          <a:srgbClr val="000000"/>
        </a:accent4>
        <a:accent5>
          <a:srgbClr val="AAB4AD"/>
        </a:accent5>
        <a:accent6>
          <a:srgbClr val="67AC3D"/>
        </a:accent6>
        <a:hlink>
          <a:srgbClr val="118B3F"/>
        </a:hlink>
        <a:folHlink>
          <a:srgbClr val="BDDDA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000000"/>
        </a:dk1>
        <a:lt1>
          <a:srgbClr val="FFFFFF"/>
        </a:lt1>
        <a:dk2>
          <a:srgbClr val="BFBFBF"/>
        </a:dk2>
        <a:lt2>
          <a:srgbClr val="7C848A"/>
        </a:lt2>
        <a:accent1>
          <a:srgbClr val="004C4F"/>
        </a:accent1>
        <a:accent2>
          <a:srgbClr val="0FB694"/>
        </a:accent2>
        <a:accent3>
          <a:srgbClr val="FFFFFF"/>
        </a:accent3>
        <a:accent4>
          <a:srgbClr val="000000"/>
        </a:accent4>
        <a:accent5>
          <a:srgbClr val="AAB2B2"/>
        </a:accent5>
        <a:accent6>
          <a:srgbClr val="0CA586"/>
        </a:accent6>
        <a:hlink>
          <a:srgbClr val="008075"/>
        </a:hlink>
        <a:folHlink>
          <a:srgbClr val="A7D9C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000000"/>
        </a:dk1>
        <a:lt1>
          <a:srgbClr val="FFFFFF"/>
        </a:lt1>
        <a:dk2>
          <a:srgbClr val="BFBFBF"/>
        </a:dk2>
        <a:lt2>
          <a:srgbClr val="7C848A"/>
        </a:lt2>
        <a:accent1>
          <a:srgbClr val="00000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AAAAAA"/>
        </a:accent5>
        <a:accent6>
          <a:srgbClr val="737373"/>
        </a:accent6>
        <a:hlink>
          <a:srgbClr val="404040"/>
        </a:hlink>
        <a:folHlink>
          <a:srgbClr val="BFBFB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770C17822F49488E987D29C95B97EE" ma:contentTypeVersion="10" ma:contentTypeDescription="Create a new document." ma:contentTypeScope="" ma:versionID="430adbbc18801fb793019b196e63a3b4">
  <xsd:schema xmlns:xsd="http://www.w3.org/2001/XMLSchema" xmlns:xs="http://www.w3.org/2001/XMLSchema" xmlns:p="http://schemas.microsoft.com/office/2006/metadata/properties" xmlns:ns2="1828f553-e118-4152-827c-dbad22e505ba" xmlns:ns3="aa51fc51-03ed-453a-a6ef-4827ed2efde5" targetNamespace="http://schemas.microsoft.com/office/2006/metadata/properties" ma:root="true" ma:fieldsID="b06d8c34e630c45e4bd2bca9710ff6cb" ns2:_="" ns3:_="">
    <xsd:import namespace="1828f553-e118-4152-827c-dbad22e505ba"/>
    <xsd:import namespace="aa51fc51-03ed-453a-a6ef-4827ed2efd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8f553-e118-4152-827c-dbad22e505b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51fc51-03ed-453a-a6ef-4827ed2efd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FE16429-62FC-4F92-861B-C29AB5F28E56}"/>
</file>

<file path=customXml/itemProps2.xml><?xml version="1.0" encoding="utf-8"?>
<ds:datastoreItem xmlns:ds="http://schemas.openxmlformats.org/officeDocument/2006/customXml" ds:itemID="{B5399B80-96F5-4C71-AA9C-97D2BABC8BD7}"/>
</file>

<file path=customXml/itemProps3.xml><?xml version="1.0" encoding="utf-8"?>
<ds:datastoreItem xmlns:ds="http://schemas.openxmlformats.org/officeDocument/2006/customXml" ds:itemID="{9B2F3EEA-3B5F-471F-83F6-BFEA00F247E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3797</TotalTime>
  <Words>776</Words>
  <Application>Microsoft Office PowerPoint</Application>
  <PresentationFormat>Custom</PresentationFormat>
  <Paragraphs>114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Default Design</vt:lpstr>
      <vt:lpstr>PowerPoint Presentation</vt:lpstr>
      <vt:lpstr>Improving the Reporting and Reward for Risk Some less enlightened attitudes to risk and insurance:</vt:lpstr>
      <vt:lpstr>Some Principles for Establishing KPIs</vt:lpstr>
      <vt:lpstr>Compiling and Presenting KPIs Set your baseline numbers and decide how to capture and analyse the data</vt:lpstr>
      <vt:lpstr>Example – Employers Liability Claims Many ways to tell a story</vt:lpstr>
      <vt:lpstr>Dashboard Format Making reporting clear and concise aids executive buy-in</vt:lpstr>
      <vt:lpstr>Examples of Existing KPIs A selection from a large and diverse population</vt:lpstr>
      <vt:lpstr>Measuring Reductions in Uncertainty Risk is the effect of uncertainty on outcomes (ISO 31000)</vt:lpstr>
      <vt:lpstr>KPIs for the Cost of Insurance Programmes The value of insurance is in the management of volatility</vt:lpstr>
      <vt:lpstr>Example KPIs – Insurance Costs and Risk Control Improvements</vt:lpstr>
      <vt:lpstr>What Good Looks Like Managing risk is managing uncertainty</vt:lpstr>
      <vt:lpstr>PowerPoint Presentation</vt:lpstr>
    </vt:vector>
  </TitlesOfParts>
  <Company>Marsh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Enter Title Here</dc:title>
  <dc:creator>Nicola Hutton</dc:creator>
  <cp:lastModifiedBy>Wong, Vivian X</cp:lastModifiedBy>
  <cp:revision>170</cp:revision>
  <cp:lastPrinted>2018-06-06T15:03:05Z</cp:lastPrinted>
  <dcterms:created xsi:type="dcterms:W3CDTF">2011-02-16T15:14:35Z</dcterms:created>
  <dcterms:modified xsi:type="dcterms:W3CDTF">2018-06-08T10:31:14Z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TemplateVersion">
    <vt:lpwstr>5.0</vt:lpwstr>
  </property>
  <property fmtid="{D5CDD505-2E9C-101B-9397-08002B2CF9AE}" pid="4" name="MMCOA_FontSize">
    <vt:lpwstr>Medium</vt:lpwstr>
  </property>
  <property fmtid="{D5CDD505-2E9C-101B-9397-08002B2CF9AE}" pid="5" name="MMCOA_PresentationType">
    <vt:lpwstr>Classic</vt:lpwstr>
  </property>
  <property fmtid="{D5CDD505-2E9C-101B-9397-08002B2CF9AE}" pid="6" name="MMCOA_SlideStyle">
    <vt:lpwstr>Plain</vt:lpwstr>
  </property>
  <property fmtid="{D5CDD505-2E9C-101B-9397-08002B2CF9AE}" pid="7" name="MMCOA_PaletteName">
    <vt:lpwstr>Turquoise</vt:lpwstr>
  </property>
  <property fmtid="{D5CDD505-2E9C-101B-9397-08002B2CF9AE}" pid="8" name="MMCOA_PaletteNumber">
    <vt:lpwstr>9</vt:lpwstr>
  </property>
  <property fmtid="{D5CDD505-2E9C-101B-9397-08002B2CF9AE}" pid="9" name="MMCOA_Source">
    <vt:lpwstr>1</vt:lpwstr>
  </property>
  <property fmtid="{D5CDD505-2E9C-101B-9397-08002B2CF9AE}" pid="10" name="ContentTypeId">
    <vt:lpwstr>0x0101002F770C17822F49488E987D29C95B97EE</vt:lpwstr>
  </property>
</Properties>
</file>