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7"/>
  </p:notesMasterIdLst>
  <p:handoutMasterIdLst>
    <p:handoutMasterId r:id="rId48"/>
  </p:handoutMasterIdLst>
  <p:sldIdLst>
    <p:sldId id="377" r:id="rId5"/>
    <p:sldId id="537" r:id="rId6"/>
    <p:sldId id="543" r:id="rId7"/>
    <p:sldId id="577" r:id="rId8"/>
    <p:sldId id="578" r:id="rId9"/>
    <p:sldId id="485" r:id="rId10"/>
    <p:sldId id="511" r:id="rId11"/>
    <p:sldId id="576" r:id="rId12"/>
    <p:sldId id="584" r:id="rId13"/>
    <p:sldId id="586" r:id="rId14"/>
    <p:sldId id="452" r:id="rId15"/>
    <p:sldId id="534" r:id="rId16"/>
    <p:sldId id="491" r:id="rId17"/>
    <p:sldId id="458" r:id="rId18"/>
    <p:sldId id="257" r:id="rId19"/>
    <p:sldId id="398" r:id="rId20"/>
    <p:sldId id="582" r:id="rId21"/>
    <p:sldId id="597" r:id="rId22"/>
    <p:sldId id="580" r:id="rId23"/>
    <p:sldId id="282" r:id="rId24"/>
    <p:sldId id="587" r:id="rId25"/>
    <p:sldId id="581" r:id="rId26"/>
    <p:sldId id="588" r:id="rId27"/>
    <p:sldId id="579" r:id="rId28"/>
    <p:sldId id="598" r:id="rId29"/>
    <p:sldId id="601" r:id="rId30"/>
    <p:sldId id="570" r:id="rId31"/>
    <p:sldId id="434" r:id="rId32"/>
    <p:sldId id="589" r:id="rId33"/>
    <p:sldId id="592" r:id="rId34"/>
    <p:sldId id="551" r:id="rId35"/>
    <p:sldId id="553" r:id="rId36"/>
    <p:sldId id="492" r:id="rId37"/>
    <p:sldId id="507" r:id="rId38"/>
    <p:sldId id="600" r:id="rId39"/>
    <p:sldId id="593" r:id="rId40"/>
    <p:sldId id="590" r:id="rId41"/>
    <p:sldId id="591" r:id="rId42"/>
    <p:sldId id="554" r:id="rId43"/>
    <p:sldId id="594" r:id="rId44"/>
    <p:sldId id="433" r:id="rId45"/>
    <p:sldId id="564" r:id="rId46"/>
  </p:sldIdLst>
  <p:sldSz cx="122047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BF17B3"/>
    <a:srgbClr val="0D0D0D"/>
    <a:srgbClr val="8FC63D"/>
    <a:srgbClr val="000000"/>
    <a:srgbClr val="CC99FF"/>
    <a:srgbClr val="25478D"/>
    <a:srgbClr val="202C63"/>
    <a:srgbClr val="55ADE0"/>
    <a:srgbClr val="57575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6801" autoAdjust="0"/>
  </p:normalViewPr>
  <p:slideViewPr>
    <p:cSldViewPr>
      <p:cViewPr varScale="1">
        <p:scale>
          <a:sx n="50" d="100"/>
          <a:sy n="50" d="100"/>
        </p:scale>
        <p:origin x="1650" y="60"/>
      </p:cViewPr>
      <p:guideLst>
        <p:guide orient="horz" pos="2880"/>
        <p:guide pos="2160"/>
      </p:guideLst>
    </p:cSldViewPr>
  </p:slideViewPr>
  <p:notesTextViewPr>
    <p:cViewPr>
      <p:scale>
        <a:sx n="3" d="2"/>
        <a:sy n="3" d="2"/>
      </p:scale>
      <p:origin x="0" y="0"/>
    </p:cViewPr>
  </p:notesTextViewPr>
  <p:sorterViewPr>
    <p:cViewPr varScale="1">
      <p:scale>
        <a:sx n="1" d="1"/>
        <a:sy n="1" d="1"/>
      </p:scale>
      <p:origin x="0" y="-7566"/>
    </p:cViewPr>
  </p:sorterViewPr>
  <p:notesViewPr>
    <p:cSldViewPr>
      <p:cViewPr varScale="1">
        <p:scale>
          <a:sx n="47" d="100"/>
          <a:sy n="47" d="100"/>
        </p:scale>
        <p:origin x="2792" y="6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60BCFAD-DE71-4AC2-AD07-A070381E25BF}"/>
              </a:ext>
            </a:extLst>
          </p:cNvPr>
          <p:cNvSpPr>
            <a:spLocks noGrp="1"/>
          </p:cNvSpPr>
          <p:nvPr>
            <p:ph type="hdr" sz="quarter"/>
          </p:nvPr>
        </p:nvSpPr>
        <p:spPr>
          <a:xfrm>
            <a:off x="0" y="0"/>
            <a:ext cx="2945247" cy="498710"/>
          </a:xfrm>
          <a:prstGeom prst="rect">
            <a:avLst/>
          </a:prstGeom>
        </p:spPr>
        <p:txBody>
          <a:bodyPr vert="horz" lIns="80229" tIns="40115" rIns="80229" bIns="40115" rtlCol="0"/>
          <a:lstStyle>
            <a:lvl1pPr algn="l">
              <a:defRPr sz="1100"/>
            </a:lvl1pPr>
          </a:lstStyle>
          <a:p>
            <a:endParaRPr lang="en-GB"/>
          </a:p>
        </p:txBody>
      </p:sp>
      <p:sp>
        <p:nvSpPr>
          <p:cNvPr id="3" name="Date Placeholder 2">
            <a:extLst>
              <a:ext uri="{FF2B5EF4-FFF2-40B4-BE49-F238E27FC236}">
                <a16:creationId xmlns:a16="http://schemas.microsoft.com/office/drawing/2014/main" id="{F27901C4-D765-4DD7-8845-91853F212C02}"/>
              </a:ext>
            </a:extLst>
          </p:cNvPr>
          <p:cNvSpPr>
            <a:spLocks noGrp="1"/>
          </p:cNvSpPr>
          <p:nvPr>
            <p:ph type="dt" sz="quarter" idx="1"/>
          </p:nvPr>
        </p:nvSpPr>
        <p:spPr>
          <a:xfrm>
            <a:off x="3850661" y="0"/>
            <a:ext cx="2945246" cy="498710"/>
          </a:xfrm>
          <a:prstGeom prst="rect">
            <a:avLst/>
          </a:prstGeom>
        </p:spPr>
        <p:txBody>
          <a:bodyPr vert="horz" lIns="80229" tIns="40115" rIns="80229" bIns="40115" rtlCol="0"/>
          <a:lstStyle>
            <a:lvl1pPr algn="r">
              <a:defRPr sz="1100"/>
            </a:lvl1pPr>
          </a:lstStyle>
          <a:p>
            <a:fld id="{736B6E10-2DC7-4436-88D6-0E1FEBA56F48}" type="datetimeFigureOut">
              <a:rPr lang="en-GB" smtClean="0"/>
              <a:t>08/10/2019</a:t>
            </a:fld>
            <a:endParaRPr lang="en-GB"/>
          </a:p>
        </p:txBody>
      </p:sp>
      <p:sp>
        <p:nvSpPr>
          <p:cNvPr id="4" name="Footer Placeholder 3">
            <a:extLst>
              <a:ext uri="{FF2B5EF4-FFF2-40B4-BE49-F238E27FC236}">
                <a16:creationId xmlns:a16="http://schemas.microsoft.com/office/drawing/2014/main" id="{F9C9F04D-1580-4C0B-8B63-A69246186503}"/>
              </a:ext>
            </a:extLst>
          </p:cNvPr>
          <p:cNvSpPr>
            <a:spLocks noGrp="1"/>
          </p:cNvSpPr>
          <p:nvPr>
            <p:ph type="ftr" sz="quarter" idx="2"/>
          </p:nvPr>
        </p:nvSpPr>
        <p:spPr>
          <a:xfrm>
            <a:off x="0" y="9429517"/>
            <a:ext cx="2945247" cy="498709"/>
          </a:xfrm>
          <a:prstGeom prst="rect">
            <a:avLst/>
          </a:prstGeom>
        </p:spPr>
        <p:txBody>
          <a:bodyPr vert="horz" lIns="80229" tIns="40115" rIns="80229" bIns="40115" rtlCol="0" anchor="b"/>
          <a:lstStyle>
            <a:lvl1pPr algn="l">
              <a:defRPr sz="1100"/>
            </a:lvl1pPr>
          </a:lstStyle>
          <a:p>
            <a:endParaRPr lang="en-GB"/>
          </a:p>
        </p:txBody>
      </p:sp>
      <p:sp>
        <p:nvSpPr>
          <p:cNvPr id="5" name="Slide Number Placeholder 4">
            <a:extLst>
              <a:ext uri="{FF2B5EF4-FFF2-40B4-BE49-F238E27FC236}">
                <a16:creationId xmlns:a16="http://schemas.microsoft.com/office/drawing/2014/main" id="{7F2A48A3-37F7-487C-9D58-B337BDCB8B79}"/>
              </a:ext>
            </a:extLst>
          </p:cNvPr>
          <p:cNvSpPr>
            <a:spLocks noGrp="1"/>
          </p:cNvSpPr>
          <p:nvPr>
            <p:ph type="sldNum" sz="quarter" idx="3"/>
          </p:nvPr>
        </p:nvSpPr>
        <p:spPr>
          <a:xfrm>
            <a:off x="3850661" y="9429517"/>
            <a:ext cx="2945246" cy="498709"/>
          </a:xfrm>
          <a:prstGeom prst="rect">
            <a:avLst/>
          </a:prstGeom>
        </p:spPr>
        <p:txBody>
          <a:bodyPr vert="horz" lIns="80229" tIns="40115" rIns="80229" bIns="40115" rtlCol="0" anchor="b"/>
          <a:lstStyle>
            <a:lvl1pPr algn="r">
              <a:defRPr sz="1100"/>
            </a:lvl1pPr>
          </a:lstStyle>
          <a:p>
            <a:fld id="{B004BBD6-CE84-4B17-85C0-AF9A885724CB}" type="slidenum">
              <a:rPr lang="en-GB" smtClean="0"/>
              <a:t>‹#›</a:t>
            </a:fld>
            <a:endParaRPr lang="en-GB"/>
          </a:p>
        </p:txBody>
      </p:sp>
    </p:spTree>
    <p:extLst>
      <p:ext uri="{BB962C8B-B14F-4D97-AF65-F5344CB8AC3E}">
        <p14:creationId xmlns:p14="http://schemas.microsoft.com/office/powerpoint/2010/main" val="18517198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247" cy="498710"/>
          </a:xfrm>
          <a:prstGeom prst="rect">
            <a:avLst/>
          </a:prstGeom>
        </p:spPr>
        <p:txBody>
          <a:bodyPr vert="horz" lIns="80229" tIns="40115" rIns="80229" bIns="40115" rtlCol="0"/>
          <a:lstStyle>
            <a:lvl1pPr algn="l">
              <a:defRPr sz="1100"/>
            </a:lvl1pPr>
          </a:lstStyle>
          <a:p>
            <a:endParaRPr lang="en-GB"/>
          </a:p>
        </p:txBody>
      </p:sp>
      <p:sp>
        <p:nvSpPr>
          <p:cNvPr id="3" name="Date Placeholder 2"/>
          <p:cNvSpPr>
            <a:spLocks noGrp="1"/>
          </p:cNvSpPr>
          <p:nvPr>
            <p:ph type="dt" idx="1"/>
          </p:nvPr>
        </p:nvSpPr>
        <p:spPr>
          <a:xfrm>
            <a:off x="3850661" y="0"/>
            <a:ext cx="2945246" cy="498710"/>
          </a:xfrm>
          <a:prstGeom prst="rect">
            <a:avLst/>
          </a:prstGeom>
        </p:spPr>
        <p:txBody>
          <a:bodyPr vert="horz" lIns="80229" tIns="40115" rIns="80229" bIns="40115" rtlCol="0"/>
          <a:lstStyle>
            <a:lvl1pPr algn="r">
              <a:defRPr sz="1100"/>
            </a:lvl1pPr>
          </a:lstStyle>
          <a:p>
            <a:fld id="{856AAAAB-64EB-47FC-82AD-05A336A5F131}" type="datetimeFigureOut">
              <a:rPr lang="en-GB" smtClean="0"/>
              <a:t>08/10/2019</a:t>
            </a:fld>
            <a:endParaRPr lang="en-GB"/>
          </a:p>
        </p:txBody>
      </p:sp>
      <p:sp>
        <p:nvSpPr>
          <p:cNvPr id="4" name="Slide Image Placeholder 3"/>
          <p:cNvSpPr>
            <a:spLocks noGrp="1" noRot="1" noChangeAspect="1"/>
          </p:cNvSpPr>
          <p:nvPr>
            <p:ph type="sldImg" idx="2"/>
          </p:nvPr>
        </p:nvSpPr>
        <p:spPr>
          <a:xfrm>
            <a:off x="417513" y="1241425"/>
            <a:ext cx="5962650" cy="3351213"/>
          </a:xfrm>
          <a:prstGeom prst="rect">
            <a:avLst/>
          </a:prstGeom>
          <a:noFill/>
          <a:ln w="12700">
            <a:solidFill>
              <a:prstClr val="black"/>
            </a:solidFill>
          </a:ln>
        </p:spPr>
        <p:txBody>
          <a:bodyPr vert="horz" lIns="80229" tIns="40115" rIns="80229" bIns="40115" rtlCol="0" anchor="ctr"/>
          <a:lstStyle/>
          <a:p>
            <a:endParaRPr lang="en-GB"/>
          </a:p>
        </p:txBody>
      </p:sp>
      <p:sp>
        <p:nvSpPr>
          <p:cNvPr id="5" name="Notes Placeholder 4"/>
          <p:cNvSpPr>
            <a:spLocks noGrp="1"/>
          </p:cNvSpPr>
          <p:nvPr>
            <p:ph type="body" sz="quarter" idx="3"/>
          </p:nvPr>
        </p:nvSpPr>
        <p:spPr>
          <a:xfrm>
            <a:off x="679945" y="4777960"/>
            <a:ext cx="5437786" cy="3909238"/>
          </a:xfrm>
          <a:prstGeom prst="rect">
            <a:avLst/>
          </a:prstGeom>
        </p:spPr>
        <p:txBody>
          <a:bodyPr vert="horz" lIns="80229" tIns="40115" rIns="80229" bIns="40115"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9517"/>
            <a:ext cx="2945247" cy="498709"/>
          </a:xfrm>
          <a:prstGeom prst="rect">
            <a:avLst/>
          </a:prstGeom>
        </p:spPr>
        <p:txBody>
          <a:bodyPr vert="horz" lIns="80229" tIns="40115" rIns="80229" bIns="40115" rtlCol="0" anchor="b"/>
          <a:lstStyle>
            <a:lvl1pPr algn="l">
              <a:defRPr sz="1100"/>
            </a:lvl1pPr>
          </a:lstStyle>
          <a:p>
            <a:endParaRPr lang="en-GB"/>
          </a:p>
        </p:txBody>
      </p:sp>
      <p:sp>
        <p:nvSpPr>
          <p:cNvPr id="7" name="Slide Number Placeholder 6"/>
          <p:cNvSpPr>
            <a:spLocks noGrp="1"/>
          </p:cNvSpPr>
          <p:nvPr>
            <p:ph type="sldNum" sz="quarter" idx="5"/>
          </p:nvPr>
        </p:nvSpPr>
        <p:spPr>
          <a:xfrm>
            <a:off x="3850661" y="9429517"/>
            <a:ext cx="2945246" cy="498709"/>
          </a:xfrm>
          <a:prstGeom prst="rect">
            <a:avLst/>
          </a:prstGeom>
        </p:spPr>
        <p:txBody>
          <a:bodyPr vert="horz" lIns="80229" tIns="40115" rIns="80229" bIns="40115" rtlCol="0" anchor="b"/>
          <a:lstStyle>
            <a:lvl1pPr algn="r">
              <a:defRPr sz="1100"/>
            </a:lvl1pPr>
          </a:lstStyle>
          <a:p>
            <a:fld id="{57365A24-57CD-4E8C-A944-62AFBD9F4CA5}" type="slidenum">
              <a:rPr lang="en-GB" smtClean="0"/>
              <a:t>‹#›</a:t>
            </a:fld>
            <a:endParaRPr lang="en-GB"/>
          </a:p>
        </p:txBody>
      </p:sp>
    </p:spTree>
    <p:extLst>
      <p:ext uri="{BB962C8B-B14F-4D97-AF65-F5344CB8AC3E}">
        <p14:creationId xmlns:p14="http://schemas.microsoft.com/office/powerpoint/2010/main" val="2756773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7365A24-57CD-4E8C-A944-62AFBD9F4CA5}" type="slidenum">
              <a:rPr lang="en-GB" smtClean="0"/>
              <a:t>1</a:t>
            </a:fld>
            <a:endParaRPr lang="en-GB"/>
          </a:p>
        </p:txBody>
      </p:sp>
    </p:spTree>
    <p:extLst>
      <p:ext uri="{BB962C8B-B14F-4D97-AF65-F5344CB8AC3E}">
        <p14:creationId xmlns:p14="http://schemas.microsoft.com/office/powerpoint/2010/main" val="32254427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bit about my background – also worked with Majid Al Futtaim and Mubadala here in the region</a:t>
            </a:r>
          </a:p>
          <a:p>
            <a:endParaRPr lang="en-GB" dirty="0"/>
          </a:p>
          <a:p>
            <a:r>
              <a:rPr lang="en-GB" dirty="0"/>
              <a:t>Let me start by introducing you to ,my daughter Lulu….she wasn’t named after the supermarket</a:t>
            </a:r>
          </a:p>
        </p:txBody>
      </p:sp>
      <p:sp>
        <p:nvSpPr>
          <p:cNvPr id="4" name="Slide Number Placeholder 3"/>
          <p:cNvSpPr>
            <a:spLocks noGrp="1"/>
          </p:cNvSpPr>
          <p:nvPr>
            <p:ph type="sldNum" sz="quarter" idx="5"/>
          </p:nvPr>
        </p:nvSpPr>
        <p:spPr/>
        <p:txBody>
          <a:bodyPr/>
          <a:lstStyle/>
          <a:p>
            <a:fld id="{57365A24-57CD-4E8C-A944-62AFBD9F4CA5}" type="slidenum">
              <a:rPr lang="en-GB" smtClean="0"/>
              <a:t>2</a:t>
            </a:fld>
            <a:endParaRPr lang="en-GB"/>
          </a:p>
        </p:txBody>
      </p:sp>
    </p:spTree>
    <p:extLst>
      <p:ext uri="{BB962C8B-B14F-4D97-AF65-F5344CB8AC3E}">
        <p14:creationId xmlns:p14="http://schemas.microsoft.com/office/powerpoint/2010/main" val="27484290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From where I started over 30 years ago at BA, the war for an employees attention has never been greater</a:t>
            </a:r>
          </a:p>
          <a:p>
            <a:endParaRPr lang="en-GB" dirty="0"/>
          </a:p>
          <a:p>
            <a:r>
              <a:rPr lang="en-GB" dirty="0"/>
              <a:t>Put your phones, laptops in the middle of the tables…your IQ goes down by 10 points when they are on or near you</a:t>
            </a:r>
          </a:p>
        </p:txBody>
      </p:sp>
      <p:sp>
        <p:nvSpPr>
          <p:cNvPr id="4" name="Slide Number Placeholder 3"/>
          <p:cNvSpPr>
            <a:spLocks noGrp="1"/>
          </p:cNvSpPr>
          <p:nvPr>
            <p:ph type="sldNum" sz="quarter" idx="5"/>
          </p:nvPr>
        </p:nvSpPr>
        <p:spPr/>
        <p:txBody>
          <a:bodyPr/>
          <a:lstStyle/>
          <a:p>
            <a:fld id="{57365A24-57CD-4E8C-A944-62AFBD9F4CA5}" type="slidenum">
              <a:rPr lang="en-GB" smtClean="0"/>
              <a:t>3</a:t>
            </a:fld>
            <a:endParaRPr lang="en-GB"/>
          </a:p>
        </p:txBody>
      </p:sp>
    </p:spTree>
    <p:extLst>
      <p:ext uri="{BB962C8B-B14F-4D97-AF65-F5344CB8AC3E}">
        <p14:creationId xmlns:p14="http://schemas.microsoft.com/office/powerpoint/2010/main" val="20149610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we live in exponential times…</a:t>
            </a:r>
          </a:p>
        </p:txBody>
      </p:sp>
      <p:sp>
        <p:nvSpPr>
          <p:cNvPr id="4" name="Slide Number Placeholder 3"/>
          <p:cNvSpPr>
            <a:spLocks noGrp="1"/>
          </p:cNvSpPr>
          <p:nvPr>
            <p:ph type="sldNum" sz="quarter" idx="5"/>
          </p:nvPr>
        </p:nvSpPr>
        <p:spPr/>
        <p:txBody>
          <a:bodyPr/>
          <a:lstStyle/>
          <a:p>
            <a:fld id="{941E7E2F-4823-4AB6-870B-8B9B04F3866E}" type="slidenum">
              <a:rPr lang="en-GB" smtClean="0"/>
              <a:t>6</a:t>
            </a:fld>
            <a:endParaRPr lang="en-GB"/>
          </a:p>
        </p:txBody>
      </p:sp>
    </p:spTree>
    <p:extLst>
      <p:ext uri="{BB962C8B-B14F-4D97-AF65-F5344CB8AC3E}">
        <p14:creationId xmlns:p14="http://schemas.microsoft.com/office/powerpoint/2010/main" val="1863013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you are a millennial, the chances are you will look at your phone at least 150 times every days.  That’s about once every 5 minutes in your waking day.  Probably more when you are bored or distracted.  Who has managed to keep their phones at arms length?  Research has also shown that millennials have an attention span of 2.9 seconds…arguably worrying when a goldfish has apparently a 9 second memory.</a:t>
            </a:r>
          </a:p>
          <a:p>
            <a:endParaRPr lang="en-GB" dirty="0"/>
          </a:p>
          <a:p>
            <a:r>
              <a:rPr lang="en-GB" dirty="0"/>
              <a:t>However don’t be fooled into thinking that this means that millennials don’t take information in.  Wrong.  What it means is that they have an ability to process information far quicker that oldies like me.</a:t>
            </a:r>
          </a:p>
          <a:p>
            <a:endParaRPr lang="en-GB" dirty="0"/>
          </a:p>
          <a:p>
            <a:r>
              <a:rPr lang="en-GB" dirty="0"/>
              <a:t>As a result we are seeing a change in how information is packaged </a:t>
            </a:r>
            <a:r>
              <a:rPr lang="en-GB" dirty="0" err="1"/>
              <a:t>together..just</a:t>
            </a:r>
            <a:r>
              <a:rPr lang="en-GB" dirty="0"/>
              <a:t> look at this.</a:t>
            </a:r>
          </a:p>
        </p:txBody>
      </p:sp>
      <p:sp>
        <p:nvSpPr>
          <p:cNvPr id="4" name="Slide Number Placeholder 3"/>
          <p:cNvSpPr>
            <a:spLocks noGrp="1"/>
          </p:cNvSpPr>
          <p:nvPr>
            <p:ph type="sldNum" sz="quarter" idx="5"/>
          </p:nvPr>
        </p:nvSpPr>
        <p:spPr/>
        <p:txBody>
          <a:bodyPr/>
          <a:lstStyle/>
          <a:p>
            <a:fld id="{57365A24-57CD-4E8C-A944-62AFBD9F4CA5}" type="slidenum">
              <a:rPr lang="en-GB" smtClean="0"/>
              <a:t>7</a:t>
            </a:fld>
            <a:endParaRPr lang="en-GB"/>
          </a:p>
        </p:txBody>
      </p:sp>
    </p:spTree>
    <p:extLst>
      <p:ext uri="{BB962C8B-B14F-4D97-AF65-F5344CB8AC3E}">
        <p14:creationId xmlns:p14="http://schemas.microsoft.com/office/powerpoint/2010/main" val="40318063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7365A24-57CD-4E8C-A944-62AFBD9F4CA5}" type="slidenum">
              <a:rPr lang="en-GB" smtClean="0"/>
              <a:t>10</a:t>
            </a:fld>
            <a:endParaRPr lang="en-GB"/>
          </a:p>
        </p:txBody>
      </p:sp>
    </p:spTree>
    <p:extLst>
      <p:ext uri="{BB962C8B-B14F-4D97-AF65-F5344CB8AC3E}">
        <p14:creationId xmlns:p14="http://schemas.microsoft.com/office/powerpoint/2010/main" val="19601673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the Queen said those things 60 years ago, I wonder what she would make of the current ways to communicate.  President Trump has arguably become the master of using Twitter to by-pass the media completely and talk directly to US voters.  However, we can’t always believe everything we see on social media.  Sadly fake news has become a reality and feeds our insatiable appetite for more information.</a:t>
            </a:r>
          </a:p>
        </p:txBody>
      </p:sp>
      <p:sp>
        <p:nvSpPr>
          <p:cNvPr id="4" name="Slide Number Placeholder 3"/>
          <p:cNvSpPr>
            <a:spLocks noGrp="1"/>
          </p:cNvSpPr>
          <p:nvPr>
            <p:ph type="sldNum" sz="quarter" idx="5"/>
          </p:nvPr>
        </p:nvSpPr>
        <p:spPr/>
        <p:txBody>
          <a:bodyPr/>
          <a:lstStyle/>
          <a:p>
            <a:fld id="{57365A24-57CD-4E8C-A944-62AFBD9F4CA5}" type="slidenum">
              <a:rPr lang="en-GB" smtClean="0"/>
              <a:t>11</a:t>
            </a:fld>
            <a:endParaRPr lang="en-GB"/>
          </a:p>
        </p:txBody>
      </p:sp>
    </p:spTree>
    <p:extLst>
      <p:ext uri="{BB962C8B-B14F-4D97-AF65-F5344CB8AC3E}">
        <p14:creationId xmlns:p14="http://schemas.microsoft.com/office/powerpoint/2010/main" val="26948400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fact, given that nearly 200 million people globally use Facebook as their primary source of news – that’s the equivalent to a country the size of Brazil – it’s no surprise that a whopping 2/3rds of people can’t tell the difference between good journalism and rumours.  </a:t>
            </a:r>
          </a:p>
        </p:txBody>
      </p:sp>
      <p:sp>
        <p:nvSpPr>
          <p:cNvPr id="4" name="Slide Number Placeholder 3"/>
          <p:cNvSpPr>
            <a:spLocks noGrp="1"/>
          </p:cNvSpPr>
          <p:nvPr>
            <p:ph type="sldNum" sz="quarter" idx="5"/>
          </p:nvPr>
        </p:nvSpPr>
        <p:spPr/>
        <p:txBody>
          <a:bodyPr/>
          <a:lstStyle/>
          <a:p>
            <a:fld id="{57365A24-57CD-4E8C-A944-62AFBD9F4CA5}" type="slidenum">
              <a:rPr lang="en-GB" smtClean="0"/>
              <a:t>12</a:t>
            </a:fld>
            <a:endParaRPr lang="en-GB"/>
          </a:p>
        </p:txBody>
      </p:sp>
    </p:spTree>
    <p:extLst>
      <p:ext uri="{BB962C8B-B14F-4D97-AF65-F5344CB8AC3E}">
        <p14:creationId xmlns:p14="http://schemas.microsoft.com/office/powerpoint/2010/main" val="10455167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US election fake news traced back to Veles in Macedonia</a:t>
            </a:r>
          </a:p>
          <a:p>
            <a:endParaRPr lang="en-GB" dirty="0"/>
          </a:p>
          <a:p>
            <a:r>
              <a:rPr lang="en-GB" dirty="0"/>
              <a:t>Lucrative for smart technology students…more than 5x the average salary</a:t>
            </a:r>
          </a:p>
        </p:txBody>
      </p:sp>
      <p:sp>
        <p:nvSpPr>
          <p:cNvPr id="4" name="Slide Number Placeholder 3"/>
          <p:cNvSpPr>
            <a:spLocks noGrp="1"/>
          </p:cNvSpPr>
          <p:nvPr>
            <p:ph type="sldNum" sz="quarter" idx="5"/>
          </p:nvPr>
        </p:nvSpPr>
        <p:spPr/>
        <p:txBody>
          <a:bodyPr/>
          <a:lstStyle/>
          <a:p>
            <a:fld id="{941E7E2F-4823-4AB6-870B-8B9B04F3866E}" type="slidenum">
              <a:rPr lang="en-GB" smtClean="0"/>
              <a:t>13</a:t>
            </a:fld>
            <a:endParaRPr lang="en-GB"/>
          </a:p>
        </p:txBody>
      </p:sp>
    </p:spTree>
    <p:extLst>
      <p:ext uri="{BB962C8B-B14F-4D97-AF65-F5344CB8AC3E}">
        <p14:creationId xmlns:p14="http://schemas.microsoft.com/office/powerpoint/2010/main" val="25873443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given this, we shouldn’t be surprised that TRUST between ‘leaders’ in society and the ‘rest’ continues to be very fragile indeed.</a:t>
            </a:r>
          </a:p>
          <a:p>
            <a:endParaRPr lang="en-GB" dirty="0"/>
          </a:p>
        </p:txBody>
      </p:sp>
      <p:sp>
        <p:nvSpPr>
          <p:cNvPr id="4" name="Slide Number Placeholder 3"/>
          <p:cNvSpPr>
            <a:spLocks noGrp="1"/>
          </p:cNvSpPr>
          <p:nvPr>
            <p:ph type="sldNum" sz="quarter" idx="5"/>
          </p:nvPr>
        </p:nvSpPr>
        <p:spPr/>
        <p:txBody>
          <a:bodyPr/>
          <a:lstStyle/>
          <a:p>
            <a:fld id="{57365A24-57CD-4E8C-A944-62AFBD9F4CA5}" type="slidenum">
              <a:rPr lang="en-GB" smtClean="0"/>
              <a:t>14</a:t>
            </a:fld>
            <a:endParaRPr lang="en-GB"/>
          </a:p>
        </p:txBody>
      </p:sp>
    </p:spTree>
    <p:extLst>
      <p:ext uri="{BB962C8B-B14F-4D97-AF65-F5344CB8AC3E}">
        <p14:creationId xmlns:p14="http://schemas.microsoft.com/office/powerpoint/2010/main" val="3148250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That’s common sense story..</a:t>
            </a:r>
          </a:p>
          <a:p>
            <a:endParaRPr lang="en-GB" dirty="0"/>
          </a:p>
          <a:p>
            <a:r>
              <a:rPr lang="en-GB" dirty="0"/>
              <a:t>But the interesting thing is that if any of you have teenagers, you’ll know how difficult it is to get their attention on anything</a:t>
            </a:r>
          </a:p>
          <a:p>
            <a:endParaRPr lang="en-GB" dirty="0"/>
          </a:p>
          <a:p>
            <a:r>
              <a:rPr lang="en-GB" dirty="0"/>
              <a:t>BUILD: As Albert Einstein once said </a:t>
            </a:r>
            <a:r>
              <a:rPr lang="en-GB" sz="1200" b="0" i="0" kern="1200" dirty="0">
                <a:solidFill>
                  <a:schemeClr val="tx1"/>
                </a:solidFill>
                <a:effectLst/>
                <a:latin typeface="+mn-lt"/>
                <a:ea typeface="+mn-ea"/>
                <a:cs typeface="+mn-cs"/>
              </a:rPr>
              <a:t>If you can't explain </a:t>
            </a:r>
            <a:r>
              <a:rPr lang="en-GB" sz="1200" b="1" i="0" kern="1200" dirty="0">
                <a:solidFill>
                  <a:schemeClr val="tx1"/>
                </a:solidFill>
                <a:effectLst/>
                <a:latin typeface="+mn-lt"/>
                <a:ea typeface="+mn-ea"/>
                <a:cs typeface="+mn-cs"/>
              </a:rPr>
              <a:t>it</a:t>
            </a:r>
            <a:r>
              <a:rPr lang="en-GB" sz="1200" b="0" i="0" kern="1200" dirty="0">
                <a:solidFill>
                  <a:schemeClr val="tx1"/>
                </a:solidFill>
                <a:effectLst/>
                <a:latin typeface="+mn-lt"/>
                <a:ea typeface="+mn-ea"/>
                <a:cs typeface="+mn-cs"/>
              </a:rPr>
              <a:t> to a six year old, you don't understand </a:t>
            </a:r>
            <a:r>
              <a:rPr lang="en-GB" sz="1200" b="1" i="0" kern="1200" dirty="0">
                <a:solidFill>
                  <a:schemeClr val="tx1"/>
                </a:solidFill>
                <a:effectLst/>
                <a:latin typeface="+mn-lt"/>
                <a:ea typeface="+mn-ea"/>
                <a:cs typeface="+mn-cs"/>
              </a:rPr>
              <a:t>it </a:t>
            </a:r>
            <a:r>
              <a:rPr lang="en-GB" sz="1200" b="0" i="0" kern="1200" dirty="0">
                <a:solidFill>
                  <a:schemeClr val="tx1"/>
                </a:solidFill>
                <a:effectLst/>
                <a:latin typeface="+mn-lt"/>
                <a:ea typeface="+mn-ea"/>
                <a:cs typeface="+mn-cs"/>
              </a:rPr>
              <a:t>yourself</a:t>
            </a:r>
            <a:endParaRPr lang="en-GB" dirty="0"/>
          </a:p>
        </p:txBody>
      </p:sp>
      <p:sp>
        <p:nvSpPr>
          <p:cNvPr id="4" name="Slide Number Placeholder 3"/>
          <p:cNvSpPr>
            <a:spLocks noGrp="1"/>
          </p:cNvSpPr>
          <p:nvPr>
            <p:ph type="sldNum" sz="quarter" idx="5"/>
          </p:nvPr>
        </p:nvSpPr>
        <p:spPr/>
        <p:txBody>
          <a:bodyPr/>
          <a:lstStyle/>
          <a:p>
            <a:fld id="{57365A24-57CD-4E8C-A944-62AFBD9F4CA5}" type="slidenum">
              <a:rPr lang="en-GB" smtClean="0"/>
              <a:t>15</a:t>
            </a:fld>
            <a:endParaRPr lang="en-GB"/>
          </a:p>
        </p:txBody>
      </p:sp>
    </p:spTree>
    <p:extLst>
      <p:ext uri="{BB962C8B-B14F-4D97-AF65-F5344CB8AC3E}">
        <p14:creationId xmlns:p14="http://schemas.microsoft.com/office/powerpoint/2010/main" val="35172203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what’s the secret behind the success of these forms of communication?  Well go back 2000 years to Aristotle for the answer…</a:t>
            </a:r>
          </a:p>
        </p:txBody>
      </p:sp>
      <p:sp>
        <p:nvSpPr>
          <p:cNvPr id="4" name="Slide Number Placeholder 3"/>
          <p:cNvSpPr>
            <a:spLocks noGrp="1"/>
          </p:cNvSpPr>
          <p:nvPr>
            <p:ph type="sldNum" sz="quarter" idx="10"/>
          </p:nvPr>
        </p:nvSpPr>
        <p:spPr/>
        <p:txBody>
          <a:bodyPr/>
          <a:lstStyle/>
          <a:p>
            <a:pPr>
              <a:defRPr/>
            </a:pPr>
            <a:fld id="{C9EDB031-BEBE-4511-A911-D590F2FE3585}" type="slidenum">
              <a:rPr lang="en-US" smtClean="0"/>
              <a:pPr>
                <a:defRPr/>
              </a:pPr>
              <a:t>16</a:t>
            </a:fld>
            <a:endParaRPr lang="en-US"/>
          </a:p>
        </p:txBody>
      </p:sp>
    </p:spTree>
    <p:extLst>
      <p:ext uri="{BB962C8B-B14F-4D97-AF65-F5344CB8AC3E}">
        <p14:creationId xmlns:p14="http://schemas.microsoft.com/office/powerpoint/2010/main" val="11856823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what’s the secret behind the success of these forms of communication?  Well go back 2000 years to Aristotle for the answer…</a:t>
            </a:r>
          </a:p>
        </p:txBody>
      </p:sp>
      <p:sp>
        <p:nvSpPr>
          <p:cNvPr id="4" name="Slide Number Placeholder 3"/>
          <p:cNvSpPr>
            <a:spLocks noGrp="1"/>
          </p:cNvSpPr>
          <p:nvPr>
            <p:ph type="sldNum" sz="quarter" idx="10"/>
          </p:nvPr>
        </p:nvSpPr>
        <p:spPr/>
        <p:txBody>
          <a:bodyPr/>
          <a:lstStyle/>
          <a:p>
            <a:pPr>
              <a:defRPr/>
            </a:pPr>
            <a:fld id="{C9EDB031-BEBE-4511-A911-D590F2FE3585}" type="slidenum">
              <a:rPr lang="en-US" smtClean="0"/>
              <a:pPr>
                <a:defRPr/>
              </a:pPr>
              <a:t>18</a:t>
            </a:fld>
            <a:endParaRPr lang="en-US"/>
          </a:p>
        </p:txBody>
      </p:sp>
    </p:spTree>
    <p:extLst>
      <p:ext uri="{BB962C8B-B14F-4D97-AF65-F5344CB8AC3E}">
        <p14:creationId xmlns:p14="http://schemas.microsoft.com/office/powerpoint/2010/main" val="32338980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ability to inspire TRUST in your audience.</a:t>
            </a:r>
          </a:p>
        </p:txBody>
      </p:sp>
      <p:sp>
        <p:nvSpPr>
          <p:cNvPr id="4" name="Slide Number Placeholder 3"/>
          <p:cNvSpPr>
            <a:spLocks noGrp="1"/>
          </p:cNvSpPr>
          <p:nvPr>
            <p:ph type="sldNum" sz="quarter" idx="5"/>
          </p:nvPr>
        </p:nvSpPr>
        <p:spPr/>
        <p:txBody>
          <a:bodyPr/>
          <a:lstStyle/>
          <a:p>
            <a:fld id="{57365A24-57CD-4E8C-A944-62AFBD9F4CA5}" type="slidenum">
              <a:rPr lang="en-GB" smtClean="0"/>
              <a:t>19</a:t>
            </a:fld>
            <a:endParaRPr lang="en-GB"/>
          </a:p>
        </p:txBody>
      </p:sp>
    </p:spTree>
    <p:extLst>
      <p:ext uri="{BB962C8B-B14F-4D97-AF65-F5344CB8AC3E}">
        <p14:creationId xmlns:p14="http://schemas.microsoft.com/office/powerpoint/2010/main" val="42412562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Of course it’s a duck…no it’s not it’s a rabbit.  Logic can persuade.</a:t>
            </a:r>
          </a:p>
        </p:txBody>
      </p:sp>
      <p:sp>
        <p:nvSpPr>
          <p:cNvPr id="4" name="Slide Number Placeholder 3"/>
          <p:cNvSpPr>
            <a:spLocks noGrp="1"/>
          </p:cNvSpPr>
          <p:nvPr>
            <p:ph type="sldNum" sz="quarter" idx="5"/>
          </p:nvPr>
        </p:nvSpPr>
        <p:spPr/>
        <p:txBody>
          <a:bodyPr/>
          <a:lstStyle/>
          <a:p>
            <a:fld id="{941E7E2F-4823-4AB6-870B-8B9B04F3866E}" type="slidenum">
              <a:rPr lang="en-GB" smtClean="0"/>
              <a:t>25</a:t>
            </a:fld>
            <a:endParaRPr lang="en-GB"/>
          </a:p>
        </p:txBody>
      </p:sp>
    </p:spTree>
    <p:extLst>
      <p:ext uri="{BB962C8B-B14F-4D97-AF65-F5344CB8AC3E}">
        <p14:creationId xmlns:p14="http://schemas.microsoft.com/office/powerpoint/2010/main" val="15368605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with this happening in our brains, it’s no surprise that we are seeing information addiction on every street corner.  And in fact, while we can have some fun with this there is a serious angle to it as well.  As we know, social media is having serious mental health consequences.</a:t>
            </a:r>
          </a:p>
          <a:p>
            <a:endParaRPr lang="en-GB" dirty="0"/>
          </a:p>
          <a:p>
            <a:r>
              <a:rPr lang="en-GB" dirty="0"/>
              <a:t>So how on earth do we ensure that our message cuts through when we a tsunami of information AND people unable to judge the difference between NEED TO KNOW and WANT TO KNOW</a:t>
            </a:r>
          </a:p>
          <a:p>
            <a:endParaRPr lang="en-GB" dirty="0"/>
          </a:p>
          <a:p>
            <a:r>
              <a:rPr lang="en-GB" dirty="0"/>
              <a:t>Let me take you three principles that I believe relevant for internal and external communications.</a:t>
            </a:r>
          </a:p>
        </p:txBody>
      </p:sp>
      <p:sp>
        <p:nvSpPr>
          <p:cNvPr id="4" name="Slide Number Placeholder 3"/>
          <p:cNvSpPr>
            <a:spLocks noGrp="1"/>
          </p:cNvSpPr>
          <p:nvPr>
            <p:ph type="sldNum" sz="quarter" idx="5"/>
          </p:nvPr>
        </p:nvSpPr>
        <p:spPr/>
        <p:txBody>
          <a:bodyPr/>
          <a:lstStyle/>
          <a:p>
            <a:fld id="{57365A24-57CD-4E8C-A944-62AFBD9F4CA5}" type="slidenum">
              <a:rPr lang="en-GB" smtClean="0"/>
              <a:t>27</a:t>
            </a:fld>
            <a:endParaRPr lang="en-GB"/>
          </a:p>
        </p:txBody>
      </p:sp>
    </p:spTree>
    <p:extLst>
      <p:ext uri="{BB962C8B-B14F-4D97-AF65-F5344CB8AC3E}">
        <p14:creationId xmlns:p14="http://schemas.microsoft.com/office/powerpoint/2010/main" val="11770605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a:extLst>
              <a:ext uri="{FF2B5EF4-FFF2-40B4-BE49-F238E27FC236}">
                <a16:creationId xmlns:a16="http://schemas.microsoft.com/office/drawing/2014/main" id="{19D8C14A-15BA-4037-8203-FE724137159B}"/>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CDA9FA2A-548C-4959-8506-EB0FB34518FD}"/>
              </a:ext>
            </a:extLst>
          </p:cNvPr>
          <p:cNvSpPr>
            <a:spLocks noGrp="1"/>
          </p:cNvSpPr>
          <p:nvPr>
            <p:ph type="body" idx="1"/>
          </p:nvPr>
        </p:nvSpPr>
        <p:spPr/>
        <p:txBody>
          <a:bodyPr wrap="square" numCol="1" anchor="t" anchorCtr="0" compatLnSpc="1">
            <a:prstTxWarp prst="textNoShape">
              <a:avLst/>
            </a:prstTxWarp>
          </a:bodyPr>
          <a:lstStyle/>
          <a:p>
            <a:r>
              <a:rPr lang="en-US" altLang="en-US" dirty="0">
                <a:ea typeface="ＭＳ Ｐゴシック" panose="020B0600070205080204" pitchFamily="34" charset="-128"/>
              </a:rPr>
              <a:t>Our craving for more information is based on dopamine…the chemical our brain releases to make us feel good.  Every time we get a ping alert on our phone ….it triggers a rush of dopamine.  Every time we get some information that tells us something new…you guessed it, we get a dose of dopamine.  It’s the same chemical that makes us feel good when we eat food that we just love.</a:t>
            </a:r>
          </a:p>
        </p:txBody>
      </p:sp>
      <p:sp>
        <p:nvSpPr>
          <p:cNvPr id="60419" name="Slide Number Placeholder 3">
            <a:extLst>
              <a:ext uri="{FF2B5EF4-FFF2-40B4-BE49-F238E27FC236}">
                <a16:creationId xmlns:a16="http://schemas.microsoft.com/office/drawing/2014/main" id="{18A15B5C-9113-4B8E-A71D-C2C9CF8CB4F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F8CC95D-330F-4AD2-988C-958D2E5F4AC4}" type="slidenum">
              <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6171730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The first is AUTHENTICITY.  The word comes from the Greek word </a:t>
            </a:r>
            <a:r>
              <a:rPr lang="en-GB" sz="1200" b="0" i="0" kern="1200" dirty="0">
                <a:solidFill>
                  <a:schemeClr val="tx1"/>
                </a:solidFill>
                <a:effectLst/>
                <a:latin typeface="+mn-lt"/>
                <a:ea typeface="+mn-ea"/>
                <a:cs typeface="+mn-cs"/>
              </a:rPr>
              <a:t> </a:t>
            </a:r>
            <a:r>
              <a:rPr lang="en-GB" sz="1200" b="0" i="1" kern="1200" dirty="0" err="1">
                <a:solidFill>
                  <a:schemeClr val="tx1"/>
                </a:solidFill>
                <a:effectLst/>
                <a:latin typeface="+mn-lt"/>
                <a:ea typeface="+mn-ea"/>
                <a:cs typeface="+mn-cs"/>
              </a:rPr>
              <a:t>authentikos</a:t>
            </a:r>
            <a:r>
              <a:rPr lang="en-GB" sz="1200" b="0" i="1" kern="1200" dirty="0">
                <a:solidFill>
                  <a:schemeClr val="tx1"/>
                </a:solidFill>
                <a:effectLst/>
                <a:latin typeface="+mn-lt"/>
                <a:ea typeface="+mn-ea"/>
                <a:cs typeface="+mn-cs"/>
              </a:rPr>
              <a:t> which means</a:t>
            </a:r>
            <a:r>
              <a:rPr lang="en-GB" sz="1200" b="0" i="0" kern="1200" dirty="0">
                <a:solidFill>
                  <a:schemeClr val="tx1"/>
                </a:solidFill>
                <a:effectLst/>
                <a:latin typeface="+mn-lt"/>
                <a:ea typeface="+mn-ea"/>
                <a:cs typeface="+mn-cs"/>
              </a:rPr>
              <a:t> ‘genuine’.  We use it a lot in business today to reflect if something is both truthful and comes from someone who is purposeful and responsible.</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What is interesting is that this principle has been around for many, many years and is not something new.  How many of you have watched the TV series about Queen Elizabeth called The Crown?  If you haven’t don’t worry too much.</a:t>
            </a:r>
            <a:endParaRPr lang="en-GB" dirty="0"/>
          </a:p>
        </p:txBody>
      </p:sp>
      <p:sp>
        <p:nvSpPr>
          <p:cNvPr id="4" name="Slide Number Placeholder 3"/>
          <p:cNvSpPr>
            <a:spLocks noGrp="1"/>
          </p:cNvSpPr>
          <p:nvPr>
            <p:ph type="sldNum" sz="quarter" idx="5"/>
          </p:nvPr>
        </p:nvSpPr>
        <p:spPr/>
        <p:txBody>
          <a:bodyPr/>
          <a:lstStyle/>
          <a:p>
            <a:fld id="{57365A24-57CD-4E8C-A944-62AFBD9F4CA5}" type="slidenum">
              <a:rPr lang="en-GB" smtClean="0"/>
              <a:t>30</a:t>
            </a:fld>
            <a:endParaRPr lang="en-GB"/>
          </a:p>
        </p:txBody>
      </p:sp>
    </p:spTree>
    <p:extLst>
      <p:ext uri="{BB962C8B-B14F-4D97-AF65-F5344CB8AC3E}">
        <p14:creationId xmlns:p14="http://schemas.microsoft.com/office/powerpoint/2010/main" val="24638426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one episode set in 1957, it tells the story of the British monarchy having a serious crisis.  They were seen as been out of touch with reality and their people.  The episode shares the true story of a man by the name of Lord </a:t>
            </a:r>
            <a:r>
              <a:rPr lang="en-GB" dirty="0" err="1"/>
              <a:t>Altrinham</a:t>
            </a:r>
            <a:r>
              <a:rPr lang="en-GB" dirty="0"/>
              <a:t> meeting the Queen to discuss his ideas on how the Royal family should change and communicate to the public.  At the meeting, she says – and remember this was over 60 years ago – in this new world where we can communicate so easily, how do I reach my people.  She was of course talking about television.  Lord </a:t>
            </a:r>
            <a:r>
              <a:rPr lang="en-GB" dirty="0" err="1"/>
              <a:t>Altrinham</a:t>
            </a:r>
            <a:r>
              <a:rPr lang="en-GB" dirty="0"/>
              <a:t> said that she needed to talk directly with people and bring her message into the homes of people up and down the country.  This led to her televising her Christmas message.  He also said that she needed to get closer to her people by meeting them directly.  This led to the now famous Buckingham Palace Garden parties. It’s a bit like the story Colin shared yesterday about the Shell executive on his bike.</a:t>
            </a:r>
          </a:p>
        </p:txBody>
      </p:sp>
      <p:sp>
        <p:nvSpPr>
          <p:cNvPr id="4" name="Slide Number Placeholder 3"/>
          <p:cNvSpPr>
            <a:spLocks noGrp="1"/>
          </p:cNvSpPr>
          <p:nvPr>
            <p:ph type="sldNum" sz="quarter" idx="5"/>
          </p:nvPr>
        </p:nvSpPr>
        <p:spPr/>
        <p:txBody>
          <a:bodyPr/>
          <a:lstStyle/>
          <a:p>
            <a:fld id="{57365A24-57CD-4E8C-A944-62AFBD9F4CA5}" type="slidenum">
              <a:rPr lang="en-GB" smtClean="0"/>
              <a:t>31</a:t>
            </a:fld>
            <a:endParaRPr lang="en-GB"/>
          </a:p>
        </p:txBody>
      </p:sp>
    </p:spTree>
    <p:extLst>
      <p:ext uri="{BB962C8B-B14F-4D97-AF65-F5344CB8AC3E}">
        <p14:creationId xmlns:p14="http://schemas.microsoft.com/office/powerpoint/2010/main" val="33563853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Next up, is what I call Brilliant Basics.  In a world when everything is complicated already, it always surprises me that we continue to over-complicate our own profession.  In fact, I would argue that the biggest challenge for Communicators over the next 5 years is simplification – namely to make the employee experience for communications more engaging, self service and intuitive.</a:t>
            </a:r>
          </a:p>
          <a:p>
            <a:endParaRPr lang="en-GB" dirty="0"/>
          </a:p>
          <a:p>
            <a:r>
              <a:rPr lang="en-GB" sz="1200" b="0" i="0" kern="1200" dirty="0">
                <a:solidFill>
                  <a:schemeClr val="tx1"/>
                </a:solidFill>
                <a:effectLst/>
                <a:latin typeface="+mn-lt"/>
                <a:ea typeface="+mn-ea"/>
                <a:cs typeface="+mn-cs"/>
              </a:rPr>
              <a:t>BUILD: “Life is really simple, but we insist on making it complicated.” </a:t>
            </a:r>
            <a:br>
              <a:rPr lang="en-GB" dirty="0"/>
            </a:br>
            <a:r>
              <a:rPr lang="en-GB" sz="1200" b="0" i="0" kern="1200" dirty="0">
                <a:solidFill>
                  <a:schemeClr val="tx1"/>
                </a:solidFill>
                <a:effectLst/>
                <a:latin typeface="+mn-lt"/>
                <a:ea typeface="+mn-ea"/>
                <a:cs typeface="+mn-cs"/>
              </a:rPr>
              <a:t>― </a:t>
            </a:r>
            <a:r>
              <a:rPr lang="en-GB" sz="1200" b="1" i="0" kern="1200" dirty="0">
                <a:solidFill>
                  <a:schemeClr val="tx1"/>
                </a:solidFill>
                <a:effectLst/>
                <a:latin typeface="+mn-lt"/>
                <a:ea typeface="+mn-ea"/>
                <a:cs typeface="+mn-cs"/>
              </a:rPr>
              <a:t>Confucius</a:t>
            </a:r>
            <a:endParaRPr lang="en-GB" dirty="0"/>
          </a:p>
        </p:txBody>
      </p:sp>
      <p:sp>
        <p:nvSpPr>
          <p:cNvPr id="4" name="Slide Number Placeholder 3"/>
          <p:cNvSpPr>
            <a:spLocks noGrp="1"/>
          </p:cNvSpPr>
          <p:nvPr>
            <p:ph type="sldNum" sz="quarter" idx="5"/>
          </p:nvPr>
        </p:nvSpPr>
        <p:spPr/>
        <p:txBody>
          <a:bodyPr/>
          <a:lstStyle/>
          <a:p>
            <a:fld id="{57365A24-57CD-4E8C-A944-62AFBD9F4CA5}" type="slidenum">
              <a:rPr lang="en-GB" smtClean="0"/>
              <a:t>32</a:t>
            </a:fld>
            <a:endParaRPr lang="en-GB"/>
          </a:p>
        </p:txBody>
      </p:sp>
    </p:spTree>
    <p:extLst>
      <p:ext uri="{BB962C8B-B14F-4D97-AF65-F5344CB8AC3E}">
        <p14:creationId xmlns:p14="http://schemas.microsoft.com/office/powerpoint/2010/main" val="22616340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6-second commercial.  Check them out on Google, but there are more and more of these types of commercials emerging on social media platforms like Instagram and Snapchat.</a:t>
            </a:r>
          </a:p>
          <a:p>
            <a:endParaRPr lang="en-GB" dirty="0"/>
          </a:p>
          <a:p>
            <a:r>
              <a:rPr lang="en-GB" dirty="0"/>
              <a:t>What was the message in this one?  Global warming.</a:t>
            </a:r>
          </a:p>
        </p:txBody>
      </p:sp>
      <p:sp>
        <p:nvSpPr>
          <p:cNvPr id="4" name="Slide Number Placeholder 3"/>
          <p:cNvSpPr>
            <a:spLocks noGrp="1"/>
          </p:cNvSpPr>
          <p:nvPr>
            <p:ph type="sldNum" sz="quarter" idx="5"/>
          </p:nvPr>
        </p:nvSpPr>
        <p:spPr/>
        <p:txBody>
          <a:bodyPr/>
          <a:lstStyle/>
          <a:p>
            <a:fld id="{941E7E2F-4823-4AB6-870B-8B9B04F3866E}" type="slidenum">
              <a:rPr lang="en-GB" smtClean="0"/>
              <a:t>33</a:t>
            </a:fld>
            <a:endParaRPr lang="en-GB"/>
          </a:p>
        </p:txBody>
      </p:sp>
    </p:spTree>
    <p:extLst>
      <p:ext uri="{BB962C8B-B14F-4D97-AF65-F5344CB8AC3E}">
        <p14:creationId xmlns:p14="http://schemas.microsoft.com/office/powerpoint/2010/main" val="13225004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are also seeing a whole new universal language emerge that crosses languages and cultures.  Yes, the </a:t>
            </a:r>
            <a:r>
              <a:rPr lang="en-GB" dirty="0" err="1"/>
              <a:t>emojicon</a:t>
            </a:r>
            <a:r>
              <a:rPr lang="en-GB" dirty="0"/>
              <a:t>.  …there are now over 2800 of them now.  Let’s a quick test…which famous book is this referring to?</a:t>
            </a:r>
          </a:p>
        </p:txBody>
      </p:sp>
      <p:sp>
        <p:nvSpPr>
          <p:cNvPr id="4" name="Slide Number Placeholder 3"/>
          <p:cNvSpPr>
            <a:spLocks noGrp="1"/>
          </p:cNvSpPr>
          <p:nvPr>
            <p:ph type="sldNum" sz="quarter" idx="5"/>
          </p:nvPr>
        </p:nvSpPr>
        <p:spPr/>
        <p:txBody>
          <a:bodyPr/>
          <a:lstStyle/>
          <a:p>
            <a:fld id="{57365A24-57CD-4E8C-A944-62AFBD9F4CA5}" type="slidenum">
              <a:rPr lang="en-GB" smtClean="0"/>
              <a:t>34</a:t>
            </a:fld>
            <a:endParaRPr lang="en-GB"/>
          </a:p>
        </p:txBody>
      </p:sp>
    </p:spTree>
    <p:extLst>
      <p:ext uri="{BB962C8B-B14F-4D97-AF65-F5344CB8AC3E}">
        <p14:creationId xmlns:p14="http://schemas.microsoft.com/office/powerpoint/2010/main" val="11073204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to my third and final part of my breakthrough the noise philosophy.  That is to be clear and concise.</a:t>
            </a:r>
          </a:p>
        </p:txBody>
      </p:sp>
      <p:sp>
        <p:nvSpPr>
          <p:cNvPr id="4" name="Slide Number Placeholder 3"/>
          <p:cNvSpPr>
            <a:spLocks noGrp="1"/>
          </p:cNvSpPr>
          <p:nvPr>
            <p:ph type="sldNum" sz="quarter" idx="5"/>
          </p:nvPr>
        </p:nvSpPr>
        <p:spPr/>
        <p:txBody>
          <a:bodyPr/>
          <a:lstStyle/>
          <a:p>
            <a:fld id="{57365A24-57CD-4E8C-A944-62AFBD9F4CA5}" type="slidenum">
              <a:rPr lang="en-GB" smtClean="0"/>
              <a:t>35</a:t>
            </a:fld>
            <a:endParaRPr lang="en-GB"/>
          </a:p>
        </p:txBody>
      </p:sp>
    </p:spTree>
    <p:extLst>
      <p:ext uri="{BB962C8B-B14F-4D97-AF65-F5344CB8AC3E}">
        <p14:creationId xmlns:p14="http://schemas.microsoft.com/office/powerpoint/2010/main" val="8290861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7365A24-57CD-4E8C-A944-62AFBD9F4CA5}" type="slidenum">
              <a:rPr lang="en-GB" smtClean="0"/>
              <a:t>38</a:t>
            </a:fld>
            <a:endParaRPr lang="en-GB"/>
          </a:p>
        </p:txBody>
      </p:sp>
    </p:spTree>
    <p:extLst>
      <p:ext uri="{BB962C8B-B14F-4D97-AF65-F5344CB8AC3E}">
        <p14:creationId xmlns:p14="http://schemas.microsoft.com/office/powerpoint/2010/main" val="42787890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to my third and final part of my breakthrough the noise philosophy.  That is to be clear and concise.</a:t>
            </a:r>
          </a:p>
        </p:txBody>
      </p:sp>
      <p:sp>
        <p:nvSpPr>
          <p:cNvPr id="4" name="Slide Number Placeholder 3"/>
          <p:cNvSpPr>
            <a:spLocks noGrp="1"/>
          </p:cNvSpPr>
          <p:nvPr>
            <p:ph type="sldNum" sz="quarter" idx="5"/>
          </p:nvPr>
        </p:nvSpPr>
        <p:spPr/>
        <p:txBody>
          <a:bodyPr/>
          <a:lstStyle/>
          <a:p>
            <a:fld id="{57365A24-57CD-4E8C-A944-62AFBD9F4CA5}" type="slidenum">
              <a:rPr lang="en-GB" smtClean="0"/>
              <a:t>39</a:t>
            </a:fld>
            <a:endParaRPr lang="en-GB"/>
          </a:p>
        </p:txBody>
      </p:sp>
    </p:spTree>
    <p:extLst>
      <p:ext uri="{BB962C8B-B14F-4D97-AF65-F5344CB8AC3E}">
        <p14:creationId xmlns:p14="http://schemas.microsoft.com/office/powerpoint/2010/main" val="20792116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5828" y="2125980"/>
            <a:ext cx="10379393"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31657" y="3840480"/>
            <a:ext cx="8547735" cy="1714500"/>
          </a:xfrm>
          <a:prstGeom prst="rect">
            <a:avLst/>
          </a:prstGeom>
        </p:spPr>
        <p:txBody>
          <a:bodyPr wrap="square" lIns="0" tIns="0" rIns="0" bIns="0">
            <a:spAutoFit/>
          </a:bodyPr>
          <a:lstStyle>
            <a:lvl1pPr>
              <a:defRPr/>
            </a:lvl1pPr>
          </a:lstStyle>
          <a:p>
            <a:endParaRPr/>
          </a:p>
        </p:txBody>
      </p:sp>
      <p:sp>
        <p:nvSpPr>
          <p:cNvPr id="6" name="Holder 6"/>
          <p:cNvSpPr>
            <a:spLocks noGrp="1"/>
          </p:cNvSpPr>
          <p:nvPr>
            <p:ph type="sldNum" sz="quarter" idx="7"/>
          </p:nvPr>
        </p:nvSpPr>
        <p:spPr/>
        <p:txBody>
          <a:bodyPr lIns="0" tIns="0" rIns="0" bIns="0"/>
          <a:lstStyle>
            <a:lvl1pPr>
              <a:defRPr sz="800" b="0" i="0">
                <a:solidFill>
                  <a:srgbClr val="202C63"/>
                </a:solidFill>
                <a:latin typeface="Calibri"/>
                <a:cs typeface="Calibri"/>
              </a:defRPr>
            </a:lvl1pPr>
          </a:lstStyle>
          <a:p>
            <a:pPr marL="76835">
              <a:lnSpc>
                <a:spcPts val="930"/>
              </a:lnSpc>
            </a:pPr>
            <a:fld id="{81D60167-4931-47E6-BA6A-407CBD079E47}" type="slidenum">
              <a:rPr dirty="0"/>
              <a:t>‹#›</a:t>
            </a:fld>
            <a:endParaRPr dirty="0"/>
          </a:p>
        </p:txBody>
      </p:sp>
      <p:sp>
        <p:nvSpPr>
          <p:cNvPr id="7" name="Holder 4">
            <a:extLst>
              <a:ext uri="{FF2B5EF4-FFF2-40B4-BE49-F238E27FC236}">
                <a16:creationId xmlns:a16="http://schemas.microsoft.com/office/drawing/2014/main" id="{CE5DE4EE-2F70-46D2-81DA-770A1121F2E7}"/>
              </a:ext>
            </a:extLst>
          </p:cNvPr>
          <p:cNvSpPr>
            <a:spLocks noGrp="1"/>
          </p:cNvSpPr>
          <p:nvPr>
            <p:ph type="ftr" sz="quarter" idx="5"/>
          </p:nvPr>
        </p:nvSpPr>
        <p:spPr>
          <a:xfrm>
            <a:off x="995579" y="6741163"/>
            <a:ext cx="2416175" cy="115416"/>
          </a:xfrm>
          <a:prstGeom prst="rect">
            <a:avLst/>
          </a:prstGeom>
        </p:spPr>
        <p:txBody>
          <a:bodyPr wrap="square" lIns="0" tIns="0" rIns="0" bIns="0">
            <a:spAutoFit/>
          </a:bodyPr>
          <a:lstStyle>
            <a:lvl1pPr>
              <a:defRPr sz="800" b="0" i="0">
                <a:solidFill>
                  <a:srgbClr val="A6A6A6"/>
                </a:solidFill>
                <a:latin typeface="Calibri"/>
                <a:cs typeface="Calibri"/>
              </a:defRPr>
            </a:lvl1pPr>
          </a:lstStyle>
          <a:p>
            <a:pPr marL="12700">
              <a:lnSpc>
                <a:spcPts val="865"/>
              </a:lnSpc>
            </a:pPr>
            <a:r>
              <a:rPr lang="en-GB" dirty="0"/>
              <a:t>© 2017 </a:t>
            </a:r>
            <a:r>
              <a:rPr lang="en-GB" spc="-5" dirty="0"/>
              <a:t>Flametree Communication Ltd</a:t>
            </a:r>
            <a:r>
              <a:rPr lang="en-GB" dirty="0"/>
              <a:t>.  </a:t>
            </a:r>
            <a:r>
              <a:rPr lang="en-GB" spc="-5" dirty="0"/>
              <a:t>All rights</a:t>
            </a:r>
            <a:r>
              <a:rPr lang="en-GB" spc="-10" dirty="0"/>
              <a:t> </a:t>
            </a:r>
            <a:r>
              <a:rPr lang="en-GB" spc="-5" dirty="0"/>
              <a:t>reserved.</a:t>
            </a:r>
            <a:endParaRPr spc="-5" dirty="0"/>
          </a:p>
        </p:txBody>
      </p:sp>
      <p:sp>
        <p:nvSpPr>
          <p:cNvPr id="8" name="Holder 4">
            <a:extLst>
              <a:ext uri="{FF2B5EF4-FFF2-40B4-BE49-F238E27FC236}">
                <a16:creationId xmlns:a16="http://schemas.microsoft.com/office/drawing/2014/main" id="{FB054BA6-696A-4A92-B454-EF1B784633D6}"/>
              </a:ext>
            </a:extLst>
          </p:cNvPr>
          <p:cNvSpPr txBox="1">
            <a:spLocks/>
          </p:cNvSpPr>
          <p:nvPr userDrawn="1"/>
        </p:nvSpPr>
        <p:spPr>
          <a:xfrm>
            <a:off x="995579" y="6741163"/>
            <a:ext cx="2416175" cy="115416"/>
          </a:xfrm>
          <a:prstGeom prst="rect">
            <a:avLst/>
          </a:prstGeom>
        </p:spPr>
        <p:txBody>
          <a:bodyPr wrap="square" lIns="0" tIns="0" rIns="0" bIns="0">
            <a:spAutoFit/>
          </a:bodyPr>
          <a:lstStyle>
            <a:defPPr>
              <a:defRPr lang="en-US"/>
            </a:defPPr>
            <a:lvl1pPr marL="0" algn="l" defTabSz="914400" rtl="0" eaLnBrk="1" latinLnBrk="0" hangingPunct="1">
              <a:defRPr sz="800" b="0" i="0" kern="1200">
                <a:solidFill>
                  <a:srgbClr val="A6A6A6"/>
                </a:solidFill>
                <a:latin typeface="Calibri"/>
                <a:ea typeface="+mn-ea"/>
                <a:cs typeface="Calibri"/>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865"/>
              </a:lnSpc>
            </a:pPr>
            <a:r>
              <a:rPr lang="en-GB"/>
              <a:t>© 2017 </a:t>
            </a:r>
            <a:r>
              <a:rPr lang="en-GB" spc="-5"/>
              <a:t>Flametree Communication Ltd</a:t>
            </a:r>
            <a:r>
              <a:rPr lang="en-GB"/>
              <a:t>.  </a:t>
            </a:r>
            <a:r>
              <a:rPr lang="en-GB" spc="-5"/>
              <a:t>All rights</a:t>
            </a:r>
            <a:r>
              <a:rPr lang="en-GB" spc="-10"/>
              <a:t> </a:t>
            </a:r>
            <a:r>
              <a:rPr lang="en-GB" spc="-5"/>
              <a:t>reserved.</a:t>
            </a:r>
            <a:endParaRPr lang="en-GB" spc="-5" dirty="0"/>
          </a:p>
        </p:txBody>
      </p:sp>
      <p:pic>
        <p:nvPicPr>
          <p:cNvPr id="9" name="Picture 8">
            <a:extLst>
              <a:ext uri="{FF2B5EF4-FFF2-40B4-BE49-F238E27FC236}">
                <a16:creationId xmlns:a16="http://schemas.microsoft.com/office/drawing/2014/main" id="{AB4153D0-3C1C-4805-8B14-B8F323DFA19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314" y="6231351"/>
            <a:ext cx="1690818" cy="509356"/>
          </a:xfrm>
          <a:prstGeom prst="rect">
            <a:avLst/>
          </a:prstGeom>
        </p:spPr>
      </p:pic>
      <p:sp>
        <p:nvSpPr>
          <p:cNvPr id="10" name="bk object 17">
            <a:extLst>
              <a:ext uri="{FF2B5EF4-FFF2-40B4-BE49-F238E27FC236}">
                <a16:creationId xmlns:a16="http://schemas.microsoft.com/office/drawing/2014/main" id="{38DB077A-2BB0-4A5E-911C-228758CDBD14}"/>
              </a:ext>
            </a:extLst>
          </p:cNvPr>
          <p:cNvSpPr/>
          <p:nvPr userDrawn="1"/>
        </p:nvSpPr>
        <p:spPr>
          <a:xfrm>
            <a:off x="1389761" y="0"/>
            <a:ext cx="10818495" cy="182880"/>
          </a:xfrm>
          <a:custGeom>
            <a:avLst/>
            <a:gdLst/>
            <a:ahLst/>
            <a:cxnLst/>
            <a:rect l="l" t="t" r="r" b="b"/>
            <a:pathLst>
              <a:path w="10818495" h="182880">
                <a:moveTo>
                  <a:pt x="0" y="182752"/>
                </a:moveTo>
                <a:lnTo>
                  <a:pt x="10818114" y="182752"/>
                </a:lnTo>
                <a:lnTo>
                  <a:pt x="10818114" y="0"/>
                </a:lnTo>
                <a:lnTo>
                  <a:pt x="0" y="0"/>
                </a:lnTo>
                <a:lnTo>
                  <a:pt x="0" y="182752"/>
                </a:lnTo>
                <a:close/>
              </a:path>
            </a:pathLst>
          </a:custGeom>
          <a:solidFill>
            <a:srgbClr val="8FC63D"/>
          </a:solidFill>
        </p:spPr>
        <p:txBody>
          <a:bodyPr wrap="square" lIns="0" tIns="0" rIns="0" bIns="0" rtlCol="0"/>
          <a:lstStyle/>
          <a:p>
            <a:endParaRPr dirty="0"/>
          </a:p>
        </p:txBody>
      </p:sp>
      <p:sp>
        <p:nvSpPr>
          <p:cNvPr id="11" name="bk object 18">
            <a:extLst>
              <a:ext uri="{FF2B5EF4-FFF2-40B4-BE49-F238E27FC236}">
                <a16:creationId xmlns:a16="http://schemas.microsoft.com/office/drawing/2014/main" id="{2FE8BE54-1376-43DB-A3F6-B0AD719DD31C}"/>
              </a:ext>
            </a:extLst>
          </p:cNvPr>
          <p:cNvSpPr/>
          <p:nvPr userDrawn="1"/>
        </p:nvSpPr>
        <p:spPr>
          <a:xfrm>
            <a:off x="0" y="0"/>
            <a:ext cx="1221105" cy="182880"/>
          </a:xfrm>
          <a:custGeom>
            <a:avLst/>
            <a:gdLst/>
            <a:ahLst/>
            <a:cxnLst/>
            <a:rect l="l" t="t" r="r" b="b"/>
            <a:pathLst>
              <a:path w="1221105" h="182880">
                <a:moveTo>
                  <a:pt x="0" y="182752"/>
                </a:moveTo>
                <a:lnTo>
                  <a:pt x="1220787" y="182752"/>
                </a:lnTo>
                <a:lnTo>
                  <a:pt x="1220787" y="0"/>
                </a:lnTo>
                <a:lnTo>
                  <a:pt x="0" y="0"/>
                </a:lnTo>
                <a:lnTo>
                  <a:pt x="0" y="182752"/>
                </a:lnTo>
                <a:close/>
              </a:path>
            </a:pathLst>
          </a:custGeom>
          <a:solidFill>
            <a:srgbClr val="BF17B3"/>
          </a:solidFill>
        </p:spPr>
        <p:txBody>
          <a:bodyPr wrap="square" lIns="0" tIns="0" rIns="0" bIns="0" rtlCol="0"/>
          <a:lstStyle/>
          <a:p>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16" name="bk object 16"/>
          <p:cNvSpPr/>
          <p:nvPr/>
        </p:nvSpPr>
        <p:spPr>
          <a:xfrm>
            <a:off x="193611" y="6227093"/>
            <a:ext cx="2094102" cy="521449"/>
          </a:xfrm>
          <a:prstGeom prst="rect">
            <a:avLst/>
          </a:prstGeom>
          <a:blipFill>
            <a:blip r:embed="rId2" cstate="print"/>
            <a:stretch>
              <a:fillRect/>
            </a:stretch>
          </a:blipFill>
        </p:spPr>
        <p:txBody>
          <a:bodyPr wrap="square" lIns="0" tIns="0" rIns="0" bIns="0" rtlCol="0"/>
          <a:lstStyle/>
          <a:p>
            <a:endParaRPr dirty="0"/>
          </a:p>
        </p:txBody>
      </p:sp>
      <p:sp>
        <p:nvSpPr>
          <p:cNvPr id="17" name="bk object 17"/>
          <p:cNvSpPr/>
          <p:nvPr/>
        </p:nvSpPr>
        <p:spPr>
          <a:xfrm>
            <a:off x="1389761" y="0"/>
            <a:ext cx="10818495" cy="182880"/>
          </a:xfrm>
          <a:custGeom>
            <a:avLst/>
            <a:gdLst/>
            <a:ahLst/>
            <a:cxnLst/>
            <a:rect l="l" t="t" r="r" b="b"/>
            <a:pathLst>
              <a:path w="10818495" h="182880">
                <a:moveTo>
                  <a:pt x="0" y="182752"/>
                </a:moveTo>
                <a:lnTo>
                  <a:pt x="10818114" y="182752"/>
                </a:lnTo>
                <a:lnTo>
                  <a:pt x="10818114" y="0"/>
                </a:lnTo>
                <a:lnTo>
                  <a:pt x="0" y="0"/>
                </a:lnTo>
                <a:lnTo>
                  <a:pt x="0" y="182752"/>
                </a:lnTo>
                <a:close/>
              </a:path>
            </a:pathLst>
          </a:custGeom>
          <a:solidFill>
            <a:srgbClr val="8FC63D"/>
          </a:solidFill>
        </p:spPr>
        <p:txBody>
          <a:bodyPr wrap="square" lIns="0" tIns="0" rIns="0" bIns="0" rtlCol="0"/>
          <a:lstStyle/>
          <a:p>
            <a:endParaRPr dirty="0"/>
          </a:p>
        </p:txBody>
      </p:sp>
      <p:sp>
        <p:nvSpPr>
          <p:cNvPr id="18" name="bk object 18"/>
          <p:cNvSpPr/>
          <p:nvPr/>
        </p:nvSpPr>
        <p:spPr>
          <a:xfrm>
            <a:off x="0" y="0"/>
            <a:ext cx="1221105" cy="182880"/>
          </a:xfrm>
          <a:custGeom>
            <a:avLst/>
            <a:gdLst/>
            <a:ahLst/>
            <a:cxnLst/>
            <a:rect l="l" t="t" r="r" b="b"/>
            <a:pathLst>
              <a:path w="1221105" h="182880">
                <a:moveTo>
                  <a:pt x="0" y="182752"/>
                </a:moveTo>
                <a:lnTo>
                  <a:pt x="1220787" y="182752"/>
                </a:lnTo>
                <a:lnTo>
                  <a:pt x="1220787" y="0"/>
                </a:lnTo>
                <a:lnTo>
                  <a:pt x="0" y="0"/>
                </a:lnTo>
                <a:lnTo>
                  <a:pt x="0" y="182752"/>
                </a:lnTo>
                <a:close/>
              </a:path>
            </a:pathLst>
          </a:custGeom>
          <a:solidFill>
            <a:srgbClr val="BF17B3"/>
          </a:solidFill>
        </p:spPr>
        <p:txBody>
          <a:bodyPr wrap="square" lIns="0" tIns="0" rIns="0" bIns="0" rtlCol="0"/>
          <a:lstStyle/>
          <a:p>
            <a:endParaRPr dirty="0"/>
          </a:p>
        </p:txBody>
      </p:sp>
      <p:sp>
        <p:nvSpPr>
          <p:cNvPr id="19" name="bk object 19"/>
          <p:cNvSpPr/>
          <p:nvPr/>
        </p:nvSpPr>
        <p:spPr>
          <a:xfrm>
            <a:off x="158546" y="6198930"/>
            <a:ext cx="2362835" cy="554355"/>
          </a:xfrm>
          <a:custGeom>
            <a:avLst/>
            <a:gdLst/>
            <a:ahLst/>
            <a:cxnLst/>
            <a:rect l="l" t="t" r="r" b="b"/>
            <a:pathLst>
              <a:path w="2362835" h="554354">
                <a:moveTo>
                  <a:pt x="0" y="554177"/>
                </a:moveTo>
                <a:lnTo>
                  <a:pt x="2362327" y="554177"/>
                </a:lnTo>
                <a:lnTo>
                  <a:pt x="2362327" y="0"/>
                </a:lnTo>
                <a:lnTo>
                  <a:pt x="0" y="0"/>
                </a:lnTo>
                <a:lnTo>
                  <a:pt x="0" y="554177"/>
                </a:lnTo>
                <a:close/>
              </a:path>
            </a:pathLst>
          </a:custGeom>
          <a:solidFill>
            <a:srgbClr val="FFFFFF"/>
          </a:solidFill>
        </p:spPr>
        <p:txBody>
          <a:bodyPr wrap="square" lIns="0" tIns="0" rIns="0" bIns="0" rtlCol="0"/>
          <a:lstStyle/>
          <a:p>
            <a:endParaRPr dirty="0"/>
          </a:p>
        </p:txBody>
      </p:sp>
      <p:sp>
        <p:nvSpPr>
          <p:cNvPr id="2" name="Holder 2"/>
          <p:cNvSpPr>
            <a:spLocks noGrp="1"/>
          </p:cNvSpPr>
          <p:nvPr>
            <p:ph type="title"/>
          </p:nvPr>
        </p:nvSpPr>
        <p:spPr/>
        <p:txBody>
          <a:bodyPr lIns="0" tIns="0" rIns="0" bIns="0"/>
          <a:lstStyle>
            <a:lvl1pPr>
              <a:defRPr sz="3500" b="1" i="0">
                <a:solidFill>
                  <a:srgbClr val="202C63"/>
                </a:solidFill>
                <a:latin typeface="Calibri"/>
                <a:cs typeface="Calibri"/>
              </a:defRPr>
            </a:lvl1pPr>
          </a:lstStyle>
          <a:p>
            <a:endParaRPr dirty="0"/>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6" name="Holder 6"/>
          <p:cNvSpPr>
            <a:spLocks noGrp="1"/>
          </p:cNvSpPr>
          <p:nvPr>
            <p:ph type="sldNum" sz="quarter" idx="7"/>
          </p:nvPr>
        </p:nvSpPr>
        <p:spPr/>
        <p:txBody>
          <a:bodyPr lIns="0" tIns="0" rIns="0" bIns="0"/>
          <a:lstStyle>
            <a:lvl1pPr>
              <a:defRPr sz="800" b="0" i="0">
                <a:solidFill>
                  <a:srgbClr val="202C63"/>
                </a:solidFill>
                <a:latin typeface="Calibri"/>
                <a:cs typeface="Calibri"/>
              </a:defRPr>
            </a:lvl1pPr>
          </a:lstStyle>
          <a:p>
            <a:pPr marL="76835">
              <a:lnSpc>
                <a:spcPts val="930"/>
              </a:lnSpc>
            </a:pPr>
            <a:fld id="{81D60167-4931-47E6-BA6A-407CBD079E47}" type="slidenum">
              <a:rPr dirty="0"/>
              <a:t>‹#›</a:t>
            </a:fld>
            <a:endParaRPr dirty="0"/>
          </a:p>
        </p:txBody>
      </p:sp>
      <p:sp>
        <p:nvSpPr>
          <p:cNvPr id="13" name="Holder 4">
            <a:extLst>
              <a:ext uri="{FF2B5EF4-FFF2-40B4-BE49-F238E27FC236}">
                <a16:creationId xmlns:a16="http://schemas.microsoft.com/office/drawing/2014/main" id="{4CBB7DEE-A210-4AAA-AA91-AF16F5E005FD}"/>
              </a:ext>
            </a:extLst>
          </p:cNvPr>
          <p:cNvSpPr>
            <a:spLocks noGrp="1"/>
          </p:cNvSpPr>
          <p:nvPr>
            <p:ph type="ftr" sz="quarter" idx="5"/>
          </p:nvPr>
        </p:nvSpPr>
        <p:spPr>
          <a:xfrm>
            <a:off x="995579" y="6741163"/>
            <a:ext cx="2416175" cy="115416"/>
          </a:xfrm>
          <a:prstGeom prst="rect">
            <a:avLst/>
          </a:prstGeom>
        </p:spPr>
        <p:txBody>
          <a:bodyPr wrap="square" lIns="0" tIns="0" rIns="0" bIns="0">
            <a:spAutoFit/>
          </a:bodyPr>
          <a:lstStyle>
            <a:lvl1pPr>
              <a:defRPr sz="800" b="0" i="0">
                <a:solidFill>
                  <a:srgbClr val="A6A6A6"/>
                </a:solidFill>
                <a:latin typeface="Calibri"/>
                <a:cs typeface="Calibri"/>
              </a:defRPr>
            </a:lvl1pPr>
          </a:lstStyle>
          <a:p>
            <a:pPr marL="12700">
              <a:lnSpc>
                <a:spcPts val="865"/>
              </a:lnSpc>
            </a:pPr>
            <a:r>
              <a:rPr lang="en-GB" dirty="0"/>
              <a:t>© 2017 </a:t>
            </a:r>
            <a:r>
              <a:rPr lang="en-GB" spc="-5" dirty="0"/>
              <a:t>Flametree Communication Ltd</a:t>
            </a:r>
            <a:r>
              <a:rPr lang="en-GB" dirty="0"/>
              <a:t>.  </a:t>
            </a:r>
            <a:r>
              <a:rPr lang="en-GB" spc="-5" dirty="0"/>
              <a:t>All rights</a:t>
            </a:r>
            <a:r>
              <a:rPr lang="en-GB" spc="-10" dirty="0"/>
              <a:t> </a:t>
            </a:r>
            <a:r>
              <a:rPr lang="en-GB" spc="-5" dirty="0"/>
              <a:t>reserved.</a:t>
            </a:r>
            <a:endParaRPr spc="-5" dirty="0"/>
          </a:p>
        </p:txBody>
      </p:sp>
      <p:pic>
        <p:nvPicPr>
          <p:cNvPr id="14" name="Picture 13">
            <a:extLst>
              <a:ext uri="{FF2B5EF4-FFF2-40B4-BE49-F238E27FC236}">
                <a16:creationId xmlns:a16="http://schemas.microsoft.com/office/drawing/2014/main" id="{FA851CDE-6D64-427D-9F74-4D22C196AD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8956" y="6231807"/>
            <a:ext cx="1690818" cy="509356"/>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500" b="1" i="0">
                <a:solidFill>
                  <a:srgbClr val="202C63"/>
                </a:solidFill>
                <a:latin typeface="Calibri"/>
                <a:cs typeface="Calibri"/>
              </a:defRPr>
            </a:lvl1pPr>
          </a:lstStyle>
          <a:p>
            <a:endParaRPr/>
          </a:p>
        </p:txBody>
      </p:sp>
      <p:sp>
        <p:nvSpPr>
          <p:cNvPr id="3" name="Holder 3"/>
          <p:cNvSpPr>
            <a:spLocks noGrp="1"/>
          </p:cNvSpPr>
          <p:nvPr>
            <p:ph sz="half" idx="2"/>
          </p:nvPr>
        </p:nvSpPr>
        <p:spPr>
          <a:xfrm>
            <a:off x="610552" y="1577340"/>
            <a:ext cx="5311807"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88690" y="1577340"/>
            <a:ext cx="5311807" cy="4526280"/>
          </a:xfrm>
          <a:prstGeom prst="rect">
            <a:avLst/>
          </a:prstGeom>
        </p:spPr>
        <p:txBody>
          <a:bodyPr wrap="square" lIns="0" tIns="0" rIns="0" bIns="0">
            <a:spAutoFit/>
          </a:bodyPr>
          <a:lstStyle>
            <a:lvl1pPr>
              <a:defRPr/>
            </a:lvl1pPr>
          </a:lstStyle>
          <a:p>
            <a:endParaRPr/>
          </a:p>
        </p:txBody>
      </p:sp>
      <p:sp>
        <p:nvSpPr>
          <p:cNvPr id="7" name="Holder 7"/>
          <p:cNvSpPr>
            <a:spLocks noGrp="1"/>
          </p:cNvSpPr>
          <p:nvPr>
            <p:ph type="sldNum" sz="quarter" idx="7"/>
          </p:nvPr>
        </p:nvSpPr>
        <p:spPr/>
        <p:txBody>
          <a:bodyPr lIns="0" tIns="0" rIns="0" bIns="0"/>
          <a:lstStyle>
            <a:lvl1pPr>
              <a:defRPr sz="800" b="0" i="0">
                <a:solidFill>
                  <a:srgbClr val="202C63"/>
                </a:solidFill>
                <a:latin typeface="Calibri"/>
                <a:cs typeface="Calibri"/>
              </a:defRPr>
            </a:lvl1pPr>
          </a:lstStyle>
          <a:p>
            <a:pPr marL="76835">
              <a:lnSpc>
                <a:spcPts val="930"/>
              </a:lnSpc>
            </a:pPr>
            <a:fld id="{81D60167-4931-47E6-BA6A-407CBD079E47}" type="slidenum">
              <a:rPr dirty="0"/>
              <a:t>‹#›</a:t>
            </a:fld>
            <a:endParaRPr dirty="0"/>
          </a:p>
        </p:txBody>
      </p:sp>
      <p:sp>
        <p:nvSpPr>
          <p:cNvPr id="8" name="Holder 4">
            <a:extLst>
              <a:ext uri="{FF2B5EF4-FFF2-40B4-BE49-F238E27FC236}">
                <a16:creationId xmlns:a16="http://schemas.microsoft.com/office/drawing/2014/main" id="{1967E34A-10CF-46A1-88A4-B00F502D3BA9}"/>
              </a:ext>
            </a:extLst>
          </p:cNvPr>
          <p:cNvSpPr>
            <a:spLocks noGrp="1"/>
          </p:cNvSpPr>
          <p:nvPr>
            <p:ph type="ftr" sz="quarter" idx="5"/>
          </p:nvPr>
        </p:nvSpPr>
        <p:spPr>
          <a:xfrm>
            <a:off x="995579" y="6741163"/>
            <a:ext cx="2416175" cy="115416"/>
          </a:xfrm>
          <a:prstGeom prst="rect">
            <a:avLst/>
          </a:prstGeom>
        </p:spPr>
        <p:txBody>
          <a:bodyPr wrap="square" lIns="0" tIns="0" rIns="0" bIns="0">
            <a:spAutoFit/>
          </a:bodyPr>
          <a:lstStyle>
            <a:lvl1pPr>
              <a:defRPr sz="800" b="0" i="0">
                <a:solidFill>
                  <a:srgbClr val="A6A6A6"/>
                </a:solidFill>
                <a:latin typeface="Calibri"/>
                <a:cs typeface="Calibri"/>
              </a:defRPr>
            </a:lvl1pPr>
          </a:lstStyle>
          <a:p>
            <a:pPr marL="12700">
              <a:lnSpc>
                <a:spcPts val="865"/>
              </a:lnSpc>
            </a:pPr>
            <a:r>
              <a:rPr lang="en-GB" dirty="0"/>
              <a:t>© 2017 </a:t>
            </a:r>
            <a:r>
              <a:rPr lang="en-GB" spc="-5" dirty="0"/>
              <a:t>Flametree Communication Ltd</a:t>
            </a:r>
            <a:r>
              <a:rPr lang="en-GB" dirty="0"/>
              <a:t>.  </a:t>
            </a:r>
            <a:r>
              <a:rPr lang="en-GB" spc="-5" dirty="0"/>
              <a:t>All rights</a:t>
            </a:r>
            <a:r>
              <a:rPr lang="en-GB" spc="-10" dirty="0"/>
              <a:t> </a:t>
            </a:r>
            <a:r>
              <a:rPr lang="en-GB" spc="-5" dirty="0"/>
              <a:t>reserved.</a:t>
            </a:r>
            <a:endParaRPr spc="-5" dirty="0"/>
          </a:p>
        </p:txBody>
      </p:sp>
      <p:sp>
        <p:nvSpPr>
          <p:cNvPr id="9" name="Holder 4">
            <a:extLst>
              <a:ext uri="{FF2B5EF4-FFF2-40B4-BE49-F238E27FC236}">
                <a16:creationId xmlns:a16="http://schemas.microsoft.com/office/drawing/2014/main" id="{D5A598A6-0318-4C94-A2B9-1EB0D891102F}"/>
              </a:ext>
            </a:extLst>
          </p:cNvPr>
          <p:cNvSpPr txBox="1">
            <a:spLocks/>
          </p:cNvSpPr>
          <p:nvPr userDrawn="1"/>
        </p:nvSpPr>
        <p:spPr>
          <a:xfrm>
            <a:off x="995579" y="6741163"/>
            <a:ext cx="2416175" cy="115416"/>
          </a:xfrm>
          <a:prstGeom prst="rect">
            <a:avLst/>
          </a:prstGeom>
        </p:spPr>
        <p:txBody>
          <a:bodyPr wrap="square" lIns="0" tIns="0" rIns="0" bIns="0">
            <a:spAutoFit/>
          </a:bodyPr>
          <a:lstStyle>
            <a:defPPr>
              <a:defRPr lang="en-US"/>
            </a:defPPr>
            <a:lvl1pPr marL="0" algn="l" defTabSz="914400" rtl="0" eaLnBrk="1" latinLnBrk="0" hangingPunct="1">
              <a:defRPr sz="800" b="0" i="0" kern="1200">
                <a:solidFill>
                  <a:srgbClr val="A6A6A6"/>
                </a:solidFill>
                <a:latin typeface="Calibri"/>
                <a:ea typeface="+mn-ea"/>
                <a:cs typeface="Calibri"/>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865"/>
              </a:lnSpc>
            </a:pPr>
            <a:r>
              <a:rPr lang="en-GB" dirty="0"/>
              <a:t>© 2017 </a:t>
            </a:r>
            <a:r>
              <a:rPr lang="en-GB" spc="-5" dirty="0"/>
              <a:t>Flametree Communication Ltd</a:t>
            </a:r>
            <a:r>
              <a:rPr lang="en-GB" dirty="0"/>
              <a:t>.  </a:t>
            </a:r>
            <a:r>
              <a:rPr lang="en-GB" spc="-5" dirty="0"/>
              <a:t>All rights</a:t>
            </a:r>
            <a:r>
              <a:rPr lang="en-GB" spc="-10" dirty="0"/>
              <a:t> </a:t>
            </a:r>
            <a:r>
              <a:rPr lang="en-GB" spc="-5" dirty="0"/>
              <a:t>reserved.</a:t>
            </a:r>
          </a:p>
        </p:txBody>
      </p:sp>
      <p:pic>
        <p:nvPicPr>
          <p:cNvPr id="10" name="Picture 9">
            <a:extLst>
              <a:ext uri="{FF2B5EF4-FFF2-40B4-BE49-F238E27FC236}">
                <a16:creationId xmlns:a16="http://schemas.microsoft.com/office/drawing/2014/main" id="{1264D98B-66ED-4A32-AD5A-4BD68600F52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314" y="6231351"/>
            <a:ext cx="1690818" cy="509356"/>
          </a:xfrm>
          <a:prstGeom prst="rect">
            <a:avLst/>
          </a:prstGeom>
        </p:spPr>
      </p:pic>
      <p:sp>
        <p:nvSpPr>
          <p:cNvPr id="11" name="bk object 17">
            <a:extLst>
              <a:ext uri="{FF2B5EF4-FFF2-40B4-BE49-F238E27FC236}">
                <a16:creationId xmlns:a16="http://schemas.microsoft.com/office/drawing/2014/main" id="{E131A485-7922-4385-AA85-3621EC50EBEB}"/>
              </a:ext>
            </a:extLst>
          </p:cNvPr>
          <p:cNvSpPr/>
          <p:nvPr userDrawn="1"/>
        </p:nvSpPr>
        <p:spPr>
          <a:xfrm>
            <a:off x="1389761" y="0"/>
            <a:ext cx="10818495" cy="182880"/>
          </a:xfrm>
          <a:custGeom>
            <a:avLst/>
            <a:gdLst/>
            <a:ahLst/>
            <a:cxnLst/>
            <a:rect l="l" t="t" r="r" b="b"/>
            <a:pathLst>
              <a:path w="10818495" h="182880">
                <a:moveTo>
                  <a:pt x="0" y="182752"/>
                </a:moveTo>
                <a:lnTo>
                  <a:pt x="10818114" y="182752"/>
                </a:lnTo>
                <a:lnTo>
                  <a:pt x="10818114" y="0"/>
                </a:lnTo>
                <a:lnTo>
                  <a:pt x="0" y="0"/>
                </a:lnTo>
                <a:lnTo>
                  <a:pt x="0" y="182752"/>
                </a:lnTo>
                <a:close/>
              </a:path>
            </a:pathLst>
          </a:custGeom>
          <a:solidFill>
            <a:srgbClr val="8FC63D"/>
          </a:solidFill>
        </p:spPr>
        <p:txBody>
          <a:bodyPr wrap="square" lIns="0" tIns="0" rIns="0" bIns="0" rtlCol="0"/>
          <a:lstStyle/>
          <a:p>
            <a:endParaRPr dirty="0"/>
          </a:p>
        </p:txBody>
      </p:sp>
      <p:sp>
        <p:nvSpPr>
          <p:cNvPr id="12" name="bk object 18">
            <a:extLst>
              <a:ext uri="{FF2B5EF4-FFF2-40B4-BE49-F238E27FC236}">
                <a16:creationId xmlns:a16="http://schemas.microsoft.com/office/drawing/2014/main" id="{91B4B16C-03A4-40E3-B65A-1E3BFD7517D3}"/>
              </a:ext>
            </a:extLst>
          </p:cNvPr>
          <p:cNvSpPr/>
          <p:nvPr userDrawn="1"/>
        </p:nvSpPr>
        <p:spPr>
          <a:xfrm>
            <a:off x="0" y="0"/>
            <a:ext cx="1221105" cy="182880"/>
          </a:xfrm>
          <a:custGeom>
            <a:avLst/>
            <a:gdLst/>
            <a:ahLst/>
            <a:cxnLst/>
            <a:rect l="l" t="t" r="r" b="b"/>
            <a:pathLst>
              <a:path w="1221105" h="182880">
                <a:moveTo>
                  <a:pt x="0" y="182752"/>
                </a:moveTo>
                <a:lnTo>
                  <a:pt x="1220787" y="182752"/>
                </a:lnTo>
                <a:lnTo>
                  <a:pt x="1220787" y="0"/>
                </a:lnTo>
                <a:lnTo>
                  <a:pt x="0" y="0"/>
                </a:lnTo>
                <a:lnTo>
                  <a:pt x="0" y="182752"/>
                </a:lnTo>
                <a:close/>
              </a:path>
            </a:pathLst>
          </a:custGeom>
          <a:solidFill>
            <a:srgbClr val="BF17B3"/>
          </a:solidFill>
        </p:spPr>
        <p:txBody>
          <a:bodyPr wrap="square" lIns="0" tIns="0" rIns="0" bIns="0" rtlCol="0"/>
          <a:lstStyle/>
          <a:p>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500" b="1" i="0">
                <a:solidFill>
                  <a:srgbClr val="202C63"/>
                </a:solidFill>
                <a:latin typeface="Calibri"/>
                <a:cs typeface="Calibri"/>
              </a:defRPr>
            </a:lvl1pPr>
          </a:lstStyle>
          <a:p>
            <a:endParaRPr/>
          </a:p>
        </p:txBody>
      </p:sp>
      <p:sp>
        <p:nvSpPr>
          <p:cNvPr id="5" name="Holder 5"/>
          <p:cNvSpPr>
            <a:spLocks noGrp="1"/>
          </p:cNvSpPr>
          <p:nvPr>
            <p:ph type="sldNum" sz="quarter" idx="7"/>
          </p:nvPr>
        </p:nvSpPr>
        <p:spPr/>
        <p:txBody>
          <a:bodyPr lIns="0" tIns="0" rIns="0" bIns="0"/>
          <a:lstStyle>
            <a:lvl1pPr>
              <a:defRPr sz="800" b="0" i="0">
                <a:solidFill>
                  <a:srgbClr val="202C63"/>
                </a:solidFill>
                <a:latin typeface="Calibri"/>
                <a:cs typeface="Calibri"/>
              </a:defRPr>
            </a:lvl1pPr>
          </a:lstStyle>
          <a:p>
            <a:pPr marL="76835">
              <a:lnSpc>
                <a:spcPts val="930"/>
              </a:lnSpc>
            </a:pPr>
            <a:fld id="{81D60167-4931-47E6-BA6A-407CBD079E47}" type="slidenum">
              <a:rPr dirty="0"/>
              <a:t>‹#›</a:t>
            </a:fld>
            <a:endParaRPr dirty="0"/>
          </a:p>
        </p:txBody>
      </p:sp>
      <p:sp>
        <p:nvSpPr>
          <p:cNvPr id="6" name="Holder 4">
            <a:extLst>
              <a:ext uri="{FF2B5EF4-FFF2-40B4-BE49-F238E27FC236}">
                <a16:creationId xmlns:a16="http://schemas.microsoft.com/office/drawing/2014/main" id="{364755C5-5F71-46C7-AFE3-106F87EF2AC2}"/>
              </a:ext>
            </a:extLst>
          </p:cNvPr>
          <p:cNvSpPr>
            <a:spLocks noGrp="1"/>
          </p:cNvSpPr>
          <p:nvPr>
            <p:ph type="ftr" sz="quarter" idx="5"/>
          </p:nvPr>
        </p:nvSpPr>
        <p:spPr>
          <a:xfrm>
            <a:off x="995579" y="6741163"/>
            <a:ext cx="2416175" cy="115416"/>
          </a:xfrm>
          <a:prstGeom prst="rect">
            <a:avLst/>
          </a:prstGeom>
        </p:spPr>
        <p:txBody>
          <a:bodyPr wrap="square" lIns="0" tIns="0" rIns="0" bIns="0">
            <a:spAutoFit/>
          </a:bodyPr>
          <a:lstStyle>
            <a:lvl1pPr>
              <a:defRPr sz="800" b="0" i="0">
                <a:solidFill>
                  <a:srgbClr val="A6A6A6"/>
                </a:solidFill>
                <a:latin typeface="Calibri"/>
                <a:cs typeface="Calibri"/>
              </a:defRPr>
            </a:lvl1pPr>
          </a:lstStyle>
          <a:p>
            <a:pPr marL="12700">
              <a:lnSpc>
                <a:spcPts val="865"/>
              </a:lnSpc>
            </a:pPr>
            <a:r>
              <a:rPr lang="en-GB" dirty="0"/>
              <a:t>© 2017 </a:t>
            </a:r>
            <a:r>
              <a:rPr lang="en-GB" spc="-5" dirty="0"/>
              <a:t>Flametree Communication Ltd</a:t>
            </a:r>
            <a:r>
              <a:rPr lang="en-GB" dirty="0"/>
              <a:t>.  </a:t>
            </a:r>
            <a:r>
              <a:rPr lang="en-GB" spc="-5" dirty="0"/>
              <a:t>All rights</a:t>
            </a:r>
            <a:r>
              <a:rPr lang="en-GB" spc="-10" dirty="0"/>
              <a:t> </a:t>
            </a:r>
            <a:r>
              <a:rPr lang="en-GB" spc="-5" dirty="0"/>
              <a:t>reserved.</a:t>
            </a:r>
            <a:endParaRPr spc="-5" dirty="0"/>
          </a:p>
        </p:txBody>
      </p:sp>
      <p:sp>
        <p:nvSpPr>
          <p:cNvPr id="7" name="bk object 17">
            <a:extLst>
              <a:ext uri="{FF2B5EF4-FFF2-40B4-BE49-F238E27FC236}">
                <a16:creationId xmlns:a16="http://schemas.microsoft.com/office/drawing/2014/main" id="{09F83DBA-780C-42B7-8AE4-5FC599CB0F74}"/>
              </a:ext>
            </a:extLst>
          </p:cNvPr>
          <p:cNvSpPr/>
          <p:nvPr userDrawn="1"/>
        </p:nvSpPr>
        <p:spPr>
          <a:xfrm>
            <a:off x="1389761" y="0"/>
            <a:ext cx="10818495" cy="182880"/>
          </a:xfrm>
          <a:custGeom>
            <a:avLst/>
            <a:gdLst/>
            <a:ahLst/>
            <a:cxnLst/>
            <a:rect l="l" t="t" r="r" b="b"/>
            <a:pathLst>
              <a:path w="10818495" h="182880">
                <a:moveTo>
                  <a:pt x="0" y="182752"/>
                </a:moveTo>
                <a:lnTo>
                  <a:pt x="10818114" y="182752"/>
                </a:lnTo>
                <a:lnTo>
                  <a:pt x="10818114" y="0"/>
                </a:lnTo>
                <a:lnTo>
                  <a:pt x="0" y="0"/>
                </a:lnTo>
                <a:lnTo>
                  <a:pt x="0" y="182752"/>
                </a:lnTo>
                <a:close/>
              </a:path>
            </a:pathLst>
          </a:custGeom>
          <a:solidFill>
            <a:srgbClr val="8FC63D"/>
          </a:solidFill>
        </p:spPr>
        <p:txBody>
          <a:bodyPr wrap="square" lIns="0" tIns="0" rIns="0" bIns="0" rtlCol="0"/>
          <a:lstStyle/>
          <a:p>
            <a:endParaRPr dirty="0"/>
          </a:p>
        </p:txBody>
      </p:sp>
      <p:sp>
        <p:nvSpPr>
          <p:cNvPr id="8" name="bk object 18">
            <a:extLst>
              <a:ext uri="{FF2B5EF4-FFF2-40B4-BE49-F238E27FC236}">
                <a16:creationId xmlns:a16="http://schemas.microsoft.com/office/drawing/2014/main" id="{FD0E8CA4-1AC5-4D0C-9FEE-566425F48692}"/>
              </a:ext>
            </a:extLst>
          </p:cNvPr>
          <p:cNvSpPr/>
          <p:nvPr userDrawn="1"/>
        </p:nvSpPr>
        <p:spPr>
          <a:xfrm>
            <a:off x="0" y="0"/>
            <a:ext cx="1221105" cy="182880"/>
          </a:xfrm>
          <a:custGeom>
            <a:avLst/>
            <a:gdLst/>
            <a:ahLst/>
            <a:cxnLst/>
            <a:rect l="l" t="t" r="r" b="b"/>
            <a:pathLst>
              <a:path w="1221105" h="182880">
                <a:moveTo>
                  <a:pt x="0" y="182752"/>
                </a:moveTo>
                <a:lnTo>
                  <a:pt x="1220787" y="182752"/>
                </a:lnTo>
                <a:lnTo>
                  <a:pt x="1220787" y="0"/>
                </a:lnTo>
                <a:lnTo>
                  <a:pt x="0" y="0"/>
                </a:lnTo>
                <a:lnTo>
                  <a:pt x="0" y="182752"/>
                </a:lnTo>
                <a:close/>
              </a:path>
            </a:pathLst>
          </a:custGeom>
          <a:solidFill>
            <a:srgbClr val="BF17B3"/>
          </a:solidFill>
        </p:spPr>
        <p:txBody>
          <a:bodyPr wrap="square" lIns="0" tIns="0" rIns="0" bIns="0" rtlCol="0"/>
          <a:lstStyle/>
          <a:p>
            <a:endParaRPr dirty="0"/>
          </a:p>
        </p:txBody>
      </p:sp>
      <p:pic>
        <p:nvPicPr>
          <p:cNvPr id="10" name="Picture 9">
            <a:extLst>
              <a:ext uri="{FF2B5EF4-FFF2-40B4-BE49-F238E27FC236}">
                <a16:creationId xmlns:a16="http://schemas.microsoft.com/office/drawing/2014/main" id="{70BACB62-DA4C-4A9A-99D2-8DB5046C3D9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314" y="6231351"/>
            <a:ext cx="1690818" cy="509356"/>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spTree>
      <p:nvGrpSpPr>
        <p:cNvPr id="1" name=""/>
        <p:cNvGrpSpPr/>
        <p:nvPr/>
      </p:nvGrpSpPr>
      <p:grpSpPr>
        <a:xfrm>
          <a:off x="0" y="0"/>
          <a:ext cx="0" cy="0"/>
          <a:chOff x="0" y="0"/>
          <a:chExt cx="0" cy="0"/>
        </a:xfrm>
      </p:grpSpPr>
      <p:sp>
        <p:nvSpPr>
          <p:cNvPr id="4" name="Holder 4"/>
          <p:cNvSpPr>
            <a:spLocks noGrp="1"/>
          </p:cNvSpPr>
          <p:nvPr>
            <p:ph type="sldNum" sz="quarter" idx="7"/>
          </p:nvPr>
        </p:nvSpPr>
        <p:spPr/>
        <p:txBody>
          <a:bodyPr lIns="0" tIns="0" rIns="0" bIns="0"/>
          <a:lstStyle>
            <a:lvl1pPr>
              <a:defRPr sz="800" b="0" i="0">
                <a:solidFill>
                  <a:srgbClr val="202C63"/>
                </a:solidFill>
                <a:latin typeface="Calibri"/>
                <a:cs typeface="Calibri"/>
              </a:defRPr>
            </a:lvl1pPr>
          </a:lstStyle>
          <a:p>
            <a:pPr marL="76835">
              <a:lnSpc>
                <a:spcPts val="930"/>
              </a:lnSpc>
            </a:pPr>
            <a:fld id="{81D60167-4931-47E6-BA6A-407CBD079E47}" type="slidenum">
              <a:rPr dirty="0"/>
              <a:t>‹#›</a:t>
            </a:fld>
            <a:endParaRPr dirty="0"/>
          </a:p>
        </p:txBody>
      </p:sp>
      <p:sp>
        <p:nvSpPr>
          <p:cNvPr id="5" name="Holder 4">
            <a:extLst>
              <a:ext uri="{FF2B5EF4-FFF2-40B4-BE49-F238E27FC236}">
                <a16:creationId xmlns:a16="http://schemas.microsoft.com/office/drawing/2014/main" id="{22DC9B4F-67A6-4DC3-9D62-DE1BC5EE29F9}"/>
              </a:ext>
            </a:extLst>
          </p:cNvPr>
          <p:cNvSpPr>
            <a:spLocks noGrp="1"/>
          </p:cNvSpPr>
          <p:nvPr>
            <p:ph type="ftr" sz="quarter" idx="5"/>
          </p:nvPr>
        </p:nvSpPr>
        <p:spPr>
          <a:xfrm>
            <a:off x="995579" y="6741163"/>
            <a:ext cx="2416175" cy="115416"/>
          </a:xfrm>
          <a:prstGeom prst="rect">
            <a:avLst/>
          </a:prstGeom>
        </p:spPr>
        <p:txBody>
          <a:bodyPr wrap="square" lIns="0" tIns="0" rIns="0" bIns="0">
            <a:spAutoFit/>
          </a:bodyPr>
          <a:lstStyle>
            <a:lvl1pPr>
              <a:defRPr sz="800" b="0" i="0">
                <a:solidFill>
                  <a:srgbClr val="A6A6A6"/>
                </a:solidFill>
                <a:latin typeface="Calibri"/>
                <a:cs typeface="Calibri"/>
              </a:defRPr>
            </a:lvl1pPr>
          </a:lstStyle>
          <a:p>
            <a:pPr marL="12700">
              <a:lnSpc>
                <a:spcPts val="865"/>
              </a:lnSpc>
            </a:pPr>
            <a:r>
              <a:rPr lang="en-GB" dirty="0"/>
              <a:t>© 2017 </a:t>
            </a:r>
            <a:r>
              <a:rPr lang="en-GB" spc="-5" dirty="0"/>
              <a:t>Flametree Communication Ltd</a:t>
            </a:r>
            <a:r>
              <a:rPr lang="en-GB" dirty="0"/>
              <a:t>.  </a:t>
            </a:r>
            <a:r>
              <a:rPr lang="en-GB" spc="-5" dirty="0"/>
              <a:t>All rights</a:t>
            </a:r>
            <a:r>
              <a:rPr lang="en-GB" spc="-10" dirty="0"/>
              <a:t> </a:t>
            </a:r>
            <a:r>
              <a:rPr lang="en-GB" spc="-5" dirty="0"/>
              <a:t>reserved.</a:t>
            </a:r>
            <a:endParaRPr spc="-5" dirty="0"/>
          </a:p>
        </p:txBody>
      </p:sp>
      <p:pic>
        <p:nvPicPr>
          <p:cNvPr id="6" name="Picture 5">
            <a:extLst>
              <a:ext uri="{FF2B5EF4-FFF2-40B4-BE49-F238E27FC236}">
                <a16:creationId xmlns:a16="http://schemas.microsoft.com/office/drawing/2014/main" id="{CE8E201F-2AC4-4086-8CE9-4654BD85ADA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314" y="6231351"/>
            <a:ext cx="1690818" cy="509356"/>
          </a:xfrm>
          <a:prstGeom prst="rect">
            <a:avLst/>
          </a:prstGeom>
        </p:spPr>
      </p:pic>
      <p:sp>
        <p:nvSpPr>
          <p:cNvPr id="7" name="bk object 17">
            <a:extLst>
              <a:ext uri="{FF2B5EF4-FFF2-40B4-BE49-F238E27FC236}">
                <a16:creationId xmlns:a16="http://schemas.microsoft.com/office/drawing/2014/main" id="{4B31BD15-4ECF-4DD7-ABC9-AB502E8EF916}"/>
              </a:ext>
            </a:extLst>
          </p:cNvPr>
          <p:cNvSpPr/>
          <p:nvPr userDrawn="1"/>
        </p:nvSpPr>
        <p:spPr>
          <a:xfrm>
            <a:off x="1389761" y="0"/>
            <a:ext cx="10818495" cy="182880"/>
          </a:xfrm>
          <a:custGeom>
            <a:avLst/>
            <a:gdLst/>
            <a:ahLst/>
            <a:cxnLst/>
            <a:rect l="l" t="t" r="r" b="b"/>
            <a:pathLst>
              <a:path w="10818495" h="182880">
                <a:moveTo>
                  <a:pt x="0" y="182752"/>
                </a:moveTo>
                <a:lnTo>
                  <a:pt x="10818114" y="182752"/>
                </a:lnTo>
                <a:lnTo>
                  <a:pt x="10818114" y="0"/>
                </a:lnTo>
                <a:lnTo>
                  <a:pt x="0" y="0"/>
                </a:lnTo>
                <a:lnTo>
                  <a:pt x="0" y="182752"/>
                </a:lnTo>
                <a:close/>
              </a:path>
            </a:pathLst>
          </a:custGeom>
          <a:solidFill>
            <a:srgbClr val="8FC63D"/>
          </a:solidFill>
        </p:spPr>
        <p:txBody>
          <a:bodyPr wrap="square" lIns="0" tIns="0" rIns="0" bIns="0" rtlCol="0"/>
          <a:lstStyle/>
          <a:p>
            <a:endParaRPr dirty="0"/>
          </a:p>
        </p:txBody>
      </p:sp>
      <p:sp>
        <p:nvSpPr>
          <p:cNvPr id="8" name="bk object 18">
            <a:extLst>
              <a:ext uri="{FF2B5EF4-FFF2-40B4-BE49-F238E27FC236}">
                <a16:creationId xmlns:a16="http://schemas.microsoft.com/office/drawing/2014/main" id="{9A06B9E2-3D0B-4A9D-BF92-B195DEFA6808}"/>
              </a:ext>
            </a:extLst>
          </p:cNvPr>
          <p:cNvSpPr/>
          <p:nvPr userDrawn="1"/>
        </p:nvSpPr>
        <p:spPr>
          <a:xfrm>
            <a:off x="0" y="0"/>
            <a:ext cx="1221105" cy="182880"/>
          </a:xfrm>
          <a:custGeom>
            <a:avLst/>
            <a:gdLst/>
            <a:ahLst/>
            <a:cxnLst/>
            <a:rect l="l" t="t" r="r" b="b"/>
            <a:pathLst>
              <a:path w="1221105" h="182880">
                <a:moveTo>
                  <a:pt x="0" y="182752"/>
                </a:moveTo>
                <a:lnTo>
                  <a:pt x="1220787" y="182752"/>
                </a:lnTo>
                <a:lnTo>
                  <a:pt x="1220787" y="0"/>
                </a:lnTo>
                <a:lnTo>
                  <a:pt x="0" y="0"/>
                </a:lnTo>
                <a:lnTo>
                  <a:pt x="0" y="182752"/>
                </a:lnTo>
                <a:close/>
              </a:path>
            </a:pathLst>
          </a:custGeom>
          <a:solidFill>
            <a:srgbClr val="BF17B3"/>
          </a:solidFill>
        </p:spPr>
        <p:txBody>
          <a:bodyPr wrap="square" lIns="0" tIns="0" rIns="0" bIns="0" rtlCol="0"/>
          <a:lstStyle/>
          <a:p>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26472" y="206826"/>
            <a:ext cx="10708167" cy="538609"/>
          </a:xfrm>
        </p:spPr>
        <p:txBody>
          <a:bodyPr/>
          <a:lstStyle/>
          <a:p>
            <a:r>
              <a:rPr lang="en-GB"/>
              <a:t>Click to edit Master title style</a:t>
            </a:r>
            <a:endParaRPr lang="en-US"/>
          </a:p>
        </p:txBody>
      </p:sp>
      <p:sp>
        <p:nvSpPr>
          <p:cNvPr id="3" name="Text Placeholder 2"/>
          <p:cNvSpPr>
            <a:spLocks noGrp="1"/>
          </p:cNvSpPr>
          <p:nvPr>
            <p:ph type="body" sz="half" idx="1"/>
          </p:nvPr>
        </p:nvSpPr>
        <p:spPr>
          <a:xfrm>
            <a:off x="726471" y="1197426"/>
            <a:ext cx="5332289" cy="138499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356615" y="1197426"/>
            <a:ext cx="5078024" cy="138499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bk object 17">
            <a:extLst>
              <a:ext uri="{FF2B5EF4-FFF2-40B4-BE49-F238E27FC236}">
                <a16:creationId xmlns:a16="http://schemas.microsoft.com/office/drawing/2014/main" id="{92526AB6-1240-49E4-91A6-68AFEF0E3339}"/>
              </a:ext>
            </a:extLst>
          </p:cNvPr>
          <p:cNvSpPr/>
          <p:nvPr userDrawn="1"/>
        </p:nvSpPr>
        <p:spPr>
          <a:xfrm>
            <a:off x="1389761" y="0"/>
            <a:ext cx="10818495" cy="182880"/>
          </a:xfrm>
          <a:custGeom>
            <a:avLst/>
            <a:gdLst/>
            <a:ahLst/>
            <a:cxnLst/>
            <a:rect l="l" t="t" r="r" b="b"/>
            <a:pathLst>
              <a:path w="10818495" h="182880">
                <a:moveTo>
                  <a:pt x="0" y="182752"/>
                </a:moveTo>
                <a:lnTo>
                  <a:pt x="10818114" y="182752"/>
                </a:lnTo>
                <a:lnTo>
                  <a:pt x="10818114" y="0"/>
                </a:lnTo>
                <a:lnTo>
                  <a:pt x="0" y="0"/>
                </a:lnTo>
                <a:lnTo>
                  <a:pt x="0" y="182752"/>
                </a:lnTo>
                <a:close/>
              </a:path>
            </a:pathLst>
          </a:custGeom>
          <a:solidFill>
            <a:srgbClr val="8FC63D"/>
          </a:solidFill>
        </p:spPr>
        <p:txBody>
          <a:bodyPr wrap="square" lIns="0" tIns="0" rIns="0" bIns="0" rtlCol="0"/>
          <a:lstStyle/>
          <a:p>
            <a:endParaRPr dirty="0"/>
          </a:p>
        </p:txBody>
      </p:sp>
      <p:sp>
        <p:nvSpPr>
          <p:cNvPr id="6" name="bk object 18">
            <a:extLst>
              <a:ext uri="{FF2B5EF4-FFF2-40B4-BE49-F238E27FC236}">
                <a16:creationId xmlns:a16="http://schemas.microsoft.com/office/drawing/2014/main" id="{D31C0C37-2C66-4562-904A-0EA3AD749837}"/>
              </a:ext>
            </a:extLst>
          </p:cNvPr>
          <p:cNvSpPr/>
          <p:nvPr userDrawn="1"/>
        </p:nvSpPr>
        <p:spPr>
          <a:xfrm>
            <a:off x="0" y="0"/>
            <a:ext cx="1221105" cy="182880"/>
          </a:xfrm>
          <a:custGeom>
            <a:avLst/>
            <a:gdLst/>
            <a:ahLst/>
            <a:cxnLst/>
            <a:rect l="l" t="t" r="r" b="b"/>
            <a:pathLst>
              <a:path w="1221105" h="182880">
                <a:moveTo>
                  <a:pt x="0" y="182752"/>
                </a:moveTo>
                <a:lnTo>
                  <a:pt x="1220787" y="182752"/>
                </a:lnTo>
                <a:lnTo>
                  <a:pt x="1220787" y="0"/>
                </a:lnTo>
                <a:lnTo>
                  <a:pt x="0" y="0"/>
                </a:lnTo>
                <a:lnTo>
                  <a:pt x="0" y="182752"/>
                </a:lnTo>
                <a:close/>
              </a:path>
            </a:pathLst>
          </a:custGeom>
          <a:solidFill>
            <a:srgbClr val="BF17B3"/>
          </a:solidFill>
        </p:spPr>
        <p:txBody>
          <a:bodyPr wrap="square" lIns="0" tIns="0" rIns="0" bIns="0" rtlCol="0"/>
          <a:lstStyle/>
          <a:p>
            <a:endParaRPr dirty="0"/>
          </a:p>
        </p:txBody>
      </p:sp>
      <p:sp>
        <p:nvSpPr>
          <p:cNvPr id="7" name="Holder 4">
            <a:extLst>
              <a:ext uri="{FF2B5EF4-FFF2-40B4-BE49-F238E27FC236}">
                <a16:creationId xmlns:a16="http://schemas.microsoft.com/office/drawing/2014/main" id="{6C90EEFD-DAB2-4468-BA30-778CE37658A2}"/>
              </a:ext>
            </a:extLst>
          </p:cNvPr>
          <p:cNvSpPr>
            <a:spLocks noGrp="1"/>
          </p:cNvSpPr>
          <p:nvPr>
            <p:ph type="ftr" sz="quarter" idx="5"/>
          </p:nvPr>
        </p:nvSpPr>
        <p:spPr>
          <a:xfrm>
            <a:off x="995579" y="6741163"/>
            <a:ext cx="2416175" cy="115416"/>
          </a:xfrm>
          <a:prstGeom prst="rect">
            <a:avLst/>
          </a:prstGeom>
        </p:spPr>
        <p:txBody>
          <a:bodyPr wrap="square" lIns="0" tIns="0" rIns="0" bIns="0">
            <a:spAutoFit/>
          </a:bodyPr>
          <a:lstStyle>
            <a:lvl1pPr>
              <a:defRPr sz="800" b="0" i="0">
                <a:solidFill>
                  <a:srgbClr val="A6A6A6"/>
                </a:solidFill>
                <a:latin typeface="Calibri"/>
                <a:cs typeface="Calibri"/>
              </a:defRPr>
            </a:lvl1pPr>
          </a:lstStyle>
          <a:p>
            <a:pPr marL="12700">
              <a:lnSpc>
                <a:spcPts val="865"/>
              </a:lnSpc>
            </a:pPr>
            <a:r>
              <a:rPr lang="en-GB" dirty="0"/>
              <a:t>© 2017 </a:t>
            </a:r>
            <a:r>
              <a:rPr lang="en-GB" spc="-5" dirty="0"/>
              <a:t>Flametree Communication Ltd</a:t>
            </a:r>
            <a:r>
              <a:rPr lang="en-GB" dirty="0"/>
              <a:t>.  </a:t>
            </a:r>
            <a:r>
              <a:rPr lang="en-GB" spc="-5" dirty="0"/>
              <a:t>All rights</a:t>
            </a:r>
            <a:r>
              <a:rPr lang="en-GB" spc="-10" dirty="0"/>
              <a:t> </a:t>
            </a:r>
            <a:r>
              <a:rPr lang="en-GB" spc="-5" dirty="0"/>
              <a:t>reserved.</a:t>
            </a:r>
            <a:endParaRPr spc="-5" dirty="0"/>
          </a:p>
        </p:txBody>
      </p:sp>
      <p:pic>
        <p:nvPicPr>
          <p:cNvPr id="8" name="Picture 7">
            <a:extLst>
              <a:ext uri="{FF2B5EF4-FFF2-40B4-BE49-F238E27FC236}">
                <a16:creationId xmlns:a16="http://schemas.microsoft.com/office/drawing/2014/main" id="{5C93922A-253F-421E-AE08-D899092EF39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314" y="6231351"/>
            <a:ext cx="1690818" cy="509356"/>
          </a:xfrm>
          <a:prstGeom prst="rect">
            <a:avLst/>
          </a:prstGeom>
        </p:spPr>
      </p:pic>
    </p:spTree>
    <p:extLst>
      <p:ext uri="{BB962C8B-B14F-4D97-AF65-F5344CB8AC3E}">
        <p14:creationId xmlns:p14="http://schemas.microsoft.com/office/powerpoint/2010/main" val="2500061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5353" y="2130428"/>
            <a:ext cx="10373995" cy="538609"/>
          </a:xfrm>
        </p:spPr>
        <p:txBody>
          <a:bodyPr/>
          <a:lstStyle/>
          <a:p>
            <a:r>
              <a:rPr lang="en-GB"/>
              <a:t>Click to edit Master title style</a:t>
            </a:r>
            <a:endParaRPr lang="en-US"/>
          </a:p>
        </p:txBody>
      </p:sp>
      <p:sp>
        <p:nvSpPr>
          <p:cNvPr id="3" name="Subtitle 2"/>
          <p:cNvSpPr>
            <a:spLocks noGrp="1"/>
          </p:cNvSpPr>
          <p:nvPr>
            <p:ph type="subTitle" idx="1"/>
          </p:nvPr>
        </p:nvSpPr>
        <p:spPr>
          <a:xfrm>
            <a:off x="1830705" y="3886200"/>
            <a:ext cx="8543290" cy="276999"/>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a:xfrm>
            <a:off x="610552" y="6377940"/>
            <a:ext cx="2808541" cy="276999"/>
          </a:xfrm>
        </p:spPr>
        <p:txBody>
          <a:bodyPr/>
          <a:lstStyle/>
          <a:p>
            <a:fld id="{7562F584-2B45-A14E-A292-0620CCCB151F}" type="datetimeFigureOut">
              <a:rPr lang="en-US" smtClean="0"/>
              <a:t>10/8/2019</a:t>
            </a:fld>
            <a:endParaRPr lang="en-US"/>
          </a:p>
        </p:txBody>
      </p:sp>
      <p:sp>
        <p:nvSpPr>
          <p:cNvPr id="5" name="Footer Placeholder 4"/>
          <p:cNvSpPr>
            <a:spLocks noGrp="1"/>
          </p:cNvSpPr>
          <p:nvPr>
            <p:ph type="ftr" sz="quarter" idx="11"/>
          </p:nvPr>
        </p:nvSpPr>
        <p:spPr>
          <a:xfrm>
            <a:off x="995579" y="6741163"/>
            <a:ext cx="2416175" cy="123111"/>
          </a:xfrm>
        </p:spPr>
        <p:txBody>
          <a:bodyPr/>
          <a:lstStyle/>
          <a:p>
            <a:endParaRPr lang="en-US"/>
          </a:p>
        </p:txBody>
      </p:sp>
      <p:sp>
        <p:nvSpPr>
          <p:cNvPr id="6" name="Slide Number Placeholder 5"/>
          <p:cNvSpPr>
            <a:spLocks noGrp="1"/>
          </p:cNvSpPr>
          <p:nvPr>
            <p:ph type="sldNum" sz="quarter" idx="12"/>
          </p:nvPr>
        </p:nvSpPr>
        <p:spPr/>
        <p:txBody>
          <a:bodyPr/>
          <a:lstStyle/>
          <a:p>
            <a:fld id="{2754ED01-E2A0-4C1E-8E21-014B99041579}" type="slidenum">
              <a:rPr lang="en-US" smtClean="0"/>
              <a:pPr/>
              <a:t>‹#›</a:t>
            </a:fld>
            <a:endParaRPr lang="en-US"/>
          </a:p>
        </p:txBody>
      </p:sp>
    </p:spTree>
    <p:extLst>
      <p:ext uri="{BB962C8B-B14F-4D97-AF65-F5344CB8AC3E}">
        <p14:creationId xmlns:p14="http://schemas.microsoft.com/office/powerpoint/2010/main" val="404629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Image slide">
    <p:spTree>
      <p:nvGrpSpPr>
        <p:cNvPr id="1" name=""/>
        <p:cNvGrpSpPr/>
        <p:nvPr/>
      </p:nvGrpSpPr>
      <p:grpSpPr>
        <a:xfrm>
          <a:off x="0" y="0"/>
          <a:ext cx="0" cy="0"/>
          <a:chOff x="0" y="0"/>
          <a:chExt cx="0" cy="0"/>
        </a:xfrm>
      </p:grpSpPr>
      <p:sp>
        <p:nvSpPr>
          <p:cNvPr id="4" name="Picture Placeholder 20">
            <a:extLst>
              <a:ext uri="{FF2B5EF4-FFF2-40B4-BE49-F238E27FC236}">
                <a16:creationId xmlns:a16="http://schemas.microsoft.com/office/drawing/2014/main" id="{5C5EE15D-39A4-495F-9D2A-F07A6C1879A4}"/>
              </a:ext>
            </a:extLst>
          </p:cNvPr>
          <p:cNvSpPr>
            <a:spLocks noGrp="1"/>
          </p:cNvSpPr>
          <p:nvPr>
            <p:ph type="pic" sz="quarter" idx="12" hasCustomPrompt="1"/>
          </p:nvPr>
        </p:nvSpPr>
        <p:spPr>
          <a:xfrm>
            <a:off x="1" y="1"/>
            <a:ext cx="12204699" cy="2987953"/>
          </a:xfrm>
          <a:prstGeom prst="rect">
            <a:avLst/>
          </a:prstGeom>
        </p:spPr>
        <p:txBody>
          <a:bodyPr tIns="1368000" anchor="t" anchorCtr="1"/>
          <a:lstStyle>
            <a:lvl1pPr marL="342900" marR="0" indent="-342900" algn="l" defTabSz="457200" rtl="0" eaLnBrk="1" fontAlgn="auto" latinLnBrk="0" hangingPunct="1">
              <a:lnSpc>
                <a:spcPct val="100000"/>
              </a:lnSpc>
              <a:spcBef>
                <a:spcPct val="20000"/>
              </a:spcBef>
              <a:spcAft>
                <a:spcPts val="0"/>
              </a:spcAft>
              <a:buClrTx/>
              <a:buSzTx/>
              <a:buFont typeface="Arial"/>
              <a:buChar char="•"/>
              <a:tabLst/>
              <a:defRPr>
                <a:solidFill>
                  <a:srgbClr val="1E3582"/>
                </a:solidFill>
              </a:defRPr>
            </a:lvl1p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en-GB" dirty="0"/>
              <a:t>Tap on the icon in the centre to add an image</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lang="en-GB" dirty="0"/>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lang="en-GB" dirty="0"/>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lang="en-GB" dirty="0"/>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lang="en-GB" dirty="0"/>
          </a:p>
        </p:txBody>
      </p:sp>
    </p:spTree>
    <p:extLst>
      <p:ext uri="{BB962C8B-B14F-4D97-AF65-F5344CB8AC3E}">
        <p14:creationId xmlns:p14="http://schemas.microsoft.com/office/powerpoint/2010/main" val="2248690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7" name="bk object 17"/>
          <p:cNvSpPr/>
          <p:nvPr/>
        </p:nvSpPr>
        <p:spPr>
          <a:xfrm>
            <a:off x="1389761" y="0"/>
            <a:ext cx="10818495" cy="182880"/>
          </a:xfrm>
          <a:custGeom>
            <a:avLst/>
            <a:gdLst/>
            <a:ahLst/>
            <a:cxnLst/>
            <a:rect l="l" t="t" r="r" b="b"/>
            <a:pathLst>
              <a:path w="10818495" h="182880">
                <a:moveTo>
                  <a:pt x="0" y="182752"/>
                </a:moveTo>
                <a:lnTo>
                  <a:pt x="10818114" y="182752"/>
                </a:lnTo>
                <a:lnTo>
                  <a:pt x="10818114" y="0"/>
                </a:lnTo>
                <a:lnTo>
                  <a:pt x="0" y="0"/>
                </a:lnTo>
                <a:lnTo>
                  <a:pt x="0" y="182752"/>
                </a:lnTo>
                <a:close/>
              </a:path>
            </a:pathLst>
          </a:custGeom>
          <a:solidFill>
            <a:srgbClr val="8FC63D"/>
          </a:solidFill>
        </p:spPr>
        <p:txBody>
          <a:bodyPr wrap="square" lIns="0" tIns="0" rIns="0" bIns="0" rtlCol="0"/>
          <a:lstStyle/>
          <a:p>
            <a:endParaRPr dirty="0"/>
          </a:p>
        </p:txBody>
      </p:sp>
      <p:sp>
        <p:nvSpPr>
          <p:cNvPr id="18" name="bk object 18"/>
          <p:cNvSpPr/>
          <p:nvPr/>
        </p:nvSpPr>
        <p:spPr>
          <a:xfrm>
            <a:off x="0" y="0"/>
            <a:ext cx="1221105" cy="182880"/>
          </a:xfrm>
          <a:custGeom>
            <a:avLst/>
            <a:gdLst/>
            <a:ahLst/>
            <a:cxnLst/>
            <a:rect l="l" t="t" r="r" b="b"/>
            <a:pathLst>
              <a:path w="1221105" h="182880">
                <a:moveTo>
                  <a:pt x="0" y="182752"/>
                </a:moveTo>
                <a:lnTo>
                  <a:pt x="1220787" y="182752"/>
                </a:lnTo>
                <a:lnTo>
                  <a:pt x="1220787" y="0"/>
                </a:lnTo>
                <a:lnTo>
                  <a:pt x="0" y="0"/>
                </a:lnTo>
                <a:lnTo>
                  <a:pt x="0" y="182752"/>
                </a:lnTo>
                <a:close/>
              </a:path>
            </a:pathLst>
          </a:custGeom>
          <a:solidFill>
            <a:srgbClr val="BF17B3"/>
          </a:solidFill>
        </p:spPr>
        <p:txBody>
          <a:bodyPr wrap="square" lIns="0" tIns="0" rIns="0" bIns="0" rtlCol="0"/>
          <a:lstStyle/>
          <a:p>
            <a:endParaRPr dirty="0"/>
          </a:p>
        </p:txBody>
      </p:sp>
      <p:sp>
        <p:nvSpPr>
          <p:cNvPr id="2" name="Holder 2"/>
          <p:cNvSpPr>
            <a:spLocks noGrp="1"/>
          </p:cNvSpPr>
          <p:nvPr>
            <p:ph type="title"/>
          </p:nvPr>
        </p:nvSpPr>
        <p:spPr>
          <a:xfrm>
            <a:off x="1280033" y="230885"/>
            <a:ext cx="9650983" cy="568960"/>
          </a:xfrm>
          <a:prstGeom prst="rect">
            <a:avLst/>
          </a:prstGeom>
        </p:spPr>
        <p:txBody>
          <a:bodyPr wrap="square" lIns="0" tIns="0" rIns="0" bIns="0">
            <a:spAutoFit/>
          </a:bodyPr>
          <a:lstStyle>
            <a:lvl1pPr>
              <a:defRPr sz="3500" b="1" i="0">
                <a:solidFill>
                  <a:srgbClr val="202C63"/>
                </a:solidFill>
                <a:latin typeface="Calibri"/>
                <a:cs typeface="Calibri"/>
              </a:defRPr>
            </a:lvl1pPr>
          </a:lstStyle>
          <a:p>
            <a:endParaRPr dirty="0"/>
          </a:p>
        </p:txBody>
      </p:sp>
      <p:sp>
        <p:nvSpPr>
          <p:cNvPr id="3" name="Holder 3"/>
          <p:cNvSpPr>
            <a:spLocks noGrp="1"/>
          </p:cNvSpPr>
          <p:nvPr>
            <p:ph type="body" idx="1"/>
          </p:nvPr>
        </p:nvSpPr>
        <p:spPr>
          <a:xfrm>
            <a:off x="1475613" y="1358658"/>
            <a:ext cx="10605135" cy="4613275"/>
          </a:xfrm>
          <a:prstGeom prst="rect">
            <a:avLst/>
          </a:prstGeom>
        </p:spPr>
        <p:txBody>
          <a:bodyPr wrap="square" lIns="0" tIns="0" rIns="0" bIns="0">
            <a:spAutoFit/>
          </a:bodyPr>
          <a:lstStyle>
            <a:lvl1pPr>
              <a:defRPr b="0" i="0">
                <a:solidFill>
                  <a:schemeClr val="tx1"/>
                </a:solidFill>
              </a:defRPr>
            </a:lvl1pPr>
          </a:lstStyle>
          <a:p>
            <a:endParaRPr dirty="0"/>
          </a:p>
        </p:txBody>
      </p:sp>
      <p:sp>
        <p:nvSpPr>
          <p:cNvPr id="4" name="Holder 4"/>
          <p:cNvSpPr>
            <a:spLocks noGrp="1"/>
          </p:cNvSpPr>
          <p:nvPr>
            <p:ph type="ftr" sz="quarter" idx="5"/>
          </p:nvPr>
        </p:nvSpPr>
        <p:spPr>
          <a:xfrm>
            <a:off x="995579" y="6741163"/>
            <a:ext cx="2416175" cy="115416"/>
          </a:xfrm>
          <a:prstGeom prst="rect">
            <a:avLst/>
          </a:prstGeom>
        </p:spPr>
        <p:txBody>
          <a:bodyPr wrap="square" lIns="0" tIns="0" rIns="0" bIns="0">
            <a:spAutoFit/>
          </a:bodyPr>
          <a:lstStyle>
            <a:lvl1pPr>
              <a:defRPr sz="800" b="0" i="0">
                <a:solidFill>
                  <a:srgbClr val="A6A6A6"/>
                </a:solidFill>
                <a:latin typeface="Calibri"/>
                <a:cs typeface="Calibri"/>
              </a:defRPr>
            </a:lvl1pPr>
          </a:lstStyle>
          <a:p>
            <a:pPr marL="12700">
              <a:lnSpc>
                <a:spcPts val="865"/>
              </a:lnSpc>
            </a:pPr>
            <a:r>
              <a:rPr lang="en-GB" dirty="0"/>
              <a:t>© 2017 </a:t>
            </a:r>
            <a:r>
              <a:rPr lang="en-GB" spc="-5" dirty="0"/>
              <a:t>Flametree Communication Ltd</a:t>
            </a:r>
            <a:r>
              <a:rPr lang="en-GB" dirty="0"/>
              <a:t>.  </a:t>
            </a:r>
            <a:r>
              <a:rPr lang="en-GB" spc="-5" dirty="0"/>
              <a:t>All rights</a:t>
            </a:r>
            <a:r>
              <a:rPr lang="en-GB" spc="-10" dirty="0"/>
              <a:t> </a:t>
            </a:r>
            <a:r>
              <a:rPr lang="en-GB" spc="-5" dirty="0"/>
              <a:t>reserved.</a:t>
            </a:r>
            <a:endParaRPr spc="-5" dirty="0"/>
          </a:p>
        </p:txBody>
      </p:sp>
      <p:sp>
        <p:nvSpPr>
          <p:cNvPr id="5" name="Holder 5"/>
          <p:cNvSpPr>
            <a:spLocks noGrp="1"/>
          </p:cNvSpPr>
          <p:nvPr>
            <p:ph type="dt" sz="half" idx="6"/>
          </p:nvPr>
        </p:nvSpPr>
        <p:spPr>
          <a:xfrm>
            <a:off x="610552" y="6377940"/>
            <a:ext cx="2808541"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10/8/2019</a:t>
            </a:fld>
            <a:endParaRPr lang="en-US" dirty="0"/>
          </a:p>
        </p:txBody>
      </p:sp>
      <p:sp>
        <p:nvSpPr>
          <p:cNvPr id="6" name="Holder 6"/>
          <p:cNvSpPr>
            <a:spLocks noGrp="1"/>
          </p:cNvSpPr>
          <p:nvPr>
            <p:ph type="sldNum" sz="quarter" idx="7"/>
          </p:nvPr>
        </p:nvSpPr>
        <p:spPr>
          <a:xfrm>
            <a:off x="11958446" y="6697700"/>
            <a:ext cx="154940" cy="127634"/>
          </a:xfrm>
          <a:prstGeom prst="rect">
            <a:avLst/>
          </a:prstGeom>
        </p:spPr>
        <p:txBody>
          <a:bodyPr wrap="square" lIns="0" tIns="0" rIns="0" bIns="0">
            <a:spAutoFit/>
          </a:bodyPr>
          <a:lstStyle>
            <a:lvl1pPr>
              <a:defRPr sz="800" b="0" i="0">
                <a:solidFill>
                  <a:srgbClr val="202C63"/>
                </a:solidFill>
                <a:latin typeface="Calibri"/>
                <a:cs typeface="Calibri"/>
              </a:defRPr>
            </a:lvl1pPr>
          </a:lstStyle>
          <a:p>
            <a:pPr marL="76835">
              <a:lnSpc>
                <a:spcPts val="930"/>
              </a:lnSpc>
            </a:pPr>
            <a:fld id="{81D60167-4931-47E6-BA6A-407CBD079E47}" type="slidenum">
              <a:rPr dirty="0"/>
              <a:t>‹#›</a:t>
            </a:fld>
            <a:endParaRPr dirty="0"/>
          </a:p>
        </p:txBody>
      </p:sp>
      <p:pic>
        <p:nvPicPr>
          <p:cNvPr id="11" name="Picture 10">
            <a:extLst>
              <a:ext uri="{FF2B5EF4-FFF2-40B4-BE49-F238E27FC236}">
                <a16:creationId xmlns:a16="http://schemas.microsoft.com/office/drawing/2014/main" id="{191DD51D-BD60-4798-ADBC-9F1A644B505B}"/>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78956" y="6231807"/>
            <a:ext cx="1690818" cy="509356"/>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70" r:id="rId6"/>
    <p:sldLayoutId id="2147483717" r:id="rId7"/>
    <p:sldLayoutId id="2147483718" r:id="rId8"/>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8" Type="http://schemas.openxmlformats.org/officeDocument/2006/relationships/hyperlink" Target="http://en.wikipedia.org/wiki/File:Nike(c).svg" TargetMode="External"/><Relationship Id="rId13" Type="http://schemas.openxmlformats.org/officeDocument/2006/relationships/image" Target="../media/image8.jpeg"/><Relationship Id="rId3" Type="http://schemas.openxmlformats.org/officeDocument/2006/relationships/image" Target="../media/image3.png"/><Relationship Id="rId7" Type="http://schemas.openxmlformats.org/officeDocument/2006/relationships/image" Target="../media/image5.png"/><Relationship Id="rId12" Type="http://schemas.openxmlformats.org/officeDocument/2006/relationships/hyperlink" Target="http://images.google.co.uk/imgres?imgurl=http://www.smashingphone.com/wp-content/uploads/vodafone-logo-vbig.jpg&amp;imgrefurl=http://www.smashingphone.com/&amp;usg=__1c6f-cr6lcxR__92HlFJXB17Yyc=&amp;h=252&amp;w=314&amp;sz=32&amp;hl=en&amp;start=4&amp;tbnid=XYCZzsf94HzizM:&amp;tbnh=94&amp;tbnw=117&amp;prev=/images?q=vodafone+logo&amp;gbv=2&amp;hl=en&amp;safe=active" TargetMode="External"/><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hyperlink" Target="http://en.wikipedia.org/wiki/File:Microsoft_wordmark.svg" TargetMode="External"/><Relationship Id="rId11" Type="http://schemas.openxmlformats.org/officeDocument/2006/relationships/image" Target="../media/image7.png"/><Relationship Id="rId5" Type="http://schemas.openxmlformats.org/officeDocument/2006/relationships/image" Target="../media/image4.png"/><Relationship Id="rId10" Type="http://schemas.openxmlformats.org/officeDocument/2006/relationships/hyperlink" Target="http://en.wikipedia.org/wiki/File:Pepsico_logo.svg" TargetMode="External"/><Relationship Id="rId4" Type="http://schemas.openxmlformats.org/officeDocument/2006/relationships/hyperlink" Target="http://upload.wikimedia.org/wikipedia/en/4/42/British_Airways_Logo.svg" TargetMode="External"/><Relationship Id="rId9"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1.jp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45.png"/><Relationship Id="rId4" Type="http://schemas.openxmlformats.org/officeDocument/2006/relationships/notesSlide" Target="../notesSlides/notesSlide21.xml"/></Relationships>
</file>

<file path=ppt/slides/_rels/slide3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47.jpeg"/></Relationships>
</file>

<file path=ppt/slides/_rels/slide3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50.png"/><Relationship Id="rId4" Type="http://schemas.openxmlformats.org/officeDocument/2006/relationships/notesSlide" Target="../notesSlides/notesSlide24.xml"/></Relationships>
</file>

<file path=ppt/slides/_rels/slide3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 y="5856642"/>
            <a:ext cx="3932554" cy="1001394"/>
          </a:xfrm>
          <a:custGeom>
            <a:avLst/>
            <a:gdLst/>
            <a:ahLst/>
            <a:cxnLst/>
            <a:rect l="l" t="t" r="r" b="b"/>
            <a:pathLst>
              <a:path w="3932554" h="1001395">
                <a:moveTo>
                  <a:pt x="0" y="1001356"/>
                </a:moveTo>
                <a:lnTo>
                  <a:pt x="3932047" y="1001356"/>
                </a:lnTo>
                <a:lnTo>
                  <a:pt x="3932047" y="0"/>
                </a:lnTo>
                <a:lnTo>
                  <a:pt x="0" y="0"/>
                </a:lnTo>
                <a:lnTo>
                  <a:pt x="0" y="1001356"/>
                </a:lnTo>
                <a:close/>
              </a:path>
            </a:pathLst>
          </a:custGeom>
          <a:solidFill>
            <a:srgbClr val="FFFFFF"/>
          </a:solidFill>
        </p:spPr>
        <p:txBody>
          <a:bodyPr wrap="square" lIns="0" tIns="0" rIns="0" bIns="0" rtlCol="0"/>
          <a:lstStyle/>
          <a:p>
            <a:endParaRPr dirty="0"/>
          </a:p>
        </p:txBody>
      </p:sp>
      <p:sp>
        <p:nvSpPr>
          <p:cNvPr id="3" name="object 3"/>
          <p:cNvSpPr txBox="1"/>
          <p:nvPr/>
        </p:nvSpPr>
        <p:spPr>
          <a:xfrm>
            <a:off x="9683750" y="4876800"/>
            <a:ext cx="1993392" cy="276999"/>
          </a:xfrm>
          <a:prstGeom prst="rect">
            <a:avLst/>
          </a:prstGeom>
        </p:spPr>
        <p:txBody>
          <a:bodyPr vert="horz" wrap="square" lIns="0" tIns="0" rIns="0" bIns="0" rtlCol="0">
            <a:spAutoFit/>
          </a:bodyPr>
          <a:lstStyle/>
          <a:p>
            <a:pPr marL="12700">
              <a:lnSpc>
                <a:spcPct val="100000"/>
              </a:lnSpc>
            </a:pPr>
            <a:r>
              <a:rPr lang="en-GB" dirty="0">
                <a:solidFill>
                  <a:srgbClr val="202C63"/>
                </a:solidFill>
                <a:latin typeface="Calibri"/>
                <a:cs typeface="Calibri"/>
              </a:rPr>
              <a:t>9 October 2019</a:t>
            </a:r>
            <a:endParaRPr sz="1800" dirty="0">
              <a:latin typeface="Calibri"/>
              <a:cs typeface="Calibri"/>
            </a:endParaRPr>
          </a:p>
        </p:txBody>
      </p:sp>
      <p:sp>
        <p:nvSpPr>
          <p:cNvPr id="5" name="object 5"/>
          <p:cNvSpPr txBox="1"/>
          <p:nvPr/>
        </p:nvSpPr>
        <p:spPr>
          <a:xfrm>
            <a:off x="5264150" y="3429000"/>
            <a:ext cx="5901563" cy="569387"/>
          </a:xfrm>
          <a:prstGeom prst="rect">
            <a:avLst/>
          </a:prstGeom>
        </p:spPr>
        <p:txBody>
          <a:bodyPr vert="horz" wrap="square" lIns="0" tIns="0" rIns="0" bIns="0" rtlCol="0">
            <a:spAutoFit/>
          </a:bodyPr>
          <a:lstStyle/>
          <a:p>
            <a:pPr marL="12700" algn="r">
              <a:lnSpc>
                <a:spcPct val="100000"/>
              </a:lnSpc>
            </a:pPr>
            <a:r>
              <a:rPr lang="en-GB" sz="3700" b="1" spc="-10" dirty="0" err="1">
                <a:solidFill>
                  <a:srgbClr val="202C63"/>
                </a:solidFill>
                <a:cs typeface="Calibri"/>
              </a:rPr>
              <a:t>Airmic</a:t>
            </a:r>
            <a:r>
              <a:rPr lang="en-GB" sz="3700" b="1" spc="-10" dirty="0">
                <a:solidFill>
                  <a:srgbClr val="202C63"/>
                </a:solidFill>
                <a:cs typeface="Calibri"/>
              </a:rPr>
              <a:t> ERM Forum 2019</a:t>
            </a:r>
          </a:p>
        </p:txBody>
      </p:sp>
      <p:pic>
        <p:nvPicPr>
          <p:cNvPr id="7" name="Picture 6">
            <a:extLst>
              <a:ext uri="{FF2B5EF4-FFF2-40B4-BE49-F238E27FC236}">
                <a16:creationId xmlns:a16="http://schemas.microsoft.com/office/drawing/2014/main" id="{4BABD51E-D5FA-4B2B-9B61-D97180EE6B9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314" y="6231351"/>
            <a:ext cx="1690818" cy="509356"/>
          </a:xfrm>
          <a:prstGeom prst="rect">
            <a:avLst/>
          </a:prstGeom>
        </p:spPr>
      </p:pic>
    </p:spTree>
    <p:extLst>
      <p:ext uri="{BB962C8B-B14F-4D97-AF65-F5344CB8AC3E}">
        <p14:creationId xmlns:p14="http://schemas.microsoft.com/office/powerpoint/2010/main" val="3102883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4C192B4C-95E5-4793-BA7E-3B707FD21E82}"/>
              </a:ext>
            </a:extLst>
          </p:cNvPr>
          <p:cNvPicPr>
            <a:picLocks noChangeAspect="1" noChangeArrowheads="1"/>
          </p:cNvPicPr>
          <p:nvPr/>
        </p:nvPicPr>
        <p:blipFill>
          <a:blip r:embed="rId3" cstate="print"/>
          <a:srcRect/>
          <a:stretch>
            <a:fillRect/>
          </a:stretch>
        </p:blipFill>
        <p:spPr bwMode="auto">
          <a:xfrm>
            <a:off x="5797550" y="304800"/>
            <a:ext cx="4829952" cy="6354276"/>
          </a:xfrm>
          <a:prstGeom prst="rect">
            <a:avLst/>
          </a:prstGeom>
          <a:noFill/>
          <a:ln w="9525">
            <a:noFill/>
            <a:miter lim="800000"/>
            <a:headEnd/>
            <a:tailEnd/>
          </a:ln>
        </p:spPr>
      </p:pic>
      <p:grpSp>
        <p:nvGrpSpPr>
          <p:cNvPr id="3" name="Group 17">
            <a:extLst>
              <a:ext uri="{FF2B5EF4-FFF2-40B4-BE49-F238E27FC236}">
                <a16:creationId xmlns:a16="http://schemas.microsoft.com/office/drawing/2014/main" id="{AE173809-7393-4617-A1F5-61007792C190}"/>
              </a:ext>
            </a:extLst>
          </p:cNvPr>
          <p:cNvGrpSpPr/>
          <p:nvPr/>
        </p:nvGrpSpPr>
        <p:grpSpPr>
          <a:xfrm>
            <a:off x="1319493" y="1284676"/>
            <a:ext cx="4267641" cy="4539395"/>
            <a:chOff x="800502" y="1268760"/>
            <a:chExt cx="3619098" cy="4362035"/>
          </a:xfrm>
        </p:grpSpPr>
        <p:pic>
          <p:nvPicPr>
            <p:cNvPr id="4" name="Picture 3" descr="File:British Airways Logo.svg">
              <a:hlinkClick r:id="rId4"/>
              <a:extLst>
                <a:ext uri="{FF2B5EF4-FFF2-40B4-BE49-F238E27FC236}">
                  <a16:creationId xmlns:a16="http://schemas.microsoft.com/office/drawing/2014/main" id="{FF60957A-8CEC-4699-9A6B-051BF142B330}"/>
                </a:ext>
              </a:extLst>
            </p:cNvPr>
            <p:cNvPicPr>
              <a:picLocks noChangeAspect="1" noChangeArrowheads="1"/>
            </p:cNvPicPr>
            <p:nvPr/>
          </p:nvPicPr>
          <p:blipFill>
            <a:blip r:embed="rId5" cstate="print"/>
            <a:srcRect/>
            <a:stretch>
              <a:fillRect/>
            </a:stretch>
          </p:blipFill>
          <p:spPr bwMode="auto">
            <a:xfrm>
              <a:off x="800502" y="1268760"/>
              <a:ext cx="2924473" cy="459347"/>
            </a:xfrm>
            <a:prstGeom prst="rect">
              <a:avLst/>
            </a:prstGeom>
            <a:noFill/>
          </p:spPr>
        </p:pic>
        <p:pic>
          <p:nvPicPr>
            <p:cNvPr id="5" name="Picture 8" descr="250px-Microsoft_wordmark">
              <a:hlinkClick r:id="rId6" tooltip="Microsoft wordmark.svg"/>
              <a:extLst>
                <a:ext uri="{FF2B5EF4-FFF2-40B4-BE49-F238E27FC236}">
                  <a16:creationId xmlns:a16="http://schemas.microsoft.com/office/drawing/2014/main" id="{2A377E75-2E92-4E83-9C97-42176941509E}"/>
                </a:ext>
              </a:extLst>
            </p:cNvPr>
            <p:cNvPicPr>
              <a:picLocks noChangeAspect="1" noChangeArrowheads="1"/>
            </p:cNvPicPr>
            <p:nvPr/>
          </p:nvPicPr>
          <p:blipFill>
            <a:blip r:embed="rId7" cstate="print"/>
            <a:srcRect/>
            <a:stretch>
              <a:fillRect/>
            </a:stretch>
          </p:blipFill>
          <p:spPr bwMode="auto">
            <a:xfrm>
              <a:off x="2024638" y="2204864"/>
              <a:ext cx="2394962" cy="411634"/>
            </a:xfrm>
            <a:prstGeom prst="rect">
              <a:avLst/>
            </a:prstGeom>
            <a:noFill/>
          </p:spPr>
        </p:pic>
        <p:pic>
          <p:nvPicPr>
            <p:cNvPr id="6" name="Picture 5" descr="170px-Nike%28c%29">
              <a:hlinkClick r:id="rId8" tooltip="Nike(c).svg"/>
              <a:extLst>
                <a:ext uri="{FF2B5EF4-FFF2-40B4-BE49-F238E27FC236}">
                  <a16:creationId xmlns:a16="http://schemas.microsoft.com/office/drawing/2014/main" id="{497CF0F5-4D7E-48E7-8544-36A02ACE5FEE}"/>
                </a:ext>
              </a:extLst>
            </p:cNvPr>
            <p:cNvPicPr>
              <a:picLocks noChangeAspect="1" noChangeArrowheads="1"/>
            </p:cNvPicPr>
            <p:nvPr/>
          </p:nvPicPr>
          <p:blipFill>
            <a:blip r:embed="rId9" cstate="print"/>
            <a:srcRect/>
            <a:stretch>
              <a:fillRect/>
            </a:stretch>
          </p:blipFill>
          <p:spPr bwMode="auto">
            <a:xfrm>
              <a:off x="800502" y="3212976"/>
              <a:ext cx="1885097" cy="676389"/>
            </a:xfrm>
            <a:prstGeom prst="rect">
              <a:avLst/>
            </a:prstGeom>
            <a:noFill/>
          </p:spPr>
        </p:pic>
        <p:pic>
          <p:nvPicPr>
            <p:cNvPr id="7" name="Picture 12" descr="200px-Pepsico_logo">
              <a:hlinkClick r:id="rId10" tooltip="Pepsico logo.svg"/>
              <a:extLst>
                <a:ext uri="{FF2B5EF4-FFF2-40B4-BE49-F238E27FC236}">
                  <a16:creationId xmlns:a16="http://schemas.microsoft.com/office/drawing/2014/main" id="{0B1E25E0-6A84-493F-A5CD-F0E08FF77BF8}"/>
                </a:ext>
              </a:extLst>
            </p:cNvPr>
            <p:cNvPicPr>
              <a:picLocks noChangeAspect="1" noChangeArrowheads="1"/>
            </p:cNvPicPr>
            <p:nvPr/>
          </p:nvPicPr>
          <p:blipFill>
            <a:blip r:embed="rId11" cstate="print"/>
            <a:srcRect/>
            <a:stretch>
              <a:fillRect/>
            </a:stretch>
          </p:blipFill>
          <p:spPr bwMode="auto">
            <a:xfrm>
              <a:off x="2024638" y="3717032"/>
              <a:ext cx="2303280" cy="633356"/>
            </a:xfrm>
            <a:prstGeom prst="rect">
              <a:avLst/>
            </a:prstGeom>
            <a:noFill/>
          </p:spPr>
        </p:pic>
        <p:pic>
          <p:nvPicPr>
            <p:cNvPr id="8" name="Picture 14" descr="vodafone-logo-vbig">
              <a:hlinkClick r:id="rId12"/>
              <a:extLst>
                <a:ext uri="{FF2B5EF4-FFF2-40B4-BE49-F238E27FC236}">
                  <a16:creationId xmlns:a16="http://schemas.microsoft.com/office/drawing/2014/main" id="{286EDFF2-B9B5-4891-915E-01A2BA18BF7B}"/>
                </a:ext>
              </a:extLst>
            </p:cNvPr>
            <p:cNvPicPr>
              <a:picLocks noChangeAspect="1" noChangeArrowheads="1"/>
            </p:cNvPicPr>
            <p:nvPr/>
          </p:nvPicPr>
          <p:blipFill>
            <a:blip r:embed="rId13" cstate="print"/>
            <a:srcRect/>
            <a:stretch>
              <a:fillRect/>
            </a:stretch>
          </p:blipFill>
          <p:spPr bwMode="auto">
            <a:xfrm>
              <a:off x="1592590" y="4581128"/>
              <a:ext cx="1306938" cy="1049667"/>
            </a:xfrm>
            <a:prstGeom prst="rect">
              <a:avLst/>
            </a:prstGeom>
            <a:noFill/>
          </p:spPr>
        </p:pic>
      </p:grpSp>
    </p:spTree>
    <p:extLst>
      <p:ext uri="{BB962C8B-B14F-4D97-AF65-F5344CB8AC3E}">
        <p14:creationId xmlns:p14="http://schemas.microsoft.com/office/powerpoint/2010/main" val="367053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9" descr="A picture containing text, book&#10;&#10;Description generated with very high confidence">
            <a:extLst>
              <a:ext uri="{FF2B5EF4-FFF2-40B4-BE49-F238E27FC236}">
                <a16:creationId xmlns:a16="http://schemas.microsoft.com/office/drawing/2014/main" id="{EEF88BE6-A5F6-458E-B63B-52B3DD85E280}"/>
              </a:ext>
            </a:extLst>
          </p:cNvPr>
          <p:cNvPicPr>
            <a:picLocks noChangeAspect="1"/>
          </p:cNvPicPr>
          <p:nvPr/>
        </p:nvPicPr>
        <p:blipFill rotWithShape="1">
          <a:blip r:embed="rId3"/>
          <a:srcRect l="2733"/>
          <a:stretch/>
        </p:blipFill>
        <p:spPr>
          <a:xfrm>
            <a:off x="6677042" y="177207"/>
            <a:ext cx="5527658" cy="6680793"/>
          </a:xfrm>
          <a:prstGeom prst="rect">
            <a:avLst/>
          </a:prstGeom>
        </p:spPr>
      </p:pic>
      <p:pic>
        <p:nvPicPr>
          <p:cNvPr id="3" name="Picture 2" descr="A picture containing text&#10;&#10;Description automatically generated">
            <a:extLst>
              <a:ext uri="{FF2B5EF4-FFF2-40B4-BE49-F238E27FC236}">
                <a16:creationId xmlns:a16="http://schemas.microsoft.com/office/drawing/2014/main" id="{3A9A9DAB-8F42-4A96-98E4-5540F79440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7950" y="1981200"/>
            <a:ext cx="4951934" cy="3147230"/>
          </a:xfrm>
          <a:prstGeom prst="rect">
            <a:avLst/>
          </a:prstGeom>
        </p:spPr>
      </p:pic>
      <p:sp>
        <p:nvSpPr>
          <p:cNvPr id="6" name="TextBox 5">
            <a:extLst>
              <a:ext uri="{FF2B5EF4-FFF2-40B4-BE49-F238E27FC236}">
                <a16:creationId xmlns:a16="http://schemas.microsoft.com/office/drawing/2014/main" id="{4F4BBB93-A024-4BB6-8F16-DB9CF21BBFFD}"/>
              </a:ext>
            </a:extLst>
          </p:cNvPr>
          <p:cNvSpPr txBox="1"/>
          <p:nvPr/>
        </p:nvSpPr>
        <p:spPr>
          <a:xfrm>
            <a:off x="582892" y="868091"/>
            <a:ext cx="1590115" cy="2585323"/>
          </a:xfrm>
          <a:prstGeom prst="rect">
            <a:avLst/>
          </a:prstGeom>
          <a:noFill/>
        </p:spPr>
        <p:txBody>
          <a:bodyPr wrap="none" rtlCol="0">
            <a:spAutoFit/>
          </a:bodyPr>
          <a:lstStyle/>
          <a:p>
            <a:pPr algn="ctr"/>
            <a:r>
              <a:rPr lang="en-GB" sz="5400" dirty="0"/>
              <a:t>The</a:t>
            </a:r>
          </a:p>
          <a:p>
            <a:pPr algn="ctr"/>
            <a:r>
              <a:rPr lang="en-GB" sz="5400" b="1" dirty="0">
                <a:solidFill>
                  <a:srgbClr val="7030A0"/>
                </a:solidFill>
              </a:rPr>
              <a:t>WAR</a:t>
            </a:r>
          </a:p>
          <a:p>
            <a:pPr algn="ctr"/>
            <a:r>
              <a:rPr lang="en-GB" sz="5400" dirty="0"/>
              <a:t>for</a:t>
            </a:r>
          </a:p>
        </p:txBody>
      </p:sp>
    </p:spTree>
    <p:extLst>
      <p:ext uri="{BB962C8B-B14F-4D97-AF65-F5344CB8AC3E}">
        <p14:creationId xmlns:p14="http://schemas.microsoft.com/office/powerpoint/2010/main" val="8739249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forgetting curve">
            <a:extLst>
              <a:ext uri="{FF2B5EF4-FFF2-40B4-BE49-F238E27FC236}">
                <a16:creationId xmlns:a16="http://schemas.microsoft.com/office/drawing/2014/main" id="{8FD10507-164C-4FAD-99B0-30B6E24E3C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6550" y="685800"/>
            <a:ext cx="9296400" cy="577545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1915A36F-944E-4319-B41E-2C16C097D146}"/>
              </a:ext>
            </a:extLst>
          </p:cNvPr>
          <p:cNvSpPr txBox="1"/>
          <p:nvPr/>
        </p:nvSpPr>
        <p:spPr>
          <a:xfrm>
            <a:off x="9328592" y="212076"/>
            <a:ext cx="2876108" cy="369332"/>
          </a:xfrm>
          <a:prstGeom prst="rect">
            <a:avLst/>
          </a:prstGeom>
          <a:noFill/>
        </p:spPr>
        <p:txBody>
          <a:bodyPr wrap="none" rtlCol="0">
            <a:spAutoFit/>
          </a:bodyPr>
          <a:lstStyle/>
          <a:p>
            <a:r>
              <a:rPr lang="en-GB" dirty="0"/>
              <a:t>Ebbinghaus Forgetting Curve</a:t>
            </a:r>
          </a:p>
        </p:txBody>
      </p:sp>
    </p:spTree>
    <p:extLst>
      <p:ext uri="{BB962C8B-B14F-4D97-AF65-F5344CB8AC3E}">
        <p14:creationId xmlns:p14="http://schemas.microsoft.com/office/powerpoint/2010/main" val="14857949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407BC15-057B-4B68-92A0-EA39014F24A7}"/>
              </a:ext>
            </a:extLst>
          </p:cNvPr>
          <p:cNvPicPr>
            <a:picLocks noChangeAspect="1"/>
          </p:cNvPicPr>
          <p:nvPr/>
        </p:nvPicPr>
        <p:blipFill>
          <a:blip r:embed="rId2"/>
          <a:stretch>
            <a:fillRect/>
          </a:stretch>
        </p:blipFill>
        <p:spPr>
          <a:xfrm>
            <a:off x="0" y="12700"/>
            <a:ext cx="12204700" cy="6845141"/>
          </a:xfrm>
          <a:prstGeom prst="rect">
            <a:avLst/>
          </a:prstGeom>
        </p:spPr>
      </p:pic>
      <p:sp>
        <p:nvSpPr>
          <p:cNvPr id="3" name="TextBox 2">
            <a:extLst>
              <a:ext uri="{FF2B5EF4-FFF2-40B4-BE49-F238E27FC236}">
                <a16:creationId xmlns:a16="http://schemas.microsoft.com/office/drawing/2014/main" id="{C5317F90-C7EE-42C3-895D-567DF58A178E}"/>
              </a:ext>
            </a:extLst>
          </p:cNvPr>
          <p:cNvSpPr txBox="1"/>
          <p:nvPr/>
        </p:nvSpPr>
        <p:spPr>
          <a:xfrm>
            <a:off x="8997950" y="228600"/>
            <a:ext cx="2911374" cy="2646878"/>
          </a:xfrm>
          <a:prstGeom prst="rect">
            <a:avLst/>
          </a:prstGeom>
          <a:noFill/>
        </p:spPr>
        <p:txBody>
          <a:bodyPr wrap="none" rtlCol="0">
            <a:spAutoFit/>
          </a:bodyPr>
          <a:lstStyle/>
          <a:p>
            <a:r>
              <a:rPr lang="en-GB" sz="16600" dirty="0">
                <a:solidFill>
                  <a:schemeClr val="bg1">
                    <a:lumMod val="50000"/>
                  </a:schemeClr>
                </a:solidFill>
                <a:highlight>
                  <a:srgbClr val="FFFFFF"/>
                </a:highlight>
              </a:rPr>
              <a:t>1:3</a:t>
            </a:r>
          </a:p>
        </p:txBody>
      </p:sp>
    </p:spTree>
    <p:extLst>
      <p:ext uri="{BB962C8B-B14F-4D97-AF65-F5344CB8AC3E}">
        <p14:creationId xmlns:p14="http://schemas.microsoft.com/office/powerpoint/2010/main" val="18665272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p:cNvSpPr txBox="1">
            <a:spLocks/>
          </p:cNvSpPr>
          <p:nvPr/>
        </p:nvSpPr>
        <p:spPr>
          <a:xfrm>
            <a:off x="350468" y="2860292"/>
            <a:ext cx="11499698" cy="1153799"/>
          </a:xfrm>
          <a:prstGeom prst="rect">
            <a:avLst/>
          </a:prstGeom>
        </p:spPr>
        <p:txBody>
          <a:bodyPr vert="horz" lIns="91345" tIns="45672" rIns="91345" bIns="45672"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GB" sz="2797" dirty="0">
              <a:latin typeface="+mn-lt"/>
              <a:cs typeface="Arial"/>
            </a:endParaRPr>
          </a:p>
        </p:txBody>
      </p:sp>
      <p:pic>
        <p:nvPicPr>
          <p:cNvPr id="16" name="Picture 4" descr="Image result for speed of technology change">
            <a:extLst>
              <a:ext uri="{FF2B5EF4-FFF2-40B4-BE49-F238E27FC236}">
                <a16:creationId xmlns:a16="http://schemas.microsoft.com/office/drawing/2014/main" id="{9A388FD7-8EC2-4072-BFB1-C6B1FE4701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12204700" cy="6852477"/>
          </a:xfrm>
          <a:prstGeom prst="rect">
            <a:avLst/>
          </a:prstGeom>
          <a:noFill/>
          <a:extLst>
            <a:ext uri="{909E8E84-426E-40DD-AFC4-6F175D3DCCD1}">
              <a14:hiddenFill xmlns:a14="http://schemas.microsoft.com/office/drawing/2010/main">
                <a:solidFill>
                  <a:srgbClr val="FFFFFF"/>
                </a:solidFill>
              </a14:hiddenFill>
            </a:ext>
          </a:extLst>
        </p:spPr>
      </p:pic>
      <p:sp>
        <p:nvSpPr>
          <p:cNvPr id="17" name="Shape 35">
            <a:extLst>
              <a:ext uri="{FF2B5EF4-FFF2-40B4-BE49-F238E27FC236}">
                <a16:creationId xmlns:a16="http://schemas.microsoft.com/office/drawing/2014/main" id="{F3F3CADD-46A9-45B5-958D-651FC8541366}"/>
              </a:ext>
            </a:extLst>
          </p:cNvPr>
          <p:cNvSpPr/>
          <p:nvPr/>
        </p:nvSpPr>
        <p:spPr>
          <a:xfrm rot="10800000">
            <a:off x="2071766" y="4059381"/>
            <a:ext cx="8065707" cy="1607994"/>
          </a:xfrm>
          <a:prstGeom prst="rect">
            <a:avLst/>
          </a:prstGeom>
          <a:noFill/>
          <a:ln w="3175">
            <a:miter lim="400000"/>
          </a:ln>
          <a:effectLst>
            <a:outerShdw blurRad="88900" dist="38100" dir="5400000" rotWithShape="0">
              <a:srgbClr val="000000">
                <a:alpha val="35000"/>
              </a:srgbClr>
            </a:outerShdw>
          </a:effectLst>
        </p:spPr>
        <p:txBody>
          <a:bodyPr lIns="34240" tIns="34240" rIns="34240" bIns="34240" anchor="ctr"/>
          <a:lstStyle/>
          <a:p>
            <a:pPr defTabSz="240763">
              <a:defRPr sz="4600">
                <a:solidFill>
                  <a:srgbClr val="FFFFFF"/>
                </a:solidFill>
              </a:defRPr>
            </a:pPr>
            <a:endParaRPr sz="1211" dirty="0"/>
          </a:p>
        </p:txBody>
      </p:sp>
      <p:grpSp>
        <p:nvGrpSpPr>
          <p:cNvPr id="18" name="Group 17">
            <a:extLst>
              <a:ext uri="{FF2B5EF4-FFF2-40B4-BE49-F238E27FC236}">
                <a16:creationId xmlns:a16="http://schemas.microsoft.com/office/drawing/2014/main" id="{63A11B91-FD87-43D8-AC9E-8BA96E50A541}"/>
              </a:ext>
            </a:extLst>
          </p:cNvPr>
          <p:cNvGrpSpPr/>
          <p:nvPr/>
        </p:nvGrpSpPr>
        <p:grpSpPr>
          <a:xfrm>
            <a:off x="2562588" y="1320037"/>
            <a:ext cx="1366741" cy="4427807"/>
            <a:chOff x="2827844" y="110346"/>
            <a:chExt cx="1609964" cy="6637309"/>
          </a:xfrm>
        </p:grpSpPr>
        <p:grpSp>
          <p:nvGrpSpPr>
            <p:cNvPr id="55" name="Group 275">
              <a:extLst>
                <a:ext uri="{FF2B5EF4-FFF2-40B4-BE49-F238E27FC236}">
                  <a16:creationId xmlns:a16="http://schemas.microsoft.com/office/drawing/2014/main" id="{EBCC1EC8-044F-44D3-BF5C-D6D18C410E6F}"/>
                </a:ext>
              </a:extLst>
            </p:cNvPr>
            <p:cNvGrpSpPr/>
            <p:nvPr/>
          </p:nvGrpSpPr>
          <p:grpSpPr>
            <a:xfrm>
              <a:off x="2827844" y="110346"/>
              <a:ext cx="1609964" cy="481476"/>
              <a:chOff x="0" y="0"/>
              <a:chExt cx="4530140" cy="1369532"/>
            </a:xfrm>
          </p:grpSpPr>
          <p:sp>
            <p:nvSpPr>
              <p:cNvPr id="59" name="Shape 273">
                <a:extLst>
                  <a:ext uri="{FF2B5EF4-FFF2-40B4-BE49-F238E27FC236}">
                    <a16:creationId xmlns:a16="http://schemas.microsoft.com/office/drawing/2014/main" id="{2AF30AB6-FA46-4AAB-A695-F488FCE1A671}"/>
                  </a:ext>
                </a:extLst>
              </p:cNvPr>
              <p:cNvSpPr/>
              <p:nvPr/>
            </p:nvSpPr>
            <p:spPr>
              <a:xfrm>
                <a:off x="-1" y="0"/>
                <a:ext cx="4530142" cy="1369533"/>
              </a:xfrm>
              <a:prstGeom prst="rect">
                <a:avLst/>
              </a:prstGeom>
              <a:solidFill>
                <a:srgbClr val="808080">
                  <a:alpha val="50000"/>
                </a:srgbClr>
              </a:solidFill>
              <a:ln w="12700" cap="flat">
                <a:noFill/>
                <a:miter lim="400000"/>
              </a:ln>
              <a:effectLst/>
            </p:spPr>
            <p:txBody>
              <a:bodyPr wrap="square" lIns="12042" tIns="12042" rIns="12042" bIns="12042" numCol="1" anchor="ctr">
                <a:noAutofit/>
              </a:bodyPr>
              <a:lstStyle/>
              <a:p>
                <a:pPr algn="ctr" defTabSz="240864">
                  <a:defRPr sz="1800" b="1">
                    <a:solidFill>
                      <a:srgbClr val="FFFFFF"/>
                    </a:solidFill>
                  </a:defRPr>
                </a:pPr>
                <a:endParaRPr sz="474">
                  <a:solidFill>
                    <a:schemeClr val="bg1"/>
                  </a:solidFill>
                </a:endParaRPr>
              </a:p>
            </p:txBody>
          </p:sp>
          <p:sp>
            <p:nvSpPr>
              <p:cNvPr id="60" name="Shape 274">
                <a:extLst>
                  <a:ext uri="{FF2B5EF4-FFF2-40B4-BE49-F238E27FC236}">
                    <a16:creationId xmlns:a16="http://schemas.microsoft.com/office/drawing/2014/main" id="{D1DD882B-9DA3-42AF-B96C-29CAC5667F86}"/>
                  </a:ext>
                </a:extLst>
              </p:cNvPr>
              <p:cNvSpPr/>
              <p:nvPr/>
            </p:nvSpPr>
            <p:spPr>
              <a:xfrm>
                <a:off x="-1" y="128992"/>
                <a:ext cx="4530142" cy="1111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12042" tIns="12042" rIns="12042" bIns="12042" numCol="1" anchor="ctr">
                <a:noAutofit/>
              </a:bodyPr>
              <a:lstStyle>
                <a:lvl1pPr algn="ctr" defTabSz="914400">
                  <a:defRPr sz="5300" b="1" spc="-335">
                    <a:solidFill>
                      <a:srgbClr val="FFFFFF"/>
                    </a:solidFill>
                  </a:defRPr>
                </a:lvl1pPr>
              </a:lstStyle>
              <a:p>
                <a:pPr lvl="0">
                  <a:defRPr sz="1800" b="0" spc="0">
                    <a:solidFill>
                      <a:srgbClr val="000000"/>
                    </a:solidFill>
                  </a:defRPr>
                </a:pPr>
                <a:r>
                  <a:rPr sz="1318" b="0" spc="-79" dirty="0">
                    <a:solidFill>
                      <a:schemeClr val="bg1"/>
                    </a:solidFill>
                  </a:rPr>
                  <a:t>telephone</a:t>
                </a:r>
              </a:p>
            </p:txBody>
          </p:sp>
        </p:grpSp>
        <p:sp>
          <p:nvSpPr>
            <p:cNvPr id="56" name="Shape 286">
              <a:extLst>
                <a:ext uri="{FF2B5EF4-FFF2-40B4-BE49-F238E27FC236}">
                  <a16:creationId xmlns:a16="http://schemas.microsoft.com/office/drawing/2014/main" id="{CA82D36F-2076-427D-A076-169D51B6FC3E}"/>
                </a:ext>
              </a:extLst>
            </p:cNvPr>
            <p:cNvSpPr/>
            <p:nvPr/>
          </p:nvSpPr>
          <p:spPr>
            <a:xfrm>
              <a:off x="2827844" y="672068"/>
              <a:ext cx="1609964" cy="5777716"/>
            </a:xfrm>
            <a:prstGeom prst="rect">
              <a:avLst/>
            </a:prstGeom>
            <a:solidFill>
              <a:srgbClr val="7030A0">
                <a:alpha val="80000"/>
              </a:srgbClr>
            </a:solidFill>
            <a:ln w="12700" cap="flat">
              <a:noFill/>
              <a:miter lim="400000"/>
            </a:ln>
            <a:effectLst/>
          </p:spPr>
          <p:txBody>
            <a:bodyPr wrap="square" lIns="12042" tIns="12042" rIns="12042" bIns="12042" numCol="1" anchor="ctr">
              <a:noAutofit/>
            </a:bodyPr>
            <a:lstStyle/>
            <a:p>
              <a:pPr algn="ctr" defTabSz="240864">
                <a:defRPr sz="1800" b="1">
                  <a:solidFill>
                    <a:srgbClr val="FFFFFF"/>
                  </a:solidFill>
                </a:defRPr>
              </a:pPr>
              <a:endParaRPr sz="474"/>
            </a:p>
          </p:txBody>
        </p:sp>
        <p:sp>
          <p:nvSpPr>
            <p:cNvPr id="57" name="Shape 291">
              <a:extLst>
                <a:ext uri="{FF2B5EF4-FFF2-40B4-BE49-F238E27FC236}">
                  <a16:creationId xmlns:a16="http://schemas.microsoft.com/office/drawing/2014/main" id="{8178A947-3701-4406-A838-31EEF781A6B2}"/>
                </a:ext>
              </a:extLst>
            </p:cNvPr>
            <p:cNvSpPr/>
            <p:nvPr/>
          </p:nvSpPr>
          <p:spPr>
            <a:xfrm>
              <a:off x="3309180" y="6067998"/>
              <a:ext cx="647291" cy="67965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12042" tIns="12042" rIns="12042" bIns="12042" numCol="1" anchor="t">
              <a:noAutofit/>
            </a:bodyPr>
            <a:lstStyle>
              <a:lvl1pPr algn="ctr" defTabSz="914400">
                <a:defRPr sz="5300" spc="-335">
                  <a:solidFill>
                    <a:srgbClr val="FFFFFF"/>
                  </a:solidFill>
                </a:defRPr>
              </a:lvl1pPr>
            </a:lstStyle>
            <a:p>
              <a:pPr lvl="0">
                <a:defRPr sz="1800" spc="0">
                  <a:solidFill>
                    <a:srgbClr val="000000"/>
                  </a:solidFill>
                </a:defRPr>
              </a:pPr>
              <a:r>
                <a:rPr sz="1600" b="1" spc="-79" dirty="0">
                  <a:solidFill>
                    <a:schemeClr val="bg1"/>
                  </a:solidFill>
                </a:rPr>
                <a:t>77</a:t>
              </a:r>
            </a:p>
          </p:txBody>
        </p:sp>
        <p:pic>
          <p:nvPicPr>
            <p:cNvPr id="58" name="image15.png">
              <a:extLst>
                <a:ext uri="{FF2B5EF4-FFF2-40B4-BE49-F238E27FC236}">
                  <a16:creationId xmlns:a16="http://schemas.microsoft.com/office/drawing/2014/main" id="{F7F4B943-0CF7-42E9-87B6-E8541CCEA5B1}"/>
                </a:ext>
              </a:extLst>
            </p:cNvPr>
            <p:cNvPicPr/>
            <p:nvPr/>
          </p:nvPicPr>
          <p:blipFill>
            <a:blip r:embed="rId4" cstate="print"/>
            <a:stretch>
              <a:fillRect/>
            </a:stretch>
          </p:blipFill>
          <p:spPr>
            <a:xfrm>
              <a:off x="3063205" y="730011"/>
              <a:ext cx="1070844" cy="811132"/>
            </a:xfrm>
            <a:prstGeom prst="rect">
              <a:avLst/>
            </a:prstGeom>
            <a:ln w="12700" cap="flat">
              <a:noFill/>
              <a:miter lim="400000"/>
            </a:ln>
            <a:effectLst/>
          </p:spPr>
        </p:pic>
      </p:grpSp>
      <p:grpSp>
        <p:nvGrpSpPr>
          <p:cNvPr id="19" name="Group 18">
            <a:extLst>
              <a:ext uri="{FF2B5EF4-FFF2-40B4-BE49-F238E27FC236}">
                <a16:creationId xmlns:a16="http://schemas.microsoft.com/office/drawing/2014/main" id="{5B38C258-9BB1-4901-ADBD-CD13F2F24B15}"/>
              </a:ext>
            </a:extLst>
          </p:cNvPr>
          <p:cNvGrpSpPr/>
          <p:nvPr/>
        </p:nvGrpSpPr>
        <p:grpSpPr>
          <a:xfrm>
            <a:off x="3916103" y="1320038"/>
            <a:ext cx="1352026" cy="2509509"/>
            <a:chOff x="4590312" y="110346"/>
            <a:chExt cx="1592628" cy="3761770"/>
          </a:xfrm>
        </p:grpSpPr>
        <p:grpSp>
          <p:nvGrpSpPr>
            <p:cNvPr id="49" name="Group 278">
              <a:extLst>
                <a:ext uri="{FF2B5EF4-FFF2-40B4-BE49-F238E27FC236}">
                  <a16:creationId xmlns:a16="http://schemas.microsoft.com/office/drawing/2014/main" id="{F77D94A7-1168-4B31-94F6-4833617403AB}"/>
                </a:ext>
              </a:extLst>
            </p:cNvPr>
            <p:cNvGrpSpPr/>
            <p:nvPr/>
          </p:nvGrpSpPr>
          <p:grpSpPr>
            <a:xfrm>
              <a:off x="4590312" y="110346"/>
              <a:ext cx="1592628" cy="481476"/>
              <a:chOff x="0" y="0"/>
              <a:chExt cx="4530140" cy="1369532"/>
            </a:xfrm>
          </p:grpSpPr>
          <p:sp>
            <p:nvSpPr>
              <p:cNvPr id="53" name="Shape 276">
                <a:extLst>
                  <a:ext uri="{FF2B5EF4-FFF2-40B4-BE49-F238E27FC236}">
                    <a16:creationId xmlns:a16="http://schemas.microsoft.com/office/drawing/2014/main" id="{DD8A899B-5AE9-4836-B449-39BE7D704C31}"/>
                  </a:ext>
                </a:extLst>
              </p:cNvPr>
              <p:cNvSpPr/>
              <p:nvPr/>
            </p:nvSpPr>
            <p:spPr>
              <a:xfrm>
                <a:off x="-1" y="0"/>
                <a:ext cx="4530142" cy="1369533"/>
              </a:xfrm>
              <a:prstGeom prst="rect">
                <a:avLst/>
              </a:prstGeom>
              <a:solidFill>
                <a:srgbClr val="808080">
                  <a:alpha val="50000"/>
                </a:srgbClr>
              </a:solidFill>
              <a:ln w="12700" cap="flat">
                <a:noFill/>
                <a:miter lim="400000"/>
              </a:ln>
              <a:effectLst/>
            </p:spPr>
            <p:txBody>
              <a:bodyPr wrap="square" lIns="12042" tIns="12042" rIns="12042" bIns="12042" numCol="1" anchor="ctr">
                <a:noAutofit/>
              </a:bodyPr>
              <a:lstStyle/>
              <a:p>
                <a:pPr algn="ctr" defTabSz="240864">
                  <a:defRPr sz="1800" b="1">
                    <a:solidFill>
                      <a:srgbClr val="FFFFFF"/>
                    </a:solidFill>
                  </a:defRPr>
                </a:pPr>
                <a:endParaRPr sz="474">
                  <a:solidFill>
                    <a:schemeClr val="bg1"/>
                  </a:solidFill>
                </a:endParaRPr>
              </a:p>
            </p:txBody>
          </p:sp>
          <p:sp>
            <p:nvSpPr>
              <p:cNvPr id="54" name="Shape 277">
                <a:extLst>
                  <a:ext uri="{FF2B5EF4-FFF2-40B4-BE49-F238E27FC236}">
                    <a16:creationId xmlns:a16="http://schemas.microsoft.com/office/drawing/2014/main" id="{1A14B7C3-F13C-4AD7-8F65-1E75FF151E6E}"/>
                  </a:ext>
                </a:extLst>
              </p:cNvPr>
              <p:cNvSpPr/>
              <p:nvPr/>
            </p:nvSpPr>
            <p:spPr>
              <a:xfrm>
                <a:off x="-1" y="128992"/>
                <a:ext cx="4530142" cy="1111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12042" tIns="12042" rIns="12042" bIns="12042" numCol="1" anchor="ctr">
                <a:noAutofit/>
              </a:bodyPr>
              <a:lstStyle>
                <a:lvl1pPr algn="ctr" defTabSz="914400">
                  <a:defRPr sz="5300" b="1" spc="-335">
                    <a:solidFill>
                      <a:srgbClr val="FFFFFF"/>
                    </a:solidFill>
                  </a:defRPr>
                </a:lvl1pPr>
              </a:lstStyle>
              <a:p>
                <a:pPr lvl="0">
                  <a:defRPr sz="1800" b="0" spc="0">
                    <a:solidFill>
                      <a:srgbClr val="000000"/>
                    </a:solidFill>
                  </a:defRPr>
                </a:pPr>
                <a:r>
                  <a:rPr sz="1318" b="0" spc="-79" dirty="0">
                    <a:solidFill>
                      <a:schemeClr val="bg1"/>
                    </a:solidFill>
                  </a:rPr>
                  <a:t>radio</a:t>
                </a:r>
              </a:p>
            </p:txBody>
          </p:sp>
        </p:grpSp>
        <p:sp>
          <p:nvSpPr>
            <p:cNvPr id="50" name="Shape 287">
              <a:extLst>
                <a:ext uri="{FF2B5EF4-FFF2-40B4-BE49-F238E27FC236}">
                  <a16:creationId xmlns:a16="http://schemas.microsoft.com/office/drawing/2014/main" id="{51D91177-587C-432D-8DA0-016190937B7B}"/>
                </a:ext>
              </a:extLst>
            </p:cNvPr>
            <p:cNvSpPr/>
            <p:nvPr/>
          </p:nvSpPr>
          <p:spPr>
            <a:xfrm>
              <a:off x="4590312" y="672089"/>
              <a:ext cx="1592628" cy="2851340"/>
            </a:xfrm>
            <a:prstGeom prst="rect">
              <a:avLst/>
            </a:prstGeom>
            <a:solidFill>
              <a:srgbClr val="7030A0">
                <a:alpha val="80000"/>
              </a:srgbClr>
            </a:solidFill>
            <a:ln w="12700" cap="flat">
              <a:noFill/>
              <a:miter lim="400000"/>
            </a:ln>
            <a:effectLst/>
          </p:spPr>
          <p:txBody>
            <a:bodyPr wrap="square" lIns="12042" tIns="12042" rIns="12042" bIns="12042" numCol="1" anchor="ctr">
              <a:noAutofit/>
            </a:bodyPr>
            <a:lstStyle/>
            <a:p>
              <a:pPr algn="ctr" defTabSz="240864">
                <a:defRPr sz="1800" b="1">
                  <a:solidFill>
                    <a:srgbClr val="FFFFFF"/>
                  </a:solidFill>
                </a:defRPr>
              </a:pPr>
              <a:endParaRPr sz="474"/>
            </a:p>
          </p:txBody>
        </p:sp>
        <p:sp>
          <p:nvSpPr>
            <p:cNvPr id="51" name="Shape 292">
              <a:extLst>
                <a:ext uri="{FF2B5EF4-FFF2-40B4-BE49-F238E27FC236}">
                  <a16:creationId xmlns:a16="http://schemas.microsoft.com/office/drawing/2014/main" id="{D1000BE9-4960-4EFA-83CE-7BB69CB595B3}"/>
                </a:ext>
              </a:extLst>
            </p:cNvPr>
            <p:cNvSpPr/>
            <p:nvPr/>
          </p:nvSpPr>
          <p:spPr>
            <a:xfrm>
              <a:off x="5093810" y="3192460"/>
              <a:ext cx="647291" cy="67965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12042" tIns="12042" rIns="12042" bIns="12042" numCol="1" anchor="t">
              <a:noAutofit/>
            </a:bodyPr>
            <a:lstStyle>
              <a:lvl1pPr algn="ctr" defTabSz="914400">
                <a:defRPr sz="5300" spc="-335">
                  <a:solidFill>
                    <a:srgbClr val="FFFFFF"/>
                  </a:solidFill>
                </a:defRPr>
              </a:lvl1pPr>
            </a:lstStyle>
            <a:p>
              <a:pPr lvl="0">
                <a:defRPr sz="1800" spc="0">
                  <a:solidFill>
                    <a:srgbClr val="000000"/>
                  </a:solidFill>
                </a:defRPr>
              </a:pPr>
              <a:r>
                <a:rPr sz="1600" b="1" spc="-79" dirty="0">
                  <a:solidFill>
                    <a:schemeClr val="bg1"/>
                  </a:solidFill>
                </a:rPr>
                <a:t>38</a:t>
              </a:r>
            </a:p>
          </p:txBody>
        </p:sp>
        <p:pic>
          <p:nvPicPr>
            <p:cNvPr id="52" name="image16.png">
              <a:extLst>
                <a:ext uri="{FF2B5EF4-FFF2-40B4-BE49-F238E27FC236}">
                  <a16:creationId xmlns:a16="http://schemas.microsoft.com/office/drawing/2014/main" id="{96E362CC-55C1-413A-9647-1E5965B409EA}"/>
                </a:ext>
              </a:extLst>
            </p:cNvPr>
            <p:cNvPicPr/>
            <p:nvPr/>
          </p:nvPicPr>
          <p:blipFill>
            <a:blip r:embed="rId5" cstate="print"/>
            <a:stretch>
              <a:fillRect/>
            </a:stretch>
          </p:blipFill>
          <p:spPr>
            <a:xfrm>
              <a:off x="4991278" y="685491"/>
              <a:ext cx="641244" cy="825333"/>
            </a:xfrm>
            <a:prstGeom prst="rect">
              <a:avLst/>
            </a:prstGeom>
            <a:ln w="12700" cap="flat">
              <a:noFill/>
              <a:miter lim="400000"/>
            </a:ln>
            <a:effectLst/>
          </p:spPr>
        </p:pic>
      </p:grpSp>
      <p:grpSp>
        <p:nvGrpSpPr>
          <p:cNvPr id="20" name="Group 19">
            <a:extLst>
              <a:ext uri="{FF2B5EF4-FFF2-40B4-BE49-F238E27FC236}">
                <a16:creationId xmlns:a16="http://schemas.microsoft.com/office/drawing/2014/main" id="{A276BE8A-32F6-4B2D-A34A-C9583BACA487}"/>
              </a:ext>
            </a:extLst>
          </p:cNvPr>
          <p:cNvGrpSpPr/>
          <p:nvPr/>
        </p:nvGrpSpPr>
        <p:grpSpPr>
          <a:xfrm>
            <a:off x="5069651" y="1320037"/>
            <a:ext cx="1352024" cy="1252540"/>
            <a:chOff x="6355724" y="110346"/>
            <a:chExt cx="1592628" cy="1877565"/>
          </a:xfrm>
        </p:grpSpPr>
        <p:grpSp>
          <p:nvGrpSpPr>
            <p:cNvPr id="43" name="Group 281">
              <a:extLst>
                <a:ext uri="{FF2B5EF4-FFF2-40B4-BE49-F238E27FC236}">
                  <a16:creationId xmlns:a16="http://schemas.microsoft.com/office/drawing/2014/main" id="{79B9CB33-4659-425C-917F-F722D82FDC7C}"/>
                </a:ext>
              </a:extLst>
            </p:cNvPr>
            <p:cNvGrpSpPr/>
            <p:nvPr/>
          </p:nvGrpSpPr>
          <p:grpSpPr>
            <a:xfrm>
              <a:off x="6355724" y="110346"/>
              <a:ext cx="1592628" cy="481476"/>
              <a:chOff x="0" y="0"/>
              <a:chExt cx="4530140" cy="1369532"/>
            </a:xfrm>
          </p:grpSpPr>
          <p:sp>
            <p:nvSpPr>
              <p:cNvPr id="47" name="Shape 279">
                <a:extLst>
                  <a:ext uri="{FF2B5EF4-FFF2-40B4-BE49-F238E27FC236}">
                    <a16:creationId xmlns:a16="http://schemas.microsoft.com/office/drawing/2014/main" id="{DC3AC491-F6AE-4CF4-91CF-DF581071688E}"/>
                  </a:ext>
                </a:extLst>
              </p:cNvPr>
              <p:cNvSpPr/>
              <p:nvPr/>
            </p:nvSpPr>
            <p:spPr>
              <a:xfrm>
                <a:off x="-1" y="0"/>
                <a:ext cx="4530142" cy="1369533"/>
              </a:xfrm>
              <a:prstGeom prst="rect">
                <a:avLst/>
              </a:prstGeom>
              <a:solidFill>
                <a:srgbClr val="808080">
                  <a:alpha val="50000"/>
                </a:srgbClr>
              </a:solidFill>
              <a:ln w="12700" cap="flat">
                <a:noFill/>
                <a:miter lim="400000"/>
              </a:ln>
              <a:effectLst/>
            </p:spPr>
            <p:txBody>
              <a:bodyPr wrap="square" lIns="12042" tIns="12042" rIns="12042" bIns="12042" numCol="1" anchor="ctr">
                <a:noAutofit/>
              </a:bodyPr>
              <a:lstStyle/>
              <a:p>
                <a:pPr algn="ctr" defTabSz="240864">
                  <a:defRPr sz="1800" b="1">
                    <a:solidFill>
                      <a:srgbClr val="FFFFFF"/>
                    </a:solidFill>
                  </a:defRPr>
                </a:pPr>
                <a:endParaRPr sz="474"/>
              </a:p>
            </p:txBody>
          </p:sp>
          <p:sp>
            <p:nvSpPr>
              <p:cNvPr id="48" name="Shape 280">
                <a:extLst>
                  <a:ext uri="{FF2B5EF4-FFF2-40B4-BE49-F238E27FC236}">
                    <a16:creationId xmlns:a16="http://schemas.microsoft.com/office/drawing/2014/main" id="{4F897A4C-9B66-4ACA-A82B-C8203485EBEF}"/>
                  </a:ext>
                </a:extLst>
              </p:cNvPr>
              <p:cNvSpPr/>
              <p:nvPr/>
            </p:nvSpPr>
            <p:spPr>
              <a:xfrm>
                <a:off x="-1" y="128992"/>
                <a:ext cx="4530142" cy="1111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12042" tIns="12042" rIns="12042" bIns="12042" numCol="1" anchor="ctr">
                <a:noAutofit/>
              </a:bodyPr>
              <a:lstStyle>
                <a:lvl1pPr algn="ctr" defTabSz="914400">
                  <a:defRPr sz="5300" b="1" spc="-335">
                    <a:solidFill>
                      <a:srgbClr val="FFFFFF"/>
                    </a:solidFill>
                  </a:defRPr>
                </a:lvl1pPr>
              </a:lstStyle>
              <a:p>
                <a:pPr lvl="0">
                  <a:defRPr sz="1800" b="0" spc="0">
                    <a:solidFill>
                      <a:srgbClr val="000000"/>
                    </a:solidFill>
                  </a:defRPr>
                </a:pPr>
                <a:r>
                  <a:rPr sz="1318" b="0" spc="-79" dirty="0">
                    <a:solidFill>
                      <a:schemeClr val="bg1"/>
                    </a:solidFill>
                  </a:rPr>
                  <a:t>television</a:t>
                </a:r>
              </a:p>
            </p:txBody>
          </p:sp>
        </p:grpSp>
        <p:sp>
          <p:nvSpPr>
            <p:cNvPr id="44" name="Shape 288">
              <a:extLst>
                <a:ext uri="{FF2B5EF4-FFF2-40B4-BE49-F238E27FC236}">
                  <a16:creationId xmlns:a16="http://schemas.microsoft.com/office/drawing/2014/main" id="{2C37A1EB-CA35-4ACB-BF5F-F010336A8AC8}"/>
                </a:ext>
              </a:extLst>
            </p:cNvPr>
            <p:cNvSpPr/>
            <p:nvPr/>
          </p:nvSpPr>
          <p:spPr>
            <a:xfrm>
              <a:off x="6355724" y="672089"/>
              <a:ext cx="1592628" cy="975459"/>
            </a:xfrm>
            <a:prstGeom prst="rect">
              <a:avLst/>
            </a:prstGeom>
            <a:solidFill>
              <a:srgbClr val="7030A0">
                <a:alpha val="80000"/>
              </a:srgbClr>
            </a:solidFill>
            <a:ln w="12700" cap="flat">
              <a:noFill/>
              <a:miter lim="400000"/>
            </a:ln>
            <a:effectLst/>
          </p:spPr>
          <p:txBody>
            <a:bodyPr wrap="square" lIns="12042" tIns="12042" rIns="12042" bIns="12042" numCol="1" anchor="ctr">
              <a:noAutofit/>
            </a:bodyPr>
            <a:lstStyle/>
            <a:p>
              <a:pPr algn="ctr" defTabSz="240864">
                <a:defRPr sz="1800" b="1">
                  <a:solidFill>
                    <a:srgbClr val="FFFFFF"/>
                  </a:solidFill>
                </a:defRPr>
              </a:pPr>
              <a:endParaRPr sz="474"/>
            </a:p>
          </p:txBody>
        </p:sp>
        <p:sp>
          <p:nvSpPr>
            <p:cNvPr id="45" name="Shape 293">
              <a:extLst>
                <a:ext uri="{FF2B5EF4-FFF2-40B4-BE49-F238E27FC236}">
                  <a16:creationId xmlns:a16="http://schemas.microsoft.com/office/drawing/2014/main" id="{F58A5EB8-2793-4A9E-8A82-FF672AA75789}"/>
                </a:ext>
              </a:extLst>
            </p:cNvPr>
            <p:cNvSpPr/>
            <p:nvPr/>
          </p:nvSpPr>
          <p:spPr>
            <a:xfrm>
              <a:off x="6878439" y="1308254"/>
              <a:ext cx="647291" cy="67965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12042" tIns="12042" rIns="12042" bIns="12042" numCol="1" anchor="t">
              <a:noAutofit/>
            </a:bodyPr>
            <a:lstStyle>
              <a:lvl1pPr algn="ctr" defTabSz="914400">
                <a:defRPr sz="5300" spc="-335">
                  <a:solidFill>
                    <a:srgbClr val="FFFFFF"/>
                  </a:solidFill>
                </a:defRPr>
              </a:lvl1pPr>
            </a:lstStyle>
            <a:p>
              <a:pPr lvl="0">
                <a:defRPr sz="1800" spc="0">
                  <a:solidFill>
                    <a:srgbClr val="000000"/>
                  </a:solidFill>
                </a:defRPr>
              </a:pPr>
              <a:r>
                <a:rPr sz="1600" b="1" spc="-79" dirty="0">
                  <a:solidFill>
                    <a:schemeClr val="bg1"/>
                  </a:solidFill>
                </a:rPr>
                <a:t>13</a:t>
              </a:r>
            </a:p>
          </p:txBody>
        </p:sp>
        <p:pic>
          <p:nvPicPr>
            <p:cNvPr id="46" name="image17.png">
              <a:extLst>
                <a:ext uri="{FF2B5EF4-FFF2-40B4-BE49-F238E27FC236}">
                  <a16:creationId xmlns:a16="http://schemas.microsoft.com/office/drawing/2014/main" id="{FD725DE3-4E84-418F-88A2-50BADC75A6D2}"/>
                </a:ext>
              </a:extLst>
            </p:cNvPr>
            <p:cNvPicPr/>
            <p:nvPr/>
          </p:nvPicPr>
          <p:blipFill>
            <a:blip r:embed="rId6" cstate="print"/>
            <a:stretch>
              <a:fillRect/>
            </a:stretch>
          </p:blipFill>
          <p:spPr>
            <a:xfrm>
              <a:off x="6647189" y="578722"/>
              <a:ext cx="1033476" cy="775921"/>
            </a:xfrm>
            <a:prstGeom prst="rect">
              <a:avLst/>
            </a:prstGeom>
            <a:ln w="12700" cap="flat">
              <a:noFill/>
              <a:miter lim="400000"/>
            </a:ln>
            <a:effectLst/>
          </p:spPr>
        </p:pic>
      </p:grpSp>
      <p:grpSp>
        <p:nvGrpSpPr>
          <p:cNvPr id="21" name="Group 20">
            <a:extLst>
              <a:ext uri="{FF2B5EF4-FFF2-40B4-BE49-F238E27FC236}">
                <a16:creationId xmlns:a16="http://schemas.microsoft.com/office/drawing/2014/main" id="{86FC4895-FC3C-45D2-AF67-26755E36EEB9}"/>
              </a:ext>
            </a:extLst>
          </p:cNvPr>
          <p:cNvGrpSpPr/>
          <p:nvPr/>
        </p:nvGrpSpPr>
        <p:grpSpPr>
          <a:xfrm>
            <a:off x="6179446" y="1320037"/>
            <a:ext cx="1352024" cy="1167788"/>
            <a:chOff x="8121137" y="110346"/>
            <a:chExt cx="1592628" cy="1750525"/>
          </a:xfrm>
        </p:grpSpPr>
        <p:grpSp>
          <p:nvGrpSpPr>
            <p:cNvPr id="37" name="Group 284">
              <a:extLst>
                <a:ext uri="{FF2B5EF4-FFF2-40B4-BE49-F238E27FC236}">
                  <a16:creationId xmlns:a16="http://schemas.microsoft.com/office/drawing/2014/main" id="{3EB0EA6A-EC3D-4821-AC1C-CF9F2A91BF49}"/>
                </a:ext>
              </a:extLst>
            </p:cNvPr>
            <p:cNvGrpSpPr/>
            <p:nvPr/>
          </p:nvGrpSpPr>
          <p:grpSpPr>
            <a:xfrm>
              <a:off x="8121137" y="110346"/>
              <a:ext cx="1592628" cy="481476"/>
              <a:chOff x="0" y="0"/>
              <a:chExt cx="4530140" cy="1369532"/>
            </a:xfrm>
          </p:grpSpPr>
          <p:sp>
            <p:nvSpPr>
              <p:cNvPr id="41" name="Shape 282">
                <a:extLst>
                  <a:ext uri="{FF2B5EF4-FFF2-40B4-BE49-F238E27FC236}">
                    <a16:creationId xmlns:a16="http://schemas.microsoft.com/office/drawing/2014/main" id="{BE4317FD-8061-4AE3-8B12-6C4F23B35D6E}"/>
                  </a:ext>
                </a:extLst>
              </p:cNvPr>
              <p:cNvSpPr/>
              <p:nvPr/>
            </p:nvSpPr>
            <p:spPr>
              <a:xfrm>
                <a:off x="-1" y="0"/>
                <a:ext cx="4530142" cy="1369533"/>
              </a:xfrm>
              <a:prstGeom prst="rect">
                <a:avLst/>
              </a:prstGeom>
              <a:solidFill>
                <a:srgbClr val="808080">
                  <a:alpha val="50000"/>
                </a:srgbClr>
              </a:solidFill>
              <a:ln w="12700" cap="flat">
                <a:noFill/>
                <a:miter lim="400000"/>
              </a:ln>
              <a:effectLst/>
            </p:spPr>
            <p:txBody>
              <a:bodyPr wrap="square" lIns="12042" tIns="12042" rIns="12042" bIns="12042" numCol="1" anchor="ctr">
                <a:noAutofit/>
              </a:bodyPr>
              <a:lstStyle/>
              <a:p>
                <a:pPr algn="ctr" defTabSz="240864">
                  <a:defRPr sz="1800" b="1">
                    <a:solidFill>
                      <a:srgbClr val="FFFFFF"/>
                    </a:solidFill>
                  </a:defRPr>
                </a:pPr>
                <a:endParaRPr sz="474"/>
              </a:p>
            </p:txBody>
          </p:sp>
          <p:sp>
            <p:nvSpPr>
              <p:cNvPr id="42" name="Shape 283">
                <a:extLst>
                  <a:ext uri="{FF2B5EF4-FFF2-40B4-BE49-F238E27FC236}">
                    <a16:creationId xmlns:a16="http://schemas.microsoft.com/office/drawing/2014/main" id="{C79D6E6D-9A89-473F-A3EF-FA8069590536}"/>
                  </a:ext>
                </a:extLst>
              </p:cNvPr>
              <p:cNvSpPr/>
              <p:nvPr/>
            </p:nvSpPr>
            <p:spPr>
              <a:xfrm>
                <a:off x="-1" y="128992"/>
                <a:ext cx="4530142" cy="1111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12042" tIns="12042" rIns="12042" bIns="12042" numCol="1" anchor="ctr">
                <a:noAutofit/>
              </a:bodyPr>
              <a:lstStyle>
                <a:lvl1pPr algn="ctr" defTabSz="914400">
                  <a:defRPr sz="5300" b="1" spc="-335">
                    <a:solidFill>
                      <a:srgbClr val="FFFFFF"/>
                    </a:solidFill>
                  </a:defRPr>
                </a:lvl1pPr>
              </a:lstStyle>
              <a:p>
                <a:pPr lvl="0">
                  <a:defRPr sz="1800" b="0" spc="0">
                    <a:solidFill>
                      <a:srgbClr val="000000"/>
                    </a:solidFill>
                  </a:defRPr>
                </a:pPr>
                <a:r>
                  <a:rPr lang="en-GB" sz="1318" b="0" spc="-79" dirty="0">
                    <a:solidFill>
                      <a:schemeClr val="bg1"/>
                    </a:solidFill>
                  </a:rPr>
                  <a:t>web</a:t>
                </a:r>
                <a:endParaRPr sz="1318" b="0" spc="-79" dirty="0">
                  <a:solidFill>
                    <a:schemeClr val="bg1"/>
                  </a:solidFill>
                </a:endParaRPr>
              </a:p>
            </p:txBody>
          </p:sp>
        </p:grpSp>
        <p:sp>
          <p:nvSpPr>
            <p:cNvPr id="38" name="Shape 289">
              <a:extLst>
                <a:ext uri="{FF2B5EF4-FFF2-40B4-BE49-F238E27FC236}">
                  <a16:creationId xmlns:a16="http://schemas.microsoft.com/office/drawing/2014/main" id="{67ABE7E8-C3B1-496B-BB87-A6FD22E9EDA1}"/>
                </a:ext>
              </a:extLst>
            </p:cNvPr>
            <p:cNvSpPr/>
            <p:nvPr/>
          </p:nvSpPr>
          <p:spPr>
            <a:xfrm>
              <a:off x="8121137" y="672089"/>
              <a:ext cx="1592628" cy="300141"/>
            </a:xfrm>
            <a:prstGeom prst="rect">
              <a:avLst/>
            </a:prstGeom>
            <a:solidFill>
              <a:srgbClr val="7030A0"/>
            </a:solidFill>
            <a:ln w="12700" cap="flat">
              <a:noFill/>
              <a:miter lim="400000"/>
            </a:ln>
            <a:effectLst/>
          </p:spPr>
          <p:txBody>
            <a:bodyPr wrap="square" lIns="12042" tIns="12042" rIns="12042" bIns="12042" numCol="1" anchor="ctr">
              <a:noAutofit/>
            </a:bodyPr>
            <a:lstStyle/>
            <a:p>
              <a:pPr algn="ctr" defTabSz="240864">
                <a:defRPr sz="1800" b="1">
                  <a:solidFill>
                    <a:srgbClr val="FFFFFF"/>
                  </a:solidFill>
                </a:defRPr>
              </a:pPr>
              <a:endParaRPr sz="474"/>
            </a:p>
          </p:txBody>
        </p:sp>
        <p:sp>
          <p:nvSpPr>
            <p:cNvPr id="39" name="Shape 294">
              <a:extLst>
                <a:ext uri="{FF2B5EF4-FFF2-40B4-BE49-F238E27FC236}">
                  <a16:creationId xmlns:a16="http://schemas.microsoft.com/office/drawing/2014/main" id="{1816EAB5-B3CF-4B34-8521-1ED2BBD98283}"/>
                </a:ext>
              </a:extLst>
            </p:cNvPr>
            <p:cNvSpPr/>
            <p:nvPr/>
          </p:nvSpPr>
          <p:spPr>
            <a:xfrm>
              <a:off x="8795563" y="636485"/>
              <a:ext cx="382304" cy="73055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12042" tIns="12042" rIns="12042" bIns="12042" numCol="1" anchor="t">
              <a:noAutofit/>
            </a:bodyPr>
            <a:lstStyle>
              <a:lvl1pPr algn="ctr" defTabSz="914400">
                <a:defRPr sz="5300" spc="-335">
                  <a:solidFill>
                    <a:srgbClr val="FFFFFF"/>
                  </a:solidFill>
                </a:defRPr>
              </a:lvl1pPr>
            </a:lstStyle>
            <a:p>
              <a:pPr lvl="0">
                <a:defRPr sz="1800" spc="0">
                  <a:solidFill>
                    <a:srgbClr val="000000"/>
                  </a:solidFill>
                </a:defRPr>
              </a:pPr>
              <a:r>
                <a:rPr sz="1600" b="1" spc="-79" dirty="0">
                  <a:solidFill>
                    <a:schemeClr val="bg1"/>
                  </a:solidFill>
                </a:rPr>
                <a:t>4</a:t>
              </a:r>
            </a:p>
          </p:txBody>
        </p:sp>
        <p:pic>
          <p:nvPicPr>
            <p:cNvPr id="40" name="image18.png">
              <a:extLst>
                <a:ext uri="{FF2B5EF4-FFF2-40B4-BE49-F238E27FC236}">
                  <a16:creationId xmlns:a16="http://schemas.microsoft.com/office/drawing/2014/main" id="{ABC48496-44F8-48A0-9690-3F301A4B5B84}"/>
                </a:ext>
              </a:extLst>
            </p:cNvPr>
            <p:cNvPicPr/>
            <p:nvPr/>
          </p:nvPicPr>
          <p:blipFill>
            <a:blip r:embed="rId7" cstate="print"/>
            <a:stretch>
              <a:fillRect/>
            </a:stretch>
          </p:blipFill>
          <p:spPr>
            <a:xfrm>
              <a:off x="8594545" y="1131567"/>
              <a:ext cx="740698" cy="729304"/>
            </a:xfrm>
            <a:prstGeom prst="rect">
              <a:avLst/>
            </a:prstGeom>
            <a:ln w="12700" cap="flat">
              <a:noFill/>
              <a:miter lim="400000"/>
            </a:ln>
            <a:effectLst/>
          </p:spPr>
        </p:pic>
      </p:grpSp>
      <p:sp>
        <p:nvSpPr>
          <p:cNvPr id="22" name="Shape 36">
            <a:extLst>
              <a:ext uri="{FF2B5EF4-FFF2-40B4-BE49-F238E27FC236}">
                <a16:creationId xmlns:a16="http://schemas.microsoft.com/office/drawing/2014/main" id="{0191DB7F-D209-41DB-8FD1-60E4D3A4016E}"/>
              </a:ext>
            </a:extLst>
          </p:cNvPr>
          <p:cNvSpPr/>
          <p:nvPr/>
        </p:nvSpPr>
        <p:spPr>
          <a:xfrm>
            <a:off x="3055681" y="4617935"/>
            <a:ext cx="6872471" cy="286424"/>
          </a:xfrm>
          <a:prstGeom prst="rect">
            <a:avLst/>
          </a:prstGeom>
          <a:ln w="12700">
            <a:miter lim="400000"/>
          </a:ln>
          <a:extLst>
            <a:ext uri="{C572A759-6A51-4108-AA02-DFA0A04FC94B}">
              <ma14:wrappingTextBoxFlag xmlns:ma14="http://schemas.microsoft.com/office/mac/drawingml/2011/main" xmlns="" val="1"/>
            </a:ext>
          </a:extLst>
        </p:spPr>
        <p:txBody>
          <a:bodyPr lIns="13375" tIns="13375" rIns="13375" bIns="13375" anchor="ctr"/>
          <a:lstStyle>
            <a:lvl1pPr defTabSz="457200">
              <a:defRPr spc="-299">
                <a:solidFill>
                  <a:srgbClr val="FFFFFF"/>
                </a:solidFill>
                <a:uFill>
                  <a:solidFill>
                    <a:srgbClr val="FFFFFF"/>
                  </a:solidFill>
                </a:uFill>
              </a:defRPr>
            </a:lvl1pPr>
          </a:lstStyle>
          <a:p>
            <a:pPr lvl="0" algn="r">
              <a:defRPr sz="1800" spc="0">
                <a:solidFill>
                  <a:srgbClr val="000000"/>
                </a:solidFill>
                <a:uFillTx/>
              </a:defRPr>
            </a:pPr>
            <a:r>
              <a:rPr lang="en-GB" sz="4800" spc="-79" dirty="0">
                <a:solidFill>
                  <a:schemeClr val="bg1"/>
                </a:solidFill>
              </a:rPr>
              <a:t>years to reach</a:t>
            </a:r>
          </a:p>
          <a:p>
            <a:pPr lvl="0" algn="r">
              <a:defRPr sz="1800" spc="0">
                <a:solidFill>
                  <a:srgbClr val="000000"/>
                </a:solidFill>
                <a:uFillTx/>
              </a:defRPr>
            </a:pPr>
            <a:r>
              <a:rPr lang="en-GB" sz="6000" spc="-79" dirty="0">
                <a:solidFill>
                  <a:schemeClr val="bg1"/>
                </a:solidFill>
              </a:rPr>
              <a:t>50m people</a:t>
            </a:r>
            <a:endParaRPr sz="6000" spc="-79" dirty="0">
              <a:solidFill>
                <a:schemeClr val="bg1"/>
              </a:solidFill>
            </a:endParaRPr>
          </a:p>
        </p:txBody>
      </p:sp>
      <p:sp>
        <p:nvSpPr>
          <p:cNvPr id="23" name="Shape 36">
            <a:extLst>
              <a:ext uri="{FF2B5EF4-FFF2-40B4-BE49-F238E27FC236}">
                <a16:creationId xmlns:a16="http://schemas.microsoft.com/office/drawing/2014/main" id="{FE62CD41-459E-486B-B065-7057A7A6239D}"/>
              </a:ext>
            </a:extLst>
          </p:cNvPr>
          <p:cNvSpPr/>
          <p:nvPr/>
        </p:nvSpPr>
        <p:spPr>
          <a:xfrm>
            <a:off x="2506991" y="5017258"/>
            <a:ext cx="7195259" cy="223107"/>
          </a:xfrm>
          <a:prstGeom prst="rect">
            <a:avLst/>
          </a:prstGeom>
          <a:ln w="12700">
            <a:miter lim="400000"/>
          </a:ln>
          <a:extLst>
            <a:ext uri="{C572A759-6A51-4108-AA02-DFA0A04FC94B}">
              <ma14:wrappingTextBoxFlag xmlns:ma14="http://schemas.microsoft.com/office/mac/drawingml/2011/main" xmlns="" val="1"/>
            </a:ext>
          </a:extLst>
        </p:spPr>
        <p:txBody>
          <a:bodyPr lIns="13375" tIns="13375" rIns="13375" bIns="13375" anchor="ctr"/>
          <a:lstStyle>
            <a:lvl1pPr defTabSz="457200">
              <a:defRPr spc="-299">
                <a:solidFill>
                  <a:srgbClr val="FFFFFF"/>
                </a:solidFill>
                <a:uFill>
                  <a:solidFill>
                    <a:srgbClr val="FFFFFF"/>
                  </a:solidFill>
                </a:uFill>
              </a:defRPr>
            </a:lvl1pPr>
          </a:lstStyle>
          <a:p>
            <a:pPr lvl="0">
              <a:defRPr sz="1800" spc="0">
                <a:solidFill>
                  <a:srgbClr val="000000"/>
                </a:solidFill>
                <a:uFillTx/>
              </a:defRPr>
            </a:pPr>
            <a:endParaRPr sz="1318" spc="-79"/>
          </a:p>
        </p:txBody>
      </p:sp>
      <p:sp>
        <p:nvSpPr>
          <p:cNvPr id="24" name="Title 2">
            <a:extLst>
              <a:ext uri="{FF2B5EF4-FFF2-40B4-BE49-F238E27FC236}">
                <a16:creationId xmlns:a16="http://schemas.microsoft.com/office/drawing/2014/main" id="{9D8348FE-FCDE-4BA5-98DB-8CA766A54626}"/>
              </a:ext>
            </a:extLst>
          </p:cNvPr>
          <p:cNvSpPr txBox="1">
            <a:spLocks/>
          </p:cNvSpPr>
          <p:nvPr/>
        </p:nvSpPr>
        <p:spPr>
          <a:xfrm>
            <a:off x="1439930" y="2588021"/>
            <a:ext cx="9556537" cy="672231"/>
          </a:xfrm>
          <a:prstGeom prst="rect">
            <a:avLst/>
          </a:prstGeom>
        </p:spPr>
        <p:txBody>
          <a:bodyPr/>
          <a:lstStyle>
            <a:lvl1pPr algn="l" defTabSz="914400" rtl="0" eaLnBrk="1" latinLnBrk="0" hangingPunct="1">
              <a:lnSpc>
                <a:spcPct val="90000"/>
              </a:lnSpc>
              <a:spcBef>
                <a:spcPct val="0"/>
              </a:spcBef>
              <a:buNone/>
              <a:defRPr sz="3400" kern="1200">
                <a:solidFill>
                  <a:schemeClr val="accent1"/>
                </a:solidFill>
                <a:latin typeface="+mj-lt"/>
                <a:ea typeface="+mj-ea"/>
                <a:cs typeface="+mj-cs"/>
              </a:defRPr>
            </a:lvl1pPr>
          </a:lstStyle>
          <a:p>
            <a:r>
              <a:rPr lang="en-GB" sz="2697" dirty="0">
                <a:solidFill>
                  <a:schemeClr val="bg1"/>
                </a:solidFill>
              </a:rPr>
              <a:t>The speed of change is exponential</a:t>
            </a:r>
          </a:p>
        </p:txBody>
      </p:sp>
      <p:sp>
        <p:nvSpPr>
          <p:cNvPr id="25" name="TextBox 24">
            <a:extLst>
              <a:ext uri="{FF2B5EF4-FFF2-40B4-BE49-F238E27FC236}">
                <a16:creationId xmlns:a16="http://schemas.microsoft.com/office/drawing/2014/main" id="{B42B91BC-C9AA-4BBC-95E8-AEA2B530446A}"/>
              </a:ext>
            </a:extLst>
          </p:cNvPr>
          <p:cNvSpPr txBox="1"/>
          <p:nvPr/>
        </p:nvSpPr>
        <p:spPr>
          <a:xfrm>
            <a:off x="336217" y="6584369"/>
            <a:ext cx="2886272" cy="138371"/>
          </a:xfrm>
          <a:prstGeom prst="rect">
            <a:avLst/>
          </a:prstGeom>
          <a:noFill/>
        </p:spPr>
        <p:txBody>
          <a:bodyPr wrap="square" lIns="0" tIns="0" rIns="0" bIns="0" numCol="1" spcCol="151200" rtlCol="0">
            <a:spAutoFit/>
          </a:bodyPr>
          <a:lstStyle/>
          <a:p>
            <a:r>
              <a:rPr lang="en-GB" sz="899" dirty="0">
                <a:solidFill>
                  <a:schemeClr val="bg1"/>
                </a:solidFill>
              </a:rPr>
              <a:t>Source: Phil Male, Cambridge University, 2015</a:t>
            </a:r>
          </a:p>
        </p:txBody>
      </p:sp>
      <p:grpSp>
        <p:nvGrpSpPr>
          <p:cNvPr id="26" name="Group 25">
            <a:extLst>
              <a:ext uri="{FF2B5EF4-FFF2-40B4-BE49-F238E27FC236}">
                <a16:creationId xmlns:a16="http://schemas.microsoft.com/office/drawing/2014/main" id="{E624EDB5-9ADF-4BD8-AFAE-DDC76D9C3FDB}"/>
              </a:ext>
            </a:extLst>
          </p:cNvPr>
          <p:cNvGrpSpPr/>
          <p:nvPr/>
        </p:nvGrpSpPr>
        <p:grpSpPr>
          <a:xfrm>
            <a:off x="7337920" y="1323631"/>
            <a:ext cx="1352025" cy="1393182"/>
            <a:chOff x="8217093" y="115989"/>
            <a:chExt cx="1592628" cy="2088390"/>
          </a:xfrm>
        </p:grpSpPr>
        <p:grpSp>
          <p:nvGrpSpPr>
            <p:cNvPr id="30" name="Group 29">
              <a:extLst>
                <a:ext uri="{FF2B5EF4-FFF2-40B4-BE49-F238E27FC236}">
                  <a16:creationId xmlns:a16="http://schemas.microsoft.com/office/drawing/2014/main" id="{C4FF5237-1A0C-47C6-BB9A-05AF86D3D3B1}"/>
                </a:ext>
              </a:extLst>
            </p:cNvPr>
            <p:cNvGrpSpPr/>
            <p:nvPr/>
          </p:nvGrpSpPr>
          <p:grpSpPr>
            <a:xfrm>
              <a:off x="8217093" y="115989"/>
              <a:ext cx="1592628" cy="1256691"/>
              <a:chOff x="8121137" y="110346"/>
              <a:chExt cx="1592628" cy="1256691"/>
            </a:xfrm>
          </p:grpSpPr>
          <p:grpSp>
            <p:nvGrpSpPr>
              <p:cNvPr id="32" name="Group 284">
                <a:extLst>
                  <a:ext uri="{FF2B5EF4-FFF2-40B4-BE49-F238E27FC236}">
                    <a16:creationId xmlns:a16="http://schemas.microsoft.com/office/drawing/2014/main" id="{B6B140AE-8740-4661-B2F4-FB1C0ACB5D03}"/>
                  </a:ext>
                </a:extLst>
              </p:cNvPr>
              <p:cNvGrpSpPr/>
              <p:nvPr/>
            </p:nvGrpSpPr>
            <p:grpSpPr>
              <a:xfrm>
                <a:off x="8121137" y="110346"/>
                <a:ext cx="1592628" cy="481476"/>
                <a:chOff x="0" y="0"/>
                <a:chExt cx="4530140" cy="1369532"/>
              </a:xfrm>
            </p:grpSpPr>
            <p:sp>
              <p:nvSpPr>
                <p:cNvPr id="35" name="Shape 282">
                  <a:extLst>
                    <a:ext uri="{FF2B5EF4-FFF2-40B4-BE49-F238E27FC236}">
                      <a16:creationId xmlns:a16="http://schemas.microsoft.com/office/drawing/2014/main" id="{91051DE3-969E-4D72-BF87-EDE94B6F4D84}"/>
                    </a:ext>
                  </a:extLst>
                </p:cNvPr>
                <p:cNvSpPr/>
                <p:nvPr/>
              </p:nvSpPr>
              <p:spPr>
                <a:xfrm>
                  <a:off x="-1" y="0"/>
                  <a:ext cx="4530142" cy="1369533"/>
                </a:xfrm>
                <a:prstGeom prst="rect">
                  <a:avLst/>
                </a:prstGeom>
                <a:solidFill>
                  <a:srgbClr val="808080">
                    <a:alpha val="50000"/>
                  </a:srgbClr>
                </a:solidFill>
                <a:ln w="12700" cap="flat">
                  <a:noFill/>
                  <a:miter lim="400000"/>
                </a:ln>
                <a:effectLst/>
              </p:spPr>
              <p:txBody>
                <a:bodyPr wrap="square" lIns="12042" tIns="12042" rIns="12042" bIns="12042" numCol="1" anchor="ctr">
                  <a:noAutofit/>
                </a:bodyPr>
                <a:lstStyle/>
                <a:p>
                  <a:pPr algn="ctr" defTabSz="240864">
                    <a:defRPr sz="1800" b="1">
                      <a:solidFill>
                        <a:srgbClr val="FFFFFF"/>
                      </a:solidFill>
                    </a:defRPr>
                  </a:pPr>
                  <a:endParaRPr sz="474"/>
                </a:p>
              </p:txBody>
            </p:sp>
            <p:sp>
              <p:nvSpPr>
                <p:cNvPr id="36" name="Shape 283">
                  <a:extLst>
                    <a:ext uri="{FF2B5EF4-FFF2-40B4-BE49-F238E27FC236}">
                      <a16:creationId xmlns:a16="http://schemas.microsoft.com/office/drawing/2014/main" id="{D8A9AD2B-E7DA-4E7C-B932-04B86C4FF996}"/>
                    </a:ext>
                  </a:extLst>
                </p:cNvPr>
                <p:cNvSpPr/>
                <p:nvPr/>
              </p:nvSpPr>
              <p:spPr>
                <a:xfrm>
                  <a:off x="-1" y="128992"/>
                  <a:ext cx="4530142" cy="1111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12042" tIns="12042" rIns="12042" bIns="12042" numCol="1" anchor="ctr">
                  <a:noAutofit/>
                </a:bodyPr>
                <a:lstStyle>
                  <a:lvl1pPr algn="ctr" defTabSz="914400">
                    <a:defRPr sz="5300" b="1" spc="-335">
                      <a:solidFill>
                        <a:srgbClr val="FFFFFF"/>
                      </a:solidFill>
                    </a:defRPr>
                  </a:lvl1pPr>
                </a:lstStyle>
                <a:p>
                  <a:pPr lvl="0">
                    <a:defRPr sz="1800" b="0" spc="0">
                      <a:solidFill>
                        <a:srgbClr val="000000"/>
                      </a:solidFill>
                    </a:defRPr>
                  </a:pPr>
                  <a:r>
                    <a:rPr lang="en-GB" sz="1318" b="0" spc="-79" dirty="0">
                      <a:solidFill>
                        <a:schemeClr val="bg1"/>
                      </a:solidFill>
                    </a:rPr>
                    <a:t>Social media</a:t>
                  </a:r>
                  <a:endParaRPr sz="1318" b="0" spc="-79" dirty="0">
                    <a:solidFill>
                      <a:schemeClr val="bg1"/>
                    </a:solidFill>
                  </a:endParaRPr>
                </a:p>
              </p:txBody>
            </p:sp>
          </p:grpSp>
          <p:sp>
            <p:nvSpPr>
              <p:cNvPr id="33" name="Shape 289">
                <a:extLst>
                  <a:ext uri="{FF2B5EF4-FFF2-40B4-BE49-F238E27FC236}">
                    <a16:creationId xmlns:a16="http://schemas.microsoft.com/office/drawing/2014/main" id="{53D63E19-BFFD-4194-B1CB-CB26F3A5C2F8}"/>
                  </a:ext>
                </a:extLst>
              </p:cNvPr>
              <p:cNvSpPr/>
              <p:nvPr/>
            </p:nvSpPr>
            <p:spPr>
              <a:xfrm>
                <a:off x="8121137" y="672089"/>
                <a:ext cx="1592628" cy="300141"/>
              </a:xfrm>
              <a:prstGeom prst="rect">
                <a:avLst/>
              </a:prstGeom>
              <a:solidFill>
                <a:srgbClr val="FF6600"/>
              </a:solidFill>
              <a:ln w="12700" cap="flat">
                <a:noFill/>
                <a:miter lim="400000"/>
              </a:ln>
              <a:effectLst/>
            </p:spPr>
            <p:txBody>
              <a:bodyPr wrap="square" lIns="12042" tIns="12042" rIns="12042" bIns="12042" numCol="1" anchor="ctr">
                <a:noAutofit/>
              </a:bodyPr>
              <a:lstStyle/>
              <a:p>
                <a:pPr algn="ctr" defTabSz="240864">
                  <a:defRPr sz="1800" b="1">
                    <a:solidFill>
                      <a:srgbClr val="FFFFFF"/>
                    </a:solidFill>
                  </a:defRPr>
                </a:pPr>
                <a:endParaRPr sz="474"/>
              </a:p>
            </p:txBody>
          </p:sp>
          <p:sp>
            <p:nvSpPr>
              <p:cNvPr id="34" name="Shape 294">
                <a:extLst>
                  <a:ext uri="{FF2B5EF4-FFF2-40B4-BE49-F238E27FC236}">
                    <a16:creationId xmlns:a16="http://schemas.microsoft.com/office/drawing/2014/main" id="{D9421AB6-93E6-4349-9564-A8A86E2E5581}"/>
                  </a:ext>
                </a:extLst>
              </p:cNvPr>
              <p:cNvSpPr/>
              <p:nvPr/>
            </p:nvSpPr>
            <p:spPr>
              <a:xfrm>
                <a:off x="8795563" y="687381"/>
                <a:ext cx="382304" cy="67965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12042" tIns="12042" rIns="12042" bIns="12042" numCol="1" anchor="t">
                <a:noAutofit/>
              </a:bodyPr>
              <a:lstStyle>
                <a:lvl1pPr algn="ctr" defTabSz="914400">
                  <a:defRPr sz="5300" spc="-335">
                    <a:solidFill>
                      <a:srgbClr val="FFFFFF"/>
                    </a:solidFill>
                  </a:defRPr>
                </a:lvl1pPr>
              </a:lstStyle>
              <a:p>
                <a:pPr lvl="0">
                  <a:defRPr sz="1800" spc="0">
                    <a:solidFill>
                      <a:srgbClr val="000000"/>
                    </a:solidFill>
                  </a:defRPr>
                </a:pPr>
                <a:r>
                  <a:rPr lang="en-GB" sz="1318" b="1" spc="-79" dirty="0">
                    <a:solidFill>
                      <a:schemeClr val="bg1"/>
                    </a:solidFill>
                  </a:rPr>
                  <a:t>2</a:t>
                </a:r>
                <a:endParaRPr sz="1318" b="1" spc="-79" dirty="0">
                  <a:solidFill>
                    <a:schemeClr val="bg1"/>
                  </a:solidFill>
                </a:endParaRPr>
              </a:p>
            </p:txBody>
          </p:sp>
        </p:grpSp>
        <p:pic>
          <p:nvPicPr>
            <p:cNvPr id="31" name="Picture 2" descr="Image result for twitter">
              <a:extLst>
                <a:ext uri="{FF2B5EF4-FFF2-40B4-BE49-F238E27FC236}">
                  <a16:creationId xmlns:a16="http://schemas.microsoft.com/office/drawing/2014/main" id="{3D6CA591-6FDB-46F0-8A85-2CA71E69D39A}"/>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284504" y="841371"/>
              <a:ext cx="1363009" cy="136300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7" name="Group 26">
            <a:extLst>
              <a:ext uri="{FF2B5EF4-FFF2-40B4-BE49-F238E27FC236}">
                <a16:creationId xmlns:a16="http://schemas.microsoft.com/office/drawing/2014/main" id="{1145EAEC-FE9A-4C39-8C54-62E52A88BACD}"/>
              </a:ext>
            </a:extLst>
          </p:cNvPr>
          <p:cNvGrpSpPr/>
          <p:nvPr/>
        </p:nvGrpSpPr>
        <p:grpSpPr>
          <a:xfrm>
            <a:off x="8796097" y="1240936"/>
            <a:ext cx="1724112" cy="1538890"/>
            <a:chOff x="9283735" y="901842"/>
            <a:chExt cx="2030931" cy="2306805"/>
          </a:xfrm>
        </p:grpSpPr>
        <p:sp>
          <p:nvSpPr>
            <p:cNvPr id="28" name="Shape 302">
              <a:extLst>
                <a:ext uri="{FF2B5EF4-FFF2-40B4-BE49-F238E27FC236}">
                  <a16:creationId xmlns:a16="http://schemas.microsoft.com/office/drawing/2014/main" id="{89FBAC5E-1302-440C-9043-C7C7A0BBC835}"/>
                </a:ext>
              </a:extLst>
            </p:cNvPr>
            <p:cNvSpPr/>
            <p:nvPr/>
          </p:nvSpPr>
          <p:spPr>
            <a:xfrm>
              <a:off x="9353054" y="2412175"/>
              <a:ext cx="1961612" cy="79647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lgn="ctr" defTabSz="914400">
                <a:defRPr sz="5300" spc="-335">
                  <a:solidFill>
                    <a:srgbClr val="FFFFFF"/>
                  </a:solidFill>
                </a:defRPr>
              </a:lvl1pPr>
            </a:lstStyle>
            <a:p>
              <a:pPr lvl="0">
                <a:defRPr sz="1800" spc="0">
                  <a:solidFill>
                    <a:srgbClr val="000000"/>
                  </a:solidFill>
                </a:defRPr>
              </a:pPr>
              <a:r>
                <a:rPr lang="en-GB" sz="3296" b="1" spc="-79" dirty="0">
                  <a:solidFill>
                    <a:srgbClr val="FFFF00"/>
                  </a:solidFill>
                </a:rPr>
                <a:t>19 days</a:t>
              </a:r>
              <a:endParaRPr sz="3296" b="1" spc="-79" dirty="0">
                <a:solidFill>
                  <a:srgbClr val="FFFF00"/>
                </a:solidFill>
              </a:endParaRPr>
            </a:p>
          </p:txBody>
        </p:sp>
        <p:pic>
          <p:nvPicPr>
            <p:cNvPr id="29" name="Picture 28" descr="A close up of a sign&#10;&#10;Description generated with very high confidence">
              <a:extLst>
                <a:ext uri="{FF2B5EF4-FFF2-40B4-BE49-F238E27FC236}">
                  <a16:creationId xmlns:a16="http://schemas.microsoft.com/office/drawing/2014/main" id="{88FFCCCA-0D9D-4F7D-80EA-50440EFE930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283735" y="901842"/>
              <a:ext cx="2018661" cy="1638579"/>
            </a:xfrm>
            <a:prstGeom prst="rect">
              <a:avLst/>
            </a:prstGeom>
          </p:spPr>
        </p:pic>
      </p:grpSp>
    </p:spTree>
    <p:extLst>
      <p:ext uri="{BB962C8B-B14F-4D97-AF65-F5344CB8AC3E}">
        <p14:creationId xmlns:p14="http://schemas.microsoft.com/office/powerpoint/2010/main" val="1577792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500"/>
                                        <p:tgtEl>
                                          <p:spTgt spid="2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5111750" y="5048150"/>
            <a:ext cx="2257721" cy="109212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pic>
        <p:nvPicPr>
          <p:cNvPr id="9" name="Picture 8" descr="A close up of a fish&#10;&#10;Description generated with high confidence">
            <a:extLst>
              <a:ext uri="{FF2B5EF4-FFF2-40B4-BE49-F238E27FC236}">
                <a16:creationId xmlns:a16="http://schemas.microsoft.com/office/drawing/2014/main" id="{8C5FD105-5CA4-4DE3-B35A-130A18DEDC7B}"/>
              </a:ext>
            </a:extLst>
          </p:cNvPr>
          <p:cNvPicPr>
            <a:picLocks noChangeAspect="1"/>
          </p:cNvPicPr>
          <p:nvPr/>
        </p:nvPicPr>
        <p:blipFill rotWithShape="1">
          <a:blip r:embed="rId3">
            <a:extLst>
              <a:ext uri="{28A0092B-C50C-407E-A947-70E740481C1C}">
                <a14:useLocalDpi xmlns:a14="http://schemas.microsoft.com/office/drawing/2010/main" val="0"/>
              </a:ext>
            </a:extLst>
          </a:blip>
          <a:srcRect l="17632" r="20904" b="-2"/>
          <a:stretch/>
        </p:blipFill>
        <p:spPr>
          <a:xfrm>
            <a:off x="6427385" y="643467"/>
            <a:ext cx="5129784" cy="5571067"/>
          </a:xfrm>
          <a:prstGeom prst="rect">
            <a:avLst/>
          </a:prstGeom>
        </p:spPr>
      </p:pic>
      <p:pic>
        <p:nvPicPr>
          <p:cNvPr id="10" name="Picture 9" descr="A group of people sitting on a bench&#10;&#10;Description generated with high confidence">
            <a:extLst>
              <a:ext uri="{FF2B5EF4-FFF2-40B4-BE49-F238E27FC236}">
                <a16:creationId xmlns:a16="http://schemas.microsoft.com/office/drawing/2014/main" id="{734B50A8-ADFA-4DF9-B755-55915248E1D0}"/>
              </a:ext>
            </a:extLst>
          </p:cNvPr>
          <p:cNvPicPr>
            <a:picLocks noChangeAspect="1"/>
          </p:cNvPicPr>
          <p:nvPr/>
        </p:nvPicPr>
        <p:blipFill rotWithShape="1">
          <a:blip r:embed="rId4">
            <a:extLst>
              <a:ext uri="{28A0092B-C50C-407E-A947-70E740481C1C}">
                <a14:useLocalDpi xmlns:a14="http://schemas.microsoft.com/office/drawing/2010/main" val="0"/>
              </a:ext>
            </a:extLst>
          </a:blip>
          <a:srcRect l="30862" r="5143" b="1"/>
          <a:stretch/>
        </p:blipFill>
        <p:spPr>
          <a:xfrm>
            <a:off x="647530" y="643467"/>
            <a:ext cx="5129784" cy="5571067"/>
          </a:xfrm>
          <a:prstGeom prst="rect">
            <a:avLst/>
          </a:prstGeom>
        </p:spPr>
      </p:pic>
      <p:sp>
        <p:nvSpPr>
          <p:cNvPr id="11" name="TextBox 10">
            <a:extLst>
              <a:ext uri="{FF2B5EF4-FFF2-40B4-BE49-F238E27FC236}">
                <a16:creationId xmlns:a16="http://schemas.microsoft.com/office/drawing/2014/main" id="{23EE70ED-55FC-4CE9-8DD0-5F59E2C2A38A}"/>
              </a:ext>
            </a:extLst>
          </p:cNvPr>
          <p:cNvSpPr txBox="1"/>
          <p:nvPr/>
        </p:nvSpPr>
        <p:spPr>
          <a:xfrm>
            <a:off x="831414" y="857955"/>
            <a:ext cx="4751494" cy="738664"/>
          </a:xfrm>
          <a:prstGeom prst="rect">
            <a:avLst/>
          </a:prstGeom>
          <a:noFill/>
        </p:spPr>
        <p:txBody>
          <a:bodyPr wrap="none" lIns="0" tIns="0" rIns="0" bIns="0" numCol="1" spcCol="151200" rtlCol="0">
            <a:spAutoFit/>
          </a:bodyPr>
          <a:lstStyle/>
          <a:p>
            <a:r>
              <a:rPr lang="en-GB" sz="4800" b="1" dirty="0">
                <a:solidFill>
                  <a:srgbClr val="C85997"/>
                </a:solidFill>
              </a:rPr>
              <a:t>Gen Z: 2.8 seconds</a:t>
            </a:r>
          </a:p>
        </p:txBody>
      </p:sp>
      <p:sp>
        <p:nvSpPr>
          <p:cNvPr id="14" name="TextBox 13">
            <a:extLst>
              <a:ext uri="{FF2B5EF4-FFF2-40B4-BE49-F238E27FC236}">
                <a16:creationId xmlns:a16="http://schemas.microsoft.com/office/drawing/2014/main" id="{4722934A-0112-41E4-8C54-04AAA3FAA75A}"/>
              </a:ext>
            </a:extLst>
          </p:cNvPr>
          <p:cNvSpPr txBox="1"/>
          <p:nvPr/>
        </p:nvSpPr>
        <p:spPr>
          <a:xfrm>
            <a:off x="6864350" y="883355"/>
            <a:ext cx="4932632" cy="738664"/>
          </a:xfrm>
          <a:prstGeom prst="rect">
            <a:avLst/>
          </a:prstGeom>
          <a:noFill/>
        </p:spPr>
        <p:txBody>
          <a:bodyPr wrap="none" lIns="0" tIns="0" rIns="0" bIns="0" numCol="1" spcCol="151200" rtlCol="0">
            <a:spAutoFit/>
          </a:bodyPr>
          <a:lstStyle/>
          <a:p>
            <a:r>
              <a:rPr lang="en-GB" sz="4800" b="1" dirty="0">
                <a:solidFill>
                  <a:srgbClr val="C85997"/>
                </a:solidFill>
              </a:rPr>
              <a:t>Goldfish: 9 seconds</a:t>
            </a:r>
          </a:p>
        </p:txBody>
      </p:sp>
      <p:grpSp>
        <p:nvGrpSpPr>
          <p:cNvPr id="8" name="Group 7">
            <a:extLst>
              <a:ext uri="{FF2B5EF4-FFF2-40B4-BE49-F238E27FC236}">
                <a16:creationId xmlns:a16="http://schemas.microsoft.com/office/drawing/2014/main" id="{4CD751D2-465C-475D-B124-B5DD16707B3E}"/>
              </a:ext>
            </a:extLst>
          </p:cNvPr>
          <p:cNvGrpSpPr/>
          <p:nvPr/>
        </p:nvGrpSpPr>
        <p:grpSpPr>
          <a:xfrm>
            <a:off x="5035550" y="3962400"/>
            <a:ext cx="5123306" cy="2870516"/>
            <a:chOff x="5035550" y="3962400"/>
            <a:chExt cx="5123306" cy="2870516"/>
          </a:xfrm>
        </p:grpSpPr>
        <p:cxnSp>
          <p:nvCxnSpPr>
            <p:cNvPr id="6" name="Connector: Curved 5">
              <a:extLst>
                <a:ext uri="{FF2B5EF4-FFF2-40B4-BE49-F238E27FC236}">
                  <a16:creationId xmlns:a16="http://schemas.microsoft.com/office/drawing/2014/main" id="{03EA2EE6-FF56-4A88-817D-55F01A71CEA5}"/>
                </a:ext>
              </a:extLst>
            </p:cNvPr>
            <p:cNvCxnSpPr/>
            <p:nvPr/>
          </p:nvCxnSpPr>
          <p:spPr>
            <a:xfrm rot="16200000" flipH="1">
              <a:off x="4692650" y="4305300"/>
              <a:ext cx="2362200" cy="1676400"/>
            </a:xfrm>
            <a:prstGeom prst="curvedConnector3">
              <a:avLst/>
            </a:prstGeom>
            <a:ln w="47625">
              <a:solidFill>
                <a:srgbClr val="7030A0"/>
              </a:solidFill>
              <a:headEnd type="triangle"/>
              <a:tailEnd type="ova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363889C3-1E42-420D-939F-CCFB8965C539}"/>
                </a:ext>
              </a:extLst>
            </p:cNvPr>
            <p:cNvSpPr txBox="1"/>
            <p:nvPr/>
          </p:nvSpPr>
          <p:spPr>
            <a:xfrm>
              <a:off x="6711950" y="6125030"/>
              <a:ext cx="3446906" cy="707886"/>
            </a:xfrm>
            <a:prstGeom prst="rect">
              <a:avLst/>
            </a:prstGeom>
            <a:noFill/>
          </p:spPr>
          <p:txBody>
            <a:bodyPr wrap="none" rtlCol="0">
              <a:spAutoFit/>
            </a:bodyPr>
            <a:lstStyle/>
            <a:p>
              <a:r>
                <a:rPr lang="en-GB" sz="4000" dirty="0">
                  <a:solidFill>
                    <a:srgbClr val="7030A0"/>
                  </a:solidFill>
                </a:rPr>
                <a:t>150 times a day</a:t>
              </a:r>
            </a:p>
          </p:txBody>
        </p:sp>
      </p:grpSp>
      <p:sp>
        <p:nvSpPr>
          <p:cNvPr id="2" name="TextBox 1">
            <a:extLst>
              <a:ext uri="{FF2B5EF4-FFF2-40B4-BE49-F238E27FC236}">
                <a16:creationId xmlns:a16="http://schemas.microsoft.com/office/drawing/2014/main" id="{CC340F98-E87B-4C49-9F6B-EFBA2308B9B4}"/>
              </a:ext>
            </a:extLst>
          </p:cNvPr>
          <p:cNvSpPr txBox="1"/>
          <p:nvPr/>
        </p:nvSpPr>
        <p:spPr>
          <a:xfrm>
            <a:off x="10162090" y="6581001"/>
            <a:ext cx="2042610" cy="276999"/>
          </a:xfrm>
          <a:prstGeom prst="rect">
            <a:avLst/>
          </a:prstGeom>
          <a:noFill/>
        </p:spPr>
        <p:txBody>
          <a:bodyPr wrap="none" rtlCol="0">
            <a:spAutoFit/>
          </a:bodyPr>
          <a:lstStyle/>
          <a:p>
            <a:r>
              <a:rPr lang="en-GB" sz="1200" dirty="0"/>
              <a:t>Source: Microsoft and Google</a:t>
            </a:r>
          </a:p>
        </p:txBody>
      </p:sp>
    </p:spTree>
    <p:extLst>
      <p:ext uri="{BB962C8B-B14F-4D97-AF65-F5344CB8AC3E}">
        <p14:creationId xmlns:p14="http://schemas.microsoft.com/office/powerpoint/2010/main" val="3975902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500" fill="hold"/>
                                        <p:tgtEl>
                                          <p:spTgt spid="14"/>
                                        </p:tgtEl>
                                        <p:attrNameLst>
                                          <p:attrName>ppt_w</p:attrName>
                                        </p:attrNameLst>
                                      </p:cBhvr>
                                      <p:tavLst>
                                        <p:tav tm="0">
                                          <p:val>
                                            <p:fltVal val="0"/>
                                          </p:val>
                                        </p:tav>
                                        <p:tav tm="100000">
                                          <p:val>
                                            <p:strVal val="#ppt_w"/>
                                          </p:val>
                                        </p:tav>
                                      </p:tavLst>
                                    </p:anim>
                                    <p:anim calcmode="lin" valueType="num">
                                      <p:cBhvr>
                                        <p:cTn id="15" dur="500" fill="hold"/>
                                        <p:tgtEl>
                                          <p:spTgt spid="14"/>
                                        </p:tgtEl>
                                        <p:attrNameLst>
                                          <p:attrName>ppt_h</p:attrName>
                                        </p:attrNameLst>
                                      </p:cBhvr>
                                      <p:tavLst>
                                        <p:tav tm="0">
                                          <p:val>
                                            <p:fltVal val="0"/>
                                          </p:val>
                                        </p:tav>
                                        <p:tav tm="100000">
                                          <p:val>
                                            <p:strVal val="#ppt_h"/>
                                          </p:val>
                                        </p:tav>
                                      </p:tavLst>
                                    </p:anim>
                                    <p:animEffect transition="in" filter="fade">
                                      <p:cBhvr>
                                        <p:cTn id="1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51006 VIDEO German Coastguard video edit_x264">
            <a:hlinkClick r:id="" action="ppaction://media"/>
            <a:extLst>
              <a:ext uri="{FF2B5EF4-FFF2-40B4-BE49-F238E27FC236}">
                <a16:creationId xmlns:a16="http://schemas.microsoft.com/office/drawing/2014/main" id="{8F4B5DC1-D9D4-4D0C-8471-94A1764B7B45}"/>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204700" cy="6858000"/>
          </a:xfrm>
          <a:prstGeom prst="rect">
            <a:avLst/>
          </a:prstGeom>
        </p:spPr>
      </p:pic>
    </p:spTree>
    <p:extLst>
      <p:ext uri="{BB962C8B-B14F-4D97-AF65-F5344CB8AC3E}">
        <p14:creationId xmlns:p14="http://schemas.microsoft.com/office/powerpoint/2010/main" val="1065264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2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1C1295B-001B-4D40-B692-6E55D421ED1D}"/>
              </a:ext>
            </a:extLst>
          </p:cNvPr>
          <p:cNvPicPr>
            <a:picLocks noChangeAspect="1"/>
          </p:cNvPicPr>
          <p:nvPr/>
        </p:nvPicPr>
        <p:blipFill>
          <a:blip r:embed="rId2"/>
          <a:stretch>
            <a:fillRect/>
          </a:stretch>
        </p:blipFill>
        <p:spPr>
          <a:xfrm>
            <a:off x="0" y="468362"/>
            <a:ext cx="12204700" cy="5715000"/>
          </a:xfrm>
          <a:prstGeom prst="rect">
            <a:avLst/>
          </a:prstGeom>
        </p:spPr>
      </p:pic>
    </p:spTree>
    <p:extLst>
      <p:ext uri="{BB962C8B-B14F-4D97-AF65-F5344CB8AC3E}">
        <p14:creationId xmlns:p14="http://schemas.microsoft.com/office/powerpoint/2010/main" val="26141537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1C1295B-001B-4D40-B692-6E55D421ED1D}"/>
              </a:ext>
            </a:extLst>
          </p:cNvPr>
          <p:cNvPicPr>
            <a:picLocks noChangeAspect="1"/>
          </p:cNvPicPr>
          <p:nvPr/>
        </p:nvPicPr>
        <p:blipFill>
          <a:blip r:embed="rId3"/>
          <a:stretch>
            <a:fillRect/>
          </a:stretch>
        </p:blipFill>
        <p:spPr>
          <a:xfrm>
            <a:off x="0" y="468362"/>
            <a:ext cx="12204700" cy="5715000"/>
          </a:xfrm>
          <a:prstGeom prst="rect">
            <a:avLst/>
          </a:prstGeom>
        </p:spPr>
      </p:pic>
      <p:sp>
        <p:nvSpPr>
          <p:cNvPr id="2" name="Rectangle 1">
            <a:extLst>
              <a:ext uri="{FF2B5EF4-FFF2-40B4-BE49-F238E27FC236}">
                <a16:creationId xmlns:a16="http://schemas.microsoft.com/office/drawing/2014/main" id="{1B7943A1-0B28-4A16-A5DF-8BD8986176D2}"/>
              </a:ext>
            </a:extLst>
          </p:cNvPr>
          <p:cNvSpPr/>
          <p:nvPr/>
        </p:nvSpPr>
        <p:spPr>
          <a:xfrm>
            <a:off x="0" y="468362"/>
            <a:ext cx="12204700" cy="5715000"/>
          </a:xfrm>
          <a:prstGeom prst="rect">
            <a:avLst/>
          </a:prstGeom>
          <a:solidFill>
            <a:srgbClr val="FFFFFF">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F0AD5B70-703F-40A8-8B4A-37A4A74D3400}"/>
              </a:ext>
            </a:extLst>
          </p:cNvPr>
          <p:cNvSpPr/>
          <p:nvPr/>
        </p:nvSpPr>
        <p:spPr>
          <a:xfrm>
            <a:off x="643522" y="2002423"/>
            <a:ext cx="11561178" cy="2646878"/>
          </a:xfrm>
          <a:prstGeom prst="rect">
            <a:avLst/>
          </a:prstGeom>
        </p:spPr>
        <p:txBody>
          <a:bodyPr wrap="none">
            <a:spAutoFit/>
          </a:bodyPr>
          <a:lstStyle/>
          <a:p>
            <a:r>
              <a:rPr lang="en-GB" sz="16600" dirty="0"/>
              <a:t>US$37billion </a:t>
            </a:r>
          </a:p>
        </p:txBody>
      </p:sp>
      <p:sp>
        <p:nvSpPr>
          <p:cNvPr id="5" name="TextBox 4">
            <a:extLst>
              <a:ext uri="{FF2B5EF4-FFF2-40B4-BE49-F238E27FC236}">
                <a16:creationId xmlns:a16="http://schemas.microsoft.com/office/drawing/2014/main" id="{3E31B7DF-D6DF-4051-A58E-38302E8096A1}"/>
              </a:ext>
            </a:extLst>
          </p:cNvPr>
          <p:cNvSpPr txBox="1"/>
          <p:nvPr/>
        </p:nvSpPr>
        <p:spPr>
          <a:xfrm>
            <a:off x="10369550" y="6534894"/>
            <a:ext cx="1665969" cy="276999"/>
          </a:xfrm>
          <a:prstGeom prst="rect">
            <a:avLst/>
          </a:prstGeom>
          <a:noFill/>
        </p:spPr>
        <p:txBody>
          <a:bodyPr wrap="none" rtlCol="0">
            <a:spAutoFit/>
          </a:bodyPr>
          <a:lstStyle/>
          <a:p>
            <a:r>
              <a:rPr lang="en-GB" sz="1200" dirty="0"/>
              <a:t>Source: </a:t>
            </a:r>
            <a:r>
              <a:rPr lang="en-GB" sz="1200" dirty="0" err="1"/>
              <a:t>Cognisco</a:t>
            </a:r>
            <a:r>
              <a:rPr lang="en-GB" sz="1200" dirty="0"/>
              <a:t>, 2008 </a:t>
            </a:r>
          </a:p>
        </p:txBody>
      </p:sp>
    </p:spTree>
    <p:extLst>
      <p:ext uri="{BB962C8B-B14F-4D97-AF65-F5344CB8AC3E}">
        <p14:creationId xmlns:p14="http://schemas.microsoft.com/office/powerpoint/2010/main" val="1733338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13E5BBE-45B7-4172-AD2D-B92957FDFA82}"/>
              </a:ext>
            </a:extLst>
          </p:cNvPr>
          <p:cNvSpPr/>
          <p:nvPr/>
        </p:nvSpPr>
        <p:spPr>
          <a:xfrm>
            <a:off x="0" y="0"/>
            <a:ext cx="122047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050" name="Picture 2" descr="Image result for fake news examples">
            <a:extLst>
              <a:ext uri="{FF2B5EF4-FFF2-40B4-BE49-F238E27FC236}">
                <a16:creationId xmlns:a16="http://schemas.microsoft.com/office/drawing/2014/main" id="{30D54DA5-AE7D-4A25-BFA4-B1AE1961CB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5150" y="152400"/>
            <a:ext cx="6154111" cy="67056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BA454A44-7174-4A07-9BE0-2EEB471D840A}"/>
              </a:ext>
            </a:extLst>
          </p:cNvPr>
          <p:cNvPicPr>
            <a:picLocks noChangeAspect="1"/>
          </p:cNvPicPr>
          <p:nvPr/>
        </p:nvPicPr>
        <p:blipFill>
          <a:blip r:embed="rId4"/>
          <a:stretch>
            <a:fillRect/>
          </a:stretch>
        </p:blipFill>
        <p:spPr>
          <a:xfrm>
            <a:off x="697393" y="76200"/>
            <a:ext cx="4708703" cy="6705600"/>
          </a:xfrm>
          <a:prstGeom prst="rect">
            <a:avLst/>
          </a:prstGeom>
        </p:spPr>
      </p:pic>
    </p:spTree>
    <p:extLst>
      <p:ext uri="{BB962C8B-B14F-4D97-AF65-F5344CB8AC3E}">
        <p14:creationId xmlns:p14="http://schemas.microsoft.com/office/powerpoint/2010/main" val="3416827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13E5BBE-45B7-4172-AD2D-B92957FDFA82}"/>
              </a:ext>
            </a:extLst>
          </p:cNvPr>
          <p:cNvSpPr/>
          <p:nvPr/>
        </p:nvSpPr>
        <p:spPr>
          <a:xfrm>
            <a:off x="0" y="0"/>
            <a:ext cx="122047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050" name="Picture 2" descr="Image result for fake news examples">
            <a:extLst>
              <a:ext uri="{FF2B5EF4-FFF2-40B4-BE49-F238E27FC236}">
                <a16:creationId xmlns:a16="http://schemas.microsoft.com/office/drawing/2014/main" id="{30D54DA5-AE7D-4A25-BFA4-B1AE1961CB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5150" y="152400"/>
            <a:ext cx="6154111" cy="67056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BA454A44-7174-4A07-9BE0-2EEB471D840A}"/>
              </a:ext>
            </a:extLst>
          </p:cNvPr>
          <p:cNvPicPr>
            <a:picLocks noChangeAspect="1"/>
          </p:cNvPicPr>
          <p:nvPr/>
        </p:nvPicPr>
        <p:blipFill>
          <a:blip r:embed="rId4"/>
          <a:stretch>
            <a:fillRect/>
          </a:stretch>
        </p:blipFill>
        <p:spPr>
          <a:xfrm>
            <a:off x="697393" y="76200"/>
            <a:ext cx="4708703" cy="6705600"/>
          </a:xfrm>
          <a:prstGeom prst="rect">
            <a:avLst/>
          </a:prstGeom>
        </p:spPr>
      </p:pic>
      <p:sp>
        <p:nvSpPr>
          <p:cNvPr id="3" name="Rectangle 2">
            <a:extLst>
              <a:ext uri="{FF2B5EF4-FFF2-40B4-BE49-F238E27FC236}">
                <a16:creationId xmlns:a16="http://schemas.microsoft.com/office/drawing/2014/main" id="{01A402FD-1216-45BC-91AC-9DF155D118D3}"/>
              </a:ext>
            </a:extLst>
          </p:cNvPr>
          <p:cNvSpPr/>
          <p:nvPr/>
        </p:nvSpPr>
        <p:spPr>
          <a:xfrm>
            <a:off x="0" y="0"/>
            <a:ext cx="12204700" cy="6858000"/>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800" b="1" dirty="0">
                <a:solidFill>
                  <a:srgbClr val="BF17B3"/>
                </a:solidFill>
              </a:rPr>
              <a:t>1 in 3</a:t>
            </a:r>
            <a:r>
              <a:rPr lang="en-GB" sz="13800" dirty="0">
                <a:solidFill>
                  <a:srgbClr val="BF17B3"/>
                </a:solidFill>
              </a:rPr>
              <a:t> </a:t>
            </a:r>
          </a:p>
          <a:p>
            <a:pPr algn="ctr"/>
            <a:r>
              <a:rPr lang="en-GB" sz="8000" dirty="0">
                <a:solidFill>
                  <a:srgbClr val="BF17B3"/>
                </a:solidFill>
              </a:rPr>
              <a:t>Trust news from social media</a:t>
            </a:r>
          </a:p>
        </p:txBody>
      </p:sp>
    </p:spTree>
    <p:extLst>
      <p:ext uri="{BB962C8B-B14F-4D97-AF65-F5344CB8AC3E}">
        <p14:creationId xmlns:p14="http://schemas.microsoft.com/office/powerpoint/2010/main" val="1338398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close up of text on a white surface&#10;&#10;Description generated with high confidence">
            <a:extLst>
              <a:ext uri="{FF2B5EF4-FFF2-40B4-BE49-F238E27FC236}">
                <a16:creationId xmlns:a16="http://schemas.microsoft.com/office/drawing/2014/main" id="{D1B713D2-3AD3-45DF-B218-14B399BA59B3}"/>
              </a:ext>
            </a:extLst>
          </p:cNvPr>
          <p:cNvPicPr>
            <a:picLocks noGrp="1" noChangeAspect="1"/>
          </p:cNvPicPr>
          <p:nvPr>
            <p:ph type="pic" sz="quarter" idx="12"/>
          </p:nvPr>
        </p:nvPicPr>
        <p:blipFill rotWithShape="1">
          <a:blip r:embed="rId3"/>
          <a:srcRect r="12193"/>
          <a:stretch/>
        </p:blipFill>
        <p:spPr>
          <a:xfrm rot="21480000">
            <a:off x="2383727" y="1003258"/>
            <a:ext cx="7437246" cy="4764396"/>
          </a:xfrm>
          <a:prstGeom prst="rect">
            <a:avLst/>
          </a:prstGeom>
        </p:spPr>
      </p:pic>
      <p:sp>
        <p:nvSpPr>
          <p:cNvPr id="7" name="TextBox 6">
            <a:extLst>
              <a:ext uri="{FF2B5EF4-FFF2-40B4-BE49-F238E27FC236}">
                <a16:creationId xmlns:a16="http://schemas.microsoft.com/office/drawing/2014/main" id="{E0B5D36E-E5FE-45C1-A152-6D20BE0C1D7A}"/>
              </a:ext>
            </a:extLst>
          </p:cNvPr>
          <p:cNvSpPr txBox="1"/>
          <p:nvPr/>
        </p:nvSpPr>
        <p:spPr>
          <a:xfrm>
            <a:off x="9063663" y="6508607"/>
            <a:ext cx="1612942" cy="261610"/>
          </a:xfrm>
          <a:prstGeom prst="rect">
            <a:avLst/>
          </a:prstGeom>
          <a:noFill/>
        </p:spPr>
        <p:txBody>
          <a:bodyPr wrap="none" rtlCol="0">
            <a:spAutoFit/>
          </a:bodyPr>
          <a:lstStyle/>
          <a:p>
            <a:r>
              <a:rPr lang="en-GB" sz="1100" dirty="0"/>
              <a:t>Source:  BBC News, 2016</a:t>
            </a:r>
          </a:p>
        </p:txBody>
      </p:sp>
    </p:spTree>
    <p:extLst>
      <p:ext uri="{BB962C8B-B14F-4D97-AF65-F5344CB8AC3E}">
        <p14:creationId xmlns:p14="http://schemas.microsoft.com/office/powerpoint/2010/main" val="10063659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rust1.jpg">
            <a:extLst>
              <a:ext uri="{FF2B5EF4-FFF2-40B4-BE49-F238E27FC236}">
                <a16:creationId xmlns:a16="http://schemas.microsoft.com/office/drawing/2014/main" id="{05762E2A-1DE4-485B-93D5-EC5D595D7E4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1016" b="4079"/>
          <a:stretch/>
        </p:blipFill>
        <p:spPr>
          <a:xfrm>
            <a:off x="0" y="-3583"/>
            <a:ext cx="12198350" cy="6861583"/>
          </a:xfrm>
          <a:prstGeom prst="rect">
            <a:avLst/>
          </a:prstGeom>
        </p:spPr>
      </p:pic>
    </p:spTree>
    <p:extLst>
      <p:ext uri="{BB962C8B-B14F-4D97-AF65-F5344CB8AC3E}">
        <p14:creationId xmlns:p14="http://schemas.microsoft.com/office/powerpoint/2010/main" val="3551908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sitting on a table&#10;&#10;Description generated with high confidence">
            <a:extLst>
              <a:ext uri="{FF2B5EF4-FFF2-40B4-BE49-F238E27FC236}">
                <a16:creationId xmlns:a16="http://schemas.microsoft.com/office/drawing/2014/main" id="{BDA0870D-B346-4642-B2B3-EF8DA5792FCB}"/>
              </a:ext>
            </a:extLst>
          </p:cNvPr>
          <p:cNvPicPr>
            <a:picLocks noChangeAspect="1"/>
          </p:cNvPicPr>
          <p:nvPr/>
        </p:nvPicPr>
        <p:blipFill rotWithShape="1">
          <a:blip r:embed="rId3">
            <a:extLst>
              <a:ext uri="{28A0092B-C50C-407E-A947-70E740481C1C}">
                <a14:useLocalDpi xmlns:a14="http://schemas.microsoft.com/office/drawing/2010/main" val="0"/>
              </a:ext>
            </a:extLst>
          </a:blip>
          <a:srcRect t="14666" b="10334"/>
          <a:stretch/>
        </p:blipFill>
        <p:spPr>
          <a:xfrm>
            <a:off x="-22225" y="19060"/>
            <a:ext cx="12191980" cy="6857990"/>
          </a:xfrm>
          <a:prstGeom prst="rect">
            <a:avLst/>
          </a:prstGeom>
        </p:spPr>
      </p:pic>
      <p:sp>
        <p:nvSpPr>
          <p:cNvPr id="2" name="Rectangle 1">
            <a:extLst>
              <a:ext uri="{FF2B5EF4-FFF2-40B4-BE49-F238E27FC236}">
                <a16:creationId xmlns:a16="http://schemas.microsoft.com/office/drawing/2014/main" id="{4FACA7AF-27E3-43B1-8B12-74AC2A481AD9}"/>
              </a:ext>
            </a:extLst>
          </p:cNvPr>
          <p:cNvSpPr/>
          <p:nvPr/>
        </p:nvSpPr>
        <p:spPr>
          <a:xfrm>
            <a:off x="1911350" y="5257800"/>
            <a:ext cx="10744199" cy="1323439"/>
          </a:xfrm>
          <a:prstGeom prst="rect">
            <a:avLst/>
          </a:prstGeom>
        </p:spPr>
        <p:txBody>
          <a:bodyPr wrap="square">
            <a:spAutoFit/>
          </a:bodyPr>
          <a:lstStyle/>
          <a:p>
            <a:r>
              <a:rPr lang="en-GB" sz="4000" dirty="0">
                <a:solidFill>
                  <a:srgbClr val="FFFF00"/>
                </a:solidFill>
              </a:rPr>
              <a:t>“If you can't explain </a:t>
            </a:r>
            <a:r>
              <a:rPr lang="en-GB" sz="4000" b="1" dirty="0">
                <a:solidFill>
                  <a:srgbClr val="FFFF00"/>
                </a:solidFill>
              </a:rPr>
              <a:t>it</a:t>
            </a:r>
            <a:r>
              <a:rPr lang="en-GB" sz="4000" dirty="0">
                <a:solidFill>
                  <a:srgbClr val="FFFF00"/>
                </a:solidFill>
              </a:rPr>
              <a:t> to a six year old, you don't understand </a:t>
            </a:r>
            <a:r>
              <a:rPr lang="en-GB" sz="4000" b="1" dirty="0">
                <a:solidFill>
                  <a:srgbClr val="FFFF00"/>
                </a:solidFill>
              </a:rPr>
              <a:t>it </a:t>
            </a:r>
            <a:r>
              <a:rPr lang="en-GB" sz="4000" dirty="0">
                <a:solidFill>
                  <a:srgbClr val="FFFF00"/>
                </a:solidFill>
              </a:rPr>
              <a:t>yourself” Albert Einstein</a:t>
            </a:r>
          </a:p>
        </p:txBody>
      </p:sp>
    </p:spTree>
    <p:extLst>
      <p:ext uri="{BB962C8B-B14F-4D97-AF65-F5344CB8AC3E}">
        <p14:creationId xmlns:p14="http://schemas.microsoft.com/office/powerpoint/2010/main" val="484351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FF7399B-BF69-4C89-A684-1FC99CD5BB5D}"/>
              </a:ext>
            </a:extLst>
          </p:cNvPr>
          <p:cNvSpPr/>
          <p:nvPr/>
        </p:nvSpPr>
        <p:spPr>
          <a:xfrm>
            <a:off x="0" y="0"/>
            <a:ext cx="122047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0433DEC2-9B5F-4F14-86D3-FC5C53A862DA}"/>
              </a:ext>
            </a:extLst>
          </p:cNvPr>
          <p:cNvSpPr txBox="1"/>
          <p:nvPr/>
        </p:nvSpPr>
        <p:spPr>
          <a:xfrm>
            <a:off x="3669408" y="728260"/>
            <a:ext cx="4865884" cy="5401479"/>
          </a:xfrm>
          <a:prstGeom prst="rect">
            <a:avLst/>
          </a:prstGeom>
          <a:noFill/>
        </p:spPr>
        <p:txBody>
          <a:bodyPr wrap="none" rtlCol="0">
            <a:spAutoFit/>
          </a:bodyPr>
          <a:lstStyle/>
          <a:p>
            <a:r>
              <a:rPr lang="en-GB" sz="11500" dirty="0">
                <a:solidFill>
                  <a:schemeClr val="bg1"/>
                </a:solidFill>
              </a:rPr>
              <a:t>ETHOS</a:t>
            </a:r>
          </a:p>
          <a:p>
            <a:r>
              <a:rPr lang="en-GB" sz="11500" dirty="0">
                <a:solidFill>
                  <a:schemeClr val="bg1"/>
                </a:solidFill>
              </a:rPr>
              <a:t>PATHOS</a:t>
            </a:r>
          </a:p>
          <a:p>
            <a:r>
              <a:rPr lang="en-GB" sz="11500" dirty="0">
                <a:solidFill>
                  <a:schemeClr val="bg1"/>
                </a:solidFill>
              </a:rPr>
              <a:t>LOGOS</a:t>
            </a:r>
          </a:p>
        </p:txBody>
      </p:sp>
    </p:spTree>
    <p:extLst>
      <p:ext uri="{BB962C8B-B14F-4D97-AF65-F5344CB8AC3E}">
        <p14:creationId xmlns:p14="http://schemas.microsoft.com/office/powerpoint/2010/main" val="1248168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B4983-7816-4CD0-8D27-4681774D8AF6}"/>
              </a:ext>
            </a:extLst>
          </p:cNvPr>
          <p:cNvSpPr>
            <a:spLocks noGrp="1"/>
          </p:cNvSpPr>
          <p:nvPr>
            <p:ph type="title"/>
          </p:nvPr>
        </p:nvSpPr>
        <p:spPr/>
        <p:txBody>
          <a:bodyPr/>
          <a:lstStyle/>
          <a:p>
            <a:endParaRPr lang="en-GB"/>
          </a:p>
        </p:txBody>
      </p:sp>
      <p:pic>
        <p:nvPicPr>
          <p:cNvPr id="4098" name="Picture 2" descr="Image result for three musketeers">
            <a:extLst>
              <a:ext uri="{FF2B5EF4-FFF2-40B4-BE49-F238E27FC236}">
                <a16:creationId xmlns:a16="http://schemas.microsoft.com/office/drawing/2014/main" id="{1A09E5DB-BE9E-42B9-813D-2843D63E59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50" y="0"/>
            <a:ext cx="12236450" cy="68547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29844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22AD323-6B34-4EB5-BD80-885E8167FD4C}"/>
              </a:ext>
            </a:extLst>
          </p:cNvPr>
          <p:cNvPicPr>
            <a:picLocks noChangeAspect="1"/>
          </p:cNvPicPr>
          <p:nvPr/>
        </p:nvPicPr>
        <p:blipFill>
          <a:blip r:embed="rId3"/>
          <a:stretch>
            <a:fillRect/>
          </a:stretch>
        </p:blipFill>
        <p:spPr>
          <a:xfrm>
            <a:off x="0" y="-21857"/>
            <a:ext cx="12204700" cy="6859042"/>
          </a:xfrm>
          <a:prstGeom prst="rect">
            <a:avLst/>
          </a:prstGeom>
        </p:spPr>
      </p:pic>
      <p:sp>
        <p:nvSpPr>
          <p:cNvPr id="7" name="TextBox 6">
            <a:extLst>
              <a:ext uri="{FF2B5EF4-FFF2-40B4-BE49-F238E27FC236}">
                <a16:creationId xmlns:a16="http://schemas.microsoft.com/office/drawing/2014/main" id="{0433DEC2-9B5F-4F14-86D3-FC5C53A862DA}"/>
              </a:ext>
            </a:extLst>
          </p:cNvPr>
          <p:cNvSpPr txBox="1"/>
          <p:nvPr/>
        </p:nvSpPr>
        <p:spPr>
          <a:xfrm>
            <a:off x="234950" y="1219200"/>
            <a:ext cx="2874248" cy="3139321"/>
          </a:xfrm>
          <a:prstGeom prst="rect">
            <a:avLst/>
          </a:prstGeom>
          <a:noFill/>
        </p:spPr>
        <p:txBody>
          <a:bodyPr wrap="none" rtlCol="0">
            <a:spAutoFit/>
          </a:bodyPr>
          <a:lstStyle/>
          <a:p>
            <a:r>
              <a:rPr lang="en-GB" sz="6600" dirty="0">
                <a:solidFill>
                  <a:schemeClr val="bg1"/>
                </a:solidFill>
              </a:rPr>
              <a:t>ETHOS</a:t>
            </a:r>
          </a:p>
          <a:p>
            <a:r>
              <a:rPr lang="en-GB" sz="6600" dirty="0">
                <a:solidFill>
                  <a:schemeClr val="bg1"/>
                </a:solidFill>
              </a:rPr>
              <a:t>PATHOS</a:t>
            </a:r>
          </a:p>
          <a:p>
            <a:r>
              <a:rPr lang="en-GB" sz="6600" dirty="0">
                <a:solidFill>
                  <a:schemeClr val="bg1"/>
                </a:solidFill>
              </a:rPr>
              <a:t>LOGOS</a:t>
            </a:r>
          </a:p>
        </p:txBody>
      </p:sp>
    </p:spTree>
    <p:extLst>
      <p:ext uri="{BB962C8B-B14F-4D97-AF65-F5344CB8AC3E}">
        <p14:creationId xmlns:p14="http://schemas.microsoft.com/office/powerpoint/2010/main" val="455323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EBFBD-53C7-4A09-A463-488E914DD0C5}"/>
              </a:ext>
            </a:extLst>
          </p:cNvPr>
          <p:cNvSpPr>
            <a:spLocks noGrp="1"/>
          </p:cNvSpPr>
          <p:nvPr>
            <p:ph type="title"/>
          </p:nvPr>
        </p:nvSpPr>
        <p:spPr/>
        <p:txBody>
          <a:bodyPr/>
          <a:lstStyle/>
          <a:p>
            <a:endParaRPr lang="en-GB"/>
          </a:p>
        </p:txBody>
      </p:sp>
      <p:pic>
        <p:nvPicPr>
          <p:cNvPr id="2050" name="Picture 2" descr="Image result for pakistan girl shot by taliban">
            <a:extLst>
              <a:ext uri="{FF2B5EF4-FFF2-40B4-BE49-F238E27FC236}">
                <a16:creationId xmlns:a16="http://schemas.microsoft.com/office/drawing/2014/main" id="{5C59EC7A-8AAF-4E67-A256-98763AFA6C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 y="0"/>
            <a:ext cx="12211050" cy="686871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059600B-9509-4D02-82A4-5C0CEDB146EB}"/>
              </a:ext>
            </a:extLst>
          </p:cNvPr>
          <p:cNvSpPr txBox="1"/>
          <p:nvPr/>
        </p:nvSpPr>
        <p:spPr>
          <a:xfrm>
            <a:off x="768350" y="528065"/>
            <a:ext cx="2523448" cy="1107996"/>
          </a:xfrm>
          <a:prstGeom prst="rect">
            <a:avLst/>
          </a:prstGeom>
          <a:noFill/>
        </p:spPr>
        <p:txBody>
          <a:bodyPr wrap="none" rtlCol="0">
            <a:spAutoFit/>
          </a:bodyPr>
          <a:lstStyle/>
          <a:p>
            <a:r>
              <a:rPr lang="en-GB" sz="6600" b="1" dirty="0">
                <a:solidFill>
                  <a:schemeClr val="bg1"/>
                </a:solidFill>
              </a:rPr>
              <a:t>ETHOS</a:t>
            </a:r>
          </a:p>
        </p:txBody>
      </p:sp>
    </p:spTree>
    <p:extLst>
      <p:ext uri="{BB962C8B-B14F-4D97-AF65-F5344CB8AC3E}">
        <p14:creationId xmlns:p14="http://schemas.microsoft.com/office/powerpoint/2010/main" val="15758860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AD02B96B-68AD-453C-A451-D07469353992}"/>
              </a:ext>
            </a:extLst>
          </p:cNvPr>
          <p:cNvGrpSpPr/>
          <p:nvPr/>
        </p:nvGrpSpPr>
        <p:grpSpPr>
          <a:xfrm>
            <a:off x="2506330" y="2128222"/>
            <a:ext cx="5874616" cy="2601556"/>
            <a:chOff x="2422279" y="2501200"/>
            <a:chExt cx="5874616" cy="2601556"/>
          </a:xfrm>
        </p:grpSpPr>
        <p:pic>
          <p:nvPicPr>
            <p:cNvPr id="5" name="Picture 4" descr="signpost"/>
            <p:cNvPicPr>
              <a:picLocks noChangeAspect="1" noChangeArrowheads="1"/>
            </p:cNvPicPr>
            <p:nvPr/>
          </p:nvPicPr>
          <p:blipFill>
            <a:blip r:embed="rId2"/>
            <a:srcRect/>
            <a:stretch>
              <a:fillRect/>
            </a:stretch>
          </p:blipFill>
          <p:spPr bwMode="auto">
            <a:xfrm>
              <a:off x="5241594" y="3243159"/>
              <a:ext cx="8103" cy="8926"/>
            </a:xfrm>
            <a:prstGeom prst="rect">
              <a:avLst/>
            </a:prstGeom>
            <a:noFill/>
          </p:spPr>
        </p:pic>
        <p:sp>
          <p:nvSpPr>
            <p:cNvPr id="6" name="Text Box 7"/>
            <p:cNvSpPr txBox="1">
              <a:spLocks noChangeArrowheads="1"/>
            </p:cNvSpPr>
            <p:nvPr/>
          </p:nvSpPr>
          <p:spPr bwMode="auto">
            <a:xfrm>
              <a:off x="2422279" y="3040101"/>
              <a:ext cx="2279920" cy="1446550"/>
            </a:xfrm>
            <a:prstGeom prst="rect">
              <a:avLst/>
            </a:prstGeom>
            <a:noFill/>
            <a:ln w="9525" algn="ctr">
              <a:noFill/>
              <a:miter lim="800000"/>
              <a:headEnd/>
              <a:tailEnd/>
            </a:ln>
            <a:effectLst/>
          </p:spPr>
          <p:txBody>
            <a:bodyPr wrap="none">
              <a:spAutoFit/>
            </a:bodyPr>
            <a:lstStyle/>
            <a:p>
              <a:r>
                <a:rPr lang="en-GB" sz="8800" dirty="0">
                  <a:solidFill>
                    <a:srgbClr val="666666"/>
                  </a:solidFill>
                  <a:latin typeface="+mj-lt"/>
                  <a:cs typeface="Calibri" pitchFamily="34" charset="0"/>
                </a:rPr>
                <a:t>TQ =</a:t>
              </a:r>
              <a:endParaRPr lang="en-US" sz="8800" dirty="0">
                <a:solidFill>
                  <a:srgbClr val="666666"/>
                </a:solidFill>
                <a:latin typeface="+mj-lt"/>
                <a:cs typeface="Calibri" pitchFamily="34" charset="0"/>
              </a:endParaRPr>
            </a:p>
          </p:txBody>
        </p:sp>
        <p:sp>
          <p:nvSpPr>
            <p:cNvPr id="7" name="Text Box 8"/>
            <p:cNvSpPr txBox="1">
              <a:spLocks noChangeArrowheads="1"/>
            </p:cNvSpPr>
            <p:nvPr/>
          </p:nvSpPr>
          <p:spPr bwMode="auto">
            <a:xfrm>
              <a:off x="4470206" y="2501200"/>
              <a:ext cx="3826689" cy="1446550"/>
            </a:xfrm>
            <a:prstGeom prst="rect">
              <a:avLst/>
            </a:prstGeom>
            <a:noFill/>
            <a:ln w="9525" algn="ctr">
              <a:noFill/>
              <a:miter lim="800000"/>
              <a:headEnd/>
              <a:tailEnd/>
            </a:ln>
            <a:effectLst/>
          </p:spPr>
          <p:txBody>
            <a:bodyPr wrap="none">
              <a:spAutoFit/>
            </a:bodyPr>
            <a:lstStyle/>
            <a:p>
              <a:r>
                <a:rPr lang="en-GB" sz="8800" dirty="0">
                  <a:solidFill>
                    <a:srgbClr val="666666"/>
                  </a:solidFill>
                  <a:latin typeface="+mj-lt"/>
                  <a:cs typeface="Calibri" pitchFamily="34" charset="0"/>
                </a:rPr>
                <a:t>C + R + I</a:t>
              </a:r>
              <a:endParaRPr lang="en-US" sz="8800" dirty="0">
                <a:solidFill>
                  <a:srgbClr val="666666"/>
                </a:solidFill>
                <a:latin typeface="+mj-lt"/>
                <a:cs typeface="Calibri" pitchFamily="34" charset="0"/>
              </a:endParaRPr>
            </a:p>
          </p:txBody>
        </p:sp>
        <p:sp>
          <p:nvSpPr>
            <p:cNvPr id="8" name="Text Box 9"/>
            <p:cNvSpPr txBox="1">
              <a:spLocks noChangeArrowheads="1"/>
            </p:cNvSpPr>
            <p:nvPr/>
          </p:nvSpPr>
          <p:spPr bwMode="auto">
            <a:xfrm>
              <a:off x="6017496" y="3656206"/>
              <a:ext cx="986167" cy="1446550"/>
            </a:xfrm>
            <a:prstGeom prst="rect">
              <a:avLst/>
            </a:prstGeom>
            <a:noFill/>
            <a:ln w="9525" algn="ctr">
              <a:noFill/>
              <a:miter lim="800000"/>
              <a:headEnd/>
              <a:tailEnd/>
            </a:ln>
            <a:effectLst/>
          </p:spPr>
          <p:txBody>
            <a:bodyPr wrap="none">
              <a:spAutoFit/>
            </a:bodyPr>
            <a:lstStyle/>
            <a:p>
              <a:r>
                <a:rPr lang="en-GB" sz="8800" dirty="0">
                  <a:solidFill>
                    <a:srgbClr val="666666"/>
                  </a:solidFill>
                  <a:latin typeface="+mj-lt"/>
                  <a:cs typeface="Calibri" pitchFamily="34" charset="0"/>
                </a:rPr>
                <a:t>SI</a:t>
              </a:r>
              <a:endParaRPr lang="en-US" sz="8800" dirty="0">
                <a:solidFill>
                  <a:srgbClr val="666666"/>
                </a:solidFill>
                <a:latin typeface="+mj-lt"/>
                <a:cs typeface="Calibri" pitchFamily="34" charset="0"/>
              </a:endParaRPr>
            </a:p>
          </p:txBody>
        </p:sp>
        <p:sp>
          <p:nvSpPr>
            <p:cNvPr id="9" name="Line 10"/>
            <p:cNvSpPr>
              <a:spLocks noChangeShapeType="1"/>
            </p:cNvSpPr>
            <p:nvPr/>
          </p:nvSpPr>
          <p:spPr bwMode="auto">
            <a:xfrm flipV="1">
              <a:off x="4883150" y="3801074"/>
              <a:ext cx="3213744" cy="8926"/>
            </a:xfrm>
            <a:prstGeom prst="line">
              <a:avLst/>
            </a:prstGeom>
            <a:noFill/>
            <a:ln w="57150">
              <a:solidFill>
                <a:schemeClr val="tx1"/>
              </a:solidFill>
              <a:round/>
              <a:headEnd/>
              <a:tailEnd/>
            </a:ln>
            <a:effectLst/>
          </p:spPr>
          <p:txBody>
            <a:bodyPr wrap="square">
              <a:spAutoFit/>
            </a:bodyPr>
            <a:lstStyle/>
            <a:p>
              <a:endParaRPr lang="en-GB" sz="6000" dirty="0">
                <a:solidFill>
                  <a:srgbClr val="666666"/>
                </a:solidFill>
                <a:latin typeface="Calibri" pitchFamily="34" charset="0"/>
                <a:cs typeface="Calibri" pitchFamily="34" charset="0"/>
              </a:endParaRPr>
            </a:p>
          </p:txBody>
        </p:sp>
      </p:grpSp>
      <p:sp>
        <p:nvSpPr>
          <p:cNvPr id="10" name="Rectangle 12"/>
          <p:cNvSpPr>
            <a:spLocks noChangeArrowheads="1"/>
          </p:cNvSpPr>
          <p:nvPr/>
        </p:nvSpPr>
        <p:spPr bwMode="auto">
          <a:xfrm>
            <a:off x="8145512" y="6477000"/>
            <a:ext cx="4059188" cy="276999"/>
          </a:xfrm>
          <a:prstGeom prst="rect">
            <a:avLst/>
          </a:prstGeom>
          <a:noFill/>
          <a:ln w="9525" algn="ctr">
            <a:noFill/>
            <a:miter lim="800000"/>
            <a:headEnd/>
            <a:tailEnd/>
          </a:ln>
          <a:effectLst/>
        </p:spPr>
        <p:txBody>
          <a:bodyPr wrap="none">
            <a:spAutoFit/>
          </a:bodyPr>
          <a:lstStyle/>
          <a:p>
            <a:r>
              <a:rPr lang="en-US" sz="1200" dirty="0">
                <a:solidFill>
                  <a:srgbClr val="666666"/>
                </a:solidFill>
                <a:latin typeface="Calibri" pitchFamily="34" charset="0"/>
                <a:cs typeface="Calibri" pitchFamily="34" charset="0"/>
              </a:rPr>
              <a:t>http://trustedadvisor.com/trustInstitute.trustQuotient/toplink</a:t>
            </a:r>
          </a:p>
        </p:txBody>
      </p:sp>
      <p:grpSp>
        <p:nvGrpSpPr>
          <p:cNvPr id="19" name="Group 18">
            <a:extLst>
              <a:ext uri="{FF2B5EF4-FFF2-40B4-BE49-F238E27FC236}">
                <a16:creationId xmlns:a16="http://schemas.microsoft.com/office/drawing/2014/main" id="{743AD1D0-DEA6-4ED3-B7B6-C25ADAB4D059}"/>
              </a:ext>
            </a:extLst>
          </p:cNvPr>
          <p:cNvGrpSpPr/>
          <p:nvPr/>
        </p:nvGrpSpPr>
        <p:grpSpPr>
          <a:xfrm>
            <a:off x="615950" y="886185"/>
            <a:ext cx="6060679" cy="1569660"/>
            <a:chOff x="677636" y="1228117"/>
            <a:chExt cx="6060679" cy="1569660"/>
          </a:xfrm>
        </p:grpSpPr>
        <p:sp>
          <p:nvSpPr>
            <p:cNvPr id="4" name="Text Box 3"/>
            <p:cNvSpPr txBox="1">
              <a:spLocks noChangeArrowheads="1"/>
            </p:cNvSpPr>
            <p:nvPr/>
          </p:nvSpPr>
          <p:spPr bwMode="auto">
            <a:xfrm>
              <a:off x="677636" y="1228117"/>
              <a:ext cx="6060679" cy="1569660"/>
            </a:xfrm>
            <a:prstGeom prst="rect">
              <a:avLst/>
            </a:prstGeom>
            <a:noFill/>
            <a:ln w="9525" algn="ctr">
              <a:noFill/>
              <a:miter lim="800000"/>
              <a:headEnd/>
              <a:tailEnd/>
            </a:ln>
            <a:effectLst/>
          </p:spPr>
          <p:txBody>
            <a:bodyPr>
              <a:spAutoFit/>
            </a:bodyPr>
            <a:lstStyle/>
            <a:p>
              <a:pPr algn="l">
                <a:spcAft>
                  <a:spcPct val="50000"/>
                </a:spcAft>
              </a:pPr>
              <a:r>
                <a:rPr lang="en-GB" sz="2800" b="1" dirty="0">
                  <a:solidFill>
                    <a:srgbClr val="D4005F"/>
                  </a:solidFill>
                  <a:latin typeface="Bradley Hand ITC" pitchFamily="66" charset="0"/>
                  <a:cs typeface="Calibri" pitchFamily="34" charset="0"/>
                </a:rPr>
                <a:t>Credibility </a:t>
              </a:r>
              <a:r>
                <a:rPr lang="en-GB" sz="2000" b="1" dirty="0">
                  <a:solidFill>
                    <a:srgbClr val="666666"/>
                  </a:solidFill>
                  <a:latin typeface="Bradley Hand ITC" pitchFamily="66" charset="0"/>
                  <a:cs typeface="Calibri" pitchFamily="34" charset="0"/>
                </a:rPr>
                <a:t>is about your experience, your track record and how you behave (do your words match your deeds)</a:t>
              </a:r>
              <a:endParaRPr lang="en-GB" sz="2000" b="1" dirty="0">
                <a:solidFill>
                  <a:srgbClr val="FF0066"/>
                </a:solidFill>
                <a:latin typeface="Bradley Hand ITC" pitchFamily="66" charset="0"/>
                <a:cs typeface="Calibri" pitchFamily="34" charset="0"/>
              </a:endParaRPr>
            </a:p>
            <a:p>
              <a:pPr algn="l">
                <a:spcAft>
                  <a:spcPct val="50000"/>
                </a:spcAft>
              </a:pPr>
              <a:endParaRPr lang="en-GB" b="1" dirty="0">
                <a:solidFill>
                  <a:srgbClr val="666666"/>
                </a:solidFill>
                <a:latin typeface="Bradley Hand ITC" pitchFamily="66" charset="0"/>
                <a:cs typeface="Calibri" pitchFamily="34" charset="0"/>
              </a:endParaRPr>
            </a:p>
          </p:txBody>
        </p:sp>
        <p:cxnSp>
          <p:nvCxnSpPr>
            <p:cNvPr id="14" name="Curved Connector 13"/>
            <p:cNvCxnSpPr/>
            <p:nvPr/>
          </p:nvCxnSpPr>
          <p:spPr bwMode="auto">
            <a:xfrm rot="16200000" flipH="1">
              <a:off x="4366972" y="1907086"/>
              <a:ext cx="667910" cy="870153"/>
            </a:xfrm>
            <a:prstGeom prst="curvedConnector3">
              <a:avLst>
                <a:gd name="adj1" fmla="val 50000"/>
              </a:avLst>
            </a:prstGeom>
            <a:solidFill>
              <a:schemeClr val="accent1"/>
            </a:solidFill>
            <a:ln w="19050" cap="flat" cmpd="sng" algn="ctr">
              <a:solidFill>
                <a:schemeClr val="tx1"/>
              </a:solidFill>
              <a:prstDash val="solid"/>
              <a:round/>
              <a:headEnd type="none" w="med" len="med"/>
              <a:tailEnd type="arrow"/>
            </a:ln>
            <a:effectLst/>
          </p:spPr>
        </p:cxnSp>
      </p:grpSp>
      <p:grpSp>
        <p:nvGrpSpPr>
          <p:cNvPr id="20" name="Group 19">
            <a:extLst>
              <a:ext uri="{FF2B5EF4-FFF2-40B4-BE49-F238E27FC236}">
                <a16:creationId xmlns:a16="http://schemas.microsoft.com/office/drawing/2014/main" id="{411BC137-EA61-4273-AEF6-5A9A3FAAA3CF}"/>
              </a:ext>
            </a:extLst>
          </p:cNvPr>
          <p:cNvGrpSpPr/>
          <p:nvPr/>
        </p:nvGrpSpPr>
        <p:grpSpPr>
          <a:xfrm>
            <a:off x="6697330" y="938390"/>
            <a:ext cx="5618945" cy="1526435"/>
            <a:chOff x="6274605" y="1181792"/>
            <a:chExt cx="5618945" cy="1526435"/>
          </a:xfrm>
        </p:grpSpPr>
        <p:sp>
          <p:nvSpPr>
            <p:cNvPr id="13" name="Rectangle 12"/>
            <p:cNvSpPr/>
            <p:nvPr/>
          </p:nvSpPr>
          <p:spPr>
            <a:xfrm>
              <a:off x="7829762" y="1181792"/>
              <a:ext cx="4063788" cy="1138773"/>
            </a:xfrm>
            <a:prstGeom prst="rect">
              <a:avLst/>
            </a:prstGeom>
          </p:spPr>
          <p:txBody>
            <a:bodyPr wrap="square">
              <a:spAutoFit/>
            </a:bodyPr>
            <a:lstStyle/>
            <a:p>
              <a:pPr algn="l">
                <a:spcAft>
                  <a:spcPct val="50000"/>
                </a:spcAft>
              </a:pPr>
              <a:r>
                <a:rPr lang="en-GB" sz="2800" b="1" dirty="0">
                  <a:solidFill>
                    <a:srgbClr val="D4005F"/>
                  </a:solidFill>
                  <a:latin typeface="Bradley Hand ITC" pitchFamily="66" charset="0"/>
                  <a:cs typeface="Calibri" pitchFamily="34" charset="0"/>
                </a:rPr>
                <a:t>Reliability</a:t>
              </a:r>
              <a:r>
                <a:rPr lang="en-GB" sz="2800" b="1" dirty="0">
                  <a:solidFill>
                    <a:srgbClr val="FF0066"/>
                  </a:solidFill>
                  <a:latin typeface="Bradley Hand ITC" pitchFamily="66" charset="0"/>
                  <a:cs typeface="Calibri" pitchFamily="34" charset="0"/>
                </a:rPr>
                <a:t> </a:t>
              </a:r>
              <a:r>
                <a:rPr lang="en-GB" sz="2000" b="1" dirty="0">
                  <a:solidFill>
                    <a:srgbClr val="666666"/>
                  </a:solidFill>
                  <a:latin typeface="Bradley Hand ITC" pitchFamily="66" charset="0"/>
                  <a:cs typeface="Calibri" pitchFamily="34" charset="0"/>
                </a:rPr>
                <a:t>is about your actions and how dependable they appear</a:t>
              </a:r>
              <a:endParaRPr lang="en-GB" sz="2000" b="1" dirty="0">
                <a:solidFill>
                  <a:srgbClr val="FF0066"/>
                </a:solidFill>
                <a:latin typeface="Bradley Hand ITC" pitchFamily="66" charset="0"/>
                <a:cs typeface="Calibri" pitchFamily="34" charset="0"/>
              </a:endParaRPr>
            </a:p>
          </p:txBody>
        </p:sp>
        <p:cxnSp>
          <p:nvCxnSpPr>
            <p:cNvPr id="15" name="Curved Connector 14"/>
            <p:cNvCxnSpPr/>
            <p:nvPr/>
          </p:nvCxnSpPr>
          <p:spPr bwMode="auto">
            <a:xfrm rot="5400000">
              <a:off x="6462760" y="1331968"/>
              <a:ext cx="1188104" cy="1564413"/>
            </a:xfrm>
            <a:prstGeom prst="curvedConnector3">
              <a:avLst>
                <a:gd name="adj1" fmla="val 50000"/>
              </a:avLst>
            </a:prstGeom>
            <a:solidFill>
              <a:schemeClr val="accent1"/>
            </a:solidFill>
            <a:ln w="19050" cap="flat" cmpd="sng" algn="ctr">
              <a:solidFill>
                <a:schemeClr val="tx1"/>
              </a:solidFill>
              <a:prstDash val="solid"/>
              <a:round/>
              <a:headEnd type="none" w="med" len="med"/>
              <a:tailEnd type="arrow"/>
            </a:ln>
            <a:effectLst/>
          </p:spPr>
        </p:cxnSp>
      </p:grpSp>
      <p:grpSp>
        <p:nvGrpSpPr>
          <p:cNvPr id="26" name="Group 25">
            <a:extLst>
              <a:ext uri="{FF2B5EF4-FFF2-40B4-BE49-F238E27FC236}">
                <a16:creationId xmlns:a16="http://schemas.microsoft.com/office/drawing/2014/main" id="{11EE760C-2282-4DF7-A498-351C57A749F2}"/>
              </a:ext>
            </a:extLst>
          </p:cNvPr>
          <p:cNvGrpSpPr/>
          <p:nvPr/>
        </p:nvGrpSpPr>
        <p:grpSpPr>
          <a:xfrm>
            <a:off x="8212695" y="2801429"/>
            <a:ext cx="3628712" cy="2634229"/>
            <a:chOff x="8212695" y="2801429"/>
            <a:chExt cx="3628712" cy="2634229"/>
          </a:xfrm>
        </p:grpSpPr>
        <p:sp>
          <p:nvSpPr>
            <p:cNvPr id="12" name="Rectangle 11"/>
            <p:cNvSpPr/>
            <p:nvPr/>
          </p:nvSpPr>
          <p:spPr>
            <a:xfrm>
              <a:off x="8212695" y="3989108"/>
              <a:ext cx="3628712" cy="1446550"/>
            </a:xfrm>
            <a:prstGeom prst="rect">
              <a:avLst/>
            </a:prstGeom>
          </p:spPr>
          <p:txBody>
            <a:bodyPr wrap="square">
              <a:spAutoFit/>
            </a:bodyPr>
            <a:lstStyle/>
            <a:p>
              <a:pPr algn="l">
                <a:spcAft>
                  <a:spcPct val="50000"/>
                </a:spcAft>
              </a:pPr>
              <a:r>
                <a:rPr lang="en-GB" sz="2800" b="1" dirty="0">
                  <a:solidFill>
                    <a:srgbClr val="D4005F"/>
                  </a:solidFill>
                  <a:latin typeface="Bradley Hand ITC" pitchFamily="66" charset="0"/>
                  <a:cs typeface="Calibri" pitchFamily="34" charset="0"/>
                </a:rPr>
                <a:t>Intimacy </a:t>
              </a:r>
              <a:r>
                <a:rPr lang="en-GB" sz="2000" b="1" dirty="0">
                  <a:solidFill>
                    <a:srgbClr val="666666"/>
                  </a:solidFill>
                  <a:latin typeface="Bradley Hand ITC" pitchFamily="66" charset="0"/>
                  <a:cs typeface="Calibri" pitchFamily="34" charset="0"/>
                </a:rPr>
                <a:t>is about how safe people feel talking with you and sharing their thoughts in confidence</a:t>
              </a:r>
            </a:p>
          </p:txBody>
        </p:sp>
        <p:cxnSp>
          <p:nvCxnSpPr>
            <p:cNvPr id="16" name="Curved Connector 20"/>
            <p:cNvCxnSpPr>
              <a:cxnSpLocks/>
            </p:cNvCxnSpPr>
            <p:nvPr/>
          </p:nvCxnSpPr>
          <p:spPr bwMode="auto">
            <a:xfrm rot="16200000" flipV="1">
              <a:off x="8079099" y="2963440"/>
              <a:ext cx="1155006" cy="830984"/>
            </a:xfrm>
            <a:prstGeom prst="curvedConnector2">
              <a:avLst/>
            </a:prstGeom>
            <a:solidFill>
              <a:schemeClr val="accent1"/>
            </a:solidFill>
            <a:ln w="19050" cap="flat" cmpd="sng" algn="ctr">
              <a:solidFill>
                <a:schemeClr val="tx1"/>
              </a:solidFill>
              <a:prstDash val="solid"/>
              <a:round/>
              <a:headEnd type="none" w="med" len="med"/>
              <a:tailEnd type="arrow"/>
            </a:ln>
            <a:effectLst/>
          </p:spPr>
        </p:cxnSp>
      </p:grpSp>
      <p:grpSp>
        <p:nvGrpSpPr>
          <p:cNvPr id="22" name="Group 21">
            <a:extLst>
              <a:ext uri="{FF2B5EF4-FFF2-40B4-BE49-F238E27FC236}">
                <a16:creationId xmlns:a16="http://schemas.microsoft.com/office/drawing/2014/main" id="{49A98B8B-4E0F-4676-80FB-4B9851DDBB37}"/>
              </a:ext>
            </a:extLst>
          </p:cNvPr>
          <p:cNvGrpSpPr/>
          <p:nvPr/>
        </p:nvGrpSpPr>
        <p:grpSpPr>
          <a:xfrm>
            <a:off x="1638327" y="4113673"/>
            <a:ext cx="5831859" cy="1507372"/>
            <a:chOff x="1423973" y="3433931"/>
            <a:chExt cx="5831859" cy="1507372"/>
          </a:xfrm>
        </p:grpSpPr>
        <p:sp>
          <p:nvSpPr>
            <p:cNvPr id="11" name="Rectangle 10"/>
            <p:cNvSpPr/>
            <p:nvPr/>
          </p:nvSpPr>
          <p:spPr>
            <a:xfrm>
              <a:off x="1423973" y="4110306"/>
              <a:ext cx="5831859" cy="830997"/>
            </a:xfrm>
            <a:prstGeom prst="rect">
              <a:avLst/>
            </a:prstGeom>
          </p:spPr>
          <p:txBody>
            <a:bodyPr>
              <a:spAutoFit/>
            </a:bodyPr>
            <a:lstStyle/>
            <a:p>
              <a:pPr algn="l">
                <a:spcAft>
                  <a:spcPct val="50000"/>
                </a:spcAft>
              </a:pPr>
              <a:r>
                <a:rPr lang="en-GB" sz="2800" b="1" dirty="0">
                  <a:solidFill>
                    <a:srgbClr val="D4005F"/>
                  </a:solidFill>
                  <a:latin typeface="Bradley Hand ITC" pitchFamily="66" charset="0"/>
                  <a:cs typeface="Calibri" pitchFamily="34" charset="0"/>
                </a:rPr>
                <a:t>Self</a:t>
              </a:r>
              <a:r>
                <a:rPr lang="en-GB" sz="2800" b="1" dirty="0">
                  <a:solidFill>
                    <a:srgbClr val="FF0066"/>
                  </a:solidFill>
                  <a:latin typeface="Bradley Hand ITC" pitchFamily="66" charset="0"/>
                  <a:cs typeface="Calibri" pitchFamily="34" charset="0"/>
                </a:rPr>
                <a:t> </a:t>
              </a:r>
              <a:r>
                <a:rPr lang="en-GB" sz="2800" b="1" dirty="0">
                  <a:solidFill>
                    <a:srgbClr val="D4005F"/>
                  </a:solidFill>
                  <a:latin typeface="Bradley Hand ITC" pitchFamily="66" charset="0"/>
                  <a:cs typeface="Calibri" pitchFamily="34" charset="0"/>
                </a:rPr>
                <a:t>interest </a:t>
              </a:r>
              <a:r>
                <a:rPr lang="en-GB" sz="2000" b="1" dirty="0">
                  <a:solidFill>
                    <a:srgbClr val="666666"/>
                  </a:solidFill>
                  <a:latin typeface="Bradley Hand ITC" pitchFamily="66" charset="0"/>
                  <a:cs typeface="Calibri" pitchFamily="34" charset="0"/>
                </a:rPr>
                <a:t>is about whether you do things for your own interest or for others</a:t>
              </a:r>
              <a:endParaRPr lang="en-GB" b="1" dirty="0">
                <a:solidFill>
                  <a:srgbClr val="666666"/>
                </a:solidFill>
                <a:latin typeface="Bradley Hand ITC" pitchFamily="66" charset="0"/>
                <a:cs typeface="Calibri" pitchFamily="34" charset="0"/>
              </a:endParaRPr>
            </a:p>
          </p:txBody>
        </p:sp>
        <p:cxnSp>
          <p:nvCxnSpPr>
            <p:cNvPr id="17" name="Curved Connector 16"/>
            <p:cNvCxnSpPr/>
            <p:nvPr/>
          </p:nvCxnSpPr>
          <p:spPr bwMode="auto">
            <a:xfrm flipV="1">
              <a:off x="3506783" y="3433931"/>
              <a:ext cx="2369775" cy="655062"/>
            </a:xfrm>
            <a:prstGeom prst="curvedConnector3">
              <a:avLst>
                <a:gd name="adj1" fmla="val 50000"/>
              </a:avLst>
            </a:prstGeom>
            <a:solidFill>
              <a:schemeClr val="accent1"/>
            </a:solidFill>
            <a:ln w="19050" cap="flat" cmpd="sng" algn="ctr">
              <a:solidFill>
                <a:schemeClr val="tx1"/>
              </a:solidFill>
              <a:prstDash val="solid"/>
              <a:round/>
              <a:headEnd type="none" w="med" len="med"/>
              <a:tailEnd type="arrow"/>
            </a:ln>
            <a:effectLst/>
          </p:spPr>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descr="Image result for speed of trust">
            <a:extLst>
              <a:ext uri="{FF2B5EF4-FFF2-40B4-BE49-F238E27FC236}">
                <a16:creationId xmlns:a16="http://schemas.microsoft.com/office/drawing/2014/main" id="{82008410-1588-494B-ACD7-2BFF046187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57200"/>
            <a:ext cx="6126480" cy="556952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mage result for four cores of credibility">
            <a:extLst>
              <a:ext uri="{FF2B5EF4-FFF2-40B4-BE49-F238E27FC236}">
                <a16:creationId xmlns:a16="http://schemas.microsoft.com/office/drawing/2014/main" id="{B7CFEB11-7212-4AB9-BA8C-46B6A1AAAF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6480" y="304800"/>
            <a:ext cx="4771637" cy="624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38455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8F8B5-CBBC-477B-AA4D-A60EA3BA0497}"/>
              </a:ext>
            </a:extLst>
          </p:cNvPr>
          <p:cNvSpPr>
            <a:spLocks noGrp="1"/>
          </p:cNvSpPr>
          <p:nvPr>
            <p:ph type="title"/>
          </p:nvPr>
        </p:nvSpPr>
        <p:spPr/>
        <p:txBody>
          <a:bodyPr/>
          <a:lstStyle/>
          <a:p>
            <a:endParaRPr lang="en-GB"/>
          </a:p>
        </p:txBody>
      </p:sp>
      <p:pic>
        <p:nvPicPr>
          <p:cNvPr id="1028" name="Picture 4" descr="Image result for obama talking to a kid">
            <a:extLst>
              <a:ext uri="{FF2B5EF4-FFF2-40B4-BE49-F238E27FC236}">
                <a16:creationId xmlns:a16="http://schemas.microsoft.com/office/drawing/2014/main" id="{62AD62FD-46D5-4132-8FF2-FF16B8333D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2047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2ED4E9B-F8FE-4369-96A6-82EED051B74B}"/>
              </a:ext>
            </a:extLst>
          </p:cNvPr>
          <p:cNvSpPr txBox="1"/>
          <p:nvPr/>
        </p:nvSpPr>
        <p:spPr>
          <a:xfrm>
            <a:off x="8905746" y="476732"/>
            <a:ext cx="2949718" cy="1107996"/>
          </a:xfrm>
          <a:prstGeom prst="rect">
            <a:avLst/>
          </a:prstGeom>
          <a:noFill/>
        </p:spPr>
        <p:txBody>
          <a:bodyPr wrap="none" rtlCol="0">
            <a:spAutoFit/>
          </a:bodyPr>
          <a:lstStyle/>
          <a:p>
            <a:r>
              <a:rPr lang="en-GB" sz="6600" b="1" dirty="0">
                <a:solidFill>
                  <a:schemeClr val="bg1"/>
                </a:solidFill>
              </a:rPr>
              <a:t>PATHOS</a:t>
            </a:r>
          </a:p>
        </p:txBody>
      </p:sp>
    </p:spTree>
    <p:extLst>
      <p:ext uri="{BB962C8B-B14F-4D97-AF65-F5344CB8AC3E}">
        <p14:creationId xmlns:p14="http://schemas.microsoft.com/office/powerpoint/2010/main" val="14111881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290E1-CDF6-4316-9F6E-C16782A01A95}"/>
              </a:ext>
            </a:extLst>
          </p:cNvPr>
          <p:cNvSpPr>
            <a:spLocks noGrp="1"/>
          </p:cNvSpPr>
          <p:nvPr>
            <p:ph type="title"/>
          </p:nvPr>
        </p:nvSpPr>
        <p:spPr/>
        <p:txBody>
          <a:bodyPr/>
          <a:lstStyle/>
          <a:p>
            <a:endParaRPr lang="en-GB"/>
          </a:p>
        </p:txBody>
      </p:sp>
      <p:pic>
        <p:nvPicPr>
          <p:cNvPr id="3" name="170609 Finishing each other's sentences - Walliams and Friend - BBC One - VIDEO">
            <a:hlinkClick r:id="" action="ppaction://media"/>
            <a:extLst>
              <a:ext uri="{FF2B5EF4-FFF2-40B4-BE49-F238E27FC236}">
                <a16:creationId xmlns:a16="http://schemas.microsoft.com/office/drawing/2014/main" id="{94272A59-79CA-44BB-8AF4-F115999442B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350" y="0"/>
            <a:ext cx="12192000" cy="6858000"/>
          </a:xfrm>
          <a:prstGeom prst="rect">
            <a:avLst/>
          </a:prstGeom>
        </p:spPr>
      </p:pic>
    </p:spTree>
    <p:extLst>
      <p:ext uri="{BB962C8B-B14F-4D97-AF65-F5344CB8AC3E}">
        <p14:creationId xmlns:p14="http://schemas.microsoft.com/office/powerpoint/2010/main" val="2926789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784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ADA6B-895C-4339-A10E-DE0A6277D653}"/>
              </a:ext>
            </a:extLst>
          </p:cNvPr>
          <p:cNvSpPr>
            <a:spLocks noGrp="1"/>
          </p:cNvSpPr>
          <p:nvPr>
            <p:ph type="title"/>
          </p:nvPr>
        </p:nvSpPr>
        <p:spPr/>
        <p:txBody>
          <a:bodyPr/>
          <a:lstStyle/>
          <a:p>
            <a:endParaRPr lang="en-GB"/>
          </a:p>
        </p:txBody>
      </p:sp>
      <p:pic>
        <p:nvPicPr>
          <p:cNvPr id="3074" name="Picture 2" descr="Image result for mr spock">
            <a:extLst>
              <a:ext uri="{FF2B5EF4-FFF2-40B4-BE49-F238E27FC236}">
                <a16:creationId xmlns:a16="http://schemas.microsoft.com/office/drawing/2014/main" id="{3CE33D82-D252-4824-B494-880E100F03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50" y="12700"/>
            <a:ext cx="12236450" cy="687836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5D8B0640-8D22-408B-85B0-FF5413DCE152}"/>
              </a:ext>
            </a:extLst>
          </p:cNvPr>
          <p:cNvSpPr txBox="1"/>
          <p:nvPr/>
        </p:nvSpPr>
        <p:spPr>
          <a:xfrm>
            <a:off x="539750" y="5029200"/>
            <a:ext cx="2611164" cy="1107996"/>
          </a:xfrm>
          <a:prstGeom prst="rect">
            <a:avLst/>
          </a:prstGeom>
          <a:noFill/>
        </p:spPr>
        <p:txBody>
          <a:bodyPr wrap="none" rtlCol="0">
            <a:spAutoFit/>
          </a:bodyPr>
          <a:lstStyle/>
          <a:p>
            <a:r>
              <a:rPr lang="en-GB" sz="6600" b="1" dirty="0">
                <a:solidFill>
                  <a:schemeClr val="bg1"/>
                </a:solidFill>
              </a:rPr>
              <a:t>LOGOS</a:t>
            </a:r>
          </a:p>
        </p:txBody>
      </p:sp>
    </p:spTree>
    <p:extLst>
      <p:ext uri="{BB962C8B-B14F-4D97-AF65-F5344CB8AC3E}">
        <p14:creationId xmlns:p14="http://schemas.microsoft.com/office/powerpoint/2010/main" val="1058332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p:cNvSpPr txBox="1">
            <a:spLocks/>
          </p:cNvSpPr>
          <p:nvPr/>
        </p:nvSpPr>
        <p:spPr>
          <a:xfrm>
            <a:off x="350468" y="2860292"/>
            <a:ext cx="11499698" cy="1153799"/>
          </a:xfrm>
          <a:prstGeom prst="rect">
            <a:avLst/>
          </a:prstGeom>
        </p:spPr>
        <p:txBody>
          <a:bodyPr vert="horz" lIns="91345" tIns="45672" rIns="91345" bIns="45672"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GB" sz="2797" dirty="0">
              <a:latin typeface="+mn-lt"/>
              <a:cs typeface="Arial"/>
            </a:endParaRPr>
          </a:p>
        </p:txBody>
      </p:sp>
      <p:sp>
        <p:nvSpPr>
          <p:cNvPr id="25" name="TextBox 24">
            <a:extLst>
              <a:ext uri="{FF2B5EF4-FFF2-40B4-BE49-F238E27FC236}">
                <a16:creationId xmlns:a16="http://schemas.microsoft.com/office/drawing/2014/main" id="{B42B91BC-C9AA-4BBC-95E8-AEA2B530446A}"/>
              </a:ext>
            </a:extLst>
          </p:cNvPr>
          <p:cNvSpPr txBox="1"/>
          <p:nvPr/>
        </p:nvSpPr>
        <p:spPr>
          <a:xfrm>
            <a:off x="336217" y="6584369"/>
            <a:ext cx="2886272" cy="138371"/>
          </a:xfrm>
          <a:prstGeom prst="rect">
            <a:avLst/>
          </a:prstGeom>
          <a:noFill/>
        </p:spPr>
        <p:txBody>
          <a:bodyPr wrap="square" lIns="0" tIns="0" rIns="0" bIns="0" numCol="1" spcCol="151200" rtlCol="0">
            <a:spAutoFit/>
          </a:bodyPr>
          <a:lstStyle/>
          <a:p>
            <a:r>
              <a:rPr lang="en-GB" sz="899" dirty="0">
                <a:solidFill>
                  <a:schemeClr val="bg1"/>
                </a:solidFill>
              </a:rPr>
              <a:t>Source: Phil Male, Cambridge University, 2015</a:t>
            </a:r>
          </a:p>
        </p:txBody>
      </p:sp>
      <p:pic>
        <p:nvPicPr>
          <p:cNvPr id="10242" name="Picture 2" descr="Image result for duck and rabbit">
            <a:extLst>
              <a:ext uri="{FF2B5EF4-FFF2-40B4-BE49-F238E27FC236}">
                <a16:creationId xmlns:a16="http://schemas.microsoft.com/office/drawing/2014/main" id="{FEAFD8C4-01D1-4DE9-B610-75ECB8AEE6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12204700" cy="68721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25807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timing">
            <a:extLst>
              <a:ext uri="{FF2B5EF4-FFF2-40B4-BE49-F238E27FC236}">
                <a16:creationId xmlns:a16="http://schemas.microsoft.com/office/drawing/2014/main" id="{EA8ED3A2-7DD4-4E4E-8849-32F4BC1938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12211050" cy="686616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5D8B0640-8D22-408B-85B0-FF5413DCE152}"/>
              </a:ext>
            </a:extLst>
          </p:cNvPr>
          <p:cNvSpPr txBox="1"/>
          <p:nvPr/>
        </p:nvSpPr>
        <p:spPr>
          <a:xfrm>
            <a:off x="615950" y="3581400"/>
            <a:ext cx="2827762" cy="1107996"/>
          </a:xfrm>
          <a:prstGeom prst="rect">
            <a:avLst/>
          </a:prstGeom>
          <a:noFill/>
        </p:spPr>
        <p:txBody>
          <a:bodyPr wrap="none" rtlCol="0">
            <a:spAutoFit/>
          </a:bodyPr>
          <a:lstStyle/>
          <a:p>
            <a:r>
              <a:rPr lang="en-GB" sz="6600" b="1" dirty="0">
                <a:solidFill>
                  <a:schemeClr val="bg1"/>
                </a:solidFill>
              </a:rPr>
              <a:t>KAIROS</a:t>
            </a:r>
          </a:p>
        </p:txBody>
      </p:sp>
    </p:spTree>
    <p:extLst>
      <p:ext uri="{BB962C8B-B14F-4D97-AF65-F5344CB8AC3E}">
        <p14:creationId xmlns:p14="http://schemas.microsoft.com/office/powerpoint/2010/main" val="27340528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2ABDE-3B8E-4E33-BD94-4A799AECB23F}"/>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659DDE8C-144E-45EE-A858-ACB8E952C9BD}"/>
              </a:ext>
            </a:extLst>
          </p:cNvPr>
          <p:cNvSpPr>
            <a:spLocks noGrp="1"/>
          </p:cNvSpPr>
          <p:nvPr>
            <p:ph type="body" idx="1"/>
          </p:nvPr>
        </p:nvSpPr>
        <p:spPr/>
        <p:txBody>
          <a:bodyPr/>
          <a:lstStyle/>
          <a:p>
            <a:endParaRPr lang="en-GB" dirty="0"/>
          </a:p>
        </p:txBody>
      </p:sp>
      <p:pic>
        <p:nvPicPr>
          <p:cNvPr id="5" name="Picture 4" descr="A picture containing transport, person, road, building&#10;&#10;Description automatically generated">
            <a:extLst>
              <a:ext uri="{FF2B5EF4-FFF2-40B4-BE49-F238E27FC236}">
                <a16:creationId xmlns:a16="http://schemas.microsoft.com/office/drawing/2014/main" id="{2C488A03-C0A1-4AD5-9003-ED384D60AE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204700" cy="6873150"/>
          </a:xfrm>
          <a:prstGeom prst="rect">
            <a:avLst/>
          </a:prstGeom>
        </p:spPr>
      </p:pic>
    </p:spTree>
    <p:extLst>
      <p:ext uri="{BB962C8B-B14F-4D97-AF65-F5344CB8AC3E}">
        <p14:creationId xmlns:p14="http://schemas.microsoft.com/office/powerpoint/2010/main" val="1069236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2" name="Picture 6" descr="Image result for oxytocin and dopamine">
            <a:extLst>
              <a:ext uri="{FF2B5EF4-FFF2-40B4-BE49-F238E27FC236}">
                <a16:creationId xmlns:a16="http://schemas.microsoft.com/office/drawing/2014/main" id="{5B9C7222-5E2E-4344-8211-9E06B1F05F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0866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A43BD-292B-4C4F-B9BD-CB3EA8CF6F43}"/>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6C41B66D-E9B6-4097-B774-720993A67F44}"/>
              </a:ext>
            </a:extLst>
          </p:cNvPr>
          <p:cNvSpPr>
            <a:spLocks noGrp="1"/>
          </p:cNvSpPr>
          <p:nvPr>
            <p:ph type="body" idx="1"/>
          </p:nvPr>
        </p:nvSpPr>
        <p:spPr/>
        <p:txBody>
          <a:bodyPr/>
          <a:lstStyle/>
          <a:p>
            <a:endParaRPr lang="en-GB"/>
          </a:p>
        </p:txBody>
      </p:sp>
      <p:pic>
        <p:nvPicPr>
          <p:cNvPr id="4098" name="Picture 2" descr="Image result for trump on twitter">
            <a:extLst>
              <a:ext uri="{FF2B5EF4-FFF2-40B4-BE49-F238E27FC236}">
                <a16:creationId xmlns:a16="http://schemas.microsoft.com/office/drawing/2014/main" id="{321C1779-5E30-42D7-84F9-4B5E4C053B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12211050" cy="68569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85129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4975796" y="5717064"/>
            <a:ext cx="2257721" cy="109212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4" name="Title 1"/>
          <p:cNvSpPr txBox="1">
            <a:spLocks/>
          </p:cNvSpPr>
          <p:nvPr/>
        </p:nvSpPr>
        <p:spPr>
          <a:xfrm>
            <a:off x="349786" y="2669930"/>
            <a:ext cx="11499699" cy="1470025"/>
          </a:xfrm>
          <a:prstGeom prst="rect">
            <a:avLst/>
          </a:prstGeom>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GB" sz="3733" dirty="0">
              <a:latin typeface="+mn-lt"/>
              <a:cs typeface="Arial"/>
            </a:endParaRPr>
          </a:p>
        </p:txBody>
      </p:sp>
      <p:pic>
        <p:nvPicPr>
          <p:cNvPr id="4" name="Picture 3">
            <a:extLst>
              <a:ext uri="{FF2B5EF4-FFF2-40B4-BE49-F238E27FC236}">
                <a16:creationId xmlns:a16="http://schemas.microsoft.com/office/drawing/2014/main" id="{93AFA2DF-9C66-4A0D-8C2A-AFB394785436}"/>
              </a:ext>
            </a:extLst>
          </p:cNvPr>
          <p:cNvPicPr>
            <a:picLocks noChangeAspect="1"/>
          </p:cNvPicPr>
          <p:nvPr/>
        </p:nvPicPr>
        <p:blipFill>
          <a:blip r:embed="rId3"/>
          <a:stretch>
            <a:fillRect/>
          </a:stretch>
        </p:blipFill>
        <p:spPr>
          <a:xfrm>
            <a:off x="2927607" y="1026318"/>
            <a:ext cx="6058108" cy="5236807"/>
          </a:xfrm>
          <a:prstGeom prst="rect">
            <a:avLst/>
          </a:prstGeom>
        </p:spPr>
      </p:pic>
      <p:sp>
        <p:nvSpPr>
          <p:cNvPr id="7" name="TextBox 6">
            <a:extLst>
              <a:ext uri="{FF2B5EF4-FFF2-40B4-BE49-F238E27FC236}">
                <a16:creationId xmlns:a16="http://schemas.microsoft.com/office/drawing/2014/main" id="{91E3D876-B4C1-446C-9767-808956D668C7}"/>
              </a:ext>
            </a:extLst>
          </p:cNvPr>
          <p:cNvSpPr txBox="1"/>
          <p:nvPr/>
        </p:nvSpPr>
        <p:spPr>
          <a:xfrm>
            <a:off x="4242048" y="685800"/>
            <a:ext cx="3715184" cy="1569660"/>
          </a:xfrm>
          <a:prstGeom prst="rect">
            <a:avLst/>
          </a:prstGeom>
          <a:noFill/>
        </p:spPr>
        <p:txBody>
          <a:bodyPr wrap="none" rtlCol="0">
            <a:spAutoFit/>
          </a:bodyPr>
          <a:lstStyle/>
          <a:p>
            <a:pPr algn="ctr"/>
            <a:r>
              <a:rPr lang="en-GB" sz="4800" b="1" dirty="0">
                <a:solidFill>
                  <a:srgbClr val="00B050"/>
                </a:solidFill>
              </a:rPr>
              <a:t>AUTHENTIC &amp;</a:t>
            </a:r>
          </a:p>
          <a:p>
            <a:pPr algn="ctr"/>
            <a:endParaRPr lang="en-GB" sz="4800" b="1" dirty="0">
              <a:solidFill>
                <a:srgbClr val="00B050"/>
              </a:solidFill>
            </a:endParaRPr>
          </a:p>
        </p:txBody>
      </p:sp>
      <p:sp>
        <p:nvSpPr>
          <p:cNvPr id="6" name="TextBox 5">
            <a:extLst>
              <a:ext uri="{FF2B5EF4-FFF2-40B4-BE49-F238E27FC236}">
                <a16:creationId xmlns:a16="http://schemas.microsoft.com/office/drawing/2014/main" id="{989D8EFD-5F8D-4C25-84ED-79E6689FD018}"/>
              </a:ext>
            </a:extLst>
          </p:cNvPr>
          <p:cNvSpPr txBox="1"/>
          <p:nvPr/>
        </p:nvSpPr>
        <p:spPr>
          <a:xfrm>
            <a:off x="4517567" y="1180479"/>
            <a:ext cx="3164136" cy="830997"/>
          </a:xfrm>
          <a:prstGeom prst="rect">
            <a:avLst/>
          </a:prstGeom>
          <a:noFill/>
        </p:spPr>
        <p:txBody>
          <a:bodyPr wrap="none" rtlCol="0">
            <a:spAutoFit/>
          </a:bodyPr>
          <a:lstStyle/>
          <a:p>
            <a:pPr algn="ctr"/>
            <a:r>
              <a:rPr lang="en-GB" sz="4800" b="1" dirty="0">
                <a:solidFill>
                  <a:srgbClr val="00B050"/>
                </a:solidFill>
              </a:rPr>
              <a:t>ADAPTABLE</a:t>
            </a:r>
          </a:p>
        </p:txBody>
      </p:sp>
    </p:spTree>
    <p:extLst>
      <p:ext uri="{BB962C8B-B14F-4D97-AF65-F5344CB8AC3E}">
        <p14:creationId xmlns:p14="http://schemas.microsoft.com/office/powerpoint/2010/main" val="438352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4C096-0BA9-4B50-8E63-16E267CEFD68}"/>
              </a:ext>
            </a:extLst>
          </p:cNvPr>
          <p:cNvSpPr>
            <a:spLocks noGrp="1"/>
          </p:cNvSpPr>
          <p:nvPr>
            <p:ph type="title"/>
          </p:nvPr>
        </p:nvSpPr>
        <p:spPr/>
        <p:txBody>
          <a:bodyPr/>
          <a:lstStyle/>
          <a:p>
            <a:endParaRPr lang="en-GB"/>
          </a:p>
        </p:txBody>
      </p:sp>
      <p:pic>
        <p:nvPicPr>
          <p:cNvPr id="4" name="Picture 3" descr="A person standing in a kitchen&#10;&#10;Description automatically generated">
            <a:extLst>
              <a:ext uri="{FF2B5EF4-FFF2-40B4-BE49-F238E27FC236}">
                <a16:creationId xmlns:a16="http://schemas.microsoft.com/office/drawing/2014/main" id="{86FD3109-0135-4571-80F8-61CBF02B09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204700" cy="6951308"/>
          </a:xfrm>
          <a:prstGeom prst="rect">
            <a:avLst/>
          </a:prstGeom>
        </p:spPr>
      </p:pic>
      <p:sp>
        <p:nvSpPr>
          <p:cNvPr id="5" name="TextBox 4">
            <a:extLst>
              <a:ext uri="{FF2B5EF4-FFF2-40B4-BE49-F238E27FC236}">
                <a16:creationId xmlns:a16="http://schemas.microsoft.com/office/drawing/2014/main" id="{BE81E5BE-E70B-482C-8177-C7D840020FF3}"/>
              </a:ext>
            </a:extLst>
          </p:cNvPr>
          <p:cNvSpPr txBox="1"/>
          <p:nvPr/>
        </p:nvSpPr>
        <p:spPr>
          <a:xfrm>
            <a:off x="4273550" y="381000"/>
            <a:ext cx="5164392" cy="1754326"/>
          </a:xfrm>
          <a:prstGeom prst="rect">
            <a:avLst/>
          </a:prstGeom>
          <a:noFill/>
        </p:spPr>
        <p:txBody>
          <a:bodyPr wrap="square" rtlCol="0">
            <a:spAutoFit/>
          </a:bodyPr>
          <a:lstStyle/>
          <a:p>
            <a:r>
              <a:rPr lang="en-GB" sz="3600" b="1" dirty="0">
                <a:highlight>
                  <a:srgbClr val="FFFFFF"/>
                </a:highlight>
              </a:rPr>
              <a:t>“In this new world where we can communicate so easily”</a:t>
            </a:r>
          </a:p>
        </p:txBody>
      </p:sp>
    </p:spTree>
    <p:extLst>
      <p:ext uri="{BB962C8B-B14F-4D97-AF65-F5344CB8AC3E}">
        <p14:creationId xmlns:p14="http://schemas.microsoft.com/office/powerpoint/2010/main" val="39979932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4975796" y="5717064"/>
            <a:ext cx="2257721" cy="109212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4" name="Title 1"/>
          <p:cNvSpPr txBox="1">
            <a:spLocks/>
          </p:cNvSpPr>
          <p:nvPr/>
        </p:nvSpPr>
        <p:spPr>
          <a:xfrm>
            <a:off x="349786" y="2669930"/>
            <a:ext cx="11499699" cy="1470025"/>
          </a:xfrm>
          <a:prstGeom prst="rect">
            <a:avLst/>
          </a:prstGeom>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GB" sz="3733" dirty="0">
              <a:latin typeface="+mn-lt"/>
              <a:cs typeface="Arial"/>
            </a:endParaRPr>
          </a:p>
        </p:txBody>
      </p:sp>
      <p:pic>
        <p:nvPicPr>
          <p:cNvPr id="4" name="Picture 3">
            <a:extLst>
              <a:ext uri="{FF2B5EF4-FFF2-40B4-BE49-F238E27FC236}">
                <a16:creationId xmlns:a16="http://schemas.microsoft.com/office/drawing/2014/main" id="{93AFA2DF-9C66-4A0D-8C2A-AFB394785436}"/>
              </a:ext>
            </a:extLst>
          </p:cNvPr>
          <p:cNvPicPr>
            <a:picLocks noChangeAspect="1"/>
          </p:cNvPicPr>
          <p:nvPr/>
        </p:nvPicPr>
        <p:blipFill>
          <a:blip r:embed="rId3"/>
          <a:stretch>
            <a:fillRect/>
          </a:stretch>
        </p:blipFill>
        <p:spPr>
          <a:xfrm>
            <a:off x="2927607" y="1026318"/>
            <a:ext cx="6058108" cy="5236807"/>
          </a:xfrm>
          <a:prstGeom prst="rect">
            <a:avLst/>
          </a:prstGeom>
        </p:spPr>
      </p:pic>
      <p:sp>
        <p:nvSpPr>
          <p:cNvPr id="15" name="TextBox 14">
            <a:extLst>
              <a:ext uri="{FF2B5EF4-FFF2-40B4-BE49-F238E27FC236}">
                <a16:creationId xmlns:a16="http://schemas.microsoft.com/office/drawing/2014/main" id="{05F555A4-5787-4B7C-A36A-EFEAAD29338D}"/>
              </a:ext>
            </a:extLst>
          </p:cNvPr>
          <p:cNvSpPr txBox="1"/>
          <p:nvPr/>
        </p:nvSpPr>
        <p:spPr>
          <a:xfrm>
            <a:off x="768350" y="3619321"/>
            <a:ext cx="3198311" cy="1569660"/>
          </a:xfrm>
          <a:prstGeom prst="rect">
            <a:avLst/>
          </a:prstGeom>
          <a:noFill/>
        </p:spPr>
        <p:txBody>
          <a:bodyPr wrap="none" rtlCol="0">
            <a:spAutoFit/>
          </a:bodyPr>
          <a:lstStyle/>
          <a:p>
            <a:pPr algn="r"/>
            <a:r>
              <a:rPr lang="en-GB" sz="4800" b="1" dirty="0">
                <a:solidFill>
                  <a:srgbClr val="0070C0"/>
                </a:solidFill>
              </a:rPr>
              <a:t>BREVITY </a:t>
            </a:r>
          </a:p>
          <a:p>
            <a:pPr algn="r"/>
            <a:r>
              <a:rPr lang="en-GB" sz="4800" b="1" dirty="0">
                <a:solidFill>
                  <a:srgbClr val="0070C0"/>
                </a:solidFill>
              </a:rPr>
              <a:t>(and speed)</a:t>
            </a:r>
          </a:p>
        </p:txBody>
      </p:sp>
    </p:spTree>
    <p:extLst>
      <p:ext uri="{BB962C8B-B14F-4D97-AF65-F5344CB8AC3E}">
        <p14:creationId xmlns:p14="http://schemas.microsoft.com/office/powerpoint/2010/main" val="134746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C068A64-51AD-4B8E-BB9D-B3D1E16F03E7}"/>
              </a:ext>
            </a:extLst>
          </p:cNvPr>
          <p:cNvSpPr>
            <a:spLocks noGrp="1"/>
          </p:cNvSpPr>
          <p:nvPr>
            <p:ph type="title"/>
          </p:nvPr>
        </p:nvSpPr>
        <p:spPr>
          <a:xfrm>
            <a:off x="1280033" y="230885"/>
            <a:ext cx="9650983" cy="538609"/>
          </a:xfrm>
        </p:spPr>
        <p:txBody>
          <a:bodyPr/>
          <a:lstStyle/>
          <a:p>
            <a:endParaRPr lang="en-GB" dirty="0"/>
          </a:p>
        </p:txBody>
      </p:sp>
      <p:pic>
        <p:nvPicPr>
          <p:cNvPr id="7" name="The High Diver  YouTube Advertisers">
            <a:hlinkClick r:id="" action="ppaction://media"/>
            <a:extLst>
              <a:ext uri="{FF2B5EF4-FFF2-40B4-BE49-F238E27FC236}">
                <a16:creationId xmlns:a16="http://schemas.microsoft.com/office/drawing/2014/main" id="{E2BAFDE3-7753-4363-904F-796731A5FE80}"/>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996950" y="314980"/>
            <a:ext cx="10354274" cy="5824279"/>
          </a:xfrm>
        </p:spPr>
      </p:pic>
      <p:sp>
        <p:nvSpPr>
          <p:cNvPr id="8" name="TextBox 7">
            <a:extLst>
              <a:ext uri="{FF2B5EF4-FFF2-40B4-BE49-F238E27FC236}">
                <a16:creationId xmlns:a16="http://schemas.microsoft.com/office/drawing/2014/main" id="{C671CA2F-95A0-482B-A301-ACDD392338CE}"/>
              </a:ext>
            </a:extLst>
          </p:cNvPr>
          <p:cNvSpPr txBox="1"/>
          <p:nvPr/>
        </p:nvSpPr>
        <p:spPr>
          <a:xfrm>
            <a:off x="2507872" y="6139259"/>
            <a:ext cx="7188956" cy="523220"/>
          </a:xfrm>
          <a:prstGeom prst="rect">
            <a:avLst/>
          </a:prstGeom>
          <a:noFill/>
        </p:spPr>
        <p:txBody>
          <a:bodyPr wrap="none" rtlCol="0">
            <a:spAutoFit/>
          </a:bodyPr>
          <a:lstStyle/>
          <a:p>
            <a:r>
              <a:rPr lang="en-GB" sz="2800" b="1" dirty="0"/>
              <a:t>Get to the point…you have less than 6 seconds </a:t>
            </a:r>
          </a:p>
        </p:txBody>
      </p:sp>
    </p:spTree>
    <p:extLst>
      <p:ext uri="{BB962C8B-B14F-4D97-AF65-F5344CB8AC3E}">
        <p14:creationId xmlns:p14="http://schemas.microsoft.com/office/powerpoint/2010/main" val="2598647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10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p:cNvSpPr txBox="1">
            <a:spLocks/>
          </p:cNvSpPr>
          <p:nvPr/>
        </p:nvSpPr>
        <p:spPr>
          <a:xfrm>
            <a:off x="349786" y="2669930"/>
            <a:ext cx="11499699" cy="1470025"/>
          </a:xfrm>
          <a:prstGeom prst="rect">
            <a:avLst/>
          </a:prstGeom>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GB" sz="3733" dirty="0">
              <a:latin typeface="+mn-lt"/>
              <a:cs typeface="Arial"/>
            </a:endParaRPr>
          </a:p>
        </p:txBody>
      </p:sp>
      <p:sp>
        <p:nvSpPr>
          <p:cNvPr id="17" name="Shape 35">
            <a:extLst>
              <a:ext uri="{FF2B5EF4-FFF2-40B4-BE49-F238E27FC236}">
                <a16:creationId xmlns:a16="http://schemas.microsoft.com/office/drawing/2014/main" id="{F3F3CADD-46A9-45B5-958D-651FC8541366}"/>
              </a:ext>
            </a:extLst>
          </p:cNvPr>
          <p:cNvSpPr/>
          <p:nvPr/>
        </p:nvSpPr>
        <p:spPr>
          <a:xfrm rot="10800000">
            <a:off x="2072525" y="4270383"/>
            <a:ext cx="8065707" cy="2048701"/>
          </a:xfrm>
          <a:prstGeom prst="rect">
            <a:avLst/>
          </a:prstGeom>
          <a:noFill/>
          <a:ln w="3175">
            <a:miter lim="400000"/>
          </a:ln>
          <a:effectLst>
            <a:outerShdw blurRad="88900" dist="38100" dir="5400000" rotWithShape="0">
              <a:srgbClr val="000000">
                <a:alpha val="35000"/>
              </a:srgbClr>
            </a:outerShdw>
          </a:effectLst>
        </p:spPr>
        <p:txBody>
          <a:bodyPr lIns="45701" tIns="45701" rIns="45701" bIns="45701" anchor="ctr"/>
          <a:lstStyle/>
          <a:p>
            <a:pPr defTabSz="321360">
              <a:defRPr sz="4600">
                <a:solidFill>
                  <a:srgbClr val="FFFFFF"/>
                </a:solidFill>
              </a:defRPr>
            </a:pPr>
            <a:endParaRPr sz="1617" dirty="0"/>
          </a:p>
        </p:txBody>
      </p:sp>
      <p:sp>
        <p:nvSpPr>
          <p:cNvPr id="25" name="TextBox 24">
            <a:extLst>
              <a:ext uri="{FF2B5EF4-FFF2-40B4-BE49-F238E27FC236}">
                <a16:creationId xmlns:a16="http://schemas.microsoft.com/office/drawing/2014/main" id="{B42B91BC-C9AA-4BBC-95E8-AEA2B530446A}"/>
              </a:ext>
            </a:extLst>
          </p:cNvPr>
          <p:cNvSpPr txBox="1"/>
          <p:nvPr/>
        </p:nvSpPr>
        <p:spPr>
          <a:xfrm>
            <a:off x="1042471" y="6122580"/>
            <a:ext cx="2873222" cy="184666"/>
          </a:xfrm>
          <a:prstGeom prst="rect">
            <a:avLst/>
          </a:prstGeom>
          <a:noFill/>
        </p:spPr>
        <p:txBody>
          <a:bodyPr wrap="none" lIns="0" tIns="0" rIns="0" bIns="0" numCol="1" spcCol="151200" rtlCol="0">
            <a:spAutoFit/>
          </a:bodyPr>
          <a:lstStyle/>
          <a:p>
            <a:r>
              <a:rPr lang="en-GB" sz="1200" dirty="0">
                <a:solidFill>
                  <a:schemeClr val="bg1"/>
                </a:solidFill>
              </a:rPr>
              <a:t>Source: Phil Male, Cambridge University, 2015</a:t>
            </a:r>
          </a:p>
        </p:txBody>
      </p:sp>
      <p:pic>
        <p:nvPicPr>
          <p:cNvPr id="1026" name="Picture 2" descr="Image result for book people emoji story">
            <a:extLst>
              <a:ext uri="{FF2B5EF4-FFF2-40B4-BE49-F238E27FC236}">
                <a16:creationId xmlns:a16="http://schemas.microsoft.com/office/drawing/2014/main" id="{3A8DCB41-D759-486D-BA99-D008102E27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5378" y="445681"/>
            <a:ext cx="8051800" cy="56769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harry potter and the philosopher's stone">
            <a:extLst>
              <a:ext uri="{FF2B5EF4-FFF2-40B4-BE49-F238E27FC236}">
                <a16:creationId xmlns:a16="http://schemas.microsoft.com/office/drawing/2014/main" id="{AE308854-A501-4708-A877-5D24BA41EF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1196" y="996718"/>
            <a:ext cx="2991661" cy="44729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4561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fade">
                                      <p:cBhvr>
                                        <p:cTn id="7" dur="1000"/>
                                        <p:tgtEl>
                                          <p:spTgt spid="1028"/>
                                        </p:tgtEl>
                                      </p:cBhvr>
                                    </p:animEffect>
                                    <p:anim calcmode="lin" valueType="num">
                                      <p:cBhvr>
                                        <p:cTn id="8" dur="1000" fill="hold"/>
                                        <p:tgtEl>
                                          <p:spTgt spid="1028"/>
                                        </p:tgtEl>
                                        <p:attrNameLst>
                                          <p:attrName>ppt_x</p:attrName>
                                        </p:attrNameLst>
                                      </p:cBhvr>
                                      <p:tavLst>
                                        <p:tav tm="0">
                                          <p:val>
                                            <p:strVal val="#ppt_x"/>
                                          </p:val>
                                        </p:tav>
                                        <p:tav tm="100000">
                                          <p:val>
                                            <p:strVal val="#ppt_x"/>
                                          </p:val>
                                        </p:tav>
                                      </p:tavLst>
                                    </p:anim>
                                    <p:anim calcmode="lin" valueType="num">
                                      <p:cBhvr>
                                        <p:cTn id="9"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4975796" y="5717064"/>
            <a:ext cx="2257721" cy="109212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4" name="Title 1"/>
          <p:cNvSpPr txBox="1">
            <a:spLocks/>
          </p:cNvSpPr>
          <p:nvPr/>
        </p:nvSpPr>
        <p:spPr>
          <a:xfrm>
            <a:off x="349786" y="2669930"/>
            <a:ext cx="11499699" cy="1470025"/>
          </a:xfrm>
          <a:prstGeom prst="rect">
            <a:avLst/>
          </a:prstGeom>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GB" sz="3733" dirty="0">
              <a:latin typeface="+mn-lt"/>
              <a:cs typeface="Arial"/>
            </a:endParaRPr>
          </a:p>
        </p:txBody>
      </p:sp>
      <p:pic>
        <p:nvPicPr>
          <p:cNvPr id="4" name="Picture 3">
            <a:extLst>
              <a:ext uri="{FF2B5EF4-FFF2-40B4-BE49-F238E27FC236}">
                <a16:creationId xmlns:a16="http://schemas.microsoft.com/office/drawing/2014/main" id="{93AFA2DF-9C66-4A0D-8C2A-AFB394785436}"/>
              </a:ext>
            </a:extLst>
          </p:cNvPr>
          <p:cNvPicPr>
            <a:picLocks noChangeAspect="1"/>
          </p:cNvPicPr>
          <p:nvPr/>
        </p:nvPicPr>
        <p:blipFill>
          <a:blip r:embed="rId3"/>
          <a:stretch>
            <a:fillRect/>
          </a:stretch>
        </p:blipFill>
        <p:spPr>
          <a:xfrm>
            <a:off x="2927607" y="1026318"/>
            <a:ext cx="6058108" cy="5236807"/>
          </a:xfrm>
          <a:prstGeom prst="rect">
            <a:avLst/>
          </a:prstGeom>
        </p:spPr>
      </p:pic>
      <p:sp>
        <p:nvSpPr>
          <p:cNvPr id="16" name="TextBox 15">
            <a:extLst>
              <a:ext uri="{FF2B5EF4-FFF2-40B4-BE49-F238E27FC236}">
                <a16:creationId xmlns:a16="http://schemas.microsoft.com/office/drawing/2014/main" id="{2A520F88-2BFF-4199-8ADF-58F373D2D5FC}"/>
              </a:ext>
            </a:extLst>
          </p:cNvPr>
          <p:cNvSpPr txBox="1"/>
          <p:nvPr/>
        </p:nvSpPr>
        <p:spPr>
          <a:xfrm>
            <a:off x="7290459" y="5432127"/>
            <a:ext cx="3934795" cy="830997"/>
          </a:xfrm>
          <a:prstGeom prst="rect">
            <a:avLst/>
          </a:prstGeom>
          <a:noFill/>
        </p:spPr>
        <p:txBody>
          <a:bodyPr wrap="none" rtlCol="0">
            <a:spAutoFit/>
          </a:bodyPr>
          <a:lstStyle/>
          <a:p>
            <a:r>
              <a:rPr lang="en-GB" sz="4800" b="1" dirty="0">
                <a:solidFill>
                  <a:srgbClr val="FF0000"/>
                </a:solidFill>
              </a:rPr>
              <a:t>CONNECTIONS</a:t>
            </a:r>
          </a:p>
        </p:txBody>
      </p:sp>
    </p:spTree>
    <p:extLst>
      <p:ext uri="{BB962C8B-B14F-4D97-AF65-F5344CB8AC3E}">
        <p14:creationId xmlns:p14="http://schemas.microsoft.com/office/powerpoint/2010/main" val="2380048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B89F7-97C8-49F1-975A-178EB5E6BAFE}"/>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2761D297-5B78-4E7A-BE54-2D8524AD2058}"/>
              </a:ext>
            </a:extLst>
          </p:cNvPr>
          <p:cNvSpPr>
            <a:spLocks noGrp="1"/>
          </p:cNvSpPr>
          <p:nvPr>
            <p:ph type="subTitle" idx="1"/>
          </p:nvPr>
        </p:nvSpPr>
        <p:spPr/>
        <p:txBody>
          <a:bodyPr/>
          <a:lstStyle/>
          <a:p>
            <a:endParaRPr lang="en-GB"/>
          </a:p>
        </p:txBody>
      </p:sp>
      <p:pic>
        <p:nvPicPr>
          <p:cNvPr id="6146" name="Picture 2" descr="Image result for don't just book it thomas cook it">
            <a:extLst>
              <a:ext uri="{FF2B5EF4-FFF2-40B4-BE49-F238E27FC236}">
                <a16:creationId xmlns:a16="http://schemas.microsoft.com/office/drawing/2014/main" id="{DB5CAC26-0228-4C9C-ACBD-0538990503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2701"/>
            <a:ext cx="12204701" cy="69159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7752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77A2E-E93E-4093-9EBD-4EBF53FB663B}"/>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F2813A01-ABBC-4EE1-9DDF-6FEC5B006A45}"/>
              </a:ext>
            </a:extLst>
          </p:cNvPr>
          <p:cNvSpPr>
            <a:spLocks noGrp="1"/>
          </p:cNvSpPr>
          <p:nvPr>
            <p:ph type="subTitle" idx="1"/>
          </p:nvPr>
        </p:nvSpPr>
        <p:spPr/>
        <p:txBody>
          <a:bodyPr/>
          <a:lstStyle/>
          <a:p>
            <a:endParaRPr lang="en-GB"/>
          </a:p>
        </p:txBody>
      </p:sp>
      <p:pic>
        <p:nvPicPr>
          <p:cNvPr id="5122" name="Picture 2" descr="Image result for banksy monkeys in parliament">
            <a:extLst>
              <a:ext uri="{FF2B5EF4-FFF2-40B4-BE49-F238E27FC236}">
                <a16:creationId xmlns:a16="http://schemas.microsoft.com/office/drawing/2014/main" id="{437EE088-7DDF-4AF2-84C9-681DCC620D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204701" cy="68441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37024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F948F-4BCD-4F73-893C-212866143368}"/>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6B82D56D-DF5C-441E-9773-6A010FF1B2E8}"/>
              </a:ext>
            </a:extLst>
          </p:cNvPr>
          <p:cNvSpPr>
            <a:spLocks noGrp="1"/>
          </p:cNvSpPr>
          <p:nvPr>
            <p:ph type="subTitle" idx="1"/>
          </p:nvPr>
        </p:nvSpPr>
        <p:spPr/>
        <p:txBody>
          <a:bodyPr/>
          <a:lstStyle/>
          <a:p>
            <a:endParaRPr lang="en-GB"/>
          </a:p>
        </p:txBody>
      </p:sp>
      <p:pic>
        <p:nvPicPr>
          <p:cNvPr id="4" name="GreatStory">
            <a:hlinkClick r:id="" action="ppaction://media"/>
            <a:extLst>
              <a:ext uri="{FF2B5EF4-FFF2-40B4-BE49-F238E27FC236}">
                <a16:creationId xmlns:a16="http://schemas.microsoft.com/office/drawing/2014/main" id="{7158573D-7D89-4B94-99E7-7333527178B5}"/>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25401"/>
            <a:ext cx="12204700" cy="6862763"/>
          </a:xfrm>
          <a:prstGeom prst="rect">
            <a:avLst/>
          </a:prstGeom>
        </p:spPr>
      </p:pic>
    </p:spTree>
    <p:extLst>
      <p:ext uri="{BB962C8B-B14F-4D97-AF65-F5344CB8AC3E}">
        <p14:creationId xmlns:p14="http://schemas.microsoft.com/office/powerpoint/2010/main" val="4006383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767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4975796" y="5717064"/>
            <a:ext cx="2257721" cy="109212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4" name="Title 1"/>
          <p:cNvSpPr txBox="1">
            <a:spLocks/>
          </p:cNvSpPr>
          <p:nvPr/>
        </p:nvSpPr>
        <p:spPr>
          <a:xfrm>
            <a:off x="349786" y="2669930"/>
            <a:ext cx="11499699" cy="1470025"/>
          </a:xfrm>
          <a:prstGeom prst="rect">
            <a:avLst/>
          </a:prstGeom>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GB" sz="3733" dirty="0">
              <a:latin typeface="+mn-lt"/>
              <a:cs typeface="Arial"/>
            </a:endParaRPr>
          </a:p>
        </p:txBody>
      </p:sp>
      <p:pic>
        <p:nvPicPr>
          <p:cNvPr id="4" name="Picture 3">
            <a:extLst>
              <a:ext uri="{FF2B5EF4-FFF2-40B4-BE49-F238E27FC236}">
                <a16:creationId xmlns:a16="http://schemas.microsoft.com/office/drawing/2014/main" id="{93AFA2DF-9C66-4A0D-8C2A-AFB394785436}"/>
              </a:ext>
            </a:extLst>
          </p:cNvPr>
          <p:cNvPicPr>
            <a:picLocks noChangeAspect="1"/>
          </p:cNvPicPr>
          <p:nvPr/>
        </p:nvPicPr>
        <p:blipFill>
          <a:blip r:embed="rId3"/>
          <a:stretch>
            <a:fillRect/>
          </a:stretch>
        </p:blipFill>
        <p:spPr>
          <a:xfrm>
            <a:off x="2927607" y="1026318"/>
            <a:ext cx="6058108" cy="5236807"/>
          </a:xfrm>
          <a:prstGeom prst="rect">
            <a:avLst/>
          </a:prstGeom>
        </p:spPr>
      </p:pic>
      <p:sp>
        <p:nvSpPr>
          <p:cNvPr id="16" name="TextBox 15">
            <a:extLst>
              <a:ext uri="{FF2B5EF4-FFF2-40B4-BE49-F238E27FC236}">
                <a16:creationId xmlns:a16="http://schemas.microsoft.com/office/drawing/2014/main" id="{2A520F88-2BFF-4199-8ADF-58F373D2D5FC}"/>
              </a:ext>
            </a:extLst>
          </p:cNvPr>
          <p:cNvSpPr txBox="1"/>
          <p:nvPr/>
        </p:nvSpPr>
        <p:spPr>
          <a:xfrm>
            <a:off x="7290459" y="5432127"/>
            <a:ext cx="3934795" cy="830997"/>
          </a:xfrm>
          <a:prstGeom prst="rect">
            <a:avLst/>
          </a:prstGeom>
          <a:noFill/>
        </p:spPr>
        <p:txBody>
          <a:bodyPr wrap="none" rtlCol="0">
            <a:spAutoFit/>
          </a:bodyPr>
          <a:lstStyle/>
          <a:p>
            <a:r>
              <a:rPr lang="en-GB" sz="4800" b="1" dirty="0">
                <a:solidFill>
                  <a:srgbClr val="FF0000"/>
                </a:solidFill>
              </a:rPr>
              <a:t>CONNECTIONS</a:t>
            </a:r>
          </a:p>
        </p:txBody>
      </p:sp>
      <p:sp>
        <p:nvSpPr>
          <p:cNvPr id="6" name="TextBox 5">
            <a:extLst>
              <a:ext uri="{FF2B5EF4-FFF2-40B4-BE49-F238E27FC236}">
                <a16:creationId xmlns:a16="http://schemas.microsoft.com/office/drawing/2014/main" id="{15D07A52-A063-4944-8C65-19F54A5AB178}"/>
              </a:ext>
            </a:extLst>
          </p:cNvPr>
          <p:cNvSpPr txBox="1"/>
          <p:nvPr/>
        </p:nvSpPr>
        <p:spPr>
          <a:xfrm>
            <a:off x="768350" y="3619321"/>
            <a:ext cx="3198311" cy="1569660"/>
          </a:xfrm>
          <a:prstGeom prst="rect">
            <a:avLst/>
          </a:prstGeom>
          <a:noFill/>
        </p:spPr>
        <p:txBody>
          <a:bodyPr wrap="none" rtlCol="0">
            <a:spAutoFit/>
          </a:bodyPr>
          <a:lstStyle/>
          <a:p>
            <a:pPr algn="r"/>
            <a:r>
              <a:rPr lang="en-GB" sz="4800" b="1" dirty="0">
                <a:solidFill>
                  <a:srgbClr val="0070C0"/>
                </a:solidFill>
              </a:rPr>
              <a:t>BREVITY </a:t>
            </a:r>
          </a:p>
          <a:p>
            <a:pPr algn="r"/>
            <a:r>
              <a:rPr lang="en-GB" sz="4800" b="1" dirty="0">
                <a:solidFill>
                  <a:srgbClr val="0070C0"/>
                </a:solidFill>
              </a:rPr>
              <a:t>(and speed)</a:t>
            </a:r>
          </a:p>
        </p:txBody>
      </p:sp>
      <p:grpSp>
        <p:nvGrpSpPr>
          <p:cNvPr id="2" name="Group 1">
            <a:extLst>
              <a:ext uri="{FF2B5EF4-FFF2-40B4-BE49-F238E27FC236}">
                <a16:creationId xmlns:a16="http://schemas.microsoft.com/office/drawing/2014/main" id="{B46D9271-5D56-402B-9482-3E22CEC756CB}"/>
              </a:ext>
            </a:extLst>
          </p:cNvPr>
          <p:cNvGrpSpPr/>
          <p:nvPr/>
        </p:nvGrpSpPr>
        <p:grpSpPr>
          <a:xfrm>
            <a:off x="4221713" y="546760"/>
            <a:ext cx="3715184" cy="1389758"/>
            <a:chOff x="4221713" y="546760"/>
            <a:chExt cx="3715184" cy="1389758"/>
          </a:xfrm>
        </p:grpSpPr>
        <p:sp>
          <p:nvSpPr>
            <p:cNvPr id="7" name="TextBox 6">
              <a:extLst>
                <a:ext uri="{FF2B5EF4-FFF2-40B4-BE49-F238E27FC236}">
                  <a16:creationId xmlns:a16="http://schemas.microsoft.com/office/drawing/2014/main" id="{2A82BAA7-162E-47AD-BB78-054C2E0EF36B}"/>
                </a:ext>
              </a:extLst>
            </p:cNvPr>
            <p:cNvSpPr txBox="1"/>
            <p:nvPr/>
          </p:nvSpPr>
          <p:spPr>
            <a:xfrm>
              <a:off x="4517572" y="1105521"/>
              <a:ext cx="3164136" cy="830997"/>
            </a:xfrm>
            <a:prstGeom prst="rect">
              <a:avLst/>
            </a:prstGeom>
            <a:noFill/>
          </p:spPr>
          <p:txBody>
            <a:bodyPr wrap="none" rtlCol="0">
              <a:spAutoFit/>
            </a:bodyPr>
            <a:lstStyle/>
            <a:p>
              <a:pPr algn="ctr"/>
              <a:r>
                <a:rPr lang="en-GB" sz="4800" b="1" dirty="0">
                  <a:solidFill>
                    <a:srgbClr val="00B050"/>
                  </a:solidFill>
                </a:rPr>
                <a:t>ADAPTABLE</a:t>
              </a:r>
            </a:p>
          </p:txBody>
        </p:sp>
        <p:sp>
          <p:nvSpPr>
            <p:cNvPr id="8" name="TextBox 7">
              <a:extLst>
                <a:ext uri="{FF2B5EF4-FFF2-40B4-BE49-F238E27FC236}">
                  <a16:creationId xmlns:a16="http://schemas.microsoft.com/office/drawing/2014/main" id="{209BBC8F-BAA5-4781-A8FD-02AEEF08C9A6}"/>
                </a:ext>
              </a:extLst>
            </p:cNvPr>
            <p:cNvSpPr txBox="1"/>
            <p:nvPr/>
          </p:nvSpPr>
          <p:spPr>
            <a:xfrm>
              <a:off x="4221713" y="546760"/>
              <a:ext cx="3715184" cy="830997"/>
            </a:xfrm>
            <a:prstGeom prst="rect">
              <a:avLst/>
            </a:prstGeom>
            <a:noFill/>
          </p:spPr>
          <p:txBody>
            <a:bodyPr wrap="none" rtlCol="0">
              <a:spAutoFit/>
            </a:bodyPr>
            <a:lstStyle/>
            <a:p>
              <a:pPr algn="ctr"/>
              <a:r>
                <a:rPr lang="en-GB" sz="4800" b="1" dirty="0">
                  <a:solidFill>
                    <a:srgbClr val="00B050"/>
                  </a:solidFill>
                </a:rPr>
                <a:t>AUTHENTIC &amp;</a:t>
              </a:r>
            </a:p>
          </p:txBody>
        </p:sp>
      </p:grpSp>
    </p:spTree>
    <p:extLst>
      <p:ext uri="{BB962C8B-B14F-4D97-AF65-F5344CB8AC3E}">
        <p14:creationId xmlns:p14="http://schemas.microsoft.com/office/powerpoint/2010/main" val="2920526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C737FA-F063-4AFE-A290-852DBE487A72}"/>
              </a:ext>
            </a:extLst>
          </p:cNvPr>
          <p:cNvSpPr txBox="1"/>
          <p:nvPr/>
        </p:nvSpPr>
        <p:spPr>
          <a:xfrm>
            <a:off x="1835150" y="1676400"/>
            <a:ext cx="5056577" cy="3046988"/>
          </a:xfrm>
          <a:prstGeom prst="rect">
            <a:avLst/>
          </a:prstGeom>
          <a:noFill/>
        </p:spPr>
        <p:txBody>
          <a:bodyPr wrap="none" rtlCol="0">
            <a:spAutoFit/>
          </a:bodyPr>
          <a:lstStyle/>
          <a:p>
            <a:r>
              <a:rPr lang="en-GB" sz="9600" b="1" dirty="0"/>
              <a:t>And</a:t>
            </a:r>
          </a:p>
          <a:p>
            <a:r>
              <a:rPr lang="en-GB" sz="9600" b="1" dirty="0">
                <a:solidFill>
                  <a:srgbClr val="BF17B3"/>
                </a:solidFill>
              </a:rPr>
              <a:t>FINALLY…</a:t>
            </a:r>
          </a:p>
        </p:txBody>
      </p:sp>
    </p:spTree>
    <p:extLst>
      <p:ext uri="{BB962C8B-B14F-4D97-AF65-F5344CB8AC3E}">
        <p14:creationId xmlns:p14="http://schemas.microsoft.com/office/powerpoint/2010/main" val="8697419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F3450DE-E039-4E7C-8BB2-76BE56B6E3C2}"/>
              </a:ext>
            </a:extLst>
          </p:cNvPr>
          <p:cNvSpPr/>
          <p:nvPr/>
        </p:nvSpPr>
        <p:spPr>
          <a:xfrm>
            <a:off x="0" y="0"/>
            <a:ext cx="122047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270" name="Picture 6" descr="Image result for listen twice as much as you speak">
            <a:extLst>
              <a:ext uri="{FF2B5EF4-FFF2-40B4-BE49-F238E27FC236}">
                <a16:creationId xmlns:a16="http://schemas.microsoft.com/office/drawing/2014/main" id="{63131DC7-A504-4060-9662-1685D5E015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73350" y="0"/>
            <a:ext cx="6858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48527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C737FA-F063-4AFE-A290-852DBE487A72}"/>
              </a:ext>
            </a:extLst>
          </p:cNvPr>
          <p:cNvSpPr txBox="1"/>
          <p:nvPr/>
        </p:nvSpPr>
        <p:spPr>
          <a:xfrm>
            <a:off x="3359644" y="2644170"/>
            <a:ext cx="5485412" cy="1569660"/>
          </a:xfrm>
          <a:prstGeom prst="rect">
            <a:avLst/>
          </a:prstGeom>
          <a:noFill/>
        </p:spPr>
        <p:txBody>
          <a:bodyPr wrap="none" rtlCol="0">
            <a:spAutoFit/>
          </a:bodyPr>
          <a:lstStyle/>
          <a:p>
            <a:pPr algn="ctr"/>
            <a:r>
              <a:rPr lang="en-GB" sz="9600" b="1" dirty="0"/>
              <a:t>Thank you</a:t>
            </a:r>
            <a:endParaRPr lang="en-GB" sz="9600" b="1" dirty="0">
              <a:solidFill>
                <a:srgbClr val="BF17B3"/>
              </a:solidFill>
            </a:endParaRPr>
          </a:p>
        </p:txBody>
      </p:sp>
    </p:spTree>
    <p:extLst>
      <p:ext uri="{BB962C8B-B14F-4D97-AF65-F5344CB8AC3E}">
        <p14:creationId xmlns:p14="http://schemas.microsoft.com/office/powerpoint/2010/main" val="1114050871"/>
      </p:ext>
    </p:extLst>
  </p:cSld>
  <p:clrMapOvr>
    <a:masterClrMapping/>
  </p:clrMapOvr>
</p:sld>
</file>

<file path=ppt/theme/theme1.xml><?xml version="1.0" encoding="utf-8"?>
<a:theme xmlns:a="http://schemas.openxmlformats.org/drawingml/2006/main" name="Flametree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Flametree Template" id="{BB9FF66E-3FF8-4E2B-8783-3A7FD2ADCD4E}" vid="{3F72879F-A9DA-49AB-BDCF-1D78E0192E6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F770C17822F49488E987D29C95B97EE" ma:contentTypeVersion="13" ma:contentTypeDescription="Create a new document." ma:contentTypeScope="" ma:versionID="90b1f749cc598f378c562e24c3824558">
  <xsd:schema xmlns:xsd="http://www.w3.org/2001/XMLSchema" xmlns:xs="http://www.w3.org/2001/XMLSchema" xmlns:p="http://schemas.microsoft.com/office/2006/metadata/properties" xmlns:ns2="1828f553-e118-4152-827c-dbad22e505ba" xmlns:ns3="aa51fc51-03ed-453a-a6ef-4827ed2efde5" targetNamespace="http://schemas.microsoft.com/office/2006/metadata/properties" ma:root="true" ma:fieldsID="5028a69e7fc812058b3129bade10cba7" ns2:_="" ns3:_="">
    <xsd:import namespace="1828f553-e118-4152-827c-dbad22e505ba"/>
    <xsd:import namespace="aa51fc51-03ed-453a-a6ef-4827ed2efde5"/>
    <xsd:element name="properties">
      <xsd:complexType>
        <xsd:sequence>
          <xsd:element name="documentManagement">
            <xsd:complexType>
              <xsd:all>
                <xsd:element ref="ns2:SharedWithUsers" minOccurs="0"/>
                <xsd:element ref="ns2:SharingHintHash" minOccurs="0"/>
                <xsd:element ref="ns2:SharedWithDetails" minOccurs="0"/>
                <xsd:element ref="ns2:LastSharedByUser" minOccurs="0"/>
                <xsd:element ref="ns2:LastSharedByTime"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28f553-e118-4152-827c-dbad22e505ba"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element name="SharedWithDetails" ma:index="10" nillable="true" ma:displayName="Shared With Details" ma:description="" ma:internalName="SharedWithDetails" ma:readOnly="true">
      <xsd:simpleType>
        <xsd:restriction base="dms:Note">
          <xsd:maxLength value="255"/>
        </xsd:restriction>
      </xsd:simpleType>
    </xsd:element>
    <xsd:element name="LastSharedByUser" ma:index="11" nillable="true" ma:displayName="Last Shared By User" ma:description="" ma:internalName="LastSharedByUser" ma:readOnly="true">
      <xsd:simpleType>
        <xsd:restriction base="dms:Note">
          <xsd:maxLength value="255"/>
        </xsd:restriction>
      </xsd:simpleType>
    </xsd:element>
    <xsd:element name="LastSharedByTime" ma:index="12"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aa51fc51-03ed-453a-a6ef-4827ed2efde5"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DateTaken" ma:index="15" nillable="true" ma:displayName="MediaServiceDateTaken" ma:description="" ma:hidden="true" ma:internalName="MediaServiceDateTaken" ma:readOnly="true">
      <xsd:simpleType>
        <xsd:restriction base="dms:Text"/>
      </xsd:simpleType>
    </xsd:element>
    <xsd:element name="MediaServiceAutoTags" ma:index="16" nillable="true" ma:displayName="MediaServiceAutoTags" ma:description="" ma:internalName="MediaServiceAutoTags"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element name="MediaServiceLocation" ma:index="18" nillable="true" ma:displayName="MediaServiceLocation"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79A6B0C-F58D-4D39-B6E1-6DC7B2C3FBC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828f553-e118-4152-827c-dbad22e505ba"/>
    <ds:schemaRef ds:uri="aa51fc51-03ed-453a-a6ef-4827ed2efde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44CDE4C-3CF5-4E23-986A-FADFCED842A5}">
  <ds:schemaRefs>
    <ds:schemaRef ds:uri="http://schemas.microsoft.com/sharepoint/v3/contenttype/forms"/>
  </ds:schemaRefs>
</ds:datastoreItem>
</file>

<file path=customXml/itemProps3.xml><?xml version="1.0" encoding="utf-8"?>
<ds:datastoreItem xmlns:ds="http://schemas.openxmlformats.org/officeDocument/2006/customXml" ds:itemID="{AA97D2C9-5256-45B1-B1B3-BBE9872AAC31}">
  <ds:schemaRefs>
    <ds:schemaRef ds:uri="http://schemas.openxmlformats.org/package/2006/metadata/core-properties"/>
    <ds:schemaRef ds:uri="aa51fc51-03ed-453a-a6ef-4827ed2efde5"/>
    <ds:schemaRef ds:uri="http://schemas.microsoft.com/office/2006/documentManagement/types"/>
    <ds:schemaRef ds:uri="http://schemas.microsoft.com/office/infopath/2007/PartnerControls"/>
    <ds:schemaRef ds:uri="1828f553-e118-4152-827c-dbad22e505ba"/>
    <ds:schemaRef ds:uri="http://purl.org/dc/elements/1.1/"/>
    <ds:schemaRef ds:uri="http://schemas.microsoft.com/office/2006/metadata/properties"/>
    <ds:schemaRef ds:uri="http://purl.org/dc/term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27035</TotalTime>
  <Words>1389</Words>
  <Application>Microsoft Office PowerPoint</Application>
  <PresentationFormat>Custom</PresentationFormat>
  <Paragraphs>139</Paragraphs>
  <Slides>42</Slides>
  <Notes>25</Notes>
  <HiddenSlides>0</HiddenSlides>
  <MMClips>4</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42</vt:i4>
      </vt:variant>
    </vt:vector>
  </HeadingPairs>
  <TitlesOfParts>
    <vt:vector size="46" baseType="lpstr">
      <vt:lpstr>Arial</vt:lpstr>
      <vt:lpstr>Bradley Hand ITC</vt:lpstr>
      <vt:lpstr>Calibri</vt:lpstr>
      <vt:lpstr>Flametree Template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Profile</dc:creator>
  <cp:lastModifiedBy>Susi Ozkurt</cp:lastModifiedBy>
  <cp:revision>267</cp:revision>
  <cp:lastPrinted>2019-02-03T13:00:04Z</cp:lastPrinted>
  <dcterms:created xsi:type="dcterms:W3CDTF">2017-08-22T20:02:54Z</dcterms:created>
  <dcterms:modified xsi:type="dcterms:W3CDTF">2019-10-08T08:39:27Z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2017-06-28T00:00:00Z</vt:filetime>
  </property>
  <property fmtid="{D5CDD505-2E9C-101B-9397-08002B2CF9AE}" pid="3" name="Creator">
    <vt:lpwstr>Microsoft® PowerPoint® 2010</vt:lpwstr>
  </property>
  <property fmtid="{D5CDD505-2E9C-101B-9397-08002B2CF9AE}" pid="4" name="LastSaved">
    <vt:filetime>2017-08-22T00:00:00Z</vt:filetime>
  </property>
  <property fmtid="{D5CDD505-2E9C-101B-9397-08002B2CF9AE}" pid="5" name="ContentTypeId">
    <vt:lpwstr>0x0101002F770C17822F49488E987D29C95B97EE</vt:lpwstr>
  </property>
</Properties>
</file>