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35"/>
  </p:notesMasterIdLst>
  <p:handoutMasterIdLst>
    <p:handoutMasterId r:id="rId36"/>
  </p:handoutMasterIdLst>
  <p:sldIdLst>
    <p:sldId id="257" r:id="rId2"/>
    <p:sldId id="281" r:id="rId3"/>
    <p:sldId id="301" r:id="rId4"/>
    <p:sldId id="302" r:id="rId5"/>
    <p:sldId id="284" r:id="rId6"/>
    <p:sldId id="292" r:id="rId7"/>
    <p:sldId id="269" r:id="rId8"/>
    <p:sldId id="293" r:id="rId9"/>
    <p:sldId id="283" r:id="rId10"/>
    <p:sldId id="294" r:id="rId11"/>
    <p:sldId id="280" r:id="rId12"/>
    <p:sldId id="295" r:id="rId13"/>
    <p:sldId id="286" r:id="rId14"/>
    <p:sldId id="306" r:id="rId15"/>
    <p:sldId id="303" r:id="rId16"/>
    <p:sldId id="272" r:id="rId17"/>
    <p:sldId id="274" r:id="rId18"/>
    <p:sldId id="275" r:id="rId19"/>
    <p:sldId id="311" r:id="rId20"/>
    <p:sldId id="296" r:id="rId21"/>
    <p:sldId id="304" r:id="rId22"/>
    <p:sldId id="315" r:id="rId23"/>
    <p:sldId id="312" r:id="rId24"/>
    <p:sldId id="300" r:id="rId25"/>
    <p:sldId id="310" r:id="rId26"/>
    <p:sldId id="316" r:id="rId27"/>
    <p:sldId id="317" r:id="rId28"/>
    <p:sldId id="318" r:id="rId29"/>
    <p:sldId id="305" r:id="rId30"/>
    <p:sldId id="291" r:id="rId31"/>
    <p:sldId id="307" r:id="rId32"/>
    <p:sldId id="271" r:id="rId33"/>
    <p:sldId id="268" r:id="rId34"/>
  </p:sldIdLst>
  <p:sldSz cx="10693400" cy="7561263"/>
  <p:notesSz cx="6808788" cy="9940925"/>
  <p:defaultTextStyle>
    <a:defPPr>
      <a:defRPr lang="en-US"/>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30">
          <p15:clr>
            <a:srgbClr val="A4A3A4"/>
          </p15:clr>
        </p15:guide>
        <p15:guide id="2" orient="horz" pos="4377">
          <p15:clr>
            <a:srgbClr val="A4A3A4"/>
          </p15:clr>
        </p15:guide>
        <p15:guide id="3" orient="horz" pos="414">
          <p15:clr>
            <a:srgbClr val="A4A3A4"/>
          </p15:clr>
        </p15:guide>
        <p15:guide id="4" pos="341">
          <p15:clr>
            <a:srgbClr val="A4A3A4"/>
          </p15:clr>
        </p15:guide>
        <p15:guide id="5" pos="6395">
          <p15:clr>
            <a:srgbClr val="A4A3A4"/>
          </p15:clr>
        </p15:guide>
        <p15:guide id="6" pos="3300">
          <p15:clr>
            <a:srgbClr val="A4A3A4"/>
          </p15:clr>
        </p15:guide>
        <p15:guide id="7" pos="34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077" autoAdjust="0"/>
    <p:restoredTop sz="93511" autoAdjust="0"/>
  </p:normalViewPr>
  <p:slideViewPr>
    <p:cSldViewPr snapToGrid="0">
      <p:cViewPr varScale="1">
        <p:scale>
          <a:sx n="73" d="100"/>
          <a:sy n="73" d="100"/>
        </p:scale>
        <p:origin x="986" y="36"/>
      </p:cViewPr>
      <p:guideLst>
        <p:guide orient="horz" pos="930"/>
        <p:guide orient="horz" pos="4377"/>
        <p:guide orient="horz" pos="414"/>
        <p:guide pos="341"/>
        <p:guide pos="6395"/>
        <p:guide pos="3300"/>
        <p:guide pos="3436"/>
      </p:guideLst>
    </p:cSldViewPr>
  </p:slideViewPr>
  <p:notesTextViewPr>
    <p:cViewPr>
      <p:scale>
        <a:sx n="1" d="1"/>
        <a:sy n="1" d="1"/>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3FA07F-6DBB-452F-9612-AF8292770D9A}"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GB"/>
        </a:p>
      </dgm:t>
    </dgm:pt>
    <dgm:pt modelId="{CCBFC865-F3E9-4CF3-852A-D41055472F94}">
      <dgm:prSet phldrT="[Text]"/>
      <dgm:spPr/>
      <dgm:t>
        <a:bodyPr/>
        <a:lstStyle/>
        <a:p>
          <a:r>
            <a:rPr lang="en-GB" dirty="0"/>
            <a:t>Immediate considerations</a:t>
          </a:r>
        </a:p>
      </dgm:t>
    </dgm:pt>
    <dgm:pt modelId="{9D64D573-70B5-4535-AAA3-99A1D43B576F}" type="parTrans" cxnId="{E58D2796-5418-4A4E-B069-F0376461E761}">
      <dgm:prSet/>
      <dgm:spPr/>
      <dgm:t>
        <a:bodyPr/>
        <a:lstStyle/>
        <a:p>
          <a:endParaRPr lang="en-GB"/>
        </a:p>
      </dgm:t>
    </dgm:pt>
    <dgm:pt modelId="{1B0AA611-4B54-4543-B2EE-0E1FF9E150F0}" type="sibTrans" cxnId="{E58D2796-5418-4A4E-B069-F0376461E761}">
      <dgm:prSet/>
      <dgm:spPr/>
      <dgm:t>
        <a:bodyPr/>
        <a:lstStyle/>
        <a:p>
          <a:endParaRPr lang="en-GB"/>
        </a:p>
      </dgm:t>
    </dgm:pt>
    <dgm:pt modelId="{944F7F3D-E737-439C-8B06-BB09AB41CFFF}">
      <dgm:prSet phldrT="[Text]"/>
      <dgm:spPr/>
      <dgm:t>
        <a:bodyPr/>
        <a:lstStyle/>
        <a:p>
          <a:r>
            <a:rPr lang="en-GB" dirty="0"/>
            <a:t>Internal investigations</a:t>
          </a:r>
        </a:p>
      </dgm:t>
    </dgm:pt>
    <dgm:pt modelId="{649C7463-F17B-4314-9B25-BA7188D1C80C}" type="parTrans" cxnId="{4A62ECAD-7AE3-472D-8000-BC12C1FFF8C9}">
      <dgm:prSet/>
      <dgm:spPr/>
      <dgm:t>
        <a:bodyPr/>
        <a:lstStyle/>
        <a:p>
          <a:endParaRPr lang="en-GB"/>
        </a:p>
      </dgm:t>
    </dgm:pt>
    <dgm:pt modelId="{A84250C1-AAC6-4BF9-B0E3-DFC11D46A586}" type="sibTrans" cxnId="{4A62ECAD-7AE3-472D-8000-BC12C1FFF8C9}">
      <dgm:prSet/>
      <dgm:spPr/>
      <dgm:t>
        <a:bodyPr/>
        <a:lstStyle/>
        <a:p>
          <a:endParaRPr lang="en-GB"/>
        </a:p>
      </dgm:t>
    </dgm:pt>
    <dgm:pt modelId="{9B58C93A-12E4-4785-94E4-862F8DAA63DF}">
      <dgm:prSet phldrT="[Text]"/>
      <dgm:spPr/>
      <dgm:t>
        <a:bodyPr/>
        <a:lstStyle/>
        <a:p>
          <a:r>
            <a:rPr lang="en-GB" dirty="0"/>
            <a:t>Managing claims against/from third parties</a:t>
          </a:r>
        </a:p>
      </dgm:t>
    </dgm:pt>
    <dgm:pt modelId="{3B8E0DE1-BB08-40EA-B6B9-73C7B3405079}" type="parTrans" cxnId="{91896E1E-9F6E-4F01-9951-29E3D0AB3CF8}">
      <dgm:prSet/>
      <dgm:spPr/>
      <dgm:t>
        <a:bodyPr/>
        <a:lstStyle/>
        <a:p>
          <a:endParaRPr lang="en-GB"/>
        </a:p>
      </dgm:t>
    </dgm:pt>
    <dgm:pt modelId="{DDBF3B79-0D09-43F6-901F-1AA8AA5C051E}" type="sibTrans" cxnId="{91896E1E-9F6E-4F01-9951-29E3D0AB3CF8}">
      <dgm:prSet/>
      <dgm:spPr/>
      <dgm:t>
        <a:bodyPr/>
        <a:lstStyle/>
        <a:p>
          <a:endParaRPr lang="en-GB"/>
        </a:p>
      </dgm:t>
    </dgm:pt>
    <dgm:pt modelId="{DED55341-9E07-4467-9D2B-E0F8A9B77743}">
      <dgm:prSet phldrT="[Text]"/>
      <dgm:spPr/>
      <dgm:t>
        <a:bodyPr/>
        <a:lstStyle/>
        <a:p>
          <a:r>
            <a:rPr lang="en-GB" dirty="0"/>
            <a:t>Engagement with insurers</a:t>
          </a:r>
        </a:p>
      </dgm:t>
    </dgm:pt>
    <dgm:pt modelId="{E7B5D6A4-CA34-4E2A-8179-38EB1CDC3A31}" type="parTrans" cxnId="{A1BDF362-5589-4D10-B7F3-442B8A40C723}">
      <dgm:prSet/>
      <dgm:spPr/>
    </dgm:pt>
    <dgm:pt modelId="{C53B08B2-2CF9-4391-ABF9-5C44D90E6EC6}" type="sibTrans" cxnId="{A1BDF362-5589-4D10-B7F3-442B8A40C723}">
      <dgm:prSet/>
      <dgm:spPr/>
    </dgm:pt>
    <dgm:pt modelId="{9B1DCE95-6DA9-4F28-A4F3-4303E5110692}" type="pres">
      <dgm:prSet presAssocID="{113FA07F-6DBB-452F-9612-AF8292770D9A}" presName="Name0" presStyleCnt="0">
        <dgm:presLayoutVars>
          <dgm:chMax val="7"/>
          <dgm:chPref val="7"/>
          <dgm:dir/>
        </dgm:presLayoutVars>
      </dgm:prSet>
      <dgm:spPr/>
    </dgm:pt>
    <dgm:pt modelId="{D842C8DC-1386-43B4-B51D-0217E13AE8DF}" type="pres">
      <dgm:prSet presAssocID="{113FA07F-6DBB-452F-9612-AF8292770D9A}" presName="Name1" presStyleCnt="0"/>
      <dgm:spPr/>
    </dgm:pt>
    <dgm:pt modelId="{313F82BB-1265-4A5C-A712-202D822AB575}" type="pres">
      <dgm:prSet presAssocID="{113FA07F-6DBB-452F-9612-AF8292770D9A}" presName="cycle" presStyleCnt="0"/>
      <dgm:spPr/>
    </dgm:pt>
    <dgm:pt modelId="{4B115810-A335-4FCF-9684-46452D29ACCC}" type="pres">
      <dgm:prSet presAssocID="{113FA07F-6DBB-452F-9612-AF8292770D9A}" presName="srcNode" presStyleLbl="node1" presStyleIdx="0" presStyleCnt="4"/>
      <dgm:spPr/>
    </dgm:pt>
    <dgm:pt modelId="{2D98F6AF-B5FB-4BA4-AA41-635A01DA55D8}" type="pres">
      <dgm:prSet presAssocID="{113FA07F-6DBB-452F-9612-AF8292770D9A}" presName="conn" presStyleLbl="parChTrans1D2" presStyleIdx="0" presStyleCnt="1"/>
      <dgm:spPr/>
    </dgm:pt>
    <dgm:pt modelId="{56E45D88-3EA1-4DEF-8C71-9F4EDC385D6A}" type="pres">
      <dgm:prSet presAssocID="{113FA07F-6DBB-452F-9612-AF8292770D9A}" presName="extraNode" presStyleLbl="node1" presStyleIdx="0" presStyleCnt="4"/>
      <dgm:spPr/>
    </dgm:pt>
    <dgm:pt modelId="{9EBEE011-DC95-46D3-83B1-E19F82CCDACF}" type="pres">
      <dgm:prSet presAssocID="{113FA07F-6DBB-452F-9612-AF8292770D9A}" presName="dstNode" presStyleLbl="node1" presStyleIdx="0" presStyleCnt="4"/>
      <dgm:spPr/>
    </dgm:pt>
    <dgm:pt modelId="{07C401D3-7FFA-48EC-A497-5DCD0DA6C395}" type="pres">
      <dgm:prSet presAssocID="{CCBFC865-F3E9-4CF3-852A-D41055472F94}" presName="text_1" presStyleLbl="node1" presStyleIdx="0" presStyleCnt="4">
        <dgm:presLayoutVars>
          <dgm:bulletEnabled val="1"/>
        </dgm:presLayoutVars>
      </dgm:prSet>
      <dgm:spPr/>
    </dgm:pt>
    <dgm:pt modelId="{523BB39A-0DC4-44E3-AE6B-C83F7977BF99}" type="pres">
      <dgm:prSet presAssocID="{CCBFC865-F3E9-4CF3-852A-D41055472F94}" presName="accent_1" presStyleCnt="0"/>
      <dgm:spPr/>
    </dgm:pt>
    <dgm:pt modelId="{499B8D79-6E25-4ED1-B523-64B7E79DE481}" type="pres">
      <dgm:prSet presAssocID="{CCBFC865-F3E9-4CF3-852A-D41055472F94}" presName="accentRepeatNode" presStyleLbl="solidFgAcc1" presStyleIdx="0" presStyleCnt="4"/>
      <dgm:spPr/>
    </dgm:pt>
    <dgm:pt modelId="{70C1BFC9-4FB0-4C66-B38E-55347AFD62F9}" type="pres">
      <dgm:prSet presAssocID="{944F7F3D-E737-439C-8B06-BB09AB41CFFF}" presName="text_2" presStyleLbl="node1" presStyleIdx="1" presStyleCnt="4">
        <dgm:presLayoutVars>
          <dgm:bulletEnabled val="1"/>
        </dgm:presLayoutVars>
      </dgm:prSet>
      <dgm:spPr/>
    </dgm:pt>
    <dgm:pt modelId="{1DB5EF50-969A-40A4-8A81-269F356F419A}" type="pres">
      <dgm:prSet presAssocID="{944F7F3D-E737-439C-8B06-BB09AB41CFFF}" presName="accent_2" presStyleCnt="0"/>
      <dgm:spPr/>
    </dgm:pt>
    <dgm:pt modelId="{BDCF8DE3-6A12-45A1-9BCA-A587E359F669}" type="pres">
      <dgm:prSet presAssocID="{944F7F3D-E737-439C-8B06-BB09AB41CFFF}" presName="accentRepeatNode" presStyleLbl="solidFgAcc1" presStyleIdx="1" presStyleCnt="4"/>
      <dgm:spPr/>
    </dgm:pt>
    <dgm:pt modelId="{85626588-368D-4E8E-AFB5-E758518E5D16}" type="pres">
      <dgm:prSet presAssocID="{9B58C93A-12E4-4785-94E4-862F8DAA63DF}" presName="text_3" presStyleLbl="node1" presStyleIdx="2" presStyleCnt="4">
        <dgm:presLayoutVars>
          <dgm:bulletEnabled val="1"/>
        </dgm:presLayoutVars>
      </dgm:prSet>
      <dgm:spPr/>
    </dgm:pt>
    <dgm:pt modelId="{6D840011-B162-4C25-B905-8C6376829B50}" type="pres">
      <dgm:prSet presAssocID="{9B58C93A-12E4-4785-94E4-862F8DAA63DF}" presName="accent_3" presStyleCnt="0"/>
      <dgm:spPr/>
    </dgm:pt>
    <dgm:pt modelId="{792FCF83-FB7C-49CA-BBE9-30E5D9D6700C}" type="pres">
      <dgm:prSet presAssocID="{9B58C93A-12E4-4785-94E4-862F8DAA63DF}" presName="accentRepeatNode" presStyleLbl="solidFgAcc1" presStyleIdx="2" presStyleCnt="4"/>
      <dgm:spPr/>
    </dgm:pt>
    <dgm:pt modelId="{FBCF25EE-9DD3-47A8-82C7-68EB58136E62}" type="pres">
      <dgm:prSet presAssocID="{DED55341-9E07-4467-9D2B-E0F8A9B77743}" presName="text_4" presStyleLbl="node1" presStyleIdx="3" presStyleCnt="4">
        <dgm:presLayoutVars>
          <dgm:bulletEnabled val="1"/>
        </dgm:presLayoutVars>
      </dgm:prSet>
      <dgm:spPr/>
    </dgm:pt>
    <dgm:pt modelId="{8242C357-B9FB-4509-8872-68FD6C15D2C3}" type="pres">
      <dgm:prSet presAssocID="{DED55341-9E07-4467-9D2B-E0F8A9B77743}" presName="accent_4" presStyleCnt="0"/>
      <dgm:spPr/>
    </dgm:pt>
    <dgm:pt modelId="{08CA2FBF-5C3B-4296-B022-DBF3C4C982F4}" type="pres">
      <dgm:prSet presAssocID="{DED55341-9E07-4467-9D2B-E0F8A9B77743}" presName="accentRepeatNode" presStyleLbl="solidFgAcc1" presStyleIdx="3" presStyleCnt="4"/>
      <dgm:spPr/>
    </dgm:pt>
  </dgm:ptLst>
  <dgm:cxnLst>
    <dgm:cxn modelId="{91896E1E-9F6E-4F01-9951-29E3D0AB3CF8}" srcId="{113FA07F-6DBB-452F-9612-AF8292770D9A}" destId="{9B58C93A-12E4-4785-94E4-862F8DAA63DF}" srcOrd="2" destOrd="0" parTransId="{3B8E0DE1-BB08-40EA-B6B9-73C7B3405079}" sibTransId="{DDBF3B79-0D09-43F6-901F-1AA8AA5C051E}"/>
    <dgm:cxn modelId="{EB015232-ABA1-49E9-A567-9C0F5E0531A6}" type="presOf" srcId="{1B0AA611-4B54-4543-B2EE-0E1FF9E150F0}" destId="{2D98F6AF-B5FB-4BA4-AA41-635A01DA55D8}" srcOrd="0" destOrd="0" presId="urn:microsoft.com/office/officeart/2008/layout/VerticalCurvedList"/>
    <dgm:cxn modelId="{A1BDF362-5589-4D10-B7F3-442B8A40C723}" srcId="{113FA07F-6DBB-452F-9612-AF8292770D9A}" destId="{DED55341-9E07-4467-9D2B-E0F8A9B77743}" srcOrd="3" destOrd="0" parTransId="{E7B5D6A4-CA34-4E2A-8179-38EB1CDC3A31}" sibTransId="{C53B08B2-2CF9-4391-ABF9-5C44D90E6EC6}"/>
    <dgm:cxn modelId="{E58D2796-5418-4A4E-B069-F0376461E761}" srcId="{113FA07F-6DBB-452F-9612-AF8292770D9A}" destId="{CCBFC865-F3E9-4CF3-852A-D41055472F94}" srcOrd="0" destOrd="0" parTransId="{9D64D573-70B5-4535-AAA3-99A1D43B576F}" sibTransId="{1B0AA611-4B54-4543-B2EE-0E1FF9E150F0}"/>
    <dgm:cxn modelId="{4A62ECAD-7AE3-472D-8000-BC12C1FFF8C9}" srcId="{113FA07F-6DBB-452F-9612-AF8292770D9A}" destId="{944F7F3D-E737-439C-8B06-BB09AB41CFFF}" srcOrd="1" destOrd="0" parTransId="{649C7463-F17B-4314-9B25-BA7188D1C80C}" sibTransId="{A84250C1-AAC6-4BF9-B0E3-DFC11D46A586}"/>
    <dgm:cxn modelId="{89C625D4-685C-428A-99AD-C679457BCFD1}" type="presOf" srcId="{113FA07F-6DBB-452F-9612-AF8292770D9A}" destId="{9B1DCE95-6DA9-4F28-A4F3-4303E5110692}" srcOrd="0" destOrd="0" presId="urn:microsoft.com/office/officeart/2008/layout/VerticalCurvedList"/>
    <dgm:cxn modelId="{AD5307E3-76A5-41BE-A9C0-3D05EFE0EFD0}" type="presOf" srcId="{9B58C93A-12E4-4785-94E4-862F8DAA63DF}" destId="{85626588-368D-4E8E-AFB5-E758518E5D16}" srcOrd="0" destOrd="0" presId="urn:microsoft.com/office/officeart/2008/layout/VerticalCurvedList"/>
    <dgm:cxn modelId="{239070F6-0730-4B1E-95B8-9ADF737955BD}" type="presOf" srcId="{CCBFC865-F3E9-4CF3-852A-D41055472F94}" destId="{07C401D3-7FFA-48EC-A497-5DCD0DA6C395}" srcOrd="0" destOrd="0" presId="urn:microsoft.com/office/officeart/2008/layout/VerticalCurvedList"/>
    <dgm:cxn modelId="{A66779F8-C494-4240-8FCB-8EAF3462A223}" type="presOf" srcId="{944F7F3D-E737-439C-8B06-BB09AB41CFFF}" destId="{70C1BFC9-4FB0-4C66-B38E-55347AFD62F9}" srcOrd="0" destOrd="0" presId="urn:microsoft.com/office/officeart/2008/layout/VerticalCurvedList"/>
    <dgm:cxn modelId="{A07960FA-AF54-44F4-A50D-501234E6E47B}" type="presOf" srcId="{DED55341-9E07-4467-9D2B-E0F8A9B77743}" destId="{FBCF25EE-9DD3-47A8-82C7-68EB58136E62}" srcOrd="0" destOrd="0" presId="urn:microsoft.com/office/officeart/2008/layout/VerticalCurvedList"/>
    <dgm:cxn modelId="{96D98BB5-0993-470D-99FA-129D6618916B}" type="presParOf" srcId="{9B1DCE95-6DA9-4F28-A4F3-4303E5110692}" destId="{D842C8DC-1386-43B4-B51D-0217E13AE8DF}" srcOrd="0" destOrd="0" presId="urn:microsoft.com/office/officeart/2008/layout/VerticalCurvedList"/>
    <dgm:cxn modelId="{BE9639BF-E5E2-47FE-ABD8-AEBE80956111}" type="presParOf" srcId="{D842C8DC-1386-43B4-B51D-0217E13AE8DF}" destId="{313F82BB-1265-4A5C-A712-202D822AB575}" srcOrd="0" destOrd="0" presId="urn:microsoft.com/office/officeart/2008/layout/VerticalCurvedList"/>
    <dgm:cxn modelId="{C24826AF-1A0D-44CD-AF23-17B418159EC7}" type="presParOf" srcId="{313F82BB-1265-4A5C-A712-202D822AB575}" destId="{4B115810-A335-4FCF-9684-46452D29ACCC}" srcOrd="0" destOrd="0" presId="urn:microsoft.com/office/officeart/2008/layout/VerticalCurvedList"/>
    <dgm:cxn modelId="{E142802C-522B-449F-B54C-5A0C3B342716}" type="presParOf" srcId="{313F82BB-1265-4A5C-A712-202D822AB575}" destId="{2D98F6AF-B5FB-4BA4-AA41-635A01DA55D8}" srcOrd="1" destOrd="0" presId="urn:microsoft.com/office/officeart/2008/layout/VerticalCurvedList"/>
    <dgm:cxn modelId="{B7606713-5159-4968-B58C-C2F1A5691009}" type="presParOf" srcId="{313F82BB-1265-4A5C-A712-202D822AB575}" destId="{56E45D88-3EA1-4DEF-8C71-9F4EDC385D6A}" srcOrd="2" destOrd="0" presId="urn:microsoft.com/office/officeart/2008/layout/VerticalCurvedList"/>
    <dgm:cxn modelId="{21A7CC05-775E-466C-B2C1-581695A93413}" type="presParOf" srcId="{313F82BB-1265-4A5C-A712-202D822AB575}" destId="{9EBEE011-DC95-46D3-83B1-E19F82CCDACF}" srcOrd="3" destOrd="0" presId="urn:microsoft.com/office/officeart/2008/layout/VerticalCurvedList"/>
    <dgm:cxn modelId="{8213FA91-82C5-4698-8C40-E93C68B5B8AD}" type="presParOf" srcId="{D842C8DC-1386-43B4-B51D-0217E13AE8DF}" destId="{07C401D3-7FFA-48EC-A497-5DCD0DA6C395}" srcOrd="1" destOrd="0" presId="urn:microsoft.com/office/officeart/2008/layout/VerticalCurvedList"/>
    <dgm:cxn modelId="{C1142D42-947A-4ACD-8F8A-C0E8ECF37C69}" type="presParOf" srcId="{D842C8DC-1386-43B4-B51D-0217E13AE8DF}" destId="{523BB39A-0DC4-44E3-AE6B-C83F7977BF99}" srcOrd="2" destOrd="0" presId="urn:microsoft.com/office/officeart/2008/layout/VerticalCurvedList"/>
    <dgm:cxn modelId="{041DAA93-0CAC-4FB2-86EA-BCCBBE64A801}" type="presParOf" srcId="{523BB39A-0DC4-44E3-AE6B-C83F7977BF99}" destId="{499B8D79-6E25-4ED1-B523-64B7E79DE481}" srcOrd="0" destOrd="0" presId="urn:microsoft.com/office/officeart/2008/layout/VerticalCurvedList"/>
    <dgm:cxn modelId="{F61F3CCD-9A2C-429C-ADEC-3A07926FB989}" type="presParOf" srcId="{D842C8DC-1386-43B4-B51D-0217E13AE8DF}" destId="{70C1BFC9-4FB0-4C66-B38E-55347AFD62F9}" srcOrd="3" destOrd="0" presId="urn:microsoft.com/office/officeart/2008/layout/VerticalCurvedList"/>
    <dgm:cxn modelId="{03E153B0-7F35-40E5-82B0-D423C9A53454}" type="presParOf" srcId="{D842C8DC-1386-43B4-B51D-0217E13AE8DF}" destId="{1DB5EF50-969A-40A4-8A81-269F356F419A}" srcOrd="4" destOrd="0" presId="urn:microsoft.com/office/officeart/2008/layout/VerticalCurvedList"/>
    <dgm:cxn modelId="{7E3BBBB8-5B10-4A47-85C8-5402F9841E55}" type="presParOf" srcId="{1DB5EF50-969A-40A4-8A81-269F356F419A}" destId="{BDCF8DE3-6A12-45A1-9BCA-A587E359F669}" srcOrd="0" destOrd="0" presId="urn:microsoft.com/office/officeart/2008/layout/VerticalCurvedList"/>
    <dgm:cxn modelId="{1F008B2A-5147-499A-9806-DF55F4CB859B}" type="presParOf" srcId="{D842C8DC-1386-43B4-B51D-0217E13AE8DF}" destId="{85626588-368D-4E8E-AFB5-E758518E5D16}" srcOrd="5" destOrd="0" presId="urn:microsoft.com/office/officeart/2008/layout/VerticalCurvedList"/>
    <dgm:cxn modelId="{1307789F-2ADA-4A98-8D2F-BF67A01E3924}" type="presParOf" srcId="{D842C8DC-1386-43B4-B51D-0217E13AE8DF}" destId="{6D840011-B162-4C25-B905-8C6376829B50}" srcOrd="6" destOrd="0" presId="urn:microsoft.com/office/officeart/2008/layout/VerticalCurvedList"/>
    <dgm:cxn modelId="{EE4B53D1-BF9E-46BC-825F-82A808C6A439}" type="presParOf" srcId="{6D840011-B162-4C25-B905-8C6376829B50}" destId="{792FCF83-FB7C-49CA-BBE9-30E5D9D6700C}" srcOrd="0" destOrd="0" presId="urn:microsoft.com/office/officeart/2008/layout/VerticalCurvedList"/>
    <dgm:cxn modelId="{C8C719B8-4E87-4088-A54E-D7BB5AC1071C}" type="presParOf" srcId="{D842C8DC-1386-43B4-B51D-0217E13AE8DF}" destId="{FBCF25EE-9DD3-47A8-82C7-68EB58136E62}" srcOrd="7" destOrd="0" presId="urn:microsoft.com/office/officeart/2008/layout/VerticalCurvedList"/>
    <dgm:cxn modelId="{59BD9A6C-BBA5-4FFC-8DE4-1C1C4064B09C}" type="presParOf" srcId="{D842C8DC-1386-43B4-B51D-0217E13AE8DF}" destId="{8242C357-B9FB-4509-8872-68FD6C15D2C3}" srcOrd="8" destOrd="0" presId="urn:microsoft.com/office/officeart/2008/layout/VerticalCurvedList"/>
    <dgm:cxn modelId="{92442FDE-1C15-4C64-9D4C-F3F6B067403D}" type="presParOf" srcId="{8242C357-B9FB-4509-8872-68FD6C15D2C3}" destId="{08CA2FBF-5C3B-4296-B022-DBF3C4C982F4}"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4EAAEC-7094-4D1D-94B2-FC6AB4CAEE60}" type="doc">
      <dgm:prSet loTypeId="urn:microsoft.com/office/officeart/2005/8/layout/radial1" loCatId="cycle" qsTypeId="urn:microsoft.com/office/officeart/2005/8/quickstyle/simple1" qsCatId="simple" csTypeId="urn:microsoft.com/office/officeart/2005/8/colors/colorful1" csCatId="colorful" phldr="1"/>
      <dgm:spPr/>
      <dgm:t>
        <a:bodyPr/>
        <a:lstStyle/>
        <a:p>
          <a:endParaRPr lang="en-GB"/>
        </a:p>
      </dgm:t>
    </dgm:pt>
    <dgm:pt modelId="{52123707-9BEC-4618-A0F8-356EBBADFCED}">
      <dgm:prSet phldrT="[Text]" custT="1"/>
      <dgm:spPr/>
      <dgm:t>
        <a:bodyPr/>
        <a:lstStyle/>
        <a:p>
          <a:r>
            <a:rPr lang="en-GB" sz="1800" b="1" dirty="0"/>
            <a:t>1000s of complaints</a:t>
          </a:r>
        </a:p>
      </dgm:t>
    </dgm:pt>
    <dgm:pt modelId="{1AFF91C0-CB68-43A8-B41A-5654DB99B50A}" type="parTrans" cxnId="{5AA45D7A-71D2-4C6E-9C4A-5921C5788944}">
      <dgm:prSet/>
      <dgm:spPr/>
      <dgm:t>
        <a:bodyPr/>
        <a:lstStyle/>
        <a:p>
          <a:endParaRPr lang="en-GB"/>
        </a:p>
      </dgm:t>
    </dgm:pt>
    <dgm:pt modelId="{D8D32F79-2827-4363-BCD0-65E8823BF9CD}" type="sibTrans" cxnId="{5AA45D7A-71D2-4C6E-9C4A-5921C5788944}">
      <dgm:prSet/>
      <dgm:spPr/>
      <dgm:t>
        <a:bodyPr/>
        <a:lstStyle/>
        <a:p>
          <a:endParaRPr lang="en-GB"/>
        </a:p>
      </dgm:t>
    </dgm:pt>
    <dgm:pt modelId="{E5E09289-8B86-4550-9881-7BEE658FFF90}">
      <dgm:prSet phldrT="[Text]" custT="1"/>
      <dgm:spPr/>
      <dgm:t>
        <a:bodyPr/>
        <a:lstStyle/>
        <a:p>
          <a:r>
            <a:rPr lang="en-GB" sz="1600" b="1" dirty="0"/>
            <a:t>Injured or distressed by the fire</a:t>
          </a:r>
        </a:p>
      </dgm:t>
    </dgm:pt>
    <dgm:pt modelId="{4CD56718-0538-418E-B693-F7E74742CA24}" type="parTrans" cxnId="{20E2F284-4D6B-4AAB-90E4-F4EDE1A0FBC0}">
      <dgm:prSet/>
      <dgm:spPr/>
      <dgm:t>
        <a:bodyPr/>
        <a:lstStyle/>
        <a:p>
          <a:endParaRPr lang="en-GB"/>
        </a:p>
      </dgm:t>
    </dgm:pt>
    <dgm:pt modelId="{2CE880F0-3FE2-4F9A-86E8-705B4292530D}" type="sibTrans" cxnId="{20E2F284-4D6B-4AAB-90E4-F4EDE1A0FBC0}">
      <dgm:prSet/>
      <dgm:spPr/>
      <dgm:t>
        <a:bodyPr/>
        <a:lstStyle/>
        <a:p>
          <a:endParaRPr lang="en-GB"/>
        </a:p>
      </dgm:t>
    </dgm:pt>
    <dgm:pt modelId="{229FA8B3-DA68-458A-981A-880B725429DF}">
      <dgm:prSet custT="1"/>
      <dgm:spPr/>
      <dgm:t>
        <a:bodyPr/>
        <a:lstStyle/>
        <a:p>
          <a:r>
            <a:rPr lang="en-GB" sz="1600" b="1" dirty="0"/>
            <a:t>Unable to collect Christmas shopping ordered online</a:t>
          </a:r>
        </a:p>
      </dgm:t>
    </dgm:pt>
    <dgm:pt modelId="{850FEF22-0D51-42B9-8E1D-A291A51DC5EF}" type="parTrans" cxnId="{20A4BFD8-E302-4072-B692-A92543194BEE}">
      <dgm:prSet/>
      <dgm:spPr/>
      <dgm:t>
        <a:bodyPr/>
        <a:lstStyle/>
        <a:p>
          <a:endParaRPr lang="en-GB"/>
        </a:p>
      </dgm:t>
    </dgm:pt>
    <dgm:pt modelId="{86E08E8F-6C08-45FB-848C-E9AB5F8C1070}" type="sibTrans" cxnId="{20A4BFD8-E302-4072-B692-A92543194BEE}">
      <dgm:prSet/>
      <dgm:spPr/>
      <dgm:t>
        <a:bodyPr/>
        <a:lstStyle/>
        <a:p>
          <a:endParaRPr lang="en-GB"/>
        </a:p>
      </dgm:t>
    </dgm:pt>
    <dgm:pt modelId="{33F72FF1-AEB1-4AB6-BA30-FB41C4A8C868}">
      <dgm:prSet custT="1"/>
      <dgm:spPr/>
      <dgm:t>
        <a:bodyPr/>
        <a:lstStyle/>
        <a:p>
          <a:r>
            <a:rPr lang="en-GB" sz="1600" b="1" dirty="0"/>
            <a:t>Personal data stolen:  financial loss</a:t>
          </a:r>
        </a:p>
      </dgm:t>
    </dgm:pt>
    <dgm:pt modelId="{FB9D270D-5CBD-4308-A661-CBB84ACC40F2}" type="parTrans" cxnId="{57B8EE15-89AB-40D4-8C24-ED08A0C60563}">
      <dgm:prSet/>
      <dgm:spPr/>
      <dgm:t>
        <a:bodyPr/>
        <a:lstStyle/>
        <a:p>
          <a:endParaRPr lang="en-GB"/>
        </a:p>
      </dgm:t>
    </dgm:pt>
    <dgm:pt modelId="{D7829567-2C13-4E7E-B98B-39C78363A14C}" type="sibTrans" cxnId="{57B8EE15-89AB-40D4-8C24-ED08A0C60563}">
      <dgm:prSet/>
      <dgm:spPr/>
      <dgm:t>
        <a:bodyPr/>
        <a:lstStyle/>
        <a:p>
          <a:endParaRPr lang="en-GB"/>
        </a:p>
      </dgm:t>
    </dgm:pt>
    <dgm:pt modelId="{EF8EFCEC-EB65-471D-8D29-67A1C17EB618}">
      <dgm:prSet custT="1"/>
      <dgm:spPr/>
      <dgm:t>
        <a:bodyPr/>
        <a:lstStyle/>
        <a:p>
          <a:r>
            <a:rPr lang="en-GB" sz="1600" b="1" dirty="0"/>
            <a:t>Personal data stolen:  mental distress</a:t>
          </a:r>
        </a:p>
      </dgm:t>
    </dgm:pt>
    <dgm:pt modelId="{D2E7D16B-F3BC-4C9E-93B2-F8006CA5D766}" type="parTrans" cxnId="{D26122C3-BF8C-404C-A468-FFC8F1CFD723}">
      <dgm:prSet/>
      <dgm:spPr/>
      <dgm:t>
        <a:bodyPr/>
        <a:lstStyle/>
        <a:p>
          <a:endParaRPr lang="en-GB"/>
        </a:p>
      </dgm:t>
    </dgm:pt>
    <dgm:pt modelId="{8AED8813-4C50-4583-9BE0-762C2AC549C1}" type="sibTrans" cxnId="{D26122C3-BF8C-404C-A468-FFC8F1CFD723}">
      <dgm:prSet/>
      <dgm:spPr/>
      <dgm:t>
        <a:bodyPr/>
        <a:lstStyle/>
        <a:p>
          <a:endParaRPr lang="en-GB"/>
        </a:p>
      </dgm:t>
    </dgm:pt>
    <dgm:pt modelId="{1B6F1AC0-627B-48E3-B51F-0A96DADB567C}" type="pres">
      <dgm:prSet presAssocID="{454EAAEC-7094-4D1D-94B2-FC6AB4CAEE60}" presName="cycle" presStyleCnt="0">
        <dgm:presLayoutVars>
          <dgm:chMax val="1"/>
          <dgm:dir/>
          <dgm:animLvl val="ctr"/>
          <dgm:resizeHandles val="exact"/>
        </dgm:presLayoutVars>
      </dgm:prSet>
      <dgm:spPr/>
    </dgm:pt>
    <dgm:pt modelId="{CA5F573D-B2FB-4404-8E1B-8D8E775198BF}" type="pres">
      <dgm:prSet presAssocID="{52123707-9BEC-4618-A0F8-356EBBADFCED}" presName="centerShape" presStyleLbl="node0" presStyleIdx="0" presStyleCnt="1" custScaleX="129498" custScaleY="126005"/>
      <dgm:spPr/>
    </dgm:pt>
    <dgm:pt modelId="{8EB07C89-A24C-40BF-AE51-8624958253F2}" type="pres">
      <dgm:prSet presAssocID="{4CD56718-0538-418E-B693-F7E74742CA24}" presName="Name9" presStyleLbl="parChTrans1D2" presStyleIdx="0" presStyleCnt="4"/>
      <dgm:spPr/>
    </dgm:pt>
    <dgm:pt modelId="{F8B817D2-EFDA-4DAB-96C8-38EBF6ACC057}" type="pres">
      <dgm:prSet presAssocID="{4CD56718-0538-418E-B693-F7E74742CA24}" presName="connTx" presStyleLbl="parChTrans1D2" presStyleIdx="0" presStyleCnt="4"/>
      <dgm:spPr/>
    </dgm:pt>
    <dgm:pt modelId="{BCC7EA75-60F4-47C7-BFF3-94F479054D7D}" type="pres">
      <dgm:prSet presAssocID="{E5E09289-8B86-4550-9881-7BEE658FFF90}" presName="node" presStyleLbl="node1" presStyleIdx="0" presStyleCnt="4">
        <dgm:presLayoutVars>
          <dgm:bulletEnabled val="1"/>
        </dgm:presLayoutVars>
      </dgm:prSet>
      <dgm:spPr/>
    </dgm:pt>
    <dgm:pt modelId="{4ED9C4C1-1DC6-42F0-891D-07B4111E4BA5}" type="pres">
      <dgm:prSet presAssocID="{850FEF22-0D51-42B9-8E1D-A291A51DC5EF}" presName="Name9" presStyleLbl="parChTrans1D2" presStyleIdx="1" presStyleCnt="4"/>
      <dgm:spPr/>
    </dgm:pt>
    <dgm:pt modelId="{2CDD6481-3322-4D62-A36C-8B7F93F4D209}" type="pres">
      <dgm:prSet presAssocID="{850FEF22-0D51-42B9-8E1D-A291A51DC5EF}" presName="connTx" presStyleLbl="parChTrans1D2" presStyleIdx="1" presStyleCnt="4"/>
      <dgm:spPr/>
    </dgm:pt>
    <dgm:pt modelId="{E2A5CE08-3832-43FA-848C-102AF65C0785}" type="pres">
      <dgm:prSet presAssocID="{229FA8B3-DA68-458A-981A-880B725429DF}" presName="node" presStyleLbl="node1" presStyleIdx="1" presStyleCnt="4" custScaleX="109768" custScaleY="102978">
        <dgm:presLayoutVars>
          <dgm:bulletEnabled val="1"/>
        </dgm:presLayoutVars>
      </dgm:prSet>
      <dgm:spPr/>
    </dgm:pt>
    <dgm:pt modelId="{8B28E98C-F9C4-4A06-9675-554182884594}" type="pres">
      <dgm:prSet presAssocID="{FB9D270D-5CBD-4308-A661-CBB84ACC40F2}" presName="Name9" presStyleLbl="parChTrans1D2" presStyleIdx="2" presStyleCnt="4"/>
      <dgm:spPr/>
    </dgm:pt>
    <dgm:pt modelId="{AAF4E1F7-11BC-46AE-B8A8-B3341243FB6D}" type="pres">
      <dgm:prSet presAssocID="{FB9D270D-5CBD-4308-A661-CBB84ACC40F2}" presName="connTx" presStyleLbl="parChTrans1D2" presStyleIdx="2" presStyleCnt="4"/>
      <dgm:spPr/>
    </dgm:pt>
    <dgm:pt modelId="{6E08E5E8-E260-4A8B-BCC1-9102A88CC061}" type="pres">
      <dgm:prSet presAssocID="{33F72FF1-AEB1-4AB6-BA30-FB41C4A8C868}" presName="node" presStyleLbl="node1" presStyleIdx="2" presStyleCnt="4">
        <dgm:presLayoutVars>
          <dgm:bulletEnabled val="1"/>
        </dgm:presLayoutVars>
      </dgm:prSet>
      <dgm:spPr/>
    </dgm:pt>
    <dgm:pt modelId="{76E51B8A-DF5C-40C9-88B5-3FF21F8A9A6E}" type="pres">
      <dgm:prSet presAssocID="{D2E7D16B-F3BC-4C9E-93B2-F8006CA5D766}" presName="Name9" presStyleLbl="parChTrans1D2" presStyleIdx="3" presStyleCnt="4"/>
      <dgm:spPr/>
    </dgm:pt>
    <dgm:pt modelId="{9426FD4C-FF09-4F1D-BADE-900718473E54}" type="pres">
      <dgm:prSet presAssocID="{D2E7D16B-F3BC-4C9E-93B2-F8006CA5D766}" presName="connTx" presStyleLbl="parChTrans1D2" presStyleIdx="3" presStyleCnt="4"/>
      <dgm:spPr/>
    </dgm:pt>
    <dgm:pt modelId="{CB5A283F-AB70-411D-8331-CB9C7B210334}" type="pres">
      <dgm:prSet presAssocID="{EF8EFCEC-EB65-471D-8D29-67A1C17EB618}" presName="node" presStyleLbl="node1" presStyleIdx="3" presStyleCnt="4">
        <dgm:presLayoutVars>
          <dgm:bulletEnabled val="1"/>
        </dgm:presLayoutVars>
      </dgm:prSet>
      <dgm:spPr/>
    </dgm:pt>
  </dgm:ptLst>
  <dgm:cxnLst>
    <dgm:cxn modelId="{8C241702-6E8F-4453-ADF6-27ECE0A5F24E}" type="presOf" srcId="{229FA8B3-DA68-458A-981A-880B725429DF}" destId="{E2A5CE08-3832-43FA-848C-102AF65C0785}" srcOrd="0" destOrd="0" presId="urn:microsoft.com/office/officeart/2005/8/layout/radial1"/>
    <dgm:cxn modelId="{4B1EEE0B-10DB-427E-8768-2A0C016D0B55}" type="presOf" srcId="{D2E7D16B-F3BC-4C9E-93B2-F8006CA5D766}" destId="{76E51B8A-DF5C-40C9-88B5-3FF21F8A9A6E}" srcOrd="0" destOrd="0" presId="urn:microsoft.com/office/officeart/2005/8/layout/radial1"/>
    <dgm:cxn modelId="{57B8EE15-89AB-40D4-8C24-ED08A0C60563}" srcId="{52123707-9BEC-4618-A0F8-356EBBADFCED}" destId="{33F72FF1-AEB1-4AB6-BA30-FB41C4A8C868}" srcOrd="2" destOrd="0" parTransId="{FB9D270D-5CBD-4308-A661-CBB84ACC40F2}" sibTransId="{D7829567-2C13-4E7E-B98B-39C78363A14C}"/>
    <dgm:cxn modelId="{956E6621-B2E6-4940-B870-1AA37E7205FD}" type="presOf" srcId="{4CD56718-0538-418E-B693-F7E74742CA24}" destId="{8EB07C89-A24C-40BF-AE51-8624958253F2}" srcOrd="0" destOrd="0" presId="urn:microsoft.com/office/officeart/2005/8/layout/radial1"/>
    <dgm:cxn modelId="{328E222E-A13A-4BD6-BA4D-7C8904DDEC37}" type="presOf" srcId="{D2E7D16B-F3BC-4C9E-93B2-F8006CA5D766}" destId="{9426FD4C-FF09-4F1D-BADE-900718473E54}" srcOrd="1" destOrd="0" presId="urn:microsoft.com/office/officeart/2005/8/layout/radial1"/>
    <dgm:cxn modelId="{DEE3F832-B6EF-4B47-AED6-53BAD893EC74}" type="presOf" srcId="{E5E09289-8B86-4550-9881-7BEE658FFF90}" destId="{BCC7EA75-60F4-47C7-BFF3-94F479054D7D}" srcOrd="0" destOrd="0" presId="urn:microsoft.com/office/officeart/2005/8/layout/radial1"/>
    <dgm:cxn modelId="{431B673A-13B5-40FB-9F64-67BBCE41ED59}" type="presOf" srcId="{33F72FF1-AEB1-4AB6-BA30-FB41C4A8C868}" destId="{6E08E5E8-E260-4A8B-BCC1-9102A88CC061}" srcOrd="0" destOrd="0" presId="urn:microsoft.com/office/officeart/2005/8/layout/radial1"/>
    <dgm:cxn modelId="{B5BA944A-5992-4B02-BBD4-277E0D8E44FC}" type="presOf" srcId="{850FEF22-0D51-42B9-8E1D-A291A51DC5EF}" destId="{2CDD6481-3322-4D62-A36C-8B7F93F4D209}" srcOrd="1" destOrd="0" presId="urn:microsoft.com/office/officeart/2005/8/layout/radial1"/>
    <dgm:cxn modelId="{D9599C50-C87A-43B0-B79D-72B48802B850}" type="presOf" srcId="{850FEF22-0D51-42B9-8E1D-A291A51DC5EF}" destId="{4ED9C4C1-1DC6-42F0-891D-07B4111E4BA5}" srcOrd="0" destOrd="0" presId="urn:microsoft.com/office/officeart/2005/8/layout/radial1"/>
    <dgm:cxn modelId="{56909A58-EDCA-4764-B6D4-3360E7FE002F}" type="presOf" srcId="{52123707-9BEC-4618-A0F8-356EBBADFCED}" destId="{CA5F573D-B2FB-4404-8E1B-8D8E775198BF}" srcOrd="0" destOrd="0" presId="urn:microsoft.com/office/officeart/2005/8/layout/radial1"/>
    <dgm:cxn modelId="{5AA45D7A-71D2-4C6E-9C4A-5921C5788944}" srcId="{454EAAEC-7094-4D1D-94B2-FC6AB4CAEE60}" destId="{52123707-9BEC-4618-A0F8-356EBBADFCED}" srcOrd="0" destOrd="0" parTransId="{1AFF91C0-CB68-43A8-B41A-5654DB99B50A}" sibTransId="{D8D32F79-2827-4363-BCD0-65E8823BF9CD}"/>
    <dgm:cxn modelId="{20E2F284-4D6B-4AAB-90E4-F4EDE1A0FBC0}" srcId="{52123707-9BEC-4618-A0F8-356EBBADFCED}" destId="{E5E09289-8B86-4550-9881-7BEE658FFF90}" srcOrd="0" destOrd="0" parTransId="{4CD56718-0538-418E-B693-F7E74742CA24}" sibTransId="{2CE880F0-3FE2-4F9A-86E8-705B4292530D}"/>
    <dgm:cxn modelId="{88781594-6589-4619-A028-2BB0A0EF7B59}" type="presOf" srcId="{454EAAEC-7094-4D1D-94B2-FC6AB4CAEE60}" destId="{1B6F1AC0-627B-48E3-B51F-0A96DADB567C}" srcOrd="0" destOrd="0" presId="urn:microsoft.com/office/officeart/2005/8/layout/radial1"/>
    <dgm:cxn modelId="{D26122C3-BF8C-404C-A468-FFC8F1CFD723}" srcId="{52123707-9BEC-4618-A0F8-356EBBADFCED}" destId="{EF8EFCEC-EB65-471D-8D29-67A1C17EB618}" srcOrd="3" destOrd="0" parTransId="{D2E7D16B-F3BC-4C9E-93B2-F8006CA5D766}" sibTransId="{8AED8813-4C50-4583-9BE0-762C2AC549C1}"/>
    <dgm:cxn modelId="{20A4BFD8-E302-4072-B692-A92543194BEE}" srcId="{52123707-9BEC-4618-A0F8-356EBBADFCED}" destId="{229FA8B3-DA68-458A-981A-880B725429DF}" srcOrd="1" destOrd="0" parTransId="{850FEF22-0D51-42B9-8E1D-A291A51DC5EF}" sibTransId="{86E08E8F-6C08-45FB-848C-E9AB5F8C1070}"/>
    <dgm:cxn modelId="{08E341D9-72DA-4531-99C3-0C75815C7B23}" type="presOf" srcId="{FB9D270D-5CBD-4308-A661-CBB84ACC40F2}" destId="{AAF4E1F7-11BC-46AE-B8A8-B3341243FB6D}" srcOrd="1" destOrd="0" presId="urn:microsoft.com/office/officeart/2005/8/layout/radial1"/>
    <dgm:cxn modelId="{F667E9DF-F5C3-4DBE-BA40-00CAADE9C958}" type="presOf" srcId="{FB9D270D-5CBD-4308-A661-CBB84ACC40F2}" destId="{8B28E98C-F9C4-4A06-9675-554182884594}" srcOrd="0" destOrd="0" presId="urn:microsoft.com/office/officeart/2005/8/layout/radial1"/>
    <dgm:cxn modelId="{54D2D5E2-19F9-4E74-942E-C832C8FB8162}" type="presOf" srcId="{EF8EFCEC-EB65-471D-8D29-67A1C17EB618}" destId="{CB5A283F-AB70-411D-8331-CB9C7B210334}" srcOrd="0" destOrd="0" presId="urn:microsoft.com/office/officeart/2005/8/layout/radial1"/>
    <dgm:cxn modelId="{013712E3-933E-4A2C-976E-AD80B5667AEA}" type="presOf" srcId="{4CD56718-0538-418E-B693-F7E74742CA24}" destId="{F8B817D2-EFDA-4DAB-96C8-38EBF6ACC057}" srcOrd="1" destOrd="0" presId="urn:microsoft.com/office/officeart/2005/8/layout/radial1"/>
    <dgm:cxn modelId="{A9CD5098-6B4D-422D-AA0A-6A62B5F43DDA}" type="presParOf" srcId="{1B6F1AC0-627B-48E3-B51F-0A96DADB567C}" destId="{CA5F573D-B2FB-4404-8E1B-8D8E775198BF}" srcOrd="0" destOrd="0" presId="urn:microsoft.com/office/officeart/2005/8/layout/radial1"/>
    <dgm:cxn modelId="{8BC13D79-7AEC-4A18-869C-563E1A089728}" type="presParOf" srcId="{1B6F1AC0-627B-48E3-B51F-0A96DADB567C}" destId="{8EB07C89-A24C-40BF-AE51-8624958253F2}" srcOrd="1" destOrd="0" presId="urn:microsoft.com/office/officeart/2005/8/layout/radial1"/>
    <dgm:cxn modelId="{510065BA-6855-4FBE-BBCF-7A00DE503422}" type="presParOf" srcId="{8EB07C89-A24C-40BF-AE51-8624958253F2}" destId="{F8B817D2-EFDA-4DAB-96C8-38EBF6ACC057}" srcOrd="0" destOrd="0" presId="urn:microsoft.com/office/officeart/2005/8/layout/radial1"/>
    <dgm:cxn modelId="{4D383F5A-CEF8-4D21-9DBF-D93EEDEE06CE}" type="presParOf" srcId="{1B6F1AC0-627B-48E3-B51F-0A96DADB567C}" destId="{BCC7EA75-60F4-47C7-BFF3-94F479054D7D}" srcOrd="2" destOrd="0" presId="urn:microsoft.com/office/officeart/2005/8/layout/radial1"/>
    <dgm:cxn modelId="{58F585CD-5659-4423-BC50-A235520F1F53}" type="presParOf" srcId="{1B6F1AC0-627B-48E3-B51F-0A96DADB567C}" destId="{4ED9C4C1-1DC6-42F0-891D-07B4111E4BA5}" srcOrd="3" destOrd="0" presId="urn:microsoft.com/office/officeart/2005/8/layout/radial1"/>
    <dgm:cxn modelId="{9D097423-5E2E-410E-B785-79AD904A6438}" type="presParOf" srcId="{4ED9C4C1-1DC6-42F0-891D-07B4111E4BA5}" destId="{2CDD6481-3322-4D62-A36C-8B7F93F4D209}" srcOrd="0" destOrd="0" presId="urn:microsoft.com/office/officeart/2005/8/layout/radial1"/>
    <dgm:cxn modelId="{26319114-4CE2-4325-A2E1-E722D541CE74}" type="presParOf" srcId="{1B6F1AC0-627B-48E3-B51F-0A96DADB567C}" destId="{E2A5CE08-3832-43FA-848C-102AF65C0785}" srcOrd="4" destOrd="0" presId="urn:microsoft.com/office/officeart/2005/8/layout/radial1"/>
    <dgm:cxn modelId="{EDFA823A-F5AA-4E23-8002-CC953129B0F1}" type="presParOf" srcId="{1B6F1AC0-627B-48E3-B51F-0A96DADB567C}" destId="{8B28E98C-F9C4-4A06-9675-554182884594}" srcOrd="5" destOrd="0" presId="urn:microsoft.com/office/officeart/2005/8/layout/radial1"/>
    <dgm:cxn modelId="{66DBEB57-E15F-498C-93E2-DB8C5DC74010}" type="presParOf" srcId="{8B28E98C-F9C4-4A06-9675-554182884594}" destId="{AAF4E1F7-11BC-46AE-B8A8-B3341243FB6D}" srcOrd="0" destOrd="0" presId="urn:microsoft.com/office/officeart/2005/8/layout/radial1"/>
    <dgm:cxn modelId="{DDA2B465-689C-4E65-B232-9155489487FD}" type="presParOf" srcId="{1B6F1AC0-627B-48E3-B51F-0A96DADB567C}" destId="{6E08E5E8-E260-4A8B-BCC1-9102A88CC061}" srcOrd="6" destOrd="0" presId="urn:microsoft.com/office/officeart/2005/8/layout/radial1"/>
    <dgm:cxn modelId="{E4C76B0E-FC76-4DCC-AC95-8FF1FAC4CAB8}" type="presParOf" srcId="{1B6F1AC0-627B-48E3-B51F-0A96DADB567C}" destId="{76E51B8A-DF5C-40C9-88B5-3FF21F8A9A6E}" srcOrd="7" destOrd="0" presId="urn:microsoft.com/office/officeart/2005/8/layout/radial1"/>
    <dgm:cxn modelId="{6D37A38E-279B-4CE2-B834-6389DFDA0D9A}" type="presParOf" srcId="{76E51B8A-DF5C-40C9-88B5-3FF21F8A9A6E}" destId="{9426FD4C-FF09-4F1D-BADE-900718473E54}" srcOrd="0" destOrd="0" presId="urn:microsoft.com/office/officeart/2005/8/layout/radial1"/>
    <dgm:cxn modelId="{BAEFA750-6B18-437A-BA19-F9020254D9B8}" type="presParOf" srcId="{1B6F1AC0-627B-48E3-B51F-0A96DADB567C}" destId="{CB5A283F-AB70-411D-8331-CB9C7B210334}"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24A5AB-5EFC-4B4C-9AC3-F1404833E9E9}"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GB"/>
        </a:p>
      </dgm:t>
    </dgm:pt>
    <dgm:pt modelId="{6B7DB56B-FA16-4817-BF96-D2BC2A6A4076}">
      <dgm:prSet phldrT="[Text]"/>
      <dgm:spPr/>
      <dgm:t>
        <a:bodyPr/>
        <a:lstStyle/>
        <a:p>
          <a:r>
            <a:rPr lang="en-GB" dirty="0"/>
            <a:t>Claim against </a:t>
          </a:r>
          <a:r>
            <a:rPr lang="en-GB" dirty="0" err="1"/>
            <a:t>CoolAir</a:t>
          </a:r>
          <a:endParaRPr lang="en-GB" dirty="0"/>
        </a:p>
      </dgm:t>
    </dgm:pt>
    <dgm:pt modelId="{82E474E5-FCEB-4E01-A2E1-BA89ADFD0EDD}" type="parTrans" cxnId="{69F5E328-10D6-47F3-80D7-9B35D942B224}">
      <dgm:prSet/>
      <dgm:spPr/>
    </dgm:pt>
    <dgm:pt modelId="{E780D3CF-8B83-4286-9602-DEBAEC586A08}" type="sibTrans" cxnId="{69F5E328-10D6-47F3-80D7-9B35D942B224}">
      <dgm:prSet/>
      <dgm:spPr/>
    </dgm:pt>
    <dgm:pt modelId="{EC9FAF5F-1BE2-4A99-AC1A-43859DF3CE35}">
      <dgm:prSet/>
      <dgm:spPr/>
      <dgm:t>
        <a:bodyPr/>
        <a:lstStyle/>
        <a:p>
          <a:r>
            <a:rPr lang="en-GB"/>
            <a:t>Data breach</a:t>
          </a:r>
          <a:endParaRPr lang="en-GB" dirty="0"/>
        </a:p>
      </dgm:t>
    </dgm:pt>
    <dgm:pt modelId="{BF99B6A8-A095-4754-983D-1C74F45F2757}" type="parTrans" cxnId="{920ED4CD-D37B-448C-A2B0-C3BC63FA7945}">
      <dgm:prSet/>
      <dgm:spPr/>
      <dgm:t>
        <a:bodyPr/>
        <a:lstStyle/>
        <a:p>
          <a:endParaRPr lang="en-GB"/>
        </a:p>
      </dgm:t>
    </dgm:pt>
    <dgm:pt modelId="{74572C7C-BFDB-46B7-A644-9331BC8F8666}" type="sibTrans" cxnId="{920ED4CD-D37B-448C-A2B0-C3BC63FA7945}">
      <dgm:prSet/>
      <dgm:spPr/>
      <dgm:t>
        <a:bodyPr/>
        <a:lstStyle/>
        <a:p>
          <a:endParaRPr lang="en-GB"/>
        </a:p>
      </dgm:t>
    </dgm:pt>
    <dgm:pt modelId="{00115AB8-2F95-4005-BC43-A2E4CC20C4E0}" type="pres">
      <dgm:prSet presAssocID="{CE24A5AB-5EFC-4B4C-9AC3-F1404833E9E9}" presName="linear" presStyleCnt="0">
        <dgm:presLayoutVars>
          <dgm:animLvl val="lvl"/>
          <dgm:resizeHandles val="exact"/>
        </dgm:presLayoutVars>
      </dgm:prSet>
      <dgm:spPr/>
    </dgm:pt>
    <dgm:pt modelId="{B0861927-B415-4923-9AB4-28D571657AE0}" type="pres">
      <dgm:prSet presAssocID="{6B7DB56B-FA16-4817-BF96-D2BC2A6A4076}" presName="parentText" presStyleLbl="node1" presStyleIdx="0" presStyleCnt="2">
        <dgm:presLayoutVars>
          <dgm:chMax val="0"/>
          <dgm:bulletEnabled val="1"/>
        </dgm:presLayoutVars>
      </dgm:prSet>
      <dgm:spPr/>
    </dgm:pt>
    <dgm:pt modelId="{24F28098-5456-41DC-A8FA-E61C09688FE2}" type="pres">
      <dgm:prSet presAssocID="{E780D3CF-8B83-4286-9602-DEBAEC586A08}" presName="spacer" presStyleCnt="0"/>
      <dgm:spPr/>
    </dgm:pt>
    <dgm:pt modelId="{2A73A5BE-E4EB-4848-842D-1CD4BE557A4E}" type="pres">
      <dgm:prSet presAssocID="{EC9FAF5F-1BE2-4A99-AC1A-43859DF3CE35}" presName="parentText" presStyleLbl="node1" presStyleIdx="1" presStyleCnt="2">
        <dgm:presLayoutVars>
          <dgm:chMax val="0"/>
          <dgm:bulletEnabled val="1"/>
        </dgm:presLayoutVars>
      </dgm:prSet>
      <dgm:spPr/>
    </dgm:pt>
  </dgm:ptLst>
  <dgm:cxnLst>
    <dgm:cxn modelId="{69F5E328-10D6-47F3-80D7-9B35D942B224}" srcId="{CE24A5AB-5EFC-4B4C-9AC3-F1404833E9E9}" destId="{6B7DB56B-FA16-4817-BF96-D2BC2A6A4076}" srcOrd="0" destOrd="0" parTransId="{82E474E5-FCEB-4E01-A2E1-BA89ADFD0EDD}" sibTransId="{E780D3CF-8B83-4286-9602-DEBAEC586A08}"/>
    <dgm:cxn modelId="{7928767B-406E-41CC-9040-B3CCCD56FA62}" type="presOf" srcId="{6B7DB56B-FA16-4817-BF96-D2BC2A6A4076}" destId="{B0861927-B415-4923-9AB4-28D571657AE0}" srcOrd="0" destOrd="0" presId="urn:microsoft.com/office/officeart/2005/8/layout/vList2"/>
    <dgm:cxn modelId="{3C12489B-143C-44EA-A123-50A95C632418}" type="presOf" srcId="{EC9FAF5F-1BE2-4A99-AC1A-43859DF3CE35}" destId="{2A73A5BE-E4EB-4848-842D-1CD4BE557A4E}" srcOrd="0" destOrd="0" presId="urn:microsoft.com/office/officeart/2005/8/layout/vList2"/>
    <dgm:cxn modelId="{86431FA8-022F-46DE-BB43-FF11F49E3BB8}" type="presOf" srcId="{CE24A5AB-5EFC-4B4C-9AC3-F1404833E9E9}" destId="{00115AB8-2F95-4005-BC43-A2E4CC20C4E0}" srcOrd="0" destOrd="0" presId="urn:microsoft.com/office/officeart/2005/8/layout/vList2"/>
    <dgm:cxn modelId="{920ED4CD-D37B-448C-A2B0-C3BC63FA7945}" srcId="{CE24A5AB-5EFC-4B4C-9AC3-F1404833E9E9}" destId="{EC9FAF5F-1BE2-4A99-AC1A-43859DF3CE35}" srcOrd="1" destOrd="0" parTransId="{BF99B6A8-A095-4754-983D-1C74F45F2757}" sibTransId="{74572C7C-BFDB-46B7-A644-9331BC8F8666}"/>
    <dgm:cxn modelId="{9C099E3E-D845-404D-870D-6C87E08F52FE}" type="presParOf" srcId="{00115AB8-2F95-4005-BC43-A2E4CC20C4E0}" destId="{B0861927-B415-4923-9AB4-28D571657AE0}" srcOrd="0" destOrd="0" presId="urn:microsoft.com/office/officeart/2005/8/layout/vList2"/>
    <dgm:cxn modelId="{34DD6F72-D7A2-4DF3-9E10-230F0D69709F}" type="presParOf" srcId="{00115AB8-2F95-4005-BC43-A2E4CC20C4E0}" destId="{24F28098-5456-41DC-A8FA-E61C09688FE2}" srcOrd="1" destOrd="0" presId="urn:microsoft.com/office/officeart/2005/8/layout/vList2"/>
    <dgm:cxn modelId="{815061E4-DE38-4C98-A307-3E146364AEC6}" type="presParOf" srcId="{00115AB8-2F95-4005-BC43-A2E4CC20C4E0}" destId="{2A73A5BE-E4EB-4848-842D-1CD4BE557A4E}"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8F6AF-B5FB-4BA4-AA41-635A01DA55D8}">
      <dsp:nvSpPr>
        <dsp:cNvPr id="0" name=""/>
        <dsp:cNvSpPr/>
      </dsp:nvSpPr>
      <dsp:spPr>
        <a:xfrm>
          <a:off x="-6187449" y="-946603"/>
          <a:ext cx="7365319" cy="7365319"/>
        </a:xfrm>
        <a:prstGeom prst="blockArc">
          <a:avLst>
            <a:gd name="adj1" fmla="val 18900000"/>
            <a:gd name="adj2" fmla="val 2700000"/>
            <a:gd name="adj3" fmla="val 293"/>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C401D3-7FFA-48EC-A497-5DCD0DA6C395}">
      <dsp:nvSpPr>
        <dsp:cNvPr id="0" name=""/>
        <dsp:cNvSpPr/>
      </dsp:nvSpPr>
      <dsp:spPr>
        <a:xfrm>
          <a:off x="616437" y="420696"/>
          <a:ext cx="8916861" cy="84182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8202" tIns="81280" rIns="81280" bIns="81280" numCol="1" spcCol="1270" anchor="ctr" anchorCtr="0">
          <a:noAutofit/>
        </a:bodyPr>
        <a:lstStyle/>
        <a:p>
          <a:pPr marL="0" lvl="0" indent="0" algn="l" defTabSz="1422400">
            <a:lnSpc>
              <a:spcPct val="90000"/>
            </a:lnSpc>
            <a:spcBef>
              <a:spcPct val="0"/>
            </a:spcBef>
            <a:spcAft>
              <a:spcPct val="35000"/>
            </a:spcAft>
            <a:buNone/>
          </a:pPr>
          <a:r>
            <a:rPr lang="en-GB" sz="3200" kern="1200" dirty="0"/>
            <a:t>Immediate considerations</a:t>
          </a:r>
        </a:p>
      </dsp:txBody>
      <dsp:txXfrm>
        <a:off x="616437" y="420696"/>
        <a:ext cx="8916861" cy="841829"/>
      </dsp:txXfrm>
    </dsp:sp>
    <dsp:sp modelId="{499B8D79-6E25-4ED1-B523-64B7E79DE481}">
      <dsp:nvSpPr>
        <dsp:cNvPr id="0" name=""/>
        <dsp:cNvSpPr/>
      </dsp:nvSpPr>
      <dsp:spPr>
        <a:xfrm>
          <a:off x="90294" y="315467"/>
          <a:ext cx="1052287" cy="1052287"/>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C1BFC9-4FB0-4C66-B38E-55347AFD62F9}">
      <dsp:nvSpPr>
        <dsp:cNvPr id="0" name=""/>
        <dsp:cNvSpPr/>
      </dsp:nvSpPr>
      <dsp:spPr>
        <a:xfrm>
          <a:off x="1099078" y="1683659"/>
          <a:ext cx="8434220" cy="84182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8202" tIns="81280" rIns="81280" bIns="81280" numCol="1" spcCol="1270" anchor="ctr" anchorCtr="0">
          <a:noAutofit/>
        </a:bodyPr>
        <a:lstStyle/>
        <a:p>
          <a:pPr marL="0" lvl="0" indent="0" algn="l" defTabSz="1422400">
            <a:lnSpc>
              <a:spcPct val="90000"/>
            </a:lnSpc>
            <a:spcBef>
              <a:spcPct val="0"/>
            </a:spcBef>
            <a:spcAft>
              <a:spcPct val="35000"/>
            </a:spcAft>
            <a:buNone/>
          </a:pPr>
          <a:r>
            <a:rPr lang="en-GB" sz="3200" kern="1200" dirty="0"/>
            <a:t>Internal investigations</a:t>
          </a:r>
        </a:p>
      </dsp:txBody>
      <dsp:txXfrm>
        <a:off x="1099078" y="1683659"/>
        <a:ext cx="8434220" cy="841829"/>
      </dsp:txXfrm>
    </dsp:sp>
    <dsp:sp modelId="{BDCF8DE3-6A12-45A1-9BCA-A587E359F669}">
      <dsp:nvSpPr>
        <dsp:cNvPr id="0" name=""/>
        <dsp:cNvSpPr/>
      </dsp:nvSpPr>
      <dsp:spPr>
        <a:xfrm>
          <a:off x="572934" y="1578430"/>
          <a:ext cx="1052287" cy="1052287"/>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5626588-368D-4E8E-AFB5-E758518E5D16}">
      <dsp:nvSpPr>
        <dsp:cNvPr id="0" name=""/>
        <dsp:cNvSpPr/>
      </dsp:nvSpPr>
      <dsp:spPr>
        <a:xfrm>
          <a:off x="1099078" y="2946623"/>
          <a:ext cx="8434220" cy="84182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8202" tIns="81280" rIns="81280" bIns="81280" numCol="1" spcCol="1270" anchor="ctr" anchorCtr="0">
          <a:noAutofit/>
        </a:bodyPr>
        <a:lstStyle/>
        <a:p>
          <a:pPr marL="0" lvl="0" indent="0" algn="l" defTabSz="1422400">
            <a:lnSpc>
              <a:spcPct val="90000"/>
            </a:lnSpc>
            <a:spcBef>
              <a:spcPct val="0"/>
            </a:spcBef>
            <a:spcAft>
              <a:spcPct val="35000"/>
            </a:spcAft>
            <a:buNone/>
          </a:pPr>
          <a:r>
            <a:rPr lang="en-GB" sz="3200" kern="1200" dirty="0"/>
            <a:t>Managing claims against/from third parties</a:t>
          </a:r>
        </a:p>
      </dsp:txBody>
      <dsp:txXfrm>
        <a:off x="1099078" y="2946623"/>
        <a:ext cx="8434220" cy="841829"/>
      </dsp:txXfrm>
    </dsp:sp>
    <dsp:sp modelId="{792FCF83-FB7C-49CA-BBE9-30E5D9D6700C}">
      <dsp:nvSpPr>
        <dsp:cNvPr id="0" name=""/>
        <dsp:cNvSpPr/>
      </dsp:nvSpPr>
      <dsp:spPr>
        <a:xfrm>
          <a:off x="572934" y="2841394"/>
          <a:ext cx="1052287" cy="1052287"/>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CF25EE-9DD3-47A8-82C7-68EB58136E62}">
      <dsp:nvSpPr>
        <dsp:cNvPr id="0" name=""/>
        <dsp:cNvSpPr/>
      </dsp:nvSpPr>
      <dsp:spPr>
        <a:xfrm>
          <a:off x="616437" y="4209587"/>
          <a:ext cx="8916861" cy="841829"/>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8202" tIns="81280" rIns="81280" bIns="81280" numCol="1" spcCol="1270" anchor="ctr" anchorCtr="0">
          <a:noAutofit/>
        </a:bodyPr>
        <a:lstStyle/>
        <a:p>
          <a:pPr marL="0" lvl="0" indent="0" algn="l" defTabSz="1422400">
            <a:lnSpc>
              <a:spcPct val="90000"/>
            </a:lnSpc>
            <a:spcBef>
              <a:spcPct val="0"/>
            </a:spcBef>
            <a:spcAft>
              <a:spcPct val="35000"/>
            </a:spcAft>
            <a:buNone/>
          </a:pPr>
          <a:r>
            <a:rPr lang="en-GB" sz="3200" kern="1200" dirty="0"/>
            <a:t>Engagement with insurers</a:t>
          </a:r>
        </a:p>
      </dsp:txBody>
      <dsp:txXfrm>
        <a:off x="616437" y="4209587"/>
        <a:ext cx="8916861" cy="841829"/>
      </dsp:txXfrm>
    </dsp:sp>
    <dsp:sp modelId="{08CA2FBF-5C3B-4296-B022-DBF3C4C982F4}">
      <dsp:nvSpPr>
        <dsp:cNvPr id="0" name=""/>
        <dsp:cNvSpPr/>
      </dsp:nvSpPr>
      <dsp:spPr>
        <a:xfrm>
          <a:off x="90294" y="4104358"/>
          <a:ext cx="1052287" cy="1052287"/>
        </a:xfrm>
        <a:prstGeom prst="ellipse">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5F573D-B2FB-4404-8E1B-8D8E775198BF}">
      <dsp:nvSpPr>
        <dsp:cNvPr id="0" name=""/>
        <dsp:cNvSpPr/>
      </dsp:nvSpPr>
      <dsp:spPr>
        <a:xfrm>
          <a:off x="3793304" y="1787087"/>
          <a:ext cx="1950550" cy="18979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b="1" kern="1200" dirty="0"/>
            <a:t>1000s of complaints</a:t>
          </a:r>
        </a:p>
      </dsp:txBody>
      <dsp:txXfrm>
        <a:off x="4078955" y="2065033"/>
        <a:ext cx="1379248" cy="1342045"/>
      </dsp:txXfrm>
    </dsp:sp>
    <dsp:sp modelId="{8EB07C89-A24C-40BF-AE51-8624958253F2}">
      <dsp:nvSpPr>
        <dsp:cNvPr id="0" name=""/>
        <dsp:cNvSpPr/>
      </dsp:nvSpPr>
      <dsp:spPr>
        <a:xfrm rot="16200000">
          <a:off x="4638812" y="1643214"/>
          <a:ext cx="259534" cy="28210"/>
        </a:xfrm>
        <a:custGeom>
          <a:avLst/>
          <a:gdLst/>
          <a:ahLst/>
          <a:cxnLst/>
          <a:rect l="0" t="0" r="0" b="0"/>
          <a:pathLst>
            <a:path>
              <a:moveTo>
                <a:pt x="0" y="14105"/>
              </a:moveTo>
              <a:lnTo>
                <a:pt x="259534" y="1410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762091" y="1650831"/>
        <a:ext cx="12976" cy="12976"/>
      </dsp:txXfrm>
    </dsp:sp>
    <dsp:sp modelId="{BCC7EA75-60F4-47C7-BFF3-94F479054D7D}">
      <dsp:nvSpPr>
        <dsp:cNvPr id="0" name=""/>
        <dsp:cNvSpPr/>
      </dsp:nvSpPr>
      <dsp:spPr>
        <a:xfrm>
          <a:off x="4015460" y="21312"/>
          <a:ext cx="1506240" cy="1506240"/>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b="1" kern="1200" dirty="0"/>
            <a:t>Injured or distressed by the fire</a:t>
          </a:r>
        </a:p>
      </dsp:txBody>
      <dsp:txXfrm>
        <a:off x="4236044" y="241896"/>
        <a:ext cx="1065072" cy="1065072"/>
      </dsp:txXfrm>
    </dsp:sp>
    <dsp:sp modelId="{4ED9C4C1-1DC6-42F0-891D-07B4111E4BA5}">
      <dsp:nvSpPr>
        <dsp:cNvPr id="0" name=""/>
        <dsp:cNvSpPr/>
      </dsp:nvSpPr>
      <dsp:spPr>
        <a:xfrm>
          <a:off x="5743855" y="2721951"/>
          <a:ext cx="159663" cy="28210"/>
        </a:xfrm>
        <a:custGeom>
          <a:avLst/>
          <a:gdLst/>
          <a:ahLst/>
          <a:cxnLst/>
          <a:rect l="0" t="0" r="0" b="0"/>
          <a:pathLst>
            <a:path>
              <a:moveTo>
                <a:pt x="0" y="14105"/>
              </a:moveTo>
              <a:lnTo>
                <a:pt x="159663" y="1410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19695" y="2732064"/>
        <a:ext cx="7983" cy="7983"/>
      </dsp:txXfrm>
    </dsp:sp>
    <dsp:sp modelId="{E2A5CE08-3832-43FA-848C-102AF65C0785}">
      <dsp:nvSpPr>
        <dsp:cNvPr id="0" name=""/>
        <dsp:cNvSpPr/>
      </dsp:nvSpPr>
      <dsp:spPr>
        <a:xfrm>
          <a:off x="5903519" y="1960508"/>
          <a:ext cx="1653369" cy="1551096"/>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b="1" kern="1200" dirty="0"/>
            <a:t>Unable to collect Christmas shopping ordered online</a:t>
          </a:r>
        </a:p>
      </dsp:txBody>
      <dsp:txXfrm>
        <a:off x="6145649" y="2187661"/>
        <a:ext cx="1169109" cy="1096790"/>
      </dsp:txXfrm>
    </dsp:sp>
    <dsp:sp modelId="{8B28E98C-F9C4-4A06-9675-554182884594}">
      <dsp:nvSpPr>
        <dsp:cNvPr id="0" name=""/>
        <dsp:cNvSpPr/>
      </dsp:nvSpPr>
      <dsp:spPr>
        <a:xfrm rot="5400000">
          <a:off x="4638812" y="3800687"/>
          <a:ext cx="259534" cy="28210"/>
        </a:xfrm>
        <a:custGeom>
          <a:avLst/>
          <a:gdLst/>
          <a:ahLst/>
          <a:cxnLst/>
          <a:rect l="0" t="0" r="0" b="0"/>
          <a:pathLst>
            <a:path>
              <a:moveTo>
                <a:pt x="0" y="14105"/>
              </a:moveTo>
              <a:lnTo>
                <a:pt x="259534" y="1410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762091" y="3808304"/>
        <a:ext cx="12976" cy="12976"/>
      </dsp:txXfrm>
    </dsp:sp>
    <dsp:sp modelId="{6E08E5E8-E260-4A8B-BCC1-9102A88CC061}">
      <dsp:nvSpPr>
        <dsp:cNvPr id="0" name=""/>
        <dsp:cNvSpPr/>
      </dsp:nvSpPr>
      <dsp:spPr>
        <a:xfrm>
          <a:off x="4015460" y="3944560"/>
          <a:ext cx="1506240" cy="1506240"/>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b="1" kern="1200" dirty="0"/>
            <a:t>Personal data stolen:  financial loss</a:t>
          </a:r>
        </a:p>
      </dsp:txBody>
      <dsp:txXfrm>
        <a:off x="4236044" y="4165144"/>
        <a:ext cx="1065072" cy="1065072"/>
      </dsp:txXfrm>
    </dsp:sp>
    <dsp:sp modelId="{76E51B8A-DF5C-40C9-88B5-3FF21F8A9A6E}">
      <dsp:nvSpPr>
        <dsp:cNvPr id="0" name=""/>
        <dsp:cNvSpPr/>
      </dsp:nvSpPr>
      <dsp:spPr>
        <a:xfrm rot="10800000">
          <a:off x="3560076" y="2721951"/>
          <a:ext cx="233228" cy="28210"/>
        </a:xfrm>
        <a:custGeom>
          <a:avLst/>
          <a:gdLst/>
          <a:ahLst/>
          <a:cxnLst/>
          <a:rect l="0" t="0" r="0" b="0"/>
          <a:pathLst>
            <a:path>
              <a:moveTo>
                <a:pt x="0" y="14105"/>
              </a:moveTo>
              <a:lnTo>
                <a:pt x="233228" y="1410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670859" y="2730225"/>
        <a:ext cx="11661" cy="11661"/>
      </dsp:txXfrm>
    </dsp:sp>
    <dsp:sp modelId="{CB5A283F-AB70-411D-8331-CB9C7B210334}">
      <dsp:nvSpPr>
        <dsp:cNvPr id="0" name=""/>
        <dsp:cNvSpPr/>
      </dsp:nvSpPr>
      <dsp:spPr>
        <a:xfrm>
          <a:off x="2053836" y="1982936"/>
          <a:ext cx="1506240" cy="1506240"/>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b="1" kern="1200" dirty="0"/>
            <a:t>Personal data stolen:  mental distress</a:t>
          </a:r>
        </a:p>
      </dsp:txBody>
      <dsp:txXfrm>
        <a:off x="2274420" y="2203520"/>
        <a:ext cx="1065072" cy="10650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861927-B415-4923-9AB4-28D571657AE0}">
      <dsp:nvSpPr>
        <dsp:cNvPr id="0" name=""/>
        <dsp:cNvSpPr/>
      </dsp:nvSpPr>
      <dsp:spPr>
        <a:xfrm>
          <a:off x="0" y="1121456"/>
          <a:ext cx="9610725" cy="15210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GB" sz="6500" kern="1200" dirty="0"/>
            <a:t>Claim against </a:t>
          </a:r>
          <a:r>
            <a:rPr lang="en-GB" sz="6500" kern="1200" dirty="0" err="1"/>
            <a:t>CoolAir</a:t>
          </a:r>
          <a:endParaRPr lang="en-GB" sz="6500" kern="1200" dirty="0"/>
        </a:p>
      </dsp:txBody>
      <dsp:txXfrm>
        <a:off x="74249" y="1195705"/>
        <a:ext cx="9462227" cy="1372502"/>
      </dsp:txXfrm>
    </dsp:sp>
    <dsp:sp modelId="{2A73A5BE-E4EB-4848-842D-1CD4BE557A4E}">
      <dsp:nvSpPr>
        <dsp:cNvPr id="0" name=""/>
        <dsp:cNvSpPr/>
      </dsp:nvSpPr>
      <dsp:spPr>
        <a:xfrm>
          <a:off x="0" y="2829656"/>
          <a:ext cx="9610725" cy="15210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GB" sz="6500" kern="1200"/>
            <a:t>Data breach</a:t>
          </a:r>
          <a:endParaRPr lang="en-GB" sz="6500" kern="1200" dirty="0"/>
        </a:p>
      </dsp:txBody>
      <dsp:txXfrm>
        <a:off x="74249" y="2903905"/>
        <a:ext cx="9462227" cy="1372502"/>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038" y="0"/>
            <a:ext cx="2951162" cy="496888"/>
          </a:xfrm>
          <a:prstGeom prst="rect">
            <a:avLst/>
          </a:prstGeom>
        </p:spPr>
        <p:txBody>
          <a:bodyPr vert="horz" lIns="91440" tIns="45720" rIns="91440" bIns="45720" rtlCol="0"/>
          <a:lstStyle>
            <a:lvl1pPr algn="r">
              <a:defRPr sz="1200"/>
            </a:lvl1pPr>
          </a:lstStyle>
          <a:p>
            <a:fld id="{E44248ED-B0B4-4168-8E43-A9C6F1264114}" type="datetimeFigureOut">
              <a:rPr lang="en-GB" smtClean="0"/>
              <a:t>12/06/2018</a:t>
            </a:fld>
            <a:endParaRPr lang="en-GB"/>
          </a:p>
        </p:txBody>
      </p:sp>
      <p:sp>
        <p:nvSpPr>
          <p:cNvPr id="4" name="Footer Placeholder 3"/>
          <p:cNvSpPr>
            <a:spLocks noGrp="1"/>
          </p:cNvSpPr>
          <p:nvPr>
            <p:ph type="ftr" sz="quarter" idx="2"/>
          </p:nvPr>
        </p:nvSpPr>
        <p:spPr>
          <a:xfrm>
            <a:off x="0" y="9442450"/>
            <a:ext cx="2951163"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038" y="9442450"/>
            <a:ext cx="2951162" cy="496888"/>
          </a:xfrm>
          <a:prstGeom prst="rect">
            <a:avLst/>
          </a:prstGeom>
        </p:spPr>
        <p:txBody>
          <a:bodyPr vert="horz" lIns="91440" tIns="45720" rIns="91440" bIns="45720" rtlCol="0" anchor="b"/>
          <a:lstStyle>
            <a:lvl1pPr algn="r">
              <a:defRPr sz="1200"/>
            </a:lvl1pPr>
          </a:lstStyle>
          <a:p>
            <a:fld id="{7FEEF068-328E-4D4E-8EC3-B1BAE2A368B6}" type="slidenum">
              <a:rPr lang="en-GB" smtClean="0"/>
              <a:t>‹#›</a:t>
            </a:fld>
            <a:endParaRPr lang="en-GB"/>
          </a:p>
        </p:txBody>
      </p:sp>
    </p:spTree>
    <p:extLst>
      <p:ext uri="{BB962C8B-B14F-4D97-AF65-F5344CB8AC3E}">
        <p14:creationId xmlns:p14="http://schemas.microsoft.com/office/powerpoint/2010/main" val="4206109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09" cy="49641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095" y="0"/>
            <a:ext cx="2951109" cy="496410"/>
          </a:xfrm>
          <a:prstGeom prst="rect">
            <a:avLst/>
          </a:prstGeom>
        </p:spPr>
        <p:txBody>
          <a:bodyPr vert="horz" lIns="91440" tIns="45720" rIns="91440" bIns="45720" rtlCol="0"/>
          <a:lstStyle>
            <a:lvl1pPr algn="r">
              <a:defRPr sz="1200"/>
            </a:lvl1pPr>
          </a:lstStyle>
          <a:p>
            <a:fld id="{81825871-DC14-4816-922E-DF3A71ECA20C}" type="datetimeFigureOut">
              <a:rPr lang="en-GB" smtClean="0"/>
              <a:t>12/06/2018</a:t>
            </a:fld>
            <a:endParaRPr lang="en-GB"/>
          </a:p>
        </p:txBody>
      </p:sp>
      <p:sp>
        <p:nvSpPr>
          <p:cNvPr id="4" name="Slide Image Placeholder 3"/>
          <p:cNvSpPr>
            <a:spLocks noGrp="1" noRot="1" noChangeAspect="1"/>
          </p:cNvSpPr>
          <p:nvPr>
            <p:ph type="sldImg" idx="2"/>
          </p:nvPr>
        </p:nvSpPr>
        <p:spPr>
          <a:xfrm>
            <a:off x="769938" y="746125"/>
            <a:ext cx="5268912" cy="3727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513" y="4722258"/>
            <a:ext cx="5445762" cy="447246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925"/>
            <a:ext cx="2951109" cy="49641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095" y="9442925"/>
            <a:ext cx="2951109" cy="496410"/>
          </a:xfrm>
          <a:prstGeom prst="rect">
            <a:avLst/>
          </a:prstGeom>
        </p:spPr>
        <p:txBody>
          <a:bodyPr vert="horz" lIns="91440" tIns="45720" rIns="91440" bIns="45720" rtlCol="0" anchor="b"/>
          <a:lstStyle>
            <a:lvl1pPr algn="r">
              <a:defRPr sz="1200"/>
            </a:lvl1pPr>
          </a:lstStyle>
          <a:p>
            <a:fld id="{82F5AA8E-5E41-4FBE-8453-48B688E1E16A}" type="slidenum">
              <a:rPr lang="en-GB" smtClean="0"/>
              <a:t>‹#›</a:t>
            </a:fld>
            <a:endParaRPr lang="en-GB"/>
          </a:p>
        </p:txBody>
      </p:sp>
    </p:spTree>
    <p:extLst>
      <p:ext uri="{BB962C8B-B14F-4D97-AF65-F5344CB8AC3E}">
        <p14:creationId xmlns:p14="http://schemas.microsoft.com/office/powerpoint/2010/main" val="911224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2F5AA8E-5E41-4FBE-8453-48B688E1E16A}" type="slidenum">
              <a:rPr lang="en-GB" smtClean="0"/>
              <a:t>1</a:t>
            </a:fld>
            <a:endParaRPr lang="en-GB"/>
          </a:p>
        </p:txBody>
      </p:sp>
    </p:spTree>
    <p:extLst>
      <p:ext uri="{BB962C8B-B14F-4D97-AF65-F5344CB8AC3E}">
        <p14:creationId xmlns:p14="http://schemas.microsoft.com/office/powerpoint/2010/main" val="631860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2F5AA8E-5E41-4FBE-8453-48B688E1E16A}" type="slidenum">
              <a:rPr lang="en-GB" smtClean="0"/>
              <a:t>2</a:t>
            </a:fld>
            <a:endParaRPr lang="en-GB"/>
          </a:p>
        </p:txBody>
      </p:sp>
    </p:spTree>
    <p:extLst>
      <p:ext uri="{BB962C8B-B14F-4D97-AF65-F5344CB8AC3E}">
        <p14:creationId xmlns:p14="http://schemas.microsoft.com/office/powerpoint/2010/main" val="1771210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2F5AA8E-5E41-4FBE-8453-48B688E1E16A}" type="slidenum">
              <a:rPr lang="en-GB" smtClean="0"/>
              <a:t>3</a:t>
            </a:fld>
            <a:endParaRPr lang="en-GB"/>
          </a:p>
        </p:txBody>
      </p:sp>
    </p:spTree>
    <p:extLst>
      <p:ext uri="{BB962C8B-B14F-4D97-AF65-F5344CB8AC3E}">
        <p14:creationId xmlns:p14="http://schemas.microsoft.com/office/powerpoint/2010/main" val="4101424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2F5AA8E-5E41-4FBE-8453-48B688E1E16A}" type="slidenum">
              <a:rPr lang="en-GB" smtClean="0"/>
              <a:t>4</a:t>
            </a:fld>
            <a:endParaRPr lang="en-GB" dirty="0"/>
          </a:p>
        </p:txBody>
      </p:sp>
    </p:spTree>
    <p:extLst>
      <p:ext uri="{BB962C8B-B14F-4D97-AF65-F5344CB8AC3E}">
        <p14:creationId xmlns:p14="http://schemas.microsoft.com/office/powerpoint/2010/main" val="4086113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2F5AA8E-5E41-4FBE-8453-48B688E1E16A}" type="slidenum">
              <a:rPr lang="en-GB" smtClean="0"/>
              <a:t>5</a:t>
            </a:fld>
            <a:endParaRPr lang="en-GB" dirty="0"/>
          </a:p>
        </p:txBody>
      </p:sp>
    </p:spTree>
    <p:extLst>
      <p:ext uri="{BB962C8B-B14F-4D97-AF65-F5344CB8AC3E}">
        <p14:creationId xmlns:p14="http://schemas.microsoft.com/office/powerpoint/2010/main" val="3097048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2F5AA8E-5E41-4FBE-8453-48B688E1E16A}" type="slidenum">
              <a:rPr lang="en-GB" smtClean="0"/>
              <a:t>6</a:t>
            </a:fld>
            <a:endParaRPr lang="en-GB" dirty="0"/>
          </a:p>
        </p:txBody>
      </p:sp>
    </p:spTree>
    <p:extLst>
      <p:ext uri="{BB962C8B-B14F-4D97-AF65-F5344CB8AC3E}">
        <p14:creationId xmlns:p14="http://schemas.microsoft.com/office/powerpoint/2010/main" val="41910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Slides</a:t>
            </a:r>
            <a:r>
              <a:rPr lang="en-GB" baseline="0" dirty="0"/>
              <a:t> shows notification clauses of two key policies relevant to this scenario. Good v Bad clauses.</a:t>
            </a:r>
          </a:p>
          <a:p>
            <a:br>
              <a:rPr lang="en-GB" baseline="0" dirty="0"/>
            </a:br>
            <a:r>
              <a:rPr lang="en-GB" dirty="0"/>
              <a:t>Public liability requires immediate notificatio</a:t>
            </a:r>
            <a:r>
              <a:rPr lang="en-GB" baseline="0" dirty="0"/>
              <a:t>n of circumstances – risk manager in error thinks he doesn’t think necessary to notify as no complaints from third parties received as yet</a:t>
            </a:r>
          </a:p>
          <a:p>
            <a:endParaRPr lang="en-GB" baseline="0" dirty="0"/>
          </a:p>
          <a:p>
            <a:pPr lvl="0"/>
            <a:r>
              <a:rPr lang="en-GB" sz="1200" kern="1200" dirty="0">
                <a:solidFill>
                  <a:schemeClr val="tx1"/>
                </a:solidFill>
                <a:effectLst/>
                <a:latin typeface="+mn-lt"/>
                <a:ea typeface="+mn-ea"/>
                <a:cs typeface="+mn-cs"/>
              </a:rPr>
              <a:t>Failure</a:t>
            </a:r>
            <a:r>
              <a:rPr lang="en-GB" sz="1200" kern="1200" baseline="0" dirty="0">
                <a:solidFill>
                  <a:schemeClr val="tx1"/>
                </a:solidFill>
                <a:effectLst/>
                <a:latin typeface="+mn-lt"/>
                <a:ea typeface="+mn-ea"/>
                <a:cs typeface="+mn-cs"/>
              </a:rPr>
              <a:t> to notify ‘immediately’ = breach of conditions precedent = insurers can deny liability for claims which arise from this occurrence</a:t>
            </a:r>
            <a:endParaRPr lang="en-GB" sz="12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Keep notifications under review as matters develop</a:t>
            </a:r>
          </a:p>
          <a:p>
            <a:endParaRPr lang="en-GB" dirty="0"/>
          </a:p>
        </p:txBody>
      </p:sp>
      <p:sp>
        <p:nvSpPr>
          <p:cNvPr id="4" name="Slide Number Placeholder 3"/>
          <p:cNvSpPr>
            <a:spLocks noGrp="1"/>
          </p:cNvSpPr>
          <p:nvPr>
            <p:ph type="sldNum" sz="quarter" idx="10"/>
          </p:nvPr>
        </p:nvSpPr>
        <p:spPr/>
        <p:txBody>
          <a:bodyPr/>
          <a:lstStyle/>
          <a:p>
            <a:fld id="{82F5AA8E-5E41-4FBE-8453-48B688E1E16A}" type="slidenum">
              <a:rPr lang="en-GB" smtClean="0"/>
              <a:t>7</a:t>
            </a:fld>
            <a:endParaRPr lang="en-GB" dirty="0"/>
          </a:p>
        </p:txBody>
      </p:sp>
    </p:spTree>
    <p:extLst>
      <p:ext uri="{BB962C8B-B14F-4D97-AF65-F5344CB8AC3E}">
        <p14:creationId xmlns:p14="http://schemas.microsoft.com/office/powerpoint/2010/main" val="856808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2F5AA8E-5E41-4FBE-8453-48B688E1E16A}" type="slidenum">
              <a:rPr lang="en-GB" smtClean="0"/>
              <a:t>8</a:t>
            </a:fld>
            <a:endParaRPr lang="en-GB" dirty="0"/>
          </a:p>
        </p:txBody>
      </p:sp>
    </p:spTree>
    <p:extLst>
      <p:ext uri="{BB962C8B-B14F-4D97-AF65-F5344CB8AC3E}">
        <p14:creationId xmlns:p14="http://schemas.microsoft.com/office/powerpoint/2010/main" val="3007525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82F5AA8E-5E41-4FBE-8453-48B688E1E16A}" type="slidenum">
              <a:rPr lang="en-GB" smtClean="0"/>
              <a:t>9</a:t>
            </a:fld>
            <a:endParaRPr lang="en-GB" dirty="0"/>
          </a:p>
        </p:txBody>
      </p:sp>
    </p:spTree>
    <p:extLst>
      <p:ext uri="{BB962C8B-B14F-4D97-AF65-F5344CB8AC3E}">
        <p14:creationId xmlns:p14="http://schemas.microsoft.com/office/powerpoint/2010/main" val="1689656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2F5AA8E-5E41-4FBE-8453-48B688E1E16A}" type="slidenum">
              <a:rPr lang="en-GB" smtClean="0"/>
              <a:t>10</a:t>
            </a:fld>
            <a:endParaRPr lang="en-GB" dirty="0"/>
          </a:p>
        </p:txBody>
      </p:sp>
    </p:spTree>
    <p:extLst>
      <p:ext uri="{BB962C8B-B14F-4D97-AF65-F5344CB8AC3E}">
        <p14:creationId xmlns:p14="http://schemas.microsoft.com/office/powerpoint/2010/main" val="1868578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In response to increasing</a:t>
            </a:r>
            <a:r>
              <a:rPr lang="en-GB" sz="1200" kern="1200" baseline="0" dirty="0">
                <a:solidFill>
                  <a:schemeClr val="tx1"/>
                </a:solidFill>
                <a:effectLst/>
                <a:latin typeface="+mn-lt"/>
                <a:ea typeface="+mn-ea"/>
                <a:cs typeface="+mn-cs"/>
              </a:rPr>
              <a:t>ly negative comments on social media the CEO makes a press statement without reference to the risk manager or legal.</a:t>
            </a:r>
            <a:endParaRPr lang="en-GB" sz="12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Be</a:t>
            </a:r>
            <a:r>
              <a:rPr lang="en-GB" sz="1200" kern="1200" baseline="0" dirty="0">
                <a:solidFill>
                  <a:schemeClr val="tx1"/>
                </a:solidFill>
                <a:effectLst/>
                <a:latin typeface="+mn-lt"/>
                <a:ea typeface="+mn-ea"/>
                <a:cs typeface="+mn-cs"/>
              </a:rPr>
              <a:t> careful that external communications are consistent – eg what is said in the media is what you would say to any regulator and be what you want to say to insurers</a:t>
            </a:r>
          </a:p>
          <a:p>
            <a:pPr lvl="0"/>
            <a:endParaRPr lang="en-GB" sz="1200" kern="1200" baseline="0" dirty="0">
              <a:solidFill>
                <a:schemeClr val="tx1"/>
              </a:solidFill>
              <a:effectLst/>
              <a:latin typeface="+mn-lt"/>
              <a:ea typeface="+mn-ea"/>
              <a:cs typeface="+mn-cs"/>
            </a:endParaRPr>
          </a:p>
          <a:p>
            <a:pPr lvl="0"/>
            <a:r>
              <a:rPr lang="en-GB" sz="1200" kern="1200" baseline="0" dirty="0">
                <a:solidFill>
                  <a:schemeClr val="tx1"/>
                </a:solidFill>
                <a:effectLst/>
                <a:latin typeface="+mn-lt"/>
                <a:ea typeface="+mn-ea"/>
                <a:cs typeface="+mn-cs"/>
              </a:rPr>
              <a:t>Don’t assert facts not yet known-</a:t>
            </a:r>
          </a:p>
          <a:p>
            <a:pPr lvl="0"/>
            <a:br>
              <a:rPr lang="en-GB" sz="1200" kern="1200" baseline="0" dirty="0">
                <a:solidFill>
                  <a:schemeClr val="tx1"/>
                </a:solidFill>
                <a:effectLst/>
                <a:latin typeface="+mn-lt"/>
                <a:ea typeface="+mn-ea"/>
                <a:cs typeface="+mn-cs"/>
              </a:rPr>
            </a:br>
            <a:r>
              <a:rPr lang="en-GB" sz="1200" kern="1200" baseline="0" dirty="0">
                <a:solidFill>
                  <a:schemeClr val="tx1"/>
                </a:solidFill>
                <a:effectLst/>
                <a:latin typeface="+mn-lt"/>
                <a:ea typeface="+mn-ea"/>
                <a:cs typeface="+mn-cs"/>
              </a:rPr>
              <a:t>Beware ex gratia payments for which there is unlikely to be cover. As well as going above and beyond legal liability to potential claimants.</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If the insured</a:t>
            </a:r>
            <a:r>
              <a:rPr lang="en-GB" sz="1200" kern="1200" baseline="0" dirty="0">
                <a:solidFill>
                  <a:schemeClr val="tx1"/>
                </a:solidFill>
                <a:effectLst/>
                <a:latin typeface="+mn-lt"/>
                <a:ea typeface="+mn-ea"/>
                <a:cs typeface="+mn-cs"/>
              </a:rPr>
              <a:t> wants to </a:t>
            </a:r>
            <a:r>
              <a:rPr lang="en-GB" sz="1200" kern="1200" dirty="0">
                <a:solidFill>
                  <a:schemeClr val="tx1"/>
                </a:solidFill>
                <a:effectLst/>
                <a:latin typeface="+mn-lt"/>
                <a:ea typeface="+mn-ea"/>
                <a:cs typeface="+mn-cs"/>
              </a:rPr>
              <a:t>later seek to</a:t>
            </a:r>
            <a:r>
              <a:rPr lang="en-GB" sz="1200" kern="1200" baseline="0" dirty="0">
                <a:solidFill>
                  <a:schemeClr val="tx1"/>
                </a:solidFill>
                <a:effectLst/>
                <a:latin typeface="+mn-lt"/>
                <a:ea typeface="+mn-ea"/>
                <a:cs typeface="+mn-cs"/>
              </a:rPr>
              <a:t> argue that this payment of £1000 represents what insured’s legal liability then you have not received insurers consent</a:t>
            </a:r>
          </a:p>
          <a:p>
            <a:pPr lvl="0"/>
            <a:br>
              <a:rPr lang="en-GB" sz="1200" kern="1200" baseline="0" dirty="0">
                <a:solidFill>
                  <a:schemeClr val="tx1"/>
                </a:solidFill>
                <a:effectLst/>
                <a:latin typeface="+mn-lt"/>
                <a:ea typeface="+mn-ea"/>
                <a:cs typeface="+mn-cs"/>
              </a:rPr>
            </a:br>
            <a:r>
              <a:rPr lang="en-GB" sz="1200" kern="1200" baseline="0" dirty="0">
                <a:solidFill>
                  <a:schemeClr val="tx1"/>
                </a:solidFill>
                <a:effectLst/>
                <a:latin typeface="+mn-lt"/>
                <a:ea typeface="+mn-ea"/>
                <a:cs typeface="+mn-cs"/>
              </a:rPr>
              <a:t>May want to argue at a later date that these are mitigation costs – may be difficult if they have been described as a ‘gesture of goodwill’</a:t>
            </a:r>
          </a:p>
          <a:p>
            <a:pPr lvl="0"/>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82F5AA8E-5E41-4FBE-8453-48B688E1E16A}" type="slidenum">
              <a:rPr lang="en-GB" smtClean="0"/>
              <a:t>11</a:t>
            </a:fld>
            <a:endParaRPr lang="en-GB" dirty="0"/>
          </a:p>
        </p:txBody>
      </p:sp>
    </p:spTree>
    <p:extLst>
      <p:ext uri="{BB962C8B-B14F-4D97-AF65-F5344CB8AC3E}">
        <p14:creationId xmlns:p14="http://schemas.microsoft.com/office/powerpoint/2010/main" val="1830698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2F5AA8E-5E41-4FBE-8453-48B688E1E16A}" type="slidenum">
              <a:rPr lang="en-GB" smtClean="0"/>
              <a:t>12</a:t>
            </a:fld>
            <a:endParaRPr lang="en-GB" dirty="0"/>
          </a:p>
        </p:txBody>
      </p:sp>
    </p:spTree>
    <p:extLst>
      <p:ext uri="{BB962C8B-B14F-4D97-AF65-F5344CB8AC3E}">
        <p14:creationId xmlns:p14="http://schemas.microsoft.com/office/powerpoint/2010/main" val="1076215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This is a note</a:t>
            </a:r>
            <a:r>
              <a:rPr lang="en-GB" baseline="0" dirty="0"/>
              <a:t> essentially on mitigation costs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Highlights need for</a:t>
            </a:r>
            <a:r>
              <a:rPr lang="en-GB" baseline="0" dirty="0"/>
              <a:t> Board/senior management to understand insurance implications of their decisions and have coverage in mind when taking decisions.</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en-GB" dirty="0"/>
              <a:t>Danger of expressing reasons internally</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en-GB" dirty="0"/>
              <a:t>Be careful how characterise</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Avoid stating (in non-privileged documents) the purpose of any mitigation steps that have been or may be taken because the Company might ultimately wish to characterise the purpose of such payments to accord with its position on coverage (e.g. as costs of mitigating BI losses or of avoiding/minimising claims).</a:t>
            </a:r>
          </a:p>
        </p:txBody>
      </p:sp>
      <p:sp>
        <p:nvSpPr>
          <p:cNvPr id="4" name="Slide Number Placeholder 3"/>
          <p:cNvSpPr>
            <a:spLocks noGrp="1"/>
          </p:cNvSpPr>
          <p:nvPr>
            <p:ph type="sldNum" sz="quarter" idx="10"/>
          </p:nvPr>
        </p:nvSpPr>
        <p:spPr/>
        <p:txBody>
          <a:bodyPr/>
          <a:lstStyle/>
          <a:p>
            <a:fld id="{82F5AA8E-5E41-4FBE-8453-48B688E1E16A}" type="slidenum">
              <a:rPr lang="en-GB" smtClean="0"/>
              <a:t>13</a:t>
            </a:fld>
            <a:endParaRPr lang="en-GB" dirty="0"/>
          </a:p>
        </p:txBody>
      </p:sp>
    </p:spTree>
    <p:extLst>
      <p:ext uri="{BB962C8B-B14F-4D97-AF65-F5344CB8AC3E}">
        <p14:creationId xmlns:p14="http://schemas.microsoft.com/office/powerpoint/2010/main" val="2657507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2F5AA8E-5E41-4FBE-8453-48B688E1E16A}" type="slidenum">
              <a:rPr lang="en-GB" smtClean="0"/>
              <a:t>14</a:t>
            </a:fld>
            <a:endParaRPr lang="en-GB" dirty="0"/>
          </a:p>
        </p:txBody>
      </p:sp>
    </p:spTree>
    <p:extLst>
      <p:ext uri="{BB962C8B-B14F-4D97-AF65-F5344CB8AC3E}">
        <p14:creationId xmlns:p14="http://schemas.microsoft.com/office/powerpoint/2010/main" val="2805874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2F5AA8E-5E41-4FBE-8453-48B688E1E16A}" type="slidenum">
              <a:rPr lang="en-GB" smtClean="0"/>
              <a:t>15</a:t>
            </a:fld>
            <a:endParaRPr lang="en-GB" dirty="0"/>
          </a:p>
        </p:txBody>
      </p:sp>
    </p:spTree>
    <p:extLst>
      <p:ext uri="{BB962C8B-B14F-4D97-AF65-F5344CB8AC3E}">
        <p14:creationId xmlns:p14="http://schemas.microsoft.com/office/powerpoint/2010/main" val="992239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746125"/>
            <a:ext cx="5270500" cy="3727450"/>
          </a:xfrm>
        </p:spPr>
      </p:sp>
      <p:sp>
        <p:nvSpPr>
          <p:cNvPr id="3" name="Notes Placeholder 2"/>
          <p:cNvSpPr>
            <a:spLocks noGrp="1"/>
          </p:cNvSpPr>
          <p:nvPr>
            <p:ph type="body" idx="1"/>
          </p:nvPr>
        </p:nvSpPr>
        <p:spPr/>
        <p:txBody>
          <a:bodyPr/>
          <a:lstStyle/>
          <a:p>
            <a:r>
              <a:rPr lang="en-GB" dirty="0"/>
              <a:t>Carry out effective internal investigations – investigations for non-insurance purposes (i.e. HSE, lessons learned) rarely focus on the correct issues for coverage</a:t>
            </a:r>
          </a:p>
          <a:p>
            <a:endParaRPr lang="en-GB" dirty="0"/>
          </a:p>
          <a:p>
            <a:r>
              <a:rPr lang="en-GB" dirty="0"/>
              <a:t>Cloak investigations in privilege where appropriate (and be careful of lessons learned exercises) – how cloak in privilege. Also be careful of internal commentary on privileged documents.</a:t>
            </a:r>
          </a:p>
          <a:p>
            <a:endParaRPr lang="en-GB" dirty="0"/>
          </a:p>
          <a:p>
            <a:r>
              <a:rPr lang="en-GB" dirty="0">
                <a:solidFill>
                  <a:schemeClr val="accent6"/>
                </a:solidFill>
              </a:rPr>
              <a:t>Take care after discovery of loss or after an underlying claim is made not to prejudice insurers’ subrogation rights (or potential rights), e.g. settling claims or making admissions without insurers’ consent</a:t>
            </a:r>
          </a:p>
          <a:p>
            <a:endParaRPr lang="en-GB" dirty="0"/>
          </a:p>
          <a:p>
            <a:r>
              <a:rPr lang="en-GB" dirty="0"/>
              <a:t>Fact-finding exercises – best directed and controlled by insured on major losses – collate documents / witness proofs / control access of loss adjusters/other insurer representatives</a:t>
            </a:r>
          </a:p>
          <a:p>
            <a:endParaRPr lang="en-GB" dirty="0"/>
          </a:p>
          <a:p>
            <a:r>
              <a:rPr lang="en-GB" dirty="0"/>
              <a:t>Potentially major exercises which should be informed by an understanding of coverage implications (but the facts are the facts)</a:t>
            </a:r>
          </a:p>
          <a:p>
            <a:br>
              <a:rPr lang="en-GB" dirty="0"/>
            </a:br>
            <a:endParaRPr lang="en-GB" dirty="0"/>
          </a:p>
        </p:txBody>
      </p:sp>
      <p:sp>
        <p:nvSpPr>
          <p:cNvPr id="4" name="Slide Number Placeholder 3"/>
          <p:cNvSpPr>
            <a:spLocks noGrp="1"/>
          </p:cNvSpPr>
          <p:nvPr>
            <p:ph type="sldNum" sz="quarter" idx="10"/>
          </p:nvPr>
        </p:nvSpPr>
        <p:spPr/>
        <p:txBody>
          <a:bodyPr/>
          <a:lstStyle/>
          <a:p>
            <a:endParaRPr lang="en-GB" dirty="0"/>
          </a:p>
        </p:txBody>
      </p:sp>
    </p:spTree>
    <p:extLst>
      <p:ext uri="{BB962C8B-B14F-4D97-AF65-F5344CB8AC3E}">
        <p14:creationId xmlns:p14="http://schemas.microsoft.com/office/powerpoint/2010/main" val="8847707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746125"/>
            <a:ext cx="5270500" cy="3727450"/>
          </a:xfrm>
        </p:spPr>
      </p:sp>
      <p:sp>
        <p:nvSpPr>
          <p:cNvPr id="3" name="Notes Placeholder 2"/>
          <p:cNvSpPr>
            <a:spLocks noGrp="1"/>
          </p:cNvSpPr>
          <p:nvPr>
            <p:ph type="body" idx="1"/>
          </p:nvPr>
        </p:nvSpPr>
        <p:spPr/>
        <p:txBody>
          <a:bodyPr/>
          <a:lstStyle/>
          <a:p>
            <a:r>
              <a:rPr lang="en-GB" dirty="0"/>
              <a:t>In the meantime,</a:t>
            </a:r>
            <a:r>
              <a:rPr lang="en-GB" baseline="0" dirty="0"/>
              <a:t> colleagues have been speculating on other potential causes.  Unhelpful in non-privileged documents.</a:t>
            </a:r>
          </a:p>
          <a:p>
            <a:endParaRPr lang="en-GB" baseline="0" dirty="0"/>
          </a:p>
          <a:p>
            <a:r>
              <a:rPr lang="en-GB" baseline="0" dirty="0"/>
              <a:t>May suggest insured did not take reasonable precautions to prevent property damage – breach of </a:t>
            </a:r>
            <a:r>
              <a:rPr lang="en-GB" baseline="0" dirty="0" err="1"/>
              <a:t>cp</a:t>
            </a:r>
            <a:endParaRPr lang="en-GB" baseline="0" dirty="0"/>
          </a:p>
          <a:p>
            <a:endParaRPr lang="en-GB" baseline="0" dirty="0"/>
          </a:p>
          <a:p>
            <a:endParaRPr lang="en-GB" dirty="0"/>
          </a:p>
        </p:txBody>
      </p:sp>
      <p:sp>
        <p:nvSpPr>
          <p:cNvPr id="4" name="Slide Number Placeholder 3"/>
          <p:cNvSpPr>
            <a:spLocks noGrp="1"/>
          </p:cNvSpPr>
          <p:nvPr>
            <p:ph type="sldNum" sz="quarter" idx="10"/>
          </p:nvPr>
        </p:nvSpPr>
        <p:spPr/>
        <p:txBody>
          <a:bodyPr/>
          <a:lstStyle/>
          <a:p>
            <a:endParaRPr lang="en-GB"/>
          </a:p>
        </p:txBody>
      </p:sp>
    </p:spTree>
    <p:extLst>
      <p:ext uri="{BB962C8B-B14F-4D97-AF65-F5344CB8AC3E}">
        <p14:creationId xmlns:p14="http://schemas.microsoft.com/office/powerpoint/2010/main" val="8847707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746125"/>
            <a:ext cx="5270500" cy="3727450"/>
          </a:xfrm>
        </p:spPr>
      </p:sp>
      <p:sp>
        <p:nvSpPr>
          <p:cNvPr id="3" name="Notes Placeholder 2"/>
          <p:cNvSpPr>
            <a:spLocks noGrp="1"/>
          </p:cNvSpPr>
          <p:nvPr>
            <p:ph type="body" idx="1"/>
          </p:nvPr>
        </p:nvSpPr>
        <p:spPr/>
        <p:txBody>
          <a:bodyPr/>
          <a:lstStyle/>
          <a:p>
            <a:r>
              <a:rPr lang="en-GB" dirty="0"/>
              <a:t>Another unhelpful</a:t>
            </a:r>
            <a:r>
              <a:rPr lang="en-GB" baseline="0" dirty="0"/>
              <a:t> speculation that might impact cover under PD/BI</a:t>
            </a:r>
          </a:p>
          <a:p>
            <a:endParaRPr lang="en-GB" baseline="0" dirty="0"/>
          </a:p>
          <a:p>
            <a:endParaRPr lang="en-GB" dirty="0"/>
          </a:p>
        </p:txBody>
      </p:sp>
      <p:sp>
        <p:nvSpPr>
          <p:cNvPr id="4" name="Slide Number Placeholder 3"/>
          <p:cNvSpPr>
            <a:spLocks noGrp="1"/>
          </p:cNvSpPr>
          <p:nvPr>
            <p:ph type="sldNum" sz="quarter" idx="10"/>
          </p:nvPr>
        </p:nvSpPr>
        <p:spPr/>
        <p:txBody>
          <a:bodyPr/>
          <a:lstStyle/>
          <a:p>
            <a:endParaRPr lang="en-GB"/>
          </a:p>
        </p:txBody>
      </p:sp>
    </p:spTree>
    <p:extLst>
      <p:ext uri="{BB962C8B-B14F-4D97-AF65-F5344CB8AC3E}">
        <p14:creationId xmlns:p14="http://schemas.microsoft.com/office/powerpoint/2010/main" val="8847707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2F5AA8E-5E41-4FBE-8453-48B688E1E16A}" type="slidenum">
              <a:rPr lang="en-GB" smtClean="0"/>
              <a:t>19</a:t>
            </a:fld>
            <a:endParaRPr lang="en-GB"/>
          </a:p>
        </p:txBody>
      </p:sp>
    </p:spTree>
    <p:extLst>
      <p:ext uri="{BB962C8B-B14F-4D97-AF65-F5344CB8AC3E}">
        <p14:creationId xmlns:p14="http://schemas.microsoft.com/office/powerpoint/2010/main" val="42541718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2F5AA8E-5E41-4FBE-8453-48B688E1E16A}" type="slidenum">
              <a:rPr lang="en-GB" smtClean="0"/>
              <a:t>20</a:t>
            </a:fld>
            <a:endParaRPr lang="en-GB"/>
          </a:p>
        </p:txBody>
      </p:sp>
    </p:spTree>
    <p:extLst>
      <p:ext uri="{BB962C8B-B14F-4D97-AF65-F5344CB8AC3E}">
        <p14:creationId xmlns:p14="http://schemas.microsoft.com/office/powerpoint/2010/main" val="31159306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2F5AA8E-5E41-4FBE-8453-48B688E1E16A}" type="slidenum">
              <a:rPr lang="en-GB" smtClean="0"/>
              <a:t>21</a:t>
            </a:fld>
            <a:endParaRPr lang="en-GB"/>
          </a:p>
        </p:txBody>
      </p:sp>
    </p:spTree>
    <p:extLst>
      <p:ext uri="{BB962C8B-B14F-4D97-AF65-F5344CB8AC3E}">
        <p14:creationId xmlns:p14="http://schemas.microsoft.com/office/powerpoint/2010/main" val="21608987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2F5AA8E-5E41-4FBE-8453-48B688E1E16A}" type="slidenum">
              <a:rPr lang="en-GB" smtClean="0"/>
              <a:t>22</a:t>
            </a:fld>
            <a:endParaRPr lang="en-GB"/>
          </a:p>
        </p:txBody>
      </p:sp>
    </p:spTree>
    <p:extLst>
      <p:ext uri="{BB962C8B-B14F-4D97-AF65-F5344CB8AC3E}">
        <p14:creationId xmlns:p14="http://schemas.microsoft.com/office/powerpoint/2010/main" val="27603659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2F5AA8E-5E41-4FBE-8453-48B688E1E16A}" type="slidenum">
              <a:rPr lang="en-GB" smtClean="0"/>
              <a:t>23</a:t>
            </a:fld>
            <a:endParaRPr lang="en-GB"/>
          </a:p>
        </p:txBody>
      </p:sp>
    </p:spTree>
    <p:extLst>
      <p:ext uri="{BB962C8B-B14F-4D97-AF65-F5344CB8AC3E}">
        <p14:creationId xmlns:p14="http://schemas.microsoft.com/office/powerpoint/2010/main" val="27269294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2F5AA8E-5E41-4FBE-8453-48B688E1E16A}" type="slidenum">
              <a:rPr lang="en-GB" smtClean="0"/>
              <a:t>24</a:t>
            </a:fld>
            <a:endParaRPr lang="en-GB"/>
          </a:p>
        </p:txBody>
      </p:sp>
    </p:spTree>
    <p:extLst>
      <p:ext uri="{BB962C8B-B14F-4D97-AF65-F5344CB8AC3E}">
        <p14:creationId xmlns:p14="http://schemas.microsoft.com/office/powerpoint/2010/main" val="13813446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2F5AA8E-5E41-4FBE-8453-48B688E1E16A}" type="slidenum">
              <a:rPr lang="en-GB" smtClean="0"/>
              <a:t>25</a:t>
            </a:fld>
            <a:endParaRPr lang="en-GB"/>
          </a:p>
        </p:txBody>
      </p:sp>
    </p:spTree>
    <p:extLst>
      <p:ext uri="{BB962C8B-B14F-4D97-AF65-F5344CB8AC3E}">
        <p14:creationId xmlns:p14="http://schemas.microsoft.com/office/powerpoint/2010/main" val="2875508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10"/>
          </p:nvPr>
        </p:nvSpPr>
        <p:spPr/>
        <p:txBody>
          <a:bodyPr/>
          <a:lstStyle/>
          <a:p>
            <a:fld id="{82F5AA8E-5E41-4FBE-8453-48B688E1E16A}" type="slidenum">
              <a:rPr lang="en-GB" smtClean="0"/>
              <a:t>26</a:t>
            </a:fld>
            <a:endParaRPr lang="en-GB"/>
          </a:p>
        </p:txBody>
      </p:sp>
      <p:sp>
        <p:nvSpPr>
          <p:cNvPr id="5" name="Date Placeholder 4"/>
          <p:cNvSpPr>
            <a:spLocks noGrp="1"/>
          </p:cNvSpPr>
          <p:nvPr>
            <p:ph type="dt" idx="11"/>
          </p:nvPr>
        </p:nvSpPr>
        <p:spPr/>
        <p:txBody>
          <a:bodyPr/>
          <a:lstStyle/>
          <a:p>
            <a:endParaRPr lang="en-GB"/>
          </a:p>
        </p:txBody>
      </p:sp>
    </p:spTree>
    <p:extLst>
      <p:ext uri="{BB962C8B-B14F-4D97-AF65-F5344CB8AC3E}">
        <p14:creationId xmlns:p14="http://schemas.microsoft.com/office/powerpoint/2010/main" val="35822474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2F5AA8E-5E41-4FBE-8453-48B688E1E16A}" type="slidenum">
              <a:rPr lang="en-GB" smtClean="0"/>
              <a:t>27</a:t>
            </a:fld>
            <a:endParaRPr lang="en-GB"/>
          </a:p>
        </p:txBody>
      </p:sp>
      <p:sp>
        <p:nvSpPr>
          <p:cNvPr id="5" name="Date Placeholder 4"/>
          <p:cNvSpPr>
            <a:spLocks noGrp="1"/>
          </p:cNvSpPr>
          <p:nvPr>
            <p:ph type="dt" idx="11"/>
          </p:nvPr>
        </p:nvSpPr>
        <p:spPr/>
        <p:txBody>
          <a:bodyPr/>
          <a:lstStyle/>
          <a:p>
            <a:endParaRPr lang="en-GB"/>
          </a:p>
        </p:txBody>
      </p:sp>
    </p:spTree>
    <p:extLst>
      <p:ext uri="{BB962C8B-B14F-4D97-AF65-F5344CB8AC3E}">
        <p14:creationId xmlns:p14="http://schemas.microsoft.com/office/powerpoint/2010/main" val="24617312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Is there a legal liability to pay</a:t>
            </a:r>
            <a:r>
              <a:rPr lang="en-GB" baseline="0" dirty="0"/>
              <a:t> all of these claims? Eg customers inconvenienced</a:t>
            </a:r>
          </a:p>
          <a:p>
            <a:endParaRPr lang="en-GB" dirty="0"/>
          </a:p>
          <a:p>
            <a:r>
              <a:rPr lang="en-GB" dirty="0"/>
              <a:t>Note dealing with different policies – PL and Cyber – watch interaction</a:t>
            </a:r>
            <a:r>
              <a:rPr lang="en-GB" baseline="0" dirty="0"/>
              <a:t> and potentially different policy conditions</a:t>
            </a:r>
            <a:endParaRPr lang="en-GB" dirty="0"/>
          </a:p>
          <a:p>
            <a:endParaRPr lang="en-GB" dirty="0"/>
          </a:p>
          <a:p>
            <a:r>
              <a:rPr lang="en-GB" dirty="0"/>
              <a:t>Most liability insurance policies impose some form of ongoing contractual obligations on the insured to co-operate with insurers</a:t>
            </a:r>
          </a:p>
          <a:p>
            <a:endParaRPr lang="en-GB" dirty="0"/>
          </a:p>
          <a:p>
            <a:r>
              <a:rPr lang="en-GB" dirty="0"/>
              <a:t>This ordinarily requires the insured to give insurers all information and documents reasonably requested and assist in the investigation, defence and settlement of the loss or underlying claim</a:t>
            </a:r>
          </a:p>
          <a:p>
            <a:endParaRPr lang="en-GB" dirty="0"/>
          </a:p>
          <a:p>
            <a:r>
              <a:rPr lang="en-GB" dirty="0"/>
              <a:t>Normally the duty of the insured and not the duty of the insurers to defend underlying claim in a liability context</a:t>
            </a:r>
          </a:p>
          <a:p>
            <a:endParaRPr lang="en-GB" dirty="0"/>
          </a:p>
          <a:p>
            <a:r>
              <a:rPr lang="en-GB" dirty="0"/>
              <a:t>No admissions of liability without consent</a:t>
            </a:r>
          </a:p>
          <a:p>
            <a:endParaRPr lang="en-GB" dirty="0"/>
          </a:p>
          <a:p>
            <a:endParaRPr lang="en-GB" dirty="0"/>
          </a:p>
        </p:txBody>
      </p:sp>
      <p:sp>
        <p:nvSpPr>
          <p:cNvPr id="4" name="Slide Number Placeholder 3"/>
          <p:cNvSpPr>
            <a:spLocks noGrp="1"/>
          </p:cNvSpPr>
          <p:nvPr>
            <p:ph type="sldNum" sz="quarter" idx="10"/>
          </p:nvPr>
        </p:nvSpPr>
        <p:spPr/>
        <p:txBody>
          <a:bodyPr/>
          <a:lstStyle/>
          <a:p>
            <a:fld id="{82F5AA8E-5E41-4FBE-8453-48B688E1E16A}" type="slidenum">
              <a:rPr lang="en-GB" smtClean="0"/>
              <a:t>28</a:t>
            </a:fld>
            <a:endParaRPr lang="en-GB"/>
          </a:p>
        </p:txBody>
      </p:sp>
      <p:sp>
        <p:nvSpPr>
          <p:cNvPr id="5" name="Date Placeholder 4"/>
          <p:cNvSpPr>
            <a:spLocks noGrp="1"/>
          </p:cNvSpPr>
          <p:nvPr>
            <p:ph type="dt" idx="11"/>
          </p:nvPr>
        </p:nvSpPr>
        <p:spPr/>
        <p:txBody>
          <a:bodyPr/>
          <a:lstStyle/>
          <a:p>
            <a:endParaRPr lang="en-GB"/>
          </a:p>
        </p:txBody>
      </p:sp>
    </p:spTree>
    <p:extLst>
      <p:ext uri="{BB962C8B-B14F-4D97-AF65-F5344CB8AC3E}">
        <p14:creationId xmlns:p14="http://schemas.microsoft.com/office/powerpoint/2010/main" val="21918370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2F5AA8E-5E41-4FBE-8453-48B688E1E16A}" type="slidenum">
              <a:rPr lang="en-GB" smtClean="0"/>
              <a:t>29</a:t>
            </a:fld>
            <a:endParaRPr lang="en-GB"/>
          </a:p>
        </p:txBody>
      </p:sp>
    </p:spTree>
    <p:extLst>
      <p:ext uri="{BB962C8B-B14F-4D97-AF65-F5344CB8AC3E}">
        <p14:creationId xmlns:p14="http://schemas.microsoft.com/office/powerpoint/2010/main" val="42591547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746125"/>
            <a:ext cx="5270500" cy="372745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endParaRPr lang="en-GB" dirty="0"/>
          </a:p>
        </p:txBody>
      </p:sp>
    </p:spTree>
    <p:extLst>
      <p:ext uri="{BB962C8B-B14F-4D97-AF65-F5344CB8AC3E}">
        <p14:creationId xmlns:p14="http://schemas.microsoft.com/office/powerpoint/2010/main" val="1120200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746125"/>
            <a:ext cx="5270500" cy="37274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Don't speculate on the claim in front of the loss adjuster</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endParaRPr lang="en-GB"/>
          </a:p>
        </p:txBody>
      </p:sp>
    </p:spTree>
    <p:extLst>
      <p:ext uri="{BB962C8B-B14F-4D97-AF65-F5344CB8AC3E}">
        <p14:creationId xmlns:p14="http://schemas.microsoft.com/office/powerpoint/2010/main" val="8847707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2F5AA8E-5E41-4FBE-8453-48B688E1E16A}" type="slidenum">
              <a:rPr lang="en-GB" smtClean="0"/>
              <a:t>32</a:t>
            </a:fld>
            <a:endParaRPr lang="en-GB"/>
          </a:p>
        </p:txBody>
      </p:sp>
    </p:spTree>
    <p:extLst>
      <p:ext uri="{BB962C8B-B14F-4D97-AF65-F5344CB8AC3E}">
        <p14:creationId xmlns:p14="http://schemas.microsoft.com/office/powerpoint/2010/main" val="2214180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2F5AA8E-5E41-4FBE-8453-48B688E1E16A}" type="slidenum">
              <a:rPr lang="en-GB" smtClean="0"/>
              <a:t>33</a:t>
            </a:fld>
            <a:endParaRPr lang="en-GB"/>
          </a:p>
        </p:txBody>
      </p:sp>
    </p:spTree>
    <p:extLst>
      <p:ext uri="{BB962C8B-B14F-4D97-AF65-F5344CB8AC3E}">
        <p14:creationId xmlns:p14="http://schemas.microsoft.com/office/powerpoint/2010/main" val="31074710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Placeholder"/>
          <p:cNvSpPr>
            <a:spLocks noGrp="1"/>
          </p:cNvSpPr>
          <p:nvPr>
            <p:ph type="body" sz="quarter" idx="10" hasCustomPrompt="1"/>
          </p:nvPr>
        </p:nvSpPr>
        <p:spPr>
          <a:xfrm>
            <a:off x="539751" y="5156300"/>
            <a:ext cx="9612313" cy="1785104"/>
          </a:xfrm>
          <a:blipFill dpi="0" rotWithShape="1">
            <a:blip r:embed="rId3">
              <a:extLst>
                <a:ext uri="{28A0092B-C50C-407E-A947-70E740481C1C}">
                  <a14:useLocalDpi xmlns:a14="http://schemas.microsoft.com/office/drawing/2010/main" val="0"/>
                </a:ext>
              </a:extLst>
            </a:blip>
            <a:srcRect/>
            <a:stretch>
              <a:fillRect/>
            </a:stretch>
          </a:blipFill>
        </p:spPr>
        <p:txBody>
          <a:bodyPr lIns="359936" anchor="b" anchorCtr="0">
            <a:spAutoFit/>
          </a:bodyPr>
          <a:lstStyle>
            <a:lvl1pPr marL="0">
              <a:lnSpc>
                <a:spcPct val="90000"/>
              </a:lnSpc>
              <a:defRPr sz="4800" baseline="12000">
                <a:solidFill>
                  <a:schemeClr val="tx2"/>
                </a:solidFill>
                <a:latin typeface="+mj-lt"/>
              </a:defRPr>
            </a:lvl1pPr>
            <a:lvl2pPr marL="0">
              <a:spcAft>
                <a:spcPts val="1800"/>
              </a:spcAft>
              <a:defRPr sz="2900">
                <a:solidFill>
                  <a:schemeClr val="accent2"/>
                </a:solidFill>
                <a:latin typeface="+mj-lt"/>
              </a:defRPr>
            </a:lvl2pPr>
            <a:lvl3pPr marL="0" indent="0">
              <a:spcAft>
                <a:spcPts val="1800"/>
              </a:spcAft>
              <a:buNone/>
              <a:defRPr sz="1600" b="1">
                <a:solidFill>
                  <a:schemeClr val="tx2"/>
                </a:solidFill>
              </a:defRPr>
            </a:lvl3pPr>
            <a:lvl4pPr marL="0" indent="0">
              <a:spcAft>
                <a:spcPts val="300"/>
              </a:spcAft>
              <a:buNone/>
              <a:defRPr sz="1300">
                <a:solidFill>
                  <a:schemeClr val="tx2"/>
                </a:solidFill>
              </a:defRPr>
            </a:lvl4pPr>
          </a:lstStyle>
          <a:p>
            <a:pPr lvl="0"/>
            <a:r>
              <a:rPr lang="en-GB" noProof="0" dirty="0"/>
              <a:t>[Title]</a:t>
            </a:r>
          </a:p>
          <a:p>
            <a:pPr lvl="1"/>
            <a:r>
              <a:rPr lang="en-GB" noProof="0" dirty="0"/>
              <a:t>[Subtitle] (delete if not required)</a:t>
            </a:r>
          </a:p>
          <a:p>
            <a:pPr lvl="2"/>
            <a:r>
              <a:rPr lang="en-GB" noProof="0" dirty="0"/>
              <a:t>[Date]</a:t>
            </a:r>
          </a:p>
          <a:p>
            <a:pPr lvl="3"/>
            <a:r>
              <a:rPr lang="en-GB" noProof="0" dirty="0"/>
              <a:t>[Presenter/Contacts]</a:t>
            </a:r>
          </a:p>
        </p:txBody>
      </p:sp>
    </p:spTree>
    <p:extLst>
      <p:ext uri="{BB962C8B-B14F-4D97-AF65-F5344CB8AC3E}">
        <p14:creationId xmlns:p14="http://schemas.microsoft.com/office/powerpoint/2010/main" val="3371299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w/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Placeholder"/>
          <p:cNvSpPr>
            <a:spLocks noGrp="1"/>
          </p:cNvSpPr>
          <p:nvPr>
            <p:ph type="body" sz="quarter" idx="11" hasCustomPrompt="1"/>
          </p:nvPr>
        </p:nvSpPr>
        <p:spPr>
          <a:xfrm>
            <a:off x="539749" y="5156300"/>
            <a:ext cx="6864351" cy="1785104"/>
          </a:xfrm>
          <a:blipFill dpi="0" rotWithShape="1">
            <a:blip r:embed="rId3"/>
            <a:srcRect/>
            <a:stretch>
              <a:fillRect r="-38000"/>
            </a:stretch>
          </a:blipFill>
        </p:spPr>
        <p:txBody>
          <a:bodyPr wrap="square" lIns="359936" rIns="0" anchor="b" anchorCtr="0">
            <a:spAutoFit/>
          </a:bodyPr>
          <a:lstStyle>
            <a:lvl1pPr>
              <a:lnSpc>
                <a:spcPct val="90000"/>
              </a:lnSpc>
              <a:defRPr sz="4800" baseline="12000">
                <a:solidFill>
                  <a:schemeClr val="tx2"/>
                </a:solidFill>
                <a:latin typeface="+mj-lt"/>
              </a:defRPr>
            </a:lvl1pPr>
            <a:lvl2pPr>
              <a:spcAft>
                <a:spcPts val="1800"/>
              </a:spcAft>
              <a:defRPr sz="2900">
                <a:solidFill>
                  <a:schemeClr val="accent2"/>
                </a:solidFill>
                <a:latin typeface="+mj-lt"/>
              </a:defRPr>
            </a:lvl2pPr>
            <a:lvl3pPr marL="0" indent="0">
              <a:spcAft>
                <a:spcPts val="1800"/>
              </a:spcAft>
              <a:buFontTx/>
              <a:buNone/>
              <a:defRPr sz="1600" b="1">
                <a:solidFill>
                  <a:schemeClr val="tx2"/>
                </a:solidFill>
              </a:defRPr>
            </a:lvl3pPr>
            <a:lvl4pPr marL="0" indent="0">
              <a:spcAft>
                <a:spcPts val="300"/>
              </a:spcAft>
              <a:buFontTx/>
              <a:buNone/>
              <a:defRPr sz="1300">
                <a:solidFill>
                  <a:schemeClr val="tx2"/>
                </a:solidFill>
              </a:defRPr>
            </a:lvl4pPr>
            <a:lvl5pPr>
              <a:defRPr>
                <a:solidFill>
                  <a:schemeClr val="tx2"/>
                </a:solidFill>
              </a:defRPr>
            </a:lvl5pPr>
          </a:lstStyle>
          <a:p>
            <a:pPr lvl="0"/>
            <a:r>
              <a:rPr lang="en-GB" noProof="0" dirty="0"/>
              <a:t>[Title]</a:t>
            </a:r>
          </a:p>
          <a:p>
            <a:pPr lvl="1"/>
            <a:r>
              <a:rPr lang="en-GB" noProof="0" dirty="0"/>
              <a:t>[Subtitle] (delete if not required)</a:t>
            </a:r>
          </a:p>
          <a:p>
            <a:pPr lvl="2"/>
            <a:r>
              <a:rPr lang="en-GB" noProof="0" dirty="0"/>
              <a:t>[Date]</a:t>
            </a:r>
          </a:p>
          <a:p>
            <a:pPr lvl="3"/>
            <a:r>
              <a:rPr lang="en-GB" noProof="0" dirty="0"/>
              <a:t>[Presenter/Contacts]</a:t>
            </a:r>
          </a:p>
        </p:txBody>
      </p:sp>
      <p:sp>
        <p:nvSpPr>
          <p:cNvPr id="3" name="Picture Placeholder 2"/>
          <p:cNvSpPr>
            <a:spLocks noGrp="1"/>
          </p:cNvSpPr>
          <p:nvPr>
            <p:ph type="pic" sz="quarter" idx="12"/>
          </p:nvPr>
        </p:nvSpPr>
        <p:spPr>
          <a:xfrm>
            <a:off x="7812063" y="646338"/>
            <a:ext cx="2340000" cy="6300000"/>
          </a:xfrm>
          <a:solidFill>
            <a:schemeClr val="bg2">
              <a:lumMod val="40000"/>
              <a:lumOff val="60000"/>
            </a:schemeClr>
          </a:solidFill>
        </p:spPr>
        <p:txBody>
          <a:bodyPr tIns="2160000"/>
          <a:lstStyle>
            <a:lvl1pPr algn="ctr">
              <a:defRPr/>
            </a:lvl1pPr>
          </a:lstStyle>
          <a:p>
            <a:endParaRPr lang="en-GB" noProof="0" dirty="0"/>
          </a:p>
        </p:txBody>
      </p:sp>
    </p:spTree>
    <p:extLst>
      <p:ext uri="{BB962C8B-B14F-4D97-AF65-F5344CB8AC3E}">
        <p14:creationId xmlns:p14="http://schemas.microsoft.com/office/powerpoint/2010/main" val="327780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patter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074" name="Pattern" descr="H:\Resources\Templates\Embargo (Refresh)\MSO Templates - Pitch and Presentation\Presentation template_new\Assets\Patter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1195" y="658284"/>
            <a:ext cx="2340869" cy="630022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Placeholder"/>
          <p:cNvSpPr>
            <a:spLocks noGrp="1"/>
          </p:cNvSpPr>
          <p:nvPr>
            <p:ph type="body" sz="quarter" idx="11" hasCustomPrompt="1"/>
          </p:nvPr>
        </p:nvSpPr>
        <p:spPr>
          <a:xfrm>
            <a:off x="539750" y="5156300"/>
            <a:ext cx="6864349" cy="1785104"/>
          </a:xfrm>
          <a:blipFill dpi="0" rotWithShape="1">
            <a:blip r:embed="rId4"/>
            <a:srcRect/>
            <a:stretch>
              <a:fillRect r="-38000"/>
            </a:stretch>
          </a:blipFill>
        </p:spPr>
        <p:txBody>
          <a:bodyPr wrap="square" lIns="359936" anchor="b" anchorCtr="0">
            <a:spAutoFit/>
          </a:bodyPr>
          <a:lstStyle>
            <a:lvl1pPr>
              <a:lnSpc>
                <a:spcPct val="90000"/>
              </a:lnSpc>
              <a:defRPr sz="4800" baseline="12000">
                <a:solidFill>
                  <a:schemeClr val="tx2"/>
                </a:solidFill>
                <a:latin typeface="+mj-lt"/>
              </a:defRPr>
            </a:lvl1pPr>
            <a:lvl2pPr>
              <a:spcAft>
                <a:spcPts val="1800"/>
              </a:spcAft>
              <a:defRPr sz="2900">
                <a:solidFill>
                  <a:schemeClr val="accent2"/>
                </a:solidFill>
                <a:latin typeface="+mj-lt"/>
              </a:defRPr>
            </a:lvl2pPr>
            <a:lvl3pPr marL="0" indent="0">
              <a:spcAft>
                <a:spcPts val="1800"/>
              </a:spcAft>
              <a:buFontTx/>
              <a:buNone/>
              <a:defRPr sz="1600" b="1">
                <a:solidFill>
                  <a:schemeClr val="tx2"/>
                </a:solidFill>
              </a:defRPr>
            </a:lvl3pPr>
            <a:lvl4pPr marL="1588" indent="0">
              <a:spcAft>
                <a:spcPts val="30"/>
              </a:spcAft>
              <a:buNone/>
              <a:defRPr sz="1300">
                <a:solidFill>
                  <a:schemeClr val="tx2"/>
                </a:solidFill>
              </a:defRPr>
            </a:lvl4pPr>
            <a:lvl5pPr marL="3175" indent="0">
              <a:buNone/>
              <a:defRPr>
                <a:solidFill>
                  <a:schemeClr val="tx2"/>
                </a:solidFill>
              </a:defRPr>
            </a:lvl5pPr>
          </a:lstStyle>
          <a:p>
            <a:pPr lvl="0"/>
            <a:r>
              <a:rPr lang="en-GB" noProof="0" dirty="0"/>
              <a:t>[Title]</a:t>
            </a:r>
          </a:p>
          <a:p>
            <a:pPr lvl="1"/>
            <a:r>
              <a:rPr lang="en-GB" noProof="0" dirty="0"/>
              <a:t>[Subtitle] (delete if not required)</a:t>
            </a:r>
          </a:p>
          <a:p>
            <a:pPr lvl="2"/>
            <a:r>
              <a:rPr lang="en-GB" noProof="0" dirty="0"/>
              <a:t>[Date]</a:t>
            </a:r>
          </a:p>
          <a:p>
            <a:pPr lvl="3"/>
            <a:r>
              <a:rPr lang="en-GB" noProof="0" dirty="0"/>
              <a:t>[Presenter/Contacts]</a:t>
            </a:r>
          </a:p>
        </p:txBody>
      </p:sp>
    </p:spTree>
    <p:extLst>
      <p:ext uri="{BB962C8B-B14F-4D97-AF65-F5344CB8AC3E}">
        <p14:creationId xmlns:p14="http://schemas.microsoft.com/office/powerpoint/2010/main" val="4252568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Divider">
    <p:bg>
      <p:bgPr>
        <a:solidFill>
          <a:schemeClr val="bg1"/>
        </a:solidFill>
        <a:effectLst/>
      </p:bgPr>
    </p:bg>
    <p:spTree>
      <p:nvGrpSpPr>
        <p:cNvPr id="1" name=""/>
        <p:cNvGrpSpPr/>
        <p:nvPr/>
      </p:nvGrpSpPr>
      <p:grpSpPr>
        <a:xfrm>
          <a:off x="0" y="0"/>
          <a:ext cx="0" cy="0"/>
          <a:chOff x="0" y="0"/>
          <a:chExt cx="0" cy="0"/>
        </a:xfrm>
      </p:grpSpPr>
      <p:sp>
        <p:nvSpPr>
          <p:cNvPr id="6" name="Title Placeholder"/>
          <p:cNvSpPr>
            <a:spLocks noGrp="1"/>
          </p:cNvSpPr>
          <p:nvPr>
            <p:ph type="body" sz="quarter" idx="11" hasCustomPrompt="1"/>
          </p:nvPr>
        </p:nvSpPr>
        <p:spPr>
          <a:xfrm>
            <a:off x="539751" y="3319737"/>
            <a:ext cx="9612250" cy="921791"/>
          </a:xfrm>
          <a:blipFill dpi="0" rotWithShape="1">
            <a:blip r:embed="rId2" cstate="print">
              <a:extLst>
                <a:ext uri="{28A0092B-C50C-407E-A947-70E740481C1C}">
                  <a14:useLocalDpi xmlns:a14="http://schemas.microsoft.com/office/drawing/2010/main" val="0"/>
                </a:ext>
              </a:extLst>
            </a:blip>
            <a:srcRect/>
            <a:stretch>
              <a:fillRect/>
            </a:stretch>
          </a:blipFill>
        </p:spPr>
        <p:txBody>
          <a:bodyPr wrap="square" lIns="359936" anchor="ctr" anchorCtr="0">
            <a:spAutoFit/>
          </a:bodyPr>
          <a:lstStyle>
            <a:lvl1pPr>
              <a:defRPr sz="4800" baseline="9000">
                <a:solidFill>
                  <a:schemeClr val="tx2"/>
                </a:solidFill>
                <a:latin typeface="+mj-lt"/>
              </a:defRPr>
            </a:lvl1pPr>
            <a:lvl2pPr>
              <a:defRPr sz="2900" b="0">
                <a:solidFill>
                  <a:schemeClr val="accent2"/>
                </a:solidFill>
                <a:latin typeface="+mj-lt"/>
              </a:defRPr>
            </a:lvl2pPr>
          </a:lstStyle>
          <a:p>
            <a:pPr lvl="0"/>
            <a:r>
              <a:rPr lang="en-GB" noProof="0" dirty="0"/>
              <a:t>[Divider title]</a:t>
            </a:r>
          </a:p>
          <a:p>
            <a:pPr lvl="1"/>
            <a:r>
              <a:rPr lang="en-GB" noProof="0" dirty="0"/>
              <a:t>[Subtitle] (delete if not required)</a:t>
            </a:r>
          </a:p>
        </p:txBody>
      </p:sp>
    </p:spTree>
    <p:extLst>
      <p:ext uri="{BB962C8B-B14F-4D97-AF65-F5344CB8AC3E}">
        <p14:creationId xmlns:p14="http://schemas.microsoft.com/office/powerpoint/2010/main" val="1973867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w/image">
    <p:bg>
      <p:bgPr>
        <a:solidFill>
          <a:schemeClr val="bg1"/>
        </a:solidFill>
        <a:effectLst/>
      </p:bgPr>
    </p:bg>
    <p:spTree>
      <p:nvGrpSpPr>
        <p:cNvPr id="1" name=""/>
        <p:cNvGrpSpPr/>
        <p:nvPr/>
      </p:nvGrpSpPr>
      <p:grpSpPr>
        <a:xfrm>
          <a:off x="0" y="0"/>
          <a:ext cx="0" cy="0"/>
          <a:chOff x="0" y="0"/>
          <a:chExt cx="0" cy="0"/>
        </a:xfrm>
      </p:grpSpPr>
      <p:sp>
        <p:nvSpPr>
          <p:cNvPr id="5" name="Title Placeholder"/>
          <p:cNvSpPr>
            <a:spLocks noGrp="1"/>
          </p:cNvSpPr>
          <p:nvPr>
            <p:ph type="body" sz="quarter" idx="11" hasCustomPrompt="1"/>
          </p:nvPr>
        </p:nvSpPr>
        <p:spPr>
          <a:xfrm>
            <a:off x="539751" y="3319737"/>
            <a:ext cx="6864350" cy="921791"/>
          </a:xfrm>
          <a:blipFill>
            <a:blip r:embed="rId2"/>
            <a:stretch>
              <a:fillRect r="-38000"/>
            </a:stretch>
          </a:blipFill>
        </p:spPr>
        <p:txBody>
          <a:bodyPr lIns="359936" anchor="ctr" anchorCtr="0">
            <a:spAutoFit/>
          </a:bodyPr>
          <a:lstStyle>
            <a:lvl1pPr>
              <a:defRPr sz="4800" baseline="9000">
                <a:solidFill>
                  <a:schemeClr val="tx2"/>
                </a:solidFill>
                <a:latin typeface="+mj-lt"/>
              </a:defRPr>
            </a:lvl1pPr>
            <a:lvl2pPr>
              <a:defRPr sz="2900" baseline="0">
                <a:solidFill>
                  <a:schemeClr val="accent2"/>
                </a:solidFill>
                <a:latin typeface="+mj-lt"/>
              </a:defRPr>
            </a:lvl2pPr>
          </a:lstStyle>
          <a:p>
            <a:pPr lvl="0"/>
            <a:r>
              <a:rPr lang="en-GB" noProof="0" dirty="0"/>
              <a:t>[Divider title]</a:t>
            </a:r>
          </a:p>
          <a:p>
            <a:pPr lvl="1"/>
            <a:r>
              <a:rPr lang="en-GB" noProof="0" dirty="0"/>
              <a:t>[Subtitle] (delete if not required)</a:t>
            </a:r>
          </a:p>
        </p:txBody>
      </p:sp>
      <p:sp>
        <p:nvSpPr>
          <p:cNvPr id="6" name="Picture Placeholder 2"/>
          <p:cNvSpPr>
            <a:spLocks noGrp="1"/>
          </p:cNvSpPr>
          <p:nvPr>
            <p:ph type="pic" sz="quarter" idx="12"/>
          </p:nvPr>
        </p:nvSpPr>
        <p:spPr>
          <a:xfrm>
            <a:off x="7812063" y="646338"/>
            <a:ext cx="2340000" cy="6300000"/>
          </a:xfrm>
          <a:solidFill>
            <a:schemeClr val="bg2">
              <a:lumMod val="40000"/>
              <a:lumOff val="60000"/>
            </a:schemeClr>
          </a:solidFill>
        </p:spPr>
        <p:txBody>
          <a:bodyPr tIns="2160000"/>
          <a:lstStyle>
            <a:lvl1pPr algn="ctr">
              <a:defRPr/>
            </a:lvl1pPr>
          </a:lstStyle>
          <a:p>
            <a:endParaRPr lang="en-GB" noProof="0" dirty="0"/>
          </a:p>
        </p:txBody>
      </p:sp>
    </p:spTree>
    <p:extLst>
      <p:ext uri="{BB962C8B-B14F-4D97-AF65-F5344CB8AC3E}">
        <p14:creationId xmlns:p14="http://schemas.microsoft.com/office/powerpoint/2010/main" val="675564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Divider w/pattern">
    <p:bg>
      <p:bgPr>
        <a:solidFill>
          <a:schemeClr val="bg1"/>
        </a:solidFill>
        <a:effectLst/>
      </p:bgPr>
    </p:bg>
    <p:spTree>
      <p:nvGrpSpPr>
        <p:cNvPr id="1" name=""/>
        <p:cNvGrpSpPr/>
        <p:nvPr/>
      </p:nvGrpSpPr>
      <p:grpSpPr>
        <a:xfrm>
          <a:off x="0" y="0"/>
          <a:ext cx="0" cy="0"/>
          <a:chOff x="0" y="0"/>
          <a:chExt cx="0" cy="0"/>
        </a:xfrm>
      </p:grpSpPr>
      <p:pic>
        <p:nvPicPr>
          <p:cNvPr id="4" name="Pattern" descr="H:\Resources\Templates\Embargo (Refresh)\MSO Templates - Pitch and Presentation\Presentation template_new\Assets\Patter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1195" y="658284"/>
            <a:ext cx="2340869" cy="630022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Placeholder"/>
          <p:cNvSpPr>
            <a:spLocks noGrp="1"/>
          </p:cNvSpPr>
          <p:nvPr>
            <p:ph type="body" sz="quarter" idx="10" hasCustomPrompt="1"/>
          </p:nvPr>
        </p:nvSpPr>
        <p:spPr>
          <a:xfrm>
            <a:off x="539752" y="3319737"/>
            <a:ext cx="6864350" cy="921791"/>
          </a:xfrm>
          <a:blipFill dpi="0" rotWithShape="1">
            <a:blip r:embed="rId3" cstate="print">
              <a:extLst>
                <a:ext uri="{28A0092B-C50C-407E-A947-70E740481C1C}">
                  <a14:useLocalDpi xmlns:a14="http://schemas.microsoft.com/office/drawing/2010/main" val="0"/>
                </a:ext>
              </a:extLst>
            </a:blip>
            <a:srcRect/>
            <a:stretch>
              <a:fillRect r="-38000"/>
            </a:stretch>
          </a:blipFill>
        </p:spPr>
        <p:txBody>
          <a:bodyPr wrap="square" lIns="359936" rIns="0" anchor="ctr" anchorCtr="0">
            <a:spAutoFit/>
          </a:bodyPr>
          <a:lstStyle>
            <a:lvl1pPr>
              <a:defRPr sz="4800" baseline="9000">
                <a:solidFill>
                  <a:schemeClr val="tx2"/>
                </a:solidFill>
                <a:latin typeface="+mj-lt"/>
              </a:defRPr>
            </a:lvl1pPr>
            <a:lvl2pPr>
              <a:defRPr sz="2900">
                <a:solidFill>
                  <a:schemeClr val="accent2"/>
                </a:solidFill>
                <a:latin typeface="+mj-lt"/>
              </a:defRPr>
            </a:lvl2pPr>
          </a:lstStyle>
          <a:p>
            <a:pPr lvl="0"/>
            <a:r>
              <a:rPr lang="en-GB" noProof="0" dirty="0"/>
              <a:t>[Divider title]</a:t>
            </a:r>
          </a:p>
          <a:p>
            <a:pPr lvl="1"/>
            <a:r>
              <a:rPr lang="en-GB" noProof="0" dirty="0"/>
              <a:t>[Subtitle] (delete if not required)</a:t>
            </a:r>
          </a:p>
        </p:txBody>
      </p:sp>
    </p:spTree>
    <p:extLst>
      <p:ext uri="{BB962C8B-B14F-4D97-AF65-F5344CB8AC3E}">
        <p14:creationId xmlns:p14="http://schemas.microsoft.com/office/powerpoint/2010/main" val="2321903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Content">
    <p:spTree>
      <p:nvGrpSpPr>
        <p:cNvPr id="1" name=""/>
        <p:cNvGrpSpPr/>
        <p:nvPr/>
      </p:nvGrpSpPr>
      <p:grpSpPr>
        <a:xfrm>
          <a:off x="0" y="0"/>
          <a:ext cx="0" cy="0"/>
          <a:chOff x="0" y="0"/>
          <a:chExt cx="0" cy="0"/>
        </a:xfrm>
      </p:grpSpPr>
      <p:sp>
        <p:nvSpPr>
          <p:cNvPr id="2" name="Title Placeholder"/>
          <p:cNvSpPr>
            <a:spLocks noGrp="1"/>
          </p:cNvSpPr>
          <p:nvPr>
            <p:ph type="title"/>
          </p:nvPr>
        </p:nvSpPr>
        <p:spPr/>
        <p:txBody>
          <a:bodyPr/>
          <a:lstStyle/>
          <a:p>
            <a:r>
              <a:rPr lang="en-GB" noProof="0" dirty="0"/>
              <a:t>Click to edit Master title style</a:t>
            </a:r>
          </a:p>
        </p:txBody>
      </p:sp>
      <p:sp>
        <p:nvSpPr>
          <p:cNvPr id="9" name="Content Placeholder 8"/>
          <p:cNvSpPr>
            <a:spLocks noGrp="1"/>
          </p:cNvSpPr>
          <p:nvPr>
            <p:ph sz="quarter" idx="10"/>
          </p:nvPr>
        </p:nvSpPr>
        <p:spPr>
          <a:xfrm>
            <a:off x="541338" y="1476375"/>
            <a:ext cx="9610725" cy="5472113"/>
          </a:xfrm>
        </p:spPr>
        <p:txBody>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Tree>
    <p:extLst>
      <p:ext uri="{BB962C8B-B14F-4D97-AF65-F5344CB8AC3E}">
        <p14:creationId xmlns:p14="http://schemas.microsoft.com/office/powerpoint/2010/main" val="4113191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7" name="Content Placeholder Right"/>
          <p:cNvSpPr>
            <a:spLocks noGrp="1"/>
          </p:cNvSpPr>
          <p:nvPr>
            <p:ph sz="quarter" idx="12"/>
          </p:nvPr>
        </p:nvSpPr>
        <p:spPr>
          <a:xfrm>
            <a:off x="541337" y="1476376"/>
            <a:ext cx="4697413" cy="5472113"/>
          </a:xfrm>
        </p:spPr>
        <p:txBody>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Content Placeholder Left"/>
          <p:cNvSpPr>
            <a:spLocks noGrp="1"/>
          </p:cNvSpPr>
          <p:nvPr>
            <p:ph sz="quarter" idx="11"/>
          </p:nvPr>
        </p:nvSpPr>
        <p:spPr>
          <a:xfrm>
            <a:off x="5453063" y="1476376"/>
            <a:ext cx="4699000" cy="5472113"/>
          </a:xfrm>
        </p:spPr>
        <p:txBody>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 name="Title Placeholder"/>
          <p:cNvSpPr>
            <a:spLocks noGrp="1"/>
          </p:cNvSpPr>
          <p:nvPr>
            <p:ph type="title"/>
          </p:nvPr>
        </p:nvSpPr>
        <p:spPr/>
        <p:txBody>
          <a:bodyPr/>
          <a:lstStyle/>
          <a:p>
            <a:r>
              <a:rPr lang="en-GB" noProof="0" dirty="0"/>
              <a:t>Click to edit Master title style</a:t>
            </a:r>
          </a:p>
        </p:txBody>
      </p:sp>
    </p:spTree>
    <p:extLst>
      <p:ext uri="{BB962C8B-B14F-4D97-AF65-F5344CB8AC3E}">
        <p14:creationId xmlns:p14="http://schemas.microsoft.com/office/powerpoint/2010/main" val="3532266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V">
    <p:spTree>
      <p:nvGrpSpPr>
        <p:cNvPr id="1" name=""/>
        <p:cNvGrpSpPr/>
        <p:nvPr/>
      </p:nvGrpSpPr>
      <p:grpSpPr>
        <a:xfrm>
          <a:off x="0" y="0"/>
          <a:ext cx="0" cy="0"/>
          <a:chOff x="0" y="0"/>
          <a:chExt cx="0" cy="0"/>
        </a:xfrm>
      </p:grpSpPr>
      <p:sp>
        <p:nvSpPr>
          <p:cNvPr id="5" name="Text Placeholder Right"/>
          <p:cNvSpPr>
            <a:spLocks noGrp="1"/>
          </p:cNvSpPr>
          <p:nvPr>
            <p:ph type="body" sz="quarter" idx="13"/>
          </p:nvPr>
        </p:nvSpPr>
        <p:spPr>
          <a:xfrm>
            <a:off x="5454650" y="1476376"/>
            <a:ext cx="4697413" cy="5472113"/>
          </a:xfrm>
        </p:spPr>
        <p:txBody>
          <a:bodyPr/>
          <a:lstStyle>
            <a:lvl1pPr>
              <a:defRPr sz="1400"/>
            </a:lvl1pPr>
            <a:lvl2pPr>
              <a:defRPr sz="1400"/>
            </a:lvl2pPr>
            <a:lvl3pPr marL="179968" indent="-179968">
              <a:defRPr sz="1400"/>
            </a:lvl3pPr>
            <a:lvl4pPr marL="359936" indent="-179968">
              <a:defRPr sz="1400"/>
            </a:lvl4pPr>
            <a:lvl5pPr marL="539655" indent="-179968">
              <a:defRPr sz="1400"/>
            </a:lvl5pPr>
            <a:lvl6pPr marL="719138" indent="-180000">
              <a:defRPr sz="1400"/>
            </a:lvl6pPr>
            <a:lvl7pPr marL="900000" indent="-180000">
              <a:defRPr sz="1400"/>
            </a:lvl7pPr>
            <a:lvl8pPr marL="1080000" indent="-180000">
              <a:defRPr sz="1400"/>
            </a:lvl8pPr>
            <a:lvl9pPr marL="1260000" indent="-180000">
              <a:defRPr sz="1400"/>
            </a:lvl9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a:p>
            <a:pPr lvl="6"/>
            <a:r>
              <a:rPr lang="en-GB" noProof="0" dirty="0"/>
              <a:t>Seventh level</a:t>
            </a:r>
          </a:p>
          <a:p>
            <a:pPr lvl="7"/>
            <a:r>
              <a:rPr lang="en-GB" noProof="0" dirty="0"/>
              <a:t>Eighth level</a:t>
            </a:r>
          </a:p>
          <a:p>
            <a:pPr lvl="8"/>
            <a:r>
              <a:rPr lang="en-GB" noProof="0" dirty="0"/>
              <a:t>Ninth level</a:t>
            </a:r>
          </a:p>
        </p:txBody>
      </p:sp>
      <p:sp>
        <p:nvSpPr>
          <p:cNvPr id="9" name="Text Placeholder Left"/>
          <p:cNvSpPr>
            <a:spLocks noGrp="1"/>
          </p:cNvSpPr>
          <p:nvPr>
            <p:ph type="body" sz="quarter" idx="12"/>
          </p:nvPr>
        </p:nvSpPr>
        <p:spPr>
          <a:xfrm>
            <a:off x="539750" y="2916000"/>
            <a:ext cx="4699000" cy="4032488"/>
          </a:xfrm>
        </p:spPr>
        <p:txBody>
          <a:bodyPr/>
          <a:lstStyle>
            <a:lvl1pPr>
              <a:defRPr sz="1400"/>
            </a:lvl1pPr>
            <a:lvl2pPr>
              <a:defRPr sz="1400"/>
            </a:lvl2pPr>
            <a:lvl3pPr marL="179968" indent="-179968">
              <a:defRPr sz="1400"/>
            </a:lvl3pPr>
            <a:lvl4pPr marL="359936" indent="-179968">
              <a:defRPr sz="1400"/>
            </a:lvl4pPr>
            <a:lvl5pPr marL="539905" indent="-179357">
              <a:defRPr sz="1400"/>
            </a:lvl5pPr>
            <a:lvl6pPr marL="719138" indent="-180000">
              <a:defRPr sz="1400"/>
            </a:lvl6pPr>
            <a:lvl7pPr marL="900000" indent="-180000">
              <a:defRPr sz="1400"/>
            </a:lvl7pPr>
            <a:lvl8pPr marL="1080000" indent="-180000">
              <a:defRPr sz="1400"/>
            </a:lvl8pPr>
            <a:lvl9pPr marL="1260000" indent="-180000">
              <a:defRPr sz="1400"/>
            </a:lvl9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a:p>
            <a:pPr lvl="6"/>
            <a:r>
              <a:rPr lang="en-GB" noProof="0" dirty="0"/>
              <a:t>Seventh level</a:t>
            </a:r>
          </a:p>
          <a:p>
            <a:pPr lvl="7"/>
            <a:r>
              <a:rPr lang="en-GB" noProof="0" dirty="0"/>
              <a:t>Eighth level</a:t>
            </a:r>
          </a:p>
          <a:p>
            <a:pPr lvl="8"/>
            <a:r>
              <a:rPr lang="en-GB" noProof="0" dirty="0"/>
              <a:t>Ninth level</a:t>
            </a:r>
          </a:p>
        </p:txBody>
      </p:sp>
      <p:sp>
        <p:nvSpPr>
          <p:cNvPr id="7" name="Contact Placeholder"/>
          <p:cNvSpPr>
            <a:spLocks noGrp="1"/>
          </p:cNvSpPr>
          <p:nvPr>
            <p:ph type="body" sz="quarter" idx="11" hasCustomPrompt="1"/>
          </p:nvPr>
        </p:nvSpPr>
        <p:spPr>
          <a:xfrm>
            <a:off x="1926321" y="1476376"/>
            <a:ext cx="3312430" cy="1260475"/>
          </a:xfrm>
        </p:spPr>
        <p:txBody>
          <a:bodyPr/>
          <a:lstStyle>
            <a:lvl1pPr>
              <a:lnSpc>
                <a:spcPct val="100000"/>
              </a:lnSpc>
              <a:spcBef>
                <a:spcPts val="600"/>
              </a:spcBef>
              <a:spcAft>
                <a:spcPts val="300"/>
              </a:spcAft>
              <a:defRPr sz="1400">
                <a:solidFill>
                  <a:schemeClr val="tx2"/>
                </a:solidFill>
              </a:defRPr>
            </a:lvl1pPr>
            <a:lvl2pPr marL="3175" indent="0">
              <a:lnSpc>
                <a:spcPct val="100000"/>
              </a:lnSpc>
              <a:spcBef>
                <a:spcPts val="300"/>
              </a:spcBef>
              <a:spcAft>
                <a:spcPts val="300"/>
              </a:spcAft>
              <a:buFont typeface="Arial" panose="020B0604020202020204" pitchFamily="34" charset="0"/>
              <a:buNone/>
              <a:defRPr sz="1000" b="1">
                <a:solidFill>
                  <a:schemeClr val="tx2"/>
                </a:solidFill>
              </a:defRPr>
            </a:lvl2pPr>
            <a:lvl3pPr marL="3175" indent="0">
              <a:lnSpc>
                <a:spcPct val="100000"/>
              </a:lnSpc>
              <a:spcAft>
                <a:spcPts val="100"/>
              </a:spcAft>
              <a:buNone/>
              <a:tabLst>
                <a:tab pos="143975" algn="l"/>
              </a:tabLst>
              <a:defRPr sz="1000">
                <a:solidFill>
                  <a:schemeClr val="tx2"/>
                </a:solidFill>
              </a:defRPr>
            </a:lvl3pPr>
            <a:lvl4pPr marL="3175" indent="0">
              <a:lnSpc>
                <a:spcPct val="100000"/>
              </a:lnSpc>
              <a:spcAft>
                <a:spcPts val="100"/>
              </a:spcAft>
              <a:buNone/>
              <a:tabLst>
                <a:tab pos="143975" algn="l"/>
              </a:tabLst>
              <a:defRPr sz="1000">
                <a:solidFill>
                  <a:schemeClr val="tx2"/>
                </a:solidFill>
              </a:defRPr>
            </a:lvl4pPr>
            <a:lvl5pPr marL="3175" indent="0">
              <a:lnSpc>
                <a:spcPct val="100000"/>
              </a:lnSpc>
              <a:spcBef>
                <a:spcPts val="300"/>
              </a:spcBef>
              <a:spcAft>
                <a:spcPts val="100"/>
              </a:spcAft>
              <a:buNone/>
              <a:defRPr sz="1000">
                <a:solidFill>
                  <a:schemeClr val="tx2"/>
                </a:solidFill>
              </a:defRPr>
            </a:lvl5pPr>
          </a:lstStyle>
          <a:p>
            <a:pPr lvl="0"/>
            <a:r>
              <a:rPr lang="en-GB" noProof="0" dirty="0"/>
              <a:t>Name, Position</a:t>
            </a:r>
          </a:p>
          <a:p>
            <a:pPr lvl="1"/>
            <a:r>
              <a:rPr lang="en-GB" noProof="0" dirty="0"/>
              <a:t>Practice Group location</a:t>
            </a:r>
          </a:p>
          <a:p>
            <a:pPr lvl="2"/>
            <a:r>
              <a:rPr lang="en-GB" noProof="0" dirty="0"/>
              <a:t>T	+</a:t>
            </a:r>
          </a:p>
          <a:p>
            <a:pPr lvl="3"/>
            <a:r>
              <a:rPr lang="en-GB" noProof="0" dirty="0"/>
              <a:t>M	+</a:t>
            </a:r>
          </a:p>
          <a:p>
            <a:pPr lvl="4"/>
            <a:r>
              <a:rPr lang="en-GB" noProof="0" dirty="0"/>
              <a:t>first.last@hsf.com</a:t>
            </a:r>
          </a:p>
        </p:txBody>
      </p:sp>
      <p:sp>
        <p:nvSpPr>
          <p:cNvPr id="2" name="Title Placeholder"/>
          <p:cNvSpPr>
            <a:spLocks noGrp="1"/>
          </p:cNvSpPr>
          <p:nvPr>
            <p:ph type="title"/>
          </p:nvPr>
        </p:nvSpPr>
        <p:spPr/>
        <p:txBody>
          <a:bodyPr/>
          <a:lstStyle/>
          <a:p>
            <a:r>
              <a:rPr lang="en-GB" noProof="0" dirty="0"/>
              <a:t>Click to edit Master title style</a:t>
            </a:r>
          </a:p>
        </p:txBody>
      </p:sp>
      <p:sp>
        <p:nvSpPr>
          <p:cNvPr id="4" name="Picture Placeholder 3"/>
          <p:cNvSpPr>
            <a:spLocks noGrp="1" noChangeAspect="1"/>
          </p:cNvSpPr>
          <p:nvPr>
            <p:ph type="pic" sz="quarter" idx="14"/>
          </p:nvPr>
        </p:nvSpPr>
        <p:spPr>
          <a:xfrm>
            <a:off x="541338" y="1476375"/>
            <a:ext cx="1260000" cy="1260000"/>
          </a:xfrm>
          <a:solidFill>
            <a:schemeClr val="bg2">
              <a:lumMod val="40000"/>
              <a:lumOff val="60000"/>
            </a:schemeClr>
          </a:solidFill>
        </p:spPr>
        <p:txBody>
          <a:bodyPr tIns="72000"/>
          <a:lstStyle>
            <a:lvl1pPr algn="ctr">
              <a:defRPr sz="1400"/>
            </a:lvl1pPr>
          </a:lstStyle>
          <a:p>
            <a:endParaRPr lang="en-GB" noProof="0" dirty="0"/>
          </a:p>
        </p:txBody>
      </p:sp>
    </p:spTree>
    <p:extLst>
      <p:ext uri="{BB962C8B-B14F-4D97-AF65-F5344CB8AC3E}">
        <p14:creationId xmlns:p14="http://schemas.microsoft.com/office/powerpoint/2010/main" val="3441673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o Content">
    <p:spTree>
      <p:nvGrpSpPr>
        <p:cNvPr id="1" name=""/>
        <p:cNvGrpSpPr/>
        <p:nvPr/>
      </p:nvGrpSpPr>
      <p:grpSpPr>
        <a:xfrm>
          <a:off x="0" y="0"/>
          <a:ext cx="0" cy="0"/>
          <a:chOff x="0" y="0"/>
          <a:chExt cx="0" cy="0"/>
        </a:xfrm>
      </p:grpSpPr>
      <p:sp>
        <p:nvSpPr>
          <p:cNvPr id="2" name="Title Placeholder"/>
          <p:cNvSpPr>
            <a:spLocks noGrp="1"/>
          </p:cNvSpPr>
          <p:nvPr>
            <p:ph type="title"/>
          </p:nvPr>
        </p:nvSpPr>
        <p:spPr/>
        <p:txBody>
          <a:bodyPr/>
          <a:lstStyle/>
          <a:p>
            <a:r>
              <a:rPr lang="en-GB" noProof="0" dirty="0"/>
              <a:t>Click to edit Master title style</a:t>
            </a:r>
          </a:p>
        </p:txBody>
      </p:sp>
    </p:spTree>
    <p:extLst>
      <p:ext uri="{BB962C8B-B14F-4D97-AF65-F5344CB8AC3E}">
        <p14:creationId xmlns:p14="http://schemas.microsoft.com/office/powerpoint/2010/main" val="1943037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2" name="Title Placeholder"/>
          <p:cNvSpPr>
            <a:spLocks noGrp="1"/>
          </p:cNvSpPr>
          <p:nvPr>
            <p:ph type="title"/>
          </p:nvPr>
        </p:nvSpPr>
        <p:spPr/>
        <p:txBody>
          <a:bodyPr/>
          <a:lstStyle/>
          <a:p>
            <a:r>
              <a:rPr lang="en-GB" noProof="0" dirty="0"/>
              <a:t>Click to edit Master title style</a:t>
            </a:r>
          </a:p>
        </p:txBody>
      </p:sp>
    </p:spTree>
    <p:extLst>
      <p:ext uri="{BB962C8B-B14F-4D97-AF65-F5344CB8AC3E}">
        <p14:creationId xmlns:p14="http://schemas.microsoft.com/office/powerpoint/2010/main" val="3275672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Back Page (office grid)">
    <p:bg>
      <p:bgPr>
        <a:blipFill dpi="0" rotWithShape="1">
          <a:blip r:embed="rId2">
            <a:lum/>
          </a:blip>
          <a:srcRect/>
          <a:stretch>
            <a:fillRect l="1500" t="1500" r="1500" b="15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6955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5" name="Slide Number text box"/>
          <p:cNvSpPr txBox="1"/>
          <p:nvPr/>
        </p:nvSpPr>
        <p:spPr>
          <a:xfrm>
            <a:off x="9756063" y="7038138"/>
            <a:ext cx="396000" cy="234000"/>
          </a:xfrm>
          <a:prstGeom prst="rect">
            <a:avLst/>
          </a:prstGeom>
          <a:noFill/>
        </p:spPr>
        <p:txBody>
          <a:bodyPr wrap="square" lIns="0" tIns="0" rIns="0" bIns="0" rtlCol="0" anchor="ctr" anchorCtr="0">
            <a:noAutofit/>
          </a:bodyPr>
          <a:lstStyle/>
          <a:p>
            <a:pPr marL="0" marR="0" lvl="0" indent="0" algn="r" defTabSz="1042872" rtl="0" eaLnBrk="1" fontAlgn="auto" latinLnBrk="0" hangingPunct="1">
              <a:lnSpc>
                <a:spcPct val="100000"/>
              </a:lnSpc>
              <a:spcBef>
                <a:spcPts val="0"/>
              </a:spcBef>
              <a:spcAft>
                <a:spcPts val="0"/>
              </a:spcAft>
              <a:buClrTx/>
              <a:buSzTx/>
              <a:buFontTx/>
              <a:buNone/>
              <a:tabLst/>
              <a:defRPr/>
            </a:pPr>
            <a:r>
              <a:rPr lang="en-GB" sz="1100" b="1" kern="1200" baseline="0" noProof="0" dirty="0">
                <a:solidFill>
                  <a:schemeClr val="tx2"/>
                </a:solidFill>
                <a:latin typeface="+mn-lt"/>
                <a:ea typeface="+mn-ea"/>
                <a:cs typeface="+mn-cs"/>
              </a:rPr>
              <a:t>// </a:t>
            </a:r>
            <a:fld id="{DAB996E8-9E90-4F63-93A2-BB48309E8F91}" type="slidenum">
              <a:rPr lang="en-GB" sz="1100" b="1" kern="1200" baseline="0" noProof="0" smtClean="0">
                <a:solidFill>
                  <a:schemeClr val="tx2"/>
                </a:solidFill>
                <a:latin typeface="+mn-lt"/>
                <a:ea typeface="+mn-ea"/>
                <a:cs typeface="+mn-cs"/>
              </a:rPr>
              <a:pPr marL="0" marR="0" lvl="0" indent="0" algn="r" defTabSz="1042872" rtl="0" eaLnBrk="1" fontAlgn="auto" latinLnBrk="0" hangingPunct="1">
                <a:lnSpc>
                  <a:spcPct val="100000"/>
                </a:lnSpc>
                <a:spcBef>
                  <a:spcPts val="0"/>
                </a:spcBef>
                <a:spcAft>
                  <a:spcPts val="0"/>
                </a:spcAft>
                <a:buClrTx/>
                <a:buSzTx/>
                <a:buFontTx/>
                <a:buNone/>
                <a:tabLst/>
                <a:defRPr/>
              </a:pPr>
              <a:t>‹#›</a:t>
            </a:fld>
            <a:endParaRPr lang="en-GB" sz="1100" b="1" kern="1200" baseline="0" noProof="0" dirty="0">
              <a:solidFill>
                <a:schemeClr val="tx2"/>
              </a:solidFill>
              <a:latin typeface="+mn-lt"/>
              <a:ea typeface="+mn-ea"/>
              <a:cs typeface="+mn-cs"/>
            </a:endParaRPr>
          </a:p>
        </p:txBody>
      </p:sp>
      <p:sp>
        <p:nvSpPr>
          <p:cNvPr id="3" name="Text Placeholder"/>
          <p:cNvSpPr>
            <a:spLocks noGrp="1"/>
          </p:cNvSpPr>
          <p:nvPr>
            <p:ph type="body" idx="1"/>
          </p:nvPr>
        </p:nvSpPr>
        <p:spPr>
          <a:xfrm>
            <a:off x="539751" y="1476001"/>
            <a:ext cx="9612313" cy="5472000"/>
          </a:xfrm>
          <a:prstGeom prst="rect">
            <a:avLst/>
          </a:prstGeom>
        </p:spPr>
        <p:txBody>
          <a:bodyPr vert="horz" lIns="0" tIns="0" rIns="0" bIns="0" rtlCol="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a:p>
            <a:pPr lvl="6"/>
            <a:r>
              <a:rPr lang="en-GB" noProof="0" dirty="0"/>
              <a:t>Seventh level</a:t>
            </a:r>
          </a:p>
          <a:p>
            <a:pPr lvl="7"/>
            <a:r>
              <a:rPr lang="en-GB" noProof="0" dirty="0"/>
              <a:t>Eighth level</a:t>
            </a:r>
          </a:p>
          <a:p>
            <a:pPr lvl="8"/>
            <a:r>
              <a:rPr lang="en-GB" noProof="0" dirty="0"/>
              <a:t>Ninth level</a:t>
            </a:r>
          </a:p>
        </p:txBody>
      </p:sp>
      <p:sp>
        <p:nvSpPr>
          <p:cNvPr id="2" name="Title Placeholder"/>
          <p:cNvSpPr>
            <a:spLocks noGrp="1"/>
          </p:cNvSpPr>
          <p:nvPr>
            <p:ph type="title"/>
          </p:nvPr>
        </p:nvSpPr>
        <p:spPr>
          <a:xfrm>
            <a:off x="539751" y="302802"/>
            <a:ext cx="9612313" cy="1080000"/>
          </a:xfrm>
          <a:prstGeom prst="rect">
            <a:avLst/>
          </a:prstGeom>
        </p:spPr>
        <p:txBody>
          <a:bodyPr vert="horz" lIns="0" tIns="0" rIns="0" bIns="0" rtlCol="0" anchor="ctr">
            <a:noAutofit/>
          </a:bodyPr>
          <a:lstStyle/>
          <a:p>
            <a:r>
              <a:rPr lang="en-GB" noProof="0" dirty="0"/>
              <a:t>Click to edit Master title style</a:t>
            </a:r>
          </a:p>
        </p:txBody>
      </p:sp>
    </p:spTree>
    <p:extLst>
      <p:ext uri="{BB962C8B-B14F-4D97-AF65-F5344CB8AC3E}">
        <p14:creationId xmlns:p14="http://schemas.microsoft.com/office/powerpoint/2010/main" val="1645975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1042872" rtl="0" eaLnBrk="1" latinLnBrk="0" hangingPunct="1">
        <a:spcBef>
          <a:spcPct val="0"/>
        </a:spcBef>
        <a:buNone/>
        <a:defRPr sz="3000" b="1" kern="1200">
          <a:solidFill>
            <a:schemeClr val="tx2"/>
          </a:solidFill>
          <a:latin typeface="+mj-lt"/>
          <a:ea typeface="+mj-ea"/>
          <a:cs typeface="+mj-cs"/>
        </a:defRPr>
      </a:lvl1pPr>
    </p:titleStyle>
    <p:bodyStyle>
      <a:lvl1pPr marL="0" indent="0" algn="l" defTabSz="1042872" rtl="0" eaLnBrk="1" latinLnBrk="0" hangingPunct="1">
        <a:lnSpc>
          <a:spcPct val="90000"/>
        </a:lnSpc>
        <a:spcBef>
          <a:spcPts val="0"/>
        </a:spcBef>
        <a:spcAft>
          <a:spcPts val="600"/>
        </a:spcAft>
        <a:buFont typeface="Arial" panose="020B0604020202020204" pitchFamily="34" charset="0"/>
        <a:buNone/>
        <a:defRPr sz="2400" b="1" kern="1200">
          <a:solidFill>
            <a:schemeClr val="accent2"/>
          </a:solidFill>
          <a:latin typeface="+mj-lt"/>
          <a:ea typeface="+mn-ea"/>
          <a:cs typeface="+mn-cs"/>
        </a:defRPr>
      </a:lvl1pPr>
      <a:lvl2pPr marL="0" indent="0" algn="l" defTabSz="1042872" rtl="0" eaLnBrk="1" latinLnBrk="0" hangingPunct="1">
        <a:lnSpc>
          <a:spcPct val="90000"/>
        </a:lnSpc>
        <a:spcBef>
          <a:spcPts val="0"/>
        </a:spcBef>
        <a:spcAft>
          <a:spcPts val="600"/>
        </a:spcAft>
        <a:buFontTx/>
        <a:buNone/>
        <a:defRPr sz="2400" kern="1200">
          <a:solidFill>
            <a:schemeClr val="tx1"/>
          </a:solidFill>
          <a:latin typeface="+mn-lt"/>
          <a:ea typeface="+mn-ea"/>
          <a:cs typeface="+mn-cs"/>
        </a:defRPr>
      </a:lvl2pPr>
      <a:lvl3pPr marL="358711" indent="-358711" algn="l" defTabSz="1042872" rtl="0" eaLnBrk="1" latinLnBrk="0" hangingPunct="1">
        <a:lnSpc>
          <a:spcPct val="90000"/>
        </a:lnSpc>
        <a:spcBef>
          <a:spcPts val="0"/>
        </a:spcBef>
        <a:spcAft>
          <a:spcPts val="600"/>
        </a:spcAft>
        <a:buClr>
          <a:schemeClr val="accent5"/>
        </a:buClr>
        <a:buFont typeface="Arial" panose="020B0604020202020204" pitchFamily="34" charset="0"/>
        <a:buChar char="•"/>
        <a:defRPr sz="2400" kern="1200">
          <a:solidFill>
            <a:schemeClr val="tx1"/>
          </a:solidFill>
          <a:latin typeface="+mn-lt"/>
          <a:ea typeface="+mn-ea"/>
          <a:cs typeface="+mn-cs"/>
        </a:defRPr>
      </a:lvl3pPr>
      <a:lvl4pPr marL="719873" indent="-359936" algn="l" defTabSz="1042872" rtl="0" eaLnBrk="1" latinLnBrk="0" hangingPunct="1">
        <a:lnSpc>
          <a:spcPct val="90000"/>
        </a:lnSpc>
        <a:spcBef>
          <a:spcPts val="0"/>
        </a:spcBef>
        <a:spcAft>
          <a:spcPts val="600"/>
        </a:spcAft>
        <a:buClr>
          <a:schemeClr val="accent5"/>
        </a:buClr>
        <a:buFont typeface="Arial" panose="020B0604020202020204" pitchFamily="34" charset="0"/>
        <a:buChar char="–"/>
        <a:defRPr sz="2400" kern="1200">
          <a:solidFill>
            <a:schemeClr val="tx1"/>
          </a:solidFill>
          <a:latin typeface="+mn-lt"/>
          <a:ea typeface="+mn-ea"/>
          <a:cs typeface="+mn-cs"/>
        </a:defRPr>
      </a:lvl4pPr>
      <a:lvl5pPr marL="1079809" indent="-359936" algn="l" defTabSz="1042872" rtl="0" eaLnBrk="1" latinLnBrk="0" hangingPunct="1">
        <a:lnSpc>
          <a:spcPct val="90000"/>
        </a:lnSpc>
        <a:spcBef>
          <a:spcPts val="0"/>
        </a:spcBef>
        <a:spcAft>
          <a:spcPts val="600"/>
        </a:spcAft>
        <a:buClr>
          <a:schemeClr val="accent5"/>
        </a:buClr>
        <a:buFont typeface="Arial" panose="020B0604020202020204" pitchFamily="34" charset="0"/>
        <a:buChar char="–"/>
        <a:defRPr sz="2400" kern="1200">
          <a:solidFill>
            <a:schemeClr val="tx1"/>
          </a:solidFill>
          <a:latin typeface="+mn-lt"/>
          <a:ea typeface="+mn-ea"/>
          <a:cs typeface="+mn-cs"/>
        </a:defRPr>
      </a:lvl5pPr>
      <a:lvl6pPr marL="1438021" indent="-359936" algn="l" defTabSz="1042872" rtl="0" eaLnBrk="1" latinLnBrk="0" hangingPunct="1">
        <a:lnSpc>
          <a:spcPct val="90000"/>
        </a:lnSpc>
        <a:spcBef>
          <a:spcPts val="0"/>
        </a:spcBef>
        <a:spcAft>
          <a:spcPts val="600"/>
        </a:spcAft>
        <a:buClr>
          <a:schemeClr val="accent5"/>
        </a:buClr>
        <a:buFont typeface="Arial" panose="020B0604020202020204" pitchFamily="34" charset="0"/>
        <a:buChar char="–"/>
        <a:defRPr sz="2300" kern="1200">
          <a:solidFill>
            <a:schemeClr val="tx1"/>
          </a:solidFill>
          <a:latin typeface="+mn-lt"/>
          <a:ea typeface="+mn-ea"/>
          <a:cs typeface="+mn-cs"/>
        </a:defRPr>
      </a:lvl6pPr>
      <a:lvl7pPr marL="1799682" indent="-359936" algn="l" defTabSz="1042872" rtl="0" eaLnBrk="1" latinLnBrk="0" hangingPunct="1">
        <a:lnSpc>
          <a:spcPct val="90000"/>
        </a:lnSpc>
        <a:spcBef>
          <a:spcPts val="0"/>
        </a:spcBef>
        <a:spcAft>
          <a:spcPts val="600"/>
        </a:spcAft>
        <a:buClr>
          <a:schemeClr val="accent5"/>
        </a:buClr>
        <a:buFont typeface="Arial" panose="020B0604020202020204" pitchFamily="34" charset="0"/>
        <a:buChar char="–"/>
        <a:defRPr sz="2300" kern="1200">
          <a:solidFill>
            <a:schemeClr val="tx1"/>
          </a:solidFill>
          <a:latin typeface="+mn-lt"/>
          <a:ea typeface="+mn-ea"/>
          <a:cs typeface="+mn-cs"/>
        </a:defRPr>
      </a:lvl7pPr>
      <a:lvl8pPr marL="2159619" indent="-359936" algn="l" defTabSz="1042872" rtl="0" eaLnBrk="1" latinLnBrk="0" hangingPunct="1">
        <a:lnSpc>
          <a:spcPct val="90000"/>
        </a:lnSpc>
        <a:spcBef>
          <a:spcPts val="0"/>
        </a:spcBef>
        <a:spcAft>
          <a:spcPts val="600"/>
        </a:spcAft>
        <a:buClr>
          <a:schemeClr val="accent5"/>
        </a:buClr>
        <a:buFont typeface="Arial" panose="020B0604020202020204" pitchFamily="34" charset="0"/>
        <a:buChar char="–"/>
        <a:tabLst/>
        <a:defRPr sz="2300" kern="1200" baseline="0">
          <a:solidFill>
            <a:schemeClr val="tx1"/>
          </a:solidFill>
          <a:latin typeface="+mn-lt"/>
          <a:ea typeface="+mn-ea"/>
          <a:cs typeface="+mn-cs"/>
        </a:defRPr>
      </a:lvl8pPr>
      <a:lvl9pPr marL="2520000" indent="-360000" algn="l" defTabSz="1042872" rtl="0" eaLnBrk="1" latinLnBrk="0" hangingPunct="1">
        <a:lnSpc>
          <a:spcPct val="90000"/>
        </a:lnSpc>
        <a:spcBef>
          <a:spcPts val="0"/>
        </a:spcBef>
        <a:spcAft>
          <a:spcPts val="600"/>
        </a:spcAft>
        <a:buClr>
          <a:schemeClr val="accent5"/>
        </a:buClr>
        <a:buFont typeface="Arial" panose="020B0604020202020204" pitchFamily="34" charset="0"/>
        <a:buChar char="–"/>
        <a:defRPr sz="2300" kern="1200" baseline="0">
          <a:solidFill>
            <a:schemeClr val="tx1"/>
          </a:solidFill>
          <a:latin typeface="+mn-lt"/>
          <a:ea typeface="+mn-ea"/>
          <a:cs typeface="+mn-cs"/>
        </a:defRPr>
      </a:lvl9pPr>
    </p:bodyStyle>
    <p:otherStyle>
      <a:defPPr>
        <a:defRPr lang="en-US"/>
      </a:defPPr>
      <a:lvl1pPr marL="0" algn="l" defTabSz="1042872" rtl="0" eaLnBrk="1" latinLnBrk="0" hangingPunct="1">
        <a:defRPr sz="2100" kern="1200">
          <a:solidFill>
            <a:schemeClr val="tx1"/>
          </a:solidFill>
          <a:latin typeface="+mn-lt"/>
          <a:ea typeface="+mn-ea"/>
          <a:cs typeface="+mn-cs"/>
        </a:defRPr>
      </a:lvl1pPr>
      <a:lvl2pPr marL="521436" algn="l" defTabSz="1042872" rtl="0" eaLnBrk="1" latinLnBrk="0" hangingPunct="1">
        <a:defRPr sz="2100" kern="1200">
          <a:solidFill>
            <a:schemeClr val="tx1"/>
          </a:solidFill>
          <a:latin typeface="+mn-lt"/>
          <a:ea typeface="+mn-ea"/>
          <a:cs typeface="+mn-cs"/>
        </a:defRPr>
      </a:lvl2pPr>
      <a:lvl3pPr marL="1042872" algn="l" defTabSz="1042872" rtl="0" eaLnBrk="1" latinLnBrk="0" hangingPunct="1">
        <a:defRPr sz="2100" kern="1200">
          <a:solidFill>
            <a:schemeClr val="tx1"/>
          </a:solidFill>
          <a:latin typeface="+mn-lt"/>
          <a:ea typeface="+mn-ea"/>
          <a:cs typeface="+mn-cs"/>
        </a:defRPr>
      </a:lvl3pPr>
      <a:lvl4pPr marL="1564308" algn="l" defTabSz="1042872" rtl="0" eaLnBrk="1" latinLnBrk="0" hangingPunct="1">
        <a:defRPr sz="2100" kern="1200">
          <a:solidFill>
            <a:schemeClr val="tx1"/>
          </a:solidFill>
          <a:latin typeface="+mn-lt"/>
          <a:ea typeface="+mn-ea"/>
          <a:cs typeface="+mn-cs"/>
        </a:defRPr>
      </a:lvl4pPr>
      <a:lvl5pPr marL="2085744" algn="l" defTabSz="1042872" rtl="0" eaLnBrk="1" latinLnBrk="0" hangingPunct="1">
        <a:defRPr sz="2100" kern="1200">
          <a:solidFill>
            <a:schemeClr val="tx1"/>
          </a:solidFill>
          <a:latin typeface="+mn-lt"/>
          <a:ea typeface="+mn-ea"/>
          <a:cs typeface="+mn-cs"/>
        </a:defRPr>
      </a:lvl5pPr>
      <a:lvl6pPr marL="2607179" algn="l" defTabSz="1042872" rtl="0" eaLnBrk="1" latinLnBrk="0" hangingPunct="1">
        <a:defRPr sz="2100" kern="1200">
          <a:solidFill>
            <a:schemeClr val="tx1"/>
          </a:solidFill>
          <a:latin typeface="+mn-lt"/>
          <a:ea typeface="+mn-ea"/>
          <a:cs typeface="+mn-cs"/>
        </a:defRPr>
      </a:lvl6pPr>
      <a:lvl7pPr marL="3128616" algn="l" defTabSz="1042872" rtl="0" eaLnBrk="1" latinLnBrk="0" hangingPunct="1">
        <a:defRPr sz="2100" kern="1200">
          <a:solidFill>
            <a:schemeClr val="tx1"/>
          </a:solidFill>
          <a:latin typeface="+mn-lt"/>
          <a:ea typeface="+mn-ea"/>
          <a:cs typeface="+mn-cs"/>
        </a:defRPr>
      </a:lvl7pPr>
      <a:lvl8pPr marL="3650052" algn="l" defTabSz="1042872" rtl="0" eaLnBrk="1" latinLnBrk="0" hangingPunct="1">
        <a:defRPr sz="2100" kern="1200">
          <a:solidFill>
            <a:schemeClr val="tx1"/>
          </a:solidFill>
          <a:latin typeface="+mn-lt"/>
          <a:ea typeface="+mn-ea"/>
          <a:cs typeface="+mn-cs"/>
        </a:defRPr>
      </a:lvl8pPr>
      <a:lvl9pPr marL="4171487" algn="l" defTabSz="1042872"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greig.anderson@hsf.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mailto:paul.lewis@hsf.com" TargetMode="External"/><Relationship Id="rId4" Type="http://schemas.openxmlformats.org/officeDocument/2006/relationships/hyperlink" Target="mailto:anthony.dempster@hsf.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539751" y="3318874"/>
            <a:ext cx="9612313" cy="3622530"/>
          </a:xfrm>
        </p:spPr>
        <p:txBody>
          <a:bodyPr/>
          <a:lstStyle/>
          <a:p>
            <a:pPr lvl="0"/>
            <a:r>
              <a:rPr lang="en-GB" dirty="0"/>
              <a:t>Major loss: Engage your insurers effectively, maximise your recoveries</a:t>
            </a:r>
          </a:p>
          <a:p>
            <a:pPr lvl="0"/>
            <a:endParaRPr lang="en-GB" dirty="0"/>
          </a:p>
          <a:p>
            <a:pPr lvl="1"/>
            <a:r>
              <a:rPr lang="en-GB" dirty="0" err="1"/>
              <a:t>Airmic</a:t>
            </a:r>
            <a:r>
              <a:rPr lang="en-GB" dirty="0"/>
              <a:t> Conference Workshop 2018</a:t>
            </a:r>
          </a:p>
          <a:p>
            <a:pPr lvl="2"/>
            <a:r>
              <a:rPr lang="en-GB" dirty="0"/>
              <a:t>12 June 2018</a:t>
            </a:r>
          </a:p>
          <a:p>
            <a:pPr lvl="3"/>
            <a:r>
              <a:rPr lang="en-GB" dirty="0"/>
              <a:t>Greig Anderson, Partner	</a:t>
            </a:r>
            <a:r>
              <a:rPr lang="en-GB" dirty="0">
                <a:hlinkClick r:id="rId3"/>
              </a:rPr>
              <a:t>greig.anderson@hsf.com</a:t>
            </a:r>
            <a:r>
              <a:rPr lang="en-GB" dirty="0"/>
              <a:t> </a:t>
            </a:r>
          </a:p>
          <a:p>
            <a:pPr lvl="3"/>
            <a:r>
              <a:rPr lang="en-GB" dirty="0"/>
              <a:t>Tony Dempster, Partner	</a:t>
            </a:r>
            <a:r>
              <a:rPr lang="en-GB" dirty="0">
                <a:hlinkClick r:id="rId4"/>
              </a:rPr>
              <a:t>anthony.dempster@hsf.com</a:t>
            </a:r>
            <a:r>
              <a:rPr lang="en-GB" dirty="0"/>
              <a:t> </a:t>
            </a:r>
          </a:p>
          <a:p>
            <a:pPr lvl="3"/>
            <a:r>
              <a:rPr lang="en-GB" dirty="0"/>
              <a:t>Paul Lewis, Partner	</a:t>
            </a:r>
            <a:r>
              <a:rPr lang="en-GB" dirty="0">
                <a:hlinkClick r:id="rId5"/>
              </a:rPr>
              <a:t>paul.lewis@hsf.com</a:t>
            </a:r>
            <a:r>
              <a:rPr lang="en-GB" dirty="0"/>
              <a:t> </a:t>
            </a:r>
          </a:p>
          <a:p>
            <a:pPr lvl="3"/>
            <a:r>
              <a:rPr lang="en-GB" dirty="0"/>
              <a:t>Xavier </a:t>
            </a:r>
            <a:r>
              <a:rPr lang="en-GB" dirty="0" err="1"/>
              <a:t>Mützig</a:t>
            </a:r>
            <a:r>
              <a:rPr lang="en-GB" dirty="0"/>
              <a:t>		Johnson Matthey  </a:t>
            </a:r>
          </a:p>
          <a:p>
            <a:pPr lvl="3"/>
            <a:endParaRPr lang="en-GB" dirty="0"/>
          </a:p>
        </p:txBody>
      </p:sp>
    </p:spTree>
    <p:extLst>
      <p:ext uri="{BB962C8B-B14F-4D97-AF65-F5344CB8AC3E}">
        <p14:creationId xmlns:p14="http://schemas.microsoft.com/office/powerpoint/2010/main" val="394200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a:xfrm>
            <a:off x="541337" y="1198180"/>
            <a:ext cx="5528387" cy="5750310"/>
          </a:xfrm>
        </p:spPr>
        <p:txBody>
          <a:bodyPr/>
          <a:lstStyle/>
          <a:p>
            <a:pPr marL="342900" indent="-342900">
              <a:buFont typeface="Arial" panose="020B0604020202020204" pitchFamily="34" charset="0"/>
              <a:buChar char="•"/>
            </a:pPr>
            <a:r>
              <a:rPr lang="en-GB" b="0" dirty="0">
                <a:solidFill>
                  <a:schemeClr val="tx1"/>
                </a:solidFill>
              </a:rPr>
              <a:t>Flagship store of well-known retailer in Liverpool, SellsEverything</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Brand prides itself on “</a:t>
            </a:r>
            <a:r>
              <a:rPr lang="en-GB" b="0" i="1" dirty="0">
                <a:solidFill>
                  <a:schemeClr val="tx1"/>
                </a:solidFill>
              </a:rPr>
              <a:t>being in everyone’s home for Christmas</a:t>
            </a:r>
            <a:r>
              <a:rPr lang="en-GB" b="0" dirty="0">
                <a:solidFill>
                  <a:schemeClr val="tx1"/>
                </a:solidFill>
              </a:rPr>
              <a:t>”</a:t>
            </a:r>
          </a:p>
          <a:p>
            <a:endParaRPr lang="en-GB" b="0" dirty="0">
              <a:solidFill>
                <a:schemeClr val="tx1"/>
              </a:solidFill>
            </a:endParaRPr>
          </a:p>
          <a:p>
            <a:pPr marL="342900" indent="-342900">
              <a:buFont typeface="Arial" panose="020B0604020202020204" pitchFamily="34" charset="0"/>
              <a:buChar char="•"/>
            </a:pPr>
            <a:r>
              <a:rPr lang="en-GB" b="0">
                <a:solidFill>
                  <a:schemeClr val="tx1"/>
                </a:solidFill>
              </a:rPr>
              <a:t>3 </a:t>
            </a:r>
            <a:r>
              <a:rPr lang="en-GB" b="0" dirty="0">
                <a:solidFill>
                  <a:schemeClr val="tx1"/>
                </a:solidFill>
              </a:rPr>
              <a:t>December – significant fire in the store in the plant room</a:t>
            </a:r>
          </a:p>
          <a:p>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Injuries to employees and customers</a:t>
            </a:r>
          </a:p>
          <a:p>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Significant property damage forces store to close for 4 weeks in the run up to Christmas</a:t>
            </a:r>
          </a:p>
        </p:txBody>
      </p:sp>
      <p:sp>
        <p:nvSpPr>
          <p:cNvPr id="4" name="Title 3"/>
          <p:cNvSpPr>
            <a:spLocks noGrp="1"/>
          </p:cNvSpPr>
          <p:nvPr>
            <p:ph type="title"/>
          </p:nvPr>
        </p:nvSpPr>
        <p:spPr/>
        <p:txBody>
          <a:bodyPr/>
          <a:lstStyle/>
          <a:p>
            <a:r>
              <a:rPr lang="en-GB" dirty="0"/>
              <a:t>Scenario</a:t>
            </a:r>
          </a:p>
        </p:txBody>
      </p:sp>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4884" r="6252"/>
          <a:stretch/>
        </p:blipFill>
        <p:spPr bwMode="auto">
          <a:xfrm>
            <a:off x="6069724" y="1293484"/>
            <a:ext cx="3831021" cy="3238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96013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Overview</a:t>
            </a:r>
          </a:p>
        </p:txBody>
      </p:sp>
      <p:graphicFrame>
        <p:nvGraphicFramePr>
          <p:cNvPr id="4" name="Content Placeholder 3"/>
          <p:cNvGraphicFramePr>
            <a:graphicFrameLocks noGrp="1"/>
          </p:cNvGraphicFramePr>
          <p:nvPr>
            <p:ph sz="quarter" idx="10"/>
            <p:extLst>
              <p:ext uri="{D42A27DB-BD31-4B8C-83A1-F6EECF244321}">
                <p14:modId xmlns:p14="http://schemas.microsoft.com/office/powerpoint/2010/main" val="169948542"/>
              </p:ext>
            </p:extLst>
          </p:nvPr>
        </p:nvGraphicFramePr>
        <p:xfrm>
          <a:off x="541338" y="1476375"/>
          <a:ext cx="9610725" cy="5472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6928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39752" y="3559033"/>
            <a:ext cx="6864350" cy="443198"/>
          </a:xfrm>
        </p:spPr>
        <p:txBody>
          <a:bodyPr/>
          <a:lstStyle/>
          <a:p>
            <a:r>
              <a:rPr lang="en-GB" dirty="0"/>
              <a:t>Immediate considerations</a:t>
            </a:r>
          </a:p>
        </p:txBody>
      </p:sp>
    </p:spTree>
    <p:extLst>
      <p:ext uri="{BB962C8B-B14F-4D97-AF65-F5344CB8AC3E}">
        <p14:creationId xmlns:p14="http://schemas.microsoft.com/office/powerpoint/2010/main" val="711657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Engagement with internal stakeholders</a:t>
            </a:r>
          </a:p>
        </p:txBody>
      </p:sp>
      <p:sp>
        <p:nvSpPr>
          <p:cNvPr id="3" name="Content Placeholder 2"/>
          <p:cNvSpPr>
            <a:spLocks noGrp="1"/>
          </p:cNvSpPr>
          <p:nvPr>
            <p:ph sz="quarter" idx="10"/>
          </p:nvPr>
        </p:nvSpPr>
        <p:spPr/>
        <p:txBody>
          <a:bodyPr/>
          <a:lstStyle/>
          <a:p>
            <a:pPr marL="342900" indent="-342900">
              <a:buFont typeface="Arial" panose="020B0604020202020204" pitchFamily="34" charset="0"/>
              <a:buChar char="•"/>
            </a:pPr>
            <a:r>
              <a:rPr lang="en-GB" sz="2800" b="0" dirty="0">
                <a:solidFill>
                  <a:schemeClr val="tx1"/>
                </a:solidFill>
              </a:rPr>
              <a:t>Insurance is a significant asset for a company</a:t>
            </a:r>
          </a:p>
          <a:p>
            <a:pPr marL="342900" indent="-342900">
              <a:buFont typeface="Arial" panose="020B0604020202020204" pitchFamily="34" charset="0"/>
              <a:buChar char="•"/>
            </a:pPr>
            <a:endParaRPr lang="en-GB" sz="2800" b="0" dirty="0">
              <a:solidFill>
                <a:schemeClr val="tx1"/>
              </a:solidFill>
            </a:endParaRPr>
          </a:p>
          <a:p>
            <a:pPr marL="342900" indent="-342900">
              <a:buFont typeface="Arial" panose="020B0604020202020204" pitchFamily="34" charset="0"/>
              <a:buChar char="•"/>
            </a:pPr>
            <a:r>
              <a:rPr lang="en-GB" sz="2800" b="0" dirty="0">
                <a:solidFill>
                  <a:schemeClr val="tx1"/>
                </a:solidFill>
              </a:rPr>
              <a:t>Important to get buy-in early on</a:t>
            </a:r>
          </a:p>
          <a:p>
            <a:pPr marL="342900" indent="-342900">
              <a:buFont typeface="Arial" panose="020B0604020202020204" pitchFamily="34" charset="0"/>
              <a:buChar char="•"/>
            </a:pPr>
            <a:endParaRPr lang="en-GB" sz="2800" b="0" dirty="0">
              <a:solidFill>
                <a:schemeClr val="tx1"/>
              </a:solidFill>
            </a:endParaRPr>
          </a:p>
          <a:p>
            <a:pPr marL="342900" indent="-342900">
              <a:buFont typeface="Arial" panose="020B0604020202020204" pitchFamily="34" charset="0"/>
              <a:buChar char="•"/>
            </a:pPr>
            <a:r>
              <a:rPr lang="en-GB" sz="2800" b="0" dirty="0">
                <a:solidFill>
                  <a:schemeClr val="tx1"/>
                </a:solidFill>
              </a:rPr>
              <a:t>Crucial that management make decisions about managing an incident with insurance in mind</a:t>
            </a:r>
          </a:p>
          <a:p>
            <a:pPr marL="342900" indent="-342900">
              <a:buFont typeface="Arial" panose="020B0604020202020204" pitchFamily="34" charset="0"/>
              <a:buChar char="•"/>
            </a:pPr>
            <a:endParaRPr lang="en-GB" sz="2800" b="0" dirty="0">
              <a:solidFill>
                <a:schemeClr val="tx1"/>
              </a:solidFill>
            </a:endParaRPr>
          </a:p>
          <a:p>
            <a:pPr marL="342900" indent="-342900">
              <a:buFont typeface="Arial" panose="020B0604020202020204" pitchFamily="34" charset="0"/>
              <a:buChar char="•"/>
            </a:pPr>
            <a:r>
              <a:rPr lang="en-GB" sz="2800" b="0" dirty="0">
                <a:solidFill>
                  <a:schemeClr val="tx1"/>
                </a:solidFill>
              </a:rPr>
              <a:t>Risk manager / insurance team needs to be empowered to have immediate and ongoing involvement in the incident response</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960537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Scenario: which insurance policies may be relevant?</a:t>
            </a:r>
          </a:p>
        </p:txBody>
      </p:sp>
      <p:sp>
        <p:nvSpPr>
          <p:cNvPr id="3" name="Content Placeholder 2"/>
          <p:cNvSpPr>
            <a:spLocks noGrp="1"/>
          </p:cNvSpPr>
          <p:nvPr>
            <p:ph sz="quarter" idx="10"/>
          </p:nvPr>
        </p:nvSpPr>
        <p:spPr/>
        <p:txBody>
          <a:bodyPr/>
          <a:lstStyle/>
          <a:p>
            <a:pPr marL="342900" indent="-342900">
              <a:buFont typeface="Arial" panose="020B0604020202020204" pitchFamily="34" charset="0"/>
              <a:buChar char="•"/>
            </a:pPr>
            <a:endParaRPr lang="en-GB" sz="2800" dirty="0"/>
          </a:p>
          <a:p>
            <a:pPr marL="342900" indent="-342900">
              <a:buFont typeface="Arial" panose="020B0604020202020204" pitchFamily="34" charset="0"/>
              <a:buChar char="•"/>
            </a:pPr>
            <a:r>
              <a:rPr lang="en-GB" sz="2800" dirty="0"/>
              <a:t>Property Damage and Business Interruption</a:t>
            </a:r>
          </a:p>
          <a:p>
            <a:pPr marL="342900" indent="-342900">
              <a:buFont typeface="Arial" panose="020B0604020202020204" pitchFamily="34" charset="0"/>
              <a:buChar char="•"/>
            </a:pPr>
            <a:endParaRPr lang="en-GB" sz="2800" dirty="0"/>
          </a:p>
          <a:p>
            <a:pPr marL="342900" indent="-342900">
              <a:buFont typeface="Arial" panose="020B0604020202020204" pitchFamily="34" charset="0"/>
              <a:buChar char="•"/>
            </a:pPr>
            <a:r>
              <a:rPr lang="en-GB" sz="2800" dirty="0"/>
              <a:t>Public Liability</a:t>
            </a:r>
          </a:p>
          <a:p>
            <a:endParaRPr lang="en-GB" sz="2800" dirty="0"/>
          </a:p>
          <a:p>
            <a:pPr marL="342900" indent="-342900">
              <a:buFont typeface="Arial" panose="020B0604020202020204" pitchFamily="34" charset="0"/>
              <a:buChar char="•"/>
            </a:pPr>
            <a:r>
              <a:rPr lang="en-GB" sz="2800" dirty="0"/>
              <a:t>Employer’s Liability</a:t>
            </a:r>
          </a:p>
          <a:p>
            <a:pPr marL="342900" indent="-342900">
              <a:buFont typeface="Arial" panose="020B0604020202020204" pitchFamily="34" charset="0"/>
              <a:buChar char="•"/>
            </a:pPr>
            <a:endParaRPr lang="en-GB" sz="2800" dirty="0"/>
          </a:p>
          <a:p>
            <a:pPr marL="342900" indent="-342900">
              <a:buFont typeface="Arial" panose="020B0604020202020204" pitchFamily="34" charset="0"/>
              <a:buChar char="•"/>
            </a:pPr>
            <a:r>
              <a:rPr lang="en-GB" sz="2800" dirty="0"/>
              <a:t>Directors and Officers Liability?</a:t>
            </a:r>
          </a:p>
          <a:p>
            <a:endParaRPr lang="en-GB" sz="2800" dirty="0"/>
          </a:p>
          <a:p>
            <a:pPr marL="342900" indent="-342900">
              <a:buFont typeface="Arial" panose="020B0604020202020204" pitchFamily="34" charset="0"/>
              <a:buChar char="•"/>
            </a:pPr>
            <a:endParaRPr lang="en-GB" sz="2800" dirty="0"/>
          </a:p>
          <a:p>
            <a:endParaRPr lang="en-GB" sz="2800" dirty="0"/>
          </a:p>
          <a:p>
            <a:pPr marL="342900" indent="-342900">
              <a:buFont typeface="Arial" panose="020B0604020202020204" pitchFamily="34" charset="0"/>
              <a:buChar char="•"/>
            </a:pPr>
            <a:endParaRPr lang="en-GB" sz="2800" dirty="0"/>
          </a:p>
        </p:txBody>
      </p:sp>
      <p:sp>
        <p:nvSpPr>
          <p:cNvPr id="4" name="TextBox 3"/>
          <p:cNvSpPr txBox="1"/>
          <p:nvPr/>
        </p:nvSpPr>
        <p:spPr>
          <a:xfrm>
            <a:off x="8954814" y="346841"/>
            <a:ext cx="1229710" cy="725214"/>
          </a:xfrm>
          <a:prstGeom prst="rect">
            <a:avLst/>
          </a:prstGeom>
          <a:noFill/>
          <a:ln>
            <a:noFill/>
          </a:ln>
        </p:spPr>
        <p:txBody>
          <a:bodyPr wrap="square" lIns="72000" tIns="72000" rIns="72000" bIns="72000" rtlCol="0" anchor="t" anchorCtr="0">
            <a:noAutofit/>
          </a:bodyPr>
          <a:lstStyle/>
          <a:p>
            <a:pPr>
              <a:lnSpc>
                <a:spcPct val="90000"/>
              </a:lnSpc>
              <a:spcAft>
                <a:spcPts val="600"/>
              </a:spcAft>
            </a:pPr>
            <a:endParaRPr lang="en-GB" sz="2400" b="1" dirty="0">
              <a:solidFill>
                <a:schemeClr val="accent6"/>
              </a:solidFill>
            </a:endParaRPr>
          </a:p>
        </p:txBody>
      </p:sp>
    </p:spTree>
    <p:extLst>
      <p:ext uri="{BB962C8B-B14F-4D97-AF65-F5344CB8AC3E}">
        <p14:creationId xmlns:p14="http://schemas.microsoft.com/office/powerpoint/2010/main" val="1865683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Scenario: Notification</a:t>
            </a:r>
          </a:p>
        </p:txBody>
      </p:sp>
      <p:sp>
        <p:nvSpPr>
          <p:cNvPr id="3" name="Content Placeholder 2"/>
          <p:cNvSpPr>
            <a:spLocks noGrp="1"/>
          </p:cNvSpPr>
          <p:nvPr>
            <p:ph sz="quarter" idx="10"/>
          </p:nvPr>
        </p:nvSpPr>
        <p:spPr/>
        <p:txBody>
          <a:bodyPr/>
          <a:lstStyle/>
          <a:p>
            <a:r>
              <a:rPr lang="en-GB" dirty="0"/>
              <a:t>Property Damage/Business Interruption policy:</a:t>
            </a:r>
          </a:p>
          <a:p>
            <a:r>
              <a:rPr lang="en-GB" i="1" dirty="0">
                <a:solidFill>
                  <a:schemeClr val="tx1"/>
                </a:solidFill>
              </a:rPr>
              <a:t>The insured must notify insurers of any occurrence which is likely to give rise to a claim under this policy as soon as practicable upon the Head of Insurance or the General Counsel being made aware of such an occurrence</a:t>
            </a:r>
          </a:p>
          <a:p>
            <a:endParaRPr lang="en-GB" dirty="0"/>
          </a:p>
          <a:p>
            <a:endParaRPr lang="en-GB" dirty="0"/>
          </a:p>
          <a:p>
            <a:r>
              <a:rPr lang="en-GB" dirty="0"/>
              <a:t>Public Liability policy:</a:t>
            </a:r>
          </a:p>
          <a:p>
            <a:r>
              <a:rPr lang="en-GB" i="1" dirty="0">
                <a:solidFill>
                  <a:schemeClr val="tx1"/>
                </a:solidFill>
              </a:rPr>
              <a:t>The insured shall as a condition precedent to insurers’ liability give written notice immediately of any occurrence which may give rise to claim under the policy</a:t>
            </a:r>
          </a:p>
        </p:txBody>
      </p:sp>
    </p:spTree>
    <p:extLst>
      <p:ext uri="{BB962C8B-B14F-4D97-AF65-F5344CB8AC3E}">
        <p14:creationId xmlns:p14="http://schemas.microsoft.com/office/powerpoint/2010/main" val="3784067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Notification - takeaways</a:t>
            </a:r>
          </a:p>
        </p:txBody>
      </p:sp>
      <p:sp>
        <p:nvSpPr>
          <p:cNvPr id="3" name="Content Placeholder 2"/>
          <p:cNvSpPr>
            <a:spLocks noGrp="1"/>
          </p:cNvSpPr>
          <p:nvPr>
            <p:ph sz="quarter" idx="10"/>
          </p:nvPr>
        </p:nvSpPr>
        <p:spPr>
          <a:xfrm>
            <a:off x="541338" y="1261241"/>
            <a:ext cx="9610725" cy="5687247"/>
          </a:xfrm>
        </p:spPr>
        <p:txBody>
          <a:bodyPr/>
          <a:lstStyle/>
          <a:p>
            <a:pPr lvl="2"/>
            <a:r>
              <a:rPr lang="en-GB" b="1" dirty="0">
                <a:solidFill>
                  <a:schemeClr val="accent2"/>
                </a:solidFill>
              </a:rPr>
              <a:t>“Do exactly what it says on the tin</a:t>
            </a:r>
            <a:r>
              <a:rPr lang="en-GB" dirty="0"/>
              <a:t>”</a:t>
            </a:r>
          </a:p>
          <a:p>
            <a:pPr lvl="2"/>
            <a:endParaRPr lang="en-GB" dirty="0"/>
          </a:p>
          <a:p>
            <a:pPr lvl="2"/>
            <a:r>
              <a:rPr lang="en-GB" dirty="0"/>
              <a:t>Notify all potentially relevant policies</a:t>
            </a:r>
          </a:p>
          <a:p>
            <a:pPr lvl="2"/>
            <a:endParaRPr lang="en-GB" dirty="0"/>
          </a:p>
          <a:p>
            <a:pPr lvl="2"/>
            <a:r>
              <a:rPr lang="en-GB" dirty="0"/>
              <a:t>Be aware of different requirements in different policies</a:t>
            </a:r>
          </a:p>
          <a:p>
            <a:pPr lvl="2"/>
            <a:endParaRPr lang="en-GB" dirty="0"/>
          </a:p>
          <a:p>
            <a:pPr lvl="2"/>
            <a:r>
              <a:rPr lang="en-GB" dirty="0"/>
              <a:t>Beware time limits</a:t>
            </a:r>
          </a:p>
          <a:p>
            <a:pPr lvl="2"/>
            <a:endParaRPr lang="en-GB" dirty="0"/>
          </a:p>
          <a:p>
            <a:pPr lvl="2"/>
            <a:r>
              <a:rPr lang="en-GB" dirty="0"/>
              <a:t>Beware conditions precedent – clause requires compliance before insurer can be liable to pay the claim</a:t>
            </a:r>
          </a:p>
          <a:p>
            <a:pPr lvl="2"/>
            <a:endParaRPr lang="en-GB" dirty="0"/>
          </a:p>
          <a:p>
            <a:pPr lvl="2"/>
            <a:r>
              <a:rPr lang="en-GB" dirty="0"/>
              <a:t>Liability policies – provide for insured to notify insurers of circumstances and claims</a:t>
            </a:r>
          </a:p>
          <a:p>
            <a:pPr lvl="2"/>
            <a:endParaRPr lang="en-GB" dirty="0"/>
          </a:p>
          <a:p>
            <a:pPr lvl="2"/>
            <a:r>
              <a:rPr lang="en-GB" dirty="0"/>
              <a:t>Keep notifications under review as matters develop</a:t>
            </a:r>
          </a:p>
          <a:p>
            <a:pPr lvl="2"/>
            <a:endParaRPr lang="en-GB" dirty="0"/>
          </a:p>
          <a:p>
            <a:endParaRPr lang="en-GB" dirty="0"/>
          </a:p>
        </p:txBody>
      </p:sp>
    </p:spTree>
    <p:extLst>
      <p:ext uri="{BB962C8B-B14F-4D97-AF65-F5344CB8AC3E}">
        <p14:creationId xmlns:p14="http://schemas.microsoft.com/office/powerpoint/2010/main" val="3828369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Evidence preservation</a:t>
            </a:r>
          </a:p>
        </p:txBody>
      </p:sp>
      <p:sp>
        <p:nvSpPr>
          <p:cNvPr id="3" name="Content Placeholder 2"/>
          <p:cNvSpPr>
            <a:spLocks noGrp="1"/>
          </p:cNvSpPr>
          <p:nvPr>
            <p:ph sz="quarter" idx="10"/>
          </p:nvPr>
        </p:nvSpPr>
        <p:spPr/>
        <p:txBody>
          <a:bodyPr/>
          <a:lstStyle/>
          <a:p>
            <a:pPr marL="342900" indent="-342900">
              <a:buFont typeface="Arial" panose="020B0604020202020204" pitchFamily="34" charset="0"/>
              <a:buChar char="•"/>
            </a:pPr>
            <a:r>
              <a:rPr lang="en-GB" b="0" dirty="0">
                <a:solidFill>
                  <a:schemeClr val="tx1"/>
                </a:solidFill>
              </a:rPr>
              <a:t>Put in place a process to preserve all relevant material/evidence, including all electronic data</a:t>
            </a:r>
          </a:p>
          <a:p>
            <a:r>
              <a:rPr lang="en-GB" b="0" dirty="0">
                <a:solidFill>
                  <a:schemeClr val="tx1"/>
                </a:solidFill>
              </a:rPr>
              <a:t> </a:t>
            </a:r>
          </a:p>
          <a:p>
            <a:pPr marL="342900" indent="-342900">
              <a:buFont typeface="Arial" panose="020B0604020202020204" pitchFamily="34" charset="0"/>
              <a:buChar char="•"/>
            </a:pPr>
            <a:r>
              <a:rPr lang="en-GB" b="0" dirty="0">
                <a:solidFill>
                  <a:schemeClr val="tx1"/>
                </a:solidFill>
              </a:rPr>
              <a:t>Retain all evidence securely to prove all aspects of claims, eg. physical evidence, accounting records and documentation</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Agree protocols for inspection and testing with relevant stakeholders</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Going forward, log communications with insurers’ representatives (including loss adjusters) and minute calls and meetings</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p:txBody>
      </p:sp>
    </p:spTree>
    <p:extLst>
      <p:ext uri="{BB962C8B-B14F-4D97-AF65-F5344CB8AC3E}">
        <p14:creationId xmlns:p14="http://schemas.microsoft.com/office/powerpoint/2010/main" val="444654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a:xfrm>
            <a:off x="541337" y="3736427"/>
            <a:ext cx="4472097" cy="3212061"/>
          </a:xfrm>
          <a:ln>
            <a:solidFill>
              <a:srgbClr val="FF0000"/>
            </a:solidFill>
          </a:ln>
        </p:spPr>
        <p:txBody>
          <a:bodyPr/>
          <a:lstStyle/>
          <a:p>
            <a:pPr marL="173038">
              <a:tabLst>
                <a:tab pos="3862388" algn="l"/>
              </a:tabLst>
            </a:pPr>
            <a:endParaRPr lang="en-GB" b="0" dirty="0">
              <a:solidFill>
                <a:schemeClr val="accent5"/>
              </a:solidFill>
            </a:endParaRPr>
          </a:p>
          <a:p>
            <a:pPr marL="173038">
              <a:tabLst>
                <a:tab pos="3862388" algn="l"/>
              </a:tabLst>
            </a:pPr>
            <a:r>
              <a:rPr lang="en-GB" b="0" dirty="0">
                <a:solidFill>
                  <a:schemeClr val="accent5"/>
                </a:solidFill>
              </a:rPr>
              <a:t>@SellsEverything </a:t>
            </a:r>
            <a:r>
              <a:rPr lang="en-GB" b="0" dirty="0">
                <a:solidFill>
                  <a:schemeClr val="tx1"/>
                </a:solidFill>
              </a:rPr>
              <a:t>Not sure how I can collect all the Christmas shopping I had done online and opted to ‘Click and Collect’ when store closed indefinitely and telephone lines constantly engaged. Merry Christmas – NOT!</a:t>
            </a:r>
            <a:r>
              <a:rPr lang="en-GB" b="0" dirty="0"/>
              <a:t> </a:t>
            </a:r>
            <a:r>
              <a:rPr lang="en-GB" b="0" dirty="0">
                <a:solidFill>
                  <a:schemeClr val="accent5"/>
                </a:solidFill>
              </a:rPr>
              <a:t>#NoXmasinmyhome</a:t>
            </a:r>
          </a:p>
          <a:p>
            <a:endParaRPr lang="en-GB" dirty="0"/>
          </a:p>
        </p:txBody>
      </p:sp>
      <p:sp>
        <p:nvSpPr>
          <p:cNvPr id="3" name="Content Placeholder 2"/>
          <p:cNvSpPr>
            <a:spLocks noGrp="1"/>
          </p:cNvSpPr>
          <p:nvPr>
            <p:ph sz="quarter" idx="11"/>
          </p:nvPr>
        </p:nvSpPr>
        <p:spPr>
          <a:xfrm>
            <a:off x="5580993" y="2238703"/>
            <a:ext cx="4571070" cy="2617076"/>
          </a:xfrm>
          <a:ln>
            <a:solidFill>
              <a:schemeClr val="accent6"/>
            </a:solidFill>
          </a:ln>
        </p:spPr>
        <p:txBody>
          <a:bodyPr/>
          <a:lstStyle/>
          <a:p>
            <a:pPr marL="173038"/>
            <a:endParaRPr lang="en-GB" b="0" dirty="0">
              <a:solidFill>
                <a:schemeClr val="accent5"/>
              </a:solidFill>
            </a:endParaRPr>
          </a:p>
          <a:p>
            <a:pPr marL="173038"/>
            <a:r>
              <a:rPr lang="en-GB" b="0" dirty="0">
                <a:solidFill>
                  <a:schemeClr val="accent5"/>
                </a:solidFill>
              </a:rPr>
              <a:t>@SellsEverything </a:t>
            </a:r>
            <a:r>
              <a:rPr lang="en-GB" b="0" dirty="0">
                <a:solidFill>
                  <a:schemeClr val="tx1"/>
                </a:solidFill>
              </a:rPr>
              <a:t>have been radio silent since my life changed whilst Christmas Shopping. Spending Christmas in hospital </a:t>
            </a:r>
            <a:r>
              <a:rPr lang="en-GB" b="0" dirty="0">
                <a:solidFill>
                  <a:schemeClr val="accent5"/>
                </a:solidFill>
              </a:rPr>
              <a:t>#NoXmasinmyhome</a:t>
            </a:r>
          </a:p>
          <a:p>
            <a:endParaRPr lang="en-GB" dirty="0"/>
          </a:p>
        </p:txBody>
      </p:sp>
      <p:sp>
        <p:nvSpPr>
          <p:cNvPr id="4" name="Title 3"/>
          <p:cNvSpPr>
            <a:spLocks noGrp="1"/>
          </p:cNvSpPr>
          <p:nvPr>
            <p:ph type="title"/>
          </p:nvPr>
        </p:nvSpPr>
        <p:spPr/>
        <p:txBody>
          <a:bodyPr/>
          <a:lstStyle/>
          <a:p>
            <a:r>
              <a:rPr lang="en-GB" dirty="0"/>
              <a:t>Scenario: Social media</a:t>
            </a:r>
          </a:p>
        </p:txBody>
      </p:sp>
      <p:sp>
        <p:nvSpPr>
          <p:cNvPr id="6" name="Rectangle 5"/>
          <p:cNvSpPr/>
          <p:nvPr/>
        </p:nvSpPr>
        <p:spPr>
          <a:xfrm>
            <a:off x="545004" y="1236190"/>
            <a:ext cx="9623753" cy="757130"/>
          </a:xfrm>
          <a:prstGeom prst="rect">
            <a:avLst/>
          </a:prstGeom>
        </p:spPr>
        <p:txBody>
          <a:bodyPr wrap="square">
            <a:spAutoFit/>
          </a:bodyPr>
          <a:lstStyle/>
          <a:p>
            <a:pPr lvl="0" defTabSz="1042872">
              <a:lnSpc>
                <a:spcPct val="90000"/>
              </a:lnSpc>
              <a:spcAft>
                <a:spcPts val="600"/>
              </a:spcAft>
            </a:pPr>
            <a:r>
              <a:rPr lang="en-GB" sz="2400" b="1" dirty="0">
                <a:solidFill>
                  <a:srgbClr val="40AAB8"/>
                </a:solidFill>
              </a:rPr>
              <a:t>Increasingly bad publicity on social media following the incident using the hashtag </a:t>
            </a:r>
            <a:r>
              <a:rPr lang="en-GB" sz="2400" b="1" dirty="0">
                <a:solidFill>
                  <a:srgbClr val="235BA8"/>
                </a:solidFill>
              </a:rPr>
              <a:t>#NoXmasinmyhome</a:t>
            </a:r>
          </a:p>
        </p:txBody>
      </p:sp>
    </p:spTree>
    <p:extLst>
      <p:ext uri="{BB962C8B-B14F-4D97-AF65-F5344CB8AC3E}">
        <p14:creationId xmlns:p14="http://schemas.microsoft.com/office/powerpoint/2010/main" val="3636914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Scenario: Press statement</a:t>
            </a:r>
          </a:p>
        </p:txBody>
      </p:sp>
      <p:sp>
        <p:nvSpPr>
          <p:cNvPr id="4" name="Content Placeholder 3"/>
          <p:cNvSpPr>
            <a:spLocks noGrp="1"/>
          </p:cNvSpPr>
          <p:nvPr>
            <p:ph sz="quarter" idx="10"/>
          </p:nvPr>
        </p:nvSpPr>
        <p:spPr bwMode="auto">
          <a:xfrm>
            <a:off x="541338" y="2301766"/>
            <a:ext cx="9610725" cy="4099034"/>
          </a:xfrm>
          <a:prstGeom prst="rect">
            <a:avLst/>
          </a:prstGeom>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36000" tIns="36000" rIns="36000" bIns="36000" numCol="1" rtlCol="0" anchor="t" anchorCtr="0" compatLnSpc="1">
            <a:prstTxWarp prst="textNoShape">
              <a:avLst/>
            </a:prstTxWarp>
          </a:bodyPr>
          <a:lstStyle/>
          <a:p>
            <a:pPr marL="274638"/>
            <a:endParaRPr lang="en-GB" i="1" dirty="0">
              <a:solidFill>
                <a:schemeClr val="tx1"/>
              </a:solidFill>
            </a:endParaRPr>
          </a:p>
          <a:p>
            <a:pPr marL="274638"/>
            <a:r>
              <a:rPr lang="en-GB" i="1" dirty="0">
                <a:solidFill>
                  <a:schemeClr val="tx1"/>
                </a:solidFill>
              </a:rPr>
              <a:t>We are taking this incident very seriously.  I am personally taking charge of an internal investigation which will be a no holes barred look at what went wrong. The cause of the fire is still unknown at this early stage initial indications are that there was a failure of our sprinkler system.</a:t>
            </a:r>
          </a:p>
          <a:p>
            <a:pPr marL="274638"/>
            <a:r>
              <a:rPr lang="en-GB" i="1" dirty="0">
                <a:solidFill>
                  <a:schemeClr val="tx1"/>
                </a:solidFill>
              </a:rPr>
              <a:t>I will also personally make sure that all those impacted by the incident are properly recompensed. As a starting point, I promise that anyone impacted by these events will receive at least £1,000 as a gesture of our goodwill.</a:t>
            </a:r>
          </a:p>
        </p:txBody>
      </p:sp>
      <p:sp>
        <p:nvSpPr>
          <p:cNvPr id="3" name="Rectangle 2"/>
          <p:cNvSpPr/>
          <p:nvPr/>
        </p:nvSpPr>
        <p:spPr>
          <a:xfrm>
            <a:off x="236483" y="1108740"/>
            <a:ext cx="9932275" cy="830997"/>
          </a:xfrm>
          <a:prstGeom prst="rect">
            <a:avLst/>
          </a:prstGeom>
        </p:spPr>
        <p:txBody>
          <a:bodyPr wrap="square">
            <a:spAutoFit/>
          </a:bodyPr>
          <a:lstStyle/>
          <a:p>
            <a:pPr marL="274638"/>
            <a:r>
              <a:rPr lang="en-GB" sz="2400" b="1" dirty="0">
                <a:solidFill>
                  <a:schemeClr val="accent2"/>
                </a:solidFill>
                <a:latin typeface="+mj-lt"/>
              </a:rPr>
              <a:t>CEO makes press statement in response to negative media coverage</a:t>
            </a:r>
          </a:p>
        </p:txBody>
      </p:sp>
    </p:spTree>
    <p:extLst>
      <p:ext uri="{BB962C8B-B14F-4D97-AF65-F5344CB8AC3E}">
        <p14:creationId xmlns:p14="http://schemas.microsoft.com/office/powerpoint/2010/main" val="2927145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External communications - takeaways</a:t>
            </a:r>
          </a:p>
        </p:txBody>
      </p:sp>
      <p:sp>
        <p:nvSpPr>
          <p:cNvPr id="3" name="Content Placeholder 2"/>
          <p:cNvSpPr>
            <a:spLocks noGrp="1"/>
          </p:cNvSpPr>
          <p:nvPr>
            <p:ph sz="quarter" idx="10"/>
          </p:nvPr>
        </p:nvSpPr>
        <p:spPr>
          <a:xfrm>
            <a:off x="541338" y="1340069"/>
            <a:ext cx="9610725" cy="5608419"/>
          </a:xfrm>
        </p:spPr>
        <p:txBody>
          <a:bodyPr/>
          <a:lstStyle/>
          <a:p>
            <a:pPr marL="342900" indent="-342900">
              <a:buFont typeface="Arial" panose="020B0604020202020204" pitchFamily="34" charset="0"/>
              <a:buChar char="•"/>
            </a:pPr>
            <a:r>
              <a:rPr lang="en-GB" b="0" dirty="0">
                <a:solidFill>
                  <a:schemeClr val="tx1"/>
                </a:solidFill>
              </a:rPr>
              <a:t>Ensure all external communications are consistent – to media, to regulators, to insurers</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Do not assert facts that are not yet known in response to media pressure</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Do not take steps that might amount to an admission of liability (without insurer consent)</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Do not offer to pay compensation (without insurer consent)</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Beware offering ex gratia payments / compensation that goes above and beyond legal liability as unlikely to be covered</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Have coverage in mind when drafting external communications</a:t>
            </a:r>
          </a:p>
          <a:p>
            <a:endParaRPr lang="en-GB" dirty="0"/>
          </a:p>
        </p:txBody>
      </p:sp>
    </p:spTree>
    <p:extLst>
      <p:ext uri="{BB962C8B-B14F-4D97-AF65-F5344CB8AC3E}">
        <p14:creationId xmlns:p14="http://schemas.microsoft.com/office/powerpoint/2010/main" val="2462831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Scenario: Board memorandum</a:t>
            </a:r>
          </a:p>
        </p:txBody>
      </p:sp>
      <p:pic>
        <p:nvPicPr>
          <p:cNvPr id="2050" name="Picture 2"/>
          <p:cNvPicPr>
            <a:picLocks noGrp="1" noChangeAspect="1" noChangeArrowheads="1"/>
          </p:cNvPicPr>
          <p:nvPr>
            <p:ph sz="quarter" idx="10"/>
          </p:nvPr>
        </p:nvPicPr>
        <p:blipFill>
          <a:blip r:embed="rId3" cstate="print">
            <a:extLst>
              <a:ext uri="{28A0092B-C50C-407E-A947-70E740481C1C}">
                <a14:useLocalDpi xmlns:a14="http://schemas.microsoft.com/office/drawing/2010/main" val="0"/>
              </a:ext>
            </a:extLst>
          </a:blip>
          <a:srcRect/>
          <a:stretch>
            <a:fillRect/>
          </a:stretch>
        </p:blipFill>
        <p:spPr bwMode="auto">
          <a:xfrm>
            <a:off x="693683" y="1644892"/>
            <a:ext cx="9078971" cy="5139716"/>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5654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Contingency planning</a:t>
            </a:r>
          </a:p>
        </p:txBody>
      </p:sp>
      <p:sp>
        <p:nvSpPr>
          <p:cNvPr id="3" name="Content Placeholder 2"/>
          <p:cNvSpPr>
            <a:spLocks noGrp="1"/>
          </p:cNvSpPr>
          <p:nvPr>
            <p:ph sz="quarter" idx="10"/>
          </p:nvPr>
        </p:nvSpPr>
        <p:spPr>
          <a:xfrm>
            <a:off x="541338" y="1308539"/>
            <a:ext cx="9610725" cy="5639950"/>
          </a:xfrm>
        </p:spPr>
        <p:txBody>
          <a:bodyPr/>
          <a:lstStyle/>
          <a:p>
            <a:pPr marL="342900" indent="-342900">
              <a:buFont typeface="Arial" panose="020B0604020202020204" pitchFamily="34" charset="0"/>
              <a:buChar char="•"/>
            </a:pPr>
            <a:r>
              <a:rPr lang="en-GB" b="0" dirty="0">
                <a:solidFill>
                  <a:schemeClr val="accent2">
                    <a:lumMod val="75000"/>
                  </a:schemeClr>
                </a:solidFill>
              </a:rPr>
              <a:t>Incident response / mitigation costs</a:t>
            </a:r>
          </a:p>
          <a:p>
            <a:endParaRPr lang="en-GB" b="0" dirty="0">
              <a:solidFill>
                <a:schemeClr val="accent2">
                  <a:lumMod val="75000"/>
                </a:schemeClr>
              </a:solidFill>
            </a:endParaRPr>
          </a:p>
          <a:p>
            <a:pPr marL="342900" indent="-342900">
              <a:buFont typeface="Arial" panose="020B0604020202020204" pitchFamily="34" charset="0"/>
              <a:buChar char="•"/>
            </a:pPr>
            <a:r>
              <a:rPr lang="en-GB" b="0" dirty="0">
                <a:solidFill>
                  <a:schemeClr val="accent2">
                    <a:lumMod val="75000"/>
                  </a:schemeClr>
                </a:solidFill>
              </a:rPr>
              <a:t>Important to put yourself in the best position to present your claim to insurers at a later date</a:t>
            </a:r>
          </a:p>
          <a:p>
            <a:pPr marL="342900" indent="-342900">
              <a:buFont typeface="Arial" panose="020B0604020202020204" pitchFamily="34" charset="0"/>
              <a:buChar char="•"/>
            </a:pPr>
            <a:endParaRPr lang="en-GB" b="0" dirty="0">
              <a:solidFill>
                <a:schemeClr val="accent2">
                  <a:lumMod val="75000"/>
                </a:schemeClr>
              </a:solidFill>
            </a:endParaRPr>
          </a:p>
          <a:p>
            <a:pPr marL="342900" indent="-342900">
              <a:buFont typeface="Arial" panose="020B0604020202020204" pitchFamily="34" charset="0"/>
              <a:buChar char="•"/>
            </a:pPr>
            <a:r>
              <a:rPr lang="en-GB" b="0" dirty="0">
                <a:solidFill>
                  <a:schemeClr val="accent2">
                    <a:lumMod val="75000"/>
                  </a:schemeClr>
                </a:solidFill>
              </a:rPr>
              <a:t>Reinstatement of property damage</a:t>
            </a:r>
          </a:p>
          <a:p>
            <a:pPr marL="342900" indent="-342900">
              <a:buFont typeface="Arial" panose="020B0604020202020204" pitchFamily="34" charset="0"/>
              <a:buChar char="•"/>
            </a:pPr>
            <a:endParaRPr lang="en-GB" b="0" dirty="0">
              <a:solidFill>
                <a:schemeClr val="accent2">
                  <a:lumMod val="75000"/>
                </a:schemeClr>
              </a:solidFill>
            </a:endParaRPr>
          </a:p>
          <a:p>
            <a:pPr marL="342900" indent="-342900">
              <a:buFont typeface="Arial" panose="020B0604020202020204" pitchFamily="34" charset="0"/>
              <a:buChar char="•"/>
            </a:pPr>
            <a:r>
              <a:rPr lang="en-GB" b="0" dirty="0">
                <a:solidFill>
                  <a:schemeClr val="accent2">
                    <a:lumMod val="75000"/>
                  </a:schemeClr>
                </a:solidFill>
              </a:rPr>
              <a:t>Business interruption cover for increased cost of working</a:t>
            </a:r>
          </a:p>
          <a:p>
            <a:pPr marL="342900" indent="-342900">
              <a:buFont typeface="Arial" panose="020B0604020202020204" pitchFamily="34" charset="0"/>
              <a:buChar char="•"/>
            </a:pPr>
            <a:endParaRPr lang="en-GB" b="0" dirty="0">
              <a:solidFill>
                <a:schemeClr val="accent2">
                  <a:lumMod val="75000"/>
                </a:schemeClr>
              </a:solidFill>
            </a:endParaRPr>
          </a:p>
          <a:p>
            <a:pPr marL="342900" indent="-342900">
              <a:buFont typeface="Arial" panose="020B0604020202020204" pitchFamily="34" charset="0"/>
              <a:buChar char="•"/>
            </a:pPr>
            <a:r>
              <a:rPr lang="en-GB" b="0" dirty="0">
                <a:solidFill>
                  <a:schemeClr val="accent2">
                    <a:lumMod val="75000"/>
                  </a:schemeClr>
                </a:solidFill>
              </a:rPr>
              <a:t>Additional increased cost of working?</a:t>
            </a:r>
          </a:p>
          <a:p>
            <a:pPr marL="342900" indent="-342900">
              <a:buFont typeface="Arial" panose="020B0604020202020204" pitchFamily="34" charset="0"/>
              <a:buChar char="•"/>
            </a:pPr>
            <a:endParaRPr lang="en-GB" b="0" dirty="0">
              <a:solidFill>
                <a:schemeClr val="accent2">
                  <a:lumMod val="75000"/>
                </a:schemeClr>
              </a:solidFill>
            </a:endParaRPr>
          </a:p>
          <a:p>
            <a:pPr marL="342900" indent="-342900">
              <a:buFont typeface="Arial" panose="020B0604020202020204" pitchFamily="34" charset="0"/>
              <a:buChar char="•"/>
            </a:pPr>
            <a:r>
              <a:rPr lang="en-GB" b="0" dirty="0">
                <a:solidFill>
                  <a:schemeClr val="accent2">
                    <a:lumMod val="75000"/>
                  </a:schemeClr>
                </a:solidFill>
              </a:rPr>
              <a:t>Have an eye on coverage when contingency planning</a:t>
            </a:r>
          </a:p>
          <a:p>
            <a:pPr marL="342900" indent="-342900">
              <a:buFont typeface="Arial" panose="020B0604020202020204" pitchFamily="34" charset="0"/>
              <a:buChar char="•"/>
            </a:pPr>
            <a:endParaRPr lang="en-GB" b="0" dirty="0">
              <a:solidFill>
                <a:schemeClr val="accent2">
                  <a:lumMod val="75000"/>
                </a:schemeClr>
              </a:solidFill>
            </a:endParaRPr>
          </a:p>
          <a:p>
            <a:pPr marL="342900" indent="-342900">
              <a:buFont typeface="Arial" panose="020B0604020202020204" pitchFamily="34" charset="0"/>
              <a:buChar char="•"/>
            </a:pPr>
            <a:r>
              <a:rPr lang="en-GB" b="0" dirty="0">
                <a:solidFill>
                  <a:schemeClr val="accent2">
                    <a:lumMod val="75000"/>
                  </a:schemeClr>
                </a:solidFill>
              </a:rPr>
              <a:t>Keep insurers updated and seek buy-in of insurers / loss adjusters to avoid future disputes</a:t>
            </a:r>
          </a:p>
        </p:txBody>
      </p:sp>
    </p:spTree>
    <p:extLst>
      <p:ext uri="{BB962C8B-B14F-4D97-AF65-F5344CB8AC3E}">
        <p14:creationId xmlns:p14="http://schemas.microsoft.com/office/powerpoint/2010/main" val="2956496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39752" y="3559033"/>
            <a:ext cx="6864350" cy="443198"/>
          </a:xfrm>
        </p:spPr>
        <p:txBody>
          <a:bodyPr/>
          <a:lstStyle/>
          <a:p>
            <a:r>
              <a:rPr lang="en-GB" dirty="0"/>
              <a:t>Internal investigations</a:t>
            </a:r>
          </a:p>
        </p:txBody>
      </p:sp>
    </p:spTree>
    <p:extLst>
      <p:ext uri="{BB962C8B-B14F-4D97-AF65-F5344CB8AC3E}">
        <p14:creationId xmlns:p14="http://schemas.microsoft.com/office/powerpoint/2010/main" val="2073826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Scenario: Initial investigation</a:t>
            </a:r>
          </a:p>
        </p:txBody>
      </p:sp>
      <p:sp>
        <p:nvSpPr>
          <p:cNvPr id="3" name="Text Placeholder"/>
          <p:cNvSpPr>
            <a:spLocks noGrp="1"/>
          </p:cNvSpPr>
          <p:nvPr>
            <p:ph sz="quarter" idx="10"/>
          </p:nvPr>
        </p:nvSpPr>
        <p:spPr bwMode="gray">
          <a:xfrm>
            <a:off x="541338" y="1476376"/>
            <a:ext cx="9610725" cy="4246508"/>
          </a:xfrm>
        </p:spPr>
        <p:txBody>
          <a:bodyPr/>
          <a:lstStyle/>
          <a:p>
            <a:pPr marL="4763"/>
            <a:r>
              <a:rPr lang="en-US" b="0" dirty="0">
                <a:solidFill>
                  <a:schemeClr val="tx1"/>
                </a:solidFill>
              </a:rPr>
              <a:t>CEO instructs Health &amp; Safety officer to produce a ‘Lessons Learned’ report</a:t>
            </a:r>
          </a:p>
          <a:p>
            <a:pPr marL="558800" indent="-285750">
              <a:buFont typeface="Arial" panose="020B0604020202020204" pitchFamily="34" charset="0"/>
              <a:buChar char="•"/>
            </a:pPr>
            <a:endParaRPr lang="en-US" sz="1800" b="1" dirty="0">
              <a:solidFill>
                <a:schemeClr val="accent3"/>
              </a:solidFill>
            </a:endParaRPr>
          </a:p>
          <a:p>
            <a:pPr marL="273050"/>
            <a:endParaRPr lang="en-US" sz="1800" b="1" dirty="0">
              <a:solidFill>
                <a:schemeClr val="accent3"/>
              </a:solidFill>
            </a:endParaRPr>
          </a:p>
          <a:p>
            <a:pPr marL="273050"/>
            <a:r>
              <a:rPr lang="en-US" b="1" dirty="0">
                <a:solidFill>
                  <a:schemeClr val="accent3"/>
                </a:solidFill>
              </a:rPr>
              <a:t>Extract from report:</a:t>
            </a:r>
          </a:p>
          <a:p>
            <a:pPr marL="273050">
              <a:tabLst>
                <a:tab pos="1706563" algn="l"/>
              </a:tabLst>
            </a:pPr>
            <a:r>
              <a:rPr lang="en-US" i="1" dirty="0">
                <a:solidFill>
                  <a:schemeClr val="accent1"/>
                </a:solidFill>
                <a:latin typeface="Californian FB" panose="0207040306080B030204" pitchFamily="18" charset="0"/>
              </a:rPr>
              <a:t>Conclusion 1: </a:t>
            </a:r>
          </a:p>
          <a:p>
            <a:pPr marL="273050">
              <a:tabLst>
                <a:tab pos="1706563" algn="l"/>
              </a:tabLst>
            </a:pPr>
            <a:r>
              <a:rPr lang="en-US" i="1" dirty="0">
                <a:solidFill>
                  <a:schemeClr val="accent1"/>
                </a:solidFill>
                <a:latin typeface="Californian FB" panose="0207040306080B030204" pitchFamily="18" charset="0"/>
              </a:rPr>
              <a:t>In October, a new air conditioning unit for the store was installed in the plant room by a sub-contractor, CoolAir Ltd.  The investigation has revealed that the air conditioning unit was not installed correctly and not in accordance with required safety standards. The unit overheated and started the fire.</a:t>
            </a:r>
          </a:p>
          <a:p>
            <a:pPr marL="273050">
              <a:tabLst>
                <a:tab pos="1706563" algn="l"/>
              </a:tabLst>
            </a:pPr>
            <a:endParaRPr lang="en-US" sz="2000" b="0" i="1" dirty="0"/>
          </a:p>
          <a:p>
            <a:endParaRPr lang="en-AU" b="1" dirty="0">
              <a:solidFill>
                <a:schemeClr val="accent3"/>
              </a:solidFill>
            </a:endParaRPr>
          </a:p>
          <a:p>
            <a:pPr marL="342900" indent="-342900">
              <a:buFont typeface="Arial" panose="020B0604020202020204" pitchFamily="34" charset="0"/>
              <a:buChar char="•"/>
            </a:pPr>
            <a:endParaRPr lang="en-AU" dirty="0">
              <a:solidFill>
                <a:schemeClr val="tx1"/>
              </a:solidFill>
            </a:endParaRPr>
          </a:p>
        </p:txBody>
      </p:sp>
      <p:sp>
        <p:nvSpPr>
          <p:cNvPr id="2" name="Rectangle 1"/>
          <p:cNvSpPr/>
          <p:nvPr/>
        </p:nvSpPr>
        <p:spPr bwMode="auto">
          <a:xfrm>
            <a:off x="522164" y="2522483"/>
            <a:ext cx="9577064" cy="3200400"/>
          </a:xfrm>
          <a:prstGeom prst="rect">
            <a:avLst/>
          </a:prstGeom>
          <a:noFill/>
          <a:ln w="9525" cap="flat" cmpd="sng" algn="ctr">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Symbol" pitchFamily="18" charset="2"/>
              <a:buNone/>
              <a:tabLst>
                <a:tab pos="450850" algn="l"/>
                <a:tab pos="457200" algn="r"/>
                <a:tab pos="990600" algn="l"/>
                <a:tab pos="1890713" algn="l"/>
                <a:tab pos="2339975" algn="l"/>
                <a:tab pos="2790825" algn="l"/>
                <a:tab pos="5581650" algn="r"/>
              </a:tabLst>
            </a:pPr>
            <a:endParaRPr kumimoji="0" lang="en-GB" sz="1600" b="0" i="0" u="none" strike="noStrike" cap="none" normalizeH="0" baseline="0" dirty="0">
              <a:ln>
                <a:noFill/>
              </a:ln>
              <a:solidFill>
                <a:srgbClr val="000000"/>
              </a:solidFill>
              <a:effectLst/>
              <a:latin typeface="Arial" charset="0"/>
              <a:ea typeface="ＭＳ Ｐゴシック" pitchFamily="34" charset="-128"/>
            </a:endParaRPr>
          </a:p>
        </p:txBody>
      </p:sp>
    </p:spTree>
    <p:extLst>
      <p:ext uri="{BB962C8B-B14F-4D97-AF65-F5344CB8AC3E}">
        <p14:creationId xmlns:p14="http://schemas.microsoft.com/office/powerpoint/2010/main" val="1865888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Scenario: unhelpful speculation</a:t>
            </a:r>
          </a:p>
        </p:txBody>
      </p:sp>
      <p:sp>
        <p:nvSpPr>
          <p:cNvPr id="3" name="Text Placeholder"/>
          <p:cNvSpPr>
            <a:spLocks noGrp="1"/>
          </p:cNvSpPr>
          <p:nvPr>
            <p:ph sz="quarter" idx="10"/>
          </p:nvPr>
        </p:nvSpPr>
        <p:spPr bwMode="gray"/>
        <p:txBody>
          <a:bodyPr/>
          <a:lstStyle/>
          <a:p>
            <a:r>
              <a:rPr lang="en-AU" sz="1800" b="1" dirty="0">
                <a:solidFill>
                  <a:schemeClr val="accent6"/>
                </a:solidFill>
              </a:rPr>
              <a:t>  </a:t>
            </a:r>
            <a:r>
              <a:rPr lang="en-AU" sz="1800" dirty="0">
                <a:solidFill>
                  <a:schemeClr val="accent6"/>
                </a:solidFill>
              </a:rPr>
              <a:t>Internal emails</a:t>
            </a:r>
          </a:p>
          <a:p>
            <a:endParaRPr lang="en-AU" sz="1800" b="1" dirty="0">
              <a:solidFill>
                <a:schemeClr val="accent3"/>
              </a:solidFill>
            </a:endParaRPr>
          </a:p>
          <a:p>
            <a:pPr marL="354013"/>
            <a:endParaRPr lang="en-US" sz="1800" b="1" dirty="0"/>
          </a:p>
          <a:p>
            <a:pPr marL="354013"/>
            <a:r>
              <a:rPr lang="en-US" sz="1800" b="1" dirty="0">
                <a:latin typeface="Calibri" panose="020F0502020204030204" pitchFamily="34" charset="0"/>
                <a:cs typeface="Calibri" panose="020F0502020204030204" pitchFamily="34" charset="0"/>
              </a:rPr>
              <a:t>From:</a:t>
            </a:r>
            <a:r>
              <a:rPr lang="en-US" sz="1800" dirty="0">
                <a:latin typeface="Calibri" panose="020F0502020204030204" pitchFamily="34" charset="0"/>
                <a:cs typeface="Calibri" panose="020F0502020204030204" pitchFamily="34" charset="0"/>
              </a:rPr>
              <a:t> Green, Ron </a:t>
            </a:r>
            <a:br>
              <a:rPr lang="en-US" sz="1800"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rPr>
              <a:t>Sent:</a:t>
            </a:r>
            <a:r>
              <a:rPr lang="en-US" sz="1800" dirty="0">
                <a:latin typeface="Calibri" panose="020F0502020204030204" pitchFamily="34" charset="0"/>
                <a:cs typeface="Calibri" panose="020F0502020204030204" pitchFamily="34" charset="0"/>
              </a:rPr>
              <a:t> 6 December 2017 15:35</a:t>
            </a:r>
            <a:br>
              <a:rPr lang="en-US" sz="1800"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rPr>
              <a:t>To:</a:t>
            </a:r>
            <a:r>
              <a:rPr lang="en-US" sz="1800" dirty="0">
                <a:latin typeface="Calibri" panose="020F0502020204030204" pitchFamily="34" charset="0"/>
                <a:cs typeface="Calibri" panose="020F0502020204030204" pitchFamily="34" charset="0"/>
              </a:rPr>
              <a:t> Wright, Harry</a:t>
            </a:r>
            <a:br>
              <a:rPr lang="en-US" sz="1800"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rPr>
              <a:t>Subject:</a:t>
            </a:r>
            <a:r>
              <a:rPr lang="en-US" sz="1800" dirty="0">
                <a:latin typeface="Calibri" panose="020F0502020204030204" pitchFamily="34" charset="0"/>
                <a:cs typeface="Calibri" panose="020F0502020204030204" pitchFamily="34" charset="0"/>
              </a:rPr>
              <a:t> </a:t>
            </a:r>
            <a:r>
              <a:rPr lang="en-GB" sz="1800" dirty="0">
                <a:latin typeface="Calibri" panose="020F0502020204030204" pitchFamily="34" charset="0"/>
                <a:cs typeface="Calibri" panose="020F0502020204030204" pitchFamily="34" charset="0"/>
              </a:rPr>
              <a:t>!!!!</a:t>
            </a:r>
          </a:p>
          <a:p>
            <a:endParaRPr lang="en-GB" sz="1800" dirty="0">
              <a:latin typeface="Calibri" panose="020F0502020204030204" pitchFamily="34" charset="0"/>
              <a:cs typeface="Calibri" panose="020F0502020204030204" pitchFamily="34" charset="0"/>
            </a:endParaRPr>
          </a:p>
          <a:p>
            <a:pPr marL="354013"/>
            <a:r>
              <a:rPr lang="en-GB" sz="1800" dirty="0">
                <a:latin typeface="Calibri" panose="020F0502020204030204" pitchFamily="34" charset="0"/>
                <a:cs typeface="Calibri" panose="020F0502020204030204" pitchFamily="34" charset="0"/>
              </a:rPr>
              <a:t>Bloody hell!  Did you see what happened at the weekend?  </a:t>
            </a:r>
          </a:p>
          <a:p>
            <a:pPr marL="354013"/>
            <a:r>
              <a:rPr lang="en-GB" sz="1800" dirty="0">
                <a:latin typeface="Calibri" panose="020F0502020204030204" pitchFamily="34" charset="0"/>
                <a:cs typeface="Calibri" panose="020F0502020204030204" pitchFamily="34" charset="0"/>
              </a:rPr>
              <a:t>I had a quick fag in the plant room that morning  – feel sick it might have something to do with that.  Do you think I’ll get the boot? </a:t>
            </a:r>
          </a:p>
          <a:p>
            <a:pPr marL="354013"/>
            <a:r>
              <a:rPr lang="en-GB" sz="1800" dirty="0">
                <a:latin typeface="Calibri" panose="020F0502020204030204" pitchFamily="34" charset="0"/>
                <a:cs typeface="Calibri" panose="020F0502020204030204" pitchFamily="34" charset="0"/>
              </a:rPr>
              <a:t>Not-so Merry Christmas </a:t>
            </a:r>
            <a:r>
              <a:rPr lang="en-GB" sz="2800" dirty="0">
                <a:latin typeface="+mn-lt"/>
                <a:cs typeface="Calibri" panose="020F0502020204030204" pitchFamily="34" charset="0"/>
                <a:sym typeface="Wingdings" panose="05000000000000000000" pitchFamily="2" charset="2"/>
              </a:rPr>
              <a:t></a:t>
            </a:r>
          </a:p>
          <a:p>
            <a:pPr marL="354013"/>
            <a:r>
              <a:rPr lang="en-GB" sz="1800" dirty="0">
                <a:latin typeface="Calibri" panose="020F0502020204030204" pitchFamily="34" charset="0"/>
                <a:cs typeface="Calibri" panose="020F0502020204030204" pitchFamily="34" charset="0"/>
                <a:sym typeface="Wingdings" panose="05000000000000000000" pitchFamily="2" charset="2"/>
              </a:rPr>
              <a:t>R</a:t>
            </a:r>
            <a:r>
              <a:rPr lang="en-GB" sz="1800" dirty="0"/>
              <a:t> </a:t>
            </a:r>
          </a:p>
          <a:p>
            <a:pPr marL="354013"/>
            <a:endParaRPr lang="en-GB" sz="1800" dirty="0"/>
          </a:p>
          <a:p>
            <a:r>
              <a:rPr lang="en-GB" sz="1800" dirty="0"/>
              <a:t> </a:t>
            </a:r>
          </a:p>
          <a:p>
            <a:endParaRPr lang="en-AU" sz="1800" b="1" dirty="0">
              <a:solidFill>
                <a:schemeClr val="accent3"/>
              </a:solidFill>
            </a:endParaRPr>
          </a:p>
          <a:p>
            <a:endParaRPr lang="en-AU" b="1" dirty="0">
              <a:solidFill>
                <a:schemeClr val="accent3"/>
              </a:solidFill>
            </a:endParaRPr>
          </a:p>
          <a:p>
            <a:endParaRPr lang="en-AU" b="1" dirty="0">
              <a:solidFill>
                <a:schemeClr val="accent3"/>
              </a:solidFill>
            </a:endParaRPr>
          </a:p>
          <a:p>
            <a:endParaRPr lang="en-AU" dirty="0">
              <a:solidFill>
                <a:schemeClr val="tx1"/>
              </a:solidFill>
            </a:endParaRPr>
          </a:p>
        </p:txBody>
      </p:sp>
      <p:sp>
        <p:nvSpPr>
          <p:cNvPr id="2" name="Rectangle 1"/>
          <p:cNvSpPr/>
          <p:nvPr/>
        </p:nvSpPr>
        <p:spPr bwMode="auto">
          <a:xfrm>
            <a:off x="594172" y="2081049"/>
            <a:ext cx="9587796" cy="3578772"/>
          </a:xfrm>
          <a:prstGeom prst="rect">
            <a:avLst/>
          </a:prstGeom>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Symbol" pitchFamily="18" charset="2"/>
              <a:buNone/>
              <a:tabLst>
                <a:tab pos="450850" algn="l"/>
                <a:tab pos="457200" algn="r"/>
                <a:tab pos="990600" algn="l"/>
                <a:tab pos="1890713" algn="l"/>
                <a:tab pos="2339975" algn="l"/>
                <a:tab pos="2790825" algn="l"/>
                <a:tab pos="5581650" algn="r"/>
              </a:tabLst>
            </a:pPr>
            <a:endParaRPr kumimoji="0" lang="en-GB" sz="1600" b="0" i="0" u="none" strike="noStrike" cap="none" normalizeH="0" baseline="0" dirty="0">
              <a:ln>
                <a:noFill/>
              </a:ln>
              <a:solidFill>
                <a:srgbClr val="000000"/>
              </a:solidFill>
              <a:effectLst/>
              <a:latin typeface="Arial" charset="0"/>
              <a:ea typeface="ＭＳ Ｐゴシック" pitchFamily="34" charset="-128"/>
            </a:endParaRPr>
          </a:p>
        </p:txBody>
      </p:sp>
      <p:sp>
        <p:nvSpPr>
          <p:cNvPr id="5" name="Rectangle 4"/>
          <p:cNvSpPr/>
          <p:nvPr/>
        </p:nvSpPr>
        <p:spPr bwMode="auto">
          <a:xfrm>
            <a:off x="594171" y="1404367"/>
            <a:ext cx="9587797" cy="432048"/>
          </a:xfrm>
          <a:prstGeom prst="rect">
            <a:avLst/>
          </a:prstGeom>
          <a:noFill/>
          <a:ln w="9525" cap="flat" cmpd="sng" algn="ctr">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Symbol" pitchFamily="18" charset="2"/>
              <a:buNone/>
              <a:tabLst>
                <a:tab pos="450850" algn="l"/>
                <a:tab pos="457200" algn="r"/>
                <a:tab pos="990600" algn="l"/>
                <a:tab pos="1890713" algn="l"/>
                <a:tab pos="2339975" algn="l"/>
                <a:tab pos="2790825" algn="l"/>
                <a:tab pos="5581650" algn="r"/>
              </a:tabLst>
            </a:pPr>
            <a:endParaRPr kumimoji="0" lang="en-GB" sz="1600" b="0" i="0" u="none" strike="noStrike" cap="none" normalizeH="0" baseline="0" dirty="0">
              <a:ln>
                <a:noFill/>
              </a:ln>
              <a:solidFill>
                <a:srgbClr val="000000"/>
              </a:solidFill>
              <a:effectLst/>
              <a:latin typeface="Arial" charset="0"/>
              <a:ea typeface="ＭＳ Ｐゴシック" pitchFamily="34" charset="-128"/>
            </a:endParaRPr>
          </a:p>
        </p:txBody>
      </p:sp>
    </p:spTree>
    <p:extLst>
      <p:ext uri="{BB962C8B-B14F-4D97-AF65-F5344CB8AC3E}">
        <p14:creationId xmlns:p14="http://schemas.microsoft.com/office/powerpoint/2010/main" val="168565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Scenario: unhelpful speculation</a:t>
            </a:r>
          </a:p>
        </p:txBody>
      </p:sp>
      <p:sp>
        <p:nvSpPr>
          <p:cNvPr id="3" name="Text Placeholder"/>
          <p:cNvSpPr>
            <a:spLocks noGrp="1"/>
          </p:cNvSpPr>
          <p:nvPr>
            <p:ph sz="quarter" idx="10"/>
          </p:nvPr>
        </p:nvSpPr>
        <p:spPr bwMode="gray">
          <a:xfrm>
            <a:off x="539750" y="1620837"/>
            <a:ext cx="9610725" cy="5256137"/>
          </a:xfrm>
        </p:spPr>
        <p:txBody>
          <a:bodyPr/>
          <a:lstStyle/>
          <a:p>
            <a:pPr marL="176213"/>
            <a:r>
              <a:rPr lang="en-US" sz="1800" b="1" dirty="0">
                <a:latin typeface="Calibri" panose="020F0502020204030204" pitchFamily="34" charset="0"/>
                <a:cs typeface="Calibri" panose="020F0502020204030204" pitchFamily="34" charset="0"/>
              </a:rPr>
              <a:t>From:</a:t>
            </a:r>
            <a:r>
              <a:rPr lang="en-US" sz="1800" dirty="0">
                <a:latin typeface="Calibri" panose="020F0502020204030204" pitchFamily="34" charset="0"/>
                <a:cs typeface="Calibri" panose="020F0502020204030204" pitchFamily="34" charset="0"/>
              </a:rPr>
              <a:t> Wright, Harry</a:t>
            </a:r>
            <a:br>
              <a:rPr lang="en-US" sz="1800"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rPr>
              <a:t>Sent:</a:t>
            </a:r>
            <a:r>
              <a:rPr lang="en-US" sz="1800" dirty="0">
                <a:latin typeface="Calibri" panose="020F0502020204030204" pitchFamily="34" charset="0"/>
                <a:cs typeface="Calibri" panose="020F0502020204030204" pitchFamily="34" charset="0"/>
              </a:rPr>
              <a:t> 6 December 2016 15:55</a:t>
            </a:r>
            <a:br>
              <a:rPr lang="en-US" sz="1800"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rPr>
              <a:t>To: Green, Ron</a:t>
            </a:r>
            <a:br>
              <a:rPr lang="en-US" sz="1800"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rPr>
              <a:t>Subject:</a:t>
            </a:r>
            <a:r>
              <a:rPr lang="en-US" sz="1800" dirty="0">
                <a:latin typeface="Calibri" panose="020F0502020204030204" pitchFamily="34" charset="0"/>
                <a:cs typeface="Calibri" panose="020F0502020204030204" pitchFamily="34" charset="0"/>
              </a:rPr>
              <a:t> RE: !</a:t>
            </a:r>
            <a:r>
              <a:rPr lang="en-GB" sz="1800" dirty="0">
                <a:latin typeface="Calibri" panose="020F0502020204030204" pitchFamily="34" charset="0"/>
                <a:cs typeface="Calibri" panose="020F0502020204030204" pitchFamily="34" charset="0"/>
              </a:rPr>
              <a:t>!!!</a:t>
            </a:r>
          </a:p>
          <a:p>
            <a:pPr marL="176213"/>
            <a:r>
              <a:rPr lang="en-AU" sz="1800" dirty="0">
                <a:latin typeface="Calibri" panose="020F0502020204030204" pitchFamily="34" charset="0"/>
                <a:cs typeface="Calibri" panose="020F0502020204030204" pitchFamily="34" charset="0"/>
              </a:rPr>
              <a:t>Calm yourself down!  I heard the Chief Exec say it was something to do with the sprinklers.  But I’ve warned you about using that plant room as your smoking hut for so long. </a:t>
            </a:r>
          </a:p>
          <a:p>
            <a:pPr marL="176213"/>
            <a:r>
              <a:rPr lang="en-AU" sz="1800" dirty="0">
                <a:latin typeface="Calibri" panose="020F0502020204030204" pitchFamily="34" charset="0"/>
                <a:cs typeface="Calibri" panose="020F0502020204030204" pitchFamily="34" charset="0"/>
              </a:rPr>
              <a:t>Fancy a beer after work?</a:t>
            </a:r>
          </a:p>
          <a:p>
            <a:pPr marL="176213"/>
            <a:endParaRPr lang="en-US" sz="1800" b="1" dirty="0">
              <a:latin typeface="Calibri" panose="020F0502020204030204" pitchFamily="34" charset="0"/>
              <a:cs typeface="Calibri" panose="020F0502020204030204" pitchFamily="34" charset="0"/>
            </a:endParaRPr>
          </a:p>
          <a:p>
            <a:pPr marL="354013"/>
            <a:r>
              <a:rPr lang="en-GB" sz="1800" dirty="0">
                <a:latin typeface="Calibri" panose="020F0502020204030204" pitchFamily="34" charset="0"/>
                <a:cs typeface="Calibri" panose="020F0502020204030204" pitchFamily="34" charset="0"/>
              </a:rPr>
              <a:t>From: Green, Ron </a:t>
            </a:r>
            <a:br>
              <a:rPr lang="en-GB" sz="1800" dirty="0">
                <a:latin typeface="Calibri" panose="020F0502020204030204" pitchFamily="34" charset="0"/>
                <a:cs typeface="Calibri" panose="020F0502020204030204" pitchFamily="34" charset="0"/>
              </a:rPr>
            </a:br>
            <a:r>
              <a:rPr lang="en-GB" sz="1800" dirty="0">
                <a:latin typeface="Calibri" panose="020F0502020204030204" pitchFamily="34" charset="0"/>
                <a:cs typeface="Calibri" panose="020F0502020204030204" pitchFamily="34" charset="0"/>
              </a:rPr>
              <a:t>Sent: 6 December 2017 15:35</a:t>
            </a:r>
            <a:br>
              <a:rPr lang="en-GB" sz="1800" dirty="0">
                <a:latin typeface="Calibri" panose="020F0502020204030204" pitchFamily="34" charset="0"/>
                <a:cs typeface="Calibri" panose="020F0502020204030204" pitchFamily="34" charset="0"/>
              </a:rPr>
            </a:br>
            <a:r>
              <a:rPr lang="en-GB" sz="1800" dirty="0">
                <a:latin typeface="Calibri" panose="020F0502020204030204" pitchFamily="34" charset="0"/>
                <a:cs typeface="Calibri" panose="020F0502020204030204" pitchFamily="34" charset="0"/>
              </a:rPr>
              <a:t>To: Wright, Harry</a:t>
            </a:r>
            <a:br>
              <a:rPr lang="en-GB" sz="1800" dirty="0">
                <a:latin typeface="Calibri" panose="020F0502020204030204" pitchFamily="34" charset="0"/>
                <a:cs typeface="Calibri" panose="020F0502020204030204" pitchFamily="34" charset="0"/>
              </a:rPr>
            </a:br>
            <a:r>
              <a:rPr lang="en-GB" sz="1800" dirty="0">
                <a:latin typeface="Calibri" panose="020F0502020204030204" pitchFamily="34" charset="0"/>
                <a:cs typeface="Calibri" panose="020F0502020204030204" pitchFamily="34" charset="0"/>
              </a:rPr>
              <a:t>Subject: !!!!</a:t>
            </a:r>
          </a:p>
          <a:p>
            <a:pPr marL="354013"/>
            <a:endParaRPr lang="en-GB" sz="1800" dirty="0">
              <a:latin typeface="Calibri" panose="020F0502020204030204" pitchFamily="34" charset="0"/>
              <a:cs typeface="Calibri" panose="020F0502020204030204" pitchFamily="34" charset="0"/>
            </a:endParaRPr>
          </a:p>
          <a:p>
            <a:pPr marL="354013"/>
            <a:r>
              <a:rPr lang="en-GB" sz="1800" dirty="0">
                <a:latin typeface="Calibri" panose="020F0502020204030204" pitchFamily="34" charset="0"/>
                <a:cs typeface="Calibri" panose="020F0502020204030204" pitchFamily="34" charset="0"/>
              </a:rPr>
              <a:t>Bloody hell!  Did you see what happened at the weekend?  </a:t>
            </a:r>
          </a:p>
          <a:p>
            <a:pPr marL="354013"/>
            <a:r>
              <a:rPr lang="en-GB" sz="1800" dirty="0">
                <a:latin typeface="Calibri" panose="020F0502020204030204" pitchFamily="34" charset="0"/>
                <a:cs typeface="Calibri" panose="020F0502020204030204" pitchFamily="34" charset="0"/>
              </a:rPr>
              <a:t>I had a quick fag in the plant room that morning  – feel sick it might have something to do with that.  Do you think I’ll get the boot? </a:t>
            </a:r>
          </a:p>
          <a:p>
            <a:pPr marL="354013"/>
            <a:r>
              <a:rPr lang="en-GB" sz="1800" dirty="0">
                <a:latin typeface="Calibri" panose="020F0502020204030204" pitchFamily="34" charset="0"/>
                <a:cs typeface="Calibri" panose="020F0502020204030204" pitchFamily="34" charset="0"/>
              </a:rPr>
              <a:t>Not-so Merry Christmas </a:t>
            </a:r>
            <a:r>
              <a:rPr lang="en-GB" dirty="0">
                <a:latin typeface="Calibri" panose="020F0502020204030204" pitchFamily="34" charset="0"/>
                <a:cs typeface="Calibri" panose="020F0502020204030204" pitchFamily="34" charset="0"/>
                <a:sym typeface="Wingdings" panose="05000000000000000000" pitchFamily="2" charset="2"/>
              </a:rPr>
              <a:t></a:t>
            </a:r>
            <a:endParaRPr lang="en-GB" dirty="0">
              <a:latin typeface="Calibri" panose="020F0502020204030204" pitchFamily="34" charset="0"/>
              <a:cs typeface="Calibri" panose="020F0502020204030204" pitchFamily="34" charset="0"/>
            </a:endParaRPr>
          </a:p>
          <a:p>
            <a:pPr marL="354013"/>
            <a:r>
              <a:rPr lang="en-GB" sz="1800" dirty="0">
                <a:latin typeface="Calibri" panose="020F0502020204030204" pitchFamily="34" charset="0"/>
                <a:cs typeface="Calibri" panose="020F0502020204030204" pitchFamily="34" charset="0"/>
              </a:rPr>
              <a:t>R </a:t>
            </a:r>
          </a:p>
          <a:p>
            <a:r>
              <a:rPr lang="en-GB" sz="1800" dirty="0"/>
              <a:t> </a:t>
            </a:r>
          </a:p>
          <a:p>
            <a:endParaRPr lang="en-AU" sz="1800" b="1" dirty="0">
              <a:solidFill>
                <a:schemeClr val="accent3"/>
              </a:solidFill>
            </a:endParaRPr>
          </a:p>
          <a:p>
            <a:endParaRPr lang="en-AU" b="1" dirty="0">
              <a:solidFill>
                <a:schemeClr val="accent3"/>
              </a:solidFill>
            </a:endParaRPr>
          </a:p>
          <a:p>
            <a:endParaRPr lang="en-AU" b="1" dirty="0">
              <a:solidFill>
                <a:schemeClr val="accent3"/>
              </a:solidFill>
            </a:endParaRPr>
          </a:p>
          <a:p>
            <a:endParaRPr lang="en-AU" dirty="0">
              <a:solidFill>
                <a:schemeClr val="tx1"/>
              </a:solidFill>
            </a:endParaRPr>
          </a:p>
        </p:txBody>
      </p:sp>
      <p:sp>
        <p:nvSpPr>
          <p:cNvPr id="2" name="Rectangle 1"/>
          <p:cNvSpPr/>
          <p:nvPr/>
        </p:nvSpPr>
        <p:spPr bwMode="auto">
          <a:xfrm>
            <a:off x="594172" y="1548383"/>
            <a:ext cx="9505056" cy="5328592"/>
          </a:xfrm>
          <a:prstGeom prst="rect">
            <a:avLst/>
          </a:prstGeom>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Symbol" pitchFamily="18" charset="2"/>
              <a:buNone/>
              <a:tabLst>
                <a:tab pos="450850" algn="l"/>
                <a:tab pos="457200" algn="r"/>
                <a:tab pos="990600" algn="l"/>
                <a:tab pos="1890713" algn="l"/>
                <a:tab pos="2339975" algn="l"/>
                <a:tab pos="2790825" algn="l"/>
                <a:tab pos="5581650" algn="r"/>
              </a:tabLst>
            </a:pPr>
            <a:endParaRPr kumimoji="0" lang="en-GB" sz="1600" b="0" i="0" u="none" strike="noStrike" cap="none" normalizeH="0" baseline="0" dirty="0" err="1">
              <a:ln>
                <a:noFill/>
              </a:ln>
              <a:solidFill>
                <a:srgbClr val="000000"/>
              </a:solidFill>
              <a:effectLst/>
              <a:latin typeface="Arial" charset="0"/>
              <a:ea typeface="ＭＳ Ｐゴシック" pitchFamily="34" charset="-128"/>
            </a:endParaRPr>
          </a:p>
        </p:txBody>
      </p:sp>
    </p:spTree>
    <p:extLst>
      <p:ext uri="{BB962C8B-B14F-4D97-AF65-F5344CB8AC3E}">
        <p14:creationId xmlns:p14="http://schemas.microsoft.com/office/powerpoint/2010/main" val="84142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Scenario: breach of policy term?</a:t>
            </a:r>
          </a:p>
        </p:txBody>
      </p:sp>
      <p:sp>
        <p:nvSpPr>
          <p:cNvPr id="3" name="Content Placeholder 2"/>
          <p:cNvSpPr>
            <a:spLocks noGrp="1"/>
          </p:cNvSpPr>
          <p:nvPr>
            <p:ph sz="quarter" idx="10"/>
          </p:nvPr>
        </p:nvSpPr>
        <p:spPr/>
        <p:txBody>
          <a:bodyPr/>
          <a:lstStyle/>
          <a:p>
            <a:endParaRPr lang="en-GB" dirty="0"/>
          </a:p>
          <a:p>
            <a:r>
              <a:rPr lang="en-GB" dirty="0"/>
              <a:t>Property Damage and Business Interruption policy</a:t>
            </a:r>
          </a:p>
          <a:p>
            <a:endParaRPr lang="en-GB" dirty="0"/>
          </a:p>
          <a:p>
            <a:r>
              <a:rPr lang="en-GB" i="1" dirty="0">
                <a:solidFill>
                  <a:schemeClr val="accent5"/>
                </a:solidFill>
              </a:rPr>
              <a:t>Precautions and Reasonable Care condition</a:t>
            </a:r>
          </a:p>
          <a:p>
            <a:r>
              <a:rPr lang="en-GB" i="1" dirty="0"/>
              <a:t>It is a condition precedent to insurers’ liability that the Insured shall take reasonable precautions to avoid, prevent or minimise any contingency of a type insured by any Section of this Policy, and comply with statutory and other obligations and regulations imposed by any authority as far as they may assist in avoiding, preventing or minimising any contingency of a type insured by any Section this Policy.</a:t>
            </a:r>
          </a:p>
          <a:p>
            <a:endParaRPr lang="en-GB" dirty="0"/>
          </a:p>
        </p:txBody>
      </p:sp>
    </p:spTree>
    <p:extLst>
      <p:ext uri="{BB962C8B-B14F-4D97-AF65-F5344CB8AC3E}">
        <p14:creationId xmlns:p14="http://schemas.microsoft.com/office/powerpoint/2010/main" val="35265786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Internal investigations – takeaways </a:t>
            </a:r>
          </a:p>
        </p:txBody>
      </p:sp>
      <p:sp>
        <p:nvSpPr>
          <p:cNvPr id="3" name="Content Placeholder 2"/>
          <p:cNvSpPr>
            <a:spLocks noGrp="1"/>
          </p:cNvSpPr>
          <p:nvPr>
            <p:ph sz="quarter" idx="10"/>
          </p:nvPr>
        </p:nvSpPr>
        <p:spPr/>
        <p:txBody>
          <a:bodyPr/>
          <a:lstStyle/>
          <a:p>
            <a:pPr marL="342900" indent="-342900">
              <a:buFont typeface="Arial" panose="020B0604020202020204" pitchFamily="34" charset="0"/>
              <a:buChar char="•"/>
            </a:pPr>
            <a:r>
              <a:rPr lang="en-GB" b="0" dirty="0">
                <a:solidFill>
                  <a:schemeClr val="tx1"/>
                </a:solidFill>
              </a:rPr>
              <a:t>Carry out effective internal investigations – investigations for non-insurance purposes (i.e. HSE, lessons learned) rarely focus on the correct issues for coverage</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Cloak investigations in privilege where appropriate and avoid preparing non-privileged documents that may be prejudicial</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Fact-finding exercises – best directed and controlled by insured on major losses – collate documents / witness proofs / control access of loss adjusters/other insurer representatives</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Potentially major exercises which should be informed by an understanding of coverage implications (but the facts are the facts)</a:t>
            </a:r>
          </a:p>
          <a:p>
            <a:pPr marL="342900" indent="-342900">
              <a:buFont typeface="Arial" panose="020B0604020202020204" pitchFamily="34" charset="0"/>
              <a:buChar char="•"/>
            </a:pPr>
            <a:endParaRPr lang="en-GB" sz="2000" b="0" dirty="0">
              <a:solidFill>
                <a:schemeClr val="tx1"/>
              </a:solidFill>
            </a:endParaRPr>
          </a:p>
          <a:p>
            <a:endParaRPr lang="en-GB" dirty="0"/>
          </a:p>
        </p:txBody>
      </p:sp>
    </p:spTree>
    <p:extLst>
      <p:ext uri="{BB962C8B-B14F-4D97-AF65-F5344CB8AC3E}">
        <p14:creationId xmlns:p14="http://schemas.microsoft.com/office/powerpoint/2010/main" val="4232350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39752" y="3337434"/>
            <a:ext cx="6864350" cy="886397"/>
          </a:xfrm>
        </p:spPr>
        <p:txBody>
          <a:bodyPr/>
          <a:lstStyle/>
          <a:p>
            <a:r>
              <a:rPr lang="en-GB" dirty="0"/>
              <a:t>Managing claims against/from third parties</a:t>
            </a:r>
          </a:p>
        </p:txBody>
      </p:sp>
    </p:spTree>
    <p:extLst>
      <p:ext uri="{BB962C8B-B14F-4D97-AF65-F5344CB8AC3E}">
        <p14:creationId xmlns:p14="http://schemas.microsoft.com/office/powerpoint/2010/main" val="4180049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Scenario: third party claims</a:t>
            </a:r>
            <a:endParaRPr lang="en-GB" dirty="0"/>
          </a:p>
        </p:txBody>
      </p:sp>
      <p:graphicFrame>
        <p:nvGraphicFramePr>
          <p:cNvPr id="4" name="Content Placeholder 3"/>
          <p:cNvGraphicFramePr>
            <a:graphicFrameLocks noGrp="1"/>
          </p:cNvGraphicFramePr>
          <p:nvPr>
            <p:ph sz="quarter" idx="10"/>
            <p:extLst>
              <p:ext uri="{D42A27DB-BD31-4B8C-83A1-F6EECF244321}">
                <p14:modId xmlns:p14="http://schemas.microsoft.com/office/powerpoint/2010/main" val="1994559945"/>
              </p:ext>
            </p:extLst>
          </p:nvPr>
        </p:nvGraphicFramePr>
        <p:xfrm>
          <a:off x="541338" y="1476375"/>
          <a:ext cx="9610725" cy="5472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1317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Scenario: new developments</a:t>
            </a:r>
          </a:p>
        </p:txBody>
      </p:sp>
      <p:graphicFrame>
        <p:nvGraphicFramePr>
          <p:cNvPr id="4" name="Content Placeholder 3"/>
          <p:cNvGraphicFramePr>
            <a:graphicFrameLocks noGrp="1"/>
          </p:cNvGraphicFramePr>
          <p:nvPr>
            <p:ph sz="quarter" idx="10"/>
            <p:extLst>
              <p:ext uri="{D42A27DB-BD31-4B8C-83A1-F6EECF244321}">
                <p14:modId xmlns:p14="http://schemas.microsoft.com/office/powerpoint/2010/main" val="4067782152"/>
              </p:ext>
            </p:extLst>
          </p:nvPr>
        </p:nvGraphicFramePr>
        <p:xfrm>
          <a:off x="541338" y="1476375"/>
          <a:ext cx="9610725" cy="5472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98151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p:txBody>
          <a:bodyPr/>
          <a:lstStyle/>
          <a:p>
            <a:pPr marL="342900" indent="-342900">
              <a:buFont typeface="Arial" panose="020B0604020202020204" pitchFamily="34" charset="0"/>
              <a:buChar char="•"/>
            </a:pPr>
            <a:r>
              <a:rPr lang="en-GB" b="0" dirty="0">
                <a:solidFill>
                  <a:schemeClr val="tx1"/>
                </a:solidFill>
              </a:rPr>
              <a:t>COO of </a:t>
            </a:r>
            <a:r>
              <a:rPr lang="en-GB" b="0" dirty="0" err="1">
                <a:solidFill>
                  <a:schemeClr val="tx1"/>
                </a:solidFill>
              </a:rPr>
              <a:t>CoolAir</a:t>
            </a:r>
            <a:r>
              <a:rPr lang="en-GB" b="0" dirty="0">
                <a:solidFill>
                  <a:schemeClr val="tx1"/>
                </a:solidFill>
              </a:rPr>
              <a:t> is a close friend of CEO of SellsEverything</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CEO of SellsEverything is keen to resolve issues quickly</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CEO has an informal meeting with the COO of </a:t>
            </a:r>
            <a:r>
              <a:rPr lang="en-GB" b="0" dirty="0" err="1">
                <a:solidFill>
                  <a:schemeClr val="tx1"/>
                </a:solidFill>
              </a:rPr>
              <a:t>CoolAir</a:t>
            </a:r>
            <a:endParaRPr lang="en-GB" b="0" dirty="0">
              <a:solidFill>
                <a:schemeClr val="tx1"/>
              </a:solidFill>
            </a:endParaRP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CEO agrees to settle any potential claim against </a:t>
            </a:r>
            <a:r>
              <a:rPr lang="en-GB" b="0" dirty="0" err="1">
                <a:solidFill>
                  <a:schemeClr val="tx1"/>
                </a:solidFill>
              </a:rPr>
              <a:t>CoolAir</a:t>
            </a:r>
            <a:r>
              <a:rPr lang="en-GB" b="0" dirty="0">
                <a:solidFill>
                  <a:schemeClr val="tx1"/>
                </a:solidFill>
              </a:rPr>
              <a:t> for 50% of losses incurred by </a:t>
            </a:r>
            <a:r>
              <a:rPr lang="en-GB" b="0" dirty="0" err="1">
                <a:solidFill>
                  <a:schemeClr val="tx1"/>
                </a:solidFill>
              </a:rPr>
              <a:t>SellEverything</a:t>
            </a:r>
            <a:r>
              <a:rPr lang="en-GB" b="0" dirty="0">
                <a:solidFill>
                  <a:schemeClr val="tx1"/>
                </a:solidFill>
              </a:rPr>
              <a:t> to date</a:t>
            </a:r>
          </a:p>
          <a:p>
            <a:endParaRPr lang="en-GB" dirty="0"/>
          </a:p>
        </p:txBody>
      </p:sp>
      <p:sp>
        <p:nvSpPr>
          <p:cNvPr id="4" name="Title 3"/>
          <p:cNvSpPr>
            <a:spLocks noGrp="1"/>
          </p:cNvSpPr>
          <p:nvPr>
            <p:ph type="title"/>
          </p:nvPr>
        </p:nvSpPr>
        <p:spPr/>
        <p:txBody>
          <a:bodyPr/>
          <a:lstStyle/>
          <a:p>
            <a:r>
              <a:rPr lang="en-GB" dirty="0"/>
              <a:t>Scenario: Claim against </a:t>
            </a:r>
            <a:r>
              <a:rPr lang="en-GB" dirty="0" err="1"/>
              <a:t>CoolAir</a:t>
            </a:r>
            <a:r>
              <a:rPr lang="en-GB" dirty="0"/>
              <a:t> Ltd</a:t>
            </a:r>
          </a:p>
        </p:txBody>
      </p:sp>
      <p:pic>
        <p:nvPicPr>
          <p:cNvPr id="2050" name="Picture 2"/>
          <p:cNvPicPr>
            <a:picLocks noGrp="1" noChangeAspect="1" noChangeArrowheads="1"/>
          </p:cNvPicPr>
          <p:nvPr>
            <p:ph sz="quarter" idx="11"/>
          </p:nvPr>
        </p:nvPicPr>
        <p:blipFill>
          <a:blip r:embed="rId3">
            <a:extLst>
              <a:ext uri="{28A0092B-C50C-407E-A947-70E740481C1C}">
                <a14:useLocalDpi xmlns:a14="http://schemas.microsoft.com/office/drawing/2010/main" val="0"/>
              </a:ext>
            </a:extLst>
          </a:blip>
          <a:srcRect/>
          <a:stretch>
            <a:fillRect/>
          </a:stretch>
        </p:blipFill>
        <p:spPr bwMode="auto">
          <a:xfrm>
            <a:off x="5940073" y="2096936"/>
            <a:ext cx="3724979" cy="4230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1115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p:txBody>
          <a:bodyPr/>
          <a:lstStyle/>
          <a:p>
            <a:pPr marL="342900" indent="-342900">
              <a:buFont typeface="Arial" panose="020B0604020202020204" pitchFamily="34" charset="0"/>
              <a:buChar char="•"/>
            </a:pPr>
            <a:r>
              <a:rPr lang="en-GB" b="0" dirty="0">
                <a:solidFill>
                  <a:schemeClr val="tx1"/>
                </a:solidFill>
              </a:rPr>
              <a:t>Fraudsters take advantage of resource strapped company</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Details of customers who have placed orders online, including names, addresses and credit card details stolen</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More social media traffic</a:t>
            </a:r>
          </a:p>
          <a:p>
            <a:endParaRPr lang="en-GB" dirty="0"/>
          </a:p>
        </p:txBody>
      </p:sp>
      <p:sp>
        <p:nvSpPr>
          <p:cNvPr id="4" name="Title 3"/>
          <p:cNvSpPr>
            <a:spLocks noGrp="1"/>
          </p:cNvSpPr>
          <p:nvPr>
            <p:ph type="title"/>
          </p:nvPr>
        </p:nvSpPr>
        <p:spPr/>
        <p:txBody>
          <a:bodyPr/>
          <a:lstStyle/>
          <a:p>
            <a:r>
              <a:rPr lang="en-GB" dirty="0"/>
              <a:t>Scenario: data breach</a:t>
            </a:r>
          </a:p>
        </p:txBody>
      </p:sp>
      <p:pic>
        <p:nvPicPr>
          <p:cNvPr id="1026" name="Picture 2"/>
          <p:cNvPicPr>
            <a:picLocks noGrp="1" noChangeAspect="1" noChangeArrowheads="1"/>
          </p:cNvPicPr>
          <p:nvPr>
            <p:ph sz="quarter" idx="11"/>
          </p:nvPr>
        </p:nvPicPr>
        <p:blipFill>
          <a:blip r:embed="rId3">
            <a:extLst>
              <a:ext uri="{28A0092B-C50C-407E-A947-70E740481C1C}">
                <a14:useLocalDpi xmlns:a14="http://schemas.microsoft.com/office/drawing/2010/main" val="0"/>
              </a:ext>
            </a:extLst>
          </a:blip>
          <a:srcRect/>
          <a:stretch>
            <a:fillRect/>
          </a:stretch>
        </p:blipFill>
        <p:spPr bwMode="auto">
          <a:xfrm>
            <a:off x="5873535" y="1622728"/>
            <a:ext cx="3889585" cy="3792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1864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a:xfrm>
            <a:off x="541337" y="1476376"/>
            <a:ext cx="4566691" cy="5472113"/>
          </a:xfrm>
          <a:ln>
            <a:solidFill>
              <a:schemeClr val="accent1"/>
            </a:solidFill>
          </a:ln>
        </p:spPr>
        <p:txBody>
          <a:bodyPr/>
          <a:lstStyle/>
          <a:p>
            <a:pPr algn="ctr"/>
            <a:endParaRPr lang="en-GB" dirty="0"/>
          </a:p>
          <a:p>
            <a:pPr algn="ctr"/>
            <a:r>
              <a:rPr lang="en-GB" dirty="0"/>
              <a:t>Subrogation clause in PD/BI</a:t>
            </a:r>
          </a:p>
          <a:p>
            <a:pPr algn="ctr"/>
            <a:r>
              <a:rPr lang="en-GB" sz="2000" b="0" dirty="0"/>
              <a:t>Where any amount is paid under this Policy in respect of a Claim, the Insurer shall be subrogated to all rights of recovery of the Company (whether or not the Company has been fully compensated for its actual loss). The Insurer shall be entitled to pursue and enforce such rights in the name of the Company and the Company shall provide the Insurer with all reasonable assistance and co–operation in this regard including the execution of any necessary documents. The Company shall not do anything to prejudice the Insurer’s rights of recovery. </a:t>
            </a:r>
          </a:p>
        </p:txBody>
      </p:sp>
      <p:sp>
        <p:nvSpPr>
          <p:cNvPr id="3" name="Content Placeholder 2"/>
          <p:cNvSpPr>
            <a:spLocks noGrp="1"/>
          </p:cNvSpPr>
          <p:nvPr>
            <p:ph sz="quarter" idx="11"/>
          </p:nvPr>
        </p:nvSpPr>
        <p:spPr>
          <a:xfrm>
            <a:off x="5439103" y="1291772"/>
            <a:ext cx="4712960" cy="5656718"/>
          </a:xfrm>
        </p:spPr>
        <p:txBody>
          <a:bodyPr/>
          <a:lstStyle/>
          <a:p>
            <a:pPr marL="342900" indent="-342900">
              <a:buFont typeface="Arial" panose="020B0604020202020204" pitchFamily="34" charset="0"/>
              <a:buChar char="•"/>
            </a:pPr>
            <a:r>
              <a:rPr lang="en-GB" sz="2200" b="0" dirty="0">
                <a:solidFill>
                  <a:schemeClr val="tx1"/>
                </a:solidFill>
              </a:rPr>
              <a:t>Actual –v- Contingent subrogation rights</a:t>
            </a:r>
          </a:p>
          <a:p>
            <a:pPr marL="342900" indent="-342900">
              <a:buFont typeface="Arial" panose="020B0604020202020204" pitchFamily="34" charset="0"/>
              <a:buChar char="•"/>
            </a:pPr>
            <a:endParaRPr lang="en-GB" sz="2200" b="0" dirty="0">
              <a:solidFill>
                <a:schemeClr val="tx1"/>
              </a:solidFill>
            </a:endParaRPr>
          </a:p>
          <a:p>
            <a:pPr marL="342900" indent="-342900">
              <a:buFont typeface="Arial" panose="020B0604020202020204" pitchFamily="34" charset="0"/>
              <a:buChar char="•"/>
            </a:pPr>
            <a:r>
              <a:rPr lang="en-GB" sz="2200" b="0" dirty="0" err="1">
                <a:solidFill>
                  <a:schemeClr val="tx1"/>
                </a:solidFill>
              </a:rPr>
              <a:t>SellEverything</a:t>
            </a:r>
            <a:r>
              <a:rPr lang="en-GB" sz="2200" b="0" dirty="0">
                <a:solidFill>
                  <a:schemeClr val="tx1"/>
                </a:solidFill>
              </a:rPr>
              <a:t> may be in breach by settling with </a:t>
            </a:r>
            <a:r>
              <a:rPr lang="en-GB" sz="2200" b="0" dirty="0" err="1">
                <a:solidFill>
                  <a:schemeClr val="tx1"/>
                </a:solidFill>
              </a:rPr>
              <a:t>CoolAir</a:t>
            </a:r>
            <a:r>
              <a:rPr lang="en-GB" sz="2200" b="0" dirty="0">
                <a:solidFill>
                  <a:schemeClr val="tx1"/>
                </a:solidFill>
              </a:rPr>
              <a:t> Ltd without insurer consent</a:t>
            </a:r>
          </a:p>
          <a:p>
            <a:endParaRPr lang="en-GB" sz="2200" b="0" dirty="0">
              <a:solidFill>
                <a:schemeClr val="tx1"/>
              </a:solidFill>
            </a:endParaRPr>
          </a:p>
          <a:p>
            <a:pPr marL="342900" indent="-342900">
              <a:buFont typeface="Arial" panose="020B0604020202020204" pitchFamily="34" charset="0"/>
              <a:buChar char="•"/>
            </a:pPr>
            <a:r>
              <a:rPr lang="en-GB" sz="2200" b="0" dirty="0">
                <a:solidFill>
                  <a:schemeClr val="tx1"/>
                </a:solidFill>
              </a:rPr>
              <a:t>Insurer’s rights may have been prejudiced</a:t>
            </a:r>
          </a:p>
          <a:p>
            <a:endParaRPr lang="en-GB" sz="2200" dirty="0"/>
          </a:p>
          <a:p>
            <a:pPr algn="ctr"/>
            <a:r>
              <a:rPr lang="en-GB" sz="2200" dirty="0">
                <a:solidFill>
                  <a:schemeClr val="accent1"/>
                </a:solidFill>
              </a:rPr>
              <a:t>Takeaway</a:t>
            </a:r>
            <a:endParaRPr lang="en-GB" sz="2200" b="0" dirty="0">
              <a:solidFill>
                <a:schemeClr val="accent1"/>
              </a:solidFill>
            </a:endParaRPr>
          </a:p>
          <a:p>
            <a:pPr marL="342900" indent="-342900">
              <a:buFont typeface="Arial" panose="020B0604020202020204" pitchFamily="34" charset="0"/>
              <a:buChar char="•"/>
            </a:pPr>
            <a:r>
              <a:rPr lang="en-GB" sz="2200" b="0" dirty="0">
                <a:solidFill>
                  <a:schemeClr val="tx1"/>
                </a:solidFill>
              </a:rPr>
              <a:t>Take care not to prejudice insurers’ subrogation rights (or potential rights), e.g. settling claims or making admissions without insurers’ consent</a:t>
            </a:r>
          </a:p>
          <a:p>
            <a:pPr marL="342900" indent="-342900">
              <a:buFont typeface="Arial" panose="020B0604020202020204" pitchFamily="34" charset="0"/>
              <a:buChar char="•"/>
            </a:pPr>
            <a:endParaRPr lang="en-GB" b="0" dirty="0">
              <a:solidFill>
                <a:schemeClr val="tx1"/>
              </a:solidFill>
            </a:endParaRPr>
          </a:p>
        </p:txBody>
      </p:sp>
      <p:sp>
        <p:nvSpPr>
          <p:cNvPr id="4" name="Title 3"/>
          <p:cNvSpPr>
            <a:spLocks noGrp="1"/>
          </p:cNvSpPr>
          <p:nvPr>
            <p:ph type="title"/>
          </p:nvPr>
        </p:nvSpPr>
        <p:spPr/>
        <p:txBody>
          <a:bodyPr/>
          <a:lstStyle/>
          <a:p>
            <a:r>
              <a:rPr lang="en-GB" dirty="0"/>
              <a:t>Scenario: subrogation</a:t>
            </a:r>
          </a:p>
        </p:txBody>
      </p:sp>
    </p:spTree>
    <p:extLst>
      <p:ext uri="{BB962C8B-B14F-4D97-AF65-F5344CB8AC3E}">
        <p14:creationId xmlns:p14="http://schemas.microsoft.com/office/powerpoint/2010/main" val="1308959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Data breach – initial response</a:t>
            </a:r>
          </a:p>
        </p:txBody>
      </p:sp>
      <p:sp>
        <p:nvSpPr>
          <p:cNvPr id="3" name="Content Placeholder 2"/>
          <p:cNvSpPr>
            <a:spLocks noGrp="1"/>
          </p:cNvSpPr>
          <p:nvPr>
            <p:ph sz="quarter" idx="10"/>
          </p:nvPr>
        </p:nvSpPr>
        <p:spPr/>
        <p:txBody>
          <a:bodyPr/>
          <a:lstStyle/>
          <a:p>
            <a:pPr marL="342900" indent="-342900">
              <a:buFont typeface="Arial" panose="020B0604020202020204" pitchFamily="34" charset="0"/>
              <a:buChar char="•"/>
            </a:pPr>
            <a:r>
              <a:rPr lang="en-GB" b="0" dirty="0">
                <a:solidFill>
                  <a:schemeClr val="tx1"/>
                </a:solidFill>
              </a:rPr>
              <a:t>Immediate communications/notifications to consider:</a:t>
            </a:r>
          </a:p>
          <a:p>
            <a:pPr marL="701611" lvl="2" indent="-342900"/>
            <a:r>
              <a:rPr lang="en-GB" b="0" dirty="0">
                <a:solidFill>
                  <a:schemeClr val="tx1"/>
                </a:solidFill>
              </a:rPr>
              <a:t>Internally</a:t>
            </a:r>
          </a:p>
          <a:p>
            <a:pPr marL="701611" lvl="2" indent="-342900"/>
            <a:r>
              <a:rPr lang="en-GB" b="0" dirty="0">
                <a:solidFill>
                  <a:schemeClr val="tx1"/>
                </a:solidFill>
              </a:rPr>
              <a:t>Customers</a:t>
            </a:r>
          </a:p>
          <a:p>
            <a:pPr marL="701611" lvl="2" indent="-342900"/>
            <a:r>
              <a:rPr lang="en-GB" b="0" dirty="0">
                <a:solidFill>
                  <a:schemeClr val="tx1"/>
                </a:solidFill>
              </a:rPr>
              <a:t>Regulators </a:t>
            </a:r>
            <a:r>
              <a:rPr lang="en-GB" b="0" dirty="0" err="1">
                <a:solidFill>
                  <a:schemeClr val="tx1"/>
                </a:solidFill>
              </a:rPr>
              <a:t>eg</a:t>
            </a:r>
            <a:r>
              <a:rPr lang="en-GB" b="0" dirty="0">
                <a:solidFill>
                  <a:schemeClr val="tx1"/>
                </a:solidFill>
              </a:rPr>
              <a:t>. ICO </a:t>
            </a:r>
          </a:p>
          <a:p>
            <a:pPr marL="701611" lvl="2" indent="-342900"/>
            <a:r>
              <a:rPr lang="en-GB" b="0" dirty="0">
                <a:solidFill>
                  <a:schemeClr val="tx1"/>
                </a:solidFill>
              </a:rPr>
              <a:t>Police / law enforcement</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Insurer engagement</a:t>
            </a:r>
          </a:p>
          <a:p>
            <a:pPr marL="701611" lvl="2" indent="-342900"/>
            <a:r>
              <a:rPr lang="en-GB" dirty="0"/>
              <a:t>Co</a:t>
            </a:r>
            <a:r>
              <a:rPr lang="en-GB" b="0" dirty="0">
                <a:solidFill>
                  <a:schemeClr val="tx1"/>
                </a:solidFill>
              </a:rPr>
              <a:t>nsider any (additional) relevant policies, eg. </a:t>
            </a:r>
            <a:r>
              <a:rPr lang="en-GB" dirty="0"/>
              <a:t>C</a:t>
            </a:r>
            <a:r>
              <a:rPr lang="en-GB" b="0" dirty="0">
                <a:solidFill>
                  <a:schemeClr val="tx1"/>
                </a:solidFill>
              </a:rPr>
              <a:t>yber, D&amp;O, PPL General Liability</a:t>
            </a:r>
          </a:p>
          <a:p>
            <a:pPr marL="701611" lvl="2" indent="-342900"/>
            <a:r>
              <a:rPr lang="en-GB" dirty="0"/>
              <a:t>Further notifications </a:t>
            </a:r>
          </a:p>
          <a:p>
            <a:pPr marL="701611" lvl="2" indent="-342900"/>
            <a:r>
              <a:rPr lang="en-GB" b="0" dirty="0">
                <a:solidFill>
                  <a:schemeClr val="tx1"/>
                </a:solidFill>
              </a:rPr>
              <a:t>Check any cyber incident response cover and seek prior insurer consent to any costs incurred eg. forensic costs</a:t>
            </a:r>
          </a:p>
          <a:p>
            <a:pPr marL="701611" lvl="2" indent="-342900"/>
            <a:r>
              <a:rPr lang="en-GB" dirty="0"/>
              <a:t>Engage with insurers in relation to any proposed remediation</a:t>
            </a:r>
          </a:p>
          <a:p>
            <a:endParaRPr lang="en-GB" dirty="0"/>
          </a:p>
        </p:txBody>
      </p:sp>
    </p:spTree>
    <p:extLst>
      <p:ext uri="{BB962C8B-B14F-4D97-AF65-F5344CB8AC3E}">
        <p14:creationId xmlns:p14="http://schemas.microsoft.com/office/powerpoint/2010/main" val="26818639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425669" y="1213946"/>
            <a:ext cx="6686332" cy="5557158"/>
          </a:xfrm>
        </p:spPr>
        <p:txBody>
          <a:bodyPr/>
          <a:lstStyle/>
          <a:p>
            <a:pPr marL="0" lvl="2" indent="0">
              <a:buNone/>
            </a:pPr>
            <a:r>
              <a:rPr lang="en-GB" sz="1800" b="1" dirty="0">
                <a:solidFill>
                  <a:schemeClr val="accent2"/>
                </a:solidFill>
              </a:rPr>
              <a:t>Legal liability</a:t>
            </a:r>
          </a:p>
          <a:p>
            <a:pPr lvl="2"/>
            <a:r>
              <a:rPr lang="en-GB" sz="1800" dirty="0"/>
              <a:t>Policy will cover insured for legal liabilities (</a:t>
            </a:r>
            <a:r>
              <a:rPr lang="en-GB" sz="1800" dirty="0" err="1"/>
              <a:t>eg</a:t>
            </a:r>
            <a:r>
              <a:rPr lang="en-GB" sz="1800" dirty="0"/>
              <a:t>. </a:t>
            </a:r>
            <a:r>
              <a:rPr lang="en-GB" sz="1800" i="1" dirty="0" err="1"/>
              <a:t>Morrisons</a:t>
            </a:r>
            <a:r>
              <a:rPr lang="en-GB" sz="1800" dirty="0"/>
              <a:t> decision) </a:t>
            </a:r>
          </a:p>
          <a:p>
            <a:pPr lvl="2"/>
            <a:r>
              <a:rPr lang="en-GB" sz="1800" dirty="0"/>
              <a:t>No cover for ex gratia payments</a:t>
            </a:r>
          </a:p>
          <a:p>
            <a:pPr marL="359937" lvl="3" indent="0">
              <a:buNone/>
            </a:pPr>
            <a:endParaRPr lang="en-GB" sz="1800" dirty="0"/>
          </a:p>
          <a:p>
            <a:pPr marL="0" lvl="2" indent="0">
              <a:buNone/>
            </a:pPr>
            <a:r>
              <a:rPr lang="en-GB" sz="1800" b="1" dirty="0">
                <a:solidFill>
                  <a:schemeClr val="accent2"/>
                </a:solidFill>
              </a:rPr>
              <a:t>Costs</a:t>
            </a:r>
          </a:p>
          <a:p>
            <a:pPr lvl="2"/>
            <a:r>
              <a:rPr lang="en-GB" sz="1800" dirty="0"/>
              <a:t>Defence costs</a:t>
            </a:r>
          </a:p>
          <a:p>
            <a:pPr lvl="2"/>
            <a:r>
              <a:rPr lang="en-GB" sz="1800" dirty="0"/>
              <a:t>Mitigation costs</a:t>
            </a:r>
          </a:p>
          <a:p>
            <a:pPr lvl="2"/>
            <a:r>
              <a:rPr lang="en-GB" sz="1800" dirty="0"/>
              <a:t>Incident Response costs</a:t>
            </a:r>
          </a:p>
          <a:p>
            <a:pPr lvl="2"/>
            <a:r>
              <a:rPr lang="en-GB" sz="1800" dirty="0"/>
              <a:t>Investigation / Pre-Investigation costs</a:t>
            </a:r>
          </a:p>
          <a:p>
            <a:pPr lvl="2"/>
            <a:r>
              <a:rPr lang="en-GB" sz="1800" dirty="0"/>
              <a:t>NB. Structuring of retainers</a:t>
            </a:r>
          </a:p>
          <a:p>
            <a:pPr lvl="2"/>
            <a:r>
              <a:rPr lang="en-GB" sz="1800" dirty="0"/>
              <a:t>Not normally include insured’s own internal costs </a:t>
            </a:r>
          </a:p>
          <a:p>
            <a:pPr lvl="2"/>
            <a:r>
              <a:rPr lang="en-GB" sz="1800" dirty="0"/>
              <a:t>Fines – insurable?</a:t>
            </a:r>
          </a:p>
          <a:p>
            <a:pPr marL="359937" lvl="3" indent="0">
              <a:buNone/>
            </a:pPr>
            <a:endParaRPr lang="en-GB" sz="1800" dirty="0"/>
          </a:p>
          <a:p>
            <a:pPr marL="0" lvl="2" indent="0">
              <a:buNone/>
            </a:pPr>
            <a:r>
              <a:rPr lang="en-GB" sz="1800" b="1" dirty="0">
                <a:solidFill>
                  <a:schemeClr val="accent2"/>
                </a:solidFill>
              </a:rPr>
              <a:t>Consent of insurers</a:t>
            </a:r>
          </a:p>
          <a:p>
            <a:pPr lvl="2"/>
            <a:r>
              <a:rPr lang="en-GB" sz="1800" dirty="0"/>
              <a:t>Ensure specific request is made of insurers for prior consent to costs being incurred or settlement (waiver in the alternative)</a:t>
            </a:r>
          </a:p>
          <a:p>
            <a:pPr lvl="2"/>
            <a:r>
              <a:rPr lang="en-GB" sz="1800" dirty="0"/>
              <a:t>Consent not to be unreasonably denied, delayed or withheld?</a:t>
            </a:r>
          </a:p>
          <a:p>
            <a:pPr marL="342900" lvl="1" indent="-342900">
              <a:buFont typeface="Arial" panose="020B0604020202020204" pitchFamily="34" charset="0"/>
              <a:buChar char="•"/>
            </a:pPr>
            <a:endParaRPr lang="en-GB" b="0" dirty="0">
              <a:solidFill>
                <a:schemeClr val="tx1"/>
              </a:solidFill>
            </a:endParaRPr>
          </a:p>
        </p:txBody>
      </p:sp>
      <p:sp>
        <p:nvSpPr>
          <p:cNvPr id="3" name="Content Placeholder 2"/>
          <p:cNvSpPr>
            <a:spLocks noGrp="1"/>
          </p:cNvSpPr>
          <p:nvPr>
            <p:ph sz="quarter" idx="4294967295"/>
          </p:nvPr>
        </p:nvSpPr>
        <p:spPr>
          <a:xfrm>
            <a:off x="7082971" y="1525406"/>
            <a:ext cx="3038490" cy="5484994"/>
          </a:xfrm>
          <a:prstGeom prst="roundRect">
            <a:avLst/>
          </a:prstGeom>
        </p:spPr>
        <p:style>
          <a:lnRef idx="2">
            <a:schemeClr val="accent1"/>
          </a:lnRef>
          <a:fillRef idx="1">
            <a:schemeClr val="lt1"/>
          </a:fillRef>
          <a:effectRef idx="0">
            <a:schemeClr val="accent1"/>
          </a:effectRef>
          <a:fontRef idx="minor">
            <a:schemeClr val="dk1"/>
          </a:fontRef>
        </p:style>
        <p:txBody>
          <a:bodyPr/>
          <a:lstStyle/>
          <a:p>
            <a:pPr marL="92075" lvl="1" algn="ctr"/>
            <a:r>
              <a:rPr lang="en-US" sz="2000" i="1" u="sng" dirty="0">
                <a:solidFill>
                  <a:schemeClr val="accent2"/>
                </a:solidFill>
              </a:rPr>
              <a:t>Claims Conditions</a:t>
            </a:r>
          </a:p>
          <a:p>
            <a:pPr marL="357188" lvl="1" indent="-357188">
              <a:buFont typeface="+mj-lt"/>
              <a:buAutoNum type="arabicParenR"/>
            </a:pPr>
            <a:r>
              <a:rPr lang="en-US" sz="2000" i="1" dirty="0">
                <a:solidFill>
                  <a:schemeClr val="accent2"/>
                </a:solidFill>
              </a:rPr>
              <a:t>It is agreed that the Insured shall not negotiate admit liability or make any promise payment or settlement without the Insurer’s written consent.</a:t>
            </a:r>
          </a:p>
          <a:p>
            <a:pPr marL="357188" lvl="1" indent="-357188">
              <a:buFont typeface="+mj-lt"/>
              <a:buAutoNum type="arabicParenR"/>
            </a:pPr>
            <a:endParaRPr lang="en-US" sz="2000" i="1" dirty="0">
              <a:solidFill>
                <a:schemeClr val="accent2"/>
              </a:solidFill>
            </a:endParaRPr>
          </a:p>
          <a:p>
            <a:pPr marL="357188" lvl="1" indent="-357188">
              <a:buFont typeface="+mj-lt"/>
              <a:buAutoNum type="arabicParenR"/>
            </a:pPr>
            <a:r>
              <a:rPr lang="en-US" sz="2000" i="1" dirty="0">
                <a:solidFill>
                  <a:schemeClr val="accent2"/>
                </a:solidFill>
              </a:rPr>
              <a:t>The Insurer shall not be liable to indemnify the Insured for any costs and expenses which have been incurred without the Insurer’s prior written consent.</a:t>
            </a:r>
          </a:p>
        </p:txBody>
      </p:sp>
      <p:sp>
        <p:nvSpPr>
          <p:cNvPr id="4" name="Title 3"/>
          <p:cNvSpPr>
            <a:spLocks noGrp="1"/>
          </p:cNvSpPr>
          <p:nvPr>
            <p:ph type="title"/>
          </p:nvPr>
        </p:nvSpPr>
        <p:spPr/>
        <p:txBody>
          <a:bodyPr/>
          <a:lstStyle/>
          <a:p>
            <a:r>
              <a:rPr lang="en-AU" dirty="0"/>
              <a:t>Liability Claims and Investigations – takeaways</a:t>
            </a:r>
            <a:endParaRPr lang="en-GB" dirty="0"/>
          </a:p>
        </p:txBody>
      </p:sp>
    </p:spTree>
    <p:extLst>
      <p:ext uri="{BB962C8B-B14F-4D97-AF65-F5344CB8AC3E}">
        <p14:creationId xmlns:p14="http://schemas.microsoft.com/office/powerpoint/2010/main" val="3818494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39752" y="3559034"/>
            <a:ext cx="6864350" cy="443198"/>
          </a:xfrm>
        </p:spPr>
        <p:txBody>
          <a:bodyPr/>
          <a:lstStyle/>
          <a:p>
            <a:r>
              <a:rPr lang="en-GB" dirty="0"/>
              <a:t>Engagement with insurers</a:t>
            </a:r>
          </a:p>
        </p:txBody>
      </p:sp>
    </p:spTree>
    <p:extLst>
      <p:ext uri="{BB962C8B-B14F-4D97-AF65-F5344CB8AC3E}">
        <p14:creationId xmlns:p14="http://schemas.microsoft.com/office/powerpoint/2010/main" val="2652107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Presenting </a:t>
            </a:r>
            <a:r>
              <a:rPr lang="en-US" dirty="0"/>
              <a:t>t</a:t>
            </a:r>
            <a:r>
              <a:rPr lang="en-US" b="1" dirty="0"/>
              <a:t>he Claim</a:t>
            </a:r>
            <a:endParaRPr lang="en-AU" dirty="0"/>
          </a:p>
        </p:txBody>
      </p:sp>
      <p:sp>
        <p:nvSpPr>
          <p:cNvPr id="3" name="Content Placeholder 2"/>
          <p:cNvSpPr txBox="1">
            <a:spLocks/>
          </p:cNvSpPr>
          <p:nvPr/>
        </p:nvSpPr>
        <p:spPr>
          <a:xfrm>
            <a:off x="457200" y="1600200"/>
            <a:ext cx="8229600" cy="4525963"/>
          </a:xfrm>
          <a:prstGeom prst="rect">
            <a:avLst/>
          </a:prstGeom>
        </p:spPr>
        <p:txBody>
          <a:bodyPr>
            <a:normAutofit/>
          </a:bodyPr>
          <a:lstStyle>
            <a:lvl1pPr marL="0" marR="0" indent="0" algn="l" defTabSz="1123340" rtl="0" eaLnBrk="1" fontAlgn="base" latinLnBrk="0" hangingPunct="1">
              <a:lnSpc>
                <a:spcPct val="110000"/>
              </a:lnSpc>
              <a:spcBef>
                <a:spcPts val="0"/>
              </a:spcBef>
              <a:spcAft>
                <a:spcPts val="600"/>
              </a:spcAft>
              <a:buClrTx/>
              <a:buSzTx/>
              <a:buFontTx/>
              <a:buNone/>
              <a:tabLst/>
              <a:defRPr lang="en-US" sz="2400" b="0" baseline="0" noProof="0" dirty="0" smtClean="0">
                <a:solidFill>
                  <a:srgbClr val="000000"/>
                </a:solidFill>
                <a:latin typeface="+mn-lt"/>
                <a:ea typeface="+mn-ea"/>
                <a:cs typeface="+mn-cs"/>
              </a:defRPr>
            </a:lvl1pPr>
            <a:lvl2pPr marL="327641" marR="0" indent="0" algn="l" defTabSz="1123340" rtl="0" eaLnBrk="1" fontAlgn="base" latinLnBrk="0" hangingPunct="1">
              <a:lnSpc>
                <a:spcPct val="110000"/>
              </a:lnSpc>
              <a:spcBef>
                <a:spcPts val="0"/>
              </a:spcBef>
              <a:spcAft>
                <a:spcPts val="600"/>
              </a:spcAft>
              <a:buClr>
                <a:srgbClr val="14054B"/>
              </a:buClr>
              <a:buSzTx/>
              <a:buFont typeface="Times" pitchFamily="18" charset="0"/>
              <a:buNone/>
              <a:tabLst/>
              <a:defRPr sz="2400" b="0">
                <a:solidFill>
                  <a:srgbClr val="000000"/>
                </a:solidFill>
                <a:latin typeface="+mn-lt"/>
                <a:ea typeface="+mn-ea"/>
              </a:defRPr>
            </a:lvl2pPr>
            <a:lvl3pPr marL="331541" marR="0" indent="-327641" algn="l" defTabSz="1123340" rtl="0" eaLnBrk="1" fontAlgn="base" latinLnBrk="0" hangingPunct="1">
              <a:lnSpc>
                <a:spcPct val="110000"/>
              </a:lnSpc>
              <a:spcBef>
                <a:spcPts val="0"/>
              </a:spcBef>
              <a:spcAft>
                <a:spcPts val="600"/>
              </a:spcAft>
              <a:buClr>
                <a:schemeClr val="accent1"/>
              </a:buClr>
              <a:buSzPct val="120000"/>
              <a:buFontTx/>
              <a:buChar char="•"/>
              <a:tabLst/>
              <a:defRPr sz="2400" b="0">
                <a:solidFill>
                  <a:srgbClr val="000000"/>
                </a:solidFill>
                <a:latin typeface="+mn-lt"/>
                <a:ea typeface="+mn-ea"/>
              </a:defRPr>
            </a:lvl3pPr>
            <a:lvl4pPr marL="666983" marR="0" indent="-335442" algn="l" defTabSz="1123340" rtl="0" eaLnBrk="1" fontAlgn="base" latinLnBrk="0" hangingPunct="1">
              <a:lnSpc>
                <a:spcPct val="110000"/>
              </a:lnSpc>
              <a:spcBef>
                <a:spcPts val="0"/>
              </a:spcBef>
              <a:spcAft>
                <a:spcPts val="600"/>
              </a:spcAft>
              <a:buClr>
                <a:schemeClr val="tx2"/>
              </a:buClr>
              <a:buSzPct val="120000"/>
              <a:buFont typeface="Arial" charset="0"/>
              <a:buChar char="–"/>
              <a:tabLst/>
              <a:defRPr sz="2400" b="0">
                <a:solidFill>
                  <a:srgbClr val="000000"/>
                </a:solidFill>
                <a:latin typeface="+mn-lt"/>
                <a:ea typeface="+mn-ea"/>
              </a:defRPr>
            </a:lvl4pPr>
            <a:lvl5pPr marL="992675" marR="0" indent="-331541" algn="l" defTabSz="1123340" rtl="0" eaLnBrk="1" fontAlgn="base" latinLnBrk="0" hangingPunct="1">
              <a:lnSpc>
                <a:spcPct val="110000"/>
              </a:lnSpc>
              <a:spcBef>
                <a:spcPts val="0"/>
              </a:spcBef>
              <a:spcAft>
                <a:spcPts val="600"/>
              </a:spcAft>
              <a:buClr>
                <a:schemeClr val="tx2"/>
              </a:buClr>
              <a:buSzPct val="100000"/>
              <a:buFont typeface="Arial" pitchFamily="34" charset="0"/>
              <a:buChar char="•"/>
              <a:tabLst/>
              <a:defRPr sz="2400" b="0">
                <a:solidFill>
                  <a:srgbClr val="000000"/>
                </a:solidFill>
                <a:latin typeface="+mn-lt"/>
                <a:ea typeface="+mn-ea"/>
              </a:defRPr>
            </a:lvl5pPr>
            <a:lvl6pPr marL="1320316" marR="0" indent="-327641" algn="l" defTabSz="1123340" rtl="0" eaLnBrk="1" fontAlgn="base" latinLnBrk="0" hangingPunct="1">
              <a:lnSpc>
                <a:spcPct val="110000"/>
              </a:lnSpc>
              <a:spcBef>
                <a:spcPts val="0"/>
              </a:spcBef>
              <a:spcAft>
                <a:spcPts val="600"/>
              </a:spcAft>
              <a:buClr>
                <a:schemeClr val="tx2"/>
              </a:buClr>
              <a:buSzPct val="100000"/>
              <a:buFont typeface="Arial" pitchFamily="34" charset="0"/>
              <a:buChar char="–"/>
              <a:tabLst/>
              <a:defRPr sz="2400" b="0">
                <a:solidFill>
                  <a:srgbClr val="000000"/>
                </a:solidFill>
                <a:latin typeface="+mn-lt"/>
                <a:ea typeface="+mn-ea"/>
              </a:defRPr>
            </a:lvl6pPr>
            <a:lvl7pPr marL="1655758" indent="-327641" algn="l" rtl="0" eaLnBrk="1" fontAlgn="base" hangingPunct="1">
              <a:lnSpc>
                <a:spcPct val="110000"/>
              </a:lnSpc>
              <a:spcBef>
                <a:spcPts val="0"/>
              </a:spcBef>
              <a:spcAft>
                <a:spcPts val="600"/>
              </a:spcAft>
              <a:buClr>
                <a:schemeClr val="tx2"/>
              </a:buClr>
              <a:buSzPct val="100000"/>
              <a:buFont typeface="Arial" pitchFamily="34" charset="0"/>
              <a:buChar char="•"/>
              <a:tabLst/>
              <a:defRPr sz="2000">
                <a:solidFill>
                  <a:srgbClr val="000000"/>
                </a:solidFill>
                <a:latin typeface="+mn-lt"/>
                <a:ea typeface="+mn-ea"/>
              </a:defRPr>
            </a:lvl7pPr>
            <a:lvl8pPr marL="1981448" marR="0" indent="-327641" algn="l" defTabSz="1123340" rtl="0" eaLnBrk="1" fontAlgn="base" latinLnBrk="0" hangingPunct="1">
              <a:lnSpc>
                <a:spcPct val="110000"/>
              </a:lnSpc>
              <a:spcBef>
                <a:spcPts val="0"/>
              </a:spcBef>
              <a:spcAft>
                <a:spcPts val="600"/>
              </a:spcAft>
              <a:buClr>
                <a:schemeClr val="tx2"/>
              </a:buClr>
              <a:buSzPct val="100000"/>
              <a:buFont typeface="Arial" pitchFamily="34" charset="0"/>
              <a:buChar char="–"/>
              <a:tabLst/>
              <a:defRPr sz="2000">
                <a:solidFill>
                  <a:srgbClr val="000000"/>
                </a:solidFill>
                <a:latin typeface="+mn-lt"/>
                <a:ea typeface="+mn-ea"/>
              </a:defRPr>
            </a:lvl8pPr>
            <a:lvl9pPr marL="2311039" indent="-329592" algn="l" rtl="0" eaLnBrk="1" fontAlgn="base" hangingPunct="1">
              <a:lnSpc>
                <a:spcPct val="110000"/>
              </a:lnSpc>
              <a:spcBef>
                <a:spcPts val="0"/>
              </a:spcBef>
              <a:spcAft>
                <a:spcPts val="600"/>
              </a:spcAft>
              <a:buClr>
                <a:schemeClr val="tx2"/>
              </a:buClr>
              <a:buSzPct val="100000"/>
              <a:buFont typeface="Arial" pitchFamily="34" charset="0"/>
              <a:buChar char="•"/>
              <a:defRPr sz="2000" baseline="0">
                <a:solidFill>
                  <a:srgbClr val="000000"/>
                </a:solidFill>
                <a:latin typeface="+mn-lt"/>
                <a:ea typeface="+mn-ea"/>
              </a:defRPr>
            </a:lvl9pPr>
          </a:lstStyle>
          <a:p>
            <a:endParaRPr lang="en-GB" sz="2000" dirty="0"/>
          </a:p>
        </p:txBody>
      </p:sp>
      <p:sp>
        <p:nvSpPr>
          <p:cNvPr id="5" name="Content Placeholder 2"/>
          <p:cNvSpPr txBox="1">
            <a:spLocks/>
          </p:cNvSpPr>
          <p:nvPr/>
        </p:nvSpPr>
        <p:spPr>
          <a:xfrm>
            <a:off x="457199" y="1434662"/>
            <a:ext cx="9693589" cy="5334273"/>
          </a:xfrm>
          <a:prstGeom prst="rect">
            <a:avLst/>
          </a:prstGeom>
        </p:spPr>
        <p:txBody>
          <a:bodyPr>
            <a:noAutofit/>
          </a:bodyPr>
          <a:lstStyle>
            <a:lvl1pPr marL="0" marR="0" indent="0" algn="l" defTabSz="1123340" rtl="0" eaLnBrk="1" fontAlgn="base" latinLnBrk="0" hangingPunct="1">
              <a:lnSpc>
                <a:spcPct val="110000"/>
              </a:lnSpc>
              <a:spcBef>
                <a:spcPts val="0"/>
              </a:spcBef>
              <a:spcAft>
                <a:spcPts val="600"/>
              </a:spcAft>
              <a:buClrTx/>
              <a:buSzTx/>
              <a:buFontTx/>
              <a:buNone/>
              <a:tabLst/>
              <a:defRPr lang="en-US" sz="2400" b="0" baseline="0" noProof="0" dirty="0" smtClean="0">
                <a:solidFill>
                  <a:srgbClr val="000000"/>
                </a:solidFill>
                <a:latin typeface="+mn-lt"/>
                <a:ea typeface="+mn-ea"/>
                <a:cs typeface="+mn-cs"/>
              </a:defRPr>
            </a:lvl1pPr>
            <a:lvl2pPr marL="327641" marR="0" indent="0" algn="l" defTabSz="1123340" rtl="0" eaLnBrk="1" fontAlgn="base" latinLnBrk="0" hangingPunct="1">
              <a:lnSpc>
                <a:spcPct val="110000"/>
              </a:lnSpc>
              <a:spcBef>
                <a:spcPts val="0"/>
              </a:spcBef>
              <a:spcAft>
                <a:spcPts val="600"/>
              </a:spcAft>
              <a:buClr>
                <a:srgbClr val="14054B"/>
              </a:buClr>
              <a:buSzTx/>
              <a:buFont typeface="Times" pitchFamily="18" charset="0"/>
              <a:buNone/>
              <a:tabLst/>
              <a:defRPr sz="2400" b="0">
                <a:solidFill>
                  <a:srgbClr val="000000"/>
                </a:solidFill>
                <a:latin typeface="+mn-lt"/>
                <a:ea typeface="+mn-ea"/>
              </a:defRPr>
            </a:lvl2pPr>
            <a:lvl3pPr marL="331541" marR="0" indent="-327641" algn="l" defTabSz="1123340" rtl="0" eaLnBrk="1" fontAlgn="base" latinLnBrk="0" hangingPunct="1">
              <a:lnSpc>
                <a:spcPct val="110000"/>
              </a:lnSpc>
              <a:spcBef>
                <a:spcPts val="0"/>
              </a:spcBef>
              <a:spcAft>
                <a:spcPts val="600"/>
              </a:spcAft>
              <a:buClr>
                <a:schemeClr val="accent1"/>
              </a:buClr>
              <a:buSzPct val="120000"/>
              <a:buFontTx/>
              <a:buChar char="•"/>
              <a:tabLst/>
              <a:defRPr sz="2400" b="0">
                <a:solidFill>
                  <a:srgbClr val="000000"/>
                </a:solidFill>
                <a:latin typeface="+mn-lt"/>
                <a:ea typeface="+mn-ea"/>
              </a:defRPr>
            </a:lvl3pPr>
            <a:lvl4pPr marL="666983" marR="0" indent="-335442" algn="l" defTabSz="1123340" rtl="0" eaLnBrk="1" fontAlgn="base" latinLnBrk="0" hangingPunct="1">
              <a:lnSpc>
                <a:spcPct val="110000"/>
              </a:lnSpc>
              <a:spcBef>
                <a:spcPts val="0"/>
              </a:spcBef>
              <a:spcAft>
                <a:spcPts val="600"/>
              </a:spcAft>
              <a:buClr>
                <a:schemeClr val="tx2"/>
              </a:buClr>
              <a:buSzPct val="120000"/>
              <a:buFont typeface="Arial" charset="0"/>
              <a:buChar char="–"/>
              <a:tabLst/>
              <a:defRPr sz="2400" b="0">
                <a:solidFill>
                  <a:srgbClr val="000000"/>
                </a:solidFill>
                <a:latin typeface="+mn-lt"/>
                <a:ea typeface="+mn-ea"/>
              </a:defRPr>
            </a:lvl4pPr>
            <a:lvl5pPr marL="992675" marR="0" indent="-331541" algn="l" defTabSz="1123340" rtl="0" eaLnBrk="1" fontAlgn="base" latinLnBrk="0" hangingPunct="1">
              <a:lnSpc>
                <a:spcPct val="110000"/>
              </a:lnSpc>
              <a:spcBef>
                <a:spcPts val="0"/>
              </a:spcBef>
              <a:spcAft>
                <a:spcPts val="600"/>
              </a:spcAft>
              <a:buClr>
                <a:schemeClr val="tx2"/>
              </a:buClr>
              <a:buSzPct val="100000"/>
              <a:buFont typeface="Arial" pitchFamily="34" charset="0"/>
              <a:buChar char="•"/>
              <a:tabLst/>
              <a:defRPr sz="2400" b="0">
                <a:solidFill>
                  <a:srgbClr val="000000"/>
                </a:solidFill>
                <a:latin typeface="+mn-lt"/>
                <a:ea typeface="+mn-ea"/>
              </a:defRPr>
            </a:lvl5pPr>
            <a:lvl6pPr marL="1320316" marR="0" indent="-327641" algn="l" defTabSz="1123340" rtl="0" eaLnBrk="1" fontAlgn="base" latinLnBrk="0" hangingPunct="1">
              <a:lnSpc>
                <a:spcPct val="110000"/>
              </a:lnSpc>
              <a:spcBef>
                <a:spcPts val="0"/>
              </a:spcBef>
              <a:spcAft>
                <a:spcPts val="600"/>
              </a:spcAft>
              <a:buClr>
                <a:schemeClr val="tx2"/>
              </a:buClr>
              <a:buSzPct val="100000"/>
              <a:buFont typeface="Arial" pitchFamily="34" charset="0"/>
              <a:buChar char="–"/>
              <a:tabLst/>
              <a:defRPr sz="2400" b="0">
                <a:solidFill>
                  <a:srgbClr val="000000"/>
                </a:solidFill>
                <a:latin typeface="+mn-lt"/>
                <a:ea typeface="+mn-ea"/>
              </a:defRPr>
            </a:lvl6pPr>
            <a:lvl7pPr marL="1655758" indent="-327641" algn="l" rtl="0" eaLnBrk="1" fontAlgn="base" hangingPunct="1">
              <a:lnSpc>
                <a:spcPct val="110000"/>
              </a:lnSpc>
              <a:spcBef>
                <a:spcPts val="0"/>
              </a:spcBef>
              <a:spcAft>
                <a:spcPts val="600"/>
              </a:spcAft>
              <a:buClr>
                <a:schemeClr val="tx2"/>
              </a:buClr>
              <a:buSzPct val="100000"/>
              <a:buFont typeface="Arial" pitchFamily="34" charset="0"/>
              <a:buChar char="•"/>
              <a:tabLst/>
              <a:defRPr sz="2000">
                <a:solidFill>
                  <a:srgbClr val="000000"/>
                </a:solidFill>
                <a:latin typeface="+mn-lt"/>
                <a:ea typeface="+mn-ea"/>
              </a:defRPr>
            </a:lvl7pPr>
            <a:lvl8pPr marL="1981448" marR="0" indent="-327641" algn="l" defTabSz="1123340" rtl="0" eaLnBrk="1" fontAlgn="base" latinLnBrk="0" hangingPunct="1">
              <a:lnSpc>
                <a:spcPct val="110000"/>
              </a:lnSpc>
              <a:spcBef>
                <a:spcPts val="0"/>
              </a:spcBef>
              <a:spcAft>
                <a:spcPts val="600"/>
              </a:spcAft>
              <a:buClr>
                <a:schemeClr val="tx2"/>
              </a:buClr>
              <a:buSzPct val="100000"/>
              <a:buFont typeface="Arial" pitchFamily="34" charset="0"/>
              <a:buChar char="–"/>
              <a:tabLst/>
              <a:defRPr sz="2000">
                <a:solidFill>
                  <a:srgbClr val="000000"/>
                </a:solidFill>
                <a:latin typeface="+mn-lt"/>
                <a:ea typeface="+mn-ea"/>
              </a:defRPr>
            </a:lvl8pPr>
            <a:lvl9pPr marL="2311039" indent="-329592" algn="l" rtl="0" eaLnBrk="1" fontAlgn="base" hangingPunct="1">
              <a:lnSpc>
                <a:spcPct val="110000"/>
              </a:lnSpc>
              <a:spcBef>
                <a:spcPts val="0"/>
              </a:spcBef>
              <a:spcAft>
                <a:spcPts val="600"/>
              </a:spcAft>
              <a:buClr>
                <a:schemeClr val="tx2"/>
              </a:buClr>
              <a:buSzPct val="100000"/>
              <a:buFont typeface="Arial" pitchFamily="34" charset="0"/>
              <a:buChar char="•"/>
              <a:defRPr sz="2000" baseline="0">
                <a:solidFill>
                  <a:srgbClr val="000000"/>
                </a:solidFill>
                <a:latin typeface="+mn-lt"/>
                <a:ea typeface="+mn-ea"/>
              </a:defRPr>
            </a:lvl9pPr>
          </a:lstStyle>
          <a:p>
            <a:pPr lvl="2"/>
            <a:r>
              <a:rPr lang="en-GB" dirty="0"/>
              <a:t>Read the policy and tell the story of the claim on your terms  </a:t>
            </a:r>
          </a:p>
          <a:p>
            <a:pPr lvl="2"/>
            <a:r>
              <a:rPr lang="en-GB" dirty="0"/>
              <a:t>Don’t rely on the loss adjusters or insurers to work it out for you</a:t>
            </a:r>
          </a:p>
          <a:p>
            <a:pPr lvl="2"/>
            <a:r>
              <a:rPr lang="en-GB" dirty="0"/>
              <a:t>Proofs of Loss</a:t>
            </a:r>
          </a:p>
          <a:p>
            <a:pPr lvl="2"/>
            <a:r>
              <a:rPr lang="en-GB" dirty="0"/>
              <a:t>Observe deadlines</a:t>
            </a:r>
          </a:p>
          <a:p>
            <a:pPr lvl="2"/>
            <a:r>
              <a:rPr lang="en-GB" dirty="0"/>
              <a:t>Check and diarise limitation deadlines:</a:t>
            </a:r>
          </a:p>
          <a:p>
            <a:pPr lvl="3">
              <a:buFont typeface="Arial" pitchFamily="34" charset="0"/>
              <a:buChar char="•"/>
            </a:pPr>
            <a:r>
              <a:rPr lang="en-GB" dirty="0"/>
              <a:t>6 years from date of damage under English law property policy</a:t>
            </a:r>
          </a:p>
          <a:p>
            <a:pPr lvl="3">
              <a:buFont typeface="Arial" pitchFamily="34" charset="0"/>
              <a:buChar char="•"/>
            </a:pPr>
            <a:r>
              <a:rPr lang="en-GB" dirty="0"/>
              <a:t>6 years from ascertainment of liability by judgment, award or settlement under English law</a:t>
            </a:r>
          </a:p>
          <a:p>
            <a:pPr lvl="3">
              <a:buFont typeface="Arial" pitchFamily="34" charset="0"/>
              <a:buChar char="•"/>
            </a:pPr>
            <a:r>
              <a:rPr lang="en-GB" dirty="0"/>
              <a:t>BUT these periods are often varied by contract and under other systems of law</a:t>
            </a:r>
          </a:p>
          <a:p>
            <a:pPr lvl="3">
              <a:buFont typeface="Arial" pitchFamily="34" charset="0"/>
              <a:buChar char="•"/>
            </a:pPr>
            <a:r>
              <a:rPr lang="en-GB" dirty="0"/>
              <a:t>If in doubt, get a standstill agreement in place or issue protective proceedings</a:t>
            </a:r>
          </a:p>
          <a:p>
            <a:pPr lvl="2"/>
            <a:endParaRPr lang="en-GB" sz="1800" dirty="0"/>
          </a:p>
          <a:p>
            <a:pPr marL="285750" indent="-285750"/>
            <a:endParaRPr lang="en-GB" sz="1900" dirty="0"/>
          </a:p>
          <a:p>
            <a:pPr marL="285750" indent="-285750">
              <a:buFont typeface="Arial" pitchFamily="34" charset="0"/>
              <a:buChar char="•"/>
            </a:pPr>
            <a:endParaRPr lang="en-GB" sz="1900" dirty="0"/>
          </a:p>
        </p:txBody>
      </p:sp>
    </p:spTree>
    <p:extLst>
      <p:ext uri="{BB962C8B-B14F-4D97-AF65-F5344CB8AC3E}">
        <p14:creationId xmlns:p14="http://schemas.microsoft.com/office/powerpoint/2010/main" val="2822895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Engaging with insurers</a:t>
            </a:r>
          </a:p>
        </p:txBody>
      </p:sp>
      <p:sp>
        <p:nvSpPr>
          <p:cNvPr id="3" name="Text Placeholder"/>
          <p:cNvSpPr>
            <a:spLocks noGrp="1"/>
          </p:cNvSpPr>
          <p:nvPr>
            <p:ph sz="quarter" idx="10"/>
          </p:nvPr>
        </p:nvSpPr>
        <p:spPr bwMode="gray"/>
        <p:txBody>
          <a:bodyPr/>
          <a:lstStyle/>
          <a:p>
            <a:pPr marL="342900" indent="-342900">
              <a:buFont typeface="Arial" panose="020B0604020202020204" pitchFamily="34" charset="0"/>
              <a:buChar char="•"/>
            </a:pPr>
            <a:r>
              <a:rPr lang="en-GB" b="0" dirty="0">
                <a:solidFill>
                  <a:schemeClr val="tx1"/>
                </a:solidFill>
              </a:rPr>
              <a:t>Engage closely with all insurers throughout the matter and seek to develop and maintain a constructive relationship </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Ensure that insurers are given a reasonable period to respond to any requests for consents/confirmations</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Remember the loss adjuster acts for the insurer</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Manage insurers' requests for information: be constructive but be prepared to query and/or push back where requests appear unreasonable or irrelevant</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r>
              <a:rPr lang="en-GB" b="0" dirty="0">
                <a:solidFill>
                  <a:schemeClr val="tx1"/>
                </a:solidFill>
              </a:rPr>
              <a:t>Consider express confidentiality regime for sensitive and/or proprietary information</a:t>
            </a:r>
          </a:p>
          <a:p>
            <a:pPr marL="342900" indent="-342900">
              <a:buFont typeface="Arial" panose="020B0604020202020204" pitchFamily="34" charset="0"/>
              <a:buChar char="•"/>
            </a:pPr>
            <a:endParaRPr lang="en-GB" b="0" dirty="0">
              <a:solidFill>
                <a:schemeClr val="tx1"/>
              </a:solidFill>
            </a:endParaRPr>
          </a:p>
          <a:p>
            <a:pPr marL="342900" indent="-342900">
              <a:buFont typeface="Arial" panose="020B0604020202020204" pitchFamily="34" charset="0"/>
              <a:buChar char="•"/>
            </a:pPr>
            <a:endParaRPr lang="en-AU" dirty="0">
              <a:solidFill>
                <a:schemeClr val="tx1"/>
              </a:solidFill>
            </a:endParaRPr>
          </a:p>
        </p:txBody>
      </p:sp>
    </p:spTree>
    <p:extLst>
      <p:ext uri="{BB962C8B-B14F-4D97-AF65-F5344CB8AC3E}">
        <p14:creationId xmlns:p14="http://schemas.microsoft.com/office/powerpoint/2010/main" val="12173120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Appendix: Typical process</a:t>
            </a:r>
          </a:p>
        </p:txBody>
      </p:sp>
      <p:grpSp>
        <p:nvGrpSpPr>
          <p:cNvPr id="4" name="Group 3"/>
          <p:cNvGrpSpPr/>
          <p:nvPr/>
        </p:nvGrpSpPr>
        <p:grpSpPr>
          <a:xfrm>
            <a:off x="219075" y="1666875"/>
            <a:ext cx="10166350" cy="2058698"/>
            <a:chOff x="0" y="0"/>
            <a:chExt cx="13525500" cy="3224496"/>
          </a:xfrm>
        </p:grpSpPr>
        <p:sp>
          <p:nvSpPr>
            <p:cNvPr id="5" name="Text Box 1"/>
            <p:cNvSpPr txBox="1"/>
            <p:nvPr/>
          </p:nvSpPr>
          <p:spPr>
            <a:xfrm>
              <a:off x="0" y="1009650"/>
              <a:ext cx="1371600" cy="914400"/>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tabLst>
                  <a:tab pos="450215" algn="l"/>
                  <a:tab pos="989965" algn="l"/>
                  <a:tab pos="1890395" algn="l"/>
                  <a:tab pos="2340610" algn="l"/>
                  <a:tab pos="2790190" algn="l"/>
                  <a:tab pos="5581015" algn="r"/>
                </a:tabLst>
              </a:pPr>
              <a:br>
                <a:rPr lang="en-GB" sz="1000" dirty="0">
                  <a:effectLst/>
                  <a:latin typeface="Arial"/>
                  <a:ea typeface="Batang"/>
                  <a:cs typeface="Times New Roman"/>
                </a:rPr>
              </a:br>
              <a:r>
                <a:rPr lang="en-GB" sz="1000" b="1" dirty="0">
                  <a:effectLst/>
                  <a:latin typeface="Arial"/>
                  <a:ea typeface="Batang"/>
                  <a:cs typeface="Times New Roman"/>
                </a:rPr>
                <a:t>LOSS</a:t>
              </a:r>
              <a:endParaRPr lang="en-GB" sz="1000" dirty="0">
                <a:effectLst/>
                <a:latin typeface="Arial"/>
                <a:ea typeface="Batang"/>
                <a:cs typeface="Times New Roman"/>
              </a:endParaRPr>
            </a:p>
          </p:txBody>
        </p:sp>
        <p:sp>
          <p:nvSpPr>
            <p:cNvPr id="6" name="Text Box 2"/>
            <p:cNvSpPr txBox="1"/>
            <p:nvPr/>
          </p:nvSpPr>
          <p:spPr>
            <a:xfrm>
              <a:off x="1647824" y="0"/>
              <a:ext cx="2133600" cy="3224496"/>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tabLst>
                  <a:tab pos="450215" algn="l"/>
                  <a:tab pos="989965" algn="l"/>
                  <a:tab pos="1890395" algn="l"/>
                  <a:tab pos="2340610" algn="l"/>
                  <a:tab pos="2790190" algn="l"/>
                  <a:tab pos="5581015" algn="r"/>
                </a:tabLst>
              </a:pPr>
              <a:r>
                <a:rPr lang="en-GB" sz="1000" b="1" u="sng" dirty="0">
                  <a:effectLst/>
                  <a:latin typeface="Arial"/>
                  <a:ea typeface="Batang"/>
                  <a:cs typeface="Times New Roman"/>
                </a:rPr>
                <a:t>Initial Response</a:t>
              </a:r>
              <a:endParaRPr lang="en-GB" sz="1000" dirty="0">
                <a:effectLst/>
                <a:latin typeface="Arial"/>
                <a:ea typeface="Batang"/>
                <a:cs typeface="Times New Roman"/>
              </a:endParaRPr>
            </a:p>
            <a:p>
              <a:pPr>
                <a:spcAft>
                  <a:spcPts val="0"/>
                </a:spcAft>
                <a:tabLst>
                  <a:tab pos="450215" algn="l"/>
                  <a:tab pos="989965" algn="l"/>
                  <a:tab pos="1890395" algn="l"/>
                  <a:tab pos="2340610" algn="l"/>
                  <a:tab pos="2790190" algn="l"/>
                  <a:tab pos="5581015" algn="r"/>
                </a:tabLst>
              </a:pPr>
              <a:r>
                <a:rPr lang="en-GB" sz="1000" dirty="0">
                  <a:effectLst/>
                  <a:latin typeface="Arial"/>
                  <a:ea typeface="Batang"/>
                  <a:cs typeface="Times New Roman"/>
                </a:rPr>
                <a:t> </a:t>
              </a:r>
            </a:p>
            <a:p>
              <a:pPr marL="180975" indent="-180975">
                <a:spcAft>
                  <a:spcPts val="0"/>
                </a:spcAft>
                <a:buFont typeface="Arial" panose="020B0604020202020204" pitchFamily="34" charset="0"/>
                <a:buChar char="•"/>
                <a:tabLst>
                  <a:tab pos="180975" algn="l"/>
                  <a:tab pos="989013" algn="l"/>
                  <a:tab pos="1889125" algn="l"/>
                  <a:tab pos="2339975" algn="l"/>
                  <a:tab pos="2789238" algn="l"/>
                  <a:tab pos="5580063" algn="r"/>
                  <a:tab pos="179388" algn="l"/>
                  <a:tab pos="989013" algn="l"/>
                  <a:tab pos="1889125" algn="l"/>
                  <a:tab pos="2339975" algn="l"/>
                  <a:tab pos="2789238" algn="l"/>
                  <a:tab pos="5580063" algn="r"/>
                </a:tabLst>
              </a:pPr>
              <a:r>
                <a:rPr lang="en-GB" sz="1000" dirty="0">
                  <a:effectLst/>
                  <a:latin typeface="Arial"/>
                  <a:ea typeface="Batang"/>
                  <a:cs typeface="Times New Roman"/>
                </a:rPr>
                <a:t>Insurance notification</a:t>
              </a:r>
            </a:p>
            <a:p>
              <a:pPr>
                <a:spcAft>
                  <a:spcPts val="0"/>
                </a:spcAft>
                <a:tabLst>
                  <a:tab pos="180975" algn="l"/>
                  <a:tab pos="989013" algn="l"/>
                  <a:tab pos="1889125" algn="l"/>
                  <a:tab pos="2339975" algn="l"/>
                  <a:tab pos="2789238" algn="l"/>
                  <a:tab pos="5580063" algn="r"/>
                  <a:tab pos="179388" algn="l"/>
                  <a:tab pos="989013" algn="l"/>
                  <a:tab pos="1889125" algn="l"/>
                  <a:tab pos="2339975" algn="l"/>
                  <a:tab pos="2789238" algn="l"/>
                  <a:tab pos="5580063" algn="r"/>
                </a:tabLst>
              </a:pPr>
              <a:endParaRPr lang="en-GB" sz="1000" dirty="0">
                <a:effectLst/>
                <a:latin typeface="Arial"/>
                <a:ea typeface="Batang"/>
                <a:cs typeface="Times New Roman"/>
              </a:endParaRPr>
            </a:p>
            <a:p>
              <a:pPr marL="180975" indent="-180975">
                <a:spcAft>
                  <a:spcPts val="0"/>
                </a:spcAft>
                <a:buFont typeface="Arial" panose="020B0604020202020204" pitchFamily="34" charset="0"/>
                <a:buChar char="•"/>
                <a:tabLst>
                  <a:tab pos="180975" algn="l"/>
                  <a:tab pos="989013" algn="l"/>
                  <a:tab pos="1889125" algn="l"/>
                  <a:tab pos="2339975" algn="l"/>
                  <a:tab pos="2789238" algn="l"/>
                  <a:tab pos="5580063" algn="r"/>
                  <a:tab pos="179388" algn="l"/>
                  <a:tab pos="989013" algn="l"/>
                  <a:tab pos="1889125" algn="l"/>
                  <a:tab pos="2339975" algn="l"/>
                  <a:tab pos="2789238" algn="l"/>
                  <a:tab pos="5580063" algn="r"/>
                </a:tabLst>
              </a:pPr>
              <a:r>
                <a:rPr lang="en-GB" sz="1000" dirty="0">
                  <a:effectLst/>
                  <a:latin typeface="Arial"/>
                  <a:ea typeface="Batang"/>
                  <a:cs typeface="Times New Roman"/>
                </a:rPr>
                <a:t>Other notifications</a:t>
              </a:r>
            </a:p>
            <a:p>
              <a:pPr marL="457200">
                <a:spcAft>
                  <a:spcPts val="0"/>
                </a:spcAft>
                <a:tabLst>
                  <a:tab pos="450215" algn="l"/>
                  <a:tab pos="989965" algn="l"/>
                  <a:tab pos="1890395" algn="l"/>
                  <a:tab pos="2340610" algn="l"/>
                  <a:tab pos="2790190" algn="l"/>
                  <a:tab pos="5581015" algn="r"/>
                </a:tabLst>
              </a:pPr>
              <a:endParaRPr lang="en-GB" sz="1000" dirty="0">
                <a:effectLst/>
                <a:latin typeface="Arial"/>
                <a:ea typeface="Batang"/>
                <a:cs typeface="Times New Roman"/>
              </a:endParaRPr>
            </a:p>
            <a:p>
              <a:pPr marL="180340" indent="-18034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Privileged investigation?</a:t>
              </a:r>
            </a:p>
            <a:p>
              <a:pPr marL="457200">
                <a:spcAft>
                  <a:spcPts val="0"/>
                </a:spcAft>
                <a:tabLst>
                  <a:tab pos="450215" algn="l"/>
                  <a:tab pos="989965" algn="l"/>
                  <a:tab pos="1890395" algn="l"/>
                  <a:tab pos="2340610" algn="l"/>
                  <a:tab pos="2790190" algn="l"/>
                  <a:tab pos="5581015" algn="r"/>
                </a:tabLst>
              </a:pPr>
              <a:endParaRPr lang="en-GB" sz="1000" dirty="0">
                <a:effectLst/>
                <a:latin typeface="Arial"/>
                <a:ea typeface="Batang"/>
                <a:cs typeface="Times New Roman"/>
              </a:endParaRPr>
            </a:p>
            <a:p>
              <a:pPr marL="180975" indent="-180975">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Preserve evidence</a:t>
              </a:r>
            </a:p>
            <a:p>
              <a:pPr>
                <a:spcAft>
                  <a:spcPts val="0"/>
                </a:spcAft>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endParaRPr lang="en-GB" sz="1000" dirty="0">
                <a:effectLst/>
                <a:latin typeface="Arial"/>
                <a:ea typeface="Batang"/>
                <a:cs typeface="Times New Roman"/>
              </a:endParaRPr>
            </a:p>
            <a:p>
              <a:pPr marL="180340" indent="-18034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No subrogation waivers</a:t>
              </a:r>
            </a:p>
          </p:txBody>
        </p:sp>
        <p:sp>
          <p:nvSpPr>
            <p:cNvPr id="7" name="Text Box 7"/>
            <p:cNvSpPr txBox="1"/>
            <p:nvPr/>
          </p:nvSpPr>
          <p:spPr>
            <a:xfrm>
              <a:off x="4124325" y="0"/>
              <a:ext cx="2133600" cy="3224496"/>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tabLst>
                  <a:tab pos="450215" algn="l"/>
                  <a:tab pos="989965" algn="l"/>
                  <a:tab pos="1890395" algn="l"/>
                  <a:tab pos="2340610" algn="l"/>
                  <a:tab pos="2790190" algn="l"/>
                  <a:tab pos="5581015" algn="r"/>
                </a:tabLst>
              </a:pPr>
              <a:r>
                <a:rPr lang="en-GB" sz="1000" b="1" u="sng" dirty="0">
                  <a:effectLst/>
                  <a:latin typeface="Arial"/>
                  <a:ea typeface="Batang"/>
                  <a:cs typeface="Times New Roman"/>
                </a:rPr>
                <a:t>Cause Investigation</a:t>
              </a:r>
              <a:endParaRPr lang="en-GB" sz="1000" dirty="0">
                <a:effectLst/>
                <a:latin typeface="Arial"/>
                <a:ea typeface="Batang"/>
                <a:cs typeface="Times New Roman"/>
              </a:endParaRPr>
            </a:p>
            <a:p>
              <a:pPr>
                <a:spcAft>
                  <a:spcPts val="0"/>
                </a:spcAft>
                <a:tabLst>
                  <a:tab pos="450215" algn="l"/>
                  <a:tab pos="989965" algn="l"/>
                  <a:tab pos="1890395" algn="l"/>
                  <a:tab pos="2340610" algn="l"/>
                  <a:tab pos="2790190" algn="l"/>
                  <a:tab pos="5581015" algn="r"/>
                </a:tabLst>
              </a:pPr>
              <a:r>
                <a:rPr lang="en-GB" sz="1000" dirty="0">
                  <a:effectLst/>
                  <a:latin typeface="Arial"/>
                  <a:ea typeface="Batang"/>
                  <a:cs typeface="Times New Roman"/>
                </a:rPr>
                <a:t> </a:t>
              </a:r>
            </a:p>
            <a:p>
              <a:pPr marL="171450" lvl="0" indent="-17145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Fact finding</a:t>
              </a:r>
            </a:p>
            <a:p>
              <a:pPr marL="457200">
                <a:spcAft>
                  <a:spcPts val="0"/>
                </a:spcAft>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endParaRPr lang="en-GB" sz="1000" dirty="0">
                <a:effectLst/>
                <a:latin typeface="Arial"/>
                <a:ea typeface="Batang"/>
                <a:cs typeface="Times New Roman"/>
              </a:endParaRPr>
            </a:p>
            <a:p>
              <a:pPr marL="171450" lvl="0" indent="-17145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Expert enquiries</a:t>
              </a:r>
            </a:p>
            <a:p>
              <a:pPr marL="457200">
                <a:spcAft>
                  <a:spcPts val="0"/>
                </a:spcAft>
                <a:tabLst>
                  <a:tab pos="450215" algn="l"/>
                  <a:tab pos="989965" algn="l"/>
                  <a:tab pos="1890395" algn="l"/>
                  <a:tab pos="2340610" algn="l"/>
                  <a:tab pos="2790190" algn="l"/>
                  <a:tab pos="5581015" algn="r"/>
                </a:tabLst>
              </a:pPr>
              <a:endParaRPr lang="en-GB" sz="1000" dirty="0">
                <a:effectLst/>
                <a:latin typeface="Arial"/>
                <a:ea typeface="Batang"/>
                <a:cs typeface="Times New Roman"/>
              </a:endParaRPr>
            </a:p>
            <a:p>
              <a:pPr marL="171450" lvl="0" indent="-17145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Focus enquiries with an eye on coverage</a:t>
              </a:r>
            </a:p>
          </p:txBody>
        </p:sp>
        <p:sp>
          <p:nvSpPr>
            <p:cNvPr id="8" name="Text Box 8"/>
            <p:cNvSpPr txBox="1"/>
            <p:nvPr/>
          </p:nvSpPr>
          <p:spPr>
            <a:xfrm>
              <a:off x="6543675" y="0"/>
              <a:ext cx="2133600" cy="3224496"/>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tabLst>
                  <a:tab pos="450215" algn="l"/>
                  <a:tab pos="989965" algn="l"/>
                  <a:tab pos="1890395" algn="l"/>
                  <a:tab pos="2340610" algn="l"/>
                  <a:tab pos="2790190" algn="l"/>
                  <a:tab pos="5581015" algn="r"/>
                </a:tabLst>
              </a:pPr>
              <a:r>
                <a:rPr lang="en-GB" sz="1000" b="1" u="sng" dirty="0">
                  <a:effectLst/>
                  <a:latin typeface="Arial"/>
                  <a:ea typeface="Batang"/>
                  <a:cs typeface="Times New Roman"/>
                </a:rPr>
                <a:t>Coverage</a:t>
              </a:r>
              <a:endParaRPr lang="en-GB" sz="1000" dirty="0">
                <a:effectLst/>
                <a:latin typeface="Arial"/>
                <a:ea typeface="Batang"/>
                <a:cs typeface="Times New Roman"/>
              </a:endParaRPr>
            </a:p>
            <a:p>
              <a:pPr>
                <a:spcAft>
                  <a:spcPts val="0"/>
                </a:spcAft>
                <a:tabLst>
                  <a:tab pos="450215" algn="l"/>
                  <a:tab pos="989965" algn="l"/>
                  <a:tab pos="1890395" algn="l"/>
                  <a:tab pos="2340610" algn="l"/>
                  <a:tab pos="2790190" algn="l"/>
                  <a:tab pos="5581015" algn="r"/>
                </a:tabLst>
              </a:pPr>
              <a:r>
                <a:rPr lang="en-GB" sz="1000" dirty="0">
                  <a:effectLst/>
                  <a:latin typeface="Arial"/>
                  <a:ea typeface="Batang"/>
                  <a:cs typeface="Times New Roman"/>
                </a:rPr>
                <a:t> </a:t>
              </a:r>
            </a:p>
            <a:p>
              <a:pPr marL="171450" lvl="0" indent="-17145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Insuring Clause</a:t>
              </a:r>
            </a:p>
            <a:p>
              <a:pPr marL="628650" indent="-17145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endParaRPr lang="en-GB" sz="1000" dirty="0">
                <a:effectLst/>
                <a:latin typeface="Arial"/>
                <a:ea typeface="Batang"/>
                <a:cs typeface="Times New Roman"/>
              </a:endParaRPr>
            </a:p>
            <a:p>
              <a:pPr marL="171450" lvl="0" indent="-17145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Extensions</a:t>
              </a:r>
            </a:p>
            <a:p>
              <a:pPr marL="457200">
                <a:spcAft>
                  <a:spcPts val="0"/>
                </a:spcAft>
                <a:tabLst>
                  <a:tab pos="450215" algn="l"/>
                  <a:tab pos="989965" algn="l"/>
                  <a:tab pos="1890395" algn="l"/>
                  <a:tab pos="2340610" algn="l"/>
                  <a:tab pos="2790190" algn="l"/>
                  <a:tab pos="5581015" algn="r"/>
                </a:tabLst>
              </a:pPr>
              <a:r>
                <a:rPr lang="en-GB" sz="1000" dirty="0">
                  <a:effectLst/>
                  <a:latin typeface="Arial"/>
                  <a:ea typeface="Batang"/>
                  <a:cs typeface="Times New Roman"/>
                </a:rPr>
                <a:t> </a:t>
              </a:r>
            </a:p>
            <a:p>
              <a:pPr marL="171450" lvl="0" indent="-17145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Exclusions</a:t>
              </a:r>
            </a:p>
            <a:p>
              <a:pPr marL="628650" indent="-171450">
                <a:spcAft>
                  <a:spcPts val="0"/>
                </a:spcAft>
                <a:buFont typeface="Arial" panose="020B0604020202020204" pitchFamily="34" charset="0"/>
                <a:buChar char="•"/>
                <a:tabLst>
                  <a:tab pos="450215" algn="l"/>
                  <a:tab pos="989965" algn="l"/>
                  <a:tab pos="1890395" algn="l"/>
                  <a:tab pos="2340610" algn="l"/>
                  <a:tab pos="2790190" algn="l"/>
                  <a:tab pos="5581015" algn="r"/>
                </a:tabLst>
              </a:pPr>
              <a:endParaRPr lang="en-GB" sz="1000" dirty="0">
                <a:effectLst/>
                <a:latin typeface="Arial"/>
                <a:ea typeface="Batang"/>
                <a:cs typeface="Times New Roman"/>
              </a:endParaRPr>
            </a:p>
            <a:p>
              <a:pPr marL="171450" lvl="0" indent="-17145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Basis of indemnity</a:t>
              </a:r>
            </a:p>
            <a:p>
              <a:pPr marL="457200">
                <a:spcAft>
                  <a:spcPts val="0"/>
                </a:spcAft>
                <a:tabLst>
                  <a:tab pos="450215" algn="l"/>
                  <a:tab pos="989965" algn="l"/>
                  <a:tab pos="1890395" algn="l"/>
                  <a:tab pos="2340610" algn="l"/>
                  <a:tab pos="2790190" algn="l"/>
                  <a:tab pos="5581015" algn="r"/>
                </a:tabLst>
              </a:pPr>
              <a:r>
                <a:rPr lang="en-GB" sz="1000" dirty="0">
                  <a:effectLst/>
                  <a:latin typeface="Arial"/>
                  <a:ea typeface="Batang"/>
                  <a:cs typeface="Times New Roman"/>
                </a:rPr>
                <a:t> </a:t>
              </a:r>
            </a:p>
            <a:p>
              <a:pPr marL="171450" lvl="0" indent="-17145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Claims conditions</a:t>
              </a:r>
            </a:p>
            <a:p>
              <a:pPr marL="457200">
                <a:spcAft>
                  <a:spcPts val="0"/>
                </a:spcAft>
                <a:tabLst>
                  <a:tab pos="450215" algn="l"/>
                  <a:tab pos="989965" algn="l"/>
                  <a:tab pos="1890395" algn="l"/>
                  <a:tab pos="2340610" algn="l"/>
                  <a:tab pos="2790190" algn="l"/>
                  <a:tab pos="5581015" algn="r"/>
                </a:tabLst>
              </a:pPr>
              <a:r>
                <a:rPr lang="en-GB" sz="1000" dirty="0">
                  <a:effectLst/>
                  <a:latin typeface="Arial"/>
                  <a:ea typeface="Batang"/>
                  <a:cs typeface="Times New Roman"/>
                </a:rPr>
                <a:t> </a:t>
              </a:r>
            </a:p>
            <a:p>
              <a:pPr marL="171450" lvl="0" indent="-17145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Limits/deductibles</a:t>
              </a:r>
            </a:p>
          </p:txBody>
        </p:sp>
        <p:sp>
          <p:nvSpPr>
            <p:cNvPr id="9" name="Text Box 9"/>
            <p:cNvSpPr txBox="1"/>
            <p:nvPr/>
          </p:nvSpPr>
          <p:spPr>
            <a:xfrm>
              <a:off x="8972550" y="0"/>
              <a:ext cx="2133600" cy="3224496"/>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tabLst>
                  <a:tab pos="450215" algn="l"/>
                  <a:tab pos="989965" algn="l"/>
                  <a:tab pos="1890395" algn="l"/>
                  <a:tab pos="2340610" algn="l"/>
                  <a:tab pos="2790190" algn="l"/>
                  <a:tab pos="5581015" algn="r"/>
                </a:tabLst>
              </a:pPr>
              <a:r>
                <a:rPr lang="en-GB" sz="1000" b="1" u="sng" dirty="0">
                  <a:effectLst/>
                  <a:latin typeface="Arial"/>
                  <a:ea typeface="Batang"/>
                  <a:cs typeface="Times New Roman"/>
                </a:rPr>
                <a:t>Quantum</a:t>
              </a:r>
              <a:endParaRPr lang="en-GB" sz="1000" dirty="0">
                <a:effectLst/>
                <a:latin typeface="Arial"/>
                <a:ea typeface="Batang"/>
                <a:cs typeface="Times New Roman"/>
              </a:endParaRPr>
            </a:p>
            <a:p>
              <a:pPr>
                <a:spcAft>
                  <a:spcPts val="0"/>
                </a:spcAft>
                <a:tabLst>
                  <a:tab pos="450215" algn="l"/>
                  <a:tab pos="989965" algn="l"/>
                  <a:tab pos="1890395" algn="l"/>
                  <a:tab pos="2340610" algn="l"/>
                  <a:tab pos="2790190" algn="l"/>
                  <a:tab pos="5581015" algn="r"/>
                </a:tabLst>
              </a:pPr>
              <a:r>
                <a:rPr lang="en-GB" sz="1000" dirty="0">
                  <a:effectLst/>
                  <a:latin typeface="Arial"/>
                  <a:ea typeface="Batang"/>
                  <a:cs typeface="Times New Roman"/>
                </a:rPr>
                <a:t> </a:t>
              </a:r>
            </a:p>
            <a:p>
              <a:pPr marL="171450" lvl="0" indent="-17145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Evidence/vouchers</a:t>
              </a:r>
            </a:p>
            <a:p>
              <a:pPr marL="351790" indent="-17145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endParaRPr lang="en-GB" sz="1000" dirty="0">
                <a:effectLst/>
                <a:latin typeface="Arial"/>
                <a:ea typeface="Batang"/>
                <a:cs typeface="Times New Roman"/>
              </a:endParaRPr>
            </a:p>
            <a:p>
              <a:pPr marL="171450" lvl="0" indent="-17145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Adjustment</a:t>
              </a:r>
            </a:p>
            <a:p>
              <a:pPr marL="457200">
                <a:spcAft>
                  <a:spcPts val="0"/>
                </a:spcAft>
                <a:tabLst>
                  <a:tab pos="450215" algn="l"/>
                  <a:tab pos="989965" algn="l"/>
                  <a:tab pos="1890395" algn="l"/>
                  <a:tab pos="2340610" algn="l"/>
                  <a:tab pos="2790190" algn="l"/>
                  <a:tab pos="5581015" algn="r"/>
                </a:tabLst>
              </a:pPr>
              <a:endParaRPr lang="en-GB" sz="1000" dirty="0">
                <a:effectLst/>
                <a:latin typeface="Arial"/>
                <a:ea typeface="Batang"/>
                <a:cs typeface="Times New Roman"/>
              </a:endParaRPr>
            </a:p>
            <a:p>
              <a:pPr marL="171450" lvl="0" indent="-17145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Proof of Loss (if required)</a:t>
              </a:r>
            </a:p>
          </p:txBody>
        </p:sp>
        <p:sp>
          <p:nvSpPr>
            <p:cNvPr id="10" name="Text Box 10"/>
            <p:cNvSpPr txBox="1"/>
            <p:nvPr/>
          </p:nvSpPr>
          <p:spPr>
            <a:xfrm>
              <a:off x="11391900" y="0"/>
              <a:ext cx="2133600" cy="3224496"/>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tabLst>
                  <a:tab pos="450215" algn="l"/>
                  <a:tab pos="989965" algn="l"/>
                  <a:tab pos="1890395" algn="l"/>
                  <a:tab pos="2340610" algn="l"/>
                  <a:tab pos="2790190" algn="l"/>
                  <a:tab pos="5581015" algn="r"/>
                </a:tabLst>
              </a:pPr>
              <a:r>
                <a:rPr lang="en-GB" sz="1000" b="1" u="sng" dirty="0">
                  <a:effectLst/>
                  <a:latin typeface="Arial"/>
                  <a:ea typeface="Batang"/>
                  <a:cs typeface="Times New Roman"/>
                </a:rPr>
                <a:t>Settlement</a:t>
              </a:r>
              <a:endParaRPr lang="en-GB" sz="1000" dirty="0">
                <a:effectLst/>
                <a:latin typeface="Arial"/>
                <a:ea typeface="Batang"/>
                <a:cs typeface="Times New Roman"/>
              </a:endParaRPr>
            </a:p>
            <a:p>
              <a:pPr>
                <a:spcAft>
                  <a:spcPts val="0"/>
                </a:spcAft>
                <a:tabLst>
                  <a:tab pos="450215" algn="l"/>
                  <a:tab pos="989965" algn="l"/>
                  <a:tab pos="1890395" algn="l"/>
                  <a:tab pos="2340610" algn="l"/>
                  <a:tab pos="2790190" algn="l"/>
                  <a:tab pos="5581015" algn="r"/>
                </a:tabLst>
              </a:pPr>
              <a:r>
                <a:rPr lang="en-GB" sz="1000" dirty="0">
                  <a:effectLst/>
                  <a:latin typeface="Arial"/>
                  <a:ea typeface="Batang"/>
                  <a:cs typeface="Times New Roman"/>
                </a:rPr>
                <a:t> </a:t>
              </a:r>
            </a:p>
            <a:p>
              <a:pPr marL="180340" indent="-18034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Form of Acceptance</a:t>
              </a:r>
            </a:p>
            <a:p>
              <a:pPr marL="180340">
                <a:spcAft>
                  <a:spcPts val="0"/>
                </a:spcAft>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endParaRPr lang="en-GB" sz="1000" dirty="0">
                <a:effectLst/>
                <a:latin typeface="Arial"/>
                <a:ea typeface="Batang"/>
                <a:cs typeface="Times New Roman"/>
              </a:endParaRPr>
            </a:p>
            <a:p>
              <a:pPr marL="180340" indent="-18034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Settlement Agreement</a:t>
              </a:r>
            </a:p>
            <a:p>
              <a:pPr marL="457200">
                <a:spcAft>
                  <a:spcPts val="0"/>
                </a:spcAft>
                <a:tabLst>
                  <a:tab pos="450215" algn="l"/>
                  <a:tab pos="989965" algn="l"/>
                  <a:tab pos="1890395" algn="l"/>
                  <a:tab pos="2340610" algn="l"/>
                  <a:tab pos="2790190" algn="l"/>
                  <a:tab pos="5581015" algn="r"/>
                </a:tabLst>
              </a:pPr>
              <a:endParaRPr lang="en-GB" sz="1000" dirty="0">
                <a:effectLst/>
                <a:latin typeface="Arial"/>
                <a:ea typeface="Batang"/>
                <a:cs typeface="Times New Roman"/>
              </a:endParaRPr>
            </a:p>
            <a:p>
              <a:pPr marL="180340" indent="-18034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Payments on Account</a:t>
              </a:r>
            </a:p>
            <a:p>
              <a:pPr marL="457200">
                <a:spcAft>
                  <a:spcPts val="0"/>
                </a:spcAft>
                <a:tabLst>
                  <a:tab pos="450215" algn="l"/>
                  <a:tab pos="989965" algn="l"/>
                  <a:tab pos="1890395" algn="l"/>
                  <a:tab pos="2340610" algn="l"/>
                  <a:tab pos="2790190" algn="l"/>
                  <a:tab pos="5581015" algn="r"/>
                </a:tabLst>
              </a:pPr>
              <a:endParaRPr lang="en-GB" sz="1000" dirty="0">
                <a:effectLst/>
                <a:latin typeface="Arial"/>
                <a:ea typeface="Batang"/>
                <a:cs typeface="Times New Roman"/>
              </a:endParaRPr>
            </a:p>
            <a:p>
              <a:pPr marL="180340" indent="-18034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Subrogated Recoveries</a:t>
              </a:r>
            </a:p>
          </p:txBody>
        </p:sp>
        <p:cxnSp>
          <p:nvCxnSpPr>
            <p:cNvPr id="11" name="Straight Arrow Connector 10"/>
            <p:cNvCxnSpPr/>
            <p:nvPr/>
          </p:nvCxnSpPr>
          <p:spPr>
            <a:xfrm>
              <a:off x="1371600" y="1438275"/>
              <a:ext cx="27622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781425" y="1485900"/>
              <a:ext cx="3429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6267450" y="1485900"/>
              <a:ext cx="27622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8677275" y="1485900"/>
              <a:ext cx="29527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11115675" y="1485900"/>
              <a:ext cx="27622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3304571" y="1282591"/>
            <a:ext cx="4317034" cy="400050"/>
          </a:xfrm>
          <a:prstGeom prst="rect">
            <a:avLst/>
          </a:prstGeom>
          <a:noFill/>
          <a:ln>
            <a:noFill/>
          </a:ln>
        </p:spPr>
        <p:txBody>
          <a:bodyPr wrap="square" lIns="72000" tIns="72000" rIns="72000" bIns="72000" rtlCol="0" anchor="t" anchorCtr="0">
            <a:noAutofit/>
          </a:bodyPr>
          <a:lstStyle/>
          <a:p>
            <a:pPr algn="ctr">
              <a:lnSpc>
                <a:spcPct val="90000"/>
              </a:lnSpc>
              <a:spcAft>
                <a:spcPts val="600"/>
              </a:spcAft>
            </a:pPr>
            <a:r>
              <a:rPr lang="en-GB" sz="1200" b="1" dirty="0">
                <a:solidFill>
                  <a:schemeClr val="accent2">
                    <a:lumMod val="50000"/>
                  </a:schemeClr>
                </a:solidFill>
              </a:rPr>
              <a:t>Property Claim Flowchart</a:t>
            </a:r>
          </a:p>
          <a:p>
            <a:pPr>
              <a:lnSpc>
                <a:spcPct val="90000"/>
              </a:lnSpc>
              <a:spcAft>
                <a:spcPts val="600"/>
              </a:spcAft>
            </a:pPr>
            <a:endParaRPr lang="en-GB" sz="2400" dirty="0" err="1"/>
          </a:p>
        </p:txBody>
      </p:sp>
      <p:cxnSp>
        <p:nvCxnSpPr>
          <p:cNvPr id="46" name="Straight Arrow Connector 45"/>
          <p:cNvCxnSpPr/>
          <p:nvPr/>
        </p:nvCxnSpPr>
        <p:spPr>
          <a:xfrm>
            <a:off x="11877675" y="5826522"/>
            <a:ext cx="40005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298478" y="4415235"/>
            <a:ext cx="10086947" cy="2410221"/>
            <a:chOff x="200025" y="4415235"/>
            <a:chExt cx="10086947" cy="2410221"/>
          </a:xfrm>
        </p:grpSpPr>
        <p:sp>
          <p:nvSpPr>
            <p:cNvPr id="33" name="Text Box 16"/>
            <p:cNvSpPr txBox="1"/>
            <p:nvPr/>
          </p:nvSpPr>
          <p:spPr>
            <a:xfrm>
              <a:off x="200025" y="4721622"/>
              <a:ext cx="1402651" cy="825897"/>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tabLst>
                  <a:tab pos="450215" algn="l"/>
                  <a:tab pos="989965" algn="l"/>
                  <a:tab pos="1890395" algn="l"/>
                  <a:tab pos="2340610" algn="l"/>
                  <a:tab pos="2790190" algn="l"/>
                  <a:tab pos="5581015" algn="r"/>
                </a:tabLst>
              </a:pPr>
              <a:br>
                <a:rPr lang="en-GB" sz="1000" dirty="0">
                  <a:effectLst/>
                  <a:latin typeface="Arial"/>
                  <a:ea typeface="Batang"/>
                  <a:cs typeface="Times New Roman"/>
                </a:rPr>
              </a:br>
              <a:br>
                <a:rPr lang="en-GB" sz="1000" dirty="0">
                  <a:effectLst/>
                  <a:latin typeface="Arial"/>
                  <a:ea typeface="Batang"/>
                  <a:cs typeface="Times New Roman"/>
                </a:rPr>
              </a:br>
              <a:r>
                <a:rPr lang="en-GB" sz="1000" b="1" dirty="0">
                  <a:effectLst/>
                  <a:latin typeface="Arial"/>
                  <a:ea typeface="Batang"/>
                  <a:cs typeface="Times New Roman"/>
                </a:rPr>
                <a:t>CIRCUMSTANCES</a:t>
              </a:r>
              <a:endParaRPr lang="en-GB" sz="1000" dirty="0">
                <a:effectLst/>
                <a:latin typeface="Arial"/>
                <a:ea typeface="Batang"/>
                <a:cs typeface="Times New Roman"/>
              </a:endParaRPr>
            </a:p>
          </p:txBody>
        </p:sp>
        <p:sp>
          <p:nvSpPr>
            <p:cNvPr id="34" name="Text Box 15"/>
            <p:cNvSpPr txBox="1"/>
            <p:nvPr/>
          </p:nvSpPr>
          <p:spPr>
            <a:xfrm>
              <a:off x="1943100" y="4415235"/>
              <a:ext cx="1440000" cy="2405856"/>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tabLst>
                  <a:tab pos="450215" algn="l"/>
                  <a:tab pos="989965" algn="l"/>
                  <a:tab pos="1890395" algn="l"/>
                  <a:tab pos="2340610" algn="l"/>
                  <a:tab pos="2790190" algn="l"/>
                  <a:tab pos="5581015" algn="r"/>
                </a:tabLst>
              </a:pPr>
              <a:r>
                <a:rPr lang="en-GB" sz="1000" b="1" u="sng" dirty="0">
                  <a:effectLst/>
                  <a:latin typeface="Arial"/>
                  <a:ea typeface="Batang"/>
                  <a:cs typeface="Times New Roman"/>
                </a:rPr>
                <a:t>Initial Response</a:t>
              </a:r>
              <a:endParaRPr lang="en-GB" sz="1000" dirty="0">
                <a:effectLst/>
                <a:latin typeface="Arial"/>
                <a:ea typeface="Batang"/>
                <a:cs typeface="Times New Roman"/>
              </a:endParaRPr>
            </a:p>
            <a:p>
              <a:pPr>
                <a:spcAft>
                  <a:spcPts val="0"/>
                </a:spcAft>
                <a:tabLst>
                  <a:tab pos="450215" algn="l"/>
                  <a:tab pos="989965" algn="l"/>
                  <a:tab pos="1890395" algn="l"/>
                  <a:tab pos="2340610" algn="l"/>
                  <a:tab pos="2790190" algn="l"/>
                  <a:tab pos="5581015" algn="r"/>
                </a:tabLst>
              </a:pPr>
              <a:r>
                <a:rPr lang="en-GB" sz="1000" dirty="0">
                  <a:effectLst/>
                  <a:latin typeface="Arial"/>
                  <a:ea typeface="Batang"/>
                  <a:cs typeface="Times New Roman"/>
                </a:rPr>
                <a:t> </a:t>
              </a:r>
            </a:p>
            <a:p>
              <a:pPr marL="180340" indent="-18034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Notify circumstances</a:t>
              </a:r>
            </a:p>
            <a:p>
              <a:pPr marL="351790" indent="-17145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endParaRPr lang="en-GB" sz="1000" dirty="0">
                <a:effectLst/>
                <a:latin typeface="Arial"/>
                <a:ea typeface="Batang"/>
                <a:cs typeface="Times New Roman"/>
              </a:endParaRPr>
            </a:p>
            <a:p>
              <a:pPr marL="180340" indent="-18034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Notify claims</a:t>
              </a:r>
            </a:p>
            <a:p>
              <a:pPr marL="628650" indent="-171450">
                <a:spcAft>
                  <a:spcPts val="0"/>
                </a:spcAft>
                <a:buFont typeface="Arial" panose="020B0604020202020204" pitchFamily="34" charset="0"/>
                <a:buChar char="•"/>
                <a:tabLst>
                  <a:tab pos="450215" algn="l"/>
                  <a:tab pos="989965" algn="l"/>
                  <a:tab pos="1890395" algn="l"/>
                  <a:tab pos="2340610" algn="l"/>
                  <a:tab pos="2790190" algn="l"/>
                  <a:tab pos="5581015" algn="r"/>
                </a:tabLst>
              </a:pPr>
              <a:endParaRPr lang="en-GB" sz="1000" dirty="0">
                <a:effectLst/>
                <a:latin typeface="Arial"/>
                <a:ea typeface="Batang"/>
                <a:cs typeface="Times New Roman"/>
              </a:endParaRPr>
            </a:p>
            <a:p>
              <a:pPr marL="180340" indent="-18034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Consent for defence costs</a:t>
              </a:r>
            </a:p>
            <a:p>
              <a:pPr marL="628650" indent="-171450">
                <a:spcAft>
                  <a:spcPts val="0"/>
                </a:spcAft>
                <a:buFont typeface="Arial" panose="020B0604020202020204" pitchFamily="34" charset="0"/>
                <a:buChar char="•"/>
                <a:tabLst>
                  <a:tab pos="450215" algn="l"/>
                  <a:tab pos="989965" algn="l"/>
                  <a:tab pos="1890395" algn="l"/>
                  <a:tab pos="2340610" algn="l"/>
                  <a:tab pos="2790190" algn="l"/>
                  <a:tab pos="5581015" algn="r"/>
                </a:tabLst>
              </a:pPr>
              <a:endParaRPr lang="en-GB" sz="1000" dirty="0">
                <a:effectLst/>
                <a:latin typeface="Arial"/>
                <a:ea typeface="Batang"/>
                <a:cs typeface="Times New Roman"/>
              </a:endParaRPr>
            </a:p>
            <a:p>
              <a:pPr marL="180340" indent="-18034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Claim cooperation conditions</a:t>
              </a:r>
            </a:p>
            <a:p>
              <a:pPr marL="628650" indent="-171450">
                <a:spcAft>
                  <a:spcPts val="0"/>
                </a:spcAft>
                <a:buFont typeface="Arial" panose="020B0604020202020204" pitchFamily="34" charset="0"/>
                <a:buChar char="•"/>
                <a:tabLst>
                  <a:tab pos="450215" algn="l"/>
                  <a:tab pos="989965" algn="l"/>
                  <a:tab pos="1890395" algn="l"/>
                  <a:tab pos="2340610" algn="l"/>
                  <a:tab pos="2790190" algn="l"/>
                  <a:tab pos="5581015" algn="r"/>
                </a:tabLst>
              </a:pPr>
              <a:endParaRPr lang="en-GB" sz="1000" dirty="0">
                <a:effectLst/>
                <a:latin typeface="Arial"/>
                <a:ea typeface="Batang"/>
                <a:cs typeface="Times New Roman"/>
              </a:endParaRPr>
            </a:p>
            <a:p>
              <a:pPr marL="180340" indent="-18034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Subrogation opportunities</a:t>
              </a:r>
            </a:p>
          </p:txBody>
        </p:sp>
        <p:sp>
          <p:nvSpPr>
            <p:cNvPr id="35" name="Text Box 11"/>
            <p:cNvSpPr txBox="1"/>
            <p:nvPr/>
          </p:nvSpPr>
          <p:spPr>
            <a:xfrm>
              <a:off x="3662922" y="4415235"/>
              <a:ext cx="1440000" cy="2405856"/>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tabLst>
                  <a:tab pos="450215" algn="l"/>
                  <a:tab pos="989965" algn="l"/>
                  <a:tab pos="1890395" algn="l"/>
                  <a:tab pos="2340610" algn="l"/>
                  <a:tab pos="2790190" algn="l"/>
                  <a:tab pos="5581015" algn="r"/>
                </a:tabLst>
              </a:pPr>
              <a:br>
                <a:rPr lang="en-GB" sz="1000" b="1" u="sng" dirty="0">
                  <a:effectLst/>
                  <a:latin typeface="Arial"/>
                  <a:ea typeface="Batang"/>
                  <a:cs typeface="Times New Roman"/>
                </a:rPr>
              </a:br>
              <a:br>
                <a:rPr lang="en-GB" sz="1000" b="1" u="sng" dirty="0">
                  <a:effectLst/>
                  <a:latin typeface="Arial"/>
                  <a:ea typeface="Batang"/>
                  <a:cs typeface="Times New Roman"/>
                </a:rPr>
              </a:br>
              <a:br>
                <a:rPr lang="en-GB" sz="1000" b="1" u="sng" dirty="0">
                  <a:effectLst/>
                  <a:latin typeface="Arial"/>
                  <a:ea typeface="Batang"/>
                  <a:cs typeface="Times New Roman"/>
                </a:rPr>
              </a:br>
              <a:endParaRPr lang="en-GB" sz="1000" dirty="0">
                <a:effectLst/>
                <a:latin typeface="Arial"/>
                <a:ea typeface="Batang"/>
                <a:cs typeface="Times New Roman"/>
              </a:endParaRPr>
            </a:p>
            <a:p>
              <a:pPr algn="ctr">
                <a:spcAft>
                  <a:spcPts val="0"/>
                </a:spcAft>
                <a:tabLst>
                  <a:tab pos="450215" algn="l"/>
                  <a:tab pos="989965" algn="l"/>
                  <a:tab pos="1890395" algn="l"/>
                  <a:tab pos="2340610" algn="l"/>
                  <a:tab pos="2790190" algn="l"/>
                  <a:tab pos="5581015" algn="r"/>
                </a:tabLst>
              </a:pPr>
              <a:r>
                <a:rPr lang="en-GB" sz="1000" dirty="0">
                  <a:effectLst/>
                  <a:latin typeface="Arial"/>
                  <a:ea typeface="Batang"/>
                  <a:cs typeface="Times New Roman"/>
                </a:rPr>
                <a:t> </a:t>
              </a:r>
            </a:p>
            <a:p>
              <a:pPr algn="ctr">
                <a:spcAft>
                  <a:spcPts val="0"/>
                </a:spcAft>
                <a:tabLst>
                  <a:tab pos="450215" algn="l"/>
                  <a:tab pos="989965" algn="l"/>
                  <a:tab pos="1890395" algn="l"/>
                  <a:tab pos="2340610" algn="l"/>
                  <a:tab pos="2790190" algn="l"/>
                  <a:tab pos="5581015" algn="r"/>
                </a:tabLst>
              </a:pPr>
              <a:r>
                <a:rPr lang="en-GB" sz="1000" dirty="0">
                  <a:effectLst/>
                  <a:latin typeface="Arial"/>
                  <a:ea typeface="Batang"/>
                  <a:cs typeface="Times New Roman"/>
                </a:rPr>
                <a:t>Investigation and defence of third party claim</a:t>
              </a:r>
            </a:p>
          </p:txBody>
        </p:sp>
        <p:sp>
          <p:nvSpPr>
            <p:cNvPr id="36" name="Text Box 12"/>
            <p:cNvSpPr txBox="1"/>
            <p:nvPr/>
          </p:nvSpPr>
          <p:spPr>
            <a:xfrm>
              <a:off x="5364635" y="4415235"/>
              <a:ext cx="1440000" cy="2405856"/>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tabLst>
                  <a:tab pos="450215" algn="l"/>
                  <a:tab pos="989965" algn="l"/>
                  <a:tab pos="1890395" algn="l"/>
                  <a:tab pos="2340610" algn="l"/>
                  <a:tab pos="2790190" algn="l"/>
                  <a:tab pos="5581015" algn="r"/>
                </a:tabLst>
              </a:pPr>
              <a:r>
                <a:rPr lang="en-GB" sz="1000" dirty="0">
                  <a:effectLst/>
                  <a:latin typeface="Arial"/>
                  <a:ea typeface="Batang"/>
                  <a:cs typeface="Times New Roman"/>
                </a:rPr>
                <a:t> </a:t>
              </a:r>
            </a:p>
            <a:p>
              <a:pPr algn="ctr">
                <a:spcAft>
                  <a:spcPts val="0"/>
                </a:spcAft>
                <a:tabLst>
                  <a:tab pos="450215" algn="l"/>
                  <a:tab pos="989965" algn="l"/>
                  <a:tab pos="1890395" algn="l"/>
                  <a:tab pos="2340610" algn="l"/>
                  <a:tab pos="2790190" algn="l"/>
                  <a:tab pos="5581015" algn="r"/>
                </a:tabLst>
              </a:pPr>
              <a:r>
                <a:rPr lang="en-GB" sz="1000" dirty="0">
                  <a:effectLst/>
                  <a:latin typeface="Arial"/>
                  <a:ea typeface="Batang"/>
                  <a:cs typeface="Times New Roman"/>
                </a:rPr>
                <a:t> </a:t>
              </a:r>
            </a:p>
            <a:p>
              <a:pPr algn="ctr">
                <a:spcAft>
                  <a:spcPts val="0"/>
                </a:spcAft>
                <a:tabLst>
                  <a:tab pos="450215" algn="l"/>
                  <a:tab pos="989965" algn="l"/>
                  <a:tab pos="1890395" algn="l"/>
                  <a:tab pos="2340610" algn="l"/>
                  <a:tab pos="2790190" algn="l"/>
                  <a:tab pos="5581015" algn="r"/>
                </a:tabLst>
              </a:pPr>
              <a:r>
                <a:rPr lang="en-GB" sz="1000" dirty="0">
                  <a:effectLst/>
                  <a:latin typeface="Arial"/>
                  <a:ea typeface="Batang"/>
                  <a:cs typeface="Times New Roman"/>
                </a:rPr>
                <a:t> </a:t>
              </a:r>
            </a:p>
            <a:p>
              <a:pPr algn="ctr">
                <a:spcAft>
                  <a:spcPts val="0"/>
                </a:spcAft>
                <a:tabLst>
                  <a:tab pos="450215" algn="l"/>
                  <a:tab pos="989965" algn="l"/>
                  <a:tab pos="1890395" algn="l"/>
                  <a:tab pos="2340610" algn="l"/>
                  <a:tab pos="2790190" algn="l"/>
                  <a:tab pos="5581015" algn="r"/>
                </a:tabLst>
              </a:pPr>
              <a:r>
                <a:rPr lang="en-GB" sz="1000" dirty="0">
                  <a:effectLst/>
                  <a:latin typeface="Arial"/>
                  <a:ea typeface="Batang"/>
                  <a:cs typeface="Times New Roman"/>
                </a:rPr>
                <a:t> </a:t>
              </a:r>
            </a:p>
            <a:p>
              <a:pPr algn="ctr">
                <a:spcAft>
                  <a:spcPts val="0"/>
                </a:spcAft>
                <a:tabLst>
                  <a:tab pos="450215" algn="l"/>
                  <a:tab pos="989965" algn="l"/>
                  <a:tab pos="1890395" algn="l"/>
                  <a:tab pos="2340610" algn="l"/>
                  <a:tab pos="2790190" algn="l"/>
                  <a:tab pos="5581015" algn="r"/>
                </a:tabLst>
              </a:pPr>
              <a:r>
                <a:rPr lang="en-GB" sz="1000" dirty="0">
                  <a:effectLst/>
                  <a:latin typeface="Arial"/>
                  <a:ea typeface="Batang"/>
                  <a:cs typeface="Times New Roman"/>
                </a:rPr>
                <a:t> </a:t>
              </a:r>
            </a:p>
            <a:p>
              <a:pPr algn="ctr">
                <a:spcAft>
                  <a:spcPts val="0"/>
                </a:spcAft>
                <a:tabLst>
                  <a:tab pos="450215" algn="l"/>
                  <a:tab pos="989965" algn="l"/>
                  <a:tab pos="1890395" algn="l"/>
                  <a:tab pos="2340610" algn="l"/>
                  <a:tab pos="2790190" algn="l"/>
                  <a:tab pos="5581015" algn="r"/>
                </a:tabLst>
              </a:pPr>
              <a:r>
                <a:rPr lang="en-GB" sz="1000" dirty="0">
                  <a:effectLst/>
                  <a:latin typeface="Arial"/>
                  <a:ea typeface="Batang"/>
                  <a:cs typeface="Times New Roman"/>
                </a:rPr>
                <a:t>Liability established by: judgment, award, settlement with insurers' consent</a:t>
              </a:r>
            </a:p>
          </p:txBody>
        </p:sp>
        <p:sp>
          <p:nvSpPr>
            <p:cNvPr id="37" name="Text Box 13"/>
            <p:cNvSpPr txBox="1"/>
            <p:nvPr/>
          </p:nvSpPr>
          <p:spPr>
            <a:xfrm>
              <a:off x="7088522" y="4415235"/>
              <a:ext cx="1490931" cy="2405856"/>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tabLst>
                  <a:tab pos="450215" algn="l"/>
                  <a:tab pos="989965" algn="l"/>
                  <a:tab pos="1890395" algn="l"/>
                  <a:tab pos="2340610" algn="l"/>
                  <a:tab pos="2790190" algn="l"/>
                  <a:tab pos="5581015" algn="r"/>
                </a:tabLst>
              </a:pPr>
              <a:r>
                <a:rPr lang="en-GB" sz="1000" b="1" u="sng" dirty="0">
                  <a:effectLst/>
                  <a:latin typeface="Arial"/>
                  <a:ea typeface="Batang"/>
                  <a:cs typeface="Times New Roman"/>
                </a:rPr>
                <a:t>Coverage</a:t>
              </a:r>
              <a:endParaRPr lang="en-GB" sz="1000" dirty="0">
                <a:effectLst/>
                <a:latin typeface="Arial"/>
                <a:ea typeface="Batang"/>
                <a:cs typeface="Times New Roman"/>
              </a:endParaRPr>
            </a:p>
            <a:p>
              <a:pPr>
                <a:spcAft>
                  <a:spcPts val="0"/>
                </a:spcAft>
                <a:tabLst>
                  <a:tab pos="450215" algn="l"/>
                  <a:tab pos="989965" algn="l"/>
                  <a:tab pos="1890395" algn="l"/>
                  <a:tab pos="2340610" algn="l"/>
                  <a:tab pos="2790190" algn="l"/>
                  <a:tab pos="5581015" algn="r"/>
                </a:tabLst>
              </a:pPr>
              <a:r>
                <a:rPr lang="en-GB" sz="1000" dirty="0">
                  <a:effectLst/>
                  <a:latin typeface="Arial"/>
                  <a:ea typeface="Batang"/>
                  <a:cs typeface="Times New Roman"/>
                </a:rPr>
                <a:t> </a:t>
              </a:r>
            </a:p>
            <a:p>
              <a:pPr marL="266700" indent="-266700">
                <a:spcAft>
                  <a:spcPts val="0"/>
                </a:spcAft>
                <a:buFont typeface="Arial" panose="020B0604020202020204" pitchFamily="34" charset="0"/>
                <a:buChar char="•"/>
                <a:tabLst>
                  <a:tab pos="266700" algn="l"/>
                  <a:tab pos="989013" algn="l"/>
                  <a:tab pos="1889125" algn="l"/>
                  <a:tab pos="2339975" algn="l"/>
                  <a:tab pos="2789238" algn="l"/>
                  <a:tab pos="5580063" algn="r"/>
                  <a:tab pos="179388" algn="l"/>
                  <a:tab pos="989013" algn="l"/>
                  <a:tab pos="1889125" algn="l"/>
                  <a:tab pos="2339975" algn="l"/>
                  <a:tab pos="2789238" algn="l"/>
                  <a:tab pos="5580063" algn="r"/>
                </a:tabLst>
              </a:pPr>
              <a:r>
                <a:rPr lang="en-GB" sz="1000" dirty="0">
                  <a:effectLst/>
                  <a:latin typeface="Arial"/>
                  <a:ea typeface="Batang"/>
                  <a:cs typeface="Times New Roman"/>
                </a:rPr>
                <a:t>Insuring clause</a:t>
              </a:r>
            </a:p>
            <a:p>
              <a:pPr marL="457200">
                <a:spcAft>
                  <a:spcPts val="0"/>
                </a:spcAft>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endParaRPr lang="en-GB" sz="1000" dirty="0">
                <a:effectLst/>
                <a:latin typeface="Arial"/>
                <a:ea typeface="Batang"/>
                <a:cs typeface="Times New Roman"/>
              </a:endParaRPr>
            </a:p>
            <a:p>
              <a:pPr marL="266700" indent="-266700">
                <a:spcAft>
                  <a:spcPts val="0"/>
                </a:spcAft>
                <a:buFont typeface="Arial" panose="020B0604020202020204" pitchFamily="34" charset="0"/>
                <a:buChar char="•"/>
                <a:tabLst>
                  <a:tab pos="266700" algn="l"/>
                  <a:tab pos="989013" algn="l"/>
                  <a:tab pos="1889125" algn="l"/>
                  <a:tab pos="2339975" algn="l"/>
                  <a:tab pos="2789238" algn="l"/>
                  <a:tab pos="5580063" algn="r"/>
                  <a:tab pos="179388" algn="l"/>
                  <a:tab pos="989013" algn="l"/>
                  <a:tab pos="1889125" algn="l"/>
                  <a:tab pos="2339975" algn="l"/>
                  <a:tab pos="2789238" algn="l"/>
                  <a:tab pos="5580063" algn="r"/>
                </a:tabLst>
              </a:pPr>
              <a:r>
                <a:rPr lang="en-GB" sz="1000" dirty="0">
                  <a:latin typeface="Arial"/>
                  <a:ea typeface="Batang"/>
                  <a:cs typeface="Times New Roman"/>
                </a:rPr>
                <a:t>Extensions</a:t>
              </a:r>
            </a:p>
            <a:p>
              <a:pPr marL="457200">
                <a:spcAft>
                  <a:spcPts val="0"/>
                </a:spcAft>
                <a:tabLst>
                  <a:tab pos="450215" algn="l"/>
                  <a:tab pos="989965" algn="l"/>
                  <a:tab pos="1890395" algn="l"/>
                  <a:tab pos="2340610" algn="l"/>
                  <a:tab pos="2790190" algn="l"/>
                  <a:tab pos="5581015" algn="r"/>
                </a:tabLst>
              </a:pPr>
              <a:endParaRPr lang="en-GB" sz="1000" dirty="0">
                <a:effectLst/>
                <a:latin typeface="Arial"/>
                <a:ea typeface="Batang"/>
                <a:cs typeface="Times New Roman"/>
              </a:endParaRPr>
            </a:p>
            <a:p>
              <a:pPr marL="266700" indent="-266700">
                <a:spcAft>
                  <a:spcPts val="0"/>
                </a:spcAft>
                <a:buFont typeface="Arial" panose="020B0604020202020204" pitchFamily="34" charset="0"/>
                <a:buChar char="•"/>
                <a:tabLst>
                  <a:tab pos="180975" algn="l"/>
                  <a:tab pos="989013" algn="l"/>
                  <a:tab pos="1889125" algn="l"/>
                  <a:tab pos="2339975" algn="l"/>
                  <a:tab pos="2789238" algn="l"/>
                  <a:tab pos="5580063" algn="r"/>
                  <a:tab pos="179388" algn="l"/>
                  <a:tab pos="989013" algn="l"/>
                  <a:tab pos="1889125" algn="l"/>
                  <a:tab pos="2339975" algn="l"/>
                  <a:tab pos="2789238" algn="l"/>
                  <a:tab pos="5580063" algn="r"/>
                </a:tabLst>
              </a:pPr>
              <a:r>
                <a:rPr lang="en-GB" sz="1000" dirty="0">
                  <a:effectLst/>
                  <a:latin typeface="Arial"/>
                  <a:ea typeface="Batang"/>
                  <a:cs typeface="Times New Roman"/>
                </a:rPr>
                <a:t>Exclusions</a:t>
              </a:r>
            </a:p>
            <a:p>
              <a:pPr marL="457200">
                <a:spcAft>
                  <a:spcPts val="0"/>
                </a:spcAft>
                <a:tabLst>
                  <a:tab pos="450215" algn="l"/>
                  <a:tab pos="989965" algn="l"/>
                  <a:tab pos="1890395" algn="l"/>
                  <a:tab pos="2340610" algn="l"/>
                  <a:tab pos="2790190" algn="l"/>
                  <a:tab pos="5581015" algn="r"/>
                </a:tabLst>
              </a:pPr>
              <a:endParaRPr lang="en-GB" sz="1000" dirty="0">
                <a:effectLst/>
                <a:latin typeface="Arial"/>
                <a:ea typeface="Batang"/>
                <a:cs typeface="Times New Roman"/>
              </a:endParaRPr>
            </a:p>
            <a:p>
              <a:pPr marL="266700" indent="-266700">
                <a:spcAft>
                  <a:spcPts val="0"/>
                </a:spcAft>
                <a:buFont typeface="Arial" panose="020B0604020202020204" pitchFamily="34" charset="0"/>
                <a:buChar char="•"/>
                <a:tabLst>
                  <a:tab pos="266700" algn="l"/>
                  <a:tab pos="989013" algn="l"/>
                  <a:tab pos="1889125" algn="l"/>
                  <a:tab pos="2339975" algn="l"/>
                  <a:tab pos="2789238" algn="l"/>
                  <a:tab pos="5580063" algn="r"/>
                  <a:tab pos="179388" algn="l"/>
                  <a:tab pos="989013" algn="l"/>
                  <a:tab pos="1889125" algn="l"/>
                  <a:tab pos="2339975" algn="l"/>
                  <a:tab pos="2789238" algn="l"/>
                  <a:tab pos="5580063" algn="r"/>
                </a:tabLst>
              </a:pPr>
              <a:r>
                <a:rPr lang="en-GB" sz="1000" dirty="0">
                  <a:effectLst/>
                  <a:latin typeface="Arial"/>
                  <a:ea typeface="Batang"/>
                  <a:cs typeface="Times New Roman"/>
                </a:rPr>
                <a:t>Claims conditions</a:t>
              </a:r>
            </a:p>
            <a:p>
              <a:pPr marL="457200">
                <a:spcAft>
                  <a:spcPts val="0"/>
                </a:spcAft>
                <a:tabLst>
                  <a:tab pos="450215" algn="l"/>
                  <a:tab pos="989965" algn="l"/>
                  <a:tab pos="1890395" algn="l"/>
                  <a:tab pos="2340610" algn="l"/>
                  <a:tab pos="2790190" algn="l"/>
                  <a:tab pos="5581015" algn="r"/>
                </a:tabLst>
              </a:pPr>
              <a:endParaRPr lang="en-GB" sz="1000" dirty="0">
                <a:effectLst/>
                <a:latin typeface="Arial"/>
                <a:ea typeface="Batang"/>
                <a:cs typeface="Times New Roman"/>
              </a:endParaRPr>
            </a:p>
            <a:p>
              <a:pPr marL="266700" indent="-266700">
                <a:spcAft>
                  <a:spcPts val="0"/>
                </a:spcAft>
                <a:buFont typeface="Arial" panose="020B0604020202020204" pitchFamily="34" charset="0"/>
                <a:buChar char="•"/>
                <a:tabLst>
                  <a:tab pos="266700" algn="l"/>
                  <a:tab pos="989013" algn="l"/>
                  <a:tab pos="1889125" algn="l"/>
                  <a:tab pos="2339975" algn="l"/>
                  <a:tab pos="2789238" algn="l"/>
                  <a:tab pos="5580063" algn="r"/>
                  <a:tab pos="179388" algn="l"/>
                  <a:tab pos="989013" algn="l"/>
                  <a:tab pos="1889125" algn="l"/>
                  <a:tab pos="2339975" algn="l"/>
                  <a:tab pos="2789238" algn="l"/>
                  <a:tab pos="5580063" algn="r"/>
                </a:tabLst>
              </a:pPr>
              <a:r>
                <a:rPr lang="en-GB" sz="1000" dirty="0">
                  <a:effectLst/>
                  <a:latin typeface="Arial"/>
                  <a:ea typeface="Batang"/>
                  <a:cs typeface="Times New Roman"/>
                </a:rPr>
                <a:t>Limits/deductibles</a:t>
              </a:r>
            </a:p>
            <a:p>
              <a:pPr marL="457200">
                <a:spcAft>
                  <a:spcPts val="0"/>
                </a:spcAft>
                <a:tabLst>
                  <a:tab pos="450215" algn="l"/>
                  <a:tab pos="989965" algn="l"/>
                  <a:tab pos="1890395" algn="l"/>
                  <a:tab pos="2340610" algn="l"/>
                  <a:tab pos="2790190" algn="l"/>
                  <a:tab pos="5581015" algn="r"/>
                </a:tabLst>
              </a:pPr>
              <a:endParaRPr lang="en-GB" sz="1000" dirty="0">
                <a:effectLst/>
                <a:latin typeface="Arial"/>
                <a:ea typeface="Batang"/>
                <a:cs typeface="Times New Roman"/>
              </a:endParaRPr>
            </a:p>
            <a:p>
              <a:pPr marL="266700" indent="-266700">
                <a:spcAft>
                  <a:spcPts val="0"/>
                </a:spcAft>
                <a:buFont typeface="Arial" panose="020B0604020202020204" pitchFamily="34" charset="0"/>
                <a:buChar char="•"/>
                <a:tabLst>
                  <a:tab pos="266700" algn="l"/>
                  <a:tab pos="989013" algn="l"/>
                  <a:tab pos="1889125" algn="l"/>
                  <a:tab pos="2339975" algn="l"/>
                  <a:tab pos="2789238" algn="l"/>
                  <a:tab pos="5580063" algn="r"/>
                  <a:tab pos="179388" algn="l"/>
                  <a:tab pos="989013" algn="l"/>
                  <a:tab pos="1889125" algn="l"/>
                  <a:tab pos="2339975" algn="l"/>
                  <a:tab pos="2789238" algn="l"/>
                  <a:tab pos="5580063" algn="r"/>
                </a:tabLst>
              </a:pPr>
              <a:r>
                <a:rPr lang="en-GB" sz="1000" dirty="0">
                  <a:effectLst/>
                  <a:latin typeface="Arial"/>
                  <a:ea typeface="Batang"/>
                  <a:cs typeface="Times New Roman"/>
                </a:rPr>
                <a:t>Aggregation</a:t>
              </a:r>
            </a:p>
          </p:txBody>
        </p:sp>
        <p:sp>
          <p:nvSpPr>
            <p:cNvPr id="38" name="Text Box 14"/>
            <p:cNvSpPr txBox="1"/>
            <p:nvPr/>
          </p:nvSpPr>
          <p:spPr>
            <a:xfrm>
              <a:off x="8846972" y="4419600"/>
              <a:ext cx="1440000" cy="2405856"/>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tabLst>
                  <a:tab pos="450215" algn="l"/>
                  <a:tab pos="989965" algn="l"/>
                  <a:tab pos="1890395" algn="l"/>
                  <a:tab pos="2340610" algn="l"/>
                  <a:tab pos="2790190" algn="l"/>
                  <a:tab pos="5581015" algn="r"/>
                </a:tabLst>
              </a:pPr>
              <a:r>
                <a:rPr lang="en-GB" sz="1000" b="1" u="sng" dirty="0">
                  <a:effectLst/>
                  <a:latin typeface="Arial"/>
                  <a:ea typeface="Batang"/>
                  <a:cs typeface="Times New Roman"/>
                </a:rPr>
                <a:t>Settlement</a:t>
              </a:r>
              <a:endParaRPr lang="en-GB" sz="1000" dirty="0">
                <a:effectLst/>
                <a:latin typeface="Arial"/>
                <a:ea typeface="Batang"/>
                <a:cs typeface="Times New Roman"/>
              </a:endParaRPr>
            </a:p>
            <a:p>
              <a:pPr>
                <a:spcAft>
                  <a:spcPts val="0"/>
                </a:spcAft>
                <a:tabLst>
                  <a:tab pos="450215" algn="l"/>
                  <a:tab pos="989965" algn="l"/>
                  <a:tab pos="1890395" algn="l"/>
                  <a:tab pos="2340610" algn="l"/>
                  <a:tab pos="2790190" algn="l"/>
                  <a:tab pos="5581015" algn="r"/>
                </a:tabLst>
              </a:pPr>
              <a:r>
                <a:rPr lang="en-GB" sz="1000" dirty="0">
                  <a:effectLst/>
                  <a:latin typeface="Arial"/>
                  <a:ea typeface="Batang"/>
                  <a:cs typeface="Times New Roman"/>
                </a:rPr>
                <a:t> </a:t>
              </a:r>
            </a:p>
            <a:p>
              <a:pPr marL="180340" indent="-18034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Indemnify ascertained liability (settlement by consent)</a:t>
              </a:r>
            </a:p>
            <a:p>
              <a:pPr marL="180340">
                <a:spcAft>
                  <a:spcPts val="0"/>
                </a:spcAft>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endParaRPr lang="en-GB" sz="1000" dirty="0">
                <a:effectLst/>
                <a:latin typeface="Arial"/>
                <a:ea typeface="Batang"/>
                <a:cs typeface="Times New Roman"/>
              </a:endParaRPr>
            </a:p>
            <a:p>
              <a:pPr marL="180340" indent="-18034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Indemnify defence costs</a:t>
              </a:r>
            </a:p>
            <a:p>
              <a:pPr>
                <a:spcAft>
                  <a:spcPts val="0"/>
                </a:spcAft>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endParaRPr lang="en-GB" sz="1000" dirty="0">
                <a:effectLst/>
                <a:latin typeface="Arial"/>
                <a:ea typeface="Batang"/>
                <a:cs typeface="Times New Roman"/>
              </a:endParaRPr>
            </a:p>
            <a:p>
              <a:pPr marL="180340" indent="-180340">
                <a:spcAft>
                  <a:spcPts val="0"/>
                </a:spcAft>
                <a:buFont typeface="Arial" panose="020B0604020202020204" pitchFamily="34" charset="0"/>
                <a:buChar char="•"/>
                <a:tabLst>
                  <a:tab pos="450215" algn="l"/>
                  <a:tab pos="989965" algn="l"/>
                  <a:tab pos="1890395" algn="l"/>
                  <a:tab pos="2340610" algn="l"/>
                  <a:tab pos="2790190" algn="l"/>
                  <a:tab pos="5581015" algn="r"/>
                  <a:tab pos="180340" algn="l"/>
                  <a:tab pos="989965" algn="l"/>
                  <a:tab pos="1890395" algn="l"/>
                  <a:tab pos="2340610" algn="l"/>
                  <a:tab pos="2790190" algn="l"/>
                  <a:tab pos="5581015" algn="r"/>
                </a:tabLst>
              </a:pPr>
              <a:r>
                <a:rPr lang="en-GB" sz="1000" dirty="0">
                  <a:effectLst/>
                  <a:latin typeface="Arial"/>
                  <a:ea typeface="Batang"/>
                  <a:cs typeface="Times New Roman"/>
                </a:rPr>
                <a:t>Subrogation</a:t>
              </a:r>
            </a:p>
          </p:txBody>
        </p:sp>
        <p:sp>
          <p:nvSpPr>
            <p:cNvPr id="39" name="Text Box 17"/>
            <p:cNvSpPr txBox="1"/>
            <p:nvPr/>
          </p:nvSpPr>
          <p:spPr>
            <a:xfrm>
              <a:off x="231076" y="6064647"/>
              <a:ext cx="1371600" cy="702072"/>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tabLst>
                  <a:tab pos="450215" algn="l"/>
                  <a:tab pos="989965" algn="l"/>
                  <a:tab pos="1890395" algn="l"/>
                  <a:tab pos="2340610" algn="l"/>
                  <a:tab pos="2790190" algn="l"/>
                  <a:tab pos="5581015" algn="r"/>
                </a:tabLst>
              </a:pPr>
              <a:br>
                <a:rPr lang="en-GB" sz="1000" dirty="0">
                  <a:effectLst/>
                  <a:latin typeface="Arial"/>
                  <a:ea typeface="Batang"/>
                  <a:cs typeface="Times New Roman"/>
                </a:rPr>
              </a:br>
              <a:r>
                <a:rPr lang="en-GB" sz="1000" b="1" dirty="0">
                  <a:effectLst/>
                  <a:latin typeface="Arial"/>
                  <a:ea typeface="Batang"/>
                  <a:cs typeface="Times New Roman"/>
                </a:rPr>
                <a:t>CLAIM</a:t>
              </a:r>
              <a:endParaRPr lang="en-GB" sz="1000" dirty="0">
                <a:effectLst/>
                <a:latin typeface="Arial"/>
                <a:ea typeface="Batang"/>
                <a:cs typeface="Times New Roman"/>
              </a:endParaRPr>
            </a:p>
          </p:txBody>
        </p:sp>
        <p:cxnSp>
          <p:nvCxnSpPr>
            <p:cNvPr id="40" name="Straight Arrow Connector 39"/>
            <p:cNvCxnSpPr/>
            <p:nvPr/>
          </p:nvCxnSpPr>
          <p:spPr>
            <a:xfrm>
              <a:off x="1602676" y="6569472"/>
              <a:ext cx="3404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1638300" y="5150842"/>
              <a:ext cx="304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916876" y="5541963"/>
              <a:ext cx="0" cy="5048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3391650" y="5757069"/>
              <a:ext cx="2712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5118534" y="5757069"/>
              <a:ext cx="25051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6799376" y="5757069"/>
              <a:ext cx="28518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8557098" y="5757069"/>
              <a:ext cx="28518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55" name="TextBox 54"/>
          <p:cNvSpPr txBox="1"/>
          <p:nvPr/>
        </p:nvSpPr>
        <p:spPr>
          <a:xfrm>
            <a:off x="3304571" y="4019550"/>
            <a:ext cx="4317034" cy="400050"/>
          </a:xfrm>
          <a:prstGeom prst="rect">
            <a:avLst/>
          </a:prstGeom>
          <a:noFill/>
          <a:ln>
            <a:noFill/>
          </a:ln>
        </p:spPr>
        <p:txBody>
          <a:bodyPr wrap="square" lIns="72000" tIns="72000" rIns="72000" bIns="72000" rtlCol="0" anchor="t" anchorCtr="0">
            <a:noAutofit/>
          </a:bodyPr>
          <a:lstStyle/>
          <a:p>
            <a:pPr algn="ctr">
              <a:lnSpc>
                <a:spcPct val="90000"/>
              </a:lnSpc>
              <a:spcAft>
                <a:spcPts val="600"/>
              </a:spcAft>
            </a:pPr>
            <a:r>
              <a:rPr lang="en-GB" sz="1200" b="1" dirty="0">
                <a:solidFill>
                  <a:schemeClr val="accent2">
                    <a:lumMod val="50000"/>
                  </a:schemeClr>
                </a:solidFill>
              </a:rPr>
              <a:t>Liability Claim Flowchart</a:t>
            </a:r>
          </a:p>
          <a:p>
            <a:pPr>
              <a:lnSpc>
                <a:spcPct val="90000"/>
              </a:lnSpc>
              <a:spcAft>
                <a:spcPts val="600"/>
              </a:spcAft>
            </a:pPr>
            <a:endParaRPr lang="en-GB" sz="2400" dirty="0" err="1"/>
          </a:p>
        </p:txBody>
      </p:sp>
    </p:spTree>
    <p:extLst>
      <p:ext uri="{BB962C8B-B14F-4D97-AF65-F5344CB8AC3E}">
        <p14:creationId xmlns:p14="http://schemas.microsoft.com/office/powerpoint/2010/main" val="38832481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4683598"/>
      </p:ext>
    </p:extLst>
  </p:cSld>
  <p:clrMapOvr>
    <a:masterClrMapping/>
  </p:clrMapOvr>
</p:sld>
</file>

<file path=ppt/theme/theme1.xml><?xml version="1.0" encoding="utf-8"?>
<a:theme xmlns:a="http://schemas.openxmlformats.org/drawingml/2006/main" name="HSF_presentation">
  <a:themeElements>
    <a:clrScheme name="HSF Brand">
      <a:dk1>
        <a:sysClr val="windowText" lastClr="000000"/>
      </a:dk1>
      <a:lt1>
        <a:sysClr val="window" lastClr="FFFFFF"/>
      </a:lt1>
      <a:dk2>
        <a:srgbClr val="1C3E78"/>
      </a:dk2>
      <a:lt2>
        <a:srgbClr val="A4A6A8"/>
      </a:lt2>
      <a:accent1>
        <a:srgbClr val="1C3E78"/>
      </a:accent1>
      <a:accent2>
        <a:srgbClr val="40AAB8"/>
      </a:accent2>
      <a:accent3>
        <a:srgbClr val="FFC72C"/>
      </a:accent3>
      <a:accent4>
        <a:srgbClr val="A24381"/>
      </a:accent4>
      <a:accent5>
        <a:srgbClr val="235BA8"/>
      </a:accent5>
      <a:accent6>
        <a:srgbClr val="F65058"/>
      </a:accent6>
      <a:hlink>
        <a:srgbClr val="235BA8"/>
      </a:hlink>
      <a:folHlink>
        <a:srgbClr val="A4A6A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noFill/>
        </a:ln>
      </a:spPr>
      <a:bodyPr lIns="72000" tIns="72000" rIns="72000" bIns="72000" rtlCol="0" anchor="ctr"/>
      <a:lstStyle>
        <a:defPPr algn="ctr">
          <a:lnSpc>
            <a:spcPct val="90000"/>
          </a:lnSpc>
          <a:spcAft>
            <a:spcPts val="600"/>
          </a:spcAft>
          <a:defRPr sz="24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lIns="72000" tIns="72000" rIns="72000" bIns="72000" rtlCol="0" anchor="t" anchorCtr="0">
        <a:noAutofit/>
      </a:bodyPr>
      <a:lstStyle>
        <a:defPPr>
          <a:lnSpc>
            <a:spcPct val="90000"/>
          </a:lnSpc>
          <a:spcAft>
            <a:spcPts val="600"/>
          </a:spcAft>
          <a:defRPr sz="2400" dirty="0" err="1"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1178</TotalTime>
  <Words>2246</Words>
  <Application>Microsoft Office PowerPoint</Application>
  <PresentationFormat>Custom</PresentationFormat>
  <Paragraphs>426</Paragraphs>
  <Slides>33</Slides>
  <Notes>33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Batang</vt:lpstr>
      <vt:lpstr>ＭＳ Ｐゴシック</vt:lpstr>
      <vt:lpstr>Arial</vt:lpstr>
      <vt:lpstr>Calibri</vt:lpstr>
      <vt:lpstr>Californian FB</vt:lpstr>
      <vt:lpstr>Symbol</vt:lpstr>
      <vt:lpstr>Times New Roman</vt:lpstr>
      <vt:lpstr>Wingdings</vt:lpstr>
      <vt:lpstr>HSF_presentation</vt:lpstr>
      <vt:lpstr>PowerPoint Presentation</vt:lpstr>
      <vt:lpstr>Scenario</vt:lpstr>
      <vt:lpstr>Overview</vt:lpstr>
      <vt:lpstr>PowerPoint Presentation</vt:lpstr>
      <vt:lpstr>Engagement with internal stakeholders</vt:lpstr>
      <vt:lpstr>Scenario: which insurance policies may be relevant?</vt:lpstr>
      <vt:lpstr>Scenario: Notification</vt:lpstr>
      <vt:lpstr>Notification - takeaways</vt:lpstr>
      <vt:lpstr>Evidence preservation</vt:lpstr>
      <vt:lpstr>Scenario: Social media</vt:lpstr>
      <vt:lpstr>Scenario: Press statement</vt:lpstr>
      <vt:lpstr>External communications - takeaways</vt:lpstr>
      <vt:lpstr>Scenario: Board memorandum</vt:lpstr>
      <vt:lpstr>Contingency planning</vt:lpstr>
      <vt:lpstr>PowerPoint Presentation</vt:lpstr>
      <vt:lpstr>Scenario: Initial investigation</vt:lpstr>
      <vt:lpstr>Scenario: unhelpful speculation</vt:lpstr>
      <vt:lpstr>Scenario: unhelpful speculation</vt:lpstr>
      <vt:lpstr>Scenario: breach of policy term?</vt:lpstr>
      <vt:lpstr>Internal investigations – takeaways </vt:lpstr>
      <vt:lpstr>PowerPoint Presentation</vt:lpstr>
      <vt:lpstr>Scenario: third party claims</vt:lpstr>
      <vt:lpstr>Scenario: new developments</vt:lpstr>
      <vt:lpstr>Scenario: Claim against CoolAir Ltd</vt:lpstr>
      <vt:lpstr>Scenario: data breach</vt:lpstr>
      <vt:lpstr>Scenario: subrogation</vt:lpstr>
      <vt:lpstr>Data breach – initial response</vt:lpstr>
      <vt:lpstr>Liability Claims and Investigations – takeaways</vt:lpstr>
      <vt:lpstr>PowerPoint Presentation</vt:lpstr>
      <vt:lpstr>Presenting the Claim</vt:lpstr>
      <vt:lpstr>Engaging with insurers</vt:lpstr>
      <vt:lpstr>Appendix: Typical process</vt:lpstr>
      <vt:lpstr>PowerPoint Presentation</vt:lpstr>
    </vt:vector>
  </TitlesOfParts>
  <Company>Herbert Smith Freehills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Herbert Smith Freehills</dc:creator>
  <cp:lastModifiedBy>Tim Norris</cp:lastModifiedBy>
  <cp:revision>76</cp:revision>
  <cp:lastPrinted>2018-06-06T13:42:30Z</cp:lastPrinted>
  <dcterms:created xsi:type="dcterms:W3CDTF">2017-08-01T10:09:57Z</dcterms:created>
  <dcterms:modified xsi:type="dcterms:W3CDTF">2018-06-12T09:59:58Z</dcterms:modified>
</cp:coreProperties>
</file>