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tiff" ContentType="image/tiff"/>
  <Default Extension="gif" ContentType="image/gif"/>
  <Default Extension="vml" ContentType="application/vnd.openxmlformats-officedocument.vmlDrawing"/>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7" r:id="rId1"/>
  </p:sldMasterIdLst>
  <p:notesMasterIdLst>
    <p:notesMasterId r:id="rId148"/>
  </p:notesMasterIdLst>
  <p:handoutMasterIdLst>
    <p:handoutMasterId r:id="rId149"/>
  </p:handoutMasterIdLst>
  <p:sldIdLst>
    <p:sldId id="447" r:id="rId2"/>
    <p:sldId id="452" r:id="rId3"/>
    <p:sldId id="446" r:id="rId4"/>
    <p:sldId id="420" r:id="rId5"/>
    <p:sldId id="450" r:id="rId6"/>
    <p:sldId id="448" r:id="rId7"/>
    <p:sldId id="441" r:id="rId8"/>
    <p:sldId id="451" r:id="rId9"/>
    <p:sldId id="477" r:id="rId10"/>
    <p:sldId id="529" r:id="rId11"/>
    <p:sldId id="480" r:id="rId12"/>
    <p:sldId id="481" r:id="rId13"/>
    <p:sldId id="482" r:id="rId14"/>
    <p:sldId id="454" r:id="rId15"/>
    <p:sldId id="289" r:id="rId16"/>
    <p:sldId id="442" r:id="rId17"/>
    <p:sldId id="426" r:id="rId18"/>
    <p:sldId id="443" r:id="rId19"/>
    <p:sldId id="400" r:id="rId20"/>
    <p:sldId id="457" r:id="rId21"/>
    <p:sldId id="294" r:id="rId22"/>
    <p:sldId id="527" r:id="rId23"/>
    <p:sldId id="398" r:id="rId24"/>
    <p:sldId id="459" r:id="rId25"/>
    <p:sldId id="528" r:id="rId26"/>
    <p:sldId id="464" r:id="rId27"/>
    <p:sldId id="532" r:id="rId28"/>
    <p:sldId id="460" r:id="rId29"/>
    <p:sldId id="362" r:id="rId30"/>
    <p:sldId id="503" r:id="rId31"/>
    <p:sldId id="504" r:id="rId32"/>
    <p:sldId id="310" r:id="rId33"/>
    <p:sldId id="488" r:id="rId34"/>
    <p:sldId id="491" r:id="rId35"/>
    <p:sldId id="492" r:id="rId36"/>
    <p:sldId id="489" r:id="rId37"/>
    <p:sldId id="311" r:id="rId38"/>
    <p:sldId id="312" r:id="rId39"/>
    <p:sldId id="313" r:id="rId40"/>
    <p:sldId id="314" r:id="rId41"/>
    <p:sldId id="315" r:id="rId42"/>
    <p:sldId id="316" r:id="rId43"/>
    <p:sldId id="493" r:id="rId44"/>
    <p:sldId id="317" r:id="rId45"/>
    <p:sldId id="318" r:id="rId46"/>
    <p:sldId id="319" r:id="rId47"/>
    <p:sldId id="320" r:id="rId48"/>
    <p:sldId id="321" r:id="rId49"/>
    <p:sldId id="322" r:id="rId50"/>
    <p:sldId id="323" r:id="rId51"/>
    <p:sldId id="494" r:id="rId52"/>
    <p:sldId id="324" r:id="rId53"/>
    <p:sldId id="325" r:id="rId54"/>
    <p:sldId id="495" r:id="rId55"/>
    <p:sldId id="326" r:id="rId56"/>
    <p:sldId id="327" r:id="rId57"/>
    <p:sldId id="328" r:id="rId58"/>
    <p:sldId id="329" r:id="rId59"/>
    <p:sldId id="330" r:id="rId60"/>
    <p:sldId id="331" r:id="rId61"/>
    <p:sldId id="332" r:id="rId62"/>
    <p:sldId id="496" r:id="rId63"/>
    <p:sldId id="333" r:id="rId64"/>
    <p:sldId id="497" r:id="rId65"/>
    <p:sldId id="334" r:id="rId66"/>
    <p:sldId id="499" r:id="rId67"/>
    <p:sldId id="500" r:id="rId68"/>
    <p:sldId id="335" r:id="rId69"/>
    <p:sldId id="501" r:id="rId70"/>
    <p:sldId id="498" r:id="rId71"/>
    <p:sldId id="336" r:id="rId72"/>
    <p:sldId id="337" r:id="rId73"/>
    <p:sldId id="338" r:id="rId74"/>
    <p:sldId id="339" r:id="rId75"/>
    <p:sldId id="340" r:id="rId76"/>
    <p:sldId id="341" r:id="rId77"/>
    <p:sldId id="502" r:id="rId78"/>
    <p:sldId id="342" r:id="rId79"/>
    <p:sldId id="343" r:id="rId80"/>
    <p:sldId id="344" r:id="rId81"/>
    <p:sldId id="345" r:id="rId82"/>
    <p:sldId id="346" r:id="rId83"/>
    <p:sldId id="347" r:id="rId84"/>
    <p:sldId id="348" r:id="rId85"/>
    <p:sldId id="349" r:id="rId86"/>
    <p:sldId id="350" r:id="rId87"/>
    <p:sldId id="351" r:id="rId88"/>
    <p:sldId id="352" r:id="rId89"/>
    <p:sldId id="353" r:id="rId90"/>
    <p:sldId id="514" r:id="rId91"/>
    <p:sldId id="355" r:id="rId92"/>
    <p:sldId id="356" r:id="rId93"/>
    <p:sldId id="358" r:id="rId94"/>
    <p:sldId id="357" r:id="rId95"/>
    <p:sldId id="359" r:id="rId96"/>
    <p:sldId id="360" r:id="rId97"/>
    <p:sldId id="361" r:id="rId98"/>
    <p:sldId id="363" r:id="rId99"/>
    <p:sldId id="364" r:id="rId100"/>
    <p:sldId id="505" r:id="rId101"/>
    <p:sldId id="506" r:id="rId102"/>
    <p:sldId id="365" r:id="rId103"/>
    <p:sldId id="507" r:id="rId104"/>
    <p:sldId id="508" r:id="rId105"/>
    <p:sldId id="366" r:id="rId106"/>
    <p:sldId id="367" r:id="rId107"/>
    <p:sldId id="368" r:id="rId108"/>
    <p:sldId id="369" r:id="rId109"/>
    <p:sldId id="370" r:id="rId110"/>
    <p:sldId id="371" r:id="rId111"/>
    <p:sldId id="372" r:id="rId112"/>
    <p:sldId id="373" r:id="rId113"/>
    <p:sldId id="374" r:id="rId114"/>
    <p:sldId id="375" r:id="rId115"/>
    <p:sldId id="376" r:id="rId116"/>
    <p:sldId id="462" r:id="rId117"/>
    <p:sldId id="461" r:id="rId118"/>
    <p:sldId id="377" r:id="rId119"/>
    <p:sldId id="378" r:id="rId120"/>
    <p:sldId id="510" r:id="rId121"/>
    <p:sldId id="509" r:id="rId122"/>
    <p:sldId id="379" r:id="rId123"/>
    <p:sldId id="380" r:id="rId124"/>
    <p:sldId id="381" r:id="rId125"/>
    <p:sldId id="382" r:id="rId126"/>
    <p:sldId id="383" r:id="rId127"/>
    <p:sldId id="384" r:id="rId128"/>
    <p:sldId id="385" r:id="rId129"/>
    <p:sldId id="386" r:id="rId130"/>
    <p:sldId id="512" r:id="rId131"/>
    <p:sldId id="387" r:id="rId132"/>
    <p:sldId id="513" r:id="rId133"/>
    <p:sldId id="515" r:id="rId134"/>
    <p:sldId id="516" r:id="rId135"/>
    <p:sldId id="517" r:id="rId136"/>
    <p:sldId id="518" r:id="rId137"/>
    <p:sldId id="519" r:id="rId138"/>
    <p:sldId id="520" r:id="rId139"/>
    <p:sldId id="521" r:id="rId140"/>
    <p:sldId id="522" r:id="rId141"/>
    <p:sldId id="523" r:id="rId142"/>
    <p:sldId id="524" r:id="rId143"/>
    <p:sldId id="525" r:id="rId144"/>
    <p:sldId id="414" r:id="rId145"/>
    <p:sldId id="415" r:id="rId146"/>
    <p:sldId id="531" r:id="rId147"/>
  </p:sldIdLst>
  <p:sldSz cx="9144000" cy="6858000" type="screen4x3"/>
  <p:notesSz cx="6797675" cy="9928225"/>
  <p:defaultTextStyle>
    <a:defPPr>
      <a:defRPr lang="en-US"/>
    </a:defPPr>
    <a:lvl1pPr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5pPr>
    <a:lvl6pPr marL="2286000" algn="l" defTabSz="914400" rtl="0" eaLnBrk="1" latinLnBrk="0" hangingPunct="1">
      <a:defRPr sz="3200" kern="1200">
        <a:solidFill>
          <a:schemeClr val="tx1"/>
        </a:solidFill>
        <a:latin typeface="Times New Roman" panose="02020603050405020304" pitchFamily="18" charset="0"/>
        <a:ea typeface="+mn-ea"/>
        <a:cs typeface="+mn-cs"/>
      </a:defRPr>
    </a:lvl6pPr>
    <a:lvl7pPr marL="2743200" algn="l" defTabSz="914400" rtl="0" eaLnBrk="1" latinLnBrk="0" hangingPunct="1">
      <a:defRPr sz="3200" kern="1200">
        <a:solidFill>
          <a:schemeClr val="tx1"/>
        </a:solidFill>
        <a:latin typeface="Times New Roman" panose="02020603050405020304" pitchFamily="18" charset="0"/>
        <a:ea typeface="+mn-ea"/>
        <a:cs typeface="+mn-cs"/>
      </a:defRPr>
    </a:lvl7pPr>
    <a:lvl8pPr marL="3200400" algn="l" defTabSz="914400" rtl="0" eaLnBrk="1" latinLnBrk="0" hangingPunct="1">
      <a:defRPr sz="3200" kern="1200">
        <a:solidFill>
          <a:schemeClr val="tx1"/>
        </a:solidFill>
        <a:latin typeface="Times New Roman" panose="02020603050405020304" pitchFamily="18" charset="0"/>
        <a:ea typeface="+mn-ea"/>
        <a:cs typeface="+mn-cs"/>
      </a:defRPr>
    </a:lvl8pPr>
    <a:lvl9pPr marL="3657600" algn="l" defTabSz="914400" rtl="0" eaLnBrk="1" latinLnBrk="0" hangingPunct="1">
      <a:defRPr sz="32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orient="horz" pos="3504" userDrawn="1">
          <p15:clr>
            <a:srgbClr val="A4A3A4"/>
          </p15:clr>
        </p15:guide>
        <p15:guide id="3" pos="816" userDrawn="1">
          <p15:clr>
            <a:srgbClr val="A4A3A4"/>
          </p15:clr>
        </p15:guide>
        <p15:guide id="4" pos="144" userDrawn="1">
          <p15:clr>
            <a:srgbClr val="A4A3A4"/>
          </p15:clr>
        </p15:guide>
        <p15:guide id="5"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28465E"/>
    <a:srgbClr val="2517D7"/>
    <a:srgbClr val="000000"/>
    <a:srgbClr val="00FF00"/>
    <a:srgbClr val="FA731A"/>
    <a:srgbClr val="302102"/>
    <a:srgbClr val="17404F"/>
    <a:srgbClr val="B2B2B2"/>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2" autoAdjust="0"/>
    <p:restoredTop sz="88772" autoAdjust="0"/>
  </p:normalViewPr>
  <p:slideViewPr>
    <p:cSldViewPr snapToGrid="0">
      <p:cViewPr varScale="1">
        <p:scale>
          <a:sx n="87" d="100"/>
          <a:sy n="87" d="100"/>
        </p:scale>
        <p:origin x="907" y="77"/>
      </p:cViewPr>
      <p:guideLst>
        <p:guide orient="horz" pos="3120"/>
        <p:guide orient="horz" pos="3504"/>
        <p:guide pos="816"/>
        <p:guide pos="144"/>
        <p:guide pos="4128"/>
      </p:guideLst>
    </p:cSldViewPr>
  </p:slideViewPr>
  <p:notesTextViewPr>
    <p:cViewPr>
      <p:scale>
        <a:sx n="100" d="100"/>
        <a:sy n="100" d="100"/>
      </p:scale>
      <p:origin x="0" y="0"/>
    </p:cViewPr>
  </p:notesTextViewPr>
  <p:sorterViewPr>
    <p:cViewPr varScale="1">
      <p:scale>
        <a:sx n="1" d="1"/>
        <a:sy n="1" d="1"/>
      </p:scale>
      <p:origin x="0" y="-7584"/>
    </p:cViewPr>
  </p:sorterViewPr>
  <p:notesViewPr>
    <p:cSldViewPr snapToGrid="0">
      <p:cViewPr varScale="1">
        <p:scale>
          <a:sx n="80" d="100"/>
          <a:sy n="80" d="100"/>
        </p:scale>
        <p:origin x="2556" y="102"/>
      </p:cViewPr>
      <p:guideLst/>
    </p:cSldViewPr>
  </p:notesViewPr>
  <p:gridSpacing cx="75895" cy="75895"/>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notesMaster" Target="notesMasters/notesMaster1.xml"/><Relationship Id="rId15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1063017444362864"/>
          <c:y val="3.1457332418210936E-2"/>
          <c:w val="0.41796794693267841"/>
          <c:h val="0.9293356175364833"/>
        </c:manualLayout>
      </c:layout>
      <c:pieChart>
        <c:varyColors val="1"/>
        <c:ser>
          <c:idx val="0"/>
          <c:order val="0"/>
          <c:tx>
            <c:strRef>
              <c:f>Sheet1!$B$1</c:f>
              <c:strCache>
                <c:ptCount val="1"/>
                <c:pt idx="0">
                  <c:v>Column1</c:v>
                </c:pt>
              </c:strCache>
            </c:strRef>
          </c:tx>
          <c:spPr>
            <a:gradFill>
              <a:gsLst>
                <a:gs pos="23000">
                  <a:srgbClr val="7C6A55"/>
                </a:gs>
                <a:gs pos="100000">
                  <a:srgbClr val="B6B1AB"/>
                </a:gs>
              </a:gsLst>
              <a:lin ang="5400000" scaled="0"/>
            </a:gradFill>
            <a:ln>
              <a:solidFill>
                <a:srgbClr val="FFFFFF"/>
              </a:solidFill>
            </a:ln>
            <a:effectLst>
              <a:outerShdw blurRad="127000" sx="102000" sy="102000" algn="ctr" rotWithShape="0">
                <a:prstClr val="black">
                  <a:alpha val="40000"/>
                </a:prstClr>
              </a:outerShdw>
            </a:effectLst>
          </c:spPr>
          <c:dPt>
            <c:idx val="0"/>
            <c:bubble3D val="0"/>
            <c:explosion val="6"/>
            <c:spPr>
              <a:gradFill flip="none" rotWithShape="1">
                <a:gsLst>
                  <a:gs pos="23000">
                    <a:srgbClr val="7C6A55"/>
                  </a:gs>
                  <a:gs pos="100000">
                    <a:srgbClr val="B6B1AB"/>
                  </a:gs>
                </a:gsLst>
                <a:lin ang="11400000" scaled="0"/>
                <a:tileRect/>
              </a:gradFill>
              <a:ln w="19050">
                <a:solidFill>
                  <a:srgbClr val="FFFFFF"/>
                </a:solidFill>
              </a:ln>
              <a:effectLst>
                <a:outerShdw blurRad="127000" sx="102000" sy="102000" algn="ctr" rotWithShape="0">
                  <a:prstClr val="black">
                    <a:alpha val="40000"/>
                  </a:prstClr>
                </a:outerShdw>
              </a:effectLst>
            </c:spPr>
            <c:extLst>
              <c:ext xmlns:c16="http://schemas.microsoft.com/office/drawing/2014/chart" uri="{C3380CC4-5D6E-409C-BE32-E72D297353CC}">
                <c16:uniqueId val="{00000001-D069-4D70-A8B1-5D3CBA50AE98}"/>
              </c:ext>
            </c:extLst>
          </c:dPt>
          <c:dPt>
            <c:idx val="1"/>
            <c:bubble3D val="0"/>
            <c:explosion val="7"/>
            <c:spPr>
              <a:gradFill flip="none" rotWithShape="1">
                <a:gsLst>
                  <a:gs pos="23000">
                    <a:srgbClr val="7C6A55"/>
                  </a:gs>
                  <a:gs pos="100000">
                    <a:srgbClr val="B6B1AB"/>
                  </a:gs>
                </a:gsLst>
                <a:lin ang="13800000" scaled="0"/>
                <a:tileRect/>
              </a:gradFill>
              <a:ln w="19050">
                <a:solidFill>
                  <a:srgbClr val="FFFFFF"/>
                </a:solidFill>
              </a:ln>
              <a:effectLst>
                <a:outerShdw blurRad="127000" sx="102000" sy="102000" algn="ctr" rotWithShape="0">
                  <a:prstClr val="black">
                    <a:alpha val="40000"/>
                  </a:prstClr>
                </a:outerShdw>
              </a:effectLst>
            </c:spPr>
            <c:extLst>
              <c:ext xmlns:c16="http://schemas.microsoft.com/office/drawing/2014/chart" uri="{C3380CC4-5D6E-409C-BE32-E72D297353CC}">
                <c16:uniqueId val="{00000003-D069-4D70-A8B1-5D3CBA50AE98}"/>
              </c:ext>
            </c:extLst>
          </c:dPt>
          <c:dPt>
            <c:idx val="2"/>
            <c:bubble3D val="0"/>
            <c:spPr>
              <a:gradFill flip="none" rotWithShape="1">
                <a:gsLst>
                  <a:gs pos="23000">
                    <a:srgbClr val="7C6A55"/>
                  </a:gs>
                  <a:gs pos="100000">
                    <a:srgbClr val="B6B1AB"/>
                  </a:gs>
                </a:gsLst>
                <a:lin ang="1800000" scaled="0"/>
                <a:tileRect/>
              </a:gradFill>
              <a:ln w="19050">
                <a:solidFill>
                  <a:srgbClr val="FFFFFF"/>
                </a:solidFill>
              </a:ln>
              <a:effectLst>
                <a:outerShdw blurRad="127000" sx="102000" sy="102000" algn="ctr" rotWithShape="0">
                  <a:prstClr val="black">
                    <a:alpha val="40000"/>
                  </a:prstClr>
                </a:outerShdw>
              </a:effectLst>
            </c:spPr>
            <c:extLst>
              <c:ext xmlns:c16="http://schemas.microsoft.com/office/drawing/2014/chart" uri="{C3380CC4-5D6E-409C-BE32-E72D297353CC}">
                <c16:uniqueId val="{00000005-D069-4D70-A8B1-5D3CBA50AE98}"/>
              </c:ext>
            </c:extLst>
          </c:dPt>
          <c:dPt>
            <c:idx val="3"/>
            <c:bubble3D val="0"/>
            <c:spPr>
              <a:gradFill>
                <a:gsLst>
                  <a:gs pos="23000">
                    <a:srgbClr val="7C6A55"/>
                  </a:gs>
                  <a:gs pos="100000">
                    <a:srgbClr val="B6B1AB"/>
                  </a:gs>
                </a:gsLst>
                <a:lin ang="5400000" scaled="0"/>
              </a:gradFill>
              <a:ln w="19050">
                <a:solidFill>
                  <a:srgbClr val="FFFFFF"/>
                </a:solidFill>
              </a:ln>
              <a:effectLst>
                <a:outerShdw blurRad="127000" sx="102000" sy="102000" algn="ctr" rotWithShape="0">
                  <a:prstClr val="black">
                    <a:alpha val="40000"/>
                  </a:prstClr>
                </a:outerShdw>
              </a:effectLst>
            </c:spPr>
            <c:extLst>
              <c:ext xmlns:c16="http://schemas.microsoft.com/office/drawing/2014/chart" uri="{C3380CC4-5D6E-409C-BE32-E72D297353CC}">
                <c16:uniqueId val="{00000007-D069-4D70-A8B1-5D3CBA50AE98}"/>
              </c:ext>
            </c:extLst>
          </c:dPt>
          <c:dPt>
            <c:idx val="4"/>
            <c:bubble3D val="0"/>
            <c:spPr>
              <a:gradFill>
                <a:gsLst>
                  <a:gs pos="23000">
                    <a:srgbClr val="7C6A55"/>
                  </a:gs>
                  <a:gs pos="100000">
                    <a:srgbClr val="B6B1AB"/>
                  </a:gs>
                </a:gsLst>
                <a:lin ang="5400000" scaled="0"/>
              </a:gradFill>
              <a:ln w="19050">
                <a:solidFill>
                  <a:srgbClr val="FFFFFF"/>
                </a:solidFill>
              </a:ln>
              <a:effectLst>
                <a:outerShdw blurRad="127000" sx="102000" sy="102000" algn="ctr" rotWithShape="0">
                  <a:prstClr val="black">
                    <a:alpha val="40000"/>
                  </a:prstClr>
                </a:outerShdw>
              </a:effectLst>
            </c:spPr>
            <c:extLst>
              <c:ext xmlns:c16="http://schemas.microsoft.com/office/drawing/2014/chart" uri="{C3380CC4-5D6E-409C-BE32-E72D297353CC}">
                <c16:uniqueId val="{00000009-D069-4D70-A8B1-5D3CBA50AE98}"/>
              </c:ext>
            </c:extLst>
          </c:dPt>
          <c:cat>
            <c:strRef>
              <c:f>Sheet1!$A$2:$A$4</c:f>
              <c:strCache>
                <c:ptCount val="3"/>
                <c:pt idx="0">
                  <c:v>higher RelativeLikelihood</c:v>
                </c:pt>
                <c:pt idx="1">
                  <c:v>natural hazard</c:v>
                </c:pt>
                <c:pt idx="2">
                  <c:v>all others</c:v>
                </c:pt>
              </c:strCache>
            </c:strRef>
          </c:cat>
          <c:val>
            <c:numRef>
              <c:f>Sheet1!$B$2:$B$4</c:f>
              <c:numCache>
                <c:formatCode>0%</c:formatCode>
                <c:ptCount val="3"/>
                <c:pt idx="0">
                  <c:v>0.2</c:v>
                </c:pt>
                <c:pt idx="1">
                  <c:v>0.1</c:v>
                </c:pt>
                <c:pt idx="2">
                  <c:v>0.7</c:v>
                </c:pt>
              </c:numCache>
            </c:numRef>
          </c:val>
          <c:extLst>
            <c:ext xmlns:c16="http://schemas.microsoft.com/office/drawing/2014/chart" uri="{C3380CC4-5D6E-409C-BE32-E72D297353CC}">
              <c16:uniqueId val="{0000000A-D069-4D70-A8B1-5D3CBA50AE98}"/>
            </c:ext>
          </c:extLst>
        </c:ser>
        <c:dLbls>
          <c:showLegendKey val="0"/>
          <c:showVal val="0"/>
          <c:showCatName val="0"/>
          <c:showSerName val="0"/>
          <c:showPercent val="0"/>
          <c:showBubbleSize val="0"/>
          <c:showLeaderLines val="0"/>
        </c:dLbls>
        <c:firstSliceAng val="52"/>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diagrams/_rels/data2.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slide" Target="../slides/slide34.xml"/><Relationship Id="rId1"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3BA0C-81BE-4A4B-A103-EC56F77B5CC0}" type="doc">
      <dgm:prSet loTypeId="urn:microsoft.com/office/officeart/2005/8/layout/hProcess9" loCatId="process" qsTypeId="urn:microsoft.com/office/officeart/2005/8/quickstyle/simple1" qsCatId="simple" csTypeId="urn:microsoft.com/office/officeart/2005/8/colors/accent1_2" csCatId="accent1" phldr="1"/>
      <dgm:spPr/>
    </dgm:pt>
    <dgm:pt modelId="{ECA1AE7C-D446-48AE-8511-4C3EEA880B83}">
      <dgm:prSet phldrT="[Text]"/>
      <dgm:spPr>
        <a:solidFill>
          <a:schemeClr val="accent2"/>
        </a:solidFill>
      </dgm:spPr>
      <dgm:t>
        <a:bodyPr/>
        <a:lstStyle/>
        <a:p>
          <a:r>
            <a:rPr lang="en-GB" b="1" dirty="0">
              <a:latin typeface="Arial" panose="020B0604020202020204" pitchFamily="34" charset="0"/>
              <a:cs typeface="Arial" panose="020B0604020202020204" pitchFamily="34" charset="0"/>
            </a:rPr>
            <a:t>Recognise past events</a:t>
          </a:r>
        </a:p>
      </dgm:t>
    </dgm:pt>
    <dgm:pt modelId="{20BC2FCE-E001-4DDC-BA1E-ECADBB78D182}" type="parTrans" cxnId="{F12BB61A-3819-47D7-BB8B-9B9C3C89159C}">
      <dgm:prSet/>
      <dgm:spPr/>
      <dgm:t>
        <a:bodyPr/>
        <a:lstStyle/>
        <a:p>
          <a:endParaRPr lang="en-GB"/>
        </a:p>
      </dgm:t>
    </dgm:pt>
    <dgm:pt modelId="{0FF4B300-9578-485C-9F3B-0D1AD6E30763}" type="sibTrans" cxnId="{F12BB61A-3819-47D7-BB8B-9B9C3C89159C}">
      <dgm:prSet/>
      <dgm:spPr/>
      <dgm:t>
        <a:bodyPr/>
        <a:lstStyle/>
        <a:p>
          <a:endParaRPr lang="en-GB"/>
        </a:p>
      </dgm:t>
    </dgm:pt>
    <dgm:pt modelId="{56EEFF1D-AB67-405A-9AFE-96122D3D045E}">
      <dgm:prSet phldrT="[Text]"/>
      <dgm:spPr>
        <a:solidFill>
          <a:schemeClr val="accent2"/>
        </a:solidFill>
      </dgm:spPr>
      <dgm:t>
        <a:bodyPr/>
        <a:lstStyle/>
        <a:p>
          <a:r>
            <a:rPr lang="en-GB" b="1" dirty="0">
              <a:latin typeface="Arial" panose="020B0604020202020204" pitchFamily="34" charset="0"/>
              <a:cs typeface="Arial" panose="020B0604020202020204" pitchFamily="34" charset="0"/>
            </a:rPr>
            <a:t>Explain relationships</a:t>
          </a:r>
        </a:p>
      </dgm:t>
    </dgm:pt>
    <dgm:pt modelId="{77A2CA33-0F41-4358-A743-645B67AD9737}" type="parTrans" cxnId="{6AD017D6-71F4-43FA-B52D-0A053EF99848}">
      <dgm:prSet/>
      <dgm:spPr/>
      <dgm:t>
        <a:bodyPr/>
        <a:lstStyle/>
        <a:p>
          <a:endParaRPr lang="en-GB"/>
        </a:p>
      </dgm:t>
    </dgm:pt>
    <dgm:pt modelId="{CCB27F57-141E-4497-BDA0-3C2902333C29}" type="sibTrans" cxnId="{6AD017D6-71F4-43FA-B52D-0A053EF99848}">
      <dgm:prSet/>
      <dgm:spPr/>
      <dgm:t>
        <a:bodyPr/>
        <a:lstStyle/>
        <a:p>
          <a:endParaRPr lang="en-GB"/>
        </a:p>
      </dgm:t>
    </dgm:pt>
    <dgm:pt modelId="{A52BE322-0781-434C-AEE1-E4013749A412}">
      <dgm:prSet phldrT="[Text]"/>
      <dgm:spPr>
        <a:solidFill>
          <a:schemeClr val="accent2"/>
        </a:solidFill>
      </dgm:spPr>
      <dgm:t>
        <a:bodyPr/>
        <a:lstStyle/>
        <a:p>
          <a:r>
            <a:rPr lang="en-GB" b="1" dirty="0">
              <a:latin typeface="Arial" panose="020B0604020202020204" pitchFamily="34" charset="0"/>
              <a:cs typeface="Arial" panose="020B0604020202020204" pitchFamily="34" charset="0"/>
            </a:rPr>
            <a:t>Predict future outcomes</a:t>
          </a:r>
        </a:p>
      </dgm:t>
    </dgm:pt>
    <dgm:pt modelId="{75A50636-E2CD-418A-B960-9451099AE1D3}" type="parTrans" cxnId="{7BA4B186-8BE0-427F-B875-42E6F4CC985D}">
      <dgm:prSet/>
      <dgm:spPr/>
      <dgm:t>
        <a:bodyPr/>
        <a:lstStyle/>
        <a:p>
          <a:endParaRPr lang="en-GB"/>
        </a:p>
      </dgm:t>
    </dgm:pt>
    <dgm:pt modelId="{292EA904-982F-44A8-A79A-774BA458B394}" type="sibTrans" cxnId="{7BA4B186-8BE0-427F-B875-42E6F4CC985D}">
      <dgm:prSet/>
      <dgm:spPr/>
      <dgm:t>
        <a:bodyPr/>
        <a:lstStyle/>
        <a:p>
          <a:endParaRPr lang="en-GB"/>
        </a:p>
      </dgm:t>
    </dgm:pt>
    <dgm:pt modelId="{F6B6E282-073E-4F27-9856-726D8D4F6B17}">
      <dgm:prSet phldrT="[Text]"/>
      <dgm:spPr>
        <a:solidFill>
          <a:schemeClr val="accent2"/>
        </a:solidFill>
      </dgm:spPr>
      <dgm:t>
        <a:bodyPr/>
        <a:lstStyle/>
        <a:p>
          <a:r>
            <a:rPr lang="en-GB" b="1" dirty="0">
              <a:latin typeface="Arial" panose="020B0604020202020204" pitchFamily="34" charset="0"/>
              <a:cs typeface="Arial" panose="020B0604020202020204" pitchFamily="34" charset="0"/>
            </a:rPr>
            <a:t>Take action </a:t>
          </a:r>
        </a:p>
      </dgm:t>
    </dgm:pt>
    <dgm:pt modelId="{98E6CE35-1BD5-40B8-9D80-ECF2AFCBAFD4}" type="parTrans" cxnId="{42A32AD7-4FC4-411B-831E-3473A2216D59}">
      <dgm:prSet/>
      <dgm:spPr/>
      <dgm:t>
        <a:bodyPr/>
        <a:lstStyle/>
        <a:p>
          <a:endParaRPr lang="en-GB"/>
        </a:p>
      </dgm:t>
    </dgm:pt>
    <dgm:pt modelId="{5B252842-B1E3-456E-BF4B-12674EF2A66F}" type="sibTrans" cxnId="{42A32AD7-4FC4-411B-831E-3473A2216D59}">
      <dgm:prSet/>
      <dgm:spPr/>
      <dgm:t>
        <a:bodyPr/>
        <a:lstStyle/>
        <a:p>
          <a:endParaRPr lang="en-GB"/>
        </a:p>
      </dgm:t>
    </dgm:pt>
    <dgm:pt modelId="{897600F3-7BA9-4B27-85DA-918916A4B364}" type="pres">
      <dgm:prSet presAssocID="{4B03BA0C-81BE-4A4B-A103-EC56F77B5CC0}" presName="CompostProcess" presStyleCnt="0">
        <dgm:presLayoutVars>
          <dgm:dir/>
          <dgm:resizeHandles val="exact"/>
        </dgm:presLayoutVars>
      </dgm:prSet>
      <dgm:spPr/>
    </dgm:pt>
    <dgm:pt modelId="{474F9BC2-AD8F-47AD-8B87-B5C536BA784F}" type="pres">
      <dgm:prSet presAssocID="{4B03BA0C-81BE-4A4B-A103-EC56F77B5CC0}" presName="arrow" presStyleLbl="bgShp" presStyleIdx="0" presStyleCnt="1" custLinFactNeighborX="-9141" custLinFactNeighborY="-1733"/>
      <dgm:spPr>
        <a:solidFill>
          <a:schemeClr val="tx1"/>
        </a:solidFill>
        <a:ln w="44450">
          <a:solidFill>
            <a:schemeClr val="lt1">
              <a:hueOff val="0"/>
              <a:satOff val="0"/>
              <a:lumOff val="0"/>
            </a:schemeClr>
          </a:solidFill>
        </a:ln>
      </dgm:spPr>
    </dgm:pt>
    <dgm:pt modelId="{5F175AFC-3B51-49C6-A4E3-75B24097B61E}" type="pres">
      <dgm:prSet presAssocID="{4B03BA0C-81BE-4A4B-A103-EC56F77B5CC0}" presName="linearProcess" presStyleCnt="0"/>
      <dgm:spPr/>
    </dgm:pt>
    <dgm:pt modelId="{5D010574-96BF-4918-8136-EE2E3EADEA72}" type="pres">
      <dgm:prSet presAssocID="{ECA1AE7C-D446-48AE-8511-4C3EEA880B83}" presName="textNode" presStyleLbl="node1" presStyleIdx="0" presStyleCnt="4">
        <dgm:presLayoutVars>
          <dgm:bulletEnabled val="1"/>
        </dgm:presLayoutVars>
      </dgm:prSet>
      <dgm:spPr/>
    </dgm:pt>
    <dgm:pt modelId="{32A5F795-EC86-4D88-89FA-2A15C94E9C15}" type="pres">
      <dgm:prSet presAssocID="{0FF4B300-9578-485C-9F3B-0D1AD6E30763}" presName="sibTrans" presStyleCnt="0"/>
      <dgm:spPr/>
    </dgm:pt>
    <dgm:pt modelId="{3698A849-89A7-4CB6-848A-A1EF408E493F}" type="pres">
      <dgm:prSet presAssocID="{56EEFF1D-AB67-405A-9AFE-96122D3D045E}" presName="textNode" presStyleLbl="node1" presStyleIdx="1" presStyleCnt="4">
        <dgm:presLayoutVars>
          <dgm:bulletEnabled val="1"/>
        </dgm:presLayoutVars>
      </dgm:prSet>
      <dgm:spPr/>
    </dgm:pt>
    <dgm:pt modelId="{85328CE8-DEBC-4A83-80BF-E59C83096C56}" type="pres">
      <dgm:prSet presAssocID="{CCB27F57-141E-4497-BDA0-3C2902333C29}" presName="sibTrans" presStyleCnt="0"/>
      <dgm:spPr/>
    </dgm:pt>
    <dgm:pt modelId="{B7AEC0B9-D59B-4854-907F-ED45C8FE213D}" type="pres">
      <dgm:prSet presAssocID="{A52BE322-0781-434C-AEE1-E4013749A412}" presName="textNode" presStyleLbl="node1" presStyleIdx="2" presStyleCnt="4">
        <dgm:presLayoutVars>
          <dgm:bulletEnabled val="1"/>
        </dgm:presLayoutVars>
      </dgm:prSet>
      <dgm:spPr/>
    </dgm:pt>
    <dgm:pt modelId="{4CAB423D-D4C8-4C7D-801C-5FF6CD694F18}" type="pres">
      <dgm:prSet presAssocID="{292EA904-982F-44A8-A79A-774BA458B394}" presName="sibTrans" presStyleCnt="0"/>
      <dgm:spPr/>
    </dgm:pt>
    <dgm:pt modelId="{DBB3A5DB-6EEE-4D10-838B-0EF44EACCF5E}" type="pres">
      <dgm:prSet presAssocID="{F6B6E282-073E-4F27-9856-726D8D4F6B17}" presName="textNode" presStyleLbl="node1" presStyleIdx="3" presStyleCnt="4">
        <dgm:presLayoutVars>
          <dgm:bulletEnabled val="1"/>
        </dgm:presLayoutVars>
      </dgm:prSet>
      <dgm:spPr/>
    </dgm:pt>
  </dgm:ptLst>
  <dgm:cxnLst>
    <dgm:cxn modelId="{F12BB61A-3819-47D7-BB8B-9B9C3C89159C}" srcId="{4B03BA0C-81BE-4A4B-A103-EC56F77B5CC0}" destId="{ECA1AE7C-D446-48AE-8511-4C3EEA880B83}" srcOrd="0" destOrd="0" parTransId="{20BC2FCE-E001-4DDC-BA1E-ECADBB78D182}" sibTransId="{0FF4B300-9578-485C-9F3B-0D1AD6E30763}"/>
    <dgm:cxn modelId="{0321FF26-7A16-4B17-9565-71AD41380907}" type="presOf" srcId="{A52BE322-0781-434C-AEE1-E4013749A412}" destId="{B7AEC0B9-D59B-4854-907F-ED45C8FE213D}" srcOrd="0" destOrd="0" presId="urn:microsoft.com/office/officeart/2005/8/layout/hProcess9"/>
    <dgm:cxn modelId="{E2923E34-BF7B-4D5A-9013-9B72C2DC5A26}" type="presOf" srcId="{4B03BA0C-81BE-4A4B-A103-EC56F77B5CC0}" destId="{897600F3-7BA9-4B27-85DA-918916A4B364}" srcOrd="0" destOrd="0" presId="urn:microsoft.com/office/officeart/2005/8/layout/hProcess9"/>
    <dgm:cxn modelId="{7BA4B186-8BE0-427F-B875-42E6F4CC985D}" srcId="{4B03BA0C-81BE-4A4B-A103-EC56F77B5CC0}" destId="{A52BE322-0781-434C-AEE1-E4013749A412}" srcOrd="2" destOrd="0" parTransId="{75A50636-E2CD-418A-B960-9451099AE1D3}" sibTransId="{292EA904-982F-44A8-A79A-774BA458B394}"/>
    <dgm:cxn modelId="{30C44FB3-E2C4-44AB-BC20-6D0910589FC9}" type="presOf" srcId="{56EEFF1D-AB67-405A-9AFE-96122D3D045E}" destId="{3698A849-89A7-4CB6-848A-A1EF408E493F}" srcOrd="0" destOrd="0" presId="urn:microsoft.com/office/officeart/2005/8/layout/hProcess9"/>
    <dgm:cxn modelId="{9E365FBB-6D0D-4404-9C7F-FA20380B1EDD}" type="presOf" srcId="{F6B6E282-073E-4F27-9856-726D8D4F6B17}" destId="{DBB3A5DB-6EEE-4D10-838B-0EF44EACCF5E}" srcOrd="0" destOrd="0" presId="urn:microsoft.com/office/officeart/2005/8/layout/hProcess9"/>
    <dgm:cxn modelId="{6AD017D6-71F4-43FA-B52D-0A053EF99848}" srcId="{4B03BA0C-81BE-4A4B-A103-EC56F77B5CC0}" destId="{56EEFF1D-AB67-405A-9AFE-96122D3D045E}" srcOrd="1" destOrd="0" parTransId="{77A2CA33-0F41-4358-A743-645B67AD9737}" sibTransId="{CCB27F57-141E-4497-BDA0-3C2902333C29}"/>
    <dgm:cxn modelId="{42A32AD7-4FC4-411B-831E-3473A2216D59}" srcId="{4B03BA0C-81BE-4A4B-A103-EC56F77B5CC0}" destId="{F6B6E282-073E-4F27-9856-726D8D4F6B17}" srcOrd="3" destOrd="0" parTransId="{98E6CE35-1BD5-40B8-9D80-ECF2AFCBAFD4}" sibTransId="{5B252842-B1E3-456E-BF4B-12674EF2A66F}"/>
    <dgm:cxn modelId="{C97272F4-2434-4F1C-9D9C-F0C5B75EFF52}" type="presOf" srcId="{ECA1AE7C-D446-48AE-8511-4C3EEA880B83}" destId="{5D010574-96BF-4918-8136-EE2E3EADEA72}" srcOrd="0" destOrd="0" presId="urn:microsoft.com/office/officeart/2005/8/layout/hProcess9"/>
    <dgm:cxn modelId="{4EAF8DB9-FF08-4C10-AD78-A4D472F66F97}" type="presParOf" srcId="{897600F3-7BA9-4B27-85DA-918916A4B364}" destId="{474F9BC2-AD8F-47AD-8B87-B5C536BA784F}" srcOrd="0" destOrd="0" presId="urn:microsoft.com/office/officeart/2005/8/layout/hProcess9"/>
    <dgm:cxn modelId="{A36A6B7E-8580-4DA9-9DA4-8C42874AAEF7}" type="presParOf" srcId="{897600F3-7BA9-4B27-85DA-918916A4B364}" destId="{5F175AFC-3B51-49C6-A4E3-75B24097B61E}" srcOrd="1" destOrd="0" presId="urn:microsoft.com/office/officeart/2005/8/layout/hProcess9"/>
    <dgm:cxn modelId="{A3D89911-1BC8-42DB-824E-D4FAE60DDE48}" type="presParOf" srcId="{5F175AFC-3B51-49C6-A4E3-75B24097B61E}" destId="{5D010574-96BF-4918-8136-EE2E3EADEA72}" srcOrd="0" destOrd="0" presId="urn:microsoft.com/office/officeart/2005/8/layout/hProcess9"/>
    <dgm:cxn modelId="{E0148E87-FA65-44B8-A086-1AFB806406C1}" type="presParOf" srcId="{5F175AFC-3B51-49C6-A4E3-75B24097B61E}" destId="{32A5F795-EC86-4D88-89FA-2A15C94E9C15}" srcOrd="1" destOrd="0" presId="urn:microsoft.com/office/officeart/2005/8/layout/hProcess9"/>
    <dgm:cxn modelId="{7C1E907A-1FCC-40FC-A09D-9DBFB0C9902C}" type="presParOf" srcId="{5F175AFC-3B51-49C6-A4E3-75B24097B61E}" destId="{3698A849-89A7-4CB6-848A-A1EF408E493F}" srcOrd="2" destOrd="0" presId="urn:microsoft.com/office/officeart/2005/8/layout/hProcess9"/>
    <dgm:cxn modelId="{CB95F7D0-FF11-4C36-905B-5B8AEEB5A89A}" type="presParOf" srcId="{5F175AFC-3B51-49C6-A4E3-75B24097B61E}" destId="{85328CE8-DEBC-4A83-80BF-E59C83096C56}" srcOrd="3" destOrd="0" presId="urn:microsoft.com/office/officeart/2005/8/layout/hProcess9"/>
    <dgm:cxn modelId="{6119D848-74C0-4C6A-AE70-5289156C3D3F}" type="presParOf" srcId="{5F175AFC-3B51-49C6-A4E3-75B24097B61E}" destId="{B7AEC0B9-D59B-4854-907F-ED45C8FE213D}" srcOrd="4" destOrd="0" presId="urn:microsoft.com/office/officeart/2005/8/layout/hProcess9"/>
    <dgm:cxn modelId="{0EA89ECE-6AD3-42C9-AC1C-74BB8AE4700B}" type="presParOf" srcId="{5F175AFC-3B51-49C6-A4E3-75B24097B61E}" destId="{4CAB423D-D4C8-4C7D-801C-5FF6CD694F18}" srcOrd="5" destOrd="0" presId="urn:microsoft.com/office/officeart/2005/8/layout/hProcess9"/>
    <dgm:cxn modelId="{BA670CE1-7915-4AEC-BAF2-26CC06798ED9}" type="presParOf" srcId="{5F175AFC-3B51-49C6-A4E3-75B24097B61E}" destId="{DBB3A5DB-6EEE-4D10-838B-0EF44EACCF5E}"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025B4A-7FF2-42E0-A6E7-F1C4F9E12233}"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AU"/>
        </a:p>
      </dgm:t>
    </dgm:pt>
    <dgm:pt modelId="{CC685667-024E-449E-8DBC-45196EF0F0F1}">
      <dgm:prSet custT="1"/>
      <dgm:spPr>
        <a:solidFill>
          <a:schemeClr val="tx2"/>
        </a:solidFill>
      </dgm:spPr>
      <dgm:t>
        <a:bodyPr/>
        <a:lstStyle/>
        <a:p>
          <a:pPr rtl="0"/>
          <a:r>
            <a:rPr lang="en-AU" sz="2000" b="0" i="0" dirty="0">
              <a:latin typeface="Arial" panose="020B0604020202020204" pitchFamily="34" charset="0"/>
              <a:cs typeface="Arial" panose="020B0604020202020204" pitchFamily="34" charset="0"/>
            </a:rPr>
            <a:t>Actions / Recomm-endations</a:t>
          </a:r>
          <a:endParaRPr lang="en-AU" sz="2000"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48200C1-DCFF-46C7-B54B-43BE723F0610}" type="parTrans" cxnId="{619D0D93-D61A-4278-B905-B47B8C4663CD}">
      <dgm:prSet/>
      <dgm:spPr/>
      <dgm:t>
        <a:bodyPr/>
        <a:lstStyle/>
        <a:p>
          <a:endParaRPr lang="en-AU" sz="2000">
            <a:latin typeface="Arial" panose="020B0604020202020204" pitchFamily="34" charset="0"/>
            <a:cs typeface="Arial" panose="020B0604020202020204" pitchFamily="34" charset="0"/>
          </a:endParaRPr>
        </a:p>
      </dgm:t>
    </dgm:pt>
    <dgm:pt modelId="{00BCF19A-122B-417A-857E-24FC90712929}" type="sibTrans" cxnId="{619D0D93-D61A-4278-B905-B47B8C4663CD}">
      <dgm:prSet/>
      <dgm:spPr/>
      <dgm:t>
        <a:bodyPr/>
        <a:lstStyle/>
        <a:p>
          <a:endParaRPr lang="en-AU" sz="2000">
            <a:latin typeface="Arial" panose="020B0604020202020204" pitchFamily="34" charset="0"/>
            <a:cs typeface="Arial" panose="020B0604020202020204" pitchFamily="34" charset="0"/>
          </a:endParaRPr>
        </a:p>
      </dgm:t>
    </dgm:pt>
    <dgm:pt modelId="{1A3E0942-0380-464F-96E6-452C55341ECE}">
      <dgm:prSet custT="1"/>
      <dgm:spPr>
        <a:solidFill>
          <a:schemeClr val="tx2"/>
        </a:solidFill>
      </dgm:spPr>
      <dgm:t>
        <a:bodyPr/>
        <a:lstStyle/>
        <a:p>
          <a:pPr rtl="0"/>
          <a:r>
            <a:rPr lang="en-AU" sz="2000" b="0" i="0" dirty="0">
              <a:latin typeface="Arial" panose="020B0604020202020204" pitchFamily="34" charset="0"/>
              <a:cs typeface="Arial" panose="020B0604020202020204" pitchFamily="34" charset="0"/>
            </a:rPr>
            <a:t>Maintain profits</a:t>
          </a:r>
          <a:endParaRPr lang="en-AU" sz="2000"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3505C9FD-C927-4DCB-B691-C06D12335DAE}" type="parTrans" cxnId="{57719F0A-752B-481B-AC8C-67696B9CDA70}">
      <dgm:prSet/>
      <dgm:spPr/>
      <dgm:t>
        <a:bodyPr/>
        <a:lstStyle/>
        <a:p>
          <a:endParaRPr lang="en-AU" sz="2000">
            <a:latin typeface="Arial" panose="020B0604020202020204" pitchFamily="34" charset="0"/>
            <a:cs typeface="Arial" panose="020B0604020202020204" pitchFamily="34" charset="0"/>
          </a:endParaRPr>
        </a:p>
      </dgm:t>
    </dgm:pt>
    <dgm:pt modelId="{15AD785A-9689-459B-80D1-21E465013CCF}" type="sibTrans" cxnId="{57719F0A-752B-481B-AC8C-67696B9CDA70}">
      <dgm:prSet/>
      <dgm:spPr/>
      <dgm:t>
        <a:bodyPr/>
        <a:lstStyle/>
        <a:p>
          <a:endParaRPr lang="en-AU" sz="2000">
            <a:latin typeface="Arial" panose="020B0604020202020204" pitchFamily="34" charset="0"/>
            <a:cs typeface="Arial" panose="020B0604020202020204" pitchFamily="34" charset="0"/>
          </a:endParaRPr>
        </a:p>
      </dgm:t>
    </dgm:pt>
    <dgm:pt modelId="{832B4381-8AC5-4532-80EA-963991593933}">
      <dgm:prSet custT="1"/>
      <dgm:spPr>
        <a:solidFill>
          <a:schemeClr val="tx2"/>
        </a:solidFill>
      </dgm:spPr>
      <dgm:t>
        <a:bodyPr/>
        <a:lstStyle/>
        <a:p>
          <a:pPr rtl="0"/>
          <a:r>
            <a:rPr lang="en-AU" sz="2000" b="0" i="0" dirty="0">
              <a:latin typeface="Arial" panose="020B0604020202020204" pitchFamily="34" charset="0"/>
              <a:cs typeface="Arial" panose="020B0604020202020204" pitchFamily="34" charset="0"/>
            </a:rPr>
            <a:t>Limit business and property loss</a:t>
          </a:r>
          <a:endParaRPr lang="en-AU" sz="2000" dirty="0">
            <a:latin typeface="Arial" panose="020B0604020202020204" pitchFamily="34" charset="0"/>
            <a:cs typeface="Arial" panose="020B0604020202020204" pitchFamily="34" charset="0"/>
          </a:endParaRPr>
        </a:p>
      </dgm:t>
    </dgm:pt>
    <dgm:pt modelId="{5DBBE44D-8A73-4B6A-AD17-569AD2B23B16}" type="parTrans" cxnId="{A52F741C-DB72-4EBF-9D23-545F272C72E2}">
      <dgm:prSet/>
      <dgm:spPr/>
      <dgm:t>
        <a:bodyPr/>
        <a:lstStyle/>
        <a:p>
          <a:endParaRPr lang="en-AU" sz="2000">
            <a:latin typeface="Arial" panose="020B0604020202020204" pitchFamily="34" charset="0"/>
            <a:cs typeface="Arial" panose="020B0604020202020204" pitchFamily="34" charset="0"/>
          </a:endParaRPr>
        </a:p>
      </dgm:t>
    </dgm:pt>
    <dgm:pt modelId="{3AD88293-E305-4BFD-BB6B-6880FC91A3F1}" type="sibTrans" cxnId="{A52F741C-DB72-4EBF-9D23-545F272C72E2}">
      <dgm:prSet/>
      <dgm:spPr/>
      <dgm:t>
        <a:bodyPr/>
        <a:lstStyle/>
        <a:p>
          <a:endParaRPr lang="en-AU" sz="2000">
            <a:latin typeface="Arial" panose="020B0604020202020204" pitchFamily="34" charset="0"/>
            <a:cs typeface="Arial" panose="020B0604020202020204" pitchFamily="34" charset="0"/>
          </a:endParaRPr>
        </a:p>
      </dgm:t>
    </dgm:pt>
    <dgm:pt modelId="{A90173E0-3E79-42DC-A00C-AFDE3CFDE121}">
      <dgm:prSet custT="1"/>
      <dgm:spPr>
        <a:solidFill>
          <a:schemeClr val="tx2"/>
        </a:solidFill>
      </dgm:spPr>
      <dgm:t>
        <a:bodyPr/>
        <a:lstStyle/>
        <a:p>
          <a:pPr rtl="0"/>
          <a:r>
            <a:rPr lang="en-AU" sz="2000" b="1" i="0" dirty="0">
              <a:latin typeface="Arial" panose="020B0604020202020204" pitchFamily="34" charset="0"/>
              <a:cs typeface="Arial" panose="020B0604020202020204" pitchFamily="34" charset="0"/>
            </a:rPr>
            <a:t>Final score</a:t>
          </a:r>
          <a:endParaRPr lang="en-AU" sz="2000" b="1"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733BF115-6DFE-4540-8FC4-54BB8FB8A4BA}" type="parTrans" cxnId="{AD42BFD0-DAD2-4A65-8B53-9AC5D63D23B7}">
      <dgm:prSet/>
      <dgm:spPr/>
      <dgm:t>
        <a:bodyPr/>
        <a:lstStyle/>
        <a:p>
          <a:endParaRPr lang="en-AU" sz="2000">
            <a:latin typeface="Arial" panose="020B0604020202020204" pitchFamily="34" charset="0"/>
            <a:cs typeface="Arial" panose="020B0604020202020204" pitchFamily="34" charset="0"/>
          </a:endParaRPr>
        </a:p>
      </dgm:t>
    </dgm:pt>
    <dgm:pt modelId="{F5F4B48A-9922-44E4-967C-92A2F2CE79E3}" type="sibTrans" cxnId="{AD42BFD0-DAD2-4A65-8B53-9AC5D63D23B7}">
      <dgm:prSet/>
      <dgm:spPr/>
      <dgm:t>
        <a:bodyPr/>
        <a:lstStyle/>
        <a:p>
          <a:endParaRPr lang="en-AU" sz="2000">
            <a:latin typeface="Arial" panose="020B0604020202020204" pitchFamily="34" charset="0"/>
            <a:cs typeface="Arial" panose="020B0604020202020204" pitchFamily="34" charset="0"/>
          </a:endParaRPr>
        </a:p>
      </dgm:t>
    </dgm:pt>
    <dgm:pt modelId="{CD5FF48E-8BC1-4BB5-AF1A-9E93901579D9}" type="pres">
      <dgm:prSet presAssocID="{7A025B4A-7FF2-42E0-A6E7-F1C4F9E12233}" presName="CompostProcess" presStyleCnt="0">
        <dgm:presLayoutVars>
          <dgm:dir/>
          <dgm:resizeHandles val="exact"/>
        </dgm:presLayoutVars>
      </dgm:prSet>
      <dgm:spPr/>
    </dgm:pt>
    <dgm:pt modelId="{272064D0-3905-4502-9F05-87DD0ED4F74F}" type="pres">
      <dgm:prSet presAssocID="{7A025B4A-7FF2-42E0-A6E7-F1C4F9E12233}" presName="arrow" presStyleLbl="bgShp" presStyleIdx="0" presStyleCnt="1"/>
      <dgm:spPr>
        <a:solidFill>
          <a:schemeClr val="bg2">
            <a:lumMod val="90000"/>
          </a:schemeClr>
        </a:solidFill>
      </dgm:spPr>
    </dgm:pt>
    <dgm:pt modelId="{464CE0C5-681F-4A9B-9E4F-7A3678795674}" type="pres">
      <dgm:prSet presAssocID="{7A025B4A-7FF2-42E0-A6E7-F1C4F9E12233}" presName="linearProcess" presStyleCnt="0"/>
      <dgm:spPr/>
    </dgm:pt>
    <dgm:pt modelId="{72684C41-35AD-48A5-9B6E-45DD85C35896}" type="pres">
      <dgm:prSet presAssocID="{CC685667-024E-449E-8DBC-45196EF0F0F1}" presName="textNode" presStyleLbl="node1" presStyleIdx="0" presStyleCnt="4">
        <dgm:presLayoutVars>
          <dgm:bulletEnabled val="1"/>
        </dgm:presLayoutVars>
      </dgm:prSet>
      <dgm:spPr/>
    </dgm:pt>
    <dgm:pt modelId="{A8C2FFB4-3155-4F1D-8564-95A9B961C06C}" type="pres">
      <dgm:prSet presAssocID="{00BCF19A-122B-417A-857E-24FC90712929}" presName="sibTrans" presStyleCnt="0"/>
      <dgm:spPr/>
    </dgm:pt>
    <dgm:pt modelId="{C0C0BA0D-2CAF-4F33-9465-06F15706762C}" type="pres">
      <dgm:prSet presAssocID="{1A3E0942-0380-464F-96E6-452C55341ECE}" presName="textNode" presStyleLbl="node1" presStyleIdx="1" presStyleCnt="4">
        <dgm:presLayoutVars>
          <dgm:bulletEnabled val="1"/>
        </dgm:presLayoutVars>
      </dgm:prSet>
      <dgm:spPr/>
    </dgm:pt>
    <dgm:pt modelId="{661D24C0-5104-4A71-97F5-5E2C4691956D}" type="pres">
      <dgm:prSet presAssocID="{15AD785A-9689-459B-80D1-21E465013CCF}" presName="sibTrans" presStyleCnt="0"/>
      <dgm:spPr/>
    </dgm:pt>
    <dgm:pt modelId="{5D40812D-BC74-43E3-A100-12B6724E0F79}" type="pres">
      <dgm:prSet presAssocID="{832B4381-8AC5-4532-80EA-963991593933}" presName="textNode" presStyleLbl="node1" presStyleIdx="2" presStyleCnt="4">
        <dgm:presLayoutVars>
          <dgm:bulletEnabled val="1"/>
        </dgm:presLayoutVars>
      </dgm:prSet>
      <dgm:spPr/>
    </dgm:pt>
    <dgm:pt modelId="{F8700CC6-5687-4DB9-B72D-307E4162375F}" type="pres">
      <dgm:prSet presAssocID="{3AD88293-E305-4BFD-BB6B-6880FC91A3F1}" presName="sibTrans" presStyleCnt="0"/>
      <dgm:spPr/>
    </dgm:pt>
    <dgm:pt modelId="{3B18452C-16C4-4D5F-8F0C-780E5DADE6BB}" type="pres">
      <dgm:prSet presAssocID="{A90173E0-3E79-42DC-A00C-AFDE3CFDE121}" presName="textNode" presStyleLbl="node1" presStyleIdx="3" presStyleCnt="4">
        <dgm:presLayoutVars>
          <dgm:bulletEnabled val="1"/>
        </dgm:presLayoutVars>
      </dgm:prSet>
      <dgm:spPr/>
    </dgm:pt>
  </dgm:ptLst>
  <dgm:cxnLst>
    <dgm:cxn modelId="{57719F0A-752B-481B-AC8C-67696B9CDA70}" srcId="{7A025B4A-7FF2-42E0-A6E7-F1C4F9E12233}" destId="{1A3E0942-0380-464F-96E6-452C55341ECE}" srcOrd="1" destOrd="0" parTransId="{3505C9FD-C927-4DCB-B691-C06D12335DAE}" sibTransId="{15AD785A-9689-459B-80D1-21E465013CCF}"/>
    <dgm:cxn modelId="{A52F741C-DB72-4EBF-9D23-545F272C72E2}" srcId="{7A025B4A-7FF2-42E0-A6E7-F1C4F9E12233}" destId="{832B4381-8AC5-4532-80EA-963991593933}" srcOrd="2" destOrd="0" parTransId="{5DBBE44D-8A73-4B6A-AD17-569AD2B23B16}" sibTransId="{3AD88293-E305-4BFD-BB6B-6880FC91A3F1}"/>
    <dgm:cxn modelId="{EBF90520-C114-47A3-A455-51DF8EBEE96C}" type="presOf" srcId="{CC685667-024E-449E-8DBC-45196EF0F0F1}" destId="{72684C41-35AD-48A5-9B6E-45DD85C35896}" srcOrd="0" destOrd="0" presId="urn:microsoft.com/office/officeart/2005/8/layout/hProcess9"/>
    <dgm:cxn modelId="{FA7E5236-4CA7-469A-823A-4C713F603569}" type="presOf" srcId="{A90173E0-3E79-42DC-A00C-AFDE3CFDE121}" destId="{3B18452C-16C4-4D5F-8F0C-780E5DADE6BB}" srcOrd="0" destOrd="0" presId="urn:microsoft.com/office/officeart/2005/8/layout/hProcess9"/>
    <dgm:cxn modelId="{619D0D93-D61A-4278-B905-B47B8C4663CD}" srcId="{7A025B4A-7FF2-42E0-A6E7-F1C4F9E12233}" destId="{CC685667-024E-449E-8DBC-45196EF0F0F1}" srcOrd="0" destOrd="0" parTransId="{C48200C1-DCFF-46C7-B54B-43BE723F0610}" sibTransId="{00BCF19A-122B-417A-857E-24FC90712929}"/>
    <dgm:cxn modelId="{A3F36CA2-5A76-4546-B81D-4CD918B4B021}" type="presOf" srcId="{7A025B4A-7FF2-42E0-A6E7-F1C4F9E12233}" destId="{CD5FF48E-8BC1-4BB5-AF1A-9E93901579D9}" srcOrd="0" destOrd="0" presId="urn:microsoft.com/office/officeart/2005/8/layout/hProcess9"/>
    <dgm:cxn modelId="{B3A4E1AC-BDB7-42DC-8094-CDA4BFEB37C2}" type="presOf" srcId="{1A3E0942-0380-464F-96E6-452C55341ECE}" destId="{C0C0BA0D-2CAF-4F33-9465-06F15706762C}" srcOrd="0" destOrd="0" presId="urn:microsoft.com/office/officeart/2005/8/layout/hProcess9"/>
    <dgm:cxn modelId="{333AABBE-6E30-45E6-B489-F4347144721F}" type="presOf" srcId="{832B4381-8AC5-4532-80EA-963991593933}" destId="{5D40812D-BC74-43E3-A100-12B6724E0F79}" srcOrd="0" destOrd="0" presId="urn:microsoft.com/office/officeart/2005/8/layout/hProcess9"/>
    <dgm:cxn modelId="{AD42BFD0-DAD2-4A65-8B53-9AC5D63D23B7}" srcId="{7A025B4A-7FF2-42E0-A6E7-F1C4F9E12233}" destId="{A90173E0-3E79-42DC-A00C-AFDE3CFDE121}" srcOrd="3" destOrd="0" parTransId="{733BF115-6DFE-4540-8FC4-54BB8FB8A4BA}" sibTransId="{F5F4B48A-9922-44E4-967C-92A2F2CE79E3}"/>
    <dgm:cxn modelId="{C6F27B4F-81DC-4928-8AEC-D6FD1AB3D0E3}" type="presParOf" srcId="{CD5FF48E-8BC1-4BB5-AF1A-9E93901579D9}" destId="{272064D0-3905-4502-9F05-87DD0ED4F74F}" srcOrd="0" destOrd="0" presId="urn:microsoft.com/office/officeart/2005/8/layout/hProcess9"/>
    <dgm:cxn modelId="{0499179D-B6CA-41C3-8012-C541C6AC269C}" type="presParOf" srcId="{CD5FF48E-8BC1-4BB5-AF1A-9E93901579D9}" destId="{464CE0C5-681F-4A9B-9E4F-7A3678795674}" srcOrd="1" destOrd="0" presId="urn:microsoft.com/office/officeart/2005/8/layout/hProcess9"/>
    <dgm:cxn modelId="{2B85BBFD-DCAA-4FD5-BE1F-DBA18580F39A}" type="presParOf" srcId="{464CE0C5-681F-4A9B-9E4F-7A3678795674}" destId="{72684C41-35AD-48A5-9B6E-45DD85C35896}" srcOrd="0" destOrd="0" presId="urn:microsoft.com/office/officeart/2005/8/layout/hProcess9"/>
    <dgm:cxn modelId="{274B045C-C8D7-4383-A97F-E92FF99A4674}" type="presParOf" srcId="{464CE0C5-681F-4A9B-9E4F-7A3678795674}" destId="{A8C2FFB4-3155-4F1D-8564-95A9B961C06C}" srcOrd="1" destOrd="0" presId="urn:microsoft.com/office/officeart/2005/8/layout/hProcess9"/>
    <dgm:cxn modelId="{9AD20145-0401-4C65-8C91-A41624EECFE1}" type="presParOf" srcId="{464CE0C5-681F-4A9B-9E4F-7A3678795674}" destId="{C0C0BA0D-2CAF-4F33-9465-06F15706762C}" srcOrd="2" destOrd="0" presId="urn:microsoft.com/office/officeart/2005/8/layout/hProcess9"/>
    <dgm:cxn modelId="{2A7EAFE8-B1E6-40E4-A06C-8213CD9A3C00}" type="presParOf" srcId="{464CE0C5-681F-4A9B-9E4F-7A3678795674}" destId="{661D24C0-5104-4A71-97F5-5E2C4691956D}" srcOrd="3" destOrd="0" presId="urn:microsoft.com/office/officeart/2005/8/layout/hProcess9"/>
    <dgm:cxn modelId="{81AC5E5B-AA76-4BBC-AAB9-3169E11ED3B9}" type="presParOf" srcId="{464CE0C5-681F-4A9B-9E4F-7A3678795674}" destId="{5D40812D-BC74-43E3-A100-12B6724E0F79}" srcOrd="4" destOrd="0" presId="urn:microsoft.com/office/officeart/2005/8/layout/hProcess9"/>
    <dgm:cxn modelId="{C8FA5236-503E-4A31-B55F-4BF0A8E3AA50}" type="presParOf" srcId="{464CE0C5-681F-4A9B-9E4F-7A3678795674}" destId="{F8700CC6-5687-4DB9-B72D-307E4162375F}" srcOrd="5" destOrd="0" presId="urn:microsoft.com/office/officeart/2005/8/layout/hProcess9"/>
    <dgm:cxn modelId="{66035454-8347-46C3-852F-EC116E30620A}" type="presParOf" srcId="{464CE0C5-681F-4A9B-9E4F-7A3678795674}" destId="{3B18452C-16C4-4D5F-8F0C-780E5DADE6BB}"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F9BC2-AD8F-47AD-8B87-B5C536BA784F}">
      <dsp:nvSpPr>
        <dsp:cNvPr id="0" name=""/>
        <dsp:cNvSpPr/>
      </dsp:nvSpPr>
      <dsp:spPr>
        <a:xfrm>
          <a:off x="0" y="0"/>
          <a:ext cx="7113351" cy="4064000"/>
        </a:xfrm>
        <a:prstGeom prst="rightArrow">
          <a:avLst/>
        </a:prstGeom>
        <a:solidFill>
          <a:schemeClr val="tx1"/>
        </a:solidFill>
        <a:ln w="44450">
          <a:solidFill>
            <a:schemeClr val="lt1">
              <a:hueOff val="0"/>
              <a:satOff val="0"/>
              <a:lumOff val="0"/>
            </a:schemeClr>
          </a:solidFill>
        </a:ln>
        <a:effectLst/>
      </dsp:spPr>
      <dsp:style>
        <a:lnRef idx="0">
          <a:scrgbClr r="0" g="0" b="0"/>
        </a:lnRef>
        <a:fillRef idx="1">
          <a:scrgbClr r="0" g="0" b="0"/>
        </a:fillRef>
        <a:effectRef idx="0">
          <a:scrgbClr r="0" g="0" b="0"/>
        </a:effectRef>
        <a:fontRef idx="minor"/>
      </dsp:style>
    </dsp:sp>
    <dsp:sp modelId="{5D010574-96BF-4918-8136-EE2E3EADEA72}">
      <dsp:nvSpPr>
        <dsp:cNvPr id="0" name=""/>
        <dsp:cNvSpPr/>
      </dsp:nvSpPr>
      <dsp:spPr>
        <a:xfrm>
          <a:off x="4188" y="1219199"/>
          <a:ext cx="2014523" cy="1625600"/>
        </a:xfrm>
        <a:prstGeom prst="roundRect">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dirty="0">
              <a:latin typeface="Arial" panose="020B0604020202020204" pitchFamily="34" charset="0"/>
              <a:cs typeface="Arial" panose="020B0604020202020204" pitchFamily="34" charset="0"/>
            </a:rPr>
            <a:t>Recognise past events</a:t>
          </a:r>
        </a:p>
      </dsp:txBody>
      <dsp:txXfrm>
        <a:off x="83543" y="1298554"/>
        <a:ext cx="1855813" cy="1466890"/>
      </dsp:txXfrm>
    </dsp:sp>
    <dsp:sp modelId="{3698A849-89A7-4CB6-848A-A1EF408E493F}">
      <dsp:nvSpPr>
        <dsp:cNvPr id="0" name=""/>
        <dsp:cNvSpPr/>
      </dsp:nvSpPr>
      <dsp:spPr>
        <a:xfrm>
          <a:off x="2119437" y="1219199"/>
          <a:ext cx="2014523" cy="1625600"/>
        </a:xfrm>
        <a:prstGeom prst="roundRect">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dirty="0">
              <a:latin typeface="Arial" panose="020B0604020202020204" pitchFamily="34" charset="0"/>
              <a:cs typeface="Arial" panose="020B0604020202020204" pitchFamily="34" charset="0"/>
            </a:rPr>
            <a:t>Explain relationships</a:t>
          </a:r>
        </a:p>
      </dsp:txBody>
      <dsp:txXfrm>
        <a:off x="2198792" y="1298554"/>
        <a:ext cx="1855813" cy="1466890"/>
      </dsp:txXfrm>
    </dsp:sp>
    <dsp:sp modelId="{B7AEC0B9-D59B-4854-907F-ED45C8FE213D}">
      <dsp:nvSpPr>
        <dsp:cNvPr id="0" name=""/>
        <dsp:cNvSpPr/>
      </dsp:nvSpPr>
      <dsp:spPr>
        <a:xfrm>
          <a:off x="4234687" y="1219199"/>
          <a:ext cx="2014523" cy="1625600"/>
        </a:xfrm>
        <a:prstGeom prst="roundRect">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dirty="0">
              <a:latin typeface="Arial" panose="020B0604020202020204" pitchFamily="34" charset="0"/>
              <a:cs typeface="Arial" panose="020B0604020202020204" pitchFamily="34" charset="0"/>
            </a:rPr>
            <a:t>Predict future outcomes</a:t>
          </a:r>
        </a:p>
      </dsp:txBody>
      <dsp:txXfrm>
        <a:off x="4314042" y="1298554"/>
        <a:ext cx="1855813" cy="1466890"/>
      </dsp:txXfrm>
    </dsp:sp>
    <dsp:sp modelId="{DBB3A5DB-6EEE-4D10-838B-0EF44EACCF5E}">
      <dsp:nvSpPr>
        <dsp:cNvPr id="0" name=""/>
        <dsp:cNvSpPr/>
      </dsp:nvSpPr>
      <dsp:spPr>
        <a:xfrm>
          <a:off x="6349937" y="1219199"/>
          <a:ext cx="2014523" cy="1625600"/>
        </a:xfrm>
        <a:prstGeom prst="roundRect">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dirty="0">
              <a:latin typeface="Arial" panose="020B0604020202020204" pitchFamily="34" charset="0"/>
              <a:cs typeface="Arial" panose="020B0604020202020204" pitchFamily="34" charset="0"/>
            </a:rPr>
            <a:t>Take action </a:t>
          </a:r>
        </a:p>
      </dsp:txBody>
      <dsp:txXfrm>
        <a:off x="6429292" y="1298554"/>
        <a:ext cx="1855813" cy="1466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2064D0-3905-4502-9F05-87DD0ED4F74F}">
      <dsp:nvSpPr>
        <dsp:cNvPr id="0" name=""/>
        <dsp:cNvSpPr/>
      </dsp:nvSpPr>
      <dsp:spPr>
        <a:xfrm>
          <a:off x="620441" y="0"/>
          <a:ext cx="7031671" cy="4343290"/>
        </a:xfrm>
        <a:prstGeom prst="rightArrow">
          <a:avLst/>
        </a:prstGeom>
        <a:solidFill>
          <a:schemeClr val="bg2">
            <a:lumMod val="90000"/>
          </a:schemeClr>
        </a:solidFill>
        <a:ln>
          <a:noFill/>
        </a:ln>
        <a:effectLst/>
      </dsp:spPr>
      <dsp:style>
        <a:lnRef idx="0">
          <a:scrgbClr r="0" g="0" b="0"/>
        </a:lnRef>
        <a:fillRef idx="1">
          <a:scrgbClr r="0" g="0" b="0"/>
        </a:fillRef>
        <a:effectRef idx="0">
          <a:scrgbClr r="0" g="0" b="0"/>
        </a:effectRef>
        <a:fontRef idx="minor"/>
      </dsp:style>
    </dsp:sp>
    <dsp:sp modelId="{72684C41-35AD-48A5-9B6E-45DD85C35896}">
      <dsp:nvSpPr>
        <dsp:cNvPr id="0" name=""/>
        <dsp:cNvSpPr/>
      </dsp:nvSpPr>
      <dsp:spPr>
        <a:xfrm>
          <a:off x="2827" y="1302987"/>
          <a:ext cx="1837088" cy="1737316"/>
        </a:xfrm>
        <a:prstGeom prst="roundRect">
          <a:avLst/>
        </a:prstGeom>
        <a:solidFill>
          <a:schemeClr val="tx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AU" sz="2000" b="0" i="0" kern="1200" dirty="0">
              <a:latin typeface="Arial" panose="020B0604020202020204" pitchFamily="34" charset="0"/>
              <a:cs typeface="Arial" panose="020B0604020202020204" pitchFamily="34" charset="0"/>
            </a:rPr>
            <a:t>Actions / Recomm-endations</a:t>
          </a:r>
          <a:endParaRPr lang="en-AU" sz="2000" kern="1200" dirty="0">
            <a:latin typeface="Arial" panose="020B0604020202020204" pitchFamily="34" charset="0"/>
            <a:cs typeface="Arial" panose="020B0604020202020204" pitchFamily="34" charset="0"/>
          </a:endParaRPr>
        </a:p>
      </dsp:txBody>
      <dsp:txXfrm>
        <a:off x="87636" y="1387796"/>
        <a:ext cx="1667470" cy="1567698"/>
      </dsp:txXfrm>
    </dsp:sp>
    <dsp:sp modelId="{C0C0BA0D-2CAF-4F33-9465-06F15706762C}">
      <dsp:nvSpPr>
        <dsp:cNvPr id="0" name=""/>
        <dsp:cNvSpPr/>
      </dsp:nvSpPr>
      <dsp:spPr>
        <a:xfrm>
          <a:off x="2146097" y="1302987"/>
          <a:ext cx="1837088" cy="1737316"/>
        </a:xfrm>
        <a:prstGeom prst="roundRect">
          <a:avLst/>
        </a:prstGeom>
        <a:solidFill>
          <a:schemeClr val="tx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AU" sz="2000" b="0" i="0" kern="1200" dirty="0">
              <a:latin typeface="Arial" panose="020B0604020202020204" pitchFamily="34" charset="0"/>
              <a:cs typeface="Arial" panose="020B0604020202020204" pitchFamily="34" charset="0"/>
            </a:rPr>
            <a:t>Maintain profits</a:t>
          </a:r>
          <a:endParaRPr lang="en-AU" sz="2000" kern="1200" dirty="0">
            <a:latin typeface="Arial" panose="020B0604020202020204" pitchFamily="34" charset="0"/>
            <a:cs typeface="Arial" panose="020B0604020202020204" pitchFamily="34" charset="0"/>
          </a:endParaRPr>
        </a:p>
      </dsp:txBody>
      <dsp:txXfrm>
        <a:off x="2230906" y="1387796"/>
        <a:ext cx="1667470" cy="1567698"/>
      </dsp:txXfrm>
    </dsp:sp>
    <dsp:sp modelId="{5D40812D-BC74-43E3-A100-12B6724E0F79}">
      <dsp:nvSpPr>
        <dsp:cNvPr id="0" name=""/>
        <dsp:cNvSpPr/>
      </dsp:nvSpPr>
      <dsp:spPr>
        <a:xfrm>
          <a:off x="4289368" y="1302987"/>
          <a:ext cx="1837088" cy="1737316"/>
        </a:xfrm>
        <a:prstGeom prst="roundRect">
          <a:avLst/>
        </a:prstGeom>
        <a:solidFill>
          <a:schemeClr val="tx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AU" sz="2000" b="0" i="0" kern="1200" dirty="0">
              <a:latin typeface="Arial" panose="020B0604020202020204" pitchFamily="34" charset="0"/>
              <a:cs typeface="Arial" panose="020B0604020202020204" pitchFamily="34" charset="0"/>
            </a:rPr>
            <a:t>Limit business and property loss</a:t>
          </a:r>
          <a:endParaRPr lang="en-AU" sz="2000" kern="1200" dirty="0">
            <a:latin typeface="Arial" panose="020B0604020202020204" pitchFamily="34" charset="0"/>
            <a:cs typeface="Arial" panose="020B0604020202020204" pitchFamily="34" charset="0"/>
          </a:endParaRPr>
        </a:p>
      </dsp:txBody>
      <dsp:txXfrm>
        <a:off x="4374177" y="1387796"/>
        <a:ext cx="1667470" cy="1567698"/>
      </dsp:txXfrm>
    </dsp:sp>
    <dsp:sp modelId="{3B18452C-16C4-4D5F-8F0C-780E5DADE6BB}">
      <dsp:nvSpPr>
        <dsp:cNvPr id="0" name=""/>
        <dsp:cNvSpPr/>
      </dsp:nvSpPr>
      <dsp:spPr>
        <a:xfrm>
          <a:off x="6432638" y="1302987"/>
          <a:ext cx="1837088" cy="1737316"/>
        </a:xfrm>
        <a:prstGeom prst="roundRect">
          <a:avLst/>
        </a:prstGeom>
        <a:solidFill>
          <a:schemeClr val="tx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AU" sz="2000" b="1" i="0" kern="1200" dirty="0">
              <a:latin typeface="Arial" panose="020B0604020202020204" pitchFamily="34" charset="0"/>
              <a:cs typeface="Arial" panose="020B0604020202020204" pitchFamily="34" charset="0"/>
            </a:rPr>
            <a:t>Final score</a:t>
          </a:r>
          <a:endParaRPr lang="en-AU" sz="2000" b="1" kern="1200" dirty="0">
            <a:latin typeface="Arial" panose="020B0604020202020204" pitchFamily="34" charset="0"/>
            <a:cs typeface="Arial" panose="020B0604020202020204" pitchFamily="34" charset="0"/>
          </a:endParaRPr>
        </a:p>
      </dsp:txBody>
      <dsp:txXfrm>
        <a:off x="6517447" y="1387796"/>
        <a:ext cx="1667470" cy="156769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7.png"/></Relationships>
</file>

<file path=ppt/drawings/drawing1.xml><?xml version="1.0" encoding="utf-8"?>
<c:userShapes xmlns:c="http://schemas.openxmlformats.org/drawingml/2006/chart">
  <cdr:relSizeAnchor xmlns:cdr="http://schemas.openxmlformats.org/drawingml/2006/chartDrawing">
    <cdr:from>
      <cdr:x>0.26727</cdr:x>
      <cdr:y>0.38761</cdr:y>
    </cdr:from>
    <cdr:to>
      <cdr:x>0.36077</cdr:x>
      <cdr:y>0.53562</cdr:y>
    </cdr:to>
    <cdr:sp macro="" textlink="">
      <cdr:nvSpPr>
        <cdr:cNvPr id="2" name="TextBox 1"/>
        <cdr:cNvSpPr txBox="1"/>
      </cdr:nvSpPr>
      <cdr:spPr>
        <a:xfrm xmlns:a="http://schemas.openxmlformats.org/drawingml/2006/main">
          <a:off x="3336573" y="2176319"/>
          <a:ext cx="1167307" cy="83099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r>
            <a:rPr lang="en-US" sz="1600" b="1" dirty="0">
              <a:solidFill>
                <a:schemeClr val="bg1"/>
              </a:solidFill>
              <a:latin typeface="Arial" panose="020B0604020202020204" pitchFamily="34" charset="0"/>
              <a:cs typeface="Arial" panose="020B0604020202020204" pitchFamily="34" charset="0"/>
            </a:rPr>
            <a:t>All Others</a:t>
          </a:r>
        </a:p>
        <a:p xmlns:a="http://schemas.openxmlformats.org/drawingml/2006/main">
          <a:pPr algn="l"/>
          <a:r>
            <a:rPr lang="en-US" sz="3200" b="1" dirty="0">
              <a:solidFill>
                <a:schemeClr val="bg1"/>
              </a:solidFill>
              <a:latin typeface="Arial" panose="020B0604020202020204" pitchFamily="34" charset="0"/>
              <a:cs typeface="Arial" panose="020B0604020202020204" pitchFamily="34" charset="0"/>
            </a:rPr>
            <a:t>70%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712" cy="498395"/>
          </a:xfrm>
          <a:prstGeom prst="rect">
            <a:avLst/>
          </a:prstGeom>
        </p:spPr>
        <p:txBody>
          <a:bodyPr vert="horz" lIns="91413" tIns="45706" rIns="91413" bIns="45706" rtlCol="0"/>
          <a:lstStyle>
            <a:lvl1pPr algn="l">
              <a:defRPr sz="1200"/>
            </a:lvl1pPr>
          </a:lstStyle>
          <a:p>
            <a:endParaRPr lang="en-AU"/>
          </a:p>
        </p:txBody>
      </p:sp>
      <p:sp>
        <p:nvSpPr>
          <p:cNvPr id="3" name="Date Placeholder 2"/>
          <p:cNvSpPr>
            <a:spLocks noGrp="1"/>
          </p:cNvSpPr>
          <p:nvPr>
            <p:ph type="dt" sz="quarter" idx="1"/>
          </p:nvPr>
        </p:nvSpPr>
        <p:spPr>
          <a:xfrm>
            <a:off x="3850375" y="1"/>
            <a:ext cx="2945712" cy="498395"/>
          </a:xfrm>
          <a:prstGeom prst="rect">
            <a:avLst/>
          </a:prstGeom>
        </p:spPr>
        <p:txBody>
          <a:bodyPr vert="horz" lIns="91413" tIns="45706" rIns="91413" bIns="45706" rtlCol="0"/>
          <a:lstStyle>
            <a:lvl1pPr algn="r">
              <a:defRPr sz="1200"/>
            </a:lvl1pPr>
          </a:lstStyle>
          <a:p>
            <a:fld id="{65DA69EB-350E-4FF1-992A-10099B01B66C}" type="datetimeFigureOut">
              <a:rPr lang="en-AU" smtClean="0"/>
              <a:t>12/06/2018</a:t>
            </a:fld>
            <a:endParaRPr lang="en-AU"/>
          </a:p>
        </p:txBody>
      </p:sp>
      <p:sp>
        <p:nvSpPr>
          <p:cNvPr id="4" name="Footer Placeholder 3"/>
          <p:cNvSpPr>
            <a:spLocks noGrp="1"/>
          </p:cNvSpPr>
          <p:nvPr>
            <p:ph type="ftr" sz="quarter" idx="2"/>
          </p:nvPr>
        </p:nvSpPr>
        <p:spPr>
          <a:xfrm>
            <a:off x="0" y="9429831"/>
            <a:ext cx="2945712" cy="498395"/>
          </a:xfrm>
          <a:prstGeom prst="rect">
            <a:avLst/>
          </a:prstGeom>
        </p:spPr>
        <p:txBody>
          <a:bodyPr vert="horz" lIns="91413" tIns="45706" rIns="91413" bIns="45706" rtlCol="0" anchor="b"/>
          <a:lstStyle>
            <a:lvl1pPr algn="l">
              <a:defRPr sz="1200"/>
            </a:lvl1pPr>
          </a:lstStyle>
          <a:p>
            <a:endParaRPr lang="en-AU"/>
          </a:p>
        </p:txBody>
      </p:sp>
      <p:sp>
        <p:nvSpPr>
          <p:cNvPr id="5" name="Slide Number Placeholder 4"/>
          <p:cNvSpPr>
            <a:spLocks noGrp="1"/>
          </p:cNvSpPr>
          <p:nvPr>
            <p:ph type="sldNum" sz="quarter" idx="3"/>
          </p:nvPr>
        </p:nvSpPr>
        <p:spPr>
          <a:xfrm>
            <a:off x="3850375" y="9429831"/>
            <a:ext cx="2945712" cy="498395"/>
          </a:xfrm>
          <a:prstGeom prst="rect">
            <a:avLst/>
          </a:prstGeom>
        </p:spPr>
        <p:txBody>
          <a:bodyPr vert="horz" lIns="91413" tIns="45706" rIns="91413" bIns="45706" rtlCol="0" anchor="b"/>
          <a:lstStyle>
            <a:lvl1pPr algn="r">
              <a:defRPr sz="1200"/>
            </a:lvl1pPr>
          </a:lstStyle>
          <a:p>
            <a:fld id="{7D81522B-22DA-4435-805B-F9ADC04F8A01}" type="slidenum">
              <a:rPr lang="en-AU" smtClean="0"/>
              <a:t>‹#›</a:t>
            </a:fld>
            <a:endParaRPr lang="en-AU"/>
          </a:p>
        </p:txBody>
      </p:sp>
    </p:spTree>
    <p:extLst>
      <p:ext uri="{BB962C8B-B14F-4D97-AF65-F5344CB8AC3E}">
        <p14:creationId xmlns:p14="http://schemas.microsoft.com/office/powerpoint/2010/main" val="2408141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1" y="0"/>
            <a:ext cx="2945658" cy="496412"/>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defRPr sz="1200"/>
            </a:lvl1pPr>
          </a:lstStyle>
          <a:p>
            <a:pPr>
              <a:defRPr/>
            </a:pPr>
            <a:endParaRPr lang="en-GB"/>
          </a:p>
        </p:txBody>
      </p:sp>
      <p:sp>
        <p:nvSpPr>
          <p:cNvPr id="44035" name="Rectangle 3"/>
          <p:cNvSpPr>
            <a:spLocks noGrp="1" noChangeArrowheads="1"/>
          </p:cNvSpPr>
          <p:nvPr>
            <p:ph type="dt" idx="1"/>
          </p:nvPr>
        </p:nvSpPr>
        <p:spPr bwMode="auto">
          <a:xfrm>
            <a:off x="3852017" y="0"/>
            <a:ext cx="2945658" cy="496412"/>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r">
              <a:defRPr sz="1200"/>
            </a:lvl1pPr>
          </a:lstStyle>
          <a:p>
            <a:pPr>
              <a:defRPr/>
            </a:pPr>
            <a:endParaRPr lang="en-GB"/>
          </a:p>
        </p:txBody>
      </p:sp>
      <p:sp>
        <p:nvSpPr>
          <p:cNvPr id="11059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5"/>
          <p:cNvSpPr>
            <a:spLocks noGrp="1" noChangeArrowheads="1"/>
          </p:cNvSpPr>
          <p:nvPr>
            <p:ph type="body" sz="quarter" idx="3"/>
          </p:nvPr>
        </p:nvSpPr>
        <p:spPr bwMode="auto">
          <a:xfrm>
            <a:off x="906358" y="4715907"/>
            <a:ext cx="4984961" cy="4467701"/>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4038" name="Rectangle 6"/>
          <p:cNvSpPr>
            <a:spLocks noGrp="1" noChangeArrowheads="1"/>
          </p:cNvSpPr>
          <p:nvPr>
            <p:ph type="ftr" sz="quarter" idx="4"/>
          </p:nvPr>
        </p:nvSpPr>
        <p:spPr bwMode="auto">
          <a:xfrm>
            <a:off x="1" y="9431814"/>
            <a:ext cx="2945658" cy="496412"/>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defRPr sz="1200"/>
            </a:lvl1pPr>
          </a:lstStyle>
          <a:p>
            <a:pPr>
              <a:defRPr/>
            </a:pPr>
            <a:endParaRPr lang="en-GB"/>
          </a:p>
        </p:txBody>
      </p:sp>
      <p:sp>
        <p:nvSpPr>
          <p:cNvPr id="44039" name="Rectangle 7"/>
          <p:cNvSpPr>
            <a:spLocks noGrp="1" noChangeArrowheads="1"/>
          </p:cNvSpPr>
          <p:nvPr>
            <p:ph type="sldNum" sz="quarter" idx="5"/>
          </p:nvPr>
        </p:nvSpPr>
        <p:spPr bwMode="auto">
          <a:xfrm>
            <a:off x="3852017" y="9431814"/>
            <a:ext cx="2945658" cy="496412"/>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r">
              <a:defRPr sz="1200"/>
            </a:lvl1pPr>
          </a:lstStyle>
          <a:p>
            <a:fld id="{43BD4ACF-7189-481F-83B4-B81790F85587}" type="slidenum">
              <a:rPr lang="en-GB" altLang="en-US"/>
              <a:pPr/>
              <a:t>‹#›</a:t>
            </a:fld>
            <a:endParaRPr lang="en-GB" altLang="en-US"/>
          </a:p>
        </p:txBody>
      </p:sp>
    </p:spTree>
    <p:extLst>
      <p:ext uri="{BB962C8B-B14F-4D97-AF65-F5344CB8AC3E}">
        <p14:creationId xmlns:p14="http://schemas.microsoft.com/office/powerpoint/2010/main" val="3657373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a:t>
            </a:fld>
            <a:endParaRPr lang="en-GB" altLang="en-US"/>
          </a:p>
        </p:txBody>
      </p:sp>
    </p:spTree>
    <p:extLst>
      <p:ext uri="{BB962C8B-B14F-4D97-AF65-F5344CB8AC3E}">
        <p14:creationId xmlns:p14="http://schemas.microsoft.com/office/powerpoint/2010/main" val="3634150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Today’s world is full of information, whether we know it or not, lots of data is being generated around and about us.</a:t>
            </a:r>
          </a:p>
          <a:p>
            <a:endParaRPr lang="en-GB" dirty="0"/>
          </a:p>
          <a:p>
            <a:r>
              <a:rPr lang="en-US" dirty="0"/>
              <a:t>The data could be created from customer transactions; company operations; vehicles and transportation; internet consumers entering information to buy goods or access services; digital cameras or sensors on machines, inanimate objects comprising the —the list goes on. </a:t>
            </a:r>
            <a:endParaRPr lang="en-GB" dirty="0"/>
          </a:p>
          <a:p>
            <a:r>
              <a:rPr lang="en-GB" dirty="0"/>
              <a:t>Abundant storage means that a lot of this data is captured and then stored somewhere for future analysis – A lot of the uses can be very beneficial such as fraud detection, monitoring of traffic or disease outbreaks, however we have all heard stories about how Cambridge Analytica manipulated data from Facebook for political purposes and we notice how often annoying pop-up ads try to target our interests.</a:t>
            </a:r>
          </a:p>
          <a:p>
            <a:endParaRPr lang="en-GB" dirty="0"/>
          </a:p>
          <a:p>
            <a:r>
              <a:rPr lang="en-GB" dirty="0"/>
              <a:t>Recent studies indicate that the amount of data is doubling every two years, a rate which trends indicate is accelerating, so big data is likely here to stay and will probably exert an increasing influence upon our everyday lives.</a:t>
            </a:r>
          </a:p>
          <a:p>
            <a:endParaRPr lang="en-GB" dirty="0"/>
          </a:p>
          <a:p>
            <a:r>
              <a:rPr lang="en-GB" dirty="0"/>
              <a:t>Think about the last time you flew somewhere and you probably can’t even begin to imagine how much data was generated. According to Virgin Atlantic during a typical flight a Boeing 787 creates at least half a terabyte of data. Now think about all the passenger ticketing data, weather, air traffic control and airport information exchanges then you see the scale of it. Next, given how competitive today’s airline industry is, it’s understandable that this data can help airlines compete by joining the dots to work out how and where they can become more efficient.</a:t>
            </a:r>
          </a:p>
          <a:p>
            <a:r>
              <a:rPr lang="en-US" dirty="0"/>
              <a:t>. </a:t>
            </a:r>
            <a:endParaRPr lang="en-GB" dirty="0"/>
          </a:p>
          <a:p>
            <a:endParaRPr lang="en-GB"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3</a:t>
            </a:fld>
            <a:endParaRPr lang="en-GB" altLang="en-US"/>
          </a:p>
        </p:txBody>
      </p:sp>
    </p:spTree>
    <p:extLst>
      <p:ext uri="{BB962C8B-B14F-4D97-AF65-F5344CB8AC3E}">
        <p14:creationId xmlns:p14="http://schemas.microsoft.com/office/powerpoint/2010/main" val="4101457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2800" dirty="0"/>
              <a:t>Big data refers to gigantic volumes of data which are too large and complex to be processed using traditional tools and techniques. Often the raw dataset is too large to be stored in the memory of a single computer. Big data is the raw material which can enable enhanced insight, decision making and process automation</a:t>
            </a:r>
          </a:p>
          <a:p>
            <a:endParaRPr lang="en-US" sz="2800" dirty="0"/>
          </a:p>
          <a:p>
            <a:pPr rtl="0"/>
            <a:r>
              <a:rPr lang="en-US" sz="2800" dirty="0"/>
              <a:t>Data analytics is the science of examining raw data with the purpose of drawing conclusions about that information.</a:t>
            </a:r>
          </a:p>
          <a:p>
            <a:r>
              <a:rPr lang="en-US" sz="2800" dirty="0"/>
              <a:t>Data Analytics involves applying an algorithmic or mechanical process to derive insights. For example, running through a number of data sets to look for meaningful correlations between each other.</a:t>
            </a:r>
          </a:p>
          <a:p>
            <a:r>
              <a:rPr lang="en-US" sz="2800" dirty="0"/>
              <a:t>It is used in a number of industries to allow the organizations and companies to make better decisions as well as verify and disprove existing theories or models.</a:t>
            </a:r>
          </a:p>
          <a:p>
            <a:endParaRPr lang="en-US" sz="2800" dirty="0"/>
          </a:p>
          <a:p>
            <a:r>
              <a:rPr lang="en-US" sz="2800" dirty="0"/>
              <a:t>The focus of Data Analytics lies in inference, which is the process of deriving conclusions that are solely based on what the researcher already knows.</a:t>
            </a:r>
          </a:p>
          <a:p>
            <a:endParaRPr lang="en-US" sz="2800" dirty="0"/>
          </a:p>
          <a:p>
            <a:r>
              <a:rPr lang="en-US" sz="2800" dirty="0"/>
              <a:t>In its most simplest form we could fit a straight line to a data set, however, this only works when relationships are linear of directly proportional </a:t>
            </a:r>
          </a:p>
          <a:p>
            <a:endParaRPr lang="en-US" sz="2800" dirty="0"/>
          </a:p>
          <a:p>
            <a:r>
              <a:rPr lang="en-US" sz="2800" dirty="0"/>
              <a:t>An example of a more complex curve fit is non-linear regression as shown in the next example, but what happens when there are many dimensions to the data set so that there is a relationship best illustrated by a map or surface joining the data points. The mathematical relationships start to get very complicated and beyond simple analysis. This example is only comparing power demand for a small town over time and comparing it to the ambient temperature. Big data would be way more complex than this example and could have inputs such as the time of day/week/year, town demographic and age profile, consumer energy mix and tariffs, the list goes on. The more relevant data we have and the longer the snapshot we can gather over time the better our understanding will become – that is as long as we are looking at the right variables </a:t>
            </a:r>
          </a:p>
          <a:p>
            <a:endParaRPr lang="en-US" sz="2800" dirty="0"/>
          </a:p>
          <a:p>
            <a:r>
              <a:rPr lang="en-US" sz="2800" dirty="0"/>
              <a:t>As the data sets become larger and more complex we need to use computer based algorithms to identify trends and relationships of statistical significance. Once we master this step and achieve a good confidence in the statistical reliability of our data we start to develop a very deep understanding of how the variables interact. </a:t>
            </a:r>
          </a:p>
          <a:p>
            <a:endParaRPr lang="en-US" sz="2800" dirty="0"/>
          </a:p>
          <a:p>
            <a:r>
              <a:rPr lang="en-US" sz="2800" dirty="0"/>
              <a:t>We can start</a:t>
            </a:r>
          </a:p>
          <a:p>
            <a:endParaRPr lang="en-GB" sz="2800" dirty="0"/>
          </a:p>
          <a:p>
            <a:endParaRPr lang="en-US" sz="2800" dirty="0"/>
          </a:p>
          <a:p>
            <a:pPr marL="171193" indent="-171193">
              <a:buFont typeface="Arial" panose="020B0604020202020204" pitchFamily="34" charset="0"/>
              <a:buChar char="•"/>
            </a:pPr>
            <a:r>
              <a:rPr lang="en-US" sz="2800" dirty="0"/>
              <a:t>Familiar with liner regression from school</a:t>
            </a:r>
          </a:p>
          <a:p>
            <a:pPr marL="171193" indent="-171193">
              <a:buFont typeface="Arial" panose="020B0604020202020204" pitchFamily="34" charset="0"/>
              <a:buChar char="•"/>
            </a:pPr>
            <a:r>
              <a:rPr lang="en-US" sz="2800" dirty="0"/>
              <a:t>Extend to curves (non-linear)</a:t>
            </a:r>
          </a:p>
          <a:p>
            <a:pPr marL="171193" indent="-171193">
              <a:buFont typeface="Arial" panose="020B0604020202020204" pitchFamily="34" charset="0"/>
              <a:buChar char="•"/>
            </a:pPr>
            <a:r>
              <a:rPr lang="en-US" sz="2800" dirty="0"/>
              <a:t>Extend to multiple inputs</a:t>
            </a:r>
          </a:p>
          <a:p>
            <a:pPr marL="627707" lvl="1" indent="-171193">
              <a:buFont typeface="Arial" panose="020B0604020202020204" pitchFamily="34" charset="0"/>
              <a:buChar char="•"/>
            </a:pPr>
            <a:r>
              <a:rPr lang="en-US" sz="2800" dirty="0"/>
              <a:t>Power demand for a small town</a:t>
            </a:r>
          </a:p>
          <a:p>
            <a:pPr marL="627707" lvl="1" indent="-171193">
              <a:buFont typeface="Arial" panose="020B0604020202020204" pitchFamily="34" charset="0"/>
              <a:buChar char="•"/>
            </a:pPr>
            <a:r>
              <a:rPr lang="en-US" sz="2800" dirty="0"/>
              <a:t>Useful tool</a:t>
            </a:r>
          </a:p>
          <a:p>
            <a:pPr marL="171193" indent="-171193">
              <a:buFont typeface="Arial" panose="020B0604020202020204" pitchFamily="34" charset="0"/>
              <a:buChar char="•"/>
            </a:pPr>
            <a:r>
              <a:rPr lang="en-US" sz="2800" dirty="0"/>
              <a:t>Need a large ,consistent data set</a:t>
            </a:r>
          </a:p>
          <a:p>
            <a:pPr marL="171193" indent="-171193">
              <a:buFont typeface="Arial" panose="020B0604020202020204" pitchFamily="34" charset="0"/>
              <a:buChar char="•"/>
            </a:pPr>
            <a:r>
              <a:rPr lang="en-US" sz="2800" dirty="0"/>
              <a:t>Garbage in – garbage out</a:t>
            </a:r>
          </a:p>
          <a:p>
            <a:pPr marL="171193" indent="-171193">
              <a:buFont typeface="Arial" panose="020B0604020202020204" pitchFamily="34" charset="0"/>
              <a:buChar char="•"/>
            </a:pPr>
            <a:r>
              <a:rPr lang="en-US" sz="2800" dirty="0"/>
              <a:t>Testable</a:t>
            </a:r>
          </a:p>
          <a:p>
            <a:endParaRPr lang="en-US" dirty="0"/>
          </a:p>
        </p:txBody>
      </p:sp>
      <p:sp>
        <p:nvSpPr>
          <p:cNvPr id="4" name="Slide Number Placeholder 3"/>
          <p:cNvSpPr>
            <a:spLocks noGrp="1"/>
          </p:cNvSpPr>
          <p:nvPr>
            <p:ph type="sldNum" sz="quarter" idx="10"/>
          </p:nvPr>
        </p:nvSpPr>
        <p:spPr/>
        <p:txBody>
          <a:bodyPr/>
          <a:lstStyle/>
          <a:p>
            <a:fld id="{80769602-B471-4A67-A73A-6B4C851C3A0E}" type="slidenum">
              <a:rPr lang="en-US" smtClean="0"/>
              <a:t>4</a:t>
            </a:fld>
            <a:endParaRPr lang="en-US"/>
          </a:p>
        </p:txBody>
      </p:sp>
    </p:spTree>
    <p:extLst>
      <p:ext uri="{BB962C8B-B14F-4D97-AF65-F5344CB8AC3E}">
        <p14:creationId xmlns:p14="http://schemas.microsoft.com/office/powerpoint/2010/main" val="1141503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a:t>
            </a:fld>
            <a:endParaRPr lang="en-GB" altLang="en-US"/>
          </a:p>
        </p:txBody>
      </p:sp>
    </p:spTree>
    <p:extLst>
      <p:ext uri="{BB962C8B-B14F-4D97-AF65-F5344CB8AC3E}">
        <p14:creationId xmlns:p14="http://schemas.microsoft.com/office/powerpoint/2010/main" val="550981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you see we’ve got you in a casino environment to play a game which will demonstrate predictive analytics at work, </a:t>
            </a:r>
          </a:p>
          <a:p>
            <a:endParaRPr lang="en-GB" dirty="0"/>
          </a:p>
          <a:p>
            <a:r>
              <a:rPr lang="en-GB" dirty="0"/>
              <a:t>Casinos and the gambling </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a:t>
            </a:fld>
            <a:endParaRPr lang="en-GB" altLang="en-US"/>
          </a:p>
        </p:txBody>
      </p:sp>
    </p:spTree>
    <p:extLst>
      <p:ext uri="{BB962C8B-B14F-4D97-AF65-F5344CB8AC3E}">
        <p14:creationId xmlns:p14="http://schemas.microsoft.com/office/powerpoint/2010/main" val="2906665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how an insurance move things a step further:</a:t>
            </a:r>
          </a:p>
          <a:p>
            <a:endParaRPr lang="en-US" dirty="0"/>
          </a:p>
          <a:p>
            <a:r>
              <a:rPr lang="en-US" dirty="0"/>
              <a:t>Imagine that you have collected a good data set which has a large number of data points which have been consistently collected over a long time. </a:t>
            </a:r>
          </a:p>
          <a:p>
            <a:endParaRPr lang="en-US" dirty="0"/>
          </a:p>
          <a:p>
            <a:r>
              <a:rPr lang="en-GB" dirty="0"/>
              <a:t>"Predictive analytics—Technology that learns from experience (data) to predict the future behaviour of individuals in order to drive better decisions</a:t>
            </a:r>
          </a:p>
          <a:p>
            <a:endParaRPr lang="en-GB"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a:t>
            </a:fld>
            <a:endParaRPr lang="en-GB" altLang="en-US"/>
          </a:p>
        </p:txBody>
      </p:sp>
    </p:spTree>
    <p:extLst>
      <p:ext uri="{BB962C8B-B14F-4D97-AF65-F5344CB8AC3E}">
        <p14:creationId xmlns:p14="http://schemas.microsoft.com/office/powerpoint/2010/main" val="3883869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bg1"/>
              </a:solidFill>
              <a:effectLst>
                <a:outerShdw blurRad="101600" dist="50800" dir="5400000" algn="ctr" rotWithShape="0">
                  <a:schemeClr val="tx1"/>
                </a:outerShdw>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E6D08EC-3107-460C-BDE3-C83E054FCBFF}" type="slidenum">
              <a:rPr lang="en-US" smtClean="0"/>
              <a:t>9</a:t>
            </a:fld>
            <a:endParaRPr lang="en-US"/>
          </a:p>
        </p:txBody>
      </p:sp>
    </p:spTree>
    <p:extLst>
      <p:ext uri="{BB962C8B-B14F-4D97-AF65-F5344CB8AC3E}">
        <p14:creationId xmlns:p14="http://schemas.microsoft.com/office/powerpoint/2010/main" val="4187567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11</a:t>
            </a:fld>
            <a:endParaRPr lang="en-GB" altLang="en-US"/>
          </a:p>
        </p:txBody>
      </p:sp>
    </p:spTree>
    <p:extLst>
      <p:ext uri="{BB962C8B-B14F-4D97-AF65-F5344CB8AC3E}">
        <p14:creationId xmlns:p14="http://schemas.microsoft.com/office/powerpoint/2010/main" val="2280942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Expected duration: 90 minutes.</a:t>
            </a:r>
          </a:p>
          <a:p>
            <a:endParaRPr lang="en-AU" dirty="0"/>
          </a:p>
          <a:p>
            <a:r>
              <a:rPr lang="en-AU" dirty="0"/>
              <a:t>Welcome to our workshop where we will be discussing how the power of big data and predictive analytics can be harnessed by insurance companies and corporate risk managers to help identify where losses are most likely to occur and prioritise risk improvement activities.</a:t>
            </a:r>
          </a:p>
          <a:p>
            <a:endParaRPr lang="en-AU" dirty="0"/>
          </a:p>
          <a:p>
            <a:r>
              <a:rPr lang="en-AU" dirty="0"/>
              <a:t>We have created a fictitious company called Bayes and Taylor aka B&amp;T (no similarity to any real company implied) which is </a:t>
            </a:r>
            <a:r>
              <a:rPr lang="en-AU" dirty="0" err="1"/>
              <a:t>HQ’d</a:t>
            </a:r>
            <a:r>
              <a:rPr lang="en-AU" dirty="0"/>
              <a:t> in the UK but has international operation and sales. B&amp;T manufactures and sells a range of high quality, high end wood furniture which is manufactured in Romania with some finishing . The key markets are wealthy customers and businesses such as premium hotels chains.</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15</a:t>
            </a:fld>
            <a:endParaRPr lang="en-GB" altLang="en-US"/>
          </a:p>
        </p:txBody>
      </p:sp>
    </p:spTree>
    <p:extLst>
      <p:ext uri="{BB962C8B-B14F-4D97-AF65-F5344CB8AC3E}">
        <p14:creationId xmlns:p14="http://schemas.microsoft.com/office/powerpoint/2010/main" val="713684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6D08EC-3107-460C-BDE3-C83E054FCBFF}" type="slidenum">
              <a:rPr lang="en-US" smtClean="0"/>
              <a:t>17</a:t>
            </a:fld>
            <a:endParaRPr lang="en-US"/>
          </a:p>
        </p:txBody>
      </p:sp>
    </p:spTree>
    <p:extLst>
      <p:ext uri="{BB962C8B-B14F-4D97-AF65-F5344CB8AC3E}">
        <p14:creationId xmlns:p14="http://schemas.microsoft.com/office/powerpoint/2010/main" val="2867729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There’s three main locations.</a:t>
            </a:r>
          </a:p>
          <a:p>
            <a:r>
              <a:rPr lang="en-AU" i="1" dirty="0"/>
              <a:t>[click to reveal the natural</a:t>
            </a:r>
            <a:r>
              <a:rPr lang="en-AU" i="1" baseline="0" dirty="0"/>
              <a:t> hazard exposures]</a:t>
            </a:r>
          </a:p>
          <a:p>
            <a:r>
              <a:rPr lang="en-AU" i="0" baseline="0" dirty="0"/>
              <a:t>Each have their own natural hazards to deal with as shown.</a:t>
            </a:r>
            <a:endParaRPr lang="en-AU" i="0"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18</a:t>
            </a:fld>
            <a:endParaRPr lang="en-GB" altLang="en-US"/>
          </a:p>
        </p:txBody>
      </p:sp>
    </p:spTree>
    <p:extLst>
      <p:ext uri="{BB962C8B-B14F-4D97-AF65-F5344CB8AC3E}">
        <p14:creationId xmlns:p14="http://schemas.microsoft.com/office/powerpoint/2010/main" val="1033227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There’s three main locations.</a:t>
            </a:r>
          </a:p>
          <a:p>
            <a:r>
              <a:rPr lang="en-AU" i="1" dirty="0"/>
              <a:t>[click to reveal the natural</a:t>
            </a:r>
            <a:r>
              <a:rPr lang="en-AU" i="1" baseline="0" dirty="0"/>
              <a:t> hazard exposures]</a:t>
            </a:r>
          </a:p>
          <a:p>
            <a:r>
              <a:rPr lang="en-AU" i="0" baseline="0" dirty="0"/>
              <a:t>Each have their own natural hazards to deal with as shown.</a:t>
            </a:r>
            <a:endParaRPr lang="en-AU" i="0"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19</a:t>
            </a:fld>
            <a:endParaRPr lang="en-GB" altLang="en-US"/>
          </a:p>
        </p:txBody>
      </p:sp>
    </p:spTree>
    <p:extLst>
      <p:ext uri="{BB962C8B-B14F-4D97-AF65-F5344CB8AC3E}">
        <p14:creationId xmlns:p14="http://schemas.microsoft.com/office/powerpoint/2010/main" val="2403764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6D08EC-3107-460C-BDE3-C83E054FCBFF}" type="slidenum">
              <a:rPr lang="en-US" smtClean="0"/>
              <a:t>20</a:t>
            </a:fld>
            <a:endParaRPr lang="en-US"/>
          </a:p>
        </p:txBody>
      </p:sp>
    </p:spTree>
    <p:extLst>
      <p:ext uri="{BB962C8B-B14F-4D97-AF65-F5344CB8AC3E}">
        <p14:creationId xmlns:p14="http://schemas.microsoft.com/office/powerpoint/2010/main" val="2529020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i="0" dirty="0"/>
              <a:t>ACTIVE SLIDE</a:t>
            </a:r>
          </a:p>
          <a:p>
            <a:r>
              <a:rPr lang="en-AU" i="0" dirty="0"/>
              <a:t>We’ll now talk you through how to play, where the end goal is to get the highest final score (it must</a:t>
            </a:r>
            <a:r>
              <a:rPr lang="en-AU" i="0" baseline="0" dirty="0"/>
              <a:t> be </a:t>
            </a:r>
            <a:r>
              <a:rPr lang="en-AU" i="0" dirty="0"/>
              <a:t>a positive one to win).</a:t>
            </a:r>
          </a:p>
          <a:p>
            <a:r>
              <a:rPr lang="en-AU" i="1" dirty="0"/>
              <a:t>Hover over each box in slideshow mode and click once to hyperlink to the example worksheet. Proceed to explain each worksheet</a:t>
            </a:r>
            <a:r>
              <a:rPr lang="en-AU" i="1" baseline="0" dirty="0"/>
              <a:t> to the teams. After explaining the respective worksheet, click on the company logo in that slide to return to the How To Play slide.</a:t>
            </a:r>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21</a:t>
            </a:fld>
            <a:endParaRPr lang="en-GB" altLang="en-US"/>
          </a:p>
        </p:txBody>
      </p:sp>
    </p:spTree>
    <p:extLst>
      <p:ext uri="{BB962C8B-B14F-4D97-AF65-F5344CB8AC3E}">
        <p14:creationId xmlns:p14="http://schemas.microsoft.com/office/powerpoint/2010/main" val="3040714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Of course there are some rules to follow.</a:t>
            </a:r>
          </a:p>
          <a:p>
            <a:r>
              <a:rPr lang="en-AU" i="1" dirty="0"/>
              <a:t>Click arrow to go to Budget examples. This is what they</a:t>
            </a:r>
            <a:r>
              <a:rPr lang="en-AU" i="1" baseline="0" dirty="0"/>
              <a:t> have on their Actions / recommendations sheet. If you have already clicked on the Actions / recommendations sheet hyperlink to explain the budget process then ignore the action on this slide.</a:t>
            </a:r>
            <a:endParaRPr lang="en-AU" i="1"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23</a:t>
            </a:fld>
            <a:endParaRPr lang="en-GB" altLang="en-US"/>
          </a:p>
        </p:txBody>
      </p:sp>
    </p:spTree>
    <p:extLst>
      <p:ext uri="{BB962C8B-B14F-4D97-AF65-F5344CB8AC3E}">
        <p14:creationId xmlns:p14="http://schemas.microsoft.com/office/powerpoint/2010/main" val="1482886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Next slide shows how to fill this in.</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24</a:t>
            </a:fld>
            <a:endParaRPr lang="en-GB" altLang="en-US"/>
          </a:p>
        </p:txBody>
      </p:sp>
    </p:spTree>
    <p:extLst>
      <p:ext uri="{BB962C8B-B14F-4D97-AF65-F5344CB8AC3E}">
        <p14:creationId xmlns:p14="http://schemas.microsoft.com/office/powerpoint/2010/main" val="23636815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Next slide shows how to fill this in.</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25</a:t>
            </a:fld>
            <a:endParaRPr lang="en-GB" altLang="en-US"/>
          </a:p>
        </p:txBody>
      </p:sp>
    </p:spTree>
    <p:extLst>
      <p:ext uri="{BB962C8B-B14F-4D97-AF65-F5344CB8AC3E}">
        <p14:creationId xmlns:p14="http://schemas.microsoft.com/office/powerpoint/2010/main" val="4214644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4">
              <a:defRPr/>
            </a:pPr>
            <a:r>
              <a:rPr lang="en-AU" dirty="0"/>
              <a:t>Year 1 and 2 events: teams roll two dice to determine</a:t>
            </a:r>
            <a:r>
              <a:rPr lang="en-AU" baseline="0" dirty="0"/>
              <a:t> what incidents (events) occur – with a total of 3 in the year. </a:t>
            </a:r>
          </a:p>
          <a:p>
            <a:pPr defTabSz="914124">
              <a:defRPr/>
            </a:pPr>
            <a:r>
              <a:rPr lang="en-AU" i="1" baseline="0" dirty="0"/>
              <a:t>Note: </a:t>
            </a:r>
          </a:p>
          <a:p>
            <a:pPr defTabSz="914124">
              <a:defRPr/>
            </a:pPr>
            <a:r>
              <a:rPr lang="en-AU" i="1" baseline="0" dirty="0"/>
              <a:t>Year 1 is hyperlinked to the </a:t>
            </a:r>
            <a:r>
              <a:rPr lang="en-AU" b="1" i="1" baseline="0" dirty="0"/>
              <a:t>completed</a:t>
            </a:r>
            <a:r>
              <a:rPr lang="en-AU" i="1" baseline="0" dirty="0"/>
              <a:t> Profit Statement sheet to show players how to complete this sheet.</a:t>
            </a:r>
          </a:p>
          <a:p>
            <a:pPr defTabSz="914124">
              <a:defRPr/>
            </a:pPr>
            <a:r>
              <a:rPr lang="en-AU" i="1" baseline="0" dirty="0"/>
              <a:t>Year 2 is hyperlinked to the </a:t>
            </a:r>
            <a:r>
              <a:rPr lang="en-AU" b="1" i="1" baseline="0" dirty="0"/>
              <a:t>completed</a:t>
            </a:r>
            <a:r>
              <a:rPr lang="en-AU" i="1" baseline="0" dirty="0"/>
              <a:t> Market share sheet. Click through each entry on the sheets.</a:t>
            </a:r>
            <a:endParaRPr lang="en-AU" i="1" dirty="0"/>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26</a:t>
            </a:fld>
            <a:endParaRPr lang="en-GB" altLang="en-US"/>
          </a:p>
        </p:txBody>
      </p:sp>
    </p:spTree>
    <p:extLst>
      <p:ext uri="{BB962C8B-B14F-4D97-AF65-F5344CB8AC3E}">
        <p14:creationId xmlns:p14="http://schemas.microsoft.com/office/powerpoint/2010/main" val="146775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Of course there are some rules to follow.</a:t>
            </a:r>
          </a:p>
          <a:p>
            <a:r>
              <a:rPr lang="en-AU" i="1" dirty="0"/>
              <a:t>Click arrow to go to Budget examples. This is what they</a:t>
            </a:r>
            <a:r>
              <a:rPr lang="en-AU" i="1" baseline="0" dirty="0"/>
              <a:t> have on their Actions / recommendations sheet. If you have already clicked on the Actions / recommendations sheet hyperlink to explain the budget process then ignore the action on this slide.</a:t>
            </a:r>
            <a:endParaRPr lang="en-AU" i="1"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27</a:t>
            </a:fld>
            <a:endParaRPr lang="en-GB" altLang="en-US"/>
          </a:p>
        </p:txBody>
      </p:sp>
    </p:spTree>
    <p:extLst>
      <p:ext uri="{BB962C8B-B14F-4D97-AF65-F5344CB8AC3E}">
        <p14:creationId xmlns:p14="http://schemas.microsoft.com/office/powerpoint/2010/main" val="1304977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28</a:t>
            </a:fld>
            <a:endParaRPr lang="en-GB" altLang="en-US"/>
          </a:p>
        </p:txBody>
      </p:sp>
    </p:spTree>
    <p:extLst>
      <p:ext uri="{BB962C8B-B14F-4D97-AF65-F5344CB8AC3E}">
        <p14:creationId xmlns:p14="http://schemas.microsoft.com/office/powerpoint/2010/main" val="1020153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epidemic. Participants to update score sheets (entering the zero impact). </a:t>
            </a:r>
          </a:p>
          <a:p>
            <a:r>
              <a:rPr lang="en-AU" i="1" dirty="0"/>
              <a:t>Facilitator to adjust illness to suit region.</a:t>
            </a:r>
          </a:p>
          <a:p>
            <a:r>
              <a:rPr lang="en-AU" i="1" dirty="0"/>
              <a:t>After</a:t>
            </a:r>
            <a:r>
              <a:rPr lang="en-AU" i="1" baseline="0" dirty="0"/>
              <a:t> ppts tally the impact from this event c</a:t>
            </a:r>
            <a:r>
              <a:rPr lang="en-AU" i="1" dirty="0"/>
              <a:t>lick on return arrow to move</a:t>
            </a:r>
            <a:r>
              <a:rPr lang="en-AU" i="1" baseline="0" dirty="0"/>
              <a:t> to the final year’s budget determination (slide 10) and subsequent decision making process for recommendation completion with the available funds.</a:t>
            </a:r>
            <a:endParaRPr lang="en-AU" i="1"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29</a:t>
            </a:fld>
            <a:endParaRPr lang="en-GB" altLang="en-US"/>
          </a:p>
        </p:txBody>
      </p:sp>
    </p:spTree>
    <p:extLst>
      <p:ext uri="{BB962C8B-B14F-4D97-AF65-F5344CB8AC3E}">
        <p14:creationId xmlns:p14="http://schemas.microsoft.com/office/powerpoint/2010/main" val="2646139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epidemic. Participants to update score sheets (entering the zero impact). </a:t>
            </a:r>
          </a:p>
          <a:p>
            <a:r>
              <a:rPr lang="en-AU" i="1" dirty="0"/>
              <a:t>Facilitator to adjust illness to suit region.</a:t>
            </a:r>
          </a:p>
          <a:p>
            <a:r>
              <a:rPr lang="en-AU" i="1" dirty="0"/>
              <a:t>After</a:t>
            </a:r>
            <a:r>
              <a:rPr lang="en-AU" i="1" baseline="0" dirty="0"/>
              <a:t> ppts tally the impact from this event c</a:t>
            </a:r>
            <a:r>
              <a:rPr lang="en-AU" i="1" dirty="0"/>
              <a:t>lick on return arrow to move</a:t>
            </a:r>
            <a:r>
              <a:rPr lang="en-AU" i="1" baseline="0" dirty="0"/>
              <a:t> to the final year’s budget determination (slide 10) and subsequent decision making process for recommendation completion with the available funds.</a:t>
            </a:r>
            <a:endParaRPr lang="en-AU" i="1"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30</a:t>
            </a:fld>
            <a:endParaRPr lang="en-GB" altLang="en-US"/>
          </a:p>
        </p:txBody>
      </p:sp>
    </p:spTree>
    <p:extLst>
      <p:ext uri="{BB962C8B-B14F-4D97-AF65-F5344CB8AC3E}">
        <p14:creationId xmlns:p14="http://schemas.microsoft.com/office/powerpoint/2010/main" val="3139870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epidemic. Participants to update score sheets (entering the zero impact). </a:t>
            </a:r>
          </a:p>
          <a:p>
            <a:r>
              <a:rPr lang="en-AU" i="1" dirty="0"/>
              <a:t>Facilitator to adjust illness to suit region.</a:t>
            </a:r>
          </a:p>
          <a:p>
            <a:r>
              <a:rPr lang="en-AU" i="1" dirty="0"/>
              <a:t>After</a:t>
            </a:r>
            <a:r>
              <a:rPr lang="en-AU" i="1" baseline="0" dirty="0"/>
              <a:t> ppts tally the impact from this event c</a:t>
            </a:r>
            <a:r>
              <a:rPr lang="en-AU" i="1" dirty="0"/>
              <a:t>lick on return arrow to move</a:t>
            </a:r>
            <a:r>
              <a:rPr lang="en-AU" i="1" baseline="0" dirty="0"/>
              <a:t> to the final year’s budget determination (slide 10) and subsequent decision making process for recommendation completion with the available funds.</a:t>
            </a:r>
            <a:endParaRPr lang="en-AU" i="1"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31</a:t>
            </a:fld>
            <a:endParaRPr lang="en-GB" altLang="en-US"/>
          </a:p>
        </p:txBody>
      </p:sp>
    </p:spTree>
    <p:extLst>
      <p:ext uri="{BB962C8B-B14F-4D97-AF65-F5344CB8AC3E}">
        <p14:creationId xmlns:p14="http://schemas.microsoft.com/office/powerpoint/2010/main" val="364662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2, trailer fire, controlled</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32</a:t>
            </a:fld>
            <a:endParaRPr lang="en-GB" altLang="en-US"/>
          </a:p>
        </p:txBody>
      </p:sp>
    </p:spTree>
    <p:extLst>
      <p:ext uri="{BB962C8B-B14F-4D97-AF65-F5344CB8AC3E}">
        <p14:creationId xmlns:p14="http://schemas.microsoft.com/office/powerpoint/2010/main" val="2869090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3, flood event at main site</a:t>
            </a:r>
          </a:p>
          <a:p>
            <a:r>
              <a:rPr lang="en-AU" dirty="0"/>
              <a:t>Photo courtesy of http://enr.construction.com/multimedia/. North Carolina</a:t>
            </a:r>
            <a:r>
              <a:rPr lang="en-AU" baseline="0" dirty="0"/>
              <a:t> 1999 after Hurricane Floyd came through.</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37</a:t>
            </a:fld>
            <a:endParaRPr lang="en-GB" altLang="en-US"/>
          </a:p>
        </p:txBody>
      </p:sp>
    </p:spTree>
    <p:extLst>
      <p:ext uri="{BB962C8B-B14F-4D97-AF65-F5344CB8AC3E}">
        <p14:creationId xmlns:p14="http://schemas.microsoft.com/office/powerpoint/2010/main" val="16507097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39</a:t>
            </a:fld>
            <a:endParaRPr lang="en-GB" altLang="en-US"/>
          </a:p>
        </p:txBody>
      </p:sp>
    </p:spTree>
    <p:extLst>
      <p:ext uri="{BB962C8B-B14F-4D97-AF65-F5344CB8AC3E}">
        <p14:creationId xmlns:p14="http://schemas.microsoft.com/office/powerpoint/2010/main" val="18527136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4: hot work fire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40</a:t>
            </a:fld>
            <a:endParaRPr lang="en-GB" altLang="en-US"/>
          </a:p>
        </p:txBody>
      </p:sp>
    </p:spTree>
    <p:extLst>
      <p:ext uri="{BB962C8B-B14F-4D97-AF65-F5344CB8AC3E}">
        <p14:creationId xmlns:p14="http://schemas.microsoft.com/office/powerpoint/2010/main" val="3582923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42</a:t>
            </a:fld>
            <a:endParaRPr lang="en-GB" altLang="en-US"/>
          </a:p>
        </p:txBody>
      </p:sp>
    </p:spTree>
    <p:extLst>
      <p:ext uri="{BB962C8B-B14F-4D97-AF65-F5344CB8AC3E}">
        <p14:creationId xmlns:p14="http://schemas.microsoft.com/office/powerpoint/2010/main" val="26663383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43</a:t>
            </a:fld>
            <a:endParaRPr lang="en-GB" altLang="en-US"/>
          </a:p>
        </p:txBody>
      </p:sp>
    </p:spTree>
    <p:extLst>
      <p:ext uri="{BB962C8B-B14F-4D97-AF65-F5344CB8AC3E}">
        <p14:creationId xmlns:p14="http://schemas.microsoft.com/office/powerpoint/2010/main" val="2549023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5, fire in data</a:t>
            </a:r>
            <a:r>
              <a:rPr lang="en-AU" baseline="0" dirty="0"/>
              <a:t> centre</a:t>
            </a:r>
            <a:endParaRPr lang="en-AU" dirty="0"/>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44</a:t>
            </a:fld>
            <a:endParaRPr lang="en-GB" altLang="en-US"/>
          </a:p>
        </p:txBody>
      </p:sp>
    </p:spTree>
    <p:extLst>
      <p:ext uri="{BB962C8B-B14F-4D97-AF65-F5344CB8AC3E}">
        <p14:creationId xmlns:p14="http://schemas.microsoft.com/office/powerpoint/2010/main" val="3406120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AU" dirty="0"/>
              <a:t>Roll 6: spray fire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46</a:t>
            </a:fld>
            <a:endParaRPr lang="en-GB" altLang="en-US"/>
          </a:p>
        </p:txBody>
      </p:sp>
    </p:spTree>
    <p:extLst>
      <p:ext uri="{BB962C8B-B14F-4D97-AF65-F5344CB8AC3E}">
        <p14:creationId xmlns:p14="http://schemas.microsoft.com/office/powerpoint/2010/main" val="16748315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47</a:t>
            </a:fld>
            <a:endParaRPr lang="en-GB" altLang="en-US"/>
          </a:p>
        </p:txBody>
      </p:sp>
    </p:spTree>
    <p:extLst>
      <p:ext uri="{BB962C8B-B14F-4D97-AF65-F5344CB8AC3E}">
        <p14:creationId xmlns:p14="http://schemas.microsoft.com/office/powerpoint/2010/main" val="2383465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49</a:t>
            </a:fld>
            <a:endParaRPr lang="en-GB" altLang="en-US"/>
          </a:p>
        </p:txBody>
      </p:sp>
    </p:spTree>
    <p:extLst>
      <p:ext uri="{BB962C8B-B14F-4D97-AF65-F5344CB8AC3E}">
        <p14:creationId xmlns:p14="http://schemas.microsoft.com/office/powerpoint/2010/main" val="9561197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7, fire with control /</a:t>
            </a:r>
            <a:r>
              <a:rPr lang="en-AU" baseline="0" dirty="0"/>
              <a:t> lack of sprinklers.</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50</a:t>
            </a:fld>
            <a:endParaRPr lang="en-GB" altLang="en-US"/>
          </a:p>
        </p:txBody>
      </p:sp>
    </p:spTree>
    <p:extLst>
      <p:ext uri="{BB962C8B-B14F-4D97-AF65-F5344CB8AC3E}">
        <p14:creationId xmlns:p14="http://schemas.microsoft.com/office/powerpoint/2010/main" val="42023698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7, fire with control /</a:t>
            </a:r>
            <a:r>
              <a:rPr lang="en-AU" baseline="0" dirty="0"/>
              <a:t> lack of sprinklers.</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51</a:t>
            </a:fld>
            <a:endParaRPr lang="en-GB" altLang="en-US"/>
          </a:p>
        </p:txBody>
      </p:sp>
    </p:spTree>
    <p:extLst>
      <p:ext uri="{BB962C8B-B14F-4D97-AF65-F5344CB8AC3E}">
        <p14:creationId xmlns:p14="http://schemas.microsoft.com/office/powerpoint/2010/main" val="3267126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52</a:t>
            </a:fld>
            <a:endParaRPr lang="en-GB" altLang="en-US"/>
          </a:p>
        </p:txBody>
      </p:sp>
    </p:spTree>
    <p:extLst>
      <p:ext uri="{BB962C8B-B14F-4D97-AF65-F5344CB8AC3E}">
        <p14:creationId xmlns:p14="http://schemas.microsoft.com/office/powerpoint/2010/main" val="1004003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53</a:t>
            </a:fld>
            <a:endParaRPr lang="en-GB" altLang="en-US"/>
          </a:p>
        </p:txBody>
      </p:sp>
    </p:spTree>
    <p:extLst>
      <p:ext uri="{BB962C8B-B14F-4D97-AF65-F5344CB8AC3E}">
        <p14:creationId xmlns:p14="http://schemas.microsoft.com/office/powerpoint/2010/main" val="38743861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54</a:t>
            </a:fld>
            <a:endParaRPr lang="en-GB" altLang="en-US"/>
          </a:p>
        </p:txBody>
      </p:sp>
    </p:spTree>
    <p:extLst>
      <p:ext uri="{BB962C8B-B14F-4D97-AF65-F5344CB8AC3E}">
        <p14:creationId xmlns:p14="http://schemas.microsoft.com/office/powerpoint/2010/main" val="1762780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8: ignitable liquid hazard</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55</a:t>
            </a:fld>
            <a:endParaRPr lang="en-GB" altLang="en-US"/>
          </a:p>
        </p:txBody>
      </p:sp>
    </p:spTree>
    <p:extLst>
      <p:ext uri="{BB962C8B-B14F-4D97-AF65-F5344CB8AC3E}">
        <p14:creationId xmlns:p14="http://schemas.microsoft.com/office/powerpoint/2010/main" val="35476573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56</a:t>
            </a:fld>
            <a:endParaRPr lang="en-GB" altLang="en-US"/>
          </a:p>
        </p:txBody>
      </p:sp>
    </p:spTree>
    <p:extLst>
      <p:ext uri="{BB962C8B-B14F-4D97-AF65-F5344CB8AC3E}">
        <p14:creationId xmlns:p14="http://schemas.microsoft.com/office/powerpoint/2010/main" val="34366025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57</a:t>
            </a:fld>
            <a:endParaRPr lang="en-GB" altLang="en-US"/>
          </a:p>
        </p:txBody>
      </p:sp>
    </p:spTree>
    <p:extLst>
      <p:ext uri="{BB962C8B-B14F-4D97-AF65-F5344CB8AC3E}">
        <p14:creationId xmlns:p14="http://schemas.microsoft.com/office/powerpoint/2010/main" val="34466407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9: Valve closure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58</a:t>
            </a:fld>
            <a:endParaRPr lang="en-GB" altLang="en-US"/>
          </a:p>
        </p:txBody>
      </p:sp>
    </p:spTree>
    <p:extLst>
      <p:ext uri="{BB962C8B-B14F-4D97-AF65-F5344CB8AC3E}">
        <p14:creationId xmlns:p14="http://schemas.microsoft.com/office/powerpoint/2010/main" val="6096531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59</a:t>
            </a:fld>
            <a:endParaRPr lang="en-GB" altLang="en-US"/>
          </a:p>
        </p:txBody>
      </p:sp>
    </p:spTree>
    <p:extLst>
      <p:ext uri="{BB962C8B-B14F-4D97-AF65-F5344CB8AC3E}">
        <p14:creationId xmlns:p14="http://schemas.microsoft.com/office/powerpoint/2010/main" val="1867326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10, heavy storm, drains overflow</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60</a:t>
            </a:fld>
            <a:endParaRPr lang="en-GB" altLang="en-US"/>
          </a:p>
        </p:txBody>
      </p:sp>
    </p:spTree>
    <p:extLst>
      <p:ext uri="{BB962C8B-B14F-4D97-AF65-F5344CB8AC3E}">
        <p14:creationId xmlns:p14="http://schemas.microsoft.com/office/powerpoint/2010/main" val="27704040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61</a:t>
            </a:fld>
            <a:endParaRPr lang="en-GB" altLang="en-US"/>
          </a:p>
        </p:txBody>
      </p:sp>
    </p:spTree>
    <p:extLst>
      <p:ext uri="{BB962C8B-B14F-4D97-AF65-F5344CB8AC3E}">
        <p14:creationId xmlns:p14="http://schemas.microsoft.com/office/powerpoint/2010/main" val="8154584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11, windstorm event nearby</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62</a:t>
            </a:fld>
            <a:endParaRPr lang="en-GB" altLang="en-US"/>
          </a:p>
        </p:txBody>
      </p:sp>
    </p:spTree>
    <p:extLst>
      <p:ext uri="{BB962C8B-B14F-4D97-AF65-F5344CB8AC3E}">
        <p14:creationId xmlns:p14="http://schemas.microsoft.com/office/powerpoint/2010/main" val="16176360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11, windstorm event nearby</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63</a:t>
            </a:fld>
            <a:endParaRPr lang="en-GB" altLang="en-US"/>
          </a:p>
        </p:txBody>
      </p:sp>
    </p:spTree>
    <p:extLst>
      <p:ext uri="{BB962C8B-B14F-4D97-AF65-F5344CB8AC3E}">
        <p14:creationId xmlns:p14="http://schemas.microsoft.com/office/powerpoint/2010/main" val="3500379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11, windstorm event nearby</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64</a:t>
            </a:fld>
            <a:endParaRPr lang="en-GB" altLang="en-US"/>
          </a:p>
        </p:txBody>
      </p:sp>
    </p:spTree>
    <p:extLst>
      <p:ext uri="{BB962C8B-B14F-4D97-AF65-F5344CB8AC3E}">
        <p14:creationId xmlns:p14="http://schemas.microsoft.com/office/powerpoint/2010/main" val="7080709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small EQ</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65</a:t>
            </a:fld>
            <a:endParaRPr lang="en-GB" altLang="en-US"/>
          </a:p>
        </p:txBody>
      </p:sp>
    </p:spTree>
    <p:extLst>
      <p:ext uri="{BB962C8B-B14F-4D97-AF65-F5344CB8AC3E}">
        <p14:creationId xmlns:p14="http://schemas.microsoft.com/office/powerpoint/2010/main" val="35372482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small EQ</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66</a:t>
            </a:fld>
            <a:endParaRPr lang="en-GB" altLang="en-US"/>
          </a:p>
        </p:txBody>
      </p:sp>
    </p:spTree>
    <p:extLst>
      <p:ext uri="{BB962C8B-B14F-4D97-AF65-F5344CB8AC3E}">
        <p14:creationId xmlns:p14="http://schemas.microsoft.com/office/powerpoint/2010/main" val="37031343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small EQ</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67</a:t>
            </a:fld>
            <a:endParaRPr lang="en-GB" altLang="en-US"/>
          </a:p>
        </p:txBody>
      </p:sp>
    </p:spTree>
    <p:extLst>
      <p:ext uri="{BB962C8B-B14F-4D97-AF65-F5344CB8AC3E}">
        <p14:creationId xmlns:p14="http://schemas.microsoft.com/office/powerpoint/2010/main" val="12491438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2, storm</a:t>
            </a:r>
            <a:r>
              <a:rPr lang="en-AU" baseline="0" dirty="0"/>
              <a:t> damage, power outage</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68</a:t>
            </a:fld>
            <a:endParaRPr lang="en-GB" altLang="en-US"/>
          </a:p>
        </p:txBody>
      </p:sp>
    </p:spTree>
    <p:extLst>
      <p:ext uri="{BB962C8B-B14F-4D97-AF65-F5344CB8AC3E}">
        <p14:creationId xmlns:p14="http://schemas.microsoft.com/office/powerpoint/2010/main" val="6439695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2, storm</a:t>
            </a:r>
            <a:r>
              <a:rPr lang="en-AU" baseline="0" dirty="0"/>
              <a:t> damage, power outage</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69</a:t>
            </a:fld>
            <a:endParaRPr lang="en-GB" altLang="en-US"/>
          </a:p>
        </p:txBody>
      </p:sp>
    </p:spTree>
    <p:extLst>
      <p:ext uri="{BB962C8B-B14F-4D97-AF65-F5344CB8AC3E}">
        <p14:creationId xmlns:p14="http://schemas.microsoft.com/office/powerpoint/2010/main" val="38546103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4">
              <a:defRPr/>
            </a:pPr>
            <a:r>
              <a:rPr lang="en-AU" dirty="0"/>
              <a:t>Roll 3, fire with partially open valve</a:t>
            </a:r>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71</a:t>
            </a:fld>
            <a:endParaRPr lang="en-GB" altLang="en-US"/>
          </a:p>
        </p:txBody>
      </p:sp>
    </p:spTree>
    <p:extLst>
      <p:ext uri="{BB962C8B-B14F-4D97-AF65-F5344CB8AC3E}">
        <p14:creationId xmlns:p14="http://schemas.microsoft.com/office/powerpoint/2010/main" val="2947384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72</a:t>
            </a:fld>
            <a:endParaRPr lang="en-GB" altLang="en-US"/>
          </a:p>
        </p:txBody>
      </p:sp>
    </p:spTree>
    <p:extLst>
      <p:ext uri="{BB962C8B-B14F-4D97-AF65-F5344CB8AC3E}">
        <p14:creationId xmlns:p14="http://schemas.microsoft.com/office/powerpoint/2010/main" val="7901621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4: fire with valve</a:t>
            </a:r>
            <a:r>
              <a:rPr lang="en-AU" baseline="0" dirty="0"/>
              <a:t> closed (Red Tag)</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73</a:t>
            </a:fld>
            <a:endParaRPr lang="en-GB" altLang="en-US"/>
          </a:p>
        </p:txBody>
      </p:sp>
    </p:spTree>
    <p:extLst>
      <p:ext uri="{BB962C8B-B14F-4D97-AF65-F5344CB8AC3E}">
        <p14:creationId xmlns:p14="http://schemas.microsoft.com/office/powerpoint/2010/main" val="33319401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74</a:t>
            </a:fld>
            <a:endParaRPr lang="en-GB" altLang="en-US"/>
          </a:p>
        </p:txBody>
      </p:sp>
    </p:spTree>
    <p:extLst>
      <p:ext uri="{BB962C8B-B14F-4D97-AF65-F5344CB8AC3E}">
        <p14:creationId xmlns:p14="http://schemas.microsoft.com/office/powerpoint/2010/main" val="19405227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75</a:t>
            </a:fld>
            <a:endParaRPr lang="en-GB" altLang="en-US"/>
          </a:p>
        </p:txBody>
      </p:sp>
    </p:spTree>
    <p:extLst>
      <p:ext uri="{BB962C8B-B14F-4D97-AF65-F5344CB8AC3E}">
        <p14:creationId xmlns:p14="http://schemas.microsoft.com/office/powerpoint/2010/main" val="3040648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76</a:t>
            </a:fld>
            <a:endParaRPr lang="en-GB" altLang="en-US"/>
          </a:p>
        </p:txBody>
      </p:sp>
    </p:spTree>
    <p:extLst>
      <p:ext uri="{BB962C8B-B14F-4D97-AF65-F5344CB8AC3E}">
        <p14:creationId xmlns:p14="http://schemas.microsoft.com/office/powerpoint/2010/main" val="5572643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77</a:t>
            </a:fld>
            <a:endParaRPr lang="en-GB" altLang="en-US"/>
          </a:p>
        </p:txBody>
      </p:sp>
    </p:spTree>
    <p:extLst>
      <p:ext uri="{BB962C8B-B14F-4D97-AF65-F5344CB8AC3E}">
        <p14:creationId xmlns:p14="http://schemas.microsoft.com/office/powerpoint/2010/main" val="41702184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5 – fire pump out</a:t>
            </a:r>
            <a:r>
              <a:rPr lang="en-AU" baseline="0" dirty="0"/>
              <a:t> of service.</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78</a:t>
            </a:fld>
            <a:endParaRPr lang="en-GB" altLang="en-US"/>
          </a:p>
        </p:txBody>
      </p:sp>
    </p:spTree>
    <p:extLst>
      <p:ext uri="{BB962C8B-B14F-4D97-AF65-F5344CB8AC3E}">
        <p14:creationId xmlns:p14="http://schemas.microsoft.com/office/powerpoint/2010/main" val="38092103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79</a:t>
            </a:fld>
            <a:endParaRPr lang="en-GB" altLang="en-US"/>
          </a:p>
        </p:txBody>
      </p:sp>
    </p:spTree>
    <p:extLst>
      <p:ext uri="{BB962C8B-B14F-4D97-AF65-F5344CB8AC3E}">
        <p14:creationId xmlns:p14="http://schemas.microsoft.com/office/powerpoint/2010/main" val="25832541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80</a:t>
            </a:fld>
            <a:endParaRPr lang="en-GB" altLang="en-US"/>
          </a:p>
        </p:txBody>
      </p:sp>
    </p:spTree>
    <p:extLst>
      <p:ext uri="{BB962C8B-B14F-4D97-AF65-F5344CB8AC3E}">
        <p14:creationId xmlns:p14="http://schemas.microsoft.com/office/powerpoint/2010/main" val="2370571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81</a:t>
            </a:fld>
            <a:endParaRPr lang="en-GB" altLang="en-US"/>
          </a:p>
        </p:txBody>
      </p:sp>
    </p:spTree>
    <p:extLst>
      <p:ext uri="{BB962C8B-B14F-4D97-AF65-F5344CB8AC3E}">
        <p14:creationId xmlns:p14="http://schemas.microsoft.com/office/powerpoint/2010/main" val="27917797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6: EQ hazard</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82</a:t>
            </a:fld>
            <a:endParaRPr lang="en-GB" altLang="en-US"/>
          </a:p>
        </p:txBody>
      </p:sp>
    </p:spTree>
    <p:extLst>
      <p:ext uri="{BB962C8B-B14F-4D97-AF65-F5344CB8AC3E}">
        <p14:creationId xmlns:p14="http://schemas.microsoft.com/office/powerpoint/2010/main" val="12428835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83</a:t>
            </a:fld>
            <a:endParaRPr lang="en-GB" altLang="en-US"/>
          </a:p>
        </p:txBody>
      </p:sp>
    </p:spTree>
    <p:extLst>
      <p:ext uri="{BB962C8B-B14F-4D97-AF65-F5344CB8AC3E}">
        <p14:creationId xmlns:p14="http://schemas.microsoft.com/office/powerpoint/2010/main" val="23010549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84</a:t>
            </a:fld>
            <a:endParaRPr lang="en-GB" altLang="en-US"/>
          </a:p>
        </p:txBody>
      </p:sp>
    </p:spTree>
    <p:extLst>
      <p:ext uri="{BB962C8B-B14F-4D97-AF65-F5344CB8AC3E}">
        <p14:creationId xmlns:p14="http://schemas.microsoft.com/office/powerpoint/2010/main" val="17428814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7: fire in Data Centre</a:t>
            </a:r>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85</a:t>
            </a:fld>
            <a:endParaRPr lang="en-GB" altLang="en-US"/>
          </a:p>
        </p:txBody>
      </p:sp>
    </p:spTree>
    <p:extLst>
      <p:ext uri="{BB962C8B-B14F-4D97-AF65-F5344CB8AC3E}">
        <p14:creationId xmlns:p14="http://schemas.microsoft.com/office/powerpoint/2010/main" val="31881832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86</a:t>
            </a:fld>
            <a:endParaRPr lang="en-GB" altLang="en-US"/>
          </a:p>
        </p:txBody>
      </p:sp>
    </p:spTree>
    <p:extLst>
      <p:ext uri="{BB962C8B-B14F-4D97-AF65-F5344CB8AC3E}">
        <p14:creationId xmlns:p14="http://schemas.microsoft.com/office/powerpoint/2010/main" val="10124996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87</a:t>
            </a:fld>
            <a:endParaRPr lang="en-GB" altLang="en-US"/>
          </a:p>
        </p:txBody>
      </p:sp>
    </p:spTree>
    <p:extLst>
      <p:ext uri="{BB962C8B-B14F-4D97-AF65-F5344CB8AC3E}">
        <p14:creationId xmlns:p14="http://schemas.microsoft.com/office/powerpoint/2010/main" val="17036531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8: rack storage</a:t>
            </a:r>
            <a:r>
              <a:rPr lang="en-AU" baseline="0" dirty="0"/>
              <a:t> fire, int’l DC</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88</a:t>
            </a:fld>
            <a:endParaRPr lang="en-GB" altLang="en-US"/>
          </a:p>
        </p:txBody>
      </p:sp>
    </p:spTree>
    <p:extLst>
      <p:ext uri="{BB962C8B-B14F-4D97-AF65-F5344CB8AC3E}">
        <p14:creationId xmlns:p14="http://schemas.microsoft.com/office/powerpoint/2010/main" val="14614672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a:t>Insert uncontrolled fire video ?</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89</a:t>
            </a:fld>
            <a:endParaRPr lang="en-GB" altLang="en-US"/>
          </a:p>
        </p:txBody>
      </p:sp>
    </p:spTree>
    <p:extLst>
      <p:ext uri="{BB962C8B-B14F-4D97-AF65-F5344CB8AC3E}">
        <p14:creationId xmlns:p14="http://schemas.microsoft.com/office/powerpoint/2010/main" val="28662306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bomb threat</a:t>
            </a:r>
          </a:p>
          <a:p>
            <a:r>
              <a:rPr lang="en-AU" i="1" dirty="0"/>
              <a:t>Click return</a:t>
            </a:r>
            <a:r>
              <a:rPr lang="en-AU" i="1" baseline="0" dirty="0"/>
              <a:t> arrow to go back to Events, Year 3 where you can then advance to the winner slide</a:t>
            </a:r>
            <a:r>
              <a:rPr lang="en-AU" baseline="0" dirty="0"/>
              <a:t>.</a:t>
            </a:r>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90</a:t>
            </a:fld>
            <a:endParaRPr lang="en-GB" altLang="en-US"/>
          </a:p>
        </p:txBody>
      </p:sp>
    </p:spTree>
    <p:extLst>
      <p:ext uri="{BB962C8B-B14F-4D97-AF65-F5344CB8AC3E}">
        <p14:creationId xmlns:p14="http://schemas.microsoft.com/office/powerpoint/2010/main" val="19812646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10: Dust explosion. </a:t>
            </a:r>
          </a:p>
          <a:p>
            <a:r>
              <a:rPr lang="en-AU" dirty="0"/>
              <a:t>Insert dust explosion video ?</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91</a:t>
            </a:fld>
            <a:endParaRPr lang="en-GB" altLang="en-US"/>
          </a:p>
        </p:txBody>
      </p:sp>
    </p:spTree>
    <p:extLst>
      <p:ext uri="{BB962C8B-B14F-4D97-AF65-F5344CB8AC3E}">
        <p14:creationId xmlns:p14="http://schemas.microsoft.com/office/powerpoint/2010/main" val="24085359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92</a:t>
            </a:fld>
            <a:endParaRPr lang="en-GB" altLang="en-US"/>
          </a:p>
        </p:txBody>
      </p:sp>
    </p:spTree>
    <p:extLst>
      <p:ext uri="{BB962C8B-B14F-4D97-AF65-F5344CB8AC3E}">
        <p14:creationId xmlns:p14="http://schemas.microsoft.com/office/powerpoint/2010/main" val="9163796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93</a:t>
            </a:fld>
            <a:endParaRPr lang="en-GB" altLang="en-US"/>
          </a:p>
        </p:txBody>
      </p:sp>
    </p:spTree>
    <p:extLst>
      <p:ext uri="{BB962C8B-B14F-4D97-AF65-F5344CB8AC3E}">
        <p14:creationId xmlns:p14="http://schemas.microsoft.com/office/powerpoint/2010/main" val="17806849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94</a:t>
            </a:fld>
            <a:endParaRPr lang="en-GB" altLang="en-US"/>
          </a:p>
        </p:txBody>
      </p:sp>
    </p:spTree>
    <p:extLst>
      <p:ext uri="{BB962C8B-B14F-4D97-AF65-F5344CB8AC3E}">
        <p14:creationId xmlns:p14="http://schemas.microsoft.com/office/powerpoint/2010/main" val="24550178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11: smoking ignition source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95</a:t>
            </a:fld>
            <a:endParaRPr lang="en-GB" altLang="en-US"/>
          </a:p>
        </p:txBody>
      </p:sp>
    </p:spTree>
    <p:extLst>
      <p:ext uri="{BB962C8B-B14F-4D97-AF65-F5344CB8AC3E}">
        <p14:creationId xmlns:p14="http://schemas.microsoft.com/office/powerpoint/2010/main" val="26873947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96</a:t>
            </a:fld>
            <a:endParaRPr lang="en-GB" altLang="en-US"/>
          </a:p>
        </p:txBody>
      </p:sp>
    </p:spTree>
    <p:extLst>
      <p:ext uri="{BB962C8B-B14F-4D97-AF65-F5344CB8AC3E}">
        <p14:creationId xmlns:p14="http://schemas.microsoft.com/office/powerpoint/2010/main" val="15260228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97</a:t>
            </a:fld>
            <a:endParaRPr lang="en-GB" altLang="en-US"/>
          </a:p>
        </p:txBody>
      </p:sp>
    </p:spTree>
    <p:extLst>
      <p:ext uri="{BB962C8B-B14F-4D97-AF65-F5344CB8AC3E}">
        <p14:creationId xmlns:p14="http://schemas.microsoft.com/office/powerpoint/2010/main" val="16667620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YEAR 3: Roll 2, warehouse fire in pallets</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98</a:t>
            </a:fld>
            <a:endParaRPr lang="en-GB" altLang="en-US"/>
          </a:p>
        </p:txBody>
      </p:sp>
    </p:spTree>
    <p:extLst>
      <p:ext uri="{BB962C8B-B14F-4D97-AF65-F5344CB8AC3E}">
        <p14:creationId xmlns:p14="http://schemas.microsoft.com/office/powerpoint/2010/main" val="2287017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99</a:t>
            </a:fld>
            <a:endParaRPr lang="en-GB" altLang="en-US"/>
          </a:p>
        </p:txBody>
      </p:sp>
    </p:spTree>
    <p:extLst>
      <p:ext uri="{BB962C8B-B14F-4D97-AF65-F5344CB8AC3E}">
        <p14:creationId xmlns:p14="http://schemas.microsoft.com/office/powerpoint/2010/main" val="303876626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100</a:t>
            </a:fld>
            <a:endParaRPr lang="en-GB" altLang="en-US"/>
          </a:p>
        </p:txBody>
      </p:sp>
    </p:spTree>
    <p:extLst>
      <p:ext uri="{BB962C8B-B14F-4D97-AF65-F5344CB8AC3E}">
        <p14:creationId xmlns:p14="http://schemas.microsoft.com/office/powerpoint/2010/main" val="17072123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101</a:t>
            </a:fld>
            <a:endParaRPr lang="en-GB" altLang="en-US"/>
          </a:p>
        </p:txBody>
      </p:sp>
    </p:spTree>
    <p:extLst>
      <p:ext uri="{BB962C8B-B14F-4D97-AF65-F5344CB8AC3E}">
        <p14:creationId xmlns:p14="http://schemas.microsoft.com/office/powerpoint/2010/main" val="13313669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102</a:t>
            </a:fld>
            <a:endParaRPr lang="en-GB" altLang="en-US"/>
          </a:p>
        </p:txBody>
      </p:sp>
    </p:spTree>
    <p:extLst>
      <p:ext uri="{BB962C8B-B14F-4D97-AF65-F5344CB8AC3E}">
        <p14:creationId xmlns:p14="http://schemas.microsoft.com/office/powerpoint/2010/main" val="42381808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103</a:t>
            </a:fld>
            <a:endParaRPr lang="en-GB" altLang="en-US"/>
          </a:p>
        </p:txBody>
      </p:sp>
    </p:spTree>
    <p:extLst>
      <p:ext uri="{BB962C8B-B14F-4D97-AF65-F5344CB8AC3E}">
        <p14:creationId xmlns:p14="http://schemas.microsoft.com/office/powerpoint/2010/main" val="22951767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104</a:t>
            </a:fld>
            <a:endParaRPr lang="en-GB" altLang="en-US"/>
          </a:p>
        </p:txBody>
      </p:sp>
    </p:spTree>
    <p:extLst>
      <p:ext uri="{BB962C8B-B14F-4D97-AF65-F5344CB8AC3E}">
        <p14:creationId xmlns:p14="http://schemas.microsoft.com/office/powerpoint/2010/main" val="10392021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3: hot work ignition</a:t>
            </a:r>
            <a:r>
              <a:rPr lang="en-AU" baseline="0" dirty="0"/>
              <a:t> source</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105</a:t>
            </a:fld>
            <a:endParaRPr lang="en-GB" altLang="en-US"/>
          </a:p>
        </p:txBody>
      </p:sp>
    </p:spTree>
    <p:extLst>
      <p:ext uri="{BB962C8B-B14F-4D97-AF65-F5344CB8AC3E}">
        <p14:creationId xmlns:p14="http://schemas.microsoft.com/office/powerpoint/2010/main" val="11551861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106</a:t>
            </a:fld>
            <a:endParaRPr lang="en-GB" altLang="en-US"/>
          </a:p>
        </p:txBody>
      </p:sp>
    </p:spTree>
    <p:extLst>
      <p:ext uri="{BB962C8B-B14F-4D97-AF65-F5344CB8AC3E}">
        <p14:creationId xmlns:p14="http://schemas.microsoft.com/office/powerpoint/2010/main" val="1612148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4">
              <a:defRPr/>
            </a:pPr>
            <a:r>
              <a:rPr lang="en-AU" dirty="0"/>
              <a:t>This photo </a:t>
            </a:r>
            <a:r>
              <a:rPr lang="en-AU" baseline="0" dirty="0"/>
              <a:t>is a Russian meat factory on fire from http://englishrussia.com/2011/08/09/hot-smoking-sausage-the-meat-factory-on-fire/</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107</a:t>
            </a:fld>
            <a:endParaRPr lang="en-GB" altLang="en-US"/>
          </a:p>
        </p:txBody>
      </p:sp>
    </p:spTree>
    <p:extLst>
      <p:ext uri="{BB962C8B-B14F-4D97-AF65-F5344CB8AC3E}">
        <p14:creationId xmlns:p14="http://schemas.microsoft.com/office/powerpoint/2010/main" val="28532733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4: Flood hazard</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108</a:t>
            </a:fld>
            <a:endParaRPr lang="en-GB" altLang="en-US"/>
          </a:p>
        </p:txBody>
      </p:sp>
    </p:spTree>
    <p:extLst>
      <p:ext uri="{BB962C8B-B14F-4D97-AF65-F5344CB8AC3E}">
        <p14:creationId xmlns:p14="http://schemas.microsoft.com/office/powerpoint/2010/main" val="16367508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110</a:t>
            </a:fld>
            <a:endParaRPr lang="en-GB" altLang="en-US"/>
          </a:p>
        </p:txBody>
      </p:sp>
    </p:spTree>
    <p:extLst>
      <p:ext uri="{BB962C8B-B14F-4D97-AF65-F5344CB8AC3E}">
        <p14:creationId xmlns:p14="http://schemas.microsoft.com/office/powerpoint/2010/main" val="364198365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5: rack fire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111</a:t>
            </a:fld>
            <a:endParaRPr lang="en-GB" altLang="en-US"/>
          </a:p>
        </p:txBody>
      </p:sp>
    </p:spTree>
    <p:extLst>
      <p:ext uri="{BB962C8B-B14F-4D97-AF65-F5344CB8AC3E}">
        <p14:creationId xmlns:p14="http://schemas.microsoft.com/office/powerpoint/2010/main" val="12362660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4">
              <a:defRPr/>
            </a:pPr>
            <a:r>
              <a:rPr lang="en-AU" dirty="0"/>
              <a:t>Rec no. 14-03-4 is</a:t>
            </a:r>
            <a:r>
              <a:rPr lang="en-AU" baseline="0" dirty="0"/>
              <a:t> contractor orientation</a:t>
            </a:r>
          </a:p>
          <a:p>
            <a:pPr defTabSz="914124">
              <a:defRPr/>
            </a:pPr>
            <a:r>
              <a:rPr lang="en-AU" baseline="0" dirty="0"/>
              <a:t>14-04-3 is valve inspection.</a:t>
            </a:r>
            <a:endParaRPr lang="en-AU" dirty="0"/>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112</a:t>
            </a:fld>
            <a:endParaRPr lang="en-GB" altLang="en-US"/>
          </a:p>
        </p:txBody>
      </p:sp>
    </p:spTree>
    <p:extLst>
      <p:ext uri="{BB962C8B-B14F-4D97-AF65-F5344CB8AC3E}">
        <p14:creationId xmlns:p14="http://schemas.microsoft.com/office/powerpoint/2010/main" val="21932151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113</a:t>
            </a:fld>
            <a:endParaRPr lang="en-GB" altLang="en-US"/>
          </a:p>
        </p:txBody>
      </p:sp>
    </p:spTree>
    <p:extLst>
      <p:ext uri="{BB962C8B-B14F-4D97-AF65-F5344CB8AC3E}">
        <p14:creationId xmlns:p14="http://schemas.microsoft.com/office/powerpoint/2010/main" val="10630989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6: flood hazard</a:t>
            </a:r>
            <a:r>
              <a:rPr lang="en-AU" baseline="0" dirty="0"/>
              <a:t> at HQ (basement)</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114</a:t>
            </a:fld>
            <a:endParaRPr lang="en-GB" altLang="en-US"/>
          </a:p>
        </p:txBody>
      </p:sp>
    </p:spTree>
    <p:extLst>
      <p:ext uri="{BB962C8B-B14F-4D97-AF65-F5344CB8AC3E}">
        <p14:creationId xmlns:p14="http://schemas.microsoft.com/office/powerpoint/2010/main" val="26915626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4">
              <a:defRPr/>
            </a:pPr>
            <a:r>
              <a:rPr lang="en-AU" dirty="0"/>
              <a:t>Rec </a:t>
            </a:r>
            <a:r>
              <a:rPr lang="en-AU" dirty="0" err="1"/>
              <a:t>no.s</a:t>
            </a:r>
            <a:r>
              <a:rPr lang="en-AU" dirty="0"/>
              <a:t> relate</a:t>
            </a:r>
            <a:r>
              <a:rPr lang="en-AU" baseline="0" dirty="0"/>
              <a:t> to </a:t>
            </a:r>
            <a:r>
              <a:rPr lang="en-AU" dirty="0"/>
              <a:t>FERP and roof maintenance</a:t>
            </a:r>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115</a:t>
            </a:fld>
            <a:endParaRPr lang="en-GB" altLang="en-US"/>
          </a:p>
        </p:txBody>
      </p:sp>
    </p:spTree>
    <p:extLst>
      <p:ext uri="{BB962C8B-B14F-4D97-AF65-F5344CB8AC3E}">
        <p14:creationId xmlns:p14="http://schemas.microsoft.com/office/powerpoint/2010/main" val="8178065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7: lighting ignition source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119</a:t>
            </a:fld>
            <a:endParaRPr lang="en-GB" altLang="en-US"/>
          </a:p>
        </p:txBody>
      </p:sp>
    </p:spTree>
    <p:extLst>
      <p:ext uri="{BB962C8B-B14F-4D97-AF65-F5344CB8AC3E}">
        <p14:creationId xmlns:p14="http://schemas.microsoft.com/office/powerpoint/2010/main" val="416717272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8: hydraulic hose fire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122</a:t>
            </a:fld>
            <a:endParaRPr lang="en-GB" altLang="en-US"/>
          </a:p>
        </p:txBody>
      </p:sp>
    </p:spTree>
    <p:extLst>
      <p:ext uri="{BB962C8B-B14F-4D97-AF65-F5344CB8AC3E}">
        <p14:creationId xmlns:p14="http://schemas.microsoft.com/office/powerpoint/2010/main" val="110845462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4">
              <a:defRPr/>
            </a:pPr>
            <a:r>
              <a:rPr lang="en-AU" dirty="0"/>
              <a:t>Rec #</a:t>
            </a:r>
            <a:r>
              <a:rPr lang="en-GB" altLang="en-US" b="1" dirty="0">
                <a:solidFill>
                  <a:schemeClr val="accent1"/>
                </a:solidFill>
                <a:latin typeface="Arial" panose="020B0604020202020204" pitchFamily="34" charset="0"/>
              </a:rPr>
              <a:t>14-04-3</a:t>
            </a:r>
            <a:r>
              <a:rPr lang="en-GB" altLang="en-US" dirty="0">
                <a:solidFill>
                  <a:schemeClr val="accent1"/>
                </a:solidFill>
                <a:latin typeface="Arial" panose="020B0604020202020204" pitchFamily="34" charset="0"/>
              </a:rPr>
              <a:t> is for the whole site, valve inspection.</a:t>
            </a:r>
            <a:endParaRPr lang="en-AU" dirty="0"/>
          </a:p>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123</a:t>
            </a:fld>
            <a:endParaRPr lang="en-GB" altLang="en-US"/>
          </a:p>
        </p:txBody>
      </p:sp>
    </p:spTree>
    <p:extLst>
      <p:ext uri="{BB962C8B-B14F-4D97-AF65-F5344CB8AC3E}">
        <p14:creationId xmlns:p14="http://schemas.microsoft.com/office/powerpoint/2010/main" val="11042242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124</a:t>
            </a:fld>
            <a:endParaRPr lang="en-GB" altLang="en-US"/>
          </a:p>
        </p:txBody>
      </p:sp>
    </p:spTree>
    <p:extLst>
      <p:ext uri="{BB962C8B-B14F-4D97-AF65-F5344CB8AC3E}">
        <p14:creationId xmlns:p14="http://schemas.microsoft.com/office/powerpoint/2010/main" val="215911089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9: contractors</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125</a:t>
            </a:fld>
            <a:endParaRPr lang="en-GB" altLang="en-US"/>
          </a:p>
        </p:txBody>
      </p:sp>
    </p:spTree>
    <p:extLst>
      <p:ext uri="{BB962C8B-B14F-4D97-AF65-F5344CB8AC3E}">
        <p14:creationId xmlns:p14="http://schemas.microsoft.com/office/powerpoint/2010/main" val="420814335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Rec # 14-04-4 applies to the whole Asheville</a:t>
            </a:r>
            <a:r>
              <a:rPr lang="en-AU" baseline="0" dirty="0"/>
              <a:t> </a:t>
            </a:r>
            <a:r>
              <a:rPr lang="en-AU" dirty="0"/>
              <a:t>site and relates to contractor orientation.</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126</a:t>
            </a:fld>
            <a:endParaRPr lang="en-GB" altLang="en-US"/>
          </a:p>
        </p:txBody>
      </p:sp>
    </p:spTree>
    <p:extLst>
      <p:ext uri="{BB962C8B-B14F-4D97-AF65-F5344CB8AC3E}">
        <p14:creationId xmlns:p14="http://schemas.microsoft.com/office/powerpoint/2010/main" val="271044166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10: electrical ignition source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127</a:t>
            </a:fld>
            <a:endParaRPr lang="en-GB" altLang="en-US"/>
          </a:p>
        </p:txBody>
      </p:sp>
    </p:spTree>
    <p:extLst>
      <p:ext uri="{BB962C8B-B14F-4D97-AF65-F5344CB8AC3E}">
        <p14:creationId xmlns:p14="http://schemas.microsoft.com/office/powerpoint/2010/main" val="30567827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Rec no. 14-04-2</a:t>
            </a:r>
            <a:r>
              <a:rPr lang="en-AU" baseline="0" dirty="0"/>
              <a:t> applies to whole site, relates to housekeeping inspection.</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129</a:t>
            </a:fld>
            <a:endParaRPr lang="en-GB" altLang="en-US"/>
          </a:p>
        </p:txBody>
      </p:sp>
    </p:spTree>
    <p:extLst>
      <p:ext uri="{BB962C8B-B14F-4D97-AF65-F5344CB8AC3E}">
        <p14:creationId xmlns:p14="http://schemas.microsoft.com/office/powerpoint/2010/main" val="413039782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11: external exposure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130</a:t>
            </a:fld>
            <a:endParaRPr lang="en-GB" altLang="en-US"/>
          </a:p>
        </p:txBody>
      </p:sp>
    </p:spTree>
    <p:extLst>
      <p:ext uri="{BB962C8B-B14F-4D97-AF65-F5344CB8AC3E}">
        <p14:creationId xmlns:p14="http://schemas.microsoft.com/office/powerpoint/2010/main" val="171735136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11: external exposure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131</a:t>
            </a:fld>
            <a:endParaRPr lang="en-GB" altLang="en-US"/>
          </a:p>
        </p:txBody>
      </p:sp>
    </p:spTree>
    <p:extLst>
      <p:ext uri="{BB962C8B-B14F-4D97-AF65-F5344CB8AC3E}">
        <p14:creationId xmlns:p14="http://schemas.microsoft.com/office/powerpoint/2010/main" val="67388777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11: external exposure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132</a:t>
            </a:fld>
            <a:endParaRPr lang="en-GB" altLang="en-US"/>
          </a:p>
        </p:txBody>
      </p:sp>
    </p:spTree>
    <p:extLst>
      <p:ext uri="{BB962C8B-B14F-4D97-AF65-F5344CB8AC3E}">
        <p14:creationId xmlns:p14="http://schemas.microsoft.com/office/powerpoint/2010/main" val="421146988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AU" dirty="0"/>
              <a:t>Roll 6: spray fire</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133</a:t>
            </a:fld>
            <a:endParaRPr lang="en-GB" altLang="en-US"/>
          </a:p>
        </p:txBody>
      </p:sp>
    </p:spTree>
    <p:extLst>
      <p:ext uri="{BB962C8B-B14F-4D97-AF65-F5344CB8AC3E}">
        <p14:creationId xmlns:p14="http://schemas.microsoft.com/office/powerpoint/2010/main" val="177374280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136</a:t>
            </a:fld>
            <a:endParaRPr lang="en-GB" altLang="en-US"/>
          </a:p>
        </p:txBody>
      </p:sp>
    </p:spTree>
    <p:extLst>
      <p:ext uri="{BB962C8B-B14F-4D97-AF65-F5344CB8AC3E}">
        <p14:creationId xmlns:p14="http://schemas.microsoft.com/office/powerpoint/2010/main" val="227566566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10: Dust explosion. </a:t>
            </a:r>
          </a:p>
          <a:p>
            <a:r>
              <a:rPr lang="en-AU" dirty="0"/>
              <a:t>Insert dust explosion video ?</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137</a:t>
            </a:fld>
            <a:endParaRPr lang="en-GB" altLang="en-US"/>
          </a:p>
        </p:txBody>
      </p:sp>
    </p:spTree>
    <p:extLst>
      <p:ext uri="{BB962C8B-B14F-4D97-AF65-F5344CB8AC3E}">
        <p14:creationId xmlns:p14="http://schemas.microsoft.com/office/powerpoint/2010/main" val="13400722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138</a:t>
            </a:fld>
            <a:endParaRPr lang="en-GB" altLang="en-US"/>
          </a:p>
        </p:txBody>
      </p:sp>
    </p:spTree>
    <p:extLst>
      <p:ext uri="{BB962C8B-B14F-4D97-AF65-F5344CB8AC3E}">
        <p14:creationId xmlns:p14="http://schemas.microsoft.com/office/powerpoint/2010/main" val="29334124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139</a:t>
            </a:fld>
            <a:endParaRPr lang="en-GB" altLang="en-US"/>
          </a:p>
        </p:txBody>
      </p:sp>
    </p:spTree>
    <p:extLst>
      <p:ext uri="{BB962C8B-B14F-4D97-AF65-F5344CB8AC3E}">
        <p14:creationId xmlns:p14="http://schemas.microsoft.com/office/powerpoint/2010/main" val="206778914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140</a:t>
            </a:fld>
            <a:endParaRPr lang="en-GB" altLang="en-US"/>
          </a:p>
        </p:txBody>
      </p:sp>
    </p:spTree>
    <p:extLst>
      <p:ext uri="{BB962C8B-B14F-4D97-AF65-F5344CB8AC3E}">
        <p14:creationId xmlns:p14="http://schemas.microsoft.com/office/powerpoint/2010/main" val="42142393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epidemic. Participants to update score sheets (entering the zero impact). </a:t>
            </a:r>
          </a:p>
          <a:p>
            <a:r>
              <a:rPr lang="en-AU" i="1" dirty="0"/>
              <a:t>Facilitator to adjust illness to suit region.</a:t>
            </a:r>
          </a:p>
          <a:p>
            <a:r>
              <a:rPr lang="en-AU" i="1" dirty="0"/>
              <a:t>After</a:t>
            </a:r>
            <a:r>
              <a:rPr lang="en-AU" i="1" baseline="0" dirty="0"/>
              <a:t> ppts tally the impact from this event c</a:t>
            </a:r>
            <a:r>
              <a:rPr lang="en-AU" i="1" dirty="0"/>
              <a:t>lick on return arrow to move</a:t>
            </a:r>
            <a:r>
              <a:rPr lang="en-AU" i="1" baseline="0" dirty="0"/>
              <a:t> to the final year’s budget determination (slide 10) and subsequent decision making process for recommendation completion with the available funds.</a:t>
            </a:r>
            <a:endParaRPr lang="en-AU" i="1"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141</a:t>
            </a:fld>
            <a:endParaRPr lang="en-GB" altLang="en-US"/>
          </a:p>
        </p:txBody>
      </p:sp>
    </p:spTree>
    <p:extLst>
      <p:ext uri="{BB962C8B-B14F-4D97-AF65-F5344CB8AC3E}">
        <p14:creationId xmlns:p14="http://schemas.microsoft.com/office/powerpoint/2010/main" val="76741171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Roll 12: epidemic. Participants to update score sheets (entering the zero impact). </a:t>
            </a:r>
          </a:p>
          <a:p>
            <a:r>
              <a:rPr lang="en-AU" i="1" dirty="0"/>
              <a:t>Facilitator to adjust illness to suit region.</a:t>
            </a:r>
          </a:p>
          <a:p>
            <a:r>
              <a:rPr lang="en-AU" i="1" dirty="0"/>
              <a:t>After</a:t>
            </a:r>
            <a:r>
              <a:rPr lang="en-AU" i="1" baseline="0" dirty="0"/>
              <a:t> ppts tally the impact from this event c</a:t>
            </a:r>
            <a:r>
              <a:rPr lang="en-AU" i="1" dirty="0"/>
              <a:t>lick on return arrow to move</a:t>
            </a:r>
            <a:r>
              <a:rPr lang="en-AU" i="1" baseline="0" dirty="0"/>
              <a:t> to the final year’s budget determination (slide 10) and subsequent decision making process for recommendation completion with the available funds.</a:t>
            </a:r>
            <a:endParaRPr lang="en-AU" i="1"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142</a:t>
            </a:fld>
            <a:endParaRPr lang="en-GB" altLang="en-US"/>
          </a:p>
        </p:txBody>
      </p:sp>
    </p:spTree>
    <p:extLst>
      <p:ext uri="{BB962C8B-B14F-4D97-AF65-F5344CB8AC3E}">
        <p14:creationId xmlns:p14="http://schemas.microsoft.com/office/powerpoint/2010/main" val="33454030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YEAR 3: Roll 2, warehouse fire in pallets</a:t>
            </a:r>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143</a:t>
            </a:fld>
            <a:endParaRPr lang="en-GB" altLang="en-US"/>
          </a:p>
        </p:txBody>
      </p:sp>
    </p:spTree>
    <p:extLst>
      <p:ext uri="{BB962C8B-B14F-4D97-AF65-F5344CB8AC3E}">
        <p14:creationId xmlns:p14="http://schemas.microsoft.com/office/powerpoint/2010/main" val="344725362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AU" dirty="0">
                <a:latin typeface="Arial" panose="020B0604020202020204" pitchFamily="34" charset="0"/>
                <a:cs typeface="Arial" panose="020B0604020202020204" pitchFamily="34" charset="0"/>
              </a:rPr>
              <a:t>CONGRATULATIONS!</a:t>
            </a:r>
          </a:p>
          <a:p>
            <a:pPr algn="l"/>
            <a:r>
              <a:rPr lang="en-AU" dirty="0">
                <a:latin typeface="Arial" panose="020B0604020202020204" pitchFamily="34" charset="0"/>
                <a:cs typeface="Arial" panose="020B0604020202020204" pitchFamily="34" charset="0"/>
              </a:rPr>
              <a:t>Highest positive score wins!</a:t>
            </a:r>
          </a:p>
          <a:p>
            <a:pPr algn="l"/>
            <a:r>
              <a:rPr lang="en-AU" dirty="0">
                <a:latin typeface="Arial" panose="020B0604020202020204" pitchFamily="34" charset="0"/>
                <a:cs typeface="Arial" panose="020B0604020202020204" pitchFamily="34" charset="0"/>
              </a:rPr>
              <a:t>Lowest property damage and interruption to business</a:t>
            </a:r>
          </a:p>
          <a:p>
            <a:pPr algn="l"/>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144</a:t>
            </a:fld>
            <a:endParaRPr lang="en-GB" altLang="en-US"/>
          </a:p>
        </p:txBody>
      </p:sp>
    </p:spTree>
    <p:extLst>
      <p:ext uri="{BB962C8B-B14F-4D97-AF65-F5344CB8AC3E}">
        <p14:creationId xmlns:p14="http://schemas.microsoft.com/office/powerpoint/2010/main" val="23575504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AU" dirty="0"/>
              <a:t>Facilitator to ask some ‘Processing’</a:t>
            </a:r>
            <a:r>
              <a:rPr lang="en-AU" baseline="0" dirty="0"/>
              <a:t> questions during the debrief:</a:t>
            </a:r>
          </a:p>
          <a:p>
            <a:pPr marL="228531" indent="-228531">
              <a:buAutoNum type="alphaLcPeriod"/>
            </a:pPr>
            <a:r>
              <a:rPr lang="en-AU" baseline="0" dirty="0"/>
              <a:t>Players share and interpret their reactions (so what happened to your team / score?)</a:t>
            </a:r>
          </a:p>
          <a:p>
            <a:pPr marL="228531" indent="-228531">
              <a:buAutoNum type="alphaLcPeriod"/>
            </a:pPr>
            <a:r>
              <a:rPr lang="en-AU" baseline="0" dirty="0"/>
              <a:t>Players identify concepts from their reactions (so what did I learn?)</a:t>
            </a:r>
          </a:p>
          <a:p>
            <a:pPr marL="228531" indent="-228531">
              <a:buAutoNum type="alphaLcPeriod"/>
            </a:pPr>
            <a:r>
              <a:rPr lang="en-AU" baseline="0" dirty="0"/>
              <a:t>Players apply concepts to their own situations (so what now?)</a:t>
            </a:r>
            <a:endParaRPr lang="en-AU"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145</a:t>
            </a:fld>
            <a:endParaRPr lang="en-GB" altLang="en-US"/>
          </a:p>
        </p:txBody>
      </p:sp>
    </p:spTree>
    <p:extLst>
      <p:ext uri="{BB962C8B-B14F-4D97-AF65-F5344CB8AC3E}">
        <p14:creationId xmlns:p14="http://schemas.microsoft.com/office/powerpoint/2010/main" val="263166270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BD4ACF-7189-481F-83B4-B81790F85587}" type="slidenum">
              <a:rPr lang="en-GB" altLang="en-US" smtClean="0"/>
              <a:pPr/>
              <a:t>146</a:t>
            </a:fld>
            <a:endParaRPr lang="en-GB" altLang="en-US"/>
          </a:p>
        </p:txBody>
      </p:sp>
    </p:spTree>
    <p:extLst>
      <p:ext uri="{BB962C8B-B14F-4D97-AF65-F5344CB8AC3E}">
        <p14:creationId xmlns:p14="http://schemas.microsoft.com/office/powerpoint/2010/main" val="4191732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151170"/>
            <a:ext cx="9144000" cy="6860308"/>
            <a:chOff x="0" y="-2308"/>
            <a:chExt cx="9144000" cy="6860308"/>
          </a:xfrm>
        </p:grpSpPr>
        <p:sp>
          <p:nvSpPr>
            <p:cNvPr id="8" name="Rectangle 7"/>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2" y="2222624"/>
            <a:ext cx="5917679" cy="2554758"/>
          </a:xfrm>
        </p:spPr>
        <p:txBody>
          <a:bodyPr anchor="b"/>
          <a:lstStyle>
            <a:lvl1pPr>
              <a:defRPr sz="4800"/>
            </a:lvl1pPr>
          </a:lstStyle>
          <a:p>
            <a:r>
              <a:rPr lang="en-US" dirty="0"/>
              <a:t>Click to edit Master title style</a:t>
            </a:r>
          </a:p>
        </p:txBody>
      </p:sp>
      <p:sp>
        <p:nvSpPr>
          <p:cNvPr id="3" name="Subtitle 2"/>
          <p:cNvSpPr>
            <a:spLocks noGrp="1"/>
          </p:cNvSpPr>
          <p:nvPr>
            <p:ph type="subTitle" idx="1"/>
          </p:nvPr>
        </p:nvSpPr>
        <p:spPr>
          <a:xfrm>
            <a:off x="866442"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rot="5400000">
            <a:off x="7500386" y="1828801"/>
            <a:ext cx="990599" cy="228659"/>
          </a:xfrm>
        </p:spPr>
        <p:txBody>
          <a:bodyPr anchor="t" anchorCtr="0"/>
          <a:lstStyle>
            <a:lvl1pPr algn="l">
              <a:defRPr b="0" i="0">
                <a:solidFill>
                  <a:schemeClr val="bg1"/>
                </a:solidFill>
              </a:defRPr>
            </a:lvl1pPr>
          </a:lstStyle>
          <a:p>
            <a:pPr>
              <a:defRPr/>
            </a:pPr>
            <a:endParaRPr lang="en-US"/>
          </a:p>
        </p:txBody>
      </p:sp>
      <p:sp>
        <p:nvSpPr>
          <p:cNvPr id="5" name="Footer Placeholder 4"/>
          <p:cNvSpPr>
            <a:spLocks noGrp="1"/>
          </p:cNvSpPr>
          <p:nvPr>
            <p:ph type="ftr" sz="quarter" idx="11"/>
          </p:nvPr>
        </p:nvSpPr>
        <p:spPr>
          <a:xfrm rot="5400000">
            <a:off x="6236210" y="3264406"/>
            <a:ext cx="3859795" cy="228660"/>
          </a:xfrm>
        </p:spPr>
        <p:txBody>
          <a:bodyPr/>
          <a:lstStyle>
            <a:lvl1pPr>
              <a:defRPr>
                <a:solidFill>
                  <a:schemeClr val="bg1"/>
                </a:solidFill>
              </a:defRPr>
            </a:lvl1pPr>
          </a:lstStyle>
          <a:p>
            <a:pPr>
              <a:defRPr/>
            </a:pPr>
            <a:endParaRPr lang="en-US"/>
          </a:p>
        </p:txBody>
      </p:sp>
      <p:sp>
        <p:nvSpPr>
          <p:cNvPr id="10" name="Rectangle 9"/>
          <p:cNvSpPr/>
          <p:nvPr/>
        </p:nvSpPr>
        <p:spPr>
          <a:xfrm>
            <a:off x="7290032" y="0"/>
            <a:ext cx="1374478"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5280" y="292611"/>
            <a:ext cx="628813" cy="767687"/>
          </a:xfrm>
        </p:spPr>
        <p:txBody>
          <a:bodyPr/>
          <a:lstStyle>
            <a:lvl1pPr>
              <a:defRPr sz="2800" b="0" i="0" baseline="0">
                <a:latin typeface="+mj-lt"/>
              </a:defRPr>
            </a:lvl1pPr>
          </a:lstStyle>
          <a:p>
            <a:fld id="{B669C556-180B-4A9F-B039-C7EC359ED38C}" type="slidenum">
              <a:rPr lang="en-US" altLang="en-US" smtClean="0"/>
              <a:pPr/>
              <a:t>‹#›</a:t>
            </a:fld>
            <a:endParaRPr lang="en-US" altLang="en-US"/>
          </a:p>
        </p:txBody>
      </p:sp>
      <p:grpSp>
        <p:nvGrpSpPr>
          <p:cNvPr id="17" name="Group 16">
            <a:extLst>
              <a:ext uri="{FF2B5EF4-FFF2-40B4-BE49-F238E27FC236}">
                <a16:creationId xmlns:a16="http://schemas.microsoft.com/office/drawing/2014/main" id="{84E3B127-855E-4A1A-8A2B-ED45243FB036}"/>
              </a:ext>
            </a:extLst>
          </p:cNvPr>
          <p:cNvGrpSpPr/>
          <p:nvPr userDrawn="1"/>
        </p:nvGrpSpPr>
        <p:grpSpPr>
          <a:xfrm>
            <a:off x="7343371" y="61682"/>
            <a:ext cx="1233157" cy="923330"/>
            <a:chOff x="512275" y="2053864"/>
            <a:chExt cx="1233157" cy="923330"/>
          </a:xfrm>
        </p:grpSpPr>
        <p:sp>
          <p:nvSpPr>
            <p:cNvPr id="18" name="TextBox 17">
              <a:extLst>
                <a:ext uri="{FF2B5EF4-FFF2-40B4-BE49-F238E27FC236}">
                  <a16:creationId xmlns:a16="http://schemas.microsoft.com/office/drawing/2014/main" id="{F6209247-5CAF-4394-AA51-D266AEE1C102}"/>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19" name="TextBox 18">
              <a:extLst>
                <a:ext uri="{FF2B5EF4-FFF2-40B4-BE49-F238E27FC236}">
                  <a16:creationId xmlns:a16="http://schemas.microsoft.com/office/drawing/2014/main" id="{E547D7C6-DE89-4FE3-B164-5EEFC4A8D4FE}"/>
                </a:ext>
              </a:extLst>
            </p:cNvPr>
            <p:cNvSpPr txBox="1"/>
            <p:nvPr/>
          </p:nvSpPr>
          <p:spPr>
            <a:xfrm>
              <a:off x="985600" y="225391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0" name="TextBox 19">
              <a:extLst>
                <a:ext uri="{FF2B5EF4-FFF2-40B4-BE49-F238E27FC236}">
                  <a16:creationId xmlns:a16="http://schemas.microsoft.com/office/drawing/2014/main" id="{2BDD69E4-6DAE-4C95-92D6-B89E97F457FA}"/>
                </a:ext>
              </a:extLst>
            </p:cNvPr>
            <p:cNvSpPr txBox="1"/>
            <p:nvPr/>
          </p:nvSpPr>
          <p:spPr>
            <a:xfrm>
              <a:off x="1111122" y="2053864"/>
              <a:ext cx="634310"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
        <p:nvSpPr>
          <p:cNvPr id="21" name="Footer Placeholder 4">
            <a:extLst>
              <a:ext uri="{FF2B5EF4-FFF2-40B4-BE49-F238E27FC236}">
                <a16:creationId xmlns:a16="http://schemas.microsoft.com/office/drawing/2014/main" id="{6AE8B6EA-3D19-404A-B6B5-6C2541EEE7EB}"/>
              </a:ext>
            </a:extLst>
          </p:cNvPr>
          <p:cNvSpPr txBox="1">
            <a:spLocks/>
          </p:cNvSpPr>
          <p:nvPr userDrawn="1"/>
        </p:nvSpPr>
        <p:spPr>
          <a:xfrm>
            <a:off x="6879" y="6609088"/>
            <a:ext cx="3859795" cy="22866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900" b="1" i="0" kern="1200">
                <a:solidFill>
                  <a:schemeClr val="accent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5pPr>
            <a:lvl6pPr marL="2286000" algn="l" defTabSz="914400" rtl="0" eaLnBrk="1" latinLnBrk="0" hangingPunct="1">
              <a:defRPr sz="3200" kern="1200">
                <a:solidFill>
                  <a:schemeClr val="tx1"/>
                </a:solidFill>
                <a:latin typeface="Times New Roman" panose="02020603050405020304" pitchFamily="18" charset="0"/>
                <a:ea typeface="+mn-ea"/>
                <a:cs typeface="+mn-cs"/>
              </a:defRPr>
            </a:lvl6pPr>
            <a:lvl7pPr marL="2743200" algn="l" defTabSz="914400" rtl="0" eaLnBrk="1" latinLnBrk="0" hangingPunct="1">
              <a:defRPr sz="3200" kern="1200">
                <a:solidFill>
                  <a:schemeClr val="tx1"/>
                </a:solidFill>
                <a:latin typeface="Times New Roman" panose="02020603050405020304" pitchFamily="18" charset="0"/>
                <a:ea typeface="+mn-ea"/>
                <a:cs typeface="+mn-cs"/>
              </a:defRPr>
            </a:lvl7pPr>
            <a:lvl8pPr marL="3200400" algn="l" defTabSz="914400" rtl="0" eaLnBrk="1" latinLnBrk="0" hangingPunct="1">
              <a:defRPr sz="3200" kern="1200">
                <a:solidFill>
                  <a:schemeClr val="tx1"/>
                </a:solidFill>
                <a:latin typeface="Times New Roman" panose="02020603050405020304" pitchFamily="18" charset="0"/>
                <a:ea typeface="+mn-ea"/>
                <a:cs typeface="+mn-cs"/>
              </a:defRPr>
            </a:lvl8pPr>
            <a:lvl9pPr marL="3657600" algn="l" defTabSz="914400" rtl="0" eaLnBrk="1" latinLnBrk="0" hangingPunct="1">
              <a:defRPr sz="3200" kern="1200">
                <a:solidFill>
                  <a:schemeClr val="tx1"/>
                </a:solidFill>
                <a:latin typeface="Times New Roman" panose="02020603050405020304" pitchFamily="18" charset="0"/>
                <a:ea typeface="+mn-ea"/>
                <a:cs typeface="+mn-cs"/>
              </a:defRPr>
            </a:lvl9pPr>
          </a:lstStyle>
          <a:p>
            <a:pPr>
              <a:defRPr/>
            </a:pPr>
            <a:r>
              <a:rPr lang="en-US"/>
              <a:t>©2018 FM Global and AFM, all rights reserved.</a:t>
            </a:r>
            <a:endParaRPr lang="en-US" dirty="0"/>
          </a:p>
        </p:txBody>
      </p:sp>
    </p:spTree>
    <p:extLst>
      <p:ext uri="{BB962C8B-B14F-4D97-AF65-F5344CB8AC3E}">
        <p14:creationId xmlns:p14="http://schemas.microsoft.com/office/powerpoint/2010/main" val="3357042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lvl1pPr>
              <a:defRPr sz="900"/>
            </a:lvl1pPr>
          </a:lstStyle>
          <a:p>
            <a:pPr>
              <a:defRPr/>
            </a:pPr>
            <a:r>
              <a:rPr lang="en-US" dirty="0"/>
              <a:t>©2018 FM Global and AFM, all rights reserved.</a:t>
            </a:r>
          </a:p>
        </p:txBody>
      </p:sp>
      <p:sp>
        <p:nvSpPr>
          <p:cNvPr id="6" name="Slide Number Placeholder 5"/>
          <p:cNvSpPr>
            <a:spLocks noGrp="1"/>
          </p:cNvSpPr>
          <p:nvPr>
            <p:ph type="sldNum" sz="quarter" idx="12"/>
          </p:nvPr>
        </p:nvSpPr>
        <p:spPr>
          <a:xfrm>
            <a:off x="7755336" y="359528"/>
            <a:ext cx="628813" cy="767687"/>
          </a:xfrm>
        </p:spPr>
        <p:txBody>
          <a:bodyPr/>
          <a:lstStyle/>
          <a:p>
            <a:fld id="{B8A57CB2-B102-4A00-9528-82B7108E02DE}" type="slidenum">
              <a:rPr lang="en-US" altLang="en-US" smtClean="0"/>
              <a:pPr/>
              <a:t>‹#›</a:t>
            </a:fld>
            <a:endParaRPr lang="en-US" altLang="en-US"/>
          </a:p>
        </p:txBody>
      </p:sp>
    </p:spTree>
    <p:extLst>
      <p:ext uri="{BB962C8B-B14F-4D97-AF65-F5344CB8AC3E}">
        <p14:creationId xmlns:p14="http://schemas.microsoft.com/office/powerpoint/2010/main" val="283879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2308"/>
            <a:ext cx="9150879" cy="6920805"/>
            <a:chOff x="0" y="-2308"/>
            <a:chExt cx="9150879" cy="6920805"/>
          </a:xfrm>
        </p:grpSpPr>
        <p:sp>
          <p:nvSpPr>
            <p:cNvPr id="11" name="Rectangle 10"/>
            <p:cNvSpPr/>
            <p:nvPr/>
          </p:nvSpPr>
          <p:spPr>
            <a:xfrm>
              <a:off x="6879" y="60497"/>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sp>
          <p:nvSpPr>
            <p:cNvPr id="12" name="Oval 1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Rectangle 6"/>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2" y="2257590"/>
            <a:ext cx="3101765" cy="3020343"/>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2" y="2257590"/>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©2018 FM Global and AFM, all rights reserved.</a:t>
            </a:r>
          </a:p>
        </p:txBody>
      </p:sp>
      <p:sp>
        <p:nvSpPr>
          <p:cNvPr id="13" name="Rectangle 12"/>
          <p:cNvSpPr/>
          <p:nvPr/>
        </p:nvSpPr>
        <p:spPr>
          <a:xfrm>
            <a:off x="7864723" y="-23928"/>
            <a:ext cx="1279277"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8176072" y="359939"/>
            <a:ext cx="628813" cy="767687"/>
          </a:xfrm>
        </p:spPr>
        <p:txBody>
          <a:bodyPr/>
          <a:lstStyle/>
          <a:p>
            <a:fld id="{F245F515-1F04-4BB4-894C-1BEBFAF74FCF}" type="slidenum">
              <a:rPr lang="en-US" altLang="en-US" smtClean="0"/>
              <a:pPr/>
              <a:t>‹#›</a:t>
            </a:fld>
            <a:endParaRPr lang="en-US" altLang="en-US"/>
          </a:p>
        </p:txBody>
      </p:sp>
      <p:grpSp>
        <p:nvGrpSpPr>
          <p:cNvPr id="19" name="Group 18">
            <a:extLst>
              <a:ext uri="{FF2B5EF4-FFF2-40B4-BE49-F238E27FC236}">
                <a16:creationId xmlns:a16="http://schemas.microsoft.com/office/drawing/2014/main" id="{72875C2C-FB61-4560-AC9C-D9C362E838CC}"/>
              </a:ext>
            </a:extLst>
          </p:cNvPr>
          <p:cNvGrpSpPr/>
          <p:nvPr userDrawn="1"/>
        </p:nvGrpSpPr>
        <p:grpSpPr>
          <a:xfrm>
            <a:off x="7892489" y="71401"/>
            <a:ext cx="1202094" cy="923330"/>
            <a:chOff x="512275" y="2053864"/>
            <a:chExt cx="1202094" cy="923330"/>
          </a:xfrm>
        </p:grpSpPr>
        <p:sp>
          <p:nvSpPr>
            <p:cNvPr id="20" name="TextBox 19">
              <a:extLst>
                <a:ext uri="{FF2B5EF4-FFF2-40B4-BE49-F238E27FC236}">
                  <a16:creationId xmlns:a16="http://schemas.microsoft.com/office/drawing/2014/main" id="{F05C550A-8DB2-4C41-B54E-1BB2218C401C}"/>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21" name="TextBox 20">
              <a:extLst>
                <a:ext uri="{FF2B5EF4-FFF2-40B4-BE49-F238E27FC236}">
                  <a16:creationId xmlns:a16="http://schemas.microsoft.com/office/drawing/2014/main" id="{31FA0847-619A-4801-A96A-20AB9C87271D}"/>
                </a:ext>
              </a:extLst>
            </p:cNvPr>
            <p:cNvSpPr txBox="1"/>
            <p:nvPr/>
          </p:nvSpPr>
          <p:spPr>
            <a:xfrm>
              <a:off x="985307" y="2273080"/>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2" name="TextBox 21">
              <a:extLst>
                <a:ext uri="{FF2B5EF4-FFF2-40B4-BE49-F238E27FC236}">
                  <a16:creationId xmlns:a16="http://schemas.microsoft.com/office/drawing/2014/main" id="{5DB7AF31-8030-49ED-94C4-F80EF985CDCD}"/>
                </a:ext>
              </a:extLst>
            </p:cNvPr>
            <p:cNvSpPr txBox="1"/>
            <p:nvPr/>
          </p:nvSpPr>
          <p:spPr>
            <a:xfrm>
              <a:off x="1092676" y="2053864"/>
              <a:ext cx="621693"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577465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1"/>
            <a:ext cx="3636981" cy="35306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dirty="0"/>
              <a:t>©2018 FM Global and AFM, all rights reserved.</a:t>
            </a:r>
          </a:p>
        </p:txBody>
      </p:sp>
      <p:sp>
        <p:nvSpPr>
          <p:cNvPr id="7" name="Slide Number Placeholder 6"/>
          <p:cNvSpPr>
            <a:spLocks noGrp="1"/>
          </p:cNvSpPr>
          <p:nvPr>
            <p:ph type="sldNum" sz="quarter" idx="12"/>
          </p:nvPr>
        </p:nvSpPr>
        <p:spPr>
          <a:xfrm>
            <a:off x="7755336" y="320671"/>
            <a:ext cx="628813" cy="767687"/>
          </a:xfrm>
        </p:spPr>
        <p:txBody>
          <a:bodyPr/>
          <a:lstStyle/>
          <a:p>
            <a:fld id="{8351A6EE-E760-455D-8E3C-1A1C597B1AA2}" type="slidenum">
              <a:rPr lang="en-US" altLang="en-US" smtClean="0"/>
              <a:pPr/>
              <a:t>‹#›</a:t>
            </a:fld>
            <a:endParaRPr lang="en-US" altLang="en-US"/>
          </a:p>
        </p:txBody>
      </p:sp>
    </p:spTree>
    <p:extLst>
      <p:ext uri="{BB962C8B-B14F-4D97-AF65-F5344CB8AC3E}">
        <p14:creationId xmlns:p14="http://schemas.microsoft.com/office/powerpoint/2010/main" val="499088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441"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41" y="3248492"/>
            <a:ext cx="3636978"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2" y="3248490"/>
            <a:ext cx="3636979" cy="277131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dirty="0"/>
              <a:t>©2018 FM Global and AFM, all rights reserved.</a:t>
            </a:r>
          </a:p>
        </p:txBody>
      </p:sp>
      <p:sp>
        <p:nvSpPr>
          <p:cNvPr id="9" name="Slide Number Placeholder 8"/>
          <p:cNvSpPr>
            <a:spLocks noGrp="1"/>
          </p:cNvSpPr>
          <p:nvPr>
            <p:ph type="sldNum" sz="quarter" idx="12"/>
          </p:nvPr>
        </p:nvSpPr>
        <p:spPr>
          <a:xfrm>
            <a:off x="7755336" y="304245"/>
            <a:ext cx="628813" cy="767687"/>
          </a:xfrm>
        </p:spPr>
        <p:txBody>
          <a:bodyPr/>
          <a:lstStyle/>
          <a:p>
            <a:fld id="{22DC8F4F-A922-4AA5-B1EC-E02D1598A8A1}" type="slidenum">
              <a:rPr lang="en-US" altLang="en-US" smtClean="0"/>
              <a:pPr/>
              <a:t>‹#›</a:t>
            </a:fld>
            <a:endParaRPr lang="en-US" altLang="en-US"/>
          </a:p>
        </p:txBody>
      </p:sp>
    </p:spTree>
    <p:extLst>
      <p:ext uri="{BB962C8B-B14F-4D97-AF65-F5344CB8AC3E}">
        <p14:creationId xmlns:p14="http://schemas.microsoft.com/office/powerpoint/2010/main" val="1709284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dirty="0"/>
              <a:t>©2018 FM Global and AFM, all rights reserved.</a:t>
            </a:r>
          </a:p>
        </p:txBody>
      </p:sp>
      <p:sp>
        <p:nvSpPr>
          <p:cNvPr id="5" name="Slide Number Placeholder 4"/>
          <p:cNvSpPr>
            <a:spLocks noGrp="1"/>
          </p:cNvSpPr>
          <p:nvPr>
            <p:ph type="sldNum" sz="quarter" idx="12"/>
          </p:nvPr>
        </p:nvSpPr>
        <p:spPr/>
        <p:txBody>
          <a:bodyPr/>
          <a:lstStyle/>
          <a:p>
            <a:fld id="{C05D1E05-A864-439A-87D2-34019681BEF0}" type="slidenum">
              <a:rPr lang="en-US" altLang="en-US" smtClean="0"/>
              <a:pPr/>
              <a:t>‹#›</a:t>
            </a:fld>
            <a:endParaRPr lang="en-US" altLang="en-US"/>
          </a:p>
        </p:txBody>
      </p:sp>
    </p:spTree>
    <p:extLst>
      <p:ext uri="{BB962C8B-B14F-4D97-AF65-F5344CB8AC3E}">
        <p14:creationId xmlns:p14="http://schemas.microsoft.com/office/powerpoint/2010/main" val="277287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dirty="0"/>
              <a:t>©2018 FM Global and AFM, all rights reserved.</a:t>
            </a:r>
          </a:p>
        </p:txBody>
      </p:sp>
      <p:sp>
        <p:nvSpPr>
          <p:cNvPr id="5" name="Slide Number Placeholder 4"/>
          <p:cNvSpPr>
            <a:spLocks noGrp="1"/>
          </p:cNvSpPr>
          <p:nvPr>
            <p:ph type="sldNum" sz="quarter" idx="12"/>
          </p:nvPr>
        </p:nvSpPr>
        <p:spPr/>
        <p:txBody>
          <a:bodyPr/>
          <a:lstStyle/>
          <a:p>
            <a:fld id="{C05D1E05-A864-439A-87D2-34019681BEF0}" type="slidenum">
              <a:rPr lang="en-US" altLang="en-US" smtClean="0"/>
              <a:pPr/>
              <a:t>‹#›</a:t>
            </a:fld>
            <a:endParaRPr lang="en-US" altLang="en-US"/>
          </a:p>
        </p:txBody>
      </p:sp>
    </p:spTree>
    <p:extLst>
      <p:ext uri="{BB962C8B-B14F-4D97-AF65-F5344CB8AC3E}">
        <p14:creationId xmlns:p14="http://schemas.microsoft.com/office/powerpoint/2010/main" val="672294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dirty="0"/>
              <a:t>©2018 FM Global and AFM, all rights reserved.</a:t>
            </a:r>
          </a:p>
        </p:txBody>
      </p:sp>
      <p:sp>
        <p:nvSpPr>
          <p:cNvPr id="7" name="Rectangle 6"/>
          <p:cNvSpPr/>
          <p:nvPr/>
        </p:nvSpPr>
        <p:spPr>
          <a:xfrm>
            <a:off x="7115694" y="0"/>
            <a:ext cx="1315749"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58486443-3D1D-4A1C-8731-3E3F4ECC7FFC}" type="slidenum">
              <a:rPr lang="en-US" altLang="en-US" smtClean="0"/>
              <a:pPr/>
              <a:t>‹#›</a:t>
            </a:fld>
            <a:endParaRPr lang="en-US" altLang="en-US"/>
          </a:p>
        </p:txBody>
      </p:sp>
      <p:grpSp>
        <p:nvGrpSpPr>
          <p:cNvPr id="11" name="Group 10">
            <a:extLst>
              <a:ext uri="{FF2B5EF4-FFF2-40B4-BE49-F238E27FC236}">
                <a16:creationId xmlns:a16="http://schemas.microsoft.com/office/drawing/2014/main" id="{713F3211-CE15-4758-A3D5-1973F2D0E4F2}"/>
              </a:ext>
            </a:extLst>
          </p:cNvPr>
          <p:cNvGrpSpPr/>
          <p:nvPr userDrawn="1"/>
        </p:nvGrpSpPr>
        <p:grpSpPr>
          <a:xfrm>
            <a:off x="7152167" y="60527"/>
            <a:ext cx="1241926" cy="923330"/>
            <a:chOff x="512275" y="2053864"/>
            <a:chExt cx="1241926" cy="923330"/>
          </a:xfrm>
        </p:grpSpPr>
        <p:sp>
          <p:nvSpPr>
            <p:cNvPr id="12" name="TextBox 11">
              <a:extLst>
                <a:ext uri="{FF2B5EF4-FFF2-40B4-BE49-F238E27FC236}">
                  <a16:creationId xmlns:a16="http://schemas.microsoft.com/office/drawing/2014/main" id="{F5721294-C3F8-49D6-B924-8404D2488EB8}"/>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13" name="TextBox 12">
              <a:extLst>
                <a:ext uri="{FF2B5EF4-FFF2-40B4-BE49-F238E27FC236}">
                  <a16:creationId xmlns:a16="http://schemas.microsoft.com/office/drawing/2014/main" id="{54A1CBFE-6681-41B0-9418-C5AED8F2786A}"/>
                </a:ext>
              </a:extLst>
            </p:cNvPr>
            <p:cNvSpPr txBox="1"/>
            <p:nvPr/>
          </p:nvSpPr>
          <p:spPr>
            <a:xfrm>
              <a:off x="943163" y="221993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14" name="TextBox 13">
              <a:extLst>
                <a:ext uri="{FF2B5EF4-FFF2-40B4-BE49-F238E27FC236}">
                  <a16:creationId xmlns:a16="http://schemas.microsoft.com/office/drawing/2014/main" id="{ECA98A68-7F53-400B-859D-A0F600D3E0CB}"/>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400260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dirty="0"/>
              <a:t>©2018 FM Global and AFM, all rights reserved.</a:t>
            </a:r>
          </a:p>
        </p:txBody>
      </p:sp>
      <p:sp>
        <p:nvSpPr>
          <p:cNvPr id="4" name="Slide Number Placeholder 3"/>
          <p:cNvSpPr>
            <a:spLocks noGrp="1"/>
          </p:cNvSpPr>
          <p:nvPr>
            <p:ph type="sldNum" sz="quarter" idx="12"/>
          </p:nvPr>
        </p:nvSpPr>
        <p:spPr/>
        <p:txBody>
          <a:bodyPr/>
          <a:lstStyle/>
          <a:p>
            <a:fld id="{58486443-3D1D-4A1C-8731-3E3F4ECC7FFC}" type="slidenum">
              <a:rPr lang="en-US" altLang="en-US" smtClean="0"/>
              <a:pPr/>
              <a:t>‹#›</a:t>
            </a:fld>
            <a:endParaRPr lang="en-US" altLang="en-US"/>
          </a:p>
        </p:txBody>
      </p:sp>
      <p:pic>
        <p:nvPicPr>
          <p:cNvPr id="5" name="Picture 9" descr="FMGlobal.229-11(R)-w-box-dk.png">
            <a:extLst>
              <a:ext uri="{FF2B5EF4-FFF2-40B4-BE49-F238E27FC236}">
                <a16:creationId xmlns:a16="http://schemas.microsoft.com/office/drawing/2014/main" id="{F69C116A-3E78-4921-9E5A-A0174A70C17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66429" y="202544"/>
            <a:ext cx="1195483" cy="11118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F9D62FCC-E6F4-48D9-8AE8-E1E0CD8755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291" y="295733"/>
            <a:ext cx="1423419" cy="786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114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dirty="0"/>
              <a:t>©2018 FM Global and AFM, all rights reserved.</a:t>
            </a:r>
          </a:p>
        </p:txBody>
      </p:sp>
      <p:sp>
        <p:nvSpPr>
          <p:cNvPr id="4" name="Slide Number Placeholder 3"/>
          <p:cNvSpPr>
            <a:spLocks noGrp="1"/>
          </p:cNvSpPr>
          <p:nvPr>
            <p:ph type="sldNum" sz="quarter" idx="12"/>
          </p:nvPr>
        </p:nvSpPr>
        <p:spPr/>
        <p:txBody>
          <a:bodyPr/>
          <a:lstStyle/>
          <a:p>
            <a:fld id="{58486443-3D1D-4A1C-8731-3E3F4ECC7FFC}" type="slidenum">
              <a:rPr lang="en-US" altLang="en-US" smtClean="0"/>
              <a:pPr/>
              <a:t>‹#›</a:t>
            </a:fld>
            <a:endParaRPr lang="en-US" altLang="en-US"/>
          </a:p>
        </p:txBody>
      </p:sp>
      <p:pic>
        <p:nvPicPr>
          <p:cNvPr id="5" name="Picture 9" descr="FMGlobal.229-11(R)-w-box-dk.png">
            <a:extLst>
              <a:ext uri="{FF2B5EF4-FFF2-40B4-BE49-F238E27FC236}">
                <a16:creationId xmlns:a16="http://schemas.microsoft.com/office/drawing/2014/main" id="{F69C116A-3E78-4921-9E5A-A0174A70C17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66429" y="202544"/>
            <a:ext cx="1195483" cy="11118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F9D62FCC-E6F4-48D9-8AE8-E1E0CD8755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49352" y="319966"/>
            <a:ext cx="1409185" cy="7785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F50D6415-BBDA-48E9-AACE-232B8B3231B7}"/>
              </a:ext>
            </a:extLst>
          </p:cNvPr>
          <p:cNvSpPr>
            <a:spLocks noGrp="1"/>
          </p:cNvSpPr>
          <p:nvPr>
            <p:ph type="ctrTitle"/>
          </p:nvPr>
        </p:nvSpPr>
        <p:spPr>
          <a:xfrm>
            <a:off x="2414848" y="1697985"/>
            <a:ext cx="4566684" cy="1470025"/>
          </a:xfrm>
        </p:spPr>
        <p:txBody>
          <a:bodyPr/>
          <a:lstStyle>
            <a:lvl1pPr>
              <a:defRPr/>
            </a:lvl1pPr>
          </a:lstStyle>
          <a:p>
            <a:endParaRPr lang="en-GB" dirty="0"/>
          </a:p>
        </p:txBody>
      </p:sp>
    </p:spTree>
    <p:extLst>
      <p:ext uri="{BB962C8B-B14F-4D97-AF65-F5344CB8AC3E}">
        <p14:creationId xmlns:p14="http://schemas.microsoft.com/office/powerpoint/2010/main" val="3358985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logo">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473729" y="2570164"/>
            <a:ext cx="184731" cy="32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endParaRPr lang="en-US" sz="1500"/>
          </a:p>
        </p:txBody>
      </p:sp>
      <p:pic>
        <p:nvPicPr>
          <p:cNvPr id="5" name="Picture 9" descr="FMGlobal.229-11(R)-w-box-dk.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1203855" y="2670176"/>
            <a:ext cx="2346854" cy="198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itle 1"/>
          <p:cNvSpPr>
            <a:spLocks noGrp="1"/>
          </p:cNvSpPr>
          <p:nvPr>
            <p:ph type="ctrTitle" hasCustomPrompt="1"/>
          </p:nvPr>
        </p:nvSpPr>
        <p:spPr>
          <a:xfrm>
            <a:off x="4343400" y="2663827"/>
            <a:ext cx="4566684" cy="1470025"/>
          </a:xfrm>
          <a:prstGeom prst="rect">
            <a:avLst/>
          </a:prstGeom>
        </p:spPr>
        <p:txBody>
          <a:bodyPr/>
          <a:lstStyle>
            <a:lvl1pPr algn="ctr">
              <a:defRPr sz="4400">
                <a:solidFill>
                  <a:srgbClr val="682341"/>
                </a:solidFill>
              </a:defRPr>
            </a:lvl1pPr>
          </a:lstStyle>
          <a:p>
            <a:r>
              <a:rPr lang="en-US" dirty="0"/>
              <a:t>Airmic Conference  Workshop D7</a:t>
            </a:r>
          </a:p>
        </p:txBody>
      </p:sp>
      <p:sp>
        <p:nvSpPr>
          <p:cNvPr id="9" name="Subtitle 2"/>
          <p:cNvSpPr>
            <a:spLocks noGrp="1"/>
          </p:cNvSpPr>
          <p:nvPr>
            <p:ph type="subTitle" idx="1" hasCustomPrompt="1"/>
          </p:nvPr>
        </p:nvSpPr>
        <p:spPr>
          <a:xfrm>
            <a:off x="4173279" y="4419600"/>
            <a:ext cx="4641112" cy="1752600"/>
          </a:xfrm>
          <a:prstGeom prst="rect">
            <a:avLst/>
          </a:prstGeom>
        </p:spPr>
        <p:txBody>
          <a:bodyPr>
            <a:noAutofit/>
          </a:bodyPr>
          <a:lstStyle>
            <a:lvl1pPr indent="0" algn="ctr">
              <a:buNone/>
              <a:defRPr sz="3600" baseline="0">
                <a:solidFill>
                  <a:schemeClr val="bg1">
                    <a:lumMod val="50000"/>
                  </a:schemeClr>
                </a:solidFill>
              </a:defRPr>
            </a:lvl1pPr>
          </a:lstStyle>
          <a:p>
            <a:r>
              <a:rPr lang="en-US" dirty="0"/>
              <a:t>Using predictive analytics to minimise property damage</a:t>
            </a:r>
          </a:p>
        </p:txBody>
      </p:sp>
      <p:pic>
        <p:nvPicPr>
          <p:cNvPr id="6" name="Picture 7">
            <a:extLst>
              <a:ext uri="{FF2B5EF4-FFF2-40B4-BE49-F238E27FC236}">
                <a16:creationId xmlns:a16="http://schemas.microsoft.com/office/drawing/2014/main" id="{71069031-ABC2-4516-8372-A05492F98C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203855" y="4875652"/>
            <a:ext cx="2346854" cy="129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Footer Placeholder 4">
            <a:extLst>
              <a:ext uri="{FF2B5EF4-FFF2-40B4-BE49-F238E27FC236}">
                <a16:creationId xmlns:a16="http://schemas.microsoft.com/office/drawing/2014/main" id="{4265B0DE-BEA5-46E7-BEFA-21AF08330F95}"/>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4815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1497437"/>
            <a:ext cx="2712589"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52881"/>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2" y="3086846"/>
            <a:ext cx="2712590" cy="2925413"/>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dirty="0"/>
              <a:t>©2018 FM Global and AFM, all rights reserved.</a:t>
            </a:r>
          </a:p>
        </p:txBody>
      </p:sp>
      <p:sp>
        <p:nvSpPr>
          <p:cNvPr id="14" name="Rectangle 13"/>
          <p:cNvSpPr/>
          <p:nvPr/>
        </p:nvSpPr>
        <p:spPr>
          <a:xfrm>
            <a:off x="7132320" y="0"/>
            <a:ext cx="1299124"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AA2B3AF-5C85-4B57-AFE0-B5B2E5D754D4}" type="slidenum">
              <a:rPr lang="en-US" altLang="en-US" smtClean="0"/>
              <a:pPr/>
              <a:t>‹#›</a:t>
            </a:fld>
            <a:endParaRPr lang="en-US" altLang="en-US"/>
          </a:p>
        </p:txBody>
      </p:sp>
      <p:grpSp>
        <p:nvGrpSpPr>
          <p:cNvPr id="20" name="Group 19">
            <a:extLst>
              <a:ext uri="{FF2B5EF4-FFF2-40B4-BE49-F238E27FC236}">
                <a16:creationId xmlns:a16="http://schemas.microsoft.com/office/drawing/2014/main" id="{43FDDB29-FB77-400C-A7FF-52630F11BA2A}"/>
              </a:ext>
            </a:extLst>
          </p:cNvPr>
          <p:cNvGrpSpPr/>
          <p:nvPr userDrawn="1"/>
        </p:nvGrpSpPr>
        <p:grpSpPr>
          <a:xfrm>
            <a:off x="7152167" y="60527"/>
            <a:ext cx="1241926" cy="923330"/>
            <a:chOff x="512275" y="2053864"/>
            <a:chExt cx="1241926" cy="923330"/>
          </a:xfrm>
        </p:grpSpPr>
        <p:sp>
          <p:nvSpPr>
            <p:cNvPr id="21" name="TextBox 20">
              <a:extLst>
                <a:ext uri="{FF2B5EF4-FFF2-40B4-BE49-F238E27FC236}">
                  <a16:creationId xmlns:a16="http://schemas.microsoft.com/office/drawing/2014/main" id="{D42DBC9C-B61F-4B14-9D19-D9ADD427D3F6}"/>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22" name="TextBox 21">
              <a:extLst>
                <a:ext uri="{FF2B5EF4-FFF2-40B4-BE49-F238E27FC236}">
                  <a16:creationId xmlns:a16="http://schemas.microsoft.com/office/drawing/2014/main" id="{EAC05B0C-B506-4F02-8A7C-C2B343FA4301}"/>
                </a:ext>
              </a:extLst>
            </p:cNvPr>
            <p:cNvSpPr txBox="1"/>
            <p:nvPr/>
          </p:nvSpPr>
          <p:spPr>
            <a:xfrm>
              <a:off x="943163" y="221993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3" name="TextBox 22">
              <a:extLst>
                <a:ext uri="{FF2B5EF4-FFF2-40B4-BE49-F238E27FC236}">
                  <a16:creationId xmlns:a16="http://schemas.microsoft.com/office/drawing/2014/main" id="{F1AAD8C2-ECA0-4AD3-9D95-FEADD82392F9}"/>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475559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3" y="1362190"/>
            <a:ext cx="2987087"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51591" y="3088564"/>
            <a:ext cx="3001938" cy="2448637"/>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dirty="0"/>
              <a:t>©2018 FM Global and AFM, all rights reserved.</a:t>
            </a:r>
          </a:p>
        </p:txBody>
      </p:sp>
      <p:sp>
        <p:nvSpPr>
          <p:cNvPr id="14" name="Rectangle 13"/>
          <p:cNvSpPr/>
          <p:nvPr/>
        </p:nvSpPr>
        <p:spPr>
          <a:xfrm>
            <a:off x="7152167" y="0"/>
            <a:ext cx="1279277"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A10EF33-6E8A-4246-B564-6268B285BCBC}" type="slidenum">
              <a:rPr lang="en-US" altLang="en-US" smtClean="0"/>
              <a:pPr/>
              <a:t>‹#›</a:t>
            </a:fld>
            <a:endParaRPr lang="en-US" altLang="en-US"/>
          </a:p>
        </p:txBody>
      </p:sp>
      <p:grpSp>
        <p:nvGrpSpPr>
          <p:cNvPr id="24" name="Group 23">
            <a:extLst>
              <a:ext uri="{FF2B5EF4-FFF2-40B4-BE49-F238E27FC236}">
                <a16:creationId xmlns:a16="http://schemas.microsoft.com/office/drawing/2014/main" id="{2778633E-4B45-457E-89E6-3467196B6577}"/>
              </a:ext>
            </a:extLst>
          </p:cNvPr>
          <p:cNvGrpSpPr/>
          <p:nvPr userDrawn="1"/>
        </p:nvGrpSpPr>
        <p:grpSpPr>
          <a:xfrm>
            <a:off x="7152167" y="60527"/>
            <a:ext cx="1241926" cy="923330"/>
            <a:chOff x="512275" y="2053864"/>
            <a:chExt cx="1241926" cy="923330"/>
          </a:xfrm>
        </p:grpSpPr>
        <p:sp>
          <p:nvSpPr>
            <p:cNvPr id="25" name="TextBox 24">
              <a:extLst>
                <a:ext uri="{FF2B5EF4-FFF2-40B4-BE49-F238E27FC236}">
                  <a16:creationId xmlns:a16="http://schemas.microsoft.com/office/drawing/2014/main" id="{BD955163-A280-4083-900D-B675645FA95B}"/>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26" name="TextBox 25">
              <a:extLst>
                <a:ext uri="{FF2B5EF4-FFF2-40B4-BE49-F238E27FC236}">
                  <a16:creationId xmlns:a16="http://schemas.microsoft.com/office/drawing/2014/main" id="{2671C160-532D-423E-B408-16AA04710264}"/>
                </a:ext>
              </a:extLst>
            </p:cNvPr>
            <p:cNvSpPr txBox="1"/>
            <p:nvPr/>
          </p:nvSpPr>
          <p:spPr>
            <a:xfrm>
              <a:off x="943163" y="221993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7" name="TextBox 26">
              <a:extLst>
                <a:ext uri="{FF2B5EF4-FFF2-40B4-BE49-F238E27FC236}">
                  <a16:creationId xmlns:a16="http://schemas.microsoft.com/office/drawing/2014/main" id="{10ED31E6-790A-4EE0-85A2-0826A293DB53}"/>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4224132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4" y="4961453"/>
            <a:ext cx="6422002"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4"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dirty="0"/>
              <a:t>©2018 FM Global and AFM, all rights reserved.</a:t>
            </a:r>
          </a:p>
        </p:txBody>
      </p:sp>
      <p:sp>
        <p:nvSpPr>
          <p:cNvPr id="14" name="Rectangle 13"/>
          <p:cNvSpPr/>
          <p:nvPr/>
        </p:nvSpPr>
        <p:spPr>
          <a:xfrm>
            <a:off x="7820732" y="8809"/>
            <a:ext cx="1324062"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C01DFEE-18D7-4EF4-9614-423AAA76D6FB}" type="slidenum">
              <a:rPr lang="en-US" altLang="en-US" smtClean="0"/>
              <a:pPr/>
              <a:t>‹#›</a:t>
            </a:fld>
            <a:endParaRPr lang="en-US" altLang="en-US"/>
          </a:p>
        </p:txBody>
      </p:sp>
      <p:grpSp>
        <p:nvGrpSpPr>
          <p:cNvPr id="20" name="Group 19">
            <a:extLst>
              <a:ext uri="{FF2B5EF4-FFF2-40B4-BE49-F238E27FC236}">
                <a16:creationId xmlns:a16="http://schemas.microsoft.com/office/drawing/2014/main" id="{A9714E71-6B70-4C3F-B6B6-640EEB417A76}"/>
              </a:ext>
            </a:extLst>
          </p:cNvPr>
          <p:cNvGrpSpPr/>
          <p:nvPr userDrawn="1"/>
        </p:nvGrpSpPr>
        <p:grpSpPr>
          <a:xfrm>
            <a:off x="7861800" y="42226"/>
            <a:ext cx="1241926" cy="923330"/>
            <a:chOff x="512275" y="2053864"/>
            <a:chExt cx="1241926" cy="923330"/>
          </a:xfrm>
        </p:grpSpPr>
        <p:sp>
          <p:nvSpPr>
            <p:cNvPr id="21" name="TextBox 20">
              <a:extLst>
                <a:ext uri="{FF2B5EF4-FFF2-40B4-BE49-F238E27FC236}">
                  <a16:creationId xmlns:a16="http://schemas.microsoft.com/office/drawing/2014/main" id="{6B1EBC65-301A-4B81-B667-50B69095CC85}"/>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22" name="TextBox 21">
              <a:extLst>
                <a:ext uri="{FF2B5EF4-FFF2-40B4-BE49-F238E27FC236}">
                  <a16:creationId xmlns:a16="http://schemas.microsoft.com/office/drawing/2014/main" id="{52E94005-6EAB-43C4-AFEE-FA8D3D913210}"/>
                </a:ext>
              </a:extLst>
            </p:cNvPr>
            <p:cNvSpPr txBox="1"/>
            <p:nvPr/>
          </p:nvSpPr>
          <p:spPr>
            <a:xfrm>
              <a:off x="943163" y="221993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3" name="TextBox 22">
              <a:extLst>
                <a:ext uri="{FF2B5EF4-FFF2-40B4-BE49-F238E27FC236}">
                  <a16:creationId xmlns:a16="http://schemas.microsoft.com/office/drawing/2014/main" id="{277CF321-9131-482A-AA8E-89EBB39BAFB4}"/>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1804181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Rectangle 13"/>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2"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2"/>
            <a:ext cx="6422004" cy="1653117"/>
          </a:xfrm>
        </p:spPr>
        <p:txBody>
          <a:bodyPr anchor="ct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2" y="3509008"/>
            <a:ext cx="6422003" cy="2515873"/>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dirty="0"/>
              <a:t>©2018 FM Global and AFM, all rights reserved.</a:t>
            </a:r>
          </a:p>
        </p:txBody>
      </p:sp>
      <p:sp>
        <p:nvSpPr>
          <p:cNvPr id="18" name="Rectangle 17"/>
          <p:cNvSpPr/>
          <p:nvPr/>
        </p:nvSpPr>
        <p:spPr>
          <a:xfrm>
            <a:off x="7288445" y="9512"/>
            <a:ext cx="1357751"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C01DFEE-18D7-4EF4-9614-423AAA76D6FB}" type="slidenum">
              <a:rPr lang="en-US" altLang="en-US" smtClean="0"/>
              <a:pPr/>
              <a:t>‹#›</a:t>
            </a:fld>
            <a:endParaRPr lang="en-US" altLang="en-US"/>
          </a:p>
        </p:txBody>
      </p:sp>
      <p:grpSp>
        <p:nvGrpSpPr>
          <p:cNvPr id="23" name="Group 22">
            <a:extLst>
              <a:ext uri="{FF2B5EF4-FFF2-40B4-BE49-F238E27FC236}">
                <a16:creationId xmlns:a16="http://schemas.microsoft.com/office/drawing/2014/main" id="{08370A76-B6E1-4AFD-B582-5B547E25DA4B}"/>
              </a:ext>
            </a:extLst>
          </p:cNvPr>
          <p:cNvGrpSpPr/>
          <p:nvPr userDrawn="1"/>
        </p:nvGrpSpPr>
        <p:grpSpPr>
          <a:xfrm>
            <a:off x="7346357" y="86045"/>
            <a:ext cx="1241926" cy="923330"/>
            <a:chOff x="512275" y="2053864"/>
            <a:chExt cx="1241926" cy="923330"/>
          </a:xfrm>
        </p:grpSpPr>
        <p:sp>
          <p:nvSpPr>
            <p:cNvPr id="24" name="TextBox 23">
              <a:extLst>
                <a:ext uri="{FF2B5EF4-FFF2-40B4-BE49-F238E27FC236}">
                  <a16:creationId xmlns:a16="http://schemas.microsoft.com/office/drawing/2014/main" id="{402F5D94-D584-4CA9-A573-755BF1E9FC78}"/>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25" name="TextBox 24">
              <a:extLst>
                <a:ext uri="{FF2B5EF4-FFF2-40B4-BE49-F238E27FC236}">
                  <a16:creationId xmlns:a16="http://schemas.microsoft.com/office/drawing/2014/main" id="{F3266B4F-F10C-43CB-A15E-799C66B24A0B}"/>
                </a:ext>
              </a:extLst>
            </p:cNvPr>
            <p:cNvSpPr txBox="1"/>
            <p:nvPr/>
          </p:nvSpPr>
          <p:spPr>
            <a:xfrm>
              <a:off x="943163" y="221993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6" name="TextBox 25">
              <a:extLst>
                <a:ext uri="{FF2B5EF4-FFF2-40B4-BE49-F238E27FC236}">
                  <a16:creationId xmlns:a16="http://schemas.microsoft.com/office/drawing/2014/main" id="{BE813A76-4C1B-4156-8FF6-5ABA3A77C6A6}"/>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2150327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2308"/>
            <a:ext cx="9144000" cy="6860308"/>
            <a:chOff x="0" y="-2308"/>
            <a:chExt cx="9144000" cy="6860308"/>
          </a:xfrm>
        </p:grpSpPr>
        <p:sp>
          <p:nvSpPr>
            <p:cNvPr id="13" name="Rectangle 12"/>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6" name="Freeform 35"/>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1"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10" name="TextBox 9"/>
          <p:cNvSpPr txBox="1"/>
          <p:nvPr/>
        </p:nvSpPr>
        <p:spPr>
          <a:xfrm>
            <a:off x="644722" y="654265"/>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a:xfrm>
            <a:off x="7227455" y="2900539"/>
            <a:ext cx="538973"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60" y="914401"/>
            <a:ext cx="6160385" cy="2894878"/>
          </a:xfrm>
        </p:spPr>
        <p:txBody>
          <a:bodyP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a:xfrm>
            <a:off x="1387280" y="3814475"/>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1" y="5000817"/>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900"/>
            </a:lvl1pPr>
          </a:lstStyle>
          <a:p>
            <a:pPr>
              <a:defRPr/>
            </a:pPr>
            <a:endParaRPr lang="en-US"/>
          </a:p>
        </p:txBody>
      </p:sp>
      <p:sp>
        <p:nvSpPr>
          <p:cNvPr id="5" name="Footer Placeholder 4"/>
          <p:cNvSpPr>
            <a:spLocks noGrp="1"/>
          </p:cNvSpPr>
          <p:nvPr>
            <p:ph type="ftr" sz="quarter" idx="11"/>
          </p:nvPr>
        </p:nvSpPr>
        <p:spPr/>
        <p:txBody>
          <a:bodyPr/>
          <a:lstStyle>
            <a:lvl1pPr>
              <a:defRPr sz="900"/>
            </a:lvl1pPr>
          </a:lstStyle>
          <a:p>
            <a:pPr>
              <a:defRPr/>
            </a:pPr>
            <a:r>
              <a:rPr lang="en-US" dirty="0"/>
              <a:t>©2018 FM Global and AFM, all rights reserved.</a:t>
            </a:r>
          </a:p>
        </p:txBody>
      </p:sp>
      <p:sp>
        <p:nvSpPr>
          <p:cNvPr id="43" name="Rectangle 42"/>
          <p:cNvSpPr/>
          <p:nvPr/>
        </p:nvSpPr>
        <p:spPr>
          <a:xfrm>
            <a:off x="7323117" y="0"/>
            <a:ext cx="1344033"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C01DFEE-18D7-4EF4-9614-423AAA76D6FB}" type="slidenum">
              <a:rPr lang="en-US" altLang="en-US" smtClean="0"/>
              <a:pPr/>
              <a:t>‹#›</a:t>
            </a:fld>
            <a:endParaRPr lang="en-US" altLang="en-US"/>
          </a:p>
        </p:txBody>
      </p:sp>
      <p:grpSp>
        <p:nvGrpSpPr>
          <p:cNvPr id="22" name="Group 21">
            <a:extLst>
              <a:ext uri="{FF2B5EF4-FFF2-40B4-BE49-F238E27FC236}">
                <a16:creationId xmlns:a16="http://schemas.microsoft.com/office/drawing/2014/main" id="{778074CC-2433-4576-AC88-92068C96AD99}"/>
              </a:ext>
            </a:extLst>
          </p:cNvPr>
          <p:cNvGrpSpPr/>
          <p:nvPr userDrawn="1"/>
        </p:nvGrpSpPr>
        <p:grpSpPr>
          <a:xfrm>
            <a:off x="7374170" y="40145"/>
            <a:ext cx="1241926" cy="923330"/>
            <a:chOff x="512275" y="2053864"/>
            <a:chExt cx="1241926" cy="923330"/>
          </a:xfrm>
        </p:grpSpPr>
        <p:sp>
          <p:nvSpPr>
            <p:cNvPr id="23" name="TextBox 22">
              <a:extLst>
                <a:ext uri="{FF2B5EF4-FFF2-40B4-BE49-F238E27FC236}">
                  <a16:creationId xmlns:a16="http://schemas.microsoft.com/office/drawing/2014/main" id="{91BBCE17-99A9-4333-8E37-8B56581B7F20}"/>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24" name="TextBox 23">
              <a:extLst>
                <a:ext uri="{FF2B5EF4-FFF2-40B4-BE49-F238E27FC236}">
                  <a16:creationId xmlns:a16="http://schemas.microsoft.com/office/drawing/2014/main" id="{305E81C9-A2DD-495E-8A26-5CD1ACD43D91}"/>
                </a:ext>
              </a:extLst>
            </p:cNvPr>
            <p:cNvSpPr txBox="1"/>
            <p:nvPr/>
          </p:nvSpPr>
          <p:spPr>
            <a:xfrm>
              <a:off x="943163" y="221993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5" name="TextBox 24">
              <a:extLst>
                <a:ext uri="{FF2B5EF4-FFF2-40B4-BE49-F238E27FC236}">
                  <a16:creationId xmlns:a16="http://schemas.microsoft.com/office/drawing/2014/main" id="{8303AF91-E173-4419-B87D-803330CAC701}"/>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3948403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10" name="Rectangle 9"/>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11"/>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401"/>
            <a:ext cx="6422004" cy="209550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159399"/>
            <a:ext cx="6422004"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dirty="0"/>
              <a:t>©2018 FM Global and AFM, all rights reserved.</a:t>
            </a:r>
          </a:p>
        </p:txBody>
      </p:sp>
      <p:sp>
        <p:nvSpPr>
          <p:cNvPr id="15" name="Rectangle 14"/>
          <p:cNvSpPr/>
          <p:nvPr/>
        </p:nvSpPr>
        <p:spPr>
          <a:xfrm>
            <a:off x="7288445" y="0"/>
            <a:ext cx="1378705"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C01DFEE-18D7-4EF4-9614-423AAA76D6FB}" type="slidenum">
              <a:rPr lang="en-US" altLang="en-US" smtClean="0"/>
              <a:pPr/>
              <a:t>‹#›</a:t>
            </a:fld>
            <a:endParaRPr lang="en-US" altLang="en-US"/>
          </a:p>
        </p:txBody>
      </p:sp>
      <p:grpSp>
        <p:nvGrpSpPr>
          <p:cNvPr id="20" name="Group 19">
            <a:extLst>
              <a:ext uri="{FF2B5EF4-FFF2-40B4-BE49-F238E27FC236}">
                <a16:creationId xmlns:a16="http://schemas.microsoft.com/office/drawing/2014/main" id="{4E4DE573-A170-495A-9F92-58C37CD08059}"/>
              </a:ext>
            </a:extLst>
          </p:cNvPr>
          <p:cNvGrpSpPr/>
          <p:nvPr userDrawn="1"/>
        </p:nvGrpSpPr>
        <p:grpSpPr>
          <a:xfrm>
            <a:off x="7356834" y="82137"/>
            <a:ext cx="1241926" cy="923330"/>
            <a:chOff x="512275" y="2053864"/>
            <a:chExt cx="1241926" cy="923330"/>
          </a:xfrm>
        </p:grpSpPr>
        <p:sp>
          <p:nvSpPr>
            <p:cNvPr id="21" name="TextBox 20">
              <a:extLst>
                <a:ext uri="{FF2B5EF4-FFF2-40B4-BE49-F238E27FC236}">
                  <a16:creationId xmlns:a16="http://schemas.microsoft.com/office/drawing/2014/main" id="{79111787-C0F0-4DFF-BF18-AEF9E426AA95}"/>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22" name="TextBox 21">
              <a:extLst>
                <a:ext uri="{FF2B5EF4-FFF2-40B4-BE49-F238E27FC236}">
                  <a16:creationId xmlns:a16="http://schemas.microsoft.com/office/drawing/2014/main" id="{EFC95AB6-84C8-4E7E-BD90-20841997C3BC}"/>
                </a:ext>
              </a:extLst>
            </p:cNvPr>
            <p:cNvSpPr txBox="1"/>
            <p:nvPr/>
          </p:nvSpPr>
          <p:spPr>
            <a:xfrm>
              <a:off x="943163" y="221993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3" name="TextBox 22">
              <a:extLst>
                <a:ext uri="{FF2B5EF4-FFF2-40B4-BE49-F238E27FC236}">
                  <a16:creationId xmlns:a16="http://schemas.microsoft.com/office/drawing/2014/main" id="{1B9DEDE2-D8A8-438B-AF82-E2CB8DCA3EDF}"/>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4286761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8884" y="927101"/>
            <a:ext cx="6423592"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8884" y="2489199"/>
            <a:ext cx="2310988"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8884" y="3147166"/>
            <a:ext cx="2310988" cy="287771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8471" y="2489201"/>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3" y="3147164"/>
            <a:ext cx="232675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1" y="2489202"/>
            <a:ext cx="2313740" cy="65796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3821" y="3147162"/>
            <a:ext cx="2313739" cy="288836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dirty="0"/>
              <a:t>©2018 FM Global and AFM, all rights reserved.</a:t>
            </a:r>
          </a:p>
        </p:txBody>
      </p:sp>
      <p:sp>
        <p:nvSpPr>
          <p:cNvPr id="9" name="Slide Number Placeholder 8"/>
          <p:cNvSpPr>
            <a:spLocks noGrp="1"/>
          </p:cNvSpPr>
          <p:nvPr>
            <p:ph type="sldNum" sz="quarter" idx="12"/>
          </p:nvPr>
        </p:nvSpPr>
        <p:spPr/>
        <p:txBody>
          <a:bodyPr/>
          <a:lstStyle/>
          <a:p>
            <a:fld id="{EC01DFEE-18D7-4EF4-9614-423AAA76D6FB}" type="slidenum">
              <a:rPr lang="en-US" altLang="en-US" smtClean="0"/>
              <a:pPr/>
              <a:t>‹#›</a:t>
            </a:fld>
            <a:endParaRPr lang="en-US" altLang="en-US"/>
          </a:p>
        </p:txBody>
      </p:sp>
    </p:spTree>
    <p:extLst>
      <p:ext uri="{BB962C8B-B14F-4D97-AF65-F5344CB8AC3E}">
        <p14:creationId xmlns:p14="http://schemas.microsoft.com/office/powerpoint/2010/main" val="1448154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2" y="936973"/>
            <a:ext cx="6423592" cy="699992"/>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88548"/>
            <a:ext cx="2314064" cy="64901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021262" y="2489200"/>
            <a:ext cx="2012937"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8"/>
          </p:nvPr>
        </p:nvSpPr>
        <p:spPr>
          <a:xfrm>
            <a:off x="866438" y="4837558"/>
            <a:ext cx="2309280" cy="118732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4318" y="4188546"/>
            <a:ext cx="233090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16"/>
          </p:nvPr>
        </p:nvSpPr>
        <p:spPr>
          <a:xfrm>
            <a:off x="3550623" y="2489200"/>
            <a:ext cx="2025182"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04317" y="4846509"/>
            <a:ext cx="2330904" cy="117837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4184814"/>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17"/>
          </p:nvPr>
        </p:nvSpPr>
        <p:spPr>
          <a:xfrm>
            <a:off x="6104946" y="2489200"/>
            <a:ext cx="2018839"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63820" y="4846510"/>
            <a:ext cx="2299492" cy="118902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dirty="0"/>
              <a:t>©2018 FM Global and AFM, all rights reserved.</a:t>
            </a:r>
          </a:p>
        </p:txBody>
      </p:sp>
      <p:sp>
        <p:nvSpPr>
          <p:cNvPr id="9" name="Slide Number Placeholder 8"/>
          <p:cNvSpPr>
            <a:spLocks noGrp="1"/>
          </p:cNvSpPr>
          <p:nvPr>
            <p:ph type="sldNum" sz="quarter" idx="12"/>
          </p:nvPr>
        </p:nvSpPr>
        <p:spPr/>
        <p:txBody>
          <a:bodyPr/>
          <a:lstStyle/>
          <a:p>
            <a:fld id="{EC01DFEE-18D7-4EF4-9614-423AAA76D6FB}" type="slidenum">
              <a:rPr lang="en-US" altLang="en-US" smtClean="0"/>
              <a:pPr/>
              <a:t>‹#›</a:t>
            </a:fld>
            <a:endParaRPr lang="en-US" altLang="en-US"/>
          </a:p>
        </p:txBody>
      </p:sp>
    </p:spTree>
    <p:extLst>
      <p:ext uri="{BB962C8B-B14F-4D97-AF65-F5344CB8AC3E}">
        <p14:creationId xmlns:p14="http://schemas.microsoft.com/office/powerpoint/2010/main" val="2192932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66442" y="2489200"/>
            <a:ext cx="6343201" cy="35306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lvl1pPr>
              <a:defRPr sz="900"/>
            </a:lvl1pPr>
          </a:lstStyle>
          <a:p>
            <a:pPr>
              <a:defRPr/>
            </a:pPr>
            <a:r>
              <a:rPr lang="en-US" dirty="0"/>
              <a:t>©2018 FM Global and AFM, all rights reserved.</a:t>
            </a:r>
          </a:p>
        </p:txBody>
      </p:sp>
      <p:sp>
        <p:nvSpPr>
          <p:cNvPr id="6" name="Slide Number Placeholder 5"/>
          <p:cNvSpPr>
            <a:spLocks noGrp="1"/>
          </p:cNvSpPr>
          <p:nvPr>
            <p:ph type="sldNum" sz="quarter" idx="12"/>
          </p:nvPr>
        </p:nvSpPr>
        <p:spPr/>
        <p:txBody>
          <a:bodyPr/>
          <a:lstStyle/>
          <a:p>
            <a:fld id="{5A400203-4F66-4712-AD40-D6950EE746D4}" type="slidenum">
              <a:rPr lang="en-US" altLang="en-US" smtClean="0"/>
              <a:pPr/>
              <a:t>‹#›</a:t>
            </a:fld>
            <a:endParaRPr lang="en-US" altLang="en-US"/>
          </a:p>
        </p:txBody>
      </p:sp>
    </p:spTree>
    <p:extLst>
      <p:ext uri="{BB962C8B-B14F-4D97-AF65-F5344CB8AC3E}">
        <p14:creationId xmlns:p14="http://schemas.microsoft.com/office/powerpoint/2010/main" val="5256700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0" name="Group 9"/>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Rectangle 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119474" cy="457199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48236" y="1447799"/>
            <a:ext cx="4435439" cy="45719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dirty="0"/>
              <a:t>©2018 FM Global and AFM, all rights reserved.</a:t>
            </a:r>
          </a:p>
        </p:txBody>
      </p:sp>
      <p:sp>
        <p:nvSpPr>
          <p:cNvPr id="13" name="Rectangle 12"/>
          <p:cNvSpPr/>
          <p:nvPr/>
        </p:nvSpPr>
        <p:spPr>
          <a:xfrm>
            <a:off x="7288444" y="0"/>
            <a:ext cx="1348480"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6275D1-83F1-4A7E-9DFD-C37DF85DF526}" type="slidenum">
              <a:rPr lang="en-US" altLang="en-US" smtClean="0"/>
              <a:pPr/>
              <a:t>‹#›</a:t>
            </a:fld>
            <a:endParaRPr lang="en-US" altLang="en-US"/>
          </a:p>
        </p:txBody>
      </p:sp>
      <p:grpSp>
        <p:nvGrpSpPr>
          <p:cNvPr id="19" name="Group 18">
            <a:extLst>
              <a:ext uri="{FF2B5EF4-FFF2-40B4-BE49-F238E27FC236}">
                <a16:creationId xmlns:a16="http://schemas.microsoft.com/office/drawing/2014/main" id="{73BD8134-A1C9-4DAB-93A0-34850BD47DB7}"/>
              </a:ext>
            </a:extLst>
          </p:cNvPr>
          <p:cNvGrpSpPr/>
          <p:nvPr userDrawn="1"/>
        </p:nvGrpSpPr>
        <p:grpSpPr>
          <a:xfrm>
            <a:off x="7342515" y="88064"/>
            <a:ext cx="1241926" cy="923330"/>
            <a:chOff x="512275" y="2053864"/>
            <a:chExt cx="1241926" cy="923330"/>
          </a:xfrm>
        </p:grpSpPr>
        <p:sp>
          <p:nvSpPr>
            <p:cNvPr id="20" name="TextBox 19">
              <a:extLst>
                <a:ext uri="{FF2B5EF4-FFF2-40B4-BE49-F238E27FC236}">
                  <a16:creationId xmlns:a16="http://schemas.microsoft.com/office/drawing/2014/main" id="{7647BA26-3728-4DFC-8605-031A17A0DD4F}"/>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21" name="TextBox 20">
              <a:extLst>
                <a:ext uri="{FF2B5EF4-FFF2-40B4-BE49-F238E27FC236}">
                  <a16:creationId xmlns:a16="http://schemas.microsoft.com/office/drawing/2014/main" id="{0D8656C3-B7DA-451A-9024-E5CD417DC4D3}"/>
                </a:ext>
              </a:extLst>
            </p:cNvPr>
            <p:cNvSpPr txBox="1"/>
            <p:nvPr/>
          </p:nvSpPr>
          <p:spPr>
            <a:xfrm>
              <a:off x="943163" y="221993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22" name="TextBox 21">
              <a:extLst>
                <a:ext uri="{FF2B5EF4-FFF2-40B4-BE49-F238E27FC236}">
                  <a16:creationId xmlns:a16="http://schemas.microsoft.com/office/drawing/2014/main" id="{499C1AC5-EB6A-460D-8435-62986799975D}"/>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2064543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15" name="Rectangle 14"/>
            <p:cNvSpPr/>
            <p:nvPr/>
          </p:nvSpPr>
          <p:spPr>
            <a:xfrm>
              <a:off x="0" y="0"/>
              <a:ext cx="9144000" cy="6858000"/>
            </a:xfrm>
            <a:prstGeom prst="rect">
              <a:avLst/>
            </a:prstGeom>
            <a:blipFill>
              <a:blip r:embed="rId23">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13"/>
            <p:cNvSpPr/>
            <p:nvPr/>
          </p:nvSpPr>
          <p:spPr bwMode="gray">
            <a:xfrm>
              <a:off x="485023" y="1854142"/>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6"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3565" y="925607"/>
            <a:ext cx="6346078" cy="71135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866442" y="2489200"/>
            <a:ext cx="6343201" cy="353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879" y="6609088"/>
            <a:ext cx="3859795" cy="228660"/>
          </a:xfrm>
          <a:prstGeom prst="rect">
            <a:avLst/>
          </a:prstGeom>
        </p:spPr>
        <p:txBody>
          <a:bodyPr vert="horz" lIns="91440" tIns="45720" rIns="91440" bIns="45720" rtlCol="0" anchor="b"/>
          <a:lstStyle>
            <a:lvl1pPr algn="l">
              <a:defRPr sz="1000" b="1" i="0">
                <a:solidFill>
                  <a:schemeClr val="accent1"/>
                </a:solidFill>
              </a:defRPr>
            </a:lvl1pPr>
          </a:lstStyle>
          <a:p>
            <a:pPr>
              <a:defRPr/>
            </a:pPr>
            <a:r>
              <a:rPr lang="en-US" dirty="0"/>
              <a:t>©2018 FM Global and AFM, all rights reserved.</a:t>
            </a:r>
          </a:p>
        </p:txBody>
      </p:sp>
      <p:sp>
        <p:nvSpPr>
          <p:cNvPr id="4" name="Date Placeholder 3"/>
          <p:cNvSpPr>
            <a:spLocks noGrp="1"/>
          </p:cNvSpPr>
          <p:nvPr>
            <p:ph type="dt" sz="half" idx="2"/>
          </p:nvPr>
        </p:nvSpPr>
        <p:spPr>
          <a:xfrm>
            <a:off x="8147165" y="6629341"/>
            <a:ext cx="990599" cy="228659"/>
          </a:xfrm>
          <a:prstGeom prst="rect">
            <a:avLst/>
          </a:prstGeom>
        </p:spPr>
        <p:txBody>
          <a:bodyPr vert="horz" lIns="91440" tIns="45720" rIns="91440" bIns="45720" rtlCol="0" anchor="b"/>
          <a:lstStyle>
            <a:lvl1pPr algn="r">
              <a:defRPr sz="900" b="1" i="0">
                <a:solidFill>
                  <a:schemeClr val="accent1"/>
                </a:solidFill>
              </a:defRPr>
            </a:lvl1pPr>
          </a:lstStyle>
          <a:p>
            <a:pPr>
              <a:defRPr/>
            </a:pPr>
            <a:endParaRPr lang="en-US" dirty="0"/>
          </a:p>
        </p:txBody>
      </p:sp>
      <p:sp>
        <p:nvSpPr>
          <p:cNvPr id="17" name="Rectangle 16"/>
          <p:cNvSpPr/>
          <p:nvPr/>
        </p:nvSpPr>
        <p:spPr>
          <a:xfrm>
            <a:off x="7356765" y="0"/>
            <a:ext cx="1302212" cy="1099458"/>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7766429" y="295732"/>
            <a:ext cx="628813" cy="767687"/>
          </a:xfrm>
          <a:prstGeom prst="rect">
            <a:avLst/>
          </a:prstGeom>
        </p:spPr>
        <p:txBody>
          <a:bodyPr vert="horz" lIns="91440" tIns="45720" rIns="91440" bIns="45720" rtlCol="0" anchor="b"/>
          <a:lstStyle>
            <a:lvl1pPr algn="ctr">
              <a:defRPr sz="2800" b="0" i="0">
                <a:solidFill>
                  <a:schemeClr val="bg1"/>
                </a:solidFill>
              </a:defRPr>
            </a:lvl1pPr>
          </a:lstStyle>
          <a:p>
            <a:fld id="{EC01DFEE-18D7-4EF4-9614-423AAA76D6FB}" type="slidenum">
              <a:rPr lang="en-US" altLang="en-US" smtClean="0"/>
              <a:pPr/>
              <a:t>‹#›</a:t>
            </a:fld>
            <a:endParaRPr lang="en-US" altLang="en-US" dirty="0"/>
          </a:p>
        </p:txBody>
      </p:sp>
      <p:grpSp>
        <p:nvGrpSpPr>
          <p:cNvPr id="30" name="Group 29">
            <a:extLst>
              <a:ext uri="{FF2B5EF4-FFF2-40B4-BE49-F238E27FC236}">
                <a16:creationId xmlns:a16="http://schemas.microsoft.com/office/drawing/2014/main" id="{1184D315-E602-43C0-A98C-E4E9FBDA43D0}"/>
              </a:ext>
            </a:extLst>
          </p:cNvPr>
          <p:cNvGrpSpPr/>
          <p:nvPr userDrawn="1"/>
        </p:nvGrpSpPr>
        <p:grpSpPr>
          <a:xfrm>
            <a:off x="7400539" y="40145"/>
            <a:ext cx="1241926" cy="923330"/>
            <a:chOff x="512275" y="2053864"/>
            <a:chExt cx="1241926" cy="923330"/>
          </a:xfrm>
        </p:grpSpPr>
        <p:sp>
          <p:nvSpPr>
            <p:cNvPr id="31" name="TextBox 30">
              <a:extLst>
                <a:ext uri="{FF2B5EF4-FFF2-40B4-BE49-F238E27FC236}">
                  <a16:creationId xmlns:a16="http://schemas.microsoft.com/office/drawing/2014/main" id="{22457819-C2BE-4F16-8849-DAA772B99F9E}"/>
                </a:ext>
              </a:extLst>
            </p:cNvPr>
            <p:cNvSpPr txBox="1"/>
            <p:nvPr/>
          </p:nvSpPr>
          <p:spPr>
            <a:xfrm>
              <a:off x="512275"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B</a:t>
              </a:r>
            </a:p>
          </p:txBody>
        </p:sp>
        <p:sp>
          <p:nvSpPr>
            <p:cNvPr id="32" name="TextBox 31">
              <a:extLst>
                <a:ext uri="{FF2B5EF4-FFF2-40B4-BE49-F238E27FC236}">
                  <a16:creationId xmlns:a16="http://schemas.microsoft.com/office/drawing/2014/main" id="{68071C57-579F-4933-82C8-5D9FA94AD089}"/>
                </a:ext>
              </a:extLst>
            </p:cNvPr>
            <p:cNvSpPr txBox="1"/>
            <p:nvPr/>
          </p:nvSpPr>
          <p:spPr>
            <a:xfrm>
              <a:off x="978740" y="2253919"/>
              <a:ext cx="651849" cy="523220"/>
            </a:xfrm>
            <a:prstGeom prst="rect">
              <a:avLst/>
            </a:prstGeom>
            <a:noFill/>
          </p:spPr>
          <p:txBody>
            <a:bodyPr wrap="square" rtlCol="0">
              <a:spAutoFit/>
            </a:bodyPr>
            <a:lstStyle/>
            <a:p>
              <a:r>
                <a:rPr lang="en-GB" sz="2800" dirty="0">
                  <a:solidFill>
                    <a:srgbClr val="663300"/>
                  </a:solidFill>
                  <a:latin typeface="Baskerville Old Face" panose="02020602080505020303" pitchFamily="18" charset="0"/>
                </a:rPr>
                <a:t>&amp;</a:t>
              </a:r>
            </a:p>
          </p:txBody>
        </p:sp>
        <p:sp>
          <p:nvSpPr>
            <p:cNvPr id="33" name="TextBox 32">
              <a:extLst>
                <a:ext uri="{FF2B5EF4-FFF2-40B4-BE49-F238E27FC236}">
                  <a16:creationId xmlns:a16="http://schemas.microsoft.com/office/drawing/2014/main" id="{DDF32AAE-097E-4231-88A1-A68B94712255}"/>
                </a:ext>
              </a:extLst>
            </p:cNvPr>
            <p:cNvSpPr txBox="1"/>
            <p:nvPr/>
          </p:nvSpPr>
          <p:spPr>
            <a:xfrm>
              <a:off x="1102352" y="2053864"/>
              <a:ext cx="651849" cy="923330"/>
            </a:xfrm>
            <a:prstGeom prst="rect">
              <a:avLst/>
            </a:prstGeom>
            <a:noFill/>
          </p:spPr>
          <p:txBody>
            <a:bodyPr wrap="square" rtlCol="0">
              <a:spAutoFit/>
            </a:bodyPr>
            <a:lstStyle/>
            <a:p>
              <a:r>
                <a:rPr lang="en-GB" sz="5400" dirty="0">
                  <a:solidFill>
                    <a:srgbClr val="663300"/>
                  </a:solidFill>
                  <a:latin typeface="Baskerville Old Face" panose="02020602080505020303" pitchFamily="18" charset="0"/>
                </a:rPr>
                <a:t>T</a:t>
              </a:r>
            </a:p>
          </p:txBody>
        </p:sp>
      </p:grpSp>
    </p:spTree>
    <p:extLst>
      <p:ext uri="{BB962C8B-B14F-4D97-AF65-F5344CB8AC3E}">
        <p14:creationId xmlns:p14="http://schemas.microsoft.com/office/powerpoint/2010/main" val="291494763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707" r:id="rId7"/>
    <p:sldLayoutId id="2147483694" r:id="rId8"/>
    <p:sldLayoutId id="2147483705" r:id="rId9"/>
    <p:sldLayoutId id="2147483708" r:id="rId10"/>
    <p:sldLayoutId id="2147483706"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Lst>
  <p:txStyles>
    <p:titleStyle>
      <a:lvl1pPr algn="l" defTabSz="457200" rtl="0" eaLnBrk="1" latinLnBrk="0" hangingPunct="1">
        <a:spcBef>
          <a:spcPct val="0"/>
        </a:spcBef>
        <a:buNone/>
        <a:defRPr sz="3200" b="0" i="0" kern="1200">
          <a:solidFill>
            <a:schemeClr val="bg2"/>
          </a:solidFill>
          <a:latin typeface="Baskerville Old Face" panose="02020602080505020303"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Gloucester MT Extra Condensed" panose="02030808020601010101" pitchFamily="18" charset="0"/>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Gloucester MT Extra Condensed" panose="02030808020601010101" pitchFamily="18" charset="0"/>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Gloucester MT Extra Condensed" panose="02030808020601010101" pitchFamily="18" charset="0"/>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Gloucester MT Extra Condensed" panose="02030808020601010101" pitchFamily="18" charset="0"/>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Gloucester MT Extra Condensed" panose="02030808020601010101" pitchFamily="18" charset="0"/>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8.emf"/><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20.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6.tiff"/></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22.emf"/><Relationship Id="rId4" Type="http://schemas.openxmlformats.org/officeDocument/2006/relationships/image" Target="../media/image21.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gif"/><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slide" Target="slide46.xml"/><Relationship Id="rId13" Type="http://schemas.openxmlformats.org/officeDocument/2006/relationships/slide" Target="slide62.xml"/><Relationship Id="rId18" Type="http://schemas.openxmlformats.org/officeDocument/2006/relationships/slide" Target="slide78.xml"/><Relationship Id="rId26" Type="http://schemas.openxmlformats.org/officeDocument/2006/relationships/slide" Target="slide101.xml"/><Relationship Id="rId39" Type="http://schemas.openxmlformats.org/officeDocument/2006/relationships/slide" Target="slide143.xml"/><Relationship Id="rId3" Type="http://schemas.openxmlformats.org/officeDocument/2006/relationships/image" Target="../media/image40.png"/><Relationship Id="rId21" Type="http://schemas.openxmlformats.org/officeDocument/2006/relationships/slide" Target="slide88.xml"/><Relationship Id="rId34" Type="http://schemas.openxmlformats.org/officeDocument/2006/relationships/slide" Target="slide127.xml"/><Relationship Id="rId7" Type="http://schemas.openxmlformats.org/officeDocument/2006/relationships/slide" Target="slide44.xml"/><Relationship Id="rId12" Type="http://schemas.openxmlformats.org/officeDocument/2006/relationships/slide" Target="slide60.xml"/><Relationship Id="rId17" Type="http://schemas.openxmlformats.org/officeDocument/2006/relationships/slide" Target="slide73.xml"/><Relationship Id="rId25" Type="http://schemas.openxmlformats.org/officeDocument/2006/relationships/slide" Target="slide98.xml"/><Relationship Id="rId33" Type="http://schemas.openxmlformats.org/officeDocument/2006/relationships/slide" Target="slide125.xml"/><Relationship Id="rId38" Type="http://schemas.openxmlformats.org/officeDocument/2006/relationships/slide" Target="slide141.xml"/><Relationship Id="rId2" Type="http://schemas.openxmlformats.org/officeDocument/2006/relationships/notesSlide" Target="../notesSlides/notesSlide18.xml"/><Relationship Id="rId16" Type="http://schemas.openxmlformats.org/officeDocument/2006/relationships/slide" Target="slide71.xml"/><Relationship Id="rId20" Type="http://schemas.openxmlformats.org/officeDocument/2006/relationships/slide" Target="slide85.xml"/><Relationship Id="rId29" Type="http://schemas.openxmlformats.org/officeDocument/2006/relationships/slide" Target="slide111.xml"/><Relationship Id="rId41" Type="http://schemas.openxmlformats.org/officeDocument/2006/relationships/slide" Target="slide144.xml"/><Relationship Id="rId1" Type="http://schemas.openxmlformats.org/officeDocument/2006/relationships/slideLayout" Target="../slideLayouts/slideLayout6.xml"/><Relationship Id="rId6" Type="http://schemas.openxmlformats.org/officeDocument/2006/relationships/slide" Target="slide40.xml"/><Relationship Id="rId11" Type="http://schemas.openxmlformats.org/officeDocument/2006/relationships/slide" Target="slide58.xml"/><Relationship Id="rId24" Type="http://schemas.openxmlformats.org/officeDocument/2006/relationships/slide" Target="slide95.xml"/><Relationship Id="rId32" Type="http://schemas.openxmlformats.org/officeDocument/2006/relationships/slide" Target="slide122.xml"/><Relationship Id="rId37" Type="http://schemas.openxmlformats.org/officeDocument/2006/relationships/slide" Target="slide137.xml"/><Relationship Id="rId40" Type="http://schemas.openxmlformats.org/officeDocument/2006/relationships/slide" Target="slide29.xml"/><Relationship Id="rId5" Type="http://schemas.openxmlformats.org/officeDocument/2006/relationships/slide" Target="slide37.xml"/><Relationship Id="rId15" Type="http://schemas.openxmlformats.org/officeDocument/2006/relationships/slide" Target="slide68.xml"/><Relationship Id="rId23" Type="http://schemas.openxmlformats.org/officeDocument/2006/relationships/slide" Target="slide91.xml"/><Relationship Id="rId28" Type="http://schemas.openxmlformats.org/officeDocument/2006/relationships/slide" Target="slide108.xml"/><Relationship Id="rId36" Type="http://schemas.openxmlformats.org/officeDocument/2006/relationships/slide" Target="slide133.xml"/><Relationship Id="rId10" Type="http://schemas.openxmlformats.org/officeDocument/2006/relationships/slide" Target="slide55.xml"/><Relationship Id="rId19" Type="http://schemas.openxmlformats.org/officeDocument/2006/relationships/slide" Target="slide82.xml"/><Relationship Id="rId31" Type="http://schemas.openxmlformats.org/officeDocument/2006/relationships/slide" Target="slide119.xml"/><Relationship Id="rId4" Type="http://schemas.openxmlformats.org/officeDocument/2006/relationships/slide" Target="slide32.xml"/><Relationship Id="rId9" Type="http://schemas.openxmlformats.org/officeDocument/2006/relationships/slide" Target="slide50.xml"/><Relationship Id="rId14" Type="http://schemas.openxmlformats.org/officeDocument/2006/relationships/slide" Target="slide65.xml"/><Relationship Id="rId22" Type="http://schemas.openxmlformats.org/officeDocument/2006/relationships/slide" Target="slide90.xml"/><Relationship Id="rId27" Type="http://schemas.openxmlformats.org/officeDocument/2006/relationships/slide" Target="slide105.xml"/><Relationship Id="rId30" Type="http://schemas.openxmlformats.org/officeDocument/2006/relationships/slide" Target="slide114.xml"/><Relationship Id="rId35" Type="http://schemas.openxmlformats.org/officeDocument/2006/relationships/slide" Target="slide13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slide" Target="slide26.xml"/><Relationship Id="rId5" Type="http://schemas.openxmlformats.org/officeDocument/2006/relationships/image" Target="../media/image47.png"/><Relationship Id="rId4" Type="http://schemas.openxmlformats.org/officeDocument/2006/relationships/oleObject" Target="../embeddings/oleObject1.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9.png"/><Relationship Id="rId5" Type="http://schemas.openxmlformats.org/officeDocument/2006/relationships/slide" Target="slide26.xml"/><Relationship Id="rId4" Type="http://schemas.openxmlformats.org/officeDocument/2006/relationships/notesSlide" Target="../notesSlides/notesSlide3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4.xml"/><Relationship Id="rId4" Type="http://schemas.openxmlformats.org/officeDocument/2006/relationships/slide" Target="slide26.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slide" Target="slide26.xml"/><Relationship Id="rId5" Type="http://schemas.openxmlformats.org/officeDocument/2006/relationships/image" Target="../media/image61.png"/><Relationship Id="rId4" Type="http://schemas.openxmlformats.org/officeDocument/2006/relationships/notesSlide" Target="../notesSlides/notesSlide72.xml"/></Relationships>
</file>

<file path=ppt/slides/_rels/slide90.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62.png"/><Relationship Id="rId4" Type="http://schemas.openxmlformats.org/officeDocument/2006/relationships/notesSlide" Target="../notesSlides/notesSlide7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10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92.xml"/><Relationship Id="rId1" Type="http://schemas.openxmlformats.org/officeDocument/2006/relationships/slideLayout" Target="../slideLayouts/slideLayout4.xml"/><Relationship Id="rId4" Type="http://schemas.openxmlformats.org/officeDocument/2006/relationships/slide" Target="slide2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9.png"/><Relationship Id="rId4" Type="http://schemas.openxmlformats.org/officeDocument/2006/relationships/notesSlide" Target="../notesSlides/notesSlide109.xml"/></Relationships>
</file>

<file path=ppt/slides/_rels/slide13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62.png"/><Relationship Id="rId4" Type="http://schemas.openxmlformats.org/officeDocument/2006/relationships/notesSlide" Target="../notesSlides/notesSlide11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1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76.svg"/></Relationships>
</file>

<file path=ppt/slides/_rels/slide142.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725C-127B-46AF-8F42-73B7B4B0AD62}"/>
              </a:ext>
            </a:extLst>
          </p:cNvPr>
          <p:cNvSpPr>
            <a:spLocks noGrp="1"/>
          </p:cNvSpPr>
          <p:nvPr>
            <p:ph type="ctrTitle"/>
          </p:nvPr>
        </p:nvSpPr>
        <p:spPr>
          <a:xfrm>
            <a:off x="1661021" y="3778455"/>
            <a:ext cx="6003268" cy="1470025"/>
          </a:xfrm>
        </p:spPr>
        <p:txBody>
          <a:bodyPr/>
          <a:lstStyle/>
          <a:p>
            <a:pPr algn="ctr"/>
            <a:r>
              <a:rPr lang="en-GB" sz="4800" b="1" dirty="0">
                <a:solidFill>
                  <a:srgbClr val="660033"/>
                </a:solidFill>
              </a:rPr>
              <a:t>Airmic Conference Workshop D7 </a:t>
            </a:r>
            <a:br>
              <a:rPr lang="en-GB" sz="4800" b="1" dirty="0">
                <a:solidFill>
                  <a:srgbClr val="660033"/>
                </a:solidFill>
              </a:rPr>
            </a:br>
            <a:br>
              <a:rPr lang="en-GB" sz="4800" b="1" dirty="0">
                <a:solidFill>
                  <a:srgbClr val="660033"/>
                </a:solidFill>
              </a:rPr>
            </a:br>
            <a:r>
              <a:rPr lang="en-GB" sz="4800" b="1" dirty="0">
                <a:solidFill>
                  <a:schemeClr val="bg2">
                    <a:lumMod val="25000"/>
                  </a:schemeClr>
                </a:solidFill>
                <a:latin typeface="Gloucester MT Extra Condensed" panose="02030808020601010101" pitchFamily="18" charset="0"/>
              </a:rPr>
              <a:t>Using predictive analytics to minimise property damage </a:t>
            </a:r>
            <a:br>
              <a:rPr lang="en-GB" sz="4800" b="1" dirty="0">
                <a:solidFill>
                  <a:schemeClr val="bg2">
                    <a:lumMod val="25000"/>
                  </a:schemeClr>
                </a:solidFill>
              </a:rPr>
            </a:br>
            <a:br>
              <a:rPr lang="en-GB" sz="4800" b="1" dirty="0">
                <a:solidFill>
                  <a:srgbClr val="660033"/>
                </a:solidFill>
              </a:rPr>
            </a:br>
            <a:endParaRPr lang="en-GB" sz="4800" b="1" dirty="0">
              <a:solidFill>
                <a:srgbClr val="660033"/>
              </a:solidFill>
            </a:endParaRPr>
          </a:p>
        </p:txBody>
      </p:sp>
    </p:spTree>
    <p:extLst>
      <p:ext uri="{BB962C8B-B14F-4D97-AF65-F5344CB8AC3E}">
        <p14:creationId xmlns:p14="http://schemas.microsoft.com/office/powerpoint/2010/main" val="3339726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52740-C872-40D8-8588-8D2EABBA759B}"/>
              </a:ext>
            </a:extLst>
          </p:cNvPr>
          <p:cNvSpPr>
            <a:spLocks noGrp="1"/>
          </p:cNvSpPr>
          <p:nvPr>
            <p:ph type="ctrTitle"/>
          </p:nvPr>
        </p:nvSpPr>
        <p:spPr>
          <a:xfrm>
            <a:off x="2414848" y="1697985"/>
            <a:ext cx="5283810" cy="2180841"/>
          </a:xfrm>
        </p:spPr>
        <p:txBody>
          <a:bodyPr/>
          <a:lstStyle/>
          <a:p>
            <a:r>
              <a:rPr lang="en-GB" dirty="0">
                <a:solidFill>
                  <a:srgbClr val="660033"/>
                </a:solidFill>
                <a:latin typeface="Arial" panose="020B0604020202020204" pitchFamily="34" charset="0"/>
                <a:cs typeface="Arial" panose="020B0604020202020204" pitchFamily="34" charset="0"/>
              </a:rPr>
              <a:t>Introduction and welcome:</a:t>
            </a:r>
            <a:br>
              <a:rPr lang="en-GB" dirty="0">
                <a:solidFill>
                  <a:srgbClr val="660033"/>
                </a:solidFill>
                <a:latin typeface="Arial" panose="020B0604020202020204" pitchFamily="34" charset="0"/>
                <a:cs typeface="Arial" panose="020B0604020202020204" pitchFamily="34" charset="0"/>
              </a:rPr>
            </a:br>
            <a:r>
              <a:rPr lang="en-GB" dirty="0">
                <a:solidFill>
                  <a:srgbClr val="660033"/>
                </a:solidFill>
                <a:latin typeface="Arial" panose="020B0604020202020204" pitchFamily="34" charset="0"/>
                <a:cs typeface="Arial" panose="020B0604020202020204" pitchFamily="34" charset="0"/>
              </a:rPr>
              <a:t>Paul Taylor (Airmic)</a:t>
            </a:r>
          </a:p>
        </p:txBody>
      </p:sp>
      <p:sp>
        <p:nvSpPr>
          <p:cNvPr id="3" name="Footer Placeholder 4">
            <a:extLst>
              <a:ext uri="{FF2B5EF4-FFF2-40B4-BE49-F238E27FC236}">
                <a16:creationId xmlns:a16="http://schemas.microsoft.com/office/drawing/2014/main" id="{AE85197B-E90C-4F2F-AE39-A2C545D10A17}"/>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1832099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332ACF-F331-44EA-AE83-F17DB44ABD9B}"/>
              </a:ext>
            </a:extLst>
          </p:cNvPr>
          <p:cNvSpPr txBox="1"/>
          <p:nvPr/>
        </p:nvSpPr>
        <p:spPr>
          <a:xfrm>
            <a:off x="929500" y="6188975"/>
            <a:ext cx="6292107" cy="400110"/>
          </a:xfrm>
          <a:prstGeom prst="rect">
            <a:avLst/>
          </a:prstGeom>
          <a:noFill/>
        </p:spPr>
        <p:txBody>
          <a:bodyPr wrap="none" rtlCol="0">
            <a:spAutoFit/>
          </a:bodyPr>
          <a:lstStyle/>
          <a:p>
            <a:r>
              <a:rPr lang="fr-FR" sz="1000" dirty="0"/>
              <a:t>By Martin Grandjean - Grandjean, Martin (2014). "La connaissance est un réseau". Les Cahiers du Numérique 10 (3):</a:t>
            </a:r>
          </a:p>
          <a:p>
            <a:r>
              <a:rPr lang="fr-FR" sz="1000" dirty="0"/>
              <a:t> 37-54. DOI:10.3166/LCN.10.3.37-54., CC BY-SA 3.0, https://commons.wikimedia.org/w/index.php?curid=29364647</a:t>
            </a:r>
            <a:endParaRPr lang="en-GB" sz="1000" dirty="0"/>
          </a:p>
        </p:txBody>
      </p:sp>
      <p:sp>
        <p:nvSpPr>
          <p:cNvPr id="4" name="TextBox 3">
            <a:extLst>
              <a:ext uri="{FF2B5EF4-FFF2-40B4-BE49-F238E27FC236}">
                <a16:creationId xmlns:a16="http://schemas.microsoft.com/office/drawing/2014/main" id="{32283D17-2B18-476E-BB02-482D6B3F55FC}"/>
              </a:ext>
            </a:extLst>
          </p:cNvPr>
          <p:cNvSpPr txBox="1"/>
          <p:nvPr/>
        </p:nvSpPr>
        <p:spPr>
          <a:xfrm>
            <a:off x="2349909" y="570270"/>
            <a:ext cx="4444181" cy="769441"/>
          </a:xfrm>
          <a:prstGeom prst="rect">
            <a:avLst/>
          </a:prstGeom>
          <a:noFill/>
        </p:spPr>
        <p:txBody>
          <a:bodyPr wrap="square" rtlCol="0">
            <a:spAutoFit/>
          </a:bodyPr>
          <a:lstStyle/>
          <a:p>
            <a:pPr algn="ctr"/>
            <a:r>
              <a:rPr lang="en-GB" sz="4400" dirty="0">
                <a:solidFill>
                  <a:srgbClr val="660033"/>
                </a:solidFill>
                <a:latin typeface="Arial" panose="020B0604020202020204" pitchFamily="34" charset="0"/>
                <a:cs typeface="Arial" panose="020B0604020202020204" pitchFamily="34" charset="0"/>
              </a:rPr>
              <a:t>Big data </a:t>
            </a:r>
          </a:p>
        </p:txBody>
      </p:sp>
      <p:pic>
        <p:nvPicPr>
          <p:cNvPr id="2" name="Content Placeholder 4" descr="A picture containing rain, nature&#10;&#10;Description generated with very high confidence">
            <a:extLst>
              <a:ext uri="{FF2B5EF4-FFF2-40B4-BE49-F238E27FC236}">
                <a16:creationId xmlns:a16="http://schemas.microsoft.com/office/drawing/2014/main" id="{1CA8B976-CE24-4EAD-81AB-6100B7F6F0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4612" y="1529576"/>
            <a:ext cx="5974773" cy="4452089"/>
          </a:xfrm>
          <a:prstGeom prst="rect">
            <a:avLst/>
          </a:prstGeom>
        </p:spPr>
      </p:pic>
      <p:pic>
        <p:nvPicPr>
          <p:cNvPr id="8" name="Picture 7" descr="A picture containing monitor, screen, television, electronics&#10;&#10;Description generated with very high confidence">
            <a:extLst>
              <a:ext uri="{FF2B5EF4-FFF2-40B4-BE49-F238E27FC236}">
                <a16:creationId xmlns:a16="http://schemas.microsoft.com/office/drawing/2014/main" id="{319DAE00-DE83-48F1-97DF-D2CE78DDB6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64080" y="2697809"/>
            <a:ext cx="2015836" cy="1462381"/>
          </a:xfrm>
          <a:prstGeom prst="rect">
            <a:avLst/>
          </a:prstGeom>
        </p:spPr>
      </p:pic>
      <p:pic>
        <p:nvPicPr>
          <p:cNvPr id="10" name="Picture 9" descr="A picture containing athletic game, sport, basketball&#10;&#10;Description generated with very high confidence">
            <a:extLst>
              <a:ext uri="{FF2B5EF4-FFF2-40B4-BE49-F238E27FC236}">
                <a16:creationId xmlns:a16="http://schemas.microsoft.com/office/drawing/2014/main" id="{FBA6DA49-8E27-4B8A-9381-83B0EB19C8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8238" y="4328979"/>
            <a:ext cx="1936961" cy="1859996"/>
          </a:xfrm>
          <a:prstGeom prst="rect">
            <a:avLst/>
          </a:prstGeom>
        </p:spPr>
      </p:pic>
      <p:pic>
        <p:nvPicPr>
          <p:cNvPr id="13" name="Picture 12">
            <a:extLst>
              <a:ext uri="{FF2B5EF4-FFF2-40B4-BE49-F238E27FC236}">
                <a16:creationId xmlns:a16="http://schemas.microsoft.com/office/drawing/2014/main" id="{3493F79F-346F-4386-828C-1CBBC459CCD0}"/>
              </a:ext>
            </a:extLst>
          </p:cNvPr>
          <p:cNvPicPr>
            <a:picLocks noChangeAspect="1"/>
          </p:cNvPicPr>
          <p:nvPr/>
        </p:nvPicPr>
        <p:blipFill>
          <a:blip r:embed="rId6"/>
          <a:stretch>
            <a:fillRect/>
          </a:stretch>
        </p:blipFill>
        <p:spPr>
          <a:xfrm>
            <a:off x="929500" y="1529576"/>
            <a:ext cx="2015836" cy="1105964"/>
          </a:xfrm>
          <a:prstGeom prst="rect">
            <a:avLst/>
          </a:prstGeom>
        </p:spPr>
      </p:pic>
      <p:sp>
        <p:nvSpPr>
          <p:cNvPr id="9" name="Footer Placeholder 4">
            <a:extLst>
              <a:ext uri="{FF2B5EF4-FFF2-40B4-BE49-F238E27FC236}">
                <a16:creationId xmlns:a16="http://schemas.microsoft.com/office/drawing/2014/main" id="{8BDA6581-E090-4348-942F-52A9C73E40FB}"/>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27089614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621953" y="4508680"/>
            <a:ext cx="762000" cy="359073"/>
          </a:xfrm>
          <a:prstGeom prst="rect">
            <a:avLst/>
          </a:prstGeom>
          <a:noFill/>
        </p:spPr>
        <p:txBody>
          <a:bodyPr wrap="square" rtlCol="0">
            <a:noAutofit/>
          </a:bodyPr>
          <a:lstStyle/>
          <a:p>
            <a:pPr algn="ctr"/>
            <a:r>
              <a:rPr lang="en-US" sz="1667" dirty="0">
                <a:solidFill>
                  <a:srgbClr val="FFFFFF"/>
                </a:solidFill>
              </a:rPr>
              <a:t>None</a:t>
            </a:r>
          </a:p>
        </p:txBody>
      </p:sp>
      <p:sp>
        <p:nvSpPr>
          <p:cNvPr id="2" name="TextBox 1"/>
          <p:cNvSpPr txBox="1"/>
          <p:nvPr/>
        </p:nvSpPr>
        <p:spPr>
          <a:xfrm>
            <a:off x="5079406" y="3431817"/>
            <a:ext cx="1593669" cy="913007"/>
          </a:xfrm>
          <a:prstGeom prst="rect">
            <a:avLst/>
          </a:prstGeom>
          <a:noFill/>
        </p:spPr>
        <p:txBody>
          <a:bodyPr wrap="square" rtlCol="0">
            <a:spAutoFit/>
          </a:bodyPr>
          <a:lstStyle/>
          <a:p>
            <a:r>
              <a:rPr lang="en-US" sz="1333" b="1" dirty="0">
                <a:solidFill>
                  <a:schemeClr val="bg1"/>
                </a:solidFill>
                <a:latin typeface="Arial" panose="020B0604020202020204" pitchFamily="34" charset="0"/>
                <a:cs typeface="Arial" panose="020B0604020202020204" pitchFamily="34" charset="0"/>
              </a:rPr>
              <a:t>Higher Relative </a:t>
            </a:r>
          </a:p>
          <a:p>
            <a:r>
              <a:rPr lang="en-US" sz="1333" b="1" dirty="0">
                <a:solidFill>
                  <a:schemeClr val="bg1"/>
                </a:solidFill>
                <a:latin typeface="Arial" panose="020B0604020202020204" pitchFamily="34" charset="0"/>
                <a:cs typeface="Arial" panose="020B0604020202020204" pitchFamily="34" charset="0"/>
              </a:rPr>
              <a:t>Likelihood</a:t>
            </a:r>
          </a:p>
          <a:p>
            <a:r>
              <a:rPr lang="en-US" sz="2667" b="1" dirty="0">
                <a:solidFill>
                  <a:schemeClr val="bg1"/>
                </a:solidFill>
                <a:latin typeface="Arial" panose="020B0604020202020204" pitchFamily="34" charset="0"/>
                <a:cs typeface="Arial" panose="020B0604020202020204" pitchFamily="34" charset="0"/>
              </a:rPr>
              <a:t>20%</a:t>
            </a:r>
          </a:p>
        </p:txBody>
      </p:sp>
      <p:sp>
        <p:nvSpPr>
          <p:cNvPr id="8" name="TextBox 7"/>
          <p:cNvSpPr txBox="1"/>
          <p:nvPr/>
        </p:nvSpPr>
        <p:spPr>
          <a:xfrm>
            <a:off x="5079405" y="4737587"/>
            <a:ext cx="870751" cy="913007"/>
          </a:xfrm>
          <a:prstGeom prst="rect">
            <a:avLst/>
          </a:prstGeom>
          <a:noFill/>
        </p:spPr>
        <p:txBody>
          <a:bodyPr wrap="none" rtlCol="0">
            <a:spAutoFit/>
          </a:bodyPr>
          <a:lstStyle/>
          <a:p>
            <a:r>
              <a:rPr lang="en-US" sz="1333" b="1" dirty="0">
                <a:solidFill>
                  <a:schemeClr val="bg1"/>
                </a:solidFill>
                <a:latin typeface="Arial" panose="020B0604020202020204" pitchFamily="34" charset="0"/>
                <a:cs typeface="Arial" panose="020B0604020202020204" pitchFamily="34" charset="0"/>
              </a:rPr>
              <a:t>Natural </a:t>
            </a:r>
          </a:p>
          <a:p>
            <a:r>
              <a:rPr lang="en-US" sz="1333" b="1" dirty="0">
                <a:solidFill>
                  <a:schemeClr val="bg1"/>
                </a:solidFill>
                <a:latin typeface="Arial" panose="020B0604020202020204" pitchFamily="34" charset="0"/>
                <a:cs typeface="Arial" panose="020B0604020202020204" pitchFamily="34" charset="0"/>
              </a:rPr>
              <a:t>Hazard</a:t>
            </a:r>
          </a:p>
          <a:p>
            <a:r>
              <a:rPr lang="en-US" sz="2667" b="1" dirty="0">
                <a:solidFill>
                  <a:schemeClr val="bg1"/>
                </a:solidFill>
                <a:latin typeface="Arial" panose="020B0604020202020204" pitchFamily="34" charset="0"/>
                <a:cs typeface="Arial" panose="020B0604020202020204" pitchFamily="34" charset="0"/>
              </a:rPr>
              <a:t>10%</a:t>
            </a:r>
          </a:p>
        </p:txBody>
      </p:sp>
      <p:pic>
        <p:nvPicPr>
          <p:cNvPr id="10" name="logo"/>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66526" y="5633566"/>
            <a:ext cx="794412" cy="545967"/>
          </a:xfrm>
          <a:prstGeom prst="rect">
            <a:avLst/>
          </a:prstGeom>
          <a:effectLst/>
        </p:spPr>
      </p:pic>
      <p:pic>
        <p:nvPicPr>
          <p:cNvPr id="16" name="Picture 15"/>
          <p:cNvPicPr>
            <a:picLocks noChangeAspect="1"/>
          </p:cNvPicPr>
          <p:nvPr/>
        </p:nvPicPr>
        <p:blipFill>
          <a:blip r:embed="rId4"/>
          <a:stretch>
            <a:fillRect/>
          </a:stretch>
        </p:blipFill>
        <p:spPr>
          <a:xfrm>
            <a:off x="791578" y="1707994"/>
            <a:ext cx="7080788" cy="4080453"/>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209" y="1811416"/>
            <a:ext cx="7680853" cy="4023651"/>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6594" y="1661375"/>
            <a:ext cx="6810757" cy="4173692"/>
          </a:xfrm>
          <a:prstGeom prst="rect">
            <a:avLst/>
          </a:prstGeom>
        </p:spPr>
      </p:pic>
      <p:sp>
        <p:nvSpPr>
          <p:cNvPr id="12" name="TextBox 11">
            <a:extLst>
              <a:ext uri="{FF2B5EF4-FFF2-40B4-BE49-F238E27FC236}">
                <a16:creationId xmlns:a16="http://schemas.microsoft.com/office/drawing/2014/main" id="{4AA724AA-E54F-478E-9B84-5A01E1F3DD4C}"/>
              </a:ext>
            </a:extLst>
          </p:cNvPr>
          <p:cNvSpPr txBox="1"/>
          <p:nvPr/>
        </p:nvSpPr>
        <p:spPr>
          <a:xfrm>
            <a:off x="2171700" y="353291"/>
            <a:ext cx="5299363" cy="769441"/>
          </a:xfrm>
          <a:prstGeom prst="rect">
            <a:avLst/>
          </a:prstGeom>
          <a:noFill/>
        </p:spPr>
        <p:txBody>
          <a:bodyPr wrap="square" rtlCol="0">
            <a:spAutoFit/>
          </a:bodyPr>
          <a:lstStyle/>
          <a:p>
            <a:pPr algn="ctr"/>
            <a:r>
              <a:rPr lang="en-GB" sz="4400" dirty="0">
                <a:solidFill>
                  <a:srgbClr val="660033"/>
                </a:solidFill>
                <a:latin typeface="Arial" panose="020B0604020202020204" pitchFamily="34" charset="0"/>
                <a:cs typeface="Arial" panose="020B0604020202020204" pitchFamily="34" charset="0"/>
              </a:rPr>
              <a:t>What is analytics? </a:t>
            </a:r>
          </a:p>
        </p:txBody>
      </p:sp>
      <p:sp>
        <p:nvSpPr>
          <p:cNvPr id="13" name="TextBox 12">
            <a:extLst>
              <a:ext uri="{FF2B5EF4-FFF2-40B4-BE49-F238E27FC236}">
                <a16:creationId xmlns:a16="http://schemas.microsoft.com/office/drawing/2014/main" id="{09410AE9-7D8B-4768-9DBC-E30CC3DF4D0F}"/>
              </a:ext>
            </a:extLst>
          </p:cNvPr>
          <p:cNvSpPr txBox="1"/>
          <p:nvPr/>
        </p:nvSpPr>
        <p:spPr>
          <a:xfrm>
            <a:off x="1315435" y="6172209"/>
            <a:ext cx="7096991" cy="584775"/>
          </a:xfrm>
          <a:prstGeom prst="rect">
            <a:avLst/>
          </a:prstGeom>
          <a:noFill/>
        </p:spPr>
        <p:txBody>
          <a:bodyPr wrap="square" rtlCol="0">
            <a:spAutoFit/>
          </a:bodyPr>
          <a:lstStyle/>
          <a:p>
            <a:r>
              <a:rPr lang="en-GB" dirty="0">
                <a:solidFill>
                  <a:srgbClr val="660033"/>
                </a:solidFill>
                <a:latin typeface="Arial" panose="020B0604020202020204" pitchFamily="34" charset="0"/>
                <a:cs typeface="Arial" panose="020B0604020202020204" pitchFamily="34" charset="0"/>
              </a:rPr>
              <a:t>……Looking for patterns in the data</a:t>
            </a:r>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F090120E-6905-4E85-B6D7-7A0F109DA706}"/>
                  </a:ext>
                </a:extLst>
              </p:cNvPr>
              <p:cNvGraphicFramePr>
                <a:graphicFrameLocks noChangeAspect="1"/>
              </p:cNvGraphicFramePr>
              <p:nvPr>
                <p:extLst>
                  <p:ext uri="{D42A27DB-BD31-4B8C-83A1-F6EECF244321}">
                    <p14:modId xmlns:p14="http://schemas.microsoft.com/office/powerpoint/2010/main" val="4234148193"/>
                  </p:ext>
                </p:extLst>
              </p:nvPr>
            </p:nvGraphicFramePr>
            <p:xfrm>
              <a:off x="-4154214" y="5385895"/>
              <a:ext cx="2286000" cy="1714500"/>
            </p:xfrm>
            <a:graphic>
              <a:graphicData uri="http://schemas.microsoft.com/office/powerpoint/2016/slidezoom">
                <pslz:sldZm>
                  <pslz:sldZmObj sldId="420" cId="3016288241">
                    <pslz:zmPr id="{710F4024-38AF-4860-A053-A985CB35973C}" returnToParent="0" transitionDur="1000">
                      <p166:blipFill xmlns:p166="http://schemas.microsoft.com/office/powerpoint/2016/6/main">
                        <a:blip r:embed="rId7"/>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4" name="Slide Zoom 3">
                <a:hlinkClick r:id="rId8" action="ppaction://hlinksldjump"/>
                <a:extLst>
                  <a:ext uri="{FF2B5EF4-FFF2-40B4-BE49-F238E27FC236}">
                    <a16:creationId xmlns:a16="http://schemas.microsoft.com/office/drawing/2014/main" id="{F090120E-6905-4E85-B6D7-7A0F109DA706}"/>
                  </a:ext>
                </a:extLst>
              </p:cNvPr>
              <p:cNvPicPr>
                <a:picLocks noGrp="1" noRot="1" noChangeAspect="1" noMove="1" noResize="1" noEditPoints="1" noAdjustHandles="1" noChangeArrowheads="1" noChangeShapeType="1"/>
              </p:cNvPicPr>
              <p:nvPr/>
            </p:nvPicPr>
            <p:blipFill>
              <a:blip r:embed="rId9"/>
              <a:stretch>
                <a:fillRect/>
              </a:stretch>
            </p:blipFill>
            <p:spPr>
              <a:xfrm>
                <a:off x="-4154214" y="5385895"/>
                <a:ext cx="2286000" cy="1714500"/>
              </a:xfrm>
              <a:prstGeom prst="rect">
                <a:avLst/>
              </a:prstGeom>
              <a:ln w="3175">
                <a:solidFill>
                  <a:prstClr val="ltGray"/>
                </a:solidFill>
              </a:ln>
            </p:spPr>
          </p:pic>
        </mc:Fallback>
      </mc:AlternateContent>
      <p:sp>
        <p:nvSpPr>
          <p:cNvPr id="14" name="Footer Placeholder 4">
            <a:extLst>
              <a:ext uri="{FF2B5EF4-FFF2-40B4-BE49-F238E27FC236}">
                <a16:creationId xmlns:a16="http://schemas.microsoft.com/office/drawing/2014/main" id="{A9D1424C-446A-4876-ADBC-90F1BA8AC814}"/>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30162882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4" fill="hold" nodeType="clickEffect">
                                  <p:stCondLst>
                                    <p:cond delay="0"/>
                                  </p:stCondLst>
                                  <p:childTnLst>
                                    <p:animEffect transition="out" filter="wipe(down)">
                                      <p:cBhvr>
                                        <p:cTn id="14" dur="500"/>
                                        <p:tgtEl>
                                          <p:spTgt spid="17"/>
                                        </p:tgtEl>
                                      </p:cBhvr>
                                    </p:animEffect>
                                    <p:set>
                                      <p:cBhvr>
                                        <p:cTn id="15" dur="1" fill="hold">
                                          <p:stCondLst>
                                            <p:cond delay="499"/>
                                          </p:stCondLst>
                                        </p:cTn>
                                        <p:tgtEl>
                                          <p:spTgt spid="1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xit" presetSubtype="4" fill="hold" nodeType="clickEffect">
                                  <p:stCondLst>
                                    <p:cond delay="0"/>
                                  </p:stCondLst>
                                  <p:childTnLst>
                                    <p:animEffect transition="out" filter="wipe(down)">
                                      <p:cBhvr>
                                        <p:cTn id="24" dur="500"/>
                                        <p:tgtEl>
                                          <p:spTgt spid="18"/>
                                        </p:tgtEl>
                                      </p:cBhvr>
                                    </p:animEffect>
                                    <p:set>
                                      <p:cBhvr>
                                        <p:cTn id="25" dur="1" fill="hold">
                                          <p:stCondLst>
                                            <p:cond delay="499"/>
                                          </p:stCondLst>
                                        </p:cTn>
                                        <p:tgtEl>
                                          <p:spTgt spid="1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xit" presetSubtype="4" fill="hold" nodeType="clickEffect">
                                  <p:stCondLst>
                                    <p:cond delay="0"/>
                                  </p:stCondLst>
                                  <p:childTnLst>
                                    <p:animEffect transition="out" filter="wipe(down)">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8C6958-9C7E-460B-927A-313154BBA6E1}"/>
              </a:ext>
            </a:extLst>
          </p:cNvPr>
          <p:cNvSpPr txBox="1"/>
          <p:nvPr/>
        </p:nvSpPr>
        <p:spPr>
          <a:xfrm>
            <a:off x="1397520" y="697977"/>
            <a:ext cx="6677333" cy="769441"/>
          </a:xfrm>
          <a:prstGeom prst="rect">
            <a:avLst/>
          </a:prstGeom>
          <a:noFill/>
        </p:spPr>
        <p:txBody>
          <a:bodyPr wrap="square" rtlCol="0">
            <a:spAutoFit/>
          </a:bodyPr>
          <a:lstStyle/>
          <a:p>
            <a:pPr algn="ctr"/>
            <a:r>
              <a:rPr lang="en-GB" sz="4400" dirty="0">
                <a:solidFill>
                  <a:srgbClr val="660033"/>
                </a:solidFill>
                <a:latin typeface="Arial" panose="020B0604020202020204" pitchFamily="34" charset="0"/>
                <a:cs typeface="Arial" panose="020B0604020202020204" pitchFamily="34" charset="0"/>
              </a:rPr>
              <a:t>The power of analytics </a:t>
            </a:r>
          </a:p>
        </p:txBody>
      </p:sp>
      <p:pic>
        <p:nvPicPr>
          <p:cNvPr id="6" name="Picture 5">
            <a:extLst>
              <a:ext uri="{FF2B5EF4-FFF2-40B4-BE49-F238E27FC236}">
                <a16:creationId xmlns:a16="http://schemas.microsoft.com/office/drawing/2014/main" id="{02A1D9AB-5974-4A71-966C-F995D2D339A5}"/>
              </a:ext>
            </a:extLst>
          </p:cNvPr>
          <p:cNvPicPr>
            <a:picLocks noChangeAspect="1"/>
          </p:cNvPicPr>
          <p:nvPr/>
        </p:nvPicPr>
        <p:blipFill>
          <a:blip r:embed="rId3"/>
          <a:stretch>
            <a:fillRect/>
          </a:stretch>
        </p:blipFill>
        <p:spPr>
          <a:xfrm>
            <a:off x="-35257" y="2158738"/>
            <a:ext cx="9179257" cy="4765250"/>
          </a:xfrm>
          <a:prstGeom prst="rect">
            <a:avLst/>
          </a:prstGeom>
        </p:spPr>
      </p:pic>
      <p:graphicFrame>
        <p:nvGraphicFramePr>
          <p:cNvPr id="4" name="Diagram 3">
            <a:extLst>
              <a:ext uri="{FF2B5EF4-FFF2-40B4-BE49-F238E27FC236}">
                <a16:creationId xmlns:a16="http://schemas.microsoft.com/office/drawing/2014/main" id="{4B725444-5CDD-4488-B306-31D95A43EF82}"/>
              </a:ext>
            </a:extLst>
          </p:cNvPr>
          <p:cNvGraphicFramePr/>
          <p:nvPr>
            <p:extLst>
              <p:ext uri="{D42A27DB-BD31-4B8C-83A1-F6EECF244321}">
                <p14:modId xmlns:p14="http://schemas.microsoft.com/office/powerpoint/2010/main" val="1397080771"/>
              </p:ext>
            </p:extLst>
          </p:nvPr>
        </p:nvGraphicFramePr>
        <p:xfrm>
          <a:off x="387675" y="2596038"/>
          <a:ext cx="8368649"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Footer Placeholder 4">
            <a:extLst>
              <a:ext uri="{FF2B5EF4-FFF2-40B4-BE49-F238E27FC236}">
                <a16:creationId xmlns:a16="http://schemas.microsoft.com/office/drawing/2014/main" id="{710846AF-6186-43DD-8EF9-AE9C7734B640}"/>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1002596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6A69F6C-129E-4715-BA37-91EC701214F6}"/>
              </a:ext>
            </a:extLst>
          </p:cNvPr>
          <p:cNvSpPr txBox="1">
            <a:spLocks/>
          </p:cNvSpPr>
          <p:nvPr/>
        </p:nvSpPr>
        <p:spPr>
          <a:xfrm>
            <a:off x="353962" y="2089206"/>
            <a:ext cx="8790038" cy="1907607"/>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Gloucester MT Extra Condensed" panose="02030808020601010101" pitchFamily="18" charset="0"/>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Gloucester MT Extra Condensed" panose="02030808020601010101" pitchFamily="18" charset="0"/>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Gloucester MT Extra Condensed" panose="02030808020601010101" pitchFamily="18" charset="0"/>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Gloucester MT Extra Condensed" panose="02030808020601010101" pitchFamily="18" charset="0"/>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Gloucester MT Extra Condensed" panose="02030808020601010101" pitchFamily="18" charset="0"/>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fontAlgn="auto">
              <a:spcAft>
                <a:spcPts val="600"/>
              </a:spcAft>
              <a:buClrTx/>
              <a:buFont typeface="Arial" panose="020B0604020202020204" pitchFamily="34" charset="0"/>
              <a:buChar char="•"/>
            </a:pPr>
            <a:r>
              <a:rPr lang="en-GB" sz="2800" dirty="0">
                <a:latin typeface="Arial" panose="020B0604020202020204" pitchFamily="34" charset="0"/>
                <a:cs typeface="Arial" panose="020B0604020202020204" pitchFamily="34" charset="0"/>
              </a:rPr>
              <a:t>Analyse their customers’ previous gambling history and identify patterns </a:t>
            </a:r>
          </a:p>
          <a:p>
            <a:pPr fontAlgn="auto">
              <a:buClrTx/>
              <a:buFont typeface="Arial" panose="020B0604020202020204" pitchFamily="34" charset="0"/>
              <a:buChar char="•"/>
            </a:pPr>
            <a:r>
              <a:rPr lang="en-GB" sz="2800" dirty="0">
                <a:latin typeface="Arial" panose="020B0604020202020204" pitchFamily="34" charset="0"/>
                <a:cs typeface="Arial" panose="020B0604020202020204" pitchFamily="34" charset="0"/>
              </a:rPr>
              <a:t>Predict future behaviours so offers and promotions can be tailored to individual customers</a:t>
            </a:r>
          </a:p>
          <a:p>
            <a:pPr fontAlgn="auto">
              <a:buClrTx/>
              <a:buFont typeface="Arial" panose="020B0604020202020204" pitchFamily="34" charset="0"/>
              <a:buChar char="•"/>
            </a:pPr>
            <a:endParaRPr lang="en-GB" sz="2800" dirty="0">
              <a:latin typeface="Arial" panose="020B0604020202020204" pitchFamily="34" charset="0"/>
              <a:cs typeface="Arial" panose="020B0604020202020204" pitchFamily="34" charset="0"/>
            </a:endParaRPr>
          </a:p>
          <a:p>
            <a:pPr marL="0" indent="0" fontAlgn="auto">
              <a:buFont typeface="Wingdings 3" charset="2"/>
              <a:buNone/>
            </a:pPr>
            <a:endParaRPr lang="en-GB" sz="2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99FC7E6-5A60-47CC-B3D6-CC425C14E7F0}"/>
              </a:ext>
            </a:extLst>
          </p:cNvPr>
          <p:cNvSpPr txBox="1"/>
          <p:nvPr/>
        </p:nvSpPr>
        <p:spPr>
          <a:xfrm>
            <a:off x="353961" y="1238194"/>
            <a:ext cx="8347587" cy="769441"/>
          </a:xfrm>
          <a:prstGeom prst="rect">
            <a:avLst/>
          </a:prstGeom>
          <a:noFill/>
        </p:spPr>
        <p:txBody>
          <a:bodyPr wrap="square" rtlCol="0">
            <a:spAutoFit/>
          </a:bodyPr>
          <a:lstStyle/>
          <a:p>
            <a:pPr algn="ctr"/>
            <a:r>
              <a:rPr lang="en-GB" sz="4400" dirty="0">
                <a:solidFill>
                  <a:srgbClr val="660033"/>
                </a:solidFill>
                <a:latin typeface="Arial" panose="020B0604020202020204" pitchFamily="34" charset="0"/>
                <a:cs typeface="Arial" panose="020B0604020202020204" pitchFamily="34" charset="0"/>
              </a:rPr>
              <a:t>How do casinos use analytics? </a:t>
            </a:r>
          </a:p>
        </p:txBody>
      </p:sp>
      <p:pic>
        <p:nvPicPr>
          <p:cNvPr id="8" name="Picture 7">
            <a:extLst>
              <a:ext uri="{FF2B5EF4-FFF2-40B4-BE49-F238E27FC236}">
                <a16:creationId xmlns:a16="http://schemas.microsoft.com/office/drawing/2014/main" id="{60712040-4E96-4453-894B-EFE72378F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96814"/>
            <a:ext cx="9144000" cy="2860516"/>
          </a:xfrm>
          <a:prstGeom prst="rect">
            <a:avLst/>
          </a:prstGeom>
        </p:spPr>
      </p:pic>
      <p:sp>
        <p:nvSpPr>
          <p:cNvPr id="5" name="Footer Placeholder 4">
            <a:extLst>
              <a:ext uri="{FF2B5EF4-FFF2-40B4-BE49-F238E27FC236}">
                <a16:creationId xmlns:a16="http://schemas.microsoft.com/office/drawing/2014/main" id="{1CE17A14-6469-4549-A10A-48B745685A4C}"/>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1818107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33A9B02-AE2B-4542-B70F-0CB900DB0045}"/>
              </a:ext>
            </a:extLst>
          </p:cNvPr>
          <p:cNvGrpSpPr/>
          <p:nvPr/>
        </p:nvGrpSpPr>
        <p:grpSpPr>
          <a:xfrm>
            <a:off x="0" y="1413164"/>
            <a:ext cx="9144000" cy="5444836"/>
            <a:chOff x="0" y="571500"/>
            <a:chExt cx="9144000" cy="5718068"/>
          </a:xfrm>
        </p:grpSpPr>
        <p:pic>
          <p:nvPicPr>
            <p:cNvPr id="3" name="Picture 2">
              <a:extLst>
                <a:ext uri="{FF2B5EF4-FFF2-40B4-BE49-F238E27FC236}">
                  <a16:creationId xmlns:a16="http://schemas.microsoft.com/office/drawing/2014/main" id="{5BC0C02D-BCCE-45D0-8BFA-27B0F9D3FD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571500"/>
              <a:ext cx="9144000" cy="5718068"/>
            </a:xfrm>
            <a:prstGeom prst="rect">
              <a:avLst/>
            </a:prstGeom>
          </p:spPr>
        </p:pic>
        <p:sp>
          <p:nvSpPr>
            <p:cNvPr id="4" name="msg 2a">
              <a:extLst>
                <a:ext uri="{FF2B5EF4-FFF2-40B4-BE49-F238E27FC236}">
                  <a16:creationId xmlns:a16="http://schemas.microsoft.com/office/drawing/2014/main" id="{55525E2C-8323-4F26-9FEC-B587148F40C0}"/>
                </a:ext>
              </a:extLst>
            </p:cNvPr>
            <p:cNvSpPr txBox="1"/>
            <p:nvPr/>
          </p:nvSpPr>
          <p:spPr>
            <a:xfrm>
              <a:off x="4613672" y="3446861"/>
              <a:ext cx="4530328" cy="1135065"/>
            </a:xfrm>
            <a:prstGeom prst="rect">
              <a:avLst/>
            </a:prstGeom>
            <a:solidFill>
              <a:srgbClr val="E0601F"/>
            </a:solidFill>
            <a:effectLst>
              <a:outerShdw blurRad="762000" dist="50800" dir="5400000" algn="ctr" rotWithShape="0">
                <a:schemeClr val="tx1"/>
              </a:outerShdw>
            </a:effectLst>
          </p:spPr>
          <p:txBody>
            <a:bodyPr wrap="square" lIns="228600" tIns="0" rIns="0" bIns="0" rtlCol="0" anchor="ctr" anchorCtr="0">
              <a:noAutofit/>
            </a:bodyPr>
            <a:lstStyle>
              <a:defPPr>
                <a:defRPr lang="en-US"/>
              </a:defPPr>
              <a:lvl1pPr>
                <a:lnSpc>
                  <a:spcPct val="50000"/>
                </a:lnSpc>
                <a:defRPr sz="3000" b="1">
                  <a:solidFill>
                    <a:schemeClr val="bg1"/>
                  </a:solidFill>
                  <a:latin typeface="Arial" panose="020B0604020202020204" pitchFamily="34" charset="0"/>
                  <a:cs typeface="Arial" panose="020B0604020202020204" pitchFamily="34" charset="0"/>
                </a:defRPr>
              </a:lvl1pPr>
            </a:lstStyle>
            <a:p>
              <a:pPr>
                <a:lnSpc>
                  <a:spcPct val="100000"/>
                </a:lnSpc>
              </a:pPr>
              <a:r>
                <a:rPr lang="en-US" sz="2333" dirty="0">
                  <a:effectLst>
                    <a:outerShdw blurRad="63500" dist="38100" dir="5400000" algn="ctr" rotWithShape="0">
                      <a:srgbClr val="95440D"/>
                    </a:outerShdw>
                  </a:effectLst>
                </a:rPr>
                <a:t>700 data points from 100,000 location visits each year.</a:t>
              </a:r>
            </a:p>
          </p:txBody>
        </p:sp>
        <p:sp>
          <p:nvSpPr>
            <p:cNvPr id="5" name="msg 1">
              <a:extLst>
                <a:ext uri="{FF2B5EF4-FFF2-40B4-BE49-F238E27FC236}">
                  <a16:creationId xmlns:a16="http://schemas.microsoft.com/office/drawing/2014/main" id="{C7E16E19-AF1B-4EC7-86BE-01AD18219976}"/>
                </a:ext>
              </a:extLst>
            </p:cNvPr>
            <p:cNvSpPr txBox="1"/>
            <p:nvPr/>
          </p:nvSpPr>
          <p:spPr>
            <a:xfrm>
              <a:off x="470319" y="2010557"/>
              <a:ext cx="7793753" cy="1418086"/>
            </a:xfrm>
            <a:prstGeom prst="rect">
              <a:avLst/>
            </a:prstGeom>
            <a:solidFill>
              <a:schemeClr val="tx1">
                <a:alpha val="64000"/>
              </a:schemeClr>
            </a:solidFill>
            <a:ln w="38100">
              <a:solidFill>
                <a:schemeClr val="bg1"/>
              </a:solidFill>
              <a:miter lim="800000"/>
            </a:ln>
          </p:spPr>
          <p:txBody>
            <a:bodyPr wrap="square" lIns="411480" rIns="205740" rtlCol="0" anchor="ctr" anchorCtr="0">
              <a:noAutofit/>
            </a:bodyPr>
            <a:lstStyle/>
            <a:p>
              <a:r>
                <a:rPr lang="en-US" sz="3500" b="1" dirty="0">
                  <a:solidFill>
                    <a:schemeClr val="bg1"/>
                  </a:solidFill>
                  <a:effectLst>
                    <a:outerShdw blurRad="101600" dist="50800" dir="5400000" algn="ctr" rotWithShape="0">
                      <a:schemeClr val="tx1"/>
                    </a:outerShdw>
                  </a:effectLst>
                  <a:latin typeface="Arial" panose="020B0604020202020204" pitchFamily="34" charset="0"/>
                  <a:cs typeface="Arial" panose="020B0604020202020204" pitchFamily="34" charset="0"/>
                </a:rPr>
                <a:t>Spotting risk is critical.</a:t>
              </a:r>
            </a:p>
            <a:p>
              <a:r>
                <a:rPr lang="en-US" sz="3500" b="1" dirty="0">
                  <a:solidFill>
                    <a:schemeClr val="bg1"/>
                  </a:solidFill>
                  <a:effectLst>
                    <a:outerShdw blurRad="101600" dist="50800" dir="5400000" algn="ctr" rotWithShape="0">
                      <a:schemeClr val="tx1"/>
                    </a:outerShdw>
                  </a:effectLst>
                  <a:latin typeface="Arial" panose="020B0604020202020204" pitchFamily="34" charset="0"/>
                  <a:cs typeface="Arial" panose="020B0604020202020204" pitchFamily="34" charset="0"/>
                </a:rPr>
                <a:t>Predicting it changes everything.</a:t>
              </a:r>
            </a:p>
          </p:txBody>
        </p:sp>
        <p:pic>
          <p:nvPicPr>
            <p:cNvPr id="6" name="culprit">
              <a:extLst>
                <a:ext uri="{FF2B5EF4-FFF2-40B4-BE49-F238E27FC236}">
                  <a16:creationId xmlns:a16="http://schemas.microsoft.com/office/drawing/2014/main" id="{1F44628F-8B78-48E7-8F3A-5B75F3261CE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46658" y="948140"/>
              <a:ext cx="1628322" cy="1623611"/>
            </a:xfrm>
            <a:prstGeom prst="ellipse">
              <a:avLst/>
            </a:prstGeom>
            <a:ln w="127000">
              <a:solidFill>
                <a:schemeClr val="bg1"/>
              </a:solidFill>
            </a:ln>
            <a:effectLst>
              <a:outerShdw blurRad="762000" algn="ctr" rotWithShape="0">
                <a:prstClr val="black"/>
              </a:outerShdw>
            </a:effectLst>
          </p:spPr>
        </p:pic>
      </p:grpSp>
      <p:sp>
        <p:nvSpPr>
          <p:cNvPr id="7" name="Footer Placeholder 4">
            <a:extLst>
              <a:ext uri="{FF2B5EF4-FFF2-40B4-BE49-F238E27FC236}">
                <a16:creationId xmlns:a16="http://schemas.microsoft.com/office/drawing/2014/main" id="{D25F5261-9BB7-4C40-8CC9-0ACFDE528142}"/>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1447664371"/>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44A26B-510C-46C6-B3EC-B7C78FAB9C23}"/>
              </a:ext>
            </a:extLst>
          </p:cNvPr>
          <p:cNvPicPr>
            <a:picLocks noChangeAspect="1"/>
          </p:cNvPicPr>
          <p:nvPr/>
        </p:nvPicPr>
        <p:blipFill>
          <a:blip r:embed="rId2"/>
          <a:stretch>
            <a:fillRect/>
          </a:stretch>
        </p:blipFill>
        <p:spPr>
          <a:xfrm>
            <a:off x="0" y="3033153"/>
            <a:ext cx="9144000" cy="2586653"/>
          </a:xfrm>
          <a:prstGeom prst="rect">
            <a:avLst/>
          </a:prstGeom>
        </p:spPr>
      </p:pic>
      <p:sp>
        <p:nvSpPr>
          <p:cNvPr id="2" name="TextBox 1">
            <a:extLst>
              <a:ext uri="{FF2B5EF4-FFF2-40B4-BE49-F238E27FC236}">
                <a16:creationId xmlns:a16="http://schemas.microsoft.com/office/drawing/2014/main" id="{3F910C72-17F2-409E-995B-F8AE2C81089A}"/>
              </a:ext>
            </a:extLst>
          </p:cNvPr>
          <p:cNvSpPr txBox="1"/>
          <p:nvPr/>
        </p:nvSpPr>
        <p:spPr>
          <a:xfrm>
            <a:off x="132736" y="1134905"/>
            <a:ext cx="8347587" cy="769441"/>
          </a:xfrm>
          <a:prstGeom prst="rect">
            <a:avLst/>
          </a:prstGeom>
          <a:noFill/>
        </p:spPr>
        <p:txBody>
          <a:bodyPr wrap="square" rtlCol="0">
            <a:spAutoFit/>
          </a:bodyPr>
          <a:lstStyle/>
          <a:p>
            <a:pPr algn="ctr"/>
            <a:r>
              <a:rPr lang="en-GB" sz="4400" dirty="0">
                <a:solidFill>
                  <a:srgbClr val="660033"/>
                </a:solidFill>
                <a:latin typeface="Arial" panose="020B0604020202020204" pitchFamily="34" charset="0"/>
                <a:cs typeface="Arial" panose="020B0604020202020204" pitchFamily="34" charset="0"/>
              </a:rPr>
              <a:t>Property and business risk? </a:t>
            </a:r>
          </a:p>
        </p:txBody>
      </p:sp>
      <p:sp>
        <p:nvSpPr>
          <p:cNvPr id="3" name="Content Placeholder 2">
            <a:extLst>
              <a:ext uri="{FF2B5EF4-FFF2-40B4-BE49-F238E27FC236}">
                <a16:creationId xmlns:a16="http://schemas.microsoft.com/office/drawing/2014/main" id="{08280B46-6E86-4F7F-BA83-539E67650203}"/>
              </a:ext>
            </a:extLst>
          </p:cNvPr>
          <p:cNvSpPr txBox="1">
            <a:spLocks/>
          </p:cNvSpPr>
          <p:nvPr/>
        </p:nvSpPr>
        <p:spPr>
          <a:xfrm>
            <a:off x="496807" y="2394540"/>
            <a:ext cx="8150385" cy="35306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Gloucester MT Extra Condensed" panose="02030808020601010101" pitchFamily="18" charset="0"/>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Gloucester MT Extra Condensed" panose="02030808020601010101" pitchFamily="18" charset="0"/>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Gloucester MT Extra Condensed" panose="02030808020601010101" pitchFamily="18" charset="0"/>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Gloucester MT Extra Condensed" panose="02030808020601010101" pitchFamily="18" charset="0"/>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Gloucester MT Extra Condensed" panose="02030808020601010101" pitchFamily="18" charset="0"/>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fontAlgn="auto">
              <a:buClrTx/>
              <a:buNone/>
            </a:pPr>
            <a:r>
              <a:rPr lang="en-GB" sz="2800" b="1" dirty="0">
                <a:latin typeface="Arial" panose="020B0604020202020204" pitchFamily="34" charset="0"/>
                <a:cs typeface="Arial" panose="020B0604020202020204" pitchFamily="34" charset="0"/>
              </a:rPr>
              <a:t>Loss history + Risk identification</a:t>
            </a:r>
          </a:p>
          <a:p>
            <a:pPr marL="0" indent="0" algn="ctr" fontAlgn="auto">
              <a:buClrTx/>
              <a:buNone/>
            </a:pPr>
            <a:r>
              <a:rPr lang="en-GB" sz="2800" dirty="0">
                <a:latin typeface="Arial" panose="020B0604020202020204" pitchFamily="34" charset="0"/>
                <a:cs typeface="Arial" panose="020B0604020202020204" pitchFamily="34" charset="0"/>
              </a:rPr>
              <a:t> </a:t>
            </a:r>
          </a:p>
          <a:p>
            <a:pPr marL="0" indent="0" algn="ctr" fontAlgn="auto">
              <a:buClrTx/>
              <a:buNone/>
            </a:pPr>
            <a:endParaRPr lang="en-GB" sz="2800" dirty="0">
              <a:latin typeface="Arial" panose="020B0604020202020204" pitchFamily="34" charset="0"/>
              <a:cs typeface="Arial" panose="020B0604020202020204" pitchFamily="34" charset="0"/>
            </a:endParaRPr>
          </a:p>
          <a:p>
            <a:pPr marL="0" indent="0" algn="ctr" fontAlgn="auto">
              <a:buClrTx/>
              <a:buNone/>
            </a:pPr>
            <a:endParaRPr lang="en-GB" sz="2800" dirty="0">
              <a:latin typeface="Arial" panose="020B0604020202020204" pitchFamily="34" charset="0"/>
              <a:cs typeface="Arial" panose="020B0604020202020204" pitchFamily="34" charset="0"/>
            </a:endParaRPr>
          </a:p>
          <a:p>
            <a:pPr marL="0" indent="0" algn="ctr" fontAlgn="auto">
              <a:buClrTx/>
              <a:buNone/>
            </a:pPr>
            <a:endParaRPr lang="en-GB" sz="2800" dirty="0">
              <a:latin typeface="Arial" panose="020B0604020202020204" pitchFamily="34" charset="0"/>
              <a:cs typeface="Arial" panose="020B0604020202020204" pitchFamily="34" charset="0"/>
            </a:endParaRPr>
          </a:p>
          <a:p>
            <a:pPr marL="0" indent="0" algn="ctr" fontAlgn="auto">
              <a:buClrTx/>
              <a:buNone/>
            </a:pPr>
            <a:endParaRPr lang="en-GB" sz="2800" dirty="0">
              <a:latin typeface="Arial" panose="020B0604020202020204" pitchFamily="34" charset="0"/>
              <a:cs typeface="Arial" panose="020B0604020202020204" pitchFamily="34" charset="0"/>
            </a:endParaRPr>
          </a:p>
          <a:p>
            <a:pPr marL="0" indent="0" algn="ctr" fontAlgn="auto">
              <a:buClrTx/>
              <a:buNone/>
            </a:pPr>
            <a:r>
              <a:rPr lang="en-GB" sz="2800" b="1" dirty="0">
                <a:solidFill>
                  <a:schemeClr val="tx1"/>
                </a:solidFill>
                <a:latin typeface="Arial" panose="020B0604020202020204" pitchFamily="34" charset="0"/>
                <a:cs typeface="Arial" panose="020B0604020202020204" pitchFamily="34" charset="0"/>
              </a:rPr>
              <a:t>Predictive Analytics </a:t>
            </a:r>
            <a:r>
              <a:rPr lang="en-GB" sz="2800" b="1" dirty="0">
                <a:solidFill>
                  <a:srgbClr val="FF0000"/>
                </a:solidFill>
                <a:latin typeface="Arial" panose="020B0604020202020204" pitchFamily="34" charset="0"/>
                <a:cs typeface="Arial" panose="020B0604020202020204" pitchFamily="34" charset="0"/>
              </a:rPr>
              <a:t>=&gt; Higher Likelihood</a:t>
            </a:r>
            <a:r>
              <a:rPr lang="en-GB" sz="2800" dirty="0">
                <a:solidFill>
                  <a:srgbClr val="FF0000"/>
                </a:solidFill>
                <a:latin typeface="Arial" panose="020B0604020202020204" pitchFamily="34" charset="0"/>
                <a:cs typeface="Arial" panose="020B0604020202020204" pitchFamily="34" charset="0"/>
              </a:rPr>
              <a:t> </a:t>
            </a:r>
          </a:p>
          <a:p>
            <a:pPr marL="0" indent="0" algn="ctr" fontAlgn="auto">
              <a:buClrTx/>
              <a:buNone/>
            </a:pPr>
            <a:r>
              <a:rPr lang="en-GB" sz="2800" dirty="0">
                <a:solidFill>
                  <a:srgbClr val="00B050"/>
                </a:solidFill>
                <a:latin typeface="Arial" panose="020B0604020202020204" pitchFamily="34" charset="0"/>
                <a:cs typeface="Arial" panose="020B0604020202020204" pitchFamily="34" charset="0"/>
              </a:rPr>
              <a:t>= </a:t>
            </a:r>
            <a:r>
              <a:rPr lang="en-GB" sz="2800" b="1" dirty="0">
                <a:solidFill>
                  <a:srgbClr val="00B050"/>
                </a:solidFill>
                <a:latin typeface="Arial" panose="020B0604020202020204" pitchFamily="34" charset="0"/>
                <a:cs typeface="Arial" panose="020B0604020202020204" pitchFamily="34" charset="0"/>
              </a:rPr>
              <a:t>Improve &amp; mitigate risk </a:t>
            </a:r>
          </a:p>
          <a:p>
            <a:pPr algn="ctr" fontAlgn="auto">
              <a:buClrTx/>
              <a:buFont typeface="Arial" panose="020B0604020202020204" pitchFamily="34" charset="0"/>
              <a:buChar char="•"/>
            </a:pPr>
            <a:endParaRPr lang="en-GB" sz="2800" dirty="0">
              <a:latin typeface="Arial" panose="020B0604020202020204" pitchFamily="34" charset="0"/>
              <a:cs typeface="Arial" panose="020B0604020202020204" pitchFamily="34" charset="0"/>
            </a:endParaRPr>
          </a:p>
        </p:txBody>
      </p:sp>
      <p:sp>
        <p:nvSpPr>
          <p:cNvPr id="6" name="Footer Placeholder 4">
            <a:extLst>
              <a:ext uri="{FF2B5EF4-FFF2-40B4-BE49-F238E27FC236}">
                <a16:creationId xmlns:a16="http://schemas.microsoft.com/office/drawing/2014/main" id="{5838E3E8-6DFE-46A8-8980-0E989660C6DB}"/>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11791993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7FFB71F-402A-4032-AB47-5EA28A320F8B}"/>
              </a:ext>
            </a:extLst>
          </p:cNvPr>
          <p:cNvGrpSpPr/>
          <p:nvPr/>
        </p:nvGrpSpPr>
        <p:grpSpPr>
          <a:xfrm>
            <a:off x="0" y="1360966"/>
            <a:ext cx="9175056" cy="5497033"/>
            <a:chOff x="-1" y="500380"/>
            <a:chExt cx="9175056" cy="5801360"/>
          </a:xfrm>
        </p:grpSpPr>
        <p:pic>
          <p:nvPicPr>
            <p:cNvPr id="2" name="Picture 1-swap"/>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500380"/>
              <a:ext cx="9175056" cy="5801360"/>
            </a:xfrm>
            <a:prstGeom prst="rect">
              <a:avLst/>
            </a:prstGeom>
          </p:spPr>
        </p:pic>
        <p:sp>
          <p:nvSpPr>
            <p:cNvPr id="9" name="lightbox"/>
            <p:cNvSpPr/>
            <p:nvPr/>
          </p:nvSpPr>
          <p:spPr>
            <a:xfrm>
              <a:off x="0" y="586740"/>
              <a:ext cx="9144000" cy="5715000"/>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a:p>
          </p:txBody>
        </p:sp>
        <p:sp>
          <p:nvSpPr>
            <p:cNvPr id="4" name="msg 3"/>
            <p:cNvSpPr txBox="1"/>
            <p:nvPr/>
          </p:nvSpPr>
          <p:spPr>
            <a:xfrm>
              <a:off x="470958" y="2343502"/>
              <a:ext cx="7228417" cy="1765907"/>
            </a:xfrm>
            <a:prstGeom prst="rect">
              <a:avLst/>
            </a:prstGeom>
            <a:noFill/>
            <a:effectLst/>
          </p:spPr>
          <p:txBody>
            <a:bodyPr wrap="square" lIns="0" tIns="0" rIns="0" bIns="0" rtlCol="0" anchor="ctr" anchorCtr="0">
              <a:noAutofit/>
            </a:bodyPr>
            <a:lstStyle/>
            <a:p>
              <a:pPr>
                <a:lnSpc>
                  <a:spcPts val="5416"/>
                </a:lnSpc>
              </a:pPr>
              <a:r>
                <a:rPr lang="en-US" sz="5500" b="1" dirty="0">
                  <a:solidFill>
                    <a:schemeClr val="bg1"/>
                  </a:solidFill>
                  <a:effectLst>
                    <a:outerShdw blurRad="76200" dist="76200" dir="5400000" algn="ctr" rotWithShape="0">
                      <a:schemeClr val="tx1">
                        <a:alpha val="64000"/>
                      </a:schemeClr>
                    </a:outerShdw>
                  </a:effectLst>
                  <a:latin typeface="Arial" panose="020B0604020202020204" pitchFamily="34" charset="0"/>
                  <a:cs typeface="Arial" panose="020B0604020202020204" pitchFamily="34" charset="0"/>
                </a:rPr>
                <a:t>Know the risk quality of your locations.</a:t>
              </a:r>
              <a:endParaRPr lang="en-US" sz="14916" b="1" dirty="0">
                <a:solidFill>
                  <a:schemeClr val="bg1"/>
                </a:solidFill>
                <a:effectLst>
                  <a:outerShdw blurRad="76200" dist="76200" dir="5400000" algn="ctr" rotWithShape="0">
                    <a:schemeClr val="tx1">
                      <a:alpha val="64000"/>
                    </a:schemeClr>
                  </a:outerShdw>
                </a:effectLst>
                <a:latin typeface="Arial" panose="020B0604020202020204" pitchFamily="34" charset="0"/>
                <a:cs typeface="Arial" panose="020B0604020202020204" pitchFamily="34" charset="0"/>
              </a:endParaRPr>
            </a:p>
          </p:txBody>
        </p:sp>
        <p:sp>
          <p:nvSpPr>
            <p:cNvPr id="13" name="msg 2a"/>
            <p:cNvSpPr txBox="1"/>
            <p:nvPr/>
          </p:nvSpPr>
          <p:spPr>
            <a:xfrm>
              <a:off x="10583" y="2721126"/>
              <a:ext cx="9144000" cy="1415748"/>
            </a:xfrm>
            <a:prstGeom prst="rect">
              <a:avLst/>
            </a:prstGeom>
            <a:solidFill>
              <a:srgbClr val="E0601F"/>
            </a:solidFill>
            <a:effectLst>
              <a:outerShdw blurRad="762000" dist="50800" dir="5400000" algn="ctr" rotWithShape="0">
                <a:schemeClr val="tx1"/>
              </a:outerShdw>
            </a:effectLst>
          </p:spPr>
          <p:txBody>
            <a:bodyPr wrap="square" lIns="2590800" rtlCol="0" anchor="ctr" anchorCtr="0">
              <a:noAutofit/>
            </a:bodyPr>
            <a:lstStyle>
              <a:defPPr>
                <a:defRPr lang="en-US"/>
              </a:defPPr>
              <a:lvl1pPr>
                <a:lnSpc>
                  <a:spcPct val="50000"/>
                </a:lnSpc>
                <a:defRPr sz="3000" b="1">
                  <a:solidFill>
                    <a:schemeClr val="bg1"/>
                  </a:solidFill>
                  <a:latin typeface="Arial" panose="020B0604020202020204" pitchFamily="34" charset="0"/>
                  <a:cs typeface="Arial" panose="020B0604020202020204" pitchFamily="34" charset="0"/>
                </a:defRPr>
              </a:lvl1pPr>
            </a:lstStyle>
            <a:p>
              <a:pPr>
                <a:lnSpc>
                  <a:spcPct val="100000"/>
                </a:lnSpc>
              </a:pPr>
              <a:endParaRPr lang="en-US" sz="3667" dirty="0">
                <a:effectLst>
                  <a:outerShdw blurRad="63500" dist="38100" dir="5400000" algn="ctr" rotWithShape="0">
                    <a:srgbClr val="95440D"/>
                  </a:outerShdw>
                </a:effectLst>
              </a:endParaRPr>
            </a:p>
          </p:txBody>
        </p:sp>
        <p:sp>
          <p:nvSpPr>
            <p:cNvPr id="7" name="msg 1"/>
            <p:cNvSpPr txBox="1"/>
            <p:nvPr/>
          </p:nvSpPr>
          <p:spPr>
            <a:xfrm>
              <a:off x="1270001" y="1788583"/>
              <a:ext cx="5649799" cy="910168"/>
            </a:xfrm>
            <a:prstGeom prst="rect">
              <a:avLst/>
            </a:prstGeom>
            <a:solidFill>
              <a:schemeClr val="tx1">
                <a:alpha val="64000"/>
              </a:schemeClr>
            </a:solidFill>
            <a:ln w="38100">
              <a:solidFill>
                <a:schemeClr val="bg1"/>
              </a:solidFill>
              <a:miter lim="800000"/>
            </a:ln>
          </p:spPr>
          <p:txBody>
            <a:bodyPr wrap="square" lIns="411480" rIns="205740" rtlCol="0" anchor="ctr" anchorCtr="0">
              <a:noAutofit/>
            </a:bodyPr>
            <a:lstStyle/>
            <a:p>
              <a:r>
                <a:rPr lang="en-US" sz="3500" b="1" dirty="0">
                  <a:solidFill>
                    <a:schemeClr val="bg1"/>
                  </a:solidFill>
                  <a:effectLst>
                    <a:outerShdw blurRad="101600" dist="50800" dir="5400000" algn="ctr" rotWithShape="0">
                      <a:schemeClr val="tx1"/>
                    </a:outerShdw>
                  </a:effectLst>
                  <a:latin typeface="Arial" panose="020B0604020202020204" pitchFamily="34" charset="0"/>
                  <a:cs typeface="Arial" panose="020B0604020202020204" pitchFamily="34" charset="0"/>
                </a:rPr>
                <a:t>RiskMark</a:t>
              </a:r>
            </a:p>
          </p:txBody>
        </p:sp>
        <p:sp>
          <p:nvSpPr>
            <p:cNvPr id="3" name="TextBox 2"/>
            <p:cNvSpPr txBox="1"/>
            <p:nvPr/>
          </p:nvSpPr>
          <p:spPr>
            <a:xfrm>
              <a:off x="1619250" y="3024113"/>
              <a:ext cx="7164917" cy="1015471"/>
            </a:xfrm>
            <a:prstGeom prst="rect">
              <a:avLst/>
            </a:prstGeom>
            <a:noFill/>
          </p:spPr>
          <p:txBody>
            <a:bodyPr wrap="square" rtlCol="0">
              <a:spAutoFit/>
            </a:bodyPr>
            <a:lstStyle/>
            <a:p>
              <a:r>
                <a:rPr lang="en-US" sz="2333"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Locations with the lowest </a:t>
              </a:r>
              <a:r>
                <a:rPr lang="en-US" sz="2333"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Risk</a:t>
              </a:r>
              <a:r>
                <a:rPr lang="en-US" sz="2333" b="1" i="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Mark</a:t>
              </a:r>
              <a:r>
                <a:rPr lang="en-US" sz="2333"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scores </a:t>
              </a:r>
              <a:br>
                <a:rPr lang="en-US" sz="2333"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333"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are 7x more likely to experience a loss. </a:t>
              </a:r>
            </a:p>
            <a:p>
              <a:endParaRPr lang="en-US" sz="1333" dirty="0"/>
            </a:p>
          </p:txBody>
        </p:sp>
      </p:grpSp>
      <p:sp>
        <p:nvSpPr>
          <p:cNvPr id="10" name="Footer Placeholder 4">
            <a:extLst>
              <a:ext uri="{FF2B5EF4-FFF2-40B4-BE49-F238E27FC236}">
                <a16:creationId xmlns:a16="http://schemas.microsoft.com/office/drawing/2014/main" id="{76497A0E-BF2A-425A-B462-EDF8F22D220C}"/>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2525164559"/>
      </p:ext>
    </p:extLst>
  </p:cSld>
  <p:clrMapOvr>
    <a:masterClrMapping/>
  </p:clrMapOvr>
  <p:transition spd="slow">
    <p:wipe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A11BB876-AFB8-4CB8-BAF9-42A66504EEC9}"/>
              </a:ext>
            </a:extLst>
          </p:cNvPr>
          <p:cNvPicPr>
            <a:picLocks noChangeAspect="1"/>
          </p:cNvPicPr>
          <p:nvPr/>
        </p:nvPicPr>
        <p:blipFill>
          <a:blip r:embed="rId2"/>
          <a:stretch>
            <a:fillRect/>
          </a:stretch>
        </p:blipFill>
        <p:spPr>
          <a:xfrm>
            <a:off x="1816772" y="875460"/>
            <a:ext cx="5510456" cy="5666707"/>
          </a:xfrm>
          <a:prstGeom prst="rect">
            <a:avLst/>
          </a:prstGeom>
        </p:spPr>
      </p:pic>
      <p:sp>
        <p:nvSpPr>
          <p:cNvPr id="3" name="Footer Placeholder 4">
            <a:extLst>
              <a:ext uri="{FF2B5EF4-FFF2-40B4-BE49-F238E27FC236}">
                <a16:creationId xmlns:a16="http://schemas.microsoft.com/office/drawing/2014/main" id="{A7820640-B48C-4FB0-AB46-EFF23EB3D111}"/>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41834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2B1C5C-7612-46F1-8964-F7DEF79C567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324281"/>
            <a:ext cx="9143999" cy="5533719"/>
          </a:xfrm>
          <a:prstGeom prst="rect">
            <a:avLst/>
          </a:prstGeom>
        </p:spPr>
      </p:pic>
      <p:sp>
        <p:nvSpPr>
          <p:cNvPr id="3" name="lightbox">
            <a:extLst>
              <a:ext uri="{FF2B5EF4-FFF2-40B4-BE49-F238E27FC236}">
                <a16:creationId xmlns:a16="http://schemas.microsoft.com/office/drawing/2014/main" id="{849EA3E6-DD34-4BC8-9664-61C29DB9C102}"/>
              </a:ext>
            </a:extLst>
          </p:cNvPr>
          <p:cNvSpPr/>
          <p:nvPr/>
        </p:nvSpPr>
        <p:spPr>
          <a:xfrm>
            <a:off x="0" y="1323975"/>
            <a:ext cx="9144000" cy="5524822"/>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a:p>
        </p:txBody>
      </p:sp>
      <p:sp>
        <p:nvSpPr>
          <p:cNvPr id="4" name="msg 3">
            <a:extLst>
              <a:ext uri="{FF2B5EF4-FFF2-40B4-BE49-F238E27FC236}">
                <a16:creationId xmlns:a16="http://schemas.microsoft.com/office/drawing/2014/main" id="{27F9F098-98EF-4CD9-ACA9-9C6924DC0EF2}"/>
              </a:ext>
            </a:extLst>
          </p:cNvPr>
          <p:cNvSpPr txBox="1"/>
          <p:nvPr/>
        </p:nvSpPr>
        <p:spPr>
          <a:xfrm>
            <a:off x="1121834" y="2607703"/>
            <a:ext cx="6900333" cy="1707143"/>
          </a:xfrm>
          <a:prstGeom prst="rect">
            <a:avLst/>
          </a:prstGeom>
          <a:noFill/>
          <a:effectLst/>
        </p:spPr>
        <p:txBody>
          <a:bodyPr wrap="square" lIns="0" tIns="0" rIns="0" bIns="0" rtlCol="0" anchor="ctr" anchorCtr="0">
            <a:noAutofit/>
          </a:bodyPr>
          <a:lstStyle/>
          <a:p>
            <a:pPr>
              <a:lnSpc>
                <a:spcPts val="5416"/>
              </a:lnSpc>
            </a:pPr>
            <a:r>
              <a:rPr lang="en-US" sz="5500" b="1" dirty="0">
                <a:solidFill>
                  <a:schemeClr val="bg1"/>
                </a:solidFill>
                <a:effectLst>
                  <a:outerShdw blurRad="76200" dist="76200" dir="5400000" algn="ctr" rotWithShape="0">
                    <a:schemeClr val="tx1">
                      <a:alpha val="64000"/>
                    </a:schemeClr>
                  </a:outerShdw>
                </a:effectLst>
                <a:latin typeface="Arial" panose="020B0604020202020204" pitchFamily="34" charset="0"/>
                <a:cs typeface="Arial" panose="020B0604020202020204" pitchFamily="34" charset="0"/>
              </a:rPr>
              <a:t>Know which sites</a:t>
            </a:r>
          </a:p>
          <a:p>
            <a:pPr>
              <a:lnSpc>
                <a:spcPts val="5416"/>
              </a:lnSpc>
            </a:pPr>
            <a:r>
              <a:rPr lang="en-US" sz="5500" b="1" dirty="0">
                <a:solidFill>
                  <a:schemeClr val="bg1"/>
                </a:solidFill>
                <a:effectLst>
                  <a:outerShdw blurRad="76200" dist="76200" dir="5400000" algn="ctr" rotWithShape="0">
                    <a:schemeClr val="tx1">
                      <a:alpha val="64000"/>
                    </a:schemeClr>
                  </a:outerShdw>
                </a:effectLst>
                <a:latin typeface="Arial" panose="020B0604020202020204" pitchFamily="34" charset="0"/>
                <a:cs typeface="Arial" panose="020B0604020202020204" pitchFamily="34" charset="0"/>
              </a:rPr>
              <a:t>are most vulnerable.</a:t>
            </a:r>
            <a:endParaRPr lang="en-US" sz="14916" b="1" dirty="0">
              <a:solidFill>
                <a:schemeClr val="bg1"/>
              </a:solidFill>
              <a:effectLst>
                <a:outerShdw blurRad="76200" dist="76200" dir="5400000" algn="ctr" rotWithShape="0">
                  <a:schemeClr val="tx1">
                    <a:alpha val="64000"/>
                  </a:schemeClr>
                </a:outerShdw>
              </a:effectLst>
              <a:latin typeface="Arial" panose="020B0604020202020204" pitchFamily="34" charset="0"/>
              <a:cs typeface="Arial" panose="020B0604020202020204" pitchFamily="34" charset="0"/>
            </a:endParaRPr>
          </a:p>
        </p:txBody>
      </p:sp>
      <p:sp>
        <p:nvSpPr>
          <p:cNvPr id="5" name="msg 2a">
            <a:extLst>
              <a:ext uri="{FF2B5EF4-FFF2-40B4-BE49-F238E27FC236}">
                <a16:creationId xmlns:a16="http://schemas.microsoft.com/office/drawing/2014/main" id="{881A9585-A2E3-4DB1-881F-A405D4543B6E}"/>
              </a:ext>
            </a:extLst>
          </p:cNvPr>
          <p:cNvSpPr txBox="1"/>
          <p:nvPr/>
        </p:nvSpPr>
        <p:spPr>
          <a:xfrm>
            <a:off x="0" y="3330535"/>
            <a:ext cx="9144000" cy="1368636"/>
          </a:xfrm>
          <a:prstGeom prst="rect">
            <a:avLst/>
          </a:prstGeom>
          <a:solidFill>
            <a:srgbClr val="E0601F"/>
          </a:solidFill>
          <a:effectLst>
            <a:outerShdw blurRad="762000" dist="50800" dir="5400000" algn="ctr" rotWithShape="0">
              <a:schemeClr val="tx1"/>
            </a:outerShdw>
          </a:effectLst>
        </p:spPr>
        <p:txBody>
          <a:bodyPr wrap="square" lIns="2590800" rtlCol="0" anchor="ctr" anchorCtr="0">
            <a:noAutofit/>
          </a:bodyPr>
          <a:lstStyle>
            <a:defPPr>
              <a:defRPr lang="en-US"/>
            </a:defPPr>
            <a:lvl1pPr>
              <a:lnSpc>
                <a:spcPct val="50000"/>
              </a:lnSpc>
              <a:defRPr sz="3000" b="1">
                <a:solidFill>
                  <a:schemeClr val="bg1"/>
                </a:solidFill>
                <a:latin typeface="Arial" panose="020B0604020202020204" pitchFamily="34" charset="0"/>
                <a:cs typeface="Arial" panose="020B0604020202020204" pitchFamily="34" charset="0"/>
              </a:defRPr>
            </a:lvl1pPr>
          </a:lstStyle>
          <a:p>
            <a:pPr>
              <a:lnSpc>
                <a:spcPct val="100000"/>
              </a:lnSpc>
            </a:pPr>
            <a:r>
              <a:rPr lang="en-US" sz="2333" dirty="0">
                <a:effectLst>
                  <a:outerShdw blurRad="63500" dist="38100" dir="5400000" algn="ctr" rotWithShape="0">
                    <a:srgbClr val="95440D"/>
                  </a:outerShdw>
                </a:effectLst>
              </a:rPr>
              <a:t>Sites identified through Locations Predisposed are 15x more likely to experience a significant loss.</a:t>
            </a:r>
          </a:p>
        </p:txBody>
      </p:sp>
      <p:sp>
        <p:nvSpPr>
          <p:cNvPr id="6" name="msg 1">
            <a:extLst>
              <a:ext uri="{FF2B5EF4-FFF2-40B4-BE49-F238E27FC236}">
                <a16:creationId xmlns:a16="http://schemas.microsoft.com/office/drawing/2014/main" id="{50E13DBB-0685-403A-83CF-7B1E254D3E68}"/>
              </a:ext>
            </a:extLst>
          </p:cNvPr>
          <p:cNvSpPr txBox="1"/>
          <p:nvPr/>
        </p:nvSpPr>
        <p:spPr>
          <a:xfrm>
            <a:off x="1270001" y="2381168"/>
            <a:ext cx="5649799" cy="879880"/>
          </a:xfrm>
          <a:prstGeom prst="rect">
            <a:avLst/>
          </a:prstGeom>
          <a:solidFill>
            <a:schemeClr val="tx1">
              <a:alpha val="64000"/>
            </a:schemeClr>
          </a:solidFill>
          <a:ln w="38100">
            <a:solidFill>
              <a:schemeClr val="bg1"/>
            </a:solidFill>
            <a:miter lim="800000"/>
          </a:ln>
        </p:spPr>
        <p:txBody>
          <a:bodyPr wrap="square" lIns="411480" rIns="205740" rtlCol="0" anchor="ctr" anchorCtr="0">
            <a:noAutofit/>
          </a:bodyPr>
          <a:lstStyle/>
          <a:p>
            <a:r>
              <a:rPr lang="en-US" sz="3500" b="1" dirty="0">
                <a:solidFill>
                  <a:schemeClr val="bg1"/>
                </a:solidFill>
                <a:effectLst>
                  <a:outerShdw blurRad="101600" dist="50800" dir="5400000" algn="ctr" rotWithShape="0">
                    <a:schemeClr val="tx1"/>
                  </a:outerShdw>
                </a:effectLst>
                <a:latin typeface="Arial" panose="020B0604020202020204" pitchFamily="34" charset="0"/>
                <a:cs typeface="Arial" panose="020B0604020202020204" pitchFamily="34" charset="0"/>
              </a:rPr>
              <a:t>Locations Predisposed</a:t>
            </a:r>
          </a:p>
        </p:txBody>
      </p:sp>
      <p:pic>
        <p:nvPicPr>
          <p:cNvPr id="7" name="culprit">
            <a:extLst>
              <a:ext uri="{FF2B5EF4-FFF2-40B4-BE49-F238E27FC236}">
                <a16:creationId xmlns:a16="http://schemas.microsoft.com/office/drawing/2014/main" id="{499B1993-42AB-41AF-8D9F-B834524F13E6}"/>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393787" y="3208883"/>
            <a:ext cx="1676400" cy="1620614"/>
          </a:xfrm>
          <a:prstGeom prst="ellipse">
            <a:avLst/>
          </a:prstGeom>
          <a:ln w="127000">
            <a:solidFill>
              <a:schemeClr val="bg1"/>
            </a:solidFill>
          </a:ln>
          <a:effectLst>
            <a:outerShdw blurRad="762000" algn="ctr" rotWithShape="0">
              <a:prstClr val="black"/>
            </a:outerShdw>
          </a:effectLst>
        </p:spPr>
      </p:pic>
      <p:pic>
        <p:nvPicPr>
          <p:cNvPr id="8" name="logo">
            <a:extLst>
              <a:ext uri="{FF2B5EF4-FFF2-40B4-BE49-F238E27FC236}">
                <a16:creationId xmlns:a16="http://schemas.microsoft.com/office/drawing/2014/main" id="{9275FFCA-6A8A-4D80-B48A-08495F530A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44660" y="5714613"/>
            <a:ext cx="1254632" cy="832590"/>
          </a:xfrm>
          <a:prstGeom prst="rect">
            <a:avLst/>
          </a:prstGeom>
          <a:effectLst>
            <a:outerShdw blurRad="38100" dist="25400" dir="5400000" algn="t" rotWithShape="0">
              <a:prstClr val="black"/>
            </a:outerShdw>
          </a:effectLst>
        </p:spPr>
      </p:pic>
      <p:sp>
        <p:nvSpPr>
          <p:cNvPr id="9" name="Footer Placeholder 4">
            <a:extLst>
              <a:ext uri="{FF2B5EF4-FFF2-40B4-BE49-F238E27FC236}">
                <a16:creationId xmlns:a16="http://schemas.microsoft.com/office/drawing/2014/main" id="{31637EA9-0FD0-40E8-9DD4-5E218122E71C}"/>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42019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6" presetClass="exit" presetSubtype="16" fill="hold" nodeType="withEffect">
                                  <p:stCondLst>
                                    <p:cond delay="0"/>
                                  </p:stCondLst>
                                  <p:childTnLst>
                                    <p:animEffect transition="out" filter="circle(in)">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0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fade">
                                      <p:cBhvr>
                                        <p:cTn id="33" dur="500"/>
                                        <p:tgtEl>
                                          <p:spTgt spid="4">
                                            <p:txEl>
                                              <p:pRg st="0" end="0"/>
                                            </p:txEl>
                                          </p:spTgt>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uiExpand="1" build="p"/>
      <p:bldP spid="5" grpId="0" animBg="1"/>
      <p:bldP spid="5" grpId="1" animBg="1"/>
      <p:bldP spid="6" grpId="0" animBg="1"/>
      <p:bldP spid="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g">
            <a:extLst>
              <a:ext uri="{FF2B5EF4-FFF2-40B4-BE49-F238E27FC236}">
                <a16:creationId xmlns:a16="http://schemas.microsoft.com/office/drawing/2014/main" id="{68BB191E-ABDC-406E-8CDC-D47FE589E3D4}"/>
              </a:ext>
            </a:extLst>
          </p:cNvPr>
          <p:cNvSpPr/>
          <p:nvPr/>
        </p:nvSpPr>
        <p:spPr>
          <a:xfrm>
            <a:off x="691098" y="2160277"/>
            <a:ext cx="7782829" cy="3810000"/>
          </a:xfrm>
          <a:prstGeom prst="ellipse">
            <a:avLst/>
          </a:prstGeom>
          <a:gradFill>
            <a:gsLst>
              <a:gs pos="23000">
                <a:srgbClr val="7C6A55"/>
              </a:gs>
              <a:gs pos="100000">
                <a:srgbClr val="B6B1AB"/>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3492" tIns="26747" rIns="53492" bIns="26747" rtlCol="0" anchor="ctr"/>
          <a:lstStyle/>
          <a:p>
            <a:pPr algn="ctr"/>
            <a:endParaRPr lang="en-US" sz="1013"/>
          </a:p>
        </p:txBody>
      </p:sp>
      <p:sp>
        <p:nvSpPr>
          <p:cNvPr id="3" name="60000">
            <a:extLst>
              <a:ext uri="{FF2B5EF4-FFF2-40B4-BE49-F238E27FC236}">
                <a16:creationId xmlns:a16="http://schemas.microsoft.com/office/drawing/2014/main" id="{F1EF1B2E-AE30-4964-8D2B-168A01893B46}"/>
              </a:ext>
            </a:extLst>
          </p:cNvPr>
          <p:cNvSpPr txBox="1"/>
          <p:nvPr/>
        </p:nvSpPr>
        <p:spPr>
          <a:xfrm>
            <a:off x="2831264" y="2305228"/>
            <a:ext cx="3688619" cy="1077218"/>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60,000 </a:t>
            </a:r>
          </a:p>
          <a:p>
            <a:pPr algn="ctr"/>
            <a:r>
              <a:rPr lang="en-US" b="1" dirty="0">
                <a:solidFill>
                  <a:schemeClr val="bg1"/>
                </a:solidFill>
                <a:latin typeface="Arial" panose="020B0604020202020204" pitchFamily="34" charset="0"/>
                <a:cs typeface="Arial" panose="020B0604020202020204" pitchFamily="34" charset="0"/>
              </a:rPr>
              <a:t>Visited Locations</a:t>
            </a:r>
          </a:p>
        </p:txBody>
      </p:sp>
      <p:sp>
        <p:nvSpPr>
          <p:cNvPr id="4" name="1000">
            <a:extLst>
              <a:ext uri="{FF2B5EF4-FFF2-40B4-BE49-F238E27FC236}">
                <a16:creationId xmlns:a16="http://schemas.microsoft.com/office/drawing/2014/main" id="{9D97A078-D19D-40AE-BE12-2762FC927BA0}"/>
              </a:ext>
            </a:extLst>
          </p:cNvPr>
          <p:cNvSpPr txBox="1"/>
          <p:nvPr/>
        </p:nvSpPr>
        <p:spPr>
          <a:xfrm>
            <a:off x="2902398" y="3625969"/>
            <a:ext cx="2038552" cy="1200329"/>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1,000 most predisposed to loss</a:t>
            </a:r>
          </a:p>
        </p:txBody>
      </p:sp>
      <p:sp>
        <p:nvSpPr>
          <p:cNvPr id="5" name="actual losses">
            <a:extLst>
              <a:ext uri="{FF2B5EF4-FFF2-40B4-BE49-F238E27FC236}">
                <a16:creationId xmlns:a16="http://schemas.microsoft.com/office/drawing/2014/main" id="{D903DAED-4933-469E-8ABD-EF77303ED242}"/>
              </a:ext>
            </a:extLst>
          </p:cNvPr>
          <p:cNvSpPr txBox="1"/>
          <p:nvPr/>
        </p:nvSpPr>
        <p:spPr>
          <a:xfrm>
            <a:off x="3167775" y="5069821"/>
            <a:ext cx="1507799" cy="830997"/>
          </a:xfrm>
          <a:prstGeom prst="rect">
            <a:avLst/>
          </a:prstGeom>
          <a:noFill/>
        </p:spPr>
        <p:txBody>
          <a:bodyPr wrap="square" rtlCol="0">
            <a:spAutoFit/>
          </a:bodyPr>
          <a:lstStyle/>
          <a:p>
            <a:r>
              <a:rPr lang="en-US" sz="2400" b="1" dirty="0">
                <a:solidFill>
                  <a:schemeClr val="tx1">
                    <a:lumMod val="75000"/>
                  </a:schemeClr>
                </a:solidFill>
                <a:latin typeface="Arial" panose="020B0604020202020204" pitchFamily="34" charset="0"/>
                <a:cs typeface="Arial" panose="020B0604020202020204" pitchFamily="34" charset="0"/>
              </a:rPr>
              <a:t>actual losses</a:t>
            </a:r>
          </a:p>
        </p:txBody>
      </p:sp>
      <p:grpSp>
        <p:nvGrpSpPr>
          <p:cNvPr id="6" name="Group 5">
            <a:extLst>
              <a:ext uri="{FF2B5EF4-FFF2-40B4-BE49-F238E27FC236}">
                <a16:creationId xmlns:a16="http://schemas.microsoft.com/office/drawing/2014/main" id="{ED1838E1-1682-4A5F-98D8-8125644815BA}"/>
              </a:ext>
            </a:extLst>
          </p:cNvPr>
          <p:cNvGrpSpPr/>
          <p:nvPr/>
        </p:nvGrpSpPr>
        <p:grpSpPr>
          <a:xfrm>
            <a:off x="4086707" y="4412866"/>
            <a:ext cx="910067" cy="882658"/>
            <a:chOff x="6190278" y="3547734"/>
            <a:chExt cx="1092080" cy="1059190"/>
          </a:xfrm>
        </p:grpSpPr>
        <p:sp>
          <p:nvSpPr>
            <p:cNvPr id="7" name="venn white">
              <a:extLst>
                <a:ext uri="{FF2B5EF4-FFF2-40B4-BE49-F238E27FC236}">
                  <a16:creationId xmlns:a16="http://schemas.microsoft.com/office/drawing/2014/main" id="{9DA68686-EFE1-491B-8458-0E60C1DC31D4}"/>
                </a:ext>
              </a:extLst>
            </p:cNvPr>
            <p:cNvSpPr/>
            <p:nvPr/>
          </p:nvSpPr>
          <p:spPr>
            <a:xfrm>
              <a:off x="6190278" y="3547734"/>
              <a:ext cx="1092080" cy="1059190"/>
            </a:xfrm>
            <a:prstGeom prst="ellipse">
              <a:avLst/>
            </a:prstGeom>
            <a:solidFill>
              <a:schemeClr val="bg1"/>
            </a:solidFill>
            <a:ln>
              <a:noFill/>
            </a:ln>
            <a:effectLst/>
            <a:scene3d>
              <a:camera prst="orthographicFront">
                <a:rot lat="0" lon="0" rev="0"/>
              </a:camera>
              <a:lightRig rig="balanced" dir="t">
                <a:rot lat="0" lon="0" rev="8700000"/>
              </a:lightRig>
            </a:scene3d>
            <a:sp3d>
              <a:bevelT w="0" h="0"/>
            </a:sp3d>
          </p:spPr>
          <p:style>
            <a:lnRef idx="2">
              <a:schemeClr val="accent1">
                <a:shade val="50000"/>
              </a:schemeClr>
            </a:lnRef>
            <a:fillRef idx="1">
              <a:schemeClr val="accent1"/>
            </a:fillRef>
            <a:effectRef idx="0">
              <a:schemeClr val="accent1"/>
            </a:effectRef>
            <a:fontRef idx="minor">
              <a:schemeClr val="lt1"/>
            </a:fontRef>
          </p:style>
          <p:txBody>
            <a:bodyPr lIns="53492" tIns="26747" rIns="53492" bIns="26747" rtlCol="0" anchor="ctr"/>
            <a:lstStyle/>
            <a:p>
              <a:pPr algn="ctr"/>
              <a:endParaRPr lang="en-US" sz="1013"/>
            </a:p>
          </p:txBody>
        </p:sp>
        <p:sp>
          <p:nvSpPr>
            <p:cNvPr id="8" name="2%">
              <a:extLst>
                <a:ext uri="{FF2B5EF4-FFF2-40B4-BE49-F238E27FC236}">
                  <a16:creationId xmlns:a16="http://schemas.microsoft.com/office/drawing/2014/main" id="{F161C16D-41B0-4B1A-81E9-C8BB687D3DE1}"/>
                </a:ext>
              </a:extLst>
            </p:cNvPr>
            <p:cNvSpPr txBox="1"/>
            <p:nvPr/>
          </p:nvSpPr>
          <p:spPr>
            <a:xfrm>
              <a:off x="6232903" y="3656054"/>
              <a:ext cx="1021818" cy="775597"/>
            </a:xfrm>
            <a:prstGeom prst="rect">
              <a:avLst/>
            </a:prstGeom>
            <a:noFill/>
          </p:spPr>
          <p:txBody>
            <a:bodyPr wrap="none" rtlCol="0">
              <a:spAutoFit/>
            </a:bodyPr>
            <a:lstStyle/>
            <a:p>
              <a:pPr algn="ctr"/>
              <a:r>
                <a:rPr lang="en-US" sz="3600" b="1" dirty="0">
                  <a:solidFill>
                    <a:srgbClr val="7D7D7D"/>
                  </a:solidFill>
                  <a:latin typeface="Arial" panose="020B0604020202020204" pitchFamily="34" charset="0"/>
                  <a:cs typeface="Arial" panose="020B0604020202020204" pitchFamily="34" charset="0"/>
                </a:rPr>
                <a:t>2%</a:t>
              </a:r>
            </a:p>
          </p:txBody>
        </p:sp>
      </p:grpSp>
      <p:sp>
        <p:nvSpPr>
          <p:cNvPr id="9" name="callout">
            <a:extLst>
              <a:ext uri="{FF2B5EF4-FFF2-40B4-BE49-F238E27FC236}">
                <a16:creationId xmlns:a16="http://schemas.microsoft.com/office/drawing/2014/main" id="{9B3FDF67-A66E-4276-9160-ADC17514DBC4}"/>
              </a:ext>
            </a:extLst>
          </p:cNvPr>
          <p:cNvSpPr txBox="1"/>
          <p:nvPr/>
        </p:nvSpPr>
        <p:spPr>
          <a:xfrm>
            <a:off x="5050078" y="4205787"/>
            <a:ext cx="1327150" cy="647700"/>
          </a:xfrm>
          <a:prstGeom prst="wedgeRectCallout">
            <a:avLst>
              <a:gd name="adj1" fmla="val -71580"/>
              <a:gd name="adj2" fmla="val 108598"/>
            </a:avLst>
          </a:prstGeom>
          <a:solidFill>
            <a:srgbClr val="ED7D31"/>
          </a:solidFill>
          <a:ln w="12700">
            <a:solidFill>
              <a:schemeClr val="bg1"/>
            </a:solidFill>
            <a:miter lim="800000"/>
          </a:ln>
          <a:effectLst>
            <a:outerShdw blurRad="152400" dist="101600" dir="5400000" sx="97000" sy="97000" algn="ctr" rotWithShape="0">
              <a:srgbClr val="000000">
                <a:alpha val="64000"/>
              </a:srgbClr>
            </a:outerShdw>
          </a:effectLst>
        </p:spPr>
        <p:txBody>
          <a:bodyPr wrap="square" lIns="0" tIns="0" rIns="0" bIns="0" rtlCol="0" anchor="ctr" anchorCtr="0">
            <a:noAutofit/>
          </a:bodyPr>
          <a:lstStyle>
            <a:defPPr>
              <a:defRPr lang="en-US"/>
            </a:defPPr>
            <a:lvl1pPr algn="ctr">
              <a:defRPr sz="2790" b="1">
                <a:solidFill>
                  <a:schemeClr val="bg1"/>
                </a:solidFill>
                <a:latin typeface="+mj-lt"/>
                <a:cs typeface="Arial" pitchFamily="34" charset="0"/>
              </a:defRPr>
            </a:lvl1pPr>
          </a:lstStyle>
          <a:p>
            <a:r>
              <a:rPr lang="en-US" sz="3333" dirty="0">
                <a:latin typeface="Arial" panose="020B0604020202020204" pitchFamily="34" charset="0"/>
              </a:rPr>
              <a:t>27%</a:t>
            </a:r>
          </a:p>
        </p:txBody>
      </p:sp>
      <p:grpSp>
        <p:nvGrpSpPr>
          <p:cNvPr id="10" name="Group 9">
            <a:extLst>
              <a:ext uri="{FF2B5EF4-FFF2-40B4-BE49-F238E27FC236}">
                <a16:creationId xmlns:a16="http://schemas.microsoft.com/office/drawing/2014/main" id="{9F86A2BE-82EB-4160-8A69-7C69BA554889}"/>
              </a:ext>
            </a:extLst>
          </p:cNvPr>
          <p:cNvGrpSpPr/>
          <p:nvPr/>
        </p:nvGrpSpPr>
        <p:grpSpPr>
          <a:xfrm>
            <a:off x="4282956" y="5045965"/>
            <a:ext cx="519268" cy="522872"/>
            <a:chOff x="6414420" y="4301783"/>
            <a:chExt cx="625450" cy="627446"/>
          </a:xfrm>
        </p:grpSpPr>
        <p:sp>
          <p:nvSpPr>
            <p:cNvPr id="11" name="venn yellow">
              <a:extLst>
                <a:ext uri="{FF2B5EF4-FFF2-40B4-BE49-F238E27FC236}">
                  <a16:creationId xmlns:a16="http://schemas.microsoft.com/office/drawing/2014/main" id="{C0ADED61-B82F-4299-B890-12307107FB10}"/>
                </a:ext>
              </a:extLst>
            </p:cNvPr>
            <p:cNvSpPr/>
            <p:nvPr/>
          </p:nvSpPr>
          <p:spPr>
            <a:xfrm>
              <a:off x="6414420" y="4301783"/>
              <a:ext cx="625450" cy="627446"/>
            </a:xfrm>
            <a:prstGeom prst="ellipse">
              <a:avLst/>
            </a:prstGeom>
            <a:solidFill>
              <a:srgbClr val="000000"/>
            </a:solidFill>
            <a:ln w="12700">
              <a:noFill/>
            </a:ln>
            <a:effectLst/>
            <a:scene3d>
              <a:camera prst="orthographicFront">
                <a:rot lat="0" lon="0" rev="0"/>
              </a:camera>
              <a:lightRig rig="balanced" dir="t">
                <a:rot lat="0" lon="0" rev="8700000"/>
              </a:lightRig>
            </a:scene3d>
            <a:sp3d>
              <a:bevelT w="0" h="0"/>
            </a:sp3d>
          </p:spPr>
          <p:style>
            <a:lnRef idx="2">
              <a:schemeClr val="accent1">
                <a:shade val="50000"/>
              </a:schemeClr>
            </a:lnRef>
            <a:fillRef idx="1">
              <a:schemeClr val="accent1"/>
            </a:fillRef>
            <a:effectRef idx="0">
              <a:schemeClr val="accent1"/>
            </a:effectRef>
            <a:fontRef idx="minor">
              <a:schemeClr val="lt1"/>
            </a:fontRef>
          </p:style>
          <p:txBody>
            <a:bodyPr lIns="53492" tIns="26747" rIns="53492" bIns="26747" rtlCol="0" anchor="ctr"/>
            <a:lstStyle/>
            <a:p>
              <a:pPr algn="ctr"/>
              <a:endParaRPr lang="en-US" sz="1013"/>
            </a:p>
          </p:txBody>
        </p:sp>
        <p:sp>
          <p:nvSpPr>
            <p:cNvPr id="12" name="Chord 11">
              <a:extLst>
                <a:ext uri="{FF2B5EF4-FFF2-40B4-BE49-F238E27FC236}">
                  <a16:creationId xmlns:a16="http://schemas.microsoft.com/office/drawing/2014/main" id="{57CD0D63-A9D6-4594-8A51-3AE8A55FDE76}"/>
                </a:ext>
              </a:extLst>
            </p:cNvPr>
            <p:cNvSpPr/>
            <p:nvPr/>
          </p:nvSpPr>
          <p:spPr>
            <a:xfrm>
              <a:off x="6429859" y="4301783"/>
              <a:ext cx="594668" cy="459748"/>
            </a:xfrm>
            <a:prstGeom prst="chord">
              <a:avLst>
                <a:gd name="adj1" fmla="val 10942378"/>
                <a:gd name="adj2" fmla="val 21453682"/>
              </a:avLst>
            </a:prstGeom>
            <a:solidFill>
              <a:schemeClr val="accent2"/>
            </a:solidFill>
            <a:ln w="12700">
              <a:noFill/>
            </a:ln>
            <a:effectLst/>
            <a:scene3d>
              <a:camera prst="orthographicFront">
                <a:rot lat="0" lon="0" rev="0"/>
              </a:camera>
              <a:lightRig rig="contrasting" dir="t">
                <a:rot lat="0" lon="0" rev="7800000"/>
              </a:lightRig>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13" name="Chord 12">
            <a:extLst>
              <a:ext uri="{FF2B5EF4-FFF2-40B4-BE49-F238E27FC236}">
                <a16:creationId xmlns:a16="http://schemas.microsoft.com/office/drawing/2014/main" id="{CF9C231A-7957-4509-8283-C4B8E042225E}"/>
              </a:ext>
            </a:extLst>
          </p:cNvPr>
          <p:cNvSpPr/>
          <p:nvPr/>
        </p:nvSpPr>
        <p:spPr>
          <a:xfrm rot="10800000">
            <a:off x="4272050" y="5069821"/>
            <a:ext cx="544985" cy="226517"/>
          </a:xfrm>
          <a:prstGeom prst="chord">
            <a:avLst>
              <a:gd name="adj1" fmla="val 11408265"/>
              <a:gd name="adj2" fmla="val 20974068"/>
            </a:avLst>
          </a:prstGeom>
          <a:solidFill>
            <a:schemeClr val="accent2"/>
          </a:solidFill>
          <a:ln w="12700">
            <a:noFill/>
          </a:ln>
          <a:effectLst/>
          <a:scene3d>
            <a:camera prst="orthographicFront">
              <a:rot lat="0" lon="0" rev="0"/>
            </a:camera>
            <a:lightRig rig="contrasting" dir="t">
              <a:rot lat="0" lon="0" rev="7800000"/>
            </a:lightRig>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TextBox 13">
            <a:extLst>
              <a:ext uri="{FF2B5EF4-FFF2-40B4-BE49-F238E27FC236}">
                <a16:creationId xmlns:a16="http://schemas.microsoft.com/office/drawing/2014/main" id="{FF5874FA-2A07-41F3-B807-D214C65FBF5C}"/>
              </a:ext>
            </a:extLst>
          </p:cNvPr>
          <p:cNvSpPr txBox="1"/>
          <p:nvPr/>
        </p:nvSpPr>
        <p:spPr>
          <a:xfrm>
            <a:off x="1463076" y="1269273"/>
            <a:ext cx="6238875" cy="584775"/>
          </a:xfrm>
          <a:prstGeom prst="rect">
            <a:avLst/>
          </a:prstGeom>
          <a:noFill/>
        </p:spPr>
        <p:txBody>
          <a:bodyPr wrap="square" rtlCol="0">
            <a:spAutoFit/>
          </a:bodyPr>
          <a:lstStyle/>
          <a:p>
            <a:r>
              <a:rPr lang="en-GB" b="1" dirty="0">
                <a:solidFill>
                  <a:srgbClr val="660033"/>
                </a:solidFill>
                <a:latin typeface="Arial" panose="020B0604020202020204" pitchFamily="34" charset="0"/>
                <a:cs typeface="Arial" panose="020B0604020202020204" pitchFamily="34" charset="0"/>
              </a:rPr>
              <a:t>Locations Predisposed to Loss</a:t>
            </a:r>
          </a:p>
        </p:txBody>
      </p:sp>
      <p:sp>
        <p:nvSpPr>
          <p:cNvPr id="15" name="Footer Placeholder 4">
            <a:extLst>
              <a:ext uri="{FF2B5EF4-FFF2-40B4-BE49-F238E27FC236}">
                <a16:creationId xmlns:a16="http://schemas.microsoft.com/office/drawing/2014/main" id="{B8590828-D481-407D-8B77-51BC3563A26B}"/>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182578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10" presetClass="entr" presetSubtype="0" fill="hold" grpId="0" nodeType="withEffect">
                                  <p:stCondLst>
                                    <p:cond delay="18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23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par>
                          <p:cTn id="18" fill="hold">
                            <p:stCondLst>
                              <p:cond delay="33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par>
                          <p:cTn id="28" fill="hold">
                            <p:stCondLst>
                              <p:cond delay="43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9"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E4AFFA-3790-4BD7-8596-3BD3492DB9D8}"/>
              </a:ext>
            </a:extLst>
          </p:cNvPr>
          <p:cNvSpPr txBox="1"/>
          <p:nvPr/>
        </p:nvSpPr>
        <p:spPr>
          <a:xfrm>
            <a:off x="1197795" y="1086159"/>
            <a:ext cx="6238875" cy="584775"/>
          </a:xfrm>
          <a:prstGeom prst="rect">
            <a:avLst/>
          </a:prstGeom>
          <a:noFill/>
        </p:spPr>
        <p:txBody>
          <a:bodyPr wrap="square" rtlCol="0">
            <a:spAutoFit/>
          </a:bodyPr>
          <a:lstStyle/>
          <a:p>
            <a:pPr algn="ctr"/>
            <a:r>
              <a:rPr lang="en-GB" b="1" dirty="0">
                <a:solidFill>
                  <a:srgbClr val="660033"/>
                </a:solidFill>
                <a:latin typeface="Arial" panose="020B0604020202020204" pitchFamily="34" charset="0"/>
                <a:cs typeface="Arial" panose="020B0604020202020204" pitchFamily="34" charset="0"/>
              </a:rPr>
              <a:t>Higher Relative Likelihood</a:t>
            </a:r>
          </a:p>
        </p:txBody>
      </p:sp>
      <p:grpSp>
        <p:nvGrpSpPr>
          <p:cNvPr id="12" name="Group 11">
            <a:extLst>
              <a:ext uri="{FF2B5EF4-FFF2-40B4-BE49-F238E27FC236}">
                <a16:creationId xmlns:a16="http://schemas.microsoft.com/office/drawing/2014/main" id="{B898F38C-BA98-4674-8569-3AFBCF38B1D0}"/>
              </a:ext>
            </a:extLst>
          </p:cNvPr>
          <p:cNvGrpSpPr/>
          <p:nvPr/>
        </p:nvGrpSpPr>
        <p:grpSpPr>
          <a:xfrm>
            <a:off x="-529068" y="1440835"/>
            <a:ext cx="10986430" cy="5243152"/>
            <a:chOff x="-358947" y="1026165"/>
            <a:chExt cx="10986430" cy="5243152"/>
          </a:xfrm>
        </p:grpSpPr>
        <p:graphicFrame>
          <p:nvGraphicFramePr>
            <p:cNvPr id="3" name="Content Placeholder 9">
              <a:extLst>
                <a:ext uri="{FF2B5EF4-FFF2-40B4-BE49-F238E27FC236}">
                  <a16:creationId xmlns:a16="http://schemas.microsoft.com/office/drawing/2014/main" id="{91B7EC1B-93C9-4A68-AEC7-CF4BB48902F7}"/>
                </a:ext>
              </a:extLst>
            </p:cNvPr>
            <p:cNvGraphicFramePr>
              <a:graphicFrameLocks/>
            </p:cNvGraphicFramePr>
            <p:nvPr>
              <p:extLst>
                <p:ext uri="{D42A27DB-BD31-4B8C-83A1-F6EECF244321}">
                  <p14:modId xmlns:p14="http://schemas.microsoft.com/office/powerpoint/2010/main" val="3261351954"/>
                </p:ext>
              </p:extLst>
            </p:nvPr>
          </p:nvGraphicFramePr>
          <p:xfrm>
            <a:off x="-358947" y="1026165"/>
            <a:ext cx="10986430" cy="5243152"/>
          </p:xfrm>
          <a:graphic>
            <a:graphicData uri="http://schemas.openxmlformats.org/drawingml/2006/chart">
              <c:chart xmlns:c="http://schemas.openxmlformats.org/drawingml/2006/chart" xmlns:r="http://schemas.openxmlformats.org/officeDocument/2006/relationships" r:id="rId2"/>
            </a:graphicData>
          </a:graphic>
        </p:graphicFrame>
        <p:grpSp>
          <p:nvGrpSpPr>
            <p:cNvPr id="11" name="Group 10">
              <a:extLst>
                <a:ext uri="{FF2B5EF4-FFF2-40B4-BE49-F238E27FC236}">
                  <a16:creationId xmlns:a16="http://schemas.microsoft.com/office/drawing/2014/main" id="{58BD9243-6FC9-43DB-9A47-0461C742EADD}"/>
                </a:ext>
              </a:extLst>
            </p:cNvPr>
            <p:cNvGrpSpPr/>
            <p:nvPr/>
          </p:nvGrpSpPr>
          <p:grpSpPr>
            <a:xfrm>
              <a:off x="4924175" y="2380219"/>
              <a:ext cx="4093161" cy="3657600"/>
              <a:chOff x="4924175" y="2380219"/>
              <a:chExt cx="4093161" cy="3657600"/>
            </a:xfrm>
          </p:grpSpPr>
          <p:sp>
            <p:nvSpPr>
              <p:cNvPr id="4" name="TextBox 3">
                <a:extLst>
                  <a:ext uri="{FF2B5EF4-FFF2-40B4-BE49-F238E27FC236}">
                    <a16:creationId xmlns:a16="http://schemas.microsoft.com/office/drawing/2014/main" id="{E9E1C186-296A-48F8-A002-7B3F4ECE13A0}"/>
                  </a:ext>
                </a:extLst>
              </p:cNvPr>
              <p:cNvSpPr txBox="1"/>
              <p:nvPr/>
            </p:nvSpPr>
            <p:spPr>
              <a:xfrm>
                <a:off x="5134268" y="3191238"/>
                <a:ext cx="1682995" cy="913007"/>
              </a:xfrm>
              <a:prstGeom prst="rect">
                <a:avLst/>
              </a:prstGeom>
              <a:noFill/>
            </p:spPr>
            <p:txBody>
              <a:bodyPr wrap="square" rtlCol="0">
                <a:spAutoFit/>
              </a:bodyPr>
              <a:lstStyle/>
              <a:p>
                <a:r>
                  <a:rPr lang="en-US" sz="1333" b="1" dirty="0">
                    <a:solidFill>
                      <a:schemeClr val="bg1"/>
                    </a:solidFill>
                    <a:latin typeface="Arial" panose="020B0604020202020204" pitchFamily="34" charset="0"/>
                    <a:cs typeface="Arial" panose="020B0604020202020204" pitchFamily="34" charset="0"/>
                  </a:rPr>
                  <a:t>Higher Relative </a:t>
                </a:r>
              </a:p>
              <a:p>
                <a:r>
                  <a:rPr lang="en-US" sz="1333" b="1" dirty="0">
                    <a:solidFill>
                      <a:schemeClr val="bg1"/>
                    </a:solidFill>
                    <a:latin typeface="Arial" panose="020B0604020202020204" pitchFamily="34" charset="0"/>
                    <a:cs typeface="Arial" panose="020B0604020202020204" pitchFamily="34" charset="0"/>
                  </a:rPr>
                  <a:t>Likelihood</a:t>
                </a:r>
              </a:p>
              <a:p>
                <a:r>
                  <a:rPr lang="en-US" sz="2667" b="1" dirty="0">
                    <a:solidFill>
                      <a:schemeClr val="bg1"/>
                    </a:solidFill>
                    <a:latin typeface="Arial" panose="020B0604020202020204" pitchFamily="34" charset="0"/>
                    <a:cs typeface="Arial" panose="020B0604020202020204" pitchFamily="34" charset="0"/>
                  </a:rPr>
                  <a:t>20%</a:t>
                </a:r>
              </a:p>
            </p:txBody>
          </p:sp>
          <p:sp>
            <p:nvSpPr>
              <p:cNvPr id="5" name="TextBox 4">
                <a:extLst>
                  <a:ext uri="{FF2B5EF4-FFF2-40B4-BE49-F238E27FC236}">
                    <a16:creationId xmlns:a16="http://schemas.microsoft.com/office/drawing/2014/main" id="{ABEED0D6-D5BF-47F7-829A-70068DE79B2B}"/>
                  </a:ext>
                </a:extLst>
              </p:cNvPr>
              <p:cNvSpPr txBox="1"/>
              <p:nvPr/>
            </p:nvSpPr>
            <p:spPr>
              <a:xfrm>
                <a:off x="7138274" y="3662010"/>
                <a:ext cx="1879062" cy="2169825"/>
              </a:xfrm>
              <a:prstGeom prst="rect">
                <a:avLst/>
              </a:prstGeom>
              <a:noFill/>
            </p:spPr>
            <p:txBody>
              <a:bodyPr wrap="square" rtlCol="0">
                <a:spAutoFit/>
              </a:bodyPr>
              <a:lstStyle/>
              <a:p>
                <a:r>
                  <a:rPr lang="en-US" sz="4500" b="1" dirty="0">
                    <a:solidFill>
                      <a:schemeClr val="accent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2x more likely</a:t>
                </a:r>
              </a:p>
            </p:txBody>
          </p:sp>
          <p:sp>
            <p:nvSpPr>
              <p:cNvPr id="6" name="TextBox 5">
                <a:extLst>
                  <a:ext uri="{FF2B5EF4-FFF2-40B4-BE49-F238E27FC236}">
                    <a16:creationId xmlns:a16="http://schemas.microsoft.com/office/drawing/2014/main" id="{77AC6517-85DA-45D7-ADF4-6F56968C675F}"/>
                  </a:ext>
                </a:extLst>
              </p:cNvPr>
              <p:cNvSpPr txBox="1"/>
              <p:nvPr/>
            </p:nvSpPr>
            <p:spPr>
              <a:xfrm>
                <a:off x="4924175" y="4567494"/>
                <a:ext cx="919557" cy="913007"/>
              </a:xfrm>
              <a:prstGeom prst="rect">
                <a:avLst/>
              </a:prstGeom>
              <a:noFill/>
            </p:spPr>
            <p:txBody>
              <a:bodyPr wrap="square" rtlCol="0">
                <a:spAutoFit/>
              </a:bodyPr>
              <a:lstStyle/>
              <a:p>
                <a:r>
                  <a:rPr lang="en-US" sz="1333" b="1" dirty="0">
                    <a:solidFill>
                      <a:schemeClr val="bg1"/>
                    </a:solidFill>
                    <a:latin typeface="Arial" panose="020B0604020202020204" pitchFamily="34" charset="0"/>
                    <a:cs typeface="Arial" panose="020B0604020202020204" pitchFamily="34" charset="0"/>
                  </a:rPr>
                  <a:t>Natural </a:t>
                </a:r>
              </a:p>
              <a:p>
                <a:r>
                  <a:rPr lang="en-US" sz="1333" b="1" dirty="0">
                    <a:solidFill>
                      <a:schemeClr val="bg1"/>
                    </a:solidFill>
                    <a:latin typeface="Arial" panose="020B0604020202020204" pitchFamily="34" charset="0"/>
                    <a:cs typeface="Arial" panose="020B0604020202020204" pitchFamily="34" charset="0"/>
                  </a:rPr>
                  <a:t>Hazard</a:t>
                </a:r>
              </a:p>
              <a:p>
                <a:r>
                  <a:rPr lang="en-US" sz="2667" b="1" dirty="0">
                    <a:solidFill>
                      <a:schemeClr val="bg1"/>
                    </a:solidFill>
                    <a:latin typeface="Arial" panose="020B0604020202020204" pitchFamily="34" charset="0"/>
                    <a:cs typeface="Arial" panose="020B0604020202020204" pitchFamily="34" charset="0"/>
                  </a:rPr>
                  <a:t>10%</a:t>
                </a:r>
              </a:p>
            </p:txBody>
          </p:sp>
          <p:sp>
            <p:nvSpPr>
              <p:cNvPr id="10" name="Right Brace 9">
                <a:extLst>
                  <a:ext uri="{FF2B5EF4-FFF2-40B4-BE49-F238E27FC236}">
                    <a16:creationId xmlns:a16="http://schemas.microsoft.com/office/drawing/2014/main" id="{CA2F77DC-6085-4967-8120-F5A511B9C620}"/>
                  </a:ext>
                </a:extLst>
              </p:cNvPr>
              <p:cNvSpPr/>
              <p:nvPr/>
            </p:nvSpPr>
            <p:spPr>
              <a:xfrm rot="594603">
                <a:off x="6741063" y="2380219"/>
                <a:ext cx="333375" cy="3657600"/>
              </a:xfrm>
              <a:prstGeom prst="rightBrace">
                <a:avLst/>
              </a:prstGeom>
              <a:ln w="9842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
        <p:nvSpPr>
          <p:cNvPr id="13" name="Footer Placeholder 4">
            <a:extLst>
              <a:ext uri="{FF2B5EF4-FFF2-40B4-BE49-F238E27FC236}">
                <a16:creationId xmlns:a16="http://schemas.microsoft.com/office/drawing/2014/main" id="{03C2EA8E-88E0-41B6-8FB0-1486630A6414}"/>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4079003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447230-3EC3-4DCC-A287-410AA787177B}"/>
              </a:ext>
            </a:extLst>
          </p:cNvPr>
          <p:cNvSpPr txBox="1"/>
          <p:nvPr/>
        </p:nvSpPr>
        <p:spPr>
          <a:xfrm>
            <a:off x="1452595" y="132735"/>
            <a:ext cx="6790544" cy="1323439"/>
          </a:xfrm>
          <a:prstGeom prst="rect">
            <a:avLst/>
          </a:prstGeom>
          <a:noFill/>
        </p:spPr>
        <p:txBody>
          <a:bodyPr wrap="square" rtlCol="0">
            <a:spAutoFit/>
          </a:bodyPr>
          <a:lstStyle/>
          <a:p>
            <a:pPr algn="ctr"/>
            <a:r>
              <a:rPr lang="en-GB" sz="4000" dirty="0">
                <a:solidFill>
                  <a:srgbClr val="660033"/>
                </a:solidFill>
                <a:latin typeface="Arial" panose="020B0604020202020204" pitchFamily="34" charset="0"/>
                <a:cs typeface="Arial" panose="020B0604020202020204" pitchFamily="34" charset="0"/>
              </a:rPr>
              <a:t>Let’s play predictive analytics!</a:t>
            </a:r>
          </a:p>
        </p:txBody>
      </p:sp>
      <p:pic>
        <p:nvPicPr>
          <p:cNvPr id="4" name="Picture 3" descr="A picture containing roulette, object, floor, black&#10;&#10;Description generated with very high confidence">
            <a:extLst>
              <a:ext uri="{FF2B5EF4-FFF2-40B4-BE49-F238E27FC236}">
                <a16:creationId xmlns:a16="http://schemas.microsoft.com/office/drawing/2014/main" id="{2C4AB176-0638-473C-B3C1-1D0FD1DBF5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74161"/>
            <a:ext cx="9144000" cy="5401826"/>
          </a:xfrm>
          <a:prstGeom prst="rect">
            <a:avLst/>
          </a:prstGeom>
        </p:spPr>
      </p:pic>
      <p:sp>
        <p:nvSpPr>
          <p:cNvPr id="5" name="TextBox 4">
            <a:extLst>
              <a:ext uri="{FF2B5EF4-FFF2-40B4-BE49-F238E27FC236}">
                <a16:creationId xmlns:a16="http://schemas.microsoft.com/office/drawing/2014/main" id="{CB7FAC52-3F58-40E1-82F3-D959EB6E9F8F}"/>
              </a:ext>
            </a:extLst>
          </p:cNvPr>
          <p:cNvSpPr txBox="1"/>
          <p:nvPr/>
        </p:nvSpPr>
        <p:spPr>
          <a:xfrm>
            <a:off x="7506928" y="6698988"/>
            <a:ext cx="1472421" cy="276999"/>
          </a:xfrm>
          <a:prstGeom prst="rect">
            <a:avLst/>
          </a:prstGeom>
          <a:noFill/>
        </p:spPr>
        <p:txBody>
          <a:bodyPr wrap="square" rtlCol="0">
            <a:spAutoFit/>
          </a:bodyPr>
          <a:lstStyle/>
          <a:p>
            <a:pPr algn="r"/>
            <a:r>
              <a:rPr lang="en-GB" sz="1200" dirty="0">
                <a:solidFill>
                  <a:srgbClr val="660033"/>
                </a:solidFill>
                <a:latin typeface="Arial" panose="020B0604020202020204" pitchFamily="34" charset="0"/>
                <a:cs typeface="Arial" panose="020B0604020202020204" pitchFamily="34" charset="0"/>
              </a:rPr>
              <a:t>Pixabay.com</a:t>
            </a:r>
          </a:p>
        </p:txBody>
      </p:sp>
      <p:sp>
        <p:nvSpPr>
          <p:cNvPr id="6" name="Footer Placeholder 4">
            <a:extLst>
              <a:ext uri="{FF2B5EF4-FFF2-40B4-BE49-F238E27FC236}">
                <a16:creationId xmlns:a16="http://schemas.microsoft.com/office/drawing/2014/main" id="{59045214-F451-4B3F-807D-F4CFCC1CBDC0}"/>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3926464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om with a book shelf&#10;&#10;Description generated with very high confidence">
            <a:extLst>
              <a:ext uri="{FF2B5EF4-FFF2-40B4-BE49-F238E27FC236}">
                <a16:creationId xmlns:a16="http://schemas.microsoft.com/office/drawing/2014/main" id="{521D0687-DF04-4B68-B7DE-81AD79F5F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7432" y="1946300"/>
            <a:ext cx="4196830" cy="2617708"/>
          </a:xfrm>
          <a:prstGeom prst="rect">
            <a:avLst/>
          </a:prstGeom>
        </p:spPr>
      </p:pic>
      <p:sp>
        <p:nvSpPr>
          <p:cNvPr id="6" name="TextBox 5">
            <a:extLst>
              <a:ext uri="{FF2B5EF4-FFF2-40B4-BE49-F238E27FC236}">
                <a16:creationId xmlns:a16="http://schemas.microsoft.com/office/drawing/2014/main" id="{1A3A6FF5-5D61-4741-89C2-8C8697EB2666}"/>
              </a:ext>
            </a:extLst>
          </p:cNvPr>
          <p:cNvSpPr txBox="1"/>
          <p:nvPr/>
        </p:nvSpPr>
        <p:spPr>
          <a:xfrm>
            <a:off x="5141177" y="1946300"/>
            <a:ext cx="2665436" cy="230832"/>
          </a:xfrm>
          <a:prstGeom prst="rect">
            <a:avLst/>
          </a:prstGeom>
          <a:noFill/>
        </p:spPr>
        <p:txBody>
          <a:bodyPr wrap="square" rtlCol="0">
            <a:spAutoFit/>
          </a:bodyPr>
          <a:lstStyle/>
          <a:p>
            <a:r>
              <a:rPr lang="en-GB" sz="900" dirty="0">
                <a:solidFill>
                  <a:schemeClr val="bg2">
                    <a:lumMod val="50000"/>
                  </a:schemeClr>
                </a:solidFill>
                <a:latin typeface="Britannic Bold" panose="020B0903060703020204" pitchFamily="34" charset="0"/>
              </a:rPr>
              <a:t>Pixabay.com</a:t>
            </a:r>
          </a:p>
        </p:txBody>
      </p:sp>
      <p:sp>
        <p:nvSpPr>
          <p:cNvPr id="7" name="Title 1">
            <a:extLst>
              <a:ext uri="{FF2B5EF4-FFF2-40B4-BE49-F238E27FC236}">
                <a16:creationId xmlns:a16="http://schemas.microsoft.com/office/drawing/2014/main" id="{DBD8D8F8-65FB-42D1-B7FD-589E7A51EBA2}"/>
              </a:ext>
            </a:extLst>
          </p:cNvPr>
          <p:cNvSpPr txBox="1">
            <a:spLocks/>
          </p:cNvSpPr>
          <p:nvPr/>
        </p:nvSpPr>
        <p:spPr bwMode="gray">
          <a:xfrm>
            <a:off x="674962" y="1852424"/>
            <a:ext cx="3799698" cy="27115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cap="none">
                <a:solidFill>
                  <a:schemeClr val="bg2"/>
                </a:solidFill>
                <a:latin typeface="Baskerville Old Face" panose="02020602080505020303"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spcAft>
                <a:spcPts val="0"/>
              </a:spcAft>
            </a:pPr>
            <a:r>
              <a:rPr lang="en-GB" sz="4000" dirty="0"/>
              <a:t>Bayes &amp; Taylor </a:t>
            </a:r>
            <a:br>
              <a:rPr lang="en-GB" sz="4000" dirty="0"/>
            </a:br>
            <a:r>
              <a:rPr lang="en-GB" sz="4000" dirty="0"/>
              <a:t>‘</a:t>
            </a:r>
            <a:r>
              <a:rPr lang="en-GB" sz="4000" dirty="0">
                <a:latin typeface="Gloucester MT Extra Condensed" panose="02030808020601010101" pitchFamily="18" charset="0"/>
              </a:rPr>
              <a:t>Tradition for the future</a:t>
            </a:r>
            <a:r>
              <a:rPr lang="en-GB" sz="4000" dirty="0"/>
              <a:t>’</a:t>
            </a:r>
          </a:p>
        </p:txBody>
      </p:sp>
      <p:sp>
        <p:nvSpPr>
          <p:cNvPr id="4" name="Title 3">
            <a:extLst>
              <a:ext uri="{FF2B5EF4-FFF2-40B4-BE49-F238E27FC236}">
                <a16:creationId xmlns:a16="http://schemas.microsoft.com/office/drawing/2014/main" id="{B0C94A16-24AD-4C46-9FAB-A5F2FD40AD9D}"/>
              </a:ext>
            </a:extLst>
          </p:cNvPr>
          <p:cNvSpPr>
            <a:spLocks noGrp="1"/>
          </p:cNvSpPr>
          <p:nvPr>
            <p:ph type="title"/>
          </p:nvPr>
        </p:nvSpPr>
        <p:spPr>
          <a:xfrm>
            <a:off x="4708518" y="4120756"/>
            <a:ext cx="4474658" cy="3020343"/>
          </a:xfrm>
        </p:spPr>
        <p:txBody>
          <a:bodyPr/>
          <a:lstStyle/>
          <a:p>
            <a:r>
              <a:rPr lang="en-GB" sz="2800" dirty="0">
                <a:solidFill>
                  <a:schemeClr val="bg2">
                    <a:lumMod val="25000"/>
                  </a:schemeClr>
                </a:solidFill>
              </a:rPr>
              <a:t>Combining modern design and classic materials to create high quality furniture you can enjoy for years to come.</a:t>
            </a:r>
            <a:br>
              <a:rPr lang="en-GB" sz="2800" dirty="0">
                <a:solidFill>
                  <a:schemeClr val="bg2">
                    <a:lumMod val="25000"/>
                  </a:schemeClr>
                </a:solidFill>
              </a:rPr>
            </a:br>
            <a:endParaRPr lang="en-GB" sz="2800" dirty="0">
              <a:solidFill>
                <a:schemeClr val="bg2">
                  <a:lumMod val="25000"/>
                </a:schemeClr>
              </a:solidFill>
            </a:endParaRPr>
          </a:p>
        </p:txBody>
      </p:sp>
      <p:sp>
        <p:nvSpPr>
          <p:cNvPr id="8" name="Footer Placeholder 4">
            <a:extLst>
              <a:ext uri="{FF2B5EF4-FFF2-40B4-BE49-F238E27FC236}">
                <a16:creationId xmlns:a16="http://schemas.microsoft.com/office/drawing/2014/main" id="{9508BED8-B2BF-498A-8F6E-6EDD24188431}"/>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706EF-941E-4A9E-88B0-9D23A8370378}"/>
              </a:ext>
            </a:extLst>
          </p:cNvPr>
          <p:cNvSpPr>
            <a:spLocks noGrp="1"/>
          </p:cNvSpPr>
          <p:nvPr>
            <p:ph type="title"/>
          </p:nvPr>
        </p:nvSpPr>
        <p:spPr/>
        <p:txBody>
          <a:bodyPr/>
          <a:lstStyle/>
          <a:p>
            <a:r>
              <a:rPr lang="en-GB" sz="4000" dirty="0" err="1"/>
              <a:t>Romanica</a:t>
            </a:r>
            <a:br>
              <a:rPr lang="en-GB" sz="4000" dirty="0"/>
            </a:br>
            <a:r>
              <a:rPr lang="en-GB" sz="4000" dirty="0"/>
              <a:t>‘</a:t>
            </a:r>
            <a:r>
              <a:rPr lang="en-GB" sz="4000" dirty="0">
                <a:latin typeface="Gloucester MT Extra Condensed" panose="02030808020601010101" pitchFamily="18" charset="0"/>
              </a:rPr>
              <a:t>Stately, elegant and hard wearing’</a:t>
            </a:r>
            <a:r>
              <a:rPr lang="en-GB" dirty="0"/>
              <a:t> </a:t>
            </a:r>
          </a:p>
        </p:txBody>
      </p:sp>
      <p:sp>
        <p:nvSpPr>
          <p:cNvPr id="3" name="Text Placeholder 2">
            <a:extLst>
              <a:ext uri="{FF2B5EF4-FFF2-40B4-BE49-F238E27FC236}">
                <a16:creationId xmlns:a16="http://schemas.microsoft.com/office/drawing/2014/main" id="{100AE1CC-48BB-4F8D-BB2A-10CA145835D1}"/>
              </a:ext>
            </a:extLst>
          </p:cNvPr>
          <p:cNvSpPr>
            <a:spLocks noGrp="1"/>
          </p:cNvSpPr>
          <p:nvPr>
            <p:ph type="body" idx="1"/>
          </p:nvPr>
        </p:nvSpPr>
        <p:spPr>
          <a:xfrm>
            <a:off x="5222905" y="4755921"/>
            <a:ext cx="3054653" cy="1583557"/>
          </a:xfrm>
        </p:spPr>
        <p:txBody>
          <a:bodyPr>
            <a:normAutofit/>
          </a:bodyPr>
          <a:lstStyle/>
          <a:p>
            <a:r>
              <a:rPr lang="en-GB" sz="3600" cap="none" dirty="0">
                <a:solidFill>
                  <a:schemeClr val="bg2">
                    <a:lumMod val="25000"/>
                  </a:schemeClr>
                </a:solidFill>
              </a:rPr>
              <a:t>Quality and style for a lifetime of service</a:t>
            </a:r>
            <a:br>
              <a:rPr lang="en-GB" cap="none" dirty="0">
                <a:solidFill>
                  <a:schemeClr val="bg2">
                    <a:lumMod val="25000"/>
                  </a:schemeClr>
                </a:solidFill>
              </a:rPr>
            </a:br>
            <a:endParaRPr lang="en-GB" cap="none" dirty="0"/>
          </a:p>
        </p:txBody>
      </p:sp>
      <p:pic>
        <p:nvPicPr>
          <p:cNvPr id="6" name="Picture 5" descr="A living room filled with furniture and a large window&#10;&#10;Description generated with very high confidence">
            <a:extLst>
              <a:ext uri="{FF2B5EF4-FFF2-40B4-BE49-F238E27FC236}">
                <a16:creationId xmlns:a16="http://schemas.microsoft.com/office/drawing/2014/main" id="{9F1431CB-B58C-4822-903F-5572CFF10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9297" y="1882348"/>
            <a:ext cx="4308068" cy="2873573"/>
          </a:xfrm>
          <a:prstGeom prst="rect">
            <a:avLst/>
          </a:prstGeom>
        </p:spPr>
      </p:pic>
      <p:sp>
        <p:nvSpPr>
          <p:cNvPr id="5" name="Footer Placeholder 4">
            <a:extLst>
              <a:ext uri="{FF2B5EF4-FFF2-40B4-BE49-F238E27FC236}">
                <a16:creationId xmlns:a16="http://schemas.microsoft.com/office/drawing/2014/main" id="{649B964D-D42F-43EA-A4E7-F7710CCD1DF2}"/>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7635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3DBD-99C5-48FC-8037-F605325BAB1B}"/>
              </a:ext>
            </a:extLst>
          </p:cNvPr>
          <p:cNvSpPr>
            <a:spLocks noGrp="1"/>
          </p:cNvSpPr>
          <p:nvPr>
            <p:ph type="title"/>
          </p:nvPr>
        </p:nvSpPr>
        <p:spPr/>
        <p:txBody>
          <a:bodyPr/>
          <a:lstStyle/>
          <a:p>
            <a:r>
              <a:rPr lang="en-GB" dirty="0"/>
              <a:t>Our Locations</a:t>
            </a:r>
          </a:p>
        </p:txBody>
      </p:sp>
      <p:pic>
        <p:nvPicPr>
          <p:cNvPr id="5" name="Picture 4" descr="A large brick building&#10;&#10;Description generated with very high confidence">
            <a:extLst>
              <a:ext uri="{FF2B5EF4-FFF2-40B4-BE49-F238E27FC236}">
                <a16:creationId xmlns:a16="http://schemas.microsoft.com/office/drawing/2014/main" id="{245B2D55-E72C-4E42-817B-57BFB2A9C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25" y="2667095"/>
            <a:ext cx="2044034" cy="3245873"/>
          </a:xfrm>
          <a:prstGeom prst="rect">
            <a:avLst/>
          </a:prstGeom>
        </p:spPr>
      </p:pic>
      <p:sp>
        <p:nvSpPr>
          <p:cNvPr id="6" name="TextBox 5">
            <a:extLst>
              <a:ext uri="{FF2B5EF4-FFF2-40B4-BE49-F238E27FC236}">
                <a16:creationId xmlns:a16="http://schemas.microsoft.com/office/drawing/2014/main" id="{1BE5CABC-9DC0-42A5-BCD1-31F040231D5F}"/>
              </a:ext>
            </a:extLst>
          </p:cNvPr>
          <p:cNvSpPr txBox="1"/>
          <p:nvPr/>
        </p:nvSpPr>
        <p:spPr>
          <a:xfrm>
            <a:off x="-72942" y="5932393"/>
            <a:ext cx="2580968" cy="954107"/>
          </a:xfrm>
          <a:prstGeom prst="rect">
            <a:avLst/>
          </a:prstGeom>
          <a:noFill/>
        </p:spPr>
        <p:txBody>
          <a:bodyPr wrap="square" rtlCol="0">
            <a:spAutoFit/>
          </a:bodyPr>
          <a:lstStyle/>
          <a:p>
            <a:pPr algn="ctr"/>
            <a:r>
              <a:rPr lang="en-GB" sz="2800" dirty="0">
                <a:latin typeface="Baskerville Old Face" panose="02020602080505020303" pitchFamily="18" charset="0"/>
              </a:rPr>
              <a:t>Bollington </a:t>
            </a:r>
          </a:p>
          <a:p>
            <a:pPr algn="ctr"/>
            <a:r>
              <a:rPr lang="en-GB" sz="2800" dirty="0">
                <a:latin typeface="Baskerville Old Face" panose="02020602080505020303" pitchFamily="18" charset="0"/>
              </a:rPr>
              <a:t>HQ</a:t>
            </a:r>
          </a:p>
        </p:txBody>
      </p:sp>
      <p:sp>
        <p:nvSpPr>
          <p:cNvPr id="10" name="TextBox 9">
            <a:extLst>
              <a:ext uri="{FF2B5EF4-FFF2-40B4-BE49-F238E27FC236}">
                <a16:creationId xmlns:a16="http://schemas.microsoft.com/office/drawing/2014/main" id="{ADEE0C6E-D507-46B4-BA08-F76FC90A645C}"/>
              </a:ext>
            </a:extLst>
          </p:cNvPr>
          <p:cNvSpPr txBox="1"/>
          <p:nvPr/>
        </p:nvSpPr>
        <p:spPr>
          <a:xfrm>
            <a:off x="1965932" y="5886226"/>
            <a:ext cx="2580968" cy="954107"/>
          </a:xfrm>
          <a:prstGeom prst="rect">
            <a:avLst/>
          </a:prstGeom>
          <a:noFill/>
        </p:spPr>
        <p:txBody>
          <a:bodyPr wrap="square" rtlCol="0">
            <a:spAutoFit/>
          </a:bodyPr>
          <a:lstStyle/>
          <a:p>
            <a:pPr algn="ctr"/>
            <a:r>
              <a:rPr lang="en-GB" sz="2800" dirty="0">
                <a:latin typeface="Baskerville Old Face" panose="02020602080505020303" pitchFamily="18" charset="0"/>
              </a:rPr>
              <a:t>Bucharest</a:t>
            </a:r>
          </a:p>
          <a:p>
            <a:pPr algn="ctr"/>
            <a:r>
              <a:rPr lang="en-GB" sz="2800" dirty="0">
                <a:latin typeface="Baskerville Old Face" panose="02020602080505020303" pitchFamily="18" charset="0"/>
              </a:rPr>
              <a:t>Mfg &amp; Logistics</a:t>
            </a:r>
          </a:p>
        </p:txBody>
      </p:sp>
      <p:pic>
        <p:nvPicPr>
          <p:cNvPr id="9" name="Picture 8">
            <a:extLst>
              <a:ext uri="{FF2B5EF4-FFF2-40B4-BE49-F238E27FC236}">
                <a16:creationId xmlns:a16="http://schemas.microsoft.com/office/drawing/2014/main" id="{727F8866-2C53-4599-9C6D-BDED5DA31820}"/>
              </a:ext>
            </a:extLst>
          </p:cNvPr>
          <p:cNvPicPr>
            <a:picLocks noChangeAspect="1"/>
          </p:cNvPicPr>
          <p:nvPr/>
        </p:nvPicPr>
        <p:blipFill>
          <a:blip r:embed="rId4"/>
          <a:stretch>
            <a:fillRect/>
          </a:stretch>
        </p:blipFill>
        <p:spPr>
          <a:xfrm>
            <a:off x="6590933" y="2666220"/>
            <a:ext cx="2044033" cy="3227324"/>
          </a:xfrm>
          <a:prstGeom prst="rect">
            <a:avLst/>
          </a:prstGeom>
        </p:spPr>
      </p:pic>
      <p:sp>
        <p:nvSpPr>
          <p:cNvPr id="12" name="TextBox 11">
            <a:extLst>
              <a:ext uri="{FF2B5EF4-FFF2-40B4-BE49-F238E27FC236}">
                <a16:creationId xmlns:a16="http://schemas.microsoft.com/office/drawing/2014/main" id="{50A56317-0511-4A76-B379-295E36E75909}"/>
              </a:ext>
            </a:extLst>
          </p:cNvPr>
          <p:cNvSpPr txBox="1"/>
          <p:nvPr/>
        </p:nvSpPr>
        <p:spPr>
          <a:xfrm>
            <a:off x="6367507" y="5882846"/>
            <a:ext cx="2580968" cy="954107"/>
          </a:xfrm>
          <a:prstGeom prst="rect">
            <a:avLst/>
          </a:prstGeom>
          <a:noFill/>
        </p:spPr>
        <p:txBody>
          <a:bodyPr wrap="square" rtlCol="0">
            <a:spAutoFit/>
          </a:bodyPr>
          <a:lstStyle/>
          <a:p>
            <a:pPr algn="ctr"/>
            <a:r>
              <a:rPr lang="en-GB" sz="2800" dirty="0">
                <a:solidFill>
                  <a:schemeClr val="bg2">
                    <a:lumMod val="10000"/>
                  </a:schemeClr>
                </a:solidFill>
                <a:latin typeface="Baskerville Old Face" panose="02020602080505020303" pitchFamily="18" charset="0"/>
              </a:rPr>
              <a:t>Hong Kong </a:t>
            </a:r>
          </a:p>
          <a:p>
            <a:pPr algn="ctr"/>
            <a:r>
              <a:rPr lang="en-GB" sz="2800" dirty="0">
                <a:solidFill>
                  <a:schemeClr val="bg2">
                    <a:lumMod val="10000"/>
                  </a:schemeClr>
                </a:solidFill>
                <a:latin typeface="Baskerville Old Face" panose="02020602080505020303" pitchFamily="18" charset="0"/>
              </a:rPr>
              <a:t>Dist. Ctr. </a:t>
            </a:r>
          </a:p>
        </p:txBody>
      </p:sp>
      <p:pic>
        <p:nvPicPr>
          <p:cNvPr id="11" name="Picture 10">
            <a:extLst>
              <a:ext uri="{FF2B5EF4-FFF2-40B4-BE49-F238E27FC236}">
                <a16:creationId xmlns:a16="http://schemas.microsoft.com/office/drawing/2014/main" id="{E539A3B1-F4C4-4616-8B9B-ACB0B9F53B91}"/>
              </a:ext>
            </a:extLst>
          </p:cNvPr>
          <p:cNvPicPr>
            <a:picLocks noChangeAspect="1"/>
          </p:cNvPicPr>
          <p:nvPr/>
        </p:nvPicPr>
        <p:blipFill>
          <a:blip r:embed="rId5"/>
          <a:stretch>
            <a:fillRect/>
          </a:stretch>
        </p:blipFill>
        <p:spPr>
          <a:xfrm>
            <a:off x="2239559" y="2666219"/>
            <a:ext cx="2175687" cy="3246749"/>
          </a:xfrm>
          <a:prstGeom prst="rect">
            <a:avLst/>
          </a:prstGeom>
        </p:spPr>
      </p:pic>
      <p:pic>
        <p:nvPicPr>
          <p:cNvPr id="13" name="Picture 12">
            <a:extLst>
              <a:ext uri="{FF2B5EF4-FFF2-40B4-BE49-F238E27FC236}">
                <a16:creationId xmlns:a16="http://schemas.microsoft.com/office/drawing/2014/main" id="{87DDF0E6-A27A-4F7D-BBD4-844C987B3691}"/>
              </a:ext>
            </a:extLst>
          </p:cNvPr>
          <p:cNvPicPr>
            <a:picLocks noChangeAspect="1"/>
          </p:cNvPicPr>
          <p:nvPr/>
        </p:nvPicPr>
        <p:blipFill>
          <a:blip r:embed="rId6"/>
          <a:stretch>
            <a:fillRect/>
          </a:stretch>
        </p:blipFill>
        <p:spPr>
          <a:xfrm>
            <a:off x="4415246" y="2668847"/>
            <a:ext cx="2175687" cy="3246465"/>
          </a:xfrm>
          <a:prstGeom prst="rect">
            <a:avLst/>
          </a:prstGeom>
        </p:spPr>
      </p:pic>
      <p:sp>
        <p:nvSpPr>
          <p:cNvPr id="15" name="TextBox 14">
            <a:extLst>
              <a:ext uri="{FF2B5EF4-FFF2-40B4-BE49-F238E27FC236}">
                <a16:creationId xmlns:a16="http://schemas.microsoft.com/office/drawing/2014/main" id="{A17655FE-901E-431E-B345-6B3F2C1D3B0B}"/>
              </a:ext>
            </a:extLst>
          </p:cNvPr>
          <p:cNvSpPr txBox="1"/>
          <p:nvPr/>
        </p:nvSpPr>
        <p:spPr>
          <a:xfrm>
            <a:off x="4121043" y="5872148"/>
            <a:ext cx="2580968" cy="954107"/>
          </a:xfrm>
          <a:prstGeom prst="rect">
            <a:avLst/>
          </a:prstGeom>
          <a:noFill/>
        </p:spPr>
        <p:txBody>
          <a:bodyPr wrap="square" rtlCol="0">
            <a:spAutoFit/>
          </a:bodyPr>
          <a:lstStyle/>
          <a:p>
            <a:pPr algn="ctr"/>
            <a:r>
              <a:rPr lang="en-GB" sz="2800" dirty="0">
                <a:latin typeface="Baskerville Old Face" panose="02020602080505020303" pitchFamily="18" charset="0"/>
              </a:rPr>
              <a:t>Newark </a:t>
            </a:r>
          </a:p>
          <a:p>
            <a:pPr algn="ctr"/>
            <a:r>
              <a:rPr lang="en-GB" sz="2800" dirty="0" err="1">
                <a:latin typeface="Baskerville Old Face" panose="02020602080505020303" pitchFamily="18" charset="0"/>
              </a:rPr>
              <a:t>Distrib</a:t>
            </a:r>
            <a:r>
              <a:rPr lang="en-GB" sz="2800" dirty="0">
                <a:latin typeface="Baskerville Old Face" panose="02020602080505020303" pitchFamily="18" charset="0"/>
              </a:rPr>
              <a:t>. Ctr.</a:t>
            </a:r>
          </a:p>
        </p:txBody>
      </p:sp>
    </p:spTree>
    <p:extLst>
      <p:ext uri="{BB962C8B-B14F-4D97-AF65-F5344CB8AC3E}">
        <p14:creationId xmlns:p14="http://schemas.microsoft.com/office/powerpoint/2010/main" val="3892593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Rectangle 959"/>
          <p:cNvSpPr>
            <a:spLocks noGrp="1" noChangeArrowheads="1"/>
          </p:cNvSpPr>
          <p:nvPr>
            <p:ph type="title"/>
          </p:nvPr>
        </p:nvSpPr>
        <p:spPr/>
        <p:txBody>
          <a:bodyPr/>
          <a:lstStyle/>
          <a:p>
            <a:r>
              <a:rPr lang="de-DE" altLang="en-US" dirty="0"/>
              <a:t>Product flows</a:t>
            </a:r>
          </a:p>
        </p:txBody>
      </p:sp>
      <p:pic>
        <p:nvPicPr>
          <p:cNvPr id="3" name="Picture 2"/>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00852" y="2613346"/>
            <a:ext cx="7845373" cy="4084781"/>
          </a:xfrm>
          <a:prstGeom prst="rect">
            <a:avLst/>
          </a:prstGeom>
          <a:solidFill>
            <a:schemeClr val="accent5">
              <a:lumMod val="60000"/>
              <a:lumOff val="40000"/>
            </a:schemeClr>
          </a:solidFill>
        </p:spPr>
      </p:pic>
      <p:sp>
        <p:nvSpPr>
          <p:cNvPr id="4" name="Rectangular Callout 3"/>
          <p:cNvSpPr/>
          <p:nvPr/>
        </p:nvSpPr>
        <p:spPr>
          <a:xfrm>
            <a:off x="5016069" y="2896806"/>
            <a:ext cx="1755900" cy="444920"/>
          </a:xfrm>
          <a:prstGeom prst="wedgeRectCallout">
            <a:avLst>
              <a:gd name="adj1" fmla="val -80752"/>
              <a:gd name="adj2" fmla="val 63151"/>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50000"/>
                    <a:lumOff val="50000"/>
                  </a:schemeClr>
                </a:solidFill>
                <a:latin typeface="Arial" panose="020B0604020202020204" pitchFamily="34" charset="0"/>
                <a:cs typeface="Arial" panose="020B0604020202020204" pitchFamily="34" charset="0"/>
              </a:rPr>
              <a:t>Bollington UK</a:t>
            </a:r>
          </a:p>
        </p:txBody>
      </p:sp>
      <p:sp>
        <p:nvSpPr>
          <p:cNvPr id="637" name="Rectangular Callout 636"/>
          <p:cNvSpPr/>
          <p:nvPr/>
        </p:nvSpPr>
        <p:spPr>
          <a:xfrm>
            <a:off x="2024383" y="4367806"/>
            <a:ext cx="2048502" cy="423404"/>
          </a:xfrm>
          <a:prstGeom prst="wedgeRectCallout">
            <a:avLst>
              <a:gd name="adj1" fmla="val -1008"/>
              <a:gd name="adj2" fmla="val -202713"/>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50000"/>
                    <a:lumOff val="50000"/>
                  </a:schemeClr>
                </a:solidFill>
                <a:latin typeface="Arial" panose="020B0604020202020204" pitchFamily="34" charset="0"/>
                <a:cs typeface="Arial" panose="020B0604020202020204" pitchFamily="34" charset="0"/>
              </a:rPr>
              <a:t>Newark, NY, USA</a:t>
            </a:r>
          </a:p>
        </p:txBody>
      </p:sp>
      <p:sp>
        <p:nvSpPr>
          <p:cNvPr id="9" name="Rectangular Callout 8"/>
          <p:cNvSpPr/>
          <p:nvPr/>
        </p:nvSpPr>
        <p:spPr>
          <a:xfrm>
            <a:off x="6177358" y="5408024"/>
            <a:ext cx="1189221" cy="444921"/>
          </a:xfrm>
          <a:prstGeom prst="wedgeRectCallout">
            <a:avLst>
              <a:gd name="adj1" fmla="val 25375"/>
              <a:gd name="adj2" fmla="val -164234"/>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50000"/>
                    <a:lumOff val="50000"/>
                  </a:schemeClr>
                </a:solidFill>
                <a:latin typeface="Arial" panose="020B0604020202020204" pitchFamily="34" charset="0"/>
                <a:cs typeface="Arial" panose="020B0604020202020204" pitchFamily="34" charset="0"/>
              </a:rPr>
              <a:t>Hong Kong</a:t>
            </a:r>
          </a:p>
        </p:txBody>
      </p:sp>
      <p:sp>
        <p:nvSpPr>
          <p:cNvPr id="19" name="Rectangular Callout 3">
            <a:extLst>
              <a:ext uri="{FF2B5EF4-FFF2-40B4-BE49-F238E27FC236}">
                <a16:creationId xmlns:a16="http://schemas.microsoft.com/office/drawing/2014/main" id="{D07E12BA-49AC-42EF-8AE3-2985FBFA8AFE}"/>
              </a:ext>
            </a:extLst>
          </p:cNvPr>
          <p:cNvSpPr/>
          <p:nvPr/>
        </p:nvSpPr>
        <p:spPr>
          <a:xfrm>
            <a:off x="5541322" y="3457026"/>
            <a:ext cx="2147925" cy="444921"/>
          </a:xfrm>
          <a:prstGeom prst="wedgeRectCallout">
            <a:avLst>
              <a:gd name="adj1" fmla="val -72321"/>
              <a:gd name="adj2" fmla="val -6573"/>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50000"/>
                    <a:lumOff val="50000"/>
                  </a:schemeClr>
                </a:solidFill>
                <a:latin typeface="Arial" panose="020B0604020202020204" pitchFamily="34" charset="0"/>
                <a:cs typeface="Arial" panose="020B0604020202020204" pitchFamily="34" charset="0"/>
              </a:rPr>
              <a:t>Bucharest RO</a:t>
            </a:r>
          </a:p>
        </p:txBody>
      </p:sp>
      <p:sp>
        <p:nvSpPr>
          <p:cNvPr id="25" name="Arrow: Right 24">
            <a:extLst>
              <a:ext uri="{FF2B5EF4-FFF2-40B4-BE49-F238E27FC236}">
                <a16:creationId xmlns:a16="http://schemas.microsoft.com/office/drawing/2014/main" id="{3B9630E1-C279-43F9-B71A-43B29D355C0C}"/>
              </a:ext>
            </a:extLst>
          </p:cNvPr>
          <p:cNvSpPr/>
          <p:nvPr/>
        </p:nvSpPr>
        <p:spPr>
          <a:xfrm rot="10800000">
            <a:off x="3065350" y="3596599"/>
            <a:ext cx="1950719" cy="165775"/>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27" name="Arrow: Right 26">
            <a:extLst>
              <a:ext uri="{FF2B5EF4-FFF2-40B4-BE49-F238E27FC236}">
                <a16:creationId xmlns:a16="http://schemas.microsoft.com/office/drawing/2014/main" id="{D511F7E6-061F-4807-9A57-B020E76BFDB8}"/>
              </a:ext>
            </a:extLst>
          </p:cNvPr>
          <p:cNvSpPr/>
          <p:nvPr/>
        </p:nvSpPr>
        <p:spPr>
          <a:xfrm rot="1886621" flipV="1">
            <a:off x="4834269" y="4232090"/>
            <a:ext cx="2422772" cy="155133"/>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AC81E90C-DCDE-467F-8CB6-79FA62341EBA}"/>
              </a:ext>
            </a:extLst>
          </p:cNvPr>
          <p:cNvGrpSpPr/>
          <p:nvPr/>
        </p:nvGrpSpPr>
        <p:grpSpPr>
          <a:xfrm rot="1925531">
            <a:off x="4506995" y="3401628"/>
            <a:ext cx="520819" cy="232582"/>
            <a:chOff x="447675" y="2209800"/>
            <a:chExt cx="1524000" cy="238125"/>
          </a:xfrm>
        </p:grpSpPr>
        <p:sp>
          <p:nvSpPr>
            <p:cNvPr id="6" name="Arrow: Right 5">
              <a:extLst>
                <a:ext uri="{FF2B5EF4-FFF2-40B4-BE49-F238E27FC236}">
                  <a16:creationId xmlns:a16="http://schemas.microsoft.com/office/drawing/2014/main" id="{6D463A93-C964-40D6-B579-4333D45679AB}"/>
                </a:ext>
              </a:extLst>
            </p:cNvPr>
            <p:cNvSpPr/>
            <p:nvPr/>
          </p:nvSpPr>
          <p:spPr>
            <a:xfrm>
              <a:off x="1209675" y="2209800"/>
              <a:ext cx="762000" cy="238125"/>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22" name="Arrow: Right 21">
              <a:extLst>
                <a:ext uri="{FF2B5EF4-FFF2-40B4-BE49-F238E27FC236}">
                  <a16:creationId xmlns:a16="http://schemas.microsoft.com/office/drawing/2014/main" id="{742A2F76-F069-4FCF-AAD3-0DD1EC5D5431}"/>
                </a:ext>
              </a:extLst>
            </p:cNvPr>
            <p:cNvSpPr/>
            <p:nvPr/>
          </p:nvSpPr>
          <p:spPr>
            <a:xfrm rot="10800000">
              <a:off x="447675" y="2209800"/>
              <a:ext cx="762000" cy="238125"/>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grpSp>
      <p:sp>
        <p:nvSpPr>
          <p:cNvPr id="13" name="Footer Placeholder 4">
            <a:extLst>
              <a:ext uri="{FF2B5EF4-FFF2-40B4-BE49-F238E27FC236}">
                <a16:creationId xmlns:a16="http://schemas.microsoft.com/office/drawing/2014/main" id="{1B9EBDF0-389E-432B-94E9-1638172F41DB}"/>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3792751964"/>
      </p:ext>
    </p:extLst>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32" name="Rectangle 959"/>
          <p:cNvSpPr>
            <a:spLocks noGrp="1" noChangeArrowheads="1"/>
          </p:cNvSpPr>
          <p:nvPr>
            <p:ph type="title"/>
          </p:nvPr>
        </p:nvSpPr>
        <p:spPr/>
        <p:txBody>
          <a:bodyPr/>
          <a:lstStyle/>
          <a:p>
            <a:r>
              <a:rPr lang="de-DE" altLang="en-US" dirty="0"/>
              <a:t>Natural hazards exposures</a:t>
            </a:r>
          </a:p>
        </p:txBody>
      </p:sp>
      <p:pic>
        <p:nvPicPr>
          <p:cNvPr id="3" name="Picture 2"/>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00852" y="2613346"/>
            <a:ext cx="7845373" cy="4084781"/>
          </a:xfrm>
          <a:prstGeom prst="rect">
            <a:avLst/>
          </a:prstGeom>
          <a:solidFill>
            <a:schemeClr val="accent5">
              <a:lumMod val="60000"/>
              <a:lumOff val="40000"/>
            </a:schemeClr>
          </a:solidFill>
        </p:spPr>
      </p:pic>
      <p:sp>
        <p:nvSpPr>
          <p:cNvPr id="4" name="Rectangular Callout 3"/>
          <p:cNvSpPr/>
          <p:nvPr/>
        </p:nvSpPr>
        <p:spPr>
          <a:xfrm>
            <a:off x="5311650" y="2584030"/>
            <a:ext cx="2711051" cy="683055"/>
          </a:xfrm>
          <a:prstGeom prst="wedgeRectCallout">
            <a:avLst>
              <a:gd name="adj1" fmla="val -80752"/>
              <a:gd name="adj2" fmla="val 63151"/>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50000"/>
                    <a:lumOff val="50000"/>
                  </a:schemeClr>
                </a:solidFill>
                <a:latin typeface="Arial" panose="020B0604020202020204" pitchFamily="34" charset="0"/>
                <a:cs typeface="Arial" panose="020B0604020202020204" pitchFamily="34" charset="0"/>
              </a:rPr>
              <a:t>Bollington, UK,</a:t>
            </a:r>
          </a:p>
          <a:p>
            <a:pPr algn="ctr"/>
            <a:r>
              <a:rPr lang="en-AU" sz="1400" dirty="0">
                <a:solidFill>
                  <a:schemeClr val="tx1">
                    <a:lumMod val="50000"/>
                    <a:lumOff val="50000"/>
                  </a:schemeClr>
                </a:solidFill>
                <a:latin typeface="Arial" panose="020B0604020202020204" pitchFamily="34" charset="0"/>
                <a:cs typeface="Arial" panose="020B0604020202020204" pitchFamily="34" charset="0"/>
              </a:rPr>
              <a:t> B&amp;T HQ</a:t>
            </a:r>
          </a:p>
        </p:txBody>
      </p:sp>
      <p:sp>
        <p:nvSpPr>
          <p:cNvPr id="637" name="Rectangular Callout 636"/>
          <p:cNvSpPr/>
          <p:nvPr/>
        </p:nvSpPr>
        <p:spPr>
          <a:xfrm>
            <a:off x="1891094" y="4653421"/>
            <a:ext cx="2300533" cy="677347"/>
          </a:xfrm>
          <a:prstGeom prst="wedgeRectCallout">
            <a:avLst>
              <a:gd name="adj1" fmla="val -1008"/>
              <a:gd name="adj2" fmla="val -202713"/>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50000"/>
                    <a:lumOff val="50000"/>
                  </a:schemeClr>
                </a:solidFill>
                <a:latin typeface="Arial" panose="020B0604020202020204" pitchFamily="34" charset="0"/>
                <a:cs typeface="Arial" panose="020B0604020202020204" pitchFamily="34" charset="0"/>
              </a:rPr>
              <a:t>Newark, NY, USA</a:t>
            </a:r>
          </a:p>
          <a:p>
            <a:pPr algn="ctr"/>
            <a:r>
              <a:rPr lang="en-AU" sz="1400" dirty="0">
                <a:solidFill>
                  <a:schemeClr val="tx1">
                    <a:lumMod val="50000"/>
                    <a:lumOff val="50000"/>
                  </a:schemeClr>
                </a:solidFill>
                <a:latin typeface="Arial" panose="020B0604020202020204" pitchFamily="34" charset="0"/>
                <a:cs typeface="Arial" panose="020B0604020202020204" pitchFamily="34" charset="0"/>
              </a:rPr>
              <a:t>Americas Distribution Centre (DC)</a:t>
            </a:r>
          </a:p>
        </p:txBody>
      </p:sp>
      <p:sp>
        <p:nvSpPr>
          <p:cNvPr id="9" name="Rectangular Callout 8"/>
          <p:cNvSpPr/>
          <p:nvPr/>
        </p:nvSpPr>
        <p:spPr>
          <a:xfrm>
            <a:off x="6355348" y="4991794"/>
            <a:ext cx="1335146" cy="645542"/>
          </a:xfrm>
          <a:prstGeom prst="wedgeRectCallout">
            <a:avLst>
              <a:gd name="adj1" fmla="val 25375"/>
              <a:gd name="adj2" fmla="val -164234"/>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50000"/>
                    <a:lumOff val="50000"/>
                  </a:schemeClr>
                </a:solidFill>
                <a:latin typeface="Arial" panose="020B0604020202020204" pitchFamily="34" charset="0"/>
                <a:cs typeface="Arial" panose="020B0604020202020204" pitchFamily="34" charset="0"/>
              </a:rPr>
              <a:t>Hong Kong, </a:t>
            </a:r>
          </a:p>
          <a:p>
            <a:pPr algn="ctr"/>
            <a:r>
              <a:rPr lang="en-AU" sz="1400" dirty="0">
                <a:solidFill>
                  <a:schemeClr val="tx1">
                    <a:lumMod val="50000"/>
                    <a:lumOff val="50000"/>
                  </a:schemeClr>
                </a:solidFill>
                <a:latin typeface="Arial" panose="020B0604020202020204" pitchFamily="34" charset="0"/>
                <a:cs typeface="Arial" panose="020B0604020202020204" pitchFamily="34" charset="0"/>
              </a:rPr>
              <a:t>Asia DC</a:t>
            </a:r>
          </a:p>
        </p:txBody>
      </p:sp>
      <p:grpSp>
        <p:nvGrpSpPr>
          <p:cNvPr id="18" name="Group 17"/>
          <p:cNvGrpSpPr/>
          <p:nvPr/>
        </p:nvGrpSpPr>
        <p:grpSpPr>
          <a:xfrm>
            <a:off x="397775" y="4891784"/>
            <a:ext cx="1800000" cy="1745585"/>
            <a:chOff x="209040" y="4154737"/>
            <a:chExt cx="2494093" cy="2643981"/>
          </a:xfrm>
        </p:grpSpPr>
        <p:sp>
          <p:nvSpPr>
            <p:cNvPr id="10" name="TextBox 9"/>
            <p:cNvSpPr txBox="1"/>
            <p:nvPr/>
          </p:nvSpPr>
          <p:spPr>
            <a:xfrm>
              <a:off x="853145" y="4263845"/>
              <a:ext cx="1849988" cy="2260431"/>
            </a:xfrm>
            <a:prstGeom prst="rect">
              <a:avLst/>
            </a:prstGeom>
            <a:noFill/>
          </p:spPr>
          <p:txBody>
            <a:bodyPr wrap="square" rtlCol="0">
              <a:spAutoFit/>
            </a:bodyPr>
            <a:lstStyle/>
            <a:p>
              <a:r>
                <a:rPr lang="en-AU" sz="1600" dirty="0">
                  <a:solidFill>
                    <a:schemeClr val="tx1">
                      <a:lumMod val="75000"/>
                      <a:lumOff val="25000"/>
                    </a:schemeClr>
                  </a:solidFill>
                  <a:latin typeface="Arial" panose="020B0604020202020204" pitchFamily="34" charset="0"/>
                  <a:cs typeface="Arial" panose="020B0604020202020204" pitchFamily="34" charset="0"/>
                </a:rPr>
                <a:t>Snow</a:t>
              </a:r>
            </a:p>
            <a:p>
              <a:endParaRPr lang="en-AU" sz="1200" dirty="0">
                <a:solidFill>
                  <a:schemeClr val="tx1">
                    <a:lumMod val="75000"/>
                    <a:lumOff val="25000"/>
                  </a:schemeClr>
                </a:solidFill>
                <a:latin typeface="Arial" panose="020B0604020202020204" pitchFamily="34" charset="0"/>
                <a:cs typeface="Arial" panose="020B0604020202020204" pitchFamily="34" charset="0"/>
              </a:endParaRPr>
            </a:p>
            <a:p>
              <a:r>
                <a:rPr lang="en-AU" sz="1600" dirty="0">
                  <a:solidFill>
                    <a:schemeClr val="tx1">
                      <a:lumMod val="75000"/>
                      <a:lumOff val="25000"/>
                    </a:schemeClr>
                  </a:solidFill>
                  <a:latin typeface="Arial" panose="020B0604020202020204" pitchFamily="34" charset="0"/>
                  <a:cs typeface="Arial" panose="020B0604020202020204" pitchFamily="34" charset="0"/>
                </a:rPr>
                <a:t>Windstorm</a:t>
              </a:r>
            </a:p>
            <a:p>
              <a:endParaRPr lang="en-AU" sz="1200" dirty="0">
                <a:solidFill>
                  <a:schemeClr val="tx1">
                    <a:lumMod val="75000"/>
                    <a:lumOff val="25000"/>
                  </a:schemeClr>
                </a:solidFill>
                <a:latin typeface="Arial" panose="020B0604020202020204" pitchFamily="34" charset="0"/>
                <a:cs typeface="Arial" panose="020B0604020202020204" pitchFamily="34" charset="0"/>
              </a:endParaRPr>
            </a:p>
            <a:p>
              <a:r>
                <a:rPr lang="en-AU" sz="1600" dirty="0">
                  <a:solidFill>
                    <a:schemeClr val="tx1">
                      <a:lumMod val="75000"/>
                      <a:lumOff val="25000"/>
                    </a:schemeClr>
                  </a:solidFill>
                  <a:latin typeface="Arial" panose="020B0604020202020204" pitchFamily="34" charset="0"/>
                  <a:cs typeface="Arial" panose="020B0604020202020204" pitchFamily="34" charset="0"/>
                </a:rPr>
                <a:t>Earthquake</a:t>
              </a:r>
            </a:p>
            <a:p>
              <a:endParaRPr lang="en-AU" sz="1200" dirty="0">
                <a:solidFill>
                  <a:schemeClr val="tx1">
                    <a:lumMod val="75000"/>
                    <a:lumOff val="25000"/>
                  </a:schemeClr>
                </a:solidFill>
                <a:latin typeface="Arial" panose="020B0604020202020204" pitchFamily="34" charset="0"/>
                <a:cs typeface="Arial" panose="020B0604020202020204" pitchFamily="34" charset="0"/>
              </a:endParaRPr>
            </a:p>
            <a:p>
              <a:r>
                <a:rPr lang="en-AU" sz="1600" dirty="0">
                  <a:solidFill>
                    <a:schemeClr val="tx1">
                      <a:lumMod val="75000"/>
                      <a:lumOff val="25000"/>
                    </a:schemeClr>
                  </a:solidFill>
                  <a:latin typeface="Arial" panose="020B0604020202020204" pitchFamily="34" charset="0"/>
                  <a:cs typeface="Arial" panose="020B0604020202020204" pitchFamily="34" charset="0"/>
                </a:rPr>
                <a:t>Flood</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199" y="5445113"/>
              <a:ext cx="720000" cy="72000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938" y="6078718"/>
              <a:ext cx="720000" cy="720000"/>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040" y="4154737"/>
              <a:ext cx="720000" cy="72000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4460" y="4795110"/>
              <a:ext cx="720000" cy="720000"/>
            </a:xfrm>
            <a:prstGeom prst="rect">
              <a:avLst/>
            </a:prstGeom>
          </p:spPr>
        </p:pic>
      </p:grpSp>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25975" y="3141354"/>
            <a:ext cx="720000" cy="720000"/>
          </a:xfrm>
          <a:prstGeom prst="rect">
            <a:avLst/>
          </a:prstGeom>
        </p:spPr>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01365" y="3646120"/>
            <a:ext cx="720000" cy="720000"/>
          </a:xfrm>
          <a:prstGeom prst="rect">
            <a:avLst/>
          </a:prstGeom>
        </p:spPr>
      </p:pic>
      <p:pic>
        <p:nvPicPr>
          <p:cNvPr id="26" name="Picture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29806" y="2691491"/>
            <a:ext cx="720000" cy="720000"/>
          </a:xfrm>
          <a:prstGeom prst="rect">
            <a:avLst/>
          </a:prstGeom>
        </p:spPr>
      </p:pic>
      <p:sp>
        <p:nvSpPr>
          <p:cNvPr id="19" name="Rectangular Callout 3">
            <a:extLst>
              <a:ext uri="{FF2B5EF4-FFF2-40B4-BE49-F238E27FC236}">
                <a16:creationId xmlns:a16="http://schemas.microsoft.com/office/drawing/2014/main" id="{D07E12BA-49AC-42EF-8AE3-2985FBFA8AFE}"/>
              </a:ext>
            </a:extLst>
          </p:cNvPr>
          <p:cNvSpPr/>
          <p:nvPr/>
        </p:nvSpPr>
        <p:spPr>
          <a:xfrm>
            <a:off x="5532097" y="3489874"/>
            <a:ext cx="2711051" cy="825706"/>
          </a:xfrm>
          <a:prstGeom prst="wedgeRectCallout">
            <a:avLst>
              <a:gd name="adj1" fmla="val -70916"/>
              <a:gd name="adj2" fmla="val -37251"/>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50000"/>
                    <a:lumOff val="50000"/>
                  </a:schemeClr>
                </a:solidFill>
                <a:latin typeface="Arial" panose="020B0604020202020204" pitchFamily="34" charset="0"/>
                <a:cs typeface="Arial" panose="020B0604020202020204" pitchFamily="34" charset="0"/>
              </a:rPr>
              <a:t>Bucharest RO</a:t>
            </a:r>
          </a:p>
          <a:p>
            <a:pPr algn="ctr"/>
            <a:r>
              <a:rPr lang="en-AU" sz="1400" dirty="0">
                <a:solidFill>
                  <a:schemeClr val="tx1">
                    <a:lumMod val="50000"/>
                    <a:lumOff val="50000"/>
                  </a:schemeClr>
                </a:solidFill>
                <a:latin typeface="Arial" panose="020B0604020202020204" pitchFamily="34" charset="0"/>
                <a:cs typeface="Arial" panose="020B0604020202020204" pitchFamily="34" charset="0"/>
              </a:rPr>
              <a:t>, Manufacturing &amp; European DC</a:t>
            </a:r>
          </a:p>
        </p:txBody>
      </p:sp>
      <p:pic>
        <p:nvPicPr>
          <p:cNvPr id="20" name="Picture 19">
            <a:extLst>
              <a:ext uri="{FF2B5EF4-FFF2-40B4-BE49-F238E27FC236}">
                <a16:creationId xmlns:a16="http://schemas.microsoft.com/office/drawing/2014/main" id="{2CB796EF-5A23-489A-A270-45AA170F538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53614" y="3457688"/>
            <a:ext cx="720000" cy="720000"/>
          </a:xfrm>
          <a:prstGeom prst="rect">
            <a:avLst/>
          </a:prstGeom>
        </p:spPr>
      </p:pic>
      <p:pic>
        <p:nvPicPr>
          <p:cNvPr id="21" name="Picture 20">
            <a:extLst>
              <a:ext uri="{FF2B5EF4-FFF2-40B4-BE49-F238E27FC236}">
                <a16:creationId xmlns:a16="http://schemas.microsoft.com/office/drawing/2014/main" id="{028B1A44-C34E-49DD-B7DA-EA279B771D3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38457" y="4237197"/>
            <a:ext cx="720000" cy="720000"/>
          </a:xfrm>
          <a:prstGeom prst="rect">
            <a:avLst/>
          </a:prstGeom>
        </p:spPr>
      </p:pic>
      <p:sp>
        <p:nvSpPr>
          <p:cNvPr id="22" name="Footer Placeholder 4">
            <a:extLst>
              <a:ext uri="{FF2B5EF4-FFF2-40B4-BE49-F238E27FC236}">
                <a16:creationId xmlns:a16="http://schemas.microsoft.com/office/drawing/2014/main" id="{0B3F2986-AD60-4FF6-B494-A2B3B1895469}"/>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255946773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3DBD-99C5-48FC-8037-F605325BAB1B}"/>
              </a:ext>
            </a:extLst>
          </p:cNvPr>
          <p:cNvSpPr>
            <a:spLocks noGrp="1"/>
          </p:cNvSpPr>
          <p:nvPr>
            <p:ph type="title"/>
          </p:nvPr>
        </p:nvSpPr>
        <p:spPr/>
        <p:txBody>
          <a:bodyPr/>
          <a:lstStyle/>
          <a:p>
            <a:r>
              <a:rPr lang="en-GB" dirty="0"/>
              <a:t>Risk Profile: Risk Mark &amp; Quartiles </a:t>
            </a:r>
          </a:p>
        </p:txBody>
      </p:sp>
      <p:pic>
        <p:nvPicPr>
          <p:cNvPr id="5" name="Picture 4" descr="A large brick building&#10;&#10;Description generated with very high confidence">
            <a:extLst>
              <a:ext uri="{FF2B5EF4-FFF2-40B4-BE49-F238E27FC236}">
                <a16:creationId xmlns:a16="http://schemas.microsoft.com/office/drawing/2014/main" id="{245B2D55-E72C-4E42-817B-57BFB2A9C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25" y="3255864"/>
            <a:ext cx="2044034" cy="2640383"/>
          </a:xfrm>
          <a:prstGeom prst="rect">
            <a:avLst/>
          </a:prstGeom>
        </p:spPr>
      </p:pic>
      <p:sp>
        <p:nvSpPr>
          <p:cNvPr id="6" name="TextBox 5">
            <a:extLst>
              <a:ext uri="{FF2B5EF4-FFF2-40B4-BE49-F238E27FC236}">
                <a16:creationId xmlns:a16="http://schemas.microsoft.com/office/drawing/2014/main" id="{1BE5CABC-9DC0-42A5-BCD1-31F040231D5F}"/>
              </a:ext>
            </a:extLst>
          </p:cNvPr>
          <p:cNvSpPr txBox="1"/>
          <p:nvPr/>
        </p:nvSpPr>
        <p:spPr>
          <a:xfrm>
            <a:off x="-72942" y="5932393"/>
            <a:ext cx="2580968" cy="954107"/>
          </a:xfrm>
          <a:prstGeom prst="rect">
            <a:avLst/>
          </a:prstGeom>
          <a:noFill/>
        </p:spPr>
        <p:txBody>
          <a:bodyPr wrap="square" rtlCol="0">
            <a:spAutoFit/>
          </a:bodyPr>
          <a:lstStyle/>
          <a:p>
            <a:pPr algn="ctr"/>
            <a:r>
              <a:rPr lang="en-GB" sz="2800" dirty="0">
                <a:latin typeface="Baskerville Old Face" panose="02020602080505020303" pitchFamily="18" charset="0"/>
              </a:rPr>
              <a:t>Bollington </a:t>
            </a:r>
          </a:p>
          <a:p>
            <a:pPr algn="ctr"/>
            <a:r>
              <a:rPr lang="en-GB" sz="2800" dirty="0">
                <a:latin typeface="Baskerville Old Face" panose="02020602080505020303" pitchFamily="18" charset="0"/>
              </a:rPr>
              <a:t>HQ</a:t>
            </a:r>
          </a:p>
        </p:txBody>
      </p:sp>
      <p:sp>
        <p:nvSpPr>
          <p:cNvPr id="10" name="TextBox 9">
            <a:extLst>
              <a:ext uri="{FF2B5EF4-FFF2-40B4-BE49-F238E27FC236}">
                <a16:creationId xmlns:a16="http://schemas.microsoft.com/office/drawing/2014/main" id="{ADEE0C6E-D507-46B4-BA08-F76FC90A645C}"/>
              </a:ext>
            </a:extLst>
          </p:cNvPr>
          <p:cNvSpPr txBox="1"/>
          <p:nvPr/>
        </p:nvSpPr>
        <p:spPr>
          <a:xfrm>
            <a:off x="1965932" y="5886226"/>
            <a:ext cx="2580968" cy="954107"/>
          </a:xfrm>
          <a:prstGeom prst="rect">
            <a:avLst/>
          </a:prstGeom>
          <a:noFill/>
        </p:spPr>
        <p:txBody>
          <a:bodyPr wrap="square" rtlCol="0">
            <a:spAutoFit/>
          </a:bodyPr>
          <a:lstStyle/>
          <a:p>
            <a:pPr algn="ctr"/>
            <a:r>
              <a:rPr lang="en-GB" sz="2800" dirty="0">
                <a:latin typeface="Baskerville Old Face" panose="02020602080505020303" pitchFamily="18" charset="0"/>
              </a:rPr>
              <a:t>Bucharest</a:t>
            </a:r>
          </a:p>
          <a:p>
            <a:pPr algn="ctr"/>
            <a:r>
              <a:rPr lang="en-GB" sz="2800" dirty="0">
                <a:latin typeface="Baskerville Old Face" panose="02020602080505020303" pitchFamily="18" charset="0"/>
              </a:rPr>
              <a:t>Mfg &amp; Logistics</a:t>
            </a:r>
          </a:p>
        </p:txBody>
      </p:sp>
      <p:pic>
        <p:nvPicPr>
          <p:cNvPr id="9" name="Picture 8">
            <a:extLst>
              <a:ext uri="{FF2B5EF4-FFF2-40B4-BE49-F238E27FC236}">
                <a16:creationId xmlns:a16="http://schemas.microsoft.com/office/drawing/2014/main" id="{727F8866-2C53-4599-9C6D-BDED5DA31820}"/>
              </a:ext>
            </a:extLst>
          </p:cNvPr>
          <p:cNvPicPr>
            <a:picLocks noChangeAspect="1"/>
          </p:cNvPicPr>
          <p:nvPr/>
        </p:nvPicPr>
        <p:blipFill>
          <a:blip r:embed="rId4"/>
          <a:stretch>
            <a:fillRect/>
          </a:stretch>
        </p:blipFill>
        <p:spPr>
          <a:xfrm>
            <a:off x="6590933" y="3241786"/>
            <a:ext cx="2044033" cy="2651758"/>
          </a:xfrm>
          <a:prstGeom prst="rect">
            <a:avLst/>
          </a:prstGeom>
        </p:spPr>
      </p:pic>
      <p:sp>
        <p:nvSpPr>
          <p:cNvPr id="12" name="TextBox 11">
            <a:extLst>
              <a:ext uri="{FF2B5EF4-FFF2-40B4-BE49-F238E27FC236}">
                <a16:creationId xmlns:a16="http://schemas.microsoft.com/office/drawing/2014/main" id="{50A56317-0511-4A76-B379-295E36E75909}"/>
              </a:ext>
            </a:extLst>
          </p:cNvPr>
          <p:cNvSpPr txBox="1"/>
          <p:nvPr/>
        </p:nvSpPr>
        <p:spPr>
          <a:xfrm>
            <a:off x="6367507" y="5882846"/>
            <a:ext cx="2580968" cy="954107"/>
          </a:xfrm>
          <a:prstGeom prst="rect">
            <a:avLst/>
          </a:prstGeom>
          <a:noFill/>
        </p:spPr>
        <p:txBody>
          <a:bodyPr wrap="square" rtlCol="0">
            <a:spAutoFit/>
          </a:bodyPr>
          <a:lstStyle/>
          <a:p>
            <a:pPr algn="ctr"/>
            <a:r>
              <a:rPr lang="en-GB" sz="2800" dirty="0">
                <a:solidFill>
                  <a:schemeClr val="bg2">
                    <a:lumMod val="10000"/>
                  </a:schemeClr>
                </a:solidFill>
                <a:latin typeface="Baskerville Old Face" panose="02020602080505020303" pitchFamily="18" charset="0"/>
              </a:rPr>
              <a:t>Hong Kong </a:t>
            </a:r>
          </a:p>
          <a:p>
            <a:pPr algn="ctr"/>
            <a:r>
              <a:rPr lang="en-GB" sz="2800" dirty="0">
                <a:solidFill>
                  <a:schemeClr val="bg2">
                    <a:lumMod val="10000"/>
                  </a:schemeClr>
                </a:solidFill>
                <a:latin typeface="Baskerville Old Face" panose="02020602080505020303" pitchFamily="18" charset="0"/>
              </a:rPr>
              <a:t>Dist. Ctr. </a:t>
            </a:r>
          </a:p>
        </p:txBody>
      </p:sp>
      <p:pic>
        <p:nvPicPr>
          <p:cNvPr id="11" name="Picture 10">
            <a:extLst>
              <a:ext uri="{FF2B5EF4-FFF2-40B4-BE49-F238E27FC236}">
                <a16:creationId xmlns:a16="http://schemas.microsoft.com/office/drawing/2014/main" id="{E539A3B1-F4C4-4616-8B9B-ACB0B9F53B91}"/>
              </a:ext>
            </a:extLst>
          </p:cNvPr>
          <p:cNvPicPr>
            <a:picLocks noChangeAspect="1"/>
          </p:cNvPicPr>
          <p:nvPr/>
        </p:nvPicPr>
        <p:blipFill>
          <a:blip r:embed="rId5"/>
          <a:stretch>
            <a:fillRect/>
          </a:stretch>
        </p:blipFill>
        <p:spPr>
          <a:xfrm>
            <a:off x="2239559" y="3255864"/>
            <a:ext cx="2175687" cy="2657104"/>
          </a:xfrm>
          <a:prstGeom prst="rect">
            <a:avLst/>
          </a:prstGeom>
        </p:spPr>
      </p:pic>
      <p:pic>
        <p:nvPicPr>
          <p:cNvPr id="13" name="Picture 12">
            <a:extLst>
              <a:ext uri="{FF2B5EF4-FFF2-40B4-BE49-F238E27FC236}">
                <a16:creationId xmlns:a16="http://schemas.microsoft.com/office/drawing/2014/main" id="{87DDF0E6-A27A-4F7D-BBD4-844C987B3691}"/>
              </a:ext>
            </a:extLst>
          </p:cNvPr>
          <p:cNvPicPr>
            <a:picLocks noChangeAspect="1"/>
          </p:cNvPicPr>
          <p:nvPr/>
        </p:nvPicPr>
        <p:blipFill>
          <a:blip r:embed="rId6"/>
          <a:stretch>
            <a:fillRect/>
          </a:stretch>
        </p:blipFill>
        <p:spPr>
          <a:xfrm>
            <a:off x="4415246" y="3255864"/>
            <a:ext cx="2175687" cy="2659448"/>
          </a:xfrm>
          <a:prstGeom prst="rect">
            <a:avLst/>
          </a:prstGeom>
        </p:spPr>
      </p:pic>
      <p:sp>
        <p:nvSpPr>
          <p:cNvPr id="15" name="TextBox 14">
            <a:extLst>
              <a:ext uri="{FF2B5EF4-FFF2-40B4-BE49-F238E27FC236}">
                <a16:creationId xmlns:a16="http://schemas.microsoft.com/office/drawing/2014/main" id="{A17655FE-901E-431E-B345-6B3F2C1D3B0B}"/>
              </a:ext>
            </a:extLst>
          </p:cNvPr>
          <p:cNvSpPr txBox="1"/>
          <p:nvPr/>
        </p:nvSpPr>
        <p:spPr>
          <a:xfrm>
            <a:off x="4121043" y="5872148"/>
            <a:ext cx="2580968" cy="954107"/>
          </a:xfrm>
          <a:prstGeom prst="rect">
            <a:avLst/>
          </a:prstGeom>
          <a:noFill/>
        </p:spPr>
        <p:txBody>
          <a:bodyPr wrap="square" rtlCol="0">
            <a:spAutoFit/>
          </a:bodyPr>
          <a:lstStyle/>
          <a:p>
            <a:pPr algn="ctr"/>
            <a:r>
              <a:rPr lang="en-GB" sz="2800" dirty="0">
                <a:latin typeface="Baskerville Old Face" panose="02020602080505020303" pitchFamily="18" charset="0"/>
              </a:rPr>
              <a:t>Newark </a:t>
            </a:r>
          </a:p>
          <a:p>
            <a:pPr algn="ctr"/>
            <a:r>
              <a:rPr lang="en-GB" sz="2800" dirty="0" err="1">
                <a:latin typeface="Baskerville Old Face" panose="02020602080505020303" pitchFamily="18" charset="0"/>
              </a:rPr>
              <a:t>Distrib</a:t>
            </a:r>
            <a:r>
              <a:rPr lang="en-GB" sz="2800" dirty="0">
                <a:latin typeface="Baskerville Old Face" panose="02020602080505020303" pitchFamily="18" charset="0"/>
              </a:rPr>
              <a:t>. Ctr.</a:t>
            </a:r>
          </a:p>
        </p:txBody>
      </p:sp>
      <p:sp>
        <p:nvSpPr>
          <p:cNvPr id="17" name="TextBox 16">
            <a:extLst>
              <a:ext uri="{FF2B5EF4-FFF2-40B4-BE49-F238E27FC236}">
                <a16:creationId xmlns:a16="http://schemas.microsoft.com/office/drawing/2014/main" id="{78998C76-B5C2-48B7-ADC6-1E0B8F734604}"/>
              </a:ext>
            </a:extLst>
          </p:cNvPr>
          <p:cNvSpPr txBox="1"/>
          <p:nvPr/>
        </p:nvSpPr>
        <p:spPr>
          <a:xfrm>
            <a:off x="184790" y="2393730"/>
            <a:ext cx="2054769" cy="1200329"/>
          </a:xfrm>
          <a:prstGeom prst="rect">
            <a:avLst/>
          </a:prstGeom>
          <a:noFill/>
        </p:spPr>
        <p:txBody>
          <a:bodyPr wrap="square" rtlCol="0">
            <a:spAutoFit/>
          </a:bodyPr>
          <a:lstStyle/>
          <a:p>
            <a:pPr algn="ctr"/>
            <a:r>
              <a:rPr lang="en-GB" sz="2400" dirty="0">
                <a:solidFill>
                  <a:srgbClr val="FA731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RM=51</a:t>
            </a:r>
          </a:p>
          <a:p>
            <a:pPr algn="ctr"/>
            <a:r>
              <a:rPr lang="en-GB" sz="2400" dirty="0">
                <a:solidFill>
                  <a:srgbClr val="FA731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r>
              <a:rPr lang="en-GB" sz="2400" baseline="30000" dirty="0">
                <a:solidFill>
                  <a:srgbClr val="FA731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rd</a:t>
            </a:r>
            <a:r>
              <a:rPr lang="en-GB" sz="2400" dirty="0">
                <a:solidFill>
                  <a:srgbClr val="FA731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Quartile </a:t>
            </a:r>
          </a:p>
          <a:p>
            <a:endParaRPr lang="en-GB" sz="2400" dirty="0">
              <a:solidFill>
                <a:srgbClr val="FA731A"/>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FF0FACB-D792-4ACE-AA5E-0A4C54AA3D3A}"/>
              </a:ext>
            </a:extLst>
          </p:cNvPr>
          <p:cNvSpPr txBox="1"/>
          <p:nvPr/>
        </p:nvSpPr>
        <p:spPr>
          <a:xfrm>
            <a:off x="2195203" y="2039967"/>
            <a:ext cx="2164952" cy="1569660"/>
          </a:xfrm>
          <a:prstGeom prst="rect">
            <a:avLst/>
          </a:prstGeom>
          <a:noFill/>
        </p:spPr>
        <p:txBody>
          <a:bodyPr wrap="square" rtlCol="0">
            <a:spAutoFit/>
          </a:bodyPr>
          <a:lstStyle/>
          <a:p>
            <a:pPr algn="ctr"/>
            <a:r>
              <a:rPr lang="en-GB" sz="24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RM=21</a:t>
            </a:r>
          </a:p>
          <a:p>
            <a:pPr algn="ctr"/>
            <a:r>
              <a:rPr lang="en-GB" sz="24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r>
              <a:rPr lang="en-GB" sz="2400" baseline="30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t>
            </a:r>
            <a:r>
              <a:rPr lang="en-GB" sz="24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Quartile</a:t>
            </a:r>
          </a:p>
          <a:p>
            <a:pPr algn="ctr"/>
            <a:r>
              <a:rPr lang="en-GB" sz="24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Predisposed</a:t>
            </a:r>
          </a:p>
          <a:p>
            <a:endParaRPr lang="en-GB" sz="2400" dirty="0">
              <a:solidFill>
                <a:srgbClr val="FA731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A46EE1F-078E-4504-8841-09767498BACA}"/>
              </a:ext>
            </a:extLst>
          </p:cNvPr>
          <p:cNvSpPr txBox="1"/>
          <p:nvPr/>
        </p:nvSpPr>
        <p:spPr>
          <a:xfrm>
            <a:off x="4425981" y="2398878"/>
            <a:ext cx="2054769" cy="1200329"/>
          </a:xfrm>
          <a:prstGeom prst="rect">
            <a:avLst/>
          </a:prstGeom>
          <a:noFill/>
        </p:spPr>
        <p:txBody>
          <a:bodyPr wrap="square" rtlCol="0">
            <a:spAutoFit/>
          </a:bodyPr>
          <a:lstStyle/>
          <a:p>
            <a:pPr algn="ctr"/>
            <a:r>
              <a:rPr lang="en-GB" sz="2400"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RM=81</a:t>
            </a:r>
          </a:p>
          <a:p>
            <a:pPr algn="ctr"/>
            <a:r>
              <a:rPr lang="en-GB" sz="2400"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GB" sz="2400" baseline="30000"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
            </a:r>
            <a:r>
              <a:rPr lang="en-GB" sz="2400"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Quartile </a:t>
            </a:r>
          </a:p>
          <a:p>
            <a:endParaRPr lang="en-GB" sz="2400" dirty="0">
              <a:solidFill>
                <a:srgbClr val="FA731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0F515CE8-742A-43B4-92F8-42DCF5D18311}"/>
              </a:ext>
            </a:extLst>
          </p:cNvPr>
          <p:cNvSpPr txBox="1"/>
          <p:nvPr/>
        </p:nvSpPr>
        <p:spPr>
          <a:xfrm>
            <a:off x="6580197" y="2390594"/>
            <a:ext cx="2054769" cy="1200329"/>
          </a:xfrm>
          <a:prstGeom prst="rect">
            <a:avLst/>
          </a:prstGeom>
          <a:noFill/>
        </p:spPr>
        <p:txBody>
          <a:bodyPr wrap="square" rtlCol="0">
            <a:spAutoFit/>
          </a:bodyPr>
          <a:lstStyle/>
          <a:p>
            <a:pPr algn="ctr"/>
            <a:r>
              <a:rPr lang="en-GB" sz="24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RM=67</a:t>
            </a:r>
          </a:p>
          <a:p>
            <a:pPr algn="ctr"/>
            <a:r>
              <a:rPr lang="en-GB" sz="24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2400" baseline="300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nd</a:t>
            </a:r>
            <a:r>
              <a:rPr lang="en-GB" sz="24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Quartile </a:t>
            </a:r>
          </a:p>
          <a:p>
            <a:endParaRPr lang="en-GB" sz="2400" dirty="0">
              <a:solidFill>
                <a:srgbClr val="FA731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937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56"/>
          <p:cNvSpPr>
            <a:spLocks noGrp="1" noChangeArrowheads="1"/>
          </p:cNvSpPr>
          <p:nvPr>
            <p:ph type="title"/>
          </p:nvPr>
        </p:nvSpPr>
        <p:spPr/>
        <p:txBody>
          <a:bodyPr/>
          <a:lstStyle/>
          <a:p>
            <a:r>
              <a:rPr lang="en-US" altLang="en-US" dirty="0"/>
              <a:t>How to play</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119475627"/>
              </p:ext>
            </p:extLst>
          </p:nvPr>
        </p:nvGraphicFramePr>
        <p:xfrm>
          <a:off x="473670" y="2273300"/>
          <a:ext cx="8272555" cy="4343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349" name="Rectangle 18"/>
          <p:cNvSpPr>
            <a:spLocks noChangeArrowheads="1"/>
          </p:cNvSpPr>
          <p:nvPr/>
        </p:nvSpPr>
        <p:spPr bwMode="auto">
          <a:xfrm>
            <a:off x="1295400" y="4038600"/>
            <a:ext cx="609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
        <p:nvSpPr>
          <p:cNvPr id="5" name="Footer Placeholder 4">
            <a:extLst>
              <a:ext uri="{FF2B5EF4-FFF2-40B4-BE49-F238E27FC236}">
                <a16:creationId xmlns:a16="http://schemas.microsoft.com/office/drawing/2014/main" id="{312B8854-2181-41C3-B978-322707B9FB9E}"/>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03D97E-87B4-4C79-BEE1-8947094C4754}"/>
              </a:ext>
            </a:extLst>
          </p:cNvPr>
          <p:cNvSpPr txBox="1"/>
          <p:nvPr/>
        </p:nvSpPr>
        <p:spPr>
          <a:xfrm>
            <a:off x="800100" y="1609725"/>
            <a:ext cx="7934325" cy="5016758"/>
          </a:xfrm>
          <a:prstGeom prst="rect">
            <a:avLst/>
          </a:prstGeom>
          <a:noFill/>
        </p:spPr>
        <p:txBody>
          <a:bodyPr wrap="square" rtlCol="0">
            <a:spAutoFit/>
          </a:bodyPr>
          <a:lstStyle/>
          <a:p>
            <a:r>
              <a:rPr lang="en-GB" dirty="0">
                <a:solidFill>
                  <a:srgbClr val="660033"/>
                </a:solidFill>
                <a:latin typeface="Arial" panose="020B0604020202020204" pitchFamily="34" charset="0"/>
                <a:cs typeface="Arial" panose="020B0604020202020204" pitchFamily="34" charset="0"/>
              </a:rPr>
              <a:t>Team roles:</a:t>
            </a:r>
          </a:p>
          <a:p>
            <a:endParaRPr lang="en-GB" dirty="0">
              <a:solidFill>
                <a:srgbClr val="660033"/>
              </a:solidFill>
              <a:latin typeface="Arial" panose="020B0604020202020204" pitchFamily="34" charset="0"/>
              <a:cs typeface="Arial" panose="020B0604020202020204" pitchFamily="34" charset="0"/>
            </a:endParaRPr>
          </a:p>
          <a:p>
            <a:r>
              <a:rPr lang="en-GB" dirty="0">
                <a:solidFill>
                  <a:srgbClr val="660033"/>
                </a:solidFill>
                <a:latin typeface="Arial" panose="020B0604020202020204" pitchFamily="34" charset="0"/>
                <a:cs typeface="Arial" panose="020B0604020202020204" pitchFamily="34" charset="0"/>
              </a:rPr>
              <a:t>Risk and Insurance Manager: All</a:t>
            </a:r>
          </a:p>
          <a:p>
            <a:endParaRPr lang="en-GB" dirty="0">
              <a:solidFill>
                <a:srgbClr val="660033"/>
              </a:solidFill>
              <a:latin typeface="Arial" panose="020B0604020202020204" pitchFamily="34" charset="0"/>
              <a:cs typeface="Arial" panose="020B0604020202020204" pitchFamily="34" charset="0"/>
            </a:endParaRPr>
          </a:p>
          <a:p>
            <a:r>
              <a:rPr lang="en-GB" dirty="0">
                <a:solidFill>
                  <a:srgbClr val="660033"/>
                </a:solidFill>
                <a:latin typeface="Arial" panose="020B0604020202020204" pitchFamily="34" charset="0"/>
                <a:cs typeface="Arial" panose="020B0604020202020204" pitchFamily="34" charset="0"/>
              </a:rPr>
              <a:t>CFO: Casting vote for budget allocation</a:t>
            </a:r>
          </a:p>
          <a:p>
            <a:endParaRPr lang="en-GB" dirty="0">
              <a:solidFill>
                <a:srgbClr val="660033"/>
              </a:solidFill>
              <a:latin typeface="Arial" panose="020B0604020202020204" pitchFamily="34" charset="0"/>
              <a:cs typeface="Arial" panose="020B0604020202020204" pitchFamily="34" charset="0"/>
            </a:endParaRPr>
          </a:p>
          <a:p>
            <a:r>
              <a:rPr lang="en-GB" dirty="0">
                <a:solidFill>
                  <a:srgbClr val="660033"/>
                </a:solidFill>
                <a:latin typeface="Arial" panose="020B0604020202020204" pitchFamily="34" charset="0"/>
                <a:cs typeface="Arial" panose="020B0604020202020204" pitchFamily="34" charset="0"/>
              </a:rPr>
              <a:t>Finance Manager: Looks after chips!</a:t>
            </a:r>
          </a:p>
          <a:p>
            <a:endParaRPr lang="en-GB" dirty="0">
              <a:solidFill>
                <a:srgbClr val="660033"/>
              </a:solidFill>
              <a:latin typeface="Arial" panose="020B0604020202020204" pitchFamily="34" charset="0"/>
              <a:cs typeface="Arial" panose="020B0604020202020204" pitchFamily="34" charset="0"/>
            </a:endParaRPr>
          </a:p>
          <a:p>
            <a:r>
              <a:rPr lang="en-GB" dirty="0">
                <a:solidFill>
                  <a:srgbClr val="660033"/>
                </a:solidFill>
                <a:latin typeface="Arial" panose="020B0604020202020204" pitchFamily="34" charset="0"/>
                <a:cs typeface="Arial" panose="020B0604020202020204" pitchFamily="34" charset="0"/>
              </a:rPr>
              <a:t>Accountant: Updates profit statements</a:t>
            </a:r>
          </a:p>
          <a:p>
            <a:endParaRPr lang="en-GB" dirty="0"/>
          </a:p>
        </p:txBody>
      </p:sp>
      <p:sp>
        <p:nvSpPr>
          <p:cNvPr id="3" name="Footer Placeholder 4">
            <a:extLst>
              <a:ext uri="{FF2B5EF4-FFF2-40B4-BE49-F238E27FC236}">
                <a16:creationId xmlns:a16="http://schemas.microsoft.com/office/drawing/2014/main" id="{CA6F66E2-DBD9-4FD2-B13E-F1189BE052B2}"/>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41859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0"/>
          <p:cNvSpPr>
            <a:spLocks noGrp="1" noChangeArrowheads="1"/>
          </p:cNvSpPr>
          <p:nvPr>
            <p:ph type="title"/>
          </p:nvPr>
        </p:nvSpPr>
        <p:spPr/>
        <p:txBody>
          <a:bodyPr/>
          <a:lstStyle/>
          <a:p>
            <a:r>
              <a:rPr lang="de-DE" altLang="en-US" dirty="0"/>
              <a:t>Rules</a:t>
            </a:r>
          </a:p>
        </p:txBody>
      </p:sp>
      <p:sp>
        <p:nvSpPr>
          <p:cNvPr id="15363" name="Rectangle 61"/>
          <p:cNvSpPr>
            <a:spLocks noGrp="1" noChangeArrowheads="1"/>
          </p:cNvSpPr>
          <p:nvPr>
            <p:ph idx="1"/>
          </p:nvPr>
        </p:nvSpPr>
        <p:spPr>
          <a:xfrm>
            <a:off x="902957" y="2209179"/>
            <a:ext cx="7576203" cy="3975600"/>
          </a:xfrm>
          <a:noFill/>
        </p:spPr>
        <p:txBody>
          <a:bodyPr>
            <a:noAutofit/>
          </a:bodyPr>
          <a:lstStyle/>
          <a:p>
            <a:pPr>
              <a:lnSpc>
                <a:spcPct val="150000"/>
              </a:lnSpc>
            </a:pPr>
            <a:r>
              <a:rPr lang="en-US" altLang="en-US" sz="2800" dirty="0">
                <a:latin typeface="Arial" panose="020B0604020202020204" pitchFamily="34" charset="0"/>
                <a:cs typeface="Arial" panose="020B0604020202020204" pitchFamily="34" charset="0"/>
              </a:rPr>
              <a:t>Allocated budget each year, 3 years total</a:t>
            </a:r>
          </a:p>
          <a:p>
            <a:pPr lvl="1">
              <a:lnSpc>
                <a:spcPct val="150000"/>
              </a:lnSpc>
              <a:buFont typeface="Wingdings" panose="05000000000000000000" pitchFamily="2" charset="2"/>
              <a:buChar char="§"/>
            </a:pPr>
            <a:r>
              <a:rPr lang="en-US" altLang="en-US" sz="2400" dirty="0">
                <a:latin typeface="Arial" panose="020B0604020202020204" pitchFamily="34" charset="0"/>
                <a:cs typeface="Arial" panose="020B0604020202020204" pitchFamily="34" charset="0"/>
              </a:rPr>
              <a:t>First year budget is 20 chips </a:t>
            </a:r>
          </a:p>
          <a:p>
            <a:pPr>
              <a:lnSpc>
                <a:spcPct val="150000"/>
              </a:lnSpc>
            </a:pPr>
            <a:r>
              <a:rPr lang="en-US" altLang="en-US" sz="2800" dirty="0">
                <a:latin typeface="Arial" panose="020B0604020202020204" pitchFamily="34" charset="0"/>
                <a:cs typeface="Arial" panose="020B0604020202020204" pitchFamily="34" charset="0"/>
              </a:rPr>
              <a:t>You may not over-spend</a:t>
            </a:r>
          </a:p>
          <a:p>
            <a:pPr>
              <a:lnSpc>
                <a:spcPct val="150000"/>
              </a:lnSpc>
            </a:pPr>
            <a:r>
              <a:rPr lang="en-US" altLang="en-US" sz="2800" dirty="0">
                <a:latin typeface="Arial" panose="020B0604020202020204" pitchFamily="34" charset="0"/>
                <a:cs typeface="Arial" panose="020B0604020202020204" pitchFamily="34" charset="0"/>
              </a:rPr>
              <a:t>Up to three events each year</a:t>
            </a:r>
          </a:p>
          <a:p>
            <a:pPr>
              <a:lnSpc>
                <a:spcPct val="150000"/>
              </a:lnSpc>
            </a:pPr>
            <a:r>
              <a:rPr lang="en-US" altLang="en-US" sz="2800" dirty="0">
                <a:latin typeface="Arial" panose="020B0604020202020204" pitchFamily="34" charset="0"/>
                <a:cs typeface="Arial" panose="020B0604020202020204" pitchFamily="34" charset="0"/>
              </a:rPr>
              <a:t>Recommendations marked </a:t>
            </a:r>
            <a:r>
              <a:rPr lang="en-US" altLang="en-US" sz="2800" b="1" dirty="0">
                <a:latin typeface="Arial" panose="020B0604020202020204" pitchFamily="34" charset="0"/>
                <a:cs typeface="Arial" panose="020B0604020202020204" pitchFamily="34" charset="0"/>
              </a:rPr>
              <a:t>*</a:t>
            </a:r>
            <a:r>
              <a:rPr lang="en-US" altLang="en-US" sz="2800" dirty="0">
                <a:latin typeface="Arial" panose="020B0604020202020204" pitchFamily="34" charset="0"/>
                <a:cs typeface="Arial" panose="020B0604020202020204" pitchFamily="34" charset="0"/>
              </a:rPr>
              <a:t> apply to all B&amp;T locations when completed </a:t>
            </a:r>
          </a:p>
        </p:txBody>
      </p:sp>
      <p:sp>
        <p:nvSpPr>
          <p:cNvPr id="4" name="Footer Placeholder 4">
            <a:extLst>
              <a:ext uri="{FF2B5EF4-FFF2-40B4-BE49-F238E27FC236}">
                <a16:creationId xmlns:a16="http://schemas.microsoft.com/office/drawing/2014/main" id="{72A48B65-627B-4647-A2F2-63C34EC2FF05}"/>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549565" y="522208"/>
            <a:ext cx="6346078" cy="711359"/>
          </a:xfrm>
        </p:spPr>
        <p:txBody>
          <a:bodyPr/>
          <a:lstStyle/>
          <a:p>
            <a:r>
              <a:rPr lang="en-US" altLang="en-US" dirty="0">
                <a:hlinkClick r:id="rId3" action="ppaction://hlinksldjump"/>
              </a:rPr>
              <a:t>Recommendation sheet</a:t>
            </a:r>
          </a:p>
        </p:txBody>
      </p:sp>
      <p:grpSp>
        <p:nvGrpSpPr>
          <p:cNvPr id="17436" name="Group 17435">
            <a:extLst>
              <a:ext uri="{FF2B5EF4-FFF2-40B4-BE49-F238E27FC236}">
                <a16:creationId xmlns:a16="http://schemas.microsoft.com/office/drawing/2014/main" id="{1490D793-8D87-44F2-9DF0-92913E223812}"/>
              </a:ext>
            </a:extLst>
          </p:cNvPr>
          <p:cNvGrpSpPr/>
          <p:nvPr/>
        </p:nvGrpSpPr>
        <p:grpSpPr>
          <a:xfrm>
            <a:off x="872167" y="2149095"/>
            <a:ext cx="7399665" cy="4528153"/>
            <a:chOff x="872167" y="2149095"/>
            <a:chExt cx="7399665" cy="4528153"/>
          </a:xfrm>
        </p:grpSpPr>
        <p:pic>
          <p:nvPicPr>
            <p:cNvPr id="37" name="Picture 36">
              <a:extLst>
                <a:ext uri="{FF2B5EF4-FFF2-40B4-BE49-F238E27FC236}">
                  <a16:creationId xmlns:a16="http://schemas.microsoft.com/office/drawing/2014/main" id="{D32E03FE-68B7-4F64-8BB7-CF3B4BDFE721}"/>
                </a:ext>
              </a:extLst>
            </p:cNvPr>
            <p:cNvPicPr>
              <a:picLocks noChangeAspect="1"/>
            </p:cNvPicPr>
            <p:nvPr/>
          </p:nvPicPr>
          <p:blipFill>
            <a:blip r:embed="rId4"/>
            <a:stretch>
              <a:fillRect/>
            </a:stretch>
          </p:blipFill>
          <p:spPr>
            <a:xfrm>
              <a:off x="872167" y="2149095"/>
              <a:ext cx="7399665" cy="4528153"/>
            </a:xfrm>
            <a:prstGeom prst="rect">
              <a:avLst/>
            </a:prstGeom>
          </p:spPr>
        </p:pic>
        <p:cxnSp>
          <p:nvCxnSpPr>
            <p:cNvPr id="7" name="Straight Connector 6">
              <a:extLst>
                <a:ext uri="{FF2B5EF4-FFF2-40B4-BE49-F238E27FC236}">
                  <a16:creationId xmlns:a16="http://schemas.microsoft.com/office/drawing/2014/main" id="{615F329D-48AC-4FF1-85BE-E85C3116F9B1}"/>
                </a:ext>
              </a:extLst>
            </p:cNvPr>
            <p:cNvCxnSpPr>
              <a:cxnSpLocks/>
            </p:cNvCxnSpPr>
            <p:nvPr/>
          </p:nvCxnSpPr>
          <p:spPr>
            <a:xfrm>
              <a:off x="7431843" y="2620926"/>
              <a:ext cx="0" cy="39703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EA7176-1E26-4C44-8579-41E6D2F97408}"/>
                </a:ext>
              </a:extLst>
            </p:cNvPr>
            <p:cNvCxnSpPr>
              <a:cxnSpLocks/>
            </p:cNvCxnSpPr>
            <p:nvPr/>
          </p:nvCxnSpPr>
          <p:spPr>
            <a:xfrm>
              <a:off x="5667842" y="2296911"/>
              <a:ext cx="0" cy="42943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B1DF927-383E-40EE-8023-A639FC0A76C7}"/>
                </a:ext>
              </a:extLst>
            </p:cNvPr>
            <p:cNvCxnSpPr>
              <a:cxnSpLocks/>
            </p:cNvCxnSpPr>
            <p:nvPr/>
          </p:nvCxnSpPr>
          <p:spPr>
            <a:xfrm>
              <a:off x="7048403" y="2318733"/>
              <a:ext cx="11518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C1F844-CED0-453E-844C-14F476D2A0BD}"/>
                </a:ext>
              </a:extLst>
            </p:cNvPr>
            <p:cNvCxnSpPr>
              <a:cxnSpLocks/>
            </p:cNvCxnSpPr>
            <p:nvPr/>
          </p:nvCxnSpPr>
          <p:spPr>
            <a:xfrm>
              <a:off x="1339028" y="2723024"/>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91F77E-70F4-4508-9E47-580B9E7188E6}"/>
                </a:ext>
              </a:extLst>
            </p:cNvPr>
            <p:cNvCxnSpPr>
              <a:cxnSpLocks/>
            </p:cNvCxnSpPr>
            <p:nvPr/>
          </p:nvCxnSpPr>
          <p:spPr>
            <a:xfrm>
              <a:off x="1339028" y="2813802"/>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88C7D20-1E4A-45CB-A770-B916330504AC}"/>
                </a:ext>
              </a:extLst>
            </p:cNvPr>
            <p:cNvCxnSpPr>
              <a:cxnSpLocks/>
            </p:cNvCxnSpPr>
            <p:nvPr/>
          </p:nvCxnSpPr>
          <p:spPr>
            <a:xfrm>
              <a:off x="1339028" y="2904219"/>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4BBDFDB-6AE0-4A18-B159-D1EC934C5A01}"/>
                </a:ext>
              </a:extLst>
            </p:cNvPr>
            <p:cNvCxnSpPr>
              <a:cxnSpLocks/>
            </p:cNvCxnSpPr>
            <p:nvPr/>
          </p:nvCxnSpPr>
          <p:spPr>
            <a:xfrm>
              <a:off x="1339028" y="3119505"/>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35F1E0A-D8CC-4301-A03C-55626B2A44F1}"/>
                </a:ext>
              </a:extLst>
            </p:cNvPr>
            <p:cNvCxnSpPr>
              <a:cxnSpLocks/>
            </p:cNvCxnSpPr>
            <p:nvPr/>
          </p:nvCxnSpPr>
          <p:spPr>
            <a:xfrm>
              <a:off x="1339028" y="3224097"/>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1D2C8B-3787-4790-9340-9682C7075BB6}"/>
                </a:ext>
              </a:extLst>
            </p:cNvPr>
            <p:cNvCxnSpPr>
              <a:cxnSpLocks/>
            </p:cNvCxnSpPr>
            <p:nvPr/>
          </p:nvCxnSpPr>
          <p:spPr>
            <a:xfrm>
              <a:off x="1339028" y="3609759"/>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BD7E76-79D1-4A55-ADE1-1FC610C77935}"/>
                </a:ext>
              </a:extLst>
            </p:cNvPr>
            <p:cNvCxnSpPr>
              <a:cxnSpLocks/>
            </p:cNvCxnSpPr>
            <p:nvPr/>
          </p:nvCxnSpPr>
          <p:spPr>
            <a:xfrm flipV="1">
              <a:off x="1339028" y="5069352"/>
              <a:ext cx="6861204" cy="125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F26625A-2F43-4170-B196-AE737ECE3F8D}"/>
                </a:ext>
              </a:extLst>
            </p:cNvPr>
            <p:cNvCxnSpPr>
              <a:cxnSpLocks/>
            </p:cNvCxnSpPr>
            <p:nvPr/>
          </p:nvCxnSpPr>
          <p:spPr>
            <a:xfrm>
              <a:off x="1339028" y="3704322"/>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CE42C94-6A4A-4892-A3AB-30694EB546C1}"/>
                </a:ext>
              </a:extLst>
            </p:cNvPr>
            <p:cNvCxnSpPr>
              <a:cxnSpLocks/>
            </p:cNvCxnSpPr>
            <p:nvPr/>
          </p:nvCxnSpPr>
          <p:spPr>
            <a:xfrm>
              <a:off x="1339028" y="5271908"/>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2081C9-7E06-4F41-98A3-E5DF0E54B2E7}"/>
                </a:ext>
              </a:extLst>
            </p:cNvPr>
            <p:cNvCxnSpPr>
              <a:cxnSpLocks/>
            </p:cNvCxnSpPr>
            <p:nvPr/>
          </p:nvCxnSpPr>
          <p:spPr>
            <a:xfrm>
              <a:off x="1339028" y="5470337"/>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CF7AEC-9459-4766-8051-7B5EE6CEBECC}"/>
                </a:ext>
              </a:extLst>
            </p:cNvPr>
            <p:cNvCxnSpPr>
              <a:cxnSpLocks/>
            </p:cNvCxnSpPr>
            <p:nvPr/>
          </p:nvCxnSpPr>
          <p:spPr>
            <a:xfrm>
              <a:off x="1339028" y="3802338"/>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A0B6218-7672-47E5-A8AA-A7062BBD99D6}"/>
                </a:ext>
              </a:extLst>
            </p:cNvPr>
            <p:cNvCxnSpPr>
              <a:cxnSpLocks/>
            </p:cNvCxnSpPr>
            <p:nvPr/>
          </p:nvCxnSpPr>
          <p:spPr>
            <a:xfrm>
              <a:off x="1339028" y="5369638"/>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9169CC7-4177-4ACB-BAD5-683ABBC08CE6}"/>
                </a:ext>
              </a:extLst>
            </p:cNvPr>
            <p:cNvCxnSpPr>
              <a:cxnSpLocks/>
            </p:cNvCxnSpPr>
            <p:nvPr/>
          </p:nvCxnSpPr>
          <p:spPr>
            <a:xfrm>
              <a:off x="1339028" y="566619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0763F24-7932-4040-BE39-4720018DBFE5}"/>
                </a:ext>
              </a:extLst>
            </p:cNvPr>
            <p:cNvCxnSpPr>
              <a:cxnSpLocks/>
            </p:cNvCxnSpPr>
            <p:nvPr/>
          </p:nvCxnSpPr>
          <p:spPr>
            <a:xfrm>
              <a:off x="1339028" y="302307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E6DD3DE-0AC6-42F9-AB4B-5F7F5EE7FE8E}"/>
                </a:ext>
              </a:extLst>
            </p:cNvPr>
            <p:cNvCxnSpPr>
              <a:cxnSpLocks/>
            </p:cNvCxnSpPr>
            <p:nvPr/>
          </p:nvCxnSpPr>
          <p:spPr>
            <a:xfrm>
              <a:off x="1339028" y="6397535"/>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5D8CE1C-3879-4D58-87D2-5638F97C02B2}"/>
                </a:ext>
              </a:extLst>
            </p:cNvPr>
            <p:cNvCxnSpPr>
              <a:cxnSpLocks/>
            </p:cNvCxnSpPr>
            <p:nvPr/>
          </p:nvCxnSpPr>
          <p:spPr>
            <a:xfrm>
              <a:off x="1339028" y="3314745"/>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D1EFA97-AB0B-4ED1-AA26-5773038B52A7}"/>
                </a:ext>
              </a:extLst>
            </p:cNvPr>
            <p:cNvCxnSpPr>
              <a:cxnSpLocks/>
            </p:cNvCxnSpPr>
            <p:nvPr/>
          </p:nvCxnSpPr>
          <p:spPr>
            <a:xfrm>
              <a:off x="1339028" y="5167368"/>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BC51179-973E-40CB-AF05-AFB0A6E156D9}"/>
                </a:ext>
              </a:extLst>
            </p:cNvPr>
            <p:cNvCxnSpPr>
              <a:cxnSpLocks/>
            </p:cNvCxnSpPr>
            <p:nvPr/>
          </p:nvCxnSpPr>
          <p:spPr>
            <a:xfrm>
              <a:off x="1339028" y="5571587"/>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7121CD8-D08E-4DC3-9151-4343FD46F9F2}"/>
                </a:ext>
              </a:extLst>
            </p:cNvPr>
            <p:cNvCxnSpPr>
              <a:cxnSpLocks/>
            </p:cNvCxnSpPr>
            <p:nvPr/>
          </p:nvCxnSpPr>
          <p:spPr>
            <a:xfrm>
              <a:off x="935023" y="5843996"/>
              <a:ext cx="72739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B2DEE5D-23A6-4296-B28E-19B2B051873C}"/>
                </a:ext>
              </a:extLst>
            </p:cNvPr>
            <p:cNvCxnSpPr>
              <a:cxnSpLocks/>
            </p:cNvCxnSpPr>
            <p:nvPr/>
          </p:nvCxnSpPr>
          <p:spPr>
            <a:xfrm>
              <a:off x="1339028" y="595829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4A5B210-835D-4C7F-AFBD-0019DCBEF992}"/>
                </a:ext>
              </a:extLst>
            </p:cNvPr>
            <p:cNvCxnSpPr>
              <a:cxnSpLocks/>
            </p:cNvCxnSpPr>
            <p:nvPr/>
          </p:nvCxnSpPr>
          <p:spPr>
            <a:xfrm>
              <a:off x="1339028" y="606624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E9098246-43CE-4556-8AC7-4C928CD3BB31}"/>
                </a:ext>
              </a:extLst>
            </p:cNvPr>
            <p:cNvCxnSpPr>
              <a:cxnSpLocks/>
            </p:cNvCxnSpPr>
            <p:nvPr/>
          </p:nvCxnSpPr>
          <p:spPr>
            <a:xfrm>
              <a:off x="1339028" y="649169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82CCD03-150D-4F02-BC42-0D6DFE8D364F}"/>
                </a:ext>
              </a:extLst>
            </p:cNvPr>
            <p:cNvCxnSpPr>
              <a:cxnSpLocks/>
            </p:cNvCxnSpPr>
            <p:nvPr/>
          </p:nvCxnSpPr>
          <p:spPr>
            <a:xfrm>
              <a:off x="6153906" y="2190109"/>
              <a:ext cx="0" cy="4401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1A167F7-6A82-4026-86A3-787BDE94FCD1}"/>
                </a:ext>
              </a:extLst>
            </p:cNvPr>
            <p:cNvCxnSpPr>
              <a:cxnSpLocks/>
            </p:cNvCxnSpPr>
            <p:nvPr/>
          </p:nvCxnSpPr>
          <p:spPr>
            <a:xfrm>
              <a:off x="6609518" y="2296911"/>
              <a:ext cx="0" cy="42943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DC5CF4E-6571-4540-B887-91D1E123DFA0}"/>
                </a:ext>
              </a:extLst>
            </p:cNvPr>
            <p:cNvCxnSpPr>
              <a:cxnSpLocks/>
            </p:cNvCxnSpPr>
            <p:nvPr/>
          </p:nvCxnSpPr>
          <p:spPr>
            <a:xfrm>
              <a:off x="7819193" y="2620926"/>
              <a:ext cx="0" cy="39703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0532620-3EB0-44EE-B389-C6DDE625453C}"/>
                </a:ext>
              </a:extLst>
            </p:cNvPr>
            <p:cNvCxnSpPr>
              <a:cxnSpLocks/>
            </p:cNvCxnSpPr>
            <p:nvPr/>
          </p:nvCxnSpPr>
          <p:spPr>
            <a:xfrm>
              <a:off x="7048403" y="2706874"/>
              <a:ext cx="0" cy="38844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E80CC260-DAE3-4E02-9A70-015CE66764E9}"/>
                </a:ext>
              </a:extLst>
            </p:cNvPr>
            <p:cNvCxnSpPr>
              <a:cxnSpLocks/>
            </p:cNvCxnSpPr>
            <p:nvPr/>
          </p:nvCxnSpPr>
          <p:spPr>
            <a:xfrm>
              <a:off x="5361743" y="2292722"/>
              <a:ext cx="0" cy="42985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02D889B-4657-4819-8C93-1C6EA2693911}"/>
                </a:ext>
              </a:extLst>
            </p:cNvPr>
            <p:cNvCxnSpPr>
              <a:cxnSpLocks/>
            </p:cNvCxnSpPr>
            <p:nvPr/>
          </p:nvCxnSpPr>
          <p:spPr>
            <a:xfrm>
              <a:off x="1570793" y="2190109"/>
              <a:ext cx="0" cy="4401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5A590AC-7524-4B3D-BE74-1BFF1F60C88E}"/>
                </a:ext>
              </a:extLst>
            </p:cNvPr>
            <p:cNvCxnSpPr>
              <a:cxnSpLocks/>
            </p:cNvCxnSpPr>
            <p:nvPr/>
          </p:nvCxnSpPr>
          <p:spPr>
            <a:xfrm>
              <a:off x="1339028" y="2292722"/>
              <a:ext cx="0" cy="42985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Footer Placeholder 4">
            <a:extLst>
              <a:ext uri="{FF2B5EF4-FFF2-40B4-BE49-F238E27FC236}">
                <a16:creationId xmlns:a16="http://schemas.microsoft.com/office/drawing/2014/main" id="{D6A3C843-3B16-4B09-9F30-425A769E3B9E}"/>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3091887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549565" y="522208"/>
            <a:ext cx="6346078" cy="711359"/>
          </a:xfrm>
        </p:spPr>
        <p:txBody>
          <a:bodyPr/>
          <a:lstStyle/>
          <a:p>
            <a:r>
              <a:rPr lang="en-US" altLang="en-US" dirty="0">
                <a:hlinkClick r:id="rId3" action="ppaction://hlinksldjump"/>
              </a:rPr>
              <a:t>Recommendation sheet</a:t>
            </a:r>
          </a:p>
        </p:txBody>
      </p:sp>
      <p:grpSp>
        <p:nvGrpSpPr>
          <p:cNvPr id="17436" name="Group 17435">
            <a:extLst>
              <a:ext uri="{FF2B5EF4-FFF2-40B4-BE49-F238E27FC236}">
                <a16:creationId xmlns:a16="http://schemas.microsoft.com/office/drawing/2014/main" id="{1490D793-8D87-44F2-9DF0-92913E223812}"/>
              </a:ext>
            </a:extLst>
          </p:cNvPr>
          <p:cNvGrpSpPr/>
          <p:nvPr/>
        </p:nvGrpSpPr>
        <p:grpSpPr>
          <a:xfrm>
            <a:off x="872167" y="2149095"/>
            <a:ext cx="7399665" cy="4528153"/>
            <a:chOff x="872167" y="2149095"/>
            <a:chExt cx="7399665" cy="4528153"/>
          </a:xfrm>
        </p:grpSpPr>
        <p:pic>
          <p:nvPicPr>
            <p:cNvPr id="37" name="Picture 36">
              <a:extLst>
                <a:ext uri="{FF2B5EF4-FFF2-40B4-BE49-F238E27FC236}">
                  <a16:creationId xmlns:a16="http://schemas.microsoft.com/office/drawing/2014/main" id="{D32E03FE-68B7-4F64-8BB7-CF3B4BDFE721}"/>
                </a:ext>
              </a:extLst>
            </p:cNvPr>
            <p:cNvPicPr>
              <a:picLocks noChangeAspect="1"/>
            </p:cNvPicPr>
            <p:nvPr/>
          </p:nvPicPr>
          <p:blipFill>
            <a:blip r:embed="rId4"/>
            <a:stretch>
              <a:fillRect/>
            </a:stretch>
          </p:blipFill>
          <p:spPr>
            <a:xfrm>
              <a:off x="872167" y="2149095"/>
              <a:ext cx="7399665" cy="4528153"/>
            </a:xfrm>
            <a:prstGeom prst="rect">
              <a:avLst/>
            </a:prstGeom>
          </p:spPr>
        </p:pic>
        <p:cxnSp>
          <p:nvCxnSpPr>
            <p:cNvPr id="7" name="Straight Connector 6">
              <a:extLst>
                <a:ext uri="{FF2B5EF4-FFF2-40B4-BE49-F238E27FC236}">
                  <a16:creationId xmlns:a16="http://schemas.microsoft.com/office/drawing/2014/main" id="{615F329D-48AC-4FF1-85BE-E85C3116F9B1}"/>
                </a:ext>
              </a:extLst>
            </p:cNvPr>
            <p:cNvCxnSpPr>
              <a:cxnSpLocks/>
            </p:cNvCxnSpPr>
            <p:nvPr/>
          </p:nvCxnSpPr>
          <p:spPr>
            <a:xfrm>
              <a:off x="7431843" y="2620926"/>
              <a:ext cx="0" cy="39703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EA7176-1E26-4C44-8579-41E6D2F97408}"/>
                </a:ext>
              </a:extLst>
            </p:cNvPr>
            <p:cNvCxnSpPr>
              <a:cxnSpLocks/>
            </p:cNvCxnSpPr>
            <p:nvPr/>
          </p:nvCxnSpPr>
          <p:spPr>
            <a:xfrm>
              <a:off x="5667842" y="2296911"/>
              <a:ext cx="0" cy="42943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B1DF927-383E-40EE-8023-A639FC0A76C7}"/>
                </a:ext>
              </a:extLst>
            </p:cNvPr>
            <p:cNvCxnSpPr>
              <a:cxnSpLocks/>
            </p:cNvCxnSpPr>
            <p:nvPr/>
          </p:nvCxnSpPr>
          <p:spPr>
            <a:xfrm>
              <a:off x="7048403" y="2318733"/>
              <a:ext cx="11518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C1F844-CED0-453E-844C-14F476D2A0BD}"/>
                </a:ext>
              </a:extLst>
            </p:cNvPr>
            <p:cNvCxnSpPr>
              <a:cxnSpLocks/>
            </p:cNvCxnSpPr>
            <p:nvPr/>
          </p:nvCxnSpPr>
          <p:spPr>
            <a:xfrm>
              <a:off x="1339028" y="2723024"/>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91F77E-70F4-4508-9E47-580B9E7188E6}"/>
                </a:ext>
              </a:extLst>
            </p:cNvPr>
            <p:cNvCxnSpPr>
              <a:cxnSpLocks/>
            </p:cNvCxnSpPr>
            <p:nvPr/>
          </p:nvCxnSpPr>
          <p:spPr>
            <a:xfrm>
              <a:off x="1339028" y="2813802"/>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88C7D20-1E4A-45CB-A770-B916330504AC}"/>
                </a:ext>
              </a:extLst>
            </p:cNvPr>
            <p:cNvCxnSpPr>
              <a:cxnSpLocks/>
            </p:cNvCxnSpPr>
            <p:nvPr/>
          </p:nvCxnSpPr>
          <p:spPr>
            <a:xfrm>
              <a:off x="1339028" y="2904219"/>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4BBDFDB-6AE0-4A18-B159-D1EC934C5A01}"/>
                </a:ext>
              </a:extLst>
            </p:cNvPr>
            <p:cNvCxnSpPr>
              <a:cxnSpLocks/>
            </p:cNvCxnSpPr>
            <p:nvPr/>
          </p:nvCxnSpPr>
          <p:spPr>
            <a:xfrm>
              <a:off x="1339028" y="3119505"/>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35F1E0A-D8CC-4301-A03C-55626B2A44F1}"/>
                </a:ext>
              </a:extLst>
            </p:cNvPr>
            <p:cNvCxnSpPr>
              <a:cxnSpLocks/>
            </p:cNvCxnSpPr>
            <p:nvPr/>
          </p:nvCxnSpPr>
          <p:spPr>
            <a:xfrm>
              <a:off x="1339028" y="3224097"/>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1D2C8B-3787-4790-9340-9682C7075BB6}"/>
                </a:ext>
              </a:extLst>
            </p:cNvPr>
            <p:cNvCxnSpPr>
              <a:cxnSpLocks/>
            </p:cNvCxnSpPr>
            <p:nvPr/>
          </p:nvCxnSpPr>
          <p:spPr>
            <a:xfrm>
              <a:off x="1339028" y="3609759"/>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BD7E76-79D1-4A55-ADE1-1FC610C77935}"/>
                </a:ext>
              </a:extLst>
            </p:cNvPr>
            <p:cNvCxnSpPr>
              <a:cxnSpLocks/>
            </p:cNvCxnSpPr>
            <p:nvPr/>
          </p:nvCxnSpPr>
          <p:spPr>
            <a:xfrm flipV="1">
              <a:off x="1339028" y="5069352"/>
              <a:ext cx="6861204" cy="125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F26625A-2F43-4170-B196-AE737ECE3F8D}"/>
                </a:ext>
              </a:extLst>
            </p:cNvPr>
            <p:cNvCxnSpPr>
              <a:cxnSpLocks/>
            </p:cNvCxnSpPr>
            <p:nvPr/>
          </p:nvCxnSpPr>
          <p:spPr>
            <a:xfrm>
              <a:off x="1339028" y="3704322"/>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CE42C94-6A4A-4892-A3AB-30694EB546C1}"/>
                </a:ext>
              </a:extLst>
            </p:cNvPr>
            <p:cNvCxnSpPr>
              <a:cxnSpLocks/>
            </p:cNvCxnSpPr>
            <p:nvPr/>
          </p:nvCxnSpPr>
          <p:spPr>
            <a:xfrm>
              <a:off x="1339028" y="5271908"/>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2081C9-7E06-4F41-98A3-E5DF0E54B2E7}"/>
                </a:ext>
              </a:extLst>
            </p:cNvPr>
            <p:cNvCxnSpPr>
              <a:cxnSpLocks/>
            </p:cNvCxnSpPr>
            <p:nvPr/>
          </p:nvCxnSpPr>
          <p:spPr>
            <a:xfrm>
              <a:off x="1339028" y="5470337"/>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CF7AEC-9459-4766-8051-7B5EE6CEBECC}"/>
                </a:ext>
              </a:extLst>
            </p:cNvPr>
            <p:cNvCxnSpPr>
              <a:cxnSpLocks/>
            </p:cNvCxnSpPr>
            <p:nvPr/>
          </p:nvCxnSpPr>
          <p:spPr>
            <a:xfrm>
              <a:off x="1339028" y="3802338"/>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A0B6218-7672-47E5-A8AA-A7062BBD99D6}"/>
                </a:ext>
              </a:extLst>
            </p:cNvPr>
            <p:cNvCxnSpPr>
              <a:cxnSpLocks/>
            </p:cNvCxnSpPr>
            <p:nvPr/>
          </p:nvCxnSpPr>
          <p:spPr>
            <a:xfrm>
              <a:off x="1339028" y="5369638"/>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9169CC7-4177-4ACB-BAD5-683ABBC08CE6}"/>
                </a:ext>
              </a:extLst>
            </p:cNvPr>
            <p:cNvCxnSpPr>
              <a:cxnSpLocks/>
            </p:cNvCxnSpPr>
            <p:nvPr/>
          </p:nvCxnSpPr>
          <p:spPr>
            <a:xfrm>
              <a:off x="1339028" y="566619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0763F24-7932-4040-BE39-4720018DBFE5}"/>
                </a:ext>
              </a:extLst>
            </p:cNvPr>
            <p:cNvCxnSpPr>
              <a:cxnSpLocks/>
            </p:cNvCxnSpPr>
            <p:nvPr/>
          </p:nvCxnSpPr>
          <p:spPr>
            <a:xfrm>
              <a:off x="1339028" y="302307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E6DD3DE-0AC6-42F9-AB4B-5F7F5EE7FE8E}"/>
                </a:ext>
              </a:extLst>
            </p:cNvPr>
            <p:cNvCxnSpPr>
              <a:cxnSpLocks/>
            </p:cNvCxnSpPr>
            <p:nvPr/>
          </p:nvCxnSpPr>
          <p:spPr>
            <a:xfrm>
              <a:off x="1339028" y="6397535"/>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5D8CE1C-3879-4D58-87D2-5638F97C02B2}"/>
                </a:ext>
              </a:extLst>
            </p:cNvPr>
            <p:cNvCxnSpPr>
              <a:cxnSpLocks/>
            </p:cNvCxnSpPr>
            <p:nvPr/>
          </p:nvCxnSpPr>
          <p:spPr>
            <a:xfrm>
              <a:off x="1339028" y="3314745"/>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D1EFA97-AB0B-4ED1-AA26-5773038B52A7}"/>
                </a:ext>
              </a:extLst>
            </p:cNvPr>
            <p:cNvCxnSpPr>
              <a:cxnSpLocks/>
            </p:cNvCxnSpPr>
            <p:nvPr/>
          </p:nvCxnSpPr>
          <p:spPr>
            <a:xfrm>
              <a:off x="1339028" y="5167368"/>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BC51179-973E-40CB-AF05-AFB0A6E156D9}"/>
                </a:ext>
              </a:extLst>
            </p:cNvPr>
            <p:cNvCxnSpPr>
              <a:cxnSpLocks/>
            </p:cNvCxnSpPr>
            <p:nvPr/>
          </p:nvCxnSpPr>
          <p:spPr>
            <a:xfrm>
              <a:off x="1339028" y="5571587"/>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7121CD8-D08E-4DC3-9151-4343FD46F9F2}"/>
                </a:ext>
              </a:extLst>
            </p:cNvPr>
            <p:cNvCxnSpPr>
              <a:cxnSpLocks/>
            </p:cNvCxnSpPr>
            <p:nvPr/>
          </p:nvCxnSpPr>
          <p:spPr>
            <a:xfrm>
              <a:off x="935023" y="5843996"/>
              <a:ext cx="72739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B2DEE5D-23A6-4296-B28E-19B2B051873C}"/>
                </a:ext>
              </a:extLst>
            </p:cNvPr>
            <p:cNvCxnSpPr>
              <a:cxnSpLocks/>
            </p:cNvCxnSpPr>
            <p:nvPr/>
          </p:nvCxnSpPr>
          <p:spPr>
            <a:xfrm>
              <a:off x="1339028" y="595829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4A5B210-835D-4C7F-AFBD-0019DCBEF992}"/>
                </a:ext>
              </a:extLst>
            </p:cNvPr>
            <p:cNvCxnSpPr>
              <a:cxnSpLocks/>
            </p:cNvCxnSpPr>
            <p:nvPr/>
          </p:nvCxnSpPr>
          <p:spPr>
            <a:xfrm>
              <a:off x="1339028" y="606624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E9098246-43CE-4556-8AC7-4C928CD3BB31}"/>
                </a:ext>
              </a:extLst>
            </p:cNvPr>
            <p:cNvCxnSpPr>
              <a:cxnSpLocks/>
            </p:cNvCxnSpPr>
            <p:nvPr/>
          </p:nvCxnSpPr>
          <p:spPr>
            <a:xfrm>
              <a:off x="1339028" y="6491696"/>
              <a:ext cx="68612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82CCD03-150D-4F02-BC42-0D6DFE8D364F}"/>
                </a:ext>
              </a:extLst>
            </p:cNvPr>
            <p:cNvCxnSpPr>
              <a:cxnSpLocks/>
            </p:cNvCxnSpPr>
            <p:nvPr/>
          </p:nvCxnSpPr>
          <p:spPr>
            <a:xfrm>
              <a:off x="6153906" y="2190109"/>
              <a:ext cx="0" cy="4401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1A167F7-6A82-4026-86A3-787BDE94FCD1}"/>
                </a:ext>
              </a:extLst>
            </p:cNvPr>
            <p:cNvCxnSpPr>
              <a:cxnSpLocks/>
            </p:cNvCxnSpPr>
            <p:nvPr/>
          </p:nvCxnSpPr>
          <p:spPr>
            <a:xfrm>
              <a:off x="6609518" y="2296911"/>
              <a:ext cx="0" cy="42943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DC5CF4E-6571-4540-B887-91D1E123DFA0}"/>
                </a:ext>
              </a:extLst>
            </p:cNvPr>
            <p:cNvCxnSpPr>
              <a:cxnSpLocks/>
            </p:cNvCxnSpPr>
            <p:nvPr/>
          </p:nvCxnSpPr>
          <p:spPr>
            <a:xfrm>
              <a:off x="7819193" y="2620926"/>
              <a:ext cx="0" cy="39703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0532620-3EB0-44EE-B389-C6DDE625453C}"/>
                </a:ext>
              </a:extLst>
            </p:cNvPr>
            <p:cNvCxnSpPr>
              <a:cxnSpLocks/>
            </p:cNvCxnSpPr>
            <p:nvPr/>
          </p:nvCxnSpPr>
          <p:spPr>
            <a:xfrm>
              <a:off x="7048403" y="2706874"/>
              <a:ext cx="0" cy="38844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E80CC260-DAE3-4E02-9A70-015CE66764E9}"/>
                </a:ext>
              </a:extLst>
            </p:cNvPr>
            <p:cNvCxnSpPr>
              <a:cxnSpLocks/>
            </p:cNvCxnSpPr>
            <p:nvPr/>
          </p:nvCxnSpPr>
          <p:spPr>
            <a:xfrm>
              <a:off x="5361743" y="2292722"/>
              <a:ext cx="0" cy="42985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02D889B-4657-4819-8C93-1C6EA2693911}"/>
                </a:ext>
              </a:extLst>
            </p:cNvPr>
            <p:cNvCxnSpPr>
              <a:cxnSpLocks/>
            </p:cNvCxnSpPr>
            <p:nvPr/>
          </p:nvCxnSpPr>
          <p:spPr>
            <a:xfrm>
              <a:off x="1570793" y="2190109"/>
              <a:ext cx="0" cy="4401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5A590AC-7524-4B3D-BE74-1BFF1F60C88E}"/>
                </a:ext>
              </a:extLst>
            </p:cNvPr>
            <p:cNvCxnSpPr>
              <a:cxnSpLocks/>
            </p:cNvCxnSpPr>
            <p:nvPr/>
          </p:nvCxnSpPr>
          <p:spPr>
            <a:xfrm>
              <a:off x="1339028" y="2292722"/>
              <a:ext cx="0" cy="42985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23E8A67E-C79F-419B-BC8B-AEA5999EF719}"/>
              </a:ext>
            </a:extLst>
          </p:cNvPr>
          <p:cNvSpPr txBox="1"/>
          <p:nvPr/>
        </p:nvSpPr>
        <p:spPr>
          <a:xfrm>
            <a:off x="7108643" y="2571019"/>
            <a:ext cx="287816"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45" name="TextBox 44">
            <a:extLst>
              <a:ext uri="{FF2B5EF4-FFF2-40B4-BE49-F238E27FC236}">
                <a16:creationId xmlns:a16="http://schemas.microsoft.com/office/drawing/2014/main" id="{8C7F4890-103B-4360-8903-EDCBDC256F1F}"/>
              </a:ext>
            </a:extLst>
          </p:cNvPr>
          <p:cNvSpPr txBox="1"/>
          <p:nvPr/>
        </p:nvSpPr>
        <p:spPr>
          <a:xfrm>
            <a:off x="7497676" y="2947709"/>
            <a:ext cx="287816"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46" name="TextBox 45">
            <a:extLst>
              <a:ext uri="{FF2B5EF4-FFF2-40B4-BE49-F238E27FC236}">
                <a16:creationId xmlns:a16="http://schemas.microsoft.com/office/drawing/2014/main" id="{E8661A8B-EA79-435A-8E64-7C3430A54181}"/>
              </a:ext>
            </a:extLst>
          </p:cNvPr>
          <p:cNvSpPr txBox="1"/>
          <p:nvPr/>
        </p:nvSpPr>
        <p:spPr>
          <a:xfrm>
            <a:off x="7108641" y="2951795"/>
            <a:ext cx="314321"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47" name="TextBox 46">
            <a:extLst>
              <a:ext uri="{FF2B5EF4-FFF2-40B4-BE49-F238E27FC236}">
                <a16:creationId xmlns:a16="http://schemas.microsoft.com/office/drawing/2014/main" id="{17009C3E-B262-4EB9-8CE0-AB28DA95F5D1}"/>
              </a:ext>
            </a:extLst>
          </p:cNvPr>
          <p:cNvSpPr txBox="1"/>
          <p:nvPr/>
        </p:nvSpPr>
        <p:spPr>
          <a:xfrm>
            <a:off x="7111113" y="3550317"/>
            <a:ext cx="314321"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48" name="TextBox 47">
            <a:extLst>
              <a:ext uri="{FF2B5EF4-FFF2-40B4-BE49-F238E27FC236}">
                <a16:creationId xmlns:a16="http://schemas.microsoft.com/office/drawing/2014/main" id="{1F9E9C02-1C5B-4EA7-9F94-92FE9DF9CADC}"/>
              </a:ext>
            </a:extLst>
          </p:cNvPr>
          <p:cNvSpPr txBox="1"/>
          <p:nvPr/>
        </p:nvSpPr>
        <p:spPr>
          <a:xfrm flipH="1">
            <a:off x="7108641" y="3233805"/>
            <a:ext cx="322513"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49" name="TextBox 48">
            <a:extLst>
              <a:ext uri="{FF2B5EF4-FFF2-40B4-BE49-F238E27FC236}">
                <a16:creationId xmlns:a16="http://schemas.microsoft.com/office/drawing/2014/main" id="{F30ED032-6A3D-4F9D-8A1C-BE66273C4AAE}"/>
              </a:ext>
            </a:extLst>
          </p:cNvPr>
          <p:cNvSpPr txBox="1"/>
          <p:nvPr/>
        </p:nvSpPr>
        <p:spPr>
          <a:xfrm>
            <a:off x="7096771" y="3988132"/>
            <a:ext cx="314321"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50" name="TextBox 49">
            <a:extLst>
              <a:ext uri="{FF2B5EF4-FFF2-40B4-BE49-F238E27FC236}">
                <a16:creationId xmlns:a16="http://schemas.microsoft.com/office/drawing/2014/main" id="{42160CF7-3E10-482F-AFB7-063FA8482CA6}"/>
              </a:ext>
            </a:extLst>
          </p:cNvPr>
          <p:cNvSpPr txBox="1"/>
          <p:nvPr/>
        </p:nvSpPr>
        <p:spPr>
          <a:xfrm>
            <a:off x="7095389" y="4427397"/>
            <a:ext cx="314321"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54" name="TextBox 53">
            <a:extLst>
              <a:ext uri="{FF2B5EF4-FFF2-40B4-BE49-F238E27FC236}">
                <a16:creationId xmlns:a16="http://schemas.microsoft.com/office/drawing/2014/main" id="{A192B130-2111-4ACA-AC95-8AA8E4ACC5A8}"/>
              </a:ext>
            </a:extLst>
          </p:cNvPr>
          <p:cNvSpPr txBox="1"/>
          <p:nvPr/>
        </p:nvSpPr>
        <p:spPr>
          <a:xfrm>
            <a:off x="7095388" y="4705030"/>
            <a:ext cx="314321"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55" name="TextBox 54">
            <a:extLst>
              <a:ext uri="{FF2B5EF4-FFF2-40B4-BE49-F238E27FC236}">
                <a16:creationId xmlns:a16="http://schemas.microsoft.com/office/drawing/2014/main" id="{07594C1A-54DE-4D4B-94F2-CA85A06D7587}"/>
              </a:ext>
            </a:extLst>
          </p:cNvPr>
          <p:cNvSpPr txBox="1"/>
          <p:nvPr/>
        </p:nvSpPr>
        <p:spPr>
          <a:xfrm>
            <a:off x="7491391" y="3153956"/>
            <a:ext cx="314321" cy="230832"/>
          </a:xfrm>
          <a:prstGeom prst="rect">
            <a:avLst/>
          </a:prstGeom>
          <a:noFill/>
        </p:spPr>
        <p:txBody>
          <a:bodyPr wrap="square" rtlCol="0">
            <a:spAutoFit/>
          </a:bodyPr>
          <a:lstStyle/>
          <a:p>
            <a:r>
              <a:rPr lang="en-GB" sz="900" b="1" dirty="0">
                <a:latin typeface="Arial" panose="020B0604020202020204" pitchFamily="34" charset="0"/>
                <a:cs typeface="Arial" panose="020B0604020202020204" pitchFamily="34" charset="0"/>
              </a:rPr>
              <a:t>X</a:t>
            </a:r>
          </a:p>
        </p:txBody>
      </p:sp>
      <p:sp>
        <p:nvSpPr>
          <p:cNvPr id="56" name="Footer Placeholder 4">
            <a:extLst>
              <a:ext uri="{FF2B5EF4-FFF2-40B4-BE49-F238E27FC236}">
                <a16:creationId xmlns:a16="http://schemas.microsoft.com/office/drawing/2014/main" id="{F0A61087-A889-4114-A7BD-3079A2059B03}"/>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330975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6F5564-C0DE-4847-B5B2-054185E44545}"/>
              </a:ext>
            </a:extLst>
          </p:cNvPr>
          <p:cNvPicPr>
            <a:picLocks noChangeAspect="1"/>
          </p:cNvPicPr>
          <p:nvPr/>
        </p:nvPicPr>
        <p:blipFill>
          <a:blip r:embed="rId3"/>
          <a:stretch>
            <a:fillRect/>
          </a:stretch>
        </p:blipFill>
        <p:spPr>
          <a:xfrm>
            <a:off x="15365" y="2405167"/>
            <a:ext cx="9137568" cy="4328415"/>
          </a:xfrm>
          <a:prstGeom prst="rect">
            <a:avLst/>
          </a:prstGeom>
        </p:spPr>
      </p:pic>
      <p:sp>
        <p:nvSpPr>
          <p:cNvPr id="16386" name="Rectangle 25"/>
          <p:cNvSpPr>
            <a:spLocks noGrp="1" noChangeArrowheads="1"/>
          </p:cNvSpPr>
          <p:nvPr>
            <p:ph type="title"/>
          </p:nvPr>
        </p:nvSpPr>
        <p:spPr>
          <a:xfrm>
            <a:off x="731366" y="925748"/>
            <a:ext cx="6346078" cy="711359"/>
          </a:xfrm>
        </p:spPr>
        <p:txBody>
          <a:bodyPr/>
          <a:lstStyle/>
          <a:p>
            <a:r>
              <a:rPr lang="de-DE" altLang="en-US" dirty="0">
                <a:hlinkClick r:id="" action="ppaction://noaction"/>
              </a:rPr>
              <a:t>Events</a:t>
            </a:r>
          </a:p>
        </p:txBody>
      </p:sp>
      <p:grpSp>
        <p:nvGrpSpPr>
          <p:cNvPr id="5" name="Group 4">
            <a:extLst>
              <a:ext uri="{FF2B5EF4-FFF2-40B4-BE49-F238E27FC236}">
                <a16:creationId xmlns:a16="http://schemas.microsoft.com/office/drawing/2014/main" id="{C19BDE32-253E-4EEB-B659-E6C88F3964A8}"/>
              </a:ext>
            </a:extLst>
          </p:cNvPr>
          <p:cNvGrpSpPr/>
          <p:nvPr/>
        </p:nvGrpSpPr>
        <p:grpSpPr>
          <a:xfrm>
            <a:off x="243719" y="2468240"/>
            <a:ext cx="8884916" cy="4091423"/>
            <a:chOff x="193986" y="2476948"/>
            <a:chExt cx="8884916" cy="4091423"/>
          </a:xfrm>
        </p:grpSpPr>
        <p:sp>
          <p:nvSpPr>
            <p:cNvPr id="4" name="Rectangle 3">
              <a:hlinkClick r:id="rId4" action="ppaction://hlinksldjump"/>
              <a:extLst>
                <a:ext uri="{FF2B5EF4-FFF2-40B4-BE49-F238E27FC236}">
                  <a16:creationId xmlns:a16="http://schemas.microsoft.com/office/drawing/2014/main" id="{CF060838-78B5-443B-B8A2-1A9252BBD214}"/>
                </a:ext>
              </a:extLst>
            </p:cNvPr>
            <p:cNvSpPr/>
            <p:nvPr/>
          </p:nvSpPr>
          <p:spPr>
            <a:xfrm>
              <a:off x="901561" y="5278972"/>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594" name="Rectangle 593">
              <a:hlinkClick r:id="rId5" action="ppaction://hlinksldjump"/>
              <a:extLst>
                <a:ext uri="{FF2B5EF4-FFF2-40B4-BE49-F238E27FC236}">
                  <a16:creationId xmlns:a16="http://schemas.microsoft.com/office/drawing/2014/main" id="{179AA9F8-2774-4C37-8EF3-4BF1D7320012}"/>
                </a:ext>
              </a:extLst>
            </p:cNvPr>
            <p:cNvSpPr/>
            <p:nvPr/>
          </p:nvSpPr>
          <p:spPr>
            <a:xfrm>
              <a:off x="889513" y="3883120"/>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595" name="Rectangle 594">
              <a:hlinkClick r:id="rId6" action="ppaction://hlinksldjump"/>
              <a:extLst>
                <a:ext uri="{FF2B5EF4-FFF2-40B4-BE49-F238E27FC236}">
                  <a16:creationId xmlns:a16="http://schemas.microsoft.com/office/drawing/2014/main" id="{00F39E97-0545-41F6-90F9-5E38312FA768}"/>
                </a:ext>
              </a:extLst>
            </p:cNvPr>
            <p:cNvSpPr/>
            <p:nvPr/>
          </p:nvSpPr>
          <p:spPr>
            <a:xfrm>
              <a:off x="903842" y="2505442"/>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596" name="Rectangle 595">
              <a:hlinkClick r:id="rId7" action="ppaction://hlinksldjump"/>
              <a:extLst>
                <a:ext uri="{FF2B5EF4-FFF2-40B4-BE49-F238E27FC236}">
                  <a16:creationId xmlns:a16="http://schemas.microsoft.com/office/drawing/2014/main" id="{E606BF73-AFE5-4CEC-8574-7F8B11BCF615}"/>
                </a:ext>
              </a:extLst>
            </p:cNvPr>
            <p:cNvSpPr/>
            <p:nvPr/>
          </p:nvSpPr>
          <p:spPr>
            <a:xfrm>
              <a:off x="1550110" y="5259258"/>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597" name="Rectangle 596">
              <a:hlinkClick r:id="rId8" action="ppaction://hlinksldjump"/>
              <a:extLst>
                <a:ext uri="{FF2B5EF4-FFF2-40B4-BE49-F238E27FC236}">
                  <a16:creationId xmlns:a16="http://schemas.microsoft.com/office/drawing/2014/main" id="{57813947-6537-42C1-B402-5F597393C6B5}"/>
                </a:ext>
              </a:extLst>
            </p:cNvPr>
            <p:cNvSpPr/>
            <p:nvPr/>
          </p:nvSpPr>
          <p:spPr>
            <a:xfrm>
              <a:off x="1550110" y="3911840"/>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598" name="Rectangle 597">
              <a:hlinkClick r:id="rId9" action="ppaction://hlinksldjump"/>
              <a:extLst>
                <a:ext uri="{FF2B5EF4-FFF2-40B4-BE49-F238E27FC236}">
                  <a16:creationId xmlns:a16="http://schemas.microsoft.com/office/drawing/2014/main" id="{7F256099-6A2D-4C51-B878-A95B39DF442A}"/>
                </a:ext>
              </a:extLst>
            </p:cNvPr>
            <p:cNvSpPr/>
            <p:nvPr/>
          </p:nvSpPr>
          <p:spPr>
            <a:xfrm>
              <a:off x="1550110" y="2487427"/>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599" name="Rectangle 598">
              <a:hlinkClick r:id="rId10" action="ppaction://hlinksldjump"/>
              <a:extLst>
                <a:ext uri="{FF2B5EF4-FFF2-40B4-BE49-F238E27FC236}">
                  <a16:creationId xmlns:a16="http://schemas.microsoft.com/office/drawing/2014/main" id="{A43654AC-6BA7-4DE9-A7B7-D097A573AE59}"/>
                </a:ext>
              </a:extLst>
            </p:cNvPr>
            <p:cNvSpPr/>
            <p:nvPr/>
          </p:nvSpPr>
          <p:spPr>
            <a:xfrm>
              <a:off x="2222755" y="5294064"/>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0" name="Rectangle 599">
              <a:hlinkClick r:id="rId11" action="ppaction://hlinksldjump"/>
              <a:extLst>
                <a:ext uri="{FF2B5EF4-FFF2-40B4-BE49-F238E27FC236}">
                  <a16:creationId xmlns:a16="http://schemas.microsoft.com/office/drawing/2014/main" id="{ED8CEAAE-35BB-4590-AA30-EF0F6F0FB149}"/>
                </a:ext>
              </a:extLst>
            </p:cNvPr>
            <p:cNvSpPr/>
            <p:nvPr/>
          </p:nvSpPr>
          <p:spPr>
            <a:xfrm>
              <a:off x="2210707" y="3898212"/>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1" name="Rectangle 600">
              <a:hlinkClick r:id="rId12" action="ppaction://hlinksldjump"/>
              <a:extLst>
                <a:ext uri="{FF2B5EF4-FFF2-40B4-BE49-F238E27FC236}">
                  <a16:creationId xmlns:a16="http://schemas.microsoft.com/office/drawing/2014/main" id="{362D295B-07D0-43D0-B23E-8E542054361F}"/>
                </a:ext>
              </a:extLst>
            </p:cNvPr>
            <p:cNvSpPr/>
            <p:nvPr/>
          </p:nvSpPr>
          <p:spPr>
            <a:xfrm>
              <a:off x="2225036" y="2520534"/>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2" name="Rectangle 601">
              <a:hlinkClick r:id="rId13" action="ppaction://hlinksldjump"/>
              <a:extLst>
                <a:ext uri="{FF2B5EF4-FFF2-40B4-BE49-F238E27FC236}">
                  <a16:creationId xmlns:a16="http://schemas.microsoft.com/office/drawing/2014/main" id="{7B4B13BB-5D91-47BB-88EE-4B8E18F6C3D8}"/>
                </a:ext>
              </a:extLst>
            </p:cNvPr>
            <p:cNvSpPr/>
            <p:nvPr/>
          </p:nvSpPr>
          <p:spPr>
            <a:xfrm>
              <a:off x="2871304" y="5274350"/>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3" name="Rectangle 602">
              <a:hlinkClick r:id="rId14" action="ppaction://hlinksldjump"/>
              <a:extLst>
                <a:ext uri="{FF2B5EF4-FFF2-40B4-BE49-F238E27FC236}">
                  <a16:creationId xmlns:a16="http://schemas.microsoft.com/office/drawing/2014/main" id="{E944372D-CC6C-4413-844F-7D15BF75CE78}"/>
                </a:ext>
              </a:extLst>
            </p:cNvPr>
            <p:cNvSpPr/>
            <p:nvPr/>
          </p:nvSpPr>
          <p:spPr>
            <a:xfrm>
              <a:off x="2871304" y="3926932"/>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4" name="Rectangle 603">
              <a:hlinkClick r:id="rId15" action="ppaction://hlinksldjump"/>
              <a:extLst>
                <a:ext uri="{FF2B5EF4-FFF2-40B4-BE49-F238E27FC236}">
                  <a16:creationId xmlns:a16="http://schemas.microsoft.com/office/drawing/2014/main" id="{30D06517-7F3D-4AD1-83A2-2956C65904ED}"/>
                </a:ext>
              </a:extLst>
            </p:cNvPr>
            <p:cNvSpPr/>
            <p:nvPr/>
          </p:nvSpPr>
          <p:spPr>
            <a:xfrm>
              <a:off x="2871304" y="2502519"/>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5" name="Rectangle 604">
              <a:hlinkClick r:id="rId16" action="ppaction://hlinksldjump"/>
              <a:extLst>
                <a:ext uri="{FF2B5EF4-FFF2-40B4-BE49-F238E27FC236}">
                  <a16:creationId xmlns:a16="http://schemas.microsoft.com/office/drawing/2014/main" id="{D023E9F0-0034-412F-8022-DA821D2DFACA}"/>
                </a:ext>
              </a:extLst>
            </p:cNvPr>
            <p:cNvSpPr/>
            <p:nvPr/>
          </p:nvSpPr>
          <p:spPr>
            <a:xfrm>
              <a:off x="3604550" y="5268493"/>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6" name="Rectangle 605">
              <a:hlinkClick r:id="rId17" action="ppaction://hlinksldjump"/>
              <a:extLst>
                <a:ext uri="{FF2B5EF4-FFF2-40B4-BE49-F238E27FC236}">
                  <a16:creationId xmlns:a16="http://schemas.microsoft.com/office/drawing/2014/main" id="{4A2985B6-305B-47C9-961B-0AC69ED11D93}"/>
                </a:ext>
              </a:extLst>
            </p:cNvPr>
            <p:cNvSpPr/>
            <p:nvPr/>
          </p:nvSpPr>
          <p:spPr>
            <a:xfrm>
              <a:off x="3592502" y="3872641"/>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7" name="Rectangle 606">
              <a:hlinkClick r:id="rId18" action="ppaction://hlinksldjump"/>
              <a:extLst>
                <a:ext uri="{FF2B5EF4-FFF2-40B4-BE49-F238E27FC236}">
                  <a16:creationId xmlns:a16="http://schemas.microsoft.com/office/drawing/2014/main" id="{A52CE7B1-04FA-4ADA-B8D1-8E93F4FB43DF}"/>
                </a:ext>
              </a:extLst>
            </p:cNvPr>
            <p:cNvSpPr/>
            <p:nvPr/>
          </p:nvSpPr>
          <p:spPr>
            <a:xfrm>
              <a:off x="3606831" y="2494963"/>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8" name="Rectangle 607">
              <a:hlinkClick r:id="rId19" action="ppaction://hlinksldjump"/>
              <a:extLst>
                <a:ext uri="{FF2B5EF4-FFF2-40B4-BE49-F238E27FC236}">
                  <a16:creationId xmlns:a16="http://schemas.microsoft.com/office/drawing/2014/main" id="{B1EDE405-7150-4DCA-A832-8D528B527FDF}"/>
                </a:ext>
              </a:extLst>
            </p:cNvPr>
            <p:cNvSpPr/>
            <p:nvPr/>
          </p:nvSpPr>
          <p:spPr>
            <a:xfrm>
              <a:off x="4253099" y="5248779"/>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09" name="Rectangle 608">
              <a:hlinkClick r:id="rId20" action="ppaction://hlinksldjump"/>
              <a:extLst>
                <a:ext uri="{FF2B5EF4-FFF2-40B4-BE49-F238E27FC236}">
                  <a16:creationId xmlns:a16="http://schemas.microsoft.com/office/drawing/2014/main" id="{10BE6A97-5CFB-4205-A080-09D8AAC50536}"/>
                </a:ext>
              </a:extLst>
            </p:cNvPr>
            <p:cNvSpPr/>
            <p:nvPr/>
          </p:nvSpPr>
          <p:spPr>
            <a:xfrm>
              <a:off x="4253099" y="3901361"/>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0" name="Rectangle 609">
              <a:hlinkClick r:id="rId21" action="ppaction://hlinksldjump"/>
              <a:extLst>
                <a:ext uri="{FF2B5EF4-FFF2-40B4-BE49-F238E27FC236}">
                  <a16:creationId xmlns:a16="http://schemas.microsoft.com/office/drawing/2014/main" id="{1BCB4E72-06DA-4E21-B4C8-66D0B9561C18}"/>
                </a:ext>
              </a:extLst>
            </p:cNvPr>
            <p:cNvSpPr/>
            <p:nvPr/>
          </p:nvSpPr>
          <p:spPr>
            <a:xfrm>
              <a:off x="4253099" y="2476948"/>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1" name="Rectangle 610">
              <a:hlinkClick r:id="rId22" action="ppaction://hlinksldjump"/>
              <a:extLst>
                <a:ext uri="{FF2B5EF4-FFF2-40B4-BE49-F238E27FC236}">
                  <a16:creationId xmlns:a16="http://schemas.microsoft.com/office/drawing/2014/main" id="{E6F2F8E1-32B9-42C4-BDE2-0F9A5265E13D}"/>
                </a:ext>
              </a:extLst>
            </p:cNvPr>
            <p:cNvSpPr/>
            <p:nvPr/>
          </p:nvSpPr>
          <p:spPr>
            <a:xfrm>
              <a:off x="5010441" y="5278972"/>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2" name="Rectangle 611">
              <a:hlinkClick r:id="rId23" action="ppaction://hlinksldjump"/>
              <a:extLst>
                <a:ext uri="{FF2B5EF4-FFF2-40B4-BE49-F238E27FC236}">
                  <a16:creationId xmlns:a16="http://schemas.microsoft.com/office/drawing/2014/main" id="{7078492D-6F5A-4169-B503-1E144A005B4E}"/>
                </a:ext>
              </a:extLst>
            </p:cNvPr>
            <p:cNvSpPr/>
            <p:nvPr/>
          </p:nvSpPr>
          <p:spPr>
            <a:xfrm>
              <a:off x="4998393" y="3883120"/>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3" name="Rectangle 612">
              <a:hlinkClick r:id="rId24" action="ppaction://hlinksldjump"/>
              <a:extLst>
                <a:ext uri="{FF2B5EF4-FFF2-40B4-BE49-F238E27FC236}">
                  <a16:creationId xmlns:a16="http://schemas.microsoft.com/office/drawing/2014/main" id="{60EB557B-B365-4010-8A36-FA12B628D9ED}"/>
                </a:ext>
              </a:extLst>
            </p:cNvPr>
            <p:cNvSpPr/>
            <p:nvPr/>
          </p:nvSpPr>
          <p:spPr>
            <a:xfrm>
              <a:off x="5012722" y="2505442"/>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4" name="Rectangle 613">
              <a:hlinkClick r:id="rId25" action="ppaction://hlinksldjump"/>
              <a:extLst>
                <a:ext uri="{FF2B5EF4-FFF2-40B4-BE49-F238E27FC236}">
                  <a16:creationId xmlns:a16="http://schemas.microsoft.com/office/drawing/2014/main" id="{38569390-BEA3-4092-95AD-DFC10064AB0B}"/>
                </a:ext>
              </a:extLst>
            </p:cNvPr>
            <p:cNvSpPr/>
            <p:nvPr/>
          </p:nvSpPr>
          <p:spPr>
            <a:xfrm>
              <a:off x="5658990" y="5259258"/>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5" name="Rectangle 614">
              <a:hlinkClick r:id="rId26" action="ppaction://hlinksldjump"/>
              <a:extLst>
                <a:ext uri="{FF2B5EF4-FFF2-40B4-BE49-F238E27FC236}">
                  <a16:creationId xmlns:a16="http://schemas.microsoft.com/office/drawing/2014/main" id="{03AD11E6-59EE-46F4-BABB-3F82E3D46306}"/>
                </a:ext>
              </a:extLst>
            </p:cNvPr>
            <p:cNvSpPr/>
            <p:nvPr/>
          </p:nvSpPr>
          <p:spPr>
            <a:xfrm>
              <a:off x="5658990" y="3911840"/>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6" name="Rectangle 615">
              <a:hlinkClick r:id="rId27" action="ppaction://hlinksldjump"/>
              <a:extLst>
                <a:ext uri="{FF2B5EF4-FFF2-40B4-BE49-F238E27FC236}">
                  <a16:creationId xmlns:a16="http://schemas.microsoft.com/office/drawing/2014/main" id="{35938A43-31BD-49AB-A4AA-816501834551}"/>
                </a:ext>
              </a:extLst>
            </p:cNvPr>
            <p:cNvSpPr/>
            <p:nvPr/>
          </p:nvSpPr>
          <p:spPr>
            <a:xfrm>
              <a:off x="5658990" y="2487427"/>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7" name="Rectangle 616">
              <a:hlinkClick r:id="rId28" action="ppaction://hlinksldjump"/>
              <a:extLst>
                <a:ext uri="{FF2B5EF4-FFF2-40B4-BE49-F238E27FC236}">
                  <a16:creationId xmlns:a16="http://schemas.microsoft.com/office/drawing/2014/main" id="{36F43AA8-1616-4709-A365-9E8AF7D37946}"/>
                </a:ext>
              </a:extLst>
            </p:cNvPr>
            <p:cNvSpPr/>
            <p:nvPr/>
          </p:nvSpPr>
          <p:spPr>
            <a:xfrm>
              <a:off x="6401496" y="5278972"/>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8" name="Rectangle 617">
              <a:hlinkClick r:id="rId29" action="ppaction://hlinksldjump"/>
              <a:extLst>
                <a:ext uri="{FF2B5EF4-FFF2-40B4-BE49-F238E27FC236}">
                  <a16:creationId xmlns:a16="http://schemas.microsoft.com/office/drawing/2014/main" id="{EE214713-310D-45F0-9AF8-94F2CAFD650D}"/>
                </a:ext>
              </a:extLst>
            </p:cNvPr>
            <p:cNvSpPr/>
            <p:nvPr/>
          </p:nvSpPr>
          <p:spPr>
            <a:xfrm>
              <a:off x="6389448" y="3883120"/>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19" name="Rectangle 618">
              <a:hlinkClick r:id="rId30" action="ppaction://hlinksldjump"/>
              <a:extLst>
                <a:ext uri="{FF2B5EF4-FFF2-40B4-BE49-F238E27FC236}">
                  <a16:creationId xmlns:a16="http://schemas.microsoft.com/office/drawing/2014/main" id="{F56A0CA5-BEAD-48C1-A7AD-293C709EBE52}"/>
                </a:ext>
              </a:extLst>
            </p:cNvPr>
            <p:cNvSpPr/>
            <p:nvPr/>
          </p:nvSpPr>
          <p:spPr>
            <a:xfrm>
              <a:off x="6338040" y="2548040"/>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0" name="Rectangle 619">
              <a:hlinkClick r:id="rId31" action="ppaction://hlinksldjump"/>
              <a:extLst>
                <a:ext uri="{FF2B5EF4-FFF2-40B4-BE49-F238E27FC236}">
                  <a16:creationId xmlns:a16="http://schemas.microsoft.com/office/drawing/2014/main" id="{1D9D1885-4FEB-4D58-9919-A509AA286BB7}"/>
                </a:ext>
              </a:extLst>
            </p:cNvPr>
            <p:cNvSpPr/>
            <p:nvPr/>
          </p:nvSpPr>
          <p:spPr>
            <a:xfrm>
              <a:off x="7050045" y="5259258"/>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1" name="Rectangle 620">
              <a:hlinkClick r:id="rId32" action="ppaction://hlinksldjump"/>
              <a:extLst>
                <a:ext uri="{FF2B5EF4-FFF2-40B4-BE49-F238E27FC236}">
                  <a16:creationId xmlns:a16="http://schemas.microsoft.com/office/drawing/2014/main" id="{F636892B-AD75-4FCF-A372-A0BB60146FCA}"/>
                </a:ext>
              </a:extLst>
            </p:cNvPr>
            <p:cNvSpPr/>
            <p:nvPr/>
          </p:nvSpPr>
          <p:spPr>
            <a:xfrm>
              <a:off x="7050045" y="3911840"/>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2" name="Rectangle 621">
              <a:hlinkClick r:id="rId33" action="ppaction://hlinksldjump"/>
              <a:extLst>
                <a:ext uri="{FF2B5EF4-FFF2-40B4-BE49-F238E27FC236}">
                  <a16:creationId xmlns:a16="http://schemas.microsoft.com/office/drawing/2014/main" id="{110F8DAD-7967-47FA-887D-AD764E74344B}"/>
                </a:ext>
              </a:extLst>
            </p:cNvPr>
            <p:cNvSpPr/>
            <p:nvPr/>
          </p:nvSpPr>
          <p:spPr>
            <a:xfrm>
              <a:off x="7050045" y="2487427"/>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3" name="Rectangle 622">
              <a:hlinkClick r:id="rId34" action="ppaction://hlinksldjump"/>
              <a:extLst>
                <a:ext uri="{FF2B5EF4-FFF2-40B4-BE49-F238E27FC236}">
                  <a16:creationId xmlns:a16="http://schemas.microsoft.com/office/drawing/2014/main" id="{53970A03-C544-4961-8154-8940CE01828D}"/>
                </a:ext>
              </a:extLst>
            </p:cNvPr>
            <p:cNvSpPr/>
            <p:nvPr/>
          </p:nvSpPr>
          <p:spPr>
            <a:xfrm>
              <a:off x="7792551" y="5282096"/>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4" name="Rectangle 623">
              <a:hlinkClick r:id="rId35" action="ppaction://hlinksldjump"/>
              <a:extLst>
                <a:ext uri="{FF2B5EF4-FFF2-40B4-BE49-F238E27FC236}">
                  <a16:creationId xmlns:a16="http://schemas.microsoft.com/office/drawing/2014/main" id="{E8AFFFEF-B124-460B-8055-993557A8D611}"/>
                </a:ext>
              </a:extLst>
            </p:cNvPr>
            <p:cNvSpPr/>
            <p:nvPr/>
          </p:nvSpPr>
          <p:spPr>
            <a:xfrm>
              <a:off x="7780503" y="3886244"/>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5" name="Rectangle 624">
              <a:hlinkClick r:id="rId36" action="ppaction://hlinksldjump"/>
              <a:extLst>
                <a:ext uri="{FF2B5EF4-FFF2-40B4-BE49-F238E27FC236}">
                  <a16:creationId xmlns:a16="http://schemas.microsoft.com/office/drawing/2014/main" id="{23EECF54-23A9-4960-AEFB-B865D79D9511}"/>
                </a:ext>
              </a:extLst>
            </p:cNvPr>
            <p:cNvSpPr/>
            <p:nvPr/>
          </p:nvSpPr>
          <p:spPr>
            <a:xfrm>
              <a:off x="7794832" y="2508566"/>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6" name="Rectangle 625">
              <a:hlinkClick r:id="rId37" action="ppaction://hlinksldjump"/>
              <a:extLst>
                <a:ext uri="{FF2B5EF4-FFF2-40B4-BE49-F238E27FC236}">
                  <a16:creationId xmlns:a16="http://schemas.microsoft.com/office/drawing/2014/main" id="{41D228C2-972A-481C-AE66-4B57821FCEBC}"/>
                </a:ext>
              </a:extLst>
            </p:cNvPr>
            <p:cNvSpPr/>
            <p:nvPr/>
          </p:nvSpPr>
          <p:spPr>
            <a:xfrm>
              <a:off x="8441100" y="5262382"/>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7" name="Rectangle 626">
              <a:hlinkClick r:id="rId38" action="ppaction://hlinksldjump"/>
              <a:extLst>
                <a:ext uri="{FF2B5EF4-FFF2-40B4-BE49-F238E27FC236}">
                  <a16:creationId xmlns:a16="http://schemas.microsoft.com/office/drawing/2014/main" id="{3DDB78D0-4C30-43B2-9CC9-54797071CB91}"/>
                </a:ext>
              </a:extLst>
            </p:cNvPr>
            <p:cNvSpPr/>
            <p:nvPr/>
          </p:nvSpPr>
          <p:spPr>
            <a:xfrm>
              <a:off x="8441100" y="3914964"/>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28" name="Rectangle 627">
              <a:hlinkClick r:id="rId39" action="ppaction://hlinksldjump"/>
              <a:extLst>
                <a:ext uri="{FF2B5EF4-FFF2-40B4-BE49-F238E27FC236}">
                  <a16:creationId xmlns:a16="http://schemas.microsoft.com/office/drawing/2014/main" id="{9F045323-5B28-4107-9F63-CE54B22A32C7}"/>
                </a:ext>
              </a:extLst>
            </p:cNvPr>
            <p:cNvSpPr/>
            <p:nvPr/>
          </p:nvSpPr>
          <p:spPr>
            <a:xfrm>
              <a:off x="8441100" y="2490551"/>
              <a:ext cx="637802" cy="1274307"/>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635" name="Rectangle 634">
              <a:hlinkClick r:id="rId40" action="ppaction://hlinksldjump"/>
              <a:extLst>
                <a:ext uri="{FF2B5EF4-FFF2-40B4-BE49-F238E27FC236}">
                  <a16:creationId xmlns:a16="http://schemas.microsoft.com/office/drawing/2014/main" id="{5790BAE0-F2C9-4F83-BC93-8B34EC68FED9}"/>
                </a:ext>
              </a:extLst>
            </p:cNvPr>
            <p:cNvSpPr/>
            <p:nvPr/>
          </p:nvSpPr>
          <p:spPr>
            <a:xfrm>
              <a:off x="193986" y="4902925"/>
              <a:ext cx="637802" cy="1256360"/>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grpSp>
      <p:sp>
        <p:nvSpPr>
          <p:cNvPr id="2" name="Rectangle 1">
            <a:extLst>
              <a:ext uri="{FF2B5EF4-FFF2-40B4-BE49-F238E27FC236}">
                <a16:creationId xmlns:a16="http://schemas.microsoft.com/office/drawing/2014/main" id="{E50A8C5D-F7AC-422B-BBCA-03A75E3B6834}"/>
              </a:ext>
            </a:extLst>
          </p:cNvPr>
          <p:cNvSpPr/>
          <p:nvPr/>
        </p:nvSpPr>
        <p:spPr>
          <a:xfrm>
            <a:off x="15365" y="2468240"/>
            <a:ext cx="849678" cy="2067184"/>
          </a:xfrm>
          <a:prstGeom prst="rect">
            <a:avLst/>
          </a:prstGeom>
          <a:solidFill>
            <a:srgbClr val="2517D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Arial" panose="020B0604020202020204" pitchFamily="34" charset="0"/>
              <a:cs typeface="Arial" panose="020B0604020202020204" pitchFamily="34" charset="0"/>
            </a:endParaRPr>
          </a:p>
        </p:txBody>
      </p:sp>
      <p:sp>
        <p:nvSpPr>
          <p:cNvPr id="43" name="Footer Placeholder 4">
            <a:extLst>
              <a:ext uri="{FF2B5EF4-FFF2-40B4-BE49-F238E27FC236}">
                <a16:creationId xmlns:a16="http://schemas.microsoft.com/office/drawing/2014/main" id="{464387FF-B20C-45F0-B5A9-7B60C9723083}"/>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
        <p:nvSpPr>
          <p:cNvPr id="44" name="Action Button: Return 23">
            <a:hlinkClick r:id="rId41" action="ppaction://hlinksldjump" highlightClick="1"/>
            <a:extLst>
              <a:ext uri="{FF2B5EF4-FFF2-40B4-BE49-F238E27FC236}">
                <a16:creationId xmlns:a16="http://schemas.microsoft.com/office/drawing/2014/main" id="{47742A23-C844-4BF1-8812-38B03D821110}"/>
              </a:ext>
            </a:extLst>
          </p:cNvPr>
          <p:cNvSpPr>
            <a:spLocks noChangeArrowheads="1"/>
          </p:cNvSpPr>
          <p:nvPr/>
        </p:nvSpPr>
        <p:spPr bwMode="auto">
          <a:xfrm>
            <a:off x="8554940" y="1766343"/>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313357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0"/>
          <p:cNvSpPr>
            <a:spLocks noGrp="1" noChangeArrowheads="1"/>
          </p:cNvSpPr>
          <p:nvPr>
            <p:ph type="title"/>
          </p:nvPr>
        </p:nvSpPr>
        <p:spPr/>
        <p:txBody>
          <a:bodyPr/>
          <a:lstStyle/>
          <a:p>
            <a:r>
              <a:rPr lang="de-DE" altLang="en-US" dirty="0"/>
              <a:t>How to play the game</a:t>
            </a:r>
          </a:p>
        </p:txBody>
      </p:sp>
      <p:sp>
        <p:nvSpPr>
          <p:cNvPr id="15363" name="Rectangle 61"/>
          <p:cNvSpPr>
            <a:spLocks noGrp="1" noChangeArrowheads="1"/>
          </p:cNvSpPr>
          <p:nvPr>
            <p:ph idx="1"/>
          </p:nvPr>
        </p:nvSpPr>
        <p:spPr>
          <a:xfrm>
            <a:off x="184836" y="2135227"/>
            <a:ext cx="8959164" cy="3975600"/>
          </a:xfrm>
          <a:noFill/>
        </p:spPr>
        <p:txBody>
          <a:bodyPr>
            <a:noAutofit/>
          </a:bodyPr>
          <a:lstStyle/>
          <a:p>
            <a:pPr marL="457200" indent="-457200">
              <a:spcBef>
                <a:spcPts val="0"/>
              </a:spcBef>
              <a:spcAft>
                <a:spcPts val="1200"/>
              </a:spcAft>
              <a:buClrTx/>
              <a:buFont typeface="+mj-lt"/>
              <a:buAutoNum type="arabicPeriod"/>
            </a:pPr>
            <a:r>
              <a:rPr lang="en-US" altLang="en-US" sz="2000" dirty="0">
                <a:latin typeface="Arial" panose="020B0604020202020204" pitchFamily="34" charset="0"/>
                <a:cs typeface="Arial" panose="020B0604020202020204" pitchFamily="34" charset="0"/>
              </a:rPr>
              <a:t>Review the recommendations sheet and allocate your budget recording your selection in the column of the corresponding year.</a:t>
            </a:r>
          </a:p>
          <a:p>
            <a:pPr marL="916686" lvl="1" indent="-514350">
              <a:spcBef>
                <a:spcPts val="0"/>
              </a:spcBef>
              <a:spcAft>
                <a:spcPts val="1200"/>
              </a:spcAft>
              <a:buClrTx/>
              <a:buFont typeface="+mj-lt"/>
              <a:buAutoNum type="romanLcPeriod"/>
            </a:pPr>
            <a:r>
              <a:rPr lang="en-US" altLang="en-US" sz="1800" dirty="0">
                <a:latin typeface="Arial" panose="020B0604020202020204" pitchFamily="34" charset="0"/>
                <a:cs typeface="Arial" panose="020B0604020202020204" pitchFamily="34" charset="0"/>
              </a:rPr>
              <a:t>Place your recommendation completion card with chips on the corresponding number of the roulette felt (*recommendations apply to all locations)</a:t>
            </a:r>
          </a:p>
          <a:p>
            <a:pPr marL="916686" lvl="1" indent="-514350">
              <a:spcBef>
                <a:spcPts val="0"/>
              </a:spcBef>
              <a:spcAft>
                <a:spcPts val="1200"/>
              </a:spcAft>
              <a:buClrTx/>
              <a:buFont typeface="+mj-lt"/>
              <a:buAutoNum type="romanLcPeriod"/>
            </a:pPr>
            <a:r>
              <a:rPr lang="en-US" altLang="en-US" sz="1800" dirty="0">
                <a:latin typeface="Arial" panose="020B0604020202020204" pitchFamily="34" charset="0"/>
                <a:cs typeface="Arial" panose="020B0604020202020204" pitchFamily="34" charset="0"/>
              </a:rPr>
              <a:t>Unspent budget goes to next year</a:t>
            </a:r>
          </a:p>
          <a:p>
            <a:pPr marL="457200" indent="-457200">
              <a:spcBef>
                <a:spcPts val="0"/>
              </a:spcBef>
              <a:spcAft>
                <a:spcPts val="1200"/>
              </a:spcAft>
              <a:buClrTx/>
              <a:buFont typeface="+mj-lt"/>
              <a:buAutoNum type="arabicPeriod"/>
            </a:pPr>
            <a:r>
              <a:rPr lang="en-US" altLang="en-US" sz="2000" dirty="0">
                <a:latin typeface="Arial" panose="020B0604020202020204" pitchFamily="34" charset="0"/>
                <a:cs typeface="Arial" panose="020B0604020202020204" pitchFamily="34" charset="0"/>
              </a:rPr>
              <a:t>Spin the roulette wheel and record profits on the sheet</a:t>
            </a:r>
          </a:p>
          <a:p>
            <a:pPr marL="859536" lvl="1" indent="-457200">
              <a:spcBef>
                <a:spcPts val="0"/>
              </a:spcBef>
              <a:spcAft>
                <a:spcPts val="1200"/>
              </a:spcAft>
              <a:buClrTx/>
              <a:buFont typeface="+mj-lt"/>
              <a:buAutoNum type="romanLcPeriod"/>
            </a:pPr>
            <a:r>
              <a:rPr lang="en-US" altLang="en-US" sz="1800" dirty="0">
                <a:latin typeface="Arial" panose="020B0604020202020204" pitchFamily="34" charset="0"/>
                <a:cs typeface="Arial" panose="020B0604020202020204" pitchFamily="34" charset="0"/>
              </a:rPr>
              <a:t>Repeat up to three times in each year </a:t>
            </a:r>
          </a:p>
          <a:p>
            <a:pPr marL="457200" indent="-457200">
              <a:spcBef>
                <a:spcPts val="0"/>
              </a:spcBef>
              <a:spcAft>
                <a:spcPts val="1200"/>
              </a:spcAft>
              <a:buClrTx/>
              <a:buFont typeface="+mj-lt"/>
              <a:buAutoNum type="arabicPeriod"/>
            </a:pPr>
            <a:r>
              <a:rPr lang="en-US" altLang="en-US" sz="2000" dirty="0">
                <a:latin typeface="Arial" panose="020B0604020202020204" pitchFamily="34" charset="0"/>
                <a:cs typeface="Arial" panose="020B0604020202020204" pitchFamily="34" charset="0"/>
              </a:rPr>
              <a:t>Facilitator recovers the chips spent on risk improvement and allocates budget for following year. Leave the card to show completed recommendations</a:t>
            </a:r>
          </a:p>
          <a:p>
            <a:pPr marL="457200" indent="-457200">
              <a:spcBef>
                <a:spcPts val="0"/>
              </a:spcBef>
              <a:spcAft>
                <a:spcPts val="1200"/>
              </a:spcAft>
              <a:buClrTx/>
              <a:buFont typeface="+mj-lt"/>
              <a:buAutoNum type="arabicPeriod"/>
            </a:pPr>
            <a:r>
              <a:rPr lang="en-US" altLang="en-US" sz="2000" dirty="0">
                <a:latin typeface="Arial" panose="020B0604020202020204" pitchFamily="34" charset="0"/>
                <a:cs typeface="Arial" panose="020B0604020202020204" pitchFamily="34" charset="0"/>
              </a:rPr>
              <a:t>Repeat for three years and total up the profits at the end to find out which team has one</a:t>
            </a:r>
          </a:p>
          <a:p>
            <a:pPr marL="457200" indent="-457200">
              <a:spcBef>
                <a:spcPts val="0"/>
              </a:spcBef>
              <a:spcAft>
                <a:spcPts val="600"/>
              </a:spcAft>
              <a:buFont typeface="+mj-lt"/>
              <a:buAutoNum type="arabicPeriod"/>
            </a:pPr>
            <a:endParaRPr lang="en-US" altLang="en-US" sz="2000" dirty="0">
              <a:latin typeface="Arial" panose="020B0604020202020204" pitchFamily="34" charset="0"/>
              <a:cs typeface="Arial" panose="020B0604020202020204" pitchFamily="34" charset="0"/>
            </a:endParaRPr>
          </a:p>
        </p:txBody>
      </p:sp>
      <p:sp>
        <p:nvSpPr>
          <p:cNvPr id="4" name="Footer Placeholder 4">
            <a:extLst>
              <a:ext uri="{FF2B5EF4-FFF2-40B4-BE49-F238E27FC236}">
                <a16:creationId xmlns:a16="http://schemas.microsoft.com/office/drawing/2014/main" id="{693B20AB-F74A-4EE8-8BC7-D414E88346EA}"/>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280575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460" y="241410"/>
            <a:ext cx="7123710" cy="1366110"/>
          </a:xfrm>
        </p:spPr>
        <p:txBody>
          <a:bodyPr/>
          <a:lstStyle/>
          <a:p>
            <a:r>
              <a:rPr lang="en-AU" dirty="0"/>
              <a:t>Profit statement</a:t>
            </a:r>
          </a:p>
        </p:txBody>
      </p:sp>
      <p:sp>
        <p:nvSpPr>
          <p:cNvPr id="25" name="Action Button: Return 7">
            <a:hlinkClick r:id="rId3" action="ppaction://hlinksldjump" highlightClick="1"/>
          </p:cNvPr>
          <p:cNvSpPr>
            <a:spLocks noChangeArrowheads="1"/>
          </p:cNvSpPr>
          <p:nvPr/>
        </p:nvSpPr>
        <p:spPr bwMode="auto">
          <a:xfrm>
            <a:off x="7857461" y="-4980"/>
            <a:ext cx="533400" cy="457200"/>
          </a:xfrm>
          <a:prstGeom prst="actionButtonReturn">
            <a:avLst/>
          </a:prstGeom>
          <a:solidFill>
            <a:schemeClr val="accent1"/>
          </a:solidFill>
          <a:ln w="9525" algn="ctr">
            <a:noFill/>
            <a:round/>
            <a:headEnd/>
            <a:tailEnd/>
          </a:ln>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pic>
        <p:nvPicPr>
          <p:cNvPr id="4" name="Picture 3">
            <a:extLst>
              <a:ext uri="{FF2B5EF4-FFF2-40B4-BE49-F238E27FC236}">
                <a16:creationId xmlns:a16="http://schemas.microsoft.com/office/drawing/2014/main" id="{E34AC800-CF35-4291-9009-1630DC2BF027}"/>
              </a:ext>
            </a:extLst>
          </p:cNvPr>
          <p:cNvPicPr>
            <a:picLocks noChangeAspect="1"/>
          </p:cNvPicPr>
          <p:nvPr/>
        </p:nvPicPr>
        <p:blipFill>
          <a:blip r:embed="rId4"/>
          <a:stretch>
            <a:fillRect/>
          </a:stretch>
        </p:blipFill>
        <p:spPr>
          <a:xfrm>
            <a:off x="1532861" y="2187465"/>
            <a:ext cx="6324600" cy="4429125"/>
          </a:xfrm>
          <a:prstGeom prst="rect">
            <a:avLst/>
          </a:prstGeom>
        </p:spPr>
      </p:pic>
      <p:sp>
        <p:nvSpPr>
          <p:cNvPr id="5" name="Footer Placeholder 4">
            <a:extLst>
              <a:ext uri="{FF2B5EF4-FFF2-40B4-BE49-F238E27FC236}">
                <a16:creationId xmlns:a16="http://schemas.microsoft.com/office/drawing/2014/main" id="{185561B9-3350-4CE1-B6AE-9D7687A7D289}"/>
              </a:ext>
            </a:extLst>
          </p:cNvPr>
          <p:cNvSpPr>
            <a:spLocks noGrp="1"/>
          </p:cNvSpPr>
          <p:nvPr>
            <p:ph type="ftr" sz="quarter" idx="11"/>
          </p:nvPr>
        </p:nvSpPr>
        <p:spPr>
          <a:xfrm>
            <a:off x="6879" y="6609088"/>
            <a:ext cx="3859795" cy="228660"/>
          </a:xfrm>
        </p:spPr>
        <p:txBody>
          <a:bodyPr/>
          <a:lstStyle>
            <a:lvl1pPr>
              <a:defRPr sz="900"/>
            </a:lvl1pPr>
          </a:lstStyle>
          <a:p>
            <a:pPr>
              <a:defRPr/>
            </a:pPr>
            <a:r>
              <a:rPr lang="en-US" dirty="0"/>
              <a:t>©2018 FM Global and AFM, all rights reserved.</a:t>
            </a:r>
          </a:p>
        </p:txBody>
      </p:sp>
    </p:spTree>
    <p:extLst>
      <p:ext uri="{BB962C8B-B14F-4D97-AF65-F5344CB8AC3E}">
        <p14:creationId xmlns:p14="http://schemas.microsoft.com/office/powerpoint/2010/main" val="50918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tabLst>
                <a:tab pos="7334250" algn="r"/>
              </a:tabLst>
            </a:pPr>
            <a:r>
              <a:rPr lang="de-DE" altLang="en-US" dirty="0"/>
              <a:t>Event 0: Romania &amp; Worldwide	</a:t>
            </a:r>
          </a:p>
        </p:txBody>
      </p:sp>
      <p:sp>
        <p:nvSpPr>
          <p:cNvPr id="76803" name="Rectangle 3"/>
          <p:cNvSpPr>
            <a:spLocks noGrp="1" noChangeArrowheads="1"/>
          </p:cNvSpPr>
          <p:nvPr>
            <p:ph idx="1"/>
          </p:nvPr>
        </p:nvSpPr>
        <p:spPr>
          <a:xfrm>
            <a:off x="600781" y="2246791"/>
            <a:ext cx="8079923" cy="1622855"/>
          </a:xfrm>
          <a:noFill/>
        </p:spPr>
        <p:txBody>
          <a:bodyPr>
            <a:normAutofit/>
          </a:bodyPr>
          <a:lstStyle/>
          <a:p>
            <a:pPr marL="0" indent="0">
              <a:buNone/>
            </a:pPr>
            <a:r>
              <a:rPr lang="en-GB" altLang="en-US" sz="2400" dirty="0">
                <a:solidFill>
                  <a:schemeClr val="tx1"/>
                </a:solidFill>
                <a:latin typeface="Arial" panose="020B0604020202020204" pitchFamily="34" charset="0"/>
              </a:rPr>
              <a:t>It is January and a cyber ‘Petya’ attack strikes B&amp;T. Updates of a Romanian tax program have been uploaded by criminals which exploit a weakness in operating systems to download malware masquerading as patches.  </a:t>
            </a:r>
          </a:p>
        </p:txBody>
      </p:sp>
      <p:pic>
        <p:nvPicPr>
          <p:cNvPr id="3" name="Picture 2">
            <a:extLst>
              <a:ext uri="{FF2B5EF4-FFF2-40B4-BE49-F238E27FC236}">
                <a16:creationId xmlns:a16="http://schemas.microsoft.com/office/drawing/2014/main" id="{BA3F0307-09CE-4526-B89F-EB7CCA669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522" y="3869646"/>
            <a:ext cx="4818440" cy="290071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tabLst>
                <a:tab pos="7334250" algn="r"/>
              </a:tabLst>
            </a:pPr>
            <a:r>
              <a:rPr lang="de-DE" altLang="en-US" dirty="0"/>
              <a:t>Event 0: Romania &amp; Worldwide 	</a:t>
            </a:r>
          </a:p>
        </p:txBody>
      </p:sp>
      <p:sp>
        <p:nvSpPr>
          <p:cNvPr id="76803" name="Rectangle 3"/>
          <p:cNvSpPr>
            <a:spLocks noGrp="1" noChangeArrowheads="1"/>
          </p:cNvSpPr>
          <p:nvPr>
            <p:ph idx="1"/>
          </p:nvPr>
        </p:nvSpPr>
        <p:spPr>
          <a:xfrm>
            <a:off x="524108" y="2273236"/>
            <a:ext cx="8412502" cy="4495312"/>
          </a:xfrm>
          <a:noFill/>
        </p:spPr>
        <p:txBody>
          <a:bodyPr>
            <a:normAutofit fontScale="85000" lnSpcReduction="20000"/>
          </a:bodyPr>
          <a:lstStyle/>
          <a:p>
            <a:pPr marL="0" indent="0">
              <a:spcAft>
                <a:spcPts val="1200"/>
              </a:spcAft>
              <a:buNone/>
            </a:pPr>
            <a:r>
              <a:rPr lang="en-GB" altLang="en-US" sz="2400" dirty="0">
                <a:solidFill>
                  <a:schemeClr val="tx1"/>
                </a:solidFill>
                <a:latin typeface="Arial" panose="020B0604020202020204" pitchFamily="34" charset="0"/>
              </a:rPr>
              <a:t>If you </a:t>
            </a:r>
            <a:r>
              <a:rPr lang="en-GB" altLang="en-US" sz="2400" u="sng" dirty="0">
                <a:solidFill>
                  <a:schemeClr val="tx1"/>
                </a:solidFill>
                <a:latin typeface="Arial" panose="020B0604020202020204" pitchFamily="34" charset="0"/>
              </a:rPr>
              <a:t>completed</a:t>
            </a:r>
            <a:r>
              <a:rPr lang="en-GB" altLang="en-US" sz="2400" dirty="0">
                <a:solidFill>
                  <a:schemeClr val="tx1"/>
                </a:solidFill>
                <a:latin typeface="Arial" panose="020B0604020202020204" pitchFamily="34" charset="0"/>
              </a:rPr>
              <a:t> the following:</a:t>
            </a:r>
          </a:p>
          <a:p>
            <a:pPr>
              <a:spcAft>
                <a:spcPts val="1200"/>
              </a:spcAft>
              <a:buClr>
                <a:srgbClr val="660033"/>
              </a:buClr>
            </a:pPr>
            <a:r>
              <a:rPr lang="en-GB" altLang="en-US" sz="2400" b="1" dirty="0">
                <a:solidFill>
                  <a:srgbClr val="660033"/>
                </a:solidFill>
                <a:latin typeface="Arial" panose="020B0604020202020204" pitchFamily="34" charset="0"/>
              </a:rPr>
              <a:t>Recommendation 14 (develop planned maintenance programmes) </a:t>
            </a:r>
          </a:p>
          <a:p>
            <a:pPr marL="0" indent="0">
              <a:spcAft>
                <a:spcPts val="1200"/>
              </a:spcAft>
              <a:buNone/>
            </a:pPr>
            <a:r>
              <a:rPr lang="en-GB" altLang="en-US" sz="2400" dirty="0">
                <a:solidFill>
                  <a:schemeClr val="tx1"/>
                </a:solidFill>
                <a:latin typeface="Arial" panose="020B0604020202020204" pitchFamily="34" charset="0"/>
              </a:rPr>
              <a:t>You tested the patches in isolation and discovered the malware before it could be installed on the network. </a:t>
            </a:r>
          </a:p>
          <a:p>
            <a:pPr marL="0" indent="0">
              <a:spcAft>
                <a:spcPts val="1200"/>
              </a:spcAft>
              <a:buNone/>
            </a:pPr>
            <a:r>
              <a:rPr lang="en-GB" altLang="en-US" sz="2400" dirty="0">
                <a:solidFill>
                  <a:schemeClr val="tx1"/>
                </a:solidFill>
                <a:latin typeface="Arial" panose="020B0604020202020204" pitchFamily="34" charset="0"/>
              </a:rPr>
              <a:t>In addition B&amp;T has recently published an article in industry journals to explain how flexible machining stations linked to the production and accounting systems are regularly patched and protected against cyber attacks as part of the maintenance regime.</a:t>
            </a:r>
          </a:p>
          <a:p>
            <a:pPr marL="0" indent="0">
              <a:spcAft>
                <a:spcPts val="1200"/>
              </a:spcAft>
              <a:buNone/>
            </a:pPr>
            <a:r>
              <a:rPr lang="en-GB" altLang="en-US" sz="2400" dirty="0">
                <a:solidFill>
                  <a:schemeClr val="tx1"/>
                </a:solidFill>
                <a:latin typeface="Arial" panose="020B0604020202020204" pitchFamily="34" charset="0"/>
              </a:rPr>
              <a:t>Positive media attention helps sales, particularly since a direct competitor infected a major hotel chain’s computer network </a:t>
            </a:r>
          </a:p>
          <a:p>
            <a:pPr>
              <a:spcAft>
                <a:spcPts val="1200"/>
              </a:spcAft>
            </a:pPr>
            <a:r>
              <a:rPr lang="en-GB" altLang="en-US" sz="2400" b="1" dirty="0">
                <a:solidFill>
                  <a:schemeClr val="tx1"/>
                </a:solidFill>
                <a:latin typeface="Arial" panose="020B0604020202020204" pitchFamily="34" charset="0"/>
              </a:rPr>
              <a:t>Profits increase by £1,000,000 (plus)</a:t>
            </a:r>
          </a:p>
        </p:txBody>
      </p:sp>
    </p:spTree>
    <p:extLst>
      <p:ext uri="{BB962C8B-B14F-4D97-AF65-F5344CB8AC3E}">
        <p14:creationId xmlns:p14="http://schemas.microsoft.com/office/powerpoint/2010/main" val="2913221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tabLst>
                <a:tab pos="7334250" algn="r"/>
              </a:tabLst>
            </a:pPr>
            <a:r>
              <a:rPr lang="de-DE" altLang="en-US" dirty="0"/>
              <a:t>Event 0: Romania &amp; Worldwide 	</a:t>
            </a:r>
          </a:p>
        </p:txBody>
      </p:sp>
      <p:sp>
        <p:nvSpPr>
          <p:cNvPr id="76803" name="Rectangle 3"/>
          <p:cNvSpPr>
            <a:spLocks noGrp="1" noChangeArrowheads="1"/>
          </p:cNvSpPr>
          <p:nvPr>
            <p:ph idx="1"/>
          </p:nvPr>
        </p:nvSpPr>
        <p:spPr>
          <a:xfrm>
            <a:off x="571242" y="2424065"/>
            <a:ext cx="8001516" cy="4165578"/>
          </a:xfrm>
          <a:noFill/>
        </p:spPr>
        <p:txBody>
          <a:bodyPr>
            <a:normAutofit/>
          </a:bodyPr>
          <a:lstStyle/>
          <a:p>
            <a:pPr marL="0" indent="0">
              <a:spcAft>
                <a:spcPts val="1200"/>
              </a:spcAft>
              <a:buNone/>
            </a:pPr>
            <a:r>
              <a:rPr lang="en-GB" altLang="en-US" sz="2400" dirty="0">
                <a:solidFill>
                  <a:schemeClr val="tx1"/>
                </a:solidFill>
                <a:latin typeface="Arial" panose="020B0604020202020204" pitchFamily="34" charset="0"/>
              </a:rPr>
              <a:t>If you </a:t>
            </a:r>
            <a:r>
              <a:rPr lang="en-GB" altLang="en-US" sz="2400" u="sng" dirty="0">
                <a:solidFill>
                  <a:schemeClr val="tx1"/>
                </a:solidFill>
                <a:latin typeface="Arial" panose="020B0604020202020204" pitchFamily="34" charset="0"/>
              </a:rPr>
              <a:t>did not</a:t>
            </a:r>
            <a:r>
              <a:rPr lang="en-GB" altLang="en-US" sz="2400" dirty="0">
                <a:solidFill>
                  <a:schemeClr val="tx1"/>
                </a:solidFill>
                <a:latin typeface="Arial" panose="020B0604020202020204" pitchFamily="34" charset="0"/>
              </a:rPr>
              <a:t> complete </a:t>
            </a:r>
            <a:r>
              <a:rPr lang="en-GB" altLang="en-US" sz="2400" b="1" dirty="0">
                <a:solidFill>
                  <a:srgbClr val="660033"/>
                </a:solidFill>
                <a:latin typeface="Arial" panose="020B0604020202020204" pitchFamily="34" charset="0"/>
              </a:rPr>
              <a:t>recommendation 14 (develop planned maintenance programmes) </a:t>
            </a:r>
            <a:r>
              <a:rPr lang="en-GB" altLang="en-US" sz="2400" dirty="0">
                <a:solidFill>
                  <a:schemeClr val="tx1"/>
                </a:solidFill>
                <a:latin typeface="Arial" panose="020B0604020202020204" pitchFamily="34" charset="0"/>
              </a:rPr>
              <a:t>the entire B&amp;T computer network is brought to it’s knees for two weeks!</a:t>
            </a:r>
          </a:p>
          <a:p>
            <a:pPr marL="0" indent="0">
              <a:spcAft>
                <a:spcPts val="1200"/>
              </a:spcAft>
              <a:buNone/>
            </a:pPr>
            <a:r>
              <a:rPr lang="en-GB" altLang="en-US" sz="2400" dirty="0">
                <a:solidFill>
                  <a:schemeClr val="tx1"/>
                </a:solidFill>
                <a:latin typeface="Arial" panose="020B0604020202020204" pitchFamily="34" charset="0"/>
              </a:rPr>
              <a:t>Worse still, an over-enthusiastic member of the sales team managed to infect the largest customer’s network with a memory stick shared with a key customer. </a:t>
            </a:r>
          </a:p>
          <a:p>
            <a:pPr>
              <a:spcAft>
                <a:spcPts val="1200"/>
              </a:spcAft>
            </a:pPr>
            <a:r>
              <a:rPr lang="en-GB" altLang="en-US" sz="2400" dirty="0">
                <a:solidFill>
                  <a:schemeClr val="tx1"/>
                </a:solidFill>
                <a:latin typeface="Arial" panose="020B0604020202020204" pitchFamily="34" charset="0"/>
              </a:rPr>
              <a:t>Combined effect is a decrease in profits of £1,000,000</a:t>
            </a:r>
          </a:p>
          <a:p>
            <a:pPr>
              <a:spcAft>
                <a:spcPts val="1200"/>
              </a:spcAft>
            </a:pPr>
            <a:r>
              <a:rPr lang="en-GB" altLang="en-US" sz="2400" dirty="0">
                <a:solidFill>
                  <a:schemeClr val="tx1"/>
                </a:solidFill>
                <a:latin typeface="Arial" panose="020B0604020202020204" pitchFamily="34" charset="0"/>
              </a:rPr>
              <a:t>Enter (</a:t>
            </a:r>
            <a:r>
              <a:rPr lang="en-GB" altLang="en-US" sz="2400" b="1" dirty="0">
                <a:solidFill>
                  <a:schemeClr val="tx1"/>
                </a:solidFill>
                <a:latin typeface="Arial" panose="020B0604020202020204" pitchFamily="34" charset="0"/>
              </a:rPr>
              <a:t>minus) - £ 1,000,000 </a:t>
            </a:r>
            <a:r>
              <a:rPr lang="en-GB" altLang="en-US" sz="2400" dirty="0">
                <a:solidFill>
                  <a:schemeClr val="tx1"/>
                </a:solidFill>
                <a:latin typeface="Arial" panose="020B0604020202020204" pitchFamily="34" charset="0"/>
              </a:rPr>
              <a:t>in your table</a:t>
            </a:r>
          </a:p>
          <a:p>
            <a:pPr marL="0" indent="0">
              <a:buNone/>
            </a:pPr>
            <a:endParaRPr lang="en-GB" altLang="en-US" sz="2400" dirty="0">
              <a:solidFill>
                <a:schemeClr val="tx1"/>
              </a:solidFill>
              <a:latin typeface="Arial" panose="020B0604020202020204" pitchFamily="34" charset="0"/>
            </a:endParaRPr>
          </a:p>
        </p:txBody>
      </p:sp>
      <p:sp>
        <p:nvSpPr>
          <p:cNvPr id="39"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221791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tabLst>
                <a:tab pos="7334250" algn="r"/>
              </a:tabLst>
            </a:pPr>
            <a:r>
              <a:rPr lang="de-DE" altLang="en-US" dirty="0"/>
              <a:t>Event 1: Romania	</a:t>
            </a:r>
          </a:p>
        </p:txBody>
      </p:sp>
      <p:sp>
        <p:nvSpPr>
          <p:cNvPr id="24579" name="Rectangle 3"/>
          <p:cNvSpPr>
            <a:spLocks noGrp="1" noChangeArrowheads="1"/>
          </p:cNvSpPr>
          <p:nvPr>
            <p:ph idx="1"/>
          </p:nvPr>
        </p:nvSpPr>
        <p:spPr>
          <a:xfrm>
            <a:off x="512073" y="2391886"/>
            <a:ext cx="8234152" cy="1037114"/>
          </a:xfrm>
          <a:noFill/>
        </p:spPr>
        <p:txBody>
          <a:bodyPr>
            <a:normAutofit fontScale="92500" lnSpcReduction="10000"/>
          </a:bodyPr>
          <a:lstStyle/>
          <a:p>
            <a:pPr marL="0" indent="0">
              <a:buNone/>
            </a:pPr>
            <a:r>
              <a:rPr lang="en-GB" altLang="en-US" sz="2400" dirty="0">
                <a:latin typeface="Arial" panose="020B0604020202020204" pitchFamily="34" charset="0"/>
              </a:rPr>
              <a:t>It’s August at </a:t>
            </a:r>
            <a:r>
              <a:rPr lang="en-GB" altLang="en-US" sz="2400" i="1" dirty="0">
                <a:latin typeface="Arial" panose="020B0604020202020204" pitchFamily="34" charset="0"/>
              </a:rPr>
              <a:t>B&amp;T Ltd Manufacturing, Bucharest, </a:t>
            </a:r>
            <a:r>
              <a:rPr lang="en-GB" altLang="en-US" sz="2400" dirty="0">
                <a:latin typeface="Arial" panose="020B0604020202020204" pitchFamily="34" charset="0"/>
              </a:rPr>
              <a:t>when a trailer is backed up to the Goods-In loading dock under the canopy and catches fire. </a:t>
            </a:r>
          </a:p>
        </p:txBody>
      </p:sp>
      <p:pic>
        <p:nvPicPr>
          <p:cNvPr id="3" name="Picture 2" descr="A blurry photo of a fire&#10;&#10;Description generated with very high confidence">
            <a:extLst>
              <a:ext uri="{FF2B5EF4-FFF2-40B4-BE49-F238E27FC236}">
                <a16:creationId xmlns:a16="http://schemas.microsoft.com/office/drawing/2014/main" id="{238DF616-BAF9-4F86-89C1-351FB38904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3069" y="3429000"/>
            <a:ext cx="5852160" cy="3291840"/>
          </a:xfrm>
          <a:prstGeom prst="rect">
            <a:avLst/>
          </a:prstGeom>
        </p:spPr>
      </p:pic>
      <p:sp>
        <p:nvSpPr>
          <p:cNvPr id="4" name="TextBox 3">
            <a:extLst>
              <a:ext uri="{FF2B5EF4-FFF2-40B4-BE49-F238E27FC236}">
                <a16:creationId xmlns:a16="http://schemas.microsoft.com/office/drawing/2014/main" id="{F981A1B9-CAAC-453B-88DD-38CB531803AA}"/>
              </a:ext>
            </a:extLst>
          </p:cNvPr>
          <p:cNvSpPr txBox="1"/>
          <p:nvPr/>
        </p:nvSpPr>
        <p:spPr>
          <a:xfrm>
            <a:off x="5620512" y="6453188"/>
            <a:ext cx="1694688" cy="215444"/>
          </a:xfrm>
          <a:prstGeom prst="rect">
            <a:avLst/>
          </a:prstGeom>
          <a:noFill/>
        </p:spPr>
        <p:txBody>
          <a:bodyPr wrap="square" rtlCol="0">
            <a:spAutoFit/>
          </a:bodyPr>
          <a:lstStyle/>
          <a:p>
            <a:pPr algn="r"/>
            <a:r>
              <a:rPr lang="en-GB" sz="800" dirty="0">
                <a:solidFill>
                  <a:schemeClr val="bg2">
                    <a:lumMod val="50000"/>
                  </a:schemeClr>
                </a:solidFill>
                <a:latin typeface="Arial" panose="020B0604020202020204" pitchFamily="34" charset="0"/>
                <a:cs typeface="Arial" panose="020B0604020202020204" pitchFamily="34" charset="0"/>
              </a:rPr>
              <a:t>Gazette &amp; Herald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B565-2AB2-4C6D-AC67-877C29FD8E49}"/>
              </a:ext>
            </a:extLst>
          </p:cNvPr>
          <p:cNvSpPr>
            <a:spLocks noGrp="1"/>
          </p:cNvSpPr>
          <p:nvPr>
            <p:ph type="title"/>
          </p:nvPr>
        </p:nvSpPr>
        <p:spPr/>
        <p:txBody>
          <a:bodyPr/>
          <a:lstStyle/>
          <a:p>
            <a:r>
              <a:rPr lang="en-GB" dirty="0"/>
              <a:t>Event 1: Romania</a:t>
            </a:r>
          </a:p>
        </p:txBody>
      </p:sp>
      <p:sp>
        <p:nvSpPr>
          <p:cNvPr id="3" name="Content Placeholder 2">
            <a:extLst>
              <a:ext uri="{FF2B5EF4-FFF2-40B4-BE49-F238E27FC236}">
                <a16:creationId xmlns:a16="http://schemas.microsoft.com/office/drawing/2014/main" id="{A5FC5200-9DF0-448F-9256-456228FA224D}"/>
              </a:ext>
            </a:extLst>
          </p:cNvPr>
          <p:cNvSpPr>
            <a:spLocks noGrp="1"/>
          </p:cNvSpPr>
          <p:nvPr>
            <p:ph idx="1"/>
          </p:nvPr>
        </p:nvSpPr>
        <p:spPr>
          <a:xfrm>
            <a:off x="866442" y="2489200"/>
            <a:ext cx="7667958" cy="3530600"/>
          </a:xfrm>
        </p:spPr>
        <p:txBody>
          <a:bodyPr>
            <a:normAutofit fontScale="92500"/>
          </a:bodyPr>
          <a:lstStyle/>
          <a:p>
            <a:pPr marL="0" indent="0">
              <a:buNone/>
            </a:pPr>
            <a:r>
              <a:rPr lang="en-GB" sz="2400" dirty="0">
                <a:latin typeface="Arial" panose="020B0604020202020204" pitchFamily="34" charset="0"/>
                <a:cs typeface="Arial" panose="020B0604020202020204" pitchFamily="34" charset="0"/>
              </a:rPr>
              <a:t>If you completed the following:</a:t>
            </a:r>
          </a:p>
          <a:p>
            <a:pPr>
              <a:buClr>
                <a:srgbClr val="660033"/>
              </a:buClr>
            </a:pPr>
            <a:r>
              <a:rPr lang="en-GB" sz="2400" b="1" dirty="0">
                <a:solidFill>
                  <a:srgbClr val="660033"/>
                </a:solidFill>
                <a:latin typeface="Arial" panose="020B0604020202020204" pitchFamily="34" charset="0"/>
                <a:cs typeface="Arial" panose="020B0604020202020204" pitchFamily="34" charset="0"/>
              </a:rPr>
              <a:t>Recommendation 21 (protect the Goods-In canopy) </a:t>
            </a:r>
            <a:r>
              <a:rPr lang="en-GB" sz="2400" dirty="0">
                <a:latin typeface="Arial" panose="020B0604020202020204" pitchFamily="34" charset="0"/>
                <a:cs typeface="Arial" panose="020B0604020202020204" pitchFamily="34" charset="0"/>
              </a:rPr>
              <a:t>sprinklers operate and bring the fire under control. The local fire brigade is notified by the plant and extinguishes the fire when they arrive. Damage to the canopy is superficial and operations resume the next day. </a:t>
            </a:r>
          </a:p>
          <a:p>
            <a:pPr marL="0" indent="0">
              <a:buNone/>
            </a:pP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A critical order for a new customer is processed on time and </a:t>
            </a:r>
            <a:r>
              <a:rPr lang="en-GB" sz="2400" b="1" dirty="0">
                <a:latin typeface="Arial" panose="020B0604020202020204" pitchFamily="34" charset="0"/>
                <a:cs typeface="Arial" panose="020B0604020202020204" pitchFamily="34" charset="0"/>
              </a:rPr>
              <a:t>£1,000,000 (plus) profits are generated.</a:t>
            </a:r>
          </a:p>
        </p:txBody>
      </p:sp>
    </p:spTree>
    <p:extLst>
      <p:ext uri="{BB962C8B-B14F-4D97-AF65-F5344CB8AC3E}">
        <p14:creationId xmlns:p14="http://schemas.microsoft.com/office/powerpoint/2010/main" val="124201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B565-2AB2-4C6D-AC67-877C29FD8E49}"/>
              </a:ext>
            </a:extLst>
          </p:cNvPr>
          <p:cNvSpPr>
            <a:spLocks noGrp="1"/>
          </p:cNvSpPr>
          <p:nvPr>
            <p:ph type="title"/>
          </p:nvPr>
        </p:nvSpPr>
        <p:spPr/>
        <p:txBody>
          <a:bodyPr/>
          <a:lstStyle/>
          <a:p>
            <a:r>
              <a:rPr lang="en-GB" dirty="0"/>
              <a:t>Event 1: Romania</a:t>
            </a:r>
          </a:p>
        </p:txBody>
      </p:sp>
      <p:sp>
        <p:nvSpPr>
          <p:cNvPr id="3" name="Content Placeholder 2">
            <a:extLst>
              <a:ext uri="{FF2B5EF4-FFF2-40B4-BE49-F238E27FC236}">
                <a16:creationId xmlns:a16="http://schemas.microsoft.com/office/drawing/2014/main" id="{A5FC5200-9DF0-448F-9256-456228FA224D}"/>
              </a:ext>
            </a:extLst>
          </p:cNvPr>
          <p:cNvSpPr>
            <a:spLocks noGrp="1"/>
          </p:cNvSpPr>
          <p:nvPr>
            <p:ph idx="1"/>
          </p:nvPr>
        </p:nvSpPr>
        <p:spPr>
          <a:xfrm>
            <a:off x="548640" y="2389632"/>
            <a:ext cx="8083296" cy="4249707"/>
          </a:xfrm>
        </p:spPr>
        <p:txBody>
          <a:bodyPr>
            <a:normAutofit fontScale="85000" lnSpcReduction="10000"/>
          </a:bodyPr>
          <a:lstStyle/>
          <a:p>
            <a:pPr marL="0" indent="0">
              <a:spcAft>
                <a:spcPts val="1200"/>
              </a:spcAft>
              <a:buNone/>
            </a:pPr>
            <a:r>
              <a:rPr lang="en-GB" sz="2400" dirty="0">
                <a:latin typeface="Arial" panose="020B0604020202020204" pitchFamily="34" charset="0"/>
                <a:cs typeface="Arial" panose="020B0604020202020204" pitchFamily="34" charset="0"/>
              </a:rPr>
              <a:t>If you </a:t>
            </a:r>
            <a:r>
              <a:rPr lang="en-GB" sz="2400" u="sng" dirty="0">
                <a:latin typeface="Arial" panose="020B0604020202020204" pitchFamily="34" charset="0"/>
                <a:cs typeface="Arial" panose="020B0604020202020204" pitchFamily="34" charset="0"/>
              </a:rPr>
              <a:t>did not </a:t>
            </a:r>
            <a:r>
              <a:rPr lang="en-GB" sz="2400" dirty="0">
                <a:latin typeface="Arial" panose="020B0604020202020204" pitchFamily="34" charset="0"/>
                <a:cs typeface="Arial" panose="020B0604020202020204" pitchFamily="34" charset="0"/>
              </a:rPr>
              <a:t>complete </a:t>
            </a:r>
            <a:r>
              <a:rPr lang="en-GB" sz="2400" b="1" dirty="0">
                <a:solidFill>
                  <a:srgbClr val="660033"/>
                </a:solidFill>
                <a:latin typeface="Arial" panose="020B0604020202020204" pitchFamily="34" charset="0"/>
                <a:cs typeface="Arial" panose="020B0604020202020204" pitchFamily="34" charset="0"/>
              </a:rPr>
              <a:t>recommendation 21 (protect the Goods-In canopy with sprinklers) </a:t>
            </a:r>
            <a:r>
              <a:rPr lang="en-GB" sz="2400" dirty="0">
                <a:latin typeface="Arial" panose="020B0604020202020204" pitchFamily="34" charset="0"/>
                <a:cs typeface="Arial" panose="020B0604020202020204" pitchFamily="34" charset="0"/>
              </a:rPr>
              <a:t>but  </a:t>
            </a:r>
            <a:r>
              <a:rPr lang="en-GB" sz="2400" u="sng" dirty="0">
                <a:latin typeface="Arial" panose="020B0604020202020204" pitchFamily="34" charset="0"/>
                <a:cs typeface="Arial" panose="020B0604020202020204" pitchFamily="34" charset="0"/>
              </a:rPr>
              <a:t>completed</a:t>
            </a:r>
            <a:r>
              <a:rPr lang="en-GB" sz="2400" dirty="0">
                <a:latin typeface="Arial" panose="020B0604020202020204" pitchFamily="34" charset="0"/>
                <a:cs typeface="Arial" panose="020B0604020202020204" pitchFamily="34" charset="0"/>
              </a:rPr>
              <a:t> the following :</a:t>
            </a:r>
          </a:p>
          <a:p>
            <a:pPr>
              <a:spcAft>
                <a:spcPts val="1200"/>
              </a:spcAft>
              <a:buClr>
                <a:srgbClr val="660033"/>
              </a:buClr>
            </a:pPr>
            <a:r>
              <a:rPr lang="en-GB" sz="2400" b="1" dirty="0">
                <a:solidFill>
                  <a:srgbClr val="660033"/>
                </a:solidFill>
                <a:latin typeface="Arial" panose="020B0604020202020204" pitchFamily="34" charset="0"/>
                <a:cs typeface="Arial" panose="020B0604020202020204" pitchFamily="34" charset="0"/>
              </a:rPr>
              <a:t>Recommendation 1 (improve site emergency response)</a:t>
            </a:r>
          </a:p>
          <a:p>
            <a:pPr marL="0" indent="0">
              <a:spcAft>
                <a:spcPts val="1200"/>
              </a:spcAft>
              <a:buClr>
                <a:srgbClr val="660033"/>
              </a:buClr>
              <a:buNone/>
            </a:pPr>
            <a:r>
              <a:rPr lang="en-GB" sz="2400" b="1" dirty="0">
                <a:solidFill>
                  <a:schemeClr val="tx1"/>
                </a:solidFill>
                <a:latin typeface="Arial" panose="020B0604020202020204" pitchFamily="34" charset="0"/>
                <a:cs typeface="Arial" panose="020B0604020202020204" pitchFamily="34" charset="0"/>
              </a:rPr>
              <a:t>and </a:t>
            </a:r>
          </a:p>
          <a:p>
            <a:pPr>
              <a:spcAft>
                <a:spcPts val="1200"/>
              </a:spcAft>
              <a:buClr>
                <a:srgbClr val="660033"/>
              </a:buClr>
            </a:pPr>
            <a:r>
              <a:rPr lang="en-GB" sz="2400" b="1" dirty="0">
                <a:solidFill>
                  <a:srgbClr val="660033"/>
                </a:solidFill>
                <a:latin typeface="Arial" panose="020B0604020202020204" pitchFamily="34" charset="0"/>
                <a:cs typeface="Arial" panose="020B0604020202020204" pitchFamily="34" charset="0"/>
              </a:rPr>
              <a:t>Recommendation 8 (enforce no smoking policy) </a:t>
            </a:r>
            <a:r>
              <a:rPr lang="en-GB" sz="2400" dirty="0">
                <a:latin typeface="Arial" panose="020B0604020202020204" pitchFamily="34" charset="0"/>
                <a:cs typeface="Arial" panose="020B0604020202020204" pitchFamily="34" charset="0"/>
              </a:rPr>
              <a:t>the fire was due to a faulty electrical system. The emergency team reacts and the fire brigade is quickly notified. The canopy is weakened and operations are impacted for two weeks during emergency strengthening work</a:t>
            </a:r>
          </a:p>
          <a:p>
            <a:pPr>
              <a:spcAft>
                <a:spcPts val="1200"/>
              </a:spcAft>
            </a:pPr>
            <a:r>
              <a:rPr lang="en-GB" sz="2400" dirty="0">
                <a:latin typeface="Arial" panose="020B0604020202020204" pitchFamily="34" charset="0"/>
                <a:cs typeface="Arial" panose="020B0604020202020204" pitchFamily="34" charset="0"/>
              </a:rPr>
              <a:t>There is some disruption to operations but it is made up by additional shifts with a small </a:t>
            </a:r>
            <a:r>
              <a:rPr lang="en-GB" sz="2400" b="1" dirty="0">
                <a:latin typeface="Arial" panose="020B0604020202020204" pitchFamily="34" charset="0"/>
                <a:cs typeface="Arial" panose="020B0604020202020204" pitchFamily="34" charset="0"/>
              </a:rPr>
              <a:t>cost to profits of £250,000 (minus).</a:t>
            </a:r>
          </a:p>
        </p:txBody>
      </p:sp>
    </p:spTree>
    <p:extLst>
      <p:ext uri="{BB962C8B-B14F-4D97-AF65-F5344CB8AC3E}">
        <p14:creationId xmlns:p14="http://schemas.microsoft.com/office/powerpoint/2010/main" val="3466351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B565-2AB2-4C6D-AC67-877C29FD8E49}"/>
              </a:ext>
            </a:extLst>
          </p:cNvPr>
          <p:cNvSpPr>
            <a:spLocks noGrp="1"/>
          </p:cNvSpPr>
          <p:nvPr>
            <p:ph type="title"/>
          </p:nvPr>
        </p:nvSpPr>
        <p:spPr/>
        <p:txBody>
          <a:bodyPr/>
          <a:lstStyle/>
          <a:p>
            <a:r>
              <a:rPr lang="en-GB" dirty="0"/>
              <a:t>Event 1: Romania</a:t>
            </a:r>
          </a:p>
        </p:txBody>
      </p:sp>
      <p:sp>
        <p:nvSpPr>
          <p:cNvPr id="3" name="Content Placeholder 2">
            <a:extLst>
              <a:ext uri="{FF2B5EF4-FFF2-40B4-BE49-F238E27FC236}">
                <a16:creationId xmlns:a16="http://schemas.microsoft.com/office/drawing/2014/main" id="{A5FC5200-9DF0-448F-9256-456228FA224D}"/>
              </a:ext>
            </a:extLst>
          </p:cNvPr>
          <p:cNvSpPr>
            <a:spLocks noGrp="1"/>
          </p:cNvSpPr>
          <p:nvPr>
            <p:ph idx="1"/>
          </p:nvPr>
        </p:nvSpPr>
        <p:spPr>
          <a:xfrm>
            <a:off x="530756" y="2290713"/>
            <a:ext cx="8101179" cy="4298623"/>
          </a:xfrm>
        </p:spPr>
        <p:txBody>
          <a:bodyPr>
            <a:normAutofit fontScale="70000" lnSpcReduction="20000"/>
          </a:bodyPr>
          <a:lstStyle/>
          <a:p>
            <a:pPr marL="0" indent="0">
              <a:spcBef>
                <a:spcPts val="600"/>
              </a:spcBef>
              <a:spcAft>
                <a:spcPts val="600"/>
              </a:spcAft>
              <a:buNone/>
            </a:pPr>
            <a:r>
              <a:rPr lang="en-GB" sz="2400" dirty="0">
                <a:latin typeface="Arial" panose="020B0604020202020204" pitchFamily="34" charset="0"/>
                <a:cs typeface="Arial" panose="020B0604020202020204" pitchFamily="34" charset="0"/>
              </a:rPr>
              <a:t>If you </a:t>
            </a:r>
            <a:r>
              <a:rPr lang="en-GB" sz="2400" u="sng" dirty="0">
                <a:latin typeface="Arial" panose="020B0604020202020204" pitchFamily="34" charset="0"/>
                <a:cs typeface="Arial" panose="020B0604020202020204" pitchFamily="34" charset="0"/>
              </a:rPr>
              <a:t>did not </a:t>
            </a:r>
            <a:r>
              <a:rPr lang="en-GB" sz="2400" dirty="0">
                <a:latin typeface="Arial" panose="020B0604020202020204" pitchFamily="34" charset="0"/>
                <a:cs typeface="Arial" panose="020B0604020202020204" pitchFamily="34" charset="0"/>
              </a:rPr>
              <a:t>complete </a:t>
            </a:r>
            <a:r>
              <a:rPr lang="en-GB" sz="2400" b="1" dirty="0">
                <a:solidFill>
                  <a:srgbClr val="660033"/>
                </a:solidFill>
                <a:latin typeface="Arial" panose="020B0604020202020204" pitchFamily="34" charset="0"/>
                <a:cs typeface="Arial" panose="020B0604020202020204" pitchFamily="34" charset="0"/>
              </a:rPr>
              <a:t>recommendation 21 to install sprinklers </a:t>
            </a:r>
            <a:r>
              <a:rPr lang="en-GB" sz="2400" dirty="0">
                <a:latin typeface="Arial" panose="020B0604020202020204" pitchFamily="34" charset="0"/>
                <a:cs typeface="Arial" panose="020B0604020202020204" pitchFamily="34" charset="0"/>
              </a:rPr>
              <a:t>but </a:t>
            </a:r>
            <a:r>
              <a:rPr lang="en-GB" sz="2400" u="sng" dirty="0">
                <a:latin typeface="Arial" panose="020B0604020202020204" pitchFamily="34" charset="0"/>
                <a:cs typeface="Arial" panose="020B0604020202020204" pitchFamily="34" charset="0"/>
              </a:rPr>
              <a:t>completed only one of</a:t>
            </a:r>
            <a:r>
              <a:rPr lang="en-GB" sz="2400" dirty="0">
                <a:latin typeface="Arial" panose="020B0604020202020204" pitchFamily="34" charset="0"/>
                <a:cs typeface="Arial" panose="020B0604020202020204" pitchFamily="34" charset="0"/>
              </a:rPr>
              <a:t> the following :</a:t>
            </a:r>
          </a:p>
          <a:p>
            <a:pPr>
              <a:spcBef>
                <a:spcPts val="600"/>
              </a:spcBef>
              <a:spcAft>
                <a:spcPts val="600"/>
              </a:spcAft>
              <a:buClr>
                <a:srgbClr val="660033"/>
              </a:buClr>
            </a:pPr>
            <a:r>
              <a:rPr lang="en-GB" sz="2400" b="1" dirty="0">
                <a:solidFill>
                  <a:srgbClr val="660033"/>
                </a:solidFill>
                <a:latin typeface="Arial" panose="020B0604020202020204" pitchFamily="34" charset="0"/>
                <a:cs typeface="Arial" panose="020B0604020202020204" pitchFamily="34" charset="0"/>
              </a:rPr>
              <a:t>Recommendation 1 (improve site emergency response completed)</a:t>
            </a:r>
          </a:p>
          <a:p>
            <a:pPr marL="0" indent="0">
              <a:spcBef>
                <a:spcPts val="600"/>
              </a:spcBef>
              <a:spcAft>
                <a:spcPts val="600"/>
              </a:spcAft>
              <a:buClr>
                <a:srgbClr val="660033"/>
              </a:buClr>
              <a:buNone/>
            </a:pPr>
            <a:r>
              <a:rPr lang="en-GB" sz="2400" u="sng" dirty="0">
                <a:solidFill>
                  <a:schemeClr val="tx1"/>
                </a:solidFill>
                <a:latin typeface="Arial" panose="020B0604020202020204" pitchFamily="34" charset="0"/>
                <a:cs typeface="Arial" panose="020B0604020202020204" pitchFamily="34" charset="0"/>
              </a:rPr>
              <a:t>or</a:t>
            </a:r>
          </a:p>
          <a:p>
            <a:pPr>
              <a:spcBef>
                <a:spcPts val="600"/>
              </a:spcBef>
              <a:spcAft>
                <a:spcPts val="600"/>
              </a:spcAft>
              <a:buClr>
                <a:srgbClr val="660033"/>
              </a:buClr>
            </a:pPr>
            <a:r>
              <a:rPr lang="en-GB" sz="2400" b="1" dirty="0">
                <a:solidFill>
                  <a:srgbClr val="660033"/>
                </a:solidFill>
                <a:latin typeface="Arial" panose="020B0604020202020204" pitchFamily="34" charset="0"/>
                <a:cs typeface="Arial" panose="020B0604020202020204" pitchFamily="34" charset="0"/>
              </a:rPr>
              <a:t>Recommendation 8 (enforce no smoking) completed </a:t>
            </a:r>
            <a:r>
              <a:rPr lang="en-GB" sz="2400" dirty="0">
                <a:latin typeface="Arial" panose="020B0604020202020204" pitchFamily="34" charset="0"/>
                <a:cs typeface="Arial" panose="020B0604020202020204" pitchFamily="34" charset="0"/>
              </a:rPr>
              <a:t>the fire was due to a faulty electrical system. The emergency team reacts and the fire brigade is quickly notified. The canopy is weakened and operations are severely impacted for two weeks during emergency strengthening work</a:t>
            </a:r>
          </a:p>
          <a:p>
            <a:pPr marL="0" indent="0">
              <a:spcBef>
                <a:spcPts val="600"/>
              </a:spcBef>
              <a:spcAft>
                <a:spcPts val="600"/>
              </a:spcAft>
              <a:buClr>
                <a:srgbClr val="660033"/>
              </a:buClr>
              <a:buNone/>
            </a:pPr>
            <a:r>
              <a:rPr lang="en-GB" sz="2400" dirty="0">
                <a:latin typeface="Arial" panose="020B0604020202020204" pitchFamily="34" charset="0"/>
                <a:cs typeface="Arial" panose="020B0604020202020204" pitchFamily="34" charset="0"/>
              </a:rPr>
              <a:t>But </a:t>
            </a:r>
            <a:r>
              <a:rPr lang="en-GB" sz="2400" u="sng" dirty="0">
                <a:latin typeface="Arial" panose="020B0604020202020204" pitchFamily="34" charset="0"/>
                <a:cs typeface="Arial" panose="020B0604020202020204" pitchFamily="34" charset="0"/>
              </a:rPr>
              <a:t>not both </a:t>
            </a:r>
          </a:p>
          <a:p>
            <a:pPr marL="0" indent="0">
              <a:spcBef>
                <a:spcPts val="600"/>
              </a:spcBef>
              <a:spcAft>
                <a:spcPts val="600"/>
              </a:spcAft>
              <a:buNone/>
            </a:pPr>
            <a:r>
              <a:rPr lang="en-GB" sz="2400" dirty="0">
                <a:latin typeface="Arial" panose="020B0604020202020204" pitchFamily="34" charset="0"/>
                <a:cs typeface="Arial" panose="020B0604020202020204" pitchFamily="34" charset="0"/>
              </a:rPr>
              <a:t>T</a:t>
            </a:r>
            <a:r>
              <a:rPr lang="en-GB" sz="2400" dirty="0">
                <a:solidFill>
                  <a:schemeClr val="tx1"/>
                </a:solidFill>
                <a:latin typeface="Arial" panose="020B0604020202020204" pitchFamily="34" charset="0"/>
                <a:cs typeface="Arial" panose="020B0604020202020204" pitchFamily="34" charset="0"/>
              </a:rPr>
              <a:t>he canopy is badly damaged and operations are severely affected for a month whilst it is dismantled and a temporary solution put in place before repairs commence.</a:t>
            </a:r>
          </a:p>
          <a:p>
            <a:pPr marL="0" indent="0">
              <a:spcBef>
                <a:spcPts val="600"/>
              </a:spcBef>
              <a:spcAft>
                <a:spcPts val="600"/>
              </a:spcAft>
              <a:buNone/>
            </a:pPr>
            <a:endParaRPr lang="en-GB" sz="2400" dirty="0">
              <a:latin typeface="Arial" panose="020B0604020202020204" pitchFamily="34" charset="0"/>
              <a:cs typeface="Arial" panose="020B0604020202020204" pitchFamily="34" charset="0"/>
            </a:endParaRPr>
          </a:p>
          <a:p>
            <a:pPr>
              <a:spcBef>
                <a:spcPts val="600"/>
              </a:spcBef>
              <a:spcAft>
                <a:spcPts val="600"/>
              </a:spcAft>
            </a:pPr>
            <a:r>
              <a:rPr lang="en-GB" sz="2400" b="1" dirty="0">
                <a:solidFill>
                  <a:schemeClr val="tx1"/>
                </a:solidFill>
                <a:latin typeface="Arial" panose="020B0604020202020204" pitchFamily="34" charset="0"/>
                <a:cs typeface="Arial" panose="020B0604020202020204" pitchFamily="34" charset="0"/>
              </a:rPr>
              <a:t>Profits are down by £ 1,000,000 (minus).</a:t>
            </a:r>
          </a:p>
        </p:txBody>
      </p:sp>
    </p:spTree>
    <p:extLst>
      <p:ext uri="{BB962C8B-B14F-4D97-AF65-F5344CB8AC3E}">
        <p14:creationId xmlns:p14="http://schemas.microsoft.com/office/powerpoint/2010/main" val="2795342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B565-2AB2-4C6D-AC67-877C29FD8E49}"/>
              </a:ext>
            </a:extLst>
          </p:cNvPr>
          <p:cNvSpPr>
            <a:spLocks noGrp="1"/>
          </p:cNvSpPr>
          <p:nvPr>
            <p:ph type="title"/>
          </p:nvPr>
        </p:nvSpPr>
        <p:spPr/>
        <p:txBody>
          <a:bodyPr/>
          <a:lstStyle/>
          <a:p>
            <a:r>
              <a:rPr lang="en-GB" dirty="0"/>
              <a:t>Event 1: Romania</a:t>
            </a:r>
          </a:p>
        </p:txBody>
      </p:sp>
      <p:sp>
        <p:nvSpPr>
          <p:cNvPr id="3" name="Content Placeholder 2">
            <a:extLst>
              <a:ext uri="{FF2B5EF4-FFF2-40B4-BE49-F238E27FC236}">
                <a16:creationId xmlns:a16="http://schemas.microsoft.com/office/drawing/2014/main" id="{A5FC5200-9DF0-448F-9256-456228FA224D}"/>
              </a:ext>
            </a:extLst>
          </p:cNvPr>
          <p:cNvSpPr>
            <a:spLocks noGrp="1"/>
          </p:cNvSpPr>
          <p:nvPr>
            <p:ph idx="1"/>
          </p:nvPr>
        </p:nvSpPr>
        <p:spPr>
          <a:xfrm>
            <a:off x="525066" y="2139885"/>
            <a:ext cx="8214122" cy="4317476"/>
          </a:xfrm>
        </p:spPr>
        <p:txBody>
          <a:bodyPr>
            <a:normAutofit fontScale="92500" lnSpcReduction="10000"/>
          </a:bodyPr>
          <a:lstStyle/>
          <a:p>
            <a:pPr marL="0" indent="0">
              <a:buNone/>
            </a:pPr>
            <a:r>
              <a:rPr lang="en-GB" sz="2400" dirty="0">
                <a:latin typeface="Arial" panose="020B0604020202020204" pitchFamily="34" charset="0"/>
                <a:cs typeface="Arial" panose="020B0604020202020204" pitchFamily="34" charset="0"/>
              </a:rPr>
              <a:t>If you </a:t>
            </a:r>
            <a:r>
              <a:rPr lang="en-GB" sz="2400" u="sng" dirty="0">
                <a:latin typeface="Arial" panose="020B0604020202020204" pitchFamily="34" charset="0"/>
                <a:cs typeface="Arial" panose="020B0604020202020204" pitchFamily="34" charset="0"/>
              </a:rPr>
              <a:t>did not complete any </a:t>
            </a:r>
            <a:r>
              <a:rPr lang="en-GB" sz="2400" dirty="0">
                <a:latin typeface="Arial" panose="020B0604020202020204" pitchFamily="34" charset="0"/>
                <a:cs typeface="Arial" panose="020B0604020202020204" pitchFamily="34" charset="0"/>
              </a:rPr>
              <a:t>of the following:</a:t>
            </a:r>
          </a:p>
          <a:p>
            <a:pPr>
              <a:buClr>
                <a:srgbClr val="660033"/>
              </a:buClr>
            </a:pPr>
            <a:r>
              <a:rPr lang="en-GB" sz="2400" b="1" dirty="0">
                <a:solidFill>
                  <a:srgbClr val="660033"/>
                </a:solidFill>
                <a:latin typeface="Arial" panose="020B0604020202020204" pitchFamily="34" charset="0"/>
                <a:cs typeface="Arial" panose="020B0604020202020204" pitchFamily="34" charset="0"/>
              </a:rPr>
              <a:t>Recommendation 1 (improve emergency response) </a:t>
            </a:r>
          </a:p>
          <a:p>
            <a:pPr>
              <a:buClr>
                <a:srgbClr val="660033"/>
              </a:buClr>
            </a:pPr>
            <a:r>
              <a:rPr lang="en-GB" sz="2400" b="1" dirty="0">
                <a:solidFill>
                  <a:srgbClr val="660033"/>
                </a:solidFill>
                <a:latin typeface="Arial" panose="020B0604020202020204" pitchFamily="34" charset="0"/>
                <a:cs typeface="Arial" panose="020B0604020202020204" pitchFamily="34" charset="0"/>
              </a:rPr>
              <a:t>Recommendation 8 (enforce no-smoking policy) </a:t>
            </a:r>
          </a:p>
          <a:p>
            <a:pPr>
              <a:buClr>
                <a:srgbClr val="660033"/>
              </a:buClr>
            </a:pPr>
            <a:r>
              <a:rPr lang="en-GB" sz="2400" b="1" dirty="0">
                <a:solidFill>
                  <a:srgbClr val="660033"/>
                </a:solidFill>
                <a:latin typeface="Arial" panose="020B0604020202020204" pitchFamily="34" charset="0"/>
                <a:cs typeface="Arial" panose="020B0604020202020204" pitchFamily="34" charset="0"/>
              </a:rPr>
              <a:t>Recommendation 21 (protect canopy)</a:t>
            </a:r>
          </a:p>
          <a:p>
            <a:pPr marL="0" indent="0">
              <a:spcAft>
                <a:spcPts val="1200"/>
              </a:spcAft>
              <a:buNone/>
            </a:pPr>
            <a:r>
              <a:rPr lang="en-GB" sz="2400" dirty="0">
                <a:latin typeface="Arial" panose="020B0604020202020204" pitchFamily="34" charset="0"/>
                <a:cs typeface="Arial" panose="020B0604020202020204" pitchFamily="34" charset="0"/>
              </a:rPr>
              <a:t>The fire was caused by a discarded cigarette and there is a delay notifying the fire brigade.</a:t>
            </a:r>
          </a:p>
          <a:p>
            <a:pPr marL="0" indent="0">
              <a:spcAft>
                <a:spcPts val="1200"/>
              </a:spcAft>
              <a:buNone/>
            </a:pPr>
            <a:r>
              <a:rPr lang="en-GB" sz="2400" dirty="0">
                <a:latin typeface="Arial" panose="020B0604020202020204" pitchFamily="34" charset="0"/>
                <a:cs typeface="Arial" panose="020B0604020202020204" pitchFamily="34" charset="0"/>
              </a:rPr>
              <a:t>There is a severe fire which collapses the canopy and damages the production building. The fire is reported in regional news headlines and there is negative publicity.</a:t>
            </a:r>
          </a:p>
          <a:p>
            <a:r>
              <a:rPr lang="en-GB" sz="2400" b="1" dirty="0">
                <a:latin typeface="Arial" panose="020B0604020202020204" pitchFamily="34" charset="0"/>
                <a:cs typeface="Arial" panose="020B0604020202020204" pitchFamily="34" charset="0"/>
              </a:rPr>
              <a:t>Profits for the year are down by £3,500,000 (minus)</a:t>
            </a:r>
          </a:p>
        </p:txBody>
      </p:sp>
      <p:sp>
        <p:nvSpPr>
          <p:cNvPr id="4" name="Action Button: Return 23">
            <a:hlinkClick r:id="rId2" action="ppaction://hlinksldjump" highlightClick="1"/>
            <a:extLst>
              <a:ext uri="{FF2B5EF4-FFF2-40B4-BE49-F238E27FC236}">
                <a16:creationId xmlns:a16="http://schemas.microsoft.com/office/drawing/2014/main" id="{B7D34006-17F4-4AAC-835A-542A969E9621}"/>
              </a:ext>
            </a:extLst>
          </p:cNvPr>
          <p:cNvSpPr>
            <a:spLocks noChangeArrowheads="1"/>
          </p:cNvSpPr>
          <p:nvPr/>
        </p:nvSpPr>
        <p:spPr bwMode="auto">
          <a:xfrm>
            <a:off x="8204406" y="6044184"/>
            <a:ext cx="509588" cy="509588"/>
          </a:xfrm>
          <a:prstGeom prst="actionButtonReturn">
            <a:avLst/>
          </a:prstGeom>
          <a:solidFill>
            <a:schemeClr val="accent1">
              <a:lumMod val="60000"/>
              <a:lumOff val="40000"/>
            </a:schemeClr>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1503964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de-DE" altLang="en-US" dirty="0"/>
              <a:t>Event 2: UK	</a:t>
            </a:r>
          </a:p>
        </p:txBody>
      </p:sp>
      <p:sp>
        <p:nvSpPr>
          <p:cNvPr id="25603" name="Rectangle 3"/>
          <p:cNvSpPr>
            <a:spLocks noGrp="1" noChangeArrowheads="1"/>
          </p:cNvSpPr>
          <p:nvPr>
            <p:ph sz="half" idx="1"/>
          </p:nvPr>
        </p:nvSpPr>
        <p:spPr>
          <a:xfrm>
            <a:off x="439720" y="2764432"/>
            <a:ext cx="4246580" cy="3831440"/>
          </a:xfrm>
          <a:noFill/>
        </p:spPr>
        <p:txBody>
          <a:bodyPr/>
          <a:lstStyle/>
          <a:p>
            <a:pPr marL="0" indent="0">
              <a:buNone/>
            </a:pPr>
            <a:r>
              <a:rPr lang="en-AU" altLang="en-US" sz="2400" dirty="0">
                <a:latin typeface="Arial" panose="020B0604020202020204" pitchFamily="34" charset="0"/>
              </a:rPr>
              <a:t>It is early December when a flood strikes Bollington. The flood level rises on Monday and remains for two days. B&amp;T Ltd.’s HQ is virtually paralysed for the entire week.</a:t>
            </a:r>
          </a:p>
        </p:txBody>
      </p:sp>
      <p:pic>
        <p:nvPicPr>
          <p:cNvPr id="5" name="Content Placeholder 4" descr="A picture containing outdoor, building, tree, street&#10;&#10;Description generated with very high confidence">
            <a:extLst>
              <a:ext uri="{FF2B5EF4-FFF2-40B4-BE49-F238E27FC236}">
                <a16:creationId xmlns:a16="http://schemas.microsoft.com/office/drawing/2014/main" id="{49B500BF-79F1-42BC-9D7B-C49533EBC58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23142" y="2764432"/>
            <a:ext cx="3775595" cy="2831696"/>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de-DE" altLang="en-US" dirty="0"/>
              <a:t>Event 2: UK	</a:t>
            </a:r>
          </a:p>
        </p:txBody>
      </p:sp>
      <p:sp>
        <p:nvSpPr>
          <p:cNvPr id="48131" name="Rectangle 3"/>
          <p:cNvSpPr>
            <a:spLocks noGrp="1" noChangeArrowheads="1"/>
          </p:cNvSpPr>
          <p:nvPr>
            <p:ph idx="1"/>
          </p:nvPr>
        </p:nvSpPr>
        <p:spPr>
          <a:xfrm>
            <a:off x="696903" y="2911002"/>
            <a:ext cx="7822360" cy="3530600"/>
          </a:xfrm>
        </p:spPr>
        <p:txBody>
          <a:bodyPr>
            <a:normAutofit fontScale="92500"/>
          </a:bodyPr>
          <a:lstStyle/>
          <a:p>
            <a:pPr marL="0" indent="0">
              <a:buNone/>
              <a:defRPr/>
            </a:pPr>
            <a:r>
              <a:rPr lang="en-GB" sz="2400" dirty="0">
                <a:solidFill>
                  <a:schemeClr val="tx1"/>
                </a:solidFill>
                <a:latin typeface="Arial" charset="0"/>
              </a:rPr>
              <a:t>If you completed the following:</a:t>
            </a:r>
          </a:p>
          <a:p>
            <a:pPr>
              <a:buClr>
                <a:srgbClr val="660033"/>
              </a:buClr>
              <a:buFont typeface="Wingdings 3" panose="05040102010807070707" pitchFamily="18" charset="2"/>
              <a:buChar char=""/>
              <a:defRPr/>
            </a:pP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13</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flood emergency response plan)</a:t>
            </a:r>
            <a:r>
              <a:rPr lang="en-GB" sz="2400" dirty="0">
                <a:solidFill>
                  <a:schemeClr val="tx1"/>
                </a:solidFill>
                <a:latin typeface="Arial" charset="0"/>
              </a:rPr>
              <a:t> </a:t>
            </a:r>
          </a:p>
          <a:p>
            <a:pPr marL="0" indent="0">
              <a:buClr>
                <a:srgbClr val="660033"/>
              </a:buClr>
              <a:buNone/>
              <a:defRPr/>
            </a:pPr>
            <a:r>
              <a:rPr lang="en-GB" sz="2400" dirty="0">
                <a:solidFill>
                  <a:schemeClr val="tx1"/>
                </a:solidFill>
                <a:latin typeface="Arial" charset="0"/>
              </a:rPr>
              <a:t>The plan is implemented as part of the disaster recovery plan and all key business functions recover with little impact.</a:t>
            </a:r>
          </a:p>
          <a:p>
            <a:pPr marL="0" indent="0">
              <a:buNone/>
              <a:defRPr/>
            </a:pPr>
            <a:endParaRPr lang="en-GB" sz="2400" dirty="0">
              <a:solidFill>
                <a:schemeClr val="tx1"/>
              </a:solidFill>
              <a:latin typeface="Arial" charset="0"/>
            </a:endParaRPr>
          </a:p>
          <a:p>
            <a:pPr marL="0" indent="0">
              <a:buNone/>
              <a:defRPr/>
            </a:pPr>
            <a:r>
              <a:rPr lang="en-GB" sz="2400" dirty="0">
                <a:solidFill>
                  <a:schemeClr val="tx1"/>
                </a:solidFill>
                <a:latin typeface="Arial" charset="0"/>
              </a:rPr>
              <a:t>You are able to process a key order in time with </a:t>
            </a:r>
            <a:r>
              <a:rPr lang="en-GB" sz="2400" b="1" dirty="0">
                <a:solidFill>
                  <a:schemeClr val="tx1"/>
                </a:solidFill>
                <a:latin typeface="Arial" charset="0"/>
              </a:rPr>
              <a:t>profit up £500,000 (plus) </a:t>
            </a:r>
          </a:p>
          <a:p>
            <a:pPr marL="0" indent="0">
              <a:buNone/>
              <a:defRPr/>
            </a:pPr>
            <a:endParaRPr lang="en-GB" sz="2400" dirty="0">
              <a:latin typeface="Arial" charset="0"/>
            </a:endParaRPr>
          </a:p>
        </p:txBody>
      </p:sp>
    </p:spTree>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de-DE" altLang="en-US" dirty="0"/>
              <a:t>Event 2: UK	</a:t>
            </a:r>
          </a:p>
        </p:txBody>
      </p:sp>
      <p:sp>
        <p:nvSpPr>
          <p:cNvPr id="49155" name="Rectangle 3"/>
          <p:cNvSpPr>
            <a:spLocks noGrp="1" noChangeArrowheads="1"/>
          </p:cNvSpPr>
          <p:nvPr>
            <p:ph idx="1"/>
          </p:nvPr>
        </p:nvSpPr>
        <p:spPr>
          <a:xfrm>
            <a:off x="559553" y="2318732"/>
            <a:ext cx="8179635" cy="3530600"/>
          </a:xfrm>
        </p:spPr>
        <p:txBody>
          <a:bodyPr>
            <a:normAutofit/>
          </a:bodyPr>
          <a:lstStyle/>
          <a:p>
            <a:pPr marL="0" indent="0">
              <a:spcAft>
                <a:spcPts val="1200"/>
              </a:spcAft>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the following:</a:t>
            </a:r>
          </a:p>
          <a:p>
            <a:pPr>
              <a:spcAft>
                <a:spcPts val="1200"/>
              </a:spcAft>
              <a:buClr>
                <a:srgbClr val="660033"/>
              </a:buClr>
              <a:buFont typeface="Wingdings 3" panose="05040102010807070707" pitchFamily="18" charset="2"/>
              <a:buChar char=""/>
              <a:defRPr/>
            </a:pPr>
            <a:r>
              <a:rPr lang="en-GB" sz="2400" dirty="0">
                <a:solidFill>
                  <a:schemeClr val="tx1"/>
                </a:solidFill>
                <a:latin typeface="Arial" charset="0"/>
              </a:rPr>
              <a:t>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13</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flood emergency response plan)</a:t>
            </a:r>
            <a:r>
              <a:rPr lang="en-GB" sz="2400" dirty="0">
                <a:solidFill>
                  <a:schemeClr val="tx1"/>
                </a:solidFill>
                <a:latin typeface="Arial" charset="0"/>
              </a:rPr>
              <a:t> </a:t>
            </a:r>
          </a:p>
          <a:p>
            <a:pPr marL="0" indent="0">
              <a:spcBef>
                <a:spcPts val="0"/>
              </a:spcBef>
              <a:spcAft>
                <a:spcPts val="1200"/>
              </a:spcAft>
              <a:buNone/>
              <a:defRPr/>
            </a:pPr>
            <a:r>
              <a:rPr lang="en-GB" sz="2400" dirty="0">
                <a:solidFill>
                  <a:schemeClr val="tx1"/>
                </a:solidFill>
                <a:latin typeface="Arial" charset="0"/>
              </a:rPr>
              <a:t>Several key projects do not get completed before year-end. </a:t>
            </a:r>
          </a:p>
          <a:p>
            <a:pPr>
              <a:defRPr/>
            </a:pPr>
            <a:r>
              <a:rPr lang="en-GB" sz="2400" dirty="0">
                <a:solidFill>
                  <a:schemeClr val="tx1"/>
                </a:solidFill>
                <a:latin typeface="Arial" charset="0"/>
              </a:rPr>
              <a:t>As a result, profits drop at B&amp;T Ltd by </a:t>
            </a:r>
            <a:r>
              <a:rPr lang="en-GB" sz="2400" b="1" dirty="0">
                <a:solidFill>
                  <a:schemeClr val="tx1"/>
                </a:solidFill>
                <a:latin typeface="Arial" charset="0"/>
              </a:rPr>
              <a:t>£2,500,000 (minus) for the year. </a:t>
            </a:r>
          </a:p>
        </p:txBody>
      </p:sp>
      <p:sp>
        <p:nvSpPr>
          <p:cNvPr id="27653" name="Action Button: Return 24">
            <a:hlinkClick r:id="rId3" action="ppaction://hlinksldjump" highlightClick="1"/>
          </p:cNvPr>
          <p:cNvSpPr>
            <a:spLocks noChangeArrowheads="1"/>
          </p:cNvSpPr>
          <p:nvPr/>
        </p:nvSpPr>
        <p:spPr bwMode="auto">
          <a:xfrm>
            <a:off x="8229600" y="5943600"/>
            <a:ext cx="509588" cy="509588"/>
          </a:xfrm>
          <a:prstGeom prst="actionButtonReturn">
            <a:avLst/>
          </a:prstGeom>
          <a:solidFill>
            <a:schemeClr val="accent1">
              <a:lumMod val="60000"/>
              <a:lumOff val="40000"/>
            </a:schemeClr>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dirty="0"/>
          </a:p>
        </p:txBody>
      </p:sp>
    </p:spTree>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tabLst>
                <a:tab pos="7334250" algn="r"/>
              </a:tabLst>
            </a:pPr>
            <a:r>
              <a:rPr lang="de-DE" altLang="en-US" dirty="0"/>
              <a:t>Event 3: Romania 	</a:t>
            </a:r>
          </a:p>
        </p:txBody>
      </p:sp>
      <p:sp>
        <p:nvSpPr>
          <p:cNvPr id="28675" name="Rectangle 3"/>
          <p:cNvSpPr>
            <a:spLocks noGrp="1" noChangeArrowheads="1"/>
          </p:cNvSpPr>
          <p:nvPr>
            <p:ph idx="1"/>
          </p:nvPr>
        </p:nvSpPr>
        <p:spPr>
          <a:xfrm>
            <a:off x="588219" y="2932714"/>
            <a:ext cx="5461680" cy="3530600"/>
          </a:xfrm>
        </p:spPr>
        <p:txBody>
          <a:bodyPr>
            <a:normAutofit/>
          </a:bodyPr>
          <a:lstStyle/>
          <a:p>
            <a:pPr marL="0" indent="0">
              <a:buNone/>
            </a:pPr>
            <a:r>
              <a:rPr lang="en-GB" altLang="en-US" sz="2400" dirty="0">
                <a:latin typeface="Arial" panose="020B0604020202020204" pitchFamily="34" charset="0"/>
              </a:rPr>
              <a:t>It’s May. </a:t>
            </a:r>
          </a:p>
          <a:p>
            <a:pPr marL="0" indent="0">
              <a:buNone/>
            </a:pPr>
            <a:r>
              <a:rPr lang="en-GB" altLang="en-US" sz="2400" dirty="0">
                <a:latin typeface="Arial" panose="020B0604020202020204" pitchFamily="34" charset="0"/>
              </a:rPr>
              <a:t>At B&amp;T </a:t>
            </a:r>
            <a:r>
              <a:rPr lang="en-GB" altLang="en-US" sz="2400" dirty="0" err="1">
                <a:latin typeface="Arial" panose="020B0604020202020204" pitchFamily="34" charset="0"/>
              </a:rPr>
              <a:t>Ltd’s</a:t>
            </a:r>
            <a:r>
              <a:rPr lang="en-GB" altLang="en-US" sz="2400" dirty="0">
                <a:latin typeface="Arial" panose="020B0604020202020204" pitchFamily="34" charset="0"/>
              </a:rPr>
              <a:t> manufacturing facility near Bucharest a worker begins work to install new equipment with an oxy-acetylene torch. </a:t>
            </a:r>
          </a:p>
          <a:p>
            <a:pPr marL="0" indent="0">
              <a:buNone/>
            </a:pPr>
            <a:endParaRPr lang="en-GB" altLang="en-US" sz="2400" dirty="0">
              <a:latin typeface="Arial" panose="020B0604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2004" y="2927144"/>
            <a:ext cx="2482298" cy="330973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tabLst>
                <a:tab pos="7334250" algn="r"/>
              </a:tabLst>
            </a:pPr>
            <a:r>
              <a:rPr lang="de-DE" altLang="en-US" dirty="0"/>
              <a:t>Event 3: Romania	</a:t>
            </a:r>
          </a:p>
        </p:txBody>
      </p:sp>
      <p:sp>
        <p:nvSpPr>
          <p:cNvPr id="48131" name="Rectangle 3"/>
          <p:cNvSpPr>
            <a:spLocks noGrp="1" noChangeArrowheads="1"/>
          </p:cNvSpPr>
          <p:nvPr>
            <p:ph idx="1"/>
          </p:nvPr>
        </p:nvSpPr>
        <p:spPr>
          <a:xfrm>
            <a:off x="487444" y="2426877"/>
            <a:ext cx="4716151" cy="4105898"/>
          </a:xfrm>
        </p:spPr>
        <p:txBody>
          <a:bodyPr>
            <a:normAutofit lnSpcReduction="10000"/>
          </a:bodyPr>
          <a:lstStyle/>
          <a:p>
            <a:pPr marL="0" indent="0">
              <a:spcAft>
                <a:spcPts val="1200"/>
              </a:spcAft>
              <a:buNone/>
              <a:defRPr/>
            </a:pPr>
            <a:r>
              <a:rPr lang="en-GB" sz="2400" dirty="0">
                <a:solidFill>
                  <a:schemeClr val="tx1"/>
                </a:solidFill>
                <a:latin typeface="Arial" charset="0"/>
              </a:rPr>
              <a:t>If you completed the following:</a:t>
            </a:r>
          </a:p>
          <a:p>
            <a:pPr>
              <a:spcAft>
                <a:spcPts val="1200"/>
              </a:spcAft>
              <a:buClr>
                <a:srgbClr val="660033"/>
              </a:buClr>
              <a:defRPr/>
            </a:pP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7(use the FM Global Hot Work Permit)</a:t>
            </a:r>
            <a:r>
              <a:rPr lang="en-GB" sz="2400" dirty="0">
                <a:solidFill>
                  <a:srgbClr val="660033"/>
                </a:solidFill>
                <a:latin typeface="Arial" charset="0"/>
              </a:rPr>
              <a:t> </a:t>
            </a:r>
            <a:r>
              <a:rPr lang="en-GB" sz="2400" dirty="0">
                <a:solidFill>
                  <a:schemeClr val="tx1"/>
                </a:solidFill>
                <a:latin typeface="Arial" charset="0"/>
              </a:rPr>
              <a:t>the work proceeds without incident. A new metrology station is installed which generates £250k savings in its first year of operation.</a:t>
            </a:r>
          </a:p>
          <a:p>
            <a:pPr>
              <a:spcAft>
                <a:spcPts val="1200"/>
              </a:spcAft>
              <a:defRPr/>
            </a:pPr>
            <a:r>
              <a:rPr lang="en-GB" sz="2400" b="1" dirty="0">
                <a:solidFill>
                  <a:schemeClr val="tx1"/>
                </a:solidFill>
                <a:latin typeface="Arial" charset="0"/>
              </a:rPr>
              <a:t>You record this as £250,000 profit (plus)</a:t>
            </a:r>
          </a:p>
          <a:p>
            <a:pPr marL="0" indent="0">
              <a:buNone/>
              <a:defRPr/>
            </a:pPr>
            <a:endParaRPr lang="en-GB" sz="2400" dirty="0">
              <a:latin typeface="Arial" charset="0"/>
            </a:endParaRPr>
          </a:p>
        </p:txBody>
      </p:sp>
      <p:pic>
        <p:nvPicPr>
          <p:cNvPr id="29701" name="Picture 29"/>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062194" y="3080974"/>
            <a:ext cx="3830056" cy="294619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a:tabLst>
                <a:tab pos="7334250" algn="r"/>
              </a:tabLst>
            </a:pPr>
            <a:r>
              <a:rPr lang="de-DE" altLang="en-US" dirty="0"/>
              <a:t>Event 3: Romania 	</a:t>
            </a:r>
          </a:p>
        </p:txBody>
      </p:sp>
      <p:sp>
        <p:nvSpPr>
          <p:cNvPr id="49155" name="Rectangle 3"/>
          <p:cNvSpPr>
            <a:spLocks noGrp="1" noChangeArrowheads="1"/>
          </p:cNvSpPr>
          <p:nvPr>
            <p:ph idx="1"/>
          </p:nvPr>
        </p:nvSpPr>
        <p:spPr>
          <a:xfrm>
            <a:off x="512062" y="2343961"/>
            <a:ext cx="8119875" cy="4245375"/>
          </a:xfrm>
        </p:spPr>
        <p:txBody>
          <a:bodyPr>
            <a:noAutofit/>
          </a:bodyPr>
          <a:lstStyle/>
          <a:p>
            <a:pPr marL="0" indent="0">
              <a:spcAft>
                <a:spcPts val="1200"/>
              </a:spcAft>
              <a:buNone/>
              <a:defRPr/>
            </a:pPr>
            <a:r>
              <a:rPr lang="en-GB" dirty="0">
                <a:solidFill>
                  <a:schemeClr val="tx1"/>
                </a:solidFill>
                <a:latin typeface="Arial" charset="0"/>
              </a:rPr>
              <a:t>If you </a:t>
            </a:r>
            <a:r>
              <a:rPr lang="en-GB" u="sng" dirty="0">
                <a:solidFill>
                  <a:schemeClr val="tx1"/>
                </a:solidFill>
                <a:latin typeface="Arial" charset="0"/>
              </a:rPr>
              <a:t>did not </a:t>
            </a:r>
            <a:r>
              <a:rPr lang="en-GB" dirty="0">
                <a:solidFill>
                  <a:schemeClr val="tx1"/>
                </a:solidFill>
                <a:latin typeface="Arial" charset="0"/>
              </a:rPr>
              <a:t>complete the following:</a:t>
            </a:r>
          </a:p>
          <a:p>
            <a:pPr>
              <a:spcAft>
                <a:spcPts val="1200"/>
              </a:spcAft>
              <a:buClr>
                <a:srgbClr val="660033"/>
              </a:buClr>
              <a:defRPr/>
            </a:pPr>
            <a:r>
              <a:rPr lang="en-GB" b="1" dirty="0">
                <a:solidFill>
                  <a:srgbClr val="660033"/>
                </a:solidFill>
                <a:latin typeface="Arial" charset="0"/>
              </a:rPr>
              <a:t>Recommendation</a:t>
            </a:r>
            <a:r>
              <a:rPr lang="en-GB" dirty="0">
                <a:solidFill>
                  <a:srgbClr val="660033"/>
                </a:solidFill>
                <a:effectLst>
                  <a:outerShdw blurRad="38100" dist="38100" dir="2700000" algn="tl">
                    <a:srgbClr val="C0C0C0"/>
                  </a:outerShdw>
                </a:effectLst>
                <a:latin typeface="Arial" charset="0"/>
              </a:rPr>
              <a:t> </a:t>
            </a:r>
            <a:r>
              <a:rPr lang="en-GB" b="1" dirty="0">
                <a:solidFill>
                  <a:srgbClr val="660033"/>
                </a:solidFill>
                <a:latin typeface="Arial" charset="0"/>
              </a:rPr>
              <a:t>7(use the FM Global Hot Work Permit)</a:t>
            </a:r>
            <a:r>
              <a:rPr lang="en-GB" dirty="0">
                <a:latin typeface="Arial" charset="0"/>
              </a:rPr>
              <a:t> </a:t>
            </a:r>
            <a:r>
              <a:rPr lang="en-GB" dirty="0">
                <a:solidFill>
                  <a:schemeClr val="tx1"/>
                </a:solidFill>
                <a:latin typeface="Arial" charset="0"/>
              </a:rPr>
              <a:t>a hot work management system is not used and a fire results. </a:t>
            </a:r>
          </a:p>
          <a:p>
            <a:pPr marL="0" indent="0">
              <a:spcAft>
                <a:spcPts val="1200"/>
              </a:spcAft>
              <a:buClr>
                <a:srgbClr val="660033"/>
              </a:buClr>
              <a:buNone/>
              <a:defRPr/>
            </a:pPr>
            <a:r>
              <a:rPr lang="en-GB" dirty="0">
                <a:solidFill>
                  <a:schemeClr val="tx1"/>
                </a:solidFill>
                <a:latin typeface="Arial" charset="0"/>
              </a:rPr>
              <a:t>If however you </a:t>
            </a:r>
            <a:r>
              <a:rPr lang="en-GB" u="sng" dirty="0">
                <a:solidFill>
                  <a:schemeClr val="tx1"/>
                </a:solidFill>
                <a:latin typeface="Arial" charset="0"/>
              </a:rPr>
              <a:t>completed</a:t>
            </a:r>
            <a:r>
              <a:rPr lang="en-GB" dirty="0">
                <a:solidFill>
                  <a:schemeClr val="tx1"/>
                </a:solidFill>
                <a:latin typeface="Arial" charset="0"/>
              </a:rPr>
              <a:t> the following:</a:t>
            </a:r>
          </a:p>
          <a:p>
            <a:pPr>
              <a:spcAft>
                <a:spcPts val="1200"/>
              </a:spcAft>
              <a:buClr>
                <a:srgbClr val="660033"/>
              </a:buClr>
              <a:defRPr/>
            </a:pPr>
            <a:r>
              <a:rPr lang="en-GB" b="1" dirty="0">
                <a:solidFill>
                  <a:srgbClr val="660033"/>
                </a:solidFill>
                <a:latin typeface="Arial" charset="0"/>
              </a:rPr>
              <a:t>Recommendation 23 (replace the wooden roof in Finishing area)</a:t>
            </a:r>
            <a:r>
              <a:rPr lang="en-GB" dirty="0">
                <a:solidFill>
                  <a:schemeClr val="tx1"/>
                </a:solidFill>
                <a:latin typeface="Arial" charset="0"/>
              </a:rPr>
              <a:t>, damage is limited to the new equipment and immediate area. </a:t>
            </a:r>
          </a:p>
          <a:p>
            <a:pPr>
              <a:defRPr/>
            </a:pPr>
            <a:r>
              <a:rPr lang="en-GB" dirty="0">
                <a:solidFill>
                  <a:schemeClr val="tx1"/>
                </a:solidFill>
                <a:latin typeface="Arial" charset="0"/>
              </a:rPr>
              <a:t>Delayed shipment of several large orders, </a:t>
            </a:r>
            <a:r>
              <a:rPr lang="en-GB" b="1" dirty="0">
                <a:solidFill>
                  <a:schemeClr val="tx1"/>
                </a:solidFill>
                <a:latin typeface="Arial" charset="0"/>
              </a:rPr>
              <a:t>£500,000(minus) loss of profits</a:t>
            </a:r>
            <a:endParaRPr lang="de-DE" b="1" dirty="0">
              <a:solidFill>
                <a:schemeClr val="tx1"/>
              </a:solidFill>
              <a:latin typeface="Arial"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49155">
                                            <p:txEl>
                                              <p:pRg st="4" end="4"/>
                                            </p:txEl>
                                          </p:spTgt>
                                        </p:tgtEl>
                                        <p:attrNameLst>
                                          <p:attrName>style.visibility</p:attrName>
                                        </p:attrNameLst>
                                      </p:cBhvr>
                                      <p:to>
                                        <p:strVal val="visible"/>
                                      </p:to>
                                    </p:set>
                                    <p:animEffect transition="in" filter="fade">
                                      <p:cBhvr>
                                        <p:cTn id="7" dur="2000"/>
                                        <p:tgtEl>
                                          <p:spTgt spid="49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a:tabLst>
                <a:tab pos="7334250" algn="r"/>
              </a:tabLst>
            </a:pPr>
            <a:r>
              <a:rPr lang="de-DE" altLang="en-US" dirty="0"/>
              <a:t>Event 3: Romania 	</a:t>
            </a:r>
          </a:p>
        </p:txBody>
      </p:sp>
      <p:sp>
        <p:nvSpPr>
          <p:cNvPr id="49155" name="Rectangle 3"/>
          <p:cNvSpPr>
            <a:spLocks noGrp="1" noChangeArrowheads="1"/>
          </p:cNvSpPr>
          <p:nvPr>
            <p:ph idx="1"/>
          </p:nvPr>
        </p:nvSpPr>
        <p:spPr>
          <a:xfrm>
            <a:off x="329181" y="2258233"/>
            <a:ext cx="4887168" cy="4241641"/>
          </a:xfrm>
        </p:spPr>
        <p:txBody>
          <a:bodyPr>
            <a:noAutofit/>
          </a:bodyPr>
          <a:lstStyle/>
          <a:p>
            <a:pPr marL="0" indent="0">
              <a:buNone/>
              <a:defRPr/>
            </a:pPr>
            <a:r>
              <a:rPr lang="en-GB" sz="2000" dirty="0">
                <a:solidFill>
                  <a:schemeClr val="tx1"/>
                </a:solidFill>
                <a:latin typeface="Arial" charset="0"/>
              </a:rPr>
              <a:t>If you </a:t>
            </a:r>
            <a:r>
              <a:rPr lang="en-GB" sz="2000" u="sng" dirty="0">
                <a:solidFill>
                  <a:schemeClr val="tx1"/>
                </a:solidFill>
                <a:latin typeface="Arial" charset="0"/>
              </a:rPr>
              <a:t>did not</a:t>
            </a:r>
            <a:r>
              <a:rPr lang="en-GB" sz="2000" dirty="0">
                <a:solidFill>
                  <a:schemeClr val="tx1"/>
                </a:solidFill>
                <a:latin typeface="Arial" charset="0"/>
              </a:rPr>
              <a:t> complete either of:</a:t>
            </a:r>
          </a:p>
          <a:p>
            <a:pPr>
              <a:buClr>
                <a:srgbClr val="660033"/>
              </a:buClr>
              <a:defRPr/>
            </a:pPr>
            <a:r>
              <a:rPr lang="en-GB" sz="2000" b="1" dirty="0">
                <a:solidFill>
                  <a:srgbClr val="660033"/>
                </a:solidFill>
                <a:latin typeface="Arial" charset="0"/>
              </a:rPr>
              <a:t>Recommendation</a:t>
            </a:r>
            <a:r>
              <a:rPr lang="en-GB" sz="2000" dirty="0">
                <a:solidFill>
                  <a:srgbClr val="660033"/>
                </a:solidFill>
                <a:effectLst>
                  <a:outerShdw blurRad="38100" dist="38100" dir="2700000" algn="tl">
                    <a:srgbClr val="C0C0C0"/>
                  </a:outerShdw>
                </a:effectLst>
                <a:latin typeface="Arial" charset="0"/>
              </a:rPr>
              <a:t> </a:t>
            </a:r>
            <a:r>
              <a:rPr lang="en-GB" sz="2000" b="1" dirty="0">
                <a:solidFill>
                  <a:srgbClr val="660033"/>
                </a:solidFill>
                <a:latin typeface="Arial" charset="0"/>
              </a:rPr>
              <a:t>7 (use hot work permit)</a:t>
            </a:r>
          </a:p>
          <a:p>
            <a:pPr>
              <a:buClr>
                <a:srgbClr val="660033"/>
              </a:buClr>
              <a:defRPr/>
            </a:pPr>
            <a:r>
              <a:rPr lang="en-GB" sz="2000" b="1" dirty="0">
                <a:solidFill>
                  <a:srgbClr val="660033"/>
                </a:solidFill>
                <a:latin typeface="Arial" charset="0"/>
              </a:rPr>
              <a:t>Recommendation 23 (replace wood roof)</a:t>
            </a:r>
          </a:p>
          <a:p>
            <a:pPr marL="0" indent="0">
              <a:buClr>
                <a:srgbClr val="660033"/>
              </a:buClr>
              <a:buNone/>
              <a:defRPr/>
            </a:pPr>
            <a:r>
              <a:rPr lang="en-GB" sz="2000" dirty="0">
                <a:solidFill>
                  <a:schemeClr val="tx1"/>
                </a:solidFill>
                <a:latin typeface="Arial" charset="0"/>
              </a:rPr>
              <a:t>Smouldering embers start a fire in the evening when the area is unmanned. It spreads to the old wooden ceiling joists and causes a major fire.</a:t>
            </a:r>
          </a:p>
          <a:p>
            <a:pPr marL="0" indent="0">
              <a:buNone/>
              <a:defRPr/>
            </a:pPr>
            <a:endParaRPr lang="en-GB" dirty="0">
              <a:solidFill>
                <a:schemeClr val="tx1"/>
              </a:solidFill>
              <a:latin typeface="Arial" charset="0"/>
            </a:endParaRPr>
          </a:p>
          <a:p>
            <a:pPr>
              <a:defRPr/>
            </a:pPr>
            <a:r>
              <a:rPr lang="en-GB" b="1" dirty="0">
                <a:solidFill>
                  <a:schemeClr val="tx1"/>
                </a:solidFill>
                <a:latin typeface="Arial" charset="0"/>
              </a:rPr>
              <a:t>£5,000,000 (minus) loss of profits for B&amp;T Ltd.</a:t>
            </a:r>
          </a:p>
        </p:txBody>
      </p:sp>
      <p:graphicFrame>
        <p:nvGraphicFramePr>
          <p:cNvPr id="8194" name="Object 2"/>
          <p:cNvGraphicFramePr>
            <a:graphicFrameLocks noChangeAspect="1"/>
          </p:cNvGraphicFramePr>
          <p:nvPr>
            <p:extLst/>
          </p:nvPr>
        </p:nvGraphicFramePr>
        <p:xfrm>
          <a:off x="5756677" y="2457082"/>
          <a:ext cx="2946792" cy="3843944"/>
        </p:xfrm>
        <a:graphic>
          <a:graphicData uri="http://schemas.openxmlformats.org/presentationml/2006/ole">
            <mc:AlternateContent xmlns:mc="http://schemas.openxmlformats.org/markup-compatibility/2006">
              <mc:Choice xmlns:v="urn:schemas-microsoft-com:vml" Requires="v">
                <p:oleObj spid="_x0000_s4253" name="Photo Editor Photo" r:id="rId4" imgW="3457143" imgH="4571429" progId="MSPhotoEd.3">
                  <p:embed/>
                </p:oleObj>
              </mc:Choice>
              <mc:Fallback>
                <p:oleObj name="Photo Editor Photo" r:id="rId4" imgW="3457143" imgH="4571429" progId="MSPhotoEd.3">
                  <p:embed/>
                  <p:pic>
                    <p:nvPicPr>
                      <p:cNvPr id="8194" name="Object 2"/>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5756677" y="2457082"/>
                        <a:ext cx="2946792" cy="3843944"/>
                      </a:xfrm>
                      <a:prstGeom prst="rect">
                        <a:avLst/>
                      </a:prstGeom>
                      <a:noFill/>
                      <a:ln w="9525">
                        <a:noFill/>
                        <a:miter lim="800000"/>
                        <a:headEnd/>
                        <a:tailEnd/>
                      </a:ln>
                      <a:effectLst/>
                      <a:extLst/>
                    </p:spPr>
                  </p:pic>
                </p:oleObj>
              </mc:Fallback>
            </mc:AlternateContent>
          </a:graphicData>
        </a:graphic>
      </p:graphicFrame>
      <p:sp>
        <p:nvSpPr>
          <p:cNvPr id="8198" name="Action Button: Return 29">
            <a:hlinkClick r:id="rId6" action="ppaction://hlinksldjump" highlightClick="1"/>
          </p:cNvPr>
          <p:cNvSpPr>
            <a:spLocks noChangeArrowheads="1"/>
          </p:cNvSpPr>
          <p:nvPr/>
        </p:nvSpPr>
        <p:spPr bwMode="auto">
          <a:xfrm>
            <a:off x="8432937" y="6046232"/>
            <a:ext cx="509588" cy="509588"/>
          </a:xfrm>
          <a:prstGeom prst="actionButtonReturn">
            <a:avLst/>
          </a:prstGeom>
          <a:solidFill>
            <a:schemeClr val="accent1">
              <a:lumMod val="60000"/>
              <a:lumOff val="40000"/>
            </a:schemeClr>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5655455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49155">
                                            <p:txEl>
                                              <p:pRg st="5" end="5"/>
                                            </p:txEl>
                                          </p:spTgt>
                                        </p:tgtEl>
                                        <p:attrNameLst>
                                          <p:attrName>style.visibility</p:attrName>
                                        </p:attrNameLst>
                                      </p:cBhvr>
                                      <p:to>
                                        <p:strVal val="visible"/>
                                      </p:to>
                                    </p:set>
                                    <p:animEffect transition="in" filter="fade">
                                      <p:cBhvr>
                                        <p:cTn id="7" dur="2000"/>
                                        <p:tgtEl>
                                          <p:spTgt spid="491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tabLst>
                <a:tab pos="7334250" algn="r"/>
              </a:tabLst>
            </a:pPr>
            <a:r>
              <a:rPr lang="de-DE" altLang="en-US" dirty="0"/>
              <a:t>Event 4: UK	</a:t>
            </a:r>
          </a:p>
        </p:txBody>
      </p:sp>
      <p:sp>
        <p:nvSpPr>
          <p:cNvPr id="30723" name="Rectangle 3"/>
          <p:cNvSpPr>
            <a:spLocks noGrp="1" noChangeArrowheads="1"/>
          </p:cNvSpPr>
          <p:nvPr>
            <p:ph idx="1"/>
          </p:nvPr>
        </p:nvSpPr>
        <p:spPr>
          <a:xfrm>
            <a:off x="461463" y="2295076"/>
            <a:ext cx="8221074" cy="1628443"/>
          </a:xfrm>
          <a:noFill/>
        </p:spPr>
        <p:txBody>
          <a:bodyPr>
            <a:normAutofit/>
          </a:bodyPr>
          <a:lstStyle/>
          <a:p>
            <a:pPr marL="0" indent="0">
              <a:buNone/>
            </a:pPr>
            <a:r>
              <a:rPr lang="en-GB" altLang="en-US" sz="2000" dirty="0">
                <a:latin typeface="Arial" panose="020B0604020202020204" pitchFamily="34" charset="0"/>
              </a:rPr>
              <a:t>It’s October and a fire occurs in the tape storage area of the data centre at B&amp;T </a:t>
            </a:r>
            <a:r>
              <a:rPr lang="en-GB" altLang="en-US" sz="2000" dirty="0" err="1">
                <a:latin typeface="Arial" panose="020B0604020202020204" pitchFamily="34" charset="0"/>
              </a:rPr>
              <a:t>Ltd’s</a:t>
            </a:r>
            <a:r>
              <a:rPr lang="en-GB" altLang="en-US" sz="2000" dirty="0">
                <a:latin typeface="Arial" panose="020B0604020202020204" pitchFamily="34" charset="0"/>
              </a:rPr>
              <a:t> corporate HQ in Bollington, UK</a:t>
            </a:r>
            <a:r>
              <a:rPr lang="en-GB" altLang="en-US" sz="2000" i="1" dirty="0">
                <a:latin typeface="Arial" panose="020B0604020202020204" pitchFamily="34" charset="0"/>
              </a:rPr>
              <a:t>. </a:t>
            </a:r>
          </a:p>
          <a:p>
            <a:pPr marL="0" indent="0">
              <a:buNone/>
            </a:pPr>
            <a:endParaRPr lang="en-GB" altLang="en-US" sz="2000" i="1" dirty="0">
              <a:latin typeface="Arial" panose="020B0604020202020204" pitchFamily="34" charset="0"/>
            </a:endParaRPr>
          </a:p>
        </p:txBody>
      </p:sp>
      <p:sp>
        <p:nvSpPr>
          <p:cNvPr id="5147" name="Rectangle 27"/>
          <p:cNvSpPr>
            <a:spLocks noChangeArrowheads="1"/>
          </p:cNvSpPr>
          <p:nvPr/>
        </p:nvSpPr>
        <p:spPr bwMode="auto">
          <a:xfrm>
            <a:off x="461463" y="3341802"/>
            <a:ext cx="8031757" cy="2898345"/>
          </a:xfrm>
          <a:prstGeom prst="rect">
            <a:avLst/>
          </a:prstGeom>
          <a:noFill/>
          <a:ln w="9525">
            <a:noFill/>
            <a:miter lim="800000"/>
            <a:headEnd/>
            <a:tailEnd/>
          </a:ln>
          <a:effectLst/>
        </p:spPr>
        <p:txBody>
          <a:bodyPr/>
          <a:lstStyle/>
          <a:p>
            <a:pPr>
              <a:spcBef>
                <a:spcPct val="20000"/>
              </a:spcBef>
              <a:spcAft>
                <a:spcPts val="1200"/>
              </a:spcAft>
              <a:defRPr/>
            </a:pPr>
            <a:r>
              <a:rPr lang="en-GB" sz="2000" dirty="0">
                <a:latin typeface="Arial" charset="0"/>
              </a:rPr>
              <a:t>If you </a:t>
            </a:r>
            <a:r>
              <a:rPr lang="en-GB" sz="2000" u="sng" dirty="0">
                <a:latin typeface="Arial" charset="0"/>
              </a:rPr>
              <a:t>completed either one or both</a:t>
            </a:r>
            <a:r>
              <a:rPr lang="en-GB" sz="2000" dirty="0">
                <a:latin typeface="Arial" charset="0"/>
              </a:rPr>
              <a:t> of the following: </a:t>
            </a:r>
          </a:p>
          <a:p>
            <a:pPr marL="342900" indent="-342900">
              <a:spcBef>
                <a:spcPct val="20000"/>
              </a:spcBef>
              <a:spcAft>
                <a:spcPts val="1200"/>
              </a:spcAft>
              <a:buFont typeface="Wingdings" panose="05000000000000000000" pitchFamily="2" charset="2"/>
              <a:buChar char="Ø"/>
              <a:defRPr/>
            </a:pPr>
            <a:r>
              <a:rPr lang="en-GB" sz="2000" b="1" dirty="0">
                <a:solidFill>
                  <a:srgbClr val="660033"/>
                </a:solidFill>
                <a:latin typeface="Arial" charset="0"/>
              </a:rPr>
              <a:t>Recommendation 9 (install sprinklers throughout)</a:t>
            </a:r>
          </a:p>
          <a:p>
            <a:pPr>
              <a:spcBef>
                <a:spcPct val="20000"/>
              </a:spcBef>
              <a:spcAft>
                <a:spcPts val="1200"/>
              </a:spcAft>
              <a:defRPr/>
            </a:pPr>
            <a:r>
              <a:rPr lang="en-GB" sz="2000" dirty="0">
                <a:latin typeface="Arial" charset="0"/>
              </a:rPr>
              <a:t>or </a:t>
            </a:r>
          </a:p>
          <a:p>
            <a:pPr marL="342900" indent="-342900">
              <a:spcBef>
                <a:spcPct val="20000"/>
              </a:spcBef>
              <a:spcAft>
                <a:spcPts val="1200"/>
              </a:spcAft>
              <a:buFont typeface="Wingdings" panose="05000000000000000000" pitchFamily="2" charset="2"/>
              <a:buChar char="Ø"/>
              <a:defRPr/>
            </a:pPr>
            <a:r>
              <a:rPr lang="en-GB" sz="2000" b="1" dirty="0">
                <a:solidFill>
                  <a:srgbClr val="660033"/>
                </a:solidFill>
                <a:latin typeface="Arial" charset="0"/>
              </a:rPr>
              <a:t>Recommendation 12 (introduce regular housekeeping inspections)</a:t>
            </a:r>
          </a:p>
          <a:p>
            <a:pPr>
              <a:spcBef>
                <a:spcPct val="20000"/>
              </a:spcBef>
              <a:spcAft>
                <a:spcPts val="1200"/>
              </a:spcAft>
              <a:defRPr/>
            </a:pPr>
            <a:r>
              <a:rPr lang="en-GB" sz="2000" dirty="0">
                <a:latin typeface="Arial" charset="0"/>
              </a:rPr>
              <a:t>You are able to restore your data processing with virtually no disruption. </a:t>
            </a:r>
            <a:r>
              <a:rPr lang="en-GB" sz="2000" b="1" dirty="0">
                <a:latin typeface="Arial" charset="0"/>
              </a:rPr>
              <a:t>Profits increase £500,000 (plus)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47"/>
                                        </p:tgtEl>
                                        <p:attrNameLst>
                                          <p:attrName>style.visibility</p:attrName>
                                        </p:attrNameLst>
                                      </p:cBhvr>
                                      <p:to>
                                        <p:strVal val="visible"/>
                                      </p:to>
                                    </p:set>
                                    <p:animEffect transition="in" filter="wipe(left)">
                                      <p:cBhvr>
                                        <p:cTn id="7" dur="500"/>
                                        <p:tgtEl>
                                          <p:spTgt spid="5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7"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tabLst>
                <a:tab pos="7334250" algn="r"/>
              </a:tabLst>
            </a:pPr>
            <a:r>
              <a:rPr lang="de-DE" altLang="en-US" dirty="0"/>
              <a:t>Event 4: UK	</a:t>
            </a:r>
          </a:p>
        </p:txBody>
      </p:sp>
      <p:sp>
        <p:nvSpPr>
          <p:cNvPr id="48131" name="Rectangle 3"/>
          <p:cNvSpPr>
            <a:spLocks noGrp="1" noChangeArrowheads="1"/>
          </p:cNvSpPr>
          <p:nvPr>
            <p:ph idx="1"/>
          </p:nvPr>
        </p:nvSpPr>
        <p:spPr>
          <a:xfrm>
            <a:off x="531240" y="2120895"/>
            <a:ext cx="8111981" cy="4051495"/>
          </a:xfrm>
        </p:spPr>
        <p:txBody>
          <a:bodyPr>
            <a:noAutofit/>
          </a:bodyPr>
          <a:lstStyle/>
          <a:p>
            <a:pPr marL="0" indent="0">
              <a:spcBef>
                <a:spcPct val="20000"/>
              </a:spcBef>
              <a:spcAft>
                <a:spcPts val="1200"/>
              </a:spcAft>
              <a:buNone/>
              <a:defRPr/>
            </a:pPr>
            <a:r>
              <a:rPr lang="en-GB" sz="2400" dirty="0">
                <a:latin typeface="Arial" charset="0"/>
              </a:rPr>
              <a:t>If you </a:t>
            </a:r>
            <a:r>
              <a:rPr lang="en-GB" sz="2400" u="sng" dirty="0">
                <a:latin typeface="Arial" charset="0"/>
              </a:rPr>
              <a:t>did not complete any of:</a:t>
            </a:r>
          </a:p>
          <a:p>
            <a:pPr>
              <a:spcBef>
                <a:spcPct val="20000"/>
              </a:spcBef>
              <a:spcAft>
                <a:spcPts val="1200"/>
              </a:spcAft>
              <a:buClr>
                <a:srgbClr val="660033"/>
              </a:buClr>
              <a:defRPr/>
            </a:pPr>
            <a:r>
              <a:rPr lang="en-GB" sz="2400" b="1" dirty="0">
                <a:solidFill>
                  <a:srgbClr val="660033"/>
                </a:solidFill>
                <a:latin typeface="Arial" charset="0"/>
              </a:rPr>
              <a:t>Recommendation 9 (install sprinklers throughout)</a:t>
            </a:r>
          </a:p>
          <a:p>
            <a:pPr marL="0" indent="0">
              <a:spcBef>
                <a:spcPct val="20000"/>
              </a:spcBef>
              <a:spcAft>
                <a:spcPts val="1200"/>
              </a:spcAft>
              <a:buClr>
                <a:srgbClr val="660033"/>
              </a:buClr>
              <a:buNone/>
              <a:defRPr/>
            </a:pPr>
            <a:r>
              <a:rPr lang="en-GB" sz="2400" dirty="0">
                <a:latin typeface="Arial" charset="0"/>
              </a:rPr>
              <a:t>or</a:t>
            </a:r>
          </a:p>
          <a:p>
            <a:pPr>
              <a:spcBef>
                <a:spcPct val="20000"/>
              </a:spcBef>
              <a:spcAft>
                <a:spcPts val="1200"/>
              </a:spcAft>
              <a:buClr>
                <a:srgbClr val="660033"/>
              </a:buClr>
              <a:defRPr/>
            </a:pPr>
            <a:r>
              <a:rPr lang="en-GB" sz="2400" b="1" dirty="0">
                <a:solidFill>
                  <a:srgbClr val="660033"/>
                </a:solidFill>
                <a:latin typeface="Arial" charset="0"/>
              </a:rPr>
              <a:t>Recommendation 12 (introduce regular housekeeping inspections of the data centre)</a:t>
            </a:r>
          </a:p>
          <a:p>
            <a:pPr marL="0" indent="0">
              <a:spcAft>
                <a:spcPts val="1200"/>
              </a:spcAft>
              <a:buNone/>
              <a:defRPr/>
            </a:pPr>
            <a:r>
              <a:rPr lang="en-GB" sz="2400" dirty="0">
                <a:solidFill>
                  <a:schemeClr val="tx1"/>
                </a:solidFill>
                <a:latin typeface="Arial" charset="0"/>
              </a:rPr>
              <a:t>The disruption is extensive. </a:t>
            </a:r>
          </a:p>
          <a:p>
            <a:pPr marL="0" indent="0">
              <a:spcAft>
                <a:spcPts val="1200"/>
              </a:spcAft>
              <a:buNone/>
              <a:defRPr/>
            </a:pPr>
            <a:r>
              <a:rPr lang="en-GB" sz="2400" dirty="0">
                <a:latin typeface="Arial" charset="0"/>
              </a:rPr>
              <a:t>Due to cancelled orders, the impact is:</a:t>
            </a:r>
          </a:p>
          <a:p>
            <a:pPr>
              <a:spcAft>
                <a:spcPts val="1200"/>
              </a:spcAft>
              <a:defRPr/>
            </a:pPr>
            <a:r>
              <a:rPr lang="en-GB" sz="2400" b="1" dirty="0">
                <a:latin typeface="Arial" charset="0"/>
              </a:rPr>
              <a:t>£3,000,000 (minus) </a:t>
            </a:r>
            <a:r>
              <a:rPr lang="en-GB" sz="2400" dirty="0">
                <a:latin typeface="Arial" charset="0"/>
              </a:rPr>
              <a:t>loss of profits for B&amp;T Ltd.</a:t>
            </a:r>
          </a:p>
        </p:txBody>
      </p:sp>
      <p:sp>
        <p:nvSpPr>
          <p:cNvPr id="31749" name="Action Button: Return 24">
            <a:hlinkClick r:id="rId2" action="ppaction://hlinksldjump" highlightClick="1"/>
          </p:cNvPr>
          <p:cNvSpPr>
            <a:spLocks noChangeArrowheads="1"/>
          </p:cNvSpPr>
          <p:nvPr/>
        </p:nvSpPr>
        <p:spPr bwMode="auto">
          <a:xfrm>
            <a:off x="8388427" y="6031107"/>
            <a:ext cx="509588" cy="509588"/>
          </a:xfrm>
          <a:prstGeom prst="actionButtonReturn">
            <a:avLst/>
          </a:prstGeom>
          <a:solidFill>
            <a:schemeClr val="accent1">
              <a:lumMod val="60000"/>
              <a:lumOff val="40000"/>
            </a:schemeClr>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tabLst>
                <a:tab pos="7334250" algn="r"/>
              </a:tabLst>
            </a:pPr>
            <a:r>
              <a:rPr lang="de-DE" altLang="en-US" dirty="0"/>
              <a:t>Event 5: Romania 	</a:t>
            </a:r>
          </a:p>
        </p:txBody>
      </p:sp>
      <p:sp>
        <p:nvSpPr>
          <p:cNvPr id="32771" name="Rectangle 3"/>
          <p:cNvSpPr>
            <a:spLocks noGrp="1" noChangeArrowheads="1"/>
          </p:cNvSpPr>
          <p:nvPr>
            <p:ph idx="1"/>
          </p:nvPr>
        </p:nvSpPr>
        <p:spPr>
          <a:xfrm>
            <a:off x="506506" y="2216205"/>
            <a:ext cx="5224992" cy="4014913"/>
          </a:xfrm>
          <a:noFill/>
        </p:spPr>
        <p:txBody>
          <a:bodyPr/>
          <a:lstStyle/>
          <a:p>
            <a:pPr marL="0" indent="0">
              <a:buNone/>
            </a:pPr>
            <a:r>
              <a:rPr lang="en-GB" altLang="en-US" sz="2400" dirty="0">
                <a:solidFill>
                  <a:schemeClr val="bg2">
                    <a:lumMod val="25000"/>
                  </a:schemeClr>
                </a:solidFill>
                <a:latin typeface="Arial" panose="020B0604020202020204" pitchFamily="34" charset="0"/>
              </a:rPr>
              <a:t>It’s July.</a:t>
            </a:r>
          </a:p>
          <a:p>
            <a:pPr marL="0" indent="0">
              <a:buNone/>
            </a:pPr>
            <a:r>
              <a:rPr lang="en-GB" altLang="en-US" sz="2400" dirty="0">
                <a:solidFill>
                  <a:schemeClr val="bg2">
                    <a:lumMod val="25000"/>
                  </a:schemeClr>
                </a:solidFill>
                <a:latin typeface="Arial" panose="020B0604020202020204" pitchFamily="34" charset="0"/>
              </a:rPr>
              <a:t>A worker at B&amp;T Manufacturing near Bucharest, RO </a:t>
            </a:r>
            <a:r>
              <a:rPr lang="en-US" altLang="en-US" sz="2400" dirty="0">
                <a:solidFill>
                  <a:schemeClr val="bg2">
                    <a:lumMod val="25000"/>
                  </a:schemeClr>
                </a:solidFill>
                <a:latin typeface="Arial" panose="020B0604020202020204" pitchFamily="34" charset="0"/>
              </a:rPr>
              <a:t>accidentally</a:t>
            </a:r>
            <a:r>
              <a:rPr lang="en-GB" altLang="en-US" sz="2400" dirty="0">
                <a:solidFill>
                  <a:schemeClr val="bg2">
                    <a:lumMod val="25000"/>
                  </a:schemeClr>
                </a:solidFill>
                <a:latin typeface="Arial" panose="020B0604020202020204" pitchFamily="34" charset="0"/>
              </a:rPr>
              <a:t> damages a pressurised hydraulic oil line on one of the CNC machines. </a:t>
            </a:r>
          </a:p>
          <a:p>
            <a:pPr marL="0" indent="0">
              <a:buNone/>
            </a:pPr>
            <a:endParaRPr lang="en-GB" altLang="en-US" sz="2400" dirty="0">
              <a:latin typeface="Arial" panose="020B0604020202020204" pitchFamily="34" charset="0"/>
            </a:endParaRPr>
          </a:p>
        </p:txBody>
      </p:sp>
      <p:pic>
        <p:nvPicPr>
          <p:cNvPr id="6" name="Picture 5">
            <a:extLst>
              <a:ext uri="{FF2B5EF4-FFF2-40B4-BE49-F238E27FC236}">
                <a16:creationId xmlns:a16="http://schemas.microsoft.com/office/drawing/2014/main" id="{7D2FB853-34D2-4837-9536-28C5E5E0253A}"/>
              </a:ext>
            </a:extLst>
          </p:cNvPr>
          <p:cNvPicPr>
            <a:picLocks noChangeAspect="1"/>
          </p:cNvPicPr>
          <p:nvPr/>
        </p:nvPicPr>
        <p:blipFill>
          <a:blip r:embed="rId3"/>
          <a:stretch>
            <a:fillRect/>
          </a:stretch>
        </p:blipFill>
        <p:spPr>
          <a:xfrm>
            <a:off x="5986701" y="2374559"/>
            <a:ext cx="2696065" cy="402330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tabLst>
                <a:tab pos="7334250" algn="r"/>
              </a:tabLst>
            </a:pPr>
            <a:r>
              <a:rPr lang="de-DE" altLang="en-US" dirty="0"/>
              <a:t>Event 5: Romania 	</a:t>
            </a:r>
          </a:p>
        </p:txBody>
      </p:sp>
      <p:sp>
        <p:nvSpPr>
          <p:cNvPr id="52251" name="Rectangle 27"/>
          <p:cNvSpPr>
            <a:spLocks noChangeArrowheads="1"/>
          </p:cNvSpPr>
          <p:nvPr/>
        </p:nvSpPr>
        <p:spPr bwMode="auto">
          <a:xfrm>
            <a:off x="471488" y="2434130"/>
            <a:ext cx="4864384" cy="3806414"/>
          </a:xfrm>
          <a:prstGeom prst="rect">
            <a:avLst/>
          </a:prstGeom>
          <a:noFill/>
          <a:ln w="9525">
            <a:noFill/>
            <a:miter lim="800000"/>
            <a:headEnd/>
            <a:tailEnd/>
          </a:ln>
          <a:effectLst/>
        </p:spPr>
        <p:txBody>
          <a:bodyPr/>
          <a:lstStyle/>
          <a:p>
            <a:pPr>
              <a:spcBef>
                <a:spcPct val="20000"/>
              </a:spcBef>
              <a:defRPr/>
            </a:pPr>
            <a:r>
              <a:rPr lang="en-GB" sz="2400" dirty="0">
                <a:latin typeface="Arial" charset="0"/>
              </a:rPr>
              <a:t>If you </a:t>
            </a:r>
            <a:r>
              <a:rPr lang="en-GB" sz="2400" u="sng" dirty="0">
                <a:latin typeface="Arial" charset="0"/>
              </a:rPr>
              <a:t>completed</a:t>
            </a:r>
            <a:r>
              <a:rPr lang="en-GB" sz="2400" dirty="0">
                <a:latin typeface="Arial" charset="0"/>
              </a:rPr>
              <a:t> the following: </a:t>
            </a:r>
          </a:p>
          <a:p>
            <a:pPr marL="342900" indent="-342900">
              <a:spcBef>
                <a:spcPct val="20000"/>
              </a:spcBef>
              <a:buFont typeface="Wingdings" panose="05000000000000000000" pitchFamily="2" charset="2"/>
              <a:buChar char="Ø"/>
              <a:defRPr/>
            </a:pP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17 (install safety shut-down to prevent oil release)</a:t>
            </a:r>
          </a:p>
          <a:p>
            <a:pPr>
              <a:spcBef>
                <a:spcPct val="20000"/>
              </a:spcBef>
              <a:defRPr/>
            </a:pPr>
            <a:r>
              <a:rPr lang="en-GB" sz="2400" dirty="0">
                <a:latin typeface="Arial" charset="0"/>
              </a:rPr>
              <a:t>The oil supply is automatically shut down and no further damage occurs. </a:t>
            </a:r>
          </a:p>
          <a:p>
            <a:pPr>
              <a:spcBef>
                <a:spcPct val="20000"/>
              </a:spcBef>
              <a:defRPr/>
            </a:pPr>
            <a:endParaRPr lang="en-GB" sz="2400" dirty="0">
              <a:latin typeface="Arial" charset="0"/>
            </a:endParaRPr>
          </a:p>
          <a:p>
            <a:pPr>
              <a:spcBef>
                <a:spcPct val="20000"/>
              </a:spcBef>
              <a:defRPr/>
            </a:pPr>
            <a:r>
              <a:rPr lang="en-GB" sz="2400" b="1" dirty="0">
                <a:latin typeface="Arial" charset="0"/>
              </a:rPr>
              <a:t>Profits increase £500,000 (plus)</a:t>
            </a: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5872" y="3038628"/>
            <a:ext cx="3526950" cy="2597417"/>
          </a:xfrm>
          <a:prstGeom prst="rect">
            <a:avLst/>
          </a:prstGeom>
        </p:spPr>
      </p:pic>
    </p:spTree>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691530" y="2298496"/>
            <a:ext cx="7760939" cy="3919128"/>
          </a:xfrm>
        </p:spPr>
        <p:txBody>
          <a:bodyPr>
            <a:noAutofit/>
          </a:bodyPr>
          <a:lstStyle/>
          <a:p>
            <a:pPr marL="0" indent="0">
              <a:buNone/>
              <a:defRPr/>
            </a:pPr>
            <a:r>
              <a:rPr lang="en-GB" sz="2000" dirty="0">
                <a:solidFill>
                  <a:schemeClr val="tx1"/>
                </a:solidFill>
                <a:latin typeface="Arial" charset="0"/>
              </a:rPr>
              <a:t>If you </a:t>
            </a:r>
            <a:r>
              <a:rPr lang="en-GB" sz="2000" u="sng" dirty="0">
                <a:solidFill>
                  <a:schemeClr val="tx1"/>
                </a:solidFill>
                <a:latin typeface="Arial" charset="0"/>
              </a:rPr>
              <a:t>did not complete</a:t>
            </a:r>
            <a:r>
              <a:rPr lang="en-GB" sz="2000" dirty="0">
                <a:solidFill>
                  <a:schemeClr val="tx1"/>
                </a:solidFill>
                <a:latin typeface="Arial" charset="0"/>
              </a:rPr>
              <a:t> the following:</a:t>
            </a:r>
          </a:p>
          <a:p>
            <a:pPr>
              <a:buClr>
                <a:srgbClr val="660033"/>
              </a:buClr>
              <a:defRPr/>
            </a:pPr>
            <a:r>
              <a:rPr lang="en-GB" sz="2000" b="1" dirty="0">
                <a:solidFill>
                  <a:srgbClr val="660033"/>
                </a:solidFill>
                <a:latin typeface="Arial" charset="0"/>
              </a:rPr>
              <a:t>Recommendation 17 (install safety shut-off to prevent oil release)</a:t>
            </a:r>
          </a:p>
          <a:p>
            <a:pPr marL="0" indent="0">
              <a:buClr>
                <a:srgbClr val="660033"/>
              </a:buClr>
              <a:buNone/>
              <a:defRPr/>
            </a:pPr>
            <a:r>
              <a:rPr lang="en-GB" sz="2000" dirty="0">
                <a:solidFill>
                  <a:schemeClr val="tx1"/>
                </a:solidFill>
                <a:latin typeface="Arial" charset="0"/>
              </a:rPr>
              <a:t>but </a:t>
            </a:r>
            <a:r>
              <a:rPr lang="en-GB" sz="2000" u="sng" dirty="0">
                <a:solidFill>
                  <a:schemeClr val="tx1"/>
                </a:solidFill>
                <a:latin typeface="Arial" charset="0"/>
              </a:rPr>
              <a:t>did complete </a:t>
            </a:r>
          </a:p>
          <a:p>
            <a:pPr>
              <a:buClr>
                <a:srgbClr val="660033"/>
              </a:buClr>
              <a:defRPr/>
            </a:pPr>
            <a:r>
              <a:rPr lang="en-GB" sz="2000" b="1" dirty="0">
                <a:solidFill>
                  <a:srgbClr val="660033"/>
                </a:solidFill>
                <a:latin typeface="Arial" charset="0"/>
              </a:rPr>
              <a:t>Recommendation 24 (introduce emergency procedures)</a:t>
            </a:r>
            <a:r>
              <a:rPr lang="en-GB" sz="2000" dirty="0">
                <a:solidFill>
                  <a:schemeClr val="tx1"/>
                </a:solidFill>
                <a:latin typeface="Arial" charset="0"/>
              </a:rPr>
              <a:t> </a:t>
            </a:r>
          </a:p>
          <a:p>
            <a:pPr marL="0" indent="0">
              <a:buClr>
                <a:srgbClr val="660033"/>
              </a:buClr>
              <a:buNone/>
              <a:defRPr/>
            </a:pPr>
            <a:r>
              <a:rPr lang="en-GB" sz="2000" dirty="0">
                <a:solidFill>
                  <a:schemeClr val="tx1"/>
                </a:solidFill>
                <a:latin typeface="Arial" charset="0"/>
              </a:rPr>
              <a:t>An operator handles the incident well, but not before considerable damage is done. </a:t>
            </a:r>
          </a:p>
          <a:p>
            <a:pPr marL="0" indent="0">
              <a:buNone/>
              <a:defRPr/>
            </a:pPr>
            <a:r>
              <a:rPr lang="en-GB" sz="2000" dirty="0">
                <a:solidFill>
                  <a:schemeClr val="tx1"/>
                </a:solidFill>
                <a:latin typeface="Arial" charset="0"/>
              </a:rPr>
              <a:t>Production of round leg furniture products is curtailed and B&amp;T </a:t>
            </a:r>
            <a:r>
              <a:rPr lang="en-GB" sz="2000" dirty="0" err="1">
                <a:solidFill>
                  <a:schemeClr val="tx1"/>
                </a:solidFill>
                <a:latin typeface="Arial" charset="0"/>
              </a:rPr>
              <a:t>Ltd's</a:t>
            </a:r>
            <a:r>
              <a:rPr lang="en-GB" sz="2000" dirty="0">
                <a:solidFill>
                  <a:schemeClr val="tx1"/>
                </a:solidFill>
                <a:latin typeface="Arial" charset="0"/>
              </a:rPr>
              <a:t> Asia DC is running out of stock.  </a:t>
            </a:r>
          </a:p>
          <a:p>
            <a:pPr marL="0" indent="0">
              <a:buNone/>
              <a:defRPr/>
            </a:pPr>
            <a:r>
              <a:rPr lang="en-GB" sz="2000" b="1" dirty="0">
                <a:solidFill>
                  <a:schemeClr val="tx1"/>
                </a:solidFill>
                <a:latin typeface="Arial" charset="0"/>
              </a:rPr>
              <a:t>The resulting loss of product supply affects the Asia</a:t>
            </a:r>
            <a:r>
              <a:rPr lang="en-GB" sz="2000" b="1" i="1" dirty="0">
                <a:solidFill>
                  <a:schemeClr val="tx1"/>
                </a:solidFill>
                <a:latin typeface="Arial" charset="0"/>
              </a:rPr>
              <a:t> </a:t>
            </a:r>
            <a:r>
              <a:rPr lang="en-GB" sz="2000" b="1" dirty="0">
                <a:solidFill>
                  <a:schemeClr val="tx1"/>
                </a:solidFill>
                <a:latin typeface="Arial" charset="0"/>
              </a:rPr>
              <a:t>sales a £1,000,000 (minus) drop in profits.</a:t>
            </a:r>
          </a:p>
          <a:p>
            <a:pPr marL="0" indent="0">
              <a:buNone/>
              <a:defRPr/>
            </a:pPr>
            <a:endParaRPr lang="en-GB" sz="2000" dirty="0">
              <a:solidFill>
                <a:schemeClr val="tx1"/>
              </a:solidFill>
              <a:latin typeface="Arial" charset="0"/>
            </a:endParaRPr>
          </a:p>
        </p:txBody>
      </p:sp>
      <p:sp>
        <p:nvSpPr>
          <p:cNvPr id="26" name="Rectangle 2">
            <a:extLst>
              <a:ext uri="{FF2B5EF4-FFF2-40B4-BE49-F238E27FC236}">
                <a16:creationId xmlns:a16="http://schemas.microsoft.com/office/drawing/2014/main" id="{4866FF90-4CF5-4397-B74E-0B40AC46082F}"/>
              </a:ext>
            </a:extLst>
          </p:cNvPr>
          <p:cNvSpPr>
            <a:spLocks noGrp="1" noChangeArrowheads="1"/>
          </p:cNvSpPr>
          <p:nvPr>
            <p:ph type="title"/>
          </p:nvPr>
        </p:nvSpPr>
        <p:spPr>
          <a:xfrm>
            <a:off x="863565" y="925607"/>
            <a:ext cx="6346078" cy="711359"/>
          </a:xfrm>
        </p:spPr>
        <p:txBody>
          <a:bodyPr/>
          <a:lstStyle/>
          <a:p>
            <a:pPr>
              <a:tabLst>
                <a:tab pos="7334250" algn="r"/>
              </a:tabLst>
            </a:pPr>
            <a:r>
              <a:rPr lang="de-DE" altLang="en-US" dirty="0"/>
              <a:t>Event 5: Romania 	</a:t>
            </a:r>
          </a:p>
        </p:txBody>
      </p:sp>
    </p:spTree>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499749" y="2262188"/>
            <a:ext cx="8144630" cy="4191000"/>
          </a:xfrm>
          <a:noFill/>
        </p:spPr>
        <p:txBody>
          <a:bodyPr>
            <a:normAutofit fontScale="62500" lnSpcReduction="20000"/>
          </a:bodyPr>
          <a:lstStyle/>
          <a:p>
            <a:pPr marL="0" indent="0">
              <a:lnSpc>
                <a:spcPct val="110000"/>
              </a:lnSpc>
              <a:spcBef>
                <a:spcPts val="0"/>
              </a:spcBef>
              <a:spcAft>
                <a:spcPts val="1200"/>
              </a:spcAft>
              <a:buNone/>
            </a:pPr>
            <a:r>
              <a:rPr lang="en-GB" altLang="en-US" sz="2600" dirty="0">
                <a:solidFill>
                  <a:schemeClr val="tx1"/>
                </a:solidFill>
                <a:latin typeface="Arial" panose="020B0604020202020204" pitchFamily="34" charset="0"/>
              </a:rPr>
              <a:t>If </a:t>
            </a:r>
            <a:r>
              <a:rPr lang="en-GB" altLang="en-US" sz="2600" u="sng" dirty="0">
                <a:solidFill>
                  <a:schemeClr val="tx1"/>
                </a:solidFill>
                <a:latin typeface="Arial" panose="020B0604020202020204" pitchFamily="34" charset="0"/>
              </a:rPr>
              <a:t>neither</a:t>
            </a:r>
            <a:r>
              <a:rPr lang="en-GB" altLang="en-US" sz="2600" dirty="0">
                <a:solidFill>
                  <a:schemeClr val="tx1"/>
                </a:solidFill>
                <a:latin typeface="Arial" panose="020B0604020202020204" pitchFamily="34" charset="0"/>
              </a:rPr>
              <a:t> </a:t>
            </a:r>
          </a:p>
          <a:p>
            <a:pPr>
              <a:lnSpc>
                <a:spcPct val="110000"/>
              </a:lnSpc>
              <a:spcBef>
                <a:spcPts val="0"/>
              </a:spcBef>
              <a:spcAft>
                <a:spcPts val="1200"/>
              </a:spcAft>
              <a:buClr>
                <a:srgbClr val="660033"/>
              </a:buClr>
              <a:buFont typeface="Wingdings" panose="05000000000000000000" pitchFamily="2" charset="2"/>
              <a:buChar char="Ø"/>
            </a:pPr>
            <a:r>
              <a:rPr lang="en-GB" altLang="en-US" sz="2600" b="1" dirty="0">
                <a:solidFill>
                  <a:srgbClr val="660033"/>
                </a:solidFill>
                <a:latin typeface="Arial" panose="020B0604020202020204" pitchFamily="34" charset="0"/>
              </a:rPr>
              <a:t>Recommendation 17</a:t>
            </a:r>
            <a:r>
              <a:rPr lang="en-GB" altLang="en-US" sz="2600" dirty="0">
                <a:solidFill>
                  <a:srgbClr val="660033"/>
                </a:solidFill>
                <a:latin typeface="Arial" panose="020B0604020202020204" pitchFamily="34" charset="0"/>
              </a:rPr>
              <a:t> </a:t>
            </a:r>
            <a:r>
              <a:rPr lang="en-GB" altLang="en-US" sz="2600" b="1" dirty="0">
                <a:solidFill>
                  <a:srgbClr val="660033"/>
                </a:solidFill>
                <a:latin typeface="Arial" panose="020B0604020202020204" pitchFamily="34" charset="0"/>
              </a:rPr>
              <a:t>(install safety shut-down to prevent oil release)</a:t>
            </a:r>
          </a:p>
          <a:p>
            <a:pPr marL="0" indent="0">
              <a:lnSpc>
                <a:spcPct val="110000"/>
              </a:lnSpc>
              <a:spcBef>
                <a:spcPts val="0"/>
              </a:spcBef>
              <a:spcAft>
                <a:spcPts val="1200"/>
              </a:spcAft>
              <a:buClr>
                <a:srgbClr val="660033"/>
              </a:buClr>
              <a:buNone/>
            </a:pPr>
            <a:r>
              <a:rPr lang="en-GB" altLang="en-US" sz="2600" u="sng" dirty="0">
                <a:solidFill>
                  <a:schemeClr val="tx1"/>
                </a:solidFill>
                <a:latin typeface="Arial" panose="020B0604020202020204" pitchFamily="34" charset="0"/>
              </a:rPr>
              <a:t>nor </a:t>
            </a:r>
          </a:p>
          <a:p>
            <a:pPr>
              <a:lnSpc>
                <a:spcPct val="110000"/>
              </a:lnSpc>
              <a:spcBef>
                <a:spcPts val="0"/>
              </a:spcBef>
              <a:spcAft>
                <a:spcPts val="1200"/>
              </a:spcAft>
              <a:buClr>
                <a:srgbClr val="660033"/>
              </a:buClr>
              <a:buFont typeface="Wingdings" panose="05000000000000000000" pitchFamily="2" charset="2"/>
              <a:buChar char="Ø"/>
            </a:pPr>
            <a:r>
              <a:rPr lang="en-GB" altLang="en-US" sz="2600" b="1" dirty="0">
                <a:solidFill>
                  <a:srgbClr val="660033"/>
                </a:solidFill>
                <a:latin typeface="Arial" panose="020B0604020202020204" pitchFamily="34" charset="0"/>
              </a:rPr>
              <a:t>Recommendation 24 (introduce emergency procedures for hydraulic systems)</a:t>
            </a:r>
          </a:p>
          <a:p>
            <a:pPr marL="0" indent="0">
              <a:lnSpc>
                <a:spcPct val="110000"/>
              </a:lnSpc>
              <a:spcBef>
                <a:spcPts val="0"/>
              </a:spcBef>
              <a:spcAft>
                <a:spcPts val="1200"/>
              </a:spcAft>
              <a:buNone/>
            </a:pPr>
            <a:r>
              <a:rPr lang="en-GB" altLang="en-US" sz="2600" dirty="0">
                <a:solidFill>
                  <a:schemeClr val="tx1"/>
                </a:solidFill>
                <a:latin typeface="Arial" panose="020B0604020202020204" pitchFamily="34" charset="0"/>
              </a:rPr>
              <a:t>was completed, the entire facility is severely damaged due to a fast-spreading oil spray fire and production is down for 6 months. </a:t>
            </a:r>
            <a:endParaRPr lang="en-GB" altLang="en-US" sz="2400" dirty="0">
              <a:latin typeface="Arial" panose="020B0604020202020204" pitchFamily="34" charset="0"/>
            </a:endParaRPr>
          </a:p>
          <a:p>
            <a:pPr marL="0" indent="0">
              <a:spcAft>
                <a:spcPts val="1200"/>
              </a:spcAft>
              <a:buNone/>
            </a:pPr>
            <a:r>
              <a:rPr lang="en-GB" altLang="en-US" sz="2400" dirty="0">
                <a:solidFill>
                  <a:schemeClr val="tx1"/>
                </a:solidFill>
                <a:latin typeface="Arial" panose="020B0604020202020204" pitchFamily="34" charset="0"/>
              </a:rPr>
              <a:t>Outcome: </a:t>
            </a:r>
          </a:p>
          <a:p>
            <a:r>
              <a:rPr lang="en-GB" altLang="en-US" sz="2400" dirty="0">
                <a:solidFill>
                  <a:schemeClr val="tx1"/>
                </a:solidFill>
                <a:latin typeface="Arial" panose="020B0604020202020204" pitchFamily="34" charset="0"/>
              </a:rPr>
              <a:t>£ 7,000,000 profit loss at Manufacturing site.</a:t>
            </a:r>
          </a:p>
          <a:p>
            <a:r>
              <a:rPr lang="en-GB" altLang="en-US" sz="2400" dirty="0">
                <a:solidFill>
                  <a:schemeClr val="tx1"/>
                </a:solidFill>
                <a:latin typeface="Arial" panose="020B0604020202020204" pitchFamily="34" charset="0"/>
              </a:rPr>
              <a:t>£ 1,000,000 profit loss at the Newark NA DC.</a:t>
            </a:r>
          </a:p>
          <a:p>
            <a:r>
              <a:rPr lang="en-GB" altLang="en-US" sz="2400" dirty="0">
                <a:solidFill>
                  <a:schemeClr val="tx1"/>
                </a:solidFill>
                <a:latin typeface="Arial" panose="020B0604020202020204" pitchFamily="34" charset="0"/>
              </a:rPr>
              <a:t>£ 500,000 profit loss at the Hong Kong Asia DC.</a:t>
            </a:r>
          </a:p>
          <a:p>
            <a:r>
              <a:rPr lang="en-GB" altLang="en-US" sz="2400" b="1" dirty="0">
                <a:solidFill>
                  <a:schemeClr val="tx1"/>
                </a:solidFill>
                <a:latin typeface="Arial" panose="020B0604020202020204" pitchFamily="34" charset="0"/>
              </a:rPr>
              <a:t>Total loss = £8,500,000 (minus)</a:t>
            </a:r>
          </a:p>
        </p:txBody>
      </p:sp>
      <p:sp>
        <p:nvSpPr>
          <p:cNvPr id="35844" name="Action Button: Return 25">
            <a:hlinkClick r:id="rId5" action="ppaction://hlinksldjump" highlightClick="1"/>
          </p:cNvPr>
          <p:cNvSpPr>
            <a:spLocks noChangeArrowheads="1"/>
          </p:cNvSpPr>
          <p:nvPr/>
        </p:nvSpPr>
        <p:spPr bwMode="auto">
          <a:xfrm>
            <a:off x="8512404" y="2032201"/>
            <a:ext cx="509588" cy="509588"/>
          </a:xfrm>
          <a:prstGeom prst="actionButtonReturn">
            <a:avLst/>
          </a:prstGeom>
          <a:solidFill>
            <a:schemeClr val="accent1">
              <a:lumMod val="60000"/>
              <a:lumOff val="40000"/>
            </a:schemeClr>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
        <p:nvSpPr>
          <p:cNvPr id="27" name="Rectangle 2">
            <a:extLst>
              <a:ext uri="{FF2B5EF4-FFF2-40B4-BE49-F238E27FC236}">
                <a16:creationId xmlns:a16="http://schemas.microsoft.com/office/drawing/2014/main" id="{7FFD27C5-9A2C-4C3A-80C6-59D16A334F1A}"/>
              </a:ext>
            </a:extLst>
          </p:cNvPr>
          <p:cNvSpPr>
            <a:spLocks noGrp="1" noChangeArrowheads="1"/>
          </p:cNvSpPr>
          <p:nvPr>
            <p:ph type="title"/>
          </p:nvPr>
        </p:nvSpPr>
        <p:spPr>
          <a:xfrm>
            <a:off x="863565" y="925607"/>
            <a:ext cx="6346078" cy="711359"/>
          </a:xfrm>
        </p:spPr>
        <p:txBody>
          <a:bodyPr/>
          <a:lstStyle/>
          <a:p>
            <a:pPr>
              <a:tabLst>
                <a:tab pos="7334250" algn="r"/>
              </a:tabLst>
            </a:pPr>
            <a:r>
              <a:rPr lang="de-DE" altLang="en-US" dirty="0"/>
              <a:t>Event 5: Romania	</a:t>
            </a:r>
          </a:p>
        </p:txBody>
      </p:sp>
      <p:pic>
        <p:nvPicPr>
          <p:cNvPr id="3" name="HydraulicFluidsFireBallDemonstration">
            <a:hlinkClick r:id="" action="ppaction://media"/>
            <a:extLst>
              <a:ext uri="{FF2B5EF4-FFF2-40B4-BE49-F238E27FC236}">
                <a16:creationId xmlns:a16="http://schemas.microsoft.com/office/drawing/2014/main" id="{61C2840D-AB85-472C-8DCF-8ACDE9FAE01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719198" y="4357688"/>
            <a:ext cx="3048000" cy="2286000"/>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tabLst>
                <a:tab pos="7334250" algn="r"/>
              </a:tabLst>
            </a:pPr>
            <a:r>
              <a:rPr lang="de-DE" altLang="en-US" dirty="0"/>
              <a:t>Event 6: Romania	</a:t>
            </a:r>
          </a:p>
        </p:txBody>
      </p:sp>
      <p:sp>
        <p:nvSpPr>
          <p:cNvPr id="36867" name="Rectangle 3"/>
          <p:cNvSpPr>
            <a:spLocks noGrp="1" noChangeArrowheads="1"/>
          </p:cNvSpPr>
          <p:nvPr>
            <p:ph idx="1"/>
          </p:nvPr>
        </p:nvSpPr>
        <p:spPr>
          <a:xfrm>
            <a:off x="410028" y="2053449"/>
            <a:ext cx="8270675" cy="1109353"/>
          </a:xfrm>
          <a:noFill/>
        </p:spPr>
        <p:txBody>
          <a:bodyPr/>
          <a:lstStyle/>
          <a:p>
            <a:pPr marL="0" indent="0">
              <a:buNone/>
            </a:pPr>
            <a:r>
              <a:rPr lang="en-GB" altLang="en-US" sz="2400" dirty="0">
                <a:latin typeface="Arial" panose="020B0604020202020204" pitchFamily="34" charset="0"/>
              </a:rPr>
              <a:t>It’s October and the B&amp;T Ltd.'s</a:t>
            </a:r>
            <a:r>
              <a:rPr lang="en-GB" altLang="en-US" sz="2400" i="1" dirty="0">
                <a:latin typeface="Arial" panose="020B0604020202020204" pitchFamily="34" charset="0"/>
              </a:rPr>
              <a:t> </a:t>
            </a:r>
            <a:r>
              <a:rPr lang="en-GB" altLang="en-US" sz="2400" dirty="0">
                <a:latin typeface="Arial" panose="020B0604020202020204" pitchFamily="34" charset="0"/>
              </a:rPr>
              <a:t>Warehouse in Bucharest catches fire on a Sunday morning.</a:t>
            </a:r>
          </a:p>
          <a:p>
            <a:pPr marL="0" indent="0">
              <a:buNone/>
            </a:pPr>
            <a:endParaRPr lang="en-GB" altLang="en-US" sz="2400" dirty="0">
              <a:latin typeface="Arial" panose="020B0604020202020204" pitchFamily="34" charset="0"/>
            </a:endParaRPr>
          </a:p>
        </p:txBody>
      </p:sp>
      <p:sp>
        <p:nvSpPr>
          <p:cNvPr id="7200" name="Rectangle 32"/>
          <p:cNvSpPr>
            <a:spLocks noChangeArrowheads="1"/>
          </p:cNvSpPr>
          <p:nvPr/>
        </p:nvSpPr>
        <p:spPr bwMode="auto">
          <a:xfrm>
            <a:off x="410029" y="2872275"/>
            <a:ext cx="8270674" cy="1965552"/>
          </a:xfrm>
          <a:prstGeom prst="rect">
            <a:avLst/>
          </a:prstGeom>
          <a:noFill/>
          <a:ln w="9525">
            <a:noFill/>
            <a:miter lim="800000"/>
            <a:headEnd/>
            <a:tailEnd/>
          </a:ln>
          <a:effectLst/>
        </p:spPr>
        <p:txBody>
          <a:bodyPr/>
          <a:lstStyle/>
          <a:p>
            <a:pPr>
              <a:spcBef>
                <a:spcPct val="20000"/>
              </a:spcBef>
              <a:spcAft>
                <a:spcPts val="1200"/>
              </a:spcAft>
              <a:defRPr/>
            </a:pPr>
            <a:r>
              <a:rPr lang="en-GB" sz="2000" dirty="0">
                <a:latin typeface="Arial" charset="0"/>
              </a:rPr>
              <a:t>If you </a:t>
            </a:r>
            <a:r>
              <a:rPr lang="en-GB" sz="2000" u="sng" dirty="0">
                <a:latin typeface="Arial" charset="0"/>
              </a:rPr>
              <a:t>completed all of </a:t>
            </a:r>
            <a:r>
              <a:rPr lang="en-GB" sz="2000" dirty="0">
                <a:latin typeface="Arial" charset="0"/>
              </a:rPr>
              <a:t>the following:</a:t>
            </a:r>
          </a:p>
          <a:p>
            <a:pPr marL="342900" indent="-342900">
              <a:spcBef>
                <a:spcPct val="20000"/>
              </a:spcBef>
              <a:spcAft>
                <a:spcPts val="1200"/>
              </a:spcAft>
              <a:buFont typeface="Wingdings" panose="05000000000000000000" pitchFamily="2" charset="2"/>
              <a:buChar char="Ø"/>
              <a:defRPr/>
            </a:pPr>
            <a:r>
              <a:rPr lang="en-GB" sz="2000" b="1" dirty="0">
                <a:solidFill>
                  <a:srgbClr val="660033"/>
                </a:solidFill>
                <a:latin typeface="Arial" charset="0"/>
              </a:rPr>
              <a:t>Recommendations 25 (provide in-rack sprinklers)</a:t>
            </a:r>
          </a:p>
          <a:p>
            <a:pPr marL="342900" indent="-342900">
              <a:spcBef>
                <a:spcPct val="20000"/>
              </a:spcBef>
              <a:spcAft>
                <a:spcPts val="1200"/>
              </a:spcAft>
              <a:buFont typeface="Wingdings" panose="05000000000000000000" pitchFamily="2" charset="2"/>
              <a:buChar char="Ø"/>
              <a:defRPr/>
            </a:pPr>
            <a:r>
              <a:rPr lang="en-GB" sz="2000" b="1" dirty="0">
                <a:solidFill>
                  <a:srgbClr val="660033"/>
                </a:solidFill>
                <a:latin typeface="Arial" charset="0"/>
              </a:rPr>
              <a:t>Recommendation 26 (keep aisles free of storage)</a:t>
            </a:r>
          </a:p>
          <a:p>
            <a:pPr marL="342900" indent="-342900">
              <a:spcBef>
                <a:spcPct val="20000"/>
              </a:spcBef>
              <a:spcAft>
                <a:spcPts val="1200"/>
              </a:spcAft>
              <a:buFont typeface="Wingdings" panose="05000000000000000000" pitchFamily="2" charset="2"/>
              <a:buChar char="Ø"/>
              <a:defRPr/>
            </a:pPr>
            <a:r>
              <a:rPr lang="en-GB" sz="2000" b="1" dirty="0">
                <a:solidFill>
                  <a:srgbClr val="660033"/>
                </a:solidFill>
                <a:latin typeface="Arial" charset="0"/>
              </a:rPr>
              <a:t>Recommendation 27 (relocate idle pallet storage)</a:t>
            </a:r>
          </a:p>
          <a:p>
            <a:pPr>
              <a:spcBef>
                <a:spcPct val="20000"/>
              </a:spcBef>
              <a:spcAft>
                <a:spcPts val="1200"/>
              </a:spcAft>
              <a:defRPr/>
            </a:pPr>
            <a:r>
              <a:rPr lang="en-GB" sz="2000" dirty="0">
                <a:latin typeface="Arial" charset="0"/>
              </a:rPr>
              <a:t>A few sprinklers control the fire until the fire brigade arrives and there is virtually no financial impact to the business.</a:t>
            </a:r>
          </a:p>
          <a:p>
            <a:pPr>
              <a:spcBef>
                <a:spcPct val="20000"/>
              </a:spcBef>
              <a:spcAft>
                <a:spcPts val="1200"/>
              </a:spcAft>
              <a:defRPr/>
            </a:pPr>
            <a:r>
              <a:rPr lang="en-GB" sz="2000" dirty="0">
                <a:latin typeface="Arial" charset="0"/>
              </a:rPr>
              <a:t>Coincidentally in the following month a competitor loses a warehouse in the area to an arsonist. B&amp;T fulfils their orders generating </a:t>
            </a:r>
            <a:r>
              <a:rPr lang="en-GB" sz="2000" b="1" dirty="0">
                <a:latin typeface="Arial" charset="0"/>
              </a:rPr>
              <a:t>£1,000,000 (plus) additional profit for B&amp;T!  </a:t>
            </a:r>
          </a:p>
          <a:p>
            <a:pPr>
              <a:spcBef>
                <a:spcPct val="20000"/>
              </a:spcBef>
              <a:defRPr/>
            </a:pPr>
            <a:endParaRPr lang="en-GB" sz="20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00"/>
                                        </p:tgtEl>
                                        <p:attrNameLst>
                                          <p:attrName>style.visibility</p:attrName>
                                        </p:attrNameLst>
                                      </p:cBhvr>
                                      <p:to>
                                        <p:strVal val="visible"/>
                                      </p:to>
                                    </p:set>
                                    <p:animEffect transition="in" filter="wipe(left)">
                                      <p:cBhvr>
                                        <p:cTn id="7" dur="500"/>
                                        <p:tgtEl>
                                          <p:spTgt spid="7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0"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tabLst>
                <a:tab pos="7334250" algn="r"/>
              </a:tabLst>
            </a:pPr>
            <a:r>
              <a:rPr lang="de-DE" altLang="en-US" dirty="0"/>
              <a:t>Event 6: Romania	</a:t>
            </a:r>
          </a:p>
        </p:txBody>
      </p:sp>
      <p:sp>
        <p:nvSpPr>
          <p:cNvPr id="36867" name="Rectangle 3"/>
          <p:cNvSpPr>
            <a:spLocks noGrp="1" noChangeArrowheads="1"/>
          </p:cNvSpPr>
          <p:nvPr>
            <p:ph idx="1"/>
          </p:nvPr>
        </p:nvSpPr>
        <p:spPr>
          <a:xfrm>
            <a:off x="436662" y="2177282"/>
            <a:ext cx="8270675" cy="1109353"/>
          </a:xfrm>
          <a:noFill/>
        </p:spPr>
        <p:txBody>
          <a:bodyPr/>
          <a:lstStyle/>
          <a:p>
            <a:pPr marL="0" indent="0">
              <a:buNone/>
            </a:pPr>
            <a:r>
              <a:rPr lang="en-GB" altLang="en-US" sz="2400" dirty="0">
                <a:latin typeface="Arial" panose="020B0604020202020204" pitchFamily="34" charset="0"/>
              </a:rPr>
              <a:t>.</a:t>
            </a:r>
          </a:p>
          <a:p>
            <a:pPr marL="0" indent="0">
              <a:buNone/>
            </a:pPr>
            <a:endParaRPr lang="en-GB" altLang="en-US" sz="2400" dirty="0">
              <a:latin typeface="Arial" panose="020B0604020202020204" pitchFamily="34" charset="0"/>
            </a:endParaRPr>
          </a:p>
        </p:txBody>
      </p:sp>
      <p:sp>
        <p:nvSpPr>
          <p:cNvPr id="7200" name="Rectangle 32"/>
          <p:cNvSpPr>
            <a:spLocks noChangeArrowheads="1"/>
          </p:cNvSpPr>
          <p:nvPr/>
        </p:nvSpPr>
        <p:spPr bwMode="auto">
          <a:xfrm>
            <a:off x="436662" y="2177282"/>
            <a:ext cx="8270674" cy="1965552"/>
          </a:xfrm>
          <a:prstGeom prst="rect">
            <a:avLst/>
          </a:prstGeom>
          <a:noFill/>
          <a:ln w="9525">
            <a:noFill/>
            <a:miter lim="800000"/>
            <a:headEnd/>
            <a:tailEnd/>
          </a:ln>
          <a:effectLst/>
        </p:spPr>
        <p:txBody>
          <a:bodyPr/>
          <a:lstStyle/>
          <a:p>
            <a:pPr>
              <a:spcBef>
                <a:spcPct val="20000"/>
              </a:spcBef>
              <a:spcAft>
                <a:spcPts val="1200"/>
              </a:spcAft>
              <a:defRPr/>
            </a:pPr>
            <a:r>
              <a:rPr lang="en-GB" sz="2000" dirty="0">
                <a:latin typeface="Arial" charset="0"/>
              </a:rPr>
              <a:t>If you </a:t>
            </a:r>
            <a:r>
              <a:rPr lang="en-GB" sz="2000" u="sng" dirty="0">
                <a:latin typeface="Arial" charset="0"/>
              </a:rPr>
              <a:t>completed</a:t>
            </a:r>
            <a:r>
              <a:rPr lang="en-GB" sz="2000" dirty="0">
                <a:latin typeface="Arial" charset="0"/>
              </a:rPr>
              <a:t> the following:</a:t>
            </a:r>
          </a:p>
          <a:p>
            <a:pPr marL="342900" indent="-342900">
              <a:spcBef>
                <a:spcPct val="20000"/>
              </a:spcBef>
              <a:spcAft>
                <a:spcPts val="1200"/>
              </a:spcAft>
              <a:buFont typeface="Wingdings" panose="05000000000000000000" pitchFamily="2" charset="2"/>
              <a:buChar char="Ø"/>
              <a:defRPr/>
            </a:pPr>
            <a:r>
              <a:rPr lang="en-GB" sz="2000" b="1" dirty="0">
                <a:solidFill>
                  <a:srgbClr val="660033"/>
                </a:solidFill>
                <a:latin typeface="Arial" charset="0"/>
              </a:rPr>
              <a:t>Recommendations 25 (provide in-rack sprinklers)</a:t>
            </a:r>
          </a:p>
          <a:p>
            <a:pPr>
              <a:spcBef>
                <a:spcPct val="20000"/>
              </a:spcBef>
              <a:spcAft>
                <a:spcPts val="1200"/>
              </a:spcAft>
              <a:defRPr/>
            </a:pPr>
            <a:r>
              <a:rPr lang="en-GB" sz="2000" dirty="0">
                <a:latin typeface="Arial" charset="0"/>
              </a:rPr>
              <a:t>But did </a:t>
            </a:r>
            <a:r>
              <a:rPr lang="en-GB" sz="2000" u="sng" dirty="0">
                <a:latin typeface="Arial" charset="0"/>
              </a:rPr>
              <a:t>not complete either one or neither </a:t>
            </a:r>
            <a:r>
              <a:rPr lang="en-GB" sz="2000" dirty="0">
                <a:latin typeface="Arial" charset="0"/>
              </a:rPr>
              <a:t>of the following: </a:t>
            </a:r>
          </a:p>
          <a:p>
            <a:pPr marL="342900" indent="-342900">
              <a:spcBef>
                <a:spcPct val="20000"/>
              </a:spcBef>
              <a:spcAft>
                <a:spcPts val="1200"/>
              </a:spcAft>
              <a:buFont typeface="Wingdings" panose="05000000000000000000" pitchFamily="2" charset="2"/>
              <a:buChar char="Ø"/>
              <a:defRPr/>
            </a:pPr>
            <a:r>
              <a:rPr lang="en-GB" sz="2000" b="1" dirty="0">
                <a:solidFill>
                  <a:srgbClr val="660033"/>
                </a:solidFill>
                <a:latin typeface="Arial" charset="0"/>
              </a:rPr>
              <a:t>Recommendation 26 (keep aisles free of storage)</a:t>
            </a:r>
          </a:p>
          <a:p>
            <a:pPr marL="342900" indent="-342900">
              <a:spcBef>
                <a:spcPct val="20000"/>
              </a:spcBef>
              <a:spcAft>
                <a:spcPts val="1200"/>
              </a:spcAft>
              <a:buFont typeface="Wingdings" panose="05000000000000000000" pitchFamily="2" charset="2"/>
              <a:buChar char="Ø"/>
              <a:defRPr/>
            </a:pPr>
            <a:r>
              <a:rPr lang="en-GB" sz="2000" b="1" dirty="0">
                <a:solidFill>
                  <a:srgbClr val="660033"/>
                </a:solidFill>
                <a:latin typeface="Arial" charset="0"/>
              </a:rPr>
              <a:t>Recommendation 27 (relocate idle pallet storage)</a:t>
            </a:r>
          </a:p>
          <a:p>
            <a:pPr>
              <a:spcBef>
                <a:spcPct val="20000"/>
              </a:spcBef>
              <a:defRPr/>
            </a:pPr>
            <a:r>
              <a:rPr lang="en-GB" sz="2000" dirty="0">
                <a:latin typeface="Arial" charset="0"/>
              </a:rPr>
              <a:t>Sprinklers struggle to keep the fire under control until the fire brigade arrives. There is extensive stock damage and smoke contamination.</a:t>
            </a:r>
          </a:p>
          <a:p>
            <a:pPr marL="342900" indent="-342900">
              <a:spcBef>
                <a:spcPct val="20000"/>
              </a:spcBef>
              <a:buFont typeface="Arial" panose="020B0604020202020204" pitchFamily="34" charset="0"/>
              <a:buChar char="•"/>
              <a:defRPr/>
            </a:pPr>
            <a:r>
              <a:rPr lang="en-GB" sz="2000" dirty="0">
                <a:latin typeface="Arial" charset="0"/>
              </a:rPr>
              <a:t>B&amp;T has to work hard to fulfil outstanding orders, there is </a:t>
            </a:r>
            <a:r>
              <a:rPr lang="en-GB" sz="2000" b="1" dirty="0">
                <a:latin typeface="Arial" charset="0"/>
              </a:rPr>
              <a:t>a loss in profitability of £250,000 (</a:t>
            </a:r>
            <a:r>
              <a:rPr lang="en-GB" sz="2000" b="1">
                <a:latin typeface="Arial" charset="0"/>
              </a:rPr>
              <a:t>minus)</a:t>
            </a:r>
            <a:endParaRPr lang="en-GB" sz="2000" b="1" dirty="0">
              <a:latin typeface="Arial" charset="0"/>
            </a:endParaRPr>
          </a:p>
          <a:p>
            <a:pPr>
              <a:spcBef>
                <a:spcPct val="20000"/>
              </a:spcBef>
              <a:defRPr/>
            </a:pPr>
            <a:endParaRPr lang="en-GB" sz="2000" dirty="0">
              <a:latin typeface="Arial" charset="0"/>
            </a:endParaRPr>
          </a:p>
        </p:txBody>
      </p:sp>
    </p:spTree>
    <p:extLst>
      <p:ext uri="{BB962C8B-B14F-4D97-AF65-F5344CB8AC3E}">
        <p14:creationId xmlns:p14="http://schemas.microsoft.com/office/powerpoint/2010/main" val="3364061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00"/>
                                        </p:tgtEl>
                                        <p:attrNameLst>
                                          <p:attrName>style.visibility</p:attrName>
                                        </p:attrNameLst>
                                      </p:cBhvr>
                                      <p:to>
                                        <p:strVal val="visible"/>
                                      </p:to>
                                    </p:set>
                                    <p:animEffect transition="in" filter="wipe(left)">
                                      <p:cBhvr>
                                        <p:cTn id="7" dur="500"/>
                                        <p:tgtEl>
                                          <p:spTgt spid="7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0"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tabLst>
                <a:tab pos="7334250" algn="r"/>
              </a:tabLst>
            </a:pPr>
            <a:r>
              <a:rPr lang="de-DE" altLang="en-US" dirty="0"/>
              <a:t>Event 6: Romania 	</a:t>
            </a:r>
          </a:p>
        </p:txBody>
      </p:sp>
      <p:sp>
        <p:nvSpPr>
          <p:cNvPr id="49183" name="Rectangle 31"/>
          <p:cNvSpPr>
            <a:spLocks noChangeArrowheads="1"/>
          </p:cNvSpPr>
          <p:nvPr/>
        </p:nvSpPr>
        <p:spPr bwMode="auto">
          <a:xfrm>
            <a:off x="544995" y="2108058"/>
            <a:ext cx="8467030" cy="3824335"/>
          </a:xfrm>
          <a:prstGeom prst="rect">
            <a:avLst/>
          </a:prstGeom>
          <a:noFill/>
          <a:ln w="9525">
            <a:noFill/>
            <a:miter lim="800000"/>
            <a:headEnd/>
            <a:tailEnd/>
          </a:ln>
          <a:effectLst/>
        </p:spPr>
        <p:txBody>
          <a:bodyPr/>
          <a:lstStyle/>
          <a:p>
            <a:pPr>
              <a:spcBef>
                <a:spcPct val="20000"/>
              </a:spcBef>
              <a:spcAft>
                <a:spcPts val="600"/>
              </a:spcAft>
              <a:defRPr/>
            </a:pPr>
            <a:r>
              <a:rPr lang="en-GB" sz="1800" dirty="0">
                <a:latin typeface="Arial" charset="0"/>
              </a:rPr>
              <a:t>If you </a:t>
            </a:r>
            <a:r>
              <a:rPr lang="en-GB" sz="1800" u="sng" dirty="0">
                <a:latin typeface="Arial" charset="0"/>
              </a:rPr>
              <a:t>did not complete </a:t>
            </a:r>
            <a:r>
              <a:rPr lang="en-GB" sz="1800" b="1" dirty="0">
                <a:solidFill>
                  <a:srgbClr val="660033"/>
                </a:solidFill>
                <a:latin typeface="Arial" charset="0"/>
              </a:rPr>
              <a:t>recommendation</a:t>
            </a:r>
            <a:r>
              <a:rPr lang="en-GB" sz="1800" b="1" dirty="0">
                <a:solidFill>
                  <a:srgbClr val="660033"/>
                </a:solidFill>
                <a:effectLst>
                  <a:outerShdw blurRad="38100" dist="38100" dir="2700000" algn="tl">
                    <a:srgbClr val="C0C0C0"/>
                  </a:outerShdw>
                </a:effectLst>
                <a:latin typeface="Arial" charset="0"/>
              </a:rPr>
              <a:t> </a:t>
            </a:r>
            <a:r>
              <a:rPr lang="en-GB" sz="1800" b="1" dirty="0">
                <a:solidFill>
                  <a:srgbClr val="660033"/>
                </a:solidFill>
                <a:latin typeface="Arial" charset="0"/>
              </a:rPr>
              <a:t>25 (in-rack sprinklers)</a:t>
            </a:r>
            <a:r>
              <a:rPr lang="en-GB" sz="1800" dirty="0">
                <a:solidFill>
                  <a:srgbClr val="660033"/>
                </a:solidFill>
                <a:effectLst>
                  <a:outerShdw blurRad="38100" dist="38100" dir="2700000" algn="tl">
                    <a:srgbClr val="C0C0C0"/>
                  </a:outerShdw>
                </a:effectLst>
                <a:latin typeface="Arial" charset="0"/>
              </a:rPr>
              <a:t> </a:t>
            </a:r>
            <a:r>
              <a:rPr lang="en-GB" sz="1800" dirty="0">
                <a:latin typeface="Arial" charset="0"/>
              </a:rPr>
              <a:t>but </a:t>
            </a:r>
            <a:r>
              <a:rPr lang="en-GB" sz="1800" u="sng" dirty="0">
                <a:latin typeface="Arial" charset="0"/>
              </a:rPr>
              <a:t>completed all</a:t>
            </a:r>
            <a:r>
              <a:rPr lang="en-GB" sz="1800" dirty="0">
                <a:latin typeface="Arial" charset="0"/>
              </a:rPr>
              <a:t> of the following:</a:t>
            </a:r>
          </a:p>
          <a:p>
            <a:pPr marL="342900" indent="-342900">
              <a:spcBef>
                <a:spcPct val="20000"/>
              </a:spcBef>
              <a:spcAft>
                <a:spcPts val="600"/>
              </a:spcAft>
              <a:buFont typeface="Wingdings" panose="05000000000000000000" pitchFamily="2" charset="2"/>
              <a:buChar char="Ø"/>
              <a:defRPr/>
            </a:pPr>
            <a:r>
              <a:rPr lang="en-GB" sz="1800" b="1" dirty="0">
                <a:solidFill>
                  <a:srgbClr val="660033"/>
                </a:solidFill>
                <a:latin typeface="Arial" charset="0"/>
              </a:rPr>
              <a:t>Recommendation</a:t>
            </a:r>
            <a:r>
              <a:rPr lang="en-GB" sz="1800" dirty="0">
                <a:solidFill>
                  <a:srgbClr val="660033"/>
                </a:solidFill>
                <a:latin typeface="Arial" charset="0"/>
              </a:rPr>
              <a:t> </a:t>
            </a:r>
            <a:r>
              <a:rPr lang="en-GB" sz="1800" b="1" dirty="0">
                <a:solidFill>
                  <a:srgbClr val="660033"/>
                </a:solidFill>
                <a:latin typeface="Arial" charset="0"/>
              </a:rPr>
              <a:t>1 (Improve emergency response)</a:t>
            </a:r>
          </a:p>
          <a:p>
            <a:pPr marL="342900" indent="-342900">
              <a:spcBef>
                <a:spcPct val="20000"/>
              </a:spcBef>
              <a:spcAft>
                <a:spcPts val="600"/>
              </a:spcAft>
              <a:buFont typeface="Wingdings" panose="05000000000000000000" pitchFamily="2" charset="2"/>
              <a:buChar char="Ø"/>
              <a:defRPr/>
            </a:pPr>
            <a:r>
              <a:rPr lang="en-GB" sz="1800" b="1" dirty="0">
                <a:solidFill>
                  <a:srgbClr val="660033"/>
                </a:solidFill>
                <a:effectLst>
                  <a:outerShdw blurRad="38100" dist="38100" dir="2700000" algn="tl">
                    <a:srgbClr val="C0C0C0"/>
                  </a:outerShdw>
                </a:effectLst>
                <a:latin typeface="Arial" charset="0"/>
              </a:rPr>
              <a:t>Recommendation </a:t>
            </a:r>
            <a:r>
              <a:rPr lang="en-GB" sz="1800" b="1" dirty="0">
                <a:solidFill>
                  <a:srgbClr val="660033"/>
                </a:solidFill>
                <a:latin typeface="Arial" charset="0"/>
              </a:rPr>
              <a:t>26 (Keep aisles clear)</a:t>
            </a:r>
          </a:p>
          <a:p>
            <a:pPr marL="342900" indent="-342900">
              <a:spcBef>
                <a:spcPct val="20000"/>
              </a:spcBef>
              <a:spcAft>
                <a:spcPts val="600"/>
              </a:spcAft>
              <a:buFont typeface="Wingdings" panose="05000000000000000000" pitchFamily="2" charset="2"/>
              <a:buChar char="Ø"/>
              <a:defRPr/>
            </a:pPr>
            <a:r>
              <a:rPr lang="en-GB" sz="1800" b="1" dirty="0">
                <a:solidFill>
                  <a:srgbClr val="660033"/>
                </a:solidFill>
                <a:latin typeface="Arial" charset="0"/>
              </a:rPr>
              <a:t>Recommendation 27 (Relocate idle pallet storage)</a:t>
            </a:r>
          </a:p>
          <a:p>
            <a:pPr marL="342900" indent="-342900">
              <a:spcBef>
                <a:spcPct val="20000"/>
              </a:spcBef>
              <a:spcAft>
                <a:spcPts val="600"/>
              </a:spcAft>
              <a:buFont typeface="Wingdings" panose="05000000000000000000" pitchFamily="2" charset="2"/>
              <a:buChar char="Ø"/>
              <a:defRPr/>
            </a:pPr>
            <a:r>
              <a:rPr lang="en-GB" sz="1800" b="1" dirty="0">
                <a:solidFill>
                  <a:srgbClr val="660033"/>
                </a:solidFill>
                <a:latin typeface="Arial" charset="0"/>
              </a:rPr>
              <a:t>Recommendation 28 (Replace wood roof over finished goods conveyor)</a:t>
            </a:r>
          </a:p>
          <a:p>
            <a:pPr marL="342900" indent="-342900">
              <a:spcBef>
                <a:spcPct val="20000"/>
              </a:spcBef>
              <a:spcAft>
                <a:spcPts val="600"/>
              </a:spcAft>
              <a:buFont typeface="Wingdings" panose="05000000000000000000" pitchFamily="2" charset="2"/>
              <a:buChar char="Ø"/>
              <a:defRPr/>
            </a:pPr>
            <a:r>
              <a:rPr lang="en-GB" sz="1800" b="1" dirty="0">
                <a:solidFill>
                  <a:srgbClr val="660033"/>
                </a:solidFill>
                <a:latin typeface="Arial" charset="0"/>
              </a:rPr>
              <a:t>Recommendation</a:t>
            </a:r>
            <a:r>
              <a:rPr lang="en-GB" sz="1800" dirty="0">
                <a:latin typeface="Arial" charset="0"/>
              </a:rPr>
              <a:t> </a:t>
            </a:r>
            <a:r>
              <a:rPr lang="en-GB" sz="1800" b="1" dirty="0">
                <a:solidFill>
                  <a:srgbClr val="660033"/>
                </a:solidFill>
                <a:latin typeface="Arial" charset="0"/>
              </a:rPr>
              <a:t>30 (Relocate propane tanks outside)</a:t>
            </a:r>
            <a:r>
              <a:rPr lang="en-GB" sz="1800" dirty="0">
                <a:latin typeface="Arial" charset="0"/>
              </a:rPr>
              <a:t>, </a:t>
            </a:r>
          </a:p>
          <a:p>
            <a:pPr>
              <a:spcBef>
                <a:spcPct val="20000"/>
              </a:spcBef>
              <a:spcAft>
                <a:spcPts val="600"/>
              </a:spcAft>
              <a:defRPr/>
            </a:pPr>
            <a:r>
              <a:rPr lang="en-GB" sz="1800" dirty="0">
                <a:latin typeface="Arial" charset="0"/>
              </a:rPr>
              <a:t>Fire spread is relatively slow, it doesn’t spread along the finish goods conveyor and early fire brigade intervention limits warehouse damage. </a:t>
            </a:r>
          </a:p>
          <a:p>
            <a:pPr>
              <a:spcBef>
                <a:spcPct val="20000"/>
              </a:spcBef>
              <a:spcAft>
                <a:spcPts val="600"/>
              </a:spcAft>
              <a:defRPr/>
            </a:pPr>
            <a:r>
              <a:rPr lang="en-GB" sz="1800" dirty="0">
                <a:latin typeface="Arial" charset="0"/>
              </a:rPr>
              <a:t>Financial impact: profit loss of £1,250,000 at B&amp;T Ltd manufacturing due to reduced production volume whilst the warehouse is repaired and losses at the NA and Asia DCs to £375,000 each.</a:t>
            </a:r>
          </a:p>
          <a:p>
            <a:pPr marL="457200" indent="-457200">
              <a:spcBef>
                <a:spcPct val="20000"/>
              </a:spcBef>
              <a:buFont typeface="Arial" panose="020B0604020202020204" pitchFamily="34" charset="0"/>
              <a:buChar char="•"/>
              <a:defRPr/>
            </a:pPr>
            <a:r>
              <a:rPr lang="en-GB" sz="2000" b="1" dirty="0">
                <a:latin typeface="Arial" charset="0"/>
              </a:rPr>
              <a:t>Total profit lost = £2,000,000 (minus)</a:t>
            </a:r>
          </a:p>
        </p:txBody>
      </p:sp>
    </p:spTree>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tabLst>
                <a:tab pos="7334250" algn="r"/>
              </a:tabLst>
            </a:pPr>
            <a:r>
              <a:rPr lang="de-DE" altLang="en-US" dirty="0"/>
              <a:t>Event 6: Romania 	</a:t>
            </a:r>
          </a:p>
        </p:txBody>
      </p:sp>
      <p:sp>
        <p:nvSpPr>
          <p:cNvPr id="48131" name="Rectangle 3"/>
          <p:cNvSpPr>
            <a:spLocks noGrp="1" noChangeArrowheads="1"/>
          </p:cNvSpPr>
          <p:nvPr>
            <p:ph idx="1"/>
          </p:nvPr>
        </p:nvSpPr>
        <p:spPr>
          <a:xfrm>
            <a:off x="474416" y="2126294"/>
            <a:ext cx="6642822" cy="4731706"/>
          </a:xfrm>
        </p:spPr>
        <p:txBody>
          <a:bodyPr>
            <a:normAutofit fontScale="92500"/>
          </a:bodyPr>
          <a:lstStyle/>
          <a:p>
            <a:pPr marL="0" indent="0">
              <a:buNone/>
              <a:defRPr/>
            </a:pPr>
            <a:r>
              <a:rPr lang="en-GB" sz="2400" dirty="0">
                <a:latin typeface="Arial" charset="0"/>
              </a:rPr>
              <a:t>If you </a:t>
            </a:r>
            <a:r>
              <a:rPr lang="en-GB" sz="2400" u="sng" dirty="0">
                <a:latin typeface="Arial" charset="0"/>
              </a:rPr>
              <a:t>did not complete </a:t>
            </a:r>
            <a:r>
              <a:rPr lang="en-GB" sz="2400" b="1" dirty="0">
                <a:solidFill>
                  <a:srgbClr val="660033"/>
                </a:solidFill>
                <a:latin typeface="Arial" charset="0"/>
              </a:rPr>
              <a:t>recommendation</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25 (in-rack sprinklers)</a:t>
            </a:r>
            <a:r>
              <a:rPr lang="en-GB" sz="2400" dirty="0">
                <a:solidFill>
                  <a:srgbClr val="660033"/>
                </a:solidFill>
                <a:effectLst>
                  <a:outerShdw blurRad="38100" dist="38100" dir="2700000" algn="tl">
                    <a:srgbClr val="C0C0C0"/>
                  </a:outerShdw>
                </a:effectLst>
                <a:latin typeface="Arial" charset="0"/>
              </a:rPr>
              <a:t> </a:t>
            </a:r>
            <a:r>
              <a:rPr lang="en-GB" sz="2400" dirty="0">
                <a:latin typeface="Arial" charset="0"/>
              </a:rPr>
              <a:t>but </a:t>
            </a:r>
            <a:r>
              <a:rPr lang="en-GB" sz="2400" u="sng" dirty="0">
                <a:latin typeface="Arial" charset="0"/>
              </a:rPr>
              <a:t>completed</a:t>
            </a:r>
            <a:r>
              <a:rPr lang="en-GB" sz="2400" dirty="0">
                <a:latin typeface="Arial" charset="0"/>
              </a:rPr>
              <a:t> the following:</a:t>
            </a:r>
          </a:p>
          <a:p>
            <a:pPr>
              <a:buClr>
                <a:srgbClr val="660033"/>
              </a:buClr>
              <a:defRPr/>
            </a:pPr>
            <a:r>
              <a:rPr lang="en-GB" sz="2000" b="1" dirty="0">
                <a:solidFill>
                  <a:srgbClr val="660033"/>
                </a:solidFill>
                <a:latin typeface="Arial" charset="0"/>
              </a:rPr>
              <a:t>Recommendation 28 (replace wood roof over finished goods conveyor)</a:t>
            </a:r>
            <a:endParaRPr lang="en-GB" sz="2000" dirty="0">
              <a:solidFill>
                <a:schemeClr val="tx1"/>
              </a:solidFill>
              <a:latin typeface="Arial" charset="0"/>
            </a:endParaRPr>
          </a:p>
          <a:p>
            <a:pPr marL="0" indent="0">
              <a:buClr>
                <a:srgbClr val="660033"/>
              </a:buClr>
              <a:buNone/>
              <a:defRPr/>
            </a:pPr>
            <a:r>
              <a:rPr lang="en-GB" sz="2000" dirty="0">
                <a:solidFill>
                  <a:schemeClr val="tx1"/>
                </a:solidFill>
                <a:latin typeface="Arial" charset="0"/>
              </a:rPr>
              <a:t>But </a:t>
            </a:r>
            <a:r>
              <a:rPr lang="en-GB" sz="2000" u="sng" dirty="0">
                <a:solidFill>
                  <a:schemeClr val="tx1"/>
                </a:solidFill>
                <a:latin typeface="Arial" charset="0"/>
              </a:rPr>
              <a:t>did not complete any one or all of </a:t>
            </a:r>
            <a:r>
              <a:rPr lang="en-GB" sz="2000" dirty="0">
                <a:solidFill>
                  <a:schemeClr val="tx1"/>
                </a:solidFill>
                <a:latin typeface="Arial" charset="0"/>
              </a:rPr>
              <a:t>the following:</a:t>
            </a:r>
            <a:endParaRPr lang="en-GB" sz="2000" dirty="0">
              <a:solidFill>
                <a:schemeClr val="tx1"/>
              </a:solidFill>
              <a:effectLst>
                <a:outerShdw blurRad="38100" dist="38100" dir="2700000" algn="tl">
                  <a:srgbClr val="C0C0C0"/>
                </a:outerShdw>
              </a:effectLst>
              <a:latin typeface="Arial" charset="0"/>
            </a:endParaRPr>
          </a:p>
          <a:p>
            <a:pPr>
              <a:buClr>
                <a:srgbClr val="660033"/>
              </a:buClr>
              <a:defRPr/>
            </a:pPr>
            <a:r>
              <a:rPr lang="en-GB" sz="2000" b="1" dirty="0">
                <a:solidFill>
                  <a:srgbClr val="660033"/>
                </a:solidFill>
                <a:latin typeface="Arial" charset="0"/>
              </a:rPr>
              <a:t>Recommendations 26 (keep aisles free of storage)</a:t>
            </a:r>
          </a:p>
          <a:p>
            <a:pPr>
              <a:buClr>
                <a:srgbClr val="660033"/>
              </a:buClr>
              <a:defRPr/>
            </a:pPr>
            <a:r>
              <a:rPr lang="en-GB" sz="2000" b="1" dirty="0">
                <a:solidFill>
                  <a:srgbClr val="660033"/>
                </a:solidFill>
                <a:latin typeface="Arial" charset="0"/>
              </a:rPr>
              <a:t>Recommendation 27 (relocate idle pallet storage)</a:t>
            </a:r>
          </a:p>
          <a:p>
            <a:pPr>
              <a:buClr>
                <a:srgbClr val="660033"/>
              </a:buClr>
              <a:defRPr/>
            </a:pPr>
            <a:r>
              <a:rPr lang="en-GB" sz="2000" b="1" dirty="0">
                <a:solidFill>
                  <a:srgbClr val="660033"/>
                </a:solidFill>
                <a:latin typeface="Arial" charset="0"/>
              </a:rPr>
              <a:t>Recommendation  30 (relocate propane tanks outside)</a:t>
            </a:r>
          </a:p>
          <a:p>
            <a:pPr marL="0" indent="0">
              <a:buClr>
                <a:srgbClr val="660033"/>
              </a:buClr>
              <a:buNone/>
              <a:defRPr/>
            </a:pPr>
            <a:r>
              <a:rPr lang="en-GB" sz="2000" dirty="0">
                <a:solidFill>
                  <a:schemeClr val="tx1"/>
                </a:solidFill>
                <a:latin typeface="Arial" charset="0"/>
              </a:rPr>
              <a:t>The warehouse is lost</a:t>
            </a:r>
          </a:p>
          <a:p>
            <a:pPr marL="0" indent="0">
              <a:buClr>
                <a:srgbClr val="660033"/>
              </a:buClr>
              <a:buNone/>
              <a:defRPr/>
            </a:pPr>
            <a:r>
              <a:rPr lang="en-GB" b="1" dirty="0">
                <a:solidFill>
                  <a:schemeClr val="tx1"/>
                </a:solidFill>
                <a:latin typeface="Arial" charset="0"/>
              </a:rPr>
              <a:t>Total profit  loss:</a:t>
            </a:r>
          </a:p>
          <a:p>
            <a:pPr>
              <a:defRPr/>
            </a:pPr>
            <a:r>
              <a:rPr lang="en-GB" b="1" dirty="0">
                <a:solidFill>
                  <a:schemeClr val="tx1"/>
                </a:solidFill>
                <a:latin typeface="Arial" charset="0"/>
              </a:rPr>
              <a:t>	£ 5,500,000 (minus)</a:t>
            </a:r>
          </a:p>
        </p:txBody>
      </p:sp>
      <p:pic>
        <p:nvPicPr>
          <p:cNvPr id="38917" name="Picture 31" descr="D:\Photos\Losses\Kautex warehouse, 30.12.1998\another bird view.jpg"/>
          <p:cNvPicPr>
            <a:picLocks noChangeAspect="1" noChangeArrowheads="1"/>
          </p:cNvPicPr>
          <p:nvPr/>
        </p:nvPicPr>
        <p:blipFill>
          <a:blip r:embed="rId3" cstate="print">
            <a:lum bright="12000"/>
            <a:extLst>
              <a:ext uri="{28A0092B-C50C-407E-A947-70E740481C1C}">
                <a14:useLocalDpi xmlns:a14="http://schemas.microsoft.com/office/drawing/2010/main" val="0"/>
              </a:ext>
            </a:extLst>
          </a:blip>
          <a:srcRect l="1045" t="14301" r="10452" b="11594"/>
          <a:stretch>
            <a:fillRect/>
          </a:stretch>
        </p:blipFill>
        <p:spPr bwMode="auto">
          <a:xfrm>
            <a:off x="6936266" y="4686441"/>
            <a:ext cx="2089754" cy="2053724"/>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tabLst>
                <a:tab pos="7334250" algn="r"/>
              </a:tabLst>
            </a:pPr>
            <a:r>
              <a:rPr lang="de-DE" altLang="en-US" dirty="0"/>
              <a:t>Event 6: Romania 	</a:t>
            </a:r>
          </a:p>
        </p:txBody>
      </p:sp>
      <p:sp>
        <p:nvSpPr>
          <p:cNvPr id="48131" name="Rectangle 3"/>
          <p:cNvSpPr>
            <a:spLocks noGrp="1" noChangeArrowheads="1"/>
          </p:cNvSpPr>
          <p:nvPr>
            <p:ph idx="1"/>
          </p:nvPr>
        </p:nvSpPr>
        <p:spPr>
          <a:xfrm>
            <a:off x="479879" y="2216804"/>
            <a:ext cx="8145647" cy="4641196"/>
          </a:xfrm>
        </p:spPr>
        <p:txBody>
          <a:bodyPr>
            <a:normAutofit fontScale="62500" lnSpcReduction="20000"/>
          </a:bodyPr>
          <a:lstStyle/>
          <a:p>
            <a:pPr marL="0" indent="0">
              <a:buNone/>
              <a:defRPr/>
            </a:pPr>
            <a:r>
              <a:rPr lang="en-GB" sz="2600" dirty="0">
                <a:solidFill>
                  <a:schemeClr val="tx1"/>
                </a:solidFill>
                <a:latin typeface="Arial" charset="0"/>
              </a:rPr>
              <a:t>If you did not complete both of the following:</a:t>
            </a:r>
          </a:p>
          <a:p>
            <a:pPr>
              <a:buClr>
                <a:srgbClr val="660033"/>
              </a:buClr>
              <a:defRPr/>
            </a:pPr>
            <a:r>
              <a:rPr lang="en-GB" sz="2600" b="1" dirty="0">
                <a:solidFill>
                  <a:srgbClr val="660033"/>
                </a:solidFill>
                <a:latin typeface="Arial" charset="0"/>
              </a:rPr>
              <a:t>Recommendation 25 (install in-rack sprinklers)</a:t>
            </a:r>
          </a:p>
          <a:p>
            <a:pPr>
              <a:buClr>
                <a:srgbClr val="660033"/>
              </a:buClr>
              <a:defRPr/>
            </a:pPr>
            <a:r>
              <a:rPr lang="en-GB" sz="2600" b="1" dirty="0">
                <a:solidFill>
                  <a:srgbClr val="660033"/>
                </a:solidFill>
                <a:latin typeface="Arial" charset="0"/>
              </a:rPr>
              <a:t>Recommendation 28 (replace wood roof over conveyor)</a:t>
            </a:r>
          </a:p>
          <a:p>
            <a:pPr marL="0" indent="0">
              <a:buClr>
                <a:srgbClr val="660033"/>
              </a:buClr>
              <a:buNone/>
              <a:defRPr/>
            </a:pPr>
            <a:r>
              <a:rPr lang="en-GB" sz="2600" dirty="0">
                <a:solidFill>
                  <a:schemeClr val="tx1"/>
                </a:solidFill>
                <a:latin typeface="Arial" charset="0"/>
              </a:rPr>
              <a:t>Nor did you complete any one or all of the following: </a:t>
            </a:r>
          </a:p>
          <a:p>
            <a:pPr>
              <a:buClr>
                <a:srgbClr val="660033"/>
              </a:buClr>
              <a:defRPr/>
            </a:pPr>
            <a:r>
              <a:rPr lang="en-GB" sz="2600" b="1" dirty="0">
                <a:solidFill>
                  <a:srgbClr val="660033"/>
                </a:solidFill>
                <a:latin typeface="Arial" charset="0"/>
              </a:rPr>
              <a:t>Recommendation 26 (keep aisles free from storage)</a:t>
            </a:r>
          </a:p>
          <a:p>
            <a:pPr>
              <a:buClr>
                <a:srgbClr val="660033"/>
              </a:buClr>
              <a:defRPr/>
            </a:pPr>
            <a:r>
              <a:rPr lang="en-GB" sz="2600" b="1" dirty="0">
                <a:solidFill>
                  <a:srgbClr val="660033"/>
                </a:solidFill>
                <a:latin typeface="Arial" charset="0"/>
              </a:rPr>
              <a:t>Recommendation 27 (relocate idle pallet storage outside)</a:t>
            </a:r>
          </a:p>
          <a:p>
            <a:pPr>
              <a:buClr>
                <a:srgbClr val="660033"/>
              </a:buClr>
              <a:defRPr/>
            </a:pPr>
            <a:r>
              <a:rPr lang="en-GB" sz="2600" b="1" dirty="0">
                <a:solidFill>
                  <a:srgbClr val="660033"/>
                </a:solidFill>
                <a:latin typeface="Arial" charset="0"/>
              </a:rPr>
              <a:t>Recommendation 30 (relocate propane tanks outside the warehouse)</a:t>
            </a:r>
          </a:p>
          <a:p>
            <a:pPr marL="0" indent="0">
              <a:buNone/>
              <a:defRPr/>
            </a:pPr>
            <a:r>
              <a:rPr lang="en-GB" sz="2600" dirty="0">
                <a:solidFill>
                  <a:schemeClr val="tx1"/>
                </a:solidFill>
                <a:latin typeface="Arial" charset="0"/>
              </a:rPr>
              <a:t>The fire is severe and spreads to the manufacturing facility causing significant damage and a long recovery. The event makes local news.</a:t>
            </a:r>
            <a:endParaRPr lang="en-GB" sz="2400" dirty="0">
              <a:latin typeface="Arial" charset="0"/>
            </a:endParaRPr>
          </a:p>
          <a:p>
            <a:pPr marL="0" indent="0">
              <a:buNone/>
              <a:defRPr/>
            </a:pPr>
            <a:r>
              <a:rPr lang="en-GB" sz="2200" dirty="0">
                <a:solidFill>
                  <a:schemeClr val="tx1"/>
                </a:solidFill>
                <a:latin typeface="Arial" charset="0"/>
              </a:rPr>
              <a:t>Profit loss:</a:t>
            </a:r>
          </a:p>
          <a:p>
            <a:pPr>
              <a:defRPr/>
            </a:pPr>
            <a:r>
              <a:rPr lang="en-GB" sz="2200" dirty="0">
                <a:solidFill>
                  <a:schemeClr val="tx1"/>
                </a:solidFill>
                <a:latin typeface="Arial" charset="0"/>
              </a:rPr>
              <a:t>	£ 15,000,000 for Europe</a:t>
            </a:r>
          </a:p>
          <a:p>
            <a:pPr>
              <a:defRPr/>
            </a:pPr>
            <a:r>
              <a:rPr lang="en-GB" sz="2200" dirty="0">
                <a:solidFill>
                  <a:schemeClr val="tx1"/>
                </a:solidFill>
                <a:latin typeface="Arial" charset="0"/>
              </a:rPr>
              <a:t>	£ 1,500,000 for Newark NA DC</a:t>
            </a:r>
          </a:p>
          <a:p>
            <a:pPr>
              <a:defRPr/>
            </a:pPr>
            <a:r>
              <a:rPr lang="en-GB" sz="2200" dirty="0">
                <a:solidFill>
                  <a:schemeClr val="tx1"/>
                </a:solidFill>
                <a:latin typeface="Arial" charset="0"/>
              </a:rPr>
              <a:t>	£ 1,000,000 at Hong Kong Asia DC</a:t>
            </a:r>
          </a:p>
          <a:p>
            <a:pPr marL="0" indent="0">
              <a:buNone/>
              <a:defRPr/>
            </a:pPr>
            <a:r>
              <a:rPr lang="en-GB" sz="2200" b="1" dirty="0">
                <a:solidFill>
                  <a:schemeClr val="tx1"/>
                </a:solidFill>
                <a:latin typeface="Arial" charset="0"/>
              </a:rPr>
              <a:t>Total profit  loss:</a:t>
            </a:r>
          </a:p>
          <a:p>
            <a:pPr>
              <a:defRPr/>
            </a:pPr>
            <a:r>
              <a:rPr lang="en-GB" sz="2200" b="1" dirty="0">
                <a:solidFill>
                  <a:schemeClr val="tx1"/>
                </a:solidFill>
                <a:latin typeface="Arial" charset="0"/>
              </a:rPr>
              <a:t>	£ 17,500,000</a:t>
            </a:r>
          </a:p>
        </p:txBody>
      </p:sp>
      <p:sp>
        <p:nvSpPr>
          <p:cNvPr id="38918" name="Action Button: Return 31">
            <a:hlinkClick r:id="rId3" action="ppaction://hlinksldjump" highlightClick="1"/>
          </p:cNvPr>
          <p:cNvSpPr>
            <a:spLocks noChangeArrowheads="1"/>
          </p:cNvSpPr>
          <p:nvPr/>
        </p:nvSpPr>
        <p:spPr bwMode="auto">
          <a:xfrm>
            <a:off x="8491537" y="621898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2491200688"/>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26"/>
          <p:cNvSpPr>
            <a:spLocks noGrp="1" noChangeArrowheads="1"/>
          </p:cNvSpPr>
          <p:nvPr>
            <p:ph type="title"/>
          </p:nvPr>
        </p:nvSpPr>
        <p:spPr>
          <a:xfrm>
            <a:off x="863565" y="1071911"/>
            <a:ext cx="6346078" cy="711359"/>
          </a:xfrm>
        </p:spPr>
        <p:txBody>
          <a:bodyPr/>
          <a:lstStyle/>
          <a:p>
            <a:pPr>
              <a:tabLst>
                <a:tab pos="7334250" algn="r"/>
              </a:tabLst>
            </a:pPr>
            <a:r>
              <a:rPr lang="de-DE" altLang="en-US" dirty="0"/>
              <a:t>Event 7: Romania 	</a:t>
            </a:r>
          </a:p>
        </p:txBody>
      </p:sp>
      <p:sp>
        <p:nvSpPr>
          <p:cNvPr id="39939" name="Rectangle 1027"/>
          <p:cNvSpPr>
            <a:spLocks noGrp="1" noChangeArrowheads="1"/>
          </p:cNvSpPr>
          <p:nvPr>
            <p:ph idx="1"/>
          </p:nvPr>
        </p:nvSpPr>
        <p:spPr>
          <a:xfrm>
            <a:off x="514774" y="2520145"/>
            <a:ext cx="7451830" cy="3530600"/>
          </a:xfrm>
          <a:noFill/>
        </p:spPr>
        <p:txBody>
          <a:bodyPr/>
          <a:lstStyle/>
          <a:p>
            <a:pPr marL="0" indent="0">
              <a:buNone/>
            </a:pPr>
            <a:r>
              <a:rPr lang="en-GB" altLang="en-US" sz="2400" dirty="0">
                <a:latin typeface="Arial" panose="020B0604020202020204" pitchFamily="34" charset="0"/>
              </a:rPr>
              <a:t>It is May at B&amp;T Ltd Manufacturing Bucharest, when</a:t>
            </a:r>
            <a:r>
              <a:rPr lang="en-GB" altLang="en-US" sz="2400" i="1" dirty="0">
                <a:latin typeface="Arial" panose="020B0604020202020204" pitchFamily="34" charset="0"/>
              </a:rPr>
              <a:t> </a:t>
            </a:r>
            <a:r>
              <a:rPr lang="en-GB" altLang="en-US" sz="2400" dirty="0">
                <a:latin typeface="Arial" panose="020B0604020202020204" pitchFamily="34" charset="0"/>
              </a:rPr>
              <a:t>an oil spill occurs and an unusually large amount of oily rags has to be disposed of.</a:t>
            </a:r>
          </a:p>
          <a:p>
            <a:pPr marL="0" indent="0">
              <a:buNone/>
            </a:pPr>
            <a:endParaRPr lang="en-GB" altLang="en-US" sz="2400" dirty="0">
              <a:latin typeface="Arial" panose="020B0604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tabLst>
                <a:tab pos="7334250" algn="r"/>
              </a:tabLst>
            </a:pPr>
            <a:r>
              <a:rPr lang="de-DE" altLang="en-US" dirty="0"/>
              <a:t>Event 7: Romania 	</a:t>
            </a:r>
          </a:p>
        </p:txBody>
      </p:sp>
      <p:sp>
        <p:nvSpPr>
          <p:cNvPr id="48131" name="Rectangle 3"/>
          <p:cNvSpPr>
            <a:spLocks noGrp="1" noChangeArrowheads="1"/>
          </p:cNvSpPr>
          <p:nvPr>
            <p:ph sz="half" idx="1"/>
          </p:nvPr>
        </p:nvSpPr>
        <p:spPr>
          <a:xfrm>
            <a:off x="391777" y="2623592"/>
            <a:ext cx="5547110" cy="3530604"/>
          </a:xfrm>
        </p:spPr>
        <p:txBody>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completed</a:t>
            </a:r>
            <a:r>
              <a:rPr lang="en-GB" sz="2400" dirty="0">
                <a:solidFill>
                  <a:schemeClr val="tx1"/>
                </a:solidFill>
                <a:latin typeface="Arial" charset="0"/>
              </a:rPr>
              <a:t>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18 (provide FM Approved self closing safety bins)</a:t>
            </a:r>
            <a:r>
              <a:rPr lang="en-GB" sz="2400" dirty="0">
                <a:solidFill>
                  <a:srgbClr val="660033"/>
                </a:solidFill>
                <a:latin typeface="Arial" charset="0"/>
              </a:rPr>
              <a:t>,</a:t>
            </a:r>
            <a:r>
              <a:rPr lang="en-GB" sz="2400" dirty="0">
                <a:latin typeface="Arial" charset="0"/>
              </a:rPr>
              <a:t> </a:t>
            </a:r>
            <a:r>
              <a:rPr lang="en-GB" sz="2400" dirty="0">
                <a:solidFill>
                  <a:schemeClr val="tx1"/>
                </a:solidFill>
                <a:latin typeface="Arial" charset="0"/>
              </a:rPr>
              <a:t>there is no incident.</a:t>
            </a:r>
          </a:p>
          <a:p>
            <a:pPr marL="0" indent="0">
              <a:buNone/>
              <a:defRPr/>
            </a:pPr>
            <a:r>
              <a:rPr lang="en-GB" sz="2400" b="1" dirty="0">
                <a:latin typeface="Arial" charset="0"/>
              </a:rPr>
              <a:t>Profits increase £100,000 (plus)</a:t>
            </a:r>
          </a:p>
        </p:txBody>
      </p:sp>
      <p:sp>
        <p:nvSpPr>
          <p:cNvPr id="48158" name="Rectangle 30"/>
          <p:cNvSpPr>
            <a:spLocks noChangeArrowheads="1"/>
          </p:cNvSpPr>
          <p:nvPr/>
        </p:nvSpPr>
        <p:spPr bwMode="auto">
          <a:xfrm>
            <a:off x="304800" y="2400300"/>
            <a:ext cx="8534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endParaRPr lang="en-US" altLang="en-US" sz="2000">
              <a:latin typeface="Times" panose="02020603050405020304" pitchFamily="18" charset="0"/>
            </a:endParaRPr>
          </a:p>
        </p:txBody>
      </p:sp>
      <p:pic>
        <p:nvPicPr>
          <p:cNvPr id="33" name="Picture 31" descr="C:\My Documents\Test Ronnie\files for animation\closed lid container.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6638" t="8853" r="6621" b="8830"/>
          <a:stretch>
            <a:fillRect/>
          </a:stretch>
        </p:blipFill>
        <p:spPr bwMode="auto">
          <a:xfrm>
            <a:off x="5289215" y="3875048"/>
            <a:ext cx="3636962" cy="2587701"/>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48158"/>
                                        </p:tgtEl>
                                        <p:attrNameLst>
                                          <p:attrName>style.visibility</p:attrName>
                                        </p:attrNameLst>
                                      </p:cBhvr>
                                      <p:to>
                                        <p:strVal val="visible"/>
                                      </p:to>
                                    </p:set>
                                    <p:animEffect transition="in" filter="wipe(left)">
                                      <p:cBhvr>
                                        <p:cTn id="7" dur="500"/>
                                        <p:tgtEl>
                                          <p:spTgt spid="48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58"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tabLst>
                <a:tab pos="7334250" algn="r"/>
              </a:tabLst>
            </a:pPr>
            <a:r>
              <a:rPr lang="de-DE" altLang="en-US" dirty="0"/>
              <a:t>Event 7 Romania	</a:t>
            </a:r>
          </a:p>
        </p:txBody>
      </p:sp>
      <p:sp>
        <p:nvSpPr>
          <p:cNvPr id="8195" name="Rectangle 3"/>
          <p:cNvSpPr>
            <a:spLocks noGrp="1" noChangeArrowheads="1"/>
          </p:cNvSpPr>
          <p:nvPr>
            <p:ph idx="1"/>
          </p:nvPr>
        </p:nvSpPr>
        <p:spPr>
          <a:xfrm>
            <a:off x="454500" y="2147556"/>
            <a:ext cx="5105095" cy="4544576"/>
          </a:xfrm>
        </p:spPr>
        <p:txBody>
          <a:bodyPr>
            <a:normAutofit lnSpcReduction="10000"/>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18 (provide FM Approved self closing safety bins)</a:t>
            </a:r>
            <a:r>
              <a:rPr lang="en-GB" sz="2400" dirty="0">
                <a:latin typeface="Arial" charset="0"/>
              </a:rPr>
              <a:t>, </a:t>
            </a:r>
            <a:r>
              <a:rPr lang="en-GB" sz="2400" dirty="0">
                <a:solidFill>
                  <a:schemeClr val="tx1"/>
                </a:solidFill>
                <a:latin typeface="Arial" charset="0"/>
              </a:rPr>
              <a:t>spontaneous combustion occurs within the open bin. Sprinklers save the building, but a critical machine is severely damaged, which causes a delay on several large American orders due for delivery by August 1st.</a:t>
            </a:r>
          </a:p>
          <a:p>
            <a:pPr marL="0" indent="0">
              <a:buNone/>
              <a:defRPr/>
            </a:pPr>
            <a:endParaRPr lang="en-GB" sz="2400" dirty="0">
              <a:solidFill>
                <a:schemeClr val="tx1"/>
              </a:solidFill>
              <a:latin typeface="Arial" charset="0"/>
            </a:endParaRPr>
          </a:p>
          <a:p>
            <a:pPr>
              <a:defRPr/>
            </a:pPr>
            <a:r>
              <a:rPr lang="en-GB" sz="2000" b="1" dirty="0">
                <a:solidFill>
                  <a:schemeClr val="tx1"/>
                </a:solidFill>
                <a:latin typeface="Arial" charset="0"/>
              </a:rPr>
              <a:t>There is a £100,000 profit loss (minus)</a:t>
            </a:r>
          </a:p>
        </p:txBody>
      </p:sp>
      <p:pic>
        <p:nvPicPr>
          <p:cNvPr id="41989" name="Picture 31" descr="C:\images\OILYRAGS.JPG"/>
          <p:cNvPicPr>
            <a:picLocks noChangeAspect="1" noChangeArrowheads="1"/>
          </p:cNvPicPr>
          <p:nvPr/>
        </p:nvPicPr>
        <p:blipFill>
          <a:blip r:embed="rId3">
            <a:lum bright="12000"/>
            <a:extLst>
              <a:ext uri="{28A0092B-C50C-407E-A947-70E740481C1C}">
                <a14:useLocalDpi xmlns:a14="http://schemas.microsoft.com/office/drawing/2010/main" val="0"/>
              </a:ext>
            </a:extLst>
          </a:blip>
          <a:srcRect l="40994"/>
          <a:stretch>
            <a:fillRect/>
          </a:stretch>
        </p:blipFill>
        <p:spPr bwMode="auto">
          <a:xfrm>
            <a:off x="5844522" y="2242244"/>
            <a:ext cx="2694149" cy="3806950"/>
          </a:xfrm>
          <a:prstGeom prst="rect">
            <a:avLst/>
          </a:prstGeom>
          <a:noFill/>
          <a:ln w="19050">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
        <p:nvSpPr>
          <p:cNvPr id="41990" name="Action Button: Return 30">
            <a:hlinkClick r:id="rId4" action="ppaction://hlinksldjump" highlightClick="1"/>
          </p:cNvPr>
          <p:cNvSpPr>
            <a:spLocks noChangeArrowheads="1"/>
          </p:cNvSpPr>
          <p:nvPr/>
        </p:nvSpPr>
        <p:spPr bwMode="auto">
          <a:xfrm>
            <a:off x="8350676" y="6182544"/>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tabLst>
                <a:tab pos="7334250" algn="r"/>
              </a:tabLst>
            </a:pPr>
            <a:r>
              <a:rPr lang="de-DE" altLang="en-US" dirty="0"/>
              <a:t>Event 8: Romania	</a:t>
            </a:r>
          </a:p>
        </p:txBody>
      </p:sp>
      <p:sp>
        <p:nvSpPr>
          <p:cNvPr id="43011" name="Rectangle 3"/>
          <p:cNvSpPr>
            <a:spLocks noGrp="1" noChangeArrowheads="1"/>
          </p:cNvSpPr>
          <p:nvPr>
            <p:ph idx="1"/>
          </p:nvPr>
        </p:nvSpPr>
        <p:spPr>
          <a:xfrm>
            <a:off x="654726" y="2745279"/>
            <a:ext cx="8136849" cy="2129025"/>
          </a:xfrm>
          <a:noFill/>
        </p:spPr>
        <p:txBody>
          <a:bodyPr>
            <a:normAutofit/>
          </a:bodyPr>
          <a:lstStyle/>
          <a:p>
            <a:pPr marL="0" indent="0">
              <a:buNone/>
            </a:pPr>
            <a:r>
              <a:rPr lang="en-US" altLang="en-US" sz="2400" dirty="0">
                <a:latin typeface="Arial" panose="020B0604020202020204" pitchFamily="34" charset="0"/>
              </a:rPr>
              <a:t>It is November at B&amp;T </a:t>
            </a:r>
            <a:r>
              <a:rPr lang="en-US" altLang="en-US" sz="2400" dirty="0" err="1">
                <a:latin typeface="Arial" panose="020B0604020202020204" pitchFamily="34" charset="0"/>
              </a:rPr>
              <a:t>Ltd's</a:t>
            </a:r>
            <a:r>
              <a:rPr lang="en-US" altLang="en-US" sz="2400" dirty="0">
                <a:latin typeface="Arial" panose="020B0604020202020204" pitchFamily="34" charset="0"/>
              </a:rPr>
              <a:t> warehouse in Romania when a fork lift trucks hits a sprinkler riser.</a:t>
            </a:r>
          </a:p>
          <a:p>
            <a:pPr marL="0" indent="0">
              <a:buNone/>
            </a:pPr>
            <a:endParaRPr lang="en-US" altLang="en-US" sz="2400" dirty="0">
              <a:latin typeface="Arial" panose="020B0604020202020204" pitchFamily="34" charset="0"/>
            </a:endParaRPr>
          </a:p>
        </p:txBody>
      </p:sp>
      <p:sp>
        <p:nvSpPr>
          <p:cNvPr id="43012" name="Rectangle 4"/>
          <p:cNvSpPr>
            <a:spLocks noChangeArrowheads="1"/>
          </p:cNvSpPr>
          <p:nvPr/>
        </p:nvSpPr>
        <p:spPr bwMode="auto">
          <a:xfrm>
            <a:off x="2303463" y="5311777"/>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ts val="1200"/>
              </a:spcBef>
            </a:pPr>
            <a:endParaRPr lang="de-DE" altLang="en-US" sz="1800"/>
          </a:p>
        </p:txBody>
      </p:sp>
      <p:sp>
        <p:nvSpPr>
          <p:cNvPr id="9248" name="Rectangle 32"/>
          <p:cNvSpPr>
            <a:spLocks noChangeArrowheads="1"/>
          </p:cNvSpPr>
          <p:nvPr/>
        </p:nvSpPr>
        <p:spPr bwMode="auto">
          <a:xfrm>
            <a:off x="609376" y="4059509"/>
            <a:ext cx="8014628" cy="2504535"/>
          </a:xfrm>
          <a:prstGeom prst="rect">
            <a:avLst/>
          </a:prstGeom>
          <a:noFill/>
          <a:ln w="9525">
            <a:noFill/>
            <a:miter lim="800000"/>
            <a:headEnd/>
            <a:tailEnd/>
          </a:ln>
          <a:effectLst/>
        </p:spPr>
        <p:txBody>
          <a:bodyPr/>
          <a:lstStyle/>
          <a:p>
            <a:pPr>
              <a:spcBef>
                <a:spcPct val="20000"/>
              </a:spcBef>
              <a:defRPr/>
            </a:pPr>
            <a:r>
              <a:rPr lang="en-US" sz="2400" dirty="0">
                <a:latin typeface="Arial" charset="0"/>
              </a:rPr>
              <a:t>If you completed </a:t>
            </a:r>
            <a:r>
              <a:rPr lang="en-US" sz="2400" b="1" dirty="0">
                <a:solidFill>
                  <a:srgbClr val="660033"/>
                </a:solidFill>
                <a:latin typeface="Arial" charset="0"/>
              </a:rPr>
              <a:t>recommendation</a:t>
            </a:r>
            <a:r>
              <a:rPr lang="en-US" sz="2400" dirty="0">
                <a:solidFill>
                  <a:srgbClr val="660033"/>
                </a:solidFill>
                <a:effectLst>
                  <a:outerShdw blurRad="38100" dist="38100" dir="2700000" algn="tl">
                    <a:srgbClr val="C0C0C0"/>
                  </a:outerShdw>
                </a:effectLst>
                <a:latin typeface="Arial" charset="0"/>
              </a:rPr>
              <a:t> </a:t>
            </a:r>
            <a:r>
              <a:rPr lang="en-US" sz="2400" b="1" dirty="0">
                <a:solidFill>
                  <a:srgbClr val="660033"/>
                </a:solidFill>
                <a:latin typeface="Arial" charset="0"/>
              </a:rPr>
              <a:t>3 (conduct regular inspection and testing of sprinkler control valves)</a:t>
            </a:r>
            <a:r>
              <a:rPr lang="en-US" sz="2400" dirty="0">
                <a:latin typeface="Arial" charset="0"/>
              </a:rPr>
              <a:t>, one of your employees closes the sprinkler control valve right away and water damage is negligible.</a:t>
            </a:r>
          </a:p>
          <a:p>
            <a:pPr>
              <a:spcBef>
                <a:spcPct val="20000"/>
              </a:spcBef>
              <a:defRPr/>
            </a:pPr>
            <a:r>
              <a:rPr lang="en-US" sz="2400" b="1" dirty="0">
                <a:latin typeface="Arial" charset="0"/>
              </a:rPr>
              <a:t>Profits increase £250,000 (plus)</a:t>
            </a:r>
          </a:p>
          <a:p>
            <a:pPr>
              <a:spcBef>
                <a:spcPct val="20000"/>
              </a:spcBef>
              <a:defRPr/>
            </a:pPr>
            <a:endParaRPr lang="en-US" sz="24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48"/>
                                        </p:tgtEl>
                                        <p:attrNameLst>
                                          <p:attrName>style.visibility</p:attrName>
                                        </p:attrNameLst>
                                      </p:cBhvr>
                                      <p:to>
                                        <p:strVal val="visible"/>
                                      </p:to>
                                    </p:set>
                                    <p:animEffect transition="in" filter="wipe(left)">
                                      <p:cBhvr>
                                        <p:cTn id="7" dur="500"/>
                                        <p:tgtEl>
                                          <p:spTgt spid="9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8"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tabLst>
                <a:tab pos="7334250" algn="r"/>
              </a:tabLst>
            </a:pPr>
            <a:r>
              <a:rPr lang="de-DE" altLang="en-US" dirty="0"/>
              <a:t>Event 8 Romania	</a:t>
            </a:r>
          </a:p>
        </p:txBody>
      </p:sp>
      <p:sp>
        <p:nvSpPr>
          <p:cNvPr id="48131" name="Rectangle 3"/>
          <p:cNvSpPr>
            <a:spLocks noGrp="1" noChangeArrowheads="1"/>
          </p:cNvSpPr>
          <p:nvPr>
            <p:ph idx="1"/>
          </p:nvPr>
        </p:nvSpPr>
        <p:spPr>
          <a:xfrm>
            <a:off x="627690" y="2445659"/>
            <a:ext cx="7834162" cy="3539661"/>
          </a:xfrm>
        </p:spPr>
        <p:txBody>
          <a:bodyPr>
            <a:normAutofit fontScale="55000" lnSpcReduction="20000"/>
          </a:bodyPr>
          <a:lstStyle/>
          <a:p>
            <a:pPr marL="0" indent="0">
              <a:lnSpc>
                <a:spcPct val="120000"/>
              </a:lnSpc>
              <a:buNone/>
              <a:defRPr/>
            </a:pPr>
            <a:r>
              <a:rPr lang="en-US" sz="3800" dirty="0">
                <a:solidFill>
                  <a:schemeClr val="tx1"/>
                </a:solidFill>
                <a:latin typeface="Arial" charset="0"/>
              </a:rPr>
              <a:t>If you </a:t>
            </a:r>
            <a:r>
              <a:rPr lang="en-US" sz="3800" u="sng" dirty="0">
                <a:solidFill>
                  <a:schemeClr val="tx1"/>
                </a:solidFill>
                <a:latin typeface="Arial" charset="0"/>
              </a:rPr>
              <a:t>did not </a:t>
            </a:r>
            <a:r>
              <a:rPr lang="en-US" sz="3800" dirty="0">
                <a:solidFill>
                  <a:schemeClr val="tx1"/>
                </a:solidFill>
                <a:latin typeface="Arial" charset="0"/>
              </a:rPr>
              <a:t>complete the following:</a:t>
            </a:r>
          </a:p>
          <a:p>
            <a:pPr>
              <a:lnSpc>
                <a:spcPct val="120000"/>
              </a:lnSpc>
              <a:buClr>
                <a:srgbClr val="660033"/>
              </a:buClr>
              <a:defRPr/>
            </a:pPr>
            <a:r>
              <a:rPr lang="en-US" sz="3800" b="1" dirty="0">
                <a:solidFill>
                  <a:srgbClr val="660033"/>
                </a:solidFill>
                <a:latin typeface="Arial" charset="0"/>
              </a:rPr>
              <a:t>Recommendation</a:t>
            </a:r>
            <a:r>
              <a:rPr lang="en-US" sz="3800" dirty="0">
                <a:solidFill>
                  <a:srgbClr val="660033"/>
                </a:solidFill>
                <a:effectLst>
                  <a:outerShdw blurRad="38100" dist="38100" dir="2700000" algn="tl">
                    <a:srgbClr val="C0C0C0"/>
                  </a:outerShdw>
                </a:effectLst>
                <a:latin typeface="Arial" charset="0"/>
              </a:rPr>
              <a:t> </a:t>
            </a:r>
            <a:r>
              <a:rPr lang="en-US" sz="3800" b="1" dirty="0">
                <a:solidFill>
                  <a:srgbClr val="660033"/>
                </a:solidFill>
                <a:latin typeface="Arial" charset="0"/>
              </a:rPr>
              <a:t>3 (conduct regular inspection and testing of sprinkler control valves)</a:t>
            </a:r>
            <a:r>
              <a:rPr lang="en-US" sz="3800" dirty="0">
                <a:solidFill>
                  <a:schemeClr val="tx1"/>
                </a:solidFill>
                <a:effectLst>
                  <a:outerShdw blurRad="38100" dist="38100" dir="2700000" algn="tl">
                    <a:srgbClr val="C0C0C0"/>
                  </a:outerShdw>
                </a:effectLst>
                <a:latin typeface="Arial" charset="0"/>
              </a:rPr>
              <a:t>,</a:t>
            </a:r>
            <a:r>
              <a:rPr lang="en-US" sz="3800" dirty="0">
                <a:solidFill>
                  <a:schemeClr val="tx1"/>
                </a:solidFill>
                <a:latin typeface="Arial" charset="0"/>
              </a:rPr>
              <a:t> improper maintenance delayed the valve closure, you flood the warehouse and loose an entire shipment that was bound for an important customer in Asia. </a:t>
            </a:r>
          </a:p>
          <a:p>
            <a:pPr marL="0" indent="0">
              <a:buNone/>
              <a:defRPr/>
            </a:pPr>
            <a:endParaRPr lang="en-US" sz="2800" dirty="0">
              <a:solidFill>
                <a:schemeClr val="tx1"/>
              </a:solidFill>
              <a:latin typeface="Arial" charset="0"/>
            </a:endParaRPr>
          </a:p>
          <a:p>
            <a:pPr>
              <a:defRPr/>
            </a:pPr>
            <a:r>
              <a:rPr lang="en-US" sz="3400" dirty="0">
                <a:solidFill>
                  <a:schemeClr val="tx1"/>
                </a:solidFill>
                <a:latin typeface="Arial" charset="0"/>
              </a:rPr>
              <a:t>£ 750,000 profit loss at B&amp;T in Europe.</a:t>
            </a:r>
          </a:p>
          <a:p>
            <a:pPr>
              <a:defRPr/>
            </a:pPr>
            <a:r>
              <a:rPr lang="en-US" sz="3400" dirty="0">
                <a:solidFill>
                  <a:schemeClr val="tx1"/>
                </a:solidFill>
                <a:latin typeface="Arial" charset="0"/>
              </a:rPr>
              <a:t>£ 500,000 profit loss at the Hong Kong DC</a:t>
            </a:r>
          </a:p>
          <a:p>
            <a:pPr>
              <a:defRPr/>
            </a:pPr>
            <a:r>
              <a:rPr lang="en-US" sz="3400" b="1" dirty="0">
                <a:solidFill>
                  <a:schemeClr val="tx1"/>
                </a:solidFill>
                <a:latin typeface="Arial" charset="0"/>
              </a:rPr>
              <a:t>Total loss = £ 1,250,000 (minus)</a:t>
            </a:r>
            <a:endParaRPr lang="de-DE" sz="3400" b="1" dirty="0">
              <a:solidFill>
                <a:schemeClr val="tx1"/>
              </a:solidFill>
              <a:latin typeface="Arial" charset="0"/>
            </a:endParaRPr>
          </a:p>
        </p:txBody>
      </p:sp>
      <p:sp>
        <p:nvSpPr>
          <p:cNvPr id="44038" name="Action Button: Return 31">
            <a:hlinkClick r:id="rId3" action="ppaction://hlinksldjump" highlightClick="1"/>
          </p:cNvPr>
          <p:cNvSpPr>
            <a:spLocks noChangeArrowheads="1"/>
          </p:cNvSpPr>
          <p:nvPr/>
        </p:nvSpPr>
        <p:spPr bwMode="auto">
          <a:xfrm>
            <a:off x="7893271" y="6150128"/>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tabLst>
                <a:tab pos="7334250" algn="r"/>
              </a:tabLst>
            </a:pPr>
            <a:r>
              <a:rPr lang="de-DE" altLang="en-US" dirty="0"/>
              <a:t>Event 9: UK 	</a:t>
            </a:r>
          </a:p>
        </p:txBody>
      </p:sp>
      <p:sp>
        <p:nvSpPr>
          <p:cNvPr id="45059" name="Rectangle 3"/>
          <p:cNvSpPr>
            <a:spLocks noGrp="1" noChangeArrowheads="1"/>
          </p:cNvSpPr>
          <p:nvPr>
            <p:ph idx="1"/>
          </p:nvPr>
        </p:nvSpPr>
        <p:spPr>
          <a:xfrm>
            <a:off x="543772" y="2120540"/>
            <a:ext cx="8088870" cy="1383146"/>
          </a:xfrm>
          <a:noFill/>
        </p:spPr>
        <p:txBody>
          <a:bodyPr>
            <a:normAutofit/>
          </a:bodyPr>
          <a:lstStyle/>
          <a:p>
            <a:pPr marL="0" indent="0">
              <a:buNone/>
            </a:pPr>
            <a:r>
              <a:rPr lang="en-GB" altLang="en-US" sz="2000" dirty="0">
                <a:latin typeface="Arial" panose="020B0604020202020204" pitchFamily="34" charset="0"/>
              </a:rPr>
              <a:t>In September a storm with heavy rain hits the Bollington area, where the corporate headquarters is located. </a:t>
            </a:r>
          </a:p>
          <a:p>
            <a:pPr marL="0" indent="0">
              <a:buNone/>
            </a:pPr>
            <a:endParaRPr lang="en-GB" altLang="en-US" sz="2000" dirty="0">
              <a:latin typeface="Arial" panose="020B0604020202020204" pitchFamily="34" charset="0"/>
            </a:endParaRPr>
          </a:p>
        </p:txBody>
      </p:sp>
      <p:sp>
        <p:nvSpPr>
          <p:cNvPr id="10299" name="Rectangle 59"/>
          <p:cNvSpPr>
            <a:spLocks noChangeArrowheads="1"/>
          </p:cNvSpPr>
          <p:nvPr/>
        </p:nvSpPr>
        <p:spPr bwMode="auto">
          <a:xfrm>
            <a:off x="511358" y="2812113"/>
            <a:ext cx="8084223" cy="3215522"/>
          </a:xfrm>
          <a:prstGeom prst="rect">
            <a:avLst/>
          </a:prstGeom>
          <a:noFill/>
          <a:ln w="9525">
            <a:noFill/>
            <a:miter lim="800000"/>
            <a:headEnd/>
            <a:tailEnd/>
          </a:ln>
          <a:effectLst/>
        </p:spPr>
        <p:txBody>
          <a:bodyPr/>
          <a:lstStyle/>
          <a:p>
            <a:pPr>
              <a:spcBef>
                <a:spcPct val="20000"/>
              </a:spcBef>
              <a:defRPr/>
            </a:pPr>
            <a:r>
              <a:rPr lang="en-GB" sz="2000" dirty="0">
                <a:latin typeface="Arial" charset="0"/>
              </a:rPr>
              <a:t>If you </a:t>
            </a:r>
            <a:r>
              <a:rPr lang="en-GB" sz="2000" u="sng" dirty="0">
                <a:latin typeface="Arial" charset="0"/>
              </a:rPr>
              <a:t>completed all</a:t>
            </a:r>
            <a:r>
              <a:rPr lang="en-GB" sz="2000" dirty="0">
                <a:latin typeface="Arial" charset="0"/>
              </a:rPr>
              <a:t> of the following</a:t>
            </a:r>
          </a:p>
          <a:p>
            <a:pPr marL="342900" indent="-342900">
              <a:spcBef>
                <a:spcPct val="20000"/>
              </a:spcBef>
              <a:buClr>
                <a:srgbClr val="660033"/>
              </a:buClr>
              <a:buFont typeface="Wingdings" panose="05000000000000000000" pitchFamily="2" charset="2"/>
              <a:buChar char="Ø"/>
              <a:defRPr/>
            </a:pPr>
            <a:r>
              <a:rPr lang="en-GB" sz="2000" b="1" dirty="0">
                <a:solidFill>
                  <a:srgbClr val="660033"/>
                </a:solidFill>
                <a:latin typeface="Arial" charset="0"/>
              </a:rPr>
              <a:t>Recommendation</a:t>
            </a:r>
            <a:r>
              <a:rPr lang="en-GB" sz="2000" dirty="0">
                <a:solidFill>
                  <a:srgbClr val="660033"/>
                </a:solidFill>
                <a:effectLst>
                  <a:outerShdw blurRad="38100" dist="38100" dir="2700000" algn="tl">
                    <a:srgbClr val="C0C0C0"/>
                  </a:outerShdw>
                </a:effectLst>
                <a:latin typeface="Arial" charset="0"/>
              </a:rPr>
              <a:t> </a:t>
            </a:r>
            <a:r>
              <a:rPr lang="en-GB" sz="2000" b="1" dirty="0">
                <a:solidFill>
                  <a:srgbClr val="660033"/>
                </a:solidFill>
                <a:latin typeface="Arial" charset="0"/>
              </a:rPr>
              <a:t>10 (perform regular roof inspections) </a:t>
            </a:r>
          </a:p>
          <a:p>
            <a:pPr>
              <a:spcBef>
                <a:spcPct val="20000"/>
              </a:spcBef>
              <a:buClr>
                <a:srgbClr val="660033"/>
              </a:buClr>
              <a:defRPr/>
            </a:pPr>
            <a:r>
              <a:rPr lang="en-GB" sz="2000" u="sng" dirty="0">
                <a:latin typeface="Arial" charset="0"/>
              </a:rPr>
              <a:t>and </a:t>
            </a:r>
          </a:p>
          <a:p>
            <a:pPr marL="342900" indent="-342900">
              <a:spcBef>
                <a:spcPct val="20000"/>
              </a:spcBef>
              <a:buClr>
                <a:srgbClr val="660033"/>
              </a:buClr>
              <a:buFont typeface="Wingdings" panose="05000000000000000000" pitchFamily="2" charset="2"/>
              <a:buChar char="Ø"/>
              <a:defRPr/>
            </a:pPr>
            <a:r>
              <a:rPr lang="en-GB" sz="2000" b="1" dirty="0">
                <a:solidFill>
                  <a:srgbClr val="660033"/>
                </a:solidFill>
                <a:latin typeface="Arial" charset="0"/>
              </a:rPr>
              <a:t>Recommendation 11</a:t>
            </a:r>
            <a:r>
              <a:rPr lang="en-GB" sz="2000" b="1" dirty="0">
                <a:solidFill>
                  <a:srgbClr val="660033"/>
                </a:solidFill>
                <a:effectLst>
                  <a:outerShdw blurRad="38100" dist="38100" dir="2700000" algn="tl">
                    <a:srgbClr val="C0C0C0"/>
                  </a:outerShdw>
                </a:effectLst>
                <a:latin typeface="Arial" charset="0"/>
              </a:rPr>
              <a:t> (Repair leaks in roof) </a:t>
            </a:r>
          </a:p>
          <a:p>
            <a:pPr>
              <a:spcBef>
                <a:spcPct val="20000"/>
              </a:spcBef>
              <a:buClr>
                <a:srgbClr val="660033"/>
              </a:buClr>
              <a:defRPr/>
            </a:pPr>
            <a:r>
              <a:rPr lang="en-GB" sz="2000" dirty="0">
                <a:latin typeface="Arial" charset="0"/>
              </a:rPr>
              <a:t>The roofs and drains function as expected, your employees clean up the fallen leaves and no further damage results from this storm.</a:t>
            </a:r>
          </a:p>
          <a:p>
            <a:pPr>
              <a:spcBef>
                <a:spcPct val="20000"/>
              </a:spcBef>
              <a:defRPr/>
            </a:pPr>
            <a:endParaRPr lang="en-GB" sz="2000" dirty="0">
              <a:latin typeface="Arial" charset="0"/>
            </a:endParaRPr>
          </a:p>
          <a:p>
            <a:pPr marL="342900" indent="-342900">
              <a:spcBef>
                <a:spcPct val="20000"/>
              </a:spcBef>
              <a:buClr>
                <a:schemeClr val="accent1"/>
              </a:buClr>
              <a:buFont typeface="Wingdings" panose="05000000000000000000" pitchFamily="2" charset="2"/>
              <a:buChar char="Ø"/>
              <a:defRPr/>
            </a:pPr>
            <a:r>
              <a:rPr lang="en-GB" sz="2000" dirty="0">
                <a:latin typeface="Arial" charset="0"/>
              </a:rPr>
              <a:t>A planned launch event for the new </a:t>
            </a:r>
            <a:r>
              <a:rPr lang="en-GB" sz="2000" dirty="0" err="1">
                <a:latin typeface="Arial" charset="0"/>
              </a:rPr>
              <a:t>Romanica</a:t>
            </a:r>
            <a:r>
              <a:rPr lang="en-GB" sz="2000" dirty="0">
                <a:latin typeface="Arial" charset="0"/>
              </a:rPr>
              <a:t> </a:t>
            </a:r>
            <a:r>
              <a:rPr lang="en-GB" sz="2000" dirty="0" err="1">
                <a:latin typeface="Arial" charset="0"/>
              </a:rPr>
              <a:t>Exclusiva</a:t>
            </a:r>
            <a:r>
              <a:rPr lang="en-GB" sz="2000" dirty="0">
                <a:latin typeface="Arial" charset="0"/>
              </a:rPr>
              <a:t> range takes place without delay the next week. It will proves popular in the coming year generating </a:t>
            </a:r>
            <a:r>
              <a:rPr lang="en-GB" sz="2000" b="1" dirty="0">
                <a:latin typeface="Arial" charset="0"/>
              </a:rPr>
              <a:t>additional profits of £250,000 (plus)</a:t>
            </a:r>
          </a:p>
          <a:p>
            <a:pPr>
              <a:spcBef>
                <a:spcPct val="20000"/>
              </a:spcBef>
              <a:defRPr/>
            </a:pPr>
            <a:endParaRPr lang="en-GB" sz="20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99"/>
                                        </p:tgtEl>
                                        <p:attrNameLst>
                                          <p:attrName>style.visibility</p:attrName>
                                        </p:attrNameLst>
                                      </p:cBhvr>
                                      <p:to>
                                        <p:strVal val="visible"/>
                                      </p:to>
                                    </p:set>
                                    <p:animEffect transition="in" filter="wipe(left)">
                                      <p:cBhvr>
                                        <p:cTn id="7" dur="500"/>
                                        <p:tgtEl>
                                          <p:spTgt spid="10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9"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tabLst>
                <a:tab pos="7334250" algn="r"/>
              </a:tabLst>
            </a:pPr>
            <a:r>
              <a:rPr lang="de-DE" altLang="en-US" dirty="0"/>
              <a:t>Event 9: UK 	</a:t>
            </a:r>
          </a:p>
        </p:txBody>
      </p:sp>
      <p:sp>
        <p:nvSpPr>
          <p:cNvPr id="48131" name="Rectangle 3"/>
          <p:cNvSpPr>
            <a:spLocks noGrp="1" noChangeArrowheads="1"/>
          </p:cNvSpPr>
          <p:nvPr>
            <p:ph idx="1"/>
          </p:nvPr>
        </p:nvSpPr>
        <p:spPr>
          <a:xfrm>
            <a:off x="474630" y="2355556"/>
            <a:ext cx="7748437" cy="3969246"/>
          </a:xfrm>
        </p:spPr>
        <p:txBody>
          <a:bodyPr>
            <a:noAutofit/>
          </a:bodyPr>
          <a:lstStyle/>
          <a:p>
            <a:pPr marL="0" indent="0">
              <a:spcBef>
                <a:spcPts val="600"/>
              </a:spcBef>
              <a:buNone/>
              <a:defRPr/>
            </a:pPr>
            <a:r>
              <a:rPr lang="en-GB" sz="2000" dirty="0">
                <a:solidFill>
                  <a:schemeClr val="tx1"/>
                </a:solidFill>
                <a:latin typeface="Arial" charset="0"/>
              </a:rPr>
              <a:t>If you </a:t>
            </a:r>
            <a:r>
              <a:rPr lang="en-GB" sz="2000" u="sng" dirty="0">
                <a:solidFill>
                  <a:schemeClr val="tx1"/>
                </a:solidFill>
                <a:latin typeface="Arial" charset="0"/>
              </a:rPr>
              <a:t>did not </a:t>
            </a:r>
            <a:r>
              <a:rPr lang="en-GB" sz="2000" dirty="0">
                <a:solidFill>
                  <a:schemeClr val="tx1"/>
                </a:solidFill>
                <a:latin typeface="Arial" charset="0"/>
              </a:rPr>
              <a:t>complete </a:t>
            </a:r>
            <a:r>
              <a:rPr lang="en-GB" sz="2000" u="sng" dirty="0">
                <a:solidFill>
                  <a:schemeClr val="tx1"/>
                </a:solidFill>
                <a:latin typeface="Arial" charset="0"/>
              </a:rPr>
              <a:t>either</a:t>
            </a:r>
            <a:r>
              <a:rPr lang="en-GB" sz="2000" dirty="0">
                <a:solidFill>
                  <a:schemeClr val="tx1"/>
                </a:solidFill>
                <a:latin typeface="Arial" charset="0"/>
              </a:rPr>
              <a:t> </a:t>
            </a:r>
            <a:r>
              <a:rPr lang="en-GB" sz="2000" b="1" dirty="0">
                <a:solidFill>
                  <a:srgbClr val="660033"/>
                </a:solidFill>
                <a:latin typeface="Arial" charset="0"/>
              </a:rPr>
              <a:t>recommendation</a:t>
            </a:r>
            <a:r>
              <a:rPr lang="en-GB" sz="2000" dirty="0">
                <a:solidFill>
                  <a:srgbClr val="660033"/>
                </a:solidFill>
                <a:effectLst>
                  <a:outerShdw blurRad="38100" dist="38100" dir="2700000" algn="tl">
                    <a:srgbClr val="C0C0C0"/>
                  </a:outerShdw>
                </a:effectLst>
                <a:latin typeface="Arial" charset="0"/>
              </a:rPr>
              <a:t> </a:t>
            </a:r>
            <a:r>
              <a:rPr lang="en-GB" sz="2000" b="1" dirty="0">
                <a:solidFill>
                  <a:srgbClr val="660033"/>
                </a:solidFill>
                <a:latin typeface="Arial" charset="0"/>
              </a:rPr>
              <a:t>10 (perform roof inspections)</a:t>
            </a:r>
            <a:r>
              <a:rPr lang="en-GB" sz="2000" u="sng" dirty="0">
                <a:solidFill>
                  <a:schemeClr val="tx1"/>
                </a:solidFill>
                <a:latin typeface="Arial" charset="0"/>
              </a:rPr>
              <a:t> or </a:t>
            </a:r>
            <a:r>
              <a:rPr lang="en-GB" sz="2000" b="1" dirty="0">
                <a:solidFill>
                  <a:srgbClr val="660033"/>
                </a:solidFill>
                <a:latin typeface="Arial" charset="0"/>
              </a:rPr>
              <a:t>11 (repair leaks) </a:t>
            </a:r>
            <a:r>
              <a:rPr lang="en-GB" sz="2000" u="sng" dirty="0">
                <a:solidFill>
                  <a:schemeClr val="tx1"/>
                </a:solidFill>
                <a:latin typeface="Arial" charset="0"/>
              </a:rPr>
              <a:t>or neither </a:t>
            </a:r>
            <a:r>
              <a:rPr lang="en-GB" sz="2000" dirty="0">
                <a:solidFill>
                  <a:schemeClr val="tx1"/>
                </a:solidFill>
                <a:latin typeface="Arial" charset="0"/>
              </a:rPr>
              <a:t>most of the roof drains are blocked, water enters the building/transformer enclosure and the facility is closed for a week. The launch event is postponed at short notice.</a:t>
            </a:r>
          </a:p>
          <a:p>
            <a:pPr marL="0" indent="0">
              <a:buNone/>
              <a:defRPr/>
            </a:pPr>
            <a:r>
              <a:rPr lang="en-GB" sz="2000" dirty="0">
                <a:solidFill>
                  <a:schemeClr val="tx1"/>
                </a:solidFill>
                <a:latin typeface="Arial" charset="0"/>
              </a:rPr>
              <a:t>The negative publicity from the delayed launch affects sales within the UK and abroad. </a:t>
            </a:r>
          </a:p>
          <a:p>
            <a:pPr marL="0" indent="0">
              <a:buNone/>
              <a:defRPr/>
            </a:pPr>
            <a:r>
              <a:rPr lang="en-GB" sz="2000" dirty="0">
                <a:solidFill>
                  <a:schemeClr val="tx1"/>
                </a:solidFill>
                <a:latin typeface="Arial" charset="0"/>
              </a:rPr>
              <a:t>Profit loss:</a:t>
            </a:r>
          </a:p>
          <a:p>
            <a:pPr>
              <a:defRPr/>
            </a:pPr>
            <a:r>
              <a:rPr lang="en-GB" sz="2000" dirty="0">
                <a:solidFill>
                  <a:schemeClr val="tx1"/>
                </a:solidFill>
                <a:latin typeface="Arial" charset="0"/>
              </a:rPr>
              <a:t>£ 750,000 at B&amp;T Ltd Europe</a:t>
            </a:r>
          </a:p>
          <a:p>
            <a:pPr>
              <a:defRPr/>
            </a:pPr>
            <a:r>
              <a:rPr lang="en-GB" sz="2000" dirty="0">
                <a:solidFill>
                  <a:schemeClr val="tx1"/>
                </a:solidFill>
                <a:latin typeface="Arial" charset="0"/>
              </a:rPr>
              <a:t>£ 375,000 at each of the DCs</a:t>
            </a:r>
          </a:p>
          <a:p>
            <a:pPr>
              <a:defRPr/>
            </a:pPr>
            <a:r>
              <a:rPr lang="en-GB" sz="2000" b="1" dirty="0">
                <a:solidFill>
                  <a:schemeClr val="tx1"/>
                </a:solidFill>
                <a:latin typeface="Arial" charset="0"/>
              </a:rPr>
              <a:t>Total loss in profitability = £1,500,000 (minus)</a:t>
            </a:r>
          </a:p>
        </p:txBody>
      </p:sp>
      <p:sp>
        <p:nvSpPr>
          <p:cNvPr id="33" name="Action Button: Return 31">
            <a:hlinkClick r:id="rId3" action="ppaction://hlinksldjump" highlightClick="1"/>
          </p:cNvPr>
          <p:cNvSpPr>
            <a:spLocks noChangeArrowheads="1"/>
          </p:cNvSpPr>
          <p:nvPr/>
        </p:nvSpPr>
        <p:spPr bwMode="auto">
          <a:xfrm>
            <a:off x="8415898" y="3830591"/>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pic>
        <p:nvPicPr>
          <p:cNvPr id="6" name="Content Placeholder 4" descr="A picture containing outdoor, building, tree, street&#10;&#10;Description generated with very high confidence">
            <a:extLst>
              <a:ext uri="{FF2B5EF4-FFF2-40B4-BE49-F238E27FC236}">
                <a16:creationId xmlns:a16="http://schemas.microsoft.com/office/drawing/2014/main" id="{C64AEE53-3341-4B23-9BE8-717ADD969C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0374" y="4568871"/>
            <a:ext cx="2548589" cy="1911442"/>
          </a:xfrm>
          <a:prstGeom prst="rect">
            <a:avLst/>
          </a:prstGeom>
        </p:spPr>
      </p:pic>
    </p:spTree>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tabLst>
                <a:tab pos="7334250" algn="r"/>
              </a:tabLst>
            </a:pPr>
            <a:r>
              <a:rPr lang="de-DE" altLang="en-US" dirty="0"/>
              <a:t> Event 10: Hong Kong 	</a:t>
            </a:r>
          </a:p>
        </p:txBody>
      </p:sp>
      <p:sp>
        <p:nvSpPr>
          <p:cNvPr id="47107" name="Rectangle 3"/>
          <p:cNvSpPr>
            <a:spLocks noGrp="1" noChangeArrowheads="1"/>
          </p:cNvSpPr>
          <p:nvPr>
            <p:ph idx="1"/>
          </p:nvPr>
        </p:nvSpPr>
        <p:spPr>
          <a:xfrm>
            <a:off x="583855" y="2401793"/>
            <a:ext cx="7976290" cy="3530600"/>
          </a:xfrm>
          <a:noFill/>
        </p:spPr>
        <p:txBody>
          <a:bodyPr>
            <a:normAutofit/>
          </a:bodyPr>
          <a:lstStyle/>
          <a:p>
            <a:pPr marL="0" indent="0">
              <a:buNone/>
            </a:pPr>
            <a:r>
              <a:rPr lang="en-GB" altLang="en-US" sz="2400" dirty="0">
                <a:latin typeface="Arial" panose="020B0604020202020204" pitchFamily="34" charset="0"/>
              </a:rPr>
              <a:t>It’s April when a windstorm hits Hong Kong area where the B&amp;T Asia distribution centre is located. </a:t>
            </a:r>
            <a:endParaRPr lang="de-DE" altLang="en-US" sz="2400" dirty="0">
              <a:latin typeface="Arial" panose="020B0604020202020204" pitchFamily="34" charset="0"/>
            </a:endParaRPr>
          </a:p>
        </p:txBody>
      </p:sp>
      <p:sp>
        <p:nvSpPr>
          <p:cNvPr id="11297" name="Rectangle 33"/>
          <p:cNvSpPr>
            <a:spLocks noChangeArrowheads="1"/>
          </p:cNvSpPr>
          <p:nvPr/>
        </p:nvSpPr>
        <p:spPr bwMode="auto">
          <a:xfrm>
            <a:off x="583855" y="3270504"/>
            <a:ext cx="7718593" cy="150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a:t>
            </a:r>
            <a:endParaRPr lang="de-DE" altLang="en-US" sz="2000" dirty="0">
              <a:latin typeface="Arial" panose="020B0604020202020204" pitchFamily="34" charset="0"/>
            </a:endParaRPr>
          </a:p>
        </p:txBody>
      </p:sp>
      <p:pic>
        <p:nvPicPr>
          <p:cNvPr id="3" name="Picture 2" descr="A picture containing snow, outdoor, nature, water&#10;&#10;Description generated with high confidence">
            <a:extLst>
              <a:ext uri="{FF2B5EF4-FFF2-40B4-BE49-F238E27FC236}">
                <a16:creationId xmlns:a16="http://schemas.microsoft.com/office/drawing/2014/main" id="{49CFE8B3-EF07-4F03-B43A-6D282C816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8060" y="3429000"/>
            <a:ext cx="2910181" cy="2951042"/>
          </a:xfrm>
          <a:prstGeom prst="rect">
            <a:avLst/>
          </a:prstGeom>
        </p:spPr>
      </p:pic>
    </p:spTree>
    <p:extLst>
      <p:ext uri="{BB962C8B-B14F-4D97-AF65-F5344CB8AC3E}">
        <p14:creationId xmlns:p14="http://schemas.microsoft.com/office/powerpoint/2010/main" val="21293527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297"/>
                                        </p:tgtEl>
                                        <p:attrNameLst>
                                          <p:attrName>style.visibility</p:attrName>
                                        </p:attrNameLst>
                                      </p:cBhvr>
                                      <p:to>
                                        <p:strVal val="visible"/>
                                      </p:to>
                                    </p:set>
                                    <p:animEffect transition="in" filter="wipe(left)">
                                      <p:cBhvr>
                                        <p:cTn id="7" dur="500"/>
                                        <p:tgtEl>
                                          <p:spTgt spid="11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7"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tabLst>
                <a:tab pos="7334250" algn="r"/>
              </a:tabLst>
            </a:pPr>
            <a:r>
              <a:rPr lang="de-DE" altLang="en-US" dirty="0"/>
              <a:t> Event 10: Hong Kong 	</a:t>
            </a:r>
          </a:p>
        </p:txBody>
      </p:sp>
      <p:sp>
        <p:nvSpPr>
          <p:cNvPr id="47107" name="Rectangle 3"/>
          <p:cNvSpPr>
            <a:spLocks noGrp="1" noChangeArrowheads="1"/>
          </p:cNvSpPr>
          <p:nvPr>
            <p:ph idx="1"/>
          </p:nvPr>
        </p:nvSpPr>
        <p:spPr>
          <a:xfrm>
            <a:off x="423599" y="2147268"/>
            <a:ext cx="7976290" cy="4423214"/>
          </a:xfrm>
          <a:noFill/>
        </p:spPr>
        <p:txBody>
          <a:bodyPr>
            <a:normAutofit fontScale="77500" lnSpcReduction="20000"/>
          </a:bodyPr>
          <a:lstStyle/>
          <a:p>
            <a:pPr marL="0" indent="0">
              <a:spcAft>
                <a:spcPts val="1200"/>
              </a:spcAft>
              <a:buNone/>
            </a:pPr>
            <a:r>
              <a:rPr lang="en-GB" altLang="en-US" sz="2400" dirty="0">
                <a:latin typeface="Arial" panose="020B0604020202020204" pitchFamily="34" charset="0"/>
              </a:rPr>
              <a:t>If you completed </a:t>
            </a:r>
            <a:r>
              <a:rPr lang="en-GB" altLang="en-US" sz="2400" u="sng" dirty="0">
                <a:latin typeface="Arial" panose="020B0604020202020204" pitchFamily="34" charset="0"/>
              </a:rPr>
              <a:t>either</a:t>
            </a:r>
            <a:r>
              <a:rPr lang="en-GB" altLang="en-US" sz="2400" dirty="0">
                <a:latin typeface="Arial" panose="020B0604020202020204" pitchFamily="34" charset="0"/>
              </a:rPr>
              <a:t> </a:t>
            </a:r>
          </a:p>
          <a:p>
            <a:pPr>
              <a:spcAft>
                <a:spcPts val="1200"/>
              </a:spcAft>
              <a:buClr>
                <a:srgbClr val="660033"/>
              </a:buClr>
            </a:pPr>
            <a:r>
              <a:rPr lang="en-GB" altLang="en-US" sz="2400" b="1" dirty="0">
                <a:solidFill>
                  <a:srgbClr val="660033"/>
                </a:solidFill>
                <a:latin typeface="Arial" panose="020B0604020202020204" pitchFamily="34" charset="0"/>
              </a:rPr>
              <a:t>Recommendation 34 (provide additional bracing to doors)</a:t>
            </a:r>
          </a:p>
          <a:p>
            <a:pPr marL="0" indent="0">
              <a:spcAft>
                <a:spcPts val="1200"/>
              </a:spcAft>
              <a:buNone/>
            </a:pPr>
            <a:r>
              <a:rPr lang="en-GB" altLang="en-US" sz="2400" u="sng" dirty="0">
                <a:solidFill>
                  <a:schemeClr val="tx1"/>
                </a:solidFill>
                <a:latin typeface="Arial" panose="020B0604020202020204" pitchFamily="34" charset="0"/>
              </a:rPr>
              <a:t>or </a:t>
            </a:r>
          </a:p>
          <a:p>
            <a:pPr>
              <a:spcAft>
                <a:spcPts val="1200"/>
              </a:spcAft>
              <a:buClr>
                <a:srgbClr val="660033"/>
              </a:buClr>
            </a:pPr>
            <a:r>
              <a:rPr lang="en-GB" altLang="en-US" sz="2400" b="1" dirty="0">
                <a:solidFill>
                  <a:srgbClr val="660033"/>
                </a:solidFill>
                <a:latin typeface="Arial" panose="020B0604020202020204" pitchFamily="34" charset="0"/>
              </a:rPr>
              <a:t>Recommendation 35 (create a windstorm emergency response plan) </a:t>
            </a:r>
          </a:p>
          <a:p>
            <a:pPr marL="0" indent="0">
              <a:spcAft>
                <a:spcPts val="1200"/>
              </a:spcAft>
              <a:buClr>
                <a:srgbClr val="660033"/>
              </a:buClr>
              <a:buNone/>
            </a:pPr>
            <a:r>
              <a:rPr lang="en-GB" altLang="en-US" sz="2400" u="sng" dirty="0">
                <a:latin typeface="Arial" panose="020B0604020202020204" pitchFamily="34" charset="0"/>
              </a:rPr>
              <a:t>or both</a:t>
            </a:r>
            <a:r>
              <a:rPr lang="en-GB" altLang="en-US" sz="2400" dirty="0">
                <a:latin typeface="Arial" panose="020B0604020202020204" pitchFamily="34" charset="0"/>
              </a:rPr>
              <a:t> your facility was prepared for the storm which struck. </a:t>
            </a:r>
          </a:p>
          <a:p>
            <a:pPr marL="0" indent="0">
              <a:spcAft>
                <a:spcPts val="1200"/>
              </a:spcAft>
              <a:buNone/>
            </a:pPr>
            <a:r>
              <a:rPr lang="en-GB" altLang="en-US" sz="2400" dirty="0">
                <a:latin typeface="Arial" panose="020B0604020202020204" pitchFamily="34" charset="0"/>
              </a:rPr>
              <a:t>There is only minor damage to the building envelope and operations resume quickly with minimal disruption.</a:t>
            </a:r>
            <a:endParaRPr lang="de-DE" altLang="en-US" sz="2400" dirty="0">
              <a:latin typeface="Arial" panose="020B0604020202020204" pitchFamily="34" charset="0"/>
            </a:endParaRPr>
          </a:p>
          <a:p>
            <a:pPr marL="0" indent="0">
              <a:spcAft>
                <a:spcPts val="1200"/>
              </a:spcAft>
              <a:buNone/>
            </a:pPr>
            <a:r>
              <a:rPr lang="de-DE" altLang="en-US" sz="2400" dirty="0">
                <a:latin typeface="Arial" panose="020B0604020202020204" pitchFamily="34" charset="0"/>
              </a:rPr>
              <a:t>Some of the big hotels faired less well and there is a local peak in sales. </a:t>
            </a:r>
          </a:p>
          <a:p>
            <a:pPr marL="0" indent="0">
              <a:spcAft>
                <a:spcPts val="1200"/>
              </a:spcAft>
              <a:buNone/>
            </a:pPr>
            <a:r>
              <a:rPr lang="de-DE" altLang="en-US" sz="2400" b="1" dirty="0">
                <a:latin typeface="Arial" panose="020B0604020202020204" pitchFamily="34" charset="0"/>
              </a:rPr>
              <a:t>Profits increase by £500,000 (plus)</a:t>
            </a:r>
            <a:endParaRPr lang="en-GB" altLang="en-US" sz="2400" b="1" dirty="0">
              <a:latin typeface="Arial" panose="020B060402020202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tabLst>
                <a:tab pos="7334250" algn="r"/>
              </a:tabLst>
            </a:pPr>
            <a:r>
              <a:rPr lang="de-DE" altLang="en-US" dirty="0"/>
              <a:t> Event 10: Hong Kong 	</a:t>
            </a:r>
          </a:p>
        </p:txBody>
      </p:sp>
      <p:sp>
        <p:nvSpPr>
          <p:cNvPr id="47107" name="Rectangle 3"/>
          <p:cNvSpPr>
            <a:spLocks noGrp="1" noChangeArrowheads="1"/>
          </p:cNvSpPr>
          <p:nvPr>
            <p:ph idx="1"/>
          </p:nvPr>
        </p:nvSpPr>
        <p:spPr>
          <a:xfrm>
            <a:off x="583855" y="2401793"/>
            <a:ext cx="7976290" cy="3530600"/>
          </a:xfrm>
          <a:noFill/>
        </p:spPr>
        <p:txBody>
          <a:bodyPr>
            <a:normAutofit lnSpcReduction="10000"/>
          </a:bodyPr>
          <a:lstStyle/>
          <a:p>
            <a:pPr marL="0" indent="0">
              <a:buNone/>
            </a:pPr>
            <a:r>
              <a:rPr lang="en-GB" altLang="en-US" sz="2400" dirty="0">
                <a:latin typeface="Arial" panose="020B0604020202020204" pitchFamily="34" charset="0"/>
              </a:rPr>
              <a:t>If you </a:t>
            </a:r>
            <a:r>
              <a:rPr lang="en-GB" altLang="en-US" sz="2400" u="sng" dirty="0">
                <a:latin typeface="Arial" panose="020B0604020202020204" pitchFamily="34" charset="0"/>
              </a:rPr>
              <a:t>did not </a:t>
            </a:r>
            <a:r>
              <a:rPr lang="en-GB" altLang="en-US" sz="2400" dirty="0">
                <a:latin typeface="Arial" panose="020B0604020202020204" pitchFamily="34" charset="0"/>
              </a:rPr>
              <a:t>complete </a:t>
            </a:r>
            <a:r>
              <a:rPr lang="en-GB" altLang="en-US" sz="2400" b="1" dirty="0">
                <a:solidFill>
                  <a:srgbClr val="660033"/>
                </a:solidFill>
                <a:latin typeface="Arial" panose="020B0604020202020204" pitchFamily="34" charset="0"/>
              </a:rPr>
              <a:t>recommendation 34 (brace doors </a:t>
            </a:r>
            <a:r>
              <a:rPr lang="en-GB" altLang="en-US" sz="2400" u="sng" dirty="0">
                <a:solidFill>
                  <a:schemeClr val="tx1"/>
                </a:solidFill>
                <a:latin typeface="Arial" panose="020B0604020202020204" pitchFamily="34" charset="0"/>
              </a:rPr>
              <a:t>nor</a:t>
            </a:r>
            <a:r>
              <a:rPr lang="en-GB" altLang="en-US" sz="2400" b="1" dirty="0">
                <a:solidFill>
                  <a:srgbClr val="660033"/>
                </a:solidFill>
                <a:latin typeface="Arial" panose="020B0604020202020204" pitchFamily="34" charset="0"/>
              </a:rPr>
              <a:t> 35 (create a windstorm emergency response plan) </a:t>
            </a:r>
            <a:r>
              <a:rPr lang="en-GB" altLang="en-US" sz="2400" dirty="0">
                <a:latin typeface="Arial" panose="020B0604020202020204" pitchFamily="34" charset="0"/>
              </a:rPr>
              <a:t>your facility was under prepared for the storm. </a:t>
            </a:r>
          </a:p>
          <a:p>
            <a:pPr marL="0" indent="0">
              <a:buNone/>
            </a:pPr>
            <a:r>
              <a:rPr lang="en-GB" altLang="en-US" sz="2400" dirty="0">
                <a:latin typeface="Arial" panose="020B0604020202020204" pitchFamily="34" charset="0"/>
              </a:rPr>
              <a:t>There building envelope is damaged by debris leading to roof damage and water ingress. Much stock is damaged, leading to cancelled orders.</a:t>
            </a:r>
            <a:endParaRPr lang="de-DE" altLang="en-US" sz="2400" dirty="0">
              <a:latin typeface="Arial" panose="020B0604020202020204" pitchFamily="34" charset="0"/>
            </a:endParaRPr>
          </a:p>
          <a:p>
            <a:pPr marL="0" indent="0">
              <a:buNone/>
            </a:pPr>
            <a:endParaRPr lang="de-DE" altLang="en-US" sz="2400" b="1" dirty="0">
              <a:latin typeface="Arial" panose="020B0604020202020204" pitchFamily="34" charset="0"/>
            </a:endParaRPr>
          </a:p>
          <a:p>
            <a:pPr marL="0" indent="0">
              <a:buNone/>
            </a:pPr>
            <a:r>
              <a:rPr lang="de-DE" altLang="en-US" sz="2400" b="1" dirty="0">
                <a:latin typeface="Arial" panose="020B0604020202020204" pitchFamily="34" charset="0"/>
              </a:rPr>
              <a:t>Profits decrease by £500,000 (minus)</a:t>
            </a:r>
            <a:endParaRPr lang="en-GB" altLang="en-US" sz="2400" b="1" dirty="0">
              <a:latin typeface="Arial" panose="020B0604020202020204" pitchFamily="34" charset="0"/>
            </a:endParaRPr>
          </a:p>
        </p:txBody>
      </p:sp>
      <p:sp>
        <p:nvSpPr>
          <p:cNvPr id="11297" name="Rectangle 33"/>
          <p:cNvSpPr>
            <a:spLocks noChangeArrowheads="1"/>
          </p:cNvSpPr>
          <p:nvPr/>
        </p:nvSpPr>
        <p:spPr bwMode="auto">
          <a:xfrm>
            <a:off x="583855" y="3270504"/>
            <a:ext cx="7718593" cy="150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a:t>
            </a:r>
            <a:endParaRPr lang="de-DE" altLang="en-US" sz="2000" dirty="0">
              <a:latin typeface="Arial" panose="020B0604020202020204" pitchFamily="34" charset="0"/>
            </a:endParaRPr>
          </a:p>
        </p:txBody>
      </p:sp>
      <p:sp>
        <p:nvSpPr>
          <p:cNvPr id="35" name="Action Button: Return 31">
            <a:hlinkClick r:id="rId3" action="ppaction://hlinksldjump" highlightClick="1"/>
          </p:cNvPr>
          <p:cNvSpPr>
            <a:spLocks noChangeArrowheads="1"/>
          </p:cNvSpPr>
          <p:nvPr/>
        </p:nvSpPr>
        <p:spPr bwMode="auto">
          <a:xfrm>
            <a:off x="7834952" y="6033073"/>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185580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297"/>
                                        </p:tgtEl>
                                        <p:attrNameLst>
                                          <p:attrName>style.visibility</p:attrName>
                                        </p:attrNameLst>
                                      </p:cBhvr>
                                      <p:to>
                                        <p:strVal val="visible"/>
                                      </p:to>
                                    </p:set>
                                    <p:animEffect transition="in" filter="wipe(left)">
                                      <p:cBhvr>
                                        <p:cTn id="7" dur="500"/>
                                        <p:tgtEl>
                                          <p:spTgt spid="11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7"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tabLst>
                <a:tab pos="7334250" algn="r"/>
              </a:tabLst>
            </a:pPr>
            <a:r>
              <a:rPr lang="de-DE" altLang="en-US" dirty="0"/>
              <a:t>Event 11: Romania	</a:t>
            </a:r>
          </a:p>
        </p:txBody>
      </p:sp>
      <p:sp>
        <p:nvSpPr>
          <p:cNvPr id="48131" name="Rectangle 3"/>
          <p:cNvSpPr>
            <a:spLocks noGrp="1" noChangeArrowheads="1"/>
          </p:cNvSpPr>
          <p:nvPr>
            <p:ph idx="1"/>
          </p:nvPr>
        </p:nvSpPr>
        <p:spPr>
          <a:xfrm>
            <a:off x="500454" y="2342336"/>
            <a:ext cx="8155865" cy="1243380"/>
          </a:xfrm>
        </p:spPr>
        <p:txBody>
          <a:bodyPr>
            <a:noAutofit/>
          </a:bodyPr>
          <a:lstStyle/>
          <a:p>
            <a:pPr marL="0" indent="0">
              <a:buNone/>
            </a:pPr>
            <a:r>
              <a:rPr lang="en-GB" altLang="en-US" sz="2400" dirty="0">
                <a:latin typeface="Arial" panose="020B0604020202020204" pitchFamily="34" charset="0"/>
              </a:rPr>
              <a:t>It is February at B&amp;T </a:t>
            </a:r>
            <a:r>
              <a:rPr lang="en-GB" altLang="en-US" sz="2400" dirty="0" err="1">
                <a:latin typeface="Arial" panose="020B0604020202020204" pitchFamily="34" charset="0"/>
              </a:rPr>
              <a:t>Ltd’s</a:t>
            </a:r>
            <a:r>
              <a:rPr lang="en-GB" altLang="en-US" sz="2400" dirty="0">
                <a:latin typeface="Arial" panose="020B0604020202020204" pitchFamily="34" charset="0"/>
              </a:rPr>
              <a:t> facility in Bucharest, RO when a magnitude 5.7 earthquake strikes the region. </a:t>
            </a:r>
          </a:p>
          <a:p>
            <a:pPr marL="0" indent="0">
              <a:buNone/>
            </a:pPr>
            <a:endParaRPr lang="en-GB" altLang="en-US" sz="2400" dirty="0">
              <a:latin typeface="Arial" panose="020B0604020202020204" pitchFamily="34" charset="0"/>
            </a:endParaRPr>
          </a:p>
        </p:txBody>
      </p:sp>
      <p:sp>
        <p:nvSpPr>
          <p:cNvPr id="12325" name="Rectangle 37"/>
          <p:cNvSpPr>
            <a:spLocks noChangeArrowheads="1"/>
          </p:cNvSpPr>
          <p:nvPr/>
        </p:nvSpPr>
        <p:spPr bwMode="auto">
          <a:xfrm>
            <a:off x="500454" y="3917906"/>
            <a:ext cx="7291278" cy="236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Minor shake damage is experienced to buildings and structures.</a:t>
            </a:r>
            <a:endParaRPr lang="de-DE" altLang="en-US" sz="20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25"/>
                                        </p:tgtEl>
                                        <p:attrNameLst>
                                          <p:attrName>style.visibility</p:attrName>
                                        </p:attrNameLst>
                                      </p:cBhvr>
                                      <p:to>
                                        <p:strVal val="visible"/>
                                      </p:to>
                                    </p:set>
                                    <p:animEffect transition="in" filter="wipe(left)">
                                      <p:cBhvr>
                                        <p:cTn id="7" dur="500"/>
                                        <p:tgtEl>
                                          <p:spTgt spid="12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5"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tabLst>
                <a:tab pos="7334250" algn="r"/>
              </a:tabLst>
            </a:pPr>
            <a:r>
              <a:rPr lang="de-DE" altLang="en-US" dirty="0"/>
              <a:t>Event 11: Romania	</a:t>
            </a:r>
          </a:p>
        </p:txBody>
      </p:sp>
      <p:sp>
        <p:nvSpPr>
          <p:cNvPr id="48131" name="Rectangle 3"/>
          <p:cNvSpPr>
            <a:spLocks noGrp="1" noChangeArrowheads="1"/>
          </p:cNvSpPr>
          <p:nvPr>
            <p:ph idx="1"/>
          </p:nvPr>
        </p:nvSpPr>
        <p:spPr>
          <a:xfrm>
            <a:off x="494067" y="2155746"/>
            <a:ext cx="8155865" cy="1243380"/>
          </a:xfrm>
        </p:spPr>
        <p:txBody>
          <a:bodyPr>
            <a:noAutofit/>
          </a:bodyPr>
          <a:lstStyle/>
          <a:p>
            <a:pPr marL="0" indent="0">
              <a:buNone/>
            </a:pPr>
            <a:r>
              <a:rPr lang="en-GB" altLang="en-US" sz="2400" dirty="0">
                <a:latin typeface="Arial" panose="020B0604020202020204" pitchFamily="34" charset="0"/>
              </a:rPr>
              <a:t>If you completed </a:t>
            </a:r>
            <a:r>
              <a:rPr lang="en-GB" altLang="en-US" sz="2400" b="1" dirty="0">
                <a:solidFill>
                  <a:srgbClr val="660033"/>
                </a:solidFill>
                <a:latin typeface="Arial" panose="020B0604020202020204" pitchFamily="34" charset="0"/>
              </a:rPr>
              <a:t>recommendations 20 (provide EQ bracing to sprinkler systems in manufacturing)</a:t>
            </a:r>
            <a:r>
              <a:rPr lang="en-GB" altLang="en-US" sz="2400" u="sng" dirty="0">
                <a:solidFill>
                  <a:schemeClr val="tx1"/>
                </a:solidFill>
                <a:latin typeface="Arial" panose="020B0604020202020204" pitchFamily="34" charset="0"/>
              </a:rPr>
              <a:t> and </a:t>
            </a:r>
            <a:r>
              <a:rPr lang="en-GB" altLang="en-US" sz="2400" b="1" dirty="0">
                <a:solidFill>
                  <a:srgbClr val="660033"/>
                </a:solidFill>
                <a:latin typeface="Arial" panose="020B0604020202020204" pitchFamily="34" charset="0"/>
              </a:rPr>
              <a:t>29 (provide EQ bracing in warehouse) </a:t>
            </a:r>
            <a:r>
              <a:rPr lang="en-GB" altLang="en-US" sz="2400" dirty="0">
                <a:latin typeface="Arial" panose="020B0604020202020204" pitchFamily="34" charset="0"/>
              </a:rPr>
              <a:t>there is no impact to operations.</a:t>
            </a:r>
          </a:p>
          <a:p>
            <a:pPr marL="0" indent="0">
              <a:buNone/>
            </a:pPr>
            <a:endParaRPr lang="en-GB" altLang="en-US" sz="2400" dirty="0">
              <a:latin typeface="Arial" panose="020B0604020202020204" pitchFamily="34" charset="0"/>
            </a:endParaRPr>
          </a:p>
          <a:p>
            <a:pPr marL="0" indent="0">
              <a:buNone/>
            </a:pPr>
            <a:endParaRPr lang="en-GB" altLang="en-US" sz="2400" dirty="0">
              <a:latin typeface="Arial" panose="020B0604020202020204" pitchFamily="34" charset="0"/>
            </a:endParaRPr>
          </a:p>
          <a:p>
            <a:pPr marL="0" indent="0">
              <a:buNone/>
            </a:pPr>
            <a:endParaRPr lang="en-GB" altLang="en-US" sz="2400" dirty="0">
              <a:latin typeface="Arial" panose="020B0604020202020204" pitchFamily="34" charset="0"/>
            </a:endParaRPr>
          </a:p>
          <a:p>
            <a:pPr marL="0" indent="0">
              <a:buNone/>
            </a:pPr>
            <a:endParaRPr lang="en-GB" altLang="en-US" sz="2400" dirty="0">
              <a:latin typeface="Arial" panose="020B0604020202020204" pitchFamily="34" charset="0"/>
            </a:endParaRPr>
          </a:p>
        </p:txBody>
      </p:sp>
      <p:sp>
        <p:nvSpPr>
          <p:cNvPr id="12325" name="Rectangle 37"/>
          <p:cNvSpPr>
            <a:spLocks noChangeArrowheads="1"/>
          </p:cNvSpPr>
          <p:nvPr/>
        </p:nvSpPr>
        <p:spPr bwMode="auto">
          <a:xfrm>
            <a:off x="494067" y="3917906"/>
            <a:ext cx="7291278" cy="236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This financial year has been a good one for B&amp;T, where sales rally just towards the end of the month. Overall B&amp;T profits </a:t>
            </a:r>
            <a:r>
              <a:rPr lang="en-GB" altLang="en-US" sz="2400" b="1" dirty="0">
                <a:latin typeface="Arial" panose="020B0604020202020204" pitchFamily="34" charset="0"/>
              </a:rPr>
              <a:t>are up by £1,500,000 (plus)</a:t>
            </a:r>
            <a:endParaRPr lang="de-DE" altLang="en-US" sz="2000" b="1" dirty="0">
              <a:latin typeface="Arial" panose="020B0604020202020204" pitchFamily="34" charset="0"/>
            </a:endParaRPr>
          </a:p>
        </p:txBody>
      </p:sp>
    </p:spTree>
    <p:extLst>
      <p:ext uri="{BB962C8B-B14F-4D97-AF65-F5344CB8AC3E}">
        <p14:creationId xmlns:p14="http://schemas.microsoft.com/office/powerpoint/2010/main" val="1160428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25"/>
                                        </p:tgtEl>
                                        <p:attrNameLst>
                                          <p:attrName>style.visibility</p:attrName>
                                        </p:attrNameLst>
                                      </p:cBhvr>
                                      <p:to>
                                        <p:strVal val="visible"/>
                                      </p:to>
                                    </p:set>
                                    <p:animEffect transition="in" filter="wipe(left)">
                                      <p:cBhvr>
                                        <p:cTn id="7" dur="500"/>
                                        <p:tgtEl>
                                          <p:spTgt spid="12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5"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tabLst>
                <a:tab pos="7334250" algn="r"/>
              </a:tabLst>
            </a:pPr>
            <a:r>
              <a:rPr lang="de-DE" altLang="en-US" dirty="0"/>
              <a:t>Event 11: Romania	</a:t>
            </a:r>
          </a:p>
        </p:txBody>
      </p:sp>
      <p:sp>
        <p:nvSpPr>
          <p:cNvPr id="48131" name="Rectangle 3"/>
          <p:cNvSpPr>
            <a:spLocks noGrp="1" noChangeArrowheads="1"/>
          </p:cNvSpPr>
          <p:nvPr>
            <p:ph idx="1"/>
          </p:nvPr>
        </p:nvSpPr>
        <p:spPr>
          <a:xfrm>
            <a:off x="494067" y="2155746"/>
            <a:ext cx="8155865" cy="1243380"/>
          </a:xfrm>
        </p:spPr>
        <p:txBody>
          <a:bodyPr>
            <a:noAutofit/>
          </a:bodyPr>
          <a:lstStyle/>
          <a:p>
            <a:pPr marL="0" indent="0">
              <a:buNone/>
            </a:pPr>
            <a:r>
              <a:rPr lang="en-GB" altLang="en-US" sz="2400" dirty="0">
                <a:latin typeface="Arial" panose="020B0604020202020204" pitchFamily="34" charset="0"/>
              </a:rPr>
              <a:t>If you </a:t>
            </a:r>
            <a:r>
              <a:rPr lang="en-GB" altLang="en-US" sz="2400" u="sng" dirty="0">
                <a:latin typeface="Arial" panose="020B0604020202020204" pitchFamily="34" charset="0"/>
              </a:rPr>
              <a:t>did not </a:t>
            </a:r>
            <a:r>
              <a:rPr lang="en-GB" altLang="en-US" sz="2400" dirty="0">
                <a:latin typeface="Arial" panose="020B0604020202020204" pitchFamily="34" charset="0"/>
              </a:rPr>
              <a:t>complete </a:t>
            </a:r>
            <a:r>
              <a:rPr lang="en-GB" altLang="en-US" sz="2400" b="1" dirty="0">
                <a:solidFill>
                  <a:srgbClr val="660033"/>
                </a:solidFill>
                <a:latin typeface="Arial" panose="020B0604020202020204" pitchFamily="34" charset="0"/>
              </a:rPr>
              <a:t>recommendations 20 (EQ bracing manufacturing sprinklers), </a:t>
            </a:r>
            <a:r>
              <a:rPr lang="en-GB" altLang="en-US" sz="2400" u="sng" dirty="0">
                <a:solidFill>
                  <a:schemeClr val="tx1"/>
                </a:solidFill>
                <a:latin typeface="Arial" panose="020B0604020202020204" pitchFamily="34" charset="0"/>
              </a:rPr>
              <a:t>but completed</a:t>
            </a:r>
            <a:r>
              <a:rPr lang="en-GB" altLang="en-US" sz="2400" dirty="0">
                <a:solidFill>
                  <a:srgbClr val="660033"/>
                </a:solidFill>
                <a:latin typeface="Arial" panose="020B0604020202020204" pitchFamily="34" charset="0"/>
              </a:rPr>
              <a:t> </a:t>
            </a:r>
            <a:r>
              <a:rPr lang="en-GB" altLang="en-US" sz="2400" b="1" dirty="0">
                <a:solidFill>
                  <a:srgbClr val="660033"/>
                </a:solidFill>
                <a:latin typeface="Arial" panose="020B0604020202020204" pitchFamily="34" charset="0"/>
              </a:rPr>
              <a:t>29 (EQ bracing warehouse sprinklers) </a:t>
            </a:r>
            <a:r>
              <a:rPr lang="en-GB" altLang="en-US" sz="2400" u="sng" dirty="0">
                <a:solidFill>
                  <a:schemeClr val="tx1"/>
                </a:solidFill>
                <a:latin typeface="Arial" panose="020B0604020202020204" pitchFamily="34" charset="0"/>
              </a:rPr>
              <a:t>or neither</a:t>
            </a:r>
            <a:r>
              <a:rPr lang="en-GB" altLang="en-US" sz="2400" b="1" dirty="0">
                <a:solidFill>
                  <a:srgbClr val="660033"/>
                </a:solidFill>
                <a:latin typeface="Arial" panose="020B0604020202020204" pitchFamily="34" charset="0"/>
              </a:rPr>
              <a:t>.</a:t>
            </a:r>
          </a:p>
          <a:p>
            <a:pPr marL="0" indent="0">
              <a:buNone/>
            </a:pPr>
            <a:endParaRPr lang="en-GB" altLang="en-US" sz="2400" dirty="0">
              <a:latin typeface="Arial" panose="020B0604020202020204" pitchFamily="34" charset="0"/>
            </a:endParaRPr>
          </a:p>
          <a:p>
            <a:pPr marL="0" indent="0">
              <a:buNone/>
            </a:pPr>
            <a:endParaRPr lang="en-GB" altLang="en-US" sz="2400" dirty="0">
              <a:latin typeface="Arial" panose="020B0604020202020204" pitchFamily="34" charset="0"/>
            </a:endParaRPr>
          </a:p>
          <a:p>
            <a:pPr marL="0" indent="0">
              <a:buNone/>
            </a:pPr>
            <a:endParaRPr lang="en-GB" altLang="en-US" sz="2400" dirty="0">
              <a:latin typeface="Arial" panose="020B0604020202020204" pitchFamily="34" charset="0"/>
            </a:endParaRPr>
          </a:p>
        </p:txBody>
      </p:sp>
      <p:sp>
        <p:nvSpPr>
          <p:cNvPr id="12325" name="Rectangle 37"/>
          <p:cNvSpPr>
            <a:spLocks noChangeArrowheads="1"/>
          </p:cNvSpPr>
          <p:nvPr/>
        </p:nvSpPr>
        <p:spPr bwMode="auto">
          <a:xfrm>
            <a:off x="494067" y="3531119"/>
            <a:ext cx="8155865" cy="236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The coupling on an overhead sprinkler main ruptures and the fire pump starts when the pressure drops.</a:t>
            </a:r>
          </a:p>
          <a:p>
            <a:pPr>
              <a:spcBef>
                <a:spcPct val="20000"/>
              </a:spcBef>
            </a:pPr>
            <a:endParaRPr lang="en-GB" altLang="en-US" sz="2400" dirty="0">
              <a:latin typeface="Arial" panose="020B0604020202020204" pitchFamily="34" charset="0"/>
            </a:endParaRPr>
          </a:p>
          <a:p>
            <a:pPr>
              <a:spcBef>
                <a:spcPct val="20000"/>
              </a:spcBef>
            </a:pPr>
            <a:r>
              <a:rPr lang="en-GB" altLang="en-US" sz="2400" dirty="0">
                <a:latin typeface="Arial" panose="020B0604020202020204" pitchFamily="34" charset="0"/>
              </a:rPr>
              <a:t>There is extensive water damage to equipment and goods. There is a loss in profit of £1,000,000</a:t>
            </a:r>
          </a:p>
        </p:txBody>
      </p:sp>
      <p:sp>
        <p:nvSpPr>
          <p:cNvPr id="48134" name="Action Button: Return 37">
            <a:hlinkClick r:id="rId3" action="ppaction://hlinksldjump" highlightClick="1"/>
          </p:cNvPr>
          <p:cNvSpPr>
            <a:spLocks noChangeArrowheads="1"/>
          </p:cNvSpPr>
          <p:nvPr/>
        </p:nvSpPr>
        <p:spPr bwMode="auto">
          <a:xfrm>
            <a:off x="7911380" y="6031107"/>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33722356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25"/>
                                        </p:tgtEl>
                                        <p:attrNameLst>
                                          <p:attrName>style.visibility</p:attrName>
                                        </p:attrNameLst>
                                      </p:cBhvr>
                                      <p:to>
                                        <p:strVal val="visible"/>
                                      </p:to>
                                    </p:set>
                                    <p:animEffect transition="in" filter="wipe(left)">
                                      <p:cBhvr>
                                        <p:cTn id="7" dur="500"/>
                                        <p:tgtEl>
                                          <p:spTgt spid="12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5"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a:tabLst>
                <a:tab pos="7334250" algn="r"/>
              </a:tabLst>
            </a:pPr>
            <a:r>
              <a:rPr lang="de-DE" altLang="en-US" dirty="0"/>
              <a:t>Event 12: Romania 	</a:t>
            </a:r>
          </a:p>
        </p:txBody>
      </p:sp>
      <p:sp>
        <p:nvSpPr>
          <p:cNvPr id="49155" name="Rectangle 3"/>
          <p:cNvSpPr>
            <a:spLocks noGrp="1" noChangeArrowheads="1"/>
          </p:cNvSpPr>
          <p:nvPr>
            <p:ph idx="1"/>
          </p:nvPr>
        </p:nvSpPr>
        <p:spPr>
          <a:xfrm>
            <a:off x="665829" y="2393721"/>
            <a:ext cx="7753032" cy="1746715"/>
          </a:xfrm>
        </p:spPr>
        <p:txBody>
          <a:bodyPr>
            <a:noAutofit/>
          </a:bodyPr>
          <a:lstStyle/>
          <a:p>
            <a:pPr marL="0" indent="0">
              <a:buNone/>
            </a:pPr>
            <a:r>
              <a:rPr lang="en-GB" altLang="en-US" sz="2400" dirty="0">
                <a:latin typeface="Arial" panose="020B0604020202020204" pitchFamily="34" charset="0"/>
              </a:rPr>
              <a:t>It is May when thunderstorms pass through central Europe. The area around Bucharest suffers a severe hailstorm which causes a lot of damage to the area.</a:t>
            </a:r>
          </a:p>
          <a:p>
            <a:pPr marL="0" indent="0">
              <a:buNone/>
            </a:pPr>
            <a:endParaRPr lang="en-GB" altLang="en-US" sz="2400" dirty="0">
              <a:latin typeface="Arial" panose="020B0604020202020204"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a:tabLst>
                <a:tab pos="7334250" algn="r"/>
              </a:tabLst>
            </a:pPr>
            <a:r>
              <a:rPr lang="de-DE" altLang="en-US" dirty="0"/>
              <a:t>Event 12: Romania 	</a:t>
            </a:r>
          </a:p>
        </p:txBody>
      </p:sp>
      <p:sp>
        <p:nvSpPr>
          <p:cNvPr id="49155" name="Rectangle 3"/>
          <p:cNvSpPr>
            <a:spLocks noGrp="1" noChangeArrowheads="1"/>
          </p:cNvSpPr>
          <p:nvPr>
            <p:ph idx="1"/>
          </p:nvPr>
        </p:nvSpPr>
        <p:spPr>
          <a:xfrm>
            <a:off x="665829" y="2393721"/>
            <a:ext cx="7753032" cy="4165575"/>
          </a:xfrm>
        </p:spPr>
        <p:txBody>
          <a:bodyPr>
            <a:noAutofit/>
          </a:bodyPr>
          <a:lstStyle/>
          <a:p>
            <a:pPr marL="0" indent="0">
              <a:spcAft>
                <a:spcPts val="1200"/>
              </a:spcAft>
              <a:buNone/>
            </a:pPr>
            <a:r>
              <a:rPr lang="en-GB" altLang="en-US" sz="2400" dirty="0">
                <a:latin typeface="Arial" panose="020B0604020202020204" pitchFamily="34" charset="0"/>
              </a:rPr>
              <a:t>If you completed </a:t>
            </a:r>
            <a:r>
              <a:rPr lang="en-GB" altLang="en-US" sz="2400" b="1" dirty="0">
                <a:solidFill>
                  <a:srgbClr val="660033"/>
                </a:solidFill>
                <a:latin typeface="Arial" panose="020B0604020202020204" pitchFamily="34" charset="0"/>
              </a:rPr>
              <a:t>recommendation 23 (replace wooden roof over Finishing and Inspection areas) </a:t>
            </a:r>
            <a:r>
              <a:rPr lang="en-GB" altLang="en-US" sz="2400" dirty="0">
                <a:latin typeface="Arial" panose="020B0604020202020204" pitchFamily="34" charset="0"/>
              </a:rPr>
              <a:t>then the storm passes with no impact to operations bar minor damage of low value buildings.</a:t>
            </a:r>
          </a:p>
          <a:p>
            <a:pPr marL="0" indent="0">
              <a:spcAft>
                <a:spcPts val="1200"/>
              </a:spcAft>
              <a:buNone/>
            </a:pPr>
            <a:r>
              <a:rPr lang="en-GB" altLang="en-US" sz="2400" dirty="0">
                <a:latin typeface="Arial" panose="020B0604020202020204" pitchFamily="34" charset="0"/>
              </a:rPr>
              <a:t>The cement asbestos roof of a local competitor is holed in many places and production shut for repair/decontamination. B&amp;T fulfils their orders in the short term gaining a new big order.</a:t>
            </a:r>
          </a:p>
          <a:p>
            <a:pPr marL="0" indent="0">
              <a:spcAft>
                <a:spcPts val="1200"/>
              </a:spcAft>
              <a:buNone/>
            </a:pPr>
            <a:r>
              <a:rPr lang="en-GB" altLang="en-US" sz="2400" b="1" dirty="0">
                <a:latin typeface="Arial" panose="020B0604020202020204" pitchFamily="34" charset="0"/>
              </a:rPr>
              <a:t>Profits increase by £500,000 (plus)</a:t>
            </a:r>
          </a:p>
          <a:p>
            <a:pPr marL="0" indent="0">
              <a:buNone/>
            </a:pPr>
            <a:endParaRPr lang="en-GB" altLang="en-US" sz="2400" dirty="0">
              <a:latin typeface="Arial" panose="020B0604020202020204" pitchFamily="34" charset="0"/>
            </a:endParaRPr>
          </a:p>
        </p:txBody>
      </p:sp>
    </p:spTree>
    <p:extLst>
      <p:ext uri="{BB962C8B-B14F-4D97-AF65-F5344CB8AC3E}">
        <p14:creationId xmlns:p14="http://schemas.microsoft.com/office/powerpoint/2010/main" val="33351728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9EC81-2970-4215-8144-7B25DDB1B23E}"/>
              </a:ext>
            </a:extLst>
          </p:cNvPr>
          <p:cNvSpPr>
            <a:spLocks noGrp="1"/>
          </p:cNvSpPr>
          <p:nvPr>
            <p:ph type="title"/>
          </p:nvPr>
        </p:nvSpPr>
        <p:spPr/>
        <p:txBody>
          <a:bodyPr/>
          <a:lstStyle/>
          <a:p>
            <a:r>
              <a:rPr lang="de-DE" altLang="en-US" dirty="0"/>
              <a:t>Event 12: Romania</a:t>
            </a:r>
            <a:endParaRPr lang="en-GB" dirty="0"/>
          </a:p>
        </p:txBody>
      </p:sp>
      <p:pic>
        <p:nvPicPr>
          <p:cNvPr id="4" name="Picture 3">
            <a:extLst>
              <a:ext uri="{FF2B5EF4-FFF2-40B4-BE49-F238E27FC236}">
                <a16:creationId xmlns:a16="http://schemas.microsoft.com/office/drawing/2014/main" id="{93AAD127-C73A-4A83-BF33-DA05A311010A}"/>
              </a:ext>
            </a:extLst>
          </p:cNvPr>
          <p:cNvPicPr>
            <a:picLocks noChangeAspect="1"/>
          </p:cNvPicPr>
          <p:nvPr/>
        </p:nvPicPr>
        <p:blipFill>
          <a:blip r:embed="rId2"/>
          <a:stretch>
            <a:fillRect/>
          </a:stretch>
        </p:blipFill>
        <p:spPr>
          <a:xfrm>
            <a:off x="2962656" y="4350500"/>
            <a:ext cx="4181988" cy="2208796"/>
          </a:xfrm>
          <a:prstGeom prst="rect">
            <a:avLst/>
          </a:prstGeom>
        </p:spPr>
      </p:pic>
      <p:sp>
        <p:nvSpPr>
          <p:cNvPr id="5" name="Rectangle 3">
            <a:extLst>
              <a:ext uri="{FF2B5EF4-FFF2-40B4-BE49-F238E27FC236}">
                <a16:creationId xmlns:a16="http://schemas.microsoft.com/office/drawing/2014/main" id="{1310FC0E-C79E-425D-9851-51C0D828BBFF}"/>
              </a:ext>
            </a:extLst>
          </p:cNvPr>
          <p:cNvSpPr>
            <a:spLocks noGrp="1" noChangeArrowheads="1"/>
          </p:cNvSpPr>
          <p:nvPr>
            <p:ph idx="1"/>
          </p:nvPr>
        </p:nvSpPr>
        <p:spPr>
          <a:xfrm>
            <a:off x="568292" y="2174265"/>
            <a:ext cx="8100219" cy="2970759"/>
          </a:xfrm>
        </p:spPr>
        <p:txBody>
          <a:bodyPr>
            <a:noAutofit/>
          </a:bodyPr>
          <a:lstStyle/>
          <a:p>
            <a:pPr marL="0" indent="0">
              <a:buNone/>
            </a:pPr>
            <a:r>
              <a:rPr lang="en-GB" altLang="en-US" sz="2400" dirty="0">
                <a:latin typeface="Arial" panose="020B0604020202020204" pitchFamily="34" charset="0"/>
              </a:rPr>
              <a:t>If you did not complete </a:t>
            </a:r>
            <a:r>
              <a:rPr lang="en-GB" altLang="en-US" sz="2400" b="1" dirty="0">
                <a:solidFill>
                  <a:srgbClr val="660033"/>
                </a:solidFill>
                <a:latin typeface="Arial" panose="020B0604020202020204" pitchFamily="34" charset="0"/>
              </a:rPr>
              <a:t>recommendation 23 (replace wooden roof over Finishing and Inspection areas). </a:t>
            </a:r>
            <a:r>
              <a:rPr lang="en-GB" altLang="en-US" sz="2400" dirty="0">
                <a:solidFill>
                  <a:schemeClr val="tx1"/>
                </a:solidFill>
                <a:latin typeface="Arial" panose="020B0604020202020204" pitchFamily="34" charset="0"/>
              </a:rPr>
              <a:t>The roof </a:t>
            </a:r>
            <a:r>
              <a:rPr lang="en-GB" altLang="en-US" sz="2400" dirty="0">
                <a:latin typeface="Arial" panose="020B0604020202020204" pitchFamily="34" charset="0"/>
              </a:rPr>
              <a:t>is severely damaged and the new metrology station below suffers water damage.</a:t>
            </a:r>
          </a:p>
          <a:p>
            <a:pPr marL="0" indent="0">
              <a:buNone/>
            </a:pPr>
            <a:r>
              <a:rPr lang="en-GB" altLang="en-US" sz="2400" dirty="0">
                <a:latin typeface="Arial" panose="020B0604020202020204" pitchFamily="34" charset="0"/>
              </a:rPr>
              <a:t>Profits </a:t>
            </a:r>
            <a:r>
              <a:rPr lang="en-GB" altLang="en-US" sz="2400" b="1" dirty="0">
                <a:latin typeface="Arial" panose="020B0604020202020204" pitchFamily="34" charset="0"/>
              </a:rPr>
              <a:t>reduce by £250,000 (minus) </a:t>
            </a:r>
            <a:r>
              <a:rPr lang="en-GB" altLang="en-US" sz="2400" dirty="0">
                <a:latin typeface="Arial" panose="020B0604020202020204" pitchFamily="34" charset="0"/>
              </a:rPr>
              <a:t>due to addition cost of quality controls</a:t>
            </a:r>
          </a:p>
          <a:p>
            <a:pPr marL="0" indent="0">
              <a:buNone/>
            </a:pPr>
            <a:endParaRPr lang="en-GB" altLang="en-US" sz="2400" dirty="0">
              <a:latin typeface="Arial" panose="020B0604020202020204" pitchFamily="34" charset="0"/>
            </a:endParaRPr>
          </a:p>
          <a:p>
            <a:pPr marL="0" indent="0">
              <a:buNone/>
            </a:pPr>
            <a:endParaRPr lang="en-GB" altLang="en-US" sz="2400" dirty="0">
              <a:latin typeface="Arial" panose="020B0604020202020204" pitchFamily="34" charset="0"/>
            </a:endParaRPr>
          </a:p>
        </p:txBody>
      </p:sp>
      <p:sp>
        <p:nvSpPr>
          <p:cNvPr id="6" name="Action Button: Return 23">
            <a:hlinkClick r:id="rId3" action="ppaction://hlinksldjump" highlightClick="1"/>
            <a:extLst>
              <a:ext uri="{FF2B5EF4-FFF2-40B4-BE49-F238E27FC236}">
                <a16:creationId xmlns:a16="http://schemas.microsoft.com/office/drawing/2014/main" id="{DE246F81-FE02-49CC-9226-7CD5BEE8D72C}"/>
              </a:ext>
            </a:extLst>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22318421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tabLst>
                <a:tab pos="7334250" algn="r"/>
              </a:tabLst>
            </a:pPr>
            <a:r>
              <a:rPr lang="de-DE" altLang="en-US" dirty="0"/>
              <a:t>Event 13: Romania 	</a:t>
            </a:r>
          </a:p>
        </p:txBody>
      </p:sp>
      <p:sp>
        <p:nvSpPr>
          <p:cNvPr id="50179" name="Rectangle 3"/>
          <p:cNvSpPr>
            <a:spLocks noGrp="1" noChangeArrowheads="1"/>
          </p:cNvSpPr>
          <p:nvPr>
            <p:ph idx="1"/>
          </p:nvPr>
        </p:nvSpPr>
        <p:spPr>
          <a:xfrm>
            <a:off x="490997" y="2499139"/>
            <a:ext cx="8192924" cy="1015695"/>
          </a:xfrm>
          <a:noFill/>
        </p:spPr>
        <p:txBody>
          <a:bodyPr>
            <a:noAutofit/>
          </a:bodyPr>
          <a:lstStyle/>
          <a:p>
            <a:pPr marL="0" indent="0">
              <a:buNone/>
            </a:pPr>
            <a:r>
              <a:rPr lang="en-GB" altLang="en-US" sz="2400" dirty="0">
                <a:latin typeface="Arial" panose="020B0604020202020204" pitchFamily="34" charset="0"/>
              </a:rPr>
              <a:t>October:</a:t>
            </a:r>
          </a:p>
          <a:p>
            <a:pPr marL="0" indent="0">
              <a:buNone/>
            </a:pPr>
            <a:r>
              <a:rPr lang="en-GB" altLang="en-US" sz="2400" dirty="0">
                <a:latin typeface="Arial" panose="020B0604020202020204" pitchFamily="34" charset="0"/>
              </a:rPr>
              <a:t>A fire breaks out at the B&amp;T Europe manufacturing plant.</a:t>
            </a:r>
          </a:p>
          <a:p>
            <a:pPr marL="0" indent="0">
              <a:buNone/>
            </a:pPr>
            <a:endParaRPr lang="en-GB" altLang="en-US" sz="2400" dirty="0">
              <a:latin typeface="Arial" panose="020B0604020202020204" pitchFamily="34" charset="0"/>
            </a:endParaRPr>
          </a:p>
          <a:p>
            <a:pPr marL="0" indent="0">
              <a:buNone/>
            </a:pPr>
            <a:endParaRPr lang="en-GB" altLang="en-US" sz="2400" dirty="0">
              <a:latin typeface="Arial" panose="020B0604020202020204" pitchFamily="34" charset="0"/>
            </a:endParaRPr>
          </a:p>
        </p:txBody>
      </p:sp>
      <p:sp>
        <p:nvSpPr>
          <p:cNvPr id="14361" name="Rectangle 25"/>
          <p:cNvSpPr>
            <a:spLocks noChangeArrowheads="1"/>
          </p:cNvSpPr>
          <p:nvPr/>
        </p:nvSpPr>
        <p:spPr bwMode="auto">
          <a:xfrm>
            <a:off x="490997" y="3670085"/>
            <a:ext cx="8244857" cy="2595680"/>
          </a:xfrm>
          <a:prstGeom prst="rect">
            <a:avLst/>
          </a:prstGeom>
          <a:noFill/>
          <a:ln w="9525">
            <a:noFill/>
            <a:miter lim="800000"/>
            <a:headEnd/>
            <a:tailEnd/>
          </a:ln>
          <a:effectLst/>
        </p:spPr>
        <p:txBody>
          <a:bodyPr/>
          <a:lstStyle/>
          <a:p>
            <a:pPr>
              <a:spcBef>
                <a:spcPct val="20000"/>
              </a:spcBef>
              <a:defRPr/>
            </a:pPr>
            <a:r>
              <a:rPr lang="en-GB" sz="2400" dirty="0">
                <a:latin typeface="Arial" charset="0"/>
              </a:rPr>
              <a:t>If you have completed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2 (record all impairments using the FM Global Red Tag Permit System)</a:t>
            </a:r>
            <a:r>
              <a:rPr lang="en-GB" sz="2400" dirty="0">
                <a:solidFill>
                  <a:srgbClr val="660033"/>
                </a:solidFill>
                <a:latin typeface="Arial" charset="0"/>
              </a:rPr>
              <a:t> </a:t>
            </a:r>
            <a:r>
              <a:rPr lang="en-GB" sz="2400" dirty="0">
                <a:latin typeface="Arial" charset="0"/>
              </a:rPr>
              <a:t>then</a:t>
            </a:r>
            <a:r>
              <a:rPr lang="en-GB" sz="2400" dirty="0">
                <a:solidFill>
                  <a:srgbClr val="660033"/>
                </a:solidFill>
                <a:latin typeface="Arial" charset="0"/>
              </a:rPr>
              <a:t> </a:t>
            </a:r>
            <a:r>
              <a:rPr lang="en-GB" sz="2400" dirty="0">
                <a:latin typeface="Arial" charset="0"/>
              </a:rPr>
              <a:t>all valves were fully open and the automatic sprinkler system extinguished the small fire.</a:t>
            </a:r>
          </a:p>
          <a:p>
            <a:pPr>
              <a:spcBef>
                <a:spcPct val="20000"/>
              </a:spcBef>
              <a:defRPr/>
            </a:pPr>
            <a:endParaRPr lang="en-GB" sz="2400" dirty="0">
              <a:latin typeface="Arial" charset="0"/>
            </a:endParaRPr>
          </a:p>
          <a:p>
            <a:pPr>
              <a:spcBef>
                <a:spcPct val="20000"/>
              </a:spcBef>
              <a:defRPr/>
            </a:pPr>
            <a:r>
              <a:rPr lang="en-GB" sz="2400" dirty="0">
                <a:latin typeface="Arial" charset="0"/>
              </a:rPr>
              <a:t>The positive publicity of B&amp;T’s resilience </a:t>
            </a:r>
            <a:r>
              <a:rPr lang="en-GB" sz="2400" b="1" dirty="0">
                <a:latin typeface="Arial" charset="0"/>
              </a:rPr>
              <a:t>increases profits by £250,000 (plus)</a:t>
            </a:r>
          </a:p>
          <a:p>
            <a:pPr>
              <a:spcBef>
                <a:spcPct val="20000"/>
              </a:spcBef>
              <a:defRPr/>
            </a:pPr>
            <a:endParaRPr lang="en-GB" sz="24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61"/>
                                        </p:tgtEl>
                                        <p:attrNameLst>
                                          <p:attrName>style.visibility</p:attrName>
                                        </p:attrNameLst>
                                      </p:cBhvr>
                                      <p:to>
                                        <p:strVal val="visible"/>
                                      </p:to>
                                    </p:set>
                                    <p:animEffect transition="in" filter="wipe(left)">
                                      <p:cBhvr>
                                        <p:cTn id="7" dur="500"/>
                                        <p:tgtEl>
                                          <p:spTgt spid="14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1"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tabLst>
                <a:tab pos="7334250" algn="r"/>
              </a:tabLst>
            </a:pPr>
            <a:r>
              <a:rPr lang="de-DE" altLang="en-US" dirty="0"/>
              <a:t>Event 13: Romania	</a:t>
            </a:r>
          </a:p>
        </p:txBody>
      </p:sp>
      <p:sp>
        <p:nvSpPr>
          <p:cNvPr id="49155" name="Rectangle 3"/>
          <p:cNvSpPr>
            <a:spLocks noGrp="1" noChangeArrowheads="1"/>
          </p:cNvSpPr>
          <p:nvPr>
            <p:ph sz="half" idx="1"/>
          </p:nvPr>
        </p:nvSpPr>
        <p:spPr>
          <a:xfrm>
            <a:off x="701354" y="2187572"/>
            <a:ext cx="7513605" cy="4010822"/>
          </a:xfrm>
        </p:spPr>
        <p:txBody>
          <a:bodyPr>
            <a:noAutofit/>
          </a:bodyPr>
          <a:lstStyle/>
          <a:p>
            <a:pPr marL="0" indent="0">
              <a:buNone/>
              <a:defRPr/>
            </a:pPr>
            <a:r>
              <a:rPr lang="en-GB" sz="2400" dirty="0">
                <a:solidFill>
                  <a:schemeClr val="tx1"/>
                </a:solidFill>
                <a:latin typeface="Arial" charset="0"/>
              </a:rPr>
              <a:t>If you did not 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2 (record all impairments using the FM Global Red Tag Permit System)</a:t>
            </a:r>
            <a:r>
              <a:rPr lang="en-GB" sz="2400" dirty="0">
                <a:solidFill>
                  <a:schemeClr val="tx1"/>
                </a:solidFill>
                <a:latin typeface="Arial" charset="0"/>
              </a:rPr>
              <a:t>, the subject sprinkler control valve is partially closed. </a:t>
            </a:r>
          </a:p>
          <a:p>
            <a:pPr marL="0" indent="0">
              <a:buNone/>
              <a:defRPr/>
            </a:pPr>
            <a:r>
              <a:rPr lang="en-GB" sz="2400" dirty="0">
                <a:solidFill>
                  <a:schemeClr val="tx1"/>
                </a:solidFill>
                <a:latin typeface="Arial" charset="0"/>
              </a:rPr>
              <a:t>Low water flow results in more extensive fire damage. Most of your employees are busy cleaning up smoke and water damage, a shipment gets delayed causing penalties to be assessed. </a:t>
            </a:r>
          </a:p>
          <a:p>
            <a:pPr marL="0" indent="0">
              <a:buNone/>
              <a:defRPr/>
            </a:pPr>
            <a:endParaRPr lang="en-GB" sz="2000" dirty="0">
              <a:solidFill>
                <a:schemeClr val="tx1"/>
              </a:solidFill>
              <a:latin typeface="Arial" charset="0"/>
            </a:endParaRPr>
          </a:p>
          <a:p>
            <a:pPr>
              <a:defRPr/>
            </a:pPr>
            <a:r>
              <a:rPr lang="en-GB" sz="2400" b="1" dirty="0">
                <a:solidFill>
                  <a:schemeClr val="tx1"/>
                </a:solidFill>
                <a:latin typeface="Arial" charset="0"/>
              </a:rPr>
              <a:t>£500,000 profit loss (minus)</a:t>
            </a:r>
          </a:p>
        </p:txBody>
      </p:sp>
      <p:pic>
        <p:nvPicPr>
          <p:cNvPr id="28" name="Picture 26" descr="D:\library\valves\SHTVLV.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495826" y="4932678"/>
            <a:ext cx="2415815" cy="1816322"/>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
        <p:nvSpPr>
          <p:cNvPr id="27" name="Action Button: Return 23">
            <a:hlinkClick r:id="rId4"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dirty="0"/>
          </a:p>
        </p:txBody>
      </p:sp>
    </p:spTree>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tabLst>
                <a:tab pos="7334250" algn="r"/>
              </a:tabLst>
            </a:pPr>
            <a:r>
              <a:rPr lang="de-DE" altLang="en-US" dirty="0"/>
              <a:t>Event 14: Romania 	</a:t>
            </a:r>
          </a:p>
        </p:txBody>
      </p:sp>
      <p:sp>
        <p:nvSpPr>
          <p:cNvPr id="52227" name="Rectangle 3"/>
          <p:cNvSpPr>
            <a:spLocks noGrp="1" noChangeArrowheads="1"/>
          </p:cNvSpPr>
          <p:nvPr>
            <p:ph idx="1"/>
          </p:nvPr>
        </p:nvSpPr>
        <p:spPr>
          <a:xfrm>
            <a:off x="524661" y="2401793"/>
            <a:ext cx="8094678" cy="3530600"/>
          </a:xfrm>
          <a:noFill/>
        </p:spPr>
        <p:txBody>
          <a:bodyPr>
            <a:normAutofit/>
          </a:bodyPr>
          <a:lstStyle/>
          <a:p>
            <a:pPr marL="0" indent="0">
              <a:buNone/>
            </a:pPr>
            <a:r>
              <a:rPr lang="en-GB" altLang="en-US" sz="2400" dirty="0">
                <a:latin typeface="Arial" panose="020B0604020202020204" pitchFamily="34" charset="0"/>
              </a:rPr>
              <a:t>It’s April.</a:t>
            </a:r>
          </a:p>
          <a:p>
            <a:pPr marL="0" indent="0">
              <a:buNone/>
            </a:pPr>
            <a:r>
              <a:rPr lang="en-GB" altLang="en-US" sz="2400" dirty="0">
                <a:latin typeface="Arial" panose="020B0604020202020204" pitchFamily="34" charset="0"/>
              </a:rPr>
              <a:t>A fire occurs at B&amp;T’s manufacturing plant near Bucharest at one of the flexible manufacturing turning stations</a:t>
            </a:r>
            <a:r>
              <a:rPr lang="en-GB" altLang="en-US" sz="2400" i="1" dirty="0">
                <a:latin typeface="Arial" panose="020B0604020202020204" pitchFamily="34" charset="0"/>
              </a:rPr>
              <a:t>.</a:t>
            </a:r>
            <a:endParaRPr lang="en-GB" altLang="en-US" sz="2400" dirty="0">
              <a:latin typeface="Arial" panose="020B0604020202020204" pitchFamily="34" charset="0"/>
            </a:endParaRPr>
          </a:p>
        </p:txBody>
      </p:sp>
      <p:pic>
        <p:nvPicPr>
          <p:cNvPr id="4" name="Picture 3" descr="A picture containing indoor, wall, floor&#10;&#10;Description generated with very high confidence">
            <a:extLst>
              <a:ext uri="{FF2B5EF4-FFF2-40B4-BE49-F238E27FC236}">
                <a16:creationId xmlns:a16="http://schemas.microsoft.com/office/drawing/2014/main" id="{B48C09E1-11A0-426C-805E-BCDCB72917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1279" y="3933782"/>
            <a:ext cx="3661771" cy="266699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tabLst>
                <a:tab pos="7334250" algn="r"/>
              </a:tabLst>
            </a:pPr>
            <a:r>
              <a:rPr lang="de-DE" altLang="en-US" dirty="0"/>
              <a:t>Event 14: Romania	</a:t>
            </a:r>
          </a:p>
        </p:txBody>
      </p:sp>
      <p:sp>
        <p:nvSpPr>
          <p:cNvPr id="2" name="Content Placeholder 1"/>
          <p:cNvSpPr>
            <a:spLocks noGrp="1"/>
          </p:cNvSpPr>
          <p:nvPr>
            <p:ph idx="1"/>
          </p:nvPr>
        </p:nvSpPr>
        <p:spPr>
          <a:xfrm>
            <a:off x="424874" y="2108583"/>
            <a:ext cx="8294251" cy="3823810"/>
          </a:xfrm>
        </p:spPr>
        <p:txBody>
          <a:bodyPr>
            <a:noAutofit/>
          </a:bodyPr>
          <a:lstStyle/>
          <a:p>
            <a:pPr marL="0" indent="0">
              <a:spcBef>
                <a:spcPts val="1200"/>
              </a:spcBef>
              <a:buNone/>
              <a:defRPr/>
            </a:pPr>
            <a:r>
              <a:rPr lang="en-GB" sz="2000" dirty="0">
                <a:solidFill>
                  <a:schemeClr val="tx1"/>
                </a:solidFill>
                <a:latin typeface="Arial" charset="0"/>
              </a:rPr>
              <a:t>If you completed the following: </a:t>
            </a:r>
          </a:p>
          <a:p>
            <a:pPr>
              <a:spcBef>
                <a:spcPts val="1200"/>
              </a:spcBef>
              <a:buClr>
                <a:srgbClr val="660033"/>
              </a:buClr>
              <a:defRPr/>
            </a:pPr>
            <a:r>
              <a:rPr lang="en-GB" sz="2000" b="1" dirty="0">
                <a:solidFill>
                  <a:srgbClr val="660033"/>
                </a:solidFill>
                <a:latin typeface="Arial" charset="0"/>
              </a:rPr>
              <a:t>Recommendations</a:t>
            </a:r>
            <a:r>
              <a:rPr lang="en-GB" sz="2000" dirty="0">
                <a:solidFill>
                  <a:srgbClr val="660033"/>
                </a:solidFill>
                <a:effectLst>
                  <a:outerShdw blurRad="38100" dist="38100" dir="2700000" algn="tl">
                    <a:srgbClr val="C0C0C0"/>
                  </a:outerShdw>
                </a:effectLst>
                <a:latin typeface="Arial" charset="0"/>
              </a:rPr>
              <a:t> </a:t>
            </a:r>
            <a:r>
              <a:rPr lang="en-GB" sz="2000" b="1" dirty="0">
                <a:solidFill>
                  <a:srgbClr val="660033"/>
                </a:solidFill>
                <a:latin typeface="Arial" charset="0"/>
              </a:rPr>
              <a:t>2 (record all impairments using the FM Global Red Tag Permit System)</a:t>
            </a:r>
            <a:endParaRPr lang="en-GB" sz="2000" dirty="0">
              <a:solidFill>
                <a:srgbClr val="660033"/>
              </a:solidFill>
              <a:latin typeface="Arial" charset="0"/>
            </a:endParaRPr>
          </a:p>
          <a:p>
            <a:pPr>
              <a:spcBef>
                <a:spcPts val="1200"/>
              </a:spcBef>
              <a:buClr>
                <a:srgbClr val="660033"/>
              </a:buClr>
              <a:defRPr/>
            </a:pPr>
            <a:r>
              <a:rPr lang="en-GB" sz="2000" b="1" dirty="0">
                <a:solidFill>
                  <a:srgbClr val="660033"/>
                </a:solidFill>
                <a:latin typeface="Arial" charset="0"/>
              </a:rPr>
              <a:t>Recommendation 6 (lock sprinkler valves open) </a:t>
            </a:r>
          </a:p>
          <a:p>
            <a:pPr>
              <a:spcBef>
                <a:spcPts val="1200"/>
              </a:spcBef>
              <a:buClr>
                <a:srgbClr val="660033"/>
              </a:buClr>
              <a:defRPr/>
            </a:pPr>
            <a:r>
              <a:rPr lang="en-GB" sz="2000" b="1" dirty="0">
                <a:solidFill>
                  <a:srgbClr val="660033"/>
                </a:solidFill>
                <a:latin typeface="Arial" charset="0"/>
              </a:rPr>
              <a:t>Recommendation 22 (improve storage and handling of ignitable liquids)</a:t>
            </a:r>
            <a:r>
              <a:rPr lang="en-GB" sz="2000" dirty="0">
                <a:latin typeface="Arial" charset="0"/>
              </a:rPr>
              <a:t> </a:t>
            </a:r>
          </a:p>
          <a:p>
            <a:pPr marL="0" indent="0">
              <a:spcBef>
                <a:spcPts val="1200"/>
              </a:spcBef>
              <a:buClr>
                <a:srgbClr val="660033"/>
              </a:buClr>
              <a:buNone/>
              <a:defRPr/>
            </a:pPr>
            <a:r>
              <a:rPr lang="en-GB" sz="2000" dirty="0">
                <a:solidFill>
                  <a:schemeClr val="tx1"/>
                </a:solidFill>
                <a:latin typeface="Arial" charset="0"/>
              </a:rPr>
              <a:t>The fire is extinguished right away with no disruption to the business. The new product gets out on time and its success is a game changer for the year, vastly exceeding all expectations </a:t>
            </a:r>
          </a:p>
          <a:p>
            <a:pPr>
              <a:spcBef>
                <a:spcPts val="1200"/>
              </a:spcBef>
              <a:defRPr/>
            </a:pPr>
            <a:r>
              <a:rPr lang="en-GB" dirty="0">
                <a:solidFill>
                  <a:schemeClr val="tx1"/>
                </a:solidFill>
                <a:latin typeface="Arial" charset="0"/>
              </a:rPr>
              <a:t>£ 750,000 increased profit at the Asia DC</a:t>
            </a:r>
          </a:p>
          <a:p>
            <a:pPr>
              <a:spcBef>
                <a:spcPts val="1200"/>
              </a:spcBef>
              <a:defRPr/>
            </a:pPr>
            <a:r>
              <a:rPr lang="en-GB" dirty="0">
                <a:solidFill>
                  <a:schemeClr val="tx1"/>
                </a:solidFill>
                <a:latin typeface="Arial" charset="0"/>
              </a:rPr>
              <a:t>£1,750,000 additional profit for B&amp;T Ltd manufacturing in Romania</a:t>
            </a:r>
          </a:p>
          <a:p>
            <a:pPr>
              <a:spcBef>
                <a:spcPts val="1200"/>
              </a:spcBef>
              <a:defRPr/>
            </a:pPr>
            <a:r>
              <a:rPr lang="en-GB" b="1" dirty="0">
                <a:solidFill>
                  <a:schemeClr val="tx1"/>
                </a:solidFill>
                <a:latin typeface="Arial" charset="0"/>
              </a:rPr>
              <a:t>Total increased profit is £2,500,000</a:t>
            </a:r>
          </a:p>
        </p:txBody>
      </p:sp>
    </p:spTree>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tabLst>
                <a:tab pos="7334250" algn="r"/>
              </a:tabLst>
            </a:pPr>
            <a:r>
              <a:rPr lang="de-DE" altLang="en-US" dirty="0"/>
              <a:t>Event 14: Romania 	</a:t>
            </a:r>
          </a:p>
        </p:txBody>
      </p:sp>
      <p:sp>
        <p:nvSpPr>
          <p:cNvPr id="15363" name="Rectangle 3"/>
          <p:cNvSpPr>
            <a:spLocks noGrp="1" noChangeArrowheads="1"/>
          </p:cNvSpPr>
          <p:nvPr>
            <p:ph sz="half" idx="1"/>
          </p:nvPr>
        </p:nvSpPr>
        <p:spPr>
          <a:xfrm>
            <a:off x="625458" y="2489199"/>
            <a:ext cx="5345826" cy="3530604"/>
          </a:xfrm>
        </p:spPr>
        <p:txBody>
          <a:bodyPr>
            <a:normAutofit fontScale="92500"/>
          </a:bodyPr>
          <a:lstStyle/>
          <a:p>
            <a:pPr marL="0" indent="0">
              <a:spcBef>
                <a:spcPts val="1200"/>
              </a:spcBef>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6</a:t>
            </a:r>
            <a:r>
              <a:rPr lang="en-GB" sz="2400" dirty="0">
                <a:solidFill>
                  <a:schemeClr val="accent1"/>
                </a:solidFill>
                <a:latin typeface="Arial" charset="0"/>
              </a:rPr>
              <a:t> </a:t>
            </a:r>
            <a:r>
              <a:rPr lang="en-GB" sz="2400" b="1" dirty="0">
                <a:solidFill>
                  <a:srgbClr val="660033"/>
                </a:solidFill>
                <a:latin typeface="Arial" charset="0"/>
              </a:rPr>
              <a:t>(lock sprinkler valves open) </a:t>
            </a:r>
            <a:r>
              <a:rPr lang="en-GB" sz="2400" dirty="0">
                <a:solidFill>
                  <a:schemeClr val="tx1"/>
                </a:solidFill>
                <a:latin typeface="Arial" charset="0"/>
              </a:rPr>
              <a:t>but </a:t>
            </a:r>
            <a:r>
              <a:rPr lang="en-GB" sz="2400" u="sng" dirty="0">
                <a:solidFill>
                  <a:schemeClr val="tx1"/>
                </a:solidFill>
                <a:latin typeface="Arial" charset="0"/>
              </a:rPr>
              <a:t>did</a:t>
            </a:r>
            <a:r>
              <a:rPr lang="en-GB" sz="2400" dirty="0">
                <a:solidFill>
                  <a:schemeClr val="tx1"/>
                </a:solidFill>
                <a:latin typeface="Arial" charset="0"/>
              </a:rPr>
              <a:t> complete </a:t>
            </a:r>
            <a:r>
              <a:rPr lang="en-GB" sz="2400" b="1" dirty="0">
                <a:solidFill>
                  <a:srgbClr val="660033"/>
                </a:solidFill>
                <a:latin typeface="Arial" charset="0"/>
              </a:rPr>
              <a:t>2 (use Red Tag for impairments) and 22 (improve ignitable liquid storage and handling)</a:t>
            </a:r>
            <a:r>
              <a:rPr lang="en-GB" sz="2400" dirty="0">
                <a:solidFill>
                  <a:schemeClr val="tx1"/>
                </a:solidFill>
                <a:latin typeface="Arial" charset="0"/>
              </a:rPr>
              <a:t>, the shift supervisor was aware of the closed valve and extinguished the fire with a properly pressurised fire hose. </a:t>
            </a:r>
          </a:p>
          <a:p>
            <a:pPr>
              <a:spcBef>
                <a:spcPts val="1200"/>
              </a:spcBef>
              <a:defRPr/>
            </a:pPr>
            <a:r>
              <a:rPr lang="en-GB" sz="2400" b="1" dirty="0">
                <a:solidFill>
                  <a:schemeClr val="tx1"/>
                </a:solidFill>
                <a:latin typeface="Arial" charset="0"/>
              </a:rPr>
              <a:t>Business was not affected</a:t>
            </a:r>
            <a:r>
              <a:rPr lang="en-GB" sz="2400" dirty="0">
                <a:solidFill>
                  <a:schemeClr val="tx1"/>
                </a:solidFill>
                <a:latin typeface="Arial" charset="0"/>
              </a:rPr>
              <a:t>. </a:t>
            </a:r>
          </a:p>
        </p:txBody>
      </p:sp>
      <p:pic>
        <p:nvPicPr>
          <p:cNvPr id="31" name="Picture 29" descr="D:\library\valves\CLOSED.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971284" y="4465970"/>
            <a:ext cx="2712546" cy="2207886"/>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tabLst>
                <a:tab pos="7334250" algn="r"/>
              </a:tabLst>
            </a:pPr>
            <a:r>
              <a:rPr lang="de-DE" altLang="en-US" dirty="0"/>
              <a:t>Event 14: Romania	</a:t>
            </a:r>
          </a:p>
        </p:txBody>
      </p:sp>
      <p:sp>
        <p:nvSpPr>
          <p:cNvPr id="50179" name="Rectangle 3"/>
          <p:cNvSpPr>
            <a:spLocks noGrp="1" noChangeArrowheads="1"/>
          </p:cNvSpPr>
          <p:nvPr>
            <p:ph idx="1"/>
          </p:nvPr>
        </p:nvSpPr>
        <p:spPr>
          <a:xfrm>
            <a:off x="866442" y="2489200"/>
            <a:ext cx="6893148" cy="3530600"/>
          </a:xfrm>
        </p:spPr>
        <p:txBody>
          <a:bodyPr/>
          <a:lstStyle/>
          <a:p>
            <a:pPr marL="0" indent="0">
              <a:spcBef>
                <a:spcPts val="1200"/>
              </a:spcBef>
              <a:buNone/>
              <a:defRPr/>
            </a:pPr>
            <a:r>
              <a:rPr lang="en-GB" sz="2400" dirty="0">
                <a:solidFill>
                  <a:schemeClr val="tx1"/>
                </a:solidFill>
                <a:latin typeface="Arial" charset="0"/>
              </a:rPr>
              <a:t>If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2 (Red Tag)</a:t>
            </a:r>
            <a:r>
              <a:rPr lang="en-GB" sz="2400" dirty="0">
                <a:solidFill>
                  <a:srgbClr val="660033"/>
                </a:solidFill>
                <a:effectLst>
                  <a:outerShdw blurRad="38100" dist="38100" dir="2700000" algn="tl">
                    <a:srgbClr val="C0C0C0"/>
                  </a:outerShdw>
                </a:effectLst>
                <a:latin typeface="Arial" charset="0"/>
              </a:rPr>
              <a:t> </a:t>
            </a:r>
            <a:r>
              <a:rPr lang="en-GB" sz="2400" dirty="0">
                <a:solidFill>
                  <a:schemeClr val="tx1"/>
                </a:solidFill>
                <a:latin typeface="Arial" charset="0"/>
              </a:rPr>
              <a:t>or</a:t>
            </a:r>
            <a:r>
              <a:rPr lang="en-GB" sz="2400" dirty="0">
                <a:solidFill>
                  <a:schemeClr val="tx1"/>
                </a:solidFill>
                <a:effectLst>
                  <a:outerShdw blurRad="38100" dist="38100" dir="2700000" algn="tl">
                    <a:srgbClr val="C0C0C0"/>
                  </a:outerShdw>
                </a:effectLst>
                <a:latin typeface="Arial" charset="0"/>
              </a:rPr>
              <a:t> </a:t>
            </a:r>
            <a:r>
              <a:rPr lang="en-GB" sz="2400" b="1" dirty="0">
                <a:solidFill>
                  <a:srgbClr val="660033"/>
                </a:solidFill>
                <a:latin typeface="Arial" charset="0"/>
              </a:rPr>
              <a:t>6 (lock sprinkler valves open)</a:t>
            </a:r>
            <a:r>
              <a:rPr lang="en-GB" sz="2400" dirty="0">
                <a:latin typeface="Arial" charset="0"/>
              </a:rPr>
              <a:t> </a:t>
            </a:r>
            <a:r>
              <a:rPr lang="en-GB" sz="2400" u="sng" dirty="0">
                <a:solidFill>
                  <a:schemeClr val="tx1"/>
                </a:solidFill>
                <a:latin typeface="Arial" charset="0"/>
              </a:rPr>
              <a:t>were not </a:t>
            </a:r>
            <a:r>
              <a:rPr lang="en-GB" sz="2400" dirty="0">
                <a:solidFill>
                  <a:schemeClr val="tx1"/>
                </a:solidFill>
                <a:latin typeface="Arial" charset="0"/>
              </a:rPr>
              <a:t>completed, but </a:t>
            </a:r>
            <a:r>
              <a:rPr lang="en-GB" sz="2400" b="1" dirty="0">
                <a:solidFill>
                  <a:srgbClr val="660033"/>
                </a:solidFill>
                <a:latin typeface="Arial" charset="0"/>
              </a:rPr>
              <a:t>recommendation 22 (improve storage and handling of ignitable liquids) </a:t>
            </a:r>
            <a:r>
              <a:rPr lang="en-GB" sz="2400" dirty="0">
                <a:solidFill>
                  <a:schemeClr val="tx1"/>
                </a:solidFill>
                <a:latin typeface="Arial" charset="0"/>
              </a:rPr>
              <a:t>was completed there is some damage to the manufacturing line which impacts production.</a:t>
            </a:r>
          </a:p>
          <a:p>
            <a:pPr>
              <a:spcBef>
                <a:spcPts val="1200"/>
              </a:spcBef>
              <a:defRPr/>
            </a:pPr>
            <a:r>
              <a:rPr lang="en-GB" sz="2400" dirty="0">
                <a:solidFill>
                  <a:schemeClr val="tx1"/>
                </a:solidFill>
                <a:latin typeface="Arial" charset="0"/>
              </a:rPr>
              <a:t>Reduced production volume means delays in some orders and </a:t>
            </a:r>
            <a:r>
              <a:rPr lang="en-GB" sz="2400" b="1" dirty="0">
                <a:solidFill>
                  <a:schemeClr val="tx1"/>
                </a:solidFill>
                <a:latin typeface="Arial" charset="0"/>
              </a:rPr>
              <a:t>a profit loss of £250,000</a:t>
            </a:r>
            <a:r>
              <a:rPr lang="en-GB" sz="2400" dirty="0">
                <a:solidFill>
                  <a:schemeClr val="tx1"/>
                </a:solidFill>
                <a:latin typeface="Arial" charset="0"/>
              </a:rPr>
              <a:t>. </a:t>
            </a:r>
            <a:endParaRPr lang="de-DE" sz="2400" dirty="0">
              <a:solidFill>
                <a:schemeClr val="tx1"/>
              </a:solidFill>
              <a:latin typeface="Arial" charset="0"/>
            </a:endParaRPr>
          </a:p>
        </p:txBody>
      </p:sp>
    </p:spTree>
  </p:cSld>
  <p:clrMapOvr>
    <a:masterClrMapping/>
  </p:clrMapOvr>
  <p:transition spd="med">
    <p:pull/>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tabLst>
                <a:tab pos="7334250" algn="r"/>
              </a:tabLst>
            </a:pPr>
            <a:r>
              <a:rPr lang="de-DE" altLang="en-US" dirty="0"/>
              <a:t>Event 14: Romania	</a:t>
            </a:r>
          </a:p>
        </p:txBody>
      </p:sp>
      <p:sp>
        <p:nvSpPr>
          <p:cNvPr id="50179" name="Rectangle 3"/>
          <p:cNvSpPr>
            <a:spLocks noGrp="1" noChangeArrowheads="1"/>
          </p:cNvSpPr>
          <p:nvPr>
            <p:ph idx="1"/>
          </p:nvPr>
        </p:nvSpPr>
        <p:spPr>
          <a:xfrm>
            <a:off x="571242" y="2469578"/>
            <a:ext cx="7188348" cy="3983610"/>
          </a:xfrm>
        </p:spPr>
        <p:txBody>
          <a:bodyPr>
            <a:normAutofit lnSpcReduction="10000"/>
          </a:bodyPr>
          <a:lstStyle/>
          <a:p>
            <a:pPr marL="0" indent="0">
              <a:spcBef>
                <a:spcPts val="1200"/>
              </a:spcBef>
              <a:buNone/>
              <a:defRPr/>
            </a:pPr>
            <a:r>
              <a:rPr lang="en-GB" sz="2400" dirty="0">
                <a:solidFill>
                  <a:schemeClr val="tx1"/>
                </a:solidFill>
                <a:latin typeface="Arial" charset="0"/>
              </a:rPr>
              <a:t>If </a:t>
            </a:r>
            <a:r>
              <a:rPr lang="en-GB" sz="2400" u="sng" dirty="0">
                <a:solidFill>
                  <a:schemeClr val="tx1"/>
                </a:solidFill>
                <a:latin typeface="Arial" charset="0"/>
              </a:rPr>
              <a:t>neither</a:t>
            </a:r>
            <a:r>
              <a:rPr lang="en-GB" sz="2400" dirty="0">
                <a:solidFill>
                  <a:schemeClr val="tx1"/>
                </a:solidFill>
                <a:latin typeface="Arial" charset="0"/>
              </a:rPr>
              <a:t>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2 (Red Tag)</a:t>
            </a:r>
            <a:r>
              <a:rPr lang="en-GB" sz="2400" dirty="0">
                <a:solidFill>
                  <a:srgbClr val="660033"/>
                </a:solidFill>
                <a:effectLst>
                  <a:outerShdw blurRad="38100" dist="38100" dir="2700000" algn="tl">
                    <a:srgbClr val="C0C0C0"/>
                  </a:outerShdw>
                </a:effectLst>
                <a:latin typeface="Arial" charset="0"/>
              </a:rPr>
              <a:t> </a:t>
            </a:r>
            <a:r>
              <a:rPr lang="en-GB" sz="2400" u="sng" dirty="0">
                <a:solidFill>
                  <a:schemeClr val="tx1"/>
                </a:solidFill>
                <a:effectLst>
                  <a:outerShdw blurRad="38100" dist="38100" dir="2700000" algn="tl">
                    <a:srgbClr val="C0C0C0"/>
                  </a:outerShdw>
                </a:effectLst>
                <a:latin typeface="Arial" charset="0"/>
              </a:rPr>
              <a:t>n</a:t>
            </a:r>
            <a:r>
              <a:rPr lang="en-GB" sz="2400" u="sng" dirty="0">
                <a:solidFill>
                  <a:schemeClr val="tx1"/>
                </a:solidFill>
                <a:latin typeface="Arial" charset="0"/>
              </a:rPr>
              <a:t>or</a:t>
            </a:r>
            <a:r>
              <a:rPr lang="en-GB" sz="2400" dirty="0">
                <a:solidFill>
                  <a:schemeClr val="tx1"/>
                </a:solidFill>
                <a:effectLst>
                  <a:outerShdw blurRad="38100" dist="38100" dir="2700000" algn="tl">
                    <a:srgbClr val="C0C0C0"/>
                  </a:outerShdw>
                </a:effectLst>
                <a:latin typeface="Arial" charset="0"/>
              </a:rPr>
              <a:t> </a:t>
            </a:r>
            <a:r>
              <a:rPr lang="en-GB" sz="2400" b="1" dirty="0">
                <a:solidFill>
                  <a:srgbClr val="660033"/>
                </a:solidFill>
                <a:latin typeface="Arial" charset="0"/>
              </a:rPr>
              <a:t>6 (lock sprinkler valves open)</a:t>
            </a:r>
            <a:r>
              <a:rPr lang="en-GB" sz="2400" dirty="0">
                <a:latin typeface="Arial" charset="0"/>
              </a:rPr>
              <a:t> </a:t>
            </a:r>
            <a:r>
              <a:rPr lang="en-GB" sz="2400" u="sng" dirty="0">
                <a:solidFill>
                  <a:schemeClr val="tx1"/>
                </a:solidFill>
                <a:latin typeface="Arial" charset="0"/>
              </a:rPr>
              <a:t>nor</a:t>
            </a:r>
            <a:r>
              <a:rPr lang="en-GB" sz="2400" dirty="0">
                <a:latin typeface="Arial" charset="0"/>
              </a:rPr>
              <a:t> </a:t>
            </a:r>
            <a:r>
              <a:rPr lang="en-GB" sz="2400" b="1" dirty="0">
                <a:solidFill>
                  <a:srgbClr val="660033"/>
                </a:solidFill>
                <a:latin typeface="Arial" charset="0"/>
              </a:rPr>
              <a:t>recommendation 22 (improve storage and handling of ignitable liquids)</a:t>
            </a:r>
            <a:r>
              <a:rPr lang="en-GB" sz="2400" dirty="0">
                <a:latin typeface="Arial" charset="0"/>
              </a:rPr>
              <a:t> </a:t>
            </a:r>
            <a:r>
              <a:rPr lang="en-GB" sz="2400" dirty="0">
                <a:solidFill>
                  <a:schemeClr val="tx1"/>
                </a:solidFill>
                <a:latin typeface="Arial" charset="0"/>
              </a:rPr>
              <a:t>were completed, the fire spreads to involve a plastic container of lubricating oil which was next to the machine.</a:t>
            </a:r>
          </a:p>
          <a:p>
            <a:pPr marL="0" indent="0">
              <a:spcBef>
                <a:spcPts val="1200"/>
              </a:spcBef>
              <a:buNone/>
              <a:defRPr/>
            </a:pPr>
            <a:r>
              <a:rPr lang="en-GB" sz="2400" dirty="0">
                <a:solidFill>
                  <a:schemeClr val="tx1"/>
                </a:solidFill>
                <a:latin typeface="Arial" charset="0"/>
              </a:rPr>
              <a:t>The whole of one manufacturing line is severely damaged with a big impact to production.</a:t>
            </a:r>
          </a:p>
          <a:p>
            <a:pPr>
              <a:spcBef>
                <a:spcPts val="1200"/>
              </a:spcBef>
              <a:defRPr/>
            </a:pPr>
            <a:r>
              <a:rPr lang="en-GB" sz="2400" b="1" dirty="0">
                <a:solidFill>
                  <a:schemeClr val="tx1"/>
                </a:solidFill>
                <a:latin typeface="Arial" charset="0"/>
              </a:rPr>
              <a:t>Reduced production volume translates into a profit loss of £1,250,000 (minus) </a:t>
            </a:r>
            <a:endParaRPr lang="de-DE" sz="2400" b="1" dirty="0">
              <a:solidFill>
                <a:schemeClr val="tx1"/>
              </a:solidFill>
              <a:latin typeface="Arial" charset="0"/>
            </a:endParaRPr>
          </a:p>
          <a:p>
            <a:pPr marL="0" indent="0">
              <a:spcBef>
                <a:spcPts val="1200"/>
              </a:spcBef>
              <a:buNone/>
              <a:defRPr/>
            </a:pPr>
            <a:endParaRPr lang="en-GB" sz="2400" b="1" dirty="0">
              <a:solidFill>
                <a:schemeClr val="tx1"/>
              </a:solidFill>
              <a:latin typeface="Arial" charset="0"/>
            </a:endParaRPr>
          </a:p>
          <a:p>
            <a:pPr marL="0" indent="0">
              <a:spcBef>
                <a:spcPts val="1200"/>
              </a:spcBef>
              <a:buNone/>
              <a:defRPr/>
            </a:pPr>
            <a:endParaRPr lang="de-DE" sz="2400" dirty="0">
              <a:solidFill>
                <a:schemeClr val="tx1"/>
              </a:solidFill>
              <a:latin typeface="Arial" charset="0"/>
            </a:endParaRPr>
          </a:p>
          <a:p>
            <a:pPr marL="0" indent="0">
              <a:spcBef>
                <a:spcPts val="1200"/>
              </a:spcBef>
              <a:buNone/>
              <a:defRPr/>
            </a:pPr>
            <a:endParaRPr lang="en-GB" sz="2400" dirty="0">
              <a:solidFill>
                <a:schemeClr val="tx1"/>
              </a:solidFill>
              <a:latin typeface="Arial" charset="0"/>
            </a:endParaRPr>
          </a:p>
        </p:txBody>
      </p:sp>
      <p:sp>
        <p:nvSpPr>
          <p:cNvPr id="30"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2587716699"/>
      </p:ext>
    </p:extLst>
  </p:cSld>
  <p:clrMapOvr>
    <a:masterClrMapping/>
  </p:clrMapOvr>
  <p:transition spd="med">
    <p:pull/>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tabLst>
                <a:tab pos="7334250" algn="r"/>
              </a:tabLst>
            </a:pPr>
            <a:r>
              <a:rPr lang="de-DE" altLang="en-US" dirty="0"/>
              <a:t>Event 15: Romania	</a:t>
            </a:r>
          </a:p>
        </p:txBody>
      </p:sp>
      <p:sp>
        <p:nvSpPr>
          <p:cNvPr id="56323" name="Rectangle 3"/>
          <p:cNvSpPr>
            <a:spLocks noGrp="1" noChangeArrowheads="1"/>
          </p:cNvSpPr>
          <p:nvPr>
            <p:ph idx="1"/>
          </p:nvPr>
        </p:nvSpPr>
        <p:spPr>
          <a:xfrm>
            <a:off x="580466" y="3105426"/>
            <a:ext cx="7507455" cy="3530600"/>
          </a:xfrm>
          <a:noFill/>
        </p:spPr>
        <p:txBody>
          <a:bodyPr/>
          <a:lstStyle/>
          <a:p>
            <a:pPr marL="0" indent="0">
              <a:buNone/>
            </a:pPr>
            <a:r>
              <a:rPr lang="en-GB" altLang="en-US" sz="2400" dirty="0">
                <a:latin typeface="Arial" panose="020B0604020202020204" pitchFamily="34" charset="0"/>
              </a:rPr>
              <a:t>It is September at B&amp;T Manufacturing in Bucharest, RO when the fire pump breaks down. </a:t>
            </a:r>
          </a:p>
          <a:p>
            <a:pPr marL="0" indent="0">
              <a:buNone/>
            </a:pPr>
            <a:endParaRPr lang="en-GB" altLang="en-US" sz="2400" dirty="0">
              <a:latin typeface="Arial" panose="020B0604020202020204"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tabLst>
                <a:tab pos="7334250" algn="r"/>
              </a:tabLst>
            </a:pPr>
            <a:r>
              <a:rPr lang="de-DE" altLang="en-US" dirty="0"/>
              <a:t>Event 15: Romania 	</a:t>
            </a:r>
          </a:p>
        </p:txBody>
      </p:sp>
      <p:sp>
        <p:nvSpPr>
          <p:cNvPr id="51225" name="Rectangle 25"/>
          <p:cNvSpPr>
            <a:spLocks noChangeArrowheads="1"/>
          </p:cNvSpPr>
          <p:nvPr/>
        </p:nvSpPr>
        <p:spPr bwMode="auto">
          <a:xfrm>
            <a:off x="423782" y="2270360"/>
            <a:ext cx="8220345" cy="2871851"/>
          </a:xfrm>
          <a:prstGeom prst="rect">
            <a:avLst/>
          </a:prstGeom>
          <a:noFill/>
          <a:ln w="9525">
            <a:noFill/>
            <a:miter lim="800000"/>
            <a:headEnd/>
            <a:tailEnd/>
          </a:ln>
          <a:effectLst/>
        </p:spPr>
        <p:txBody>
          <a:bodyPr/>
          <a:lstStyle/>
          <a:p>
            <a:pPr>
              <a:spcBef>
                <a:spcPct val="20000"/>
              </a:spcBef>
              <a:defRPr/>
            </a:pPr>
            <a:r>
              <a:rPr lang="en-GB" sz="2400" dirty="0">
                <a:latin typeface="Arial" charset="0"/>
              </a:rPr>
              <a:t>If you </a:t>
            </a:r>
            <a:r>
              <a:rPr lang="en-GB" sz="2400" u="sng" dirty="0">
                <a:latin typeface="Arial" charset="0"/>
              </a:rPr>
              <a:t>completed</a:t>
            </a:r>
            <a:r>
              <a:rPr lang="en-GB" sz="2400" dirty="0">
                <a:latin typeface="Arial" charset="0"/>
              </a:rPr>
              <a:t>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14 (develop a planned maintenance programme)</a:t>
            </a:r>
            <a:r>
              <a:rPr lang="en-GB" sz="2400" dirty="0">
                <a:latin typeface="Arial" charset="0"/>
              </a:rPr>
              <a:t>, the broken seal is replaced with a spare. </a:t>
            </a:r>
          </a:p>
          <a:p>
            <a:pPr>
              <a:spcBef>
                <a:spcPct val="20000"/>
              </a:spcBef>
              <a:defRPr/>
            </a:pPr>
            <a:r>
              <a:rPr lang="en-GB" sz="2400" dirty="0">
                <a:latin typeface="Arial" charset="0"/>
              </a:rPr>
              <a:t>There is no impact on your business.</a:t>
            </a:r>
          </a:p>
        </p:txBody>
      </p:sp>
      <p:pic>
        <p:nvPicPr>
          <p:cNvPr id="57349" name="Picture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958" y="4033712"/>
            <a:ext cx="3600083" cy="2517650"/>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a:tabLst>
                <a:tab pos="7334250" algn="r"/>
              </a:tabLst>
            </a:pPr>
            <a:r>
              <a:rPr lang="de-DE" altLang="en-US" dirty="0"/>
              <a:t>Event 15: Romania 	</a:t>
            </a:r>
          </a:p>
        </p:txBody>
      </p:sp>
      <p:sp>
        <p:nvSpPr>
          <p:cNvPr id="50179" name="Rectangle 3"/>
          <p:cNvSpPr>
            <a:spLocks noGrp="1" noChangeArrowheads="1"/>
          </p:cNvSpPr>
          <p:nvPr>
            <p:ph idx="1"/>
          </p:nvPr>
        </p:nvSpPr>
        <p:spPr>
          <a:xfrm>
            <a:off x="625460" y="2630620"/>
            <a:ext cx="7687078" cy="3530600"/>
          </a:xfrm>
        </p:spPr>
        <p:txBody>
          <a:bodyPr>
            <a:normAutofit fontScale="92500" lnSpcReduction="10000"/>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14</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planned maintenance programme) </a:t>
            </a:r>
            <a:r>
              <a:rPr lang="en-GB" sz="2400" dirty="0">
                <a:solidFill>
                  <a:schemeClr val="tx1"/>
                </a:solidFill>
                <a:latin typeface="Arial" charset="0"/>
              </a:rPr>
              <a:t>but did 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4 (create a contractor management programme)</a:t>
            </a:r>
            <a:r>
              <a:rPr lang="en-GB" sz="2400" dirty="0">
                <a:solidFill>
                  <a:srgbClr val="660033"/>
                </a:solidFill>
                <a:latin typeface="Arial" charset="0"/>
              </a:rPr>
              <a:t>,</a:t>
            </a:r>
            <a:r>
              <a:rPr lang="en-GB" sz="2400" dirty="0">
                <a:solidFill>
                  <a:schemeClr val="tx1"/>
                </a:solidFill>
                <a:latin typeface="Arial" charset="0"/>
              </a:rPr>
              <a:t> it turns out that the impeller is seriously damaged and it will take about four weeks to get a replacement. </a:t>
            </a:r>
          </a:p>
          <a:p>
            <a:pPr marL="0" indent="0">
              <a:buNone/>
              <a:defRPr/>
            </a:pPr>
            <a:endParaRPr lang="en-GB" sz="2400" dirty="0">
              <a:solidFill>
                <a:schemeClr val="tx1"/>
              </a:solidFill>
              <a:latin typeface="Arial" charset="0"/>
            </a:endParaRPr>
          </a:p>
          <a:p>
            <a:pPr marL="0" indent="0">
              <a:buNone/>
              <a:defRPr/>
            </a:pPr>
            <a:r>
              <a:rPr lang="en-GB" sz="2400" dirty="0">
                <a:solidFill>
                  <a:schemeClr val="tx1"/>
                </a:solidFill>
                <a:latin typeface="Arial" charset="0"/>
              </a:rPr>
              <a:t>As employees and contractors ‘live and breathe’ your loss prevention programs, time passes without any further incident happening.</a:t>
            </a:r>
          </a:p>
        </p:txBody>
      </p:sp>
    </p:spTree>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tabLst>
                <a:tab pos="7334250" algn="r"/>
              </a:tabLst>
            </a:pPr>
            <a:r>
              <a:rPr lang="de-DE" altLang="en-US" dirty="0"/>
              <a:t>Event 15: Romania 	</a:t>
            </a:r>
          </a:p>
        </p:txBody>
      </p:sp>
      <p:sp>
        <p:nvSpPr>
          <p:cNvPr id="52227" name="Rectangle 3"/>
          <p:cNvSpPr>
            <a:spLocks noGrp="1" noChangeArrowheads="1"/>
          </p:cNvSpPr>
          <p:nvPr>
            <p:ph idx="1"/>
          </p:nvPr>
        </p:nvSpPr>
        <p:spPr>
          <a:xfrm>
            <a:off x="571242" y="2234406"/>
            <a:ext cx="8145178" cy="3963988"/>
          </a:xfrm>
        </p:spPr>
        <p:txBody>
          <a:bodyPr>
            <a:noAutofit/>
          </a:bodyPr>
          <a:lstStyle/>
          <a:p>
            <a:pPr marL="0" indent="0">
              <a:lnSpc>
                <a:spcPct val="120000"/>
              </a:lnSpc>
              <a:spcBef>
                <a:spcPts val="0"/>
              </a:spcBef>
              <a:buNone/>
              <a:defRPr/>
            </a:pPr>
            <a:r>
              <a:rPr lang="en-GB" sz="2000" dirty="0">
                <a:solidFill>
                  <a:schemeClr val="tx1"/>
                </a:solidFill>
                <a:latin typeface="Arial" charset="0"/>
              </a:rPr>
              <a:t>If you </a:t>
            </a:r>
            <a:r>
              <a:rPr lang="en-GB" sz="2000" u="sng" dirty="0">
                <a:solidFill>
                  <a:schemeClr val="tx1"/>
                </a:solidFill>
                <a:latin typeface="Arial" charset="0"/>
              </a:rPr>
              <a:t>did not </a:t>
            </a:r>
            <a:r>
              <a:rPr lang="en-GB" sz="2000" dirty="0">
                <a:solidFill>
                  <a:schemeClr val="tx1"/>
                </a:solidFill>
                <a:latin typeface="Arial" charset="0"/>
              </a:rPr>
              <a:t>complete either </a:t>
            </a:r>
            <a:r>
              <a:rPr lang="en-GB" sz="2000" b="1" dirty="0">
                <a:solidFill>
                  <a:srgbClr val="660033"/>
                </a:solidFill>
                <a:latin typeface="Arial" charset="0"/>
              </a:rPr>
              <a:t>recommendation</a:t>
            </a:r>
            <a:r>
              <a:rPr lang="en-GB" sz="2000" dirty="0">
                <a:solidFill>
                  <a:srgbClr val="660033"/>
                </a:solidFill>
                <a:effectLst>
                  <a:outerShdw blurRad="38100" dist="38100" dir="2700000" algn="tl">
                    <a:srgbClr val="C0C0C0"/>
                  </a:outerShdw>
                </a:effectLst>
                <a:latin typeface="Arial" charset="0"/>
              </a:rPr>
              <a:t> </a:t>
            </a:r>
            <a:r>
              <a:rPr lang="en-GB" sz="2000" b="1" dirty="0">
                <a:solidFill>
                  <a:srgbClr val="660033"/>
                </a:solidFill>
                <a:latin typeface="Arial" charset="0"/>
              </a:rPr>
              <a:t>14</a:t>
            </a:r>
            <a:r>
              <a:rPr lang="en-GB" sz="2000" dirty="0">
                <a:solidFill>
                  <a:srgbClr val="660033"/>
                </a:solidFill>
                <a:effectLst>
                  <a:outerShdw blurRad="38100" dist="38100" dir="2700000" algn="tl">
                    <a:srgbClr val="C0C0C0"/>
                  </a:outerShdw>
                </a:effectLst>
                <a:latin typeface="Arial" charset="0"/>
              </a:rPr>
              <a:t> </a:t>
            </a:r>
            <a:r>
              <a:rPr lang="en-GB" sz="2000" b="1" dirty="0">
                <a:solidFill>
                  <a:srgbClr val="660033"/>
                </a:solidFill>
                <a:latin typeface="Arial" charset="0"/>
              </a:rPr>
              <a:t>(develop a planned maintenance programme) </a:t>
            </a:r>
            <a:r>
              <a:rPr lang="en-GB" sz="2000" u="sng" dirty="0">
                <a:solidFill>
                  <a:schemeClr val="tx1"/>
                </a:solidFill>
                <a:latin typeface="Arial" charset="0"/>
              </a:rPr>
              <a:t>nor</a:t>
            </a:r>
            <a:r>
              <a:rPr lang="en-GB" sz="2000" u="sng" dirty="0">
                <a:solidFill>
                  <a:schemeClr val="tx1"/>
                </a:solidFill>
                <a:effectLst>
                  <a:outerShdw blurRad="38100" dist="38100" dir="2700000" algn="tl">
                    <a:srgbClr val="C0C0C0"/>
                  </a:outerShdw>
                </a:effectLst>
                <a:latin typeface="Arial" charset="0"/>
              </a:rPr>
              <a:t> </a:t>
            </a:r>
          </a:p>
          <a:p>
            <a:pPr marL="0" indent="0">
              <a:lnSpc>
                <a:spcPct val="120000"/>
              </a:lnSpc>
              <a:spcBef>
                <a:spcPts val="0"/>
              </a:spcBef>
              <a:spcAft>
                <a:spcPts val="1200"/>
              </a:spcAft>
              <a:buNone/>
              <a:defRPr/>
            </a:pPr>
            <a:r>
              <a:rPr lang="en-GB" sz="2000" b="1" dirty="0">
                <a:solidFill>
                  <a:srgbClr val="660033"/>
                </a:solidFill>
                <a:latin typeface="Arial" charset="0"/>
              </a:rPr>
              <a:t>4 (develop a planned maintenance programme)</a:t>
            </a:r>
            <a:r>
              <a:rPr lang="en-GB" sz="2000" dirty="0">
                <a:solidFill>
                  <a:schemeClr val="tx1"/>
                </a:solidFill>
                <a:latin typeface="Arial" charset="0"/>
              </a:rPr>
              <a:t>, a contractor causes a fire while repairing the roof. The roof collapses during fire-fighting and a fire-fighter gets seriously injured. </a:t>
            </a:r>
          </a:p>
          <a:p>
            <a:pPr marL="0" indent="0">
              <a:lnSpc>
                <a:spcPct val="120000"/>
              </a:lnSpc>
              <a:spcBef>
                <a:spcPts val="0"/>
              </a:spcBef>
              <a:buNone/>
              <a:defRPr/>
            </a:pPr>
            <a:r>
              <a:rPr lang="en-GB" sz="2000" dirty="0">
                <a:solidFill>
                  <a:schemeClr val="tx1"/>
                </a:solidFill>
                <a:latin typeface="Arial" charset="0"/>
              </a:rPr>
              <a:t>The press has a field day as a result of inappropriate preparation. The plant is closed for a month while government agencies review your procedures. Due to negative press your business suffers:</a:t>
            </a:r>
          </a:p>
          <a:p>
            <a:pPr>
              <a:spcBef>
                <a:spcPts val="1200"/>
              </a:spcBef>
              <a:defRPr/>
            </a:pPr>
            <a:r>
              <a:rPr lang="en-GB" sz="2000" dirty="0">
                <a:solidFill>
                  <a:schemeClr val="tx1"/>
                </a:solidFill>
                <a:latin typeface="Arial" charset="0"/>
              </a:rPr>
              <a:t>£1,500,000 profit loss B&amp;T Ltd manufacturing</a:t>
            </a:r>
          </a:p>
          <a:p>
            <a:pPr>
              <a:spcBef>
                <a:spcPts val="1200"/>
              </a:spcBef>
              <a:defRPr/>
            </a:pPr>
            <a:r>
              <a:rPr lang="en-GB" sz="2000" dirty="0">
                <a:solidFill>
                  <a:schemeClr val="tx1"/>
                </a:solidFill>
                <a:latin typeface="Arial" charset="0"/>
              </a:rPr>
              <a:t>£   500,000 profit loss at each DC</a:t>
            </a:r>
          </a:p>
          <a:p>
            <a:pPr>
              <a:spcBef>
                <a:spcPts val="1200"/>
              </a:spcBef>
              <a:defRPr/>
            </a:pPr>
            <a:r>
              <a:rPr lang="en-GB" sz="2000" b="1" dirty="0">
                <a:solidFill>
                  <a:schemeClr val="tx1"/>
                </a:solidFill>
                <a:latin typeface="Arial" charset="0"/>
              </a:rPr>
              <a:t>Total profit loss £2,500,000 (minus)</a:t>
            </a:r>
          </a:p>
        </p:txBody>
      </p:sp>
      <p:sp>
        <p:nvSpPr>
          <p:cNvPr id="26" name="Action Button: Return 23">
            <a:hlinkClick r:id="rId3" action="ppaction://hlinksldjump" highlightClick="1"/>
          </p:cNvPr>
          <p:cNvSpPr>
            <a:spLocks noChangeArrowheads="1"/>
          </p:cNvSpPr>
          <p:nvPr/>
        </p:nvSpPr>
        <p:spPr bwMode="auto">
          <a:xfrm>
            <a:off x="8461626" y="2234406"/>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pic>
        <p:nvPicPr>
          <p:cNvPr id="5" name="Picture 4">
            <a:extLst>
              <a:ext uri="{FF2B5EF4-FFF2-40B4-BE49-F238E27FC236}">
                <a16:creationId xmlns:a16="http://schemas.microsoft.com/office/drawing/2014/main" id="{59EE4A45-0FCB-4C0D-ADE4-0423E9FB6E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5948" y="5089634"/>
            <a:ext cx="1279650" cy="1706200"/>
          </a:xfrm>
          <a:prstGeom prst="rect">
            <a:avLst/>
          </a:prstGeom>
        </p:spPr>
      </p:pic>
    </p:spTree>
  </p:cSld>
  <p:clrMapOvr>
    <a:masterClrMapping/>
  </p:clrMapOvr>
  <p:transition spd="med">
    <p:pull/>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tabLst>
                <a:tab pos="7334250" algn="r"/>
              </a:tabLst>
            </a:pPr>
            <a:r>
              <a:rPr lang="de-DE" altLang="en-US" dirty="0"/>
              <a:t>Event 16: Romania 	</a:t>
            </a:r>
          </a:p>
        </p:txBody>
      </p:sp>
      <p:sp>
        <p:nvSpPr>
          <p:cNvPr id="60419" name="Rectangle 3"/>
          <p:cNvSpPr>
            <a:spLocks noGrp="1" noChangeArrowheads="1"/>
          </p:cNvSpPr>
          <p:nvPr>
            <p:ph idx="1"/>
          </p:nvPr>
        </p:nvSpPr>
        <p:spPr>
          <a:xfrm>
            <a:off x="786929" y="2886766"/>
            <a:ext cx="6969043" cy="3530600"/>
          </a:xfrm>
          <a:noFill/>
        </p:spPr>
        <p:txBody>
          <a:bodyPr/>
          <a:lstStyle/>
          <a:p>
            <a:pPr marL="0" indent="0">
              <a:buNone/>
            </a:pPr>
            <a:r>
              <a:rPr lang="en-GB" altLang="en-US" sz="2400" dirty="0">
                <a:solidFill>
                  <a:schemeClr val="tx1">
                    <a:lumMod val="65000"/>
                    <a:lumOff val="35000"/>
                  </a:schemeClr>
                </a:solidFill>
                <a:latin typeface="Arial" panose="020B0604020202020204" pitchFamily="34" charset="0"/>
              </a:rPr>
              <a:t>It is October when an earthquake of magnitude 8 strikes the region around Bucharest.</a:t>
            </a:r>
          </a:p>
          <a:p>
            <a:pPr marL="0" indent="0">
              <a:buNone/>
            </a:pPr>
            <a:endParaRPr lang="en-GB" altLang="en-US" sz="2400" dirty="0">
              <a:latin typeface="Arial" panose="020B0604020202020204"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a:tabLst>
                <a:tab pos="7334250" algn="r"/>
              </a:tabLst>
            </a:pPr>
            <a:r>
              <a:rPr lang="de-DE" altLang="en-US" dirty="0"/>
              <a:t>Event 16: Romania 	</a:t>
            </a:r>
          </a:p>
        </p:txBody>
      </p:sp>
      <p:sp>
        <p:nvSpPr>
          <p:cNvPr id="48131" name="Rectangle 3"/>
          <p:cNvSpPr>
            <a:spLocks noGrp="1" noChangeArrowheads="1"/>
          </p:cNvSpPr>
          <p:nvPr>
            <p:ph idx="1"/>
          </p:nvPr>
        </p:nvSpPr>
        <p:spPr>
          <a:xfrm>
            <a:off x="503392" y="2272383"/>
            <a:ext cx="7733199" cy="4051495"/>
          </a:xfrm>
        </p:spPr>
        <p:txBody>
          <a:bodyPr>
            <a:noAutofit/>
          </a:bodyPr>
          <a:lstStyle/>
          <a:p>
            <a:pPr marL="0" indent="0">
              <a:buNone/>
              <a:defRPr/>
            </a:pPr>
            <a:r>
              <a:rPr lang="en-GB" sz="2000" dirty="0">
                <a:solidFill>
                  <a:schemeClr val="tx1"/>
                </a:solidFill>
                <a:latin typeface="Arial" charset="0"/>
              </a:rPr>
              <a:t>If you completed </a:t>
            </a:r>
            <a:r>
              <a:rPr lang="en-GB" sz="2000" b="1" dirty="0">
                <a:solidFill>
                  <a:srgbClr val="660033"/>
                </a:solidFill>
                <a:latin typeface="Arial" charset="0"/>
              </a:rPr>
              <a:t>recommendations</a:t>
            </a:r>
            <a:r>
              <a:rPr lang="en-GB" sz="2000" dirty="0">
                <a:solidFill>
                  <a:srgbClr val="660033"/>
                </a:solidFill>
                <a:effectLst>
                  <a:outerShdw blurRad="38100" dist="38100" dir="2700000" algn="tl">
                    <a:srgbClr val="C0C0C0"/>
                  </a:outerShdw>
                </a:effectLst>
                <a:latin typeface="Arial" charset="0"/>
              </a:rPr>
              <a:t> </a:t>
            </a:r>
            <a:r>
              <a:rPr lang="en-GB" sz="2000" b="1" dirty="0">
                <a:solidFill>
                  <a:srgbClr val="660033"/>
                </a:solidFill>
                <a:latin typeface="Arial" charset="0"/>
              </a:rPr>
              <a:t>20</a:t>
            </a:r>
            <a:r>
              <a:rPr lang="en-GB" altLang="en-US" sz="2000" b="1" dirty="0">
                <a:solidFill>
                  <a:srgbClr val="660033"/>
                </a:solidFill>
                <a:latin typeface="Arial" panose="020B0604020202020204" pitchFamily="34" charset="0"/>
              </a:rPr>
              <a:t> (provide EQ bracing to sprinkler systems in manufacturing)</a:t>
            </a:r>
            <a:r>
              <a:rPr lang="en-GB" sz="2000" b="1" dirty="0">
                <a:solidFill>
                  <a:srgbClr val="660033"/>
                </a:solidFill>
                <a:latin typeface="Arial" charset="0"/>
              </a:rPr>
              <a:t> </a:t>
            </a:r>
            <a:r>
              <a:rPr lang="en-GB" sz="2000" u="sng" dirty="0">
                <a:solidFill>
                  <a:schemeClr val="tx1"/>
                </a:solidFill>
                <a:latin typeface="Arial" charset="0"/>
              </a:rPr>
              <a:t>and</a:t>
            </a:r>
            <a:r>
              <a:rPr lang="en-GB" sz="2000" b="1" dirty="0">
                <a:solidFill>
                  <a:srgbClr val="660033"/>
                </a:solidFill>
                <a:latin typeface="Arial" charset="0"/>
              </a:rPr>
              <a:t> 29</a:t>
            </a:r>
            <a:r>
              <a:rPr lang="en-GB" altLang="en-US" sz="2000" b="1" dirty="0">
                <a:solidFill>
                  <a:srgbClr val="660033"/>
                </a:solidFill>
                <a:latin typeface="Arial" panose="020B0604020202020204" pitchFamily="34" charset="0"/>
              </a:rPr>
              <a:t> (provide EQ bracing to sprinkler systems in warehouse)</a:t>
            </a:r>
            <a:r>
              <a:rPr lang="en-GB" sz="2000" dirty="0">
                <a:solidFill>
                  <a:schemeClr val="tx1"/>
                </a:solidFill>
                <a:latin typeface="Arial" charset="0"/>
              </a:rPr>
              <a:t>, your automatic sprinkler system withstands the forces and extinguishes a fire caused by a short circuit. Your business is not affected by this incident which allows you to support neighbouring companies. Several management magazines spotlight your responsiveness.</a:t>
            </a:r>
            <a:endParaRPr lang="en-GB" dirty="0">
              <a:latin typeface="Arial" charset="0"/>
            </a:endParaRPr>
          </a:p>
          <a:p>
            <a:pPr>
              <a:defRPr/>
            </a:pPr>
            <a:r>
              <a:rPr lang="en-GB" dirty="0">
                <a:solidFill>
                  <a:schemeClr val="tx1"/>
                </a:solidFill>
                <a:latin typeface="Arial" charset="0"/>
              </a:rPr>
              <a:t>£ 2,100,000 increased profits B&amp;T Ltd manufacturing</a:t>
            </a:r>
          </a:p>
          <a:p>
            <a:pPr>
              <a:defRPr/>
            </a:pPr>
            <a:r>
              <a:rPr lang="en-GB" dirty="0">
                <a:solidFill>
                  <a:schemeClr val="tx1"/>
                </a:solidFill>
                <a:latin typeface="Arial" charset="0"/>
              </a:rPr>
              <a:t>£   700,000 profit gain at the Newark DC</a:t>
            </a:r>
          </a:p>
          <a:p>
            <a:pPr>
              <a:defRPr/>
            </a:pPr>
            <a:r>
              <a:rPr lang="en-GB" b="1" dirty="0">
                <a:solidFill>
                  <a:schemeClr val="tx1"/>
                </a:solidFill>
                <a:latin typeface="Arial" charset="0"/>
              </a:rPr>
              <a:t>Total profit gain £ 2,800,000</a:t>
            </a:r>
          </a:p>
        </p:txBody>
      </p:sp>
    </p:spTree>
  </p:cSld>
  <p:clrMapOvr>
    <a:masterClrMapping/>
  </p:clrMapOvr>
  <p:transition spd="med">
    <p:pull/>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tabLst>
                <a:tab pos="7334250" algn="r"/>
              </a:tabLst>
            </a:pPr>
            <a:r>
              <a:rPr lang="de-DE" altLang="en-US" dirty="0"/>
              <a:t>Event 16: Romania	</a:t>
            </a:r>
          </a:p>
        </p:txBody>
      </p:sp>
      <p:sp>
        <p:nvSpPr>
          <p:cNvPr id="49155" name="Rectangle 3"/>
          <p:cNvSpPr>
            <a:spLocks noGrp="1" noChangeArrowheads="1"/>
          </p:cNvSpPr>
          <p:nvPr>
            <p:ph idx="1"/>
          </p:nvPr>
        </p:nvSpPr>
        <p:spPr>
          <a:xfrm>
            <a:off x="427497" y="2273756"/>
            <a:ext cx="7645663" cy="3899705"/>
          </a:xfrm>
        </p:spPr>
        <p:txBody>
          <a:bodyPr>
            <a:noAutofit/>
          </a:bodyPr>
          <a:lstStyle/>
          <a:p>
            <a:pPr marL="0" indent="0">
              <a:spcBef>
                <a:spcPts val="1200"/>
              </a:spcBef>
              <a:buNone/>
              <a:defRPr/>
            </a:pPr>
            <a:r>
              <a:rPr lang="en-GB" sz="2400" dirty="0">
                <a:latin typeface="Arial" charset="0"/>
              </a:rPr>
              <a:t>If you </a:t>
            </a:r>
            <a:r>
              <a:rPr lang="en-GB" sz="2400" u="sng" dirty="0">
                <a:latin typeface="Arial" charset="0"/>
              </a:rPr>
              <a:t>did not </a:t>
            </a:r>
            <a:r>
              <a:rPr lang="en-GB" sz="2400" dirty="0">
                <a:latin typeface="Arial" charset="0"/>
              </a:rPr>
              <a:t>complete one or both of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20</a:t>
            </a:r>
            <a:r>
              <a:rPr lang="en-GB" altLang="en-US" sz="2400" b="1" dirty="0">
                <a:solidFill>
                  <a:srgbClr val="660033"/>
                </a:solidFill>
                <a:latin typeface="Arial" panose="020B0604020202020204" pitchFamily="34" charset="0"/>
              </a:rPr>
              <a:t> (provide EQ bracing to sprinkler systems in manufacturing)</a:t>
            </a:r>
            <a:r>
              <a:rPr lang="en-GB" sz="2400" b="1" dirty="0">
                <a:solidFill>
                  <a:srgbClr val="660033"/>
                </a:solidFill>
                <a:latin typeface="Arial" charset="0"/>
              </a:rPr>
              <a:t> or 29</a:t>
            </a:r>
            <a:r>
              <a:rPr lang="en-GB" sz="2400" dirty="0">
                <a:latin typeface="Arial" charset="0"/>
              </a:rPr>
              <a:t>, the sprinkler piping ruptures, causing major water damage and a fire caused by electrical short circuits gets out of control.</a:t>
            </a:r>
          </a:p>
          <a:p>
            <a:pPr marL="0" indent="0">
              <a:spcBef>
                <a:spcPts val="1200"/>
              </a:spcBef>
              <a:buNone/>
              <a:defRPr/>
            </a:pPr>
            <a:r>
              <a:rPr lang="en-GB" sz="2000" dirty="0">
                <a:latin typeface="Arial" charset="0"/>
              </a:rPr>
              <a:t>Profit losses occur:</a:t>
            </a:r>
          </a:p>
          <a:p>
            <a:pPr>
              <a:spcBef>
                <a:spcPts val="1200"/>
              </a:spcBef>
              <a:defRPr/>
            </a:pPr>
            <a:r>
              <a:rPr lang="en-GB" sz="2000" dirty="0">
                <a:latin typeface="Arial" charset="0"/>
              </a:rPr>
              <a:t>£ 2,200,000 at</a:t>
            </a:r>
            <a:r>
              <a:rPr lang="en-GB" sz="2000" i="1" dirty="0">
                <a:latin typeface="Arial" charset="0"/>
              </a:rPr>
              <a:t> </a:t>
            </a:r>
            <a:r>
              <a:rPr lang="en-GB" sz="2000" dirty="0">
                <a:latin typeface="Arial" charset="0"/>
              </a:rPr>
              <a:t>B&amp;T Ltd Europe</a:t>
            </a:r>
          </a:p>
          <a:p>
            <a:pPr>
              <a:spcBef>
                <a:spcPts val="1200"/>
              </a:spcBef>
              <a:defRPr/>
            </a:pPr>
            <a:r>
              <a:rPr lang="en-GB" sz="2000" dirty="0">
                <a:latin typeface="Arial" charset="0"/>
              </a:rPr>
              <a:t>£ 500,000 at the Newark NA DC</a:t>
            </a:r>
            <a:endParaRPr lang="en-GB" sz="2000" i="1" dirty="0">
              <a:latin typeface="Arial" charset="0"/>
            </a:endParaRPr>
          </a:p>
          <a:p>
            <a:pPr>
              <a:spcBef>
                <a:spcPts val="1200"/>
              </a:spcBef>
              <a:defRPr/>
            </a:pPr>
            <a:r>
              <a:rPr lang="en-GB" sz="2000" b="1" dirty="0">
                <a:latin typeface="Arial" charset="0"/>
              </a:rPr>
              <a:t>Total loss in profits of £ 2,500,000 (minus)</a:t>
            </a:r>
          </a:p>
          <a:p>
            <a:pPr>
              <a:spcBef>
                <a:spcPts val="1200"/>
              </a:spcBef>
              <a:defRPr/>
            </a:pPr>
            <a:endParaRPr lang="en-GB" sz="2000" dirty="0">
              <a:latin typeface="Arial" charset="0"/>
            </a:endParaRPr>
          </a:p>
        </p:txBody>
      </p:sp>
      <p:pic>
        <p:nvPicPr>
          <p:cNvPr id="62469" name="Picture 27" descr="D:\Photos\NATHAZ\Turkey Earthquake, Oct 1999\faulted_apartments.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0799" y="4546537"/>
            <a:ext cx="2793034" cy="2095001"/>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
        <p:nvSpPr>
          <p:cNvPr id="29" name="Action Button: Return 23">
            <a:hlinkClick r:id="rId4" action="ppaction://hlinksldjump" highlightClick="1"/>
          </p:cNvPr>
          <p:cNvSpPr>
            <a:spLocks noChangeArrowheads="1"/>
          </p:cNvSpPr>
          <p:nvPr/>
        </p:nvSpPr>
        <p:spPr bwMode="auto">
          <a:xfrm>
            <a:off x="8525917" y="1927595"/>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tabLst>
                <a:tab pos="7334250" algn="r"/>
              </a:tabLst>
            </a:pPr>
            <a:r>
              <a:rPr lang="de-DE" altLang="en-US" dirty="0"/>
              <a:t>Event 17: UK	</a:t>
            </a:r>
          </a:p>
        </p:txBody>
      </p:sp>
      <p:sp>
        <p:nvSpPr>
          <p:cNvPr id="63491" name="Rectangle 3"/>
          <p:cNvSpPr>
            <a:spLocks noGrp="1" noChangeArrowheads="1"/>
          </p:cNvSpPr>
          <p:nvPr>
            <p:ph idx="1"/>
          </p:nvPr>
        </p:nvSpPr>
        <p:spPr>
          <a:xfrm>
            <a:off x="508894" y="2074238"/>
            <a:ext cx="7605815" cy="1517900"/>
          </a:xfrm>
          <a:noFill/>
        </p:spPr>
        <p:txBody>
          <a:bodyPr>
            <a:normAutofit/>
          </a:bodyPr>
          <a:lstStyle/>
          <a:p>
            <a:pPr marL="0" indent="0">
              <a:buNone/>
            </a:pPr>
            <a:r>
              <a:rPr lang="en-GB" altLang="en-US" sz="2400" dirty="0">
                <a:latin typeface="Arial" panose="020B0604020202020204" pitchFamily="34" charset="0"/>
              </a:rPr>
              <a:t>It is November when a fire erupts in the data centre’s UPS (uninterrupted power supply) system at B&amp;T Ltd corporate headquarters</a:t>
            </a:r>
            <a:r>
              <a:rPr lang="en-GB" altLang="en-US" sz="2400" i="1" dirty="0">
                <a:latin typeface="Arial" panose="020B0604020202020204" pitchFamily="34" charset="0"/>
              </a:rPr>
              <a:t>.</a:t>
            </a:r>
            <a:endParaRPr lang="en-GB" altLang="en-US" sz="2400" dirty="0">
              <a:latin typeface="Arial" panose="020B0604020202020204" pitchFamily="34" charset="0"/>
            </a:endParaRPr>
          </a:p>
        </p:txBody>
      </p:sp>
      <p:sp>
        <p:nvSpPr>
          <p:cNvPr id="18463" name="Rectangle 31"/>
          <p:cNvSpPr>
            <a:spLocks noChangeArrowheads="1"/>
          </p:cNvSpPr>
          <p:nvPr/>
        </p:nvSpPr>
        <p:spPr bwMode="auto">
          <a:xfrm>
            <a:off x="508894" y="3412303"/>
            <a:ext cx="7767978" cy="2520090"/>
          </a:xfrm>
          <a:prstGeom prst="rect">
            <a:avLst/>
          </a:prstGeom>
          <a:noFill/>
          <a:ln w="9525">
            <a:noFill/>
            <a:miter lim="800000"/>
            <a:headEnd/>
            <a:tailEnd/>
          </a:ln>
          <a:effectLst/>
        </p:spPr>
        <p:txBody>
          <a:bodyPr/>
          <a:lstStyle/>
          <a:p>
            <a:pPr>
              <a:spcBef>
                <a:spcPts val="1200"/>
              </a:spcBef>
              <a:defRPr/>
            </a:pPr>
            <a:r>
              <a:rPr lang="en-GB" sz="2400" dirty="0">
                <a:latin typeface="Arial" charset="0"/>
              </a:rPr>
              <a:t>If you completed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9 (install sprinklers throughout)</a:t>
            </a:r>
            <a:r>
              <a:rPr lang="en-GB" sz="2400" dirty="0">
                <a:latin typeface="Arial" charset="0"/>
              </a:rPr>
              <a:t>, fire doors close automatically and the sprinklers quickly control the fire. Operations at the site are not affected.</a:t>
            </a:r>
          </a:p>
          <a:p>
            <a:pPr marL="342900" indent="-342900">
              <a:spcBef>
                <a:spcPts val="1200"/>
              </a:spcBef>
              <a:buFont typeface="Arial" panose="020B0604020202020204" pitchFamily="34" charset="0"/>
              <a:buChar char="•"/>
              <a:defRPr/>
            </a:pPr>
            <a:r>
              <a:rPr lang="en-GB" sz="2400" dirty="0">
                <a:latin typeface="Arial" charset="0"/>
              </a:rPr>
              <a:t>The planned ‘Black Friday’ promotion goes ahead as planned and </a:t>
            </a:r>
            <a:r>
              <a:rPr lang="en-GB" sz="2400" b="1" dirty="0">
                <a:latin typeface="Arial" charset="0"/>
              </a:rPr>
              <a:t>generates additional profits of £500,000 (plus)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63"/>
                                        </p:tgtEl>
                                        <p:attrNameLst>
                                          <p:attrName>style.visibility</p:attrName>
                                        </p:attrNameLst>
                                      </p:cBhvr>
                                      <p:to>
                                        <p:strVal val="visible"/>
                                      </p:to>
                                    </p:set>
                                    <p:animEffect transition="in" filter="wipe(left)">
                                      <p:cBhvr>
                                        <p:cTn id="7" dur="500"/>
                                        <p:tgtEl>
                                          <p:spTgt spid="18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63"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tabLst>
                <a:tab pos="7334250" algn="r"/>
              </a:tabLst>
            </a:pPr>
            <a:r>
              <a:rPr lang="de-DE" altLang="en-US" dirty="0"/>
              <a:t>Event 17: UK	</a:t>
            </a:r>
          </a:p>
        </p:txBody>
      </p:sp>
      <p:sp>
        <p:nvSpPr>
          <p:cNvPr id="48131" name="Rectangle 3"/>
          <p:cNvSpPr>
            <a:spLocks noGrp="1" noChangeArrowheads="1"/>
          </p:cNvSpPr>
          <p:nvPr>
            <p:ph idx="1"/>
          </p:nvPr>
        </p:nvSpPr>
        <p:spPr>
          <a:xfrm>
            <a:off x="782438" y="2286000"/>
            <a:ext cx="8272109" cy="4572000"/>
          </a:xfrm>
        </p:spPr>
        <p:txBody>
          <a:bodyPr>
            <a:normAutofit lnSpcReduction="10000"/>
          </a:bodyPr>
          <a:lstStyle/>
          <a:p>
            <a:pPr marL="0" indent="0">
              <a:buNone/>
              <a:defRPr/>
            </a:pPr>
            <a:r>
              <a:rPr lang="en-GB" sz="2400" dirty="0">
                <a:solidFill>
                  <a:schemeClr val="tx1"/>
                </a:solidFill>
                <a:latin typeface="Arial" charset="0"/>
              </a:rPr>
              <a:t>If you did not complete:</a:t>
            </a:r>
          </a:p>
          <a:p>
            <a:pPr>
              <a:buClr>
                <a:srgbClr val="660033"/>
              </a:buClr>
              <a:defRPr/>
            </a:pP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9 (install sprinklers throughout)</a:t>
            </a:r>
            <a:r>
              <a:rPr lang="en-GB" sz="2400" dirty="0">
                <a:latin typeface="Arial" charset="0"/>
              </a:rPr>
              <a:t>, </a:t>
            </a:r>
          </a:p>
          <a:p>
            <a:pPr marL="0" indent="0">
              <a:buClr>
                <a:srgbClr val="660033"/>
              </a:buClr>
              <a:buNone/>
              <a:defRPr/>
            </a:pPr>
            <a:r>
              <a:rPr lang="en-GB" sz="2400" dirty="0">
                <a:solidFill>
                  <a:schemeClr val="tx1"/>
                </a:solidFill>
                <a:latin typeface="Arial" charset="0"/>
              </a:rPr>
              <a:t>but</a:t>
            </a:r>
            <a:r>
              <a:rPr lang="en-GB" sz="2400" u="sng" dirty="0">
                <a:solidFill>
                  <a:schemeClr val="tx1"/>
                </a:solidFill>
                <a:latin typeface="Arial" charset="0"/>
              </a:rPr>
              <a:t> did </a:t>
            </a:r>
            <a:r>
              <a:rPr lang="en-GB" sz="2400" dirty="0">
                <a:solidFill>
                  <a:schemeClr val="tx1"/>
                </a:solidFill>
                <a:latin typeface="Arial" charset="0"/>
              </a:rPr>
              <a:t>complete </a:t>
            </a:r>
          </a:p>
          <a:p>
            <a:pPr>
              <a:buClr>
                <a:srgbClr val="660033"/>
              </a:buClr>
              <a:defRPr/>
            </a:pP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12 (introduce regular housekeeping inspections)</a:t>
            </a:r>
            <a:r>
              <a:rPr lang="en-GB" sz="2400" dirty="0">
                <a:solidFill>
                  <a:schemeClr val="tx1"/>
                </a:solidFill>
                <a:latin typeface="Arial" charset="0"/>
              </a:rPr>
              <a:t>, </a:t>
            </a:r>
          </a:p>
          <a:p>
            <a:pPr marL="0" indent="0">
              <a:buClr>
                <a:srgbClr val="660033"/>
              </a:buClr>
              <a:buNone/>
              <a:defRPr/>
            </a:pPr>
            <a:r>
              <a:rPr lang="en-GB" sz="2400" dirty="0">
                <a:solidFill>
                  <a:schemeClr val="tx1"/>
                </a:solidFill>
                <a:latin typeface="Arial" charset="0"/>
              </a:rPr>
              <a:t>fire is limited to the UPS unit but it takes time to retrieve the data from old tapes and paper copies</a:t>
            </a:r>
          </a:p>
          <a:p>
            <a:pPr marL="0" indent="0">
              <a:buNone/>
              <a:defRPr/>
            </a:pPr>
            <a:endParaRPr lang="en-GB" sz="2400" dirty="0">
              <a:solidFill>
                <a:schemeClr val="tx1"/>
              </a:solidFill>
              <a:latin typeface="Arial" charset="0"/>
            </a:endParaRPr>
          </a:p>
          <a:p>
            <a:pPr>
              <a:defRPr/>
            </a:pPr>
            <a:r>
              <a:rPr lang="en-GB" sz="2400" dirty="0">
                <a:solidFill>
                  <a:schemeClr val="tx1"/>
                </a:solidFill>
                <a:latin typeface="Arial" charset="0"/>
              </a:rPr>
              <a:t>Fortunately you can retrieve most of the lost data through your back-ups and </a:t>
            </a:r>
            <a:r>
              <a:rPr lang="en-GB" sz="2400" b="1" dirty="0">
                <a:solidFill>
                  <a:schemeClr val="tx1"/>
                </a:solidFill>
                <a:latin typeface="Arial" charset="0"/>
              </a:rPr>
              <a:t>operations are not significantly affected. No impact</a:t>
            </a:r>
          </a:p>
        </p:txBody>
      </p:sp>
    </p:spTree>
  </p:cSld>
  <p:clrMapOvr>
    <a:masterClrMapping/>
  </p:clrMapOvr>
  <p:transition spd="med">
    <p:pull/>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a:tabLst>
                <a:tab pos="7334250" algn="r"/>
              </a:tabLst>
            </a:pPr>
            <a:r>
              <a:rPr lang="de-DE" altLang="en-US" dirty="0"/>
              <a:t>Event 17: UK	</a:t>
            </a:r>
          </a:p>
        </p:txBody>
      </p:sp>
      <p:sp>
        <p:nvSpPr>
          <p:cNvPr id="49155" name="Rectangle 3"/>
          <p:cNvSpPr>
            <a:spLocks noGrp="1" noChangeArrowheads="1"/>
          </p:cNvSpPr>
          <p:nvPr>
            <p:ph idx="1"/>
          </p:nvPr>
        </p:nvSpPr>
        <p:spPr>
          <a:xfrm>
            <a:off x="777251" y="2366470"/>
            <a:ext cx="7542908" cy="3530600"/>
          </a:xfrm>
        </p:spPr>
        <p:txBody>
          <a:bodyPr>
            <a:noAutofit/>
          </a:bodyPr>
          <a:lstStyle/>
          <a:p>
            <a:pPr marL="0" indent="0">
              <a:spcBef>
                <a:spcPts val="600"/>
              </a:spcBef>
              <a:buNone/>
              <a:defRPr/>
            </a:pPr>
            <a:r>
              <a:rPr lang="en-GB" sz="2400" dirty="0">
                <a:latin typeface="Arial" charset="0"/>
              </a:rPr>
              <a:t>If you did not complete:</a:t>
            </a:r>
          </a:p>
          <a:p>
            <a:pPr>
              <a:spcBef>
                <a:spcPts val="600"/>
              </a:spcBef>
              <a:buClr>
                <a:srgbClr val="660033"/>
              </a:buClr>
              <a:defRPr/>
            </a:pP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9 (install sprinklers throughout)</a:t>
            </a:r>
            <a:r>
              <a:rPr lang="en-GB" sz="2400" dirty="0">
                <a:solidFill>
                  <a:srgbClr val="660033"/>
                </a:solidFill>
                <a:effectLst>
                  <a:outerShdw blurRad="38100" dist="38100" dir="2700000" algn="tl">
                    <a:srgbClr val="C0C0C0"/>
                  </a:outerShdw>
                </a:effectLst>
                <a:latin typeface="Arial" charset="0"/>
              </a:rPr>
              <a:t> </a:t>
            </a:r>
            <a:r>
              <a:rPr lang="en-GB" sz="2400" u="sng" dirty="0">
                <a:latin typeface="Arial" charset="0"/>
              </a:rPr>
              <a:t>or</a:t>
            </a:r>
            <a:r>
              <a:rPr lang="en-GB" sz="2400" dirty="0">
                <a:latin typeface="Arial" charset="0"/>
              </a:rPr>
              <a:t> </a:t>
            </a:r>
          </a:p>
          <a:p>
            <a:pPr>
              <a:spcBef>
                <a:spcPts val="600"/>
              </a:spcBef>
              <a:buClr>
                <a:srgbClr val="660033"/>
              </a:buClr>
              <a:defRPr/>
            </a:pPr>
            <a:r>
              <a:rPr lang="en-GB" sz="2400" b="1" dirty="0">
                <a:solidFill>
                  <a:srgbClr val="660033"/>
                </a:solidFill>
                <a:latin typeface="Arial" charset="0"/>
              </a:rPr>
              <a:t>Recommendation 12 (introduce regular housekeeping inspections)</a:t>
            </a:r>
            <a:r>
              <a:rPr lang="en-GB" sz="2400" dirty="0">
                <a:latin typeface="Arial" charset="0"/>
              </a:rPr>
              <a:t>, </a:t>
            </a:r>
          </a:p>
          <a:p>
            <a:pPr marL="0" indent="0">
              <a:spcBef>
                <a:spcPts val="600"/>
              </a:spcBef>
              <a:buClr>
                <a:srgbClr val="660033"/>
              </a:buClr>
              <a:buNone/>
              <a:defRPr/>
            </a:pPr>
            <a:r>
              <a:rPr lang="en-GB" sz="2400" dirty="0">
                <a:solidFill>
                  <a:schemeClr val="tx1"/>
                </a:solidFill>
                <a:latin typeface="Arial" charset="0"/>
              </a:rPr>
              <a:t>the fire destroys the UPS system before your site emergency response team gets the fire under control. </a:t>
            </a:r>
          </a:p>
          <a:p>
            <a:pPr marL="0" indent="0">
              <a:spcBef>
                <a:spcPts val="600"/>
              </a:spcBef>
              <a:buNone/>
              <a:defRPr/>
            </a:pPr>
            <a:endParaRPr lang="en-GB" sz="2400" dirty="0">
              <a:solidFill>
                <a:schemeClr val="tx1"/>
              </a:solidFill>
              <a:latin typeface="Arial" charset="0"/>
            </a:endParaRPr>
          </a:p>
          <a:p>
            <a:pPr marL="0" indent="0">
              <a:spcBef>
                <a:spcPts val="600"/>
              </a:spcBef>
              <a:buNone/>
              <a:defRPr/>
            </a:pPr>
            <a:r>
              <a:rPr lang="en-GB" sz="2400" dirty="0">
                <a:solidFill>
                  <a:schemeClr val="tx1"/>
                </a:solidFill>
                <a:latin typeface="Arial" charset="0"/>
              </a:rPr>
              <a:t>Shipments are delayed, causing a </a:t>
            </a:r>
            <a:r>
              <a:rPr lang="en-GB" sz="2400" b="1" dirty="0">
                <a:solidFill>
                  <a:schemeClr val="tx1"/>
                </a:solidFill>
                <a:latin typeface="Arial" charset="0"/>
              </a:rPr>
              <a:t>drop in profits of £500,000 minus </a:t>
            </a:r>
            <a:r>
              <a:rPr lang="en-GB" sz="2400" dirty="0">
                <a:solidFill>
                  <a:schemeClr val="tx1"/>
                </a:solidFill>
                <a:latin typeface="Arial" charset="0"/>
              </a:rPr>
              <a:t>for B&amp;T Ltd manufacturing.</a:t>
            </a:r>
          </a:p>
          <a:p>
            <a:pPr marL="0" indent="0">
              <a:spcBef>
                <a:spcPts val="600"/>
              </a:spcBef>
              <a:buNone/>
              <a:defRPr/>
            </a:pPr>
            <a:endParaRPr lang="en-GB" sz="2400" dirty="0">
              <a:solidFill>
                <a:schemeClr val="tx1"/>
              </a:solidFill>
              <a:latin typeface="Arial" charset="0"/>
            </a:endParaRPr>
          </a:p>
          <a:p>
            <a:pPr marL="0" indent="0">
              <a:spcBef>
                <a:spcPts val="600"/>
              </a:spcBef>
              <a:buNone/>
              <a:defRPr/>
            </a:pPr>
            <a:r>
              <a:rPr lang="en-GB" sz="2400" dirty="0">
                <a:solidFill>
                  <a:schemeClr val="tx1"/>
                </a:solidFill>
                <a:latin typeface="Arial" charset="0"/>
              </a:rPr>
              <a:t>The distribution centres are unaffected and so is the market share.</a:t>
            </a:r>
          </a:p>
        </p:txBody>
      </p:sp>
      <p:sp>
        <p:nvSpPr>
          <p:cNvPr id="32"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tabLst>
                <a:tab pos="7334250" algn="r"/>
              </a:tabLst>
            </a:pPr>
            <a:r>
              <a:rPr lang="de-DE" altLang="en-US" dirty="0"/>
              <a:t>Event 18: Hong Kong	</a:t>
            </a:r>
          </a:p>
        </p:txBody>
      </p:sp>
      <p:sp>
        <p:nvSpPr>
          <p:cNvPr id="66563" name="Rectangle 3"/>
          <p:cNvSpPr>
            <a:spLocks noGrp="1" noChangeArrowheads="1"/>
          </p:cNvSpPr>
          <p:nvPr>
            <p:ph idx="1"/>
          </p:nvPr>
        </p:nvSpPr>
        <p:spPr>
          <a:xfrm>
            <a:off x="767795" y="2366470"/>
            <a:ext cx="7944616" cy="1661565"/>
          </a:xfrm>
          <a:noFill/>
        </p:spPr>
        <p:txBody>
          <a:bodyPr>
            <a:normAutofit/>
          </a:bodyPr>
          <a:lstStyle/>
          <a:p>
            <a:pPr marL="0" indent="0">
              <a:buNone/>
            </a:pPr>
            <a:r>
              <a:rPr lang="en-GB" altLang="en-US" sz="2400" dirty="0">
                <a:latin typeface="Arial" panose="020B0604020202020204" pitchFamily="34" charset="0"/>
              </a:rPr>
              <a:t>December:</a:t>
            </a:r>
          </a:p>
          <a:p>
            <a:pPr marL="0" indent="0">
              <a:buNone/>
            </a:pPr>
            <a:r>
              <a:rPr lang="en-GB" altLang="en-US" sz="2400" dirty="0">
                <a:latin typeface="Arial" panose="020B0604020202020204" pitchFamily="34" charset="0"/>
              </a:rPr>
              <a:t>A fire starts in the rack storage area of B&amp;T </a:t>
            </a:r>
            <a:r>
              <a:rPr lang="en-GB" altLang="en-US" sz="2400" dirty="0" err="1">
                <a:latin typeface="Arial" panose="020B0604020202020204" pitchFamily="34" charset="0"/>
              </a:rPr>
              <a:t>Ltd’s</a:t>
            </a:r>
            <a:r>
              <a:rPr lang="en-GB" altLang="en-US" sz="2400" dirty="0">
                <a:latin typeface="Arial" panose="020B0604020202020204" pitchFamily="34" charset="0"/>
              </a:rPr>
              <a:t> Asia DC in Hong Kong, .</a:t>
            </a:r>
          </a:p>
          <a:p>
            <a:pPr marL="0" indent="0">
              <a:buNone/>
            </a:pPr>
            <a:endParaRPr lang="en-GB" altLang="en-US" sz="2400" i="1" dirty="0">
              <a:latin typeface="Arial" panose="020B0604020202020204" pitchFamily="34" charset="0"/>
            </a:endParaRPr>
          </a:p>
        </p:txBody>
      </p:sp>
      <p:sp>
        <p:nvSpPr>
          <p:cNvPr id="19486" name="Rectangle 30"/>
          <p:cNvSpPr>
            <a:spLocks noChangeArrowheads="1"/>
          </p:cNvSpPr>
          <p:nvPr/>
        </p:nvSpPr>
        <p:spPr bwMode="auto">
          <a:xfrm>
            <a:off x="767795" y="4187950"/>
            <a:ext cx="7734855" cy="2790145"/>
          </a:xfrm>
          <a:prstGeom prst="rect">
            <a:avLst/>
          </a:prstGeom>
          <a:noFill/>
          <a:ln w="9525">
            <a:noFill/>
            <a:miter lim="800000"/>
            <a:headEnd/>
            <a:tailEnd/>
          </a:ln>
          <a:effectLst/>
        </p:spPr>
        <p:txBody>
          <a:bodyPr/>
          <a:lstStyle/>
          <a:p>
            <a:pPr>
              <a:spcBef>
                <a:spcPct val="20000"/>
              </a:spcBef>
              <a:defRPr/>
            </a:pPr>
            <a:r>
              <a:rPr lang="en-GB" sz="2400" dirty="0">
                <a:latin typeface="Arial" charset="0"/>
              </a:rPr>
              <a:t>If you completed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36 (keep aisles free from storage)</a:t>
            </a:r>
            <a:r>
              <a:rPr lang="en-GB" sz="2400" dirty="0">
                <a:latin typeface="Arial" charset="0"/>
              </a:rPr>
              <a:t>, the fire is limited to one rack and easily controlled by two in-rack sprinklers with </a:t>
            </a:r>
            <a:r>
              <a:rPr lang="en-GB" sz="2400" b="1" dirty="0">
                <a:latin typeface="Arial" charset="0"/>
              </a:rPr>
              <a:t>virtually no disruption to the business</a:t>
            </a:r>
            <a:r>
              <a:rPr lang="en-GB" sz="2400" dirty="0">
                <a:latin typeface="Arial"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486"/>
                                        </p:tgtEl>
                                        <p:attrNameLst>
                                          <p:attrName>style.visibility</p:attrName>
                                        </p:attrNameLst>
                                      </p:cBhvr>
                                      <p:to>
                                        <p:strVal val="visible"/>
                                      </p:to>
                                    </p:set>
                                    <p:animEffect transition="in" filter="wipe(left)">
                                      <p:cBhvr>
                                        <p:cTn id="7" dur="500"/>
                                        <p:tgtEl>
                                          <p:spTgt spid="19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86" grpId="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tabLst>
                <a:tab pos="7334250" algn="r"/>
              </a:tabLst>
            </a:pPr>
            <a:r>
              <a:rPr lang="de-DE" altLang="en-US" dirty="0"/>
              <a:t>Event 18: Hong Kong	</a:t>
            </a:r>
          </a:p>
        </p:txBody>
      </p:sp>
      <p:sp>
        <p:nvSpPr>
          <p:cNvPr id="48131" name="Rectangle 3"/>
          <p:cNvSpPr>
            <a:spLocks noGrp="1" noChangeArrowheads="1"/>
          </p:cNvSpPr>
          <p:nvPr>
            <p:ph sz="half" idx="1"/>
          </p:nvPr>
        </p:nvSpPr>
        <p:spPr>
          <a:xfrm>
            <a:off x="565824" y="2489199"/>
            <a:ext cx="4274531" cy="3709195"/>
          </a:xfrm>
        </p:spPr>
        <p:txBody>
          <a:bodyPr>
            <a:noAutofit/>
          </a:bodyPr>
          <a:lstStyle/>
          <a:p>
            <a:pPr marL="0" indent="0">
              <a:spcBef>
                <a:spcPts val="1200"/>
              </a:spcBef>
              <a:buNone/>
              <a:defRPr/>
            </a:pPr>
            <a:r>
              <a:rPr lang="en-GB" sz="2200" dirty="0">
                <a:solidFill>
                  <a:schemeClr val="tx1"/>
                </a:solidFill>
                <a:latin typeface="Arial" charset="0"/>
              </a:rPr>
              <a:t>If you did not complete </a:t>
            </a:r>
            <a:r>
              <a:rPr lang="en-GB" sz="2200" b="1" dirty="0">
                <a:solidFill>
                  <a:srgbClr val="660033"/>
                </a:solidFill>
                <a:latin typeface="Arial" charset="0"/>
              </a:rPr>
              <a:t>recommendation</a:t>
            </a:r>
            <a:r>
              <a:rPr lang="en-GB" sz="2200" b="1" dirty="0">
                <a:solidFill>
                  <a:srgbClr val="660033"/>
                </a:solidFill>
                <a:effectLst>
                  <a:outerShdw blurRad="38100" dist="38100" dir="2700000" algn="tl">
                    <a:srgbClr val="C0C0C0"/>
                  </a:outerShdw>
                </a:effectLst>
                <a:latin typeface="Arial" charset="0"/>
              </a:rPr>
              <a:t> </a:t>
            </a:r>
            <a:r>
              <a:rPr lang="en-GB" sz="2200" b="1" dirty="0">
                <a:solidFill>
                  <a:srgbClr val="660033"/>
                </a:solidFill>
                <a:latin typeface="Arial" charset="0"/>
              </a:rPr>
              <a:t>36</a:t>
            </a:r>
            <a:r>
              <a:rPr lang="en-GB" sz="2000" b="1" dirty="0">
                <a:solidFill>
                  <a:srgbClr val="660033"/>
                </a:solidFill>
                <a:latin typeface="Arial" charset="0"/>
              </a:rPr>
              <a:t> (keep aisles free from storage)</a:t>
            </a:r>
            <a:r>
              <a:rPr lang="en-GB" sz="2200" dirty="0">
                <a:latin typeface="Arial" charset="0"/>
              </a:rPr>
              <a:t>, </a:t>
            </a:r>
            <a:r>
              <a:rPr lang="en-GB" sz="2200" dirty="0">
                <a:solidFill>
                  <a:schemeClr val="tx1"/>
                </a:solidFill>
                <a:latin typeface="Arial" charset="0"/>
              </a:rPr>
              <a:t>the fire spreads into the aisle before the sprinkler system gains full control, and a larger area of rack storage is damaged.</a:t>
            </a:r>
          </a:p>
          <a:p>
            <a:pPr marL="0" indent="0">
              <a:spcBef>
                <a:spcPts val="1200"/>
              </a:spcBef>
              <a:buNone/>
              <a:defRPr/>
            </a:pPr>
            <a:r>
              <a:rPr lang="en-GB" sz="2200" dirty="0">
                <a:solidFill>
                  <a:schemeClr val="tx1"/>
                </a:solidFill>
                <a:latin typeface="Arial" charset="0"/>
              </a:rPr>
              <a:t>A shipment is delayed and you lose the customer.</a:t>
            </a:r>
          </a:p>
          <a:p>
            <a:pPr>
              <a:spcBef>
                <a:spcPts val="1200"/>
              </a:spcBef>
              <a:defRPr/>
            </a:pPr>
            <a:r>
              <a:rPr lang="en-GB" sz="2200" b="1" dirty="0">
                <a:solidFill>
                  <a:schemeClr val="tx1"/>
                </a:solidFill>
                <a:latin typeface="Arial" charset="0"/>
              </a:rPr>
              <a:t>£500,000 profit drop.</a:t>
            </a:r>
          </a:p>
        </p:txBody>
      </p:sp>
      <p:pic>
        <p:nvPicPr>
          <p:cNvPr id="3" name="BillTestFail062402">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5"/>
          <a:stretch>
            <a:fillRect/>
          </a:stretch>
        </p:blipFill>
        <p:spPr>
          <a:xfrm>
            <a:off x="4978293" y="2572979"/>
            <a:ext cx="3636962" cy="3284661"/>
          </a:xfrm>
        </p:spPr>
      </p:pic>
      <p:sp>
        <p:nvSpPr>
          <p:cNvPr id="34" name="Action Button: Return 23">
            <a:hlinkClick r:id="rId6"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a:tabLst>
                <a:tab pos="7334250" algn="r"/>
              </a:tabLst>
            </a:pPr>
            <a:r>
              <a:rPr lang="de-DE" altLang="en-US" dirty="0"/>
              <a:t>Event 19: UK	</a:t>
            </a:r>
          </a:p>
        </p:txBody>
      </p:sp>
      <p:sp>
        <p:nvSpPr>
          <p:cNvPr id="103427" name="Rectangle 3"/>
          <p:cNvSpPr>
            <a:spLocks noGrp="1" noChangeArrowheads="1"/>
          </p:cNvSpPr>
          <p:nvPr>
            <p:ph idx="1"/>
          </p:nvPr>
        </p:nvSpPr>
        <p:spPr>
          <a:xfrm>
            <a:off x="866442" y="2594768"/>
            <a:ext cx="7650426" cy="1318191"/>
          </a:xfrm>
          <a:noFill/>
        </p:spPr>
        <p:txBody>
          <a:bodyPr/>
          <a:lstStyle/>
          <a:p>
            <a:pPr marL="0" indent="0">
              <a:buNone/>
            </a:pPr>
            <a:r>
              <a:rPr lang="en-GB" altLang="en-US" sz="2400" dirty="0">
                <a:solidFill>
                  <a:schemeClr val="tx1"/>
                </a:solidFill>
                <a:latin typeface="Arial" panose="020B0604020202020204" pitchFamily="34" charset="0"/>
              </a:rPr>
              <a:t>It is June when a disgruntled former employee phones in a poisoning threat at reception of B&amp;T </a:t>
            </a:r>
            <a:r>
              <a:rPr lang="en-GB" altLang="en-US" sz="2400" dirty="0" err="1">
                <a:solidFill>
                  <a:schemeClr val="tx1"/>
                </a:solidFill>
                <a:latin typeface="Arial" panose="020B0604020202020204" pitchFamily="34" charset="0"/>
              </a:rPr>
              <a:t>Ltd’s</a:t>
            </a:r>
            <a:r>
              <a:rPr lang="en-GB" altLang="en-US" sz="2400" dirty="0">
                <a:solidFill>
                  <a:schemeClr val="tx1"/>
                </a:solidFill>
                <a:latin typeface="Arial" panose="020B0604020202020204" pitchFamily="34" charset="0"/>
              </a:rPr>
              <a:t> Headquarters in Bollington.</a:t>
            </a:r>
            <a:endParaRPr lang="de-DE" altLang="en-US" sz="2800" dirty="0">
              <a:solidFill>
                <a:schemeClr val="tx1"/>
              </a:solidFill>
              <a:latin typeface="Arial" panose="020B0604020202020204" pitchFamily="34" charset="0"/>
            </a:endParaRPr>
          </a:p>
        </p:txBody>
      </p:sp>
      <p:sp>
        <p:nvSpPr>
          <p:cNvPr id="34854" name="Rectangle 38"/>
          <p:cNvSpPr>
            <a:spLocks noChangeArrowheads="1"/>
          </p:cNvSpPr>
          <p:nvPr/>
        </p:nvSpPr>
        <p:spPr bwMode="auto">
          <a:xfrm>
            <a:off x="863565" y="3807391"/>
            <a:ext cx="7437404" cy="213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Your evacuation plan works well. A forensic search of the building over the weekend reveals contamination. The disruption is minor with no financial impact.</a:t>
            </a:r>
            <a:endParaRPr lang="de-DE" altLang="en-US" sz="2000" dirty="0">
              <a:latin typeface="Arial" panose="020B0604020202020204" pitchFamily="34" charset="0"/>
            </a:endParaRPr>
          </a:p>
        </p:txBody>
      </p:sp>
      <p:sp>
        <p:nvSpPr>
          <p:cNvPr id="103430" name="Action Button: Return 37">
            <a:hlinkClick r:id="rId3" action="ppaction://hlinksldjump" highlightClick="1"/>
          </p:cNvPr>
          <p:cNvSpPr>
            <a:spLocks noChangeArrowheads="1"/>
          </p:cNvSpPr>
          <p:nvPr/>
        </p:nvSpPr>
        <p:spPr bwMode="auto">
          <a:xfrm>
            <a:off x="8064330" y="5743295"/>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3133881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854"/>
                                        </p:tgtEl>
                                        <p:attrNameLst>
                                          <p:attrName>style.visibility</p:attrName>
                                        </p:attrNameLst>
                                      </p:cBhvr>
                                      <p:to>
                                        <p:strVal val="visible"/>
                                      </p:to>
                                    </p:set>
                                    <p:animEffect transition="in" filter="wipe(left)">
                                      <p:cBhvr>
                                        <p:cTn id="7" dur="500"/>
                                        <p:tgtEl>
                                          <p:spTgt spid="3485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3430"/>
                                        </p:tgtEl>
                                        <p:attrNameLst>
                                          <p:attrName>style.visibility</p:attrName>
                                        </p:attrNameLst>
                                      </p:cBhvr>
                                      <p:to>
                                        <p:strVal val="visible"/>
                                      </p:to>
                                    </p:set>
                                    <p:animEffect transition="in" filter="fade">
                                      <p:cBhvr>
                                        <p:cTn id="11" dur="500"/>
                                        <p:tgtEl>
                                          <p:spTgt spid="103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54" grpId="0" autoUpdateAnimBg="0"/>
      <p:bldP spid="103430"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a:tabLst>
                <a:tab pos="7334250" algn="r"/>
              </a:tabLst>
            </a:pPr>
            <a:r>
              <a:rPr lang="de-DE" altLang="en-US" dirty="0"/>
              <a:t>Event 20: Romania	</a:t>
            </a:r>
          </a:p>
        </p:txBody>
      </p:sp>
      <p:sp>
        <p:nvSpPr>
          <p:cNvPr id="69635" name="Rectangle 3"/>
          <p:cNvSpPr>
            <a:spLocks noGrp="1" noChangeArrowheads="1"/>
          </p:cNvSpPr>
          <p:nvPr>
            <p:ph sz="half" idx="1"/>
          </p:nvPr>
        </p:nvSpPr>
        <p:spPr>
          <a:xfrm>
            <a:off x="572146" y="2811467"/>
            <a:ext cx="3931593" cy="2970278"/>
          </a:xfrm>
          <a:noFill/>
        </p:spPr>
        <p:txBody>
          <a:bodyPr>
            <a:normAutofit/>
          </a:bodyPr>
          <a:lstStyle/>
          <a:p>
            <a:pPr marL="0" indent="0">
              <a:buNone/>
            </a:pPr>
            <a:r>
              <a:rPr lang="en-GB" altLang="en-US" sz="2400" dirty="0">
                <a:latin typeface="Arial" panose="020B0604020202020204" pitchFamily="34" charset="0"/>
              </a:rPr>
              <a:t>It is August when a small explosion occurs in one of the dust collectors at B&amp;T </a:t>
            </a:r>
            <a:r>
              <a:rPr lang="en-GB" altLang="en-US" sz="2400" dirty="0" err="1">
                <a:latin typeface="Arial" panose="020B0604020202020204" pitchFamily="34" charset="0"/>
              </a:rPr>
              <a:t>Ltd's</a:t>
            </a:r>
            <a:r>
              <a:rPr lang="en-GB" altLang="en-US" sz="2400" dirty="0">
                <a:latin typeface="Arial" panose="020B0604020202020204" pitchFamily="34" charset="0"/>
              </a:rPr>
              <a:t> manufacturing plant near Bucharest. </a:t>
            </a:r>
          </a:p>
          <a:p>
            <a:pPr marL="0" indent="0">
              <a:buNone/>
            </a:pPr>
            <a:endParaRPr lang="en-GB" altLang="en-US" sz="2400" dirty="0">
              <a:latin typeface="Arial" panose="020B0604020202020204" pitchFamily="34" charset="0"/>
            </a:endParaRPr>
          </a:p>
        </p:txBody>
      </p:sp>
      <p:pic>
        <p:nvPicPr>
          <p:cNvPr id="3" name="dust3547">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5"/>
          <a:stretch>
            <a:fillRect/>
          </a:stretch>
        </p:blipFill>
        <p:spPr>
          <a:xfrm>
            <a:off x="4640262" y="2757737"/>
            <a:ext cx="4032597" cy="3024008"/>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a:tabLst>
                <a:tab pos="7334250" algn="r"/>
              </a:tabLst>
            </a:pPr>
            <a:r>
              <a:rPr lang="de-DE" altLang="en-US" dirty="0"/>
              <a:t>Event 20: Romania 	</a:t>
            </a:r>
          </a:p>
        </p:txBody>
      </p:sp>
      <p:sp>
        <p:nvSpPr>
          <p:cNvPr id="51231" name="Rectangle 31"/>
          <p:cNvSpPr>
            <a:spLocks noChangeArrowheads="1"/>
          </p:cNvSpPr>
          <p:nvPr/>
        </p:nvSpPr>
        <p:spPr bwMode="auto">
          <a:xfrm>
            <a:off x="451053" y="2306526"/>
            <a:ext cx="7917620" cy="3044950"/>
          </a:xfrm>
          <a:prstGeom prst="rect">
            <a:avLst/>
          </a:prstGeom>
          <a:noFill/>
          <a:ln w="9525">
            <a:noFill/>
            <a:miter lim="800000"/>
            <a:headEnd/>
            <a:tailEnd/>
          </a:ln>
          <a:effectLst/>
        </p:spPr>
        <p:txBody>
          <a:bodyPr/>
          <a:lstStyle/>
          <a:p>
            <a:pPr>
              <a:spcBef>
                <a:spcPct val="20000"/>
              </a:spcBef>
              <a:defRPr/>
            </a:pPr>
            <a:r>
              <a:rPr lang="en-GB" sz="2400" dirty="0">
                <a:latin typeface="Arial" charset="0"/>
              </a:rPr>
              <a:t>If you completed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16 (install sprinklers within the dust collector)</a:t>
            </a:r>
            <a:r>
              <a:rPr lang="en-GB" sz="2400" dirty="0">
                <a:latin typeface="Arial" charset="0"/>
              </a:rPr>
              <a:t>, the sprinklers take control of the situation and water and smoke damage is minimal.</a:t>
            </a:r>
          </a:p>
          <a:p>
            <a:pPr>
              <a:spcBef>
                <a:spcPct val="20000"/>
              </a:spcBef>
              <a:defRPr/>
            </a:pPr>
            <a:endParaRPr lang="en-GB" sz="2400" dirty="0">
              <a:latin typeface="Arial" charset="0"/>
            </a:endParaRPr>
          </a:p>
          <a:p>
            <a:pPr>
              <a:spcBef>
                <a:spcPct val="20000"/>
              </a:spcBef>
              <a:defRPr/>
            </a:pPr>
            <a:r>
              <a:rPr lang="en-GB" sz="2400" dirty="0">
                <a:latin typeface="Arial" charset="0"/>
              </a:rPr>
              <a:t>Sales are strong and </a:t>
            </a:r>
            <a:r>
              <a:rPr lang="en-GB" sz="2400" b="1" dirty="0">
                <a:latin typeface="Arial" charset="0"/>
              </a:rPr>
              <a:t>profit increases by £1,000,000 (plus)</a:t>
            </a:r>
          </a:p>
          <a:p>
            <a:pPr>
              <a:spcBef>
                <a:spcPct val="20000"/>
              </a:spcBef>
              <a:defRPr/>
            </a:pPr>
            <a:endParaRPr lang="en-GB" sz="2400" dirty="0">
              <a:latin typeface="Arial" charset="0"/>
            </a:endParaRPr>
          </a:p>
        </p:txBody>
      </p:sp>
    </p:spTree>
  </p:cSld>
  <p:clrMapOvr>
    <a:masterClrMapping/>
  </p:clrMapOvr>
  <p:transition spd="med">
    <p:pull/>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a:tabLst>
                <a:tab pos="7334250" algn="r"/>
              </a:tabLst>
            </a:pPr>
            <a:r>
              <a:rPr lang="de-DE" altLang="en-US" dirty="0"/>
              <a:t>Event 20: Romania 	</a:t>
            </a:r>
          </a:p>
        </p:txBody>
      </p:sp>
      <p:sp>
        <p:nvSpPr>
          <p:cNvPr id="49155" name="Rectangle 3"/>
          <p:cNvSpPr>
            <a:spLocks noGrp="1" noChangeArrowheads="1"/>
          </p:cNvSpPr>
          <p:nvPr>
            <p:ph idx="1"/>
          </p:nvPr>
        </p:nvSpPr>
        <p:spPr>
          <a:xfrm>
            <a:off x="372359" y="2641264"/>
            <a:ext cx="8180089" cy="3291129"/>
          </a:xfrm>
        </p:spPr>
        <p:txBody>
          <a:bodyPr>
            <a:noAutofit/>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16 (install sprinklers within the dust collector)</a:t>
            </a:r>
            <a:r>
              <a:rPr lang="en-GB" sz="2400" dirty="0">
                <a:solidFill>
                  <a:srgbClr val="660033"/>
                </a:solidFill>
                <a:latin typeface="Arial" charset="0"/>
              </a:rPr>
              <a:t> </a:t>
            </a:r>
            <a:r>
              <a:rPr lang="en-GB" sz="2400" dirty="0">
                <a:solidFill>
                  <a:schemeClr val="tx1"/>
                </a:solidFill>
                <a:latin typeface="Arial" charset="0"/>
              </a:rPr>
              <a:t>but </a:t>
            </a:r>
            <a:r>
              <a:rPr lang="en-GB" sz="2400" u="sng" dirty="0">
                <a:solidFill>
                  <a:schemeClr val="tx1"/>
                </a:solidFill>
                <a:latin typeface="Arial" charset="0"/>
              </a:rPr>
              <a:t>did</a:t>
            </a:r>
            <a:r>
              <a:rPr lang="en-GB" sz="2400" dirty="0">
                <a:solidFill>
                  <a:schemeClr val="tx1"/>
                </a:solidFill>
                <a:latin typeface="Arial" charset="0"/>
              </a:rPr>
              <a:t> complete</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15 (introduce regular cleaning)</a:t>
            </a:r>
            <a:r>
              <a:rPr lang="en-GB" sz="2400" dirty="0">
                <a:solidFill>
                  <a:schemeClr val="tx1"/>
                </a:solidFill>
                <a:latin typeface="Arial" charset="0"/>
              </a:rPr>
              <a:t>, the resulting damage is not as severe. </a:t>
            </a:r>
          </a:p>
          <a:p>
            <a:pPr marL="0" indent="0">
              <a:buNone/>
              <a:defRPr/>
            </a:pPr>
            <a:r>
              <a:rPr lang="en-GB" sz="2000" dirty="0">
                <a:solidFill>
                  <a:schemeClr val="tx1"/>
                </a:solidFill>
                <a:latin typeface="Arial" charset="0"/>
              </a:rPr>
              <a:t>Profit loss:</a:t>
            </a:r>
          </a:p>
          <a:p>
            <a:pPr>
              <a:spcBef>
                <a:spcPts val="600"/>
              </a:spcBef>
              <a:defRPr/>
            </a:pPr>
            <a:r>
              <a:rPr lang="en-GB" sz="2000" dirty="0">
                <a:solidFill>
                  <a:schemeClr val="tx1"/>
                </a:solidFill>
                <a:latin typeface="Arial" charset="0"/>
              </a:rPr>
              <a:t>£3,750,000 at manufacturing</a:t>
            </a:r>
          </a:p>
          <a:p>
            <a:pPr>
              <a:spcBef>
                <a:spcPts val="600"/>
              </a:spcBef>
              <a:defRPr/>
            </a:pPr>
            <a:r>
              <a:rPr lang="en-GB" sz="2000" dirty="0">
                <a:solidFill>
                  <a:schemeClr val="tx1"/>
                </a:solidFill>
                <a:latin typeface="Arial" charset="0"/>
              </a:rPr>
              <a:t>£  600,000 at Newark DC</a:t>
            </a:r>
          </a:p>
          <a:p>
            <a:pPr>
              <a:spcBef>
                <a:spcPts val="600"/>
              </a:spcBef>
              <a:defRPr/>
            </a:pPr>
            <a:r>
              <a:rPr lang="en-GB" sz="2000" dirty="0">
                <a:solidFill>
                  <a:schemeClr val="tx1"/>
                </a:solidFill>
                <a:latin typeface="Arial" charset="0"/>
              </a:rPr>
              <a:t>£  400,000 at Hong Kong DC</a:t>
            </a:r>
          </a:p>
          <a:p>
            <a:pPr>
              <a:spcBef>
                <a:spcPts val="600"/>
              </a:spcBef>
              <a:defRPr/>
            </a:pPr>
            <a:r>
              <a:rPr lang="en-GB" sz="2000" dirty="0">
                <a:solidFill>
                  <a:schemeClr val="tx1"/>
                </a:solidFill>
                <a:latin typeface="Arial" charset="0"/>
              </a:rPr>
              <a:t>Total loss in profits of </a:t>
            </a:r>
            <a:r>
              <a:rPr lang="en-GB" sz="2000" b="1" dirty="0">
                <a:solidFill>
                  <a:schemeClr val="tx1"/>
                </a:solidFill>
                <a:latin typeface="Arial" charset="0"/>
              </a:rPr>
              <a:t>£ 4,750,000 (minus)</a:t>
            </a:r>
          </a:p>
        </p:txBody>
      </p:sp>
      <p:pic>
        <p:nvPicPr>
          <p:cNvPr id="72709" name="Picture 31" descr="C:\images\hskp01.JPG"/>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5651586" y="4022330"/>
            <a:ext cx="3315222" cy="2419651"/>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32"/>
          <p:cNvSpPr>
            <a:spLocks noGrp="1" noChangeArrowheads="1"/>
          </p:cNvSpPr>
          <p:nvPr>
            <p:ph type="title"/>
          </p:nvPr>
        </p:nvSpPr>
        <p:spPr>
          <a:noFill/>
        </p:spPr>
        <p:txBody>
          <a:bodyPr/>
          <a:lstStyle/>
          <a:p>
            <a:pPr>
              <a:tabLst>
                <a:tab pos="7334250" algn="r"/>
              </a:tabLst>
            </a:pPr>
            <a:r>
              <a:rPr lang="de-DE" altLang="en-US" dirty="0"/>
              <a:t>Event 20: Romania 	</a:t>
            </a:r>
          </a:p>
        </p:txBody>
      </p:sp>
      <p:sp>
        <p:nvSpPr>
          <p:cNvPr id="50179" name="Rectangle 3"/>
          <p:cNvSpPr>
            <a:spLocks noGrp="1" noChangeArrowheads="1"/>
          </p:cNvSpPr>
          <p:nvPr>
            <p:ph idx="1"/>
          </p:nvPr>
        </p:nvSpPr>
        <p:spPr>
          <a:xfrm>
            <a:off x="625461" y="2290575"/>
            <a:ext cx="7818618" cy="4326015"/>
          </a:xfrm>
        </p:spPr>
        <p:txBody>
          <a:bodyPr>
            <a:noAutofit/>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16 (install sprinklers within the dust collector)</a:t>
            </a:r>
            <a:r>
              <a:rPr lang="en-GB" sz="2400" dirty="0">
                <a:solidFill>
                  <a:srgbClr val="660033"/>
                </a:solidFill>
                <a:latin typeface="Arial" charset="0"/>
              </a:rPr>
              <a:t> </a:t>
            </a:r>
            <a:r>
              <a:rPr lang="en-GB" sz="2400" u="sng" dirty="0">
                <a:solidFill>
                  <a:schemeClr val="tx1"/>
                </a:solidFill>
                <a:latin typeface="Arial" charset="0"/>
              </a:rPr>
              <a:t>nor</a:t>
            </a:r>
            <a:r>
              <a:rPr lang="en-GB" sz="2400" dirty="0">
                <a:solidFill>
                  <a:schemeClr val="tx1"/>
                </a:solidFill>
                <a:latin typeface="Arial" charset="0"/>
              </a:rPr>
              <a:t> </a:t>
            </a:r>
            <a:r>
              <a:rPr lang="en-GB" sz="2400" b="1" dirty="0">
                <a:solidFill>
                  <a:srgbClr val="660033"/>
                </a:solidFill>
                <a:latin typeface="Arial" charset="0"/>
              </a:rPr>
              <a:t>15 (introduce regular cleaning)</a:t>
            </a:r>
            <a:r>
              <a:rPr lang="en-GB" sz="2400" dirty="0">
                <a:solidFill>
                  <a:schemeClr val="tx1"/>
                </a:solidFill>
                <a:latin typeface="Arial" charset="0"/>
              </a:rPr>
              <a:t>, the small explosion triggers additional explosions in the surrounding area and you lose the building.</a:t>
            </a:r>
          </a:p>
          <a:p>
            <a:pPr marL="0" indent="0">
              <a:buNone/>
              <a:defRPr/>
            </a:pPr>
            <a:endParaRPr lang="en-GB" sz="2000" dirty="0">
              <a:solidFill>
                <a:schemeClr val="tx1"/>
              </a:solidFill>
              <a:latin typeface="Arial" charset="0"/>
            </a:endParaRPr>
          </a:p>
          <a:p>
            <a:pPr>
              <a:defRPr/>
            </a:pPr>
            <a:r>
              <a:rPr lang="en-GB" sz="2000" dirty="0">
                <a:solidFill>
                  <a:schemeClr val="tx1"/>
                </a:solidFill>
                <a:latin typeface="Arial" charset="0"/>
              </a:rPr>
              <a:t>£7,500,000 profit drop B&amp;T </a:t>
            </a:r>
            <a:r>
              <a:rPr lang="en-GB" sz="2000" dirty="0" err="1">
                <a:solidFill>
                  <a:schemeClr val="tx1"/>
                </a:solidFill>
                <a:latin typeface="Arial" charset="0"/>
              </a:rPr>
              <a:t>Ltd's</a:t>
            </a:r>
            <a:r>
              <a:rPr lang="en-GB" sz="2000" dirty="0">
                <a:solidFill>
                  <a:schemeClr val="tx1"/>
                </a:solidFill>
                <a:latin typeface="Arial" charset="0"/>
              </a:rPr>
              <a:t> mfg</a:t>
            </a:r>
          </a:p>
          <a:p>
            <a:pPr>
              <a:defRPr/>
            </a:pPr>
            <a:r>
              <a:rPr lang="en-GB" sz="2000" dirty="0">
                <a:solidFill>
                  <a:schemeClr val="tx1"/>
                </a:solidFill>
                <a:latin typeface="Arial" charset="0"/>
              </a:rPr>
              <a:t>£1,200,000 profit drop at Newark DC</a:t>
            </a:r>
          </a:p>
          <a:p>
            <a:pPr>
              <a:defRPr/>
            </a:pPr>
            <a:r>
              <a:rPr lang="en-GB" sz="2000" dirty="0">
                <a:solidFill>
                  <a:schemeClr val="tx1"/>
                </a:solidFill>
                <a:latin typeface="Arial" charset="0"/>
              </a:rPr>
              <a:t>£ 800,000 lost profits Hong Kong DC</a:t>
            </a:r>
            <a:endParaRPr lang="en-GB" sz="2000" i="1" dirty="0">
              <a:solidFill>
                <a:schemeClr val="tx1"/>
              </a:solidFill>
              <a:latin typeface="Arial" charset="0"/>
            </a:endParaRPr>
          </a:p>
          <a:p>
            <a:pPr>
              <a:defRPr/>
            </a:pPr>
            <a:r>
              <a:rPr lang="en-GB" sz="2000" b="1" dirty="0">
                <a:solidFill>
                  <a:schemeClr val="tx1"/>
                </a:solidFill>
                <a:latin typeface="Arial" charset="0"/>
              </a:rPr>
              <a:t>Total loss in profits of £ 9,500,000 (minus)</a:t>
            </a:r>
          </a:p>
        </p:txBody>
      </p:sp>
      <p:pic>
        <p:nvPicPr>
          <p:cNvPr id="71684"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042" y="3793964"/>
            <a:ext cx="3253202" cy="2138429"/>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
        <p:nvSpPr>
          <p:cNvPr id="5" name="Action Button: Return 23">
            <a:hlinkClick r:id="rId4" action="ppaction://hlinksldjump" highlightClick="1"/>
            <a:extLst>
              <a:ext uri="{FF2B5EF4-FFF2-40B4-BE49-F238E27FC236}">
                <a16:creationId xmlns:a16="http://schemas.microsoft.com/office/drawing/2014/main" id="{B4D94E08-4C95-421E-A15A-B66FB2FFC152}"/>
              </a:ext>
            </a:extLst>
          </p:cNvPr>
          <p:cNvSpPr>
            <a:spLocks noChangeArrowheads="1"/>
          </p:cNvSpPr>
          <p:nvPr/>
        </p:nvSpPr>
        <p:spPr bwMode="auto">
          <a:xfrm>
            <a:off x="8287537" y="2131676"/>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a:tabLst>
                <a:tab pos="7334250" algn="r"/>
              </a:tabLst>
            </a:pPr>
            <a:r>
              <a:rPr lang="de-DE" altLang="en-US" dirty="0"/>
              <a:t>Event 21: Romania	</a:t>
            </a:r>
          </a:p>
        </p:txBody>
      </p:sp>
      <p:sp>
        <p:nvSpPr>
          <p:cNvPr id="73731" name="Rectangle 3"/>
          <p:cNvSpPr>
            <a:spLocks noGrp="1" noChangeArrowheads="1"/>
          </p:cNvSpPr>
          <p:nvPr>
            <p:ph idx="1"/>
          </p:nvPr>
        </p:nvSpPr>
        <p:spPr>
          <a:xfrm>
            <a:off x="866442" y="2847009"/>
            <a:ext cx="7262670" cy="3530600"/>
          </a:xfrm>
          <a:noFill/>
        </p:spPr>
        <p:txBody>
          <a:bodyPr/>
          <a:lstStyle/>
          <a:p>
            <a:pPr marL="0" indent="0">
              <a:buNone/>
            </a:pPr>
            <a:r>
              <a:rPr lang="en-GB" altLang="en-US" sz="2400" dirty="0">
                <a:latin typeface="Arial" panose="020B0604020202020204" pitchFamily="34" charset="0"/>
              </a:rPr>
              <a:t>It is August when a small fire occurs in B&amp;T </a:t>
            </a:r>
            <a:r>
              <a:rPr lang="en-GB" altLang="en-US" sz="2400" dirty="0" err="1">
                <a:latin typeface="Arial" panose="020B0604020202020204" pitchFamily="34" charset="0"/>
              </a:rPr>
              <a:t>Ltd's</a:t>
            </a:r>
            <a:r>
              <a:rPr lang="en-GB" altLang="en-US" sz="2400" dirty="0">
                <a:latin typeface="Arial" panose="020B0604020202020204" pitchFamily="34" charset="0"/>
              </a:rPr>
              <a:t> warehouse near Bucharest, RO.</a:t>
            </a:r>
          </a:p>
          <a:p>
            <a:pPr marL="0" indent="0">
              <a:buNone/>
            </a:pPr>
            <a:endParaRPr lang="en-GB" altLang="en-US" sz="2400" dirty="0">
              <a:latin typeface="Arial" panose="020B0604020202020204"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tabLst>
                <a:tab pos="7334250" algn="r"/>
              </a:tabLst>
            </a:pPr>
            <a:r>
              <a:rPr lang="de-DE" altLang="en-US" dirty="0"/>
              <a:t>Event 21: Romania 	</a:t>
            </a:r>
          </a:p>
        </p:txBody>
      </p:sp>
      <p:sp>
        <p:nvSpPr>
          <p:cNvPr id="22531" name="Rectangle 3"/>
          <p:cNvSpPr>
            <a:spLocks noGrp="1" noChangeArrowheads="1"/>
          </p:cNvSpPr>
          <p:nvPr>
            <p:ph idx="1"/>
          </p:nvPr>
        </p:nvSpPr>
        <p:spPr>
          <a:xfrm>
            <a:off x="603996" y="2255144"/>
            <a:ext cx="5841675" cy="4419600"/>
          </a:xfrm>
        </p:spPr>
        <p:txBody>
          <a:bodyPr>
            <a:normAutofit fontScale="92500" lnSpcReduction="10000"/>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8 (enforce no smoking policy)</a:t>
            </a:r>
            <a:r>
              <a:rPr lang="en-GB" sz="2400" dirty="0">
                <a:solidFill>
                  <a:schemeClr val="tx1"/>
                </a:solidFill>
                <a:latin typeface="Arial" charset="0"/>
              </a:rPr>
              <a:t>, it turns out that the fire was caused by a careless smoker.</a:t>
            </a:r>
          </a:p>
          <a:p>
            <a:pPr marL="0" indent="0">
              <a:buNone/>
              <a:defRPr/>
            </a:pPr>
            <a:r>
              <a:rPr lang="en-GB" sz="2400" dirty="0">
                <a:solidFill>
                  <a:schemeClr val="tx1"/>
                </a:solidFill>
                <a:latin typeface="Arial" charset="0"/>
              </a:rPr>
              <a:t>Sprinklers control the fire but news spreads fast and the resulting bad press coverage causes profit drop:</a:t>
            </a:r>
          </a:p>
          <a:p>
            <a:pPr marL="0" indent="0">
              <a:buNone/>
              <a:defRPr/>
            </a:pPr>
            <a:endParaRPr lang="en-GB" sz="2400" dirty="0">
              <a:solidFill>
                <a:schemeClr val="tx1"/>
              </a:solidFill>
              <a:latin typeface="Arial" charset="0"/>
            </a:endParaRPr>
          </a:p>
          <a:p>
            <a:pPr>
              <a:defRPr/>
            </a:pPr>
            <a:r>
              <a:rPr lang="en-GB" sz="2400" dirty="0">
                <a:solidFill>
                  <a:schemeClr val="tx1"/>
                </a:solidFill>
                <a:latin typeface="Arial" charset="0"/>
              </a:rPr>
              <a:t>£1,500,000 at manufacturing</a:t>
            </a:r>
          </a:p>
          <a:p>
            <a:pPr>
              <a:defRPr/>
            </a:pPr>
            <a:r>
              <a:rPr lang="en-GB" sz="2400" dirty="0">
                <a:solidFill>
                  <a:schemeClr val="tx1"/>
                </a:solidFill>
                <a:latin typeface="Arial" charset="0"/>
              </a:rPr>
              <a:t>£ 750,000 at Newark DC</a:t>
            </a:r>
          </a:p>
          <a:p>
            <a:pPr>
              <a:defRPr/>
            </a:pPr>
            <a:r>
              <a:rPr lang="en-GB" sz="2400" b="1" dirty="0">
                <a:solidFill>
                  <a:schemeClr val="tx1"/>
                </a:solidFill>
                <a:latin typeface="Arial" charset="0"/>
              </a:rPr>
              <a:t>Total drop in profits of £ 2,250,000 (minus)</a:t>
            </a:r>
          </a:p>
          <a:p>
            <a:pPr>
              <a:defRPr/>
            </a:pPr>
            <a:endParaRPr lang="en-GB" sz="2000" dirty="0">
              <a:solidFill>
                <a:schemeClr val="tx1"/>
              </a:solidFill>
              <a:latin typeface="Arial" charset="0"/>
            </a:endParaRPr>
          </a:p>
        </p:txBody>
      </p:sp>
      <p:pic>
        <p:nvPicPr>
          <p:cNvPr id="74757" name="Picture 33" descr="D:\Photos\Human Element &amp; brochures, etc\ignition sources\smoking in storage are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0828" y="3350788"/>
            <a:ext cx="2659563" cy="3116009"/>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a:tabLst>
                <a:tab pos="7334250" algn="r"/>
              </a:tabLst>
            </a:pPr>
            <a:r>
              <a:rPr lang="de-DE" altLang="en-US" dirty="0"/>
              <a:t>Event 21: Romania	</a:t>
            </a:r>
          </a:p>
        </p:txBody>
      </p:sp>
      <p:sp>
        <p:nvSpPr>
          <p:cNvPr id="49155" name="Rectangle 3"/>
          <p:cNvSpPr>
            <a:spLocks noGrp="1" noChangeArrowheads="1"/>
          </p:cNvSpPr>
          <p:nvPr>
            <p:ph idx="1"/>
          </p:nvPr>
        </p:nvSpPr>
        <p:spPr>
          <a:xfrm>
            <a:off x="863565" y="2275810"/>
            <a:ext cx="7221479" cy="3823810"/>
          </a:xfrm>
        </p:spPr>
        <p:txBody>
          <a:bodyPr>
            <a:normAutofit fontScale="92500" lnSpcReduction="20000"/>
          </a:bodyPr>
          <a:lstStyle/>
          <a:p>
            <a:pPr marL="0" indent="0">
              <a:buNone/>
              <a:defRPr/>
            </a:pPr>
            <a:r>
              <a:rPr lang="en-GB" sz="2600" dirty="0">
                <a:solidFill>
                  <a:schemeClr val="tx1"/>
                </a:solidFill>
                <a:latin typeface="Arial" charset="0"/>
              </a:rPr>
              <a:t>If you completed </a:t>
            </a:r>
            <a:r>
              <a:rPr lang="en-GB" sz="2600" b="1" dirty="0">
                <a:solidFill>
                  <a:srgbClr val="660033"/>
                </a:solidFill>
                <a:latin typeface="Arial" charset="0"/>
              </a:rPr>
              <a:t>recommendations</a:t>
            </a:r>
            <a:r>
              <a:rPr lang="en-GB" sz="2600" dirty="0">
                <a:solidFill>
                  <a:srgbClr val="660033"/>
                </a:solidFill>
                <a:effectLst>
                  <a:outerShdw blurRad="38100" dist="38100" dir="2700000" algn="tl">
                    <a:srgbClr val="C0C0C0"/>
                  </a:outerShdw>
                </a:effectLst>
                <a:latin typeface="Arial" charset="0"/>
              </a:rPr>
              <a:t> </a:t>
            </a:r>
            <a:r>
              <a:rPr lang="en-GB" sz="2600" b="1" dirty="0">
                <a:solidFill>
                  <a:srgbClr val="660033"/>
                </a:solidFill>
                <a:latin typeface="Arial" charset="0"/>
              </a:rPr>
              <a:t>8</a:t>
            </a:r>
            <a:r>
              <a:rPr lang="en-GB" sz="2800" b="1" dirty="0">
                <a:solidFill>
                  <a:srgbClr val="660033"/>
                </a:solidFill>
                <a:latin typeface="Arial" charset="0"/>
              </a:rPr>
              <a:t> (enforce no smoking policy)</a:t>
            </a:r>
            <a:r>
              <a:rPr lang="en-GB" sz="2800" dirty="0">
                <a:solidFill>
                  <a:schemeClr val="tx1"/>
                </a:solidFill>
                <a:latin typeface="Arial" charset="0"/>
              </a:rPr>
              <a:t>,</a:t>
            </a:r>
            <a:r>
              <a:rPr lang="en-GB" sz="2600" b="1" dirty="0">
                <a:solidFill>
                  <a:srgbClr val="660033"/>
                </a:solidFill>
                <a:latin typeface="Arial" charset="0"/>
              </a:rPr>
              <a:t> </a:t>
            </a:r>
            <a:r>
              <a:rPr lang="en-GB" sz="2600" u="sng" dirty="0">
                <a:solidFill>
                  <a:schemeClr val="tx1"/>
                </a:solidFill>
                <a:latin typeface="Arial" charset="0"/>
              </a:rPr>
              <a:t>and</a:t>
            </a:r>
            <a:r>
              <a:rPr lang="en-GB" sz="2600" b="1" dirty="0">
                <a:solidFill>
                  <a:srgbClr val="660033"/>
                </a:solidFill>
                <a:latin typeface="Arial" charset="0"/>
              </a:rPr>
              <a:t> 7 (use FM Global Hot Work Permit)</a:t>
            </a:r>
            <a:r>
              <a:rPr lang="en-GB" sz="2600" dirty="0">
                <a:solidFill>
                  <a:srgbClr val="660033"/>
                </a:solidFill>
                <a:latin typeface="Arial" charset="0"/>
              </a:rPr>
              <a:t>, </a:t>
            </a:r>
            <a:r>
              <a:rPr lang="en-GB" sz="2600" dirty="0">
                <a:solidFill>
                  <a:schemeClr val="tx1"/>
                </a:solidFill>
                <a:latin typeface="Arial" charset="0"/>
              </a:rPr>
              <a:t>it turns out that the fire was caused by a grinding spark. </a:t>
            </a:r>
          </a:p>
          <a:p>
            <a:pPr marL="0" indent="0">
              <a:buNone/>
              <a:defRPr/>
            </a:pPr>
            <a:endParaRPr lang="en-GB" sz="2600" dirty="0">
              <a:solidFill>
                <a:schemeClr val="tx1"/>
              </a:solidFill>
              <a:latin typeface="Arial" charset="0"/>
            </a:endParaRPr>
          </a:p>
          <a:p>
            <a:pPr marL="0" indent="0">
              <a:buNone/>
              <a:defRPr/>
            </a:pPr>
            <a:r>
              <a:rPr lang="en-GB" sz="2600" dirty="0">
                <a:solidFill>
                  <a:schemeClr val="tx1"/>
                </a:solidFill>
                <a:latin typeface="Arial" charset="0"/>
              </a:rPr>
              <a:t>But due to your excellent hot work policy the fire was extinguished right away and the resulting good publicity increases profits:</a:t>
            </a:r>
          </a:p>
          <a:p>
            <a:pPr marL="0" indent="0">
              <a:buNone/>
              <a:defRPr/>
            </a:pPr>
            <a:endParaRPr lang="en-GB" sz="2400" dirty="0">
              <a:solidFill>
                <a:schemeClr val="tx1"/>
              </a:solidFill>
              <a:latin typeface="Arial" charset="0"/>
            </a:endParaRPr>
          </a:p>
          <a:p>
            <a:pPr>
              <a:defRPr/>
            </a:pPr>
            <a:r>
              <a:rPr lang="en-GB" sz="2400" b="1" dirty="0">
                <a:solidFill>
                  <a:schemeClr val="tx1"/>
                </a:solidFill>
                <a:latin typeface="Arial" charset="0"/>
              </a:rPr>
              <a:t>Increase in profit of £1,500,000 (plus)</a:t>
            </a:r>
            <a:endParaRPr lang="en-GB" sz="2400" b="1" i="1" dirty="0">
              <a:latin typeface="Arial" charset="0"/>
            </a:endParaRPr>
          </a:p>
          <a:p>
            <a:pPr marL="0" indent="0">
              <a:buNone/>
              <a:defRPr/>
            </a:pPr>
            <a:endParaRPr lang="en-GB" sz="2400" dirty="0">
              <a:latin typeface="Arial" charset="0"/>
            </a:endParaRPr>
          </a:p>
          <a:p>
            <a:pPr marL="0" indent="0">
              <a:buNone/>
              <a:defRPr/>
            </a:pPr>
            <a:endParaRPr lang="de-DE" sz="2800" dirty="0">
              <a:latin typeface="Arial" charset="0"/>
            </a:endParaRPr>
          </a:p>
        </p:txBody>
      </p:sp>
      <p:sp>
        <p:nvSpPr>
          <p:cNvPr id="34"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a:tabLst>
                <a:tab pos="7334250" algn="r"/>
              </a:tabLst>
            </a:pPr>
            <a:r>
              <a:rPr lang="de-DE" altLang="en-US" dirty="0"/>
              <a:t>Event 22: Romania	</a:t>
            </a:r>
          </a:p>
        </p:txBody>
      </p:sp>
      <p:sp>
        <p:nvSpPr>
          <p:cNvPr id="77827" name="Rectangle 3"/>
          <p:cNvSpPr>
            <a:spLocks noGrp="1" noChangeArrowheads="1"/>
          </p:cNvSpPr>
          <p:nvPr>
            <p:ph idx="1"/>
          </p:nvPr>
        </p:nvSpPr>
        <p:spPr>
          <a:xfrm>
            <a:off x="461228" y="2269744"/>
            <a:ext cx="8221544" cy="1351608"/>
          </a:xfrm>
          <a:noFill/>
        </p:spPr>
        <p:txBody>
          <a:bodyPr>
            <a:noAutofit/>
          </a:bodyPr>
          <a:lstStyle/>
          <a:p>
            <a:pPr marL="0" indent="0">
              <a:buNone/>
              <a:tabLst>
                <a:tab pos="1054100" algn="l"/>
              </a:tabLst>
            </a:pPr>
            <a:r>
              <a:rPr lang="en-US" altLang="en-US" sz="2400" dirty="0">
                <a:solidFill>
                  <a:schemeClr val="tx1"/>
                </a:solidFill>
                <a:latin typeface="Arial" panose="020B0604020202020204" pitchFamily="34" charset="0"/>
              </a:rPr>
              <a:t>It is October when a fire starts in the pallet storage area at B&amp;T </a:t>
            </a:r>
            <a:r>
              <a:rPr lang="en-US" altLang="en-US" sz="2400" dirty="0" err="1">
                <a:solidFill>
                  <a:schemeClr val="tx1"/>
                </a:solidFill>
                <a:latin typeface="Arial" panose="020B0604020202020204" pitchFamily="34" charset="0"/>
              </a:rPr>
              <a:t>Ltd's</a:t>
            </a:r>
            <a:r>
              <a:rPr lang="en-US" altLang="en-US" sz="2400" dirty="0">
                <a:solidFill>
                  <a:schemeClr val="tx1"/>
                </a:solidFill>
                <a:latin typeface="Arial" panose="020B0604020202020204" pitchFamily="34" charset="0"/>
              </a:rPr>
              <a:t> Warehouse in Bucharest, RO.</a:t>
            </a:r>
          </a:p>
          <a:p>
            <a:pPr marL="0" indent="0">
              <a:buNone/>
              <a:tabLst>
                <a:tab pos="1054100" algn="l"/>
              </a:tabLst>
            </a:pPr>
            <a:endParaRPr lang="en-US" altLang="en-US" sz="2400" dirty="0">
              <a:solidFill>
                <a:schemeClr val="tx1"/>
              </a:solidFill>
              <a:latin typeface="Arial" panose="020B0604020202020204" pitchFamily="34" charset="0"/>
            </a:endParaRPr>
          </a:p>
          <a:p>
            <a:pPr marL="0" indent="0">
              <a:buNone/>
              <a:tabLst>
                <a:tab pos="1054100" algn="l"/>
              </a:tabLst>
            </a:pPr>
            <a:endParaRPr lang="en-US" altLang="en-US" sz="2400" dirty="0">
              <a:solidFill>
                <a:schemeClr val="tx1"/>
              </a:solidFill>
              <a:latin typeface="Arial" panose="020B0604020202020204" pitchFamily="34" charset="0"/>
            </a:endParaRPr>
          </a:p>
          <a:p>
            <a:pPr marL="0" indent="0">
              <a:buNone/>
              <a:tabLst>
                <a:tab pos="1054100" algn="l"/>
              </a:tabLst>
            </a:pPr>
            <a:endParaRPr lang="en-US" altLang="en-US" sz="2400" dirty="0">
              <a:solidFill>
                <a:schemeClr val="tx1"/>
              </a:solidFill>
              <a:latin typeface="Arial" panose="020B0604020202020204" pitchFamily="34" charset="0"/>
            </a:endParaRPr>
          </a:p>
        </p:txBody>
      </p:sp>
      <p:sp>
        <p:nvSpPr>
          <p:cNvPr id="24599" name="Rectangle 23"/>
          <p:cNvSpPr>
            <a:spLocks noChangeArrowheads="1"/>
          </p:cNvSpPr>
          <p:nvPr/>
        </p:nvSpPr>
        <p:spPr bwMode="auto">
          <a:xfrm>
            <a:off x="461228" y="3509044"/>
            <a:ext cx="8221544" cy="2367995"/>
          </a:xfrm>
          <a:prstGeom prst="rect">
            <a:avLst/>
          </a:prstGeom>
          <a:noFill/>
          <a:ln w="9525">
            <a:noFill/>
            <a:miter lim="800000"/>
            <a:headEnd/>
            <a:tailEnd/>
          </a:ln>
          <a:effectLst/>
        </p:spPr>
        <p:txBody>
          <a:bodyPr/>
          <a:lstStyle/>
          <a:p>
            <a:pPr>
              <a:spcBef>
                <a:spcPct val="20000"/>
              </a:spcBef>
              <a:tabLst>
                <a:tab pos="1054100" algn="l"/>
              </a:tabLst>
              <a:defRPr/>
            </a:pPr>
            <a:r>
              <a:rPr lang="en-US" sz="2400" dirty="0">
                <a:latin typeface="Arial" charset="0"/>
              </a:rPr>
              <a:t>If you </a:t>
            </a:r>
            <a:r>
              <a:rPr lang="en-US" sz="2400" u="sng" dirty="0">
                <a:latin typeface="Arial" charset="0"/>
              </a:rPr>
              <a:t>completed</a:t>
            </a:r>
            <a:r>
              <a:rPr lang="en-US" sz="2400" dirty="0">
                <a:latin typeface="Arial" charset="0"/>
              </a:rPr>
              <a:t> </a:t>
            </a:r>
            <a:r>
              <a:rPr lang="en-US" sz="2400" b="1" dirty="0">
                <a:solidFill>
                  <a:srgbClr val="660033"/>
                </a:solidFill>
                <a:latin typeface="Arial" charset="0"/>
              </a:rPr>
              <a:t>recommendation</a:t>
            </a:r>
            <a:r>
              <a:rPr lang="en-US" sz="2400" dirty="0">
                <a:solidFill>
                  <a:srgbClr val="660033"/>
                </a:solidFill>
                <a:effectLst>
                  <a:outerShdw blurRad="38100" dist="38100" dir="2700000" algn="tl">
                    <a:srgbClr val="C0C0C0"/>
                  </a:outerShdw>
                </a:effectLst>
                <a:latin typeface="Arial" charset="0"/>
              </a:rPr>
              <a:t> </a:t>
            </a:r>
            <a:r>
              <a:rPr lang="en-US" sz="2400" b="1" dirty="0">
                <a:solidFill>
                  <a:srgbClr val="660033"/>
                </a:solidFill>
                <a:latin typeface="Arial" charset="0"/>
              </a:rPr>
              <a:t>27 (relocate idle pallets outside warehouse)</a:t>
            </a:r>
            <a:r>
              <a:rPr lang="en-US" sz="2400" b="1" dirty="0">
                <a:latin typeface="Arial" charset="0"/>
              </a:rPr>
              <a:t>,</a:t>
            </a:r>
            <a:r>
              <a:rPr lang="en-US" sz="2400" dirty="0">
                <a:effectLst>
                  <a:outerShdw blurRad="38100" dist="38100" dir="2700000" algn="tl">
                    <a:srgbClr val="C0C0C0"/>
                  </a:outerShdw>
                </a:effectLst>
                <a:latin typeface="Arial" charset="0"/>
              </a:rPr>
              <a:t> </a:t>
            </a:r>
            <a:r>
              <a:rPr lang="en-US" sz="2400" dirty="0">
                <a:latin typeface="Arial" charset="0"/>
              </a:rPr>
              <a:t>you mitigated the risk of an idle pallet fire and experience no significant disruption to the business.</a:t>
            </a:r>
          </a:p>
          <a:p>
            <a:pPr>
              <a:spcBef>
                <a:spcPct val="20000"/>
              </a:spcBef>
              <a:tabLst>
                <a:tab pos="1054100" algn="l"/>
              </a:tabLst>
              <a:defRPr/>
            </a:pPr>
            <a:endParaRPr lang="en-US" sz="2400" dirty="0">
              <a:latin typeface="Arial" charset="0"/>
            </a:endParaRPr>
          </a:p>
          <a:p>
            <a:pPr>
              <a:spcBef>
                <a:spcPct val="20000"/>
              </a:spcBef>
              <a:tabLst>
                <a:tab pos="1054100" algn="l"/>
              </a:tabLst>
              <a:defRPr/>
            </a:pPr>
            <a:r>
              <a:rPr lang="en-US" sz="2400" dirty="0">
                <a:latin typeface="Arial" charset="0"/>
              </a:rPr>
              <a:t>Sales are good and profits </a:t>
            </a:r>
            <a:r>
              <a:rPr lang="en-US" sz="2400" b="1" dirty="0">
                <a:latin typeface="Arial" charset="0"/>
              </a:rPr>
              <a:t>up £500,000 (plus)</a:t>
            </a:r>
          </a:p>
          <a:p>
            <a:pPr>
              <a:spcBef>
                <a:spcPct val="20000"/>
              </a:spcBef>
              <a:tabLst>
                <a:tab pos="1054100" algn="l"/>
              </a:tabLst>
              <a:defRPr/>
            </a:pPr>
            <a:endParaRPr lang="en-US" sz="2400" dirty="0">
              <a:latin typeface="Arial" charset="0"/>
            </a:endParaRPr>
          </a:p>
          <a:p>
            <a:pPr>
              <a:spcBef>
                <a:spcPct val="20000"/>
              </a:spcBef>
              <a:tabLst>
                <a:tab pos="1054100" algn="l"/>
              </a:tabLst>
              <a:defRPr/>
            </a:pPr>
            <a:endParaRPr lang="en-US" sz="24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99"/>
                                        </p:tgtEl>
                                        <p:attrNameLst>
                                          <p:attrName>style.visibility</p:attrName>
                                        </p:attrNameLst>
                                      </p:cBhvr>
                                      <p:to>
                                        <p:strVal val="visible"/>
                                      </p:to>
                                    </p:set>
                                    <p:animEffect transition="in" filter="wipe(left)">
                                      <p:cBhvr>
                                        <p:cTn id="7" dur="500"/>
                                        <p:tgtEl>
                                          <p:spTgt spid="24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9"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a:tabLst>
                <a:tab pos="7334250" algn="r"/>
              </a:tabLst>
            </a:pPr>
            <a:r>
              <a:rPr lang="de-DE" altLang="en-US" dirty="0"/>
              <a:t>Event 22: Romania 	</a:t>
            </a:r>
          </a:p>
        </p:txBody>
      </p:sp>
      <p:sp>
        <p:nvSpPr>
          <p:cNvPr id="48131" name="Rectangle 3"/>
          <p:cNvSpPr>
            <a:spLocks noGrp="1" noChangeArrowheads="1"/>
          </p:cNvSpPr>
          <p:nvPr>
            <p:ph idx="1"/>
          </p:nvPr>
        </p:nvSpPr>
        <p:spPr>
          <a:xfrm>
            <a:off x="446894" y="2170698"/>
            <a:ext cx="8324374" cy="4213826"/>
          </a:xfrm>
        </p:spPr>
        <p:txBody>
          <a:bodyPr>
            <a:noAutofit/>
          </a:bodyPr>
          <a:lstStyle/>
          <a:p>
            <a:pPr marL="0" indent="0">
              <a:spcAft>
                <a:spcPts val="1200"/>
              </a:spcAft>
              <a:buNone/>
              <a:tabLst>
                <a:tab pos="1054100" algn="l"/>
              </a:tabLst>
              <a:defRPr/>
            </a:pPr>
            <a:r>
              <a:rPr lang="en-US" sz="2400" dirty="0">
                <a:solidFill>
                  <a:schemeClr val="tx1"/>
                </a:solidFill>
                <a:latin typeface="Arial" charset="0"/>
              </a:rPr>
              <a:t>If you </a:t>
            </a:r>
            <a:r>
              <a:rPr lang="en-US" sz="2400" u="sng" dirty="0">
                <a:solidFill>
                  <a:schemeClr val="tx1"/>
                </a:solidFill>
                <a:latin typeface="Arial" charset="0"/>
              </a:rPr>
              <a:t>did no</a:t>
            </a:r>
            <a:r>
              <a:rPr lang="en-US" sz="2400" dirty="0">
                <a:solidFill>
                  <a:schemeClr val="tx1"/>
                </a:solidFill>
                <a:latin typeface="Arial" charset="0"/>
              </a:rPr>
              <a:t>t complete either </a:t>
            </a:r>
            <a:r>
              <a:rPr lang="en-US" sz="2400" b="1" dirty="0">
                <a:solidFill>
                  <a:srgbClr val="660033"/>
                </a:solidFill>
                <a:latin typeface="Arial" charset="0"/>
              </a:rPr>
              <a:t>recommendations</a:t>
            </a:r>
            <a:r>
              <a:rPr lang="en-US" sz="2400" dirty="0">
                <a:solidFill>
                  <a:srgbClr val="660033"/>
                </a:solidFill>
                <a:effectLst>
                  <a:outerShdw blurRad="38100" dist="38100" dir="2700000" algn="tl">
                    <a:srgbClr val="C0C0C0"/>
                  </a:outerShdw>
                </a:effectLst>
                <a:latin typeface="Arial" charset="0"/>
              </a:rPr>
              <a:t> </a:t>
            </a:r>
            <a:r>
              <a:rPr lang="en-US" sz="2400" b="1" dirty="0">
                <a:solidFill>
                  <a:srgbClr val="660033"/>
                </a:solidFill>
                <a:latin typeface="Arial" charset="0"/>
              </a:rPr>
              <a:t>27 (relocate idle pallets outside warehouse) </a:t>
            </a:r>
            <a:r>
              <a:rPr lang="en-US" sz="2400" u="sng" dirty="0">
                <a:solidFill>
                  <a:schemeClr val="tx1"/>
                </a:solidFill>
                <a:latin typeface="Arial" charset="0"/>
              </a:rPr>
              <a:t>but did</a:t>
            </a:r>
            <a:r>
              <a:rPr lang="en-US" sz="2400" b="1" dirty="0">
                <a:solidFill>
                  <a:srgbClr val="660033"/>
                </a:solidFill>
                <a:latin typeface="Arial" charset="0"/>
              </a:rPr>
              <a:t> </a:t>
            </a:r>
            <a:r>
              <a:rPr lang="en-US" sz="2400" dirty="0">
                <a:solidFill>
                  <a:schemeClr val="tx1"/>
                </a:solidFill>
                <a:latin typeface="Arial" charset="0"/>
              </a:rPr>
              <a:t>complete </a:t>
            </a:r>
            <a:r>
              <a:rPr lang="en-US" sz="2400" b="1" dirty="0">
                <a:solidFill>
                  <a:srgbClr val="660033"/>
                </a:solidFill>
                <a:latin typeface="Arial" charset="0"/>
              </a:rPr>
              <a:t>recommendation 28 (replace wood roof) </a:t>
            </a:r>
            <a:r>
              <a:rPr lang="en-US" sz="2400" dirty="0">
                <a:solidFill>
                  <a:schemeClr val="tx1"/>
                </a:solidFill>
                <a:latin typeface="Arial" charset="0"/>
              </a:rPr>
              <a:t>the idle pallet fire quickly overtaxes the sprinkler system and an uncontrolled fire destroys the warehouse, it doesn’t spread to the manufacturing building.</a:t>
            </a:r>
          </a:p>
          <a:p>
            <a:pPr marL="0" indent="0">
              <a:spcBef>
                <a:spcPts val="0"/>
              </a:spcBef>
              <a:spcAft>
                <a:spcPts val="600"/>
              </a:spcAft>
              <a:buNone/>
              <a:tabLst>
                <a:tab pos="1054100" algn="l"/>
              </a:tabLst>
              <a:defRPr/>
            </a:pPr>
            <a:r>
              <a:rPr lang="en-US" sz="2400" dirty="0">
                <a:solidFill>
                  <a:schemeClr val="tx1"/>
                </a:solidFill>
                <a:latin typeface="Arial" charset="0"/>
              </a:rPr>
              <a:t>Profits drop:</a:t>
            </a:r>
          </a:p>
          <a:p>
            <a:pPr>
              <a:spcBef>
                <a:spcPts val="0"/>
              </a:spcBef>
              <a:tabLst>
                <a:tab pos="1054100" algn="l"/>
              </a:tabLst>
              <a:defRPr/>
            </a:pPr>
            <a:r>
              <a:rPr lang="en-US" sz="2400" dirty="0">
                <a:solidFill>
                  <a:schemeClr val="tx1"/>
                </a:solidFill>
                <a:latin typeface="Arial" charset="0"/>
              </a:rPr>
              <a:t>£ 4 million loss at B&amp;T Europe</a:t>
            </a:r>
          </a:p>
          <a:p>
            <a:pPr>
              <a:spcBef>
                <a:spcPts val="0"/>
              </a:spcBef>
              <a:tabLst>
                <a:tab pos="1054100" algn="l"/>
              </a:tabLst>
              <a:defRPr/>
            </a:pPr>
            <a:r>
              <a:rPr lang="en-US" sz="2400" dirty="0">
                <a:solidFill>
                  <a:schemeClr val="tx1"/>
                </a:solidFill>
                <a:latin typeface="Arial" charset="0"/>
              </a:rPr>
              <a:t>£ 1 million loss the Newark DC </a:t>
            </a:r>
          </a:p>
          <a:p>
            <a:pPr>
              <a:spcBef>
                <a:spcPts val="0"/>
              </a:spcBef>
              <a:tabLst>
                <a:tab pos="1054100" algn="l"/>
              </a:tabLst>
              <a:defRPr/>
            </a:pPr>
            <a:r>
              <a:rPr lang="en-US" sz="2400" dirty="0">
                <a:solidFill>
                  <a:schemeClr val="tx1"/>
                </a:solidFill>
                <a:latin typeface="Arial" charset="0"/>
              </a:rPr>
              <a:t>£ 1 million loss at the Hong Kong DC </a:t>
            </a:r>
          </a:p>
          <a:p>
            <a:pPr>
              <a:spcBef>
                <a:spcPts val="0"/>
              </a:spcBef>
              <a:tabLst>
                <a:tab pos="1054100" algn="l"/>
              </a:tabLst>
              <a:defRPr/>
            </a:pPr>
            <a:r>
              <a:rPr lang="en-US" sz="2400" b="1" dirty="0">
                <a:solidFill>
                  <a:schemeClr val="tx1"/>
                </a:solidFill>
                <a:latin typeface="Arial" charset="0"/>
              </a:rPr>
              <a:t>Total loss of £6,000,000 (minus)</a:t>
            </a:r>
          </a:p>
          <a:p>
            <a:pPr marL="0" indent="0">
              <a:buNone/>
              <a:tabLst>
                <a:tab pos="1054100" algn="l"/>
              </a:tabLst>
              <a:defRPr/>
            </a:pPr>
            <a:endParaRPr lang="en-US" sz="2400" dirty="0">
              <a:solidFill>
                <a:schemeClr val="tx1"/>
              </a:solidFill>
              <a:latin typeface="Arial" charset="0"/>
            </a:endParaRPr>
          </a:p>
        </p:txBody>
      </p:sp>
      <p:pic>
        <p:nvPicPr>
          <p:cNvPr id="78853" name="Picture 2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12790" y="4590854"/>
            <a:ext cx="2862985" cy="2147238"/>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a:tabLst>
                <a:tab pos="7334250" algn="r"/>
              </a:tabLst>
            </a:pPr>
            <a:r>
              <a:rPr lang="de-DE" altLang="en-US" dirty="0"/>
              <a:t>Event 22: Romania 	</a:t>
            </a:r>
          </a:p>
        </p:txBody>
      </p:sp>
      <p:sp>
        <p:nvSpPr>
          <p:cNvPr id="48131" name="Rectangle 3"/>
          <p:cNvSpPr>
            <a:spLocks noGrp="1" noChangeArrowheads="1"/>
          </p:cNvSpPr>
          <p:nvPr>
            <p:ph idx="1"/>
          </p:nvPr>
        </p:nvSpPr>
        <p:spPr>
          <a:xfrm>
            <a:off x="419215" y="2085856"/>
            <a:ext cx="8324374" cy="4579083"/>
          </a:xfrm>
        </p:spPr>
        <p:txBody>
          <a:bodyPr>
            <a:noAutofit/>
          </a:bodyPr>
          <a:lstStyle/>
          <a:p>
            <a:pPr marL="0" indent="0">
              <a:buNone/>
              <a:tabLst>
                <a:tab pos="1054100" algn="l"/>
              </a:tabLst>
              <a:defRPr/>
            </a:pPr>
            <a:r>
              <a:rPr lang="en-US" sz="2000" dirty="0">
                <a:solidFill>
                  <a:schemeClr val="tx1"/>
                </a:solidFill>
                <a:latin typeface="Arial" charset="0"/>
              </a:rPr>
              <a:t>If you </a:t>
            </a:r>
            <a:r>
              <a:rPr lang="en-US" sz="2000" u="sng" dirty="0">
                <a:solidFill>
                  <a:schemeClr val="tx1"/>
                </a:solidFill>
                <a:latin typeface="Arial" charset="0"/>
              </a:rPr>
              <a:t>did not </a:t>
            </a:r>
            <a:r>
              <a:rPr lang="en-US" sz="2000" dirty="0">
                <a:solidFill>
                  <a:schemeClr val="tx1"/>
                </a:solidFill>
                <a:latin typeface="Arial" charset="0"/>
              </a:rPr>
              <a:t>complete either </a:t>
            </a:r>
            <a:r>
              <a:rPr lang="en-US" sz="2000" b="1" dirty="0">
                <a:solidFill>
                  <a:srgbClr val="660033"/>
                </a:solidFill>
                <a:latin typeface="Arial" charset="0"/>
              </a:rPr>
              <a:t>recommendations</a:t>
            </a:r>
            <a:r>
              <a:rPr lang="en-US" sz="2000" dirty="0">
                <a:solidFill>
                  <a:srgbClr val="660033"/>
                </a:solidFill>
                <a:effectLst>
                  <a:outerShdw blurRad="38100" dist="38100" dir="2700000" algn="tl">
                    <a:srgbClr val="C0C0C0"/>
                  </a:outerShdw>
                </a:effectLst>
                <a:latin typeface="Arial" charset="0"/>
              </a:rPr>
              <a:t> </a:t>
            </a:r>
            <a:r>
              <a:rPr lang="en-US" sz="2000" b="1" dirty="0">
                <a:solidFill>
                  <a:srgbClr val="660033"/>
                </a:solidFill>
                <a:latin typeface="Arial" charset="0"/>
              </a:rPr>
              <a:t>27 (relocate idle pallets outside warehouse) </a:t>
            </a:r>
            <a:r>
              <a:rPr lang="en-US" sz="2000" u="sng" dirty="0">
                <a:solidFill>
                  <a:schemeClr val="tx1"/>
                </a:solidFill>
                <a:latin typeface="Arial" charset="0"/>
              </a:rPr>
              <a:t>nor</a:t>
            </a:r>
            <a:r>
              <a:rPr lang="en-US" sz="2000" b="1" dirty="0">
                <a:solidFill>
                  <a:srgbClr val="660033"/>
                </a:solidFill>
                <a:latin typeface="Arial" charset="0"/>
              </a:rPr>
              <a:t> 28 (replace wood roof) </a:t>
            </a:r>
            <a:r>
              <a:rPr lang="en-US" sz="2000" dirty="0">
                <a:solidFill>
                  <a:schemeClr val="tx1"/>
                </a:solidFill>
                <a:latin typeface="Arial" charset="0"/>
              </a:rPr>
              <a:t>the idle pallet fire quickly overtaxes the sprinkler system and an uncontrolled fire destroys the warehouse, it spreads along the wooden roof of the conveyor to manufacturing causing major fire damage:</a:t>
            </a:r>
          </a:p>
          <a:p>
            <a:pPr marL="0" indent="0">
              <a:buNone/>
              <a:tabLst>
                <a:tab pos="1054100" algn="l"/>
              </a:tabLst>
              <a:defRPr/>
            </a:pPr>
            <a:endParaRPr lang="en-US" sz="2000" dirty="0">
              <a:solidFill>
                <a:schemeClr val="tx1"/>
              </a:solidFill>
              <a:latin typeface="Arial" charset="0"/>
            </a:endParaRPr>
          </a:p>
          <a:p>
            <a:pPr marL="0" indent="0">
              <a:spcBef>
                <a:spcPts val="0"/>
              </a:spcBef>
              <a:spcAft>
                <a:spcPts val="600"/>
              </a:spcAft>
              <a:buNone/>
              <a:tabLst>
                <a:tab pos="1054100" algn="l"/>
              </a:tabLst>
              <a:defRPr/>
            </a:pPr>
            <a:r>
              <a:rPr lang="en-US" sz="2000" dirty="0">
                <a:solidFill>
                  <a:schemeClr val="tx1"/>
                </a:solidFill>
                <a:latin typeface="Arial" charset="0"/>
              </a:rPr>
              <a:t>Profits and market share drop as follows:</a:t>
            </a:r>
          </a:p>
          <a:p>
            <a:pPr>
              <a:spcBef>
                <a:spcPts val="0"/>
              </a:spcBef>
              <a:tabLst>
                <a:tab pos="1054100" algn="l"/>
              </a:tabLst>
              <a:defRPr/>
            </a:pPr>
            <a:r>
              <a:rPr lang="en-US" sz="2000" dirty="0">
                <a:solidFill>
                  <a:schemeClr val="tx1"/>
                </a:solidFill>
                <a:latin typeface="Arial" charset="0"/>
              </a:rPr>
              <a:t>£ 12 million loss at B&amp;T Europe</a:t>
            </a:r>
          </a:p>
          <a:p>
            <a:pPr>
              <a:spcBef>
                <a:spcPts val="0"/>
              </a:spcBef>
              <a:tabLst>
                <a:tab pos="1054100" algn="l"/>
              </a:tabLst>
              <a:defRPr/>
            </a:pPr>
            <a:r>
              <a:rPr lang="en-US" sz="2000" dirty="0">
                <a:solidFill>
                  <a:schemeClr val="tx1"/>
                </a:solidFill>
                <a:latin typeface="Arial" charset="0"/>
              </a:rPr>
              <a:t>£  6 million loss the Newark DC </a:t>
            </a:r>
          </a:p>
          <a:p>
            <a:pPr>
              <a:spcBef>
                <a:spcPts val="0"/>
              </a:spcBef>
              <a:tabLst>
                <a:tab pos="1054100" algn="l"/>
              </a:tabLst>
              <a:defRPr/>
            </a:pPr>
            <a:r>
              <a:rPr lang="en-US" sz="2000" dirty="0">
                <a:solidFill>
                  <a:schemeClr val="tx1"/>
                </a:solidFill>
                <a:latin typeface="Arial" charset="0"/>
              </a:rPr>
              <a:t>£  3 million loss at the Hong Kong DC </a:t>
            </a:r>
          </a:p>
          <a:p>
            <a:pPr>
              <a:spcBef>
                <a:spcPts val="0"/>
              </a:spcBef>
              <a:tabLst>
                <a:tab pos="1054100" algn="l"/>
              </a:tabLst>
              <a:defRPr/>
            </a:pPr>
            <a:r>
              <a:rPr lang="en-US" sz="2000" b="1" dirty="0">
                <a:solidFill>
                  <a:schemeClr val="tx1"/>
                </a:solidFill>
                <a:latin typeface="Arial" charset="0"/>
              </a:rPr>
              <a:t>Total profit loss = £ 21,000,000</a:t>
            </a:r>
          </a:p>
          <a:p>
            <a:pPr marL="0" indent="0">
              <a:buNone/>
              <a:tabLst>
                <a:tab pos="1054100" algn="l"/>
              </a:tabLst>
              <a:defRPr/>
            </a:pPr>
            <a:endParaRPr lang="en-US" dirty="0">
              <a:solidFill>
                <a:schemeClr val="tx1"/>
              </a:solidFill>
              <a:latin typeface="Arial" charset="0"/>
            </a:endParaRPr>
          </a:p>
        </p:txBody>
      </p:sp>
      <p:pic>
        <p:nvPicPr>
          <p:cNvPr id="5" name="Picture 25">
            <a:extLst>
              <a:ext uri="{FF2B5EF4-FFF2-40B4-BE49-F238E27FC236}">
                <a16:creationId xmlns:a16="http://schemas.microsoft.com/office/drawing/2014/main" id="{8A6E7455-10FF-4F20-B371-7B8C8E8E4E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68427" y="4432962"/>
            <a:ext cx="3356358" cy="2231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ction Button: Return 23">
            <a:hlinkClick r:id="rId4" action="ppaction://hlinksldjump" highlightClick="1"/>
            <a:extLst>
              <a:ext uri="{FF2B5EF4-FFF2-40B4-BE49-F238E27FC236}">
                <a16:creationId xmlns:a16="http://schemas.microsoft.com/office/drawing/2014/main" id="{C65AC38C-459C-48E8-A24A-264BD8E46A1C}"/>
              </a:ext>
            </a:extLst>
          </p:cNvPr>
          <p:cNvSpPr>
            <a:spLocks noChangeArrowheads="1"/>
          </p:cNvSpPr>
          <p:nvPr/>
        </p:nvSpPr>
        <p:spPr bwMode="auto">
          <a:xfrm>
            <a:off x="8234001" y="3605752"/>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280181476"/>
      </p:ext>
    </p:extLst>
  </p:cSld>
  <p:clrMapOvr>
    <a:masterClrMapping/>
  </p:clrMapOvr>
  <p:transition spd="med">
    <p:pull/>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a:tabLst>
                <a:tab pos="7334250" algn="r"/>
              </a:tabLst>
            </a:pPr>
            <a:r>
              <a:rPr lang="de-DE" altLang="en-US" dirty="0"/>
              <a:t>Event 23: Romania 	</a:t>
            </a:r>
          </a:p>
        </p:txBody>
      </p:sp>
      <p:sp>
        <p:nvSpPr>
          <p:cNvPr id="79875" name="Rectangle 3"/>
          <p:cNvSpPr>
            <a:spLocks noGrp="1" noChangeArrowheads="1"/>
          </p:cNvSpPr>
          <p:nvPr>
            <p:ph idx="1"/>
          </p:nvPr>
        </p:nvSpPr>
        <p:spPr>
          <a:xfrm>
            <a:off x="522456" y="2279851"/>
            <a:ext cx="8099088" cy="3963988"/>
          </a:xfrm>
          <a:noFill/>
        </p:spPr>
        <p:txBody>
          <a:bodyPr>
            <a:noAutofit/>
          </a:bodyPr>
          <a:lstStyle/>
          <a:p>
            <a:pPr marL="0" indent="0">
              <a:buNone/>
              <a:tabLst>
                <a:tab pos="1054100" algn="l"/>
              </a:tabLst>
            </a:pPr>
            <a:r>
              <a:rPr lang="en-US" altLang="en-US" sz="2400" dirty="0">
                <a:solidFill>
                  <a:schemeClr val="tx1"/>
                </a:solidFill>
                <a:latin typeface="Arial" panose="020B0604020202020204" pitchFamily="34" charset="0"/>
              </a:rPr>
              <a:t>During a summer shut-down B&amp;T engineering teams perform upgrades to the flexible manufacturing systems. A new CNC machining program calibration with new tooling ignites sawdust from the chair leg being turned.</a:t>
            </a:r>
          </a:p>
        </p:txBody>
      </p:sp>
      <p:pic>
        <p:nvPicPr>
          <p:cNvPr id="3" name="Picture 2" descr="A picture containing indoor, wall, floor&#10;&#10;Description generated with very high confidence">
            <a:extLst>
              <a:ext uri="{FF2B5EF4-FFF2-40B4-BE49-F238E27FC236}">
                <a16:creationId xmlns:a16="http://schemas.microsoft.com/office/drawing/2014/main" id="{5B46340E-FD37-45E0-A274-7795D51621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1279" y="3933782"/>
            <a:ext cx="3661771" cy="2666990"/>
          </a:xfrm>
          <a:prstGeom prst="rect">
            <a:avLst/>
          </a:prstGeom>
        </p:spPr>
      </p:pic>
    </p:spTree>
    <p:extLst>
      <p:ext uri="{BB962C8B-B14F-4D97-AF65-F5344CB8AC3E}">
        <p14:creationId xmlns:p14="http://schemas.microsoft.com/office/powerpoint/2010/main" val="4268429579"/>
      </p:ext>
    </p:extLst>
  </p:cSld>
  <p:clrMapOvr>
    <a:masterClrMapping/>
  </p:clrMapOvr>
  <p:transition spd="med">
    <p:pull/>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a:tabLst>
                <a:tab pos="7334250" algn="r"/>
              </a:tabLst>
            </a:pPr>
            <a:r>
              <a:rPr lang="de-DE" altLang="en-US" dirty="0"/>
              <a:t>Event 23: Romania 	</a:t>
            </a:r>
          </a:p>
        </p:txBody>
      </p:sp>
      <p:sp>
        <p:nvSpPr>
          <p:cNvPr id="79875" name="Rectangle 3"/>
          <p:cNvSpPr>
            <a:spLocks noGrp="1" noChangeArrowheads="1"/>
          </p:cNvSpPr>
          <p:nvPr>
            <p:ph idx="1"/>
          </p:nvPr>
        </p:nvSpPr>
        <p:spPr>
          <a:xfrm>
            <a:off x="777250" y="2082017"/>
            <a:ext cx="7844294" cy="3963988"/>
          </a:xfrm>
          <a:noFill/>
        </p:spPr>
        <p:txBody>
          <a:bodyPr>
            <a:noAutofit/>
          </a:bodyPr>
          <a:lstStyle/>
          <a:p>
            <a:pPr marL="0" indent="0">
              <a:buNone/>
              <a:tabLst>
                <a:tab pos="1054100" algn="l"/>
              </a:tabLst>
            </a:pPr>
            <a:r>
              <a:rPr lang="en-US" altLang="en-US" sz="2000" dirty="0">
                <a:solidFill>
                  <a:schemeClr val="tx1"/>
                </a:solidFill>
                <a:latin typeface="Arial" panose="020B0604020202020204" pitchFamily="34" charset="0"/>
              </a:rPr>
              <a:t>If you </a:t>
            </a:r>
            <a:r>
              <a:rPr lang="en-US" altLang="en-US" sz="2000" u="sng" dirty="0">
                <a:solidFill>
                  <a:schemeClr val="tx1"/>
                </a:solidFill>
                <a:latin typeface="Arial" panose="020B0604020202020204" pitchFamily="34" charset="0"/>
              </a:rPr>
              <a:t>completed</a:t>
            </a:r>
            <a:r>
              <a:rPr lang="en-US" altLang="en-US" sz="2000" dirty="0">
                <a:solidFill>
                  <a:schemeClr val="tx1"/>
                </a:solidFill>
                <a:latin typeface="Arial" panose="020B0604020202020204" pitchFamily="34" charset="0"/>
              </a:rPr>
              <a:t> </a:t>
            </a:r>
            <a:r>
              <a:rPr lang="en-US" altLang="en-US" sz="2000" b="1" dirty="0">
                <a:solidFill>
                  <a:srgbClr val="660033"/>
                </a:solidFill>
                <a:latin typeface="Arial" panose="020B0604020202020204" pitchFamily="34" charset="0"/>
              </a:rPr>
              <a:t>recommendations 3 (regular housekeeping inspections), 4 (contractor management programme)</a:t>
            </a:r>
            <a:r>
              <a:rPr lang="en-US" altLang="en-US" sz="2000" dirty="0">
                <a:solidFill>
                  <a:srgbClr val="660033"/>
                </a:solidFill>
                <a:latin typeface="Arial" panose="020B0604020202020204" pitchFamily="34" charset="0"/>
              </a:rPr>
              <a:t> </a:t>
            </a:r>
            <a:r>
              <a:rPr lang="en-US" altLang="en-US" sz="2000" dirty="0">
                <a:solidFill>
                  <a:schemeClr val="tx1"/>
                </a:solidFill>
                <a:latin typeface="Arial" panose="020B0604020202020204" pitchFamily="34" charset="0"/>
              </a:rPr>
              <a:t>and </a:t>
            </a:r>
            <a:r>
              <a:rPr lang="en-US" altLang="en-US" sz="2000" b="1" dirty="0">
                <a:solidFill>
                  <a:srgbClr val="660033"/>
                </a:solidFill>
                <a:latin typeface="Arial" panose="020B0604020202020204" pitchFamily="34" charset="0"/>
              </a:rPr>
              <a:t>14 (planned maintenance programme)</a:t>
            </a:r>
            <a:r>
              <a:rPr lang="en-US" altLang="en-US" sz="2000" dirty="0">
                <a:solidFill>
                  <a:schemeClr val="tx1"/>
                </a:solidFill>
                <a:latin typeface="Arial" panose="020B0604020202020204" pitchFamily="34" charset="0"/>
              </a:rPr>
              <a:t>, the clean conditions, ceiling sprinklers and a knowledgeable contractor tackle the fire, bringing it under control. </a:t>
            </a:r>
          </a:p>
          <a:p>
            <a:pPr marL="0" indent="0">
              <a:spcAft>
                <a:spcPts val="600"/>
              </a:spcAft>
              <a:buNone/>
              <a:tabLst>
                <a:tab pos="1054100" algn="l"/>
              </a:tabLst>
            </a:pPr>
            <a:r>
              <a:rPr lang="en-US" altLang="en-US" sz="2000" dirty="0">
                <a:solidFill>
                  <a:schemeClr val="tx1"/>
                </a:solidFill>
                <a:latin typeface="Arial" panose="020B0604020202020204" pitchFamily="34" charset="0"/>
              </a:rPr>
              <a:t>This coincides with a public enquiry into a competitor’s fire trialing the same tooling which had severe consequences so B&amp;T receives excellent press for a very sophisticated loss prevention program. </a:t>
            </a:r>
          </a:p>
          <a:p>
            <a:pPr marL="0" indent="0">
              <a:spcAft>
                <a:spcPts val="600"/>
              </a:spcAft>
              <a:buNone/>
              <a:tabLst>
                <a:tab pos="1054100" algn="l"/>
              </a:tabLst>
            </a:pPr>
            <a:r>
              <a:rPr lang="en-US" altLang="en-US" sz="2000" dirty="0">
                <a:solidFill>
                  <a:schemeClr val="tx1"/>
                </a:solidFill>
                <a:latin typeface="Arial" panose="020B0604020202020204" pitchFamily="34" charset="0"/>
              </a:rPr>
              <a:t>Profits go up:</a:t>
            </a:r>
          </a:p>
          <a:p>
            <a:pPr>
              <a:spcBef>
                <a:spcPts val="0"/>
              </a:spcBef>
              <a:tabLst>
                <a:tab pos="1054100" algn="l"/>
              </a:tabLst>
            </a:pPr>
            <a:r>
              <a:rPr lang="en-US" altLang="en-US" sz="2000" dirty="0">
                <a:solidFill>
                  <a:schemeClr val="tx1"/>
                </a:solidFill>
                <a:latin typeface="Arial" panose="020B0604020202020204" pitchFamily="34" charset="0"/>
              </a:rPr>
              <a:t>£6.5 million at B&amp;T Ltd manufacturing</a:t>
            </a:r>
          </a:p>
          <a:p>
            <a:pPr>
              <a:spcBef>
                <a:spcPts val="0"/>
              </a:spcBef>
              <a:tabLst>
                <a:tab pos="1054100" algn="l"/>
              </a:tabLst>
            </a:pPr>
            <a:r>
              <a:rPr lang="en-US" altLang="en-US" sz="2000" dirty="0">
                <a:solidFill>
                  <a:schemeClr val="tx1"/>
                </a:solidFill>
                <a:latin typeface="Arial" panose="020B0604020202020204" pitchFamily="34" charset="0"/>
              </a:rPr>
              <a:t>£2 million at the Newark DC </a:t>
            </a:r>
          </a:p>
          <a:p>
            <a:pPr>
              <a:spcBef>
                <a:spcPts val="0"/>
              </a:spcBef>
              <a:tabLst>
                <a:tab pos="1054100" algn="l"/>
              </a:tabLst>
            </a:pPr>
            <a:r>
              <a:rPr lang="en-US" altLang="en-US" sz="2000" dirty="0">
                <a:solidFill>
                  <a:schemeClr val="tx1"/>
                </a:solidFill>
                <a:latin typeface="Arial" panose="020B0604020202020204" pitchFamily="34" charset="0"/>
              </a:rPr>
              <a:t>£1.5 million at the Hong Kong DC</a:t>
            </a:r>
          </a:p>
          <a:p>
            <a:pPr>
              <a:spcBef>
                <a:spcPts val="0"/>
              </a:spcBef>
              <a:tabLst>
                <a:tab pos="1054100" algn="l"/>
              </a:tabLst>
            </a:pPr>
            <a:r>
              <a:rPr lang="en-US" altLang="en-US" sz="2000" b="1" dirty="0">
                <a:solidFill>
                  <a:schemeClr val="tx1"/>
                </a:solidFill>
                <a:latin typeface="Arial" panose="020B0604020202020204" pitchFamily="34" charset="0"/>
              </a:rPr>
              <a:t>Total increase in profits of £10,000,000 (plus)</a:t>
            </a:r>
          </a:p>
        </p:txBody>
      </p:sp>
    </p:spTree>
  </p:cSld>
  <p:clrMapOvr>
    <a:masterClrMapping/>
  </p:clrMapOvr>
  <p:transition spd="med">
    <p:pull/>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a:tabLst>
                <a:tab pos="7334250" algn="r"/>
              </a:tabLst>
            </a:pPr>
            <a:r>
              <a:rPr lang="de-DE" altLang="en-US" dirty="0"/>
              <a:t>Event 23: Romania 	</a:t>
            </a:r>
          </a:p>
        </p:txBody>
      </p:sp>
      <p:sp>
        <p:nvSpPr>
          <p:cNvPr id="79875" name="Rectangle 3"/>
          <p:cNvSpPr>
            <a:spLocks noGrp="1" noChangeArrowheads="1"/>
          </p:cNvSpPr>
          <p:nvPr>
            <p:ph idx="1"/>
          </p:nvPr>
        </p:nvSpPr>
        <p:spPr>
          <a:xfrm>
            <a:off x="777250" y="2138577"/>
            <a:ext cx="7844294" cy="3963988"/>
          </a:xfrm>
          <a:noFill/>
        </p:spPr>
        <p:txBody>
          <a:bodyPr>
            <a:noAutofit/>
          </a:bodyPr>
          <a:lstStyle/>
          <a:p>
            <a:pPr marL="0" indent="0">
              <a:buNone/>
              <a:tabLst>
                <a:tab pos="1054100" algn="l"/>
              </a:tabLst>
            </a:pPr>
            <a:r>
              <a:rPr lang="en-US" altLang="en-US" sz="2000" dirty="0">
                <a:solidFill>
                  <a:schemeClr val="tx1"/>
                </a:solidFill>
                <a:latin typeface="Arial" panose="020B0604020202020204" pitchFamily="34" charset="0"/>
              </a:rPr>
              <a:t>If you </a:t>
            </a:r>
            <a:r>
              <a:rPr lang="en-US" altLang="en-US" sz="2000" u="sng" dirty="0">
                <a:solidFill>
                  <a:schemeClr val="tx1"/>
                </a:solidFill>
                <a:latin typeface="Arial" panose="020B0604020202020204" pitchFamily="34" charset="0"/>
              </a:rPr>
              <a:t>did not </a:t>
            </a:r>
            <a:r>
              <a:rPr lang="en-US" altLang="en-US" sz="2000" dirty="0">
                <a:solidFill>
                  <a:schemeClr val="tx1"/>
                </a:solidFill>
                <a:latin typeface="Arial" panose="020B0604020202020204" pitchFamily="34" charset="0"/>
              </a:rPr>
              <a:t>complete any of the </a:t>
            </a:r>
            <a:r>
              <a:rPr lang="en-US" altLang="en-US" sz="2000" b="1" dirty="0">
                <a:solidFill>
                  <a:srgbClr val="660033"/>
                </a:solidFill>
                <a:latin typeface="Arial" panose="020B0604020202020204" pitchFamily="34" charset="0"/>
              </a:rPr>
              <a:t>recommendations 3 (regular housekeeping inspections), 4 (contractor management programme)</a:t>
            </a:r>
            <a:r>
              <a:rPr lang="en-US" altLang="en-US" sz="2000" b="1" dirty="0">
                <a:solidFill>
                  <a:schemeClr val="tx1"/>
                </a:solidFill>
                <a:latin typeface="Arial" panose="020B0604020202020204" pitchFamily="34" charset="0"/>
              </a:rPr>
              <a:t> </a:t>
            </a:r>
            <a:r>
              <a:rPr lang="en-US" altLang="en-US" sz="2000" b="1" dirty="0">
                <a:solidFill>
                  <a:srgbClr val="660033"/>
                </a:solidFill>
                <a:latin typeface="Arial" panose="020B0604020202020204" pitchFamily="34" charset="0"/>
              </a:rPr>
              <a:t>or 14</a:t>
            </a:r>
            <a:r>
              <a:rPr lang="en-US" altLang="en-US" sz="2000" dirty="0">
                <a:solidFill>
                  <a:schemeClr val="tx1"/>
                </a:solidFill>
                <a:latin typeface="Arial" panose="020B0604020202020204" pitchFamily="34" charset="0"/>
              </a:rPr>
              <a:t> </a:t>
            </a:r>
            <a:r>
              <a:rPr lang="en-US" altLang="en-US" sz="2000" b="1" dirty="0">
                <a:solidFill>
                  <a:srgbClr val="660033"/>
                </a:solidFill>
                <a:latin typeface="Arial" panose="020B0604020202020204" pitchFamily="34" charset="0"/>
              </a:rPr>
              <a:t>(planned maintenance programme)</a:t>
            </a:r>
            <a:r>
              <a:rPr lang="en-US" altLang="en-US" sz="2000" dirty="0">
                <a:solidFill>
                  <a:schemeClr val="tx1"/>
                </a:solidFill>
                <a:latin typeface="Arial" panose="020B0604020202020204" pitchFamily="34" charset="0"/>
              </a:rPr>
              <a:t>, the contractor has isolated the sprinklers and flees the building. There is a major fire </a:t>
            </a:r>
          </a:p>
          <a:p>
            <a:pPr marL="0" indent="0">
              <a:spcAft>
                <a:spcPts val="600"/>
              </a:spcAft>
              <a:buNone/>
              <a:tabLst>
                <a:tab pos="1054100" algn="l"/>
              </a:tabLst>
            </a:pPr>
            <a:r>
              <a:rPr lang="en-US" altLang="en-US" sz="2000" dirty="0">
                <a:solidFill>
                  <a:schemeClr val="tx1"/>
                </a:solidFill>
                <a:latin typeface="Arial" panose="020B0604020202020204" pitchFamily="34" charset="0"/>
              </a:rPr>
              <a:t>This coincides with a public inquiry into a similar fire trialing the same tooling so B&amp;T receives press scrutiny and is fined for poor procedures.</a:t>
            </a:r>
          </a:p>
          <a:p>
            <a:pPr marL="0" indent="0">
              <a:spcAft>
                <a:spcPts val="600"/>
              </a:spcAft>
              <a:buNone/>
              <a:tabLst>
                <a:tab pos="1054100" algn="l"/>
              </a:tabLst>
            </a:pPr>
            <a:r>
              <a:rPr lang="en-US" altLang="en-US" sz="2000" dirty="0">
                <a:solidFill>
                  <a:schemeClr val="tx1"/>
                </a:solidFill>
                <a:latin typeface="Arial" panose="020B0604020202020204" pitchFamily="34" charset="0"/>
              </a:rPr>
              <a:t>Profits go down:</a:t>
            </a:r>
          </a:p>
          <a:p>
            <a:pPr>
              <a:spcBef>
                <a:spcPts val="0"/>
              </a:spcBef>
              <a:tabLst>
                <a:tab pos="1054100" algn="l"/>
              </a:tabLst>
            </a:pPr>
            <a:r>
              <a:rPr lang="en-US" altLang="en-US" sz="2000" dirty="0">
                <a:solidFill>
                  <a:schemeClr val="tx1"/>
                </a:solidFill>
                <a:latin typeface="Arial" panose="020B0604020202020204" pitchFamily="34" charset="0"/>
              </a:rPr>
              <a:t>£10 million at B&amp;T Ltd manufacturing</a:t>
            </a:r>
          </a:p>
          <a:p>
            <a:pPr>
              <a:spcBef>
                <a:spcPts val="0"/>
              </a:spcBef>
              <a:tabLst>
                <a:tab pos="1054100" algn="l"/>
              </a:tabLst>
            </a:pPr>
            <a:r>
              <a:rPr lang="en-US" altLang="en-US" sz="2000" dirty="0">
                <a:solidFill>
                  <a:schemeClr val="tx1"/>
                </a:solidFill>
                <a:latin typeface="Arial" panose="020B0604020202020204" pitchFamily="34" charset="0"/>
              </a:rPr>
              <a:t>£2 million at the Newark DC </a:t>
            </a:r>
          </a:p>
          <a:p>
            <a:pPr>
              <a:spcBef>
                <a:spcPts val="0"/>
              </a:spcBef>
              <a:tabLst>
                <a:tab pos="1054100" algn="l"/>
              </a:tabLst>
            </a:pPr>
            <a:r>
              <a:rPr lang="en-US" altLang="en-US" sz="2000" dirty="0">
                <a:solidFill>
                  <a:schemeClr val="tx1"/>
                </a:solidFill>
                <a:latin typeface="Arial" panose="020B0604020202020204" pitchFamily="34" charset="0"/>
              </a:rPr>
              <a:t>£1.5 million at the Hong Kong DC</a:t>
            </a:r>
          </a:p>
          <a:p>
            <a:pPr>
              <a:spcBef>
                <a:spcPts val="0"/>
              </a:spcBef>
              <a:tabLst>
                <a:tab pos="1054100" algn="l"/>
              </a:tabLst>
            </a:pPr>
            <a:r>
              <a:rPr lang="en-US" altLang="en-US" sz="2000" b="1" dirty="0">
                <a:solidFill>
                  <a:schemeClr val="tx1"/>
                </a:solidFill>
                <a:latin typeface="Arial" panose="020B0604020202020204" pitchFamily="34" charset="0"/>
              </a:rPr>
              <a:t>Total decrease in profits of £13,500,000 (minus)</a:t>
            </a:r>
          </a:p>
        </p:txBody>
      </p:sp>
    </p:spTree>
    <p:extLst>
      <p:ext uri="{BB962C8B-B14F-4D97-AF65-F5344CB8AC3E}">
        <p14:creationId xmlns:p14="http://schemas.microsoft.com/office/powerpoint/2010/main" val="3419722598"/>
      </p:ext>
    </p:extLst>
  </p:cSld>
  <p:clrMapOvr>
    <a:masterClrMapping/>
  </p:clrMapOvr>
  <p:transition spd="med">
    <p:pull/>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a:tabLst>
                <a:tab pos="7334250" algn="r"/>
              </a:tabLst>
            </a:pPr>
            <a:r>
              <a:rPr lang="de-DE" altLang="en-US" dirty="0"/>
              <a:t>Event 23: Romania 	</a:t>
            </a:r>
          </a:p>
        </p:txBody>
      </p:sp>
      <p:sp>
        <p:nvSpPr>
          <p:cNvPr id="79875" name="Rectangle 3"/>
          <p:cNvSpPr>
            <a:spLocks noGrp="1" noChangeArrowheads="1"/>
          </p:cNvSpPr>
          <p:nvPr>
            <p:ph idx="1"/>
          </p:nvPr>
        </p:nvSpPr>
        <p:spPr>
          <a:xfrm>
            <a:off x="649853" y="2424917"/>
            <a:ext cx="7844294" cy="3963988"/>
          </a:xfrm>
          <a:noFill/>
        </p:spPr>
        <p:txBody>
          <a:bodyPr>
            <a:noAutofit/>
          </a:bodyPr>
          <a:lstStyle/>
          <a:p>
            <a:pPr marL="0" indent="0">
              <a:buNone/>
              <a:tabLst>
                <a:tab pos="1054100" algn="l"/>
              </a:tabLst>
            </a:pPr>
            <a:r>
              <a:rPr lang="en-US" altLang="en-US" sz="2400" dirty="0">
                <a:solidFill>
                  <a:schemeClr val="tx1"/>
                </a:solidFill>
                <a:latin typeface="Arial" panose="020B0604020202020204" pitchFamily="34" charset="0"/>
              </a:rPr>
              <a:t>If you </a:t>
            </a:r>
            <a:r>
              <a:rPr lang="en-US" altLang="en-US" sz="2400" u="sng" dirty="0">
                <a:solidFill>
                  <a:schemeClr val="tx1"/>
                </a:solidFill>
                <a:latin typeface="Arial" panose="020B0604020202020204" pitchFamily="34" charset="0"/>
              </a:rPr>
              <a:t>only complete one or two </a:t>
            </a:r>
            <a:r>
              <a:rPr lang="en-US" altLang="en-US" sz="2400" dirty="0">
                <a:solidFill>
                  <a:schemeClr val="tx1"/>
                </a:solidFill>
                <a:latin typeface="Arial" panose="020B0604020202020204" pitchFamily="34" charset="0"/>
              </a:rPr>
              <a:t>of </a:t>
            </a:r>
            <a:r>
              <a:rPr lang="en-US" altLang="en-US" sz="2400" b="1" dirty="0">
                <a:solidFill>
                  <a:srgbClr val="660033"/>
                </a:solidFill>
                <a:latin typeface="Arial" panose="020B0604020202020204" pitchFamily="34" charset="0"/>
              </a:rPr>
              <a:t>recommendations 3 (regular housekeeping inspections), 4</a:t>
            </a:r>
            <a:r>
              <a:rPr lang="en-US" altLang="en-US" sz="2400" b="1" dirty="0">
                <a:solidFill>
                  <a:schemeClr val="tx1"/>
                </a:solidFill>
                <a:latin typeface="Arial" panose="020B0604020202020204" pitchFamily="34" charset="0"/>
              </a:rPr>
              <a:t> </a:t>
            </a:r>
            <a:r>
              <a:rPr lang="en-US" altLang="en-US" sz="2400" b="1" dirty="0">
                <a:solidFill>
                  <a:srgbClr val="660033"/>
                </a:solidFill>
                <a:latin typeface="Arial" panose="020B0604020202020204" pitchFamily="34" charset="0"/>
              </a:rPr>
              <a:t>(contractor management programme)</a:t>
            </a:r>
            <a:r>
              <a:rPr lang="en-US" altLang="en-US" sz="2400" dirty="0">
                <a:solidFill>
                  <a:srgbClr val="660033"/>
                </a:solidFill>
                <a:latin typeface="Arial" panose="020B0604020202020204" pitchFamily="34" charset="0"/>
              </a:rPr>
              <a:t> </a:t>
            </a:r>
            <a:r>
              <a:rPr lang="en-US" altLang="en-US" sz="2400" b="1" dirty="0">
                <a:solidFill>
                  <a:srgbClr val="660033"/>
                </a:solidFill>
                <a:latin typeface="Arial" panose="020B0604020202020204" pitchFamily="34" charset="0"/>
              </a:rPr>
              <a:t>or 14 (planned maintenance programme)</a:t>
            </a:r>
            <a:r>
              <a:rPr lang="en-US" altLang="en-US" sz="2400" dirty="0">
                <a:solidFill>
                  <a:schemeClr val="tx1"/>
                </a:solidFill>
                <a:latin typeface="Arial" panose="020B0604020202020204" pitchFamily="34" charset="0"/>
              </a:rPr>
              <a:t>. There is a fire involving a turning station</a:t>
            </a:r>
          </a:p>
          <a:p>
            <a:pPr marL="0" indent="0">
              <a:spcAft>
                <a:spcPts val="600"/>
              </a:spcAft>
              <a:buNone/>
              <a:tabLst>
                <a:tab pos="1054100" algn="l"/>
              </a:tabLst>
            </a:pPr>
            <a:r>
              <a:rPr lang="en-US" altLang="en-US" sz="2000" dirty="0">
                <a:solidFill>
                  <a:schemeClr val="tx1"/>
                </a:solidFill>
                <a:latin typeface="Arial" panose="020B0604020202020204" pitchFamily="34" charset="0"/>
              </a:rPr>
              <a:t>Profits go down:</a:t>
            </a:r>
          </a:p>
          <a:p>
            <a:pPr>
              <a:spcBef>
                <a:spcPts val="0"/>
              </a:spcBef>
              <a:tabLst>
                <a:tab pos="1054100" algn="l"/>
              </a:tabLst>
            </a:pPr>
            <a:r>
              <a:rPr lang="en-US" altLang="en-US" sz="2000" dirty="0">
                <a:solidFill>
                  <a:schemeClr val="tx1"/>
                </a:solidFill>
                <a:latin typeface="Arial" panose="020B0604020202020204" pitchFamily="34" charset="0"/>
              </a:rPr>
              <a:t>£ 2,000,000 at B&amp;T Europe manufacturing</a:t>
            </a:r>
          </a:p>
          <a:p>
            <a:pPr>
              <a:spcBef>
                <a:spcPts val="0"/>
              </a:spcBef>
              <a:tabLst>
                <a:tab pos="1054100" algn="l"/>
              </a:tabLst>
            </a:pPr>
            <a:r>
              <a:rPr lang="en-US" altLang="en-US" sz="2000" dirty="0">
                <a:solidFill>
                  <a:schemeClr val="tx1"/>
                </a:solidFill>
                <a:latin typeface="Arial" panose="020B0604020202020204" pitchFamily="34" charset="0"/>
              </a:rPr>
              <a:t>£ 500,000 at the Newark DC </a:t>
            </a:r>
          </a:p>
          <a:p>
            <a:pPr>
              <a:spcBef>
                <a:spcPts val="0"/>
              </a:spcBef>
              <a:tabLst>
                <a:tab pos="1054100" algn="l"/>
              </a:tabLst>
            </a:pPr>
            <a:r>
              <a:rPr lang="en-US" altLang="en-US" sz="2000" dirty="0">
                <a:solidFill>
                  <a:schemeClr val="tx1"/>
                </a:solidFill>
                <a:latin typeface="Arial" panose="020B0604020202020204" pitchFamily="34" charset="0"/>
              </a:rPr>
              <a:t>£ 500,000 at the Hong Kong DC</a:t>
            </a:r>
          </a:p>
          <a:p>
            <a:pPr>
              <a:spcBef>
                <a:spcPts val="0"/>
              </a:spcBef>
              <a:tabLst>
                <a:tab pos="1054100" algn="l"/>
              </a:tabLst>
            </a:pPr>
            <a:r>
              <a:rPr lang="en-US" altLang="en-US" sz="2000" b="1" dirty="0">
                <a:solidFill>
                  <a:schemeClr val="tx1"/>
                </a:solidFill>
                <a:latin typeface="Arial" panose="020B0604020202020204" pitchFamily="34" charset="0"/>
              </a:rPr>
              <a:t>Total decrease in profits of £ 3,000,000 (minus)</a:t>
            </a:r>
          </a:p>
        </p:txBody>
      </p:sp>
      <p:sp>
        <p:nvSpPr>
          <p:cNvPr id="24" name="Action Button: Return 23">
            <a:hlinkClick r:id="rId3" action="ppaction://hlinksldjump" highlightClick="1"/>
          </p:cNvPr>
          <p:cNvSpPr>
            <a:spLocks noChangeArrowheads="1"/>
          </p:cNvSpPr>
          <p:nvPr/>
        </p:nvSpPr>
        <p:spPr bwMode="auto">
          <a:xfrm>
            <a:off x="8111956" y="5879317"/>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4269095465"/>
      </p:ext>
    </p:extLst>
  </p:cSld>
  <p:clrMapOvr>
    <a:masterClrMapping/>
  </p:clrMapOvr>
  <p:transition spd="med">
    <p:pull/>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a:tabLst>
                <a:tab pos="7334250" algn="r"/>
              </a:tabLst>
            </a:pPr>
            <a:r>
              <a:rPr lang="de-DE" altLang="en-US" dirty="0"/>
              <a:t>Event 24: USA	</a:t>
            </a:r>
          </a:p>
        </p:txBody>
      </p:sp>
      <p:sp>
        <p:nvSpPr>
          <p:cNvPr id="80899" name="Rectangle 3"/>
          <p:cNvSpPr>
            <a:spLocks noGrp="1" noChangeArrowheads="1"/>
          </p:cNvSpPr>
          <p:nvPr>
            <p:ph idx="1"/>
          </p:nvPr>
        </p:nvSpPr>
        <p:spPr>
          <a:xfrm>
            <a:off x="866442" y="2489200"/>
            <a:ext cx="7262552" cy="3530600"/>
          </a:xfrm>
          <a:noFill/>
        </p:spPr>
        <p:txBody>
          <a:bodyPr/>
          <a:lstStyle/>
          <a:p>
            <a:pPr marL="0" indent="0">
              <a:buNone/>
            </a:pPr>
            <a:r>
              <a:rPr lang="en-US" altLang="en-US" sz="2400" dirty="0">
                <a:latin typeface="Arial" panose="020B0604020202020204" pitchFamily="34" charset="0"/>
              </a:rPr>
              <a:t>It is November and a rack needs to be repaired at B&amp;T </a:t>
            </a:r>
            <a:r>
              <a:rPr lang="en-US" altLang="en-US" sz="2400" dirty="0" err="1">
                <a:latin typeface="Arial" panose="020B0604020202020204" pitchFamily="34" charset="0"/>
              </a:rPr>
              <a:t>Ltd’s</a:t>
            </a:r>
            <a:r>
              <a:rPr lang="en-US" altLang="en-US" sz="2400" dirty="0">
                <a:latin typeface="Arial" panose="020B0604020202020204" pitchFamily="34" charset="0"/>
              </a:rPr>
              <a:t> North America DC in Newark. </a:t>
            </a:r>
          </a:p>
          <a:p>
            <a:pPr marL="0" indent="0">
              <a:buNone/>
            </a:pPr>
            <a:endParaRPr lang="en-US" altLang="en-US" sz="2400" dirty="0">
              <a:latin typeface="Arial" panose="020B0604020202020204" pitchFamily="34" charset="0"/>
            </a:endParaRPr>
          </a:p>
          <a:p>
            <a:pPr marL="0" indent="0">
              <a:buNone/>
            </a:pPr>
            <a:endParaRPr lang="en-US" altLang="en-US" sz="2400" dirty="0">
              <a:latin typeface="Arial" panose="020B0604020202020204"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a:tabLst>
                <a:tab pos="7334250" algn="r"/>
              </a:tabLst>
            </a:pPr>
            <a:r>
              <a:rPr lang="de-DE" altLang="en-US" dirty="0"/>
              <a:t>Event 24: USA	</a:t>
            </a:r>
          </a:p>
        </p:txBody>
      </p:sp>
      <p:sp>
        <p:nvSpPr>
          <p:cNvPr id="2" name="Content Placeholder 1"/>
          <p:cNvSpPr>
            <a:spLocks noGrp="1"/>
          </p:cNvSpPr>
          <p:nvPr>
            <p:ph sz="half" idx="1"/>
          </p:nvPr>
        </p:nvSpPr>
        <p:spPr>
          <a:xfrm>
            <a:off x="567937" y="2401789"/>
            <a:ext cx="4626231" cy="3530604"/>
          </a:xfrm>
        </p:spPr>
        <p:txBody>
          <a:bodyPr>
            <a:normAutofit fontScale="92500"/>
          </a:bodyPr>
          <a:lstStyle/>
          <a:p>
            <a:pPr marL="0" indent="0">
              <a:buNone/>
            </a:pPr>
            <a:r>
              <a:rPr lang="en-US" sz="2400" dirty="0">
                <a:latin typeface="Arial" charset="0"/>
              </a:rPr>
              <a:t>If you completed </a:t>
            </a:r>
            <a:r>
              <a:rPr lang="en-US" sz="2400" b="1" dirty="0">
                <a:solidFill>
                  <a:srgbClr val="660033"/>
                </a:solidFill>
                <a:latin typeface="Arial" charset="0"/>
              </a:rPr>
              <a:t>recommendation</a:t>
            </a:r>
            <a:r>
              <a:rPr lang="en-US"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7(use the FM Global Hot Work Permit)</a:t>
            </a:r>
            <a:r>
              <a:rPr lang="en-GB" sz="2400" dirty="0">
                <a:solidFill>
                  <a:srgbClr val="660033"/>
                </a:solidFill>
                <a:latin typeface="Arial" charset="0"/>
              </a:rPr>
              <a:t> </a:t>
            </a:r>
            <a:r>
              <a:rPr lang="en-US" sz="2400" dirty="0">
                <a:latin typeface="Arial" charset="0"/>
              </a:rPr>
              <a:t>, the contractor uses your hot work permit system and the work is completed without impacting your business.</a:t>
            </a:r>
          </a:p>
          <a:p>
            <a:pPr marL="0" indent="0">
              <a:buNone/>
            </a:pPr>
            <a:endParaRPr lang="en-US" sz="2400" dirty="0">
              <a:latin typeface="Arial" charset="0"/>
            </a:endParaRPr>
          </a:p>
          <a:p>
            <a:pPr marL="0" indent="0">
              <a:buNone/>
            </a:pPr>
            <a:r>
              <a:rPr lang="en-US" sz="2400" dirty="0">
                <a:latin typeface="Arial" charset="0"/>
              </a:rPr>
              <a:t>A new order generates  </a:t>
            </a:r>
            <a:r>
              <a:rPr lang="en-US" sz="2400" b="1" dirty="0">
                <a:latin typeface="Arial" charset="0"/>
              </a:rPr>
              <a:t>£ 500,000 profit (plus)</a:t>
            </a:r>
          </a:p>
          <a:p>
            <a:endParaRPr lang="en-AU" sz="2400" dirty="0"/>
          </a:p>
        </p:txBody>
      </p:sp>
      <p:pic>
        <p:nvPicPr>
          <p:cNvPr id="4"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126741" y="2901271"/>
            <a:ext cx="3609578" cy="2776598"/>
          </a:xfrm>
        </p:spPr>
      </p:pic>
    </p:spTree>
  </p:cSld>
  <p:clrMapOvr>
    <a:masterClrMapping/>
  </p:clrMapOvr>
  <p:transition spd="med">
    <p:pull/>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a:tabLst>
                <a:tab pos="7334250" algn="r"/>
              </a:tabLst>
            </a:pPr>
            <a:r>
              <a:rPr lang="de-DE" altLang="en-US" dirty="0"/>
              <a:t>Event 24 USA	</a:t>
            </a:r>
          </a:p>
        </p:txBody>
      </p:sp>
      <p:sp>
        <p:nvSpPr>
          <p:cNvPr id="48131" name="Rectangle 3"/>
          <p:cNvSpPr>
            <a:spLocks noGrp="1" noChangeArrowheads="1"/>
          </p:cNvSpPr>
          <p:nvPr>
            <p:ph idx="1"/>
          </p:nvPr>
        </p:nvSpPr>
        <p:spPr>
          <a:xfrm>
            <a:off x="457200" y="2196990"/>
            <a:ext cx="8534400" cy="4419600"/>
          </a:xfrm>
        </p:spPr>
        <p:txBody>
          <a:bodyPr/>
          <a:lstStyle/>
          <a:p>
            <a:pPr marL="0" indent="0">
              <a:spcBef>
                <a:spcPts val="1200"/>
              </a:spcBef>
              <a:buNone/>
              <a:defRPr/>
            </a:pPr>
            <a:r>
              <a:rPr lang="en-US" sz="2400" dirty="0">
                <a:latin typeface="Arial" charset="0"/>
              </a:rPr>
              <a:t>If you did not implement </a:t>
            </a:r>
            <a:r>
              <a:rPr lang="en-US" sz="2400" b="1" dirty="0">
                <a:solidFill>
                  <a:srgbClr val="660033"/>
                </a:solidFill>
                <a:latin typeface="Arial" charset="0"/>
              </a:rPr>
              <a:t>recommendation</a:t>
            </a:r>
            <a:r>
              <a:rPr lang="en-US"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7(use the FM Global Hot Work Permit)</a:t>
            </a:r>
            <a:r>
              <a:rPr lang="en-US" sz="2400" dirty="0">
                <a:latin typeface="Arial" charset="0"/>
              </a:rPr>
              <a:t>, storage left in the rack catches on fire. Your sprinkler system controls the fire successfully and damage is limited</a:t>
            </a:r>
          </a:p>
          <a:p>
            <a:pPr marL="0" indent="0">
              <a:spcBef>
                <a:spcPts val="1200"/>
              </a:spcBef>
              <a:buNone/>
              <a:defRPr/>
            </a:pPr>
            <a:r>
              <a:rPr lang="en-US" sz="2400" dirty="0">
                <a:latin typeface="Arial" charset="0"/>
              </a:rPr>
              <a:t>Profits and market share are affected:</a:t>
            </a:r>
          </a:p>
          <a:p>
            <a:pPr>
              <a:spcBef>
                <a:spcPts val="1200"/>
              </a:spcBef>
              <a:defRPr/>
            </a:pPr>
            <a:r>
              <a:rPr lang="en-US" sz="2400" b="1" dirty="0">
                <a:latin typeface="Arial" charset="0"/>
              </a:rPr>
              <a:t>£ 150,000 lost profits (minus) at Newark DC</a:t>
            </a:r>
          </a:p>
        </p:txBody>
      </p:sp>
      <p:sp>
        <p:nvSpPr>
          <p:cNvPr id="27"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a:tabLst>
                <a:tab pos="7334250" algn="r"/>
              </a:tabLst>
            </a:pPr>
            <a:r>
              <a:rPr lang="de-DE" altLang="en-US" dirty="0"/>
              <a:t>Event 25: UK	</a:t>
            </a:r>
          </a:p>
        </p:txBody>
      </p:sp>
      <p:sp>
        <p:nvSpPr>
          <p:cNvPr id="83971" name="Rectangle 3"/>
          <p:cNvSpPr>
            <a:spLocks noGrp="1" noChangeArrowheads="1"/>
          </p:cNvSpPr>
          <p:nvPr>
            <p:ph idx="1"/>
          </p:nvPr>
        </p:nvSpPr>
        <p:spPr>
          <a:xfrm>
            <a:off x="760815" y="2707860"/>
            <a:ext cx="7480703" cy="3530600"/>
          </a:xfrm>
          <a:noFill/>
        </p:spPr>
        <p:txBody>
          <a:bodyPr/>
          <a:lstStyle/>
          <a:p>
            <a:pPr marL="0" indent="0">
              <a:buNone/>
            </a:pPr>
            <a:r>
              <a:rPr lang="en-US" altLang="en-US" sz="2400" dirty="0">
                <a:solidFill>
                  <a:schemeClr val="tx1">
                    <a:lumMod val="65000"/>
                    <a:lumOff val="35000"/>
                  </a:schemeClr>
                </a:solidFill>
                <a:latin typeface="Arial" panose="020B0604020202020204" pitchFamily="34" charset="0"/>
              </a:rPr>
              <a:t>In August, a flood hits the north of England and in particular the Bollington area where B&amp;T Ltd is located.</a:t>
            </a:r>
          </a:p>
          <a:p>
            <a:pPr marL="0" indent="0">
              <a:buNone/>
            </a:pPr>
            <a:endParaRPr lang="en-US" altLang="en-US" sz="2400" dirty="0">
              <a:latin typeface="Arial" panose="020B0604020202020204" pitchFamily="34" charset="0"/>
            </a:endParaRPr>
          </a:p>
          <a:p>
            <a:pPr marL="0" indent="0">
              <a:buNone/>
            </a:pPr>
            <a:r>
              <a:rPr lang="de-DE" altLang="en-US" sz="2800" dirty="0">
                <a:latin typeface="Arial" panose="020B0604020202020204" pitchFamily="34" charset="0"/>
              </a:rPr>
              <a:t> </a:t>
            </a:r>
          </a:p>
        </p:txBody>
      </p:sp>
      <p:pic>
        <p:nvPicPr>
          <p:cNvPr id="5" name="Content Placeholder 4" descr="A picture containing outdoor, building, tree, street&#10;&#10;Description generated with very high confidence">
            <a:extLst>
              <a:ext uri="{FF2B5EF4-FFF2-40B4-BE49-F238E27FC236}">
                <a16:creationId xmlns:a16="http://schemas.microsoft.com/office/drawing/2014/main" id="{B2137083-D831-4BD4-89B6-40998D8FB2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6662" y="3666640"/>
            <a:ext cx="3775595" cy="2831696"/>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a:tabLst>
                <a:tab pos="7334250" algn="r"/>
              </a:tabLst>
            </a:pPr>
            <a:r>
              <a:rPr lang="de-DE" altLang="en-US" dirty="0"/>
              <a:t>Event 25: UK	</a:t>
            </a:r>
          </a:p>
        </p:txBody>
      </p:sp>
      <p:sp>
        <p:nvSpPr>
          <p:cNvPr id="50179" name="Rectangle 3"/>
          <p:cNvSpPr>
            <a:spLocks noGrp="1" noChangeArrowheads="1"/>
          </p:cNvSpPr>
          <p:nvPr>
            <p:ph idx="1"/>
          </p:nvPr>
        </p:nvSpPr>
        <p:spPr>
          <a:xfrm>
            <a:off x="625460" y="2934200"/>
            <a:ext cx="4523283" cy="3530600"/>
          </a:xfrm>
        </p:spPr>
        <p:txBody>
          <a:bodyPr>
            <a:normAutofit fontScale="92500"/>
          </a:bodyPr>
          <a:lstStyle/>
          <a:p>
            <a:pPr marL="0" indent="0">
              <a:buNone/>
              <a:defRPr/>
            </a:pPr>
            <a:r>
              <a:rPr lang="en-US" sz="2400" dirty="0">
                <a:solidFill>
                  <a:schemeClr val="tx1"/>
                </a:solidFill>
                <a:latin typeface="Arial" charset="0"/>
              </a:rPr>
              <a:t>If you completed </a:t>
            </a:r>
            <a:r>
              <a:rPr lang="en-US" sz="2400" b="1" dirty="0">
                <a:solidFill>
                  <a:srgbClr val="660033"/>
                </a:solidFill>
                <a:latin typeface="Arial" charset="0"/>
              </a:rPr>
              <a:t>recommendation</a:t>
            </a:r>
            <a:r>
              <a:rPr lang="en-US"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13</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flood emergency response plan)</a:t>
            </a:r>
            <a:r>
              <a:rPr lang="en-US" sz="2400" dirty="0">
                <a:solidFill>
                  <a:schemeClr val="accent1"/>
                </a:solidFill>
                <a:latin typeface="Arial" charset="0"/>
              </a:rPr>
              <a:t> </a:t>
            </a:r>
            <a:r>
              <a:rPr lang="en-US" sz="2400" dirty="0">
                <a:solidFill>
                  <a:schemeClr val="tx1"/>
                </a:solidFill>
                <a:latin typeface="Arial" charset="0"/>
              </a:rPr>
              <a:t>your flood emergency response team handles the incident well and you experience no business disruption.</a:t>
            </a:r>
          </a:p>
          <a:p>
            <a:pPr marL="0" indent="0">
              <a:buNone/>
              <a:defRPr/>
            </a:pPr>
            <a:endParaRPr lang="en-US" sz="2400" dirty="0">
              <a:latin typeface="Arial" charset="0"/>
            </a:endParaRPr>
          </a:p>
          <a:p>
            <a:pPr marL="0" indent="0">
              <a:buNone/>
              <a:defRPr/>
            </a:pPr>
            <a:r>
              <a:rPr lang="de-DE" sz="2400" dirty="0">
                <a:latin typeface="Arial" charset="0"/>
              </a:rPr>
              <a:t> </a:t>
            </a:r>
          </a:p>
        </p:txBody>
      </p:sp>
      <p:pic>
        <p:nvPicPr>
          <p:cNvPr id="84997" name="Picture 2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48743" y="2821840"/>
            <a:ext cx="3778748" cy="2831430"/>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a:tabLst>
                <a:tab pos="7334250" algn="r"/>
              </a:tabLst>
            </a:pPr>
            <a:r>
              <a:rPr lang="de-DE" altLang="en-US" dirty="0"/>
              <a:t>Event 25: UK	</a:t>
            </a:r>
          </a:p>
        </p:txBody>
      </p:sp>
      <p:sp>
        <p:nvSpPr>
          <p:cNvPr id="48131" name="Rectangle 3"/>
          <p:cNvSpPr>
            <a:spLocks noGrp="1" noChangeArrowheads="1"/>
          </p:cNvSpPr>
          <p:nvPr>
            <p:ph sz="half" idx="1"/>
          </p:nvPr>
        </p:nvSpPr>
        <p:spPr>
          <a:xfrm>
            <a:off x="625459" y="2290575"/>
            <a:ext cx="4521575" cy="4401910"/>
          </a:xfrm>
        </p:spPr>
        <p:txBody>
          <a:bodyPr>
            <a:noAutofit/>
          </a:bodyPr>
          <a:lstStyle/>
          <a:p>
            <a:pPr marL="0" indent="0">
              <a:buNone/>
              <a:defRPr/>
            </a:pPr>
            <a:r>
              <a:rPr lang="en-US" sz="2400" dirty="0">
                <a:solidFill>
                  <a:schemeClr val="tx1"/>
                </a:solidFill>
                <a:latin typeface="Arial" charset="0"/>
              </a:rPr>
              <a:t>If you did not implement </a:t>
            </a:r>
            <a:r>
              <a:rPr lang="en-US" sz="2400" b="1" dirty="0">
                <a:solidFill>
                  <a:srgbClr val="660033"/>
                </a:solidFill>
                <a:latin typeface="Arial" charset="0"/>
              </a:rPr>
              <a:t>recommendation</a:t>
            </a:r>
            <a:r>
              <a:rPr lang="en-US"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13</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flood emergency response plan)</a:t>
            </a:r>
            <a:r>
              <a:rPr lang="en-US" sz="2400" dirty="0">
                <a:latin typeface="Arial" charset="0"/>
              </a:rPr>
              <a:t>, </a:t>
            </a:r>
            <a:r>
              <a:rPr lang="en-US" sz="2400" dirty="0">
                <a:solidFill>
                  <a:schemeClr val="tx1"/>
                </a:solidFill>
                <a:latin typeface="Arial" charset="0"/>
              </a:rPr>
              <a:t>B&amp;T </a:t>
            </a:r>
            <a:r>
              <a:rPr lang="en-US" sz="2400" dirty="0" err="1">
                <a:solidFill>
                  <a:schemeClr val="tx1"/>
                </a:solidFill>
                <a:latin typeface="Arial" charset="0"/>
              </a:rPr>
              <a:t>Ltd’s</a:t>
            </a:r>
            <a:r>
              <a:rPr lang="en-US" sz="2400" dirty="0">
                <a:solidFill>
                  <a:schemeClr val="tx1"/>
                </a:solidFill>
                <a:latin typeface="Arial" charset="0"/>
              </a:rPr>
              <a:t> special orders preparation area is out of action for two weeks and an important customer cancels their shipments. </a:t>
            </a:r>
          </a:p>
          <a:p>
            <a:pPr marL="0" indent="0">
              <a:buNone/>
              <a:defRPr/>
            </a:pPr>
            <a:endParaRPr lang="en-US" sz="2000" dirty="0">
              <a:solidFill>
                <a:schemeClr val="tx1"/>
              </a:solidFill>
              <a:latin typeface="Arial" charset="0"/>
            </a:endParaRPr>
          </a:p>
          <a:p>
            <a:pPr>
              <a:buFont typeface="Arial" panose="020B0604020202020204" pitchFamily="34" charset="0"/>
              <a:buChar char="►"/>
              <a:defRPr/>
            </a:pPr>
            <a:r>
              <a:rPr lang="en-US" sz="2400" b="1" dirty="0">
                <a:solidFill>
                  <a:schemeClr val="tx1"/>
                </a:solidFill>
                <a:latin typeface="Arial" charset="0"/>
              </a:rPr>
              <a:t>Profits are £500,000 (minus) lower as a result. </a:t>
            </a:r>
          </a:p>
          <a:p>
            <a:pPr marL="0" indent="0">
              <a:buNone/>
              <a:defRPr/>
            </a:pPr>
            <a:endParaRPr lang="en-US" sz="2400" b="1" dirty="0">
              <a:latin typeface="Arial" charset="0"/>
            </a:endParaRPr>
          </a:p>
          <a:p>
            <a:pPr marL="0" indent="0">
              <a:buNone/>
              <a:defRPr/>
            </a:pPr>
            <a:r>
              <a:rPr lang="de-DE" sz="2000" dirty="0">
                <a:latin typeface="Arial" charset="0"/>
              </a:rPr>
              <a:t> </a:t>
            </a:r>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31875" y="3070009"/>
            <a:ext cx="3598289" cy="2698060"/>
          </a:xfrm>
        </p:spPr>
      </p:pic>
      <p:sp>
        <p:nvSpPr>
          <p:cNvPr id="31" name="Action Button: Return 23">
            <a:hlinkClick r:id="rId4"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a:tabLst>
                <a:tab pos="7334250" algn="r"/>
              </a:tabLst>
            </a:pPr>
            <a:r>
              <a:rPr lang="de-DE" altLang="en-US" dirty="0"/>
              <a:t>Event 26: Romania	</a:t>
            </a:r>
          </a:p>
        </p:txBody>
      </p:sp>
      <p:sp>
        <p:nvSpPr>
          <p:cNvPr id="87043" name="Rectangle 3"/>
          <p:cNvSpPr>
            <a:spLocks noGrp="1" noChangeArrowheads="1"/>
          </p:cNvSpPr>
          <p:nvPr>
            <p:ph idx="1"/>
          </p:nvPr>
        </p:nvSpPr>
        <p:spPr>
          <a:xfrm>
            <a:off x="561642" y="2175648"/>
            <a:ext cx="8058102" cy="1321829"/>
          </a:xfrm>
          <a:noFill/>
        </p:spPr>
        <p:txBody>
          <a:bodyPr/>
          <a:lstStyle/>
          <a:p>
            <a:pPr marL="0" indent="0">
              <a:buNone/>
            </a:pPr>
            <a:r>
              <a:rPr lang="en-US" altLang="en-US" sz="2400" dirty="0">
                <a:latin typeface="Arial" panose="020B0604020202020204" pitchFamily="34" charset="0"/>
              </a:rPr>
              <a:t>It is September when a fire starts in the pattern and tool rack storage area of B&amp;T </a:t>
            </a:r>
            <a:r>
              <a:rPr lang="en-US" altLang="en-US" sz="2400" dirty="0" err="1">
                <a:latin typeface="Arial" panose="020B0604020202020204" pitchFamily="34" charset="0"/>
              </a:rPr>
              <a:t>Ltd’s</a:t>
            </a:r>
            <a:r>
              <a:rPr lang="en-US" altLang="en-US" sz="2400" dirty="0">
                <a:latin typeface="Arial" panose="020B0604020202020204" pitchFamily="34" charset="0"/>
              </a:rPr>
              <a:t> European manufacturing facility near Bucharest.</a:t>
            </a:r>
          </a:p>
          <a:p>
            <a:pPr marL="0" indent="0">
              <a:spcBef>
                <a:spcPts val="1200"/>
              </a:spcBef>
              <a:buNone/>
            </a:pPr>
            <a:endParaRPr lang="en-US" altLang="en-US" sz="2400" dirty="0">
              <a:latin typeface="Arial" panose="020B0604020202020204" pitchFamily="34" charset="0"/>
            </a:endParaRPr>
          </a:p>
        </p:txBody>
      </p:sp>
      <p:sp>
        <p:nvSpPr>
          <p:cNvPr id="27673" name="Rectangle 25"/>
          <p:cNvSpPr>
            <a:spLocks noChangeArrowheads="1"/>
          </p:cNvSpPr>
          <p:nvPr/>
        </p:nvSpPr>
        <p:spPr bwMode="auto">
          <a:xfrm>
            <a:off x="561642" y="3429000"/>
            <a:ext cx="8058102" cy="2443890"/>
          </a:xfrm>
          <a:prstGeom prst="rect">
            <a:avLst/>
          </a:prstGeom>
          <a:noFill/>
          <a:ln w="9525">
            <a:noFill/>
            <a:miter lim="800000"/>
            <a:headEnd/>
            <a:tailEnd/>
          </a:ln>
          <a:effectLst/>
        </p:spPr>
        <p:txBody>
          <a:bodyPr/>
          <a:lstStyle/>
          <a:p>
            <a:pPr>
              <a:spcBef>
                <a:spcPts val="1200"/>
              </a:spcBef>
              <a:defRPr/>
            </a:pPr>
            <a:r>
              <a:rPr lang="en-US" sz="2400" dirty="0">
                <a:latin typeface="Arial" charset="0"/>
              </a:rPr>
              <a:t>If you completed </a:t>
            </a:r>
            <a:r>
              <a:rPr lang="en-US" sz="2400" b="1" dirty="0">
                <a:solidFill>
                  <a:srgbClr val="660033"/>
                </a:solidFill>
                <a:latin typeface="Arial" charset="0"/>
              </a:rPr>
              <a:t>recommendation</a:t>
            </a:r>
            <a:r>
              <a:rPr lang="en-US" sz="2400" dirty="0">
                <a:solidFill>
                  <a:srgbClr val="660033"/>
                </a:solidFill>
                <a:effectLst>
                  <a:outerShdw blurRad="38100" dist="38100" dir="2700000" algn="tl">
                    <a:srgbClr val="C0C0C0"/>
                  </a:outerShdw>
                </a:effectLst>
                <a:latin typeface="Arial" charset="0"/>
              </a:rPr>
              <a:t> </a:t>
            </a:r>
            <a:r>
              <a:rPr lang="en-US" sz="2400" b="1" dirty="0">
                <a:solidFill>
                  <a:srgbClr val="660033"/>
                </a:solidFill>
                <a:latin typeface="Arial" charset="0"/>
              </a:rPr>
              <a:t>19 (provide in-rack sprinklers)</a:t>
            </a:r>
            <a:r>
              <a:rPr lang="en-US" sz="2400" dirty="0">
                <a:solidFill>
                  <a:schemeClr val="accent1"/>
                </a:solidFill>
                <a:effectLst>
                  <a:outerShdw blurRad="38100" dist="38100" dir="2700000" algn="tl">
                    <a:srgbClr val="C0C0C0"/>
                  </a:outerShdw>
                </a:effectLst>
                <a:latin typeface="Arial" charset="0"/>
              </a:rPr>
              <a:t> </a:t>
            </a:r>
            <a:r>
              <a:rPr lang="en-US" sz="2400" dirty="0">
                <a:latin typeface="Arial" charset="0"/>
              </a:rPr>
              <a:t>and </a:t>
            </a:r>
            <a:r>
              <a:rPr lang="en-US" sz="2400" b="1" dirty="0">
                <a:solidFill>
                  <a:srgbClr val="660033"/>
                </a:solidFill>
                <a:latin typeface="Arial" charset="0"/>
              </a:rPr>
              <a:t>3 </a:t>
            </a:r>
            <a:r>
              <a:rPr lang="en-US" altLang="en-US" sz="2400" b="1" dirty="0">
                <a:solidFill>
                  <a:srgbClr val="660033"/>
                </a:solidFill>
                <a:latin typeface="Arial" panose="020B0604020202020204" pitchFamily="34" charset="0"/>
              </a:rPr>
              <a:t>(regular housekeeping inspections)</a:t>
            </a:r>
            <a:r>
              <a:rPr lang="en-US" sz="2400" dirty="0">
                <a:effectLst>
                  <a:outerShdw blurRad="38100" dist="38100" dir="2700000" algn="tl">
                    <a:srgbClr val="C0C0C0"/>
                  </a:outerShdw>
                </a:effectLst>
                <a:latin typeface="Arial" charset="0"/>
              </a:rPr>
              <a:t> </a:t>
            </a:r>
            <a:r>
              <a:rPr lang="en-US" sz="2400" dirty="0">
                <a:latin typeface="Arial" charset="0"/>
              </a:rPr>
              <a:t>, the sprinklers and emergency response team quickly bring the fire under control. Disruption is minimal. </a:t>
            </a:r>
          </a:p>
          <a:p>
            <a:pPr>
              <a:spcBef>
                <a:spcPts val="1200"/>
              </a:spcBef>
              <a:defRPr/>
            </a:pPr>
            <a:r>
              <a:rPr lang="en-US" sz="2400" dirty="0">
                <a:latin typeface="Arial" charset="0"/>
              </a:rPr>
              <a:t>Less than a month after the fire a long standing customer requests a special order of a discontinued furniture range. The tools are retrieved and the order </a:t>
            </a:r>
            <a:r>
              <a:rPr lang="en-US" sz="2400" b="1" dirty="0">
                <a:latin typeface="Arial" charset="0"/>
              </a:rPr>
              <a:t>generates £250,000 profit (plus)</a:t>
            </a:r>
            <a:r>
              <a:rPr lang="en-US" sz="2400" dirty="0">
                <a:latin typeface="Arial"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73"/>
                                        </p:tgtEl>
                                        <p:attrNameLst>
                                          <p:attrName>style.visibility</p:attrName>
                                        </p:attrNameLst>
                                      </p:cBhvr>
                                      <p:to>
                                        <p:strVal val="visible"/>
                                      </p:to>
                                    </p:set>
                                    <p:animEffect transition="in" filter="wipe(left)">
                                      <p:cBhvr>
                                        <p:cTn id="7" dur="500"/>
                                        <p:tgtEl>
                                          <p:spTgt spid="27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3" grpId="0"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5" descr="D:\Photos\library\ford\FORD.jpg"/>
          <p:cNvPicPr>
            <a:picLocks noChangeAspect="1" noChangeArrowheads="1"/>
          </p:cNvPicPr>
          <p:nvPr/>
        </p:nvPicPr>
        <p:blipFill>
          <a:blip r:embed="rId3">
            <a:extLst>
              <a:ext uri="{28A0092B-C50C-407E-A947-70E740481C1C}">
                <a14:useLocalDpi xmlns:a14="http://schemas.microsoft.com/office/drawing/2010/main" val="0"/>
              </a:ext>
            </a:extLst>
          </a:blip>
          <a:srcRect t="20436" r="29507" b="18254"/>
          <a:stretch>
            <a:fillRect/>
          </a:stretch>
        </p:blipFill>
        <p:spPr bwMode="auto">
          <a:xfrm>
            <a:off x="5027369" y="4179767"/>
            <a:ext cx="3964839" cy="243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Rectangle 2"/>
          <p:cNvSpPr>
            <a:spLocks noGrp="1" noChangeArrowheads="1"/>
          </p:cNvSpPr>
          <p:nvPr>
            <p:ph type="title"/>
          </p:nvPr>
        </p:nvSpPr>
        <p:spPr/>
        <p:txBody>
          <a:bodyPr/>
          <a:lstStyle/>
          <a:p>
            <a:pPr>
              <a:tabLst>
                <a:tab pos="7334250" algn="r"/>
              </a:tabLst>
            </a:pPr>
            <a:r>
              <a:rPr lang="de-DE" altLang="en-US" dirty="0"/>
              <a:t>Event 26: Romania	</a:t>
            </a:r>
          </a:p>
        </p:txBody>
      </p:sp>
      <p:sp>
        <p:nvSpPr>
          <p:cNvPr id="48131" name="Rectangle 3"/>
          <p:cNvSpPr>
            <a:spLocks noGrp="1" noChangeArrowheads="1"/>
          </p:cNvSpPr>
          <p:nvPr>
            <p:ph idx="1"/>
          </p:nvPr>
        </p:nvSpPr>
        <p:spPr>
          <a:xfrm>
            <a:off x="553514" y="2348780"/>
            <a:ext cx="8305800" cy="4419600"/>
          </a:xfrm>
        </p:spPr>
        <p:txBody>
          <a:bodyPr>
            <a:normAutofit/>
          </a:bodyPr>
          <a:lstStyle/>
          <a:p>
            <a:pPr marL="0" indent="0">
              <a:buNone/>
              <a:defRPr/>
            </a:pPr>
            <a:r>
              <a:rPr lang="en-US" sz="2000" dirty="0">
                <a:latin typeface="Arial" charset="0"/>
              </a:rPr>
              <a:t>If you </a:t>
            </a:r>
            <a:r>
              <a:rPr lang="en-US" sz="2000" u="sng" dirty="0">
                <a:latin typeface="Arial" charset="0"/>
              </a:rPr>
              <a:t>completed</a:t>
            </a:r>
            <a:r>
              <a:rPr lang="en-US" sz="2000" dirty="0">
                <a:latin typeface="Arial" charset="0"/>
              </a:rPr>
              <a:t> </a:t>
            </a:r>
            <a:r>
              <a:rPr lang="en-US" sz="2000" b="1" dirty="0">
                <a:solidFill>
                  <a:srgbClr val="660033"/>
                </a:solidFill>
                <a:latin typeface="Arial" charset="0"/>
              </a:rPr>
              <a:t>recommendation</a:t>
            </a:r>
            <a:r>
              <a:rPr lang="en-US" sz="2000" dirty="0">
                <a:solidFill>
                  <a:srgbClr val="660033"/>
                </a:solidFill>
                <a:effectLst>
                  <a:outerShdw blurRad="38100" dist="38100" dir="2700000" algn="tl">
                    <a:srgbClr val="C0C0C0"/>
                  </a:outerShdw>
                </a:effectLst>
                <a:latin typeface="Arial" charset="0"/>
              </a:rPr>
              <a:t> </a:t>
            </a:r>
            <a:r>
              <a:rPr lang="en-US" sz="2000" b="1" dirty="0">
                <a:solidFill>
                  <a:srgbClr val="660033"/>
                </a:solidFill>
                <a:latin typeface="Arial" charset="0"/>
              </a:rPr>
              <a:t>19</a:t>
            </a:r>
            <a:r>
              <a:rPr lang="en-US" sz="2000" dirty="0">
                <a:solidFill>
                  <a:srgbClr val="660033"/>
                </a:solidFill>
                <a:latin typeface="Arial" charset="0"/>
              </a:rPr>
              <a:t> </a:t>
            </a:r>
            <a:r>
              <a:rPr lang="en-US" sz="2000" b="1" dirty="0">
                <a:solidFill>
                  <a:srgbClr val="660033"/>
                </a:solidFill>
                <a:latin typeface="Arial" charset="0"/>
              </a:rPr>
              <a:t>(provide in-rack sprinklers)</a:t>
            </a:r>
            <a:r>
              <a:rPr lang="en-US" sz="2000" dirty="0">
                <a:solidFill>
                  <a:schemeClr val="accent1"/>
                </a:solidFill>
                <a:effectLst>
                  <a:outerShdw blurRad="38100" dist="38100" dir="2700000" algn="tl">
                    <a:srgbClr val="C0C0C0"/>
                  </a:outerShdw>
                </a:effectLst>
                <a:latin typeface="Arial" charset="0"/>
              </a:rPr>
              <a:t> </a:t>
            </a:r>
            <a:r>
              <a:rPr lang="en-US" sz="2000" dirty="0">
                <a:latin typeface="Arial" charset="0"/>
              </a:rPr>
              <a:t>but </a:t>
            </a:r>
            <a:r>
              <a:rPr lang="en-US" sz="2000" u="sng" dirty="0">
                <a:latin typeface="Arial" charset="0"/>
              </a:rPr>
              <a:t>not</a:t>
            </a:r>
            <a:r>
              <a:rPr lang="en-US" sz="2000" dirty="0">
                <a:latin typeface="Arial" charset="0"/>
              </a:rPr>
              <a:t> </a:t>
            </a:r>
            <a:r>
              <a:rPr lang="en-US" sz="2000" b="1" dirty="0">
                <a:solidFill>
                  <a:srgbClr val="660033"/>
                </a:solidFill>
                <a:latin typeface="Arial" charset="0"/>
              </a:rPr>
              <a:t>recommendation</a:t>
            </a:r>
            <a:r>
              <a:rPr lang="en-US" sz="2000" dirty="0">
                <a:solidFill>
                  <a:srgbClr val="660033"/>
                </a:solidFill>
                <a:effectLst>
                  <a:outerShdw blurRad="38100" dist="38100" dir="2700000" algn="tl">
                    <a:srgbClr val="C0C0C0"/>
                  </a:outerShdw>
                </a:effectLst>
                <a:latin typeface="Arial" charset="0"/>
              </a:rPr>
              <a:t> </a:t>
            </a:r>
            <a:r>
              <a:rPr lang="en-US" sz="2000" b="1" dirty="0">
                <a:solidFill>
                  <a:srgbClr val="660033"/>
                </a:solidFill>
                <a:latin typeface="Arial" charset="0"/>
              </a:rPr>
              <a:t>3 </a:t>
            </a:r>
            <a:r>
              <a:rPr lang="en-US" altLang="en-US" sz="2000" b="1" dirty="0">
                <a:solidFill>
                  <a:srgbClr val="660033"/>
                </a:solidFill>
                <a:latin typeface="Arial" panose="020B0604020202020204" pitchFamily="34" charset="0"/>
              </a:rPr>
              <a:t>(regular housekeeping inspections)</a:t>
            </a:r>
            <a:r>
              <a:rPr lang="en-US" sz="2000" dirty="0">
                <a:latin typeface="Arial" charset="0"/>
              </a:rPr>
              <a:t>, an employee closes the sprinkler valve before the fire is fully extinguished, trying to minimise water damage. The fire spreads and the building is lost. You lose important sales.</a:t>
            </a:r>
          </a:p>
          <a:p>
            <a:pPr marL="0" indent="0">
              <a:buNone/>
              <a:defRPr/>
            </a:pPr>
            <a:endParaRPr lang="en-US" sz="2000" dirty="0">
              <a:latin typeface="Arial" charset="0"/>
            </a:endParaRPr>
          </a:p>
          <a:p>
            <a:pPr marL="0" indent="0">
              <a:buNone/>
              <a:defRPr/>
            </a:pPr>
            <a:r>
              <a:rPr lang="en-US" sz="2000" dirty="0">
                <a:latin typeface="Arial" charset="0"/>
              </a:rPr>
              <a:t>Lost profits and market share drop:</a:t>
            </a:r>
          </a:p>
          <a:p>
            <a:pPr>
              <a:defRPr/>
            </a:pPr>
            <a:r>
              <a:rPr lang="en-US" sz="2000" dirty="0">
                <a:latin typeface="Arial" charset="0"/>
              </a:rPr>
              <a:t>£ 8 M at B&amp;T Europe</a:t>
            </a:r>
          </a:p>
          <a:p>
            <a:pPr>
              <a:defRPr/>
            </a:pPr>
            <a:r>
              <a:rPr lang="en-US" sz="2000" dirty="0">
                <a:latin typeface="Arial" charset="0"/>
              </a:rPr>
              <a:t>£ 1 M at the Newark DC </a:t>
            </a:r>
          </a:p>
          <a:p>
            <a:pPr>
              <a:defRPr/>
            </a:pPr>
            <a:r>
              <a:rPr lang="en-US" sz="2000" dirty="0">
                <a:latin typeface="Arial" charset="0"/>
              </a:rPr>
              <a:t>£ 1 M at the Asia DC</a:t>
            </a:r>
          </a:p>
          <a:p>
            <a:pPr>
              <a:defRPr/>
            </a:pPr>
            <a:r>
              <a:rPr lang="en-US" sz="2000" b="1" dirty="0">
                <a:latin typeface="Arial" charset="0"/>
              </a:rPr>
              <a:t>Total loss £10,000,000 (minus)</a:t>
            </a:r>
          </a:p>
        </p:txBody>
      </p:sp>
    </p:spTree>
  </p:cSld>
  <p:clrMapOvr>
    <a:masterClrMapping/>
  </p:clrMapOvr>
  <p:transition spd="med">
    <p:pull/>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Grp="1" noChangeArrowheads="1"/>
          </p:cNvSpPr>
          <p:nvPr>
            <p:ph type="title"/>
          </p:nvPr>
        </p:nvSpPr>
        <p:spPr/>
        <p:txBody>
          <a:bodyPr/>
          <a:lstStyle/>
          <a:p>
            <a:pPr>
              <a:tabLst>
                <a:tab pos="7334250" algn="r"/>
              </a:tabLst>
            </a:pPr>
            <a:r>
              <a:rPr lang="de-DE" altLang="en-US" dirty="0"/>
              <a:t>Event 26: Romania	</a:t>
            </a:r>
          </a:p>
        </p:txBody>
      </p:sp>
      <p:sp>
        <p:nvSpPr>
          <p:cNvPr id="49156" name="Rectangle 4"/>
          <p:cNvSpPr>
            <a:spLocks noGrp="1" noChangeArrowheads="1"/>
          </p:cNvSpPr>
          <p:nvPr>
            <p:ph idx="1"/>
          </p:nvPr>
        </p:nvSpPr>
        <p:spPr>
          <a:xfrm>
            <a:off x="777250" y="2272885"/>
            <a:ext cx="7744772" cy="4419600"/>
          </a:xfrm>
        </p:spPr>
        <p:txBody>
          <a:bodyPr>
            <a:normAutofit lnSpcReduction="10000"/>
          </a:bodyPr>
          <a:lstStyle/>
          <a:p>
            <a:pPr marL="0" indent="0">
              <a:spcBef>
                <a:spcPts val="600"/>
              </a:spcBef>
              <a:buNone/>
              <a:defRPr/>
            </a:pPr>
            <a:r>
              <a:rPr lang="en-US" sz="2600" dirty="0">
                <a:latin typeface="Arial" charset="0"/>
              </a:rPr>
              <a:t>If you </a:t>
            </a:r>
            <a:r>
              <a:rPr lang="en-US" sz="2600" u="sng" dirty="0">
                <a:latin typeface="Arial" charset="0"/>
              </a:rPr>
              <a:t>did not </a:t>
            </a:r>
            <a:r>
              <a:rPr lang="en-US" sz="2600" dirty="0">
                <a:latin typeface="Arial" charset="0"/>
              </a:rPr>
              <a:t>complete </a:t>
            </a:r>
            <a:r>
              <a:rPr lang="en-US" sz="2600" b="1" dirty="0">
                <a:solidFill>
                  <a:srgbClr val="660033"/>
                </a:solidFill>
                <a:latin typeface="Arial" charset="0"/>
              </a:rPr>
              <a:t>recommendation</a:t>
            </a:r>
            <a:r>
              <a:rPr lang="en-US" sz="2600" dirty="0">
                <a:solidFill>
                  <a:srgbClr val="660033"/>
                </a:solidFill>
                <a:effectLst>
                  <a:outerShdw blurRad="38100" dist="38100" dir="2700000" algn="tl">
                    <a:srgbClr val="C0C0C0"/>
                  </a:outerShdw>
                </a:effectLst>
                <a:latin typeface="Arial" charset="0"/>
              </a:rPr>
              <a:t> </a:t>
            </a:r>
            <a:r>
              <a:rPr lang="en-US" sz="2600" b="1" dirty="0">
                <a:solidFill>
                  <a:srgbClr val="660033"/>
                </a:solidFill>
                <a:latin typeface="Arial" charset="0"/>
              </a:rPr>
              <a:t>19 (provide in-rack sprinklers)</a:t>
            </a:r>
            <a:r>
              <a:rPr lang="en-US" sz="2600" dirty="0">
                <a:solidFill>
                  <a:srgbClr val="660033"/>
                </a:solidFill>
                <a:effectLst>
                  <a:outerShdw blurRad="38100" dist="38100" dir="2700000" algn="tl">
                    <a:srgbClr val="C0C0C0"/>
                  </a:outerShdw>
                </a:effectLst>
                <a:latin typeface="Arial" charset="0"/>
              </a:rPr>
              <a:t> </a:t>
            </a:r>
            <a:r>
              <a:rPr lang="en-US" sz="2600" dirty="0">
                <a:latin typeface="Arial" charset="0"/>
              </a:rPr>
              <a:t>but completed</a:t>
            </a:r>
            <a:r>
              <a:rPr lang="en-US" sz="2600" dirty="0">
                <a:effectLst>
                  <a:outerShdw blurRad="38100" dist="38100" dir="2700000" algn="tl">
                    <a:srgbClr val="C0C0C0"/>
                  </a:outerShdw>
                </a:effectLst>
                <a:latin typeface="Arial" charset="0"/>
              </a:rPr>
              <a:t> </a:t>
            </a:r>
            <a:r>
              <a:rPr lang="en-US" sz="2600" b="1" dirty="0">
                <a:solidFill>
                  <a:srgbClr val="660033"/>
                </a:solidFill>
                <a:latin typeface="Arial" charset="0"/>
              </a:rPr>
              <a:t>3 </a:t>
            </a:r>
            <a:r>
              <a:rPr lang="en-US" altLang="en-US" sz="2600" b="1" dirty="0">
                <a:solidFill>
                  <a:srgbClr val="660033"/>
                </a:solidFill>
                <a:latin typeface="Arial" panose="020B0604020202020204" pitchFamily="34" charset="0"/>
              </a:rPr>
              <a:t>(regular housekeeping inspections) </a:t>
            </a:r>
            <a:r>
              <a:rPr lang="en-US" altLang="en-US" sz="2600" dirty="0">
                <a:solidFill>
                  <a:schemeClr val="tx1"/>
                </a:solidFill>
                <a:latin typeface="Arial" panose="020B0604020202020204" pitchFamily="34" charset="0"/>
              </a:rPr>
              <a:t>the </a:t>
            </a:r>
            <a:r>
              <a:rPr lang="en-US" sz="2600" dirty="0">
                <a:latin typeface="Arial" charset="0"/>
              </a:rPr>
              <a:t>ceiling sprinkler system and fire brigade prevent total loss of the building. Important shipments get delayed.</a:t>
            </a:r>
          </a:p>
          <a:p>
            <a:pPr marL="0" indent="0">
              <a:spcBef>
                <a:spcPts val="1200"/>
              </a:spcBef>
              <a:buNone/>
              <a:defRPr/>
            </a:pPr>
            <a:endParaRPr lang="en-US" sz="2200" dirty="0">
              <a:latin typeface="Arial" charset="0"/>
            </a:endParaRPr>
          </a:p>
          <a:p>
            <a:pPr>
              <a:spcBef>
                <a:spcPts val="1200"/>
              </a:spcBef>
              <a:defRPr/>
            </a:pPr>
            <a:r>
              <a:rPr lang="en-US" sz="2200" dirty="0">
                <a:latin typeface="Arial" charset="0"/>
              </a:rPr>
              <a:t>£ 3 M profit drop B&amp;T Ltd manufacturing</a:t>
            </a:r>
          </a:p>
          <a:p>
            <a:pPr>
              <a:spcBef>
                <a:spcPts val="1200"/>
              </a:spcBef>
              <a:defRPr/>
            </a:pPr>
            <a:r>
              <a:rPr lang="en-US" sz="2200" dirty="0">
                <a:latin typeface="Arial" charset="0"/>
              </a:rPr>
              <a:t>£ 0.5 M drop at the Newark NA DC </a:t>
            </a:r>
          </a:p>
          <a:p>
            <a:pPr>
              <a:spcBef>
                <a:spcPts val="1200"/>
              </a:spcBef>
              <a:defRPr/>
            </a:pPr>
            <a:r>
              <a:rPr lang="en-US" sz="2200" dirty="0">
                <a:latin typeface="Arial" charset="0"/>
              </a:rPr>
              <a:t>£ 0.5 M drop at the Hong Kong Asia DC</a:t>
            </a:r>
          </a:p>
          <a:p>
            <a:pPr>
              <a:spcBef>
                <a:spcPts val="1200"/>
              </a:spcBef>
              <a:defRPr/>
            </a:pPr>
            <a:r>
              <a:rPr lang="en-US" sz="2200" b="1" dirty="0">
                <a:latin typeface="Arial" charset="0"/>
              </a:rPr>
              <a:t>Total drop in profits of £ 4,000,000 (minus)</a:t>
            </a:r>
          </a:p>
        </p:txBody>
      </p:sp>
      <p:sp>
        <p:nvSpPr>
          <p:cNvPr id="26"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a:tabLst>
                <a:tab pos="7334250" algn="r"/>
              </a:tabLst>
            </a:pPr>
            <a:r>
              <a:rPr lang="de-DE" altLang="en-US" dirty="0"/>
              <a:t>Event 27:UK	</a:t>
            </a:r>
          </a:p>
        </p:txBody>
      </p:sp>
      <p:sp>
        <p:nvSpPr>
          <p:cNvPr id="90115" name="Rectangle 3"/>
          <p:cNvSpPr>
            <a:spLocks noGrp="1" noChangeArrowheads="1"/>
          </p:cNvSpPr>
          <p:nvPr>
            <p:ph idx="1"/>
          </p:nvPr>
        </p:nvSpPr>
        <p:spPr>
          <a:xfrm>
            <a:off x="866442" y="2489200"/>
            <a:ext cx="7645663" cy="3530600"/>
          </a:xfrm>
          <a:noFill/>
        </p:spPr>
        <p:txBody>
          <a:bodyPr/>
          <a:lstStyle/>
          <a:p>
            <a:pPr marL="0" indent="0">
              <a:buNone/>
            </a:pPr>
            <a:r>
              <a:rPr lang="en-GB" altLang="en-US" sz="2400" dirty="0">
                <a:latin typeface="Arial" panose="020B0604020202020204" pitchFamily="34" charset="0"/>
              </a:rPr>
              <a:t>It is July and heavy rain falls, resulting in a flood event throughout northern England. The B&amp;T corporate HQ is affected.</a:t>
            </a:r>
          </a:p>
          <a:p>
            <a:pPr marL="0" indent="0">
              <a:buNone/>
            </a:pPr>
            <a:endParaRPr lang="en-GB" altLang="en-US" sz="2400" dirty="0">
              <a:latin typeface="Arial" panose="020B0604020202020204" pitchFamily="34" charset="0"/>
            </a:endParaRPr>
          </a:p>
        </p:txBody>
      </p:sp>
      <p:pic>
        <p:nvPicPr>
          <p:cNvPr id="4" name="Content Placeholder 4" descr="A picture containing outdoor, building, tree, street&#10;&#10;Description generated with very high confidence">
            <a:extLst>
              <a:ext uri="{FF2B5EF4-FFF2-40B4-BE49-F238E27FC236}">
                <a16:creationId xmlns:a16="http://schemas.microsoft.com/office/drawing/2014/main" id="{A0BCC268-49B0-4E9F-9BBA-00FED1A2E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4202" y="3429000"/>
            <a:ext cx="3775595" cy="2831696"/>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ChangeArrowheads="1"/>
          </p:cNvSpPr>
          <p:nvPr>
            <p:ph type="title"/>
          </p:nvPr>
        </p:nvSpPr>
        <p:spPr/>
        <p:txBody>
          <a:bodyPr/>
          <a:lstStyle/>
          <a:p>
            <a:pPr>
              <a:tabLst>
                <a:tab pos="7334250" algn="r"/>
              </a:tabLst>
            </a:pPr>
            <a:r>
              <a:rPr lang="de-DE" altLang="en-US" dirty="0"/>
              <a:t>Event 27: UK	</a:t>
            </a:r>
          </a:p>
        </p:txBody>
      </p:sp>
      <p:sp>
        <p:nvSpPr>
          <p:cNvPr id="48131" name="Rectangle 3"/>
          <p:cNvSpPr>
            <a:spLocks noGrp="1" noChangeArrowheads="1"/>
          </p:cNvSpPr>
          <p:nvPr>
            <p:ph idx="1"/>
          </p:nvPr>
        </p:nvSpPr>
        <p:spPr>
          <a:xfrm>
            <a:off x="559677" y="2120743"/>
            <a:ext cx="8072259" cy="4250120"/>
          </a:xfrm>
        </p:spPr>
        <p:txBody>
          <a:bodyPr>
            <a:noAutofit/>
          </a:bodyPr>
          <a:lstStyle/>
          <a:p>
            <a:pPr marL="0" indent="0">
              <a:spcBef>
                <a:spcPts val="0"/>
              </a:spcBef>
              <a:buNone/>
              <a:defRPr/>
            </a:pPr>
            <a:r>
              <a:rPr lang="en-GB" sz="2400" dirty="0">
                <a:latin typeface="Arial" charset="0"/>
              </a:rPr>
              <a:t>If you completed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13</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flood emergency response plan), 11 (repair roof leaks)</a:t>
            </a:r>
            <a:r>
              <a:rPr lang="en-GB" sz="2400" dirty="0">
                <a:solidFill>
                  <a:schemeClr val="accent1"/>
                </a:solidFill>
                <a:effectLst>
                  <a:outerShdw blurRad="38100" dist="38100" dir="2700000" algn="tl">
                    <a:srgbClr val="C0C0C0"/>
                  </a:outerShdw>
                </a:effectLst>
                <a:latin typeface="Arial" charset="0"/>
              </a:rPr>
              <a:t> </a:t>
            </a:r>
            <a:r>
              <a:rPr lang="en-GB" sz="2400" u="sng" dirty="0">
                <a:latin typeface="Arial" charset="0"/>
              </a:rPr>
              <a:t>and</a:t>
            </a:r>
            <a:r>
              <a:rPr lang="en-GB" sz="2400" dirty="0">
                <a:latin typeface="Arial" charset="0"/>
              </a:rPr>
              <a:t> </a:t>
            </a:r>
          </a:p>
          <a:p>
            <a:pPr marL="0" indent="0">
              <a:spcBef>
                <a:spcPts val="0"/>
              </a:spcBef>
              <a:buNone/>
              <a:defRPr/>
            </a:pPr>
            <a:r>
              <a:rPr lang="en-GB" sz="2400" b="1" dirty="0">
                <a:solidFill>
                  <a:srgbClr val="660033"/>
                </a:solidFill>
                <a:latin typeface="Arial" charset="0"/>
              </a:rPr>
              <a:t>10 (regular roof inspections)</a:t>
            </a:r>
            <a:r>
              <a:rPr lang="en-GB" sz="2400" b="1" dirty="0">
                <a:latin typeface="Arial" charset="0"/>
              </a:rPr>
              <a:t>,</a:t>
            </a:r>
            <a:r>
              <a:rPr lang="en-GB" sz="2400" dirty="0">
                <a:latin typeface="Arial" charset="0"/>
              </a:rPr>
              <a:t> your flood emergency response team handles the incident well. Still, your building is surrounded by water for six days. </a:t>
            </a:r>
          </a:p>
          <a:p>
            <a:pPr marL="0" indent="0">
              <a:buNone/>
              <a:defRPr/>
            </a:pPr>
            <a:endParaRPr lang="en-GB" sz="2400" dirty="0">
              <a:latin typeface="Arial" charset="0"/>
            </a:endParaRPr>
          </a:p>
          <a:p>
            <a:pPr marL="0" indent="0">
              <a:buNone/>
              <a:defRPr/>
            </a:pPr>
            <a:r>
              <a:rPr lang="en-GB" sz="2400" dirty="0">
                <a:latin typeface="Arial" charset="0"/>
              </a:rPr>
              <a:t>The good media coverage as a result of your ‘outstanding resilience and customer service’ </a:t>
            </a:r>
            <a:r>
              <a:rPr lang="en-GB" sz="2400" b="1" dirty="0">
                <a:latin typeface="Arial" charset="0"/>
              </a:rPr>
              <a:t>improves</a:t>
            </a:r>
            <a:r>
              <a:rPr lang="en-GB" sz="2400" dirty="0">
                <a:latin typeface="Arial" charset="0"/>
              </a:rPr>
              <a:t> profits and market share:</a:t>
            </a:r>
          </a:p>
          <a:p>
            <a:pPr>
              <a:defRPr/>
            </a:pPr>
            <a:r>
              <a:rPr lang="en-GB" sz="2400" b="1" dirty="0">
                <a:latin typeface="Arial" charset="0"/>
              </a:rPr>
              <a:t>£ 500,000 increase in profits for the year (plus)</a:t>
            </a:r>
          </a:p>
        </p:txBody>
      </p:sp>
    </p:spTree>
  </p:cSld>
  <p:clrMapOvr>
    <a:masterClrMapping/>
  </p:clrMapOvr>
  <p:transition spd="med">
    <p:pull/>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a:tabLst>
                <a:tab pos="7334250" algn="r"/>
              </a:tabLst>
            </a:pPr>
            <a:r>
              <a:rPr lang="de-DE" altLang="en-US" dirty="0"/>
              <a:t>Event 27: UK	</a:t>
            </a:r>
          </a:p>
        </p:txBody>
      </p:sp>
      <p:sp>
        <p:nvSpPr>
          <p:cNvPr id="49155" name="Rectangle 3"/>
          <p:cNvSpPr>
            <a:spLocks noGrp="1" noChangeArrowheads="1"/>
          </p:cNvSpPr>
          <p:nvPr>
            <p:ph idx="1"/>
          </p:nvPr>
        </p:nvSpPr>
        <p:spPr>
          <a:xfrm>
            <a:off x="476973" y="2239152"/>
            <a:ext cx="8048502" cy="1965201"/>
          </a:xfrm>
        </p:spPr>
        <p:txBody>
          <a:bodyPr>
            <a:normAutofit fontScale="92500"/>
          </a:bodyPr>
          <a:lstStyle/>
          <a:p>
            <a:pPr marL="0" indent="0">
              <a:buNone/>
              <a:defRPr/>
            </a:pPr>
            <a:r>
              <a:rPr lang="en-GB" sz="2400" dirty="0">
                <a:latin typeface="Arial" charset="0"/>
              </a:rPr>
              <a:t>If you </a:t>
            </a:r>
            <a:r>
              <a:rPr lang="en-GB" sz="2400" u="sng" dirty="0">
                <a:latin typeface="Arial" charset="0"/>
              </a:rPr>
              <a:t>did</a:t>
            </a:r>
            <a:r>
              <a:rPr lang="en-GB" sz="2400" dirty="0">
                <a:latin typeface="Arial" charset="0"/>
              </a:rPr>
              <a:t> complete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13</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flood emergency response plan)</a:t>
            </a:r>
            <a:r>
              <a:rPr lang="en-GB" sz="2400" dirty="0">
                <a:solidFill>
                  <a:srgbClr val="660033"/>
                </a:solidFill>
                <a:effectLst>
                  <a:outerShdw blurRad="38100" dist="38100" dir="2700000" algn="tl">
                    <a:srgbClr val="C0C0C0"/>
                  </a:outerShdw>
                </a:effectLst>
                <a:latin typeface="Arial" charset="0"/>
              </a:rPr>
              <a:t> </a:t>
            </a:r>
            <a:r>
              <a:rPr lang="en-GB" sz="2400" u="sng" dirty="0">
                <a:latin typeface="Arial" charset="0"/>
              </a:rPr>
              <a:t>but not one or both of </a:t>
            </a:r>
            <a:r>
              <a:rPr lang="en-GB" sz="2400" b="1" dirty="0">
                <a:solidFill>
                  <a:srgbClr val="660033"/>
                </a:solidFill>
                <a:latin typeface="Arial" charset="0"/>
              </a:rPr>
              <a:t>10 (regular roof inspections)</a:t>
            </a:r>
            <a:r>
              <a:rPr lang="en-GB" sz="2400" b="1" dirty="0">
                <a:latin typeface="Arial" charset="0"/>
              </a:rPr>
              <a:t>,</a:t>
            </a:r>
            <a:r>
              <a:rPr lang="en-GB" sz="2400" b="1" dirty="0">
                <a:solidFill>
                  <a:srgbClr val="660033"/>
                </a:solidFill>
                <a:latin typeface="Arial" charset="0"/>
              </a:rPr>
              <a:t> or 11 (repair roof leaks)</a:t>
            </a:r>
            <a:r>
              <a:rPr lang="en-GB" sz="2400" dirty="0">
                <a:solidFill>
                  <a:schemeClr val="accent1"/>
                </a:solidFill>
                <a:effectLst>
                  <a:outerShdw blurRad="38100" dist="38100" dir="2700000" algn="tl">
                    <a:srgbClr val="C0C0C0"/>
                  </a:outerShdw>
                </a:effectLst>
                <a:latin typeface="Arial" charset="0"/>
              </a:rPr>
              <a:t> </a:t>
            </a:r>
            <a:r>
              <a:rPr lang="en-GB" sz="2400" dirty="0">
                <a:latin typeface="Arial" charset="0"/>
              </a:rPr>
              <a:t>the entire site is not flooded but there is some water damage.</a:t>
            </a:r>
            <a:r>
              <a:rPr lang="en-GB" sz="2400" b="1" dirty="0">
                <a:latin typeface="Arial" charset="0"/>
              </a:rPr>
              <a:t> </a:t>
            </a:r>
            <a:r>
              <a:rPr lang="en-GB" sz="2400" dirty="0">
                <a:latin typeface="Arial" charset="0"/>
              </a:rPr>
              <a:t>Your customer delivery service is not available for one day. </a:t>
            </a:r>
          </a:p>
          <a:p>
            <a:pPr marL="0" indent="0">
              <a:buNone/>
              <a:defRPr/>
            </a:pPr>
            <a:endParaRPr lang="en-GB" sz="2400" dirty="0">
              <a:latin typeface="Arial" charset="0"/>
            </a:endParaRPr>
          </a:p>
        </p:txBody>
      </p:sp>
      <p:sp>
        <p:nvSpPr>
          <p:cNvPr id="49181" name="Rectangle 29"/>
          <p:cNvSpPr>
            <a:spLocks noChangeArrowheads="1"/>
          </p:cNvSpPr>
          <p:nvPr/>
        </p:nvSpPr>
        <p:spPr bwMode="auto">
          <a:xfrm>
            <a:off x="476973" y="4355494"/>
            <a:ext cx="7379505" cy="289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000" dirty="0">
                <a:latin typeface="Arial" panose="020B0604020202020204" pitchFamily="34" charset="0"/>
              </a:rPr>
              <a:t>Profit losses occur as a result.</a:t>
            </a:r>
          </a:p>
          <a:p>
            <a:pPr marL="457200" indent="-457200">
              <a:spcBef>
                <a:spcPct val="20000"/>
              </a:spcBef>
              <a:buClr>
                <a:schemeClr val="accent1"/>
              </a:buClr>
              <a:buFont typeface="Arial" panose="020B0604020202020204" pitchFamily="34" charset="0"/>
              <a:buChar char="►"/>
            </a:pPr>
            <a:r>
              <a:rPr lang="en-GB" altLang="en-US" sz="2000" b="1" dirty="0">
                <a:solidFill>
                  <a:srgbClr val="000000"/>
                </a:solidFill>
                <a:latin typeface="Arial" panose="020B0604020202020204" pitchFamily="34" charset="0"/>
              </a:rPr>
              <a:t>£ 100,000 profit lost</a:t>
            </a:r>
            <a:endParaRPr lang="de-DE" altLang="en-US" sz="2000" b="1" dirty="0">
              <a:solidFill>
                <a:srgbClr val="000000"/>
              </a:solidFill>
              <a:latin typeface="Arial" panose="020B0604020202020204" pitchFamily="34" charset="0"/>
            </a:endParaRPr>
          </a:p>
        </p:txBody>
      </p:sp>
      <p:pic>
        <p:nvPicPr>
          <p:cNvPr id="49184" name="Picture 32"/>
          <p:cNvPicPr>
            <a:picLocks noChangeAspect="1" noChangeArrowheads="1"/>
          </p:cNvPicPr>
          <p:nvPr/>
        </p:nvPicPr>
        <p:blipFill>
          <a:blip r:embed="rId2">
            <a:extLst>
              <a:ext uri="{28A0092B-C50C-407E-A947-70E740481C1C}">
                <a14:useLocalDpi xmlns:a14="http://schemas.microsoft.com/office/drawing/2010/main" val="0"/>
              </a:ext>
            </a:extLst>
          </a:blip>
          <a:srcRect t="21024"/>
          <a:stretch>
            <a:fillRect/>
          </a:stretch>
        </p:blipFill>
        <p:spPr bwMode="auto">
          <a:xfrm>
            <a:off x="4384696" y="4362085"/>
            <a:ext cx="4048081" cy="2282555"/>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5870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49184"/>
                                        </p:tgtEl>
                                        <p:attrNameLst>
                                          <p:attrName>style.visibility</p:attrName>
                                        </p:attrNameLst>
                                      </p:cBhvr>
                                      <p:to>
                                        <p:strVal val="visible"/>
                                      </p:to>
                                    </p:set>
                                    <p:animEffect transition="in" filter="box(out)">
                                      <p:cBhvr>
                                        <p:cTn id="7" dur="500"/>
                                        <p:tgtEl>
                                          <p:spTgt spid="49184"/>
                                        </p:tgtEl>
                                      </p:cBhvr>
                                    </p:animEffect>
                                  </p:childTnLst>
                                  <p:subTnLst>
                                    <p:set>
                                      <p:cBhvr override="childStyle">
                                        <p:cTn dur="1" fill="hold" display="0" masterRel="nextClick" afterEffect="1"/>
                                        <p:tgtEl>
                                          <p:spTgt spid="49184"/>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81"/>
                                        </p:tgtEl>
                                        <p:attrNameLst>
                                          <p:attrName>style.visibility</p:attrName>
                                        </p:attrNameLst>
                                      </p:cBhvr>
                                      <p:to>
                                        <p:strVal val="visible"/>
                                      </p:to>
                                    </p:set>
                                    <p:animEffect transition="in" filter="wipe(left)">
                                      <p:cBhvr>
                                        <p:cTn id="12" dur="500"/>
                                        <p:tgtEl>
                                          <p:spTgt spid="49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81" grpId="0"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a:tabLst>
                <a:tab pos="7334250" algn="r"/>
              </a:tabLst>
            </a:pPr>
            <a:r>
              <a:rPr lang="de-DE" altLang="en-US" dirty="0"/>
              <a:t>Event 27: UK	</a:t>
            </a:r>
          </a:p>
        </p:txBody>
      </p:sp>
      <p:sp>
        <p:nvSpPr>
          <p:cNvPr id="49155" name="Rectangle 3"/>
          <p:cNvSpPr>
            <a:spLocks noGrp="1" noChangeArrowheads="1"/>
          </p:cNvSpPr>
          <p:nvPr>
            <p:ph idx="1"/>
          </p:nvPr>
        </p:nvSpPr>
        <p:spPr>
          <a:xfrm>
            <a:off x="571242" y="2248580"/>
            <a:ext cx="8072886" cy="2077194"/>
          </a:xfrm>
        </p:spPr>
        <p:txBody>
          <a:bodyPr>
            <a:normAutofit fontScale="92500" lnSpcReduction="10000"/>
          </a:bodyPr>
          <a:lstStyle/>
          <a:p>
            <a:pPr marL="0" indent="0">
              <a:buNone/>
              <a:defRPr/>
            </a:pPr>
            <a:r>
              <a:rPr lang="en-GB" sz="2400" dirty="0">
                <a:latin typeface="Arial" charset="0"/>
              </a:rPr>
              <a:t>If you </a:t>
            </a:r>
            <a:r>
              <a:rPr lang="en-GB" sz="2400" u="sng" dirty="0">
                <a:latin typeface="Arial" charset="0"/>
              </a:rPr>
              <a:t>did not </a:t>
            </a:r>
            <a:r>
              <a:rPr lang="en-GB" sz="2400" dirty="0">
                <a:latin typeface="Arial" charset="0"/>
              </a:rPr>
              <a:t>complete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13</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flood emergency response plan)</a:t>
            </a:r>
            <a:r>
              <a:rPr lang="en-GB" sz="2400" dirty="0">
                <a:solidFill>
                  <a:srgbClr val="660033"/>
                </a:solidFill>
                <a:effectLst>
                  <a:outerShdw blurRad="38100" dist="38100" dir="2700000" algn="tl">
                    <a:srgbClr val="C0C0C0"/>
                  </a:outerShdw>
                </a:effectLst>
                <a:latin typeface="Arial" charset="0"/>
              </a:rPr>
              <a:t> </a:t>
            </a:r>
            <a:r>
              <a:rPr lang="en-GB" sz="2400" u="sng" dirty="0">
                <a:latin typeface="Arial" charset="0"/>
              </a:rPr>
              <a:t>but completed</a:t>
            </a:r>
            <a:r>
              <a:rPr lang="en-GB" sz="2400" dirty="0">
                <a:latin typeface="Arial" charset="0"/>
              </a:rPr>
              <a:t> </a:t>
            </a:r>
            <a:r>
              <a:rPr lang="en-GB" sz="2400" b="1" dirty="0">
                <a:solidFill>
                  <a:srgbClr val="660033"/>
                </a:solidFill>
                <a:latin typeface="Arial" charset="0"/>
              </a:rPr>
              <a:t>10 (regular roof inspections)</a:t>
            </a:r>
            <a:r>
              <a:rPr lang="en-GB" sz="2400" b="1" dirty="0">
                <a:latin typeface="Arial" charset="0"/>
              </a:rPr>
              <a:t>,</a:t>
            </a:r>
            <a:r>
              <a:rPr lang="en-GB" sz="2400" dirty="0">
                <a:latin typeface="Arial" charset="0"/>
              </a:rPr>
              <a:t> </a:t>
            </a:r>
            <a:r>
              <a:rPr lang="en-GB" sz="2400" u="sng" dirty="0">
                <a:solidFill>
                  <a:schemeClr val="tx1"/>
                </a:solidFill>
                <a:latin typeface="Arial" charset="0"/>
              </a:rPr>
              <a:t>or </a:t>
            </a:r>
            <a:r>
              <a:rPr lang="en-GB" sz="2400" b="1" dirty="0">
                <a:solidFill>
                  <a:srgbClr val="660033"/>
                </a:solidFill>
                <a:latin typeface="Arial" charset="0"/>
              </a:rPr>
              <a:t>11 (repair roof leaks)</a:t>
            </a:r>
            <a:r>
              <a:rPr lang="en-GB" sz="2400" dirty="0">
                <a:solidFill>
                  <a:schemeClr val="accent1"/>
                </a:solidFill>
                <a:effectLst>
                  <a:outerShdw blurRad="38100" dist="38100" dir="2700000" algn="tl">
                    <a:srgbClr val="C0C0C0"/>
                  </a:outerShdw>
                </a:effectLst>
                <a:latin typeface="Arial" charset="0"/>
              </a:rPr>
              <a:t> </a:t>
            </a:r>
            <a:r>
              <a:rPr lang="en-GB" sz="2400" u="sng" dirty="0">
                <a:solidFill>
                  <a:schemeClr val="tx1"/>
                </a:solidFill>
                <a:latin typeface="Arial" charset="0"/>
              </a:rPr>
              <a:t>or both </a:t>
            </a:r>
            <a:r>
              <a:rPr lang="en-GB" sz="2400" dirty="0">
                <a:latin typeface="Arial" charset="0"/>
              </a:rPr>
              <a:t>the entire site is flooded but there is limited or no water damage from roof leaks.</a:t>
            </a:r>
            <a:r>
              <a:rPr lang="en-GB" sz="2400" b="1" dirty="0">
                <a:latin typeface="Arial" charset="0"/>
              </a:rPr>
              <a:t> </a:t>
            </a:r>
            <a:r>
              <a:rPr lang="en-GB" sz="2400" dirty="0">
                <a:latin typeface="Arial" charset="0"/>
              </a:rPr>
              <a:t>Your customers’ delivery service is not available for several days. </a:t>
            </a:r>
          </a:p>
          <a:p>
            <a:pPr marL="0" indent="0">
              <a:buNone/>
              <a:defRPr/>
            </a:pPr>
            <a:endParaRPr lang="en-GB" sz="2400" dirty="0">
              <a:latin typeface="Arial" charset="0"/>
            </a:endParaRPr>
          </a:p>
        </p:txBody>
      </p:sp>
      <p:sp>
        <p:nvSpPr>
          <p:cNvPr id="49181" name="Rectangle 29"/>
          <p:cNvSpPr>
            <a:spLocks noChangeArrowheads="1"/>
          </p:cNvSpPr>
          <p:nvPr/>
        </p:nvSpPr>
        <p:spPr bwMode="auto">
          <a:xfrm>
            <a:off x="571242" y="4482763"/>
            <a:ext cx="7379505" cy="289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000" dirty="0">
                <a:latin typeface="Arial" panose="020B0604020202020204" pitchFamily="34" charset="0"/>
              </a:rPr>
              <a:t>Profit losses occur as a result.</a:t>
            </a:r>
          </a:p>
          <a:p>
            <a:pPr marL="457200" indent="-457200">
              <a:spcBef>
                <a:spcPct val="20000"/>
              </a:spcBef>
              <a:buClr>
                <a:schemeClr val="accent1"/>
              </a:buClr>
              <a:buFont typeface="Arial" panose="020B0604020202020204" pitchFamily="34" charset="0"/>
              <a:buChar char="►"/>
            </a:pPr>
            <a:r>
              <a:rPr lang="en-GB" altLang="en-US" sz="2000" b="1" dirty="0">
                <a:latin typeface="Arial" panose="020B0604020202020204" pitchFamily="34" charset="0"/>
              </a:rPr>
              <a:t>£ 500,000 profits lost (minus) </a:t>
            </a:r>
            <a:endParaRPr lang="de-DE" altLang="en-US" sz="2000" b="1" dirty="0">
              <a:latin typeface="Arial" panose="020B0604020202020204" pitchFamily="34" charset="0"/>
            </a:endParaRPr>
          </a:p>
        </p:txBody>
      </p:sp>
      <p:pic>
        <p:nvPicPr>
          <p:cNvPr id="49184" name="Picture 32"/>
          <p:cNvPicPr>
            <a:picLocks noChangeAspect="1" noChangeArrowheads="1"/>
          </p:cNvPicPr>
          <p:nvPr/>
        </p:nvPicPr>
        <p:blipFill>
          <a:blip r:embed="rId2">
            <a:extLst>
              <a:ext uri="{28A0092B-C50C-407E-A947-70E740481C1C}">
                <a14:useLocalDpi xmlns:a14="http://schemas.microsoft.com/office/drawing/2010/main" val="0"/>
              </a:ext>
            </a:extLst>
          </a:blip>
          <a:srcRect t="21024"/>
          <a:stretch>
            <a:fillRect/>
          </a:stretch>
        </p:blipFill>
        <p:spPr bwMode="auto">
          <a:xfrm>
            <a:off x="5530744" y="4325774"/>
            <a:ext cx="3367193" cy="1898629"/>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02279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49184"/>
                                        </p:tgtEl>
                                        <p:attrNameLst>
                                          <p:attrName>style.visibility</p:attrName>
                                        </p:attrNameLst>
                                      </p:cBhvr>
                                      <p:to>
                                        <p:strVal val="visible"/>
                                      </p:to>
                                    </p:set>
                                    <p:animEffect transition="in" filter="box(out)">
                                      <p:cBhvr>
                                        <p:cTn id="7" dur="500"/>
                                        <p:tgtEl>
                                          <p:spTgt spid="49184"/>
                                        </p:tgtEl>
                                      </p:cBhvr>
                                    </p:animEffect>
                                  </p:childTnLst>
                                  <p:subTnLst>
                                    <p:set>
                                      <p:cBhvr override="childStyle">
                                        <p:cTn dur="1" fill="hold" display="0" masterRel="nextClick" afterEffect="1"/>
                                        <p:tgtEl>
                                          <p:spTgt spid="49184"/>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81"/>
                                        </p:tgtEl>
                                        <p:attrNameLst>
                                          <p:attrName>style.visibility</p:attrName>
                                        </p:attrNameLst>
                                      </p:cBhvr>
                                      <p:to>
                                        <p:strVal val="visible"/>
                                      </p:to>
                                    </p:set>
                                    <p:animEffect transition="in" filter="wipe(left)">
                                      <p:cBhvr>
                                        <p:cTn id="12" dur="500"/>
                                        <p:tgtEl>
                                          <p:spTgt spid="49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81" grpId="0"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a:tabLst>
                <a:tab pos="7334250" algn="r"/>
              </a:tabLst>
            </a:pPr>
            <a:r>
              <a:rPr lang="de-DE" altLang="en-US" dirty="0"/>
              <a:t>Event 27: UK 	</a:t>
            </a:r>
          </a:p>
        </p:txBody>
      </p:sp>
      <p:sp>
        <p:nvSpPr>
          <p:cNvPr id="49155" name="Rectangle 3"/>
          <p:cNvSpPr>
            <a:spLocks noGrp="1" noChangeArrowheads="1"/>
          </p:cNvSpPr>
          <p:nvPr>
            <p:ph idx="1"/>
          </p:nvPr>
        </p:nvSpPr>
        <p:spPr>
          <a:xfrm>
            <a:off x="458120" y="2216195"/>
            <a:ext cx="8099990" cy="2077194"/>
          </a:xfrm>
        </p:spPr>
        <p:txBody>
          <a:bodyPr>
            <a:normAutofit/>
          </a:bodyPr>
          <a:lstStyle/>
          <a:p>
            <a:pPr marL="0" indent="0">
              <a:buNone/>
              <a:defRPr/>
            </a:pPr>
            <a:r>
              <a:rPr lang="en-GB" sz="2400" dirty="0">
                <a:latin typeface="Arial" charset="0"/>
              </a:rPr>
              <a:t>If you </a:t>
            </a:r>
            <a:r>
              <a:rPr lang="en-GB" sz="2400" u="sng" dirty="0">
                <a:latin typeface="Arial" charset="0"/>
              </a:rPr>
              <a:t>did not </a:t>
            </a:r>
            <a:r>
              <a:rPr lang="en-GB" sz="2400" dirty="0">
                <a:latin typeface="Arial" charset="0"/>
              </a:rPr>
              <a:t>complete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13</a:t>
            </a:r>
            <a:r>
              <a:rPr lang="en-GB" sz="2400" b="1"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develop a flood emergency response plan),</a:t>
            </a:r>
            <a:r>
              <a:rPr lang="en-GB" sz="2400" u="sng" dirty="0">
                <a:solidFill>
                  <a:schemeClr val="tx1"/>
                </a:solidFill>
                <a:latin typeface="Arial" charset="0"/>
              </a:rPr>
              <a:t> nor </a:t>
            </a:r>
            <a:r>
              <a:rPr lang="en-GB" sz="2400" b="1" dirty="0">
                <a:solidFill>
                  <a:srgbClr val="660033"/>
                </a:solidFill>
                <a:latin typeface="Arial" charset="0"/>
              </a:rPr>
              <a:t>11 (repair roof leaks)</a:t>
            </a:r>
            <a:r>
              <a:rPr lang="en-GB" sz="2400" dirty="0">
                <a:solidFill>
                  <a:srgbClr val="660033"/>
                </a:solidFill>
                <a:effectLst>
                  <a:outerShdw blurRad="38100" dist="38100" dir="2700000" algn="tl">
                    <a:srgbClr val="C0C0C0"/>
                  </a:outerShdw>
                </a:effectLst>
                <a:latin typeface="Arial" charset="0"/>
              </a:rPr>
              <a:t> </a:t>
            </a:r>
            <a:r>
              <a:rPr lang="en-GB" sz="2400" u="sng" dirty="0">
                <a:latin typeface="Arial" charset="0"/>
              </a:rPr>
              <a:t>nor </a:t>
            </a:r>
            <a:r>
              <a:rPr lang="en-GB" sz="2400" b="1" dirty="0">
                <a:solidFill>
                  <a:srgbClr val="660033"/>
                </a:solidFill>
                <a:latin typeface="Arial" charset="0"/>
              </a:rPr>
              <a:t>10</a:t>
            </a:r>
            <a:r>
              <a:rPr lang="en-GB" sz="2400" b="1" dirty="0">
                <a:latin typeface="Arial" charset="0"/>
              </a:rPr>
              <a:t> </a:t>
            </a:r>
            <a:r>
              <a:rPr lang="en-GB" sz="2400" b="1" dirty="0">
                <a:solidFill>
                  <a:srgbClr val="660033"/>
                </a:solidFill>
                <a:latin typeface="Arial" charset="0"/>
              </a:rPr>
              <a:t>(regular roof inspections)</a:t>
            </a:r>
            <a:r>
              <a:rPr lang="en-GB" sz="2400" b="1" dirty="0">
                <a:latin typeface="Arial" charset="0"/>
              </a:rPr>
              <a:t>,</a:t>
            </a:r>
            <a:r>
              <a:rPr lang="en-GB" sz="2400" dirty="0">
                <a:latin typeface="Arial" charset="0"/>
              </a:rPr>
              <a:t> the entire site is flooded.</a:t>
            </a:r>
            <a:r>
              <a:rPr lang="en-GB" sz="2400" b="1" dirty="0">
                <a:latin typeface="Arial" charset="0"/>
              </a:rPr>
              <a:t> </a:t>
            </a:r>
            <a:r>
              <a:rPr lang="en-GB" sz="2400" dirty="0">
                <a:latin typeface="Arial" charset="0"/>
              </a:rPr>
              <a:t>Your customers’ delivery service is not available for several days. </a:t>
            </a:r>
          </a:p>
          <a:p>
            <a:pPr marL="0" indent="0">
              <a:buNone/>
              <a:defRPr/>
            </a:pPr>
            <a:endParaRPr lang="en-GB" sz="2400" dirty="0">
              <a:latin typeface="Arial" charset="0"/>
            </a:endParaRPr>
          </a:p>
        </p:txBody>
      </p:sp>
      <p:sp>
        <p:nvSpPr>
          <p:cNvPr id="49181" name="Rectangle 29"/>
          <p:cNvSpPr>
            <a:spLocks noChangeArrowheads="1"/>
          </p:cNvSpPr>
          <p:nvPr/>
        </p:nvSpPr>
        <p:spPr bwMode="auto">
          <a:xfrm>
            <a:off x="458120" y="4325774"/>
            <a:ext cx="7379505" cy="289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Profit losses occur as a result of poor publicity in the media.</a:t>
            </a:r>
          </a:p>
          <a:p>
            <a:pPr marL="457200" indent="-457200">
              <a:spcBef>
                <a:spcPct val="20000"/>
              </a:spcBef>
              <a:buClr>
                <a:schemeClr val="accent1"/>
              </a:buClr>
              <a:buFont typeface="Arial" panose="020B0604020202020204" pitchFamily="34" charset="0"/>
              <a:buChar char="►"/>
            </a:pPr>
            <a:r>
              <a:rPr lang="en-GB" altLang="en-US" sz="2400" b="1" dirty="0">
                <a:latin typeface="Arial" panose="020B0604020202020204" pitchFamily="34" charset="0"/>
              </a:rPr>
              <a:t>£1,000,000 profit lost</a:t>
            </a:r>
          </a:p>
        </p:txBody>
      </p:sp>
      <p:pic>
        <p:nvPicPr>
          <p:cNvPr id="49184" name="Picture 32"/>
          <p:cNvPicPr>
            <a:picLocks noChangeAspect="1" noChangeArrowheads="1"/>
          </p:cNvPicPr>
          <p:nvPr/>
        </p:nvPicPr>
        <p:blipFill>
          <a:blip r:embed="rId2">
            <a:extLst>
              <a:ext uri="{28A0092B-C50C-407E-A947-70E740481C1C}">
                <a14:useLocalDpi xmlns:a14="http://schemas.microsoft.com/office/drawing/2010/main" val="0"/>
              </a:ext>
            </a:extLst>
          </a:blip>
          <a:srcRect t="21024"/>
          <a:stretch>
            <a:fillRect/>
          </a:stretch>
        </p:blipFill>
        <p:spPr bwMode="auto">
          <a:xfrm>
            <a:off x="5530744" y="4325774"/>
            <a:ext cx="3367193" cy="1898629"/>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
        <p:nvSpPr>
          <p:cNvPr id="30"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49184"/>
                                        </p:tgtEl>
                                        <p:attrNameLst>
                                          <p:attrName>style.visibility</p:attrName>
                                        </p:attrNameLst>
                                      </p:cBhvr>
                                      <p:to>
                                        <p:strVal val="visible"/>
                                      </p:to>
                                    </p:set>
                                    <p:animEffect transition="in" filter="box(out)">
                                      <p:cBhvr>
                                        <p:cTn id="7" dur="500"/>
                                        <p:tgtEl>
                                          <p:spTgt spid="49184"/>
                                        </p:tgtEl>
                                      </p:cBhvr>
                                    </p:animEffect>
                                  </p:childTnLst>
                                  <p:subTnLst>
                                    <p:set>
                                      <p:cBhvr override="childStyle">
                                        <p:cTn dur="1" fill="hold" display="0" masterRel="nextClick" afterEffect="1"/>
                                        <p:tgtEl>
                                          <p:spTgt spid="49184"/>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81"/>
                                        </p:tgtEl>
                                        <p:attrNameLst>
                                          <p:attrName>style.visibility</p:attrName>
                                        </p:attrNameLst>
                                      </p:cBhvr>
                                      <p:to>
                                        <p:strVal val="visible"/>
                                      </p:to>
                                    </p:set>
                                    <p:animEffect transition="in" filter="wipe(left)">
                                      <p:cBhvr>
                                        <p:cTn id="12" dur="500"/>
                                        <p:tgtEl>
                                          <p:spTgt spid="4918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81" grpId="0" autoUpdateAnimBg="0"/>
      <p:bldP spid="30"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a:tabLst>
                <a:tab pos="7334250" algn="r"/>
              </a:tabLst>
            </a:pPr>
            <a:r>
              <a:rPr lang="de-DE" altLang="en-US" dirty="0"/>
              <a:t>Event 28: Romania	</a:t>
            </a:r>
          </a:p>
        </p:txBody>
      </p:sp>
      <p:sp>
        <p:nvSpPr>
          <p:cNvPr id="93187" name="Rectangle 3"/>
          <p:cNvSpPr>
            <a:spLocks noGrp="1" noChangeArrowheads="1"/>
          </p:cNvSpPr>
          <p:nvPr>
            <p:ph idx="1"/>
          </p:nvPr>
        </p:nvSpPr>
        <p:spPr>
          <a:xfrm>
            <a:off x="488490" y="2274051"/>
            <a:ext cx="8084268" cy="1154949"/>
          </a:xfrm>
          <a:noFill/>
        </p:spPr>
        <p:txBody>
          <a:bodyPr>
            <a:normAutofit lnSpcReduction="10000"/>
          </a:bodyPr>
          <a:lstStyle/>
          <a:p>
            <a:pPr marL="0" indent="0">
              <a:buNone/>
            </a:pPr>
            <a:r>
              <a:rPr lang="en-GB" altLang="en-US" sz="2400" dirty="0">
                <a:latin typeface="Arial" panose="020B0604020202020204" pitchFamily="34" charset="0"/>
              </a:rPr>
              <a:t>It is March at B&amp;T </a:t>
            </a:r>
            <a:r>
              <a:rPr lang="en-GB" altLang="en-US" sz="2400" dirty="0" err="1">
                <a:latin typeface="Arial" panose="020B0604020202020204" pitchFamily="34" charset="0"/>
              </a:rPr>
              <a:t>Ltd’s</a:t>
            </a:r>
            <a:r>
              <a:rPr lang="en-GB" altLang="en-US" sz="2400" dirty="0">
                <a:latin typeface="Arial" panose="020B0604020202020204" pitchFamily="34" charset="0"/>
              </a:rPr>
              <a:t> manufacturing plant in Europe where a High Intensity Discharge (HID) lamp shatters and fragments fall to the ground. </a:t>
            </a:r>
          </a:p>
          <a:p>
            <a:pPr marL="0" indent="0">
              <a:buNone/>
            </a:pPr>
            <a:endParaRPr lang="en-GB" altLang="en-US" sz="2400" dirty="0">
              <a:latin typeface="Arial" panose="020B0604020202020204" pitchFamily="34" charset="0"/>
            </a:endParaRPr>
          </a:p>
        </p:txBody>
      </p:sp>
      <p:sp>
        <p:nvSpPr>
          <p:cNvPr id="29727" name="Rectangle 31"/>
          <p:cNvSpPr>
            <a:spLocks noChangeArrowheads="1"/>
          </p:cNvSpPr>
          <p:nvPr/>
        </p:nvSpPr>
        <p:spPr bwMode="auto">
          <a:xfrm>
            <a:off x="488490" y="3661591"/>
            <a:ext cx="808426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endParaRPr lang="de-DE" altLang="en-US" sz="2400" dirty="0">
              <a:latin typeface="Arial" panose="020B0604020202020204" pitchFamily="34" charset="0"/>
            </a:endParaRPr>
          </a:p>
          <a:p>
            <a:pPr>
              <a:spcBef>
                <a:spcPct val="20000"/>
              </a:spcBef>
            </a:pPr>
            <a:endParaRPr lang="de-DE" altLang="en-US" sz="2400" dirty="0">
              <a:latin typeface="Arial" panose="020B0604020202020204" pitchFamily="34" charset="0"/>
            </a:endParaRPr>
          </a:p>
        </p:txBody>
      </p:sp>
      <p:pic>
        <p:nvPicPr>
          <p:cNvPr id="3" name="Picture 2" descr="A picture containing object, indoor, wall&#10;&#10;Description generated with very high confidence">
            <a:extLst>
              <a:ext uri="{FF2B5EF4-FFF2-40B4-BE49-F238E27FC236}">
                <a16:creationId xmlns:a16="http://schemas.microsoft.com/office/drawing/2014/main" id="{6574040D-78E6-4BFD-B65A-8A1BDBC3C0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7969" y="3429000"/>
            <a:ext cx="4148062" cy="31098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29727"/>
                                        </p:tgtEl>
                                        <p:attrNameLst>
                                          <p:attrName>style.visibility</p:attrName>
                                        </p:attrNameLst>
                                      </p:cBhvr>
                                      <p:to>
                                        <p:strVal val="visible"/>
                                      </p:to>
                                    </p:set>
                                    <p:animEffect transition="in" filter="wipe(left)">
                                      <p:cBhvr>
                                        <p:cTn id="7" dur="500"/>
                                        <p:tgtEl>
                                          <p:spTgt spid="29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7" grpId="0"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B926-2899-4F91-ADA5-E00B101E4A64}"/>
              </a:ext>
            </a:extLst>
          </p:cNvPr>
          <p:cNvSpPr>
            <a:spLocks noGrp="1"/>
          </p:cNvSpPr>
          <p:nvPr>
            <p:ph type="title"/>
          </p:nvPr>
        </p:nvSpPr>
        <p:spPr/>
        <p:txBody>
          <a:bodyPr/>
          <a:lstStyle/>
          <a:p>
            <a:r>
              <a:rPr lang="en-GB" dirty="0"/>
              <a:t>Event 28: Romania</a:t>
            </a:r>
          </a:p>
        </p:txBody>
      </p:sp>
      <p:sp>
        <p:nvSpPr>
          <p:cNvPr id="3" name="Content Placeholder 2">
            <a:extLst>
              <a:ext uri="{FF2B5EF4-FFF2-40B4-BE49-F238E27FC236}">
                <a16:creationId xmlns:a16="http://schemas.microsoft.com/office/drawing/2014/main" id="{24EA14C2-48EA-49D0-9465-1E838B373B89}"/>
              </a:ext>
            </a:extLst>
          </p:cNvPr>
          <p:cNvSpPr>
            <a:spLocks noGrp="1"/>
          </p:cNvSpPr>
          <p:nvPr>
            <p:ph idx="1"/>
          </p:nvPr>
        </p:nvSpPr>
        <p:spPr>
          <a:xfrm>
            <a:off x="439722" y="2194528"/>
            <a:ext cx="8240982" cy="4364767"/>
          </a:xfrm>
        </p:spPr>
        <p:txBody>
          <a:bodyPr>
            <a:normAutofit/>
          </a:bodyPr>
          <a:lstStyle/>
          <a:p>
            <a:pPr marL="0" indent="0">
              <a:buNone/>
            </a:pPr>
            <a:r>
              <a:rPr lang="en-GB" sz="2400" dirty="0">
                <a:solidFill>
                  <a:schemeClr val="tx1"/>
                </a:solidFill>
                <a:latin typeface="Arial" panose="020B0604020202020204" pitchFamily="34" charset="0"/>
                <a:cs typeface="Arial" panose="020B0604020202020204" pitchFamily="34" charset="0"/>
              </a:rPr>
              <a:t>If you </a:t>
            </a:r>
            <a:r>
              <a:rPr lang="en-GB" sz="2400" u="sng" dirty="0">
                <a:solidFill>
                  <a:schemeClr val="tx1"/>
                </a:solidFill>
                <a:latin typeface="Arial" panose="020B0604020202020204" pitchFamily="34" charset="0"/>
                <a:cs typeface="Arial" panose="020B0604020202020204" pitchFamily="34" charset="0"/>
              </a:rPr>
              <a:t>did </a:t>
            </a:r>
            <a:r>
              <a:rPr lang="en-GB" sz="2400" dirty="0">
                <a:solidFill>
                  <a:schemeClr val="tx1"/>
                </a:solidFill>
                <a:latin typeface="Arial" panose="020B0604020202020204" pitchFamily="34" charset="0"/>
                <a:cs typeface="Arial" panose="020B0604020202020204" pitchFamily="34" charset="0"/>
              </a:rPr>
              <a:t>complete </a:t>
            </a:r>
            <a:r>
              <a:rPr lang="en-GB" sz="2400" b="1" dirty="0">
                <a:solidFill>
                  <a:srgbClr val="660033"/>
                </a:solidFill>
                <a:latin typeface="Arial" panose="020B0604020202020204" pitchFamily="34" charset="0"/>
                <a:cs typeface="Arial" panose="020B0604020202020204" pitchFamily="34" charset="0"/>
              </a:rPr>
              <a:t>recommendation 22 (improve storage and handling of ignitable liquids) </a:t>
            </a:r>
            <a:r>
              <a:rPr lang="en-GB" sz="2400" dirty="0">
                <a:solidFill>
                  <a:schemeClr val="tx1"/>
                </a:solidFill>
                <a:latin typeface="Arial" panose="020B0604020202020204" pitchFamily="34" charset="0"/>
                <a:cs typeface="Arial" panose="020B0604020202020204" pitchFamily="34" charset="0"/>
              </a:rPr>
              <a:t>the hot fragments fall to the concrete floor with no effect. The engineering manager has noticed the regular bulb failures and is convinced that LED lighting should be installed. This event triggers him to act.</a:t>
            </a:r>
          </a:p>
          <a:p>
            <a:pPr marL="0" indent="0">
              <a:buNone/>
            </a:pPr>
            <a:r>
              <a:rPr lang="en-GB" sz="2400" dirty="0">
                <a:solidFill>
                  <a:schemeClr val="tx1"/>
                </a:solidFill>
                <a:latin typeface="Arial" panose="020B0604020202020204" pitchFamily="34" charset="0"/>
                <a:cs typeface="Arial" panose="020B0604020202020204" pitchFamily="34" charset="0"/>
              </a:rPr>
              <a:t>  </a:t>
            </a:r>
          </a:p>
          <a:p>
            <a:r>
              <a:rPr lang="en-GB" sz="2400" b="1" dirty="0">
                <a:latin typeface="Arial" panose="020B0604020202020204" pitchFamily="34" charset="0"/>
                <a:cs typeface="Arial" panose="020B0604020202020204" pitchFamily="34" charset="0"/>
              </a:rPr>
              <a:t>LED lights around the whole plant provide an annual saving of £ 100,000 (treat as profit = plus).</a:t>
            </a:r>
          </a:p>
        </p:txBody>
      </p:sp>
    </p:spTree>
    <p:extLst>
      <p:ext uri="{BB962C8B-B14F-4D97-AF65-F5344CB8AC3E}">
        <p14:creationId xmlns:p14="http://schemas.microsoft.com/office/powerpoint/2010/main" val="27374069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B926-2899-4F91-ADA5-E00B101E4A64}"/>
              </a:ext>
            </a:extLst>
          </p:cNvPr>
          <p:cNvSpPr>
            <a:spLocks noGrp="1"/>
          </p:cNvSpPr>
          <p:nvPr>
            <p:ph type="title"/>
          </p:nvPr>
        </p:nvSpPr>
        <p:spPr/>
        <p:txBody>
          <a:bodyPr/>
          <a:lstStyle/>
          <a:p>
            <a:r>
              <a:rPr lang="en-GB" dirty="0"/>
              <a:t>Event 28: Romania</a:t>
            </a:r>
          </a:p>
        </p:txBody>
      </p:sp>
      <p:sp>
        <p:nvSpPr>
          <p:cNvPr id="3" name="Content Placeholder 2">
            <a:extLst>
              <a:ext uri="{FF2B5EF4-FFF2-40B4-BE49-F238E27FC236}">
                <a16:creationId xmlns:a16="http://schemas.microsoft.com/office/drawing/2014/main" id="{24EA14C2-48EA-49D0-9465-1E838B373B89}"/>
              </a:ext>
            </a:extLst>
          </p:cNvPr>
          <p:cNvSpPr>
            <a:spLocks noGrp="1"/>
          </p:cNvSpPr>
          <p:nvPr>
            <p:ph idx="1"/>
          </p:nvPr>
        </p:nvSpPr>
        <p:spPr>
          <a:xfrm>
            <a:off x="439722" y="2194528"/>
            <a:ext cx="8240982" cy="4364767"/>
          </a:xfrm>
        </p:spPr>
        <p:txBody>
          <a:bodyPr>
            <a:normAutofit lnSpcReduction="10000"/>
          </a:bodyPr>
          <a:lstStyle/>
          <a:p>
            <a:pPr marL="0" indent="0">
              <a:buNone/>
            </a:pPr>
            <a:r>
              <a:rPr lang="en-GB" sz="2400" dirty="0">
                <a:solidFill>
                  <a:schemeClr val="tx1"/>
                </a:solidFill>
                <a:latin typeface="Arial" panose="020B0604020202020204" pitchFamily="34" charset="0"/>
                <a:cs typeface="Arial" panose="020B0604020202020204" pitchFamily="34" charset="0"/>
              </a:rPr>
              <a:t>If you </a:t>
            </a:r>
            <a:r>
              <a:rPr lang="en-GB" sz="2400" u="sng" dirty="0">
                <a:solidFill>
                  <a:schemeClr val="tx1"/>
                </a:solidFill>
                <a:latin typeface="Arial" panose="020B0604020202020204" pitchFamily="34" charset="0"/>
                <a:cs typeface="Arial" panose="020B0604020202020204" pitchFamily="34" charset="0"/>
              </a:rPr>
              <a:t>did not </a:t>
            </a:r>
            <a:r>
              <a:rPr lang="en-GB" sz="2400" dirty="0">
                <a:solidFill>
                  <a:schemeClr val="tx1"/>
                </a:solidFill>
                <a:latin typeface="Arial" panose="020B0604020202020204" pitchFamily="34" charset="0"/>
                <a:cs typeface="Arial" panose="020B0604020202020204" pitchFamily="34" charset="0"/>
              </a:rPr>
              <a:t>complete </a:t>
            </a:r>
            <a:r>
              <a:rPr lang="en-GB" sz="2400" b="1" dirty="0">
                <a:solidFill>
                  <a:srgbClr val="660033"/>
                </a:solidFill>
                <a:latin typeface="Arial" panose="020B0604020202020204" pitchFamily="34" charset="0"/>
                <a:cs typeface="Arial" panose="020B0604020202020204" pitchFamily="34" charset="0"/>
              </a:rPr>
              <a:t>recommendation 22 improve storage and handling of ignitable liquids) </a:t>
            </a:r>
            <a:r>
              <a:rPr lang="en-GB" sz="2400" dirty="0">
                <a:solidFill>
                  <a:schemeClr val="tx1"/>
                </a:solidFill>
                <a:latin typeface="Arial" panose="020B0604020202020204" pitchFamily="34" charset="0"/>
                <a:cs typeface="Arial" panose="020B0604020202020204" pitchFamily="34" charset="0"/>
              </a:rPr>
              <a:t>the hot fragments fall into an oily area next to a CNC machine. A small fire starts and plastic oil containers melt allowing the fire to grow. </a:t>
            </a:r>
          </a:p>
          <a:p>
            <a:pPr marL="0" indent="0">
              <a:buNone/>
            </a:pPr>
            <a:r>
              <a:rPr lang="en-GB" sz="2400" dirty="0">
                <a:solidFill>
                  <a:schemeClr val="tx1"/>
                </a:solidFill>
                <a:latin typeface="Arial" panose="020B0604020202020204" pitchFamily="34" charset="0"/>
                <a:cs typeface="Arial" panose="020B0604020202020204" pitchFamily="34" charset="0"/>
              </a:rPr>
              <a:t>Fortunately the area is protected by sprinkler which are operated by the heat and control the fire after thirty minutes. The oil aggravated the fire and there is significant damage to one production bay. </a:t>
            </a:r>
          </a:p>
          <a:p>
            <a:pPr marL="0" indent="0">
              <a:buNone/>
            </a:pPr>
            <a:r>
              <a:rPr lang="en-GB" sz="2400" dirty="0">
                <a:solidFill>
                  <a:schemeClr val="tx1"/>
                </a:solidFill>
                <a:latin typeface="Arial" panose="020B0604020202020204" pitchFamily="34" charset="0"/>
                <a:cs typeface="Arial" panose="020B0604020202020204" pitchFamily="34" charset="0"/>
              </a:rPr>
              <a:t>  </a:t>
            </a:r>
          </a:p>
          <a:p>
            <a:r>
              <a:rPr lang="en-GB" sz="2400" b="1" dirty="0">
                <a:latin typeface="Arial" panose="020B0604020202020204" pitchFamily="34" charset="0"/>
                <a:cs typeface="Arial" panose="020B0604020202020204" pitchFamily="34" charset="0"/>
              </a:rPr>
              <a:t>Profits drop by £2,000,000</a:t>
            </a:r>
          </a:p>
        </p:txBody>
      </p:sp>
      <p:sp>
        <p:nvSpPr>
          <p:cNvPr id="4" name="Action Button: Return 23">
            <a:hlinkClick r:id="rId2" action="ppaction://hlinksldjump" highlightClick="1"/>
            <a:extLst>
              <a:ext uri="{FF2B5EF4-FFF2-40B4-BE49-F238E27FC236}">
                <a16:creationId xmlns:a16="http://schemas.microsoft.com/office/drawing/2014/main" id="{71C9F18C-99B4-4E8A-A34E-3EF053704615}"/>
              </a:ext>
            </a:extLst>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34605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a:tabLst>
                <a:tab pos="7334250" algn="r"/>
              </a:tabLst>
            </a:pPr>
            <a:r>
              <a:rPr lang="de-DE" altLang="en-US" dirty="0"/>
              <a:t>Event 29: Romania	</a:t>
            </a:r>
          </a:p>
        </p:txBody>
      </p:sp>
      <p:sp>
        <p:nvSpPr>
          <p:cNvPr id="94211" name="Rectangle 3"/>
          <p:cNvSpPr>
            <a:spLocks noGrp="1" noChangeArrowheads="1"/>
          </p:cNvSpPr>
          <p:nvPr>
            <p:ph idx="1"/>
          </p:nvPr>
        </p:nvSpPr>
        <p:spPr>
          <a:xfrm>
            <a:off x="532895" y="1962289"/>
            <a:ext cx="8078207" cy="1321828"/>
          </a:xfrm>
          <a:noFill/>
        </p:spPr>
        <p:txBody>
          <a:bodyPr>
            <a:noAutofit/>
          </a:bodyPr>
          <a:lstStyle/>
          <a:p>
            <a:pPr marL="0" indent="0">
              <a:buNone/>
            </a:pPr>
            <a:r>
              <a:rPr lang="en-GB" altLang="en-US" sz="2400" dirty="0">
                <a:latin typeface="Arial" panose="020B0604020202020204" pitchFamily="34" charset="0"/>
              </a:rPr>
              <a:t>November:</a:t>
            </a:r>
          </a:p>
          <a:p>
            <a:pPr marL="0" indent="0">
              <a:buNone/>
            </a:pPr>
            <a:r>
              <a:rPr lang="en-GB" altLang="en-US" sz="2400" dirty="0">
                <a:latin typeface="Arial" panose="020B0604020202020204" pitchFamily="34" charset="0"/>
              </a:rPr>
              <a:t>A fire erupts at one of the hydraulically powered CNC machines at the manufacturing</a:t>
            </a:r>
            <a:r>
              <a:rPr lang="en-GB" altLang="en-US" sz="2400" i="1" dirty="0">
                <a:latin typeface="Arial" panose="020B0604020202020204" pitchFamily="34" charset="0"/>
              </a:rPr>
              <a:t> </a:t>
            </a:r>
            <a:r>
              <a:rPr lang="en-GB" altLang="en-US" sz="2400" dirty="0">
                <a:latin typeface="Arial" panose="020B0604020202020204" pitchFamily="34" charset="0"/>
              </a:rPr>
              <a:t>plant.</a:t>
            </a:r>
          </a:p>
          <a:p>
            <a:pPr marL="0" indent="0">
              <a:buNone/>
            </a:pPr>
            <a:endParaRPr lang="en-GB" altLang="en-US" sz="2400" dirty="0">
              <a:latin typeface="Arial" panose="020B0604020202020204" pitchFamily="34" charset="0"/>
            </a:endParaRPr>
          </a:p>
        </p:txBody>
      </p:sp>
      <p:sp>
        <p:nvSpPr>
          <p:cNvPr id="30750" name="Rectangle 30"/>
          <p:cNvSpPr>
            <a:spLocks noChangeArrowheads="1"/>
          </p:cNvSpPr>
          <p:nvPr/>
        </p:nvSpPr>
        <p:spPr bwMode="auto">
          <a:xfrm>
            <a:off x="598883" y="3147526"/>
            <a:ext cx="8078207" cy="260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If you completed </a:t>
            </a:r>
            <a:r>
              <a:rPr lang="en-GB" altLang="en-US" sz="2400" b="1" dirty="0">
                <a:solidFill>
                  <a:srgbClr val="660033"/>
                </a:solidFill>
                <a:latin typeface="Arial" panose="020B0604020202020204" pitchFamily="34" charset="0"/>
              </a:rPr>
              <a:t>recommendation 17</a:t>
            </a:r>
            <a:r>
              <a:rPr lang="en-GB" sz="2400" b="1" dirty="0">
                <a:solidFill>
                  <a:srgbClr val="660033"/>
                </a:solidFill>
                <a:latin typeface="Arial" charset="0"/>
              </a:rPr>
              <a:t>(install safety shut-down to prevent oil release)</a:t>
            </a:r>
            <a:r>
              <a:rPr lang="en-GB" altLang="en-US" sz="2400" dirty="0">
                <a:latin typeface="Arial" panose="020B0604020202020204" pitchFamily="34" charset="0"/>
              </a:rPr>
              <a:t>, damage is minimal as the machine shuts down immediately and the sprinkler system takes control of the oil fire. There is no impact as a result.</a:t>
            </a:r>
          </a:p>
          <a:p>
            <a:pPr>
              <a:spcBef>
                <a:spcPct val="20000"/>
              </a:spcBef>
            </a:pPr>
            <a:endParaRPr lang="en-GB" altLang="en-US" sz="2400" dirty="0">
              <a:latin typeface="Arial" panose="020B0604020202020204" pitchFamily="34" charset="0"/>
            </a:endParaRPr>
          </a:p>
          <a:p>
            <a:pPr>
              <a:spcBef>
                <a:spcPct val="20000"/>
              </a:spcBef>
            </a:pPr>
            <a:r>
              <a:rPr lang="en-GB" altLang="en-US" sz="2400" dirty="0">
                <a:latin typeface="Arial" panose="020B0604020202020204" pitchFamily="34" charset="0"/>
              </a:rPr>
              <a:t>This is a busy month supplying furniture for a large hotel chain refurbishment project which </a:t>
            </a:r>
            <a:r>
              <a:rPr lang="en-GB" altLang="en-US" sz="2400" b="1" dirty="0">
                <a:latin typeface="Arial" panose="020B0604020202020204" pitchFamily="34" charset="0"/>
              </a:rPr>
              <a:t>generates £500,000 profit (plus)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50"/>
                                        </p:tgtEl>
                                        <p:attrNameLst>
                                          <p:attrName>style.visibility</p:attrName>
                                        </p:attrNameLst>
                                      </p:cBhvr>
                                      <p:to>
                                        <p:strVal val="visible"/>
                                      </p:to>
                                    </p:set>
                                    <p:animEffect transition="in" filter="wipe(left)">
                                      <p:cBhvr>
                                        <p:cTn id="7" dur="500"/>
                                        <p:tgtEl>
                                          <p:spTgt spid="30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0" grpId="0"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a:tabLst>
                <a:tab pos="7334250" algn="r"/>
              </a:tabLst>
            </a:pPr>
            <a:r>
              <a:rPr lang="de-DE" altLang="en-US" dirty="0"/>
              <a:t>Event 29: Romania	</a:t>
            </a:r>
          </a:p>
        </p:txBody>
      </p:sp>
      <p:sp>
        <p:nvSpPr>
          <p:cNvPr id="48131" name="Rectangle 3"/>
          <p:cNvSpPr>
            <a:spLocks noGrp="1" noChangeArrowheads="1"/>
          </p:cNvSpPr>
          <p:nvPr>
            <p:ph idx="1"/>
          </p:nvPr>
        </p:nvSpPr>
        <p:spPr>
          <a:xfrm>
            <a:off x="561642" y="2257551"/>
            <a:ext cx="8070294" cy="4203285"/>
          </a:xfrm>
        </p:spPr>
        <p:txBody>
          <a:bodyPr>
            <a:normAutofit fontScale="85000" lnSpcReduction="10000"/>
          </a:bodyPr>
          <a:lstStyle/>
          <a:p>
            <a:pPr marL="0" indent="0">
              <a:buNone/>
              <a:defRPr/>
            </a:pPr>
            <a:r>
              <a:rPr lang="en-GB" sz="2400" dirty="0">
                <a:latin typeface="Arial" charset="0"/>
              </a:rPr>
              <a:t>If you </a:t>
            </a:r>
            <a:r>
              <a:rPr lang="en-GB" sz="2400" u="sng" dirty="0">
                <a:latin typeface="Arial" charset="0"/>
              </a:rPr>
              <a:t>did not </a:t>
            </a:r>
            <a:r>
              <a:rPr lang="en-GB" sz="2400" dirty="0">
                <a:latin typeface="Arial" charset="0"/>
              </a:rPr>
              <a:t>complete </a:t>
            </a:r>
            <a:r>
              <a:rPr lang="en-GB" sz="2400" b="1" dirty="0">
                <a:solidFill>
                  <a:srgbClr val="660033"/>
                </a:solidFill>
                <a:latin typeface="Arial" charset="0"/>
              </a:rPr>
              <a:t>recommendation 17 (install safety shut-down to prevent oil release)</a:t>
            </a:r>
          </a:p>
          <a:p>
            <a:pPr marL="0" indent="0">
              <a:buNone/>
              <a:defRPr/>
            </a:pPr>
            <a:r>
              <a:rPr lang="en-GB" sz="2400" dirty="0">
                <a:solidFill>
                  <a:srgbClr val="660033"/>
                </a:solidFill>
                <a:latin typeface="Arial" charset="0"/>
              </a:rPr>
              <a:t> </a:t>
            </a:r>
            <a:r>
              <a:rPr lang="en-GB" sz="2400" dirty="0">
                <a:latin typeface="Arial" charset="0"/>
              </a:rPr>
              <a:t>but </a:t>
            </a:r>
            <a:r>
              <a:rPr lang="en-GB" sz="2400" u="sng" dirty="0">
                <a:latin typeface="Arial" charset="0"/>
              </a:rPr>
              <a:t>did</a:t>
            </a:r>
            <a:r>
              <a:rPr lang="en-GB" sz="2400" dirty="0">
                <a:latin typeface="Arial" charset="0"/>
              </a:rPr>
              <a:t> complete </a:t>
            </a:r>
            <a:r>
              <a:rPr lang="en-GB" sz="2400" b="1" dirty="0">
                <a:solidFill>
                  <a:srgbClr val="660033"/>
                </a:solidFill>
                <a:latin typeface="Arial" charset="0"/>
              </a:rPr>
              <a:t>24 (introduce emergency procedures)</a:t>
            </a:r>
            <a:r>
              <a:rPr lang="en-GB" sz="2400" dirty="0">
                <a:solidFill>
                  <a:schemeClr val="tx1"/>
                </a:solidFill>
                <a:latin typeface="Arial" charset="0"/>
              </a:rPr>
              <a:t> </a:t>
            </a:r>
            <a:r>
              <a:rPr lang="en-GB" sz="2400" b="1" dirty="0">
                <a:solidFill>
                  <a:srgbClr val="660033"/>
                </a:solidFill>
                <a:effectLst>
                  <a:outerShdw blurRad="38100" dist="38100" dir="2700000" algn="tl">
                    <a:srgbClr val="C0C0C0"/>
                  </a:outerShdw>
                </a:effectLst>
                <a:latin typeface="Arial" charset="0"/>
              </a:rPr>
              <a:t>, </a:t>
            </a:r>
            <a:r>
              <a:rPr lang="en-GB" sz="2400" dirty="0">
                <a:solidFill>
                  <a:schemeClr val="tx1"/>
                </a:solidFill>
                <a:latin typeface="Arial" charset="0"/>
              </a:rPr>
              <a:t>an intense oil fire starts and sprinklers operate with limited effect at first</a:t>
            </a:r>
          </a:p>
          <a:p>
            <a:pPr marL="0" indent="0">
              <a:buNone/>
              <a:defRPr/>
            </a:pPr>
            <a:endParaRPr lang="en-GB" sz="2400" dirty="0">
              <a:latin typeface="Arial" charset="0"/>
            </a:endParaRPr>
          </a:p>
          <a:p>
            <a:pPr marL="0" indent="0">
              <a:buNone/>
              <a:defRPr/>
            </a:pPr>
            <a:r>
              <a:rPr lang="en-GB" sz="2400" dirty="0">
                <a:latin typeface="Arial" charset="0"/>
              </a:rPr>
              <a:t>A well trained operator takes immediate action, switches off the hydraulic oil supply and evacuates the area, leaving sprinkler to cool the fire until the fire brigade arrives. </a:t>
            </a:r>
          </a:p>
          <a:p>
            <a:pPr marL="0" indent="0">
              <a:buNone/>
              <a:defRPr/>
            </a:pPr>
            <a:endParaRPr lang="en-GB" sz="2400" dirty="0">
              <a:latin typeface="Arial" charset="0"/>
            </a:endParaRPr>
          </a:p>
          <a:p>
            <a:pPr marL="0" indent="0">
              <a:buNone/>
              <a:defRPr/>
            </a:pPr>
            <a:r>
              <a:rPr lang="en-GB" sz="2400" dirty="0">
                <a:latin typeface="Arial" charset="0"/>
              </a:rPr>
              <a:t>Damage is moderate and an important product launch at an industry trade fair is delayed.</a:t>
            </a:r>
          </a:p>
          <a:p>
            <a:pPr>
              <a:defRPr/>
            </a:pPr>
            <a:r>
              <a:rPr lang="en-GB" sz="2400" b="1" dirty="0">
                <a:latin typeface="Arial" charset="0"/>
              </a:rPr>
              <a:t>Profits fall £750,000. (minus)</a:t>
            </a:r>
          </a:p>
        </p:txBody>
      </p:sp>
    </p:spTree>
  </p:cSld>
  <p:clrMapOvr>
    <a:masterClrMapping/>
  </p:clrMapOvr>
  <p:transition spd="med">
    <p:pull/>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a:tabLst>
                <a:tab pos="7334250" algn="r"/>
              </a:tabLst>
            </a:pPr>
            <a:r>
              <a:rPr lang="de-DE" altLang="en-US" dirty="0"/>
              <a:t>Event 29: Romania	</a:t>
            </a:r>
          </a:p>
        </p:txBody>
      </p:sp>
      <p:sp>
        <p:nvSpPr>
          <p:cNvPr id="49155" name="Rectangle 3"/>
          <p:cNvSpPr>
            <a:spLocks noGrp="1" noChangeArrowheads="1"/>
          </p:cNvSpPr>
          <p:nvPr>
            <p:ph idx="1"/>
          </p:nvPr>
        </p:nvSpPr>
        <p:spPr>
          <a:xfrm>
            <a:off x="524492" y="2170176"/>
            <a:ext cx="8048266" cy="4419600"/>
          </a:xfrm>
        </p:spPr>
        <p:txBody>
          <a:bodyPr>
            <a:normAutofit lnSpcReduction="10000"/>
          </a:bodyPr>
          <a:lstStyle/>
          <a:p>
            <a:pPr marL="0" indent="0">
              <a:spcBef>
                <a:spcPts val="1200"/>
              </a:spcBef>
              <a:buNone/>
              <a:defRPr/>
            </a:pPr>
            <a:r>
              <a:rPr lang="en-GB" sz="2400" dirty="0">
                <a:latin typeface="Arial" charset="0"/>
              </a:rPr>
              <a:t>If you </a:t>
            </a:r>
            <a:r>
              <a:rPr lang="en-GB" sz="2400" u="sng" dirty="0">
                <a:latin typeface="Arial" charset="0"/>
              </a:rPr>
              <a:t>did not </a:t>
            </a:r>
            <a:r>
              <a:rPr lang="en-GB" sz="2400" dirty="0">
                <a:latin typeface="Arial" charset="0"/>
              </a:rPr>
              <a:t>implement </a:t>
            </a:r>
            <a:r>
              <a:rPr lang="en-GB" sz="2400" u="sng" dirty="0">
                <a:latin typeface="Arial" charset="0"/>
              </a:rPr>
              <a:t>either</a:t>
            </a:r>
            <a:r>
              <a:rPr lang="en-GB" sz="2400" dirty="0">
                <a:latin typeface="Arial" charset="0"/>
              </a:rPr>
              <a:t> </a:t>
            </a:r>
            <a:r>
              <a:rPr lang="en-GB" sz="2400" b="1" dirty="0">
                <a:solidFill>
                  <a:srgbClr val="660033"/>
                </a:solidFill>
                <a:latin typeface="Arial" charset="0"/>
              </a:rPr>
              <a:t>recommendation 17</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(install safety shut-down to prevent oil release)</a:t>
            </a:r>
          </a:p>
          <a:p>
            <a:pPr marL="0" indent="0">
              <a:spcBef>
                <a:spcPts val="1200"/>
              </a:spcBef>
              <a:buNone/>
              <a:defRPr/>
            </a:pPr>
            <a:r>
              <a:rPr lang="en-GB" sz="2400" u="sng" dirty="0">
                <a:latin typeface="Arial" charset="0"/>
              </a:rPr>
              <a:t>or</a:t>
            </a:r>
            <a:r>
              <a:rPr lang="en-GB" sz="2400" dirty="0">
                <a:latin typeface="Arial" charset="0"/>
              </a:rPr>
              <a:t> </a:t>
            </a:r>
            <a:r>
              <a:rPr lang="en-GB" sz="2400" b="1" dirty="0">
                <a:solidFill>
                  <a:srgbClr val="660033"/>
                </a:solidFill>
                <a:latin typeface="Arial" charset="0"/>
              </a:rPr>
              <a:t>24 (introduce emergency procedures)</a:t>
            </a:r>
            <a:r>
              <a:rPr lang="en-GB" sz="2400" dirty="0">
                <a:solidFill>
                  <a:srgbClr val="660033"/>
                </a:solidFill>
                <a:latin typeface="Arial" charset="0"/>
              </a:rPr>
              <a:t>, </a:t>
            </a:r>
            <a:r>
              <a:rPr lang="en-GB" sz="2400" dirty="0">
                <a:latin typeface="Arial" charset="0"/>
              </a:rPr>
              <a:t>the fire gets out of control.</a:t>
            </a:r>
          </a:p>
          <a:p>
            <a:pPr marL="0" indent="0">
              <a:spcBef>
                <a:spcPts val="1200"/>
              </a:spcBef>
              <a:buNone/>
              <a:defRPr/>
            </a:pPr>
            <a:r>
              <a:rPr lang="en-GB" sz="2400" dirty="0">
                <a:latin typeface="Arial" charset="0"/>
              </a:rPr>
              <a:t>The majority of the CNC machines in this area are damaged and important shipments are delayed. </a:t>
            </a:r>
          </a:p>
          <a:p>
            <a:pPr marL="0" indent="0">
              <a:spcBef>
                <a:spcPts val="1200"/>
              </a:spcBef>
              <a:buNone/>
              <a:defRPr/>
            </a:pPr>
            <a:r>
              <a:rPr lang="en-GB" sz="2400" dirty="0">
                <a:latin typeface="Arial" charset="0"/>
              </a:rPr>
              <a:t>You are losing customers and the financial impact is:</a:t>
            </a:r>
          </a:p>
          <a:p>
            <a:pPr>
              <a:spcBef>
                <a:spcPts val="1200"/>
              </a:spcBef>
              <a:defRPr/>
            </a:pPr>
            <a:r>
              <a:rPr lang="en-GB" sz="2000" dirty="0">
                <a:latin typeface="Arial" charset="0"/>
              </a:rPr>
              <a:t>£ 2,800,000 loss of profits at the manufacturing site</a:t>
            </a:r>
          </a:p>
          <a:p>
            <a:pPr>
              <a:spcBef>
                <a:spcPts val="1200"/>
              </a:spcBef>
              <a:defRPr/>
            </a:pPr>
            <a:r>
              <a:rPr lang="en-GB" sz="2000" dirty="0">
                <a:latin typeface="Arial" charset="0"/>
              </a:rPr>
              <a:t>£ 2,200,000 profit drop at the distribution centres </a:t>
            </a:r>
          </a:p>
          <a:p>
            <a:pPr>
              <a:spcBef>
                <a:spcPts val="1200"/>
              </a:spcBef>
              <a:defRPr/>
            </a:pPr>
            <a:r>
              <a:rPr lang="en-GB" sz="2000" b="1" dirty="0">
                <a:latin typeface="Arial" charset="0"/>
              </a:rPr>
              <a:t>Combined loss in profits is £5,000,000 (minus)</a:t>
            </a:r>
            <a:endParaRPr lang="de-DE" sz="2400" b="1" dirty="0">
              <a:latin typeface="Arial" charset="0"/>
            </a:endParaRPr>
          </a:p>
        </p:txBody>
      </p:sp>
      <p:sp>
        <p:nvSpPr>
          <p:cNvPr id="31"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a:tabLst>
                <a:tab pos="7334250" algn="r"/>
              </a:tabLst>
            </a:pPr>
            <a:r>
              <a:rPr lang="de-DE" altLang="en-US" dirty="0"/>
              <a:t>Event 30: UK 	</a:t>
            </a:r>
          </a:p>
        </p:txBody>
      </p:sp>
      <p:sp>
        <p:nvSpPr>
          <p:cNvPr id="97283" name="Rectangle 3"/>
          <p:cNvSpPr>
            <a:spLocks noGrp="1" noChangeArrowheads="1"/>
          </p:cNvSpPr>
          <p:nvPr>
            <p:ph idx="1"/>
          </p:nvPr>
        </p:nvSpPr>
        <p:spPr>
          <a:xfrm>
            <a:off x="866442" y="2489200"/>
            <a:ext cx="7250054" cy="1395170"/>
          </a:xfrm>
          <a:noFill/>
        </p:spPr>
        <p:txBody>
          <a:bodyPr/>
          <a:lstStyle/>
          <a:p>
            <a:pPr marL="0" indent="0">
              <a:buNone/>
            </a:pPr>
            <a:r>
              <a:rPr lang="en-GB" altLang="en-US" sz="2400" dirty="0">
                <a:latin typeface="Arial" panose="020B0604020202020204" pitchFamily="34" charset="0"/>
              </a:rPr>
              <a:t>It is May and B&amp;T </a:t>
            </a:r>
            <a:r>
              <a:rPr lang="en-GB" altLang="en-US" sz="2400" dirty="0" err="1">
                <a:latin typeface="Arial" panose="020B0604020202020204" pitchFamily="34" charset="0"/>
              </a:rPr>
              <a:t>Ltd's</a:t>
            </a:r>
            <a:r>
              <a:rPr lang="en-GB" altLang="en-US" sz="2400" dirty="0">
                <a:latin typeface="Arial" panose="020B0604020202020204" pitchFamily="34" charset="0"/>
              </a:rPr>
              <a:t> corporate HQ building undergoes major renovations. </a:t>
            </a:r>
          </a:p>
          <a:p>
            <a:pPr marL="0" indent="0">
              <a:buNone/>
            </a:pPr>
            <a:endParaRPr lang="en-GB" altLang="en-US" sz="2400" dirty="0">
              <a:latin typeface="Arial" panose="020B0604020202020204" pitchFamily="34" charset="0"/>
            </a:endParaRPr>
          </a:p>
        </p:txBody>
      </p:sp>
      <p:sp>
        <p:nvSpPr>
          <p:cNvPr id="31775" name="Rectangle 31"/>
          <p:cNvSpPr>
            <a:spLocks noChangeArrowheads="1"/>
          </p:cNvSpPr>
          <p:nvPr/>
        </p:nvSpPr>
        <p:spPr bwMode="auto">
          <a:xfrm>
            <a:off x="870711" y="4016377"/>
            <a:ext cx="7747035" cy="229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If you completed </a:t>
            </a:r>
            <a:r>
              <a:rPr lang="en-GB" altLang="en-US" sz="2400" b="1" dirty="0">
                <a:solidFill>
                  <a:srgbClr val="660033"/>
                </a:solidFill>
                <a:latin typeface="Arial" panose="020B0604020202020204" pitchFamily="34" charset="0"/>
              </a:rPr>
              <a:t>recommendation 4 (contractor management programme)</a:t>
            </a:r>
            <a:r>
              <a:rPr lang="en-GB" altLang="en-US" sz="2400" dirty="0">
                <a:latin typeface="Arial" panose="020B0604020202020204" pitchFamily="34" charset="0"/>
              </a:rPr>
              <a:t>, all contractors are familiar with your loss prevention programs and renovations run smoothly. </a:t>
            </a:r>
          </a:p>
          <a:p>
            <a:pPr>
              <a:spcBef>
                <a:spcPct val="20000"/>
              </a:spcBef>
            </a:pPr>
            <a:endParaRPr lang="en-GB" altLang="en-US" sz="2400" dirty="0">
              <a:latin typeface="Arial" panose="020B0604020202020204" pitchFamily="34" charset="0"/>
            </a:endParaRPr>
          </a:p>
          <a:p>
            <a:pPr>
              <a:spcBef>
                <a:spcPct val="20000"/>
              </a:spcBef>
            </a:pPr>
            <a:r>
              <a:rPr lang="en-GB" altLang="en-US" sz="2400" dirty="0">
                <a:latin typeface="Arial" panose="020B0604020202020204" pitchFamily="34" charset="0"/>
              </a:rPr>
              <a:t>New efficiencies add </a:t>
            </a:r>
            <a:r>
              <a:rPr lang="en-GB" altLang="en-US" sz="2400" b="1" dirty="0">
                <a:latin typeface="Arial" panose="020B0604020202020204" pitchFamily="34" charset="0"/>
              </a:rPr>
              <a:t>£500,000 to profits (plus)</a:t>
            </a:r>
          </a:p>
          <a:p>
            <a:pPr>
              <a:spcBef>
                <a:spcPct val="20000"/>
              </a:spcBef>
            </a:pPr>
            <a:endParaRPr lang="en-GB" altLang="en-US" sz="24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775"/>
                                        </p:tgtEl>
                                        <p:attrNameLst>
                                          <p:attrName>style.visibility</p:attrName>
                                        </p:attrNameLst>
                                      </p:cBhvr>
                                      <p:to>
                                        <p:strVal val="visible"/>
                                      </p:to>
                                    </p:set>
                                    <p:animEffect transition="in" filter="wipe(left)">
                                      <p:cBhvr>
                                        <p:cTn id="7" dur="500"/>
                                        <p:tgtEl>
                                          <p:spTgt spid="31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75" grpId="0"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a:tabLst>
                <a:tab pos="7334250" algn="r"/>
              </a:tabLst>
            </a:pPr>
            <a:r>
              <a:rPr lang="de-DE" altLang="en-US" dirty="0"/>
              <a:t>Event 30: UK	</a:t>
            </a:r>
          </a:p>
        </p:txBody>
      </p:sp>
      <p:sp>
        <p:nvSpPr>
          <p:cNvPr id="98307" name="Rectangle 3"/>
          <p:cNvSpPr>
            <a:spLocks noGrp="1" noChangeArrowheads="1"/>
          </p:cNvSpPr>
          <p:nvPr>
            <p:ph idx="1"/>
          </p:nvPr>
        </p:nvSpPr>
        <p:spPr>
          <a:xfrm>
            <a:off x="631849" y="2398991"/>
            <a:ext cx="7848646" cy="3934928"/>
          </a:xfrm>
          <a:noFill/>
        </p:spPr>
        <p:txBody>
          <a:bodyPr>
            <a:noAutofit/>
          </a:bodyPr>
          <a:lstStyle/>
          <a:p>
            <a:pPr marL="0" indent="0">
              <a:buNone/>
            </a:pPr>
            <a:r>
              <a:rPr lang="en-GB" altLang="en-US" sz="2400" dirty="0">
                <a:solidFill>
                  <a:schemeClr val="tx1"/>
                </a:solidFill>
                <a:latin typeface="Arial" panose="020B0604020202020204" pitchFamily="34" charset="0"/>
              </a:rPr>
              <a:t>If you did </a:t>
            </a:r>
            <a:r>
              <a:rPr lang="en-GB" altLang="en-US" sz="2400" u="sng" dirty="0">
                <a:solidFill>
                  <a:schemeClr val="tx1"/>
                </a:solidFill>
                <a:latin typeface="Arial" panose="020B0604020202020204" pitchFamily="34" charset="0"/>
              </a:rPr>
              <a:t>not</a:t>
            </a:r>
            <a:r>
              <a:rPr lang="en-GB" altLang="en-US" sz="2400" dirty="0">
                <a:solidFill>
                  <a:schemeClr val="tx1"/>
                </a:solidFill>
                <a:latin typeface="Arial" panose="020B0604020202020204" pitchFamily="34" charset="0"/>
              </a:rPr>
              <a:t> complete </a:t>
            </a:r>
            <a:r>
              <a:rPr lang="en-GB" altLang="en-US" sz="2400" b="1" dirty="0">
                <a:solidFill>
                  <a:srgbClr val="660033"/>
                </a:solidFill>
                <a:latin typeface="Arial" panose="020B0604020202020204" pitchFamily="34" charset="0"/>
              </a:rPr>
              <a:t>recommendation 4 (contractor management programme)</a:t>
            </a:r>
            <a:r>
              <a:rPr lang="en-GB" altLang="en-US" sz="2400" dirty="0">
                <a:solidFill>
                  <a:srgbClr val="660033"/>
                </a:solidFill>
                <a:latin typeface="Arial" panose="020B0604020202020204" pitchFamily="34" charset="0"/>
              </a:rPr>
              <a:t>,</a:t>
            </a:r>
            <a:r>
              <a:rPr lang="en-GB" altLang="en-US" sz="2400" dirty="0">
                <a:solidFill>
                  <a:schemeClr val="tx1"/>
                </a:solidFill>
                <a:latin typeface="Arial" panose="020B0604020202020204" pitchFamily="34" charset="0"/>
              </a:rPr>
              <a:t> a contractor performs unauthorised hot work in the electrical room and causes a fire. </a:t>
            </a:r>
          </a:p>
          <a:p>
            <a:pPr marL="0" indent="0">
              <a:buNone/>
            </a:pPr>
            <a:endParaRPr lang="en-GB" altLang="en-US" sz="2400" dirty="0">
              <a:solidFill>
                <a:schemeClr val="tx1"/>
              </a:solidFill>
              <a:latin typeface="Arial" panose="020B0604020202020204" pitchFamily="34" charset="0"/>
            </a:endParaRPr>
          </a:p>
          <a:p>
            <a:pPr marL="0" indent="0">
              <a:buNone/>
            </a:pPr>
            <a:r>
              <a:rPr lang="en-GB" altLang="en-US" sz="2400" dirty="0">
                <a:solidFill>
                  <a:schemeClr val="tx1"/>
                </a:solidFill>
                <a:latin typeface="Arial" panose="020B0604020202020204" pitchFamily="34" charset="0"/>
              </a:rPr>
              <a:t>The disruption of power supply leads to the loss of some important customer data.</a:t>
            </a:r>
          </a:p>
          <a:p>
            <a:r>
              <a:rPr lang="en-GB" altLang="en-US" sz="2400" b="1" dirty="0">
                <a:solidFill>
                  <a:schemeClr val="tx1"/>
                </a:solidFill>
                <a:latin typeface="Arial" panose="020B0604020202020204" pitchFamily="34" charset="0"/>
              </a:rPr>
              <a:t>There is a £1,250,000 loss (minus) of profit for B&amp;T Ltd. </a:t>
            </a:r>
          </a:p>
          <a:p>
            <a:pPr marL="0" indent="0">
              <a:buNone/>
            </a:pPr>
            <a:endParaRPr lang="en-GB" altLang="en-US" sz="2400" dirty="0">
              <a:solidFill>
                <a:schemeClr val="tx1"/>
              </a:solidFill>
              <a:latin typeface="Arial" panose="020B0604020202020204" pitchFamily="34" charset="0"/>
            </a:endParaRPr>
          </a:p>
          <a:p>
            <a:pPr marL="0" indent="0">
              <a:buNone/>
            </a:pPr>
            <a:r>
              <a:rPr lang="en-GB" altLang="en-US" sz="2400" dirty="0">
                <a:solidFill>
                  <a:schemeClr val="tx1"/>
                </a:solidFill>
                <a:latin typeface="Arial" panose="020B0604020202020204" pitchFamily="34" charset="0"/>
              </a:rPr>
              <a:t>.</a:t>
            </a:r>
            <a:endParaRPr lang="de-DE" altLang="en-US" sz="2800" dirty="0">
              <a:solidFill>
                <a:schemeClr val="tx1"/>
              </a:solidFill>
              <a:latin typeface="Arial" panose="020B0604020202020204" pitchFamily="34" charset="0"/>
            </a:endParaRPr>
          </a:p>
        </p:txBody>
      </p:sp>
      <p:sp>
        <p:nvSpPr>
          <p:cNvPr id="32"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a:tabLst>
                <a:tab pos="7334250" algn="r"/>
              </a:tabLst>
            </a:pPr>
            <a:r>
              <a:rPr lang="de-DE" altLang="en-US" dirty="0"/>
              <a:t>Event 31: Romania	</a:t>
            </a:r>
          </a:p>
        </p:txBody>
      </p:sp>
      <p:sp>
        <p:nvSpPr>
          <p:cNvPr id="99331" name="Rectangle 3"/>
          <p:cNvSpPr>
            <a:spLocks noGrp="1" noChangeArrowheads="1"/>
          </p:cNvSpPr>
          <p:nvPr>
            <p:ph idx="1"/>
          </p:nvPr>
        </p:nvSpPr>
        <p:spPr>
          <a:xfrm>
            <a:off x="866441" y="2489200"/>
            <a:ext cx="7448953" cy="3530600"/>
          </a:xfrm>
          <a:noFill/>
        </p:spPr>
        <p:txBody>
          <a:bodyPr/>
          <a:lstStyle/>
          <a:p>
            <a:pPr marL="0" indent="0">
              <a:buNone/>
            </a:pPr>
            <a:r>
              <a:rPr lang="en-GB" altLang="en-US" sz="2400" dirty="0">
                <a:latin typeface="Arial" panose="020B0604020202020204" pitchFamily="34" charset="0"/>
              </a:rPr>
              <a:t>It’s December.</a:t>
            </a:r>
          </a:p>
          <a:p>
            <a:pPr marL="0" indent="0">
              <a:buNone/>
            </a:pPr>
            <a:r>
              <a:rPr lang="en-GB" altLang="en-US" sz="2400" dirty="0">
                <a:latin typeface="Arial" panose="020B0604020202020204" pitchFamily="34" charset="0"/>
              </a:rPr>
              <a:t>B&amp;T </a:t>
            </a:r>
            <a:r>
              <a:rPr lang="en-GB" altLang="en-US" sz="2400" dirty="0" err="1">
                <a:latin typeface="Arial" panose="020B0604020202020204" pitchFamily="34" charset="0"/>
              </a:rPr>
              <a:t>Ltd's</a:t>
            </a:r>
            <a:r>
              <a:rPr lang="en-GB" altLang="en-US" sz="2400" dirty="0">
                <a:latin typeface="Arial" panose="020B0604020202020204" pitchFamily="34" charset="0"/>
              </a:rPr>
              <a:t> Manufacturing in Bucharest experiences a short circuit within an electrical cabinet. </a:t>
            </a:r>
          </a:p>
          <a:p>
            <a:pPr marL="0" indent="0">
              <a:buNone/>
            </a:pPr>
            <a:endParaRPr lang="en-GB" altLang="en-US" sz="2400" dirty="0">
              <a:latin typeface="Arial" panose="020B0604020202020204" pitchFamily="34" charset="0"/>
            </a:endParaRPr>
          </a:p>
          <a:p>
            <a:pPr marL="0" indent="0">
              <a:buNone/>
            </a:pPr>
            <a:endParaRPr lang="en-GB" altLang="en-US" sz="2800" dirty="0">
              <a:latin typeface="Arial" panose="020B0604020202020204" pitchFamily="34"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a:tabLst>
                <a:tab pos="7334250" algn="r"/>
              </a:tabLst>
            </a:pPr>
            <a:r>
              <a:rPr lang="de-DE" altLang="en-US" dirty="0"/>
              <a:t>Event 31: Romania 	</a:t>
            </a:r>
          </a:p>
        </p:txBody>
      </p:sp>
      <p:sp>
        <p:nvSpPr>
          <p:cNvPr id="48131" name="Rectangle 3"/>
          <p:cNvSpPr>
            <a:spLocks noGrp="1" noChangeArrowheads="1"/>
          </p:cNvSpPr>
          <p:nvPr>
            <p:ph sz="half" idx="1"/>
          </p:nvPr>
        </p:nvSpPr>
        <p:spPr>
          <a:xfrm>
            <a:off x="549565" y="2489199"/>
            <a:ext cx="4642610" cy="3530604"/>
          </a:xfrm>
        </p:spPr>
        <p:txBody>
          <a:bodyPr/>
          <a:lstStyle/>
          <a:p>
            <a:pPr marL="0" indent="0">
              <a:buNone/>
              <a:defRPr/>
            </a:pPr>
            <a:r>
              <a:rPr lang="en-GB" sz="2400" dirty="0">
                <a:solidFill>
                  <a:schemeClr val="tx1"/>
                </a:solidFill>
                <a:latin typeface="Arial" charset="0"/>
              </a:rPr>
              <a:t>If you completed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5 (safety and housekeeping inspections)</a:t>
            </a:r>
            <a:r>
              <a:rPr lang="en-GB" sz="2400" dirty="0">
                <a:latin typeface="Arial" charset="0"/>
              </a:rPr>
              <a:t>, </a:t>
            </a:r>
            <a:r>
              <a:rPr lang="en-GB" sz="2400" dirty="0">
                <a:solidFill>
                  <a:schemeClr val="tx1"/>
                </a:solidFill>
                <a:latin typeface="Arial" charset="0"/>
              </a:rPr>
              <a:t>combustibles are nowhere near the cabinet and the loss is limited to a few wires. </a:t>
            </a:r>
          </a:p>
          <a:p>
            <a:pPr marL="0" indent="0">
              <a:buNone/>
              <a:defRPr/>
            </a:pPr>
            <a:r>
              <a:rPr lang="en-GB" sz="2400" dirty="0">
                <a:solidFill>
                  <a:schemeClr val="tx1"/>
                </a:solidFill>
                <a:latin typeface="Arial" charset="0"/>
              </a:rPr>
              <a:t>There is no impact to operations or profits. </a:t>
            </a:r>
          </a:p>
          <a:p>
            <a:pPr marL="0" indent="0">
              <a:buNone/>
              <a:defRPr/>
            </a:pPr>
            <a:endParaRPr lang="en-GB" sz="2400" dirty="0">
              <a:latin typeface="Arial" charset="0"/>
            </a:endParaRPr>
          </a:p>
          <a:p>
            <a:pPr marL="0" indent="0">
              <a:buNone/>
              <a:defRPr/>
            </a:pPr>
            <a:endParaRPr lang="en-GB" sz="2800" dirty="0">
              <a:latin typeface="Arial" charset="0"/>
            </a:endParaRPr>
          </a:p>
        </p:txBody>
      </p:sp>
      <p:pic>
        <p:nvPicPr>
          <p:cNvPr id="100357" name="Picture 31" descr="D:\Photos\Human Element &amp; brochures, etc\housekeeping\Housekeeping - distance to e-cabinets.jpg"/>
          <p:cNvPicPr>
            <a:picLocks noChangeAspect="1" noChangeArrowheads="1"/>
          </p:cNvPicPr>
          <p:nvPr/>
        </p:nvPicPr>
        <p:blipFill>
          <a:blip r:embed="rId2">
            <a:extLst>
              <a:ext uri="{28A0092B-C50C-407E-A947-70E740481C1C}">
                <a14:useLocalDpi xmlns:a14="http://schemas.microsoft.com/office/drawing/2010/main" val="0"/>
              </a:ext>
            </a:extLst>
          </a:blip>
          <a:srcRect b="2083"/>
          <a:stretch>
            <a:fillRect/>
          </a:stretch>
        </p:blipFill>
        <p:spPr bwMode="auto">
          <a:xfrm>
            <a:off x="5192175" y="2841612"/>
            <a:ext cx="3636981" cy="3090781"/>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a:tabLst>
                <a:tab pos="7334250" algn="r"/>
              </a:tabLst>
            </a:pPr>
            <a:r>
              <a:rPr lang="de-DE" altLang="en-US" dirty="0"/>
              <a:t>Event 31: Romania	</a:t>
            </a:r>
          </a:p>
        </p:txBody>
      </p:sp>
      <p:sp>
        <p:nvSpPr>
          <p:cNvPr id="49155" name="Rectangle 3"/>
          <p:cNvSpPr>
            <a:spLocks noGrp="1" noChangeArrowheads="1"/>
          </p:cNvSpPr>
          <p:nvPr>
            <p:ph idx="1"/>
          </p:nvPr>
        </p:nvSpPr>
        <p:spPr>
          <a:xfrm>
            <a:off x="549565" y="2489200"/>
            <a:ext cx="8087724" cy="3823810"/>
          </a:xfrm>
        </p:spPr>
        <p:txBody>
          <a:bodyPr>
            <a:normAutofit/>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5 (safety and housekeeping inspections)</a:t>
            </a:r>
            <a:r>
              <a:rPr lang="en-GB" sz="2400" dirty="0">
                <a:latin typeface="Arial" charset="0"/>
              </a:rPr>
              <a:t>, </a:t>
            </a:r>
            <a:r>
              <a:rPr lang="en-GB" sz="2400" dirty="0">
                <a:solidFill>
                  <a:schemeClr val="tx1"/>
                </a:solidFill>
                <a:latin typeface="Arial" charset="0"/>
              </a:rPr>
              <a:t>a ready-to-go shipment of special order high-end furniture in cardboard boxes is adjacent to the cabinet and catches fire, resulting in total loss. </a:t>
            </a:r>
          </a:p>
          <a:p>
            <a:pPr>
              <a:defRPr/>
            </a:pPr>
            <a:r>
              <a:rPr lang="en-GB" sz="2400" b="1" dirty="0">
                <a:solidFill>
                  <a:schemeClr val="tx1"/>
                </a:solidFill>
                <a:latin typeface="Arial" charset="0"/>
              </a:rPr>
              <a:t>£500,000 loss (minus) in profits for  B&amp;T Ltd.</a:t>
            </a:r>
            <a:endParaRPr lang="en-GB" sz="2400" b="1" i="1" dirty="0">
              <a:solidFill>
                <a:schemeClr val="tx1"/>
              </a:solidFill>
              <a:latin typeface="Arial" charset="0"/>
            </a:endParaRPr>
          </a:p>
        </p:txBody>
      </p:sp>
      <p:sp>
        <p:nvSpPr>
          <p:cNvPr id="32"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cSld>
  <p:clrMapOvr>
    <a:masterClrMapping/>
  </p:clrMapOvr>
  <p:transition spd="med">
    <p:pull/>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a:tabLst>
                <a:tab pos="7334250" algn="r"/>
              </a:tabLst>
            </a:pPr>
            <a:r>
              <a:rPr lang="de-DE" altLang="en-US" dirty="0"/>
              <a:t>Event 32: Romania	</a:t>
            </a:r>
          </a:p>
        </p:txBody>
      </p:sp>
      <p:sp>
        <p:nvSpPr>
          <p:cNvPr id="102403" name="Rectangle 3"/>
          <p:cNvSpPr>
            <a:spLocks noGrp="1" noChangeArrowheads="1"/>
          </p:cNvSpPr>
          <p:nvPr>
            <p:ph idx="1"/>
          </p:nvPr>
        </p:nvSpPr>
        <p:spPr>
          <a:xfrm>
            <a:off x="547565" y="2251530"/>
            <a:ext cx="8025193" cy="1505055"/>
          </a:xfrm>
          <a:noFill/>
        </p:spPr>
        <p:txBody>
          <a:bodyPr>
            <a:normAutofit/>
          </a:bodyPr>
          <a:lstStyle/>
          <a:p>
            <a:pPr marL="0" indent="0">
              <a:buNone/>
            </a:pPr>
            <a:r>
              <a:rPr lang="en-GB" altLang="en-US" sz="2400" dirty="0">
                <a:solidFill>
                  <a:schemeClr val="tx1"/>
                </a:solidFill>
                <a:latin typeface="Arial" panose="020B0604020202020204" pitchFamily="34" charset="0"/>
              </a:rPr>
              <a:t>It is September a spark from machining operations goes into the main dust collector starting a small fire</a:t>
            </a:r>
          </a:p>
          <a:p>
            <a:pPr marL="0" indent="0">
              <a:buNone/>
            </a:pPr>
            <a:endParaRPr lang="de-DE" altLang="en-US" sz="2800" dirty="0">
              <a:solidFill>
                <a:schemeClr val="tx1"/>
              </a:solidFill>
              <a:latin typeface="Arial" panose="020B0604020202020204" pitchFamily="34" charset="0"/>
            </a:endParaRPr>
          </a:p>
        </p:txBody>
      </p:sp>
      <p:sp>
        <p:nvSpPr>
          <p:cNvPr id="33825" name="Rectangle 33"/>
          <p:cNvSpPr>
            <a:spLocks noChangeArrowheads="1"/>
          </p:cNvSpPr>
          <p:nvPr/>
        </p:nvSpPr>
        <p:spPr bwMode="auto">
          <a:xfrm>
            <a:off x="547565" y="3438410"/>
            <a:ext cx="7942628" cy="282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If you </a:t>
            </a:r>
            <a:r>
              <a:rPr lang="en-GB" altLang="en-US" sz="2400" u="sng" dirty="0">
                <a:latin typeface="Arial" panose="020B0604020202020204" pitchFamily="34" charset="0"/>
              </a:rPr>
              <a:t>did</a:t>
            </a:r>
            <a:r>
              <a:rPr lang="en-GB" altLang="en-US" sz="2400" dirty="0">
                <a:latin typeface="Arial" panose="020B0604020202020204" pitchFamily="34" charset="0"/>
              </a:rPr>
              <a:t> complete </a:t>
            </a:r>
            <a:r>
              <a:rPr lang="en-GB" altLang="en-US" sz="2400" b="1" dirty="0">
                <a:solidFill>
                  <a:srgbClr val="660033"/>
                </a:solidFill>
                <a:latin typeface="Arial" panose="020B0604020202020204" pitchFamily="34" charset="0"/>
              </a:rPr>
              <a:t>recommendations 16 </a:t>
            </a:r>
            <a:r>
              <a:rPr lang="en-GB" sz="2400" b="1" dirty="0">
                <a:solidFill>
                  <a:srgbClr val="660033"/>
                </a:solidFill>
                <a:latin typeface="Arial" charset="0"/>
              </a:rPr>
              <a:t>(install sprinklers within the dust collector) </a:t>
            </a:r>
            <a:r>
              <a:rPr lang="en-GB" altLang="en-US" sz="2400" b="1" dirty="0">
                <a:solidFill>
                  <a:srgbClr val="660033"/>
                </a:solidFill>
                <a:latin typeface="Arial" panose="020B0604020202020204" pitchFamily="34" charset="0"/>
              </a:rPr>
              <a:t>and 6 (lock sprinkler valves open)</a:t>
            </a:r>
            <a:r>
              <a:rPr lang="en-GB" altLang="en-US" sz="2400" dirty="0">
                <a:latin typeface="Arial" panose="020B0604020202020204" pitchFamily="34" charset="0"/>
              </a:rPr>
              <a:t>, sprinklers operate and damage is limited, production resumes the next day.</a:t>
            </a:r>
            <a:r>
              <a:rPr lang="en-GB" altLang="en-US" sz="2000" dirty="0">
                <a:latin typeface="Arial" panose="020B0604020202020204" pitchFamily="34" charset="0"/>
              </a:rPr>
              <a:t> </a:t>
            </a:r>
            <a:r>
              <a:rPr lang="en-GB" altLang="en-US" sz="2400" dirty="0">
                <a:latin typeface="Arial" panose="020B0604020202020204" pitchFamily="34" charset="0"/>
              </a:rPr>
              <a:t>This is fortunate as there has been an uptick in order.</a:t>
            </a:r>
          </a:p>
          <a:p>
            <a:pPr marL="342900" indent="-342900">
              <a:spcBef>
                <a:spcPct val="20000"/>
              </a:spcBef>
              <a:buFont typeface="Arial" panose="020B0604020202020204" pitchFamily="34" charset="0"/>
              <a:buChar char="•"/>
            </a:pPr>
            <a:r>
              <a:rPr lang="en-GB" altLang="en-US" sz="2400" dirty="0">
                <a:latin typeface="Arial" panose="020B0604020202020204" pitchFamily="34" charset="0"/>
              </a:rPr>
              <a:t>Profit is </a:t>
            </a:r>
            <a:r>
              <a:rPr lang="en-GB" altLang="en-US" sz="2400" b="1" dirty="0">
                <a:latin typeface="Arial" panose="020B0604020202020204" pitchFamily="34" charset="0"/>
              </a:rPr>
              <a:t>£250,000 up (plus) </a:t>
            </a:r>
            <a:r>
              <a:rPr lang="en-GB" altLang="en-US" sz="2400" dirty="0">
                <a:latin typeface="Arial" panose="020B0604020202020204" pitchFamily="34" charset="0"/>
              </a:rPr>
              <a:t>on the forecast for the year</a:t>
            </a:r>
            <a:endParaRPr lang="de-DE" altLang="en-US" sz="2400" dirty="0">
              <a:latin typeface="Arial" panose="020B0604020202020204" pitchFamily="34" charset="0"/>
            </a:endParaRPr>
          </a:p>
          <a:p>
            <a:pPr>
              <a:spcBef>
                <a:spcPct val="20000"/>
              </a:spcBef>
            </a:pPr>
            <a:endParaRPr lang="de-DE" altLang="en-US" sz="2000" dirty="0">
              <a:latin typeface="Arial" panose="020B0604020202020204" pitchFamily="34" charset="0"/>
            </a:endParaRPr>
          </a:p>
        </p:txBody>
      </p:sp>
    </p:spTree>
    <p:extLst>
      <p:ext uri="{BB962C8B-B14F-4D97-AF65-F5344CB8AC3E}">
        <p14:creationId xmlns:p14="http://schemas.microsoft.com/office/powerpoint/2010/main" val="2419210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825"/>
                                        </p:tgtEl>
                                        <p:attrNameLst>
                                          <p:attrName>style.visibility</p:attrName>
                                        </p:attrNameLst>
                                      </p:cBhvr>
                                      <p:to>
                                        <p:strVal val="visible"/>
                                      </p:to>
                                    </p:set>
                                    <p:animEffect transition="in" filter="wipe(left)">
                                      <p:cBhvr>
                                        <p:cTn id="7" dur="500"/>
                                        <p:tgtEl>
                                          <p:spTgt spid="338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5" grpId="0"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a:tabLst>
                <a:tab pos="7334250" algn="r"/>
              </a:tabLst>
            </a:pPr>
            <a:r>
              <a:rPr lang="de-DE" altLang="en-US" dirty="0"/>
              <a:t>Event 32: Romania	</a:t>
            </a:r>
          </a:p>
        </p:txBody>
      </p:sp>
      <p:sp>
        <p:nvSpPr>
          <p:cNvPr id="33825" name="Rectangle 33"/>
          <p:cNvSpPr>
            <a:spLocks noChangeArrowheads="1"/>
          </p:cNvSpPr>
          <p:nvPr/>
        </p:nvSpPr>
        <p:spPr bwMode="auto">
          <a:xfrm>
            <a:off x="535019" y="2354453"/>
            <a:ext cx="8073961" cy="282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If you </a:t>
            </a:r>
            <a:r>
              <a:rPr lang="en-GB" altLang="en-US" sz="2400" u="sng" dirty="0">
                <a:latin typeface="Arial" panose="020B0604020202020204" pitchFamily="34" charset="0"/>
              </a:rPr>
              <a:t>did not</a:t>
            </a:r>
            <a:r>
              <a:rPr lang="en-GB" altLang="en-US" sz="2400" dirty="0">
                <a:latin typeface="Arial" panose="020B0604020202020204" pitchFamily="34" charset="0"/>
              </a:rPr>
              <a:t> complete </a:t>
            </a:r>
            <a:r>
              <a:rPr lang="en-GB" altLang="en-US" sz="2400" b="1" dirty="0">
                <a:solidFill>
                  <a:srgbClr val="660033"/>
                </a:solidFill>
                <a:latin typeface="Arial" panose="020B0604020202020204" pitchFamily="34" charset="0"/>
              </a:rPr>
              <a:t>recommendation 16 </a:t>
            </a:r>
            <a:r>
              <a:rPr lang="en-GB" sz="2400" b="1" dirty="0">
                <a:solidFill>
                  <a:srgbClr val="660033"/>
                </a:solidFill>
                <a:latin typeface="Arial" charset="0"/>
              </a:rPr>
              <a:t>(install sprinklers within the dust collector)</a:t>
            </a:r>
            <a:r>
              <a:rPr lang="en-GB" altLang="en-US" sz="2400" dirty="0">
                <a:latin typeface="Arial" panose="020B0604020202020204" pitchFamily="34" charset="0"/>
              </a:rPr>
              <a:t>, but completed </a:t>
            </a:r>
            <a:r>
              <a:rPr lang="en-GB" altLang="en-US" sz="2400" b="1" dirty="0">
                <a:solidFill>
                  <a:srgbClr val="660033"/>
                </a:solidFill>
                <a:latin typeface="Arial" panose="020B0604020202020204" pitchFamily="34" charset="0"/>
              </a:rPr>
              <a:t>recommendation 6 (lock sprinkler valves open) </a:t>
            </a:r>
            <a:r>
              <a:rPr lang="en-GB" altLang="en-US" sz="2400" dirty="0">
                <a:latin typeface="Arial" panose="020B0604020202020204" pitchFamily="34" charset="0"/>
              </a:rPr>
              <a:t>the fire inside the dust collector grows and eventually breaks out  making ceiling sprinklers operate instead. The dust collector needs to be replaced and production is affected.</a:t>
            </a:r>
          </a:p>
          <a:p>
            <a:pPr>
              <a:spcBef>
                <a:spcPct val="20000"/>
              </a:spcBef>
            </a:pPr>
            <a:endParaRPr lang="en-GB" altLang="en-US" sz="2400" dirty="0">
              <a:latin typeface="Arial" panose="020B0604020202020204" pitchFamily="34" charset="0"/>
            </a:endParaRPr>
          </a:p>
          <a:p>
            <a:pPr marL="342900" indent="-342900">
              <a:spcBef>
                <a:spcPct val="20000"/>
              </a:spcBef>
              <a:buFont typeface="Arial" panose="020B0604020202020204" pitchFamily="34" charset="0"/>
              <a:buChar char="•"/>
            </a:pPr>
            <a:r>
              <a:rPr lang="en-GB" altLang="en-US" sz="2400" dirty="0">
                <a:latin typeface="Arial" panose="020B0604020202020204" pitchFamily="34" charset="0"/>
              </a:rPr>
              <a:t>There is a </a:t>
            </a:r>
            <a:r>
              <a:rPr lang="en-GB" altLang="en-US" sz="2400" b="1" dirty="0">
                <a:latin typeface="Arial" panose="020B0604020202020204" pitchFamily="34" charset="0"/>
              </a:rPr>
              <a:t>£500,000 reduction (minus) </a:t>
            </a:r>
            <a:r>
              <a:rPr lang="en-GB" altLang="en-US" sz="2400" dirty="0">
                <a:latin typeface="Arial" panose="020B0604020202020204" pitchFamily="34" charset="0"/>
              </a:rPr>
              <a:t>in profits for the year.</a:t>
            </a:r>
          </a:p>
          <a:p>
            <a:pPr>
              <a:spcBef>
                <a:spcPct val="20000"/>
              </a:spcBef>
            </a:pPr>
            <a:endParaRPr lang="en-GB" altLang="en-US" sz="2400" dirty="0">
              <a:latin typeface="Arial" panose="020B0604020202020204" pitchFamily="34" charset="0"/>
            </a:endParaRPr>
          </a:p>
          <a:p>
            <a:pPr>
              <a:spcBef>
                <a:spcPct val="20000"/>
              </a:spcBef>
            </a:pPr>
            <a:r>
              <a:rPr lang="en-GB" altLang="en-US" sz="2400" dirty="0">
                <a:latin typeface="Arial" panose="020B0604020202020204" pitchFamily="34" charset="0"/>
              </a:rPr>
              <a:t> </a:t>
            </a:r>
          </a:p>
          <a:p>
            <a:pPr>
              <a:spcBef>
                <a:spcPct val="20000"/>
              </a:spcBef>
            </a:pPr>
            <a:endParaRPr lang="en-GB" altLang="en-US" sz="24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825"/>
                                        </p:tgtEl>
                                        <p:attrNameLst>
                                          <p:attrName>style.visibility</p:attrName>
                                        </p:attrNameLst>
                                      </p:cBhvr>
                                      <p:to>
                                        <p:strVal val="visible"/>
                                      </p:to>
                                    </p:set>
                                    <p:animEffect transition="in" filter="wipe(left)">
                                      <p:cBhvr>
                                        <p:cTn id="7" dur="500"/>
                                        <p:tgtEl>
                                          <p:spTgt spid="338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5" grpId="0"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a:tabLst>
                <a:tab pos="7334250" algn="r"/>
              </a:tabLst>
            </a:pPr>
            <a:r>
              <a:rPr lang="de-DE" altLang="en-US" dirty="0"/>
              <a:t>Event 32: Romania	</a:t>
            </a:r>
          </a:p>
        </p:txBody>
      </p:sp>
      <p:sp>
        <p:nvSpPr>
          <p:cNvPr id="33825" name="Rectangle 33"/>
          <p:cNvSpPr>
            <a:spLocks noChangeArrowheads="1"/>
          </p:cNvSpPr>
          <p:nvPr/>
        </p:nvSpPr>
        <p:spPr bwMode="auto">
          <a:xfrm>
            <a:off x="498796" y="2316746"/>
            <a:ext cx="8073961" cy="282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a:spcBef>
                <a:spcPct val="20000"/>
              </a:spcBef>
            </a:pPr>
            <a:r>
              <a:rPr lang="en-GB" altLang="en-US" sz="2400" dirty="0">
                <a:latin typeface="Arial" panose="020B0604020202020204" pitchFamily="34" charset="0"/>
              </a:rPr>
              <a:t>If you </a:t>
            </a:r>
            <a:r>
              <a:rPr lang="en-GB" altLang="en-US" sz="2400" u="sng" dirty="0">
                <a:latin typeface="Arial" panose="020B0604020202020204" pitchFamily="34" charset="0"/>
              </a:rPr>
              <a:t>did not</a:t>
            </a:r>
            <a:r>
              <a:rPr lang="en-GB" altLang="en-US" sz="2400" dirty="0">
                <a:latin typeface="Arial" panose="020B0604020202020204" pitchFamily="34" charset="0"/>
              </a:rPr>
              <a:t> </a:t>
            </a:r>
            <a:r>
              <a:rPr lang="en-GB" altLang="en-US" sz="2400" b="1" dirty="0">
                <a:solidFill>
                  <a:srgbClr val="660033"/>
                </a:solidFill>
                <a:latin typeface="Arial" panose="020B0604020202020204" pitchFamily="34" charset="0"/>
              </a:rPr>
              <a:t>recommendation 6 (lock sprinkler valves open) </a:t>
            </a:r>
            <a:r>
              <a:rPr lang="en-GB" altLang="en-US" sz="2400" dirty="0">
                <a:latin typeface="Arial" panose="020B0604020202020204" pitchFamily="34" charset="0"/>
              </a:rPr>
              <a:t>the water supply to sprinklers in the dust collector area has been isolated. Fire inside the dust collector grows and eventually breaks out  but ceiling sprinklers in the immediate area fail to operate instead. There is severe damage to this part of the facility and production is affected for six months.</a:t>
            </a:r>
          </a:p>
          <a:p>
            <a:pPr>
              <a:spcBef>
                <a:spcPct val="20000"/>
              </a:spcBef>
            </a:pPr>
            <a:endParaRPr lang="en-GB" altLang="en-US" sz="2400" dirty="0">
              <a:latin typeface="Arial" panose="020B0604020202020204" pitchFamily="34" charset="0"/>
            </a:endParaRPr>
          </a:p>
          <a:p>
            <a:pPr marL="342900" indent="-342900">
              <a:spcBef>
                <a:spcPct val="20000"/>
              </a:spcBef>
              <a:buFont typeface="Arial" panose="020B0604020202020204" pitchFamily="34" charset="0"/>
              <a:buChar char="•"/>
            </a:pPr>
            <a:r>
              <a:rPr lang="en-GB" altLang="en-US" sz="2400" dirty="0">
                <a:latin typeface="Arial" panose="020B0604020202020204" pitchFamily="34" charset="0"/>
              </a:rPr>
              <a:t>There is a </a:t>
            </a:r>
            <a:r>
              <a:rPr lang="en-GB" altLang="en-US" sz="2400" b="1" dirty="0">
                <a:latin typeface="Arial" panose="020B0604020202020204" pitchFamily="34" charset="0"/>
              </a:rPr>
              <a:t>£1,500,000 (minus) </a:t>
            </a:r>
            <a:r>
              <a:rPr lang="en-GB" altLang="en-US" sz="2400" dirty="0">
                <a:latin typeface="Arial" panose="020B0604020202020204" pitchFamily="34" charset="0"/>
              </a:rPr>
              <a:t>reduction in profits for the year.</a:t>
            </a:r>
          </a:p>
          <a:p>
            <a:pPr>
              <a:spcBef>
                <a:spcPct val="20000"/>
              </a:spcBef>
            </a:pPr>
            <a:endParaRPr lang="en-GB" altLang="en-US" sz="2400" dirty="0">
              <a:latin typeface="Arial" panose="020B0604020202020204" pitchFamily="34" charset="0"/>
            </a:endParaRPr>
          </a:p>
          <a:p>
            <a:pPr>
              <a:spcBef>
                <a:spcPct val="20000"/>
              </a:spcBef>
            </a:pPr>
            <a:r>
              <a:rPr lang="en-GB" altLang="en-US" sz="2400" dirty="0">
                <a:latin typeface="Arial" panose="020B0604020202020204" pitchFamily="34" charset="0"/>
              </a:rPr>
              <a:t> </a:t>
            </a:r>
          </a:p>
          <a:p>
            <a:pPr>
              <a:spcBef>
                <a:spcPct val="20000"/>
              </a:spcBef>
            </a:pPr>
            <a:endParaRPr lang="en-GB" altLang="en-US" sz="2400" dirty="0">
              <a:latin typeface="Arial" panose="020B0604020202020204" pitchFamily="34" charset="0"/>
            </a:endParaRPr>
          </a:p>
        </p:txBody>
      </p:sp>
      <p:sp>
        <p:nvSpPr>
          <p:cNvPr id="35" name="Action Button: Return 23">
            <a:hlinkClick r:id="rId3"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18704972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825"/>
                                        </p:tgtEl>
                                        <p:attrNameLst>
                                          <p:attrName>style.visibility</p:attrName>
                                        </p:attrNameLst>
                                      </p:cBhvr>
                                      <p:to>
                                        <p:strVal val="visible"/>
                                      </p:to>
                                    </p:set>
                                    <p:animEffect transition="in" filter="wipe(left)">
                                      <p:cBhvr>
                                        <p:cTn id="7" dur="500"/>
                                        <p:tgtEl>
                                          <p:spTgt spid="338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5" grpId="0" autoUpdateAnimBg="0"/>
      <p:bldP spid="35"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tabLst>
                <a:tab pos="7334250" algn="r"/>
              </a:tabLst>
            </a:pPr>
            <a:r>
              <a:rPr lang="de-DE" altLang="en-US" dirty="0"/>
              <a:t>Event 33: Romania 	</a:t>
            </a:r>
          </a:p>
        </p:txBody>
      </p:sp>
      <p:sp>
        <p:nvSpPr>
          <p:cNvPr id="32771" name="Rectangle 3"/>
          <p:cNvSpPr>
            <a:spLocks noGrp="1" noChangeArrowheads="1"/>
          </p:cNvSpPr>
          <p:nvPr>
            <p:ph idx="1"/>
          </p:nvPr>
        </p:nvSpPr>
        <p:spPr>
          <a:xfrm>
            <a:off x="507735" y="2224199"/>
            <a:ext cx="7639109" cy="1413524"/>
          </a:xfrm>
          <a:noFill/>
        </p:spPr>
        <p:txBody>
          <a:bodyPr/>
          <a:lstStyle/>
          <a:p>
            <a:pPr marL="0" indent="0">
              <a:buNone/>
            </a:pPr>
            <a:r>
              <a:rPr lang="en-GB" altLang="en-US" sz="2400" dirty="0">
                <a:solidFill>
                  <a:schemeClr val="bg2">
                    <a:lumMod val="25000"/>
                  </a:schemeClr>
                </a:solidFill>
                <a:latin typeface="Arial" panose="020B0604020202020204" pitchFamily="34" charset="0"/>
              </a:rPr>
              <a:t>It’s January.</a:t>
            </a:r>
          </a:p>
          <a:p>
            <a:pPr marL="0" indent="0">
              <a:buNone/>
            </a:pPr>
            <a:r>
              <a:rPr lang="en-GB" altLang="en-US" sz="2400" dirty="0">
                <a:solidFill>
                  <a:schemeClr val="bg2">
                    <a:lumMod val="25000"/>
                  </a:schemeClr>
                </a:solidFill>
                <a:latin typeface="Arial" panose="020B0604020202020204" pitchFamily="34" charset="0"/>
              </a:rPr>
              <a:t>A pin-hole leak appears in a pressurised hydraulic oil line on one of the CNC machines. </a:t>
            </a:r>
          </a:p>
          <a:p>
            <a:pPr marL="0" indent="0">
              <a:buNone/>
            </a:pPr>
            <a:endParaRPr lang="en-GB" altLang="en-US" sz="2400" dirty="0">
              <a:latin typeface="Arial" panose="020B0604020202020204" pitchFamily="34" charset="0"/>
            </a:endParaRPr>
          </a:p>
        </p:txBody>
      </p:sp>
      <p:pic>
        <p:nvPicPr>
          <p:cNvPr id="4" name="HydraulicFluidsFireBallDemonstration">
            <a:hlinkClick r:id="" action="ppaction://media"/>
            <a:extLst>
              <a:ext uri="{FF2B5EF4-FFF2-40B4-BE49-F238E27FC236}">
                <a16:creationId xmlns:a16="http://schemas.microsoft.com/office/drawing/2014/main" id="{9E54D000-39F5-44FC-A210-E9EC948327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48000" y="3741462"/>
            <a:ext cx="3048000" cy="2286000"/>
          </a:xfrm>
          <a:prstGeom prst="rect">
            <a:avLst/>
          </a:prstGeom>
        </p:spPr>
      </p:pic>
    </p:spTree>
    <p:extLst>
      <p:ext uri="{BB962C8B-B14F-4D97-AF65-F5344CB8AC3E}">
        <p14:creationId xmlns:p14="http://schemas.microsoft.com/office/powerpoint/2010/main" val="4169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tabLst>
                <a:tab pos="7334250" algn="r"/>
              </a:tabLst>
            </a:pPr>
            <a:r>
              <a:rPr lang="de-DE" altLang="en-US" dirty="0"/>
              <a:t>Event 33: Romania 	</a:t>
            </a:r>
          </a:p>
        </p:txBody>
      </p:sp>
      <p:sp>
        <p:nvSpPr>
          <p:cNvPr id="52251" name="Rectangle 27"/>
          <p:cNvSpPr>
            <a:spLocks noChangeArrowheads="1"/>
          </p:cNvSpPr>
          <p:nvPr/>
        </p:nvSpPr>
        <p:spPr bwMode="auto">
          <a:xfrm>
            <a:off x="499768" y="2462411"/>
            <a:ext cx="8534400" cy="1309195"/>
          </a:xfrm>
          <a:prstGeom prst="rect">
            <a:avLst/>
          </a:prstGeom>
          <a:noFill/>
          <a:ln w="9525">
            <a:noFill/>
            <a:miter lim="800000"/>
            <a:headEnd/>
            <a:tailEnd/>
          </a:ln>
          <a:effectLst/>
        </p:spPr>
        <p:txBody>
          <a:bodyPr/>
          <a:lstStyle/>
          <a:p>
            <a:pPr>
              <a:spcBef>
                <a:spcPct val="20000"/>
              </a:spcBef>
              <a:defRPr/>
            </a:pPr>
            <a:r>
              <a:rPr lang="en-GB" sz="2400" dirty="0">
                <a:latin typeface="Arial" charset="0"/>
              </a:rPr>
              <a:t>If you completed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17 (install safety shut-down to prevent oil release)</a:t>
            </a:r>
            <a:r>
              <a:rPr lang="en-GB" sz="2400" dirty="0">
                <a:latin typeface="Arial" charset="0"/>
              </a:rPr>
              <a:t>, the oil supply is automatically shut down and no further damage occurs. </a:t>
            </a:r>
          </a:p>
          <a:p>
            <a:pPr>
              <a:spcBef>
                <a:spcPct val="20000"/>
              </a:spcBef>
              <a:defRPr/>
            </a:pPr>
            <a:endParaRPr lang="en-GB" sz="2400" dirty="0">
              <a:latin typeface="Arial" charset="0"/>
            </a:endParaRPr>
          </a:p>
        </p:txBody>
      </p:sp>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0635" y="4036160"/>
            <a:ext cx="3526950" cy="2597417"/>
          </a:xfrm>
          <a:prstGeom prst="rect">
            <a:avLst/>
          </a:prstGeom>
        </p:spPr>
      </p:pic>
    </p:spTree>
    <p:extLst>
      <p:ext uri="{BB962C8B-B14F-4D97-AF65-F5344CB8AC3E}">
        <p14:creationId xmlns:p14="http://schemas.microsoft.com/office/powerpoint/2010/main" val="1450807259"/>
      </p:ext>
    </p:extLst>
  </p:cSld>
  <p:clrMapOvr>
    <a:masterClrMapping/>
  </p:clrMapOvr>
  <p:transition spd="slow">
    <p:wip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818706" y="2562447"/>
            <a:ext cx="7760939" cy="3919128"/>
          </a:xfrm>
        </p:spPr>
        <p:txBody>
          <a:bodyPr>
            <a:noAutofit/>
          </a:bodyPr>
          <a:lstStyle/>
          <a:p>
            <a:pPr marL="0" indent="0">
              <a:buNone/>
              <a:defRPr/>
            </a:pPr>
            <a:r>
              <a:rPr lang="en-GB" sz="2400" dirty="0">
                <a:solidFill>
                  <a:schemeClr val="tx1"/>
                </a:solidFill>
                <a:latin typeface="Arial" charset="0"/>
              </a:rPr>
              <a:t>If you completed </a:t>
            </a:r>
            <a:r>
              <a:rPr lang="en-GB" sz="2400" b="1" dirty="0">
                <a:solidFill>
                  <a:srgbClr val="660033"/>
                </a:solidFill>
                <a:latin typeface="Arial" charset="0"/>
              </a:rPr>
              <a:t>recommendation 24 (introduce emergency procedures) </a:t>
            </a:r>
            <a:r>
              <a:rPr lang="en-GB" sz="2400" dirty="0">
                <a:solidFill>
                  <a:schemeClr val="tx1"/>
                </a:solidFill>
                <a:latin typeface="Arial" charset="0"/>
              </a:rPr>
              <a:t>but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 17 (install safety shut-down to prevent oil release)</a:t>
            </a:r>
            <a:r>
              <a:rPr lang="en-GB" sz="2400" dirty="0">
                <a:solidFill>
                  <a:schemeClr val="tx1"/>
                </a:solidFill>
                <a:effectLst>
                  <a:outerShdw blurRad="38100" dist="38100" dir="2700000" algn="tl">
                    <a:srgbClr val="C0C0C0"/>
                  </a:outerShdw>
                </a:effectLst>
                <a:latin typeface="Arial" charset="0"/>
              </a:rPr>
              <a:t>,</a:t>
            </a:r>
            <a:r>
              <a:rPr lang="en-GB" sz="2400" dirty="0">
                <a:solidFill>
                  <a:schemeClr val="tx1"/>
                </a:solidFill>
                <a:latin typeface="Arial" charset="0"/>
              </a:rPr>
              <a:t> an operator handles the incident well, but not before considerable damage is done. </a:t>
            </a:r>
          </a:p>
          <a:p>
            <a:pPr marL="0" indent="0">
              <a:buNone/>
              <a:defRPr/>
            </a:pPr>
            <a:r>
              <a:rPr lang="en-GB" sz="2400" dirty="0">
                <a:solidFill>
                  <a:schemeClr val="tx1"/>
                </a:solidFill>
                <a:latin typeface="Arial" charset="0"/>
              </a:rPr>
              <a:t>There is a</a:t>
            </a:r>
            <a:r>
              <a:rPr lang="en-GB" sz="2400" b="1" dirty="0">
                <a:solidFill>
                  <a:schemeClr val="tx1"/>
                </a:solidFill>
                <a:latin typeface="Arial" charset="0"/>
              </a:rPr>
              <a:t> £500,000 drop (minus) in profits.</a:t>
            </a:r>
          </a:p>
          <a:p>
            <a:pPr marL="0" indent="0">
              <a:buNone/>
              <a:defRPr/>
            </a:pPr>
            <a:endParaRPr lang="en-GB" sz="2400" dirty="0">
              <a:solidFill>
                <a:schemeClr val="tx1"/>
              </a:solidFill>
              <a:latin typeface="Arial" charset="0"/>
            </a:endParaRPr>
          </a:p>
        </p:txBody>
      </p:sp>
      <p:sp>
        <p:nvSpPr>
          <p:cNvPr id="26" name="Rectangle 2">
            <a:extLst>
              <a:ext uri="{FF2B5EF4-FFF2-40B4-BE49-F238E27FC236}">
                <a16:creationId xmlns:a16="http://schemas.microsoft.com/office/drawing/2014/main" id="{4866FF90-4CF5-4397-B74E-0B40AC46082F}"/>
              </a:ext>
            </a:extLst>
          </p:cNvPr>
          <p:cNvSpPr>
            <a:spLocks noGrp="1" noChangeArrowheads="1"/>
          </p:cNvSpPr>
          <p:nvPr>
            <p:ph type="title"/>
          </p:nvPr>
        </p:nvSpPr>
        <p:spPr>
          <a:xfrm>
            <a:off x="863565" y="925607"/>
            <a:ext cx="6346078" cy="711359"/>
          </a:xfrm>
        </p:spPr>
        <p:txBody>
          <a:bodyPr/>
          <a:lstStyle/>
          <a:p>
            <a:pPr>
              <a:tabLst>
                <a:tab pos="7334250" algn="r"/>
              </a:tabLst>
            </a:pPr>
            <a:r>
              <a:rPr lang="de-DE" altLang="en-US" dirty="0"/>
              <a:t>Event 33: Romania 	</a:t>
            </a:r>
          </a:p>
        </p:txBody>
      </p:sp>
    </p:spTree>
    <p:extLst>
      <p:ext uri="{BB962C8B-B14F-4D97-AF65-F5344CB8AC3E}">
        <p14:creationId xmlns:p14="http://schemas.microsoft.com/office/powerpoint/2010/main" val="3502838544"/>
      </p:ext>
    </p:extLst>
  </p:cSld>
  <p:clrMapOvr>
    <a:masterClrMapping/>
  </p:clrMapOvr>
  <p:transition spd="slow">
    <p:wip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660004" y="2391397"/>
            <a:ext cx="7886302" cy="4191000"/>
          </a:xfrm>
          <a:noFill/>
        </p:spPr>
        <p:txBody>
          <a:bodyPr>
            <a:normAutofit fontScale="85000" lnSpcReduction="20000"/>
          </a:bodyPr>
          <a:lstStyle/>
          <a:p>
            <a:pPr marL="0" indent="0">
              <a:lnSpc>
                <a:spcPct val="110000"/>
              </a:lnSpc>
              <a:spcBef>
                <a:spcPts val="0"/>
              </a:spcBef>
              <a:buNone/>
            </a:pPr>
            <a:r>
              <a:rPr lang="en-GB" altLang="en-US" sz="2600" dirty="0">
                <a:solidFill>
                  <a:schemeClr val="tx1"/>
                </a:solidFill>
                <a:latin typeface="Arial" panose="020B0604020202020204" pitchFamily="34" charset="0"/>
              </a:rPr>
              <a:t>If </a:t>
            </a:r>
            <a:r>
              <a:rPr lang="en-GB" altLang="en-US" sz="2600" u="sng" dirty="0">
                <a:solidFill>
                  <a:schemeClr val="tx1"/>
                </a:solidFill>
                <a:latin typeface="Arial" panose="020B0604020202020204" pitchFamily="34" charset="0"/>
              </a:rPr>
              <a:t>neither</a:t>
            </a:r>
            <a:r>
              <a:rPr lang="en-GB" altLang="en-US" sz="2600" dirty="0">
                <a:solidFill>
                  <a:schemeClr val="tx1"/>
                </a:solidFill>
                <a:latin typeface="Arial" panose="020B0604020202020204" pitchFamily="34" charset="0"/>
              </a:rPr>
              <a:t> </a:t>
            </a:r>
            <a:r>
              <a:rPr lang="en-GB" altLang="en-US" sz="2600" b="1" dirty="0">
                <a:solidFill>
                  <a:srgbClr val="660033"/>
                </a:solidFill>
                <a:latin typeface="Arial" panose="020B0604020202020204" pitchFamily="34" charset="0"/>
              </a:rPr>
              <a:t>recommendation 17</a:t>
            </a:r>
            <a:r>
              <a:rPr lang="en-GB" altLang="en-US" sz="2600" dirty="0">
                <a:solidFill>
                  <a:srgbClr val="660033"/>
                </a:solidFill>
                <a:latin typeface="Arial" panose="020B0604020202020204" pitchFamily="34" charset="0"/>
              </a:rPr>
              <a:t> (</a:t>
            </a:r>
            <a:r>
              <a:rPr lang="en-GB" sz="2800" b="1" dirty="0">
                <a:solidFill>
                  <a:srgbClr val="660033"/>
                </a:solidFill>
                <a:latin typeface="Arial" charset="0"/>
              </a:rPr>
              <a:t>install safety shut-down to prevent oil release) </a:t>
            </a:r>
            <a:r>
              <a:rPr lang="en-GB" altLang="en-US" sz="2600" u="sng" dirty="0">
                <a:solidFill>
                  <a:schemeClr val="tx1"/>
                </a:solidFill>
                <a:latin typeface="Arial" panose="020B0604020202020204" pitchFamily="34" charset="0"/>
              </a:rPr>
              <a:t>nor </a:t>
            </a:r>
            <a:r>
              <a:rPr lang="en-GB" altLang="en-US" sz="2600" b="1" dirty="0">
                <a:solidFill>
                  <a:srgbClr val="660033"/>
                </a:solidFill>
                <a:latin typeface="Arial" panose="020B0604020202020204" pitchFamily="34" charset="0"/>
              </a:rPr>
              <a:t>recommendation</a:t>
            </a:r>
          </a:p>
          <a:p>
            <a:pPr marL="0" indent="0">
              <a:lnSpc>
                <a:spcPct val="110000"/>
              </a:lnSpc>
              <a:spcBef>
                <a:spcPts val="0"/>
              </a:spcBef>
              <a:buNone/>
            </a:pPr>
            <a:r>
              <a:rPr lang="en-GB" altLang="en-US" sz="2600" b="1" dirty="0">
                <a:solidFill>
                  <a:srgbClr val="660033"/>
                </a:solidFill>
                <a:latin typeface="Arial" panose="020B0604020202020204" pitchFamily="34" charset="0"/>
              </a:rPr>
              <a:t>24 </a:t>
            </a:r>
            <a:r>
              <a:rPr lang="en-GB" sz="2800" b="1" dirty="0">
                <a:solidFill>
                  <a:srgbClr val="660033"/>
                </a:solidFill>
                <a:latin typeface="Arial" charset="0"/>
              </a:rPr>
              <a:t>(introduce emergency procedures)</a:t>
            </a:r>
            <a:r>
              <a:rPr lang="en-GB" sz="2800" dirty="0">
                <a:solidFill>
                  <a:schemeClr val="tx1"/>
                </a:solidFill>
                <a:latin typeface="Arial" charset="0"/>
              </a:rPr>
              <a:t> </a:t>
            </a:r>
            <a:r>
              <a:rPr lang="en-GB" altLang="en-US" sz="2600" dirty="0">
                <a:solidFill>
                  <a:schemeClr val="tx1"/>
                </a:solidFill>
                <a:latin typeface="Arial" panose="020B0604020202020204" pitchFamily="34" charset="0"/>
              </a:rPr>
              <a:t>was completed, the entire facility is severely damaged due to a fast-spreading oil spray fire and production is down for 6 months. </a:t>
            </a:r>
          </a:p>
          <a:p>
            <a:pPr marL="0" indent="0">
              <a:buNone/>
            </a:pPr>
            <a:endParaRPr lang="en-GB" altLang="en-US" sz="2400" dirty="0">
              <a:latin typeface="Arial" panose="020B0604020202020204" pitchFamily="34" charset="0"/>
            </a:endParaRPr>
          </a:p>
          <a:p>
            <a:pPr marL="0" indent="0">
              <a:buNone/>
            </a:pPr>
            <a:r>
              <a:rPr lang="en-GB" altLang="en-US" sz="2400" dirty="0">
                <a:solidFill>
                  <a:schemeClr val="tx1"/>
                </a:solidFill>
                <a:latin typeface="Arial" panose="020B0604020202020204" pitchFamily="34" charset="0"/>
              </a:rPr>
              <a:t>Outcome: </a:t>
            </a:r>
          </a:p>
          <a:p>
            <a:r>
              <a:rPr lang="en-GB" altLang="en-US" sz="2400" dirty="0">
                <a:solidFill>
                  <a:schemeClr val="tx1"/>
                </a:solidFill>
                <a:latin typeface="Arial" panose="020B0604020202020204" pitchFamily="34" charset="0"/>
              </a:rPr>
              <a:t>£6,000,000 profit loss at Manufacturing site.</a:t>
            </a:r>
          </a:p>
          <a:p>
            <a:r>
              <a:rPr lang="en-GB" altLang="en-US" sz="2400" dirty="0">
                <a:solidFill>
                  <a:schemeClr val="tx1"/>
                </a:solidFill>
                <a:latin typeface="Arial" panose="020B0604020202020204" pitchFamily="34" charset="0"/>
              </a:rPr>
              <a:t>£750,000 profit loss at the Newark NA DC.</a:t>
            </a:r>
          </a:p>
          <a:p>
            <a:r>
              <a:rPr lang="en-GB" altLang="en-US" sz="2400" dirty="0">
                <a:solidFill>
                  <a:schemeClr val="tx1"/>
                </a:solidFill>
                <a:latin typeface="Arial" panose="020B0604020202020204" pitchFamily="34" charset="0"/>
              </a:rPr>
              <a:t>£500,000 profit loss at the Hong Kong Asia DC.</a:t>
            </a:r>
          </a:p>
          <a:p>
            <a:r>
              <a:rPr lang="en-GB" altLang="en-US" sz="2400" b="1" dirty="0">
                <a:solidFill>
                  <a:schemeClr val="tx1"/>
                </a:solidFill>
                <a:latin typeface="Arial" panose="020B0604020202020204" pitchFamily="34" charset="0"/>
              </a:rPr>
              <a:t>Total loss to profits = £ 7,250,000 (minus)</a:t>
            </a:r>
          </a:p>
          <a:p>
            <a:pPr marL="0" indent="0">
              <a:buNone/>
            </a:pPr>
            <a:endParaRPr lang="de-DE" altLang="en-US" sz="2400" dirty="0">
              <a:solidFill>
                <a:schemeClr val="tx1"/>
              </a:solidFill>
              <a:latin typeface="Arial" panose="020B0604020202020204" pitchFamily="34" charset="0"/>
            </a:endParaRPr>
          </a:p>
        </p:txBody>
      </p:sp>
      <p:sp>
        <p:nvSpPr>
          <p:cNvPr id="35844" name="Action Button: Return 25">
            <a:hlinkClick r:id="rId3" action="ppaction://hlinksldjump" highlightClick="1"/>
          </p:cNvPr>
          <p:cNvSpPr>
            <a:spLocks noChangeArrowheads="1"/>
          </p:cNvSpPr>
          <p:nvPr/>
        </p:nvSpPr>
        <p:spPr bwMode="auto">
          <a:xfrm>
            <a:off x="8229600" y="5943600"/>
            <a:ext cx="509588" cy="509588"/>
          </a:xfrm>
          <a:prstGeom prst="actionButtonReturn">
            <a:avLst/>
          </a:prstGeom>
          <a:solidFill>
            <a:schemeClr val="accent1">
              <a:lumMod val="60000"/>
              <a:lumOff val="40000"/>
            </a:schemeClr>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
        <p:nvSpPr>
          <p:cNvPr id="27" name="Rectangle 2">
            <a:extLst>
              <a:ext uri="{FF2B5EF4-FFF2-40B4-BE49-F238E27FC236}">
                <a16:creationId xmlns:a16="http://schemas.microsoft.com/office/drawing/2014/main" id="{7FFD27C5-9A2C-4C3A-80C6-59D16A334F1A}"/>
              </a:ext>
            </a:extLst>
          </p:cNvPr>
          <p:cNvSpPr>
            <a:spLocks noGrp="1" noChangeArrowheads="1"/>
          </p:cNvSpPr>
          <p:nvPr>
            <p:ph type="title"/>
          </p:nvPr>
        </p:nvSpPr>
        <p:spPr>
          <a:xfrm>
            <a:off x="863565" y="925607"/>
            <a:ext cx="6346078" cy="711359"/>
          </a:xfrm>
        </p:spPr>
        <p:txBody>
          <a:bodyPr/>
          <a:lstStyle/>
          <a:p>
            <a:pPr>
              <a:tabLst>
                <a:tab pos="7334250" algn="r"/>
              </a:tabLst>
            </a:pPr>
            <a:r>
              <a:rPr lang="de-DE" altLang="en-US" dirty="0"/>
              <a:t>Event 33: Romania	</a:t>
            </a:r>
          </a:p>
        </p:txBody>
      </p:sp>
    </p:spTree>
    <p:extLst>
      <p:ext uri="{BB962C8B-B14F-4D97-AF65-F5344CB8AC3E}">
        <p14:creationId xmlns:p14="http://schemas.microsoft.com/office/powerpoint/2010/main" val="2737304763"/>
      </p:ext>
    </p:extLst>
  </p:cSld>
  <p:clrMapOvr>
    <a:masterClrMapping/>
  </p:clrMapOvr>
  <p:transition spd="slow">
    <p:wip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a:tabLst>
                <a:tab pos="7334250" algn="r"/>
              </a:tabLst>
            </a:pPr>
            <a:r>
              <a:rPr lang="de-DE" altLang="en-US" dirty="0"/>
              <a:t>Event 34: Romania	</a:t>
            </a:r>
          </a:p>
        </p:txBody>
      </p:sp>
      <p:sp>
        <p:nvSpPr>
          <p:cNvPr id="69635" name="Rectangle 3"/>
          <p:cNvSpPr>
            <a:spLocks noGrp="1" noChangeArrowheads="1"/>
          </p:cNvSpPr>
          <p:nvPr>
            <p:ph sz="half" idx="1"/>
          </p:nvPr>
        </p:nvSpPr>
        <p:spPr>
          <a:xfrm>
            <a:off x="572146" y="2811467"/>
            <a:ext cx="3931593" cy="2970278"/>
          </a:xfrm>
          <a:noFill/>
        </p:spPr>
        <p:txBody>
          <a:bodyPr>
            <a:normAutofit/>
          </a:bodyPr>
          <a:lstStyle/>
          <a:p>
            <a:pPr marL="0" indent="0">
              <a:buNone/>
            </a:pPr>
            <a:r>
              <a:rPr lang="en-GB" altLang="en-US" sz="2400" dirty="0">
                <a:latin typeface="Arial" panose="020B0604020202020204" pitchFamily="34" charset="0"/>
              </a:rPr>
              <a:t>It is June when a small explosion occurs in the main of the dust collector at B&amp;T </a:t>
            </a:r>
            <a:r>
              <a:rPr lang="en-GB" altLang="en-US" sz="2400" dirty="0" err="1">
                <a:latin typeface="Arial" panose="020B0604020202020204" pitchFamily="34" charset="0"/>
              </a:rPr>
              <a:t>Ltd's</a:t>
            </a:r>
            <a:r>
              <a:rPr lang="en-GB" altLang="en-US" sz="2400" dirty="0">
                <a:latin typeface="Arial" panose="020B0604020202020204" pitchFamily="34" charset="0"/>
              </a:rPr>
              <a:t> manufacturing plant near Bucharest. </a:t>
            </a:r>
          </a:p>
          <a:p>
            <a:pPr marL="0" indent="0">
              <a:buNone/>
            </a:pPr>
            <a:endParaRPr lang="en-GB" altLang="en-US" sz="2400" dirty="0">
              <a:latin typeface="Arial" panose="020B0604020202020204" pitchFamily="34" charset="0"/>
            </a:endParaRPr>
          </a:p>
        </p:txBody>
      </p:sp>
      <p:pic>
        <p:nvPicPr>
          <p:cNvPr id="3" name="dust3547">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5"/>
          <a:stretch>
            <a:fillRect/>
          </a:stretch>
        </p:blipFill>
        <p:spPr>
          <a:xfrm>
            <a:off x="4640262" y="2757737"/>
            <a:ext cx="4032597" cy="3024008"/>
          </a:xfrm>
        </p:spPr>
      </p:pic>
    </p:spTree>
    <p:extLst>
      <p:ext uri="{BB962C8B-B14F-4D97-AF65-F5344CB8AC3E}">
        <p14:creationId xmlns:p14="http://schemas.microsoft.com/office/powerpoint/2010/main" val="15876471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a:tabLst>
                <a:tab pos="7334250" algn="r"/>
              </a:tabLst>
            </a:pPr>
            <a:r>
              <a:rPr lang="de-DE" altLang="en-US" dirty="0"/>
              <a:t>Event 34: Romania 	</a:t>
            </a:r>
          </a:p>
        </p:txBody>
      </p:sp>
      <p:sp>
        <p:nvSpPr>
          <p:cNvPr id="51231" name="Rectangle 31"/>
          <p:cNvSpPr>
            <a:spLocks noChangeArrowheads="1"/>
          </p:cNvSpPr>
          <p:nvPr/>
        </p:nvSpPr>
        <p:spPr bwMode="auto">
          <a:xfrm>
            <a:off x="752710" y="3268060"/>
            <a:ext cx="7917620" cy="3044950"/>
          </a:xfrm>
          <a:prstGeom prst="rect">
            <a:avLst/>
          </a:prstGeom>
          <a:noFill/>
          <a:ln w="9525">
            <a:noFill/>
            <a:miter lim="800000"/>
            <a:headEnd/>
            <a:tailEnd/>
          </a:ln>
          <a:effectLst/>
        </p:spPr>
        <p:txBody>
          <a:bodyPr/>
          <a:lstStyle/>
          <a:p>
            <a:pPr>
              <a:spcBef>
                <a:spcPct val="20000"/>
              </a:spcBef>
              <a:defRPr/>
            </a:pPr>
            <a:r>
              <a:rPr lang="en-GB" sz="2400" dirty="0">
                <a:latin typeface="Arial" charset="0"/>
              </a:rPr>
              <a:t>If you completed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16 (install sprinklers within the dust collector)</a:t>
            </a:r>
            <a:r>
              <a:rPr lang="en-GB" sz="2400" dirty="0">
                <a:latin typeface="Arial" charset="0"/>
              </a:rPr>
              <a:t>, the sprinklers take control of the situation and water and smoke damage is minimal.</a:t>
            </a:r>
          </a:p>
          <a:p>
            <a:pPr>
              <a:spcBef>
                <a:spcPct val="20000"/>
              </a:spcBef>
              <a:defRPr/>
            </a:pPr>
            <a:endParaRPr lang="en-GB" sz="2400" dirty="0">
              <a:latin typeface="Arial" charset="0"/>
            </a:endParaRPr>
          </a:p>
        </p:txBody>
      </p:sp>
    </p:spTree>
    <p:extLst>
      <p:ext uri="{BB962C8B-B14F-4D97-AF65-F5344CB8AC3E}">
        <p14:creationId xmlns:p14="http://schemas.microsoft.com/office/powerpoint/2010/main" val="3182831123"/>
      </p:ext>
    </p:extLst>
  </p:cSld>
  <p:clrMapOvr>
    <a:masterClrMapping/>
  </p:clrMapOvr>
  <p:transition spd="med">
    <p:pull/>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32"/>
          <p:cNvSpPr>
            <a:spLocks noGrp="1" noChangeArrowheads="1"/>
          </p:cNvSpPr>
          <p:nvPr>
            <p:ph type="title"/>
          </p:nvPr>
        </p:nvSpPr>
        <p:spPr>
          <a:noFill/>
        </p:spPr>
        <p:txBody>
          <a:bodyPr/>
          <a:lstStyle/>
          <a:p>
            <a:pPr>
              <a:tabLst>
                <a:tab pos="7334250" algn="r"/>
              </a:tabLst>
            </a:pPr>
            <a:r>
              <a:rPr lang="de-DE" altLang="en-US" dirty="0"/>
              <a:t>Event 34: Romania 	</a:t>
            </a:r>
          </a:p>
        </p:txBody>
      </p:sp>
      <p:sp>
        <p:nvSpPr>
          <p:cNvPr id="50179" name="Rectangle 3"/>
          <p:cNvSpPr>
            <a:spLocks noGrp="1" noChangeArrowheads="1"/>
          </p:cNvSpPr>
          <p:nvPr>
            <p:ph idx="1"/>
          </p:nvPr>
        </p:nvSpPr>
        <p:spPr>
          <a:xfrm>
            <a:off x="625461" y="2290575"/>
            <a:ext cx="7818618" cy="4326015"/>
          </a:xfrm>
        </p:spPr>
        <p:txBody>
          <a:bodyPr>
            <a:noAutofit/>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recommendations</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16</a:t>
            </a:r>
            <a:r>
              <a:rPr lang="en-GB" sz="2400" dirty="0">
                <a:solidFill>
                  <a:srgbClr val="660033"/>
                </a:solidFill>
                <a:latin typeface="Arial" charset="0"/>
              </a:rPr>
              <a:t> </a:t>
            </a:r>
            <a:r>
              <a:rPr lang="en-GB" sz="2400" b="1" dirty="0">
                <a:solidFill>
                  <a:srgbClr val="660033"/>
                </a:solidFill>
                <a:latin typeface="Arial" charset="0"/>
              </a:rPr>
              <a:t>(install sprinklers within the dust collector) </a:t>
            </a:r>
            <a:r>
              <a:rPr lang="en-GB" sz="2400" u="sng" dirty="0">
                <a:solidFill>
                  <a:schemeClr val="tx1"/>
                </a:solidFill>
                <a:latin typeface="Arial" charset="0"/>
              </a:rPr>
              <a:t>nor</a:t>
            </a:r>
            <a:r>
              <a:rPr lang="en-GB" sz="2400" dirty="0">
                <a:solidFill>
                  <a:schemeClr val="tx1"/>
                </a:solidFill>
                <a:latin typeface="Arial" charset="0"/>
              </a:rPr>
              <a:t> </a:t>
            </a:r>
            <a:r>
              <a:rPr lang="en-GB" sz="2400" b="1" dirty="0">
                <a:solidFill>
                  <a:srgbClr val="660033"/>
                </a:solidFill>
                <a:latin typeface="Arial" charset="0"/>
              </a:rPr>
              <a:t>15 (introduce regular cleaning)</a:t>
            </a:r>
            <a:r>
              <a:rPr lang="en-GB" sz="2400" dirty="0">
                <a:solidFill>
                  <a:schemeClr val="tx1"/>
                </a:solidFill>
                <a:latin typeface="Arial" charset="0"/>
              </a:rPr>
              <a:t>, the small explosion triggers additional explosions in the surrounding area and you lose the building.</a:t>
            </a:r>
          </a:p>
          <a:p>
            <a:pPr marL="0" indent="0">
              <a:buNone/>
              <a:defRPr/>
            </a:pPr>
            <a:endParaRPr lang="en-GB" sz="2000" dirty="0">
              <a:solidFill>
                <a:schemeClr val="tx1"/>
              </a:solidFill>
              <a:latin typeface="Arial" charset="0"/>
            </a:endParaRPr>
          </a:p>
          <a:p>
            <a:pPr>
              <a:defRPr/>
            </a:pPr>
            <a:r>
              <a:rPr lang="en-GB" sz="2000" dirty="0">
                <a:solidFill>
                  <a:schemeClr val="tx1"/>
                </a:solidFill>
                <a:latin typeface="Arial" charset="0"/>
              </a:rPr>
              <a:t>£12,500,000 profit drop B&amp;T Europe</a:t>
            </a:r>
          </a:p>
          <a:p>
            <a:pPr>
              <a:defRPr/>
            </a:pPr>
            <a:r>
              <a:rPr lang="en-GB" sz="2000" dirty="0">
                <a:solidFill>
                  <a:schemeClr val="tx1"/>
                </a:solidFill>
                <a:latin typeface="Arial" charset="0"/>
              </a:rPr>
              <a:t>£1,500,000 profit drop at Newark DC</a:t>
            </a:r>
          </a:p>
          <a:p>
            <a:pPr>
              <a:defRPr/>
            </a:pPr>
            <a:r>
              <a:rPr lang="en-GB" sz="2000" dirty="0">
                <a:solidFill>
                  <a:schemeClr val="tx1"/>
                </a:solidFill>
                <a:latin typeface="Arial" charset="0"/>
              </a:rPr>
              <a:t>£ 1,000,000 lost profits Hong Kong DC</a:t>
            </a:r>
            <a:endParaRPr lang="en-GB" sz="2000" i="1" dirty="0">
              <a:solidFill>
                <a:schemeClr val="tx1"/>
              </a:solidFill>
              <a:latin typeface="Arial" charset="0"/>
            </a:endParaRPr>
          </a:p>
          <a:p>
            <a:pPr>
              <a:defRPr/>
            </a:pPr>
            <a:r>
              <a:rPr lang="en-GB" sz="2000" dirty="0">
                <a:solidFill>
                  <a:schemeClr val="tx1"/>
                </a:solidFill>
                <a:latin typeface="Arial" charset="0"/>
              </a:rPr>
              <a:t>Total </a:t>
            </a:r>
            <a:r>
              <a:rPr lang="en-GB" sz="2000" i="1" dirty="0">
                <a:solidFill>
                  <a:schemeClr val="tx1"/>
                </a:solidFill>
                <a:latin typeface="Arial" charset="0"/>
              </a:rPr>
              <a:t>loss in profits of £ 15,000,000</a:t>
            </a:r>
          </a:p>
        </p:txBody>
      </p:sp>
      <p:pic>
        <p:nvPicPr>
          <p:cNvPr id="71684"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4440" y="4233813"/>
            <a:ext cx="3509470" cy="2306882"/>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853482"/>
      </p:ext>
    </p:extLst>
  </p:cSld>
  <p:clrMapOvr>
    <a:masterClrMapping/>
  </p:clrMapOvr>
  <p:transition spd="med">
    <p:pull/>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a:tabLst>
                <a:tab pos="7334250" algn="r"/>
              </a:tabLst>
            </a:pPr>
            <a:r>
              <a:rPr lang="de-DE" altLang="en-US" dirty="0"/>
              <a:t>Event 34: Romania 	</a:t>
            </a:r>
          </a:p>
        </p:txBody>
      </p:sp>
      <p:sp>
        <p:nvSpPr>
          <p:cNvPr id="49155" name="Rectangle 3"/>
          <p:cNvSpPr>
            <a:spLocks noGrp="1" noChangeArrowheads="1"/>
          </p:cNvSpPr>
          <p:nvPr>
            <p:ph idx="1"/>
          </p:nvPr>
        </p:nvSpPr>
        <p:spPr>
          <a:xfrm>
            <a:off x="457200" y="2423870"/>
            <a:ext cx="8180089" cy="3291129"/>
          </a:xfrm>
        </p:spPr>
        <p:txBody>
          <a:bodyPr>
            <a:noAutofit/>
          </a:bodyPr>
          <a:lstStyle/>
          <a:p>
            <a:pPr marL="0" indent="0">
              <a:buNone/>
              <a:defRPr/>
            </a:pPr>
            <a:r>
              <a:rPr lang="en-GB" sz="2400" dirty="0">
                <a:solidFill>
                  <a:schemeClr val="tx1"/>
                </a:solidFill>
                <a:latin typeface="Arial" charset="0"/>
              </a:rPr>
              <a:t>If you </a:t>
            </a:r>
            <a:r>
              <a:rPr lang="en-GB" sz="2400" u="sng" dirty="0">
                <a:solidFill>
                  <a:schemeClr val="tx1"/>
                </a:solidFill>
                <a:latin typeface="Arial" charset="0"/>
              </a:rPr>
              <a:t>did not </a:t>
            </a:r>
            <a:r>
              <a:rPr lang="en-GB" sz="2400" dirty="0">
                <a:solidFill>
                  <a:schemeClr val="tx1"/>
                </a:solidFill>
                <a:latin typeface="Arial" charset="0"/>
              </a:rPr>
              <a:t>complete </a:t>
            </a:r>
            <a:r>
              <a:rPr lang="en-GB" sz="2400" b="1" dirty="0">
                <a:solidFill>
                  <a:srgbClr val="660033"/>
                </a:solidFill>
                <a:latin typeface="Arial" charset="0"/>
              </a:rPr>
              <a:t>recommendation</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16 (install sprinklers within the dust collector) </a:t>
            </a:r>
            <a:r>
              <a:rPr lang="en-GB" sz="2400" dirty="0">
                <a:solidFill>
                  <a:schemeClr val="tx1"/>
                </a:solidFill>
                <a:latin typeface="Arial" charset="0"/>
              </a:rPr>
              <a:t>but </a:t>
            </a:r>
            <a:r>
              <a:rPr lang="en-GB" sz="2400" u="sng" dirty="0">
                <a:solidFill>
                  <a:schemeClr val="tx1"/>
                </a:solidFill>
                <a:latin typeface="Arial" charset="0"/>
              </a:rPr>
              <a:t>did</a:t>
            </a:r>
            <a:r>
              <a:rPr lang="en-GB" sz="2400" dirty="0">
                <a:solidFill>
                  <a:schemeClr val="tx1"/>
                </a:solidFill>
                <a:latin typeface="Arial" charset="0"/>
              </a:rPr>
              <a:t> complete</a:t>
            </a:r>
            <a:r>
              <a:rPr lang="en-GB" sz="2400" dirty="0">
                <a:solidFill>
                  <a:srgbClr val="660033"/>
                </a:solidFill>
                <a:effectLst>
                  <a:outerShdw blurRad="38100" dist="38100" dir="2700000" algn="tl">
                    <a:srgbClr val="C0C0C0"/>
                  </a:outerShdw>
                </a:effectLst>
                <a:latin typeface="Arial" charset="0"/>
              </a:rPr>
              <a:t> </a:t>
            </a:r>
            <a:r>
              <a:rPr lang="en-GB" sz="2400" b="1" dirty="0">
                <a:solidFill>
                  <a:srgbClr val="660033"/>
                </a:solidFill>
                <a:latin typeface="Arial" charset="0"/>
              </a:rPr>
              <a:t>15 (introduce regular cleaning)</a:t>
            </a:r>
            <a:r>
              <a:rPr lang="en-GB" sz="2400" dirty="0">
                <a:solidFill>
                  <a:schemeClr val="tx1"/>
                </a:solidFill>
                <a:latin typeface="Arial" charset="0"/>
              </a:rPr>
              <a:t>, the resulting damage is not as severe. </a:t>
            </a:r>
          </a:p>
          <a:p>
            <a:pPr marL="0" indent="0">
              <a:buNone/>
              <a:defRPr/>
            </a:pPr>
            <a:r>
              <a:rPr lang="en-GB" sz="2000" dirty="0">
                <a:solidFill>
                  <a:schemeClr val="tx1"/>
                </a:solidFill>
                <a:latin typeface="Arial" charset="0"/>
              </a:rPr>
              <a:t>Profit loss:</a:t>
            </a:r>
          </a:p>
          <a:p>
            <a:pPr>
              <a:spcBef>
                <a:spcPts val="600"/>
              </a:spcBef>
              <a:defRPr/>
            </a:pPr>
            <a:r>
              <a:rPr lang="en-GB" sz="2000" dirty="0">
                <a:solidFill>
                  <a:schemeClr val="tx1"/>
                </a:solidFill>
                <a:latin typeface="Arial" charset="0"/>
              </a:rPr>
              <a:t>£4,000,000 at manufacturing</a:t>
            </a:r>
          </a:p>
          <a:p>
            <a:pPr>
              <a:spcBef>
                <a:spcPts val="600"/>
              </a:spcBef>
              <a:defRPr/>
            </a:pPr>
            <a:r>
              <a:rPr lang="en-GB" sz="2000" dirty="0">
                <a:solidFill>
                  <a:schemeClr val="tx1"/>
                </a:solidFill>
                <a:latin typeface="Arial" charset="0"/>
              </a:rPr>
              <a:t>£  800,000 at Newark DC</a:t>
            </a:r>
          </a:p>
          <a:p>
            <a:pPr>
              <a:spcBef>
                <a:spcPts val="600"/>
              </a:spcBef>
              <a:defRPr/>
            </a:pPr>
            <a:r>
              <a:rPr lang="en-GB" sz="2000" dirty="0">
                <a:solidFill>
                  <a:schemeClr val="tx1"/>
                </a:solidFill>
                <a:latin typeface="Arial" charset="0"/>
              </a:rPr>
              <a:t>£  700,000 at Hong Kong DC</a:t>
            </a:r>
          </a:p>
          <a:p>
            <a:pPr>
              <a:spcBef>
                <a:spcPts val="600"/>
              </a:spcBef>
              <a:defRPr/>
            </a:pPr>
            <a:r>
              <a:rPr lang="en-GB" sz="2000" dirty="0">
                <a:solidFill>
                  <a:schemeClr val="tx1"/>
                </a:solidFill>
                <a:latin typeface="Arial" charset="0"/>
              </a:rPr>
              <a:t>Total loss in profits of </a:t>
            </a:r>
            <a:r>
              <a:rPr lang="en-GB" sz="2000" b="1" dirty="0">
                <a:solidFill>
                  <a:schemeClr val="tx1"/>
                </a:solidFill>
                <a:latin typeface="Arial" charset="0"/>
              </a:rPr>
              <a:t>£ 5,500,000</a:t>
            </a:r>
          </a:p>
        </p:txBody>
      </p:sp>
      <p:pic>
        <p:nvPicPr>
          <p:cNvPr id="72709" name="Picture 31" descr="C:\images\hskp01.JPG"/>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4799685" y="3808475"/>
            <a:ext cx="3457234" cy="2523300"/>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
        <p:nvSpPr>
          <p:cNvPr id="33" name="Action Button: Return 23">
            <a:hlinkClick r:id="rId4" action="ppaction://hlinksldjump" highlightClick="1"/>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3044895739"/>
      </p:ext>
    </p:extLst>
  </p:cSld>
  <p:clrMapOvr>
    <a:masterClrMapping/>
  </p:clrMapOvr>
  <p:transition spd="med">
    <p:pull/>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tabLst>
                <a:tab pos="7334250" algn="r"/>
              </a:tabLst>
            </a:pPr>
            <a:r>
              <a:rPr lang="de-DE" altLang="en-US" dirty="0"/>
              <a:t>Event 35: Worldwide	</a:t>
            </a:r>
          </a:p>
        </p:txBody>
      </p:sp>
      <p:sp>
        <p:nvSpPr>
          <p:cNvPr id="76803" name="Rectangle 3"/>
          <p:cNvSpPr>
            <a:spLocks noGrp="1" noChangeArrowheads="1"/>
          </p:cNvSpPr>
          <p:nvPr>
            <p:ph idx="1"/>
          </p:nvPr>
        </p:nvSpPr>
        <p:spPr>
          <a:xfrm>
            <a:off x="515057" y="2246791"/>
            <a:ext cx="2304343" cy="3696809"/>
          </a:xfrm>
          <a:noFill/>
        </p:spPr>
        <p:txBody>
          <a:bodyPr>
            <a:normAutofit/>
          </a:bodyPr>
          <a:lstStyle/>
          <a:p>
            <a:pPr marL="0" indent="0">
              <a:buNone/>
            </a:pPr>
            <a:r>
              <a:rPr lang="en-GB" altLang="en-US" sz="2400" dirty="0">
                <a:solidFill>
                  <a:schemeClr val="tx1"/>
                </a:solidFill>
                <a:latin typeface="Arial" panose="020B0604020202020204" pitchFamily="34" charset="0"/>
              </a:rPr>
              <a:t>It is July and a Distributed Denial of Service (DDOS) attack strikes the B&amp;T sales website. </a:t>
            </a:r>
          </a:p>
        </p:txBody>
      </p:sp>
      <p:pic>
        <p:nvPicPr>
          <p:cNvPr id="2" name="Graphic 1">
            <a:extLst>
              <a:ext uri="{FF2B5EF4-FFF2-40B4-BE49-F238E27FC236}">
                <a16:creationId xmlns:a16="http://schemas.microsoft.com/office/drawing/2014/main" id="{D3447A9E-696C-4C1D-AF8A-C8E56305D2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73041" y="1281286"/>
            <a:ext cx="4403188" cy="5371546"/>
          </a:xfrm>
          <a:prstGeom prst="rect">
            <a:avLst/>
          </a:prstGeom>
        </p:spPr>
      </p:pic>
    </p:spTree>
    <p:extLst>
      <p:ext uri="{BB962C8B-B14F-4D97-AF65-F5344CB8AC3E}">
        <p14:creationId xmlns:p14="http://schemas.microsoft.com/office/powerpoint/2010/main" val="6799067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tabLst>
                <a:tab pos="7334250" algn="r"/>
              </a:tabLst>
            </a:pPr>
            <a:r>
              <a:rPr lang="de-DE" altLang="en-US" dirty="0"/>
              <a:t>Event 35: Worldwide 	</a:t>
            </a:r>
          </a:p>
        </p:txBody>
      </p:sp>
      <p:sp>
        <p:nvSpPr>
          <p:cNvPr id="76803" name="Rectangle 3"/>
          <p:cNvSpPr>
            <a:spLocks noGrp="1" noChangeArrowheads="1"/>
          </p:cNvSpPr>
          <p:nvPr>
            <p:ph idx="1"/>
          </p:nvPr>
        </p:nvSpPr>
        <p:spPr>
          <a:xfrm>
            <a:off x="571242" y="2424065"/>
            <a:ext cx="8001516" cy="3508328"/>
          </a:xfrm>
          <a:noFill/>
        </p:spPr>
        <p:txBody>
          <a:bodyPr>
            <a:normAutofit/>
          </a:bodyPr>
          <a:lstStyle/>
          <a:p>
            <a:pPr marL="0" indent="0">
              <a:buNone/>
            </a:pPr>
            <a:r>
              <a:rPr lang="en-GB" altLang="en-US" sz="2400" dirty="0">
                <a:solidFill>
                  <a:schemeClr val="tx1"/>
                </a:solidFill>
                <a:latin typeface="Arial" panose="020B0604020202020204" pitchFamily="34" charset="0"/>
              </a:rPr>
              <a:t>B&amp;T’s emergency response procedures include cyber risks. The attack is resisted although sales are lost.</a:t>
            </a:r>
          </a:p>
          <a:p>
            <a:pPr marL="0" indent="0">
              <a:buNone/>
            </a:pPr>
            <a:endParaRPr lang="en-GB" altLang="en-US" sz="2400" b="1" dirty="0">
              <a:solidFill>
                <a:schemeClr val="tx1"/>
              </a:solidFill>
              <a:latin typeface="Arial" panose="020B0604020202020204" pitchFamily="34" charset="0"/>
            </a:endParaRPr>
          </a:p>
          <a:p>
            <a:r>
              <a:rPr lang="en-GB" altLang="en-US" sz="2400" b="1" dirty="0">
                <a:solidFill>
                  <a:schemeClr val="tx1"/>
                </a:solidFill>
                <a:latin typeface="Arial" panose="020B0604020202020204" pitchFamily="34" charset="0"/>
              </a:rPr>
              <a:t>Loss of profit £100,000 (minus)</a:t>
            </a:r>
          </a:p>
          <a:p>
            <a:pPr marL="0" indent="0">
              <a:buNone/>
            </a:pPr>
            <a:endParaRPr lang="en-GB" altLang="en-US" sz="2400" dirty="0">
              <a:solidFill>
                <a:schemeClr val="tx1"/>
              </a:solidFill>
              <a:latin typeface="Arial" panose="020B0604020202020204" pitchFamily="34" charset="0"/>
            </a:endParaRPr>
          </a:p>
        </p:txBody>
      </p:sp>
      <p:sp>
        <p:nvSpPr>
          <p:cNvPr id="39" name="Action Button: Return 23">
            <a:hlinkClick r:id="rId3" action="ppaction://hlinksldjump" highlightClick="1"/>
          </p:cNvPr>
          <p:cNvSpPr>
            <a:spLocks noChangeArrowheads="1"/>
          </p:cNvSpPr>
          <p:nvPr/>
        </p:nvSpPr>
        <p:spPr bwMode="auto">
          <a:xfrm>
            <a:off x="8063170" y="5932393"/>
            <a:ext cx="509588" cy="520795"/>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1862209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a:tabLst>
                <a:tab pos="7334250" algn="r"/>
              </a:tabLst>
            </a:pPr>
            <a:r>
              <a:rPr lang="de-DE" altLang="en-US" dirty="0"/>
              <a:t>Event 36: Worldwide	</a:t>
            </a:r>
          </a:p>
        </p:txBody>
      </p:sp>
      <p:sp>
        <p:nvSpPr>
          <p:cNvPr id="77827" name="Rectangle 3"/>
          <p:cNvSpPr>
            <a:spLocks noGrp="1" noChangeArrowheads="1"/>
          </p:cNvSpPr>
          <p:nvPr>
            <p:ph idx="1"/>
          </p:nvPr>
        </p:nvSpPr>
        <p:spPr>
          <a:xfrm>
            <a:off x="542924" y="2269743"/>
            <a:ext cx="8139847" cy="1930781"/>
          </a:xfrm>
          <a:noFill/>
        </p:spPr>
        <p:txBody>
          <a:bodyPr>
            <a:noAutofit/>
          </a:bodyPr>
          <a:lstStyle/>
          <a:p>
            <a:pPr marL="0" indent="0">
              <a:buNone/>
              <a:tabLst>
                <a:tab pos="1054100" algn="l"/>
              </a:tabLst>
            </a:pPr>
            <a:r>
              <a:rPr lang="en-US" altLang="en-US" sz="2400" dirty="0">
                <a:solidFill>
                  <a:schemeClr val="tx1"/>
                </a:solidFill>
                <a:latin typeface="Arial" panose="020B0604020202020204" pitchFamily="34" charset="0"/>
              </a:rPr>
              <a:t>Nothing happens this month. </a:t>
            </a:r>
          </a:p>
          <a:p>
            <a:pPr marL="0" indent="0">
              <a:buNone/>
              <a:tabLst>
                <a:tab pos="1054100" algn="l"/>
              </a:tabLst>
            </a:pPr>
            <a:endParaRPr lang="en-US" altLang="en-US" sz="2400" b="1" dirty="0">
              <a:solidFill>
                <a:schemeClr val="tx1"/>
              </a:solidFill>
              <a:latin typeface="Arial" panose="020B0604020202020204" pitchFamily="34" charset="0"/>
            </a:endParaRPr>
          </a:p>
          <a:p>
            <a:pPr marL="0" indent="0">
              <a:buNone/>
              <a:tabLst>
                <a:tab pos="1054100" algn="l"/>
              </a:tabLst>
            </a:pPr>
            <a:r>
              <a:rPr lang="en-US" altLang="en-US" sz="2400" b="1" dirty="0">
                <a:solidFill>
                  <a:schemeClr val="tx1"/>
                </a:solidFill>
                <a:latin typeface="Arial" panose="020B0604020202020204" pitchFamily="34" charset="0"/>
              </a:rPr>
              <a:t>Profits increase £250,000 (plus) </a:t>
            </a:r>
          </a:p>
          <a:p>
            <a:pPr marL="0" indent="0">
              <a:buNone/>
              <a:tabLst>
                <a:tab pos="1054100" algn="l"/>
              </a:tabLst>
            </a:pPr>
            <a:endParaRPr lang="en-US" altLang="en-US" sz="2400" dirty="0">
              <a:solidFill>
                <a:schemeClr val="tx1"/>
              </a:solidFill>
              <a:latin typeface="Arial" panose="020B0604020202020204" pitchFamily="34" charset="0"/>
            </a:endParaRPr>
          </a:p>
          <a:p>
            <a:pPr marL="0" indent="0">
              <a:buNone/>
              <a:tabLst>
                <a:tab pos="1054100" algn="l"/>
              </a:tabLst>
            </a:pPr>
            <a:endParaRPr lang="en-US" altLang="en-US" sz="2400" b="1" dirty="0">
              <a:solidFill>
                <a:schemeClr val="tx1"/>
              </a:solidFill>
              <a:latin typeface="Arial" panose="020B0604020202020204" pitchFamily="34" charset="0"/>
            </a:endParaRPr>
          </a:p>
          <a:p>
            <a:pPr marL="0" indent="0">
              <a:buNone/>
              <a:tabLst>
                <a:tab pos="1054100" algn="l"/>
              </a:tabLst>
            </a:pPr>
            <a:endParaRPr lang="en-US" altLang="en-US" sz="2400" dirty="0">
              <a:solidFill>
                <a:schemeClr val="tx1"/>
              </a:solidFill>
              <a:latin typeface="Arial" panose="020B0604020202020204" pitchFamily="34" charset="0"/>
            </a:endParaRPr>
          </a:p>
          <a:p>
            <a:pPr marL="0" indent="0">
              <a:buNone/>
              <a:tabLst>
                <a:tab pos="1054100" algn="l"/>
              </a:tabLst>
            </a:pPr>
            <a:endParaRPr lang="en-US" altLang="en-US" sz="2400" dirty="0">
              <a:solidFill>
                <a:schemeClr val="tx1"/>
              </a:solidFill>
              <a:latin typeface="Arial" panose="020B0604020202020204" pitchFamily="34" charset="0"/>
            </a:endParaRPr>
          </a:p>
          <a:p>
            <a:pPr marL="0" indent="0">
              <a:buNone/>
              <a:tabLst>
                <a:tab pos="1054100" algn="l"/>
              </a:tabLst>
            </a:pPr>
            <a:endParaRPr lang="en-US" altLang="en-US" sz="2400" dirty="0">
              <a:solidFill>
                <a:schemeClr val="tx1"/>
              </a:solidFill>
              <a:latin typeface="Arial" panose="020B0604020202020204" pitchFamily="34" charset="0"/>
            </a:endParaRPr>
          </a:p>
        </p:txBody>
      </p:sp>
      <p:sp>
        <p:nvSpPr>
          <p:cNvPr id="24599" name="Rectangle 23"/>
          <p:cNvSpPr>
            <a:spLocks noChangeArrowheads="1"/>
          </p:cNvSpPr>
          <p:nvPr/>
        </p:nvSpPr>
        <p:spPr bwMode="auto">
          <a:xfrm>
            <a:off x="461228" y="3509044"/>
            <a:ext cx="8221544" cy="2367995"/>
          </a:xfrm>
          <a:prstGeom prst="rect">
            <a:avLst/>
          </a:prstGeom>
          <a:noFill/>
          <a:ln w="9525">
            <a:noFill/>
            <a:miter lim="800000"/>
            <a:headEnd/>
            <a:tailEnd/>
          </a:ln>
          <a:effectLst/>
        </p:spPr>
        <p:txBody>
          <a:bodyPr/>
          <a:lstStyle/>
          <a:p>
            <a:pPr>
              <a:spcBef>
                <a:spcPct val="20000"/>
              </a:spcBef>
              <a:tabLst>
                <a:tab pos="1054100" algn="l"/>
              </a:tabLst>
              <a:defRPr/>
            </a:pPr>
            <a:endParaRPr lang="en-US" sz="2400" dirty="0">
              <a:latin typeface="Arial" charset="0"/>
            </a:endParaRPr>
          </a:p>
          <a:p>
            <a:pPr>
              <a:spcBef>
                <a:spcPct val="20000"/>
              </a:spcBef>
              <a:tabLst>
                <a:tab pos="1054100" algn="l"/>
              </a:tabLst>
              <a:defRPr/>
            </a:pPr>
            <a:endParaRPr lang="en-US" sz="2400" dirty="0">
              <a:latin typeface="Arial" charset="0"/>
            </a:endParaRPr>
          </a:p>
        </p:txBody>
      </p:sp>
      <p:sp>
        <p:nvSpPr>
          <p:cNvPr id="5" name="Action Button: Return 23">
            <a:hlinkClick r:id="rId3" action="ppaction://hlinksldjump" highlightClick="1"/>
            <a:extLst>
              <a:ext uri="{FF2B5EF4-FFF2-40B4-BE49-F238E27FC236}">
                <a16:creationId xmlns:a16="http://schemas.microsoft.com/office/drawing/2014/main" id="{9ABD03B7-F28F-4EA4-BB30-07EC8AA93639}"/>
              </a:ext>
            </a:extLst>
          </p:cNvPr>
          <p:cNvSpPr>
            <a:spLocks noChangeArrowheads="1"/>
          </p:cNvSpPr>
          <p:nvPr/>
        </p:nvSpPr>
        <p:spPr bwMode="auto">
          <a:xfrm>
            <a:off x="8063170" y="5943600"/>
            <a:ext cx="509588" cy="509588"/>
          </a:xfrm>
          <a:prstGeom prst="actionButtonReturn">
            <a:avLst/>
          </a:prstGeom>
          <a:solidFill>
            <a:schemeClr val="accent1"/>
          </a:solidFill>
          <a:ln>
            <a:noFill/>
          </a:ln>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GB" altLang="en-US"/>
          </a:p>
        </p:txBody>
      </p:sp>
    </p:spTree>
    <p:extLst>
      <p:ext uri="{BB962C8B-B14F-4D97-AF65-F5344CB8AC3E}">
        <p14:creationId xmlns:p14="http://schemas.microsoft.com/office/powerpoint/2010/main" val="20066721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24599"/>
                                        </p:tgtEl>
                                        <p:attrNameLst>
                                          <p:attrName>style.visibility</p:attrName>
                                        </p:attrNameLst>
                                      </p:cBhvr>
                                      <p:to>
                                        <p:strVal val="visible"/>
                                      </p:to>
                                    </p:set>
                                    <p:animEffect transition="in" filter="wipe(left)">
                                      <p:cBhvr>
                                        <p:cTn id="7" dur="500"/>
                                        <p:tgtEl>
                                          <p:spTgt spid="2459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9" grpId="0" autoUpdateAnimBg="0"/>
      <p:bldP spid="5"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And the winner is…</a:t>
            </a:r>
          </a:p>
        </p:txBody>
      </p:sp>
      <p:sp>
        <p:nvSpPr>
          <p:cNvPr id="3" name="Content Placeholder 2"/>
          <p:cNvSpPr>
            <a:spLocks noGrp="1"/>
          </p:cNvSpPr>
          <p:nvPr>
            <p:ph idx="1"/>
          </p:nvPr>
        </p:nvSpPr>
        <p:spPr/>
        <p:txBody>
          <a:bodyPr>
            <a:normAutofit/>
          </a:bodyPr>
          <a:lstStyle/>
          <a:p>
            <a:r>
              <a:rPr lang="en-AU" sz="2800" dirty="0">
                <a:latin typeface="Arial" panose="020B0604020202020204" pitchFamily="34" charset="0"/>
                <a:cs typeface="Arial" panose="020B0604020202020204" pitchFamily="34" charset="0"/>
              </a:rPr>
              <a:t>Tally the scores in the profit statement</a:t>
            </a:r>
          </a:p>
          <a:p>
            <a:r>
              <a:rPr lang="en-AU" sz="2800" dirty="0">
                <a:latin typeface="Arial" panose="020B0604020202020204" pitchFamily="34" charset="0"/>
                <a:cs typeface="Arial" panose="020B0604020202020204" pitchFamily="34" charset="0"/>
              </a:rPr>
              <a:t>Transfer to total profit box at the bottom of the sheet</a:t>
            </a:r>
          </a:p>
          <a:p>
            <a:endParaRPr lang="en-AU"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869532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Thanks for playing…</a:t>
            </a:r>
          </a:p>
        </p:txBody>
      </p:sp>
      <p:sp>
        <p:nvSpPr>
          <p:cNvPr id="3" name="Content Placeholder 2"/>
          <p:cNvSpPr>
            <a:spLocks noGrp="1"/>
          </p:cNvSpPr>
          <p:nvPr>
            <p:ph idx="1"/>
          </p:nvPr>
        </p:nvSpPr>
        <p:spPr/>
        <p:txBody>
          <a:bodyPr>
            <a:normAutofit/>
          </a:bodyPr>
          <a:lstStyle/>
          <a:p>
            <a:pPr>
              <a:lnSpc>
                <a:spcPct val="150000"/>
              </a:lnSpc>
            </a:pPr>
            <a:r>
              <a:rPr lang="en-AU" sz="2800" dirty="0">
                <a:latin typeface="Arial" panose="020B0604020202020204" pitchFamily="34" charset="0"/>
                <a:cs typeface="Arial" panose="020B0604020202020204" pitchFamily="34" charset="0"/>
              </a:rPr>
              <a:t>Key learning points</a:t>
            </a:r>
          </a:p>
          <a:p>
            <a:pPr>
              <a:lnSpc>
                <a:spcPct val="150000"/>
              </a:lnSpc>
            </a:pPr>
            <a:r>
              <a:rPr lang="en-AU" sz="2800" dirty="0">
                <a:latin typeface="Arial" panose="020B0604020202020204" pitchFamily="34" charset="0"/>
                <a:cs typeface="Arial" panose="020B0604020202020204" pitchFamily="34" charset="0"/>
              </a:rPr>
              <a:t>Share your reactions</a:t>
            </a:r>
          </a:p>
        </p:txBody>
      </p:sp>
    </p:spTree>
    <p:extLst>
      <p:ext uri="{BB962C8B-B14F-4D97-AF65-F5344CB8AC3E}">
        <p14:creationId xmlns:p14="http://schemas.microsoft.com/office/powerpoint/2010/main" val="42543401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725C-127B-46AF-8F42-73B7B4B0AD62}"/>
              </a:ext>
            </a:extLst>
          </p:cNvPr>
          <p:cNvSpPr>
            <a:spLocks noGrp="1"/>
          </p:cNvSpPr>
          <p:nvPr>
            <p:ph type="ctrTitle"/>
          </p:nvPr>
        </p:nvSpPr>
        <p:spPr>
          <a:xfrm>
            <a:off x="1661021" y="3778455"/>
            <a:ext cx="6003268" cy="1470025"/>
          </a:xfrm>
        </p:spPr>
        <p:txBody>
          <a:bodyPr/>
          <a:lstStyle/>
          <a:p>
            <a:pPr algn="ctr"/>
            <a:r>
              <a:rPr lang="en-GB" sz="4800" b="1" dirty="0">
                <a:solidFill>
                  <a:srgbClr val="660033"/>
                </a:solidFill>
              </a:rPr>
              <a:t>Airmic Conference Workshop D7 </a:t>
            </a:r>
            <a:br>
              <a:rPr lang="en-GB" sz="4800" b="1" dirty="0">
                <a:solidFill>
                  <a:srgbClr val="660033"/>
                </a:solidFill>
              </a:rPr>
            </a:br>
            <a:br>
              <a:rPr lang="en-GB" sz="4800" b="1" dirty="0">
                <a:solidFill>
                  <a:srgbClr val="660033"/>
                </a:solidFill>
              </a:rPr>
            </a:br>
            <a:r>
              <a:rPr lang="en-GB" sz="4800" b="1" dirty="0">
                <a:solidFill>
                  <a:schemeClr val="bg2">
                    <a:lumMod val="25000"/>
                  </a:schemeClr>
                </a:solidFill>
                <a:latin typeface="Gloucester MT Extra Condensed" panose="02030808020601010101" pitchFamily="18" charset="0"/>
              </a:rPr>
              <a:t>Using predictive analytics to minimise property damage </a:t>
            </a:r>
            <a:br>
              <a:rPr lang="en-GB" sz="4800" b="1" dirty="0">
                <a:solidFill>
                  <a:schemeClr val="bg2">
                    <a:lumMod val="25000"/>
                  </a:schemeClr>
                </a:solidFill>
              </a:rPr>
            </a:br>
            <a:br>
              <a:rPr lang="en-GB" sz="4800" b="1" dirty="0">
                <a:solidFill>
                  <a:srgbClr val="660033"/>
                </a:solidFill>
              </a:rPr>
            </a:br>
            <a:endParaRPr lang="en-GB" sz="4800" b="1" dirty="0">
              <a:solidFill>
                <a:srgbClr val="660033"/>
              </a:solidFill>
            </a:endParaRPr>
          </a:p>
        </p:txBody>
      </p:sp>
    </p:spTree>
    <p:extLst>
      <p:ext uri="{BB962C8B-B14F-4D97-AF65-F5344CB8AC3E}">
        <p14:creationId xmlns:p14="http://schemas.microsoft.com/office/powerpoint/2010/main" val="26620570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tint val="100000"/>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spDef>
      <a:spPr>
        <a:ln>
          <a:solidFill>
            <a:schemeClr val="tx2">
              <a:lumMod val="75000"/>
            </a:schemeClr>
          </a:solidFill>
        </a:ln>
      </a:spPr>
      <a:bodyPr rtlCol="0" anchor="ctr"/>
      <a:lstStyle>
        <a:defPPr algn="ctr">
          <a:defRPr sz="1400" dirty="0"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10059</TotalTime>
  <Words>10635</Words>
  <Application>Microsoft Office PowerPoint</Application>
  <PresentationFormat>On-screen Show (4:3)</PresentationFormat>
  <Paragraphs>1056</Paragraphs>
  <Slides>146</Slides>
  <Notes>120</Notes>
  <HiddenSlides>0</HiddenSlides>
  <MMClips>5</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146</vt:i4>
      </vt:variant>
    </vt:vector>
  </HeadingPairs>
  <TitlesOfParts>
    <vt:vector size="158" baseType="lpstr">
      <vt:lpstr>ＭＳ Ｐゴシック</vt:lpstr>
      <vt:lpstr>Arial</vt:lpstr>
      <vt:lpstr>Baskerville Old Face</vt:lpstr>
      <vt:lpstr>Britannic Bold</vt:lpstr>
      <vt:lpstr>Century Gothic</vt:lpstr>
      <vt:lpstr>Gloucester MT Extra Condensed</vt:lpstr>
      <vt:lpstr>Times</vt:lpstr>
      <vt:lpstr>Times New Roman</vt:lpstr>
      <vt:lpstr>Wingdings</vt:lpstr>
      <vt:lpstr>Wingdings 3</vt:lpstr>
      <vt:lpstr>Ion Boardroom</vt:lpstr>
      <vt:lpstr>Photo Editor Photo</vt:lpstr>
      <vt:lpstr>Airmic Conference Workshop D7   Using predictive analytics to minimise property damage   </vt:lpstr>
      <vt:lpstr>Introduction and welcome: Paul Taylor (Airmic)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Combining modern design and classic materials to create high quality furniture you can enjoy for years to come. </vt:lpstr>
      <vt:lpstr>Romanica ‘Stately, elegant and hard wearing’ </vt:lpstr>
      <vt:lpstr>Our Locations</vt:lpstr>
      <vt:lpstr>Product flows</vt:lpstr>
      <vt:lpstr>Natural hazards exposures</vt:lpstr>
      <vt:lpstr>Risk Profile: Risk Mark &amp; Quartiles </vt:lpstr>
      <vt:lpstr>How to play</vt:lpstr>
      <vt:lpstr>PowerPoint Presentation</vt:lpstr>
      <vt:lpstr>Rules</vt:lpstr>
      <vt:lpstr>Recommendation sheet</vt:lpstr>
      <vt:lpstr>Recommendation sheet</vt:lpstr>
      <vt:lpstr>Events</vt:lpstr>
      <vt:lpstr>How to play the game</vt:lpstr>
      <vt:lpstr>Profit statement</vt:lpstr>
      <vt:lpstr>Event 0: Romania &amp; Worldwide </vt:lpstr>
      <vt:lpstr>Event 0: Romania &amp; Worldwide  </vt:lpstr>
      <vt:lpstr>Event 0: Romania &amp; Worldwide  </vt:lpstr>
      <vt:lpstr>Event 1: Romania </vt:lpstr>
      <vt:lpstr>Event 1: Romania</vt:lpstr>
      <vt:lpstr>Event 1: Romania</vt:lpstr>
      <vt:lpstr>Event 1: Romania</vt:lpstr>
      <vt:lpstr>Event 1: Romania</vt:lpstr>
      <vt:lpstr>Event 2: UK </vt:lpstr>
      <vt:lpstr>Event 2: UK </vt:lpstr>
      <vt:lpstr>Event 2: UK </vt:lpstr>
      <vt:lpstr>Event 3: Romania  </vt:lpstr>
      <vt:lpstr>Event 3: Romania </vt:lpstr>
      <vt:lpstr>Event 3: Romania  </vt:lpstr>
      <vt:lpstr>Event 3: Romania  </vt:lpstr>
      <vt:lpstr>Event 4: UK </vt:lpstr>
      <vt:lpstr>Event 4: UK </vt:lpstr>
      <vt:lpstr>Event 5: Romania  </vt:lpstr>
      <vt:lpstr>Event 5: Romania  </vt:lpstr>
      <vt:lpstr>Event 5: Romania  </vt:lpstr>
      <vt:lpstr>Event 5: Romania </vt:lpstr>
      <vt:lpstr>Event 6: Romania </vt:lpstr>
      <vt:lpstr>Event 6: Romania </vt:lpstr>
      <vt:lpstr>Event 6: Romania  </vt:lpstr>
      <vt:lpstr>Event 6: Romania  </vt:lpstr>
      <vt:lpstr>Event 6: Romania  </vt:lpstr>
      <vt:lpstr>Event 7: Romania  </vt:lpstr>
      <vt:lpstr>Event 7: Romania  </vt:lpstr>
      <vt:lpstr>Event 7 Romania </vt:lpstr>
      <vt:lpstr>Event 8: Romania </vt:lpstr>
      <vt:lpstr>Event 8 Romania </vt:lpstr>
      <vt:lpstr>Event 9: UK  </vt:lpstr>
      <vt:lpstr>Event 9: UK  </vt:lpstr>
      <vt:lpstr> Event 10: Hong Kong  </vt:lpstr>
      <vt:lpstr> Event 10: Hong Kong  </vt:lpstr>
      <vt:lpstr> Event 10: Hong Kong  </vt:lpstr>
      <vt:lpstr>Event 11: Romania </vt:lpstr>
      <vt:lpstr>Event 11: Romania </vt:lpstr>
      <vt:lpstr>Event 11: Romania </vt:lpstr>
      <vt:lpstr>Event 12: Romania  </vt:lpstr>
      <vt:lpstr>Event 12: Romania  </vt:lpstr>
      <vt:lpstr>Event 12: Romania</vt:lpstr>
      <vt:lpstr>Event 13: Romania  </vt:lpstr>
      <vt:lpstr>Event 13: Romania </vt:lpstr>
      <vt:lpstr>Event 14: Romania  </vt:lpstr>
      <vt:lpstr>Event 14: Romania </vt:lpstr>
      <vt:lpstr>Event 14: Romania  </vt:lpstr>
      <vt:lpstr>Event 14: Romania </vt:lpstr>
      <vt:lpstr>Event 14: Romania </vt:lpstr>
      <vt:lpstr>Event 15: Romania </vt:lpstr>
      <vt:lpstr>Event 15: Romania  </vt:lpstr>
      <vt:lpstr>Event 15: Romania  </vt:lpstr>
      <vt:lpstr>Event 15: Romania  </vt:lpstr>
      <vt:lpstr>Event 16: Romania  </vt:lpstr>
      <vt:lpstr>Event 16: Romania  </vt:lpstr>
      <vt:lpstr>Event 16: Romania </vt:lpstr>
      <vt:lpstr>Event 17: UK </vt:lpstr>
      <vt:lpstr>Event 17: UK </vt:lpstr>
      <vt:lpstr>Event 17: UK </vt:lpstr>
      <vt:lpstr>Event 18: Hong Kong </vt:lpstr>
      <vt:lpstr>Event 18: Hong Kong </vt:lpstr>
      <vt:lpstr>Event 19: UK </vt:lpstr>
      <vt:lpstr>Event 20: Romania </vt:lpstr>
      <vt:lpstr>Event 20: Romania  </vt:lpstr>
      <vt:lpstr>Event 20: Romania  </vt:lpstr>
      <vt:lpstr>Event 20: Romania  </vt:lpstr>
      <vt:lpstr>Event 21: Romania </vt:lpstr>
      <vt:lpstr>Event 21: Romania  </vt:lpstr>
      <vt:lpstr>Event 21: Romania </vt:lpstr>
      <vt:lpstr>Event 22: Romania </vt:lpstr>
      <vt:lpstr>Event 22: Romania  </vt:lpstr>
      <vt:lpstr>Event 22: Romania  </vt:lpstr>
      <vt:lpstr>Event 23: Romania  </vt:lpstr>
      <vt:lpstr>Event 23: Romania  </vt:lpstr>
      <vt:lpstr>Event 23: Romania  </vt:lpstr>
      <vt:lpstr>Event 23: Romania  </vt:lpstr>
      <vt:lpstr>Event 24: USA </vt:lpstr>
      <vt:lpstr>Event 24: USA </vt:lpstr>
      <vt:lpstr>Event 24 USA </vt:lpstr>
      <vt:lpstr>Event 25: UK </vt:lpstr>
      <vt:lpstr>Event 25: UK </vt:lpstr>
      <vt:lpstr>Event 25: UK </vt:lpstr>
      <vt:lpstr>Event 26: Romania </vt:lpstr>
      <vt:lpstr>Event 26: Romania </vt:lpstr>
      <vt:lpstr>Event 26: Romania </vt:lpstr>
      <vt:lpstr>Event 27:UK </vt:lpstr>
      <vt:lpstr>Event 27: UK </vt:lpstr>
      <vt:lpstr>Event 27: UK </vt:lpstr>
      <vt:lpstr>Event 27: UK </vt:lpstr>
      <vt:lpstr>Event 27: UK  </vt:lpstr>
      <vt:lpstr>Event 28: Romania </vt:lpstr>
      <vt:lpstr>Event 28: Romania</vt:lpstr>
      <vt:lpstr>Event 28: Romania</vt:lpstr>
      <vt:lpstr>Event 29: Romania </vt:lpstr>
      <vt:lpstr>Event 29: Romania </vt:lpstr>
      <vt:lpstr>Event 29: Romania </vt:lpstr>
      <vt:lpstr>Event 30: UK  </vt:lpstr>
      <vt:lpstr>Event 30: UK </vt:lpstr>
      <vt:lpstr>Event 31: Romania </vt:lpstr>
      <vt:lpstr>Event 31: Romania  </vt:lpstr>
      <vt:lpstr>Event 31: Romania </vt:lpstr>
      <vt:lpstr>Event 32: Romania </vt:lpstr>
      <vt:lpstr>Event 32: Romania </vt:lpstr>
      <vt:lpstr>Event 32: Romania </vt:lpstr>
      <vt:lpstr>Event 33: Romania  </vt:lpstr>
      <vt:lpstr>Event 33: Romania  </vt:lpstr>
      <vt:lpstr>Event 33: Romania  </vt:lpstr>
      <vt:lpstr>Event 33: Romania </vt:lpstr>
      <vt:lpstr>Event 34: Romania </vt:lpstr>
      <vt:lpstr>Event 34: Romania  </vt:lpstr>
      <vt:lpstr>Event 34: Romania  </vt:lpstr>
      <vt:lpstr>Event 34: Romania  </vt:lpstr>
      <vt:lpstr>Event 35: Worldwide </vt:lpstr>
      <vt:lpstr>Event 35: Worldwide  </vt:lpstr>
      <vt:lpstr>Event 36: Worldwide </vt:lpstr>
      <vt:lpstr>And the winner is…</vt:lpstr>
      <vt:lpstr>Thanks for playing…</vt:lpstr>
      <vt:lpstr>Airmic Conference Workshop D7   Using predictive analytics to minimise property damage   </vt:lpstr>
    </vt:vector>
  </TitlesOfParts>
  <Company>FM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Survival game</dc:title>
  <dc:creator>Sigrid Welz;V Dodds</dc:creator>
  <cp:keywords>business survival;game;PPB Toys;update 2016</cp:keywords>
  <cp:lastModifiedBy>Innocent, Philip</cp:lastModifiedBy>
  <cp:revision>1105</cp:revision>
  <cp:lastPrinted>2018-06-10T23:06:30Z</cp:lastPrinted>
  <dcterms:created xsi:type="dcterms:W3CDTF">2001-07-25T07:06:28Z</dcterms:created>
  <dcterms:modified xsi:type="dcterms:W3CDTF">2018-06-12T08:08:51Z</dcterms:modified>
</cp:coreProperties>
</file>