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314" r:id="rId2"/>
    <p:sldId id="338" r:id="rId3"/>
    <p:sldId id="328" r:id="rId4"/>
    <p:sldId id="278" r:id="rId5"/>
    <p:sldId id="330" r:id="rId6"/>
    <p:sldId id="276" r:id="rId7"/>
    <p:sldId id="281" r:id="rId8"/>
    <p:sldId id="331" r:id="rId9"/>
    <p:sldId id="315" r:id="rId10"/>
    <p:sldId id="324" r:id="rId11"/>
    <p:sldId id="332" r:id="rId12"/>
    <p:sldId id="325" r:id="rId13"/>
    <p:sldId id="326" r:id="rId14"/>
    <p:sldId id="333" r:id="rId15"/>
    <p:sldId id="327" r:id="rId16"/>
    <p:sldId id="334" r:id="rId17"/>
    <p:sldId id="335" r:id="rId18"/>
    <p:sldId id="337" r:id="rId19"/>
    <p:sldId id="339" r:id="rId20"/>
    <p:sldId id="340" r:id="rId21"/>
    <p:sldId id="271" r:id="rId22"/>
  </p:sldIdLst>
  <p:sldSz cx="9144000" cy="6858000" type="screen4x3"/>
  <p:notesSz cx="6742113" cy="9872663"/>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1117">
          <p15:clr>
            <a:srgbClr val="A4A3A4"/>
          </p15:clr>
        </p15:guide>
        <p15:guide id="4" pos="295">
          <p15:clr>
            <a:srgbClr val="A4A3A4"/>
          </p15:clr>
        </p15:guide>
        <p15:guide id="5" pos="547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10">
          <p15:clr>
            <a:srgbClr val="A4A3A4"/>
          </p15:clr>
        </p15:guide>
        <p15:guide id="4" pos="212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CE Europe" initials="A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B00"/>
    <a:srgbClr val="F1352B"/>
    <a:srgbClr val="AFAF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1798" autoAdjust="0"/>
  </p:normalViewPr>
  <p:slideViewPr>
    <p:cSldViewPr showGuides="1">
      <p:cViewPr varScale="1">
        <p:scale>
          <a:sx n="94" d="100"/>
          <a:sy n="94" d="100"/>
        </p:scale>
        <p:origin x="1020" y="34"/>
      </p:cViewPr>
      <p:guideLst>
        <p:guide orient="horz" pos="1117"/>
        <p:guide pos="295"/>
        <p:guide pos="5474"/>
      </p:guideLst>
    </p:cSldViewPr>
  </p:slideViewPr>
  <p:notesTextViewPr>
    <p:cViewPr>
      <p:scale>
        <a:sx n="1" d="1"/>
        <a:sy n="1" d="1"/>
      </p:scale>
      <p:origin x="0" y="0"/>
    </p:cViewPr>
  </p:notesTextViewPr>
  <p:notesViewPr>
    <p:cSldViewPr showGuides="1">
      <p:cViewPr varScale="1">
        <p:scale>
          <a:sx n="98" d="100"/>
          <a:sy n="98" d="100"/>
        </p:scale>
        <p:origin x="3516" y="78"/>
      </p:cViewPr>
      <p:guideLst>
        <p:guide orient="horz" pos="2880"/>
        <p:guide pos="2160"/>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4D161B-02B4-47FE-8201-D0D49C2BE802}"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CECB2E1E-B24D-4700-85B5-285CCE327EF1}">
      <dgm:prSet custT="1"/>
      <dgm:spPr>
        <a:noFill/>
        <a:ln>
          <a:noFill/>
        </a:ln>
      </dgm:spPr>
      <dgm:t>
        <a:bodyPr/>
        <a:lstStyle/>
        <a:p>
          <a:pPr rtl="0">
            <a:lnSpc>
              <a:spcPts val="1600"/>
            </a:lnSpc>
            <a:spcAft>
              <a:spcPts val="600"/>
            </a:spcAft>
          </a:pPr>
          <a:r>
            <a:rPr lang="en-US" sz="1300" dirty="0">
              <a:solidFill>
                <a:schemeClr val="bg1"/>
              </a:solidFill>
            </a:rPr>
            <a:t>Claims handling in Korea; coordination in Singapore. Agreed claims protocol in place.</a:t>
          </a:r>
        </a:p>
      </dgm:t>
    </dgm:pt>
    <dgm:pt modelId="{D1FE1645-D798-4D61-9FA7-3FDA9DE7AA4A}" type="parTrans" cxnId="{BBCD80FD-3E9E-4794-87CB-00BAC09152B7}">
      <dgm:prSet/>
      <dgm:spPr/>
      <dgm:t>
        <a:bodyPr/>
        <a:lstStyle/>
        <a:p>
          <a:endParaRPr lang="en-US"/>
        </a:p>
      </dgm:t>
    </dgm:pt>
    <dgm:pt modelId="{C69772BC-9AA3-41F4-824F-5D15DC91954F}" type="sibTrans" cxnId="{BBCD80FD-3E9E-4794-87CB-00BAC09152B7}">
      <dgm:prSet/>
      <dgm:spPr/>
      <dgm:t>
        <a:bodyPr/>
        <a:lstStyle/>
        <a:p>
          <a:endParaRPr lang="en-US"/>
        </a:p>
      </dgm:t>
    </dgm:pt>
    <dgm:pt modelId="{FDC40D3F-63BB-4C17-87CC-C9DDF80AC08E}">
      <dgm:prSet custT="1"/>
      <dgm:spPr>
        <a:noFill/>
        <a:ln>
          <a:noFill/>
        </a:ln>
      </dgm:spPr>
      <dgm:t>
        <a:bodyPr/>
        <a:lstStyle/>
        <a:p>
          <a:pPr rtl="0">
            <a:lnSpc>
              <a:spcPts val="1500"/>
            </a:lnSpc>
            <a:spcAft>
              <a:spcPts val="600"/>
            </a:spcAft>
          </a:pPr>
          <a:r>
            <a:rPr lang="en-US" sz="1300" dirty="0">
              <a:solidFill>
                <a:schemeClr val="bg1"/>
              </a:solidFill>
            </a:rPr>
            <a:t>Claim required a payment to the customer’s Korea branch. Due to restrictions on non-admitted insurance in Korea, only a Korean licensed insurer was able to make claim payment.</a:t>
          </a:r>
        </a:p>
      </dgm:t>
    </dgm:pt>
    <dgm:pt modelId="{136F3CCB-DDF2-4604-9A36-40EFF40C9FD0}" type="parTrans" cxnId="{0E946041-4CB6-48AB-9DFD-1DC2309EF019}">
      <dgm:prSet/>
      <dgm:spPr/>
      <dgm:t>
        <a:bodyPr/>
        <a:lstStyle/>
        <a:p>
          <a:endParaRPr lang="en-US"/>
        </a:p>
      </dgm:t>
    </dgm:pt>
    <dgm:pt modelId="{6511DC27-806E-4E70-8779-7ABCD2E53B56}" type="sibTrans" cxnId="{0E946041-4CB6-48AB-9DFD-1DC2309EF019}">
      <dgm:prSet/>
      <dgm:spPr/>
      <dgm:t>
        <a:bodyPr/>
        <a:lstStyle/>
        <a:p>
          <a:endParaRPr lang="en-US"/>
        </a:p>
      </dgm:t>
    </dgm:pt>
    <dgm:pt modelId="{C80FB272-6A2E-40D8-B063-1841BAA9A805}">
      <dgm:prSet custT="1"/>
      <dgm:spPr>
        <a:noFill/>
        <a:ln>
          <a:noFill/>
        </a:ln>
      </dgm:spPr>
      <dgm:t>
        <a:bodyPr/>
        <a:lstStyle/>
        <a:p>
          <a:pPr rtl="0">
            <a:lnSpc>
              <a:spcPts val="1500"/>
            </a:lnSpc>
            <a:spcAft>
              <a:spcPts val="600"/>
            </a:spcAft>
          </a:pPr>
          <a:r>
            <a:rPr lang="en-US" sz="1300" dirty="0">
              <a:solidFill>
                <a:schemeClr val="bg1"/>
              </a:solidFill>
            </a:rPr>
            <a:t>Subsequent to settlement, insurer’s Korean office was reimbursed by Singapore office, which in turn recovered from customer in Singapore, eroding the aggregate deductible.</a:t>
          </a:r>
        </a:p>
      </dgm:t>
    </dgm:pt>
    <dgm:pt modelId="{674BC2BC-D50A-4420-970E-569324D788FC}" type="parTrans" cxnId="{38F57656-E479-449A-A65F-5256BCF5A396}">
      <dgm:prSet/>
      <dgm:spPr/>
      <dgm:t>
        <a:bodyPr/>
        <a:lstStyle/>
        <a:p>
          <a:endParaRPr lang="en-US"/>
        </a:p>
      </dgm:t>
    </dgm:pt>
    <dgm:pt modelId="{85C05DD8-9B89-43EE-87EA-E7872CDFF576}" type="sibTrans" cxnId="{38F57656-E479-449A-A65F-5256BCF5A396}">
      <dgm:prSet/>
      <dgm:spPr/>
      <dgm:t>
        <a:bodyPr/>
        <a:lstStyle/>
        <a:p>
          <a:endParaRPr lang="en-US"/>
        </a:p>
      </dgm:t>
    </dgm:pt>
    <dgm:pt modelId="{94BC0F33-47C8-4A6F-B384-1218001C62DE}">
      <dgm:prSet custT="1"/>
      <dgm:spPr>
        <a:noFill/>
        <a:ln>
          <a:noFill/>
        </a:ln>
      </dgm:spPr>
      <dgm:t>
        <a:bodyPr/>
        <a:lstStyle/>
        <a:p>
          <a:pPr rtl="0">
            <a:lnSpc>
              <a:spcPts val="1600"/>
            </a:lnSpc>
            <a:spcAft>
              <a:spcPts val="600"/>
            </a:spcAft>
          </a:pPr>
          <a:r>
            <a:rPr lang="en-US" sz="1300" dirty="0">
              <a:solidFill>
                <a:schemeClr val="bg1"/>
              </a:solidFill>
            </a:rPr>
            <a:t>Notification following a regulatory investigation in Korea. Claim immediately reported by broker and customer in both territories.</a:t>
          </a:r>
        </a:p>
      </dgm:t>
    </dgm:pt>
    <dgm:pt modelId="{E5DA8BF8-81D4-40E2-BD12-1DDB203C32BC}" type="sibTrans" cxnId="{7728B074-A5D7-4AEF-AE7F-9D31EA5B964F}">
      <dgm:prSet/>
      <dgm:spPr/>
      <dgm:t>
        <a:bodyPr/>
        <a:lstStyle/>
        <a:p>
          <a:endParaRPr lang="en-US"/>
        </a:p>
      </dgm:t>
    </dgm:pt>
    <dgm:pt modelId="{4CEB0C7A-5C04-46BE-AB02-27DB795E3E76}" type="parTrans" cxnId="{7728B074-A5D7-4AEF-AE7F-9D31EA5B964F}">
      <dgm:prSet/>
      <dgm:spPr/>
      <dgm:t>
        <a:bodyPr/>
        <a:lstStyle/>
        <a:p>
          <a:endParaRPr lang="en-US"/>
        </a:p>
      </dgm:t>
    </dgm:pt>
    <dgm:pt modelId="{24B11E3C-40C4-4CE0-93C2-EB734C566AB9}" type="pres">
      <dgm:prSet presAssocID="{554D161B-02B4-47FE-8201-D0D49C2BE802}" presName="linear" presStyleCnt="0">
        <dgm:presLayoutVars>
          <dgm:animLvl val="lvl"/>
          <dgm:resizeHandles val="exact"/>
        </dgm:presLayoutVars>
      </dgm:prSet>
      <dgm:spPr/>
    </dgm:pt>
    <dgm:pt modelId="{1FD88566-0346-4816-8DB0-EB679BF39A01}" type="pres">
      <dgm:prSet presAssocID="{94BC0F33-47C8-4A6F-B384-1218001C62DE}" presName="parentText" presStyleLbl="node1" presStyleIdx="0" presStyleCnt="4" custScaleX="100000">
        <dgm:presLayoutVars>
          <dgm:chMax val="0"/>
          <dgm:bulletEnabled val="1"/>
        </dgm:presLayoutVars>
      </dgm:prSet>
      <dgm:spPr/>
    </dgm:pt>
    <dgm:pt modelId="{7EA15364-DDDE-4219-BCF2-A5666A029A72}" type="pres">
      <dgm:prSet presAssocID="{E5DA8BF8-81D4-40E2-BD12-1DDB203C32BC}" presName="spacer" presStyleCnt="0"/>
      <dgm:spPr/>
    </dgm:pt>
    <dgm:pt modelId="{31551D95-EEF8-4B01-A703-02E01270EF0B}" type="pres">
      <dgm:prSet presAssocID="{CECB2E1E-B24D-4700-85B5-285CCE327EF1}" presName="parentText" presStyleLbl="node1" presStyleIdx="1" presStyleCnt="4" custLinFactY="-25286" custLinFactNeighborY="-100000">
        <dgm:presLayoutVars>
          <dgm:chMax val="0"/>
          <dgm:bulletEnabled val="1"/>
        </dgm:presLayoutVars>
      </dgm:prSet>
      <dgm:spPr/>
    </dgm:pt>
    <dgm:pt modelId="{127A98D6-CCFE-4C1C-ABA4-D01915FFCB94}" type="pres">
      <dgm:prSet presAssocID="{C69772BC-9AA3-41F4-824F-5D15DC91954F}" presName="spacer" presStyleCnt="0"/>
      <dgm:spPr/>
    </dgm:pt>
    <dgm:pt modelId="{9C3A593E-A69A-4B5A-AA10-F24C1E75B167}" type="pres">
      <dgm:prSet presAssocID="{FDC40D3F-63BB-4C17-87CC-C9DDF80AC08E}" presName="parentText" presStyleLbl="node1" presStyleIdx="2" presStyleCnt="4" custLinFactY="-60189" custLinFactNeighborY="-100000">
        <dgm:presLayoutVars>
          <dgm:chMax val="0"/>
          <dgm:bulletEnabled val="1"/>
        </dgm:presLayoutVars>
      </dgm:prSet>
      <dgm:spPr/>
    </dgm:pt>
    <dgm:pt modelId="{8F8ACD11-785C-473A-8F69-547B59DEBDBE}" type="pres">
      <dgm:prSet presAssocID="{6511DC27-806E-4E70-8779-7ABCD2E53B56}" presName="spacer" presStyleCnt="0"/>
      <dgm:spPr/>
    </dgm:pt>
    <dgm:pt modelId="{D5D74621-5CB3-4531-AA6D-88302DCB36DA}" type="pres">
      <dgm:prSet presAssocID="{C80FB272-6A2E-40D8-B063-1841BAA9A805}" presName="parentText" presStyleLbl="node1" presStyleIdx="3" presStyleCnt="4" custLinFactY="-85065" custLinFactNeighborY="-100000">
        <dgm:presLayoutVars>
          <dgm:chMax val="0"/>
          <dgm:bulletEnabled val="1"/>
        </dgm:presLayoutVars>
      </dgm:prSet>
      <dgm:spPr/>
    </dgm:pt>
  </dgm:ptLst>
  <dgm:cxnLst>
    <dgm:cxn modelId="{3CF0CB22-FB85-4502-972A-5077985164BC}" type="presOf" srcId="{FDC40D3F-63BB-4C17-87CC-C9DDF80AC08E}" destId="{9C3A593E-A69A-4B5A-AA10-F24C1E75B167}" srcOrd="0" destOrd="0" presId="urn:microsoft.com/office/officeart/2005/8/layout/vList2"/>
    <dgm:cxn modelId="{0E946041-4CB6-48AB-9DFD-1DC2309EF019}" srcId="{554D161B-02B4-47FE-8201-D0D49C2BE802}" destId="{FDC40D3F-63BB-4C17-87CC-C9DDF80AC08E}" srcOrd="2" destOrd="0" parTransId="{136F3CCB-DDF2-4604-9A36-40EFF40C9FD0}" sibTransId="{6511DC27-806E-4E70-8779-7ABCD2E53B56}"/>
    <dgm:cxn modelId="{EC8C2F52-B316-4A11-AFD8-EA25944ABB81}" type="presOf" srcId="{554D161B-02B4-47FE-8201-D0D49C2BE802}" destId="{24B11E3C-40C4-4CE0-93C2-EB734C566AB9}" srcOrd="0" destOrd="0" presId="urn:microsoft.com/office/officeart/2005/8/layout/vList2"/>
    <dgm:cxn modelId="{7728B074-A5D7-4AEF-AE7F-9D31EA5B964F}" srcId="{554D161B-02B4-47FE-8201-D0D49C2BE802}" destId="{94BC0F33-47C8-4A6F-B384-1218001C62DE}" srcOrd="0" destOrd="0" parTransId="{4CEB0C7A-5C04-46BE-AB02-27DB795E3E76}" sibTransId="{E5DA8BF8-81D4-40E2-BD12-1DDB203C32BC}"/>
    <dgm:cxn modelId="{38F57656-E479-449A-A65F-5256BCF5A396}" srcId="{554D161B-02B4-47FE-8201-D0D49C2BE802}" destId="{C80FB272-6A2E-40D8-B063-1841BAA9A805}" srcOrd="3" destOrd="0" parTransId="{674BC2BC-D50A-4420-970E-569324D788FC}" sibTransId="{85C05DD8-9B89-43EE-87EA-E7872CDFF576}"/>
    <dgm:cxn modelId="{A7BE1793-1E74-4F2C-82E3-511C98871395}" type="presOf" srcId="{C80FB272-6A2E-40D8-B063-1841BAA9A805}" destId="{D5D74621-5CB3-4531-AA6D-88302DCB36DA}" srcOrd="0" destOrd="0" presId="urn:microsoft.com/office/officeart/2005/8/layout/vList2"/>
    <dgm:cxn modelId="{43EF2EB7-B1BB-4986-A972-C407F2BE462A}" type="presOf" srcId="{CECB2E1E-B24D-4700-85B5-285CCE327EF1}" destId="{31551D95-EEF8-4B01-A703-02E01270EF0B}" srcOrd="0" destOrd="0" presId="urn:microsoft.com/office/officeart/2005/8/layout/vList2"/>
    <dgm:cxn modelId="{B99E2ADB-8041-4327-A2C9-10AF51D79CC4}" type="presOf" srcId="{94BC0F33-47C8-4A6F-B384-1218001C62DE}" destId="{1FD88566-0346-4816-8DB0-EB679BF39A01}" srcOrd="0" destOrd="0" presId="urn:microsoft.com/office/officeart/2005/8/layout/vList2"/>
    <dgm:cxn modelId="{BBCD80FD-3E9E-4794-87CB-00BAC09152B7}" srcId="{554D161B-02B4-47FE-8201-D0D49C2BE802}" destId="{CECB2E1E-B24D-4700-85B5-285CCE327EF1}" srcOrd="1" destOrd="0" parTransId="{D1FE1645-D798-4D61-9FA7-3FDA9DE7AA4A}" sibTransId="{C69772BC-9AA3-41F4-824F-5D15DC91954F}"/>
    <dgm:cxn modelId="{5A32B275-E5EE-4D38-9AE3-E030C04281D6}" type="presParOf" srcId="{24B11E3C-40C4-4CE0-93C2-EB734C566AB9}" destId="{1FD88566-0346-4816-8DB0-EB679BF39A01}" srcOrd="0" destOrd="0" presId="urn:microsoft.com/office/officeart/2005/8/layout/vList2"/>
    <dgm:cxn modelId="{6266FFEE-BF1F-4764-9166-47FB6214398E}" type="presParOf" srcId="{24B11E3C-40C4-4CE0-93C2-EB734C566AB9}" destId="{7EA15364-DDDE-4219-BCF2-A5666A029A72}" srcOrd="1" destOrd="0" presId="urn:microsoft.com/office/officeart/2005/8/layout/vList2"/>
    <dgm:cxn modelId="{0125B8CE-60EF-42EF-AE4F-6734EF39EB91}" type="presParOf" srcId="{24B11E3C-40C4-4CE0-93C2-EB734C566AB9}" destId="{31551D95-EEF8-4B01-A703-02E01270EF0B}" srcOrd="2" destOrd="0" presId="urn:microsoft.com/office/officeart/2005/8/layout/vList2"/>
    <dgm:cxn modelId="{A258DF35-52E1-4274-92F8-DD6E040AB247}" type="presParOf" srcId="{24B11E3C-40C4-4CE0-93C2-EB734C566AB9}" destId="{127A98D6-CCFE-4C1C-ABA4-D01915FFCB94}" srcOrd="3" destOrd="0" presId="urn:microsoft.com/office/officeart/2005/8/layout/vList2"/>
    <dgm:cxn modelId="{B75110D2-8A4E-4673-9E13-8CF25AB8E225}" type="presParOf" srcId="{24B11E3C-40C4-4CE0-93C2-EB734C566AB9}" destId="{9C3A593E-A69A-4B5A-AA10-F24C1E75B167}" srcOrd="4" destOrd="0" presId="urn:microsoft.com/office/officeart/2005/8/layout/vList2"/>
    <dgm:cxn modelId="{0D41722A-BD1F-4706-90AC-26C667D91551}" type="presParOf" srcId="{24B11E3C-40C4-4CE0-93C2-EB734C566AB9}" destId="{8F8ACD11-785C-473A-8F69-547B59DEBDBE}" srcOrd="5" destOrd="0" presId="urn:microsoft.com/office/officeart/2005/8/layout/vList2"/>
    <dgm:cxn modelId="{615F8887-3BD5-4E23-A474-1491F296EAB3}" type="presParOf" srcId="{24B11E3C-40C4-4CE0-93C2-EB734C566AB9}" destId="{D5D74621-5CB3-4531-AA6D-88302DCB36DA}"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FE4F76-047D-4671-B75A-8EA2CE44A811}"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8C4E93B7-1700-42EA-8082-A94597EA1717}">
      <dgm:prSet custT="1"/>
      <dgm:spPr>
        <a:noFill/>
        <a:ln>
          <a:noFill/>
        </a:ln>
      </dgm:spPr>
      <dgm:t>
        <a:bodyPr/>
        <a:lstStyle/>
        <a:p>
          <a:pPr rtl="0">
            <a:lnSpc>
              <a:spcPts val="1600"/>
            </a:lnSpc>
            <a:spcAft>
              <a:spcPts val="600"/>
            </a:spcAft>
          </a:pPr>
          <a:r>
            <a:rPr lang="en-US" sz="1300" b="1" dirty="0">
              <a:solidFill>
                <a:schemeClr val="tx1"/>
              </a:solidFill>
            </a:rPr>
            <a:t>Communication </a:t>
          </a:r>
          <a:r>
            <a:rPr lang="en-US" sz="1300" dirty="0">
              <a:solidFill>
                <a:schemeClr val="tx1"/>
              </a:solidFill>
            </a:rPr>
            <a:t>– due to having a controlled, documented and clear claims protocol, the customer and broker at both local level and at head office were clear on the claim’s progress, coverage position, throughout the life of the claim. This was particularly important given language difficulties.</a:t>
          </a:r>
        </a:p>
      </dgm:t>
    </dgm:pt>
    <dgm:pt modelId="{B29DD0CB-6BB4-400D-AD61-2F7CB6DC9D5C}" type="parTrans" cxnId="{E6AA767E-993A-46CA-941E-EB1980159E00}">
      <dgm:prSet/>
      <dgm:spPr/>
      <dgm:t>
        <a:bodyPr/>
        <a:lstStyle/>
        <a:p>
          <a:endParaRPr lang="en-US"/>
        </a:p>
      </dgm:t>
    </dgm:pt>
    <dgm:pt modelId="{FFEB2F18-AEF7-4193-8CF3-6AD0D3E7C144}" type="sibTrans" cxnId="{E6AA767E-993A-46CA-941E-EB1980159E00}">
      <dgm:prSet/>
      <dgm:spPr/>
      <dgm:t>
        <a:bodyPr/>
        <a:lstStyle/>
        <a:p>
          <a:endParaRPr lang="en-US"/>
        </a:p>
      </dgm:t>
    </dgm:pt>
    <dgm:pt modelId="{096D82AE-B6F1-4D7C-9BE7-0AE5885CF687}">
      <dgm:prSet custT="1"/>
      <dgm:spPr>
        <a:noFill/>
        <a:ln>
          <a:noFill/>
        </a:ln>
      </dgm:spPr>
      <dgm:t>
        <a:bodyPr/>
        <a:lstStyle/>
        <a:p>
          <a:pPr rtl="0">
            <a:lnSpc>
              <a:spcPts val="1600"/>
            </a:lnSpc>
            <a:spcAft>
              <a:spcPts val="600"/>
            </a:spcAft>
          </a:pPr>
          <a:r>
            <a:rPr lang="en-US" sz="1300" b="1" dirty="0">
              <a:solidFill>
                <a:schemeClr val="tx1"/>
              </a:solidFill>
            </a:rPr>
            <a:t>Control</a:t>
          </a:r>
          <a:r>
            <a:rPr lang="en-US" sz="1300" dirty="0">
              <a:solidFill>
                <a:schemeClr val="tx1"/>
              </a:solidFill>
            </a:rPr>
            <a:t> – the handling team in Korea were aware that the producing office, customer and broker needed to be informed about the settlement of the claim, even though claim was entirely covered within local policy terms.</a:t>
          </a:r>
        </a:p>
      </dgm:t>
    </dgm:pt>
    <dgm:pt modelId="{C1C88B5F-B900-4D76-9E6E-2C2E8EA671D3}" type="parTrans" cxnId="{729FB4A5-8ABA-4478-851E-9CB6D8289447}">
      <dgm:prSet/>
      <dgm:spPr/>
      <dgm:t>
        <a:bodyPr/>
        <a:lstStyle/>
        <a:p>
          <a:endParaRPr lang="en-US"/>
        </a:p>
      </dgm:t>
    </dgm:pt>
    <dgm:pt modelId="{8CC5FD3C-AB68-4311-BE06-E617DC522F25}" type="sibTrans" cxnId="{729FB4A5-8ABA-4478-851E-9CB6D8289447}">
      <dgm:prSet/>
      <dgm:spPr/>
      <dgm:t>
        <a:bodyPr/>
        <a:lstStyle/>
        <a:p>
          <a:endParaRPr lang="en-US"/>
        </a:p>
      </dgm:t>
    </dgm:pt>
    <dgm:pt modelId="{195E8C8E-4213-4B12-A457-27D7B1E47CC5}">
      <dgm:prSet custT="1"/>
      <dgm:spPr>
        <a:noFill/>
        <a:ln>
          <a:noFill/>
        </a:ln>
      </dgm:spPr>
      <dgm:t>
        <a:bodyPr/>
        <a:lstStyle/>
        <a:p>
          <a:pPr rtl="0">
            <a:lnSpc>
              <a:spcPts val="1600"/>
            </a:lnSpc>
            <a:spcAft>
              <a:spcPts val="600"/>
            </a:spcAft>
          </a:pPr>
          <a:r>
            <a:rPr lang="en-US" sz="1300" b="1" dirty="0">
              <a:solidFill>
                <a:schemeClr val="tx1"/>
              </a:solidFill>
            </a:rPr>
            <a:t>Coordination</a:t>
          </a:r>
          <a:r>
            <a:rPr lang="en-US" sz="1300" dirty="0">
              <a:solidFill>
                <a:schemeClr val="tx1"/>
              </a:solidFill>
            </a:rPr>
            <a:t> – through use of Chubb’s local expertise in Korea, an expert metallurgist in Korea was able to be retained to enhance the claim outcome.</a:t>
          </a:r>
        </a:p>
      </dgm:t>
    </dgm:pt>
    <dgm:pt modelId="{EBF3A9C6-4A13-44C8-9204-6A52C03B001F}" type="parTrans" cxnId="{9E52E5DA-0139-4604-93A9-BFAF061077B0}">
      <dgm:prSet/>
      <dgm:spPr/>
      <dgm:t>
        <a:bodyPr/>
        <a:lstStyle/>
        <a:p>
          <a:endParaRPr lang="en-US"/>
        </a:p>
      </dgm:t>
    </dgm:pt>
    <dgm:pt modelId="{7126B091-D032-4785-8044-9381B99AF34D}" type="sibTrans" cxnId="{9E52E5DA-0139-4604-93A9-BFAF061077B0}">
      <dgm:prSet/>
      <dgm:spPr/>
      <dgm:t>
        <a:bodyPr/>
        <a:lstStyle/>
        <a:p>
          <a:endParaRPr lang="en-US"/>
        </a:p>
      </dgm:t>
    </dgm:pt>
    <dgm:pt modelId="{205669BF-9FE8-404D-A7F0-B2B07CF9D19A}">
      <dgm:prSet custT="1"/>
      <dgm:spPr>
        <a:noFill/>
        <a:ln>
          <a:noFill/>
        </a:ln>
      </dgm:spPr>
      <dgm:t>
        <a:bodyPr/>
        <a:lstStyle/>
        <a:p>
          <a:pPr rtl="0">
            <a:lnSpc>
              <a:spcPts val="1600"/>
            </a:lnSpc>
            <a:spcAft>
              <a:spcPts val="600"/>
            </a:spcAft>
          </a:pPr>
          <a:r>
            <a:rPr lang="en-US" sz="1300" b="1" dirty="0">
              <a:solidFill>
                <a:schemeClr val="tx1"/>
              </a:solidFill>
            </a:rPr>
            <a:t>Outcome </a:t>
          </a:r>
          <a:r>
            <a:rPr lang="en-US" sz="1300" dirty="0">
              <a:solidFill>
                <a:schemeClr val="tx1"/>
              </a:solidFill>
            </a:rPr>
            <a:t>– the claim was paid in full and the deductible recovered from the customer in a fully compliant manner.</a:t>
          </a:r>
        </a:p>
      </dgm:t>
    </dgm:pt>
    <dgm:pt modelId="{23E01400-198A-48CD-97EE-1D684744E195}" type="parTrans" cxnId="{2E82EDAE-EA7C-4B71-82B0-45B964EC12D0}">
      <dgm:prSet/>
      <dgm:spPr/>
      <dgm:t>
        <a:bodyPr/>
        <a:lstStyle/>
        <a:p>
          <a:endParaRPr lang="en-US"/>
        </a:p>
      </dgm:t>
    </dgm:pt>
    <dgm:pt modelId="{79831565-BE33-47E7-9CC1-24A1FF21C9B3}" type="sibTrans" cxnId="{2E82EDAE-EA7C-4B71-82B0-45B964EC12D0}">
      <dgm:prSet/>
      <dgm:spPr/>
      <dgm:t>
        <a:bodyPr/>
        <a:lstStyle/>
        <a:p>
          <a:endParaRPr lang="en-US"/>
        </a:p>
      </dgm:t>
    </dgm:pt>
    <dgm:pt modelId="{A7FD2DBD-1621-4D5E-9F19-80E32ECAD036}" type="pres">
      <dgm:prSet presAssocID="{EFFE4F76-047D-4671-B75A-8EA2CE44A811}" presName="linear" presStyleCnt="0">
        <dgm:presLayoutVars>
          <dgm:animLvl val="lvl"/>
          <dgm:resizeHandles val="exact"/>
        </dgm:presLayoutVars>
      </dgm:prSet>
      <dgm:spPr/>
    </dgm:pt>
    <dgm:pt modelId="{C0DC9462-9DD0-48D0-B353-5F0B0359D534}" type="pres">
      <dgm:prSet presAssocID="{8C4E93B7-1700-42EA-8082-A94597EA1717}" presName="parentText" presStyleLbl="node1" presStyleIdx="0" presStyleCnt="4">
        <dgm:presLayoutVars>
          <dgm:chMax val="0"/>
          <dgm:bulletEnabled val="1"/>
        </dgm:presLayoutVars>
      </dgm:prSet>
      <dgm:spPr/>
    </dgm:pt>
    <dgm:pt modelId="{C75F16EB-5DD1-4B9C-B755-B195D88DBFAF}" type="pres">
      <dgm:prSet presAssocID="{FFEB2F18-AEF7-4193-8CF3-6AD0D3E7C144}" presName="spacer" presStyleCnt="0"/>
      <dgm:spPr/>
    </dgm:pt>
    <dgm:pt modelId="{A26980F1-669C-42D8-A6F6-53810DE36ED1}" type="pres">
      <dgm:prSet presAssocID="{096D82AE-B6F1-4D7C-9BE7-0AE5885CF687}" presName="parentText" presStyleLbl="node1" presStyleIdx="1" presStyleCnt="4">
        <dgm:presLayoutVars>
          <dgm:chMax val="0"/>
          <dgm:bulletEnabled val="1"/>
        </dgm:presLayoutVars>
      </dgm:prSet>
      <dgm:spPr/>
    </dgm:pt>
    <dgm:pt modelId="{4CF01C45-169B-4AA4-AAE7-F17A720CEFCE}" type="pres">
      <dgm:prSet presAssocID="{8CC5FD3C-AB68-4311-BE06-E617DC522F25}" presName="spacer" presStyleCnt="0"/>
      <dgm:spPr/>
    </dgm:pt>
    <dgm:pt modelId="{16325763-23B8-4A12-A1F2-21E752978317}" type="pres">
      <dgm:prSet presAssocID="{195E8C8E-4213-4B12-A457-27D7B1E47CC5}" presName="parentText" presStyleLbl="node1" presStyleIdx="2" presStyleCnt="4" custLinFactY="-6067" custLinFactNeighborY="-100000">
        <dgm:presLayoutVars>
          <dgm:chMax val="0"/>
          <dgm:bulletEnabled val="1"/>
        </dgm:presLayoutVars>
      </dgm:prSet>
      <dgm:spPr/>
    </dgm:pt>
    <dgm:pt modelId="{2E254338-7D04-4A1E-AFB1-78E1BF7F6099}" type="pres">
      <dgm:prSet presAssocID="{7126B091-D032-4785-8044-9381B99AF34D}" presName="spacer" presStyleCnt="0"/>
      <dgm:spPr/>
    </dgm:pt>
    <dgm:pt modelId="{2C58910B-B5B2-4575-9A9F-9CFAACDC8441}" type="pres">
      <dgm:prSet presAssocID="{205669BF-9FE8-404D-A7F0-B2B07CF9D19A}" presName="parentText" presStyleLbl="node1" presStyleIdx="3" presStyleCnt="4" custLinFactY="-34124" custLinFactNeighborY="-100000">
        <dgm:presLayoutVars>
          <dgm:chMax val="0"/>
          <dgm:bulletEnabled val="1"/>
        </dgm:presLayoutVars>
      </dgm:prSet>
      <dgm:spPr/>
    </dgm:pt>
  </dgm:ptLst>
  <dgm:cxnLst>
    <dgm:cxn modelId="{5D746D64-C0D0-4922-997B-8059A8614531}" type="presOf" srcId="{8C4E93B7-1700-42EA-8082-A94597EA1717}" destId="{C0DC9462-9DD0-48D0-B353-5F0B0359D534}" srcOrd="0" destOrd="0" presId="urn:microsoft.com/office/officeart/2005/8/layout/vList2"/>
    <dgm:cxn modelId="{B286D366-E6AA-47F5-B5C9-DB7499AF793B}" type="presOf" srcId="{096D82AE-B6F1-4D7C-9BE7-0AE5885CF687}" destId="{A26980F1-669C-42D8-A6F6-53810DE36ED1}" srcOrd="0" destOrd="0" presId="urn:microsoft.com/office/officeart/2005/8/layout/vList2"/>
    <dgm:cxn modelId="{5869117A-F294-4A14-A06E-04C2AD573F37}" type="presOf" srcId="{195E8C8E-4213-4B12-A457-27D7B1E47CC5}" destId="{16325763-23B8-4A12-A1F2-21E752978317}" srcOrd="0" destOrd="0" presId="urn:microsoft.com/office/officeart/2005/8/layout/vList2"/>
    <dgm:cxn modelId="{E6AA767E-993A-46CA-941E-EB1980159E00}" srcId="{EFFE4F76-047D-4671-B75A-8EA2CE44A811}" destId="{8C4E93B7-1700-42EA-8082-A94597EA1717}" srcOrd="0" destOrd="0" parTransId="{B29DD0CB-6BB4-400D-AD61-2F7CB6DC9D5C}" sibTransId="{FFEB2F18-AEF7-4193-8CF3-6AD0D3E7C144}"/>
    <dgm:cxn modelId="{729FB4A5-8ABA-4478-851E-9CB6D8289447}" srcId="{EFFE4F76-047D-4671-B75A-8EA2CE44A811}" destId="{096D82AE-B6F1-4D7C-9BE7-0AE5885CF687}" srcOrd="1" destOrd="0" parTransId="{C1C88B5F-B900-4D76-9E6E-2C2E8EA671D3}" sibTransId="{8CC5FD3C-AB68-4311-BE06-E617DC522F25}"/>
    <dgm:cxn modelId="{2E82EDAE-EA7C-4B71-82B0-45B964EC12D0}" srcId="{EFFE4F76-047D-4671-B75A-8EA2CE44A811}" destId="{205669BF-9FE8-404D-A7F0-B2B07CF9D19A}" srcOrd="3" destOrd="0" parTransId="{23E01400-198A-48CD-97EE-1D684744E195}" sibTransId="{79831565-BE33-47E7-9CC1-24A1FF21C9B3}"/>
    <dgm:cxn modelId="{9E52E5DA-0139-4604-93A9-BFAF061077B0}" srcId="{EFFE4F76-047D-4671-B75A-8EA2CE44A811}" destId="{195E8C8E-4213-4B12-A457-27D7B1E47CC5}" srcOrd="2" destOrd="0" parTransId="{EBF3A9C6-4A13-44C8-9204-6A52C03B001F}" sibTransId="{7126B091-D032-4785-8044-9381B99AF34D}"/>
    <dgm:cxn modelId="{628B6DEA-FD53-4A70-AC06-6790FAFBDC06}" type="presOf" srcId="{EFFE4F76-047D-4671-B75A-8EA2CE44A811}" destId="{A7FD2DBD-1621-4D5E-9F19-80E32ECAD036}" srcOrd="0" destOrd="0" presId="urn:microsoft.com/office/officeart/2005/8/layout/vList2"/>
    <dgm:cxn modelId="{6DE944EC-20CB-451A-8FB4-0843D7355C5F}" type="presOf" srcId="{205669BF-9FE8-404D-A7F0-B2B07CF9D19A}" destId="{2C58910B-B5B2-4575-9A9F-9CFAACDC8441}" srcOrd="0" destOrd="0" presId="urn:microsoft.com/office/officeart/2005/8/layout/vList2"/>
    <dgm:cxn modelId="{5969B9DB-4E6E-4073-87E1-BBA4B65E8668}" type="presParOf" srcId="{A7FD2DBD-1621-4D5E-9F19-80E32ECAD036}" destId="{C0DC9462-9DD0-48D0-B353-5F0B0359D534}" srcOrd="0" destOrd="0" presId="urn:microsoft.com/office/officeart/2005/8/layout/vList2"/>
    <dgm:cxn modelId="{318226A2-7CCA-455E-8E09-5CCD65A45BFC}" type="presParOf" srcId="{A7FD2DBD-1621-4D5E-9F19-80E32ECAD036}" destId="{C75F16EB-5DD1-4B9C-B755-B195D88DBFAF}" srcOrd="1" destOrd="0" presId="urn:microsoft.com/office/officeart/2005/8/layout/vList2"/>
    <dgm:cxn modelId="{201FC985-C937-421F-A02B-4AF8C25BBBF1}" type="presParOf" srcId="{A7FD2DBD-1621-4D5E-9F19-80E32ECAD036}" destId="{A26980F1-669C-42D8-A6F6-53810DE36ED1}" srcOrd="2" destOrd="0" presId="urn:microsoft.com/office/officeart/2005/8/layout/vList2"/>
    <dgm:cxn modelId="{5DC4FB9F-CB7C-41A0-8B0E-35EBE3C874A8}" type="presParOf" srcId="{A7FD2DBD-1621-4D5E-9F19-80E32ECAD036}" destId="{4CF01C45-169B-4AA4-AAE7-F17A720CEFCE}" srcOrd="3" destOrd="0" presId="urn:microsoft.com/office/officeart/2005/8/layout/vList2"/>
    <dgm:cxn modelId="{45106D81-026F-4AD3-99E1-A9340FC4607C}" type="presParOf" srcId="{A7FD2DBD-1621-4D5E-9F19-80E32ECAD036}" destId="{16325763-23B8-4A12-A1F2-21E752978317}" srcOrd="4" destOrd="0" presId="urn:microsoft.com/office/officeart/2005/8/layout/vList2"/>
    <dgm:cxn modelId="{045AD674-EB10-4D18-8340-3DB87E26F6CC}" type="presParOf" srcId="{A7FD2DBD-1621-4D5E-9F19-80E32ECAD036}" destId="{2E254338-7D04-4A1E-AFB1-78E1BF7F6099}" srcOrd="5" destOrd="0" presId="urn:microsoft.com/office/officeart/2005/8/layout/vList2"/>
    <dgm:cxn modelId="{8C4A9CA9-20AE-4B73-BD25-0D3C3C00E4A6}" type="presParOf" srcId="{A7FD2DBD-1621-4D5E-9F19-80E32ECAD036}" destId="{2C58910B-B5B2-4575-9A9F-9CFAACDC844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8EC1C1-9B04-49CA-A2A3-EFCEA8A27B26}"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US"/>
        </a:p>
      </dgm:t>
    </dgm:pt>
    <dgm:pt modelId="{4DB75551-B244-4952-BC0D-CEB7B82068D6}">
      <dgm:prSet custT="1"/>
      <dgm:spPr>
        <a:noFill/>
      </dgm:spPr>
      <dgm:t>
        <a:bodyPr/>
        <a:lstStyle/>
        <a:p>
          <a:pPr rtl="0"/>
          <a:r>
            <a:rPr lang="en-US" sz="1400" b="1" dirty="0">
              <a:solidFill>
                <a:schemeClr val="tx1"/>
              </a:solidFill>
            </a:rPr>
            <a:t>  </a:t>
          </a:r>
          <a:r>
            <a:rPr lang="en-US" sz="1400" b="0" dirty="0">
              <a:solidFill>
                <a:schemeClr val="tx1"/>
              </a:solidFill>
            </a:rPr>
            <a:t>Carrier’s license and operations confined to Mexico:</a:t>
          </a:r>
        </a:p>
      </dgm:t>
    </dgm:pt>
    <dgm:pt modelId="{793B440A-B4D1-4EBD-9166-DA2FA6DF757E}" type="parTrans" cxnId="{86B09571-9FAF-42D2-AC7D-7FE155C7F25C}">
      <dgm:prSet/>
      <dgm:spPr/>
      <dgm:t>
        <a:bodyPr/>
        <a:lstStyle/>
        <a:p>
          <a:endParaRPr lang="en-US"/>
        </a:p>
      </dgm:t>
    </dgm:pt>
    <dgm:pt modelId="{1460D06F-B8A3-4A6D-8595-B0DDC5E4AED3}" type="sibTrans" cxnId="{86B09571-9FAF-42D2-AC7D-7FE155C7F25C}">
      <dgm:prSet/>
      <dgm:spPr/>
      <dgm:t>
        <a:bodyPr/>
        <a:lstStyle/>
        <a:p>
          <a:endParaRPr lang="en-US"/>
        </a:p>
      </dgm:t>
    </dgm:pt>
    <dgm:pt modelId="{99A50D2E-6654-400D-80E1-1FBC1C1B9A9B}">
      <dgm:prSet custT="1"/>
      <dgm:spPr/>
      <dgm:t>
        <a:bodyPr/>
        <a:lstStyle/>
        <a:p>
          <a:pPr rtl="0">
            <a:lnSpc>
              <a:spcPts val="1500"/>
            </a:lnSpc>
            <a:spcAft>
              <a:spcPts val="600"/>
            </a:spcAft>
          </a:pPr>
          <a:r>
            <a:rPr lang="en-US" sz="1200" b="0" i="0" dirty="0">
              <a:solidFill>
                <a:schemeClr val="tx1"/>
              </a:solidFill>
            </a:rPr>
            <a:t>Unable to undertake claims related activity including retention of experts directly</a:t>
          </a:r>
          <a:endParaRPr lang="en-US" sz="1200" dirty="0">
            <a:solidFill>
              <a:schemeClr val="tx1"/>
            </a:solidFill>
          </a:endParaRPr>
        </a:p>
      </dgm:t>
    </dgm:pt>
    <dgm:pt modelId="{7BF87529-2C96-45F9-8756-44A40478044A}" type="parTrans" cxnId="{26AD97C3-DC04-487E-B851-DC0571D495A3}">
      <dgm:prSet/>
      <dgm:spPr/>
      <dgm:t>
        <a:bodyPr/>
        <a:lstStyle/>
        <a:p>
          <a:endParaRPr lang="en-US"/>
        </a:p>
      </dgm:t>
    </dgm:pt>
    <dgm:pt modelId="{D31EEBD6-2515-483C-A5B2-263A667030BE}" type="sibTrans" cxnId="{26AD97C3-DC04-487E-B851-DC0571D495A3}">
      <dgm:prSet/>
      <dgm:spPr/>
      <dgm:t>
        <a:bodyPr/>
        <a:lstStyle/>
        <a:p>
          <a:endParaRPr lang="en-US"/>
        </a:p>
      </dgm:t>
    </dgm:pt>
    <dgm:pt modelId="{E0989C18-E727-4E9F-86A2-97C31586D357}">
      <dgm:prSet custT="1"/>
      <dgm:spPr/>
      <dgm:t>
        <a:bodyPr/>
        <a:lstStyle/>
        <a:p>
          <a:pPr rtl="0">
            <a:lnSpc>
              <a:spcPts val="1500"/>
            </a:lnSpc>
            <a:spcAft>
              <a:spcPts val="600"/>
            </a:spcAft>
          </a:pPr>
          <a:r>
            <a:rPr lang="en-US" sz="1200" b="0" i="0" dirty="0">
              <a:solidFill>
                <a:schemeClr val="tx1"/>
              </a:solidFill>
            </a:rPr>
            <a:t>FEL option</a:t>
          </a:r>
          <a:endParaRPr lang="en-US" sz="1200" dirty="0">
            <a:solidFill>
              <a:schemeClr val="tx1"/>
            </a:solidFill>
          </a:endParaRPr>
        </a:p>
      </dgm:t>
    </dgm:pt>
    <dgm:pt modelId="{D286EF01-94A9-4B04-8443-87040F6E1C0A}" type="parTrans" cxnId="{A94E5D1F-0308-4302-A3F5-99D20148D83D}">
      <dgm:prSet/>
      <dgm:spPr/>
      <dgm:t>
        <a:bodyPr/>
        <a:lstStyle/>
        <a:p>
          <a:endParaRPr lang="en-US"/>
        </a:p>
      </dgm:t>
    </dgm:pt>
    <dgm:pt modelId="{CA69B223-FCB1-45D2-B7F3-A949F5EC2389}" type="sibTrans" cxnId="{A94E5D1F-0308-4302-A3F5-99D20148D83D}">
      <dgm:prSet/>
      <dgm:spPr/>
      <dgm:t>
        <a:bodyPr/>
        <a:lstStyle/>
        <a:p>
          <a:endParaRPr lang="en-US"/>
        </a:p>
      </dgm:t>
    </dgm:pt>
    <dgm:pt modelId="{A807224D-EFDD-4F89-89F5-3940E40BE6AC}">
      <dgm:prSet custT="1"/>
      <dgm:spPr>
        <a:noFill/>
      </dgm:spPr>
      <dgm:t>
        <a:bodyPr/>
        <a:lstStyle/>
        <a:p>
          <a:pPr rtl="0">
            <a:lnSpc>
              <a:spcPts val="1600"/>
            </a:lnSpc>
            <a:spcAft>
              <a:spcPts val="600"/>
            </a:spcAft>
          </a:pPr>
          <a:r>
            <a:rPr lang="en-US" sz="1400" b="0" dirty="0">
              <a:solidFill>
                <a:schemeClr val="tx1"/>
              </a:solidFill>
            </a:rPr>
            <a:t> Customer’s claims servicing involvement greatly heightened:</a:t>
          </a:r>
        </a:p>
      </dgm:t>
    </dgm:pt>
    <dgm:pt modelId="{F75A2383-4A0E-4E21-934F-5150462B8224}" type="parTrans" cxnId="{FB08476D-1D4A-4BF7-81BA-2E702AE5F019}">
      <dgm:prSet/>
      <dgm:spPr/>
      <dgm:t>
        <a:bodyPr/>
        <a:lstStyle/>
        <a:p>
          <a:endParaRPr lang="en-US"/>
        </a:p>
      </dgm:t>
    </dgm:pt>
    <dgm:pt modelId="{042A354E-EA6F-418E-94B6-45D44F3C09D0}" type="sibTrans" cxnId="{FB08476D-1D4A-4BF7-81BA-2E702AE5F019}">
      <dgm:prSet/>
      <dgm:spPr/>
      <dgm:t>
        <a:bodyPr/>
        <a:lstStyle/>
        <a:p>
          <a:endParaRPr lang="en-US"/>
        </a:p>
      </dgm:t>
    </dgm:pt>
    <dgm:pt modelId="{F268E9EF-4078-4C8A-B344-902A1E5F70E6}">
      <dgm:prSet custT="1"/>
      <dgm:spPr/>
      <dgm:t>
        <a:bodyPr/>
        <a:lstStyle/>
        <a:p>
          <a:pPr rtl="0">
            <a:lnSpc>
              <a:spcPts val="1500"/>
            </a:lnSpc>
            <a:spcAft>
              <a:spcPts val="600"/>
            </a:spcAft>
          </a:pPr>
          <a:r>
            <a:rPr lang="en-US" sz="1200" b="0" i="0" dirty="0"/>
            <a:t>Initial cost in engaging experts</a:t>
          </a:r>
          <a:endParaRPr lang="en-US" sz="1200" dirty="0"/>
        </a:p>
      </dgm:t>
    </dgm:pt>
    <dgm:pt modelId="{B459E2FE-8F46-42AE-A6CF-3DE852C86F40}" type="parTrans" cxnId="{97E84668-29CB-4C86-BC66-6F667BFBA082}">
      <dgm:prSet/>
      <dgm:spPr/>
      <dgm:t>
        <a:bodyPr/>
        <a:lstStyle/>
        <a:p>
          <a:endParaRPr lang="en-US"/>
        </a:p>
      </dgm:t>
    </dgm:pt>
    <dgm:pt modelId="{B62B7F24-7CA2-47FE-8BDA-E55F2CFF7AC3}" type="sibTrans" cxnId="{97E84668-29CB-4C86-BC66-6F667BFBA082}">
      <dgm:prSet/>
      <dgm:spPr/>
      <dgm:t>
        <a:bodyPr/>
        <a:lstStyle/>
        <a:p>
          <a:endParaRPr lang="en-US"/>
        </a:p>
      </dgm:t>
    </dgm:pt>
    <dgm:pt modelId="{21796442-6708-447E-AA79-39A5E2F50696}">
      <dgm:prSet custT="1"/>
      <dgm:spPr/>
      <dgm:t>
        <a:bodyPr/>
        <a:lstStyle/>
        <a:p>
          <a:pPr rtl="0">
            <a:lnSpc>
              <a:spcPts val="1500"/>
            </a:lnSpc>
            <a:spcAft>
              <a:spcPts val="600"/>
            </a:spcAft>
          </a:pPr>
          <a:r>
            <a:rPr lang="en-US" sz="1200" b="0" i="0" dirty="0"/>
            <a:t>Indirect cost associated with sending COO to subsidiary site for 3 months</a:t>
          </a:r>
          <a:endParaRPr lang="en-US" sz="1200" dirty="0"/>
        </a:p>
      </dgm:t>
    </dgm:pt>
    <dgm:pt modelId="{2BF44D5B-5C0E-4157-859D-5C8943003F5F}" type="parTrans" cxnId="{114C6FE8-FE30-4425-AEFC-E46D0318A0A8}">
      <dgm:prSet/>
      <dgm:spPr/>
      <dgm:t>
        <a:bodyPr/>
        <a:lstStyle/>
        <a:p>
          <a:endParaRPr lang="en-US"/>
        </a:p>
      </dgm:t>
    </dgm:pt>
    <dgm:pt modelId="{075CCBF3-0E1A-4D1D-8BEB-217120D2BD31}" type="sibTrans" cxnId="{114C6FE8-FE30-4425-AEFC-E46D0318A0A8}">
      <dgm:prSet/>
      <dgm:spPr/>
      <dgm:t>
        <a:bodyPr/>
        <a:lstStyle/>
        <a:p>
          <a:endParaRPr lang="en-US"/>
        </a:p>
      </dgm:t>
    </dgm:pt>
    <dgm:pt modelId="{9F7137A1-C3DC-4781-956F-A57AED27C84C}">
      <dgm:prSet custT="1"/>
      <dgm:spPr>
        <a:noFill/>
      </dgm:spPr>
      <dgm:t>
        <a:bodyPr/>
        <a:lstStyle/>
        <a:p>
          <a:pPr rtl="0"/>
          <a:r>
            <a:rPr lang="en-US" sz="1400" b="0" dirty="0">
              <a:solidFill>
                <a:schemeClr val="tx1"/>
              </a:solidFill>
            </a:rPr>
            <a:t>Additional Implications:</a:t>
          </a:r>
        </a:p>
      </dgm:t>
    </dgm:pt>
    <dgm:pt modelId="{BDF41BF8-988D-49A6-8CA2-7084A7CA1CB2}" type="parTrans" cxnId="{EDC49C73-8132-403A-9B71-75532E64E12E}">
      <dgm:prSet/>
      <dgm:spPr/>
      <dgm:t>
        <a:bodyPr/>
        <a:lstStyle/>
        <a:p>
          <a:endParaRPr lang="en-US"/>
        </a:p>
      </dgm:t>
    </dgm:pt>
    <dgm:pt modelId="{80AD4CA5-8D1F-4158-AA7A-126C7A2D347E}" type="sibTrans" cxnId="{EDC49C73-8132-403A-9B71-75532E64E12E}">
      <dgm:prSet/>
      <dgm:spPr/>
      <dgm:t>
        <a:bodyPr/>
        <a:lstStyle/>
        <a:p>
          <a:endParaRPr lang="en-US"/>
        </a:p>
      </dgm:t>
    </dgm:pt>
    <dgm:pt modelId="{5E8A0563-59FE-46B2-B207-5B0207B2ACD5}">
      <dgm:prSet custT="1"/>
      <dgm:spPr/>
      <dgm:t>
        <a:bodyPr/>
        <a:lstStyle/>
        <a:p>
          <a:pPr rtl="0">
            <a:lnSpc>
              <a:spcPts val="1500"/>
            </a:lnSpc>
            <a:spcAft>
              <a:spcPts val="600"/>
            </a:spcAft>
          </a:pPr>
          <a:r>
            <a:rPr lang="en-US" sz="1200" b="0" i="0" dirty="0"/>
            <a:t>Regulation prevented payment from non-admitted insurer</a:t>
          </a:r>
          <a:endParaRPr lang="en-US" sz="1200" dirty="0"/>
        </a:p>
      </dgm:t>
    </dgm:pt>
    <dgm:pt modelId="{732DE2C4-8FC7-4634-9E70-EB2170033234}" type="parTrans" cxnId="{62F1C5D7-6177-46F4-8861-FE509584C832}">
      <dgm:prSet/>
      <dgm:spPr/>
      <dgm:t>
        <a:bodyPr/>
        <a:lstStyle/>
        <a:p>
          <a:endParaRPr lang="en-US"/>
        </a:p>
      </dgm:t>
    </dgm:pt>
    <dgm:pt modelId="{D4D5FD90-C6D3-4E02-99F3-63A0F7741BEA}" type="sibTrans" cxnId="{62F1C5D7-6177-46F4-8861-FE509584C832}">
      <dgm:prSet/>
      <dgm:spPr/>
      <dgm:t>
        <a:bodyPr/>
        <a:lstStyle/>
        <a:p>
          <a:endParaRPr lang="en-US"/>
        </a:p>
      </dgm:t>
    </dgm:pt>
    <dgm:pt modelId="{58166FA4-1599-4939-85BE-F0ED15B98725}">
      <dgm:prSet custT="1"/>
      <dgm:spPr/>
      <dgm:t>
        <a:bodyPr/>
        <a:lstStyle/>
        <a:p>
          <a:pPr rtl="0">
            <a:lnSpc>
              <a:spcPts val="1500"/>
            </a:lnSpc>
            <a:spcAft>
              <a:spcPts val="600"/>
            </a:spcAft>
          </a:pPr>
          <a:r>
            <a:rPr lang="en-US" sz="1200" b="0" i="0" dirty="0"/>
            <a:t>Payment to Parent – additional tax liability when transferring </a:t>
          </a:r>
          <a:br>
            <a:rPr lang="en-US" sz="1200" b="0" i="0" dirty="0"/>
          </a:br>
          <a:r>
            <a:rPr lang="en-US" sz="1200" b="0" i="0" dirty="0"/>
            <a:t>funds to local subsidiary</a:t>
          </a:r>
          <a:endParaRPr lang="en-US" sz="1200" dirty="0"/>
        </a:p>
      </dgm:t>
    </dgm:pt>
    <dgm:pt modelId="{6D96143A-3C79-4578-9063-DFB9DBCD694A}" type="parTrans" cxnId="{20C1BEEF-772D-41FC-AEA1-7F4CF0FA4B8B}">
      <dgm:prSet/>
      <dgm:spPr/>
      <dgm:t>
        <a:bodyPr/>
        <a:lstStyle/>
        <a:p>
          <a:endParaRPr lang="en-US"/>
        </a:p>
      </dgm:t>
    </dgm:pt>
    <dgm:pt modelId="{5342CB0B-AB05-4543-BC89-B7928D87B55D}" type="sibTrans" cxnId="{20C1BEEF-772D-41FC-AEA1-7F4CF0FA4B8B}">
      <dgm:prSet/>
      <dgm:spPr/>
      <dgm:t>
        <a:bodyPr/>
        <a:lstStyle/>
        <a:p>
          <a:endParaRPr lang="en-US"/>
        </a:p>
      </dgm:t>
    </dgm:pt>
    <dgm:pt modelId="{0C7D681B-E773-434E-96E5-9A2B0DB6AC64}">
      <dgm:prSet custT="1"/>
      <dgm:spPr/>
      <dgm:t>
        <a:bodyPr/>
        <a:lstStyle/>
        <a:p>
          <a:pPr rtl="0">
            <a:lnSpc>
              <a:spcPts val="1500"/>
            </a:lnSpc>
            <a:spcAft>
              <a:spcPts val="600"/>
            </a:spcAft>
          </a:pPr>
          <a:r>
            <a:rPr lang="en-GB" sz="1200" dirty="0"/>
            <a:t>Regulatory and Financial Scrutiny</a:t>
          </a:r>
          <a:endParaRPr lang="en-US" sz="1200" dirty="0"/>
        </a:p>
      </dgm:t>
    </dgm:pt>
    <dgm:pt modelId="{BD4EBB02-21BA-4D06-ACD0-0B0DF4724736}" type="parTrans" cxnId="{C912CEA4-2850-4F2E-BD7E-9135CED7C447}">
      <dgm:prSet/>
      <dgm:spPr/>
      <dgm:t>
        <a:bodyPr/>
        <a:lstStyle/>
        <a:p>
          <a:endParaRPr lang="en-US"/>
        </a:p>
      </dgm:t>
    </dgm:pt>
    <dgm:pt modelId="{7EE68011-7EFB-4CCD-BE7F-A5A70B3F16DF}" type="sibTrans" cxnId="{C912CEA4-2850-4F2E-BD7E-9135CED7C447}">
      <dgm:prSet/>
      <dgm:spPr/>
      <dgm:t>
        <a:bodyPr/>
        <a:lstStyle/>
        <a:p>
          <a:endParaRPr lang="en-US"/>
        </a:p>
      </dgm:t>
    </dgm:pt>
    <dgm:pt modelId="{07A31C9B-9CBD-4CDA-BA2A-9E2A0FAC34F9}" type="pres">
      <dgm:prSet presAssocID="{C88EC1C1-9B04-49CA-A2A3-EFCEA8A27B26}" presName="linear" presStyleCnt="0">
        <dgm:presLayoutVars>
          <dgm:animLvl val="lvl"/>
          <dgm:resizeHandles val="exact"/>
        </dgm:presLayoutVars>
      </dgm:prSet>
      <dgm:spPr/>
    </dgm:pt>
    <dgm:pt modelId="{4B8C7231-1582-4F3D-9C84-191224D37C11}" type="pres">
      <dgm:prSet presAssocID="{4DB75551-B244-4952-BC0D-CEB7B82068D6}" presName="parentText" presStyleLbl="node1" presStyleIdx="0" presStyleCnt="3">
        <dgm:presLayoutVars>
          <dgm:chMax val="0"/>
          <dgm:bulletEnabled val="1"/>
        </dgm:presLayoutVars>
      </dgm:prSet>
      <dgm:spPr/>
    </dgm:pt>
    <dgm:pt modelId="{F926D758-BBCA-476C-BA59-9A062E6DE1FF}" type="pres">
      <dgm:prSet presAssocID="{4DB75551-B244-4952-BC0D-CEB7B82068D6}" presName="childText" presStyleLbl="revTx" presStyleIdx="0" presStyleCnt="3" custLinFactNeighborX="-1266" custLinFactNeighborY="-25725">
        <dgm:presLayoutVars>
          <dgm:bulletEnabled val="1"/>
        </dgm:presLayoutVars>
      </dgm:prSet>
      <dgm:spPr/>
    </dgm:pt>
    <dgm:pt modelId="{2DC2A65D-AE9A-4410-95A5-AB36C4D0F9B0}" type="pres">
      <dgm:prSet presAssocID="{A807224D-EFDD-4F89-89F5-3940E40BE6AC}" presName="parentText" presStyleLbl="node1" presStyleIdx="1" presStyleCnt="3" custScaleX="97468" custLinFactNeighborY="-4429">
        <dgm:presLayoutVars>
          <dgm:chMax val="0"/>
          <dgm:bulletEnabled val="1"/>
        </dgm:presLayoutVars>
      </dgm:prSet>
      <dgm:spPr/>
    </dgm:pt>
    <dgm:pt modelId="{7BFB6195-40DF-4D5F-AC88-EC61295188D4}" type="pres">
      <dgm:prSet presAssocID="{A807224D-EFDD-4F89-89F5-3940E40BE6AC}" presName="childText" presStyleLbl="revTx" presStyleIdx="1" presStyleCnt="3" custLinFactNeighborY="-18438">
        <dgm:presLayoutVars>
          <dgm:bulletEnabled val="1"/>
        </dgm:presLayoutVars>
      </dgm:prSet>
      <dgm:spPr/>
    </dgm:pt>
    <dgm:pt modelId="{654C0593-CAC3-4ACD-A99F-08101E634440}" type="pres">
      <dgm:prSet presAssocID="{9F7137A1-C3DC-4781-956F-A57AED27C84C}" presName="parentText" presStyleLbl="node1" presStyleIdx="2" presStyleCnt="3" custScaleX="94937" custLinFactNeighborY="-15193">
        <dgm:presLayoutVars>
          <dgm:chMax val="0"/>
          <dgm:bulletEnabled val="1"/>
        </dgm:presLayoutVars>
      </dgm:prSet>
      <dgm:spPr/>
    </dgm:pt>
    <dgm:pt modelId="{FEDA1A9F-48BF-4421-9B3B-484B2857B18E}" type="pres">
      <dgm:prSet presAssocID="{9F7137A1-C3DC-4781-956F-A57AED27C84C}" presName="childText" presStyleLbl="revTx" presStyleIdx="2" presStyleCnt="3" custLinFactNeighborY="-35940">
        <dgm:presLayoutVars>
          <dgm:bulletEnabled val="1"/>
        </dgm:presLayoutVars>
      </dgm:prSet>
      <dgm:spPr/>
    </dgm:pt>
  </dgm:ptLst>
  <dgm:cxnLst>
    <dgm:cxn modelId="{A94E5D1F-0308-4302-A3F5-99D20148D83D}" srcId="{4DB75551-B244-4952-BC0D-CEB7B82068D6}" destId="{E0989C18-E727-4E9F-86A2-97C31586D357}" srcOrd="1" destOrd="0" parTransId="{D286EF01-94A9-4B04-8443-87040F6E1C0A}" sibTransId="{CA69B223-FCB1-45D2-B7F3-A949F5EC2389}"/>
    <dgm:cxn modelId="{36492C20-309B-4302-BBBC-E99CFF8F653E}" type="presOf" srcId="{9F7137A1-C3DC-4781-956F-A57AED27C84C}" destId="{654C0593-CAC3-4ACD-A99F-08101E634440}" srcOrd="0" destOrd="0" presId="urn:microsoft.com/office/officeart/2005/8/layout/vList2"/>
    <dgm:cxn modelId="{7468C229-F5D2-4919-A432-809FFA6CC4FC}" type="presOf" srcId="{A807224D-EFDD-4F89-89F5-3940E40BE6AC}" destId="{2DC2A65D-AE9A-4410-95A5-AB36C4D0F9B0}" srcOrd="0" destOrd="0" presId="urn:microsoft.com/office/officeart/2005/8/layout/vList2"/>
    <dgm:cxn modelId="{15160D2C-F5FE-41F5-AE9E-4B157A318F7F}" type="presOf" srcId="{4DB75551-B244-4952-BC0D-CEB7B82068D6}" destId="{4B8C7231-1582-4F3D-9C84-191224D37C11}" srcOrd="0" destOrd="0" presId="urn:microsoft.com/office/officeart/2005/8/layout/vList2"/>
    <dgm:cxn modelId="{97E84668-29CB-4C86-BC66-6F667BFBA082}" srcId="{A807224D-EFDD-4F89-89F5-3940E40BE6AC}" destId="{F268E9EF-4078-4C8A-B344-902A1E5F70E6}" srcOrd="0" destOrd="0" parTransId="{B459E2FE-8F46-42AE-A6CF-3DE852C86F40}" sibTransId="{B62B7F24-7CA2-47FE-8BDA-E55F2CFF7AC3}"/>
    <dgm:cxn modelId="{FB08476D-1D4A-4BF7-81BA-2E702AE5F019}" srcId="{C88EC1C1-9B04-49CA-A2A3-EFCEA8A27B26}" destId="{A807224D-EFDD-4F89-89F5-3940E40BE6AC}" srcOrd="1" destOrd="0" parTransId="{F75A2383-4A0E-4E21-934F-5150462B8224}" sibTransId="{042A354E-EA6F-418E-94B6-45D44F3C09D0}"/>
    <dgm:cxn modelId="{86B09571-9FAF-42D2-AC7D-7FE155C7F25C}" srcId="{C88EC1C1-9B04-49CA-A2A3-EFCEA8A27B26}" destId="{4DB75551-B244-4952-BC0D-CEB7B82068D6}" srcOrd="0" destOrd="0" parTransId="{793B440A-B4D1-4EBD-9166-DA2FA6DF757E}" sibTransId="{1460D06F-B8A3-4A6D-8595-B0DDC5E4AED3}"/>
    <dgm:cxn modelId="{9B129E71-2D11-4A1C-A12A-F90B87AF5531}" type="presOf" srcId="{F268E9EF-4078-4C8A-B344-902A1E5F70E6}" destId="{7BFB6195-40DF-4D5F-AC88-EC61295188D4}" srcOrd="0" destOrd="0" presId="urn:microsoft.com/office/officeart/2005/8/layout/vList2"/>
    <dgm:cxn modelId="{EDC49C73-8132-403A-9B71-75532E64E12E}" srcId="{C88EC1C1-9B04-49CA-A2A3-EFCEA8A27B26}" destId="{9F7137A1-C3DC-4781-956F-A57AED27C84C}" srcOrd="2" destOrd="0" parTransId="{BDF41BF8-988D-49A6-8CA2-7084A7CA1CB2}" sibTransId="{80AD4CA5-8D1F-4158-AA7A-126C7A2D347E}"/>
    <dgm:cxn modelId="{8412BD74-6E85-4F7E-8EB2-F0177FD9D57B}" type="presOf" srcId="{0C7D681B-E773-434E-96E5-9A2B0DB6AC64}" destId="{FEDA1A9F-48BF-4421-9B3B-484B2857B18E}" srcOrd="0" destOrd="2" presId="urn:microsoft.com/office/officeart/2005/8/layout/vList2"/>
    <dgm:cxn modelId="{D133D89A-4877-4B54-A931-D3A1ACB39E49}" type="presOf" srcId="{C88EC1C1-9B04-49CA-A2A3-EFCEA8A27B26}" destId="{07A31C9B-9CBD-4CDA-BA2A-9E2A0FAC34F9}" srcOrd="0" destOrd="0" presId="urn:microsoft.com/office/officeart/2005/8/layout/vList2"/>
    <dgm:cxn modelId="{C912CEA4-2850-4F2E-BD7E-9135CED7C447}" srcId="{9F7137A1-C3DC-4781-956F-A57AED27C84C}" destId="{0C7D681B-E773-434E-96E5-9A2B0DB6AC64}" srcOrd="2" destOrd="0" parTransId="{BD4EBB02-21BA-4D06-ACD0-0B0DF4724736}" sibTransId="{7EE68011-7EFB-4CCD-BE7F-A5A70B3F16DF}"/>
    <dgm:cxn modelId="{D612C3A5-45F0-409A-973B-DEE2D14C18FE}" type="presOf" srcId="{5E8A0563-59FE-46B2-B207-5B0207B2ACD5}" destId="{FEDA1A9F-48BF-4421-9B3B-484B2857B18E}" srcOrd="0" destOrd="0" presId="urn:microsoft.com/office/officeart/2005/8/layout/vList2"/>
    <dgm:cxn modelId="{D182C8C0-04FA-4656-A1C4-C10C65C3F9E4}" type="presOf" srcId="{99A50D2E-6654-400D-80E1-1FBC1C1B9A9B}" destId="{F926D758-BBCA-476C-BA59-9A062E6DE1FF}" srcOrd="0" destOrd="0" presId="urn:microsoft.com/office/officeart/2005/8/layout/vList2"/>
    <dgm:cxn modelId="{26AD97C3-DC04-487E-B851-DC0571D495A3}" srcId="{4DB75551-B244-4952-BC0D-CEB7B82068D6}" destId="{99A50D2E-6654-400D-80E1-1FBC1C1B9A9B}" srcOrd="0" destOrd="0" parTransId="{7BF87529-2C96-45F9-8756-44A40478044A}" sibTransId="{D31EEBD6-2515-483C-A5B2-263A667030BE}"/>
    <dgm:cxn modelId="{F54E08D4-1539-43AA-A3C4-83F6FB3706D5}" type="presOf" srcId="{58166FA4-1599-4939-85BE-F0ED15B98725}" destId="{FEDA1A9F-48BF-4421-9B3B-484B2857B18E}" srcOrd="0" destOrd="1" presId="urn:microsoft.com/office/officeart/2005/8/layout/vList2"/>
    <dgm:cxn modelId="{62F1C5D7-6177-46F4-8861-FE509584C832}" srcId="{9F7137A1-C3DC-4781-956F-A57AED27C84C}" destId="{5E8A0563-59FE-46B2-B207-5B0207B2ACD5}" srcOrd="0" destOrd="0" parTransId="{732DE2C4-8FC7-4634-9E70-EB2170033234}" sibTransId="{D4D5FD90-C6D3-4E02-99F3-63A0F7741BEA}"/>
    <dgm:cxn modelId="{FE4EF4DB-6DD8-4CB0-9E2E-10A047F6C384}" type="presOf" srcId="{21796442-6708-447E-AA79-39A5E2F50696}" destId="{7BFB6195-40DF-4D5F-AC88-EC61295188D4}" srcOrd="0" destOrd="1" presId="urn:microsoft.com/office/officeart/2005/8/layout/vList2"/>
    <dgm:cxn modelId="{114C6FE8-FE30-4425-AEFC-E46D0318A0A8}" srcId="{A807224D-EFDD-4F89-89F5-3940E40BE6AC}" destId="{21796442-6708-447E-AA79-39A5E2F50696}" srcOrd="1" destOrd="0" parTransId="{2BF44D5B-5C0E-4157-859D-5C8943003F5F}" sibTransId="{075CCBF3-0E1A-4D1D-8BEB-217120D2BD31}"/>
    <dgm:cxn modelId="{20C1BEEF-772D-41FC-AEA1-7F4CF0FA4B8B}" srcId="{9F7137A1-C3DC-4781-956F-A57AED27C84C}" destId="{58166FA4-1599-4939-85BE-F0ED15B98725}" srcOrd="1" destOrd="0" parTransId="{6D96143A-3C79-4578-9063-DFB9DBCD694A}" sibTransId="{5342CB0B-AB05-4543-BC89-B7928D87B55D}"/>
    <dgm:cxn modelId="{BE1124FD-F3A6-40E2-B024-2EB230C139B3}" type="presOf" srcId="{E0989C18-E727-4E9F-86A2-97C31586D357}" destId="{F926D758-BBCA-476C-BA59-9A062E6DE1FF}" srcOrd="0" destOrd="1" presId="urn:microsoft.com/office/officeart/2005/8/layout/vList2"/>
    <dgm:cxn modelId="{242EC42A-2758-4E48-B913-C478954951E8}" type="presParOf" srcId="{07A31C9B-9CBD-4CDA-BA2A-9E2A0FAC34F9}" destId="{4B8C7231-1582-4F3D-9C84-191224D37C11}" srcOrd="0" destOrd="0" presId="urn:microsoft.com/office/officeart/2005/8/layout/vList2"/>
    <dgm:cxn modelId="{865EF516-74E7-4F9A-AFC5-195D0AC31AB4}" type="presParOf" srcId="{07A31C9B-9CBD-4CDA-BA2A-9E2A0FAC34F9}" destId="{F926D758-BBCA-476C-BA59-9A062E6DE1FF}" srcOrd="1" destOrd="0" presId="urn:microsoft.com/office/officeart/2005/8/layout/vList2"/>
    <dgm:cxn modelId="{491FB620-140B-4B65-8015-AC24032D27B1}" type="presParOf" srcId="{07A31C9B-9CBD-4CDA-BA2A-9E2A0FAC34F9}" destId="{2DC2A65D-AE9A-4410-95A5-AB36C4D0F9B0}" srcOrd="2" destOrd="0" presId="urn:microsoft.com/office/officeart/2005/8/layout/vList2"/>
    <dgm:cxn modelId="{656DB097-B316-4EDD-BF11-52A5A674932D}" type="presParOf" srcId="{07A31C9B-9CBD-4CDA-BA2A-9E2A0FAC34F9}" destId="{7BFB6195-40DF-4D5F-AC88-EC61295188D4}" srcOrd="3" destOrd="0" presId="urn:microsoft.com/office/officeart/2005/8/layout/vList2"/>
    <dgm:cxn modelId="{D5495BD5-AFDF-481B-8691-84D104789F16}" type="presParOf" srcId="{07A31C9B-9CBD-4CDA-BA2A-9E2A0FAC34F9}" destId="{654C0593-CAC3-4ACD-A99F-08101E634440}" srcOrd="4" destOrd="0" presId="urn:microsoft.com/office/officeart/2005/8/layout/vList2"/>
    <dgm:cxn modelId="{B8C1DE0C-907C-4D8B-9F6E-C4731264D37E}" type="presParOf" srcId="{07A31C9B-9CBD-4CDA-BA2A-9E2A0FAC34F9}" destId="{FEDA1A9F-48BF-4421-9B3B-484B2857B18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D88566-0346-4816-8DB0-EB679BF39A01}">
      <dsp:nvSpPr>
        <dsp:cNvPr id="0" name=""/>
        <dsp:cNvSpPr/>
      </dsp:nvSpPr>
      <dsp:spPr>
        <a:xfrm>
          <a:off x="0" y="30480"/>
          <a:ext cx="4752527" cy="954720"/>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600"/>
            </a:lnSpc>
            <a:spcBef>
              <a:spcPct val="0"/>
            </a:spcBef>
            <a:spcAft>
              <a:spcPts val="600"/>
            </a:spcAft>
            <a:buNone/>
          </a:pPr>
          <a:r>
            <a:rPr lang="en-US" sz="1300" kern="1200" dirty="0">
              <a:solidFill>
                <a:schemeClr val="bg1"/>
              </a:solidFill>
            </a:rPr>
            <a:t>Notification following a regulatory investigation in Korea. Claim immediately reported by broker and customer in both territories.</a:t>
          </a:r>
        </a:p>
      </dsp:txBody>
      <dsp:txXfrm>
        <a:off x="46606" y="77086"/>
        <a:ext cx="4659315" cy="861508"/>
      </dsp:txXfrm>
    </dsp:sp>
    <dsp:sp modelId="{31551D95-EEF8-4B01-A703-02E01270EF0B}">
      <dsp:nvSpPr>
        <dsp:cNvPr id="0" name=""/>
        <dsp:cNvSpPr/>
      </dsp:nvSpPr>
      <dsp:spPr>
        <a:xfrm>
          <a:off x="0" y="743789"/>
          <a:ext cx="4752527" cy="954720"/>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600"/>
            </a:lnSpc>
            <a:spcBef>
              <a:spcPct val="0"/>
            </a:spcBef>
            <a:spcAft>
              <a:spcPts val="600"/>
            </a:spcAft>
            <a:buNone/>
          </a:pPr>
          <a:r>
            <a:rPr lang="en-US" sz="1300" kern="1200" dirty="0">
              <a:solidFill>
                <a:schemeClr val="bg1"/>
              </a:solidFill>
            </a:rPr>
            <a:t>Claims handling in Korea; coordination in Singapore. Agreed claims protocol in place.</a:t>
          </a:r>
        </a:p>
      </dsp:txBody>
      <dsp:txXfrm>
        <a:off x="46606" y="790395"/>
        <a:ext cx="4659315" cy="861508"/>
      </dsp:txXfrm>
    </dsp:sp>
    <dsp:sp modelId="{9C3A593E-A69A-4B5A-AA10-F24C1E75B167}">
      <dsp:nvSpPr>
        <dsp:cNvPr id="0" name=""/>
        <dsp:cNvSpPr/>
      </dsp:nvSpPr>
      <dsp:spPr>
        <a:xfrm>
          <a:off x="0" y="1512163"/>
          <a:ext cx="4752527" cy="954720"/>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500"/>
            </a:lnSpc>
            <a:spcBef>
              <a:spcPct val="0"/>
            </a:spcBef>
            <a:spcAft>
              <a:spcPts val="600"/>
            </a:spcAft>
            <a:buNone/>
          </a:pPr>
          <a:r>
            <a:rPr lang="en-US" sz="1300" kern="1200" dirty="0">
              <a:solidFill>
                <a:schemeClr val="bg1"/>
              </a:solidFill>
            </a:rPr>
            <a:t>Claim required a payment to the customer’s Korea branch. Due to restrictions on non-admitted insurance in Korea, only a Korean licensed insurer was able to make claim payment.</a:t>
          </a:r>
        </a:p>
      </dsp:txBody>
      <dsp:txXfrm>
        <a:off x="46606" y="1558769"/>
        <a:ext cx="4659315" cy="861508"/>
      </dsp:txXfrm>
    </dsp:sp>
    <dsp:sp modelId="{D5D74621-5CB3-4531-AA6D-88302DCB36DA}">
      <dsp:nvSpPr>
        <dsp:cNvPr id="0" name=""/>
        <dsp:cNvSpPr/>
      </dsp:nvSpPr>
      <dsp:spPr>
        <a:xfrm>
          <a:off x="0" y="2376267"/>
          <a:ext cx="4752527" cy="954720"/>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500"/>
            </a:lnSpc>
            <a:spcBef>
              <a:spcPct val="0"/>
            </a:spcBef>
            <a:spcAft>
              <a:spcPts val="600"/>
            </a:spcAft>
            <a:buNone/>
          </a:pPr>
          <a:r>
            <a:rPr lang="en-US" sz="1300" kern="1200" dirty="0">
              <a:solidFill>
                <a:schemeClr val="bg1"/>
              </a:solidFill>
            </a:rPr>
            <a:t>Subsequent to settlement, insurer’s Korean office was reimbursed by Singapore office, which in turn recovered from customer in Singapore, eroding the aggregate deductible.</a:t>
          </a:r>
        </a:p>
      </dsp:txBody>
      <dsp:txXfrm>
        <a:off x="46606" y="2422873"/>
        <a:ext cx="4659315"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C9462-9DD0-48D0-B353-5F0B0359D534}">
      <dsp:nvSpPr>
        <dsp:cNvPr id="0" name=""/>
        <dsp:cNvSpPr/>
      </dsp:nvSpPr>
      <dsp:spPr>
        <a:xfrm>
          <a:off x="0" y="310"/>
          <a:ext cx="5306272" cy="1070641"/>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600"/>
            </a:lnSpc>
            <a:spcBef>
              <a:spcPct val="0"/>
            </a:spcBef>
            <a:spcAft>
              <a:spcPts val="600"/>
            </a:spcAft>
            <a:buNone/>
          </a:pPr>
          <a:r>
            <a:rPr lang="en-US" sz="1300" b="1" kern="1200" dirty="0">
              <a:solidFill>
                <a:schemeClr val="tx1"/>
              </a:solidFill>
            </a:rPr>
            <a:t>Communication </a:t>
          </a:r>
          <a:r>
            <a:rPr lang="en-US" sz="1300" kern="1200" dirty="0">
              <a:solidFill>
                <a:schemeClr val="tx1"/>
              </a:solidFill>
            </a:rPr>
            <a:t>– due to having a controlled, documented and clear claims protocol, the customer and broker at both local level and at head office were clear on the claim’s progress, coverage position, throughout the life of the claim. This was particularly important given language difficulties.</a:t>
          </a:r>
        </a:p>
      </dsp:txBody>
      <dsp:txXfrm>
        <a:off x="52264" y="52574"/>
        <a:ext cx="5201744" cy="966113"/>
      </dsp:txXfrm>
    </dsp:sp>
    <dsp:sp modelId="{A26980F1-669C-42D8-A6F6-53810DE36ED1}">
      <dsp:nvSpPr>
        <dsp:cNvPr id="0" name=""/>
        <dsp:cNvSpPr/>
      </dsp:nvSpPr>
      <dsp:spPr>
        <a:xfrm>
          <a:off x="0" y="1083382"/>
          <a:ext cx="5306272" cy="1070641"/>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600"/>
            </a:lnSpc>
            <a:spcBef>
              <a:spcPct val="0"/>
            </a:spcBef>
            <a:spcAft>
              <a:spcPts val="600"/>
            </a:spcAft>
            <a:buNone/>
          </a:pPr>
          <a:r>
            <a:rPr lang="en-US" sz="1300" b="1" kern="1200" dirty="0">
              <a:solidFill>
                <a:schemeClr val="tx1"/>
              </a:solidFill>
            </a:rPr>
            <a:t>Control</a:t>
          </a:r>
          <a:r>
            <a:rPr lang="en-US" sz="1300" kern="1200" dirty="0">
              <a:solidFill>
                <a:schemeClr val="tx1"/>
              </a:solidFill>
            </a:rPr>
            <a:t> – the handling team in Korea were aware that the producing office, customer and broker needed to be informed about the settlement of the claim, even though claim was entirely covered within local policy terms.</a:t>
          </a:r>
        </a:p>
      </dsp:txBody>
      <dsp:txXfrm>
        <a:off x="52264" y="1135646"/>
        <a:ext cx="5201744" cy="966113"/>
      </dsp:txXfrm>
    </dsp:sp>
    <dsp:sp modelId="{16325763-23B8-4A12-A1F2-21E752978317}">
      <dsp:nvSpPr>
        <dsp:cNvPr id="0" name=""/>
        <dsp:cNvSpPr/>
      </dsp:nvSpPr>
      <dsp:spPr>
        <a:xfrm>
          <a:off x="0" y="2089068"/>
          <a:ext cx="5306272" cy="1070641"/>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600"/>
            </a:lnSpc>
            <a:spcBef>
              <a:spcPct val="0"/>
            </a:spcBef>
            <a:spcAft>
              <a:spcPts val="600"/>
            </a:spcAft>
            <a:buNone/>
          </a:pPr>
          <a:r>
            <a:rPr lang="en-US" sz="1300" b="1" kern="1200" dirty="0">
              <a:solidFill>
                <a:schemeClr val="tx1"/>
              </a:solidFill>
            </a:rPr>
            <a:t>Coordination</a:t>
          </a:r>
          <a:r>
            <a:rPr lang="en-US" sz="1300" kern="1200" dirty="0">
              <a:solidFill>
                <a:schemeClr val="tx1"/>
              </a:solidFill>
            </a:rPr>
            <a:t> – through use of Chubb’s local expertise in Korea, an expert metallurgist in Korea was able to be retained to enhance the claim outcome.</a:t>
          </a:r>
        </a:p>
      </dsp:txBody>
      <dsp:txXfrm>
        <a:off x="52264" y="2141332"/>
        <a:ext cx="5201744" cy="966113"/>
      </dsp:txXfrm>
    </dsp:sp>
    <dsp:sp modelId="{2C58910B-B5B2-4575-9A9F-9CFAACDC8441}">
      <dsp:nvSpPr>
        <dsp:cNvPr id="0" name=""/>
        <dsp:cNvSpPr/>
      </dsp:nvSpPr>
      <dsp:spPr>
        <a:xfrm>
          <a:off x="0" y="2871751"/>
          <a:ext cx="5306272" cy="1070641"/>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ts val="1600"/>
            </a:lnSpc>
            <a:spcBef>
              <a:spcPct val="0"/>
            </a:spcBef>
            <a:spcAft>
              <a:spcPts val="600"/>
            </a:spcAft>
            <a:buNone/>
          </a:pPr>
          <a:r>
            <a:rPr lang="en-US" sz="1300" b="1" kern="1200" dirty="0">
              <a:solidFill>
                <a:schemeClr val="tx1"/>
              </a:solidFill>
            </a:rPr>
            <a:t>Outcome </a:t>
          </a:r>
          <a:r>
            <a:rPr lang="en-US" sz="1300" kern="1200" dirty="0">
              <a:solidFill>
                <a:schemeClr val="tx1"/>
              </a:solidFill>
            </a:rPr>
            <a:t>– the claim was paid in full and the deductible recovered from the customer in a fully compliant manner.</a:t>
          </a:r>
        </a:p>
      </dsp:txBody>
      <dsp:txXfrm>
        <a:off x="52264" y="2924015"/>
        <a:ext cx="5201744" cy="9661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C7231-1582-4F3D-9C84-191224D37C11}">
      <dsp:nvSpPr>
        <dsp:cNvPr id="0" name=""/>
        <dsp:cNvSpPr/>
      </dsp:nvSpPr>
      <dsp:spPr>
        <a:xfrm>
          <a:off x="0" y="31323"/>
          <a:ext cx="5688632"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1" kern="1200" dirty="0">
              <a:solidFill>
                <a:schemeClr val="tx1"/>
              </a:solidFill>
            </a:rPr>
            <a:t>  </a:t>
          </a:r>
          <a:r>
            <a:rPr lang="en-US" sz="1400" b="0" kern="1200" dirty="0">
              <a:solidFill>
                <a:schemeClr val="tx1"/>
              </a:solidFill>
            </a:rPr>
            <a:t>Carrier’s license and operations confined to Mexico:</a:t>
          </a:r>
        </a:p>
      </dsp:txBody>
      <dsp:txXfrm>
        <a:off x="32898" y="64221"/>
        <a:ext cx="5622836" cy="608124"/>
      </dsp:txXfrm>
    </dsp:sp>
    <dsp:sp modelId="{F926D758-BBCA-476C-BA59-9A062E6DE1FF}">
      <dsp:nvSpPr>
        <dsp:cNvPr id="0" name=""/>
        <dsp:cNvSpPr/>
      </dsp:nvSpPr>
      <dsp:spPr>
        <a:xfrm>
          <a:off x="0" y="531878"/>
          <a:ext cx="5688632" cy="689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614" tIns="15240" rIns="85344" bIns="15240" numCol="1" spcCol="1270" anchor="t" anchorCtr="0">
          <a:noAutofit/>
        </a:bodyPr>
        <a:lstStyle/>
        <a:p>
          <a:pPr marL="114300" lvl="1" indent="-114300" algn="l" defTabSz="533400" rtl="0">
            <a:lnSpc>
              <a:spcPts val="1500"/>
            </a:lnSpc>
            <a:spcBef>
              <a:spcPct val="0"/>
            </a:spcBef>
            <a:spcAft>
              <a:spcPts val="600"/>
            </a:spcAft>
            <a:buChar char="•"/>
          </a:pPr>
          <a:r>
            <a:rPr lang="en-US" sz="1200" b="0" i="0" kern="1200" dirty="0">
              <a:solidFill>
                <a:schemeClr val="tx1"/>
              </a:solidFill>
            </a:rPr>
            <a:t>Unable to undertake claims related activity including retention of experts directly</a:t>
          </a:r>
          <a:endParaRPr lang="en-US" sz="1200" kern="1200" dirty="0">
            <a:solidFill>
              <a:schemeClr val="tx1"/>
            </a:solidFill>
          </a:endParaRPr>
        </a:p>
        <a:p>
          <a:pPr marL="114300" lvl="1" indent="-114300" algn="l" defTabSz="533400" rtl="0">
            <a:lnSpc>
              <a:spcPts val="1500"/>
            </a:lnSpc>
            <a:spcBef>
              <a:spcPct val="0"/>
            </a:spcBef>
            <a:spcAft>
              <a:spcPts val="600"/>
            </a:spcAft>
            <a:buChar char="•"/>
          </a:pPr>
          <a:r>
            <a:rPr lang="en-US" sz="1200" b="0" i="0" kern="1200" dirty="0">
              <a:solidFill>
                <a:schemeClr val="tx1"/>
              </a:solidFill>
            </a:rPr>
            <a:t>FEL option</a:t>
          </a:r>
          <a:endParaRPr lang="en-US" sz="1200" kern="1200" dirty="0">
            <a:solidFill>
              <a:schemeClr val="tx1"/>
            </a:solidFill>
          </a:endParaRPr>
        </a:p>
      </dsp:txBody>
      <dsp:txXfrm>
        <a:off x="0" y="531878"/>
        <a:ext cx="5688632" cy="689310"/>
      </dsp:txXfrm>
    </dsp:sp>
    <dsp:sp modelId="{2DC2A65D-AE9A-4410-95A5-AB36C4D0F9B0}">
      <dsp:nvSpPr>
        <dsp:cNvPr id="0" name=""/>
        <dsp:cNvSpPr/>
      </dsp:nvSpPr>
      <dsp:spPr>
        <a:xfrm>
          <a:off x="72018" y="1368150"/>
          <a:ext cx="5544595"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ts val="1600"/>
            </a:lnSpc>
            <a:spcBef>
              <a:spcPct val="0"/>
            </a:spcBef>
            <a:spcAft>
              <a:spcPts val="600"/>
            </a:spcAft>
            <a:buNone/>
          </a:pPr>
          <a:r>
            <a:rPr lang="en-US" sz="1400" b="0" kern="1200" dirty="0">
              <a:solidFill>
                <a:schemeClr val="tx1"/>
              </a:solidFill>
            </a:rPr>
            <a:t> Customer’s claims servicing involvement greatly heightened:</a:t>
          </a:r>
        </a:p>
      </dsp:txBody>
      <dsp:txXfrm>
        <a:off x="104916" y="1401048"/>
        <a:ext cx="5478799" cy="608124"/>
      </dsp:txXfrm>
    </dsp:sp>
    <dsp:sp modelId="{7BFB6195-40DF-4D5F-AC88-EC61295188D4}">
      <dsp:nvSpPr>
        <dsp:cNvPr id="0" name=""/>
        <dsp:cNvSpPr/>
      </dsp:nvSpPr>
      <dsp:spPr>
        <a:xfrm>
          <a:off x="0" y="1944216"/>
          <a:ext cx="5688632"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614" tIns="15240" rIns="85344" bIns="15240" numCol="1" spcCol="1270" anchor="t" anchorCtr="0">
          <a:noAutofit/>
        </a:bodyPr>
        <a:lstStyle/>
        <a:p>
          <a:pPr marL="114300" lvl="1" indent="-114300" algn="l" defTabSz="533400" rtl="0">
            <a:lnSpc>
              <a:spcPts val="1500"/>
            </a:lnSpc>
            <a:spcBef>
              <a:spcPct val="0"/>
            </a:spcBef>
            <a:spcAft>
              <a:spcPts val="600"/>
            </a:spcAft>
            <a:buChar char="•"/>
          </a:pPr>
          <a:r>
            <a:rPr lang="en-US" sz="1200" b="0" i="0" kern="1200" dirty="0"/>
            <a:t>Initial cost in engaging experts</a:t>
          </a:r>
          <a:endParaRPr lang="en-US" sz="1200" kern="1200" dirty="0"/>
        </a:p>
        <a:p>
          <a:pPr marL="114300" lvl="1" indent="-114300" algn="l" defTabSz="533400" rtl="0">
            <a:lnSpc>
              <a:spcPts val="1500"/>
            </a:lnSpc>
            <a:spcBef>
              <a:spcPct val="0"/>
            </a:spcBef>
            <a:spcAft>
              <a:spcPts val="600"/>
            </a:spcAft>
            <a:buChar char="•"/>
          </a:pPr>
          <a:r>
            <a:rPr lang="en-US" sz="1200" b="0" i="0" kern="1200" dirty="0"/>
            <a:t>Indirect cost associated with sending COO to subsidiary site for 3 months</a:t>
          </a:r>
          <a:endParaRPr lang="en-US" sz="1200" kern="1200" dirty="0"/>
        </a:p>
      </dsp:txBody>
      <dsp:txXfrm>
        <a:off x="0" y="1944216"/>
        <a:ext cx="5688632" cy="596160"/>
      </dsp:txXfrm>
    </dsp:sp>
    <dsp:sp modelId="{654C0593-CAC3-4ACD-A99F-08101E634440}">
      <dsp:nvSpPr>
        <dsp:cNvPr id="0" name=""/>
        <dsp:cNvSpPr/>
      </dsp:nvSpPr>
      <dsp:spPr>
        <a:xfrm>
          <a:off x="144007" y="2520280"/>
          <a:ext cx="5400616"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0" kern="1200" dirty="0">
              <a:solidFill>
                <a:schemeClr val="tx1"/>
              </a:solidFill>
            </a:rPr>
            <a:t>Additional Implications:</a:t>
          </a:r>
        </a:p>
      </dsp:txBody>
      <dsp:txXfrm>
        <a:off x="176905" y="2553178"/>
        <a:ext cx="5334820" cy="608124"/>
      </dsp:txXfrm>
    </dsp:sp>
    <dsp:sp modelId="{FEDA1A9F-48BF-4421-9B3B-484B2857B18E}">
      <dsp:nvSpPr>
        <dsp:cNvPr id="0" name=""/>
        <dsp:cNvSpPr/>
      </dsp:nvSpPr>
      <dsp:spPr>
        <a:xfrm>
          <a:off x="0" y="3096347"/>
          <a:ext cx="5688632" cy="950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614" tIns="15240" rIns="85344" bIns="15240" numCol="1" spcCol="1270" anchor="t" anchorCtr="0">
          <a:noAutofit/>
        </a:bodyPr>
        <a:lstStyle/>
        <a:p>
          <a:pPr marL="114300" lvl="1" indent="-114300" algn="l" defTabSz="533400" rtl="0">
            <a:lnSpc>
              <a:spcPts val="1500"/>
            </a:lnSpc>
            <a:spcBef>
              <a:spcPct val="0"/>
            </a:spcBef>
            <a:spcAft>
              <a:spcPts val="600"/>
            </a:spcAft>
            <a:buChar char="•"/>
          </a:pPr>
          <a:r>
            <a:rPr lang="en-US" sz="1200" b="0" i="0" kern="1200" dirty="0"/>
            <a:t>Regulation prevented payment from non-admitted insurer</a:t>
          </a:r>
          <a:endParaRPr lang="en-US" sz="1200" kern="1200" dirty="0"/>
        </a:p>
        <a:p>
          <a:pPr marL="114300" lvl="1" indent="-114300" algn="l" defTabSz="533400" rtl="0">
            <a:lnSpc>
              <a:spcPts val="1500"/>
            </a:lnSpc>
            <a:spcBef>
              <a:spcPct val="0"/>
            </a:spcBef>
            <a:spcAft>
              <a:spcPts val="600"/>
            </a:spcAft>
            <a:buChar char="•"/>
          </a:pPr>
          <a:r>
            <a:rPr lang="en-US" sz="1200" b="0" i="0" kern="1200" dirty="0"/>
            <a:t>Payment to Parent – additional tax liability when transferring </a:t>
          </a:r>
          <a:br>
            <a:rPr lang="en-US" sz="1200" b="0" i="0" kern="1200" dirty="0"/>
          </a:br>
          <a:r>
            <a:rPr lang="en-US" sz="1200" b="0" i="0" kern="1200" dirty="0"/>
            <a:t>funds to local subsidiary</a:t>
          </a:r>
          <a:endParaRPr lang="en-US" sz="1200" kern="1200" dirty="0"/>
        </a:p>
        <a:p>
          <a:pPr marL="114300" lvl="1" indent="-114300" algn="l" defTabSz="533400" rtl="0">
            <a:lnSpc>
              <a:spcPts val="1500"/>
            </a:lnSpc>
            <a:spcBef>
              <a:spcPct val="0"/>
            </a:spcBef>
            <a:spcAft>
              <a:spcPts val="600"/>
            </a:spcAft>
            <a:buChar char="•"/>
          </a:pPr>
          <a:r>
            <a:rPr lang="en-GB" sz="1200" kern="1200" dirty="0"/>
            <a:t>Regulatory and Financial Scrutiny</a:t>
          </a:r>
          <a:endParaRPr lang="en-US" sz="1200" kern="1200" dirty="0"/>
        </a:p>
      </dsp:txBody>
      <dsp:txXfrm>
        <a:off x="0" y="3096347"/>
        <a:ext cx="5688632" cy="9501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8971" y="0"/>
            <a:ext cx="2921582" cy="493633"/>
          </a:xfrm>
          <a:prstGeom prst="rect">
            <a:avLst/>
          </a:prstGeom>
        </p:spPr>
        <p:txBody>
          <a:bodyPr vert="horz" lIns="91440" tIns="45720" rIns="91440" bIns="45720" rtlCol="0"/>
          <a:lstStyle>
            <a:lvl1pPr algn="r">
              <a:defRPr sz="1200"/>
            </a:lvl1pPr>
          </a:lstStyle>
          <a:p>
            <a:fld id="{6EEE6615-46F6-4262-912C-C2B8166A6E77}" type="datetimeFigureOut">
              <a:rPr lang="en-US" smtClean="0"/>
              <a:t>6/12/2018</a:t>
            </a:fld>
            <a:endParaRPr lang="en-GB"/>
          </a:p>
        </p:txBody>
      </p:sp>
      <p:sp>
        <p:nvSpPr>
          <p:cNvPr id="4" name="Footer Placeholder 3"/>
          <p:cNvSpPr>
            <a:spLocks noGrp="1"/>
          </p:cNvSpPr>
          <p:nvPr>
            <p:ph type="ftr" sz="quarter" idx="2"/>
          </p:nvPr>
        </p:nvSpPr>
        <p:spPr>
          <a:xfrm>
            <a:off x="0" y="9377316"/>
            <a:ext cx="2921582" cy="4936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8971" y="9377316"/>
            <a:ext cx="2921582" cy="493633"/>
          </a:xfrm>
          <a:prstGeom prst="rect">
            <a:avLst/>
          </a:prstGeom>
        </p:spPr>
        <p:txBody>
          <a:bodyPr vert="horz" lIns="91440" tIns="45720" rIns="91440" bIns="45720" rtlCol="0" anchor="b"/>
          <a:lstStyle>
            <a:lvl1pPr algn="r">
              <a:defRPr sz="1200"/>
            </a:lvl1pPr>
          </a:lstStyle>
          <a:p>
            <a:fld id="{F468D6CE-7457-4A9E-A379-5BB22440748B}" type="slidenum">
              <a:rPr lang="en-GB" smtClean="0"/>
              <a:t>‹#›</a:t>
            </a:fld>
            <a:endParaRPr lang="en-GB"/>
          </a:p>
        </p:txBody>
      </p:sp>
    </p:spTree>
    <p:extLst>
      <p:ext uri="{BB962C8B-B14F-4D97-AF65-F5344CB8AC3E}">
        <p14:creationId xmlns:p14="http://schemas.microsoft.com/office/powerpoint/2010/main" val="3287108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en-GB" dirty="0"/>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atin typeface="Georgia" panose="02040502050405020303" pitchFamily="18" charset="0"/>
              </a:defRPr>
            </a:lvl1pPr>
          </a:lstStyle>
          <a:p>
            <a:fld id="{AB90ABD8-46AE-4C31-B2F0-37AD29295257}" type="datetimeFigureOut">
              <a:rPr lang="en-GB" smtClean="0"/>
              <a:pPr/>
              <a:t>12/06/2018</a:t>
            </a:fld>
            <a:endParaRPr lang="en-GB" dirty="0"/>
          </a:p>
        </p:txBody>
      </p:sp>
      <p:sp>
        <p:nvSpPr>
          <p:cNvPr id="4" name="Slide Image Placeholder 3"/>
          <p:cNvSpPr>
            <a:spLocks noGrp="1" noRot="1" noChangeAspect="1"/>
          </p:cNvSpPr>
          <p:nvPr>
            <p:ph type="sldImg" idx="2"/>
          </p:nvPr>
        </p:nvSpPr>
        <p:spPr>
          <a:xfrm>
            <a:off x="1150938" y="1233488"/>
            <a:ext cx="4440237"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en-GB" dirty="0"/>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AA0CC176-B767-462C-A4A3-3F52D5B2F235}" type="slidenum">
              <a:rPr lang="en-GB" smtClean="0"/>
              <a:pPr/>
              <a:t>‹#›</a:t>
            </a:fld>
            <a:endParaRPr lang="en-GB" dirty="0"/>
          </a:p>
        </p:txBody>
      </p:sp>
    </p:spTree>
    <p:extLst>
      <p:ext uri="{BB962C8B-B14F-4D97-AF65-F5344CB8AC3E}">
        <p14:creationId xmlns:p14="http://schemas.microsoft.com/office/powerpoint/2010/main" val="1468044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Slide</a:t>
            </a:r>
            <a:r>
              <a:rPr lang="fr-FR" baseline="0" dirty="0"/>
              <a:t> for Ana to go over the program types and the items to </a:t>
            </a:r>
            <a:r>
              <a:rPr lang="fr-FR" baseline="0" dirty="0" err="1"/>
              <a:t>be</a:t>
            </a:r>
            <a:r>
              <a:rPr lang="fr-FR" baseline="0" dirty="0"/>
              <a:t> </a:t>
            </a:r>
            <a:r>
              <a:rPr lang="fr-FR" baseline="0" dirty="0" err="1"/>
              <a:t>taken</a:t>
            </a:r>
            <a:r>
              <a:rPr lang="fr-FR" baseline="0" dirty="0"/>
              <a:t> </a:t>
            </a:r>
            <a:r>
              <a:rPr lang="fr-FR" baseline="0" dirty="0" err="1"/>
              <a:t>into</a:t>
            </a:r>
            <a:r>
              <a:rPr lang="fr-FR" baseline="0" dirty="0"/>
              <a:t> </a:t>
            </a:r>
            <a:r>
              <a:rPr lang="fr-FR" baseline="0" dirty="0" err="1"/>
              <a:t>account</a:t>
            </a:r>
            <a:endParaRPr lang="en-GB" dirty="0"/>
          </a:p>
        </p:txBody>
      </p:sp>
      <p:sp>
        <p:nvSpPr>
          <p:cNvPr id="4" name="Slide Number Placeholder 3"/>
          <p:cNvSpPr>
            <a:spLocks noGrp="1"/>
          </p:cNvSpPr>
          <p:nvPr>
            <p:ph type="sldNum" sz="quarter" idx="10"/>
          </p:nvPr>
        </p:nvSpPr>
        <p:spPr/>
        <p:txBody>
          <a:bodyPr/>
          <a:lstStyle/>
          <a:p>
            <a:fld id="{AA0CC176-B767-462C-A4A3-3F52D5B2F235}" type="slidenum">
              <a:rPr lang="en-GB" smtClean="0"/>
              <a:pPr/>
              <a:t>3</a:t>
            </a:fld>
            <a:endParaRPr lang="en-GB" dirty="0"/>
          </a:p>
        </p:txBody>
      </p:sp>
    </p:spTree>
    <p:extLst>
      <p:ext uri="{BB962C8B-B14F-4D97-AF65-F5344CB8AC3E}">
        <p14:creationId xmlns:p14="http://schemas.microsoft.com/office/powerpoint/2010/main" val="2927094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Ana to </a:t>
            </a:r>
            <a:r>
              <a:rPr lang="fr-FR" dirty="0" err="1"/>
              <a:t>explain</a:t>
            </a:r>
            <a:r>
              <a:rPr lang="fr-FR" dirty="0"/>
              <a:t> </a:t>
            </a:r>
            <a:r>
              <a:rPr lang="fr-FR" dirty="0" err="1"/>
              <a:t>this</a:t>
            </a:r>
            <a:r>
              <a:rPr lang="fr-FR" baseline="0" dirty="0"/>
              <a:t> slide and </a:t>
            </a:r>
            <a:r>
              <a:rPr lang="fr-FR" baseline="0" dirty="0" err="1"/>
              <a:t>Brexit</a:t>
            </a:r>
            <a:endParaRPr lang="en-GB" dirty="0"/>
          </a:p>
        </p:txBody>
      </p:sp>
      <p:sp>
        <p:nvSpPr>
          <p:cNvPr id="4" name="Slide Number Placeholder 3"/>
          <p:cNvSpPr>
            <a:spLocks noGrp="1"/>
          </p:cNvSpPr>
          <p:nvPr>
            <p:ph type="sldNum" sz="quarter" idx="10"/>
          </p:nvPr>
        </p:nvSpPr>
        <p:spPr/>
        <p:txBody>
          <a:bodyPr/>
          <a:lstStyle/>
          <a:p>
            <a:fld id="{AA0CC176-B767-462C-A4A3-3F52D5B2F235}" type="slidenum">
              <a:rPr lang="en-GB" smtClean="0"/>
              <a:pPr/>
              <a:t>5</a:t>
            </a:fld>
            <a:endParaRPr lang="en-GB" dirty="0"/>
          </a:p>
        </p:txBody>
      </p:sp>
    </p:spTree>
    <p:extLst>
      <p:ext uri="{BB962C8B-B14F-4D97-AF65-F5344CB8AC3E}">
        <p14:creationId xmlns:p14="http://schemas.microsoft.com/office/powerpoint/2010/main" val="1948318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Graham to </a:t>
            </a:r>
            <a:r>
              <a:rPr lang="fr-FR" dirty="0" err="1"/>
              <a:t>explain</a:t>
            </a:r>
            <a:r>
              <a:rPr lang="fr-FR" dirty="0"/>
              <a:t> </a:t>
            </a:r>
            <a:r>
              <a:rPr lang="fr-FR" dirty="0" err="1"/>
              <a:t>why</a:t>
            </a:r>
            <a:r>
              <a:rPr lang="fr-FR" dirty="0"/>
              <a:t> option 3 </a:t>
            </a:r>
            <a:r>
              <a:rPr lang="fr-FR" dirty="0" err="1"/>
              <a:t>is</a:t>
            </a:r>
            <a:r>
              <a:rPr lang="fr-FR" dirty="0"/>
              <a:t> important and </a:t>
            </a:r>
            <a:r>
              <a:rPr lang="fr-FR" dirty="0" err="1"/>
              <a:t>what</a:t>
            </a:r>
            <a:r>
              <a:rPr lang="fr-FR" dirty="0"/>
              <a:t> are the non compliance issues </a:t>
            </a:r>
            <a:r>
              <a:rPr lang="fr-FR" dirty="0" err="1"/>
              <a:t>affecting</a:t>
            </a:r>
            <a:r>
              <a:rPr lang="fr-FR" dirty="0"/>
              <a:t> claims</a:t>
            </a:r>
            <a:endParaRPr lang="en-GB" dirty="0"/>
          </a:p>
        </p:txBody>
      </p:sp>
      <p:sp>
        <p:nvSpPr>
          <p:cNvPr id="4" name="Slide Number Placeholder 3"/>
          <p:cNvSpPr>
            <a:spLocks noGrp="1"/>
          </p:cNvSpPr>
          <p:nvPr>
            <p:ph type="sldNum" sz="quarter" idx="10"/>
          </p:nvPr>
        </p:nvSpPr>
        <p:spPr/>
        <p:txBody>
          <a:bodyPr/>
          <a:lstStyle/>
          <a:p>
            <a:fld id="{AA0CC176-B767-462C-A4A3-3F52D5B2F235}" type="slidenum">
              <a:rPr lang="en-GB" smtClean="0"/>
              <a:pPr/>
              <a:t>6</a:t>
            </a:fld>
            <a:endParaRPr lang="en-GB" dirty="0"/>
          </a:p>
        </p:txBody>
      </p:sp>
    </p:spTree>
    <p:extLst>
      <p:ext uri="{BB962C8B-B14F-4D97-AF65-F5344CB8AC3E}">
        <p14:creationId xmlns:p14="http://schemas.microsoft.com/office/powerpoint/2010/main" val="1229010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A0CC176-B767-462C-A4A3-3F52D5B2F235}" type="slidenum">
              <a:rPr lang="en-GB" smtClean="0"/>
              <a:pPr/>
              <a:t>7</a:t>
            </a:fld>
            <a:endParaRPr lang="en-GB" dirty="0"/>
          </a:p>
        </p:txBody>
      </p:sp>
    </p:spTree>
    <p:extLst>
      <p:ext uri="{BB962C8B-B14F-4D97-AF65-F5344CB8AC3E}">
        <p14:creationId xmlns:p14="http://schemas.microsoft.com/office/powerpoint/2010/main" val="2680117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A0CC176-B767-462C-A4A3-3F52D5B2F235}" type="slidenum">
              <a:rPr lang="en-GB" smtClean="0"/>
              <a:pPr/>
              <a:t>17</a:t>
            </a:fld>
            <a:endParaRPr lang="en-GB" dirty="0"/>
          </a:p>
        </p:txBody>
      </p:sp>
    </p:spTree>
    <p:extLst>
      <p:ext uri="{BB962C8B-B14F-4D97-AF65-F5344CB8AC3E}">
        <p14:creationId xmlns:p14="http://schemas.microsoft.com/office/powerpoint/2010/main" val="387174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43413" cy="3332162"/>
          </a:xfrm>
        </p:spPr>
      </p:sp>
      <p:sp>
        <p:nvSpPr>
          <p:cNvPr id="3" name="Notes Placeholder 2"/>
          <p:cNvSpPr>
            <a:spLocks noGrp="1"/>
          </p:cNvSpPr>
          <p:nvPr>
            <p:ph type="body" idx="1"/>
          </p:nvPr>
        </p:nvSpPr>
        <p:spPr/>
        <p:txBody>
          <a:bodyPr/>
          <a:lstStyle/>
          <a:p>
            <a:r>
              <a:rPr lang="en-GB" dirty="0"/>
              <a:t>What our Global proposition is built around…</a:t>
            </a:r>
          </a:p>
        </p:txBody>
      </p:sp>
      <p:sp>
        <p:nvSpPr>
          <p:cNvPr id="4" name="Slide Number Placeholder 3"/>
          <p:cNvSpPr>
            <a:spLocks noGrp="1"/>
          </p:cNvSpPr>
          <p:nvPr>
            <p:ph type="sldNum" sz="quarter" idx="10"/>
          </p:nvPr>
        </p:nvSpPr>
        <p:spPr/>
        <p:txBody>
          <a:bodyPr/>
          <a:lstStyle/>
          <a:p>
            <a:fld id="{AA0CC176-B767-462C-A4A3-3F52D5B2F235}" type="slidenum">
              <a:rPr lang="en-GB" smtClean="0"/>
              <a:pPr/>
              <a:t>20</a:t>
            </a:fld>
            <a:endParaRPr lang="en-GB" dirty="0"/>
          </a:p>
        </p:txBody>
      </p:sp>
    </p:spTree>
    <p:extLst>
      <p:ext uri="{BB962C8B-B14F-4D97-AF65-F5344CB8AC3E}">
        <p14:creationId xmlns:p14="http://schemas.microsoft.com/office/powerpoint/2010/main" val="171494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Turquoise" preserve="1" userDrawn="1">
  <p:cSld name="Title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lstStyle>
            <a:lvl1pPr algn="r">
              <a:defRPr sz="1000">
                <a:solidFill>
                  <a:schemeClr val="bg1"/>
                </a:solidFill>
              </a:defRPr>
            </a:lvl1pPr>
          </a:lstStyle>
          <a:p>
            <a:r>
              <a:rPr lang="en-GB" dirty="0"/>
              <a:t>Month XX, 2016</a:t>
            </a:r>
          </a:p>
        </p:txBody>
      </p:sp>
      <p:sp>
        <p:nvSpPr>
          <p:cNvPr id="6"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4" name="Picture 3"/>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2824708129"/>
      </p:ext>
    </p:extLst>
  </p:cSld>
  <p:clrMapOvr>
    <a:masterClrMapping/>
  </p:clrMapOvr>
  <p:extLst mod="1">
    <p:ext uri="{DCECCB84-F9BA-43D5-87BE-67443E8EF086}">
      <p15:sldGuideLst xmlns:p15="http://schemas.microsoft.com/office/powerpoint/2012/main">
        <p15:guide id="1" orient="horz" pos="21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Orange" preserve="1" userDrawn="1">
  <p:cSld name="Title Orang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8"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3206177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Purple" preserve="1" userDrawn="1">
  <p:cSld name="Title Purpl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8"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2133035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Yellow" preserve="1" userDrawn="1">
  <p:cSld name="Title Yellow">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8"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1003974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Magenta" preserve="1" userDrawn="1">
  <p:cSld name="Title Magenta">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8"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407306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Dark Blue" preserve="1" userDrawn="1">
  <p:cSld name="Title Dark Blu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8"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337439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Red" preserve="1" userDrawn="1">
  <p:cSld name="Title Red">
    <p:bg>
      <p:bgPr>
        <a:solidFill>
          <a:srgbClr val="F1352B"/>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8"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4293578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Light Gray" preserve="1" userDrawn="1">
  <p:cSld name="Title Light Gray">
    <p:bg>
      <p:bgPr>
        <a:solidFill>
          <a:srgbClr val="AFAFA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11"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1247876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Green" preserve="1" userDrawn="1">
  <p:cSld name="Title Green">
    <p:bg>
      <p:bgPr>
        <a:solidFill>
          <a:srgbClr val="7ACB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02964" y="1084888"/>
            <a:ext cx="5583836" cy="2615592"/>
          </a:xfrm>
        </p:spPr>
        <p:txBody>
          <a:bodyPr anchor="b">
            <a:normAutofit/>
          </a:bodyPr>
          <a:lstStyle>
            <a:lvl1pPr algn="l">
              <a:lnSpc>
                <a:spcPts val="4500"/>
              </a:lnSpc>
              <a:defRPr sz="4000" spc="20" baseline="0">
                <a:solidFill>
                  <a:schemeClr val="bg1"/>
                </a:solidFill>
              </a:defRPr>
            </a:lvl1pPr>
          </a:lstStyle>
          <a:p>
            <a:r>
              <a:rPr lang="en-GB" dirty="0"/>
              <a:t>Click to edit Master style</a:t>
            </a:r>
          </a:p>
        </p:txBody>
      </p:sp>
      <p:sp>
        <p:nvSpPr>
          <p:cNvPr id="3" name="Subtitle 2"/>
          <p:cNvSpPr>
            <a:spLocks noGrp="1"/>
          </p:cNvSpPr>
          <p:nvPr>
            <p:ph type="subTitle" idx="1"/>
          </p:nvPr>
        </p:nvSpPr>
        <p:spPr>
          <a:xfrm>
            <a:off x="3102964" y="3838563"/>
            <a:ext cx="5590069" cy="1468760"/>
          </a:xfrm>
        </p:spPr>
        <p:txBody>
          <a:bodyPr>
            <a:normAutofit/>
          </a:bodyPr>
          <a:lstStyle>
            <a:lvl1pPr marL="0" indent="0" algn="l">
              <a:lnSpc>
                <a:spcPts val="3200"/>
              </a:lnSpc>
              <a:spcBef>
                <a:spcPts val="0"/>
              </a:spcBef>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2" name="Straight Connector 11"/>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948264" y="198164"/>
            <a:ext cx="1738536" cy="180000"/>
          </a:xfrm>
          <a:prstGeom prst="rect">
            <a:avLst/>
          </a:prstGeom>
          <a:ln>
            <a:noFill/>
          </a:ln>
        </p:spPr>
        <p:txBody>
          <a:bodyPr lIns="0" tIns="0" rIns="0" bIns="0" anchor="ctr" anchorCtr="0"/>
          <a:lstStyle>
            <a:lvl1pPr algn="r">
              <a:defRPr sz="1000">
                <a:solidFill>
                  <a:schemeClr val="bg1"/>
                </a:solidFill>
              </a:defRPr>
            </a:lvl1pPr>
          </a:lstStyle>
          <a:p>
            <a:r>
              <a:rPr lang="en-GB" dirty="0"/>
              <a:t>Month XX, 2016</a:t>
            </a:r>
          </a:p>
        </p:txBody>
      </p:sp>
      <p:sp>
        <p:nvSpPr>
          <p:cNvPr id="11" name="Text Placeholder 5"/>
          <p:cNvSpPr>
            <a:spLocks noGrp="1"/>
          </p:cNvSpPr>
          <p:nvPr>
            <p:ph type="body" sz="quarter" idx="12" hasCustomPrompt="1"/>
          </p:nvPr>
        </p:nvSpPr>
        <p:spPr>
          <a:xfrm>
            <a:off x="3103970" y="198164"/>
            <a:ext cx="3844294" cy="180000"/>
          </a:xfrm>
        </p:spPr>
        <p:txBody>
          <a:bodyPr anchor="ctr">
            <a:noAutofit/>
          </a:bodyPr>
          <a:lstStyle>
            <a:lvl1pPr marL="0" indent="0">
              <a:buNone/>
              <a:defRPr sz="1000">
                <a:solidFill>
                  <a:schemeClr val="bg1"/>
                </a:solidFill>
              </a:defRPr>
            </a:lvl1pPr>
          </a:lstStyle>
          <a:p>
            <a:pPr lvl="0"/>
            <a:r>
              <a:rPr lang="en-GB" dirty="0"/>
              <a:t>Presenter Name</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131" y="3457890"/>
            <a:ext cx="1530000" cy="154815"/>
          </a:xfrm>
          <a:prstGeom prst="rect">
            <a:avLst/>
          </a:prstGeom>
        </p:spPr>
      </p:pic>
    </p:spTree>
    <p:extLst>
      <p:ext uri="{BB962C8B-B14F-4D97-AF65-F5344CB8AC3E}">
        <p14:creationId xmlns:p14="http://schemas.microsoft.com/office/powerpoint/2010/main" val="2412242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r>
              <a:rPr lang="en-GB" dirty="0"/>
              <a:t>Month XX, 2016</a:t>
            </a:r>
          </a:p>
        </p:txBody>
      </p:sp>
      <p:sp>
        <p:nvSpPr>
          <p:cNvPr id="8" name="Footer Placeholder 7"/>
          <p:cNvSpPr>
            <a:spLocks noGrp="1"/>
          </p:cNvSpPr>
          <p:nvPr>
            <p:ph type="ftr" sz="quarter" idx="11"/>
          </p:nvPr>
        </p:nvSpPr>
        <p:spPr/>
        <p:txBody>
          <a:bodyPr/>
          <a:lstStyle/>
          <a:p>
            <a:r>
              <a:rPr lang="en-GB" dirty="0"/>
              <a:t>This is the slide footer</a:t>
            </a:r>
          </a:p>
        </p:txBody>
      </p:sp>
      <p:sp>
        <p:nvSpPr>
          <p:cNvPr id="9" name="Slide Number Placeholder 8"/>
          <p:cNvSpPr>
            <a:spLocks noGrp="1"/>
          </p:cNvSpPr>
          <p:nvPr>
            <p:ph type="sldNum" sz="quarter" idx="12"/>
          </p:nvPr>
        </p:nvSpPr>
        <p:spPr/>
        <p:txBody>
          <a:bodyPr/>
          <a:lstStyle/>
          <a:p>
            <a:fld id="{B78AE48E-8483-4BD0-A417-21A0B5270AF8}" type="slidenum">
              <a:rPr lang="en-GB" smtClean="0"/>
              <a:t>‹#›</a:t>
            </a:fld>
            <a:endParaRPr lang="en-GB" dirty="0"/>
          </a:p>
        </p:txBody>
      </p:sp>
    </p:spTree>
    <p:extLst>
      <p:ext uri="{BB962C8B-B14F-4D97-AF65-F5344CB8AC3E}">
        <p14:creationId xmlns:p14="http://schemas.microsoft.com/office/powerpoint/2010/main" val="2673369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468313" y="1772817"/>
            <a:ext cx="3959225" cy="4320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716462" y="1772816"/>
            <a:ext cx="3959225" cy="4320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8"/>
          <p:cNvSpPr>
            <a:spLocks noGrp="1"/>
          </p:cNvSpPr>
          <p:nvPr>
            <p:ph type="dt" sz="half" idx="10"/>
          </p:nvPr>
        </p:nvSpPr>
        <p:spPr/>
        <p:txBody>
          <a:bodyPr/>
          <a:lstStyle/>
          <a:p>
            <a:r>
              <a:rPr lang="en-GB" dirty="0"/>
              <a:t>Month XX, 2016</a:t>
            </a:r>
          </a:p>
        </p:txBody>
      </p:sp>
      <p:sp>
        <p:nvSpPr>
          <p:cNvPr id="10" name="Footer Placeholder 9"/>
          <p:cNvSpPr>
            <a:spLocks noGrp="1"/>
          </p:cNvSpPr>
          <p:nvPr>
            <p:ph type="ftr" sz="quarter" idx="11"/>
          </p:nvPr>
        </p:nvSpPr>
        <p:spPr/>
        <p:txBody>
          <a:bodyPr/>
          <a:lstStyle/>
          <a:p>
            <a:r>
              <a:rPr lang="en-GB" dirty="0"/>
              <a:t>This is the slide footer</a:t>
            </a:r>
          </a:p>
        </p:txBody>
      </p:sp>
      <p:sp>
        <p:nvSpPr>
          <p:cNvPr id="11" name="Slide Number Placeholder 10"/>
          <p:cNvSpPr>
            <a:spLocks noGrp="1"/>
          </p:cNvSpPr>
          <p:nvPr>
            <p:ph type="sldNum" sz="quarter" idx="12"/>
          </p:nvPr>
        </p:nvSpPr>
        <p:spPr/>
        <p:txBody>
          <a:bodyPr/>
          <a:lstStyle/>
          <a:p>
            <a:fld id="{242565A0-E14D-423A-A6FE-6383F19ABBB8}" type="slidenum">
              <a:rPr lang="en-GB" smtClean="0"/>
              <a:t>‹#›</a:t>
            </a:fld>
            <a:endParaRPr lang="en-GB" dirty="0"/>
          </a:p>
        </p:txBody>
      </p:sp>
    </p:spTree>
    <p:extLst>
      <p:ext uri="{BB962C8B-B14F-4D97-AF65-F5344CB8AC3E}">
        <p14:creationId xmlns:p14="http://schemas.microsoft.com/office/powerpoint/2010/main" val="3929088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ntent"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468314" y="1773240"/>
            <a:ext cx="2520000" cy="4319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012160" y="1773239"/>
            <a:ext cx="2674640" cy="4319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8"/>
          <p:cNvSpPr>
            <a:spLocks noGrp="1"/>
          </p:cNvSpPr>
          <p:nvPr>
            <p:ph type="dt" sz="half" idx="10"/>
          </p:nvPr>
        </p:nvSpPr>
        <p:spPr/>
        <p:txBody>
          <a:bodyPr/>
          <a:lstStyle/>
          <a:p>
            <a:r>
              <a:rPr lang="en-GB" dirty="0"/>
              <a:t>Month XX, 2016</a:t>
            </a:r>
          </a:p>
        </p:txBody>
      </p:sp>
      <p:sp>
        <p:nvSpPr>
          <p:cNvPr id="10" name="Footer Placeholder 9"/>
          <p:cNvSpPr>
            <a:spLocks noGrp="1"/>
          </p:cNvSpPr>
          <p:nvPr>
            <p:ph type="ftr" sz="quarter" idx="11"/>
          </p:nvPr>
        </p:nvSpPr>
        <p:spPr/>
        <p:txBody>
          <a:bodyPr/>
          <a:lstStyle/>
          <a:p>
            <a:r>
              <a:rPr lang="en-GB" dirty="0"/>
              <a:t>This is the slide footer</a:t>
            </a:r>
          </a:p>
        </p:txBody>
      </p:sp>
      <p:sp>
        <p:nvSpPr>
          <p:cNvPr id="11" name="Slide Number Placeholder 10"/>
          <p:cNvSpPr>
            <a:spLocks noGrp="1"/>
          </p:cNvSpPr>
          <p:nvPr>
            <p:ph type="sldNum" sz="quarter" idx="12"/>
          </p:nvPr>
        </p:nvSpPr>
        <p:spPr/>
        <p:txBody>
          <a:bodyPr/>
          <a:lstStyle/>
          <a:p>
            <a:fld id="{72C8E1BE-1FF8-4841-A7B0-15806A99F7B8}" type="slidenum">
              <a:rPr lang="en-GB" smtClean="0"/>
              <a:t>‹#›</a:t>
            </a:fld>
            <a:endParaRPr lang="en-GB" dirty="0"/>
          </a:p>
        </p:txBody>
      </p:sp>
      <p:sp>
        <p:nvSpPr>
          <p:cNvPr id="12" name="Content Placeholder 3"/>
          <p:cNvSpPr>
            <a:spLocks noGrp="1"/>
          </p:cNvSpPr>
          <p:nvPr>
            <p:ph sz="half" idx="13"/>
          </p:nvPr>
        </p:nvSpPr>
        <p:spPr>
          <a:xfrm>
            <a:off x="3240237" y="1773239"/>
            <a:ext cx="2520000" cy="4319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814364970"/>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6" name="Date Placeholder 5"/>
          <p:cNvSpPr>
            <a:spLocks noGrp="1"/>
          </p:cNvSpPr>
          <p:nvPr>
            <p:ph type="dt" sz="half" idx="10"/>
          </p:nvPr>
        </p:nvSpPr>
        <p:spPr/>
        <p:txBody>
          <a:bodyPr/>
          <a:lstStyle/>
          <a:p>
            <a:r>
              <a:rPr lang="en-GB" dirty="0"/>
              <a:t>Month XX, 2016</a:t>
            </a:r>
          </a:p>
        </p:txBody>
      </p:sp>
      <p:sp>
        <p:nvSpPr>
          <p:cNvPr id="7" name="Footer Placeholder 6"/>
          <p:cNvSpPr>
            <a:spLocks noGrp="1"/>
          </p:cNvSpPr>
          <p:nvPr>
            <p:ph type="ftr" sz="quarter" idx="11"/>
          </p:nvPr>
        </p:nvSpPr>
        <p:spPr/>
        <p:txBody>
          <a:bodyPr/>
          <a:lstStyle/>
          <a:p>
            <a:r>
              <a:rPr lang="en-GB" dirty="0"/>
              <a:t>This is the slide footer</a:t>
            </a:r>
          </a:p>
        </p:txBody>
      </p:sp>
      <p:sp>
        <p:nvSpPr>
          <p:cNvPr id="8" name="Slide Number Placeholder 7"/>
          <p:cNvSpPr>
            <a:spLocks noGrp="1"/>
          </p:cNvSpPr>
          <p:nvPr>
            <p:ph type="sldNum" sz="quarter" idx="12"/>
          </p:nvPr>
        </p:nvSpPr>
        <p:spPr/>
        <p:txBody>
          <a:bodyPr/>
          <a:lstStyle/>
          <a:p>
            <a:fld id="{E802C9E9-6B5D-4178-BF07-6F85F89F92B4}" type="slidenum">
              <a:rPr lang="en-GB" smtClean="0"/>
              <a:t>‹#›</a:t>
            </a:fld>
            <a:endParaRPr lang="en-GB" dirty="0"/>
          </a:p>
        </p:txBody>
      </p:sp>
    </p:spTree>
    <p:extLst>
      <p:ext uri="{BB962C8B-B14F-4D97-AF65-F5344CB8AC3E}">
        <p14:creationId xmlns:p14="http://schemas.microsoft.com/office/powerpoint/2010/main" val="3567853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GB" dirty="0"/>
              <a:t>Month XX, 2016</a:t>
            </a:r>
          </a:p>
        </p:txBody>
      </p:sp>
      <p:sp>
        <p:nvSpPr>
          <p:cNvPr id="6" name="Footer Placeholder 5"/>
          <p:cNvSpPr>
            <a:spLocks noGrp="1"/>
          </p:cNvSpPr>
          <p:nvPr>
            <p:ph type="ftr" sz="quarter" idx="11"/>
          </p:nvPr>
        </p:nvSpPr>
        <p:spPr/>
        <p:txBody>
          <a:bodyPr/>
          <a:lstStyle/>
          <a:p>
            <a:r>
              <a:rPr lang="en-GB" dirty="0"/>
              <a:t>This is the slide footer</a:t>
            </a:r>
          </a:p>
        </p:txBody>
      </p:sp>
      <p:sp>
        <p:nvSpPr>
          <p:cNvPr id="7" name="Slide Number Placeholder 6"/>
          <p:cNvSpPr>
            <a:spLocks noGrp="1"/>
          </p:cNvSpPr>
          <p:nvPr>
            <p:ph type="sldNum" sz="quarter" idx="12"/>
          </p:nvPr>
        </p:nvSpPr>
        <p:spPr/>
        <p:txBody>
          <a:bodyPr/>
          <a:lstStyle/>
          <a:p>
            <a:fld id="{9D7DE4AF-79FC-4ECD-A700-CC0C3E4FA42D}" type="slidenum">
              <a:rPr lang="en-GB" smtClean="0"/>
              <a:t>‹#›</a:t>
            </a:fld>
            <a:endParaRPr lang="en-GB" dirty="0"/>
          </a:p>
        </p:txBody>
      </p:sp>
    </p:spTree>
    <p:extLst>
      <p:ext uri="{BB962C8B-B14F-4D97-AF65-F5344CB8AC3E}">
        <p14:creationId xmlns:p14="http://schemas.microsoft.com/office/powerpoint/2010/main" val="4024889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Quote Turquoise" preserve="1" userDrawn="1">
  <p:cSld name="Quote Turquoise">
    <p:bg>
      <p:bgPr>
        <a:solidFill>
          <a:schemeClr val="accent1"/>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5A75F8B1-3DDC-40B1-AA5D-4754E2161518}"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807201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Quote Orange" preserve="1" userDrawn="1">
  <p:cSld name="Quote Orange">
    <p:bg>
      <p:bgPr>
        <a:solidFill>
          <a:schemeClr val="accent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691716DD-DA39-4947-BCCB-5EF1BABF2371}"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2793196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Quote Purple" preserve="1" userDrawn="1">
  <p:cSld name="Quote Purple">
    <p:bg>
      <p:bgPr>
        <a:solidFill>
          <a:schemeClr val="accent3"/>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C5C3F6D6-0B37-411B-93C0-8F19F6E598EC}"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4127965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Quote Yellow" preserve="1" userDrawn="1">
  <p:cSld name="Quote Yellow">
    <p:bg>
      <p:bgPr>
        <a:solidFill>
          <a:schemeClr val="accent4"/>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D85BFA8B-7DEE-4C66-8569-8DFE7ACF7973}"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4206876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Quote Magenta" preserve="1" userDrawn="1">
  <p:cSld name="Quote Magenta">
    <p:bg>
      <p:bgPr>
        <a:solidFill>
          <a:schemeClr val="accent5"/>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F27430D3-03EA-482E-B164-C83053F5989B}"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4282996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Quote Dark Blue" preserve="1" userDrawn="1">
  <p:cSld name="Quote Dark Blue">
    <p:bg>
      <p:bgPr>
        <a:solidFill>
          <a:schemeClr val="accent6"/>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152C044E-2C79-451C-BCB7-D87C0C3B94FB}"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25293784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Quote Red" preserve="1" userDrawn="1">
  <p:cSld name="Quote Red">
    <p:bg>
      <p:bgPr>
        <a:solidFill>
          <a:srgbClr val="F1352B"/>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08F1B231-A2BF-4B9C-914B-A41072691B20}"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18567289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Quote Light Grey" preserve="1" userDrawn="1">
  <p:cSld name="Quote Light Grey">
    <p:bg>
      <p:bgPr>
        <a:solidFill>
          <a:srgbClr val="AFAFAF"/>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4513BAC7-58AF-4FF5-A09D-6ADCFCE3E879}"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41840105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Quote Green" preserve="1" userDrawn="1">
  <p:cSld name="Quote Green">
    <p:bg>
      <p:bgPr>
        <a:solidFill>
          <a:srgbClr val="7ACB00"/>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solidFill>
                  <a:schemeClr val="bg1"/>
                </a:solidFill>
              </a:defRPr>
            </a:lvl1pPr>
          </a:lstStyle>
          <a:p>
            <a:r>
              <a:rPr lang="en-GB" dirty="0"/>
              <a:t>Month XX, 2016</a:t>
            </a:r>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This is the slide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F2CA9D15-68A9-4A93-BFFD-14FAEF8E0358}" type="slidenum">
              <a:rPr lang="en-GB" smtClean="0"/>
              <a:t>‹#›</a:t>
            </a:fld>
            <a:endParaRPr lang="en-GB" dirty="0"/>
          </a:p>
        </p:txBody>
      </p:sp>
      <p:cxnSp>
        <p:nvCxnSpPr>
          <p:cNvPr id="8" name="Straight Connector 7"/>
          <p:cNvCxnSpPr/>
          <p:nvPr userDrawn="1"/>
        </p:nvCxnSpPr>
        <p:spPr>
          <a:xfrm>
            <a:off x="457200" y="517233"/>
            <a:ext cx="8229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3" hasCustomPrompt="1"/>
          </p:nvPr>
        </p:nvSpPr>
        <p:spPr>
          <a:xfrm>
            <a:off x="3109913" y="1435620"/>
            <a:ext cx="4492625" cy="3371056"/>
          </a:xfrm>
        </p:spPr>
        <p:txBody>
          <a:bodyPr anchor="b">
            <a:normAutofit/>
          </a:bodyPr>
          <a:lstStyle>
            <a:lvl1pPr marL="0" indent="0">
              <a:lnSpc>
                <a:spcPts val="2300"/>
              </a:lnSpc>
              <a:spcAft>
                <a:spcPts val="0"/>
              </a:spcAft>
              <a:buNone/>
              <a:defRPr sz="2200" spc="20" baseline="0">
                <a:solidFill>
                  <a:schemeClr val="bg1"/>
                </a:solidFill>
              </a:defRPr>
            </a:lvl1pPr>
          </a:lstStyle>
          <a:p>
            <a:pPr lvl="0"/>
            <a:r>
              <a:rPr lang="en-GB" dirty="0"/>
              <a:t> </a:t>
            </a:r>
            <a:br>
              <a:rPr lang="en-GB" dirty="0"/>
            </a:br>
            <a:r>
              <a:rPr lang="en-GB" dirty="0"/>
              <a:t>Edit Master text styles</a:t>
            </a:r>
          </a:p>
        </p:txBody>
      </p:sp>
      <p:pic>
        <p:nvPicPr>
          <p:cNvPr id="10" name="Picture 9"/>
          <p:cNvPicPr>
            <a:picLocks/>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bwMode="black">
          <a:xfrm>
            <a:off x="475201" y="6456501"/>
            <a:ext cx="1247191" cy="126198"/>
          </a:xfrm>
          <a:prstGeom prst="rect">
            <a:avLst/>
          </a:prstGeom>
        </p:spPr>
      </p:pic>
    </p:spTree>
    <p:extLst>
      <p:ext uri="{BB962C8B-B14F-4D97-AF65-F5344CB8AC3E}">
        <p14:creationId xmlns:p14="http://schemas.microsoft.com/office/powerpoint/2010/main" val="33048344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Closing Slide Turquoise" type="blank" preserve="1">
  <p:cSld name="Closing Slide Turquoise">
    <p:bg>
      <p:bgPr>
        <a:solidFill>
          <a:schemeClr val="accent1"/>
        </a:solidFill>
        <a:effectLst/>
      </p:bgPr>
    </p:bg>
    <p:spTree>
      <p:nvGrpSpPr>
        <p:cNvPr id="1" name=""/>
        <p:cNvGrpSpPr/>
        <p:nvPr/>
      </p:nvGrpSpPr>
      <p:grpSpPr>
        <a:xfrm>
          <a:off x="0" y="0"/>
          <a:ext cx="0" cy="0"/>
          <a:chOff x="0" y="0"/>
          <a:chExt cx="0" cy="0"/>
        </a:xfrm>
      </p:grpSpPr>
      <p:sp>
        <p:nvSpPr>
          <p:cNvPr id="3" name="TextBox 2"/>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39842570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Closing Slide Orange" type="blank" preserve="1">
  <p:cSld name="Closing Slide Orange">
    <p:bg>
      <p:bgPr>
        <a:solidFill>
          <a:schemeClr val="accent2"/>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2788546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Closing Slide Purple" type="blank" preserve="1">
  <p:cSld name="Closing Slide Purple">
    <p:bg>
      <p:bgPr>
        <a:solidFill>
          <a:schemeClr val="accent3"/>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19716297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Closing Slide Yellow" type="blank" preserve="1">
  <p:cSld name="Closing Slide Yellow">
    <p:bg>
      <p:bgPr>
        <a:solidFill>
          <a:schemeClr val="accent4"/>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28122376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Closing Slide Magenta" type="blank" preserve="1">
  <p:cSld name="Closing Slide Magenta">
    <p:bg>
      <p:bgPr>
        <a:solidFill>
          <a:schemeClr val="accent5"/>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1011004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Closing Slide Dark Blue" type="blank" preserve="1">
  <p:cSld name="Closing Slide Dark Blue">
    <p:bg>
      <p:bgPr>
        <a:solidFill>
          <a:schemeClr val="accent6"/>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26906871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Closing Slide Red" type="blank" preserve="1">
  <p:cSld name="Closing Slide Red">
    <p:bg>
      <p:bgPr>
        <a:solidFill>
          <a:srgbClr val="F1352B"/>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983457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Closing Slide Light Grey" type="blank" preserve="1">
  <p:cSld name="Closing Slide Light Grey">
    <p:bg>
      <p:bgPr>
        <a:solidFill>
          <a:srgbClr val="AFAFAF"/>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29695732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Closing Slide Green" type="blank" preserve="1">
  <p:cSld name="Closing Slide Green">
    <p:bg>
      <p:bgPr>
        <a:solidFill>
          <a:srgbClr val="7ACB00"/>
        </a:solidFill>
        <a:effectLst/>
      </p:bgPr>
    </p:bg>
    <p:spTree>
      <p:nvGrpSpPr>
        <p:cNvPr id="1" name=""/>
        <p:cNvGrpSpPr/>
        <p:nvPr/>
      </p:nvGrpSpPr>
      <p:grpSpPr>
        <a:xfrm>
          <a:off x="0" y="0"/>
          <a:ext cx="0" cy="0"/>
          <a:chOff x="0" y="0"/>
          <a:chExt cx="0" cy="0"/>
        </a:xfrm>
      </p:grpSpPr>
      <p:sp>
        <p:nvSpPr>
          <p:cNvPr id="4" name="TextBox 3"/>
          <p:cNvSpPr txBox="1"/>
          <p:nvPr userDrawn="1"/>
        </p:nvSpPr>
        <p:spPr>
          <a:xfrm>
            <a:off x="467544" y="3269994"/>
            <a:ext cx="3168352" cy="430887"/>
          </a:xfrm>
          <a:prstGeom prst="rect">
            <a:avLst/>
          </a:prstGeom>
          <a:noFill/>
        </p:spPr>
        <p:txBody>
          <a:bodyPr wrap="square" lIns="0" tIns="0" rIns="0" bIns="0" rtlCol="0">
            <a:spAutoFit/>
          </a:bodyPr>
          <a:lstStyle/>
          <a:p>
            <a:r>
              <a:rPr lang="en-GB" sz="2800" spc="-50" baseline="0" dirty="0">
                <a:solidFill>
                  <a:schemeClr val="bg1"/>
                </a:solidFill>
              </a:rPr>
              <a:t>Chubb. Insured.</a:t>
            </a:r>
          </a:p>
        </p:txBody>
      </p:sp>
    </p:spTree>
    <p:extLst>
      <p:ext uri="{BB962C8B-B14F-4D97-AF65-F5344CB8AC3E}">
        <p14:creationId xmlns:p14="http://schemas.microsoft.com/office/powerpoint/2010/main" val="3661010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6344" y="914400"/>
            <a:ext cx="8218487" cy="1040899"/>
          </a:xfrm>
          <a:prstGeom prst="rect">
            <a:avLst/>
          </a:prstGeom>
        </p:spPr>
        <p:txBody>
          <a:bodyPr vert="horz" lIns="0" tIns="0" rIns="0" bIns="0" rtlCol="0" anchor="t">
            <a:noAutofit/>
          </a:bodyPr>
          <a:lstStyle/>
          <a:p>
            <a:r>
              <a:rPr lang="en-GB" dirty="0"/>
              <a:t>Click to edit </a:t>
            </a:r>
            <a:br>
              <a:rPr lang="en-GB" dirty="0"/>
            </a:br>
            <a:r>
              <a:rPr lang="en-GB" dirty="0"/>
              <a:t>Master title style</a:t>
            </a:r>
          </a:p>
        </p:txBody>
      </p:sp>
      <p:sp>
        <p:nvSpPr>
          <p:cNvPr id="3" name="Text Placeholder 2"/>
          <p:cNvSpPr>
            <a:spLocks noGrp="1"/>
          </p:cNvSpPr>
          <p:nvPr>
            <p:ph type="body" idx="1"/>
          </p:nvPr>
        </p:nvSpPr>
        <p:spPr>
          <a:xfrm>
            <a:off x="468313" y="1773936"/>
            <a:ext cx="8218487" cy="4320480"/>
          </a:xfrm>
          <a:prstGeom prst="rect">
            <a:avLst/>
          </a:prstGeom>
        </p:spPr>
        <p:txBody>
          <a:bodyPr vert="horz" lIns="0" tIns="0" rIns="0" bIns="0" rtlCol="0">
            <a:normAutofit/>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Footer Placeholder 4"/>
          <p:cNvSpPr>
            <a:spLocks noGrp="1"/>
          </p:cNvSpPr>
          <p:nvPr>
            <p:ph type="ftr" sz="quarter" idx="3"/>
          </p:nvPr>
        </p:nvSpPr>
        <p:spPr>
          <a:xfrm>
            <a:off x="3109913" y="6453336"/>
            <a:ext cx="5134495" cy="180000"/>
          </a:xfrm>
          <a:prstGeom prst="rect">
            <a:avLst/>
          </a:prstGeom>
        </p:spPr>
        <p:txBody>
          <a:bodyPr vert="horz" lIns="0" tIns="0" rIns="0" bIns="0" rtlCol="0" anchor="ctr"/>
          <a:lstStyle>
            <a:lvl1pPr algn="r">
              <a:lnSpc>
                <a:spcPct val="100000"/>
              </a:lnSpc>
              <a:spcBef>
                <a:spcPts val="0"/>
              </a:spcBef>
              <a:defRPr sz="900">
                <a:solidFill>
                  <a:schemeClr val="tx1"/>
                </a:solidFill>
              </a:defRPr>
            </a:lvl1pPr>
          </a:lstStyle>
          <a:p>
            <a:r>
              <a:rPr lang="en-GB" dirty="0"/>
              <a:t>This is the slide footer</a:t>
            </a:r>
          </a:p>
        </p:txBody>
      </p:sp>
      <p:sp>
        <p:nvSpPr>
          <p:cNvPr id="6" name="Slide Number Placeholder 5"/>
          <p:cNvSpPr>
            <a:spLocks noGrp="1"/>
          </p:cNvSpPr>
          <p:nvPr>
            <p:ph type="sldNum" sz="quarter" idx="4"/>
          </p:nvPr>
        </p:nvSpPr>
        <p:spPr>
          <a:xfrm>
            <a:off x="8244408" y="6453336"/>
            <a:ext cx="442392" cy="180000"/>
          </a:xfrm>
          <a:prstGeom prst="rect">
            <a:avLst/>
          </a:prstGeom>
        </p:spPr>
        <p:txBody>
          <a:bodyPr vert="horz" lIns="0" tIns="0" rIns="0" bIns="0" rtlCol="0" anchor="ctr"/>
          <a:lstStyle>
            <a:lvl1pPr algn="r">
              <a:lnSpc>
                <a:spcPct val="100000"/>
              </a:lnSpc>
              <a:spcBef>
                <a:spcPts val="0"/>
              </a:spcBef>
              <a:defRPr sz="900">
                <a:solidFill>
                  <a:schemeClr val="tx1"/>
                </a:solidFill>
              </a:defRPr>
            </a:lvl1pPr>
          </a:lstStyle>
          <a:p>
            <a:fld id="{29295DE6-5E79-4E0C-95AA-63D191DA736D}" type="slidenum">
              <a:rPr lang="en-GB" smtClean="0"/>
              <a:t>‹#›</a:t>
            </a:fld>
            <a:endParaRPr lang="en-GB" dirty="0"/>
          </a:p>
        </p:txBody>
      </p:sp>
      <p:sp>
        <p:nvSpPr>
          <p:cNvPr id="8" name="Date Placeholder 3"/>
          <p:cNvSpPr>
            <a:spLocks noGrp="1"/>
          </p:cNvSpPr>
          <p:nvPr>
            <p:ph type="dt" sz="half" idx="2"/>
          </p:nvPr>
        </p:nvSpPr>
        <p:spPr>
          <a:xfrm>
            <a:off x="6948264" y="260648"/>
            <a:ext cx="1738536" cy="180000"/>
          </a:xfrm>
          <a:prstGeom prst="rect">
            <a:avLst/>
          </a:prstGeom>
          <a:ln>
            <a:noFill/>
          </a:ln>
        </p:spPr>
        <p:txBody>
          <a:bodyPr lIns="0" tIns="0" rIns="0" bIns="0"/>
          <a:lstStyle>
            <a:lvl1pPr algn="r">
              <a:defRPr sz="900">
                <a:solidFill>
                  <a:schemeClr val="tx1"/>
                </a:solidFill>
              </a:defRPr>
            </a:lvl1pPr>
          </a:lstStyle>
          <a:p>
            <a:r>
              <a:rPr lang="en-GB" dirty="0"/>
              <a:t>Month XX, 2016</a:t>
            </a:r>
          </a:p>
        </p:txBody>
      </p:sp>
      <p:cxnSp>
        <p:nvCxnSpPr>
          <p:cNvPr id="9" name="Straight Connector 8"/>
          <p:cNvCxnSpPr/>
          <p:nvPr/>
        </p:nvCxnSpPr>
        <p:spPr>
          <a:xfrm>
            <a:off x="468313" y="517233"/>
            <a:ext cx="82184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p:cNvPicPr>
          <p:nvPr>
            <p:custDataLst>
              <p:tags r:id="rId34"/>
            </p:custDataLst>
          </p:nvPr>
        </p:nvPicPr>
        <p:blipFill>
          <a:blip r:embed="rId35" cstate="print">
            <a:extLst>
              <a:ext uri="{28A0092B-C50C-407E-A947-70E740481C1C}">
                <a14:useLocalDpi xmlns:a14="http://schemas.microsoft.com/office/drawing/2010/main" val="0"/>
              </a:ext>
            </a:extLst>
          </a:blip>
          <a:stretch>
            <a:fillRect/>
          </a:stretch>
        </p:blipFill>
        <p:spPr>
          <a:xfrm>
            <a:off x="476510" y="6455045"/>
            <a:ext cx="1253109" cy="126797"/>
          </a:xfrm>
          <a:prstGeom prst="rect">
            <a:avLst/>
          </a:prstGeom>
        </p:spPr>
      </p:pic>
    </p:spTree>
    <p:extLst>
      <p:ext uri="{BB962C8B-B14F-4D97-AF65-F5344CB8AC3E}">
        <p14:creationId xmlns:p14="http://schemas.microsoft.com/office/powerpoint/2010/main" val="43512364"/>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62" r:id="rId10"/>
    <p:sldLayoutId id="2147483664" r:id="rId11"/>
    <p:sldLayoutId id="2147483668" r:id="rId12"/>
    <p:sldLayoutId id="2147483666" r:id="rId13"/>
    <p:sldLayoutId id="2147483667"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78" r:id="rId24"/>
    <p:sldLayoutId id="2147483679" r:id="rId25"/>
    <p:sldLayoutId id="2147483680" r:id="rId26"/>
    <p:sldLayoutId id="2147483681" r:id="rId27"/>
    <p:sldLayoutId id="2147483682" r:id="rId28"/>
    <p:sldLayoutId id="2147483683" r:id="rId29"/>
    <p:sldLayoutId id="2147483684" r:id="rId30"/>
    <p:sldLayoutId id="2147483685" r:id="rId31"/>
    <p:sldLayoutId id="2147483686" r:id="rId32"/>
  </p:sldLayoutIdLst>
  <p:hf hdr="0"/>
  <p:txStyles>
    <p:titleStyle>
      <a:lvl1pPr algn="l" defTabSz="914400" rtl="0" eaLnBrk="1" latinLnBrk="0" hangingPunct="1">
        <a:lnSpc>
          <a:spcPts val="2300"/>
        </a:lnSpc>
        <a:spcBef>
          <a:spcPts val="0"/>
        </a:spcBef>
        <a:buNone/>
        <a:defRPr sz="2400" b="0" i="0" u="none" kern="1200">
          <a:solidFill>
            <a:schemeClr val="tx1"/>
          </a:solidFill>
          <a:latin typeface="+mj-lt"/>
          <a:ea typeface="+mj-ea"/>
          <a:cs typeface="+mj-cs"/>
        </a:defRPr>
      </a:lvl1pPr>
    </p:titleStyle>
    <p:body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slide" Target="slide3.xml"/><Relationship Id="rId1" Type="http://schemas.openxmlformats.org/officeDocument/2006/relationships/slideLayout" Target="../slideLayouts/slideLayout22.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3.xml"/><Relationship Id="rId7" Type="http://schemas.openxmlformats.org/officeDocument/2006/relationships/image" Target="../media/image17.jpeg"/><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en-US" dirty="0"/>
            </a:br>
            <a:r>
              <a:rPr lang="en-US" dirty="0"/>
              <a:t>The Reality of Multinational Insurance Programs:</a:t>
            </a:r>
          </a:p>
        </p:txBody>
      </p:sp>
      <p:sp>
        <p:nvSpPr>
          <p:cNvPr id="3" name="Subtitle 2"/>
          <p:cNvSpPr>
            <a:spLocks noGrp="1"/>
          </p:cNvSpPr>
          <p:nvPr>
            <p:ph type="subTitle" idx="1"/>
          </p:nvPr>
        </p:nvSpPr>
        <p:spPr>
          <a:xfrm>
            <a:off x="3102964" y="4149080"/>
            <a:ext cx="5590069" cy="1468760"/>
          </a:xfrm>
        </p:spPr>
        <p:txBody>
          <a:bodyPr>
            <a:normAutofit/>
          </a:bodyPr>
          <a:lstStyle/>
          <a:p>
            <a:r>
              <a:rPr lang="en-US" sz="2400" dirty="0"/>
              <a:t>Challenges and Solutions with Cross Border Claims and Servicing</a:t>
            </a:r>
          </a:p>
        </p:txBody>
      </p:sp>
      <p:sp>
        <p:nvSpPr>
          <p:cNvPr id="4" name="Date Placeholder 3"/>
          <p:cNvSpPr>
            <a:spLocks noGrp="1"/>
          </p:cNvSpPr>
          <p:nvPr>
            <p:ph type="dt" sz="half" idx="2"/>
          </p:nvPr>
        </p:nvSpPr>
        <p:spPr/>
        <p:txBody>
          <a:bodyPr/>
          <a:lstStyle/>
          <a:p>
            <a:r>
              <a:rPr lang="en-US" dirty="0"/>
              <a:t>June 2018</a:t>
            </a:r>
          </a:p>
        </p:txBody>
      </p:sp>
    </p:spTree>
    <p:extLst>
      <p:ext uri="{BB962C8B-B14F-4D97-AF65-F5344CB8AC3E}">
        <p14:creationId xmlns:p14="http://schemas.microsoft.com/office/powerpoint/2010/main" val="1774335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dirty="0"/>
              <a:t>June 2018</a:t>
            </a:r>
          </a:p>
        </p:txBody>
      </p:sp>
      <p:sp>
        <p:nvSpPr>
          <p:cNvPr id="5" name="Slide Number Placeholder 4"/>
          <p:cNvSpPr>
            <a:spLocks noGrp="1"/>
          </p:cNvSpPr>
          <p:nvPr>
            <p:ph type="sldNum" sz="quarter" idx="12"/>
          </p:nvPr>
        </p:nvSpPr>
        <p:spPr/>
        <p:txBody>
          <a:bodyPr/>
          <a:lstStyle/>
          <a:p>
            <a:fld id="{E802C9E9-6B5D-4178-BF07-6F85F89F92B4}" type="slidenum">
              <a:rPr lang="en-GB" smtClean="0"/>
              <a:t>2</a:t>
            </a:fld>
            <a:endParaRPr lang="en-GB" dirty="0"/>
          </a:p>
        </p:txBody>
      </p:sp>
      <p:sp>
        <p:nvSpPr>
          <p:cNvPr id="8" name="Text Placeholder 7"/>
          <p:cNvSpPr>
            <a:spLocks noGrp="1"/>
          </p:cNvSpPr>
          <p:nvPr>
            <p:ph type="body" sz="quarter" idx="13"/>
          </p:nvPr>
        </p:nvSpPr>
        <p:spPr>
          <a:xfrm>
            <a:off x="3109913" y="2204864"/>
            <a:ext cx="5574918" cy="3371056"/>
          </a:xfrm>
        </p:spPr>
        <p:txBody>
          <a:bodyPr anchor="t"/>
          <a:lstStyle/>
          <a:p>
            <a:r>
              <a:rPr lang="en-GB" sz="1800" dirty="0"/>
              <a:t>Overview – Multinational Programmes            </a:t>
            </a:r>
            <a:r>
              <a:rPr lang="en-GB" sz="1800" dirty="0">
                <a:hlinkClick r:id="rId2" action="ppaction://hlinksldjump"/>
              </a:rPr>
              <a:t>3</a:t>
            </a:r>
            <a:endParaRPr lang="en-GB" sz="1800" dirty="0"/>
          </a:p>
          <a:p>
            <a:endParaRPr lang="en-GB" sz="1800" dirty="0"/>
          </a:p>
          <a:p>
            <a:r>
              <a:rPr lang="en-GB" sz="1800" dirty="0"/>
              <a:t>Structure                                                                </a:t>
            </a:r>
            <a:r>
              <a:rPr lang="en-GB" sz="1800" dirty="0">
                <a:hlinkClick r:id="rId3" action="ppaction://hlinksldjump"/>
              </a:rPr>
              <a:t>6</a:t>
            </a:r>
            <a:endParaRPr lang="en-GB" sz="1800" dirty="0"/>
          </a:p>
          <a:p>
            <a:endParaRPr lang="en-GB" sz="1800" dirty="0"/>
          </a:p>
          <a:p>
            <a:r>
              <a:rPr lang="en-GB" sz="1800" dirty="0"/>
              <a:t>Freedom of Services                                             </a:t>
            </a:r>
            <a:r>
              <a:rPr lang="en-GB" sz="1800" dirty="0">
                <a:hlinkClick r:id="rId4" action="ppaction://hlinksldjump"/>
              </a:rPr>
              <a:t>7</a:t>
            </a:r>
            <a:r>
              <a:rPr lang="en-GB" sz="1800" dirty="0"/>
              <a:t>                                     </a:t>
            </a:r>
          </a:p>
          <a:p>
            <a:endParaRPr lang="en-GB" sz="1800" dirty="0"/>
          </a:p>
          <a:p>
            <a:r>
              <a:rPr lang="en-GB" sz="1800" dirty="0"/>
              <a:t>DIC/ DIL                                                                </a:t>
            </a:r>
            <a:r>
              <a:rPr lang="en-GB" sz="1800" dirty="0">
                <a:hlinkClick r:id="rId5" action="ppaction://hlinksldjump"/>
              </a:rPr>
              <a:t>8</a:t>
            </a:r>
            <a:r>
              <a:rPr lang="en-GB" sz="1800" dirty="0"/>
              <a:t>          </a:t>
            </a:r>
          </a:p>
          <a:p>
            <a:endParaRPr lang="en-GB" sz="1800" dirty="0"/>
          </a:p>
          <a:p>
            <a:r>
              <a:rPr lang="en-GB" sz="1800" dirty="0"/>
              <a:t>FEL Endorsements                                               </a:t>
            </a:r>
            <a:r>
              <a:rPr lang="en-GB" sz="1800" dirty="0">
                <a:hlinkClick r:id="rId6" action="ppaction://hlinksldjump"/>
              </a:rPr>
              <a:t>9</a:t>
            </a:r>
            <a:endParaRPr lang="en-GB" sz="1800" dirty="0"/>
          </a:p>
          <a:p>
            <a:endParaRPr lang="en-GB" sz="1800" dirty="0"/>
          </a:p>
          <a:p>
            <a:r>
              <a:rPr lang="en-GB" sz="1800" dirty="0"/>
              <a:t>Examples                                                               </a:t>
            </a:r>
            <a:r>
              <a:rPr lang="en-GB" sz="1800" dirty="0">
                <a:hlinkClick r:id="rId7" action="ppaction://hlinksldjump"/>
              </a:rPr>
              <a:t>10</a:t>
            </a:r>
            <a:endParaRPr lang="en-GB" sz="1800" dirty="0"/>
          </a:p>
          <a:p>
            <a:endParaRPr lang="en-GB" sz="1800" dirty="0"/>
          </a:p>
          <a:p>
            <a:endParaRPr lang="en-GB" dirty="0"/>
          </a:p>
          <a:p>
            <a:endParaRPr lang="en-GB" dirty="0"/>
          </a:p>
        </p:txBody>
      </p:sp>
      <p:sp>
        <p:nvSpPr>
          <p:cNvPr id="6" name="Title 1"/>
          <p:cNvSpPr txBox="1">
            <a:spLocks/>
          </p:cNvSpPr>
          <p:nvPr/>
        </p:nvSpPr>
        <p:spPr>
          <a:xfrm>
            <a:off x="3059832" y="914400"/>
            <a:ext cx="5624999" cy="1040899"/>
          </a:xfrm>
          <a:prstGeom prst="rect">
            <a:avLst/>
          </a:prstGeom>
        </p:spPr>
        <p:txBody>
          <a:bodyPr vert="horz" lIns="0" tIns="0" rIns="0" bIns="0" rtlCol="0" anchor="t">
            <a:noAutofit/>
          </a:bodyPr>
          <a:lstStyle>
            <a:lvl1pPr algn="l" defTabSz="914400" rtl="0" eaLnBrk="1" latinLnBrk="0" hangingPunct="1">
              <a:lnSpc>
                <a:spcPts val="2300"/>
              </a:lnSpc>
              <a:spcBef>
                <a:spcPts val="0"/>
              </a:spcBef>
              <a:buNone/>
              <a:defRPr sz="2400" b="0" i="0" u="none" kern="1200">
                <a:solidFill>
                  <a:schemeClr val="tx1"/>
                </a:solidFill>
                <a:latin typeface="+mj-lt"/>
                <a:ea typeface="+mj-ea"/>
                <a:cs typeface="+mj-cs"/>
              </a:defRPr>
            </a:lvl1pPr>
          </a:lstStyle>
          <a:p>
            <a:r>
              <a:rPr lang="en-GB" dirty="0">
                <a:solidFill>
                  <a:schemeClr val="bg1"/>
                </a:solidFill>
              </a:rPr>
              <a:t>Content</a:t>
            </a:r>
            <a:endParaRPr lang="en-US" dirty="0">
              <a:solidFill>
                <a:schemeClr val="bg1"/>
              </a:solidFill>
            </a:endParaRPr>
          </a:p>
        </p:txBody>
      </p:sp>
      <p:cxnSp>
        <p:nvCxnSpPr>
          <p:cNvPr id="10" name="Straight Connector 9"/>
          <p:cNvCxnSpPr/>
          <p:nvPr/>
        </p:nvCxnSpPr>
        <p:spPr>
          <a:xfrm>
            <a:off x="3059832" y="2564904"/>
            <a:ext cx="54726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059832" y="4869160"/>
            <a:ext cx="54726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059832" y="3717032"/>
            <a:ext cx="54726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059832" y="4293096"/>
            <a:ext cx="54726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059832" y="3140968"/>
            <a:ext cx="54726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059832" y="5517232"/>
            <a:ext cx="54726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355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344" y="1914281"/>
            <a:ext cx="8186262" cy="3996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746001" y="1591600"/>
            <a:ext cx="8218487" cy="397240"/>
          </a:xfrm>
        </p:spPr>
        <p:txBody>
          <a:bodyPr>
            <a:normAutofit/>
          </a:bodyPr>
          <a:lstStyle/>
          <a:p>
            <a:pPr marL="0" lvl="0" indent="0">
              <a:buNone/>
            </a:pPr>
            <a:r>
              <a:rPr lang="en-US" sz="1600" dirty="0"/>
              <a:t> 3 options to cover risks for customers with operations in more than one country  </a:t>
            </a:r>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marL="0" lvl="0" indent="0">
              <a:buNone/>
            </a:pPr>
            <a:endParaRPr lang="en-US" dirty="0"/>
          </a:p>
          <a:p>
            <a:pPr marL="0" lvl="0" indent="0">
              <a:buNone/>
            </a:pPr>
            <a:endParaRPr lang="en-US" sz="1600" b="1" dirty="0"/>
          </a:p>
          <a:p>
            <a:pPr lvl="1"/>
            <a:endParaRPr lang="en-US" dirty="0"/>
          </a:p>
          <a:p>
            <a:endParaRPr lang="en-GB" dirty="0"/>
          </a:p>
        </p:txBody>
      </p:sp>
      <p:sp>
        <p:nvSpPr>
          <p:cNvPr id="6" name="Slide Number Placeholder 5"/>
          <p:cNvSpPr>
            <a:spLocks noGrp="1"/>
          </p:cNvSpPr>
          <p:nvPr>
            <p:ph type="sldNum" sz="quarter" idx="12"/>
          </p:nvPr>
        </p:nvSpPr>
        <p:spPr/>
        <p:txBody>
          <a:bodyPr/>
          <a:lstStyle/>
          <a:p>
            <a:fld id="{B78AE48E-8483-4BD0-A417-21A0B5270AF8}" type="slidenum">
              <a:rPr lang="en-GB" smtClean="0"/>
              <a:t>3</a:t>
            </a:fld>
            <a:endParaRPr lang="en-GB" dirty="0"/>
          </a:p>
        </p:txBody>
      </p:sp>
      <p:sp>
        <p:nvSpPr>
          <p:cNvPr id="13" name="Title 1"/>
          <p:cNvSpPr txBox="1">
            <a:spLocks/>
          </p:cNvSpPr>
          <p:nvPr/>
        </p:nvSpPr>
        <p:spPr>
          <a:xfrm>
            <a:off x="1189863" y="1916832"/>
            <a:ext cx="6118441" cy="684000"/>
          </a:xfrm>
          <a:prstGeom prst="rect">
            <a:avLst/>
          </a:prstGeom>
        </p:spPr>
        <p:txBody>
          <a:bodyPr anchor="ctr" anchorCtr="0"/>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1200" b="1" dirty="0"/>
              <a:t>Decentralized approach:</a:t>
            </a:r>
          </a:p>
          <a:p>
            <a:pPr fontAlgn="auto">
              <a:spcAft>
                <a:spcPts val="0"/>
              </a:spcAft>
            </a:pPr>
            <a:r>
              <a:rPr lang="en-US" sz="1200" dirty="0"/>
              <a:t>One policy in each country, no link between them</a:t>
            </a:r>
          </a:p>
        </p:txBody>
      </p:sp>
      <p:sp>
        <p:nvSpPr>
          <p:cNvPr id="15" name="Title 1"/>
          <p:cNvSpPr txBox="1">
            <a:spLocks/>
          </p:cNvSpPr>
          <p:nvPr/>
        </p:nvSpPr>
        <p:spPr>
          <a:xfrm>
            <a:off x="1214176" y="2492896"/>
            <a:ext cx="5177538" cy="684000"/>
          </a:xfrm>
          <a:prstGeom prst="rect">
            <a:avLst/>
          </a:prstGeom>
        </p:spPr>
        <p:txBody>
          <a:bodyPr anchor="ctr" anchorCtr="0"/>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1200" b="1" dirty="0"/>
              <a:t>Global approach:</a:t>
            </a:r>
          </a:p>
          <a:p>
            <a:pPr fontAlgn="auto">
              <a:spcAft>
                <a:spcPts val="0"/>
              </a:spcAft>
            </a:pPr>
            <a:r>
              <a:rPr lang="en-US" sz="1200" dirty="0"/>
              <a:t>Single policy from headquarters covering all countries</a:t>
            </a:r>
          </a:p>
        </p:txBody>
      </p:sp>
      <p:sp>
        <p:nvSpPr>
          <p:cNvPr id="16" name="Title 1"/>
          <p:cNvSpPr txBox="1">
            <a:spLocks/>
          </p:cNvSpPr>
          <p:nvPr/>
        </p:nvSpPr>
        <p:spPr>
          <a:xfrm>
            <a:off x="1214176" y="3140968"/>
            <a:ext cx="5177538" cy="684000"/>
          </a:xfrm>
          <a:prstGeom prst="rect">
            <a:avLst/>
          </a:prstGeom>
        </p:spPr>
        <p:txBody>
          <a:bodyPr anchor="ctr" anchorCtr="0"/>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1200" b="1" dirty="0"/>
              <a:t>Multinational Program:</a:t>
            </a:r>
          </a:p>
          <a:p>
            <a:pPr fontAlgn="auto">
              <a:spcAft>
                <a:spcPts val="0"/>
              </a:spcAft>
            </a:pPr>
            <a:r>
              <a:rPr lang="en-US" sz="1200" dirty="0"/>
              <a:t>Master + Local policies with the same insurer</a:t>
            </a:r>
          </a:p>
        </p:txBody>
      </p:sp>
      <p:sp>
        <p:nvSpPr>
          <p:cNvPr id="10" name="TextBox 9"/>
          <p:cNvSpPr txBox="1"/>
          <p:nvPr/>
        </p:nvSpPr>
        <p:spPr>
          <a:xfrm>
            <a:off x="827584" y="4711579"/>
            <a:ext cx="8529390" cy="1154162"/>
          </a:xfrm>
          <a:prstGeom prst="rect">
            <a:avLst/>
          </a:prstGeom>
          <a:noFill/>
        </p:spPr>
        <p:txBody>
          <a:bodyPr wrap="square" lIns="0" tIns="0" rIns="0" bIns="0" numCol="2" rtlCol="0">
            <a:spAutoFit/>
          </a:bodyPr>
          <a:lstStyle/>
          <a:p>
            <a:pPr marL="180000" lvl="1" indent="-180000">
              <a:lnSpc>
                <a:spcPts val="1500"/>
              </a:lnSpc>
              <a:buFont typeface="Arial" panose="020B0604020202020204" pitchFamily="34" charset="0"/>
              <a:buChar char="•"/>
            </a:pPr>
            <a:r>
              <a:rPr lang="en-US" sz="1200" dirty="0"/>
              <a:t>Licenses which must be held by insurers and brokers</a:t>
            </a:r>
          </a:p>
          <a:p>
            <a:pPr marL="180000" lvl="1" indent="-180000">
              <a:lnSpc>
                <a:spcPts val="1500"/>
              </a:lnSpc>
              <a:buFont typeface="Arial" panose="020B0604020202020204" pitchFamily="34" charset="0"/>
              <a:buChar char="•"/>
            </a:pPr>
            <a:r>
              <a:rPr lang="en-US" sz="1200" dirty="0"/>
              <a:t>Legal and regulatory rules</a:t>
            </a:r>
          </a:p>
          <a:p>
            <a:pPr marL="180000" lvl="1" indent="-180000">
              <a:lnSpc>
                <a:spcPts val="1500"/>
              </a:lnSpc>
              <a:buFont typeface="Arial" panose="020B0604020202020204" pitchFamily="34" charset="0"/>
              <a:buChar char="•"/>
            </a:pPr>
            <a:r>
              <a:rPr lang="en-US" sz="1200" dirty="0"/>
              <a:t>Tax law (payment of premium tax in the country of risk)</a:t>
            </a:r>
          </a:p>
          <a:p>
            <a:pPr marL="180000" lvl="1" indent="-180000">
              <a:lnSpc>
                <a:spcPts val="1500"/>
              </a:lnSpc>
              <a:buFont typeface="Arial" panose="020B0604020202020204" pitchFamily="34" charset="0"/>
              <a:buChar char="•"/>
            </a:pPr>
            <a:r>
              <a:rPr lang="en-US" sz="1200" dirty="0"/>
              <a:t>Mandatory coverage</a:t>
            </a:r>
          </a:p>
          <a:p>
            <a:pPr marL="180000" lvl="1" indent="-180000">
              <a:lnSpc>
                <a:spcPts val="1500"/>
              </a:lnSpc>
            </a:pPr>
            <a:endParaRPr lang="en-US" sz="1200" dirty="0"/>
          </a:p>
          <a:p>
            <a:pPr marL="180000" lvl="1" indent="-180000">
              <a:lnSpc>
                <a:spcPts val="1500"/>
              </a:lnSpc>
            </a:pPr>
            <a:endParaRPr lang="en-US" sz="1200" dirty="0"/>
          </a:p>
          <a:p>
            <a:pPr marL="180000" lvl="1" indent="-180000">
              <a:lnSpc>
                <a:spcPts val="1500"/>
              </a:lnSpc>
              <a:buFont typeface="Arial" panose="020B0604020202020204" pitchFamily="34" charset="0"/>
              <a:buChar char="•"/>
            </a:pPr>
            <a:r>
              <a:rPr lang="en-US" sz="1200" dirty="0"/>
              <a:t>Proof of Insurance required by local operations</a:t>
            </a:r>
          </a:p>
          <a:p>
            <a:pPr marL="180000" lvl="1" indent="-180000">
              <a:lnSpc>
                <a:spcPts val="1500"/>
              </a:lnSpc>
              <a:buFont typeface="Arial" panose="020B0604020202020204" pitchFamily="34" charset="0"/>
              <a:buChar char="•"/>
            </a:pPr>
            <a:r>
              <a:rPr lang="en-US" sz="1200" dirty="0"/>
              <a:t>Wording to be issued locally</a:t>
            </a:r>
          </a:p>
          <a:p>
            <a:pPr marL="180000" lvl="1" indent="-180000">
              <a:lnSpc>
                <a:spcPts val="1500"/>
              </a:lnSpc>
              <a:buFont typeface="Arial" panose="020B0604020202020204" pitchFamily="34" charset="0"/>
              <a:buChar char="•"/>
            </a:pPr>
            <a:r>
              <a:rPr lang="en-US" sz="1200" dirty="0"/>
              <a:t>Communication between the parties</a:t>
            </a:r>
          </a:p>
          <a:p>
            <a:pPr marL="180000" lvl="1" indent="-180000">
              <a:lnSpc>
                <a:spcPts val="1500"/>
              </a:lnSpc>
              <a:buFont typeface="Arial" panose="020B0604020202020204" pitchFamily="34" charset="0"/>
              <a:buChar char="•"/>
            </a:pPr>
            <a:r>
              <a:rPr lang="en-US" sz="1200" dirty="0"/>
              <a:t>Transparency</a:t>
            </a:r>
          </a:p>
          <a:p>
            <a:pPr marL="285750" indent="-285750">
              <a:buFont typeface="Arial" panose="020B0604020202020204" pitchFamily="34" charset="0"/>
              <a:buChar char="•"/>
            </a:pPr>
            <a:endParaRPr lang="en-GB" sz="1400" dirty="0" err="1"/>
          </a:p>
        </p:txBody>
      </p:sp>
      <p:sp>
        <p:nvSpPr>
          <p:cNvPr id="17" name="Title 1"/>
          <p:cNvSpPr txBox="1">
            <a:spLocks/>
          </p:cNvSpPr>
          <p:nvPr/>
        </p:nvSpPr>
        <p:spPr>
          <a:xfrm>
            <a:off x="466344" y="914400"/>
            <a:ext cx="8218487" cy="1040899"/>
          </a:xfrm>
          <a:prstGeom prst="rect">
            <a:avLst/>
          </a:prstGeom>
        </p:spPr>
        <p:txBody>
          <a:bodyPr vert="horz" lIns="0" tIns="0" rIns="0" bIns="0" rtlCol="0" anchor="t">
            <a:noAutofit/>
          </a:bodyPr>
          <a:lstStyle>
            <a:lvl1pPr algn="l" defTabSz="914400" rtl="0" eaLnBrk="1" latinLnBrk="0" hangingPunct="1">
              <a:lnSpc>
                <a:spcPts val="2300"/>
              </a:lnSpc>
              <a:spcBef>
                <a:spcPts val="0"/>
              </a:spcBef>
              <a:buNone/>
              <a:defRPr sz="2400" b="0" i="0" u="none" kern="1200">
                <a:solidFill>
                  <a:schemeClr val="tx1"/>
                </a:solidFill>
                <a:latin typeface="+mj-lt"/>
                <a:ea typeface="+mj-ea"/>
                <a:cs typeface="+mj-cs"/>
              </a:defRPr>
            </a:lvl1pPr>
          </a:lstStyle>
          <a:p>
            <a:r>
              <a:rPr lang="en-US" dirty="0"/>
              <a:t>Overview MN </a:t>
            </a:r>
            <a:r>
              <a:rPr lang="en-US" dirty="0" err="1"/>
              <a:t>Programmes</a:t>
            </a:r>
            <a:endParaRPr lang="en-US" dirty="0"/>
          </a:p>
        </p:txBody>
      </p:sp>
      <p:sp>
        <p:nvSpPr>
          <p:cNvPr id="18" name="Title 1"/>
          <p:cNvSpPr txBox="1">
            <a:spLocks/>
          </p:cNvSpPr>
          <p:nvPr/>
        </p:nvSpPr>
        <p:spPr>
          <a:xfrm>
            <a:off x="690606" y="4005064"/>
            <a:ext cx="5177538" cy="684000"/>
          </a:xfrm>
          <a:prstGeom prst="rect">
            <a:avLst/>
          </a:prstGeom>
        </p:spPr>
        <p:txBody>
          <a:bodyPr anchor="ctr" anchorCtr="0"/>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GB" sz="1600" dirty="0"/>
              <a:t> The solution for each client should take into account:</a:t>
            </a:r>
            <a:endParaRPr lang="en-US" sz="1600" dirty="0"/>
          </a:p>
        </p:txBody>
      </p:sp>
      <p:sp>
        <p:nvSpPr>
          <p:cNvPr id="4" name="Rectangle 3"/>
          <p:cNvSpPr/>
          <p:nvPr/>
        </p:nvSpPr>
        <p:spPr>
          <a:xfrm>
            <a:off x="685807" y="1916832"/>
            <a:ext cx="338554" cy="523220"/>
          </a:xfrm>
          <a:prstGeom prst="rect">
            <a:avLst/>
          </a:prstGeom>
        </p:spPr>
        <p:txBody>
          <a:bodyPr wrap="none">
            <a:spAutoFit/>
          </a:bodyPr>
          <a:lstStyle/>
          <a:p>
            <a:r>
              <a:rPr lang="en-GB" altLang="en-US" sz="2800" dirty="0">
                <a:solidFill>
                  <a:schemeClr val="accent3"/>
                </a:solidFill>
              </a:rPr>
              <a:t>1</a:t>
            </a:r>
            <a:endParaRPr lang="en-US" sz="2800" dirty="0">
              <a:solidFill>
                <a:schemeClr val="accent3"/>
              </a:solidFill>
            </a:endParaRPr>
          </a:p>
        </p:txBody>
      </p:sp>
      <p:sp>
        <p:nvSpPr>
          <p:cNvPr id="20" name="Rectangle 19"/>
          <p:cNvSpPr/>
          <p:nvPr/>
        </p:nvSpPr>
        <p:spPr>
          <a:xfrm>
            <a:off x="685807" y="2492896"/>
            <a:ext cx="385042" cy="523220"/>
          </a:xfrm>
          <a:prstGeom prst="rect">
            <a:avLst/>
          </a:prstGeom>
        </p:spPr>
        <p:txBody>
          <a:bodyPr wrap="none">
            <a:spAutoFit/>
          </a:bodyPr>
          <a:lstStyle/>
          <a:p>
            <a:r>
              <a:rPr lang="en-GB" altLang="en-US" sz="2800" dirty="0">
                <a:solidFill>
                  <a:schemeClr val="accent3"/>
                </a:solidFill>
              </a:rPr>
              <a:t>2</a:t>
            </a:r>
            <a:endParaRPr lang="en-US" sz="2800" dirty="0">
              <a:solidFill>
                <a:schemeClr val="accent3"/>
              </a:solidFill>
            </a:endParaRPr>
          </a:p>
        </p:txBody>
      </p:sp>
      <p:sp>
        <p:nvSpPr>
          <p:cNvPr id="21" name="Rectangle 20"/>
          <p:cNvSpPr/>
          <p:nvPr/>
        </p:nvSpPr>
        <p:spPr>
          <a:xfrm>
            <a:off x="709511" y="3140968"/>
            <a:ext cx="383438" cy="523220"/>
          </a:xfrm>
          <a:prstGeom prst="rect">
            <a:avLst/>
          </a:prstGeom>
        </p:spPr>
        <p:txBody>
          <a:bodyPr wrap="none">
            <a:spAutoFit/>
          </a:bodyPr>
          <a:lstStyle/>
          <a:p>
            <a:r>
              <a:rPr lang="en-GB" altLang="en-US" sz="2800" dirty="0">
                <a:solidFill>
                  <a:schemeClr val="accent3"/>
                </a:solidFill>
              </a:rPr>
              <a:t>3</a:t>
            </a:r>
            <a:endParaRPr lang="en-US" sz="2800" dirty="0">
              <a:solidFill>
                <a:schemeClr val="accent3"/>
              </a:solidFill>
            </a:endParaRPr>
          </a:p>
        </p:txBody>
      </p:sp>
      <p:pic>
        <p:nvPicPr>
          <p:cNvPr id="1039" name="Picture 1038"/>
          <p:cNvPicPr>
            <a:picLocks noChangeAspect="1"/>
          </p:cNvPicPr>
          <p:nvPr/>
        </p:nvPicPr>
        <p:blipFill rotWithShape="1">
          <a:blip r:embed="rId4" cstate="print">
            <a:extLst>
              <a:ext uri="{28A0092B-C50C-407E-A947-70E740481C1C}">
                <a14:useLocalDpi xmlns:a14="http://schemas.microsoft.com/office/drawing/2010/main" val="0"/>
              </a:ext>
            </a:extLst>
          </a:blip>
          <a:srcRect l="20047" t="20076" r="27635" b="19539"/>
          <a:stretch/>
        </p:blipFill>
        <p:spPr>
          <a:xfrm>
            <a:off x="361807" y="1520832"/>
            <a:ext cx="343094" cy="396000"/>
          </a:xfrm>
          <a:prstGeom prst="rect">
            <a:avLst/>
          </a:prstGeom>
        </p:spPr>
      </p:pic>
      <p:pic>
        <p:nvPicPr>
          <p:cNvPr id="48" name="Picture 47"/>
          <p:cNvPicPr>
            <a:picLocks noChangeAspect="1"/>
          </p:cNvPicPr>
          <p:nvPr/>
        </p:nvPicPr>
        <p:blipFill rotWithShape="1">
          <a:blip r:embed="rId4" cstate="print">
            <a:extLst>
              <a:ext uri="{28A0092B-C50C-407E-A947-70E740481C1C}">
                <a14:useLocalDpi xmlns:a14="http://schemas.microsoft.com/office/drawing/2010/main" val="0"/>
              </a:ext>
            </a:extLst>
          </a:blip>
          <a:srcRect l="20047" t="20076" r="27635" b="19539"/>
          <a:stretch/>
        </p:blipFill>
        <p:spPr>
          <a:xfrm>
            <a:off x="359568" y="4166839"/>
            <a:ext cx="343094" cy="396000"/>
          </a:xfrm>
          <a:prstGeom prst="rect">
            <a:avLst/>
          </a:prstGeom>
        </p:spPr>
      </p:pic>
    </p:spTree>
    <p:extLst>
      <p:ext uri="{BB962C8B-B14F-4D97-AF65-F5344CB8AC3E}">
        <p14:creationId xmlns:p14="http://schemas.microsoft.com/office/powerpoint/2010/main" val="1816727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 Challenges</a:t>
            </a:r>
          </a:p>
        </p:txBody>
      </p:sp>
      <p:sp>
        <p:nvSpPr>
          <p:cNvPr id="6" name="Slide Number Placeholder 5"/>
          <p:cNvSpPr>
            <a:spLocks noGrp="1"/>
          </p:cNvSpPr>
          <p:nvPr>
            <p:ph type="sldNum" sz="quarter" idx="12"/>
          </p:nvPr>
        </p:nvSpPr>
        <p:spPr/>
        <p:txBody>
          <a:bodyPr/>
          <a:lstStyle/>
          <a:p>
            <a:fld id="{A011F66F-4AFA-492F-B6B6-AC872469BE70}" type="slidenum">
              <a:rPr lang="en-US" smtClean="0"/>
              <a:t>4</a:t>
            </a:fld>
            <a:endParaRPr lang="en-US"/>
          </a:p>
        </p:txBody>
      </p:sp>
      <p:sp>
        <p:nvSpPr>
          <p:cNvPr id="13" name="Rectangle 12"/>
          <p:cNvSpPr/>
          <p:nvPr/>
        </p:nvSpPr>
        <p:spPr>
          <a:xfrm>
            <a:off x="1907704" y="1916832"/>
            <a:ext cx="6552728" cy="720080"/>
          </a:xfrm>
          <a:prstGeom prst="rect">
            <a:avLst/>
          </a:prstGeom>
          <a:solidFill>
            <a:srgbClr val="7A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sp>
        <p:nvSpPr>
          <p:cNvPr id="12" name="Content Placeholder 5"/>
          <p:cNvSpPr txBox="1">
            <a:spLocks/>
          </p:cNvSpPr>
          <p:nvPr/>
        </p:nvSpPr>
        <p:spPr>
          <a:xfrm>
            <a:off x="1691680" y="5229200"/>
            <a:ext cx="5281360" cy="607751"/>
          </a:xfrm>
          <a:prstGeom prst="rect">
            <a:avLst/>
          </a:prstGeom>
        </p:spPr>
        <p:txBody>
          <a:bodyPr vert="horz" lIns="0" tIns="0" rIns="0" bIns="0" rtlCol="0">
            <a:norm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No easy dividing line between countries that permit non-admitted insurance and those that do not.</a:t>
            </a:r>
          </a:p>
        </p:txBody>
      </p:sp>
      <p:sp>
        <p:nvSpPr>
          <p:cNvPr id="10" name="Content Placeholder 5"/>
          <p:cNvSpPr txBox="1">
            <a:spLocks/>
          </p:cNvSpPr>
          <p:nvPr/>
        </p:nvSpPr>
        <p:spPr>
          <a:xfrm>
            <a:off x="2363503" y="1943506"/>
            <a:ext cx="5411964" cy="1215502"/>
          </a:xfrm>
          <a:prstGeom prst="rect">
            <a:avLst/>
          </a:prstGeom>
        </p:spPr>
        <p:txBody>
          <a:bodyPr vert="horz" lIns="0" tIns="0" rIns="0" bIns="0" rtlCol="0">
            <a:norm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dirty="0">
                <a:solidFill>
                  <a:schemeClr val="bg1"/>
                </a:solidFill>
              </a:rPr>
              <a:t>Non-admitted</a:t>
            </a:r>
            <a:r>
              <a:rPr lang="en-US" b="1" dirty="0">
                <a:solidFill>
                  <a:schemeClr val="bg1"/>
                </a:solidFill>
              </a:rPr>
              <a:t> permitted </a:t>
            </a:r>
            <a:r>
              <a:rPr lang="en-US" dirty="0">
                <a:solidFill>
                  <a:schemeClr val="bg1"/>
                </a:solidFill>
              </a:rPr>
              <a:t>countries:</a:t>
            </a:r>
          </a:p>
          <a:p>
            <a:pPr>
              <a:lnSpc>
                <a:spcPts val="1400"/>
              </a:lnSpc>
              <a:spcAft>
                <a:spcPts val="300"/>
              </a:spcAft>
            </a:pPr>
            <a:r>
              <a:rPr lang="en-GB" sz="1000" dirty="0">
                <a:solidFill>
                  <a:schemeClr val="bg1"/>
                </a:solidFill>
              </a:rPr>
              <a:t>Countries where an insurer is permitted to write without licence on a ‘non-admitted’ basis</a:t>
            </a:r>
          </a:p>
          <a:p>
            <a:pPr>
              <a:lnSpc>
                <a:spcPts val="1400"/>
              </a:lnSpc>
              <a:spcAft>
                <a:spcPts val="300"/>
              </a:spcAft>
            </a:pPr>
            <a:r>
              <a:rPr lang="en-GB" sz="1000" dirty="0">
                <a:solidFill>
                  <a:schemeClr val="bg1"/>
                </a:solidFill>
              </a:rPr>
              <a:t>Australia, Canada, Chile, Germany, Peru, Sweden, UK, United States (conditionally)</a:t>
            </a:r>
          </a:p>
        </p:txBody>
      </p:sp>
      <p:sp>
        <p:nvSpPr>
          <p:cNvPr id="14" name="Rectangle 13"/>
          <p:cNvSpPr/>
          <p:nvPr/>
        </p:nvSpPr>
        <p:spPr>
          <a:xfrm>
            <a:off x="1915708" y="2817008"/>
            <a:ext cx="6544724" cy="68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sp>
        <p:nvSpPr>
          <p:cNvPr id="11" name="Content Placeholder 5"/>
          <p:cNvSpPr txBox="1">
            <a:spLocks/>
          </p:cNvSpPr>
          <p:nvPr/>
        </p:nvSpPr>
        <p:spPr>
          <a:xfrm>
            <a:off x="2326272" y="2965265"/>
            <a:ext cx="5846127" cy="607751"/>
          </a:xfrm>
          <a:prstGeom prst="rect">
            <a:avLst/>
          </a:prstGeom>
        </p:spPr>
        <p:txBody>
          <a:bodyPr vert="horz" lIns="0" tIns="0" rIns="0" bIns="0" rtlCol="0">
            <a:norm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GB" dirty="0">
                <a:solidFill>
                  <a:schemeClr val="bg1"/>
                </a:solidFill>
              </a:rPr>
              <a:t>In practice, many countries permit unlicensed insurance but impose differing levels of restriction</a:t>
            </a:r>
            <a:r>
              <a:rPr lang="en-US" dirty="0">
                <a:solidFill>
                  <a:schemeClr val="bg1"/>
                </a:solidFill>
              </a:rPr>
              <a:t>s</a:t>
            </a:r>
          </a:p>
        </p:txBody>
      </p:sp>
      <p:sp>
        <p:nvSpPr>
          <p:cNvPr id="15" name="Rectangle 14"/>
          <p:cNvSpPr/>
          <p:nvPr/>
        </p:nvSpPr>
        <p:spPr>
          <a:xfrm>
            <a:off x="1907704" y="3730824"/>
            <a:ext cx="6552728" cy="720080"/>
          </a:xfrm>
          <a:prstGeom prst="rect">
            <a:avLst/>
          </a:prstGeom>
          <a:solidFill>
            <a:srgbClr val="F13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sp>
        <p:nvSpPr>
          <p:cNvPr id="9" name="Content Placeholder 5"/>
          <p:cNvSpPr txBox="1">
            <a:spLocks/>
          </p:cNvSpPr>
          <p:nvPr/>
        </p:nvSpPr>
        <p:spPr>
          <a:xfrm>
            <a:off x="2350245" y="3754341"/>
            <a:ext cx="5902701" cy="1215502"/>
          </a:xfrm>
          <a:prstGeom prst="rect">
            <a:avLst/>
          </a:prstGeom>
        </p:spPr>
        <p:txBody>
          <a:bodyPr vert="horz" lIns="0" tIns="0" rIns="0" bIns="0" rtlCol="0">
            <a:norm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r>
              <a:rPr lang="en-US" dirty="0">
                <a:solidFill>
                  <a:schemeClr val="bg1"/>
                </a:solidFill>
              </a:rPr>
              <a:t>Non-admitted</a:t>
            </a:r>
            <a:r>
              <a:rPr lang="en-US" b="1" dirty="0">
                <a:solidFill>
                  <a:schemeClr val="bg1"/>
                </a:solidFill>
              </a:rPr>
              <a:t> prohibited </a:t>
            </a:r>
            <a:r>
              <a:rPr lang="en-US" dirty="0">
                <a:solidFill>
                  <a:schemeClr val="bg1"/>
                </a:solidFill>
              </a:rPr>
              <a:t>countries:</a:t>
            </a:r>
          </a:p>
          <a:p>
            <a:pPr>
              <a:lnSpc>
                <a:spcPts val="1400"/>
              </a:lnSpc>
              <a:spcAft>
                <a:spcPts val="300"/>
              </a:spcAft>
            </a:pPr>
            <a:r>
              <a:rPr lang="en-GB" sz="1000" dirty="0">
                <a:solidFill>
                  <a:schemeClr val="bg1"/>
                </a:solidFill>
              </a:rPr>
              <a:t>Countries where an insurer (holding no license) is </a:t>
            </a:r>
            <a:r>
              <a:rPr lang="en-GB" sz="1000" b="1" dirty="0">
                <a:solidFill>
                  <a:schemeClr val="bg1"/>
                </a:solidFill>
              </a:rPr>
              <a:t>not </a:t>
            </a:r>
            <a:r>
              <a:rPr lang="en-GB" sz="1000" dirty="0">
                <a:solidFill>
                  <a:schemeClr val="bg1"/>
                </a:solidFill>
              </a:rPr>
              <a:t>permitted to cover risks in the relevant country</a:t>
            </a:r>
          </a:p>
          <a:p>
            <a:pPr>
              <a:lnSpc>
                <a:spcPts val="1400"/>
              </a:lnSpc>
              <a:spcAft>
                <a:spcPts val="300"/>
              </a:spcAft>
            </a:pPr>
            <a:r>
              <a:rPr lang="en-GB" sz="1000" dirty="0">
                <a:solidFill>
                  <a:schemeClr val="bg1"/>
                </a:solidFill>
              </a:rPr>
              <a:t>Most restrictive – Argentina, Brazil, China, India, Japan, Mexico, Russia, Switzerland</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20363"/>
          <a:stretch/>
        </p:blipFill>
        <p:spPr>
          <a:xfrm>
            <a:off x="467544" y="1556791"/>
            <a:ext cx="1800200" cy="4635694"/>
          </a:xfrm>
          <a:prstGeom prst="rect">
            <a:avLst/>
          </a:prstGeom>
        </p:spPr>
      </p:pic>
    </p:spTree>
    <p:extLst>
      <p:ext uri="{BB962C8B-B14F-4D97-AF65-F5344CB8AC3E}">
        <p14:creationId xmlns:p14="http://schemas.microsoft.com/office/powerpoint/2010/main" val="2210710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5" y="908720"/>
            <a:ext cx="8218487" cy="570271"/>
          </a:xfrm>
        </p:spPr>
        <p:txBody>
          <a:bodyPr/>
          <a:lstStyle/>
          <a:p>
            <a:r>
              <a:rPr lang="en-GB" dirty="0"/>
              <a:t> ‘Freedom of Services’ (FOS)</a:t>
            </a:r>
          </a:p>
        </p:txBody>
      </p:sp>
      <p:sp>
        <p:nvSpPr>
          <p:cNvPr id="7" name="Slide Number Placeholder 6"/>
          <p:cNvSpPr>
            <a:spLocks noGrp="1"/>
          </p:cNvSpPr>
          <p:nvPr>
            <p:ph type="sldNum" sz="quarter" idx="12"/>
          </p:nvPr>
        </p:nvSpPr>
        <p:spPr/>
        <p:txBody>
          <a:bodyPr/>
          <a:lstStyle/>
          <a:p>
            <a:fld id="{242565A0-E14D-423A-A6FE-6383F19ABBB8}" type="slidenum">
              <a:rPr lang="en-GB" smtClean="0"/>
              <a:t>5</a:t>
            </a:fld>
            <a:endParaRPr lang="en-GB" dirty="0"/>
          </a:p>
        </p:txBody>
      </p:sp>
      <p:grpSp>
        <p:nvGrpSpPr>
          <p:cNvPr id="5" name="Group 4"/>
          <p:cNvGrpSpPr/>
          <p:nvPr/>
        </p:nvGrpSpPr>
        <p:grpSpPr>
          <a:xfrm>
            <a:off x="517898" y="1768760"/>
            <a:ext cx="7736085" cy="1185574"/>
            <a:chOff x="517898" y="1768760"/>
            <a:chExt cx="7736085" cy="1185574"/>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898" y="1823170"/>
              <a:ext cx="957758" cy="957758"/>
            </a:xfrm>
            <a:prstGeom prst="rect">
              <a:avLst/>
            </a:prstGeom>
          </p:spPr>
        </p:pic>
        <p:sp>
          <p:nvSpPr>
            <p:cNvPr id="11" name="Content Placeholder 2"/>
            <p:cNvSpPr txBox="1">
              <a:spLocks/>
            </p:cNvSpPr>
            <p:nvPr/>
          </p:nvSpPr>
          <p:spPr>
            <a:xfrm>
              <a:off x="1691680" y="1768760"/>
              <a:ext cx="6562303" cy="1185574"/>
            </a:xfrm>
            <a:prstGeom prst="rect">
              <a:avLst/>
            </a:prstGeom>
          </p:spPr>
          <p:txBody>
            <a:bodyPr vert="horz" lIns="0" tIns="0" rIns="0" bIns="0" rtlCol="0">
              <a:norm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b="1" dirty="0"/>
                <a:t>What is it? </a:t>
              </a:r>
            </a:p>
            <a:p>
              <a:pPr marL="0" indent="0">
                <a:lnSpc>
                  <a:spcPct val="120000"/>
                </a:lnSpc>
                <a:spcAft>
                  <a:spcPts val="0"/>
                </a:spcAft>
                <a:buNone/>
              </a:pPr>
              <a:r>
                <a:rPr lang="en-US" sz="1200" dirty="0"/>
                <a:t>Ability for an insurer located in the European Economic Area (EU plus Iceland, Liechtenstein and Norway) and benefiting from necessary licenses to cover under one single policy risks from other EEA countries.</a:t>
              </a:r>
            </a:p>
            <a:p>
              <a:pPr marL="0" indent="0">
                <a:lnSpc>
                  <a:spcPct val="120000"/>
                </a:lnSpc>
                <a:spcAft>
                  <a:spcPts val="0"/>
                </a:spcAft>
                <a:buNone/>
              </a:pPr>
              <a:endParaRPr lang="en-US" dirty="0"/>
            </a:p>
          </p:txBody>
        </p:sp>
      </p:grpSp>
      <p:sp>
        <p:nvSpPr>
          <p:cNvPr id="13" name="Rectangle 12"/>
          <p:cNvSpPr/>
          <p:nvPr/>
        </p:nvSpPr>
        <p:spPr>
          <a:xfrm>
            <a:off x="539552" y="3067459"/>
            <a:ext cx="3965227" cy="23057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sp>
        <p:nvSpPr>
          <p:cNvPr id="3" name="Content Placeholder 2"/>
          <p:cNvSpPr>
            <a:spLocks noGrp="1"/>
          </p:cNvSpPr>
          <p:nvPr>
            <p:ph sz="half" idx="1"/>
          </p:nvPr>
        </p:nvSpPr>
        <p:spPr>
          <a:xfrm>
            <a:off x="1403648" y="3322884"/>
            <a:ext cx="3024336" cy="2084439"/>
          </a:xfrm>
        </p:spPr>
        <p:txBody>
          <a:bodyPr>
            <a:normAutofit/>
          </a:bodyPr>
          <a:lstStyle/>
          <a:p>
            <a:pPr>
              <a:lnSpc>
                <a:spcPts val="1900"/>
              </a:lnSpc>
            </a:pPr>
            <a:r>
              <a:rPr lang="en-US" sz="1200" dirty="0">
                <a:solidFill>
                  <a:schemeClr val="bg1"/>
                </a:solidFill>
              </a:rPr>
              <a:t>Policy is written in home country language (translation is not mandatory)</a:t>
            </a:r>
          </a:p>
          <a:p>
            <a:pPr>
              <a:lnSpc>
                <a:spcPts val="1900"/>
              </a:lnSpc>
            </a:pPr>
            <a:r>
              <a:rPr lang="en-US" sz="1200" dirty="0">
                <a:solidFill>
                  <a:schemeClr val="bg1"/>
                </a:solidFill>
              </a:rPr>
              <a:t>Cover matches risk manager’s needs</a:t>
            </a:r>
          </a:p>
          <a:p>
            <a:pPr>
              <a:lnSpc>
                <a:spcPts val="1900"/>
              </a:lnSpc>
            </a:pPr>
            <a:r>
              <a:rPr lang="en-US" sz="1200" dirty="0">
                <a:solidFill>
                  <a:schemeClr val="bg1"/>
                </a:solidFill>
              </a:rPr>
              <a:t>A single policy: simpler administration</a:t>
            </a:r>
          </a:p>
          <a:p>
            <a:pPr>
              <a:lnSpc>
                <a:spcPts val="1900"/>
              </a:lnSpc>
            </a:pPr>
            <a:r>
              <a:rPr lang="en-US" sz="1200" dirty="0">
                <a:solidFill>
                  <a:schemeClr val="bg1"/>
                </a:solidFill>
              </a:rPr>
              <a:t>Claim settlement is simple</a:t>
            </a:r>
          </a:p>
          <a:p>
            <a:pPr>
              <a:lnSpc>
                <a:spcPts val="1900"/>
              </a:lnSpc>
            </a:pPr>
            <a:r>
              <a:rPr lang="en-US" sz="1200" dirty="0">
                <a:solidFill>
                  <a:schemeClr val="bg1"/>
                </a:solidFill>
              </a:rPr>
              <a:t>No local fronting costs</a:t>
            </a:r>
          </a:p>
          <a:p>
            <a:pPr marL="0" indent="0">
              <a:lnSpc>
                <a:spcPts val="1900"/>
              </a:lnSpc>
              <a:buNone/>
            </a:pPr>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3" y="3141056"/>
            <a:ext cx="792000" cy="792000"/>
          </a:xfrm>
          <a:prstGeom prst="rect">
            <a:avLst/>
          </a:prstGeom>
        </p:spPr>
      </p:pic>
      <p:sp>
        <p:nvSpPr>
          <p:cNvPr id="14" name="Rectangle 13"/>
          <p:cNvSpPr/>
          <p:nvPr/>
        </p:nvSpPr>
        <p:spPr>
          <a:xfrm>
            <a:off x="4692583" y="3067458"/>
            <a:ext cx="3965227" cy="23057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4692584" y="3212976"/>
            <a:ext cx="792000" cy="792000"/>
          </a:xfrm>
          <a:prstGeom prst="rect">
            <a:avLst/>
          </a:prstGeom>
        </p:spPr>
      </p:pic>
      <p:sp>
        <p:nvSpPr>
          <p:cNvPr id="4" name="Content Placeholder 3"/>
          <p:cNvSpPr>
            <a:spLocks noGrp="1"/>
          </p:cNvSpPr>
          <p:nvPr>
            <p:ph sz="half" idx="2"/>
          </p:nvPr>
        </p:nvSpPr>
        <p:spPr>
          <a:xfrm>
            <a:off x="5532086" y="3355548"/>
            <a:ext cx="3020247" cy="2084439"/>
          </a:xfrm>
        </p:spPr>
        <p:txBody>
          <a:bodyPr>
            <a:normAutofit/>
          </a:bodyPr>
          <a:lstStyle/>
          <a:p>
            <a:r>
              <a:rPr lang="en-US" sz="1200" dirty="0">
                <a:solidFill>
                  <a:schemeClr val="bg1"/>
                </a:solidFill>
              </a:rPr>
              <a:t>Local client may need a policy in their own language, or adapted to specific requirements</a:t>
            </a:r>
          </a:p>
          <a:p>
            <a:r>
              <a:rPr lang="en-US" sz="1200" dirty="0">
                <a:solidFill>
                  <a:schemeClr val="bg1"/>
                </a:solidFill>
              </a:rPr>
              <a:t>Communication problems due to language, legislation and market practices, particularly during claim investigation</a:t>
            </a:r>
          </a:p>
          <a:p>
            <a:r>
              <a:rPr lang="en-US" sz="1200" dirty="0">
                <a:solidFill>
                  <a:schemeClr val="bg1"/>
                </a:solidFill>
              </a:rPr>
              <a:t>Access to some pools may not be possible under FOS</a:t>
            </a:r>
          </a:p>
        </p:txBody>
      </p:sp>
    </p:spTree>
    <p:extLst>
      <p:ext uri="{BB962C8B-B14F-4D97-AF65-F5344CB8AC3E}">
        <p14:creationId xmlns:p14="http://schemas.microsoft.com/office/powerpoint/2010/main" val="155005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011F66F-4AFA-492F-B6B6-AC872469BE70}" type="slidenum">
              <a:rPr lang="en-US" smtClean="0"/>
              <a:t>6</a:t>
            </a:fld>
            <a:endParaRPr lang="en-US"/>
          </a:p>
        </p:txBody>
      </p:sp>
      <p:sp>
        <p:nvSpPr>
          <p:cNvPr id="8" name="Title 1"/>
          <p:cNvSpPr txBox="1">
            <a:spLocks/>
          </p:cNvSpPr>
          <p:nvPr/>
        </p:nvSpPr>
        <p:spPr>
          <a:xfrm>
            <a:off x="466344" y="914400"/>
            <a:ext cx="8218487" cy="1040899"/>
          </a:xfrm>
          <a:prstGeom prst="rect">
            <a:avLst/>
          </a:prstGeom>
        </p:spPr>
        <p:txBody>
          <a:bodyPr vert="horz" lIns="0" tIns="0" rIns="0" bIns="0" rtlCol="0" anchor="t">
            <a:noAutofit/>
          </a:bodyPr>
          <a:lstStyle>
            <a:lvl1pPr algn="l" defTabSz="914400" rtl="0" eaLnBrk="1" latinLnBrk="0" hangingPunct="1">
              <a:lnSpc>
                <a:spcPts val="2300"/>
              </a:lnSpc>
              <a:spcBef>
                <a:spcPts val="0"/>
              </a:spcBef>
              <a:buNone/>
              <a:defRPr sz="2400" b="0" i="0" u="none" kern="1200">
                <a:solidFill>
                  <a:schemeClr val="tx1"/>
                </a:solidFill>
                <a:latin typeface="+mj-lt"/>
                <a:ea typeface="+mj-ea"/>
                <a:cs typeface="+mj-cs"/>
              </a:defRPr>
            </a:lvl1pPr>
          </a:lstStyle>
          <a:p>
            <a:r>
              <a:rPr lang="en-US" dirty="0"/>
              <a:t>Overview - Multinational Programs</a:t>
            </a:r>
          </a:p>
        </p:txBody>
      </p:sp>
      <p:graphicFrame>
        <p:nvGraphicFramePr>
          <p:cNvPr id="9" name="Content Placeholder 7"/>
          <p:cNvGraphicFramePr>
            <a:graphicFrameLocks/>
          </p:cNvGraphicFramePr>
          <p:nvPr>
            <p:extLst>
              <p:ext uri="{D42A27DB-BD31-4B8C-83A1-F6EECF244321}">
                <p14:modId xmlns:p14="http://schemas.microsoft.com/office/powerpoint/2010/main" val="2681110961"/>
              </p:ext>
            </p:extLst>
          </p:nvPr>
        </p:nvGraphicFramePr>
        <p:xfrm>
          <a:off x="466344" y="1628800"/>
          <a:ext cx="8218488" cy="288000"/>
        </p:xfrm>
        <a:graphic>
          <a:graphicData uri="http://schemas.openxmlformats.org/drawingml/2006/table">
            <a:tbl>
              <a:tblPr firstRow="1" bandRow="1">
                <a:tableStyleId>{2D5ABB26-0587-4C30-8999-92F81FD0307C}</a:tableStyleId>
              </a:tblPr>
              <a:tblGrid>
                <a:gridCol w="4033648">
                  <a:extLst>
                    <a:ext uri="{9D8B030D-6E8A-4147-A177-3AD203B41FA5}">
                      <a16:colId xmlns:a16="http://schemas.microsoft.com/office/drawing/2014/main" val="2815598139"/>
                    </a:ext>
                  </a:extLst>
                </a:gridCol>
                <a:gridCol w="4184840">
                  <a:extLst>
                    <a:ext uri="{9D8B030D-6E8A-4147-A177-3AD203B41FA5}">
                      <a16:colId xmlns:a16="http://schemas.microsoft.com/office/drawing/2014/main" val="20001"/>
                    </a:ext>
                  </a:extLst>
                </a:gridCol>
              </a:tblGrid>
              <a:tr h="288000">
                <a:tc>
                  <a:txBody>
                    <a:bodyPr/>
                    <a:lstStyle/>
                    <a:p>
                      <a:pPr marL="53975" marR="0" lvl="0" indent="0" algn="l" defTabSz="914400" rtl="0" eaLnBrk="1" fontAlgn="auto" latinLnBrk="0" hangingPunct="1">
                        <a:lnSpc>
                          <a:spcPct val="105000"/>
                        </a:lnSpc>
                        <a:spcBef>
                          <a:spcPts val="600"/>
                        </a:spcBef>
                        <a:spcAft>
                          <a:spcPts val="0"/>
                        </a:spcAft>
                        <a:buClrTx/>
                        <a:buSzTx/>
                        <a:buFontTx/>
                        <a:buNone/>
                        <a:tabLst/>
                        <a:defRPr/>
                      </a:pPr>
                      <a:r>
                        <a:rPr kumimoji="0" lang="en-US" altLang="en-US" sz="1050" b="1" i="0" u="none" strike="noStrike" cap="none" normalizeH="0" baseline="0" dirty="0">
                          <a:ln>
                            <a:noFill/>
                          </a:ln>
                          <a:solidFill>
                            <a:srgbClr val="FFFFFF"/>
                          </a:solidFill>
                          <a:effectLst/>
                          <a:latin typeface="Georgia" charset="0"/>
                          <a:ea typeface="Arial" charset="0"/>
                          <a:cs typeface="Arial" charset="0"/>
                        </a:rPr>
                        <a:t>Non-compliance</a:t>
                      </a:r>
                    </a:p>
                  </a:txBody>
                  <a:tcPr anchor="ctr">
                    <a:lnR w="12700" cap="flat" cmpd="sng" algn="ctr">
                      <a:solidFill>
                        <a:schemeClr val="bg1"/>
                      </a:solidFill>
                      <a:prstDash val="solid"/>
                      <a:round/>
                      <a:headEnd type="none" w="med" len="med"/>
                      <a:tailEnd type="none" w="med" len="med"/>
                    </a:lnR>
                    <a:solidFill>
                      <a:schemeClr val="accent3"/>
                    </a:solidFill>
                  </a:tcPr>
                </a:tc>
                <a:tc>
                  <a:txBody>
                    <a:bodyPr/>
                    <a:lstStyle/>
                    <a:p>
                      <a:pPr marL="53975" marR="0" lvl="0" indent="0" algn="l" defTabSz="914400" rtl="0" eaLnBrk="1" fontAlgn="auto" latinLnBrk="0" hangingPunct="1">
                        <a:lnSpc>
                          <a:spcPct val="105000"/>
                        </a:lnSpc>
                        <a:spcBef>
                          <a:spcPts val="600"/>
                        </a:spcBef>
                        <a:spcAft>
                          <a:spcPts val="0"/>
                        </a:spcAft>
                        <a:buClrTx/>
                        <a:buSzTx/>
                        <a:buFontTx/>
                        <a:buNone/>
                        <a:tabLst/>
                        <a:defRPr/>
                      </a:pPr>
                      <a:r>
                        <a:rPr kumimoji="0" lang="en-US" altLang="en-US" sz="1050" b="1" i="0" u="none" strike="noStrike" cap="none" normalizeH="0" baseline="0" dirty="0">
                          <a:ln>
                            <a:noFill/>
                          </a:ln>
                          <a:solidFill>
                            <a:srgbClr val="FFFFFF"/>
                          </a:solidFill>
                          <a:effectLst/>
                          <a:latin typeface="Georgia" charset="0"/>
                          <a:ea typeface="Arial" charset="0"/>
                          <a:cs typeface="Arial" charset="0"/>
                        </a:rPr>
                        <a:t>Examples</a:t>
                      </a:r>
                      <a:endParaRPr kumimoji="0" lang="en-GB" altLang="en-US" sz="1050" b="0" i="0" u="none" strike="noStrike" cap="none" normalizeH="0" baseline="0" dirty="0">
                        <a:ln>
                          <a:noFill/>
                        </a:ln>
                        <a:solidFill>
                          <a:srgbClr val="FFFFFF"/>
                        </a:solidFill>
                        <a:effectLst/>
                        <a:latin typeface="Georgia" charset="0"/>
                        <a:ea typeface="Arial" charset="0"/>
                        <a:cs typeface="Arial" charset="0"/>
                      </a:endParaRPr>
                    </a:p>
                  </a:txBody>
                  <a:tcPr anchor="ctr">
                    <a:lnL w="12700" cap="flat" cmpd="sng" algn="ctr">
                      <a:solidFill>
                        <a:schemeClr val="bg1"/>
                      </a:solidFill>
                      <a:prstDash val="solid"/>
                      <a:round/>
                      <a:headEnd type="none" w="med" len="med"/>
                      <a:tailEnd type="none" w="med" len="med"/>
                    </a:lnL>
                    <a:solidFill>
                      <a:schemeClr val="accent3"/>
                    </a:solidFill>
                  </a:tcPr>
                </a:tc>
                <a:extLst>
                  <a:ext uri="{0D108BD9-81ED-4DB2-BD59-A6C34878D82A}">
                    <a16:rowId xmlns:a16="http://schemas.microsoft.com/office/drawing/2014/main" val="966453302"/>
                  </a:ext>
                </a:extLst>
              </a:tr>
            </a:tbl>
          </a:graphicData>
        </a:graphic>
      </p:graphicFrame>
      <p:sp>
        <p:nvSpPr>
          <p:cNvPr id="10" name="Content Placeholder 2"/>
          <p:cNvSpPr txBox="1">
            <a:spLocks/>
          </p:cNvSpPr>
          <p:nvPr/>
        </p:nvSpPr>
        <p:spPr>
          <a:xfrm>
            <a:off x="467544" y="2061397"/>
            <a:ext cx="8151858" cy="1799651"/>
          </a:xfrm>
          <a:prstGeom prst="rect">
            <a:avLst/>
          </a:prstGeom>
        </p:spPr>
        <p:txBody>
          <a:bodyPr vert="horz" lIns="0" tIns="0" rIns="0" bIns="0" numCol="2" spcCol="180000" rtlCol="0">
            <a:no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ct val="0"/>
              </a:spcBef>
              <a:spcAft>
                <a:spcPts val="600"/>
              </a:spcAft>
            </a:pPr>
            <a:r>
              <a:rPr lang="en-GB" altLang="en-US" sz="1100" dirty="0">
                <a:latin typeface="+mj-lt"/>
                <a:ea typeface="Arial" charset="0"/>
                <a:cs typeface="Arial" charset="0"/>
              </a:rPr>
              <a:t>Claims cannot be paid</a:t>
            </a:r>
          </a:p>
          <a:p>
            <a:pPr fontAlgn="base">
              <a:spcBef>
                <a:spcPct val="0"/>
              </a:spcBef>
              <a:spcAft>
                <a:spcPts val="600"/>
              </a:spcAft>
            </a:pPr>
            <a:r>
              <a:rPr lang="en-GB" altLang="en-US" sz="1100" dirty="0">
                <a:latin typeface="+mj-lt"/>
                <a:ea typeface="Arial" charset="0"/>
                <a:cs typeface="Arial" charset="0"/>
              </a:rPr>
              <a:t>Fines</a:t>
            </a:r>
          </a:p>
          <a:p>
            <a:pPr fontAlgn="base">
              <a:spcBef>
                <a:spcPct val="0"/>
              </a:spcBef>
              <a:spcAft>
                <a:spcPts val="600"/>
              </a:spcAft>
            </a:pPr>
            <a:r>
              <a:rPr lang="en-GB" altLang="en-US" sz="1100" dirty="0">
                <a:latin typeface="+mj-lt"/>
                <a:ea typeface="Arial" charset="0"/>
                <a:cs typeface="Arial" charset="0"/>
              </a:rPr>
              <a:t>Additional taxes charged on claims payments (income; increased capital)</a:t>
            </a:r>
          </a:p>
          <a:p>
            <a:pPr fontAlgn="base">
              <a:spcBef>
                <a:spcPct val="0"/>
              </a:spcBef>
              <a:spcAft>
                <a:spcPts val="600"/>
              </a:spcAft>
            </a:pPr>
            <a:r>
              <a:rPr lang="en-GB" altLang="en-US" sz="1100" dirty="0">
                <a:latin typeface="+mj-lt"/>
                <a:ea typeface="Arial" charset="0"/>
                <a:cs typeface="Arial" charset="0"/>
              </a:rPr>
              <a:t>Loss of license</a:t>
            </a:r>
          </a:p>
          <a:p>
            <a:pPr fontAlgn="base">
              <a:spcBef>
                <a:spcPct val="0"/>
              </a:spcBef>
              <a:spcAft>
                <a:spcPts val="600"/>
              </a:spcAft>
            </a:pPr>
            <a:r>
              <a:rPr lang="en-GB" altLang="en-US" sz="1100" dirty="0">
                <a:latin typeface="+mj-lt"/>
                <a:ea typeface="Arial" charset="0"/>
                <a:cs typeface="Arial" charset="0"/>
              </a:rPr>
              <a:t>Reputational damage</a:t>
            </a:r>
          </a:p>
          <a:p>
            <a:pPr fontAlgn="base">
              <a:spcBef>
                <a:spcPct val="0"/>
              </a:spcBef>
              <a:spcAft>
                <a:spcPts val="600"/>
              </a:spcAft>
            </a:pPr>
            <a:r>
              <a:rPr lang="en-GB" altLang="en-US" sz="1100" dirty="0">
                <a:latin typeface="+mj-lt"/>
                <a:ea typeface="Arial" charset="0"/>
                <a:cs typeface="Arial" charset="0"/>
              </a:rPr>
              <a:t>Personal jurisdiction – increased legal costs</a:t>
            </a:r>
          </a:p>
          <a:p>
            <a:pPr marL="179388" indent="-179388" fontAlgn="base">
              <a:spcAft>
                <a:spcPts val="600"/>
              </a:spcAft>
            </a:pPr>
            <a:r>
              <a:rPr lang="en-GB" sz="1100" dirty="0">
                <a:latin typeface="+mj-lt"/>
              </a:rPr>
              <a:t>Argentina  -  2009  -  local </a:t>
            </a:r>
            <a:r>
              <a:rPr lang="en-GB" sz="1100" b="1" dirty="0">
                <a:latin typeface="+mj-lt"/>
              </a:rPr>
              <a:t>insured a</a:t>
            </a:r>
            <a:r>
              <a:rPr lang="en-GB" sz="1100" dirty="0">
                <a:latin typeface="+mj-lt"/>
              </a:rPr>
              <a:t>nd </a:t>
            </a:r>
            <a:r>
              <a:rPr lang="en-GB" sz="1100" b="1" dirty="0">
                <a:latin typeface="+mj-lt"/>
              </a:rPr>
              <a:t>broker </a:t>
            </a:r>
            <a:r>
              <a:rPr lang="en-GB" sz="1100" dirty="0">
                <a:latin typeface="+mj-lt"/>
              </a:rPr>
              <a:t>fined for illegally transacting life insurance business with an unlicensed foreign insurer. </a:t>
            </a:r>
          </a:p>
          <a:p>
            <a:pPr marL="179388" indent="-179388" fontAlgn="base">
              <a:spcAft>
                <a:spcPts val="600"/>
              </a:spcAft>
            </a:pPr>
            <a:r>
              <a:rPr lang="en-GB" sz="1100" dirty="0">
                <a:latin typeface="+mj-lt"/>
              </a:rPr>
              <a:t>Brazil  -  2011  -  US i</a:t>
            </a:r>
            <a:r>
              <a:rPr lang="en-GB" sz="1100" b="1" dirty="0">
                <a:latin typeface="+mj-lt"/>
              </a:rPr>
              <a:t>nsurer </a:t>
            </a:r>
            <a:r>
              <a:rPr lang="en-GB" sz="1100" dirty="0">
                <a:latin typeface="+mj-lt"/>
              </a:rPr>
              <a:t>got a USD 6.2 billion fine for illegally selling life insurance in Brazil.  </a:t>
            </a:r>
          </a:p>
          <a:p>
            <a:pPr marL="179388" indent="-179388" fontAlgn="base">
              <a:spcAft>
                <a:spcPts val="600"/>
              </a:spcAft>
            </a:pPr>
            <a:r>
              <a:rPr lang="en-GB" sz="1100" dirty="0">
                <a:latin typeface="+mj-lt"/>
              </a:rPr>
              <a:t>India  -  2011  -  local </a:t>
            </a:r>
            <a:r>
              <a:rPr lang="en-GB" sz="1100" b="1" dirty="0">
                <a:latin typeface="+mj-lt"/>
              </a:rPr>
              <a:t>insured </a:t>
            </a:r>
            <a:r>
              <a:rPr lang="en-GB" sz="1100" dirty="0">
                <a:latin typeface="+mj-lt"/>
              </a:rPr>
              <a:t>taxed on a claims payment paid outside of India to its corporate parent under a DIC/DIL clause in a master policy.</a:t>
            </a:r>
          </a:p>
        </p:txBody>
      </p:sp>
      <p:graphicFrame>
        <p:nvGraphicFramePr>
          <p:cNvPr id="11" name="Content Placeholder 7"/>
          <p:cNvGraphicFramePr>
            <a:graphicFrameLocks/>
          </p:cNvGraphicFramePr>
          <p:nvPr>
            <p:extLst>
              <p:ext uri="{D42A27DB-BD31-4B8C-83A1-F6EECF244321}">
                <p14:modId xmlns:p14="http://schemas.microsoft.com/office/powerpoint/2010/main" val="2569151692"/>
              </p:ext>
            </p:extLst>
          </p:nvPr>
        </p:nvGraphicFramePr>
        <p:xfrm>
          <a:off x="469340" y="4077072"/>
          <a:ext cx="8218488" cy="288000"/>
        </p:xfrm>
        <a:graphic>
          <a:graphicData uri="http://schemas.openxmlformats.org/drawingml/2006/table">
            <a:tbl>
              <a:tblPr firstRow="1" bandRow="1">
                <a:tableStyleId>{2D5ABB26-0587-4C30-8999-92F81FD0307C}</a:tableStyleId>
              </a:tblPr>
              <a:tblGrid>
                <a:gridCol w="4033648">
                  <a:extLst>
                    <a:ext uri="{9D8B030D-6E8A-4147-A177-3AD203B41FA5}">
                      <a16:colId xmlns:a16="http://schemas.microsoft.com/office/drawing/2014/main" val="2815598139"/>
                    </a:ext>
                  </a:extLst>
                </a:gridCol>
                <a:gridCol w="4184840">
                  <a:extLst>
                    <a:ext uri="{9D8B030D-6E8A-4147-A177-3AD203B41FA5}">
                      <a16:colId xmlns:a16="http://schemas.microsoft.com/office/drawing/2014/main" val="20001"/>
                    </a:ext>
                  </a:extLst>
                </a:gridCol>
              </a:tblGrid>
              <a:tr h="288000">
                <a:tc>
                  <a:txBody>
                    <a:bodyPr/>
                    <a:lstStyle/>
                    <a:p>
                      <a:pPr marL="53975" marR="0" lvl="0" indent="0" algn="l" defTabSz="914400" rtl="0" eaLnBrk="1" fontAlgn="auto" latinLnBrk="0" hangingPunct="1">
                        <a:lnSpc>
                          <a:spcPct val="105000"/>
                        </a:lnSpc>
                        <a:spcBef>
                          <a:spcPts val="600"/>
                        </a:spcBef>
                        <a:spcAft>
                          <a:spcPts val="0"/>
                        </a:spcAft>
                        <a:buClrTx/>
                        <a:buSzTx/>
                        <a:buFontTx/>
                        <a:buNone/>
                        <a:tabLst/>
                        <a:defRPr/>
                      </a:pPr>
                      <a:r>
                        <a:rPr kumimoji="0" lang="en-US" altLang="en-US" sz="1050" b="1" i="0" u="none" strike="noStrike" cap="none" normalizeH="0" baseline="0" dirty="0">
                          <a:ln>
                            <a:noFill/>
                          </a:ln>
                          <a:solidFill>
                            <a:srgbClr val="FFFFFF"/>
                          </a:solidFill>
                          <a:effectLst/>
                          <a:latin typeface="Georgia" charset="0"/>
                          <a:ea typeface="Arial" charset="0"/>
                          <a:cs typeface="Arial" charset="0"/>
                        </a:rPr>
                        <a:t>Non-compliance</a:t>
                      </a:r>
                    </a:p>
                  </a:txBody>
                  <a:tcPr anchor="ctr">
                    <a:lnR w="12700" cap="flat" cmpd="sng" algn="ctr">
                      <a:solidFill>
                        <a:schemeClr val="bg1"/>
                      </a:solidFill>
                      <a:prstDash val="solid"/>
                      <a:round/>
                      <a:headEnd type="none" w="med" len="med"/>
                      <a:tailEnd type="none" w="med" len="med"/>
                    </a:lnR>
                    <a:solidFill>
                      <a:schemeClr val="accent3"/>
                    </a:solidFill>
                  </a:tcPr>
                </a:tc>
                <a:tc>
                  <a:txBody>
                    <a:bodyPr/>
                    <a:lstStyle/>
                    <a:p>
                      <a:pPr marL="53975" marR="0" lvl="0" indent="0" algn="l" defTabSz="914400" rtl="0" eaLnBrk="1" fontAlgn="auto" latinLnBrk="0" hangingPunct="1">
                        <a:lnSpc>
                          <a:spcPct val="105000"/>
                        </a:lnSpc>
                        <a:spcBef>
                          <a:spcPts val="600"/>
                        </a:spcBef>
                        <a:spcAft>
                          <a:spcPts val="0"/>
                        </a:spcAft>
                        <a:buClrTx/>
                        <a:buSzTx/>
                        <a:buFontTx/>
                        <a:buNone/>
                        <a:tabLst/>
                        <a:defRPr/>
                      </a:pPr>
                      <a:r>
                        <a:rPr kumimoji="0" lang="en-US" altLang="en-US" sz="1050" b="1" i="0" u="none" strike="noStrike" cap="none" normalizeH="0" baseline="0" dirty="0">
                          <a:ln>
                            <a:noFill/>
                          </a:ln>
                          <a:solidFill>
                            <a:srgbClr val="FFFFFF"/>
                          </a:solidFill>
                          <a:effectLst/>
                          <a:latin typeface="Georgia" charset="0"/>
                          <a:ea typeface="Arial" charset="0"/>
                          <a:cs typeface="Arial" charset="0"/>
                        </a:rPr>
                        <a:t>Examples</a:t>
                      </a:r>
                      <a:endParaRPr kumimoji="0" lang="en-GB" altLang="en-US" sz="1050" b="0" i="0" u="none" strike="noStrike" cap="none" normalizeH="0" baseline="0" dirty="0">
                        <a:ln>
                          <a:noFill/>
                        </a:ln>
                        <a:solidFill>
                          <a:srgbClr val="FFFFFF"/>
                        </a:solidFill>
                        <a:effectLst/>
                        <a:latin typeface="Georgia" charset="0"/>
                        <a:ea typeface="Arial" charset="0"/>
                        <a:cs typeface="Arial" charset="0"/>
                      </a:endParaRPr>
                    </a:p>
                  </a:txBody>
                  <a:tcPr anchor="ctr">
                    <a:lnL w="12700" cap="flat" cmpd="sng" algn="ctr">
                      <a:solidFill>
                        <a:schemeClr val="bg1"/>
                      </a:solidFill>
                      <a:prstDash val="solid"/>
                      <a:round/>
                      <a:headEnd type="none" w="med" len="med"/>
                      <a:tailEnd type="none" w="med" len="med"/>
                    </a:lnL>
                    <a:solidFill>
                      <a:schemeClr val="accent3"/>
                    </a:solidFill>
                  </a:tcPr>
                </a:tc>
                <a:extLst>
                  <a:ext uri="{0D108BD9-81ED-4DB2-BD59-A6C34878D82A}">
                    <a16:rowId xmlns:a16="http://schemas.microsoft.com/office/drawing/2014/main" val="966453302"/>
                  </a:ext>
                </a:extLst>
              </a:tr>
            </a:tbl>
          </a:graphicData>
        </a:graphic>
      </p:graphicFrame>
      <p:sp>
        <p:nvSpPr>
          <p:cNvPr id="12" name="Content Placeholder 2"/>
          <p:cNvSpPr txBox="1">
            <a:spLocks/>
          </p:cNvSpPr>
          <p:nvPr/>
        </p:nvSpPr>
        <p:spPr>
          <a:xfrm>
            <a:off x="467544" y="4509120"/>
            <a:ext cx="8215491" cy="1872208"/>
          </a:xfrm>
          <a:prstGeom prst="rect">
            <a:avLst/>
          </a:prstGeom>
        </p:spPr>
        <p:txBody>
          <a:bodyPr vert="horz" lIns="0" tIns="0" rIns="0" bIns="0" numCol="2" spcCol="180000" rtlCol="0">
            <a:no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ct val="0"/>
              </a:spcBef>
              <a:spcAft>
                <a:spcPts val="600"/>
              </a:spcAft>
            </a:pPr>
            <a:r>
              <a:rPr lang="en-GB" altLang="en-US" sz="1100" dirty="0">
                <a:latin typeface="+mj-lt"/>
                <a:ea typeface="Arial" charset="0"/>
                <a:cs typeface="Arial" charset="0"/>
              </a:rPr>
              <a:t>Proof of insurance does not meet contractual requirements</a:t>
            </a:r>
          </a:p>
          <a:p>
            <a:pPr fontAlgn="base">
              <a:spcBef>
                <a:spcPct val="0"/>
              </a:spcBef>
              <a:spcAft>
                <a:spcPts val="600"/>
              </a:spcAft>
            </a:pPr>
            <a:r>
              <a:rPr lang="en-GB" altLang="en-US" sz="1100" dirty="0">
                <a:latin typeface="+mj-lt"/>
                <a:ea typeface="Arial" charset="0"/>
                <a:cs typeface="Arial" charset="0"/>
              </a:rPr>
              <a:t>Limits inappropriate to local risks</a:t>
            </a:r>
          </a:p>
          <a:p>
            <a:pPr fontAlgn="base">
              <a:spcBef>
                <a:spcPct val="0"/>
              </a:spcBef>
              <a:spcAft>
                <a:spcPts val="600"/>
              </a:spcAft>
            </a:pPr>
            <a:r>
              <a:rPr lang="en-GB" altLang="en-US" sz="1100" dirty="0">
                <a:latin typeface="+mj-lt"/>
                <a:ea typeface="Arial" charset="0"/>
                <a:cs typeface="Arial" charset="0"/>
              </a:rPr>
              <a:t>Master policy wording implemented locally instead if using local wording</a:t>
            </a:r>
            <a:br>
              <a:rPr lang="en-GB" altLang="en-US" sz="1100" dirty="0">
                <a:latin typeface="+mj-lt"/>
                <a:ea typeface="Arial" charset="0"/>
                <a:cs typeface="Arial" charset="0"/>
              </a:rPr>
            </a:br>
            <a:br>
              <a:rPr lang="en-GB" altLang="en-US" sz="1100" dirty="0">
                <a:latin typeface="+mj-lt"/>
                <a:ea typeface="Arial" charset="0"/>
                <a:cs typeface="Arial" charset="0"/>
              </a:rPr>
            </a:br>
            <a:br>
              <a:rPr lang="en-GB" altLang="en-US" sz="1100" dirty="0">
                <a:latin typeface="+mj-lt"/>
                <a:ea typeface="Arial" charset="0"/>
                <a:cs typeface="Arial" charset="0"/>
              </a:rPr>
            </a:br>
            <a:br>
              <a:rPr lang="en-GB" altLang="en-US" sz="1100" dirty="0">
                <a:latin typeface="+mj-lt"/>
                <a:ea typeface="Arial" charset="0"/>
                <a:cs typeface="Arial" charset="0"/>
              </a:rPr>
            </a:br>
            <a:endParaRPr lang="en-GB" altLang="en-US" sz="1100" dirty="0">
              <a:latin typeface="+mj-lt"/>
              <a:ea typeface="Arial" charset="0"/>
              <a:cs typeface="Arial" charset="0"/>
            </a:endParaRPr>
          </a:p>
          <a:p>
            <a:pPr fontAlgn="base">
              <a:spcAft>
                <a:spcPts val="600"/>
              </a:spcAft>
            </a:pPr>
            <a:r>
              <a:rPr lang="en-GB" sz="1100" dirty="0">
                <a:latin typeface="+mj-lt"/>
              </a:rPr>
              <a:t>Local Insured not able to obtain the keys for his newly rented shop because the insurance certificate provided does not match the requirements of the rental agreement</a:t>
            </a:r>
          </a:p>
          <a:p>
            <a:pPr fontAlgn="base">
              <a:spcAft>
                <a:spcPts val="600"/>
              </a:spcAft>
            </a:pPr>
            <a:r>
              <a:rPr lang="en-GB" sz="1100" dirty="0">
                <a:latin typeface="+mj-lt"/>
              </a:rPr>
              <a:t>Insufficient limit in Australia because sales contract requests AUD 10M from an admitted insurer and local policy had 1M USD</a:t>
            </a:r>
          </a:p>
          <a:p>
            <a:pPr fontAlgn="base">
              <a:spcAft>
                <a:spcPts val="600"/>
              </a:spcAft>
            </a:pPr>
            <a:r>
              <a:rPr lang="en-GB" sz="1100" dirty="0">
                <a:latin typeface="+mj-lt"/>
              </a:rPr>
              <a:t>Misunderstanding from local insurer on how to handle claims under a manuscript wording as clauses are not familiar to local market</a:t>
            </a:r>
          </a:p>
        </p:txBody>
      </p:sp>
    </p:spTree>
    <p:extLst>
      <p:ext uri="{BB962C8B-B14F-4D97-AF65-F5344CB8AC3E}">
        <p14:creationId xmlns:p14="http://schemas.microsoft.com/office/powerpoint/2010/main" val="165576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421" y="908720"/>
            <a:ext cx="8218487" cy="1040899"/>
          </a:xfrm>
        </p:spPr>
        <p:txBody>
          <a:bodyPr/>
          <a:lstStyle/>
          <a:p>
            <a:r>
              <a:rPr lang="en-US" dirty="0"/>
              <a:t>Structure -DIC/ DIL</a:t>
            </a:r>
          </a:p>
        </p:txBody>
      </p:sp>
      <p:sp>
        <p:nvSpPr>
          <p:cNvPr id="6" name="Slide Number Placeholder 5"/>
          <p:cNvSpPr>
            <a:spLocks noGrp="1"/>
          </p:cNvSpPr>
          <p:nvPr>
            <p:ph type="sldNum" sz="quarter" idx="12"/>
          </p:nvPr>
        </p:nvSpPr>
        <p:spPr/>
        <p:txBody>
          <a:bodyPr/>
          <a:lstStyle/>
          <a:p>
            <a:fld id="{A011F66F-4AFA-492F-B6B6-AC872469BE70}" type="slidenum">
              <a:rPr lang="en-US" smtClean="0"/>
              <a:t>7</a:t>
            </a:fld>
            <a:endParaRPr lang="en-US"/>
          </a:p>
        </p:txBody>
      </p:sp>
      <p:sp>
        <p:nvSpPr>
          <p:cNvPr id="3" name="Content Placeholder 2"/>
          <p:cNvSpPr>
            <a:spLocks noGrp="1"/>
          </p:cNvSpPr>
          <p:nvPr>
            <p:ph idx="1"/>
          </p:nvPr>
        </p:nvSpPr>
        <p:spPr>
          <a:xfrm>
            <a:off x="514148" y="1555672"/>
            <a:ext cx="8218487" cy="5041680"/>
          </a:xfrm>
        </p:spPr>
        <p:txBody>
          <a:bodyPr>
            <a:normAutofit/>
          </a:bodyPr>
          <a:lstStyle/>
          <a:p>
            <a:pPr lvl="0" rtl="0">
              <a:spcAft>
                <a:spcPts val="600"/>
              </a:spcAft>
            </a:pPr>
            <a:r>
              <a:rPr lang="en-US" sz="1200" dirty="0"/>
              <a:t>The local policy usually provides cover to a ‘good local standard’</a:t>
            </a:r>
          </a:p>
          <a:p>
            <a:pPr lvl="0" rtl="0">
              <a:spcAft>
                <a:spcPts val="600"/>
              </a:spcAft>
            </a:pPr>
            <a:r>
              <a:rPr lang="en-US" sz="1200" b="0" i="0" dirty="0"/>
              <a:t>The Master policy usually provides a broader scope of cover than the individual local policies</a:t>
            </a:r>
            <a:endParaRPr lang="en-US" sz="1200" dirty="0"/>
          </a:p>
          <a:p>
            <a:pPr lvl="0" rtl="0">
              <a:spcAft>
                <a:spcPts val="600"/>
              </a:spcAft>
            </a:pPr>
            <a:r>
              <a:rPr lang="en-US" sz="1200" b="0" i="0" dirty="0"/>
              <a:t>Difference in Limits (DIL) cover addresses the gap in limits between local and master policies </a:t>
            </a:r>
            <a:endParaRPr lang="en-US" sz="1200" dirty="0"/>
          </a:p>
          <a:p>
            <a:pPr lvl="0" rtl="0">
              <a:spcAft>
                <a:spcPts val="600"/>
              </a:spcAft>
            </a:pPr>
            <a:r>
              <a:rPr lang="en-US" sz="1200" b="0" i="0" dirty="0"/>
              <a:t>Difference in Conditions (DIC) cover closes the gap between the cover provided by the local and master policies</a:t>
            </a:r>
            <a:endParaRPr lang="en-US" sz="1200" dirty="0"/>
          </a:p>
        </p:txBody>
      </p:sp>
      <p:sp>
        <p:nvSpPr>
          <p:cNvPr id="9" name="Rectangle 8"/>
          <p:cNvSpPr/>
          <p:nvPr/>
        </p:nvSpPr>
        <p:spPr>
          <a:xfrm>
            <a:off x="2971800" y="4441738"/>
            <a:ext cx="830826" cy="16512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400" dirty="0" err="1">
                <a:solidFill>
                  <a:schemeClr val="bg1"/>
                </a:solidFill>
              </a:rPr>
              <a:t>limit</a:t>
            </a:r>
            <a:endParaRPr lang="fr-FR" sz="1400" dirty="0">
              <a:solidFill>
                <a:schemeClr val="bg1"/>
              </a:solidFill>
            </a:endParaRPr>
          </a:p>
          <a:p>
            <a:pPr algn="ctr"/>
            <a:r>
              <a:rPr lang="fr-FR" sz="1400" dirty="0">
                <a:solidFill>
                  <a:schemeClr val="bg1"/>
                </a:solidFill>
              </a:rPr>
              <a:t>10</a:t>
            </a:r>
          </a:p>
        </p:txBody>
      </p:sp>
      <p:sp>
        <p:nvSpPr>
          <p:cNvPr id="10" name="Rectangle 9"/>
          <p:cNvSpPr/>
          <p:nvPr/>
        </p:nvSpPr>
        <p:spPr>
          <a:xfrm>
            <a:off x="7557598" y="3575952"/>
            <a:ext cx="830826" cy="25170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400" dirty="0" err="1">
                <a:solidFill>
                  <a:schemeClr val="bg1"/>
                </a:solidFill>
              </a:rPr>
              <a:t>limit</a:t>
            </a:r>
            <a:endParaRPr lang="fr-FR" sz="1400" dirty="0">
              <a:solidFill>
                <a:schemeClr val="bg1"/>
              </a:solidFill>
            </a:endParaRPr>
          </a:p>
          <a:p>
            <a:pPr algn="ctr"/>
            <a:r>
              <a:rPr lang="fr-FR" sz="1400" dirty="0">
                <a:solidFill>
                  <a:schemeClr val="bg1"/>
                </a:solidFill>
              </a:rPr>
              <a:t>100</a:t>
            </a:r>
          </a:p>
        </p:txBody>
      </p:sp>
      <p:sp>
        <p:nvSpPr>
          <p:cNvPr id="11" name="Oval 10"/>
          <p:cNvSpPr/>
          <p:nvPr/>
        </p:nvSpPr>
        <p:spPr>
          <a:xfrm>
            <a:off x="395536" y="4750831"/>
            <a:ext cx="2044912" cy="479676"/>
          </a:xfrm>
          <a:prstGeom prst="ellipse">
            <a:avLst/>
          </a:prstGeom>
          <a:noFill/>
          <a:ln w="19050">
            <a:solidFill>
              <a:srgbClr val="01C1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12" name="Oval 11"/>
          <p:cNvSpPr/>
          <p:nvPr/>
        </p:nvSpPr>
        <p:spPr>
          <a:xfrm>
            <a:off x="3029188" y="3611902"/>
            <a:ext cx="606708" cy="769160"/>
          </a:xfrm>
          <a:prstGeom prst="ellipse">
            <a:avLst/>
          </a:prstGeom>
          <a:noFill/>
          <a:ln w="19050">
            <a:solidFill>
              <a:srgbClr val="6E27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p>
        </p:txBody>
      </p:sp>
      <p:cxnSp>
        <p:nvCxnSpPr>
          <p:cNvPr id="13" name="Straight Arrow Connector 12"/>
          <p:cNvCxnSpPr/>
          <p:nvPr/>
        </p:nvCxnSpPr>
        <p:spPr>
          <a:xfrm flipH="1" flipV="1">
            <a:off x="3387213" y="3862088"/>
            <a:ext cx="1990003" cy="1943177"/>
          </a:xfrm>
          <a:prstGeom prst="straightConnector1">
            <a:avLst/>
          </a:prstGeom>
          <a:ln w="19050">
            <a:solidFill>
              <a:srgbClr val="6E27C5"/>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332704" y="5109784"/>
            <a:ext cx="3088967" cy="304800"/>
          </a:xfrm>
          <a:prstGeom prst="straightConnector1">
            <a:avLst/>
          </a:prstGeom>
          <a:ln w="19050">
            <a:solidFill>
              <a:srgbClr val="01C1D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332704" y="5021294"/>
            <a:ext cx="2626318" cy="0"/>
          </a:xfrm>
          <a:prstGeom prst="straightConnector1">
            <a:avLst/>
          </a:prstGeom>
          <a:ln w="19050">
            <a:solidFill>
              <a:srgbClr val="01C1D6"/>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621549" y="3645024"/>
            <a:ext cx="3717413" cy="0"/>
          </a:xfrm>
          <a:prstGeom prst="straightConnector1">
            <a:avLst/>
          </a:prstGeom>
          <a:ln w="19050">
            <a:solidFill>
              <a:srgbClr val="6E27C5"/>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959022" y="5286139"/>
            <a:ext cx="2284768" cy="307777"/>
          </a:xfrm>
          <a:prstGeom prst="rect">
            <a:avLst/>
          </a:prstGeom>
        </p:spPr>
        <p:txBody>
          <a:bodyPr wrap="square">
            <a:spAutoFit/>
          </a:bodyPr>
          <a:lstStyle/>
          <a:p>
            <a:r>
              <a:rPr lang="fr-FR" sz="1400" b="1" dirty="0">
                <a:solidFill>
                  <a:schemeClr val="tx2"/>
                </a:solidFill>
              </a:rPr>
              <a:t>	</a:t>
            </a:r>
            <a:r>
              <a:rPr lang="fr-FR" sz="1400" b="1" dirty="0" err="1">
                <a:solidFill>
                  <a:schemeClr val="tx2"/>
                </a:solidFill>
              </a:rPr>
              <a:t>DIC</a:t>
            </a:r>
            <a:r>
              <a:rPr lang="fr-FR" sz="1400" b="1" dirty="0">
                <a:solidFill>
                  <a:schemeClr val="tx2"/>
                </a:solidFill>
                <a:latin typeface="Zapf Dingbats" charset="0"/>
                <a:ea typeface="Zapf Dingbats" charset="0"/>
                <a:cs typeface="Zapf Dingbats" charset="0"/>
              </a:rPr>
              <a:t>			</a:t>
            </a:r>
            <a:endParaRPr lang="fr-FR" sz="2400" b="1" dirty="0">
              <a:solidFill>
                <a:schemeClr val="tx2"/>
              </a:solidFill>
            </a:endParaRPr>
          </a:p>
        </p:txBody>
      </p:sp>
      <p:sp>
        <p:nvSpPr>
          <p:cNvPr id="18" name="Rectangle 17"/>
          <p:cNvSpPr/>
          <p:nvPr/>
        </p:nvSpPr>
        <p:spPr>
          <a:xfrm>
            <a:off x="4959022" y="5658372"/>
            <a:ext cx="2284768" cy="307777"/>
          </a:xfrm>
          <a:prstGeom prst="rect">
            <a:avLst/>
          </a:prstGeom>
        </p:spPr>
        <p:txBody>
          <a:bodyPr wrap="square">
            <a:spAutoFit/>
          </a:bodyPr>
          <a:lstStyle/>
          <a:p>
            <a:r>
              <a:rPr lang="fr-FR" sz="1400" b="1" dirty="0">
                <a:solidFill>
                  <a:schemeClr val="tx2"/>
                </a:solidFill>
              </a:rPr>
              <a:t>	</a:t>
            </a:r>
            <a:r>
              <a:rPr lang="fr-FR" sz="1200" b="1" dirty="0" err="1">
                <a:solidFill>
                  <a:schemeClr val="tx2"/>
                </a:solidFill>
              </a:rPr>
              <a:t>DIL</a:t>
            </a:r>
            <a:r>
              <a:rPr lang="fr-FR" sz="1400" b="1" dirty="0">
                <a:solidFill>
                  <a:schemeClr val="tx2"/>
                </a:solidFill>
                <a:latin typeface="Zapf Dingbats" charset="0"/>
                <a:ea typeface="Zapf Dingbats" charset="0"/>
                <a:cs typeface="Zapf Dingbats" charset="0"/>
              </a:rPr>
              <a:t>			</a:t>
            </a:r>
            <a:endParaRPr lang="fr-FR" sz="2400" b="1" dirty="0">
              <a:solidFill>
                <a:schemeClr val="tx2"/>
              </a:solidFill>
            </a:endParaRPr>
          </a:p>
        </p:txBody>
      </p:sp>
      <p:sp>
        <p:nvSpPr>
          <p:cNvPr id="19" name="TextBox 18"/>
          <p:cNvSpPr txBox="1"/>
          <p:nvPr/>
        </p:nvSpPr>
        <p:spPr>
          <a:xfrm>
            <a:off x="6439057" y="3641082"/>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0" name="TextBox 19"/>
          <p:cNvSpPr txBox="1"/>
          <p:nvPr/>
        </p:nvSpPr>
        <p:spPr>
          <a:xfrm>
            <a:off x="6439057" y="4005287"/>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1" name="TextBox 20"/>
          <p:cNvSpPr txBox="1"/>
          <p:nvPr/>
        </p:nvSpPr>
        <p:spPr>
          <a:xfrm>
            <a:off x="6439057" y="4381062"/>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2" name="TextBox 21"/>
          <p:cNvSpPr txBox="1"/>
          <p:nvPr/>
        </p:nvSpPr>
        <p:spPr>
          <a:xfrm>
            <a:off x="6439057" y="4745268"/>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3" name="TextBox 22"/>
          <p:cNvSpPr txBox="1"/>
          <p:nvPr/>
        </p:nvSpPr>
        <p:spPr>
          <a:xfrm>
            <a:off x="6439056" y="5213559"/>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4" name="TextBox 23"/>
          <p:cNvSpPr txBox="1"/>
          <p:nvPr/>
        </p:nvSpPr>
        <p:spPr>
          <a:xfrm>
            <a:off x="6439056" y="5596816"/>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5" name="TextBox 24"/>
          <p:cNvSpPr txBox="1"/>
          <p:nvPr/>
        </p:nvSpPr>
        <p:spPr>
          <a:xfrm>
            <a:off x="1989164" y="3646645"/>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6" name="TextBox 25"/>
          <p:cNvSpPr txBox="1"/>
          <p:nvPr/>
        </p:nvSpPr>
        <p:spPr>
          <a:xfrm>
            <a:off x="1989164" y="4010850"/>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7" name="TextBox 26"/>
          <p:cNvSpPr txBox="1"/>
          <p:nvPr/>
        </p:nvSpPr>
        <p:spPr>
          <a:xfrm>
            <a:off x="1989164" y="4386626"/>
            <a:ext cx="268130" cy="430887"/>
          </a:xfrm>
          <a:prstGeom prst="rect">
            <a:avLst/>
          </a:prstGeom>
          <a:noFill/>
        </p:spPr>
        <p:txBody>
          <a:bodyPr wrap="square" lIns="0" tIns="0" rIns="0" bIns="0" rtlCol="0">
            <a:spAutoFit/>
          </a:bodyPr>
          <a:lstStyle/>
          <a:p>
            <a:r>
              <a:rPr lang="fr-FR" sz="2800" dirty="0">
                <a:solidFill>
                  <a:srgbClr val="7ACB00"/>
                </a:solidFill>
                <a:sym typeface="Wingdings" pitchFamily="2" charset="2"/>
              </a:rPr>
              <a:t></a:t>
            </a:r>
            <a:endParaRPr lang="fr-FR" sz="2800" dirty="0">
              <a:solidFill>
                <a:srgbClr val="7ACB00"/>
              </a:solidFill>
            </a:endParaRPr>
          </a:p>
        </p:txBody>
      </p:sp>
      <p:sp>
        <p:nvSpPr>
          <p:cNvPr id="28" name="TextBox 27"/>
          <p:cNvSpPr txBox="1"/>
          <p:nvPr/>
        </p:nvSpPr>
        <p:spPr>
          <a:xfrm>
            <a:off x="1989164" y="4750831"/>
            <a:ext cx="268130" cy="430887"/>
          </a:xfrm>
          <a:prstGeom prst="rect">
            <a:avLst/>
          </a:prstGeom>
          <a:noFill/>
        </p:spPr>
        <p:txBody>
          <a:bodyPr wrap="square" lIns="0" tIns="0" rIns="0" bIns="0" rtlCol="0">
            <a:spAutoFit/>
          </a:bodyPr>
          <a:lstStyle/>
          <a:p>
            <a:r>
              <a:rPr lang="fr-FR" sz="2800" dirty="0">
                <a:solidFill>
                  <a:srgbClr val="F1352B"/>
                </a:solidFill>
                <a:sym typeface="Wingdings" pitchFamily="2" charset="2"/>
              </a:rPr>
              <a:t></a:t>
            </a:r>
            <a:endParaRPr lang="fr-FR" sz="2800" dirty="0">
              <a:solidFill>
                <a:srgbClr val="F1352B"/>
              </a:solidFill>
            </a:endParaRPr>
          </a:p>
        </p:txBody>
      </p:sp>
      <p:sp>
        <p:nvSpPr>
          <p:cNvPr id="30" name="Rectangle 29"/>
          <p:cNvSpPr/>
          <p:nvPr/>
        </p:nvSpPr>
        <p:spPr>
          <a:xfrm>
            <a:off x="611560" y="3184004"/>
            <a:ext cx="3265627" cy="3487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sp>
        <p:nvSpPr>
          <p:cNvPr id="31" name="Rectangle 30"/>
          <p:cNvSpPr/>
          <p:nvPr/>
        </p:nvSpPr>
        <p:spPr>
          <a:xfrm>
            <a:off x="5122596" y="3184004"/>
            <a:ext cx="3265627" cy="317004"/>
          </a:xfrm>
          <a:prstGeom prst="rect">
            <a:avLst/>
          </a:prstGeom>
          <a:solidFill>
            <a:srgbClr val="7A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sp>
        <p:nvSpPr>
          <p:cNvPr id="7" name="Rectangle 6"/>
          <p:cNvSpPr/>
          <p:nvPr/>
        </p:nvSpPr>
        <p:spPr>
          <a:xfrm>
            <a:off x="505205" y="3573016"/>
            <a:ext cx="3670227" cy="2589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fr-FR" sz="1200" b="1" dirty="0">
                <a:solidFill>
                  <a:schemeClr val="bg1"/>
                </a:solidFill>
              </a:rPr>
              <a:t>                         </a:t>
            </a:r>
            <a:br>
              <a:rPr lang="fr-FR" sz="1200" b="1" dirty="0">
                <a:solidFill>
                  <a:schemeClr val="bg1"/>
                </a:solidFill>
              </a:rPr>
            </a:br>
            <a:r>
              <a:rPr lang="fr-FR" sz="1200" b="1" dirty="0" err="1">
                <a:solidFill>
                  <a:schemeClr val="tx2"/>
                </a:solidFill>
              </a:rPr>
              <a:t>Coverage</a:t>
            </a:r>
            <a:r>
              <a:rPr lang="fr-FR" sz="1200" b="1" dirty="0">
                <a:solidFill>
                  <a:schemeClr val="tx2"/>
                </a:solidFill>
              </a:rPr>
              <a:t> A 	</a:t>
            </a:r>
          </a:p>
          <a:p>
            <a:pPr>
              <a:spcAft>
                <a:spcPts val="1200"/>
              </a:spcAft>
            </a:pPr>
            <a:r>
              <a:rPr lang="fr-FR" sz="1200" b="1" dirty="0" err="1">
                <a:solidFill>
                  <a:schemeClr val="tx2"/>
                </a:solidFill>
              </a:rPr>
              <a:t>Coverage</a:t>
            </a:r>
            <a:r>
              <a:rPr lang="fr-FR" sz="1200" b="1" dirty="0">
                <a:solidFill>
                  <a:schemeClr val="tx2"/>
                </a:solidFill>
              </a:rPr>
              <a:t> B </a:t>
            </a:r>
            <a:r>
              <a:rPr lang="fr-FR" sz="1200" b="1" dirty="0">
                <a:solidFill>
                  <a:schemeClr val="tx2"/>
                </a:solidFill>
                <a:latin typeface="Zapf Dingbats" charset="0"/>
                <a:ea typeface="Zapf Dingbats" charset="0"/>
                <a:cs typeface="Zapf Dingbats" charset="0"/>
              </a:rPr>
              <a:t>	</a:t>
            </a:r>
            <a:endParaRPr lang="fr-FR" sz="1200" b="1" dirty="0">
              <a:solidFill>
                <a:schemeClr val="tx2"/>
              </a:solidFill>
            </a:endParaRPr>
          </a:p>
          <a:p>
            <a:pPr>
              <a:spcAft>
                <a:spcPts val="1200"/>
              </a:spcAft>
            </a:pPr>
            <a:r>
              <a:rPr lang="fr-FR" sz="1200" b="1" dirty="0" err="1">
                <a:solidFill>
                  <a:schemeClr val="tx2"/>
                </a:solidFill>
              </a:rPr>
              <a:t>Coverage</a:t>
            </a:r>
            <a:r>
              <a:rPr lang="fr-FR" sz="1200" b="1" dirty="0">
                <a:solidFill>
                  <a:schemeClr val="tx2"/>
                </a:solidFill>
              </a:rPr>
              <a:t> C </a:t>
            </a:r>
            <a:r>
              <a:rPr lang="fr-FR" sz="1200" b="1" dirty="0">
                <a:solidFill>
                  <a:schemeClr val="tx2"/>
                </a:solidFill>
                <a:latin typeface="Zapf Dingbats" charset="0"/>
                <a:ea typeface="Zapf Dingbats" charset="0"/>
                <a:cs typeface="Zapf Dingbats" charset="0"/>
              </a:rPr>
              <a:t>	</a:t>
            </a:r>
            <a:endParaRPr lang="fr-FR" sz="1200" b="1" dirty="0">
              <a:solidFill>
                <a:schemeClr val="tx2"/>
              </a:solidFill>
            </a:endParaRPr>
          </a:p>
          <a:p>
            <a:pPr>
              <a:spcAft>
                <a:spcPts val="1200"/>
              </a:spcAft>
            </a:pPr>
            <a:r>
              <a:rPr lang="fr-FR" sz="1200" b="1" dirty="0" err="1">
                <a:solidFill>
                  <a:schemeClr val="tx2"/>
                </a:solidFill>
              </a:rPr>
              <a:t>Coverage</a:t>
            </a:r>
            <a:r>
              <a:rPr lang="fr-FR" sz="1200" b="1" dirty="0">
                <a:solidFill>
                  <a:schemeClr val="tx2"/>
                </a:solidFill>
              </a:rPr>
              <a:t> D</a:t>
            </a:r>
            <a:r>
              <a:rPr lang="fr-FR" sz="1400" b="1" dirty="0">
                <a:solidFill>
                  <a:schemeClr val="tx2"/>
                </a:solidFill>
              </a:rPr>
              <a:t>	</a:t>
            </a:r>
            <a:endParaRPr lang="fr-FR" sz="2400" b="1" dirty="0">
              <a:solidFill>
                <a:srgbClr val="92D050"/>
              </a:solidFill>
              <a:latin typeface="Zapf Dingbats" charset="0"/>
              <a:ea typeface="Zapf Dingbats" charset="0"/>
              <a:cs typeface="Zapf Dingbats" charset="0"/>
            </a:endParaRPr>
          </a:p>
          <a:p>
            <a:pPr>
              <a:spcAft>
                <a:spcPts val="1200"/>
              </a:spcAft>
            </a:pPr>
            <a:endParaRPr lang="fr-FR" sz="2400" b="1" dirty="0">
              <a:solidFill>
                <a:srgbClr val="92D050"/>
              </a:solidFill>
              <a:latin typeface="Zapf Dingbats" charset="0"/>
              <a:ea typeface="Zapf Dingbats" charset="0"/>
              <a:cs typeface="Zapf Dingbats" charset="0"/>
            </a:endParaRPr>
          </a:p>
          <a:p>
            <a:pPr>
              <a:spcAft>
                <a:spcPts val="1200"/>
              </a:spcAft>
            </a:pPr>
            <a:endParaRPr lang="fr-FR" sz="2400" b="1" dirty="0">
              <a:solidFill>
                <a:schemeClr val="tx2"/>
              </a:solidFill>
            </a:endParaRPr>
          </a:p>
        </p:txBody>
      </p:sp>
      <p:sp>
        <p:nvSpPr>
          <p:cNvPr id="8" name="Rectangle 7"/>
          <p:cNvSpPr/>
          <p:nvPr/>
        </p:nvSpPr>
        <p:spPr>
          <a:xfrm>
            <a:off x="5122596" y="2780928"/>
            <a:ext cx="3504517" cy="35283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fr-FR" sz="1200" b="1" dirty="0">
                <a:solidFill>
                  <a:schemeClr val="bg1"/>
                </a:solidFill>
              </a:rPr>
              <a:t>                          Master Policy</a:t>
            </a:r>
          </a:p>
          <a:p>
            <a:pPr algn="ctr">
              <a:spcAft>
                <a:spcPts val="1200"/>
              </a:spcAft>
            </a:pPr>
            <a:endParaRPr lang="fr-FR" sz="1400" dirty="0">
              <a:solidFill>
                <a:schemeClr val="tx2"/>
              </a:solidFill>
            </a:endParaRPr>
          </a:p>
          <a:p>
            <a:pPr>
              <a:spcAft>
                <a:spcPts val="1200"/>
              </a:spcAft>
            </a:pPr>
            <a:r>
              <a:rPr lang="fr-FR" sz="1200" b="1" dirty="0" err="1">
                <a:solidFill>
                  <a:schemeClr val="tx2"/>
                </a:solidFill>
              </a:rPr>
              <a:t>Coverage</a:t>
            </a:r>
            <a:r>
              <a:rPr lang="fr-FR" sz="1200" b="1" dirty="0">
                <a:solidFill>
                  <a:schemeClr val="tx2"/>
                </a:solidFill>
              </a:rPr>
              <a:t> A 	</a:t>
            </a:r>
          </a:p>
          <a:p>
            <a:pPr>
              <a:spcAft>
                <a:spcPts val="1200"/>
              </a:spcAft>
            </a:pPr>
            <a:r>
              <a:rPr lang="fr-FR" sz="1200" b="1" dirty="0" err="1">
                <a:solidFill>
                  <a:schemeClr val="tx2"/>
                </a:solidFill>
              </a:rPr>
              <a:t>Coverage</a:t>
            </a:r>
            <a:r>
              <a:rPr lang="fr-FR" sz="1200" b="1" dirty="0">
                <a:solidFill>
                  <a:schemeClr val="tx2"/>
                </a:solidFill>
              </a:rPr>
              <a:t> B </a:t>
            </a:r>
            <a:r>
              <a:rPr lang="fr-FR" sz="1200" b="1" dirty="0">
                <a:solidFill>
                  <a:schemeClr val="tx2"/>
                </a:solidFill>
                <a:latin typeface="Zapf Dingbats" charset="0"/>
                <a:ea typeface="Zapf Dingbats" charset="0"/>
                <a:cs typeface="Zapf Dingbats" charset="0"/>
              </a:rPr>
              <a:t>	</a:t>
            </a:r>
            <a:endParaRPr lang="fr-FR" sz="1200" b="1" dirty="0">
              <a:solidFill>
                <a:schemeClr val="tx2"/>
              </a:solidFill>
            </a:endParaRPr>
          </a:p>
          <a:p>
            <a:pPr>
              <a:spcAft>
                <a:spcPts val="1200"/>
              </a:spcAft>
            </a:pPr>
            <a:r>
              <a:rPr lang="fr-FR" sz="1200" b="1" dirty="0" err="1">
                <a:solidFill>
                  <a:schemeClr val="tx2"/>
                </a:solidFill>
              </a:rPr>
              <a:t>Coverage</a:t>
            </a:r>
            <a:r>
              <a:rPr lang="fr-FR" sz="1200" b="1" dirty="0">
                <a:solidFill>
                  <a:schemeClr val="tx2"/>
                </a:solidFill>
              </a:rPr>
              <a:t> C </a:t>
            </a:r>
            <a:r>
              <a:rPr lang="fr-FR" sz="1200" b="1" dirty="0">
                <a:solidFill>
                  <a:schemeClr val="tx2"/>
                </a:solidFill>
                <a:latin typeface="Zapf Dingbats" charset="0"/>
                <a:ea typeface="Zapf Dingbats" charset="0"/>
                <a:cs typeface="Zapf Dingbats" charset="0"/>
              </a:rPr>
              <a:t>	</a:t>
            </a:r>
            <a:endParaRPr lang="fr-FR" sz="1200" b="1" dirty="0">
              <a:solidFill>
                <a:schemeClr val="tx2"/>
              </a:solidFill>
            </a:endParaRPr>
          </a:p>
          <a:p>
            <a:pPr>
              <a:spcAft>
                <a:spcPts val="1200"/>
              </a:spcAft>
            </a:pPr>
            <a:r>
              <a:rPr lang="fr-FR" sz="1200" b="1" dirty="0" err="1">
                <a:solidFill>
                  <a:schemeClr val="tx2"/>
                </a:solidFill>
              </a:rPr>
              <a:t>Coverage</a:t>
            </a:r>
            <a:r>
              <a:rPr lang="fr-FR" sz="1200" b="1" dirty="0">
                <a:solidFill>
                  <a:schemeClr val="tx2"/>
                </a:solidFill>
              </a:rPr>
              <a:t> D 	</a:t>
            </a:r>
            <a:endParaRPr lang="fr-FR" sz="1200" b="1" dirty="0">
              <a:solidFill>
                <a:srgbClr val="92D050"/>
              </a:solidFill>
              <a:latin typeface="Zapf Dingbats" charset="0"/>
              <a:ea typeface="Zapf Dingbats" charset="0"/>
              <a:cs typeface="Zapf Dingbats" charset="0"/>
            </a:endParaRPr>
          </a:p>
          <a:p>
            <a:pPr>
              <a:spcAft>
                <a:spcPts val="1200"/>
              </a:spcAft>
            </a:pPr>
            <a:endParaRPr lang="fr-FR" sz="1200" b="1" dirty="0">
              <a:solidFill>
                <a:srgbClr val="92D050"/>
              </a:solidFill>
              <a:latin typeface="Zapf Dingbats" charset="0"/>
              <a:ea typeface="Zapf Dingbats" charset="0"/>
              <a:cs typeface="Zapf Dingbats" charset="0"/>
            </a:endParaRPr>
          </a:p>
          <a:p>
            <a:pPr>
              <a:spcAft>
                <a:spcPts val="1200"/>
              </a:spcAft>
            </a:pPr>
            <a:endParaRPr lang="fr-FR" sz="1200" b="1" dirty="0">
              <a:solidFill>
                <a:schemeClr val="tx2"/>
              </a:solidFill>
            </a:endParaRPr>
          </a:p>
        </p:txBody>
      </p:sp>
      <p:sp>
        <p:nvSpPr>
          <p:cNvPr id="34" name="Title 1"/>
          <p:cNvSpPr txBox="1">
            <a:spLocks/>
          </p:cNvSpPr>
          <p:nvPr/>
        </p:nvSpPr>
        <p:spPr>
          <a:xfrm>
            <a:off x="1647405" y="3214393"/>
            <a:ext cx="951648" cy="397509"/>
          </a:xfrm>
          <a:prstGeom prst="rect">
            <a:avLst/>
          </a:prstGeom>
        </p:spPr>
        <p:txBody>
          <a:bodyPr vert="horz" lIns="0" tIns="0" rIns="0" bIns="0" rtlCol="0" anchor="t">
            <a:noAutofit/>
          </a:bodyPr>
          <a:lstStyle>
            <a:lvl1pPr algn="l" defTabSz="914400" rtl="0" eaLnBrk="1" latinLnBrk="0" hangingPunct="1">
              <a:lnSpc>
                <a:spcPts val="2300"/>
              </a:lnSpc>
              <a:spcBef>
                <a:spcPts val="0"/>
              </a:spcBef>
              <a:buNone/>
              <a:defRPr sz="2400" b="0" i="0" u="none" kern="1200">
                <a:solidFill>
                  <a:schemeClr val="tx1"/>
                </a:solidFill>
                <a:latin typeface="+mj-lt"/>
                <a:ea typeface="+mj-ea"/>
                <a:cs typeface="+mj-cs"/>
              </a:defRPr>
            </a:lvl1pPr>
          </a:lstStyle>
          <a:p>
            <a:r>
              <a:rPr lang="en-GB" sz="1200" b="1" dirty="0">
                <a:solidFill>
                  <a:schemeClr val="bg1"/>
                </a:solidFill>
              </a:rPr>
              <a:t>Local Policy</a:t>
            </a:r>
          </a:p>
        </p:txBody>
      </p:sp>
    </p:spTree>
    <p:extLst>
      <p:ext uri="{BB962C8B-B14F-4D97-AF65-F5344CB8AC3E}">
        <p14:creationId xmlns:p14="http://schemas.microsoft.com/office/powerpoint/2010/main" val="101646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500"/>
                            </p:stCondLst>
                            <p:childTnLst>
                              <p:par>
                                <p:cTn id="40" presetID="10" presetClass="entr" presetSubtype="0" fill="hold" nodeType="afterEffect">
                                  <p:stCondLst>
                                    <p:cond delay="25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par>
                          <p:cTn id="43" fill="hold">
                            <p:stCondLst>
                              <p:cond delay="1250"/>
                            </p:stCondLst>
                            <p:childTnLst>
                              <p:par>
                                <p:cTn id="44" presetID="10" presetClass="entr" presetSubtype="0" fill="hold" nodeType="afterEffect">
                                  <p:stCondLst>
                                    <p:cond delay="2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2000"/>
                            </p:stCondLst>
                            <p:childTnLst>
                              <p:par>
                                <p:cTn id="48" presetID="1"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childTnLst>
                          </p:cTn>
                        </p:par>
                        <p:par>
                          <p:cTn id="50" fill="hold">
                            <p:stCondLst>
                              <p:cond delay="2000"/>
                            </p:stCondLst>
                            <p:childTnLst>
                              <p:par>
                                <p:cTn id="51" presetID="10" presetClass="entr" presetSubtype="0" fill="hold" nodeType="afterEffect">
                                  <p:stCondLst>
                                    <p:cond delay="25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2750"/>
                            </p:stCondLst>
                            <p:childTnLst>
                              <p:par>
                                <p:cTn id="55" presetID="10" presetClass="entr" presetSubtype="0" fill="hold" nodeType="afterEffect">
                                  <p:stCondLst>
                                    <p:cond delay="25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3500"/>
                            </p:stCondLst>
                            <p:childTnLst>
                              <p:par>
                                <p:cTn id="59" presetID="1" presetClass="entr" presetSubtype="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7" grpId="0"/>
      <p:bldP spid="18" grpId="0"/>
      <p:bldP spid="23" grpId="0"/>
      <p:bldP spid="24" grpId="0"/>
      <p:bldP spid="25" grpId="0"/>
      <p:bldP spid="26" grpId="0"/>
      <p:bldP spid="27" grpId="0"/>
      <p:bldP spid="28"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3421" y="908720"/>
            <a:ext cx="8218487" cy="1040899"/>
          </a:xfrm>
        </p:spPr>
        <p:txBody>
          <a:bodyPr/>
          <a:lstStyle/>
          <a:p>
            <a:r>
              <a:rPr lang="fr-FR" dirty="0"/>
              <a:t>Financial </a:t>
            </a:r>
            <a:r>
              <a:rPr lang="fr-FR" dirty="0" err="1"/>
              <a:t>Interest</a:t>
            </a:r>
            <a:r>
              <a:rPr lang="fr-FR" dirty="0"/>
              <a:t> Clause</a:t>
            </a:r>
            <a:br>
              <a:rPr lang="fr-FR" dirty="0"/>
            </a:br>
            <a:endParaRPr lang="fr-FR" dirty="0"/>
          </a:p>
        </p:txBody>
      </p:sp>
      <p:sp>
        <p:nvSpPr>
          <p:cNvPr id="2" name="Slide Number Placeholder 1"/>
          <p:cNvSpPr>
            <a:spLocks noGrp="1"/>
          </p:cNvSpPr>
          <p:nvPr>
            <p:ph type="sldNum" sz="quarter" idx="12"/>
          </p:nvPr>
        </p:nvSpPr>
        <p:spPr/>
        <p:txBody>
          <a:bodyPr/>
          <a:lstStyle/>
          <a:p>
            <a:fld id="{9D7DE4AF-79FC-4ECD-A700-CC0C3E4FA42D}" type="slidenum">
              <a:rPr lang="en-GB" smtClean="0"/>
              <a:t>8</a:t>
            </a:fld>
            <a:endParaRPr lang="en-GB" dirty="0"/>
          </a:p>
        </p:txBody>
      </p:sp>
      <p:sp>
        <p:nvSpPr>
          <p:cNvPr id="4" name="Rectangle 3"/>
          <p:cNvSpPr/>
          <p:nvPr/>
        </p:nvSpPr>
        <p:spPr>
          <a:xfrm>
            <a:off x="5076217" y="1679692"/>
            <a:ext cx="3676340" cy="1872209"/>
          </a:xfrm>
          <a:prstGeom prst="rect">
            <a:avLst/>
          </a:prstGeom>
          <a:ln>
            <a:noFill/>
          </a:ln>
        </p:spPr>
        <p:style>
          <a:lnRef idx="2">
            <a:schemeClr val="accent3"/>
          </a:lnRef>
          <a:fillRef idx="1">
            <a:schemeClr val="lt1"/>
          </a:fillRef>
          <a:effectRef idx="0">
            <a:schemeClr val="accent3"/>
          </a:effectRef>
          <a:fontRef idx="minor">
            <a:schemeClr val="dk1"/>
          </a:fontRef>
        </p:style>
        <p:txBody>
          <a:bodyPr lIns="72000" tIns="0" rIns="72000" bIns="0" rtlCol="0" anchor="t" anchorCtr="0"/>
          <a:lstStyle/>
          <a:p>
            <a:pPr lvl="0">
              <a:spcAft>
                <a:spcPts val="1200"/>
              </a:spcAft>
            </a:pPr>
            <a:r>
              <a:rPr lang="en-US" sz="1400" dirty="0">
                <a:solidFill>
                  <a:schemeClr val="accent1"/>
                </a:solidFill>
                <a:cs typeface="Arial" pitchFamily="34" charset="0"/>
              </a:rPr>
              <a:t>Findings</a:t>
            </a:r>
            <a:r>
              <a:rPr lang="fr-FR" sz="1400" dirty="0">
                <a:solidFill>
                  <a:schemeClr val="accent1"/>
                </a:solidFill>
                <a:cs typeface="Arial" pitchFamily="34" charset="0"/>
              </a:rPr>
              <a:t>:</a:t>
            </a:r>
          </a:p>
          <a:p>
            <a:pPr marL="285750" indent="-285750">
              <a:spcAft>
                <a:spcPts val="600"/>
              </a:spcAft>
              <a:buFont typeface="Arial" panose="020B0604020202020204" pitchFamily="34" charset="0"/>
              <a:buChar char="•"/>
            </a:pPr>
            <a:r>
              <a:rPr lang="en-US" sz="1200" dirty="0"/>
              <a:t>if a local entity is not covered locally, or not sufficiently covered,</a:t>
            </a:r>
          </a:p>
          <a:p>
            <a:pPr marL="285750" indent="-285750">
              <a:spcAft>
                <a:spcPts val="600"/>
              </a:spcAft>
              <a:buFont typeface="Arial" panose="020B0604020202020204" pitchFamily="34" charset="0"/>
              <a:buChar char="•"/>
            </a:pPr>
            <a:r>
              <a:rPr lang="en-US" sz="1200" dirty="0"/>
              <a:t>since Master policy insurer can not indemnify local entity, </a:t>
            </a:r>
          </a:p>
          <a:p>
            <a:pPr marL="285750" indent="-285750">
              <a:spcAft>
                <a:spcPts val="600"/>
              </a:spcAft>
              <a:buFont typeface="Arial" panose="020B0604020202020204" pitchFamily="34" charset="0"/>
              <a:buChar char="•"/>
            </a:pPr>
            <a:r>
              <a:rPr lang="en-US" sz="1200" dirty="0"/>
              <a:t>parent company suffers a financial loss      </a:t>
            </a:r>
            <a:endParaRPr lang="fr-FR" sz="1200" dirty="0"/>
          </a:p>
        </p:txBody>
      </p:sp>
      <p:sp>
        <p:nvSpPr>
          <p:cNvPr id="5" name="Rectangle 4"/>
          <p:cNvSpPr/>
          <p:nvPr/>
        </p:nvSpPr>
        <p:spPr>
          <a:xfrm>
            <a:off x="480786" y="1628799"/>
            <a:ext cx="4042506" cy="1582675"/>
          </a:xfrm>
          <a:prstGeom prst="rect">
            <a:avLst/>
          </a:prstGeom>
          <a:ln>
            <a:noFill/>
          </a:ln>
        </p:spPr>
        <p:style>
          <a:lnRef idx="2">
            <a:schemeClr val="accent3"/>
          </a:lnRef>
          <a:fillRef idx="1">
            <a:schemeClr val="lt1"/>
          </a:fillRef>
          <a:effectRef idx="0">
            <a:schemeClr val="accent3"/>
          </a:effectRef>
          <a:fontRef idx="minor">
            <a:schemeClr val="dk1"/>
          </a:fontRef>
        </p:style>
        <p:txBody>
          <a:bodyPr lIns="72000" tIns="0" rIns="72000" bIns="0" rtlCol="0" anchor="t" anchorCtr="0"/>
          <a:lstStyle/>
          <a:p>
            <a:pPr lvl="0">
              <a:spcAft>
                <a:spcPts val="1200"/>
              </a:spcAft>
            </a:pPr>
            <a:r>
              <a:rPr lang="en-US" sz="1400" dirty="0">
                <a:solidFill>
                  <a:schemeClr val="accent1"/>
                </a:solidFill>
                <a:cs typeface="Arial" pitchFamily="34" charset="0"/>
              </a:rPr>
              <a:t>Issue:</a:t>
            </a:r>
          </a:p>
          <a:p>
            <a:pPr marL="342900" lvl="0" indent="-342900">
              <a:spcAft>
                <a:spcPts val="600"/>
              </a:spcAft>
              <a:buFont typeface="+mj-lt"/>
              <a:buAutoNum type="arabicPeriod"/>
            </a:pPr>
            <a:r>
              <a:rPr lang="en-US" sz="1200" dirty="0"/>
              <a:t>In countries where ‘non-admitted is prohibited’, DIC/ DIL coverage under the Master Policy is not permitted for non-admitted insurers</a:t>
            </a:r>
          </a:p>
          <a:p>
            <a:pPr marL="342900" lvl="0" indent="-342900">
              <a:spcAft>
                <a:spcPts val="600"/>
              </a:spcAft>
              <a:buFont typeface="+mj-lt"/>
              <a:buAutoNum type="arabicPeriod"/>
            </a:pPr>
            <a:r>
              <a:rPr lang="en-US" sz="1200" dirty="0"/>
              <a:t>Some specialty products are not available in every territory (Cyber, Crime, </a:t>
            </a:r>
            <a:r>
              <a:rPr lang="en-US" sz="1200" dirty="0" err="1"/>
              <a:t>etc</a:t>
            </a:r>
            <a:r>
              <a:rPr lang="en-US" sz="1200" dirty="0"/>
              <a:t>)</a:t>
            </a:r>
          </a:p>
          <a:p>
            <a:pPr marL="342900" lvl="0" indent="-342900">
              <a:spcAft>
                <a:spcPts val="600"/>
              </a:spcAft>
              <a:buFont typeface="+mj-lt"/>
              <a:buAutoNum type="arabicPeriod"/>
            </a:pPr>
            <a:r>
              <a:rPr lang="en-US" sz="1200" dirty="0"/>
              <a:t>Coverage gap exists and / or local policy cannot be placed</a:t>
            </a:r>
          </a:p>
          <a:p>
            <a:pPr lvl="0"/>
            <a:endParaRPr lang="en-US" sz="2000" dirty="0">
              <a:solidFill>
                <a:schemeClr val="accent3"/>
              </a:solidFill>
              <a:cs typeface="Arial" pitchFamily="34" charset="0"/>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19102" r="24768"/>
          <a:stretch/>
        </p:blipFill>
        <p:spPr>
          <a:xfrm>
            <a:off x="4497942" y="1772815"/>
            <a:ext cx="578275" cy="1438659"/>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32085" t="30730" r="31866" b="39618"/>
          <a:stretch/>
        </p:blipFill>
        <p:spPr>
          <a:xfrm>
            <a:off x="755576" y="4221088"/>
            <a:ext cx="1028871" cy="1196890"/>
          </a:xfrm>
          <a:prstGeom prst="rect">
            <a:avLst/>
          </a:prstGeom>
        </p:spPr>
      </p:pic>
      <p:sp>
        <p:nvSpPr>
          <p:cNvPr id="10" name="Rectangle 9"/>
          <p:cNvSpPr/>
          <p:nvPr/>
        </p:nvSpPr>
        <p:spPr>
          <a:xfrm>
            <a:off x="514428" y="3789041"/>
            <a:ext cx="8238129" cy="19442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accent1"/>
              </a:solidFill>
            </a:endParaRPr>
          </a:p>
        </p:txBody>
      </p:sp>
      <p:sp>
        <p:nvSpPr>
          <p:cNvPr id="6" name="Rectangle 5"/>
          <p:cNvSpPr/>
          <p:nvPr/>
        </p:nvSpPr>
        <p:spPr>
          <a:xfrm>
            <a:off x="2123728" y="4006655"/>
            <a:ext cx="6249006" cy="172819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lIns="72000" tIns="0" rIns="72000" bIns="0" rtlCol="0" anchor="t" anchorCtr="0"/>
          <a:lstStyle/>
          <a:p>
            <a:pPr lvl="0">
              <a:lnSpc>
                <a:spcPts val="1500"/>
              </a:lnSpc>
              <a:spcBef>
                <a:spcPts val="600"/>
              </a:spcBef>
              <a:spcAft>
                <a:spcPts val="600"/>
              </a:spcAft>
            </a:pPr>
            <a:r>
              <a:rPr lang="fr-FR" sz="1400" b="1" dirty="0">
                <a:solidFill>
                  <a:schemeClr val="bg1"/>
                </a:solidFill>
                <a:cs typeface="Arial" pitchFamily="34" charset="0"/>
              </a:rPr>
              <a:t>Solution </a:t>
            </a:r>
            <a:r>
              <a:rPr lang="fr-FR" sz="1400" b="1" dirty="0" err="1">
                <a:solidFill>
                  <a:schemeClr val="bg1"/>
                </a:solidFill>
                <a:cs typeface="Arial" pitchFamily="34" charset="0"/>
              </a:rPr>
              <a:t>under</a:t>
            </a:r>
            <a:r>
              <a:rPr lang="fr-FR" sz="1400" b="1" dirty="0">
                <a:solidFill>
                  <a:schemeClr val="bg1"/>
                </a:solidFill>
                <a:cs typeface="Arial" pitchFamily="34" charset="0"/>
              </a:rPr>
              <a:t> the Master: </a:t>
            </a:r>
          </a:p>
          <a:p>
            <a:pPr>
              <a:lnSpc>
                <a:spcPts val="1500"/>
              </a:lnSpc>
              <a:spcBef>
                <a:spcPts val="600"/>
              </a:spcBef>
            </a:pPr>
            <a:r>
              <a:rPr lang="en-US" sz="1400" dirty="0">
                <a:solidFill>
                  <a:schemeClr val="bg1"/>
                </a:solidFill>
              </a:rPr>
              <a:t>Definition for ‘insured’ does not include local entities located in territories where non admitted is not permitted</a:t>
            </a:r>
          </a:p>
          <a:p>
            <a:pPr>
              <a:lnSpc>
                <a:spcPts val="1500"/>
              </a:lnSpc>
              <a:spcBef>
                <a:spcPts val="600"/>
              </a:spcBef>
            </a:pPr>
            <a:r>
              <a:rPr lang="en-US" sz="1400" b="1" dirty="0">
                <a:solidFill>
                  <a:schemeClr val="bg1"/>
                </a:solidFill>
              </a:rPr>
              <a:t>+</a:t>
            </a:r>
          </a:p>
          <a:p>
            <a:pPr>
              <a:lnSpc>
                <a:spcPts val="1500"/>
              </a:lnSpc>
              <a:spcBef>
                <a:spcPts val="600"/>
              </a:spcBef>
            </a:pPr>
            <a:r>
              <a:rPr lang="en-US" sz="1400" dirty="0">
                <a:solidFill>
                  <a:schemeClr val="bg1"/>
                </a:solidFill>
              </a:rPr>
              <a:t>Master policy indirectly provides an indemnity via the coverage of the financial interest of the parent company in the local entity </a:t>
            </a:r>
          </a:p>
          <a:p>
            <a:pPr marL="342900" indent="-342900">
              <a:buClr>
                <a:srgbClr val="99CC00"/>
              </a:buClr>
              <a:buFont typeface="Wingdings" panose="05000000000000000000" pitchFamily="2" charset="2"/>
              <a:buChar char="§"/>
            </a:pPr>
            <a:endParaRPr lang="fr-FR" sz="1600" dirty="0">
              <a:solidFill>
                <a:srgbClr val="000000"/>
              </a:solidFill>
              <a:cs typeface="Arial"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32085" t="30730" r="31866" b="39618"/>
          <a:stretch/>
        </p:blipFill>
        <p:spPr>
          <a:xfrm>
            <a:off x="757274" y="4162704"/>
            <a:ext cx="1028871" cy="1196890"/>
          </a:xfrm>
          <a:prstGeom prst="rect">
            <a:avLst/>
          </a:prstGeom>
        </p:spPr>
      </p:pic>
    </p:spTree>
    <p:extLst>
      <p:ext uri="{BB962C8B-B14F-4D97-AF65-F5344CB8AC3E}">
        <p14:creationId xmlns:p14="http://schemas.microsoft.com/office/powerpoint/2010/main" val="2700019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421" y="620688"/>
            <a:ext cx="7272039" cy="648072"/>
          </a:xfrm>
        </p:spPr>
        <p:txBody>
          <a:bodyPr/>
          <a:lstStyle/>
          <a:p>
            <a:br>
              <a:rPr lang="en-US" dirty="0"/>
            </a:br>
            <a:r>
              <a:rPr lang="en-US" dirty="0"/>
              <a:t>Claims Example (1) </a:t>
            </a:r>
          </a:p>
        </p:txBody>
      </p:sp>
      <p:sp>
        <p:nvSpPr>
          <p:cNvPr id="5" name="4 Marcador de número de diapositiva"/>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8AE48E-8483-4BD0-A417-21A0B5270AF8}" type="slidenum">
              <a:rPr kumimoji="0" lang="en-GB" sz="900" b="0" i="0" u="none" strike="noStrike" kern="1200" cap="none" spc="0" normalizeH="0" baseline="0" noProof="0" smtClean="0">
                <a:ln>
                  <a:noFill/>
                </a:ln>
                <a:solidFill>
                  <a:prstClr val="black"/>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900" b="0" i="0" u="none" strike="noStrike" kern="1200" cap="none" spc="0" normalizeH="0" baseline="0" noProof="0" dirty="0">
              <a:ln>
                <a:noFill/>
              </a:ln>
              <a:solidFill>
                <a:prstClr val="black"/>
              </a:solidFill>
              <a:effectLst/>
              <a:uLnTx/>
              <a:uFillTx/>
              <a:latin typeface="Georgia"/>
              <a:ea typeface="+mn-ea"/>
              <a:cs typeface="+mn-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3885058"/>
            <a:ext cx="3153748" cy="1963428"/>
          </a:xfrm>
          <a:prstGeom prst="rect">
            <a:avLst/>
          </a:prstGeom>
        </p:spPr>
      </p:pic>
      <p:sp>
        <p:nvSpPr>
          <p:cNvPr id="6" name="Content Placeholder 2"/>
          <p:cNvSpPr>
            <a:spLocks noGrp="1"/>
          </p:cNvSpPr>
          <p:nvPr>
            <p:ph idx="1"/>
          </p:nvPr>
        </p:nvSpPr>
        <p:spPr>
          <a:xfrm>
            <a:off x="1979713" y="1772816"/>
            <a:ext cx="6552728" cy="3096344"/>
          </a:xfrm>
        </p:spPr>
        <p:txBody>
          <a:bodyPr>
            <a:normAutofit/>
          </a:bodyPr>
          <a:lstStyle/>
          <a:p>
            <a:pPr lvl="0"/>
            <a:r>
              <a:rPr lang="en-US" sz="1200" dirty="0"/>
              <a:t>The customer was global packaging company, headquartered in </a:t>
            </a:r>
            <a:r>
              <a:rPr lang="en-US" sz="1200" b="1" dirty="0"/>
              <a:t>Singapore.</a:t>
            </a:r>
          </a:p>
          <a:p>
            <a:pPr lvl="0"/>
            <a:r>
              <a:rPr lang="en-US" sz="1200" dirty="0"/>
              <a:t>The customer’s </a:t>
            </a:r>
            <a:r>
              <a:rPr lang="en-US" sz="1200" b="1" dirty="0"/>
              <a:t>Korea</a:t>
            </a:r>
            <a:r>
              <a:rPr lang="en-US" sz="1200" dirty="0"/>
              <a:t> subsidiary received a claim from one of its clients about a non-conforming product (aluminum cans).</a:t>
            </a:r>
          </a:p>
          <a:p>
            <a:pPr>
              <a:buFontTx/>
              <a:buChar char="•"/>
            </a:pPr>
            <a:r>
              <a:rPr lang="en-US" sz="1200" dirty="0"/>
              <a:t>Metal particles were found outside the lid of the aluminum can, presenting a hazard to consumers. </a:t>
            </a:r>
          </a:p>
          <a:p>
            <a:pPr>
              <a:buFontTx/>
              <a:buChar char="•"/>
            </a:pPr>
            <a:r>
              <a:rPr lang="en-US" sz="1200" dirty="0"/>
              <a:t>The insured had a “controlled master” multinational program bound in Singapore. </a:t>
            </a:r>
            <a:br>
              <a:rPr lang="en-US" sz="1200" dirty="0"/>
            </a:br>
            <a:r>
              <a:rPr lang="en-US" sz="1200" dirty="0"/>
              <a:t>It included a locally issued policy in Korea.</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646" y="1772816"/>
            <a:ext cx="1008112" cy="1173491"/>
          </a:xfrm>
          <a:prstGeom prst="rect">
            <a:avLst/>
          </a:prstGeom>
        </p:spPr>
      </p:pic>
    </p:spTree>
    <p:extLst>
      <p:ext uri="{BB962C8B-B14F-4D97-AF65-F5344CB8AC3E}">
        <p14:creationId xmlns:p14="http://schemas.microsoft.com/office/powerpoint/2010/main" val="3737749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011F66F-4AFA-492F-B6B6-AC872469BE70}" type="slidenum">
              <a:rPr lang="en-US" smtClean="0"/>
              <a:t>10</a:t>
            </a:fld>
            <a:endParaRPr lang="en-US"/>
          </a:p>
        </p:txBody>
      </p:sp>
      <p:sp>
        <p:nvSpPr>
          <p:cNvPr id="8" name="Title 1"/>
          <p:cNvSpPr>
            <a:spLocks noGrp="1"/>
          </p:cNvSpPr>
          <p:nvPr>
            <p:ph type="title"/>
          </p:nvPr>
        </p:nvSpPr>
        <p:spPr>
          <a:xfrm>
            <a:off x="493421" y="620688"/>
            <a:ext cx="7272039" cy="648072"/>
          </a:xfrm>
        </p:spPr>
        <p:txBody>
          <a:bodyPr/>
          <a:lstStyle/>
          <a:p>
            <a:br>
              <a:rPr lang="en-US" dirty="0"/>
            </a:br>
            <a:r>
              <a:rPr lang="en-US" dirty="0"/>
              <a:t>Claim Example (1) Q&amp;A </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646" y="1772816"/>
            <a:ext cx="1008112" cy="1173491"/>
          </a:xfrm>
          <a:prstGeom prst="rect">
            <a:avLst/>
          </a:prstGeom>
        </p:spPr>
      </p:pic>
      <p:sp>
        <p:nvSpPr>
          <p:cNvPr id="3" name="Content Placeholder 2"/>
          <p:cNvSpPr>
            <a:spLocks noGrp="1"/>
          </p:cNvSpPr>
          <p:nvPr>
            <p:ph idx="1"/>
          </p:nvPr>
        </p:nvSpPr>
        <p:spPr>
          <a:xfrm>
            <a:off x="2123728" y="1773936"/>
            <a:ext cx="6840760" cy="4320480"/>
          </a:xfrm>
        </p:spPr>
        <p:txBody>
          <a:bodyPr>
            <a:normAutofit/>
          </a:bodyPr>
          <a:lstStyle/>
          <a:p>
            <a:pPr marL="0" lvl="0" indent="0" rtl="0">
              <a:spcAft>
                <a:spcPts val="600"/>
              </a:spcAft>
              <a:buNone/>
            </a:pPr>
            <a:r>
              <a:rPr lang="en-US" dirty="0">
                <a:solidFill>
                  <a:schemeClr val="accent2"/>
                </a:solidFill>
              </a:rPr>
              <a:t>Scenario:</a:t>
            </a:r>
          </a:p>
          <a:p>
            <a:pPr marL="0" lvl="0" indent="0" rtl="0">
              <a:spcAft>
                <a:spcPts val="600"/>
              </a:spcAft>
              <a:buNone/>
            </a:pPr>
            <a:r>
              <a:rPr lang="en-US" sz="1200" dirty="0"/>
              <a:t>Claim totals $4m and Local policy limit  is $5m.</a:t>
            </a:r>
          </a:p>
          <a:p>
            <a:pPr marL="0" lvl="0" indent="0" rtl="0">
              <a:spcAft>
                <a:spcPts val="600"/>
              </a:spcAft>
              <a:buNone/>
            </a:pPr>
            <a:endParaRPr lang="en-US" sz="1200" dirty="0"/>
          </a:p>
          <a:p>
            <a:pPr marL="0" lvl="0" indent="0" rtl="0">
              <a:spcAft>
                <a:spcPts val="600"/>
              </a:spcAft>
              <a:buNone/>
            </a:pPr>
            <a:r>
              <a:rPr lang="en-US" dirty="0">
                <a:solidFill>
                  <a:schemeClr val="accent2"/>
                </a:solidFill>
              </a:rPr>
              <a:t>1. Who handles the claim?</a:t>
            </a:r>
          </a:p>
          <a:p>
            <a:pPr marL="0" indent="0">
              <a:spcAft>
                <a:spcPts val="600"/>
              </a:spcAft>
              <a:buNone/>
            </a:pPr>
            <a:r>
              <a:rPr lang="en-US" sz="1200" dirty="0"/>
              <a:t>Korean insurer</a:t>
            </a:r>
          </a:p>
          <a:p>
            <a:pPr marL="0" lvl="0" indent="0" rtl="0">
              <a:spcAft>
                <a:spcPts val="600"/>
              </a:spcAft>
              <a:buNone/>
            </a:pPr>
            <a:endParaRPr lang="en-US" sz="1200" dirty="0"/>
          </a:p>
          <a:p>
            <a:pPr marL="0" indent="0">
              <a:spcAft>
                <a:spcPts val="600"/>
              </a:spcAft>
              <a:buNone/>
            </a:pPr>
            <a:r>
              <a:rPr lang="en-US" dirty="0">
                <a:solidFill>
                  <a:schemeClr val="accent2"/>
                </a:solidFill>
              </a:rPr>
              <a:t>2. Who pays the claim?</a:t>
            </a:r>
          </a:p>
          <a:p>
            <a:pPr marL="0" lvl="0" indent="0">
              <a:spcAft>
                <a:spcPts val="1200"/>
              </a:spcAft>
              <a:buNone/>
            </a:pPr>
            <a:r>
              <a:rPr lang="en-US" sz="1200" dirty="0"/>
              <a:t>Korean insurer</a:t>
            </a:r>
            <a:r>
              <a:rPr lang="en-US" sz="1200" dirty="0">
                <a:solidFill>
                  <a:schemeClr val="bg1"/>
                </a:solidFill>
              </a:rPr>
              <a:t>       </a:t>
            </a:r>
            <a:r>
              <a:rPr lang="en-US" sz="1200" b="1" dirty="0">
                <a:solidFill>
                  <a:schemeClr val="bg1"/>
                </a:solidFill>
              </a:rPr>
              <a:t>Not so fast ! </a:t>
            </a:r>
          </a:p>
          <a:p>
            <a:pPr marL="0" indent="0">
              <a:spcAft>
                <a:spcPts val="600"/>
              </a:spcAft>
              <a:buNone/>
            </a:pPr>
            <a:r>
              <a:rPr lang="en-US" sz="1200" b="1" dirty="0">
                <a:solidFill>
                  <a:schemeClr val="bg1"/>
                </a:solidFill>
              </a:rPr>
              <a:t>               Did you check if local policy </a:t>
            </a:r>
            <a:r>
              <a:rPr lang="en-US" sz="1200" b="1" u="sng" dirty="0">
                <a:solidFill>
                  <a:schemeClr val="bg1"/>
                </a:solidFill>
              </a:rPr>
              <a:t>wording</a:t>
            </a:r>
            <a:r>
              <a:rPr lang="en-US" sz="1200" b="1" dirty="0">
                <a:solidFill>
                  <a:schemeClr val="bg1"/>
                </a:solidFill>
              </a:rPr>
              <a:t> was covering that claim</a:t>
            </a:r>
            <a:endParaRPr lang="en-US" sz="1200" dirty="0"/>
          </a:p>
          <a:p>
            <a:pPr marL="0" lvl="0" indent="0">
              <a:spcAft>
                <a:spcPts val="600"/>
              </a:spcAft>
              <a:buNone/>
            </a:pPr>
            <a:r>
              <a:rPr lang="en-US" dirty="0">
                <a:solidFill>
                  <a:schemeClr val="accent2"/>
                </a:solidFill>
              </a:rPr>
              <a:t>3. Who is paid?</a:t>
            </a:r>
          </a:p>
          <a:p>
            <a:pPr marL="0" lvl="0" indent="0">
              <a:spcAft>
                <a:spcPts val="600"/>
              </a:spcAft>
              <a:buNone/>
            </a:pPr>
            <a:r>
              <a:rPr lang="en-US" sz="1200" dirty="0"/>
              <a:t>Korean local subsidiary</a:t>
            </a:r>
          </a:p>
        </p:txBody>
      </p:sp>
    </p:spTree>
    <p:extLst>
      <p:ext uri="{BB962C8B-B14F-4D97-AF65-F5344CB8AC3E}">
        <p14:creationId xmlns:p14="http://schemas.microsoft.com/office/powerpoint/2010/main" val="108510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Claims Example (1) – When it Works Well</a:t>
            </a:r>
          </a:p>
        </p:txBody>
      </p:sp>
      <p:sp>
        <p:nvSpPr>
          <p:cNvPr id="6" name="Slide Number Placeholder 5"/>
          <p:cNvSpPr>
            <a:spLocks noGrp="1"/>
          </p:cNvSpPr>
          <p:nvPr>
            <p:ph type="sldNum" sz="quarter" idx="12"/>
          </p:nvPr>
        </p:nvSpPr>
        <p:spPr/>
        <p:txBody>
          <a:bodyPr/>
          <a:lstStyle/>
          <a:p>
            <a:fld id="{A011F66F-4AFA-492F-B6B6-AC872469BE70}" type="slidenum">
              <a:rPr lang="en-US" smtClean="0"/>
              <a:t>11</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646" y="1772816"/>
            <a:ext cx="1008112" cy="1173491"/>
          </a:xfrm>
          <a:prstGeom prst="rect">
            <a:avLst/>
          </a:prstGeom>
        </p:spPr>
      </p:pic>
      <p:sp>
        <p:nvSpPr>
          <p:cNvPr id="9" name="Rectangle 8"/>
          <p:cNvSpPr/>
          <p:nvPr/>
        </p:nvSpPr>
        <p:spPr>
          <a:xfrm>
            <a:off x="2123728" y="1772816"/>
            <a:ext cx="5965504" cy="34563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accent1"/>
              </a:solidFill>
            </a:endParaRP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41547" t="37701" r="41872" b="51264"/>
          <a:stretch/>
        </p:blipFill>
        <p:spPr>
          <a:xfrm>
            <a:off x="2329915" y="1988840"/>
            <a:ext cx="535499" cy="504000"/>
          </a:xfrm>
          <a:prstGeom prst="rect">
            <a:avLst/>
          </a:prstGeom>
        </p:spPr>
      </p:pic>
      <p:graphicFrame>
        <p:nvGraphicFramePr>
          <p:cNvPr id="5" name="Content Placeholder 4"/>
          <p:cNvGraphicFramePr>
            <a:graphicFrameLocks noGrp="1"/>
          </p:cNvGraphicFramePr>
          <p:nvPr>
            <p:ph idx="1"/>
            <p:extLst>
              <p:ext uri="{D42A27DB-BD31-4B8C-83A1-F6EECF244321}">
                <p14:modId xmlns:p14="http://schemas.microsoft.com/office/powerpoint/2010/main" val="1508110497"/>
              </p:ext>
            </p:extLst>
          </p:nvPr>
        </p:nvGraphicFramePr>
        <p:xfrm>
          <a:off x="3059832" y="1772816"/>
          <a:ext cx="4752527" cy="43204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41547" t="37701" r="41872" b="51264"/>
          <a:stretch/>
        </p:blipFill>
        <p:spPr>
          <a:xfrm>
            <a:off x="2336811" y="2742805"/>
            <a:ext cx="535499" cy="504000"/>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41547" t="37701" r="41872" b="51264"/>
          <a:stretch/>
        </p:blipFill>
        <p:spPr>
          <a:xfrm>
            <a:off x="2329915" y="3501008"/>
            <a:ext cx="535499" cy="504000"/>
          </a:xfrm>
          <a:prstGeom prst="rect">
            <a:avLst/>
          </a:prstGeom>
        </p:spPr>
      </p:pic>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l="41547" t="37701" r="41872" b="51264"/>
          <a:stretch/>
        </p:blipFill>
        <p:spPr>
          <a:xfrm>
            <a:off x="2336811" y="4365104"/>
            <a:ext cx="535499" cy="504000"/>
          </a:xfrm>
          <a:prstGeom prst="rect">
            <a:avLst/>
          </a:prstGeom>
        </p:spPr>
      </p:pic>
    </p:spTree>
    <p:extLst>
      <p:ext uri="{BB962C8B-B14F-4D97-AF65-F5344CB8AC3E}">
        <p14:creationId xmlns:p14="http://schemas.microsoft.com/office/powerpoint/2010/main" val="1028912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Claims Example (1) – Summary of Issues</a:t>
            </a:r>
          </a:p>
        </p:txBody>
      </p:sp>
      <p:sp>
        <p:nvSpPr>
          <p:cNvPr id="6" name="Slide Number Placeholder 5"/>
          <p:cNvSpPr>
            <a:spLocks noGrp="1"/>
          </p:cNvSpPr>
          <p:nvPr>
            <p:ph type="sldNum" sz="quarter" idx="12"/>
          </p:nvPr>
        </p:nvSpPr>
        <p:spPr/>
        <p:txBody>
          <a:bodyPr/>
          <a:lstStyle/>
          <a:p>
            <a:fld id="{A011F66F-4AFA-492F-B6B6-AC872469BE70}" type="slidenum">
              <a:rPr lang="en-US" smtClean="0"/>
              <a:t>12</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646" y="1772816"/>
            <a:ext cx="1008112" cy="1173491"/>
          </a:xfrm>
          <a:prstGeom prst="rect">
            <a:avLst/>
          </a:prstGeom>
        </p:spPr>
      </p:pic>
      <p:sp>
        <p:nvSpPr>
          <p:cNvPr id="8" name="Rectangle 7"/>
          <p:cNvSpPr/>
          <p:nvPr/>
        </p:nvSpPr>
        <p:spPr>
          <a:xfrm>
            <a:off x="2123728" y="1772816"/>
            <a:ext cx="6192688" cy="403244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accent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9055635"/>
              </p:ext>
            </p:extLst>
          </p:nvPr>
        </p:nvGraphicFramePr>
        <p:xfrm>
          <a:off x="2866128" y="1916832"/>
          <a:ext cx="5306272"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30751" y="1988841"/>
            <a:ext cx="288000" cy="308903"/>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39752" y="3213017"/>
            <a:ext cx="288000" cy="308903"/>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39752" y="4293137"/>
            <a:ext cx="288000" cy="308903"/>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39752" y="5157193"/>
            <a:ext cx="288000" cy="308903"/>
          </a:xfrm>
          <a:prstGeom prst="rect">
            <a:avLst/>
          </a:prstGeom>
        </p:spPr>
      </p:pic>
    </p:spTree>
    <p:extLst>
      <p:ext uri="{BB962C8B-B14F-4D97-AF65-F5344CB8AC3E}">
        <p14:creationId xmlns:p14="http://schemas.microsoft.com/office/powerpoint/2010/main" val="2936508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Claims Example (2)</a:t>
            </a:r>
          </a:p>
        </p:txBody>
      </p:sp>
      <p:sp>
        <p:nvSpPr>
          <p:cNvPr id="6" name="Slide Number Placeholder 5"/>
          <p:cNvSpPr>
            <a:spLocks noGrp="1"/>
          </p:cNvSpPr>
          <p:nvPr>
            <p:ph type="sldNum" sz="quarter" idx="12"/>
          </p:nvPr>
        </p:nvSpPr>
        <p:spPr/>
        <p:txBody>
          <a:bodyPr/>
          <a:lstStyle/>
          <a:p>
            <a:fld id="{A011F66F-4AFA-492F-B6B6-AC872469BE70}" type="slidenum">
              <a:rPr lang="en-US" smtClean="0"/>
              <a:t>13</a:t>
            </a:fld>
            <a:endParaRPr lang="en-US"/>
          </a:p>
        </p:txBody>
      </p:sp>
      <p:pic>
        <p:nvPicPr>
          <p:cNvPr id="7" name="Picture 6"/>
          <p:cNvPicPr/>
          <p:nvPr/>
        </p:nvPicPr>
        <p:blipFill rotWithShape="1">
          <a:blip r:embed="rId2"/>
          <a:srcRect l="895" t="8684" r="61002" b="41893"/>
          <a:stretch/>
        </p:blipFill>
        <p:spPr bwMode="auto">
          <a:xfrm>
            <a:off x="1979713" y="3320989"/>
            <a:ext cx="3456384" cy="2412268"/>
          </a:xfrm>
          <a:prstGeom prst="rect">
            <a:avLst/>
          </a:prstGeom>
          <a:ln>
            <a:noFill/>
          </a:ln>
          <a:extLst>
            <a:ext uri="{53640926-AAD7-44D8-BBD7-CCE9431645EC}">
              <a14:shadowObscured xmlns:a14="http://schemas.microsoft.com/office/drawing/2010/main"/>
            </a:ext>
          </a:ex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646" y="1772816"/>
            <a:ext cx="1008111" cy="1173491"/>
          </a:xfrm>
          <a:prstGeom prst="rect">
            <a:avLst/>
          </a:prstGeom>
        </p:spPr>
      </p:pic>
      <p:sp>
        <p:nvSpPr>
          <p:cNvPr id="10" name="Content Placeholder 2"/>
          <p:cNvSpPr txBox="1">
            <a:spLocks/>
          </p:cNvSpPr>
          <p:nvPr/>
        </p:nvSpPr>
        <p:spPr>
          <a:xfrm>
            <a:off x="1979713" y="1772816"/>
            <a:ext cx="6552728" cy="3096344"/>
          </a:xfrm>
          <a:prstGeom prst="rect">
            <a:avLst/>
          </a:prstGeom>
        </p:spPr>
        <p:txBody>
          <a:bodyPr vert="horz" lIns="0" tIns="0" rIns="0" bIns="0" rtlCol="0">
            <a:normAutofit/>
          </a:bodyPr>
          <a:lstStyle>
            <a:lvl1pPr marL="180000" indent="-180000" algn="l" defTabSz="914400" rtl="0" eaLnBrk="1" latinLnBrk="0" hangingPunct="1">
              <a:lnSpc>
                <a:spcPts val="15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ts val="1500"/>
              </a:lnSpc>
              <a:spcBef>
                <a:spcPts val="0"/>
              </a:spcBef>
              <a:spcAft>
                <a:spcPts val="0"/>
              </a:spcAft>
              <a:buFont typeface="Symbol" panose="05050102010706020507" pitchFamily="18" charset="2"/>
              <a:buChar char="-"/>
              <a:defRPr sz="1400" b="0" i="0" u="none" kern="1200">
                <a:solidFill>
                  <a:schemeClr val="tx1"/>
                </a:solidFill>
                <a:latin typeface="+mn-lt"/>
                <a:ea typeface="+mn-ea"/>
                <a:cs typeface="+mn-cs"/>
              </a:defRPr>
            </a:lvl2pPr>
            <a:lvl3pPr marL="54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ts val="1500"/>
              </a:lnSpc>
              <a:spcBef>
                <a:spcPts val="0"/>
              </a:spcBef>
              <a:spcAft>
                <a:spcPts val="0"/>
              </a:spcAft>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Mining company based in </a:t>
            </a:r>
            <a:r>
              <a:rPr lang="en-GB" sz="1200" b="1" dirty="0"/>
              <a:t>Mexico </a:t>
            </a:r>
            <a:r>
              <a:rPr lang="en-GB" sz="1200" dirty="0"/>
              <a:t>with operations in several countries in </a:t>
            </a:r>
            <a:r>
              <a:rPr lang="en-GB" sz="1200" b="1" dirty="0"/>
              <a:t>Asia</a:t>
            </a:r>
            <a:r>
              <a:rPr lang="en-US" sz="1200" b="1" dirty="0"/>
              <a:t>.</a:t>
            </a:r>
          </a:p>
          <a:p>
            <a:r>
              <a:rPr lang="en-GB" sz="1200" dirty="0"/>
              <a:t>Substantial explosion in nickel refinery in </a:t>
            </a:r>
            <a:r>
              <a:rPr lang="en-GB" sz="1200" b="1" dirty="0"/>
              <a:t>Korea.</a:t>
            </a:r>
          </a:p>
          <a:p>
            <a:pPr>
              <a:buFontTx/>
              <a:buChar char="•"/>
            </a:pPr>
            <a:r>
              <a:rPr lang="en-GB" sz="1200" dirty="0"/>
              <a:t>Local customer had limited insurance or legal expertise.</a:t>
            </a:r>
            <a:r>
              <a:rPr lang="en-US" sz="1200" dirty="0"/>
              <a:t> </a:t>
            </a:r>
          </a:p>
          <a:p>
            <a:pPr>
              <a:buFontTx/>
              <a:buChar char="•"/>
            </a:pPr>
            <a:r>
              <a:rPr lang="en-GB" sz="1200" b="1" dirty="0"/>
              <a:t>Global policy </a:t>
            </a:r>
            <a:r>
              <a:rPr lang="en-GB" sz="1200" dirty="0"/>
              <a:t>– no local policy in place!!</a:t>
            </a:r>
          </a:p>
        </p:txBody>
      </p:sp>
    </p:spTree>
    <p:extLst>
      <p:ext uri="{BB962C8B-B14F-4D97-AF65-F5344CB8AC3E}">
        <p14:creationId xmlns:p14="http://schemas.microsoft.com/office/powerpoint/2010/main" val="2112234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011F66F-4AFA-492F-B6B6-AC872469BE70}" type="slidenum">
              <a:rPr lang="en-US" smtClean="0"/>
              <a:t>14</a:t>
            </a:fld>
            <a:endParaRPr lang="en-US"/>
          </a:p>
        </p:txBody>
      </p:sp>
      <p:sp>
        <p:nvSpPr>
          <p:cNvPr id="3" name="Content Placeholder 2"/>
          <p:cNvSpPr>
            <a:spLocks noGrp="1"/>
          </p:cNvSpPr>
          <p:nvPr>
            <p:ph idx="1"/>
          </p:nvPr>
        </p:nvSpPr>
        <p:spPr>
          <a:xfrm>
            <a:off x="2123728" y="1772816"/>
            <a:ext cx="8218487" cy="4320480"/>
          </a:xfrm>
        </p:spPr>
        <p:txBody>
          <a:bodyPr>
            <a:normAutofit/>
          </a:bodyPr>
          <a:lstStyle/>
          <a:p>
            <a:pPr marL="0" lvl="0" indent="0">
              <a:buNone/>
            </a:pPr>
            <a:r>
              <a:rPr lang="en-US" dirty="0">
                <a:solidFill>
                  <a:srgbClr val="7ACB00"/>
                </a:solidFill>
              </a:rPr>
              <a:t>Scenario:</a:t>
            </a:r>
          </a:p>
          <a:p>
            <a:pPr marL="0" lvl="0" indent="0">
              <a:buNone/>
            </a:pPr>
            <a:r>
              <a:rPr lang="en-US" sz="1200" dirty="0"/>
              <a:t>Claim totals $40m </a:t>
            </a:r>
          </a:p>
          <a:p>
            <a:pPr marL="0" lvl="0" indent="0">
              <a:buNone/>
            </a:pPr>
            <a:endParaRPr lang="en-US" sz="1200" b="1" dirty="0">
              <a:solidFill>
                <a:schemeClr val="accent3"/>
              </a:solidFill>
            </a:endParaRPr>
          </a:p>
          <a:p>
            <a:pPr marL="0" lvl="0" indent="0">
              <a:buNone/>
            </a:pPr>
            <a:r>
              <a:rPr lang="en-US" dirty="0">
                <a:solidFill>
                  <a:srgbClr val="7ACB00"/>
                </a:solidFill>
              </a:rPr>
              <a:t>1. Who handles the claim?</a:t>
            </a:r>
          </a:p>
          <a:p>
            <a:pPr marL="0" indent="0">
              <a:buNone/>
            </a:pPr>
            <a:r>
              <a:rPr lang="en-US" sz="1200" dirty="0"/>
              <a:t>Korean customer</a:t>
            </a:r>
          </a:p>
          <a:p>
            <a:pPr marL="0" indent="0">
              <a:buNone/>
            </a:pPr>
            <a:endParaRPr lang="en-US" sz="1200" dirty="0"/>
          </a:p>
          <a:p>
            <a:pPr marL="0" indent="0">
              <a:buNone/>
            </a:pPr>
            <a:r>
              <a:rPr lang="en-US" dirty="0">
                <a:solidFill>
                  <a:srgbClr val="7ACB00"/>
                </a:solidFill>
              </a:rPr>
              <a:t>2.  Who pays the claim?</a:t>
            </a:r>
          </a:p>
          <a:p>
            <a:pPr marL="0" lvl="0" indent="0">
              <a:buNone/>
            </a:pPr>
            <a:r>
              <a:rPr lang="en-US" sz="1200" dirty="0"/>
              <a:t>Mexican insurer </a:t>
            </a:r>
          </a:p>
          <a:p>
            <a:pPr marL="0" lvl="0" indent="0">
              <a:buNone/>
            </a:pPr>
            <a:endParaRPr lang="en-US" sz="1200" dirty="0"/>
          </a:p>
          <a:p>
            <a:pPr marL="0" lvl="0" indent="0">
              <a:buNone/>
            </a:pPr>
            <a:r>
              <a:rPr lang="en-US" dirty="0">
                <a:solidFill>
                  <a:srgbClr val="7ACB00"/>
                </a:solidFill>
              </a:rPr>
              <a:t>3.  Who is paid?</a:t>
            </a:r>
          </a:p>
          <a:p>
            <a:pPr marL="0" lvl="0" indent="0">
              <a:buNone/>
            </a:pPr>
            <a:r>
              <a:rPr lang="en-US" sz="1200" dirty="0"/>
              <a:t>Parent company in Mexico</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646" y="1772816"/>
            <a:ext cx="1008111" cy="1173491"/>
          </a:xfrm>
          <a:prstGeom prst="rect">
            <a:avLst/>
          </a:prstGeom>
        </p:spPr>
      </p:pic>
      <p:sp>
        <p:nvSpPr>
          <p:cNvPr id="9" name="Title 1"/>
          <p:cNvSpPr>
            <a:spLocks noGrp="1"/>
          </p:cNvSpPr>
          <p:nvPr>
            <p:ph type="title"/>
          </p:nvPr>
        </p:nvSpPr>
        <p:spPr>
          <a:xfrm>
            <a:off x="466344" y="914400"/>
            <a:ext cx="8218487" cy="1040899"/>
          </a:xfrm>
        </p:spPr>
        <p:txBody>
          <a:bodyPr/>
          <a:lstStyle/>
          <a:p>
            <a:r>
              <a:rPr lang="en-US" dirty="0"/>
              <a:t>Claims Example (2) Q&amp;A</a:t>
            </a:r>
          </a:p>
        </p:txBody>
      </p:sp>
    </p:spTree>
    <p:extLst>
      <p:ext uri="{BB962C8B-B14F-4D97-AF65-F5344CB8AC3E}">
        <p14:creationId xmlns:p14="http://schemas.microsoft.com/office/powerpoint/2010/main" val="405431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Claims Example (2) – Where it Can Go Wrong</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885069038"/>
              </p:ext>
            </p:extLst>
          </p:nvPr>
        </p:nvGraphicFramePr>
        <p:xfrm>
          <a:off x="2411760" y="1557264"/>
          <a:ext cx="5688632" cy="4320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lide Number Placeholder 10"/>
          <p:cNvSpPr>
            <a:spLocks noGrp="1"/>
          </p:cNvSpPr>
          <p:nvPr>
            <p:ph type="sldNum" sz="quarter" idx="12"/>
          </p:nvPr>
        </p:nvSpPr>
        <p:spPr/>
        <p:txBody>
          <a:bodyPr/>
          <a:lstStyle/>
          <a:p>
            <a:fld id="{42DB9A70-E41F-4F16-A6F9-C91FCF38DE89}" type="slidenum">
              <a:rPr lang="en-US" smtClean="0"/>
              <a:t>15</a:t>
            </a:fld>
            <a:endParaRPr lang="en-US"/>
          </a:p>
        </p:txBody>
      </p:sp>
      <p:pic>
        <p:nvPicPr>
          <p:cNvPr id="8" name="Picture 7" descr="https://covers.openlibrary.org/w/id/5742235-M.jpg"/>
          <p:cNvPicPr/>
          <p:nvPr/>
        </p:nvPicPr>
        <p:blipFill>
          <a:blip r:embed="rId7">
            <a:extLst>
              <a:ext uri="{28A0092B-C50C-407E-A947-70E740481C1C}">
                <a14:useLocalDpi xmlns:a14="http://schemas.microsoft.com/office/drawing/2010/main" val="0"/>
              </a:ext>
            </a:extLst>
          </a:blip>
          <a:srcRect/>
          <a:stretch>
            <a:fillRect/>
          </a:stretch>
        </p:blipFill>
        <p:spPr bwMode="auto">
          <a:xfrm>
            <a:off x="7524327" y="4365104"/>
            <a:ext cx="1157607" cy="1644044"/>
          </a:xfrm>
          <a:prstGeom prst="rect">
            <a:avLst/>
          </a:prstGeom>
          <a:noFill/>
          <a:ln>
            <a:noFill/>
          </a:ln>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0646" y="1772816"/>
            <a:ext cx="1008111" cy="1173491"/>
          </a:xfrm>
          <a:prstGeom prst="rect">
            <a:avLst/>
          </a:prstGeom>
        </p:spPr>
      </p:pic>
      <p:pic>
        <p:nvPicPr>
          <p:cNvPr id="7" name="Picture 6"/>
          <p:cNvPicPr>
            <a:picLocks noChangeAspect="1"/>
          </p:cNvPicPr>
          <p:nvPr/>
        </p:nvPicPr>
        <p:blipFill rotWithShape="1">
          <a:blip r:embed="rId9" cstate="print">
            <a:extLst>
              <a:ext uri="{28A0092B-C50C-407E-A947-70E740481C1C}">
                <a14:useLocalDpi xmlns:a14="http://schemas.microsoft.com/office/drawing/2010/main" val="0"/>
              </a:ext>
            </a:extLst>
          </a:blip>
          <a:srcRect l="40837" t="33471" r="38892" b="9946"/>
          <a:stretch/>
        </p:blipFill>
        <p:spPr>
          <a:xfrm>
            <a:off x="2123728" y="1844824"/>
            <a:ext cx="220329" cy="503893"/>
          </a:xfrm>
          <a:prstGeom prst="rect">
            <a:avLst/>
          </a:prstGeom>
        </p:spPr>
      </p:pic>
      <p:pic>
        <p:nvPicPr>
          <p:cNvPr id="18" name="Picture 17"/>
          <p:cNvPicPr>
            <a:picLocks noChangeAspect="1"/>
          </p:cNvPicPr>
          <p:nvPr/>
        </p:nvPicPr>
        <p:blipFill rotWithShape="1">
          <a:blip r:embed="rId9" cstate="print">
            <a:extLst>
              <a:ext uri="{28A0092B-C50C-407E-A947-70E740481C1C}">
                <a14:useLocalDpi xmlns:a14="http://schemas.microsoft.com/office/drawing/2010/main" val="0"/>
              </a:ext>
            </a:extLst>
          </a:blip>
          <a:srcRect l="40837" t="33471" r="38892" b="9946"/>
          <a:stretch/>
        </p:blipFill>
        <p:spPr>
          <a:xfrm>
            <a:off x="2165963" y="3212976"/>
            <a:ext cx="220329" cy="503893"/>
          </a:xfrm>
          <a:prstGeom prst="rect">
            <a:avLst/>
          </a:prstGeom>
        </p:spPr>
      </p:pic>
      <p:pic>
        <p:nvPicPr>
          <p:cNvPr id="19" name="Picture 18"/>
          <p:cNvPicPr>
            <a:picLocks noChangeAspect="1"/>
          </p:cNvPicPr>
          <p:nvPr/>
        </p:nvPicPr>
        <p:blipFill rotWithShape="1">
          <a:blip r:embed="rId9" cstate="print">
            <a:extLst>
              <a:ext uri="{28A0092B-C50C-407E-A947-70E740481C1C}">
                <a14:useLocalDpi xmlns:a14="http://schemas.microsoft.com/office/drawing/2010/main" val="0"/>
              </a:ext>
            </a:extLst>
          </a:blip>
          <a:srcRect l="40837" t="33471" r="38892" b="9946"/>
          <a:stretch/>
        </p:blipFill>
        <p:spPr>
          <a:xfrm>
            <a:off x="2201116" y="4365104"/>
            <a:ext cx="220329" cy="503893"/>
          </a:xfrm>
          <a:prstGeom prst="rect">
            <a:avLst/>
          </a:prstGeom>
        </p:spPr>
      </p:pic>
    </p:spTree>
    <p:extLst>
      <p:ext uri="{BB962C8B-B14F-4D97-AF65-F5344CB8AC3E}">
        <p14:creationId xmlns:p14="http://schemas.microsoft.com/office/powerpoint/2010/main" val="3094907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8AE48E-8483-4BD0-A417-21A0B5270AF8}" type="slidenum">
              <a:rPr kumimoji="0" lang="en-GB" sz="900" b="0" i="0" u="none" strike="noStrike" kern="1200" cap="none" spc="0" normalizeH="0" baseline="0" noProof="0" smtClean="0">
                <a:ln>
                  <a:noFill/>
                </a:ln>
                <a:solidFill>
                  <a:prstClr val="black"/>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dirty="0">
              <a:ln>
                <a:noFill/>
              </a:ln>
              <a:solidFill>
                <a:prstClr val="black"/>
              </a:solidFill>
              <a:effectLst/>
              <a:uLnTx/>
              <a:uFillTx/>
              <a:latin typeface="Georgia"/>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3885058"/>
            <a:ext cx="3153748" cy="1963428"/>
          </a:xfrm>
          <a:prstGeom prst="rect">
            <a:avLst/>
          </a:prstGeom>
        </p:spPr>
      </p:pic>
      <p:sp>
        <p:nvSpPr>
          <p:cNvPr id="7" name="Content Placeholder 2"/>
          <p:cNvSpPr>
            <a:spLocks noGrp="1"/>
          </p:cNvSpPr>
          <p:nvPr>
            <p:ph idx="1"/>
          </p:nvPr>
        </p:nvSpPr>
        <p:spPr>
          <a:xfrm>
            <a:off x="1979713" y="1772816"/>
            <a:ext cx="6552728" cy="3096344"/>
          </a:xfrm>
        </p:spPr>
        <p:txBody>
          <a:bodyPr>
            <a:normAutofit/>
          </a:bodyPr>
          <a:lstStyle/>
          <a:p>
            <a:pPr lvl="0"/>
            <a:r>
              <a:rPr lang="en-US" sz="1200" dirty="0"/>
              <a:t>The customer was global packaging company, headquartered in </a:t>
            </a:r>
            <a:r>
              <a:rPr lang="en-US" sz="1200" b="1" dirty="0"/>
              <a:t>Singapore.</a:t>
            </a:r>
          </a:p>
          <a:p>
            <a:pPr lvl="0"/>
            <a:r>
              <a:rPr lang="en-US" sz="1200" dirty="0"/>
              <a:t>The customer’s </a:t>
            </a:r>
            <a:r>
              <a:rPr lang="en-US" sz="1200" b="1" dirty="0"/>
              <a:t>Korea</a:t>
            </a:r>
            <a:r>
              <a:rPr lang="en-US" sz="1200" dirty="0"/>
              <a:t> subsidiary received a claim from one of its clients about a non-conforming product (aluminum cans).</a:t>
            </a:r>
          </a:p>
          <a:p>
            <a:pPr>
              <a:buFontTx/>
              <a:buChar char="•"/>
            </a:pPr>
            <a:r>
              <a:rPr lang="en-US" sz="1200" dirty="0"/>
              <a:t>Metal particles were found outside the lid of the aluminum can, presenting a hazard to consumers. </a:t>
            </a:r>
          </a:p>
          <a:p>
            <a:pPr>
              <a:buFontTx/>
              <a:buChar char="•"/>
            </a:pPr>
            <a:r>
              <a:rPr lang="en-US" sz="1200" dirty="0"/>
              <a:t>The insured had a “controlled master” multinational program bound in Singapore. </a:t>
            </a:r>
            <a:br>
              <a:rPr lang="en-US" sz="1200" dirty="0"/>
            </a:br>
            <a:r>
              <a:rPr lang="en-US" sz="1200" dirty="0"/>
              <a:t>It included a locally issued policy in Korea.</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646" y="1772816"/>
            <a:ext cx="1008111" cy="1173491"/>
          </a:xfrm>
          <a:prstGeom prst="rect">
            <a:avLst/>
          </a:prstGeom>
        </p:spPr>
      </p:pic>
      <p:sp>
        <p:nvSpPr>
          <p:cNvPr id="10" name="Title 1"/>
          <p:cNvSpPr>
            <a:spLocks noGrp="1"/>
          </p:cNvSpPr>
          <p:nvPr>
            <p:ph type="title"/>
          </p:nvPr>
        </p:nvSpPr>
        <p:spPr>
          <a:xfrm>
            <a:off x="466344" y="914400"/>
            <a:ext cx="8218487" cy="1040899"/>
          </a:xfrm>
        </p:spPr>
        <p:txBody>
          <a:bodyPr/>
          <a:lstStyle/>
          <a:p>
            <a:r>
              <a:rPr lang="en-US" dirty="0"/>
              <a:t>Claims Example (3)</a:t>
            </a:r>
          </a:p>
        </p:txBody>
      </p:sp>
    </p:spTree>
    <p:extLst>
      <p:ext uri="{BB962C8B-B14F-4D97-AF65-F5344CB8AC3E}">
        <p14:creationId xmlns:p14="http://schemas.microsoft.com/office/powerpoint/2010/main" val="2183664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011F66F-4AFA-492F-B6B6-AC872469BE70}" type="slidenum">
              <a:rPr lang="en-US" smtClean="0"/>
              <a:t>17</a:t>
            </a:fld>
            <a:endParaRPr lang="en-US"/>
          </a:p>
        </p:txBody>
      </p:sp>
      <p:sp>
        <p:nvSpPr>
          <p:cNvPr id="3" name="Content Placeholder 2"/>
          <p:cNvSpPr>
            <a:spLocks noGrp="1"/>
          </p:cNvSpPr>
          <p:nvPr>
            <p:ph idx="1"/>
          </p:nvPr>
        </p:nvSpPr>
        <p:spPr>
          <a:xfrm>
            <a:off x="1979712" y="1773936"/>
            <a:ext cx="6707088" cy="4320480"/>
          </a:xfrm>
        </p:spPr>
        <p:txBody>
          <a:bodyPr>
            <a:normAutofit/>
          </a:bodyPr>
          <a:lstStyle/>
          <a:p>
            <a:pPr marL="0" lvl="0" indent="0">
              <a:buNone/>
            </a:pPr>
            <a:r>
              <a:rPr lang="en-US" dirty="0">
                <a:solidFill>
                  <a:schemeClr val="accent4"/>
                </a:solidFill>
              </a:rPr>
              <a:t>Scenario:</a:t>
            </a:r>
          </a:p>
          <a:p>
            <a:pPr marL="0" lvl="0" indent="0">
              <a:spcAft>
                <a:spcPts val="600"/>
              </a:spcAft>
              <a:buNone/>
            </a:pPr>
            <a:r>
              <a:rPr lang="en-US" sz="1200" dirty="0"/>
              <a:t>Claim totals $12m. Local Limit is $5m</a:t>
            </a:r>
          </a:p>
          <a:p>
            <a:pPr marL="0" lvl="0" indent="0">
              <a:spcAft>
                <a:spcPts val="600"/>
              </a:spcAft>
              <a:buNone/>
            </a:pPr>
            <a:endParaRPr lang="en-US" sz="1200" b="1" dirty="0">
              <a:solidFill>
                <a:schemeClr val="accent3"/>
              </a:solidFill>
            </a:endParaRPr>
          </a:p>
          <a:p>
            <a:pPr marL="0" lvl="0" indent="0">
              <a:spcAft>
                <a:spcPts val="600"/>
              </a:spcAft>
              <a:buNone/>
            </a:pPr>
            <a:r>
              <a:rPr lang="en-US" dirty="0">
                <a:solidFill>
                  <a:schemeClr val="accent4"/>
                </a:solidFill>
              </a:rPr>
              <a:t>1. Who handles the claim?</a:t>
            </a:r>
          </a:p>
          <a:p>
            <a:pPr marL="0" indent="0">
              <a:spcAft>
                <a:spcPts val="600"/>
              </a:spcAft>
              <a:buNone/>
            </a:pPr>
            <a:r>
              <a:rPr lang="en-US" sz="1200" dirty="0"/>
              <a:t>Korean insurer</a:t>
            </a:r>
          </a:p>
          <a:p>
            <a:pPr marL="0" indent="0">
              <a:spcAft>
                <a:spcPts val="600"/>
              </a:spcAft>
              <a:buNone/>
            </a:pPr>
            <a:endParaRPr lang="en-US" sz="1200" dirty="0"/>
          </a:p>
          <a:p>
            <a:pPr marL="0" indent="0">
              <a:spcAft>
                <a:spcPts val="600"/>
              </a:spcAft>
              <a:buNone/>
            </a:pPr>
            <a:r>
              <a:rPr lang="en-US" dirty="0">
                <a:solidFill>
                  <a:schemeClr val="accent4"/>
                </a:solidFill>
              </a:rPr>
              <a:t>2. Who pays the claim?</a:t>
            </a:r>
          </a:p>
          <a:p>
            <a:pPr lvl="0">
              <a:spcAft>
                <a:spcPts val="600"/>
              </a:spcAft>
            </a:pPr>
            <a:r>
              <a:rPr lang="en-US" sz="1200" dirty="0"/>
              <a:t>Korean insurer $5m</a:t>
            </a:r>
          </a:p>
          <a:p>
            <a:pPr lvl="0">
              <a:spcAft>
                <a:spcPts val="600"/>
              </a:spcAft>
            </a:pPr>
            <a:r>
              <a:rPr lang="en-GB" sz="1200" dirty="0"/>
              <a:t>Singapore  insurer $7m</a:t>
            </a:r>
            <a:endParaRPr lang="en-US" sz="1200" dirty="0"/>
          </a:p>
          <a:p>
            <a:pPr marL="0" lvl="0" indent="0">
              <a:spcAft>
                <a:spcPts val="600"/>
              </a:spcAft>
              <a:buNone/>
            </a:pPr>
            <a:endParaRPr lang="en-US" sz="1200" dirty="0"/>
          </a:p>
          <a:p>
            <a:pPr marL="0" lvl="0" indent="0">
              <a:spcAft>
                <a:spcPts val="600"/>
              </a:spcAft>
              <a:buNone/>
            </a:pPr>
            <a:r>
              <a:rPr lang="en-US" dirty="0">
                <a:solidFill>
                  <a:schemeClr val="accent4"/>
                </a:solidFill>
              </a:rPr>
              <a:t>3.  Who is paid?</a:t>
            </a:r>
          </a:p>
          <a:p>
            <a:pPr lvl="0">
              <a:spcAft>
                <a:spcPts val="600"/>
              </a:spcAft>
            </a:pPr>
            <a:r>
              <a:rPr lang="en-US" sz="1200" dirty="0"/>
              <a:t>Korean subsidiary company - $5m</a:t>
            </a:r>
          </a:p>
          <a:p>
            <a:pPr lvl="0">
              <a:spcAft>
                <a:spcPts val="600"/>
              </a:spcAft>
            </a:pPr>
            <a:r>
              <a:rPr lang="en-US" sz="1200" dirty="0"/>
              <a:t>Parent company in Singapore - $7m</a:t>
            </a:r>
          </a:p>
          <a:p>
            <a:pPr lvl="0" rtl="0"/>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646" y="1772816"/>
            <a:ext cx="1008111" cy="1173490"/>
          </a:xfrm>
          <a:prstGeom prst="rect">
            <a:avLst/>
          </a:prstGeom>
        </p:spPr>
      </p:pic>
      <p:sp>
        <p:nvSpPr>
          <p:cNvPr id="8" name="Title 1"/>
          <p:cNvSpPr>
            <a:spLocks noGrp="1"/>
          </p:cNvSpPr>
          <p:nvPr>
            <p:ph type="title"/>
          </p:nvPr>
        </p:nvSpPr>
        <p:spPr>
          <a:xfrm>
            <a:off x="466344" y="914400"/>
            <a:ext cx="8218487" cy="1040899"/>
          </a:xfrm>
        </p:spPr>
        <p:txBody>
          <a:bodyPr/>
          <a:lstStyle/>
          <a:p>
            <a:r>
              <a:rPr lang="en-US" dirty="0"/>
              <a:t>Claims Example (3)</a:t>
            </a:r>
          </a:p>
        </p:txBody>
      </p:sp>
    </p:spTree>
    <p:extLst>
      <p:ext uri="{BB962C8B-B14F-4D97-AF65-F5344CB8AC3E}">
        <p14:creationId xmlns:p14="http://schemas.microsoft.com/office/powerpoint/2010/main" val="415126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011F66F-4AFA-492F-B6B6-AC872469BE70}" type="slidenum">
              <a:rPr lang="en-US" smtClean="0"/>
              <a:t>18</a:t>
            </a:fld>
            <a:endParaRPr lang="en-US" dirty="0"/>
          </a:p>
        </p:txBody>
      </p:sp>
      <p:sp>
        <p:nvSpPr>
          <p:cNvPr id="3" name="Content Placeholder 2"/>
          <p:cNvSpPr>
            <a:spLocks noGrp="1"/>
          </p:cNvSpPr>
          <p:nvPr>
            <p:ph type="body" sz="quarter" idx="13"/>
          </p:nvPr>
        </p:nvSpPr>
        <p:spPr>
          <a:xfrm>
            <a:off x="1331640" y="1628800"/>
            <a:ext cx="6552728" cy="3029863"/>
          </a:xfrm>
        </p:spPr>
        <p:txBody>
          <a:bodyPr>
            <a:noAutofit/>
          </a:bodyPr>
          <a:lstStyle/>
          <a:p>
            <a:pPr>
              <a:lnSpc>
                <a:spcPts val="1600"/>
              </a:lnSpc>
              <a:spcAft>
                <a:spcPts val="900"/>
              </a:spcAft>
            </a:pPr>
            <a:r>
              <a:rPr lang="en-US" sz="1400" b="0" i="0" dirty="0"/>
              <a:t>In non-admitted prohibited countries (e.g. Argentina, Brazil, China, India, Japan, Mexico, Russia, Switzerland), local regulatory requirements are satisfied </a:t>
            </a:r>
            <a:br>
              <a:rPr lang="en-US" sz="1400" b="0" i="0" dirty="0"/>
            </a:br>
            <a:endParaRPr lang="en-US" sz="1400" b="0" i="0" dirty="0"/>
          </a:p>
          <a:p>
            <a:pPr>
              <a:lnSpc>
                <a:spcPts val="1600"/>
              </a:lnSpc>
              <a:spcAft>
                <a:spcPts val="900"/>
              </a:spcAft>
            </a:pPr>
            <a:r>
              <a:rPr lang="en-US" sz="1400" b="0" i="0" dirty="0"/>
              <a:t>Claims are paid in the local country</a:t>
            </a:r>
            <a:br>
              <a:rPr lang="en-US" sz="1400" b="0" i="0" dirty="0"/>
            </a:br>
            <a:endParaRPr lang="en-US" sz="1400" b="0" i="0" dirty="0"/>
          </a:p>
          <a:p>
            <a:pPr>
              <a:lnSpc>
                <a:spcPts val="1600"/>
              </a:lnSpc>
              <a:spcAft>
                <a:spcPts val="900"/>
              </a:spcAft>
            </a:pPr>
            <a:r>
              <a:rPr lang="en-US" sz="1400" b="0" i="0" dirty="0"/>
              <a:t>Follow local law and customs   </a:t>
            </a:r>
            <a:br>
              <a:rPr lang="en-US" sz="1400" b="0" i="0" dirty="0"/>
            </a:br>
            <a:endParaRPr lang="en-US" sz="1400" b="0" i="0" dirty="0"/>
          </a:p>
          <a:p>
            <a:pPr>
              <a:lnSpc>
                <a:spcPts val="1600"/>
              </a:lnSpc>
              <a:spcAft>
                <a:spcPts val="900"/>
              </a:spcAft>
            </a:pPr>
            <a:r>
              <a:rPr lang="en-US" sz="1400" b="0" i="0" dirty="0"/>
              <a:t>Local language</a:t>
            </a:r>
            <a:br>
              <a:rPr lang="en-US" sz="1400" b="0" i="0" dirty="0"/>
            </a:br>
            <a:endParaRPr lang="en-US" sz="1400" b="0" i="0" dirty="0"/>
          </a:p>
          <a:p>
            <a:pPr>
              <a:lnSpc>
                <a:spcPts val="1600"/>
              </a:lnSpc>
              <a:spcAft>
                <a:spcPts val="900"/>
              </a:spcAft>
            </a:pPr>
            <a:r>
              <a:rPr lang="en-US" sz="1400" b="0" i="0" dirty="0"/>
              <a:t>Appropriate taxes paid in country</a:t>
            </a:r>
            <a:br>
              <a:rPr lang="en-US" sz="1400" b="0" i="0" dirty="0"/>
            </a:br>
            <a:endParaRPr lang="en-US" sz="1400" b="0" i="0" dirty="0"/>
          </a:p>
          <a:p>
            <a:pPr>
              <a:lnSpc>
                <a:spcPts val="1600"/>
              </a:lnSpc>
              <a:spcAft>
                <a:spcPts val="900"/>
              </a:spcAft>
            </a:pPr>
            <a:r>
              <a:rPr lang="en-US" sz="1400" dirty="0"/>
              <a:t>Appropriate wording issued as per local market practice</a:t>
            </a:r>
          </a:p>
        </p:txBody>
      </p:sp>
      <p:sp>
        <p:nvSpPr>
          <p:cNvPr id="2" name="Title 1"/>
          <p:cNvSpPr>
            <a:spLocks noGrp="1"/>
          </p:cNvSpPr>
          <p:nvPr>
            <p:ph type="title" idx="4294967295"/>
          </p:nvPr>
        </p:nvSpPr>
        <p:spPr>
          <a:xfrm>
            <a:off x="534332" y="908720"/>
            <a:ext cx="8218487" cy="1041400"/>
          </a:xfrm>
        </p:spPr>
        <p:txBody>
          <a:bodyPr/>
          <a:lstStyle/>
          <a:p>
            <a:pPr lvl="0"/>
            <a:r>
              <a:rPr lang="en-US" dirty="0">
                <a:solidFill>
                  <a:schemeClr val="bg1"/>
                </a:solidFill>
              </a:rPr>
              <a:t>Purchasing/issuing local policies – the Claims advantages</a:t>
            </a:r>
            <a:endParaRPr lang="en-GB" dirty="0">
              <a:solidFill>
                <a:schemeClr val="bg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628800"/>
            <a:ext cx="607141" cy="465618"/>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351" y="2348880"/>
            <a:ext cx="607141" cy="465618"/>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475" y="2819366"/>
            <a:ext cx="607141" cy="465618"/>
          </a:xfrm>
          <a:prstGeom prst="rect">
            <a:avLst/>
          </a:prstGeom>
        </p:spPr>
      </p:pic>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314" y="3323422"/>
            <a:ext cx="607141" cy="465618"/>
          </a:xfrm>
          <a:prstGeom prst="rect">
            <a:avLst/>
          </a:prstGeom>
        </p:spPr>
      </p:pic>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653" y="3827478"/>
            <a:ext cx="607141" cy="465618"/>
          </a:xfrm>
          <a:prstGeom prst="rect">
            <a:avLst/>
          </a:prstGeom>
        </p:spPr>
      </p:pic>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653" y="4403542"/>
            <a:ext cx="607141" cy="465618"/>
          </a:xfrm>
          <a:prstGeom prst="rect">
            <a:avLst/>
          </a:prstGeom>
        </p:spPr>
      </p:pic>
    </p:spTree>
    <p:extLst>
      <p:ext uri="{BB962C8B-B14F-4D97-AF65-F5344CB8AC3E}">
        <p14:creationId xmlns:p14="http://schemas.microsoft.com/office/powerpoint/2010/main" val="3399662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p:cNvSpPr>
            <a:spLocks noGrp="1"/>
          </p:cNvSpPr>
          <p:nvPr>
            <p:ph type="body" sz="quarter" idx="13"/>
          </p:nvPr>
        </p:nvSpPr>
        <p:spPr>
          <a:xfrm>
            <a:off x="2555776" y="1268760"/>
            <a:ext cx="4680520" cy="2497436"/>
          </a:xfrm>
        </p:spPr>
        <p:txBody>
          <a:bodyPr/>
          <a:lstStyle/>
          <a:p>
            <a:pPr>
              <a:lnSpc>
                <a:spcPts val="2500"/>
              </a:lnSpc>
            </a:pPr>
            <a:r>
              <a:rPr lang="en-GB" dirty="0"/>
              <a:t>Local policies are critical but having </a:t>
            </a:r>
            <a:r>
              <a:rPr lang="en-GB" b="1" dirty="0"/>
              <a:t>enough</a:t>
            </a:r>
            <a:r>
              <a:rPr lang="en-GB" dirty="0"/>
              <a:t> local limit and the right coverages is just as important!</a:t>
            </a:r>
          </a:p>
        </p:txBody>
      </p:sp>
      <p:sp>
        <p:nvSpPr>
          <p:cNvPr id="4" name="Title 1"/>
          <p:cNvSpPr txBox="1">
            <a:spLocks/>
          </p:cNvSpPr>
          <p:nvPr/>
        </p:nvSpPr>
        <p:spPr>
          <a:xfrm>
            <a:off x="534332" y="908720"/>
            <a:ext cx="8218487" cy="1041400"/>
          </a:xfrm>
          <a:prstGeom prst="rect">
            <a:avLst/>
          </a:prstGeom>
        </p:spPr>
        <p:txBody>
          <a:bodyPr vert="horz" lIns="0" tIns="0" rIns="0" bIns="0" rtlCol="0" anchor="t">
            <a:noAutofit/>
          </a:bodyPr>
          <a:lstStyle>
            <a:lvl1pPr algn="l" defTabSz="914400" rtl="0" eaLnBrk="1" latinLnBrk="0" hangingPunct="1">
              <a:lnSpc>
                <a:spcPts val="2300"/>
              </a:lnSpc>
              <a:spcBef>
                <a:spcPts val="0"/>
              </a:spcBef>
              <a:buNone/>
              <a:defRPr sz="2400" b="0" i="0" u="none" kern="1200">
                <a:solidFill>
                  <a:schemeClr val="tx1"/>
                </a:solidFill>
                <a:latin typeface="+mj-lt"/>
                <a:ea typeface="+mj-ea"/>
                <a:cs typeface="+mj-cs"/>
              </a:defRPr>
            </a:lvl1pPr>
          </a:lstStyle>
          <a:p>
            <a:r>
              <a:rPr lang="en-GB" dirty="0">
                <a:solidFill>
                  <a:schemeClr val="bg1"/>
                </a:solidFill>
              </a:rPr>
              <a:t>What is the claims conclusion?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518" y="2636912"/>
            <a:ext cx="899162" cy="1069850"/>
          </a:xfrm>
          <a:prstGeom prst="rect">
            <a:avLst/>
          </a:prstGeom>
        </p:spPr>
      </p:pic>
    </p:spTree>
    <p:extLst>
      <p:ext uri="{BB962C8B-B14F-4D97-AF65-F5344CB8AC3E}">
        <p14:creationId xmlns:p14="http://schemas.microsoft.com/office/powerpoint/2010/main" val="455885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Our Global Accounts proposition is based on client feedback:</a:t>
            </a:r>
          </a:p>
        </p:txBody>
      </p:sp>
      <p:sp>
        <p:nvSpPr>
          <p:cNvPr id="4" name="Content Placeholder 3"/>
          <p:cNvSpPr>
            <a:spLocks noGrp="1"/>
          </p:cNvSpPr>
          <p:nvPr>
            <p:ph sz="half" idx="2"/>
          </p:nvPr>
        </p:nvSpPr>
        <p:spPr>
          <a:xfrm>
            <a:off x="4626007" y="1628800"/>
            <a:ext cx="4050449" cy="4824536"/>
          </a:xfrm>
        </p:spPr>
        <p:txBody>
          <a:bodyPr>
            <a:normAutofit fontScale="85000" lnSpcReduction="10000"/>
          </a:bodyPr>
          <a:lstStyle/>
          <a:p>
            <a:endParaRPr lang="en-US" dirty="0"/>
          </a:p>
          <a:p>
            <a:r>
              <a:rPr lang="en-US" sz="2000" b="1" dirty="0"/>
              <a:t>People </a:t>
            </a:r>
            <a:r>
              <a:rPr lang="en-US" sz="2000" dirty="0"/>
              <a:t>– dedicated expert teams built around your needs.</a:t>
            </a:r>
          </a:p>
          <a:p>
            <a:endParaRPr lang="en-US" sz="2000" dirty="0"/>
          </a:p>
          <a:p>
            <a:r>
              <a:rPr lang="en-US" sz="2000" b="1" dirty="0"/>
              <a:t>Presence </a:t>
            </a:r>
            <a:r>
              <a:rPr lang="en-US" sz="2000" dirty="0"/>
              <a:t>–  a global network and the financial strength to deliver on our promise.</a:t>
            </a:r>
          </a:p>
          <a:p>
            <a:endParaRPr lang="en-US" sz="2000" dirty="0"/>
          </a:p>
          <a:p>
            <a:r>
              <a:rPr lang="en-US" sz="2000" b="1" dirty="0"/>
              <a:t>Solutions </a:t>
            </a:r>
            <a:r>
              <a:rPr lang="en-US" sz="2000" dirty="0"/>
              <a:t>– comprehensive cover for your traditional risks and innovative solutions, for emerging risks.</a:t>
            </a:r>
          </a:p>
          <a:p>
            <a:endParaRPr lang="en-US" sz="2000" dirty="0"/>
          </a:p>
          <a:p>
            <a:r>
              <a:rPr lang="en-US" sz="2000" b="1" dirty="0"/>
              <a:t>Technology </a:t>
            </a:r>
            <a:r>
              <a:rPr lang="en-US" sz="2000" dirty="0"/>
              <a:t>– leading edge technology </a:t>
            </a:r>
            <a:br>
              <a:rPr lang="en-US" sz="2000" dirty="0"/>
            </a:br>
            <a:r>
              <a:rPr lang="en-US" sz="2000" dirty="0"/>
              <a:t>that helps you manage your global </a:t>
            </a:r>
            <a:r>
              <a:rPr lang="en-US" sz="2000" dirty="0" err="1"/>
              <a:t>programme</a:t>
            </a:r>
            <a:r>
              <a:rPr lang="en-US" sz="2000" dirty="0"/>
              <a:t>.</a:t>
            </a:r>
          </a:p>
          <a:p>
            <a:endParaRPr lang="en-US" sz="2000" dirty="0"/>
          </a:p>
          <a:p>
            <a:r>
              <a:rPr lang="en-US" sz="2000" b="1" dirty="0"/>
              <a:t>Service</a:t>
            </a:r>
            <a:r>
              <a:rPr lang="en-US" sz="2000" dirty="0"/>
              <a:t> – knowing the teams working on your account are ensuring it is compliant and comprehensive.</a:t>
            </a:r>
          </a:p>
          <a:p>
            <a:endParaRPr lang="en-GB" dirty="0"/>
          </a:p>
        </p:txBody>
      </p:sp>
      <p:pic>
        <p:nvPicPr>
          <p:cNvPr id="5"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55576" y="2204864"/>
            <a:ext cx="3168352" cy="2951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4807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42498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ERSINFO" val="CHU1002"/>
</p:tagLst>
</file>

<file path=ppt/tags/tag2.xml><?xml version="1.0" encoding="utf-8"?>
<p:tagLst xmlns:a="http://schemas.openxmlformats.org/drawingml/2006/main" xmlns:r="http://schemas.openxmlformats.org/officeDocument/2006/relationships" xmlns:p="http://schemas.openxmlformats.org/presentationml/2006/main">
  <p:tag name="SHAPETYPE" val="Logo"/>
</p:tagLst>
</file>

<file path=ppt/tags/tag3.xml><?xml version="1.0" encoding="utf-8"?>
<p:tagLst xmlns:a="http://schemas.openxmlformats.org/drawingml/2006/main" xmlns:r="http://schemas.openxmlformats.org/officeDocument/2006/relationships" xmlns:p="http://schemas.openxmlformats.org/presentationml/2006/main">
  <p:tag name="SHAPETYPE" val="Logo"/>
</p:tagLst>
</file>

<file path=ppt/tags/tag4.xml><?xml version="1.0" encoding="utf-8"?>
<p:tagLst xmlns:a="http://schemas.openxmlformats.org/drawingml/2006/main" xmlns:r="http://schemas.openxmlformats.org/officeDocument/2006/relationships" xmlns:p="http://schemas.openxmlformats.org/presentationml/2006/main">
  <p:tag name="SHAPETYPE" val="Logo"/>
</p:tagLst>
</file>

<file path=ppt/tags/tag5.xml><?xml version="1.0" encoding="utf-8"?>
<p:tagLst xmlns:a="http://schemas.openxmlformats.org/drawingml/2006/main" xmlns:r="http://schemas.openxmlformats.org/officeDocument/2006/relationships" xmlns:p="http://schemas.openxmlformats.org/presentationml/2006/main">
  <p:tag name="SHAPETYPE" val="Logo"/>
</p:tagLst>
</file>

<file path=ppt/tags/tag6.xml><?xml version="1.0" encoding="utf-8"?>
<p:tagLst xmlns:a="http://schemas.openxmlformats.org/drawingml/2006/main" xmlns:r="http://schemas.openxmlformats.org/officeDocument/2006/relationships" xmlns:p="http://schemas.openxmlformats.org/presentationml/2006/main">
  <p:tag name="SHAPETYPE" val="Logo"/>
</p:tagLst>
</file>

<file path=ppt/tags/tag7.xml><?xml version="1.0" encoding="utf-8"?>
<p:tagLst xmlns:a="http://schemas.openxmlformats.org/drawingml/2006/main" xmlns:r="http://schemas.openxmlformats.org/officeDocument/2006/relationships" xmlns:p="http://schemas.openxmlformats.org/presentationml/2006/main">
  <p:tag name="SHAPETYPE" val="Logo"/>
</p:tagLst>
</file>

<file path=ppt/tags/tag8.xml><?xml version="1.0" encoding="utf-8"?>
<p:tagLst xmlns:a="http://schemas.openxmlformats.org/drawingml/2006/main" xmlns:r="http://schemas.openxmlformats.org/officeDocument/2006/relationships" xmlns:p="http://schemas.openxmlformats.org/presentationml/2006/main">
  <p:tag name="SHAPETYPE" val="Logo"/>
</p:tagLst>
</file>

<file path=ppt/tags/tag9.xml><?xml version="1.0" encoding="utf-8"?>
<p:tagLst xmlns:a="http://schemas.openxmlformats.org/drawingml/2006/main" xmlns:r="http://schemas.openxmlformats.org/officeDocument/2006/relationships" xmlns:p="http://schemas.openxmlformats.org/presentationml/2006/main">
  <p:tag name="SHAPETYPE" val="Logo"/>
</p:tagLst>
</file>

<file path=ppt/tags/tag10.xml><?xml version="1.0" encoding="utf-8"?>
<p:tagLst xmlns:a="http://schemas.openxmlformats.org/drawingml/2006/main" xmlns:r="http://schemas.openxmlformats.org/officeDocument/2006/relationships" xmlns:p="http://schemas.openxmlformats.org/presentationml/2006/main">
  <p:tag name="SHAPETYPE" val="Logo"/>
</p:tagLst>
</file>

<file path=ppt/tags/tag11.xml><?xml version="1.0" encoding="utf-8"?>
<p:tagLst xmlns:a="http://schemas.openxmlformats.org/drawingml/2006/main" xmlns:r="http://schemas.openxmlformats.org/officeDocument/2006/relationships" xmlns:p="http://schemas.openxmlformats.org/presentationml/2006/main">
  <p:tag name="SHAPETYPE" val="Logo"/>
</p:tagLst>
</file>

<file path=ppt/tags/tag12.xml><?xml version="1.0" encoding="utf-8"?>
<p:tagLst xmlns:a="http://schemas.openxmlformats.org/drawingml/2006/main" xmlns:r="http://schemas.openxmlformats.org/officeDocument/2006/relationships" xmlns:p="http://schemas.openxmlformats.org/presentationml/2006/main">
  <p:tag name="SHAPETYPE" val="Logo"/>
</p:tagLst>
</file>

<file path=ppt/tags/tag13.xml><?xml version="1.0" encoding="utf-8"?>
<p:tagLst xmlns:a="http://schemas.openxmlformats.org/drawingml/2006/main" xmlns:r="http://schemas.openxmlformats.org/officeDocument/2006/relationships" xmlns:p="http://schemas.openxmlformats.org/presentationml/2006/main">
  <p:tag name="SHAPETYPE" val="Logo"/>
</p:tagLst>
</file>

<file path=ppt/tags/tag14.xml><?xml version="1.0" encoding="utf-8"?>
<p:tagLst xmlns:a="http://schemas.openxmlformats.org/drawingml/2006/main" xmlns:r="http://schemas.openxmlformats.org/officeDocument/2006/relationships" xmlns:p="http://schemas.openxmlformats.org/presentationml/2006/main">
  <p:tag name="SHAPETYPE" val="Logo"/>
</p:tagLst>
</file>

<file path=ppt/tags/tag15.xml><?xml version="1.0" encoding="utf-8"?>
<p:tagLst xmlns:a="http://schemas.openxmlformats.org/drawingml/2006/main" xmlns:r="http://schemas.openxmlformats.org/officeDocument/2006/relationships" xmlns:p="http://schemas.openxmlformats.org/presentationml/2006/main">
  <p:tag name="SHAPETYPE" val="Logo"/>
</p:tagLst>
</file>

<file path=ppt/tags/tag16.xml><?xml version="1.0" encoding="utf-8"?>
<p:tagLst xmlns:a="http://schemas.openxmlformats.org/drawingml/2006/main" xmlns:r="http://schemas.openxmlformats.org/officeDocument/2006/relationships" xmlns:p="http://schemas.openxmlformats.org/presentationml/2006/main">
  <p:tag name="SHAPETYPE" val="Logo"/>
</p:tagLst>
</file>

<file path=ppt/tags/tag17.xml><?xml version="1.0" encoding="utf-8"?>
<p:tagLst xmlns:a="http://schemas.openxmlformats.org/drawingml/2006/main" xmlns:r="http://schemas.openxmlformats.org/officeDocument/2006/relationships" xmlns:p="http://schemas.openxmlformats.org/presentationml/2006/main">
  <p:tag name="SHAPETYPE" val="Logo"/>
</p:tagLst>
</file>

<file path=ppt/tags/tag18.xml><?xml version="1.0" encoding="utf-8"?>
<p:tagLst xmlns:a="http://schemas.openxmlformats.org/drawingml/2006/main" xmlns:r="http://schemas.openxmlformats.org/officeDocument/2006/relationships" xmlns:p="http://schemas.openxmlformats.org/presentationml/2006/main">
  <p:tag name="SHAPETYPE" val="Logo"/>
</p:tagLst>
</file>

<file path=ppt/tags/tag19.xml><?xml version="1.0" encoding="utf-8"?>
<p:tagLst xmlns:a="http://schemas.openxmlformats.org/drawingml/2006/main" xmlns:r="http://schemas.openxmlformats.org/officeDocument/2006/relationships" xmlns:p="http://schemas.openxmlformats.org/presentationml/2006/main">
  <p:tag name="SHAPETYPE" val="Logo"/>
</p:tagLst>
</file>

<file path=ppt/tags/tag20.xml><?xml version="1.0" encoding="utf-8"?>
<p:tagLst xmlns:a="http://schemas.openxmlformats.org/drawingml/2006/main" xmlns:r="http://schemas.openxmlformats.org/officeDocument/2006/relationships" xmlns:p="http://schemas.openxmlformats.org/presentationml/2006/main">
  <p:tag name="SHAPETYPE" val="Logo"/>
</p:tagLst>
</file>

<file path=ppt/theme/theme1.xml><?xml version="1.0" encoding="utf-8"?>
<a:theme xmlns:a="http://schemas.openxmlformats.org/drawingml/2006/main" name="New Chubb PowerPoint template">
  <a:themeElements>
    <a:clrScheme name="Chubb">
      <a:dk1>
        <a:sysClr val="windowText" lastClr="000000"/>
      </a:dk1>
      <a:lt1>
        <a:sysClr val="window" lastClr="FFFFFF"/>
      </a:lt1>
      <a:dk2>
        <a:srgbClr val="4B4E53"/>
      </a:dk2>
      <a:lt2>
        <a:srgbClr val="AFAFAF"/>
      </a:lt2>
      <a:accent1>
        <a:srgbClr val="01C1D6"/>
      </a:accent1>
      <a:accent2>
        <a:srgbClr val="FF6600"/>
      </a:accent2>
      <a:accent3>
        <a:srgbClr val="6E27C5"/>
      </a:accent3>
      <a:accent4>
        <a:srgbClr val="FFB617"/>
      </a:accent4>
      <a:accent5>
        <a:srgbClr val="FF0198"/>
      </a:accent5>
      <a:accent6>
        <a:srgbClr val="150F96"/>
      </a:accent6>
      <a:hlink>
        <a:srgbClr val="150F96"/>
      </a:hlink>
      <a:folHlink>
        <a:srgbClr val="FF0198"/>
      </a:folHlink>
    </a:clrScheme>
    <a:fontScheme name="Chubb Georgia">
      <a:majorFont>
        <a:latin typeface="Georgia"/>
        <a:ea typeface=""/>
        <a:cs typeface=""/>
      </a:majorFont>
      <a:minorFont>
        <a:latin typeface="Georg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50000"/>
          </a:schemeClr>
        </a:solidFill>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Chubb interim (v1.02).potx" id="{EC62FA99-1CC2-4E22-9398-9A86D33CF217}" vid="{2BC7F51C-E5B4-4225-BE6B-E46B90AAC129}"/>
    </a:ext>
  </a:extLst>
</a:theme>
</file>

<file path=ppt/theme/theme2.xml><?xml version="1.0" encoding="utf-8"?>
<a:theme xmlns:a="http://schemas.openxmlformats.org/drawingml/2006/main" name="Office Theme">
  <a:themeElements>
    <a:clrScheme name="Chubb">
      <a:dk1>
        <a:sysClr val="windowText" lastClr="000000"/>
      </a:dk1>
      <a:lt1>
        <a:sysClr val="window" lastClr="FFFFFF"/>
      </a:lt1>
      <a:dk2>
        <a:srgbClr val="4B4E53"/>
      </a:dk2>
      <a:lt2>
        <a:srgbClr val="AFAFAF"/>
      </a:lt2>
      <a:accent1>
        <a:srgbClr val="01C1D6"/>
      </a:accent1>
      <a:accent2>
        <a:srgbClr val="FF6600"/>
      </a:accent2>
      <a:accent3>
        <a:srgbClr val="6E27C5"/>
      </a:accent3>
      <a:accent4>
        <a:srgbClr val="FFB617"/>
      </a:accent4>
      <a:accent5>
        <a:srgbClr val="FF0198"/>
      </a:accent5>
      <a:accent6>
        <a:srgbClr val="150F96"/>
      </a:accent6>
      <a:hlink>
        <a:srgbClr val="150F96"/>
      </a:hlink>
      <a:folHlink>
        <a:srgbClr val="FF0198"/>
      </a:folHlink>
    </a:clrScheme>
    <a:fontScheme name="Chubb (Georgia)">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ubb">
      <a:dk1>
        <a:sysClr val="windowText" lastClr="000000"/>
      </a:dk1>
      <a:lt1>
        <a:sysClr val="window" lastClr="FFFFFF"/>
      </a:lt1>
      <a:dk2>
        <a:srgbClr val="4B4E53"/>
      </a:dk2>
      <a:lt2>
        <a:srgbClr val="AFAFAF"/>
      </a:lt2>
      <a:accent1>
        <a:srgbClr val="01C1D6"/>
      </a:accent1>
      <a:accent2>
        <a:srgbClr val="FF6600"/>
      </a:accent2>
      <a:accent3>
        <a:srgbClr val="6E27C5"/>
      </a:accent3>
      <a:accent4>
        <a:srgbClr val="FFB617"/>
      </a:accent4>
      <a:accent5>
        <a:srgbClr val="FF0198"/>
      </a:accent5>
      <a:accent6>
        <a:srgbClr val="150F96"/>
      </a:accent6>
      <a:hlink>
        <a:srgbClr val="150F96"/>
      </a:hlink>
      <a:folHlink>
        <a:srgbClr val="FF0198"/>
      </a:folHlink>
    </a:clrScheme>
    <a:fontScheme name="Chubb (Georgia)">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Chubb PowerPoint template</Template>
  <TotalTime>3260</TotalTime>
  <Words>1589</Words>
  <Application>Microsoft Office PowerPoint</Application>
  <PresentationFormat>On-screen Show (4:3)</PresentationFormat>
  <Paragraphs>254</Paragraphs>
  <Slides>21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Georgia</vt:lpstr>
      <vt:lpstr>Symbol</vt:lpstr>
      <vt:lpstr>Wingdings</vt:lpstr>
      <vt:lpstr>Zapf Dingbats</vt:lpstr>
      <vt:lpstr>New Chubb PowerPoint template</vt:lpstr>
      <vt:lpstr> The Reality of Multinational Insurance Programs:</vt:lpstr>
      <vt:lpstr>PowerPoint Presentation</vt:lpstr>
      <vt:lpstr>PowerPoint Presentation</vt:lpstr>
      <vt:lpstr>Structure - Challenges</vt:lpstr>
      <vt:lpstr> ‘Freedom of Services’ (FOS)</vt:lpstr>
      <vt:lpstr>PowerPoint Presentation</vt:lpstr>
      <vt:lpstr>Structure -DIC/ DIL</vt:lpstr>
      <vt:lpstr>Financial Interest Clause </vt:lpstr>
      <vt:lpstr> Claims Example (1) </vt:lpstr>
      <vt:lpstr> Claim Example (1) Q&amp;A </vt:lpstr>
      <vt:lpstr>Claims Example (1) – When it Works Well</vt:lpstr>
      <vt:lpstr>Claims Example (1) – Summary of Issues</vt:lpstr>
      <vt:lpstr>Claims Example (2)</vt:lpstr>
      <vt:lpstr>Claims Example (2) Q&amp;A</vt:lpstr>
      <vt:lpstr>Claims Example (2) – Where it Can Go Wrong</vt:lpstr>
      <vt:lpstr>Claims Example (3)</vt:lpstr>
      <vt:lpstr>Claims Example (3)</vt:lpstr>
      <vt:lpstr>Purchasing/issuing local policies – the Claims advantages</vt:lpstr>
      <vt:lpstr>PowerPoint Presentation</vt:lpstr>
      <vt:lpstr>Our Global Accounts proposition is based on client feedback:</vt:lpstr>
      <vt:lpstr>PowerPoint Presentation</vt:lpstr>
    </vt:vector>
  </TitlesOfParts>
  <Company>ACE European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slide title line 1 This is line 2 This is line 3</dc:title>
  <dc:creator>Kelly, Adam</dc:creator>
  <cp:lastModifiedBy>Mark Anderson</cp:lastModifiedBy>
  <cp:revision>234</cp:revision>
  <cp:lastPrinted>2018-05-09T12:02:13Z</cp:lastPrinted>
  <dcterms:created xsi:type="dcterms:W3CDTF">2016-01-18T15:02:11Z</dcterms:created>
  <dcterms:modified xsi:type="dcterms:W3CDTF">2018-06-12T10:41:56Z</dcterms:modified>
  <cp:version/>
</cp:coreProperties>
</file>