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0.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notesMasters/notesMaster1.xml" ContentType="application/vnd.openxmlformats-officedocument.presentationml.notesMaster+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5.xml" ContentType="application/vnd.openxmlformats-officedocument.presentationml.tags+xml"/>
  <Override PartName="/ppt/tags/tag13.xml" ContentType="application/vnd.openxmlformats-officedocument.presentationml.tags+xml"/>
  <Override PartName="/ppt/tags/tag16.xml" ContentType="application/vnd.openxmlformats-officedocument.presentationml.tags+xml"/>
  <Override PartName="/ppt/tags/tag14.xml" ContentType="application/vnd.openxmlformats-officedocument.presentationml.tags+xml"/>
  <Override PartName="/ppt/tags/tag18.xml" ContentType="application/vnd.openxmlformats-officedocument.presentationml.tags+xml"/>
  <Override PartName="/ppt/tags/tag12.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17.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1.xml" ContentType="application/vnd.openxmlformats-officedocument.presentationml.tags+xml"/>
  <Override PartName="/ppt/tags/tag22.xml" ContentType="application/vnd.openxmlformats-officedocument.presentationml.tags+xml"/>
  <Override PartName="/ppt/tags/tag1.xml" ContentType="application/vnd.openxmlformats-officedocument.presentationml.tags+xml"/>
  <Override PartName="/customXml/itemProps1.xml" ContentType="application/vnd.openxmlformats-officedocument.customXmlPropertie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33.xml" ContentType="application/vnd.openxmlformats-officedocument.presentationml.tags+xml"/>
  <Override PartName="/ppt/tags/tag31.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2.xml" ContentType="application/vnd.openxmlformats-officedocument.presentationml.tags+xml"/>
  <Override PartName="/ppt/tags/tag26.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27.xml" ContentType="application/vnd.openxmlformats-officedocument.presentationml.tag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2"/>
  </p:sldMasterIdLst>
  <p:notesMasterIdLst>
    <p:notesMasterId r:id="rId23"/>
  </p:notesMasterIdLst>
  <p:sldIdLst>
    <p:sldId id="366" r:id="rId3"/>
    <p:sldId id="357" r:id="rId4"/>
    <p:sldId id="345" r:id="rId5"/>
    <p:sldId id="341" r:id="rId6"/>
    <p:sldId id="356" r:id="rId7"/>
    <p:sldId id="360" r:id="rId8"/>
    <p:sldId id="343" r:id="rId9"/>
    <p:sldId id="355" r:id="rId10"/>
    <p:sldId id="294" r:id="rId11"/>
    <p:sldId id="326" r:id="rId12"/>
    <p:sldId id="363" r:id="rId13"/>
    <p:sldId id="365" r:id="rId14"/>
    <p:sldId id="311" r:id="rId15"/>
    <p:sldId id="367" r:id="rId16"/>
    <p:sldId id="364" r:id="rId17"/>
    <p:sldId id="371" r:id="rId18"/>
    <p:sldId id="368" r:id="rId19"/>
    <p:sldId id="370" r:id="rId20"/>
    <p:sldId id="361" r:id="rId21"/>
    <p:sldId id="362" r:id="rId22"/>
  </p:sldIdLst>
  <p:sldSz cx="9602788" cy="6858000"/>
  <p:notesSz cx="6858000" cy="9144000"/>
  <p:custDataLst>
    <p:tags r:id="rId24"/>
  </p:custDataLst>
  <p:defaultTextStyle>
    <a:defPPr>
      <a:defRPr lang="en-GB"/>
    </a:defPPr>
    <a:lvl1pPr algn="ctr" rtl="0" fontAlgn="base">
      <a:lnSpc>
        <a:spcPct val="86000"/>
      </a:lnSpc>
      <a:spcBef>
        <a:spcPct val="0"/>
      </a:spcBef>
      <a:spcAft>
        <a:spcPct val="0"/>
      </a:spcAft>
      <a:defRPr sz="2000" kern="1200">
        <a:solidFill>
          <a:schemeClr val="tx1"/>
        </a:solidFill>
        <a:latin typeface="Arial" charset="0"/>
        <a:ea typeface="+mn-ea"/>
        <a:cs typeface="+mn-cs"/>
      </a:defRPr>
    </a:lvl1pPr>
    <a:lvl2pPr marL="457200" algn="ctr" rtl="0" fontAlgn="base">
      <a:lnSpc>
        <a:spcPct val="86000"/>
      </a:lnSpc>
      <a:spcBef>
        <a:spcPct val="0"/>
      </a:spcBef>
      <a:spcAft>
        <a:spcPct val="0"/>
      </a:spcAft>
      <a:defRPr sz="2000" kern="1200">
        <a:solidFill>
          <a:schemeClr val="tx1"/>
        </a:solidFill>
        <a:latin typeface="Arial" charset="0"/>
        <a:ea typeface="+mn-ea"/>
        <a:cs typeface="+mn-cs"/>
      </a:defRPr>
    </a:lvl2pPr>
    <a:lvl3pPr marL="914400" algn="ctr" rtl="0" fontAlgn="base">
      <a:lnSpc>
        <a:spcPct val="86000"/>
      </a:lnSpc>
      <a:spcBef>
        <a:spcPct val="0"/>
      </a:spcBef>
      <a:spcAft>
        <a:spcPct val="0"/>
      </a:spcAft>
      <a:defRPr sz="2000" kern="1200">
        <a:solidFill>
          <a:schemeClr val="tx1"/>
        </a:solidFill>
        <a:latin typeface="Arial" charset="0"/>
        <a:ea typeface="+mn-ea"/>
        <a:cs typeface="+mn-cs"/>
      </a:defRPr>
    </a:lvl3pPr>
    <a:lvl4pPr marL="1371600" algn="ctr" rtl="0" fontAlgn="base">
      <a:lnSpc>
        <a:spcPct val="86000"/>
      </a:lnSpc>
      <a:spcBef>
        <a:spcPct val="0"/>
      </a:spcBef>
      <a:spcAft>
        <a:spcPct val="0"/>
      </a:spcAft>
      <a:defRPr sz="2000" kern="1200">
        <a:solidFill>
          <a:schemeClr val="tx1"/>
        </a:solidFill>
        <a:latin typeface="Arial" charset="0"/>
        <a:ea typeface="+mn-ea"/>
        <a:cs typeface="+mn-cs"/>
      </a:defRPr>
    </a:lvl4pPr>
    <a:lvl5pPr marL="1828800" algn="ctr" rtl="0" fontAlgn="base">
      <a:lnSpc>
        <a:spcPct val="86000"/>
      </a:lnSpc>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3950">
          <p15:clr>
            <a:srgbClr val="A4A3A4"/>
          </p15:clr>
        </p15:guide>
        <p15:guide id="2" orient="horz" pos="808">
          <p15:clr>
            <a:srgbClr val="A4A3A4"/>
          </p15:clr>
        </p15:guide>
        <p15:guide id="3" pos="290">
          <p15:clr>
            <a:srgbClr val="A4A3A4"/>
          </p15:clr>
        </p15:guide>
        <p15:guide id="4" pos="5757">
          <p15:clr>
            <a:srgbClr val="A4A3A4"/>
          </p15:clr>
        </p15:guide>
        <p15:guide id="5" pos="5770">
          <p15:clr>
            <a:srgbClr val="A4A3A4"/>
          </p15:clr>
        </p15:guide>
        <p15:guide id="6" orient="horz" pos="399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D9E"/>
    <a:srgbClr val="A6E2EF"/>
    <a:srgbClr val="95C7DA"/>
    <a:srgbClr val="007E96"/>
    <a:srgbClr val="00A8C8"/>
    <a:srgbClr val="008075"/>
    <a:srgbClr val="828D30"/>
    <a:srgbClr val="932077"/>
    <a:srgbClr val="595997"/>
    <a:srgbClr val="BA2C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64" autoAdjust="0"/>
    <p:restoredTop sz="87090" autoAdjust="0"/>
  </p:normalViewPr>
  <p:slideViewPr>
    <p:cSldViewPr snapToGrid="0">
      <p:cViewPr>
        <p:scale>
          <a:sx n="90" d="100"/>
          <a:sy n="90" d="100"/>
        </p:scale>
        <p:origin x="-1038" y="-102"/>
      </p:cViewPr>
      <p:guideLst>
        <p:guide orient="horz" pos="3950"/>
        <p:guide orient="horz" pos="808"/>
        <p:guide orient="horz" pos="3998"/>
        <p:guide pos="290"/>
        <p:guide pos="5757"/>
        <p:guide pos="577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89" Type="http://schemas.openxmlformats.org/officeDocument/2006/relationships/customXml" Target="../customXml/item4.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88"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87"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86"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ED4A03-53A8-427B-AA41-ED99F675A2D4}" type="doc">
      <dgm:prSet loTypeId="urn:microsoft.com/office/officeart/2005/8/layout/venn1" loCatId="relationship" qsTypeId="urn:microsoft.com/office/officeart/2005/8/quickstyle/simple1" qsCatId="simple" csTypeId="urn:microsoft.com/office/officeart/2005/8/colors/accent2_3" csCatId="accent2" phldr="1"/>
      <dgm:spPr/>
    </dgm:pt>
    <dgm:pt modelId="{002DBA69-08C1-4C51-8E37-A60E7A25BF83}">
      <dgm:prSet phldrT="[Text]" custT="1"/>
      <dgm:spPr/>
      <dgm:t>
        <a:bodyPr/>
        <a:lstStyle/>
        <a:p>
          <a:r>
            <a:rPr lang="en-GB" sz="1600" dirty="0"/>
            <a:t>Balance sheet</a:t>
          </a:r>
        </a:p>
        <a:p>
          <a:r>
            <a:rPr lang="en-GB" sz="1600" dirty="0"/>
            <a:t>preservation</a:t>
          </a:r>
        </a:p>
      </dgm:t>
    </dgm:pt>
    <dgm:pt modelId="{577FA39A-2827-4E9B-824D-516C8700B6E0}" type="parTrans" cxnId="{7D7392B2-5B81-4D28-806A-8DF19A79F024}">
      <dgm:prSet/>
      <dgm:spPr/>
      <dgm:t>
        <a:bodyPr/>
        <a:lstStyle/>
        <a:p>
          <a:endParaRPr lang="en-GB"/>
        </a:p>
      </dgm:t>
    </dgm:pt>
    <dgm:pt modelId="{78A5A88A-6E11-432F-8E5B-D0F034E9CD15}" type="sibTrans" cxnId="{7D7392B2-5B81-4D28-806A-8DF19A79F024}">
      <dgm:prSet/>
      <dgm:spPr/>
      <dgm:t>
        <a:bodyPr/>
        <a:lstStyle/>
        <a:p>
          <a:endParaRPr lang="en-GB"/>
        </a:p>
      </dgm:t>
    </dgm:pt>
    <dgm:pt modelId="{93C11289-64E2-4421-A152-65C36F9672D4}">
      <dgm:prSet phldrT="[Text]" custT="1"/>
      <dgm:spPr/>
      <dgm:t>
        <a:bodyPr/>
        <a:lstStyle/>
        <a:p>
          <a:r>
            <a:rPr lang="en-GB" sz="1600" dirty="0"/>
            <a:t>Compliance with regulation</a:t>
          </a:r>
        </a:p>
      </dgm:t>
    </dgm:pt>
    <dgm:pt modelId="{14E2A7E2-E01E-4AE9-9235-9A265041D355}" type="parTrans" cxnId="{00C2ABF9-F3AA-4984-963B-6F0C35705400}">
      <dgm:prSet/>
      <dgm:spPr/>
      <dgm:t>
        <a:bodyPr/>
        <a:lstStyle/>
        <a:p>
          <a:endParaRPr lang="en-GB"/>
        </a:p>
      </dgm:t>
    </dgm:pt>
    <dgm:pt modelId="{814BE868-D41A-454E-82E8-4E1BAE7D663B}" type="sibTrans" cxnId="{00C2ABF9-F3AA-4984-963B-6F0C35705400}">
      <dgm:prSet/>
      <dgm:spPr/>
      <dgm:t>
        <a:bodyPr/>
        <a:lstStyle/>
        <a:p>
          <a:endParaRPr lang="en-GB"/>
        </a:p>
      </dgm:t>
    </dgm:pt>
    <dgm:pt modelId="{4D7780A2-9C18-4466-991A-BA4A855B874B}">
      <dgm:prSet phldrT="[Text]" custT="1"/>
      <dgm:spPr/>
      <dgm:t>
        <a:bodyPr/>
        <a:lstStyle/>
        <a:p>
          <a:r>
            <a:rPr lang="en-GB" sz="1600" dirty="0"/>
            <a:t>Operational risk</a:t>
          </a:r>
        </a:p>
        <a:p>
          <a:r>
            <a:rPr lang="en-GB" sz="1600" dirty="0"/>
            <a:t>management</a:t>
          </a:r>
        </a:p>
      </dgm:t>
    </dgm:pt>
    <dgm:pt modelId="{2918F7C1-C2C6-421C-85FC-6EF142CED5C7}" type="parTrans" cxnId="{5CE0E53D-FB22-460C-A1B5-9B0018DD90F6}">
      <dgm:prSet/>
      <dgm:spPr/>
      <dgm:t>
        <a:bodyPr/>
        <a:lstStyle/>
        <a:p>
          <a:endParaRPr lang="en-GB"/>
        </a:p>
      </dgm:t>
    </dgm:pt>
    <dgm:pt modelId="{50FBEBA0-5666-4E18-B101-0DD5ABD6224F}" type="sibTrans" cxnId="{5CE0E53D-FB22-460C-A1B5-9B0018DD90F6}">
      <dgm:prSet/>
      <dgm:spPr/>
      <dgm:t>
        <a:bodyPr/>
        <a:lstStyle/>
        <a:p>
          <a:endParaRPr lang="en-GB"/>
        </a:p>
      </dgm:t>
    </dgm:pt>
    <dgm:pt modelId="{E4B16054-FE7B-40FA-AB43-D8E568CBF78D}" type="pres">
      <dgm:prSet presAssocID="{A6ED4A03-53A8-427B-AA41-ED99F675A2D4}" presName="compositeShape" presStyleCnt="0">
        <dgm:presLayoutVars>
          <dgm:chMax val="7"/>
          <dgm:dir/>
          <dgm:resizeHandles val="exact"/>
        </dgm:presLayoutVars>
      </dgm:prSet>
      <dgm:spPr/>
    </dgm:pt>
    <dgm:pt modelId="{A3F475AC-07E3-4A80-B791-47AF314220AA}" type="pres">
      <dgm:prSet presAssocID="{002DBA69-08C1-4C51-8E37-A60E7A25BF83}" presName="circ1" presStyleLbl="vennNode1" presStyleIdx="0" presStyleCnt="3"/>
      <dgm:spPr/>
      <dgm:t>
        <a:bodyPr/>
        <a:lstStyle/>
        <a:p>
          <a:endParaRPr lang="en-GB"/>
        </a:p>
      </dgm:t>
    </dgm:pt>
    <dgm:pt modelId="{3AD9D111-6299-489C-B3CF-459AE3138036}" type="pres">
      <dgm:prSet presAssocID="{002DBA69-08C1-4C51-8E37-A60E7A25BF83}" presName="circ1Tx" presStyleLbl="revTx" presStyleIdx="0" presStyleCnt="0">
        <dgm:presLayoutVars>
          <dgm:chMax val="0"/>
          <dgm:chPref val="0"/>
          <dgm:bulletEnabled val="1"/>
        </dgm:presLayoutVars>
      </dgm:prSet>
      <dgm:spPr/>
      <dgm:t>
        <a:bodyPr/>
        <a:lstStyle/>
        <a:p>
          <a:endParaRPr lang="en-GB"/>
        </a:p>
      </dgm:t>
    </dgm:pt>
    <dgm:pt modelId="{6CC5601A-C37E-427D-B778-DEBB7C688444}" type="pres">
      <dgm:prSet presAssocID="{93C11289-64E2-4421-A152-65C36F9672D4}" presName="circ2" presStyleLbl="vennNode1" presStyleIdx="1" presStyleCnt="3"/>
      <dgm:spPr/>
      <dgm:t>
        <a:bodyPr/>
        <a:lstStyle/>
        <a:p>
          <a:endParaRPr lang="en-GB"/>
        </a:p>
      </dgm:t>
    </dgm:pt>
    <dgm:pt modelId="{9071FB0E-6545-441B-861B-CA2A44C492EE}" type="pres">
      <dgm:prSet presAssocID="{93C11289-64E2-4421-A152-65C36F9672D4}" presName="circ2Tx" presStyleLbl="revTx" presStyleIdx="0" presStyleCnt="0">
        <dgm:presLayoutVars>
          <dgm:chMax val="0"/>
          <dgm:chPref val="0"/>
          <dgm:bulletEnabled val="1"/>
        </dgm:presLayoutVars>
      </dgm:prSet>
      <dgm:spPr/>
      <dgm:t>
        <a:bodyPr/>
        <a:lstStyle/>
        <a:p>
          <a:endParaRPr lang="en-GB"/>
        </a:p>
      </dgm:t>
    </dgm:pt>
    <dgm:pt modelId="{8D7AFA7B-146A-4595-ACAC-4439F1211A40}" type="pres">
      <dgm:prSet presAssocID="{4D7780A2-9C18-4466-991A-BA4A855B874B}" presName="circ3" presStyleLbl="vennNode1" presStyleIdx="2" presStyleCnt="3"/>
      <dgm:spPr/>
      <dgm:t>
        <a:bodyPr/>
        <a:lstStyle/>
        <a:p>
          <a:endParaRPr lang="en-GB"/>
        </a:p>
      </dgm:t>
    </dgm:pt>
    <dgm:pt modelId="{78897FD9-7564-429F-8AA2-FA17FCC8276B}" type="pres">
      <dgm:prSet presAssocID="{4D7780A2-9C18-4466-991A-BA4A855B874B}" presName="circ3Tx" presStyleLbl="revTx" presStyleIdx="0" presStyleCnt="0">
        <dgm:presLayoutVars>
          <dgm:chMax val="0"/>
          <dgm:chPref val="0"/>
          <dgm:bulletEnabled val="1"/>
        </dgm:presLayoutVars>
      </dgm:prSet>
      <dgm:spPr/>
      <dgm:t>
        <a:bodyPr/>
        <a:lstStyle/>
        <a:p>
          <a:endParaRPr lang="en-GB"/>
        </a:p>
      </dgm:t>
    </dgm:pt>
  </dgm:ptLst>
  <dgm:cxnLst>
    <dgm:cxn modelId="{AA19DD9E-B404-471B-92D6-FBA0F2168F85}" type="presOf" srcId="{A6ED4A03-53A8-427B-AA41-ED99F675A2D4}" destId="{E4B16054-FE7B-40FA-AB43-D8E568CBF78D}" srcOrd="0" destOrd="0" presId="urn:microsoft.com/office/officeart/2005/8/layout/venn1"/>
    <dgm:cxn modelId="{8F6446AC-2228-480B-A89D-B7DB6312BBFE}" type="presOf" srcId="{93C11289-64E2-4421-A152-65C36F9672D4}" destId="{6CC5601A-C37E-427D-B778-DEBB7C688444}" srcOrd="0" destOrd="0" presId="urn:microsoft.com/office/officeart/2005/8/layout/venn1"/>
    <dgm:cxn modelId="{5DB02C69-029C-474A-9F12-3FB85820477E}" type="presOf" srcId="{002DBA69-08C1-4C51-8E37-A60E7A25BF83}" destId="{3AD9D111-6299-489C-B3CF-459AE3138036}" srcOrd="1" destOrd="0" presId="urn:microsoft.com/office/officeart/2005/8/layout/venn1"/>
    <dgm:cxn modelId="{5CE0E53D-FB22-460C-A1B5-9B0018DD90F6}" srcId="{A6ED4A03-53A8-427B-AA41-ED99F675A2D4}" destId="{4D7780A2-9C18-4466-991A-BA4A855B874B}" srcOrd="2" destOrd="0" parTransId="{2918F7C1-C2C6-421C-85FC-6EF142CED5C7}" sibTransId="{50FBEBA0-5666-4E18-B101-0DD5ABD6224F}"/>
    <dgm:cxn modelId="{A4362D87-DBD2-47ED-A1F5-32B9F0108C33}" type="presOf" srcId="{4D7780A2-9C18-4466-991A-BA4A855B874B}" destId="{8D7AFA7B-146A-4595-ACAC-4439F1211A40}" srcOrd="0" destOrd="0" presId="urn:microsoft.com/office/officeart/2005/8/layout/venn1"/>
    <dgm:cxn modelId="{9F5EAC94-75DB-4320-8DF5-94571780C15F}" type="presOf" srcId="{4D7780A2-9C18-4466-991A-BA4A855B874B}" destId="{78897FD9-7564-429F-8AA2-FA17FCC8276B}" srcOrd="1" destOrd="0" presId="urn:microsoft.com/office/officeart/2005/8/layout/venn1"/>
    <dgm:cxn modelId="{7D7392B2-5B81-4D28-806A-8DF19A79F024}" srcId="{A6ED4A03-53A8-427B-AA41-ED99F675A2D4}" destId="{002DBA69-08C1-4C51-8E37-A60E7A25BF83}" srcOrd="0" destOrd="0" parTransId="{577FA39A-2827-4E9B-824D-516C8700B6E0}" sibTransId="{78A5A88A-6E11-432F-8E5B-D0F034E9CD15}"/>
    <dgm:cxn modelId="{752492AD-AC46-4AD5-A461-EF601405213F}" type="presOf" srcId="{002DBA69-08C1-4C51-8E37-A60E7A25BF83}" destId="{A3F475AC-07E3-4A80-B791-47AF314220AA}" srcOrd="0" destOrd="0" presId="urn:microsoft.com/office/officeart/2005/8/layout/venn1"/>
    <dgm:cxn modelId="{00C2ABF9-F3AA-4984-963B-6F0C35705400}" srcId="{A6ED4A03-53A8-427B-AA41-ED99F675A2D4}" destId="{93C11289-64E2-4421-A152-65C36F9672D4}" srcOrd="1" destOrd="0" parTransId="{14E2A7E2-E01E-4AE9-9235-9A265041D355}" sibTransId="{814BE868-D41A-454E-82E8-4E1BAE7D663B}"/>
    <dgm:cxn modelId="{C1BA95ED-C5A8-4705-8F78-F32EDD152103}" type="presOf" srcId="{93C11289-64E2-4421-A152-65C36F9672D4}" destId="{9071FB0E-6545-441B-861B-CA2A44C492EE}" srcOrd="1" destOrd="0" presId="urn:microsoft.com/office/officeart/2005/8/layout/venn1"/>
    <dgm:cxn modelId="{7A84ED77-E89A-434A-B73A-E19238F4B05A}" type="presParOf" srcId="{E4B16054-FE7B-40FA-AB43-D8E568CBF78D}" destId="{A3F475AC-07E3-4A80-B791-47AF314220AA}" srcOrd="0" destOrd="0" presId="urn:microsoft.com/office/officeart/2005/8/layout/venn1"/>
    <dgm:cxn modelId="{E2F66DBF-D746-4809-8143-62F454D21D2F}" type="presParOf" srcId="{E4B16054-FE7B-40FA-AB43-D8E568CBF78D}" destId="{3AD9D111-6299-489C-B3CF-459AE3138036}" srcOrd="1" destOrd="0" presId="urn:microsoft.com/office/officeart/2005/8/layout/venn1"/>
    <dgm:cxn modelId="{2D28648E-94AD-4A32-9828-213832984139}" type="presParOf" srcId="{E4B16054-FE7B-40FA-AB43-D8E568CBF78D}" destId="{6CC5601A-C37E-427D-B778-DEBB7C688444}" srcOrd="2" destOrd="0" presId="urn:microsoft.com/office/officeart/2005/8/layout/venn1"/>
    <dgm:cxn modelId="{A62F8862-71C5-4D03-B05E-40A1DD9DFD0F}" type="presParOf" srcId="{E4B16054-FE7B-40FA-AB43-D8E568CBF78D}" destId="{9071FB0E-6545-441B-861B-CA2A44C492EE}" srcOrd="3" destOrd="0" presId="urn:microsoft.com/office/officeart/2005/8/layout/venn1"/>
    <dgm:cxn modelId="{BB39AD3F-E125-4467-8A33-DE33BB02D419}" type="presParOf" srcId="{E4B16054-FE7B-40FA-AB43-D8E568CBF78D}" destId="{8D7AFA7B-146A-4595-ACAC-4439F1211A40}" srcOrd="4" destOrd="0" presId="urn:microsoft.com/office/officeart/2005/8/layout/venn1"/>
    <dgm:cxn modelId="{FA079018-54CF-4E0D-B562-E97808A9CD4B}" type="presParOf" srcId="{E4B16054-FE7B-40FA-AB43-D8E568CBF78D}" destId="{78897FD9-7564-429F-8AA2-FA17FCC8276B}"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C12820-8796-4C1F-BBCD-ECFCCCA34B32}"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GB"/>
        </a:p>
      </dgm:t>
    </dgm:pt>
    <dgm:pt modelId="{8E1DF972-57D3-4405-BF3C-C8CF4EE55262}">
      <dgm:prSet/>
      <dgm:spPr>
        <a:solidFill>
          <a:schemeClr val="accent1"/>
        </a:solidFill>
      </dgm:spPr>
      <dgm:t>
        <a:bodyPr/>
        <a:lstStyle/>
        <a:p>
          <a:pPr rtl="0"/>
          <a:r>
            <a:rPr lang="en-GB"/>
            <a:t>GDPR</a:t>
          </a:r>
        </a:p>
      </dgm:t>
    </dgm:pt>
    <dgm:pt modelId="{FE7C1E59-8678-4B54-912B-77CB72614BA3}" type="parTrans" cxnId="{4DD0D203-D8A3-48C6-A0E9-5EE9D4A18755}">
      <dgm:prSet/>
      <dgm:spPr/>
      <dgm:t>
        <a:bodyPr/>
        <a:lstStyle/>
        <a:p>
          <a:endParaRPr lang="en-GB"/>
        </a:p>
      </dgm:t>
    </dgm:pt>
    <dgm:pt modelId="{AAA44CA1-D185-4DCF-9A4E-AE54BB0ADFB3}" type="sibTrans" cxnId="{4DD0D203-D8A3-48C6-A0E9-5EE9D4A18755}">
      <dgm:prSet/>
      <dgm:spPr/>
      <dgm:t>
        <a:bodyPr/>
        <a:lstStyle/>
        <a:p>
          <a:endParaRPr lang="en-GB"/>
        </a:p>
      </dgm:t>
    </dgm:pt>
    <dgm:pt modelId="{A46B35A0-4358-4E6B-97E5-FD2175B10012}">
      <dgm:prSet/>
      <dgm:spPr>
        <a:solidFill>
          <a:schemeClr val="accent1"/>
        </a:solidFill>
      </dgm:spPr>
      <dgm:t>
        <a:bodyPr/>
        <a:lstStyle/>
        <a:p>
          <a:pPr rtl="0"/>
          <a:r>
            <a:rPr lang="en-GB"/>
            <a:t>Tax policy changes</a:t>
          </a:r>
        </a:p>
      </dgm:t>
    </dgm:pt>
    <dgm:pt modelId="{E7B20ECD-74F1-41A3-959A-DC2A8EEA290F}" type="parTrans" cxnId="{2CB5D7FE-31DF-41DC-B05A-3370A1639FB3}">
      <dgm:prSet/>
      <dgm:spPr/>
      <dgm:t>
        <a:bodyPr/>
        <a:lstStyle/>
        <a:p>
          <a:endParaRPr lang="en-GB"/>
        </a:p>
      </dgm:t>
    </dgm:pt>
    <dgm:pt modelId="{65BD75B2-19AF-4D4A-99CD-BF7078382869}" type="sibTrans" cxnId="{2CB5D7FE-31DF-41DC-B05A-3370A1639FB3}">
      <dgm:prSet/>
      <dgm:spPr/>
      <dgm:t>
        <a:bodyPr/>
        <a:lstStyle/>
        <a:p>
          <a:endParaRPr lang="en-GB"/>
        </a:p>
      </dgm:t>
    </dgm:pt>
    <dgm:pt modelId="{95853A1A-9139-45AB-9349-7C36AC457CC2}">
      <dgm:prSet/>
      <dgm:spPr>
        <a:solidFill>
          <a:schemeClr val="accent1"/>
        </a:solidFill>
      </dgm:spPr>
      <dgm:t>
        <a:bodyPr/>
        <a:lstStyle/>
        <a:p>
          <a:pPr rtl="0"/>
          <a:r>
            <a:rPr lang="en-GB" dirty="0" err="1" smtClean="0"/>
            <a:t>FCA</a:t>
          </a:r>
          <a:r>
            <a:rPr lang="en-GB" dirty="0" smtClean="0"/>
            <a:t>/PRA</a:t>
          </a:r>
          <a:endParaRPr lang="en-GB" dirty="0"/>
        </a:p>
      </dgm:t>
    </dgm:pt>
    <dgm:pt modelId="{BA5A18F0-050F-4173-A8DC-13B944FAAF63}" type="parTrans" cxnId="{FF6CF1A8-B449-45B8-8F68-A6D518034AC0}">
      <dgm:prSet/>
      <dgm:spPr/>
      <dgm:t>
        <a:bodyPr/>
        <a:lstStyle/>
        <a:p>
          <a:endParaRPr lang="en-GB"/>
        </a:p>
      </dgm:t>
    </dgm:pt>
    <dgm:pt modelId="{DFD1C19F-8DF0-4E80-B653-AF3DADD4A2EE}" type="sibTrans" cxnId="{FF6CF1A8-B449-45B8-8F68-A6D518034AC0}">
      <dgm:prSet/>
      <dgm:spPr/>
      <dgm:t>
        <a:bodyPr/>
        <a:lstStyle/>
        <a:p>
          <a:endParaRPr lang="en-GB"/>
        </a:p>
      </dgm:t>
    </dgm:pt>
    <dgm:pt modelId="{3B63AA34-8CEE-417C-9592-5E8D07268E2A}">
      <dgm:prSet/>
      <dgm:spPr>
        <a:solidFill>
          <a:schemeClr val="accent1"/>
        </a:solidFill>
      </dgm:spPr>
      <dgm:t>
        <a:bodyPr/>
        <a:lstStyle/>
        <a:p>
          <a:pPr rtl="0"/>
          <a:r>
            <a:rPr lang="en-GB" dirty="0"/>
            <a:t>Charity Commission</a:t>
          </a:r>
        </a:p>
      </dgm:t>
    </dgm:pt>
    <dgm:pt modelId="{B2C15BD6-89D3-4D78-AA2C-F9A5C4255475}" type="parTrans" cxnId="{2F549C58-75D6-48C2-B3C5-0604F270758B}">
      <dgm:prSet/>
      <dgm:spPr/>
      <dgm:t>
        <a:bodyPr/>
        <a:lstStyle/>
        <a:p>
          <a:endParaRPr lang="en-GB"/>
        </a:p>
      </dgm:t>
    </dgm:pt>
    <dgm:pt modelId="{D274BE4A-ECE9-4437-AEF4-936618052357}" type="sibTrans" cxnId="{2F549C58-75D6-48C2-B3C5-0604F270758B}">
      <dgm:prSet/>
      <dgm:spPr/>
      <dgm:t>
        <a:bodyPr/>
        <a:lstStyle/>
        <a:p>
          <a:endParaRPr lang="en-GB"/>
        </a:p>
      </dgm:t>
    </dgm:pt>
    <dgm:pt modelId="{ABC0B2C8-212F-4494-AEBB-97F0A4D8D41C}">
      <dgm:prSet/>
      <dgm:spPr>
        <a:solidFill>
          <a:schemeClr val="accent1"/>
        </a:solidFill>
      </dgm:spPr>
      <dgm:t>
        <a:bodyPr/>
        <a:lstStyle/>
        <a:p>
          <a:r>
            <a:rPr lang="en-GB" dirty="0"/>
            <a:t>H&amp;S</a:t>
          </a:r>
        </a:p>
      </dgm:t>
    </dgm:pt>
    <dgm:pt modelId="{568EDE1A-F41B-4175-9C4E-F69D420640ED}" type="parTrans" cxnId="{75734C41-C7DF-4580-B6A5-F7C4F04E38AB}">
      <dgm:prSet/>
      <dgm:spPr/>
      <dgm:t>
        <a:bodyPr/>
        <a:lstStyle/>
        <a:p>
          <a:endParaRPr lang="en-GB"/>
        </a:p>
      </dgm:t>
    </dgm:pt>
    <dgm:pt modelId="{394D312D-AB3A-453F-90EA-B8C310F51221}" type="sibTrans" cxnId="{75734C41-C7DF-4580-B6A5-F7C4F04E38AB}">
      <dgm:prSet/>
      <dgm:spPr/>
      <dgm:t>
        <a:bodyPr/>
        <a:lstStyle/>
        <a:p>
          <a:endParaRPr lang="en-GB"/>
        </a:p>
      </dgm:t>
    </dgm:pt>
    <dgm:pt modelId="{0C0FE127-5050-46C7-B327-FF3E3C156277}">
      <dgm:prSet/>
      <dgm:spPr>
        <a:solidFill>
          <a:schemeClr val="accent1"/>
        </a:solidFill>
      </dgm:spPr>
      <dgm:t>
        <a:bodyPr/>
        <a:lstStyle/>
        <a:p>
          <a:r>
            <a:rPr lang="en-GB" dirty="0"/>
            <a:t>Environment</a:t>
          </a:r>
        </a:p>
      </dgm:t>
    </dgm:pt>
    <dgm:pt modelId="{BDCAF2F3-88E4-4F7F-8B8E-4D3E134427CE}" type="parTrans" cxnId="{7606588C-1365-46E0-90A9-83F398A0335F}">
      <dgm:prSet/>
      <dgm:spPr/>
      <dgm:t>
        <a:bodyPr/>
        <a:lstStyle/>
        <a:p>
          <a:endParaRPr lang="en-GB"/>
        </a:p>
      </dgm:t>
    </dgm:pt>
    <dgm:pt modelId="{E35BFC9A-D2E1-4B94-B289-897D7459C063}" type="sibTrans" cxnId="{7606588C-1365-46E0-90A9-83F398A0335F}">
      <dgm:prSet/>
      <dgm:spPr/>
      <dgm:t>
        <a:bodyPr/>
        <a:lstStyle/>
        <a:p>
          <a:endParaRPr lang="en-GB"/>
        </a:p>
      </dgm:t>
    </dgm:pt>
    <dgm:pt modelId="{7CEE68FC-5B5D-4C81-A888-EA8A73792A50}">
      <dgm:prSet/>
      <dgm:spPr/>
      <dgm:t>
        <a:bodyPr/>
        <a:lstStyle/>
        <a:p>
          <a:r>
            <a:rPr lang="en-GB" dirty="0"/>
            <a:t>Corporate governance code</a:t>
          </a:r>
        </a:p>
      </dgm:t>
    </dgm:pt>
    <dgm:pt modelId="{571C8794-3300-4EFC-8E77-2E85BE8E6BAE}" type="parTrans" cxnId="{D484B6A2-04BF-4FC3-9174-86580470A49E}">
      <dgm:prSet/>
      <dgm:spPr/>
      <dgm:t>
        <a:bodyPr/>
        <a:lstStyle/>
        <a:p>
          <a:endParaRPr lang="en-GB"/>
        </a:p>
      </dgm:t>
    </dgm:pt>
    <dgm:pt modelId="{C323C4AD-C8E1-4BB5-8C0F-B5AFC5FCC2E9}" type="sibTrans" cxnId="{D484B6A2-04BF-4FC3-9174-86580470A49E}">
      <dgm:prSet/>
      <dgm:spPr/>
      <dgm:t>
        <a:bodyPr/>
        <a:lstStyle/>
        <a:p>
          <a:endParaRPr lang="en-GB"/>
        </a:p>
      </dgm:t>
    </dgm:pt>
    <dgm:pt modelId="{771B39F7-C0A3-452B-BE45-DB86AE01BFC6}">
      <dgm:prSet/>
      <dgm:spPr/>
      <dgm:t>
        <a:bodyPr/>
        <a:lstStyle/>
        <a:p>
          <a:r>
            <a:rPr lang="en-GB" dirty="0"/>
            <a:t>Modern Slavery Act</a:t>
          </a:r>
        </a:p>
      </dgm:t>
    </dgm:pt>
    <dgm:pt modelId="{1FDA119E-8B1C-428F-96BC-4980C8756495}" type="parTrans" cxnId="{44C2CA61-9407-47C1-9764-A25B6D8FBA95}">
      <dgm:prSet/>
      <dgm:spPr/>
      <dgm:t>
        <a:bodyPr/>
        <a:lstStyle/>
        <a:p>
          <a:endParaRPr lang="en-GB"/>
        </a:p>
      </dgm:t>
    </dgm:pt>
    <dgm:pt modelId="{6F3C8385-3ECD-403E-A735-0D6EDDA192E2}" type="sibTrans" cxnId="{44C2CA61-9407-47C1-9764-A25B6D8FBA95}">
      <dgm:prSet/>
      <dgm:spPr/>
      <dgm:t>
        <a:bodyPr/>
        <a:lstStyle/>
        <a:p>
          <a:endParaRPr lang="en-GB"/>
        </a:p>
      </dgm:t>
    </dgm:pt>
    <dgm:pt modelId="{9035B6E8-EAE3-4CE6-96E8-96AAF15EC278}" type="pres">
      <dgm:prSet presAssocID="{46C12820-8796-4C1F-BBCD-ECFCCCA34B32}" presName="Name0" presStyleCnt="0">
        <dgm:presLayoutVars>
          <dgm:dir/>
          <dgm:resizeHandles val="exact"/>
        </dgm:presLayoutVars>
      </dgm:prSet>
      <dgm:spPr/>
      <dgm:t>
        <a:bodyPr/>
        <a:lstStyle/>
        <a:p>
          <a:endParaRPr lang="en-GB"/>
        </a:p>
      </dgm:t>
    </dgm:pt>
    <dgm:pt modelId="{1011249F-4A13-40FE-89B5-1115755D7110}" type="pres">
      <dgm:prSet presAssocID="{46C12820-8796-4C1F-BBCD-ECFCCCA34B32}" presName="fgShape" presStyleLbl="fgShp" presStyleIdx="0" presStyleCnt="1"/>
      <dgm:spPr/>
    </dgm:pt>
    <dgm:pt modelId="{9ACA8108-A67B-41C1-B7A5-8EE68A38A1C3}" type="pres">
      <dgm:prSet presAssocID="{46C12820-8796-4C1F-BBCD-ECFCCCA34B32}" presName="linComp" presStyleCnt="0"/>
      <dgm:spPr/>
    </dgm:pt>
    <dgm:pt modelId="{2E14B0F0-9038-44CE-92E0-799FB1F329EF}" type="pres">
      <dgm:prSet presAssocID="{8E1DF972-57D3-4405-BF3C-C8CF4EE55262}" presName="compNode" presStyleCnt="0"/>
      <dgm:spPr/>
    </dgm:pt>
    <dgm:pt modelId="{050F7C9C-594B-489F-B341-8C9286322D31}" type="pres">
      <dgm:prSet presAssocID="{8E1DF972-57D3-4405-BF3C-C8CF4EE55262}" presName="bkgdShape" presStyleLbl="node1" presStyleIdx="0" presStyleCnt="8"/>
      <dgm:spPr/>
      <dgm:t>
        <a:bodyPr/>
        <a:lstStyle/>
        <a:p>
          <a:endParaRPr lang="en-GB"/>
        </a:p>
      </dgm:t>
    </dgm:pt>
    <dgm:pt modelId="{F4C66A95-5001-4F40-91AF-8CAF8C88C253}" type="pres">
      <dgm:prSet presAssocID="{8E1DF972-57D3-4405-BF3C-C8CF4EE55262}" presName="nodeTx" presStyleLbl="node1" presStyleIdx="0" presStyleCnt="8">
        <dgm:presLayoutVars>
          <dgm:bulletEnabled val="1"/>
        </dgm:presLayoutVars>
      </dgm:prSet>
      <dgm:spPr/>
      <dgm:t>
        <a:bodyPr/>
        <a:lstStyle/>
        <a:p>
          <a:endParaRPr lang="en-GB"/>
        </a:p>
      </dgm:t>
    </dgm:pt>
    <dgm:pt modelId="{BB9ABF49-4FD4-411B-91CA-8D77C204282E}" type="pres">
      <dgm:prSet presAssocID="{8E1DF972-57D3-4405-BF3C-C8CF4EE55262}" presName="invisiNode" presStyleLbl="node1" presStyleIdx="0" presStyleCnt="8"/>
      <dgm:spPr/>
    </dgm:pt>
    <dgm:pt modelId="{972F0593-AB58-4078-B0B2-F8ACA3DADCAC}" type="pres">
      <dgm:prSet presAssocID="{8E1DF972-57D3-4405-BF3C-C8CF4EE55262}" presName="imagNode" presStyleLbl="fgImgPlace1" presStyleIdx="0" presStyleCnt="8"/>
      <dgm:spPr>
        <a:solidFill>
          <a:schemeClr val="bg2">
            <a:lumMod val="60000"/>
            <a:lumOff val="40000"/>
          </a:schemeClr>
        </a:solidFill>
      </dgm:spPr>
    </dgm:pt>
    <dgm:pt modelId="{4A991DF1-0A98-4201-8686-03BA8BF9A157}" type="pres">
      <dgm:prSet presAssocID="{AAA44CA1-D185-4DCF-9A4E-AE54BB0ADFB3}" presName="sibTrans" presStyleLbl="sibTrans2D1" presStyleIdx="0" presStyleCnt="0"/>
      <dgm:spPr/>
      <dgm:t>
        <a:bodyPr/>
        <a:lstStyle/>
        <a:p>
          <a:endParaRPr lang="en-GB"/>
        </a:p>
      </dgm:t>
    </dgm:pt>
    <dgm:pt modelId="{DF6405ED-1170-4E71-9312-F5432385EAC4}" type="pres">
      <dgm:prSet presAssocID="{A46B35A0-4358-4E6B-97E5-FD2175B10012}" presName="compNode" presStyleCnt="0"/>
      <dgm:spPr/>
    </dgm:pt>
    <dgm:pt modelId="{A0DA0057-36FA-454E-82FD-C0FEE570A125}" type="pres">
      <dgm:prSet presAssocID="{A46B35A0-4358-4E6B-97E5-FD2175B10012}" presName="bkgdShape" presStyleLbl="node1" presStyleIdx="1" presStyleCnt="8"/>
      <dgm:spPr/>
      <dgm:t>
        <a:bodyPr/>
        <a:lstStyle/>
        <a:p>
          <a:endParaRPr lang="en-GB"/>
        </a:p>
      </dgm:t>
    </dgm:pt>
    <dgm:pt modelId="{47CFFEB3-A2E4-4BE6-8C5F-3C6DBD4CBDBE}" type="pres">
      <dgm:prSet presAssocID="{A46B35A0-4358-4E6B-97E5-FD2175B10012}" presName="nodeTx" presStyleLbl="node1" presStyleIdx="1" presStyleCnt="8">
        <dgm:presLayoutVars>
          <dgm:bulletEnabled val="1"/>
        </dgm:presLayoutVars>
      </dgm:prSet>
      <dgm:spPr/>
      <dgm:t>
        <a:bodyPr/>
        <a:lstStyle/>
        <a:p>
          <a:endParaRPr lang="en-GB"/>
        </a:p>
      </dgm:t>
    </dgm:pt>
    <dgm:pt modelId="{2BA77316-E867-4E88-84B7-2B811024AD85}" type="pres">
      <dgm:prSet presAssocID="{A46B35A0-4358-4E6B-97E5-FD2175B10012}" presName="invisiNode" presStyleLbl="node1" presStyleIdx="1" presStyleCnt="8"/>
      <dgm:spPr/>
    </dgm:pt>
    <dgm:pt modelId="{A5B0AB55-D960-46D5-B2A8-336DEFE7C646}" type="pres">
      <dgm:prSet presAssocID="{A46B35A0-4358-4E6B-97E5-FD2175B10012}" presName="imagNode" presStyleLbl="fgImgPlace1" presStyleIdx="1" presStyleCnt="8"/>
      <dgm:spPr>
        <a:solidFill>
          <a:schemeClr val="bg2">
            <a:lumMod val="60000"/>
            <a:lumOff val="40000"/>
          </a:schemeClr>
        </a:solidFill>
      </dgm:spPr>
    </dgm:pt>
    <dgm:pt modelId="{E4DBCA96-B46F-44B1-88D4-79F85D6C1527}" type="pres">
      <dgm:prSet presAssocID="{65BD75B2-19AF-4D4A-99CD-BF7078382869}" presName="sibTrans" presStyleLbl="sibTrans2D1" presStyleIdx="0" presStyleCnt="0"/>
      <dgm:spPr/>
      <dgm:t>
        <a:bodyPr/>
        <a:lstStyle/>
        <a:p>
          <a:endParaRPr lang="en-GB"/>
        </a:p>
      </dgm:t>
    </dgm:pt>
    <dgm:pt modelId="{E0FBB9F1-EDF9-49FF-9A33-64D55B4C4881}" type="pres">
      <dgm:prSet presAssocID="{95853A1A-9139-45AB-9349-7C36AC457CC2}" presName="compNode" presStyleCnt="0"/>
      <dgm:spPr/>
    </dgm:pt>
    <dgm:pt modelId="{042F8D2C-0F80-49F0-A53B-22C668CC89DB}" type="pres">
      <dgm:prSet presAssocID="{95853A1A-9139-45AB-9349-7C36AC457CC2}" presName="bkgdShape" presStyleLbl="node1" presStyleIdx="2" presStyleCnt="8"/>
      <dgm:spPr/>
      <dgm:t>
        <a:bodyPr/>
        <a:lstStyle/>
        <a:p>
          <a:endParaRPr lang="en-GB"/>
        </a:p>
      </dgm:t>
    </dgm:pt>
    <dgm:pt modelId="{18C72E76-F528-41ED-ACF2-46AAA25335C4}" type="pres">
      <dgm:prSet presAssocID="{95853A1A-9139-45AB-9349-7C36AC457CC2}" presName="nodeTx" presStyleLbl="node1" presStyleIdx="2" presStyleCnt="8">
        <dgm:presLayoutVars>
          <dgm:bulletEnabled val="1"/>
        </dgm:presLayoutVars>
      </dgm:prSet>
      <dgm:spPr/>
      <dgm:t>
        <a:bodyPr/>
        <a:lstStyle/>
        <a:p>
          <a:endParaRPr lang="en-GB"/>
        </a:p>
      </dgm:t>
    </dgm:pt>
    <dgm:pt modelId="{621080CF-B37F-4FF0-BFFF-B4100F03849A}" type="pres">
      <dgm:prSet presAssocID="{95853A1A-9139-45AB-9349-7C36AC457CC2}" presName="invisiNode" presStyleLbl="node1" presStyleIdx="2" presStyleCnt="8"/>
      <dgm:spPr/>
    </dgm:pt>
    <dgm:pt modelId="{844D7F64-8D3E-4A76-9D9C-BFEA038B3012}" type="pres">
      <dgm:prSet presAssocID="{95853A1A-9139-45AB-9349-7C36AC457CC2}" presName="imagNode" presStyleLbl="fgImgPlace1" presStyleIdx="2" presStyleCnt="8"/>
      <dgm:spPr>
        <a:solidFill>
          <a:schemeClr val="bg2">
            <a:lumMod val="60000"/>
            <a:lumOff val="40000"/>
          </a:schemeClr>
        </a:solidFill>
      </dgm:spPr>
    </dgm:pt>
    <dgm:pt modelId="{20F15948-2DBA-478C-B8D6-FBA1CDC3D417}" type="pres">
      <dgm:prSet presAssocID="{DFD1C19F-8DF0-4E80-B653-AF3DADD4A2EE}" presName="sibTrans" presStyleLbl="sibTrans2D1" presStyleIdx="0" presStyleCnt="0"/>
      <dgm:spPr/>
      <dgm:t>
        <a:bodyPr/>
        <a:lstStyle/>
        <a:p>
          <a:endParaRPr lang="en-GB"/>
        </a:p>
      </dgm:t>
    </dgm:pt>
    <dgm:pt modelId="{4D238FB4-AED2-4A95-A005-645E5B6211D6}" type="pres">
      <dgm:prSet presAssocID="{3B63AA34-8CEE-417C-9592-5E8D07268E2A}" presName="compNode" presStyleCnt="0"/>
      <dgm:spPr/>
    </dgm:pt>
    <dgm:pt modelId="{382C47A6-3AA5-494F-92BA-BE6AD5236EE9}" type="pres">
      <dgm:prSet presAssocID="{3B63AA34-8CEE-417C-9592-5E8D07268E2A}" presName="bkgdShape" presStyleLbl="node1" presStyleIdx="3" presStyleCnt="8"/>
      <dgm:spPr/>
      <dgm:t>
        <a:bodyPr/>
        <a:lstStyle/>
        <a:p>
          <a:endParaRPr lang="en-GB"/>
        </a:p>
      </dgm:t>
    </dgm:pt>
    <dgm:pt modelId="{DB341C78-0745-4B57-80A5-161DF92933D8}" type="pres">
      <dgm:prSet presAssocID="{3B63AA34-8CEE-417C-9592-5E8D07268E2A}" presName="nodeTx" presStyleLbl="node1" presStyleIdx="3" presStyleCnt="8">
        <dgm:presLayoutVars>
          <dgm:bulletEnabled val="1"/>
        </dgm:presLayoutVars>
      </dgm:prSet>
      <dgm:spPr/>
      <dgm:t>
        <a:bodyPr/>
        <a:lstStyle/>
        <a:p>
          <a:endParaRPr lang="en-GB"/>
        </a:p>
      </dgm:t>
    </dgm:pt>
    <dgm:pt modelId="{CE359409-909A-4D4D-A8C7-C10FCB35B777}" type="pres">
      <dgm:prSet presAssocID="{3B63AA34-8CEE-417C-9592-5E8D07268E2A}" presName="invisiNode" presStyleLbl="node1" presStyleIdx="3" presStyleCnt="8"/>
      <dgm:spPr/>
    </dgm:pt>
    <dgm:pt modelId="{4C28117F-4F55-4E1F-9B5D-199888C726C2}" type="pres">
      <dgm:prSet presAssocID="{3B63AA34-8CEE-417C-9592-5E8D07268E2A}" presName="imagNode" presStyleLbl="fgImgPlace1" presStyleIdx="3" presStyleCnt="8"/>
      <dgm:spPr>
        <a:solidFill>
          <a:schemeClr val="bg2">
            <a:lumMod val="60000"/>
            <a:lumOff val="40000"/>
          </a:schemeClr>
        </a:solidFill>
      </dgm:spPr>
    </dgm:pt>
    <dgm:pt modelId="{4A35C8DC-E712-4CD8-B801-22680152442A}" type="pres">
      <dgm:prSet presAssocID="{D274BE4A-ECE9-4437-AEF4-936618052357}" presName="sibTrans" presStyleLbl="sibTrans2D1" presStyleIdx="0" presStyleCnt="0"/>
      <dgm:spPr/>
      <dgm:t>
        <a:bodyPr/>
        <a:lstStyle/>
        <a:p>
          <a:endParaRPr lang="en-GB"/>
        </a:p>
      </dgm:t>
    </dgm:pt>
    <dgm:pt modelId="{BC4D0790-3E7C-467C-AE8E-A90812E571B9}" type="pres">
      <dgm:prSet presAssocID="{ABC0B2C8-212F-4494-AEBB-97F0A4D8D41C}" presName="compNode" presStyleCnt="0"/>
      <dgm:spPr/>
    </dgm:pt>
    <dgm:pt modelId="{9D45BC3D-1E2A-4F47-944C-6828794CC2A7}" type="pres">
      <dgm:prSet presAssocID="{ABC0B2C8-212F-4494-AEBB-97F0A4D8D41C}" presName="bkgdShape" presStyleLbl="node1" presStyleIdx="4" presStyleCnt="8"/>
      <dgm:spPr/>
      <dgm:t>
        <a:bodyPr/>
        <a:lstStyle/>
        <a:p>
          <a:endParaRPr lang="en-GB"/>
        </a:p>
      </dgm:t>
    </dgm:pt>
    <dgm:pt modelId="{8A10D1BA-CC85-4E8A-BDAB-39942420AC96}" type="pres">
      <dgm:prSet presAssocID="{ABC0B2C8-212F-4494-AEBB-97F0A4D8D41C}" presName="nodeTx" presStyleLbl="node1" presStyleIdx="4" presStyleCnt="8">
        <dgm:presLayoutVars>
          <dgm:bulletEnabled val="1"/>
        </dgm:presLayoutVars>
      </dgm:prSet>
      <dgm:spPr/>
      <dgm:t>
        <a:bodyPr/>
        <a:lstStyle/>
        <a:p>
          <a:endParaRPr lang="en-GB"/>
        </a:p>
      </dgm:t>
    </dgm:pt>
    <dgm:pt modelId="{6B1ED5DE-5CDF-4CA1-A51E-26BFDF1A42B8}" type="pres">
      <dgm:prSet presAssocID="{ABC0B2C8-212F-4494-AEBB-97F0A4D8D41C}" presName="invisiNode" presStyleLbl="node1" presStyleIdx="4" presStyleCnt="8"/>
      <dgm:spPr/>
    </dgm:pt>
    <dgm:pt modelId="{7D264DDA-143E-4D7E-BC09-460768612D4F}" type="pres">
      <dgm:prSet presAssocID="{ABC0B2C8-212F-4494-AEBB-97F0A4D8D41C}" presName="imagNode" presStyleLbl="fgImgPlace1" presStyleIdx="4" presStyleCnt="8"/>
      <dgm:spPr>
        <a:solidFill>
          <a:schemeClr val="bg2">
            <a:lumMod val="60000"/>
            <a:lumOff val="40000"/>
          </a:schemeClr>
        </a:solidFill>
      </dgm:spPr>
    </dgm:pt>
    <dgm:pt modelId="{C98F8B4C-D0ED-4361-85C2-A50FC2B12E26}" type="pres">
      <dgm:prSet presAssocID="{394D312D-AB3A-453F-90EA-B8C310F51221}" presName="sibTrans" presStyleLbl="sibTrans2D1" presStyleIdx="0" presStyleCnt="0"/>
      <dgm:spPr/>
      <dgm:t>
        <a:bodyPr/>
        <a:lstStyle/>
        <a:p>
          <a:endParaRPr lang="en-GB"/>
        </a:p>
      </dgm:t>
    </dgm:pt>
    <dgm:pt modelId="{230EBFFE-0B6A-4C7E-8013-A3C8DDCBB80E}" type="pres">
      <dgm:prSet presAssocID="{0C0FE127-5050-46C7-B327-FF3E3C156277}" presName="compNode" presStyleCnt="0"/>
      <dgm:spPr/>
    </dgm:pt>
    <dgm:pt modelId="{E59B8802-EF49-4503-807B-A301C3DE3372}" type="pres">
      <dgm:prSet presAssocID="{0C0FE127-5050-46C7-B327-FF3E3C156277}" presName="bkgdShape" presStyleLbl="node1" presStyleIdx="5" presStyleCnt="8"/>
      <dgm:spPr/>
      <dgm:t>
        <a:bodyPr/>
        <a:lstStyle/>
        <a:p>
          <a:endParaRPr lang="en-GB"/>
        </a:p>
      </dgm:t>
    </dgm:pt>
    <dgm:pt modelId="{7D74A836-FC89-4B3B-83B8-49F51E8375DC}" type="pres">
      <dgm:prSet presAssocID="{0C0FE127-5050-46C7-B327-FF3E3C156277}" presName="nodeTx" presStyleLbl="node1" presStyleIdx="5" presStyleCnt="8">
        <dgm:presLayoutVars>
          <dgm:bulletEnabled val="1"/>
        </dgm:presLayoutVars>
      </dgm:prSet>
      <dgm:spPr/>
      <dgm:t>
        <a:bodyPr/>
        <a:lstStyle/>
        <a:p>
          <a:endParaRPr lang="en-GB"/>
        </a:p>
      </dgm:t>
    </dgm:pt>
    <dgm:pt modelId="{71D4CC83-D819-4C71-AF99-D661DD753551}" type="pres">
      <dgm:prSet presAssocID="{0C0FE127-5050-46C7-B327-FF3E3C156277}" presName="invisiNode" presStyleLbl="node1" presStyleIdx="5" presStyleCnt="8"/>
      <dgm:spPr/>
    </dgm:pt>
    <dgm:pt modelId="{5EF50B6D-6733-4EC3-869C-A9BDB138E745}" type="pres">
      <dgm:prSet presAssocID="{0C0FE127-5050-46C7-B327-FF3E3C156277}" presName="imagNode" presStyleLbl="fgImgPlace1" presStyleIdx="5" presStyleCnt="8"/>
      <dgm:spPr>
        <a:solidFill>
          <a:schemeClr val="bg2">
            <a:lumMod val="60000"/>
            <a:lumOff val="40000"/>
          </a:schemeClr>
        </a:solidFill>
      </dgm:spPr>
    </dgm:pt>
    <dgm:pt modelId="{704B268C-257E-4CA3-892B-A2B5707E08D0}" type="pres">
      <dgm:prSet presAssocID="{E35BFC9A-D2E1-4B94-B289-897D7459C063}" presName="sibTrans" presStyleLbl="sibTrans2D1" presStyleIdx="0" presStyleCnt="0"/>
      <dgm:spPr/>
      <dgm:t>
        <a:bodyPr/>
        <a:lstStyle/>
        <a:p>
          <a:endParaRPr lang="en-GB"/>
        </a:p>
      </dgm:t>
    </dgm:pt>
    <dgm:pt modelId="{6595E1DD-B776-4124-B3F9-D8938B1683A3}" type="pres">
      <dgm:prSet presAssocID="{7CEE68FC-5B5D-4C81-A888-EA8A73792A50}" presName="compNode" presStyleCnt="0"/>
      <dgm:spPr/>
    </dgm:pt>
    <dgm:pt modelId="{6478177F-4DD8-43A5-AC33-A29D4B03DE54}" type="pres">
      <dgm:prSet presAssocID="{7CEE68FC-5B5D-4C81-A888-EA8A73792A50}" presName="bkgdShape" presStyleLbl="node1" presStyleIdx="6" presStyleCnt="8"/>
      <dgm:spPr/>
      <dgm:t>
        <a:bodyPr/>
        <a:lstStyle/>
        <a:p>
          <a:endParaRPr lang="en-GB"/>
        </a:p>
      </dgm:t>
    </dgm:pt>
    <dgm:pt modelId="{CD0EA390-56BD-4822-BDF2-E17601396ADF}" type="pres">
      <dgm:prSet presAssocID="{7CEE68FC-5B5D-4C81-A888-EA8A73792A50}" presName="nodeTx" presStyleLbl="node1" presStyleIdx="6" presStyleCnt="8">
        <dgm:presLayoutVars>
          <dgm:bulletEnabled val="1"/>
        </dgm:presLayoutVars>
      </dgm:prSet>
      <dgm:spPr/>
      <dgm:t>
        <a:bodyPr/>
        <a:lstStyle/>
        <a:p>
          <a:endParaRPr lang="en-GB"/>
        </a:p>
      </dgm:t>
    </dgm:pt>
    <dgm:pt modelId="{006C2CD4-5FE1-4F0A-A9E1-D35C4A9ECF8E}" type="pres">
      <dgm:prSet presAssocID="{7CEE68FC-5B5D-4C81-A888-EA8A73792A50}" presName="invisiNode" presStyleLbl="node1" presStyleIdx="6" presStyleCnt="8"/>
      <dgm:spPr/>
    </dgm:pt>
    <dgm:pt modelId="{F2306C82-4A9C-422C-A788-34050EBE3B88}" type="pres">
      <dgm:prSet presAssocID="{7CEE68FC-5B5D-4C81-A888-EA8A73792A50}" presName="imagNode" presStyleLbl="fgImgPlace1" presStyleIdx="6" presStyleCnt="8"/>
      <dgm:spPr>
        <a:solidFill>
          <a:schemeClr val="bg2">
            <a:lumMod val="60000"/>
            <a:lumOff val="40000"/>
          </a:schemeClr>
        </a:solidFill>
      </dgm:spPr>
    </dgm:pt>
    <dgm:pt modelId="{10584355-9F6A-4498-BE28-1A858C680D66}" type="pres">
      <dgm:prSet presAssocID="{C323C4AD-C8E1-4BB5-8C0F-B5AFC5FCC2E9}" presName="sibTrans" presStyleLbl="sibTrans2D1" presStyleIdx="0" presStyleCnt="0"/>
      <dgm:spPr/>
      <dgm:t>
        <a:bodyPr/>
        <a:lstStyle/>
        <a:p>
          <a:endParaRPr lang="en-GB"/>
        </a:p>
      </dgm:t>
    </dgm:pt>
    <dgm:pt modelId="{572638F5-BD67-4747-BF3E-EF470776E664}" type="pres">
      <dgm:prSet presAssocID="{771B39F7-C0A3-452B-BE45-DB86AE01BFC6}" presName="compNode" presStyleCnt="0"/>
      <dgm:spPr/>
    </dgm:pt>
    <dgm:pt modelId="{04E597B2-2E2A-4A1B-B32D-48DA5F9444E5}" type="pres">
      <dgm:prSet presAssocID="{771B39F7-C0A3-452B-BE45-DB86AE01BFC6}" presName="bkgdShape" presStyleLbl="node1" presStyleIdx="7" presStyleCnt="8"/>
      <dgm:spPr/>
      <dgm:t>
        <a:bodyPr/>
        <a:lstStyle/>
        <a:p>
          <a:endParaRPr lang="en-GB"/>
        </a:p>
      </dgm:t>
    </dgm:pt>
    <dgm:pt modelId="{8B8C4279-2742-4C4F-945F-C37D9571F3AB}" type="pres">
      <dgm:prSet presAssocID="{771B39F7-C0A3-452B-BE45-DB86AE01BFC6}" presName="nodeTx" presStyleLbl="node1" presStyleIdx="7" presStyleCnt="8">
        <dgm:presLayoutVars>
          <dgm:bulletEnabled val="1"/>
        </dgm:presLayoutVars>
      </dgm:prSet>
      <dgm:spPr/>
      <dgm:t>
        <a:bodyPr/>
        <a:lstStyle/>
        <a:p>
          <a:endParaRPr lang="en-GB"/>
        </a:p>
      </dgm:t>
    </dgm:pt>
    <dgm:pt modelId="{AF572ADC-E556-44BD-A85E-C89BFCCCACE4}" type="pres">
      <dgm:prSet presAssocID="{771B39F7-C0A3-452B-BE45-DB86AE01BFC6}" presName="invisiNode" presStyleLbl="node1" presStyleIdx="7" presStyleCnt="8"/>
      <dgm:spPr/>
    </dgm:pt>
    <dgm:pt modelId="{FF6B585F-3BE4-4B66-BA31-C4112744CF54}" type="pres">
      <dgm:prSet presAssocID="{771B39F7-C0A3-452B-BE45-DB86AE01BFC6}" presName="imagNode" presStyleLbl="fgImgPlace1" presStyleIdx="7" presStyleCnt="8"/>
      <dgm:spPr>
        <a:solidFill>
          <a:schemeClr val="bg1">
            <a:lumMod val="65000"/>
          </a:schemeClr>
        </a:solidFill>
      </dgm:spPr>
    </dgm:pt>
  </dgm:ptLst>
  <dgm:cxnLst>
    <dgm:cxn modelId="{E1E0768E-FF32-418E-9251-73F7CB80D889}" type="presOf" srcId="{A46B35A0-4358-4E6B-97E5-FD2175B10012}" destId="{A0DA0057-36FA-454E-82FD-C0FEE570A125}" srcOrd="0" destOrd="0" presId="urn:microsoft.com/office/officeart/2005/8/layout/hList7"/>
    <dgm:cxn modelId="{D09D7EBB-B4EE-41B6-9058-4E33790716FC}" type="presOf" srcId="{C323C4AD-C8E1-4BB5-8C0F-B5AFC5FCC2E9}" destId="{10584355-9F6A-4498-BE28-1A858C680D66}" srcOrd="0" destOrd="0" presId="urn:microsoft.com/office/officeart/2005/8/layout/hList7"/>
    <dgm:cxn modelId="{63D26257-4618-4D18-9265-03562013B7C8}" type="presOf" srcId="{394D312D-AB3A-453F-90EA-B8C310F51221}" destId="{C98F8B4C-D0ED-4361-85C2-A50FC2B12E26}" srcOrd="0" destOrd="0" presId="urn:microsoft.com/office/officeart/2005/8/layout/hList7"/>
    <dgm:cxn modelId="{334F5D80-00C7-4A49-955D-BFD53D72FFEB}" type="presOf" srcId="{ABC0B2C8-212F-4494-AEBB-97F0A4D8D41C}" destId="{9D45BC3D-1E2A-4F47-944C-6828794CC2A7}" srcOrd="0" destOrd="0" presId="urn:microsoft.com/office/officeart/2005/8/layout/hList7"/>
    <dgm:cxn modelId="{7442BEBA-E897-48C6-B9A6-670C8A7AC491}" type="presOf" srcId="{771B39F7-C0A3-452B-BE45-DB86AE01BFC6}" destId="{8B8C4279-2742-4C4F-945F-C37D9571F3AB}" srcOrd="1" destOrd="0" presId="urn:microsoft.com/office/officeart/2005/8/layout/hList7"/>
    <dgm:cxn modelId="{FAAA0913-3809-44F6-B0F9-148F3DC9649F}" type="presOf" srcId="{3B63AA34-8CEE-417C-9592-5E8D07268E2A}" destId="{DB341C78-0745-4B57-80A5-161DF92933D8}" srcOrd="1" destOrd="0" presId="urn:microsoft.com/office/officeart/2005/8/layout/hList7"/>
    <dgm:cxn modelId="{2F549C58-75D6-48C2-B3C5-0604F270758B}" srcId="{46C12820-8796-4C1F-BBCD-ECFCCCA34B32}" destId="{3B63AA34-8CEE-417C-9592-5E8D07268E2A}" srcOrd="3" destOrd="0" parTransId="{B2C15BD6-89D3-4D78-AA2C-F9A5C4255475}" sibTransId="{D274BE4A-ECE9-4437-AEF4-936618052357}"/>
    <dgm:cxn modelId="{4DD0D203-D8A3-48C6-A0E9-5EE9D4A18755}" srcId="{46C12820-8796-4C1F-BBCD-ECFCCCA34B32}" destId="{8E1DF972-57D3-4405-BF3C-C8CF4EE55262}" srcOrd="0" destOrd="0" parTransId="{FE7C1E59-8678-4B54-912B-77CB72614BA3}" sibTransId="{AAA44CA1-D185-4DCF-9A4E-AE54BB0ADFB3}"/>
    <dgm:cxn modelId="{6FB0C33A-390F-4C96-8A9D-5104069F4968}" type="presOf" srcId="{3B63AA34-8CEE-417C-9592-5E8D07268E2A}" destId="{382C47A6-3AA5-494F-92BA-BE6AD5236EE9}" srcOrd="0" destOrd="0" presId="urn:microsoft.com/office/officeart/2005/8/layout/hList7"/>
    <dgm:cxn modelId="{014E3F82-0F0C-4E95-B395-EA0F6A1E687D}" type="presOf" srcId="{AAA44CA1-D185-4DCF-9A4E-AE54BB0ADFB3}" destId="{4A991DF1-0A98-4201-8686-03BA8BF9A157}" srcOrd="0" destOrd="0" presId="urn:microsoft.com/office/officeart/2005/8/layout/hList7"/>
    <dgm:cxn modelId="{03D0E507-A234-441F-9C57-D5998CAE7543}" type="presOf" srcId="{0C0FE127-5050-46C7-B327-FF3E3C156277}" destId="{E59B8802-EF49-4503-807B-A301C3DE3372}" srcOrd="0" destOrd="0" presId="urn:microsoft.com/office/officeart/2005/8/layout/hList7"/>
    <dgm:cxn modelId="{D484B6A2-04BF-4FC3-9174-86580470A49E}" srcId="{46C12820-8796-4C1F-BBCD-ECFCCCA34B32}" destId="{7CEE68FC-5B5D-4C81-A888-EA8A73792A50}" srcOrd="6" destOrd="0" parTransId="{571C8794-3300-4EFC-8E77-2E85BE8E6BAE}" sibTransId="{C323C4AD-C8E1-4BB5-8C0F-B5AFC5FCC2E9}"/>
    <dgm:cxn modelId="{7606588C-1365-46E0-90A9-83F398A0335F}" srcId="{46C12820-8796-4C1F-BBCD-ECFCCCA34B32}" destId="{0C0FE127-5050-46C7-B327-FF3E3C156277}" srcOrd="5" destOrd="0" parTransId="{BDCAF2F3-88E4-4F7F-8B8E-4D3E134427CE}" sibTransId="{E35BFC9A-D2E1-4B94-B289-897D7459C063}"/>
    <dgm:cxn modelId="{75734C41-C7DF-4580-B6A5-F7C4F04E38AB}" srcId="{46C12820-8796-4C1F-BBCD-ECFCCCA34B32}" destId="{ABC0B2C8-212F-4494-AEBB-97F0A4D8D41C}" srcOrd="4" destOrd="0" parTransId="{568EDE1A-F41B-4175-9C4E-F69D420640ED}" sibTransId="{394D312D-AB3A-453F-90EA-B8C310F51221}"/>
    <dgm:cxn modelId="{44C2CA61-9407-47C1-9764-A25B6D8FBA95}" srcId="{46C12820-8796-4C1F-BBCD-ECFCCCA34B32}" destId="{771B39F7-C0A3-452B-BE45-DB86AE01BFC6}" srcOrd="7" destOrd="0" parTransId="{1FDA119E-8B1C-428F-96BC-4980C8756495}" sibTransId="{6F3C8385-3ECD-403E-A735-0D6EDDA192E2}"/>
    <dgm:cxn modelId="{E086B00F-41B7-41DB-9271-491197CC58BB}" type="presOf" srcId="{0C0FE127-5050-46C7-B327-FF3E3C156277}" destId="{7D74A836-FC89-4B3B-83B8-49F51E8375DC}" srcOrd="1" destOrd="0" presId="urn:microsoft.com/office/officeart/2005/8/layout/hList7"/>
    <dgm:cxn modelId="{41CF74AC-50BE-437A-9EB4-F3658C3A3FF0}" type="presOf" srcId="{8E1DF972-57D3-4405-BF3C-C8CF4EE55262}" destId="{050F7C9C-594B-489F-B341-8C9286322D31}" srcOrd="0" destOrd="0" presId="urn:microsoft.com/office/officeart/2005/8/layout/hList7"/>
    <dgm:cxn modelId="{FF6CF1A8-B449-45B8-8F68-A6D518034AC0}" srcId="{46C12820-8796-4C1F-BBCD-ECFCCCA34B32}" destId="{95853A1A-9139-45AB-9349-7C36AC457CC2}" srcOrd="2" destOrd="0" parTransId="{BA5A18F0-050F-4173-A8DC-13B944FAAF63}" sibTransId="{DFD1C19F-8DF0-4E80-B653-AF3DADD4A2EE}"/>
    <dgm:cxn modelId="{73C8BC85-A8F0-49E4-840B-1C9662212EFD}" type="presOf" srcId="{7CEE68FC-5B5D-4C81-A888-EA8A73792A50}" destId="{6478177F-4DD8-43A5-AC33-A29D4B03DE54}" srcOrd="0" destOrd="0" presId="urn:microsoft.com/office/officeart/2005/8/layout/hList7"/>
    <dgm:cxn modelId="{8B9F9906-011B-4506-A7E7-6763CC01F716}" type="presOf" srcId="{65BD75B2-19AF-4D4A-99CD-BF7078382869}" destId="{E4DBCA96-B46F-44B1-88D4-79F85D6C1527}" srcOrd="0" destOrd="0" presId="urn:microsoft.com/office/officeart/2005/8/layout/hList7"/>
    <dgm:cxn modelId="{66FAF4F9-A466-446A-A955-A10FCE947281}" type="presOf" srcId="{46C12820-8796-4C1F-BBCD-ECFCCCA34B32}" destId="{9035B6E8-EAE3-4CE6-96E8-96AAF15EC278}" srcOrd="0" destOrd="0" presId="urn:microsoft.com/office/officeart/2005/8/layout/hList7"/>
    <dgm:cxn modelId="{ED8E4788-A01E-4C96-BEFC-7A34C6B8FB51}" type="presOf" srcId="{A46B35A0-4358-4E6B-97E5-FD2175B10012}" destId="{47CFFEB3-A2E4-4BE6-8C5F-3C6DBD4CBDBE}" srcOrd="1" destOrd="0" presId="urn:microsoft.com/office/officeart/2005/8/layout/hList7"/>
    <dgm:cxn modelId="{A1F633C7-4598-4E8F-9FD3-6A7B43D8D36F}" type="presOf" srcId="{E35BFC9A-D2E1-4B94-B289-897D7459C063}" destId="{704B268C-257E-4CA3-892B-A2B5707E08D0}" srcOrd="0" destOrd="0" presId="urn:microsoft.com/office/officeart/2005/8/layout/hList7"/>
    <dgm:cxn modelId="{5BB34223-1952-441F-B271-F029D068E89D}" type="presOf" srcId="{8E1DF972-57D3-4405-BF3C-C8CF4EE55262}" destId="{F4C66A95-5001-4F40-91AF-8CAF8C88C253}" srcOrd="1" destOrd="0" presId="urn:microsoft.com/office/officeart/2005/8/layout/hList7"/>
    <dgm:cxn modelId="{D8396680-ACE5-4C29-9204-EA37823794A5}" type="presOf" srcId="{DFD1C19F-8DF0-4E80-B653-AF3DADD4A2EE}" destId="{20F15948-2DBA-478C-B8D6-FBA1CDC3D417}" srcOrd="0" destOrd="0" presId="urn:microsoft.com/office/officeart/2005/8/layout/hList7"/>
    <dgm:cxn modelId="{7F067E7D-BE27-4088-9D08-13851E9A9C84}" type="presOf" srcId="{ABC0B2C8-212F-4494-AEBB-97F0A4D8D41C}" destId="{8A10D1BA-CC85-4E8A-BDAB-39942420AC96}" srcOrd="1" destOrd="0" presId="urn:microsoft.com/office/officeart/2005/8/layout/hList7"/>
    <dgm:cxn modelId="{3AA503A6-DCEC-4F71-AB34-CE4BAF6AAEA9}" type="presOf" srcId="{95853A1A-9139-45AB-9349-7C36AC457CC2}" destId="{042F8D2C-0F80-49F0-A53B-22C668CC89DB}" srcOrd="0" destOrd="0" presId="urn:microsoft.com/office/officeart/2005/8/layout/hList7"/>
    <dgm:cxn modelId="{C7C9AF40-3B17-4E4B-961F-0AA49F00A323}" type="presOf" srcId="{95853A1A-9139-45AB-9349-7C36AC457CC2}" destId="{18C72E76-F528-41ED-ACF2-46AAA25335C4}" srcOrd="1" destOrd="0" presId="urn:microsoft.com/office/officeart/2005/8/layout/hList7"/>
    <dgm:cxn modelId="{2CB5D7FE-31DF-41DC-B05A-3370A1639FB3}" srcId="{46C12820-8796-4C1F-BBCD-ECFCCCA34B32}" destId="{A46B35A0-4358-4E6B-97E5-FD2175B10012}" srcOrd="1" destOrd="0" parTransId="{E7B20ECD-74F1-41A3-959A-DC2A8EEA290F}" sibTransId="{65BD75B2-19AF-4D4A-99CD-BF7078382869}"/>
    <dgm:cxn modelId="{A9177B5F-01DB-46C8-982F-E1D60663DBDB}" type="presOf" srcId="{771B39F7-C0A3-452B-BE45-DB86AE01BFC6}" destId="{04E597B2-2E2A-4A1B-B32D-48DA5F9444E5}" srcOrd="0" destOrd="0" presId="urn:microsoft.com/office/officeart/2005/8/layout/hList7"/>
    <dgm:cxn modelId="{43DC1941-2CDA-4F54-B075-AB5D57F3DAD8}" type="presOf" srcId="{7CEE68FC-5B5D-4C81-A888-EA8A73792A50}" destId="{CD0EA390-56BD-4822-BDF2-E17601396ADF}" srcOrd="1" destOrd="0" presId="urn:microsoft.com/office/officeart/2005/8/layout/hList7"/>
    <dgm:cxn modelId="{C4A5A7B1-722C-4322-9B40-EFB8CA932ED2}" type="presOf" srcId="{D274BE4A-ECE9-4437-AEF4-936618052357}" destId="{4A35C8DC-E712-4CD8-B801-22680152442A}" srcOrd="0" destOrd="0" presId="urn:microsoft.com/office/officeart/2005/8/layout/hList7"/>
    <dgm:cxn modelId="{AF6E9FC5-7184-456F-9520-3D58A7D467D5}" type="presParOf" srcId="{9035B6E8-EAE3-4CE6-96E8-96AAF15EC278}" destId="{1011249F-4A13-40FE-89B5-1115755D7110}" srcOrd="0" destOrd="0" presId="urn:microsoft.com/office/officeart/2005/8/layout/hList7"/>
    <dgm:cxn modelId="{6E40895B-A5A1-463E-8924-E470D541FF0F}" type="presParOf" srcId="{9035B6E8-EAE3-4CE6-96E8-96AAF15EC278}" destId="{9ACA8108-A67B-41C1-B7A5-8EE68A38A1C3}" srcOrd="1" destOrd="0" presId="urn:microsoft.com/office/officeart/2005/8/layout/hList7"/>
    <dgm:cxn modelId="{54B28B53-1F31-4E57-97AC-DCA7385DF5B4}" type="presParOf" srcId="{9ACA8108-A67B-41C1-B7A5-8EE68A38A1C3}" destId="{2E14B0F0-9038-44CE-92E0-799FB1F329EF}" srcOrd="0" destOrd="0" presId="urn:microsoft.com/office/officeart/2005/8/layout/hList7"/>
    <dgm:cxn modelId="{70F6393A-D942-49F6-BADF-FF0BA5B30C1B}" type="presParOf" srcId="{2E14B0F0-9038-44CE-92E0-799FB1F329EF}" destId="{050F7C9C-594B-489F-B341-8C9286322D31}" srcOrd="0" destOrd="0" presId="urn:microsoft.com/office/officeart/2005/8/layout/hList7"/>
    <dgm:cxn modelId="{31419B2A-B99F-40D7-A946-9BA6612CAC79}" type="presParOf" srcId="{2E14B0F0-9038-44CE-92E0-799FB1F329EF}" destId="{F4C66A95-5001-4F40-91AF-8CAF8C88C253}" srcOrd="1" destOrd="0" presId="urn:microsoft.com/office/officeart/2005/8/layout/hList7"/>
    <dgm:cxn modelId="{1E4B6D2B-7473-4B75-8682-F258F8C4E348}" type="presParOf" srcId="{2E14B0F0-9038-44CE-92E0-799FB1F329EF}" destId="{BB9ABF49-4FD4-411B-91CA-8D77C204282E}" srcOrd="2" destOrd="0" presId="urn:microsoft.com/office/officeart/2005/8/layout/hList7"/>
    <dgm:cxn modelId="{1BA1FEB7-7C04-4062-BC90-A2ACC4D71A84}" type="presParOf" srcId="{2E14B0F0-9038-44CE-92E0-799FB1F329EF}" destId="{972F0593-AB58-4078-B0B2-F8ACA3DADCAC}" srcOrd="3" destOrd="0" presId="urn:microsoft.com/office/officeart/2005/8/layout/hList7"/>
    <dgm:cxn modelId="{7C480EAC-8846-4A1D-89DB-D0358C4BCD27}" type="presParOf" srcId="{9ACA8108-A67B-41C1-B7A5-8EE68A38A1C3}" destId="{4A991DF1-0A98-4201-8686-03BA8BF9A157}" srcOrd="1" destOrd="0" presId="urn:microsoft.com/office/officeart/2005/8/layout/hList7"/>
    <dgm:cxn modelId="{333531F0-44D3-4BAA-8E42-AE3ED7C0D237}" type="presParOf" srcId="{9ACA8108-A67B-41C1-B7A5-8EE68A38A1C3}" destId="{DF6405ED-1170-4E71-9312-F5432385EAC4}" srcOrd="2" destOrd="0" presId="urn:microsoft.com/office/officeart/2005/8/layout/hList7"/>
    <dgm:cxn modelId="{190C34FC-6D89-4BFC-B167-EC4F2AF32CCE}" type="presParOf" srcId="{DF6405ED-1170-4E71-9312-F5432385EAC4}" destId="{A0DA0057-36FA-454E-82FD-C0FEE570A125}" srcOrd="0" destOrd="0" presId="urn:microsoft.com/office/officeart/2005/8/layout/hList7"/>
    <dgm:cxn modelId="{7ACE2863-6894-4326-B7DD-65870D2076D1}" type="presParOf" srcId="{DF6405ED-1170-4E71-9312-F5432385EAC4}" destId="{47CFFEB3-A2E4-4BE6-8C5F-3C6DBD4CBDBE}" srcOrd="1" destOrd="0" presId="urn:microsoft.com/office/officeart/2005/8/layout/hList7"/>
    <dgm:cxn modelId="{2E142F5F-5038-4165-AA4B-6CABE0B47E14}" type="presParOf" srcId="{DF6405ED-1170-4E71-9312-F5432385EAC4}" destId="{2BA77316-E867-4E88-84B7-2B811024AD85}" srcOrd="2" destOrd="0" presId="urn:microsoft.com/office/officeart/2005/8/layout/hList7"/>
    <dgm:cxn modelId="{33A0777E-2895-478C-8455-9F7837D1B420}" type="presParOf" srcId="{DF6405ED-1170-4E71-9312-F5432385EAC4}" destId="{A5B0AB55-D960-46D5-B2A8-336DEFE7C646}" srcOrd="3" destOrd="0" presId="urn:microsoft.com/office/officeart/2005/8/layout/hList7"/>
    <dgm:cxn modelId="{DAFB3E58-47AD-4487-A771-5F99015E06EE}" type="presParOf" srcId="{9ACA8108-A67B-41C1-B7A5-8EE68A38A1C3}" destId="{E4DBCA96-B46F-44B1-88D4-79F85D6C1527}" srcOrd="3" destOrd="0" presId="urn:microsoft.com/office/officeart/2005/8/layout/hList7"/>
    <dgm:cxn modelId="{DEEE9198-B805-4410-AE7B-68DFDFA116D6}" type="presParOf" srcId="{9ACA8108-A67B-41C1-B7A5-8EE68A38A1C3}" destId="{E0FBB9F1-EDF9-49FF-9A33-64D55B4C4881}" srcOrd="4" destOrd="0" presId="urn:microsoft.com/office/officeart/2005/8/layout/hList7"/>
    <dgm:cxn modelId="{2C080FA6-5486-475C-9301-6B0D4EF76613}" type="presParOf" srcId="{E0FBB9F1-EDF9-49FF-9A33-64D55B4C4881}" destId="{042F8D2C-0F80-49F0-A53B-22C668CC89DB}" srcOrd="0" destOrd="0" presId="urn:microsoft.com/office/officeart/2005/8/layout/hList7"/>
    <dgm:cxn modelId="{3E7B453A-779E-4E15-9975-56A19BC35289}" type="presParOf" srcId="{E0FBB9F1-EDF9-49FF-9A33-64D55B4C4881}" destId="{18C72E76-F528-41ED-ACF2-46AAA25335C4}" srcOrd="1" destOrd="0" presId="urn:microsoft.com/office/officeart/2005/8/layout/hList7"/>
    <dgm:cxn modelId="{0F270F32-684D-464A-B082-DBE999EDCD83}" type="presParOf" srcId="{E0FBB9F1-EDF9-49FF-9A33-64D55B4C4881}" destId="{621080CF-B37F-4FF0-BFFF-B4100F03849A}" srcOrd="2" destOrd="0" presId="urn:microsoft.com/office/officeart/2005/8/layout/hList7"/>
    <dgm:cxn modelId="{15D43468-FC05-4806-B71D-FBA1DB467C34}" type="presParOf" srcId="{E0FBB9F1-EDF9-49FF-9A33-64D55B4C4881}" destId="{844D7F64-8D3E-4A76-9D9C-BFEA038B3012}" srcOrd="3" destOrd="0" presId="urn:microsoft.com/office/officeart/2005/8/layout/hList7"/>
    <dgm:cxn modelId="{7FFB9AAE-96CF-4698-B162-0CCDC7F5AB63}" type="presParOf" srcId="{9ACA8108-A67B-41C1-B7A5-8EE68A38A1C3}" destId="{20F15948-2DBA-478C-B8D6-FBA1CDC3D417}" srcOrd="5" destOrd="0" presId="urn:microsoft.com/office/officeart/2005/8/layout/hList7"/>
    <dgm:cxn modelId="{EDF8AE08-AFEC-427E-B7F4-C5DBDF12EB8F}" type="presParOf" srcId="{9ACA8108-A67B-41C1-B7A5-8EE68A38A1C3}" destId="{4D238FB4-AED2-4A95-A005-645E5B6211D6}" srcOrd="6" destOrd="0" presId="urn:microsoft.com/office/officeart/2005/8/layout/hList7"/>
    <dgm:cxn modelId="{E9E8C651-8781-4189-A783-1A69DC06EDDA}" type="presParOf" srcId="{4D238FB4-AED2-4A95-A005-645E5B6211D6}" destId="{382C47A6-3AA5-494F-92BA-BE6AD5236EE9}" srcOrd="0" destOrd="0" presId="urn:microsoft.com/office/officeart/2005/8/layout/hList7"/>
    <dgm:cxn modelId="{F1B38750-DC3C-4289-96E8-B84CFD2159FD}" type="presParOf" srcId="{4D238FB4-AED2-4A95-A005-645E5B6211D6}" destId="{DB341C78-0745-4B57-80A5-161DF92933D8}" srcOrd="1" destOrd="0" presId="urn:microsoft.com/office/officeart/2005/8/layout/hList7"/>
    <dgm:cxn modelId="{773C5602-926B-4D6E-95E6-12DB869EA5E2}" type="presParOf" srcId="{4D238FB4-AED2-4A95-A005-645E5B6211D6}" destId="{CE359409-909A-4D4D-A8C7-C10FCB35B777}" srcOrd="2" destOrd="0" presId="urn:microsoft.com/office/officeart/2005/8/layout/hList7"/>
    <dgm:cxn modelId="{917739B7-8967-4496-8F95-42A1D5DB3170}" type="presParOf" srcId="{4D238FB4-AED2-4A95-A005-645E5B6211D6}" destId="{4C28117F-4F55-4E1F-9B5D-199888C726C2}" srcOrd="3" destOrd="0" presId="urn:microsoft.com/office/officeart/2005/8/layout/hList7"/>
    <dgm:cxn modelId="{47FA7BCB-1438-410B-A754-5092BE7BE097}" type="presParOf" srcId="{9ACA8108-A67B-41C1-B7A5-8EE68A38A1C3}" destId="{4A35C8DC-E712-4CD8-B801-22680152442A}" srcOrd="7" destOrd="0" presId="urn:microsoft.com/office/officeart/2005/8/layout/hList7"/>
    <dgm:cxn modelId="{0F2B2823-9B76-400A-B40F-0CF19B0D22EF}" type="presParOf" srcId="{9ACA8108-A67B-41C1-B7A5-8EE68A38A1C3}" destId="{BC4D0790-3E7C-467C-AE8E-A90812E571B9}" srcOrd="8" destOrd="0" presId="urn:microsoft.com/office/officeart/2005/8/layout/hList7"/>
    <dgm:cxn modelId="{81450CFA-8C4C-41B7-92C4-8E3C5BC6443A}" type="presParOf" srcId="{BC4D0790-3E7C-467C-AE8E-A90812E571B9}" destId="{9D45BC3D-1E2A-4F47-944C-6828794CC2A7}" srcOrd="0" destOrd="0" presId="urn:microsoft.com/office/officeart/2005/8/layout/hList7"/>
    <dgm:cxn modelId="{7F38A882-B3B4-43EF-9498-AB5FFAB96052}" type="presParOf" srcId="{BC4D0790-3E7C-467C-AE8E-A90812E571B9}" destId="{8A10D1BA-CC85-4E8A-BDAB-39942420AC96}" srcOrd="1" destOrd="0" presId="urn:microsoft.com/office/officeart/2005/8/layout/hList7"/>
    <dgm:cxn modelId="{0EF7DDF2-294F-49FD-A134-2BBA81008098}" type="presParOf" srcId="{BC4D0790-3E7C-467C-AE8E-A90812E571B9}" destId="{6B1ED5DE-5CDF-4CA1-A51E-26BFDF1A42B8}" srcOrd="2" destOrd="0" presId="urn:microsoft.com/office/officeart/2005/8/layout/hList7"/>
    <dgm:cxn modelId="{BB915A79-7A80-4A2A-B182-3E60ACCA8312}" type="presParOf" srcId="{BC4D0790-3E7C-467C-AE8E-A90812E571B9}" destId="{7D264DDA-143E-4D7E-BC09-460768612D4F}" srcOrd="3" destOrd="0" presId="urn:microsoft.com/office/officeart/2005/8/layout/hList7"/>
    <dgm:cxn modelId="{AA88DA70-CC2A-4AAD-A217-0C44F9D4D113}" type="presParOf" srcId="{9ACA8108-A67B-41C1-B7A5-8EE68A38A1C3}" destId="{C98F8B4C-D0ED-4361-85C2-A50FC2B12E26}" srcOrd="9" destOrd="0" presId="urn:microsoft.com/office/officeart/2005/8/layout/hList7"/>
    <dgm:cxn modelId="{725F3306-FB94-4A1F-A649-8F18EBC7D347}" type="presParOf" srcId="{9ACA8108-A67B-41C1-B7A5-8EE68A38A1C3}" destId="{230EBFFE-0B6A-4C7E-8013-A3C8DDCBB80E}" srcOrd="10" destOrd="0" presId="urn:microsoft.com/office/officeart/2005/8/layout/hList7"/>
    <dgm:cxn modelId="{C2167718-D5DD-4F37-8AB7-FEE460103076}" type="presParOf" srcId="{230EBFFE-0B6A-4C7E-8013-A3C8DDCBB80E}" destId="{E59B8802-EF49-4503-807B-A301C3DE3372}" srcOrd="0" destOrd="0" presId="urn:microsoft.com/office/officeart/2005/8/layout/hList7"/>
    <dgm:cxn modelId="{3EA0A954-120C-40E9-848E-5C2CAA5E46D0}" type="presParOf" srcId="{230EBFFE-0B6A-4C7E-8013-A3C8DDCBB80E}" destId="{7D74A836-FC89-4B3B-83B8-49F51E8375DC}" srcOrd="1" destOrd="0" presId="urn:microsoft.com/office/officeart/2005/8/layout/hList7"/>
    <dgm:cxn modelId="{803FC616-EB46-4810-A24E-F8F17F198206}" type="presParOf" srcId="{230EBFFE-0B6A-4C7E-8013-A3C8DDCBB80E}" destId="{71D4CC83-D819-4C71-AF99-D661DD753551}" srcOrd="2" destOrd="0" presId="urn:microsoft.com/office/officeart/2005/8/layout/hList7"/>
    <dgm:cxn modelId="{9B3E1EA8-06C3-4F3B-9D47-02C3861DD19F}" type="presParOf" srcId="{230EBFFE-0B6A-4C7E-8013-A3C8DDCBB80E}" destId="{5EF50B6D-6733-4EC3-869C-A9BDB138E745}" srcOrd="3" destOrd="0" presId="urn:microsoft.com/office/officeart/2005/8/layout/hList7"/>
    <dgm:cxn modelId="{EF51AF74-0BA9-44BB-8688-323AEEE3F190}" type="presParOf" srcId="{9ACA8108-A67B-41C1-B7A5-8EE68A38A1C3}" destId="{704B268C-257E-4CA3-892B-A2B5707E08D0}" srcOrd="11" destOrd="0" presId="urn:microsoft.com/office/officeart/2005/8/layout/hList7"/>
    <dgm:cxn modelId="{ED9502BE-36A8-4773-8983-088DC04C7447}" type="presParOf" srcId="{9ACA8108-A67B-41C1-B7A5-8EE68A38A1C3}" destId="{6595E1DD-B776-4124-B3F9-D8938B1683A3}" srcOrd="12" destOrd="0" presId="urn:microsoft.com/office/officeart/2005/8/layout/hList7"/>
    <dgm:cxn modelId="{0732FBA5-704F-4B83-AEC1-FB7565ABB304}" type="presParOf" srcId="{6595E1DD-B776-4124-B3F9-D8938B1683A3}" destId="{6478177F-4DD8-43A5-AC33-A29D4B03DE54}" srcOrd="0" destOrd="0" presId="urn:microsoft.com/office/officeart/2005/8/layout/hList7"/>
    <dgm:cxn modelId="{7C8F66E0-B0B3-4DBE-9B9B-99A1F01D9660}" type="presParOf" srcId="{6595E1DD-B776-4124-B3F9-D8938B1683A3}" destId="{CD0EA390-56BD-4822-BDF2-E17601396ADF}" srcOrd="1" destOrd="0" presId="urn:microsoft.com/office/officeart/2005/8/layout/hList7"/>
    <dgm:cxn modelId="{C0C47345-4C74-4B69-89E1-27EC1402000E}" type="presParOf" srcId="{6595E1DD-B776-4124-B3F9-D8938B1683A3}" destId="{006C2CD4-5FE1-4F0A-A9E1-D35C4A9ECF8E}" srcOrd="2" destOrd="0" presId="urn:microsoft.com/office/officeart/2005/8/layout/hList7"/>
    <dgm:cxn modelId="{2E9ABB64-47A0-4B9D-AD1F-051E2EB12E08}" type="presParOf" srcId="{6595E1DD-B776-4124-B3F9-D8938B1683A3}" destId="{F2306C82-4A9C-422C-A788-34050EBE3B88}" srcOrd="3" destOrd="0" presId="urn:microsoft.com/office/officeart/2005/8/layout/hList7"/>
    <dgm:cxn modelId="{2991AFA9-3DB6-453B-A6B1-55ACF448CE60}" type="presParOf" srcId="{9ACA8108-A67B-41C1-B7A5-8EE68A38A1C3}" destId="{10584355-9F6A-4498-BE28-1A858C680D66}" srcOrd="13" destOrd="0" presId="urn:microsoft.com/office/officeart/2005/8/layout/hList7"/>
    <dgm:cxn modelId="{08062AD9-3747-44E6-93A2-3CDA797EC231}" type="presParOf" srcId="{9ACA8108-A67B-41C1-B7A5-8EE68A38A1C3}" destId="{572638F5-BD67-4747-BF3E-EF470776E664}" srcOrd="14" destOrd="0" presId="urn:microsoft.com/office/officeart/2005/8/layout/hList7"/>
    <dgm:cxn modelId="{53EB33CA-9C2D-4923-ACB8-F788117A439D}" type="presParOf" srcId="{572638F5-BD67-4747-BF3E-EF470776E664}" destId="{04E597B2-2E2A-4A1B-B32D-48DA5F9444E5}" srcOrd="0" destOrd="0" presId="urn:microsoft.com/office/officeart/2005/8/layout/hList7"/>
    <dgm:cxn modelId="{1293B844-4BD2-4312-84C7-9619D367980E}" type="presParOf" srcId="{572638F5-BD67-4747-BF3E-EF470776E664}" destId="{8B8C4279-2742-4C4F-945F-C37D9571F3AB}" srcOrd="1" destOrd="0" presId="urn:microsoft.com/office/officeart/2005/8/layout/hList7"/>
    <dgm:cxn modelId="{35FDE245-CD09-4FBE-BAEE-E2BEF318462B}" type="presParOf" srcId="{572638F5-BD67-4747-BF3E-EF470776E664}" destId="{AF572ADC-E556-44BD-A85E-C89BFCCCACE4}" srcOrd="2" destOrd="0" presId="urn:microsoft.com/office/officeart/2005/8/layout/hList7"/>
    <dgm:cxn modelId="{23E9339B-D18D-4B53-A5D2-D59984792EEE}" type="presParOf" srcId="{572638F5-BD67-4747-BF3E-EF470776E664}" destId="{FF6B585F-3BE4-4B66-BA31-C4112744CF54}" srcOrd="3" destOrd="0" presId="urn:microsoft.com/office/officeart/2005/8/layout/hList7"/>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F475AC-07E3-4A80-B791-47AF314220AA}">
      <dsp:nvSpPr>
        <dsp:cNvPr id="0" name=""/>
        <dsp:cNvSpPr/>
      </dsp:nvSpPr>
      <dsp:spPr>
        <a:xfrm>
          <a:off x="2056544" y="52494"/>
          <a:ext cx="2519722" cy="2519722"/>
        </a:xfrm>
        <a:prstGeom prst="ellipse">
          <a:avLst/>
        </a:prstGeom>
        <a:solidFill>
          <a:schemeClr val="accent2">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a:t>Balance sheet</a:t>
          </a:r>
        </a:p>
        <a:p>
          <a:pPr lvl="0" algn="ctr" defTabSz="711200">
            <a:lnSpc>
              <a:spcPct val="90000"/>
            </a:lnSpc>
            <a:spcBef>
              <a:spcPct val="0"/>
            </a:spcBef>
            <a:spcAft>
              <a:spcPct val="35000"/>
            </a:spcAft>
          </a:pPr>
          <a:r>
            <a:rPr lang="en-GB" sz="1600" kern="1200" dirty="0"/>
            <a:t>preservation</a:t>
          </a:r>
        </a:p>
      </dsp:txBody>
      <dsp:txXfrm>
        <a:off x="2392507" y="493445"/>
        <a:ext cx="1847796" cy="1133875"/>
      </dsp:txXfrm>
    </dsp:sp>
    <dsp:sp modelId="{6CC5601A-C37E-427D-B778-DEBB7C688444}">
      <dsp:nvSpPr>
        <dsp:cNvPr id="0" name=""/>
        <dsp:cNvSpPr/>
      </dsp:nvSpPr>
      <dsp:spPr>
        <a:xfrm>
          <a:off x="2965744" y="1627320"/>
          <a:ext cx="2519722" cy="2519722"/>
        </a:xfrm>
        <a:prstGeom prst="ellipse">
          <a:avLst/>
        </a:prstGeom>
        <a:solidFill>
          <a:schemeClr val="accent2">
            <a:shade val="80000"/>
            <a:alpha val="50000"/>
            <a:hueOff val="201142"/>
            <a:satOff val="-25622"/>
            <a:lumOff val="1826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a:t>Compliance with regulation</a:t>
          </a:r>
        </a:p>
      </dsp:txBody>
      <dsp:txXfrm>
        <a:off x="3736359" y="2278249"/>
        <a:ext cx="1511833" cy="1385847"/>
      </dsp:txXfrm>
    </dsp:sp>
    <dsp:sp modelId="{8D7AFA7B-146A-4595-ACAC-4439F1211A40}">
      <dsp:nvSpPr>
        <dsp:cNvPr id="0" name=""/>
        <dsp:cNvSpPr/>
      </dsp:nvSpPr>
      <dsp:spPr>
        <a:xfrm>
          <a:off x="1147344" y="1627320"/>
          <a:ext cx="2519722" cy="2519722"/>
        </a:xfrm>
        <a:prstGeom prst="ellipse">
          <a:avLst/>
        </a:prstGeom>
        <a:solidFill>
          <a:schemeClr val="accent2">
            <a:shade val="80000"/>
            <a:alpha val="50000"/>
            <a:hueOff val="402285"/>
            <a:satOff val="-51245"/>
            <a:lumOff val="365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a:t>Operational risk</a:t>
          </a:r>
        </a:p>
        <a:p>
          <a:pPr lvl="0" algn="ctr" defTabSz="711200">
            <a:lnSpc>
              <a:spcPct val="90000"/>
            </a:lnSpc>
            <a:spcBef>
              <a:spcPct val="0"/>
            </a:spcBef>
            <a:spcAft>
              <a:spcPct val="35000"/>
            </a:spcAft>
          </a:pPr>
          <a:r>
            <a:rPr lang="en-GB" sz="1600" kern="1200" dirty="0"/>
            <a:t>management</a:t>
          </a:r>
        </a:p>
      </dsp:txBody>
      <dsp:txXfrm>
        <a:off x="1384618" y="2278249"/>
        <a:ext cx="1511833" cy="13858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0F7C9C-594B-489F-B341-8C9286322D31}">
      <dsp:nvSpPr>
        <dsp:cNvPr id="0" name=""/>
        <dsp:cNvSpPr/>
      </dsp:nvSpPr>
      <dsp:spPr>
        <a:xfrm>
          <a:off x="3520" y="0"/>
          <a:ext cx="1058764" cy="222052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en-GB" sz="1200" kern="1200"/>
            <a:t>GDPR</a:t>
          </a:r>
        </a:p>
      </dsp:txBody>
      <dsp:txXfrm>
        <a:off x="3520" y="888208"/>
        <a:ext cx="1058764" cy="888208"/>
      </dsp:txXfrm>
    </dsp:sp>
    <dsp:sp modelId="{972F0593-AB58-4078-B0B2-F8ACA3DADCAC}">
      <dsp:nvSpPr>
        <dsp:cNvPr id="0" name=""/>
        <dsp:cNvSpPr/>
      </dsp:nvSpPr>
      <dsp:spPr>
        <a:xfrm>
          <a:off x="163186" y="133231"/>
          <a:ext cx="739433" cy="739433"/>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DA0057-36FA-454E-82FD-C0FEE570A125}">
      <dsp:nvSpPr>
        <dsp:cNvPr id="0" name=""/>
        <dsp:cNvSpPr/>
      </dsp:nvSpPr>
      <dsp:spPr>
        <a:xfrm>
          <a:off x="1094048" y="0"/>
          <a:ext cx="1058764" cy="222052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en-GB" sz="1200" kern="1200"/>
            <a:t>Tax policy changes</a:t>
          </a:r>
        </a:p>
      </dsp:txBody>
      <dsp:txXfrm>
        <a:off x="1094048" y="888208"/>
        <a:ext cx="1058764" cy="888208"/>
      </dsp:txXfrm>
    </dsp:sp>
    <dsp:sp modelId="{A5B0AB55-D960-46D5-B2A8-336DEFE7C646}">
      <dsp:nvSpPr>
        <dsp:cNvPr id="0" name=""/>
        <dsp:cNvSpPr/>
      </dsp:nvSpPr>
      <dsp:spPr>
        <a:xfrm>
          <a:off x="1253713" y="133231"/>
          <a:ext cx="739433" cy="739433"/>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2F8D2C-0F80-49F0-A53B-22C668CC89DB}">
      <dsp:nvSpPr>
        <dsp:cNvPr id="0" name=""/>
        <dsp:cNvSpPr/>
      </dsp:nvSpPr>
      <dsp:spPr>
        <a:xfrm>
          <a:off x="2184575" y="0"/>
          <a:ext cx="1058764" cy="222052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en-GB" sz="1200" kern="1200" dirty="0" err="1" smtClean="0"/>
            <a:t>FCA</a:t>
          </a:r>
          <a:r>
            <a:rPr lang="en-GB" sz="1200" kern="1200" dirty="0" smtClean="0"/>
            <a:t>/PRA</a:t>
          </a:r>
          <a:endParaRPr lang="en-GB" sz="1200" kern="1200" dirty="0"/>
        </a:p>
      </dsp:txBody>
      <dsp:txXfrm>
        <a:off x="2184575" y="888208"/>
        <a:ext cx="1058764" cy="888208"/>
      </dsp:txXfrm>
    </dsp:sp>
    <dsp:sp modelId="{844D7F64-8D3E-4A76-9D9C-BFEA038B3012}">
      <dsp:nvSpPr>
        <dsp:cNvPr id="0" name=""/>
        <dsp:cNvSpPr/>
      </dsp:nvSpPr>
      <dsp:spPr>
        <a:xfrm>
          <a:off x="2344241" y="133231"/>
          <a:ext cx="739433" cy="739433"/>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2C47A6-3AA5-494F-92BA-BE6AD5236EE9}">
      <dsp:nvSpPr>
        <dsp:cNvPr id="0" name=""/>
        <dsp:cNvSpPr/>
      </dsp:nvSpPr>
      <dsp:spPr>
        <a:xfrm>
          <a:off x="3275103" y="0"/>
          <a:ext cx="1058764" cy="222052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en-GB" sz="1200" kern="1200" dirty="0"/>
            <a:t>Charity Commission</a:t>
          </a:r>
        </a:p>
      </dsp:txBody>
      <dsp:txXfrm>
        <a:off x="3275103" y="888208"/>
        <a:ext cx="1058764" cy="888208"/>
      </dsp:txXfrm>
    </dsp:sp>
    <dsp:sp modelId="{4C28117F-4F55-4E1F-9B5D-199888C726C2}">
      <dsp:nvSpPr>
        <dsp:cNvPr id="0" name=""/>
        <dsp:cNvSpPr/>
      </dsp:nvSpPr>
      <dsp:spPr>
        <a:xfrm>
          <a:off x="3434769" y="133231"/>
          <a:ext cx="739433" cy="739433"/>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45BC3D-1E2A-4F47-944C-6828794CC2A7}">
      <dsp:nvSpPr>
        <dsp:cNvPr id="0" name=""/>
        <dsp:cNvSpPr/>
      </dsp:nvSpPr>
      <dsp:spPr>
        <a:xfrm>
          <a:off x="4365631" y="0"/>
          <a:ext cx="1058764" cy="222052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GB" sz="1200" kern="1200" dirty="0"/>
            <a:t>H&amp;S</a:t>
          </a:r>
        </a:p>
      </dsp:txBody>
      <dsp:txXfrm>
        <a:off x="4365631" y="888208"/>
        <a:ext cx="1058764" cy="888208"/>
      </dsp:txXfrm>
    </dsp:sp>
    <dsp:sp modelId="{7D264DDA-143E-4D7E-BC09-460768612D4F}">
      <dsp:nvSpPr>
        <dsp:cNvPr id="0" name=""/>
        <dsp:cNvSpPr/>
      </dsp:nvSpPr>
      <dsp:spPr>
        <a:xfrm>
          <a:off x="4525297" y="133231"/>
          <a:ext cx="739433" cy="739433"/>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9B8802-EF49-4503-807B-A301C3DE3372}">
      <dsp:nvSpPr>
        <dsp:cNvPr id="0" name=""/>
        <dsp:cNvSpPr/>
      </dsp:nvSpPr>
      <dsp:spPr>
        <a:xfrm>
          <a:off x="5456159" y="0"/>
          <a:ext cx="1058764" cy="222052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GB" sz="1200" kern="1200" dirty="0"/>
            <a:t>Environment</a:t>
          </a:r>
        </a:p>
      </dsp:txBody>
      <dsp:txXfrm>
        <a:off x="5456159" y="888208"/>
        <a:ext cx="1058764" cy="888208"/>
      </dsp:txXfrm>
    </dsp:sp>
    <dsp:sp modelId="{5EF50B6D-6733-4EC3-869C-A9BDB138E745}">
      <dsp:nvSpPr>
        <dsp:cNvPr id="0" name=""/>
        <dsp:cNvSpPr/>
      </dsp:nvSpPr>
      <dsp:spPr>
        <a:xfrm>
          <a:off x="5615825" y="133231"/>
          <a:ext cx="739433" cy="739433"/>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78177F-4DD8-43A5-AC33-A29D4B03DE54}">
      <dsp:nvSpPr>
        <dsp:cNvPr id="0" name=""/>
        <dsp:cNvSpPr/>
      </dsp:nvSpPr>
      <dsp:spPr>
        <a:xfrm>
          <a:off x="6546687" y="0"/>
          <a:ext cx="1058764" cy="22205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GB" sz="1200" kern="1200" dirty="0"/>
            <a:t>Corporate governance code</a:t>
          </a:r>
        </a:p>
      </dsp:txBody>
      <dsp:txXfrm>
        <a:off x="6546687" y="888208"/>
        <a:ext cx="1058764" cy="888208"/>
      </dsp:txXfrm>
    </dsp:sp>
    <dsp:sp modelId="{F2306C82-4A9C-422C-A788-34050EBE3B88}">
      <dsp:nvSpPr>
        <dsp:cNvPr id="0" name=""/>
        <dsp:cNvSpPr/>
      </dsp:nvSpPr>
      <dsp:spPr>
        <a:xfrm>
          <a:off x="6706352" y="133231"/>
          <a:ext cx="739433" cy="739433"/>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E597B2-2E2A-4A1B-B32D-48DA5F9444E5}">
      <dsp:nvSpPr>
        <dsp:cNvPr id="0" name=""/>
        <dsp:cNvSpPr/>
      </dsp:nvSpPr>
      <dsp:spPr>
        <a:xfrm>
          <a:off x="7637214" y="0"/>
          <a:ext cx="1058764" cy="22205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GB" sz="1200" kern="1200" dirty="0"/>
            <a:t>Modern Slavery Act</a:t>
          </a:r>
        </a:p>
      </dsp:txBody>
      <dsp:txXfrm>
        <a:off x="7637214" y="888208"/>
        <a:ext cx="1058764" cy="888208"/>
      </dsp:txXfrm>
    </dsp:sp>
    <dsp:sp modelId="{FF6B585F-3BE4-4B66-BA31-C4112744CF54}">
      <dsp:nvSpPr>
        <dsp:cNvPr id="0" name=""/>
        <dsp:cNvSpPr/>
      </dsp:nvSpPr>
      <dsp:spPr>
        <a:xfrm>
          <a:off x="7796880" y="133231"/>
          <a:ext cx="739433" cy="739433"/>
        </a:xfrm>
        <a:prstGeom prst="ellipse">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11249F-4A13-40FE-89B5-1115755D7110}">
      <dsp:nvSpPr>
        <dsp:cNvPr id="0" name=""/>
        <dsp:cNvSpPr/>
      </dsp:nvSpPr>
      <dsp:spPr>
        <a:xfrm>
          <a:off x="347979" y="1776416"/>
          <a:ext cx="8003540" cy="333078"/>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lnSpc>
                <a:spcPct val="100000"/>
              </a:lnSpc>
              <a:defRPr sz="1200"/>
            </a:lvl1pPr>
          </a:lstStyle>
          <a:p>
            <a:endParaRPr lang="en-GB"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defRPr sz="1200"/>
            </a:lvl1pPr>
          </a:lstStyle>
          <a:p>
            <a:endParaRPr lang="en-GB" altLang="en-US"/>
          </a:p>
        </p:txBody>
      </p:sp>
      <p:sp>
        <p:nvSpPr>
          <p:cNvPr id="3076" name="Rectangle 4"/>
          <p:cNvSpPr>
            <a:spLocks noGrp="1" noRot="1" noChangeAspect="1" noChangeArrowheads="1" noTextEdit="1"/>
          </p:cNvSpPr>
          <p:nvPr>
            <p:ph type="sldImg" idx="2"/>
          </p:nvPr>
        </p:nvSpPr>
        <p:spPr bwMode="auto">
          <a:xfrm>
            <a:off x="1028700" y="685800"/>
            <a:ext cx="48006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lnSpc>
                <a:spcPct val="100000"/>
              </a:lnSpc>
              <a:defRPr sz="1200"/>
            </a:lvl1pPr>
          </a:lstStyle>
          <a:p>
            <a:endParaRPr lang="en-GB" alt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lnSpc>
                <a:spcPct val="100000"/>
              </a:lnSpc>
              <a:defRPr sz="1200"/>
            </a:lvl1pPr>
          </a:lstStyle>
          <a:p>
            <a:fld id="{3A0DC217-85A4-436D-B948-92B3295BF7F3}" type="slidenum">
              <a:rPr lang="en-GB" altLang="en-US"/>
              <a:pPr/>
              <a:t>‹#›</a:t>
            </a:fld>
            <a:endParaRPr lang="en-GB" altLang="en-US"/>
          </a:p>
        </p:txBody>
      </p:sp>
    </p:spTree>
    <p:extLst>
      <p:ext uri="{BB962C8B-B14F-4D97-AF65-F5344CB8AC3E}">
        <p14:creationId xmlns:p14="http://schemas.microsoft.com/office/powerpoint/2010/main" val="79627958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r>
              <a:rPr lang="en-US" altLang="en-US" dirty="0"/>
              <a:t>Introduce the session and ourselves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By show of hands</a:t>
            </a:r>
          </a:p>
          <a:p>
            <a:endParaRPr lang="en-GB"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1</a:t>
            </a:fld>
            <a:endParaRPr lang="en-GB" altLang="en-US"/>
          </a:p>
        </p:txBody>
      </p:sp>
    </p:spTree>
    <p:extLst>
      <p:ext uri="{BB962C8B-B14F-4D97-AF65-F5344CB8AC3E}">
        <p14:creationId xmlns:p14="http://schemas.microsoft.com/office/powerpoint/2010/main" val="1320925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0D3E25-3047-495D-BB00-7C0571FC4B86}" type="slidenum">
              <a:rPr lang="en-GB" altLang="en-US"/>
              <a:pPr/>
              <a:t>2</a:t>
            </a:fld>
            <a:endParaRPr lang="en-GB" alt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3</a:t>
            </a:fld>
            <a:endParaRPr lang="en-GB" altLang="en-US"/>
          </a:p>
        </p:txBody>
      </p:sp>
    </p:spTree>
    <p:extLst>
      <p:ext uri="{BB962C8B-B14F-4D97-AF65-F5344CB8AC3E}">
        <p14:creationId xmlns:p14="http://schemas.microsoft.com/office/powerpoint/2010/main" val="1588857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main questions to ask ourselves</a:t>
            </a:r>
            <a:endParaRPr lang="en-GB" baseline="0" dirty="0"/>
          </a:p>
          <a:p>
            <a:endParaRPr lang="en-GB" baseline="0" dirty="0"/>
          </a:p>
          <a:p>
            <a:r>
              <a:rPr lang="en-GB" baseline="0" dirty="0"/>
              <a:t>Address to audience to get general consensus – e.g. raise hands if believe that the risk environment has become more complex</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4</a:t>
            </a:fld>
            <a:endParaRPr lang="en-GB" altLang="en-US"/>
          </a:p>
        </p:txBody>
      </p:sp>
    </p:spTree>
    <p:extLst>
      <p:ext uri="{BB962C8B-B14F-4D97-AF65-F5344CB8AC3E}">
        <p14:creationId xmlns:p14="http://schemas.microsoft.com/office/powerpoint/2010/main" val="1320925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Main point: this slide highlights the main areas of focus for each mentioned industry</a:t>
            </a:r>
          </a:p>
          <a:p>
            <a:pPr marL="628650" lvl="1" indent="-171450">
              <a:buFont typeface="Arial" panose="020B0604020202020204" pitchFamily="34" charset="0"/>
              <a:buChar char="•"/>
            </a:pPr>
            <a:r>
              <a:rPr lang="en-GB" dirty="0"/>
              <a:t>It</a:t>
            </a:r>
            <a:r>
              <a:rPr lang="en-GB" baseline="0" dirty="0"/>
              <a:t> demonstrates that these three fundamental functions were not applied appropriately to all industries</a:t>
            </a:r>
          </a:p>
          <a:p>
            <a:pPr marL="628650" lvl="1" indent="-171450">
              <a:buFont typeface="Arial" panose="020B0604020202020204" pitchFamily="34" charset="0"/>
              <a:buChar char="•"/>
            </a:pPr>
            <a:r>
              <a:rPr lang="en-GB" baseline="0" dirty="0"/>
              <a:t>Placing the role of the CRO in the middle, where it can carry out each of these three main activities within all industries would help to improve enterprise-wide resilience to the changing risk environment</a:t>
            </a:r>
          </a:p>
          <a:p>
            <a:pPr marL="171450" lvl="0" indent="-171450">
              <a:buFont typeface="Arial" panose="020B0604020202020204" pitchFamily="34" charset="0"/>
              <a:buChar char="•"/>
            </a:pPr>
            <a:endParaRPr lang="en-GB" baseline="0" dirty="0"/>
          </a:p>
          <a:p>
            <a:pPr marL="171450" lvl="0" indent="-171450">
              <a:buFont typeface="Arial" panose="020B0604020202020204" pitchFamily="34" charset="0"/>
              <a:buChar char="•"/>
            </a:pPr>
            <a:r>
              <a:rPr lang="en-GB" baseline="0" dirty="0"/>
              <a:t>Moreover, each industry differs with regards to how ownership of risk is set up, and within industries, each company further differs</a:t>
            </a:r>
          </a:p>
          <a:p>
            <a:pPr marL="628650" lvl="1" indent="-171450">
              <a:buFont typeface="Arial" panose="020B0604020202020204" pitchFamily="34" charset="0"/>
              <a:buChar char="•"/>
            </a:pPr>
            <a:r>
              <a:rPr lang="en-GB" baseline="0" dirty="0"/>
              <a:t>We need to acknowledge these ‘distinctions within distinctions’ that creates dangerous siloes within the risk management function</a:t>
            </a:r>
          </a:p>
          <a:p>
            <a:pPr marL="457200" lvl="1" indent="0">
              <a:buFont typeface="Arial" panose="020B0604020202020204" pitchFamily="34" charset="0"/>
              <a:buNone/>
            </a:pPr>
            <a:endParaRPr lang="en-GB" baseline="0" dirty="0"/>
          </a:p>
          <a:p>
            <a:pPr marL="171450" indent="-171450">
              <a:buFont typeface="Arial" panose="020B0604020202020204" pitchFamily="34" charset="0"/>
              <a:buChar char="•"/>
            </a:pPr>
            <a:r>
              <a:rPr lang="en-GB" baseline="0" dirty="0"/>
              <a:t>Mention example case studies – e.g. Nestle, Lockheed Martin (where CRO is also CSO for example) – </a:t>
            </a:r>
            <a:r>
              <a:rPr lang="en-GB" i="1" baseline="0" dirty="0"/>
              <a:t>Charlie, do you have these?</a:t>
            </a:r>
          </a:p>
          <a:p>
            <a:pPr marL="171450" indent="-171450">
              <a:buFont typeface="Arial" panose="020B0604020202020204" pitchFamily="34" charset="0"/>
              <a:buChar char="•"/>
            </a:pPr>
            <a:endParaRPr lang="en-GB" i="0" baseline="0" dirty="0"/>
          </a:p>
          <a:p>
            <a:pPr marL="171450" indent="-171450">
              <a:buFont typeface="Arial" panose="020B0604020202020204" pitchFamily="34" charset="0"/>
              <a:buChar char="•"/>
            </a:pPr>
            <a:r>
              <a:rPr lang="en-GB" i="0" baseline="0" dirty="0"/>
              <a:t>Talk about traditional CRO responsibilities (see word document)</a:t>
            </a:r>
            <a:endParaRPr lang="en-GB" i="0"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6</a:t>
            </a:fld>
            <a:endParaRPr lang="en-GB" altLang="en-US"/>
          </a:p>
        </p:txBody>
      </p:sp>
    </p:spTree>
    <p:extLst>
      <p:ext uri="{BB962C8B-B14F-4D97-AF65-F5344CB8AC3E}">
        <p14:creationId xmlns:p14="http://schemas.microsoft.com/office/powerpoint/2010/main" val="848169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buFont typeface="Arial" panose="020B0604020202020204" pitchFamily="34" charset="0"/>
              <a:buChar char="•"/>
            </a:pPr>
            <a:r>
              <a:rPr lang="en-GB" sz="1600" dirty="0"/>
              <a:t>Risk management is typically spread across many functions</a:t>
            </a:r>
          </a:p>
          <a:p>
            <a:pPr lvl="1">
              <a:spcBef>
                <a:spcPts val="600"/>
              </a:spcBef>
              <a:buFont typeface="Arial" panose="020B0604020202020204" pitchFamily="34" charset="0"/>
              <a:buChar char="–"/>
            </a:pPr>
            <a:r>
              <a:rPr lang="en-GB" sz="1600" dirty="0"/>
              <a:t>Multiple functions address different areas of risk simultaneously</a:t>
            </a:r>
          </a:p>
          <a:p>
            <a:pPr lvl="1">
              <a:spcBef>
                <a:spcPts val="600"/>
              </a:spcBef>
              <a:buFont typeface="Arial" panose="020B0604020202020204" pitchFamily="34" charset="0"/>
              <a:buChar char="–"/>
            </a:pPr>
            <a:r>
              <a:rPr lang="en-GB" sz="1600" dirty="0"/>
              <a:t>Informal distribution of responsibilities</a:t>
            </a:r>
          </a:p>
          <a:p>
            <a:pPr>
              <a:spcBef>
                <a:spcPts val="600"/>
              </a:spcBef>
              <a:buFont typeface="Arial" panose="020B0604020202020204" pitchFamily="34" charset="0"/>
              <a:buChar char="•"/>
            </a:pPr>
            <a:r>
              <a:rPr lang="en-GB" sz="1600" dirty="0"/>
              <a:t>Focus and priorities are not always aligned </a:t>
            </a:r>
          </a:p>
          <a:p>
            <a:pPr lvl="1">
              <a:spcBef>
                <a:spcPts val="600"/>
              </a:spcBef>
              <a:buFont typeface="Arial" panose="020B0604020202020204" pitchFamily="34" charset="0"/>
              <a:buChar char="–"/>
            </a:pPr>
            <a:r>
              <a:rPr lang="en-GB" sz="1600" dirty="0"/>
              <a:t>Each function views risk through their own lens </a:t>
            </a:r>
          </a:p>
          <a:p>
            <a:pPr lvl="1">
              <a:spcBef>
                <a:spcPts val="600"/>
              </a:spcBef>
              <a:buFont typeface="Arial" panose="020B0604020202020204" pitchFamily="34" charset="0"/>
              <a:buChar char="–"/>
            </a:pPr>
            <a:r>
              <a:rPr lang="en-GB" sz="1600" dirty="0"/>
              <a:t>e.g. </a:t>
            </a:r>
            <a:r>
              <a:rPr lang="en-GB" sz="1600" kern="1200" dirty="0">
                <a:cs typeface="+mn-cs"/>
              </a:rPr>
              <a:t>CISO: cyber as technology risk vs CRO: cyber as business risk, part of ERM)</a:t>
            </a:r>
          </a:p>
          <a:p>
            <a:pPr marL="203200" lvl="1" indent="-203200">
              <a:spcBef>
                <a:spcPts val="600"/>
              </a:spcBef>
              <a:buFont typeface="Arial" panose="020B0604020202020204" pitchFamily="34" charset="0"/>
              <a:buChar char="•"/>
            </a:pPr>
            <a:r>
              <a:rPr lang="en-GB" sz="1600" dirty="0"/>
              <a:t>Many risk-related functions are ‘swimming upstream’ by wanting to be more strategic (e.g. 80% of Treasurers expect to play a more strategic role in future</a:t>
            </a:r>
            <a:r>
              <a:rPr lang="en-GB" sz="1600" kern="1200" baseline="30000" dirty="0"/>
              <a:t>1)</a:t>
            </a:r>
            <a:endParaRPr lang="en-GB" sz="1600" dirty="0"/>
          </a:p>
          <a:p>
            <a:pPr lvl="1">
              <a:spcBef>
                <a:spcPts val="600"/>
              </a:spcBef>
              <a:buFont typeface="Arial" panose="020B0604020202020204" pitchFamily="34" charset="0"/>
              <a:buChar char="–"/>
            </a:pPr>
            <a:r>
              <a:rPr lang="en-GB" sz="1600" dirty="0"/>
              <a:t>Providing advice directly to the CEO and C-suite</a:t>
            </a:r>
          </a:p>
          <a:p>
            <a:pPr lvl="1">
              <a:spcBef>
                <a:spcPts val="600"/>
              </a:spcBef>
              <a:buFont typeface="Arial" panose="020B0604020202020204" pitchFamily="34" charset="0"/>
              <a:buChar char="–"/>
            </a:pPr>
            <a:r>
              <a:rPr lang="en-GB" sz="1600" dirty="0"/>
              <a:t>Increasing use of data and risk analytics</a:t>
            </a:r>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7</a:t>
            </a:fld>
            <a:endParaRPr lang="en-GB" altLang="en-US"/>
          </a:p>
        </p:txBody>
      </p:sp>
    </p:spTree>
    <p:extLst>
      <p:ext uri="{BB962C8B-B14F-4D97-AF65-F5344CB8AC3E}">
        <p14:creationId xmlns:p14="http://schemas.microsoft.com/office/powerpoint/2010/main" val="404690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9</a:t>
            </a:fld>
            <a:endParaRPr lang="en-GB" altLang="en-US"/>
          </a:p>
        </p:txBody>
      </p:sp>
    </p:spTree>
    <p:extLst>
      <p:ext uri="{BB962C8B-B14F-4D97-AF65-F5344CB8AC3E}">
        <p14:creationId xmlns:p14="http://schemas.microsoft.com/office/powerpoint/2010/main" val="3482743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10</a:t>
            </a:fld>
            <a:endParaRPr lang="en-GB" altLang="en-US"/>
          </a:p>
        </p:txBody>
      </p:sp>
    </p:spTree>
    <p:extLst>
      <p:ext uri="{BB962C8B-B14F-4D97-AF65-F5344CB8AC3E}">
        <p14:creationId xmlns:p14="http://schemas.microsoft.com/office/powerpoint/2010/main" val="1471541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0000"/>
              </a:lnSpc>
              <a:spcBef>
                <a:spcPts val="600"/>
              </a:spcBef>
            </a:pPr>
            <a:r>
              <a:rPr lang="en-GB" sz="1200" dirty="0"/>
              <a:t>To maximise opportunities CROs should:</a:t>
            </a:r>
          </a:p>
          <a:p>
            <a:pPr marL="285750" indent="-285750" algn="l">
              <a:lnSpc>
                <a:spcPct val="100000"/>
              </a:lnSpc>
              <a:spcBef>
                <a:spcPts val="600"/>
              </a:spcBef>
              <a:buFont typeface="Arial" panose="020B0604020202020204" pitchFamily="34" charset="0"/>
              <a:buChar char="•"/>
            </a:pPr>
            <a:r>
              <a:rPr lang="en-GB" sz="1200" dirty="0"/>
              <a:t>Use risk to inform, set and compliment business strategy</a:t>
            </a:r>
          </a:p>
          <a:p>
            <a:pPr marL="285750" indent="-285750" algn="l">
              <a:lnSpc>
                <a:spcPct val="100000"/>
              </a:lnSpc>
              <a:spcBef>
                <a:spcPts val="600"/>
              </a:spcBef>
              <a:buFont typeface="Arial" panose="020B0604020202020204" pitchFamily="34" charset="0"/>
              <a:buChar char="•"/>
            </a:pPr>
            <a:r>
              <a:rPr lang="en-GB" sz="1200" dirty="0"/>
              <a:t>Align with business goals and part of solution creation </a:t>
            </a:r>
          </a:p>
          <a:p>
            <a:pPr marL="285750" indent="-285750" algn="l">
              <a:lnSpc>
                <a:spcPct val="100000"/>
              </a:lnSpc>
              <a:spcBef>
                <a:spcPts val="600"/>
              </a:spcBef>
              <a:buFont typeface="Arial" panose="020B0604020202020204" pitchFamily="34" charset="0"/>
              <a:buChar char="•"/>
            </a:pPr>
            <a:r>
              <a:rPr lang="en-GB" sz="1200" dirty="0"/>
              <a:t>Focus on more than control and prevention</a:t>
            </a:r>
          </a:p>
          <a:p>
            <a:pPr marL="285750" indent="-285750" algn="l">
              <a:lnSpc>
                <a:spcPct val="100000"/>
              </a:lnSpc>
              <a:spcBef>
                <a:spcPts val="600"/>
              </a:spcBef>
              <a:buFont typeface="Arial" panose="020B0604020202020204" pitchFamily="34" charset="0"/>
              <a:buChar char="•"/>
            </a:pPr>
            <a:r>
              <a:rPr lang="en-GB" sz="1200" dirty="0"/>
              <a:t>Addressing emerging risk concerns may present a more compelling business case than multiple action plans targeting individual issues, especially with regard to pre-emptive responses </a:t>
            </a:r>
          </a:p>
          <a:p>
            <a:pPr marL="285750" indent="-285750" algn="l">
              <a:lnSpc>
                <a:spcPct val="100000"/>
              </a:lnSpc>
              <a:spcBef>
                <a:spcPts val="600"/>
              </a:spcBef>
              <a:buFont typeface="Arial" panose="020B0604020202020204" pitchFamily="34" charset="0"/>
              <a:buChar char="•"/>
            </a:pPr>
            <a:r>
              <a:rPr lang="en-GB" sz="1200" dirty="0"/>
              <a:t>Sometimes, aggressive market plays and investment in research and development are more appropriate than defensive mitigation measures</a:t>
            </a:r>
          </a:p>
          <a:p>
            <a:pPr algn="l">
              <a:lnSpc>
                <a:spcPct val="100000"/>
              </a:lnSpc>
              <a:spcBef>
                <a:spcPts val="600"/>
              </a:spcBef>
            </a:pPr>
            <a:r>
              <a:rPr lang="en-GB" sz="1200" b="1" dirty="0"/>
              <a:t>Source: Material Improbabilities: Getting Practical with Emerging Risks</a:t>
            </a:r>
            <a:endParaRPr lang="en-GB" sz="1200" dirty="0"/>
          </a:p>
          <a:p>
            <a:pPr marL="0" indent="0">
              <a:buFontTx/>
              <a:buNone/>
            </a:pPr>
            <a:endParaRPr lang="en-GB"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11</a:t>
            </a:fld>
            <a:endParaRPr lang="en-GB" altLang="en-US"/>
          </a:p>
        </p:txBody>
      </p:sp>
    </p:spTree>
    <p:extLst>
      <p:ext uri="{BB962C8B-B14F-4D97-AF65-F5344CB8AC3E}">
        <p14:creationId xmlns:p14="http://schemas.microsoft.com/office/powerpoint/2010/main" val="1160825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
            </a:r>
            <a:r>
              <a:rPr lang="en-GB" baseline="0" dirty="0"/>
              <a:t> global financial crisis has led to a rapid increase in regulation, especially in the financial service industries (although non-financial industries are also facing a rising tide of regulation) </a:t>
            </a:r>
          </a:p>
          <a:p>
            <a:pPr marL="171450" indent="-171450">
              <a:buFontTx/>
              <a:buChar char="-"/>
            </a:pPr>
            <a:r>
              <a:rPr lang="en-GB" baseline="0" dirty="0"/>
              <a:t>The rise in regulation is motivated by trends such as: cyber security concerns, rising anti-globalization sentiments and climate change</a:t>
            </a:r>
          </a:p>
          <a:p>
            <a:pPr marL="171450" indent="-171450">
              <a:buFontTx/>
              <a:buChar char="-"/>
            </a:pPr>
            <a:endParaRPr lang="en-GB" baseline="0" dirty="0"/>
          </a:p>
          <a:p>
            <a:pPr marL="0" indent="0">
              <a:buFontTx/>
              <a:buNone/>
            </a:pPr>
            <a:r>
              <a:rPr lang="en-GB" baseline="0" dirty="0"/>
              <a:t>Asia-Pacific: </a:t>
            </a:r>
          </a:p>
          <a:p>
            <a:pPr marL="171450" indent="-171450">
              <a:buFontTx/>
              <a:buChar char="-"/>
            </a:pPr>
            <a:r>
              <a:rPr lang="en-GB" baseline="0" dirty="0"/>
              <a:t>increasing oversight of multiple areas including stress-testing, recovery and resolution planning, as well as required capital estimation regulation</a:t>
            </a:r>
          </a:p>
          <a:p>
            <a:pPr marL="171450" indent="-171450">
              <a:buFontTx/>
              <a:buChar char="-"/>
            </a:pPr>
            <a:r>
              <a:rPr lang="en-GB" baseline="0" dirty="0"/>
              <a:t>Recently introduced cyber security laws to be in line with global best practice </a:t>
            </a:r>
          </a:p>
          <a:p>
            <a:pPr marL="171450" indent="-171450">
              <a:buFontTx/>
              <a:buChar char="-"/>
            </a:pPr>
            <a:endParaRPr lang="en-GB" baseline="0" dirty="0"/>
          </a:p>
          <a:p>
            <a:pPr marL="0" indent="0">
              <a:buFontTx/>
              <a:buNone/>
            </a:pPr>
            <a:r>
              <a:rPr lang="en-GB" baseline="0" dirty="0"/>
              <a:t>Worldwide:</a:t>
            </a:r>
          </a:p>
          <a:p>
            <a:pPr marL="171450" indent="-171450">
              <a:buFontTx/>
              <a:buChar char="-"/>
            </a:pPr>
            <a:r>
              <a:rPr lang="en-GB" baseline="0" dirty="0"/>
              <a:t>Rising protectionism (e.g. sudden changes in trade policies, taxes or tariff regulations) creates pressure on risk management</a:t>
            </a:r>
            <a:endParaRPr lang="en-GB"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12</a:t>
            </a:fld>
            <a:endParaRPr lang="en-GB" altLang="en-US"/>
          </a:p>
        </p:txBody>
      </p:sp>
    </p:spTree>
    <p:extLst>
      <p:ext uri="{BB962C8B-B14F-4D97-AF65-F5344CB8AC3E}">
        <p14:creationId xmlns:p14="http://schemas.microsoft.com/office/powerpoint/2010/main" val="3866580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topics which always</a:t>
            </a:r>
            <a:r>
              <a:rPr lang="en-GB" baseline="0" dirty="0"/>
              <a:t> falls between stools…</a:t>
            </a:r>
          </a:p>
          <a:p>
            <a:endParaRPr lang="en-GB" baseline="0" dirty="0"/>
          </a:p>
          <a:p>
            <a:r>
              <a:rPr lang="en-GB" baseline="0" dirty="0"/>
              <a:t>Companies are becoming increasingly people-oriented and there is a growing need to address and update risk cultures in companies</a:t>
            </a:r>
          </a:p>
          <a:p>
            <a:endParaRPr lang="en-GB" baseline="0" dirty="0"/>
          </a:p>
          <a:p>
            <a:r>
              <a:rPr lang="en-GB" baseline="0" dirty="0"/>
              <a:t>The above four goals can broadly be achieved by: </a:t>
            </a:r>
          </a:p>
          <a:p>
            <a:pPr marL="171450" indent="-171450">
              <a:buFontTx/>
              <a:buChar char="-"/>
            </a:pPr>
            <a:r>
              <a:rPr lang="en-GB" baseline="0" dirty="0"/>
              <a:t>Increasing general engagement with risk across a firm – helping staff and key stakeholders to be fully aware of emerging risks and their consequences on the firm through education, involvement in scenario creation </a:t>
            </a:r>
            <a:r>
              <a:rPr lang="en-GB" baseline="0" dirty="0" err="1"/>
              <a:t>etc</a:t>
            </a:r>
            <a:r>
              <a:rPr lang="en-GB" baseline="0" dirty="0"/>
              <a:t>…</a:t>
            </a:r>
          </a:p>
          <a:p>
            <a:pPr marL="171450" indent="-171450">
              <a:buFontTx/>
              <a:buChar char="-"/>
            </a:pPr>
            <a:r>
              <a:rPr lang="en-GB" baseline="0" dirty="0"/>
              <a:t>Focusing on people management – also moving away from process-oriented risk functions which only alienate people. Get staff involved, make them realise the consequences that these risks can have on them. Highlight to the different functions across the business what they can do to mitigate risks…</a:t>
            </a:r>
          </a:p>
          <a:p>
            <a:pPr marL="171450" indent="-171450">
              <a:buFontTx/>
              <a:buChar char="-"/>
            </a:pPr>
            <a:r>
              <a:rPr lang="en-GB" baseline="0" dirty="0"/>
              <a:t>Providing more commercial support and communication across the firm – especially by involving senior management in decisions </a:t>
            </a:r>
          </a:p>
          <a:p>
            <a:pPr marL="171450" indent="-171450">
              <a:buFontTx/>
              <a:buChar char="-"/>
            </a:pPr>
            <a:endParaRPr lang="en-GB" baseline="0" dirty="0"/>
          </a:p>
          <a:p>
            <a:pPr marL="0" indent="0">
              <a:buFontTx/>
              <a:buNone/>
            </a:pPr>
            <a:r>
              <a:rPr lang="en-GB" baseline="0" dirty="0"/>
              <a:t>Reputation: </a:t>
            </a:r>
          </a:p>
          <a:p>
            <a:pPr marL="171450" indent="-171450">
              <a:buFontTx/>
              <a:buChar char="-"/>
            </a:pPr>
            <a:r>
              <a:rPr lang="en-GB" baseline="0" dirty="0"/>
              <a:t>Reputation risk management involves more than just effective communication; requires integration of wider enterprise risk management activities, strong operating culture and corporate preparedness</a:t>
            </a:r>
          </a:p>
          <a:p>
            <a:pPr marL="171450" indent="-171450">
              <a:buFontTx/>
              <a:buChar char="-"/>
            </a:pPr>
            <a:r>
              <a:rPr lang="en-GB" baseline="0" dirty="0"/>
              <a:t>Main ways of protecting reputation: training staff on good corporate behaviour, especially in light of crises, getting chief executives (possibly CROs?) to set the tone from the top and provide visible leadership during crises, brand development work to strengthen corporate resilience, finding a balance between stakeholder sensitivity and commercial decisions when recovering from a crisis. </a:t>
            </a:r>
          </a:p>
          <a:p>
            <a:pPr marL="171450" indent="-171450">
              <a:buFontTx/>
              <a:buChar char="-"/>
            </a:pPr>
            <a:r>
              <a:rPr lang="en-GB" baseline="0" dirty="0"/>
              <a:t>The modern CRO role can be integrated within reputation risk management by carrying out the following activities: </a:t>
            </a:r>
          </a:p>
          <a:p>
            <a:pPr marL="628650" lvl="1" indent="-171450">
              <a:buFontTx/>
              <a:buChar char="-"/>
            </a:pPr>
            <a:r>
              <a:rPr lang="en-GB" baseline="0" dirty="0"/>
              <a:t>Quantifying reputational risk by using scenarios to gauge potential magnitude of incidents and identify mitigation opportunities</a:t>
            </a:r>
          </a:p>
          <a:p>
            <a:pPr marL="628650" lvl="1" indent="-171450">
              <a:buFontTx/>
              <a:buChar char="-"/>
            </a:pPr>
            <a:r>
              <a:rPr lang="en-GB" baseline="0" dirty="0"/>
              <a:t>Bringing together the roles of enterprise risk management, strong operating culture and corporate preparedness</a:t>
            </a:r>
          </a:p>
          <a:p>
            <a:pPr marL="628650" lvl="1" indent="-171450">
              <a:buFontTx/>
              <a:buChar char="-"/>
            </a:pPr>
            <a:r>
              <a:rPr lang="en-GB" baseline="0" dirty="0"/>
              <a:t>Communicate the need for good corporate behaviour and educate on how to handle responses to a crises to mitigate reputational damage</a:t>
            </a:r>
          </a:p>
          <a:p>
            <a:pPr marL="628650" lvl="1" indent="-171450">
              <a:buFontTx/>
              <a:buChar char="-"/>
            </a:pPr>
            <a:r>
              <a:rPr lang="en-GB" baseline="0" dirty="0"/>
              <a:t>Acting as an intermediary between senior management and the rest of the workforce</a:t>
            </a:r>
            <a:endParaRPr lang="en-GB"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13</a:t>
            </a:fld>
            <a:endParaRPr lang="en-GB" altLang="en-US"/>
          </a:p>
        </p:txBody>
      </p:sp>
    </p:spTree>
    <p:extLst>
      <p:ext uri="{BB962C8B-B14F-4D97-AF65-F5344CB8AC3E}">
        <p14:creationId xmlns:p14="http://schemas.microsoft.com/office/powerpoint/2010/main" val="3938023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r>
              <a:rPr lang="en-GB" b="1" baseline="0" dirty="0"/>
              <a:t>Agenda champion</a:t>
            </a:r>
          </a:p>
          <a:p>
            <a:pPr marL="685800" lvl="1" indent="-228600">
              <a:buFont typeface="Arial" panose="020B0604020202020204" pitchFamily="34" charset="0"/>
              <a:buChar char="•"/>
            </a:pPr>
            <a:r>
              <a:rPr lang="en-GB" baseline="0" dirty="0"/>
              <a:t>Setting and presenting the risk agenda more effectively – find compelling ways to expose and overcome material biases and blind spots</a:t>
            </a:r>
          </a:p>
          <a:p>
            <a:pPr marL="685800" lvl="1" indent="-228600">
              <a:buFont typeface="Arial" panose="020B0604020202020204" pitchFamily="34" charset="0"/>
              <a:buChar char="•"/>
            </a:pPr>
            <a:r>
              <a:rPr lang="en-GB" baseline="0" dirty="0"/>
              <a:t>Step outside the comfort zone – Incorporate strategic vision, influencing skills, technological fluency along with core risk management expertise to help firm negotiate dynamic risk environments</a:t>
            </a:r>
          </a:p>
          <a:p>
            <a:pPr marL="685800" lvl="1" indent="-228600">
              <a:buFont typeface="Arial" panose="020B0604020202020204" pitchFamily="34" charset="0"/>
              <a:buChar char="•"/>
            </a:pPr>
            <a:r>
              <a:rPr lang="en-GB" baseline="0" dirty="0"/>
              <a:t>Leadership role in organisation’s cross-functional risk committee. Committees can help build perspectives around strategic risks, mitigate them and take advantage of market opportunities</a:t>
            </a:r>
          </a:p>
          <a:p>
            <a:pPr marL="457200" lvl="1" indent="0">
              <a:buFontTx/>
              <a:buNone/>
            </a:pPr>
            <a:r>
              <a:rPr lang="en-GB" b="1" baseline="0" dirty="0"/>
              <a:t>Bolder communication</a:t>
            </a:r>
          </a:p>
          <a:p>
            <a:pPr marL="628650" lvl="1" indent="-171450">
              <a:buFont typeface="Arial" panose="020B0604020202020204" pitchFamily="34" charset="0"/>
              <a:buChar char="•"/>
            </a:pPr>
            <a:r>
              <a:rPr lang="en-GB" baseline="0" dirty="0"/>
              <a:t>Maintain key soft skills</a:t>
            </a:r>
          </a:p>
          <a:p>
            <a:pPr marL="628650" lvl="1" indent="-171450">
              <a:buFont typeface="Arial" panose="020B0604020202020204" pitchFamily="34" charset="0"/>
              <a:buChar char="•"/>
            </a:pPr>
            <a:r>
              <a:rPr lang="en-GB" baseline="0" dirty="0"/>
              <a:t>Ability of interpret mass data and explain it in a simple and contextualised way to the rest</a:t>
            </a:r>
          </a:p>
          <a:p>
            <a:pPr marL="628650" lvl="1" indent="-171450">
              <a:buFont typeface="Arial" panose="020B0604020202020204" pitchFamily="34" charset="0"/>
              <a:buChar char="•"/>
            </a:pPr>
            <a:r>
              <a:rPr lang="en-GB" baseline="0" dirty="0"/>
              <a:t>Vital where data processing is going to be largely automated</a:t>
            </a:r>
          </a:p>
          <a:p>
            <a:pPr marL="457200" lvl="1" indent="0">
              <a:buFontTx/>
              <a:buNone/>
            </a:pPr>
            <a:r>
              <a:rPr lang="en-GB" b="1" baseline="0" dirty="0"/>
              <a:t>More dynamic senior relationships</a:t>
            </a:r>
          </a:p>
          <a:p>
            <a:pPr marL="628650" lvl="1" indent="-171450">
              <a:buFont typeface="Arial" panose="020B0604020202020204" pitchFamily="34" charset="0"/>
              <a:buChar char="•"/>
            </a:pPr>
            <a:r>
              <a:rPr lang="en-GB" baseline="0" dirty="0"/>
              <a:t>Build deeper relationships and partnerships with senior management, business heads, finance, planning and treasury teams</a:t>
            </a:r>
          </a:p>
          <a:p>
            <a:pPr marL="457200" lvl="1" indent="0">
              <a:buFontTx/>
              <a:buNone/>
            </a:pPr>
            <a:r>
              <a:rPr lang="en-GB" baseline="0" dirty="0"/>
              <a:t>Stronger commercial acumen</a:t>
            </a:r>
          </a:p>
          <a:p>
            <a:pPr marL="628650" lvl="1" indent="-171450">
              <a:buFont typeface="Arial" panose="020B0604020202020204" pitchFamily="34" charset="0"/>
              <a:buChar char="•"/>
            </a:pPr>
            <a:r>
              <a:rPr lang="en-GB" baseline="0" dirty="0"/>
              <a:t>Engage more intensely with the company’s strategic ambitions and major investments</a:t>
            </a:r>
          </a:p>
          <a:p>
            <a:pPr marL="457200" lvl="1" indent="0">
              <a:buFontTx/>
              <a:buNone/>
            </a:pPr>
            <a:r>
              <a:rPr lang="en-GB" b="1" baseline="0" dirty="0"/>
              <a:t>Business case orientation</a:t>
            </a:r>
          </a:p>
          <a:p>
            <a:pPr marL="628650" lvl="1" indent="-171450">
              <a:buFont typeface="Arial" panose="020B0604020202020204" pitchFamily="34" charset="0"/>
              <a:buChar char="•"/>
            </a:pPr>
            <a:r>
              <a:rPr lang="en-GB" baseline="0" dirty="0"/>
              <a:t>Highly result-focused – fostering an environment to achieve success in line with right values and encourages collaboration across business</a:t>
            </a:r>
          </a:p>
          <a:p>
            <a:pPr marL="628650" lvl="1" indent="-171450">
              <a:buFont typeface="Arial" panose="020B0604020202020204" pitchFamily="34" charset="0"/>
              <a:buChar char="•"/>
            </a:pPr>
            <a:r>
              <a:rPr lang="en-GB" baseline="0" dirty="0"/>
              <a:t>Effective at managing change, a mediator, and is a leader who gets things done</a:t>
            </a:r>
          </a:p>
          <a:p>
            <a:pPr marL="628650" lvl="1" indent="-171450">
              <a:buFont typeface="Arial" panose="020B0604020202020204" pitchFamily="34" charset="0"/>
              <a:buChar char="•"/>
            </a:pPr>
            <a:r>
              <a:rPr lang="en-GB" baseline="0" dirty="0"/>
              <a:t>Management levers that address a range of critical emerging risk concerns, instead of multiple plans targeting individual issues</a:t>
            </a:r>
          </a:p>
          <a:p>
            <a:pPr marL="628650" lvl="1" indent="-171450">
              <a:buFont typeface="Arial" panose="020B0604020202020204" pitchFamily="34" charset="0"/>
              <a:buChar char="•"/>
            </a:pPr>
            <a:r>
              <a:rPr lang="en-GB" baseline="0" dirty="0"/>
              <a:t>Keen awareness of external and regulatory developments</a:t>
            </a:r>
          </a:p>
          <a:p>
            <a:pPr marL="457200" lvl="1" indent="0">
              <a:buFontTx/>
              <a:buNone/>
            </a:pPr>
            <a:r>
              <a:rPr lang="en-GB" b="1" baseline="0" dirty="0"/>
              <a:t>Innovative solutions</a:t>
            </a:r>
          </a:p>
          <a:p>
            <a:pPr marL="628650" lvl="1" indent="-171450">
              <a:buFont typeface="Arial" panose="020B0604020202020204" pitchFamily="34" charset="0"/>
              <a:buChar char="•"/>
            </a:pPr>
            <a:r>
              <a:rPr lang="en-GB" baseline="0" dirty="0"/>
              <a:t> Leverage automation opportunities – resources can be better used for engagement with complex uncertainties</a:t>
            </a:r>
          </a:p>
          <a:p>
            <a:pPr marL="628650" lvl="1" indent="-171450">
              <a:buFont typeface="Arial" panose="020B0604020202020204" pitchFamily="34" charset="0"/>
              <a:buChar char="•"/>
            </a:pPr>
            <a:r>
              <a:rPr lang="en-GB" baseline="0" dirty="0"/>
              <a:t>Seek opportunities to analyse potential impacts of complex and emerging risks</a:t>
            </a:r>
          </a:p>
          <a:p>
            <a:pPr marL="628650" lvl="1" indent="-171450">
              <a:buFont typeface="Arial" panose="020B0604020202020204" pitchFamily="34" charset="0"/>
              <a:buChar char="•"/>
            </a:pPr>
            <a:r>
              <a:rPr lang="en-GB" baseline="0" dirty="0"/>
              <a:t>Wide appreciation of industry innovation trends to guide business’ activities </a:t>
            </a:r>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16</a:t>
            </a:fld>
            <a:endParaRPr lang="en-GB" altLang="en-US"/>
          </a:p>
        </p:txBody>
      </p:sp>
    </p:spTree>
    <p:extLst>
      <p:ext uri="{BB962C8B-B14F-4D97-AF65-F5344CB8AC3E}">
        <p14:creationId xmlns:p14="http://schemas.microsoft.com/office/powerpoint/2010/main" val="2493180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endParaRPr lang="en-GB" baseline="0" dirty="0"/>
          </a:p>
        </p:txBody>
      </p:sp>
      <p:sp>
        <p:nvSpPr>
          <p:cNvPr id="4" name="Slide Number Placeholder 3"/>
          <p:cNvSpPr>
            <a:spLocks noGrp="1"/>
          </p:cNvSpPr>
          <p:nvPr>
            <p:ph type="sldNum" sz="quarter" idx="10"/>
          </p:nvPr>
        </p:nvSpPr>
        <p:spPr/>
        <p:txBody>
          <a:bodyPr/>
          <a:lstStyle/>
          <a:p>
            <a:fld id="{3A0DC217-85A4-436D-B948-92B3295BF7F3}" type="slidenum">
              <a:rPr lang="en-GB" altLang="en-US" smtClean="0"/>
              <a:pPr/>
              <a:t>17</a:t>
            </a:fld>
            <a:endParaRPr lang="en-GB" altLang="en-US"/>
          </a:p>
        </p:txBody>
      </p:sp>
    </p:spTree>
    <p:extLst>
      <p:ext uri="{BB962C8B-B14F-4D97-AF65-F5344CB8AC3E}">
        <p14:creationId xmlns:p14="http://schemas.microsoft.com/office/powerpoint/2010/main" val="2493180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PresentationTitle"/>
          <p:cNvSpPr>
            <a:spLocks noGrp="1" noChangeArrowheads="1"/>
          </p:cNvSpPr>
          <p:nvPr>
            <p:ph type="ctrTitle"/>
            <p:custDataLst>
              <p:tags r:id="rId1"/>
            </p:custDataLst>
          </p:nvPr>
        </p:nvSpPr>
        <p:spPr>
          <a:xfrm>
            <a:off x="896938" y="1243013"/>
            <a:ext cx="8234362" cy="370551"/>
          </a:xfrm>
        </p:spPr>
        <p:txBody>
          <a:bodyPr tIns="0" rIns="0" bIns="0">
            <a:spAutoFit/>
          </a:bodyPr>
          <a:lstStyle>
            <a:lvl1pPr>
              <a:lnSpc>
                <a:spcPct val="86000"/>
              </a:lnSpc>
              <a:defRPr sz="2800"/>
            </a:lvl1pPr>
          </a:lstStyle>
          <a:p>
            <a:pPr lvl="0"/>
            <a:r>
              <a:rPr lang="en-GB" altLang="en-US" noProof="0"/>
              <a:t>CLICK TO EDIT MASTER TITLE STYLE</a:t>
            </a:r>
          </a:p>
        </p:txBody>
      </p:sp>
      <p:sp>
        <p:nvSpPr>
          <p:cNvPr id="8388" name="Date"/>
          <p:cNvSpPr>
            <a:spLocks noGrp="1" noChangeArrowheads="1"/>
          </p:cNvSpPr>
          <p:nvPr>
            <p:ph type="subTitle" sz="quarter" idx="1"/>
            <p:custDataLst>
              <p:tags r:id="rId2"/>
            </p:custDataLst>
          </p:nvPr>
        </p:nvSpPr>
        <p:spPr>
          <a:xfrm>
            <a:off x="904875" y="1998663"/>
            <a:ext cx="4852988" cy="228600"/>
          </a:xfrm>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0" indent="0">
              <a:lnSpc>
                <a:spcPct val="83000"/>
              </a:lnSpc>
              <a:spcBef>
                <a:spcPct val="0"/>
              </a:spcBef>
              <a:buFontTx/>
              <a:buNone/>
              <a:defRPr sz="1800">
                <a:solidFill>
                  <a:schemeClr val="accent2"/>
                </a:solidFill>
              </a:defRPr>
            </a:lvl1pPr>
          </a:lstStyle>
          <a:p>
            <a:pPr lvl="0"/>
            <a:r>
              <a:rPr lang="en-GB" altLang="en-US" noProof="0"/>
              <a:t>Click to edit Master subtitle style</a:t>
            </a:r>
          </a:p>
        </p:txBody>
      </p:sp>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91" y="2"/>
            <a:ext cx="9601197" cy="6857998"/>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1861441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5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770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5" y="0"/>
            <a:ext cx="9601198" cy="6857999"/>
          </a:xfrm>
          <a:prstGeom prst="rect">
            <a:avLst/>
          </a:prstGeom>
        </p:spPr>
      </p:pic>
    </p:spTree>
    <p:extLst>
      <p:ext uri="{BB962C8B-B14F-4D97-AF65-F5344CB8AC3E}">
        <p14:creationId xmlns:p14="http://schemas.microsoft.com/office/powerpoint/2010/main" val="2820104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5" y="0"/>
            <a:ext cx="9601198" cy="6857999"/>
          </a:xfrm>
          <a:prstGeom prst="rect">
            <a:avLst/>
          </a:prstGeom>
        </p:spPr>
      </p:pic>
    </p:spTree>
    <p:extLst>
      <p:ext uri="{BB962C8B-B14F-4D97-AF65-F5344CB8AC3E}">
        <p14:creationId xmlns:p14="http://schemas.microsoft.com/office/powerpoint/2010/main" val="2174575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046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13"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vmlDrawing" Target="../drawings/vmlDrawing1.vml"/><Relationship Id="rId12"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tags" Target="../tags/tag5.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tags" Target="../tags/tag3.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8"/>
            </p:custDataLst>
            <p:extLst>
              <p:ext uri="{D42A27DB-BD31-4B8C-83A1-F6EECF244321}">
                <p14:modId xmlns:p14="http://schemas.microsoft.com/office/powerpoint/2010/main" val="2532587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30" name="think-cell Slide" r:id="rId14" imgW="270" imgH="270" progId="TCLayout.ActiveDocument.1">
                  <p:embed/>
                </p:oleObj>
              </mc:Choice>
              <mc:Fallback>
                <p:oleObj name="think-cell Slide" r:id="rId14" imgW="270" imgH="270" progId="TCLayout.ActiveDocument.1">
                  <p:embed/>
                  <p:pic>
                    <p:nvPicPr>
                      <p:cNvPr id="0" name=""/>
                      <p:cNvPicPr/>
                      <p:nvPr/>
                    </p:nvPicPr>
                    <p:blipFill>
                      <a:blip r:embed="rId15"/>
                      <a:stretch>
                        <a:fillRect/>
                      </a:stretch>
                    </p:blipFill>
                    <p:spPr>
                      <a:xfrm>
                        <a:off x="1588" y="1588"/>
                        <a:ext cx="1587" cy="1587"/>
                      </a:xfrm>
                      <a:prstGeom prst="rect">
                        <a:avLst/>
                      </a:prstGeom>
                    </p:spPr>
                  </p:pic>
                </p:oleObj>
              </mc:Fallback>
            </mc:AlternateContent>
          </a:graphicData>
        </a:graphic>
      </p:graphicFrame>
      <p:sp>
        <p:nvSpPr>
          <p:cNvPr id="1026" name="Title"/>
          <p:cNvSpPr>
            <a:spLocks noGrp="1" noChangeArrowheads="1"/>
          </p:cNvSpPr>
          <p:nvPr>
            <p:ph type="title"/>
            <p:custDataLst>
              <p:tags r:id="rId9"/>
            </p:custDataLst>
          </p:nvPr>
        </p:nvSpPr>
        <p:spPr bwMode="gray">
          <a:xfrm>
            <a:off x="455613" y="382588"/>
            <a:ext cx="8686800" cy="69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p>
            <a:pPr lvl="0"/>
            <a:r>
              <a:rPr lang="en-GB" altLang="en-US"/>
              <a:t>Click to edit Master title style</a:t>
            </a:r>
          </a:p>
        </p:txBody>
      </p:sp>
      <p:sp>
        <p:nvSpPr>
          <p:cNvPr id="1027" name="BodyText"/>
          <p:cNvSpPr>
            <a:spLocks noGrp="1" noChangeArrowheads="1"/>
          </p:cNvSpPr>
          <p:nvPr>
            <p:ph type="body" idx="1"/>
            <p:custDataLst>
              <p:tags r:id="rId10"/>
            </p:custDataLst>
          </p:nvPr>
        </p:nvSpPr>
        <p:spPr bwMode="gray">
          <a:xfrm>
            <a:off x="455613" y="1277938"/>
            <a:ext cx="8686800" cy="498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45" name="Copyright" hidden="1"/>
          <p:cNvSpPr txBox="1">
            <a:spLocks noChangeArrowheads="1"/>
          </p:cNvSpPr>
          <p:nvPr>
            <p:custDataLst>
              <p:tags r:id="rId11"/>
            </p:custDataLst>
          </p:nvPr>
        </p:nvSpPr>
        <p:spPr bwMode="gray">
          <a:xfrm>
            <a:off x="477838" y="6534150"/>
            <a:ext cx="2897187"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lstStyle/>
          <a:p>
            <a:pPr algn="l">
              <a:lnSpc>
                <a:spcPct val="100000"/>
              </a:lnSpc>
              <a:spcBef>
                <a:spcPct val="50000"/>
              </a:spcBef>
            </a:pPr>
            <a:r>
              <a:rPr lang="en-GB" altLang="en-US" sz="700">
                <a:solidFill>
                  <a:srgbClr val="7C848A"/>
                </a:solidFill>
                <a:cs typeface="Arial" charset="0"/>
              </a:rPr>
              <a:t>© 2018 Marsh Ltd</a:t>
            </a:r>
            <a:endParaRPr lang="en-GB" altLang="en-US" sz="700">
              <a:solidFill>
                <a:srgbClr val="7C848A"/>
              </a:solidFill>
            </a:endParaRPr>
          </a:p>
        </p:txBody>
      </p:sp>
      <p:sp>
        <p:nvSpPr>
          <p:cNvPr id="1052" name="Date" hidden="1"/>
          <p:cNvSpPr>
            <a:spLocks noGrp="1" noChangeArrowheads="1"/>
          </p:cNvSpPr>
          <p:nvPr>
            <p:ph type="dt" sz="half" idx="2"/>
            <p:custDataLst>
              <p:tags r:id="rId12"/>
            </p:custDataLst>
          </p:nvPr>
        </p:nvSpPr>
        <p:spPr bwMode="gray">
          <a:xfrm>
            <a:off x="4262438" y="6532791"/>
            <a:ext cx="1079500"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100000"/>
              </a:lnSpc>
              <a:spcBef>
                <a:spcPct val="50000"/>
              </a:spcBef>
              <a:defRPr sz="700">
                <a:solidFill>
                  <a:srgbClr val="7C848A"/>
                </a:solidFill>
                <a:cs typeface="Arial" charset="0"/>
              </a:defRPr>
            </a:lvl1pPr>
          </a:lstStyle>
          <a:p>
            <a:fld id="{FE4252D1-6179-485A-B0F9-2D1647442A43}" type="datetime4">
              <a:rPr lang="en-GB" altLang="en-US" smtClean="0"/>
              <a:pPr/>
              <a:t>08 June 2018</a:t>
            </a:fld>
            <a:endParaRPr lang="en-GB" altLang="en-US"/>
          </a:p>
        </p:txBody>
      </p:sp>
      <p:sp>
        <p:nvSpPr>
          <p:cNvPr id="1060" name="Filepath"/>
          <p:cNvSpPr txBox="1">
            <a:spLocks noChangeArrowheads="1"/>
          </p:cNvSpPr>
          <p:nvPr>
            <p:custDataLst>
              <p:tags r:id="rId13"/>
            </p:custDataLst>
          </p:nvPr>
        </p:nvSpPr>
        <p:spPr bwMode="gray">
          <a:xfrm>
            <a:off x="2482850" y="6528028"/>
            <a:ext cx="6021388"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a:lnSpc>
                <a:spcPct val="100000"/>
              </a:lnSpc>
              <a:spcBef>
                <a:spcPct val="50000"/>
              </a:spcBef>
            </a:pPr>
            <a:endParaRPr lang="en-GB" altLang="en-US" sz="700">
              <a:solidFill>
                <a:schemeClr val="bg2"/>
              </a:solidFill>
            </a:endParaRPr>
          </a:p>
        </p:txBody>
      </p:sp>
      <p:pic>
        <p:nvPicPr>
          <p:cNvPr id="2" name="Picture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84" y="6318503"/>
            <a:ext cx="9601220" cy="53949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Lst>
  <p:hf hdr="0" ftr="0"/>
  <p:txStyles>
    <p:titleStyle>
      <a:lvl1pPr algn="l" rtl="0" fontAlgn="base">
        <a:lnSpc>
          <a:spcPct val="83000"/>
        </a:lnSpc>
        <a:spcBef>
          <a:spcPct val="0"/>
        </a:spcBef>
        <a:spcAft>
          <a:spcPct val="0"/>
        </a:spcAft>
        <a:defRPr sz="2100">
          <a:solidFill>
            <a:schemeClr val="accent1"/>
          </a:solidFill>
          <a:latin typeface="+mj-lt"/>
          <a:ea typeface="+mj-ea"/>
          <a:cs typeface="+mj-cs"/>
        </a:defRPr>
      </a:lvl1pPr>
      <a:lvl2pPr algn="l" rtl="0" fontAlgn="base">
        <a:lnSpc>
          <a:spcPct val="83000"/>
        </a:lnSpc>
        <a:spcBef>
          <a:spcPct val="0"/>
        </a:spcBef>
        <a:spcAft>
          <a:spcPct val="0"/>
        </a:spcAft>
        <a:defRPr sz="2100">
          <a:solidFill>
            <a:schemeClr val="accent1"/>
          </a:solidFill>
          <a:latin typeface="Arial" charset="0"/>
        </a:defRPr>
      </a:lvl2pPr>
      <a:lvl3pPr algn="l" rtl="0" fontAlgn="base">
        <a:lnSpc>
          <a:spcPct val="83000"/>
        </a:lnSpc>
        <a:spcBef>
          <a:spcPct val="0"/>
        </a:spcBef>
        <a:spcAft>
          <a:spcPct val="0"/>
        </a:spcAft>
        <a:defRPr sz="2100">
          <a:solidFill>
            <a:schemeClr val="accent1"/>
          </a:solidFill>
          <a:latin typeface="Arial" charset="0"/>
        </a:defRPr>
      </a:lvl3pPr>
      <a:lvl4pPr algn="l" rtl="0" fontAlgn="base">
        <a:lnSpc>
          <a:spcPct val="83000"/>
        </a:lnSpc>
        <a:spcBef>
          <a:spcPct val="0"/>
        </a:spcBef>
        <a:spcAft>
          <a:spcPct val="0"/>
        </a:spcAft>
        <a:defRPr sz="2100">
          <a:solidFill>
            <a:schemeClr val="accent1"/>
          </a:solidFill>
          <a:latin typeface="Arial" charset="0"/>
        </a:defRPr>
      </a:lvl4pPr>
      <a:lvl5pPr algn="l" rtl="0" fontAlgn="base">
        <a:lnSpc>
          <a:spcPct val="83000"/>
        </a:lnSpc>
        <a:spcBef>
          <a:spcPct val="0"/>
        </a:spcBef>
        <a:spcAft>
          <a:spcPct val="0"/>
        </a:spcAft>
        <a:defRPr sz="2100">
          <a:solidFill>
            <a:schemeClr val="accent1"/>
          </a:solidFill>
          <a:latin typeface="Arial" charset="0"/>
        </a:defRPr>
      </a:lvl5pPr>
      <a:lvl6pPr marL="457200" algn="l" rtl="0" fontAlgn="base">
        <a:lnSpc>
          <a:spcPct val="83000"/>
        </a:lnSpc>
        <a:spcBef>
          <a:spcPct val="0"/>
        </a:spcBef>
        <a:spcAft>
          <a:spcPct val="0"/>
        </a:spcAft>
        <a:defRPr sz="2100">
          <a:solidFill>
            <a:schemeClr val="accent1"/>
          </a:solidFill>
          <a:latin typeface="Arial" charset="0"/>
        </a:defRPr>
      </a:lvl6pPr>
      <a:lvl7pPr marL="914400" algn="l" rtl="0" fontAlgn="base">
        <a:lnSpc>
          <a:spcPct val="83000"/>
        </a:lnSpc>
        <a:spcBef>
          <a:spcPct val="0"/>
        </a:spcBef>
        <a:spcAft>
          <a:spcPct val="0"/>
        </a:spcAft>
        <a:defRPr sz="2100">
          <a:solidFill>
            <a:schemeClr val="accent1"/>
          </a:solidFill>
          <a:latin typeface="Arial" charset="0"/>
        </a:defRPr>
      </a:lvl7pPr>
      <a:lvl8pPr marL="1371600" algn="l" rtl="0" fontAlgn="base">
        <a:lnSpc>
          <a:spcPct val="83000"/>
        </a:lnSpc>
        <a:spcBef>
          <a:spcPct val="0"/>
        </a:spcBef>
        <a:spcAft>
          <a:spcPct val="0"/>
        </a:spcAft>
        <a:defRPr sz="2100">
          <a:solidFill>
            <a:schemeClr val="accent1"/>
          </a:solidFill>
          <a:latin typeface="Arial" charset="0"/>
        </a:defRPr>
      </a:lvl8pPr>
      <a:lvl9pPr marL="1828800" algn="l" rtl="0" fontAlgn="base">
        <a:lnSpc>
          <a:spcPct val="83000"/>
        </a:lnSpc>
        <a:spcBef>
          <a:spcPct val="0"/>
        </a:spcBef>
        <a:spcAft>
          <a:spcPct val="0"/>
        </a:spcAft>
        <a:defRPr sz="2100">
          <a:solidFill>
            <a:schemeClr val="accent1"/>
          </a:solidFill>
          <a:latin typeface="Arial" charset="0"/>
        </a:defRPr>
      </a:lvl9pPr>
    </p:titleStyle>
    <p:bodyStyle>
      <a:lvl1pPr marL="203200" indent="-203200" algn="l" rtl="0" fontAlgn="base">
        <a:spcBef>
          <a:spcPct val="60000"/>
        </a:spcBef>
        <a:spcAft>
          <a:spcPct val="0"/>
        </a:spcAft>
        <a:buChar char="•"/>
        <a:defRPr sz="2000">
          <a:solidFill>
            <a:schemeClr val="tx1"/>
          </a:solidFill>
          <a:latin typeface="+mn-lt"/>
          <a:ea typeface="+mn-ea"/>
          <a:cs typeface="+mn-cs"/>
        </a:defRPr>
      </a:lvl1pPr>
      <a:lvl2pPr marL="508000" indent="-279400" algn="l" rtl="0" fontAlgn="base">
        <a:spcBef>
          <a:spcPct val="20000"/>
        </a:spcBef>
        <a:spcAft>
          <a:spcPct val="0"/>
        </a:spcAft>
        <a:buChar char="–"/>
        <a:defRPr sz="2000">
          <a:solidFill>
            <a:schemeClr val="tx1"/>
          </a:solidFill>
          <a:latin typeface="+mn-lt"/>
          <a:ea typeface="+mn-ea"/>
        </a:defRPr>
      </a:lvl2pPr>
      <a:lvl3pPr marL="685800" indent="-177800" algn="l" rtl="0" fontAlgn="base">
        <a:spcBef>
          <a:spcPct val="20000"/>
        </a:spcBef>
        <a:spcAft>
          <a:spcPct val="0"/>
        </a:spcAft>
        <a:buFont typeface="Arial" charset="0"/>
        <a:buChar char="­"/>
        <a:defRPr sz="2000">
          <a:solidFill>
            <a:schemeClr val="tx1"/>
          </a:solidFill>
          <a:latin typeface="+mn-lt"/>
          <a:ea typeface="+mn-ea"/>
        </a:defRPr>
      </a:lvl3pPr>
      <a:lvl4pPr marL="863600" indent="-177800" algn="l" rtl="0" fontAlgn="base">
        <a:spcBef>
          <a:spcPct val="20000"/>
        </a:spcBef>
        <a:spcAft>
          <a:spcPct val="0"/>
        </a:spcAft>
        <a:buFont typeface="Arial" charset="0"/>
        <a:buChar char="­"/>
        <a:defRPr sz="2000">
          <a:solidFill>
            <a:schemeClr val="tx1"/>
          </a:solidFill>
          <a:latin typeface="+mn-lt"/>
          <a:ea typeface="+mn-ea"/>
        </a:defRPr>
      </a:lvl4pPr>
      <a:lvl5pPr marL="1041400" indent="-177800" algn="l" rtl="0" fontAlgn="base">
        <a:spcBef>
          <a:spcPct val="20000"/>
        </a:spcBef>
        <a:spcAft>
          <a:spcPct val="0"/>
        </a:spcAft>
        <a:buFont typeface="Arial" charset="0"/>
        <a:buChar char="-"/>
        <a:defRPr sz="2000">
          <a:solidFill>
            <a:schemeClr val="tx1"/>
          </a:solidFill>
          <a:latin typeface="+mn-lt"/>
          <a:ea typeface="+mn-ea"/>
        </a:defRPr>
      </a:lvl5pPr>
      <a:lvl6pPr marL="1498600" indent="-177800" algn="l" rtl="0" fontAlgn="base">
        <a:spcBef>
          <a:spcPct val="20000"/>
        </a:spcBef>
        <a:spcAft>
          <a:spcPct val="0"/>
        </a:spcAft>
        <a:buFont typeface="Arial" charset="0"/>
        <a:buChar char="-"/>
        <a:defRPr sz="2000">
          <a:solidFill>
            <a:schemeClr val="tx1"/>
          </a:solidFill>
          <a:latin typeface="+mn-lt"/>
          <a:ea typeface="+mn-ea"/>
        </a:defRPr>
      </a:lvl6pPr>
      <a:lvl7pPr marL="1955800" indent="-177800" algn="l" rtl="0" fontAlgn="base">
        <a:spcBef>
          <a:spcPct val="20000"/>
        </a:spcBef>
        <a:spcAft>
          <a:spcPct val="0"/>
        </a:spcAft>
        <a:buFont typeface="Arial" charset="0"/>
        <a:buChar char="-"/>
        <a:defRPr sz="2000">
          <a:solidFill>
            <a:schemeClr val="tx1"/>
          </a:solidFill>
          <a:latin typeface="+mn-lt"/>
          <a:ea typeface="+mn-ea"/>
        </a:defRPr>
      </a:lvl7pPr>
      <a:lvl8pPr marL="2413000" indent="-177800" algn="l" rtl="0" fontAlgn="base">
        <a:spcBef>
          <a:spcPct val="20000"/>
        </a:spcBef>
        <a:spcAft>
          <a:spcPct val="0"/>
        </a:spcAft>
        <a:buFont typeface="Arial" charset="0"/>
        <a:buChar char="-"/>
        <a:defRPr sz="2000">
          <a:solidFill>
            <a:schemeClr val="tx1"/>
          </a:solidFill>
          <a:latin typeface="+mn-lt"/>
          <a:ea typeface="+mn-ea"/>
        </a:defRPr>
      </a:lvl8pPr>
      <a:lvl9pPr marL="2870200" indent="-177800" algn="l" rtl="0" fontAlgn="base">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8.emf"/><Relationship Id="rId2" Type="http://schemas.openxmlformats.org/officeDocument/2006/relationships/tags" Target="../tags/tag12.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5.xml"/><Relationship Id="rId7" Type="http://schemas.openxmlformats.org/officeDocument/2006/relationships/oleObject" Target="../embeddings/oleObject4.bin"/><Relationship Id="rId2" Type="http://schemas.openxmlformats.org/officeDocument/2006/relationships/tags" Target="../tags/tag14.xml"/><Relationship Id="rId1" Type="http://schemas.openxmlformats.org/officeDocument/2006/relationships/vmlDrawing" Target="../drawings/vmlDrawing4.v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1.emf"/><Relationship Id="rId2" Type="http://schemas.openxmlformats.org/officeDocument/2006/relationships/tags" Target="../tags/tag17.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8.emf"/><Relationship Id="rId2" Type="http://schemas.openxmlformats.org/officeDocument/2006/relationships/tags" Target="../tags/tag19.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tags" Target="../tags/tag22.xml"/><Relationship Id="rId7" Type="http://schemas.openxmlformats.org/officeDocument/2006/relationships/image" Target="../media/image1.emf"/><Relationship Id="rId12" Type="http://schemas.microsoft.com/office/2007/relationships/diagramDrawing" Target="../diagrams/drawing1.xml"/><Relationship Id="rId2" Type="http://schemas.openxmlformats.org/officeDocument/2006/relationships/tags" Target="../tags/tag21.xml"/><Relationship Id="rId1" Type="http://schemas.openxmlformats.org/officeDocument/2006/relationships/vmlDrawing" Target="../drawings/vmlDrawing7.vml"/><Relationship Id="rId6" Type="http://schemas.openxmlformats.org/officeDocument/2006/relationships/oleObject" Target="../embeddings/oleObject7.bin"/><Relationship Id="rId11" Type="http://schemas.openxmlformats.org/officeDocument/2006/relationships/diagramColors" Target="../diagrams/colors1.xml"/><Relationship Id="rId5" Type="http://schemas.openxmlformats.org/officeDocument/2006/relationships/notesSlide" Target="../notesSlides/notesSlide6.xml"/><Relationship Id="rId10" Type="http://schemas.openxmlformats.org/officeDocument/2006/relationships/diagramQuickStyle" Target="../diagrams/quickStyle1.xml"/><Relationship Id="rId4" Type="http://schemas.openxmlformats.org/officeDocument/2006/relationships/slideLayout" Target="../slideLayouts/slideLayout2.xml"/><Relationship Id="rId9"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24.xml"/><Relationship Id="rId7" Type="http://schemas.openxmlformats.org/officeDocument/2006/relationships/oleObject" Target="../embeddings/oleObject8.bin"/><Relationship Id="rId2" Type="http://schemas.openxmlformats.org/officeDocument/2006/relationships/tags" Target="../tags/tag23.xml"/><Relationship Id="rId1" Type="http://schemas.openxmlformats.org/officeDocument/2006/relationships/vmlDrawing" Target="../drawings/vmlDrawing8.vml"/><Relationship Id="rId6" Type="http://schemas.openxmlformats.org/officeDocument/2006/relationships/image" Target="../media/image10.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6.xml"/><Relationship Id="rId7" Type="http://schemas.openxmlformats.org/officeDocument/2006/relationships/image" Target="../media/image9.emf"/><Relationship Id="rId12" Type="http://schemas.openxmlformats.org/officeDocument/2006/relationships/image" Target="../media/image15.png"/><Relationship Id="rId2" Type="http://schemas.openxmlformats.org/officeDocument/2006/relationships/tags" Target="../tags/tag25.xml"/><Relationship Id="rId1" Type="http://schemas.openxmlformats.org/officeDocument/2006/relationships/vmlDrawing" Target="../drawings/vmlDrawing9.vml"/><Relationship Id="rId6" Type="http://schemas.openxmlformats.org/officeDocument/2006/relationships/oleObject" Target="../embeddings/oleObject9.bin"/><Relationship Id="rId11" Type="http://schemas.openxmlformats.org/officeDocument/2006/relationships/image" Target="../media/image14.png"/><Relationship Id="rId5" Type="http://schemas.openxmlformats.org/officeDocument/2006/relationships/notesSlide" Target="../notesSlides/notesSlide9.xml"/><Relationship Id="rId10" Type="http://schemas.openxmlformats.org/officeDocument/2006/relationships/image" Target="../media/image13.png"/><Relationship Id="rId4" Type="http://schemas.openxmlformats.org/officeDocument/2006/relationships/slideLayout" Target="../slideLayouts/slideLayout2.xml"/><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28.xml"/><Relationship Id="rId7" Type="http://schemas.openxmlformats.org/officeDocument/2006/relationships/oleObject" Target="../embeddings/oleObject10.bin"/><Relationship Id="rId2" Type="http://schemas.openxmlformats.org/officeDocument/2006/relationships/tags" Target="../tags/tag27.xml"/><Relationship Id="rId1" Type="http://schemas.openxmlformats.org/officeDocument/2006/relationships/vmlDrawing" Target="../drawings/vmlDrawing10.vml"/><Relationship Id="rId6" Type="http://schemas.openxmlformats.org/officeDocument/2006/relationships/image" Target="../media/image16.png"/><Relationship Id="rId5" Type="http://schemas.openxmlformats.org/officeDocument/2006/relationships/notesSlide" Target="../notesSlides/notesSlide10.xml"/><Relationship Id="rId4" Type="http://schemas.openxmlformats.org/officeDocument/2006/relationships/slideLayout" Target="../slideLayouts/slideLayout2.xml"/><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tags" Target="../tags/tag30.xml"/><Relationship Id="rId21" Type="http://schemas.openxmlformats.org/officeDocument/2006/relationships/image" Target="../media/image26.png"/><Relationship Id="rId7" Type="http://schemas.openxmlformats.org/officeDocument/2006/relationships/image" Target="../media/image1.emf"/><Relationship Id="rId12" Type="http://schemas.microsoft.com/office/2007/relationships/diagramDrawing" Target="../diagrams/drawing2.xml"/><Relationship Id="rId17" Type="http://schemas.openxmlformats.org/officeDocument/2006/relationships/image" Target="../media/image22.png"/><Relationship Id="rId2" Type="http://schemas.openxmlformats.org/officeDocument/2006/relationships/tags" Target="../tags/tag29.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vmlDrawing" Target="../drawings/vmlDrawing11.vml"/><Relationship Id="rId6" Type="http://schemas.openxmlformats.org/officeDocument/2006/relationships/oleObject" Target="../embeddings/oleObject11.bin"/><Relationship Id="rId11" Type="http://schemas.openxmlformats.org/officeDocument/2006/relationships/diagramColors" Target="../diagrams/colors2.xml"/><Relationship Id="rId5" Type="http://schemas.openxmlformats.org/officeDocument/2006/relationships/notesSlide" Target="../notesSlides/notesSlide11.xml"/><Relationship Id="rId15" Type="http://schemas.openxmlformats.org/officeDocument/2006/relationships/image" Target="../media/image20.png"/><Relationship Id="rId10" Type="http://schemas.openxmlformats.org/officeDocument/2006/relationships/diagramQuickStyle" Target="../diagrams/quickStyle2.xml"/><Relationship Id="rId19" Type="http://schemas.openxmlformats.org/officeDocument/2006/relationships/image" Target="../media/image24.png"/><Relationship Id="rId4" Type="http://schemas.openxmlformats.org/officeDocument/2006/relationships/slideLayout" Target="../slideLayouts/slideLayout2.xml"/><Relationship Id="rId9" Type="http://schemas.openxmlformats.org/officeDocument/2006/relationships/diagramLayout" Target="../diagrams/layout2.xml"/><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32.xml"/><Relationship Id="rId7" Type="http://schemas.openxmlformats.org/officeDocument/2006/relationships/image" Target="../media/image1.emf"/><Relationship Id="rId2" Type="http://schemas.openxmlformats.org/officeDocument/2006/relationships/tags" Target="../tags/tag31.xml"/><Relationship Id="rId1" Type="http://schemas.openxmlformats.org/officeDocument/2006/relationships/vmlDrawing" Target="../drawings/vmlDrawing12.vml"/><Relationship Id="rId6" Type="http://schemas.openxmlformats.org/officeDocument/2006/relationships/oleObject" Target="../embeddings/oleObject12.bin"/><Relationship Id="rId5" Type="http://schemas.openxmlformats.org/officeDocument/2006/relationships/notesSlide" Target="../notesSlides/notesSlide12.xml"/><Relationship Id="rId4" Type="http://schemas.openxmlformats.org/officeDocument/2006/relationships/slideLayout" Target="../slideLayouts/slideLayout2.xml"/><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34.xml"/><Relationship Id="rId7" Type="http://schemas.openxmlformats.org/officeDocument/2006/relationships/image" Target="../media/image29.png"/><Relationship Id="rId2" Type="http://schemas.openxmlformats.org/officeDocument/2006/relationships/tags" Target="../tags/tag33.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10" Type="http://schemas.openxmlformats.org/officeDocument/2006/relationships/image" Target="../media/image32.png"/><Relationship Id="rId4" Type="http://schemas.openxmlformats.org/officeDocument/2006/relationships/slideLayout" Target="../slideLayouts/slideLayout2.xml"/><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image" Target="../media/image39.png"/><Relationship Id="rId3" Type="http://schemas.openxmlformats.org/officeDocument/2006/relationships/tags" Target="../tags/tag36.xml"/><Relationship Id="rId7" Type="http://schemas.openxmlformats.org/officeDocument/2006/relationships/oleObject" Target="../embeddings/oleObject14.bin"/><Relationship Id="rId12" Type="http://schemas.openxmlformats.org/officeDocument/2006/relationships/image" Target="../media/image38.png"/><Relationship Id="rId2" Type="http://schemas.openxmlformats.org/officeDocument/2006/relationships/tags" Target="../tags/tag35.xml"/><Relationship Id="rId1" Type="http://schemas.openxmlformats.org/officeDocument/2006/relationships/vmlDrawing" Target="../drawings/vmlDrawing14.v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notesSlide" Target="../notesSlides/notesSlide13.xml"/><Relationship Id="rId10" Type="http://schemas.openxmlformats.org/officeDocument/2006/relationships/image" Target="../media/image36.png"/><Relationship Id="rId4" Type="http://schemas.openxmlformats.org/officeDocument/2006/relationships/slideLayout" Target="../slideLayouts/slideLayout2.xml"/><Relationship Id="rId9" Type="http://schemas.openxmlformats.org/officeDocument/2006/relationships/image" Target="../media/image35.pn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tags" Target="../tags/tag38.xml"/><Relationship Id="rId7" Type="http://schemas.openxmlformats.org/officeDocument/2006/relationships/oleObject" Target="../embeddings/oleObject15.bin"/><Relationship Id="rId2" Type="http://schemas.openxmlformats.org/officeDocument/2006/relationships/tags" Target="../tags/tag37.xml"/><Relationship Id="rId1" Type="http://schemas.openxmlformats.org/officeDocument/2006/relationships/vmlDrawing" Target="../drawings/vmlDrawing15.vml"/><Relationship Id="rId6" Type="http://schemas.openxmlformats.org/officeDocument/2006/relationships/image" Target="../media/image41.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5600" y="3168000"/>
            <a:ext cx="2154940" cy="2487173"/>
          </a:xfrm>
          <a:prstGeom prst="rect">
            <a:avLst/>
          </a:prstGeom>
          <a:effectLst>
            <a:outerShdw blurRad="254000" dir="5400000" sx="110000" sy="110000" algn="t" rotWithShape="0">
              <a:prstClr val="black">
                <a:alpha val="40000"/>
              </a:prstClr>
            </a:outerShdw>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000" y="5292000"/>
            <a:ext cx="2154940" cy="2487173"/>
          </a:xfrm>
          <a:prstGeom prst="rect">
            <a:avLst/>
          </a:prstGeom>
          <a:effectLst>
            <a:outerShdw blurRad="254000" dir="5400000" sx="110000" sy="110000" algn="t" rotWithShape="0">
              <a:prstClr val="black">
                <a:alpha val="40000"/>
              </a:prstClr>
            </a:outerShdw>
          </a:effectLst>
        </p:spPr>
      </p:pic>
      <p:sp>
        <p:nvSpPr>
          <p:cNvPr id="7" name="Rectangle 6">
            <a:extLst>
              <a:ext uri="{FF2B5EF4-FFF2-40B4-BE49-F238E27FC236}">
                <a16:creationId xmlns="" xmlns:a16="http://schemas.microsoft.com/office/drawing/2014/main" id="{356A9AD6-5B1A-4A65-B80F-DDC2EEB06867}"/>
              </a:ext>
            </a:extLst>
          </p:cNvPr>
          <p:cNvSpPr/>
          <p:nvPr/>
        </p:nvSpPr>
        <p:spPr bwMode="auto">
          <a:xfrm>
            <a:off x="10231024" y="143064"/>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sp>
        <p:nvSpPr>
          <p:cNvPr id="8" name="Rectangle 7">
            <a:extLst>
              <a:ext uri="{FF2B5EF4-FFF2-40B4-BE49-F238E27FC236}">
                <a16:creationId xmlns="" xmlns:a16="http://schemas.microsoft.com/office/drawing/2014/main" id="{85AB5A3E-4882-45D4-AEC4-2AAABDE798F6}"/>
              </a:ext>
            </a:extLst>
          </p:cNvPr>
          <p:cNvSpPr/>
          <p:nvPr/>
        </p:nvSpPr>
        <p:spPr bwMode="auto">
          <a:xfrm>
            <a:off x="11398600" y="143064"/>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spTree>
    <p:custDataLst>
      <p:tags r:id="rId1"/>
    </p:custDataLst>
    <p:extLst>
      <p:ext uri="{BB962C8B-B14F-4D97-AF65-F5344CB8AC3E}">
        <p14:creationId xmlns:p14="http://schemas.microsoft.com/office/powerpoint/2010/main" val="210335568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remove" nodeType="withEffect">
                                  <p:stCondLst>
                                    <p:cond delay="0"/>
                                  </p:stCondLst>
                                  <p:childTnLst>
                                    <p:animScale>
                                      <p:cBhvr>
                                        <p:cTn id="6" dur="5000" fill="hold"/>
                                        <p:tgtEl>
                                          <p:spTgt spid="4"/>
                                        </p:tgtEl>
                                      </p:cBhvr>
                                      <p:by x="110000" y="110000"/>
                                    </p:animScale>
                                  </p:childTnLst>
                                </p:cTn>
                              </p:par>
                              <p:par>
                                <p:cTn id="7" presetID="6" presetClass="emph" presetSubtype="0" repeatCount="indefinite" autoRev="1" fill="remove" nodeType="withEffect">
                                  <p:stCondLst>
                                    <p:cond delay="5000"/>
                                  </p:stCondLst>
                                  <p:childTnLst>
                                    <p:animScale>
                                      <p:cBhvr>
                                        <p:cTn id="8" dur="5000" fill="hold"/>
                                        <p:tgtEl>
                                          <p:spTgt spid="5"/>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ext uri="{D42A27DB-BD31-4B8C-83A1-F6EECF244321}">
                <p14:modId xmlns:p14="http://schemas.microsoft.com/office/powerpoint/2010/main" val="2633008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50"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Rectangle 8"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4" name="Content Placeholder 3">
            <a:extLst>
              <a:ext uri="{FF2B5EF4-FFF2-40B4-BE49-F238E27FC236}">
                <a16:creationId xmlns="" xmlns:a16="http://schemas.microsoft.com/office/drawing/2014/main" id="{7B53DB5C-11C5-406B-BE8F-0436EDF8AAF5}"/>
              </a:ext>
            </a:extLst>
          </p:cNvPr>
          <p:cNvSpPr>
            <a:spLocks noGrp="1"/>
          </p:cNvSpPr>
          <p:nvPr>
            <p:ph idx="1"/>
          </p:nvPr>
        </p:nvSpPr>
        <p:spPr>
          <a:xfrm>
            <a:off x="1423174" y="1820188"/>
            <a:ext cx="6349225" cy="710352"/>
          </a:xfrm>
        </p:spPr>
        <p:txBody>
          <a:bodyPr anchor="t"/>
          <a:lstStyle/>
          <a:p>
            <a:pPr marL="0" indent="0">
              <a:buNone/>
            </a:pPr>
            <a:r>
              <a:rPr lang="en-GB" dirty="0"/>
              <a:t>How many of your organisations have a clear </a:t>
            </a:r>
            <a:r>
              <a:rPr lang="en-GB" dirty="0" smtClean="0"/>
              <a:t>single person accountable for risk</a:t>
            </a:r>
            <a:r>
              <a:rPr lang="en-GB" dirty="0"/>
              <a:t>?</a:t>
            </a:r>
            <a:endParaRPr lang="en-GB" dirty="0">
              <a:solidFill>
                <a:srgbClr val="FF0000"/>
              </a:solidFill>
            </a:endParaRPr>
          </a:p>
        </p:txBody>
      </p:sp>
      <p:sp>
        <p:nvSpPr>
          <p:cNvPr id="5" name="Rectangle 4">
            <a:extLst>
              <a:ext uri="{FF2B5EF4-FFF2-40B4-BE49-F238E27FC236}">
                <a16:creationId xmlns="" xmlns:a16="http://schemas.microsoft.com/office/drawing/2014/main" id="{5CC57566-B937-49EB-9DBD-15B59311B3E3}"/>
              </a:ext>
            </a:extLst>
          </p:cNvPr>
          <p:cNvSpPr/>
          <p:nvPr/>
        </p:nvSpPr>
        <p:spPr>
          <a:xfrm>
            <a:off x="1333965" y="2821929"/>
            <a:ext cx="6855995" cy="621709"/>
          </a:xfrm>
          <a:prstGeom prst="rect">
            <a:avLst/>
          </a:prstGeom>
        </p:spPr>
        <p:txBody>
          <a:bodyPr wrap="square" anchor="t">
            <a:spAutoFit/>
          </a:bodyPr>
          <a:lstStyle/>
          <a:p>
            <a:pPr marL="0" indent="0" algn="l">
              <a:buNone/>
            </a:pPr>
            <a:r>
              <a:rPr lang="en-GB" dirty="0"/>
              <a:t>How many of those risk </a:t>
            </a:r>
            <a:r>
              <a:rPr lang="en-GB" dirty="0" smtClean="0"/>
              <a:t>leaders are </a:t>
            </a:r>
            <a:r>
              <a:rPr lang="en-GB" dirty="0"/>
              <a:t>named </a:t>
            </a:r>
            <a:r>
              <a:rPr lang="en-GB" dirty="0" smtClean="0"/>
              <a:t/>
            </a:r>
            <a:br>
              <a:rPr lang="en-GB" dirty="0" smtClean="0"/>
            </a:br>
            <a:r>
              <a:rPr lang="en-GB" dirty="0" smtClean="0"/>
              <a:t>Chief </a:t>
            </a:r>
            <a:r>
              <a:rPr lang="en-GB" dirty="0"/>
              <a:t>Risk </a:t>
            </a:r>
            <a:r>
              <a:rPr lang="en-GB" dirty="0" smtClean="0"/>
              <a:t>Officer (CRO)?</a:t>
            </a:r>
            <a:endParaRPr lang="en-GB" dirty="0"/>
          </a:p>
        </p:txBody>
      </p:sp>
      <p:sp>
        <p:nvSpPr>
          <p:cNvPr id="6" name="Rectangle 5">
            <a:extLst>
              <a:ext uri="{FF2B5EF4-FFF2-40B4-BE49-F238E27FC236}">
                <a16:creationId xmlns="" xmlns:a16="http://schemas.microsoft.com/office/drawing/2014/main" id="{E366002D-8194-4D8B-9943-3BE66933FA26}"/>
              </a:ext>
            </a:extLst>
          </p:cNvPr>
          <p:cNvSpPr/>
          <p:nvPr/>
        </p:nvSpPr>
        <p:spPr>
          <a:xfrm>
            <a:off x="1333965" y="4027789"/>
            <a:ext cx="6855995" cy="621709"/>
          </a:xfrm>
          <a:prstGeom prst="rect">
            <a:avLst/>
          </a:prstGeom>
        </p:spPr>
        <p:txBody>
          <a:bodyPr wrap="square" anchor="t">
            <a:spAutoFit/>
          </a:bodyPr>
          <a:lstStyle/>
          <a:p>
            <a:pPr algn="l"/>
            <a:r>
              <a:rPr lang="en-GB" dirty="0"/>
              <a:t>Of the organisations with a named CRO, how many are not financial institutions? </a:t>
            </a:r>
          </a:p>
        </p:txBody>
      </p:sp>
      <p:sp>
        <p:nvSpPr>
          <p:cNvPr id="7" name="TextBox 6">
            <a:extLst>
              <a:ext uri="{FF2B5EF4-FFF2-40B4-BE49-F238E27FC236}">
                <a16:creationId xmlns="" xmlns:a16="http://schemas.microsoft.com/office/drawing/2014/main" id="{6AD08810-4F77-434F-83E7-D4CB593992E6}"/>
              </a:ext>
            </a:extLst>
          </p:cNvPr>
          <p:cNvSpPr txBox="1"/>
          <p:nvPr/>
        </p:nvSpPr>
        <p:spPr>
          <a:xfrm>
            <a:off x="607610" y="1820188"/>
            <a:ext cx="484211" cy="621709"/>
          </a:xfrm>
          <a:prstGeom prst="rect">
            <a:avLst/>
          </a:prstGeom>
          <a:noFill/>
        </p:spPr>
        <p:txBody>
          <a:bodyPr wrap="square" rtlCol="0" anchor="ctr">
            <a:spAutoFit/>
          </a:bodyPr>
          <a:lstStyle/>
          <a:p>
            <a:pPr algn="l"/>
            <a:r>
              <a:rPr lang="en-GB" sz="4000" b="1" dirty="0">
                <a:solidFill>
                  <a:schemeClr val="bg1">
                    <a:lumMod val="65000"/>
                  </a:schemeClr>
                </a:solidFill>
              </a:rPr>
              <a:t>1</a:t>
            </a:r>
          </a:p>
        </p:txBody>
      </p:sp>
      <p:sp>
        <p:nvSpPr>
          <p:cNvPr id="8" name="TextBox 7">
            <a:extLst>
              <a:ext uri="{FF2B5EF4-FFF2-40B4-BE49-F238E27FC236}">
                <a16:creationId xmlns="" xmlns:a16="http://schemas.microsoft.com/office/drawing/2014/main" id="{68CA8C35-52B4-4F9E-9748-7E1F9C021368}"/>
              </a:ext>
            </a:extLst>
          </p:cNvPr>
          <p:cNvSpPr txBox="1"/>
          <p:nvPr/>
        </p:nvSpPr>
        <p:spPr>
          <a:xfrm>
            <a:off x="607610" y="2821929"/>
            <a:ext cx="366685" cy="621709"/>
          </a:xfrm>
          <a:prstGeom prst="rect">
            <a:avLst/>
          </a:prstGeom>
          <a:noFill/>
        </p:spPr>
        <p:txBody>
          <a:bodyPr wrap="square" rtlCol="0" anchor="ctr">
            <a:spAutoFit/>
          </a:bodyPr>
          <a:lstStyle/>
          <a:p>
            <a:pPr algn="l"/>
            <a:r>
              <a:rPr lang="en-GB" sz="4000" b="1" dirty="0">
                <a:solidFill>
                  <a:schemeClr val="bg1">
                    <a:lumMod val="65000"/>
                  </a:schemeClr>
                </a:solidFill>
              </a:rPr>
              <a:t>2</a:t>
            </a:r>
          </a:p>
        </p:txBody>
      </p:sp>
      <p:sp>
        <p:nvSpPr>
          <p:cNvPr id="10" name="TextBox 9">
            <a:extLst>
              <a:ext uri="{FF2B5EF4-FFF2-40B4-BE49-F238E27FC236}">
                <a16:creationId xmlns="" xmlns:a16="http://schemas.microsoft.com/office/drawing/2014/main" id="{3D77301D-07DE-4818-9BF4-42377827AC28}"/>
              </a:ext>
            </a:extLst>
          </p:cNvPr>
          <p:cNvSpPr txBox="1"/>
          <p:nvPr/>
        </p:nvSpPr>
        <p:spPr>
          <a:xfrm>
            <a:off x="607610" y="4027789"/>
            <a:ext cx="366685" cy="621709"/>
          </a:xfrm>
          <a:prstGeom prst="rect">
            <a:avLst/>
          </a:prstGeom>
          <a:noFill/>
        </p:spPr>
        <p:txBody>
          <a:bodyPr wrap="square" rtlCol="0" anchor="ctr">
            <a:spAutoFit/>
          </a:bodyPr>
          <a:lstStyle/>
          <a:p>
            <a:pPr algn="l"/>
            <a:r>
              <a:rPr lang="en-GB" sz="4000" b="1" dirty="0">
                <a:solidFill>
                  <a:schemeClr val="bg1">
                    <a:lumMod val="65000"/>
                  </a:schemeClr>
                </a:solidFill>
              </a:rPr>
              <a:t>3</a:t>
            </a:r>
          </a:p>
        </p:txBody>
      </p:sp>
      <p:sp>
        <p:nvSpPr>
          <p:cNvPr id="12" name="Rectangle 11">
            <a:extLst>
              <a:ext uri="{FF2B5EF4-FFF2-40B4-BE49-F238E27FC236}">
                <a16:creationId xmlns="" xmlns:a16="http://schemas.microsoft.com/office/drawing/2014/main" id="{29493CBF-5A48-46AE-9915-F74A986335DA}"/>
              </a:ext>
            </a:extLst>
          </p:cNvPr>
          <p:cNvSpPr/>
          <p:nvPr/>
        </p:nvSpPr>
        <p:spPr bwMode="auto">
          <a:xfrm>
            <a:off x="10611035" y="143064"/>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sp>
        <p:nvSpPr>
          <p:cNvPr id="13" name="Rectangle 12"/>
          <p:cNvSpPr txBox="1">
            <a:spLocks noChangeArrowheads="1"/>
          </p:cNvSpPr>
          <p:nvPr/>
        </p:nvSpPr>
        <p:spPr bwMode="gray">
          <a:xfrm>
            <a:off x="457200" y="381600"/>
            <a:ext cx="8686800" cy="69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algn="l" rtl="0" fontAlgn="base">
              <a:lnSpc>
                <a:spcPct val="83000"/>
              </a:lnSpc>
              <a:spcBef>
                <a:spcPct val="0"/>
              </a:spcBef>
              <a:spcAft>
                <a:spcPct val="0"/>
              </a:spcAft>
              <a:defRPr sz="2100">
                <a:solidFill>
                  <a:schemeClr val="accent1"/>
                </a:solidFill>
                <a:latin typeface="+mj-lt"/>
                <a:ea typeface="+mj-ea"/>
                <a:cs typeface="+mj-cs"/>
              </a:defRPr>
            </a:lvl1pPr>
            <a:lvl2pPr algn="l" rtl="0" fontAlgn="base">
              <a:lnSpc>
                <a:spcPct val="83000"/>
              </a:lnSpc>
              <a:spcBef>
                <a:spcPct val="0"/>
              </a:spcBef>
              <a:spcAft>
                <a:spcPct val="0"/>
              </a:spcAft>
              <a:defRPr sz="2100">
                <a:solidFill>
                  <a:schemeClr val="accent1"/>
                </a:solidFill>
                <a:latin typeface="Arial" charset="0"/>
              </a:defRPr>
            </a:lvl2pPr>
            <a:lvl3pPr algn="l" rtl="0" fontAlgn="base">
              <a:lnSpc>
                <a:spcPct val="83000"/>
              </a:lnSpc>
              <a:spcBef>
                <a:spcPct val="0"/>
              </a:spcBef>
              <a:spcAft>
                <a:spcPct val="0"/>
              </a:spcAft>
              <a:defRPr sz="2100">
                <a:solidFill>
                  <a:schemeClr val="accent1"/>
                </a:solidFill>
                <a:latin typeface="Arial" charset="0"/>
              </a:defRPr>
            </a:lvl3pPr>
            <a:lvl4pPr algn="l" rtl="0" fontAlgn="base">
              <a:lnSpc>
                <a:spcPct val="83000"/>
              </a:lnSpc>
              <a:spcBef>
                <a:spcPct val="0"/>
              </a:spcBef>
              <a:spcAft>
                <a:spcPct val="0"/>
              </a:spcAft>
              <a:defRPr sz="2100">
                <a:solidFill>
                  <a:schemeClr val="accent1"/>
                </a:solidFill>
                <a:latin typeface="Arial" charset="0"/>
              </a:defRPr>
            </a:lvl4pPr>
            <a:lvl5pPr algn="l" rtl="0" fontAlgn="base">
              <a:lnSpc>
                <a:spcPct val="83000"/>
              </a:lnSpc>
              <a:spcBef>
                <a:spcPct val="0"/>
              </a:spcBef>
              <a:spcAft>
                <a:spcPct val="0"/>
              </a:spcAft>
              <a:defRPr sz="2100">
                <a:solidFill>
                  <a:schemeClr val="accent1"/>
                </a:solidFill>
                <a:latin typeface="Arial" charset="0"/>
              </a:defRPr>
            </a:lvl5pPr>
            <a:lvl6pPr marL="457200" algn="l" rtl="0" fontAlgn="base">
              <a:lnSpc>
                <a:spcPct val="83000"/>
              </a:lnSpc>
              <a:spcBef>
                <a:spcPct val="0"/>
              </a:spcBef>
              <a:spcAft>
                <a:spcPct val="0"/>
              </a:spcAft>
              <a:defRPr sz="2100">
                <a:solidFill>
                  <a:schemeClr val="accent1"/>
                </a:solidFill>
                <a:latin typeface="Arial" charset="0"/>
              </a:defRPr>
            </a:lvl6pPr>
            <a:lvl7pPr marL="914400" algn="l" rtl="0" fontAlgn="base">
              <a:lnSpc>
                <a:spcPct val="83000"/>
              </a:lnSpc>
              <a:spcBef>
                <a:spcPct val="0"/>
              </a:spcBef>
              <a:spcAft>
                <a:spcPct val="0"/>
              </a:spcAft>
              <a:defRPr sz="2100">
                <a:solidFill>
                  <a:schemeClr val="accent1"/>
                </a:solidFill>
                <a:latin typeface="Arial" charset="0"/>
              </a:defRPr>
            </a:lvl7pPr>
            <a:lvl8pPr marL="1371600" algn="l" rtl="0" fontAlgn="base">
              <a:lnSpc>
                <a:spcPct val="83000"/>
              </a:lnSpc>
              <a:spcBef>
                <a:spcPct val="0"/>
              </a:spcBef>
              <a:spcAft>
                <a:spcPct val="0"/>
              </a:spcAft>
              <a:defRPr sz="2100">
                <a:solidFill>
                  <a:schemeClr val="accent1"/>
                </a:solidFill>
                <a:latin typeface="Arial" charset="0"/>
              </a:defRPr>
            </a:lvl8pPr>
            <a:lvl9pPr marL="1828800" algn="l" rtl="0" fontAlgn="base">
              <a:lnSpc>
                <a:spcPct val="83000"/>
              </a:lnSpc>
              <a:spcBef>
                <a:spcPct val="0"/>
              </a:spcBef>
              <a:spcAft>
                <a:spcPct val="0"/>
              </a:spcAft>
              <a:defRPr sz="2100">
                <a:solidFill>
                  <a:schemeClr val="accent1"/>
                </a:solidFill>
                <a:latin typeface="Arial" charset="0"/>
              </a:defRPr>
            </a:lvl9pPr>
          </a:lstStyle>
          <a:p>
            <a:r>
              <a:rPr lang="en-GB" altLang="en-US" kern="0" dirty="0" smtClean="0"/>
              <a:t>Before we get started</a:t>
            </a:r>
            <a:endParaRPr lang="en-GB" altLang="en-US" kern="0" dirty="0">
              <a:solidFill>
                <a:schemeClr val="accent2"/>
              </a:solidFill>
            </a:endParaRPr>
          </a:p>
        </p:txBody>
      </p:sp>
    </p:spTree>
    <p:extLst>
      <p:ext uri="{BB962C8B-B14F-4D97-AF65-F5344CB8AC3E}">
        <p14:creationId xmlns:p14="http://schemas.microsoft.com/office/powerpoint/2010/main" val="1994861662"/>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3"/>
            </p:custDataLst>
            <p:extLst>
              <p:ext uri="{D42A27DB-BD31-4B8C-83A1-F6EECF244321}">
                <p14:modId xmlns:p14="http://schemas.microsoft.com/office/powerpoint/2010/main" val="27621845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66"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4"/>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100000"/>
              </a:lnSpc>
            </a:pPr>
            <a:endParaRPr kumimoji="0" lang="en-GB" sz="1800" u="none" strike="noStrike" cap="none" normalizeH="0" dirty="0">
              <a:ln>
                <a:noFill/>
              </a:ln>
              <a:solidFill>
                <a:schemeClr val="tx1"/>
              </a:solidFill>
              <a:effectLst/>
              <a:latin typeface="Arial"/>
              <a:ea typeface="+mj-ea"/>
              <a:cs typeface="+mj-cs"/>
              <a:sym typeface="Arial"/>
            </a:endParaRPr>
          </a:p>
        </p:txBody>
      </p:sp>
      <p:sp>
        <p:nvSpPr>
          <p:cNvPr id="5133" name="Rectangle 13"/>
          <p:cNvSpPr>
            <a:spLocks noGrp="1" noChangeArrowheads="1"/>
          </p:cNvSpPr>
          <p:nvPr>
            <p:ph type="body" idx="1"/>
          </p:nvPr>
        </p:nvSpPr>
        <p:spPr>
          <a:xfrm>
            <a:off x="460375" y="1282700"/>
            <a:ext cx="8686800" cy="4909095"/>
          </a:xfrm>
        </p:spPr>
        <p:txBody>
          <a:bodyPr/>
          <a:lstStyle/>
          <a:p>
            <a:pPr marL="0" indent="0">
              <a:buNone/>
            </a:pPr>
            <a:r>
              <a:rPr lang="en-GB" sz="1600" b="1" dirty="0">
                <a:solidFill>
                  <a:schemeClr val="accent2"/>
                </a:solidFill>
              </a:rPr>
              <a:t>Technical definition: </a:t>
            </a:r>
          </a:p>
          <a:p>
            <a:pPr marL="203200" lvl="1" indent="-203200">
              <a:spcBef>
                <a:spcPts val="600"/>
              </a:spcBef>
              <a:buChar char="•"/>
            </a:pPr>
            <a:r>
              <a:rPr lang="en-GB" sz="1600" dirty="0">
                <a:cs typeface="+mn-cs"/>
              </a:rPr>
              <a:t>Title: Chief Risk </a:t>
            </a:r>
            <a:r>
              <a:rPr lang="en-GB" sz="1600" dirty="0" smtClean="0">
                <a:cs typeface="+mn-cs"/>
              </a:rPr>
              <a:t>Officer.</a:t>
            </a:r>
            <a:endParaRPr lang="en-GB" sz="1600" dirty="0">
              <a:cs typeface="+mn-cs"/>
            </a:endParaRPr>
          </a:p>
          <a:p>
            <a:pPr marL="203200" lvl="1" indent="-203200">
              <a:spcBef>
                <a:spcPts val="600"/>
              </a:spcBef>
              <a:buChar char="•"/>
            </a:pPr>
            <a:r>
              <a:rPr lang="en-GB" sz="1600" dirty="0">
                <a:cs typeface="+mn-cs"/>
              </a:rPr>
              <a:t>Position: Member of the </a:t>
            </a:r>
            <a:r>
              <a:rPr lang="en-GB" sz="1600" dirty="0" err="1">
                <a:cs typeface="+mn-cs"/>
              </a:rPr>
              <a:t>ExCo</a:t>
            </a:r>
            <a:r>
              <a:rPr lang="en-GB" sz="1600" dirty="0">
                <a:cs typeface="+mn-cs"/>
              </a:rPr>
              <a:t>, reports to the </a:t>
            </a:r>
            <a:r>
              <a:rPr lang="en-GB" sz="1600" dirty="0" smtClean="0">
                <a:cs typeface="+mn-cs"/>
              </a:rPr>
              <a:t>CEO.</a:t>
            </a:r>
            <a:endParaRPr lang="en-GB" sz="1600" dirty="0">
              <a:cs typeface="+mn-cs"/>
            </a:endParaRPr>
          </a:p>
          <a:p>
            <a:pPr marL="203200" lvl="1" indent="-203200">
              <a:spcBef>
                <a:spcPts val="600"/>
              </a:spcBef>
              <a:buChar char="•"/>
            </a:pPr>
            <a:r>
              <a:rPr lang="en-GB" sz="1600" dirty="0">
                <a:cs typeface="+mn-cs"/>
              </a:rPr>
              <a:t>Industry: Mostly (but not exclusively) Financial </a:t>
            </a:r>
            <a:r>
              <a:rPr lang="en-GB" sz="1600" dirty="0" smtClean="0">
                <a:cs typeface="+mn-cs"/>
              </a:rPr>
              <a:t>Services.</a:t>
            </a:r>
            <a:endParaRPr lang="en-GB" sz="1600" dirty="0">
              <a:cs typeface="+mn-cs"/>
            </a:endParaRPr>
          </a:p>
          <a:p>
            <a:pPr marL="0" lvl="1" indent="0">
              <a:lnSpc>
                <a:spcPct val="100000"/>
              </a:lnSpc>
              <a:spcBef>
                <a:spcPct val="60000"/>
              </a:spcBef>
              <a:buNone/>
            </a:pPr>
            <a:r>
              <a:rPr lang="en-GB" sz="1600" b="1" dirty="0">
                <a:solidFill>
                  <a:schemeClr val="accent2"/>
                </a:solidFill>
                <a:cs typeface="+mn-cs"/>
              </a:rPr>
              <a:t>Activities:</a:t>
            </a:r>
          </a:p>
          <a:p>
            <a:pPr marL="203200" lvl="1" indent="-203200">
              <a:spcBef>
                <a:spcPts val="600"/>
              </a:spcBef>
              <a:buFontTx/>
              <a:buChar char="•"/>
            </a:pPr>
            <a:r>
              <a:rPr lang="en-GB" sz="1600" dirty="0">
                <a:cs typeface="+mn-cs"/>
              </a:rPr>
              <a:t>Design and implementation of the firm’s risk management </a:t>
            </a:r>
            <a:r>
              <a:rPr lang="en-GB" sz="1600" dirty="0" smtClean="0">
                <a:cs typeface="+mn-cs"/>
              </a:rPr>
              <a:t>framework.</a:t>
            </a:r>
            <a:endParaRPr lang="en-GB" sz="1600" dirty="0">
              <a:cs typeface="+mn-cs"/>
            </a:endParaRPr>
          </a:p>
          <a:p>
            <a:pPr marL="203200" lvl="1" indent="-203200">
              <a:spcBef>
                <a:spcPts val="600"/>
              </a:spcBef>
              <a:buFontTx/>
              <a:buChar char="•"/>
            </a:pPr>
            <a:r>
              <a:rPr lang="en-GB" sz="1600" dirty="0">
                <a:cs typeface="+mn-cs"/>
              </a:rPr>
              <a:t>Integration of risk into strategic business </a:t>
            </a:r>
            <a:r>
              <a:rPr lang="en-GB" sz="1600" dirty="0" smtClean="0">
                <a:cs typeface="+mn-cs"/>
              </a:rPr>
              <a:t>decision-making.</a:t>
            </a:r>
            <a:endParaRPr lang="en-GB" sz="1600" dirty="0">
              <a:cs typeface="+mn-cs"/>
            </a:endParaRPr>
          </a:p>
          <a:p>
            <a:pPr marL="203200" lvl="1" indent="-203200">
              <a:spcBef>
                <a:spcPts val="600"/>
              </a:spcBef>
              <a:buFontTx/>
              <a:buChar char="•"/>
            </a:pPr>
            <a:r>
              <a:rPr lang="en-GB" sz="1600" dirty="0">
                <a:cs typeface="+mn-cs"/>
              </a:rPr>
              <a:t>Challenge to business leadership on matters relating to </a:t>
            </a:r>
            <a:r>
              <a:rPr lang="en-GB" sz="1600" dirty="0" smtClean="0">
                <a:cs typeface="+mn-cs"/>
              </a:rPr>
              <a:t>risk. </a:t>
            </a:r>
            <a:endParaRPr lang="en-GB" sz="1600" dirty="0">
              <a:cs typeface="+mn-cs"/>
            </a:endParaRPr>
          </a:p>
          <a:p>
            <a:pPr marL="203200" lvl="1" indent="-203200">
              <a:lnSpc>
                <a:spcPct val="100000"/>
              </a:lnSpc>
              <a:spcBef>
                <a:spcPts val="600"/>
              </a:spcBef>
              <a:buChar char="•"/>
            </a:pPr>
            <a:r>
              <a:rPr lang="en-GB" sz="1600" dirty="0">
                <a:cs typeface="+mn-cs"/>
              </a:rPr>
              <a:t>Ultimately responsible for all risk management activities at an enterprise </a:t>
            </a:r>
            <a:r>
              <a:rPr lang="en-GB" sz="1600" dirty="0" smtClean="0">
                <a:cs typeface="+mn-cs"/>
              </a:rPr>
              <a:t>level.</a:t>
            </a:r>
            <a:endParaRPr lang="en-GB" sz="1600" dirty="0">
              <a:cs typeface="+mn-cs"/>
            </a:endParaRPr>
          </a:p>
          <a:p>
            <a:pPr marL="0" lvl="1" indent="0">
              <a:spcBef>
                <a:spcPct val="60000"/>
              </a:spcBef>
              <a:buNone/>
            </a:pPr>
            <a:r>
              <a:rPr lang="en-GB" sz="1600" b="1" dirty="0">
                <a:solidFill>
                  <a:schemeClr val="accent2"/>
                </a:solidFill>
                <a:cs typeface="+mn-cs"/>
              </a:rPr>
              <a:t>Benefits:</a:t>
            </a:r>
          </a:p>
          <a:p>
            <a:pPr marL="203200" lvl="1" indent="-203200">
              <a:spcBef>
                <a:spcPts val="600"/>
              </a:spcBef>
              <a:buChar char="•"/>
            </a:pPr>
            <a:r>
              <a:rPr lang="en-GB" sz="1600" dirty="0">
                <a:cs typeface="+mn-cs"/>
              </a:rPr>
              <a:t>Strategic role considering cross-business issues, improving risk </a:t>
            </a:r>
            <a:r>
              <a:rPr lang="en-GB" sz="1600" dirty="0" smtClean="0">
                <a:cs typeface="+mn-cs"/>
              </a:rPr>
              <a:t>identification </a:t>
            </a:r>
            <a:r>
              <a:rPr lang="en-GB" sz="1600" dirty="0">
                <a:cs typeface="+mn-cs"/>
              </a:rPr>
              <a:t>and </a:t>
            </a:r>
            <a:r>
              <a:rPr lang="en-GB" sz="1600" dirty="0" smtClean="0">
                <a:cs typeface="+mn-cs"/>
              </a:rPr>
              <a:t>mitigation. </a:t>
            </a:r>
            <a:endParaRPr lang="en-GB" sz="1600" dirty="0">
              <a:cs typeface="+mn-cs"/>
            </a:endParaRPr>
          </a:p>
          <a:p>
            <a:pPr marL="203200" lvl="1" indent="-203200">
              <a:spcBef>
                <a:spcPts val="600"/>
              </a:spcBef>
              <a:buFontTx/>
              <a:buChar char="•"/>
            </a:pPr>
            <a:r>
              <a:rPr lang="en-GB" sz="1600" dirty="0">
                <a:cs typeface="+mn-cs"/>
              </a:rPr>
              <a:t>Improved understanding of relationships between risks in separate business </a:t>
            </a:r>
            <a:r>
              <a:rPr lang="en-GB" sz="1600" dirty="0" smtClean="0">
                <a:cs typeface="+mn-cs"/>
              </a:rPr>
              <a:t>units. </a:t>
            </a:r>
            <a:endParaRPr lang="en-GB" sz="1600" dirty="0">
              <a:cs typeface="+mn-cs"/>
            </a:endParaRPr>
          </a:p>
          <a:p>
            <a:pPr marL="203200" lvl="1" indent="-203200">
              <a:spcBef>
                <a:spcPts val="600"/>
              </a:spcBef>
              <a:buChar char="•"/>
            </a:pPr>
            <a:r>
              <a:rPr lang="en-GB" sz="1600" dirty="0">
                <a:cs typeface="+mn-cs"/>
              </a:rPr>
              <a:t>Protection of strategy and goals against current and emerging risks </a:t>
            </a:r>
            <a:br>
              <a:rPr lang="en-GB" sz="1600" dirty="0">
                <a:cs typeface="+mn-cs"/>
              </a:rPr>
            </a:br>
            <a:r>
              <a:rPr lang="en-GB" sz="1600" dirty="0">
                <a:cs typeface="+mn-cs"/>
              </a:rPr>
              <a:t>(e.g. economic, business disruption, culture/conduct, competition</a:t>
            </a:r>
            <a:r>
              <a:rPr lang="en-GB" sz="1600" dirty="0" smtClean="0">
                <a:cs typeface="+mn-cs"/>
              </a:rPr>
              <a:t>).</a:t>
            </a:r>
            <a:endParaRPr lang="en-GB" sz="1600" dirty="0">
              <a:cs typeface="+mn-cs"/>
            </a:endParaRPr>
          </a:p>
        </p:txBody>
      </p:sp>
      <p:sp>
        <p:nvSpPr>
          <p:cNvPr id="6" name="Rectangle 5">
            <a:extLst>
              <a:ext uri="{FF2B5EF4-FFF2-40B4-BE49-F238E27FC236}">
                <a16:creationId xmlns="" xmlns:a16="http://schemas.microsoft.com/office/drawing/2014/main" id="{D27F8B2A-DA2C-40BE-9534-FDEC0ED52D47}"/>
              </a:ext>
            </a:extLst>
          </p:cNvPr>
          <p:cNvSpPr/>
          <p:nvPr/>
        </p:nvSpPr>
        <p:spPr bwMode="auto">
          <a:xfrm>
            <a:off x="10123591" y="150947"/>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sp>
        <p:nvSpPr>
          <p:cNvPr id="7" name="Rectangle 12"/>
          <p:cNvSpPr txBox="1">
            <a:spLocks noChangeArrowheads="1"/>
          </p:cNvSpPr>
          <p:nvPr/>
        </p:nvSpPr>
        <p:spPr bwMode="gray">
          <a:xfrm>
            <a:off x="455613" y="381600"/>
            <a:ext cx="8686800" cy="69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algn="l" rtl="0" fontAlgn="base">
              <a:lnSpc>
                <a:spcPct val="83000"/>
              </a:lnSpc>
              <a:spcBef>
                <a:spcPct val="0"/>
              </a:spcBef>
              <a:spcAft>
                <a:spcPct val="0"/>
              </a:spcAft>
              <a:defRPr sz="2100">
                <a:solidFill>
                  <a:schemeClr val="accent1"/>
                </a:solidFill>
                <a:latin typeface="+mj-lt"/>
                <a:ea typeface="+mj-ea"/>
                <a:cs typeface="+mj-cs"/>
              </a:defRPr>
            </a:lvl1pPr>
            <a:lvl2pPr algn="l" rtl="0" fontAlgn="base">
              <a:lnSpc>
                <a:spcPct val="83000"/>
              </a:lnSpc>
              <a:spcBef>
                <a:spcPct val="0"/>
              </a:spcBef>
              <a:spcAft>
                <a:spcPct val="0"/>
              </a:spcAft>
              <a:defRPr sz="2100">
                <a:solidFill>
                  <a:schemeClr val="accent1"/>
                </a:solidFill>
                <a:latin typeface="Arial" charset="0"/>
              </a:defRPr>
            </a:lvl2pPr>
            <a:lvl3pPr algn="l" rtl="0" fontAlgn="base">
              <a:lnSpc>
                <a:spcPct val="83000"/>
              </a:lnSpc>
              <a:spcBef>
                <a:spcPct val="0"/>
              </a:spcBef>
              <a:spcAft>
                <a:spcPct val="0"/>
              </a:spcAft>
              <a:defRPr sz="2100">
                <a:solidFill>
                  <a:schemeClr val="accent1"/>
                </a:solidFill>
                <a:latin typeface="Arial" charset="0"/>
              </a:defRPr>
            </a:lvl3pPr>
            <a:lvl4pPr algn="l" rtl="0" fontAlgn="base">
              <a:lnSpc>
                <a:spcPct val="83000"/>
              </a:lnSpc>
              <a:spcBef>
                <a:spcPct val="0"/>
              </a:spcBef>
              <a:spcAft>
                <a:spcPct val="0"/>
              </a:spcAft>
              <a:defRPr sz="2100">
                <a:solidFill>
                  <a:schemeClr val="accent1"/>
                </a:solidFill>
                <a:latin typeface="Arial" charset="0"/>
              </a:defRPr>
            </a:lvl4pPr>
            <a:lvl5pPr algn="l" rtl="0" fontAlgn="base">
              <a:lnSpc>
                <a:spcPct val="83000"/>
              </a:lnSpc>
              <a:spcBef>
                <a:spcPct val="0"/>
              </a:spcBef>
              <a:spcAft>
                <a:spcPct val="0"/>
              </a:spcAft>
              <a:defRPr sz="2100">
                <a:solidFill>
                  <a:schemeClr val="accent1"/>
                </a:solidFill>
                <a:latin typeface="Arial" charset="0"/>
              </a:defRPr>
            </a:lvl5pPr>
            <a:lvl6pPr marL="457200" algn="l" rtl="0" fontAlgn="base">
              <a:lnSpc>
                <a:spcPct val="83000"/>
              </a:lnSpc>
              <a:spcBef>
                <a:spcPct val="0"/>
              </a:spcBef>
              <a:spcAft>
                <a:spcPct val="0"/>
              </a:spcAft>
              <a:defRPr sz="2100">
                <a:solidFill>
                  <a:schemeClr val="accent1"/>
                </a:solidFill>
                <a:latin typeface="Arial" charset="0"/>
              </a:defRPr>
            </a:lvl6pPr>
            <a:lvl7pPr marL="914400" algn="l" rtl="0" fontAlgn="base">
              <a:lnSpc>
                <a:spcPct val="83000"/>
              </a:lnSpc>
              <a:spcBef>
                <a:spcPct val="0"/>
              </a:spcBef>
              <a:spcAft>
                <a:spcPct val="0"/>
              </a:spcAft>
              <a:defRPr sz="2100">
                <a:solidFill>
                  <a:schemeClr val="accent1"/>
                </a:solidFill>
                <a:latin typeface="Arial" charset="0"/>
              </a:defRPr>
            </a:lvl7pPr>
            <a:lvl8pPr marL="1371600" algn="l" rtl="0" fontAlgn="base">
              <a:lnSpc>
                <a:spcPct val="83000"/>
              </a:lnSpc>
              <a:spcBef>
                <a:spcPct val="0"/>
              </a:spcBef>
              <a:spcAft>
                <a:spcPct val="0"/>
              </a:spcAft>
              <a:defRPr sz="2100">
                <a:solidFill>
                  <a:schemeClr val="accent1"/>
                </a:solidFill>
                <a:latin typeface="Arial" charset="0"/>
              </a:defRPr>
            </a:lvl8pPr>
            <a:lvl9pPr marL="1828800" algn="l" rtl="0" fontAlgn="base">
              <a:lnSpc>
                <a:spcPct val="83000"/>
              </a:lnSpc>
              <a:spcBef>
                <a:spcPct val="0"/>
              </a:spcBef>
              <a:spcAft>
                <a:spcPct val="0"/>
              </a:spcAft>
              <a:defRPr sz="2100">
                <a:solidFill>
                  <a:schemeClr val="accent1"/>
                </a:solidFill>
                <a:latin typeface="Arial" charset="0"/>
              </a:defRPr>
            </a:lvl9pPr>
          </a:lstStyle>
          <a:p>
            <a:r>
              <a:rPr lang="en-GB" altLang="en-US" dirty="0"/>
              <a:t>Traditional definition of a Chief Risk Officer</a:t>
            </a:r>
            <a:endParaRPr lang="en-GB" altLang="en-US" kern="0" dirty="0">
              <a:solidFill>
                <a:schemeClr val="accent2"/>
              </a:solidFill>
            </a:endParaRPr>
          </a:p>
        </p:txBody>
      </p:sp>
    </p:spTree>
    <p:custDataLst>
      <p:tags r:id="rId2"/>
    </p:custDataLst>
    <p:extLst>
      <p:ext uri="{BB962C8B-B14F-4D97-AF65-F5344CB8AC3E}">
        <p14:creationId xmlns:p14="http://schemas.microsoft.com/office/powerpoint/2010/main" val="77790201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3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3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3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3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3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3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3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3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3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3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3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3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a:spLocks noChangeArrowheads="1"/>
          </p:cNvSpPr>
          <p:nvPr/>
        </p:nvSpPr>
        <p:spPr bwMode="gray">
          <a:xfrm>
            <a:off x="6344753" y="847867"/>
            <a:ext cx="2964612" cy="4824000"/>
          </a:xfrm>
          <a:prstGeom prst="rect">
            <a:avLst/>
          </a:prstGeom>
          <a:solidFill>
            <a:schemeClr val="folHlink"/>
          </a:soli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73152" rIns="73152" bIns="73152" anchor="ct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eaLnBrk="1" hangingPunct="1">
              <a:lnSpc>
                <a:spcPct val="100000"/>
              </a:lnSpc>
            </a:pPr>
            <a:endParaRPr lang="de-DE" altLang="en-US" sz="1200"/>
          </a:p>
        </p:txBody>
      </p:sp>
      <p:graphicFrame>
        <p:nvGraphicFramePr>
          <p:cNvPr id="17" name="Object 16" hidden="1"/>
          <p:cNvGraphicFramePr>
            <a:graphicFrameLocks noChangeAspect="1"/>
          </p:cNvGraphicFramePr>
          <p:nvPr>
            <p:custDataLst>
              <p:tags r:id="rId2"/>
            </p:custDataLst>
            <p:extLst>
              <p:ext uri="{D42A27DB-BD31-4B8C-83A1-F6EECF244321}">
                <p14:modId xmlns:p14="http://schemas.microsoft.com/office/powerpoint/2010/main" val="3178913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03"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6" name="Rectangle 15"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83000"/>
              </a:lnSpc>
            </a:pPr>
            <a:endParaRPr kumimoji="0" lang="en-GB" sz="18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p:txBody>
          <a:bodyPr/>
          <a:lstStyle/>
          <a:p>
            <a:r>
              <a:rPr lang="en-GB" dirty="0"/>
              <a:t>The e</a:t>
            </a:r>
            <a:r>
              <a:rPr lang="en-GB" dirty="0" smtClean="0"/>
              <a:t>volving </a:t>
            </a:r>
            <a:r>
              <a:rPr lang="en-GB" dirty="0"/>
              <a:t>r</a:t>
            </a:r>
            <a:r>
              <a:rPr lang="en-GB" dirty="0" smtClean="0"/>
              <a:t>ole </a:t>
            </a:r>
            <a:r>
              <a:rPr lang="en-GB" dirty="0"/>
              <a:t>of the CRO</a:t>
            </a:r>
          </a:p>
        </p:txBody>
      </p:sp>
      <p:sp>
        <p:nvSpPr>
          <p:cNvPr id="5" name="Rectangle 4"/>
          <p:cNvSpPr>
            <a:spLocks noChangeArrowheads="1"/>
          </p:cNvSpPr>
          <p:nvPr/>
        </p:nvSpPr>
        <p:spPr bwMode="gray">
          <a:xfrm>
            <a:off x="457204" y="847867"/>
            <a:ext cx="2964612" cy="4824000"/>
          </a:xfrm>
          <a:prstGeom prst="rect">
            <a:avLst/>
          </a:prstGeom>
          <a:solidFill>
            <a:schemeClr val="folHlink"/>
          </a:soli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73152" rIns="73152" bIns="73152" anchor="ct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eaLnBrk="1" hangingPunct="1">
              <a:lnSpc>
                <a:spcPct val="100000"/>
              </a:lnSpc>
            </a:pPr>
            <a:endParaRPr lang="de-DE" altLang="en-US" sz="1200"/>
          </a:p>
        </p:txBody>
      </p:sp>
      <p:grpSp>
        <p:nvGrpSpPr>
          <p:cNvPr id="34" name="Group 33"/>
          <p:cNvGrpSpPr/>
          <p:nvPr/>
        </p:nvGrpSpPr>
        <p:grpSpPr>
          <a:xfrm>
            <a:off x="542264" y="2842228"/>
            <a:ext cx="8682037" cy="400049"/>
            <a:chOff x="808074" y="2937925"/>
            <a:chExt cx="8331163" cy="400049"/>
          </a:xfrm>
        </p:grpSpPr>
        <p:sp>
          <p:nvSpPr>
            <p:cNvPr id="7" name="Rectangle 9"/>
            <p:cNvSpPr>
              <a:spLocks noChangeArrowheads="1"/>
            </p:cNvSpPr>
            <p:nvPr/>
          </p:nvSpPr>
          <p:spPr bwMode="gray">
            <a:xfrm>
              <a:off x="808074" y="2937925"/>
              <a:ext cx="882707" cy="400049"/>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3152" tIns="73152" rIns="73152" bIns="73152" anchor="ct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eaLnBrk="1" hangingPunct="1">
                <a:lnSpc>
                  <a:spcPct val="100000"/>
                </a:lnSpc>
              </a:pPr>
              <a:r>
                <a:rPr lang="en-GB" altLang="zh-CN" sz="1400" dirty="0">
                  <a:solidFill>
                    <a:srgbClr val="FFFFFF"/>
                  </a:solidFill>
                  <a:ea typeface="SimSun" pitchFamily="2" charset="-122"/>
                </a:rPr>
                <a:t>1990s</a:t>
              </a:r>
            </a:p>
          </p:txBody>
        </p:sp>
        <p:sp>
          <p:nvSpPr>
            <p:cNvPr id="8" name="Rectangle 10"/>
            <p:cNvSpPr>
              <a:spLocks noChangeArrowheads="1"/>
            </p:cNvSpPr>
            <p:nvPr/>
          </p:nvSpPr>
          <p:spPr bwMode="gray">
            <a:xfrm>
              <a:off x="1690784" y="2937925"/>
              <a:ext cx="2483820" cy="400049"/>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eaLnBrk="1" hangingPunct="1">
                <a:lnSpc>
                  <a:spcPct val="100000"/>
                </a:lnSpc>
              </a:pPr>
              <a:r>
                <a:rPr lang="en-GB" altLang="zh-CN" sz="1400" dirty="0">
                  <a:solidFill>
                    <a:srgbClr val="FFFFFF"/>
                  </a:solidFill>
                  <a:ea typeface="SimSun" pitchFamily="2" charset="-122"/>
                </a:rPr>
                <a:t>2000s</a:t>
              </a:r>
            </a:p>
          </p:txBody>
        </p:sp>
        <p:sp>
          <p:nvSpPr>
            <p:cNvPr id="9" name="Rectangle 13"/>
            <p:cNvSpPr>
              <a:spLocks noChangeArrowheads="1"/>
            </p:cNvSpPr>
            <p:nvPr/>
          </p:nvSpPr>
          <p:spPr bwMode="gray">
            <a:xfrm>
              <a:off x="4174604" y="2937925"/>
              <a:ext cx="2483820" cy="400049"/>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eaLnBrk="1" hangingPunct="1">
                <a:lnSpc>
                  <a:spcPct val="100000"/>
                </a:lnSpc>
              </a:pPr>
              <a:r>
                <a:rPr lang="en-GB" altLang="zh-CN" sz="1400" dirty="0">
                  <a:solidFill>
                    <a:srgbClr val="FFFFFF"/>
                  </a:solidFill>
                  <a:ea typeface="SimSun" pitchFamily="2" charset="-122"/>
                </a:rPr>
                <a:t>2010s</a:t>
              </a:r>
            </a:p>
          </p:txBody>
        </p:sp>
        <p:sp>
          <p:nvSpPr>
            <p:cNvPr id="10" name="Rectangle 14"/>
            <p:cNvSpPr>
              <a:spLocks noChangeArrowheads="1"/>
            </p:cNvSpPr>
            <p:nvPr/>
          </p:nvSpPr>
          <p:spPr bwMode="gray">
            <a:xfrm>
              <a:off x="6658424" y="2937925"/>
              <a:ext cx="2480813" cy="400049"/>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eaLnBrk="1" hangingPunct="1">
                <a:lnSpc>
                  <a:spcPct val="100000"/>
                </a:lnSpc>
              </a:pPr>
              <a:r>
                <a:rPr lang="en-GB" altLang="zh-CN" sz="1400" dirty="0">
                  <a:solidFill>
                    <a:srgbClr val="FFFFFF"/>
                  </a:solidFill>
                  <a:ea typeface="SimSun" pitchFamily="2" charset="-122"/>
                </a:rPr>
                <a:t>2020s</a:t>
              </a:r>
            </a:p>
          </p:txBody>
        </p:sp>
      </p:grpSp>
      <p:sp>
        <p:nvSpPr>
          <p:cNvPr id="23" name="Text Box 5"/>
          <p:cNvSpPr txBox="1">
            <a:spLocks noChangeArrowheads="1"/>
          </p:cNvSpPr>
          <p:nvPr/>
        </p:nvSpPr>
        <p:spPr bwMode="gray">
          <a:xfrm>
            <a:off x="665170" y="975463"/>
            <a:ext cx="254868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l" eaLnBrk="1" hangingPunct="1">
              <a:lnSpc>
                <a:spcPct val="100000"/>
              </a:lnSpc>
            </a:pPr>
            <a:r>
              <a:rPr lang="en-GB" altLang="zh-CN" sz="1400" b="1" dirty="0">
                <a:cs typeface="Arial" charset="0"/>
              </a:rPr>
              <a:t>Pre financial crisis </a:t>
            </a:r>
            <a:br>
              <a:rPr lang="en-GB" altLang="zh-CN" sz="1400" b="1" dirty="0">
                <a:cs typeface="Arial" charset="0"/>
              </a:rPr>
            </a:br>
            <a:r>
              <a:rPr lang="en-GB" altLang="zh-CN" sz="1400" b="1" dirty="0">
                <a:cs typeface="Arial" charset="0"/>
              </a:rPr>
              <a:t>(before 2008)</a:t>
            </a:r>
          </a:p>
        </p:txBody>
      </p:sp>
      <p:sp>
        <p:nvSpPr>
          <p:cNvPr id="32" name="Rectangle 20"/>
          <p:cNvSpPr>
            <a:spLocks noChangeArrowheads="1"/>
          </p:cNvSpPr>
          <p:nvPr/>
        </p:nvSpPr>
        <p:spPr bwMode="gray">
          <a:xfrm>
            <a:off x="665170" y="1495583"/>
            <a:ext cx="2548680" cy="1204569"/>
          </a:xfrm>
          <a:prstGeom prst="rect">
            <a:avLst/>
          </a:prstGeom>
          <a:solidFill>
            <a:schemeClr val="bg1"/>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3152" tIns="73152" rIns="73152" bIns="73152">
            <a:noAutofit/>
          </a:bodyPr>
          <a:lstStyle>
            <a:lvl1pPr eaLnBrk="0" hangingPunct="0">
              <a:defRPr sz="2000">
                <a:solidFill>
                  <a:schemeClr val="tx1"/>
                </a:solidFill>
                <a:latin typeface="Arial" charset="0"/>
                <a:ea typeface="MS PGothic" pitchFamily="34" charset="-128"/>
              </a:defRPr>
            </a:lvl1pPr>
            <a:lvl2pPr marL="109538" indent="-10160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l">
              <a:lnSpc>
                <a:spcPct val="100000"/>
              </a:lnSpc>
              <a:spcBef>
                <a:spcPct val="30000"/>
              </a:spcBef>
              <a:buClr>
                <a:schemeClr val="tx1"/>
              </a:buClr>
              <a:buFont typeface="Wingdings" pitchFamily="2" charset="2"/>
              <a:buNone/>
            </a:pPr>
            <a:r>
              <a:rPr lang="en-GB" altLang="zh-CN" sz="1400" dirty="0">
                <a:solidFill>
                  <a:schemeClr val="accent2"/>
                </a:solidFill>
                <a:cs typeface="Arial" charset="0"/>
              </a:rPr>
              <a:t>Industries</a:t>
            </a:r>
          </a:p>
          <a:p>
            <a:pPr algn="l">
              <a:lnSpc>
                <a:spcPct val="100000"/>
              </a:lnSpc>
              <a:spcBef>
                <a:spcPct val="30000"/>
              </a:spcBef>
              <a:buClr>
                <a:schemeClr val="tx1"/>
              </a:buClr>
              <a:buFont typeface="Wingdings" pitchFamily="2" charset="2"/>
              <a:buNone/>
            </a:pPr>
            <a:r>
              <a:rPr lang="en-GB" altLang="zh-CN" sz="1400" dirty="0">
                <a:cs typeface="Arial" charset="0"/>
              </a:rPr>
              <a:t>Financial </a:t>
            </a:r>
            <a:r>
              <a:rPr lang="en-GB" altLang="zh-CN" sz="1400" dirty="0" smtClean="0">
                <a:cs typeface="Arial" charset="0"/>
              </a:rPr>
              <a:t>Services.</a:t>
            </a:r>
            <a:endParaRPr lang="en-GB" altLang="zh-CN" sz="1400" dirty="0">
              <a:cs typeface="Arial" charset="0"/>
            </a:endParaRPr>
          </a:p>
          <a:p>
            <a:pPr algn="l">
              <a:lnSpc>
                <a:spcPct val="100000"/>
              </a:lnSpc>
              <a:spcBef>
                <a:spcPct val="30000"/>
              </a:spcBef>
              <a:buClr>
                <a:schemeClr val="tx1"/>
              </a:buClr>
              <a:buFont typeface="Wingdings" pitchFamily="2" charset="2"/>
              <a:buNone/>
            </a:pPr>
            <a:r>
              <a:rPr lang="en-GB" altLang="zh-CN" sz="1400" dirty="0">
                <a:cs typeface="Arial" charset="0"/>
              </a:rPr>
              <a:t>(Some) Energy and Commodity </a:t>
            </a:r>
            <a:r>
              <a:rPr lang="en-GB" altLang="zh-CN" sz="1400" dirty="0" smtClean="0">
                <a:cs typeface="Arial" charset="0"/>
              </a:rPr>
              <a:t>businesses.</a:t>
            </a:r>
            <a:endParaRPr lang="en-GB" altLang="zh-CN" sz="1400" dirty="0">
              <a:cs typeface="Arial" charset="0"/>
            </a:endParaRPr>
          </a:p>
        </p:txBody>
      </p:sp>
      <p:sp>
        <p:nvSpPr>
          <p:cNvPr id="33" name="Rectangle 20"/>
          <p:cNvSpPr>
            <a:spLocks noChangeArrowheads="1"/>
          </p:cNvSpPr>
          <p:nvPr/>
        </p:nvSpPr>
        <p:spPr bwMode="gray">
          <a:xfrm>
            <a:off x="665170" y="3375114"/>
            <a:ext cx="2548680" cy="2121892"/>
          </a:xfrm>
          <a:prstGeom prst="rect">
            <a:avLst/>
          </a:prstGeom>
          <a:solidFill>
            <a:schemeClr val="bg1"/>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3152" tIns="73152" rIns="73152" bIns="73152">
            <a:noAutofit/>
          </a:bodyPr>
          <a:lstStyle/>
          <a:p>
            <a:pPr algn="l" eaLnBrk="0" hangingPunct="0">
              <a:lnSpc>
                <a:spcPct val="100000"/>
              </a:lnSpc>
              <a:spcBef>
                <a:spcPct val="30000"/>
              </a:spcBef>
              <a:buClr>
                <a:schemeClr val="tx1"/>
              </a:buClr>
              <a:buFont typeface="Wingdings" pitchFamily="2" charset="2"/>
              <a:buNone/>
            </a:pPr>
            <a:r>
              <a:rPr lang="en-GB" altLang="zh-CN" sz="1400" dirty="0">
                <a:solidFill>
                  <a:schemeClr val="accent2"/>
                </a:solidFill>
                <a:ea typeface="MS PGothic" pitchFamily="34" charset="-128"/>
                <a:cs typeface="Arial" charset="0"/>
              </a:rPr>
              <a:t>Role</a:t>
            </a:r>
          </a:p>
          <a:p>
            <a:pPr algn="l" eaLnBrk="0" hangingPunct="0">
              <a:lnSpc>
                <a:spcPct val="100000"/>
              </a:lnSpc>
              <a:spcBef>
                <a:spcPct val="30000"/>
              </a:spcBef>
              <a:buClr>
                <a:schemeClr val="tx1"/>
              </a:buClr>
              <a:buFont typeface="Wingdings" pitchFamily="2" charset="2"/>
              <a:buNone/>
            </a:pPr>
            <a:r>
              <a:rPr lang="en-GB" altLang="zh-CN" sz="1400" dirty="0" smtClean="0">
                <a:ea typeface="MS PGothic" pitchFamily="34" charset="-128"/>
                <a:cs typeface="Arial" charset="0"/>
              </a:rPr>
              <a:t>Compliance-focused.</a:t>
            </a:r>
            <a:endParaRPr lang="en-GB" altLang="zh-CN" sz="1400" dirty="0">
              <a:ea typeface="MS PGothic" pitchFamily="34" charset="-128"/>
              <a:cs typeface="Arial" charset="0"/>
            </a:endParaRP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Steady evolution of risk-adjusted capital requirements in </a:t>
            </a:r>
            <a:r>
              <a:rPr lang="en-GB" altLang="zh-CN" sz="1400" dirty="0" smtClean="0">
                <a:ea typeface="MS PGothic" pitchFamily="34" charset="-128"/>
                <a:cs typeface="Arial" charset="0"/>
              </a:rPr>
              <a:t>Financial Services.</a:t>
            </a:r>
            <a:endParaRPr lang="en-GB" altLang="zh-CN" sz="1400" dirty="0">
              <a:ea typeface="MS PGothic" pitchFamily="34" charset="-128"/>
              <a:cs typeface="Arial" charset="0"/>
            </a:endParaRPr>
          </a:p>
        </p:txBody>
      </p:sp>
      <p:sp>
        <p:nvSpPr>
          <p:cNvPr id="25" name="TextBox 24"/>
          <p:cNvSpPr txBox="1"/>
          <p:nvPr/>
        </p:nvSpPr>
        <p:spPr>
          <a:xfrm>
            <a:off x="3608945" y="975463"/>
            <a:ext cx="254868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en-GB"/>
            </a:defPPr>
            <a:lvl1pPr algn="l" eaLnBrk="1" hangingPunct="1">
              <a:lnSpc>
                <a:spcPct val="100000"/>
              </a:lnSpc>
              <a:defRPr sz="1400" b="1">
                <a:ea typeface="MS PGothic" pitchFamily="34" charset="-128"/>
                <a:cs typeface="Arial" charset="0"/>
              </a:defRPr>
            </a:lvl1pPr>
            <a:lvl2pPr marL="742950" indent="-285750" eaLnBrk="0" hangingPunct="0">
              <a:defRPr>
                <a:ea typeface="MS PGothic" pitchFamily="34" charset="-128"/>
              </a:defRPr>
            </a:lvl2pPr>
            <a:lvl3pPr marL="1143000" indent="-228600" eaLnBrk="0" hangingPunct="0">
              <a:defRPr>
                <a:ea typeface="MS PGothic" pitchFamily="34" charset="-128"/>
              </a:defRPr>
            </a:lvl3pPr>
            <a:lvl4pPr marL="1600200" indent="-228600" eaLnBrk="0" hangingPunct="0">
              <a:defRPr>
                <a:ea typeface="MS PGothic" pitchFamily="34" charset="-128"/>
              </a:defRPr>
            </a:lvl4pPr>
            <a:lvl5pPr marL="2057400" indent="-228600" eaLnBrk="0" hangingPunct="0">
              <a:defRPr>
                <a:ea typeface="MS PGothic" pitchFamily="34" charset="-128"/>
              </a:defRPr>
            </a:lvl5pPr>
            <a:lvl6pPr marL="2514600" indent="-228600" algn="ctr" eaLnBrk="0" fontAlgn="base" hangingPunct="0">
              <a:lnSpc>
                <a:spcPct val="86000"/>
              </a:lnSpc>
              <a:spcBef>
                <a:spcPct val="0"/>
              </a:spcBef>
              <a:spcAft>
                <a:spcPct val="0"/>
              </a:spcAft>
              <a:defRPr>
                <a:ea typeface="MS PGothic" pitchFamily="34" charset="-128"/>
              </a:defRPr>
            </a:lvl6pPr>
            <a:lvl7pPr marL="2971800" indent="-228600" algn="ctr" eaLnBrk="0" fontAlgn="base" hangingPunct="0">
              <a:lnSpc>
                <a:spcPct val="86000"/>
              </a:lnSpc>
              <a:spcBef>
                <a:spcPct val="0"/>
              </a:spcBef>
              <a:spcAft>
                <a:spcPct val="0"/>
              </a:spcAft>
              <a:defRPr>
                <a:ea typeface="MS PGothic" pitchFamily="34" charset="-128"/>
              </a:defRPr>
            </a:lvl7pPr>
            <a:lvl8pPr marL="3429000" indent="-228600" algn="ctr" eaLnBrk="0" fontAlgn="base" hangingPunct="0">
              <a:lnSpc>
                <a:spcPct val="86000"/>
              </a:lnSpc>
              <a:spcBef>
                <a:spcPct val="0"/>
              </a:spcBef>
              <a:spcAft>
                <a:spcPct val="0"/>
              </a:spcAft>
              <a:defRPr>
                <a:ea typeface="MS PGothic" pitchFamily="34" charset="-128"/>
              </a:defRPr>
            </a:lvl8pPr>
            <a:lvl9pPr marL="3886200" indent="-228600" algn="ctr" eaLnBrk="0" fontAlgn="base" hangingPunct="0">
              <a:lnSpc>
                <a:spcPct val="86000"/>
              </a:lnSpc>
              <a:spcBef>
                <a:spcPct val="0"/>
              </a:spcBef>
              <a:spcAft>
                <a:spcPct val="0"/>
              </a:spcAft>
              <a:defRPr>
                <a:ea typeface="MS PGothic" pitchFamily="34" charset="-128"/>
              </a:defRPr>
            </a:lvl9pPr>
          </a:lstStyle>
          <a:p>
            <a:r>
              <a:rPr lang="en-GB" dirty="0"/>
              <a:t>Financial crisis and aftermath </a:t>
            </a:r>
            <a:br>
              <a:rPr lang="en-GB" dirty="0"/>
            </a:br>
            <a:r>
              <a:rPr lang="en-GB" dirty="0"/>
              <a:t>(2008-2018)</a:t>
            </a:r>
          </a:p>
        </p:txBody>
      </p:sp>
      <p:sp>
        <p:nvSpPr>
          <p:cNvPr id="38" name="Rectangle 20"/>
          <p:cNvSpPr>
            <a:spLocks noChangeArrowheads="1"/>
          </p:cNvSpPr>
          <p:nvPr/>
        </p:nvSpPr>
        <p:spPr bwMode="gray">
          <a:xfrm>
            <a:off x="3608945" y="1495583"/>
            <a:ext cx="2548680" cy="1204569"/>
          </a:xfrm>
          <a:prstGeom prst="rect">
            <a:avLst/>
          </a:prstGeom>
          <a:solidFill>
            <a:schemeClr val="bg1"/>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3152" tIns="73152" rIns="73152" bIns="73152">
            <a:noAutofit/>
          </a:bodyPr>
          <a:lstStyle/>
          <a:p>
            <a:pPr algn="l" eaLnBrk="0" hangingPunct="0">
              <a:lnSpc>
                <a:spcPct val="100000"/>
              </a:lnSpc>
              <a:spcBef>
                <a:spcPct val="30000"/>
              </a:spcBef>
              <a:buClr>
                <a:schemeClr val="tx1"/>
              </a:buClr>
              <a:buFont typeface="Wingdings" pitchFamily="2" charset="2"/>
              <a:buNone/>
            </a:pPr>
            <a:r>
              <a:rPr lang="en-GB" altLang="zh-CN" sz="1400" dirty="0">
                <a:solidFill>
                  <a:schemeClr val="accent2"/>
                </a:solidFill>
                <a:ea typeface="MS PGothic" pitchFamily="34" charset="-128"/>
                <a:cs typeface="Arial" charset="0"/>
              </a:rPr>
              <a:t>Context</a:t>
            </a: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Finance in crisis; increase in regulatory </a:t>
            </a:r>
            <a:r>
              <a:rPr lang="en-GB" altLang="zh-CN" sz="1400" dirty="0" smtClean="0">
                <a:ea typeface="MS PGothic" pitchFamily="34" charset="-128"/>
                <a:cs typeface="Arial" charset="0"/>
              </a:rPr>
              <a:t>scrutiny.</a:t>
            </a:r>
            <a:endParaRPr lang="en-GB" altLang="zh-CN" sz="1400" dirty="0">
              <a:ea typeface="MS PGothic" pitchFamily="34" charset="-128"/>
              <a:cs typeface="Arial" charset="0"/>
            </a:endParaRP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‘Value of Risk’ </a:t>
            </a:r>
            <a:r>
              <a:rPr lang="en-GB" altLang="zh-CN" sz="1400" dirty="0" smtClean="0">
                <a:ea typeface="MS PGothic" pitchFamily="34" charset="-128"/>
                <a:cs typeface="Arial" charset="0"/>
              </a:rPr>
              <a:t>challenged.</a:t>
            </a:r>
            <a:endParaRPr lang="en-GB" altLang="zh-CN" sz="1400" dirty="0">
              <a:ea typeface="MS PGothic" pitchFamily="34" charset="-128"/>
              <a:cs typeface="Arial" charset="0"/>
            </a:endParaRPr>
          </a:p>
        </p:txBody>
      </p:sp>
      <p:sp>
        <p:nvSpPr>
          <p:cNvPr id="30" name="Rectangle 20"/>
          <p:cNvSpPr>
            <a:spLocks noChangeArrowheads="1"/>
          </p:cNvSpPr>
          <p:nvPr/>
        </p:nvSpPr>
        <p:spPr bwMode="gray">
          <a:xfrm>
            <a:off x="3608945" y="3375114"/>
            <a:ext cx="2548680" cy="2121892"/>
          </a:xfrm>
          <a:prstGeom prst="rect">
            <a:avLst/>
          </a:prstGeom>
          <a:solidFill>
            <a:schemeClr val="bg1"/>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3152" tIns="73152" rIns="73152" bIns="73152">
            <a:noAutofit/>
          </a:bodyPr>
          <a:lstStyle/>
          <a:p>
            <a:pPr algn="l" eaLnBrk="0" hangingPunct="0">
              <a:lnSpc>
                <a:spcPct val="100000"/>
              </a:lnSpc>
              <a:spcBef>
                <a:spcPct val="30000"/>
              </a:spcBef>
              <a:buClr>
                <a:schemeClr val="tx1"/>
              </a:buClr>
              <a:buFont typeface="Wingdings" pitchFamily="2" charset="2"/>
              <a:buNone/>
            </a:pPr>
            <a:r>
              <a:rPr lang="en-GB" altLang="zh-CN" sz="1400" dirty="0">
                <a:solidFill>
                  <a:schemeClr val="accent2"/>
                </a:solidFill>
                <a:ea typeface="MS PGothic" pitchFamily="34" charset="-128"/>
                <a:cs typeface="Arial" charset="0"/>
              </a:rPr>
              <a:t>Organisational Improvements</a:t>
            </a: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Strengthened risk frameworks and </a:t>
            </a:r>
            <a:r>
              <a:rPr lang="en-GB" altLang="zh-CN" sz="1400" dirty="0" smtClean="0">
                <a:ea typeface="MS PGothic" pitchFamily="34" charset="-128"/>
                <a:cs typeface="Arial" charset="0"/>
              </a:rPr>
              <a:t>processes.</a:t>
            </a:r>
            <a:endParaRPr lang="en-GB" altLang="zh-CN" sz="1400" dirty="0">
              <a:ea typeface="MS PGothic" pitchFamily="34" charset="-128"/>
              <a:cs typeface="Arial" charset="0"/>
            </a:endParaRP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Reinforced oversight </a:t>
            </a:r>
            <a:r>
              <a:rPr lang="en-GB" altLang="zh-CN" sz="1400" dirty="0" smtClean="0">
                <a:ea typeface="MS PGothic" pitchFamily="34" charset="-128"/>
                <a:cs typeface="Arial" charset="0"/>
              </a:rPr>
              <a:t>arrangements.</a:t>
            </a:r>
            <a:endParaRPr lang="en-GB" altLang="zh-CN" sz="1400" dirty="0">
              <a:ea typeface="MS PGothic" pitchFamily="34" charset="-128"/>
              <a:cs typeface="Arial" charset="0"/>
            </a:endParaRP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Tightened risk </a:t>
            </a:r>
            <a:r>
              <a:rPr lang="en-GB" altLang="zh-CN" sz="1400" dirty="0" smtClean="0">
                <a:ea typeface="MS PGothic" pitchFamily="34" charset="-128"/>
                <a:cs typeface="Arial" charset="0"/>
              </a:rPr>
              <a:t>assessments.</a:t>
            </a:r>
            <a:endParaRPr lang="en-GB" altLang="zh-CN" sz="1400" dirty="0">
              <a:ea typeface="MS PGothic" pitchFamily="34" charset="-128"/>
              <a:cs typeface="Arial" charset="0"/>
            </a:endParaRP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Improved monitoring and reporting </a:t>
            </a:r>
            <a:r>
              <a:rPr lang="en-GB" altLang="zh-CN" sz="1400" dirty="0" smtClean="0">
                <a:ea typeface="MS PGothic" pitchFamily="34" charset="-128"/>
                <a:cs typeface="Arial" charset="0"/>
              </a:rPr>
              <a:t>practices.</a:t>
            </a:r>
            <a:endParaRPr lang="en-GB" altLang="zh-CN" sz="1400" dirty="0">
              <a:ea typeface="MS PGothic" pitchFamily="34" charset="-128"/>
              <a:cs typeface="Arial" charset="0"/>
            </a:endParaRPr>
          </a:p>
        </p:txBody>
      </p:sp>
      <p:sp>
        <p:nvSpPr>
          <p:cNvPr id="24" name="Text Box 7"/>
          <p:cNvSpPr txBox="1">
            <a:spLocks noChangeArrowheads="1"/>
          </p:cNvSpPr>
          <p:nvPr/>
        </p:nvSpPr>
        <p:spPr bwMode="gray">
          <a:xfrm>
            <a:off x="6552720" y="975463"/>
            <a:ext cx="254867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l">
              <a:lnSpc>
                <a:spcPct val="100000"/>
              </a:lnSpc>
            </a:pPr>
            <a:r>
              <a:rPr lang="en-GB" sz="1400" b="1" dirty="0"/>
              <a:t>The next ten years</a:t>
            </a:r>
            <a:br>
              <a:rPr lang="en-GB" sz="1400" b="1" dirty="0"/>
            </a:br>
            <a:r>
              <a:rPr lang="en-GB" sz="1400" b="1" dirty="0"/>
              <a:t>(2018-2028)</a:t>
            </a:r>
          </a:p>
        </p:txBody>
      </p:sp>
      <p:sp>
        <p:nvSpPr>
          <p:cNvPr id="36" name="Rectangle 20"/>
          <p:cNvSpPr>
            <a:spLocks noChangeArrowheads="1"/>
          </p:cNvSpPr>
          <p:nvPr/>
        </p:nvSpPr>
        <p:spPr bwMode="gray">
          <a:xfrm>
            <a:off x="6552719" y="1495583"/>
            <a:ext cx="2548680" cy="1206000"/>
          </a:xfrm>
          <a:prstGeom prst="rect">
            <a:avLst/>
          </a:prstGeom>
          <a:solidFill>
            <a:schemeClr val="bg1"/>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3152" tIns="73152" rIns="73152" bIns="73152">
            <a:noAutofit/>
          </a:bodyPr>
          <a:lstStyle>
            <a:lvl1pPr eaLnBrk="0" hangingPunct="0">
              <a:defRPr sz="2000">
                <a:solidFill>
                  <a:schemeClr val="tx1"/>
                </a:solidFill>
                <a:latin typeface="Arial" charset="0"/>
                <a:ea typeface="MS PGothic" pitchFamily="34" charset="-128"/>
              </a:defRPr>
            </a:lvl1pPr>
            <a:lvl2pPr marL="109538" indent="-10160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l">
              <a:lnSpc>
                <a:spcPct val="100000"/>
              </a:lnSpc>
              <a:spcBef>
                <a:spcPct val="30000"/>
              </a:spcBef>
              <a:buClr>
                <a:schemeClr val="tx1"/>
              </a:buClr>
              <a:buFont typeface="Wingdings" pitchFamily="2" charset="2"/>
              <a:buNone/>
            </a:pPr>
            <a:r>
              <a:rPr lang="en-GB" altLang="zh-CN" sz="1400" dirty="0">
                <a:cs typeface="Arial" charset="0"/>
              </a:rPr>
              <a:t>New </a:t>
            </a:r>
            <a:r>
              <a:rPr lang="en-GB" altLang="zh-CN" sz="1400" dirty="0" smtClean="0">
                <a:cs typeface="Arial" charset="0"/>
              </a:rPr>
              <a:t>opportunities.</a:t>
            </a:r>
            <a:endParaRPr lang="en-GB" altLang="zh-CN" sz="1200" dirty="0">
              <a:cs typeface="Arial" charset="0"/>
            </a:endParaRPr>
          </a:p>
          <a:p>
            <a:pPr algn="l">
              <a:lnSpc>
                <a:spcPct val="100000"/>
              </a:lnSpc>
              <a:spcBef>
                <a:spcPct val="30000"/>
              </a:spcBef>
              <a:buClr>
                <a:schemeClr val="tx1"/>
              </a:buClr>
              <a:buFont typeface="Wingdings" pitchFamily="2" charset="2"/>
              <a:buNone/>
            </a:pPr>
            <a:r>
              <a:rPr lang="en-GB" altLang="zh-CN" sz="1400" dirty="0">
                <a:cs typeface="Arial" charset="0"/>
              </a:rPr>
              <a:t>The new </a:t>
            </a:r>
            <a:r>
              <a:rPr lang="en-GB" altLang="zh-CN" sz="1400" dirty="0" smtClean="0">
                <a:cs typeface="Arial" charset="0"/>
              </a:rPr>
              <a:t>environment.</a:t>
            </a:r>
            <a:endParaRPr lang="en-GB" altLang="zh-CN" sz="1400" dirty="0">
              <a:cs typeface="Arial" charset="0"/>
            </a:endParaRPr>
          </a:p>
          <a:p>
            <a:pPr algn="l">
              <a:lnSpc>
                <a:spcPct val="100000"/>
              </a:lnSpc>
              <a:spcBef>
                <a:spcPct val="30000"/>
              </a:spcBef>
              <a:buClr>
                <a:schemeClr val="tx1"/>
              </a:buClr>
              <a:buFont typeface="Wingdings" pitchFamily="2" charset="2"/>
              <a:buNone/>
            </a:pPr>
            <a:r>
              <a:rPr lang="en-GB" altLang="zh-CN" sz="1400" dirty="0">
                <a:cs typeface="Arial" charset="0"/>
              </a:rPr>
              <a:t>Beyond Financial </a:t>
            </a:r>
            <a:r>
              <a:rPr lang="en-GB" altLang="zh-CN" sz="1400" dirty="0" smtClean="0">
                <a:cs typeface="Arial" charset="0"/>
              </a:rPr>
              <a:t>Services.</a:t>
            </a:r>
            <a:endParaRPr lang="en-GB" altLang="zh-CN" sz="1400" dirty="0">
              <a:cs typeface="Arial" charset="0"/>
            </a:endParaRPr>
          </a:p>
        </p:txBody>
      </p:sp>
      <p:sp>
        <p:nvSpPr>
          <p:cNvPr id="44" name="Rectangle 20"/>
          <p:cNvSpPr>
            <a:spLocks noChangeArrowheads="1"/>
          </p:cNvSpPr>
          <p:nvPr/>
        </p:nvSpPr>
        <p:spPr bwMode="gray">
          <a:xfrm>
            <a:off x="6552719" y="3375114"/>
            <a:ext cx="2548680" cy="2121892"/>
          </a:xfrm>
          <a:prstGeom prst="rect">
            <a:avLst/>
          </a:prstGeom>
          <a:solidFill>
            <a:schemeClr val="bg1"/>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3152" tIns="73152" rIns="73152" bIns="73152">
            <a:noAutofit/>
          </a:bodyPr>
          <a:lstStyle/>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CRO of the </a:t>
            </a:r>
            <a:r>
              <a:rPr lang="en-GB" altLang="zh-CN" sz="1400" dirty="0" smtClean="0">
                <a:ea typeface="MS PGothic" pitchFamily="34" charset="-128"/>
                <a:cs typeface="Arial" charset="0"/>
              </a:rPr>
              <a:t>future.</a:t>
            </a:r>
            <a:endParaRPr lang="en-GB" altLang="zh-CN" sz="1400" dirty="0">
              <a:ea typeface="MS PGothic" pitchFamily="34" charset="-128"/>
              <a:cs typeface="Arial" charset="0"/>
            </a:endParaRP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Sources of </a:t>
            </a:r>
            <a:r>
              <a:rPr lang="en-GB" altLang="zh-CN" sz="1400" dirty="0" smtClean="0">
                <a:ea typeface="MS PGothic" pitchFamily="34" charset="-128"/>
                <a:cs typeface="Arial" charset="0"/>
              </a:rPr>
              <a:t>opportunity.</a:t>
            </a:r>
            <a:endParaRPr lang="en-GB" altLang="zh-CN" sz="1400" dirty="0">
              <a:ea typeface="MS PGothic" pitchFamily="34" charset="-128"/>
              <a:cs typeface="Arial" charset="0"/>
            </a:endParaRPr>
          </a:p>
          <a:p>
            <a:pPr algn="l" eaLnBrk="0" hangingPunct="0">
              <a:lnSpc>
                <a:spcPct val="100000"/>
              </a:lnSpc>
              <a:spcBef>
                <a:spcPct val="30000"/>
              </a:spcBef>
              <a:buClr>
                <a:schemeClr val="tx1"/>
              </a:buClr>
              <a:buFont typeface="Wingdings" pitchFamily="2" charset="2"/>
              <a:buNone/>
            </a:pPr>
            <a:r>
              <a:rPr lang="en-GB" altLang="zh-CN" sz="1400" dirty="0">
                <a:ea typeface="MS PGothic" pitchFamily="34" charset="-128"/>
                <a:cs typeface="Arial" charset="0"/>
              </a:rPr>
              <a:t>Implications for the </a:t>
            </a:r>
            <a:r>
              <a:rPr lang="en-GB" altLang="zh-CN" sz="1400" dirty="0" err="1" smtClean="0">
                <a:ea typeface="MS PGothic" pitchFamily="34" charset="-128"/>
                <a:cs typeface="Arial" charset="0"/>
              </a:rPr>
              <a:t>CRO</a:t>
            </a:r>
            <a:r>
              <a:rPr lang="en-GB" altLang="zh-CN" sz="1400" dirty="0" smtClean="0">
                <a:ea typeface="MS PGothic" pitchFamily="34" charset="-128"/>
                <a:cs typeface="Arial" charset="0"/>
              </a:rPr>
              <a:t>.</a:t>
            </a:r>
            <a:endParaRPr lang="en-GB" altLang="zh-CN" sz="1400" dirty="0">
              <a:ea typeface="MS PGothic" pitchFamily="34" charset="-128"/>
              <a:cs typeface="Arial" charset="0"/>
            </a:endParaRPr>
          </a:p>
        </p:txBody>
      </p:sp>
      <p:sp>
        <p:nvSpPr>
          <p:cNvPr id="29" name="Right Arrow 28"/>
          <p:cNvSpPr/>
          <p:nvPr/>
        </p:nvSpPr>
        <p:spPr bwMode="auto">
          <a:xfrm flipH="1">
            <a:off x="457204" y="5589815"/>
            <a:ext cx="5646898" cy="542273"/>
          </a:xfrm>
          <a:prstGeom prst="rightArrow">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00000"/>
              </a:lnSpc>
            </a:pPr>
            <a:r>
              <a:rPr lang="en-GB" sz="1400" dirty="0">
                <a:solidFill>
                  <a:srgbClr val="FFFFFF"/>
                </a:solidFill>
                <a:ea typeface="SimSun" pitchFamily="2" charset="-122"/>
              </a:rPr>
              <a:t>Looking backwards (not our focus today)</a:t>
            </a:r>
          </a:p>
        </p:txBody>
      </p:sp>
      <p:grpSp>
        <p:nvGrpSpPr>
          <p:cNvPr id="46" name="Group 45"/>
          <p:cNvGrpSpPr/>
          <p:nvPr/>
        </p:nvGrpSpPr>
        <p:grpSpPr>
          <a:xfrm>
            <a:off x="6985593" y="5589815"/>
            <a:ext cx="2323771" cy="542273"/>
            <a:chOff x="6900529" y="5759943"/>
            <a:chExt cx="2323771" cy="542273"/>
          </a:xfrm>
        </p:grpSpPr>
        <p:sp>
          <p:nvSpPr>
            <p:cNvPr id="40" name="Right Arrow 39"/>
            <p:cNvSpPr/>
            <p:nvPr/>
          </p:nvSpPr>
          <p:spPr bwMode="auto">
            <a:xfrm>
              <a:off x="6900529" y="5759943"/>
              <a:ext cx="2323771" cy="542273"/>
            </a:xfrm>
            <a:prstGeom prst="rightArrow">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00000"/>
                </a:lnSpc>
              </a:pPr>
              <a:r>
                <a:rPr lang="en-GB" sz="1400" dirty="0">
                  <a:solidFill>
                    <a:srgbClr val="FFFFFF"/>
                  </a:solidFill>
                  <a:ea typeface="SimSun" pitchFamily="2" charset="-122"/>
                </a:rPr>
                <a:t>  Looking to the future</a:t>
              </a:r>
            </a:p>
          </p:txBody>
        </p:sp>
        <p:sp>
          <p:nvSpPr>
            <p:cNvPr id="43" name="Oval 42"/>
            <p:cNvSpPr/>
            <p:nvPr/>
          </p:nvSpPr>
          <p:spPr bwMode="auto">
            <a:xfrm>
              <a:off x="7020672" y="5944152"/>
              <a:ext cx="180000" cy="180000"/>
            </a:xfrm>
            <a:prstGeom prst="ellipse">
              <a:avLst/>
            </a:prstGeom>
            <a:solidFill>
              <a:schemeClr val="bg1"/>
            </a:solidFill>
            <a:ln w="9525">
              <a:solidFill>
                <a:schemeClr val="bg1"/>
              </a:solidFill>
              <a:miter lim="800000"/>
              <a:headEnd/>
              <a:tailEnd/>
            </a:ln>
            <a:effectLst/>
            <a:extLst/>
          </p:spPr>
          <p:txBody>
            <a:bodyPr anchor="ctr"/>
            <a:lstStyle/>
            <a:p>
              <a:pPr>
                <a:lnSpc>
                  <a:spcPct val="100000"/>
                </a:lnSpc>
              </a:pPr>
              <a:r>
                <a:rPr lang="en-GB" sz="1000" b="1" dirty="0">
                  <a:solidFill>
                    <a:schemeClr val="accent1"/>
                  </a:solidFill>
                  <a:ea typeface="SimSun" pitchFamily="2" charset="-122"/>
                </a:rPr>
                <a:t>2</a:t>
              </a:r>
            </a:p>
          </p:txBody>
        </p:sp>
      </p:grpSp>
      <p:grpSp>
        <p:nvGrpSpPr>
          <p:cNvPr id="41" name="Group 40"/>
          <p:cNvGrpSpPr/>
          <p:nvPr/>
        </p:nvGrpSpPr>
        <p:grpSpPr>
          <a:xfrm>
            <a:off x="5848515" y="5273742"/>
            <a:ext cx="1152000" cy="1152000"/>
            <a:chOff x="5582095" y="5443870"/>
            <a:chExt cx="1152000" cy="1152000"/>
          </a:xfrm>
        </p:grpSpPr>
        <p:sp>
          <p:nvSpPr>
            <p:cNvPr id="35" name="Oval 34"/>
            <p:cNvSpPr/>
            <p:nvPr/>
          </p:nvSpPr>
          <p:spPr bwMode="auto">
            <a:xfrm>
              <a:off x="5582095" y="5443870"/>
              <a:ext cx="1152000" cy="1152000"/>
            </a:xfrm>
            <a:prstGeom prst="ellipse">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nSpc>
                  <a:spcPct val="100000"/>
                </a:lnSpc>
              </a:pPr>
              <a:endParaRPr lang="en-GB" sz="1400" dirty="0">
                <a:solidFill>
                  <a:srgbClr val="FFFFFF"/>
                </a:solidFill>
                <a:ea typeface="SimSun" pitchFamily="2" charset="-122"/>
              </a:endParaRPr>
            </a:p>
            <a:p>
              <a:pPr>
                <a:lnSpc>
                  <a:spcPct val="100000"/>
                </a:lnSpc>
              </a:pPr>
              <a:r>
                <a:rPr lang="en-GB" sz="1400" dirty="0">
                  <a:solidFill>
                    <a:srgbClr val="FFFFFF"/>
                  </a:solidFill>
                  <a:ea typeface="SimSun" pitchFamily="2" charset="-122"/>
                </a:rPr>
                <a:t>The CRO today</a:t>
              </a:r>
            </a:p>
          </p:txBody>
        </p:sp>
        <p:sp>
          <p:nvSpPr>
            <p:cNvPr id="45" name="Oval 44"/>
            <p:cNvSpPr/>
            <p:nvPr/>
          </p:nvSpPr>
          <p:spPr bwMode="auto">
            <a:xfrm>
              <a:off x="6068095" y="5650777"/>
              <a:ext cx="180000" cy="180000"/>
            </a:xfrm>
            <a:prstGeom prst="ellipse">
              <a:avLst/>
            </a:prstGeom>
            <a:solidFill>
              <a:schemeClr val="bg1"/>
            </a:solidFill>
            <a:ln w="9525">
              <a:solidFill>
                <a:schemeClr val="bg1"/>
              </a:solidFill>
              <a:miter lim="800000"/>
              <a:headEnd/>
              <a:tailEnd/>
            </a:ln>
            <a:effectLst/>
            <a:extLst/>
          </p:spPr>
          <p:txBody>
            <a:bodyPr anchor="ctr"/>
            <a:lstStyle/>
            <a:p>
              <a:pPr>
                <a:lnSpc>
                  <a:spcPct val="100000"/>
                </a:lnSpc>
              </a:pPr>
              <a:r>
                <a:rPr lang="en-GB" sz="1000" b="1" dirty="0">
                  <a:solidFill>
                    <a:schemeClr val="accent1"/>
                  </a:solidFill>
                  <a:ea typeface="SimSun" pitchFamily="2" charset="-122"/>
                </a:rPr>
                <a:t>1</a:t>
              </a:r>
            </a:p>
          </p:txBody>
        </p:sp>
      </p:grpSp>
      <p:sp>
        <p:nvSpPr>
          <p:cNvPr id="28" name="Rectangle 27">
            <a:extLst>
              <a:ext uri="{FF2B5EF4-FFF2-40B4-BE49-F238E27FC236}">
                <a16:creationId xmlns="" xmlns:a16="http://schemas.microsoft.com/office/drawing/2014/main" id="{AA66133E-525B-4556-B697-51A0CB68B7F9}"/>
              </a:ext>
            </a:extLst>
          </p:cNvPr>
          <p:cNvSpPr/>
          <p:nvPr/>
        </p:nvSpPr>
        <p:spPr bwMode="auto">
          <a:xfrm>
            <a:off x="10314152" y="143064"/>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spTree>
    <p:extLst>
      <p:ext uri="{BB962C8B-B14F-4D97-AF65-F5344CB8AC3E}">
        <p14:creationId xmlns:p14="http://schemas.microsoft.com/office/powerpoint/2010/main" val="137886895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2" presetClass="entr" presetSubtype="4"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ppt_x"/>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childTnLst>
                                </p:cTn>
                              </p:par>
                              <p:par>
                                <p:cTn id="46" presetID="2" presetClass="entr" presetSubtype="4"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ppt_x"/>
                                          </p:val>
                                        </p:tav>
                                        <p:tav tm="100000">
                                          <p:val>
                                            <p:strVal val="#ppt_x"/>
                                          </p:val>
                                        </p:tav>
                                      </p:tavLst>
                                    </p:anim>
                                    <p:anim calcmode="lin" valueType="num">
                                      <p:cBhvr additive="base">
                                        <p:cTn id="49" dur="500" fill="hold"/>
                                        <p:tgtEl>
                                          <p:spTgt spid="3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ppt_x"/>
                                          </p:val>
                                        </p:tav>
                                        <p:tav tm="100000">
                                          <p:val>
                                            <p:strVal val="#ppt_x"/>
                                          </p:val>
                                        </p:tav>
                                      </p:tavLst>
                                    </p:anim>
                                    <p:anim calcmode="lin" valueType="num">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 grpId="0" animBg="1"/>
      <p:bldP spid="23" grpId="0"/>
      <p:bldP spid="32" grpId="0" animBg="1"/>
      <p:bldP spid="33" grpId="0" animBg="1"/>
      <p:bldP spid="25" grpId="0"/>
      <p:bldP spid="38" grpId="0" animBg="1"/>
      <p:bldP spid="30" grpId="0" animBg="1"/>
      <p:bldP spid="24" grpId="0"/>
      <p:bldP spid="36" grpId="0" animBg="1"/>
      <p:bldP spid="44"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ext uri="{D42A27DB-BD31-4B8C-83A1-F6EECF244321}">
                <p14:modId xmlns:p14="http://schemas.microsoft.com/office/powerpoint/2010/main" val="53868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71"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p:txBody>
          <a:bodyPr/>
          <a:lstStyle/>
          <a:p>
            <a:r>
              <a:rPr lang="en-GB" dirty="0"/>
              <a:t>Before we move on: in the last </a:t>
            </a:r>
            <a:r>
              <a:rPr lang="en-GB" dirty="0" smtClean="0"/>
              <a:t>three years</a:t>
            </a:r>
            <a:r>
              <a:rPr lang="en-GB" dirty="0"/>
              <a:t>…</a:t>
            </a:r>
          </a:p>
        </p:txBody>
      </p:sp>
      <p:sp>
        <p:nvSpPr>
          <p:cNvPr id="4" name="Content Placeholder 3">
            <a:extLst>
              <a:ext uri="{FF2B5EF4-FFF2-40B4-BE49-F238E27FC236}">
                <a16:creationId xmlns="" xmlns:a16="http://schemas.microsoft.com/office/drawing/2014/main" id="{7B53DB5C-11C5-406B-BE8F-0436EDF8AAF5}"/>
              </a:ext>
            </a:extLst>
          </p:cNvPr>
          <p:cNvSpPr>
            <a:spLocks noGrp="1"/>
          </p:cNvSpPr>
          <p:nvPr>
            <p:ph idx="1"/>
          </p:nvPr>
        </p:nvSpPr>
        <p:spPr>
          <a:xfrm>
            <a:off x="1423175" y="2017526"/>
            <a:ext cx="6115308" cy="492088"/>
          </a:xfrm>
        </p:spPr>
        <p:txBody>
          <a:bodyPr anchor="t"/>
          <a:lstStyle/>
          <a:p>
            <a:pPr marL="0" indent="0">
              <a:buNone/>
            </a:pPr>
            <a:r>
              <a:rPr lang="en-GB" dirty="0"/>
              <a:t>Has the risk environment become more complex?</a:t>
            </a:r>
          </a:p>
        </p:txBody>
      </p:sp>
      <p:sp>
        <p:nvSpPr>
          <p:cNvPr id="5" name="Rectangle 4">
            <a:extLst>
              <a:ext uri="{FF2B5EF4-FFF2-40B4-BE49-F238E27FC236}">
                <a16:creationId xmlns="" xmlns:a16="http://schemas.microsoft.com/office/drawing/2014/main" id="{5CC57566-B937-49EB-9DBD-15B59311B3E3}"/>
              </a:ext>
            </a:extLst>
          </p:cNvPr>
          <p:cNvSpPr/>
          <p:nvPr/>
        </p:nvSpPr>
        <p:spPr>
          <a:xfrm>
            <a:off x="1333965" y="2984115"/>
            <a:ext cx="5776137" cy="357021"/>
          </a:xfrm>
          <a:prstGeom prst="rect">
            <a:avLst/>
          </a:prstGeom>
        </p:spPr>
        <p:txBody>
          <a:bodyPr wrap="square" anchor="t">
            <a:spAutoFit/>
          </a:bodyPr>
          <a:lstStyle/>
          <a:p>
            <a:pPr algn="l"/>
            <a:r>
              <a:rPr lang="en-GB" dirty="0"/>
              <a:t>Are expectations on the risk function increasing?</a:t>
            </a:r>
          </a:p>
        </p:txBody>
      </p:sp>
      <p:sp>
        <p:nvSpPr>
          <p:cNvPr id="6" name="Rectangle 5">
            <a:extLst>
              <a:ext uri="{FF2B5EF4-FFF2-40B4-BE49-F238E27FC236}">
                <a16:creationId xmlns="" xmlns:a16="http://schemas.microsoft.com/office/drawing/2014/main" id="{E366002D-8194-4D8B-9943-3BE66933FA26}"/>
              </a:ext>
            </a:extLst>
          </p:cNvPr>
          <p:cNvSpPr/>
          <p:nvPr/>
        </p:nvSpPr>
        <p:spPr>
          <a:xfrm>
            <a:off x="1333965" y="3950703"/>
            <a:ext cx="6855995" cy="357021"/>
          </a:xfrm>
          <a:prstGeom prst="rect">
            <a:avLst/>
          </a:prstGeom>
        </p:spPr>
        <p:txBody>
          <a:bodyPr wrap="square" anchor="t">
            <a:spAutoFit/>
          </a:bodyPr>
          <a:lstStyle/>
          <a:p>
            <a:pPr algn="l"/>
            <a:r>
              <a:rPr lang="en-GB" dirty="0"/>
              <a:t>Are resources devoted to risk management increasing?</a:t>
            </a:r>
          </a:p>
        </p:txBody>
      </p:sp>
      <p:sp>
        <p:nvSpPr>
          <p:cNvPr id="7" name="TextBox 6">
            <a:extLst>
              <a:ext uri="{FF2B5EF4-FFF2-40B4-BE49-F238E27FC236}">
                <a16:creationId xmlns="" xmlns:a16="http://schemas.microsoft.com/office/drawing/2014/main" id="{6AD08810-4F77-434F-83E7-D4CB593992E6}"/>
              </a:ext>
            </a:extLst>
          </p:cNvPr>
          <p:cNvSpPr txBox="1"/>
          <p:nvPr/>
        </p:nvSpPr>
        <p:spPr>
          <a:xfrm>
            <a:off x="607610" y="1903226"/>
            <a:ext cx="484211" cy="621709"/>
          </a:xfrm>
          <a:prstGeom prst="rect">
            <a:avLst/>
          </a:prstGeom>
          <a:noFill/>
        </p:spPr>
        <p:txBody>
          <a:bodyPr wrap="square" rtlCol="0" anchor="ctr">
            <a:spAutoFit/>
          </a:bodyPr>
          <a:lstStyle/>
          <a:p>
            <a:pPr algn="l"/>
            <a:r>
              <a:rPr lang="en-GB" sz="4000" b="1" dirty="0">
                <a:solidFill>
                  <a:schemeClr val="bg1">
                    <a:lumMod val="65000"/>
                  </a:schemeClr>
                </a:solidFill>
              </a:rPr>
              <a:t>1</a:t>
            </a:r>
          </a:p>
        </p:txBody>
      </p:sp>
      <p:sp>
        <p:nvSpPr>
          <p:cNvPr id="8" name="TextBox 7">
            <a:extLst>
              <a:ext uri="{FF2B5EF4-FFF2-40B4-BE49-F238E27FC236}">
                <a16:creationId xmlns="" xmlns:a16="http://schemas.microsoft.com/office/drawing/2014/main" id="{68CA8C35-52B4-4F9E-9748-7E1F9C021368}"/>
              </a:ext>
            </a:extLst>
          </p:cNvPr>
          <p:cNvSpPr txBox="1"/>
          <p:nvPr/>
        </p:nvSpPr>
        <p:spPr>
          <a:xfrm>
            <a:off x="607610" y="2869815"/>
            <a:ext cx="366685" cy="621709"/>
          </a:xfrm>
          <a:prstGeom prst="rect">
            <a:avLst/>
          </a:prstGeom>
          <a:noFill/>
        </p:spPr>
        <p:txBody>
          <a:bodyPr wrap="square" rtlCol="0" anchor="ctr">
            <a:spAutoFit/>
          </a:bodyPr>
          <a:lstStyle/>
          <a:p>
            <a:pPr algn="l"/>
            <a:r>
              <a:rPr lang="en-GB" sz="4000" b="1" dirty="0">
                <a:solidFill>
                  <a:schemeClr val="bg1">
                    <a:lumMod val="65000"/>
                  </a:schemeClr>
                </a:solidFill>
              </a:rPr>
              <a:t>2</a:t>
            </a:r>
          </a:p>
        </p:txBody>
      </p:sp>
      <p:sp>
        <p:nvSpPr>
          <p:cNvPr id="10" name="TextBox 9">
            <a:extLst>
              <a:ext uri="{FF2B5EF4-FFF2-40B4-BE49-F238E27FC236}">
                <a16:creationId xmlns="" xmlns:a16="http://schemas.microsoft.com/office/drawing/2014/main" id="{3D77301D-07DE-4818-9BF4-42377827AC28}"/>
              </a:ext>
            </a:extLst>
          </p:cNvPr>
          <p:cNvSpPr txBox="1"/>
          <p:nvPr/>
        </p:nvSpPr>
        <p:spPr>
          <a:xfrm>
            <a:off x="607610" y="3836403"/>
            <a:ext cx="366685" cy="621709"/>
          </a:xfrm>
          <a:prstGeom prst="rect">
            <a:avLst/>
          </a:prstGeom>
          <a:noFill/>
        </p:spPr>
        <p:txBody>
          <a:bodyPr wrap="square" rtlCol="0" anchor="ctr">
            <a:spAutoFit/>
          </a:bodyPr>
          <a:lstStyle/>
          <a:p>
            <a:pPr algn="l"/>
            <a:r>
              <a:rPr lang="en-GB" sz="4000" b="1" dirty="0">
                <a:solidFill>
                  <a:schemeClr val="bg1">
                    <a:lumMod val="65000"/>
                  </a:schemeClr>
                </a:solidFill>
              </a:rPr>
              <a:t>3</a:t>
            </a:r>
          </a:p>
        </p:txBody>
      </p:sp>
      <p:sp>
        <p:nvSpPr>
          <p:cNvPr id="12" name="Rectangle 11">
            <a:extLst>
              <a:ext uri="{FF2B5EF4-FFF2-40B4-BE49-F238E27FC236}">
                <a16:creationId xmlns="" xmlns:a16="http://schemas.microsoft.com/office/drawing/2014/main" id="{85AB5A3E-4882-45D4-AEC4-2AAABDE798F6}"/>
              </a:ext>
            </a:extLst>
          </p:cNvPr>
          <p:cNvSpPr/>
          <p:nvPr/>
        </p:nvSpPr>
        <p:spPr bwMode="auto">
          <a:xfrm>
            <a:off x="10233321" y="199276"/>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spTree>
    <p:extLst>
      <p:ext uri="{BB962C8B-B14F-4D97-AF65-F5344CB8AC3E}">
        <p14:creationId xmlns:p14="http://schemas.microsoft.com/office/powerpoint/2010/main" val="2581390649"/>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49569" y="1441940"/>
            <a:ext cx="7962314" cy="2152356"/>
          </a:xfrm>
          <a:prstGeom prst="rect">
            <a:avLst/>
          </a:prstGeom>
          <a:noFill/>
        </p:spPr>
        <p:txBody>
          <a:bodyPr wrap="square" lIns="0" tIns="0" rIns="0" bIns="0" rtlCol="0" anchor="ctr" anchorCtr="0">
            <a:noAutofit/>
          </a:bodyPr>
          <a:lstStyle/>
          <a:p>
            <a:pPr algn="l">
              <a:lnSpc>
                <a:spcPct val="100000"/>
              </a:lnSpc>
            </a:pPr>
            <a:r>
              <a:rPr lang="en-GB" sz="3600" cap="all" dirty="0">
                <a:solidFill>
                  <a:schemeClr val="bg1"/>
                </a:solidFill>
              </a:rPr>
              <a:t>1. The Cro today</a:t>
            </a:r>
          </a:p>
        </p:txBody>
      </p:sp>
    </p:spTree>
    <p:extLst>
      <p:ext uri="{BB962C8B-B14F-4D97-AF65-F5344CB8AC3E}">
        <p14:creationId xmlns:p14="http://schemas.microsoft.com/office/powerpoint/2010/main" val="1513493545"/>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p:cNvGraphicFramePr>
            <a:graphicFrameLocks noChangeAspect="1"/>
          </p:cNvGraphicFramePr>
          <p:nvPr>
            <p:custDataLst>
              <p:tags r:id="rId2"/>
            </p:custDataLst>
            <p:extLst>
              <p:ext uri="{D42A27DB-BD31-4B8C-83A1-F6EECF244321}">
                <p14:modId xmlns:p14="http://schemas.microsoft.com/office/powerpoint/2010/main" val="2534593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20"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9" name="Rectangle 18"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83000"/>
              </a:lnSpc>
            </a:pPr>
            <a:endParaRPr kumimoji="0" lang="en-GB" sz="18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p:txBody>
          <a:bodyPr/>
          <a:lstStyle/>
          <a:p>
            <a:r>
              <a:rPr lang="en-GB" dirty="0"/>
              <a:t>CRO today: risk function focus varies by industry sector</a:t>
            </a:r>
          </a:p>
        </p:txBody>
      </p:sp>
      <p:graphicFrame>
        <p:nvGraphicFramePr>
          <p:cNvPr id="4" name="Diagram 3"/>
          <p:cNvGraphicFramePr/>
          <p:nvPr>
            <p:extLst>
              <p:ext uri="{D42A27DB-BD31-4B8C-83A1-F6EECF244321}">
                <p14:modId xmlns:p14="http://schemas.microsoft.com/office/powerpoint/2010/main" val="1803618942"/>
              </p:ext>
            </p:extLst>
          </p:nvPr>
        </p:nvGraphicFramePr>
        <p:xfrm>
          <a:off x="1475710" y="1021037"/>
          <a:ext cx="6632812" cy="41995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2" name="Straight Arrow Connector 11"/>
          <p:cNvCxnSpPr/>
          <p:nvPr/>
        </p:nvCxnSpPr>
        <p:spPr bwMode="auto">
          <a:xfrm flipH="1">
            <a:off x="5378972" y="2286306"/>
            <a:ext cx="1323830" cy="764275"/>
          </a:xfrm>
          <a:prstGeom prst="straightConnector1">
            <a:avLst/>
          </a:prstGeom>
          <a:noFill/>
          <a:ln w="28575" cap="flat" cmpd="sng" algn="ctr">
            <a:solidFill>
              <a:schemeClr val="bg2"/>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6488640" y="1823860"/>
            <a:ext cx="1473958" cy="568745"/>
          </a:xfrm>
          <a:prstGeom prst="rect">
            <a:avLst/>
          </a:prstGeom>
          <a:noFill/>
        </p:spPr>
        <p:txBody>
          <a:bodyPr wrap="square" rtlCol="0">
            <a:spAutoFit/>
          </a:bodyPr>
          <a:lstStyle/>
          <a:p>
            <a:r>
              <a:rPr lang="en-GB" sz="1800" dirty="0"/>
              <a:t>Financial Services</a:t>
            </a:r>
          </a:p>
        </p:txBody>
      </p:sp>
      <p:sp>
        <p:nvSpPr>
          <p:cNvPr id="15" name="TextBox 14"/>
          <p:cNvSpPr txBox="1"/>
          <p:nvPr/>
        </p:nvSpPr>
        <p:spPr>
          <a:xfrm>
            <a:off x="1673602" y="1873862"/>
            <a:ext cx="1473958" cy="330540"/>
          </a:xfrm>
          <a:prstGeom prst="rect">
            <a:avLst/>
          </a:prstGeom>
          <a:noFill/>
        </p:spPr>
        <p:txBody>
          <a:bodyPr wrap="square" rtlCol="0">
            <a:spAutoFit/>
          </a:bodyPr>
          <a:lstStyle/>
          <a:p>
            <a:r>
              <a:rPr lang="en-GB" sz="1800" dirty="0"/>
              <a:t>Oil </a:t>
            </a:r>
            <a:r>
              <a:rPr lang="en-GB" sz="1800" dirty="0" smtClean="0"/>
              <a:t>and </a:t>
            </a:r>
            <a:r>
              <a:rPr lang="en-GB" sz="1800" dirty="0"/>
              <a:t>Gas</a:t>
            </a:r>
          </a:p>
        </p:txBody>
      </p:sp>
      <p:cxnSp>
        <p:nvCxnSpPr>
          <p:cNvPr id="21" name="Straight Arrow Connector 20"/>
          <p:cNvCxnSpPr>
            <a:stCxn id="22" idx="0"/>
          </p:cNvCxnSpPr>
          <p:nvPr/>
        </p:nvCxnSpPr>
        <p:spPr bwMode="auto">
          <a:xfrm flipH="1" flipV="1">
            <a:off x="4887650" y="4251585"/>
            <a:ext cx="907576" cy="1132762"/>
          </a:xfrm>
          <a:prstGeom prst="straightConnector1">
            <a:avLst/>
          </a:prstGeom>
          <a:noFill/>
          <a:ln w="28575" cap="flat" cmpd="sng" algn="ctr">
            <a:solidFill>
              <a:schemeClr val="bg2"/>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887650" y="5384347"/>
            <a:ext cx="1815152" cy="568745"/>
          </a:xfrm>
          <a:prstGeom prst="rect">
            <a:avLst/>
          </a:prstGeom>
          <a:noFill/>
        </p:spPr>
        <p:txBody>
          <a:bodyPr wrap="square" rtlCol="0">
            <a:spAutoFit/>
          </a:bodyPr>
          <a:lstStyle/>
          <a:p>
            <a:r>
              <a:rPr lang="en-GB" sz="1800" dirty="0"/>
              <a:t>Health </a:t>
            </a:r>
            <a:r>
              <a:rPr lang="en-GB" sz="1800" dirty="0" smtClean="0"/>
              <a:t>and </a:t>
            </a:r>
            <a:r>
              <a:rPr lang="en-GB" sz="1800" dirty="0"/>
              <a:t>Life Sciences</a:t>
            </a:r>
          </a:p>
        </p:txBody>
      </p:sp>
      <p:sp>
        <p:nvSpPr>
          <p:cNvPr id="16" name="TextBox 15"/>
          <p:cNvSpPr txBox="1"/>
          <p:nvPr/>
        </p:nvSpPr>
        <p:spPr>
          <a:xfrm>
            <a:off x="3000537" y="5384347"/>
            <a:ext cx="1815152" cy="568745"/>
          </a:xfrm>
          <a:prstGeom prst="rect">
            <a:avLst/>
          </a:prstGeom>
          <a:noFill/>
        </p:spPr>
        <p:txBody>
          <a:bodyPr wrap="square" rtlCol="0">
            <a:spAutoFit/>
          </a:bodyPr>
          <a:lstStyle/>
          <a:p>
            <a:r>
              <a:rPr lang="en-GB" sz="1800" dirty="0"/>
              <a:t>Professional Services</a:t>
            </a:r>
          </a:p>
        </p:txBody>
      </p:sp>
      <p:cxnSp>
        <p:nvCxnSpPr>
          <p:cNvPr id="17" name="Straight Arrow Connector 16"/>
          <p:cNvCxnSpPr>
            <a:stCxn id="16" idx="0"/>
          </p:cNvCxnSpPr>
          <p:nvPr/>
        </p:nvCxnSpPr>
        <p:spPr bwMode="auto">
          <a:xfrm flipV="1">
            <a:off x="3908113" y="4251585"/>
            <a:ext cx="907576" cy="1132762"/>
          </a:xfrm>
          <a:prstGeom prst="straightConnector1">
            <a:avLst/>
          </a:prstGeom>
          <a:noFill/>
          <a:ln w="28575" cap="flat" cmpd="sng" algn="ctr">
            <a:solidFill>
              <a:schemeClr val="bg2"/>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a:off x="2788172" y="2286306"/>
            <a:ext cx="1323830" cy="764275"/>
          </a:xfrm>
          <a:prstGeom prst="straightConnector1">
            <a:avLst/>
          </a:prstGeom>
          <a:noFill/>
          <a:ln w="28575" cap="flat" cmpd="sng" algn="ctr">
            <a:solidFill>
              <a:schemeClr val="bg2"/>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13">
            <a:extLst>
              <a:ext uri="{FF2B5EF4-FFF2-40B4-BE49-F238E27FC236}">
                <a16:creationId xmlns="" xmlns:a16="http://schemas.microsoft.com/office/drawing/2014/main" id="{C8FC6BF2-88A1-4F9B-B32B-FE13E8307180}"/>
              </a:ext>
            </a:extLst>
          </p:cNvPr>
          <p:cNvSpPr/>
          <p:nvPr/>
        </p:nvSpPr>
        <p:spPr bwMode="auto">
          <a:xfrm>
            <a:off x="10337902" y="143064"/>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spTree>
    <p:extLst>
      <p:ext uri="{BB962C8B-B14F-4D97-AF65-F5344CB8AC3E}">
        <p14:creationId xmlns:p14="http://schemas.microsoft.com/office/powerpoint/2010/main" val="360953954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22"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AA4FB6-5E14-40FC-AA8F-AF107B62D2C7}"/>
              </a:ext>
            </a:extLst>
          </p:cNvPr>
          <p:cNvSpPr>
            <a:spLocks noGrp="1"/>
          </p:cNvSpPr>
          <p:nvPr>
            <p:ph type="title"/>
          </p:nvPr>
        </p:nvSpPr>
        <p:spPr>
          <a:xfrm>
            <a:off x="455613" y="382588"/>
            <a:ext cx="8686800" cy="690562"/>
          </a:xfrm>
        </p:spPr>
        <p:txBody>
          <a:bodyPr/>
          <a:lstStyle/>
          <a:p>
            <a:r>
              <a:rPr lang="en-GB" dirty="0"/>
              <a:t>CRO today: who’s </a:t>
            </a:r>
            <a:r>
              <a:rPr lang="en-GB" dirty="0" smtClean="0"/>
              <a:t>“eating </a:t>
            </a:r>
            <a:r>
              <a:rPr lang="en-GB" dirty="0"/>
              <a:t>my </a:t>
            </a:r>
            <a:r>
              <a:rPr lang="en-GB" dirty="0" smtClean="0"/>
              <a:t>lunch”?</a:t>
            </a:r>
            <a:endParaRPr lang="en-GB" dirty="0"/>
          </a:p>
        </p:txBody>
      </p:sp>
      <p:grpSp>
        <p:nvGrpSpPr>
          <p:cNvPr id="4" name="Group 3">
            <a:extLst>
              <a:ext uri="{FF2B5EF4-FFF2-40B4-BE49-F238E27FC236}">
                <a16:creationId xmlns="" xmlns:a16="http://schemas.microsoft.com/office/drawing/2014/main" id="{FB073525-7722-440D-9A94-3597BA1C4719}"/>
              </a:ext>
            </a:extLst>
          </p:cNvPr>
          <p:cNvGrpSpPr/>
          <p:nvPr/>
        </p:nvGrpSpPr>
        <p:grpSpPr>
          <a:xfrm>
            <a:off x="3541533" y="2321539"/>
            <a:ext cx="2519722" cy="2519722"/>
            <a:chOff x="2056544" y="52494"/>
            <a:chExt cx="2519722" cy="2519722"/>
          </a:xfrm>
        </p:grpSpPr>
        <p:sp>
          <p:nvSpPr>
            <p:cNvPr id="5" name="Oval 4">
              <a:extLst>
                <a:ext uri="{FF2B5EF4-FFF2-40B4-BE49-F238E27FC236}">
                  <a16:creationId xmlns="" xmlns:a16="http://schemas.microsoft.com/office/drawing/2014/main" id="{A66BF0DB-5AB5-4649-923D-652BA28FBF32}"/>
                </a:ext>
              </a:extLst>
            </p:cNvPr>
            <p:cNvSpPr/>
            <p:nvPr/>
          </p:nvSpPr>
          <p:spPr>
            <a:xfrm>
              <a:off x="2056544" y="52494"/>
              <a:ext cx="2519722" cy="2519722"/>
            </a:xfrm>
            <a:prstGeom prst="ellipse">
              <a:avLst/>
            </a:prstGeom>
          </p:spPr>
          <p:style>
            <a:lnRef idx="2">
              <a:schemeClr val="lt1">
                <a:hueOff val="0"/>
                <a:satOff val="0"/>
                <a:lumOff val="0"/>
                <a:alphaOff val="0"/>
              </a:schemeClr>
            </a:lnRef>
            <a:fillRef idx="1">
              <a:schemeClr val="accent2">
                <a:shade val="80000"/>
                <a:alpha val="50000"/>
                <a:hueOff val="0"/>
                <a:satOff val="0"/>
                <a:lumOff val="0"/>
                <a:alphaOff val="0"/>
              </a:schemeClr>
            </a:fillRef>
            <a:effectRef idx="0">
              <a:schemeClr val="accent2">
                <a:shade val="80000"/>
                <a:alpha val="50000"/>
                <a:hueOff val="0"/>
                <a:satOff val="0"/>
                <a:lumOff val="0"/>
                <a:alphaOff val="0"/>
              </a:schemeClr>
            </a:effectRef>
            <a:fontRef idx="minor">
              <a:schemeClr val="tx1"/>
            </a:fontRef>
          </p:style>
        </p:sp>
        <p:sp>
          <p:nvSpPr>
            <p:cNvPr id="6" name="Oval 4">
              <a:extLst>
                <a:ext uri="{FF2B5EF4-FFF2-40B4-BE49-F238E27FC236}">
                  <a16:creationId xmlns="" xmlns:a16="http://schemas.microsoft.com/office/drawing/2014/main" id="{D38931C8-67E9-42BC-B8E2-250F407E8F06}"/>
                </a:ext>
              </a:extLst>
            </p:cNvPr>
            <p:cNvSpPr txBox="1"/>
            <p:nvPr/>
          </p:nvSpPr>
          <p:spPr>
            <a:xfrm>
              <a:off x="2390126" y="785959"/>
              <a:ext cx="1847796" cy="1133875"/>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kern="1200" dirty="0"/>
                <a:t>Chief </a:t>
              </a:r>
              <a:r>
                <a:rPr lang="en-GB" dirty="0"/>
                <a:t>R</a:t>
              </a:r>
              <a:r>
                <a:rPr lang="en-GB" kern="1200" dirty="0"/>
                <a:t>isk Officer</a:t>
              </a:r>
            </a:p>
          </p:txBody>
        </p:sp>
      </p:grpSp>
      <p:grpSp>
        <p:nvGrpSpPr>
          <p:cNvPr id="7" name="Group 6">
            <a:extLst>
              <a:ext uri="{FF2B5EF4-FFF2-40B4-BE49-F238E27FC236}">
                <a16:creationId xmlns="" xmlns:a16="http://schemas.microsoft.com/office/drawing/2014/main" id="{C3ECB1FE-40DE-43CD-983A-A9D20536E040}"/>
              </a:ext>
            </a:extLst>
          </p:cNvPr>
          <p:cNvGrpSpPr/>
          <p:nvPr/>
        </p:nvGrpSpPr>
        <p:grpSpPr>
          <a:xfrm>
            <a:off x="2255012" y="1039506"/>
            <a:ext cx="2519722" cy="2519722"/>
            <a:chOff x="1147344" y="1627320"/>
            <a:chExt cx="2519722" cy="2519722"/>
          </a:xfrm>
        </p:grpSpPr>
        <p:sp>
          <p:nvSpPr>
            <p:cNvPr id="8" name="Oval 7">
              <a:extLst>
                <a:ext uri="{FF2B5EF4-FFF2-40B4-BE49-F238E27FC236}">
                  <a16:creationId xmlns="" xmlns:a16="http://schemas.microsoft.com/office/drawing/2014/main" id="{8CE0D5AD-F0A5-4707-A525-5F38EBC620BB}"/>
                </a:ext>
              </a:extLst>
            </p:cNvPr>
            <p:cNvSpPr/>
            <p:nvPr/>
          </p:nvSpPr>
          <p:spPr>
            <a:xfrm>
              <a:off x="1147344" y="1627320"/>
              <a:ext cx="2519722" cy="2519722"/>
            </a:xfrm>
            <a:prstGeom prst="ellipse">
              <a:avLst/>
            </a:prstGeom>
          </p:spPr>
          <p:style>
            <a:lnRef idx="2">
              <a:schemeClr val="lt1">
                <a:hueOff val="0"/>
                <a:satOff val="0"/>
                <a:lumOff val="0"/>
                <a:alphaOff val="0"/>
              </a:schemeClr>
            </a:lnRef>
            <a:fillRef idx="1">
              <a:schemeClr val="accent2">
                <a:shade val="80000"/>
                <a:alpha val="50000"/>
                <a:hueOff val="402285"/>
                <a:satOff val="-51245"/>
                <a:lumOff val="36533"/>
                <a:alphaOff val="0"/>
              </a:schemeClr>
            </a:fillRef>
            <a:effectRef idx="0">
              <a:schemeClr val="accent2">
                <a:shade val="80000"/>
                <a:alpha val="50000"/>
                <a:hueOff val="402285"/>
                <a:satOff val="-51245"/>
                <a:lumOff val="36533"/>
                <a:alphaOff val="0"/>
              </a:schemeClr>
            </a:effectRef>
            <a:fontRef idx="minor">
              <a:schemeClr val="tx1"/>
            </a:fontRef>
          </p:style>
        </p:sp>
        <p:sp>
          <p:nvSpPr>
            <p:cNvPr id="9" name="Oval 4">
              <a:extLst>
                <a:ext uri="{FF2B5EF4-FFF2-40B4-BE49-F238E27FC236}">
                  <a16:creationId xmlns="" xmlns:a16="http://schemas.microsoft.com/office/drawing/2014/main" id="{6BCC7135-0597-439E-A98F-72524F269997}"/>
                </a:ext>
              </a:extLst>
            </p:cNvPr>
            <p:cNvSpPr txBox="1"/>
            <p:nvPr/>
          </p:nvSpPr>
          <p:spPr>
            <a:xfrm>
              <a:off x="1651288" y="2194257"/>
              <a:ext cx="1511833" cy="138584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kern="1200" dirty="0"/>
                <a:t>Treasurer</a:t>
              </a:r>
            </a:p>
          </p:txBody>
        </p:sp>
      </p:grpSp>
      <p:grpSp>
        <p:nvGrpSpPr>
          <p:cNvPr id="10" name="Group 9">
            <a:extLst>
              <a:ext uri="{FF2B5EF4-FFF2-40B4-BE49-F238E27FC236}">
                <a16:creationId xmlns="" xmlns:a16="http://schemas.microsoft.com/office/drawing/2014/main" id="{2CE85175-D90C-4281-B3AB-0AAFEBEA7629}"/>
              </a:ext>
            </a:extLst>
          </p:cNvPr>
          <p:cNvGrpSpPr/>
          <p:nvPr/>
        </p:nvGrpSpPr>
        <p:grpSpPr>
          <a:xfrm>
            <a:off x="4819113" y="1039506"/>
            <a:ext cx="2519722" cy="2519722"/>
            <a:chOff x="1147344" y="1627320"/>
            <a:chExt cx="2519722" cy="2519722"/>
          </a:xfrm>
        </p:grpSpPr>
        <p:sp>
          <p:nvSpPr>
            <p:cNvPr id="11" name="Oval 10">
              <a:extLst>
                <a:ext uri="{FF2B5EF4-FFF2-40B4-BE49-F238E27FC236}">
                  <a16:creationId xmlns="" xmlns:a16="http://schemas.microsoft.com/office/drawing/2014/main" id="{9CAD663B-F92A-4D6F-8BA5-637112D4117F}"/>
                </a:ext>
              </a:extLst>
            </p:cNvPr>
            <p:cNvSpPr/>
            <p:nvPr/>
          </p:nvSpPr>
          <p:spPr>
            <a:xfrm>
              <a:off x="1147344" y="1627320"/>
              <a:ext cx="2519722" cy="2519722"/>
            </a:xfrm>
            <a:prstGeom prst="ellipse">
              <a:avLst/>
            </a:prstGeom>
          </p:spPr>
          <p:style>
            <a:lnRef idx="2">
              <a:schemeClr val="lt1">
                <a:hueOff val="0"/>
                <a:satOff val="0"/>
                <a:lumOff val="0"/>
                <a:alphaOff val="0"/>
              </a:schemeClr>
            </a:lnRef>
            <a:fillRef idx="1">
              <a:schemeClr val="accent2">
                <a:shade val="80000"/>
                <a:alpha val="50000"/>
                <a:hueOff val="402285"/>
                <a:satOff val="-51245"/>
                <a:lumOff val="36533"/>
                <a:alphaOff val="0"/>
              </a:schemeClr>
            </a:fillRef>
            <a:effectRef idx="0">
              <a:schemeClr val="accent2">
                <a:shade val="80000"/>
                <a:alpha val="50000"/>
                <a:hueOff val="402285"/>
                <a:satOff val="-51245"/>
                <a:lumOff val="36533"/>
                <a:alphaOff val="0"/>
              </a:schemeClr>
            </a:effectRef>
            <a:fontRef idx="minor">
              <a:schemeClr val="tx1"/>
            </a:fontRef>
          </p:style>
        </p:sp>
        <p:sp>
          <p:nvSpPr>
            <p:cNvPr id="12" name="Oval 4">
              <a:extLst>
                <a:ext uri="{FF2B5EF4-FFF2-40B4-BE49-F238E27FC236}">
                  <a16:creationId xmlns="" xmlns:a16="http://schemas.microsoft.com/office/drawing/2014/main" id="{0DF64A15-1CCB-4829-9CDA-A9DDDC7751B4}"/>
                </a:ext>
              </a:extLst>
            </p:cNvPr>
            <p:cNvSpPr txBox="1"/>
            <p:nvPr/>
          </p:nvSpPr>
          <p:spPr>
            <a:xfrm>
              <a:off x="1651288" y="2194257"/>
              <a:ext cx="1511833" cy="138584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kern="1200" dirty="0"/>
                <a:t>Compliance</a:t>
              </a:r>
            </a:p>
          </p:txBody>
        </p:sp>
      </p:grpSp>
      <p:grpSp>
        <p:nvGrpSpPr>
          <p:cNvPr id="13" name="Group 12">
            <a:extLst>
              <a:ext uri="{FF2B5EF4-FFF2-40B4-BE49-F238E27FC236}">
                <a16:creationId xmlns="" xmlns:a16="http://schemas.microsoft.com/office/drawing/2014/main" id="{F3CE92B4-B9A7-49AD-B7F1-F9F8690C46CD}"/>
              </a:ext>
            </a:extLst>
          </p:cNvPr>
          <p:cNvGrpSpPr/>
          <p:nvPr/>
        </p:nvGrpSpPr>
        <p:grpSpPr>
          <a:xfrm>
            <a:off x="2255012" y="3581399"/>
            <a:ext cx="2519722" cy="2519722"/>
            <a:chOff x="1147344" y="1627320"/>
            <a:chExt cx="2519722" cy="2519722"/>
          </a:xfrm>
        </p:grpSpPr>
        <p:sp>
          <p:nvSpPr>
            <p:cNvPr id="14" name="Oval 13">
              <a:extLst>
                <a:ext uri="{FF2B5EF4-FFF2-40B4-BE49-F238E27FC236}">
                  <a16:creationId xmlns="" xmlns:a16="http://schemas.microsoft.com/office/drawing/2014/main" id="{21248709-1014-40AA-AFB7-4156BE05E2C1}"/>
                </a:ext>
              </a:extLst>
            </p:cNvPr>
            <p:cNvSpPr/>
            <p:nvPr/>
          </p:nvSpPr>
          <p:spPr>
            <a:xfrm>
              <a:off x="1147344" y="1627320"/>
              <a:ext cx="2519722" cy="2519722"/>
            </a:xfrm>
            <a:prstGeom prst="ellipse">
              <a:avLst/>
            </a:prstGeom>
          </p:spPr>
          <p:style>
            <a:lnRef idx="2">
              <a:schemeClr val="lt1">
                <a:hueOff val="0"/>
                <a:satOff val="0"/>
                <a:lumOff val="0"/>
                <a:alphaOff val="0"/>
              </a:schemeClr>
            </a:lnRef>
            <a:fillRef idx="1">
              <a:schemeClr val="accent2">
                <a:shade val="80000"/>
                <a:alpha val="50000"/>
                <a:hueOff val="402285"/>
                <a:satOff val="-51245"/>
                <a:lumOff val="36533"/>
                <a:alphaOff val="0"/>
              </a:schemeClr>
            </a:fillRef>
            <a:effectRef idx="0">
              <a:schemeClr val="accent2">
                <a:shade val="80000"/>
                <a:alpha val="50000"/>
                <a:hueOff val="402285"/>
                <a:satOff val="-51245"/>
                <a:lumOff val="36533"/>
                <a:alphaOff val="0"/>
              </a:schemeClr>
            </a:effectRef>
            <a:fontRef idx="minor">
              <a:schemeClr val="tx1"/>
            </a:fontRef>
          </p:style>
        </p:sp>
        <p:sp>
          <p:nvSpPr>
            <p:cNvPr id="15" name="Oval 4">
              <a:extLst>
                <a:ext uri="{FF2B5EF4-FFF2-40B4-BE49-F238E27FC236}">
                  <a16:creationId xmlns="" xmlns:a16="http://schemas.microsoft.com/office/drawing/2014/main" id="{0641815D-2D11-4ADB-8438-8A4E57DDD91D}"/>
                </a:ext>
              </a:extLst>
            </p:cNvPr>
            <p:cNvSpPr txBox="1"/>
            <p:nvPr/>
          </p:nvSpPr>
          <p:spPr>
            <a:xfrm>
              <a:off x="1651288" y="2194257"/>
              <a:ext cx="1511833" cy="138584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kern="1200" dirty="0"/>
                <a:t>CISO</a:t>
              </a:r>
            </a:p>
          </p:txBody>
        </p:sp>
      </p:grpSp>
      <p:grpSp>
        <p:nvGrpSpPr>
          <p:cNvPr id="16" name="Group 15">
            <a:extLst>
              <a:ext uri="{FF2B5EF4-FFF2-40B4-BE49-F238E27FC236}">
                <a16:creationId xmlns="" xmlns:a16="http://schemas.microsoft.com/office/drawing/2014/main" id="{17105366-D2E0-40AD-9DDB-01933A01BDD7}"/>
              </a:ext>
            </a:extLst>
          </p:cNvPr>
          <p:cNvGrpSpPr/>
          <p:nvPr/>
        </p:nvGrpSpPr>
        <p:grpSpPr>
          <a:xfrm>
            <a:off x="4819113" y="3581399"/>
            <a:ext cx="2519722" cy="2519722"/>
            <a:chOff x="1147344" y="1627320"/>
            <a:chExt cx="2519722" cy="2519722"/>
          </a:xfrm>
        </p:grpSpPr>
        <p:sp>
          <p:nvSpPr>
            <p:cNvPr id="17" name="Oval 16">
              <a:extLst>
                <a:ext uri="{FF2B5EF4-FFF2-40B4-BE49-F238E27FC236}">
                  <a16:creationId xmlns="" xmlns:a16="http://schemas.microsoft.com/office/drawing/2014/main" id="{1FCB117A-116B-4740-A226-FEDEC6652100}"/>
                </a:ext>
              </a:extLst>
            </p:cNvPr>
            <p:cNvSpPr/>
            <p:nvPr/>
          </p:nvSpPr>
          <p:spPr>
            <a:xfrm>
              <a:off x="1147344" y="1627320"/>
              <a:ext cx="2519722" cy="2519722"/>
            </a:xfrm>
            <a:prstGeom prst="ellipse">
              <a:avLst/>
            </a:prstGeom>
          </p:spPr>
          <p:style>
            <a:lnRef idx="2">
              <a:schemeClr val="lt1">
                <a:hueOff val="0"/>
                <a:satOff val="0"/>
                <a:lumOff val="0"/>
                <a:alphaOff val="0"/>
              </a:schemeClr>
            </a:lnRef>
            <a:fillRef idx="1">
              <a:schemeClr val="accent2">
                <a:shade val="80000"/>
                <a:alpha val="50000"/>
                <a:hueOff val="402285"/>
                <a:satOff val="-51245"/>
                <a:lumOff val="36533"/>
                <a:alphaOff val="0"/>
              </a:schemeClr>
            </a:fillRef>
            <a:effectRef idx="0">
              <a:schemeClr val="accent2">
                <a:shade val="80000"/>
                <a:alpha val="50000"/>
                <a:hueOff val="402285"/>
                <a:satOff val="-51245"/>
                <a:lumOff val="36533"/>
                <a:alphaOff val="0"/>
              </a:schemeClr>
            </a:effectRef>
            <a:fontRef idx="minor">
              <a:schemeClr val="tx1"/>
            </a:fontRef>
          </p:style>
        </p:sp>
        <p:sp>
          <p:nvSpPr>
            <p:cNvPr id="18" name="Oval 4">
              <a:extLst>
                <a:ext uri="{FF2B5EF4-FFF2-40B4-BE49-F238E27FC236}">
                  <a16:creationId xmlns="" xmlns:a16="http://schemas.microsoft.com/office/drawing/2014/main" id="{49BC6CD7-FC9A-4172-A2FD-B4E1F579E4D5}"/>
                </a:ext>
              </a:extLst>
            </p:cNvPr>
            <p:cNvSpPr txBox="1"/>
            <p:nvPr/>
          </p:nvSpPr>
          <p:spPr>
            <a:xfrm>
              <a:off x="1651288" y="2194257"/>
              <a:ext cx="1511833" cy="138584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kern="1200" dirty="0"/>
                <a:t>Public Relations</a:t>
              </a:r>
            </a:p>
          </p:txBody>
        </p:sp>
      </p:grpSp>
      <p:sp>
        <p:nvSpPr>
          <p:cNvPr id="3" name="TextBox 2"/>
          <p:cNvSpPr txBox="1"/>
          <p:nvPr/>
        </p:nvSpPr>
        <p:spPr>
          <a:xfrm>
            <a:off x="455613" y="1230352"/>
            <a:ext cx="1970807" cy="1061829"/>
          </a:xfrm>
          <a:prstGeom prst="rect">
            <a:avLst/>
          </a:prstGeom>
          <a:noFill/>
        </p:spPr>
        <p:txBody>
          <a:bodyPr wrap="square" lIns="0" tIns="0" rIns="0" bIns="0" rtlCol="0">
            <a:spAutoFit/>
          </a:bodyPr>
          <a:lstStyle/>
          <a:p>
            <a:pPr marL="180975" indent="-180975" algn="l">
              <a:lnSpc>
                <a:spcPct val="100000"/>
              </a:lnSpc>
              <a:spcBef>
                <a:spcPts val="600"/>
              </a:spcBef>
              <a:buFont typeface="Arial" panose="020B0604020202020204" pitchFamily="34" charset="0"/>
              <a:buChar char="•"/>
            </a:pPr>
            <a:r>
              <a:rPr lang="en-GB" sz="1600" dirty="0" smtClean="0"/>
              <a:t>Financial/liquidity </a:t>
            </a:r>
            <a:r>
              <a:rPr lang="en-GB" sz="1600" dirty="0"/>
              <a:t>risk </a:t>
            </a:r>
            <a:r>
              <a:rPr lang="en-GB" sz="1600" dirty="0" smtClean="0"/>
              <a:t>management.</a:t>
            </a:r>
            <a:endParaRPr lang="en-GB" sz="1600" dirty="0"/>
          </a:p>
          <a:p>
            <a:pPr marL="180975" indent="-180975" algn="l">
              <a:lnSpc>
                <a:spcPct val="100000"/>
              </a:lnSpc>
              <a:spcBef>
                <a:spcPts val="600"/>
              </a:spcBef>
              <a:buFont typeface="Arial" panose="020B0604020202020204" pitchFamily="34" charset="0"/>
              <a:buChar char="•"/>
            </a:pPr>
            <a:r>
              <a:rPr lang="en-GB" sz="1600" dirty="0"/>
              <a:t>Protection of balance </a:t>
            </a:r>
            <a:r>
              <a:rPr lang="en-GB" sz="1600" dirty="0" smtClean="0"/>
              <a:t>sheet.</a:t>
            </a:r>
            <a:endParaRPr lang="en-GB" sz="1600" dirty="0"/>
          </a:p>
        </p:txBody>
      </p:sp>
      <p:sp>
        <p:nvSpPr>
          <p:cNvPr id="19" name="TextBox 18"/>
          <p:cNvSpPr txBox="1"/>
          <p:nvPr/>
        </p:nvSpPr>
        <p:spPr>
          <a:xfrm>
            <a:off x="7449666" y="4554305"/>
            <a:ext cx="1794533" cy="1061829"/>
          </a:xfrm>
          <a:prstGeom prst="rect">
            <a:avLst/>
          </a:prstGeom>
          <a:noFill/>
        </p:spPr>
        <p:txBody>
          <a:bodyPr wrap="square" lIns="0" tIns="0" rIns="0" bIns="0" rtlCol="0">
            <a:spAutoFit/>
          </a:bodyPr>
          <a:lstStyle/>
          <a:p>
            <a:pPr marL="180975" indent="-180975" algn="l">
              <a:lnSpc>
                <a:spcPct val="100000"/>
              </a:lnSpc>
              <a:spcBef>
                <a:spcPts val="600"/>
              </a:spcBef>
              <a:spcAft>
                <a:spcPts val="0"/>
              </a:spcAft>
              <a:buFont typeface="Arial" panose="020B0604020202020204" pitchFamily="34" charset="0"/>
              <a:buChar char="•"/>
            </a:pPr>
            <a:r>
              <a:rPr lang="en-GB" sz="1600" dirty="0"/>
              <a:t>Reputational risk </a:t>
            </a:r>
            <a:r>
              <a:rPr lang="en-GB" sz="1600" dirty="0" smtClean="0"/>
              <a:t>management.</a:t>
            </a:r>
            <a:endParaRPr lang="en-GB" sz="1600" dirty="0"/>
          </a:p>
          <a:p>
            <a:pPr marL="180975" indent="-180975" algn="l">
              <a:lnSpc>
                <a:spcPct val="100000"/>
              </a:lnSpc>
              <a:spcBef>
                <a:spcPts val="600"/>
              </a:spcBef>
              <a:spcAft>
                <a:spcPts val="0"/>
              </a:spcAft>
              <a:buFont typeface="Arial" panose="020B0604020202020204" pitchFamily="34" charset="0"/>
              <a:buChar char="•"/>
            </a:pPr>
            <a:r>
              <a:rPr lang="en-GB" sz="1600" dirty="0"/>
              <a:t>Crisis </a:t>
            </a:r>
            <a:r>
              <a:rPr lang="en-GB" sz="1600" dirty="0" smtClean="0"/>
              <a:t>management.</a:t>
            </a:r>
            <a:endParaRPr lang="en-GB" sz="1600" dirty="0"/>
          </a:p>
        </p:txBody>
      </p:sp>
      <p:sp>
        <p:nvSpPr>
          <p:cNvPr id="20" name="TextBox 19"/>
          <p:cNvSpPr txBox="1"/>
          <p:nvPr/>
        </p:nvSpPr>
        <p:spPr>
          <a:xfrm>
            <a:off x="7449666" y="1230352"/>
            <a:ext cx="1853829" cy="1061829"/>
          </a:xfrm>
          <a:prstGeom prst="rect">
            <a:avLst/>
          </a:prstGeom>
          <a:noFill/>
        </p:spPr>
        <p:txBody>
          <a:bodyPr wrap="square" lIns="0" tIns="0" rIns="0" bIns="0" rtlCol="0">
            <a:spAutoFit/>
          </a:bodyPr>
          <a:lstStyle/>
          <a:p>
            <a:pPr marL="180975" indent="-180975" algn="l">
              <a:lnSpc>
                <a:spcPct val="100000"/>
              </a:lnSpc>
              <a:spcBef>
                <a:spcPts val="600"/>
              </a:spcBef>
              <a:buFont typeface="Arial" panose="020B0604020202020204" pitchFamily="34" charset="0"/>
              <a:buChar char="•"/>
            </a:pPr>
            <a:r>
              <a:rPr lang="en-GB" sz="1600" dirty="0" smtClean="0"/>
              <a:t>Legal/regulatory risk management.</a:t>
            </a:r>
            <a:endParaRPr lang="en-GB" sz="1600" dirty="0"/>
          </a:p>
          <a:p>
            <a:pPr marL="180975" indent="-180975" algn="l">
              <a:lnSpc>
                <a:spcPct val="100000"/>
              </a:lnSpc>
              <a:spcBef>
                <a:spcPts val="600"/>
              </a:spcBef>
              <a:buFont typeface="Arial" panose="020B0604020202020204" pitchFamily="34" charset="0"/>
              <a:buChar char="•"/>
            </a:pPr>
            <a:r>
              <a:rPr lang="en-GB" sz="1600" dirty="0"/>
              <a:t>Avoidance of </a:t>
            </a:r>
            <a:r>
              <a:rPr lang="en-GB" sz="1600" dirty="0" smtClean="0"/>
              <a:t>fines/penalties.</a:t>
            </a:r>
            <a:endParaRPr lang="en-GB" sz="1600" dirty="0"/>
          </a:p>
        </p:txBody>
      </p:sp>
      <p:sp>
        <p:nvSpPr>
          <p:cNvPr id="21" name="TextBox 20"/>
          <p:cNvSpPr txBox="1"/>
          <p:nvPr/>
        </p:nvSpPr>
        <p:spPr>
          <a:xfrm>
            <a:off x="455613" y="4554305"/>
            <a:ext cx="2017527" cy="1061829"/>
          </a:xfrm>
          <a:prstGeom prst="rect">
            <a:avLst/>
          </a:prstGeom>
          <a:noFill/>
        </p:spPr>
        <p:txBody>
          <a:bodyPr wrap="square" lIns="0" tIns="0" rIns="0" bIns="0" rtlCol="0">
            <a:spAutoFit/>
          </a:bodyPr>
          <a:lstStyle/>
          <a:p>
            <a:pPr marL="180975" indent="-180975" algn="l">
              <a:lnSpc>
                <a:spcPct val="100000"/>
              </a:lnSpc>
              <a:spcBef>
                <a:spcPts val="600"/>
              </a:spcBef>
              <a:buFont typeface="Arial" panose="020B0604020202020204" pitchFamily="34" charset="0"/>
              <a:buChar char="•"/>
            </a:pPr>
            <a:r>
              <a:rPr lang="en-GB" sz="1600" dirty="0"/>
              <a:t>Cyber risk = technology </a:t>
            </a:r>
            <a:r>
              <a:rPr lang="en-GB" sz="1600" dirty="0" smtClean="0"/>
              <a:t>risk.</a:t>
            </a:r>
            <a:endParaRPr lang="en-GB" sz="1600" dirty="0"/>
          </a:p>
          <a:p>
            <a:pPr marL="180975" indent="-180975" algn="l">
              <a:lnSpc>
                <a:spcPct val="100000"/>
              </a:lnSpc>
              <a:spcBef>
                <a:spcPts val="600"/>
              </a:spcBef>
              <a:buFont typeface="Arial" panose="020B0604020202020204" pitchFamily="34" charset="0"/>
              <a:buChar char="•"/>
            </a:pPr>
            <a:r>
              <a:rPr lang="en-GB" sz="1600" dirty="0"/>
              <a:t>IT security </a:t>
            </a:r>
            <a:r>
              <a:rPr lang="en-GB" sz="1600" dirty="0" smtClean="0"/>
              <a:t>preparedness.</a:t>
            </a:r>
            <a:endParaRPr lang="en-GB" sz="1600" dirty="0"/>
          </a:p>
        </p:txBody>
      </p:sp>
      <p:sp>
        <p:nvSpPr>
          <p:cNvPr id="22" name="Rectangle 21">
            <a:extLst>
              <a:ext uri="{FF2B5EF4-FFF2-40B4-BE49-F238E27FC236}">
                <a16:creationId xmlns="" xmlns:a16="http://schemas.microsoft.com/office/drawing/2014/main" id="{CEBB6B1C-5374-4752-8ABD-932C7FB7E39F}"/>
              </a:ext>
            </a:extLst>
          </p:cNvPr>
          <p:cNvSpPr/>
          <p:nvPr/>
        </p:nvSpPr>
        <p:spPr bwMode="auto">
          <a:xfrm>
            <a:off x="10299494" y="2672080"/>
            <a:ext cx="3342640" cy="1249680"/>
          </a:xfrm>
          <a:prstGeom prst="rect">
            <a:avLst/>
          </a:prstGeom>
          <a:solidFill>
            <a:srgbClr val="FFFF0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sz="1400" b="0" i="0" u="none" strike="noStrike" cap="none" normalizeH="0" baseline="0" dirty="0">
                <a:ln>
                  <a:noFill/>
                </a:ln>
                <a:effectLst/>
                <a:latin typeface="Arial" charset="0"/>
              </a:rPr>
              <a:t>We need some bullets and data points for each of these in the notes, based on the previous iteration when this was spelled out across four slides</a:t>
            </a:r>
          </a:p>
        </p:txBody>
      </p:sp>
      <p:sp>
        <p:nvSpPr>
          <p:cNvPr id="23" name="Rectangle 22">
            <a:extLst>
              <a:ext uri="{FF2B5EF4-FFF2-40B4-BE49-F238E27FC236}">
                <a16:creationId xmlns="" xmlns:a16="http://schemas.microsoft.com/office/drawing/2014/main" id="{3CDBC994-B8E9-4535-AA3E-809B2F3FA9BA}"/>
              </a:ext>
            </a:extLst>
          </p:cNvPr>
          <p:cNvSpPr/>
          <p:nvPr/>
        </p:nvSpPr>
        <p:spPr bwMode="auto">
          <a:xfrm>
            <a:off x="10031156" y="143064"/>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sp>
        <p:nvSpPr>
          <p:cNvPr id="24" name="Rectangle 23">
            <a:extLst>
              <a:ext uri="{FF2B5EF4-FFF2-40B4-BE49-F238E27FC236}">
                <a16:creationId xmlns="" xmlns:a16="http://schemas.microsoft.com/office/drawing/2014/main" id="{A9A2087B-1FD3-4D74-B363-650D608E1EA9}"/>
              </a:ext>
            </a:extLst>
          </p:cNvPr>
          <p:cNvSpPr/>
          <p:nvPr/>
        </p:nvSpPr>
        <p:spPr bwMode="auto">
          <a:xfrm>
            <a:off x="11198732" y="143064"/>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spTree>
    <p:extLst>
      <p:ext uri="{BB962C8B-B14F-4D97-AF65-F5344CB8AC3E}">
        <p14:creationId xmlns:p14="http://schemas.microsoft.com/office/powerpoint/2010/main" val="227916902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49569" y="1441940"/>
            <a:ext cx="7962314" cy="2152356"/>
          </a:xfrm>
          <a:prstGeom prst="rect">
            <a:avLst/>
          </a:prstGeom>
          <a:noFill/>
        </p:spPr>
        <p:txBody>
          <a:bodyPr wrap="square" lIns="0" tIns="0" rIns="0" bIns="0" rtlCol="0" anchor="ctr" anchorCtr="0">
            <a:noAutofit/>
          </a:bodyPr>
          <a:lstStyle/>
          <a:p>
            <a:pPr marL="542925" indent="-542925" algn="l">
              <a:lnSpc>
                <a:spcPct val="100000"/>
              </a:lnSpc>
            </a:pPr>
            <a:r>
              <a:rPr lang="en-GB" sz="3600" cap="all" dirty="0">
                <a:solidFill>
                  <a:schemeClr val="bg1"/>
                </a:solidFill>
              </a:rPr>
              <a:t>2</a:t>
            </a:r>
            <a:r>
              <a:rPr lang="en-GB" sz="3600" cap="all" dirty="0" smtClean="0">
                <a:solidFill>
                  <a:schemeClr val="bg1"/>
                </a:solidFill>
              </a:rPr>
              <a:t>.	NEW </a:t>
            </a:r>
            <a:r>
              <a:rPr lang="en-GB" sz="3600" cap="all" dirty="0">
                <a:solidFill>
                  <a:schemeClr val="bg1"/>
                </a:solidFill>
              </a:rPr>
              <a:t>RISK MANAGEMENT AGENDA</a:t>
            </a:r>
          </a:p>
        </p:txBody>
      </p:sp>
    </p:spTree>
    <p:extLst>
      <p:ext uri="{BB962C8B-B14F-4D97-AF65-F5344CB8AC3E}">
        <p14:creationId xmlns:p14="http://schemas.microsoft.com/office/powerpoint/2010/main" val="2796127157"/>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0815" y="1415792"/>
            <a:ext cx="3121158" cy="4026416"/>
          </a:xfrm>
          <a:prstGeom prst="rect">
            <a:avLst/>
          </a:prstGeom>
        </p:spPr>
      </p:pic>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35016026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71" name="think-cell Slide" r:id="rId7" imgW="360" imgH="360" progId="TCLayout.ActiveDocument.1">
                  <p:embed/>
                </p:oleObj>
              </mc:Choice>
              <mc:Fallback>
                <p:oleObj name="think-cell Slide" r:id="rId7" imgW="360" imgH="360"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a:extLst>
              <a:ext uri="{FF2B5EF4-FFF2-40B4-BE49-F238E27FC236}">
                <a16:creationId xmlns="" xmlns:a16="http://schemas.microsoft.com/office/drawing/2014/main" id="{27DBB751-B601-4B0F-B572-84BCC116FB95}"/>
              </a:ext>
            </a:extLst>
          </p:cNvPr>
          <p:cNvSpPr>
            <a:spLocks noGrp="1"/>
          </p:cNvSpPr>
          <p:nvPr>
            <p:ph type="title"/>
          </p:nvPr>
        </p:nvSpPr>
        <p:spPr>
          <a:xfrm>
            <a:off x="455613" y="382588"/>
            <a:ext cx="8686800" cy="690562"/>
          </a:xfrm>
        </p:spPr>
        <p:txBody>
          <a:bodyPr/>
          <a:lstStyle/>
          <a:p>
            <a:r>
              <a:rPr lang="en-GB" dirty="0"/>
              <a:t>Five areas of opportunity: what does the new environment look like?</a:t>
            </a:r>
          </a:p>
        </p:txBody>
      </p:sp>
      <p:sp>
        <p:nvSpPr>
          <p:cNvPr id="3" name="Content Placeholder 2">
            <a:extLst>
              <a:ext uri="{FF2B5EF4-FFF2-40B4-BE49-F238E27FC236}">
                <a16:creationId xmlns="" xmlns:a16="http://schemas.microsoft.com/office/drawing/2014/main" id="{5E83A8E1-FDA0-411C-BABC-C297B5CF7FF7}"/>
              </a:ext>
            </a:extLst>
          </p:cNvPr>
          <p:cNvSpPr>
            <a:spLocks noGrp="1"/>
          </p:cNvSpPr>
          <p:nvPr>
            <p:ph idx="1"/>
          </p:nvPr>
        </p:nvSpPr>
        <p:spPr>
          <a:xfrm>
            <a:off x="455613" y="3747223"/>
            <a:ext cx="2397125" cy="708025"/>
          </a:xfrm>
        </p:spPr>
        <p:txBody>
          <a:bodyPr/>
          <a:lstStyle/>
          <a:p>
            <a:pPr marL="0" lvl="0" indent="0">
              <a:buNone/>
            </a:pPr>
            <a:r>
              <a:rPr lang="en-GB" sz="1800" dirty="0"/>
              <a:t>New digital capabilities adding </a:t>
            </a:r>
            <a:r>
              <a:rPr lang="en-GB" sz="1800" dirty="0" smtClean="0"/>
              <a:t>value.</a:t>
            </a:r>
            <a:r>
              <a:rPr lang="en-US" sz="1800" dirty="0" smtClean="0"/>
              <a:t> </a:t>
            </a:r>
            <a:endParaRPr lang="en-GB" sz="1800" dirty="0"/>
          </a:p>
          <a:p>
            <a:pPr marL="0" indent="0">
              <a:buNone/>
            </a:pPr>
            <a:endParaRPr lang="en-GB" sz="1800" dirty="0"/>
          </a:p>
        </p:txBody>
      </p:sp>
      <p:sp>
        <p:nvSpPr>
          <p:cNvPr id="20" name="Content Placeholder 2">
            <a:extLst>
              <a:ext uri="{FF2B5EF4-FFF2-40B4-BE49-F238E27FC236}">
                <a16:creationId xmlns="" xmlns:a16="http://schemas.microsoft.com/office/drawing/2014/main" id="{5E83A8E1-FDA0-411C-BABC-C297B5CF7FF7}"/>
              </a:ext>
            </a:extLst>
          </p:cNvPr>
          <p:cNvSpPr txBox="1">
            <a:spLocks/>
          </p:cNvSpPr>
          <p:nvPr/>
        </p:nvSpPr>
        <p:spPr bwMode="gray">
          <a:xfrm>
            <a:off x="6745288" y="4577019"/>
            <a:ext cx="2397125" cy="673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03200" indent="-203200" algn="l" rtl="0" fontAlgn="base">
              <a:spcBef>
                <a:spcPct val="60000"/>
              </a:spcBef>
              <a:spcAft>
                <a:spcPct val="0"/>
              </a:spcAft>
              <a:buChar char="•"/>
              <a:defRPr sz="2000">
                <a:solidFill>
                  <a:schemeClr val="tx1"/>
                </a:solidFill>
                <a:latin typeface="+mn-lt"/>
                <a:ea typeface="+mn-ea"/>
                <a:cs typeface="+mn-cs"/>
              </a:defRPr>
            </a:lvl1pPr>
            <a:lvl2pPr marL="508000" indent="-279400" algn="l" rtl="0" fontAlgn="base">
              <a:spcBef>
                <a:spcPct val="20000"/>
              </a:spcBef>
              <a:spcAft>
                <a:spcPct val="0"/>
              </a:spcAft>
              <a:buChar char="–"/>
              <a:defRPr sz="2000">
                <a:solidFill>
                  <a:schemeClr val="tx1"/>
                </a:solidFill>
                <a:latin typeface="+mn-lt"/>
                <a:ea typeface="+mn-ea"/>
              </a:defRPr>
            </a:lvl2pPr>
            <a:lvl3pPr marL="685800" indent="-177800" algn="l" rtl="0" fontAlgn="base">
              <a:spcBef>
                <a:spcPct val="20000"/>
              </a:spcBef>
              <a:spcAft>
                <a:spcPct val="0"/>
              </a:spcAft>
              <a:buFont typeface="Arial" charset="0"/>
              <a:buChar char="­"/>
              <a:defRPr sz="2000">
                <a:solidFill>
                  <a:schemeClr val="tx1"/>
                </a:solidFill>
                <a:latin typeface="+mn-lt"/>
                <a:ea typeface="+mn-ea"/>
              </a:defRPr>
            </a:lvl3pPr>
            <a:lvl4pPr marL="863600" indent="-177800" algn="l" rtl="0" fontAlgn="base">
              <a:spcBef>
                <a:spcPct val="20000"/>
              </a:spcBef>
              <a:spcAft>
                <a:spcPct val="0"/>
              </a:spcAft>
              <a:buFont typeface="Arial" charset="0"/>
              <a:buChar char="­"/>
              <a:defRPr sz="2000">
                <a:solidFill>
                  <a:schemeClr val="tx1"/>
                </a:solidFill>
                <a:latin typeface="+mn-lt"/>
                <a:ea typeface="+mn-ea"/>
              </a:defRPr>
            </a:lvl4pPr>
            <a:lvl5pPr marL="1041400" indent="-177800" algn="l" rtl="0" fontAlgn="base">
              <a:spcBef>
                <a:spcPct val="20000"/>
              </a:spcBef>
              <a:spcAft>
                <a:spcPct val="0"/>
              </a:spcAft>
              <a:buFont typeface="Arial" charset="0"/>
              <a:buChar char="-"/>
              <a:defRPr sz="2000">
                <a:solidFill>
                  <a:schemeClr val="tx1"/>
                </a:solidFill>
                <a:latin typeface="+mn-lt"/>
                <a:ea typeface="+mn-ea"/>
              </a:defRPr>
            </a:lvl5pPr>
            <a:lvl6pPr marL="1498600" indent="-177800" algn="l" rtl="0" fontAlgn="base">
              <a:spcBef>
                <a:spcPct val="20000"/>
              </a:spcBef>
              <a:spcAft>
                <a:spcPct val="0"/>
              </a:spcAft>
              <a:buFont typeface="Arial" charset="0"/>
              <a:buChar char="-"/>
              <a:defRPr sz="2000">
                <a:solidFill>
                  <a:schemeClr val="tx1"/>
                </a:solidFill>
                <a:latin typeface="+mn-lt"/>
                <a:ea typeface="+mn-ea"/>
              </a:defRPr>
            </a:lvl6pPr>
            <a:lvl7pPr marL="1955800" indent="-177800" algn="l" rtl="0" fontAlgn="base">
              <a:spcBef>
                <a:spcPct val="20000"/>
              </a:spcBef>
              <a:spcAft>
                <a:spcPct val="0"/>
              </a:spcAft>
              <a:buFont typeface="Arial" charset="0"/>
              <a:buChar char="-"/>
              <a:defRPr sz="2000">
                <a:solidFill>
                  <a:schemeClr val="tx1"/>
                </a:solidFill>
                <a:latin typeface="+mn-lt"/>
                <a:ea typeface="+mn-ea"/>
              </a:defRPr>
            </a:lvl7pPr>
            <a:lvl8pPr marL="2413000" indent="-177800" algn="l" rtl="0" fontAlgn="base">
              <a:spcBef>
                <a:spcPct val="20000"/>
              </a:spcBef>
              <a:spcAft>
                <a:spcPct val="0"/>
              </a:spcAft>
              <a:buFont typeface="Arial" charset="0"/>
              <a:buChar char="-"/>
              <a:defRPr sz="2000">
                <a:solidFill>
                  <a:schemeClr val="tx1"/>
                </a:solidFill>
                <a:latin typeface="+mn-lt"/>
                <a:ea typeface="+mn-ea"/>
              </a:defRPr>
            </a:lvl8pPr>
            <a:lvl9pPr marL="2870200" indent="-177800" algn="l" rtl="0" fontAlgn="base">
              <a:spcBef>
                <a:spcPct val="20000"/>
              </a:spcBef>
              <a:spcAft>
                <a:spcPct val="0"/>
              </a:spcAft>
              <a:buFont typeface="Arial" charset="0"/>
              <a:buChar char="-"/>
              <a:defRPr sz="2000">
                <a:solidFill>
                  <a:schemeClr val="tx1"/>
                </a:solidFill>
                <a:latin typeface="+mn-lt"/>
                <a:ea typeface="+mn-ea"/>
              </a:defRPr>
            </a:lvl9pPr>
          </a:lstStyle>
          <a:p>
            <a:pPr marL="0" indent="0">
              <a:lnSpc>
                <a:spcPct val="100000"/>
              </a:lnSpc>
              <a:buFontTx/>
              <a:buNone/>
            </a:pPr>
            <a:r>
              <a:rPr lang="en-GB" sz="1800" kern="0" dirty="0"/>
              <a:t>Importance of (risk) </a:t>
            </a:r>
            <a:r>
              <a:rPr lang="en-GB" sz="1800" kern="0" dirty="0" smtClean="0"/>
              <a:t>culture.</a:t>
            </a:r>
            <a:endParaRPr lang="en-GB" sz="1800" kern="0" dirty="0"/>
          </a:p>
        </p:txBody>
      </p:sp>
      <p:sp>
        <p:nvSpPr>
          <p:cNvPr id="21" name="Content Placeholder 2">
            <a:extLst>
              <a:ext uri="{FF2B5EF4-FFF2-40B4-BE49-F238E27FC236}">
                <a16:creationId xmlns="" xmlns:a16="http://schemas.microsoft.com/office/drawing/2014/main" id="{5E83A8E1-FDA0-411C-BABC-C297B5CF7FF7}"/>
              </a:ext>
            </a:extLst>
          </p:cNvPr>
          <p:cNvSpPr txBox="1">
            <a:spLocks/>
          </p:cNvSpPr>
          <p:nvPr/>
        </p:nvSpPr>
        <p:spPr bwMode="gray">
          <a:xfrm>
            <a:off x="6745288" y="3507131"/>
            <a:ext cx="2397125" cy="729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03200" indent="-203200" algn="l" rtl="0" fontAlgn="base">
              <a:spcBef>
                <a:spcPct val="60000"/>
              </a:spcBef>
              <a:spcAft>
                <a:spcPct val="0"/>
              </a:spcAft>
              <a:buChar char="•"/>
              <a:defRPr sz="2000">
                <a:solidFill>
                  <a:schemeClr val="tx1"/>
                </a:solidFill>
                <a:latin typeface="+mn-lt"/>
                <a:ea typeface="+mn-ea"/>
                <a:cs typeface="+mn-cs"/>
              </a:defRPr>
            </a:lvl1pPr>
            <a:lvl2pPr marL="508000" indent="-279400" algn="l" rtl="0" fontAlgn="base">
              <a:spcBef>
                <a:spcPct val="20000"/>
              </a:spcBef>
              <a:spcAft>
                <a:spcPct val="0"/>
              </a:spcAft>
              <a:buChar char="–"/>
              <a:defRPr sz="2000">
                <a:solidFill>
                  <a:schemeClr val="tx1"/>
                </a:solidFill>
                <a:latin typeface="+mn-lt"/>
                <a:ea typeface="+mn-ea"/>
              </a:defRPr>
            </a:lvl2pPr>
            <a:lvl3pPr marL="685800" indent="-177800" algn="l" rtl="0" fontAlgn="base">
              <a:spcBef>
                <a:spcPct val="20000"/>
              </a:spcBef>
              <a:spcAft>
                <a:spcPct val="0"/>
              </a:spcAft>
              <a:buFont typeface="Arial" charset="0"/>
              <a:buChar char="­"/>
              <a:defRPr sz="2000">
                <a:solidFill>
                  <a:schemeClr val="tx1"/>
                </a:solidFill>
                <a:latin typeface="+mn-lt"/>
                <a:ea typeface="+mn-ea"/>
              </a:defRPr>
            </a:lvl3pPr>
            <a:lvl4pPr marL="863600" indent="-177800" algn="l" rtl="0" fontAlgn="base">
              <a:spcBef>
                <a:spcPct val="20000"/>
              </a:spcBef>
              <a:spcAft>
                <a:spcPct val="0"/>
              </a:spcAft>
              <a:buFont typeface="Arial" charset="0"/>
              <a:buChar char="­"/>
              <a:defRPr sz="2000">
                <a:solidFill>
                  <a:schemeClr val="tx1"/>
                </a:solidFill>
                <a:latin typeface="+mn-lt"/>
                <a:ea typeface="+mn-ea"/>
              </a:defRPr>
            </a:lvl4pPr>
            <a:lvl5pPr marL="1041400" indent="-177800" algn="l" rtl="0" fontAlgn="base">
              <a:spcBef>
                <a:spcPct val="20000"/>
              </a:spcBef>
              <a:spcAft>
                <a:spcPct val="0"/>
              </a:spcAft>
              <a:buFont typeface="Arial" charset="0"/>
              <a:buChar char="-"/>
              <a:defRPr sz="2000">
                <a:solidFill>
                  <a:schemeClr val="tx1"/>
                </a:solidFill>
                <a:latin typeface="+mn-lt"/>
                <a:ea typeface="+mn-ea"/>
              </a:defRPr>
            </a:lvl5pPr>
            <a:lvl6pPr marL="1498600" indent="-177800" algn="l" rtl="0" fontAlgn="base">
              <a:spcBef>
                <a:spcPct val="20000"/>
              </a:spcBef>
              <a:spcAft>
                <a:spcPct val="0"/>
              </a:spcAft>
              <a:buFont typeface="Arial" charset="0"/>
              <a:buChar char="-"/>
              <a:defRPr sz="2000">
                <a:solidFill>
                  <a:schemeClr val="tx1"/>
                </a:solidFill>
                <a:latin typeface="+mn-lt"/>
                <a:ea typeface="+mn-ea"/>
              </a:defRPr>
            </a:lvl6pPr>
            <a:lvl7pPr marL="1955800" indent="-177800" algn="l" rtl="0" fontAlgn="base">
              <a:spcBef>
                <a:spcPct val="20000"/>
              </a:spcBef>
              <a:spcAft>
                <a:spcPct val="0"/>
              </a:spcAft>
              <a:buFont typeface="Arial" charset="0"/>
              <a:buChar char="-"/>
              <a:defRPr sz="2000">
                <a:solidFill>
                  <a:schemeClr val="tx1"/>
                </a:solidFill>
                <a:latin typeface="+mn-lt"/>
                <a:ea typeface="+mn-ea"/>
              </a:defRPr>
            </a:lvl7pPr>
            <a:lvl8pPr marL="2413000" indent="-177800" algn="l" rtl="0" fontAlgn="base">
              <a:spcBef>
                <a:spcPct val="20000"/>
              </a:spcBef>
              <a:spcAft>
                <a:spcPct val="0"/>
              </a:spcAft>
              <a:buFont typeface="Arial" charset="0"/>
              <a:buChar char="-"/>
              <a:defRPr sz="2000">
                <a:solidFill>
                  <a:schemeClr val="tx1"/>
                </a:solidFill>
                <a:latin typeface="+mn-lt"/>
                <a:ea typeface="+mn-ea"/>
              </a:defRPr>
            </a:lvl8pPr>
            <a:lvl9pPr marL="2870200" indent="-177800" algn="l" rtl="0" fontAlgn="base">
              <a:spcBef>
                <a:spcPct val="20000"/>
              </a:spcBef>
              <a:spcAft>
                <a:spcPct val="0"/>
              </a:spcAft>
              <a:buFont typeface="Arial" charset="0"/>
              <a:buChar char="-"/>
              <a:defRPr sz="2000">
                <a:solidFill>
                  <a:schemeClr val="tx1"/>
                </a:solidFill>
                <a:latin typeface="+mn-lt"/>
                <a:ea typeface="+mn-ea"/>
              </a:defRPr>
            </a:lvl9pPr>
          </a:lstStyle>
          <a:p>
            <a:pPr marL="0" indent="0">
              <a:lnSpc>
                <a:spcPct val="100000"/>
              </a:lnSpc>
              <a:buFontTx/>
              <a:buNone/>
            </a:pPr>
            <a:r>
              <a:rPr lang="en-GB" sz="1800" kern="0" dirty="0"/>
              <a:t>Tougher governance </a:t>
            </a:r>
            <a:r>
              <a:rPr lang="en-GB" sz="1800" kern="0" dirty="0" smtClean="0"/>
              <a:t>expectations.</a:t>
            </a:r>
            <a:endParaRPr lang="en-GB" sz="1800" kern="0" dirty="0"/>
          </a:p>
        </p:txBody>
      </p:sp>
      <p:sp>
        <p:nvSpPr>
          <p:cNvPr id="22" name="Content Placeholder 2">
            <a:extLst>
              <a:ext uri="{FF2B5EF4-FFF2-40B4-BE49-F238E27FC236}">
                <a16:creationId xmlns="" xmlns:a16="http://schemas.microsoft.com/office/drawing/2014/main" id="{5E83A8E1-FDA0-411C-BABC-C297B5CF7FF7}"/>
              </a:ext>
            </a:extLst>
          </p:cNvPr>
          <p:cNvSpPr txBox="1">
            <a:spLocks/>
          </p:cNvSpPr>
          <p:nvPr/>
        </p:nvSpPr>
        <p:spPr bwMode="gray">
          <a:xfrm>
            <a:off x="6745288" y="2017487"/>
            <a:ext cx="23971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03200" indent="-203200" algn="l" rtl="0" fontAlgn="base">
              <a:spcBef>
                <a:spcPct val="60000"/>
              </a:spcBef>
              <a:spcAft>
                <a:spcPct val="0"/>
              </a:spcAft>
              <a:buChar char="•"/>
              <a:defRPr sz="2000">
                <a:solidFill>
                  <a:schemeClr val="tx1"/>
                </a:solidFill>
                <a:latin typeface="+mn-lt"/>
                <a:ea typeface="+mn-ea"/>
                <a:cs typeface="+mn-cs"/>
              </a:defRPr>
            </a:lvl1pPr>
            <a:lvl2pPr marL="508000" indent="-279400" algn="l" rtl="0" fontAlgn="base">
              <a:spcBef>
                <a:spcPct val="20000"/>
              </a:spcBef>
              <a:spcAft>
                <a:spcPct val="0"/>
              </a:spcAft>
              <a:buChar char="–"/>
              <a:defRPr sz="2000">
                <a:solidFill>
                  <a:schemeClr val="tx1"/>
                </a:solidFill>
                <a:latin typeface="+mn-lt"/>
                <a:ea typeface="+mn-ea"/>
              </a:defRPr>
            </a:lvl2pPr>
            <a:lvl3pPr marL="685800" indent="-177800" algn="l" rtl="0" fontAlgn="base">
              <a:spcBef>
                <a:spcPct val="20000"/>
              </a:spcBef>
              <a:spcAft>
                <a:spcPct val="0"/>
              </a:spcAft>
              <a:buFont typeface="Arial" charset="0"/>
              <a:buChar char="­"/>
              <a:defRPr sz="2000">
                <a:solidFill>
                  <a:schemeClr val="tx1"/>
                </a:solidFill>
                <a:latin typeface="+mn-lt"/>
                <a:ea typeface="+mn-ea"/>
              </a:defRPr>
            </a:lvl3pPr>
            <a:lvl4pPr marL="863600" indent="-177800" algn="l" rtl="0" fontAlgn="base">
              <a:spcBef>
                <a:spcPct val="20000"/>
              </a:spcBef>
              <a:spcAft>
                <a:spcPct val="0"/>
              </a:spcAft>
              <a:buFont typeface="Arial" charset="0"/>
              <a:buChar char="­"/>
              <a:defRPr sz="2000">
                <a:solidFill>
                  <a:schemeClr val="tx1"/>
                </a:solidFill>
                <a:latin typeface="+mn-lt"/>
                <a:ea typeface="+mn-ea"/>
              </a:defRPr>
            </a:lvl4pPr>
            <a:lvl5pPr marL="1041400" indent="-177800" algn="l" rtl="0" fontAlgn="base">
              <a:spcBef>
                <a:spcPct val="20000"/>
              </a:spcBef>
              <a:spcAft>
                <a:spcPct val="0"/>
              </a:spcAft>
              <a:buFont typeface="Arial" charset="0"/>
              <a:buChar char="-"/>
              <a:defRPr sz="2000">
                <a:solidFill>
                  <a:schemeClr val="tx1"/>
                </a:solidFill>
                <a:latin typeface="+mn-lt"/>
                <a:ea typeface="+mn-ea"/>
              </a:defRPr>
            </a:lvl5pPr>
            <a:lvl6pPr marL="1498600" indent="-177800" algn="l" rtl="0" fontAlgn="base">
              <a:spcBef>
                <a:spcPct val="20000"/>
              </a:spcBef>
              <a:spcAft>
                <a:spcPct val="0"/>
              </a:spcAft>
              <a:buFont typeface="Arial" charset="0"/>
              <a:buChar char="-"/>
              <a:defRPr sz="2000">
                <a:solidFill>
                  <a:schemeClr val="tx1"/>
                </a:solidFill>
                <a:latin typeface="+mn-lt"/>
                <a:ea typeface="+mn-ea"/>
              </a:defRPr>
            </a:lvl6pPr>
            <a:lvl7pPr marL="1955800" indent="-177800" algn="l" rtl="0" fontAlgn="base">
              <a:spcBef>
                <a:spcPct val="20000"/>
              </a:spcBef>
              <a:spcAft>
                <a:spcPct val="0"/>
              </a:spcAft>
              <a:buFont typeface="Arial" charset="0"/>
              <a:buChar char="-"/>
              <a:defRPr sz="2000">
                <a:solidFill>
                  <a:schemeClr val="tx1"/>
                </a:solidFill>
                <a:latin typeface="+mn-lt"/>
                <a:ea typeface="+mn-ea"/>
              </a:defRPr>
            </a:lvl7pPr>
            <a:lvl8pPr marL="2413000" indent="-177800" algn="l" rtl="0" fontAlgn="base">
              <a:spcBef>
                <a:spcPct val="20000"/>
              </a:spcBef>
              <a:spcAft>
                <a:spcPct val="0"/>
              </a:spcAft>
              <a:buFont typeface="Arial" charset="0"/>
              <a:buChar char="-"/>
              <a:defRPr sz="2000">
                <a:solidFill>
                  <a:schemeClr val="tx1"/>
                </a:solidFill>
                <a:latin typeface="+mn-lt"/>
                <a:ea typeface="+mn-ea"/>
              </a:defRPr>
            </a:lvl8pPr>
            <a:lvl9pPr marL="2870200" indent="-177800" algn="l" rtl="0" fontAlgn="base">
              <a:spcBef>
                <a:spcPct val="20000"/>
              </a:spcBef>
              <a:spcAft>
                <a:spcPct val="0"/>
              </a:spcAft>
              <a:buFont typeface="Arial" charset="0"/>
              <a:buChar char="-"/>
              <a:defRPr sz="2000">
                <a:solidFill>
                  <a:schemeClr val="tx1"/>
                </a:solidFill>
                <a:latin typeface="+mn-lt"/>
                <a:ea typeface="+mn-ea"/>
              </a:defRPr>
            </a:lvl9pPr>
          </a:lstStyle>
          <a:p>
            <a:pPr marL="0" indent="0">
              <a:lnSpc>
                <a:spcPct val="100000"/>
              </a:lnSpc>
              <a:buFontTx/>
              <a:buNone/>
            </a:pPr>
            <a:r>
              <a:rPr lang="en-GB" sz="1800" kern="0" dirty="0"/>
              <a:t>Need for agile business case </a:t>
            </a:r>
            <a:r>
              <a:rPr lang="en-GB" sz="1800" kern="0" dirty="0" smtClean="0"/>
              <a:t>support.</a:t>
            </a:r>
            <a:endParaRPr lang="en-GB" sz="1800" kern="0" dirty="0"/>
          </a:p>
        </p:txBody>
      </p:sp>
      <p:sp>
        <p:nvSpPr>
          <p:cNvPr id="23" name="Content Placeholder 2">
            <a:extLst>
              <a:ext uri="{FF2B5EF4-FFF2-40B4-BE49-F238E27FC236}">
                <a16:creationId xmlns="" xmlns:a16="http://schemas.microsoft.com/office/drawing/2014/main" id="{5E83A8E1-FDA0-411C-BABC-C297B5CF7FF7}"/>
              </a:ext>
            </a:extLst>
          </p:cNvPr>
          <p:cNvSpPr txBox="1">
            <a:spLocks/>
          </p:cNvSpPr>
          <p:nvPr/>
        </p:nvSpPr>
        <p:spPr bwMode="gray">
          <a:xfrm>
            <a:off x="455613" y="1314599"/>
            <a:ext cx="2397125" cy="1167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03200" indent="-203200" algn="l" rtl="0" fontAlgn="base">
              <a:spcBef>
                <a:spcPct val="60000"/>
              </a:spcBef>
              <a:spcAft>
                <a:spcPct val="0"/>
              </a:spcAft>
              <a:buChar char="•"/>
              <a:defRPr sz="2000">
                <a:solidFill>
                  <a:schemeClr val="tx1"/>
                </a:solidFill>
                <a:latin typeface="+mn-lt"/>
                <a:ea typeface="+mn-ea"/>
                <a:cs typeface="+mn-cs"/>
              </a:defRPr>
            </a:lvl1pPr>
            <a:lvl2pPr marL="508000" indent="-279400" algn="l" rtl="0" fontAlgn="base">
              <a:spcBef>
                <a:spcPct val="20000"/>
              </a:spcBef>
              <a:spcAft>
                <a:spcPct val="0"/>
              </a:spcAft>
              <a:buChar char="–"/>
              <a:defRPr sz="2000">
                <a:solidFill>
                  <a:schemeClr val="tx1"/>
                </a:solidFill>
                <a:latin typeface="+mn-lt"/>
                <a:ea typeface="+mn-ea"/>
              </a:defRPr>
            </a:lvl2pPr>
            <a:lvl3pPr marL="685800" indent="-177800" algn="l" rtl="0" fontAlgn="base">
              <a:spcBef>
                <a:spcPct val="20000"/>
              </a:spcBef>
              <a:spcAft>
                <a:spcPct val="0"/>
              </a:spcAft>
              <a:buFont typeface="Arial" charset="0"/>
              <a:buChar char="­"/>
              <a:defRPr sz="2000">
                <a:solidFill>
                  <a:schemeClr val="tx1"/>
                </a:solidFill>
                <a:latin typeface="+mn-lt"/>
                <a:ea typeface="+mn-ea"/>
              </a:defRPr>
            </a:lvl3pPr>
            <a:lvl4pPr marL="863600" indent="-177800" algn="l" rtl="0" fontAlgn="base">
              <a:spcBef>
                <a:spcPct val="20000"/>
              </a:spcBef>
              <a:spcAft>
                <a:spcPct val="0"/>
              </a:spcAft>
              <a:buFont typeface="Arial" charset="0"/>
              <a:buChar char="­"/>
              <a:defRPr sz="2000">
                <a:solidFill>
                  <a:schemeClr val="tx1"/>
                </a:solidFill>
                <a:latin typeface="+mn-lt"/>
                <a:ea typeface="+mn-ea"/>
              </a:defRPr>
            </a:lvl4pPr>
            <a:lvl5pPr marL="1041400" indent="-177800" algn="l" rtl="0" fontAlgn="base">
              <a:spcBef>
                <a:spcPct val="20000"/>
              </a:spcBef>
              <a:spcAft>
                <a:spcPct val="0"/>
              </a:spcAft>
              <a:buFont typeface="Arial" charset="0"/>
              <a:buChar char="-"/>
              <a:defRPr sz="2000">
                <a:solidFill>
                  <a:schemeClr val="tx1"/>
                </a:solidFill>
                <a:latin typeface="+mn-lt"/>
                <a:ea typeface="+mn-ea"/>
              </a:defRPr>
            </a:lvl5pPr>
            <a:lvl6pPr marL="1498600" indent="-177800" algn="l" rtl="0" fontAlgn="base">
              <a:spcBef>
                <a:spcPct val="20000"/>
              </a:spcBef>
              <a:spcAft>
                <a:spcPct val="0"/>
              </a:spcAft>
              <a:buFont typeface="Arial" charset="0"/>
              <a:buChar char="-"/>
              <a:defRPr sz="2000">
                <a:solidFill>
                  <a:schemeClr val="tx1"/>
                </a:solidFill>
                <a:latin typeface="+mn-lt"/>
                <a:ea typeface="+mn-ea"/>
              </a:defRPr>
            </a:lvl6pPr>
            <a:lvl7pPr marL="1955800" indent="-177800" algn="l" rtl="0" fontAlgn="base">
              <a:spcBef>
                <a:spcPct val="20000"/>
              </a:spcBef>
              <a:spcAft>
                <a:spcPct val="0"/>
              </a:spcAft>
              <a:buFont typeface="Arial" charset="0"/>
              <a:buChar char="-"/>
              <a:defRPr sz="2000">
                <a:solidFill>
                  <a:schemeClr val="tx1"/>
                </a:solidFill>
                <a:latin typeface="+mn-lt"/>
                <a:ea typeface="+mn-ea"/>
              </a:defRPr>
            </a:lvl7pPr>
            <a:lvl8pPr marL="2413000" indent="-177800" algn="l" rtl="0" fontAlgn="base">
              <a:spcBef>
                <a:spcPct val="20000"/>
              </a:spcBef>
              <a:spcAft>
                <a:spcPct val="0"/>
              </a:spcAft>
              <a:buFont typeface="Arial" charset="0"/>
              <a:buChar char="-"/>
              <a:defRPr sz="2000">
                <a:solidFill>
                  <a:schemeClr val="tx1"/>
                </a:solidFill>
                <a:latin typeface="+mn-lt"/>
                <a:ea typeface="+mn-ea"/>
              </a:defRPr>
            </a:lvl8pPr>
            <a:lvl9pPr marL="2870200" indent="-177800" algn="l" rtl="0" fontAlgn="base">
              <a:spcBef>
                <a:spcPct val="20000"/>
              </a:spcBef>
              <a:spcAft>
                <a:spcPct val="0"/>
              </a:spcAft>
              <a:buFont typeface="Arial" charset="0"/>
              <a:buChar char="-"/>
              <a:defRPr sz="2000">
                <a:solidFill>
                  <a:schemeClr val="tx1"/>
                </a:solidFill>
                <a:latin typeface="+mn-lt"/>
                <a:ea typeface="+mn-ea"/>
              </a:defRPr>
            </a:lvl9pPr>
          </a:lstStyle>
          <a:p>
            <a:pPr marL="0" indent="0">
              <a:lnSpc>
                <a:spcPct val="100000"/>
              </a:lnSpc>
              <a:spcBef>
                <a:spcPts val="600"/>
              </a:spcBef>
              <a:buFontTx/>
              <a:buNone/>
            </a:pPr>
            <a:r>
              <a:rPr lang="en-GB" sz="1800" kern="0" dirty="0"/>
              <a:t>Risk environment: c</a:t>
            </a:r>
            <a:r>
              <a:rPr lang="en-GB" sz="1800" kern="1200" dirty="0"/>
              <a:t>omplex uncertainties, emerging risks, existential </a:t>
            </a:r>
            <a:r>
              <a:rPr lang="en-GB" sz="1800" kern="1200" dirty="0" smtClean="0"/>
              <a:t>threats. </a:t>
            </a:r>
            <a:endParaRPr lang="en-GB" sz="1800" kern="1200" dirty="0"/>
          </a:p>
        </p:txBody>
      </p:sp>
      <p:cxnSp>
        <p:nvCxnSpPr>
          <p:cNvPr id="24" name="Straight Connector 23"/>
          <p:cNvCxnSpPr/>
          <p:nvPr/>
        </p:nvCxnSpPr>
        <p:spPr bwMode="auto">
          <a:xfrm flipH="1">
            <a:off x="455613" y="2553021"/>
            <a:ext cx="2861745" cy="0"/>
          </a:xfrm>
          <a:prstGeom prst="line">
            <a:avLst/>
          </a:prstGeom>
          <a:noFill/>
          <a:ln w="2857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flipH="1" flipV="1">
            <a:off x="6106264" y="2658837"/>
            <a:ext cx="3036149" cy="446"/>
          </a:xfrm>
          <a:prstGeom prst="line">
            <a:avLst/>
          </a:prstGeom>
          <a:noFill/>
          <a:ln w="285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p:cNvCxnSpPr/>
          <p:nvPr/>
        </p:nvCxnSpPr>
        <p:spPr bwMode="auto">
          <a:xfrm flipH="1">
            <a:off x="6244486" y="4112197"/>
            <a:ext cx="2897927" cy="0"/>
          </a:xfrm>
          <a:prstGeom prst="line">
            <a:avLst/>
          </a:prstGeom>
          <a:noFill/>
          <a:ln w="28575" cap="flat" cmpd="sng" algn="ctr">
            <a:solidFill>
              <a:srgbClr val="A6E2E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flipH="1">
            <a:off x="5068886" y="5176845"/>
            <a:ext cx="4073527" cy="1"/>
          </a:xfrm>
          <a:prstGeom prst="line">
            <a:avLst/>
          </a:prstGeom>
          <a:noFill/>
          <a:ln w="28575" cap="flat" cmpd="sng" algn="ctr">
            <a:solidFill>
              <a:srgbClr val="006D9E"/>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flipH="1">
            <a:off x="455613" y="4367264"/>
            <a:ext cx="3168000" cy="0"/>
          </a:xfrm>
          <a:prstGeom prst="line">
            <a:avLst/>
          </a:prstGeom>
          <a:noFill/>
          <a:ln w="28575" cap="flat" cmpd="sng" algn="ctr">
            <a:solidFill>
              <a:schemeClr val="bg1">
                <a:lumMod val="6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Rectangle 25">
            <a:extLst>
              <a:ext uri="{FF2B5EF4-FFF2-40B4-BE49-F238E27FC236}">
                <a16:creationId xmlns="" xmlns:a16="http://schemas.microsoft.com/office/drawing/2014/main" id="{85AB5A3E-4882-45D4-AEC4-2AAABDE798F6}"/>
              </a:ext>
            </a:extLst>
          </p:cNvPr>
          <p:cNvSpPr/>
          <p:nvPr/>
        </p:nvSpPr>
        <p:spPr bwMode="auto">
          <a:xfrm>
            <a:off x="10084255" y="282633"/>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spTree>
    <p:extLst>
      <p:ext uri="{BB962C8B-B14F-4D97-AF65-F5344CB8AC3E}">
        <p14:creationId xmlns:p14="http://schemas.microsoft.com/office/powerpoint/2010/main" val="1146783397"/>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ct 31" hidden="1"/>
          <p:cNvGraphicFramePr>
            <a:graphicFrameLocks noChangeAspect="1"/>
          </p:cNvGraphicFramePr>
          <p:nvPr>
            <p:custDataLst>
              <p:tags r:id="rId2"/>
            </p:custDataLst>
            <p:extLst>
              <p:ext uri="{D42A27DB-BD31-4B8C-83A1-F6EECF244321}">
                <p14:modId xmlns:p14="http://schemas.microsoft.com/office/powerpoint/2010/main" val="28725881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702" name="think-cell Slide" r:id="rId6" imgW="360" imgH="360" progId="TCLayout.ActiveDocument.1">
                  <p:embed/>
                </p:oleObj>
              </mc:Choice>
              <mc:Fallback>
                <p:oleObj name="think-cell Slide" r:id="rId6" imgW="360" imgH="36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1" name="Rectangle 30"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a:extLst>
              <a:ext uri="{FF2B5EF4-FFF2-40B4-BE49-F238E27FC236}">
                <a16:creationId xmlns="" xmlns:a16="http://schemas.microsoft.com/office/drawing/2014/main" id="{D5A8C90D-6E09-403F-BFE5-4B448F724528}"/>
              </a:ext>
            </a:extLst>
          </p:cNvPr>
          <p:cNvSpPr>
            <a:spLocks noGrp="1"/>
          </p:cNvSpPr>
          <p:nvPr>
            <p:ph type="title"/>
          </p:nvPr>
        </p:nvSpPr>
        <p:spPr/>
        <p:txBody>
          <a:bodyPr/>
          <a:lstStyle/>
          <a:p>
            <a:r>
              <a:rPr lang="en-GB" dirty="0"/>
              <a:t>The new risk environment: four sources of emerging risk</a:t>
            </a:r>
          </a:p>
        </p:txBody>
      </p:sp>
      <p:grpSp>
        <p:nvGrpSpPr>
          <p:cNvPr id="3" name="Group 2"/>
          <p:cNvGrpSpPr/>
          <p:nvPr/>
        </p:nvGrpSpPr>
        <p:grpSpPr>
          <a:xfrm>
            <a:off x="814901" y="2939488"/>
            <a:ext cx="7968265" cy="3035570"/>
            <a:chOff x="1781595" y="3269088"/>
            <a:chExt cx="5766480" cy="2344185"/>
          </a:xfrm>
        </p:grpSpPr>
        <p:sp>
          <p:nvSpPr>
            <p:cNvPr id="11" name="TextBox 10">
              <a:extLst>
                <a:ext uri="{FF2B5EF4-FFF2-40B4-BE49-F238E27FC236}">
                  <a16:creationId xmlns="" xmlns:a16="http://schemas.microsoft.com/office/drawing/2014/main" id="{ED2BEF49-9A34-4F8C-A622-D6D13331B9C3}"/>
                </a:ext>
              </a:extLst>
            </p:cNvPr>
            <p:cNvSpPr txBox="1"/>
            <p:nvPr/>
          </p:nvSpPr>
          <p:spPr bwMode="gray">
            <a:xfrm>
              <a:off x="1799995" y="5129484"/>
              <a:ext cx="2985962" cy="346810"/>
            </a:xfrm>
            <a:prstGeom prst="rect">
              <a:avLst/>
            </a:prstGeom>
            <a:noFill/>
          </p:spPr>
          <p:txBody>
            <a:bodyPr wrap="square" lIns="0" tIns="0" rIns="0" bIns="0" rtlCol="0">
              <a:spAutoFit/>
            </a:bodyPr>
            <a:lstStyle/>
            <a:p>
              <a:pPr algn="ctr">
                <a:spcAft>
                  <a:spcPts val="236"/>
                </a:spcAft>
              </a:pPr>
              <a:r>
                <a:rPr kumimoji="1" lang="en-SG" sz="1600" kern="0" dirty="0"/>
                <a:t>Natural </a:t>
              </a:r>
              <a:r>
                <a:rPr kumimoji="1" lang="en-SG" sz="1600" kern="0" dirty="0" smtClean="0"/>
                <a:t>disasters.</a:t>
              </a:r>
              <a:endParaRPr kumimoji="1" lang="en-SG" sz="1600" kern="0" dirty="0"/>
            </a:p>
            <a:p>
              <a:pPr algn="ctr">
                <a:spcAft>
                  <a:spcPts val="236"/>
                </a:spcAft>
              </a:pPr>
              <a:r>
                <a:rPr kumimoji="1" lang="en-SG" sz="1600" kern="0" dirty="0"/>
                <a:t>Man-made </a:t>
              </a:r>
              <a:r>
                <a:rPr kumimoji="1" lang="en-SG" sz="1600" kern="0" dirty="0" smtClean="0"/>
                <a:t>emergencies.</a:t>
              </a:r>
              <a:endParaRPr kumimoji="1" lang="en-GB" sz="1600" kern="0" dirty="0"/>
            </a:p>
          </p:txBody>
        </p:sp>
        <p:grpSp>
          <p:nvGrpSpPr>
            <p:cNvPr id="13" name="Group 12">
              <a:extLst>
                <a:ext uri="{FF2B5EF4-FFF2-40B4-BE49-F238E27FC236}">
                  <a16:creationId xmlns="" xmlns:a16="http://schemas.microsoft.com/office/drawing/2014/main" id="{D10445CA-7CF1-4650-B34E-9EEAECB81363}"/>
                </a:ext>
              </a:extLst>
            </p:cNvPr>
            <p:cNvGrpSpPr/>
            <p:nvPr/>
          </p:nvGrpSpPr>
          <p:grpSpPr bwMode="gray">
            <a:xfrm>
              <a:off x="4555690" y="3772063"/>
              <a:ext cx="2990136" cy="1841210"/>
              <a:chOff x="5784999" y="3864635"/>
              <a:chExt cx="3796998" cy="2257309"/>
            </a:xfrm>
          </p:grpSpPr>
          <p:sp>
            <p:nvSpPr>
              <p:cNvPr id="14" name="Rectangle 13">
                <a:extLst>
                  <a:ext uri="{FF2B5EF4-FFF2-40B4-BE49-F238E27FC236}">
                    <a16:creationId xmlns="" xmlns:a16="http://schemas.microsoft.com/office/drawing/2014/main" id="{E78F45D1-ACD0-4C93-87DF-D3E42526006B}"/>
                  </a:ext>
                </a:extLst>
              </p:cNvPr>
              <p:cNvSpPr/>
              <p:nvPr/>
            </p:nvSpPr>
            <p:spPr bwMode="gray">
              <a:xfrm>
                <a:off x="5784999" y="3864635"/>
                <a:ext cx="3796998" cy="2257309"/>
              </a:xfrm>
              <a:prstGeom prst="rect">
                <a:avLst/>
              </a:prstGeom>
              <a:solidFill>
                <a:schemeClr val="accent3">
                  <a:lumMod val="20000"/>
                  <a:lumOff val="80000"/>
                  <a:alpha val="2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7607" tIns="57607" rIns="57607" bIns="57607" rtlCol="0" anchor="b"/>
              <a:lstStyle/>
              <a:p>
                <a:pPr algn="r"/>
                <a:endParaRPr kumimoji="1" lang="en-GB" sz="1260" b="1" kern="0" dirty="0">
                  <a:solidFill>
                    <a:schemeClr val="tx1"/>
                  </a:solidFill>
                </a:endParaRPr>
              </a:p>
            </p:txBody>
          </p:sp>
          <p:sp>
            <p:nvSpPr>
              <p:cNvPr id="15" name="TextBox 14">
                <a:extLst>
                  <a:ext uri="{FF2B5EF4-FFF2-40B4-BE49-F238E27FC236}">
                    <a16:creationId xmlns="" xmlns:a16="http://schemas.microsoft.com/office/drawing/2014/main" id="{1517F89C-99D2-4FE0-90F7-C1053281363B}"/>
                  </a:ext>
                </a:extLst>
              </p:cNvPr>
              <p:cNvSpPr txBox="1"/>
              <p:nvPr/>
            </p:nvSpPr>
            <p:spPr bwMode="gray">
              <a:xfrm>
                <a:off x="6305018" y="5571642"/>
                <a:ext cx="2756957" cy="425186"/>
              </a:xfrm>
              <a:prstGeom prst="rect">
                <a:avLst/>
              </a:prstGeom>
              <a:noFill/>
            </p:spPr>
            <p:txBody>
              <a:bodyPr wrap="square" lIns="0" tIns="0" rIns="0" bIns="0" rtlCol="0">
                <a:spAutoFit/>
              </a:bodyPr>
              <a:lstStyle/>
              <a:p>
                <a:pPr algn="ctr">
                  <a:spcAft>
                    <a:spcPts val="236"/>
                  </a:spcAft>
                </a:pPr>
                <a:r>
                  <a:rPr kumimoji="1" lang="en-SG" sz="1600" kern="0" dirty="0" smtClean="0"/>
                  <a:t>Strategy/business model failure.</a:t>
                </a:r>
                <a:endParaRPr kumimoji="1" lang="en-SG" sz="1600" kern="0" dirty="0"/>
              </a:p>
              <a:p>
                <a:pPr algn="ctr">
                  <a:spcAft>
                    <a:spcPts val="236"/>
                  </a:spcAft>
                </a:pPr>
                <a:r>
                  <a:rPr kumimoji="1" lang="en-SG" sz="1600" kern="0" dirty="0"/>
                  <a:t>Erosion of corporate </a:t>
                </a:r>
                <a:r>
                  <a:rPr kumimoji="1" lang="en-SG" sz="1600" kern="0" dirty="0" smtClean="0"/>
                  <a:t>assets.</a:t>
                </a:r>
                <a:endParaRPr kumimoji="1" lang="en-GB" sz="1600" kern="0" dirty="0"/>
              </a:p>
            </p:txBody>
          </p:sp>
        </p:grpSp>
        <p:sp>
          <p:nvSpPr>
            <p:cNvPr id="21" name="TextBox 20">
              <a:extLst>
                <a:ext uri="{FF2B5EF4-FFF2-40B4-BE49-F238E27FC236}">
                  <a16:creationId xmlns="" xmlns:a16="http://schemas.microsoft.com/office/drawing/2014/main" id="{D3A076DF-D012-4C2A-8840-D79F5AAD7C74}"/>
                </a:ext>
              </a:extLst>
            </p:cNvPr>
            <p:cNvSpPr txBox="1"/>
            <p:nvPr/>
          </p:nvSpPr>
          <p:spPr bwMode="gray">
            <a:xfrm>
              <a:off x="4555690" y="3295092"/>
              <a:ext cx="2992385" cy="346810"/>
            </a:xfrm>
            <a:prstGeom prst="rect">
              <a:avLst/>
            </a:prstGeom>
            <a:noFill/>
          </p:spPr>
          <p:txBody>
            <a:bodyPr wrap="square" lIns="0" tIns="0" rIns="0" bIns="0" rtlCol="0">
              <a:spAutoFit/>
            </a:bodyPr>
            <a:lstStyle/>
            <a:p>
              <a:pPr algn="ctr">
                <a:spcAft>
                  <a:spcPts val="236"/>
                </a:spcAft>
              </a:pPr>
              <a:r>
                <a:rPr kumimoji="1" lang="en-SG" sz="1600" kern="0" dirty="0"/>
                <a:t>Market </a:t>
              </a:r>
              <a:r>
                <a:rPr kumimoji="1" lang="en-SG" sz="1600" kern="0" dirty="0" smtClean="0"/>
                <a:t>deterioration.</a:t>
              </a:r>
              <a:endParaRPr kumimoji="1" lang="en-SG" sz="1600" kern="0" dirty="0"/>
            </a:p>
            <a:p>
              <a:pPr algn="ctr">
                <a:spcAft>
                  <a:spcPts val="236"/>
                </a:spcAft>
              </a:pPr>
              <a:r>
                <a:rPr kumimoji="1" lang="en-SG" sz="1600" kern="0" dirty="0"/>
                <a:t>Industry </a:t>
              </a:r>
              <a:r>
                <a:rPr kumimoji="1" lang="en-SG" sz="1600" kern="0" dirty="0" smtClean="0"/>
                <a:t>disruption.</a:t>
              </a:r>
              <a:endParaRPr kumimoji="1" lang="en-GB" sz="1600" kern="0" dirty="0"/>
            </a:p>
          </p:txBody>
        </p:sp>
        <p:sp>
          <p:nvSpPr>
            <p:cNvPr id="26" name="TextBox 25">
              <a:extLst>
                <a:ext uri="{FF2B5EF4-FFF2-40B4-BE49-F238E27FC236}">
                  <a16:creationId xmlns="" xmlns:a16="http://schemas.microsoft.com/office/drawing/2014/main" id="{7148EB00-8702-4150-BC44-29080CA8A747}"/>
                </a:ext>
              </a:extLst>
            </p:cNvPr>
            <p:cNvSpPr txBox="1"/>
            <p:nvPr/>
          </p:nvSpPr>
          <p:spPr bwMode="gray">
            <a:xfrm>
              <a:off x="1781595" y="3269088"/>
              <a:ext cx="2991399" cy="346810"/>
            </a:xfrm>
            <a:prstGeom prst="rect">
              <a:avLst/>
            </a:prstGeom>
            <a:noFill/>
          </p:spPr>
          <p:txBody>
            <a:bodyPr wrap="square" lIns="0" tIns="0" rIns="0" bIns="0" rtlCol="0">
              <a:spAutoFit/>
            </a:bodyPr>
            <a:lstStyle/>
            <a:p>
              <a:pPr algn="ctr">
                <a:spcAft>
                  <a:spcPts val="236"/>
                </a:spcAft>
              </a:pPr>
              <a:r>
                <a:rPr kumimoji="1" lang="en-SG" sz="1600" kern="0" dirty="0"/>
                <a:t>Near-term political </a:t>
              </a:r>
              <a:r>
                <a:rPr kumimoji="1" lang="en-SG" sz="1600" kern="0" dirty="0" smtClean="0"/>
                <a:t>challenges.</a:t>
              </a:r>
              <a:endParaRPr kumimoji="1" lang="en-SG" sz="1600" kern="0" dirty="0"/>
            </a:p>
            <a:p>
              <a:pPr algn="ctr">
                <a:spcAft>
                  <a:spcPts val="236"/>
                </a:spcAft>
              </a:pPr>
              <a:r>
                <a:rPr kumimoji="1" lang="en-SG" sz="1600" kern="0" dirty="0"/>
                <a:t>Slow-burning </a:t>
              </a:r>
              <a:r>
                <a:rPr kumimoji="1" lang="en-SG" sz="1600" kern="0" dirty="0" smtClean="0"/>
                <a:t>megatrends.</a:t>
              </a:r>
              <a:endParaRPr kumimoji="1" lang="en-GB" sz="1600" kern="0" dirty="0"/>
            </a:p>
          </p:txBody>
        </p:sp>
      </p:grpSp>
      <p:cxnSp>
        <p:nvCxnSpPr>
          <p:cNvPr id="34" name="Straight Arrow Connector 33"/>
          <p:cNvCxnSpPr/>
          <p:nvPr/>
        </p:nvCxnSpPr>
        <p:spPr bwMode="auto">
          <a:xfrm>
            <a:off x="4790843" y="1286845"/>
            <a:ext cx="27295" cy="4505937"/>
          </a:xfrm>
          <a:prstGeom prst="straightConnector1">
            <a:avLst/>
          </a:prstGeom>
          <a:noFill/>
          <a:ln w="28575" cap="flat" cmpd="sng" algn="ctr">
            <a:solidFill>
              <a:schemeClr val="bg2"/>
            </a:solidFill>
            <a:prstDash val="solid"/>
            <a:round/>
            <a:headEnd type="arrow"/>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Arrow Connector 35"/>
          <p:cNvCxnSpPr/>
          <p:nvPr/>
        </p:nvCxnSpPr>
        <p:spPr bwMode="auto">
          <a:xfrm flipH="1">
            <a:off x="1355835" y="3639675"/>
            <a:ext cx="6984124" cy="0"/>
          </a:xfrm>
          <a:prstGeom prst="straightConnector1">
            <a:avLst/>
          </a:prstGeom>
          <a:noFill/>
          <a:ln w="28575" cap="flat" cmpd="sng" algn="ctr">
            <a:solidFill>
              <a:schemeClr val="bg2"/>
            </a:solidFill>
            <a:prstDash val="solid"/>
            <a:round/>
            <a:headEnd type="arrow"/>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TextBox 37"/>
          <p:cNvSpPr txBox="1"/>
          <p:nvPr/>
        </p:nvSpPr>
        <p:spPr>
          <a:xfrm>
            <a:off x="4049708" y="961797"/>
            <a:ext cx="1482270" cy="277640"/>
          </a:xfrm>
          <a:prstGeom prst="rect">
            <a:avLst/>
          </a:prstGeom>
          <a:noFill/>
        </p:spPr>
        <p:txBody>
          <a:bodyPr wrap="square" rtlCol="0">
            <a:spAutoFit/>
          </a:bodyPr>
          <a:lstStyle/>
          <a:p>
            <a:r>
              <a:rPr lang="en-GB" sz="1400" dirty="0"/>
              <a:t>Top down</a:t>
            </a:r>
          </a:p>
        </p:txBody>
      </p:sp>
      <p:sp>
        <p:nvSpPr>
          <p:cNvPr id="40" name="TextBox 39"/>
          <p:cNvSpPr txBox="1"/>
          <p:nvPr/>
        </p:nvSpPr>
        <p:spPr>
          <a:xfrm>
            <a:off x="4063355" y="5799855"/>
            <a:ext cx="1482270" cy="277640"/>
          </a:xfrm>
          <a:prstGeom prst="rect">
            <a:avLst/>
          </a:prstGeom>
          <a:noFill/>
        </p:spPr>
        <p:txBody>
          <a:bodyPr wrap="square" rtlCol="0">
            <a:spAutoFit/>
          </a:bodyPr>
          <a:lstStyle/>
          <a:p>
            <a:r>
              <a:rPr lang="en-GB" sz="1400" dirty="0"/>
              <a:t>Bottom up</a:t>
            </a:r>
          </a:p>
        </p:txBody>
      </p:sp>
      <p:sp>
        <p:nvSpPr>
          <p:cNvPr id="41" name="TextBox 40"/>
          <p:cNvSpPr txBox="1"/>
          <p:nvPr/>
        </p:nvSpPr>
        <p:spPr>
          <a:xfrm>
            <a:off x="252250" y="3498610"/>
            <a:ext cx="1150883" cy="277640"/>
          </a:xfrm>
          <a:prstGeom prst="rect">
            <a:avLst/>
          </a:prstGeom>
          <a:noFill/>
        </p:spPr>
        <p:txBody>
          <a:bodyPr wrap="square" rtlCol="0">
            <a:spAutoFit/>
          </a:bodyPr>
          <a:lstStyle/>
          <a:p>
            <a:r>
              <a:rPr lang="en-GB" sz="1400" dirty="0"/>
              <a:t>Exogenous</a:t>
            </a:r>
          </a:p>
        </p:txBody>
      </p:sp>
      <p:sp>
        <p:nvSpPr>
          <p:cNvPr id="42" name="TextBox 41"/>
          <p:cNvSpPr txBox="1"/>
          <p:nvPr/>
        </p:nvSpPr>
        <p:spPr>
          <a:xfrm>
            <a:off x="8285427" y="3503201"/>
            <a:ext cx="1201270" cy="277640"/>
          </a:xfrm>
          <a:prstGeom prst="rect">
            <a:avLst/>
          </a:prstGeom>
          <a:noFill/>
        </p:spPr>
        <p:txBody>
          <a:bodyPr wrap="square" rtlCol="0">
            <a:spAutoFit/>
          </a:bodyPr>
          <a:lstStyle/>
          <a:p>
            <a:r>
              <a:rPr lang="en-GB" sz="1400" dirty="0" smtClean="0"/>
              <a:t>Industry/firm</a:t>
            </a:r>
            <a:endParaRPr lang="en-GB" sz="1400" dirty="0"/>
          </a:p>
        </p:txBody>
      </p:sp>
      <p:sp>
        <p:nvSpPr>
          <p:cNvPr id="33" name="Rectangle 32"/>
          <p:cNvSpPr/>
          <p:nvPr/>
        </p:nvSpPr>
        <p:spPr bwMode="auto">
          <a:xfrm>
            <a:off x="465894" y="6061657"/>
            <a:ext cx="4182320" cy="26420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1440" bIns="45720" numCol="1" rtlCol="0" anchor="ctr" anchorCtr="0" compatLnSpc="1">
            <a:prstTxWarp prst="textNoShape">
              <a:avLst/>
            </a:prstTxWarp>
          </a:bodyPr>
          <a:lstStyle/>
          <a:p>
            <a:pPr algn="l" fontAlgn="base">
              <a:lnSpc>
                <a:spcPct val="86000"/>
              </a:lnSpc>
              <a:spcBef>
                <a:spcPct val="0"/>
              </a:spcBef>
              <a:spcAft>
                <a:spcPct val="0"/>
              </a:spcAft>
            </a:pPr>
            <a:r>
              <a:rPr lang="en-GB" sz="900" b="1" dirty="0">
                <a:latin typeface="Arial" charset="0"/>
              </a:rPr>
              <a:t>Source: Material Improbabilities: Getting Practical with Emerging </a:t>
            </a:r>
            <a:r>
              <a:rPr lang="en-GB" sz="900" b="1" dirty="0" smtClean="0">
                <a:latin typeface="Arial" charset="0"/>
              </a:rPr>
              <a:t>Risks</a:t>
            </a:r>
            <a:endParaRPr kumimoji="0" lang="en-GB" sz="900" b="1" i="0" u="none" strike="noStrike" cap="none" normalizeH="0" baseline="0" dirty="0">
              <a:ln>
                <a:noFill/>
              </a:ln>
              <a:effectLst/>
              <a:latin typeface="Arial" charset="0"/>
            </a:endParaRPr>
          </a:p>
        </p:txBody>
      </p:sp>
      <p:sp>
        <p:nvSpPr>
          <p:cNvPr id="37" name="Rectangle 36">
            <a:extLst>
              <a:ext uri="{FF2B5EF4-FFF2-40B4-BE49-F238E27FC236}">
                <a16:creationId xmlns="" xmlns:a16="http://schemas.microsoft.com/office/drawing/2014/main" id="{97C77FD3-88D2-4990-81EE-95858350075A}"/>
              </a:ext>
            </a:extLst>
          </p:cNvPr>
          <p:cNvSpPr/>
          <p:nvPr/>
        </p:nvSpPr>
        <p:spPr bwMode="auto">
          <a:xfrm>
            <a:off x="10349777" y="147527"/>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72320" y="214581"/>
            <a:ext cx="1182626" cy="1182626"/>
          </a:xfrm>
          <a:prstGeom prst="rect">
            <a:avLst/>
          </a:prstGeom>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14667" y="1488361"/>
            <a:ext cx="1139954" cy="1106426"/>
          </a:xfrm>
          <a:prstGeom prst="rect">
            <a:avLst/>
          </a:prstGeom>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86276" y="1488361"/>
            <a:ext cx="1258827" cy="1030226"/>
          </a:xfrm>
          <a:prstGeom prst="rect">
            <a:avLst/>
          </a:prstGeom>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19417" y="3982213"/>
            <a:ext cx="789434" cy="1179578"/>
          </a:xfrm>
          <a:prstGeom prst="rect">
            <a:avLst/>
          </a:prstGeom>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05658" y="3812996"/>
            <a:ext cx="762002" cy="1304547"/>
          </a:xfrm>
          <a:prstGeom prst="rect">
            <a:avLst/>
          </a:prstGeom>
        </p:spPr>
      </p:pic>
    </p:spTree>
    <p:extLst>
      <p:ext uri="{BB962C8B-B14F-4D97-AF65-F5344CB8AC3E}">
        <p14:creationId xmlns:p14="http://schemas.microsoft.com/office/powerpoint/2010/main" val="4096842424"/>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91539" y="1570936"/>
            <a:ext cx="4019711" cy="3716129"/>
          </a:xfrm>
          <a:prstGeom prst="rect">
            <a:avLst/>
          </a:prstGeom>
        </p:spPr>
      </p:pic>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66182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810" name="think-cell Slide" r:id="rId7" imgW="360" imgH="360" progId="TCLayout.ActiveDocument.1">
                  <p:embed/>
                </p:oleObj>
              </mc:Choice>
              <mc:Fallback>
                <p:oleObj name="think-cell Slide" r:id="rId7" imgW="360" imgH="360"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a:xfrm>
            <a:off x="455613" y="382588"/>
            <a:ext cx="8686800" cy="690562"/>
          </a:xfrm>
        </p:spPr>
        <p:txBody>
          <a:bodyPr/>
          <a:lstStyle/>
          <a:p>
            <a:r>
              <a:rPr lang="en-GB" dirty="0"/>
              <a:t>The need for agile business case support</a:t>
            </a:r>
          </a:p>
        </p:txBody>
      </p:sp>
      <p:sp>
        <p:nvSpPr>
          <p:cNvPr id="11" name="TextBox 10">
            <a:extLst>
              <a:ext uri="{FF2B5EF4-FFF2-40B4-BE49-F238E27FC236}">
                <a16:creationId xmlns="" xmlns:a16="http://schemas.microsoft.com/office/drawing/2014/main" id="{D49497C1-8D72-464D-AF0A-2745AA7D1017}"/>
              </a:ext>
            </a:extLst>
          </p:cNvPr>
          <p:cNvSpPr txBox="1"/>
          <p:nvPr/>
        </p:nvSpPr>
        <p:spPr>
          <a:xfrm>
            <a:off x="7457659" y="2908408"/>
            <a:ext cx="1710461" cy="615553"/>
          </a:xfrm>
          <a:prstGeom prst="rect">
            <a:avLst/>
          </a:prstGeom>
          <a:noFill/>
        </p:spPr>
        <p:txBody>
          <a:bodyPr wrap="square" lIns="0" tIns="0" rIns="0" bIns="0" rtlCol="0" anchor="t">
            <a:spAutoFit/>
          </a:bodyPr>
          <a:lstStyle/>
          <a:p>
            <a:pPr algn="r">
              <a:lnSpc>
                <a:spcPct val="100000"/>
              </a:lnSpc>
            </a:pPr>
            <a:r>
              <a:rPr lang="en-US" b="1" dirty="0">
                <a:solidFill>
                  <a:srgbClr val="006D9E"/>
                </a:solidFill>
              </a:rPr>
              <a:t>Anticipating threats</a:t>
            </a:r>
          </a:p>
        </p:txBody>
      </p:sp>
      <p:sp>
        <p:nvSpPr>
          <p:cNvPr id="12" name="TextBox 11">
            <a:extLst>
              <a:ext uri="{FF2B5EF4-FFF2-40B4-BE49-F238E27FC236}">
                <a16:creationId xmlns="" xmlns:a16="http://schemas.microsoft.com/office/drawing/2014/main" id="{B6B7C1B8-FCD7-4452-95AE-A252B84460CC}"/>
              </a:ext>
            </a:extLst>
          </p:cNvPr>
          <p:cNvSpPr txBox="1"/>
          <p:nvPr/>
        </p:nvSpPr>
        <p:spPr>
          <a:xfrm>
            <a:off x="3925658" y="3147301"/>
            <a:ext cx="1751472" cy="1107996"/>
          </a:xfrm>
          <a:prstGeom prst="rect">
            <a:avLst/>
          </a:prstGeom>
          <a:noFill/>
        </p:spPr>
        <p:txBody>
          <a:bodyPr wrap="square" lIns="0" tIns="0" rIns="0" bIns="0" rtlCol="0" anchor="ctr">
            <a:spAutoFit/>
          </a:bodyPr>
          <a:lstStyle/>
          <a:p>
            <a:pPr>
              <a:lnSpc>
                <a:spcPct val="100000"/>
              </a:lnSpc>
            </a:pPr>
            <a:r>
              <a:rPr lang="en-US" sz="1800" b="1" dirty="0"/>
              <a:t>Agile </a:t>
            </a:r>
            <a:r>
              <a:rPr lang="en-US" sz="1800" b="1" dirty="0" smtClean="0"/>
              <a:t/>
            </a:r>
            <a:br>
              <a:rPr lang="en-US" sz="1800" b="1" dirty="0" smtClean="0"/>
            </a:br>
            <a:r>
              <a:rPr lang="en-US" sz="1800" b="1" dirty="0" smtClean="0"/>
              <a:t>business</a:t>
            </a:r>
            <a:br>
              <a:rPr lang="en-US" sz="1800" b="1" dirty="0" smtClean="0"/>
            </a:br>
            <a:r>
              <a:rPr lang="en-US" sz="1800" b="1" dirty="0" smtClean="0"/>
              <a:t>case</a:t>
            </a:r>
            <a:br>
              <a:rPr lang="en-US" sz="1800" b="1" dirty="0" smtClean="0"/>
            </a:br>
            <a:r>
              <a:rPr lang="en-US" sz="1800" b="1" dirty="0" smtClean="0"/>
              <a:t>support</a:t>
            </a:r>
            <a:endParaRPr lang="en-US" sz="1800" b="1" dirty="0"/>
          </a:p>
        </p:txBody>
      </p:sp>
      <p:sp>
        <p:nvSpPr>
          <p:cNvPr id="13" name="TextBox 12">
            <a:extLst>
              <a:ext uri="{FF2B5EF4-FFF2-40B4-BE49-F238E27FC236}">
                <a16:creationId xmlns="" xmlns:a16="http://schemas.microsoft.com/office/drawing/2014/main" id="{26B9A41D-9895-461D-8A22-D888BA7ED6AF}"/>
              </a:ext>
            </a:extLst>
          </p:cNvPr>
          <p:cNvSpPr txBox="1"/>
          <p:nvPr/>
        </p:nvSpPr>
        <p:spPr>
          <a:xfrm>
            <a:off x="7028118" y="3642090"/>
            <a:ext cx="2140001" cy="1667444"/>
          </a:xfrm>
          <a:prstGeom prst="rect">
            <a:avLst/>
          </a:prstGeom>
          <a:noFill/>
        </p:spPr>
        <p:txBody>
          <a:bodyPr wrap="square" lIns="0" tIns="0" rIns="0" bIns="0" rtlCol="0" anchor="t">
            <a:spAutoFit/>
          </a:bodyPr>
          <a:lstStyle/>
          <a:p>
            <a:pPr algn="r">
              <a:spcBef>
                <a:spcPts val="700"/>
              </a:spcBef>
              <a:buSzPct val="100000"/>
            </a:pPr>
            <a:r>
              <a:rPr lang="en-GB" sz="1800" dirty="0"/>
              <a:t>Appreciate speed of change, scale of potential impacts, and the time frames required for building preparedness and </a:t>
            </a:r>
            <a:r>
              <a:rPr lang="en-GB" sz="1800" dirty="0" smtClean="0"/>
              <a:t>resilience.</a:t>
            </a:r>
            <a:endParaRPr lang="en-GB" sz="1800" dirty="0"/>
          </a:p>
        </p:txBody>
      </p:sp>
      <p:sp>
        <p:nvSpPr>
          <p:cNvPr id="14" name="TextBox 13">
            <a:extLst>
              <a:ext uri="{FF2B5EF4-FFF2-40B4-BE49-F238E27FC236}">
                <a16:creationId xmlns="" xmlns:a16="http://schemas.microsoft.com/office/drawing/2014/main" id="{4D949114-3644-4868-80E7-EE4CE3E6619D}"/>
              </a:ext>
            </a:extLst>
          </p:cNvPr>
          <p:cNvSpPr txBox="1"/>
          <p:nvPr/>
        </p:nvSpPr>
        <p:spPr>
          <a:xfrm>
            <a:off x="455613" y="3097597"/>
            <a:ext cx="2064303" cy="923330"/>
          </a:xfrm>
          <a:prstGeom prst="rect">
            <a:avLst/>
          </a:prstGeom>
          <a:noFill/>
        </p:spPr>
        <p:txBody>
          <a:bodyPr wrap="square" lIns="0" tIns="0" rIns="0" bIns="0" rtlCol="0" anchor="t">
            <a:spAutoFit/>
          </a:bodyPr>
          <a:lstStyle/>
          <a:p>
            <a:pPr algn="l">
              <a:lnSpc>
                <a:spcPct val="100000"/>
              </a:lnSpc>
            </a:pPr>
            <a:r>
              <a:rPr lang="en-US" b="1" dirty="0">
                <a:solidFill>
                  <a:schemeClr val="accent1"/>
                </a:solidFill>
              </a:rPr>
              <a:t>Support key management decisions</a:t>
            </a:r>
          </a:p>
        </p:txBody>
      </p:sp>
      <p:sp>
        <p:nvSpPr>
          <p:cNvPr id="15" name="TextBox 14">
            <a:extLst>
              <a:ext uri="{FF2B5EF4-FFF2-40B4-BE49-F238E27FC236}">
                <a16:creationId xmlns="" xmlns:a16="http://schemas.microsoft.com/office/drawing/2014/main" id="{1C4392DC-F2B7-47E5-8D3F-31CAA73241B0}"/>
              </a:ext>
            </a:extLst>
          </p:cNvPr>
          <p:cNvSpPr txBox="1"/>
          <p:nvPr/>
        </p:nvSpPr>
        <p:spPr>
          <a:xfrm>
            <a:off x="455613" y="1562346"/>
            <a:ext cx="3578853" cy="307777"/>
          </a:xfrm>
          <a:prstGeom prst="rect">
            <a:avLst/>
          </a:prstGeom>
          <a:noFill/>
        </p:spPr>
        <p:txBody>
          <a:bodyPr wrap="square" lIns="0" tIns="0" rIns="0" bIns="0" rtlCol="0" anchor="t">
            <a:spAutoFit/>
          </a:bodyPr>
          <a:lstStyle/>
          <a:p>
            <a:pPr algn="l">
              <a:lnSpc>
                <a:spcPct val="100000"/>
              </a:lnSpc>
            </a:pPr>
            <a:r>
              <a:rPr lang="en-US" b="1" dirty="0">
                <a:solidFill>
                  <a:schemeClr val="accent2"/>
                </a:solidFill>
              </a:rPr>
              <a:t>Challenging assumptions</a:t>
            </a:r>
          </a:p>
        </p:txBody>
      </p:sp>
      <p:sp>
        <p:nvSpPr>
          <p:cNvPr id="16" name="TextBox 15">
            <a:extLst>
              <a:ext uri="{FF2B5EF4-FFF2-40B4-BE49-F238E27FC236}">
                <a16:creationId xmlns="" xmlns:a16="http://schemas.microsoft.com/office/drawing/2014/main" id="{BBFD05A4-A609-4640-A2B9-59AB0264CAE5}"/>
              </a:ext>
            </a:extLst>
          </p:cNvPr>
          <p:cNvSpPr txBox="1"/>
          <p:nvPr/>
        </p:nvSpPr>
        <p:spPr>
          <a:xfrm>
            <a:off x="455613" y="1965820"/>
            <a:ext cx="3578853" cy="238207"/>
          </a:xfrm>
          <a:prstGeom prst="rect">
            <a:avLst/>
          </a:prstGeom>
          <a:noFill/>
        </p:spPr>
        <p:txBody>
          <a:bodyPr wrap="square" lIns="0" tIns="0" rIns="0" bIns="0" rtlCol="0" anchor="t">
            <a:spAutoFit/>
          </a:bodyPr>
          <a:lstStyle/>
          <a:p>
            <a:pPr algn="l">
              <a:spcBef>
                <a:spcPts val="700"/>
              </a:spcBef>
              <a:buSzPct val="100000"/>
            </a:pPr>
            <a:r>
              <a:rPr lang="en-GB" sz="1800" dirty="0"/>
              <a:t>Be aware that risks can </a:t>
            </a:r>
            <a:r>
              <a:rPr lang="en-GB" sz="1800" dirty="0" smtClean="0"/>
              <a:t>evolve.</a:t>
            </a:r>
            <a:endParaRPr lang="en-GB" sz="1800" dirty="0"/>
          </a:p>
        </p:txBody>
      </p:sp>
      <p:sp>
        <p:nvSpPr>
          <p:cNvPr id="17" name="TextBox 16">
            <a:extLst>
              <a:ext uri="{FF2B5EF4-FFF2-40B4-BE49-F238E27FC236}">
                <a16:creationId xmlns="" xmlns:a16="http://schemas.microsoft.com/office/drawing/2014/main" id="{047F47E8-D8E5-4E40-B0E7-A261859B7149}"/>
              </a:ext>
            </a:extLst>
          </p:cNvPr>
          <p:cNvSpPr txBox="1"/>
          <p:nvPr/>
        </p:nvSpPr>
        <p:spPr>
          <a:xfrm>
            <a:off x="455613" y="4113309"/>
            <a:ext cx="2064303" cy="1191032"/>
          </a:xfrm>
          <a:prstGeom prst="rect">
            <a:avLst/>
          </a:prstGeom>
          <a:noFill/>
        </p:spPr>
        <p:txBody>
          <a:bodyPr wrap="square" lIns="0" tIns="0" rIns="0" bIns="0" rtlCol="0" anchor="t">
            <a:spAutoFit/>
          </a:bodyPr>
          <a:lstStyle/>
          <a:p>
            <a:pPr algn="l">
              <a:spcBef>
                <a:spcPts val="700"/>
              </a:spcBef>
              <a:buSzPct val="100000"/>
            </a:pPr>
            <a:r>
              <a:rPr lang="en-GB" sz="1800" dirty="0"/>
              <a:t>Framing and producing analyses to improve understanding of key </a:t>
            </a:r>
            <a:r>
              <a:rPr lang="en-GB" sz="1800" dirty="0" smtClean="0"/>
              <a:t>uncertainties.</a:t>
            </a:r>
            <a:endParaRPr lang="en-GB" sz="1800" dirty="0"/>
          </a:p>
        </p:txBody>
      </p:sp>
      <p:sp>
        <p:nvSpPr>
          <p:cNvPr id="19" name="Rectangle 18">
            <a:extLst>
              <a:ext uri="{FF2B5EF4-FFF2-40B4-BE49-F238E27FC236}">
                <a16:creationId xmlns="" xmlns:a16="http://schemas.microsoft.com/office/drawing/2014/main" id="{DD03CC56-F1BF-4B2D-9A85-4645D5C28191}"/>
              </a:ext>
            </a:extLst>
          </p:cNvPr>
          <p:cNvSpPr/>
          <p:nvPr/>
        </p:nvSpPr>
        <p:spPr bwMode="auto">
          <a:xfrm>
            <a:off x="10573160" y="2483663"/>
            <a:ext cx="3342640" cy="1249680"/>
          </a:xfrm>
          <a:prstGeom prst="rect">
            <a:avLst/>
          </a:prstGeom>
          <a:solidFill>
            <a:srgbClr val="FFFF0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sz="1400" b="0" i="0" u="none" strike="noStrike" cap="none" normalizeH="0" baseline="0" dirty="0">
                <a:ln>
                  <a:noFill/>
                </a:ln>
                <a:effectLst/>
                <a:latin typeface="Arial" charset="0"/>
              </a:rPr>
              <a:t>The elements here are not about agile business case support.  There is mention of this in the Material Improbabilities paper</a:t>
            </a:r>
          </a:p>
        </p:txBody>
      </p:sp>
      <p:sp>
        <p:nvSpPr>
          <p:cNvPr id="20" name="Rectangle 19">
            <a:extLst>
              <a:ext uri="{FF2B5EF4-FFF2-40B4-BE49-F238E27FC236}">
                <a16:creationId xmlns="" xmlns:a16="http://schemas.microsoft.com/office/drawing/2014/main" id="{2750976C-4930-4A2E-8D72-BAA441BE1B74}"/>
              </a:ext>
            </a:extLst>
          </p:cNvPr>
          <p:cNvSpPr/>
          <p:nvPr/>
        </p:nvSpPr>
        <p:spPr bwMode="auto">
          <a:xfrm>
            <a:off x="10884167" y="192200"/>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72320" y="214581"/>
            <a:ext cx="1182626" cy="1182626"/>
          </a:xfrm>
          <a:prstGeom prst="rect">
            <a:avLst/>
          </a:prstGeom>
        </p:spPr>
      </p:pic>
    </p:spTree>
    <p:extLst>
      <p:ext uri="{BB962C8B-B14F-4D97-AF65-F5344CB8AC3E}">
        <p14:creationId xmlns:p14="http://schemas.microsoft.com/office/powerpoint/2010/main" val="3341370799"/>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809465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09"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p:txBody>
          <a:bodyPr/>
          <a:lstStyle/>
          <a:p>
            <a:r>
              <a:rPr lang="en-GB" dirty="0"/>
              <a:t>Tougher governance expectations across all industries</a:t>
            </a:r>
          </a:p>
        </p:txBody>
      </p:sp>
      <p:graphicFrame>
        <p:nvGraphicFramePr>
          <p:cNvPr id="36" name="Diagram 35"/>
          <p:cNvGraphicFramePr/>
          <p:nvPr>
            <p:extLst>
              <p:ext uri="{D42A27DB-BD31-4B8C-83A1-F6EECF244321}">
                <p14:modId xmlns:p14="http://schemas.microsoft.com/office/powerpoint/2010/main" val="818492525"/>
              </p:ext>
            </p:extLst>
          </p:nvPr>
        </p:nvGraphicFramePr>
        <p:xfrm>
          <a:off x="460375" y="2326101"/>
          <a:ext cx="8699500" cy="22205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7" name="Rectangle 16">
            <a:extLst>
              <a:ext uri="{FF2B5EF4-FFF2-40B4-BE49-F238E27FC236}">
                <a16:creationId xmlns="" xmlns:a16="http://schemas.microsoft.com/office/drawing/2014/main" id="{0303AEC0-0170-4586-A53C-64A38491D6B4}"/>
              </a:ext>
            </a:extLst>
          </p:cNvPr>
          <p:cNvSpPr/>
          <p:nvPr/>
        </p:nvSpPr>
        <p:spPr bwMode="auto">
          <a:xfrm>
            <a:off x="10580592" y="0"/>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sp>
        <p:nvSpPr>
          <p:cNvPr id="18" name="Rectangle 17">
            <a:extLst>
              <a:ext uri="{FF2B5EF4-FFF2-40B4-BE49-F238E27FC236}">
                <a16:creationId xmlns="" xmlns:a16="http://schemas.microsoft.com/office/drawing/2014/main" id="{8EB4AB34-1899-4BDE-A098-9229D7657BD0}"/>
              </a:ext>
            </a:extLst>
          </p:cNvPr>
          <p:cNvSpPr/>
          <p:nvPr/>
        </p:nvSpPr>
        <p:spPr bwMode="auto">
          <a:xfrm>
            <a:off x="11409547" y="0"/>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sp>
        <p:nvSpPr>
          <p:cNvPr id="19" name="Rectangle 18">
            <a:extLst>
              <a:ext uri="{FF2B5EF4-FFF2-40B4-BE49-F238E27FC236}">
                <a16:creationId xmlns="" xmlns:a16="http://schemas.microsoft.com/office/drawing/2014/main" id="{DD03CC56-F1BF-4B2D-9A85-4645D5C28191}"/>
              </a:ext>
            </a:extLst>
          </p:cNvPr>
          <p:cNvSpPr/>
          <p:nvPr/>
        </p:nvSpPr>
        <p:spPr bwMode="auto">
          <a:xfrm>
            <a:off x="9787451" y="4987925"/>
            <a:ext cx="2211320" cy="1249680"/>
          </a:xfrm>
          <a:prstGeom prst="rect">
            <a:avLst/>
          </a:prstGeom>
          <a:solidFill>
            <a:srgbClr val="FFFF0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sz="1400" b="0" i="0" u="none" strike="noStrike" cap="none" normalizeH="0" baseline="0" dirty="0" smtClean="0">
                <a:ln>
                  <a:noFill/>
                </a:ln>
                <a:effectLst/>
                <a:latin typeface="Arial" charset="0"/>
              </a:rPr>
              <a:t>CN wants notes for this slide</a:t>
            </a:r>
            <a:endParaRPr kumimoji="0" lang="en-GB" sz="1400" b="0" i="0" u="none" strike="noStrike" cap="none" normalizeH="0" baseline="0" dirty="0">
              <a:ln>
                <a:noFill/>
              </a:ln>
              <a:effectLst/>
              <a:latin typeface="Arial" charset="0"/>
            </a:endParaRPr>
          </a:p>
        </p:txBody>
      </p:sp>
      <p:sp>
        <p:nvSpPr>
          <p:cNvPr id="4" name="TextBox 3"/>
          <p:cNvSpPr txBox="1"/>
          <p:nvPr/>
        </p:nvSpPr>
        <p:spPr>
          <a:xfrm>
            <a:off x="429126" y="5842006"/>
            <a:ext cx="3790061" cy="383438"/>
          </a:xfrm>
          <a:prstGeom prst="rect">
            <a:avLst/>
          </a:prstGeom>
          <a:noFill/>
        </p:spPr>
        <p:txBody>
          <a:bodyPr wrap="square" rtlCol="0">
            <a:spAutoFit/>
          </a:bodyPr>
          <a:lstStyle/>
          <a:p>
            <a:pPr algn="l"/>
            <a:r>
              <a:rPr lang="en-GB" sz="1050" dirty="0" err="1" smtClean="0"/>
              <a:t>FCA</a:t>
            </a:r>
            <a:r>
              <a:rPr lang="en-GB" sz="1050" dirty="0" smtClean="0"/>
              <a:t>: Financial Conduct Authority</a:t>
            </a:r>
          </a:p>
          <a:p>
            <a:pPr algn="l"/>
            <a:r>
              <a:rPr lang="en-GB" sz="1050" dirty="0" smtClean="0"/>
              <a:t>PRA: Prudential Regulation Authority</a:t>
            </a:r>
            <a:endParaRPr lang="en-GB" sz="1050" dirty="0"/>
          </a:p>
        </p:txBody>
      </p:sp>
      <p:pic>
        <p:nvPicPr>
          <p:cNvPr id="21" name="Picture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72320" y="214581"/>
            <a:ext cx="1182626" cy="1182626"/>
          </a:xfrm>
          <a:prstGeom prst="rect">
            <a:avLst/>
          </a:prstGeom>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9637" y="2465988"/>
            <a:ext cx="720000" cy="720000"/>
          </a:xfrm>
          <a:prstGeom prst="rect">
            <a:avLst/>
          </a:prstGeom>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21280" y="2465988"/>
            <a:ext cx="720000" cy="720000"/>
          </a:xfrm>
          <a:prstGeom prst="rect">
            <a:avLst/>
          </a:prstGeom>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12923" y="2465988"/>
            <a:ext cx="720000" cy="720000"/>
          </a:xfrm>
          <a:prstGeom prst="rect">
            <a:avLst/>
          </a:prstGeom>
        </p:spPr>
      </p:pic>
      <p:pic>
        <p:nvPicPr>
          <p:cNvPr id="9" name="Picture 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904566" y="2465988"/>
            <a:ext cx="720000" cy="720000"/>
          </a:xfrm>
          <a:prstGeom prst="rect">
            <a:avLst/>
          </a:prstGeom>
        </p:spPr>
      </p:pic>
      <p:pic>
        <p:nvPicPr>
          <p:cNvPr id="10" name="Picture 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996209" y="2465988"/>
            <a:ext cx="720000" cy="720000"/>
          </a:xfrm>
          <a:prstGeom prst="rect">
            <a:avLst/>
          </a:prstGeom>
        </p:spPr>
      </p:pic>
      <p:pic>
        <p:nvPicPr>
          <p:cNvPr id="11" name="Picture 1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087852" y="2465988"/>
            <a:ext cx="720000" cy="720000"/>
          </a:xfrm>
          <a:prstGeom prst="rect">
            <a:avLst/>
          </a:prstGeom>
        </p:spPr>
      </p:pic>
      <p:pic>
        <p:nvPicPr>
          <p:cNvPr id="12" name="Picture 1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79495" y="2465988"/>
            <a:ext cx="720000" cy="720000"/>
          </a:xfrm>
          <a:prstGeom prst="rect">
            <a:avLst/>
          </a:prstGeom>
        </p:spPr>
      </p:pic>
      <p:pic>
        <p:nvPicPr>
          <p:cNvPr id="13" name="Picture 1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271141" y="2465988"/>
            <a:ext cx="720000" cy="720000"/>
          </a:xfrm>
          <a:prstGeom prst="rect">
            <a:avLst/>
          </a:prstGeom>
        </p:spPr>
      </p:pic>
    </p:spTree>
    <p:extLst>
      <p:ext uri="{BB962C8B-B14F-4D97-AF65-F5344CB8AC3E}">
        <p14:creationId xmlns:p14="http://schemas.microsoft.com/office/powerpoint/2010/main" val="3132193368"/>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4013939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61" name="think-cell Slide" r:id="rId6" imgW="360" imgH="360" progId="TCLayout.ActiveDocument.1">
                  <p:embed/>
                </p:oleObj>
              </mc:Choice>
              <mc:Fallback>
                <p:oleObj name="think-cell Slide" r:id="rId6" imgW="360" imgH="36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p:txBody>
          <a:bodyPr/>
          <a:lstStyle/>
          <a:p>
            <a:r>
              <a:rPr lang="en-GB" dirty="0"/>
              <a:t>The importance of culture in good risk management </a:t>
            </a:r>
          </a:p>
        </p:txBody>
      </p:sp>
      <p:sp>
        <p:nvSpPr>
          <p:cNvPr id="16" name="Rectangle 15">
            <a:extLst>
              <a:ext uri="{FF2B5EF4-FFF2-40B4-BE49-F238E27FC236}">
                <a16:creationId xmlns="" xmlns:a16="http://schemas.microsoft.com/office/drawing/2014/main" id="{A21746CA-2F3F-4FD4-AFA0-605454497CD2}"/>
              </a:ext>
            </a:extLst>
          </p:cNvPr>
          <p:cNvSpPr/>
          <p:nvPr/>
        </p:nvSpPr>
        <p:spPr>
          <a:xfrm>
            <a:off x="460375" y="1864291"/>
            <a:ext cx="2012352" cy="952825"/>
          </a:xfrm>
          <a:prstGeom prst="rect">
            <a:avLst/>
          </a:prstGeom>
        </p:spPr>
        <p:txBody>
          <a:bodyPr wrap="square" lIns="0" tIns="0" rIns="0" bIns="0">
            <a:spAutoFit/>
          </a:bodyPr>
          <a:lstStyle/>
          <a:p>
            <a:pPr algn="r">
              <a:spcBef>
                <a:spcPts val="700"/>
              </a:spcBef>
              <a:buSzPct val="100000"/>
            </a:pPr>
            <a:r>
              <a:rPr lang="en-US" sz="1800" dirty="0">
                <a:solidFill>
                  <a:schemeClr val="accent1"/>
                </a:solidFill>
              </a:rPr>
              <a:t>Helping to overcome assumptions and biases</a:t>
            </a:r>
          </a:p>
        </p:txBody>
      </p:sp>
      <p:sp>
        <p:nvSpPr>
          <p:cNvPr id="17" name="Rectangle 16">
            <a:extLst>
              <a:ext uri="{FF2B5EF4-FFF2-40B4-BE49-F238E27FC236}">
                <a16:creationId xmlns="" xmlns:a16="http://schemas.microsoft.com/office/drawing/2014/main" id="{E86D0014-FA77-44B4-99FF-932C6F8F2A68}"/>
              </a:ext>
            </a:extLst>
          </p:cNvPr>
          <p:cNvSpPr/>
          <p:nvPr/>
        </p:nvSpPr>
        <p:spPr>
          <a:xfrm>
            <a:off x="7206105" y="1913415"/>
            <a:ext cx="1820937" cy="1191032"/>
          </a:xfrm>
          <a:prstGeom prst="rect">
            <a:avLst/>
          </a:prstGeom>
        </p:spPr>
        <p:txBody>
          <a:bodyPr wrap="square" lIns="0" tIns="0" rIns="0" bIns="0">
            <a:spAutoFit/>
          </a:bodyPr>
          <a:lstStyle/>
          <a:p>
            <a:pPr algn="l">
              <a:spcBef>
                <a:spcPts val="700"/>
              </a:spcBef>
              <a:buSzPct val="100000"/>
            </a:pPr>
            <a:r>
              <a:rPr lang="en-US" sz="1800" dirty="0">
                <a:solidFill>
                  <a:schemeClr val="accent2"/>
                </a:solidFill>
                <a:latin typeface="Arial" panose="020B0604020202020204" pitchFamily="34" charset="0"/>
              </a:rPr>
              <a:t>Addressing new concerns about insider threats – both malicious and careless</a:t>
            </a:r>
          </a:p>
        </p:txBody>
      </p:sp>
      <p:sp>
        <p:nvSpPr>
          <p:cNvPr id="18" name="Rectangle 17">
            <a:extLst>
              <a:ext uri="{FF2B5EF4-FFF2-40B4-BE49-F238E27FC236}">
                <a16:creationId xmlns="" xmlns:a16="http://schemas.microsoft.com/office/drawing/2014/main" id="{3057415E-2FC7-43FC-9BA2-A8BD3E8111E5}"/>
              </a:ext>
            </a:extLst>
          </p:cNvPr>
          <p:cNvSpPr/>
          <p:nvPr/>
        </p:nvSpPr>
        <p:spPr>
          <a:xfrm>
            <a:off x="460375" y="4060009"/>
            <a:ext cx="2022397" cy="1191032"/>
          </a:xfrm>
          <a:prstGeom prst="rect">
            <a:avLst/>
          </a:prstGeom>
        </p:spPr>
        <p:txBody>
          <a:bodyPr wrap="square" lIns="0" tIns="0" rIns="0" bIns="0">
            <a:spAutoFit/>
          </a:bodyPr>
          <a:lstStyle/>
          <a:p>
            <a:pPr algn="r">
              <a:spcBef>
                <a:spcPts val="700"/>
              </a:spcBef>
              <a:buSzPct val="100000"/>
            </a:pPr>
            <a:r>
              <a:rPr lang="en-US" sz="1800" dirty="0">
                <a:solidFill>
                  <a:srgbClr val="006D9E"/>
                </a:solidFill>
                <a:latin typeface="Arial" panose="020B0604020202020204" pitchFamily="34" charset="0"/>
              </a:rPr>
              <a:t>Focusing HR on broader concerns in today’s political and technological environment</a:t>
            </a:r>
          </a:p>
        </p:txBody>
      </p:sp>
      <p:sp>
        <p:nvSpPr>
          <p:cNvPr id="19" name="Rectangle 18">
            <a:extLst>
              <a:ext uri="{FF2B5EF4-FFF2-40B4-BE49-F238E27FC236}">
                <a16:creationId xmlns="" xmlns:a16="http://schemas.microsoft.com/office/drawing/2014/main" id="{AA11FBAC-10C2-4F50-BFED-0970EB488A3C}"/>
              </a:ext>
            </a:extLst>
          </p:cNvPr>
          <p:cNvSpPr/>
          <p:nvPr/>
        </p:nvSpPr>
        <p:spPr>
          <a:xfrm>
            <a:off x="7307638" y="4234111"/>
            <a:ext cx="1831600" cy="714619"/>
          </a:xfrm>
          <a:prstGeom prst="rect">
            <a:avLst/>
          </a:prstGeom>
        </p:spPr>
        <p:txBody>
          <a:bodyPr wrap="square" lIns="0" tIns="0" rIns="0" bIns="0">
            <a:spAutoFit/>
          </a:bodyPr>
          <a:lstStyle/>
          <a:p>
            <a:pPr algn="l">
              <a:spcBef>
                <a:spcPts val="700"/>
              </a:spcBef>
              <a:buSzPct val="100000"/>
            </a:pPr>
            <a:r>
              <a:rPr lang="en-US" sz="1800" dirty="0">
                <a:solidFill>
                  <a:schemeClr val="bg1">
                    <a:lumMod val="50000"/>
                  </a:schemeClr>
                </a:solidFill>
                <a:latin typeface="Arial" panose="020B0604020202020204" pitchFamily="34" charset="0"/>
              </a:rPr>
              <a:t>Enforcing reputation risk management</a:t>
            </a:r>
          </a:p>
        </p:txBody>
      </p:sp>
      <p:sp>
        <p:nvSpPr>
          <p:cNvPr id="25" name="Rectangle 24">
            <a:extLst>
              <a:ext uri="{FF2B5EF4-FFF2-40B4-BE49-F238E27FC236}">
                <a16:creationId xmlns="" xmlns:a16="http://schemas.microsoft.com/office/drawing/2014/main" id="{0303AEC0-0170-4586-A53C-64A38491D6B4}"/>
              </a:ext>
            </a:extLst>
          </p:cNvPr>
          <p:cNvSpPr/>
          <p:nvPr/>
        </p:nvSpPr>
        <p:spPr bwMode="auto">
          <a:xfrm>
            <a:off x="10411496" y="33020"/>
            <a:ext cx="1167576" cy="1249680"/>
          </a:xfrm>
          <a:prstGeom prst="rect">
            <a:avLst/>
          </a:prstGeom>
          <a:solidFill>
            <a:srgbClr val="92D05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CN</a:t>
            </a:r>
          </a:p>
        </p:txBody>
      </p:sp>
      <p:pic>
        <p:nvPicPr>
          <p:cNvPr id="32" name="Picture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72320" y="214581"/>
            <a:ext cx="1182626" cy="1182626"/>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72764" y="1300370"/>
            <a:ext cx="4257261" cy="4257261"/>
          </a:xfrm>
          <a:prstGeom prst="rect">
            <a:avLst/>
          </a:prstGeom>
        </p:spPr>
      </p:pic>
    </p:spTree>
    <p:extLst>
      <p:ext uri="{BB962C8B-B14F-4D97-AF65-F5344CB8AC3E}">
        <p14:creationId xmlns:p14="http://schemas.microsoft.com/office/powerpoint/2010/main" val="796516210"/>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880998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724"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a:extLst>
              <a:ext uri="{FF2B5EF4-FFF2-40B4-BE49-F238E27FC236}">
                <a16:creationId xmlns="" xmlns:a16="http://schemas.microsoft.com/office/drawing/2014/main" id="{B1D89ED1-F277-49E9-8CCF-D76DC4CC292B}"/>
              </a:ext>
            </a:extLst>
          </p:cNvPr>
          <p:cNvSpPr>
            <a:spLocks noGrp="1"/>
          </p:cNvSpPr>
          <p:nvPr>
            <p:ph type="title"/>
          </p:nvPr>
        </p:nvSpPr>
        <p:spPr/>
        <p:txBody>
          <a:bodyPr/>
          <a:lstStyle/>
          <a:p>
            <a:r>
              <a:rPr lang="en-GB" dirty="0"/>
              <a:t>New digital capabilities adding value</a:t>
            </a:r>
            <a:endParaRPr lang="en-GB" dirty="0">
              <a:solidFill>
                <a:srgbClr val="00A8C8"/>
              </a:solidFill>
            </a:endParaRPr>
          </a:p>
        </p:txBody>
      </p:sp>
      <p:graphicFrame>
        <p:nvGraphicFramePr>
          <p:cNvPr id="4" name="Table 3">
            <a:extLst>
              <a:ext uri="{FF2B5EF4-FFF2-40B4-BE49-F238E27FC236}">
                <a16:creationId xmlns="" xmlns:a16="http://schemas.microsoft.com/office/drawing/2014/main" id="{095B3CAD-3BA8-4105-BC7F-5FF7D7517311}"/>
              </a:ext>
            </a:extLst>
          </p:cNvPr>
          <p:cNvGraphicFramePr>
            <a:graphicFrameLocks noGrp="1"/>
          </p:cNvGraphicFramePr>
          <p:nvPr>
            <p:extLst>
              <p:ext uri="{D42A27DB-BD31-4B8C-83A1-F6EECF244321}">
                <p14:modId xmlns:p14="http://schemas.microsoft.com/office/powerpoint/2010/main" val="2856016822"/>
              </p:ext>
            </p:extLst>
          </p:nvPr>
        </p:nvGraphicFramePr>
        <p:xfrm>
          <a:off x="2564545" y="1080674"/>
          <a:ext cx="6488840" cy="4823613"/>
        </p:xfrm>
        <a:graphic>
          <a:graphicData uri="http://schemas.openxmlformats.org/drawingml/2006/table">
            <a:tbl>
              <a:tblPr firstRow="1" bandRow="1"/>
              <a:tblGrid>
                <a:gridCol w="2533824">
                  <a:extLst>
                    <a:ext uri="{9D8B030D-6E8A-4147-A177-3AD203B41FA5}">
                      <a16:colId xmlns="" xmlns:a16="http://schemas.microsoft.com/office/drawing/2014/main" val="20000"/>
                    </a:ext>
                  </a:extLst>
                </a:gridCol>
                <a:gridCol w="3955016">
                  <a:extLst>
                    <a:ext uri="{9D8B030D-6E8A-4147-A177-3AD203B41FA5}">
                      <a16:colId xmlns="" xmlns:a16="http://schemas.microsoft.com/office/drawing/2014/main" val="20002"/>
                    </a:ext>
                  </a:extLst>
                </a:gridCol>
              </a:tblGrid>
              <a:tr h="517035">
                <a:tc>
                  <a:txBody>
                    <a:bodyPr/>
                    <a:lstStyle/>
                    <a:p>
                      <a:pPr marL="0" algn="l" defTabSz="914400" rtl="0" eaLnBrk="1" latinLnBrk="0" hangingPunct="1"/>
                      <a:r>
                        <a:rPr lang="en-GB" sz="1600" b="1" kern="0" dirty="0">
                          <a:solidFill>
                            <a:schemeClr val="accent2"/>
                          </a:solidFill>
                          <a:latin typeface="+mn-lt"/>
                          <a:ea typeface="+mn-ea"/>
                          <a:cs typeface="+mn-cs"/>
                        </a:rPr>
                        <a:t>Business</a:t>
                      </a:r>
                      <a:r>
                        <a:rPr lang="en-GB" sz="1600" b="1" kern="0" baseline="0" dirty="0">
                          <a:solidFill>
                            <a:schemeClr val="accent2"/>
                          </a:solidFill>
                          <a:latin typeface="+mn-lt"/>
                          <a:ea typeface="+mn-ea"/>
                          <a:cs typeface="+mn-cs"/>
                        </a:rPr>
                        <a:t> use</a:t>
                      </a:r>
                      <a:endParaRPr lang="en-GB" sz="1600" b="1" kern="0" dirty="0">
                        <a:solidFill>
                          <a:schemeClr val="accent2"/>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600" b="1" kern="0" dirty="0">
                          <a:solidFill>
                            <a:schemeClr val="accent2"/>
                          </a:solidFill>
                          <a:latin typeface="+mn-lt"/>
                          <a:ea typeface="+mn-ea"/>
                          <a:cs typeface="+mn-cs"/>
                        </a:rPr>
                        <a:t>Application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7177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rPr>
                        <a:t>Predictive Maintenance</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
                          <a:schemeClr val="accent2">
                            <a:lumMod val="75000"/>
                          </a:schemeClr>
                        </a:buClr>
                        <a:buSzTx/>
                        <a:buFont typeface="Arial" panose="020B0604020202020204" pitchFamily="34" charset="0"/>
                        <a:buNone/>
                        <a:tabLst/>
                        <a:defRPr/>
                      </a:pPr>
                      <a:r>
                        <a:rPr lang="en-GB" sz="1600" dirty="0" smtClean="0"/>
                        <a:t>Optimisation </a:t>
                      </a:r>
                      <a:r>
                        <a:rPr lang="en-GB" sz="1600" dirty="0"/>
                        <a:t>of parts inventory</a:t>
                      </a:r>
                      <a:r>
                        <a:rPr lang="en-GB" sz="1600" baseline="0" dirty="0"/>
                        <a:t> </a:t>
                      </a:r>
                      <a:r>
                        <a:rPr lang="en-GB" sz="1600" dirty="0"/>
                        <a:t>and service schedules in the airline </a:t>
                      </a:r>
                      <a:r>
                        <a:rPr lang="en-GB" sz="1600" dirty="0" smtClean="0"/>
                        <a:t>industry.</a:t>
                      </a:r>
                      <a:endParaRPr lang="en-GB" sz="1600" dirty="0"/>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7177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rPr>
                        <a:t>Quality control</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
                          <a:schemeClr val="accent2">
                            <a:lumMod val="75000"/>
                          </a:schemeClr>
                        </a:buClr>
                        <a:buSzTx/>
                        <a:buFont typeface="Arial" panose="020B0604020202020204" pitchFamily="34" charset="0"/>
                        <a:buNone/>
                        <a:tabLst/>
                        <a:defRPr/>
                      </a:pPr>
                      <a:r>
                        <a:rPr lang="en-GB" sz="1600" dirty="0"/>
                        <a:t>Monitoring products in a manufacturing</a:t>
                      </a:r>
                      <a:r>
                        <a:rPr lang="en-GB" sz="1600" baseline="0" dirty="0"/>
                        <a:t> plant to reduce future </a:t>
                      </a:r>
                      <a:r>
                        <a:rPr lang="en-GB" sz="1600" baseline="0" dirty="0" smtClean="0"/>
                        <a:t>defects.</a:t>
                      </a:r>
                      <a:endParaRPr lang="en-GB" sz="1600" dirty="0"/>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7177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rPr>
                        <a:t>Illegal</a:t>
                      </a:r>
                      <a:r>
                        <a:rPr lang="en-GB" sz="1600" b="0" baseline="0" dirty="0">
                          <a:solidFill>
                            <a:schemeClr val="tx1"/>
                          </a:solidFill>
                        </a:rPr>
                        <a:t> activity detection</a:t>
                      </a:r>
                      <a:endParaRPr lang="en-GB" sz="1600" b="0" dirty="0">
                        <a:solidFill>
                          <a:schemeClr val="tx1"/>
                        </a:solidFill>
                      </a:endParaRP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600"/>
                        </a:spcBef>
                        <a:spcAft>
                          <a:spcPts val="0"/>
                        </a:spcAft>
                        <a:buClr>
                          <a:schemeClr val="accent2">
                            <a:lumMod val="75000"/>
                          </a:schemeClr>
                        </a:buClr>
                        <a:buSzTx/>
                        <a:buFont typeface="Arial" panose="020B0604020202020204" pitchFamily="34" charset="0"/>
                        <a:buNone/>
                        <a:tabLst/>
                        <a:defRPr/>
                      </a:pPr>
                      <a:r>
                        <a:rPr lang="en-GB" sz="1600" dirty="0"/>
                        <a:t>Faster response to illicit activities and terrorism</a:t>
                      </a:r>
                      <a:r>
                        <a:rPr lang="en-GB" sz="1600" baseline="0" dirty="0"/>
                        <a:t> by</a:t>
                      </a:r>
                      <a:r>
                        <a:rPr lang="en-GB" sz="1600" dirty="0"/>
                        <a:t> noting</a:t>
                      </a:r>
                      <a:r>
                        <a:rPr lang="en-GB" sz="1600" baseline="0" dirty="0"/>
                        <a:t> </a:t>
                      </a:r>
                      <a:r>
                        <a:rPr lang="en-GB" sz="1600" dirty="0"/>
                        <a:t>unusual </a:t>
                      </a:r>
                      <a:r>
                        <a:rPr lang="en-GB" sz="1600" dirty="0" smtClean="0"/>
                        <a:t>activities.</a:t>
                      </a:r>
                      <a:endParaRPr lang="en-GB" sz="1600" dirty="0"/>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7177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rPr>
                        <a:t>Behavioural tracking</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600"/>
                        </a:spcBef>
                        <a:spcAft>
                          <a:spcPts val="0"/>
                        </a:spcAft>
                        <a:buClr>
                          <a:schemeClr val="accent2">
                            <a:lumMod val="75000"/>
                          </a:schemeClr>
                        </a:buClr>
                        <a:buSzTx/>
                        <a:buFont typeface="Arial" panose="020B0604020202020204" pitchFamily="34" charset="0"/>
                        <a:buNone/>
                        <a:tabLst/>
                        <a:defRPr/>
                      </a:pPr>
                      <a:r>
                        <a:rPr lang="en-GB" sz="1600" dirty="0"/>
                        <a:t>Detection</a:t>
                      </a:r>
                      <a:r>
                        <a:rPr lang="en-GB" sz="1600" baseline="0" dirty="0"/>
                        <a:t> of</a:t>
                      </a:r>
                      <a:r>
                        <a:rPr lang="en-GB" sz="1600" dirty="0"/>
                        <a:t> customer preferences to</a:t>
                      </a:r>
                      <a:r>
                        <a:rPr lang="en-GB" sz="1600" baseline="0" dirty="0"/>
                        <a:t> predict future changes in </a:t>
                      </a:r>
                      <a:r>
                        <a:rPr lang="en-GB" sz="1600" baseline="0" dirty="0" smtClean="0"/>
                        <a:t>demand.</a:t>
                      </a:r>
                      <a:endParaRPr lang="en-GB" sz="1600" dirty="0"/>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7177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rPr>
                        <a:t>Contingency</a:t>
                      </a:r>
                      <a:r>
                        <a:rPr lang="en-GB" sz="1600" b="0" baseline="0" dirty="0">
                          <a:solidFill>
                            <a:schemeClr val="tx1"/>
                          </a:solidFill>
                        </a:rPr>
                        <a:t> planning</a:t>
                      </a:r>
                      <a:endParaRPr lang="en-GB" sz="1600" b="0" dirty="0">
                        <a:solidFill>
                          <a:schemeClr val="tx1"/>
                        </a:solidFill>
                      </a:endParaRP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spcBef>
                          <a:spcPts val="600"/>
                        </a:spcBef>
                        <a:buClr>
                          <a:schemeClr val="accent2">
                            <a:lumMod val="75000"/>
                          </a:schemeClr>
                        </a:buClr>
                        <a:buFont typeface="Arial" panose="020B0604020202020204" pitchFamily="34" charset="0"/>
                        <a:buNone/>
                      </a:pPr>
                      <a:r>
                        <a:rPr lang="en-GB" sz="1600" dirty="0">
                          <a:solidFill>
                            <a:schemeClr val="tx1"/>
                          </a:solidFill>
                        </a:rPr>
                        <a:t>Monitoring potential</a:t>
                      </a:r>
                      <a:r>
                        <a:rPr lang="en-GB" sz="1600" baseline="0" dirty="0">
                          <a:solidFill>
                            <a:schemeClr val="tx1"/>
                          </a:solidFill>
                        </a:rPr>
                        <a:t> for extreme weather to disrupt  supply </a:t>
                      </a:r>
                      <a:r>
                        <a:rPr lang="en-GB" sz="1600" baseline="0" dirty="0" smtClean="0">
                          <a:solidFill>
                            <a:schemeClr val="tx1"/>
                          </a:solidFill>
                        </a:rPr>
                        <a:t>routes/logistics.</a:t>
                      </a:r>
                      <a:endParaRPr lang="en-GB" sz="1600" dirty="0">
                        <a:solidFill>
                          <a:schemeClr val="tx1"/>
                        </a:solidFill>
                      </a:endParaRP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r h="7177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rPr>
                        <a:t>Country risk management</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
                          <a:schemeClr val="accent2">
                            <a:lumMod val="75000"/>
                          </a:schemeClr>
                        </a:buClr>
                        <a:buSzTx/>
                        <a:buFont typeface="Arial" panose="020B0604020202020204" pitchFamily="34" charset="0"/>
                        <a:buNone/>
                        <a:tabLst/>
                        <a:defRPr/>
                      </a:pPr>
                      <a:r>
                        <a:rPr lang="en-GB" sz="1600" dirty="0"/>
                        <a:t>Prediction</a:t>
                      </a:r>
                      <a:r>
                        <a:rPr lang="en-GB" sz="1600" baseline="0" dirty="0"/>
                        <a:t> of rising threats to provide early warning to </a:t>
                      </a:r>
                      <a:r>
                        <a:rPr lang="en-GB" sz="1600" baseline="0" dirty="0" smtClean="0"/>
                        <a:t>operations.</a:t>
                      </a:r>
                      <a:endParaRPr lang="en-GB" sz="1600" dirty="0"/>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 xmlns:a16="http://schemas.microsoft.com/office/drawing/2014/main" val="10006"/>
                  </a:ext>
                </a:extLst>
              </a:tr>
            </a:tbl>
          </a:graphicData>
        </a:graphic>
      </p:graphicFrame>
      <p:sp>
        <p:nvSpPr>
          <p:cNvPr id="16" name="TextBox 15">
            <a:extLst>
              <a:ext uri="{FF2B5EF4-FFF2-40B4-BE49-F238E27FC236}">
                <a16:creationId xmlns="" xmlns:a16="http://schemas.microsoft.com/office/drawing/2014/main" id="{5603BC6E-B537-455F-BE36-4DAC01CF313E}"/>
              </a:ext>
            </a:extLst>
          </p:cNvPr>
          <p:cNvSpPr txBox="1"/>
          <p:nvPr/>
        </p:nvSpPr>
        <p:spPr>
          <a:xfrm>
            <a:off x="451836" y="2581522"/>
            <a:ext cx="1226534" cy="3248573"/>
          </a:xfrm>
          <a:prstGeom prst="rect">
            <a:avLst/>
          </a:prstGeom>
          <a:noFill/>
        </p:spPr>
        <p:txBody>
          <a:bodyPr wrap="square" lIns="36000" tIns="36000" rIns="36000" bIns="36000" rtlCol="0">
            <a:spAutoFit/>
          </a:bodyPr>
          <a:lstStyle/>
          <a:p>
            <a:r>
              <a:rPr lang="en-GB" sz="1600" b="1" dirty="0">
                <a:solidFill>
                  <a:schemeClr val="accent2"/>
                </a:solidFill>
              </a:rPr>
              <a:t>Robotic automation</a:t>
            </a:r>
          </a:p>
          <a:p>
            <a:endParaRPr lang="en-GB" sz="1600" b="1" dirty="0">
              <a:solidFill>
                <a:schemeClr val="accent2"/>
              </a:solidFill>
            </a:endParaRPr>
          </a:p>
          <a:p>
            <a:endParaRPr lang="en-GB" sz="1600" b="1" dirty="0">
              <a:solidFill>
                <a:schemeClr val="accent2"/>
              </a:solidFill>
            </a:endParaRPr>
          </a:p>
          <a:p>
            <a:endParaRPr lang="en-GB" sz="1600" b="1" dirty="0">
              <a:solidFill>
                <a:schemeClr val="accent2"/>
              </a:solidFill>
            </a:endParaRPr>
          </a:p>
          <a:p>
            <a:endParaRPr lang="en-GB" sz="1600" b="1" dirty="0">
              <a:solidFill>
                <a:schemeClr val="accent2"/>
              </a:solidFill>
            </a:endParaRPr>
          </a:p>
          <a:p>
            <a:endParaRPr lang="en-GB" sz="1600" b="1" dirty="0">
              <a:solidFill>
                <a:schemeClr val="accent2"/>
              </a:solidFill>
            </a:endParaRPr>
          </a:p>
          <a:p>
            <a:r>
              <a:rPr lang="en-GB" sz="1600" b="1" dirty="0">
                <a:solidFill>
                  <a:schemeClr val="accent2"/>
                </a:solidFill>
              </a:rPr>
              <a:t>Artificial intelligence</a:t>
            </a:r>
          </a:p>
          <a:p>
            <a:endParaRPr lang="en-GB" sz="1600" b="1" dirty="0">
              <a:solidFill>
                <a:schemeClr val="accent2"/>
              </a:solidFill>
            </a:endParaRPr>
          </a:p>
          <a:p>
            <a:endParaRPr lang="en-GB" sz="1600" b="1" dirty="0">
              <a:solidFill>
                <a:schemeClr val="accent2"/>
              </a:solidFill>
            </a:endParaRPr>
          </a:p>
          <a:p>
            <a:endParaRPr lang="en-GB" sz="1600" b="1" dirty="0">
              <a:solidFill>
                <a:schemeClr val="accent2"/>
              </a:solidFill>
            </a:endParaRPr>
          </a:p>
          <a:p>
            <a:endParaRPr lang="en-GB" sz="1600" b="1" dirty="0">
              <a:solidFill>
                <a:schemeClr val="accent2"/>
              </a:solidFill>
            </a:endParaRPr>
          </a:p>
          <a:p>
            <a:endParaRPr lang="en-GB" sz="1600" b="1" dirty="0">
              <a:solidFill>
                <a:schemeClr val="accent2"/>
              </a:solidFill>
            </a:endParaRPr>
          </a:p>
          <a:p>
            <a:r>
              <a:rPr lang="en-GB" sz="1600" b="1" dirty="0">
                <a:solidFill>
                  <a:schemeClr val="accent2"/>
                </a:solidFill>
              </a:rPr>
              <a:t>Blockchain</a:t>
            </a:r>
          </a:p>
        </p:txBody>
      </p:sp>
      <p:sp>
        <p:nvSpPr>
          <p:cNvPr id="24" name="Rectangle 23">
            <a:extLst>
              <a:ext uri="{FF2B5EF4-FFF2-40B4-BE49-F238E27FC236}">
                <a16:creationId xmlns="" xmlns:a16="http://schemas.microsoft.com/office/drawing/2014/main" id="{97AC2670-EEDA-4C92-BD9A-156C7DE68ADE}"/>
              </a:ext>
            </a:extLst>
          </p:cNvPr>
          <p:cNvSpPr/>
          <p:nvPr/>
        </p:nvSpPr>
        <p:spPr bwMode="auto">
          <a:xfrm>
            <a:off x="10777289" y="143064"/>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sp>
        <p:nvSpPr>
          <p:cNvPr id="9" name="Right Brace 8">
            <a:extLst>
              <a:ext uri="{FF2B5EF4-FFF2-40B4-BE49-F238E27FC236}">
                <a16:creationId xmlns="" xmlns:a16="http://schemas.microsoft.com/office/drawing/2014/main" id="{FBAF93BF-D9A9-4D5C-A33C-D1F5F1B35A1C}"/>
              </a:ext>
            </a:extLst>
          </p:cNvPr>
          <p:cNvSpPr/>
          <p:nvPr/>
        </p:nvSpPr>
        <p:spPr bwMode="auto">
          <a:xfrm>
            <a:off x="1674368" y="1594200"/>
            <a:ext cx="488504" cy="4275060"/>
          </a:xfrm>
          <a:prstGeom prst="rightBrace">
            <a:avLst>
              <a:gd name="adj1" fmla="val 0"/>
              <a:gd name="adj2" fmla="val 50000"/>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ndParaRPr>
          </a:p>
        </p:txBody>
      </p:sp>
      <p:sp>
        <p:nvSpPr>
          <p:cNvPr id="25" name="Right Brace 24">
            <a:extLst>
              <a:ext uri="{FF2B5EF4-FFF2-40B4-BE49-F238E27FC236}">
                <a16:creationId xmlns="" xmlns:a16="http://schemas.microsoft.com/office/drawing/2014/main" id="{649D4F66-1A3C-48E6-9F9A-6F14B59E56F0}"/>
              </a:ext>
            </a:extLst>
          </p:cNvPr>
          <p:cNvSpPr/>
          <p:nvPr/>
        </p:nvSpPr>
        <p:spPr bwMode="auto">
          <a:xfrm rot="10800000">
            <a:off x="2165867" y="1598323"/>
            <a:ext cx="293261" cy="4275060"/>
          </a:xfrm>
          <a:prstGeom prst="rightBrace">
            <a:avLst>
              <a:gd name="adj1" fmla="val 0"/>
              <a:gd name="adj2" fmla="val 50000"/>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ndParaRPr>
          </a:p>
        </p:txBody>
      </p:sp>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72320" y="214581"/>
            <a:ext cx="1182626" cy="1182626"/>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6033" y="1759886"/>
            <a:ext cx="818140" cy="741780"/>
          </a:xfrm>
          <a:prstGeom prst="rect">
            <a:avLst/>
          </a:prstGeom>
        </p:spPr>
      </p:pic>
      <p:pic>
        <p:nvPicPr>
          <p:cNvPr id="17" name="Pictur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145" y="3236122"/>
            <a:ext cx="725916" cy="754615"/>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8492" y="4729007"/>
            <a:ext cx="713223" cy="713223"/>
          </a:xfrm>
          <a:prstGeom prst="rect">
            <a:avLst/>
          </a:prstGeom>
        </p:spPr>
      </p:pic>
    </p:spTree>
    <p:extLst>
      <p:ext uri="{BB962C8B-B14F-4D97-AF65-F5344CB8AC3E}">
        <p14:creationId xmlns:p14="http://schemas.microsoft.com/office/powerpoint/2010/main" val="3740366674"/>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49569" y="1441940"/>
            <a:ext cx="7962314" cy="2152356"/>
          </a:xfrm>
          <a:prstGeom prst="rect">
            <a:avLst/>
          </a:prstGeom>
          <a:noFill/>
        </p:spPr>
        <p:txBody>
          <a:bodyPr wrap="square" lIns="0" tIns="0" rIns="0" bIns="0" rtlCol="0" anchor="ctr" anchorCtr="0">
            <a:noAutofit/>
          </a:bodyPr>
          <a:lstStyle/>
          <a:p>
            <a:pPr algn="l">
              <a:lnSpc>
                <a:spcPct val="100000"/>
              </a:lnSpc>
            </a:pPr>
            <a:r>
              <a:rPr lang="en-GB" sz="3600" cap="all" dirty="0">
                <a:solidFill>
                  <a:schemeClr val="bg1"/>
                </a:solidFill>
              </a:rPr>
              <a:t>3. The </a:t>
            </a:r>
            <a:r>
              <a:rPr lang="en-GB" sz="3600" cap="all" dirty="0" err="1">
                <a:solidFill>
                  <a:schemeClr val="bg1"/>
                </a:solidFill>
              </a:rPr>
              <a:t>Cro</a:t>
            </a:r>
            <a:r>
              <a:rPr lang="en-GB" sz="3600" cap="all" dirty="0">
                <a:solidFill>
                  <a:schemeClr val="bg1"/>
                </a:solidFill>
              </a:rPr>
              <a:t> OF TOMORROW</a:t>
            </a:r>
          </a:p>
        </p:txBody>
      </p:sp>
    </p:spTree>
    <p:extLst>
      <p:ext uri="{BB962C8B-B14F-4D97-AF65-F5344CB8AC3E}">
        <p14:creationId xmlns:p14="http://schemas.microsoft.com/office/powerpoint/2010/main" val="371037586"/>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13077" y="1862645"/>
            <a:ext cx="4176634" cy="4176634"/>
          </a:xfrm>
          <a:prstGeom prst="rect">
            <a:avLst/>
          </a:prstGeom>
        </p:spPr>
      </p:pic>
      <p:graphicFrame>
        <p:nvGraphicFramePr>
          <p:cNvPr id="3" name="Object 2" hidden="1">
            <a:extLst>
              <a:ext uri="{FF2B5EF4-FFF2-40B4-BE49-F238E27FC236}">
                <a16:creationId xmlns="" xmlns:a16="http://schemas.microsoft.com/office/drawing/2014/main" id="{3955B6D0-D346-434C-9AD9-9791EEC89C33}"/>
              </a:ext>
            </a:extLst>
          </p:cNvPr>
          <p:cNvGraphicFramePr>
            <a:graphicFrameLocks noChangeAspect="1"/>
          </p:cNvGraphicFramePr>
          <p:nvPr>
            <p:custDataLst>
              <p:tags r:id="rId2"/>
            </p:custDataLst>
            <p:extLst>
              <p:ext uri="{D42A27DB-BD31-4B8C-83A1-F6EECF244321}">
                <p14:modId xmlns:p14="http://schemas.microsoft.com/office/powerpoint/2010/main" val="37775244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786" name="think-cell Slide" r:id="rId7" imgW="395" imgH="394" progId="TCLayout.ActiveDocument.1">
                  <p:embed/>
                </p:oleObj>
              </mc:Choice>
              <mc:Fallback>
                <p:oleObj name="think-cell Slide" r:id="rId7" imgW="395" imgH="394" progId="TCLayout.ActiveDocument.1">
                  <p:embed/>
                  <p:pic>
                    <p:nvPicPr>
                      <p:cNvPr id="0" name=""/>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9" name="Rectangle 8"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83000"/>
              </a:lnSpc>
            </a:pPr>
            <a:endParaRPr kumimoji="0" lang="en-GB" sz="21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p:txBody>
          <a:bodyPr/>
          <a:lstStyle/>
          <a:p>
            <a:r>
              <a:rPr lang="en-GB" dirty="0"/>
              <a:t>Seizing opportunities: CROs as strategic influencers</a:t>
            </a:r>
            <a:endParaRPr lang="en-GB" dirty="0">
              <a:solidFill>
                <a:srgbClr val="00A8C8"/>
              </a:solidFill>
            </a:endParaRPr>
          </a:p>
        </p:txBody>
      </p:sp>
      <p:grpSp>
        <p:nvGrpSpPr>
          <p:cNvPr id="6" name="Group 5">
            <a:extLst>
              <a:ext uri="{FF2B5EF4-FFF2-40B4-BE49-F238E27FC236}">
                <a16:creationId xmlns="" xmlns:a16="http://schemas.microsoft.com/office/drawing/2014/main" id="{470F4D65-4364-4BF6-B083-079D9F18D1A1}"/>
              </a:ext>
            </a:extLst>
          </p:cNvPr>
          <p:cNvGrpSpPr/>
          <p:nvPr/>
        </p:nvGrpSpPr>
        <p:grpSpPr>
          <a:xfrm>
            <a:off x="2557633" y="1765492"/>
            <a:ext cx="4543109" cy="3975657"/>
            <a:chOff x="2874243" y="1882890"/>
            <a:chExt cx="3900433" cy="3413254"/>
          </a:xfrm>
          <a:solidFill>
            <a:schemeClr val="accent6"/>
          </a:solidFill>
        </p:grpSpPr>
        <p:sp>
          <p:nvSpPr>
            <p:cNvPr id="7" name="Freeform 11">
              <a:extLst>
                <a:ext uri="{FF2B5EF4-FFF2-40B4-BE49-F238E27FC236}">
                  <a16:creationId xmlns="" xmlns:a16="http://schemas.microsoft.com/office/drawing/2014/main" id="{4C072A14-D67B-4C9A-A4E0-17FCD59B37BE}"/>
                </a:ext>
              </a:extLst>
            </p:cNvPr>
            <p:cNvSpPr>
              <a:spLocks/>
            </p:cNvSpPr>
            <p:nvPr/>
          </p:nvSpPr>
          <p:spPr bwMode="auto">
            <a:xfrm>
              <a:off x="2874243" y="3759200"/>
              <a:ext cx="875802" cy="93986"/>
            </a:xfrm>
            <a:custGeom>
              <a:avLst/>
              <a:gdLst>
                <a:gd name="T0" fmla="*/ 58 w 71"/>
                <a:gd name="T1" fmla="*/ 25 h 25"/>
                <a:gd name="T2" fmla="*/ 71 w 71"/>
                <a:gd name="T3" fmla="*/ 12 h 25"/>
                <a:gd name="T4" fmla="*/ 58 w 71"/>
                <a:gd name="T5" fmla="*/ 0 h 25"/>
                <a:gd name="T6" fmla="*/ 13 w 71"/>
                <a:gd name="T7" fmla="*/ 0 h 25"/>
                <a:gd name="T8" fmla="*/ 0 w 71"/>
                <a:gd name="T9" fmla="*/ 12 h 25"/>
                <a:gd name="T10" fmla="*/ 13 w 71"/>
                <a:gd name="T11" fmla="*/ 25 h 25"/>
                <a:gd name="T12" fmla="*/ 58 w 7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71" h="25">
                  <a:moveTo>
                    <a:pt x="58" y="25"/>
                  </a:moveTo>
                  <a:cubicBezTo>
                    <a:pt x="65" y="25"/>
                    <a:pt x="71" y="19"/>
                    <a:pt x="71" y="12"/>
                  </a:cubicBezTo>
                  <a:cubicBezTo>
                    <a:pt x="71" y="5"/>
                    <a:pt x="65" y="0"/>
                    <a:pt x="58" y="0"/>
                  </a:cubicBezTo>
                  <a:cubicBezTo>
                    <a:pt x="13" y="0"/>
                    <a:pt x="13" y="0"/>
                    <a:pt x="13" y="0"/>
                  </a:cubicBezTo>
                  <a:cubicBezTo>
                    <a:pt x="6" y="0"/>
                    <a:pt x="0" y="5"/>
                    <a:pt x="0" y="12"/>
                  </a:cubicBezTo>
                  <a:cubicBezTo>
                    <a:pt x="0" y="19"/>
                    <a:pt x="6" y="25"/>
                    <a:pt x="13" y="25"/>
                  </a:cubicBezTo>
                  <a:lnTo>
                    <a:pt x="58" y="25"/>
                  </a:lnTo>
                  <a:close/>
                </a:path>
              </a:pathLst>
            </a:custGeom>
            <a:solidFill>
              <a:schemeClr val="bg2">
                <a:lumMod val="40000"/>
                <a:lumOff val="60000"/>
              </a:schemeClr>
            </a:solidFill>
            <a:ln w="9525">
              <a:noFill/>
              <a:round/>
              <a:headEnd/>
              <a:tailEnd/>
            </a:ln>
            <a:extLst/>
          </p:spPr>
          <p:txBody>
            <a:bodyPr vert="horz" wrap="square" lIns="91440" tIns="45720" rIns="91440" bIns="45720" numCol="1" anchor="t" anchorCtr="0" compatLnSpc="1">
              <a:prstTxWarp prst="textNoShape">
                <a:avLst/>
              </a:prstTxWarp>
            </a:bodyPr>
            <a:lstStyle/>
            <a:p>
              <a:pPr algn="ctr"/>
              <a:endParaRPr lang="en-GB" dirty="0"/>
            </a:p>
          </p:txBody>
        </p:sp>
        <p:sp>
          <p:nvSpPr>
            <p:cNvPr id="8" name="Freeform 12">
              <a:extLst>
                <a:ext uri="{FF2B5EF4-FFF2-40B4-BE49-F238E27FC236}">
                  <a16:creationId xmlns="" xmlns:a16="http://schemas.microsoft.com/office/drawing/2014/main" id="{39CFA913-0E47-46D7-AC6D-35F7B97E3F56}"/>
                </a:ext>
              </a:extLst>
            </p:cNvPr>
            <p:cNvSpPr>
              <a:spLocks/>
            </p:cNvSpPr>
            <p:nvPr/>
          </p:nvSpPr>
          <p:spPr bwMode="auto">
            <a:xfrm>
              <a:off x="5898874" y="3759200"/>
              <a:ext cx="875802" cy="93986"/>
            </a:xfrm>
            <a:custGeom>
              <a:avLst/>
              <a:gdLst>
                <a:gd name="T0" fmla="*/ 58 w 71"/>
                <a:gd name="T1" fmla="*/ 25 h 25"/>
                <a:gd name="T2" fmla="*/ 71 w 71"/>
                <a:gd name="T3" fmla="*/ 12 h 25"/>
                <a:gd name="T4" fmla="*/ 58 w 71"/>
                <a:gd name="T5" fmla="*/ 0 h 25"/>
                <a:gd name="T6" fmla="*/ 13 w 71"/>
                <a:gd name="T7" fmla="*/ 0 h 25"/>
                <a:gd name="T8" fmla="*/ 0 w 71"/>
                <a:gd name="T9" fmla="*/ 12 h 25"/>
                <a:gd name="T10" fmla="*/ 13 w 71"/>
                <a:gd name="T11" fmla="*/ 25 h 25"/>
                <a:gd name="T12" fmla="*/ 58 w 7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71" h="25">
                  <a:moveTo>
                    <a:pt x="58" y="25"/>
                  </a:moveTo>
                  <a:cubicBezTo>
                    <a:pt x="65" y="25"/>
                    <a:pt x="71" y="19"/>
                    <a:pt x="71" y="12"/>
                  </a:cubicBezTo>
                  <a:cubicBezTo>
                    <a:pt x="71" y="5"/>
                    <a:pt x="65" y="0"/>
                    <a:pt x="58" y="0"/>
                  </a:cubicBezTo>
                  <a:cubicBezTo>
                    <a:pt x="13" y="0"/>
                    <a:pt x="13" y="0"/>
                    <a:pt x="13" y="0"/>
                  </a:cubicBezTo>
                  <a:cubicBezTo>
                    <a:pt x="6" y="0"/>
                    <a:pt x="0" y="5"/>
                    <a:pt x="0" y="12"/>
                  </a:cubicBezTo>
                  <a:cubicBezTo>
                    <a:pt x="0" y="19"/>
                    <a:pt x="6" y="25"/>
                    <a:pt x="13" y="25"/>
                  </a:cubicBezTo>
                  <a:lnTo>
                    <a:pt x="58" y="25"/>
                  </a:lnTo>
                  <a:close/>
                </a:path>
              </a:pathLst>
            </a:custGeom>
            <a:solidFill>
              <a:schemeClr val="bg2">
                <a:lumMod val="40000"/>
                <a:lumOff val="60000"/>
              </a:schemeClr>
            </a:solidFill>
            <a:ln w="9525">
              <a:noFill/>
              <a:round/>
              <a:headEnd/>
              <a:tailEnd/>
            </a:ln>
            <a:extLst/>
          </p:spPr>
          <p:txBody>
            <a:bodyPr vert="horz" wrap="square" lIns="91440" tIns="45720" rIns="91440" bIns="45720" numCol="1" anchor="t" anchorCtr="0" compatLnSpc="1">
              <a:prstTxWarp prst="textNoShape">
                <a:avLst/>
              </a:prstTxWarp>
            </a:bodyPr>
            <a:lstStyle/>
            <a:p>
              <a:pPr algn="ctr"/>
              <a:endParaRPr lang="en-GB" dirty="0"/>
            </a:p>
          </p:txBody>
        </p:sp>
        <p:sp>
          <p:nvSpPr>
            <p:cNvPr id="10" name="Freeform 10">
              <a:extLst>
                <a:ext uri="{FF2B5EF4-FFF2-40B4-BE49-F238E27FC236}">
                  <a16:creationId xmlns="" xmlns:a16="http://schemas.microsoft.com/office/drawing/2014/main" id="{9A196C53-053F-460C-B6A7-B9BF936AFFD0}"/>
                </a:ext>
              </a:extLst>
            </p:cNvPr>
            <p:cNvSpPr>
              <a:spLocks/>
            </p:cNvSpPr>
            <p:nvPr/>
          </p:nvSpPr>
          <p:spPr bwMode="auto">
            <a:xfrm rot="18900000">
              <a:off x="3658714" y="2343818"/>
              <a:ext cx="93600" cy="860961"/>
            </a:xfrm>
            <a:custGeom>
              <a:avLst/>
              <a:gdLst>
                <a:gd name="T0" fmla="*/ 0 w 26"/>
                <a:gd name="T1" fmla="*/ 58 h 70"/>
                <a:gd name="T2" fmla="*/ 13 w 26"/>
                <a:gd name="T3" fmla="*/ 70 h 70"/>
                <a:gd name="T4" fmla="*/ 26 w 26"/>
                <a:gd name="T5" fmla="*/ 58 h 70"/>
                <a:gd name="T6" fmla="*/ 26 w 26"/>
                <a:gd name="T7" fmla="*/ 12 h 70"/>
                <a:gd name="T8" fmla="*/ 13 w 26"/>
                <a:gd name="T9" fmla="*/ 0 h 70"/>
                <a:gd name="T10" fmla="*/ 0 w 26"/>
                <a:gd name="T11" fmla="*/ 12 h 70"/>
                <a:gd name="T12" fmla="*/ 0 w 26"/>
                <a:gd name="T13" fmla="*/ 58 h 70"/>
              </a:gdLst>
              <a:ahLst/>
              <a:cxnLst>
                <a:cxn ang="0">
                  <a:pos x="T0" y="T1"/>
                </a:cxn>
                <a:cxn ang="0">
                  <a:pos x="T2" y="T3"/>
                </a:cxn>
                <a:cxn ang="0">
                  <a:pos x="T4" y="T5"/>
                </a:cxn>
                <a:cxn ang="0">
                  <a:pos x="T6" y="T7"/>
                </a:cxn>
                <a:cxn ang="0">
                  <a:pos x="T8" y="T9"/>
                </a:cxn>
                <a:cxn ang="0">
                  <a:pos x="T10" y="T11"/>
                </a:cxn>
                <a:cxn ang="0">
                  <a:pos x="T12" y="T13"/>
                </a:cxn>
              </a:cxnLst>
              <a:rect l="0" t="0" r="r" b="b"/>
              <a:pathLst>
                <a:path w="26" h="70">
                  <a:moveTo>
                    <a:pt x="0" y="58"/>
                  </a:moveTo>
                  <a:cubicBezTo>
                    <a:pt x="0" y="65"/>
                    <a:pt x="6" y="70"/>
                    <a:pt x="13" y="70"/>
                  </a:cubicBezTo>
                  <a:cubicBezTo>
                    <a:pt x="20" y="70"/>
                    <a:pt x="26" y="65"/>
                    <a:pt x="26" y="58"/>
                  </a:cubicBezTo>
                  <a:cubicBezTo>
                    <a:pt x="26" y="12"/>
                    <a:pt x="26" y="12"/>
                    <a:pt x="26" y="12"/>
                  </a:cubicBezTo>
                  <a:cubicBezTo>
                    <a:pt x="26" y="5"/>
                    <a:pt x="20" y="0"/>
                    <a:pt x="13" y="0"/>
                  </a:cubicBezTo>
                  <a:cubicBezTo>
                    <a:pt x="6" y="0"/>
                    <a:pt x="0" y="5"/>
                    <a:pt x="0" y="12"/>
                  </a:cubicBezTo>
                  <a:lnTo>
                    <a:pt x="0" y="58"/>
                  </a:lnTo>
                  <a:close/>
                </a:path>
              </a:pathLst>
            </a:custGeom>
            <a:solidFill>
              <a:schemeClr val="bg2">
                <a:lumMod val="40000"/>
                <a:lumOff val="60000"/>
              </a:schemeClr>
            </a:solidFill>
            <a:ln w="9525">
              <a:noFill/>
              <a:round/>
              <a:headEnd/>
              <a:tailEnd/>
            </a:ln>
            <a:extLst/>
          </p:spPr>
          <p:txBody>
            <a:bodyPr vert="horz" wrap="square" lIns="91440" tIns="45720" rIns="91440" bIns="45720" numCol="1" anchor="t" anchorCtr="0" compatLnSpc="1">
              <a:prstTxWarp prst="textNoShape">
                <a:avLst/>
              </a:prstTxWarp>
            </a:bodyPr>
            <a:lstStyle/>
            <a:p>
              <a:pPr algn="ctr"/>
              <a:endParaRPr lang="en-GB" dirty="0"/>
            </a:p>
          </p:txBody>
        </p:sp>
        <p:sp>
          <p:nvSpPr>
            <p:cNvPr id="11" name="Freeform 11">
              <a:extLst>
                <a:ext uri="{FF2B5EF4-FFF2-40B4-BE49-F238E27FC236}">
                  <a16:creationId xmlns="" xmlns:a16="http://schemas.microsoft.com/office/drawing/2014/main" id="{700B6DCF-CAC4-4B47-9FB3-300483499A76}"/>
                </a:ext>
              </a:extLst>
            </p:cNvPr>
            <p:cNvSpPr>
              <a:spLocks/>
            </p:cNvSpPr>
            <p:nvPr/>
          </p:nvSpPr>
          <p:spPr bwMode="auto">
            <a:xfrm rot="5400000">
              <a:off x="4380071" y="2286090"/>
              <a:ext cx="900000" cy="93600"/>
            </a:xfrm>
            <a:custGeom>
              <a:avLst/>
              <a:gdLst>
                <a:gd name="T0" fmla="*/ 58 w 71"/>
                <a:gd name="T1" fmla="*/ 25 h 25"/>
                <a:gd name="T2" fmla="*/ 71 w 71"/>
                <a:gd name="T3" fmla="*/ 12 h 25"/>
                <a:gd name="T4" fmla="*/ 58 w 71"/>
                <a:gd name="T5" fmla="*/ 0 h 25"/>
                <a:gd name="T6" fmla="*/ 13 w 71"/>
                <a:gd name="T7" fmla="*/ 0 h 25"/>
                <a:gd name="T8" fmla="*/ 0 w 71"/>
                <a:gd name="T9" fmla="*/ 12 h 25"/>
                <a:gd name="T10" fmla="*/ 13 w 71"/>
                <a:gd name="T11" fmla="*/ 25 h 25"/>
                <a:gd name="T12" fmla="*/ 58 w 7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71" h="25">
                  <a:moveTo>
                    <a:pt x="58" y="25"/>
                  </a:moveTo>
                  <a:cubicBezTo>
                    <a:pt x="65" y="25"/>
                    <a:pt x="71" y="19"/>
                    <a:pt x="71" y="12"/>
                  </a:cubicBezTo>
                  <a:cubicBezTo>
                    <a:pt x="71" y="5"/>
                    <a:pt x="65" y="0"/>
                    <a:pt x="58" y="0"/>
                  </a:cubicBezTo>
                  <a:cubicBezTo>
                    <a:pt x="13" y="0"/>
                    <a:pt x="13" y="0"/>
                    <a:pt x="13" y="0"/>
                  </a:cubicBezTo>
                  <a:cubicBezTo>
                    <a:pt x="6" y="0"/>
                    <a:pt x="0" y="5"/>
                    <a:pt x="0" y="12"/>
                  </a:cubicBezTo>
                  <a:cubicBezTo>
                    <a:pt x="0" y="19"/>
                    <a:pt x="6" y="25"/>
                    <a:pt x="13" y="25"/>
                  </a:cubicBezTo>
                  <a:lnTo>
                    <a:pt x="58" y="25"/>
                  </a:lnTo>
                  <a:close/>
                </a:path>
              </a:pathLst>
            </a:custGeom>
            <a:solidFill>
              <a:schemeClr val="bg2">
                <a:lumMod val="40000"/>
                <a:lumOff val="60000"/>
              </a:schemeClr>
            </a:solidFill>
            <a:ln w="9525">
              <a:noFill/>
              <a:round/>
              <a:headEnd/>
              <a:tailEnd/>
            </a:ln>
            <a:extLst/>
          </p:spPr>
          <p:txBody>
            <a:bodyPr vert="horz" wrap="square" lIns="91440" tIns="45720" rIns="91440" bIns="45720" numCol="1" anchor="t" anchorCtr="0" compatLnSpc="1">
              <a:prstTxWarp prst="textNoShape">
                <a:avLst/>
              </a:prstTxWarp>
            </a:bodyPr>
            <a:lstStyle/>
            <a:p>
              <a:pPr algn="ctr"/>
              <a:endParaRPr lang="en-GB" dirty="0"/>
            </a:p>
          </p:txBody>
        </p:sp>
        <p:sp>
          <p:nvSpPr>
            <p:cNvPr id="12" name="Freeform 10">
              <a:extLst>
                <a:ext uri="{FF2B5EF4-FFF2-40B4-BE49-F238E27FC236}">
                  <a16:creationId xmlns="" xmlns:a16="http://schemas.microsoft.com/office/drawing/2014/main" id="{A95BAA27-CA60-483C-8E3A-4A7475BDFE0C}"/>
                </a:ext>
              </a:extLst>
            </p:cNvPr>
            <p:cNvSpPr>
              <a:spLocks/>
            </p:cNvSpPr>
            <p:nvPr/>
          </p:nvSpPr>
          <p:spPr bwMode="auto">
            <a:xfrm rot="2700000" flipV="1">
              <a:off x="5905955" y="2343818"/>
              <a:ext cx="93600" cy="860961"/>
            </a:xfrm>
            <a:custGeom>
              <a:avLst/>
              <a:gdLst>
                <a:gd name="T0" fmla="*/ 0 w 26"/>
                <a:gd name="T1" fmla="*/ 58 h 70"/>
                <a:gd name="T2" fmla="*/ 13 w 26"/>
                <a:gd name="T3" fmla="*/ 70 h 70"/>
                <a:gd name="T4" fmla="*/ 26 w 26"/>
                <a:gd name="T5" fmla="*/ 58 h 70"/>
                <a:gd name="T6" fmla="*/ 26 w 26"/>
                <a:gd name="T7" fmla="*/ 12 h 70"/>
                <a:gd name="T8" fmla="*/ 13 w 26"/>
                <a:gd name="T9" fmla="*/ 0 h 70"/>
                <a:gd name="T10" fmla="*/ 0 w 26"/>
                <a:gd name="T11" fmla="*/ 12 h 70"/>
                <a:gd name="T12" fmla="*/ 0 w 26"/>
                <a:gd name="T13" fmla="*/ 58 h 70"/>
              </a:gdLst>
              <a:ahLst/>
              <a:cxnLst>
                <a:cxn ang="0">
                  <a:pos x="T0" y="T1"/>
                </a:cxn>
                <a:cxn ang="0">
                  <a:pos x="T2" y="T3"/>
                </a:cxn>
                <a:cxn ang="0">
                  <a:pos x="T4" y="T5"/>
                </a:cxn>
                <a:cxn ang="0">
                  <a:pos x="T6" y="T7"/>
                </a:cxn>
                <a:cxn ang="0">
                  <a:pos x="T8" y="T9"/>
                </a:cxn>
                <a:cxn ang="0">
                  <a:pos x="T10" y="T11"/>
                </a:cxn>
                <a:cxn ang="0">
                  <a:pos x="T12" y="T13"/>
                </a:cxn>
              </a:cxnLst>
              <a:rect l="0" t="0" r="r" b="b"/>
              <a:pathLst>
                <a:path w="26" h="70">
                  <a:moveTo>
                    <a:pt x="0" y="58"/>
                  </a:moveTo>
                  <a:cubicBezTo>
                    <a:pt x="0" y="65"/>
                    <a:pt x="6" y="70"/>
                    <a:pt x="13" y="70"/>
                  </a:cubicBezTo>
                  <a:cubicBezTo>
                    <a:pt x="20" y="70"/>
                    <a:pt x="26" y="65"/>
                    <a:pt x="26" y="58"/>
                  </a:cubicBezTo>
                  <a:cubicBezTo>
                    <a:pt x="26" y="12"/>
                    <a:pt x="26" y="12"/>
                    <a:pt x="26" y="12"/>
                  </a:cubicBezTo>
                  <a:cubicBezTo>
                    <a:pt x="26" y="5"/>
                    <a:pt x="20" y="0"/>
                    <a:pt x="13" y="0"/>
                  </a:cubicBezTo>
                  <a:cubicBezTo>
                    <a:pt x="6" y="0"/>
                    <a:pt x="0" y="5"/>
                    <a:pt x="0" y="12"/>
                  </a:cubicBezTo>
                  <a:lnTo>
                    <a:pt x="0" y="58"/>
                  </a:lnTo>
                  <a:close/>
                </a:path>
              </a:pathLst>
            </a:custGeom>
            <a:solidFill>
              <a:schemeClr val="bg2">
                <a:lumMod val="40000"/>
                <a:lumOff val="60000"/>
              </a:schemeClr>
            </a:solidFill>
            <a:ln w="9525">
              <a:noFill/>
              <a:round/>
              <a:headEnd/>
              <a:tailEnd/>
            </a:ln>
            <a:extLst/>
          </p:spPr>
          <p:txBody>
            <a:bodyPr vert="horz" wrap="square" lIns="91440" tIns="45720" rIns="91440" bIns="45720" numCol="1" anchor="t" anchorCtr="0" compatLnSpc="1">
              <a:prstTxWarp prst="textNoShape">
                <a:avLst/>
              </a:prstTxWarp>
            </a:bodyPr>
            <a:lstStyle/>
            <a:p>
              <a:pPr algn="ctr"/>
              <a:endParaRPr lang="en-GB" dirty="0"/>
            </a:p>
          </p:txBody>
        </p:sp>
        <p:sp>
          <p:nvSpPr>
            <p:cNvPr id="13" name="Freeform 10">
              <a:extLst>
                <a:ext uri="{FF2B5EF4-FFF2-40B4-BE49-F238E27FC236}">
                  <a16:creationId xmlns="" xmlns:a16="http://schemas.microsoft.com/office/drawing/2014/main" id="{96EE19DC-08BA-4EA7-AD7B-F31CB5CED483}"/>
                </a:ext>
              </a:extLst>
            </p:cNvPr>
            <p:cNvSpPr>
              <a:spLocks/>
            </p:cNvSpPr>
            <p:nvPr/>
          </p:nvSpPr>
          <p:spPr bwMode="auto">
            <a:xfrm rot="2700000" flipV="1">
              <a:off x="3692619" y="4435183"/>
              <a:ext cx="93600" cy="860961"/>
            </a:xfrm>
            <a:custGeom>
              <a:avLst/>
              <a:gdLst>
                <a:gd name="T0" fmla="*/ 0 w 26"/>
                <a:gd name="T1" fmla="*/ 58 h 70"/>
                <a:gd name="T2" fmla="*/ 13 w 26"/>
                <a:gd name="T3" fmla="*/ 70 h 70"/>
                <a:gd name="T4" fmla="*/ 26 w 26"/>
                <a:gd name="T5" fmla="*/ 58 h 70"/>
                <a:gd name="T6" fmla="*/ 26 w 26"/>
                <a:gd name="T7" fmla="*/ 12 h 70"/>
                <a:gd name="T8" fmla="*/ 13 w 26"/>
                <a:gd name="T9" fmla="*/ 0 h 70"/>
                <a:gd name="T10" fmla="*/ 0 w 26"/>
                <a:gd name="T11" fmla="*/ 12 h 70"/>
                <a:gd name="T12" fmla="*/ 0 w 26"/>
                <a:gd name="T13" fmla="*/ 58 h 70"/>
              </a:gdLst>
              <a:ahLst/>
              <a:cxnLst>
                <a:cxn ang="0">
                  <a:pos x="T0" y="T1"/>
                </a:cxn>
                <a:cxn ang="0">
                  <a:pos x="T2" y="T3"/>
                </a:cxn>
                <a:cxn ang="0">
                  <a:pos x="T4" y="T5"/>
                </a:cxn>
                <a:cxn ang="0">
                  <a:pos x="T6" y="T7"/>
                </a:cxn>
                <a:cxn ang="0">
                  <a:pos x="T8" y="T9"/>
                </a:cxn>
                <a:cxn ang="0">
                  <a:pos x="T10" y="T11"/>
                </a:cxn>
                <a:cxn ang="0">
                  <a:pos x="T12" y="T13"/>
                </a:cxn>
              </a:cxnLst>
              <a:rect l="0" t="0" r="r" b="b"/>
              <a:pathLst>
                <a:path w="26" h="70">
                  <a:moveTo>
                    <a:pt x="0" y="58"/>
                  </a:moveTo>
                  <a:cubicBezTo>
                    <a:pt x="0" y="65"/>
                    <a:pt x="6" y="70"/>
                    <a:pt x="13" y="70"/>
                  </a:cubicBezTo>
                  <a:cubicBezTo>
                    <a:pt x="20" y="70"/>
                    <a:pt x="26" y="65"/>
                    <a:pt x="26" y="58"/>
                  </a:cubicBezTo>
                  <a:cubicBezTo>
                    <a:pt x="26" y="12"/>
                    <a:pt x="26" y="12"/>
                    <a:pt x="26" y="12"/>
                  </a:cubicBezTo>
                  <a:cubicBezTo>
                    <a:pt x="26" y="5"/>
                    <a:pt x="20" y="0"/>
                    <a:pt x="13" y="0"/>
                  </a:cubicBezTo>
                  <a:cubicBezTo>
                    <a:pt x="6" y="0"/>
                    <a:pt x="0" y="5"/>
                    <a:pt x="0" y="12"/>
                  </a:cubicBezTo>
                  <a:lnTo>
                    <a:pt x="0" y="58"/>
                  </a:lnTo>
                  <a:close/>
                </a:path>
              </a:pathLst>
            </a:custGeom>
            <a:solidFill>
              <a:schemeClr val="bg2">
                <a:lumMod val="40000"/>
                <a:lumOff val="60000"/>
              </a:schemeClr>
            </a:solidFill>
            <a:ln w="9525">
              <a:noFill/>
              <a:round/>
              <a:headEnd/>
              <a:tailEnd/>
            </a:ln>
            <a:extLst/>
          </p:spPr>
          <p:txBody>
            <a:bodyPr vert="horz" wrap="square" lIns="91440" tIns="45720" rIns="91440" bIns="45720" numCol="1" anchor="t" anchorCtr="0" compatLnSpc="1">
              <a:prstTxWarp prst="textNoShape">
                <a:avLst/>
              </a:prstTxWarp>
            </a:bodyPr>
            <a:lstStyle/>
            <a:p>
              <a:pPr algn="ctr"/>
              <a:endParaRPr lang="en-GB" dirty="0"/>
            </a:p>
          </p:txBody>
        </p:sp>
        <p:sp>
          <p:nvSpPr>
            <p:cNvPr id="14" name="Freeform 10">
              <a:extLst>
                <a:ext uri="{FF2B5EF4-FFF2-40B4-BE49-F238E27FC236}">
                  <a16:creationId xmlns="" xmlns:a16="http://schemas.microsoft.com/office/drawing/2014/main" id="{CB8FD51B-7E7D-4717-86A7-2159D3F32F76}"/>
                </a:ext>
              </a:extLst>
            </p:cNvPr>
            <p:cNvSpPr>
              <a:spLocks/>
            </p:cNvSpPr>
            <p:nvPr/>
          </p:nvSpPr>
          <p:spPr bwMode="auto">
            <a:xfrm rot="18900000">
              <a:off x="5880624" y="4435183"/>
              <a:ext cx="93600" cy="860961"/>
            </a:xfrm>
            <a:custGeom>
              <a:avLst/>
              <a:gdLst>
                <a:gd name="T0" fmla="*/ 0 w 26"/>
                <a:gd name="T1" fmla="*/ 58 h 70"/>
                <a:gd name="T2" fmla="*/ 13 w 26"/>
                <a:gd name="T3" fmla="*/ 70 h 70"/>
                <a:gd name="T4" fmla="*/ 26 w 26"/>
                <a:gd name="T5" fmla="*/ 58 h 70"/>
                <a:gd name="T6" fmla="*/ 26 w 26"/>
                <a:gd name="T7" fmla="*/ 12 h 70"/>
                <a:gd name="T8" fmla="*/ 13 w 26"/>
                <a:gd name="T9" fmla="*/ 0 h 70"/>
                <a:gd name="T10" fmla="*/ 0 w 26"/>
                <a:gd name="T11" fmla="*/ 12 h 70"/>
                <a:gd name="T12" fmla="*/ 0 w 26"/>
                <a:gd name="T13" fmla="*/ 58 h 70"/>
              </a:gdLst>
              <a:ahLst/>
              <a:cxnLst>
                <a:cxn ang="0">
                  <a:pos x="T0" y="T1"/>
                </a:cxn>
                <a:cxn ang="0">
                  <a:pos x="T2" y="T3"/>
                </a:cxn>
                <a:cxn ang="0">
                  <a:pos x="T4" y="T5"/>
                </a:cxn>
                <a:cxn ang="0">
                  <a:pos x="T6" y="T7"/>
                </a:cxn>
                <a:cxn ang="0">
                  <a:pos x="T8" y="T9"/>
                </a:cxn>
                <a:cxn ang="0">
                  <a:pos x="T10" y="T11"/>
                </a:cxn>
                <a:cxn ang="0">
                  <a:pos x="T12" y="T13"/>
                </a:cxn>
              </a:cxnLst>
              <a:rect l="0" t="0" r="r" b="b"/>
              <a:pathLst>
                <a:path w="26" h="70">
                  <a:moveTo>
                    <a:pt x="0" y="58"/>
                  </a:moveTo>
                  <a:cubicBezTo>
                    <a:pt x="0" y="65"/>
                    <a:pt x="6" y="70"/>
                    <a:pt x="13" y="70"/>
                  </a:cubicBezTo>
                  <a:cubicBezTo>
                    <a:pt x="20" y="70"/>
                    <a:pt x="26" y="65"/>
                    <a:pt x="26" y="58"/>
                  </a:cubicBezTo>
                  <a:cubicBezTo>
                    <a:pt x="26" y="12"/>
                    <a:pt x="26" y="12"/>
                    <a:pt x="26" y="12"/>
                  </a:cubicBezTo>
                  <a:cubicBezTo>
                    <a:pt x="26" y="5"/>
                    <a:pt x="20" y="0"/>
                    <a:pt x="13" y="0"/>
                  </a:cubicBezTo>
                  <a:cubicBezTo>
                    <a:pt x="6" y="0"/>
                    <a:pt x="0" y="5"/>
                    <a:pt x="0" y="12"/>
                  </a:cubicBezTo>
                  <a:lnTo>
                    <a:pt x="0" y="58"/>
                  </a:lnTo>
                  <a:close/>
                </a:path>
              </a:pathLst>
            </a:custGeom>
            <a:solidFill>
              <a:schemeClr val="bg2">
                <a:lumMod val="40000"/>
                <a:lumOff val="60000"/>
              </a:schemeClr>
            </a:solidFill>
            <a:ln w="9525">
              <a:noFill/>
              <a:round/>
              <a:headEnd/>
              <a:tailEnd/>
            </a:ln>
            <a:extLst/>
          </p:spPr>
          <p:txBody>
            <a:bodyPr vert="horz" wrap="square" lIns="91440" tIns="45720" rIns="91440" bIns="45720" numCol="1" anchor="t" anchorCtr="0" compatLnSpc="1">
              <a:prstTxWarp prst="textNoShape">
                <a:avLst/>
              </a:prstTxWarp>
            </a:bodyPr>
            <a:lstStyle/>
            <a:p>
              <a:pPr algn="ctr"/>
              <a:endParaRPr lang="en-GB" dirty="0"/>
            </a:p>
          </p:txBody>
        </p:sp>
      </p:grpSp>
      <p:sp>
        <p:nvSpPr>
          <p:cNvPr id="24" name="TextBox 23">
            <a:extLst>
              <a:ext uri="{FF2B5EF4-FFF2-40B4-BE49-F238E27FC236}">
                <a16:creationId xmlns="" xmlns:a16="http://schemas.microsoft.com/office/drawing/2014/main" id="{72BED2E0-35B8-4D02-A728-73242AEF63B1}"/>
              </a:ext>
            </a:extLst>
          </p:cNvPr>
          <p:cNvSpPr txBox="1"/>
          <p:nvPr/>
        </p:nvSpPr>
        <p:spPr>
          <a:xfrm>
            <a:off x="1159001" y="4619660"/>
            <a:ext cx="1234239" cy="476412"/>
          </a:xfrm>
          <a:prstGeom prst="rect">
            <a:avLst/>
          </a:prstGeom>
          <a:noFill/>
        </p:spPr>
        <p:txBody>
          <a:bodyPr wrap="square" lIns="0" tIns="0" rIns="0" bIns="0" rtlCol="0">
            <a:spAutoFit/>
          </a:bodyPr>
          <a:lstStyle/>
          <a:p>
            <a:pPr algn="l"/>
            <a:r>
              <a:rPr lang="en-GB" sz="1800" b="1" dirty="0">
                <a:solidFill>
                  <a:srgbClr val="006D9E"/>
                </a:solidFill>
              </a:rPr>
              <a:t>Agenda champion</a:t>
            </a:r>
          </a:p>
        </p:txBody>
      </p:sp>
      <p:sp>
        <p:nvSpPr>
          <p:cNvPr id="25" name="TextBox 24">
            <a:extLst>
              <a:ext uri="{FF2B5EF4-FFF2-40B4-BE49-F238E27FC236}">
                <a16:creationId xmlns="" xmlns:a16="http://schemas.microsoft.com/office/drawing/2014/main" id="{852FEA3A-F008-405B-8267-0AA452210933}"/>
              </a:ext>
            </a:extLst>
          </p:cNvPr>
          <p:cNvSpPr txBox="1"/>
          <p:nvPr/>
        </p:nvSpPr>
        <p:spPr>
          <a:xfrm>
            <a:off x="569649" y="3036773"/>
            <a:ext cx="1823591" cy="476412"/>
          </a:xfrm>
          <a:prstGeom prst="rect">
            <a:avLst/>
          </a:prstGeom>
          <a:noFill/>
        </p:spPr>
        <p:txBody>
          <a:bodyPr wrap="square" lIns="0" tIns="0" rIns="0" bIns="0" rtlCol="0">
            <a:spAutoFit/>
          </a:bodyPr>
          <a:lstStyle/>
          <a:p>
            <a:pPr algn="l"/>
            <a:r>
              <a:rPr lang="en-GB" sz="1800" b="1" dirty="0">
                <a:solidFill>
                  <a:srgbClr val="006D9E"/>
                </a:solidFill>
              </a:rPr>
              <a:t>Bolder communication</a:t>
            </a:r>
            <a:endParaRPr lang="en-GB" sz="1800" dirty="0">
              <a:solidFill>
                <a:srgbClr val="006D9E"/>
              </a:solidFill>
              <a:latin typeface="Arial"/>
            </a:endParaRPr>
          </a:p>
        </p:txBody>
      </p:sp>
      <p:sp>
        <p:nvSpPr>
          <p:cNvPr id="26" name="TextBox 25">
            <a:extLst>
              <a:ext uri="{FF2B5EF4-FFF2-40B4-BE49-F238E27FC236}">
                <a16:creationId xmlns="" xmlns:a16="http://schemas.microsoft.com/office/drawing/2014/main" id="{3F93C8F5-3273-425C-BD5E-1F946FE3F6C7}"/>
              </a:ext>
            </a:extLst>
          </p:cNvPr>
          <p:cNvSpPr txBox="1"/>
          <p:nvPr/>
        </p:nvSpPr>
        <p:spPr>
          <a:xfrm>
            <a:off x="1821519" y="1289080"/>
            <a:ext cx="2280066" cy="476412"/>
          </a:xfrm>
          <a:prstGeom prst="rect">
            <a:avLst/>
          </a:prstGeom>
          <a:noFill/>
        </p:spPr>
        <p:txBody>
          <a:bodyPr wrap="square" lIns="0" tIns="0" rIns="0" bIns="0" rtlCol="0">
            <a:spAutoFit/>
          </a:bodyPr>
          <a:lstStyle/>
          <a:p>
            <a:pPr algn="l"/>
            <a:r>
              <a:rPr lang="en-GB" sz="1800" b="1" dirty="0">
                <a:solidFill>
                  <a:srgbClr val="006D9E"/>
                </a:solidFill>
              </a:rPr>
              <a:t>More dynamic senior relationships</a:t>
            </a:r>
            <a:endParaRPr lang="en-GB" sz="1800" dirty="0">
              <a:solidFill>
                <a:srgbClr val="006D9E"/>
              </a:solidFill>
              <a:latin typeface="Arial"/>
            </a:endParaRPr>
          </a:p>
        </p:txBody>
      </p:sp>
      <p:sp>
        <p:nvSpPr>
          <p:cNvPr id="27" name="TextBox 26">
            <a:extLst>
              <a:ext uri="{FF2B5EF4-FFF2-40B4-BE49-F238E27FC236}">
                <a16:creationId xmlns="" xmlns:a16="http://schemas.microsoft.com/office/drawing/2014/main" id="{A791E214-FD83-4758-BEA0-A0CD60413815}"/>
              </a:ext>
            </a:extLst>
          </p:cNvPr>
          <p:cNvSpPr txBox="1"/>
          <p:nvPr/>
        </p:nvSpPr>
        <p:spPr>
          <a:xfrm>
            <a:off x="7171966" y="3006892"/>
            <a:ext cx="1672366" cy="476412"/>
          </a:xfrm>
          <a:prstGeom prst="rect">
            <a:avLst/>
          </a:prstGeom>
          <a:noFill/>
        </p:spPr>
        <p:txBody>
          <a:bodyPr wrap="square" lIns="0" tIns="0" rIns="0" bIns="0" rtlCol="0">
            <a:spAutoFit/>
          </a:bodyPr>
          <a:lstStyle/>
          <a:p>
            <a:pPr algn="r"/>
            <a:r>
              <a:rPr lang="en-GB" sz="1800" b="1" dirty="0">
                <a:solidFill>
                  <a:srgbClr val="006D9E"/>
                </a:solidFill>
              </a:rPr>
              <a:t>Business-case orientation</a:t>
            </a:r>
          </a:p>
        </p:txBody>
      </p:sp>
      <p:sp>
        <p:nvSpPr>
          <p:cNvPr id="28" name="TextBox 27">
            <a:extLst>
              <a:ext uri="{FF2B5EF4-FFF2-40B4-BE49-F238E27FC236}">
                <a16:creationId xmlns="" xmlns:a16="http://schemas.microsoft.com/office/drawing/2014/main" id="{3D844BB7-075B-4401-B0AA-8C8540AAE683}"/>
              </a:ext>
            </a:extLst>
          </p:cNvPr>
          <p:cNvSpPr txBox="1"/>
          <p:nvPr/>
        </p:nvSpPr>
        <p:spPr>
          <a:xfrm>
            <a:off x="5082324" y="1282699"/>
            <a:ext cx="2575776" cy="476412"/>
          </a:xfrm>
          <a:prstGeom prst="rect">
            <a:avLst/>
          </a:prstGeom>
          <a:noFill/>
        </p:spPr>
        <p:txBody>
          <a:bodyPr wrap="square" lIns="0" tIns="0" rIns="0" bIns="0" rtlCol="0">
            <a:spAutoFit/>
          </a:bodyPr>
          <a:lstStyle/>
          <a:p>
            <a:pPr algn="r"/>
            <a:r>
              <a:rPr lang="en-GB" sz="1800" b="1" dirty="0">
                <a:solidFill>
                  <a:srgbClr val="006D9E"/>
                </a:solidFill>
                <a:latin typeface="Arial"/>
              </a:rPr>
              <a:t>Stronger commercial acumen</a:t>
            </a:r>
            <a:endParaRPr lang="en-GB" sz="1800" dirty="0">
              <a:solidFill>
                <a:srgbClr val="006D9E"/>
              </a:solidFill>
              <a:latin typeface="Arial"/>
            </a:endParaRPr>
          </a:p>
        </p:txBody>
      </p:sp>
      <p:sp>
        <p:nvSpPr>
          <p:cNvPr id="29" name="TextBox 28">
            <a:extLst>
              <a:ext uri="{FF2B5EF4-FFF2-40B4-BE49-F238E27FC236}">
                <a16:creationId xmlns="" xmlns:a16="http://schemas.microsoft.com/office/drawing/2014/main" id="{141A1AC8-81F0-4685-9B27-2213B4CB9D30}"/>
              </a:ext>
            </a:extLst>
          </p:cNvPr>
          <p:cNvSpPr txBox="1"/>
          <p:nvPr/>
        </p:nvSpPr>
        <p:spPr>
          <a:xfrm>
            <a:off x="6560957" y="4619122"/>
            <a:ext cx="1543081" cy="476412"/>
          </a:xfrm>
          <a:prstGeom prst="rect">
            <a:avLst/>
          </a:prstGeom>
          <a:noFill/>
        </p:spPr>
        <p:txBody>
          <a:bodyPr wrap="square" lIns="0" tIns="0" rIns="0" bIns="0" rtlCol="0">
            <a:spAutoFit/>
          </a:bodyPr>
          <a:lstStyle/>
          <a:p>
            <a:pPr algn="r"/>
            <a:r>
              <a:rPr lang="en-GB" sz="1800" b="1" dirty="0">
                <a:solidFill>
                  <a:srgbClr val="006D9E"/>
                </a:solidFill>
              </a:rPr>
              <a:t>Innovative solutions</a:t>
            </a:r>
          </a:p>
        </p:txBody>
      </p:sp>
      <p:sp>
        <p:nvSpPr>
          <p:cNvPr id="30" name="TextBox 29">
            <a:extLst>
              <a:ext uri="{FF2B5EF4-FFF2-40B4-BE49-F238E27FC236}">
                <a16:creationId xmlns="" xmlns:a16="http://schemas.microsoft.com/office/drawing/2014/main" id="{6AA50827-81BB-478C-AB0E-10E6DAFE74AF}"/>
              </a:ext>
            </a:extLst>
          </p:cNvPr>
          <p:cNvSpPr txBox="1"/>
          <p:nvPr/>
        </p:nvSpPr>
        <p:spPr>
          <a:xfrm>
            <a:off x="4116898" y="3533881"/>
            <a:ext cx="1413691" cy="529376"/>
          </a:xfrm>
          <a:prstGeom prst="rect">
            <a:avLst/>
          </a:prstGeom>
          <a:noFill/>
        </p:spPr>
        <p:txBody>
          <a:bodyPr wrap="square" lIns="0" tIns="0" rIns="0" bIns="0" rtlCol="0">
            <a:spAutoFit/>
          </a:bodyPr>
          <a:lstStyle/>
          <a:p>
            <a:pPr algn="ctr"/>
            <a:r>
              <a:rPr lang="en-GB" b="1" kern="0" dirty="0">
                <a:solidFill>
                  <a:schemeClr val="bg1"/>
                </a:solidFill>
              </a:rPr>
              <a:t>Strategic influencer</a:t>
            </a:r>
          </a:p>
        </p:txBody>
      </p:sp>
      <p:sp>
        <p:nvSpPr>
          <p:cNvPr id="57" name="Rectangle 56">
            <a:extLst>
              <a:ext uri="{FF2B5EF4-FFF2-40B4-BE49-F238E27FC236}">
                <a16:creationId xmlns="" xmlns:a16="http://schemas.microsoft.com/office/drawing/2014/main" id="{24CDA7E8-4737-4F88-B731-74020575CF19}"/>
              </a:ext>
            </a:extLst>
          </p:cNvPr>
          <p:cNvSpPr/>
          <p:nvPr/>
        </p:nvSpPr>
        <p:spPr bwMode="auto">
          <a:xfrm>
            <a:off x="10622910" y="104000"/>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96186" y="4285512"/>
            <a:ext cx="1029687" cy="810021"/>
          </a:xfrm>
          <a:prstGeom prst="rect">
            <a:avLst/>
          </a:prstGeom>
        </p:spPr>
      </p:pic>
      <p:pic>
        <p:nvPicPr>
          <p:cNvPr id="58" name="Picture 5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15441" y="2858340"/>
            <a:ext cx="692222" cy="833278"/>
          </a:xfrm>
          <a:prstGeom prst="rect">
            <a:avLst/>
          </a:prstGeom>
        </p:spPr>
      </p:pic>
      <p:pic>
        <p:nvPicPr>
          <p:cNvPr id="59" name="Picture 5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83228" y="1905856"/>
            <a:ext cx="807722" cy="758954"/>
          </a:xfrm>
          <a:prstGeom prst="rect">
            <a:avLst/>
          </a:prstGeom>
        </p:spPr>
      </p:pic>
      <p:pic>
        <p:nvPicPr>
          <p:cNvPr id="60" name="Picture 5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43975" y="1990251"/>
            <a:ext cx="1008000" cy="632136"/>
          </a:xfrm>
          <a:prstGeom prst="rect">
            <a:avLst/>
          </a:prstGeom>
        </p:spPr>
      </p:pic>
      <p:pic>
        <p:nvPicPr>
          <p:cNvPr id="61" name="Picture 6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94688" y="2957749"/>
            <a:ext cx="792000" cy="716810"/>
          </a:xfrm>
          <a:prstGeom prst="rect">
            <a:avLst/>
          </a:prstGeom>
        </p:spPr>
      </p:pic>
      <p:pic>
        <p:nvPicPr>
          <p:cNvPr id="62" name="Picture 6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0950" y="4169229"/>
            <a:ext cx="828000" cy="862986"/>
          </a:xfrm>
          <a:prstGeom prst="rect">
            <a:avLst/>
          </a:prstGeom>
        </p:spPr>
      </p:pic>
    </p:spTree>
    <p:extLst>
      <p:ext uri="{BB962C8B-B14F-4D97-AF65-F5344CB8AC3E}">
        <p14:creationId xmlns:p14="http://schemas.microsoft.com/office/powerpoint/2010/main" val="558174769"/>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8112" y="922472"/>
            <a:ext cx="2388231" cy="5138086"/>
          </a:xfrm>
          <a:prstGeom prst="rect">
            <a:avLst/>
          </a:prstGeom>
        </p:spPr>
      </p:pic>
      <p:graphicFrame>
        <p:nvGraphicFramePr>
          <p:cNvPr id="3" name="Object 2" hidden="1">
            <a:extLst>
              <a:ext uri="{FF2B5EF4-FFF2-40B4-BE49-F238E27FC236}">
                <a16:creationId xmlns="" xmlns:a16="http://schemas.microsoft.com/office/drawing/2014/main" id="{3955B6D0-D346-434C-9AD9-9791EEC89C33}"/>
              </a:ext>
            </a:extLst>
          </p:cNvPr>
          <p:cNvGraphicFramePr>
            <a:graphicFrameLocks noChangeAspect="1"/>
          </p:cNvGraphicFramePr>
          <p:nvPr>
            <p:custDataLst>
              <p:tags r:id="rId2"/>
            </p:custDataLst>
            <p:extLst>
              <p:ext uri="{D42A27DB-BD31-4B8C-83A1-F6EECF244321}">
                <p14:modId xmlns:p14="http://schemas.microsoft.com/office/powerpoint/2010/main" val="3340532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832" name="think-cell Slide" r:id="rId7" imgW="395" imgH="394" progId="TCLayout.ActiveDocument.1">
                  <p:embed/>
                </p:oleObj>
              </mc:Choice>
              <mc:Fallback>
                <p:oleObj name="think-cell Slide" r:id="rId7" imgW="395" imgH="394" progId="TCLayout.ActiveDocument.1">
                  <p:embed/>
                  <p:pic>
                    <p:nvPicPr>
                      <p:cNvPr id="0" name=""/>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9" name="Rectangle 8" hidden="1"/>
          <p:cNvSpPr/>
          <p:nvPr>
            <p:custDataLst>
              <p:tags r:id="rId3"/>
            </p:custDataLst>
          </p:nvPr>
        </p:nvSpPr>
        <p:spPr bwMode="auto">
          <a:xfrm>
            <a:off x="0" y="0"/>
            <a:ext cx="158750" cy="158750"/>
          </a:xfrm>
          <a:prstGeom prst="rect">
            <a:avLst/>
          </a:pr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83000"/>
              </a:lnSpc>
            </a:pPr>
            <a:endParaRPr kumimoji="0" lang="en-US" sz="2100" u="none" strike="noStrike" cap="none" normalizeH="0" dirty="0">
              <a:ln>
                <a:noFill/>
              </a:ln>
              <a:solidFill>
                <a:schemeClr val="tx1"/>
              </a:solidFill>
              <a:effectLst/>
              <a:latin typeface="Arial"/>
              <a:ea typeface="+mj-ea"/>
              <a:cs typeface="+mj-cs"/>
              <a:sym typeface="Arial"/>
            </a:endParaRPr>
          </a:p>
        </p:txBody>
      </p:sp>
      <p:sp>
        <p:nvSpPr>
          <p:cNvPr id="2" name="Title 1"/>
          <p:cNvSpPr>
            <a:spLocks noGrp="1"/>
          </p:cNvSpPr>
          <p:nvPr>
            <p:ph type="title"/>
          </p:nvPr>
        </p:nvSpPr>
        <p:spPr/>
        <p:txBody>
          <a:bodyPr/>
          <a:lstStyle/>
          <a:p>
            <a:r>
              <a:rPr lang="en-GB" dirty="0"/>
              <a:t>Seizing opportunities: CROs require </a:t>
            </a:r>
            <a:r>
              <a:rPr lang="en-US" dirty="0"/>
              <a:t>operational dexterity</a:t>
            </a:r>
            <a:endParaRPr lang="en-GB" dirty="0">
              <a:solidFill>
                <a:srgbClr val="00A8C8"/>
              </a:solidFill>
            </a:endParaRPr>
          </a:p>
        </p:txBody>
      </p:sp>
      <p:sp>
        <p:nvSpPr>
          <p:cNvPr id="65" name="Rectangle 64">
            <a:extLst>
              <a:ext uri="{FF2B5EF4-FFF2-40B4-BE49-F238E27FC236}">
                <a16:creationId xmlns="" xmlns:a16="http://schemas.microsoft.com/office/drawing/2014/main" id="{8E7BCE9E-1432-46F7-B2F0-45A46515CC46}"/>
              </a:ext>
            </a:extLst>
          </p:cNvPr>
          <p:cNvSpPr/>
          <p:nvPr/>
        </p:nvSpPr>
        <p:spPr>
          <a:xfrm>
            <a:off x="6034572" y="1180990"/>
            <a:ext cx="3087670" cy="646331"/>
          </a:xfrm>
          <a:prstGeom prst="rect">
            <a:avLst/>
          </a:prstGeom>
        </p:spPr>
        <p:txBody>
          <a:bodyPr wrap="square">
            <a:spAutoFit/>
          </a:bodyPr>
          <a:lstStyle/>
          <a:p>
            <a:pPr algn="l">
              <a:lnSpc>
                <a:spcPct val="100000"/>
              </a:lnSpc>
            </a:pPr>
            <a:r>
              <a:rPr lang="en-US" sz="1800" b="1" dirty="0"/>
              <a:t>Better data and intelligence</a:t>
            </a:r>
          </a:p>
        </p:txBody>
      </p:sp>
      <p:sp>
        <p:nvSpPr>
          <p:cNvPr id="66" name="Rectangle 65">
            <a:extLst>
              <a:ext uri="{FF2B5EF4-FFF2-40B4-BE49-F238E27FC236}">
                <a16:creationId xmlns="" xmlns:a16="http://schemas.microsoft.com/office/drawing/2014/main" id="{4C0F756E-917E-4146-9002-EFEA2B57325D}"/>
              </a:ext>
            </a:extLst>
          </p:cNvPr>
          <p:cNvSpPr/>
          <p:nvPr/>
        </p:nvSpPr>
        <p:spPr>
          <a:xfrm>
            <a:off x="1212392" y="2236895"/>
            <a:ext cx="2146742" cy="369332"/>
          </a:xfrm>
          <a:prstGeom prst="rect">
            <a:avLst/>
          </a:prstGeom>
        </p:spPr>
        <p:txBody>
          <a:bodyPr wrap="none">
            <a:spAutoFit/>
          </a:bodyPr>
          <a:lstStyle/>
          <a:p>
            <a:pPr algn="l">
              <a:lnSpc>
                <a:spcPct val="100000"/>
              </a:lnSpc>
            </a:pPr>
            <a:r>
              <a:rPr lang="en-US" sz="1800" b="1" dirty="0"/>
              <a:t>Creative analytics</a:t>
            </a:r>
          </a:p>
        </p:txBody>
      </p:sp>
      <p:sp>
        <p:nvSpPr>
          <p:cNvPr id="67" name="Rectangle 66">
            <a:extLst>
              <a:ext uri="{FF2B5EF4-FFF2-40B4-BE49-F238E27FC236}">
                <a16:creationId xmlns="" xmlns:a16="http://schemas.microsoft.com/office/drawing/2014/main" id="{D1583E98-85BE-4FC4-A8A9-6F476F606470}"/>
              </a:ext>
            </a:extLst>
          </p:cNvPr>
          <p:cNvSpPr/>
          <p:nvPr/>
        </p:nvSpPr>
        <p:spPr>
          <a:xfrm>
            <a:off x="148002" y="3578777"/>
            <a:ext cx="3211132" cy="646331"/>
          </a:xfrm>
          <a:prstGeom prst="rect">
            <a:avLst/>
          </a:prstGeom>
        </p:spPr>
        <p:txBody>
          <a:bodyPr wrap="square">
            <a:spAutoFit/>
          </a:bodyPr>
          <a:lstStyle/>
          <a:p>
            <a:pPr algn="r">
              <a:lnSpc>
                <a:spcPct val="100000"/>
              </a:lnSpc>
            </a:pPr>
            <a:r>
              <a:rPr lang="en-US" sz="1800" b="1" dirty="0"/>
              <a:t>Agile risk resource deployment</a:t>
            </a:r>
          </a:p>
        </p:txBody>
      </p:sp>
      <p:sp>
        <p:nvSpPr>
          <p:cNvPr id="68" name="Rectangle 67">
            <a:extLst>
              <a:ext uri="{FF2B5EF4-FFF2-40B4-BE49-F238E27FC236}">
                <a16:creationId xmlns="" xmlns:a16="http://schemas.microsoft.com/office/drawing/2014/main" id="{DE5823BD-83D4-4658-9C97-8E921D9E2818}"/>
              </a:ext>
            </a:extLst>
          </p:cNvPr>
          <p:cNvSpPr/>
          <p:nvPr/>
        </p:nvSpPr>
        <p:spPr>
          <a:xfrm>
            <a:off x="6034572" y="2546756"/>
            <a:ext cx="3360589" cy="646331"/>
          </a:xfrm>
          <a:prstGeom prst="rect">
            <a:avLst/>
          </a:prstGeom>
        </p:spPr>
        <p:txBody>
          <a:bodyPr wrap="square">
            <a:spAutoFit/>
          </a:bodyPr>
          <a:lstStyle/>
          <a:p>
            <a:pPr algn="l">
              <a:lnSpc>
                <a:spcPct val="100000"/>
              </a:lnSpc>
            </a:pPr>
            <a:r>
              <a:rPr lang="en-US" sz="1800" b="1" dirty="0"/>
              <a:t>Leverage of emerging technologies</a:t>
            </a:r>
          </a:p>
        </p:txBody>
      </p:sp>
      <p:sp>
        <p:nvSpPr>
          <p:cNvPr id="69" name="Rectangle 68">
            <a:extLst>
              <a:ext uri="{FF2B5EF4-FFF2-40B4-BE49-F238E27FC236}">
                <a16:creationId xmlns="" xmlns:a16="http://schemas.microsoft.com/office/drawing/2014/main" id="{968A8ED0-D63C-4694-94DC-9976962BE2A8}"/>
              </a:ext>
            </a:extLst>
          </p:cNvPr>
          <p:cNvSpPr/>
          <p:nvPr/>
        </p:nvSpPr>
        <p:spPr>
          <a:xfrm>
            <a:off x="6034572" y="4297143"/>
            <a:ext cx="3360590" cy="646331"/>
          </a:xfrm>
          <a:prstGeom prst="rect">
            <a:avLst/>
          </a:prstGeom>
        </p:spPr>
        <p:txBody>
          <a:bodyPr wrap="square">
            <a:spAutoFit/>
          </a:bodyPr>
          <a:lstStyle/>
          <a:p>
            <a:pPr algn="l">
              <a:lnSpc>
                <a:spcPct val="100000"/>
              </a:lnSpc>
            </a:pPr>
            <a:r>
              <a:rPr lang="en-US" sz="1800" b="1" dirty="0"/>
              <a:t>Better connectedness across firm</a:t>
            </a:r>
          </a:p>
        </p:txBody>
      </p:sp>
      <p:sp>
        <p:nvSpPr>
          <p:cNvPr id="70" name="Rectangle 69">
            <a:extLst>
              <a:ext uri="{FF2B5EF4-FFF2-40B4-BE49-F238E27FC236}">
                <a16:creationId xmlns="" xmlns:a16="http://schemas.microsoft.com/office/drawing/2014/main" id="{30816DD7-8226-4AE8-9926-725B44EE3D4C}"/>
              </a:ext>
            </a:extLst>
          </p:cNvPr>
          <p:cNvSpPr/>
          <p:nvPr/>
        </p:nvSpPr>
        <p:spPr>
          <a:xfrm>
            <a:off x="224880" y="5092054"/>
            <a:ext cx="3134254" cy="646331"/>
          </a:xfrm>
          <a:prstGeom prst="rect">
            <a:avLst/>
          </a:prstGeom>
        </p:spPr>
        <p:txBody>
          <a:bodyPr wrap="square">
            <a:spAutoFit/>
          </a:bodyPr>
          <a:lstStyle/>
          <a:p>
            <a:pPr algn="r">
              <a:lnSpc>
                <a:spcPct val="100000"/>
              </a:lnSpc>
            </a:pPr>
            <a:r>
              <a:rPr lang="en-US" sz="1800" b="1" dirty="0"/>
              <a:t>More creative stakeholder engagement</a:t>
            </a:r>
          </a:p>
        </p:txBody>
      </p:sp>
      <p:sp>
        <p:nvSpPr>
          <p:cNvPr id="19" name="Rectangle 18">
            <a:extLst>
              <a:ext uri="{FF2B5EF4-FFF2-40B4-BE49-F238E27FC236}">
                <a16:creationId xmlns="" xmlns:a16="http://schemas.microsoft.com/office/drawing/2014/main" id="{BA22E839-C5BF-48E6-85F2-45DB42ED4C2D}"/>
              </a:ext>
            </a:extLst>
          </p:cNvPr>
          <p:cNvSpPr/>
          <p:nvPr/>
        </p:nvSpPr>
        <p:spPr bwMode="auto">
          <a:xfrm>
            <a:off x="10587284" y="197135"/>
            <a:ext cx="1167576" cy="1249680"/>
          </a:xfrm>
          <a:prstGeom prst="rect">
            <a:avLst/>
          </a:prstGeom>
          <a:solidFill>
            <a:srgbClr val="7030A0"/>
          </a:solidFill>
          <a:ln w="9525" cap="flat" cmpd="sng" algn="ctr">
            <a:solidFill>
              <a:schemeClr val="bg2"/>
            </a:solidFill>
            <a:prstDash val="solid"/>
            <a:round/>
            <a:headEnd type="none" w="med" len="med"/>
            <a:tailEnd type="none" w="med" len="med"/>
          </a:ln>
          <a:effectLst/>
          <a:extLst/>
        </p:spPr>
        <p:txBody>
          <a:bodyPr vert="horz" wrap="square" lIns="108000" tIns="0" rIns="91440" bIns="45720" numCol="1" rtlCol="0" anchor="ctr" anchorCtr="0" compatLnSpc="1">
            <a:prstTxWarp prst="textNoShape">
              <a:avLst/>
            </a:prstTxWarp>
          </a:bodyPr>
          <a:lstStyle/>
          <a:p>
            <a:pPr marL="0" marR="0" indent="0" algn="l" defTabSz="914400" rtl="0" eaLnBrk="1" fontAlgn="base" latinLnBrk="0" hangingPunct="1">
              <a:lnSpc>
                <a:spcPct val="86000"/>
              </a:lnSpc>
              <a:spcBef>
                <a:spcPct val="0"/>
              </a:spcBef>
              <a:spcAft>
                <a:spcPct val="0"/>
              </a:spcAft>
              <a:buClrTx/>
              <a:buSzTx/>
              <a:buFontTx/>
              <a:buNone/>
              <a:tabLst/>
            </a:pPr>
            <a:r>
              <a:rPr kumimoji="0" lang="en-GB" b="0" i="0" u="none" strike="noStrike" cap="none" normalizeH="0" baseline="0" dirty="0">
                <a:ln>
                  <a:noFill/>
                </a:ln>
                <a:effectLst/>
                <a:latin typeface="Arial" charset="0"/>
              </a:rPr>
              <a:t>RSB</a:t>
            </a:r>
          </a:p>
        </p:txBody>
      </p:sp>
    </p:spTree>
    <p:extLst>
      <p:ext uri="{BB962C8B-B14F-4D97-AF65-F5344CB8AC3E}">
        <p14:creationId xmlns:p14="http://schemas.microsoft.com/office/powerpoint/2010/main" val="1767416836"/>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49569" y="1441940"/>
            <a:ext cx="7962314" cy="2152356"/>
          </a:xfrm>
          <a:prstGeom prst="rect">
            <a:avLst/>
          </a:prstGeom>
          <a:noFill/>
        </p:spPr>
        <p:txBody>
          <a:bodyPr wrap="square" lIns="0" tIns="0" rIns="0" bIns="0" rtlCol="0" anchor="ctr" anchorCtr="0">
            <a:noAutofit/>
          </a:bodyPr>
          <a:lstStyle/>
          <a:p>
            <a:pPr algn="l">
              <a:lnSpc>
                <a:spcPct val="100000"/>
              </a:lnSpc>
            </a:pPr>
            <a:r>
              <a:rPr lang="en-GB" sz="3600" cap="all" dirty="0" err="1" smtClean="0">
                <a:solidFill>
                  <a:schemeClr val="bg1"/>
                </a:solidFill>
              </a:rPr>
              <a:t>Q&amp;a</a:t>
            </a:r>
            <a:r>
              <a:rPr lang="en-GB" sz="3600" cap="all" dirty="0" smtClean="0">
                <a:solidFill>
                  <a:schemeClr val="bg1"/>
                </a:solidFill>
              </a:rPr>
              <a:t> / DISCUSSION</a:t>
            </a:r>
            <a:endParaRPr lang="en-GB" sz="3600" cap="all" dirty="0">
              <a:solidFill>
                <a:schemeClr val="bg1"/>
              </a:solidFill>
            </a:endParaRPr>
          </a:p>
        </p:txBody>
      </p:sp>
    </p:spTree>
    <p:extLst>
      <p:ext uri="{BB962C8B-B14F-4D97-AF65-F5344CB8AC3E}">
        <p14:creationId xmlns:p14="http://schemas.microsoft.com/office/powerpoint/2010/main" val="2751656249"/>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457698"/>
      </p:ext>
    </p:extLst>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1"/>
  <p:tag name="MMCOA_FONTSIZE_S" val="14"/>
  <p:tag name="MMCOA_FONTSIZE_T" val="14"/>
  <p:tag name="MMCOA_POSITION_L" val="35.875;30.125;54.375;683.875"/>
  <p:tag name="MMCOA_POSITION_M" val="35.875;30.125;54.375;683.875"/>
  <p:tag name="MMCOA_POSITION_S" val="35.875;30.125;54.375;683.875"/>
  <p:tag name="MMCOA_POSITION_T" val="35.875;30.125;54.375;683.875"/>
  <p:tag name="MMCOA_HIDEONCOLOUR" val="N"/>
  <p:tag name="MMCOA_HIDEONWHITE" val="N"/>
  <p:tag name="MMCOA_HIDEONBALLROOM" val="N"/>
  <p:tag name="MMCOA_HIDEONCLASSIC" val="N"/>
  <p:tag name="MMCOA_HIDEONTEXT" val="N"/>
  <p:tag name="MMCOA_HIDEONECO" val="N"/>
</p:tagLst>
</file>

<file path=ppt/tags/tag4.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0"/>
  <p:tag name="MMCOA_FONTSIZE_S" val="14"/>
  <p:tag name="MMCOA_FONTSIZE_T" val="14"/>
  <p:tag name="MMCOA_POSITION_L" val="35.875;100.625;392.75;684"/>
  <p:tag name="MMCOA_POSITION_M" val="35.875;100.625;392.75;684"/>
  <p:tag name="MMCOA_POSITION_S" val="35.875;100.625;392.75;684"/>
  <p:tag name="MMCOA_POSITION_T" val="35.875;100.625;392.75;684"/>
  <p:tag name="MMCOA_HIDEONCOLOUR" val="N"/>
  <p:tag name="MMCOA_HIDEONWHITE" val="N"/>
  <p:tag name="MMCOA_HIDEONBALLROOM" val="N"/>
  <p:tag name="MMCOA_HIDEONCLASSIC" val="N"/>
  <p:tag name="MMCOA_HIDEONTEXT" val="N"/>
  <p:tag name="MMCOA_HIDEONECO" val="N"/>
</p:tagLst>
</file>

<file path=ppt/tags/tag5.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7"/>
  <p:tag name="MMCOA_FONTSIZE_M" val="7"/>
  <p:tag name="MMCOA_FONTSIZE_S" val="7"/>
  <p:tag name="MMCOA_FONTSIZE_T" val="7"/>
  <p:tag name="MMCOA_POSITION_L" val="37.625;514.5;8;228.125"/>
  <p:tag name="MMCOA_POSITION_M" val="37.625;514.5;8;228.125"/>
  <p:tag name="MMCOA_POSITION_S" val="37.625;514.5;8;228.125"/>
  <p:tag name="MMCOA_POSITION_T" val="37.625;514.5;8;228.125"/>
  <p:tag name="MMCOA_HIDEONCOLOUR" val="N"/>
  <p:tag name="MMCOA_HIDEONWHITE" val="N"/>
  <p:tag name="MMCOA_HIDEONBALLROOM" val="N"/>
  <p:tag name="MMCOA_HIDEONCLASSIC" val="Y"/>
  <p:tag name="MMCOA_HIDEONTEXT" val="Y"/>
  <p:tag name="MMCOA_HIDEONECO" val="Y"/>
</p:tagLst>
</file>

<file path=ppt/tags/tag6.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7.xml><?xml version="1.0" encoding="utf-8"?>
<p:tagLst xmlns:a="http://schemas.openxmlformats.org/drawingml/2006/main" xmlns:r="http://schemas.openxmlformats.org/officeDocument/2006/relationships" xmlns:p="http://schemas.openxmlformats.org/presentationml/2006/main">
  <p:tag name="MMCOA_POSITION_L" val=";;;"/>
  <p:tag name="MMCOA_POSITION_M" val=";;;"/>
  <p:tag name="MMCOA_POSITION_S" val=";;;"/>
  <p:tag name="MMCOA_POSITION_T" val=";;;"/>
  <p:tag name="MMCOA_HIDEONCOLOUR" val="N"/>
  <p:tag name="MMCOA_HIDEONWHITE" val="N"/>
  <p:tag name="MMCOA_HIDEONBALLROOM" val="N"/>
  <p:tag name="MMCOA_HIDEONCLASSIC" val="N"/>
  <p:tag name="MMCOA_HIDEONTEXT" val="N"/>
  <p:tag name="MMCOA_HIDEONECO" val="N"/>
  <p:tag name="MMCOA_SMARTSHAPE" val="N"/>
</p:tagLst>
</file>

<file path=ppt/tags/tag8.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8"/>
  <p:tag name="MMCOA_FONTSIZE_S" val="28"/>
  <p:tag name="MMCOA_FONTSIZE_T" val="28"/>
  <p:tag name="MMCOA_POSITION_L" val="70.625;97.875;28.875;648.375"/>
  <p:tag name="MMCOA_POSITION_M" val="70.625;97.875;28.875;648.375"/>
  <p:tag name="MMCOA_POSITION_S" val="70.625;97.875;28.875;648.375"/>
  <p:tag name="MMCOA_POSITION_T" val="70.625;97.875;28.875;648.375"/>
  <p:tag name="MMCOA_HIDEONCOLOUR" val="N"/>
  <p:tag name="MMCOA_HIDEONWHITE" val="N"/>
  <p:tag name="MMCOA_HIDEONBALLROOM" val="N"/>
  <p:tag name="MMCOA_HIDEONCLASSIC" val="N"/>
  <p:tag name="MMCOA_HIDEONTEXT" val="N"/>
  <p:tag name="MMCOA_HIDEONECO" val="N"/>
</p:tagLst>
</file>

<file path=ppt/tags/tag9.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18"/>
  <p:tag name="MMCOA_FONTSIZE_M" val="18"/>
  <p:tag name="MMCOA_FONTSIZE_S" val="18"/>
  <p:tag name="MMCOA_FONTSIZE_T" val="18"/>
  <p:tag name="MMCOA_POSITION_L" val="71.25;157.375;18;382.125"/>
  <p:tag name="MMCOA_POSITION_M" val="71.25;157.375;18;382.125"/>
  <p:tag name="MMCOA_POSITION_S" val="71.25;157.375;18;382.125"/>
  <p:tag name="MMCOA_POSITION_T" val="71.25;157.375;18;382.125"/>
  <p:tag name="MMCOA_HIDEONCOLOUR" val="N"/>
  <p:tag name="MMCOA_HIDEONWHITE" val="N"/>
  <p:tag name="MMCOA_HIDEONBALLROOM" val="N"/>
  <p:tag name="MMCOA_HIDEONCLASSIC" val="N"/>
  <p:tag name="MMCOA_HIDEONTEXT" val="N"/>
  <p:tag name="MMCOA_HIDEONECO" val="N"/>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 name="MMCOA_TRANSPARENT" val="False"/>
  <p:tag name="MMC_SLIDETYPE" val="Cover"/>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UI4saMuDRBu7F6c2BWXqAg"/>
</p:tagLst>
</file>

<file path=ppt/tags/tag14.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ooXpvxdoSiSOfpS1V6Ezi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EKlPPthDRbygH1ED5wLVd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jZR0WZAQ2mb1RwQBCRhn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fn12kj8aR9aduH.OmFmON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k8Cyu79pRkqtPvfu6Gk.H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SrBPWb5nQpSIcJzMk2zrv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5_sufL0jQ5ujAXfR60Fgh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KeW0DdIYSU.F6U8eCrzwq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oAuaSXjrT26MX1XZHuCEJ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Kab54Wz1RrqAnj51D2Qvz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1jFMqMtJQnqw4iXcg0QEp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1jFMqMtJQnqw4iXcg0QEpw"/>
</p:tagLst>
</file>

<file path=ppt/theme/theme1.xml><?xml version="1.0" encoding="utf-8"?>
<a:theme xmlns:a="http://schemas.openxmlformats.org/drawingml/2006/main" name="Default Design">
  <a:themeElements>
    <a:clrScheme name="Default Design 1">
      <a:dk1>
        <a:srgbClr val="000000"/>
      </a:dk1>
      <a:lt1>
        <a:srgbClr val="FFFFFF"/>
      </a:lt1>
      <a:dk2>
        <a:srgbClr val="BFBFBF"/>
      </a:dk2>
      <a:lt2>
        <a:srgbClr val="7C848A"/>
      </a:lt2>
      <a:accent1>
        <a:srgbClr val="002C77"/>
      </a:accent1>
      <a:accent2>
        <a:srgbClr val="00A8C8"/>
      </a:accent2>
      <a:accent3>
        <a:srgbClr val="FFFFFF"/>
      </a:accent3>
      <a:accent4>
        <a:srgbClr val="000000"/>
      </a:accent4>
      <a:accent5>
        <a:srgbClr val="AAACBD"/>
      </a:accent5>
      <a:accent6>
        <a:srgbClr val="0098B5"/>
      </a:accent6>
      <a:hlink>
        <a:srgbClr val="006D9E"/>
      </a:hlink>
      <a:folHlink>
        <a:srgbClr val="A6E2EF"/>
      </a:folHlink>
    </a:clrScheme>
    <a:fontScheme name="Default Design">
      <a:majorFont>
        <a:latin typeface="Arial"/>
        <a:ea typeface=""/>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0" tIns="0" rIns="91440" bIns="45720" numCol="1" anchor="ctr" anchorCtr="0" compatLnSpc="1">
        <a:prstTxWarp prst="textNoShape">
          <a:avLst/>
        </a:prstTxWarp>
      </a:bodyPr>
      <a:lstStyle>
        <a:defPPr marL="0" marR="0" indent="0" algn="ctr" defTabSz="914400" rtl="0" eaLnBrk="1" fontAlgn="base" latinLnBrk="0" hangingPunct="1">
          <a:lnSpc>
            <a:spcPct val="86000"/>
          </a:lnSpc>
          <a:spcBef>
            <a:spcPct val="0"/>
          </a:spcBef>
          <a:spcAft>
            <a:spcPct val="0"/>
          </a:spcAft>
          <a:buClrTx/>
          <a:buSzTx/>
          <a:buFontTx/>
          <a:buNone/>
          <a:tabLst/>
          <a:defRPr kumimoji="0" lang="en-GB" alt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0" tIns="0" rIns="91440" bIns="45720" numCol="1" anchor="ctr" anchorCtr="0" compatLnSpc="1">
        <a:prstTxWarp prst="textNoShape">
          <a:avLst/>
        </a:prstTxWarp>
      </a:bodyPr>
      <a:lstStyle>
        <a:defPPr marL="0" marR="0" indent="0" algn="ctr" defTabSz="914400" rtl="0" eaLnBrk="1" fontAlgn="base" latinLnBrk="0" hangingPunct="1">
          <a:lnSpc>
            <a:spcPct val="86000"/>
          </a:lnSpc>
          <a:spcBef>
            <a:spcPct val="0"/>
          </a:spcBef>
          <a:spcAft>
            <a:spcPct val="0"/>
          </a:spcAft>
          <a:buClrTx/>
          <a:buSzTx/>
          <a:buFontTx/>
          <a:buNone/>
          <a:tabLst/>
          <a:defRPr kumimoji="0" lang="en-GB" altLang="en-US" sz="2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BFBFBF"/>
        </a:dk2>
        <a:lt2>
          <a:srgbClr val="7C848A"/>
        </a:lt2>
        <a:accent1>
          <a:srgbClr val="002C77"/>
        </a:accent1>
        <a:accent2>
          <a:srgbClr val="00A8C8"/>
        </a:accent2>
        <a:accent3>
          <a:srgbClr val="FFFFFF"/>
        </a:accent3>
        <a:accent4>
          <a:srgbClr val="000000"/>
        </a:accent4>
        <a:accent5>
          <a:srgbClr val="AAACBD"/>
        </a:accent5>
        <a:accent6>
          <a:srgbClr val="0098B5"/>
        </a:accent6>
        <a:hlink>
          <a:srgbClr val="006D9E"/>
        </a:hlink>
        <a:folHlink>
          <a:srgbClr val="A6E2E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BFBFBF"/>
        </a:dk2>
        <a:lt2>
          <a:srgbClr val="7C848A"/>
        </a:lt2>
        <a:accent1>
          <a:srgbClr val="43276D"/>
        </a:accent1>
        <a:accent2>
          <a:srgbClr val="6F83C1"/>
        </a:accent2>
        <a:accent3>
          <a:srgbClr val="FFFFFF"/>
        </a:accent3>
        <a:accent4>
          <a:srgbClr val="000000"/>
        </a:accent4>
        <a:accent5>
          <a:srgbClr val="B0ACBA"/>
        </a:accent5>
        <a:accent6>
          <a:srgbClr val="6476AF"/>
        </a:accent6>
        <a:hlink>
          <a:srgbClr val="595997"/>
        </a:hlink>
        <a:folHlink>
          <a:srgbClr val="C4CAE6"/>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BFBFBF"/>
        </a:dk2>
        <a:lt2>
          <a:srgbClr val="7C848A"/>
        </a:lt2>
        <a:accent1>
          <a:srgbClr val="560054"/>
        </a:accent1>
        <a:accent2>
          <a:srgbClr val="CE3D95"/>
        </a:accent2>
        <a:accent3>
          <a:srgbClr val="FFFFFF"/>
        </a:accent3>
        <a:accent4>
          <a:srgbClr val="000000"/>
        </a:accent4>
        <a:accent5>
          <a:srgbClr val="B4AAB3"/>
        </a:accent5>
        <a:accent6>
          <a:srgbClr val="BA3687"/>
        </a:accent6>
        <a:hlink>
          <a:srgbClr val="932077"/>
        </a:hlink>
        <a:folHlink>
          <a:srgbClr val="E7B8D5"/>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BFBFBF"/>
        </a:dk2>
        <a:lt2>
          <a:srgbClr val="7C848A"/>
        </a:lt2>
        <a:accent1>
          <a:srgbClr val="690031"/>
        </a:accent1>
        <a:accent2>
          <a:srgbClr val="ED2C67"/>
        </a:accent2>
        <a:accent3>
          <a:srgbClr val="FFFFFF"/>
        </a:accent3>
        <a:accent4>
          <a:srgbClr val="000000"/>
        </a:accent4>
        <a:accent5>
          <a:srgbClr val="B9AAAD"/>
        </a:accent5>
        <a:accent6>
          <a:srgbClr val="D7275D"/>
        </a:accent6>
        <a:hlink>
          <a:srgbClr val="A9194F"/>
        </a:hlink>
        <a:folHlink>
          <a:srgbClr val="F7B6BB"/>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BFBFBF"/>
        </a:dk2>
        <a:lt2>
          <a:srgbClr val="7C848A"/>
        </a:lt2>
        <a:accent1>
          <a:srgbClr val="810009"/>
        </a:accent1>
        <a:accent2>
          <a:srgbClr val="EF4E45"/>
        </a:accent2>
        <a:accent3>
          <a:srgbClr val="FFFFFF"/>
        </a:accent3>
        <a:accent4>
          <a:srgbClr val="000000"/>
        </a:accent4>
        <a:accent5>
          <a:srgbClr val="C1AAAA"/>
        </a:accent5>
        <a:accent6>
          <a:srgbClr val="D9463E"/>
        </a:accent6>
        <a:hlink>
          <a:srgbClr val="BA2C2B"/>
        </a:hlink>
        <a:folHlink>
          <a:srgbClr val="F9BEAD"/>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BFBFBF"/>
        </a:dk2>
        <a:lt2>
          <a:srgbClr val="7C848A"/>
        </a:lt2>
        <a:accent1>
          <a:srgbClr val="8C3709"/>
        </a:accent1>
        <a:accent2>
          <a:srgbClr val="F48132"/>
        </a:accent2>
        <a:accent3>
          <a:srgbClr val="FFFFFF"/>
        </a:accent3>
        <a:accent4>
          <a:srgbClr val="000000"/>
        </a:accent4>
        <a:accent5>
          <a:srgbClr val="C5AEAA"/>
        </a:accent5>
        <a:accent6>
          <a:srgbClr val="DD742C"/>
        </a:accent6>
        <a:hlink>
          <a:srgbClr val="C45F24"/>
        </a:hlink>
        <a:folHlink>
          <a:srgbClr val="FCCFAB"/>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BFBFBF"/>
        </a:dk2>
        <a:lt2>
          <a:srgbClr val="7C848A"/>
        </a:lt2>
        <a:accent1>
          <a:srgbClr val="8E5501"/>
        </a:accent1>
        <a:accent2>
          <a:srgbClr val="FBAE17"/>
        </a:accent2>
        <a:accent3>
          <a:srgbClr val="FFFFFF"/>
        </a:accent3>
        <a:accent4>
          <a:srgbClr val="000000"/>
        </a:accent4>
        <a:accent5>
          <a:srgbClr val="C6B4AA"/>
        </a:accent5>
        <a:accent6>
          <a:srgbClr val="E39D14"/>
        </a:accent6>
        <a:hlink>
          <a:srgbClr val="C98314"/>
        </a:hlink>
        <a:folHlink>
          <a:srgbClr val="FFDDAC"/>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BFBFBF"/>
        </a:dk2>
        <a:lt2>
          <a:srgbClr val="7C848A"/>
        </a:lt2>
        <a:accent1>
          <a:srgbClr val="505F21"/>
        </a:accent1>
        <a:accent2>
          <a:srgbClr val="B2B935"/>
        </a:accent2>
        <a:accent3>
          <a:srgbClr val="FFFFFF"/>
        </a:accent3>
        <a:accent4>
          <a:srgbClr val="000000"/>
        </a:accent4>
        <a:accent5>
          <a:srgbClr val="B3B6AB"/>
        </a:accent5>
        <a:accent6>
          <a:srgbClr val="A1A72F"/>
        </a:accent6>
        <a:hlink>
          <a:srgbClr val="828D30"/>
        </a:hlink>
        <a:folHlink>
          <a:srgbClr val="D9D99E"/>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BFBFBF"/>
        </a:dk2>
        <a:lt2>
          <a:srgbClr val="7C848A"/>
        </a:lt2>
        <a:accent1>
          <a:srgbClr val="00582D"/>
        </a:accent1>
        <a:accent2>
          <a:srgbClr val="72BE44"/>
        </a:accent2>
        <a:accent3>
          <a:srgbClr val="FFFFFF"/>
        </a:accent3>
        <a:accent4>
          <a:srgbClr val="000000"/>
        </a:accent4>
        <a:accent5>
          <a:srgbClr val="AAB4AD"/>
        </a:accent5>
        <a:accent6>
          <a:srgbClr val="67AC3D"/>
        </a:accent6>
        <a:hlink>
          <a:srgbClr val="118B3F"/>
        </a:hlink>
        <a:folHlink>
          <a:srgbClr val="BDDDA3"/>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BFBFBF"/>
        </a:dk2>
        <a:lt2>
          <a:srgbClr val="7C848A"/>
        </a:lt2>
        <a:accent1>
          <a:srgbClr val="004C4F"/>
        </a:accent1>
        <a:accent2>
          <a:srgbClr val="0FB694"/>
        </a:accent2>
        <a:accent3>
          <a:srgbClr val="FFFFFF"/>
        </a:accent3>
        <a:accent4>
          <a:srgbClr val="000000"/>
        </a:accent4>
        <a:accent5>
          <a:srgbClr val="AAB2B2"/>
        </a:accent5>
        <a:accent6>
          <a:srgbClr val="0CA586"/>
        </a:accent6>
        <a:hlink>
          <a:srgbClr val="008075"/>
        </a:hlink>
        <a:folHlink>
          <a:srgbClr val="A7D9C8"/>
        </a:folHlink>
      </a:clrScheme>
      <a:clrMap bg1="lt1" tx1="dk1" bg2="lt2" tx2="dk2" accent1="accent1" accent2="accent2" accent3="accent3" accent4="accent4" accent5="accent5" accent6="accent6" hlink="hlink" folHlink="folHlink"/>
    </a:extraClrScheme>
    <a:extraClrScheme>
      <a:clrScheme name="Default Design 11">
        <a:dk1>
          <a:srgbClr val="000000"/>
        </a:dk1>
        <a:lt1>
          <a:srgbClr val="FFFFFF"/>
        </a:lt1>
        <a:dk2>
          <a:srgbClr val="BFBFBF"/>
        </a:dk2>
        <a:lt2>
          <a:srgbClr val="7C848A"/>
        </a:lt2>
        <a:accent1>
          <a:srgbClr val="000000"/>
        </a:accent1>
        <a:accent2>
          <a:srgbClr val="808080"/>
        </a:accent2>
        <a:accent3>
          <a:srgbClr val="FFFFFF"/>
        </a:accent3>
        <a:accent4>
          <a:srgbClr val="000000"/>
        </a:accent4>
        <a:accent5>
          <a:srgbClr val="AAAAAA"/>
        </a:accent5>
        <a:accent6>
          <a:srgbClr val="737373"/>
        </a:accent6>
        <a:hlink>
          <a:srgbClr val="404040"/>
        </a:hlink>
        <a:folHlink>
          <a:srgbClr val="BFBFB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ontrol xmlns="http://schemas.microsoft.com/VisualStudio/2011/storyboarding/control">
  <Id Name="32a4f9e9-cb06-42d3-942e-56f53ca19eab" Revision="1" Stencil="Icons_4" StencilVersion="1.0"/>
</Control>
</file>

<file path=customXml/item2.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0" ma:contentTypeDescription="Create a new document." ma:contentTypeScope="" ma:versionID="430adbbc18801fb793019b196e63a3b4">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b06d8c34e630c45e4bd2bca9710ff6cb"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1103EB-438C-4383-8799-48BB3E5699AB}">
  <ds:schemaRefs>
    <ds:schemaRef ds:uri="http://schemas.microsoft.com/VisualStudio/2011/storyboarding/control"/>
  </ds:schemaRefs>
</ds:datastoreItem>
</file>

<file path=customXml/itemProps2.xml><?xml version="1.0" encoding="utf-8"?>
<ds:datastoreItem xmlns:ds="http://schemas.openxmlformats.org/officeDocument/2006/customXml" ds:itemID="{D790A23C-40D6-4873-B120-970D278F7DD5}"/>
</file>

<file path=customXml/itemProps3.xml><?xml version="1.0" encoding="utf-8"?>
<ds:datastoreItem xmlns:ds="http://schemas.openxmlformats.org/officeDocument/2006/customXml" ds:itemID="{2DCD484C-DDBD-491F-AFF2-A72BD9A0CE95}"/>
</file>

<file path=customXml/itemProps4.xml><?xml version="1.0" encoding="utf-8"?>
<ds:datastoreItem xmlns:ds="http://schemas.openxmlformats.org/officeDocument/2006/customXml" ds:itemID="{E2BB2718-68BF-42D2-97F6-3B13CAA8C3E6}"/>
</file>

<file path=docProps/app.xml><?xml version="1.0" encoding="utf-8"?>
<Properties xmlns="http://schemas.openxmlformats.org/officeDocument/2006/extended-properties" xmlns:vt="http://schemas.openxmlformats.org/officeDocument/2006/docPropsVTypes">
  <Template/>
  <TotalTime>4500</TotalTime>
  <Words>1925</Words>
  <Application>Microsoft Office PowerPoint</Application>
  <PresentationFormat>Custom</PresentationFormat>
  <Paragraphs>289</Paragraphs>
  <Slides>20</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Default Design</vt:lpstr>
      <vt:lpstr>think-cell Slide</vt:lpstr>
      <vt:lpstr>PowerPoint Presentation</vt:lpstr>
      <vt:lpstr>PowerPoint Presentation</vt:lpstr>
      <vt:lpstr>PowerPoint Presentation</vt:lpstr>
      <vt:lpstr>The evolving role of the CRO</vt:lpstr>
      <vt:lpstr>Before we move on: in the last three years…</vt:lpstr>
      <vt:lpstr>PowerPoint Presentation</vt:lpstr>
      <vt:lpstr>CRO today: risk function focus varies by industry sector</vt:lpstr>
      <vt:lpstr>CRO today: who’s “eating my lunch”?</vt:lpstr>
      <vt:lpstr>PowerPoint Presentation</vt:lpstr>
      <vt:lpstr>Five areas of opportunity: what does the new environment look like?</vt:lpstr>
      <vt:lpstr>The new risk environment: four sources of emerging risk</vt:lpstr>
      <vt:lpstr>The need for agile business case support</vt:lpstr>
      <vt:lpstr>Tougher governance expectations across all industries</vt:lpstr>
      <vt:lpstr>The importance of culture in good risk management </vt:lpstr>
      <vt:lpstr>New digital capabilities adding value</vt:lpstr>
      <vt:lpstr>PowerPoint Presentation</vt:lpstr>
      <vt:lpstr>Seizing opportunities: CROs as strategic influencers</vt:lpstr>
      <vt:lpstr>Seizing opportunities: CROs require operational dexterity</vt:lpstr>
      <vt:lpstr>PowerPoint Presentation</vt:lpstr>
      <vt:lpstr>PowerPoint Presentation</vt:lpstr>
    </vt:vector>
  </TitlesOfParts>
  <Company>Marsh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 Title Here</dc:title>
  <dc:creator>Nicola Hutton</dc:creator>
  <cp:lastModifiedBy>Hanson, Carl J</cp:lastModifiedBy>
  <cp:revision>385</cp:revision>
  <dcterms:created xsi:type="dcterms:W3CDTF">2011-02-16T15:14:35Z</dcterms:created>
  <dcterms:modified xsi:type="dcterms:W3CDTF">2018-06-08T12:46:41Z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TemplateVersion">
    <vt:lpwstr>5.0</vt:lpwstr>
  </property>
  <property fmtid="{D5CDD505-2E9C-101B-9397-08002B2CF9AE}" pid="4" name="MMCOA_FontSize">
    <vt:lpwstr>Medium</vt:lpwstr>
  </property>
  <property fmtid="{D5CDD505-2E9C-101B-9397-08002B2CF9AE}" pid="5" name="MMCOA_PresentationType">
    <vt:lpwstr>Classic</vt:lpwstr>
  </property>
  <property fmtid="{D5CDD505-2E9C-101B-9397-08002B2CF9AE}" pid="6" name="MMCOA_SlideStyle">
    <vt:lpwstr>Plain</vt:lpwstr>
  </property>
  <property fmtid="{D5CDD505-2E9C-101B-9397-08002B2CF9AE}" pid="7" name="MMCOA_PaletteName">
    <vt:lpwstr>Turquoise</vt:lpwstr>
  </property>
  <property fmtid="{D5CDD505-2E9C-101B-9397-08002B2CF9AE}" pid="8" name="MMCOA_PaletteNumber">
    <vt:lpwstr>9</vt:lpwstr>
  </property>
  <property fmtid="{D5CDD505-2E9C-101B-9397-08002B2CF9AE}" pid="9" name="MMCOA_Source">
    <vt:lpwstr>1</vt:lpwstr>
  </property>
  <property fmtid="{D5CDD505-2E9C-101B-9397-08002B2CF9AE}" pid="10" name="ContentTypeId">
    <vt:lpwstr>0x0101002F770C17822F49488E987D29C95B97EE</vt:lpwstr>
  </property>
</Properties>
</file>