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6.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8.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9.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0.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aveSubsetFonts="1" autoCompressPictures="0">
  <p:sldMasterIdLst>
    <p:sldMasterId id="2147483668" r:id="rId1"/>
    <p:sldMasterId id="2147483671" r:id="rId2"/>
    <p:sldMasterId id="2147483676" r:id="rId3"/>
    <p:sldMasterId id="2147483673" r:id="rId4"/>
    <p:sldMasterId id="2147483679" r:id="rId5"/>
    <p:sldMasterId id="2147483691" r:id="rId6"/>
    <p:sldMasterId id="2147483703" r:id="rId7"/>
    <p:sldMasterId id="2147483715" r:id="rId8"/>
    <p:sldMasterId id="2147483736" r:id="rId9"/>
    <p:sldMasterId id="2147483746" r:id="rId10"/>
    <p:sldMasterId id="2147483758" r:id="rId11"/>
  </p:sldMasterIdLst>
  <p:notesMasterIdLst>
    <p:notesMasterId r:id="rId54"/>
  </p:notesMasterIdLst>
  <p:handoutMasterIdLst>
    <p:handoutMasterId r:id="rId55"/>
  </p:handoutMasterIdLst>
  <p:sldIdLst>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1" r:id="rId45"/>
    <p:sldId id="307" r:id="rId46"/>
    <p:sldId id="308" r:id="rId47"/>
    <p:sldId id="302" r:id="rId48"/>
    <p:sldId id="303" r:id="rId49"/>
    <p:sldId id="304" r:id="rId50"/>
    <p:sldId id="305" r:id="rId51"/>
    <p:sldId id="306" r:id="rId52"/>
    <p:sldId id="263"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2B24"/>
    <a:srgbClr val="D12F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99" autoAdjust="0"/>
    <p:restoredTop sz="94660"/>
  </p:normalViewPr>
  <p:slideViewPr>
    <p:cSldViewPr snapToGrid="0" snapToObjects="1" showGuides="1">
      <p:cViewPr>
        <p:scale>
          <a:sx n="90" d="100"/>
          <a:sy n="90" d="100"/>
        </p:scale>
        <p:origin x="-510" y="-438"/>
      </p:cViewPr>
      <p:guideLst>
        <p:guide orient="horz" pos="3850"/>
        <p:guide pos="282"/>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3D42C6A-E576-AE49-88C4-AF510D14B0C7}" type="datetimeFigureOut">
              <a:rPr lang="en-US" smtClean="0"/>
              <a:pPr/>
              <a:t>6/6/2018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A165548-CFF6-E742-A23C-6445035D6733}" type="slidenum">
              <a:rPr lang="en-US" smtClean="0"/>
              <a:pPr/>
              <a:t>‹#›</a:t>
            </a:fld>
            <a:endParaRPr lang="en-US" dirty="0"/>
          </a:p>
        </p:txBody>
      </p:sp>
    </p:spTree>
    <p:extLst>
      <p:ext uri="{BB962C8B-B14F-4D97-AF65-F5344CB8AC3E}">
        <p14:creationId xmlns:p14="http://schemas.microsoft.com/office/powerpoint/2010/main" val="14666055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971C4C-F668-3B46-A0DD-83515923680F}" type="datetimeFigureOut">
              <a:rPr lang="en-US" smtClean="0"/>
              <a:pPr/>
              <a:t>6/6/2018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03984B-3F0E-8D4D-9817-ADDE49EA01A8}" type="slidenum">
              <a:rPr lang="en-US" smtClean="0"/>
              <a:pPr/>
              <a:t>‹#›</a:t>
            </a:fld>
            <a:endParaRPr lang="en-US" dirty="0"/>
          </a:p>
        </p:txBody>
      </p:sp>
    </p:spTree>
    <p:extLst>
      <p:ext uri="{BB962C8B-B14F-4D97-AF65-F5344CB8AC3E}">
        <p14:creationId xmlns:p14="http://schemas.microsoft.com/office/powerpoint/2010/main" val="339882124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03984B-3F0E-8D4D-9817-ADDE49EA01A8}"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4091398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03984B-3F0E-8D4D-9817-ADDE49EA01A8}"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4091398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03984B-3F0E-8D4D-9817-ADDE49EA01A8}"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4091398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03984B-3F0E-8D4D-9817-ADDE49EA01A8}"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4091398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03984B-3F0E-8D4D-9817-ADDE49EA01A8}"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4091398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03984B-3F0E-8D4D-9817-ADDE49EA01A8}"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4091398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smtClean="0"/>
              <a:t>content</a:t>
            </a:r>
            <a:endParaRPr lang="en-US" dirty="0"/>
          </a:p>
        </p:txBody>
      </p:sp>
      <p:sp>
        <p:nvSpPr>
          <p:cNvPr id="5" name="Slide Number Placeholder 4"/>
          <p:cNvSpPr>
            <a:spLocks noGrp="1"/>
          </p:cNvSpPr>
          <p:nvPr>
            <p:ph type="sldNum" sz="quarter" idx="12"/>
          </p:nvPr>
        </p:nvSpPr>
        <p:spPr/>
        <p:txBody>
          <a:bodyPr/>
          <a:lstStyle/>
          <a:p>
            <a:fld id="{C9C00FB6-3605-B843-B201-F9FC7C72FE33}" type="slidenum">
              <a:rPr lang="en-US" smtClean="0"/>
              <a:pPr/>
              <a:t>‹#›</a:t>
            </a:fld>
            <a:endParaRPr lang="en-US" dirty="0"/>
          </a:p>
        </p:txBody>
      </p:sp>
      <p:sp>
        <p:nvSpPr>
          <p:cNvPr id="10" name="Content Placeholder 9"/>
          <p:cNvSpPr>
            <a:spLocks noGrp="1"/>
          </p:cNvSpPr>
          <p:nvPr>
            <p:ph sz="quarter" idx="13" hasCustomPrompt="1"/>
          </p:nvPr>
        </p:nvSpPr>
        <p:spPr>
          <a:xfrm>
            <a:off x="457200" y="1606549"/>
            <a:ext cx="8229600" cy="4040717"/>
          </a:xfrm>
          <a:prstGeom prst="rect">
            <a:avLst/>
          </a:prstGeom>
        </p:spPr>
        <p:txBody>
          <a:bodyPr vert="horz" lIns="0" rIns="0"/>
          <a:lstStyle>
            <a:lvl1pPr marL="0" indent="277200">
              <a:spcBef>
                <a:spcPts val="768"/>
              </a:spcBef>
              <a:spcAft>
                <a:spcPts val="0"/>
              </a:spcAft>
              <a:buClr>
                <a:srgbClr val="D12B24"/>
              </a:buClr>
              <a:buFont typeface="Lucida Grande"/>
              <a:buChar char="‣"/>
              <a:defRPr sz="2400">
                <a:solidFill>
                  <a:schemeClr val="tx1">
                    <a:lumMod val="75000"/>
                    <a:lumOff val="25000"/>
                  </a:schemeClr>
                </a:solidFill>
                <a:latin typeface="Gill Sans MT"/>
              </a:defRPr>
            </a:lvl1pPr>
            <a:lvl2pPr marL="0" indent="277200">
              <a:spcBef>
                <a:spcPts val="768"/>
              </a:spcBef>
              <a:spcAft>
                <a:spcPts val="0"/>
              </a:spcAft>
              <a:buClr>
                <a:srgbClr val="D12B24"/>
              </a:buClr>
              <a:buFont typeface="Lucida Grande"/>
              <a:buChar char="‣"/>
              <a:defRPr sz="2200" baseline="0">
                <a:solidFill>
                  <a:schemeClr val="tx1">
                    <a:lumMod val="75000"/>
                    <a:lumOff val="25000"/>
                  </a:schemeClr>
                </a:solidFill>
                <a:latin typeface="Gill Sans MT"/>
              </a:defRPr>
            </a:lvl2pPr>
            <a:lvl3pPr marL="0" indent="277200">
              <a:spcBef>
                <a:spcPts val="768"/>
              </a:spcBef>
              <a:spcAft>
                <a:spcPts val="0"/>
              </a:spcAft>
              <a:buClr>
                <a:srgbClr val="D12B24"/>
              </a:buClr>
              <a:buFont typeface="Lucida Grande"/>
              <a:buChar char="‣"/>
              <a:defRPr sz="2000" baseline="0">
                <a:solidFill>
                  <a:schemeClr val="tx1">
                    <a:lumMod val="75000"/>
                    <a:lumOff val="25000"/>
                  </a:schemeClr>
                </a:solidFill>
                <a:latin typeface="Gill Sans MT"/>
              </a:defRPr>
            </a:lvl3pPr>
            <a:lvl4pPr marL="0" indent="277200">
              <a:spcBef>
                <a:spcPts val="768"/>
              </a:spcBef>
              <a:spcAft>
                <a:spcPts val="0"/>
              </a:spcAft>
              <a:buClr>
                <a:srgbClr val="D12B24"/>
              </a:buClr>
              <a:buFont typeface="Lucida Grande"/>
              <a:buChar char="‣"/>
              <a:defRPr>
                <a:latin typeface="Gill Sans MT"/>
              </a:defRPr>
            </a:lvl4pPr>
            <a:lvl5pPr marL="0" indent="277200">
              <a:spcBef>
                <a:spcPts val="768"/>
              </a:spcBef>
              <a:spcAft>
                <a:spcPts val="0"/>
              </a:spcAft>
              <a:buClr>
                <a:srgbClr val="D12B24"/>
              </a:buClr>
              <a:buFont typeface="Lucida Grande"/>
              <a:buChar char="‣"/>
              <a:defRPr>
                <a:latin typeface="Gill Sans MT"/>
              </a:defRPr>
            </a:lvl5pPr>
          </a:lstStyle>
          <a:p>
            <a:pPr lvl="0"/>
            <a:r>
              <a:rPr lang="en-GB" dirty="0" smtClean="0"/>
              <a:t>Size 24 font</a:t>
            </a:r>
          </a:p>
          <a:p>
            <a:pPr lvl="1"/>
            <a:r>
              <a:rPr lang="en-GB" dirty="0" smtClean="0"/>
              <a:t>Size 22 font</a:t>
            </a:r>
          </a:p>
          <a:p>
            <a:pPr lvl="2"/>
            <a:r>
              <a:rPr lang="en-GB" dirty="0" smtClean="0"/>
              <a:t>Size 20 font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a:lvl1pPr>
          </a:lstStyle>
          <a:p>
            <a:r>
              <a:rPr lang="en-GB" dirty="0" smtClean="0"/>
              <a:t>Slide header</a:t>
            </a:r>
            <a:endParaRPr lang="en-US" dirty="0"/>
          </a:p>
        </p:txBody>
      </p:sp>
      <p:sp>
        <p:nvSpPr>
          <p:cNvPr id="6" name="Content Placeholder 5"/>
          <p:cNvSpPr>
            <a:spLocks noGrp="1"/>
          </p:cNvSpPr>
          <p:nvPr>
            <p:ph sz="quarter" idx="10" hasCustomPrompt="1"/>
          </p:nvPr>
        </p:nvSpPr>
        <p:spPr>
          <a:xfrm>
            <a:off x="457200" y="1606549"/>
            <a:ext cx="8229600" cy="4506384"/>
          </a:xfrm>
          <a:prstGeom prst="rect">
            <a:avLst/>
          </a:prstGeom>
        </p:spPr>
        <p:txBody>
          <a:bodyPr vert="horz" lIns="0" tIns="0" rIns="0" bIns="0"/>
          <a:lstStyle>
            <a:lvl1pPr marL="265113" indent="-265113">
              <a:spcBef>
                <a:spcPts val="1176"/>
              </a:spcBef>
              <a:buClr>
                <a:srgbClr val="D12B24"/>
              </a:buClr>
              <a:buFont typeface="Lucida Grande"/>
              <a:buChar char="‣"/>
              <a:defRPr sz="2400" baseline="0">
                <a:solidFill>
                  <a:schemeClr val="tx1">
                    <a:lumMod val="75000"/>
                    <a:lumOff val="25000"/>
                  </a:schemeClr>
                </a:solidFill>
                <a:latin typeface="Gill Sans MT"/>
              </a:defRPr>
            </a:lvl1pPr>
            <a:lvl2pPr marL="265113" indent="-265113">
              <a:spcBef>
                <a:spcPts val="1176"/>
              </a:spcBef>
              <a:buClr>
                <a:srgbClr val="D12B24"/>
              </a:buClr>
              <a:buFont typeface="Lucida Grande"/>
              <a:buChar char="‣"/>
              <a:defRPr sz="2200" baseline="0">
                <a:solidFill>
                  <a:schemeClr val="tx1">
                    <a:lumMod val="75000"/>
                    <a:lumOff val="25000"/>
                  </a:schemeClr>
                </a:solidFill>
                <a:latin typeface="Gill Sans MT"/>
              </a:defRPr>
            </a:lvl2pPr>
            <a:lvl3pPr marL="265113" indent="-265113">
              <a:spcBef>
                <a:spcPts val="1176"/>
              </a:spcBef>
              <a:buClr>
                <a:srgbClr val="D12B24"/>
              </a:buClr>
              <a:buFont typeface="Lucida Grande"/>
              <a:buChar char="‣"/>
              <a:defRPr sz="2000" baseline="0">
                <a:solidFill>
                  <a:schemeClr val="tx1">
                    <a:lumMod val="75000"/>
                    <a:lumOff val="25000"/>
                  </a:schemeClr>
                </a:solidFill>
                <a:latin typeface="Gill Sans MT"/>
              </a:defRPr>
            </a:lvl3pPr>
            <a:lvl4pPr>
              <a:buClr>
                <a:srgbClr val="D12B24"/>
              </a:buClr>
              <a:buFont typeface="Lucida Grande"/>
              <a:buChar char="‣"/>
              <a:defRPr baseline="0">
                <a:latin typeface="Gill Sans MT"/>
              </a:defRPr>
            </a:lvl4pPr>
            <a:lvl5pPr>
              <a:buClr>
                <a:srgbClr val="D12B24"/>
              </a:buClr>
              <a:buFont typeface="Lucida Grande"/>
              <a:buChar char="‣"/>
              <a:defRPr baseline="0">
                <a:latin typeface="Gill Sans MT"/>
              </a:defRPr>
            </a:lvl5pPr>
          </a:lstStyle>
          <a:p>
            <a:pPr lvl="0"/>
            <a:r>
              <a:rPr lang="en-GB" dirty="0" smtClean="0"/>
              <a:t>Size 24 font</a:t>
            </a:r>
          </a:p>
          <a:p>
            <a:pPr lvl="1"/>
            <a:r>
              <a:rPr lang="en-GB" dirty="0" smtClean="0"/>
              <a:t>Size 22 font</a:t>
            </a:r>
          </a:p>
          <a:p>
            <a:pPr lvl="2"/>
            <a:r>
              <a:rPr lang="en-GB" dirty="0" smtClean="0"/>
              <a:t>Size 20 font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lumMod val="75000"/>
                    <a:lumOff val="25000"/>
                  </a:schemeClr>
                </a:solidFill>
              </a:defRPr>
            </a:lvl1pPr>
          </a:lstStyle>
          <a:p>
            <a:r>
              <a:rPr lang="en-GB" dirty="0" smtClean="0"/>
              <a:t>Content</a:t>
            </a:r>
            <a:endParaRPr lang="en-US" dirty="0"/>
          </a:p>
        </p:txBody>
      </p:sp>
      <p:sp>
        <p:nvSpPr>
          <p:cNvPr id="3" name="Slide Number Placeholder 2"/>
          <p:cNvSpPr>
            <a:spLocks noGrp="1"/>
          </p:cNvSpPr>
          <p:nvPr>
            <p:ph type="sldNum" sz="quarter" idx="10"/>
          </p:nvPr>
        </p:nvSpPr>
        <p:spPr/>
        <p:txBody>
          <a:bodyPr/>
          <a:lstStyle/>
          <a:p>
            <a:fld id="{71D2FE12-5D65-FE41-9FFC-E71217CF972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7482A7-6911-5349-8396-6CEB0A963FF4}" type="slidenum">
              <a:rPr lang="en-US" smtClean="0"/>
              <a:pPr/>
              <a:t>‹#›</a:t>
            </a:fld>
            <a:endParaRPr lang="en-US" dirty="0"/>
          </a:p>
        </p:txBody>
      </p:sp>
      <p:sp>
        <p:nvSpPr>
          <p:cNvPr id="7" name="Title 6"/>
          <p:cNvSpPr>
            <a:spLocks noGrp="1"/>
          </p:cNvSpPr>
          <p:nvPr>
            <p:ph type="title" hasCustomPrompt="1"/>
          </p:nvPr>
        </p:nvSpPr>
        <p:spPr/>
        <p:txBody>
          <a:bodyPr/>
          <a:lstStyle/>
          <a:p>
            <a:r>
              <a:rPr lang="en-GB" dirty="0" smtClean="0"/>
              <a:t>Content</a:t>
            </a:r>
            <a:endParaRPr lang="en-US" dirty="0"/>
          </a:p>
        </p:txBody>
      </p:sp>
      <p:sp>
        <p:nvSpPr>
          <p:cNvPr id="9" name="Content Placeholder 8"/>
          <p:cNvSpPr>
            <a:spLocks noGrp="1"/>
          </p:cNvSpPr>
          <p:nvPr>
            <p:ph sz="quarter" idx="13" hasCustomPrompt="1"/>
          </p:nvPr>
        </p:nvSpPr>
        <p:spPr>
          <a:xfrm>
            <a:off x="457200" y="1598613"/>
            <a:ext cx="8229600" cy="4513262"/>
          </a:xfrm>
          <a:prstGeom prst="rect">
            <a:avLst/>
          </a:prstGeom>
        </p:spPr>
        <p:txBody>
          <a:bodyPr vert="horz" lIns="0" rIns="0"/>
          <a:lstStyle>
            <a:lvl1pPr marL="0" indent="277200">
              <a:spcAft>
                <a:spcPts val="0"/>
              </a:spcAft>
              <a:buClr>
                <a:srgbClr val="D12B24"/>
              </a:buClr>
              <a:buFont typeface="Lucida Grande"/>
              <a:buChar char="‣"/>
              <a:defRPr sz="2400" baseline="0">
                <a:solidFill>
                  <a:schemeClr val="tx1">
                    <a:lumMod val="75000"/>
                    <a:lumOff val="25000"/>
                  </a:schemeClr>
                </a:solidFill>
                <a:latin typeface="Gill Sans MT"/>
              </a:defRPr>
            </a:lvl1pPr>
            <a:lvl2pPr marL="0" indent="277200">
              <a:spcAft>
                <a:spcPts val="0"/>
              </a:spcAft>
              <a:buClr>
                <a:srgbClr val="D12B24"/>
              </a:buClr>
              <a:buFont typeface="Lucida Grande"/>
              <a:buChar char="‣"/>
              <a:defRPr sz="2200" baseline="0">
                <a:solidFill>
                  <a:schemeClr val="tx1">
                    <a:lumMod val="75000"/>
                    <a:lumOff val="25000"/>
                  </a:schemeClr>
                </a:solidFill>
                <a:latin typeface="Gill Sans MT"/>
              </a:defRPr>
            </a:lvl2pPr>
            <a:lvl3pPr marL="0" indent="277200">
              <a:spcAft>
                <a:spcPts val="0"/>
              </a:spcAft>
              <a:buClr>
                <a:srgbClr val="D12B24"/>
              </a:buClr>
              <a:buFont typeface="Lucida Grande"/>
              <a:buChar char="‣"/>
              <a:defRPr sz="2000" baseline="0">
                <a:solidFill>
                  <a:schemeClr val="tx1">
                    <a:lumMod val="75000"/>
                    <a:lumOff val="25000"/>
                  </a:schemeClr>
                </a:solidFill>
                <a:latin typeface="Gill Sans MT"/>
              </a:defRPr>
            </a:lvl3pPr>
            <a:lvl4pPr marL="0" indent="277200">
              <a:spcAft>
                <a:spcPts val="0"/>
              </a:spcAft>
              <a:buClr>
                <a:srgbClr val="D12B24"/>
              </a:buClr>
              <a:buFont typeface="Lucida Grande"/>
              <a:buChar char="‣"/>
              <a:defRPr baseline="0">
                <a:latin typeface="Gill Sans MT"/>
              </a:defRPr>
            </a:lvl4pPr>
            <a:lvl5pPr marL="0" indent="277200">
              <a:spcAft>
                <a:spcPts val="0"/>
              </a:spcAft>
              <a:buClr>
                <a:srgbClr val="D12B24"/>
              </a:buClr>
              <a:buFont typeface="Lucida Grande"/>
              <a:buChar char="‣"/>
              <a:defRPr baseline="0">
                <a:latin typeface="Gill Sans MT"/>
              </a:defRPr>
            </a:lvl5pPr>
          </a:lstStyle>
          <a:p>
            <a:pPr lvl="0"/>
            <a:r>
              <a:rPr lang="en-GB" dirty="0" smtClean="0"/>
              <a:t>Size 24 font</a:t>
            </a:r>
          </a:p>
          <a:p>
            <a:pPr lvl="1"/>
            <a:r>
              <a:rPr lang="en-GB" dirty="0" smtClean="0"/>
              <a:t>Size 22 font</a:t>
            </a:r>
          </a:p>
          <a:p>
            <a:pPr lvl="2"/>
            <a:r>
              <a:rPr lang="en-GB" dirty="0" smtClean="0"/>
              <a:t>Size 20 font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97638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49416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0600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2188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2161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42310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9844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0458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55181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243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2383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1629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79961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4250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40364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047592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118528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72657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61380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502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471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77764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210493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348371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50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044384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695270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44683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7010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59157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30411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062844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949145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4" name="Footer Placeholder 3"/>
          <p:cNvSpPr>
            <a:spLocks noGrp="1"/>
          </p:cNvSpPr>
          <p:nvPr>
            <p:ph type="ftr" sz="quarter" idx="11"/>
          </p:nvPr>
        </p:nvSpPr>
        <p:spPr/>
        <p:txBody>
          <a:bodyPr/>
          <a:lstStyle/>
          <a:p>
            <a:endParaRPr lang="en-GB" dirty="0">
              <a:solidFill>
                <a:srgbClr val="414042">
                  <a:tint val="75000"/>
                </a:srgbClr>
              </a:solidFill>
            </a:endParaRPr>
          </a:p>
        </p:txBody>
      </p:sp>
      <p:sp>
        <p:nvSpPr>
          <p:cNvPr id="5" name="Slide Number Placeholder 4"/>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11745486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reserve="1">
  <p:cSld name="Title Only &amp; watermark">
    <p:spTree>
      <p:nvGrpSpPr>
        <p:cNvPr id="1" name=""/>
        <p:cNvGrpSpPr/>
        <p:nvPr/>
      </p:nvGrpSpPr>
      <p:grpSpPr>
        <a:xfrm>
          <a:off x="0" y="0"/>
          <a:ext cx="0" cy="0"/>
          <a:chOff x="0" y="0"/>
          <a:chExt cx="0" cy="0"/>
        </a:xfrm>
      </p:grpSpPr>
      <p:pic>
        <p:nvPicPr>
          <p:cNvPr id="6" name="Picture 5" descr="BLM PPT contents slide 254x190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4" name="Footer Placeholder 3"/>
          <p:cNvSpPr>
            <a:spLocks noGrp="1"/>
          </p:cNvSpPr>
          <p:nvPr>
            <p:ph type="ftr" sz="quarter" idx="11"/>
          </p:nvPr>
        </p:nvSpPr>
        <p:spPr/>
        <p:txBody>
          <a:bodyPr/>
          <a:lstStyle/>
          <a:p>
            <a:endParaRPr lang="en-GB" dirty="0">
              <a:solidFill>
                <a:srgbClr val="414042">
                  <a:tint val="75000"/>
                </a:srgbClr>
              </a:solidFill>
            </a:endParaRPr>
          </a:p>
        </p:txBody>
      </p:sp>
      <p:sp>
        <p:nvSpPr>
          <p:cNvPr id="5" name="Slide Number Placeholder 4"/>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cxnSp>
        <p:nvCxnSpPr>
          <p:cNvPr id="7" name="Straight Connector 6"/>
          <p:cNvCxnSpPr/>
          <p:nvPr userDrawn="1"/>
        </p:nvCxnSpPr>
        <p:spPr>
          <a:xfrm>
            <a:off x="457200" y="1108514"/>
            <a:ext cx="8142288"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02124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265113" indent="-265113">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5" name="Footer Placeholder 4"/>
          <p:cNvSpPr>
            <a:spLocks noGrp="1"/>
          </p:cNvSpPr>
          <p:nvPr>
            <p:ph type="ftr" sz="quarter" idx="11"/>
          </p:nvPr>
        </p:nvSpPr>
        <p:spPr/>
        <p:txBody>
          <a:bodyPr/>
          <a:lstStyle/>
          <a:p>
            <a:endParaRPr lang="en-GB" dirty="0">
              <a:solidFill>
                <a:srgbClr val="414042">
                  <a:tint val="75000"/>
                </a:srgbClr>
              </a:solidFill>
            </a:endParaRPr>
          </a:p>
        </p:txBody>
      </p:sp>
      <p:sp>
        <p:nvSpPr>
          <p:cNvPr id="6" name="Slide Number Placeholder 5"/>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17994477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 preserve="1">
  <p:cSld name="Title and Content (CCC)">
    <p:spTree>
      <p:nvGrpSpPr>
        <p:cNvPr id="1" name=""/>
        <p:cNvGrpSpPr/>
        <p:nvPr/>
      </p:nvGrpSpPr>
      <p:grpSpPr>
        <a:xfrm>
          <a:off x="0" y="0"/>
          <a:ext cx="0" cy="0"/>
          <a:chOff x="0" y="0"/>
          <a:chExt cx="0" cy="0"/>
        </a:xfrm>
      </p:grpSpPr>
      <p:pic>
        <p:nvPicPr>
          <p:cNvPr id="7" name="Picture 6" descr="BLM PPT contents slide 254x190b.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265113" indent="-265113">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5" name="Footer Placeholder 4"/>
          <p:cNvSpPr>
            <a:spLocks noGrp="1"/>
          </p:cNvSpPr>
          <p:nvPr>
            <p:ph type="ftr" sz="quarter" idx="11"/>
          </p:nvPr>
        </p:nvSpPr>
        <p:spPr/>
        <p:txBody>
          <a:bodyPr/>
          <a:lstStyle/>
          <a:p>
            <a:endParaRPr lang="en-GB" dirty="0">
              <a:solidFill>
                <a:srgbClr val="414042">
                  <a:tint val="75000"/>
                </a:srgbClr>
              </a:solidFill>
            </a:endParaRPr>
          </a:p>
        </p:txBody>
      </p:sp>
      <p:sp>
        <p:nvSpPr>
          <p:cNvPr id="6" name="Slide Number Placeholder 5"/>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35563981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White Cover">
    <p:spTree>
      <p:nvGrpSpPr>
        <p:cNvPr id="1" name=""/>
        <p:cNvGrpSpPr/>
        <p:nvPr/>
      </p:nvGrpSpPr>
      <p:grpSpPr>
        <a:xfrm>
          <a:off x="0" y="0"/>
          <a:ext cx="0" cy="0"/>
          <a:chOff x="0" y="0"/>
          <a:chExt cx="0" cy="0"/>
        </a:xfrm>
      </p:grpSpPr>
      <p:pic>
        <p:nvPicPr>
          <p:cNvPr id="6" name="Picture 5" descr="BLM PPT contents slide 254x190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tx1"/>
                </a:solidFill>
                <a:latin typeface="+mn-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spTree>
    <p:extLst>
      <p:ext uri="{BB962C8B-B14F-4D97-AF65-F5344CB8AC3E}">
        <p14:creationId xmlns:p14="http://schemas.microsoft.com/office/powerpoint/2010/main" val="3919155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Grey Cover">
    <p:bg>
      <p:bgPr>
        <a:solidFill>
          <a:srgbClr val="D0D9DE"/>
        </a:solidFill>
        <a:effectLst/>
      </p:bgPr>
    </p:bg>
    <p:spTree>
      <p:nvGrpSpPr>
        <p:cNvPr id="1" name=""/>
        <p:cNvGrpSpPr/>
        <p:nvPr/>
      </p:nvGrpSpPr>
      <p:grpSpPr>
        <a:xfrm>
          <a:off x="0" y="0"/>
          <a:ext cx="0" cy="0"/>
          <a:chOff x="0" y="0"/>
          <a:chExt cx="0" cy="0"/>
        </a:xfrm>
      </p:grpSpPr>
      <p:sp>
        <p:nvSpPr>
          <p:cNvPr id="6" name="Freeform 5"/>
          <p:cNvSpPr>
            <a:spLocks noEditPoints="1"/>
          </p:cNvSpPr>
          <p:nvPr userDrawn="1"/>
        </p:nvSpPr>
        <p:spPr bwMode="auto">
          <a:xfrm>
            <a:off x="0" y="187971"/>
            <a:ext cx="5429250" cy="7070651"/>
          </a:xfrm>
          <a:custGeom>
            <a:avLst/>
            <a:gdLst>
              <a:gd name="T0" fmla="*/ 1876 w 1991"/>
              <a:gd name="T1" fmla="*/ 871 h 2593"/>
              <a:gd name="T2" fmla="*/ 1871 w 1991"/>
              <a:gd name="T3" fmla="*/ 859 h 2593"/>
              <a:gd name="T4" fmla="*/ 1871 w 1991"/>
              <a:gd name="T5" fmla="*/ 858 h 2593"/>
              <a:gd name="T6" fmla="*/ 1863 w 1991"/>
              <a:gd name="T7" fmla="*/ 837 h 2593"/>
              <a:gd name="T8" fmla="*/ 1829 w 1991"/>
              <a:gd name="T9" fmla="*/ 760 h 2593"/>
              <a:gd name="T10" fmla="*/ 1823 w 1991"/>
              <a:gd name="T11" fmla="*/ 748 h 2593"/>
              <a:gd name="T12" fmla="*/ 550 w 1991"/>
              <a:gd name="T13" fmla="*/ 32 h 2593"/>
              <a:gd name="T14" fmla="*/ 227 w 1991"/>
              <a:gd name="T15" fmla="*/ 104 h 2593"/>
              <a:gd name="T16" fmla="*/ 0 w 1991"/>
              <a:gd name="T17" fmla="*/ 213 h 2593"/>
              <a:gd name="T18" fmla="*/ 212 w 1991"/>
              <a:gd name="T19" fmla="*/ 163 h 2593"/>
              <a:gd name="T20" fmla="*/ 555 w 1991"/>
              <a:gd name="T21" fmla="*/ 81 h 2593"/>
              <a:gd name="T22" fmla="*/ 1779 w 1991"/>
              <a:gd name="T23" fmla="*/ 768 h 2593"/>
              <a:gd name="T24" fmla="*/ 1603 w 1991"/>
              <a:gd name="T25" fmla="*/ 1281 h 2593"/>
              <a:gd name="T26" fmla="*/ 226 w 1991"/>
              <a:gd name="T27" fmla="*/ 486 h 2593"/>
              <a:gd name="T28" fmla="*/ 0 w 1991"/>
              <a:gd name="T29" fmla="*/ 455 h 2593"/>
              <a:gd name="T30" fmla="*/ 177 w 1991"/>
              <a:gd name="T31" fmla="*/ 708 h 2593"/>
              <a:gd name="T32" fmla="*/ 177 w 1991"/>
              <a:gd name="T33" fmla="*/ 2104 h 2593"/>
              <a:gd name="T34" fmla="*/ 177 w 1991"/>
              <a:gd name="T35" fmla="*/ 2127 h 2593"/>
              <a:gd name="T36" fmla="*/ 289 w 1991"/>
              <a:gd name="T37" fmla="*/ 2450 h 2593"/>
              <a:gd name="T38" fmla="*/ 0 w 1991"/>
              <a:gd name="T39" fmla="*/ 2347 h 2593"/>
              <a:gd name="T40" fmla="*/ 453 w 1991"/>
              <a:gd name="T41" fmla="*/ 2575 h 2593"/>
              <a:gd name="T42" fmla="*/ 572 w 1991"/>
              <a:gd name="T43" fmla="*/ 2589 h 2593"/>
              <a:gd name="T44" fmla="*/ 576 w 1991"/>
              <a:gd name="T45" fmla="*/ 2589 h 2593"/>
              <a:gd name="T46" fmla="*/ 579 w 1991"/>
              <a:gd name="T47" fmla="*/ 2590 h 2593"/>
              <a:gd name="T48" fmla="*/ 671 w 1991"/>
              <a:gd name="T49" fmla="*/ 2593 h 2593"/>
              <a:gd name="T50" fmla="*/ 1835 w 1991"/>
              <a:gd name="T51" fmla="*/ 1846 h 2593"/>
              <a:gd name="T52" fmla="*/ 227 w 1991"/>
              <a:gd name="T53" fmla="*/ 708 h 2593"/>
              <a:gd name="T54" fmla="*/ 1138 w 1991"/>
              <a:gd name="T55" fmla="*/ 1070 h 2593"/>
              <a:gd name="T56" fmla="*/ 955 w 1991"/>
              <a:gd name="T57" fmla="*/ 1655 h 2593"/>
              <a:gd name="T58" fmla="*/ 227 w 1991"/>
              <a:gd name="T59" fmla="*/ 708 h 2593"/>
              <a:gd name="T60" fmla="*/ 1097 w 1991"/>
              <a:gd name="T61" fmla="*/ 2467 h 2593"/>
              <a:gd name="T62" fmla="*/ 582 w 1991"/>
              <a:gd name="T63" fmla="*/ 2540 h 2593"/>
              <a:gd name="T64" fmla="*/ 980 w 1991"/>
              <a:gd name="T65" fmla="*/ 1698 h 2593"/>
              <a:gd name="T66" fmla="*/ 1846 w 1991"/>
              <a:gd name="T67" fmla="*/ 1071 h 2593"/>
              <a:gd name="T68" fmla="*/ 1894 w 1991"/>
              <a:gd name="T69" fmla="*/ 1154 h 2593"/>
              <a:gd name="T70" fmla="*/ 1896 w 1991"/>
              <a:gd name="T71" fmla="*/ 1171 h 2593"/>
              <a:gd name="T72" fmla="*/ 1891 w 1991"/>
              <a:gd name="T73" fmla="*/ 1487 h 2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1" h="2593">
                <a:moveTo>
                  <a:pt x="1880" y="884"/>
                </a:moveTo>
                <a:cubicBezTo>
                  <a:pt x="1879" y="880"/>
                  <a:pt x="1877" y="875"/>
                  <a:pt x="1876" y="871"/>
                </a:cubicBezTo>
                <a:cubicBezTo>
                  <a:pt x="1875" y="869"/>
                  <a:pt x="1874" y="866"/>
                  <a:pt x="1873" y="864"/>
                </a:cubicBezTo>
                <a:cubicBezTo>
                  <a:pt x="1872" y="862"/>
                  <a:pt x="1872" y="861"/>
                  <a:pt x="1871" y="859"/>
                </a:cubicBezTo>
                <a:cubicBezTo>
                  <a:pt x="1871" y="859"/>
                  <a:pt x="1871" y="859"/>
                  <a:pt x="1871" y="859"/>
                </a:cubicBezTo>
                <a:cubicBezTo>
                  <a:pt x="1871" y="858"/>
                  <a:pt x="1871" y="858"/>
                  <a:pt x="1871" y="858"/>
                </a:cubicBezTo>
                <a:cubicBezTo>
                  <a:pt x="1869" y="853"/>
                  <a:pt x="1867" y="848"/>
                  <a:pt x="1865" y="843"/>
                </a:cubicBezTo>
                <a:cubicBezTo>
                  <a:pt x="1864" y="841"/>
                  <a:pt x="1863" y="839"/>
                  <a:pt x="1863" y="837"/>
                </a:cubicBezTo>
                <a:cubicBezTo>
                  <a:pt x="1862" y="834"/>
                  <a:pt x="1861" y="832"/>
                  <a:pt x="1860" y="829"/>
                </a:cubicBezTo>
                <a:cubicBezTo>
                  <a:pt x="1850" y="806"/>
                  <a:pt x="1840" y="783"/>
                  <a:pt x="1829" y="760"/>
                </a:cubicBezTo>
                <a:cubicBezTo>
                  <a:pt x="1827" y="756"/>
                  <a:pt x="1825" y="752"/>
                  <a:pt x="1824" y="748"/>
                </a:cubicBezTo>
                <a:cubicBezTo>
                  <a:pt x="1823" y="748"/>
                  <a:pt x="1823" y="748"/>
                  <a:pt x="1823" y="748"/>
                </a:cubicBezTo>
                <a:cubicBezTo>
                  <a:pt x="1744" y="585"/>
                  <a:pt x="1630" y="439"/>
                  <a:pt x="1489" y="322"/>
                </a:cubicBezTo>
                <a:cubicBezTo>
                  <a:pt x="1225" y="103"/>
                  <a:pt x="892" y="0"/>
                  <a:pt x="550" y="32"/>
                </a:cubicBezTo>
                <a:cubicBezTo>
                  <a:pt x="438" y="42"/>
                  <a:pt x="330" y="66"/>
                  <a:pt x="227" y="104"/>
                </a:cubicBezTo>
                <a:cubicBezTo>
                  <a:pt x="227" y="104"/>
                  <a:pt x="227" y="104"/>
                  <a:pt x="227" y="104"/>
                </a:cubicBezTo>
                <a:cubicBezTo>
                  <a:pt x="227" y="104"/>
                  <a:pt x="227" y="104"/>
                  <a:pt x="227" y="104"/>
                </a:cubicBezTo>
                <a:cubicBezTo>
                  <a:pt x="148" y="133"/>
                  <a:pt x="72" y="170"/>
                  <a:pt x="0" y="213"/>
                </a:cubicBezTo>
                <a:cubicBezTo>
                  <a:pt x="0" y="272"/>
                  <a:pt x="0" y="272"/>
                  <a:pt x="0" y="272"/>
                </a:cubicBezTo>
                <a:cubicBezTo>
                  <a:pt x="66" y="230"/>
                  <a:pt x="137" y="193"/>
                  <a:pt x="212" y="163"/>
                </a:cubicBezTo>
                <a:cubicBezTo>
                  <a:pt x="212" y="163"/>
                  <a:pt x="212" y="163"/>
                  <a:pt x="212" y="163"/>
                </a:cubicBezTo>
                <a:cubicBezTo>
                  <a:pt x="320" y="120"/>
                  <a:pt x="435" y="92"/>
                  <a:pt x="555" y="81"/>
                </a:cubicBezTo>
                <a:cubicBezTo>
                  <a:pt x="883" y="50"/>
                  <a:pt x="1204" y="150"/>
                  <a:pt x="1457" y="360"/>
                </a:cubicBezTo>
                <a:cubicBezTo>
                  <a:pt x="1595" y="475"/>
                  <a:pt x="1704" y="614"/>
                  <a:pt x="1779" y="768"/>
                </a:cubicBezTo>
                <a:cubicBezTo>
                  <a:pt x="1779" y="769"/>
                  <a:pt x="1779" y="769"/>
                  <a:pt x="1779" y="769"/>
                </a:cubicBezTo>
                <a:cubicBezTo>
                  <a:pt x="1868" y="969"/>
                  <a:pt x="1804" y="1154"/>
                  <a:pt x="1603" y="1281"/>
                </a:cubicBezTo>
                <a:cubicBezTo>
                  <a:pt x="1163" y="1027"/>
                  <a:pt x="1163" y="1027"/>
                  <a:pt x="1163" y="1027"/>
                </a:cubicBezTo>
                <a:cubicBezTo>
                  <a:pt x="766" y="798"/>
                  <a:pt x="353" y="559"/>
                  <a:pt x="226" y="486"/>
                </a:cubicBezTo>
                <a:cubicBezTo>
                  <a:pt x="150" y="441"/>
                  <a:pt x="73" y="414"/>
                  <a:pt x="0" y="405"/>
                </a:cubicBezTo>
                <a:cubicBezTo>
                  <a:pt x="0" y="455"/>
                  <a:pt x="0" y="455"/>
                  <a:pt x="0" y="455"/>
                </a:cubicBezTo>
                <a:cubicBezTo>
                  <a:pt x="57" y="463"/>
                  <a:pt x="117" y="483"/>
                  <a:pt x="178" y="515"/>
                </a:cubicBezTo>
                <a:cubicBezTo>
                  <a:pt x="177" y="708"/>
                  <a:pt x="177" y="708"/>
                  <a:pt x="177" y="708"/>
                </a:cubicBezTo>
                <a:cubicBezTo>
                  <a:pt x="177" y="1237"/>
                  <a:pt x="177" y="1922"/>
                  <a:pt x="177" y="2104"/>
                </a:cubicBezTo>
                <a:cubicBezTo>
                  <a:pt x="177" y="2104"/>
                  <a:pt x="177" y="2104"/>
                  <a:pt x="177" y="2104"/>
                </a:cubicBezTo>
                <a:cubicBezTo>
                  <a:pt x="177" y="2119"/>
                  <a:pt x="177" y="2119"/>
                  <a:pt x="177" y="2119"/>
                </a:cubicBezTo>
                <a:cubicBezTo>
                  <a:pt x="177" y="2122"/>
                  <a:pt x="177" y="2124"/>
                  <a:pt x="177" y="2127"/>
                </a:cubicBezTo>
                <a:cubicBezTo>
                  <a:pt x="177" y="2130"/>
                  <a:pt x="177" y="2132"/>
                  <a:pt x="177" y="2134"/>
                </a:cubicBezTo>
                <a:cubicBezTo>
                  <a:pt x="182" y="2264"/>
                  <a:pt x="219" y="2371"/>
                  <a:pt x="289" y="2450"/>
                </a:cubicBezTo>
                <a:cubicBezTo>
                  <a:pt x="305" y="2468"/>
                  <a:pt x="322" y="2485"/>
                  <a:pt x="341" y="2499"/>
                </a:cubicBezTo>
                <a:cubicBezTo>
                  <a:pt x="219" y="2466"/>
                  <a:pt x="104" y="2415"/>
                  <a:pt x="0" y="2347"/>
                </a:cubicBezTo>
                <a:cubicBezTo>
                  <a:pt x="0" y="2406"/>
                  <a:pt x="0" y="2406"/>
                  <a:pt x="0" y="2406"/>
                </a:cubicBezTo>
                <a:cubicBezTo>
                  <a:pt x="137" y="2489"/>
                  <a:pt x="290" y="2547"/>
                  <a:pt x="453" y="2575"/>
                </a:cubicBezTo>
                <a:cubicBezTo>
                  <a:pt x="490" y="2581"/>
                  <a:pt x="529" y="2586"/>
                  <a:pt x="572" y="2589"/>
                </a:cubicBezTo>
                <a:cubicBezTo>
                  <a:pt x="572" y="2589"/>
                  <a:pt x="572" y="2589"/>
                  <a:pt x="572" y="2589"/>
                </a:cubicBezTo>
                <a:cubicBezTo>
                  <a:pt x="573" y="2589"/>
                  <a:pt x="573" y="2589"/>
                  <a:pt x="573" y="2589"/>
                </a:cubicBezTo>
                <a:cubicBezTo>
                  <a:pt x="574" y="2589"/>
                  <a:pt x="575" y="2589"/>
                  <a:pt x="576" y="2589"/>
                </a:cubicBezTo>
                <a:cubicBezTo>
                  <a:pt x="577" y="2590"/>
                  <a:pt x="578" y="2590"/>
                  <a:pt x="579" y="2590"/>
                </a:cubicBezTo>
                <a:cubicBezTo>
                  <a:pt x="579" y="2590"/>
                  <a:pt x="579" y="2590"/>
                  <a:pt x="579" y="2590"/>
                </a:cubicBezTo>
                <a:cubicBezTo>
                  <a:pt x="609" y="2592"/>
                  <a:pt x="640" y="2593"/>
                  <a:pt x="671" y="2593"/>
                </a:cubicBezTo>
                <a:cubicBezTo>
                  <a:pt x="671" y="2593"/>
                  <a:pt x="671" y="2593"/>
                  <a:pt x="671" y="2593"/>
                </a:cubicBezTo>
                <a:cubicBezTo>
                  <a:pt x="823" y="2593"/>
                  <a:pt x="972" y="2566"/>
                  <a:pt x="1114" y="2513"/>
                </a:cubicBezTo>
                <a:cubicBezTo>
                  <a:pt x="1436" y="2394"/>
                  <a:pt x="1692" y="2157"/>
                  <a:pt x="1835" y="1846"/>
                </a:cubicBezTo>
                <a:cubicBezTo>
                  <a:pt x="1976" y="1541"/>
                  <a:pt x="1991" y="1200"/>
                  <a:pt x="1880" y="884"/>
                </a:cubicBezTo>
                <a:close/>
                <a:moveTo>
                  <a:pt x="227" y="708"/>
                </a:moveTo>
                <a:cubicBezTo>
                  <a:pt x="227" y="543"/>
                  <a:pt x="227" y="543"/>
                  <a:pt x="227" y="543"/>
                </a:cubicBezTo>
                <a:cubicBezTo>
                  <a:pt x="377" y="630"/>
                  <a:pt x="765" y="855"/>
                  <a:pt x="1138" y="1070"/>
                </a:cubicBezTo>
                <a:cubicBezTo>
                  <a:pt x="1554" y="1310"/>
                  <a:pt x="1554" y="1310"/>
                  <a:pt x="1554" y="1310"/>
                </a:cubicBezTo>
                <a:cubicBezTo>
                  <a:pt x="1446" y="1372"/>
                  <a:pt x="1215" y="1505"/>
                  <a:pt x="955" y="1655"/>
                </a:cubicBezTo>
                <a:cubicBezTo>
                  <a:pt x="712" y="1795"/>
                  <a:pt x="443" y="1950"/>
                  <a:pt x="226" y="2075"/>
                </a:cubicBezTo>
                <a:cubicBezTo>
                  <a:pt x="227" y="1859"/>
                  <a:pt x="227" y="1213"/>
                  <a:pt x="227" y="708"/>
                </a:cubicBezTo>
                <a:close/>
                <a:moveTo>
                  <a:pt x="1790" y="1825"/>
                </a:moveTo>
                <a:cubicBezTo>
                  <a:pt x="1653" y="2125"/>
                  <a:pt x="1406" y="2353"/>
                  <a:pt x="1097" y="2467"/>
                </a:cubicBezTo>
                <a:cubicBezTo>
                  <a:pt x="960" y="2518"/>
                  <a:pt x="817" y="2543"/>
                  <a:pt x="671" y="2543"/>
                </a:cubicBezTo>
                <a:cubicBezTo>
                  <a:pt x="641" y="2543"/>
                  <a:pt x="612" y="2542"/>
                  <a:pt x="582" y="2540"/>
                </a:cubicBezTo>
                <a:cubicBezTo>
                  <a:pt x="364" y="2518"/>
                  <a:pt x="236" y="2370"/>
                  <a:pt x="227" y="2132"/>
                </a:cubicBezTo>
                <a:cubicBezTo>
                  <a:pt x="448" y="2005"/>
                  <a:pt x="728" y="1844"/>
                  <a:pt x="980" y="1698"/>
                </a:cubicBezTo>
                <a:cubicBezTo>
                  <a:pt x="1263" y="1535"/>
                  <a:pt x="1511" y="1392"/>
                  <a:pt x="1604" y="1338"/>
                </a:cubicBezTo>
                <a:cubicBezTo>
                  <a:pt x="1727" y="1267"/>
                  <a:pt x="1809" y="1177"/>
                  <a:pt x="1846" y="1071"/>
                </a:cubicBezTo>
                <a:cubicBezTo>
                  <a:pt x="1854" y="1048"/>
                  <a:pt x="1860" y="1023"/>
                  <a:pt x="1864" y="999"/>
                </a:cubicBezTo>
                <a:cubicBezTo>
                  <a:pt x="1877" y="1050"/>
                  <a:pt x="1887" y="1102"/>
                  <a:pt x="1894" y="1154"/>
                </a:cubicBezTo>
                <a:cubicBezTo>
                  <a:pt x="1894" y="1156"/>
                  <a:pt x="1894" y="1158"/>
                  <a:pt x="1895" y="1160"/>
                </a:cubicBezTo>
                <a:cubicBezTo>
                  <a:pt x="1895" y="1164"/>
                  <a:pt x="1895" y="1167"/>
                  <a:pt x="1896" y="1171"/>
                </a:cubicBezTo>
                <a:cubicBezTo>
                  <a:pt x="1907" y="1274"/>
                  <a:pt x="1906" y="1380"/>
                  <a:pt x="1890" y="1487"/>
                </a:cubicBezTo>
                <a:cubicBezTo>
                  <a:pt x="1891" y="1487"/>
                  <a:pt x="1891" y="1487"/>
                  <a:pt x="1891" y="1487"/>
                </a:cubicBezTo>
                <a:cubicBezTo>
                  <a:pt x="1874" y="1602"/>
                  <a:pt x="1840" y="1716"/>
                  <a:pt x="1790" y="18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dirty="0">
              <a:solidFill>
                <a:srgbClr val="414042"/>
              </a:solidFill>
            </a:endParaRPr>
          </a:p>
        </p:txBody>
      </p:sp>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tx1"/>
                </a:solidFill>
                <a:latin typeface="+mn-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5591" y="455259"/>
            <a:ext cx="1438659" cy="502921"/>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6575" y="6342322"/>
            <a:ext cx="1806575" cy="228417"/>
          </a:xfrm>
          <a:prstGeom prst="rect">
            <a:avLst/>
          </a:prstGeom>
        </p:spPr>
      </p:pic>
    </p:spTree>
    <p:extLst>
      <p:ext uri="{BB962C8B-B14F-4D97-AF65-F5344CB8AC3E}">
        <p14:creationId xmlns:p14="http://schemas.microsoft.com/office/powerpoint/2010/main" val="894977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Red Cover">
    <p:spTree>
      <p:nvGrpSpPr>
        <p:cNvPr id="1" name=""/>
        <p:cNvGrpSpPr/>
        <p:nvPr/>
      </p:nvGrpSpPr>
      <p:grpSpPr>
        <a:xfrm>
          <a:off x="0" y="0"/>
          <a:ext cx="0" cy="0"/>
          <a:chOff x="0" y="0"/>
          <a:chExt cx="0" cy="0"/>
        </a:xfrm>
      </p:grpSpPr>
      <p:pic>
        <p:nvPicPr>
          <p:cNvPr id="7" name="Picture 6" descr="BLM PPT cover slide 254x19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bg1"/>
                </a:solidFill>
                <a:latin typeface="+mj-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spTree>
    <p:extLst>
      <p:ext uri="{BB962C8B-B14F-4D97-AF65-F5344CB8AC3E}">
        <p14:creationId xmlns:p14="http://schemas.microsoft.com/office/powerpoint/2010/main" val="14773086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7" name="Picture 6" descr="BLM PPT end slide 254x19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442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4" name="Footer Placeholder 3"/>
          <p:cNvSpPr>
            <a:spLocks noGrp="1"/>
          </p:cNvSpPr>
          <p:nvPr>
            <p:ph type="ftr" sz="quarter" idx="11"/>
          </p:nvPr>
        </p:nvSpPr>
        <p:spPr/>
        <p:txBody>
          <a:bodyPr/>
          <a:lstStyle/>
          <a:p>
            <a:endParaRPr lang="en-GB" dirty="0">
              <a:solidFill>
                <a:srgbClr val="414042">
                  <a:tint val="75000"/>
                </a:srgbClr>
              </a:solidFill>
            </a:endParaRPr>
          </a:p>
        </p:txBody>
      </p:sp>
      <p:sp>
        <p:nvSpPr>
          <p:cNvPr id="5" name="Slide Number Placeholder 4"/>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21832423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Only" preserve="1">
  <p:cSld name="Title Only &amp; watermark">
    <p:spTree>
      <p:nvGrpSpPr>
        <p:cNvPr id="1" name=""/>
        <p:cNvGrpSpPr/>
        <p:nvPr/>
      </p:nvGrpSpPr>
      <p:grpSpPr>
        <a:xfrm>
          <a:off x="0" y="0"/>
          <a:ext cx="0" cy="0"/>
          <a:chOff x="0" y="0"/>
          <a:chExt cx="0" cy="0"/>
        </a:xfrm>
      </p:grpSpPr>
      <p:pic>
        <p:nvPicPr>
          <p:cNvPr id="6" name="Picture 5" descr="BLM PPT contents slide 254x190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4" name="Footer Placeholder 3"/>
          <p:cNvSpPr>
            <a:spLocks noGrp="1"/>
          </p:cNvSpPr>
          <p:nvPr>
            <p:ph type="ftr" sz="quarter" idx="11"/>
          </p:nvPr>
        </p:nvSpPr>
        <p:spPr/>
        <p:txBody>
          <a:bodyPr/>
          <a:lstStyle/>
          <a:p>
            <a:endParaRPr lang="en-GB" dirty="0">
              <a:solidFill>
                <a:srgbClr val="414042">
                  <a:tint val="75000"/>
                </a:srgbClr>
              </a:solidFill>
            </a:endParaRPr>
          </a:p>
        </p:txBody>
      </p:sp>
      <p:sp>
        <p:nvSpPr>
          <p:cNvPr id="5" name="Slide Number Placeholder 4"/>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cxnSp>
        <p:nvCxnSpPr>
          <p:cNvPr id="7" name="Straight Connector 6"/>
          <p:cNvCxnSpPr/>
          <p:nvPr userDrawn="1"/>
        </p:nvCxnSpPr>
        <p:spPr>
          <a:xfrm>
            <a:off x="457200" y="1108514"/>
            <a:ext cx="8142288"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60643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5" name="Footer Placeholder 4"/>
          <p:cNvSpPr>
            <a:spLocks noGrp="1"/>
          </p:cNvSpPr>
          <p:nvPr>
            <p:ph type="ftr" sz="quarter" idx="11"/>
          </p:nvPr>
        </p:nvSpPr>
        <p:spPr/>
        <p:txBody>
          <a:bodyPr/>
          <a:lstStyle/>
          <a:p>
            <a:endParaRPr lang="en-GB" dirty="0">
              <a:solidFill>
                <a:srgbClr val="414042">
                  <a:tint val="75000"/>
                </a:srgbClr>
              </a:solidFill>
            </a:endParaRPr>
          </a:p>
        </p:txBody>
      </p:sp>
      <p:sp>
        <p:nvSpPr>
          <p:cNvPr id="6" name="Slide Number Placeholder 5"/>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27189071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Title and Content (CCC)">
    <p:spTree>
      <p:nvGrpSpPr>
        <p:cNvPr id="1" name=""/>
        <p:cNvGrpSpPr/>
        <p:nvPr/>
      </p:nvGrpSpPr>
      <p:grpSpPr>
        <a:xfrm>
          <a:off x="0" y="0"/>
          <a:ext cx="0" cy="0"/>
          <a:chOff x="0" y="0"/>
          <a:chExt cx="0" cy="0"/>
        </a:xfrm>
      </p:grpSpPr>
      <p:pic>
        <p:nvPicPr>
          <p:cNvPr id="7" name="Picture 6" descr="BLM PPT contents slide 254x190b.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5" name="Footer Placeholder 4"/>
          <p:cNvSpPr>
            <a:spLocks noGrp="1"/>
          </p:cNvSpPr>
          <p:nvPr>
            <p:ph type="ftr" sz="quarter" idx="11"/>
          </p:nvPr>
        </p:nvSpPr>
        <p:spPr/>
        <p:txBody>
          <a:bodyPr/>
          <a:lstStyle/>
          <a:p>
            <a:endParaRPr lang="en-GB" dirty="0">
              <a:solidFill>
                <a:srgbClr val="414042">
                  <a:tint val="75000"/>
                </a:srgbClr>
              </a:solidFill>
            </a:endParaRPr>
          </a:p>
        </p:txBody>
      </p:sp>
      <p:sp>
        <p:nvSpPr>
          <p:cNvPr id="6" name="Slide Number Placeholder 5"/>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4276225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White Cover">
    <p:spTree>
      <p:nvGrpSpPr>
        <p:cNvPr id="1" name=""/>
        <p:cNvGrpSpPr/>
        <p:nvPr/>
      </p:nvGrpSpPr>
      <p:grpSpPr>
        <a:xfrm>
          <a:off x="0" y="0"/>
          <a:ext cx="0" cy="0"/>
          <a:chOff x="0" y="0"/>
          <a:chExt cx="0" cy="0"/>
        </a:xfrm>
      </p:grpSpPr>
      <p:pic>
        <p:nvPicPr>
          <p:cNvPr id="6" name="Picture 5" descr="BLM PPT contents slide 254x190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tx1"/>
                </a:solidFill>
                <a:latin typeface="+mn-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spTree>
    <p:extLst>
      <p:ext uri="{BB962C8B-B14F-4D97-AF65-F5344CB8AC3E}">
        <p14:creationId xmlns:p14="http://schemas.microsoft.com/office/powerpoint/2010/main" val="2657602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Grey Cover">
    <p:bg>
      <p:bgPr>
        <a:solidFill>
          <a:srgbClr val="D0D9DE"/>
        </a:solidFill>
        <a:effectLst/>
      </p:bgPr>
    </p:bg>
    <p:spTree>
      <p:nvGrpSpPr>
        <p:cNvPr id="1" name=""/>
        <p:cNvGrpSpPr/>
        <p:nvPr/>
      </p:nvGrpSpPr>
      <p:grpSpPr>
        <a:xfrm>
          <a:off x="0" y="0"/>
          <a:ext cx="0" cy="0"/>
          <a:chOff x="0" y="0"/>
          <a:chExt cx="0" cy="0"/>
        </a:xfrm>
      </p:grpSpPr>
      <p:sp>
        <p:nvSpPr>
          <p:cNvPr id="6" name="Freeform 5"/>
          <p:cNvSpPr>
            <a:spLocks noEditPoints="1"/>
          </p:cNvSpPr>
          <p:nvPr userDrawn="1"/>
        </p:nvSpPr>
        <p:spPr bwMode="auto">
          <a:xfrm>
            <a:off x="0" y="187971"/>
            <a:ext cx="5429250" cy="7070651"/>
          </a:xfrm>
          <a:custGeom>
            <a:avLst/>
            <a:gdLst>
              <a:gd name="T0" fmla="*/ 1876 w 1991"/>
              <a:gd name="T1" fmla="*/ 871 h 2593"/>
              <a:gd name="T2" fmla="*/ 1871 w 1991"/>
              <a:gd name="T3" fmla="*/ 859 h 2593"/>
              <a:gd name="T4" fmla="*/ 1871 w 1991"/>
              <a:gd name="T5" fmla="*/ 858 h 2593"/>
              <a:gd name="T6" fmla="*/ 1863 w 1991"/>
              <a:gd name="T7" fmla="*/ 837 h 2593"/>
              <a:gd name="T8" fmla="*/ 1829 w 1991"/>
              <a:gd name="T9" fmla="*/ 760 h 2593"/>
              <a:gd name="T10" fmla="*/ 1823 w 1991"/>
              <a:gd name="T11" fmla="*/ 748 h 2593"/>
              <a:gd name="T12" fmla="*/ 550 w 1991"/>
              <a:gd name="T13" fmla="*/ 32 h 2593"/>
              <a:gd name="T14" fmla="*/ 227 w 1991"/>
              <a:gd name="T15" fmla="*/ 104 h 2593"/>
              <a:gd name="T16" fmla="*/ 0 w 1991"/>
              <a:gd name="T17" fmla="*/ 213 h 2593"/>
              <a:gd name="T18" fmla="*/ 212 w 1991"/>
              <a:gd name="T19" fmla="*/ 163 h 2593"/>
              <a:gd name="T20" fmla="*/ 555 w 1991"/>
              <a:gd name="T21" fmla="*/ 81 h 2593"/>
              <a:gd name="T22" fmla="*/ 1779 w 1991"/>
              <a:gd name="T23" fmla="*/ 768 h 2593"/>
              <a:gd name="T24" fmla="*/ 1603 w 1991"/>
              <a:gd name="T25" fmla="*/ 1281 h 2593"/>
              <a:gd name="T26" fmla="*/ 226 w 1991"/>
              <a:gd name="T27" fmla="*/ 486 h 2593"/>
              <a:gd name="T28" fmla="*/ 0 w 1991"/>
              <a:gd name="T29" fmla="*/ 455 h 2593"/>
              <a:gd name="T30" fmla="*/ 177 w 1991"/>
              <a:gd name="T31" fmla="*/ 708 h 2593"/>
              <a:gd name="T32" fmla="*/ 177 w 1991"/>
              <a:gd name="T33" fmla="*/ 2104 h 2593"/>
              <a:gd name="T34" fmla="*/ 177 w 1991"/>
              <a:gd name="T35" fmla="*/ 2127 h 2593"/>
              <a:gd name="T36" fmla="*/ 289 w 1991"/>
              <a:gd name="T37" fmla="*/ 2450 h 2593"/>
              <a:gd name="T38" fmla="*/ 0 w 1991"/>
              <a:gd name="T39" fmla="*/ 2347 h 2593"/>
              <a:gd name="T40" fmla="*/ 453 w 1991"/>
              <a:gd name="T41" fmla="*/ 2575 h 2593"/>
              <a:gd name="T42" fmla="*/ 572 w 1991"/>
              <a:gd name="T43" fmla="*/ 2589 h 2593"/>
              <a:gd name="T44" fmla="*/ 576 w 1991"/>
              <a:gd name="T45" fmla="*/ 2589 h 2593"/>
              <a:gd name="T46" fmla="*/ 579 w 1991"/>
              <a:gd name="T47" fmla="*/ 2590 h 2593"/>
              <a:gd name="T48" fmla="*/ 671 w 1991"/>
              <a:gd name="T49" fmla="*/ 2593 h 2593"/>
              <a:gd name="T50" fmla="*/ 1835 w 1991"/>
              <a:gd name="T51" fmla="*/ 1846 h 2593"/>
              <a:gd name="T52" fmla="*/ 227 w 1991"/>
              <a:gd name="T53" fmla="*/ 708 h 2593"/>
              <a:gd name="T54" fmla="*/ 1138 w 1991"/>
              <a:gd name="T55" fmla="*/ 1070 h 2593"/>
              <a:gd name="T56" fmla="*/ 955 w 1991"/>
              <a:gd name="T57" fmla="*/ 1655 h 2593"/>
              <a:gd name="T58" fmla="*/ 227 w 1991"/>
              <a:gd name="T59" fmla="*/ 708 h 2593"/>
              <a:gd name="T60" fmla="*/ 1097 w 1991"/>
              <a:gd name="T61" fmla="*/ 2467 h 2593"/>
              <a:gd name="T62" fmla="*/ 582 w 1991"/>
              <a:gd name="T63" fmla="*/ 2540 h 2593"/>
              <a:gd name="T64" fmla="*/ 980 w 1991"/>
              <a:gd name="T65" fmla="*/ 1698 h 2593"/>
              <a:gd name="T66" fmla="*/ 1846 w 1991"/>
              <a:gd name="T67" fmla="*/ 1071 h 2593"/>
              <a:gd name="T68" fmla="*/ 1894 w 1991"/>
              <a:gd name="T69" fmla="*/ 1154 h 2593"/>
              <a:gd name="T70" fmla="*/ 1896 w 1991"/>
              <a:gd name="T71" fmla="*/ 1171 h 2593"/>
              <a:gd name="T72" fmla="*/ 1891 w 1991"/>
              <a:gd name="T73" fmla="*/ 1487 h 2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1" h="2593">
                <a:moveTo>
                  <a:pt x="1880" y="884"/>
                </a:moveTo>
                <a:cubicBezTo>
                  <a:pt x="1879" y="880"/>
                  <a:pt x="1877" y="875"/>
                  <a:pt x="1876" y="871"/>
                </a:cubicBezTo>
                <a:cubicBezTo>
                  <a:pt x="1875" y="869"/>
                  <a:pt x="1874" y="866"/>
                  <a:pt x="1873" y="864"/>
                </a:cubicBezTo>
                <a:cubicBezTo>
                  <a:pt x="1872" y="862"/>
                  <a:pt x="1872" y="861"/>
                  <a:pt x="1871" y="859"/>
                </a:cubicBezTo>
                <a:cubicBezTo>
                  <a:pt x="1871" y="859"/>
                  <a:pt x="1871" y="859"/>
                  <a:pt x="1871" y="859"/>
                </a:cubicBezTo>
                <a:cubicBezTo>
                  <a:pt x="1871" y="858"/>
                  <a:pt x="1871" y="858"/>
                  <a:pt x="1871" y="858"/>
                </a:cubicBezTo>
                <a:cubicBezTo>
                  <a:pt x="1869" y="853"/>
                  <a:pt x="1867" y="848"/>
                  <a:pt x="1865" y="843"/>
                </a:cubicBezTo>
                <a:cubicBezTo>
                  <a:pt x="1864" y="841"/>
                  <a:pt x="1863" y="839"/>
                  <a:pt x="1863" y="837"/>
                </a:cubicBezTo>
                <a:cubicBezTo>
                  <a:pt x="1862" y="834"/>
                  <a:pt x="1861" y="832"/>
                  <a:pt x="1860" y="829"/>
                </a:cubicBezTo>
                <a:cubicBezTo>
                  <a:pt x="1850" y="806"/>
                  <a:pt x="1840" y="783"/>
                  <a:pt x="1829" y="760"/>
                </a:cubicBezTo>
                <a:cubicBezTo>
                  <a:pt x="1827" y="756"/>
                  <a:pt x="1825" y="752"/>
                  <a:pt x="1824" y="748"/>
                </a:cubicBezTo>
                <a:cubicBezTo>
                  <a:pt x="1823" y="748"/>
                  <a:pt x="1823" y="748"/>
                  <a:pt x="1823" y="748"/>
                </a:cubicBezTo>
                <a:cubicBezTo>
                  <a:pt x="1744" y="585"/>
                  <a:pt x="1630" y="439"/>
                  <a:pt x="1489" y="322"/>
                </a:cubicBezTo>
                <a:cubicBezTo>
                  <a:pt x="1225" y="103"/>
                  <a:pt x="892" y="0"/>
                  <a:pt x="550" y="32"/>
                </a:cubicBezTo>
                <a:cubicBezTo>
                  <a:pt x="438" y="42"/>
                  <a:pt x="330" y="66"/>
                  <a:pt x="227" y="104"/>
                </a:cubicBezTo>
                <a:cubicBezTo>
                  <a:pt x="227" y="104"/>
                  <a:pt x="227" y="104"/>
                  <a:pt x="227" y="104"/>
                </a:cubicBezTo>
                <a:cubicBezTo>
                  <a:pt x="227" y="104"/>
                  <a:pt x="227" y="104"/>
                  <a:pt x="227" y="104"/>
                </a:cubicBezTo>
                <a:cubicBezTo>
                  <a:pt x="148" y="133"/>
                  <a:pt x="72" y="170"/>
                  <a:pt x="0" y="213"/>
                </a:cubicBezTo>
                <a:cubicBezTo>
                  <a:pt x="0" y="272"/>
                  <a:pt x="0" y="272"/>
                  <a:pt x="0" y="272"/>
                </a:cubicBezTo>
                <a:cubicBezTo>
                  <a:pt x="66" y="230"/>
                  <a:pt x="137" y="193"/>
                  <a:pt x="212" y="163"/>
                </a:cubicBezTo>
                <a:cubicBezTo>
                  <a:pt x="212" y="163"/>
                  <a:pt x="212" y="163"/>
                  <a:pt x="212" y="163"/>
                </a:cubicBezTo>
                <a:cubicBezTo>
                  <a:pt x="320" y="120"/>
                  <a:pt x="435" y="92"/>
                  <a:pt x="555" y="81"/>
                </a:cubicBezTo>
                <a:cubicBezTo>
                  <a:pt x="883" y="50"/>
                  <a:pt x="1204" y="150"/>
                  <a:pt x="1457" y="360"/>
                </a:cubicBezTo>
                <a:cubicBezTo>
                  <a:pt x="1595" y="475"/>
                  <a:pt x="1704" y="614"/>
                  <a:pt x="1779" y="768"/>
                </a:cubicBezTo>
                <a:cubicBezTo>
                  <a:pt x="1779" y="769"/>
                  <a:pt x="1779" y="769"/>
                  <a:pt x="1779" y="769"/>
                </a:cubicBezTo>
                <a:cubicBezTo>
                  <a:pt x="1868" y="969"/>
                  <a:pt x="1804" y="1154"/>
                  <a:pt x="1603" y="1281"/>
                </a:cubicBezTo>
                <a:cubicBezTo>
                  <a:pt x="1163" y="1027"/>
                  <a:pt x="1163" y="1027"/>
                  <a:pt x="1163" y="1027"/>
                </a:cubicBezTo>
                <a:cubicBezTo>
                  <a:pt x="766" y="798"/>
                  <a:pt x="353" y="559"/>
                  <a:pt x="226" y="486"/>
                </a:cubicBezTo>
                <a:cubicBezTo>
                  <a:pt x="150" y="441"/>
                  <a:pt x="73" y="414"/>
                  <a:pt x="0" y="405"/>
                </a:cubicBezTo>
                <a:cubicBezTo>
                  <a:pt x="0" y="455"/>
                  <a:pt x="0" y="455"/>
                  <a:pt x="0" y="455"/>
                </a:cubicBezTo>
                <a:cubicBezTo>
                  <a:pt x="57" y="463"/>
                  <a:pt x="117" y="483"/>
                  <a:pt x="178" y="515"/>
                </a:cubicBezTo>
                <a:cubicBezTo>
                  <a:pt x="177" y="708"/>
                  <a:pt x="177" y="708"/>
                  <a:pt x="177" y="708"/>
                </a:cubicBezTo>
                <a:cubicBezTo>
                  <a:pt x="177" y="1237"/>
                  <a:pt x="177" y="1922"/>
                  <a:pt x="177" y="2104"/>
                </a:cubicBezTo>
                <a:cubicBezTo>
                  <a:pt x="177" y="2104"/>
                  <a:pt x="177" y="2104"/>
                  <a:pt x="177" y="2104"/>
                </a:cubicBezTo>
                <a:cubicBezTo>
                  <a:pt x="177" y="2119"/>
                  <a:pt x="177" y="2119"/>
                  <a:pt x="177" y="2119"/>
                </a:cubicBezTo>
                <a:cubicBezTo>
                  <a:pt x="177" y="2122"/>
                  <a:pt x="177" y="2124"/>
                  <a:pt x="177" y="2127"/>
                </a:cubicBezTo>
                <a:cubicBezTo>
                  <a:pt x="177" y="2130"/>
                  <a:pt x="177" y="2132"/>
                  <a:pt x="177" y="2134"/>
                </a:cubicBezTo>
                <a:cubicBezTo>
                  <a:pt x="182" y="2264"/>
                  <a:pt x="219" y="2371"/>
                  <a:pt x="289" y="2450"/>
                </a:cubicBezTo>
                <a:cubicBezTo>
                  <a:pt x="305" y="2468"/>
                  <a:pt x="322" y="2485"/>
                  <a:pt x="341" y="2499"/>
                </a:cubicBezTo>
                <a:cubicBezTo>
                  <a:pt x="219" y="2466"/>
                  <a:pt x="104" y="2415"/>
                  <a:pt x="0" y="2347"/>
                </a:cubicBezTo>
                <a:cubicBezTo>
                  <a:pt x="0" y="2406"/>
                  <a:pt x="0" y="2406"/>
                  <a:pt x="0" y="2406"/>
                </a:cubicBezTo>
                <a:cubicBezTo>
                  <a:pt x="137" y="2489"/>
                  <a:pt x="290" y="2547"/>
                  <a:pt x="453" y="2575"/>
                </a:cubicBezTo>
                <a:cubicBezTo>
                  <a:pt x="490" y="2581"/>
                  <a:pt x="529" y="2586"/>
                  <a:pt x="572" y="2589"/>
                </a:cubicBezTo>
                <a:cubicBezTo>
                  <a:pt x="572" y="2589"/>
                  <a:pt x="572" y="2589"/>
                  <a:pt x="572" y="2589"/>
                </a:cubicBezTo>
                <a:cubicBezTo>
                  <a:pt x="573" y="2589"/>
                  <a:pt x="573" y="2589"/>
                  <a:pt x="573" y="2589"/>
                </a:cubicBezTo>
                <a:cubicBezTo>
                  <a:pt x="574" y="2589"/>
                  <a:pt x="575" y="2589"/>
                  <a:pt x="576" y="2589"/>
                </a:cubicBezTo>
                <a:cubicBezTo>
                  <a:pt x="577" y="2590"/>
                  <a:pt x="578" y="2590"/>
                  <a:pt x="579" y="2590"/>
                </a:cubicBezTo>
                <a:cubicBezTo>
                  <a:pt x="579" y="2590"/>
                  <a:pt x="579" y="2590"/>
                  <a:pt x="579" y="2590"/>
                </a:cubicBezTo>
                <a:cubicBezTo>
                  <a:pt x="609" y="2592"/>
                  <a:pt x="640" y="2593"/>
                  <a:pt x="671" y="2593"/>
                </a:cubicBezTo>
                <a:cubicBezTo>
                  <a:pt x="671" y="2593"/>
                  <a:pt x="671" y="2593"/>
                  <a:pt x="671" y="2593"/>
                </a:cubicBezTo>
                <a:cubicBezTo>
                  <a:pt x="823" y="2593"/>
                  <a:pt x="972" y="2566"/>
                  <a:pt x="1114" y="2513"/>
                </a:cubicBezTo>
                <a:cubicBezTo>
                  <a:pt x="1436" y="2394"/>
                  <a:pt x="1692" y="2157"/>
                  <a:pt x="1835" y="1846"/>
                </a:cubicBezTo>
                <a:cubicBezTo>
                  <a:pt x="1976" y="1541"/>
                  <a:pt x="1991" y="1200"/>
                  <a:pt x="1880" y="884"/>
                </a:cubicBezTo>
                <a:close/>
                <a:moveTo>
                  <a:pt x="227" y="708"/>
                </a:moveTo>
                <a:cubicBezTo>
                  <a:pt x="227" y="543"/>
                  <a:pt x="227" y="543"/>
                  <a:pt x="227" y="543"/>
                </a:cubicBezTo>
                <a:cubicBezTo>
                  <a:pt x="377" y="630"/>
                  <a:pt x="765" y="855"/>
                  <a:pt x="1138" y="1070"/>
                </a:cubicBezTo>
                <a:cubicBezTo>
                  <a:pt x="1554" y="1310"/>
                  <a:pt x="1554" y="1310"/>
                  <a:pt x="1554" y="1310"/>
                </a:cubicBezTo>
                <a:cubicBezTo>
                  <a:pt x="1446" y="1372"/>
                  <a:pt x="1215" y="1505"/>
                  <a:pt x="955" y="1655"/>
                </a:cubicBezTo>
                <a:cubicBezTo>
                  <a:pt x="712" y="1795"/>
                  <a:pt x="443" y="1950"/>
                  <a:pt x="226" y="2075"/>
                </a:cubicBezTo>
                <a:cubicBezTo>
                  <a:pt x="227" y="1859"/>
                  <a:pt x="227" y="1213"/>
                  <a:pt x="227" y="708"/>
                </a:cubicBezTo>
                <a:close/>
                <a:moveTo>
                  <a:pt x="1790" y="1825"/>
                </a:moveTo>
                <a:cubicBezTo>
                  <a:pt x="1653" y="2125"/>
                  <a:pt x="1406" y="2353"/>
                  <a:pt x="1097" y="2467"/>
                </a:cubicBezTo>
                <a:cubicBezTo>
                  <a:pt x="960" y="2518"/>
                  <a:pt x="817" y="2543"/>
                  <a:pt x="671" y="2543"/>
                </a:cubicBezTo>
                <a:cubicBezTo>
                  <a:pt x="641" y="2543"/>
                  <a:pt x="612" y="2542"/>
                  <a:pt x="582" y="2540"/>
                </a:cubicBezTo>
                <a:cubicBezTo>
                  <a:pt x="364" y="2518"/>
                  <a:pt x="236" y="2370"/>
                  <a:pt x="227" y="2132"/>
                </a:cubicBezTo>
                <a:cubicBezTo>
                  <a:pt x="448" y="2005"/>
                  <a:pt x="728" y="1844"/>
                  <a:pt x="980" y="1698"/>
                </a:cubicBezTo>
                <a:cubicBezTo>
                  <a:pt x="1263" y="1535"/>
                  <a:pt x="1511" y="1392"/>
                  <a:pt x="1604" y="1338"/>
                </a:cubicBezTo>
                <a:cubicBezTo>
                  <a:pt x="1727" y="1267"/>
                  <a:pt x="1809" y="1177"/>
                  <a:pt x="1846" y="1071"/>
                </a:cubicBezTo>
                <a:cubicBezTo>
                  <a:pt x="1854" y="1048"/>
                  <a:pt x="1860" y="1023"/>
                  <a:pt x="1864" y="999"/>
                </a:cubicBezTo>
                <a:cubicBezTo>
                  <a:pt x="1877" y="1050"/>
                  <a:pt x="1887" y="1102"/>
                  <a:pt x="1894" y="1154"/>
                </a:cubicBezTo>
                <a:cubicBezTo>
                  <a:pt x="1894" y="1156"/>
                  <a:pt x="1894" y="1158"/>
                  <a:pt x="1895" y="1160"/>
                </a:cubicBezTo>
                <a:cubicBezTo>
                  <a:pt x="1895" y="1164"/>
                  <a:pt x="1895" y="1167"/>
                  <a:pt x="1896" y="1171"/>
                </a:cubicBezTo>
                <a:cubicBezTo>
                  <a:pt x="1907" y="1274"/>
                  <a:pt x="1906" y="1380"/>
                  <a:pt x="1890" y="1487"/>
                </a:cubicBezTo>
                <a:cubicBezTo>
                  <a:pt x="1891" y="1487"/>
                  <a:pt x="1891" y="1487"/>
                  <a:pt x="1891" y="1487"/>
                </a:cubicBezTo>
                <a:cubicBezTo>
                  <a:pt x="1874" y="1602"/>
                  <a:pt x="1840" y="1716"/>
                  <a:pt x="1790" y="18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dirty="0">
              <a:solidFill>
                <a:srgbClr val="414042"/>
              </a:solidFill>
            </a:endParaRPr>
          </a:p>
        </p:txBody>
      </p:sp>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tx1"/>
                </a:solidFill>
                <a:latin typeface="+mn-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5591" y="455259"/>
            <a:ext cx="1438659" cy="502921"/>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6575" y="6342322"/>
            <a:ext cx="1806575" cy="228417"/>
          </a:xfrm>
          <a:prstGeom prst="rect">
            <a:avLst/>
          </a:prstGeom>
        </p:spPr>
      </p:pic>
    </p:spTree>
    <p:extLst>
      <p:ext uri="{BB962C8B-B14F-4D97-AF65-F5344CB8AC3E}">
        <p14:creationId xmlns:p14="http://schemas.microsoft.com/office/powerpoint/2010/main" val="23354634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Red Cover">
    <p:spTree>
      <p:nvGrpSpPr>
        <p:cNvPr id="1" name=""/>
        <p:cNvGrpSpPr/>
        <p:nvPr/>
      </p:nvGrpSpPr>
      <p:grpSpPr>
        <a:xfrm>
          <a:off x="0" y="0"/>
          <a:ext cx="0" cy="0"/>
          <a:chOff x="0" y="0"/>
          <a:chExt cx="0" cy="0"/>
        </a:xfrm>
      </p:grpSpPr>
      <p:pic>
        <p:nvPicPr>
          <p:cNvPr id="7" name="Picture 6" descr="BLM PPT cover slide 254x19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bg1"/>
                </a:solidFill>
                <a:latin typeface="+mj-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spTree>
    <p:extLst>
      <p:ext uri="{BB962C8B-B14F-4D97-AF65-F5344CB8AC3E}">
        <p14:creationId xmlns:p14="http://schemas.microsoft.com/office/powerpoint/2010/main" val="35490103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7" name="Picture 6" descr="BLM PPT end slide 254x19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80869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smtClean="0"/>
              <a:t>content</a:t>
            </a:r>
            <a:endParaRPr lang="en-US" dirty="0"/>
          </a:p>
        </p:txBody>
      </p:sp>
      <p:sp>
        <p:nvSpPr>
          <p:cNvPr id="5" name="Slide Number Placeholder 4"/>
          <p:cNvSpPr>
            <a:spLocks noGrp="1"/>
          </p:cNvSpPr>
          <p:nvPr>
            <p:ph type="sldNum" sz="quarter" idx="12"/>
          </p:nvPr>
        </p:nvSpPr>
        <p:spPr/>
        <p:txBody>
          <a:bodyPr/>
          <a:lstStyle/>
          <a:p>
            <a:fld id="{C9C00FB6-3605-B843-B201-F9FC7C72FE33}" type="slidenum">
              <a:rPr lang="en-US" smtClean="0">
                <a:solidFill>
                  <a:srgbClr val="414042">
                    <a:tint val="75000"/>
                  </a:srgbClr>
                </a:solidFill>
              </a:rPr>
              <a:pPr/>
              <a:t>‹#›</a:t>
            </a:fld>
            <a:endParaRPr lang="en-US" dirty="0">
              <a:solidFill>
                <a:srgbClr val="414042">
                  <a:tint val="75000"/>
                </a:srgbClr>
              </a:solidFill>
            </a:endParaRPr>
          </a:p>
        </p:txBody>
      </p:sp>
      <p:sp>
        <p:nvSpPr>
          <p:cNvPr id="10" name="Content Placeholder 9"/>
          <p:cNvSpPr>
            <a:spLocks noGrp="1"/>
          </p:cNvSpPr>
          <p:nvPr>
            <p:ph sz="quarter" idx="13" hasCustomPrompt="1"/>
          </p:nvPr>
        </p:nvSpPr>
        <p:spPr>
          <a:xfrm>
            <a:off x="457200" y="1606549"/>
            <a:ext cx="8229600" cy="4040717"/>
          </a:xfrm>
          <a:prstGeom prst="rect">
            <a:avLst/>
          </a:prstGeom>
        </p:spPr>
        <p:txBody>
          <a:bodyPr vert="horz" lIns="0" rIns="0"/>
          <a:lstStyle>
            <a:lvl1pPr marL="0" indent="277200">
              <a:spcBef>
                <a:spcPts val="768"/>
              </a:spcBef>
              <a:spcAft>
                <a:spcPts val="0"/>
              </a:spcAft>
              <a:buClr>
                <a:srgbClr val="D12B24"/>
              </a:buClr>
              <a:buFont typeface="Lucida Grande"/>
              <a:buChar char="‣"/>
              <a:defRPr sz="2400">
                <a:solidFill>
                  <a:schemeClr val="tx1">
                    <a:lumMod val="75000"/>
                    <a:lumOff val="25000"/>
                  </a:schemeClr>
                </a:solidFill>
                <a:latin typeface="Gill Sans MT"/>
              </a:defRPr>
            </a:lvl1pPr>
            <a:lvl2pPr marL="0" indent="277200">
              <a:spcBef>
                <a:spcPts val="768"/>
              </a:spcBef>
              <a:spcAft>
                <a:spcPts val="0"/>
              </a:spcAft>
              <a:buClr>
                <a:srgbClr val="D12B24"/>
              </a:buClr>
              <a:buFont typeface="Lucida Grande"/>
              <a:buChar char="‣"/>
              <a:defRPr sz="2200" baseline="0">
                <a:solidFill>
                  <a:schemeClr val="tx1">
                    <a:lumMod val="75000"/>
                    <a:lumOff val="25000"/>
                  </a:schemeClr>
                </a:solidFill>
                <a:latin typeface="Gill Sans MT"/>
              </a:defRPr>
            </a:lvl2pPr>
            <a:lvl3pPr marL="0" indent="277200">
              <a:spcBef>
                <a:spcPts val="768"/>
              </a:spcBef>
              <a:spcAft>
                <a:spcPts val="0"/>
              </a:spcAft>
              <a:buClr>
                <a:srgbClr val="D12B24"/>
              </a:buClr>
              <a:buFont typeface="Lucida Grande"/>
              <a:buChar char="‣"/>
              <a:defRPr sz="2000" baseline="0">
                <a:solidFill>
                  <a:schemeClr val="tx1">
                    <a:lumMod val="75000"/>
                    <a:lumOff val="25000"/>
                  </a:schemeClr>
                </a:solidFill>
                <a:latin typeface="Gill Sans MT"/>
              </a:defRPr>
            </a:lvl3pPr>
            <a:lvl4pPr marL="0" indent="277200">
              <a:spcBef>
                <a:spcPts val="768"/>
              </a:spcBef>
              <a:spcAft>
                <a:spcPts val="0"/>
              </a:spcAft>
              <a:buClr>
                <a:srgbClr val="D12B24"/>
              </a:buClr>
              <a:buFont typeface="Lucida Grande"/>
              <a:buChar char="‣"/>
              <a:defRPr>
                <a:latin typeface="Gill Sans MT"/>
              </a:defRPr>
            </a:lvl4pPr>
            <a:lvl5pPr marL="0" indent="277200">
              <a:spcBef>
                <a:spcPts val="768"/>
              </a:spcBef>
              <a:spcAft>
                <a:spcPts val="0"/>
              </a:spcAft>
              <a:buClr>
                <a:srgbClr val="D12B24"/>
              </a:buClr>
              <a:buFont typeface="Lucida Grande"/>
              <a:buChar char="‣"/>
              <a:defRPr>
                <a:latin typeface="Gill Sans MT"/>
              </a:defRPr>
            </a:lvl5pPr>
          </a:lstStyle>
          <a:p>
            <a:pPr lvl="0"/>
            <a:r>
              <a:rPr lang="en-GB" dirty="0" smtClean="0"/>
              <a:t>Size 24 font</a:t>
            </a:r>
          </a:p>
          <a:p>
            <a:pPr lvl="1"/>
            <a:r>
              <a:rPr lang="en-GB" dirty="0" smtClean="0"/>
              <a:t>Size 22 font</a:t>
            </a:r>
          </a:p>
          <a:p>
            <a:pPr lvl="2"/>
            <a:r>
              <a:rPr lang="en-GB" dirty="0" smtClean="0"/>
              <a:t>Size 20 font</a:t>
            </a:r>
          </a:p>
        </p:txBody>
      </p:sp>
    </p:spTree>
    <p:extLst>
      <p:ext uri="{BB962C8B-B14F-4D97-AF65-F5344CB8AC3E}">
        <p14:creationId xmlns:p14="http://schemas.microsoft.com/office/powerpoint/2010/main" val="1697740259"/>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509454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82064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893108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27600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927071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624714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112851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673179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094372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07199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2F73E-A40F-0C47-98CB-4ACB4D80335A}" type="datetimeFigureOut">
              <a:rPr lang="en-US" smtClean="0">
                <a:solidFill>
                  <a:prstClr val="black">
                    <a:tint val="75000"/>
                  </a:prstClr>
                </a:solidFill>
              </a:rPr>
              <a:pPr/>
              <a:t>6/6/2018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4484D2-C57E-754A-B492-EE2C0AF3A26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18373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4" name="Footer Placeholder 3"/>
          <p:cNvSpPr>
            <a:spLocks noGrp="1"/>
          </p:cNvSpPr>
          <p:nvPr>
            <p:ph type="ftr" sz="quarter" idx="11"/>
          </p:nvPr>
        </p:nvSpPr>
        <p:spPr/>
        <p:txBody>
          <a:bodyPr/>
          <a:lstStyle/>
          <a:p>
            <a:endParaRPr lang="en-GB" dirty="0">
              <a:solidFill>
                <a:srgbClr val="414042">
                  <a:tint val="75000"/>
                </a:srgbClr>
              </a:solidFill>
            </a:endParaRPr>
          </a:p>
        </p:txBody>
      </p:sp>
      <p:sp>
        <p:nvSpPr>
          <p:cNvPr id="5" name="Slide Number Placeholder 4"/>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13426322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Only" preserve="1">
  <p:cSld name="Title Only &amp; watermark">
    <p:spTree>
      <p:nvGrpSpPr>
        <p:cNvPr id="1" name=""/>
        <p:cNvGrpSpPr/>
        <p:nvPr/>
      </p:nvGrpSpPr>
      <p:grpSpPr>
        <a:xfrm>
          <a:off x="0" y="0"/>
          <a:ext cx="0" cy="0"/>
          <a:chOff x="0" y="0"/>
          <a:chExt cx="0" cy="0"/>
        </a:xfrm>
      </p:grpSpPr>
      <p:pic>
        <p:nvPicPr>
          <p:cNvPr id="6" name="Picture 5" descr="BLM PPT contents slide 254x190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4" name="Footer Placeholder 3"/>
          <p:cNvSpPr>
            <a:spLocks noGrp="1"/>
          </p:cNvSpPr>
          <p:nvPr>
            <p:ph type="ftr" sz="quarter" idx="11"/>
          </p:nvPr>
        </p:nvSpPr>
        <p:spPr/>
        <p:txBody>
          <a:bodyPr/>
          <a:lstStyle/>
          <a:p>
            <a:endParaRPr lang="en-GB" dirty="0">
              <a:solidFill>
                <a:srgbClr val="414042">
                  <a:tint val="75000"/>
                </a:srgbClr>
              </a:solidFill>
            </a:endParaRPr>
          </a:p>
        </p:txBody>
      </p:sp>
      <p:sp>
        <p:nvSpPr>
          <p:cNvPr id="5" name="Slide Number Placeholder 4"/>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cxnSp>
        <p:nvCxnSpPr>
          <p:cNvPr id="7" name="Straight Connector 6"/>
          <p:cNvCxnSpPr/>
          <p:nvPr userDrawn="1"/>
        </p:nvCxnSpPr>
        <p:spPr>
          <a:xfrm>
            <a:off x="457200" y="1108514"/>
            <a:ext cx="8142288"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68318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5" name="Footer Placeholder 4"/>
          <p:cNvSpPr>
            <a:spLocks noGrp="1"/>
          </p:cNvSpPr>
          <p:nvPr>
            <p:ph type="ftr" sz="quarter" idx="11"/>
          </p:nvPr>
        </p:nvSpPr>
        <p:spPr/>
        <p:txBody>
          <a:bodyPr/>
          <a:lstStyle/>
          <a:p>
            <a:endParaRPr lang="en-GB" dirty="0">
              <a:solidFill>
                <a:srgbClr val="414042">
                  <a:tint val="75000"/>
                </a:srgbClr>
              </a:solidFill>
            </a:endParaRPr>
          </a:p>
        </p:txBody>
      </p:sp>
      <p:sp>
        <p:nvSpPr>
          <p:cNvPr id="6" name="Slide Number Placeholder 5"/>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9260017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obj" preserve="1">
  <p:cSld name="Title and Content (CCC)">
    <p:spTree>
      <p:nvGrpSpPr>
        <p:cNvPr id="1" name=""/>
        <p:cNvGrpSpPr/>
        <p:nvPr/>
      </p:nvGrpSpPr>
      <p:grpSpPr>
        <a:xfrm>
          <a:off x="0" y="0"/>
          <a:ext cx="0" cy="0"/>
          <a:chOff x="0" y="0"/>
          <a:chExt cx="0" cy="0"/>
        </a:xfrm>
      </p:grpSpPr>
      <p:pic>
        <p:nvPicPr>
          <p:cNvPr id="7" name="Picture 6" descr="BLM PPT contents slide 254x190b.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DF8EB25-AB24-4051-AD06-19C602990683}" type="datetimeFigureOut">
              <a:rPr lang="en-GB" smtClean="0">
                <a:solidFill>
                  <a:srgbClr val="414042">
                    <a:tint val="75000"/>
                  </a:srgbClr>
                </a:solidFill>
              </a:rPr>
              <a:pPr/>
              <a:t>06/06/2018</a:t>
            </a:fld>
            <a:endParaRPr lang="en-GB" dirty="0">
              <a:solidFill>
                <a:srgbClr val="414042">
                  <a:tint val="75000"/>
                </a:srgbClr>
              </a:solidFill>
            </a:endParaRPr>
          </a:p>
        </p:txBody>
      </p:sp>
      <p:sp>
        <p:nvSpPr>
          <p:cNvPr id="5" name="Footer Placeholder 4"/>
          <p:cNvSpPr>
            <a:spLocks noGrp="1"/>
          </p:cNvSpPr>
          <p:nvPr>
            <p:ph type="ftr" sz="quarter" idx="11"/>
          </p:nvPr>
        </p:nvSpPr>
        <p:spPr/>
        <p:txBody>
          <a:bodyPr/>
          <a:lstStyle/>
          <a:p>
            <a:endParaRPr lang="en-GB" dirty="0">
              <a:solidFill>
                <a:srgbClr val="414042">
                  <a:tint val="75000"/>
                </a:srgbClr>
              </a:solidFill>
            </a:endParaRPr>
          </a:p>
        </p:txBody>
      </p:sp>
      <p:sp>
        <p:nvSpPr>
          <p:cNvPr id="6" name="Slide Number Placeholder 5"/>
          <p:cNvSpPr>
            <a:spLocks noGrp="1"/>
          </p:cNvSpPr>
          <p:nvPr>
            <p:ph type="sldNum" sz="quarter" idx="12"/>
          </p:nvPr>
        </p:nvSpPr>
        <p:spPr/>
        <p:txBody>
          <a:bodyPr/>
          <a:lstStyle/>
          <a:p>
            <a:fld id="{0BF4FC7B-59B4-4139-98DA-A8BE3EDD3359}" type="slidenum">
              <a:rPr lang="en-GB" smtClean="0">
                <a:solidFill>
                  <a:srgbClr val="414042">
                    <a:tint val="75000"/>
                  </a:srgbClr>
                </a:solidFill>
              </a:rPr>
              <a:pPr/>
              <a:t>‹#›</a:t>
            </a:fld>
            <a:endParaRPr lang="en-GB" dirty="0">
              <a:solidFill>
                <a:srgbClr val="414042">
                  <a:tint val="75000"/>
                </a:srgbClr>
              </a:solidFill>
            </a:endParaRPr>
          </a:p>
        </p:txBody>
      </p:sp>
    </p:spTree>
    <p:extLst>
      <p:ext uri="{BB962C8B-B14F-4D97-AF65-F5344CB8AC3E}">
        <p14:creationId xmlns:p14="http://schemas.microsoft.com/office/powerpoint/2010/main" val="26107505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White Cover">
    <p:spTree>
      <p:nvGrpSpPr>
        <p:cNvPr id="1" name=""/>
        <p:cNvGrpSpPr/>
        <p:nvPr/>
      </p:nvGrpSpPr>
      <p:grpSpPr>
        <a:xfrm>
          <a:off x="0" y="0"/>
          <a:ext cx="0" cy="0"/>
          <a:chOff x="0" y="0"/>
          <a:chExt cx="0" cy="0"/>
        </a:xfrm>
      </p:grpSpPr>
      <p:pic>
        <p:nvPicPr>
          <p:cNvPr id="6" name="Picture 5" descr="BLM PPT contents slide 254x190a.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tx1"/>
                </a:solidFill>
                <a:latin typeface="+mn-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spTree>
    <p:extLst>
      <p:ext uri="{BB962C8B-B14F-4D97-AF65-F5344CB8AC3E}">
        <p14:creationId xmlns:p14="http://schemas.microsoft.com/office/powerpoint/2010/main" val="29137559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Grey Cover">
    <p:bg>
      <p:bgPr>
        <a:solidFill>
          <a:srgbClr val="D0D9DE"/>
        </a:solidFill>
        <a:effectLst/>
      </p:bgPr>
    </p:bg>
    <p:spTree>
      <p:nvGrpSpPr>
        <p:cNvPr id="1" name=""/>
        <p:cNvGrpSpPr/>
        <p:nvPr/>
      </p:nvGrpSpPr>
      <p:grpSpPr>
        <a:xfrm>
          <a:off x="0" y="0"/>
          <a:ext cx="0" cy="0"/>
          <a:chOff x="0" y="0"/>
          <a:chExt cx="0" cy="0"/>
        </a:xfrm>
      </p:grpSpPr>
      <p:sp>
        <p:nvSpPr>
          <p:cNvPr id="6" name="Freeform 5"/>
          <p:cNvSpPr>
            <a:spLocks noEditPoints="1"/>
          </p:cNvSpPr>
          <p:nvPr userDrawn="1"/>
        </p:nvSpPr>
        <p:spPr bwMode="auto">
          <a:xfrm>
            <a:off x="0" y="187971"/>
            <a:ext cx="5429250" cy="7070651"/>
          </a:xfrm>
          <a:custGeom>
            <a:avLst/>
            <a:gdLst>
              <a:gd name="T0" fmla="*/ 1876 w 1991"/>
              <a:gd name="T1" fmla="*/ 871 h 2593"/>
              <a:gd name="T2" fmla="*/ 1871 w 1991"/>
              <a:gd name="T3" fmla="*/ 859 h 2593"/>
              <a:gd name="T4" fmla="*/ 1871 w 1991"/>
              <a:gd name="T5" fmla="*/ 858 h 2593"/>
              <a:gd name="T6" fmla="*/ 1863 w 1991"/>
              <a:gd name="T7" fmla="*/ 837 h 2593"/>
              <a:gd name="T8" fmla="*/ 1829 w 1991"/>
              <a:gd name="T9" fmla="*/ 760 h 2593"/>
              <a:gd name="T10" fmla="*/ 1823 w 1991"/>
              <a:gd name="T11" fmla="*/ 748 h 2593"/>
              <a:gd name="T12" fmla="*/ 550 w 1991"/>
              <a:gd name="T13" fmla="*/ 32 h 2593"/>
              <a:gd name="T14" fmla="*/ 227 w 1991"/>
              <a:gd name="T15" fmla="*/ 104 h 2593"/>
              <a:gd name="T16" fmla="*/ 0 w 1991"/>
              <a:gd name="T17" fmla="*/ 213 h 2593"/>
              <a:gd name="T18" fmla="*/ 212 w 1991"/>
              <a:gd name="T19" fmla="*/ 163 h 2593"/>
              <a:gd name="T20" fmla="*/ 555 w 1991"/>
              <a:gd name="T21" fmla="*/ 81 h 2593"/>
              <a:gd name="T22" fmla="*/ 1779 w 1991"/>
              <a:gd name="T23" fmla="*/ 768 h 2593"/>
              <a:gd name="T24" fmla="*/ 1603 w 1991"/>
              <a:gd name="T25" fmla="*/ 1281 h 2593"/>
              <a:gd name="T26" fmla="*/ 226 w 1991"/>
              <a:gd name="T27" fmla="*/ 486 h 2593"/>
              <a:gd name="T28" fmla="*/ 0 w 1991"/>
              <a:gd name="T29" fmla="*/ 455 h 2593"/>
              <a:gd name="T30" fmla="*/ 177 w 1991"/>
              <a:gd name="T31" fmla="*/ 708 h 2593"/>
              <a:gd name="T32" fmla="*/ 177 w 1991"/>
              <a:gd name="T33" fmla="*/ 2104 h 2593"/>
              <a:gd name="T34" fmla="*/ 177 w 1991"/>
              <a:gd name="T35" fmla="*/ 2127 h 2593"/>
              <a:gd name="T36" fmla="*/ 289 w 1991"/>
              <a:gd name="T37" fmla="*/ 2450 h 2593"/>
              <a:gd name="T38" fmla="*/ 0 w 1991"/>
              <a:gd name="T39" fmla="*/ 2347 h 2593"/>
              <a:gd name="T40" fmla="*/ 453 w 1991"/>
              <a:gd name="T41" fmla="*/ 2575 h 2593"/>
              <a:gd name="T42" fmla="*/ 572 w 1991"/>
              <a:gd name="T43" fmla="*/ 2589 h 2593"/>
              <a:gd name="T44" fmla="*/ 576 w 1991"/>
              <a:gd name="T45" fmla="*/ 2589 h 2593"/>
              <a:gd name="T46" fmla="*/ 579 w 1991"/>
              <a:gd name="T47" fmla="*/ 2590 h 2593"/>
              <a:gd name="T48" fmla="*/ 671 w 1991"/>
              <a:gd name="T49" fmla="*/ 2593 h 2593"/>
              <a:gd name="T50" fmla="*/ 1835 w 1991"/>
              <a:gd name="T51" fmla="*/ 1846 h 2593"/>
              <a:gd name="T52" fmla="*/ 227 w 1991"/>
              <a:gd name="T53" fmla="*/ 708 h 2593"/>
              <a:gd name="T54" fmla="*/ 1138 w 1991"/>
              <a:gd name="T55" fmla="*/ 1070 h 2593"/>
              <a:gd name="T56" fmla="*/ 955 w 1991"/>
              <a:gd name="T57" fmla="*/ 1655 h 2593"/>
              <a:gd name="T58" fmla="*/ 227 w 1991"/>
              <a:gd name="T59" fmla="*/ 708 h 2593"/>
              <a:gd name="T60" fmla="*/ 1097 w 1991"/>
              <a:gd name="T61" fmla="*/ 2467 h 2593"/>
              <a:gd name="T62" fmla="*/ 582 w 1991"/>
              <a:gd name="T63" fmla="*/ 2540 h 2593"/>
              <a:gd name="T64" fmla="*/ 980 w 1991"/>
              <a:gd name="T65" fmla="*/ 1698 h 2593"/>
              <a:gd name="T66" fmla="*/ 1846 w 1991"/>
              <a:gd name="T67" fmla="*/ 1071 h 2593"/>
              <a:gd name="T68" fmla="*/ 1894 w 1991"/>
              <a:gd name="T69" fmla="*/ 1154 h 2593"/>
              <a:gd name="T70" fmla="*/ 1896 w 1991"/>
              <a:gd name="T71" fmla="*/ 1171 h 2593"/>
              <a:gd name="T72" fmla="*/ 1891 w 1991"/>
              <a:gd name="T73" fmla="*/ 1487 h 2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1" h="2593">
                <a:moveTo>
                  <a:pt x="1880" y="884"/>
                </a:moveTo>
                <a:cubicBezTo>
                  <a:pt x="1879" y="880"/>
                  <a:pt x="1877" y="875"/>
                  <a:pt x="1876" y="871"/>
                </a:cubicBezTo>
                <a:cubicBezTo>
                  <a:pt x="1875" y="869"/>
                  <a:pt x="1874" y="866"/>
                  <a:pt x="1873" y="864"/>
                </a:cubicBezTo>
                <a:cubicBezTo>
                  <a:pt x="1872" y="862"/>
                  <a:pt x="1872" y="861"/>
                  <a:pt x="1871" y="859"/>
                </a:cubicBezTo>
                <a:cubicBezTo>
                  <a:pt x="1871" y="859"/>
                  <a:pt x="1871" y="859"/>
                  <a:pt x="1871" y="859"/>
                </a:cubicBezTo>
                <a:cubicBezTo>
                  <a:pt x="1871" y="858"/>
                  <a:pt x="1871" y="858"/>
                  <a:pt x="1871" y="858"/>
                </a:cubicBezTo>
                <a:cubicBezTo>
                  <a:pt x="1869" y="853"/>
                  <a:pt x="1867" y="848"/>
                  <a:pt x="1865" y="843"/>
                </a:cubicBezTo>
                <a:cubicBezTo>
                  <a:pt x="1864" y="841"/>
                  <a:pt x="1863" y="839"/>
                  <a:pt x="1863" y="837"/>
                </a:cubicBezTo>
                <a:cubicBezTo>
                  <a:pt x="1862" y="834"/>
                  <a:pt x="1861" y="832"/>
                  <a:pt x="1860" y="829"/>
                </a:cubicBezTo>
                <a:cubicBezTo>
                  <a:pt x="1850" y="806"/>
                  <a:pt x="1840" y="783"/>
                  <a:pt x="1829" y="760"/>
                </a:cubicBezTo>
                <a:cubicBezTo>
                  <a:pt x="1827" y="756"/>
                  <a:pt x="1825" y="752"/>
                  <a:pt x="1824" y="748"/>
                </a:cubicBezTo>
                <a:cubicBezTo>
                  <a:pt x="1823" y="748"/>
                  <a:pt x="1823" y="748"/>
                  <a:pt x="1823" y="748"/>
                </a:cubicBezTo>
                <a:cubicBezTo>
                  <a:pt x="1744" y="585"/>
                  <a:pt x="1630" y="439"/>
                  <a:pt x="1489" y="322"/>
                </a:cubicBezTo>
                <a:cubicBezTo>
                  <a:pt x="1225" y="103"/>
                  <a:pt x="892" y="0"/>
                  <a:pt x="550" y="32"/>
                </a:cubicBezTo>
                <a:cubicBezTo>
                  <a:pt x="438" y="42"/>
                  <a:pt x="330" y="66"/>
                  <a:pt x="227" y="104"/>
                </a:cubicBezTo>
                <a:cubicBezTo>
                  <a:pt x="227" y="104"/>
                  <a:pt x="227" y="104"/>
                  <a:pt x="227" y="104"/>
                </a:cubicBezTo>
                <a:cubicBezTo>
                  <a:pt x="227" y="104"/>
                  <a:pt x="227" y="104"/>
                  <a:pt x="227" y="104"/>
                </a:cubicBezTo>
                <a:cubicBezTo>
                  <a:pt x="148" y="133"/>
                  <a:pt x="72" y="170"/>
                  <a:pt x="0" y="213"/>
                </a:cubicBezTo>
                <a:cubicBezTo>
                  <a:pt x="0" y="272"/>
                  <a:pt x="0" y="272"/>
                  <a:pt x="0" y="272"/>
                </a:cubicBezTo>
                <a:cubicBezTo>
                  <a:pt x="66" y="230"/>
                  <a:pt x="137" y="193"/>
                  <a:pt x="212" y="163"/>
                </a:cubicBezTo>
                <a:cubicBezTo>
                  <a:pt x="212" y="163"/>
                  <a:pt x="212" y="163"/>
                  <a:pt x="212" y="163"/>
                </a:cubicBezTo>
                <a:cubicBezTo>
                  <a:pt x="320" y="120"/>
                  <a:pt x="435" y="92"/>
                  <a:pt x="555" y="81"/>
                </a:cubicBezTo>
                <a:cubicBezTo>
                  <a:pt x="883" y="50"/>
                  <a:pt x="1204" y="150"/>
                  <a:pt x="1457" y="360"/>
                </a:cubicBezTo>
                <a:cubicBezTo>
                  <a:pt x="1595" y="475"/>
                  <a:pt x="1704" y="614"/>
                  <a:pt x="1779" y="768"/>
                </a:cubicBezTo>
                <a:cubicBezTo>
                  <a:pt x="1779" y="769"/>
                  <a:pt x="1779" y="769"/>
                  <a:pt x="1779" y="769"/>
                </a:cubicBezTo>
                <a:cubicBezTo>
                  <a:pt x="1868" y="969"/>
                  <a:pt x="1804" y="1154"/>
                  <a:pt x="1603" y="1281"/>
                </a:cubicBezTo>
                <a:cubicBezTo>
                  <a:pt x="1163" y="1027"/>
                  <a:pt x="1163" y="1027"/>
                  <a:pt x="1163" y="1027"/>
                </a:cubicBezTo>
                <a:cubicBezTo>
                  <a:pt x="766" y="798"/>
                  <a:pt x="353" y="559"/>
                  <a:pt x="226" y="486"/>
                </a:cubicBezTo>
                <a:cubicBezTo>
                  <a:pt x="150" y="441"/>
                  <a:pt x="73" y="414"/>
                  <a:pt x="0" y="405"/>
                </a:cubicBezTo>
                <a:cubicBezTo>
                  <a:pt x="0" y="455"/>
                  <a:pt x="0" y="455"/>
                  <a:pt x="0" y="455"/>
                </a:cubicBezTo>
                <a:cubicBezTo>
                  <a:pt x="57" y="463"/>
                  <a:pt x="117" y="483"/>
                  <a:pt x="178" y="515"/>
                </a:cubicBezTo>
                <a:cubicBezTo>
                  <a:pt x="177" y="708"/>
                  <a:pt x="177" y="708"/>
                  <a:pt x="177" y="708"/>
                </a:cubicBezTo>
                <a:cubicBezTo>
                  <a:pt x="177" y="1237"/>
                  <a:pt x="177" y="1922"/>
                  <a:pt x="177" y="2104"/>
                </a:cubicBezTo>
                <a:cubicBezTo>
                  <a:pt x="177" y="2104"/>
                  <a:pt x="177" y="2104"/>
                  <a:pt x="177" y="2104"/>
                </a:cubicBezTo>
                <a:cubicBezTo>
                  <a:pt x="177" y="2119"/>
                  <a:pt x="177" y="2119"/>
                  <a:pt x="177" y="2119"/>
                </a:cubicBezTo>
                <a:cubicBezTo>
                  <a:pt x="177" y="2122"/>
                  <a:pt x="177" y="2124"/>
                  <a:pt x="177" y="2127"/>
                </a:cubicBezTo>
                <a:cubicBezTo>
                  <a:pt x="177" y="2130"/>
                  <a:pt x="177" y="2132"/>
                  <a:pt x="177" y="2134"/>
                </a:cubicBezTo>
                <a:cubicBezTo>
                  <a:pt x="182" y="2264"/>
                  <a:pt x="219" y="2371"/>
                  <a:pt x="289" y="2450"/>
                </a:cubicBezTo>
                <a:cubicBezTo>
                  <a:pt x="305" y="2468"/>
                  <a:pt x="322" y="2485"/>
                  <a:pt x="341" y="2499"/>
                </a:cubicBezTo>
                <a:cubicBezTo>
                  <a:pt x="219" y="2466"/>
                  <a:pt x="104" y="2415"/>
                  <a:pt x="0" y="2347"/>
                </a:cubicBezTo>
                <a:cubicBezTo>
                  <a:pt x="0" y="2406"/>
                  <a:pt x="0" y="2406"/>
                  <a:pt x="0" y="2406"/>
                </a:cubicBezTo>
                <a:cubicBezTo>
                  <a:pt x="137" y="2489"/>
                  <a:pt x="290" y="2547"/>
                  <a:pt x="453" y="2575"/>
                </a:cubicBezTo>
                <a:cubicBezTo>
                  <a:pt x="490" y="2581"/>
                  <a:pt x="529" y="2586"/>
                  <a:pt x="572" y="2589"/>
                </a:cubicBezTo>
                <a:cubicBezTo>
                  <a:pt x="572" y="2589"/>
                  <a:pt x="572" y="2589"/>
                  <a:pt x="572" y="2589"/>
                </a:cubicBezTo>
                <a:cubicBezTo>
                  <a:pt x="573" y="2589"/>
                  <a:pt x="573" y="2589"/>
                  <a:pt x="573" y="2589"/>
                </a:cubicBezTo>
                <a:cubicBezTo>
                  <a:pt x="574" y="2589"/>
                  <a:pt x="575" y="2589"/>
                  <a:pt x="576" y="2589"/>
                </a:cubicBezTo>
                <a:cubicBezTo>
                  <a:pt x="577" y="2590"/>
                  <a:pt x="578" y="2590"/>
                  <a:pt x="579" y="2590"/>
                </a:cubicBezTo>
                <a:cubicBezTo>
                  <a:pt x="579" y="2590"/>
                  <a:pt x="579" y="2590"/>
                  <a:pt x="579" y="2590"/>
                </a:cubicBezTo>
                <a:cubicBezTo>
                  <a:pt x="609" y="2592"/>
                  <a:pt x="640" y="2593"/>
                  <a:pt x="671" y="2593"/>
                </a:cubicBezTo>
                <a:cubicBezTo>
                  <a:pt x="671" y="2593"/>
                  <a:pt x="671" y="2593"/>
                  <a:pt x="671" y="2593"/>
                </a:cubicBezTo>
                <a:cubicBezTo>
                  <a:pt x="823" y="2593"/>
                  <a:pt x="972" y="2566"/>
                  <a:pt x="1114" y="2513"/>
                </a:cubicBezTo>
                <a:cubicBezTo>
                  <a:pt x="1436" y="2394"/>
                  <a:pt x="1692" y="2157"/>
                  <a:pt x="1835" y="1846"/>
                </a:cubicBezTo>
                <a:cubicBezTo>
                  <a:pt x="1976" y="1541"/>
                  <a:pt x="1991" y="1200"/>
                  <a:pt x="1880" y="884"/>
                </a:cubicBezTo>
                <a:close/>
                <a:moveTo>
                  <a:pt x="227" y="708"/>
                </a:moveTo>
                <a:cubicBezTo>
                  <a:pt x="227" y="543"/>
                  <a:pt x="227" y="543"/>
                  <a:pt x="227" y="543"/>
                </a:cubicBezTo>
                <a:cubicBezTo>
                  <a:pt x="377" y="630"/>
                  <a:pt x="765" y="855"/>
                  <a:pt x="1138" y="1070"/>
                </a:cubicBezTo>
                <a:cubicBezTo>
                  <a:pt x="1554" y="1310"/>
                  <a:pt x="1554" y="1310"/>
                  <a:pt x="1554" y="1310"/>
                </a:cubicBezTo>
                <a:cubicBezTo>
                  <a:pt x="1446" y="1372"/>
                  <a:pt x="1215" y="1505"/>
                  <a:pt x="955" y="1655"/>
                </a:cubicBezTo>
                <a:cubicBezTo>
                  <a:pt x="712" y="1795"/>
                  <a:pt x="443" y="1950"/>
                  <a:pt x="226" y="2075"/>
                </a:cubicBezTo>
                <a:cubicBezTo>
                  <a:pt x="227" y="1859"/>
                  <a:pt x="227" y="1213"/>
                  <a:pt x="227" y="708"/>
                </a:cubicBezTo>
                <a:close/>
                <a:moveTo>
                  <a:pt x="1790" y="1825"/>
                </a:moveTo>
                <a:cubicBezTo>
                  <a:pt x="1653" y="2125"/>
                  <a:pt x="1406" y="2353"/>
                  <a:pt x="1097" y="2467"/>
                </a:cubicBezTo>
                <a:cubicBezTo>
                  <a:pt x="960" y="2518"/>
                  <a:pt x="817" y="2543"/>
                  <a:pt x="671" y="2543"/>
                </a:cubicBezTo>
                <a:cubicBezTo>
                  <a:pt x="641" y="2543"/>
                  <a:pt x="612" y="2542"/>
                  <a:pt x="582" y="2540"/>
                </a:cubicBezTo>
                <a:cubicBezTo>
                  <a:pt x="364" y="2518"/>
                  <a:pt x="236" y="2370"/>
                  <a:pt x="227" y="2132"/>
                </a:cubicBezTo>
                <a:cubicBezTo>
                  <a:pt x="448" y="2005"/>
                  <a:pt x="728" y="1844"/>
                  <a:pt x="980" y="1698"/>
                </a:cubicBezTo>
                <a:cubicBezTo>
                  <a:pt x="1263" y="1535"/>
                  <a:pt x="1511" y="1392"/>
                  <a:pt x="1604" y="1338"/>
                </a:cubicBezTo>
                <a:cubicBezTo>
                  <a:pt x="1727" y="1267"/>
                  <a:pt x="1809" y="1177"/>
                  <a:pt x="1846" y="1071"/>
                </a:cubicBezTo>
                <a:cubicBezTo>
                  <a:pt x="1854" y="1048"/>
                  <a:pt x="1860" y="1023"/>
                  <a:pt x="1864" y="999"/>
                </a:cubicBezTo>
                <a:cubicBezTo>
                  <a:pt x="1877" y="1050"/>
                  <a:pt x="1887" y="1102"/>
                  <a:pt x="1894" y="1154"/>
                </a:cubicBezTo>
                <a:cubicBezTo>
                  <a:pt x="1894" y="1156"/>
                  <a:pt x="1894" y="1158"/>
                  <a:pt x="1895" y="1160"/>
                </a:cubicBezTo>
                <a:cubicBezTo>
                  <a:pt x="1895" y="1164"/>
                  <a:pt x="1895" y="1167"/>
                  <a:pt x="1896" y="1171"/>
                </a:cubicBezTo>
                <a:cubicBezTo>
                  <a:pt x="1907" y="1274"/>
                  <a:pt x="1906" y="1380"/>
                  <a:pt x="1890" y="1487"/>
                </a:cubicBezTo>
                <a:cubicBezTo>
                  <a:pt x="1891" y="1487"/>
                  <a:pt x="1891" y="1487"/>
                  <a:pt x="1891" y="1487"/>
                </a:cubicBezTo>
                <a:cubicBezTo>
                  <a:pt x="1874" y="1602"/>
                  <a:pt x="1840" y="1716"/>
                  <a:pt x="1790" y="18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dirty="0">
              <a:solidFill>
                <a:srgbClr val="414042"/>
              </a:solidFill>
            </a:endParaRPr>
          </a:p>
        </p:txBody>
      </p:sp>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tx1"/>
                </a:solidFill>
                <a:latin typeface="+mn-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5591" y="455259"/>
            <a:ext cx="1438659" cy="502921"/>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6575" y="6342322"/>
            <a:ext cx="1806575" cy="228417"/>
          </a:xfrm>
          <a:prstGeom prst="rect">
            <a:avLst/>
          </a:prstGeom>
        </p:spPr>
      </p:pic>
    </p:spTree>
    <p:extLst>
      <p:ext uri="{BB962C8B-B14F-4D97-AF65-F5344CB8AC3E}">
        <p14:creationId xmlns:p14="http://schemas.microsoft.com/office/powerpoint/2010/main" val="28788177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Red Cover">
    <p:spTree>
      <p:nvGrpSpPr>
        <p:cNvPr id="1" name=""/>
        <p:cNvGrpSpPr/>
        <p:nvPr/>
      </p:nvGrpSpPr>
      <p:grpSpPr>
        <a:xfrm>
          <a:off x="0" y="0"/>
          <a:ext cx="0" cy="0"/>
          <a:chOff x="0" y="0"/>
          <a:chExt cx="0" cy="0"/>
        </a:xfrm>
      </p:grpSpPr>
      <p:pic>
        <p:nvPicPr>
          <p:cNvPr id="7" name="Picture 6" descr="BLM PPT cover slide 254x19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ctrTitle" hasCustomPrompt="1"/>
          </p:nvPr>
        </p:nvSpPr>
        <p:spPr>
          <a:xfrm>
            <a:off x="1444529" y="2756708"/>
            <a:ext cx="6400800" cy="449833"/>
          </a:xfrm>
          <a:prstGeom prst="rect">
            <a:avLst/>
          </a:prstGeom>
        </p:spPr>
        <p:txBody>
          <a:bodyPr lIns="0" tIns="0" rIns="0" bIns="0" anchor="t" anchorCtr="0"/>
          <a:lstStyle>
            <a:lvl1pPr algn="l">
              <a:defRPr sz="2400" b="0" i="0" cap="all" baseline="0">
                <a:solidFill>
                  <a:schemeClr val="bg1"/>
                </a:solidFill>
                <a:latin typeface="+mj-lt"/>
              </a:defRPr>
            </a:lvl1pPr>
          </a:lstStyle>
          <a:p>
            <a:r>
              <a:rPr lang="en-GB" dirty="0" smtClean="0"/>
              <a:t>title OF PRESENTATION </a:t>
            </a:r>
            <a:endParaRPr lang="en-US" dirty="0"/>
          </a:p>
        </p:txBody>
      </p:sp>
      <p:sp>
        <p:nvSpPr>
          <p:cNvPr id="9" name="Subtitle 2"/>
          <p:cNvSpPr>
            <a:spLocks noGrp="1"/>
          </p:cNvSpPr>
          <p:nvPr>
            <p:ph type="subTitle" idx="1" hasCustomPrompt="1"/>
          </p:nvPr>
        </p:nvSpPr>
        <p:spPr>
          <a:xfrm>
            <a:off x="1444528" y="3245741"/>
            <a:ext cx="6400800" cy="1752600"/>
          </a:xfrm>
          <a:prstGeom prst="rect">
            <a:avLst/>
          </a:prstGeom>
        </p:spPr>
        <p:txBody>
          <a:bodyPr lIns="0" tIns="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Date</a:t>
            </a:r>
          </a:p>
          <a:p>
            <a:endParaRPr lang="en-GB" dirty="0" smtClean="0"/>
          </a:p>
          <a:p>
            <a:r>
              <a:rPr lang="en-US" dirty="0" smtClean="0"/>
              <a:t>Name</a:t>
            </a:r>
          </a:p>
          <a:p>
            <a:r>
              <a:rPr lang="en-US" dirty="0" smtClean="0"/>
              <a:t>Position, BLM</a:t>
            </a:r>
          </a:p>
          <a:p>
            <a:r>
              <a:rPr lang="en-US" dirty="0" smtClean="0"/>
              <a:t>T: direct dial</a:t>
            </a:r>
          </a:p>
          <a:p>
            <a:r>
              <a:rPr lang="en-US" dirty="0" smtClean="0"/>
              <a:t>E: forename.surname@blmlaw.com</a:t>
            </a:r>
            <a:endParaRPr lang="en-US" dirty="0"/>
          </a:p>
        </p:txBody>
      </p:sp>
    </p:spTree>
    <p:extLst>
      <p:ext uri="{BB962C8B-B14F-4D97-AF65-F5344CB8AC3E}">
        <p14:creationId xmlns:p14="http://schemas.microsoft.com/office/powerpoint/2010/main" val="3123425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7" name="Picture 6" descr="BLM PPT end slide 254x19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01859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smtClean="0"/>
              <a:t>content</a:t>
            </a:r>
            <a:endParaRPr lang="en-US" dirty="0"/>
          </a:p>
        </p:txBody>
      </p:sp>
      <p:sp>
        <p:nvSpPr>
          <p:cNvPr id="5" name="Slide Number Placeholder 4"/>
          <p:cNvSpPr>
            <a:spLocks noGrp="1"/>
          </p:cNvSpPr>
          <p:nvPr>
            <p:ph type="sldNum" sz="quarter" idx="12"/>
          </p:nvPr>
        </p:nvSpPr>
        <p:spPr/>
        <p:txBody>
          <a:bodyPr/>
          <a:lstStyle/>
          <a:p>
            <a:fld id="{C9C00FB6-3605-B843-B201-F9FC7C72FE33}" type="slidenum">
              <a:rPr lang="en-US" smtClean="0">
                <a:solidFill>
                  <a:srgbClr val="414042">
                    <a:tint val="75000"/>
                  </a:srgbClr>
                </a:solidFill>
              </a:rPr>
              <a:pPr/>
              <a:t>‹#›</a:t>
            </a:fld>
            <a:endParaRPr lang="en-US" dirty="0">
              <a:solidFill>
                <a:srgbClr val="414042">
                  <a:tint val="75000"/>
                </a:srgbClr>
              </a:solidFill>
            </a:endParaRPr>
          </a:p>
        </p:txBody>
      </p:sp>
      <p:sp>
        <p:nvSpPr>
          <p:cNvPr id="10" name="Content Placeholder 9"/>
          <p:cNvSpPr>
            <a:spLocks noGrp="1"/>
          </p:cNvSpPr>
          <p:nvPr>
            <p:ph sz="quarter" idx="13" hasCustomPrompt="1"/>
          </p:nvPr>
        </p:nvSpPr>
        <p:spPr>
          <a:xfrm>
            <a:off x="457200" y="1606549"/>
            <a:ext cx="8229600" cy="4040717"/>
          </a:xfrm>
          <a:prstGeom prst="rect">
            <a:avLst/>
          </a:prstGeom>
        </p:spPr>
        <p:txBody>
          <a:bodyPr vert="horz" lIns="0" rIns="0"/>
          <a:lstStyle>
            <a:lvl1pPr marL="265113" indent="-265113">
              <a:spcBef>
                <a:spcPts val="768"/>
              </a:spcBef>
              <a:spcAft>
                <a:spcPts val="0"/>
              </a:spcAft>
              <a:buClr>
                <a:srgbClr val="D12B24"/>
              </a:buClr>
              <a:buFont typeface="Lucida Grande"/>
              <a:buChar char="‣"/>
              <a:defRPr sz="2400">
                <a:solidFill>
                  <a:schemeClr val="tx1">
                    <a:lumMod val="75000"/>
                    <a:lumOff val="25000"/>
                  </a:schemeClr>
                </a:solidFill>
                <a:latin typeface="Gill Sans MT"/>
              </a:defRPr>
            </a:lvl1pPr>
            <a:lvl2pPr marL="265113" indent="-265113">
              <a:spcBef>
                <a:spcPts val="768"/>
              </a:spcBef>
              <a:spcAft>
                <a:spcPts val="0"/>
              </a:spcAft>
              <a:buClr>
                <a:srgbClr val="D12B24"/>
              </a:buClr>
              <a:buFont typeface="Lucida Grande"/>
              <a:buChar char="‣"/>
              <a:defRPr sz="2200" baseline="0">
                <a:solidFill>
                  <a:schemeClr val="tx1">
                    <a:lumMod val="75000"/>
                    <a:lumOff val="25000"/>
                  </a:schemeClr>
                </a:solidFill>
                <a:latin typeface="Gill Sans MT"/>
              </a:defRPr>
            </a:lvl2pPr>
            <a:lvl3pPr marL="265113" indent="-265113">
              <a:spcBef>
                <a:spcPts val="768"/>
              </a:spcBef>
              <a:spcAft>
                <a:spcPts val="0"/>
              </a:spcAft>
              <a:buClr>
                <a:srgbClr val="D12B24"/>
              </a:buClr>
              <a:buFont typeface="Lucida Grande"/>
              <a:buChar char="‣"/>
              <a:defRPr sz="2000" baseline="0">
                <a:solidFill>
                  <a:schemeClr val="tx1">
                    <a:lumMod val="75000"/>
                    <a:lumOff val="25000"/>
                  </a:schemeClr>
                </a:solidFill>
                <a:latin typeface="Gill Sans MT"/>
              </a:defRPr>
            </a:lvl3pPr>
            <a:lvl4pPr marL="0" indent="277200">
              <a:spcBef>
                <a:spcPts val="768"/>
              </a:spcBef>
              <a:spcAft>
                <a:spcPts val="0"/>
              </a:spcAft>
              <a:buClr>
                <a:srgbClr val="D12B24"/>
              </a:buClr>
              <a:buFont typeface="Lucida Grande"/>
              <a:buChar char="‣"/>
              <a:defRPr>
                <a:latin typeface="Gill Sans MT"/>
              </a:defRPr>
            </a:lvl4pPr>
            <a:lvl5pPr marL="0" indent="277200">
              <a:spcBef>
                <a:spcPts val="768"/>
              </a:spcBef>
              <a:spcAft>
                <a:spcPts val="0"/>
              </a:spcAft>
              <a:buClr>
                <a:srgbClr val="D12B24"/>
              </a:buClr>
              <a:buFont typeface="Lucida Grande"/>
              <a:buChar char="‣"/>
              <a:defRPr>
                <a:latin typeface="Gill Sans MT"/>
              </a:defRPr>
            </a:lvl5pPr>
          </a:lstStyle>
          <a:p>
            <a:pPr lvl="0"/>
            <a:r>
              <a:rPr lang="en-GB" dirty="0" smtClean="0"/>
              <a:t>Size 24 font</a:t>
            </a:r>
          </a:p>
          <a:p>
            <a:pPr lvl="1"/>
            <a:r>
              <a:rPr lang="en-GB" dirty="0" smtClean="0"/>
              <a:t>Size 22 font</a:t>
            </a:r>
          </a:p>
          <a:p>
            <a:pPr lvl="2"/>
            <a:r>
              <a:rPr lang="en-GB" dirty="0" smtClean="0"/>
              <a:t>Size 20 font</a:t>
            </a:r>
          </a:p>
        </p:txBody>
      </p:sp>
    </p:spTree>
    <p:extLst>
      <p:ext uri="{BB962C8B-B14F-4D97-AF65-F5344CB8AC3E}">
        <p14:creationId xmlns:p14="http://schemas.microsoft.com/office/powerpoint/2010/main" val="31631630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5.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6.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7.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image" Target="../media/image6.png"/><Relationship Id="rId5" Type="http://schemas.openxmlformats.org/officeDocument/2006/relationships/slideLayout" Target="../slideLayouts/slideLayout43.xml"/><Relationship Id="rId10" Type="http://schemas.openxmlformats.org/officeDocument/2006/relationships/image" Target="../media/image5.png"/><Relationship Id="rId4" Type="http://schemas.openxmlformats.org/officeDocument/2006/relationships/slideLayout" Target="../slideLayouts/slideLayout42.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5.png"/><Relationship Id="rId5" Type="http://schemas.openxmlformats.org/officeDocument/2006/relationships/slideLayout" Target="../slideLayouts/slideLayout51.xml"/><Relationship Id="rId10" Type="http://schemas.openxmlformats.org/officeDocument/2006/relationships/theme" Target="../theme/theme9.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10.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image" Target="../media/image6.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5.png"/><Relationship Id="rId5" Type="http://schemas.openxmlformats.org/officeDocument/2006/relationships/slideLayout" Target="../slideLayouts/slideLayout71.xml"/><Relationship Id="rId10" Type="http://schemas.openxmlformats.org/officeDocument/2006/relationships/theme" Target="../theme/theme11.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BLM PPT contents slide 254x190a.jpg"/>
          <p:cNvPicPr>
            <a:picLocks noChangeAspect="1"/>
          </p:cNvPicPr>
          <p:nvPr/>
        </p:nvPicPr>
        <p:blipFill>
          <a:blip r:embed="rId3"/>
          <a:stretch>
            <a:fillRect/>
          </a:stretch>
        </p:blipFill>
        <p:spPr>
          <a:xfrm>
            <a:off x="0" y="0"/>
            <a:ext cx="9144000" cy="6858000"/>
          </a:xfrm>
          <a:prstGeom prst="rect">
            <a:avLst/>
          </a:prstGeom>
        </p:spPr>
      </p:pic>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00FB6-3605-B843-B201-F9FC7C72FE33}" type="slidenum">
              <a:rPr lang="en-US" smtClean="0"/>
              <a:pPr/>
              <a:t>‹#›</a:t>
            </a:fld>
            <a:endParaRPr lang="en-US" dirty="0"/>
          </a:p>
        </p:txBody>
      </p:sp>
      <p:cxnSp>
        <p:nvCxnSpPr>
          <p:cNvPr id="10" name="Straight Connector 9"/>
          <p:cNvCxnSpPr/>
          <p:nvPr/>
        </p:nvCxnSpPr>
        <p:spPr>
          <a:xfrm>
            <a:off x="457200" y="1113276"/>
            <a:ext cx="8142288" cy="1588"/>
          </a:xfrm>
          <a:prstGeom prst="line">
            <a:avLst/>
          </a:prstGeom>
          <a:ln>
            <a:solidFill>
              <a:srgbClr val="D12F25"/>
            </a:solidFill>
          </a:ln>
          <a:effectLst/>
        </p:spPr>
        <p:style>
          <a:lnRef idx="2">
            <a:schemeClr val="accent1"/>
          </a:lnRef>
          <a:fillRef idx="0">
            <a:schemeClr val="accent1"/>
          </a:fillRef>
          <a:effectRef idx="1">
            <a:schemeClr val="accent1"/>
          </a:effectRef>
          <a:fontRef idx="minor">
            <a:schemeClr val="tx1"/>
          </a:fontRef>
        </p:style>
      </p:cxnSp>
      <p:sp>
        <p:nvSpPr>
          <p:cNvPr id="11" name="Title Placeholder 10"/>
          <p:cNvSpPr>
            <a:spLocks noGrp="1"/>
          </p:cNvSpPr>
          <p:nvPr>
            <p:ph type="title"/>
          </p:nvPr>
        </p:nvSpPr>
        <p:spPr>
          <a:xfrm>
            <a:off x="457200" y="433398"/>
            <a:ext cx="6663267" cy="630078"/>
          </a:xfrm>
          <a:prstGeom prst="rect">
            <a:avLst/>
          </a:prstGeom>
        </p:spPr>
        <p:txBody>
          <a:bodyPr vert="horz" lIns="0" tIns="0" rIns="0" bIns="0" rtlCol="0" anchor="ctr">
            <a:normAutofit/>
          </a:bodyPr>
          <a:lstStyle/>
          <a:p>
            <a:r>
              <a:rPr lang="en-GB" dirty="0" smtClean="0"/>
              <a:t>content</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iming>
    <p:tnLst>
      <p:par>
        <p:cTn id="1" dur="indefinite" restart="never" nodeType="tmRoot"/>
      </p:par>
    </p:tnLst>
  </p:timing>
  <p:hf hdr="0" dt="0"/>
  <p:txStyles>
    <p:titleStyle>
      <a:lvl1pPr algn="l" defTabSz="457200" rtl="0" eaLnBrk="1" latinLnBrk="0" hangingPunct="1">
        <a:spcBef>
          <a:spcPct val="0"/>
        </a:spcBef>
        <a:buNone/>
        <a:defRPr sz="2100" kern="1200" cap="all" baseline="0">
          <a:solidFill>
            <a:schemeClr val="tx1">
              <a:lumMod val="75000"/>
              <a:lumOff val="25000"/>
            </a:schemeClr>
          </a:solidFill>
          <a:latin typeface="Gill Sans M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BLM PPT inside pages 254x190.jpg"/>
          <p:cNvPicPr>
            <a:picLocks noChangeAspect="1"/>
          </p:cNvPicPr>
          <p:nvPr/>
        </p:nvPicPr>
        <p:blipFill>
          <a:blip r:embed="rId4"/>
          <a:stretch>
            <a:fillRect/>
          </a:stretch>
        </p:blipFill>
        <p:spPr>
          <a:xfrm>
            <a:off x="0" y="0"/>
            <a:ext cx="9144000" cy="6858000"/>
          </a:xfrm>
          <a:prstGeom prst="rect">
            <a:avLst/>
          </a:prstGeom>
        </p:spPr>
      </p:pic>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2FE12-5D65-FE41-9FFC-E71217CF9726}" type="slidenum">
              <a:rPr lang="en-US" smtClean="0"/>
              <a:pPr/>
              <a:t>‹#›</a:t>
            </a:fld>
            <a:endParaRPr lang="en-US" dirty="0"/>
          </a:p>
        </p:txBody>
      </p:sp>
      <p:cxnSp>
        <p:nvCxnSpPr>
          <p:cNvPr id="8" name="Straight Connector 7"/>
          <p:cNvCxnSpPr/>
          <p:nvPr/>
        </p:nvCxnSpPr>
        <p:spPr>
          <a:xfrm>
            <a:off x="457200" y="1113276"/>
            <a:ext cx="8142288" cy="1588"/>
          </a:xfrm>
          <a:prstGeom prst="line">
            <a:avLst/>
          </a:prstGeom>
          <a:ln>
            <a:solidFill>
              <a:srgbClr val="D12F25"/>
            </a:solidFill>
          </a:ln>
          <a:effectLst/>
        </p:spPr>
        <p:style>
          <a:lnRef idx="2">
            <a:schemeClr val="accent1"/>
          </a:lnRef>
          <a:fillRef idx="0">
            <a:schemeClr val="accent1"/>
          </a:fillRef>
          <a:effectRef idx="1">
            <a:schemeClr val="accent1"/>
          </a:effectRef>
          <a:fontRef idx="minor">
            <a:schemeClr val="tx1"/>
          </a:fontRef>
        </p:style>
      </p:cxnSp>
      <p:sp>
        <p:nvSpPr>
          <p:cNvPr id="9" name="Title Placeholder 10"/>
          <p:cNvSpPr>
            <a:spLocks noGrp="1"/>
          </p:cNvSpPr>
          <p:nvPr>
            <p:ph type="title"/>
          </p:nvPr>
        </p:nvSpPr>
        <p:spPr>
          <a:xfrm>
            <a:off x="457200" y="433398"/>
            <a:ext cx="8229600" cy="630078"/>
          </a:xfrm>
          <a:prstGeom prst="rect">
            <a:avLst/>
          </a:prstGeom>
        </p:spPr>
        <p:txBody>
          <a:bodyPr vert="horz" lIns="0" tIns="0" rIns="0" bIns="0" rtlCol="0" anchor="ctr">
            <a:normAutofit/>
          </a:bodyPr>
          <a:lstStyle/>
          <a:p>
            <a:r>
              <a:rPr lang="en-GB" dirty="0" smtClean="0"/>
              <a:t>content</a:t>
            </a:r>
            <a:endParaRPr lang="en-US" dirty="0"/>
          </a:p>
        </p:txBody>
      </p:sp>
    </p:spTree>
  </p:cSld>
  <p:clrMap bg1="lt1" tx1="dk1" bg2="lt2" tx2="dk2" accent1="accent1" accent2="accent2" accent3="accent3" accent4="accent4" accent5="accent5" accent6="accent6" hlink="hlink" folHlink="folHlink"/>
  <p:sldLayoutIdLst>
    <p:sldLayoutId id="2147483672" r:id="rId1"/>
    <p:sldLayoutId id="2147483678" r:id="rId2"/>
  </p:sldLayoutIdLst>
  <p:txStyles>
    <p:titleStyle>
      <a:lvl1pPr algn="l" defTabSz="457200" rtl="0" eaLnBrk="1" latinLnBrk="0" hangingPunct="1">
        <a:spcBef>
          <a:spcPct val="0"/>
        </a:spcBef>
        <a:buNone/>
        <a:defRPr sz="2100" kern="1200" cap="all" baseline="0">
          <a:solidFill>
            <a:schemeClr val="tx1">
              <a:lumMod val="75000"/>
              <a:lumOff val="25000"/>
            </a:schemeClr>
          </a:solidFill>
          <a:latin typeface="Gill Sans M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BLM PPT contents slide 254x190b.jpg"/>
          <p:cNvPicPr>
            <a:picLocks noChangeAspect="1"/>
          </p:cNvPicPr>
          <p:nvPr/>
        </p:nvPicPr>
        <p:blipFill>
          <a:blip r:embed="rId3"/>
          <a:stretch>
            <a:fillRect/>
          </a:stretch>
        </p:blipFill>
        <p:spPr>
          <a:xfrm>
            <a:off x="0" y="0"/>
            <a:ext cx="9144000" cy="6858000"/>
          </a:xfrm>
          <a:prstGeom prst="rect">
            <a:avLst/>
          </a:prstGeom>
        </p:spPr>
      </p:pic>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482A7-6911-5349-8396-6CEB0A963FF4}" type="slidenum">
              <a:rPr lang="en-US" smtClean="0"/>
              <a:pPr/>
              <a:t>‹#›</a:t>
            </a:fld>
            <a:endParaRPr lang="en-US" dirty="0"/>
          </a:p>
        </p:txBody>
      </p:sp>
      <p:cxnSp>
        <p:nvCxnSpPr>
          <p:cNvPr id="8" name="Straight Connector 7"/>
          <p:cNvCxnSpPr/>
          <p:nvPr/>
        </p:nvCxnSpPr>
        <p:spPr>
          <a:xfrm>
            <a:off x="457200" y="1113276"/>
            <a:ext cx="8142288" cy="1588"/>
          </a:xfrm>
          <a:prstGeom prst="line">
            <a:avLst/>
          </a:prstGeom>
          <a:ln>
            <a:solidFill>
              <a:srgbClr val="D12F25"/>
            </a:solidFill>
          </a:ln>
          <a:effectLst/>
        </p:spPr>
        <p:style>
          <a:lnRef idx="2">
            <a:schemeClr val="accent1"/>
          </a:lnRef>
          <a:fillRef idx="0">
            <a:schemeClr val="accent1"/>
          </a:fillRef>
          <a:effectRef idx="1">
            <a:schemeClr val="accent1"/>
          </a:effectRef>
          <a:fontRef idx="minor">
            <a:schemeClr val="tx1"/>
          </a:fontRef>
        </p:style>
      </p:cxnSp>
      <p:sp>
        <p:nvSpPr>
          <p:cNvPr id="9" name="Title Placeholder 10"/>
          <p:cNvSpPr>
            <a:spLocks noGrp="1"/>
          </p:cNvSpPr>
          <p:nvPr>
            <p:ph type="title"/>
          </p:nvPr>
        </p:nvSpPr>
        <p:spPr>
          <a:xfrm>
            <a:off x="457200" y="433398"/>
            <a:ext cx="8229600" cy="630078"/>
          </a:xfrm>
          <a:prstGeom prst="rect">
            <a:avLst/>
          </a:prstGeom>
        </p:spPr>
        <p:txBody>
          <a:bodyPr vert="horz" lIns="0" tIns="0" rIns="0" bIns="0" rtlCol="0" anchor="ctr">
            <a:normAutofit/>
          </a:bodyPr>
          <a:lstStyle/>
          <a:p>
            <a:r>
              <a:rPr lang="en-GB" dirty="0" smtClean="0"/>
              <a:t>Content</a:t>
            </a:r>
            <a:endParaRPr lang="en-US" dirty="0"/>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l" defTabSz="457200" rtl="0" eaLnBrk="1" latinLnBrk="0" hangingPunct="1">
        <a:spcBef>
          <a:spcPct val="0"/>
        </a:spcBef>
        <a:buNone/>
        <a:defRPr sz="2100" kern="1200" cap="all" baseline="0">
          <a:solidFill>
            <a:schemeClr val="tx1">
              <a:lumMod val="75000"/>
              <a:lumOff val="25000"/>
            </a:schemeClr>
          </a:solidFill>
          <a:latin typeface="Gill Sans M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BLM PPT end slide 254x190.jpg"/>
          <p:cNvPicPr>
            <a:picLocks noChangeAspect="1"/>
          </p:cNvPicPr>
          <p:nvPr/>
        </p:nvPicPr>
        <p:blipFill>
          <a:blip r:embed="rId3"/>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812F73E-A40F-0C47-98CB-4ACB4D80335A}" type="datetimeFigureOut">
              <a:rPr lang="en-US" smtClean="0">
                <a:solidFill>
                  <a:prstClr val="black">
                    <a:tint val="75000"/>
                  </a:prstClr>
                </a:solidFill>
              </a:rPr>
              <a:pPr defTabSz="914400"/>
              <a:t>6/6/2018</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A4484D2-C57E-754A-B492-EE2C0AF3A263}"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3543301363"/>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812F73E-A40F-0C47-98CB-4ACB4D80335A}" type="datetimeFigureOut">
              <a:rPr lang="en-US" smtClean="0">
                <a:solidFill>
                  <a:prstClr val="black">
                    <a:tint val="75000"/>
                  </a:prstClr>
                </a:solidFill>
              </a:rPr>
              <a:pPr defTabSz="914400"/>
              <a:t>6/6/2018</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A4484D2-C57E-754A-B492-EE2C0AF3A263}"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187627875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812F73E-A40F-0C47-98CB-4ACB4D80335A}" type="datetimeFigureOut">
              <a:rPr lang="en-US" smtClean="0">
                <a:solidFill>
                  <a:prstClr val="black">
                    <a:tint val="75000"/>
                  </a:prstClr>
                </a:solidFill>
              </a:rPr>
              <a:pPr defTabSz="914400"/>
              <a:t>6/6/2018</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A4484D2-C57E-754A-B492-EE2C0AF3A263}"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75555355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2001"/>
            <a:ext cx="6604000" cy="660200"/>
          </a:xfrm>
          <a:prstGeom prst="rect">
            <a:avLst/>
          </a:prstGeom>
        </p:spPr>
        <p:txBody>
          <a:bodyPr vert="horz" lIns="0" tIns="0" rIns="0" bIns="0" rtlCol="0" anchor="ctr"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5600"/>
            <a:ext cx="7886700" cy="4351338"/>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a:fld id="{2DF8EB25-AB24-4051-AD06-19C602990683}" type="datetimeFigureOut">
              <a:rPr lang="en-GB" smtClean="0">
                <a:solidFill>
                  <a:srgbClr val="414042">
                    <a:tint val="75000"/>
                  </a:srgbClr>
                </a:solidFill>
              </a:rPr>
              <a:pPr defTabSz="914400"/>
              <a:t>06/06/2018</a:t>
            </a:fld>
            <a:endParaRPr lang="en-GB" dirty="0">
              <a:solidFill>
                <a:srgbClr val="414042">
                  <a:tint val="75000"/>
                </a:srgb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4400"/>
            <a:endParaRPr lang="en-GB" dirty="0">
              <a:solidFill>
                <a:srgbClr val="414042">
                  <a:tint val="75000"/>
                </a:srgbClr>
              </a:solidFill>
            </a:endParaRPr>
          </a:p>
        </p:txBody>
      </p:sp>
      <p:sp>
        <p:nvSpPr>
          <p:cNvPr id="6" name="Slide Number Placeholder 5"/>
          <p:cNvSpPr>
            <a:spLocks noGrp="1"/>
          </p:cNvSpPr>
          <p:nvPr>
            <p:ph type="sldNum" sz="quarter" idx="4"/>
          </p:nvPr>
        </p:nvSpPr>
        <p:spPr>
          <a:xfrm>
            <a:off x="628650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0BF4FC7B-59B4-4139-98DA-A8BE3EDD3359}" type="slidenum">
              <a:rPr lang="en-GB" smtClean="0">
                <a:solidFill>
                  <a:srgbClr val="414042">
                    <a:tint val="75000"/>
                  </a:srgbClr>
                </a:solidFill>
              </a:rPr>
              <a:pPr defTabSz="914400"/>
              <a:t>‹#›</a:t>
            </a:fld>
            <a:endParaRPr lang="en-GB" dirty="0">
              <a:solidFill>
                <a:srgbClr val="414042">
                  <a:tint val="75000"/>
                </a:srgbClr>
              </a:solidFill>
            </a:endParaRPr>
          </a:p>
        </p:txBody>
      </p:sp>
      <p:cxnSp>
        <p:nvCxnSpPr>
          <p:cNvPr id="9" name="Straight Connector 8"/>
          <p:cNvCxnSpPr/>
          <p:nvPr/>
        </p:nvCxnSpPr>
        <p:spPr>
          <a:xfrm>
            <a:off x="457200" y="1108514"/>
            <a:ext cx="8142288"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65591" y="455259"/>
            <a:ext cx="1438659" cy="502921"/>
          </a:xfrm>
          <a:prstGeom prst="rect">
            <a:avLst/>
          </a:prstGeom>
        </p:spPr>
      </p:pic>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6575" y="6342322"/>
            <a:ext cx="1806575" cy="228417"/>
          </a:xfrm>
          <a:prstGeom prst="rect">
            <a:avLst/>
          </a:prstGeom>
        </p:spPr>
      </p:pic>
    </p:spTree>
    <p:extLst>
      <p:ext uri="{BB962C8B-B14F-4D97-AF65-F5344CB8AC3E}">
        <p14:creationId xmlns:p14="http://schemas.microsoft.com/office/powerpoint/2010/main" val="1465097650"/>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Lst>
  <p:txStyles>
    <p:titleStyle>
      <a:lvl1pPr algn="l" defTabSz="685800" rtl="0" eaLnBrk="1" latinLnBrk="0" hangingPunct="1">
        <a:lnSpc>
          <a:spcPct val="90000"/>
        </a:lnSpc>
        <a:spcBef>
          <a:spcPct val="0"/>
        </a:spcBef>
        <a:buNone/>
        <a:defRPr sz="2100" kern="1200" cap="all" baseline="0">
          <a:solidFill>
            <a:schemeClr val="tx1"/>
          </a:solidFill>
          <a:latin typeface="+mj-lt"/>
          <a:ea typeface="+mj-ea"/>
          <a:cs typeface="+mj-cs"/>
        </a:defRPr>
      </a:lvl1pPr>
    </p:titleStyle>
    <p:bodyStyle>
      <a:lvl1pPr marL="265113" indent="-265113" algn="l" defTabSz="457200" rtl="0" eaLnBrk="1" latinLnBrk="0" hangingPunct="1">
        <a:lnSpc>
          <a:spcPct val="90000"/>
        </a:lnSpc>
        <a:spcBef>
          <a:spcPts val="768"/>
        </a:spcBef>
        <a:spcAft>
          <a:spcPts val="0"/>
        </a:spcAft>
        <a:buClr>
          <a:srgbClr val="D12B24"/>
        </a:buClr>
        <a:buFont typeface="Lucida Grande"/>
        <a:buChar char="‣"/>
        <a:defRPr lang="en-US" sz="2400" kern="1200" dirty="0" smtClean="0">
          <a:solidFill>
            <a:schemeClr val="tx1"/>
          </a:solidFill>
          <a:latin typeface="+mn-lt"/>
          <a:ea typeface="+mn-ea"/>
          <a:cs typeface="+mn-cs"/>
        </a:defRPr>
      </a:lvl1pPr>
      <a:lvl2pPr marL="542925" indent="-277813" algn="l" defTabSz="457200" rtl="0" eaLnBrk="1" latinLnBrk="0" hangingPunct="1">
        <a:lnSpc>
          <a:spcPct val="90000"/>
        </a:lnSpc>
        <a:spcBef>
          <a:spcPts val="768"/>
        </a:spcBef>
        <a:spcAft>
          <a:spcPts val="0"/>
        </a:spcAft>
        <a:buClr>
          <a:srgbClr val="D12B24"/>
        </a:buClr>
        <a:buFont typeface="Lucida Grande"/>
        <a:buChar char="‣"/>
        <a:defRPr lang="en-US" sz="2200" kern="1200" dirty="0" smtClean="0">
          <a:solidFill>
            <a:schemeClr val="tx1"/>
          </a:solidFill>
          <a:latin typeface="+mn-lt"/>
          <a:ea typeface="+mn-ea"/>
          <a:cs typeface="+mn-cs"/>
        </a:defRPr>
      </a:lvl2pPr>
      <a:lvl3pPr marL="808038" indent="-265113" algn="l" defTabSz="457200" rtl="0" eaLnBrk="1" latinLnBrk="0" hangingPunct="1">
        <a:lnSpc>
          <a:spcPct val="90000"/>
        </a:lnSpc>
        <a:spcBef>
          <a:spcPts val="768"/>
        </a:spcBef>
        <a:spcAft>
          <a:spcPts val="0"/>
        </a:spcAft>
        <a:buClr>
          <a:srgbClr val="D12B24"/>
        </a:buClr>
        <a:buFont typeface="Lucida Grande"/>
        <a:buChar char="‣"/>
        <a:defRPr lang="en-US" sz="2000" kern="1200" dirty="0" smtClean="0">
          <a:solidFill>
            <a:schemeClr val="tx1"/>
          </a:solidFill>
          <a:latin typeface="+mn-lt"/>
          <a:ea typeface="+mn-ea"/>
          <a:cs typeface="+mn-cs"/>
        </a:defRPr>
      </a:lvl3pPr>
      <a:lvl4pPr marL="1073150" indent="-265113" algn="l" defTabSz="457200" rtl="0" eaLnBrk="1" latinLnBrk="0" hangingPunct="1">
        <a:lnSpc>
          <a:spcPct val="90000"/>
        </a:lnSpc>
        <a:spcBef>
          <a:spcPts val="768"/>
        </a:spcBef>
        <a:spcAft>
          <a:spcPts val="0"/>
        </a:spcAft>
        <a:buClr>
          <a:srgbClr val="D12B24"/>
        </a:buClr>
        <a:buFont typeface="Lucida Grande"/>
        <a:buChar char="‣"/>
        <a:defRPr lang="en-US" sz="1800" kern="1200" dirty="0" smtClean="0">
          <a:solidFill>
            <a:schemeClr val="tx1"/>
          </a:solidFill>
          <a:latin typeface="+mn-lt"/>
          <a:ea typeface="+mn-ea"/>
          <a:cs typeface="+mn-cs"/>
        </a:defRPr>
      </a:lvl4pPr>
      <a:lvl5pPr marL="1338263" indent="-265113" algn="l" defTabSz="457200" rtl="0" eaLnBrk="1" latinLnBrk="0" hangingPunct="1">
        <a:lnSpc>
          <a:spcPct val="90000"/>
        </a:lnSpc>
        <a:spcBef>
          <a:spcPts val="768"/>
        </a:spcBef>
        <a:spcAft>
          <a:spcPts val="0"/>
        </a:spcAft>
        <a:buClr>
          <a:srgbClr val="D12B24"/>
        </a:buClr>
        <a:buFont typeface="Lucida Grande"/>
        <a:buChar char="‣"/>
        <a:defRPr lang="en-GB" sz="18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2001"/>
            <a:ext cx="6604000" cy="660200"/>
          </a:xfrm>
          <a:prstGeom prst="rect">
            <a:avLst/>
          </a:prstGeom>
        </p:spPr>
        <p:txBody>
          <a:bodyPr vert="horz" lIns="0" tIns="0" rIns="0" bIns="0" rtlCol="0" anchor="ctr"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5600"/>
            <a:ext cx="7886700" cy="4351338"/>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a:fld id="{2DF8EB25-AB24-4051-AD06-19C602990683}" type="datetimeFigureOut">
              <a:rPr lang="en-GB" smtClean="0">
                <a:solidFill>
                  <a:srgbClr val="414042">
                    <a:tint val="75000"/>
                  </a:srgbClr>
                </a:solidFill>
              </a:rPr>
              <a:pPr defTabSz="914400"/>
              <a:t>06/06/2018</a:t>
            </a:fld>
            <a:endParaRPr lang="en-GB" dirty="0">
              <a:solidFill>
                <a:srgbClr val="414042">
                  <a:tint val="75000"/>
                </a:srgb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4400"/>
            <a:endParaRPr lang="en-GB" dirty="0">
              <a:solidFill>
                <a:srgbClr val="414042">
                  <a:tint val="75000"/>
                </a:srgbClr>
              </a:solidFill>
            </a:endParaRPr>
          </a:p>
        </p:txBody>
      </p:sp>
      <p:sp>
        <p:nvSpPr>
          <p:cNvPr id="6" name="Slide Number Placeholder 5"/>
          <p:cNvSpPr>
            <a:spLocks noGrp="1"/>
          </p:cNvSpPr>
          <p:nvPr>
            <p:ph type="sldNum" sz="quarter" idx="4"/>
          </p:nvPr>
        </p:nvSpPr>
        <p:spPr>
          <a:xfrm>
            <a:off x="628650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0BF4FC7B-59B4-4139-98DA-A8BE3EDD3359}" type="slidenum">
              <a:rPr lang="en-GB" smtClean="0">
                <a:solidFill>
                  <a:srgbClr val="414042">
                    <a:tint val="75000"/>
                  </a:srgbClr>
                </a:solidFill>
              </a:rPr>
              <a:pPr defTabSz="914400"/>
              <a:t>‹#›</a:t>
            </a:fld>
            <a:endParaRPr lang="en-GB" dirty="0">
              <a:solidFill>
                <a:srgbClr val="414042">
                  <a:tint val="75000"/>
                </a:srgbClr>
              </a:solidFill>
            </a:endParaRPr>
          </a:p>
        </p:txBody>
      </p:sp>
      <p:cxnSp>
        <p:nvCxnSpPr>
          <p:cNvPr id="9" name="Straight Connector 8"/>
          <p:cNvCxnSpPr/>
          <p:nvPr/>
        </p:nvCxnSpPr>
        <p:spPr>
          <a:xfrm>
            <a:off x="457200" y="1108514"/>
            <a:ext cx="8142288"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5591" y="455259"/>
            <a:ext cx="1438659" cy="502921"/>
          </a:xfrm>
          <a:prstGeom prst="rect">
            <a:avLst/>
          </a:prstGeom>
        </p:spPr>
      </p:pic>
      <p:pic>
        <p:nvPicPr>
          <p:cNvPr id="11" name="Picture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6575" y="6342322"/>
            <a:ext cx="1806575" cy="228417"/>
          </a:xfrm>
          <a:prstGeom prst="rect">
            <a:avLst/>
          </a:prstGeom>
        </p:spPr>
      </p:pic>
    </p:spTree>
    <p:extLst>
      <p:ext uri="{BB962C8B-B14F-4D97-AF65-F5344CB8AC3E}">
        <p14:creationId xmlns:p14="http://schemas.microsoft.com/office/powerpoint/2010/main" val="211184367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Lst>
  <p:txStyles>
    <p:titleStyle>
      <a:lvl1pPr algn="l" defTabSz="685800" rtl="0" eaLnBrk="1" latinLnBrk="0" hangingPunct="1">
        <a:lnSpc>
          <a:spcPct val="90000"/>
        </a:lnSpc>
        <a:spcBef>
          <a:spcPct val="0"/>
        </a:spcBef>
        <a:buNone/>
        <a:defRPr sz="2100" kern="1200" cap="all" baseline="0">
          <a:solidFill>
            <a:schemeClr val="tx1"/>
          </a:solidFill>
          <a:latin typeface="+mj-lt"/>
          <a:ea typeface="+mj-ea"/>
          <a:cs typeface="+mj-cs"/>
        </a:defRPr>
      </a:lvl1pPr>
    </p:titleStyle>
    <p:bodyStyle>
      <a:lvl1pPr marL="265113" indent="-265113" algn="l" defTabSz="457200" rtl="0" eaLnBrk="1" latinLnBrk="0" hangingPunct="1">
        <a:lnSpc>
          <a:spcPct val="90000"/>
        </a:lnSpc>
        <a:spcBef>
          <a:spcPts val="768"/>
        </a:spcBef>
        <a:spcAft>
          <a:spcPts val="0"/>
        </a:spcAft>
        <a:buClr>
          <a:srgbClr val="D12B24"/>
        </a:buClr>
        <a:buFont typeface="Lucida Grande"/>
        <a:buChar char="‣"/>
        <a:defRPr lang="en-US" sz="2400" kern="1200" dirty="0" smtClean="0">
          <a:solidFill>
            <a:schemeClr val="tx1"/>
          </a:solidFill>
          <a:latin typeface="+mn-lt"/>
          <a:ea typeface="+mn-ea"/>
          <a:cs typeface="+mn-cs"/>
        </a:defRPr>
      </a:lvl1pPr>
      <a:lvl2pPr marL="542925" indent="-277813" algn="l" defTabSz="457200" rtl="0" eaLnBrk="1" latinLnBrk="0" hangingPunct="1">
        <a:lnSpc>
          <a:spcPct val="90000"/>
        </a:lnSpc>
        <a:spcBef>
          <a:spcPts val="768"/>
        </a:spcBef>
        <a:spcAft>
          <a:spcPts val="0"/>
        </a:spcAft>
        <a:buClr>
          <a:srgbClr val="D12B24"/>
        </a:buClr>
        <a:buFont typeface="Lucida Grande"/>
        <a:buChar char="‣"/>
        <a:defRPr lang="en-US" sz="2200" kern="1200" dirty="0" smtClean="0">
          <a:solidFill>
            <a:schemeClr val="tx1"/>
          </a:solidFill>
          <a:latin typeface="+mn-lt"/>
          <a:ea typeface="+mn-ea"/>
          <a:cs typeface="+mn-cs"/>
        </a:defRPr>
      </a:lvl2pPr>
      <a:lvl3pPr marL="808038" indent="-265113" algn="l" defTabSz="457200" rtl="0" eaLnBrk="1" latinLnBrk="0" hangingPunct="1">
        <a:lnSpc>
          <a:spcPct val="90000"/>
        </a:lnSpc>
        <a:spcBef>
          <a:spcPts val="768"/>
        </a:spcBef>
        <a:spcAft>
          <a:spcPts val="0"/>
        </a:spcAft>
        <a:buClr>
          <a:srgbClr val="D12B24"/>
        </a:buClr>
        <a:buFont typeface="Lucida Grande"/>
        <a:buChar char="‣"/>
        <a:defRPr lang="en-US" sz="2000" kern="1200" dirty="0" smtClean="0">
          <a:solidFill>
            <a:schemeClr val="tx1"/>
          </a:solidFill>
          <a:latin typeface="+mn-lt"/>
          <a:ea typeface="+mn-ea"/>
          <a:cs typeface="+mn-cs"/>
        </a:defRPr>
      </a:lvl3pPr>
      <a:lvl4pPr marL="1073150" indent="-265113" algn="l" defTabSz="457200" rtl="0" eaLnBrk="1" latinLnBrk="0" hangingPunct="1">
        <a:lnSpc>
          <a:spcPct val="90000"/>
        </a:lnSpc>
        <a:spcBef>
          <a:spcPts val="768"/>
        </a:spcBef>
        <a:spcAft>
          <a:spcPts val="0"/>
        </a:spcAft>
        <a:buClr>
          <a:srgbClr val="D12B24"/>
        </a:buClr>
        <a:buFont typeface="Lucida Grande"/>
        <a:buChar char="‣"/>
        <a:defRPr lang="en-US" sz="1800" kern="1200" dirty="0" smtClean="0">
          <a:solidFill>
            <a:schemeClr val="tx1"/>
          </a:solidFill>
          <a:latin typeface="+mn-lt"/>
          <a:ea typeface="+mn-ea"/>
          <a:cs typeface="+mn-cs"/>
        </a:defRPr>
      </a:lvl4pPr>
      <a:lvl5pPr marL="1338263" indent="-265113" algn="l" defTabSz="457200" rtl="0" eaLnBrk="1" latinLnBrk="0" hangingPunct="1">
        <a:lnSpc>
          <a:spcPct val="90000"/>
        </a:lnSpc>
        <a:spcBef>
          <a:spcPts val="768"/>
        </a:spcBef>
        <a:spcAft>
          <a:spcPts val="0"/>
        </a:spcAft>
        <a:buClr>
          <a:srgbClr val="D12B24"/>
        </a:buClr>
        <a:buFont typeface="Lucida Grande"/>
        <a:buChar char="‣"/>
        <a:defRPr lang="en-GB" sz="18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812F73E-A40F-0C47-98CB-4ACB4D80335A}" type="datetimeFigureOut">
              <a:rPr lang="en-US" smtClean="0">
                <a:solidFill>
                  <a:prstClr val="black">
                    <a:tint val="75000"/>
                  </a:prstClr>
                </a:solidFill>
              </a:rPr>
              <a:pPr defTabSz="914400"/>
              <a:t>6/6/2018</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A4484D2-C57E-754A-B492-EE2C0AF3A263}"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267276463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2001"/>
            <a:ext cx="6604000" cy="660200"/>
          </a:xfrm>
          <a:prstGeom prst="rect">
            <a:avLst/>
          </a:prstGeom>
        </p:spPr>
        <p:txBody>
          <a:bodyPr vert="horz" lIns="0" tIns="0" rIns="0" bIns="0" rtlCol="0" anchor="ctr"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5600"/>
            <a:ext cx="7886700" cy="4351338"/>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a:fld id="{2DF8EB25-AB24-4051-AD06-19C602990683}" type="datetimeFigureOut">
              <a:rPr lang="en-GB" smtClean="0">
                <a:solidFill>
                  <a:srgbClr val="414042">
                    <a:tint val="75000"/>
                  </a:srgbClr>
                </a:solidFill>
              </a:rPr>
              <a:pPr defTabSz="914400"/>
              <a:t>06/06/2018</a:t>
            </a:fld>
            <a:endParaRPr lang="en-GB" dirty="0">
              <a:solidFill>
                <a:srgbClr val="414042">
                  <a:tint val="75000"/>
                </a:srgb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4400"/>
            <a:endParaRPr lang="en-GB" dirty="0">
              <a:solidFill>
                <a:srgbClr val="414042">
                  <a:tint val="75000"/>
                </a:srgbClr>
              </a:solidFill>
            </a:endParaRPr>
          </a:p>
        </p:txBody>
      </p:sp>
      <p:sp>
        <p:nvSpPr>
          <p:cNvPr id="6" name="Slide Number Placeholder 5"/>
          <p:cNvSpPr>
            <a:spLocks noGrp="1"/>
          </p:cNvSpPr>
          <p:nvPr>
            <p:ph type="sldNum" sz="quarter" idx="4"/>
          </p:nvPr>
        </p:nvSpPr>
        <p:spPr>
          <a:xfrm>
            <a:off x="628650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0BF4FC7B-59B4-4139-98DA-A8BE3EDD3359}" type="slidenum">
              <a:rPr lang="en-GB" smtClean="0">
                <a:solidFill>
                  <a:srgbClr val="414042">
                    <a:tint val="75000"/>
                  </a:srgbClr>
                </a:solidFill>
              </a:rPr>
              <a:pPr defTabSz="914400"/>
              <a:t>‹#›</a:t>
            </a:fld>
            <a:endParaRPr lang="en-GB" dirty="0">
              <a:solidFill>
                <a:srgbClr val="414042">
                  <a:tint val="75000"/>
                </a:srgbClr>
              </a:solidFill>
            </a:endParaRPr>
          </a:p>
        </p:txBody>
      </p:sp>
      <p:cxnSp>
        <p:nvCxnSpPr>
          <p:cNvPr id="9" name="Straight Connector 8"/>
          <p:cNvCxnSpPr/>
          <p:nvPr/>
        </p:nvCxnSpPr>
        <p:spPr>
          <a:xfrm>
            <a:off x="457200" y="1108514"/>
            <a:ext cx="8142288"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5591" y="455259"/>
            <a:ext cx="1438659" cy="502921"/>
          </a:xfrm>
          <a:prstGeom prst="rect">
            <a:avLst/>
          </a:prstGeom>
        </p:spPr>
      </p:pic>
      <p:pic>
        <p:nvPicPr>
          <p:cNvPr id="11" name="Picture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6575" y="6342322"/>
            <a:ext cx="1806575" cy="228417"/>
          </a:xfrm>
          <a:prstGeom prst="rect">
            <a:avLst/>
          </a:prstGeom>
        </p:spPr>
      </p:pic>
    </p:spTree>
    <p:extLst>
      <p:ext uri="{BB962C8B-B14F-4D97-AF65-F5344CB8AC3E}">
        <p14:creationId xmlns:p14="http://schemas.microsoft.com/office/powerpoint/2010/main" val="250798643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Lst>
  <p:txStyles>
    <p:titleStyle>
      <a:lvl1pPr algn="l" defTabSz="685800" rtl="0" eaLnBrk="1" latinLnBrk="0" hangingPunct="1">
        <a:lnSpc>
          <a:spcPct val="90000"/>
        </a:lnSpc>
        <a:spcBef>
          <a:spcPct val="0"/>
        </a:spcBef>
        <a:buNone/>
        <a:defRPr sz="2100" kern="1200" cap="all" baseline="0">
          <a:solidFill>
            <a:schemeClr val="tx1"/>
          </a:solidFill>
          <a:latin typeface="+mj-lt"/>
          <a:ea typeface="+mj-ea"/>
          <a:cs typeface="+mj-cs"/>
        </a:defRPr>
      </a:lvl1pPr>
    </p:titleStyle>
    <p:bodyStyle>
      <a:lvl1pPr marL="265113" indent="-265113" algn="l" defTabSz="457200" rtl="0" eaLnBrk="1" latinLnBrk="0" hangingPunct="1">
        <a:lnSpc>
          <a:spcPct val="90000"/>
        </a:lnSpc>
        <a:spcBef>
          <a:spcPts val="768"/>
        </a:spcBef>
        <a:spcAft>
          <a:spcPts val="0"/>
        </a:spcAft>
        <a:buClr>
          <a:srgbClr val="D12B24"/>
        </a:buClr>
        <a:buFont typeface="Lucida Grande"/>
        <a:buChar char="‣"/>
        <a:defRPr lang="en-US" sz="2400" kern="1200" dirty="0" smtClean="0">
          <a:solidFill>
            <a:schemeClr val="tx1"/>
          </a:solidFill>
          <a:latin typeface="+mn-lt"/>
          <a:ea typeface="+mn-ea"/>
          <a:cs typeface="+mn-cs"/>
        </a:defRPr>
      </a:lvl1pPr>
      <a:lvl2pPr marL="542925" indent="-277813" algn="l" defTabSz="457200" rtl="0" eaLnBrk="1" latinLnBrk="0" hangingPunct="1">
        <a:lnSpc>
          <a:spcPct val="90000"/>
        </a:lnSpc>
        <a:spcBef>
          <a:spcPts val="768"/>
        </a:spcBef>
        <a:spcAft>
          <a:spcPts val="0"/>
        </a:spcAft>
        <a:buClr>
          <a:srgbClr val="D12B24"/>
        </a:buClr>
        <a:buFont typeface="Lucida Grande"/>
        <a:buChar char="‣"/>
        <a:defRPr lang="en-US" sz="2200" kern="1200" dirty="0" smtClean="0">
          <a:solidFill>
            <a:schemeClr val="tx1"/>
          </a:solidFill>
          <a:latin typeface="+mn-lt"/>
          <a:ea typeface="+mn-ea"/>
          <a:cs typeface="+mn-cs"/>
        </a:defRPr>
      </a:lvl2pPr>
      <a:lvl3pPr marL="808038" indent="-265113" algn="l" defTabSz="457200" rtl="0" eaLnBrk="1" latinLnBrk="0" hangingPunct="1">
        <a:lnSpc>
          <a:spcPct val="90000"/>
        </a:lnSpc>
        <a:spcBef>
          <a:spcPts val="768"/>
        </a:spcBef>
        <a:spcAft>
          <a:spcPts val="0"/>
        </a:spcAft>
        <a:buClr>
          <a:srgbClr val="D12B24"/>
        </a:buClr>
        <a:buFont typeface="Lucida Grande"/>
        <a:buChar char="‣"/>
        <a:defRPr lang="en-US" sz="2000" kern="1200" dirty="0" smtClean="0">
          <a:solidFill>
            <a:schemeClr val="tx1"/>
          </a:solidFill>
          <a:latin typeface="+mn-lt"/>
          <a:ea typeface="+mn-ea"/>
          <a:cs typeface="+mn-cs"/>
        </a:defRPr>
      </a:lvl3pPr>
      <a:lvl4pPr marL="1073150" indent="-265113" algn="l" defTabSz="457200" rtl="0" eaLnBrk="1" latinLnBrk="0" hangingPunct="1">
        <a:lnSpc>
          <a:spcPct val="90000"/>
        </a:lnSpc>
        <a:spcBef>
          <a:spcPts val="768"/>
        </a:spcBef>
        <a:spcAft>
          <a:spcPts val="0"/>
        </a:spcAft>
        <a:buClr>
          <a:srgbClr val="D12B24"/>
        </a:buClr>
        <a:buFont typeface="Lucida Grande"/>
        <a:buChar char="‣"/>
        <a:defRPr lang="en-US" sz="1800" kern="1200" dirty="0" smtClean="0">
          <a:solidFill>
            <a:schemeClr val="tx1"/>
          </a:solidFill>
          <a:latin typeface="+mn-lt"/>
          <a:ea typeface="+mn-ea"/>
          <a:cs typeface="+mn-cs"/>
        </a:defRPr>
      </a:lvl4pPr>
      <a:lvl5pPr marL="1338263" indent="-265113" algn="l" defTabSz="457200" rtl="0" eaLnBrk="1" latinLnBrk="0" hangingPunct="1">
        <a:lnSpc>
          <a:spcPct val="90000"/>
        </a:lnSpc>
        <a:spcBef>
          <a:spcPts val="768"/>
        </a:spcBef>
        <a:spcAft>
          <a:spcPts val="0"/>
        </a:spcAft>
        <a:buClr>
          <a:srgbClr val="D12B24"/>
        </a:buClr>
        <a:buFont typeface="Lucida Grande"/>
        <a:buChar char="‣"/>
        <a:defRPr lang="en-GB" sz="18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bing.com/images/search?view=detailV2&amp;ccid=YdWCXZx1&amp;id=4EDC5273B82DD2B12486982D18B4CD46A61ADD8C&amp;thid=OIP.YdWCXZx1NTOGh841h27ErwHaDu&amp;q=gdpr&amp;simid=608037710402881827&amp;selectedIndex=0" TargetMode="Externa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google.co.uk/url?sa=i&amp;source=images&amp;cd=&amp;cad=rja&amp;uact=8&amp;ved=2ahUKEwid-6DqhrDbAhXGE5oKHcGUAa4QjRx6BAgBEAU&amp;url=https://www.themoneyprinciple.co.uk/&amp;psig=AOvVaw2TH-UOy9mtGwERwhgUcmif&amp;ust=1527859620204044" TargetMode="External"/><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google.com/url?sa=i&amp;source=images&amp;cd=&amp;cad=rja&amp;uact=8&amp;ved=2ahUKEwijmITL_oTbAhXEtxQKHXB2BCAQjRx6BAgBEAU&amp;url=http://www.techtrendsng.com/business-today-disrupt-or-die-part-3/&amp;psig=AOvVaw0dX9Sr_wA6_4rsydmI8IkY&amp;ust=1526379934677203" TargetMode="External"/><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i2.wp.com/interactioninstitute.org/wp-content/uploads/2014/04/blog_unintened.jpg" TargetMode="External"/><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8" Type="http://schemas.openxmlformats.org/officeDocument/2006/relationships/hyperlink" Target="https://www.google.com/url?sa=i&amp;source=images&amp;cd=&amp;cad=rja&amp;uact=8&amp;ved=2ahUKEwjsxtjt_ITbAhWJ0xQKHaeIDLYQjRx6BAgBEAU&amp;url=http://metro.co.uk/2015/10/01/man-who-turned-his-dead-cat-into-a-drone-now-plans-to-create-a-cow-helicopter-5416891/&amp;psig=AOvVaw2IczjlC_-G9XSlxIDV1Ipu&amp;ust=1526379492907958" TargetMode="External"/><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hyperlink" Target="https://www.google.com/url?sa=i&amp;source=images&amp;cd=&amp;cad=rja&amp;uact=8&amp;ved=2ahUKEwjd4vfj-oTbAhWEWRQKHUtYA7cQjRx6BAgBEAU&amp;url=https://www.wareable.com/wearable-tech/what-is-wearable-tech-753&amp;psig=AOvVaw3kAoCromb_nXVLGm1qhYgs&amp;ust=1526378926052929" TargetMode="External"/><Relationship Id="rId1" Type="http://schemas.openxmlformats.org/officeDocument/2006/relationships/slideLayout" Target="../slideLayouts/slideLayout49.xml"/><Relationship Id="rId6" Type="http://schemas.openxmlformats.org/officeDocument/2006/relationships/hyperlink" Target="https://www.google.com/url?sa=i&amp;source=images&amp;cd=&amp;cad=rja&amp;uact=8&amp;ved=2ahUKEwjp-KKJ_ITbAhWDuxQKHTc_AhgQjRx6BAgBEAU&amp;url=https://twitter.com/leveleducation/status/956212024794648576&amp;psig=AOvVaw2dw6mfCibZipRFynpxxuUi&amp;ust=1526379192373976" TargetMode="External"/><Relationship Id="rId5" Type="http://schemas.openxmlformats.org/officeDocument/2006/relationships/image" Target="../media/image26.png"/><Relationship Id="rId4" Type="http://schemas.openxmlformats.org/officeDocument/2006/relationships/hyperlink" Target="https://www.google.com/url?sa=i&amp;source=images&amp;cd=&amp;cad=rja&amp;uact=8&amp;ved=2ahUKEwjY2-6u-4TbAhUBShQKHSLAACEQjRx6BAgBEAU&amp;url=https://www.fya.org.au/2017/01/30/at-15-and-with-driverless-cars-on-the-horizon-do-i-even-bother-with-my-drivers-license/&amp;psig=AOvVaw1twiP0bVKgS-OaU6F8ip6-&amp;ust=1526379089875176" TargetMode="External"/><Relationship Id="rId9"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www.google.com/url?sa=i&amp;source=images&amp;cd=&amp;cad=rja&amp;uact=8&amp;ved=2ahUKEwjkxZnDgoXbAhXDvRQKHaYZAZ4QjRx6BAgBEAU&amp;url=https://www.slideshare.net/marjolijn/big-data-revolution&amp;psig=AOvVaw0jMO_JkYju5fcvjrJpVK8A&amp;ust=1526381007810056" TargetMode="External"/><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2.jpeg"/><Relationship Id="rId2" Type="http://schemas.openxmlformats.org/officeDocument/2006/relationships/hyperlink" Target="https://www.google.com/url?sa=i&amp;source=images&amp;cd=&amp;cad=rja&amp;uact=8&amp;ved=2ahUKEwiV99n0goXbAhWGcRQKHTlACJsQjRx6BAgBEAU&amp;url=https://www.rpost.com/news/claim-denied-due-missing-email/&amp;psig=AOvVaw08XWH9S_jW8rBE0IM5X8H6&amp;ust=1526381091520138" TargetMode="External"/><Relationship Id="rId1" Type="http://schemas.openxmlformats.org/officeDocument/2006/relationships/slideLayout" Target="../slideLayouts/slideLayout49.xml"/><Relationship Id="rId6" Type="http://schemas.openxmlformats.org/officeDocument/2006/relationships/hyperlink" Target="https://www.google.com/url?sa=i&amp;source=images&amp;cd=&amp;cad=rja&amp;uact=8&amp;ved=2ahUKEwid6eythIXbAhWC8RQKHX0xA3sQjRx6BAgBEAU&amp;url=https://depositphotos.com/127531762/stock-photo-hand-with-stopwatch-3-seconds.html&amp;psig=AOvVaw2iWLl2tY4EDupg9-3eKYlS&amp;ust=1526381356944704" TargetMode="External"/><Relationship Id="rId5" Type="http://schemas.openxmlformats.org/officeDocument/2006/relationships/image" Target="../media/image31.jpeg"/><Relationship Id="rId4" Type="http://schemas.openxmlformats.org/officeDocument/2006/relationships/hyperlink" Target="https://www.google.com/url?sa=i&amp;source=images&amp;cd=&amp;cad=rja&amp;uact=8&amp;ved=2ahUKEwjzwJTYg4XbAhXGaxQKHTwkBG0QjRx6BAgBEAU&amp;url=http://www.billprovost.com/home-prices-are-up-rates-are-down/inflation-and-deflation-graph-2/&amp;psig=AOvVaw3LPdGsOyY2Jd8SrDl1tqM-&amp;ust=1526381326555580"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google.com/url?sa=i&amp;source=images&amp;cd=&amp;cad=rja&amp;uact=8&amp;ved=2ahUKEwillJfqgYXbAhUFvxQKHcDcBMsQjRx6BAgBEAU&amp;url=http://www.naiveamerican.org/2016/03/24/u-s-to-charge-iran-in-cyber-attacks/&amp;psig=AOvVaw3azudObKbuy9LE2jRzlN5o&amp;ust=1526380821956717" TargetMode="External"/><Relationship Id="rId3" Type="http://schemas.openxmlformats.org/officeDocument/2006/relationships/image" Target="../media/image33.jpeg"/><Relationship Id="rId7" Type="http://schemas.openxmlformats.org/officeDocument/2006/relationships/image" Target="../media/image35.jpeg"/><Relationship Id="rId2" Type="http://schemas.openxmlformats.org/officeDocument/2006/relationships/hyperlink" Target="https://www.google.com/url?sa=i&amp;source=images&amp;cd=&amp;cad=rja&amp;uact=8&amp;ved=2ahUKEwiUzbjOgIXbAhUIPxQKHV6EBO8QjRx6BAgBEAU&amp;url=http://money.cnn.com/2015/08/05/technology/aramco-hack/index.html&amp;psig=AOvVaw33gLZ4E41bxjeHTbzn6QlP&amp;ust=1526380499999201" TargetMode="External"/><Relationship Id="rId1" Type="http://schemas.openxmlformats.org/officeDocument/2006/relationships/slideLayout" Target="../slideLayouts/slideLayout49.xml"/><Relationship Id="rId6" Type="http://schemas.openxmlformats.org/officeDocument/2006/relationships/hyperlink" Target="https://www.google.com/url?sa=i&amp;source=imgres&amp;cd=&amp;cad=rja&amp;uact=8&amp;ved=2ahUKEwj82uLwgIXbAhUI7BQKHWURAZ4QjRx6BAgBEAU&amp;url=http://animalnewyork.com/2015/cyberattacks-really-attack-second-hack-ever-cause-confirmed-physical-damage/&amp;psig=AOvVaw2bWoztD2_aSa2EB7j-bUUd&amp;ust=1526380573872773" TargetMode="External"/><Relationship Id="rId5" Type="http://schemas.openxmlformats.org/officeDocument/2006/relationships/image" Target="../media/image34.jpeg"/><Relationship Id="rId4" Type="http://schemas.openxmlformats.org/officeDocument/2006/relationships/hyperlink" Target="https://www.google.com/url?sa=i&amp;source=images&amp;cd=&amp;cad=rja&amp;uact=8&amp;ved=2ahUKEwiZrriYgYXbAhWEtRQKHTOxBDYQjRx6BAgBEAU&amp;url=https://www.salon.com/2013/08/27/detroit_has_a_major_sewage_problem/&amp;psig=AOvVaw3iUjmku-moc5tshfdm9-Ku&amp;ust=1526380654982373" TargetMode="External"/><Relationship Id="rId9"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www.google.com/url?sa=i&amp;source=images&amp;cd=&amp;cad=rja&amp;uact=8&amp;ved=2ahUKEwjLy4yvgYXbAhVDxRQKHXXKCzkQjRx6BAgBEAU&amp;url=https://www.integrityky.com/protect-your-network/&amp;psig=AOvVaw1f_MRXp25UfyvzMs4aW1VG&amp;ust=1526380699282598" TargetMode="External"/><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5.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5.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500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977220" y="6292800"/>
            <a:ext cx="5661180" cy="207638"/>
          </a:xfrm>
          <a:prstGeom prst="rect">
            <a:avLst/>
          </a:prstGeom>
          <a:noFill/>
        </p:spPr>
        <p:txBody>
          <a:bodyPr wrap="none" lIns="0" tIns="0" rIns="0" bIns="0" rtlCol="0">
            <a:noAutofit/>
          </a:bodyPr>
          <a:lstStyle/>
          <a:p>
            <a:pPr defTabSz="914400"/>
            <a:r>
              <a:rPr lang="en-US" sz="1600" b="1" dirty="0" smtClean="0">
                <a:solidFill>
                  <a:prstClr val="white"/>
                </a:solidFill>
                <a:latin typeface="Arial" charset="0"/>
                <a:ea typeface="Arial" charset="0"/>
                <a:cs typeface="Arial" charset="0"/>
              </a:rPr>
              <a:t>Insert Email address</a:t>
            </a:r>
            <a:endParaRPr lang="en-US" sz="1600" b="1" dirty="0">
              <a:solidFill>
                <a:prstClr val="white"/>
              </a:solidFill>
              <a:latin typeface="Arial" charset="0"/>
              <a:ea typeface="Arial" charset="0"/>
              <a:cs typeface="Arial" charset="0"/>
            </a:endParaRPr>
          </a:p>
        </p:txBody>
      </p:sp>
      <p:sp>
        <p:nvSpPr>
          <p:cNvPr id="6" name="TextBox 5"/>
          <p:cNvSpPr txBox="1"/>
          <p:nvPr/>
        </p:nvSpPr>
        <p:spPr>
          <a:xfrm>
            <a:off x="884856" y="2114473"/>
            <a:ext cx="6949980" cy="518400"/>
          </a:xfrm>
          <a:prstGeom prst="rect">
            <a:avLst/>
          </a:prstGeom>
          <a:noFill/>
        </p:spPr>
        <p:txBody>
          <a:bodyPr wrap="none" lIns="0" tIns="0" rIns="0" bIns="0" rtlCol="0">
            <a:noAutofit/>
          </a:bodyPr>
          <a:lstStyle/>
          <a:p>
            <a:pPr defTabSz="914400"/>
            <a:r>
              <a:rPr lang="en-US" sz="4000" dirty="0" smtClean="0">
                <a:solidFill>
                  <a:prstClr val="white"/>
                </a:solidFill>
                <a:latin typeface="Arial" charset="0"/>
                <a:ea typeface="Arial" charset="0"/>
                <a:cs typeface="Arial" charset="0"/>
              </a:rPr>
              <a:t>Introduction</a:t>
            </a:r>
            <a:endParaRPr lang="en-US" sz="4000" dirty="0">
              <a:solidFill>
                <a:prstClr val="white"/>
              </a:solidFill>
              <a:latin typeface="Arial" charset="0"/>
              <a:ea typeface="Arial" charset="0"/>
              <a:cs typeface="Arial" charset="0"/>
            </a:endParaRPr>
          </a:p>
        </p:txBody>
      </p:sp>
      <p:sp>
        <p:nvSpPr>
          <p:cNvPr id="7" name="TextBox 6"/>
          <p:cNvSpPr txBox="1"/>
          <p:nvPr/>
        </p:nvSpPr>
        <p:spPr>
          <a:xfrm>
            <a:off x="977220" y="3528000"/>
            <a:ext cx="6949980" cy="518400"/>
          </a:xfrm>
          <a:prstGeom prst="rect">
            <a:avLst/>
          </a:prstGeom>
          <a:noFill/>
        </p:spPr>
        <p:txBody>
          <a:bodyPr wrap="none" lIns="0" tIns="0" rIns="0" bIns="0" rtlCol="0">
            <a:noAutofit/>
          </a:bodyPr>
          <a:lstStyle/>
          <a:p>
            <a:pPr defTabSz="914400"/>
            <a:r>
              <a:rPr lang="en-US" sz="2000" dirty="0" smtClean="0">
                <a:solidFill>
                  <a:prstClr val="white"/>
                </a:solidFill>
                <a:latin typeface="Arial" charset="0"/>
                <a:ea typeface="Arial" charset="0"/>
                <a:cs typeface="Arial" charset="0"/>
              </a:rPr>
              <a:t>Helen Grimberg</a:t>
            </a:r>
          </a:p>
          <a:p>
            <a:pPr defTabSz="914400"/>
            <a:r>
              <a:rPr lang="en-US" sz="2000" dirty="0" smtClean="0">
                <a:solidFill>
                  <a:prstClr val="white"/>
                </a:solidFill>
                <a:latin typeface="Arial" charset="0"/>
                <a:ea typeface="Arial" charset="0"/>
                <a:cs typeface="Arial" charset="0"/>
              </a:rPr>
              <a:t>Partner</a:t>
            </a:r>
          </a:p>
          <a:p>
            <a:pPr defTabSz="914400"/>
            <a:r>
              <a:rPr lang="en-US" sz="2000" dirty="0" smtClean="0">
                <a:solidFill>
                  <a:prstClr val="white"/>
                </a:solidFill>
                <a:latin typeface="Arial" charset="0"/>
                <a:ea typeface="Arial" charset="0"/>
                <a:cs typeface="Arial" charset="0"/>
              </a:rPr>
              <a:t>Helen.Grimberg@blmlaw.com</a:t>
            </a:r>
            <a:br>
              <a:rPr lang="en-US" sz="2000" dirty="0" smtClean="0">
                <a:solidFill>
                  <a:prstClr val="white"/>
                </a:solidFill>
                <a:latin typeface="Arial" charset="0"/>
                <a:ea typeface="Arial" charset="0"/>
                <a:cs typeface="Arial" charset="0"/>
              </a:rPr>
            </a:br>
            <a:endParaRPr lang="en-US" sz="20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531341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977220" y="6292800"/>
            <a:ext cx="5661180" cy="207638"/>
          </a:xfrm>
          <a:prstGeom prst="rect">
            <a:avLst/>
          </a:prstGeom>
          <a:noFill/>
        </p:spPr>
        <p:txBody>
          <a:bodyPr wrap="none" lIns="0" tIns="0" rIns="0" bIns="0" rtlCol="0">
            <a:noAutofit/>
          </a:bodyPr>
          <a:lstStyle/>
          <a:p>
            <a:pPr defTabSz="914400"/>
            <a:r>
              <a:rPr lang="en-US" sz="1600" b="1" dirty="0" smtClean="0">
                <a:solidFill>
                  <a:prstClr val="white"/>
                </a:solidFill>
                <a:latin typeface="Arial" charset="0"/>
                <a:ea typeface="Arial" charset="0"/>
                <a:cs typeface="Arial" charset="0"/>
              </a:rPr>
              <a:t>Insert Email address</a:t>
            </a:r>
            <a:endParaRPr lang="en-US" sz="1600" b="1" dirty="0">
              <a:solidFill>
                <a:prstClr val="white"/>
              </a:solidFill>
              <a:latin typeface="Arial" charset="0"/>
              <a:ea typeface="Arial" charset="0"/>
              <a:cs typeface="Arial" charset="0"/>
            </a:endParaRPr>
          </a:p>
        </p:txBody>
      </p:sp>
      <p:sp>
        <p:nvSpPr>
          <p:cNvPr id="6" name="TextBox 5"/>
          <p:cNvSpPr txBox="1"/>
          <p:nvPr/>
        </p:nvSpPr>
        <p:spPr>
          <a:xfrm>
            <a:off x="884856" y="1727199"/>
            <a:ext cx="6670489" cy="2560781"/>
          </a:xfrm>
          <a:prstGeom prst="rect">
            <a:avLst/>
          </a:prstGeom>
          <a:noFill/>
        </p:spPr>
        <p:txBody>
          <a:bodyPr wrap="none" lIns="0" tIns="0" rIns="0" bIns="0" rtlCol="0">
            <a:noAutofit/>
          </a:bodyPr>
          <a:lstStyle/>
          <a:p>
            <a:pPr defTabSz="914400"/>
            <a:r>
              <a:rPr lang="en-US" sz="4000" dirty="0" smtClean="0">
                <a:solidFill>
                  <a:prstClr val="white"/>
                </a:solidFill>
                <a:latin typeface="Arial" charset="0"/>
                <a:ea typeface="Arial" charset="0"/>
                <a:cs typeface="Arial" charset="0"/>
              </a:rPr>
              <a:t>GDPR: Implications for </a:t>
            </a:r>
          </a:p>
          <a:p>
            <a:pPr defTabSz="914400"/>
            <a:r>
              <a:rPr lang="en-US" sz="4000" dirty="0" smtClean="0">
                <a:solidFill>
                  <a:prstClr val="white"/>
                </a:solidFill>
                <a:latin typeface="Arial" charset="0"/>
                <a:ea typeface="Arial" charset="0"/>
                <a:cs typeface="Arial" charset="0"/>
              </a:rPr>
              <a:t>Risk Managers and Directors</a:t>
            </a:r>
            <a:endParaRPr lang="en-US" sz="4000" dirty="0">
              <a:solidFill>
                <a:prstClr val="white"/>
              </a:solidFill>
              <a:latin typeface="Arial" charset="0"/>
              <a:ea typeface="Arial" charset="0"/>
              <a:cs typeface="Arial" charset="0"/>
            </a:endParaRPr>
          </a:p>
        </p:txBody>
      </p:sp>
      <p:sp>
        <p:nvSpPr>
          <p:cNvPr id="7" name="TextBox 6"/>
          <p:cNvSpPr txBox="1"/>
          <p:nvPr/>
        </p:nvSpPr>
        <p:spPr>
          <a:xfrm>
            <a:off x="977220" y="3953454"/>
            <a:ext cx="6949980" cy="518400"/>
          </a:xfrm>
          <a:prstGeom prst="rect">
            <a:avLst/>
          </a:prstGeom>
          <a:noFill/>
        </p:spPr>
        <p:txBody>
          <a:bodyPr wrap="none" lIns="0" tIns="0" rIns="0" bIns="0" rtlCol="0">
            <a:noAutofit/>
          </a:bodyPr>
          <a:lstStyle/>
          <a:p>
            <a:pPr defTabSz="914400"/>
            <a:r>
              <a:rPr lang="en-US" sz="2000" dirty="0" smtClean="0">
                <a:solidFill>
                  <a:prstClr val="white"/>
                </a:solidFill>
                <a:latin typeface="Arial" charset="0"/>
                <a:ea typeface="Arial" charset="0"/>
                <a:cs typeface="Arial" charset="0"/>
              </a:rPr>
              <a:t>Nick Gibbons</a:t>
            </a:r>
          </a:p>
          <a:p>
            <a:pPr defTabSz="914400"/>
            <a:r>
              <a:rPr lang="en-US" sz="2000" dirty="0" smtClean="0">
                <a:solidFill>
                  <a:prstClr val="white"/>
                </a:solidFill>
                <a:latin typeface="Arial" charset="0"/>
                <a:ea typeface="Arial" charset="0"/>
                <a:cs typeface="Arial" charset="0"/>
              </a:rPr>
              <a:t>Partner</a:t>
            </a:r>
          </a:p>
          <a:p>
            <a:pPr defTabSz="914400"/>
            <a:r>
              <a:rPr lang="en-US" sz="2000" dirty="0" smtClean="0">
                <a:solidFill>
                  <a:prstClr val="white"/>
                </a:solidFill>
                <a:latin typeface="Arial" charset="0"/>
                <a:ea typeface="Arial" charset="0"/>
                <a:cs typeface="Arial" charset="0"/>
              </a:rPr>
              <a:t>Nick.Gibbons@blmlaw.com</a:t>
            </a:r>
            <a:br>
              <a:rPr lang="en-US" sz="2000" dirty="0" smtClean="0">
                <a:solidFill>
                  <a:prstClr val="white"/>
                </a:solidFill>
                <a:latin typeface="Arial" charset="0"/>
                <a:ea typeface="Arial" charset="0"/>
                <a:cs typeface="Arial" charset="0"/>
              </a:rPr>
            </a:br>
            <a:endParaRPr lang="en-US" sz="20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853700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t>GDPR: Implications for risk managers and directors-summary</a:t>
            </a:r>
            <a:endParaRPr lang="en-GB" sz="2400" dirty="0"/>
          </a:p>
        </p:txBody>
      </p:sp>
      <p:sp>
        <p:nvSpPr>
          <p:cNvPr id="3" name="Content Placeholder 2"/>
          <p:cNvSpPr>
            <a:spLocks noGrp="1"/>
          </p:cNvSpPr>
          <p:nvPr>
            <p:ph idx="1"/>
          </p:nvPr>
        </p:nvSpPr>
        <p:spPr>
          <a:xfrm>
            <a:off x="416980" y="1504262"/>
            <a:ext cx="5486400" cy="5136205"/>
          </a:xfrm>
        </p:spPr>
        <p:txBody>
          <a:bodyPr/>
          <a:lstStyle/>
          <a:p>
            <a:pPr>
              <a:buFont typeface="Wingdings" panose="05000000000000000000" pitchFamily="2" charset="2"/>
              <a:buChar char="§"/>
            </a:pPr>
            <a:r>
              <a:rPr lang="en-GB" sz="2000" dirty="0" smtClean="0"/>
              <a:t>What you ought to have done already</a:t>
            </a:r>
          </a:p>
          <a:p>
            <a:pPr>
              <a:buFont typeface="Wingdings" panose="05000000000000000000" pitchFamily="2" charset="2"/>
              <a:buChar char="§"/>
            </a:pPr>
            <a:r>
              <a:rPr lang="en-GB" sz="2000" dirty="0" smtClean="0"/>
              <a:t>Ongoing actions and responsibilities</a:t>
            </a:r>
          </a:p>
          <a:p>
            <a:pPr>
              <a:buFont typeface="Wingdings" panose="05000000000000000000" pitchFamily="2" charset="2"/>
              <a:buChar char="§"/>
            </a:pPr>
            <a:r>
              <a:rPr lang="en-GB" sz="2000" dirty="0" smtClean="0"/>
              <a:t>Accountability </a:t>
            </a:r>
            <a:r>
              <a:rPr lang="en-GB" sz="2000" dirty="0"/>
              <a:t>is at </a:t>
            </a:r>
            <a:r>
              <a:rPr lang="en-GB" sz="2000" dirty="0" smtClean="0"/>
              <a:t>the core of GDPR: data     </a:t>
            </a:r>
            <a:r>
              <a:rPr lang="en-GB" sz="2000" dirty="0"/>
              <a:t> </a:t>
            </a:r>
            <a:r>
              <a:rPr lang="en-GB" sz="2000" dirty="0" smtClean="0"/>
              <a:t> protection culture </a:t>
            </a:r>
            <a:r>
              <a:rPr lang="en-GB" sz="2000" dirty="0"/>
              <a:t>rather than a </a:t>
            </a:r>
            <a:r>
              <a:rPr lang="en-GB" sz="2000" dirty="0" smtClean="0"/>
              <a:t>tick-box process</a:t>
            </a:r>
            <a:endParaRPr lang="en-GB" sz="2000" dirty="0"/>
          </a:p>
          <a:p>
            <a:pPr>
              <a:buFont typeface="Wingdings" panose="05000000000000000000" pitchFamily="2" charset="2"/>
              <a:buChar char="§"/>
            </a:pPr>
            <a:r>
              <a:rPr lang="en-GB" sz="2000" dirty="0" smtClean="0"/>
              <a:t>Data </a:t>
            </a:r>
            <a:r>
              <a:rPr lang="en-GB" sz="2000" dirty="0"/>
              <a:t>protection </a:t>
            </a:r>
            <a:r>
              <a:rPr lang="en-GB" sz="2000" dirty="0" smtClean="0"/>
              <a:t>officer/data protection champion</a:t>
            </a:r>
          </a:p>
          <a:p>
            <a:pPr>
              <a:buFont typeface="Wingdings" panose="05000000000000000000" pitchFamily="2" charset="2"/>
              <a:buChar char="§"/>
            </a:pPr>
            <a:r>
              <a:rPr lang="en-GB" sz="2000" dirty="0" smtClean="0"/>
              <a:t>Comprehensive records of data protection activities</a:t>
            </a:r>
          </a:p>
          <a:p>
            <a:pPr>
              <a:buFont typeface="Wingdings" panose="05000000000000000000" pitchFamily="2" charset="2"/>
              <a:buChar char="§"/>
            </a:pPr>
            <a:r>
              <a:rPr lang="en-GB" sz="2000" dirty="0" smtClean="0"/>
              <a:t>Data protection </a:t>
            </a:r>
            <a:r>
              <a:rPr lang="en-GB" sz="2000" dirty="0"/>
              <a:t>incorporated into new </a:t>
            </a:r>
            <a:br>
              <a:rPr lang="en-GB" sz="2000" dirty="0"/>
            </a:br>
            <a:r>
              <a:rPr lang="en-GB" sz="2000" dirty="0" smtClean="0"/>
              <a:t>projects </a:t>
            </a:r>
            <a:r>
              <a:rPr lang="en-GB" sz="2000" dirty="0"/>
              <a:t>and </a:t>
            </a:r>
            <a:r>
              <a:rPr lang="en-GB" sz="2000" dirty="0" smtClean="0"/>
              <a:t>initiatives:</a:t>
            </a:r>
          </a:p>
          <a:p>
            <a:pPr>
              <a:buFont typeface="Wingdings" panose="05000000000000000000" pitchFamily="2" charset="2"/>
              <a:buChar char="§"/>
            </a:pPr>
            <a:r>
              <a:rPr lang="en-GB" sz="2000" dirty="0" smtClean="0"/>
              <a:t>Privacy </a:t>
            </a:r>
            <a:r>
              <a:rPr lang="en-GB" sz="2000" dirty="0"/>
              <a:t>by </a:t>
            </a:r>
            <a:r>
              <a:rPr lang="en-GB" sz="2000" dirty="0" smtClean="0"/>
              <a:t>design</a:t>
            </a:r>
          </a:p>
          <a:p>
            <a:pPr>
              <a:buFont typeface="Wingdings" panose="05000000000000000000" pitchFamily="2" charset="2"/>
              <a:buChar char="§"/>
            </a:pPr>
            <a:r>
              <a:rPr lang="en-GB" sz="2000" dirty="0" smtClean="0">
                <a:solidFill>
                  <a:srgbClr val="FF0000"/>
                </a:solidFill>
              </a:rPr>
              <a:t> </a:t>
            </a:r>
            <a:r>
              <a:rPr lang="en-GB" sz="2000" dirty="0" smtClean="0"/>
              <a:t>Impact assessments</a:t>
            </a:r>
          </a:p>
          <a:p>
            <a:pPr>
              <a:lnSpc>
                <a:spcPct val="100000"/>
              </a:lnSpc>
            </a:pPr>
            <a:endParaRPr lang="en-GB" sz="900" dirty="0">
              <a:latin typeface="Arial" panose="020B0604020202020204" pitchFamily="34" charset="0"/>
              <a:cs typeface="Arial" panose="020B0604020202020204" pitchFamily="34" charset="0"/>
            </a:endParaRPr>
          </a:p>
          <a:p>
            <a:pPr indent="0">
              <a:lnSpc>
                <a:spcPct val="100000"/>
              </a:lnSpc>
              <a:buNone/>
            </a:pPr>
            <a:endParaRPr lang="en-GB" sz="900" dirty="0">
              <a:latin typeface="Arial" panose="020B0604020202020204" pitchFamily="34" charset="0"/>
              <a:cs typeface="Arial" panose="020B0604020202020204" pitchFamily="34" charset="0"/>
            </a:endParaRPr>
          </a:p>
          <a:p>
            <a:pPr>
              <a:lnSpc>
                <a:spcPct val="100000"/>
              </a:lnSpc>
            </a:pPr>
            <a:endParaRPr lang="en-GB" sz="900" dirty="0"/>
          </a:p>
          <a:p>
            <a:pPr indent="0">
              <a:buNone/>
            </a:pPr>
            <a:endParaRPr lang="en-GB" sz="900" dirty="0"/>
          </a:p>
        </p:txBody>
      </p:sp>
      <p:pic>
        <p:nvPicPr>
          <p:cNvPr id="1026" name="Picture 2"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3380" y="3695700"/>
            <a:ext cx="2624508" cy="2397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63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solidFill>
                  <a:srgbClr val="414042"/>
                </a:solidFill>
              </a:rPr>
              <a:t>GDPR: Implications for risk managers and directors-summary</a:t>
            </a:r>
            <a:endParaRPr lang="en-GB" dirty="0"/>
          </a:p>
        </p:txBody>
      </p:sp>
      <p:sp>
        <p:nvSpPr>
          <p:cNvPr id="3" name="Content Placeholder 2"/>
          <p:cNvSpPr>
            <a:spLocks noGrp="1"/>
          </p:cNvSpPr>
          <p:nvPr>
            <p:ph idx="1"/>
          </p:nvPr>
        </p:nvSpPr>
        <p:spPr>
          <a:xfrm>
            <a:off x="314325" y="1481775"/>
            <a:ext cx="7886700" cy="4351338"/>
          </a:xfrm>
        </p:spPr>
        <p:txBody>
          <a:bodyPr/>
          <a:lstStyle/>
          <a:p>
            <a:pPr lvl="1">
              <a:buFont typeface="Wingdings" panose="05000000000000000000" pitchFamily="2" charset="2"/>
              <a:buChar char="§"/>
            </a:pPr>
            <a:r>
              <a:rPr lang="en-GB" sz="2000" dirty="0">
                <a:solidFill>
                  <a:srgbClr val="414042"/>
                </a:solidFill>
              </a:rPr>
              <a:t>New third party suppliers and business partners must be checked  for GDPR  </a:t>
            </a:r>
            <a:r>
              <a:rPr lang="en-GB" sz="2000" dirty="0" smtClean="0">
                <a:solidFill>
                  <a:srgbClr val="414042"/>
                </a:solidFill>
              </a:rPr>
              <a:t>compliance</a:t>
            </a:r>
            <a:endParaRPr lang="en-GB" sz="2000" dirty="0">
              <a:solidFill>
                <a:srgbClr val="414042"/>
              </a:solidFill>
            </a:endParaRPr>
          </a:p>
          <a:p>
            <a:pPr lvl="1">
              <a:buFont typeface="Wingdings" panose="05000000000000000000" pitchFamily="2" charset="2"/>
              <a:buChar char="§"/>
            </a:pPr>
            <a:r>
              <a:rPr lang="en-GB" sz="2000" dirty="0" smtClean="0">
                <a:solidFill>
                  <a:srgbClr val="414042"/>
                </a:solidFill>
              </a:rPr>
              <a:t>Internal </a:t>
            </a:r>
            <a:r>
              <a:rPr lang="en-GB" sz="2000" dirty="0">
                <a:solidFill>
                  <a:srgbClr val="414042"/>
                </a:solidFill>
              </a:rPr>
              <a:t>systems for dealing with notification, retention, deletion, transfer and subject access  should be regularly road tested and </a:t>
            </a:r>
            <a:r>
              <a:rPr lang="en-GB" sz="2000" dirty="0" smtClean="0">
                <a:solidFill>
                  <a:srgbClr val="414042"/>
                </a:solidFill>
              </a:rPr>
              <a:t>robust</a:t>
            </a:r>
            <a:endParaRPr lang="en-GB" sz="2000" dirty="0">
              <a:solidFill>
                <a:srgbClr val="414042"/>
              </a:solidFill>
            </a:endParaRPr>
          </a:p>
          <a:p>
            <a:pPr lvl="1">
              <a:buFont typeface="Wingdings" panose="05000000000000000000" pitchFamily="2" charset="2"/>
              <a:buChar char="§"/>
            </a:pPr>
            <a:r>
              <a:rPr lang="en-GB" sz="2000" dirty="0" smtClean="0">
                <a:solidFill>
                  <a:srgbClr val="414042"/>
                </a:solidFill>
              </a:rPr>
              <a:t>Effective </a:t>
            </a:r>
            <a:r>
              <a:rPr lang="en-GB" sz="2000" dirty="0">
                <a:solidFill>
                  <a:srgbClr val="414042"/>
                </a:solidFill>
              </a:rPr>
              <a:t>information security measures should be regularly addressed and </a:t>
            </a:r>
            <a:r>
              <a:rPr lang="en-GB" sz="2000" dirty="0" smtClean="0">
                <a:solidFill>
                  <a:srgbClr val="414042"/>
                </a:solidFill>
              </a:rPr>
              <a:t>maintained</a:t>
            </a:r>
          </a:p>
          <a:p>
            <a:pPr lvl="1">
              <a:buFont typeface="Wingdings" panose="05000000000000000000" pitchFamily="2" charset="2"/>
              <a:buChar char="§"/>
            </a:pPr>
            <a:r>
              <a:rPr lang="en-GB" sz="2000" dirty="0" smtClean="0">
                <a:solidFill>
                  <a:srgbClr val="414042"/>
                </a:solidFill>
              </a:rPr>
              <a:t>ICO’s </a:t>
            </a:r>
            <a:r>
              <a:rPr lang="en-GB" sz="2000" dirty="0">
                <a:solidFill>
                  <a:srgbClr val="414042"/>
                </a:solidFill>
              </a:rPr>
              <a:t>“carrot” rather than a “stick” </a:t>
            </a:r>
            <a:r>
              <a:rPr lang="en-GB" sz="2000" dirty="0" smtClean="0">
                <a:solidFill>
                  <a:srgbClr val="414042"/>
                </a:solidFill>
              </a:rPr>
              <a:t>will not </a:t>
            </a:r>
            <a:r>
              <a:rPr lang="en-GB" sz="2000" dirty="0">
                <a:solidFill>
                  <a:srgbClr val="414042"/>
                </a:solidFill>
              </a:rPr>
              <a:t>last </a:t>
            </a:r>
            <a:r>
              <a:rPr lang="en-GB" sz="2000" dirty="0" smtClean="0">
                <a:solidFill>
                  <a:srgbClr val="414042"/>
                </a:solidFill>
              </a:rPr>
              <a:t>forever: </a:t>
            </a:r>
            <a:r>
              <a:rPr lang="en-GB" sz="2000" dirty="0">
                <a:solidFill>
                  <a:srgbClr val="414042"/>
                </a:solidFill>
              </a:rPr>
              <a:t>a failure to  keep up with GDPR compliance could therefore lead to heavy fines and third party claims against an organisation and possibly claims against directors </a:t>
            </a:r>
            <a:r>
              <a:rPr lang="en-GB" sz="2000" dirty="0" smtClean="0">
                <a:solidFill>
                  <a:srgbClr val="414042"/>
                </a:solidFill>
              </a:rPr>
              <a:t>individually</a:t>
            </a:r>
            <a:endParaRPr lang="en-GB" sz="2000" dirty="0">
              <a:solidFill>
                <a:srgbClr val="414042"/>
              </a:solidFill>
            </a:endParaRPr>
          </a:p>
          <a:p>
            <a:endParaRPr lang="en-GB" dirty="0"/>
          </a:p>
        </p:txBody>
      </p:sp>
    </p:spTree>
    <p:extLst>
      <p:ext uri="{BB962C8B-B14F-4D97-AF65-F5344CB8AC3E}">
        <p14:creationId xmlns:p14="http://schemas.microsoft.com/office/powerpoint/2010/main" val="1747215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GDPR : if you haven’t done it already…</a:t>
            </a:r>
            <a:endParaRPr lang="en-GB" sz="2400" b="1" dirty="0"/>
          </a:p>
        </p:txBody>
      </p:sp>
      <p:sp>
        <p:nvSpPr>
          <p:cNvPr id="3" name="Content Placeholder 2"/>
          <p:cNvSpPr>
            <a:spLocks noGrp="1"/>
          </p:cNvSpPr>
          <p:nvPr>
            <p:ph idx="1"/>
          </p:nvPr>
        </p:nvSpPr>
        <p:spPr>
          <a:xfrm>
            <a:off x="272560" y="1449421"/>
            <a:ext cx="5554494" cy="4795736"/>
          </a:xfrm>
        </p:spPr>
        <p:txBody>
          <a:bodyPr/>
          <a:lstStyle/>
          <a:p>
            <a:pPr lvl="1">
              <a:buFont typeface="Wingdings" panose="05000000000000000000" pitchFamily="2" charset="2"/>
              <a:buChar char="§"/>
            </a:pPr>
            <a:r>
              <a:rPr lang="en-US" sz="2000" dirty="0"/>
              <a:t>Make sure that decision makers and key people in your organisation are aware of GDPR and its </a:t>
            </a:r>
            <a:r>
              <a:rPr lang="en-US" sz="2000" dirty="0" smtClean="0"/>
              <a:t>impact</a:t>
            </a:r>
            <a:endParaRPr lang="en-GB" sz="2000" dirty="0"/>
          </a:p>
          <a:p>
            <a:pPr lvl="1">
              <a:buFont typeface="Wingdings" panose="05000000000000000000" pitchFamily="2" charset="2"/>
              <a:buChar char="§"/>
            </a:pPr>
            <a:r>
              <a:rPr lang="en-GB" sz="2000" dirty="0"/>
              <a:t>Review your  current data processing activities </a:t>
            </a:r>
          </a:p>
          <a:p>
            <a:pPr lvl="1">
              <a:buFont typeface="Wingdings" panose="05000000000000000000" pitchFamily="2" charset="2"/>
              <a:buChar char="§"/>
            </a:pPr>
            <a:r>
              <a:rPr lang="en-US" sz="2000" dirty="0"/>
              <a:t>Document what personal data you hold, where it came from and who you share it </a:t>
            </a:r>
            <a:r>
              <a:rPr lang="en-US" sz="2000" dirty="0" smtClean="0"/>
              <a:t>with</a:t>
            </a:r>
            <a:endParaRPr lang="en-GB" sz="2000" dirty="0"/>
          </a:p>
          <a:p>
            <a:pPr lvl="1">
              <a:buFont typeface="Wingdings" panose="05000000000000000000" pitchFamily="2" charset="2"/>
              <a:buChar char="§"/>
            </a:pPr>
            <a:r>
              <a:rPr lang="en-GB" sz="2000" dirty="0" smtClean="0"/>
              <a:t>Establish </a:t>
            </a:r>
            <a:r>
              <a:rPr lang="en-GB" sz="2000" dirty="0"/>
              <a:t>necessary policies and processes to meet  GDPR </a:t>
            </a:r>
            <a:r>
              <a:rPr lang="en-GB" sz="2000" dirty="0" smtClean="0"/>
              <a:t>requirements</a:t>
            </a:r>
            <a:endParaRPr lang="en-GB" sz="2000" dirty="0"/>
          </a:p>
          <a:p>
            <a:pPr lvl="1">
              <a:buFont typeface="Wingdings" panose="05000000000000000000" pitchFamily="2" charset="2"/>
              <a:buChar char="§"/>
            </a:pPr>
            <a:r>
              <a:rPr lang="en-GB" sz="2000" dirty="0" smtClean="0"/>
              <a:t>Review </a:t>
            </a:r>
            <a:r>
              <a:rPr lang="en-GB" sz="2000" dirty="0"/>
              <a:t>how you are seeking, obtaining and recording </a:t>
            </a:r>
            <a:r>
              <a:rPr lang="en-GB" sz="2000" dirty="0" smtClean="0"/>
              <a:t>consent</a:t>
            </a:r>
            <a:endParaRPr lang="en-GB" sz="2000" dirty="0"/>
          </a:p>
          <a:p>
            <a:pPr lvl="1">
              <a:buFont typeface="Wingdings" panose="05000000000000000000" pitchFamily="2" charset="2"/>
              <a:buChar char="§"/>
            </a:pPr>
            <a:r>
              <a:rPr lang="en-US" sz="2000" dirty="0" smtClean="0"/>
              <a:t>Make </a:t>
            </a:r>
            <a:r>
              <a:rPr lang="en-US" sz="2000" dirty="0"/>
              <a:t>sure you have the right procedures in place to detect, report and investigate a personal data </a:t>
            </a:r>
            <a:r>
              <a:rPr lang="en-US" sz="2000" dirty="0" smtClean="0"/>
              <a:t>breach</a:t>
            </a:r>
            <a:endParaRPr lang="en-GB" sz="2000" dirty="0"/>
          </a:p>
          <a:p>
            <a:pPr lvl="1"/>
            <a:endParaRPr lang="en-GB" sz="1800" dirty="0"/>
          </a:p>
          <a:p>
            <a:endParaRPr lang="en-GB" dirty="0"/>
          </a:p>
        </p:txBody>
      </p:sp>
      <p:pic>
        <p:nvPicPr>
          <p:cNvPr id="4" name="Picture 3" descr="Image result for gdpr">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923939" y="4114800"/>
            <a:ext cx="2728811" cy="2083122"/>
          </a:xfrm>
          <a:prstGeom prst="rect">
            <a:avLst/>
          </a:prstGeom>
          <a:noFill/>
          <a:ln>
            <a:noFill/>
          </a:ln>
        </p:spPr>
      </p:pic>
    </p:spTree>
    <p:extLst>
      <p:ext uri="{BB962C8B-B14F-4D97-AF65-F5344CB8AC3E}">
        <p14:creationId xmlns:p14="http://schemas.microsoft.com/office/powerpoint/2010/main" val="1709375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solidFill>
                  <a:srgbClr val="414042"/>
                </a:solidFill>
              </a:rPr>
              <a:t>GDPR : if you haven’t done it already…</a:t>
            </a:r>
            <a:endParaRPr lang="en-GB" dirty="0"/>
          </a:p>
        </p:txBody>
      </p:sp>
      <p:sp>
        <p:nvSpPr>
          <p:cNvPr id="3" name="Content Placeholder 2"/>
          <p:cNvSpPr>
            <a:spLocks noGrp="1"/>
          </p:cNvSpPr>
          <p:nvPr>
            <p:ph idx="1"/>
          </p:nvPr>
        </p:nvSpPr>
        <p:spPr>
          <a:xfrm>
            <a:off x="254977" y="1394585"/>
            <a:ext cx="7886700" cy="4351338"/>
          </a:xfrm>
        </p:spPr>
        <p:txBody>
          <a:bodyPr/>
          <a:lstStyle/>
          <a:p>
            <a:pPr lvl="1">
              <a:buFont typeface="Wingdings" panose="05000000000000000000" pitchFamily="2" charset="2"/>
              <a:buChar char="§"/>
            </a:pPr>
            <a:r>
              <a:rPr lang="en-GB" sz="2000" dirty="0">
                <a:solidFill>
                  <a:srgbClr val="414042"/>
                </a:solidFill>
              </a:rPr>
              <a:t>Privacy Impact Assessments - work out how and when to implement them in your </a:t>
            </a:r>
            <a:r>
              <a:rPr lang="en-GB" sz="2000" dirty="0" smtClean="0">
                <a:solidFill>
                  <a:srgbClr val="414042"/>
                </a:solidFill>
              </a:rPr>
              <a:t>organisation</a:t>
            </a:r>
            <a:endParaRPr lang="en-GB" sz="2000" dirty="0">
              <a:solidFill>
                <a:srgbClr val="414042"/>
              </a:solidFill>
            </a:endParaRPr>
          </a:p>
          <a:p>
            <a:pPr lvl="1">
              <a:buFont typeface="Wingdings" panose="05000000000000000000" pitchFamily="2" charset="2"/>
              <a:buChar char="§"/>
            </a:pPr>
            <a:r>
              <a:rPr lang="en-GB" sz="2000" dirty="0" smtClean="0">
                <a:solidFill>
                  <a:srgbClr val="414042"/>
                </a:solidFill>
              </a:rPr>
              <a:t>If </a:t>
            </a:r>
            <a:r>
              <a:rPr lang="en-GB" sz="2000" dirty="0">
                <a:solidFill>
                  <a:srgbClr val="414042"/>
                </a:solidFill>
              </a:rPr>
              <a:t>your organisation operates internationally, determine which data protection supervisory authority you come </a:t>
            </a:r>
            <a:r>
              <a:rPr lang="en-GB" sz="2000" dirty="0" smtClean="0">
                <a:solidFill>
                  <a:srgbClr val="414042"/>
                </a:solidFill>
              </a:rPr>
              <a:t>under</a:t>
            </a:r>
            <a:endParaRPr lang="en-GB" sz="2000" dirty="0">
              <a:solidFill>
                <a:srgbClr val="414042"/>
              </a:solidFill>
            </a:endParaRPr>
          </a:p>
          <a:p>
            <a:pPr lvl="1">
              <a:buFont typeface="Wingdings" panose="05000000000000000000" pitchFamily="2" charset="2"/>
              <a:buChar char="§"/>
            </a:pPr>
            <a:r>
              <a:rPr lang="en-GB" sz="2000" dirty="0" smtClean="0">
                <a:solidFill>
                  <a:srgbClr val="414042"/>
                </a:solidFill>
              </a:rPr>
              <a:t>Designate </a:t>
            </a:r>
            <a:r>
              <a:rPr lang="en-GB" sz="2000" dirty="0">
                <a:solidFill>
                  <a:srgbClr val="414042"/>
                </a:solidFill>
              </a:rPr>
              <a:t>a Data Protection Officer or equivalent and assess where this role will sit within your organisation’s structure and governance </a:t>
            </a:r>
            <a:r>
              <a:rPr lang="en-GB" sz="2000" dirty="0" smtClean="0">
                <a:solidFill>
                  <a:srgbClr val="414042"/>
                </a:solidFill>
              </a:rPr>
              <a:t>arrangements</a:t>
            </a:r>
          </a:p>
          <a:p>
            <a:pPr lvl="1">
              <a:buFont typeface="Wingdings" panose="05000000000000000000" pitchFamily="2" charset="2"/>
              <a:buChar char="§"/>
            </a:pPr>
            <a:r>
              <a:rPr lang="en-US" sz="2000" dirty="0" smtClean="0">
                <a:solidFill>
                  <a:srgbClr val="414042"/>
                </a:solidFill>
              </a:rPr>
              <a:t>Review </a:t>
            </a:r>
            <a:r>
              <a:rPr lang="en-US" sz="2000" dirty="0">
                <a:solidFill>
                  <a:srgbClr val="414042"/>
                </a:solidFill>
              </a:rPr>
              <a:t>current privacy notices </a:t>
            </a:r>
            <a:endParaRPr lang="en-US" sz="2000" dirty="0" smtClean="0">
              <a:solidFill>
                <a:srgbClr val="414042"/>
              </a:solidFill>
            </a:endParaRPr>
          </a:p>
          <a:p>
            <a:pPr lvl="1">
              <a:buFont typeface="Wingdings" panose="05000000000000000000" pitchFamily="2" charset="2"/>
              <a:buChar char="§"/>
            </a:pPr>
            <a:r>
              <a:rPr lang="en-US" sz="2000" dirty="0" smtClean="0">
                <a:solidFill>
                  <a:srgbClr val="414042"/>
                </a:solidFill>
              </a:rPr>
              <a:t>Update </a:t>
            </a:r>
            <a:r>
              <a:rPr lang="en-US" sz="2000" dirty="0">
                <a:solidFill>
                  <a:srgbClr val="414042"/>
                </a:solidFill>
              </a:rPr>
              <a:t>your subject access </a:t>
            </a:r>
            <a:r>
              <a:rPr lang="en-US" sz="2000" dirty="0" smtClean="0">
                <a:solidFill>
                  <a:srgbClr val="414042"/>
                </a:solidFill>
              </a:rPr>
              <a:t>procedures</a:t>
            </a:r>
            <a:endParaRPr lang="en-GB" sz="2000" dirty="0">
              <a:solidFill>
                <a:srgbClr val="414042"/>
              </a:solidFill>
            </a:endParaRPr>
          </a:p>
          <a:p>
            <a:pPr lvl="1">
              <a:buFont typeface="Wingdings" panose="05000000000000000000" pitchFamily="2" charset="2"/>
              <a:buChar char="§"/>
            </a:pPr>
            <a:r>
              <a:rPr lang="en-US" sz="2000" dirty="0" smtClean="0">
                <a:solidFill>
                  <a:srgbClr val="414042"/>
                </a:solidFill>
              </a:rPr>
              <a:t>Look </a:t>
            </a:r>
            <a:r>
              <a:rPr lang="en-US" sz="2000" dirty="0">
                <a:solidFill>
                  <a:srgbClr val="414042"/>
                </a:solidFill>
              </a:rPr>
              <a:t>at the various types of data processing you carry out, identify your legal basis for carrying it out and document </a:t>
            </a:r>
            <a:r>
              <a:rPr lang="en-US" sz="2000" dirty="0" smtClean="0">
                <a:solidFill>
                  <a:srgbClr val="414042"/>
                </a:solidFill>
              </a:rPr>
              <a:t>it</a:t>
            </a:r>
            <a:endParaRPr lang="en-GB" sz="2000" dirty="0">
              <a:solidFill>
                <a:srgbClr val="414042"/>
              </a:solidFill>
            </a:endParaRPr>
          </a:p>
          <a:p>
            <a:endParaRPr lang="en-GB" dirty="0"/>
          </a:p>
        </p:txBody>
      </p:sp>
    </p:spTree>
    <p:extLst>
      <p:ext uri="{BB962C8B-B14F-4D97-AF65-F5344CB8AC3E}">
        <p14:creationId xmlns:p14="http://schemas.microsoft.com/office/powerpoint/2010/main" val="50592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ACCOUNTABILITY IS AT THE CORE OF GDPR</a:t>
            </a:r>
            <a:endParaRPr lang="en-GB" sz="2400" b="1" dirty="0"/>
          </a:p>
        </p:txBody>
      </p:sp>
      <p:sp>
        <p:nvSpPr>
          <p:cNvPr id="3" name="Content Placeholder 2"/>
          <p:cNvSpPr>
            <a:spLocks noGrp="1"/>
          </p:cNvSpPr>
          <p:nvPr>
            <p:ph idx="1"/>
          </p:nvPr>
        </p:nvSpPr>
        <p:spPr>
          <a:xfrm>
            <a:off x="457200" y="1789890"/>
            <a:ext cx="4095345" cy="4167048"/>
          </a:xfrm>
        </p:spPr>
        <p:txBody>
          <a:bodyPr/>
          <a:lstStyle/>
          <a:p>
            <a:pPr indent="0">
              <a:buNone/>
            </a:pPr>
            <a:r>
              <a:rPr lang="en-GB" sz="2000" i="1" dirty="0" smtClean="0"/>
              <a:t>“Arguably </a:t>
            </a:r>
            <a:r>
              <a:rPr lang="en-GB" sz="2000" i="1" dirty="0"/>
              <a:t>the biggest change is around </a:t>
            </a:r>
            <a:r>
              <a:rPr lang="en-GB" sz="2000" i="1" dirty="0" smtClean="0"/>
              <a:t>accountability:</a:t>
            </a:r>
            <a:endParaRPr lang="en-GB" sz="2000" i="1" dirty="0"/>
          </a:p>
          <a:p>
            <a:pPr indent="0">
              <a:buNone/>
            </a:pPr>
            <a:r>
              <a:rPr lang="en-GB" sz="2000" i="1" dirty="0"/>
              <a:t>The new legislation creates an onus on companies to understand the risks that they create for others, and to mitigate those risks. It’s about moving away from seeing the law as a box ticking exercise, and instead to work on a framework that can be used to build a culture of privacy that pervades an entire organisation</a:t>
            </a:r>
            <a:r>
              <a:rPr lang="en-GB" sz="2000" i="1" dirty="0" smtClean="0"/>
              <a:t>.”</a:t>
            </a:r>
            <a:endParaRPr lang="en-GB" sz="2000" i="1" dirty="0"/>
          </a:p>
          <a:p>
            <a:endParaRPr lang="en-GB" dirty="0"/>
          </a:p>
        </p:txBody>
      </p:sp>
      <p:pic>
        <p:nvPicPr>
          <p:cNvPr id="4" name="Content Placeholder 3" descr="Image result for elizabeth denham"/>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1126" y="2381250"/>
            <a:ext cx="3026099" cy="1900604"/>
          </a:xfrm>
          <a:prstGeom prst="rect">
            <a:avLst/>
          </a:prstGeom>
          <a:noFill/>
          <a:ln>
            <a:noFill/>
          </a:ln>
        </p:spPr>
      </p:pic>
    </p:spTree>
    <p:extLst>
      <p:ext uri="{BB962C8B-B14F-4D97-AF65-F5344CB8AC3E}">
        <p14:creationId xmlns:p14="http://schemas.microsoft.com/office/powerpoint/2010/main" val="82229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Should you  appoint a dpo?</a:t>
            </a:r>
            <a:endParaRPr lang="en-GB" sz="2400" b="1" dirty="0"/>
          </a:p>
        </p:txBody>
      </p:sp>
      <p:sp>
        <p:nvSpPr>
          <p:cNvPr id="3" name="Content Placeholder 2"/>
          <p:cNvSpPr>
            <a:spLocks noGrp="1"/>
          </p:cNvSpPr>
          <p:nvPr>
            <p:ph idx="1"/>
          </p:nvPr>
        </p:nvSpPr>
        <p:spPr>
          <a:xfrm>
            <a:off x="554734" y="1436093"/>
            <a:ext cx="7058177" cy="4571464"/>
          </a:xfrm>
        </p:spPr>
        <p:txBody>
          <a:bodyPr/>
          <a:lstStyle/>
          <a:p>
            <a:pPr>
              <a:buFont typeface="Wingdings" panose="05000000000000000000" pitchFamily="2" charset="2"/>
              <a:buChar char="§"/>
            </a:pPr>
            <a:endParaRPr lang="en-GB" sz="2000" dirty="0" smtClean="0"/>
          </a:p>
          <a:p>
            <a:pPr>
              <a:buFont typeface="Wingdings" panose="05000000000000000000" pitchFamily="2" charset="2"/>
              <a:buChar char="§"/>
            </a:pPr>
            <a:r>
              <a:rPr lang="en-GB" sz="2000" dirty="0" smtClean="0"/>
              <a:t>Article </a:t>
            </a:r>
            <a:r>
              <a:rPr lang="en-GB" sz="2000" dirty="0"/>
              <a:t>37 of the GDPR creates a new obligation to appoint a data protection officer in one of three </a:t>
            </a:r>
            <a:r>
              <a:rPr lang="en-GB" sz="2000" dirty="0" smtClean="0"/>
              <a:t>cases:</a:t>
            </a:r>
          </a:p>
          <a:p>
            <a:pPr>
              <a:buFont typeface="Wingdings" panose="05000000000000000000" pitchFamily="2" charset="2"/>
              <a:buChar char="§"/>
            </a:pPr>
            <a:r>
              <a:rPr lang="en-GB" sz="2000" dirty="0" smtClean="0"/>
              <a:t>If </a:t>
            </a:r>
            <a:r>
              <a:rPr lang="en-GB" sz="2000" dirty="0"/>
              <a:t>you are a public </a:t>
            </a:r>
            <a:r>
              <a:rPr lang="en-GB" sz="2000" dirty="0" smtClean="0"/>
              <a:t>body</a:t>
            </a:r>
          </a:p>
          <a:p>
            <a:pPr>
              <a:buFont typeface="Wingdings" panose="05000000000000000000" pitchFamily="2" charset="2"/>
              <a:buChar char="§"/>
            </a:pPr>
            <a:r>
              <a:rPr lang="en-GB" sz="2000" dirty="0" smtClean="0"/>
              <a:t>If </a:t>
            </a:r>
            <a:r>
              <a:rPr lang="en-GB" sz="2000" dirty="0"/>
              <a:t>your core activities require regular and systematic monitoring of data subjects on a large </a:t>
            </a:r>
            <a:r>
              <a:rPr lang="en-GB" sz="2000" dirty="0" smtClean="0"/>
              <a:t>scale</a:t>
            </a:r>
          </a:p>
          <a:p>
            <a:pPr>
              <a:buFont typeface="Wingdings" panose="05000000000000000000" pitchFamily="2" charset="2"/>
              <a:buChar char="§"/>
            </a:pPr>
            <a:r>
              <a:rPr lang="en-GB" sz="2000" dirty="0" smtClean="0"/>
              <a:t>If </a:t>
            </a:r>
            <a:r>
              <a:rPr lang="en-GB" sz="2000" dirty="0"/>
              <a:t>your core activities involve large scale processing of sensitive data and data relating to criminal </a:t>
            </a:r>
            <a:r>
              <a:rPr lang="en-GB" sz="2000" dirty="0" smtClean="0"/>
              <a:t>convictions</a:t>
            </a:r>
          </a:p>
          <a:p>
            <a:pPr>
              <a:buFontTx/>
              <a:buChar char="-"/>
            </a:pPr>
            <a:endParaRPr lang="en-GB" sz="2000" dirty="0"/>
          </a:p>
          <a:p>
            <a:pPr indent="0">
              <a:buNone/>
            </a:pPr>
            <a:r>
              <a:rPr lang="en-GB" sz="2000" dirty="0" smtClean="0"/>
              <a:t>If you don’t have a DPO you should have a Data Protection Champion (“DPC”) </a:t>
            </a:r>
            <a:endParaRPr lang="en-GB" sz="2000" dirty="0"/>
          </a:p>
        </p:txBody>
      </p:sp>
    </p:spTree>
    <p:extLst>
      <p:ext uri="{BB962C8B-B14F-4D97-AF65-F5344CB8AC3E}">
        <p14:creationId xmlns:p14="http://schemas.microsoft.com/office/powerpoint/2010/main" val="4069790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DPO: MINIMUM TASKS</a:t>
            </a:r>
            <a:endParaRPr lang="en-GB" sz="2400" b="1" dirty="0"/>
          </a:p>
        </p:txBody>
      </p:sp>
      <p:sp>
        <p:nvSpPr>
          <p:cNvPr id="3" name="Content Placeholder 2"/>
          <p:cNvSpPr>
            <a:spLocks noGrp="1"/>
          </p:cNvSpPr>
          <p:nvPr>
            <p:ph idx="1"/>
          </p:nvPr>
        </p:nvSpPr>
        <p:spPr>
          <a:xfrm>
            <a:off x="457200" y="1306661"/>
            <a:ext cx="4601183" cy="4351338"/>
          </a:xfrm>
        </p:spPr>
        <p:txBody>
          <a:bodyPr/>
          <a:lstStyle/>
          <a:p>
            <a:pPr>
              <a:buFont typeface="Wingdings" panose="05000000000000000000" pitchFamily="2" charset="2"/>
              <a:buChar char="§"/>
            </a:pPr>
            <a:endParaRPr lang="en-GB" sz="2000" dirty="0" smtClean="0"/>
          </a:p>
          <a:p>
            <a:pPr>
              <a:buFont typeface="Wingdings" panose="05000000000000000000" pitchFamily="2" charset="2"/>
              <a:buChar char="§"/>
            </a:pPr>
            <a:r>
              <a:rPr lang="en-GB" sz="1800" dirty="0" smtClean="0"/>
              <a:t>Minimum </a:t>
            </a:r>
            <a:r>
              <a:rPr lang="en-GB" sz="1800" dirty="0"/>
              <a:t>tasks that a DPO must </a:t>
            </a:r>
            <a:r>
              <a:rPr lang="en-GB" sz="1800" dirty="0" smtClean="0"/>
              <a:t>undertake:</a:t>
            </a:r>
          </a:p>
          <a:p>
            <a:pPr>
              <a:buFont typeface="Wingdings" panose="05000000000000000000" pitchFamily="2" charset="2"/>
              <a:buChar char="§"/>
            </a:pPr>
            <a:r>
              <a:rPr lang="en-GB" sz="1800" dirty="0" smtClean="0"/>
              <a:t>Informing and advising their colleagues of their data protection obligations</a:t>
            </a:r>
          </a:p>
          <a:p>
            <a:pPr>
              <a:buFont typeface="Wingdings" panose="05000000000000000000" pitchFamily="2" charset="2"/>
              <a:buChar char="§"/>
            </a:pPr>
            <a:r>
              <a:rPr lang="en-GB" sz="1800" dirty="0" smtClean="0"/>
              <a:t>Monitoring </a:t>
            </a:r>
            <a:r>
              <a:rPr lang="en-GB" sz="1800" dirty="0"/>
              <a:t>compliance with the GDPR and the organisation’s data protection </a:t>
            </a:r>
            <a:r>
              <a:rPr lang="en-GB" sz="1800" dirty="0" smtClean="0"/>
              <a:t>policies</a:t>
            </a:r>
          </a:p>
          <a:p>
            <a:pPr>
              <a:buFont typeface="Wingdings" panose="05000000000000000000" pitchFamily="2" charset="2"/>
              <a:buChar char="§"/>
            </a:pPr>
            <a:r>
              <a:rPr lang="en-GB" sz="1800" dirty="0" smtClean="0"/>
              <a:t>Providing </a:t>
            </a:r>
            <a:r>
              <a:rPr lang="en-GB" sz="1800" dirty="0"/>
              <a:t>advice regarding Privacy Impact </a:t>
            </a:r>
            <a:r>
              <a:rPr lang="en-GB" sz="1800" dirty="0" smtClean="0"/>
              <a:t>Assessments</a:t>
            </a:r>
          </a:p>
          <a:p>
            <a:pPr>
              <a:buFont typeface="Wingdings" panose="05000000000000000000" pitchFamily="2" charset="2"/>
              <a:buChar char="§"/>
            </a:pPr>
            <a:r>
              <a:rPr lang="en-GB" sz="1800" dirty="0" smtClean="0"/>
              <a:t>Co-operating </a:t>
            </a:r>
            <a:r>
              <a:rPr lang="en-GB" sz="1800" dirty="0"/>
              <a:t>with the relevant supervisory </a:t>
            </a:r>
            <a:r>
              <a:rPr lang="en-GB" sz="1800" dirty="0" smtClean="0"/>
              <a:t>authority</a:t>
            </a:r>
          </a:p>
          <a:p>
            <a:pPr>
              <a:buFont typeface="Wingdings" panose="05000000000000000000" pitchFamily="2" charset="2"/>
              <a:buChar char="§"/>
            </a:pPr>
            <a:r>
              <a:rPr lang="en-GB" sz="1800" dirty="0" smtClean="0"/>
              <a:t>Acting </a:t>
            </a:r>
            <a:r>
              <a:rPr lang="en-GB" sz="1800" dirty="0"/>
              <a:t>as a contact point for the supervisory authority on data processing </a:t>
            </a:r>
            <a:r>
              <a:rPr lang="en-GB" sz="1800" dirty="0" smtClean="0"/>
              <a:t>issues</a:t>
            </a:r>
            <a:endParaRPr lang="en-GB" sz="1800" dirty="0"/>
          </a:p>
          <a:p>
            <a:endParaRPr lang="en-GB" dirty="0"/>
          </a:p>
        </p:txBody>
      </p:sp>
      <p:pic>
        <p:nvPicPr>
          <p:cNvPr id="4098"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7626" y="2238375"/>
            <a:ext cx="3054485" cy="3118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528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976" y="432001"/>
            <a:ext cx="6604000" cy="660200"/>
          </a:xfrm>
        </p:spPr>
        <p:txBody>
          <a:bodyPr/>
          <a:lstStyle/>
          <a:p>
            <a:pPr marL="360363" indent="-87313"/>
            <a:r>
              <a:rPr lang="en-GB" sz="2400" b="1" dirty="0" smtClean="0"/>
              <a:t>Ongoing data checks</a:t>
            </a:r>
            <a:endParaRPr lang="en-GB" sz="2400" b="1" dirty="0"/>
          </a:p>
        </p:txBody>
      </p:sp>
      <p:sp>
        <p:nvSpPr>
          <p:cNvPr id="3" name="Content Placeholder 2"/>
          <p:cNvSpPr>
            <a:spLocks noGrp="1"/>
          </p:cNvSpPr>
          <p:nvPr>
            <p:ph idx="1"/>
          </p:nvPr>
        </p:nvSpPr>
        <p:spPr>
          <a:xfrm>
            <a:off x="565749" y="1735686"/>
            <a:ext cx="4805464" cy="4351338"/>
          </a:xfrm>
        </p:spPr>
        <p:txBody>
          <a:bodyPr/>
          <a:lstStyle/>
          <a:p>
            <a:pPr>
              <a:buFont typeface="Wingdings" panose="05000000000000000000" pitchFamily="2" charset="2"/>
              <a:buChar char="§"/>
            </a:pPr>
            <a:r>
              <a:rPr lang="en-GB" sz="2000" dirty="0"/>
              <a:t>What kind of data is being collected and stored, where and </a:t>
            </a:r>
            <a:r>
              <a:rPr lang="en-GB" sz="2000" dirty="0" smtClean="0"/>
              <a:t>why?</a:t>
            </a:r>
          </a:p>
          <a:p>
            <a:pPr>
              <a:buFont typeface="Wingdings" panose="05000000000000000000" pitchFamily="2" charset="2"/>
              <a:buChar char="§"/>
            </a:pPr>
            <a:r>
              <a:rPr lang="en-GB" sz="2000" dirty="0" smtClean="0"/>
              <a:t>Which </a:t>
            </a:r>
            <a:r>
              <a:rPr lang="en-GB" sz="2000" dirty="0"/>
              <a:t>different </a:t>
            </a:r>
            <a:r>
              <a:rPr lang="en-GB" sz="2000" dirty="0" smtClean="0"/>
              <a:t>departments/teams </a:t>
            </a:r>
            <a:r>
              <a:rPr lang="en-GB" sz="2000" dirty="0"/>
              <a:t>store their own data? </a:t>
            </a:r>
            <a:endParaRPr lang="en-GB" sz="2000" dirty="0" smtClean="0"/>
          </a:p>
          <a:p>
            <a:pPr>
              <a:buFont typeface="Wingdings" panose="05000000000000000000" pitchFamily="2" charset="2"/>
              <a:buChar char="§"/>
            </a:pPr>
            <a:r>
              <a:rPr lang="en-GB" sz="2000" dirty="0" smtClean="0"/>
              <a:t>How </a:t>
            </a:r>
            <a:r>
              <a:rPr lang="en-GB" sz="2000" dirty="0"/>
              <a:t>is the data used </a:t>
            </a:r>
            <a:r>
              <a:rPr lang="en-GB" sz="2000" dirty="0" smtClean="0"/>
              <a:t> </a:t>
            </a:r>
            <a:r>
              <a:rPr lang="en-GB" sz="2000" dirty="0"/>
              <a:t>both internally and </a:t>
            </a:r>
            <a:r>
              <a:rPr lang="en-GB" sz="2000" dirty="0" smtClean="0"/>
              <a:t>externally?</a:t>
            </a:r>
          </a:p>
          <a:p>
            <a:pPr>
              <a:buFont typeface="Wingdings" panose="05000000000000000000" pitchFamily="2" charset="2"/>
              <a:buChar char="§"/>
            </a:pPr>
            <a:r>
              <a:rPr lang="en-GB" sz="2000" dirty="0" smtClean="0"/>
              <a:t>How </a:t>
            </a:r>
            <a:r>
              <a:rPr lang="en-GB" sz="2000" dirty="0"/>
              <a:t>long is the data </a:t>
            </a:r>
            <a:r>
              <a:rPr lang="en-GB" sz="2000" dirty="0" smtClean="0"/>
              <a:t>retained?</a:t>
            </a:r>
          </a:p>
          <a:p>
            <a:pPr>
              <a:buFont typeface="Wingdings" panose="05000000000000000000" pitchFamily="2" charset="2"/>
              <a:buChar char="§"/>
            </a:pPr>
            <a:r>
              <a:rPr lang="en-GB" sz="2000" dirty="0" smtClean="0"/>
              <a:t>Who </a:t>
            </a:r>
            <a:r>
              <a:rPr lang="en-GB" sz="2000" dirty="0"/>
              <a:t>has access to the data both inside and outside of the </a:t>
            </a:r>
            <a:r>
              <a:rPr lang="en-GB" sz="2000" dirty="0" smtClean="0"/>
              <a:t>firm?</a:t>
            </a:r>
            <a:endParaRPr lang="en-GB" sz="2000" dirty="0"/>
          </a:p>
          <a:p>
            <a:pPr>
              <a:buFont typeface="Wingdings" panose="05000000000000000000" pitchFamily="2" charset="2"/>
              <a:buChar char="§"/>
            </a:pPr>
            <a:r>
              <a:rPr lang="en-GB" sz="2000" dirty="0" smtClean="0"/>
              <a:t>What </a:t>
            </a:r>
            <a:r>
              <a:rPr lang="en-GB" sz="2000" dirty="0"/>
              <a:t>procedures and controls are in place to keep data safe?</a:t>
            </a:r>
          </a:p>
          <a:p>
            <a:endParaRPr lang="en-GB" sz="2000" dirty="0"/>
          </a:p>
        </p:txBody>
      </p:sp>
      <p:pic>
        <p:nvPicPr>
          <p:cNvPr id="5122"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7349" y="2228849"/>
            <a:ext cx="3209926" cy="3097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527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Risk Managers and directors must raise and maintain GDPR AWARENESS</a:t>
            </a:r>
            <a:endParaRPr lang="en-GB" sz="2400" b="1" dirty="0"/>
          </a:p>
        </p:txBody>
      </p:sp>
      <p:sp>
        <p:nvSpPr>
          <p:cNvPr id="3" name="Content Placeholder 2"/>
          <p:cNvSpPr>
            <a:spLocks noGrp="1"/>
          </p:cNvSpPr>
          <p:nvPr>
            <p:ph idx="1"/>
          </p:nvPr>
        </p:nvSpPr>
        <p:spPr>
          <a:xfrm>
            <a:off x="595423" y="1605600"/>
            <a:ext cx="5837274" cy="4351338"/>
          </a:xfrm>
        </p:spPr>
        <p:txBody>
          <a:bodyPr/>
          <a:lstStyle/>
          <a:p>
            <a:pPr>
              <a:buFont typeface="Wingdings" panose="05000000000000000000" pitchFamily="2" charset="2"/>
              <a:buChar char="§"/>
            </a:pPr>
            <a:r>
              <a:rPr lang="en-GB" sz="2000" dirty="0" smtClean="0"/>
              <a:t>Who needs to be aware</a:t>
            </a:r>
          </a:p>
          <a:p>
            <a:pPr>
              <a:buFont typeface="Wingdings" panose="05000000000000000000" pitchFamily="2" charset="2"/>
              <a:buChar char="§"/>
            </a:pPr>
            <a:r>
              <a:rPr lang="en-GB" sz="2000" dirty="0" smtClean="0"/>
              <a:t>What do they already know</a:t>
            </a:r>
          </a:p>
          <a:p>
            <a:pPr>
              <a:buFont typeface="Wingdings" panose="05000000000000000000" pitchFamily="2" charset="2"/>
              <a:buChar char="§"/>
            </a:pPr>
            <a:r>
              <a:rPr lang="en-GB" sz="2000" dirty="0" smtClean="0"/>
              <a:t>What do they need to become aware of?</a:t>
            </a:r>
          </a:p>
          <a:p>
            <a:pPr>
              <a:buFont typeface="Wingdings" panose="05000000000000000000" pitchFamily="2" charset="2"/>
              <a:buChar char="§"/>
            </a:pPr>
            <a:r>
              <a:rPr lang="en-GB" sz="2000" dirty="0" smtClean="0"/>
              <a:t>Plan initiatives</a:t>
            </a:r>
          </a:p>
          <a:p>
            <a:pPr>
              <a:buFont typeface="Wingdings" panose="05000000000000000000" pitchFamily="2" charset="2"/>
              <a:buChar char="§"/>
            </a:pPr>
            <a:r>
              <a:rPr lang="en-GB" sz="2000" dirty="0" smtClean="0"/>
              <a:t>Training</a:t>
            </a:r>
            <a:endParaRPr lang="en-GB" sz="2000" dirty="0"/>
          </a:p>
          <a:p>
            <a:pPr>
              <a:buFont typeface="Wingdings" panose="05000000000000000000" pitchFamily="2" charset="2"/>
              <a:buChar char="§"/>
            </a:pPr>
            <a:r>
              <a:rPr lang="en-GB" sz="2000" dirty="0" smtClean="0"/>
              <a:t>Assessment</a:t>
            </a:r>
            <a:endParaRPr lang="en-GB" sz="2000" dirty="0"/>
          </a:p>
          <a:p>
            <a:pPr>
              <a:buFont typeface="Wingdings" panose="05000000000000000000" pitchFamily="2" charset="2"/>
              <a:buChar char="§"/>
            </a:pPr>
            <a:r>
              <a:rPr lang="en-GB" sz="2000" dirty="0" smtClean="0"/>
              <a:t>Documented policies and procedures </a:t>
            </a:r>
          </a:p>
          <a:p>
            <a:pPr>
              <a:buFont typeface="Wingdings" panose="05000000000000000000" pitchFamily="2" charset="2"/>
              <a:buChar char="§"/>
            </a:pPr>
            <a:r>
              <a:rPr lang="en-GB" sz="2000" dirty="0" smtClean="0"/>
              <a:t>Board and management knowledge and buy in</a:t>
            </a:r>
          </a:p>
          <a:p>
            <a:endParaRPr lang="en-GB" dirty="0" smtClean="0"/>
          </a:p>
        </p:txBody>
      </p:sp>
    </p:spTree>
    <p:extLst>
      <p:ext uri="{BB962C8B-B14F-4D97-AF65-F5344CB8AC3E}">
        <p14:creationId xmlns:p14="http://schemas.microsoft.com/office/powerpoint/2010/main" val="531359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arrangements with NEW third parties</a:t>
            </a:r>
            <a:endParaRPr lang="en-GB" sz="2400" b="1" dirty="0"/>
          </a:p>
        </p:txBody>
      </p:sp>
      <p:sp>
        <p:nvSpPr>
          <p:cNvPr id="3" name="Content Placeholder 2"/>
          <p:cNvSpPr>
            <a:spLocks noGrp="1"/>
          </p:cNvSpPr>
          <p:nvPr>
            <p:ph idx="1"/>
          </p:nvPr>
        </p:nvSpPr>
        <p:spPr>
          <a:xfrm>
            <a:off x="474784" y="1725761"/>
            <a:ext cx="5187461" cy="4351338"/>
          </a:xfrm>
        </p:spPr>
        <p:txBody>
          <a:bodyPr/>
          <a:lstStyle/>
          <a:p>
            <a:pPr>
              <a:buFont typeface="Wingdings" panose="05000000000000000000" pitchFamily="2" charset="2"/>
              <a:buChar char="§"/>
            </a:pPr>
            <a:r>
              <a:rPr lang="en-GB" sz="2000" dirty="0" smtClean="0"/>
              <a:t>Understand </a:t>
            </a:r>
            <a:r>
              <a:rPr lang="en-GB" sz="2000" dirty="0"/>
              <a:t>what they do (controller/processor) and what data </a:t>
            </a:r>
            <a:r>
              <a:rPr lang="en-GB" sz="2000" dirty="0" smtClean="0"/>
              <a:t>they process</a:t>
            </a:r>
          </a:p>
          <a:p>
            <a:pPr>
              <a:buFont typeface="Wingdings" panose="05000000000000000000" pitchFamily="2" charset="2"/>
              <a:buChar char="§"/>
            </a:pPr>
            <a:r>
              <a:rPr lang="en-GB" sz="2000" dirty="0" smtClean="0"/>
              <a:t>Contract </a:t>
            </a:r>
            <a:r>
              <a:rPr lang="en-GB" sz="2000" dirty="0"/>
              <a:t>compliance – </a:t>
            </a:r>
            <a:r>
              <a:rPr lang="en-GB" sz="2000" dirty="0" smtClean="0"/>
              <a:t> ensure that </a:t>
            </a:r>
            <a:r>
              <a:rPr lang="en-GB" sz="2000" dirty="0"/>
              <a:t>you have a fit for purpose contract in </a:t>
            </a:r>
            <a:r>
              <a:rPr lang="en-GB" sz="2000" dirty="0" smtClean="0"/>
              <a:t>place (cf article28)</a:t>
            </a:r>
            <a:endParaRPr lang="en-GB" sz="2000" dirty="0"/>
          </a:p>
          <a:p>
            <a:pPr>
              <a:buFont typeface="Wingdings" panose="05000000000000000000" pitchFamily="2" charset="2"/>
              <a:buChar char="§"/>
            </a:pPr>
            <a:r>
              <a:rPr lang="en-GB" sz="2000" dirty="0" smtClean="0"/>
              <a:t>Management </a:t>
            </a:r>
            <a:r>
              <a:rPr lang="en-GB" sz="2000" dirty="0"/>
              <a:t>activities to include </a:t>
            </a:r>
            <a:r>
              <a:rPr lang="en-GB" sz="2000" dirty="0" smtClean="0"/>
              <a:t>the specific </a:t>
            </a:r>
            <a:r>
              <a:rPr lang="en-GB" sz="2000" dirty="0"/>
              <a:t>breach reporting requirements – maintaining control or a relationship that enables both you and the third party to collectively adhere to the </a:t>
            </a:r>
            <a:r>
              <a:rPr lang="en-GB" sz="2000" dirty="0" smtClean="0"/>
              <a:t>GDPR</a:t>
            </a:r>
          </a:p>
          <a:p>
            <a:pPr>
              <a:buFont typeface="Wingdings" panose="05000000000000000000" pitchFamily="2" charset="2"/>
              <a:buChar char="§"/>
            </a:pPr>
            <a:r>
              <a:rPr lang="en-GB" sz="2000" dirty="0"/>
              <a:t>Enhance your existing monitoring arrangements to ensure ongoing compliance </a:t>
            </a:r>
          </a:p>
          <a:p>
            <a:pPr>
              <a:buFont typeface="Wingdings" panose="05000000000000000000" pitchFamily="2" charset="2"/>
              <a:buChar char="§"/>
            </a:pPr>
            <a:endParaRPr lang="en-GB" sz="2000" dirty="0"/>
          </a:p>
        </p:txBody>
      </p:sp>
      <p:pic>
        <p:nvPicPr>
          <p:cNvPr id="8194" name="Picture 2" descr="http://www.dvvs.co.uk/wp-content/uploads/2017/11/GDPR-Third-Party-Risk-Assessment-Launch-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2245" y="2400299"/>
            <a:ext cx="3112476" cy="253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6805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261938" indent="-261938"/>
            <a:r>
              <a:rPr lang="en-GB" sz="2400" b="1" dirty="0"/>
              <a:t>GDPR  </a:t>
            </a:r>
            <a:r>
              <a:rPr lang="en-GB" sz="2400" b="1" dirty="0" smtClean="0"/>
              <a:t>Article 32</a:t>
            </a:r>
            <a:endParaRPr lang="en-GB" sz="2400" b="1" dirty="0"/>
          </a:p>
        </p:txBody>
      </p:sp>
      <p:pic>
        <p:nvPicPr>
          <p:cNvPr id="6146" name="Picture 2"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37859" y="1946422"/>
            <a:ext cx="3107177" cy="34631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14174" y="684617"/>
            <a:ext cx="4630367" cy="4723153"/>
          </a:xfrm>
        </p:spPr>
        <p:txBody>
          <a:bodyPr/>
          <a:lstStyle/>
          <a:p>
            <a:pPr marL="261938" indent="-261938"/>
            <a:endParaRPr lang="en-GB" sz="1800" dirty="0" smtClean="0"/>
          </a:p>
          <a:p>
            <a:pPr marL="261938" indent="-261938"/>
            <a:endParaRPr lang="en-GB" sz="1800" dirty="0"/>
          </a:p>
          <a:p>
            <a:pPr>
              <a:buFont typeface="Wingdings" panose="05000000000000000000" pitchFamily="2" charset="2"/>
              <a:buChar char="§"/>
            </a:pPr>
            <a:endParaRPr lang="en-GB" sz="1800" dirty="0" smtClean="0"/>
          </a:p>
          <a:p>
            <a:pPr>
              <a:buFont typeface="Wingdings" panose="05000000000000000000" pitchFamily="2" charset="2"/>
              <a:buChar char="§"/>
            </a:pPr>
            <a:r>
              <a:rPr lang="en-GB" sz="1800" dirty="0" smtClean="0"/>
              <a:t>Data </a:t>
            </a:r>
            <a:r>
              <a:rPr lang="en-GB" sz="1800" dirty="0"/>
              <a:t>security measures should, at a minimum, </a:t>
            </a:r>
            <a:r>
              <a:rPr lang="en-GB" sz="1800" dirty="0" smtClean="0"/>
              <a:t>allow:</a:t>
            </a:r>
          </a:p>
          <a:p>
            <a:pPr>
              <a:buFont typeface="Wingdings" panose="05000000000000000000" pitchFamily="2" charset="2"/>
              <a:buChar char="§"/>
            </a:pPr>
            <a:endParaRPr lang="en-GB" sz="1800" dirty="0" smtClean="0"/>
          </a:p>
          <a:p>
            <a:pPr>
              <a:buFont typeface="Wingdings" panose="05000000000000000000" pitchFamily="2" charset="2"/>
              <a:buChar char="§"/>
            </a:pPr>
            <a:r>
              <a:rPr lang="en-GB" sz="1800" dirty="0" err="1" smtClean="0"/>
              <a:t>Pseudonimysing</a:t>
            </a:r>
            <a:r>
              <a:rPr lang="en-GB" sz="1800" dirty="0" smtClean="0"/>
              <a:t> or </a:t>
            </a:r>
            <a:r>
              <a:rPr lang="en-GB" sz="1800" dirty="0"/>
              <a:t>encrypting personal </a:t>
            </a:r>
            <a:r>
              <a:rPr lang="en-GB" sz="1800" dirty="0" smtClean="0"/>
              <a:t>data</a:t>
            </a:r>
            <a:endParaRPr lang="en-GB" sz="1800" dirty="0"/>
          </a:p>
          <a:p>
            <a:pPr>
              <a:buFont typeface="Wingdings" panose="05000000000000000000" pitchFamily="2" charset="2"/>
              <a:buChar char="§"/>
            </a:pPr>
            <a:r>
              <a:rPr lang="en-GB" sz="1800" dirty="0" smtClean="0"/>
              <a:t>Maintaining </a:t>
            </a:r>
            <a:r>
              <a:rPr lang="en-GB" sz="1800" dirty="0"/>
              <a:t>ongoing confidentiality, integrity, availability, access, and resilience of processing systems and </a:t>
            </a:r>
            <a:r>
              <a:rPr lang="en-GB" sz="1800" dirty="0" smtClean="0"/>
              <a:t>services</a:t>
            </a:r>
            <a:endParaRPr lang="en-GB" sz="1800" dirty="0"/>
          </a:p>
          <a:p>
            <a:pPr>
              <a:buFont typeface="Wingdings" panose="05000000000000000000" pitchFamily="2" charset="2"/>
              <a:buChar char="§"/>
            </a:pPr>
            <a:r>
              <a:rPr lang="en-GB" sz="1800" dirty="0" smtClean="0"/>
              <a:t>Restoring </a:t>
            </a:r>
            <a:r>
              <a:rPr lang="en-GB" sz="1800" dirty="0"/>
              <a:t>the availability of and access to personal data, in the event of a physical or technical security </a:t>
            </a:r>
            <a:r>
              <a:rPr lang="en-GB" sz="1800" dirty="0" smtClean="0"/>
              <a:t>breach</a:t>
            </a:r>
            <a:endParaRPr lang="en-GB" sz="1800" dirty="0"/>
          </a:p>
          <a:p>
            <a:pPr>
              <a:buFont typeface="Wingdings" panose="05000000000000000000" pitchFamily="2" charset="2"/>
              <a:buChar char="§"/>
            </a:pPr>
            <a:r>
              <a:rPr lang="en-GB" sz="1800" dirty="0" smtClean="0"/>
              <a:t>Testing </a:t>
            </a:r>
            <a:r>
              <a:rPr lang="en-GB" sz="1800" dirty="0"/>
              <a:t>and evaluating the effectiveness of technical and </a:t>
            </a:r>
            <a:r>
              <a:rPr lang="en-GB" sz="1800" dirty="0" smtClean="0"/>
              <a:t>organisation measures</a:t>
            </a:r>
            <a:endParaRPr lang="en-GB" sz="1800" dirty="0"/>
          </a:p>
          <a:p>
            <a:pPr marL="261938" indent="-261938"/>
            <a:endParaRPr lang="en-GB" dirty="0"/>
          </a:p>
        </p:txBody>
      </p:sp>
      <p:cxnSp>
        <p:nvCxnSpPr>
          <p:cNvPr id="5" name="Straight Connector 4"/>
          <p:cNvCxnSpPr/>
          <p:nvPr/>
        </p:nvCxnSpPr>
        <p:spPr>
          <a:xfrm>
            <a:off x="404446" y="1037492"/>
            <a:ext cx="8370277"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081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WHAT SECURITY MEASURES SHOULD BE IMPLEMENTED</a:t>
            </a:r>
            <a:endParaRPr lang="en-GB" sz="2400" b="1" dirty="0"/>
          </a:p>
        </p:txBody>
      </p:sp>
      <p:sp>
        <p:nvSpPr>
          <p:cNvPr id="3" name="Content Placeholder 2"/>
          <p:cNvSpPr>
            <a:spLocks noGrp="1"/>
          </p:cNvSpPr>
          <p:nvPr>
            <p:ph idx="1"/>
          </p:nvPr>
        </p:nvSpPr>
        <p:spPr>
          <a:xfrm>
            <a:off x="448264" y="1627457"/>
            <a:ext cx="5310697" cy="4351338"/>
          </a:xfrm>
        </p:spPr>
        <p:txBody>
          <a:bodyPr/>
          <a:lstStyle/>
          <a:p>
            <a:pPr indent="0">
              <a:buNone/>
            </a:pPr>
            <a:r>
              <a:rPr lang="en-GB" sz="2000" dirty="0"/>
              <a:t>Article 32 </a:t>
            </a:r>
            <a:r>
              <a:rPr lang="en-GB" sz="2000" dirty="0" smtClean="0"/>
              <a:t>flexibility </a:t>
            </a:r>
            <a:r>
              <a:rPr lang="en-GB" sz="2000" dirty="0"/>
              <a:t>in determining which additional technical measures best ensure data </a:t>
            </a:r>
            <a:r>
              <a:rPr lang="en-GB" sz="2000" dirty="0" smtClean="0"/>
              <a:t>security but Data </a:t>
            </a:r>
            <a:r>
              <a:rPr lang="en-GB" sz="2000" dirty="0"/>
              <a:t>Controller must document an evaluation of the measure along four criteria</a:t>
            </a:r>
            <a:r>
              <a:rPr lang="en-GB" sz="2000" dirty="0" smtClean="0"/>
              <a:t>:</a:t>
            </a:r>
          </a:p>
          <a:p>
            <a:pPr indent="0">
              <a:buNone/>
            </a:pPr>
            <a:endParaRPr lang="en-GB" sz="2000" dirty="0" smtClean="0"/>
          </a:p>
          <a:p>
            <a:pPr>
              <a:buFont typeface="Wingdings" panose="05000000000000000000" pitchFamily="2" charset="2"/>
              <a:buChar char="§"/>
            </a:pPr>
            <a:r>
              <a:rPr lang="en-GB" sz="2000" dirty="0" smtClean="0"/>
              <a:t>STATE OF THE ART</a:t>
            </a:r>
          </a:p>
          <a:p>
            <a:pPr indent="0">
              <a:buNone/>
            </a:pPr>
            <a:endParaRPr lang="en-GB" sz="2000" dirty="0" smtClean="0"/>
          </a:p>
          <a:p>
            <a:pPr>
              <a:buFont typeface="Wingdings" panose="05000000000000000000" pitchFamily="2" charset="2"/>
              <a:buChar char="§"/>
            </a:pPr>
            <a:r>
              <a:rPr lang="en-GB" sz="2000" dirty="0" smtClean="0"/>
              <a:t>PROCESSING PROFILE</a:t>
            </a:r>
          </a:p>
          <a:p>
            <a:pPr indent="0">
              <a:buNone/>
            </a:pPr>
            <a:endParaRPr lang="en-GB" sz="2000" dirty="0" smtClean="0"/>
          </a:p>
          <a:p>
            <a:pPr>
              <a:buFont typeface="Wingdings" panose="05000000000000000000" pitchFamily="2" charset="2"/>
              <a:buChar char="§"/>
            </a:pPr>
            <a:r>
              <a:rPr lang="en-GB" sz="2000" dirty="0" smtClean="0"/>
              <a:t>RISK PROFILE</a:t>
            </a:r>
          </a:p>
          <a:p>
            <a:pPr indent="0">
              <a:buNone/>
            </a:pPr>
            <a:endParaRPr lang="en-GB" sz="2000" dirty="0" smtClean="0"/>
          </a:p>
          <a:p>
            <a:pPr>
              <a:buFont typeface="Wingdings" panose="05000000000000000000" pitchFamily="2" charset="2"/>
              <a:buChar char="§"/>
            </a:pPr>
            <a:r>
              <a:rPr lang="en-GB" sz="2000" dirty="0" smtClean="0"/>
              <a:t>COST</a:t>
            </a:r>
            <a:endParaRPr lang="en-GB" sz="2000" dirty="0"/>
          </a:p>
        </p:txBody>
      </p:sp>
      <p:pic>
        <p:nvPicPr>
          <p:cNvPr id="7170"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1100" y="2724149"/>
            <a:ext cx="3562350" cy="36290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626" y="1188671"/>
            <a:ext cx="8377237" cy="3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185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DATA PROTECTION BY DESIGN AND DEFAULT</a:t>
            </a:r>
            <a:endParaRPr lang="en-GB" sz="2400" b="1" dirty="0"/>
          </a:p>
        </p:txBody>
      </p:sp>
      <p:sp>
        <p:nvSpPr>
          <p:cNvPr id="3" name="Content Placeholder 2"/>
          <p:cNvSpPr>
            <a:spLocks noGrp="1"/>
          </p:cNvSpPr>
          <p:nvPr>
            <p:ph idx="1"/>
          </p:nvPr>
        </p:nvSpPr>
        <p:spPr>
          <a:xfrm>
            <a:off x="457200" y="1605600"/>
            <a:ext cx="4581728" cy="4351338"/>
          </a:xfrm>
        </p:spPr>
        <p:txBody>
          <a:bodyPr/>
          <a:lstStyle/>
          <a:p>
            <a:pPr>
              <a:buFont typeface="Wingdings" panose="05000000000000000000" pitchFamily="2" charset="2"/>
              <a:buChar char="§"/>
            </a:pPr>
            <a:r>
              <a:rPr lang="en-GB" sz="2000" dirty="0"/>
              <a:t>E</a:t>
            </a:r>
            <a:r>
              <a:rPr lang="en-GB" sz="2000" dirty="0" smtClean="0"/>
              <a:t>mbedded </a:t>
            </a:r>
            <a:r>
              <a:rPr lang="en-GB" sz="2000" dirty="0"/>
              <a:t>into the </a:t>
            </a:r>
            <a:r>
              <a:rPr lang="en-GB" sz="2000" dirty="0" smtClean="0"/>
              <a:t>design</a:t>
            </a:r>
          </a:p>
          <a:p>
            <a:pPr>
              <a:buFont typeface="Wingdings" panose="05000000000000000000" pitchFamily="2" charset="2"/>
              <a:buChar char="§"/>
            </a:pPr>
            <a:endParaRPr lang="en-GB" sz="2000" dirty="0"/>
          </a:p>
          <a:p>
            <a:pPr>
              <a:buFont typeface="Wingdings" panose="05000000000000000000" pitchFamily="2" charset="2"/>
              <a:buChar char="§"/>
            </a:pPr>
            <a:r>
              <a:rPr lang="en-GB" sz="2000" dirty="0" smtClean="0"/>
              <a:t>Default setting</a:t>
            </a:r>
          </a:p>
          <a:p>
            <a:pPr>
              <a:buFont typeface="Wingdings" panose="05000000000000000000" pitchFamily="2" charset="2"/>
              <a:buChar char="§"/>
            </a:pPr>
            <a:endParaRPr lang="en-GB" sz="2000" dirty="0"/>
          </a:p>
          <a:p>
            <a:pPr>
              <a:buFont typeface="Wingdings" panose="05000000000000000000" pitchFamily="2" charset="2"/>
              <a:buChar char="§"/>
            </a:pPr>
            <a:r>
              <a:rPr lang="en-GB" sz="2000" dirty="0" smtClean="0"/>
              <a:t>Support accountability</a:t>
            </a:r>
          </a:p>
          <a:p>
            <a:pPr>
              <a:buFont typeface="Wingdings" panose="05000000000000000000" pitchFamily="2" charset="2"/>
              <a:buChar char="§"/>
            </a:pPr>
            <a:endParaRPr lang="en-GB" sz="2000" dirty="0"/>
          </a:p>
          <a:p>
            <a:pPr>
              <a:buFont typeface="Wingdings" panose="05000000000000000000" pitchFamily="2" charset="2"/>
              <a:buChar char="§"/>
            </a:pPr>
            <a:r>
              <a:rPr lang="en-GB" sz="2000" dirty="0" smtClean="0"/>
              <a:t>Maintain transparency</a:t>
            </a:r>
          </a:p>
          <a:p>
            <a:pPr>
              <a:buFont typeface="Wingdings" panose="05000000000000000000" pitchFamily="2" charset="2"/>
              <a:buChar char="§"/>
            </a:pPr>
            <a:endParaRPr lang="en-GB" sz="2000" dirty="0"/>
          </a:p>
          <a:p>
            <a:pPr>
              <a:buFont typeface="Wingdings" panose="05000000000000000000" pitchFamily="2" charset="2"/>
              <a:buChar char="§"/>
            </a:pPr>
            <a:r>
              <a:rPr lang="en-GB" sz="2000" dirty="0" smtClean="0"/>
              <a:t>Safeguards</a:t>
            </a:r>
            <a:endParaRPr lang="en-GB" sz="2000" dirty="0"/>
          </a:p>
        </p:txBody>
      </p:sp>
    </p:spTree>
    <p:extLst>
      <p:ext uri="{BB962C8B-B14F-4D97-AF65-F5344CB8AC3E}">
        <p14:creationId xmlns:p14="http://schemas.microsoft.com/office/powerpoint/2010/main" val="166396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Fines and claims</a:t>
            </a:r>
            <a:r>
              <a:rPr lang="en-GB" sz="3200" dirty="0" smtClean="0"/>
              <a:t/>
            </a:r>
            <a:br>
              <a:rPr lang="en-GB" sz="3200" dirty="0" smtClean="0"/>
            </a:br>
            <a:endParaRPr lang="en-GB" sz="3200" dirty="0"/>
          </a:p>
        </p:txBody>
      </p:sp>
      <p:sp>
        <p:nvSpPr>
          <p:cNvPr id="3" name="Content Placeholder 2"/>
          <p:cNvSpPr>
            <a:spLocks noGrp="1"/>
          </p:cNvSpPr>
          <p:nvPr>
            <p:ph idx="1"/>
          </p:nvPr>
        </p:nvSpPr>
        <p:spPr>
          <a:xfrm>
            <a:off x="457200" y="1605600"/>
            <a:ext cx="3647872" cy="4351338"/>
          </a:xfrm>
        </p:spPr>
        <p:txBody>
          <a:bodyPr/>
          <a:lstStyle/>
          <a:p>
            <a:pPr>
              <a:buFont typeface="Wingdings" panose="05000000000000000000" pitchFamily="2" charset="2"/>
              <a:buChar char="§"/>
            </a:pPr>
            <a:r>
              <a:rPr lang="en-GB" sz="2000" dirty="0" smtClean="0"/>
              <a:t>Fines</a:t>
            </a:r>
          </a:p>
          <a:p>
            <a:pPr>
              <a:buFont typeface="Wingdings" panose="05000000000000000000" pitchFamily="2" charset="2"/>
              <a:buChar char="§"/>
            </a:pPr>
            <a:endParaRPr lang="en-GB" sz="2000" dirty="0"/>
          </a:p>
          <a:p>
            <a:pPr>
              <a:buFont typeface="Wingdings" panose="05000000000000000000" pitchFamily="2" charset="2"/>
              <a:buChar char="§"/>
            </a:pPr>
            <a:r>
              <a:rPr lang="en-GB" sz="2000" dirty="0" smtClean="0"/>
              <a:t>Third Party Claims against organisation</a:t>
            </a:r>
          </a:p>
          <a:p>
            <a:pPr>
              <a:buFont typeface="Wingdings" panose="05000000000000000000" pitchFamily="2" charset="2"/>
              <a:buChar char="§"/>
            </a:pPr>
            <a:endParaRPr lang="en-GB" sz="2000" dirty="0"/>
          </a:p>
          <a:p>
            <a:pPr>
              <a:buFont typeface="Wingdings" panose="05000000000000000000" pitchFamily="2" charset="2"/>
              <a:buChar char="§"/>
            </a:pPr>
            <a:r>
              <a:rPr lang="en-GB" sz="2000" dirty="0" smtClean="0"/>
              <a:t>Claims against Officers and Directors</a:t>
            </a:r>
            <a:endParaRPr lang="en-GB" sz="2000" dirty="0"/>
          </a:p>
        </p:txBody>
      </p:sp>
      <p:pic>
        <p:nvPicPr>
          <p:cNvPr id="1026" name="Picture 2" descr="Image result for money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5072" y="574933"/>
            <a:ext cx="4876800" cy="487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7222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ICO APPROACH TO GDPR BREACHES</a:t>
            </a:r>
            <a:endParaRPr lang="en-GB" sz="2400" b="1" dirty="0"/>
          </a:p>
        </p:txBody>
      </p:sp>
      <p:sp>
        <p:nvSpPr>
          <p:cNvPr id="3" name="Content Placeholder 2"/>
          <p:cNvSpPr>
            <a:spLocks noGrp="1"/>
          </p:cNvSpPr>
          <p:nvPr>
            <p:ph idx="1"/>
          </p:nvPr>
        </p:nvSpPr>
        <p:spPr>
          <a:xfrm>
            <a:off x="474784" y="1350623"/>
            <a:ext cx="4688732" cy="4351338"/>
          </a:xfrm>
        </p:spPr>
        <p:txBody>
          <a:bodyPr/>
          <a:lstStyle/>
          <a:p>
            <a:pPr indent="0">
              <a:buNone/>
            </a:pPr>
            <a:r>
              <a:rPr lang="en-GB" sz="1600" dirty="0" smtClean="0"/>
              <a:t>ICO has a blog on GDPR:</a:t>
            </a:r>
          </a:p>
          <a:p>
            <a:endParaRPr lang="en-GB" sz="1600" dirty="0"/>
          </a:p>
          <a:p>
            <a:pPr indent="0">
              <a:buNone/>
            </a:pPr>
            <a:r>
              <a:rPr lang="en-GB" sz="1600" i="1" dirty="0" smtClean="0"/>
              <a:t>‘This </a:t>
            </a:r>
            <a:r>
              <a:rPr lang="en-GB" sz="1600" i="1" dirty="0"/>
              <a:t>law is not about fines. It’s about putting the consumer and citizen first. We can’t lose sight of </a:t>
            </a:r>
            <a:r>
              <a:rPr lang="en-GB" sz="1600" i="1" dirty="0" smtClean="0"/>
              <a:t>that. Focusing </a:t>
            </a:r>
            <a:r>
              <a:rPr lang="en-GB" sz="1600" i="1" dirty="0"/>
              <a:t>on big fines makes for great headlines, but thinking that GDPR is about crippling financial punishment misses the </a:t>
            </a:r>
            <a:r>
              <a:rPr lang="en-GB" sz="1600" i="1" dirty="0" smtClean="0"/>
              <a:t>point.</a:t>
            </a:r>
          </a:p>
          <a:p>
            <a:pPr indent="0">
              <a:buNone/>
            </a:pPr>
            <a:r>
              <a:rPr lang="en-GB" sz="1600" i="1" dirty="0" smtClean="0"/>
              <a:t>And </a:t>
            </a:r>
            <a:r>
              <a:rPr lang="en-GB" sz="1600" i="1" dirty="0"/>
              <a:t>that concerns </a:t>
            </a:r>
            <a:r>
              <a:rPr lang="en-GB" sz="1600" i="1" dirty="0" smtClean="0"/>
              <a:t>me.</a:t>
            </a:r>
          </a:p>
          <a:p>
            <a:pPr indent="0">
              <a:buNone/>
            </a:pPr>
            <a:r>
              <a:rPr lang="en-GB" sz="1600" i="1" dirty="0" smtClean="0"/>
              <a:t>It’s </a:t>
            </a:r>
            <a:r>
              <a:rPr lang="en-GB" sz="1600" i="1" dirty="0"/>
              <a:t>true we’ll have the power to impose fines much bigger than the £500,000 limit the DPA allows us. It’s also true that companies are fearful of the maximum £17 million or 4% of turnover allowed under the new </a:t>
            </a:r>
            <a:r>
              <a:rPr lang="en-GB" sz="1600" i="1" dirty="0" smtClean="0"/>
              <a:t>law. But </a:t>
            </a:r>
            <a:r>
              <a:rPr lang="en-GB" sz="1600" i="1" dirty="0"/>
              <a:t>it’s scaremongering to suggest that we’ll be making early examples of organisations for minor infringements or that maximum fines will become the </a:t>
            </a:r>
            <a:r>
              <a:rPr lang="en-GB" sz="1600" i="1" dirty="0" smtClean="0"/>
              <a:t>norm. The </a:t>
            </a:r>
            <a:r>
              <a:rPr lang="en-GB" sz="1600" i="1" dirty="0"/>
              <a:t>ICO’s commitment to guiding, advising and educating organisations about how to comply with the law will not change under the GDPR. We have always preferred the carrot to the stick</a:t>
            </a:r>
            <a:r>
              <a:rPr lang="en-GB" sz="1600" i="1" dirty="0" smtClean="0"/>
              <a:t>.’</a:t>
            </a:r>
            <a:endParaRPr lang="en-GB" sz="1600" i="1" dirty="0"/>
          </a:p>
          <a:p>
            <a:endParaRPr lang="en-GB" sz="1600" dirty="0"/>
          </a:p>
        </p:txBody>
      </p:sp>
      <p:pic>
        <p:nvPicPr>
          <p:cNvPr id="5" name="Picture 4" descr="Image result for information commissione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5621" y="3590925"/>
            <a:ext cx="3235454" cy="2521926"/>
          </a:xfrm>
          <a:prstGeom prst="rect">
            <a:avLst/>
          </a:prstGeom>
          <a:noFill/>
          <a:ln>
            <a:noFill/>
          </a:ln>
        </p:spPr>
      </p:pic>
    </p:spTree>
    <p:extLst>
      <p:ext uri="{BB962C8B-B14F-4D97-AF65-F5344CB8AC3E}">
        <p14:creationId xmlns:p14="http://schemas.microsoft.com/office/powerpoint/2010/main" val="2333179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977220" y="6292800"/>
            <a:ext cx="5661180" cy="207638"/>
          </a:xfrm>
          <a:prstGeom prst="rect">
            <a:avLst/>
          </a:prstGeom>
          <a:noFill/>
        </p:spPr>
        <p:txBody>
          <a:bodyPr wrap="none" lIns="0" tIns="0" rIns="0" bIns="0" rtlCol="0">
            <a:noAutofit/>
          </a:bodyPr>
          <a:lstStyle/>
          <a:p>
            <a:pPr defTabSz="914400"/>
            <a:r>
              <a:rPr lang="en-US" sz="1600" b="1" dirty="0" smtClean="0">
                <a:solidFill>
                  <a:prstClr val="white"/>
                </a:solidFill>
                <a:latin typeface="Arial" charset="0"/>
                <a:ea typeface="Arial" charset="0"/>
                <a:cs typeface="Arial" charset="0"/>
              </a:rPr>
              <a:t>Insert Email address</a:t>
            </a:r>
            <a:endParaRPr lang="en-US" sz="1600" b="1" dirty="0">
              <a:solidFill>
                <a:prstClr val="white"/>
              </a:solidFill>
              <a:latin typeface="Arial" charset="0"/>
              <a:ea typeface="Arial" charset="0"/>
              <a:cs typeface="Arial" charset="0"/>
            </a:endParaRPr>
          </a:p>
        </p:txBody>
      </p:sp>
      <p:sp>
        <p:nvSpPr>
          <p:cNvPr id="6" name="TextBox 5"/>
          <p:cNvSpPr txBox="1"/>
          <p:nvPr/>
        </p:nvSpPr>
        <p:spPr>
          <a:xfrm>
            <a:off x="889305" y="1687875"/>
            <a:ext cx="4749495" cy="1829700"/>
          </a:xfrm>
          <a:prstGeom prst="rect">
            <a:avLst/>
          </a:prstGeom>
          <a:noFill/>
        </p:spPr>
        <p:txBody>
          <a:bodyPr wrap="none" lIns="0" tIns="0" rIns="0" bIns="0" rtlCol="0">
            <a:noAutofit/>
          </a:bodyPr>
          <a:lstStyle/>
          <a:p>
            <a:pPr defTabSz="914400"/>
            <a:r>
              <a:rPr lang="en-GB" sz="2400" b="1" cap="all" dirty="0">
                <a:solidFill>
                  <a:prstClr val="white"/>
                </a:solidFill>
                <a:latin typeface="Segoe UI"/>
              </a:rPr>
              <a:t>RISK AND CLAIMS IMPACT OF </a:t>
            </a:r>
            <a:endParaRPr lang="en-GB" sz="2400" b="1" cap="all" dirty="0" smtClean="0">
              <a:solidFill>
                <a:prstClr val="white"/>
              </a:solidFill>
              <a:latin typeface="Segoe UI"/>
            </a:endParaRPr>
          </a:p>
          <a:p>
            <a:pPr defTabSz="914400"/>
            <a:r>
              <a:rPr lang="en-GB" sz="2400" b="1" cap="all" dirty="0" smtClean="0">
                <a:solidFill>
                  <a:prstClr val="white"/>
                </a:solidFill>
                <a:latin typeface="Segoe UI"/>
              </a:rPr>
              <a:t>TECHNOLOGICAL </a:t>
            </a:r>
            <a:r>
              <a:rPr lang="en-GB" sz="2400" b="1" cap="all" dirty="0">
                <a:solidFill>
                  <a:prstClr val="white"/>
                </a:solidFill>
                <a:latin typeface="Segoe UI"/>
              </a:rPr>
              <a:t>ADVANCES</a:t>
            </a:r>
            <a:endParaRPr lang="en-US" sz="4000" dirty="0">
              <a:solidFill>
                <a:prstClr val="white"/>
              </a:solidFill>
              <a:latin typeface="Arial" charset="0"/>
              <a:ea typeface="Arial" charset="0"/>
              <a:cs typeface="Arial" charset="0"/>
            </a:endParaRPr>
          </a:p>
        </p:txBody>
      </p:sp>
      <p:sp>
        <p:nvSpPr>
          <p:cNvPr id="7" name="TextBox 6"/>
          <p:cNvSpPr txBox="1"/>
          <p:nvPr/>
        </p:nvSpPr>
        <p:spPr>
          <a:xfrm>
            <a:off x="977220" y="3528000"/>
            <a:ext cx="6949980" cy="518400"/>
          </a:xfrm>
          <a:prstGeom prst="rect">
            <a:avLst/>
          </a:prstGeom>
          <a:noFill/>
        </p:spPr>
        <p:txBody>
          <a:bodyPr wrap="none" lIns="0" tIns="0" rIns="0" bIns="0" rtlCol="0">
            <a:noAutofit/>
          </a:bodyPr>
          <a:lstStyle/>
          <a:p>
            <a:pPr>
              <a:spcBef>
                <a:spcPct val="20000"/>
              </a:spcBef>
            </a:pPr>
            <a:r>
              <a:rPr lang="en-US" sz="2000" b="1" dirty="0">
                <a:solidFill>
                  <a:prstClr val="white"/>
                </a:solidFill>
                <a:latin typeface="Segoe UI"/>
              </a:rPr>
              <a:t>John Lambert</a:t>
            </a:r>
            <a:r>
              <a:rPr lang="en-US" sz="2000" dirty="0">
                <a:solidFill>
                  <a:prstClr val="white"/>
                </a:solidFill>
                <a:latin typeface="Segoe UI"/>
              </a:rPr>
              <a:t>					</a:t>
            </a:r>
            <a:endParaRPr lang="en-US" sz="2000" b="1" dirty="0">
              <a:solidFill>
                <a:prstClr val="white"/>
              </a:solidFill>
              <a:latin typeface="Segoe UI"/>
            </a:endParaRPr>
          </a:p>
          <a:p>
            <a:pPr>
              <a:spcBef>
                <a:spcPct val="20000"/>
              </a:spcBef>
            </a:pPr>
            <a:r>
              <a:rPr lang="en-US" sz="2000" dirty="0">
                <a:solidFill>
                  <a:prstClr val="white"/>
                </a:solidFill>
                <a:latin typeface="Segoe UI"/>
              </a:rPr>
              <a:t>Associate 												</a:t>
            </a:r>
          </a:p>
          <a:p>
            <a:pPr>
              <a:spcBef>
                <a:spcPct val="20000"/>
              </a:spcBef>
            </a:pPr>
            <a:r>
              <a:rPr lang="en-US" sz="2000" dirty="0">
                <a:solidFill>
                  <a:prstClr val="white"/>
                </a:solidFill>
                <a:latin typeface="Segoe UI"/>
              </a:rPr>
              <a:t>E: john.lambert@blmlaw.com</a:t>
            </a:r>
            <a:endParaRPr lang="en-GB" sz="2000" dirty="0">
              <a:solidFill>
                <a:prstClr val="white"/>
              </a:solidFill>
              <a:latin typeface="Segoe UI"/>
            </a:endParaRPr>
          </a:p>
        </p:txBody>
      </p:sp>
    </p:spTree>
    <p:extLst>
      <p:ext uri="{BB962C8B-B14F-4D97-AF65-F5344CB8AC3E}">
        <p14:creationId xmlns:p14="http://schemas.microsoft.com/office/powerpoint/2010/main" val="689226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OVERVIEW</a:t>
            </a:r>
            <a:endParaRPr lang="en-GB" sz="2400" b="1" dirty="0"/>
          </a:p>
        </p:txBody>
      </p:sp>
      <p:sp>
        <p:nvSpPr>
          <p:cNvPr id="3" name="Rectangle 2"/>
          <p:cNvSpPr/>
          <p:nvPr/>
        </p:nvSpPr>
        <p:spPr>
          <a:xfrm>
            <a:off x="492370" y="1501115"/>
            <a:ext cx="6717322" cy="1887696"/>
          </a:xfrm>
          <a:prstGeom prst="rect">
            <a:avLst/>
          </a:prstGeom>
        </p:spPr>
        <p:txBody>
          <a:bodyPr wrap="square">
            <a:spAutoFit/>
          </a:bodyPr>
          <a:lstStyle/>
          <a:p>
            <a:pPr marL="342900" indent="-342900">
              <a:lnSpc>
                <a:spcPct val="90000"/>
              </a:lnSpc>
              <a:spcBef>
                <a:spcPts val="768"/>
              </a:spcBef>
              <a:buClr>
                <a:srgbClr val="D12B24"/>
              </a:buClr>
              <a:buFont typeface="Wingdings" panose="05000000000000000000" pitchFamily="2" charset="2"/>
              <a:buChar char="§"/>
            </a:pPr>
            <a:r>
              <a:rPr lang="en-GB" sz="2000" dirty="0" smtClean="0">
                <a:solidFill>
                  <a:srgbClr val="414042"/>
                </a:solidFill>
              </a:rPr>
              <a:t>The </a:t>
            </a:r>
            <a:r>
              <a:rPr lang="en-GB" sz="2000" dirty="0">
                <a:solidFill>
                  <a:srgbClr val="414042"/>
                </a:solidFill>
              </a:rPr>
              <a:t>p</a:t>
            </a:r>
            <a:r>
              <a:rPr lang="en-GB" sz="2000" dirty="0" smtClean="0">
                <a:solidFill>
                  <a:srgbClr val="414042"/>
                </a:solidFill>
              </a:rPr>
              <a:t>ace </a:t>
            </a:r>
            <a:r>
              <a:rPr lang="en-GB" sz="2000" dirty="0">
                <a:solidFill>
                  <a:srgbClr val="414042"/>
                </a:solidFill>
              </a:rPr>
              <a:t>of c</a:t>
            </a:r>
            <a:r>
              <a:rPr lang="en-GB" sz="2000" dirty="0" smtClean="0">
                <a:solidFill>
                  <a:srgbClr val="414042"/>
                </a:solidFill>
              </a:rPr>
              <a:t>hange</a:t>
            </a:r>
          </a:p>
          <a:p>
            <a:pPr>
              <a:lnSpc>
                <a:spcPct val="90000"/>
              </a:lnSpc>
              <a:spcBef>
                <a:spcPts val="768"/>
              </a:spcBef>
              <a:buClr>
                <a:srgbClr val="D12B24"/>
              </a:buClr>
            </a:pPr>
            <a:endParaRPr lang="en-GB" sz="2000" dirty="0" smtClean="0">
              <a:solidFill>
                <a:srgbClr val="414042"/>
              </a:solidFill>
            </a:endParaRPr>
          </a:p>
          <a:p>
            <a:pPr marL="342900" indent="-342900">
              <a:lnSpc>
                <a:spcPct val="90000"/>
              </a:lnSpc>
              <a:spcBef>
                <a:spcPts val="768"/>
              </a:spcBef>
              <a:buClr>
                <a:srgbClr val="D12B24"/>
              </a:buClr>
              <a:buFont typeface="Wingdings" panose="05000000000000000000" pitchFamily="2" charset="2"/>
              <a:buChar char="§"/>
            </a:pPr>
            <a:r>
              <a:rPr lang="en-GB" sz="2000" dirty="0" smtClean="0">
                <a:solidFill>
                  <a:srgbClr val="414042"/>
                </a:solidFill>
              </a:rPr>
              <a:t>Insurance </a:t>
            </a:r>
            <a:r>
              <a:rPr lang="en-GB" sz="2000" dirty="0">
                <a:solidFill>
                  <a:srgbClr val="414042"/>
                </a:solidFill>
              </a:rPr>
              <a:t>– The Big Data Revolution </a:t>
            </a:r>
            <a:endParaRPr lang="en-GB" sz="2000" dirty="0" smtClean="0">
              <a:solidFill>
                <a:srgbClr val="414042"/>
              </a:solidFill>
            </a:endParaRPr>
          </a:p>
          <a:p>
            <a:pPr>
              <a:lnSpc>
                <a:spcPct val="90000"/>
              </a:lnSpc>
              <a:spcBef>
                <a:spcPts val="768"/>
              </a:spcBef>
              <a:buClr>
                <a:srgbClr val="D12B24"/>
              </a:buClr>
            </a:pPr>
            <a:endParaRPr lang="en-GB" sz="2000" dirty="0" smtClean="0">
              <a:solidFill>
                <a:srgbClr val="414042"/>
              </a:solidFill>
            </a:endParaRPr>
          </a:p>
          <a:p>
            <a:pPr marL="342900" indent="-342900">
              <a:lnSpc>
                <a:spcPct val="90000"/>
              </a:lnSpc>
              <a:spcBef>
                <a:spcPts val="768"/>
              </a:spcBef>
              <a:buClr>
                <a:srgbClr val="D12B24"/>
              </a:buClr>
              <a:buFont typeface="Wingdings" panose="05000000000000000000" pitchFamily="2" charset="2"/>
              <a:buChar char="§"/>
            </a:pPr>
            <a:r>
              <a:rPr lang="en-GB" sz="2000" dirty="0" smtClean="0">
                <a:solidFill>
                  <a:srgbClr val="414042"/>
                </a:solidFill>
              </a:rPr>
              <a:t>Mind </a:t>
            </a:r>
            <a:r>
              <a:rPr lang="en-GB" sz="2000" dirty="0">
                <a:solidFill>
                  <a:srgbClr val="414042"/>
                </a:solidFill>
              </a:rPr>
              <a:t>the </a:t>
            </a:r>
            <a:r>
              <a:rPr lang="en-GB" sz="2000" dirty="0" smtClean="0">
                <a:solidFill>
                  <a:srgbClr val="414042"/>
                </a:solidFill>
              </a:rPr>
              <a:t>gap</a:t>
            </a:r>
            <a:r>
              <a:rPr lang="en-GB" sz="2000" dirty="0">
                <a:solidFill>
                  <a:srgbClr val="414042"/>
                </a:solidFill>
              </a:rPr>
              <a:t>! </a:t>
            </a:r>
          </a:p>
        </p:txBody>
      </p:sp>
    </p:spTree>
    <p:extLst>
      <p:ext uri="{BB962C8B-B14F-4D97-AF65-F5344CB8AC3E}">
        <p14:creationId xmlns:p14="http://schemas.microsoft.com/office/powerpoint/2010/main" val="1475524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THE PACE OF CHANGE</a:t>
            </a:r>
            <a:endParaRPr lang="en-GB" sz="2400" b="1" dirty="0"/>
          </a:p>
        </p:txBody>
      </p:sp>
      <p:pic>
        <p:nvPicPr>
          <p:cNvPr id="4110" name="Picture 14" descr="Image result for disruption technolog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936" y="1395047"/>
            <a:ext cx="6781556" cy="4009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00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8408" y="440794"/>
            <a:ext cx="6604000" cy="660200"/>
          </a:xfrm>
        </p:spPr>
        <p:txBody>
          <a:bodyPr/>
          <a:lstStyle/>
          <a:p>
            <a:r>
              <a:rPr lang="en-GB" sz="2400" b="1" dirty="0" smtClean="0"/>
              <a:t>THE PACE OF CHANGE</a:t>
            </a:r>
            <a:endParaRPr lang="en-GB" sz="2400" b="1" dirty="0"/>
          </a:p>
        </p:txBody>
      </p:sp>
      <p:pic>
        <p:nvPicPr>
          <p:cNvPr id="3075" name="Picture 3" descr="blog_unintene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615538" y="-1951038"/>
            <a:ext cx="6953250" cy="4067176"/>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https://i2.wp.com/interactioninstitute.org/wp-content/uploads/2014/04/blog_uninten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192" y="1960685"/>
            <a:ext cx="5690491" cy="3331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1367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THE PACE OF CHANGE</a:t>
            </a:r>
            <a:endParaRPr lang="en-GB" sz="2400" b="1" dirty="0"/>
          </a:p>
        </p:txBody>
      </p:sp>
      <p:pic>
        <p:nvPicPr>
          <p:cNvPr id="4100" name="Picture 4" descr="Image result for wearable tech">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2041" y="1250617"/>
            <a:ext cx="3937455" cy="220476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driverless car funny">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523" y="1337568"/>
            <a:ext cx="3663612" cy="246070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smart home funny">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6276" y="3455377"/>
            <a:ext cx="3188983" cy="2960835"/>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Image result for cat drone">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6860" y="4138697"/>
            <a:ext cx="3714375" cy="1872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520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THE BIG DATA REVOLUTION! </a:t>
            </a:r>
            <a:endParaRPr lang="en-GB" sz="2400" b="1" dirty="0"/>
          </a:p>
        </p:txBody>
      </p:sp>
      <p:pic>
        <p:nvPicPr>
          <p:cNvPr id="10244" name="Picture 4" descr="Image result for revolution big data">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3213" y="1392481"/>
            <a:ext cx="5682517" cy="4266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116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THE BIG DATA REVOLUTION! </a:t>
            </a:r>
            <a:endParaRPr lang="en-GB" sz="2400" b="1" dirty="0"/>
          </a:p>
        </p:txBody>
      </p:sp>
      <p:pic>
        <p:nvPicPr>
          <p:cNvPr id="11268" name="Picture 4" descr="Related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8362" y="1424353"/>
            <a:ext cx="3312746" cy="2154511"/>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Image result for graph up and dow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43132" y="3998698"/>
            <a:ext cx="2988663" cy="2243533"/>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Image result for stopwatch 3 seconds">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8621" y="1424353"/>
            <a:ext cx="2154511" cy="2154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742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MIND THE GAP!</a:t>
            </a:r>
            <a:endParaRPr lang="en-GB" sz="2400" b="1" dirty="0"/>
          </a:p>
        </p:txBody>
      </p:sp>
      <p:pic>
        <p:nvPicPr>
          <p:cNvPr id="8194" name="Picture 2" descr="Image result for cyber hack saudi aram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195" y="3827400"/>
            <a:ext cx="3311405" cy="220210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Image result for release of sewa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6574" y="1441938"/>
            <a:ext cx="2915413" cy="1947496"/>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Image result for cyber hack steel mill">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2318" y="3827400"/>
            <a:ext cx="3483927" cy="2170233"/>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Image result for stuxnet iran">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82340" y="1359875"/>
            <a:ext cx="2383113" cy="2111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078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a:t>MIND THE GAP: CONSEQUENCES</a:t>
            </a:r>
          </a:p>
        </p:txBody>
      </p:sp>
      <p:sp>
        <p:nvSpPr>
          <p:cNvPr id="3" name="Slide Number Placeholder 2"/>
          <p:cNvSpPr>
            <a:spLocks noGrp="1"/>
          </p:cNvSpPr>
          <p:nvPr>
            <p:ph type="sldNum" sz="quarter" idx="12"/>
          </p:nvPr>
        </p:nvSpPr>
        <p:spPr/>
        <p:txBody>
          <a:bodyPr/>
          <a:lstStyle/>
          <a:p>
            <a:fld id="{C9C00FB6-3605-B843-B201-F9FC7C72FE33}" type="slidenum">
              <a:rPr lang="en-US" smtClean="0">
                <a:solidFill>
                  <a:srgbClr val="414042">
                    <a:tint val="75000"/>
                  </a:srgbClr>
                </a:solidFill>
              </a:rPr>
              <a:pPr/>
              <a:t>29</a:t>
            </a:fld>
            <a:endParaRPr lang="en-US" dirty="0">
              <a:solidFill>
                <a:srgbClr val="414042">
                  <a:tint val="75000"/>
                </a:srgbClr>
              </a:solidFill>
            </a:endParaRPr>
          </a:p>
        </p:txBody>
      </p:sp>
      <p:sp>
        <p:nvSpPr>
          <p:cNvPr id="4" name="Content Placeholder 3"/>
          <p:cNvSpPr>
            <a:spLocks noGrp="1"/>
          </p:cNvSpPr>
          <p:nvPr>
            <p:ph sz="quarter" idx="13"/>
          </p:nvPr>
        </p:nvSpPr>
        <p:spPr>
          <a:xfrm>
            <a:off x="457200" y="1606549"/>
            <a:ext cx="8229600" cy="4623335"/>
          </a:xfrm>
        </p:spPr>
        <p:txBody>
          <a:bodyPr/>
          <a:lstStyle/>
          <a:p>
            <a:pPr>
              <a:buFont typeface="Wingdings" panose="05000000000000000000" pitchFamily="2" charset="2"/>
              <a:buChar char="§"/>
            </a:pPr>
            <a:r>
              <a:rPr lang="en-GB" sz="2000" dirty="0">
                <a:solidFill>
                  <a:srgbClr val="414042"/>
                </a:solidFill>
                <a:latin typeface="+mn-lt"/>
              </a:rPr>
              <a:t>Property damage </a:t>
            </a:r>
          </a:p>
          <a:p>
            <a:pPr>
              <a:buFont typeface="Wingdings" panose="05000000000000000000" pitchFamily="2" charset="2"/>
              <a:buChar char="§"/>
            </a:pPr>
            <a:r>
              <a:rPr lang="en-GB" sz="2000" dirty="0">
                <a:solidFill>
                  <a:srgbClr val="414042"/>
                </a:solidFill>
                <a:latin typeface="+mn-lt"/>
              </a:rPr>
              <a:t>Network interruption</a:t>
            </a:r>
          </a:p>
          <a:p>
            <a:pPr>
              <a:buFont typeface="Wingdings" panose="05000000000000000000" pitchFamily="2" charset="2"/>
              <a:buChar char="§"/>
            </a:pPr>
            <a:r>
              <a:rPr lang="en-GB" sz="2000" dirty="0">
                <a:solidFill>
                  <a:srgbClr val="414042"/>
                </a:solidFill>
                <a:latin typeface="+mn-lt"/>
              </a:rPr>
              <a:t>Data corruption</a:t>
            </a:r>
          </a:p>
          <a:p>
            <a:pPr>
              <a:buFont typeface="Wingdings" panose="05000000000000000000" pitchFamily="2" charset="2"/>
              <a:buChar char="§"/>
            </a:pPr>
            <a:r>
              <a:rPr lang="en-GB" sz="2000" dirty="0">
                <a:solidFill>
                  <a:srgbClr val="414042"/>
                </a:solidFill>
                <a:latin typeface="+mn-lt"/>
              </a:rPr>
              <a:t>Theft of Intellectual Property</a:t>
            </a:r>
          </a:p>
          <a:p>
            <a:pPr>
              <a:buFont typeface="Wingdings" panose="05000000000000000000" pitchFamily="2" charset="2"/>
              <a:buChar char="§"/>
            </a:pPr>
            <a:r>
              <a:rPr lang="en-GB" sz="2000" dirty="0">
                <a:solidFill>
                  <a:srgbClr val="414042"/>
                </a:solidFill>
                <a:latin typeface="+mn-lt"/>
              </a:rPr>
              <a:t>Cyber extortion</a:t>
            </a:r>
          </a:p>
          <a:p>
            <a:pPr>
              <a:buFont typeface="Wingdings" panose="05000000000000000000" pitchFamily="2" charset="2"/>
              <a:buChar char="§"/>
            </a:pPr>
            <a:r>
              <a:rPr lang="en-GB" sz="2000" dirty="0">
                <a:solidFill>
                  <a:srgbClr val="414042"/>
                </a:solidFill>
                <a:latin typeface="+mn-lt"/>
              </a:rPr>
              <a:t>Resultant damage</a:t>
            </a:r>
          </a:p>
          <a:p>
            <a:endParaRPr lang="en-GB" sz="2000" dirty="0" smtClean="0">
              <a:latin typeface="+mj-lt"/>
            </a:endParaRPr>
          </a:p>
        </p:txBody>
      </p:sp>
    </p:spTree>
    <p:extLst>
      <p:ext uri="{BB962C8B-B14F-4D97-AF65-F5344CB8AC3E}">
        <p14:creationId xmlns:p14="http://schemas.microsoft.com/office/powerpoint/2010/main" val="6919788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wanna cry funn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3891" y="1457813"/>
            <a:ext cx="5158060" cy="3843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899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977220" y="6292800"/>
            <a:ext cx="5661180" cy="207638"/>
          </a:xfrm>
          <a:prstGeom prst="rect">
            <a:avLst/>
          </a:prstGeom>
          <a:noFill/>
        </p:spPr>
        <p:txBody>
          <a:bodyPr wrap="none" lIns="0" tIns="0" rIns="0" bIns="0" rtlCol="0">
            <a:noAutofit/>
          </a:bodyPr>
          <a:lstStyle/>
          <a:p>
            <a:pPr defTabSz="914400"/>
            <a:r>
              <a:rPr lang="en-US" sz="1600" b="1" dirty="0" smtClean="0">
                <a:solidFill>
                  <a:prstClr val="white"/>
                </a:solidFill>
                <a:latin typeface="Arial" charset="0"/>
                <a:ea typeface="Arial" charset="0"/>
                <a:cs typeface="Arial" charset="0"/>
              </a:rPr>
              <a:t>Insert Email address</a:t>
            </a:r>
            <a:endParaRPr lang="en-US" sz="1600" b="1" dirty="0">
              <a:solidFill>
                <a:prstClr val="white"/>
              </a:solidFill>
              <a:latin typeface="Arial" charset="0"/>
              <a:ea typeface="Arial" charset="0"/>
              <a:cs typeface="Arial" charset="0"/>
            </a:endParaRPr>
          </a:p>
        </p:txBody>
      </p:sp>
      <p:sp>
        <p:nvSpPr>
          <p:cNvPr id="6" name="TextBox 5"/>
          <p:cNvSpPr txBox="1"/>
          <p:nvPr/>
        </p:nvSpPr>
        <p:spPr>
          <a:xfrm>
            <a:off x="884856" y="1727199"/>
            <a:ext cx="6670489" cy="2560781"/>
          </a:xfrm>
          <a:prstGeom prst="rect">
            <a:avLst/>
          </a:prstGeom>
          <a:noFill/>
        </p:spPr>
        <p:txBody>
          <a:bodyPr wrap="none" lIns="0" tIns="0" rIns="0" bIns="0" rtlCol="0">
            <a:noAutofit/>
          </a:bodyPr>
          <a:lstStyle/>
          <a:p>
            <a:pPr defTabSz="914400"/>
            <a:r>
              <a:rPr lang="en-US" sz="4000" dirty="0" smtClean="0">
                <a:solidFill>
                  <a:prstClr val="white"/>
                </a:solidFill>
                <a:latin typeface="Arial" charset="0"/>
                <a:ea typeface="Arial" charset="0"/>
                <a:cs typeface="Arial" charset="0"/>
              </a:rPr>
              <a:t>Minimising risks against D&amp;O’s </a:t>
            </a:r>
          </a:p>
          <a:p>
            <a:pPr defTabSz="914400"/>
            <a:r>
              <a:rPr lang="en-US" sz="4000" dirty="0" smtClean="0">
                <a:solidFill>
                  <a:prstClr val="white"/>
                </a:solidFill>
                <a:latin typeface="Arial" charset="0"/>
                <a:ea typeface="Arial" charset="0"/>
                <a:cs typeface="Arial" charset="0"/>
              </a:rPr>
              <a:t>and pressing your advantage</a:t>
            </a:r>
            <a:endParaRPr lang="en-US" sz="4000" dirty="0">
              <a:solidFill>
                <a:prstClr val="white"/>
              </a:solidFill>
              <a:latin typeface="Arial" charset="0"/>
              <a:ea typeface="Arial" charset="0"/>
              <a:cs typeface="Arial" charset="0"/>
            </a:endParaRPr>
          </a:p>
        </p:txBody>
      </p:sp>
      <p:sp>
        <p:nvSpPr>
          <p:cNvPr id="7" name="TextBox 6"/>
          <p:cNvSpPr txBox="1"/>
          <p:nvPr/>
        </p:nvSpPr>
        <p:spPr>
          <a:xfrm>
            <a:off x="977220" y="3787200"/>
            <a:ext cx="6949980" cy="518400"/>
          </a:xfrm>
          <a:prstGeom prst="rect">
            <a:avLst/>
          </a:prstGeom>
          <a:noFill/>
        </p:spPr>
        <p:txBody>
          <a:bodyPr wrap="none" lIns="0" tIns="0" rIns="0" bIns="0" rtlCol="0">
            <a:noAutofit/>
          </a:bodyPr>
          <a:lstStyle/>
          <a:p>
            <a:pPr defTabSz="914400"/>
            <a:r>
              <a:rPr lang="en-US" sz="2000" dirty="0" smtClean="0">
                <a:solidFill>
                  <a:prstClr val="white"/>
                </a:solidFill>
                <a:latin typeface="Arial" charset="0"/>
                <a:ea typeface="Arial" charset="0"/>
                <a:cs typeface="Arial" charset="0"/>
              </a:rPr>
              <a:t>Ross Baker</a:t>
            </a:r>
          </a:p>
          <a:p>
            <a:pPr defTabSz="914400"/>
            <a:r>
              <a:rPr lang="en-US" sz="2000" dirty="0" smtClean="0">
                <a:solidFill>
                  <a:prstClr val="white"/>
                </a:solidFill>
                <a:latin typeface="Arial" charset="0"/>
                <a:ea typeface="Arial" charset="0"/>
                <a:cs typeface="Arial" charset="0"/>
              </a:rPr>
              <a:t>Partner</a:t>
            </a:r>
          </a:p>
          <a:p>
            <a:pPr defTabSz="914400"/>
            <a:r>
              <a:rPr lang="en-US" sz="2000" dirty="0" smtClean="0">
                <a:solidFill>
                  <a:prstClr val="white"/>
                </a:solidFill>
                <a:latin typeface="Arial" charset="0"/>
                <a:ea typeface="Arial" charset="0"/>
                <a:cs typeface="Arial" charset="0"/>
              </a:rPr>
              <a:t>Ross.Baker@blmlaw.com</a:t>
            </a:r>
            <a:br>
              <a:rPr lang="en-US" sz="2000" dirty="0" smtClean="0">
                <a:solidFill>
                  <a:prstClr val="white"/>
                </a:solidFill>
                <a:latin typeface="Arial" charset="0"/>
                <a:ea typeface="Arial" charset="0"/>
                <a:cs typeface="Arial" charset="0"/>
              </a:rPr>
            </a:br>
            <a:endParaRPr lang="en-US" sz="20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47406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08" y="440794"/>
            <a:ext cx="6604000" cy="660200"/>
          </a:xfrm>
        </p:spPr>
        <p:txBody>
          <a:bodyPr/>
          <a:lstStyle/>
          <a:p>
            <a:r>
              <a:rPr lang="en-GB" sz="2400" b="1" dirty="0" smtClean="0"/>
              <a:t>OVERVIEW</a:t>
            </a:r>
            <a:endParaRPr lang="en-GB" sz="2400" b="1" dirty="0"/>
          </a:p>
        </p:txBody>
      </p:sp>
      <p:sp>
        <p:nvSpPr>
          <p:cNvPr id="3" name="Content Placeholder 2"/>
          <p:cNvSpPr>
            <a:spLocks noGrp="1"/>
          </p:cNvSpPr>
          <p:nvPr>
            <p:ph idx="1"/>
          </p:nvPr>
        </p:nvSpPr>
        <p:spPr>
          <a:xfrm>
            <a:off x="448407" y="1406769"/>
            <a:ext cx="7886700" cy="3925915"/>
          </a:xfrm>
        </p:spPr>
        <p:txBody>
          <a:bodyPr/>
          <a:lstStyle/>
          <a:p>
            <a:pPr lvl="0">
              <a:buFont typeface="Wingdings" panose="05000000000000000000" pitchFamily="2" charset="2"/>
              <a:buChar char="§"/>
            </a:pPr>
            <a:r>
              <a:rPr lang="en-GB" sz="2000" dirty="0" smtClean="0">
                <a:solidFill>
                  <a:srgbClr val="414042"/>
                </a:solidFill>
              </a:rPr>
              <a:t>Key </a:t>
            </a:r>
            <a:r>
              <a:rPr lang="en-GB" sz="2000" dirty="0">
                <a:solidFill>
                  <a:srgbClr val="414042"/>
                </a:solidFill>
              </a:rPr>
              <a:t>Risks for D&amp;O’s – Broker Pulse </a:t>
            </a:r>
            <a:r>
              <a:rPr lang="en-GB" sz="2000" dirty="0" smtClean="0">
                <a:solidFill>
                  <a:srgbClr val="414042"/>
                </a:solidFill>
              </a:rPr>
              <a:t>Survey</a:t>
            </a:r>
          </a:p>
          <a:p>
            <a:pPr lvl="0">
              <a:buFont typeface="Wingdings" panose="05000000000000000000" pitchFamily="2" charset="2"/>
              <a:buChar char="§"/>
            </a:pPr>
            <a:r>
              <a:rPr lang="en-GB" sz="2000" dirty="0" smtClean="0">
                <a:solidFill>
                  <a:srgbClr val="414042"/>
                </a:solidFill>
              </a:rPr>
              <a:t>Macroeconomic </a:t>
            </a:r>
            <a:r>
              <a:rPr lang="en-GB" sz="2000" dirty="0">
                <a:solidFill>
                  <a:srgbClr val="414042"/>
                </a:solidFill>
              </a:rPr>
              <a:t>c</a:t>
            </a:r>
            <a:r>
              <a:rPr lang="en-GB" sz="2000" dirty="0" smtClean="0">
                <a:solidFill>
                  <a:srgbClr val="414042"/>
                </a:solidFill>
              </a:rPr>
              <a:t>hanges </a:t>
            </a:r>
          </a:p>
          <a:p>
            <a:pPr lvl="0">
              <a:buFont typeface="Wingdings" panose="05000000000000000000" pitchFamily="2" charset="2"/>
              <a:buChar char="§"/>
            </a:pPr>
            <a:r>
              <a:rPr lang="en-GB" sz="2000" dirty="0" smtClean="0">
                <a:solidFill>
                  <a:srgbClr val="414042"/>
                </a:solidFill>
              </a:rPr>
              <a:t>Increased regulation  </a:t>
            </a:r>
          </a:p>
          <a:p>
            <a:pPr lvl="0">
              <a:buFont typeface="Wingdings" panose="05000000000000000000" pitchFamily="2" charset="2"/>
              <a:buChar char="§"/>
            </a:pPr>
            <a:r>
              <a:rPr lang="en-GB" sz="2000" dirty="0" smtClean="0">
                <a:solidFill>
                  <a:srgbClr val="414042"/>
                </a:solidFill>
              </a:rPr>
              <a:t>Cyber </a:t>
            </a:r>
            <a:r>
              <a:rPr lang="en-GB" sz="2000" dirty="0">
                <a:solidFill>
                  <a:srgbClr val="414042"/>
                </a:solidFill>
              </a:rPr>
              <a:t>r</a:t>
            </a:r>
            <a:r>
              <a:rPr lang="en-GB" sz="2000" dirty="0" smtClean="0">
                <a:solidFill>
                  <a:srgbClr val="414042"/>
                </a:solidFill>
              </a:rPr>
              <a:t>isks </a:t>
            </a:r>
            <a:r>
              <a:rPr lang="en-GB" sz="2000" dirty="0">
                <a:solidFill>
                  <a:srgbClr val="414042"/>
                </a:solidFill>
              </a:rPr>
              <a:t>and </a:t>
            </a:r>
            <a:r>
              <a:rPr lang="en-GB" sz="2000" dirty="0" smtClean="0">
                <a:solidFill>
                  <a:srgbClr val="414042"/>
                </a:solidFill>
              </a:rPr>
              <a:t>GDPR</a:t>
            </a:r>
          </a:p>
          <a:p>
            <a:pPr lvl="0">
              <a:buFont typeface="Wingdings" panose="05000000000000000000" pitchFamily="2" charset="2"/>
              <a:buChar char="§"/>
            </a:pPr>
            <a:r>
              <a:rPr lang="en-GB" sz="2000" dirty="0" smtClean="0">
                <a:solidFill>
                  <a:srgbClr val="414042"/>
                </a:solidFill>
              </a:rPr>
              <a:t>Corporate governance requirements</a:t>
            </a:r>
          </a:p>
          <a:p>
            <a:pPr lvl="0">
              <a:buFont typeface="Wingdings" panose="05000000000000000000" pitchFamily="2" charset="2"/>
              <a:buChar char="§"/>
            </a:pPr>
            <a:r>
              <a:rPr lang="en-GB" sz="2000" dirty="0" smtClean="0">
                <a:solidFill>
                  <a:srgbClr val="414042"/>
                </a:solidFill>
              </a:rPr>
              <a:t>Corporate prosecution and personal responsibility </a:t>
            </a:r>
            <a:endParaRPr lang="en-GB" sz="2000" dirty="0">
              <a:solidFill>
                <a:srgbClr val="414042"/>
              </a:solidFill>
            </a:endParaRPr>
          </a:p>
          <a:p>
            <a:pPr lvl="0">
              <a:buFont typeface="Wingdings" panose="05000000000000000000" pitchFamily="2" charset="2"/>
              <a:buChar char="§"/>
            </a:pPr>
            <a:r>
              <a:rPr lang="en-GB" sz="2000" dirty="0" smtClean="0">
                <a:solidFill>
                  <a:srgbClr val="414042"/>
                </a:solidFill>
              </a:rPr>
              <a:t>Dishonesty </a:t>
            </a:r>
            <a:r>
              <a:rPr lang="en-GB" sz="2000" dirty="0">
                <a:solidFill>
                  <a:srgbClr val="414042"/>
                </a:solidFill>
              </a:rPr>
              <a:t>- Legal changes to the test</a:t>
            </a:r>
          </a:p>
          <a:p>
            <a:endParaRPr lang="en-GB" sz="2000" dirty="0"/>
          </a:p>
        </p:txBody>
      </p:sp>
    </p:spTree>
    <p:extLst>
      <p:ext uri="{BB962C8B-B14F-4D97-AF65-F5344CB8AC3E}">
        <p14:creationId xmlns:p14="http://schemas.microsoft.com/office/powerpoint/2010/main" val="2789723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08" y="440794"/>
            <a:ext cx="6604000" cy="660200"/>
          </a:xfrm>
        </p:spPr>
        <p:txBody>
          <a:bodyPr/>
          <a:lstStyle/>
          <a:p>
            <a:r>
              <a:rPr lang="en-GB" sz="2400" b="1" dirty="0" smtClean="0"/>
              <a:t>D&amp;O AND COMPANY KEY RISKS IN 2018</a:t>
            </a:r>
            <a:endParaRPr lang="en-GB" sz="2400" b="1" dirty="0"/>
          </a:p>
        </p:txBody>
      </p:sp>
      <p:sp>
        <p:nvSpPr>
          <p:cNvPr id="3" name="Content Placeholder 2"/>
          <p:cNvSpPr>
            <a:spLocks noGrp="1"/>
          </p:cNvSpPr>
          <p:nvPr>
            <p:ph idx="1"/>
          </p:nvPr>
        </p:nvSpPr>
        <p:spPr>
          <a:xfrm>
            <a:off x="465992" y="1512277"/>
            <a:ext cx="7886700" cy="3925915"/>
          </a:xfrm>
        </p:spPr>
        <p:txBody>
          <a:bodyPr/>
          <a:lstStyle/>
          <a:p>
            <a:pPr>
              <a:buFont typeface="Wingdings" panose="05000000000000000000" pitchFamily="2" charset="2"/>
              <a:buChar char="§"/>
            </a:pPr>
            <a:r>
              <a:rPr lang="en-GB" sz="2000" dirty="0" smtClean="0"/>
              <a:t>BLM Broker Pulse Survey May 2018– Key Risks for UK companies and D&amp;O’s:</a:t>
            </a:r>
          </a:p>
          <a:p>
            <a:pPr indent="0">
              <a:buNone/>
            </a:pPr>
            <a:endParaRPr lang="en-GB" sz="2000" dirty="0" smtClean="0"/>
          </a:p>
          <a:p>
            <a:pPr>
              <a:buFont typeface="Wingdings" panose="05000000000000000000" pitchFamily="2" charset="2"/>
              <a:buChar char="§"/>
            </a:pPr>
            <a:r>
              <a:rPr lang="en-GB" sz="2000" dirty="0" smtClean="0"/>
              <a:t>85% data breaches </a:t>
            </a:r>
          </a:p>
          <a:p>
            <a:pPr>
              <a:buFont typeface="Wingdings" panose="05000000000000000000" pitchFamily="2" charset="2"/>
              <a:buChar char="§"/>
            </a:pPr>
            <a:r>
              <a:rPr lang="en-GB" sz="2000" dirty="0" smtClean="0"/>
              <a:t>56% </a:t>
            </a:r>
            <a:r>
              <a:rPr lang="en-GB" sz="2000" dirty="0"/>
              <a:t>B</a:t>
            </a:r>
            <a:r>
              <a:rPr lang="en-GB" sz="2000" dirty="0" smtClean="0"/>
              <a:t>rexit/political </a:t>
            </a:r>
            <a:r>
              <a:rPr lang="en-GB" sz="2000" dirty="0"/>
              <a:t>i</a:t>
            </a:r>
            <a:r>
              <a:rPr lang="en-GB" sz="2000" dirty="0" smtClean="0"/>
              <a:t>nstability </a:t>
            </a:r>
          </a:p>
          <a:p>
            <a:pPr>
              <a:buFont typeface="Wingdings" panose="05000000000000000000" pitchFamily="2" charset="2"/>
              <a:buChar char="§"/>
            </a:pPr>
            <a:r>
              <a:rPr lang="en-GB" sz="2000" dirty="0"/>
              <a:t>4</a:t>
            </a:r>
            <a:r>
              <a:rPr lang="en-GB" sz="2000" dirty="0" smtClean="0"/>
              <a:t>3</a:t>
            </a:r>
            <a:r>
              <a:rPr lang="en-GB" sz="2000" dirty="0"/>
              <a:t>% regulatory investigations and prosecutions.</a:t>
            </a:r>
            <a:endParaRPr lang="en-GB" sz="2000" dirty="0" smtClean="0"/>
          </a:p>
          <a:p>
            <a:endParaRPr lang="en-GB" sz="2000" dirty="0"/>
          </a:p>
          <a:p>
            <a:pPr>
              <a:buFont typeface="Wingdings" panose="05000000000000000000" pitchFamily="2" charset="2"/>
              <a:buChar char="§"/>
            </a:pPr>
            <a:r>
              <a:rPr lang="en-GB" sz="2000" dirty="0" smtClean="0"/>
              <a:t>Still a poor take-up of D&amp;O insurance among SME’s</a:t>
            </a:r>
            <a:endParaRPr lang="en-GB" sz="2000" dirty="0"/>
          </a:p>
        </p:txBody>
      </p:sp>
    </p:spTree>
    <p:extLst>
      <p:ext uri="{BB962C8B-B14F-4D97-AF65-F5344CB8AC3E}">
        <p14:creationId xmlns:p14="http://schemas.microsoft.com/office/powerpoint/2010/main" val="37950482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08" y="440794"/>
            <a:ext cx="6604000" cy="660200"/>
          </a:xfrm>
        </p:spPr>
        <p:txBody>
          <a:bodyPr/>
          <a:lstStyle/>
          <a:p>
            <a:r>
              <a:rPr lang="en-GB" sz="2400" b="1" dirty="0" smtClean="0"/>
              <a:t>MACROECONOMIC CHANGES </a:t>
            </a:r>
            <a:endParaRPr lang="en-GB" sz="2400" b="1" dirty="0"/>
          </a:p>
        </p:txBody>
      </p:sp>
      <p:sp>
        <p:nvSpPr>
          <p:cNvPr id="3" name="Content Placeholder 2"/>
          <p:cNvSpPr>
            <a:spLocks noGrp="1"/>
          </p:cNvSpPr>
          <p:nvPr>
            <p:ph idx="1"/>
          </p:nvPr>
        </p:nvSpPr>
        <p:spPr>
          <a:xfrm>
            <a:off x="448408" y="1397976"/>
            <a:ext cx="7886700" cy="3925915"/>
          </a:xfrm>
        </p:spPr>
        <p:txBody>
          <a:bodyPr/>
          <a:lstStyle/>
          <a:p>
            <a:pPr>
              <a:buFont typeface="Wingdings" panose="05000000000000000000" pitchFamily="2" charset="2"/>
              <a:buChar char="§"/>
            </a:pPr>
            <a:r>
              <a:rPr lang="en-GB" sz="2000" dirty="0" smtClean="0"/>
              <a:t>Brexit </a:t>
            </a:r>
          </a:p>
          <a:p>
            <a:pPr>
              <a:buFont typeface="Wingdings" panose="05000000000000000000" pitchFamily="2" charset="2"/>
              <a:buChar char="§"/>
            </a:pPr>
            <a:r>
              <a:rPr lang="en-GB" sz="2000" dirty="0" smtClean="0"/>
              <a:t>Weak pound </a:t>
            </a:r>
            <a:endParaRPr lang="en-GB" sz="2000" dirty="0"/>
          </a:p>
          <a:p>
            <a:pPr>
              <a:buFont typeface="Wingdings" panose="05000000000000000000" pitchFamily="2" charset="2"/>
              <a:buChar char="§"/>
            </a:pPr>
            <a:r>
              <a:rPr lang="en-GB" sz="2000" dirty="0" smtClean="0"/>
              <a:t>2017 General Election</a:t>
            </a:r>
          </a:p>
          <a:p>
            <a:pPr>
              <a:buFont typeface="Wingdings" panose="05000000000000000000" pitchFamily="2" charset="2"/>
              <a:buChar char="§"/>
            </a:pPr>
            <a:r>
              <a:rPr lang="en-GB" sz="2000" dirty="0" smtClean="0"/>
              <a:t>Rising inflation</a:t>
            </a:r>
          </a:p>
          <a:p>
            <a:pPr>
              <a:buFont typeface="Wingdings" panose="05000000000000000000" pitchFamily="2" charset="2"/>
              <a:buChar char="§"/>
            </a:pPr>
            <a:r>
              <a:rPr lang="en-GB" sz="2000" dirty="0" smtClean="0"/>
              <a:t>Rising interest </a:t>
            </a:r>
            <a:r>
              <a:rPr lang="en-GB" sz="2000" dirty="0"/>
              <a:t>r</a:t>
            </a:r>
            <a:r>
              <a:rPr lang="en-GB" sz="2000" dirty="0" smtClean="0"/>
              <a:t>ates </a:t>
            </a:r>
          </a:p>
          <a:p>
            <a:pPr>
              <a:buFont typeface="Wingdings" panose="05000000000000000000" pitchFamily="2" charset="2"/>
              <a:buChar char="§"/>
            </a:pPr>
            <a:r>
              <a:rPr lang="en-GB" sz="2000" dirty="0" smtClean="0"/>
              <a:t>Wage squeeze</a:t>
            </a:r>
          </a:p>
          <a:p>
            <a:pPr>
              <a:buFont typeface="Wingdings" panose="05000000000000000000" pitchFamily="2" charset="2"/>
              <a:buChar char="§"/>
            </a:pPr>
            <a:r>
              <a:rPr lang="en-GB" sz="2000" dirty="0" smtClean="0"/>
              <a:t>Slower consumer </a:t>
            </a:r>
            <a:r>
              <a:rPr lang="en-GB" sz="2000" dirty="0"/>
              <a:t>s</a:t>
            </a:r>
            <a:r>
              <a:rPr lang="en-GB" sz="2000" dirty="0" smtClean="0"/>
              <a:t>pending growth</a:t>
            </a:r>
            <a:endParaRPr lang="en-GB" sz="2000" dirty="0"/>
          </a:p>
          <a:p>
            <a:pPr>
              <a:buFont typeface="Wingdings" panose="05000000000000000000" pitchFamily="2" charset="2"/>
              <a:buChar char="§"/>
            </a:pPr>
            <a:r>
              <a:rPr lang="en-GB" sz="2000" dirty="0" smtClean="0"/>
              <a:t>Looming consumer </a:t>
            </a:r>
            <a:r>
              <a:rPr lang="en-GB" sz="2000" dirty="0"/>
              <a:t>d</a:t>
            </a:r>
            <a:r>
              <a:rPr lang="en-GB" sz="2000" dirty="0" smtClean="0"/>
              <a:t>ebt crisis</a:t>
            </a:r>
          </a:p>
          <a:p>
            <a:pPr>
              <a:buFont typeface="Wingdings" panose="05000000000000000000" pitchFamily="2" charset="2"/>
              <a:buChar char="§"/>
            </a:pPr>
            <a:r>
              <a:rPr lang="en-GB" sz="2000" dirty="0" smtClean="0"/>
              <a:t>Slowing housing </a:t>
            </a:r>
            <a:r>
              <a:rPr lang="en-GB" sz="2000" dirty="0"/>
              <a:t>m</a:t>
            </a:r>
            <a:r>
              <a:rPr lang="en-GB" sz="2000" dirty="0" smtClean="0"/>
              <a:t>arket </a:t>
            </a:r>
          </a:p>
          <a:p>
            <a:endParaRPr lang="en-GB" sz="2000" dirty="0" smtClean="0"/>
          </a:p>
          <a:p>
            <a:endParaRPr lang="en-GB" dirty="0" smtClean="0"/>
          </a:p>
          <a:p>
            <a:endParaRPr lang="en-GB" dirty="0"/>
          </a:p>
          <a:p>
            <a:endParaRPr lang="en-GB" dirty="0"/>
          </a:p>
        </p:txBody>
      </p:sp>
    </p:spTree>
    <p:extLst>
      <p:ext uri="{BB962C8B-B14F-4D97-AF65-F5344CB8AC3E}">
        <p14:creationId xmlns:p14="http://schemas.microsoft.com/office/powerpoint/2010/main" val="40510493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08" y="440794"/>
            <a:ext cx="6604000" cy="660200"/>
          </a:xfrm>
        </p:spPr>
        <p:txBody>
          <a:bodyPr/>
          <a:lstStyle/>
          <a:p>
            <a:r>
              <a:rPr lang="en-GB" sz="2400" b="1" dirty="0" smtClean="0"/>
              <a:t>Increased regulation </a:t>
            </a:r>
            <a:endParaRPr lang="en-GB" sz="2400" b="1" dirty="0"/>
          </a:p>
        </p:txBody>
      </p:sp>
      <p:sp>
        <p:nvSpPr>
          <p:cNvPr id="3" name="Content Placeholder 2"/>
          <p:cNvSpPr>
            <a:spLocks noGrp="1"/>
          </p:cNvSpPr>
          <p:nvPr>
            <p:ph idx="1"/>
          </p:nvPr>
        </p:nvSpPr>
        <p:spPr>
          <a:xfrm>
            <a:off x="350876" y="1424764"/>
            <a:ext cx="8580474" cy="4148380"/>
          </a:xfrm>
        </p:spPr>
        <p:txBody>
          <a:bodyPr/>
          <a:lstStyle/>
          <a:p>
            <a:pPr lvl="0">
              <a:buFont typeface="Wingdings" panose="05000000000000000000" pitchFamily="2" charset="2"/>
              <a:buChar char="§"/>
            </a:pPr>
            <a:r>
              <a:rPr lang="en-GB" sz="2000" dirty="0" smtClean="0"/>
              <a:t>Small business, Enterprise and Employment Act – 2015 </a:t>
            </a:r>
          </a:p>
          <a:p>
            <a:pPr lvl="0">
              <a:buFont typeface="Wingdings" panose="05000000000000000000" pitchFamily="2" charset="2"/>
              <a:buChar char="§"/>
            </a:pPr>
            <a:r>
              <a:rPr lang="en-GB" sz="2000" dirty="0" smtClean="0"/>
              <a:t>Deregulation Act 2015</a:t>
            </a:r>
          </a:p>
          <a:p>
            <a:pPr lvl="0">
              <a:buFont typeface="Wingdings" panose="05000000000000000000" pitchFamily="2" charset="2"/>
              <a:buChar char="§"/>
            </a:pPr>
            <a:r>
              <a:rPr lang="en-GB" sz="2000" dirty="0" smtClean="0"/>
              <a:t>Modern Slavery Act - 2015</a:t>
            </a:r>
          </a:p>
          <a:p>
            <a:pPr lvl="0">
              <a:buFont typeface="Wingdings" panose="05000000000000000000" pitchFamily="2" charset="2"/>
              <a:buChar char="§"/>
            </a:pPr>
            <a:r>
              <a:rPr lang="en-GB" sz="2000" dirty="0" smtClean="0"/>
              <a:t>Changes </a:t>
            </a:r>
            <a:r>
              <a:rPr lang="en-GB" sz="2000" dirty="0"/>
              <a:t>to </a:t>
            </a:r>
            <a:r>
              <a:rPr lang="en-GB" sz="2000" dirty="0" smtClean="0"/>
              <a:t>business </a:t>
            </a:r>
            <a:r>
              <a:rPr lang="en-GB" sz="2000" dirty="0"/>
              <a:t>r</a:t>
            </a:r>
            <a:r>
              <a:rPr lang="en-GB" sz="2000" dirty="0" smtClean="0"/>
              <a:t>ates – April 2017 </a:t>
            </a:r>
            <a:endParaRPr lang="en-GB" sz="2000" dirty="0"/>
          </a:p>
          <a:p>
            <a:pPr lvl="0">
              <a:buFont typeface="Wingdings" panose="05000000000000000000" pitchFamily="2" charset="2"/>
              <a:buChar char="§"/>
            </a:pPr>
            <a:r>
              <a:rPr lang="en-GB" sz="2000" dirty="0" smtClean="0"/>
              <a:t>Immigration </a:t>
            </a:r>
            <a:r>
              <a:rPr lang="en-GB" sz="2000" dirty="0"/>
              <a:t>s</a:t>
            </a:r>
            <a:r>
              <a:rPr lang="en-GB" sz="2000" dirty="0" smtClean="0"/>
              <a:t>kills </a:t>
            </a:r>
            <a:r>
              <a:rPr lang="en-GB" sz="2000" dirty="0"/>
              <a:t>c</a:t>
            </a:r>
            <a:r>
              <a:rPr lang="en-GB" sz="2000" dirty="0" smtClean="0"/>
              <a:t>harge – April 2017 </a:t>
            </a:r>
          </a:p>
          <a:p>
            <a:pPr lvl="0">
              <a:buFont typeface="Wingdings" panose="05000000000000000000" pitchFamily="2" charset="2"/>
              <a:buChar char="§"/>
            </a:pPr>
            <a:r>
              <a:rPr lang="en-GB" sz="2000" dirty="0" smtClean="0"/>
              <a:t>Criminal </a:t>
            </a:r>
            <a:r>
              <a:rPr lang="en-GB" sz="2000" dirty="0"/>
              <a:t>Finances Act </a:t>
            </a:r>
            <a:r>
              <a:rPr lang="en-GB" sz="2000" dirty="0" smtClean="0"/>
              <a:t>2017 – September 2017</a:t>
            </a:r>
          </a:p>
          <a:p>
            <a:pPr lvl="0">
              <a:buFont typeface="Wingdings" panose="05000000000000000000" pitchFamily="2" charset="2"/>
              <a:buChar char="§"/>
            </a:pPr>
            <a:r>
              <a:rPr lang="en-GB" sz="2000" dirty="0" smtClean="0"/>
              <a:t>Markets </a:t>
            </a:r>
            <a:r>
              <a:rPr lang="en-GB" sz="2000" dirty="0"/>
              <a:t>in Financial Instruments Directive </a:t>
            </a:r>
            <a:r>
              <a:rPr lang="en-GB" sz="2000" dirty="0" smtClean="0"/>
              <a:t>II – Jan 2018</a:t>
            </a:r>
            <a:endParaRPr lang="en-GB" sz="2000" dirty="0"/>
          </a:p>
          <a:p>
            <a:pPr lvl="0">
              <a:buFont typeface="Wingdings" panose="05000000000000000000" pitchFamily="2" charset="2"/>
              <a:buChar char="§"/>
            </a:pPr>
            <a:r>
              <a:rPr lang="en-GB" sz="2000" dirty="0" smtClean="0"/>
              <a:t>Pension </a:t>
            </a:r>
            <a:r>
              <a:rPr lang="en-GB" sz="2000" dirty="0"/>
              <a:t>a</a:t>
            </a:r>
            <a:r>
              <a:rPr lang="en-GB" sz="2000" dirty="0" smtClean="0"/>
              <a:t>uto-enrolment – Feb 2018</a:t>
            </a:r>
          </a:p>
          <a:p>
            <a:pPr lvl="0">
              <a:buFont typeface="Wingdings" panose="05000000000000000000" pitchFamily="2" charset="2"/>
              <a:buChar char="§"/>
            </a:pPr>
            <a:r>
              <a:rPr lang="en-GB" sz="2000" dirty="0" smtClean="0"/>
              <a:t>Data Protection Act – May 2018 </a:t>
            </a:r>
            <a:endParaRPr lang="en-GB" sz="2000" dirty="0"/>
          </a:p>
          <a:p>
            <a:pPr lvl="0">
              <a:buFont typeface="Wingdings" panose="05000000000000000000" pitchFamily="2" charset="2"/>
              <a:buChar char="§"/>
            </a:pPr>
            <a:r>
              <a:rPr lang="en-GB" sz="2000" dirty="0" smtClean="0"/>
              <a:t>General </a:t>
            </a:r>
            <a:r>
              <a:rPr lang="en-GB" sz="2000" dirty="0"/>
              <a:t>Data Protection Regulations </a:t>
            </a:r>
            <a:r>
              <a:rPr lang="en-GB" sz="2000" dirty="0" smtClean="0"/>
              <a:t>2018 – May 2018 </a:t>
            </a:r>
          </a:p>
          <a:p>
            <a:pPr lvl="0">
              <a:buFont typeface="Wingdings" panose="05000000000000000000" pitchFamily="2" charset="2"/>
              <a:buChar char="§"/>
            </a:pPr>
            <a:r>
              <a:rPr lang="en-GB" sz="2000" dirty="0" smtClean="0"/>
              <a:t>AIM Companies: New Corporate Governance requirements – September 2018</a:t>
            </a:r>
          </a:p>
          <a:p>
            <a:pPr lvl="0">
              <a:buFont typeface="Wingdings" panose="05000000000000000000" pitchFamily="2" charset="2"/>
              <a:buChar char="§"/>
            </a:pPr>
            <a:r>
              <a:rPr lang="en-GB" sz="2000" dirty="0" smtClean="0"/>
              <a:t>Proposed Reform of the UK Corporate Governance Code – January 2019</a:t>
            </a:r>
            <a:endParaRPr lang="en-GB" sz="2000" dirty="0"/>
          </a:p>
          <a:p>
            <a:endParaRPr lang="en-GB" dirty="0" smtClean="0"/>
          </a:p>
          <a:p>
            <a:endParaRPr lang="en-GB" dirty="0"/>
          </a:p>
          <a:p>
            <a:endParaRPr lang="en-GB" dirty="0"/>
          </a:p>
        </p:txBody>
      </p:sp>
    </p:spTree>
    <p:extLst>
      <p:ext uri="{BB962C8B-B14F-4D97-AF65-F5344CB8AC3E}">
        <p14:creationId xmlns:p14="http://schemas.microsoft.com/office/powerpoint/2010/main" val="36141992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08" y="440794"/>
            <a:ext cx="6604000" cy="660200"/>
          </a:xfrm>
        </p:spPr>
        <p:txBody>
          <a:bodyPr/>
          <a:lstStyle/>
          <a:p>
            <a:r>
              <a:rPr lang="en-GB" sz="2400" b="1" dirty="0" smtClean="0"/>
              <a:t>CYBER AND GDPR</a:t>
            </a:r>
            <a:endParaRPr lang="en-GB" sz="2400" b="1" dirty="0"/>
          </a:p>
        </p:txBody>
      </p:sp>
      <p:sp>
        <p:nvSpPr>
          <p:cNvPr id="3" name="Content Placeholder 2"/>
          <p:cNvSpPr>
            <a:spLocks noGrp="1"/>
          </p:cNvSpPr>
          <p:nvPr>
            <p:ph idx="1"/>
          </p:nvPr>
        </p:nvSpPr>
        <p:spPr>
          <a:xfrm>
            <a:off x="483578" y="1397976"/>
            <a:ext cx="7886700" cy="3925915"/>
          </a:xfrm>
        </p:spPr>
        <p:txBody>
          <a:bodyPr/>
          <a:lstStyle/>
          <a:p>
            <a:pPr>
              <a:buFont typeface="Wingdings" panose="05000000000000000000" pitchFamily="2" charset="2"/>
              <a:buChar char="§"/>
            </a:pPr>
            <a:r>
              <a:rPr lang="en-GB" sz="2000" dirty="0">
                <a:solidFill>
                  <a:srgbClr val="414042"/>
                </a:solidFill>
              </a:rPr>
              <a:t>Impact of the GDPR on Directors and Officers</a:t>
            </a:r>
          </a:p>
          <a:p>
            <a:pPr lvl="0"/>
            <a:endParaRPr lang="en-GB" sz="2000" dirty="0" smtClean="0">
              <a:solidFill>
                <a:srgbClr val="414042"/>
              </a:solidFill>
            </a:endParaRPr>
          </a:p>
          <a:p>
            <a:pPr lvl="0">
              <a:buFont typeface="Wingdings" panose="05000000000000000000" pitchFamily="2" charset="2"/>
              <a:buChar char="§"/>
            </a:pPr>
            <a:r>
              <a:rPr lang="en-GB" sz="2000" dirty="0" smtClean="0">
                <a:solidFill>
                  <a:srgbClr val="414042"/>
                </a:solidFill>
              </a:rPr>
              <a:t>Basic Principles which D&amp;Os should be aware of:</a:t>
            </a:r>
            <a:endParaRPr lang="en-GB" sz="2000" dirty="0">
              <a:solidFill>
                <a:srgbClr val="414042"/>
              </a:solidFill>
            </a:endParaRPr>
          </a:p>
          <a:p>
            <a:pPr lvl="0">
              <a:buFont typeface="Wingdings" panose="05000000000000000000" pitchFamily="2" charset="2"/>
              <a:buChar char="§"/>
            </a:pPr>
            <a:r>
              <a:rPr lang="en-GB" sz="2000" dirty="0" smtClean="0">
                <a:solidFill>
                  <a:srgbClr val="414042"/>
                </a:solidFill>
              </a:rPr>
              <a:t>How </a:t>
            </a:r>
            <a:r>
              <a:rPr lang="en-GB" sz="2000" dirty="0">
                <a:solidFill>
                  <a:srgbClr val="414042"/>
                </a:solidFill>
              </a:rPr>
              <a:t>does personal liability </a:t>
            </a:r>
            <a:r>
              <a:rPr lang="en-GB" sz="2000" dirty="0" smtClean="0">
                <a:solidFill>
                  <a:srgbClr val="414042"/>
                </a:solidFill>
              </a:rPr>
              <a:t>arise?</a:t>
            </a:r>
          </a:p>
          <a:p>
            <a:pPr lvl="0">
              <a:buFont typeface="Wingdings" panose="05000000000000000000" pitchFamily="2" charset="2"/>
              <a:buChar char="§"/>
            </a:pPr>
            <a:r>
              <a:rPr lang="en-GB" sz="2000" dirty="0" smtClean="0">
                <a:solidFill>
                  <a:srgbClr val="414042"/>
                </a:solidFill>
              </a:rPr>
              <a:t>Regulatory exposure</a:t>
            </a:r>
          </a:p>
          <a:p>
            <a:pPr lvl="0">
              <a:buFont typeface="Wingdings" panose="05000000000000000000" pitchFamily="2" charset="2"/>
              <a:buChar char="§"/>
            </a:pPr>
            <a:r>
              <a:rPr lang="en-GB" sz="2000" dirty="0" smtClean="0">
                <a:solidFill>
                  <a:srgbClr val="414042"/>
                </a:solidFill>
              </a:rPr>
              <a:t>Civil </a:t>
            </a:r>
            <a:r>
              <a:rPr lang="en-GB" sz="2000" dirty="0">
                <a:solidFill>
                  <a:srgbClr val="414042"/>
                </a:solidFill>
              </a:rPr>
              <a:t>exposure</a:t>
            </a:r>
          </a:p>
        </p:txBody>
      </p:sp>
    </p:spTree>
    <p:extLst>
      <p:ext uri="{BB962C8B-B14F-4D97-AF65-F5344CB8AC3E}">
        <p14:creationId xmlns:p14="http://schemas.microsoft.com/office/powerpoint/2010/main" val="13244570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08" y="440794"/>
            <a:ext cx="6604000" cy="660200"/>
          </a:xfrm>
        </p:spPr>
        <p:txBody>
          <a:bodyPr/>
          <a:lstStyle/>
          <a:p>
            <a:r>
              <a:rPr lang="en-GB" sz="2400" b="1" dirty="0" smtClean="0"/>
              <a:t>CORPORATE GOVERNANCE REQUIREMENTS</a:t>
            </a:r>
            <a:endParaRPr lang="en-GB" sz="2400" b="1" dirty="0"/>
          </a:p>
        </p:txBody>
      </p:sp>
      <p:sp>
        <p:nvSpPr>
          <p:cNvPr id="3" name="Content Placeholder 2"/>
          <p:cNvSpPr>
            <a:spLocks noGrp="1"/>
          </p:cNvSpPr>
          <p:nvPr>
            <p:ph idx="1"/>
          </p:nvPr>
        </p:nvSpPr>
        <p:spPr>
          <a:xfrm>
            <a:off x="483578" y="1397976"/>
            <a:ext cx="7886700" cy="3925915"/>
          </a:xfrm>
        </p:spPr>
        <p:txBody>
          <a:bodyPr/>
          <a:lstStyle/>
          <a:p>
            <a:pPr>
              <a:buFont typeface="Wingdings" panose="05000000000000000000" pitchFamily="2" charset="2"/>
              <a:buChar char="§"/>
            </a:pPr>
            <a:r>
              <a:rPr lang="en-GB" sz="2000" dirty="0" smtClean="0">
                <a:solidFill>
                  <a:srgbClr val="414042"/>
                </a:solidFill>
              </a:rPr>
              <a:t>25</a:t>
            </a:r>
            <a:r>
              <a:rPr lang="en-GB" sz="2000" baseline="30000" dirty="0" smtClean="0">
                <a:solidFill>
                  <a:srgbClr val="414042"/>
                </a:solidFill>
              </a:rPr>
              <a:t>th</a:t>
            </a:r>
            <a:r>
              <a:rPr lang="en-GB" sz="2000" dirty="0" smtClean="0">
                <a:solidFill>
                  <a:srgbClr val="414042"/>
                </a:solidFill>
              </a:rPr>
              <a:t> Anniversary of the UK Corporate Governance Code</a:t>
            </a:r>
          </a:p>
          <a:p>
            <a:pPr>
              <a:buFont typeface="Wingdings" panose="05000000000000000000" pitchFamily="2" charset="2"/>
              <a:buChar char="§"/>
            </a:pPr>
            <a:r>
              <a:rPr lang="en-GB" sz="2000" dirty="0" smtClean="0">
                <a:solidFill>
                  <a:srgbClr val="414042"/>
                </a:solidFill>
              </a:rPr>
              <a:t>Leadership</a:t>
            </a:r>
          </a:p>
          <a:p>
            <a:pPr>
              <a:buFont typeface="Wingdings" panose="05000000000000000000" pitchFamily="2" charset="2"/>
              <a:buChar char="§"/>
            </a:pPr>
            <a:r>
              <a:rPr lang="en-GB" sz="2000" dirty="0" smtClean="0">
                <a:solidFill>
                  <a:srgbClr val="414042"/>
                </a:solidFill>
              </a:rPr>
              <a:t>Effectiveness</a:t>
            </a:r>
          </a:p>
          <a:p>
            <a:pPr>
              <a:buFont typeface="Wingdings" panose="05000000000000000000" pitchFamily="2" charset="2"/>
              <a:buChar char="§"/>
            </a:pPr>
            <a:r>
              <a:rPr lang="en-GB" sz="2000" dirty="0" smtClean="0">
                <a:solidFill>
                  <a:srgbClr val="414042"/>
                </a:solidFill>
              </a:rPr>
              <a:t>Accountability</a:t>
            </a:r>
          </a:p>
          <a:p>
            <a:pPr>
              <a:buFont typeface="Wingdings" panose="05000000000000000000" pitchFamily="2" charset="2"/>
              <a:buChar char="§"/>
            </a:pPr>
            <a:endParaRPr lang="en-GB" sz="2000" dirty="0">
              <a:solidFill>
                <a:srgbClr val="414042"/>
              </a:solidFill>
            </a:endParaRPr>
          </a:p>
          <a:p>
            <a:pPr>
              <a:buFont typeface="Wingdings" panose="05000000000000000000" pitchFamily="2" charset="2"/>
              <a:buChar char="§"/>
            </a:pPr>
            <a:r>
              <a:rPr lang="en-GB" sz="2000" dirty="0" smtClean="0">
                <a:solidFill>
                  <a:srgbClr val="414042"/>
                </a:solidFill>
              </a:rPr>
              <a:t>Senior Managers regime requiring a statement of responsibilities</a:t>
            </a:r>
          </a:p>
        </p:txBody>
      </p:sp>
    </p:spTree>
    <p:extLst>
      <p:ext uri="{BB962C8B-B14F-4D97-AF65-F5344CB8AC3E}">
        <p14:creationId xmlns:p14="http://schemas.microsoft.com/office/powerpoint/2010/main" val="38157718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08" y="440794"/>
            <a:ext cx="6604000" cy="660200"/>
          </a:xfrm>
        </p:spPr>
        <p:txBody>
          <a:bodyPr/>
          <a:lstStyle/>
          <a:p>
            <a:r>
              <a:rPr lang="en-GB" sz="2400" b="1" dirty="0" smtClean="0"/>
              <a:t>CORPORATE prosecutions and personal responsibility</a:t>
            </a:r>
            <a:endParaRPr lang="en-GB" sz="2400" b="1" dirty="0"/>
          </a:p>
        </p:txBody>
      </p:sp>
      <p:sp>
        <p:nvSpPr>
          <p:cNvPr id="3" name="Content Placeholder 2"/>
          <p:cNvSpPr>
            <a:spLocks noGrp="1"/>
          </p:cNvSpPr>
          <p:nvPr>
            <p:ph idx="1"/>
          </p:nvPr>
        </p:nvSpPr>
        <p:spPr>
          <a:xfrm>
            <a:off x="483578" y="1770116"/>
            <a:ext cx="7886700" cy="3925915"/>
          </a:xfrm>
        </p:spPr>
        <p:txBody>
          <a:bodyPr/>
          <a:lstStyle/>
          <a:p>
            <a:pPr>
              <a:buFont typeface="Wingdings" panose="05000000000000000000" pitchFamily="2" charset="2"/>
              <a:buChar char="§"/>
            </a:pPr>
            <a:r>
              <a:rPr lang="en-GB" sz="2000" dirty="0" smtClean="0">
                <a:solidFill>
                  <a:srgbClr val="414042"/>
                </a:solidFill>
              </a:rPr>
              <a:t>Corporate Prosecutions:</a:t>
            </a:r>
          </a:p>
          <a:p>
            <a:pPr>
              <a:buFont typeface="Wingdings" panose="05000000000000000000" pitchFamily="2" charset="2"/>
              <a:buChar char="§"/>
            </a:pPr>
            <a:r>
              <a:rPr lang="en-GB" sz="2000" dirty="0" smtClean="0">
                <a:solidFill>
                  <a:srgbClr val="414042"/>
                </a:solidFill>
              </a:rPr>
              <a:t>Record fines and penalties</a:t>
            </a:r>
          </a:p>
          <a:p>
            <a:pPr>
              <a:buFont typeface="Wingdings" panose="05000000000000000000" pitchFamily="2" charset="2"/>
              <a:buChar char="§"/>
            </a:pPr>
            <a:r>
              <a:rPr lang="en-GB" sz="2000" dirty="0" smtClean="0">
                <a:solidFill>
                  <a:srgbClr val="414042"/>
                </a:solidFill>
              </a:rPr>
              <a:t>Deferred prosecution agreements</a:t>
            </a:r>
          </a:p>
          <a:p>
            <a:pPr indent="0">
              <a:buNone/>
            </a:pPr>
            <a:endParaRPr lang="en-GB" sz="2000" dirty="0">
              <a:solidFill>
                <a:srgbClr val="414042"/>
              </a:solidFill>
            </a:endParaRPr>
          </a:p>
          <a:p>
            <a:pPr>
              <a:buFont typeface="Wingdings" panose="05000000000000000000" pitchFamily="2" charset="2"/>
              <a:buChar char="§"/>
            </a:pPr>
            <a:r>
              <a:rPr lang="en-GB" sz="2000" dirty="0" smtClean="0">
                <a:solidFill>
                  <a:srgbClr val="414042"/>
                </a:solidFill>
              </a:rPr>
              <a:t>Personal responsibility of Directors:</a:t>
            </a:r>
          </a:p>
          <a:p>
            <a:pPr>
              <a:buFont typeface="Wingdings" panose="05000000000000000000" pitchFamily="2" charset="2"/>
              <a:buChar char="§"/>
            </a:pPr>
            <a:r>
              <a:rPr lang="en-GB" sz="2000" dirty="0" smtClean="0">
                <a:solidFill>
                  <a:srgbClr val="414042"/>
                </a:solidFill>
              </a:rPr>
              <a:t>Consent, connivance, and neglect</a:t>
            </a:r>
          </a:p>
          <a:p>
            <a:pPr>
              <a:buFont typeface="Wingdings" panose="05000000000000000000" pitchFamily="2" charset="2"/>
              <a:buChar char="§"/>
            </a:pPr>
            <a:r>
              <a:rPr lang="en-GB" sz="2000" dirty="0" smtClean="0">
                <a:solidFill>
                  <a:srgbClr val="414042"/>
                </a:solidFill>
              </a:rPr>
              <a:t>Disqualification and compensation orders</a:t>
            </a:r>
          </a:p>
        </p:txBody>
      </p:sp>
    </p:spTree>
    <p:extLst>
      <p:ext uri="{BB962C8B-B14F-4D97-AF65-F5344CB8AC3E}">
        <p14:creationId xmlns:p14="http://schemas.microsoft.com/office/powerpoint/2010/main" val="39020668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smtClean="0"/>
              <a:t>DISHONESTY TEST</a:t>
            </a:r>
            <a:endParaRPr lang="en-GB" sz="2400" b="1" dirty="0"/>
          </a:p>
        </p:txBody>
      </p:sp>
      <p:sp>
        <p:nvSpPr>
          <p:cNvPr id="3" name="Slide Number Placeholder 2"/>
          <p:cNvSpPr>
            <a:spLocks noGrp="1"/>
          </p:cNvSpPr>
          <p:nvPr>
            <p:ph type="sldNum" sz="quarter" idx="12"/>
          </p:nvPr>
        </p:nvSpPr>
        <p:spPr/>
        <p:txBody>
          <a:bodyPr/>
          <a:lstStyle/>
          <a:p>
            <a:fld id="{C9C00FB6-3605-B843-B201-F9FC7C72FE33}" type="slidenum">
              <a:rPr lang="en-US" smtClean="0">
                <a:solidFill>
                  <a:srgbClr val="414042">
                    <a:tint val="75000"/>
                  </a:srgbClr>
                </a:solidFill>
              </a:rPr>
              <a:pPr/>
              <a:t>39</a:t>
            </a:fld>
            <a:endParaRPr lang="en-US" dirty="0">
              <a:solidFill>
                <a:srgbClr val="414042">
                  <a:tint val="75000"/>
                </a:srgbClr>
              </a:solidFill>
            </a:endParaRPr>
          </a:p>
        </p:txBody>
      </p:sp>
      <p:sp>
        <p:nvSpPr>
          <p:cNvPr id="4" name="Content Placeholder 3"/>
          <p:cNvSpPr>
            <a:spLocks noGrp="1"/>
          </p:cNvSpPr>
          <p:nvPr>
            <p:ph sz="quarter" idx="13"/>
          </p:nvPr>
        </p:nvSpPr>
        <p:spPr>
          <a:xfrm>
            <a:off x="457200" y="1404326"/>
            <a:ext cx="8229600" cy="4623335"/>
          </a:xfrm>
        </p:spPr>
        <p:txBody>
          <a:bodyPr/>
          <a:lstStyle/>
          <a:p>
            <a:pPr>
              <a:buFont typeface="Wingdings" panose="05000000000000000000" pitchFamily="2" charset="2"/>
              <a:buChar char="§"/>
            </a:pPr>
            <a:r>
              <a:rPr lang="en-GB" sz="2000" b="1" dirty="0">
                <a:solidFill>
                  <a:srgbClr val="414042"/>
                </a:solidFill>
                <a:latin typeface="+mn-lt"/>
              </a:rPr>
              <a:t>Dishonesty</a:t>
            </a:r>
            <a:r>
              <a:rPr lang="en-GB" sz="2000" dirty="0">
                <a:solidFill>
                  <a:srgbClr val="414042"/>
                </a:solidFill>
                <a:latin typeface="+mn-lt"/>
              </a:rPr>
              <a:t>: Civil vs Regulatory vs Criminal standards</a:t>
            </a:r>
          </a:p>
          <a:p>
            <a:pPr indent="0">
              <a:buNone/>
            </a:pPr>
            <a:endParaRPr lang="en-GB" sz="2000" b="1" dirty="0" smtClean="0">
              <a:latin typeface="+mn-lt"/>
            </a:endParaRPr>
          </a:p>
          <a:p>
            <a:pPr>
              <a:buFont typeface="Wingdings" panose="05000000000000000000" pitchFamily="2" charset="2"/>
              <a:buChar char="§"/>
            </a:pPr>
            <a:r>
              <a:rPr lang="en-GB" sz="2000" b="1" dirty="0">
                <a:solidFill>
                  <a:srgbClr val="414042"/>
                </a:solidFill>
                <a:latin typeface="+mn-lt"/>
              </a:rPr>
              <a:t>Civil</a:t>
            </a:r>
            <a:r>
              <a:rPr lang="en-GB" sz="2000" dirty="0">
                <a:solidFill>
                  <a:srgbClr val="414042"/>
                </a:solidFill>
                <a:latin typeface="+mn-lt"/>
              </a:rPr>
              <a:t>: claims alleging breach of fiduciary duty, deceit, dishonest assistance, fraudulent misrepresentation, coverage disputes </a:t>
            </a:r>
          </a:p>
          <a:p>
            <a:pPr indent="0">
              <a:buNone/>
            </a:pPr>
            <a:endParaRPr lang="en-GB" sz="2000" dirty="0" smtClean="0">
              <a:latin typeface="+mn-lt"/>
            </a:endParaRPr>
          </a:p>
          <a:p>
            <a:pPr>
              <a:buFont typeface="Wingdings" panose="05000000000000000000" pitchFamily="2" charset="2"/>
              <a:buChar char="§"/>
            </a:pPr>
            <a:r>
              <a:rPr lang="en-GB" sz="2000" b="1" dirty="0">
                <a:solidFill>
                  <a:srgbClr val="414042"/>
                </a:solidFill>
                <a:latin typeface="+mn-lt"/>
              </a:rPr>
              <a:t>Regulatory</a:t>
            </a:r>
            <a:r>
              <a:rPr lang="en-GB" sz="2000" dirty="0">
                <a:solidFill>
                  <a:srgbClr val="414042"/>
                </a:solidFill>
                <a:latin typeface="+mn-lt"/>
              </a:rPr>
              <a:t>: solicitors, accountants, directors’ disciplinary proceedings</a:t>
            </a:r>
          </a:p>
          <a:p>
            <a:pPr indent="0">
              <a:buNone/>
            </a:pPr>
            <a:r>
              <a:rPr lang="en-GB" sz="2000" dirty="0" smtClean="0">
                <a:latin typeface="+mn-lt"/>
              </a:rPr>
              <a:t> </a:t>
            </a:r>
          </a:p>
          <a:p>
            <a:pPr>
              <a:buFont typeface="Wingdings" panose="05000000000000000000" pitchFamily="2" charset="2"/>
              <a:buChar char="§"/>
            </a:pPr>
            <a:r>
              <a:rPr lang="en-GB" sz="2000" b="1" dirty="0">
                <a:solidFill>
                  <a:srgbClr val="414042"/>
                </a:solidFill>
                <a:latin typeface="+mn-lt"/>
              </a:rPr>
              <a:t>Criminal</a:t>
            </a:r>
            <a:r>
              <a:rPr lang="en-GB" sz="2000" dirty="0">
                <a:solidFill>
                  <a:srgbClr val="414042"/>
                </a:solidFill>
                <a:latin typeface="+mn-lt"/>
              </a:rPr>
              <a:t>: Criminal facilitation of tax evasion, conspiracy to defraud, other offences under the Fraud Act 2006 etc.</a:t>
            </a:r>
          </a:p>
          <a:p>
            <a:endParaRPr lang="en-GB" dirty="0" smtClean="0">
              <a:latin typeface="+mn-lt"/>
            </a:endParaRPr>
          </a:p>
          <a:p>
            <a:endParaRPr lang="en-GB" dirty="0" smtClean="0">
              <a:latin typeface="+mn-lt"/>
            </a:endParaRPr>
          </a:p>
          <a:p>
            <a:pPr indent="0">
              <a:buNone/>
            </a:pPr>
            <a:endParaRPr lang="en-GB" dirty="0" smtClean="0"/>
          </a:p>
        </p:txBody>
      </p:sp>
    </p:spTree>
    <p:extLst>
      <p:ext uri="{BB962C8B-B14F-4D97-AF65-F5344CB8AC3E}">
        <p14:creationId xmlns:p14="http://schemas.microsoft.com/office/powerpoint/2010/main" val="3329564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smtClean="0"/>
              <a:t>DISHONESTY TEST</a:t>
            </a:r>
            <a:endParaRPr lang="en-GB" sz="2400" b="1" dirty="0"/>
          </a:p>
        </p:txBody>
      </p:sp>
      <p:sp>
        <p:nvSpPr>
          <p:cNvPr id="3" name="Slide Number Placeholder 2"/>
          <p:cNvSpPr>
            <a:spLocks noGrp="1"/>
          </p:cNvSpPr>
          <p:nvPr>
            <p:ph type="sldNum" sz="quarter" idx="12"/>
          </p:nvPr>
        </p:nvSpPr>
        <p:spPr/>
        <p:txBody>
          <a:bodyPr/>
          <a:lstStyle/>
          <a:p>
            <a:fld id="{C9C00FB6-3605-B843-B201-F9FC7C72FE33}" type="slidenum">
              <a:rPr lang="en-US" smtClean="0">
                <a:solidFill>
                  <a:srgbClr val="414042">
                    <a:tint val="75000"/>
                  </a:srgbClr>
                </a:solidFill>
              </a:rPr>
              <a:pPr/>
              <a:t>40</a:t>
            </a:fld>
            <a:endParaRPr lang="en-US" dirty="0">
              <a:solidFill>
                <a:srgbClr val="414042">
                  <a:tint val="75000"/>
                </a:srgbClr>
              </a:solidFill>
            </a:endParaRPr>
          </a:p>
        </p:txBody>
      </p:sp>
      <p:sp>
        <p:nvSpPr>
          <p:cNvPr id="4" name="Content Placeholder 3"/>
          <p:cNvSpPr>
            <a:spLocks noGrp="1"/>
          </p:cNvSpPr>
          <p:nvPr>
            <p:ph sz="quarter" idx="13"/>
          </p:nvPr>
        </p:nvSpPr>
        <p:spPr>
          <a:xfrm>
            <a:off x="457200" y="1606549"/>
            <a:ext cx="8229600" cy="4623335"/>
          </a:xfrm>
        </p:spPr>
        <p:txBody>
          <a:bodyPr/>
          <a:lstStyle/>
          <a:p>
            <a:pPr>
              <a:buFont typeface="Wingdings" panose="05000000000000000000" pitchFamily="2" charset="2"/>
              <a:buChar char="§"/>
            </a:pPr>
            <a:r>
              <a:rPr lang="en-GB" sz="2000" dirty="0">
                <a:solidFill>
                  <a:srgbClr val="414042"/>
                </a:solidFill>
                <a:latin typeface="+mn-lt"/>
              </a:rPr>
              <a:t>Established civil test for dishonesty is in: Barlow Clowes International Ltd v Eurotrust International Ltd [2006] 1 All ER 333</a:t>
            </a:r>
          </a:p>
          <a:p>
            <a:pPr indent="0">
              <a:buNone/>
            </a:pPr>
            <a:endParaRPr lang="en-GB" sz="2000" dirty="0">
              <a:solidFill>
                <a:srgbClr val="414042"/>
              </a:solidFill>
              <a:latin typeface="+mn-lt"/>
            </a:endParaRPr>
          </a:p>
          <a:p>
            <a:pPr>
              <a:buFont typeface="Wingdings" panose="05000000000000000000" pitchFamily="2" charset="2"/>
              <a:buChar char="§"/>
            </a:pPr>
            <a:r>
              <a:rPr lang="en-GB" sz="2000" dirty="0">
                <a:solidFill>
                  <a:srgbClr val="414042"/>
                </a:solidFill>
                <a:latin typeface="+mn-lt"/>
              </a:rPr>
              <a:t>“If, by ordinary standards a defendant’s mental state would be characterised as dishonest, it is irrelevant that the defendant judges by different standards”</a:t>
            </a:r>
          </a:p>
          <a:p>
            <a:endParaRPr lang="en-GB" dirty="0" smtClean="0"/>
          </a:p>
          <a:p>
            <a:pPr indent="0">
              <a:buNone/>
            </a:pPr>
            <a:endParaRPr lang="en-GB" dirty="0" smtClean="0"/>
          </a:p>
        </p:txBody>
      </p:sp>
    </p:spTree>
    <p:extLst>
      <p:ext uri="{BB962C8B-B14F-4D97-AF65-F5344CB8AC3E}">
        <p14:creationId xmlns:p14="http://schemas.microsoft.com/office/powerpoint/2010/main" val="10306546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smtClean="0"/>
              <a:t>DISHONESTY TEST</a:t>
            </a:r>
            <a:endParaRPr lang="en-GB" sz="2400" b="1" dirty="0"/>
          </a:p>
        </p:txBody>
      </p:sp>
      <p:sp>
        <p:nvSpPr>
          <p:cNvPr id="3" name="Slide Number Placeholder 2"/>
          <p:cNvSpPr>
            <a:spLocks noGrp="1"/>
          </p:cNvSpPr>
          <p:nvPr>
            <p:ph type="sldNum" sz="quarter" idx="12"/>
          </p:nvPr>
        </p:nvSpPr>
        <p:spPr/>
        <p:txBody>
          <a:bodyPr/>
          <a:lstStyle/>
          <a:p>
            <a:fld id="{C9C00FB6-3605-B843-B201-F9FC7C72FE33}" type="slidenum">
              <a:rPr lang="en-US" smtClean="0">
                <a:solidFill>
                  <a:srgbClr val="414042">
                    <a:tint val="75000"/>
                  </a:srgbClr>
                </a:solidFill>
              </a:rPr>
              <a:pPr/>
              <a:t>41</a:t>
            </a:fld>
            <a:endParaRPr lang="en-US" dirty="0">
              <a:solidFill>
                <a:srgbClr val="414042">
                  <a:tint val="75000"/>
                </a:srgbClr>
              </a:solidFill>
            </a:endParaRPr>
          </a:p>
        </p:txBody>
      </p:sp>
      <p:sp>
        <p:nvSpPr>
          <p:cNvPr id="4" name="Content Placeholder 3"/>
          <p:cNvSpPr>
            <a:spLocks noGrp="1"/>
          </p:cNvSpPr>
          <p:nvPr>
            <p:ph sz="quarter" idx="13"/>
          </p:nvPr>
        </p:nvSpPr>
        <p:spPr>
          <a:xfrm>
            <a:off x="457200" y="1606549"/>
            <a:ext cx="8229600" cy="4623335"/>
          </a:xfrm>
        </p:spPr>
        <p:txBody>
          <a:bodyPr/>
          <a:lstStyle/>
          <a:p>
            <a:pPr>
              <a:buFont typeface="Wingdings" panose="05000000000000000000" pitchFamily="2" charset="2"/>
              <a:buChar char="§"/>
            </a:pPr>
            <a:r>
              <a:rPr lang="en-GB" sz="2000" dirty="0">
                <a:solidFill>
                  <a:srgbClr val="414042"/>
                </a:solidFill>
                <a:latin typeface="+mn-lt"/>
              </a:rPr>
              <a:t>Regulatory &amp; Criminal test was: R v Ghosh [1982] QB 1053 – Court of Appeal held there were two parts:</a:t>
            </a:r>
          </a:p>
          <a:p>
            <a:pPr>
              <a:buFont typeface="Wingdings" panose="05000000000000000000" pitchFamily="2" charset="2"/>
              <a:buChar char="§"/>
            </a:pPr>
            <a:r>
              <a:rPr lang="en-GB" sz="2000" dirty="0">
                <a:solidFill>
                  <a:srgbClr val="414042"/>
                </a:solidFill>
                <a:latin typeface="+mn-lt"/>
              </a:rPr>
              <a:t>Whether according to the ordinary standards of reasonable and honest people what was done was dishonest (the "objective test"); and</a:t>
            </a:r>
          </a:p>
          <a:p>
            <a:pPr>
              <a:buFont typeface="Wingdings" panose="05000000000000000000" pitchFamily="2" charset="2"/>
              <a:buChar char="§"/>
            </a:pPr>
            <a:r>
              <a:rPr lang="en-GB" sz="2000" dirty="0">
                <a:solidFill>
                  <a:srgbClr val="414042"/>
                </a:solidFill>
                <a:latin typeface="+mn-lt"/>
              </a:rPr>
              <a:t>If it was dishonest by those standards, whether the defendant himself must have realised that what he was doing was by those standards dishonest (the "subjective test").</a:t>
            </a:r>
          </a:p>
          <a:p>
            <a:endParaRPr lang="en-GB" sz="2000" dirty="0" smtClean="0">
              <a:latin typeface="+mn-lt"/>
            </a:endParaRPr>
          </a:p>
          <a:p>
            <a:pPr indent="0">
              <a:buNone/>
            </a:pPr>
            <a:endParaRPr lang="en-GB" dirty="0" smtClean="0"/>
          </a:p>
        </p:txBody>
      </p:sp>
    </p:spTree>
    <p:extLst>
      <p:ext uri="{BB962C8B-B14F-4D97-AF65-F5344CB8AC3E}">
        <p14:creationId xmlns:p14="http://schemas.microsoft.com/office/powerpoint/2010/main" val="10449279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smtClean="0"/>
              <a:t>DISHONESTY TEST</a:t>
            </a:r>
            <a:endParaRPr lang="en-GB" sz="2400" b="1" dirty="0"/>
          </a:p>
        </p:txBody>
      </p:sp>
      <p:sp>
        <p:nvSpPr>
          <p:cNvPr id="3" name="Slide Number Placeholder 2"/>
          <p:cNvSpPr>
            <a:spLocks noGrp="1"/>
          </p:cNvSpPr>
          <p:nvPr>
            <p:ph type="sldNum" sz="quarter" idx="12"/>
          </p:nvPr>
        </p:nvSpPr>
        <p:spPr/>
        <p:txBody>
          <a:bodyPr/>
          <a:lstStyle/>
          <a:p>
            <a:fld id="{C9C00FB6-3605-B843-B201-F9FC7C72FE33}" type="slidenum">
              <a:rPr lang="en-US" smtClean="0">
                <a:solidFill>
                  <a:srgbClr val="414042">
                    <a:tint val="75000"/>
                  </a:srgbClr>
                </a:solidFill>
              </a:rPr>
              <a:pPr/>
              <a:t>42</a:t>
            </a:fld>
            <a:endParaRPr lang="en-US" dirty="0">
              <a:solidFill>
                <a:srgbClr val="414042">
                  <a:tint val="75000"/>
                </a:srgbClr>
              </a:solidFill>
            </a:endParaRPr>
          </a:p>
        </p:txBody>
      </p:sp>
      <p:sp>
        <p:nvSpPr>
          <p:cNvPr id="4" name="Content Placeholder 3"/>
          <p:cNvSpPr>
            <a:spLocks noGrp="1"/>
          </p:cNvSpPr>
          <p:nvPr>
            <p:ph sz="quarter" idx="13"/>
          </p:nvPr>
        </p:nvSpPr>
        <p:spPr>
          <a:xfrm>
            <a:off x="457200" y="1606549"/>
            <a:ext cx="8229600" cy="4623335"/>
          </a:xfrm>
        </p:spPr>
        <p:txBody>
          <a:bodyPr/>
          <a:lstStyle/>
          <a:p>
            <a:pPr>
              <a:buFont typeface="Wingdings" panose="05000000000000000000" pitchFamily="2" charset="2"/>
              <a:buChar char="§"/>
            </a:pPr>
            <a:r>
              <a:rPr lang="en-GB" sz="2000" dirty="0">
                <a:solidFill>
                  <a:srgbClr val="414042"/>
                </a:solidFill>
                <a:latin typeface="+mn-lt"/>
              </a:rPr>
              <a:t>Ivey v Genting Casinos (UK) Ltd [2017] UKSC 67</a:t>
            </a:r>
          </a:p>
          <a:p>
            <a:endParaRPr lang="en-GB" sz="2000" dirty="0">
              <a:solidFill>
                <a:srgbClr val="414042"/>
              </a:solidFill>
              <a:latin typeface="+mn-lt"/>
            </a:endParaRPr>
          </a:p>
          <a:p>
            <a:pPr>
              <a:buFont typeface="Wingdings" panose="05000000000000000000" pitchFamily="2" charset="2"/>
              <a:buChar char="§"/>
            </a:pPr>
            <a:r>
              <a:rPr lang="en-GB" sz="2000" dirty="0">
                <a:solidFill>
                  <a:srgbClr val="414042"/>
                </a:solidFill>
                <a:latin typeface="+mn-lt"/>
              </a:rPr>
              <a:t>Edge-sorting discovered in £7.7m </a:t>
            </a:r>
            <a:r>
              <a:rPr lang="en-GB" sz="2000" dirty="0" smtClean="0">
                <a:solidFill>
                  <a:srgbClr val="414042"/>
                </a:solidFill>
                <a:latin typeface="+mn-lt"/>
              </a:rPr>
              <a:t>win</a:t>
            </a:r>
          </a:p>
          <a:p>
            <a:pPr indent="0">
              <a:buNone/>
            </a:pPr>
            <a:endParaRPr lang="en-GB" sz="2000" dirty="0" smtClean="0">
              <a:solidFill>
                <a:srgbClr val="414042"/>
              </a:solidFill>
              <a:latin typeface="+mn-lt"/>
            </a:endParaRPr>
          </a:p>
          <a:p>
            <a:pPr>
              <a:buFont typeface="Wingdings" panose="05000000000000000000" pitchFamily="2" charset="2"/>
              <a:buChar char="§"/>
            </a:pPr>
            <a:r>
              <a:rPr lang="en-GB" sz="2000" dirty="0" smtClean="0">
                <a:solidFill>
                  <a:srgbClr val="414042"/>
                </a:solidFill>
                <a:latin typeface="+mn-lt"/>
              </a:rPr>
              <a:t>Player advantage or dishonesty?</a:t>
            </a:r>
            <a:endParaRPr lang="en-GB" sz="2000" dirty="0">
              <a:solidFill>
                <a:srgbClr val="414042"/>
              </a:solidFill>
              <a:latin typeface="+mn-l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2631" y="2210369"/>
            <a:ext cx="2667115" cy="177584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322" y="3986213"/>
            <a:ext cx="7892424" cy="1945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28346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smtClean="0"/>
              <a:t>DISHONESTY TEST</a:t>
            </a:r>
            <a:endParaRPr lang="en-GB" sz="2400" b="1" dirty="0"/>
          </a:p>
        </p:txBody>
      </p:sp>
      <p:sp>
        <p:nvSpPr>
          <p:cNvPr id="3" name="Slide Number Placeholder 2"/>
          <p:cNvSpPr>
            <a:spLocks noGrp="1"/>
          </p:cNvSpPr>
          <p:nvPr>
            <p:ph type="sldNum" sz="quarter" idx="12"/>
          </p:nvPr>
        </p:nvSpPr>
        <p:spPr/>
        <p:txBody>
          <a:bodyPr/>
          <a:lstStyle/>
          <a:p>
            <a:fld id="{C9C00FB6-3605-B843-B201-F9FC7C72FE33}" type="slidenum">
              <a:rPr lang="en-US" smtClean="0">
                <a:solidFill>
                  <a:srgbClr val="414042">
                    <a:tint val="75000"/>
                  </a:srgbClr>
                </a:solidFill>
              </a:rPr>
              <a:pPr/>
              <a:t>43</a:t>
            </a:fld>
            <a:endParaRPr lang="en-US" dirty="0">
              <a:solidFill>
                <a:srgbClr val="414042">
                  <a:tint val="75000"/>
                </a:srgbClr>
              </a:solidFill>
            </a:endParaRPr>
          </a:p>
        </p:txBody>
      </p:sp>
      <p:sp>
        <p:nvSpPr>
          <p:cNvPr id="4" name="Content Placeholder 3"/>
          <p:cNvSpPr>
            <a:spLocks noGrp="1"/>
          </p:cNvSpPr>
          <p:nvPr>
            <p:ph sz="quarter" idx="13"/>
          </p:nvPr>
        </p:nvSpPr>
        <p:spPr>
          <a:xfrm>
            <a:off x="457200" y="1606549"/>
            <a:ext cx="8229600" cy="4623335"/>
          </a:xfrm>
        </p:spPr>
        <p:txBody>
          <a:bodyPr/>
          <a:lstStyle/>
          <a:p>
            <a:pPr>
              <a:buFont typeface="Wingdings" panose="05000000000000000000" pitchFamily="2" charset="2"/>
              <a:buChar char="§"/>
            </a:pPr>
            <a:r>
              <a:rPr lang="en-GB" sz="2000" dirty="0">
                <a:solidFill>
                  <a:srgbClr val="414042"/>
                </a:solidFill>
                <a:latin typeface="+mn-lt"/>
              </a:rPr>
              <a:t>Ivey v Genting changes the test in regulatory and criminal cases - Barlow Clowes’ test now applies universally to all cases</a:t>
            </a:r>
          </a:p>
          <a:p>
            <a:pPr indent="0">
              <a:buNone/>
            </a:pPr>
            <a:endParaRPr lang="en-GB" sz="2000" dirty="0">
              <a:solidFill>
                <a:srgbClr val="414042"/>
              </a:solidFill>
              <a:latin typeface="+mn-lt"/>
            </a:endParaRPr>
          </a:p>
          <a:p>
            <a:pPr>
              <a:buFont typeface="Wingdings" panose="05000000000000000000" pitchFamily="2" charset="2"/>
              <a:buChar char="§"/>
            </a:pPr>
            <a:r>
              <a:rPr lang="en-GB" sz="2000" dirty="0">
                <a:solidFill>
                  <a:srgbClr val="414042"/>
                </a:solidFill>
                <a:latin typeface="+mn-lt"/>
              </a:rPr>
              <a:t>Increased focus on integrity and the higher standards expected of professionals </a:t>
            </a:r>
          </a:p>
          <a:p>
            <a:endParaRPr lang="en-GB" dirty="0">
              <a:latin typeface="+mn-lt"/>
            </a:endParaRPr>
          </a:p>
          <a:p>
            <a:endParaRPr lang="en-GB" dirty="0" smtClean="0"/>
          </a:p>
        </p:txBody>
      </p:sp>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968" y="3625087"/>
            <a:ext cx="6285322" cy="1984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76417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rmAutofit/>
      </a:bodyPr>
      <a:lstStyle>
        <a:defPPr marL="342900" marR="0" indent="-342900" algn="l" defTabSz="457200" rtl="0" eaLnBrk="1" fontAlgn="auto" latinLnBrk="0" hangingPunct="1">
          <a:lnSpc>
            <a:spcPct val="100000"/>
          </a:lnSpc>
          <a:spcBef>
            <a:spcPct val="20000"/>
          </a:spcBef>
          <a:spcAft>
            <a:spcPts val="0"/>
          </a:spcAft>
          <a:buClr>
            <a:srgbClr val="D12F25"/>
          </a:buClr>
          <a:buSzPct val="100000"/>
          <a:buFont typeface="Lucida Grande"/>
          <a:buChar char="‣"/>
          <a:tabLst/>
          <a:defRPr kumimoji="0" sz="2400" b="0" i="0" u="none" strike="noStrike" kern="1200" cap="none" spc="0" normalizeH="0" baseline="0" noProof="0" dirty="0" smtClean="0">
            <a:ln>
              <a:noFill/>
            </a:ln>
            <a:solidFill>
              <a:schemeClr val="tx1">
                <a:lumMod val="75000"/>
                <a:lumOff val="25000"/>
              </a:schemeClr>
            </a:solidFill>
            <a:effectLst/>
            <a:uLnTx/>
            <a:uFillTx/>
            <a:latin typeface="Gill Sans MT"/>
            <a:ea typeface="+mn-ea"/>
            <a:cs typeface="+mn-cs"/>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2_blank">
  <a:themeElements>
    <a:clrScheme name="BLM Word">
      <a:dk1>
        <a:srgbClr val="414042"/>
      </a:dk1>
      <a:lt1>
        <a:sysClr val="window" lastClr="FFFFFF"/>
      </a:lt1>
      <a:dk2>
        <a:srgbClr val="EE3124"/>
      </a:dk2>
      <a:lt2>
        <a:srgbClr val="FFFFFF"/>
      </a:lt2>
      <a:accent1>
        <a:srgbClr val="73848D"/>
      </a:accent1>
      <a:accent2>
        <a:srgbClr val="FCD6D3"/>
      </a:accent2>
      <a:accent3>
        <a:srgbClr val="525252"/>
      </a:accent3>
      <a:accent4>
        <a:srgbClr val="FFC000"/>
      </a:accent4>
      <a:accent5>
        <a:srgbClr val="4472C4"/>
      </a:accent5>
      <a:accent6>
        <a:srgbClr val="70AD47"/>
      </a:accent6>
      <a:hlink>
        <a:srgbClr val="0563C1"/>
      </a:hlink>
      <a:folHlink>
        <a:srgbClr val="954F72"/>
      </a:folHlink>
    </a:clrScheme>
    <a:fontScheme name="Segoe">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blank">
  <a:themeElements>
    <a:clrScheme name="BLM Word">
      <a:dk1>
        <a:srgbClr val="414042"/>
      </a:dk1>
      <a:lt1>
        <a:sysClr val="window" lastClr="FFFFFF"/>
      </a:lt1>
      <a:dk2>
        <a:srgbClr val="EE3124"/>
      </a:dk2>
      <a:lt2>
        <a:srgbClr val="FFFFFF"/>
      </a:lt2>
      <a:accent1>
        <a:srgbClr val="73848D"/>
      </a:accent1>
      <a:accent2>
        <a:srgbClr val="FCD6D3"/>
      </a:accent2>
      <a:accent3>
        <a:srgbClr val="525252"/>
      </a:accent3>
      <a:accent4>
        <a:srgbClr val="FFC000"/>
      </a:accent4>
      <a:accent5>
        <a:srgbClr val="4472C4"/>
      </a:accent5>
      <a:accent6>
        <a:srgbClr val="70AD47"/>
      </a:accent6>
      <a:hlink>
        <a:srgbClr val="0563C1"/>
      </a:hlink>
      <a:folHlink>
        <a:srgbClr val="954F72"/>
      </a:folHlink>
    </a:clrScheme>
    <a:fontScheme name="Segoe">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blank">
  <a:themeElements>
    <a:clrScheme name="BLM Word">
      <a:dk1>
        <a:srgbClr val="414042"/>
      </a:dk1>
      <a:lt1>
        <a:sysClr val="window" lastClr="FFFFFF"/>
      </a:lt1>
      <a:dk2>
        <a:srgbClr val="EE3124"/>
      </a:dk2>
      <a:lt2>
        <a:srgbClr val="FFFFFF"/>
      </a:lt2>
      <a:accent1>
        <a:srgbClr val="73848D"/>
      </a:accent1>
      <a:accent2>
        <a:srgbClr val="FCD6D3"/>
      </a:accent2>
      <a:accent3>
        <a:srgbClr val="525252"/>
      </a:accent3>
      <a:accent4>
        <a:srgbClr val="FFC000"/>
      </a:accent4>
      <a:accent5>
        <a:srgbClr val="4472C4"/>
      </a:accent5>
      <a:accent6>
        <a:srgbClr val="70AD47"/>
      </a:accent6>
      <a:hlink>
        <a:srgbClr val="0563C1"/>
      </a:hlink>
      <a:folHlink>
        <a:srgbClr val="954F72"/>
      </a:folHlink>
    </a:clrScheme>
    <a:fontScheme name="Segoe">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553</TotalTime>
  <Words>1609</Words>
  <Application>Microsoft Office PowerPoint</Application>
  <PresentationFormat>On-screen Show (4:3)</PresentationFormat>
  <Paragraphs>257</Paragraphs>
  <Slides>42</Slides>
  <Notes>6</Notes>
  <HiddenSlides>0</HiddenSlides>
  <MMClips>0</MMClips>
  <ScaleCrop>false</ScaleCrop>
  <HeadingPairs>
    <vt:vector size="4" baseType="variant">
      <vt:variant>
        <vt:lpstr>Theme</vt:lpstr>
      </vt:variant>
      <vt:variant>
        <vt:i4>11</vt:i4>
      </vt:variant>
      <vt:variant>
        <vt:lpstr>Slide Titles</vt:lpstr>
      </vt:variant>
      <vt:variant>
        <vt:i4>42</vt:i4>
      </vt:variant>
    </vt:vector>
  </HeadingPairs>
  <TitlesOfParts>
    <vt:vector size="53" baseType="lpstr">
      <vt:lpstr>Office Theme</vt:lpstr>
      <vt:lpstr>Office Theme</vt:lpstr>
      <vt:lpstr>Office Theme</vt:lpstr>
      <vt:lpstr>Office Theme</vt:lpstr>
      <vt:lpstr>1_Office Theme</vt:lpstr>
      <vt:lpstr>2_Office Theme</vt:lpstr>
      <vt:lpstr>3_Office Theme</vt:lpstr>
      <vt:lpstr>2_blank</vt:lpstr>
      <vt:lpstr>1_blank</vt:lpstr>
      <vt:lpstr>4_Office Theme</vt:lpstr>
      <vt:lpstr>blank</vt:lpstr>
      <vt:lpstr>PowerPoint Presentation</vt:lpstr>
      <vt:lpstr>PowerPoint Presentation</vt:lpstr>
      <vt:lpstr>PowerPoint Presentation</vt:lpstr>
      <vt:lpstr>GDPR: Implications for risk managers and directors-summary</vt:lpstr>
      <vt:lpstr>GDPR: Implications for risk managers and directors-summary</vt:lpstr>
      <vt:lpstr>GDPR : if you haven’t done it already…</vt:lpstr>
      <vt:lpstr>GDPR : if you haven’t done it already…</vt:lpstr>
      <vt:lpstr>ACCOUNTABILITY IS AT THE CORE OF GDPR</vt:lpstr>
      <vt:lpstr>Should you  appoint a dpo?</vt:lpstr>
      <vt:lpstr>DPO: MINIMUM TASKS</vt:lpstr>
      <vt:lpstr>Ongoing data checks</vt:lpstr>
      <vt:lpstr>Risk Managers and directors must raise and maintain GDPR AWARENESS</vt:lpstr>
      <vt:lpstr>arrangements with NEW third parties</vt:lpstr>
      <vt:lpstr>GDPR  Article 32</vt:lpstr>
      <vt:lpstr>WHAT SECURITY MEASURES SHOULD BE IMPLEMENTED</vt:lpstr>
      <vt:lpstr>DATA PROTECTION BY DESIGN AND DEFAULT</vt:lpstr>
      <vt:lpstr>Fines and claims </vt:lpstr>
      <vt:lpstr>ICO APPROACH TO GDPR BREACHES</vt:lpstr>
      <vt:lpstr>PowerPoint Presentation</vt:lpstr>
      <vt:lpstr>OVERVIEW</vt:lpstr>
      <vt:lpstr>THE PACE OF CHANGE</vt:lpstr>
      <vt:lpstr>THE PACE OF CHANGE</vt:lpstr>
      <vt:lpstr>THE PACE OF CHANGE</vt:lpstr>
      <vt:lpstr>THE BIG DATA REVOLUTION! </vt:lpstr>
      <vt:lpstr>THE BIG DATA REVOLUTION! </vt:lpstr>
      <vt:lpstr>MIND THE GAP!</vt:lpstr>
      <vt:lpstr>MIND THE GAP: CONSEQUENCES</vt:lpstr>
      <vt:lpstr>PowerPoint Presentation</vt:lpstr>
      <vt:lpstr>PowerPoint Presentation</vt:lpstr>
      <vt:lpstr>OVERVIEW</vt:lpstr>
      <vt:lpstr>D&amp;O AND COMPANY KEY RISKS IN 2018</vt:lpstr>
      <vt:lpstr>MACROECONOMIC CHANGES </vt:lpstr>
      <vt:lpstr>Increased regulation </vt:lpstr>
      <vt:lpstr>CYBER AND GDPR</vt:lpstr>
      <vt:lpstr>CORPORATE GOVERNANCE REQUIREMENTS</vt:lpstr>
      <vt:lpstr>CORPORATE prosecutions and personal responsibility</vt:lpstr>
      <vt:lpstr>DISHONESTY TEST</vt:lpstr>
      <vt:lpstr>DISHONESTY TEST</vt:lpstr>
      <vt:lpstr>DISHONESTY TEST</vt:lpstr>
      <vt:lpstr>DISHONESTY TEST</vt:lpstr>
      <vt:lpstr>DISHONESTY TEST</vt:lpstr>
      <vt:lpstr>PowerPoint Presentation</vt:lpstr>
    </vt:vector>
  </TitlesOfParts>
  <Company>BLM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Lyons, Lydia</dc:creator>
  <cp:lastModifiedBy>Lyons, Lydia</cp:lastModifiedBy>
  <cp:revision>13</cp:revision>
  <dcterms:created xsi:type="dcterms:W3CDTF">2018-05-31T13:18:40Z</dcterms:created>
  <dcterms:modified xsi:type="dcterms:W3CDTF">2018-06-06T16:01:07Z</dcterms:modified>
</cp:coreProperties>
</file>