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xml" ContentType="application/vnd.openxmlformats-officedocument.presentationml.tags+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 id="2147483863" r:id="rId2"/>
  </p:sldMasterIdLst>
  <p:notesMasterIdLst>
    <p:notesMasterId r:id="rId39"/>
  </p:notesMasterIdLst>
  <p:sldIdLst>
    <p:sldId id="569" r:id="rId3"/>
    <p:sldId id="676" r:id="rId4"/>
    <p:sldId id="710" r:id="rId5"/>
    <p:sldId id="738" r:id="rId6"/>
    <p:sldId id="730" r:id="rId7"/>
    <p:sldId id="733" r:id="rId8"/>
    <p:sldId id="739" r:id="rId9"/>
    <p:sldId id="599" r:id="rId10"/>
    <p:sldId id="779" r:id="rId11"/>
    <p:sldId id="602" r:id="rId12"/>
    <p:sldId id="614" r:id="rId13"/>
    <p:sldId id="732" r:id="rId14"/>
    <p:sldId id="755" r:id="rId15"/>
    <p:sldId id="773" r:id="rId16"/>
    <p:sldId id="737" r:id="rId17"/>
    <p:sldId id="752" r:id="rId18"/>
    <p:sldId id="774" r:id="rId19"/>
    <p:sldId id="756" r:id="rId20"/>
    <p:sldId id="775" r:id="rId21"/>
    <p:sldId id="724" r:id="rId22"/>
    <p:sldId id="735" r:id="rId23"/>
    <p:sldId id="760" r:id="rId24"/>
    <p:sldId id="776" r:id="rId25"/>
    <p:sldId id="759" r:id="rId26"/>
    <p:sldId id="777" r:id="rId27"/>
    <p:sldId id="679" r:id="rId28"/>
    <p:sldId id="766" r:id="rId29"/>
    <p:sldId id="769" r:id="rId30"/>
    <p:sldId id="772" r:id="rId31"/>
    <p:sldId id="778" r:id="rId32"/>
    <p:sldId id="761" r:id="rId33"/>
    <p:sldId id="763" r:id="rId34"/>
    <p:sldId id="780" r:id="rId35"/>
    <p:sldId id="628" r:id="rId36"/>
    <p:sldId id="740" r:id="rId37"/>
    <p:sldId id="765" r:id="rId38"/>
  </p:sldIdLst>
  <p:sldSz cx="9144000" cy="6858000" type="screen4x3"/>
  <p:notesSz cx="6797675" cy="9856788"/>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7" userDrawn="1">
          <p15:clr>
            <a:srgbClr val="A4A3A4"/>
          </p15:clr>
        </p15:guide>
        <p15:guide id="2" orient="horz" pos="436" userDrawn="1">
          <p15:clr>
            <a:srgbClr val="A4A3A4"/>
          </p15:clr>
        </p15:guide>
        <p15:guide id="3" orient="horz" pos="640" userDrawn="1">
          <p15:clr>
            <a:srgbClr val="A4A3A4"/>
          </p15:clr>
        </p15:guide>
        <p15:guide id="5" orient="horz" pos="4020" userDrawn="1">
          <p15:clr>
            <a:srgbClr val="A4A3A4"/>
          </p15:clr>
        </p15:guide>
        <p15:guide id="6" orient="horz" pos="2795" userDrawn="1">
          <p15:clr>
            <a:srgbClr val="A4A3A4"/>
          </p15:clr>
        </p15:guide>
        <p15:guide id="8" pos="1945" userDrawn="1">
          <p15:clr>
            <a:srgbClr val="A4A3A4"/>
          </p15:clr>
        </p15:guide>
        <p15:guide id="9" pos="5618" userDrawn="1">
          <p15:clr>
            <a:srgbClr val="A4A3A4"/>
          </p15:clr>
        </p15:guide>
        <p15:guide id="10" pos="278" userDrawn="1">
          <p15:clr>
            <a:srgbClr val="A4A3A4"/>
          </p15:clr>
        </p15:guide>
        <p15:guide id="13" pos="2880" userDrawn="1">
          <p15:clr>
            <a:srgbClr val="A4A3A4"/>
          </p15:clr>
        </p15:guide>
        <p15:guide id="14" pos="47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EC8AA"/>
    <a:srgbClr val="FFFAEF"/>
    <a:srgbClr val="C8D7DF"/>
    <a:srgbClr val="FF0000"/>
    <a:srgbClr val="B4A778"/>
    <a:srgbClr val="96C931"/>
    <a:srgbClr val="EBE7ED"/>
    <a:srgbClr val="702082"/>
    <a:srgbClr val="C5C5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434" autoAdjust="0"/>
  </p:normalViewPr>
  <p:slideViewPr>
    <p:cSldViewPr snapToGrid="0" showGuides="1">
      <p:cViewPr>
        <p:scale>
          <a:sx n="70" d="100"/>
          <a:sy n="70" d="100"/>
        </p:scale>
        <p:origin x="1326" y="84"/>
      </p:cViewPr>
      <p:guideLst>
        <p:guide orient="horz" pos="1207"/>
        <p:guide orient="horz" pos="436"/>
        <p:guide orient="horz" pos="640"/>
        <p:guide orient="horz" pos="4020"/>
        <p:guide orient="horz" pos="2795"/>
        <p:guide pos="1945"/>
        <p:guide pos="5618"/>
        <p:guide pos="278"/>
        <p:guide pos="2880"/>
        <p:guide pos="4717"/>
      </p:guideLst>
    </p:cSldViewPr>
  </p:slideViewPr>
  <p:notesTextViewPr>
    <p:cViewPr>
      <p:scale>
        <a:sx n="100" d="100"/>
        <a:sy n="100" d="100"/>
      </p:scale>
      <p:origin x="0" y="0"/>
    </p:cViewPr>
  </p:notesTextViewPr>
  <p:sorterViewPr>
    <p:cViewPr>
      <p:scale>
        <a:sx n="30" d="100"/>
        <a:sy n="3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Survey Category</c:v>
                </c:pt>
              </c:strCache>
            </c:strRef>
          </c:tx>
          <c:spPr>
            <a:solidFill>
              <a:schemeClr val="accent1"/>
            </a:solidFill>
            <a:ln>
              <a:noFill/>
            </a:ln>
            <a:effectLst/>
          </c:spPr>
          <c:invertIfNegative val="0"/>
          <c:dPt>
            <c:idx val="5"/>
            <c:invertIfNegative val="0"/>
            <c:bubble3D val="0"/>
            <c:spPr>
              <a:solidFill>
                <a:schemeClr val="accent3"/>
              </a:solidFill>
              <a:ln>
                <a:noFill/>
              </a:ln>
              <a:effectLst/>
            </c:spPr>
          </c:dPt>
          <c:dPt>
            <c:idx val="6"/>
            <c:invertIfNegative val="0"/>
            <c:bubble3D val="0"/>
            <c:spPr>
              <a:solidFill>
                <a:schemeClr val="accent3"/>
              </a:solidFill>
              <a:ln>
                <a:noFill/>
              </a:ln>
              <a:effectLst/>
            </c:spPr>
          </c:dPt>
          <c:dPt>
            <c:idx val="7"/>
            <c:invertIfNegative val="0"/>
            <c:bubble3D val="0"/>
            <c:spPr>
              <a:solidFill>
                <a:schemeClr val="accent3"/>
              </a:solidFill>
              <a:ln>
                <a:noFill/>
              </a:ln>
              <a:effectLst/>
            </c:spPr>
          </c:dPt>
          <c:dPt>
            <c:idx val="8"/>
            <c:invertIfNegative val="0"/>
            <c:bubble3D val="0"/>
            <c:spPr>
              <a:solidFill>
                <a:schemeClr val="accent3"/>
              </a:solidFill>
              <a:ln>
                <a:noFill/>
              </a:ln>
              <a:effectLst/>
            </c:spPr>
          </c:dPt>
          <c:dPt>
            <c:idx val="9"/>
            <c:invertIfNegative val="0"/>
            <c:bubble3D val="0"/>
            <c:spPr>
              <a:solidFill>
                <a:schemeClr val="accent5"/>
              </a:solidFill>
              <a:ln>
                <a:noFill/>
              </a:ln>
              <a:effectLst/>
            </c:spPr>
          </c:dPt>
          <c:dPt>
            <c:idx val="10"/>
            <c:invertIfNegative val="0"/>
            <c:bubble3D val="0"/>
            <c:spPr>
              <a:solidFill>
                <a:schemeClr val="accent5"/>
              </a:solidFill>
              <a:ln>
                <a:noFill/>
              </a:ln>
              <a:effectLst/>
            </c:spPr>
          </c:dPt>
          <c:dPt>
            <c:idx val="11"/>
            <c:invertIfNegative val="0"/>
            <c:bubble3D val="0"/>
            <c:spPr>
              <a:solidFill>
                <a:schemeClr val="accent5"/>
              </a:solidFill>
              <a:ln>
                <a:noFill/>
              </a:ln>
              <a:effectLst/>
            </c:spPr>
          </c:dPt>
          <c:dPt>
            <c:idx val="12"/>
            <c:invertIfNegative val="0"/>
            <c:bubble3D val="0"/>
            <c:spPr>
              <a:solidFill>
                <a:schemeClr val="accent5"/>
              </a:solidFill>
              <a:ln>
                <a:noFill/>
              </a:ln>
              <a:effectLst/>
            </c:spPr>
          </c:dPt>
          <c:dPt>
            <c:idx val="13"/>
            <c:invertIfNegative val="0"/>
            <c:bubble3D val="0"/>
            <c:spPr>
              <a:solidFill>
                <a:schemeClr val="accent5"/>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Leadership</c:v>
                </c:pt>
                <c:pt idx="1">
                  <c:v>Reputation &amp; Competitiveness</c:v>
                </c:pt>
                <c:pt idx="2">
                  <c:v>Communication</c:v>
                </c:pt>
                <c:pt idx="3">
                  <c:v>Career Development</c:v>
                </c:pt>
                <c:pt idx="4">
                  <c:v>Customer Focus</c:v>
                </c:pt>
                <c:pt idx="5">
                  <c:v>Empowerment</c:v>
                </c:pt>
                <c:pt idx="6">
                  <c:v>Goals &amp; Objectives</c:v>
                </c:pt>
                <c:pt idx="7">
                  <c:v>Performance Evaluation</c:v>
                </c:pt>
                <c:pt idx="8">
                  <c:v>Working Relationships</c:v>
                </c:pt>
                <c:pt idx="9">
                  <c:v>Supervision</c:v>
                </c:pt>
                <c:pt idx="10">
                  <c:v>Work Tools &amp; Conditions</c:v>
                </c:pt>
                <c:pt idx="11">
                  <c:v>Workload &amp; Work-Life</c:v>
                </c:pt>
                <c:pt idx="12">
                  <c:v>Operating Efficiency</c:v>
                </c:pt>
                <c:pt idx="13">
                  <c:v>Pay &amp; Rewards</c:v>
                </c:pt>
              </c:strCache>
            </c:strRef>
          </c:cat>
          <c:val>
            <c:numRef>
              <c:f>Sheet1!$B$2:$B$15</c:f>
              <c:numCache>
                <c:formatCode>General</c:formatCode>
                <c:ptCount val="14"/>
                <c:pt idx="0">
                  <c:v>13</c:v>
                </c:pt>
                <c:pt idx="1">
                  <c:v>11</c:v>
                </c:pt>
                <c:pt idx="2">
                  <c:v>10</c:v>
                </c:pt>
                <c:pt idx="3">
                  <c:v>10</c:v>
                </c:pt>
                <c:pt idx="4">
                  <c:v>9</c:v>
                </c:pt>
                <c:pt idx="5">
                  <c:v>7</c:v>
                </c:pt>
                <c:pt idx="6">
                  <c:v>6</c:v>
                </c:pt>
                <c:pt idx="7">
                  <c:v>6</c:v>
                </c:pt>
                <c:pt idx="8">
                  <c:v>5</c:v>
                </c:pt>
                <c:pt idx="9">
                  <c:v>4</c:v>
                </c:pt>
                <c:pt idx="10">
                  <c:v>4</c:v>
                </c:pt>
                <c:pt idx="11">
                  <c:v>3</c:v>
                </c:pt>
                <c:pt idx="12">
                  <c:v>2</c:v>
                </c:pt>
                <c:pt idx="13">
                  <c:v>2</c:v>
                </c:pt>
              </c:numCache>
            </c:numRef>
          </c:val>
        </c:ser>
        <c:dLbls>
          <c:showLegendKey val="0"/>
          <c:showVal val="0"/>
          <c:showCatName val="0"/>
          <c:showSerName val="0"/>
          <c:showPercent val="0"/>
          <c:showBubbleSize val="0"/>
        </c:dLbls>
        <c:gapWidth val="30"/>
        <c:axId val="399912304"/>
        <c:axId val="399912696"/>
      </c:barChart>
      <c:catAx>
        <c:axId val="39991230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12696"/>
        <c:crosses val="autoZero"/>
        <c:auto val="1"/>
        <c:lblAlgn val="ctr"/>
        <c:lblOffset val="100"/>
        <c:noMultiLvlLbl val="0"/>
      </c:catAx>
      <c:valAx>
        <c:axId val="399912696"/>
        <c:scaling>
          <c:orientation val="minMax"/>
          <c:max val="15"/>
          <c:min val="0"/>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high"/>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12304"/>
        <c:crosses val="autoZero"/>
        <c:crossBetween val="between"/>
        <c:majorUnit val="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Today</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Implemented various risk management activities but have not fomally articulated a Cyber strategy</c:v>
                </c:pt>
              </c:strCache>
            </c:strRef>
          </c:cat>
          <c:val>
            <c:numRef>
              <c:f>Sheet1!$B$2</c:f>
              <c:numCache>
                <c:formatCode>0%</c:formatCode>
                <c:ptCount val="1"/>
                <c:pt idx="0">
                  <c:v>0.53</c:v>
                </c:pt>
              </c:numCache>
            </c:numRef>
          </c:val>
        </c:ser>
        <c:ser>
          <c:idx val="1"/>
          <c:order val="1"/>
          <c:tx>
            <c:strRef>
              <c:f>Sheet1!$C$1</c:f>
              <c:strCache>
                <c:ptCount val="1"/>
                <c:pt idx="0">
                  <c:v>In 3 Years</c:v>
                </c:pt>
              </c:strCache>
            </c:strRef>
          </c:tx>
          <c:spPr>
            <a:solidFill>
              <a:srgbClr val="C6A6CD"/>
            </a:solidFill>
            <a:ln>
              <a:noFill/>
            </a:ln>
            <a:effectLst/>
          </c:spPr>
          <c:invertIfNegative val="0"/>
          <c:dLbls>
            <c:dLbl>
              <c:idx val="0"/>
              <c:layout/>
              <c:tx>
                <c:rich>
                  <a:bodyPr/>
                  <a:lstStyle/>
                  <a:p>
                    <a:fld id="{2986D683-C241-4E43-8778-8747A1FA3F07}" type="VALUE">
                      <a:rPr lang="en-US" altLang="zh-CN">
                        <a:solidFill>
                          <a:srgbClr val="702082"/>
                        </a:solidFill>
                      </a:rPr>
                      <a:pPr/>
                      <a:t>[VALUE]</a:t>
                    </a:fld>
                    <a:endParaRPr lang="fr-F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Implemented various risk management activities but have not fomally articulated a Cyber strategy</c:v>
                </c:pt>
              </c:strCache>
            </c:strRef>
          </c:cat>
          <c:val>
            <c:numRef>
              <c:f>Sheet1!$C$2</c:f>
              <c:numCache>
                <c:formatCode>0%</c:formatCode>
                <c:ptCount val="1"/>
                <c:pt idx="0">
                  <c:v>0</c:v>
                </c:pt>
              </c:numCache>
            </c:numRef>
          </c:val>
        </c:ser>
        <c:dLbls>
          <c:showLegendKey val="0"/>
          <c:showVal val="0"/>
          <c:showCatName val="0"/>
          <c:showSerName val="0"/>
          <c:showPercent val="0"/>
          <c:showBubbleSize val="0"/>
        </c:dLbls>
        <c:gapWidth val="0"/>
        <c:axId val="400647992"/>
        <c:axId val="400648384"/>
      </c:barChart>
      <c:catAx>
        <c:axId val="400647992"/>
        <c:scaling>
          <c:orientation val="maxMin"/>
        </c:scaling>
        <c:delete val="1"/>
        <c:axPos val="l"/>
        <c:numFmt formatCode="General" sourceLinked="1"/>
        <c:majorTickMark val="none"/>
        <c:minorTickMark val="none"/>
        <c:tickLblPos val="nextTo"/>
        <c:crossAx val="400648384"/>
        <c:crosses val="autoZero"/>
        <c:auto val="1"/>
        <c:lblAlgn val="ctr"/>
        <c:lblOffset val="100"/>
        <c:noMultiLvlLbl val="0"/>
      </c:catAx>
      <c:valAx>
        <c:axId val="400648384"/>
        <c:scaling>
          <c:orientation val="minMax"/>
          <c:max val="0.9"/>
          <c:min val="0"/>
        </c:scaling>
        <c:delete val="1"/>
        <c:axPos val="t"/>
        <c:numFmt formatCode="0%" sourceLinked="1"/>
        <c:majorTickMark val="out"/>
        <c:minorTickMark val="none"/>
        <c:tickLblPos val="nextTo"/>
        <c:crossAx val="400647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Today</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c:f>
              <c:strCache>
                <c:ptCount val="1"/>
                <c:pt idx="0">
                  <c:v>Adopted and articulated a Cyber risk strategy with stated objectives and goals for each program</c:v>
                </c:pt>
              </c:strCache>
            </c:strRef>
          </c:cat>
          <c:val>
            <c:numRef>
              <c:f>Sheet1!$B$3</c:f>
              <c:numCache>
                <c:formatCode>0%</c:formatCode>
                <c:ptCount val="1"/>
                <c:pt idx="0">
                  <c:v>0.11</c:v>
                </c:pt>
              </c:numCache>
            </c:numRef>
          </c:val>
        </c:ser>
        <c:ser>
          <c:idx val="1"/>
          <c:order val="1"/>
          <c:tx>
            <c:strRef>
              <c:f>Sheet1!$C$1</c:f>
              <c:strCache>
                <c:ptCount val="1"/>
                <c:pt idx="0">
                  <c:v>In 3 Years</c:v>
                </c:pt>
              </c:strCache>
            </c:strRef>
          </c:tx>
          <c:spPr>
            <a:solidFill>
              <a:srgbClr val="C6A6CD"/>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c:f>
              <c:strCache>
                <c:ptCount val="1"/>
                <c:pt idx="0">
                  <c:v>Adopted and articulated a Cyber risk strategy with stated objectives and goals for each program</c:v>
                </c:pt>
              </c:strCache>
            </c:strRef>
          </c:cat>
          <c:val>
            <c:numRef>
              <c:f>Sheet1!$C$3</c:f>
              <c:numCache>
                <c:formatCode>0%</c:formatCode>
                <c:ptCount val="1"/>
                <c:pt idx="0">
                  <c:v>0.04</c:v>
                </c:pt>
              </c:numCache>
            </c:numRef>
          </c:val>
        </c:ser>
        <c:dLbls>
          <c:showLegendKey val="0"/>
          <c:showVal val="0"/>
          <c:showCatName val="0"/>
          <c:showSerName val="0"/>
          <c:showPercent val="0"/>
          <c:showBubbleSize val="0"/>
        </c:dLbls>
        <c:gapWidth val="0"/>
        <c:axId val="400649168"/>
        <c:axId val="400649560"/>
      </c:barChart>
      <c:catAx>
        <c:axId val="400649168"/>
        <c:scaling>
          <c:orientation val="maxMin"/>
        </c:scaling>
        <c:delete val="1"/>
        <c:axPos val="l"/>
        <c:numFmt formatCode="General" sourceLinked="1"/>
        <c:majorTickMark val="none"/>
        <c:minorTickMark val="none"/>
        <c:tickLblPos val="nextTo"/>
        <c:crossAx val="400649560"/>
        <c:crosses val="autoZero"/>
        <c:auto val="1"/>
        <c:lblAlgn val="ctr"/>
        <c:lblOffset val="100"/>
        <c:noMultiLvlLbl val="0"/>
      </c:catAx>
      <c:valAx>
        <c:axId val="400649560"/>
        <c:scaling>
          <c:orientation val="minMax"/>
          <c:max val="0.9"/>
          <c:min val="0"/>
        </c:scaling>
        <c:delete val="1"/>
        <c:axPos val="t"/>
        <c:numFmt formatCode="0%" sourceLinked="1"/>
        <c:majorTickMark val="out"/>
        <c:minorTickMark val="none"/>
        <c:tickLblPos val="nextTo"/>
        <c:crossAx val="400649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Today</c:v>
                </c:pt>
              </c:strCache>
            </c:strRef>
          </c:tx>
          <c:spPr>
            <a:solidFill>
              <a:schemeClr val="accent1"/>
            </a:solidFill>
            <a:ln>
              <a:noFill/>
            </a:ln>
            <a:effectLst/>
          </c:spPr>
          <c:invertIfNegative val="0"/>
          <c:dLbls>
            <c:dLbl>
              <c:idx val="0"/>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c:f>
              <c:strCache>
                <c:ptCount val="1"/>
                <c:pt idx="0">
                  <c:v>Adopted a Cyber risk strategy with stated objectives and goals and effectively communicated it to employees</c:v>
                </c:pt>
              </c:strCache>
            </c:strRef>
          </c:cat>
          <c:val>
            <c:numRef>
              <c:f>Sheet1!$B$4</c:f>
              <c:numCache>
                <c:formatCode>0%</c:formatCode>
                <c:ptCount val="1"/>
                <c:pt idx="0">
                  <c:v>0.28000000000000003</c:v>
                </c:pt>
              </c:numCache>
            </c:numRef>
          </c:val>
        </c:ser>
        <c:ser>
          <c:idx val="1"/>
          <c:order val="1"/>
          <c:tx>
            <c:strRef>
              <c:f>Sheet1!$C$1</c:f>
              <c:strCache>
                <c:ptCount val="1"/>
                <c:pt idx="0">
                  <c:v>In 3 Years</c:v>
                </c:pt>
              </c:strCache>
            </c:strRef>
          </c:tx>
          <c:spPr>
            <a:solidFill>
              <a:srgbClr val="C6A6C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Sheet1!$A$4</c:f>
              <c:strCache>
                <c:ptCount val="1"/>
                <c:pt idx="0">
                  <c:v>Adopted a Cyber risk strategy with stated objectives and goals and effectively communicated it to employees</c:v>
                </c:pt>
              </c:strCache>
            </c:strRef>
          </c:cat>
          <c:val>
            <c:numRef>
              <c:f>Sheet1!$C$4</c:f>
              <c:numCache>
                <c:formatCode>0%</c:formatCode>
                <c:ptCount val="1"/>
                <c:pt idx="0">
                  <c:v>0.04</c:v>
                </c:pt>
              </c:numCache>
            </c:numRef>
          </c:val>
        </c:ser>
        <c:dLbls>
          <c:showLegendKey val="0"/>
          <c:showVal val="0"/>
          <c:showCatName val="0"/>
          <c:showSerName val="0"/>
          <c:showPercent val="0"/>
          <c:showBubbleSize val="0"/>
        </c:dLbls>
        <c:gapWidth val="0"/>
        <c:axId val="400650344"/>
        <c:axId val="400650736"/>
      </c:barChart>
      <c:catAx>
        <c:axId val="400650344"/>
        <c:scaling>
          <c:orientation val="maxMin"/>
        </c:scaling>
        <c:delete val="1"/>
        <c:axPos val="l"/>
        <c:numFmt formatCode="General" sourceLinked="1"/>
        <c:majorTickMark val="none"/>
        <c:minorTickMark val="none"/>
        <c:tickLblPos val="nextTo"/>
        <c:crossAx val="400650736"/>
        <c:crosses val="autoZero"/>
        <c:auto val="1"/>
        <c:lblAlgn val="ctr"/>
        <c:lblOffset val="100"/>
        <c:noMultiLvlLbl val="0"/>
      </c:catAx>
      <c:valAx>
        <c:axId val="400650736"/>
        <c:scaling>
          <c:orientation val="minMax"/>
          <c:max val="0.9"/>
          <c:min val="0"/>
        </c:scaling>
        <c:delete val="1"/>
        <c:axPos val="t"/>
        <c:numFmt formatCode="0%" sourceLinked="1"/>
        <c:majorTickMark val="out"/>
        <c:minorTickMark val="none"/>
        <c:tickLblPos val="nextTo"/>
        <c:crossAx val="400650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Today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Sheet1!$A$5</c:f>
              <c:strCache>
                <c:ptCount val="1"/>
                <c:pt idx="0">
                  <c:v>Adopted a Cyber risk strategy, effectively communicated it to employees and embedded cyber risk management within our company culture</c:v>
                </c:pt>
              </c:strCache>
            </c:strRef>
          </c:cat>
          <c:val>
            <c:numRef>
              <c:f>Sheet1!$B$5</c:f>
              <c:numCache>
                <c:formatCode>0%</c:formatCode>
                <c:ptCount val="1"/>
                <c:pt idx="0">
                  <c:v>0.08</c:v>
                </c:pt>
              </c:numCache>
            </c:numRef>
          </c:val>
        </c:ser>
        <c:ser>
          <c:idx val="1"/>
          <c:order val="1"/>
          <c:tx>
            <c:strRef>
              <c:f>Sheet1!$C$1</c:f>
              <c:strCache>
                <c:ptCount val="1"/>
                <c:pt idx="0">
                  <c:v>In 3 Years</c:v>
                </c:pt>
              </c:strCache>
            </c:strRef>
          </c:tx>
          <c:spPr>
            <a:solidFill>
              <a:srgbClr val="C6A6CD"/>
            </a:solidFill>
            <a:ln>
              <a:noFill/>
            </a:ln>
            <a:effectLst/>
          </c:spPr>
          <c:invertIfNegative val="0"/>
          <c:dLbls>
            <c:dLbl>
              <c:idx val="0"/>
              <c:layout/>
              <c:dLblPos val="in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c:f>
              <c:strCache>
                <c:ptCount val="1"/>
                <c:pt idx="0">
                  <c:v>Adopted a Cyber risk strategy, effectively communicated it to employees and embedded cyber risk management within our company culture</c:v>
                </c:pt>
              </c:strCache>
            </c:strRef>
          </c:cat>
          <c:val>
            <c:numRef>
              <c:f>Sheet1!$C$5</c:f>
              <c:numCache>
                <c:formatCode>0%</c:formatCode>
                <c:ptCount val="1"/>
                <c:pt idx="0">
                  <c:v>0.85</c:v>
                </c:pt>
              </c:numCache>
            </c:numRef>
          </c:val>
        </c:ser>
        <c:dLbls>
          <c:showLegendKey val="0"/>
          <c:showVal val="0"/>
          <c:showCatName val="0"/>
          <c:showSerName val="0"/>
          <c:showPercent val="0"/>
          <c:showBubbleSize val="0"/>
        </c:dLbls>
        <c:gapWidth val="0"/>
        <c:axId val="400651520"/>
        <c:axId val="400903024"/>
      </c:barChart>
      <c:catAx>
        <c:axId val="400651520"/>
        <c:scaling>
          <c:orientation val="maxMin"/>
        </c:scaling>
        <c:delete val="1"/>
        <c:axPos val="l"/>
        <c:numFmt formatCode="General" sourceLinked="1"/>
        <c:majorTickMark val="none"/>
        <c:minorTickMark val="none"/>
        <c:tickLblPos val="nextTo"/>
        <c:crossAx val="400903024"/>
        <c:crosses val="autoZero"/>
        <c:auto val="1"/>
        <c:lblAlgn val="ctr"/>
        <c:lblOffset val="100"/>
        <c:noMultiLvlLbl val="0"/>
      </c:catAx>
      <c:valAx>
        <c:axId val="400903024"/>
        <c:scaling>
          <c:orientation val="minMax"/>
          <c:max val="0.9"/>
          <c:min val="0"/>
        </c:scaling>
        <c:delete val="1"/>
        <c:axPos val="t"/>
        <c:numFmt formatCode="0%" sourceLinked="1"/>
        <c:majorTickMark val="out"/>
        <c:minorTickMark val="none"/>
        <c:tickLblPos val="nextTo"/>
        <c:crossAx val="400651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2839"/>
          </a:xfrm>
          <a:prstGeom prst="rect">
            <a:avLst/>
          </a:prstGeom>
        </p:spPr>
        <p:txBody>
          <a:bodyPr vert="horz" lIns="95155" tIns="47577" rIns="95155" bIns="47577" rtlCol="0"/>
          <a:lstStyle>
            <a:lvl1pPr algn="l">
              <a:defRPr sz="1300"/>
            </a:lvl1pPr>
          </a:lstStyle>
          <a:p>
            <a:endParaRPr lang="en-US" dirty="0"/>
          </a:p>
        </p:txBody>
      </p:sp>
      <p:sp>
        <p:nvSpPr>
          <p:cNvPr id="3" name="Date Placeholder 2"/>
          <p:cNvSpPr>
            <a:spLocks noGrp="1"/>
          </p:cNvSpPr>
          <p:nvPr>
            <p:ph type="dt" idx="1"/>
          </p:nvPr>
        </p:nvSpPr>
        <p:spPr>
          <a:xfrm>
            <a:off x="3850444" y="2"/>
            <a:ext cx="2945659" cy="492839"/>
          </a:xfrm>
          <a:prstGeom prst="rect">
            <a:avLst/>
          </a:prstGeom>
        </p:spPr>
        <p:txBody>
          <a:bodyPr vert="horz" lIns="95155" tIns="47577" rIns="95155" bIns="47577" rtlCol="0"/>
          <a:lstStyle>
            <a:lvl1pPr algn="r">
              <a:defRPr sz="1300"/>
            </a:lvl1pPr>
          </a:lstStyle>
          <a:p>
            <a:fld id="{B97DC975-A455-47BB-A68D-520EABF783D0}" type="datetimeFigureOut">
              <a:rPr lang="en-US" smtClean="0"/>
              <a:pPr/>
              <a:t>6/11/2018</a:t>
            </a:fld>
            <a:endParaRPr lang="en-US" dirty="0"/>
          </a:p>
        </p:txBody>
      </p:sp>
      <p:sp>
        <p:nvSpPr>
          <p:cNvPr id="4" name="Slide Image Placeholder 3"/>
          <p:cNvSpPr>
            <a:spLocks noGrp="1" noRot="1" noChangeAspect="1"/>
          </p:cNvSpPr>
          <p:nvPr>
            <p:ph type="sldImg" idx="2"/>
          </p:nvPr>
        </p:nvSpPr>
        <p:spPr>
          <a:xfrm>
            <a:off x="935038" y="739775"/>
            <a:ext cx="4927600" cy="3695700"/>
          </a:xfrm>
          <a:prstGeom prst="rect">
            <a:avLst/>
          </a:prstGeom>
          <a:noFill/>
          <a:ln w="12700">
            <a:solidFill>
              <a:prstClr val="black"/>
            </a:solidFill>
          </a:ln>
        </p:spPr>
        <p:txBody>
          <a:bodyPr vert="horz" lIns="95155" tIns="47577" rIns="95155" bIns="47577" rtlCol="0" anchor="ctr"/>
          <a:lstStyle/>
          <a:p>
            <a:endParaRPr lang="en-US" dirty="0"/>
          </a:p>
        </p:txBody>
      </p:sp>
      <p:sp>
        <p:nvSpPr>
          <p:cNvPr id="5" name="Notes Placeholder 4"/>
          <p:cNvSpPr>
            <a:spLocks noGrp="1"/>
          </p:cNvSpPr>
          <p:nvPr>
            <p:ph type="body" sz="quarter" idx="3"/>
          </p:nvPr>
        </p:nvSpPr>
        <p:spPr>
          <a:xfrm>
            <a:off x="679768" y="4681974"/>
            <a:ext cx="5438140" cy="4435555"/>
          </a:xfrm>
          <a:prstGeom prst="rect">
            <a:avLst/>
          </a:prstGeom>
        </p:spPr>
        <p:txBody>
          <a:bodyPr vert="horz" lIns="95155" tIns="47577" rIns="95155" bIns="4757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362239"/>
            <a:ext cx="2945659" cy="492839"/>
          </a:xfrm>
          <a:prstGeom prst="rect">
            <a:avLst/>
          </a:prstGeom>
        </p:spPr>
        <p:txBody>
          <a:bodyPr vert="horz" lIns="95155" tIns="47577" rIns="95155" bIns="47577" rtlCol="0" anchor="b"/>
          <a:lstStyle>
            <a:lvl1pPr algn="l">
              <a:defRPr sz="1300"/>
            </a:lvl1pPr>
          </a:lstStyle>
          <a:p>
            <a:endParaRPr lang="en-US" dirty="0"/>
          </a:p>
        </p:txBody>
      </p:sp>
      <p:sp>
        <p:nvSpPr>
          <p:cNvPr id="7" name="Slide Number Placeholder 6"/>
          <p:cNvSpPr>
            <a:spLocks noGrp="1"/>
          </p:cNvSpPr>
          <p:nvPr>
            <p:ph type="sldNum" sz="quarter" idx="5"/>
          </p:nvPr>
        </p:nvSpPr>
        <p:spPr>
          <a:xfrm>
            <a:off x="3850444" y="9362239"/>
            <a:ext cx="2945659" cy="492839"/>
          </a:xfrm>
          <a:prstGeom prst="rect">
            <a:avLst/>
          </a:prstGeom>
        </p:spPr>
        <p:txBody>
          <a:bodyPr vert="horz" lIns="95155" tIns="47577" rIns="95155" bIns="47577" rtlCol="0" anchor="b"/>
          <a:lstStyle>
            <a:lvl1pPr algn="r">
              <a:defRPr sz="1300"/>
            </a:lvl1pPr>
          </a:lstStyle>
          <a:p>
            <a:fld id="{A499B0F9-5275-4FDD-BFE5-B9E6F2FD770F}" type="slidenum">
              <a:rPr lang="en-US" smtClean="0"/>
              <a:pPr/>
              <a:t>‹#›</a:t>
            </a:fld>
            <a:endParaRPr lang="en-US" dirty="0"/>
          </a:p>
        </p:txBody>
      </p:sp>
    </p:spTree>
    <p:extLst>
      <p:ext uri="{BB962C8B-B14F-4D97-AF65-F5344CB8AC3E}">
        <p14:creationId xmlns:p14="http://schemas.microsoft.com/office/powerpoint/2010/main" val="780051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5038" y="739775"/>
            <a:ext cx="4927600" cy="3695700"/>
          </a:xfrm>
        </p:spPr>
      </p:sp>
      <p:sp>
        <p:nvSpPr>
          <p:cNvPr id="3" name="Notes Placeholder 2"/>
          <p:cNvSpPr>
            <a:spLocks noGrp="1"/>
          </p:cNvSpPr>
          <p:nvPr>
            <p:ph type="body" idx="1"/>
          </p:nvPr>
        </p:nvSpPr>
        <p:spPr/>
        <p:txBody>
          <a:bodyPr/>
          <a:lstStyle/>
          <a:p>
            <a:pPr marL="285750" indent="-285750">
              <a:spcAft>
                <a:spcPts val="1200"/>
              </a:spcAft>
              <a:buClr>
                <a:schemeClr val="accent1"/>
              </a:buClr>
              <a:buFont typeface="Wingdings" panose="05000000000000000000" pitchFamily="2" charset="2"/>
              <a:buChar char="§"/>
            </a:pPr>
            <a:r>
              <a:rPr lang="en-GB" sz="1200" b="0" dirty="0" smtClean="0"/>
              <a:t>Show of hands -- companies in the room who say people </a:t>
            </a:r>
            <a:r>
              <a:rPr lang="en-GB" sz="1200" b="0" dirty="0" err="1" smtClean="0"/>
              <a:t>people</a:t>
            </a:r>
            <a:r>
              <a:rPr lang="en-GB" sz="1200" b="0" dirty="0" smtClean="0"/>
              <a:t> are their biggest asset – [check in their annual report/website to get exact figure]</a:t>
            </a:r>
          </a:p>
        </p:txBody>
      </p:sp>
      <p:sp>
        <p:nvSpPr>
          <p:cNvPr id="4" name="Slide Number Placeholder 3"/>
          <p:cNvSpPr>
            <a:spLocks noGrp="1"/>
          </p:cNvSpPr>
          <p:nvPr>
            <p:ph type="sldNum" sz="quarter" idx="10"/>
          </p:nvPr>
        </p:nvSpPr>
        <p:spPr/>
        <p:txBody>
          <a:bodyPr/>
          <a:lstStyle/>
          <a:p>
            <a:fld id="{A499B0F9-5275-4FDD-BFE5-B9E6F2FD770F}" type="slidenum">
              <a:rPr lang="en-US" smtClean="0"/>
              <a:pPr/>
              <a:t>2</a:t>
            </a:fld>
            <a:endParaRPr lang="en-US" dirty="0"/>
          </a:p>
        </p:txBody>
      </p:sp>
    </p:spTree>
    <p:extLst>
      <p:ext uri="{BB962C8B-B14F-4D97-AF65-F5344CB8AC3E}">
        <p14:creationId xmlns:p14="http://schemas.microsoft.com/office/powerpoint/2010/main" val="1756159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5038" y="739775"/>
            <a:ext cx="4927600" cy="3695700"/>
          </a:xfrm>
        </p:spPr>
      </p:sp>
      <p:sp>
        <p:nvSpPr>
          <p:cNvPr id="3" name="Notes Placeholder 2"/>
          <p:cNvSpPr>
            <a:spLocks noGrp="1"/>
          </p:cNvSpPr>
          <p:nvPr>
            <p:ph type="body" idx="1"/>
          </p:nvPr>
        </p:nvSpPr>
        <p:spPr/>
        <p:txBody>
          <a:bodyPr/>
          <a:lstStyle/>
          <a:p>
            <a:r>
              <a:rPr lang="en-GB" dirty="0" smtClean="0"/>
              <a:t>We took data from our high performance norm</a:t>
            </a:r>
            <a:r>
              <a:rPr lang="en-GB" baseline="0" dirty="0" smtClean="0"/>
              <a:t> 2016 and compared it to the global average 2016</a:t>
            </a:r>
          </a:p>
          <a:p>
            <a:r>
              <a:rPr lang="en-GB" baseline="0" dirty="0" smtClean="0"/>
              <a:t>High performance companies have superior financial performance vs their sector, typically measured by ROIC</a:t>
            </a:r>
          </a:p>
          <a:p>
            <a:r>
              <a:rPr lang="en-GB" baseline="0" dirty="0" smtClean="0"/>
              <a:t>We grouped the categories into three groups, according the size and significance of the difference to the global average</a:t>
            </a:r>
            <a:endParaRPr lang="en-GB" dirty="0"/>
          </a:p>
        </p:txBody>
      </p:sp>
      <p:sp>
        <p:nvSpPr>
          <p:cNvPr id="4" name="Slide Number Placeholder 3"/>
          <p:cNvSpPr>
            <a:spLocks noGrp="1"/>
          </p:cNvSpPr>
          <p:nvPr>
            <p:ph type="sldNum" sz="quarter" idx="10"/>
          </p:nvPr>
        </p:nvSpPr>
        <p:spPr/>
        <p:txBody>
          <a:bodyPr/>
          <a:lstStyle/>
          <a:p>
            <a:fld id="{A499B0F9-5275-4FDD-BFE5-B9E6F2FD770F}" type="slidenum">
              <a:rPr lang="en-US" smtClean="0"/>
              <a:pPr/>
              <a:t>5</a:t>
            </a:fld>
            <a:endParaRPr lang="en-US" dirty="0"/>
          </a:p>
        </p:txBody>
      </p:sp>
    </p:spTree>
    <p:extLst>
      <p:ext uri="{BB962C8B-B14F-4D97-AF65-F5344CB8AC3E}">
        <p14:creationId xmlns:p14="http://schemas.microsoft.com/office/powerpoint/2010/main" val="2550446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Tx/>
              <a:buAutoNum type="arabicPeriod"/>
            </a:pPr>
            <a:r>
              <a:rPr lang="en-GB" altLang="en-US" sz="1200" dirty="0" smtClean="0"/>
              <a:t>Do you use, or have you used, the same password for more than one platform, system, accounts etc.?    </a:t>
            </a:r>
            <a:r>
              <a:rPr lang="en-GB" altLang="en-US" sz="1200" dirty="0" smtClean="0">
                <a:solidFill>
                  <a:srgbClr val="FF0000"/>
                </a:solidFill>
              </a:rPr>
              <a:t>Yes  39%</a:t>
            </a:r>
          </a:p>
          <a:p>
            <a:pPr marL="342900" indent="-342900">
              <a:buFontTx/>
              <a:buAutoNum type="arabicPeriod"/>
            </a:pPr>
            <a:endParaRPr lang="en-GB" altLang="en-US" sz="1200" dirty="0" smtClean="0"/>
          </a:p>
          <a:p>
            <a:pPr marL="342900" indent="-342900">
              <a:buFontTx/>
              <a:buAutoNum type="arabicPeriod"/>
            </a:pPr>
            <a:r>
              <a:rPr lang="en-GB" altLang="en-US" sz="1200" dirty="0" smtClean="0"/>
              <a:t>Have you ever personally experienced a cyber breach either at home (hacked emails, loss of data, financial loss etc.) or at work? </a:t>
            </a:r>
            <a:r>
              <a:rPr lang="en-GB" altLang="en-US" sz="1200" dirty="0" smtClean="0">
                <a:solidFill>
                  <a:srgbClr val="FF0000"/>
                </a:solidFill>
              </a:rPr>
              <a:t>Yes  64% </a:t>
            </a:r>
          </a:p>
          <a:p>
            <a:pPr marL="342900" indent="-342900">
              <a:buFontTx/>
              <a:buAutoNum type="arabicPeriod"/>
            </a:pPr>
            <a:endParaRPr lang="en-GB" altLang="en-US" sz="1200" dirty="0" smtClean="0"/>
          </a:p>
          <a:p>
            <a:pPr marL="342900" indent="-342900">
              <a:buFontTx/>
              <a:buAutoNum type="arabicPeriod"/>
            </a:pPr>
            <a:r>
              <a:rPr lang="en-GB" altLang="en-US" sz="1200" dirty="0" smtClean="0"/>
              <a:t>Have you ever shared a password with another person (colleague, spouse, family member, lover, etc.,)? </a:t>
            </a:r>
            <a:r>
              <a:rPr lang="en-GB" altLang="en-US" sz="1200" dirty="0" smtClean="0">
                <a:solidFill>
                  <a:srgbClr val="FF0000"/>
                </a:solidFill>
              </a:rPr>
              <a:t>Yes   41% </a:t>
            </a:r>
          </a:p>
          <a:p>
            <a:pPr marL="342900" indent="-342900">
              <a:buFontTx/>
              <a:buAutoNum type="arabicPeriod"/>
            </a:pPr>
            <a:endParaRPr lang="en-GB" altLang="en-US" sz="1200" dirty="0" smtClean="0"/>
          </a:p>
          <a:p>
            <a:pPr marL="342900" indent="-342900">
              <a:buFontTx/>
              <a:buAutoNum type="arabicPeriod"/>
            </a:pPr>
            <a:r>
              <a:rPr lang="en-GB" altLang="en-US" sz="1200" dirty="0" smtClean="0"/>
              <a:t>Have you ever used a “simple” password, e.g. all lower case, all numbers, birthday date, sequenced number e.g., 1234 etc.?    </a:t>
            </a:r>
            <a:r>
              <a:rPr lang="en-GB" altLang="en-US" sz="1200" dirty="0" smtClean="0">
                <a:solidFill>
                  <a:srgbClr val="FF0000"/>
                </a:solidFill>
              </a:rPr>
              <a:t>Yes  25% </a:t>
            </a:r>
            <a:r>
              <a:rPr lang="en-GB" altLang="en-US" sz="1200" dirty="0" smtClean="0"/>
              <a:t>/No</a:t>
            </a:r>
          </a:p>
          <a:p>
            <a:endParaRPr lang="en-GB" dirty="0"/>
          </a:p>
        </p:txBody>
      </p:sp>
      <p:sp>
        <p:nvSpPr>
          <p:cNvPr id="4" name="Slide Number Placeholder 3"/>
          <p:cNvSpPr>
            <a:spLocks noGrp="1"/>
          </p:cNvSpPr>
          <p:nvPr>
            <p:ph type="sldNum" sz="quarter" idx="10"/>
          </p:nvPr>
        </p:nvSpPr>
        <p:spPr/>
        <p:txBody>
          <a:bodyPr/>
          <a:lstStyle/>
          <a:p>
            <a:pPr>
              <a:defRPr/>
            </a:pPr>
            <a:fld id="{E183C139-E063-4D4F-AD19-730518A4FA35}" type="slidenum">
              <a:rPr lang="en-US" smtClean="0"/>
              <a:pPr>
                <a:defRPr/>
              </a:pPr>
              <a:t>9</a:t>
            </a:fld>
            <a:endParaRPr lang="en-US" dirty="0"/>
          </a:p>
        </p:txBody>
      </p:sp>
    </p:spTree>
    <p:extLst>
      <p:ext uri="{BB962C8B-B14F-4D97-AF65-F5344CB8AC3E}">
        <p14:creationId xmlns:p14="http://schemas.microsoft.com/office/powerpoint/2010/main" val="3380537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35038" y="739775"/>
            <a:ext cx="4927600" cy="3695700"/>
          </a:xfrm>
        </p:spPr>
      </p:sp>
      <p:sp>
        <p:nvSpPr>
          <p:cNvPr id="3" name="备注占位符 2"/>
          <p:cNvSpPr>
            <a:spLocks noGrp="1"/>
          </p:cNvSpPr>
          <p:nvPr>
            <p:ph type="body" idx="1"/>
          </p:nvPr>
        </p:nvSpPr>
        <p:spPr/>
        <p:txBody>
          <a:bodyPr/>
          <a:lstStyle/>
          <a:p>
            <a:r>
              <a:rPr lang="en-GB" altLang="zh-CN" dirty="0" smtClean="0"/>
              <a:t>Now let’s look at the response </a:t>
            </a:r>
            <a:r>
              <a:rPr lang="en-GB" altLang="zh-CN" dirty="0" err="1" smtClean="0"/>
              <a:t>coorporations</a:t>
            </a:r>
            <a:r>
              <a:rPr lang="en-GB" altLang="zh-CN" dirty="0" smtClean="0"/>
              <a:t> are giving to that threat and what they are planning</a:t>
            </a:r>
          </a:p>
          <a:p>
            <a:endParaRPr lang="en-GB" altLang="zh-CN" dirty="0" smtClean="0"/>
          </a:p>
          <a:p>
            <a:pPr marL="171450" indent="-171450">
              <a:buFontTx/>
              <a:buChar char="-"/>
            </a:pPr>
            <a:r>
              <a:rPr lang="en-GB" altLang="zh-CN" dirty="0" smtClean="0"/>
              <a:t>Today</a:t>
            </a:r>
          </a:p>
          <a:p>
            <a:pPr marL="628650" lvl="1" indent="-171450">
              <a:buFontTx/>
              <a:buChar char="-"/>
            </a:pPr>
            <a:r>
              <a:rPr lang="en-GB" altLang="zh-CN" dirty="0" smtClean="0"/>
              <a:t>Limited risk management strategy</a:t>
            </a:r>
            <a:r>
              <a:rPr lang="en-GB" altLang="zh-CN" baseline="0" dirty="0" smtClean="0"/>
              <a:t> to tackle cyber </a:t>
            </a:r>
          </a:p>
          <a:p>
            <a:pPr marL="628650" lvl="1" indent="-171450">
              <a:buFontTx/>
              <a:buChar char="-"/>
            </a:pPr>
            <a:r>
              <a:rPr lang="en-GB" altLang="zh-CN" baseline="0" dirty="0" smtClean="0"/>
              <a:t>Almost no cyber security culture actions with employees</a:t>
            </a:r>
          </a:p>
          <a:p>
            <a:pPr marL="171450" lvl="0" indent="-171450">
              <a:buFontTx/>
              <a:buChar char="-"/>
            </a:pPr>
            <a:r>
              <a:rPr lang="en-GB" altLang="zh-CN" baseline="0" dirty="0" smtClean="0"/>
              <a:t>What s really interesting is where corporations want to be and see themselves in the next 3 years</a:t>
            </a:r>
          </a:p>
          <a:p>
            <a:pPr marL="171450" lvl="0" indent="-171450">
              <a:buFontTx/>
              <a:buChar char="-"/>
            </a:pPr>
            <a:endParaRPr lang="en-GB" altLang="zh-CN" baseline="0" dirty="0" smtClean="0"/>
          </a:p>
          <a:p>
            <a:pPr marL="171450" lvl="0" indent="-171450">
              <a:buFontTx/>
              <a:buChar char="-"/>
            </a:pPr>
            <a:endParaRPr lang="en-GB" altLang="zh-CN"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zh-CN" baseline="0" dirty="0" smtClean="0"/>
              <a:t>No strategy: </a:t>
            </a:r>
            <a:r>
              <a:rPr lang="en-GB" sz="1200" b="1" dirty="0" smtClean="0">
                <a:solidFill>
                  <a:prstClr val="black"/>
                </a:solidFill>
                <a:latin typeface="Arial"/>
              </a:rPr>
              <a:t>Implemented various risk management activities </a:t>
            </a:r>
            <a:r>
              <a:rPr lang="en-GB" sz="1200" dirty="0" smtClean="0">
                <a:solidFill>
                  <a:prstClr val="black"/>
                </a:solidFill>
                <a:latin typeface="Arial"/>
              </a:rPr>
              <a:t>but have not formally articulated a cyber strategy</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zh-CN" baseline="0" dirty="0" smtClean="0"/>
              <a:t>Adopt strategy: </a:t>
            </a:r>
            <a:r>
              <a:rPr lang="en-GB" sz="1200" b="1" dirty="0" smtClean="0">
                <a:solidFill>
                  <a:prstClr val="black"/>
                </a:solidFill>
                <a:latin typeface="Arial"/>
              </a:rPr>
              <a:t>Adopted and articulated a cyber risk strategy </a:t>
            </a:r>
            <a:r>
              <a:rPr lang="en-GB" sz="1200" dirty="0" smtClean="0">
                <a:solidFill>
                  <a:prstClr val="black"/>
                </a:solidFill>
                <a:latin typeface="Arial"/>
              </a:rPr>
              <a:t>with stated objectives and goals for each program</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zh-CN" baseline="0" dirty="0" smtClean="0"/>
              <a:t>Communicate and deliver: </a:t>
            </a:r>
            <a:r>
              <a:rPr lang="en-GB" sz="1200" b="1" dirty="0" smtClean="0">
                <a:solidFill>
                  <a:prstClr val="black"/>
                </a:solidFill>
                <a:latin typeface="Arial"/>
              </a:rPr>
              <a:t>Effectively communicated </a:t>
            </a:r>
            <a:r>
              <a:rPr lang="en-GB" sz="1200" dirty="0" smtClean="0">
                <a:solidFill>
                  <a:prstClr val="black"/>
                </a:solidFill>
                <a:latin typeface="Arial"/>
              </a:rPr>
              <a:t>the cyber risk strategy with stated objectives and goals to employees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zh-CN" baseline="0" dirty="0" smtClean="0"/>
              <a:t>Culture of cyber security: </a:t>
            </a:r>
            <a:r>
              <a:rPr lang="en-GB" sz="1200" b="1" dirty="0" smtClean="0">
                <a:solidFill>
                  <a:prstClr val="black"/>
                </a:solidFill>
                <a:latin typeface="Arial"/>
              </a:rPr>
              <a:t>Embedded cyber risk management </a:t>
            </a:r>
            <a:r>
              <a:rPr lang="en-GB" sz="1200" dirty="0" smtClean="0">
                <a:solidFill>
                  <a:prstClr val="black"/>
                </a:solidFill>
                <a:latin typeface="Arial"/>
              </a:rPr>
              <a:t>within our company culture</a:t>
            </a:r>
          </a:p>
          <a:p>
            <a:pPr marL="0" lvl="0" indent="0">
              <a:buFontTx/>
              <a:buNone/>
            </a:pPr>
            <a:endParaRPr lang="en-GB" altLang="zh-CN" baseline="0" dirty="0" smtClean="0"/>
          </a:p>
        </p:txBody>
      </p:sp>
      <p:sp>
        <p:nvSpPr>
          <p:cNvPr id="4" name="灯片编号占位符 3"/>
          <p:cNvSpPr>
            <a:spLocks noGrp="1"/>
          </p:cNvSpPr>
          <p:nvPr>
            <p:ph type="sldNum" sz="quarter" idx="10"/>
          </p:nvPr>
        </p:nvSpPr>
        <p:spPr/>
        <p:txBody>
          <a:bodyPr/>
          <a:lstStyle/>
          <a:p>
            <a:fld id="{A499B0F9-5275-4FDD-BFE5-B9E6F2FD770F}" type="slidenum">
              <a:rPr lang="en-US">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214913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91969" eaLnBrk="0" hangingPunct="0">
              <a:defRPr>
                <a:solidFill>
                  <a:schemeClr val="tx1"/>
                </a:solidFill>
                <a:latin typeface="Arial" charset="0"/>
                <a:cs typeface="Arial" charset="0"/>
              </a:defRPr>
            </a:lvl1pPr>
            <a:lvl2pPr marL="769886" indent="-296110" defTabSz="991969" eaLnBrk="0" hangingPunct="0">
              <a:defRPr>
                <a:solidFill>
                  <a:schemeClr val="tx1"/>
                </a:solidFill>
                <a:latin typeface="Arial" charset="0"/>
                <a:cs typeface="Arial" charset="0"/>
              </a:defRPr>
            </a:lvl2pPr>
            <a:lvl3pPr marL="1184440" indent="-236888" defTabSz="991969" eaLnBrk="0" hangingPunct="0">
              <a:defRPr>
                <a:solidFill>
                  <a:schemeClr val="tx1"/>
                </a:solidFill>
                <a:latin typeface="Arial" charset="0"/>
                <a:cs typeface="Arial" charset="0"/>
              </a:defRPr>
            </a:lvl3pPr>
            <a:lvl4pPr marL="1658215" indent="-236888" defTabSz="991969" eaLnBrk="0" hangingPunct="0">
              <a:defRPr>
                <a:solidFill>
                  <a:schemeClr val="tx1"/>
                </a:solidFill>
                <a:latin typeface="Arial" charset="0"/>
                <a:cs typeface="Arial" charset="0"/>
              </a:defRPr>
            </a:lvl4pPr>
            <a:lvl5pPr marL="2131992" indent="-236888" defTabSz="991969" eaLnBrk="0" hangingPunct="0">
              <a:defRPr>
                <a:solidFill>
                  <a:schemeClr val="tx1"/>
                </a:solidFill>
                <a:latin typeface="Arial" charset="0"/>
                <a:cs typeface="Arial" charset="0"/>
              </a:defRPr>
            </a:lvl5pPr>
            <a:lvl6pPr marL="2605767" indent="-236888" defTabSz="991969" eaLnBrk="0" fontAlgn="base" hangingPunct="0">
              <a:spcBef>
                <a:spcPct val="0"/>
              </a:spcBef>
              <a:spcAft>
                <a:spcPct val="0"/>
              </a:spcAft>
              <a:defRPr>
                <a:solidFill>
                  <a:schemeClr val="tx1"/>
                </a:solidFill>
                <a:latin typeface="Arial" charset="0"/>
                <a:cs typeface="Arial" charset="0"/>
              </a:defRPr>
            </a:lvl6pPr>
            <a:lvl7pPr marL="3079544" indent="-236888" defTabSz="991969" eaLnBrk="0" fontAlgn="base" hangingPunct="0">
              <a:spcBef>
                <a:spcPct val="0"/>
              </a:spcBef>
              <a:spcAft>
                <a:spcPct val="0"/>
              </a:spcAft>
              <a:defRPr>
                <a:solidFill>
                  <a:schemeClr val="tx1"/>
                </a:solidFill>
                <a:latin typeface="Arial" charset="0"/>
                <a:cs typeface="Arial" charset="0"/>
              </a:defRPr>
            </a:lvl7pPr>
            <a:lvl8pPr marL="3553319" indent="-236888" defTabSz="991969" eaLnBrk="0" fontAlgn="base" hangingPunct="0">
              <a:spcBef>
                <a:spcPct val="0"/>
              </a:spcBef>
              <a:spcAft>
                <a:spcPct val="0"/>
              </a:spcAft>
              <a:defRPr>
                <a:solidFill>
                  <a:schemeClr val="tx1"/>
                </a:solidFill>
                <a:latin typeface="Arial" charset="0"/>
                <a:cs typeface="Arial" charset="0"/>
              </a:defRPr>
            </a:lvl8pPr>
            <a:lvl9pPr marL="4027096" indent="-236888" defTabSz="991969" eaLnBrk="0" fontAlgn="base" hangingPunct="0">
              <a:spcBef>
                <a:spcPct val="0"/>
              </a:spcBef>
              <a:spcAft>
                <a:spcPct val="0"/>
              </a:spcAft>
              <a:defRPr>
                <a:solidFill>
                  <a:schemeClr val="tx1"/>
                </a:solidFill>
                <a:latin typeface="Arial" charset="0"/>
                <a:cs typeface="Arial" charset="0"/>
              </a:defRPr>
            </a:lvl9pPr>
          </a:lstStyle>
          <a:p>
            <a:pPr eaLnBrk="1" hangingPunct="1"/>
            <a:fld id="{36AAA8FA-9C46-4082-B861-E812B5E932E1}" type="slidenum">
              <a:rPr lang="en-GB" sz="1100">
                <a:solidFill>
                  <a:srgbClr val="000000"/>
                </a:solidFill>
              </a:rPr>
              <a:pPr eaLnBrk="1" hangingPunct="1"/>
              <a:t>14</a:t>
            </a:fld>
            <a:endParaRPr lang="en-GB" sz="1100">
              <a:solidFill>
                <a:srgbClr val="000000"/>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z="900"/>
          </a:p>
        </p:txBody>
      </p:sp>
    </p:spTree>
    <p:extLst>
      <p:ext uri="{BB962C8B-B14F-4D97-AF65-F5344CB8AC3E}">
        <p14:creationId xmlns:p14="http://schemas.microsoft.com/office/powerpoint/2010/main" val="1887839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91969" eaLnBrk="0" hangingPunct="0">
              <a:defRPr>
                <a:solidFill>
                  <a:schemeClr val="tx1"/>
                </a:solidFill>
                <a:latin typeface="Arial" charset="0"/>
                <a:cs typeface="Arial" charset="0"/>
              </a:defRPr>
            </a:lvl1pPr>
            <a:lvl2pPr marL="769886" indent="-296110" defTabSz="991969" eaLnBrk="0" hangingPunct="0">
              <a:defRPr>
                <a:solidFill>
                  <a:schemeClr val="tx1"/>
                </a:solidFill>
                <a:latin typeface="Arial" charset="0"/>
                <a:cs typeface="Arial" charset="0"/>
              </a:defRPr>
            </a:lvl2pPr>
            <a:lvl3pPr marL="1184440" indent="-236888" defTabSz="991969" eaLnBrk="0" hangingPunct="0">
              <a:defRPr>
                <a:solidFill>
                  <a:schemeClr val="tx1"/>
                </a:solidFill>
                <a:latin typeface="Arial" charset="0"/>
                <a:cs typeface="Arial" charset="0"/>
              </a:defRPr>
            </a:lvl3pPr>
            <a:lvl4pPr marL="1658215" indent="-236888" defTabSz="991969" eaLnBrk="0" hangingPunct="0">
              <a:defRPr>
                <a:solidFill>
                  <a:schemeClr val="tx1"/>
                </a:solidFill>
                <a:latin typeface="Arial" charset="0"/>
                <a:cs typeface="Arial" charset="0"/>
              </a:defRPr>
            </a:lvl4pPr>
            <a:lvl5pPr marL="2131992" indent="-236888" defTabSz="991969" eaLnBrk="0" hangingPunct="0">
              <a:defRPr>
                <a:solidFill>
                  <a:schemeClr val="tx1"/>
                </a:solidFill>
                <a:latin typeface="Arial" charset="0"/>
                <a:cs typeface="Arial" charset="0"/>
              </a:defRPr>
            </a:lvl5pPr>
            <a:lvl6pPr marL="2605767" indent="-236888" defTabSz="991969" eaLnBrk="0" fontAlgn="base" hangingPunct="0">
              <a:spcBef>
                <a:spcPct val="0"/>
              </a:spcBef>
              <a:spcAft>
                <a:spcPct val="0"/>
              </a:spcAft>
              <a:defRPr>
                <a:solidFill>
                  <a:schemeClr val="tx1"/>
                </a:solidFill>
                <a:latin typeface="Arial" charset="0"/>
                <a:cs typeface="Arial" charset="0"/>
              </a:defRPr>
            </a:lvl6pPr>
            <a:lvl7pPr marL="3079544" indent="-236888" defTabSz="991969" eaLnBrk="0" fontAlgn="base" hangingPunct="0">
              <a:spcBef>
                <a:spcPct val="0"/>
              </a:spcBef>
              <a:spcAft>
                <a:spcPct val="0"/>
              </a:spcAft>
              <a:defRPr>
                <a:solidFill>
                  <a:schemeClr val="tx1"/>
                </a:solidFill>
                <a:latin typeface="Arial" charset="0"/>
                <a:cs typeface="Arial" charset="0"/>
              </a:defRPr>
            </a:lvl7pPr>
            <a:lvl8pPr marL="3553319" indent="-236888" defTabSz="991969" eaLnBrk="0" fontAlgn="base" hangingPunct="0">
              <a:spcBef>
                <a:spcPct val="0"/>
              </a:spcBef>
              <a:spcAft>
                <a:spcPct val="0"/>
              </a:spcAft>
              <a:defRPr>
                <a:solidFill>
                  <a:schemeClr val="tx1"/>
                </a:solidFill>
                <a:latin typeface="Arial" charset="0"/>
                <a:cs typeface="Arial" charset="0"/>
              </a:defRPr>
            </a:lvl8pPr>
            <a:lvl9pPr marL="4027096" indent="-236888" defTabSz="991969" eaLnBrk="0" fontAlgn="base" hangingPunct="0">
              <a:spcBef>
                <a:spcPct val="0"/>
              </a:spcBef>
              <a:spcAft>
                <a:spcPct val="0"/>
              </a:spcAft>
              <a:defRPr>
                <a:solidFill>
                  <a:schemeClr val="tx1"/>
                </a:solidFill>
                <a:latin typeface="Arial" charset="0"/>
                <a:cs typeface="Arial" charset="0"/>
              </a:defRPr>
            </a:lvl9pPr>
          </a:lstStyle>
          <a:p>
            <a:pPr eaLnBrk="1" hangingPunct="1"/>
            <a:fld id="{36AAA8FA-9C46-4082-B861-E812B5E932E1}" type="slidenum">
              <a:rPr lang="en-GB" sz="1100">
                <a:solidFill>
                  <a:srgbClr val="000000"/>
                </a:solidFill>
              </a:rPr>
              <a:pPr eaLnBrk="1" hangingPunct="1"/>
              <a:t>17</a:t>
            </a:fld>
            <a:endParaRPr lang="en-GB" sz="1100">
              <a:solidFill>
                <a:srgbClr val="000000"/>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z="900"/>
          </a:p>
        </p:txBody>
      </p:sp>
    </p:spTree>
    <p:extLst>
      <p:ext uri="{BB962C8B-B14F-4D97-AF65-F5344CB8AC3E}">
        <p14:creationId xmlns:p14="http://schemas.microsoft.com/office/powerpoint/2010/main" val="457748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91969" eaLnBrk="0" hangingPunct="0">
              <a:defRPr>
                <a:solidFill>
                  <a:schemeClr val="tx1"/>
                </a:solidFill>
                <a:latin typeface="Arial" charset="0"/>
                <a:cs typeface="Arial" charset="0"/>
              </a:defRPr>
            </a:lvl1pPr>
            <a:lvl2pPr marL="769886" indent="-296110" defTabSz="991969" eaLnBrk="0" hangingPunct="0">
              <a:defRPr>
                <a:solidFill>
                  <a:schemeClr val="tx1"/>
                </a:solidFill>
                <a:latin typeface="Arial" charset="0"/>
                <a:cs typeface="Arial" charset="0"/>
              </a:defRPr>
            </a:lvl2pPr>
            <a:lvl3pPr marL="1184440" indent="-236888" defTabSz="991969" eaLnBrk="0" hangingPunct="0">
              <a:defRPr>
                <a:solidFill>
                  <a:schemeClr val="tx1"/>
                </a:solidFill>
                <a:latin typeface="Arial" charset="0"/>
                <a:cs typeface="Arial" charset="0"/>
              </a:defRPr>
            </a:lvl3pPr>
            <a:lvl4pPr marL="1658215" indent="-236888" defTabSz="991969" eaLnBrk="0" hangingPunct="0">
              <a:defRPr>
                <a:solidFill>
                  <a:schemeClr val="tx1"/>
                </a:solidFill>
                <a:latin typeface="Arial" charset="0"/>
                <a:cs typeface="Arial" charset="0"/>
              </a:defRPr>
            </a:lvl4pPr>
            <a:lvl5pPr marL="2131992" indent="-236888" defTabSz="991969" eaLnBrk="0" hangingPunct="0">
              <a:defRPr>
                <a:solidFill>
                  <a:schemeClr val="tx1"/>
                </a:solidFill>
                <a:latin typeface="Arial" charset="0"/>
                <a:cs typeface="Arial" charset="0"/>
              </a:defRPr>
            </a:lvl5pPr>
            <a:lvl6pPr marL="2605767" indent="-236888" defTabSz="991969" eaLnBrk="0" fontAlgn="base" hangingPunct="0">
              <a:spcBef>
                <a:spcPct val="0"/>
              </a:spcBef>
              <a:spcAft>
                <a:spcPct val="0"/>
              </a:spcAft>
              <a:defRPr>
                <a:solidFill>
                  <a:schemeClr val="tx1"/>
                </a:solidFill>
                <a:latin typeface="Arial" charset="0"/>
                <a:cs typeface="Arial" charset="0"/>
              </a:defRPr>
            </a:lvl6pPr>
            <a:lvl7pPr marL="3079544" indent="-236888" defTabSz="991969" eaLnBrk="0" fontAlgn="base" hangingPunct="0">
              <a:spcBef>
                <a:spcPct val="0"/>
              </a:spcBef>
              <a:spcAft>
                <a:spcPct val="0"/>
              </a:spcAft>
              <a:defRPr>
                <a:solidFill>
                  <a:schemeClr val="tx1"/>
                </a:solidFill>
                <a:latin typeface="Arial" charset="0"/>
                <a:cs typeface="Arial" charset="0"/>
              </a:defRPr>
            </a:lvl7pPr>
            <a:lvl8pPr marL="3553319" indent="-236888" defTabSz="991969" eaLnBrk="0" fontAlgn="base" hangingPunct="0">
              <a:spcBef>
                <a:spcPct val="0"/>
              </a:spcBef>
              <a:spcAft>
                <a:spcPct val="0"/>
              </a:spcAft>
              <a:defRPr>
                <a:solidFill>
                  <a:schemeClr val="tx1"/>
                </a:solidFill>
                <a:latin typeface="Arial" charset="0"/>
                <a:cs typeface="Arial" charset="0"/>
              </a:defRPr>
            </a:lvl8pPr>
            <a:lvl9pPr marL="4027096" indent="-236888" defTabSz="991969" eaLnBrk="0" fontAlgn="base" hangingPunct="0">
              <a:spcBef>
                <a:spcPct val="0"/>
              </a:spcBef>
              <a:spcAft>
                <a:spcPct val="0"/>
              </a:spcAft>
              <a:defRPr>
                <a:solidFill>
                  <a:schemeClr val="tx1"/>
                </a:solidFill>
                <a:latin typeface="Arial" charset="0"/>
                <a:cs typeface="Arial" charset="0"/>
              </a:defRPr>
            </a:lvl9pPr>
          </a:lstStyle>
          <a:p>
            <a:pPr eaLnBrk="1" hangingPunct="1"/>
            <a:fld id="{36AAA8FA-9C46-4082-B861-E812B5E932E1}" type="slidenum">
              <a:rPr lang="en-GB" sz="1100">
                <a:solidFill>
                  <a:srgbClr val="000000"/>
                </a:solidFill>
              </a:rPr>
              <a:pPr eaLnBrk="1" hangingPunct="1"/>
              <a:t>19</a:t>
            </a:fld>
            <a:endParaRPr lang="en-GB" sz="1100">
              <a:solidFill>
                <a:srgbClr val="000000"/>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z="900"/>
          </a:p>
        </p:txBody>
      </p:sp>
    </p:spTree>
    <p:extLst>
      <p:ext uri="{BB962C8B-B14F-4D97-AF65-F5344CB8AC3E}">
        <p14:creationId xmlns:p14="http://schemas.microsoft.com/office/powerpoint/2010/main" val="87394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91969" eaLnBrk="0" hangingPunct="0">
              <a:defRPr>
                <a:solidFill>
                  <a:schemeClr val="tx1"/>
                </a:solidFill>
                <a:latin typeface="Arial" charset="0"/>
                <a:cs typeface="Arial" charset="0"/>
              </a:defRPr>
            </a:lvl1pPr>
            <a:lvl2pPr marL="769886" indent="-296110" defTabSz="991969" eaLnBrk="0" hangingPunct="0">
              <a:defRPr>
                <a:solidFill>
                  <a:schemeClr val="tx1"/>
                </a:solidFill>
                <a:latin typeface="Arial" charset="0"/>
                <a:cs typeface="Arial" charset="0"/>
              </a:defRPr>
            </a:lvl2pPr>
            <a:lvl3pPr marL="1184440" indent="-236888" defTabSz="991969" eaLnBrk="0" hangingPunct="0">
              <a:defRPr>
                <a:solidFill>
                  <a:schemeClr val="tx1"/>
                </a:solidFill>
                <a:latin typeface="Arial" charset="0"/>
                <a:cs typeface="Arial" charset="0"/>
              </a:defRPr>
            </a:lvl3pPr>
            <a:lvl4pPr marL="1658215" indent="-236888" defTabSz="991969" eaLnBrk="0" hangingPunct="0">
              <a:defRPr>
                <a:solidFill>
                  <a:schemeClr val="tx1"/>
                </a:solidFill>
                <a:latin typeface="Arial" charset="0"/>
                <a:cs typeface="Arial" charset="0"/>
              </a:defRPr>
            </a:lvl4pPr>
            <a:lvl5pPr marL="2131992" indent="-236888" defTabSz="991969" eaLnBrk="0" hangingPunct="0">
              <a:defRPr>
                <a:solidFill>
                  <a:schemeClr val="tx1"/>
                </a:solidFill>
                <a:latin typeface="Arial" charset="0"/>
                <a:cs typeface="Arial" charset="0"/>
              </a:defRPr>
            </a:lvl5pPr>
            <a:lvl6pPr marL="2605767" indent="-236888" defTabSz="991969" eaLnBrk="0" fontAlgn="base" hangingPunct="0">
              <a:spcBef>
                <a:spcPct val="0"/>
              </a:spcBef>
              <a:spcAft>
                <a:spcPct val="0"/>
              </a:spcAft>
              <a:defRPr>
                <a:solidFill>
                  <a:schemeClr val="tx1"/>
                </a:solidFill>
                <a:latin typeface="Arial" charset="0"/>
                <a:cs typeface="Arial" charset="0"/>
              </a:defRPr>
            </a:lvl6pPr>
            <a:lvl7pPr marL="3079544" indent="-236888" defTabSz="991969" eaLnBrk="0" fontAlgn="base" hangingPunct="0">
              <a:spcBef>
                <a:spcPct val="0"/>
              </a:spcBef>
              <a:spcAft>
                <a:spcPct val="0"/>
              </a:spcAft>
              <a:defRPr>
                <a:solidFill>
                  <a:schemeClr val="tx1"/>
                </a:solidFill>
                <a:latin typeface="Arial" charset="0"/>
                <a:cs typeface="Arial" charset="0"/>
              </a:defRPr>
            </a:lvl7pPr>
            <a:lvl8pPr marL="3553319" indent="-236888" defTabSz="991969" eaLnBrk="0" fontAlgn="base" hangingPunct="0">
              <a:spcBef>
                <a:spcPct val="0"/>
              </a:spcBef>
              <a:spcAft>
                <a:spcPct val="0"/>
              </a:spcAft>
              <a:defRPr>
                <a:solidFill>
                  <a:schemeClr val="tx1"/>
                </a:solidFill>
                <a:latin typeface="Arial" charset="0"/>
                <a:cs typeface="Arial" charset="0"/>
              </a:defRPr>
            </a:lvl8pPr>
            <a:lvl9pPr marL="4027096" indent="-236888" defTabSz="991969" eaLnBrk="0" fontAlgn="base" hangingPunct="0">
              <a:spcBef>
                <a:spcPct val="0"/>
              </a:spcBef>
              <a:spcAft>
                <a:spcPct val="0"/>
              </a:spcAft>
              <a:defRPr>
                <a:solidFill>
                  <a:schemeClr val="tx1"/>
                </a:solidFill>
                <a:latin typeface="Arial" charset="0"/>
                <a:cs typeface="Arial" charset="0"/>
              </a:defRPr>
            </a:lvl9pPr>
          </a:lstStyle>
          <a:p>
            <a:pPr eaLnBrk="1" hangingPunct="1"/>
            <a:fld id="{36AAA8FA-9C46-4082-B861-E812B5E932E1}" type="slidenum">
              <a:rPr lang="en-GB" sz="1100">
                <a:solidFill>
                  <a:srgbClr val="000000"/>
                </a:solidFill>
              </a:rPr>
              <a:pPr eaLnBrk="1" hangingPunct="1"/>
              <a:t>23</a:t>
            </a:fld>
            <a:endParaRPr lang="en-GB" sz="1100">
              <a:solidFill>
                <a:srgbClr val="000000"/>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z="900"/>
          </a:p>
        </p:txBody>
      </p:sp>
    </p:spTree>
    <p:extLst>
      <p:ext uri="{BB962C8B-B14F-4D97-AF65-F5344CB8AC3E}">
        <p14:creationId xmlns:p14="http://schemas.microsoft.com/office/powerpoint/2010/main" val="3456328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91969" eaLnBrk="0" hangingPunct="0">
              <a:defRPr>
                <a:solidFill>
                  <a:schemeClr val="tx1"/>
                </a:solidFill>
                <a:latin typeface="Arial" charset="0"/>
                <a:cs typeface="Arial" charset="0"/>
              </a:defRPr>
            </a:lvl1pPr>
            <a:lvl2pPr marL="769886" indent="-296110" defTabSz="991969" eaLnBrk="0" hangingPunct="0">
              <a:defRPr>
                <a:solidFill>
                  <a:schemeClr val="tx1"/>
                </a:solidFill>
                <a:latin typeface="Arial" charset="0"/>
                <a:cs typeface="Arial" charset="0"/>
              </a:defRPr>
            </a:lvl2pPr>
            <a:lvl3pPr marL="1184440" indent="-236888" defTabSz="991969" eaLnBrk="0" hangingPunct="0">
              <a:defRPr>
                <a:solidFill>
                  <a:schemeClr val="tx1"/>
                </a:solidFill>
                <a:latin typeface="Arial" charset="0"/>
                <a:cs typeface="Arial" charset="0"/>
              </a:defRPr>
            </a:lvl3pPr>
            <a:lvl4pPr marL="1658215" indent="-236888" defTabSz="991969" eaLnBrk="0" hangingPunct="0">
              <a:defRPr>
                <a:solidFill>
                  <a:schemeClr val="tx1"/>
                </a:solidFill>
                <a:latin typeface="Arial" charset="0"/>
                <a:cs typeface="Arial" charset="0"/>
              </a:defRPr>
            </a:lvl4pPr>
            <a:lvl5pPr marL="2131992" indent="-236888" defTabSz="991969" eaLnBrk="0" hangingPunct="0">
              <a:defRPr>
                <a:solidFill>
                  <a:schemeClr val="tx1"/>
                </a:solidFill>
                <a:latin typeface="Arial" charset="0"/>
                <a:cs typeface="Arial" charset="0"/>
              </a:defRPr>
            </a:lvl5pPr>
            <a:lvl6pPr marL="2605767" indent="-236888" defTabSz="991969" eaLnBrk="0" fontAlgn="base" hangingPunct="0">
              <a:spcBef>
                <a:spcPct val="0"/>
              </a:spcBef>
              <a:spcAft>
                <a:spcPct val="0"/>
              </a:spcAft>
              <a:defRPr>
                <a:solidFill>
                  <a:schemeClr val="tx1"/>
                </a:solidFill>
                <a:latin typeface="Arial" charset="0"/>
                <a:cs typeface="Arial" charset="0"/>
              </a:defRPr>
            </a:lvl6pPr>
            <a:lvl7pPr marL="3079544" indent="-236888" defTabSz="991969" eaLnBrk="0" fontAlgn="base" hangingPunct="0">
              <a:spcBef>
                <a:spcPct val="0"/>
              </a:spcBef>
              <a:spcAft>
                <a:spcPct val="0"/>
              </a:spcAft>
              <a:defRPr>
                <a:solidFill>
                  <a:schemeClr val="tx1"/>
                </a:solidFill>
                <a:latin typeface="Arial" charset="0"/>
                <a:cs typeface="Arial" charset="0"/>
              </a:defRPr>
            </a:lvl7pPr>
            <a:lvl8pPr marL="3553319" indent="-236888" defTabSz="991969" eaLnBrk="0" fontAlgn="base" hangingPunct="0">
              <a:spcBef>
                <a:spcPct val="0"/>
              </a:spcBef>
              <a:spcAft>
                <a:spcPct val="0"/>
              </a:spcAft>
              <a:defRPr>
                <a:solidFill>
                  <a:schemeClr val="tx1"/>
                </a:solidFill>
                <a:latin typeface="Arial" charset="0"/>
                <a:cs typeface="Arial" charset="0"/>
              </a:defRPr>
            </a:lvl8pPr>
            <a:lvl9pPr marL="4027096" indent="-236888" defTabSz="991969" eaLnBrk="0" fontAlgn="base" hangingPunct="0">
              <a:spcBef>
                <a:spcPct val="0"/>
              </a:spcBef>
              <a:spcAft>
                <a:spcPct val="0"/>
              </a:spcAft>
              <a:defRPr>
                <a:solidFill>
                  <a:schemeClr val="tx1"/>
                </a:solidFill>
                <a:latin typeface="Arial" charset="0"/>
                <a:cs typeface="Arial" charset="0"/>
              </a:defRPr>
            </a:lvl9pPr>
          </a:lstStyle>
          <a:p>
            <a:pPr eaLnBrk="1" hangingPunct="1"/>
            <a:fld id="{36AAA8FA-9C46-4082-B861-E812B5E932E1}" type="slidenum">
              <a:rPr lang="en-GB" sz="1100">
                <a:solidFill>
                  <a:srgbClr val="000000"/>
                </a:solidFill>
              </a:rPr>
              <a:pPr eaLnBrk="1" hangingPunct="1"/>
              <a:t>25</a:t>
            </a:fld>
            <a:endParaRPr lang="en-GB" sz="1100">
              <a:solidFill>
                <a:srgbClr val="000000"/>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z="900"/>
          </a:p>
        </p:txBody>
      </p:sp>
    </p:spTree>
    <p:extLst>
      <p:ext uri="{BB962C8B-B14F-4D97-AF65-F5344CB8AC3E}">
        <p14:creationId xmlns:p14="http://schemas.microsoft.com/office/powerpoint/2010/main" val="1731700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5038" y="739775"/>
            <a:ext cx="4927600" cy="36957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99B0F9-5275-4FDD-BFE5-B9E6F2FD770F}" type="slidenum">
              <a:rPr lang="en-US" smtClean="0"/>
              <a:pPr/>
              <a:t>26</a:t>
            </a:fld>
            <a:endParaRPr lang="en-US" dirty="0"/>
          </a:p>
        </p:txBody>
      </p:sp>
    </p:spTree>
    <p:extLst>
      <p:ext uri="{BB962C8B-B14F-4D97-AF65-F5344CB8AC3E}">
        <p14:creationId xmlns:p14="http://schemas.microsoft.com/office/powerpoint/2010/main" val="3254534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91969" eaLnBrk="0" hangingPunct="0">
              <a:defRPr>
                <a:solidFill>
                  <a:schemeClr val="tx1"/>
                </a:solidFill>
                <a:latin typeface="Arial" charset="0"/>
                <a:cs typeface="Arial" charset="0"/>
              </a:defRPr>
            </a:lvl1pPr>
            <a:lvl2pPr marL="769886" indent="-296110" defTabSz="991969" eaLnBrk="0" hangingPunct="0">
              <a:defRPr>
                <a:solidFill>
                  <a:schemeClr val="tx1"/>
                </a:solidFill>
                <a:latin typeface="Arial" charset="0"/>
                <a:cs typeface="Arial" charset="0"/>
              </a:defRPr>
            </a:lvl2pPr>
            <a:lvl3pPr marL="1184440" indent="-236888" defTabSz="991969" eaLnBrk="0" hangingPunct="0">
              <a:defRPr>
                <a:solidFill>
                  <a:schemeClr val="tx1"/>
                </a:solidFill>
                <a:latin typeface="Arial" charset="0"/>
                <a:cs typeface="Arial" charset="0"/>
              </a:defRPr>
            </a:lvl3pPr>
            <a:lvl4pPr marL="1658215" indent="-236888" defTabSz="991969" eaLnBrk="0" hangingPunct="0">
              <a:defRPr>
                <a:solidFill>
                  <a:schemeClr val="tx1"/>
                </a:solidFill>
                <a:latin typeface="Arial" charset="0"/>
                <a:cs typeface="Arial" charset="0"/>
              </a:defRPr>
            </a:lvl4pPr>
            <a:lvl5pPr marL="2131992" indent="-236888" defTabSz="991969" eaLnBrk="0" hangingPunct="0">
              <a:defRPr>
                <a:solidFill>
                  <a:schemeClr val="tx1"/>
                </a:solidFill>
                <a:latin typeface="Arial" charset="0"/>
                <a:cs typeface="Arial" charset="0"/>
              </a:defRPr>
            </a:lvl5pPr>
            <a:lvl6pPr marL="2605767" indent="-236888" defTabSz="991969" eaLnBrk="0" fontAlgn="base" hangingPunct="0">
              <a:spcBef>
                <a:spcPct val="0"/>
              </a:spcBef>
              <a:spcAft>
                <a:spcPct val="0"/>
              </a:spcAft>
              <a:defRPr>
                <a:solidFill>
                  <a:schemeClr val="tx1"/>
                </a:solidFill>
                <a:latin typeface="Arial" charset="0"/>
                <a:cs typeface="Arial" charset="0"/>
              </a:defRPr>
            </a:lvl6pPr>
            <a:lvl7pPr marL="3079544" indent="-236888" defTabSz="991969" eaLnBrk="0" fontAlgn="base" hangingPunct="0">
              <a:spcBef>
                <a:spcPct val="0"/>
              </a:spcBef>
              <a:spcAft>
                <a:spcPct val="0"/>
              </a:spcAft>
              <a:defRPr>
                <a:solidFill>
                  <a:schemeClr val="tx1"/>
                </a:solidFill>
                <a:latin typeface="Arial" charset="0"/>
                <a:cs typeface="Arial" charset="0"/>
              </a:defRPr>
            </a:lvl7pPr>
            <a:lvl8pPr marL="3553319" indent="-236888" defTabSz="991969" eaLnBrk="0" fontAlgn="base" hangingPunct="0">
              <a:spcBef>
                <a:spcPct val="0"/>
              </a:spcBef>
              <a:spcAft>
                <a:spcPct val="0"/>
              </a:spcAft>
              <a:defRPr>
                <a:solidFill>
                  <a:schemeClr val="tx1"/>
                </a:solidFill>
                <a:latin typeface="Arial" charset="0"/>
                <a:cs typeface="Arial" charset="0"/>
              </a:defRPr>
            </a:lvl8pPr>
            <a:lvl9pPr marL="4027096" indent="-236888" defTabSz="991969" eaLnBrk="0" fontAlgn="base" hangingPunct="0">
              <a:spcBef>
                <a:spcPct val="0"/>
              </a:spcBef>
              <a:spcAft>
                <a:spcPct val="0"/>
              </a:spcAft>
              <a:defRPr>
                <a:solidFill>
                  <a:schemeClr val="tx1"/>
                </a:solidFill>
                <a:latin typeface="Arial" charset="0"/>
                <a:cs typeface="Arial" charset="0"/>
              </a:defRPr>
            </a:lvl9pPr>
          </a:lstStyle>
          <a:p>
            <a:pPr eaLnBrk="1" hangingPunct="1"/>
            <a:fld id="{36AAA8FA-9C46-4082-B861-E812B5E932E1}" type="slidenum">
              <a:rPr lang="en-GB" sz="1100">
                <a:solidFill>
                  <a:srgbClr val="000000"/>
                </a:solidFill>
              </a:rPr>
              <a:pPr eaLnBrk="1" hangingPunct="1"/>
              <a:t>30</a:t>
            </a:fld>
            <a:endParaRPr lang="en-GB" sz="1100">
              <a:solidFill>
                <a:srgbClr val="000000"/>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z="900"/>
          </a:p>
        </p:txBody>
      </p:sp>
    </p:spTree>
    <p:extLst>
      <p:ext uri="{BB962C8B-B14F-4D97-AF65-F5344CB8AC3E}">
        <p14:creationId xmlns:p14="http://schemas.microsoft.com/office/powerpoint/2010/main" val="2185805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6pt header">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11162" y="250508"/>
            <a:ext cx="8375639" cy="690289"/>
          </a:xfrm>
          <a:prstGeom prst="rect">
            <a:avLst/>
          </a:prstGeom>
        </p:spPr>
        <p:txBody>
          <a:bodyPr vert="horz" anchor="ctr"/>
          <a:lstStyle>
            <a:lvl1pPr marL="0" indent="0">
              <a:buNone/>
              <a:defRPr sz="2700" baseline="0">
                <a:solidFill>
                  <a:schemeClr val="tx2"/>
                </a:solidFill>
                <a:latin typeface="Georgia" charset="0"/>
                <a:ea typeface="Georgia" charset="0"/>
                <a:cs typeface="Georgia" charset="0"/>
              </a:defRPr>
            </a:lvl1pPr>
          </a:lstStyle>
          <a:p>
            <a:pPr lvl="0"/>
            <a:r>
              <a:rPr lang="en-US" sz="2700" dirty="0" smtClean="0"/>
              <a:t>Title to go here</a:t>
            </a:r>
            <a:endParaRPr lang="en-US" dirty="0"/>
          </a:p>
        </p:txBody>
      </p:sp>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205631664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4pt header">
    <p:spTree>
      <p:nvGrpSpPr>
        <p:cNvPr id="1" name=""/>
        <p:cNvGrpSpPr/>
        <p:nvPr/>
      </p:nvGrpSpPr>
      <p:grpSpPr>
        <a:xfrm>
          <a:off x="0" y="0"/>
          <a:ext cx="0" cy="0"/>
          <a:chOff x="0" y="0"/>
          <a:chExt cx="0" cy="0"/>
        </a:xfrm>
      </p:grpSpPr>
      <p:sp>
        <p:nvSpPr>
          <p:cNvPr id="7" name="Text Placeholder 2"/>
          <p:cNvSpPr>
            <a:spLocks noGrp="1"/>
          </p:cNvSpPr>
          <p:nvPr>
            <p:ph type="body" sz="quarter" idx="15" hasCustomPrompt="1"/>
          </p:nvPr>
        </p:nvSpPr>
        <p:spPr>
          <a:xfrm>
            <a:off x="310662" y="250508"/>
            <a:ext cx="8376139" cy="690289"/>
          </a:xfrm>
          <a:prstGeom prst="rect">
            <a:avLst/>
          </a:prstGeom>
        </p:spPr>
        <p:txBody>
          <a:bodyPr vert="horz" wrap="none" anchor="ctr">
            <a:noAutofit/>
          </a:bodyPr>
          <a:lstStyle>
            <a:lvl1pPr marL="0" indent="0">
              <a:buNone/>
              <a:defRPr sz="1800" baseline="0">
                <a:solidFill>
                  <a:schemeClr val="tx2"/>
                </a:solidFill>
                <a:latin typeface="Georgia" charset="0"/>
                <a:ea typeface="Georgia" charset="0"/>
                <a:cs typeface="Georgia" charset="0"/>
              </a:defRPr>
            </a:lvl1pPr>
          </a:lstStyle>
          <a:p>
            <a:pPr lvl="0"/>
            <a:r>
              <a:rPr lang="en-US" dirty="0" smtClean="0"/>
              <a:t>Title to go here</a:t>
            </a:r>
            <a:endParaRPr lang="en-US" dirty="0"/>
          </a:p>
        </p:txBody>
      </p:sp>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12839630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
        <p:nvSpPr>
          <p:cNvPr id="11" name="Rectangle 10"/>
          <p:cNvSpPr/>
          <p:nvPr userDrawn="1"/>
        </p:nvSpPr>
        <p:spPr>
          <a:xfrm>
            <a:off x="0" y="0"/>
            <a:ext cx="9144000" cy="6245982"/>
          </a:xfrm>
          <a:prstGeom prst="rect">
            <a:avLst/>
          </a:prstGeom>
          <a:solidFill>
            <a:srgbClr val="E9E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2325"/>
            <a:endParaRPr lang="en-US" sz="1575">
              <a:solidFill>
                <a:srgbClr val="FFFFFE"/>
              </a:solidFill>
            </a:endParaRPr>
          </a:p>
        </p:txBody>
      </p:sp>
    </p:spTree>
    <p:extLst>
      <p:ext uri="{BB962C8B-B14F-4D97-AF65-F5344CB8AC3E}">
        <p14:creationId xmlns:p14="http://schemas.microsoft.com/office/powerpoint/2010/main" val="139380755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9144000" cy="6245982"/>
          </a:xfrm>
          <a:prstGeom prst="rect">
            <a:avLst/>
          </a:prstGeom>
          <a:solidFill>
            <a:srgbClr val="EBE7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02325"/>
            <a:endParaRPr lang="en-US" sz="1575" dirty="0">
              <a:solidFill>
                <a:srgbClr val="FFFFFE"/>
              </a:solidFill>
            </a:endParaRPr>
          </a:p>
        </p:txBody>
      </p:sp>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12160385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9144000" cy="6245982"/>
          </a:xfrm>
          <a:prstGeom prst="rect">
            <a:avLst/>
          </a:prstGeom>
          <a:solidFill>
            <a:srgbClr val="C8D7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02325"/>
            <a:endParaRPr lang="en-US" sz="1575" dirty="0">
              <a:solidFill>
                <a:srgbClr val="FFFFFE"/>
              </a:solidFill>
            </a:endParaRPr>
          </a:p>
        </p:txBody>
      </p:sp>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322780386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5283916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2" name="Rectangle 1"/>
          <p:cNvSpPr/>
          <p:nvPr userDrawn="1"/>
        </p:nvSpPr>
        <p:spPr>
          <a:xfrm>
            <a:off x="0" y="0"/>
            <a:ext cx="9144000" cy="6245982"/>
          </a:xfrm>
          <a:prstGeom prst="rect">
            <a:avLst/>
          </a:prstGeom>
          <a:solidFill>
            <a:srgbClr val="EBE7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02325"/>
            <a:endParaRPr lang="en-US" sz="1575" dirty="0">
              <a:solidFill>
                <a:srgbClr val="FFFFFE"/>
              </a:solidFill>
            </a:endParaRPr>
          </a:p>
        </p:txBody>
      </p:sp>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203126596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
        <p:nvSpPr>
          <p:cNvPr id="7" name="Rectangle 6"/>
          <p:cNvSpPr/>
          <p:nvPr userDrawn="1"/>
        </p:nvSpPr>
        <p:spPr>
          <a:xfrm>
            <a:off x="0" y="0"/>
            <a:ext cx="9144000" cy="6245982"/>
          </a:xfrm>
          <a:prstGeom prst="rect">
            <a:avLst/>
          </a:prstGeom>
          <a:solidFill>
            <a:srgbClr val="C8D7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02325"/>
            <a:endParaRPr lang="en-US" sz="1575" dirty="0">
              <a:solidFill>
                <a:srgbClr val="FFFFFE"/>
              </a:solidFill>
            </a:endParaRPr>
          </a:p>
        </p:txBody>
      </p:sp>
    </p:spTree>
    <p:extLst>
      <p:ext uri="{BB962C8B-B14F-4D97-AF65-F5344CB8AC3E}">
        <p14:creationId xmlns:p14="http://schemas.microsoft.com/office/powerpoint/2010/main" val="249314388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
        <p:nvSpPr>
          <p:cNvPr id="8" name="Rectangle 7"/>
          <p:cNvSpPr/>
          <p:nvPr userDrawn="1"/>
        </p:nvSpPr>
        <p:spPr>
          <a:xfrm>
            <a:off x="0" y="0"/>
            <a:ext cx="9144000" cy="6245982"/>
          </a:xfrm>
          <a:prstGeom prst="rect">
            <a:avLst/>
          </a:prstGeom>
          <a:solidFill>
            <a:srgbClr val="CCE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2325"/>
            <a:endParaRPr lang="en-US" sz="1575">
              <a:solidFill>
                <a:srgbClr val="FFFFFE"/>
              </a:solidFill>
            </a:endParaRPr>
          </a:p>
        </p:txBody>
      </p:sp>
    </p:spTree>
    <p:extLst>
      <p:ext uri="{BB962C8B-B14F-4D97-AF65-F5344CB8AC3E}">
        <p14:creationId xmlns:p14="http://schemas.microsoft.com/office/powerpoint/2010/main" val="272469919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29060866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8"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
        <p:nvSpPr>
          <p:cNvPr id="11" name="Rectangle 10"/>
          <p:cNvSpPr/>
          <p:nvPr userDrawn="1"/>
        </p:nvSpPr>
        <p:spPr>
          <a:xfrm>
            <a:off x="0" y="0"/>
            <a:ext cx="9144000" cy="6245982"/>
          </a:xfrm>
          <a:prstGeom prst="rect">
            <a:avLst/>
          </a:prstGeom>
          <a:solidFill>
            <a:srgbClr val="E9E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2325"/>
            <a:endParaRPr lang="en-US" sz="1575">
              <a:solidFill>
                <a:srgbClr val="FFFFFE"/>
              </a:solidFill>
            </a:endParaRPr>
          </a:p>
        </p:txBody>
      </p:sp>
    </p:spTree>
    <p:extLst>
      <p:ext uri="{BB962C8B-B14F-4D97-AF65-F5344CB8AC3E}">
        <p14:creationId xmlns:p14="http://schemas.microsoft.com/office/powerpoint/2010/main" val="218672009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
        <p:nvSpPr>
          <p:cNvPr id="7" name="Rectangle 6"/>
          <p:cNvSpPr/>
          <p:nvPr userDrawn="1"/>
        </p:nvSpPr>
        <p:spPr>
          <a:xfrm>
            <a:off x="0" y="0"/>
            <a:ext cx="9144000" cy="6245982"/>
          </a:xfrm>
          <a:prstGeom prst="rect">
            <a:avLst/>
          </a:prstGeom>
          <a:solidFill>
            <a:srgbClr val="C8D7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02325"/>
            <a:endParaRPr lang="en-US" sz="1575" dirty="0">
              <a:solidFill>
                <a:srgbClr val="FFFFFE"/>
              </a:solidFill>
            </a:endParaRPr>
          </a:p>
        </p:txBody>
      </p:sp>
    </p:spTree>
    <p:extLst>
      <p:ext uri="{BB962C8B-B14F-4D97-AF65-F5344CB8AC3E}">
        <p14:creationId xmlns:p14="http://schemas.microsoft.com/office/powerpoint/2010/main" val="419222016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Rectangle 1"/>
          <p:cNvSpPr/>
          <p:nvPr userDrawn="1"/>
        </p:nvSpPr>
        <p:spPr>
          <a:xfrm>
            <a:off x="0" y="0"/>
            <a:ext cx="9144000" cy="6245982"/>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02325"/>
            <a:endParaRPr lang="en-US" sz="1575" dirty="0">
              <a:solidFill>
                <a:srgbClr val="FFFFFE"/>
              </a:solidFill>
            </a:endParaRPr>
          </a:p>
        </p:txBody>
      </p:sp>
      <p:sp>
        <p:nvSpPr>
          <p:cNvPr id="7"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372267511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9650609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
        <p:nvSpPr>
          <p:cNvPr id="11" name="Rectangle 10"/>
          <p:cNvSpPr/>
          <p:nvPr userDrawn="1"/>
        </p:nvSpPr>
        <p:spPr>
          <a:xfrm>
            <a:off x="0" y="0"/>
            <a:ext cx="9144000" cy="6858000"/>
          </a:xfrm>
          <a:prstGeom prst="rect">
            <a:avLst/>
          </a:prstGeom>
          <a:solidFill>
            <a:srgbClr val="E9E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2325"/>
            <a:endParaRPr lang="en-US" sz="1575">
              <a:solidFill>
                <a:srgbClr val="FFFFFE"/>
              </a:solidFill>
            </a:endParaRPr>
          </a:p>
        </p:txBody>
      </p:sp>
    </p:spTree>
    <p:extLst>
      <p:ext uri="{BB962C8B-B14F-4D97-AF65-F5344CB8AC3E}">
        <p14:creationId xmlns:p14="http://schemas.microsoft.com/office/powerpoint/2010/main" val="281738767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6450723"/>
            <a:ext cx="2133600" cy="175598"/>
          </a:xfrm>
          <a:prstGeom prst="rect">
            <a:avLst/>
          </a:prstGeom>
        </p:spPr>
        <p:txBody>
          <a:bodyPr/>
          <a:lstStyle/>
          <a:p>
            <a:fld id="{266232FB-1830-8046-8BBA-A8B9D26D0EAE}" type="slidenum">
              <a:rPr lang="en-US" smtClean="0">
                <a:solidFill>
                  <a:srgbClr val="3C3C3B">
                    <a:lumMod val="50000"/>
                  </a:srgbClr>
                </a:solidFill>
              </a:rPr>
              <a:pPr/>
              <a:t>‹#›</a:t>
            </a:fld>
            <a:endParaRPr lang="en-US" dirty="0">
              <a:solidFill>
                <a:srgbClr val="3C3C3B">
                  <a:lumMod val="50000"/>
                </a:srgbClr>
              </a:solidFill>
            </a:endParaRPr>
          </a:p>
        </p:txBody>
      </p:sp>
      <p:sp>
        <p:nvSpPr>
          <p:cNvPr id="4" name="Rectangle 3"/>
          <p:cNvSpPr/>
          <p:nvPr userDrawn="1"/>
        </p:nvSpPr>
        <p:spPr>
          <a:xfrm>
            <a:off x="0" y="0"/>
            <a:ext cx="9144000" cy="6858000"/>
          </a:xfrm>
          <a:prstGeom prst="rect">
            <a:avLst/>
          </a:prstGeom>
          <a:solidFill>
            <a:srgbClr val="C8D7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02325"/>
            <a:endParaRPr lang="en-US" sz="1575" dirty="0">
              <a:solidFill>
                <a:srgbClr val="FFFFFE"/>
              </a:solidFill>
            </a:endParaRPr>
          </a:p>
        </p:txBody>
      </p:sp>
    </p:spTree>
    <p:extLst>
      <p:ext uri="{BB962C8B-B14F-4D97-AF65-F5344CB8AC3E}">
        <p14:creationId xmlns:p14="http://schemas.microsoft.com/office/powerpoint/2010/main" val="209641133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6450723"/>
            <a:ext cx="2133600" cy="175598"/>
          </a:xfrm>
          <a:prstGeom prst="rect">
            <a:avLst/>
          </a:prstGeom>
        </p:spPr>
        <p:txBody>
          <a:bodyPr/>
          <a:lstStyle/>
          <a:p>
            <a:fld id="{266232FB-1830-8046-8BBA-A8B9D26D0EAE}" type="slidenum">
              <a:rPr lang="en-US" smtClean="0">
                <a:solidFill>
                  <a:srgbClr val="3C3C3B">
                    <a:lumMod val="50000"/>
                  </a:srgbClr>
                </a:solidFill>
              </a:rPr>
              <a:pPr/>
              <a:t>‹#›</a:t>
            </a:fld>
            <a:endParaRPr lang="en-US" dirty="0">
              <a:solidFill>
                <a:srgbClr val="3C3C3B">
                  <a:lumMod val="50000"/>
                </a:srgbClr>
              </a:solidFill>
            </a:endParaRPr>
          </a:p>
        </p:txBody>
      </p:sp>
      <p:sp>
        <p:nvSpPr>
          <p:cNvPr id="4" name="Rectangle 3"/>
          <p:cNvSpPr/>
          <p:nvPr userDrawn="1"/>
        </p:nvSpPr>
        <p:spPr>
          <a:xfrm>
            <a:off x="0" y="0"/>
            <a:ext cx="9144000" cy="6858000"/>
          </a:xfrm>
          <a:prstGeom prst="rect">
            <a:avLst/>
          </a:prstGeom>
          <a:solidFill>
            <a:srgbClr val="CCE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2325"/>
            <a:endParaRPr lang="en-US" sz="1575">
              <a:solidFill>
                <a:srgbClr val="FFFFFE"/>
              </a:solidFill>
            </a:endParaRPr>
          </a:p>
        </p:txBody>
      </p:sp>
    </p:spTree>
    <p:extLst>
      <p:ext uri="{BB962C8B-B14F-4D97-AF65-F5344CB8AC3E}">
        <p14:creationId xmlns:p14="http://schemas.microsoft.com/office/powerpoint/2010/main" val="157950238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6450723"/>
            <a:ext cx="2133600" cy="175598"/>
          </a:xfrm>
          <a:prstGeom prst="rect">
            <a:avLst/>
          </a:prstGeom>
        </p:spPr>
        <p:txBody>
          <a:bodyPr/>
          <a:lstStyle/>
          <a:p>
            <a:fld id="{266232FB-1830-8046-8BBA-A8B9D26D0EAE}" type="slidenum">
              <a:rPr lang="en-US" smtClean="0">
                <a:solidFill>
                  <a:srgbClr val="3C3C3B">
                    <a:lumMod val="50000"/>
                  </a:srgbClr>
                </a:solidFill>
              </a:rPr>
              <a:pPr/>
              <a:t>‹#›</a:t>
            </a:fld>
            <a:endParaRPr lang="en-US" dirty="0">
              <a:solidFill>
                <a:srgbClr val="3C3C3B">
                  <a:lumMod val="50000"/>
                </a:srgbClr>
              </a:solidFill>
            </a:endParaRPr>
          </a:p>
        </p:txBody>
      </p:sp>
      <p:sp>
        <p:nvSpPr>
          <p:cNvPr id="4" name="Rectangle 3"/>
          <p:cNvSpPr/>
          <p:nvPr userDrawn="1"/>
        </p:nvSpPr>
        <p:spPr>
          <a:xfrm>
            <a:off x="0" y="0"/>
            <a:ext cx="9144000" cy="6858000"/>
          </a:xfrm>
          <a:prstGeom prst="rect">
            <a:avLst/>
          </a:prstGeom>
          <a:solidFill>
            <a:srgbClr val="EBE7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02325"/>
            <a:endParaRPr lang="en-US" sz="1575" dirty="0">
              <a:solidFill>
                <a:srgbClr val="FFFFFE"/>
              </a:solidFill>
            </a:endParaRPr>
          </a:p>
        </p:txBody>
      </p:sp>
    </p:spTree>
    <p:extLst>
      <p:ext uri="{BB962C8B-B14F-4D97-AF65-F5344CB8AC3E}">
        <p14:creationId xmlns:p14="http://schemas.microsoft.com/office/powerpoint/2010/main" val="68205099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6450723"/>
            <a:ext cx="2133600" cy="175598"/>
          </a:xfrm>
          <a:prstGeom prst="rect">
            <a:avLst/>
          </a:prstGeom>
        </p:spPr>
        <p:txBody>
          <a:bodyPr/>
          <a:lstStyle/>
          <a:p>
            <a:fld id="{266232FB-1830-8046-8BBA-A8B9D26D0EAE}" type="slidenum">
              <a:rPr lang="en-US" smtClean="0">
                <a:solidFill>
                  <a:srgbClr val="3C3C3B">
                    <a:lumMod val="50000"/>
                  </a:srgbClr>
                </a:solidFill>
              </a:rPr>
              <a:pPr/>
              <a:t>‹#›</a:t>
            </a:fld>
            <a:endParaRPr lang="en-US" dirty="0">
              <a:solidFill>
                <a:srgbClr val="3C3C3B">
                  <a:lumMod val="50000"/>
                </a:srgbClr>
              </a:solidFill>
            </a:endParaRPr>
          </a:p>
        </p:txBody>
      </p:sp>
      <p:sp>
        <p:nvSpPr>
          <p:cNvPr id="4" name="Rectangle 3"/>
          <p:cNvSpPr/>
          <p:nvPr userDrawn="1"/>
        </p:nvSpPr>
        <p:spPr>
          <a:xfrm>
            <a:off x="0" y="0"/>
            <a:ext cx="9144000" cy="6858000"/>
          </a:xfrm>
          <a:prstGeom prst="rect">
            <a:avLst/>
          </a:prstGeom>
          <a:solidFill>
            <a:srgbClr val="E9E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2325"/>
            <a:endParaRPr lang="en-US" sz="1575">
              <a:solidFill>
                <a:srgbClr val="FFFFFE"/>
              </a:solidFill>
            </a:endParaRPr>
          </a:p>
        </p:txBody>
      </p:sp>
    </p:spTree>
    <p:extLst>
      <p:ext uri="{BB962C8B-B14F-4D97-AF65-F5344CB8AC3E}">
        <p14:creationId xmlns:p14="http://schemas.microsoft.com/office/powerpoint/2010/main" val="216673216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02325"/>
            <a:endParaRPr lang="en-US" sz="1575" dirty="0">
              <a:solidFill>
                <a:srgbClr val="FFFFFE"/>
              </a:solidFill>
            </a:endParaRPr>
          </a:p>
        </p:txBody>
      </p:sp>
      <p:sp>
        <p:nvSpPr>
          <p:cNvPr id="6" name="Slide Number Placeholder 5"/>
          <p:cNvSpPr>
            <a:spLocks noGrp="1"/>
          </p:cNvSpPr>
          <p:nvPr>
            <p:ph type="sldNum" sz="quarter" idx="12"/>
          </p:nvPr>
        </p:nvSpPr>
        <p:spPr>
          <a:xfrm>
            <a:off x="6553200" y="6450723"/>
            <a:ext cx="2133600" cy="175598"/>
          </a:xfrm>
          <a:prstGeom prst="rect">
            <a:avLst/>
          </a:prstGeom>
        </p:spPr>
        <p:txBody>
          <a:bodyPr/>
          <a:lstStyle/>
          <a:p>
            <a:fld id="{266232FB-1830-8046-8BBA-A8B9D26D0EAE}" type="slidenum">
              <a:rPr lang="en-US" smtClean="0">
                <a:solidFill>
                  <a:srgbClr val="3C3C3B">
                    <a:lumMod val="50000"/>
                  </a:srgbClr>
                </a:solidFill>
              </a:rPr>
              <a:pPr/>
              <a:t>‹#›</a:t>
            </a:fld>
            <a:endParaRPr lang="en-US" dirty="0">
              <a:solidFill>
                <a:srgbClr val="3C3C3B">
                  <a:lumMod val="50000"/>
                </a:srgbClr>
              </a:solidFill>
            </a:endParaRPr>
          </a:p>
        </p:txBody>
      </p:sp>
    </p:spTree>
    <p:extLst>
      <p:ext uri="{BB962C8B-B14F-4D97-AF65-F5344CB8AC3E}">
        <p14:creationId xmlns:p14="http://schemas.microsoft.com/office/powerpoint/2010/main" val="372222132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195563549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9" name="Rectangle 8"/>
          <p:cNvSpPr/>
          <p:nvPr userDrawn="1"/>
        </p:nvSpPr>
        <p:spPr>
          <a:xfrm>
            <a:off x="0" y="0"/>
            <a:ext cx="9144000" cy="6245982"/>
          </a:xfrm>
          <a:prstGeom prst="rect">
            <a:avLst/>
          </a:prstGeom>
          <a:solidFill>
            <a:srgbClr val="E9E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2325"/>
            <a:endParaRPr lang="en-US" sz="1575">
              <a:solidFill>
                <a:srgbClr val="FFFFFE"/>
              </a:solidFill>
            </a:endParaRPr>
          </a:p>
        </p:txBody>
      </p:sp>
      <p:sp>
        <p:nvSpPr>
          <p:cNvPr id="5"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fld id="{AF88E988-FB04-AB4E-BE5A-59F242AF7F7A}" type="slidenum">
              <a:rPr lang="en-US" smtClean="0">
                <a:solidFill>
                  <a:srgbClr val="3C3C3B">
                    <a:lumMod val="50000"/>
                  </a:srgbClr>
                </a:solidFill>
              </a:rPr>
              <a:pPr/>
              <a:t>‹#›</a:t>
            </a:fld>
            <a:r>
              <a:rPr lang="en-US" dirty="0"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292520017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95543" y="404664"/>
            <a:ext cx="8352928" cy="738932"/>
          </a:xfrm>
          <a:prstGeom prst="rect">
            <a:avLst/>
          </a:prstGeom>
        </p:spPr>
        <p:txBody>
          <a:bodyPr/>
          <a:lstStyle/>
          <a:p>
            <a:r>
              <a:rPr lang="en-US" smtClean="0"/>
              <a:t>Click to edit Master title style</a:t>
            </a:r>
            <a:endParaRPr lang="en-GB"/>
          </a:p>
        </p:txBody>
      </p:sp>
      <p:sp>
        <p:nvSpPr>
          <p:cNvPr id="4" name="Footer Placeholder 3"/>
          <p:cNvSpPr>
            <a:spLocks noGrp="1"/>
          </p:cNvSpPr>
          <p:nvPr>
            <p:ph type="ftr" sz="quarter" idx="11"/>
          </p:nvPr>
        </p:nvSpPr>
        <p:spPr>
          <a:xfrm>
            <a:off x="395537" y="6444000"/>
            <a:ext cx="1584176" cy="216024"/>
          </a:xfrm>
          <a:prstGeom prst="rect">
            <a:avLst/>
          </a:prstGeom>
        </p:spPr>
        <p:txBody>
          <a:bodyPr/>
          <a:lstStyle/>
          <a:p>
            <a:pPr defTabSz="402325"/>
            <a:r>
              <a:rPr lang="en-GB" sz="1575" smtClean="0">
                <a:solidFill>
                  <a:srgbClr val="FFFFFE"/>
                </a:solidFill>
              </a:rPr>
              <a:t>towerswatson.com</a:t>
            </a:r>
            <a:endParaRPr lang="en-GB" sz="1575" dirty="0">
              <a:solidFill>
                <a:srgbClr val="FFFFFE"/>
              </a:solidFill>
            </a:endParaRPr>
          </a:p>
        </p:txBody>
      </p:sp>
      <p:sp>
        <p:nvSpPr>
          <p:cNvPr id="5" name="Slide Number Placeholder 4"/>
          <p:cNvSpPr>
            <a:spLocks noGrp="1"/>
          </p:cNvSpPr>
          <p:nvPr>
            <p:ph type="sldNum" sz="quarter" idx="12"/>
          </p:nvPr>
        </p:nvSpPr>
        <p:spPr>
          <a:xfrm>
            <a:off x="8254800" y="6237312"/>
            <a:ext cx="504000" cy="273600"/>
          </a:xfrm>
        </p:spPr>
        <p:txBody>
          <a:bodyPr/>
          <a:lstStyle/>
          <a:p>
            <a:fld id="{830D4EF1-2FB9-4CDA-AD22-D945B346B2F0}" type="slidenum">
              <a:rPr lang="en-GB" smtClean="0">
                <a:solidFill>
                  <a:srgbClr val="3C3C3B">
                    <a:lumMod val="50000"/>
                  </a:srgbClr>
                </a:solidFill>
              </a:rPr>
              <a:pPr/>
              <a:t>‹#›</a:t>
            </a:fld>
            <a:endParaRPr lang="en-GB" dirty="0">
              <a:solidFill>
                <a:srgbClr val="3C3C3B">
                  <a:lumMod val="50000"/>
                </a:srgbClr>
              </a:solidFill>
            </a:endParaRPr>
          </a:p>
        </p:txBody>
      </p:sp>
      <p:sp>
        <p:nvSpPr>
          <p:cNvPr id="8" name="Date Placeholder 2"/>
          <p:cNvSpPr>
            <a:spLocks noGrp="1"/>
          </p:cNvSpPr>
          <p:nvPr>
            <p:ph type="dt" sz="half" idx="10"/>
          </p:nvPr>
        </p:nvSpPr>
        <p:spPr>
          <a:xfrm>
            <a:off x="3203999" y="6444000"/>
            <a:ext cx="5580000" cy="216000"/>
          </a:xfrm>
          <a:prstGeom prst="rect">
            <a:avLst/>
          </a:prstGeom>
        </p:spPr>
        <p:txBody>
          <a:bodyPr anchor="ctr" anchorCtr="0"/>
          <a:lstStyle/>
          <a:p>
            <a:pPr defTabSz="402325"/>
            <a:r>
              <a:rPr lang="en-US" sz="1575" smtClean="0">
                <a:solidFill>
                  <a:srgbClr val="FFFFFE"/>
                </a:solidFill>
              </a:rPr>
              <a:t>© 2015 Towers Watson. All rights reserved. Proprietary and Confidential. For Towers Watson and Towers Watson client use only.</a:t>
            </a:r>
            <a:endParaRPr lang="en-GB" sz="1575" dirty="0">
              <a:solidFill>
                <a:srgbClr val="FFFFFE"/>
              </a:solidFill>
            </a:endParaRPr>
          </a:p>
        </p:txBody>
      </p:sp>
    </p:spTree>
    <p:extLst>
      <p:ext uri="{BB962C8B-B14F-4D97-AF65-F5344CB8AC3E}">
        <p14:creationId xmlns:p14="http://schemas.microsoft.com/office/powerpoint/2010/main" val="299867137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Divider Blue">
    <p:bg>
      <p:bgPr>
        <a:solidFill>
          <a:srgbClr val="C8D7DF"/>
        </a:solidFill>
        <a:effectLst/>
      </p:bgPr>
    </p:bg>
    <p:spTree>
      <p:nvGrpSpPr>
        <p:cNvPr id="1" name=""/>
        <p:cNvGrpSpPr/>
        <p:nvPr/>
      </p:nvGrpSpPr>
      <p:grpSpPr>
        <a:xfrm>
          <a:off x="0" y="0"/>
          <a:ext cx="0" cy="0"/>
          <a:chOff x="0" y="0"/>
          <a:chExt cx="0" cy="0"/>
        </a:xfrm>
      </p:grpSpPr>
      <p:sp>
        <p:nvSpPr>
          <p:cNvPr id="5" name="Footer Placeholder 4 Copyright"/>
          <p:cNvSpPr>
            <a:spLocks noGrp="1"/>
          </p:cNvSpPr>
          <p:nvPr>
            <p:ph type="ftr" sz="quarter" idx="11"/>
          </p:nvPr>
        </p:nvSpPr>
        <p:spPr>
          <a:xfrm>
            <a:off x="457200" y="6400803"/>
            <a:ext cx="5277853" cy="92333"/>
          </a:xfrm>
          <a:prstGeom prst="rect">
            <a:avLst/>
          </a:prstGeom>
        </p:spPr>
        <p:txBody>
          <a:bodyPr/>
          <a:lstStyle/>
          <a:p>
            <a:pPr defTabSz="402325"/>
            <a:r>
              <a:rPr lang="en-GB" sz="1575" smtClean="0">
                <a:solidFill>
                  <a:prstClr val="black"/>
                </a:solidFill>
              </a:rPr>
              <a:t>© [yyyy] Willis Towers Watson. All rights reserved. Proprietary and Confidential. For Willis Towers Watson and Willis Towers Watson client use only.</a:t>
            </a:r>
            <a:endParaRPr lang="en-US" sz="1575">
              <a:solidFill>
                <a:prstClr val="black"/>
              </a:solidFill>
            </a:endParaRPr>
          </a:p>
        </p:txBody>
      </p:sp>
      <p:sp>
        <p:nvSpPr>
          <p:cNvPr id="6" name="Slide Number Placeholder 5"/>
          <p:cNvSpPr>
            <a:spLocks noGrp="1"/>
          </p:cNvSpPr>
          <p:nvPr>
            <p:ph type="sldNum" sz="quarter" idx="12"/>
          </p:nvPr>
        </p:nvSpPr>
        <p:spPr/>
        <p:txBody>
          <a:bodyPr/>
          <a:lstStyle/>
          <a:p>
            <a:fld id="{2083E393-C0BF-4ED8-8545-7E4C90AFF831}" type="slidenum">
              <a:rPr lang="en-US" smtClean="0">
                <a:solidFill>
                  <a:prstClr val="black"/>
                </a:solidFill>
              </a:rPr>
              <a:pPr/>
              <a:t>‹#›</a:t>
            </a:fld>
            <a:endParaRPr lang="en-US">
              <a:solidFill>
                <a:prstClr val="black"/>
              </a:solidFill>
            </a:endParaRPr>
          </a:p>
        </p:txBody>
      </p:sp>
      <p:sp>
        <p:nvSpPr>
          <p:cNvPr id="13" name="Text Placeholder 12"/>
          <p:cNvSpPr>
            <a:spLocks noGrp="1"/>
          </p:cNvSpPr>
          <p:nvPr>
            <p:ph type="body" sz="quarter" idx="13" hasCustomPrompt="1"/>
          </p:nvPr>
        </p:nvSpPr>
        <p:spPr>
          <a:xfrm>
            <a:off x="457200" y="1872370"/>
            <a:ext cx="4495800" cy="337433"/>
          </a:xfrm>
          <a:prstGeom prst="rect">
            <a:avLst/>
          </a:prstGeom>
        </p:spPr>
        <p:txBody>
          <a:bodyPr>
            <a:noAutofit/>
          </a:bodyPr>
          <a:lstStyle>
            <a:lvl1pPr>
              <a:defRPr sz="1350" b="0">
                <a:solidFill>
                  <a:schemeClr val="tx1"/>
                </a:solidFill>
              </a:defRPr>
            </a:lvl1pPr>
          </a:lstStyle>
          <a:p>
            <a:pPr lvl="0"/>
            <a:r>
              <a:rPr lang="en-US" dirty="0" smtClean="0"/>
              <a:t>Subheading here</a:t>
            </a:r>
            <a:endParaRPr lang="en-US" dirty="0"/>
          </a:p>
        </p:txBody>
      </p:sp>
      <p:pic>
        <p:nvPicPr>
          <p:cNvPr id="11" name="Picture 10"/>
          <p:cNvPicPr>
            <a:picLocks noChangeAspect="1"/>
          </p:cNvPicPr>
          <p:nvPr userDrawn="1"/>
        </p:nvPicPr>
        <p:blipFill>
          <a:blip r:embed="rId2" cstate="print"/>
          <a:stretch>
            <a:fillRect/>
          </a:stretch>
        </p:blipFill>
        <p:spPr>
          <a:xfrm>
            <a:off x="6675121" y="6300219"/>
            <a:ext cx="1782857" cy="347429"/>
          </a:xfrm>
          <a:prstGeom prst="rect">
            <a:avLst/>
          </a:prstGeom>
        </p:spPr>
      </p:pic>
      <p:sp>
        <p:nvSpPr>
          <p:cNvPr id="9" name="Title 1"/>
          <p:cNvSpPr>
            <a:spLocks noGrp="1"/>
          </p:cNvSpPr>
          <p:nvPr>
            <p:ph type="title"/>
          </p:nvPr>
        </p:nvSpPr>
        <p:spPr>
          <a:xfrm>
            <a:off x="457200" y="1524001"/>
            <a:ext cx="4495800" cy="381000"/>
          </a:xfrm>
          <a:prstGeom prst="rect">
            <a:avLst/>
          </a:prstGeom>
        </p:spPr>
        <p:txBody>
          <a:bodyPr>
            <a:noAutofit/>
          </a:bodyPr>
          <a:lstStyle/>
          <a:p>
            <a:r>
              <a:rPr lang="en-US" smtClean="0"/>
              <a:t>Click to edit Master title style</a:t>
            </a:r>
            <a:endParaRPr lang="en-US" dirty="0"/>
          </a:p>
        </p:txBody>
      </p:sp>
      <p:sp>
        <p:nvSpPr>
          <p:cNvPr id="21" name="Freeform 12"/>
          <p:cNvSpPr>
            <a:spLocks/>
          </p:cNvSpPr>
          <p:nvPr userDrawn="1"/>
        </p:nvSpPr>
        <p:spPr bwMode="auto">
          <a:xfrm>
            <a:off x="5199063" y="455613"/>
            <a:ext cx="2884488" cy="1568450"/>
          </a:xfrm>
          <a:custGeom>
            <a:avLst/>
            <a:gdLst>
              <a:gd name="T0" fmla="*/ 0 w 3022"/>
              <a:gd name="T1" fmla="*/ 1641 h 1641"/>
              <a:gd name="T2" fmla="*/ 0 w 3022"/>
              <a:gd name="T3" fmla="*/ 1641 h 1641"/>
              <a:gd name="T4" fmla="*/ 3022 w 3022"/>
              <a:gd name="T5" fmla="*/ 1641 h 1641"/>
              <a:gd name="T6" fmla="*/ 3022 w 3022"/>
              <a:gd name="T7" fmla="*/ 0 h 1641"/>
              <a:gd name="T8" fmla="*/ 0 w 3022"/>
              <a:gd name="T9" fmla="*/ 0 h 1641"/>
              <a:gd name="T10" fmla="*/ 0 w 3022"/>
              <a:gd name="T11" fmla="*/ 1641 h 1641"/>
            </a:gdLst>
            <a:ahLst/>
            <a:cxnLst>
              <a:cxn ang="0">
                <a:pos x="T0" y="T1"/>
              </a:cxn>
              <a:cxn ang="0">
                <a:pos x="T2" y="T3"/>
              </a:cxn>
              <a:cxn ang="0">
                <a:pos x="T4" y="T5"/>
              </a:cxn>
              <a:cxn ang="0">
                <a:pos x="T6" y="T7"/>
              </a:cxn>
              <a:cxn ang="0">
                <a:pos x="T8" y="T9"/>
              </a:cxn>
              <a:cxn ang="0">
                <a:pos x="T10" y="T11"/>
              </a:cxn>
            </a:cxnLst>
            <a:rect l="0" t="0" r="r" b="b"/>
            <a:pathLst>
              <a:path w="3022" h="1641">
                <a:moveTo>
                  <a:pt x="0" y="1641"/>
                </a:moveTo>
                <a:lnTo>
                  <a:pt x="0" y="1641"/>
                </a:lnTo>
                <a:lnTo>
                  <a:pt x="3022" y="1641"/>
                </a:lnTo>
                <a:lnTo>
                  <a:pt x="3022" y="0"/>
                </a:lnTo>
                <a:lnTo>
                  <a:pt x="0" y="0"/>
                </a:lnTo>
                <a:lnTo>
                  <a:pt x="0" y="1641"/>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a:solidFill>
                <a:prstClr val="black"/>
              </a:solidFill>
            </a:endParaRPr>
          </a:p>
        </p:txBody>
      </p:sp>
      <p:sp>
        <p:nvSpPr>
          <p:cNvPr id="22" name="Freeform 13"/>
          <p:cNvSpPr>
            <a:spLocks/>
          </p:cNvSpPr>
          <p:nvPr userDrawn="1"/>
        </p:nvSpPr>
        <p:spPr bwMode="auto">
          <a:xfrm>
            <a:off x="8331201" y="3179766"/>
            <a:ext cx="365125" cy="2659063"/>
          </a:xfrm>
          <a:custGeom>
            <a:avLst/>
            <a:gdLst>
              <a:gd name="T0" fmla="*/ 0 w 384"/>
              <a:gd name="T1" fmla="*/ 2784 h 2784"/>
              <a:gd name="T2" fmla="*/ 0 w 384"/>
              <a:gd name="T3" fmla="*/ 2784 h 2784"/>
              <a:gd name="T4" fmla="*/ 384 w 384"/>
              <a:gd name="T5" fmla="*/ 2784 h 2784"/>
              <a:gd name="T6" fmla="*/ 384 w 384"/>
              <a:gd name="T7" fmla="*/ 0 h 2784"/>
              <a:gd name="T8" fmla="*/ 0 w 384"/>
              <a:gd name="T9" fmla="*/ 0 h 2784"/>
              <a:gd name="T10" fmla="*/ 0 w 384"/>
              <a:gd name="T11" fmla="*/ 2784 h 2784"/>
            </a:gdLst>
            <a:ahLst/>
            <a:cxnLst>
              <a:cxn ang="0">
                <a:pos x="T0" y="T1"/>
              </a:cxn>
              <a:cxn ang="0">
                <a:pos x="T2" y="T3"/>
              </a:cxn>
              <a:cxn ang="0">
                <a:pos x="T4" y="T5"/>
              </a:cxn>
              <a:cxn ang="0">
                <a:pos x="T6" y="T7"/>
              </a:cxn>
              <a:cxn ang="0">
                <a:pos x="T8" y="T9"/>
              </a:cxn>
              <a:cxn ang="0">
                <a:pos x="T10" y="T11"/>
              </a:cxn>
            </a:cxnLst>
            <a:rect l="0" t="0" r="r" b="b"/>
            <a:pathLst>
              <a:path w="384" h="2784">
                <a:moveTo>
                  <a:pt x="0" y="2784"/>
                </a:moveTo>
                <a:lnTo>
                  <a:pt x="0" y="2784"/>
                </a:lnTo>
                <a:lnTo>
                  <a:pt x="384" y="2784"/>
                </a:lnTo>
                <a:lnTo>
                  <a:pt x="384" y="0"/>
                </a:lnTo>
                <a:lnTo>
                  <a:pt x="0" y="0"/>
                </a:lnTo>
                <a:lnTo>
                  <a:pt x="0" y="2784"/>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a:solidFill>
                <a:prstClr val="black"/>
              </a:solidFill>
            </a:endParaRPr>
          </a:p>
        </p:txBody>
      </p:sp>
      <p:sp>
        <p:nvSpPr>
          <p:cNvPr id="23" name="Freeform 14"/>
          <p:cNvSpPr>
            <a:spLocks/>
          </p:cNvSpPr>
          <p:nvPr userDrawn="1"/>
        </p:nvSpPr>
        <p:spPr bwMode="auto">
          <a:xfrm>
            <a:off x="6505575" y="2808291"/>
            <a:ext cx="546100" cy="784225"/>
          </a:xfrm>
          <a:custGeom>
            <a:avLst/>
            <a:gdLst>
              <a:gd name="T0" fmla="*/ 0 w 572"/>
              <a:gd name="T1" fmla="*/ 821 h 821"/>
              <a:gd name="T2" fmla="*/ 0 w 572"/>
              <a:gd name="T3" fmla="*/ 821 h 821"/>
              <a:gd name="T4" fmla="*/ 572 w 572"/>
              <a:gd name="T5" fmla="*/ 821 h 821"/>
              <a:gd name="T6" fmla="*/ 572 w 572"/>
              <a:gd name="T7" fmla="*/ 0 h 821"/>
              <a:gd name="T8" fmla="*/ 0 w 572"/>
              <a:gd name="T9" fmla="*/ 0 h 821"/>
              <a:gd name="T10" fmla="*/ 0 w 572"/>
              <a:gd name="T11" fmla="*/ 821 h 821"/>
            </a:gdLst>
            <a:ahLst/>
            <a:cxnLst>
              <a:cxn ang="0">
                <a:pos x="T0" y="T1"/>
              </a:cxn>
              <a:cxn ang="0">
                <a:pos x="T2" y="T3"/>
              </a:cxn>
              <a:cxn ang="0">
                <a:pos x="T4" y="T5"/>
              </a:cxn>
              <a:cxn ang="0">
                <a:pos x="T6" y="T7"/>
              </a:cxn>
              <a:cxn ang="0">
                <a:pos x="T8" y="T9"/>
              </a:cxn>
              <a:cxn ang="0">
                <a:pos x="T10" y="T11"/>
              </a:cxn>
            </a:cxnLst>
            <a:rect l="0" t="0" r="r" b="b"/>
            <a:pathLst>
              <a:path w="572" h="821">
                <a:moveTo>
                  <a:pt x="0" y="821"/>
                </a:moveTo>
                <a:lnTo>
                  <a:pt x="0" y="821"/>
                </a:lnTo>
                <a:lnTo>
                  <a:pt x="572" y="821"/>
                </a:lnTo>
                <a:lnTo>
                  <a:pt x="572" y="0"/>
                </a:lnTo>
                <a:lnTo>
                  <a:pt x="0" y="0"/>
                </a:lnTo>
                <a:lnTo>
                  <a:pt x="0" y="821"/>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a:solidFill>
                <a:prstClr val="black"/>
              </a:solidFill>
            </a:endParaRPr>
          </a:p>
        </p:txBody>
      </p:sp>
      <p:sp>
        <p:nvSpPr>
          <p:cNvPr id="24" name="Freeform 15"/>
          <p:cNvSpPr>
            <a:spLocks/>
          </p:cNvSpPr>
          <p:nvPr userDrawn="1"/>
        </p:nvSpPr>
        <p:spPr bwMode="auto">
          <a:xfrm>
            <a:off x="3162301" y="3592513"/>
            <a:ext cx="2816225" cy="782638"/>
          </a:xfrm>
          <a:custGeom>
            <a:avLst/>
            <a:gdLst>
              <a:gd name="T0" fmla="*/ 0 w 2951"/>
              <a:gd name="T1" fmla="*/ 820 h 820"/>
              <a:gd name="T2" fmla="*/ 0 w 2951"/>
              <a:gd name="T3" fmla="*/ 820 h 820"/>
              <a:gd name="T4" fmla="*/ 2951 w 2951"/>
              <a:gd name="T5" fmla="*/ 820 h 820"/>
              <a:gd name="T6" fmla="*/ 2951 w 2951"/>
              <a:gd name="T7" fmla="*/ 0 h 820"/>
              <a:gd name="T8" fmla="*/ 0 w 2951"/>
              <a:gd name="T9" fmla="*/ 0 h 820"/>
              <a:gd name="T10" fmla="*/ 0 w 2951"/>
              <a:gd name="T11" fmla="*/ 820 h 820"/>
            </a:gdLst>
            <a:ahLst/>
            <a:cxnLst>
              <a:cxn ang="0">
                <a:pos x="T0" y="T1"/>
              </a:cxn>
              <a:cxn ang="0">
                <a:pos x="T2" y="T3"/>
              </a:cxn>
              <a:cxn ang="0">
                <a:pos x="T4" y="T5"/>
              </a:cxn>
              <a:cxn ang="0">
                <a:pos x="T6" y="T7"/>
              </a:cxn>
              <a:cxn ang="0">
                <a:pos x="T8" y="T9"/>
              </a:cxn>
              <a:cxn ang="0">
                <a:pos x="T10" y="T11"/>
              </a:cxn>
            </a:cxnLst>
            <a:rect l="0" t="0" r="r" b="b"/>
            <a:pathLst>
              <a:path w="2951" h="820">
                <a:moveTo>
                  <a:pt x="0" y="820"/>
                </a:moveTo>
                <a:lnTo>
                  <a:pt x="0" y="820"/>
                </a:lnTo>
                <a:lnTo>
                  <a:pt x="2951" y="820"/>
                </a:lnTo>
                <a:lnTo>
                  <a:pt x="2951" y="0"/>
                </a:lnTo>
                <a:lnTo>
                  <a:pt x="0" y="0"/>
                </a:lnTo>
                <a:lnTo>
                  <a:pt x="0" y="82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a:solidFill>
                <a:prstClr val="black"/>
              </a:solidFill>
            </a:endParaRPr>
          </a:p>
        </p:txBody>
      </p:sp>
    </p:spTree>
    <p:extLst>
      <p:ext uri="{BB962C8B-B14F-4D97-AF65-F5344CB8AC3E}">
        <p14:creationId xmlns:p14="http://schemas.microsoft.com/office/powerpoint/2010/main" val="336754702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2589" y="428625"/>
            <a:ext cx="8372475" cy="7683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382589" y="1425575"/>
            <a:ext cx="8372475" cy="45164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wPageNumber"/>
          <p:cNvSpPr>
            <a:spLocks noGrp="1" noChangeArrowheads="1"/>
          </p:cNvSpPr>
          <p:nvPr>
            <p:ph type="sldNum" sz="quarter" idx="10"/>
          </p:nvPr>
        </p:nvSpPr>
        <p:spPr>
          <a:ln/>
        </p:spPr>
        <p:txBody>
          <a:bodyPr/>
          <a:lstStyle>
            <a:lvl1pPr>
              <a:defRPr/>
            </a:lvl1pPr>
          </a:lstStyle>
          <a:p>
            <a:fld id="{F04FB48D-9C80-4A87-BC4D-20BD889BB221}" type="slidenum">
              <a:rPr lang="en-US" altLang="de-DE">
                <a:solidFill>
                  <a:srgbClr val="3C3C3B">
                    <a:lumMod val="50000"/>
                  </a:srgbClr>
                </a:solidFill>
              </a:rPr>
              <a:pPr/>
              <a:t>‹#›</a:t>
            </a:fld>
            <a:endParaRPr lang="en-US" altLang="de-DE">
              <a:solidFill>
                <a:srgbClr val="3C3C3B">
                  <a:lumMod val="50000"/>
                </a:srgbClr>
              </a:solidFill>
            </a:endParaRPr>
          </a:p>
        </p:txBody>
      </p:sp>
    </p:spTree>
    <p:extLst>
      <p:ext uri="{BB962C8B-B14F-4D97-AF65-F5344CB8AC3E}">
        <p14:creationId xmlns:p14="http://schemas.microsoft.com/office/powerpoint/2010/main" val="7108043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543" y="404664"/>
            <a:ext cx="8352928" cy="738932"/>
          </a:xfrm>
          <a:prstGeom prst="rect">
            <a:avLst/>
          </a:prstGeom>
        </p:spPr>
        <p:txBody>
          <a:bodyPr/>
          <a:lstStyle/>
          <a:p>
            <a:r>
              <a:rPr lang="en-US" smtClean="0"/>
              <a:t>Click to edit Master title style</a:t>
            </a:r>
            <a:endParaRPr lang="en-GB" dirty="0"/>
          </a:p>
        </p:txBody>
      </p:sp>
      <p:sp>
        <p:nvSpPr>
          <p:cNvPr id="3" name="Content Placeholder 2"/>
          <p:cNvSpPr>
            <a:spLocks noGrp="1"/>
          </p:cNvSpPr>
          <p:nvPr>
            <p:ph idx="1"/>
          </p:nvPr>
        </p:nvSpPr>
        <p:spPr>
          <a:xfrm>
            <a:off x="395543" y="1412783"/>
            <a:ext cx="8352928" cy="471338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11"/>
          </p:nvPr>
        </p:nvSpPr>
        <p:spPr>
          <a:xfrm>
            <a:off x="395537" y="6444960"/>
            <a:ext cx="1584176" cy="216024"/>
          </a:xfrm>
          <a:prstGeom prst="rect">
            <a:avLst/>
          </a:prstGeom>
        </p:spPr>
        <p:txBody>
          <a:bodyPr/>
          <a:lstStyle/>
          <a:p>
            <a:pPr defTabSz="402325"/>
            <a:r>
              <a:rPr lang="en-GB" sz="1575" smtClean="0">
                <a:solidFill>
                  <a:srgbClr val="E65032"/>
                </a:solidFill>
              </a:rPr>
              <a:t>towerswatson.com</a:t>
            </a:r>
            <a:endParaRPr lang="en-GB" sz="1575" dirty="0">
              <a:solidFill>
                <a:srgbClr val="E65032"/>
              </a:solidFill>
            </a:endParaRPr>
          </a:p>
        </p:txBody>
      </p:sp>
      <p:sp>
        <p:nvSpPr>
          <p:cNvPr id="8" name="Date Placeholder 2"/>
          <p:cNvSpPr>
            <a:spLocks noGrp="1"/>
          </p:cNvSpPr>
          <p:nvPr>
            <p:ph type="dt" sz="half" idx="10"/>
          </p:nvPr>
        </p:nvSpPr>
        <p:spPr>
          <a:xfrm>
            <a:off x="3203849" y="6444000"/>
            <a:ext cx="5578411" cy="216000"/>
          </a:xfrm>
          <a:prstGeom prst="rect">
            <a:avLst/>
          </a:prstGeom>
        </p:spPr>
        <p:txBody>
          <a:bodyPr anchor="ctr" anchorCtr="0"/>
          <a:lstStyle/>
          <a:p>
            <a:pPr defTabSz="402325"/>
            <a:r>
              <a:rPr lang="en-US" sz="1575" smtClean="0">
                <a:solidFill>
                  <a:prstClr val="black"/>
                </a:solidFill>
              </a:rPr>
              <a:t>© 2015 Towers Watson. All rights reserved. Proprietary and Confidential. For Towers Watson and Towers Watson client use only.</a:t>
            </a:r>
            <a:endParaRPr lang="en-GB" sz="1575" dirty="0">
              <a:solidFill>
                <a:prstClr val="black"/>
              </a:solidFill>
            </a:endParaRPr>
          </a:p>
        </p:txBody>
      </p:sp>
      <p:sp>
        <p:nvSpPr>
          <p:cNvPr id="10" name="Slide Number Placeholder 4"/>
          <p:cNvSpPr>
            <a:spLocks noGrp="1"/>
          </p:cNvSpPr>
          <p:nvPr>
            <p:ph type="sldNum" sz="quarter" idx="12"/>
          </p:nvPr>
        </p:nvSpPr>
        <p:spPr>
          <a:xfrm>
            <a:off x="8254800" y="6237312"/>
            <a:ext cx="504000" cy="273600"/>
          </a:xfrm>
        </p:spPr>
        <p:txBody>
          <a:bodyPr/>
          <a:lstStyle/>
          <a:p>
            <a:fld id="{830D4EF1-2FB9-4CDA-AD22-D945B346B2F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7047913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New image title slide A">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9505" b="-255"/>
          <a:stretch/>
        </p:blipFill>
        <p:spPr>
          <a:xfrm>
            <a:off x="-398272" y="358817"/>
            <a:ext cx="9144000" cy="5747657"/>
          </a:xfrm>
          <a:prstGeom prst="rect">
            <a:avLst/>
          </a:prstGeom>
        </p:spPr>
      </p:pic>
      <p:sp>
        <p:nvSpPr>
          <p:cNvPr id="11" name="Rectangle 10"/>
          <p:cNvSpPr/>
          <p:nvPr userDrawn="1"/>
        </p:nvSpPr>
        <p:spPr>
          <a:xfrm>
            <a:off x="757087" y="850886"/>
            <a:ext cx="4972380" cy="228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2" name="Rectangle 11"/>
          <p:cNvSpPr/>
          <p:nvPr userDrawn="1"/>
        </p:nvSpPr>
        <p:spPr>
          <a:xfrm>
            <a:off x="4641448" y="4210273"/>
            <a:ext cx="844952" cy="11790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3" name="Rectangle 12"/>
          <p:cNvSpPr/>
          <p:nvPr userDrawn="1"/>
        </p:nvSpPr>
        <p:spPr>
          <a:xfrm>
            <a:off x="5752618" y="3471253"/>
            <a:ext cx="761413" cy="739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4" name="Rectangle 13"/>
          <p:cNvSpPr/>
          <p:nvPr userDrawn="1"/>
        </p:nvSpPr>
        <p:spPr>
          <a:xfrm>
            <a:off x="8092632" y="3840764"/>
            <a:ext cx="1051368" cy="378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6" name="Rectangle 15"/>
          <p:cNvSpPr/>
          <p:nvPr userDrawn="1"/>
        </p:nvSpPr>
        <p:spPr>
          <a:xfrm>
            <a:off x="6514030" y="4972956"/>
            <a:ext cx="291884" cy="79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7" name="Rectangle 16"/>
          <p:cNvSpPr/>
          <p:nvPr userDrawn="1"/>
        </p:nvSpPr>
        <p:spPr>
          <a:xfrm>
            <a:off x="5729468" y="4605919"/>
            <a:ext cx="338938" cy="3670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9" name="Rectangle 18"/>
          <p:cNvSpPr/>
          <p:nvPr userDrawn="1"/>
        </p:nvSpPr>
        <p:spPr>
          <a:xfrm>
            <a:off x="0" y="6280484"/>
            <a:ext cx="9144000" cy="577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sp>
        <p:nvSpPr>
          <p:cNvPr id="2" name="Title 1"/>
          <p:cNvSpPr>
            <a:spLocks noGrp="1"/>
          </p:cNvSpPr>
          <p:nvPr>
            <p:ph type="title" hasCustomPrompt="1"/>
          </p:nvPr>
        </p:nvSpPr>
        <p:spPr>
          <a:xfrm>
            <a:off x="941234" y="1002921"/>
            <a:ext cx="4659467" cy="380939"/>
          </a:xfrm>
        </p:spPr>
        <p:txBody>
          <a:bodyPr>
            <a:noAutofit/>
          </a:bodyPr>
          <a:lstStyle>
            <a:lvl1pPr>
              <a:lnSpc>
                <a:spcPts val="1725"/>
              </a:lnSpc>
              <a:defRPr/>
            </a:lvl1pPr>
          </a:lstStyle>
          <a:p>
            <a:r>
              <a:rPr lang="en-US" dirty="0" smtClean="0"/>
              <a:t>Click to add presentation title </a:t>
            </a:r>
            <a:endParaRPr lang="en-US" dirty="0"/>
          </a:p>
        </p:txBody>
      </p:sp>
      <p:sp>
        <p:nvSpPr>
          <p:cNvPr id="4" name="Footer Placeholder 3 Copyright"/>
          <p:cNvSpPr>
            <a:spLocks noGrp="1"/>
          </p:cNvSpPr>
          <p:nvPr>
            <p:ph type="ftr" sz="quarter" idx="11"/>
          </p:nvPr>
        </p:nvSpPr>
        <p:spPr/>
        <p:txBody>
          <a:bodyPr/>
          <a:lstStyle/>
          <a:p>
            <a:r>
              <a:rPr lang="en-GB" dirty="0" smtClean="0">
                <a:solidFill>
                  <a:prstClr val="black"/>
                </a:solidFill>
              </a:rPr>
              <a:t>© 2018 Willis Towers Watson. All rights reserved.</a:t>
            </a:r>
            <a:endParaRPr lang="en-US" dirty="0">
              <a:solidFill>
                <a:prstClr val="black"/>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77561" y="6195724"/>
            <a:ext cx="3022600" cy="584200"/>
          </a:xfrm>
          <a:prstGeom prst="rect">
            <a:avLst/>
          </a:prstGeom>
        </p:spPr>
      </p:pic>
      <p:sp>
        <p:nvSpPr>
          <p:cNvPr id="22" name="Text Placeholder 21"/>
          <p:cNvSpPr>
            <a:spLocks noGrp="1"/>
          </p:cNvSpPr>
          <p:nvPr>
            <p:ph type="body" sz="quarter" idx="15" hasCustomPrompt="1"/>
          </p:nvPr>
        </p:nvSpPr>
        <p:spPr>
          <a:xfrm>
            <a:off x="941234" y="1429131"/>
            <a:ext cx="4659467" cy="446798"/>
          </a:xfrm>
        </p:spPr>
        <p:txBody>
          <a:bodyPr/>
          <a:lstStyle>
            <a:lvl1pPr>
              <a:lnSpc>
                <a:spcPts val="1425"/>
              </a:lnSpc>
              <a:spcAft>
                <a:spcPts val="0"/>
              </a:spcAft>
              <a:defRPr sz="1275" b="0" baseline="0"/>
            </a:lvl1pPr>
          </a:lstStyle>
          <a:p>
            <a:pPr lvl="0"/>
            <a:r>
              <a:rPr lang="en-US" dirty="0" smtClean="0"/>
              <a:t>Click to add subhead</a:t>
            </a:r>
          </a:p>
        </p:txBody>
      </p:sp>
      <p:sp>
        <p:nvSpPr>
          <p:cNvPr id="24" name="Text Placeholder 23"/>
          <p:cNvSpPr>
            <a:spLocks noGrp="1"/>
          </p:cNvSpPr>
          <p:nvPr>
            <p:ph type="body" sz="quarter" idx="16" hasCustomPrompt="1"/>
          </p:nvPr>
        </p:nvSpPr>
        <p:spPr>
          <a:xfrm>
            <a:off x="941233" y="2858485"/>
            <a:ext cx="1260282" cy="271081"/>
          </a:xfrm>
        </p:spPr>
        <p:txBody>
          <a:bodyPr/>
          <a:lstStyle>
            <a:lvl1pPr>
              <a:defRPr sz="900" b="0" baseline="0"/>
            </a:lvl1pPr>
          </a:lstStyle>
          <a:p>
            <a:pPr lvl="0"/>
            <a:r>
              <a:rPr lang="en-US" dirty="0" smtClean="0"/>
              <a:t>Insert date</a:t>
            </a:r>
            <a:endParaRPr lang="en-US" dirty="0"/>
          </a:p>
        </p:txBody>
      </p:sp>
      <p:sp>
        <p:nvSpPr>
          <p:cNvPr id="32" name="Content Placeholder 31"/>
          <p:cNvSpPr>
            <a:spLocks noGrp="1"/>
          </p:cNvSpPr>
          <p:nvPr>
            <p:ph sz="quarter" idx="18" hasCustomPrompt="1"/>
          </p:nvPr>
        </p:nvSpPr>
        <p:spPr>
          <a:xfrm>
            <a:off x="941234" y="2479303"/>
            <a:ext cx="4659467" cy="289928"/>
          </a:xfrm>
        </p:spPr>
        <p:txBody>
          <a:bodyPr/>
          <a:lstStyle>
            <a:lvl1pPr>
              <a:defRPr b="0"/>
            </a:lvl1pPr>
          </a:lstStyle>
          <a:p>
            <a:pPr lvl="0"/>
            <a:r>
              <a:rPr lang="en-US" dirty="0" smtClean="0"/>
              <a:t>Click to </a:t>
            </a:r>
            <a:r>
              <a:rPr lang="en-US" smtClean="0"/>
              <a:t>add company</a:t>
            </a:r>
            <a:endParaRPr lang="en-US" dirty="0" smtClean="0"/>
          </a:p>
        </p:txBody>
      </p:sp>
    </p:spTree>
    <p:extLst>
      <p:ext uri="{BB962C8B-B14F-4D97-AF65-F5344CB8AC3E}">
        <p14:creationId xmlns:p14="http://schemas.microsoft.com/office/powerpoint/2010/main" val="400538187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ew image title slide-B">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a:xfrm>
            <a:off x="0" y="6280484"/>
            <a:ext cx="9144000" cy="577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sp>
        <p:nvSpPr>
          <p:cNvPr id="2" name="Title 1"/>
          <p:cNvSpPr>
            <a:spLocks noGrp="1"/>
          </p:cNvSpPr>
          <p:nvPr>
            <p:ph type="title" hasCustomPrompt="1"/>
          </p:nvPr>
        </p:nvSpPr>
        <p:spPr>
          <a:xfrm>
            <a:off x="548641" y="516836"/>
            <a:ext cx="4834065" cy="367749"/>
          </a:xfrm>
        </p:spPr>
        <p:txBody>
          <a:bodyPr>
            <a:noAutofit/>
          </a:bodyPr>
          <a:lstStyle>
            <a:lvl1pPr>
              <a:lnSpc>
                <a:spcPts val="1725"/>
              </a:lnSpc>
              <a:defRPr/>
            </a:lvl1pPr>
          </a:lstStyle>
          <a:p>
            <a:r>
              <a:rPr lang="en-US" dirty="0" smtClean="0"/>
              <a:t>Click to add presentation title </a:t>
            </a:r>
            <a:endParaRPr lang="en-US" dirty="0"/>
          </a:p>
        </p:txBody>
      </p:sp>
      <p:sp>
        <p:nvSpPr>
          <p:cNvPr id="4" name="Footer Placeholder 3 Copyright"/>
          <p:cNvSpPr>
            <a:spLocks noGrp="1"/>
          </p:cNvSpPr>
          <p:nvPr>
            <p:ph type="ftr" sz="quarter" idx="11"/>
          </p:nvPr>
        </p:nvSpPr>
        <p:spPr/>
        <p:txBody>
          <a:bodyPr/>
          <a:lstStyle/>
          <a:p>
            <a:r>
              <a:rPr lang="en-GB" dirty="0" smtClean="0">
                <a:solidFill>
                  <a:prstClr val="black"/>
                </a:solidFill>
              </a:rPr>
              <a:t>© 2018 Willis Towers Watson. All rights reserved.</a:t>
            </a:r>
            <a:endParaRPr lang="en-US" dirty="0">
              <a:solidFill>
                <a:prstClr val="black"/>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77561" y="6195724"/>
            <a:ext cx="3022600" cy="584200"/>
          </a:xfrm>
          <a:prstGeom prst="rect">
            <a:avLst/>
          </a:prstGeom>
        </p:spPr>
      </p:pic>
      <p:sp>
        <p:nvSpPr>
          <p:cNvPr id="22" name="Text Placeholder 21"/>
          <p:cNvSpPr>
            <a:spLocks noGrp="1"/>
          </p:cNvSpPr>
          <p:nvPr>
            <p:ph type="body" sz="quarter" idx="15" hasCustomPrompt="1"/>
          </p:nvPr>
        </p:nvSpPr>
        <p:spPr>
          <a:xfrm>
            <a:off x="548641" y="943046"/>
            <a:ext cx="4834065" cy="365760"/>
          </a:xfrm>
        </p:spPr>
        <p:txBody>
          <a:bodyPr/>
          <a:lstStyle>
            <a:lvl1pPr>
              <a:lnSpc>
                <a:spcPts val="1425"/>
              </a:lnSpc>
              <a:spcAft>
                <a:spcPts val="0"/>
              </a:spcAft>
              <a:defRPr sz="1275" b="0" baseline="0"/>
            </a:lvl1pPr>
          </a:lstStyle>
          <a:p>
            <a:pPr lvl="0"/>
            <a:r>
              <a:rPr lang="en-US" dirty="0" smtClean="0"/>
              <a:t>Click to add subhead</a:t>
            </a:r>
          </a:p>
        </p:txBody>
      </p:sp>
      <p:sp>
        <p:nvSpPr>
          <p:cNvPr id="24" name="Text Placeholder 23"/>
          <p:cNvSpPr>
            <a:spLocks noGrp="1"/>
          </p:cNvSpPr>
          <p:nvPr>
            <p:ph type="body" sz="quarter" idx="16" hasCustomPrompt="1"/>
          </p:nvPr>
        </p:nvSpPr>
        <p:spPr>
          <a:xfrm>
            <a:off x="6364978" y="3393651"/>
            <a:ext cx="1921183" cy="263951"/>
          </a:xfrm>
        </p:spPr>
        <p:txBody>
          <a:bodyPr anchor="t" anchorCtr="0"/>
          <a:lstStyle>
            <a:lvl1pPr>
              <a:defRPr sz="900" b="0" baseline="0"/>
            </a:lvl1pPr>
          </a:lstStyle>
          <a:p>
            <a:pPr lvl="0"/>
            <a:r>
              <a:rPr lang="en-US" dirty="0" smtClean="0"/>
              <a:t>Insert date</a:t>
            </a:r>
            <a:endParaRPr lang="en-US" dirty="0"/>
          </a:p>
        </p:txBody>
      </p:sp>
      <p:sp>
        <p:nvSpPr>
          <p:cNvPr id="26" name="Text Placeholder 25"/>
          <p:cNvSpPr>
            <a:spLocks noGrp="1"/>
          </p:cNvSpPr>
          <p:nvPr>
            <p:ph type="body" sz="quarter" idx="17" hasCustomPrompt="1"/>
          </p:nvPr>
        </p:nvSpPr>
        <p:spPr>
          <a:xfrm>
            <a:off x="2565974" y="4672125"/>
            <a:ext cx="5532120" cy="320040"/>
          </a:xfrm>
        </p:spPr>
        <p:txBody>
          <a:bodyPr/>
          <a:lstStyle>
            <a:lvl1pPr>
              <a:defRPr b="0"/>
            </a:lvl1pPr>
          </a:lstStyle>
          <a:p>
            <a:pPr lvl="0"/>
            <a:r>
              <a:rPr lang="en-US" dirty="0" smtClean="0"/>
              <a:t>Click to add company name</a:t>
            </a:r>
          </a:p>
        </p:txBody>
      </p:sp>
      <p:sp>
        <p:nvSpPr>
          <p:cNvPr id="32" name="Content Placeholder 31"/>
          <p:cNvSpPr>
            <a:spLocks noGrp="1"/>
          </p:cNvSpPr>
          <p:nvPr>
            <p:ph sz="quarter" idx="18" hasCustomPrompt="1"/>
          </p:nvPr>
        </p:nvSpPr>
        <p:spPr>
          <a:xfrm>
            <a:off x="2565974" y="5045627"/>
            <a:ext cx="5532120" cy="320040"/>
          </a:xfrm>
        </p:spPr>
        <p:txBody>
          <a:bodyPr/>
          <a:lstStyle>
            <a:lvl1pPr>
              <a:defRPr b="0"/>
            </a:lvl1pPr>
          </a:lstStyle>
          <a:p>
            <a:pPr lvl="0"/>
            <a:r>
              <a:rPr lang="en-US" dirty="0" smtClean="0"/>
              <a:t>Click to add presenter name</a:t>
            </a:r>
          </a:p>
        </p:txBody>
      </p:sp>
    </p:spTree>
    <p:extLst>
      <p:ext uri="{BB962C8B-B14F-4D97-AF65-F5344CB8AC3E}">
        <p14:creationId xmlns:p14="http://schemas.microsoft.com/office/powerpoint/2010/main" val="106244048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Whit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2"/>
            <a:ext cx="6553200" cy="307777"/>
          </a:xfrm>
        </p:spPr>
        <p:txBody>
          <a:bodyPr>
            <a:noAutofit/>
          </a:bodyPr>
          <a:lstStyle/>
          <a:p>
            <a:r>
              <a:rPr lang="en-US" smtClean="0"/>
              <a:t>Click to edit Master title style</a:t>
            </a:r>
            <a:endParaRPr lang="en-US" dirty="0"/>
          </a:p>
        </p:txBody>
      </p:sp>
      <p:sp>
        <p:nvSpPr>
          <p:cNvPr id="3" name="Date Placeholder 2"/>
          <p:cNvSpPr>
            <a:spLocks noGrp="1"/>
          </p:cNvSpPr>
          <p:nvPr>
            <p:ph type="dt" sz="half" idx="10"/>
          </p:nvPr>
        </p:nvSpPr>
        <p:spPr>
          <a:xfrm>
            <a:off x="7162800" y="457200"/>
            <a:ext cx="1524000" cy="184666"/>
          </a:xfrm>
          <a:prstGeom prst="rect">
            <a:avLst/>
          </a:prstGeom>
        </p:spPr>
        <p:txBody>
          <a:bodyPr lIns="0" tIns="0" rIns="0" bIns="0">
            <a:noAutofit/>
          </a:bodyPr>
          <a:lstStyle>
            <a:lvl1pPr algn="r">
              <a:defRPr sz="900"/>
            </a:lvl1pPr>
          </a:lstStyle>
          <a:p>
            <a:endParaRPr lang="en-US" dirty="0">
              <a:solidFill>
                <a:prstClr val="black"/>
              </a:solidFill>
            </a:endParaRPr>
          </a:p>
        </p:txBody>
      </p:sp>
      <p:sp>
        <p:nvSpPr>
          <p:cNvPr id="7" name="Text Placeholder 2"/>
          <p:cNvSpPr>
            <a:spLocks noGrp="1"/>
          </p:cNvSpPr>
          <p:nvPr>
            <p:ph idx="1" hasCustomPrompt="1"/>
          </p:nvPr>
        </p:nvSpPr>
        <p:spPr>
          <a:xfrm>
            <a:off x="457200" y="804674"/>
            <a:ext cx="6553200" cy="276999"/>
          </a:xfrm>
          <a:prstGeom prst="rect">
            <a:avLst/>
          </a:prstGeom>
        </p:spPr>
        <p:txBody>
          <a:bodyPr vert="horz" wrap="square" lIns="0" tIns="0" rIns="0" bIns="0" rtlCol="0">
            <a:noAutofit/>
          </a:bodyPr>
          <a:lstStyle>
            <a:lvl1pPr>
              <a:defRPr sz="1313" b="0"/>
            </a:lvl1pPr>
          </a:lstStyle>
          <a:p>
            <a:pPr lvl="0"/>
            <a:r>
              <a:rPr lang="en-US" dirty="0" smtClean="0"/>
              <a:t>Click to edit Master text styles</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77561" y="6195724"/>
            <a:ext cx="3022600" cy="584200"/>
          </a:xfrm>
          <a:prstGeom prst="rect">
            <a:avLst/>
          </a:prstGeom>
        </p:spPr>
      </p:pic>
      <p:sp>
        <p:nvSpPr>
          <p:cNvPr id="10" name="Freeform 5"/>
          <p:cNvSpPr>
            <a:spLocks/>
          </p:cNvSpPr>
          <p:nvPr userDrawn="1"/>
        </p:nvSpPr>
        <p:spPr bwMode="auto">
          <a:xfrm>
            <a:off x="457201" y="2933700"/>
            <a:ext cx="3643313" cy="1449388"/>
          </a:xfrm>
          <a:custGeom>
            <a:avLst/>
            <a:gdLst>
              <a:gd name="T0" fmla="*/ 0 w 3820"/>
              <a:gd name="T1" fmla="*/ 1517 h 1517"/>
              <a:gd name="T2" fmla="*/ 0 w 3820"/>
              <a:gd name="T3" fmla="*/ 1517 h 1517"/>
              <a:gd name="T4" fmla="*/ 3820 w 3820"/>
              <a:gd name="T5" fmla="*/ 1517 h 1517"/>
              <a:gd name="T6" fmla="*/ 3820 w 3820"/>
              <a:gd name="T7" fmla="*/ 0 h 1517"/>
              <a:gd name="T8" fmla="*/ 0 w 3820"/>
              <a:gd name="T9" fmla="*/ 0 h 1517"/>
              <a:gd name="T10" fmla="*/ 0 w 3820"/>
              <a:gd name="T11" fmla="*/ 1517 h 1517"/>
            </a:gdLst>
            <a:ahLst/>
            <a:cxnLst>
              <a:cxn ang="0">
                <a:pos x="T0" y="T1"/>
              </a:cxn>
              <a:cxn ang="0">
                <a:pos x="T2" y="T3"/>
              </a:cxn>
              <a:cxn ang="0">
                <a:pos x="T4" y="T5"/>
              </a:cxn>
              <a:cxn ang="0">
                <a:pos x="T6" y="T7"/>
              </a:cxn>
              <a:cxn ang="0">
                <a:pos x="T8" y="T9"/>
              </a:cxn>
              <a:cxn ang="0">
                <a:pos x="T10" y="T11"/>
              </a:cxn>
            </a:cxnLst>
            <a:rect l="0" t="0" r="r" b="b"/>
            <a:pathLst>
              <a:path w="3820" h="1517">
                <a:moveTo>
                  <a:pt x="0" y="1517"/>
                </a:moveTo>
                <a:lnTo>
                  <a:pt x="0" y="1517"/>
                </a:lnTo>
                <a:lnTo>
                  <a:pt x="3820" y="1517"/>
                </a:lnTo>
                <a:lnTo>
                  <a:pt x="3820" y="0"/>
                </a:lnTo>
                <a:lnTo>
                  <a:pt x="0" y="0"/>
                </a:lnTo>
                <a:lnTo>
                  <a:pt x="0" y="1517"/>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1" name="Freeform 6"/>
          <p:cNvSpPr>
            <a:spLocks/>
          </p:cNvSpPr>
          <p:nvPr userDrawn="1"/>
        </p:nvSpPr>
        <p:spPr bwMode="auto">
          <a:xfrm>
            <a:off x="8353425" y="2933700"/>
            <a:ext cx="344488" cy="1449388"/>
          </a:xfrm>
          <a:custGeom>
            <a:avLst/>
            <a:gdLst>
              <a:gd name="T0" fmla="*/ 0 w 360"/>
              <a:gd name="T1" fmla="*/ 1517 h 1517"/>
              <a:gd name="T2" fmla="*/ 0 w 360"/>
              <a:gd name="T3" fmla="*/ 1517 h 1517"/>
              <a:gd name="T4" fmla="*/ 360 w 360"/>
              <a:gd name="T5" fmla="*/ 1517 h 1517"/>
              <a:gd name="T6" fmla="*/ 360 w 360"/>
              <a:gd name="T7" fmla="*/ 0 h 1517"/>
              <a:gd name="T8" fmla="*/ 0 w 360"/>
              <a:gd name="T9" fmla="*/ 0 h 1517"/>
              <a:gd name="T10" fmla="*/ 0 w 360"/>
              <a:gd name="T11" fmla="*/ 1517 h 1517"/>
            </a:gdLst>
            <a:ahLst/>
            <a:cxnLst>
              <a:cxn ang="0">
                <a:pos x="T0" y="T1"/>
              </a:cxn>
              <a:cxn ang="0">
                <a:pos x="T2" y="T3"/>
              </a:cxn>
              <a:cxn ang="0">
                <a:pos x="T4" y="T5"/>
              </a:cxn>
              <a:cxn ang="0">
                <a:pos x="T6" y="T7"/>
              </a:cxn>
              <a:cxn ang="0">
                <a:pos x="T8" y="T9"/>
              </a:cxn>
              <a:cxn ang="0">
                <a:pos x="T10" y="T11"/>
              </a:cxn>
            </a:cxnLst>
            <a:rect l="0" t="0" r="r" b="b"/>
            <a:pathLst>
              <a:path w="360" h="1517">
                <a:moveTo>
                  <a:pt x="0" y="1517"/>
                </a:moveTo>
                <a:lnTo>
                  <a:pt x="0" y="1517"/>
                </a:lnTo>
                <a:lnTo>
                  <a:pt x="360" y="1517"/>
                </a:lnTo>
                <a:lnTo>
                  <a:pt x="360" y="0"/>
                </a:lnTo>
                <a:lnTo>
                  <a:pt x="0" y="0"/>
                </a:lnTo>
                <a:lnTo>
                  <a:pt x="0" y="1517"/>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2" name="Freeform 7"/>
          <p:cNvSpPr>
            <a:spLocks/>
          </p:cNvSpPr>
          <p:nvPr userDrawn="1"/>
        </p:nvSpPr>
        <p:spPr bwMode="auto">
          <a:xfrm>
            <a:off x="4851400" y="2933702"/>
            <a:ext cx="2674938" cy="733425"/>
          </a:xfrm>
          <a:custGeom>
            <a:avLst/>
            <a:gdLst>
              <a:gd name="T0" fmla="*/ 0 w 2804"/>
              <a:gd name="T1" fmla="*/ 768 h 768"/>
              <a:gd name="T2" fmla="*/ 0 w 2804"/>
              <a:gd name="T3" fmla="*/ 768 h 768"/>
              <a:gd name="T4" fmla="*/ 2804 w 2804"/>
              <a:gd name="T5" fmla="*/ 768 h 768"/>
              <a:gd name="T6" fmla="*/ 2804 w 2804"/>
              <a:gd name="T7" fmla="*/ 0 h 768"/>
              <a:gd name="T8" fmla="*/ 0 w 2804"/>
              <a:gd name="T9" fmla="*/ 0 h 768"/>
              <a:gd name="T10" fmla="*/ 0 w 2804"/>
              <a:gd name="T11" fmla="*/ 768 h 768"/>
            </a:gdLst>
            <a:ahLst/>
            <a:cxnLst>
              <a:cxn ang="0">
                <a:pos x="T0" y="T1"/>
              </a:cxn>
              <a:cxn ang="0">
                <a:pos x="T2" y="T3"/>
              </a:cxn>
              <a:cxn ang="0">
                <a:pos x="T4" y="T5"/>
              </a:cxn>
              <a:cxn ang="0">
                <a:pos x="T6" y="T7"/>
              </a:cxn>
              <a:cxn ang="0">
                <a:pos x="T8" y="T9"/>
              </a:cxn>
              <a:cxn ang="0">
                <a:pos x="T10" y="T11"/>
              </a:cxn>
            </a:cxnLst>
            <a:rect l="0" t="0" r="r" b="b"/>
            <a:pathLst>
              <a:path w="2804" h="768">
                <a:moveTo>
                  <a:pt x="0" y="768"/>
                </a:moveTo>
                <a:lnTo>
                  <a:pt x="0" y="768"/>
                </a:lnTo>
                <a:lnTo>
                  <a:pt x="2804" y="768"/>
                </a:lnTo>
                <a:lnTo>
                  <a:pt x="2804" y="0"/>
                </a:lnTo>
                <a:lnTo>
                  <a:pt x="0" y="0"/>
                </a:lnTo>
                <a:lnTo>
                  <a:pt x="0" y="768"/>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3" name="Freeform 8"/>
          <p:cNvSpPr>
            <a:spLocks/>
          </p:cNvSpPr>
          <p:nvPr userDrawn="1"/>
        </p:nvSpPr>
        <p:spPr bwMode="auto">
          <a:xfrm>
            <a:off x="5383213" y="1519238"/>
            <a:ext cx="1062038" cy="731838"/>
          </a:xfrm>
          <a:custGeom>
            <a:avLst/>
            <a:gdLst>
              <a:gd name="T0" fmla="*/ 0 w 1114"/>
              <a:gd name="T1" fmla="*/ 767 h 767"/>
              <a:gd name="T2" fmla="*/ 0 w 1114"/>
              <a:gd name="T3" fmla="*/ 767 h 767"/>
              <a:gd name="T4" fmla="*/ 1114 w 1114"/>
              <a:gd name="T5" fmla="*/ 767 h 767"/>
              <a:gd name="T6" fmla="*/ 1114 w 1114"/>
              <a:gd name="T7" fmla="*/ 0 h 767"/>
              <a:gd name="T8" fmla="*/ 0 w 1114"/>
              <a:gd name="T9" fmla="*/ 0 h 767"/>
              <a:gd name="T10" fmla="*/ 0 w 1114"/>
              <a:gd name="T11" fmla="*/ 767 h 767"/>
            </a:gdLst>
            <a:ahLst/>
            <a:cxnLst>
              <a:cxn ang="0">
                <a:pos x="T0" y="T1"/>
              </a:cxn>
              <a:cxn ang="0">
                <a:pos x="T2" y="T3"/>
              </a:cxn>
              <a:cxn ang="0">
                <a:pos x="T4" y="T5"/>
              </a:cxn>
              <a:cxn ang="0">
                <a:pos x="T6" y="T7"/>
              </a:cxn>
              <a:cxn ang="0">
                <a:pos x="T8" y="T9"/>
              </a:cxn>
              <a:cxn ang="0">
                <a:pos x="T10" y="T11"/>
              </a:cxn>
            </a:cxnLst>
            <a:rect l="0" t="0" r="r" b="b"/>
            <a:pathLst>
              <a:path w="1114" h="767">
                <a:moveTo>
                  <a:pt x="0" y="767"/>
                </a:moveTo>
                <a:lnTo>
                  <a:pt x="0" y="767"/>
                </a:lnTo>
                <a:lnTo>
                  <a:pt x="1114" y="767"/>
                </a:lnTo>
                <a:lnTo>
                  <a:pt x="1114" y="0"/>
                </a:lnTo>
                <a:lnTo>
                  <a:pt x="0" y="0"/>
                </a:lnTo>
                <a:lnTo>
                  <a:pt x="0" y="767"/>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4" name="Freeform 9"/>
          <p:cNvSpPr>
            <a:spLocks/>
          </p:cNvSpPr>
          <p:nvPr userDrawn="1"/>
        </p:nvSpPr>
        <p:spPr bwMode="auto">
          <a:xfrm>
            <a:off x="5383214" y="5464175"/>
            <a:ext cx="2874963" cy="349250"/>
          </a:xfrm>
          <a:custGeom>
            <a:avLst/>
            <a:gdLst>
              <a:gd name="T0" fmla="*/ 0 w 3015"/>
              <a:gd name="T1" fmla="*/ 365 h 365"/>
              <a:gd name="T2" fmla="*/ 0 w 3015"/>
              <a:gd name="T3" fmla="*/ 365 h 365"/>
              <a:gd name="T4" fmla="*/ 3015 w 3015"/>
              <a:gd name="T5" fmla="*/ 365 h 365"/>
              <a:gd name="T6" fmla="*/ 3015 w 3015"/>
              <a:gd name="T7" fmla="*/ 0 h 365"/>
              <a:gd name="T8" fmla="*/ 0 w 3015"/>
              <a:gd name="T9" fmla="*/ 0 h 365"/>
              <a:gd name="T10" fmla="*/ 0 w 3015"/>
              <a:gd name="T11" fmla="*/ 365 h 365"/>
            </a:gdLst>
            <a:ahLst/>
            <a:cxnLst>
              <a:cxn ang="0">
                <a:pos x="T0" y="T1"/>
              </a:cxn>
              <a:cxn ang="0">
                <a:pos x="T2" y="T3"/>
              </a:cxn>
              <a:cxn ang="0">
                <a:pos x="T4" y="T5"/>
              </a:cxn>
              <a:cxn ang="0">
                <a:pos x="T6" y="T7"/>
              </a:cxn>
              <a:cxn ang="0">
                <a:pos x="T8" y="T9"/>
              </a:cxn>
              <a:cxn ang="0">
                <a:pos x="T10" y="T11"/>
              </a:cxn>
            </a:cxnLst>
            <a:rect l="0" t="0" r="r" b="b"/>
            <a:pathLst>
              <a:path w="3015" h="365">
                <a:moveTo>
                  <a:pt x="0" y="365"/>
                </a:moveTo>
                <a:lnTo>
                  <a:pt x="0" y="365"/>
                </a:lnTo>
                <a:lnTo>
                  <a:pt x="3015" y="365"/>
                </a:lnTo>
                <a:lnTo>
                  <a:pt x="3015" y="0"/>
                </a:lnTo>
                <a:lnTo>
                  <a:pt x="0" y="0"/>
                </a:lnTo>
                <a:lnTo>
                  <a:pt x="0" y="365"/>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5" name="Freeform 10"/>
          <p:cNvSpPr>
            <a:spLocks/>
          </p:cNvSpPr>
          <p:nvPr userDrawn="1"/>
        </p:nvSpPr>
        <p:spPr bwMode="auto">
          <a:xfrm>
            <a:off x="457201" y="5464175"/>
            <a:ext cx="814388" cy="349250"/>
          </a:xfrm>
          <a:custGeom>
            <a:avLst/>
            <a:gdLst>
              <a:gd name="T0" fmla="*/ 0 w 854"/>
              <a:gd name="T1" fmla="*/ 365 h 365"/>
              <a:gd name="T2" fmla="*/ 0 w 854"/>
              <a:gd name="T3" fmla="*/ 365 h 365"/>
              <a:gd name="T4" fmla="*/ 854 w 854"/>
              <a:gd name="T5" fmla="*/ 365 h 365"/>
              <a:gd name="T6" fmla="*/ 854 w 854"/>
              <a:gd name="T7" fmla="*/ 0 h 365"/>
              <a:gd name="T8" fmla="*/ 0 w 854"/>
              <a:gd name="T9" fmla="*/ 0 h 365"/>
              <a:gd name="T10" fmla="*/ 0 w 854"/>
              <a:gd name="T11" fmla="*/ 365 h 365"/>
            </a:gdLst>
            <a:ahLst/>
            <a:cxnLst>
              <a:cxn ang="0">
                <a:pos x="T0" y="T1"/>
              </a:cxn>
              <a:cxn ang="0">
                <a:pos x="T2" y="T3"/>
              </a:cxn>
              <a:cxn ang="0">
                <a:pos x="T4" y="T5"/>
              </a:cxn>
              <a:cxn ang="0">
                <a:pos x="T6" y="T7"/>
              </a:cxn>
              <a:cxn ang="0">
                <a:pos x="T8" y="T9"/>
              </a:cxn>
              <a:cxn ang="0">
                <a:pos x="T10" y="T11"/>
              </a:cxn>
            </a:cxnLst>
            <a:rect l="0" t="0" r="r" b="b"/>
            <a:pathLst>
              <a:path w="854" h="365">
                <a:moveTo>
                  <a:pt x="0" y="365"/>
                </a:moveTo>
                <a:lnTo>
                  <a:pt x="0" y="365"/>
                </a:lnTo>
                <a:lnTo>
                  <a:pt x="854" y="365"/>
                </a:lnTo>
                <a:lnTo>
                  <a:pt x="854" y="0"/>
                </a:lnTo>
                <a:lnTo>
                  <a:pt x="0" y="0"/>
                </a:lnTo>
                <a:lnTo>
                  <a:pt x="0" y="365"/>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6" name="Freeform 11"/>
          <p:cNvSpPr>
            <a:spLocks/>
          </p:cNvSpPr>
          <p:nvPr userDrawn="1"/>
        </p:nvSpPr>
        <p:spPr bwMode="auto">
          <a:xfrm>
            <a:off x="1903414" y="1519240"/>
            <a:ext cx="1611313" cy="347663"/>
          </a:xfrm>
          <a:custGeom>
            <a:avLst/>
            <a:gdLst>
              <a:gd name="T0" fmla="*/ 0 w 1690"/>
              <a:gd name="T1" fmla="*/ 364 h 364"/>
              <a:gd name="T2" fmla="*/ 0 w 1690"/>
              <a:gd name="T3" fmla="*/ 364 h 364"/>
              <a:gd name="T4" fmla="*/ 1690 w 1690"/>
              <a:gd name="T5" fmla="*/ 364 h 364"/>
              <a:gd name="T6" fmla="*/ 1690 w 1690"/>
              <a:gd name="T7" fmla="*/ 0 h 364"/>
              <a:gd name="T8" fmla="*/ 0 w 1690"/>
              <a:gd name="T9" fmla="*/ 0 h 364"/>
              <a:gd name="T10" fmla="*/ 0 w 1690"/>
              <a:gd name="T11" fmla="*/ 364 h 364"/>
            </a:gdLst>
            <a:ahLst/>
            <a:cxnLst>
              <a:cxn ang="0">
                <a:pos x="T0" y="T1"/>
              </a:cxn>
              <a:cxn ang="0">
                <a:pos x="T2" y="T3"/>
              </a:cxn>
              <a:cxn ang="0">
                <a:pos x="T4" y="T5"/>
              </a:cxn>
              <a:cxn ang="0">
                <a:pos x="T6" y="T7"/>
              </a:cxn>
              <a:cxn ang="0">
                <a:pos x="T8" y="T9"/>
              </a:cxn>
              <a:cxn ang="0">
                <a:pos x="T10" y="T11"/>
              </a:cxn>
            </a:cxnLst>
            <a:rect l="0" t="0" r="r" b="b"/>
            <a:pathLst>
              <a:path w="1690" h="364">
                <a:moveTo>
                  <a:pt x="0" y="364"/>
                </a:moveTo>
                <a:lnTo>
                  <a:pt x="0" y="364"/>
                </a:lnTo>
                <a:lnTo>
                  <a:pt x="1690" y="364"/>
                </a:lnTo>
                <a:lnTo>
                  <a:pt x="1690" y="0"/>
                </a:lnTo>
                <a:lnTo>
                  <a:pt x="0" y="0"/>
                </a:lnTo>
                <a:lnTo>
                  <a:pt x="0" y="364"/>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7" name="Freeform 12"/>
          <p:cNvSpPr>
            <a:spLocks/>
          </p:cNvSpPr>
          <p:nvPr userDrawn="1"/>
        </p:nvSpPr>
        <p:spPr bwMode="auto">
          <a:xfrm>
            <a:off x="457201" y="1519240"/>
            <a:ext cx="328613" cy="608013"/>
          </a:xfrm>
          <a:custGeom>
            <a:avLst/>
            <a:gdLst>
              <a:gd name="T0" fmla="*/ 0 w 345"/>
              <a:gd name="T1" fmla="*/ 637 h 637"/>
              <a:gd name="T2" fmla="*/ 0 w 345"/>
              <a:gd name="T3" fmla="*/ 637 h 637"/>
              <a:gd name="T4" fmla="*/ 345 w 345"/>
              <a:gd name="T5" fmla="*/ 637 h 637"/>
              <a:gd name="T6" fmla="*/ 345 w 345"/>
              <a:gd name="T7" fmla="*/ 0 h 637"/>
              <a:gd name="T8" fmla="*/ 0 w 345"/>
              <a:gd name="T9" fmla="*/ 0 h 637"/>
              <a:gd name="T10" fmla="*/ 0 w 345"/>
              <a:gd name="T11" fmla="*/ 637 h 637"/>
            </a:gdLst>
            <a:ahLst/>
            <a:cxnLst>
              <a:cxn ang="0">
                <a:pos x="T0" y="T1"/>
              </a:cxn>
              <a:cxn ang="0">
                <a:pos x="T2" y="T3"/>
              </a:cxn>
              <a:cxn ang="0">
                <a:pos x="T4" y="T5"/>
              </a:cxn>
              <a:cxn ang="0">
                <a:pos x="T6" y="T7"/>
              </a:cxn>
              <a:cxn ang="0">
                <a:pos x="T8" y="T9"/>
              </a:cxn>
              <a:cxn ang="0">
                <a:pos x="T10" y="T11"/>
              </a:cxn>
            </a:cxnLst>
            <a:rect l="0" t="0" r="r" b="b"/>
            <a:pathLst>
              <a:path w="345" h="637">
                <a:moveTo>
                  <a:pt x="0" y="637"/>
                </a:moveTo>
                <a:lnTo>
                  <a:pt x="0" y="637"/>
                </a:lnTo>
                <a:lnTo>
                  <a:pt x="345" y="637"/>
                </a:lnTo>
                <a:lnTo>
                  <a:pt x="345" y="0"/>
                </a:lnTo>
                <a:lnTo>
                  <a:pt x="0" y="0"/>
                </a:lnTo>
                <a:lnTo>
                  <a:pt x="0" y="637"/>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8" name="Footer Placeholder 3 Copyright"/>
          <p:cNvSpPr>
            <a:spLocks noGrp="1"/>
          </p:cNvSpPr>
          <p:nvPr>
            <p:ph type="ftr" sz="quarter" idx="11"/>
          </p:nvPr>
        </p:nvSpPr>
        <p:spPr>
          <a:xfrm>
            <a:off x="457200" y="6400802"/>
            <a:ext cx="5277853" cy="69250"/>
          </a:xfrm>
        </p:spPr>
        <p:txBody>
          <a:bodyPr/>
          <a:lstStyle/>
          <a:p>
            <a:r>
              <a:rPr lang="en-GB" dirty="0" smtClean="0">
                <a:solidFill>
                  <a:prstClr val="black"/>
                </a:solidFill>
              </a:rPr>
              <a:t>© 2018 Willis Towers Watson. All rights reserved.</a:t>
            </a:r>
            <a:endParaRPr lang="en-US" dirty="0">
              <a:solidFill>
                <a:prstClr val="black"/>
              </a:solidFill>
            </a:endParaRPr>
          </a:p>
        </p:txBody>
      </p:sp>
    </p:spTree>
    <p:extLst>
      <p:ext uri="{BB962C8B-B14F-4D97-AF65-F5344CB8AC3E}">
        <p14:creationId xmlns:p14="http://schemas.microsoft.com/office/powerpoint/2010/main" val="123828387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obrand Title Whit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2"/>
            <a:ext cx="6553200" cy="307777"/>
          </a:xfrm>
        </p:spPr>
        <p:txBody>
          <a:bodyPr>
            <a:noAutofit/>
          </a:bodyPr>
          <a:lstStyle/>
          <a:p>
            <a:r>
              <a:rPr lang="en-US" smtClean="0"/>
              <a:t>Click to edit Master title style</a:t>
            </a:r>
            <a:endParaRPr lang="en-US" dirty="0"/>
          </a:p>
        </p:txBody>
      </p:sp>
      <p:sp>
        <p:nvSpPr>
          <p:cNvPr id="3" name="Date Placeholder 2"/>
          <p:cNvSpPr>
            <a:spLocks noGrp="1"/>
          </p:cNvSpPr>
          <p:nvPr>
            <p:ph type="dt" sz="half" idx="10"/>
          </p:nvPr>
        </p:nvSpPr>
        <p:spPr>
          <a:xfrm>
            <a:off x="7162800" y="457200"/>
            <a:ext cx="1524000" cy="184666"/>
          </a:xfrm>
          <a:prstGeom prst="rect">
            <a:avLst/>
          </a:prstGeom>
        </p:spPr>
        <p:txBody>
          <a:bodyPr lIns="0" tIns="0" rIns="0" bIns="0">
            <a:noAutofit/>
          </a:bodyPr>
          <a:lstStyle>
            <a:lvl1pPr algn="r">
              <a:defRPr sz="900"/>
            </a:lvl1pPr>
          </a:lstStyle>
          <a:p>
            <a:endParaRPr lang="en-US" dirty="0">
              <a:solidFill>
                <a:prstClr val="black"/>
              </a:solidFill>
            </a:endParaRPr>
          </a:p>
        </p:txBody>
      </p:sp>
      <p:sp>
        <p:nvSpPr>
          <p:cNvPr id="4" name="Footer Placeholder 3 Copyright"/>
          <p:cNvSpPr>
            <a:spLocks noGrp="1"/>
          </p:cNvSpPr>
          <p:nvPr>
            <p:ph type="ftr" sz="quarter" idx="11"/>
          </p:nvPr>
        </p:nvSpPr>
        <p:spPr>
          <a:xfrm>
            <a:off x="457201" y="6400802"/>
            <a:ext cx="2410255" cy="69250"/>
          </a:xfrm>
        </p:spPr>
        <p:txBody>
          <a:bodyPr/>
          <a:lstStyle/>
          <a:p>
            <a:r>
              <a:rPr lang="en-GB" dirty="0" smtClean="0">
                <a:solidFill>
                  <a:prstClr val="black"/>
                </a:solidFill>
              </a:rPr>
              <a:t>© 2018 Willis Towers Watson. All rights reserved. </a:t>
            </a:r>
            <a:endParaRPr lang="en-US" dirty="0">
              <a:solidFill>
                <a:prstClr val="black"/>
              </a:solidFill>
            </a:endParaRPr>
          </a:p>
        </p:txBody>
      </p:sp>
      <p:sp>
        <p:nvSpPr>
          <p:cNvPr id="7" name="Text Placeholder 2"/>
          <p:cNvSpPr>
            <a:spLocks noGrp="1"/>
          </p:cNvSpPr>
          <p:nvPr>
            <p:ph idx="1" hasCustomPrompt="1"/>
          </p:nvPr>
        </p:nvSpPr>
        <p:spPr>
          <a:xfrm>
            <a:off x="457200" y="804674"/>
            <a:ext cx="6553200" cy="276999"/>
          </a:xfrm>
          <a:prstGeom prst="rect">
            <a:avLst/>
          </a:prstGeom>
        </p:spPr>
        <p:txBody>
          <a:bodyPr vert="horz" wrap="square" lIns="0" tIns="0" rIns="0" bIns="0" rtlCol="0">
            <a:noAutofit/>
          </a:bodyPr>
          <a:lstStyle>
            <a:lvl1pPr>
              <a:defRPr sz="1313" b="0"/>
            </a:lvl1pPr>
          </a:lstStyle>
          <a:p>
            <a:pPr lvl="0"/>
            <a:r>
              <a:rPr lang="en-US" dirty="0" smtClean="0"/>
              <a:t>Click to edit Master text styles</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77561" y="6195724"/>
            <a:ext cx="3022600" cy="584200"/>
          </a:xfrm>
          <a:prstGeom prst="rect">
            <a:avLst/>
          </a:prstGeom>
        </p:spPr>
      </p:pic>
      <p:sp>
        <p:nvSpPr>
          <p:cNvPr id="10" name="Freeform 5"/>
          <p:cNvSpPr>
            <a:spLocks/>
          </p:cNvSpPr>
          <p:nvPr userDrawn="1"/>
        </p:nvSpPr>
        <p:spPr bwMode="auto">
          <a:xfrm>
            <a:off x="457201" y="2933700"/>
            <a:ext cx="3643313" cy="1449388"/>
          </a:xfrm>
          <a:custGeom>
            <a:avLst/>
            <a:gdLst>
              <a:gd name="T0" fmla="*/ 0 w 3820"/>
              <a:gd name="T1" fmla="*/ 1517 h 1517"/>
              <a:gd name="T2" fmla="*/ 0 w 3820"/>
              <a:gd name="T3" fmla="*/ 1517 h 1517"/>
              <a:gd name="T4" fmla="*/ 3820 w 3820"/>
              <a:gd name="T5" fmla="*/ 1517 h 1517"/>
              <a:gd name="T6" fmla="*/ 3820 w 3820"/>
              <a:gd name="T7" fmla="*/ 0 h 1517"/>
              <a:gd name="T8" fmla="*/ 0 w 3820"/>
              <a:gd name="T9" fmla="*/ 0 h 1517"/>
              <a:gd name="T10" fmla="*/ 0 w 3820"/>
              <a:gd name="T11" fmla="*/ 1517 h 1517"/>
            </a:gdLst>
            <a:ahLst/>
            <a:cxnLst>
              <a:cxn ang="0">
                <a:pos x="T0" y="T1"/>
              </a:cxn>
              <a:cxn ang="0">
                <a:pos x="T2" y="T3"/>
              </a:cxn>
              <a:cxn ang="0">
                <a:pos x="T4" y="T5"/>
              </a:cxn>
              <a:cxn ang="0">
                <a:pos x="T6" y="T7"/>
              </a:cxn>
              <a:cxn ang="0">
                <a:pos x="T8" y="T9"/>
              </a:cxn>
              <a:cxn ang="0">
                <a:pos x="T10" y="T11"/>
              </a:cxn>
            </a:cxnLst>
            <a:rect l="0" t="0" r="r" b="b"/>
            <a:pathLst>
              <a:path w="3820" h="1517">
                <a:moveTo>
                  <a:pt x="0" y="1517"/>
                </a:moveTo>
                <a:lnTo>
                  <a:pt x="0" y="1517"/>
                </a:lnTo>
                <a:lnTo>
                  <a:pt x="3820" y="1517"/>
                </a:lnTo>
                <a:lnTo>
                  <a:pt x="3820" y="0"/>
                </a:lnTo>
                <a:lnTo>
                  <a:pt x="0" y="0"/>
                </a:lnTo>
                <a:lnTo>
                  <a:pt x="0" y="1517"/>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1" name="Freeform 6"/>
          <p:cNvSpPr>
            <a:spLocks/>
          </p:cNvSpPr>
          <p:nvPr userDrawn="1"/>
        </p:nvSpPr>
        <p:spPr bwMode="auto">
          <a:xfrm>
            <a:off x="8353425" y="2933700"/>
            <a:ext cx="344488" cy="1449388"/>
          </a:xfrm>
          <a:custGeom>
            <a:avLst/>
            <a:gdLst>
              <a:gd name="T0" fmla="*/ 0 w 360"/>
              <a:gd name="T1" fmla="*/ 1517 h 1517"/>
              <a:gd name="T2" fmla="*/ 0 w 360"/>
              <a:gd name="T3" fmla="*/ 1517 h 1517"/>
              <a:gd name="T4" fmla="*/ 360 w 360"/>
              <a:gd name="T5" fmla="*/ 1517 h 1517"/>
              <a:gd name="T6" fmla="*/ 360 w 360"/>
              <a:gd name="T7" fmla="*/ 0 h 1517"/>
              <a:gd name="T8" fmla="*/ 0 w 360"/>
              <a:gd name="T9" fmla="*/ 0 h 1517"/>
              <a:gd name="T10" fmla="*/ 0 w 360"/>
              <a:gd name="T11" fmla="*/ 1517 h 1517"/>
            </a:gdLst>
            <a:ahLst/>
            <a:cxnLst>
              <a:cxn ang="0">
                <a:pos x="T0" y="T1"/>
              </a:cxn>
              <a:cxn ang="0">
                <a:pos x="T2" y="T3"/>
              </a:cxn>
              <a:cxn ang="0">
                <a:pos x="T4" y="T5"/>
              </a:cxn>
              <a:cxn ang="0">
                <a:pos x="T6" y="T7"/>
              </a:cxn>
              <a:cxn ang="0">
                <a:pos x="T8" y="T9"/>
              </a:cxn>
              <a:cxn ang="0">
                <a:pos x="T10" y="T11"/>
              </a:cxn>
            </a:cxnLst>
            <a:rect l="0" t="0" r="r" b="b"/>
            <a:pathLst>
              <a:path w="360" h="1517">
                <a:moveTo>
                  <a:pt x="0" y="1517"/>
                </a:moveTo>
                <a:lnTo>
                  <a:pt x="0" y="1517"/>
                </a:lnTo>
                <a:lnTo>
                  <a:pt x="360" y="1517"/>
                </a:lnTo>
                <a:lnTo>
                  <a:pt x="360" y="0"/>
                </a:lnTo>
                <a:lnTo>
                  <a:pt x="0" y="0"/>
                </a:lnTo>
                <a:lnTo>
                  <a:pt x="0" y="1517"/>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2" name="Freeform 7"/>
          <p:cNvSpPr>
            <a:spLocks/>
          </p:cNvSpPr>
          <p:nvPr userDrawn="1"/>
        </p:nvSpPr>
        <p:spPr bwMode="auto">
          <a:xfrm>
            <a:off x="4851400" y="2933702"/>
            <a:ext cx="2674938" cy="733425"/>
          </a:xfrm>
          <a:custGeom>
            <a:avLst/>
            <a:gdLst>
              <a:gd name="T0" fmla="*/ 0 w 2804"/>
              <a:gd name="T1" fmla="*/ 768 h 768"/>
              <a:gd name="T2" fmla="*/ 0 w 2804"/>
              <a:gd name="T3" fmla="*/ 768 h 768"/>
              <a:gd name="T4" fmla="*/ 2804 w 2804"/>
              <a:gd name="T5" fmla="*/ 768 h 768"/>
              <a:gd name="T6" fmla="*/ 2804 w 2804"/>
              <a:gd name="T7" fmla="*/ 0 h 768"/>
              <a:gd name="T8" fmla="*/ 0 w 2804"/>
              <a:gd name="T9" fmla="*/ 0 h 768"/>
              <a:gd name="T10" fmla="*/ 0 w 2804"/>
              <a:gd name="T11" fmla="*/ 768 h 768"/>
            </a:gdLst>
            <a:ahLst/>
            <a:cxnLst>
              <a:cxn ang="0">
                <a:pos x="T0" y="T1"/>
              </a:cxn>
              <a:cxn ang="0">
                <a:pos x="T2" y="T3"/>
              </a:cxn>
              <a:cxn ang="0">
                <a:pos x="T4" y="T5"/>
              </a:cxn>
              <a:cxn ang="0">
                <a:pos x="T6" y="T7"/>
              </a:cxn>
              <a:cxn ang="0">
                <a:pos x="T8" y="T9"/>
              </a:cxn>
              <a:cxn ang="0">
                <a:pos x="T10" y="T11"/>
              </a:cxn>
            </a:cxnLst>
            <a:rect l="0" t="0" r="r" b="b"/>
            <a:pathLst>
              <a:path w="2804" h="768">
                <a:moveTo>
                  <a:pt x="0" y="768"/>
                </a:moveTo>
                <a:lnTo>
                  <a:pt x="0" y="768"/>
                </a:lnTo>
                <a:lnTo>
                  <a:pt x="2804" y="768"/>
                </a:lnTo>
                <a:lnTo>
                  <a:pt x="2804" y="0"/>
                </a:lnTo>
                <a:lnTo>
                  <a:pt x="0" y="0"/>
                </a:lnTo>
                <a:lnTo>
                  <a:pt x="0" y="768"/>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3" name="Freeform 8"/>
          <p:cNvSpPr>
            <a:spLocks/>
          </p:cNvSpPr>
          <p:nvPr userDrawn="1"/>
        </p:nvSpPr>
        <p:spPr bwMode="auto">
          <a:xfrm>
            <a:off x="5383213" y="1519238"/>
            <a:ext cx="1062038" cy="731838"/>
          </a:xfrm>
          <a:custGeom>
            <a:avLst/>
            <a:gdLst>
              <a:gd name="T0" fmla="*/ 0 w 1114"/>
              <a:gd name="T1" fmla="*/ 767 h 767"/>
              <a:gd name="T2" fmla="*/ 0 w 1114"/>
              <a:gd name="T3" fmla="*/ 767 h 767"/>
              <a:gd name="T4" fmla="*/ 1114 w 1114"/>
              <a:gd name="T5" fmla="*/ 767 h 767"/>
              <a:gd name="T6" fmla="*/ 1114 w 1114"/>
              <a:gd name="T7" fmla="*/ 0 h 767"/>
              <a:gd name="T8" fmla="*/ 0 w 1114"/>
              <a:gd name="T9" fmla="*/ 0 h 767"/>
              <a:gd name="T10" fmla="*/ 0 w 1114"/>
              <a:gd name="T11" fmla="*/ 767 h 767"/>
            </a:gdLst>
            <a:ahLst/>
            <a:cxnLst>
              <a:cxn ang="0">
                <a:pos x="T0" y="T1"/>
              </a:cxn>
              <a:cxn ang="0">
                <a:pos x="T2" y="T3"/>
              </a:cxn>
              <a:cxn ang="0">
                <a:pos x="T4" y="T5"/>
              </a:cxn>
              <a:cxn ang="0">
                <a:pos x="T6" y="T7"/>
              </a:cxn>
              <a:cxn ang="0">
                <a:pos x="T8" y="T9"/>
              </a:cxn>
              <a:cxn ang="0">
                <a:pos x="T10" y="T11"/>
              </a:cxn>
            </a:cxnLst>
            <a:rect l="0" t="0" r="r" b="b"/>
            <a:pathLst>
              <a:path w="1114" h="767">
                <a:moveTo>
                  <a:pt x="0" y="767"/>
                </a:moveTo>
                <a:lnTo>
                  <a:pt x="0" y="767"/>
                </a:lnTo>
                <a:lnTo>
                  <a:pt x="1114" y="767"/>
                </a:lnTo>
                <a:lnTo>
                  <a:pt x="1114" y="0"/>
                </a:lnTo>
                <a:lnTo>
                  <a:pt x="0" y="0"/>
                </a:lnTo>
                <a:lnTo>
                  <a:pt x="0" y="767"/>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4" name="Freeform 9"/>
          <p:cNvSpPr>
            <a:spLocks/>
          </p:cNvSpPr>
          <p:nvPr userDrawn="1"/>
        </p:nvSpPr>
        <p:spPr bwMode="auto">
          <a:xfrm>
            <a:off x="5383214" y="5464175"/>
            <a:ext cx="2874963" cy="349250"/>
          </a:xfrm>
          <a:custGeom>
            <a:avLst/>
            <a:gdLst>
              <a:gd name="T0" fmla="*/ 0 w 3015"/>
              <a:gd name="T1" fmla="*/ 365 h 365"/>
              <a:gd name="T2" fmla="*/ 0 w 3015"/>
              <a:gd name="T3" fmla="*/ 365 h 365"/>
              <a:gd name="T4" fmla="*/ 3015 w 3015"/>
              <a:gd name="T5" fmla="*/ 365 h 365"/>
              <a:gd name="T6" fmla="*/ 3015 w 3015"/>
              <a:gd name="T7" fmla="*/ 0 h 365"/>
              <a:gd name="T8" fmla="*/ 0 w 3015"/>
              <a:gd name="T9" fmla="*/ 0 h 365"/>
              <a:gd name="T10" fmla="*/ 0 w 3015"/>
              <a:gd name="T11" fmla="*/ 365 h 365"/>
            </a:gdLst>
            <a:ahLst/>
            <a:cxnLst>
              <a:cxn ang="0">
                <a:pos x="T0" y="T1"/>
              </a:cxn>
              <a:cxn ang="0">
                <a:pos x="T2" y="T3"/>
              </a:cxn>
              <a:cxn ang="0">
                <a:pos x="T4" y="T5"/>
              </a:cxn>
              <a:cxn ang="0">
                <a:pos x="T6" y="T7"/>
              </a:cxn>
              <a:cxn ang="0">
                <a:pos x="T8" y="T9"/>
              </a:cxn>
              <a:cxn ang="0">
                <a:pos x="T10" y="T11"/>
              </a:cxn>
            </a:cxnLst>
            <a:rect l="0" t="0" r="r" b="b"/>
            <a:pathLst>
              <a:path w="3015" h="365">
                <a:moveTo>
                  <a:pt x="0" y="365"/>
                </a:moveTo>
                <a:lnTo>
                  <a:pt x="0" y="365"/>
                </a:lnTo>
                <a:lnTo>
                  <a:pt x="3015" y="365"/>
                </a:lnTo>
                <a:lnTo>
                  <a:pt x="3015" y="0"/>
                </a:lnTo>
                <a:lnTo>
                  <a:pt x="0" y="0"/>
                </a:lnTo>
                <a:lnTo>
                  <a:pt x="0" y="365"/>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5" name="Freeform 10"/>
          <p:cNvSpPr>
            <a:spLocks/>
          </p:cNvSpPr>
          <p:nvPr userDrawn="1"/>
        </p:nvSpPr>
        <p:spPr bwMode="auto">
          <a:xfrm>
            <a:off x="457201" y="5464175"/>
            <a:ext cx="814388" cy="349250"/>
          </a:xfrm>
          <a:custGeom>
            <a:avLst/>
            <a:gdLst>
              <a:gd name="T0" fmla="*/ 0 w 854"/>
              <a:gd name="T1" fmla="*/ 365 h 365"/>
              <a:gd name="T2" fmla="*/ 0 w 854"/>
              <a:gd name="T3" fmla="*/ 365 h 365"/>
              <a:gd name="T4" fmla="*/ 854 w 854"/>
              <a:gd name="T5" fmla="*/ 365 h 365"/>
              <a:gd name="T6" fmla="*/ 854 w 854"/>
              <a:gd name="T7" fmla="*/ 0 h 365"/>
              <a:gd name="T8" fmla="*/ 0 w 854"/>
              <a:gd name="T9" fmla="*/ 0 h 365"/>
              <a:gd name="T10" fmla="*/ 0 w 854"/>
              <a:gd name="T11" fmla="*/ 365 h 365"/>
            </a:gdLst>
            <a:ahLst/>
            <a:cxnLst>
              <a:cxn ang="0">
                <a:pos x="T0" y="T1"/>
              </a:cxn>
              <a:cxn ang="0">
                <a:pos x="T2" y="T3"/>
              </a:cxn>
              <a:cxn ang="0">
                <a:pos x="T4" y="T5"/>
              </a:cxn>
              <a:cxn ang="0">
                <a:pos x="T6" y="T7"/>
              </a:cxn>
              <a:cxn ang="0">
                <a:pos x="T8" y="T9"/>
              </a:cxn>
              <a:cxn ang="0">
                <a:pos x="T10" y="T11"/>
              </a:cxn>
            </a:cxnLst>
            <a:rect l="0" t="0" r="r" b="b"/>
            <a:pathLst>
              <a:path w="854" h="365">
                <a:moveTo>
                  <a:pt x="0" y="365"/>
                </a:moveTo>
                <a:lnTo>
                  <a:pt x="0" y="365"/>
                </a:lnTo>
                <a:lnTo>
                  <a:pt x="854" y="365"/>
                </a:lnTo>
                <a:lnTo>
                  <a:pt x="854" y="0"/>
                </a:lnTo>
                <a:lnTo>
                  <a:pt x="0" y="0"/>
                </a:lnTo>
                <a:lnTo>
                  <a:pt x="0" y="365"/>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6" name="Freeform 11"/>
          <p:cNvSpPr>
            <a:spLocks/>
          </p:cNvSpPr>
          <p:nvPr userDrawn="1"/>
        </p:nvSpPr>
        <p:spPr bwMode="auto">
          <a:xfrm>
            <a:off x="1903414" y="1519240"/>
            <a:ext cx="1611313" cy="347663"/>
          </a:xfrm>
          <a:custGeom>
            <a:avLst/>
            <a:gdLst>
              <a:gd name="T0" fmla="*/ 0 w 1690"/>
              <a:gd name="T1" fmla="*/ 364 h 364"/>
              <a:gd name="T2" fmla="*/ 0 w 1690"/>
              <a:gd name="T3" fmla="*/ 364 h 364"/>
              <a:gd name="T4" fmla="*/ 1690 w 1690"/>
              <a:gd name="T5" fmla="*/ 364 h 364"/>
              <a:gd name="T6" fmla="*/ 1690 w 1690"/>
              <a:gd name="T7" fmla="*/ 0 h 364"/>
              <a:gd name="T8" fmla="*/ 0 w 1690"/>
              <a:gd name="T9" fmla="*/ 0 h 364"/>
              <a:gd name="T10" fmla="*/ 0 w 1690"/>
              <a:gd name="T11" fmla="*/ 364 h 364"/>
            </a:gdLst>
            <a:ahLst/>
            <a:cxnLst>
              <a:cxn ang="0">
                <a:pos x="T0" y="T1"/>
              </a:cxn>
              <a:cxn ang="0">
                <a:pos x="T2" y="T3"/>
              </a:cxn>
              <a:cxn ang="0">
                <a:pos x="T4" y="T5"/>
              </a:cxn>
              <a:cxn ang="0">
                <a:pos x="T6" y="T7"/>
              </a:cxn>
              <a:cxn ang="0">
                <a:pos x="T8" y="T9"/>
              </a:cxn>
              <a:cxn ang="0">
                <a:pos x="T10" y="T11"/>
              </a:cxn>
            </a:cxnLst>
            <a:rect l="0" t="0" r="r" b="b"/>
            <a:pathLst>
              <a:path w="1690" h="364">
                <a:moveTo>
                  <a:pt x="0" y="364"/>
                </a:moveTo>
                <a:lnTo>
                  <a:pt x="0" y="364"/>
                </a:lnTo>
                <a:lnTo>
                  <a:pt x="1690" y="364"/>
                </a:lnTo>
                <a:lnTo>
                  <a:pt x="1690" y="0"/>
                </a:lnTo>
                <a:lnTo>
                  <a:pt x="0" y="0"/>
                </a:lnTo>
                <a:lnTo>
                  <a:pt x="0" y="364"/>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7" name="Freeform 12"/>
          <p:cNvSpPr>
            <a:spLocks/>
          </p:cNvSpPr>
          <p:nvPr userDrawn="1"/>
        </p:nvSpPr>
        <p:spPr bwMode="auto">
          <a:xfrm>
            <a:off x="457201" y="1519240"/>
            <a:ext cx="328613" cy="608013"/>
          </a:xfrm>
          <a:custGeom>
            <a:avLst/>
            <a:gdLst>
              <a:gd name="T0" fmla="*/ 0 w 345"/>
              <a:gd name="T1" fmla="*/ 637 h 637"/>
              <a:gd name="T2" fmla="*/ 0 w 345"/>
              <a:gd name="T3" fmla="*/ 637 h 637"/>
              <a:gd name="T4" fmla="*/ 345 w 345"/>
              <a:gd name="T5" fmla="*/ 637 h 637"/>
              <a:gd name="T6" fmla="*/ 345 w 345"/>
              <a:gd name="T7" fmla="*/ 0 h 637"/>
              <a:gd name="T8" fmla="*/ 0 w 345"/>
              <a:gd name="T9" fmla="*/ 0 h 637"/>
              <a:gd name="T10" fmla="*/ 0 w 345"/>
              <a:gd name="T11" fmla="*/ 637 h 637"/>
            </a:gdLst>
            <a:ahLst/>
            <a:cxnLst>
              <a:cxn ang="0">
                <a:pos x="T0" y="T1"/>
              </a:cxn>
              <a:cxn ang="0">
                <a:pos x="T2" y="T3"/>
              </a:cxn>
              <a:cxn ang="0">
                <a:pos x="T4" y="T5"/>
              </a:cxn>
              <a:cxn ang="0">
                <a:pos x="T6" y="T7"/>
              </a:cxn>
              <a:cxn ang="0">
                <a:pos x="T8" y="T9"/>
              </a:cxn>
              <a:cxn ang="0">
                <a:pos x="T10" y="T11"/>
              </a:cxn>
            </a:cxnLst>
            <a:rect l="0" t="0" r="r" b="b"/>
            <a:pathLst>
              <a:path w="345" h="637">
                <a:moveTo>
                  <a:pt x="0" y="637"/>
                </a:moveTo>
                <a:lnTo>
                  <a:pt x="0" y="637"/>
                </a:lnTo>
                <a:lnTo>
                  <a:pt x="345" y="637"/>
                </a:lnTo>
                <a:lnTo>
                  <a:pt x="345" y="0"/>
                </a:lnTo>
                <a:lnTo>
                  <a:pt x="0" y="0"/>
                </a:lnTo>
                <a:lnTo>
                  <a:pt x="0" y="637"/>
                </a:lnTo>
                <a:close/>
              </a:path>
            </a:pathLst>
          </a:custGeom>
          <a:solidFill>
            <a:srgbClr val="000000"/>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cxnSp>
        <p:nvCxnSpPr>
          <p:cNvPr id="19" name="Straight Connector 18"/>
          <p:cNvCxnSpPr/>
          <p:nvPr userDrawn="1"/>
        </p:nvCxnSpPr>
        <p:spPr>
          <a:xfrm>
            <a:off x="5890054" y="6252521"/>
            <a:ext cx="0" cy="4777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Picture Placeholder 19"/>
          <p:cNvSpPr>
            <a:spLocks noGrp="1"/>
          </p:cNvSpPr>
          <p:nvPr>
            <p:ph type="pic" sz="quarter" idx="13" hasCustomPrompt="1"/>
          </p:nvPr>
        </p:nvSpPr>
        <p:spPr>
          <a:xfrm>
            <a:off x="3247807" y="6252519"/>
            <a:ext cx="2466975" cy="436690"/>
          </a:xfrm>
        </p:spPr>
        <p:txBody>
          <a:bodyPr anchor="ctr" anchorCtr="0"/>
          <a:lstStyle>
            <a:lvl1pPr algn="ctr">
              <a:defRPr/>
            </a:lvl1pPr>
          </a:lstStyle>
          <a:p>
            <a:r>
              <a:rPr lang="en-US" dirty="0" smtClean="0"/>
              <a:t>Click to insert cobrand logo</a:t>
            </a:r>
            <a:endParaRPr lang="en-US" dirty="0"/>
          </a:p>
        </p:txBody>
      </p:sp>
    </p:spTree>
    <p:extLst>
      <p:ext uri="{BB962C8B-B14F-4D97-AF65-F5344CB8AC3E}">
        <p14:creationId xmlns:p14="http://schemas.microsoft.com/office/powerpoint/2010/main" val="47443531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Blue">
    <p:bg>
      <p:bgPr>
        <a:solidFill>
          <a:srgbClr val="C8D7D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13" name="Text Placeholder 12"/>
          <p:cNvSpPr>
            <a:spLocks noGrp="1"/>
          </p:cNvSpPr>
          <p:nvPr>
            <p:ph type="body" sz="quarter" idx="13" hasCustomPrompt="1"/>
          </p:nvPr>
        </p:nvSpPr>
        <p:spPr>
          <a:xfrm>
            <a:off x="457200" y="1872369"/>
            <a:ext cx="4495800" cy="337433"/>
          </a:xfrm>
        </p:spPr>
        <p:txBody>
          <a:bodyPr>
            <a:noAutofit/>
          </a:bodyPr>
          <a:lstStyle>
            <a:lvl1pPr>
              <a:defRPr sz="1350" b="0">
                <a:solidFill>
                  <a:schemeClr val="tx1"/>
                </a:solidFill>
              </a:defRPr>
            </a:lvl1pPr>
          </a:lstStyle>
          <a:p>
            <a:pPr lvl="0"/>
            <a:r>
              <a:rPr lang="en-US" dirty="0" smtClean="0"/>
              <a:t>Subheading here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121" y="6300218"/>
            <a:ext cx="1782857" cy="347429"/>
          </a:xfrm>
          <a:prstGeom prst="rect">
            <a:avLst/>
          </a:prstGeom>
        </p:spPr>
      </p:pic>
      <p:sp>
        <p:nvSpPr>
          <p:cNvPr id="9" name="Title 1"/>
          <p:cNvSpPr>
            <a:spLocks noGrp="1"/>
          </p:cNvSpPr>
          <p:nvPr>
            <p:ph type="title"/>
          </p:nvPr>
        </p:nvSpPr>
        <p:spPr>
          <a:xfrm>
            <a:off x="457200" y="1524001"/>
            <a:ext cx="4495800" cy="381000"/>
          </a:xfrm>
        </p:spPr>
        <p:txBody>
          <a:bodyPr>
            <a:noAutofit/>
          </a:bodyPr>
          <a:lstStyle/>
          <a:p>
            <a:r>
              <a:rPr lang="en-US" smtClean="0"/>
              <a:t>Click to edit Master title style</a:t>
            </a:r>
            <a:endParaRPr lang="en-US" dirty="0"/>
          </a:p>
        </p:txBody>
      </p:sp>
      <p:sp>
        <p:nvSpPr>
          <p:cNvPr id="21" name="Freeform 12"/>
          <p:cNvSpPr>
            <a:spLocks/>
          </p:cNvSpPr>
          <p:nvPr userDrawn="1"/>
        </p:nvSpPr>
        <p:spPr bwMode="auto">
          <a:xfrm>
            <a:off x="5199063" y="455613"/>
            <a:ext cx="2884488" cy="1568450"/>
          </a:xfrm>
          <a:custGeom>
            <a:avLst/>
            <a:gdLst>
              <a:gd name="T0" fmla="*/ 0 w 3022"/>
              <a:gd name="T1" fmla="*/ 1641 h 1641"/>
              <a:gd name="T2" fmla="*/ 0 w 3022"/>
              <a:gd name="T3" fmla="*/ 1641 h 1641"/>
              <a:gd name="T4" fmla="*/ 3022 w 3022"/>
              <a:gd name="T5" fmla="*/ 1641 h 1641"/>
              <a:gd name="T6" fmla="*/ 3022 w 3022"/>
              <a:gd name="T7" fmla="*/ 0 h 1641"/>
              <a:gd name="T8" fmla="*/ 0 w 3022"/>
              <a:gd name="T9" fmla="*/ 0 h 1641"/>
              <a:gd name="T10" fmla="*/ 0 w 3022"/>
              <a:gd name="T11" fmla="*/ 1641 h 1641"/>
            </a:gdLst>
            <a:ahLst/>
            <a:cxnLst>
              <a:cxn ang="0">
                <a:pos x="T0" y="T1"/>
              </a:cxn>
              <a:cxn ang="0">
                <a:pos x="T2" y="T3"/>
              </a:cxn>
              <a:cxn ang="0">
                <a:pos x="T4" y="T5"/>
              </a:cxn>
              <a:cxn ang="0">
                <a:pos x="T6" y="T7"/>
              </a:cxn>
              <a:cxn ang="0">
                <a:pos x="T8" y="T9"/>
              </a:cxn>
              <a:cxn ang="0">
                <a:pos x="T10" y="T11"/>
              </a:cxn>
            </a:cxnLst>
            <a:rect l="0" t="0" r="r" b="b"/>
            <a:pathLst>
              <a:path w="3022" h="1641">
                <a:moveTo>
                  <a:pt x="0" y="1641"/>
                </a:moveTo>
                <a:lnTo>
                  <a:pt x="0" y="1641"/>
                </a:lnTo>
                <a:lnTo>
                  <a:pt x="3022" y="1641"/>
                </a:lnTo>
                <a:lnTo>
                  <a:pt x="3022" y="0"/>
                </a:lnTo>
                <a:lnTo>
                  <a:pt x="0" y="0"/>
                </a:lnTo>
                <a:lnTo>
                  <a:pt x="0" y="1641"/>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22" name="Freeform 13"/>
          <p:cNvSpPr>
            <a:spLocks/>
          </p:cNvSpPr>
          <p:nvPr userDrawn="1"/>
        </p:nvSpPr>
        <p:spPr bwMode="auto">
          <a:xfrm>
            <a:off x="8331201" y="3179765"/>
            <a:ext cx="365125" cy="2659063"/>
          </a:xfrm>
          <a:custGeom>
            <a:avLst/>
            <a:gdLst>
              <a:gd name="T0" fmla="*/ 0 w 384"/>
              <a:gd name="T1" fmla="*/ 2784 h 2784"/>
              <a:gd name="T2" fmla="*/ 0 w 384"/>
              <a:gd name="T3" fmla="*/ 2784 h 2784"/>
              <a:gd name="T4" fmla="*/ 384 w 384"/>
              <a:gd name="T5" fmla="*/ 2784 h 2784"/>
              <a:gd name="T6" fmla="*/ 384 w 384"/>
              <a:gd name="T7" fmla="*/ 0 h 2784"/>
              <a:gd name="T8" fmla="*/ 0 w 384"/>
              <a:gd name="T9" fmla="*/ 0 h 2784"/>
              <a:gd name="T10" fmla="*/ 0 w 384"/>
              <a:gd name="T11" fmla="*/ 2784 h 2784"/>
            </a:gdLst>
            <a:ahLst/>
            <a:cxnLst>
              <a:cxn ang="0">
                <a:pos x="T0" y="T1"/>
              </a:cxn>
              <a:cxn ang="0">
                <a:pos x="T2" y="T3"/>
              </a:cxn>
              <a:cxn ang="0">
                <a:pos x="T4" y="T5"/>
              </a:cxn>
              <a:cxn ang="0">
                <a:pos x="T6" y="T7"/>
              </a:cxn>
              <a:cxn ang="0">
                <a:pos x="T8" y="T9"/>
              </a:cxn>
              <a:cxn ang="0">
                <a:pos x="T10" y="T11"/>
              </a:cxn>
            </a:cxnLst>
            <a:rect l="0" t="0" r="r" b="b"/>
            <a:pathLst>
              <a:path w="384" h="2784">
                <a:moveTo>
                  <a:pt x="0" y="2784"/>
                </a:moveTo>
                <a:lnTo>
                  <a:pt x="0" y="2784"/>
                </a:lnTo>
                <a:lnTo>
                  <a:pt x="384" y="2784"/>
                </a:lnTo>
                <a:lnTo>
                  <a:pt x="384" y="0"/>
                </a:lnTo>
                <a:lnTo>
                  <a:pt x="0" y="0"/>
                </a:lnTo>
                <a:lnTo>
                  <a:pt x="0" y="2784"/>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23" name="Freeform 14"/>
          <p:cNvSpPr>
            <a:spLocks/>
          </p:cNvSpPr>
          <p:nvPr userDrawn="1"/>
        </p:nvSpPr>
        <p:spPr bwMode="auto">
          <a:xfrm>
            <a:off x="6505575" y="2808290"/>
            <a:ext cx="546100" cy="784225"/>
          </a:xfrm>
          <a:custGeom>
            <a:avLst/>
            <a:gdLst>
              <a:gd name="T0" fmla="*/ 0 w 572"/>
              <a:gd name="T1" fmla="*/ 821 h 821"/>
              <a:gd name="T2" fmla="*/ 0 w 572"/>
              <a:gd name="T3" fmla="*/ 821 h 821"/>
              <a:gd name="T4" fmla="*/ 572 w 572"/>
              <a:gd name="T5" fmla="*/ 821 h 821"/>
              <a:gd name="T6" fmla="*/ 572 w 572"/>
              <a:gd name="T7" fmla="*/ 0 h 821"/>
              <a:gd name="T8" fmla="*/ 0 w 572"/>
              <a:gd name="T9" fmla="*/ 0 h 821"/>
              <a:gd name="T10" fmla="*/ 0 w 572"/>
              <a:gd name="T11" fmla="*/ 821 h 821"/>
            </a:gdLst>
            <a:ahLst/>
            <a:cxnLst>
              <a:cxn ang="0">
                <a:pos x="T0" y="T1"/>
              </a:cxn>
              <a:cxn ang="0">
                <a:pos x="T2" y="T3"/>
              </a:cxn>
              <a:cxn ang="0">
                <a:pos x="T4" y="T5"/>
              </a:cxn>
              <a:cxn ang="0">
                <a:pos x="T6" y="T7"/>
              </a:cxn>
              <a:cxn ang="0">
                <a:pos x="T8" y="T9"/>
              </a:cxn>
              <a:cxn ang="0">
                <a:pos x="T10" y="T11"/>
              </a:cxn>
            </a:cxnLst>
            <a:rect l="0" t="0" r="r" b="b"/>
            <a:pathLst>
              <a:path w="572" h="821">
                <a:moveTo>
                  <a:pt x="0" y="821"/>
                </a:moveTo>
                <a:lnTo>
                  <a:pt x="0" y="821"/>
                </a:lnTo>
                <a:lnTo>
                  <a:pt x="572" y="821"/>
                </a:lnTo>
                <a:lnTo>
                  <a:pt x="572" y="0"/>
                </a:lnTo>
                <a:lnTo>
                  <a:pt x="0" y="0"/>
                </a:lnTo>
                <a:lnTo>
                  <a:pt x="0" y="821"/>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24" name="Freeform 15"/>
          <p:cNvSpPr>
            <a:spLocks/>
          </p:cNvSpPr>
          <p:nvPr userDrawn="1"/>
        </p:nvSpPr>
        <p:spPr bwMode="auto">
          <a:xfrm>
            <a:off x="3162301" y="3592513"/>
            <a:ext cx="2816225" cy="782638"/>
          </a:xfrm>
          <a:custGeom>
            <a:avLst/>
            <a:gdLst>
              <a:gd name="T0" fmla="*/ 0 w 2951"/>
              <a:gd name="T1" fmla="*/ 820 h 820"/>
              <a:gd name="T2" fmla="*/ 0 w 2951"/>
              <a:gd name="T3" fmla="*/ 820 h 820"/>
              <a:gd name="T4" fmla="*/ 2951 w 2951"/>
              <a:gd name="T5" fmla="*/ 820 h 820"/>
              <a:gd name="T6" fmla="*/ 2951 w 2951"/>
              <a:gd name="T7" fmla="*/ 0 h 820"/>
              <a:gd name="T8" fmla="*/ 0 w 2951"/>
              <a:gd name="T9" fmla="*/ 0 h 820"/>
              <a:gd name="T10" fmla="*/ 0 w 2951"/>
              <a:gd name="T11" fmla="*/ 820 h 820"/>
            </a:gdLst>
            <a:ahLst/>
            <a:cxnLst>
              <a:cxn ang="0">
                <a:pos x="T0" y="T1"/>
              </a:cxn>
              <a:cxn ang="0">
                <a:pos x="T2" y="T3"/>
              </a:cxn>
              <a:cxn ang="0">
                <a:pos x="T4" y="T5"/>
              </a:cxn>
              <a:cxn ang="0">
                <a:pos x="T6" y="T7"/>
              </a:cxn>
              <a:cxn ang="0">
                <a:pos x="T8" y="T9"/>
              </a:cxn>
              <a:cxn ang="0">
                <a:pos x="T10" y="T11"/>
              </a:cxn>
            </a:cxnLst>
            <a:rect l="0" t="0" r="r" b="b"/>
            <a:pathLst>
              <a:path w="2951" h="820">
                <a:moveTo>
                  <a:pt x="0" y="820"/>
                </a:moveTo>
                <a:lnTo>
                  <a:pt x="0" y="820"/>
                </a:lnTo>
                <a:lnTo>
                  <a:pt x="2951" y="820"/>
                </a:lnTo>
                <a:lnTo>
                  <a:pt x="2951" y="0"/>
                </a:lnTo>
                <a:lnTo>
                  <a:pt x="0" y="0"/>
                </a:lnTo>
                <a:lnTo>
                  <a:pt x="0" y="82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2"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1686021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vider Whit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13" name="Text Placeholder 12"/>
          <p:cNvSpPr>
            <a:spLocks noGrp="1"/>
          </p:cNvSpPr>
          <p:nvPr>
            <p:ph type="body" sz="quarter" idx="13" hasCustomPrompt="1"/>
          </p:nvPr>
        </p:nvSpPr>
        <p:spPr>
          <a:xfrm>
            <a:off x="457200" y="1872369"/>
            <a:ext cx="4495800" cy="337433"/>
          </a:xfrm>
        </p:spPr>
        <p:txBody>
          <a:bodyPr>
            <a:noAutofit/>
          </a:bodyPr>
          <a:lstStyle>
            <a:lvl1pPr>
              <a:defRPr sz="1350" b="0">
                <a:solidFill>
                  <a:schemeClr val="tx1"/>
                </a:solidFill>
              </a:defRPr>
            </a:lvl1pPr>
          </a:lstStyle>
          <a:p>
            <a:pPr lvl="0"/>
            <a:r>
              <a:rPr lang="en-US" dirty="0" smtClean="0"/>
              <a:t>Subheading here</a:t>
            </a:r>
            <a:endParaRPr lang="en-US" dirty="0"/>
          </a:p>
        </p:txBody>
      </p:sp>
      <p:sp>
        <p:nvSpPr>
          <p:cNvPr id="7" name="Freeform 12"/>
          <p:cNvSpPr>
            <a:spLocks/>
          </p:cNvSpPr>
          <p:nvPr userDrawn="1"/>
        </p:nvSpPr>
        <p:spPr bwMode="auto">
          <a:xfrm>
            <a:off x="5199063" y="455613"/>
            <a:ext cx="2884488" cy="1568450"/>
          </a:xfrm>
          <a:custGeom>
            <a:avLst/>
            <a:gdLst>
              <a:gd name="T0" fmla="*/ 0 w 3022"/>
              <a:gd name="T1" fmla="*/ 1641 h 1641"/>
              <a:gd name="T2" fmla="*/ 0 w 3022"/>
              <a:gd name="T3" fmla="*/ 1641 h 1641"/>
              <a:gd name="T4" fmla="*/ 3022 w 3022"/>
              <a:gd name="T5" fmla="*/ 1641 h 1641"/>
              <a:gd name="T6" fmla="*/ 3022 w 3022"/>
              <a:gd name="T7" fmla="*/ 0 h 1641"/>
              <a:gd name="T8" fmla="*/ 0 w 3022"/>
              <a:gd name="T9" fmla="*/ 0 h 1641"/>
              <a:gd name="T10" fmla="*/ 0 w 3022"/>
              <a:gd name="T11" fmla="*/ 1641 h 1641"/>
            </a:gdLst>
            <a:ahLst/>
            <a:cxnLst>
              <a:cxn ang="0">
                <a:pos x="T0" y="T1"/>
              </a:cxn>
              <a:cxn ang="0">
                <a:pos x="T2" y="T3"/>
              </a:cxn>
              <a:cxn ang="0">
                <a:pos x="T4" y="T5"/>
              </a:cxn>
              <a:cxn ang="0">
                <a:pos x="T6" y="T7"/>
              </a:cxn>
              <a:cxn ang="0">
                <a:pos x="T8" y="T9"/>
              </a:cxn>
              <a:cxn ang="0">
                <a:pos x="T10" y="T11"/>
              </a:cxn>
            </a:cxnLst>
            <a:rect l="0" t="0" r="r" b="b"/>
            <a:pathLst>
              <a:path w="3022" h="1641">
                <a:moveTo>
                  <a:pt x="0" y="1641"/>
                </a:moveTo>
                <a:lnTo>
                  <a:pt x="0" y="1641"/>
                </a:lnTo>
                <a:lnTo>
                  <a:pt x="3022" y="1641"/>
                </a:lnTo>
                <a:lnTo>
                  <a:pt x="3022" y="0"/>
                </a:lnTo>
                <a:lnTo>
                  <a:pt x="0" y="0"/>
                </a:lnTo>
                <a:lnTo>
                  <a:pt x="0" y="1641"/>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8" name="Freeform 13"/>
          <p:cNvSpPr>
            <a:spLocks/>
          </p:cNvSpPr>
          <p:nvPr userDrawn="1"/>
        </p:nvSpPr>
        <p:spPr bwMode="auto">
          <a:xfrm>
            <a:off x="8331201" y="3179765"/>
            <a:ext cx="365125" cy="2659063"/>
          </a:xfrm>
          <a:custGeom>
            <a:avLst/>
            <a:gdLst>
              <a:gd name="T0" fmla="*/ 0 w 384"/>
              <a:gd name="T1" fmla="*/ 2784 h 2784"/>
              <a:gd name="T2" fmla="*/ 0 w 384"/>
              <a:gd name="T3" fmla="*/ 2784 h 2784"/>
              <a:gd name="T4" fmla="*/ 384 w 384"/>
              <a:gd name="T5" fmla="*/ 2784 h 2784"/>
              <a:gd name="T6" fmla="*/ 384 w 384"/>
              <a:gd name="T7" fmla="*/ 0 h 2784"/>
              <a:gd name="T8" fmla="*/ 0 w 384"/>
              <a:gd name="T9" fmla="*/ 0 h 2784"/>
              <a:gd name="T10" fmla="*/ 0 w 384"/>
              <a:gd name="T11" fmla="*/ 2784 h 2784"/>
            </a:gdLst>
            <a:ahLst/>
            <a:cxnLst>
              <a:cxn ang="0">
                <a:pos x="T0" y="T1"/>
              </a:cxn>
              <a:cxn ang="0">
                <a:pos x="T2" y="T3"/>
              </a:cxn>
              <a:cxn ang="0">
                <a:pos x="T4" y="T5"/>
              </a:cxn>
              <a:cxn ang="0">
                <a:pos x="T6" y="T7"/>
              </a:cxn>
              <a:cxn ang="0">
                <a:pos x="T8" y="T9"/>
              </a:cxn>
              <a:cxn ang="0">
                <a:pos x="T10" y="T11"/>
              </a:cxn>
            </a:cxnLst>
            <a:rect l="0" t="0" r="r" b="b"/>
            <a:pathLst>
              <a:path w="384" h="2784">
                <a:moveTo>
                  <a:pt x="0" y="2784"/>
                </a:moveTo>
                <a:lnTo>
                  <a:pt x="0" y="2784"/>
                </a:lnTo>
                <a:lnTo>
                  <a:pt x="384" y="2784"/>
                </a:lnTo>
                <a:lnTo>
                  <a:pt x="384" y="0"/>
                </a:lnTo>
                <a:lnTo>
                  <a:pt x="0" y="0"/>
                </a:lnTo>
                <a:lnTo>
                  <a:pt x="0" y="2784"/>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9" name="Freeform 14"/>
          <p:cNvSpPr>
            <a:spLocks/>
          </p:cNvSpPr>
          <p:nvPr userDrawn="1"/>
        </p:nvSpPr>
        <p:spPr bwMode="auto">
          <a:xfrm>
            <a:off x="6505575" y="2808290"/>
            <a:ext cx="546100" cy="784225"/>
          </a:xfrm>
          <a:custGeom>
            <a:avLst/>
            <a:gdLst>
              <a:gd name="T0" fmla="*/ 0 w 572"/>
              <a:gd name="T1" fmla="*/ 821 h 821"/>
              <a:gd name="T2" fmla="*/ 0 w 572"/>
              <a:gd name="T3" fmla="*/ 821 h 821"/>
              <a:gd name="T4" fmla="*/ 572 w 572"/>
              <a:gd name="T5" fmla="*/ 821 h 821"/>
              <a:gd name="T6" fmla="*/ 572 w 572"/>
              <a:gd name="T7" fmla="*/ 0 h 821"/>
              <a:gd name="T8" fmla="*/ 0 w 572"/>
              <a:gd name="T9" fmla="*/ 0 h 821"/>
              <a:gd name="T10" fmla="*/ 0 w 572"/>
              <a:gd name="T11" fmla="*/ 821 h 821"/>
            </a:gdLst>
            <a:ahLst/>
            <a:cxnLst>
              <a:cxn ang="0">
                <a:pos x="T0" y="T1"/>
              </a:cxn>
              <a:cxn ang="0">
                <a:pos x="T2" y="T3"/>
              </a:cxn>
              <a:cxn ang="0">
                <a:pos x="T4" y="T5"/>
              </a:cxn>
              <a:cxn ang="0">
                <a:pos x="T6" y="T7"/>
              </a:cxn>
              <a:cxn ang="0">
                <a:pos x="T8" y="T9"/>
              </a:cxn>
              <a:cxn ang="0">
                <a:pos x="T10" y="T11"/>
              </a:cxn>
            </a:cxnLst>
            <a:rect l="0" t="0" r="r" b="b"/>
            <a:pathLst>
              <a:path w="572" h="821">
                <a:moveTo>
                  <a:pt x="0" y="821"/>
                </a:moveTo>
                <a:lnTo>
                  <a:pt x="0" y="821"/>
                </a:lnTo>
                <a:lnTo>
                  <a:pt x="572" y="821"/>
                </a:lnTo>
                <a:lnTo>
                  <a:pt x="572" y="0"/>
                </a:lnTo>
                <a:lnTo>
                  <a:pt x="0" y="0"/>
                </a:lnTo>
                <a:lnTo>
                  <a:pt x="0" y="821"/>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0" name="Freeform 15"/>
          <p:cNvSpPr>
            <a:spLocks/>
          </p:cNvSpPr>
          <p:nvPr userDrawn="1"/>
        </p:nvSpPr>
        <p:spPr bwMode="auto">
          <a:xfrm>
            <a:off x="3162301" y="3592513"/>
            <a:ext cx="2816225" cy="782638"/>
          </a:xfrm>
          <a:custGeom>
            <a:avLst/>
            <a:gdLst>
              <a:gd name="T0" fmla="*/ 0 w 2951"/>
              <a:gd name="T1" fmla="*/ 820 h 820"/>
              <a:gd name="T2" fmla="*/ 0 w 2951"/>
              <a:gd name="T3" fmla="*/ 820 h 820"/>
              <a:gd name="T4" fmla="*/ 2951 w 2951"/>
              <a:gd name="T5" fmla="*/ 820 h 820"/>
              <a:gd name="T6" fmla="*/ 2951 w 2951"/>
              <a:gd name="T7" fmla="*/ 0 h 820"/>
              <a:gd name="T8" fmla="*/ 0 w 2951"/>
              <a:gd name="T9" fmla="*/ 0 h 820"/>
              <a:gd name="T10" fmla="*/ 0 w 2951"/>
              <a:gd name="T11" fmla="*/ 820 h 820"/>
            </a:gdLst>
            <a:ahLst/>
            <a:cxnLst>
              <a:cxn ang="0">
                <a:pos x="T0" y="T1"/>
              </a:cxn>
              <a:cxn ang="0">
                <a:pos x="T2" y="T3"/>
              </a:cxn>
              <a:cxn ang="0">
                <a:pos x="T4" y="T5"/>
              </a:cxn>
              <a:cxn ang="0">
                <a:pos x="T6" y="T7"/>
              </a:cxn>
              <a:cxn ang="0">
                <a:pos x="T8" y="T9"/>
              </a:cxn>
              <a:cxn ang="0">
                <a:pos x="T10" y="T11"/>
              </a:cxn>
            </a:cxnLst>
            <a:rect l="0" t="0" r="r" b="b"/>
            <a:pathLst>
              <a:path w="2951" h="820">
                <a:moveTo>
                  <a:pt x="0" y="820"/>
                </a:moveTo>
                <a:lnTo>
                  <a:pt x="0" y="820"/>
                </a:lnTo>
                <a:lnTo>
                  <a:pt x="2951" y="820"/>
                </a:lnTo>
                <a:lnTo>
                  <a:pt x="2951" y="0"/>
                </a:lnTo>
                <a:lnTo>
                  <a:pt x="0" y="0"/>
                </a:lnTo>
                <a:lnTo>
                  <a:pt x="0" y="820"/>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2" name="Title 1"/>
          <p:cNvSpPr>
            <a:spLocks noGrp="1"/>
          </p:cNvSpPr>
          <p:nvPr>
            <p:ph type="title"/>
          </p:nvPr>
        </p:nvSpPr>
        <p:spPr>
          <a:xfrm>
            <a:off x="457200" y="1524001"/>
            <a:ext cx="4495800" cy="381000"/>
          </a:xfrm>
        </p:spPr>
        <p:txBody>
          <a:bodyPr>
            <a:noAutofit/>
          </a:bodyPr>
          <a:lstStyle/>
          <a:p>
            <a:r>
              <a:rPr lang="en-US" smtClean="0"/>
              <a:t>Click to edit Master title style</a:t>
            </a:r>
            <a:endParaRPr lang="en-US" dirty="0"/>
          </a:p>
        </p:txBody>
      </p:sp>
      <p:cxnSp>
        <p:nvCxnSpPr>
          <p:cNvPr id="14" name="Straight Connector 13"/>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Tree>
    <p:extLst>
      <p:ext uri="{BB962C8B-B14F-4D97-AF65-F5344CB8AC3E}">
        <p14:creationId xmlns:p14="http://schemas.microsoft.com/office/powerpoint/2010/main" val="3623762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57200"/>
            <a:ext cx="4495800" cy="304800"/>
          </a:xfrm>
        </p:spPr>
        <p:txBody>
          <a:bodyPr/>
          <a:lstStyle>
            <a:lvl1pPr>
              <a:defRPr/>
            </a:lvl1pPr>
          </a:lstStyle>
          <a:p>
            <a:r>
              <a:rPr lang="en-US" dirty="0" smtClean="0"/>
              <a:t>Thank You</a:t>
            </a:r>
            <a:endParaRPr lang="en-US" dirty="0"/>
          </a:p>
        </p:txBody>
      </p:sp>
      <p:sp>
        <p:nvSpPr>
          <p:cNvPr id="6" name="Slide Number Placeholder 5"/>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7" name="Freeform 12"/>
          <p:cNvSpPr>
            <a:spLocks/>
          </p:cNvSpPr>
          <p:nvPr userDrawn="1"/>
        </p:nvSpPr>
        <p:spPr bwMode="auto">
          <a:xfrm>
            <a:off x="5199063" y="455613"/>
            <a:ext cx="2884488" cy="1568450"/>
          </a:xfrm>
          <a:custGeom>
            <a:avLst/>
            <a:gdLst>
              <a:gd name="T0" fmla="*/ 0 w 3022"/>
              <a:gd name="T1" fmla="*/ 1641 h 1641"/>
              <a:gd name="T2" fmla="*/ 0 w 3022"/>
              <a:gd name="T3" fmla="*/ 1641 h 1641"/>
              <a:gd name="T4" fmla="*/ 3022 w 3022"/>
              <a:gd name="T5" fmla="*/ 1641 h 1641"/>
              <a:gd name="T6" fmla="*/ 3022 w 3022"/>
              <a:gd name="T7" fmla="*/ 0 h 1641"/>
              <a:gd name="T8" fmla="*/ 0 w 3022"/>
              <a:gd name="T9" fmla="*/ 0 h 1641"/>
              <a:gd name="T10" fmla="*/ 0 w 3022"/>
              <a:gd name="T11" fmla="*/ 1641 h 1641"/>
            </a:gdLst>
            <a:ahLst/>
            <a:cxnLst>
              <a:cxn ang="0">
                <a:pos x="T0" y="T1"/>
              </a:cxn>
              <a:cxn ang="0">
                <a:pos x="T2" y="T3"/>
              </a:cxn>
              <a:cxn ang="0">
                <a:pos x="T4" y="T5"/>
              </a:cxn>
              <a:cxn ang="0">
                <a:pos x="T6" y="T7"/>
              </a:cxn>
              <a:cxn ang="0">
                <a:pos x="T8" y="T9"/>
              </a:cxn>
              <a:cxn ang="0">
                <a:pos x="T10" y="T11"/>
              </a:cxn>
            </a:cxnLst>
            <a:rect l="0" t="0" r="r" b="b"/>
            <a:pathLst>
              <a:path w="3022" h="1641">
                <a:moveTo>
                  <a:pt x="0" y="1641"/>
                </a:moveTo>
                <a:lnTo>
                  <a:pt x="0" y="1641"/>
                </a:lnTo>
                <a:lnTo>
                  <a:pt x="3022" y="1641"/>
                </a:lnTo>
                <a:lnTo>
                  <a:pt x="3022" y="0"/>
                </a:lnTo>
                <a:lnTo>
                  <a:pt x="0" y="0"/>
                </a:lnTo>
                <a:lnTo>
                  <a:pt x="0" y="1641"/>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9" name="Freeform 13"/>
          <p:cNvSpPr>
            <a:spLocks/>
          </p:cNvSpPr>
          <p:nvPr userDrawn="1"/>
        </p:nvSpPr>
        <p:spPr bwMode="auto">
          <a:xfrm>
            <a:off x="8331201" y="3179765"/>
            <a:ext cx="365125" cy="2659063"/>
          </a:xfrm>
          <a:custGeom>
            <a:avLst/>
            <a:gdLst>
              <a:gd name="T0" fmla="*/ 0 w 384"/>
              <a:gd name="T1" fmla="*/ 2784 h 2784"/>
              <a:gd name="T2" fmla="*/ 0 w 384"/>
              <a:gd name="T3" fmla="*/ 2784 h 2784"/>
              <a:gd name="T4" fmla="*/ 384 w 384"/>
              <a:gd name="T5" fmla="*/ 2784 h 2784"/>
              <a:gd name="T6" fmla="*/ 384 w 384"/>
              <a:gd name="T7" fmla="*/ 0 h 2784"/>
              <a:gd name="T8" fmla="*/ 0 w 384"/>
              <a:gd name="T9" fmla="*/ 0 h 2784"/>
              <a:gd name="T10" fmla="*/ 0 w 384"/>
              <a:gd name="T11" fmla="*/ 2784 h 2784"/>
            </a:gdLst>
            <a:ahLst/>
            <a:cxnLst>
              <a:cxn ang="0">
                <a:pos x="T0" y="T1"/>
              </a:cxn>
              <a:cxn ang="0">
                <a:pos x="T2" y="T3"/>
              </a:cxn>
              <a:cxn ang="0">
                <a:pos x="T4" y="T5"/>
              </a:cxn>
              <a:cxn ang="0">
                <a:pos x="T6" y="T7"/>
              </a:cxn>
              <a:cxn ang="0">
                <a:pos x="T8" y="T9"/>
              </a:cxn>
              <a:cxn ang="0">
                <a:pos x="T10" y="T11"/>
              </a:cxn>
            </a:cxnLst>
            <a:rect l="0" t="0" r="r" b="b"/>
            <a:pathLst>
              <a:path w="384" h="2784">
                <a:moveTo>
                  <a:pt x="0" y="2784"/>
                </a:moveTo>
                <a:lnTo>
                  <a:pt x="0" y="2784"/>
                </a:lnTo>
                <a:lnTo>
                  <a:pt x="384" y="2784"/>
                </a:lnTo>
                <a:lnTo>
                  <a:pt x="384" y="0"/>
                </a:lnTo>
                <a:lnTo>
                  <a:pt x="0" y="0"/>
                </a:lnTo>
                <a:lnTo>
                  <a:pt x="0" y="2784"/>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0" name="Freeform 14"/>
          <p:cNvSpPr>
            <a:spLocks/>
          </p:cNvSpPr>
          <p:nvPr userDrawn="1"/>
        </p:nvSpPr>
        <p:spPr bwMode="auto">
          <a:xfrm>
            <a:off x="6505575" y="2808290"/>
            <a:ext cx="546100" cy="784225"/>
          </a:xfrm>
          <a:custGeom>
            <a:avLst/>
            <a:gdLst>
              <a:gd name="T0" fmla="*/ 0 w 572"/>
              <a:gd name="T1" fmla="*/ 821 h 821"/>
              <a:gd name="T2" fmla="*/ 0 w 572"/>
              <a:gd name="T3" fmla="*/ 821 h 821"/>
              <a:gd name="T4" fmla="*/ 572 w 572"/>
              <a:gd name="T5" fmla="*/ 821 h 821"/>
              <a:gd name="T6" fmla="*/ 572 w 572"/>
              <a:gd name="T7" fmla="*/ 0 h 821"/>
              <a:gd name="T8" fmla="*/ 0 w 572"/>
              <a:gd name="T9" fmla="*/ 0 h 821"/>
              <a:gd name="T10" fmla="*/ 0 w 572"/>
              <a:gd name="T11" fmla="*/ 821 h 821"/>
            </a:gdLst>
            <a:ahLst/>
            <a:cxnLst>
              <a:cxn ang="0">
                <a:pos x="T0" y="T1"/>
              </a:cxn>
              <a:cxn ang="0">
                <a:pos x="T2" y="T3"/>
              </a:cxn>
              <a:cxn ang="0">
                <a:pos x="T4" y="T5"/>
              </a:cxn>
              <a:cxn ang="0">
                <a:pos x="T6" y="T7"/>
              </a:cxn>
              <a:cxn ang="0">
                <a:pos x="T8" y="T9"/>
              </a:cxn>
              <a:cxn ang="0">
                <a:pos x="T10" y="T11"/>
              </a:cxn>
            </a:cxnLst>
            <a:rect l="0" t="0" r="r" b="b"/>
            <a:pathLst>
              <a:path w="572" h="821">
                <a:moveTo>
                  <a:pt x="0" y="821"/>
                </a:moveTo>
                <a:lnTo>
                  <a:pt x="0" y="821"/>
                </a:lnTo>
                <a:lnTo>
                  <a:pt x="572" y="821"/>
                </a:lnTo>
                <a:lnTo>
                  <a:pt x="572" y="0"/>
                </a:lnTo>
                <a:lnTo>
                  <a:pt x="0" y="0"/>
                </a:lnTo>
                <a:lnTo>
                  <a:pt x="0" y="821"/>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sp>
        <p:nvSpPr>
          <p:cNvPr id="11" name="Freeform 15"/>
          <p:cNvSpPr>
            <a:spLocks/>
          </p:cNvSpPr>
          <p:nvPr userDrawn="1"/>
        </p:nvSpPr>
        <p:spPr bwMode="auto">
          <a:xfrm>
            <a:off x="3162301" y="3592513"/>
            <a:ext cx="2816225" cy="782638"/>
          </a:xfrm>
          <a:custGeom>
            <a:avLst/>
            <a:gdLst>
              <a:gd name="T0" fmla="*/ 0 w 2951"/>
              <a:gd name="T1" fmla="*/ 820 h 820"/>
              <a:gd name="T2" fmla="*/ 0 w 2951"/>
              <a:gd name="T3" fmla="*/ 820 h 820"/>
              <a:gd name="T4" fmla="*/ 2951 w 2951"/>
              <a:gd name="T5" fmla="*/ 820 h 820"/>
              <a:gd name="T6" fmla="*/ 2951 w 2951"/>
              <a:gd name="T7" fmla="*/ 0 h 820"/>
              <a:gd name="T8" fmla="*/ 0 w 2951"/>
              <a:gd name="T9" fmla="*/ 0 h 820"/>
              <a:gd name="T10" fmla="*/ 0 w 2951"/>
              <a:gd name="T11" fmla="*/ 820 h 820"/>
            </a:gdLst>
            <a:ahLst/>
            <a:cxnLst>
              <a:cxn ang="0">
                <a:pos x="T0" y="T1"/>
              </a:cxn>
              <a:cxn ang="0">
                <a:pos x="T2" y="T3"/>
              </a:cxn>
              <a:cxn ang="0">
                <a:pos x="T4" y="T5"/>
              </a:cxn>
              <a:cxn ang="0">
                <a:pos x="T6" y="T7"/>
              </a:cxn>
              <a:cxn ang="0">
                <a:pos x="T8" y="T9"/>
              </a:cxn>
              <a:cxn ang="0">
                <a:pos x="T10" y="T11"/>
              </a:cxn>
            </a:cxnLst>
            <a:rect l="0" t="0" r="r" b="b"/>
            <a:pathLst>
              <a:path w="2951" h="820">
                <a:moveTo>
                  <a:pt x="0" y="820"/>
                </a:moveTo>
                <a:lnTo>
                  <a:pt x="0" y="820"/>
                </a:lnTo>
                <a:lnTo>
                  <a:pt x="2951" y="820"/>
                </a:lnTo>
                <a:lnTo>
                  <a:pt x="2951" y="0"/>
                </a:lnTo>
                <a:lnTo>
                  <a:pt x="0" y="0"/>
                </a:lnTo>
                <a:lnTo>
                  <a:pt x="0" y="820"/>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dirty="0">
              <a:solidFill>
                <a:prstClr val="black"/>
              </a:solidFill>
            </a:endParaRPr>
          </a:p>
        </p:txBody>
      </p:sp>
      <p:cxnSp>
        <p:nvCxnSpPr>
          <p:cNvPr id="12" name="Straight Connector 11"/>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Tree>
    <p:extLst>
      <p:ext uri="{BB962C8B-B14F-4D97-AF65-F5344CB8AC3E}">
        <p14:creationId xmlns:p14="http://schemas.microsoft.com/office/powerpoint/2010/main" val="3183540013"/>
      </p:ext>
    </p:extLst>
  </p:cSld>
  <p:clrMapOvr>
    <a:masterClrMapping/>
  </p:clrMapOvr>
  <p:extLst mod="1">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ograp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Slide Number Placeholder 5"/>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13" name="Text Placeholder 12"/>
          <p:cNvSpPr>
            <a:spLocks noGrp="1"/>
          </p:cNvSpPr>
          <p:nvPr>
            <p:ph type="body" sz="quarter" idx="13" hasCustomPrompt="1"/>
          </p:nvPr>
        </p:nvSpPr>
        <p:spPr>
          <a:xfrm>
            <a:off x="457200" y="800241"/>
            <a:ext cx="8229600" cy="276999"/>
          </a:xfrm>
        </p:spPr>
        <p:txBody>
          <a:bodyPr/>
          <a:lstStyle>
            <a:lvl1pPr>
              <a:defRPr sz="1350" b="0" baseline="0">
                <a:solidFill>
                  <a:schemeClr val="tx1"/>
                </a:solidFill>
              </a:defRPr>
            </a:lvl1pPr>
          </a:lstStyle>
          <a:p>
            <a:pPr lvl="0"/>
            <a:r>
              <a:rPr lang="en-US" dirty="0" smtClean="0"/>
              <a:t>Subheading here</a:t>
            </a:r>
            <a:endParaRPr lang="en-US" dirty="0"/>
          </a:p>
        </p:txBody>
      </p:sp>
      <p:sp>
        <p:nvSpPr>
          <p:cNvPr id="9" name="Content Placeholder 8"/>
          <p:cNvSpPr>
            <a:spLocks noGrp="1"/>
          </p:cNvSpPr>
          <p:nvPr>
            <p:ph sz="quarter" idx="14"/>
          </p:nvPr>
        </p:nvSpPr>
        <p:spPr>
          <a:xfrm>
            <a:off x="457200" y="1524000"/>
            <a:ext cx="1524000" cy="1905000"/>
          </a:xfrm>
          <a:solidFill>
            <a:srgbClr val="D8D7DF"/>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11"/>
          <p:cNvSpPr>
            <a:spLocks noGrp="1"/>
          </p:cNvSpPr>
          <p:nvPr>
            <p:ph type="body" sz="quarter" idx="15" hasCustomPrompt="1"/>
          </p:nvPr>
        </p:nvSpPr>
        <p:spPr>
          <a:xfrm>
            <a:off x="2133600" y="1524000"/>
            <a:ext cx="6553200" cy="4572000"/>
          </a:xfrm>
        </p:spPr>
        <p:txBody>
          <a:bodyPr/>
          <a:lstStyle>
            <a:lvl1pPr>
              <a:spcBef>
                <a:spcPts val="0"/>
              </a:spcBef>
              <a:spcAft>
                <a:spcPts val="750"/>
              </a:spcAft>
              <a:defRPr lang="en-US" dirty="0" smtClean="0"/>
            </a:lvl1pPr>
            <a:lvl2pPr>
              <a:spcBef>
                <a:spcPts val="0"/>
              </a:spcBef>
              <a:spcAft>
                <a:spcPts val="300"/>
              </a:spcAft>
              <a:defRPr lang="en-US" dirty="0" smtClean="0"/>
            </a:lvl2pPr>
            <a:lvl3pPr>
              <a:spcBef>
                <a:spcPts val="0"/>
              </a:spcBef>
              <a:spcAft>
                <a:spcPts val="300"/>
              </a:spcAft>
              <a:buFont typeface="Wingdings" pitchFamily="2" charset="2"/>
              <a:buChar char="§"/>
              <a:defRPr lang="en-US" dirty="0" smtClean="0"/>
            </a:lvl3pPr>
            <a:lvl4pPr marL="342900" indent="-171450">
              <a:buClr>
                <a:schemeClr val="tx2"/>
              </a:buClr>
              <a:buFont typeface="Wingdings" panose="05000000000000000000" pitchFamily="2" charset="2"/>
              <a:buChar char=""/>
              <a:defRPr/>
            </a:lvl4pPr>
            <a:lvl5pPr>
              <a:buFont typeface="Arial" panose="020B0604020202020204" pitchFamily="34" charset="0"/>
              <a:buChar char="˗"/>
              <a:defRPr/>
            </a:lvl5pPr>
          </a:lstStyle>
          <a:p>
            <a:pPr lvl="0"/>
            <a:r>
              <a:rPr lang="en-US" dirty="0" smtClean="0"/>
              <a:t>This layout provides specific paragraph formatting to provide hierarchy when users have extensive body copy, and less levels of bullets. Paragraphs have specific formatting so users do not need to use double-returns. </a:t>
            </a:r>
          </a:p>
          <a:p>
            <a:pPr lvl="1"/>
            <a:r>
              <a:rPr lang="en-US" dirty="0" smtClean="0"/>
              <a:t>Subheading</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p:txBody>
      </p:sp>
      <p:cxnSp>
        <p:nvCxnSpPr>
          <p:cNvPr id="8" name="Straight Connector 7"/>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
        <p:nvSpPr>
          <p:cNvPr id="11"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19661257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6" name="Slide Number Placeholder 5"/>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8" name="Text Placeholder 12"/>
          <p:cNvSpPr>
            <a:spLocks noGrp="1"/>
          </p:cNvSpPr>
          <p:nvPr>
            <p:ph type="body" sz="quarter" idx="13" hasCustomPrompt="1"/>
          </p:nvPr>
        </p:nvSpPr>
        <p:spPr>
          <a:xfrm>
            <a:off x="457200" y="800241"/>
            <a:ext cx="8229600" cy="276999"/>
          </a:xfrm>
        </p:spPr>
        <p:txBody>
          <a:bodyPr/>
          <a:lstStyle>
            <a:lvl1pPr>
              <a:defRPr sz="1350" b="0" baseline="0">
                <a:solidFill>
                  <a:schemeClr val="tx1"/>
                </a:solidFill>
              </a:defRPr>
            </a:lvl1pPr>
          </a:lstStyle>
          <a:p>
            <a:pPr lvl="0"/>
            <a:r>
              <a:rPr lang="en-US" dirty="0" smtClean="0"/>
              <a:t>Subheading here</a:t>
            </a:r>
            <a:endParaRPr lang="en-US" dirty="0"/>
          </a:p>
        </p:txBody>
      </p:sp>
      <p:sp>
        <p:nvSpPr>
          <p:cNvPr id="10" name="Content Placeholder 2"/>
          <p:cNvSpPr>
            <a:spLocks noGrp="1"/>
          </p:cNvSpPr>
          <p:nvPr>
            <p:ph idx="1"/>
          </p:nvPr>
        </p:nvSpPr>
        <p:spPr>
          <a:xfrm>
            <a:off x="457200" y="1524000"/>
            <a:ext cx="8229600" cy="4572000"/>
          </a:xfrm>
        </p:spPr>
        <p:txBody>
          <a:bodyPr/>
          <a:lstStyle>
            <a:lvl5pPr>
              <a:defRPr baseline="0"/>
            </a:lvl5pPr>
            <a:lvl6pPr>
              <a:defRPr baseline="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1" name="Straight Connector 10"/>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
        <p:nvSpPr>
          <p:cNvPr id="9"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29776513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Breadcrumb">
    <p:spTree>
      <p:nvGrpSpPr>
        <p:cNvPr id="1" name=""/>
        <p:cNvGrpSpPr/>
        <p:nvPr/>
      </p:nvGrpSpPr>
      <p:grpSpPr>
        <a:xfrm>
          <a:off x="0" y="0"/>
          <a:ext cx="0" cy="0"/>
          <a:chOff x="0" y="0"/>
          <a:chExt cx="0" cy="0"/>
        </a:xfrm>
      </p:grpSpPr>
      <p:sp>
        <p:nvSpPr>
          <p:cNvPr id="15" name="Content Placeholder 14"/>
          <p:cNvSpPr>
            <a:spLocks noGrp="1"/>
          </p:cNvSpPr>
          <p:nvPr>
            <p:ph sz="quarter" idx="14" hasCustomPrompt="1"/>
          </p:nvPr>
        </p:nvSpPr>
        <p:spPr>
          <a:xfrm>
            <a:off x="6572865" y="7346"/>
            <a:ext cx="2103120" cy="223054"/>
          </a:xfrm>
          <a:solidFill>
            <a:schemeClr val="accent1"/>
          </a:solidFill>
        </p:spPr>
        <p:txBody>
          <a:bodyPr anchor="ctr" anchorCtr="0"/>
          <a:lstStyle>
            <a:lvl1pPr algn="ctr">
              <a:defRPr sz="750" cap="all" baseline="0">
                <a:solidFill>
                  <a:schemeClr val="bg1"/>
                </a:solidFill>
              </a:defRPr>
            </a:lvl1pPr>
          </a:lstStyle>
          <a:p>
            <a:pPr lvl="0"/>
            <a:r>
              <a:rPr lang="en-US" dirty="0" smtClean="0"/>
              <a:t>Click to add text</a:t>
            </a:r>
          </a:p>
        </p:txBody>
      </p:sp>
      <p:sp>
        <p:nvSpPr>
          <p:cNvPr id="6" name="Slide Number Placeholder 5"/>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8" name="Text Placeholder 12"/>
          <p:cNvSpPr>
            <a:spLocks noGrp="1"/>
          </p:cNvSpPr>
          <p:nvPr>
            <p:ph type="body" sz="quarter" idx="13" hasCustomPrompt="1"/>
          </p:nvPr>
        </p:nvSpPr>
        <p:spPr>
          <a:xfrm>
            <a:off x="457200" y="800241"/>
            <a:ext cx="8229600" cy="276999"/>
          </a:xfrm>
        </p:spPr>
        <p:txBody>
          <a:bodyPr/>
          <a:lstStyle>
            <a:lvl1pPr>
              <a:defRPr sz="1350" b="0" baseline="0">
                <a:solidFill>
                  <a:schemeClr val="tx1"/>
                </a:solidFill>
              </a:defRPr>
            </a:lvl1pPr>
          </a:lstStyle>
          <a:p>
            <a:pPr lvl="0"/>
            <a:r>
              <a:rPr lang="en-US" dirty="0" smtClean="0"/>
              <a:t>Subheading here</a:t>
            </a:r>
            <a:endParaRPr lang="en-US" dirty="0"/>
          </a:p>
        </p:txBody>
      </p:sp>
      <p:sp>
        <p:nvSpPr>
          <p:cNvPr id="10" name="Content Placeholder 2"/>
          <p:cNvSpPr>
            <a:spLocks noGrp="1"/>
          </p:cNvSpPr>
          <p:nvPr>
            <p:ph idx="1"/>
          </p:nvPr>
        </p:nvSpPr>
        <p:spPr>
          <a:xfrm>
            <a:off x="457200" y="1524000"/>
            <a:ext cx="8229600" cy="4572000"/>
          </a:xfrm>
        </p:spPr>
        <p:txBody>
          <a:bodyPr/>
          <a:lstStyle>
            <a:lvl5pPr>
              <a:defRPr baseline="0"/>
            </a:lvl5pPr>
            <a:lvl6pPr>
              <a:defRPr baseline="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1" name="Straight Connector 10"/>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
        <p:nvSpPr>
          <p:cNvPr id="12"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
        <p:nvSpPr>
          <p:cNvPr id="16" name="Title 1"/>
          <p:cNvSpPr>
            <a:spLocks noGrp="1"/>
          </p:cNvSpPr>
          <p:nvPr>
            <p:ph type="title"/>
          </p:nvPr>
        </p:nvSpPr>
        <p:spPr>
          <a:xfrm>
            <a:off x="457200" y="457202"/>
            <a:ext cx="8229600" cy="307777"/>
          </a:xfrm>
        </p:spPr>
        <p:txBody>
          <a:bodyPr/>
          <a:lstStyle>
            <a:lvl1pPr>
              <a:defRPr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2645470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with Numb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Slide Number Placeholder 5"/>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9" name="Text Placeholder 12"/>
          <p:cNvSpPr>
            <a:spLocks noGrp="1"/>
          </p:cNvSpPr>
          <p:nvPr>
            <p:ph type="body" sz="quarter" idx="13" hasCustomPrompt="1"/>
          </p:nvPr>
        </p:nvSpPr>
        <p:spPr>
          <a:xfrm>
            <a:off x="457200" y="800241"/>
            <a:ext cx="8229600" cy="276999"/>
          </a:xfrm>
        </p:spPr>
        <p:txBody>
          <a:bodyPr/>
          <a:lstStyle>
            <a:lvl1pPr>
              <a:defRPr sz="1350" b="0" baseline="0">
                <a:solidFill>
                  <a:schemeClr val="tx1"/>
                </a:solidFill>
              </a:defRPr>
            </a:lvl1pPr>
          </a:lstStyle>
          <a:p>
            <a:pPr lvl="0"/>
            <a:r>
              <a:rPr lang="en-US" dirty="0" smtClean="0"/>
              <a:t>Subheading here</a:t>
            </a:r>
            <a:endParaRPr lang="en-US" dirty="0"/>
          </a:p>
        </p:txBody>
      </p:sp>
      <p:sp>
        <p:nvSpPr>
          <p:cNvPr id="8" name="Content Placeholder 2"/>
          <p:cNvSpPr>
            <a:spLocks noGrp="1"/>
          </p:cNvSpPr>
          <p:nvPr>
            <p:ph idx="1"/>
          </p:nvPr>
        </p:nvSpPr>
        <p:spPr>
          <a:xfrm>
            <a:off x="457200" y="1524000"/>
            <a:ext cx="8229600" cy="4572000"/>
          </a:xfrm>
        </p:spPr>
        <p:txBody>
          <a:bodyPr/>
          <a:lstStyle>
            <a:lvl3pPr marL="175022" indent="-175022">
              <a:buFont typeface="+mj-lt"/>
              <a:buAutoNum type="arabicPeriod"/>
              <a:defRPr/>
            </a:lvl3pPr>
            <a:lvl5pPr>
              <a:defRPr baseline="0"/>
            </a:lvl5pPr>
            <a:lvl6pPr>
              <a:defRPr baseline="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
        <p:nvSpPr>
          <p:cNvPr id="12"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40635647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allout 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7" name="Content Placeholder 6"/>
          <p:cNvSpPr>
            <a:spLocks noGrp="1"/>
          </p:cNvSpPr>
          <p:nvPr>
            <p:ph sz="quarter" idx="13"/>
          </p:nvPr>
        </p:nvSpPr>
        <p:spPr>
          <a:xfrm>
            <a:off x="457200" y="1524000"/>
            <a:ext cx="4876800" cy="4572000"/>
          </a:xfrm>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11"/>
          <p:cNvSpPr>
            <a:spLocks noGrp="1"/>
          </p:cNvSpPr>
          <p:nvPr>
            <p:ph sz="quarter" idx="16"/>
          </p:nvPr>
        </p:nvSpPr>
        <p:spPr>
          <a:xfrm>
            <a:off x="5486400" y="1219200"/>
            <a:ext cx="3200400" cy="4038600"/>
          </a:xfrm>
          <a:solidFill>
            <a:srgbClr val="D8D7DF"/>
          </a:solidFill>
        </p:spPr>
        <p:txBody>
          <a:bodyPr/>
          <a:lstStyle/>
          <a:p>
            <a:pPr lvl="0"/>
            <a:r>
              <a:rPr lang="en-US" smtClean="0"/>
              <a:t>Click to edit Master text styles</a:t>
            </a:r>
          </a:p>
        </p:txBody>
      </p:sp>
      <p:sp>
        <p:nvSpPr>
          <p:cNvPr id="14" name="Text Placeholder 13"/>
          <p:cNvSpPr>
            <a:spLocks noGrp="1"/>
          </p:cNvSpPr>
          <p:nvPr>
            <p:ph type="body" sz="quarter" idx="17"/>
          </p:nvPr>
        </p:nvSpPr>
        <p:spPr>
          <a:xfrm>
            <a:off x="5791200" y="1524000"/>
            <a:ext cx="2590800" cy="3429000"/>
          </a:xfrm>
        </p:spPr>
        <p:txBody>
          <a:bodyPr/>
          <a:lstStyle>
            <a:lvl1pPr>
              <a:spcBef>
                <a:spcPts val="0"/>
              </a:spcBef>
              <a:spcAft>
                <a:spcPts val="750"/>
              </a:spcAft>
              <a:defRPr baseline="0">
                <a:solidFill>
                  <a:schemeClr val="accent1"/>
                </a:solidFill>
                <a:latin typeface="Arial" pitchFamily="34" charset="0"/>
              </a:defRPr>
            </a:lvl1pPr>
            <a:lvl2pPr>
              <a:spcAft>
                <a:spcPts val="300"/>
              </a:spcAft>
              <a:defRPr sz="900"/>
            </a:lvl2pPr>
          </a:lstStyle>
          <a:p>
            <a:pPr lvl="0"/>
            <a:r>
              <a:rPr lang="en-US" smtClean="0"/>
              <a:t>Click to edit Master text styles</a:t>
            </a:r>
          </a:p>
          <a:p>
            <a:pPr lvl="1"/>
            <a:r>
              <a:rPr lang="en-US" smtClean="0"/>
              <a:t>Second level</a:t>
            </a:r>
          </a:p>
        </p:txBody>
      </p:sp>
      <p:sp>
        <p:nvSpPr>
          <p:cNvPr id="11" name="Text Placeholder 12"/>
          <p:cNvSpPr>
            <a:spLocks noGrp="1"/>
          </p:cNvSpPr>
          <p:nvPr>
            <p:ph type="body" sz="quarter" idx="18" hasCustomPrompt="1"/>
          </p:nvPr>
        </p:nvSpPr>
        <p:spPr>
          <a:xfrm>
            <a:off x="457200" y="800241"/>
            <a:ext cx="8229600" cy="276999"/>
          </a:xfrm>
        </p:spPr>
        <p:txBody>
          <a:bodyPr/>
          <a:lstStyle>
            <a:lvl1pPr>
              <a:defRPr sz="1350" b="0" baseline="0">
                <a:solidFill>
                  <a:schemeClr val="tx1"/>
                </a:solidFill>
              </a:defRPr>
            </a:lvl1pPr>
          </a:lstStyle>
          <a:p>
            <a:pPr lvl="0"/>
            <a:r>
              <a:rPr lang="en-US" dirty="0" smtClean="0"/>
              <a:t>Subheading here</a:t>
            </a:r>
            <a:endParaRPr lang="en-US" dirty="0"/>
          </a:p>
        </p:txBody>
      </p:sp>
      <p:cxnSp>
        <p:nvCxnSpPr>
          <p:cNvPr id="9" name="Straight Connector 8"/>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
        <p:nvSpPr>
          <p:cNvPr id="13"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15758932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7" name="Content Placeholder 6"/>
          <p:cNvSpPr>
            <a:spLocks noGrp="1"/>
          </p:cNvSpPr>
          <p:nvPr>
            <p:ph sz="quarter" idx="13"/>
          </p:nvPr>
        </p:nvSpPr>
        <p:spPr>
          <a:xfrm>
            <a:off x="457200" y="1524000"/>
            <a:ext cx="3962400" cy="4572000"/>
          </a:xfrm>
        </p:spPr>
        <p:txBody>
          <a:bodyPr/>
          <a:lstStyle>
            <a:lvl5pPr>
              <a:defRPr/>
            </a:lvl5pPr>
            <a:lvl6pPr>
              <a:defRPr baseline="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4"/>
          </p:nvPr>
        </p:nvSpPr>
        <p:spPr>
          <a:xfrm>
            <a:off x="4648200" y="1524000"/>
            <a:ext cx="4038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2"/>
          <p:cNvSpPr>
            <a:spLocks noGrp="1"/>
          </p:cNvSpPr>
          <p:nvPr>
            <p:ph type="body" sz="quarter" idx="15" hasCustomPrompt="1"/>
          </p:nvPr>
        </p:nvSpPr>
        <p:spPr>
          <a:xfrm>
            <a:off x="457200" y="800241"/>
            <a:ext cx="8229600" cy="276999"/>
          </a:xfrm>
        </p:spPr>
        <p:txBody>
          <a:bodyPr/>
          <a:lstStyle>
            <a:lvl1pPr>
              <a:defRPr sz="1350" b="0" baseline="0">
                <a:solidFill>
                  <a:schemeClr val="tx1"/>
                </a:solidFill>
              </a:defRPr>
            </a:lvl1pPr>
          </a:lstStyle>
          <a:p>
            <a:pPr lvl="0"/>
            <a:r>
              <a:rPr lang="en-US" dirty="0" smtClean="0"/>
              <a:t>Subheading here</a:t>
            </a:r>
            <a:endParaRPr lang="en-US" dirty="0"/>
          </a:p>
        </p:txBody>
      </p:sp>
      <p:cxnSp>
        <p:nvCxnSpPr>
          <p:cNvPr id="8" name="Straight Connector 7"/>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
        <p:nvSpPr>
          <p:cNvPr id="12"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452981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8" name="Text Placeholder 7"/>
          <p:cNvSpPr>
            <a:spLocks noGrp="1"/>
          </p:cNvSpPr>
          <p:nvPr>
            <p:ph type="body" sz="quarter" idx="16" hasCustomPrompt="1"/>
          </p:nvPr>
        </p:nvSpPr>
        <p:spPr>
          <a:xfrm>
            <a:off x="457200" y="1524000"/>
            <a:ext cx="8229600" cy="4572000"/>
          </a:xfrm>
        </p:spPr>
        <p:txBody>
          <a:bodyPr/>
          <a:lstStyle>
            <a:lvl1pPr>
              <a:lnSpc>
                <a:spcPts val="3300"/>
              </a:lnSpc>
              <a:spcBef>
                <a:spcPts val="0"/>
              </a:spcBef>
              <a:spcAft>
                <a:spcPts val="0"/>
              </a:spcAft>
              <a:defRPr sz="2925" b="0" i="0" baseline="0"/>
            </a:lvl1pPr>
          </a:lstStyle>
          <a:p>
            <a:pPr lvl="0"/>
            <a:r>
              <a:rPr lang="en-US" dirty="0" smtClean="0"/>
              <a:t>“Click to edit Master text styles</a:t>
            </a:r>
          </a:p>
        </p:txBody>
      </p:sp>
      <p:sp>
        <p:nvSpPr>
          <p:cNvPr id="9" name="Text Placeholder 12"/>
          <p:cNvSpPr>
            <a:spLocks noGrp="1"/>
          </p:cNvSpPr>
          <p:nvPr>
            <p:ph type="body" sz="quarter" idx="13" hasCustomPrompt="1"/>
          </p:nvPr>
        </p:nvSpPr>
        <p:spPr>
          <a:xfrm>
            <a:off x="457200" y="800241"/>
            <a:ext cx="8229600" cy="276999"/>
          </a:xfrm>
        </p:spPr>
        <p:txBody>
          <a:bodyPr/>
          <a:lstStyle>
            <a:lvl1pPr>
              <a:defRPr sz="1350" b="0" baseline="0">
                <a:solidFill>
                  <a:schemeClr val="tx1"/>
                </a:solidFill>
              </a:defRPr>
            </a:lvl1pPr>
          </a:lstStyle>
          <a:p>
            <a:pPr lvl="0"/>
            <a:r>
              <a:rPr lang="en-US" dirty="0" smtClean="0"/>
              <a:t>Subheading here</a:t>
            </a:r>
            <a:endParaRPr lang="en-US" dirty="0"/>
          </a:p>
        </p:txBody>
      </p:sp>
      <p:cxnSp>
        <p:nvCxnSpPr>
          <p:cNvPr id="7" name="Straight Connector 6"/>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
        <p:nvSpPr>
          <p:cNvPr id="11"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40455458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7" name="Text Placeholder 12"/>
          <p:cNvSpPr>
            <a:spLocks noGrp="1"/>
          </p:cNvSpPr>
          <p:nvPr>
            <p:ph type="body" sz="quarter" idx="13" hasCustomPrompt="1"/>
          </p:nvPr>
        </p:nvSpPr>
        <p:spPr>
          <a:xfrm>
            <a:off x="457200" y="800241"/>
            <a:ext cx="8229600" cy="276999"/>
          </a:xfrm>
        </p:spPr>
        <p:txBody>
          <a:bodyPr/>
          <a:lstStyle>
            <a:lvl1pPr>
              <a:defRPr sz="1350" b="0" baseline="0">
                <a:solidFill>
                  <a:schemeClr val="tx1"/>
                </a:solidFill>
              </a:defRPr>
            </a:lvl1pPr>
          </a:lstStyle>
          <a:p>
            <a:pPr lvl="0"/>
            <a:r>
              <a:rPr lang="en-US" dirty="0" smtClean="0"/>
              <a:t>Subheading here</a:t>
            </a:r>
            <a:endParaRPr lang="en-US" dirty="0"/>
          </a:p>
        </p:txBody>
      </p:sp>
      <p:cxnSp>
        <p:nvCxnSpPr>
          <p:cNvPr id="6" name="Straight Connector 5"/>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
        <p:nvSpPr>
          <p:cNvPr id="9"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403648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cxnSp>
        <p:nvCxnSpPr>
          <p:cNvPr id="5" name="Straight Connector 4"/>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
        <p:nvSpPr>
          <p:cNvPr id="7"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7951885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p>
            <a:r>
              <a:rPr lang="en-GB" dirty="0" smtClean="0">
                <a:solidFill>
                  <a:prstClr val="black"/>
                </a:solidFill>
              </a:rPr>
              <a:t>© [yyyy] Willis Towers Watson. All rights reserved. Proprietary and Confidential. For Willis Towers Watson and Willis Towers Watson client use only.</a:t>
            </a:r>
            <a:endParaRPr lang="en-US" dirty="0">
              <a:solidFill>
                <a:prstClr val="black"/>
              </a:solidFill>
            </a:endParaRPr>
          </a:p>
        </p:txBody>
      </p:sp>
      <p:sp>
        <p:nvSpPr>
          <p:cNvPr id="6" name="Slide Number Placeholder 5"/>
          <p:cNvSpPr>
            <a:spLocks noGrp="1"/>
          </p:cNvSpPr>
          <p:nvPr>
            <p:ph type="sldNum" sz="quarter" idx="12"/>
          </p:nvPr>
        </p:nvSpPr>
        <p:spPr/>
        <p:txBody>
          <a:bodyPr/>
          <a:lstStyle/>
          <a:p>
            <a:fld id="{2083E393-C0BF-4ED8-8545-7E4C90AFF831}" type="slidenum">
              <a:rPr lang="en-US" smtClean="0">
                <a:solidFill>
                  <a:prstClr val="black"/>
                </a:solidFill>
              </a:rPr>
              <a:pPr/>
              <a:t>‹#›</a:t>
            </a:fld>
            <a:endParaRPr lang="en-US" dirty="0">
              <a:solidFill>
                <a:prstClr val="black"/>
              </a:solidFill>
            </a:endParaRPr>
          </a:p>
        </p:txBody>
      </p:sp>
      <p:sp>
        <p:nvSpPr>
          <p:cNvPr id="8" name="Text Placeholder 12"/>
          <p:cNvSpPr>
            <a:spLocks noGrp="1"/>
          </p:cNvSpPr>
          <p:nvPr>
            <p:ph type="body" sz="quarter" idx="13" hasCustomPrompt="1"/>
          </p:nvPr>
        </p:nvSpPr>
        <p:spPr>
          <a:xfrm>
            <a:off x="457200" y="800241"/>
            <a:ext cx="8229600" cy="276999"/>
          </a:xfrm>
        </p:spPr>
        <p:txBody>
          <a:bodyPr/>
          <a:lstStyle>
            <a:lvl1pPr>
              <a:defRPr sz="1350" b="0" baseline="0">
                <a:solidFill>
                  <a:schemeClr val="tx1"/>
                </a:solidFill>
              </a:defRPr>
            </a:lvl1pPr>
          </a:lstStyle>
          <a:p>
            <a:pPr lvl="0"/>
            <a:r>
              <a:rPr lang="en-US" dirty="0" smtClean="0"/>
              <a:t>Subheading here</a:t>
            </a:r>
            <a:endParaRPr lang="en-US" dirty="0"/>
          </a:p>
        </p:txBody>
      </p:sp>
      <p:sp>
        <p:nvSpPr>
          <p:cNvPr id="10" name="Content Placeholder 2"/>
          <p:cNvSpPr>
            <a:spLocks noGrp="1"/>
          </p:cNvSpPr>
          <p:nvPr>
            <p:ph idx="1"/>
          </p:nvPr>
        </p:nvSpPr>
        <p:spPr>
          <a:xfrm>
            <a:off x="457200" y="1524000"/>
            <a:ext cx="8229600" cy="4572000"/>
          </a:xfrm>
        </p:spPr>
        <p:txBody>
          <a:bodyPr/>
          <a:lstStyle>
            <a:lvl5pPr>
              <a:defRPr baseline="0"/>
            </a:lvl5pPr>
            <a:lvl6pPr>
              <a:defRPr baseline="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1" name="Straight Connector 10"/>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4" y="6300218"/>
            <a:ext cx="1782857" cy="347429"/>
          </a:xfrm>
          <a:prstGeom prst="rect">
            <a:avLst/>
          </a:prstGeom>
        </p:spPr>
      </p:pic>
    </p:spTree>
    <p:extLst>
      <p:ext uri="{BB962C8B-B14F-4D97-AF65-F5344CB8AC3E}">
        <p14:creationId xmlns:p14="http://schemas.microsoft.com/office/powerpoint/2010/main" val="35290596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5" name="Slide Number Placeholder 4"/>
          <p:cNvSpPr>
            <a:spLocks noGrp="1"/>
          </p:cNvSpPr>
          <p:nvPr>
            <p:ph type="sldNum" sz="quarter" idx="12"/>
          </p:nvPr>
        </p:nvSpPr>
        <p:spPr/>
        <p:txBody>
          <a:bodyPr/>
          <a:lstStyle/>
          <a:p>
            <a:fld id="{830D4EF1-2FB9-4CDA-AD22-D945B346B2F0}" type="slidenum">
              <a:rPr lang="en-GB" smtClean="0">
                <a:solidFill>
                  <a:prstClr val="black"/>
                </a:solidFill>
              </a:rPr>
              <a:pPr/>
              <a:t>‹#›</a:t>
            </a:fld>
            <a:endParaRPr lang="en-GB" dirty="0">
              <a:solidFill>
                <a:prstClr val="black"/>
              </a:solidFill>
            </a:endParaRPr>
          </a:p>
        </p:txBody>
      </p:sp>
      <p:sp>
        <p:nvSpPr>
          <p:cNvPr id="6" name="Footer Placeholder 4"/>
          <p:cNvSpPr>
            <a:spLocks noGrp="1"/>
          </p:cNvSpPr>
          <p:nvPr>
            <p:ph type="ftr" sz="quarter" idx="3"/>
          </p:nvPr>
        </p:nvSpPr>
        <p:spPr>
          <a:xfrm>
            <a:off x="457201" y="6400803"/>
            <a:ext cx="5165559"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345" y="6300219"/>
            <a:ext cx="1782857" cy="347429"/>
          </a:xfrm>
          <a:prstGeom prst="rect">
            <a:avLst/>
          </a:prstGeom>
        </p:spPr>
      </p:pic>
      <p:cxnSp>
        <p:nvCxnSpPr>
          <p:cNvPr id="8" name="Straight Connector 7"/>
          <p:cNvCxnSpPr/>
          <p:nvPr userDrawn="1"/>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69936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Text Placeholder 12"/>
          <p:cNvSpPr>
            <a:spLocks noGrp="1"/>
          </p:cNvSpPr>
          <p:nvPr>
            <p:ph type="body" sz="quarter" idx="13" hasCustomPrompt="1"/>
          </p:nvPr>
        </p:nvSpPr>
        <p:spPr>
          <a:xfrm>
            <a:off x="457200" y="800241"/>
            <a:ext cx="8229600" cy="276999"/>
          </a:xfrm>
        </p:spPr>
        <p:txBody>
          <a:bodyPr/>
          <a:lstStyle>
            <a:lvl1pPr>
              <a:defRPr sz="1350" b="0" baseline="0">
                <a:solidFill>
                  <a:schemeClr val="tx1"/>
                </a:solidFill>
              </a:defRPr>
            </a:lvl1pPr>
          </a:lstStyle>
          <a:p>
            <a:pPr lvl="0"/>
            <a:r>
              <a:rPr lang="en-US" dirty="0"/>
              <a:t>Subheading here</a:t>
            </a:r>
          </a:p>
        </p:txBody>
      </p:sp>
      <p:cxnSp>
        <p:nvCxnSpPr>
          <p:cNvPr id="8" name="Straight Connector 7"/>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Slide Number Placeholder 5"/>
          <p:cNvSpPr>
            <a:spLocks noGrp="1"/>
          </p:cNvSpPr>
          <p:nvPr>
            <p:ph type="sldNum" sz="quarter" idx="4"/>
          </p:nvPr>
        </p:nvSpPr>
        <p:spPr>
          <a:xfrm>
            <a:off x="8305800" y="6434085"/>
            <a:ext cx="381000" cy="103875"/>
          </a:xfrm>
          <a:prstGeom prst="rect">
            <a:avLst/>
          </a:prstGeom>
        </p:spPr>
        <p:txBody>
          <a:bodyPr vert="horz" wrap="square" lIns="0" tIns="0" rIns="0" bIns="0" rtlCol="0" anchor="b" anchorCtr="0">
            <a:spAutoFit/>
          </a:bodyPr>
          <a:lstStyle>
            <a:lvl1pPr algn="r">
              <a:defRPr sz="675">
                <a:solidFill>
                  <a:schemeClr val="tx1"/>
                </a:solidFill>
              </a:defRPr>
            </a:lvl1pPr>
          </a:lstStyle>
          <a:p>
            <a:fld id="{2083E393-C0BF-4ED8-8545-7E4C90AFF831}" type="slidenum">
              <a:rPr lang="en-US" smtClean="0">
                <a:solidFill>
                  <a:prstClr val="black"/>
                </a:solidFill>
              </a:rPr>
              <a:pPr/>
              <a:t>‹#›</a:t>
            </a:fld>
            <a:endParaRPr lang="en-US" dirty="0">
              <a:solidFill>
                <a:prstClr val="black"/>
              </a:solidFill>
            </a:endParaRPr>
          </a:p>
        </p:txBody>
      </p:sp>
      <p:sp>
        <p:nvSpPr>
          <p:cNvPr id="9" name="Footer Placeholder 4 Copyright"/>
          <p:cNvSpPr>
            <a:spLocks noGrp="1"/>
          </p:cNvSpPr>
          <p:nvPr>
            <p:ph type="ftr" sz="quarter" idx="3"/>
          </p:nvPr>
        </p:nvSpPr>
        <p:spPr>
          <a:xfrm>
            <a:off x="457199" y="6515098"/>
            <a:ext cx="5277600"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
        <p:nvSpPr>
          <p:cNvPr id="4" name="Text Placeholder 3"/>
          <p:cNvSpPr>
            <a:spLocks noGrp="1"/>
          </p:cNvSpPr>
          <p:nvPr>
            <p:ph type="body" sz="quarter" idx="14" hasCustomPrompt="1"/>
          </p:nvPr>
        </p:nvSpPr>
        <p:spPr>
          <a:xfrm>
            <a:off x="457200" y="6055981"/>
            <a:ext cx="8229600" cy="212725"/>
          </a:xfrm>
          <a:noFill/>
          <a:ln>
            <a:noFill/>
          </a:ln>
        </p:spPr>
        <p:txBody>
          <a:bodyPr/>
          <a:lstStyle>
            <a:lvl1pPr>
              <a:defRPr sz="600" b="0"/>
            </a:lvl1pPr>
            <a:lvl2pPr>
              <a:defRPr sz="600" b="0"/>
            </a:lvl2pPr>
            <a:lvl3pPr>
              <a:defRPr sz="600" b="0"/>
            </a:lvl3pPr>
            <a:lvl4pPr>
              <a:defRPr sz="600" b="0"/>
            </a:lvl4pPr>
            <a:lvl5pPr>
              <a:defRPr sz="600" b="0"/>
            </a:lvl5pPr>
          </a:lstStyle>
          <a:p>
            <a:pPr lvl="0"/>
            <a:r>
              <a:rPr lang="en-US" smtClean="0"/>
              <a:t>Source</a:t>
            </a:r>
            <a:endParaRPr lang="en-US" dirty="0"/>
          </a:p>
        </p:txBody>
      </p:sp>
    </p:spTree>
    <p:extLst>
      <p:ext uri="{BB962C8B-B14F-4D97-AF65-F5344CB8AC3E}">
        <p14:creationId xmlns:p14="http://schemas.microsoft.com/office/powerpoint/2010/main" val="16202664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zh-CN" altLang="en-US" smtClean="0"/>
              <a:t>单击此处编辑母版标题样式</a:t>
            </a:r>
            <a:endParaRPr lang="en-US" dirty="0"/>
          </a:p>
        </p:txBody>
      </p:sp>
      <p:sp>
        <p:nvSpPr>
          <p:cNvPr id="8" name="Text Placeholder 12"/>
          <p:cNvSpPr>
            <a:spLocks noGrp="1"/>
          </p:cNvSpPr>
          <p:nvPr>
            <p:ph type="body" sz="quarter" idx="13" hasCustomPrompt="1"/>
          </p:nvPr>
        </p:nvSpPr>
        <p:spPr>
          <a:xfrm>
            <a:off x="457200" y="800241"/>
            <a:ext cx="8229600" cy="276999"/>
          </a:xfrm>
        </p:spPr>
        <p:txBody>
          <a:bodyPr/>
          <a:lstStyle>
            <a:lvl1pPr>
              <a:defRPr sz="1350" b="0" baseline="0">
                <a:solidFill>
                  <a:schemeClr val="tx1"/>
                </a:solidFill>
              </a:defRPr>
            </a:lvl1pPr>
          </a:lstStyle>
          <a:p>
            <a:pPr lvl="0"/>
            <a:r>
              <a:rPr lang="en-US" dirty="0"/>
              <a:t>Subheading here</a:t>
            </a:r>
          </a:p>
        </p:txBody>
      </p:sp>
      <p:cxnSp>
        <p:nvCxnSpPr>
          <p:cNvPr id="12" name="Straight Connector 11"/>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p:nvPr>
        </p:nvSpPr>
        <p:spPr>
          <a:xfrm>
            <a:off x="457200" y="1524000"/>
            <a:ext cx="8229600" cy="4389120"/>
          </a:xfrm>
        </p:spPr>
        <p:txBody>
          <a:bodyPr/>
          <a:lstStyle>
            <a:lvl1pPr>
              <a:defRPr sz="1350"/>
            </a:lvl1pPr>
            <a:lvl2pPr>
              <a:defRPr sz="1200"/>
            </a:lvl2pPr>
            <a:lvl3pPr>
              <a:buSzPct val="125000"/>
              <a:defRPr/>
            </a:lvl3pPr>
            <a:lvl4pPr>
              <a:buSzPct val="125000"/>
              <a:defRPr/>
            </a:lvl4pPr>
            <a:lvl5pPr>
              <a:buSzPct val="125000"/>
              <a:defRPr baseline="0"/>
            </a:lvl5pPr>
            <a:lvl6pPr>
              <a:defRPr baseline="0"/>
            </a:lvl6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pic>
        <p:nvPicPr>
          <p:cNvPr id="13" name="Picture 12"/>
          <p:cNvPicPr>
            <a:picLocks noChangeAspect="1"/>
          </p:cNvPicPr>
          <p:nvPr userDrawn="1"/>
        </p:nvPicPr>
        <p:blipFill>
          <a:blip r:embed="rId2" cstate="print"/>
          <a:stretch>
            <a:fillRect/>
          </a:stretch>
        </p:blipFill>
        <p:spPr>
          <a:xfrm>
            <a:off x="6675344" y="6300222"/>
            <a:ext cx="1782857" cy="347429"/>
          </a:xfrm>
          <a:prstGeom prst="rect">
            <a:avLst/>
          </a:prstGeom>
        </p:spPr>
      </p:pic>
      <p:sp>
        <p:nvSpPr>
          <p:cNvPr id="20" name="Slide Number Placeholder 5"/>
          <p:cNvSpPr>
            <a:spLocks noGrp="1"/>
          </p:cNvSpPr>
          <p:nvPr>
            <p:ph type="sldNum" sz="quarter" idx="4"/>
          </p:nvPr>
        </p:nvSpPr>
        <p:spPr>
          <a:xfrm>
            <a:off x="8305800" y="6434085"/>
            <a:ext cx="381000" cy="103875"/>
          </a:xfrm>
          <a:prstGeom prst="rect">
            <a:avLst/>
          </a:prstGeom>
        </p:spPr>
        <p:txBody>
          <a:bodyPr vert="horz" wrap="square" lIns="0" tIns="0" rIns="0" bIns="0" rtlCol="0" anchor="b" anchorCtr="0">
            <a:spAutoFit/>
          </a:bodyPr>
          <a:lstStyle>
            <a:lvl1pPr algn="r">
              <a:defRPr sz="675">
                <a:solidFill>
                  <a:schemeClr val="tx1"/>
                </a:solidFill>
              </a:defRPr>
            </a:lvl1pPr>
          </a:lstStyle>
          <a:p>
            <a:fld id="{2083E393-C0BF-4ED8-8545-7E4C90AFF831}" type="slidenum">
              <a:rPr lang="en-US" smtClean="0">
                <a:solidFill>
                  <a:prstClr val="black"/>
                </a:solidFill>
              </a:rPr>
              <a:pPr/>
              <a:t>‹#›</a:t>
            </a:fld>
            <a:endParaRPr lang="en-US" dirty="0">
              <a:solidFill>
                <a:prstClr val="black"/>
              </a:solidFill>
            </a:endParaRPr>
          </a:p>
        </p:txBody>
      </p:sp>
      <p:sp>
        <p:nvSpPr>
          <p:cNvPr id="9" name="Footer Placeholder 4 Copyright"/>
          <p:cNvSpPr>
            <a:spLocks noGrp="1"/>
          </p:cNvSpPr>
          <p:nvPr>
            <p:ph type="ftr" sz="quarter" idx="3"/>
          </p:nvPr>
        </p:nvSpPr>
        <p:spPr>
          <a:xfrm>
            <a:off x="457199" y="6515102"/>
            <a:ext cx="5277600"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a:solidFill>
                  <a:prstClr val="black"/>
                </a:solidFill>
              </a:rPr>
              <a:t>© [yyyy]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4232105752"/>
      </p:ext>
    </p:extLst>
  </p:cSld>
  <p:clrMapOvr>
    <a:masterClrMapping/>
  </p:clrMapOvr>
  <p:extLst mod="1">
    <p:ext uri="{DCECCB84-F9BA-43D5-87BE-67443E8EF086}">
      <p15:sldGuideLst xmlns:p15="http://schemas.microsoft.com/office/powerpoint/2012/main">
        <p15:guide id="1" orient="horz" pos="4104" userDrawn="1">
          <p15:clr>
            <a:srgbClr val="FBAE40"/>
          </p15:clr>
        </p15:guide>
        <p15:guide id="2" pos="216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cxnSp>
        <p:nvCxnSpPr>
          <p:cNvPr id="4" name="Straight Connector 3"/>
          <p:cNvCxnSpPr/>
          <p:nvPr/>
        </p:nvCxnSpPr>
        <p:spPr>
          <a:xfrm>
            <a:off x="457200" y="6248400"/>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75438" y="6300790"/>
            <a:ext cx="178276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7" name="Text Placeholder 12"/>
          <p:cNvSpPr>
            <a:spLocks noGrp="1"/>
          </p:cNvSpPr>
          <p:nvPr>
            <p:ph type="body" sz="quarter" idx="13"/>
          </p:nvPr>
        </p:nvSpPr>
        <p:spPr>
          <a:xfrm>
            <a:off x="457200" y="800241"/>
            <a:ext cx="8229600" cy="276999"/>
          </a:xfrm>
        </p:spPr>
        <p:txBody>
          <a:bodyPr/>
          <a:lstStyle>
            <a:lvl1pPr>
              <a:defRPr sz="760" b="0" baseline="0">
                <a:solidFill>
                  <a:schemeClr val="tx1"/>
                </a:solidFill>
              </a:defRPr>
            </a:lvl1pPr>
          </a:lstStyle>
          <a:p>
            <a:pPr lvl="0"/>
            <a:r>
              <a:rPr lang="en-US" smtClean="0"/>
              <a:t>Click to edit Master text styles</a:t>
            </a:r>
          </a:p>
        </p:txBody>
      </p:sp>
      <p:sp>
        <p:nvSpPr>
          <p:cNvPr id="6" name="Footer Placeholder 4"/>
          <p:cNvSpPr>
            <a:spLocks noGrp="1"/>
          </p:cNvSpPr>
          <p:nvPr>
            <p:ph type="ftr" sz="quarter" idx="14"/>
          </p:nvPr>
        </p:nvSpPr>
        <p:spPr/>
        <p:txBody>
          <a:bodyPr/>
          <a:lstStyle>
            <a:lvl1pPr>
              <a:defRPr/>
            </a:lvl1pPr>
          </a:lstStyle>
          <a:p>
            <a:r>
              <a:rPr lang="en-GB" altLang="en-US" dirty="0" smtClean="0">
                <a:solidFill>
                  <a:prstClr val="black"/>
                </a:solidFill>
              </a:rPr>
              <a:t>© 2018 Willis Towers Watson. All rights reserved. Proprietary and Confidential. For Willis Towers Watson and Willis Towers Watson client use only.</a:t>
            </a:r>
            <a:endParaRPr lang="en-GB" altLang="en-US" dirty="0">
              <a:solidFill>
                <a:prstClr val="black"/>
              </a:solidFill>
            </a:endParaRPr>
          </a:p>
        </p:txBody>
      </p:sp>
      <p:sp>
        <p:nvSpPr>
          <p:cNvPr id="8" name="Slide Number Placeholder 5"/>
          <p:cNvSpPr>
            <a:spLocks noGrp="1"/>
          </p:cNvSpPr>
          <p:nvPr>
            <p:ph type="sldNum" sz="quarter" idx="15"/>
          </p:nvPr>
        </p:nvSpPr>
        <p:spPr/>
        <p:txBody>
          <a:bodyPr/>
          <a:lstStyle>
            <a:lvl1pPr>
              <a:defRPr/>
            </a:lvl1pPr>
          </a:lstStyle>
          <a:p>
            <a:pPr>
              <a:defRPr/>
            </a:pPr>
            <a:fld id="{FDFEC3C9-4791-4443-907E-600126A7B8C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6173223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Agenda">
    <p:bg>
      <p:bgPr>
        <a:solidFill>
          <a:srgbClr val="D9E6DC"/>
        </a:solidFill>
        <a:effectLst/>
      </p:bgPr>
    </p:bg>
    <p:spTree>
      <p:nvGrpSpPr>
        <p:cNvPr id="1" name=""/>
        <p:cNvGrpSpPr/>
        <p:nvPr/>
      </p:nvGrpSpPr>
      <p:grpSpPr>
        <a:xfrm>
          <a:off x="0" y="0"/>
          <a:ext cx="0" cy="0"/>
          <a:chOff x="0" y="0"/>
          <a:chExt cx="0" cy="0"/>
        </a:xfrm>
      </p:grpSpPr>
      <p:sp>
        <p:nvSpPr>
          <p:cNvPr id="22" name="Rectangle 21"/>
          <p:cNvSpPr/>
          <p:nvPr userDrawn="1"/>
        </p:nvSpPr>
        <p:spPr>
          <a:xfrm>
            <a:off x="228600" y="1310179"/>
            <a:ext cx="5090532" cy="3675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dirty="0"/>
          </a:p>
        </p:txBody>
      </p:sp>
      <p:sp>
        <p:nvSpPr>
          <p:cNvPr id="11" name="Rectangle 10"/>
          <p:cNvSpPr/>
          <p:nvPr userDrawn="1"/>
        </p:nvSpPr>
        <p:spPr>
          <a:xfrm>
            <a:off x="0" y="6280484"/>
            <a:ext cx="9144000" cy="577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12"/>
          <p:cNvSpPr>
            <a:spLocks noGrp="1"/>
          </p:cNvSpPr>
          <p:nvPr>
            <p:ph type="body" sz="quarter" idx="13" hasCustomPrompt="1"/>
          </p:nvPr>
        </p:nvSpPr>
        <p:spPr>
          <a:xfrm>
            <a:off x="457200" y="1938530"/>
            <a:ext cx="4636008" cy="2856173"/>
          </a:xfrm>
        </p:spPr>
        <p:txBody>
          <a:bodyPr>
            <a:noAutofit/>
          </a:bodyPr>
          <a:lstStyle>
            <a:lvl1pPr>
              <a:defRPr sz="1350" b="0">
                <a:solidFill>
                  <a:schemeClr val="tx1"/>
                </a:solidFill>
              </a:defRPr>
            </a:lvl1pPr>
          </a:lstStyle>
          <a:p>
            <a:pPr lvl="0"/>
            <a:r>
              <a:rPr lang="en-US" dirty="0"/>
              <a:t>Click to add subheading</a:t>
            </a:r>
          </a:p>
        </p:txBody>
      </p:sp>
      <p:sp>
        <p:nvSpPr>
          <p:cNvPr id="13" name="Title 1"/>
          <p:cNvSpPr>
            <a:spLocks noGrp="1"/>
          </p:cNvSpPr>
          <p:nvPr>
            <p:ph type="title" hasCustomPrompt="1"/>
          </p:nvPr>
        </p:nvSpPr>
        <p:spPr>
          <a:xfrm>
            <a:off x="457200" y="1524001"/>
            <a:ext cx="4636008" cy="381000"/>
          </a:xfrm>
        </p:spPr>
        <p:txBody>
          <a:bodyPr>
            <a:noAutofit/>
          </a:bodyPr>
          <a:lstStyle>
            <a:lvl1pPr>
              <a:defRPr baseline="0"/>
            </a:lvl1pPr>
          </a:lstStyle>
          <a:p>
            <a:r>
              <a:rPr lang="en-US" dirty="0"/>
              <a:t>Divider color slide — click to edit text</a:t>
            </a:r>
          </a:p>
        </p:txBody>
      </p:sp>
      <p:grpSp>
        <p:nvGrpSpPr>
          <p:cNvPr id="14" name="Group 13"/>
          <p:cNvGrpSpPr/>
          <p:nvPr userDrawn="1"/>
        </p:nvGrpSpPr>
        <p:grpSpPr>
          <a:xfrm>
            <a:off x="5738823" y="3773941"/>
            <a:ext cx="1855788" cy="2046287"/>
            <a:chOff x="457200" y="3522663"/>
            <a:chExt cx="1855788" cy="2046287"/>
          </a:xfrm>
        </p:grpSpPr>
        <p:sp>
          <p:nvSpPr>
            <p:cNvPr id="18" name="AutoShape 3"/>
            <p:cNvSpPr>
              <a:spLocks noChangeAspect="1" noChangeArrowheads="1" noTextEdit="1"/>
            </p:cNvSpPr>
            <p:nvPr userDrawn="1"/>
          </p:nvSpPr>
          <p:spPr bwMode="auto">
            <a:xfrm>
              <a:off x="457200" y="3522663"/>
              <a:ext cx="1855788" cy="20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sp>
          <p:nvSpPr>
            <p:cNvPr id="19" name="Rectangle 5"/>
            <p:cNvSpPr>
              <a:spLocks noChangeArrowheads="1"/>
            </p:cNvSpPr>
            <p:nvPr userDrawn="1"/>
          </p:nvSpPr>
          <p:spPr bwMode="auto">
            <a:xfrm>
              <a:off x="1879600" y="4954588"/>
              <a:ext cx="285750" cy="203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sp>
          <p:nvSpPr>
            <p:cNvPr id="25" name="Rectangle 7"/>
            <p:cNvSpPr>
              <a:spLocks noChangeArrowheads="1"/>
            </p:cNvSpPr>
            <p:nvPr userDrawn="1"/>
          </p:nvSpPr>
          <p:spPr bwMode="auto">
            <a:xfrm>
              <a:off x="1177925" y="3730625"/>
              <a:ext cx="142875" cy="617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sp>
          <p:nvSpPr>
            <p:cNvPr id="26" name="Rectangle 8"/>
            <p:cNvSpPr>
              <a:spLocks noChangeArrowheads="1"/>
            </p:cNvSpPr>
            <p:nvPr userDrawn="1"/>
          </p:nvSpPr>
          <p:spPr bwMode="auto">
            <a:xfrm>
              <a:off x="1309688" y="4543425"/>
              <a:ext cx="147638" cy="415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sp>
          <p:nvSpPr>
            <p:cNvPr id="27" name="Rectangle 26"/>
            <p:cNvSpPr>
              <a:spLocks noChangeArrowheads="1"/>
            </p:cNvSpPr>
            <p:nvPr userDrawn="1"/>
          </p:nvSpPr>
          <p:spPr bwMode="auto">
            <a:xfrm>
              <a:off x="457200" y="3929062"/>
              <a:ext cx="5699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grpSp>
      <p:pic>
        <p:nvPicPr>
          <p:cNvPr id="28" name="Picture 27"/>
          <p:cNvPicPr>
            <a:picLocks noChangeAspect="1"/>
          </p:cNvPicPr>
          <p:nvPr userDrawn="1"/>
        </p:nvPicPr>
        <p:blipFill>
          <a:blip r:embed="rId2" cstate="print"/>
          <a:stretch>
            <a:fillRect/>
          </a:stretch>
        </p:blipFill>
        <p:spPr>
          <a:xfrm>
            <a:off x="6675344" y="6300218"/>
            <a:ext cx="1782857" cy="347429"/>
          </a:xfrm>
          <a:prstGeom prst="rect">
            <a:avLst/>
          </a:prstGeom>
        </p:spPr>
      </p:pic>
      <p:sp>
        <p:nvSpPr>
          <p:cNvPr id="29" name="Slide Number Placeholder 5"/>
          <p:cNvSpPr>
            <a:spLocks noGrp="1"/>
          </p:cNvSpPr>
          <p:nvPr>
            <p:ph type="sldNum" sz="quarter" idx="4"/>
          </p:nvPr>
        </p:nvSpPr>
        <p:spPr>
          <a:xfrm>
            <a:off x="8305800" y="6434085"/>
            <a:ext cx="381000" cy="103875"/>
          </a:xfrm>
          <a:prstGeom prst="rect">
            <a:avLst/>
          </a:prstGeom>
        </p:spPr>
        <p:txBody>
          <a:bodyPr vert="horz" wrap="square" lIns="0" tIns="0" rIns="0" bIns="0" rtlCol="0" anchor="b" anchorCtr="0">
            <a:spAutoFit/>
          </a:bodyPr>
          <a:lstStyle>
            <a:lvl1pPr algn="r">
              <a:defRPr sz="675">
                <a:solidFill>
                  <a:schemeClr val="tx1"/>
                </a:solidFill>
              </a:defRPr>
            </a:lvl1pPr>
          </a:lstStyle>
          <a:p>
            <a:fld id="{2083E393-C0BF-4ED8-8545-7E4C90AFF831}" type="slidenum">
              <a:rPr lang="en-US" smtClean="0"/>
              <a:pPr/>
              <a:t>‹#›</a:t>
            </a:fld>
            <a:endParaRPr lang="en-US" dirty="0"/>
          </a:p>
        </p:txBody>
      </p:sp>
      <p:sp>
        <p:nvSpPr>
          <p:cNvPr id="16" name="Footer Placeholder 4 Copyright"/>
          <p:cNvSpPr>
            <a:spLocks noGrp="1"/>
          </p:cNvSpPr>
          <p:nvPr>
            <p:ph type="ftr" sz="quarter" idx="3"/>
          </p:nvPr>
        </p:nvSpPr>
        <p:spPr>
          <a:xfrm>
            <a:off x="457199" y="6515098"/>
            <a:ext cx="5277600"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t>© 2018 Willis Towers Watson. All rights reserved. Proprietary and Confidential. For Willis Towers Watson and Willis Towers Watson client use only.</a:t>
            </a:r>
            <a:endParaRPr lang="en-US" dirty="0"/>
          </a:p>
        </p:txBody>
      </p:sp>
      <p:sp>
        <p:nvSpPr>
          <p:cNvPr id="20" name="Rectangle 19"/>
          <p:cNvSpPr/>
          <p:nvPr userDrawn="1"/>
        </p:nvSpPr>
        <p:spPr>
          <a:xfrm>
            <a:off x="457200" y="6400801"/>
            <a:ext cx="660437" cy="69250"/>
          </a:xfrm>
          <a:prstGeom prst="rect">
            <a:avLst/>
          </a:prstGeom>
        </p:spPr>
        <p:txBody>
          <a:bodyPr wrap="none" lIns="0" tIns="0" rIns="0" bIns="0">
            <a:spAutoFit/>
          </a:bodyPr>
          <a:lstStyle/>
          <a:p>
            <a:pPr>
              <a:spcAft>
                <a:spcPts val="150"/>
              </a:spcAft>
            </a:pPr>
            <a:r>
              <a:rPr lang="en-GB" sz="450" b="1" dirty="0">
                <a:solidFill>
                  <a:schemeClr val="accent1"/>
                </a:solidFill>
              </a:rPr>
              <a:t>willistowerswatson.com</a:t>
            </a:r>
          </a:p>
        </p:txBody>
      </p:sp>
    </p:spTree>
    <p:extLst>
      <p:ext uri="{BB962C8B-B14F-4D97-AF65-F5344CB8AC3E}">
        <p14:creationId xmlns:p14="http://schemas.microsoft.com/office/powerpoint/2010/main" val="16667208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Breadcrumb">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zh-CN" altLang="en-US" smtClean="0"/>
              <a:t>单击此处编辑母版标题样式</a:t>
            </a:r>
            <a:endParaRPr lang="en-US" dirty="0"/>
          </a:p>
        </p:txBody>
      </p:sp>
      <p:sp>
        <p:nvSpPr>
          <p:cNvPr id="8" name="Text Placeholder 12"/>
          <p:cNvSpPr>
            <a:spLocks noGrp="1"/>
          </p:cNvSpPr>
          <p:nvPr>
            <p:ph type="body" sz="quarter" idx="13" hasCustomPrompt="1"/>
          </p:nvPr>
        </p:nvSpPr>
        <p:spPr>
          <a:xfrm>
            <a:off x="457200" y="800241"/>
            <a:ext cx="8229600" cy="276999"/>
          </a:xfrm>
        </p:spPr>
        <p:txBody>
          <a:bodyPr/>
          <a:lstStyle>
            <a:lvl1pPr>
              <a:defRPr sz="1350" b="0" baseline="0">
                <a:solidFill>
                  <a:schemeClr val="tx1"/>
                </a:solidFill>
              </a:defRPr>
            </a:lvl1pPr>
          </a:lstStyle>
          <a:p>
            <a:pPr lvl="0"/>
            <a:r>
              <a:rPr lang="en-US" dirty="0"/>
              <a:t>Subheading here</a:t>
            </a:r>
          </a:p>
        </p:txBody>
      </p:sp>
      <p:sp>
        <p:nvSpPr>
          <p:cNvPr id="10" name="Content Placeholder 2"/>
          <p:cNvSpPr>
            <a:spLocks noGrp="1"/>
          </p:cNvSpPr>
          <p:nvPr>
            <p:ph idx="1"/>
          </p:nvPr>
        </p:nvSpPr>
        <p:spPr>
          <a:xfrm>
            <a:off x="457200" y="1524000"/>
            <a:ext cx="8229600" cy="4389120"/>
          </a:xfrm>
        </p:spPr>
        <p:txBody>
          <a:bodyPr/>
          <a:lstStyle>
            <a:lvl1pPr>
              <a:defRPr sz="1350"/>
            </a:lvl1pPr>
            <a:lvl2pPr>
              <a:defRPr sz="1200"/>
            </a:lvl2pPr>
            <a:lvl3pPr>
              <a:buSzPct val="125000"/>
              <a:defRPr/>
            </a:lvl3pPr>
            <a:lvl4pPr>
              <a:buSzPct val="125000"/>
              <a:defRPr/>
            </a:lvl4pPr>
            <a:lvl5pPr>
              <a:buSzPct val="125000"/>
              <a:defRPr baseline="0"/>
            </a:lvl5pPr>
            <a:lvl6pPr>
              <a:defRPr baseline="0"/>
            </a:lvl6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Text Placeholder 6"/>
          <p:cNvSpPr>
            <a:spLocks noGrp="1"/>
          </p:cNvSpPr>
          <p:nvPr>
            <p:ph type="body" sz="quarter" idx="14" hasCustomPrompt="1"/>
          </p:nvPr>
        </p:nvSpPr>
        <p:spPr>
          <a:xfrm>
            <a:off x="6572865" y="-977"/>
            <a:ext cx="2106186" cy="230400"/>
          </a:xfrm>
          <a:solidFill>
            <a:schemeClr val="accent1"/>
          </a:solidFill>
        </p:spPr>
        <p:txBody>
          <a:bodyPr anchor="ctr" anchorCtr="0"/>
          <a:lstStyle>
            <a:lvl1pPr algn="ctr">
              <a:defRPr sz="750" cap="all" baseline="0">
                <a:solidFill>
                  <a:schemeClr val="bg1"/>
                </a:solidFill>
              </a:defRPr>
            </a:lvl1pPr>
          </a:lstStyle>
          <a:p>
            <a:pPr lvl="0"/>
            <a:r>
              <a:rPr lang="en-US" dirty="0"/>
              <a:t>Click to edit text</a:t>
            </a:r>
          </a:p>
        </p:txBody>
      </p:sp>
      <p:cxnSp>
        <p:nvCxnSpPr>
          <p:cNvPr id="14" name="Straight Connector 13"/>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cstate="print"/>
          <a:stretch>
            <a:fillRect/>
          </a:stretch>
        </p:blipFill>
        <p:spPr>
          <a:xfrm>
            <a:off x="6675344" y="6300222"/>
            <a:ext cx="1782857" cy="347429"/>
          </a:xfrm>
          <a:prstGeom prst="rect">
            <a:avLst/>
          </a:prstGeom>
        </p:spPr>
      </p:pic>
      <p:sp>
        <p:nvSpPr>
          <p:cNvPr id="18" name="Slide Number Placeholder 5"/>
          <p:cNvSpPr>
            <a:spLocks noGrp="1"/>
          </p:cNvSpPr>
          <p:nvPr>
            <p:ph type="sldNum" sz="quarter" idx="4"/>
          </p:nvPr>
        </p:nvSpPr>
        <p:spPr>
          <a:xfrm>
            <a:off x="8305800" y="6434085"/>
            <a:ext cx="381000" cy="103875"/>
          </a:xfrm>
          <a:prstGeom prst="rect">
            <a:avLst/>
          </a:prstGeom>
        </p:spPr>
        <p:txBody>
          <a:bodyPr vert="horz" wrap="square" lIns="0" tIns="0" rIns="0" bIns="0" rtlCol="0" anchor="b" anchorCtr="0">
            <a:spAutoFit/>
          </a:bodyPr>
          <a:lstStyle>
            <a:lvl1pPr algn="r">
              <a:defRPr sz="675">
                <a:solidFill>
                  <a:schemeClr val="tx1"/>
                </a:solidFill>
              </a:defRPr>
            </a:lvl1pPr>
          </a:lstStyle>
          <a:p>
            <a:fld id="{2083E393-C0BF-4ED8-8545-7E4C90AFF831}" type="slidenum">
              <a:rPr lang="en-US" smtClean="0">
                <a:solidFill>
                  <a:prstClr val="black"/>
                </a:solidFill>
              </a:rPr>
              <a:pPr/>
              <a:t>‹#›</a:t>
            </a:fld>
            <a:endParaRPr lang="en-US" dirty="0">
              <a:solidFill>
                <a:prstClr val="black"/>
              </a:solidFill>
            </a:endParaRPr>
          </a:p>
        </p:txBody>
      </p:sp>
      <p:sp>
        <p:nvSpPr>
          <p:cNvPr id="11" name="Footer Placeholder 4 Copyright"/>
          <p:cNvSpPr>
            <a:spLocks noGrp="1"/>
          </p:cNvSpPr>
          <p:nvPr>
            <p:ph type="ftr" sz="quarter" idx="3"/>
          </p:nvPr>
        </p:nvSpPr>
        <p:spPr>
          <a:xfrm>
            <a:off x="457199" y="6515102"/>
            <a:ext cx="5277600"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a:solidFill>
                  <a:prstClr val="black"/>
                </a:solidFill>
              </a:rPr>
              <a:t>© [yyyy]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20583492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wCopyright"/>
          <p:cNvSpPr txBox="1">
            <a:spLocks noChangeArrowheads="1"/>
          </p:cNvSpPr>
          <p:nvPr userDrawn="1"/>
        </p:nvSpPr>
        <p:spPr bwMode="auto">
          <a:xfrm>
            <a:off x="3779891" y="6573185"/>
            <a:ext cx="4671960"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0" rIns="0" bIns="0">
            <a:spAutoFit/>
          </a:bodyPr>
          <a:lstStyle/>
          <a:p>
            <a:pPr algn="r">
              <a:lnSpc>
                <a:spcPct val="100000"/>
              </a:lnSpc>
            </a:pPr>
            <a:r>
              <a:rPr lang="de-DE" sz="600" noProof="1">
                <a:solidFill>
                  <a:srgbClr val="000000"/>
                </a:solidFill>
              </a:rPr>
              <a:t>© </a:t>
            </a:r>
            <a:r>
              <a:rPr lang="de-DE" sz="600" noProof="1" smtClean="0">
                <a:solidFill>
                  <a:srgbClr val="000000"/>
                </a:solidFill>
              </a:rPr>
              <a:t>2012 </a:t>
            </a:r>
            <a:r>
              <a:rPr lang="de-DE" sz="600" noProof="1">
                <a:solidFill>
                  <a:srgbClr val="000000"/>
                </a:solidFill>
              </a:rPr>
              <a:t>Towers Watson. All rights reserved. Proprietary and Confidential. For Towers Watson and Towers Watson client use only.</a:t>
            </a:r>
          </a:p>
        </p:txBody>
      </p:sp>
      <p:sp>
        <p:nvSpPr>
          <p:cNvPr id="12" name="TWURL"/>
          <p:cNvSpPr txBox="1">
            <a:spLocks noChangeArrowheads="1"/>
          </p:cNvSpPr>
          <p:nvPr userDrawn="1"/>
        </p:nvSpPr>
        <p:spPr bwMode="gray">
          <a:xfrm>
            <a:off x="409575" y="6573185"/>
            <a:ext cx="1009650" cy="168275"/>
          </a:xfrm>
          <a:prstGeom prst="rect">
            <a:avLst/>
          </a:prstGeom>
          <a:noFill/>
          <a:ln w="9525">
            <a:noFill/>
            <a:miter lim="800000"/>
            <a:headEnd/>
            <a:tailEnd/>
          </a:ln>
          <a:effectLst/>
        </p:spPr>
        <p:txBody>
          <a:bodyPr wrap="none" lIns="0" tIns="0">
            <a:spAutoFit/>
          </a:bodyPr>
          <a:lstStyle/>
          <a:p>
            <a:pPr>
              <a:lnSpc>
                <a:spcPct val="100000"/>
              </a:lnSpc>
              <a:defRPr/>
            </a:pPr>
            <a:r>
              <a:rPr lang="en-US" sz="800" b="1" dirty="0">
                <a:solidFill>
                  <a:srgbClr val="E35235"/>
                </a:solidFill>
                <a:latin typeface="Arial" pitchFamily="-105" charset="0"/>
                <a:ea typeface="Arial" pitchFamily="-105" charset="0"/>
                <a:cs typeface="Arial" pitchFamily="-105" charset="0"/>
              </a:rPr>
              <a:t>towerswatson.com</a:t>
            </a:r>
          </a:p>
        </p:txBody>
      </p:sp>
      <p:sp>
        <p:nvSpPr>
          <p:cNvPr id="14" name="twPageNumber"/>
          <p:cNvSpPr>
            <a:spLocks noGrp="1" noChangeArrowheads="1"/>
          </p:cNvSpPr>
          <p:nvPr>
            <p:ph type="sldNum" sz="quarter" idx="4"/>
          </p:nvPr>
        </p:nvSpPr>
        <p:spPr bwMode="gray">
          <a:xfrm>
            <a:off x="8532550" y="6507500"/>
            <a:ext cx="3317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a:lnSpc>
                <a:spcPct val="100000"/>
              </a:lnSpc>
              <a:defRPr sz="800" b="1">
                <a:solidFill>
                  <a:srgbClr val="000000"/>
                </a:solidFill>
              </a:defRPr>
            </a:lvl1pPr>
          </a:lstStyle>
          <a:p>
            <a:fld id="{9B3DB7C6-A0A8-4BDD-B482-477EEC9D2047}" type="slidenum">
              <a:rPr lang="en-US"/>
              <a:pPr/>
              <a:t>‹#›</a:t>
            </a:fld>
            <a:endParaRPr lang="en-US" dirty="0"/>
          </a:p>
        </p:txBody>
      </p:sp>
    </p:spTree>
    <p:extLst>
      <p:ext uri="{BB962C8B-B14F-4D97-AF65-F5344CB8AC3E}">
        <p14:creationId xmlns:p14="http://schemas.microsoft.com/office/powerpoint/2010/main" val="36403314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tags" Target="../tags/tag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theme" Target="../theme/theme2.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Slide Number Placeholder 5"/>
          <p:cNvSpPr txBox="1">
            <a:spLocks/>
          </p:cNvSpPr>
          <p:nvPr userDrawn="1"/>
        </p:nvSpPr>
        <p:spPr>
          <a:xfrm>
            <a:off x="3657020" y="6470543"/>
            <a:ext cx="2505349" cy="175598"/>
          </a:xfrm>
          <a:prstGeom prst="rect">
            <a:avLst/>
          </a:prstGeom>
        </p:spPr>
        <p:txBody>
          <a:bodyPr vert="horz" lIns="68580" tIns="34290" rIns="68580" bIns="34290" rtlCol="0" anchor="ctr"/>
          <a:lstStyle>
            <a:defPPr>
              <a:defRPr lang="en-US"/>
            </a:defPPr>
            <a:lvl1pPr marL="0" algn="r" defTabSz="536433" rtl="0" eaLnBrk="1" latinLnBrk="0" hangingPunct="1">
              <a:defRPr sz="1100" kern="1200">
                <a:solidFill>
                  <a:schemeClr val="accent6"/>
                </a:solidFill>
                <a:latin typeface="+mn-lt"/>
                <a:ea typeface="+mn-ea"/>
                <a:cs typeface="+mn-cs"/>
              </a:defRPr>
            </a:lvl1pPr>
            <a:lvl2pPr marL="536433" algn="l" defTabSz="536433" rtl="0" eaLnBrk="1" latinLnBrk="0" hangingPunct="1">
              <a:defRPr sz="2100" kern="1200">
                <a:solidFill>
                  <a:schemeClr val="tx1"/>
                </a:solidFill>
                <a:latin typeface="+mn-lt"/>
                <a:ea typeface="+mn-ea"/>
                <a:cs typeface="+mn-cs"/>
              </a:defRPr>
            </a:lvl2pPr>
            <a:lvl3pPr marL="1072866" algn="l" defTabSz="536433" rtl="0" eaLnBrk="1" latinLnBrk="0" hangingPunct="1">
              <a:defRPr sz="2100" kern="1200">
                <a:solidFill>
                  <a:schemeClr val="tx1"/>
                </a:solidFill>
                <a:latin typeface="+mn-lt"/>
                <a:ea typeface="+mn-ea"/>
                <a:cs typeface="+mn-cs"/>
              </a:defRPr>
            </a:lvl3pPr>
            <a:lvl4pPr marL="1609298" algn="l" defTabSz="536433" rtl="0" eaLnBrk="1" latinLnBrk="0" hangingPunct="1">
              <a:defRPr sz="2100" kern="1200">
                <a:solidFill>
                  <a:schemeClr val="tx1"/>
                </a:solidFill>
                <a:latin typeface="+mn-lt"/>
                <a:ea typeface="+mn-ea"/>
                <a:cs typeface="+mn-cs"/>
              </a:defRPr>
            </a:lvl4pPr>
            <a:lvl5pPr marL="2145731" algn="l" defTabSz="536433" rtl="0" eaLnBrk="1" latinLnBrk="0" hangingPunct="1">
              <a:defRPr sz="2100" kern="1200">
                <a:solidFill>
                  <a:schemeClr val="tx1"/>
                </a:solidFill>
                <a:latin typeface="+mn-lt"/>
                <a:ea typeface="+mn-ea"/>
                <a:cs typeface="+mn-cs"/>
              </a:defRPr>
            </a:lvl5pPr>
            <a:lvl6pPr marL="2682164" algn="l" defTabSz="536433" rtl="0" eaLnBrk="1" latinLnBrk="0" hangingPunct="1">
              <a:defRPr sz="2100" kern="1200">
                <a:solidFill>
                  <a:schemeClr val="tx1"/>
                </a:solidFill>
                <a:latin typeface="+mn-lt"/>
                <a:ea typeface="+mn-ea"/>
                <a:cs typeface="+mn-cs"/>
              </a:defRPr>
            </a:lvl6pPr>
            <a:lvl7pPr marL="3218597" algn="l" defTabSz="536433" rtl="0" eaLnBrk="1" latinLnBrk="0" hangingPunct="1">
              <a:defRPr sz="2100" kern="1200">
                <a:solidFill>
                  <a:schemeClr val="tx1"/>
                </a:solidFill>
                <a:latin typeface="+mn-lt"/>
                <a:ea typeface="+mn-ea"/>
                <a:cs typeface="+mn-cs"/>
              </a:defRPr>
            </a:lvl7pPr>
            <a:lvl8pPr marL="3755029" algn="l" defTabSz="536433" rtl="0" eaLnBrk="1" latinLnBrk="0" hangingPunct="1">
              <a:defRPr sz="2100" kern="1200">
                <a:solidFill>
                  <a:schemeClr val="tx1"/>
                </a:solidFill>
                <a:latin typeface="+mn-lt"/>
                <a:ea typeface="+mn-ea"/>
                <a:cs typeface="+mn-cs"/>
              </a:defRPr>
            </a:lvl8pPr>
            <a:lvl9pPr marL="4291462" algn="l" defTabSz="536433" rtl="0" eaLnBrk="1" latinLnBrk="0" hangingPunct="1">
              <a:defRPr sz="2100" kern="1200">
                <a:solidFill>
                  <a:schemeClr val="tx1"/>
                </a:solidFill>
                <a:latin typeface="+mn-lt"/>
                <a:ea typeface="+mn-ea"/>
                <a:cs typeface="+mn-cs"/>
              </a:defRPr>
            </a:lvl9pPr>
          </a:lstStyle>
          <a:p>
            <a:pPr algn="l">
              <a:defRPr/>
            </a:pPr>
            <a:r>
              <a:rPr lang="en-US" sz="525" dirty="0" smtClean="0">
                <a:solidFill>
                  <a:srgbClr val="8D8E8D"/>
                </a:solidFill>
                <a:latin typeface="Arial" charset="0"/>
                <a:ea typeface="Arial" charset="0"/>
                <a:cs typeface="Arial" charset="0"/>
              </a:rPr>
              <a:t>© 2018 Willis Towers Watson. All rights reserved.</a:t>
            </a:r>
          </a:p>
        </p:txBody>
      </p:sp>
      <p:pic>
        <p:nvPicPr>
          <p:cNvPr id="5" name="Picture 4"/>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263842" y="6318424"/>
            <a:ext cx="2164928" cy="457041"/>
          </a:xfrm>
          <a:prstGeom prst="rect">
            <a:avLst/>
          </a:prstGeom>
        </p:spPr>
      </p:pic>
      <p:sp>
        <p:nvSpPr>
          <p:cNvPr id="9" name="Slide Number Placeholder 7"/>
          <p:cNvSpPr>
            <a:spLocks noGrp="1"/>
          </p:cNvSpPr>
          <p:nvPr>
            <p:ph type="sldNum" sz="quarter" idx="4"/>
          </p:nvPr>
        </p:nvSpPr>
        <p:spPr>
          <a:xfrm>
            <a:off x="6644841" y="6445747"/>
            <a:ext cx="2133600" cy="175598"/>
          </a:xfrm>
          <a:prstGeom prst="rect">
            <a:avLst/>
          </a:prstGeom>
        </p:spPr>
        <p:txBody>
          <a:bodyPr/>
          <a:lstStyle>
            <a:lvl1pPr algn="r">
              <a:defRPr sz="600">
                <a:solidFill>
                  <a:schemeClr val="accent6">
                    <a:lumMod val="50000"/>
                  </a:schemeClr>
                </a:solidFill>
                <a:latin typeface="Arial" charset="0"/>
                <a:ea typeface="Arial" charset="0"/>
                <a:cs typeface="Arial" charset="0"/>
              </a:defRPr>
            </a:lvl1pPr>
          </a:lstStyle>
          <a:p>
            <a:pPr defTabSz="402325"/>
            <a:fld id="{AF88E988-FB04-AB4E-BE5A-59F242AF7F7A}" type="slidenum">
              <a:rPr lang="en-US" smtClean="0">
                <a:solidFill>
                  <a:srgbClr val="3C3C3B">
                    <a:lumMod val="50000"/>
                  </a:srgbClr>
                </a:solidFill>
              </a:rPr>
              <a:pPr defTabSz="402325"/>
              <a:t>‹#›</a:t>
            </a:fld>
            <a:r>
              <a:rPr lang="en-US" smtClean="0">
                <a:solidFill>
                  <a:srgbClr val="3C3C3B">
                    <a:lumMod val="50000"/>
                  </a:srgbClr>
                </a:solidFill>
              </a:rPr>
              <a:t>1</a:t>
            </a:r>
            <a:endParaRPr lang="en-US" dirty="0">
              <a:solidFill>
                <a:srgbClr val="3C3C3B">
                  <a:lumMod val="50000"/>
                </a:srgbClr>
              </a:solidFill>
            </a:endParaRPr>
          </a:p>
        </p:txBody>
      </p:sp>
    </p:spTree>
    <p:extLst>
      <p:ext uri="{BB962C8B-B14F-4D97-AF65-F5344CB8AC3E}">
        <p14:creationId xmlns:p14="http://schemas.microsoft.com/office/powerpoint/2010/main" val="4289574226"/>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3" r:id="rId23"/>
    <p:sldLayoutId id="2147483804" r:id="rId24"/>
    <p:sldLayoutId id="2147483805" r:id="rId25"/>
    <p:sldLayoutId id="2147483806" r:id="rId26"/>
  </p:sldLayoutIdLst>
  <p:timing>
    <p:tnLst>
      <p:par>
        <p:cTn id="1" dur="indefinite" restart="never" nodeType="tmRoot"/>
      </p:par>
    </p:tnLst>
  </p:timing>
  <p:hf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Box 7"/>
          <p:cNvSpPr txBox="1"/>
          <p:nvPr userDrawn="1">
            <p:custDataLst>
              <p:tags r:id="rId26"/>
            </p:custDataLst>
          </p:nvPr>
        </p:nvSpPr>
        <p:spPr>
          <a:xfrm rot="19906914">
            <a:off x="243577" y="3156215"/>
            <a:ext cx="8514068" cy="854080"/>
          </a:xfrm>
          <a:prstGeom prst="rect">
            <a:avLst/>
          </a:prstGeom>
          <a:noFill/>
        </p:spPr>
        <p:txBody>
          <a:bodyPr wrap="square" rtlCol="0" anchor="ctr" anchorCtr="0">
            <a:spAutoFit/>
          </a:bodyPr>
          <a:lstStyle/>
          <a:p>
            <a:pPr algn="ctr"/>
            <a:r>
              <a:rPr lang="en-GB" sz="4950" b="1" dirty="0" smtClean="0">
                <a:solidFill>
                  <a:srgbClr val="C0C0C0"/>
                </a:solidFill>
              </a:rPr>
              <a:t> </a:t>
            </a:r>
            <a:endParaRPr lang="en-GB" sz="1350" b="1" dirty="0">
              <a:solidFill>
                <a:srgbClr val="C0C0C0"/>
              </a:solidFill>
            </a:endParaRPr>
          </a:p>
        </p:txBody>
      </p:sp>
      <p:sp>
        <p:nvSpPr>
          <p:cNvPr id="2" name="Title Placeholder 1"/>
          <p:cNvSpPr>
            <a:spLocks noGrp="1"/>
          </p:cNvSpPr>
          <p:nvPr>
            <p:ph type="title"/>
          </p:nvPr>
        </p:nvSpPr>
        <p:spPr>
          <a:xfrm>
            <a:off x="457200" y="457202"/>
            <a:ext cx="8229600" cy="307777"/>
          </a:xfrm>
          <a:prstGeom prst="rect">
            <a:avLst/>
          </a:prstGeom>
        </p:spPr>
        <p:txBody>
          <a:bodyPr vert="horz" lIns="0" tIns="0" rIns="0" bIns="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524000"/>
            <a:ext cx="8229600" cy="4572000"/>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Copyright"/>
          <p:cNvSpPr>
            <a:spLocks noGrp="1"/>
          </p:cNvSpPr>
          <p:nvPr>
            <p:ph type="ftr" sz="quarter" idx="3"/>
          </p:nvPr>
        </p:nvSpPr>
        <p:spPr>
          <a:xfrm>
            <a:off x="457200" y="6400802"/>
            <a:ext cx="5277853" cy="69250"/>
          </a:xfrm>
          <a:prstGeom prst="rect">
            <a:avLst/>
          </a:prstGeom>
        </p:spPr>
        <p:txBody>
          <a:bodyPr vert="horz" wrap="square" lIns="0" tIns="0" rIns="0" bIns="0" rtlCol="0" anchor="t" anchorCtr="0">
            <a:spAutoFit/>
          </a:bodyPr>
          <a:lstStyle>
            <a:lvl1pPr algn="l">
              <a:defRPr sz="450">
                <a:solidFill>
                  <a:schemeClr val="tx1"/>
                </a:solidFill>
              </a:defRPr>
            </a:lvl1p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
        <p:nvSpPr>
          <p:cNvPr id="6" name="Slide Number Placeholder 5"/>
          <p:cNvSpPr>
            <a:spLocks noGrp="1"/>
          </p:cNvSpPr>
          <p:nvPr>
            <p:ph type="sldNum" sz="quarter" idx="4"/>
          </p:nvPr>
        </p:nvSpPr>
        <p:spPr>
          <a:xfrm>
            <a:off x="8305800" y="6400802"/>
            <a:ext cx="381000" cy="103875"/>
          </a:xfrm>
          <a:prstGeom prst="rect">
            <a:avLst/>
          </a:prstGeom>
        </p:spPr>
        <p:txBody>
          <a:bodyPr vert="horz" wrap="square" lIns="0" tIns="0" rIns="0" bIns="0" rtlCol="0" anchor="t" anchorCtr="0">
            <a:spAutoFit/>
          </a:bodyPr>
          <a:lstStyle>
            <a:lvl1pPr algn="r">
              <a:defRPr sz="675">
                <a:solidFill>
                  <a:schemeClr val="tx1"/>
                </a:solidFill>
              </a:defRPr>
            </a:lvl1pPr>
          </a:lstStyle>
          <a:p>
            <a:fld id="{2083E393-C0BF-4ED8-8545-7E4C90AFF83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306136397"/>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2" r:id="rId18"/>
    <p:sldLayoutId id="2147483900" r:id="rId19"/>
    <p:sldLayoutId id="2147483901" r:id="rId20"/>
    <p:sldLayoutId id="2147483904" r:id="rId21"/>
    <p:sldLayoutId id="2147483913" r:id="rId22"/>
    <p:sldLayoutId id="2147483914" r:id="rId23"/>
    <p:sldLayoutId id="2147483915" r:id="rId24"/>
  </p:sldLayoutIdLst>
  <p:hf hdr="0" dt="0"/>
  <p:txStyles>
    <p:titleStyle>
      <a:lvl1pPr algn="l" defTabSz="685800" rtl="0" eaLnBrk="1" latinLnBrk="0" hangingPunct="1">
        <a:spcBef>
          <a:spcPct val="0"/>
        </a:spcBef>
        <a:buNone/>
        <a:defRPr sz="15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685800" rtl="0" eaLnBrk="1" latinLnBrk="0" hangingPunct="1">
        <a:spcBef>
          <a:spcPts val="0"/>
        </a:spcBef>
        <a:spcAft>
          <a:spcPts val="263"/>
        </a:spcAft>
        <a:buFontTx/>
        <a:buNone/>
        <a:defRPr sz="1050" b="1" kern="1200">
          <a:solidFill>
            <a:schemeClr val="tx1"/>
          </a:solidFill>
          <a:latin typeface="+mn-lt"/>
          <a:ea typeface="+mn-ea"/>
          <a:cs typeface="+mn-cs"/>
        </a:defRPr>
      </a:lvl1pPr>
      <a:lvl2pPr marL="0" indent="0" algn="l" defTabSz="685800" rtl="0" eaLnBrk="1" latinLnBrk="0" hangingPunct="1">
        <a:spcBef>
          <a:spcPts val="0"/>
        </a:spcBef>
        <a:spcAft>
          <a:spcPts val="263"/>
        </a:spcAft>
        <a:buFontTx/>
        <a:buNone/>
        <a:defRPr sz="1050" kern="1200">
          <a:solidFill>
            <a:schemeClr val="tx1"/>
          </a:solidFill>
          <a:latin typeface="+mn-lt"/>
          <a:ea typeface="+mn-ea"/>
          <a:cs typeface="+mn-cs"/>
        </a:defRPr>
      </a:lvl2pPr>
      <a:lvl3pPr marL="171450" indent="-171450" algn="l" defTabSz="685800" rtl="0" eaLnBrk="1" latinLnBrk="0" hangingPunct="1">
        <a:spcBef>
          <a:spcPts val="0"/>
        </a:spcBef>
        <a:spcAft>
          <a:spcPts val="263"/>
        </a:spcAft>
        <a:buClr>
          <a:srgbClr val="702082"/>
        </a:buClr>
        <a:buFont typeface="Wingdings" pitchFamily="2" charset="2"/>
        <a:buChar char="§"/>
        <a:defRPr sz="1050" kern="1200" baseline="0">
          <a:solidFill>
            <a:schemeClr val="tx1"/>
          </a:solidFill>
          <a:latin typeface="+mn-lt"/>
          <a:ea typeface="+mn-ea"/>
          <a:cs typeface="+mn-cs"/>
        </a:defRPr>
      </a:lvl3pPr>
      <a:lvl4pPr marL="342900" indent="-171450" algn="l" defTabSz="685800" rtl="0" eaLnBrk="1" latinLnBrk="0" hangingPunct="1">
        <a:spcBef>
          <a:spcPts val="0"/>
        </a:spcBef>
        <a:spcAft>
          <a:spcPts val="210"/>
        </a:spcAft>
        <a:buClr>
          <a:schemeClr val="accent6"/>
        </a:buClr>
        <a:buFont typeface="Wingdings" pitchFamily="2" charset="2"/>
        <a:buChar char="§"/>
        <a:defRPr sz="900" kern="1200">
          <a:solidFill>
            <a:schemeClr val="tx1"/>
          </a:solidFill>
          <a:latin typeface="+mn-lt"/>
          <a:ea typeface="+mn-ea"/>
          <a:cs typeface="+mn-cs"/>
        </a:defRPr>
      </a:lvl4pPr>
      <a:lvl5pPr marL="548640" indent="-171450" algn="l" defTabSz="685800" rtl="0" eaLnBrk="1" latinLnBrk="0" hangingPunct="1">
        <a:spcBef>
          <a:spcPts val="0"/>
        </a:spcBef>
        <a:spcAft>
          <a:spcPts val="210"/>
        </a:spcAft>
        <a:buClr>
          <a:srgbClr val="000000"/>
        </a:buClr>
        <a:buFont typeface="Arial" pitchFamily="34" charset="0"/>
        <a:buChar char="̵"/>
        <a:defRPr sz="900" kern="1200" baseline="0">
          <a:solidFill>
            <a:schemeClr val="tx1"/>
          </a:solidFill>
          <a:latin typeface="+mn-lt"/>
          <a:ea typeface="+mn-ea"/>
          <a:cs typeface="+mn-cs"/>
        </a:defRPr>
      </a:lvl5pPr>
      <a:lvl6pPr marL="754380" indent="-171450" algn="l" defTabSz="685800" rtl="0" eaLnBrk="1" latinLnBrk="0" hangingPunct="1">
        <a:spcBef>
          <a:spcPts val="0"/>
        </a:spcBef>
        <a:spcAft>
          <a:spcPts val="180"/>
        </a:spcAft>
        <a:buClr>
          <a:srgbClr val="000000"/>
        </a:buClr>
        <a:buFont typeface="Arial" pitchFamily="34" charset="0"/>
        <a:buChar char="̵"/>
        <a:defRPr sz="750" kern="1200" baseline="0">
          <a:solidFill>
            <a:schemeClr val="tx1"/>
          </a:solidFill>
          <a:latin typeface="+mn-lt"/>
          <a:ea typeface="+mn-ea"/>
          <a:cs typeface="+mn-cs"/>
        </a:defRPr>
      </a:lvl6pPr>
      <a:lvl7pPr marL="960120" indent="-171450" algn="l" defTabSz="685800" rtl="0" eaLnBrk="1" latinLnBrk="0" hangingPunct="1">
        <a:spcBef>
          <a:spcPts val="0"/>
        </a:spcBef>
        <a:spcAft>
          <a:spcPts val="180"/>
        </a:spcAft>
        <a:buClr>
          <a:srgbClr val="000000"/>
        </a:buClr>
        <a:buFont typeface="Arial" pitchFamily="34" charset="0"/>
        <a:buChar char="̵"/>
        <a:defRPr sz="75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5.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45.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49.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16.emf"/><Relationship Id="rId2" Type="http://schemas.openxmlformats.org/officeDocument/2006/relationships/tags" Target="../tags/tag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5.xml"/><Relationship Id="rId4"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6.emf"/><Relationship Id="rId2" Type="http://schemas.openxmlformats.org/officeDocument/2006/relationships/tags" Target="../tags/tag6.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6.xml"/><Relationship Id="rId4"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6.emf"/><Relationship Id="rId2" Type="http://schemas.openxmlformats.org/officeDocument/2006/relationships/tags" Target="../tags/tag8.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7.xml"/><Relationship Id="rId4"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5.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16.emf"/><Relationship Id="rId2" Type="http://schemas.openxmlformats.org/officeDocument/2006/relationships/tags" Target="../tags/tag10.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notesSlide" Target="../notesSlides/notesSlide8.xml"/><Relationship Id="rId4"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digital.wings.uk.barclays/for-everyone/topics-and-modules/" TargetMode="External"/><Relationship Id="rId1" Type="http://schemas.openxmlformats.org/officeDocument/2006/relationships/slideLayout" Target="../slideLayouts/slideLayout35.xml"/><Relationship Id="rId5" Type="http://schemas.openxmlformats.org/officeDocument/2006/relationships/image" Target="../media/image23.png"/><Relationship Id="rId4" Type="http://schemas.openxmlformats.org/officeDocument/2006/relationships/hyperlink" Target="https://www.barclaycard.co.uk/personal/fraud-fighter" TargetMode="External"/></Relationships>
</file>

<file path=ppt/slides/_rels/slide25.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6.emf"/><Relationship Id="rId2" Type="http://schemas.openxmlformats.org/officeDocument/2006/relationships/tags" Target="../tags/tag12.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notesSlide" Target="../notesSlides/notesSlide9.xml"/><Relationship Id="rId4"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4.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5.xml"/></Relationships>
</file>

<file path=ppt/slides/_rels/slide30.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16.emf"/><Relationship Id="rId2" Type="http://schemas.openxmlformats.org/officeDocument/2006/relationships/tags" Target="../tags/tag16.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notesSlide" Target="../notesSlides/notesSlide11.xml"/><Relationship Id="rId4"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07577" y="1464818"/>
            <a:ext cx="6689802" cy="3695081"/>
          </a:xfrm>
          <a:solidFill>
            <a:srgbClr val="EBE7ED">
              <a:alpha val="69020"/>
            </a:srgbClr>
          </a:solidFill>
        </p:spPr>
        <p:txBody>
          <a:bodyPr vert="horz" lIns="162000" tIns="135000" rIns="54000" bIns="135000" rtlCol="0" anchor="t" anchorCtr="0">
            <a:noAutofit/>
          </a:bodyPr>
          <a:lstStyle/>
          <a:p>
            <a:r>
              <a:rPr lang="en-GB" sz="3300" dirty="0" err="1">
                <a:solidFill>
                  <a:schemeClr val="accent1"/>
                </a:solidFill>
              </a:rPr>
              <a:t>Airmic</a:t>
            </a:r>
            <a:r>
              <a:rPr lang="en-GB" sz="3300" dirty="0">
                <a:solidFill>
                  <a:schemeClr val="accent1"/>
                </a:solidFill>
              </a:rPr>
              <a:t> 2018 Conference</a:t>
            </a:r>
            <a:br>
              <a:rPr lang="en-GB" sz="3300" dirty="0">
                <a:solidFill>
                  <a:schemeClr val="accent1"/>
                </a:solidFill>
              </a:rPr>
            </a:br>
            <a:r>
              <a:rPr lang="en-GB" sz="3300" dirty="0">
                <a:solidFill>
                  <a:srgbClr val="FF0000"/>
                </a:solidFill>
              </a:rPr>
              <a:t/>
            </a:r>
            <a:br>
              <a:rPr lang="en-GB" sz="3300" dirty="0">
                <a:solidFill>
                  <a:srgbClr val="FF0000"/>
                </a:solidFill>
              </a:rPr>
            </a:br>
            <a:r>
              <a:rPr lang="en-GB" sz="3200" b="0" dirty="0"/>
              <a:t>Human Capital, your most important asset or your biggest risk</a:t>
            </a:r>
            <a:r>
              <a:rPr lang="en-GB" sz="3600" b="0" dirty="0"/>
              <a:t/>
            </a:r>
            <a:br>
              <a:rPr lang="en-GB" sz="3600" b="0" dirty="0"/>
            </a:br>
            <a:r>
              <a:rPr lang="en-GB" sz="3300" dirty="0">
                <a:solidFill>
                  <a:schemeClr val="bg1"/>
                </a:solidFill>
              </a:rPr>
              <a:t/>
            </a:r>
            <a:br>
              <a:rPr lang="en-GB" sz="3300" dirty="0">
                <a:solidFill>
                  <a:schemeClr val="bg1"/>
                </a:solidFill>
              </a:rPr>
            </a:br>
            <a:r>
              <a:rPr lang="en-GB" sz="1800" b="0" dirty="0"/>
              <a:t/>
            </a:r>
            <a:br>
              <a:rPr lang="en-GB" sz="1800" b="0" dirty="0"/>
            </a:br>
            <a:r>
              <a:rPr lang="en-GB" sz="1800" b="0" dirty="0"/>
              <a:t/>
            </a:r>
            <a:br>
              <a:rPr lang="en-GB" sz="1800" b="0" dirty="0"/>
            </a:br>
            <a:r>
              <a:rPr lang="en-GB" sz="1800" b="0" dirty="0" smtClean="0"/>
              <a:t>12 June 2018</a:t>
            </a:r>
            <a:endParaRPr lang="en-GB" sz="2700" b="0" dirty="0"/>
          </a:p>
        </p:txBody>
      </p:sp>
      <p:sp>
        <p:nvSpPr>
          <p:cNvPr id="4" name="Footer Placeholder 3"/>
          <p:cNvSpPr>
            <a:spLocks noGrp="1"/>
          </p:cNvSpPr>
          <p:nvPr>
            <p:ph type="ftr" sz="quarter" idx="3"/>
          </p:nvPr>
        </p:nvSpPr>
        <p:spPr/>
        <p:txBody>
          <a:bodyPr/>
          <a:lstStyle/>
          <a:p>
            <a:r>
              <a:rPr lang="en-US"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3815846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457200" y="1339222"/>
            <a:ext cx="8229600" cy="1403842"/>
          </a:xfrm>
          <a:prstGeom prst="roundRect">
            <a:avLst/>
          </a:prstGeom>
          <a:solidFill>
            <a:schemeClr val="bg2"/>
          </a:solidFill>
          <a:ln w="31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85800">
              <a:spcAft>
                <a:spcPts val="263"/>
              </a:spcAft>
            </a:pPr>
            <a:r>
              <a:rPr lang="en-GB" sz="1350" b="1" dirty="0" smtClean="0">
                <a:solidFill>
                  <a:prstClr val="black"/>
                </a:solidFill>
              </a:rPr>
              <a:t>‘</a:t>
            </a:r>
            <a:r>
              <a:rPr lang="en-GB" sz="1350" dirty="0" smtClean="0">
                <a:solidFill>
                  <a:prstClr val="black"/>
                </a:solidFill>
              </a:rPr>
              <a:t>Your </a:t>
            </a:r>
            <a:r>
              <a:rPr lang="en-GB" sz="1350" dirty="0">
                <a:solidFill>
                  <a:prstClr val="black"/>
                </a:solidFill>
              </a:rPr>
              <a:t>most precious possession is not your financial assets. Your most precious possession is the people you have working there, and what they carry around in their heads, and their ability to work together.’ </a:t>
            </a:r>
          </a:p>
          <a:p>
            <a:pPr lvl="0" algn="ctr" defTabSz="685800">
              <a:spcBef>
                <a:spcPts val="600"/>
              </a:spcBef>
              <a:buClr>
                <a:srgbClr val="702082"/>
              </a:buClr>
            </a:pPr>
            <a:r>
              <a:rPr lang="en-GB" sz="1350" b="1" dirty="0">
                <a:solidFill>
                  <a:prstClr val="black"/>
                </a:solidFill>
              </a:rPr>
              <a:t>Robert Reich </a:t>
            </a:r>
          </a:p>
          <a:p>
            <a:pPr lvl="0" algn="ctr" defTabSz="685800">
              <a:buClr>
                <a:srgbClr val="702082"/>
              </a:buClr>
            </a:pPr>
            <a:r>
              <a:rPr lang="en-GB" sz="1200" dirty="0">
                <a:solidFill>
                  <a:prstClr val="black"/>
                </a:solidFill>
              </a:rPr>
              <a:t>Former United States Secretary of </a:t>
            </a:r>
            <a:r>
              <a:rPr lang="en-GB" sz="1200" dirty="0" err="1" smtClean="0">
                <a:solidFill>
                  <a:prstClr val="black"/>
                </a:solidFill>
              </a:rPr>
              <a:t>Labor</a:t>
            </a:r>
            <a:endParaRPr lang="fr-FR" dirty="0"/>
          </a:p>
        </p:txBody>
      </p:sp>
      <p:sp>
        <p:nvSpPr>
          <p:cNvPr id="2" name="Title 1"/>
          <p:cNvSpPr>
            <a:spLocks noGrp="1"/>
          </p:cNvSpPr>
          <p:nvPr>
            <p:ph type="title"/>
          </p:nvPr>
        </p:nvSpPr>
        <p:spPr/>
        <p:txBody>
          <a:bodyPr>
            <a:normAutofit/>
          </a:bodyPr>
          <a:lstStyle/>
          <a:p>
            <a:r>
              <a:rPr lang="en-GB" sz="1800" dirty="0" smtClean="0"/>
              <a:t>Three quotes at the core of our workshop</a:t>
            </a:r>
            <a:endParaRPr lang="en-GB" sz="1800" dirty="0"/>
          </a:p>
        </p:txBody>
      </p:sp>
      <p:sp>
        <p:nvSpPr>
          <p:cNvPr id="3" name="Slide Number Placeholder 2"/>
          <p:cNvSpPr>
            <a:spLocks noGrp="1"/>
          </p:cNvSpPr>
          <p:nvPr>
            <p:ph type="sldNum" sz="quarter" idx="12"/>
          </p:nvPr>
        </p:nvSpPr>
        <p:spPr>
          <a:xfrm>
            <a:off x="8494058" y="6400802"/>
            <a:ext cx="381000" cy="126958"/>
          </a:xfrm>
        </p:spPr>
        <p:txBody>
          <a:bodyPr vert="horz" wrap="square" lIns="0" tIns="0" rIns="0" bIns="0" rtlCol="0" anchor="t" anchorCtr="0">
            <a:spAutoFit/>
          </a:bodyPr>
          <a:lstStyle/>
          <a:p>
            <a:pPr algn="ctr"/>
            <a:fld id="{2083E393-C0BF-4ED8-8545-7E4C90AFF831}" type="slidenum">
              <a:rPr lang="en-US" sz="825"/>
              <a:pPr algn="ctr"/>
              <a:t>2</a:t>
            </a:fld>
            <a:endParaRPr lang="en-US" sz="825" dirty="0"/>
          </a:p>
        </p:txBody>
      </p:sp>
      <p:sp>
        <p:nvSpPr>
          <p:cNvPr id="4" name="Text Placeholder 3"/>
          <p:cNvSpPr>
            <a:spLocks noGrp="1"/>
          </p:cNvSpPr>
          <p:nvPr>
            <p:ph type="body" sz="quarter" idx="13"/>
          </p:nvPr>
        </p:nvSpPr>
        <p:spPr/>
        <p:txBody>
          <a:bodyPr/>
          <a:lstStyle/>
          <a:p>
            <a:endParaRPr lang="fr-FR"/>
          </a:p>
        </p:txBody>
      </p:sp>
      <p:sp>
        <p:nvSpPr>
          <p:cNvPr id="5" name="Content Placeholder 4"/>
          <p:cNvSpPr>
            <a:spLocks noGrp="1"/>
          </p:cNvSpPr>
          <p:nvPr>
            <p:ph idx="1"/>
          </p:nvPr>
        </p:nvSpPr>
        <p:spPr>
          <a:xfrm>
            <a:off x="553915" y="1524000"/>
            <a:ext cx="8018586" cy="2955866"/>
          </a:xfrm>
        </p:spPr>
        <p:txBody>
          <a:bodyPr/>
          <a:lstStyle/>
          <a:p>
            <a:pPr algn="ctr">
              <a:spcAft>
                <a:spcPts val="0"/>
              </a:spcAft>
              <a:buClr>
                <a:schemeClr val="accent1"/>
              </a:buClr>
            </a:pPr>
            <a:endParaRPr lang="en-GB" sz="1350" b="0" dirty="0"/>
          </a:p>
          <a:p>
            <a:pPr algn="ctr">
              <a:spcAft>
                <a:spcPts val="0"/>
              </a:spcAft>
              <a:buClr>
                <a:schemeClr val="accent1"/>
              </a:buClr>
            </a:pPr>
            <a:endParaRPr lang="en-GB" sz="1350" b="0" dirty="0"/>
          </a:p>
          <a:p>
            <a:pPr algn="ctr">
              <a:spcAft>
                <a:spcPts val="0"/>
              </a:spcAft>
              <a:buClr>
                <a:schemeClr val="accent1"/>
              </a:buClr>
            </a:pPr>
            <a:endParaRPr lang="en-GB" sz="1350" b="0" dirty="0" smtClean="0"/>
          </a:p>
          <a:p>
            <a:pPr algn="ctr"/>
            <a:endParaRPr lang="en-GB" sz="1350" dirty="0"/>
          </a:p>
          <a:p>
            <a:pPr algn="ctr"/>
            <a:endParaRPr lang="en-GB" sz="1350" dirty="0"/>
          </a:p>
          <a:p>
            <a:pPr algn="ctr"/>
            <a:endParaRPr lang="en-GB" sz="1350" dirty="0"/>
          </a:p>
          <a:p>
            <a:pPr algn="ctr"/>
            <a:endParaRPr lang="en-GB" sz="1350" dirty="0"/>
          </a:p>
          <a:p>
            <a:pPr algn="ctr"/>
            <a:endParaRPr lang="en-GB" sz="1350" dirty="0"/>
          </a:p>
        </p:txBody>
      </p:sp>
      <p:sp>
        <p:nvSpPr>
          <p:cNvPr id="6" name="Footer Placeholder 5"/>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
        <p:nvSpPr>
          <p:cNvPr id="10" name="Rounded Rectangle 9"/>
          <p:cNvSpPr/>
          <p:nvPr/>
        </p:nvSpPr>
        <p:spPr>
          <a:xfrm>
            <a:off x="457200" y="4439525"/>
            <a:ext cx="8229600" cy="1545563"/>
          </a:xfrm>
          <a:prstGeom prst="roundRect">
            <a:avLst/>
          </a:prstGeom>
          <a:solidFill>
            <a:srgbClr val="CEC8AA"/>
          </a:solidFill>
          <a:ln w="31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85800">
              <a:spcAft>
                <a:spcPts val="900"/>
              </a:spcAft>
              <a:buClr>
                <a:srgbClr val="702082"/>
              </a:buClr>
            </a:pPr>
            <a:r>
              <a:rPr lang="en-GB" sz="1350" dirty="0">
                <a:solidFill>
                  <a:prstClr val="black"/>
                </a:solidFill>
              </a:rPr>
              <a:t>‘Leaders who have strengths in tune with the risk culture of their organisation will have the courage, empathy and ability to take risks in harmony with the organisation’s objectives and will be the foundation for tomorrow’s corporate success’ </a:t>
            </a:r>
          </a:p>
          <a:p>
            <a:pPr lvl="0" algn="ctr" defTabSz="685800">
              <a:spcBef>
                <a:spcPts val="600"/>
              </a:spcBef>
              <a:buClr>
                <a:srgbClr val="702082"/>
              </a:buClr>
            </a:pPr>
            <a:r>
              <a:rPr lang="en-GB" sz="1350" b="1" dirty="0">
                <a:solidFill>
                  <a:prstClr val="black"/>
                </a:solidFill>
              </a:rPr>
              <a:t>Julia Graham</a:t>
            </a:r>
          </a:p>
          <a:p>
            <a:pPr lvl="0" algn="ctr" defTabSz="685800">
              <a:buClr>
                <a:srgbClr val="702082"/>
              </a:buClr>
            </a:pPr>
            <a:r>
              <a:rPr lang="en-GB" sz="1200" dirty="0">
                <a:solidFill>
                  <a:prstClr val="black"/>
                </a:solidFill>
              </a:rPr>
              <a:t>Deputy CEO and technical director, </a:t>
            </a:r>
            <a:r>
              <a:rPr lang="en-GB" sz="1200" dirty="0" err="1">
                <a:solidFill>
                  <a:prstClr val="black"/>
                </a:solidFill>
              </a:rPr>
              <a:t>Airmic</a:t>
            </a:r>
            <a:endParaRPr lang="en-GB" sz="1200" dirty="0">
              <a:solidFill>
                <a:prstClr val="black"/>
              </a:solidFill>
            </a:endParaRPr>
          </a:p>
        </p:txBody>
      </p:sp>
      <p:sp>
        <p:nvSpPr>
          <p:cNvPr id="11" name="Rounded Rectangle 10"/>
          <p:cNvSpPr/>
          <p:nvPr/>
        </p:nvSpPr>
        <p:spPr>
          <a:xfrm>
            <a:off x="457200" y="3121065"/>
            <a:ext cx="8229600" cy="940460"/>
          </a:xfrm>
          <a:prstGeom prst="roundRect">
            <a:avLst/>
          </a:prstGeom>
          <a:solidFill>
            <a:schemeClr val="bg2">
              <a:lumMod val="90000"/>
            </a:schemeClr>
          </a:solidFill>
          <a:ln w="31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85800">
              <a:spcBef>
                <a:spcPts val="900"/>
              </a:spcBef>
              <a:buClr>
                <a:srgbClr val="702082"/>
              </a:buClr>
            </a:pPr>
            <a:r>
              <a:rPr lang="en-GB" sz="1350" dirty="0" smtClean="0">
                <a:solidFill>
                  <a:prstClr val="black"/>
                </a:solidFill>
              </a:rPr>
              <a:t>‘</a:t>
            </a:r>
            <a:r>
              <a:rPr lang="en-GB" sz="1350" dirty="0">
                <a:solidFill>
                  <a:prstClr val="black"/>
                </a:solidFill>
              </a:rPr>
              <a:t>It takes 20 years to build a reputation and five minutes to ruin it’</a:t>
            </a:r>
          </a:p>
          <a:p>
            <a:pPr lvl="0" algn="ctr" defTabSz="685800">
              <a:spcBef>
                <a:spcPts val="600"/>
              </a:spcBef>
              <a:buClr>
                <a:srgbClr val="702082"/>
              </a:buClr>
            </a:pPr>
            <a:r>
              <a:rPr lang="fr-FR" sz="1350" b="1" dirty="0">
                <a:solidFill>
                  <a:prstClr val="black"/>
                </a:solidFill>
              </a:rPr>
              <a:t>Warren </a:t>
            </a:r>
            <a:r>
              <a:rPr lang="fr-FR" sz="1350" b="1" dirty="0" err="1">
                <a:solidFill>
                  <a:prstClr val="black"/>
                </a:solidFill>
              </a:rPr>
              <a:t>Buffett</a:t>
            </a:r>
            <a:endParaRPr lang="fr-FR" sz="1350" b="1" dirty="0">
              <a:solidFill>
                <a:prstClr val="black"/>
              </a:solidFill>
            </a:endParaRPr>
          </a:p>
          <a:p>
            <a:pPr lvl="0" algn="ctr" defTabSz="685800">
              <a:buClr>
                <a:srgbClr val="702082"/>
              </a:buClr>
            </a:pPr>
            <a:r>
              <a:rPr lang="en-GB" sz="1200" dirty="0">
                <a:solidFill>
                  <a:prstClr val="black"/>
                </a:solidFill>
              </a:rPr>
              <a:t>'</a:t>
            </a:r>
            <a:r>
              <a:rPr lang="en-GB" sz="1200" i="1" dirty="0">
                <a:solidFill>
                  <a:prstClr val="black"/>
                </a:solidFill>
              </a:rPr>
              <a:t>The Oracle of Omaha</a:t>
            </a:r>
            <a:r>
              <a:rPr lang="en-GB" sz="1200" dirty="0">
                <a:solidFill>
                  <a:prstClr val="black"/>
                </a:solidFill>
              </a:rPr>
              <a:t>' </a:t>
            </a:r>
            <a:endParaRPr lang="fr-FR" sz="1200" b="1" dirty="0">
              <a:solidFill>
                <a:prstClr val="black"/>
              </a:solidFill>
            </a:endParaRPr>
          </a:p>
        </p:txBody>
      </p:sp>
    </p:spTree>
    <p:extLst>
      <p:ext uri="{BB962C8B-B14F-4D97-AF65-F5344CB8AC3E}">
        <p14:creationId xmlns:p14="http://schemas.microsoft.com/office/powerpoint/2010/main" val="35310952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7492"/>
            <a:ext cx="8229600" cy="252000"/>
          </a:xfrm>
        </p:spPr>
        <p:txBody>
          <a:bodyPr>
            <a:noAutofit/>
          </a:bodyPr>
          <a:lstStyle/>
          <a:p>
            <a:r>
              <a:rPr lang="en-GB" sz="1800" dirty="0"/>
              <a:t>Human Capital</a:t>
            </a:r>
          </a:p>
        </p:txBody>
      </p:sp>
      <p:sp>
        <p:nvSpPr>
          <p:cNvPr id="3" name="Slide Number Placeholder 2"/>
          <p:cNvSpPr>
            <a:spLocks noGrp="1"/>
          </p:cNvSpPr>
          <p:nvPr>
            <p:ph type="sldNum" sz="quarter" idx="12"/>
          </p:nvPr>
        </p:nvSpPr>
        <p:spPr>
          <a:xfrm>
            <a:off x="8480611" y="6400802"/>
            <a:ext cx="381000" cy="126958"/>
          </a:xfrm>
        </p:spPr>
        <p:txBody>
          <a:bodyPr vert="horz" wrap="square" lIns="0" tIns="0" rIns="0" bIns="0" rtlCol="0" anchor="t" anchorCtr="0">
            <a:spAutoFit/>
          </a:bodyPr>
          <a:lstStyle/>
          <a:p>
            <a:pPr algn="ctr"/>
            <a:fld id="{2083E393-C0BF-4ED8-8545-7E4C90AFF831}" type="slidenum">
              <a:rPr lang="en-GB" sz="825"/>
              <a:pPr algn="ctr"/>
              <a:t>3</a:t>
            </a:fld>
            <a:endParaRPr lang="en-GB" sz="825" dirty="0"/>
          </a:p>
        </p:txBody>
      </p:sp>
      <p:sp>
        <p:nvSpPr>
          <p:cNvPr id="5" name="Content Placeholder 4"/>
          <p:cNvSpPr>
            <a:spLocks noGrp="1"/>
          </p:cNvSpPr>
          <p:nvPr>
            <p:ph idx="1"/>
          </p:nvPr>
        </p:nvSpPr>
        <p:spPr>
          <a:xfrm>
            <a:off x="457200" y="1034312"/>
            <a:ext cx="8229600" cy="611840"/>
          </a:xfrm>
        </p:spPr>
        <p:txBody>
          <a:bodyPr/>
          <a:lstStyle/>
          <a:p>
            <a:pPr marL="214313" indent="-214313">
              <a:spcAft>
                <a:spcPts val="900"/>
              </a:spcAft>
              <a:buClr>
                <a:schemeClr val="accent1"/>
              </a:buClr>
              <a:buFont typeface="Wingdings" panose="05000000000000000000" pitchFamily="2" charset="2"/>
              <a:buChar char="§"/>
            </a:pPr>
            <a:r>
              <a:rPr lang="en-GB" sz="1400" b="0" dirty="0"/>
              <a:t>‘An aggregation of attributes, including not only </a:t>
            </a:r>
            <a:r>
              <a:rPr lang="en-GB" sz="1400" dirty="0"/>
              <a:t>skills</a:t>
            </a:r>
            <a:r>
              <a:rPr lang="en-GB" sz="1400" b="0" dirty="0"/>
              <a:t> but also numerous </a:t>
            </a:r>
            <a:r>
              <a:rPr lang="en-GB" sz="1400" dirty="0"/>
              <a:t>personal characteristics</a:t>
            </a:r>
            <a:r>
              <a:rPr lang="en-GB" sz="1400" b="0" dirty="0"/>
              <a:t>, that determine how </a:t>
            </a:r>
            <a:r>
              <a:rPr lang="en-GB" sz="1400" dirty="0"/>
              <a:t>productive</a:t>
            </a:r>
            <a:r>
              <a:rPr lang="en-GB" sz="1400" b="0" dirty="0"/>
              <a:t> people are in their workplaces and in society in </a:t>
            </a:r>
            <a:r>
              <a:rPr lang="en-GB" sz="1400" b="0" dirty="0" smtClean="0"/>
              <a:t>general’ (Goldin</a:t>
            </a:r>
            <a:r>
              <a:rPr lang="en-GB" sz="1400" b="0" dirty="0"/>
              <a:t>, 2016)</a:t>
            </a:r>
          </a:p>
        </p:txBody>
      </p:sp>
      <p:sp>
        <p:nvSpPr>
          <p:cNvPr id="6" name="Footer Placeholder 5"/>
          <p:cNvSpPr>
            <a:spLocks noGrp="1"/>
          </p:cNvSpPr>
          <p:nvPr>
            <p:ph type="ftr" sz="quarter" idx="3"/>
          </p:nvPr>
        </p:nvSpPr>
        <p:spPr/>
        <p:txBody>
          <a:bodyPr/>
          <a:lstStyle/>
          <a:p>
            <a:r>
              <a:rPr lang="en-GB" dirty="0" smtClean="0">
                <a:solidFill>
                  <a:prstClr val="black"/>
                </a:solidFill>
              </a:rPr>
              <a:t>© 2018 Willis Towers Watson. All rights reserved. Proprietary and Confidential. For Willis Towers Watson and Willis Towers Watson client use only.</a:t>
            </a:r>
            <a:endParaRPr lang="en-GB" dirty="0">
              <a:solidFill>
                <a:prstClr val="black"/>
              </a:solidFill>
            </a:endParaRPr>
          </a:p>
        </p:txBody>
      </p:sp>
      <p:sp>
        <p:nvSpPr>
          <p:cNvPr id="7" name="Title 1"/>
          <p:cNvSpPr txBox="1">
            <a:spLocks/>
          </p:cNvSpPr>
          <p:nvPr/>
        </p:nvSpPr>
        <p:spPr>
          <a:xfrm>
            <a:off x="457200" y="1978565"/>
            <a:ext cx="8229600" cy="252000"/>
          </a:xfrm>
          <a:prstGeom prst="rect">
            <a:avLst/>
          </a:prstGeom>
        </p:spPr>
        <p:txBody>
          <a:bodyPr vert="horz" lIns="0" tIns="0" rIns="0" bIns="0" rtlCol="0" anchor="t" anchorCtr="0">
            <a:normAutofit lnSpcReduction="10000"/>
          </a:bodyPr>
          <a:lstStyle>
            <a:lvl1pPr algn="l" defTabSz="914400" rtl="0" eaLnBrk="1" latinLnBrk="0" hangingPunct="1">
              <a:spcBef>
                <a:spcPct val="0"/>
              </a:spcBef>
              <a:buNone/>
              <a:defRPr sz="20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1800" dirty="0"/>
              <a:t>Human Capital is a strategic asset</a:t>
            </a:r>
          </a:p>
        </p:txBody>
      </p:sp>
      <p:sp>
        <p:nvSpPr>
          <p:cNvPr id="8" name="Content Placeholder 4"/>
          <p:cNvSpPr txBox="1">
            <a:spLocks/>
          </p:cNvSpPr>
          <p:nvPr/>
        </p:nvSpPr>
        <p:spPr>
          <a:xfrm>
            <a:off x="457200" y="2314808"/>
            <a:ext cx="8229600" cy="1099291"/>
          </a:xfrm>
          <a:prstGeom prst="rect">
            <a:avLst/>
          </a:prstGeom>
        </p:spPr>
        <p:txBody>
          <a:bodyPr vert="horz" lIns="0" tIns="0" rIns="0" bIns="0" rtlCol="0">
            <a:noAutofit/>
          </a:bodyPr>
          <a:lstStyle>
            <a:lvl1pPr marL="0" indent="0" algn="l" defTabSz="914400" rtl="0" eaLnBrk="1" latinLnBrk="0" hangingPunct="1">
              <a:spcBef>
                <a:spcPts val="0"/>
              </a:spcBef>
              <a:spcAft>
                <a:spcPts val="350"/>
              </a:spcAft>
              <a:buFontTx/>
              <a:buNone/>
              <a:defRPr sz="1400" b="1" kern="1200">
                <a:solidFill>
                  <a:schemeClr val="tx1"/>
                </a:solidFill>
                <a:latin typeface="+mn-lt"/>
                <a:ea typeface="+mn-ea"/>
                <a:cs typeface="+mn-cs"/>
              </a:defRPr>
            </a:lvl1pPr>
            <a:lvl2pPr marL="0" indent="0" algn="l" defTabSz="914400" rtl="0" eaLnBrk="1" latinLnBrk="0" hangingPunct="1">
              <a:spcBef>
                <a:spcPts val="0"/>
              </a:spcBef>
              <a:spcAft>
                <a:spcPts val="350"/>
              </a:spcAft>
              <a:buFontTx/>
              <a:buNone/>
              <a:defRPr sz="1400" kern="1200">
                <a:solidFill>
                  <a:schemeClr val="tx1"/>
                </a:solidFill>
                <a:latin typeface="+mn-lt"/>
                <a:ea typeface="+mn-ea"/>
                <a:cs typeface="+mn-cs"/>
              </a:defRPr>
            </a:lvl2pPr>
            <a:lvl3pPr marL="228600" indent="-228600" algn="l" defTabSz="914400" rtl="0" eaLnBrk="1" latinLnBrk="0" hangingPunct="1">
              <a:spcBef>
                <a:spcPts val="0"/>
              </a:spcBef>
              <a:spcAft>
                <a:spcPts val="350"/>
              </a:spcAft>
              <a:buClr>
                <a:srgbClr val="702082"/>
              </a:buClr>
              <a:buFont typeface="Wingdings" pitchFamily="2" charset="2"/>
              <a:buChar char="§"/>
              <a:defRPr sz="1400" kern="1200" baseline="0">
                <a:solidFill>
                  <a:schemeClr val="tx1"/>
                </a:solidFill>
                <a:latin typeface="+mn-lt"/>
                <a:ea typeface="+mn-ea"/>
                <a:cs typeface="+mn-cs"/>
              </a:defRPr>
            </a:lvl3pPr>
            <a:lvl4pPr marL="457200" indent="-228600" algn="l" defTabSz="914400" rtl="0" eaLnBrk="1" latinLnBrk="0" hangingPunct="1">
              <a:spcBef>
                <a:spcPts val="0"/>
              </a:spcBef>
              <a:spcAft>
                <a:spcPts val="280"/>
              </a:spcAft>
              <a:buClr>
                <a:schemeClr val="accent6"/>
              </a:buClr>
              <a:buFont typeface="Wingdings" pitchFamily="2" charset="2"/>
              <a:buChar char="§"/>
              <a:defRPr sz="1200" kern="1200">
                <a:solidFill>
                  <a:schemeClr val="tx1"/>
                </a:solidFill>
                <a:latin typeface="+mn-lt"/>
                <a:ea typeface="+mn-ea"/>
                <a:cs typeface="+mn-cs"/>
              </a:defRPr>
            </a:lvl4pPr>
            <a:lvl5pPr marL="731520" indent="-228600" algn="l" defTabSz="914400" rtl="0" eaLnBrk="1" latinLnBrk="0" hangingPunct="1">
              <a:spcBef>
                <a:spcPts val="0"/>
              </a:spcBef>
              <a:spcAft>
                <a:spcPts val="280"/>
              </a:spcAft>
              <a:buClr>
                <a:srgbClr val="000000"/>
              </a:buClr>
              <a:buFont typeface="Arial" pitchFamily="34" charset="0"/>
              <a:buChar char="̵"/>
              <a:defRPr sz="1200" kern="1200" baseline="0">
                <a:solidFill>
                  <a:schemeClr val="tx1"/>
                </a:solidFill>
                <a:latin typeface="+mn-lt"/>
                <a:ea typeface="+mn-ea"/>
                <a:cs typeface="+mn-cs"/>
              </a:defRPr>
            </a:lvl5pPr>
            <a:lvl6pPr marL="1005840" indent="-228600" algn="l" defTabSz="914400" rtl="0" eaLnBrk="1" latinLnBrk="0" hangingPunct="1">
              <a:spcBef>
                <a:spcPts val="0"/>
              </a:spcBef>
              <a:spcAft>
                <a:spcPts val="240"/>
              </a:spcAft>
              <a:buClr>
                <a:srgbClr val="000000"/>
              </a:buClr>
              <a:buFont typeface="Arial" pitchFamily="34" charset="0"/>
              <a:buChar char="̵"/>
              <a:defRPr sz="1000" kern="1200" baseline="0">
                <a:solidFill>
                  <a:schemeClr val="tx1"/>
                </a:solidFill>
                <a:latin typeface="+mn-lt"/>
                <a:ea typeface="+mn-ea"/>
                <a:cs typeface="+mn-cs"/>
              </a:defRPr>
            </a:lvl6pPr>
            <a:lvl7pPr marL="1280160" indent="-228600" algn="l" defTabSz="914400" rtl="0" eaLnBrk="1" latinLnBrk="0" hangingPunct="1">
              <a:spcBef>
                <a:spcPts val="0"/>
              </a:spcBef>
              <a:spcAft>
                <a:spcPts val="240"/>
              </a:spcAft>
              <a:buClr>
                <a:srgbClr val="000000"/>
              </a:buClr>
              <a:buFont typeface="Arial" pitchFamily="34" charset="0"/>
              <a:buChar char="̵"/>
              <a:defRPr sz="1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4313" indent="-214313">
              <a:spcAft>
                <a:spcPts val="900"/>
              </a:spcAft>
              <a:buClr>
                <a:schemeClr val="accent1"/>
              </a:buClr>
              <a:buFont typeface="Wingdings" panose="05000000000000000000" pitchFamily="2" charset="2"/>
              <a:buChar char="§"/>
            </a:pPr>
            <a:r>
              <a:rPr lang="en-GB" b="0" dirty="0"/>
              <a:t>Strategic assets are key </a:t>
            </a:r>
            <a:r>
              <a:rPr lang="en-GB" dirty="0"/>
              <a:t>capabilities</a:t>
            </a:r>
            <a:r>
              <a:rPr lang="en-GB" b="0" dirty="0"/>
              <a:t>, core </a:t>
            </a:r>
            <a:r>
              <a:rPr lang="en-GB" dirty="0"/>
              <a:t>resources</a:t>
            </a:r>
            <a:r>
              <a:rPr lang="en-GB" b="0" dirty="0"/>
              <a:t> and </a:t>
            </a:r>
            <a:r>
              <a:rPr lang="en-GB" dirty="0"/>
              <a:t>relationships</a:t>
            </a:r>
            <a:r>
              <a:rPr lang="en-GB" b="0" dirty="0"/>
              <a:t> that create value and give the business a </a:t>
            </a:r>
            <a:r>
              <a:rPr lang="en-GB" dirty="0"/>
              <a:t>unique</a:t>
            </a:r>
            <a:r>
              <a:rPr lang="en-GB" b="0" dirty="0"/>
              <a:t> competitive edge for sustainable success.</a:t>
            </a:r>
          </a:p>
          <a:p>
            <a:pPr marL="214313" indent="-214313">
              <a:spcAft>
                <a:spcPts val="900"/>
              </a:spcAft>
              <a:buClr>
                <a:schemeClr val="accent1"/>
              </a:buClr>
              <a:buFont typeface="Wingdings" panose="05000000000000000000" pitchFamily="2" charset="2"/>
              <a:buChar char="§"/>
            </a:pPr>
            <a:r>
              <a:rPr lang="en-GB" b="0" dirty="0" smtClean="0"/>
              <a:t>The employee is the secret in the sauce and </a:t>
            </a:r>
            <a:r>
              <a:rPr lang="en-GB" b="0" dirty="0"/>
              <a:t>glue that holds organizations together– without ‘right’ </a:t>
            </a:r>
            <a:r>
              <a:rPr lang="en-GB" b="0" dirty="0" smtClean="0"/>
              <a:t>employees</a:t>
            </a:r>
            <a:r>
              <a:rPr lang="en-GB" b="0" dirty="0"/>
              <a:t>, other assets are valueless (Leslie Black)</a:t>
            </a:r>
          </a:p>
        </p:txBody>
      </p:sp>
      <p:sp>
        <p:nvSpPr>
          <p:cNvPr id="9" name="Title 1"/>
          <p:cNvSpPr txBox="1">
            <a:spLocks/>
          </p:cNvSpPr>
          <p:nvPr/>
        </p:nvSpPr>
        <p:spPr>
          <a:xfrm>
            <a:off x="457200" y="3719817"/>
            <a:ext cx="8229600" cy="252000"/>
          </a:xfrm>
          <a:prstGeom prst="rect">
            <a:avLst/>
          </a:prstGeom>
        </p:spPr>
        <p:txBody>
          <a:bodyPr vert="horz" lIns="0" tIns="0" rIns="0" bIns="0" rtlCol="0" anchor="t" anchorCtr="0">
            <a:noAutofit/>
          </a:bodyPr>
          <a:lstStyle>
            <a:lvl1pPr algn="l" defTabSz="914400" rtl="0" eaLnBrk="1" latinLnBrk="0" hangingPunct="1">
              <a:spcBef>
                <a:spcPct val="0"/>
              </a:spcBef>
              <a:buNone/>
              <a:defRPr sz="20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1800" dirty="0"/>
              <a:t>Human capital is more important today than ever</a:t>
            </a:r>
          </a:p>
        </p:txBody>
      </p:sp>
      <p:sp>
        <p:nvSpPr>
          <p:cNvPr id="11" name="Content Placeholder 4"/>
          <p:cNvSpPr txBox="1">
            <a:spLocks/>
          </p:cNvSpPr>
          <p:nvPr/>
        </p:nvSpPr>
        <p:spPr>
          <a:xfrm>
            <a:off x="457200" y="4056637"/>
            <a:ext cx="8229600" cy="1755283"/>
          </a:xfrm>
          <a:prstGeom prst="rect">
            <a:avLst/>
          </a:prstGeom>
        </p:spPr>
        <p:txBody>
          <a:bodyPr vert="horz" lIns="0" tIns="0" rIns="0" bIns="0" rtlCol="0">
            <a:noAutofit/>
          </a:bodyPr>
          <a:lstStyle>
            <a:lvl1pPr marL="0" indent="0" algn="l" defTabSz="914400" rtl="0" eaLnBrk="1" latinLnBrk="0" hangingPunct="1">
              <a:spcBef>
                <a:spcPts val="0"/>
              </a:spcBef>
              <a:spcAft>
                <a:spcPts val="350"/>
              </a:spcAft>
              <a:buFontTx/>
              <a:buNone/>
              <a:defRPr sz="1400" b="1" kern="1200">
                <a:solidFill>
                  <a:schemeClr val="tx1"/>
                </a:solidFill>
                <a:latin typeface="+mn-lt"/>
                <a:ea typeface="+mn-ea"/>
                <a:cs typeface="+mn-cs"/>
              </a:defRPr>
            </a:lvl1pPr>
            <a:lvl2pPr marL="0" indent="0" algn="l" defTabSz="914400" rtl="0" eaLnBrk="1" latinLnBrk="0" hangingPunct="1">
              <a:spcBef>
                <a:spcPts val="0"/>
              </a:spcBef>
              <a:spcAft>
                <a:spcPts val="350"/>
              </a:spcAft>
              <a:buFontTx/>
              <a:buNone/>
              <a:defRPr sz="1400" kern="1200">
                <a:solidFill>
                  <a:schemeClr val="tx1"/>
                </a:solidFill>
                <a:latin typeface="+mn-lt"/>
                <a:ea typeface="+mn-ea"/>
                <a:cs typeface="+mn-cs"/>
              </a:defRPr>
            </a:lvl2pPr>
            <a:lvl3pPr marL="228600" indent="-228600" algn="l" defTabSz="914400" rtl="0" eaLnBrk="1" latinLnBrk="0" hangingPunct="1">
              <a:spcBef>
                <a:spcPts val="0"/>
              </a:spcBef>
              <a:spcAft>
                <a:spcPts val="350"/>
              </a:spcAft>
              <a:buClr>
                <a:srgbClr val="702082"/>
              </a:buClr>
              <a:buFont typeface="Wingdings" pitchFamily="2" charset="2"/>
              <a:buChar char="§"/>
              <a:defRPr sz="1400" kern="1200" baseline="0">
                <a:solidFill>
                  <a:schemeClr val="tx1"/>
                </a:solidFill>
                <a:latin typeface="+mn-lt"/>
                <a:ea typeface="+mn-ea"/>
                <a:cs typeface="+mn-cs"/>
              </a:defRPr>
            </a:lvl3pPr>
            <a:lvl4pPr marL="457200" indent="-228600" algn="l" defTabSz="914400" rtl="0" eaLnBrk="1" latinLnBrk="0" hangingPunct="1">
              <a:spcBef>
                <a:spcPts val="0"/>
              </a:spcBef>
              <a:spcAft>
                <a:spcPts val="280"/>
              </a:spcAft>
              <a:buClr>
                <a:schemeClr val="accent6"/>
              </a:buClr>
              <a:buFont typeface="Wingdings" pitchFamily="2" charset="2"/>
              <a:buChar char="§"/>
              <a:defRPr sz="1200" kern="1200">
                <a:solidFill>
                  <a:schemeClr val="tx1"/>
                </a:solidFill>
                <a:latin typeface="+mn-lt"/>
                <a:ea typeface="+mn-ea"/>
                <a:cs typeface="+mn-cs"/>
              </a:defRPr>
            </a:lvl4pPr>
            <a:lvl5pPr marL="731520" indent="-228600" algn="l" defTabSz="914400" rtl="0" eaLnBrk="1" latinLnBrk="0" hangingPunct="1">
              <a:spcBef>
                <a:spcPts val="0"/>
              </a:spcBef>
              <a:spcAft>
                <a:spcPts val="280"/>
              </a:spcAft>
              <a:buClr>
                <a:srgbClr val="000000"/>
              </a:buClr>
              <a:buFont typeface="Arial" pitchFamily="34" charset="0"/>
              <a:buChar char="̵"/>
              <a:defRPr sz="1200" kern="1200" baseline="0">
                <a:solidFill>
                  <a:schemeClr val="tx1"/>
                </a:solidFill>
                <a:latin typeface="+mn-lt"/>
                <a:ea typeface="+mn-ea"/>
                <a:cs typeface="+mn-cs"/>
              </a:defRPr>
            </a:lvl5pPr>
            <a:lvl6pPr marL="1005840" indent="-228600" algn="l" defTabSz="914400" rtl="0" eaLnBrk="1" latinLnBrk="0" hangingPunct="1">
              <a:spcBef>
                <a:spcPts val="0"/>
              </a:spcBef>
              <a:spcAft>
                <a:spcPts val="240"/>
              </a:spcAft>
              <a:buClr>
                <a:srgbClr val="000000"/>
              </a:buClr>
              <a:buFont typeface="Arial" pitchFamily="34" charset="0"/>
              <a:buChar char="̵"/>
              <a:defRPr sz="1000" kern="1200" baseline="0">
                <a:solidFill>
                  <a:schemeClr val="tx1"/>
                </a:solidFill>
                <a:latin typeface="+mn-lt"/>
                <a:ea typeface="+mn-ea"/>
                <a:cs typeface="+mn-cs"/>
              </a:defRPr>
            </a:lvl6pPr>
            <a:lvl7pPr marL="1280160" indent="-228600" algn="l" defTabSz="914400" rtl="0" eaLnBrk="1" latinLnBrk="0" hangingPunct="1">
              <a:spcBef>
                <a:spcPts val="0"/>
              </a:spcBef>
              <a:spcAft>
                <a:spcPts val="240"/>
              </a:spcAft>
              <a:buClr>
                <a:srgbClr val="000000"/>
              </a:buClr>
              <a:buFont typeface="Arial" pitchFamily="34" charset="0"/>
              <a:buChar char="̵"/>
              <a:defRPr sz="1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4313" indent="-214313">
              <a:spcAft>
                <a:spcPts val="900"/>
              </a:spcAft>
              <a:buClr>
                <a:schemeClr val="accent1"/>
              </a:buClr>
              <a:buFont typeface="Wingdings" panose="05000000000000000000" pitchFamily="2" charset="2"/>
              <a:buChar char="§"/>
            </a:pPr>
            <a:r>
              <a:rPr lang="en-GB" b="0" dirty="0"/>
              <a:t>Jobs involving </a:t>
            </a:r>
            <a:r>
              <a:rPr lang="en-GB" dirty="0"/>
              <a:t>routine tasks </a:t>
            </a:r>
            <a:r>
              <a:rPr lang="en-GB" b="0" dirty="0"/>
              <a:t>are increasingly </a:t>
            </a:r>
            <a:r>
              <a:rPr lang="en-GB" dirty="0"/>
              <a:t>replaced</a:t>
            </a:r>
            <a:r>
              <a:rPr lang="en-GB" b="0" dirty="0"/>
              <a:t> with </a:t>
            </a:r>
            <a:r>
              <a:rPr lang="en-GB" dirty="0"/>
              <a:t>knowledge-based</a:t>
            </a:r>
            <a:r>
              <a:rPr lang="en-GB" b="0" dirty="0"/>
              <a:t> roles.</a:t>
            </a:r>
          </a:p>
          <a:p>
            <a:pPr marL="214313" indent="-214313">
              <a:spcAft>
                <a:spcPts val="900"/>
              </a:spcAft>
              <a:buClr>
                <a:schemeClr val="accent1"/>
              </a:buClr>
              <a:buFont typeface="Wingdings" panose="05000000000000000000" pitchFamily="2" charset="2"/>
              <a:buChar char="§"/>
            </a:pPr>
            <a:r>
              <a:rPr lang="en-GB" b="0" dirty="0"/>
              <a:t>As computers replace workers in performing routine, </a:t>
            </a:r>
            <a:r>
              <a:rPr lang="en-GB" b="0" dirty="0" err="1"/>
              <a:t>codifiable</a:t>
            </a:r>
            <a:r>
              <a:rPr lang="en-GB" b="0" dirty="0"/>
              <a:t> tasks, they also amplify the comparative advantage of workers in supplying </a:t>
            </a:r>
            <a:r>
              <a:rPr lang="en-GB" dirty="0"/>
              <a:t>problem-solving skills, adaptability, flexibility, interpersonal interaction and creativity</a:t>
            </a:r>
            <a:r>
              <a:rPr lang="en-GB" b="0" dirty="0"/>
              <a:t>. </a:t>
            </a:r>
            <a:r>
              <a:rPr lang="en-GB" b="0" dirty="0" smtClean="0"/>
              <a:t>(</a:t>
            </a:r>
            <a:r>
              <a:rPr lang="en-GB" b="0" dirty="0" err="1" smtClean="0"/>
              <a:t>Autor</a:t>
            </a:r>
            <a:r>
              <a:rPr lang="en-GB" b="0" dirty="0"/>
              <a:t>, 2015)</a:t>
            </a:r>
          </a:p>
          <a:p>
            <a:pPr marL="214313" indent="-214313">
              <a:spcAft>
                <a:spcPts val="900"/>
              </a:spcAft>
              <a:buClr>
                <a:schemeClr val="accent1"/>
              </a:buClr>
              <a:buFont typeface="Wingdings" panose="05000000000000000000" pitchFamily="2" charset="2"/>
              <a:buChar char="§"/>
            </a:pPr>
            <a:r>
              <a:rPr lang="en-GB" b="0" dirty="0"/>
              <a:t>Unprecedented </a:t>
            </a:r>
            <a:r>
              <a:rPr lang="en-GB" dirty="0"/>
              <a:t>networking</a:t>
            </a:r>
            <a:r>
              <a:rPr lang="en-GB" b="0" dirty="0"/>
              <a:t> of the world’s people and their data are creating </a:t>
            </a:r>
            <a:r>
              <a:rPr lang="en-GB" dirty="0"/>
              <a:t>new ways of working</a:t>
            </a:r>
            <a:r>
              <a:rPr lang="en-GB" b="0" dirty="0"/>
              <a:t>. Companies that can best </a:t>
            </a:r>
            <a:r>
              <a:rPr lang="en-GB" dirty="0"/>
              <a:t>aggregate</a:t>
            </a:r>
            <a:r>
              <a:rPr lang="en-GB" b="0" dirty="0"/>
              <a:t> and </a:t>
            </a:r>
            <a:r>
              <a:rPr lang="en-GB" dirty="0"/>
              <a:t>leverage</a:t>
            </a:r>
            <a:r>
              <a:rPr lang="en-GB" b="0" dirty="0"/>
              <a:t> the collective intelligence distributed throughout their organisation and within their information systems can solve complex problems and gain competitive advantage.</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966922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1800" dirty="0" smtClean="0"/>
              <a:t>High performance companies leverage their human capital and get results</a:t>
            </a:r>
            <a:endParaRPr lang="en-GB" sz="1800" dirty="0"/>
          </a:p>
        </p:txBody>
      </p:sp>
      <p:sp>
        <p:nvSpPr>
          <p:cNvPr id="3" name="Slide Number Placeholder 2"/>
          <p:cNvSpPr>
            <a:spLocks noGrp="1"/>
          </p:cNvSpPr>
          <p:nvPr>
            <p:ph type="sldNum" sz="quarter" idx="12"/>
          </p:nvPr>
        </p:nvSpPr>
        <p:spPr>
          <a:xfrm>
            <a:off x="8467164" y="6400802"/>
            <a:ext cx="381000" cy="126958"/>
          </a:xfrm>
        </p:spPr>
        <p:txBody>
          <a:bodyPr vert="horz" wrap="square" lIns="0" tIns="0" rIns="0" bIns="0" rtlCol="0" anchor="t" anchorCtr="0">
            <a:spAutoFit/>
          </a:bodyPr>
          <a:lstStyle/>
          <a:p>
            <a:pPr algn="ctr"/>
            <a:fld id="{2083E393-C0BF-4ED8-8545-7E4C90AFF831}" type="slidenum">
              <a:rPr lang="en-US" sz="825"/>
              <a:pPr algn="ctr"/>
              <a:t>4</a:t>
            </a:fld>
            <a:endParaRPr lang="en-US" sz="825" dirty="0"/>
          </a:p>
        </p:txBody>
      </p:sp>
      <p:sp>
        <p:nvSpPr>
          <p:cNvPr id="4" name="Text Placeholder 3"/>
          <p:cNvSpPr>
            <a:spLocks noGrp="1"/>
          </p:cNvSpPr>
          <p:nvPr>
            <p:ph type="body" sz="quarter" idx="13"/>
          </p:nvPr>
        </p:nvSpPr>
        <p:spPr/>
        <p:txBody>
          <a:bodyPr/>
          <a:lstStyle/>
          <a:p>
            <a:endParaRPr lang="fr-FR"/>
          </a:p>
        </p:txBody>
      </p:sp>
      <p:sp>
        <p:nvSpPr>
          <p:cNvPr id="5" name="Footer Placeholder 4"/>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grpSp>
        <p:nvGrpSpPr>
          <p:cNvPr id="16" name="Group 15"/>
          <p:cNvGrpSpPr/>
          <p:nvPr/>
        </p:nvGrpSpPr>
        <p:grpSpPr>
          <a:xfrm>
            <a:off x="567064" y="1544864"/>
            <a:ext cx="3600001" cy="2058069"/>
            <a:chOff x="567064" y="1544864"/>
            <a:chExt cx="3600001" cy="2058069"/>
          </a:xfrm>
        </p:grpSpPr>
        <p:sp>
          <p:nvSpPr>
            <p:cNvPr id="8" name="Rectangle 7"/>
            <p:cNvSpPr/>
            <p:nvPr/>
          </p:nvSpPr>
          <p:spPr bwMode="auto">
            <a:xfrm>
              <a:off x="567065" y="1544864"/>
              <a:ext cx="3600000" cy="720000"/>
            </a:xfrm>
            <a:prstGeom prst="rect">
              <a:avLst/>
            </a:prstGeom>
            <a:solidFill>
              <a:schemeClr val="bg2">
                <a:lumMod val="50000"/>
              </a:schemeClr>
            </a:solidFill>
            <a:ln w="6350">
              <a:solidFill>
                <a:schemeClr val="bg2">
                  <a:lumMod val="50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34290" rIns="144000" bIns="34290" numCol="1" rtlCol="0" anchor="t" anchorCtr="0" compatLnSpc="1">
              <a:prstTxWarp prst="textNoShape">
                <a:avLst/>
              </a:prstTxWarp>
            </a:bodyPr>
            <a:lstStyle/>
            <a:p>
              <a:pPr algn="r" eaLnBrk="0" fontAlgn="base" hangingPunct="0">
                <a:spcBef>
                  <a:spcPct val="0"/>
                </a:spcBef>
                <a:spcAft>
                  <a:spcPct val="0"/>
                </a:spcAft>
              </a:pPr>
              <a:r>
                <a:rPr lang="en-US" sz="4000" b="1" dirty="0">
                  <a:solidFill>
                    <a:prstClr val="white"/>
                  </a:solidFill>
                </a:rPr>
                <a:t>3x</a:t>
              </a:r>
            </a:p>
          </p:txBody>
        </p:sp>
        <p:sp>
          <p:nvSpPr>
            <p:cNvPr id="9" name="Rectangle 8"/>
            <p:cNvSpPr/>
            <p:nvPr/>
          </p:nvSpPr>
          <p:spPr>
            <a:xfrm>
              <a:off x="567064" y="2902075"/>
              <a:ext cx="3600001" cy="700858"/>
            </a:xfrm>
            <a:prstGeom prst="rect">
              <a:avLst/>
            </a:prstGeom>
          </p:spPr>
          <p:txBody>
            <a:bodyPr wrap="square" lIns="27000" tIns="27000" rIns="27000" bIns="27000">
              <a:spAutoFit/>
            </a:bodyPr>
            <a:lstStyle/>
            <a:p>
              <a:pPr algn="r" eaLnBrk="0" hangingPunct="0">
                <a:buClr>
                  <a:srgbClr val="E65032"/>
                </a:buClr>
                <a:buSzPct val="125000"/>
              </a:pPr>
              <a:r>
                <a:rPr lang="en-US" sz="1400" dirty="0" smtClean="0">
                  <a:ea typeface="MS PGothic" pitchFamily="34" charset="-128"/>
                </a:rPr>
                <a:t>high sustainable engagement companies’ operating margins are 3x higher than those with the lowest levels of engagement </a:t>
              </a:r>
              <a:endParaRPr lang="en-US" sz="1400" dirty="0">
                <a:ea typeface="MS PGothic" pitchFamily="34" charset="-128"/>
              </a:endParaRPr>
            </a:p>
          </p:txBody>
        </p:sp>
        <p:sp>
          <p:nvSpPr>
            <p:cNvPr id="13" name="Rectangle 12"/>
            <p:cNvSpPr/>
            <p:nvPr/>
          </p:nvSpPr>
          <p:spPr bwMode="auto">
            <a:xfrm>
              <a:off x="567065" y="2256412"/>
              <a:ext cx="3600000" cy="576000"/>
            </a:xfrm>
            <a:prstGeom prst="rect">
              <a:avLst/>
            </a:prstGeom>
            <a:solidFill>
              <a:schemeClr val="bg1"/>
            </a:solidFill>
            <a:ln w="6350" cap="flat" cmpd="sng" algn="ctr">
              <a:solidFill>
                <a:schemeClr val="bg2">
                  <a:lumMod val="50000"/>
                </a:schemeClr>
              </a:solidFill>
              <a:prstDash val="solid"/>
              <a:round/>
              <a:headEnd type="none" w="med" len="med"/>
              <a:tailEnd type="none" w="med" len="med"/>
            </a:ln>
            <a:effectLst/>
          </p:spPr>
          <p:txBody>
            <a:bodyPr vert="horz" wrap="square" lIns="68580" tIns="34290" rIns="144000" bIns="34290" numCol="1" rtlCol="0" anchor="ctr" anchorCtr="0" compatLnSpc="1">
              <a:prstTxWarp prst="textNoShape">
                <a:avLst/>
              </a:prstTxWarp>
            </a:bodyPr>
            <a:lstStyle/>
            <a:p>
              <a:pPr algn="r" eaLnBrk="0" fontAlgn="base" hangingPunct="0">
                <a:spcBef>
                  <a:spcPct val="0"/>
                </a:spcBef>
                <a:spcAft>
                  <a:spcPct val="0"/>
                </a:spcAft>
              </a:pPr>
              <a:r>
                <a:rPr lang="en-US" sz="2000" b="1" dirty="0">
                  <a:solidFill>
                    <a:srgbClr val="000000">
                      <a:lumMod val="65000"/>
                      <a:lumOff val="35000"/>
                    </a:srgbClr>
                  </a:solidFill>
                  <a:ea typeface="MS PGothic" pitchFamily="34" charset="-128"/>
                </a:rPr>
                <a:t>operating margin</a:t>
              </a:r>
            </a:p>
          </p:txBody>
        </p:sp>
      </p:grpSp>
      <p:grpSp>
        <p:nvGrpSpPr>
          <p:cNvPr id="18" name="Group 17"/>
          <p:cNvGrpSpPr/>
          <p:nvPr/>
        </p:nvGrpSpPr>
        <p:grpSpPr>
          <a:xfrm>
            <a:off x="5024087" y="1544864"/>
            <a:ext cx="3600000" cy="2058069"/>
            <a:chOff x="5024087" y="1544864"/>
            <a:chExt cx="3600000" cy="2058069"/>
          </a:xfrm>
        </p:grpSpPr>
        <p:sp>
          <p:nvSpPr>
            <p:cNvPr id="10" name="Rectangle 9"/>
            <p:cNvSpPr/>
            <p:nvPr/>
          </p:nvSpPr>
          <p:spPr bwMode="auto">
            <a:xfrm>
              <a:off x="5024087" y="1544864"/>
              <a:ext cx="3600000" cy="720000"/>
            </a:xfrm>
            <a:prstGeom prst="rect">
              <a:avLst/>
            </a:prstGeom>
            <a:ln w="63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4000" tIns="34290" rIns="68580" bIns="34290" numCol="1" rtlCol="0" anchor="t" anchorCtr="0" compatLnSpc="1">
              <a:prstTxWarp prst="textNoShape">
                <a:avLst/>
              </a:prstTxWarp>
            </a:bodyPr>
            <a:lstStyle/>
            <a:p>
              <a:pPr eaLnBrk="0" fontAlgn="base" hangingPunct="0">
                <a:spcBef>
                  <a:spcPct val="0"/>
                </a:spcBef>
                <a:spcAft>
                  <a:spcPct val="0"/>
                </a:spcAft>
              </a:pPr>
              <a:r>
                <a:rPr lang="en-US" sz="4000" b="1" dirty="0">
                  <a:solidFill>
                    <a:prstClr val="white"/>
                  </a:solidFill>
                </a:rPr>
                <a:t>7.3</a:t>
              </a:r>
            </a:p>
          </p:txBody>
        </p:sp>
        <p:sp>
          <p:nvSpPr>
            <p:cNvPr id="11" name="Rectangle 10"/>
            <p:cNvSpPr/>
            <p:nvPr/>
          </p:nvSpPr>
          <p:spPr>
            <a:xfrm>
              <a:off x="5024087" y="2902075"/>
              <a:ext cx="3600000" cy="700858"/>
            </a:xfrm>
            <a:prstGeom prst="rect">
              <a:avLst/>
            </a:prstGeom>
          </p:spPr>
          <p:txBody>
            <a:bodyPr wrap="square" lIns="27000" tIns="27000" rIns="27000" bIns="27000">
              <a:spAutoFit/>
            </a:bodyPr>
            <a:lstStyle/>
            <a:p>
              <a:pPr marL="0" lvl="2" eaLnBrk="0" hangingPunct="0">
                <a:buClr>
                  <a:prstClr val="white">
                    <a:lumMod val="50000"/>
                  </a:prstClr>
                </a:buClr>
                <a:buSzPct val="125000"/>
              </a:pPr>
              <a:r>
                <a:rPr lang="en-US" sz="1400" dirty="0" smtClean="0">
                  <a:ea typeface="MS PGothic" pitchFamily="34" charset="-128"/>
                </a:rPr>
                <a:t>an average of 6.2 days lost per year for employees with high engagement vs. 13.5 days lost per year for the disengaged</a:t>
              </a:r>
              <a:endParaRPr lang="en-US" sz="1400" dirty="0">
                <a:ea typeface="MS PGothic" pitchFamily="34" charset="-128"/>
              </a:endParaRPr>
            </a:p>
          </p:txBody>
        </p:sp>
        <p:sp>
          <p:nvSpPr>
            <p:cNvPr id="14" name="Rectangle 13"/>
            <p:cNvSpPr/>
            <p:nvPr/>
          </p:nvSpPr>
          <p:spPr bwMode="auto">
            <a:xfrm>
              <a:off x="5024087" y="2256412"/>
              <a:ext cx="3600000" cy="576000"/>
            </a:xfrm>
            <a:prstGeom prst="rect">
              <a:avLst/>
            </a:prstGeom>
            <a:solidFill>
              <a:schemeClr val="bg1"/>
            </a:solidFill>
            <a:ln w="6350" cap="flat" cmpd="sng" algn="ctr">
              <a:solidFill>
                <a:schemeClr val="accent1"/>
              </a:solidFill>
              <a:prstDash val="solid"/>
              <a:round/>
              <a:headEnd type="none" w="med" len="med"/>
              <a:tailEnd type="none" w="med" len="med"/>
            </a:ln>
            <a:effectLst/>
          </p:spPr>
          <p:txBody>
            <a:bodyPr vert="horz" wrap="square" lIns="144000" tIns="34290" rIns="68580" bIns="34290" numCol="1" rtlCol="0" anchor="ctr" anchorCtr="0" compatLnSpc="1">
              <a:prstTxWarp prst="textNoShape">
                <a:avLst/>
              </a:prstTxWarp>
            </a:bodyPr>
            <a:lstStyle/>
            <a:p>
              <a:pPr eaLnBrk="0" fontAlgn="base" hangingPunct="0">
                <a:spcBef>
                  <a:spcPct val="0"/>
                </a:spcBef>
                <a:spcAft>
                  <a:spcPct val="0"/>
                </a:spcAft>
              </a:pPr>
              <a:r>
                <a:rPr lang="en-US" sz="2000" b="1" dirty="0">
                  <a:solidFill>
                    <a:srgbClr val="000000">
                      <a:lumMod val="65000"/>
                      <a:lumOff val="35000"/>
                    </a:srgbClr>
                  </a:solidFill>
                  <a:ea typeface="MS PGothic" pitchFamily="34" charset="-128"/>
                </a:rPr>
                <a:t>fewer days lost</a:t>
              </a:r>
            </a:p>
          </p:txBody>
        </p:sp>
      </p:grpSp>
      <p:grpSp>
        <p:nvGrpSpPr>
          <p:cNvPr id="6" name="Group 5"/>
          <p:cNvGrpSpPr/>
          <p:nvPr/>
        </p:nvGrpSpPr>
        <p:grpSpPr>
          <a:xfrm>
            <a:off x="2759670" y="3796546"/>
            <a:ext cx="3600000" cy="2234441"/>
            <a:chOff x="3028610" y="3688970"/>
            <a:chExt cx="3600000" cy="2234441"/>
          </a:xfrm>
        </p:grpSpPr>
        <p:sp>
          <p:nvSpPr>
            <p:cNvPr id="7" name="Rectangle 3"/>
            <p:cNvSpPr txBox="1">
              <a:spLocks noChangeArrowheads="1"/>
            </p:cNvSpPr>
            <p:nvPr/>
          </p:nvSpPr>
          <p:spPr>
            <a:xfrm>
              <a:off x="3028610" y="5032411"/>
              <a:ext cx="3600000" cy="891000"/>
            </a:xfrm>
            <a:prstGeom prst="rect">
              <a:avLst/>
            </a:prstGeom>
          </p:spPr>
          <p:txBody>
            <a:bodyPr vert="horz" lIns="27000" tIns="27000" rIns="27000" bIns="27000" rtlCol="0">
              <a:normAutofit/>
            </a:bodyPr>
            <a:lstStyle>
              <a:lvl1pPr marL="0" indent="0" algn="l" defTabSz="914400" rtl="0" eaLnBrk="1" latinLnBrk="0" hangingPunct="1">
                <a:spcBef>
                  <a:spcPts val="0"/>
                </a:spcBef>
                <a:spcAft>
                  <a:spcPts val="350"/>
                </a:spcAft>
                <a:buFontTx/>
                <a:buNone/>
                <a:defRPr sz="1400" b="1" kern="1200">
                  <a:solidFill>
                    <a:schemeClr val="tx1"/>
                  </a:solidFill>
                  <a:latin typeface="+mn-lt"/>
                  <a:ea typeface="+mn-ea"/>
                  <a:cs typeface="+mn-cs"/>
                </a:defRPr>
              </a:lvl1pPr>
              <a:lvl2pPr marL="0" indent="0" algn="l" defTabSz="914400" rtl="0" eaLnBrk="1" latinLnBrk="0" hangingPunct="1">
                <a:spcBef>
                  <a:spcPts val="0"/>
                </a:spcBef>
                <a:spcAft>
                  <a:spcPts val="350"/>
                </a:spcAft>
                <a:buFontTx/>
                <a:buNone/>
                <a:defRPr sz="1400" kern="1200">
                  <a:solidFill>
                    <a:schemeClr val="tx1"/>
                  </a:solidFill>
                  <a:latin typeface="+mn-lt"/>
                  <a:ea typeface="+mn-ea"/>
                  <a:cs typeface="+mn-cs"/>
                </a:defRPr>
              </a:lvl2pPr>
              <a:lvl3pPr marL="228600" indent="-228600" algn="l" defTabSz="914400" rtl="0" eaLnBrk="1" latinLnBrk="0" hangingPunct="1">
                <a:spcBef>
                  <a:spcPts val="0"/>
                </a:spcBef>
                <a:spcAft>
                  <a:spcPts val="350"/>
                </a:spcAft>
                <a:buClr>
                  <a:srgbClr val="702082"/>
                </a:buClr>
                <a:buFont typeface="Wingdings" pitchFamily="2" charset="2"/>
                <a:buChar char="§"/>
                <a:defRPr sz="1400" kern="1200" baseline="0">
                  <a:solidFill>
                    <a:schemeClr val="tx1"/>
                  </a:solidFill>
                  <a:latin typeface="+mn-lt"/>
                  <a:ea typeface="+mn-ea"/>
                  <a:cs typeface="+mn-cs"/>
                </a:defRPr>
              </a:lvl3pPr>
              <a:lvl4pPr marL="457200" indent="-228600" algn="l" defTabSz="914400" rtl="0" eaLnBrk="1" latinLnBrk="0" hangingPunct="1">
                <a:spcBef>
                  <a:spcPts val="0"/>
                </a:spcBef>
                <a:spcAft>
                  <a:spcPts val="280"/>
                </a:spcAft>
                <a:buClr>
                  <a:schemeClr val="accent6"/>
                </a:buClr>
                <a:buFont typeface="Wingdings" pitchFamily="2" charset="2"/>
                <a:buChar char="§"/>
                <a:defRPr sz="1200" kern="1200">
                  <a:solidFill>
                    <a:schemeClr val="tx1"/>
                  </a:solidFill>
                  <a:latin typeface="+mn-lt"/>
                  <a:ea typeface="+mn-ea"/>
                  <a:cs typeface="+mn-cs"/>
                </a:defRPr>
              </a:lvl4pPr>
              <a:lvl5pPr marL="731520" indent="-228600" algn="l" defTabSz="914400" rtl="0" eaLnBrk="1" latinLnBrk="0" hangingPunct="1">
                <a:spcBef>
                  <a:spcPts val="0"/>
                </a:spcBef>
                <a:spcAft>
                  <a:spcPts val="280"/>
                </a:spcAft>
                <a:buClr>
                  <a:srgbClr val="000000"/>
                </a:buClr>
                <a:buFont typeface="Arial" pitchFamily="34" charset="0"/>
                <a:buChar char="̵"/>
                <a:defRPr sz="1200" kern="1200" baseline="0">
                  <a:solidFill>
                    <a:schemeClr val="tx1"/>
                  </a:solidFill>
                  <a:latin typeface="+mn-lt"/>
                  <a:ea typeface="+mn-ea"/>
                  <a:cs typeface="+mn-cs"/>
                </a:defRPr>
              </a:lvl5pPr>
              <a:lvl6pPr marL="1005840" indent="-228600" algn="l" defTabSz="914400" rtl="0" eaLnBrk="1" latinLnBrk="0" hangingPunct="1">
                <a:spcBef>
                  <a:spcPts val="0"/>
                </a:spcBef>
                <a:spcAft>
                  <a:spcPts val="240"/>
                </a:spcAft>
                <a:buClr>
                  <a:srgbClr val="000000"/>
                </a:buClr>
                <a:buFont typeface="Arial" pitchFamily="34" charset="0"/>
                <a:buChar char="̵"/>
                <a:defRPr sz="1000" kern="1200" baseline="0">
                  <a:solidFill>
                    <a:schemeClr val="tx1"/>
                  </a:solidFill>
                  <a:latin typeface="+mn-lt"/>
                  <a:ea typeface="+mn-ea"/>
                  <a:cs typeface="+mn-cs"/>
                </a:defRPr>
              </a:lvl6pPr>
              <a:lvl7pPr marL="1280160" indent="-228600" algn="l" defTabSz="914400" rtl="0" eaLnBrk="1" latinLnBrk="0" hangingPunct="1">
                <a:spcBef>
                  <a:spcPts val="0"/>
                </a:spcBef>
                <a:spcAft>
                  <a:spcPts val="240"/>
                </a:spcAft>
                <a:buClr>
                  <a:srgbClr val="000000"/>
                </a:buClr>
                <a:buFont typeface="Arial" pitchFamily="34" charset="0"/>
                <a:buChar char="̵"/>
                <a:defRPr sz="1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3" indent="0" algn="ctr">
                <a:buClr>
                  <a:schemeClr val="accent2"/>
                </a:buClr>
                <a:buSzPct val="125000"/>
                <a:buNone/>
              </a:pPr>
              <a:r>
                <a:rPr lang="en-US" sz="1400" dirty="0"/>
                <a:t>Only 15% of employees with high engagement are high retention </a:t>
              </a:r>
              <a:r>
                <a:rPr lang="en-US" sz="1400" dirty="0" smtClean="0"/>
                <a:t>risks </a:t>
              </a:r>
              <a:r>
                <a:rPr lang="en-US" sz="1400" dirty="0"/>
                <a:t>compared to 64% of disengaged employees </a:t>
              </a:r>
            </a:p>
          </p:txBody>
        </p:sp>
        <p:sp>
          <p:nvSpPr>
            <p:cNvPr id="12" name="Rectangle 11"/>
            <p:cNvSpPr/>
            <p:nvPr/>
          </p:nvSpPr>
          <p:spPr bwMode="auto">
            <a:xfrm>
              <a:off x="3028610" y="3688970"/>
              <a:ext cx="3600000" cy="720000"/>
            </a:xfrm>
            <a:prstGeom prst="rect">
              <a:avLst/>
            </a:prstGeom>
            <a:solidFill>
              <a:schemeClr val="accent5"/>
            </a:solidFill>
            <a:ln w="6350" cap="flat" cmpd="sng" algn="ctr">
              <a:solidFill>
                <a:schemeClr val="accent5"/>
              </a:solidFill>
              <a:prstDash val="solid"/>
              <a:round/>
              <a:headEnd type="none" w="med" len="med"/>
              <a:tailEnd type="none" w="med" len="med"/>
            </a:ln>
            <a:effectLst/>
          </p:spPr>
          <p:txBody>
            <a:bodyPr vert="horz" wrap="square" lIns="68580" tIns="34290" rIns="68580" bIns="34290" numCol="1" rtlCol="0" anchor="ctr" anchorCtr="1" compatLnSpc="1">
              <a:prstTxWarp prst="textNoShape">
                <a:avLst/>
              </a:prstTxWarp>
            </a:bodyPr>
            <a:lstStyle/>
            <a:p>
              <a:pPr algn="just" eaLnBrk="0" fontAlgn="base" hangingPunct="0">
                <a:spcBef>
                  <a:spcPct val="0"/>
                </a:spcBef>
                <a:spcAft>
                  <a:spcPct val="0"/>
                </a:spcAft>
              </a:pPr>
              <a:r>
                <a:rPr lang="en-US" sz="4000" b="1" dirty="0">
                  <a:solidFill>
                    <a:prstClr val="white"/>
                  </a:solidFill>
                  <a:ea typeface="MS PGothic" pitchFamily="34" charset="-128"/>
                </a:rPr>
                <a:t>49%</a:t>
              </a:r>
            </a:p>
          </p:txBody>
        </p:sp>
        <p:sp>
          <p:nvSpPr>
            <p:cNvPr id="15" name="Rectangle 14"/>
            <p:cNvSpPr/>
            <p:nvPr/>
          </p:nvSpPr>
          <p:spPr bwMode="auto">
            <a:xfrm>
              <a:off x="3028610" y="4392632"/>
              <a:ext cx="3600000" cy="576000"/>
            </a:xfrm>
            <a:prstGeom prst="rect">
              <a:avLst/>
            </a:prstGeom>
            <a:solidFill>
              <a:schemeClr val="bg1"/>
            </a:solidFill>
            <a:ln w="6350" cap="flat" cmpd="sng" algn="ctr">
              <a:solidFill>
                <a:schemeClr val="accent5">
                  <a:lumMod val="75000"/>
                </a:schemeClr>
              </a:solidFill>
              <a:prstDash val="solid"/>
              <a:round/>
              <a:headEnd type="none" w="med" len="med"/>
              <a:tailEnd type="none" w="med" len="med"/>
            </a:ln>
            <a:effectLst/>
          </p:spPr>
          <p:txBody>
            <a:bodyPr vert="horz" wrap="square" lIns="68580" tIns="34290" rIns="68580" bIns="34290" numCol="1" rtlCol="0" anchor="ctr" anchorCtr="1" compatLnSpc="1">
              <a:prstTxWarp prst="textNoShape">
                <a:avLst/>
              </a:prstTxWarp>
            </a:bodyPr>
            <a:lstStyle/>
            <a:p>
              <a:pPr marL="0" lvl="2" algn="just" eaLnBrk="0" hangingPunct="0"/>
              <a:r>
                <a:rPr lang="en-US" sz="2000" b="1" dirty="0">
                  <a:solidFill>
                    <a:srgbClr val="000000">
                      <a:lumMod val="65000"/>
                      <a:lumOff val="35000"/>
                    </a:srgbClr>
                  </a:solidFill>
                  <a:ea typeface="MS PGothic" pitchFamily="34" charset="-128"/>
                </a:rPr>
                <a:t>lower retention risk</a:t>
              </a:r>
            </a:p>
          </p:txBody>
        </p:sp>
      </p:grpSp>
      <p:sp>
        <p:nvSpPr>
          <p:cNvPr id="17" name="TextBox 16"/>
          <p:cNvSpPr txBox="1"/>
          <p:nvPr/>
        </p:nvSpPr>
        <p:spPr>
          <a:xfrm>
            <a:off x="457200" y="5877860"/>
            <a:ext cx="2007693" cy="300082"/>
          </a:xfrm>
          <a:prstGeom prst="rect">
            <a:avLst/>
          </a:prstGeom>
          <a:noFill/>
        </p:spPr>
        <p:txBody>
          <a:bodyPr wrap="square" rtlCol="0">
            <a:spAutoFit/>
          </a:bodyPr>
          <a:lstStyle/>
          <a:p>
            <a:r>
              <a:rPr lang="en-GB" sz="675" dirty="0"/>
              <a:t>Source: Willis Towers Watson Global Workforce and TM&amp;R Studies</a:t>
            </a:r>
          </a:p>
        </p:txBody>
      </p:sp>
    </p:spTree>
    <p:extLst>
      <p:ext uri="{BB962C8B-B14F-4D97-AF65-F5344CB8AC3E}">
        <p14:creationId xmlns:p14="http://schemas.microsoft.com/office/powerpoint/2010/main" val="17122358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chorCtr="0">
            <a:noAutofit/>
          </a:bodyPr>
          <a:lstStyle/>
          <a:p>
            <a:r>
              <a:rPr lang="en-GB" sz="1800" dirty="0"/>
              <a:t>What good looks like…</a:t>
            </a:r>
            <a:endParaRPr lang="en-US" sz="1800" dirty="0"/>
          </a:p>
        </p:txBody>
      </p:sp>
      <p:sp>
        <p:nvSpPr>
          <p:cNvPr id="88" name="Shape 129"/>
          <p:cNvSpPr>
            <a:spLocks noGrp="1"/>
          </p:cNvSpPr>
          <p:nvPr>
            <p:ph type="body" sz="quarter" idx="13"/>
          </p:nvPr>
        </p:nvSpPr>
        <p:spPr>
          <a:xfrm>
            <a:off x="457200" y="1570013"/>
            <a:ext cx="8229600" cy="207749"/>
          </a:xfrm>
          <a:prstGeom prst="rect">
            <a:avLst/>
          </a:prstGeom>
        </p:spPr>
        <p:txBody>
          <a:bodyPr vert="horz" lIns="0" tIns="0" rIns="0" bIns="0" rtlCol="0">
            <a:noAutofit/>
          </a:bodyPr>
          <a:lstStyle/>
          <a:p>
            <a:r>
              <a:rPr lang="en-GB" sz="1400" b="1" dirty="0" smtClean="0"/>
              <a:t>Leadership, reputation, talent management and customer focus are the marks of excellence</a:t>
            </a:r>
            <a:endParaRPr sz="1400" b="1" dirty="0"/>
          </a:p>
        </p:txBody>
      </p:sp>
      <p:sp>
        <p:nvSpPr>
          <p:cNvPr id="4" name="Slide Number Placeholder 3"/>
          <p:cNvSpPr>
            <a:spLocks noGrp="1"/>
          </p:cNvSpPr>
          <p:nvPr>
            <p:ph type="sldNum" sz="quarter" idx="4294967295"/>
          </p:nvPr>
        </p:nvSpPr>
        <p:spPr>
          <a:xfrm>
            <a:off x="8499318" y="6412563"/>
            <a:ext cx="285750" cy="126958"/>
          </a:xfrm>
          <a:prstGeom prst="rect">
            <a:avLst/>
          </a:prstGeom>
        </p:spPr>
        <p:txBody>
          <a:bodyPr vert="horz" wrap="square" lIns="0" tIns="0" rIns="0" bIns="0" rtlCol="0" anchor="t" anchorCtr="0">
            <a:spAutoFit/>
          </a:bodyPr>
          <a:lstStyle/>
          <a:p>
            <a:pPr algn="ctr"/>
            <a:fld id="{2083E393-C0BF-4ED8-8545-7E4C90AFF831}" type="slidenum">
              <a:rPr lang="en-US" sz="825"/>
              <a:pPr algn="ctr"/>
              <a:t>5</a:t>
            </a:fld>
            <a:endParaRPr lang="en-US" sz="825" dirty="0"/>
          </a:p>
        </p:txBody>
      </p:sp>
      <p:graphicFrame>
        <p:nvGraphicFramePr>
          <p:cNvPr id="10" name="Chart 9"/>
          <p:cNvGraphicFramePr/>
          <p:nvPr>
            <p:extLst>
              <p:ext uri="{D42A27DB-BD31-4B8C-83A1-F6EECF244321}">
                <p14:modId xmlns:p14="http://schemas.microsoft.com/office/powerpoint/2010/main" val="931723708"/>
              </p:ext>
            </p:extLst>
          </p:nvPr>
        </p:nvGraphicFramePr>
        <p:xfrm>
          <a:off x="1281479" y="1993929"/>
          <a:ext cx="6172201" cy="331802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494692" y="5356751"/>
            <a:ext cx="3141707" cy="184666"/>
          </a:xfrm>
          <a:prstGeom prst="rect">
            <a:avLst/>
          </a:prstGeom>
          <a:noFill/>
        </p:spPr>
        <p:txBody>
          <a:bodyPr wrap="square" rtlCol="0">
            <a:spAutoFit/>
          </a:bodyPr>
          <a:lstStyle/>
          <a:p>
            <a:r>
              <a:rPr lang="en-GB" sz="600" dirty="0"/>
              <a:t>* Willis Towers Watson normative database 2018</a:t>
            </a:r>
          </a:p>
        </p:txBody>
      </p:sp>
      <p:sp>
        <p:nvSpPr>
          <p:cNvPr id="7" name="Rectangle 6"/>
          <p:cNvSpPr/>
          <p:nvPr/>
        </p:nvSpPr>
        <p:spPr>
          <a:xfrm>
            <a:off x="7123968" y="1972323"/>
            <a:ext cx="534133" cy="3318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 name="Rectangle 5"/>
          <p:cNvSpPr/>
          <p:nvPr/>
        </p:nvSpPr>
        <p:spPr>
          <a:xfrm rot="10800000">
            <a:off x="7123967" y="2116748"/>
            <a:ext cx="329712" cy="10287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200" dirty="0"/>
              <a:t>Excellence</a:t>
            </a:r>
          </a:p>
        </p:txBody>
      </p:sp>
      <p:sp>
        <p:nvSpPr>
          <p:cNvPr id="9" name="Rectangle 8"/>
          <p:cNvSpPr/>
          <p:nvPr/>
        </p:nvSpPr>
        <p:spPr>
          <a:xfrm rot="10800000">
            <a:off x="7123967" y="3189198"/>
            <a:ext cx="329712" cy="8464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200" dirty="0"/>
              <a:t>Emphasis</a:t>
            </a:r>
          </a:p>
        </p:txBody>
      </p:sp>
      <p:sp>
        <p:nvSpPr>
          <p:cNvPr id="11" name="Rectangle 10"/>
          <p:cNvSpPr/>
          <p:nvPr/>
        </p:nvSpPr>
        <p:spPr>
          <a:xfrm rot="10800000">
            <a:off x="7123967" y="4079416"/>
            <a:ext cx="329712" cy="103770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200" dirty="0"/>
              <a:t>Effectiveness</a:t>
            </a:r>
          </a:p>
        </p:txBody>
      </p:sp>
      <p:sp>
        <p:nvSpPr>
          <p:cNvPr id="12" name="Title 1"/>
          <p:cNvSpPr txBox="1">
            <a:spLocks/>
          </p:cNvSpPr>
          <p:nvPr/>
        </p:nvSpPr>
        <p:spPr>
          <a:xfrm>
            <a:off x="457200" y="757428"/>
            <a:ext cx="8229600" cy="307777"/>
          </a:xfrm>
          <a:prstGeom prst="rect">
            <a:avLst/>
          </a:prstGeom>
        </p:spPr>
        <p:txBody>
          <a:bodyPr vert="horz" lIns="0" tIns="0" rIns="0" bIns="0" rtlCol="0" anchor="t" anchorCtr="0">
            <a:noAutofit/>
          </a:bodyPr>
          <a:lstStyle>
            <a:lvl1pPr algn="l" defTabSz="685800" rtl="0" eaLnBrk="1" latinLnBrk="0" hangingPunct="1">
              <a:spcBef>
                <a:spcPct val="0"/>
              </a:spcBef>
              <a:buNone/>
              <a:defRPr sz="15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spcBef>
                <a:spcPts val="0"/>
              </a:spcBef>
              <a:spcAft>
                <a:spcPts val="350"/>
              </a:spcAft>
            </a:pPr>
            <a:r>
              <a:rPr lang="en-GB" sz="1600" b="0" dirty="0" smtClean="0">
                <a:solidFill>
                  <a:schemeClr val="tx1"/>
                </a:solidFill>
                <a:latin typeface="+mn-lt"/>
                <a:ea typeface="+mn-ea"/>
                <a:cs typeface="+mn-cs"/>
              </a:rPr>
              <a:t>What differentiates high performance cultures from an employee perspective</a:t>
            </a:r>
            <a:endParaRPr lang="en-US" sz="1600" b="0" dirty="0">
              <a:solidFill>
                <a:schemeClr val="tx1"/>
              </a:solidFill>
              <a:latin typeface="+mn-lt"/>
              <a:ea typeface="+mn-ea"/>
              <a:cs typeface="+mn-cs"/>
            </a:endParaRPr>
          </a:p>
        </p:txBody>
      </p:sp>
      <p:sp>
        <p:nvSpPr>
          <p:cNvPr id="13" name="Footer Placeholder 5"/>
          <p:cNvSpPr>
            <a:spLocks noGrp="1"/>
          </p:cNvSpPr>
          <p:nvPr>
            <p:ph type="ftr" sz="quarter" idx="3"/>
          </p:nvPr>
        </p:nvSpPr>
        <p:spPr>
          <a:xfrm>
            <a:off x="457200" y="6400802"/>
            <a:ext cx="5277853" cy="69250"/>
          </a:xfrm>
        </p:spPr>
        <p:txBody>
          <a:body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2843302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8340"/>
            <a:ext cx="8229600" cy="307777"/>
          </a:xfrm>
        </p:spPr>
        <p:txBody>
          <a:bodyPr>
            <a:normAutofit/>
          </a:bodyPr>
          <a:lstStyle/>
          <a:p>
            <a:r>
              <a:rPr lang="fr-FR" sz="1800" dirty="0" err="1" smtClean="0"/>
              <a:t>When</a:t>
            </a:r>
            <a:r>
              <a:rPr lang="fr-FR" sz="1800" dirty="0" smtClean="0"/>
              <a:t> </a:t>
            </a:r>
            <a:r>
              <a:rPr lang="fr-FR" sz="1800" dirty="0" err="1" smtClean="0"/>
              <a:t>things</a:t>
            </a:r>
            <a:r>
              <a:rPr lang="fr-FR" sz="1800" dirty="0" smtClean="0"/>
              <a:t> go </a:t>
            </a:r>
            <a:r>
              <a:rPr lang="fr-FR" sz="1800" dirty="0" err="1" smtClean="0"/>
              <a:t>wrong</a:t>
            </a:r>
            <a:r>
              <a:rPr lang="fr-FR" sz="1800" dirty="0" smtClean="0"/>
              <a:t>…</a:t>
            </a:r>
            <a:endParaRPr lang="fr-FR" sz="1800" dirty="0"/>
          </a:p>
        </p:txBody>
      </p:sp>
      <p:sp>
        <p:nvSpPr>
          <p:cNvPr id="3" name="Slide Number Placeholder 2"/>
          <p:cNvSpPr>
            <a:spLocks noGrp="1"/>
          </p:cNvSpPr>
          <p:nvPr>
            <p:ph type="sldNum" sz="quarter" idx="12"/>
          </p:nvPr>
        </p:nvSpPr>
        <p:spPr>
          <a:xfrm>
            <a:off x="8494058" y="6400802"/>
            <a:ext cx="381000" cy="126958"/>
          </a:xfrm>
        </p:spPr>
        <p:txBody>
          <a:bodyPr vert="horz" wrap="square" lIns="0" tIns="0" rIns="0" bIns="0" rtlCol="0" anchor="t" anchorCtr="0">
            <a:spAutoFit/>
          </a:bodyPr>
          <a:lstStyle/>
          <a:p>
            <a:pPr algn="ctr"/>
            <a:fld id="{2083E393-C0BF-4ED8-8545-7E4C90AFF831}" type="slidenum">
              <a:rPr lang="en-US" sz="825"/>
              <a:pPr algn="ctr"/>
              <a:t>6</a:t>
            </a:fld>
            <a:endParaRPr lang="en-US" sz="825" dirty="0"/>
          </a:p>
        </p:txBody>
      </p:sp>
      <p:sp>
        <p:nvSpPr>
          <p:cNvPr id="6" name="Footer Placeholder 5"/>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grpSp>
        <p:nvGrpSpPr>
          <p:cNvPr id="21" name="Group 20"/>
          <p:cNvGrpSpPr/>
          <p:nvPr/>
        </p:nvGrpSpPr>
        <p:grpSpPr>
          <a:xfrm>
            <a:off x="457200" y="4167954"/>
            <a:ext cx="3381236" cy="1917531"/>
            <a:chOff x="366257" y="801491"/>
            <a:chExt cx="4508314" cy="2556708"/>
          </a:xfrm>
        </p:grpSpPr>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6257" y="801491"/>
              <a:ext cx="3860644" cy="1821976"/>
            </a:xfrm>
            <a:prstGeom prst="rect">
              <a:avLst/>
            </a:prstGeom>
          </p:spPr>
        </p:pic>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t="7667"/>
            <a:stretch/>
          </p:blipFill>
          <p:spPr>
            <a:xfrm>
              <a:off x="1032763" y="1640359"/>
              <a:ext cx="3841808" cy="1717840"/>
            </a:xfrm>
            <a:prstGeom prst="rect">
              <a:avLst/>
            </a:prstGeom>
          </p:spPr>
        </p:pic>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872555"/>
            <a:ext cx="2199731" cy="2502193"/>
          </a:xfrm>
          <a:prstGeom prst="rect">
            <a:avLst/>
          </a:prstGeom>
        </p:spPr>
      </p:pic>
      <p:grpSp>
        <p:nvGrpSpPr>
          <p:cNvPr id="23" name="Group 22"/>
          <p:cNvGrpSpPr/>
          <p:nvPr/>
        </p:nvGrpSpPr>
        <p:grpSpPr>
          <a:xfrm>
            <a:off x="6057416" y="2904992"/>
            <a:ext cx="2918390" cy="2567596"/>
            <a:chOff x="4235823" y="3630706"/>
            <a:chExt cx="4289611" cy="4090543"/>
          </a:xfrm>
        </p:grpSpPr>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0072" y="4244139"/>
              <a:ext cx="4201111" cy="3477110"/>
            </a:xfrm>
            <a:prstGeom prst="rect">
              <a:avLst/>
            </a:prstGeom>
          </p:spPr>
        </p:pic>
        <p:pic>
          <p:nvPicPr>
            <p:cNvPr id="25" name="Picture 24"/>
            <p:cNvPicPr>
              <a:picLocks noChangeAspect="1"/>
            </p:cNvPicPr>
            <p:nvPr/>
          </p:nvPicPr>
          <p:blipFill rotWithShape="1">
            <a:blip r:embed="rId6">
              <a:extLst>
                <a:ext uri="{28A0092B-C50C-407E-A947-70E740481C1C}">
                  <a14:useLocalDpi xmlns:a14="http://schemas.microsoft.com/office/drawing/2010/main" val="0"/>
                </a:ext>
              </a:extLst>
            </a:blip>
            <a:srcRect l="8886" t="30766" r="8213"/>
            <a:stretch/>
          </p:blipFill>
          <p:spPr>
            <a:xfrm>
              <a:off x="4235823" y="3630706"/>
              <a:ext cx="4289611" cy="667082"/>
            </a:xfrm>
            <a:prstGeom prst="rect">
              <a:avLst/>
            </a:prstGeom>
          </p:spPr>
        </p:pic>
      </p:grpSp>
      <p:pic>
        <p:nvPicPr>
          <p:cNvPr id="26" name="Pictur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57416" y="872555"/>
            <a:ext cx="2815198" cy="1856259"/>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85370" y="2459974"/>
            <a:ext cx="1974981" cy="1716104"/>
          </a:xfrm>
          <a:prstGeom prst="rect">
            <a:avLst/>
          </a:prstGeom>
        </p:spPr>
      </p:pic>
      <p:pic>
        <p:nvPicPr>
          <p:cNvPr id="4" name="Pictur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66688" y="872555"/>
            <a:ext cx="2358927" cy="3190352"/>
          </a:xfrm>
          <a:prstGeom prst="rect">
            <a:avLst/>
          </a:prstGeom>
        </p:spPr>
      </p:pic>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21170" y="3721396"/>
            <a:ext cx="2004445" cy="2403207"/>
          </a:xfrm>
          <a:prstGeom prst="rect">
            <a:avLst/>
          </a:prstGeom>
        </p:spPr>
      </p:pic>
    </p:spTree>
    <p:extLst>
      <p:ext uri="{BB962C8B-B14F-4D97-AF65-F5344CB8AC3E}">
        <p14:creationId xmlns:p14="http://schemas.microsoft.com/office/powerpoint/2010/main" val="2171148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1062111" y="1272330"/>
            <a:ext cx="11099408" cy="4932000"/>
          </a:xfrm>
          <a:prstGeom prst="ellipse">
            <a:avLst/>
          </a:prstGeom>
          <a:solidFill>
            <a:srgbClr val="FFFAEF"/>
          </a:solidFill>
          <a:ln>
            <a:solidFill>
              <a:schemeClr val="accent2">
                <a:lumMod val="20000"/>
                <a:lumOff val="80000"/>
              </a:schemeClr>
            </a:solidFill>
          </a:ln>
        </p:spPr>
        <p:style>
          <a:lnRef idx="2">
            <a:schemeClr val="accent2">
              <a:shade val="50000"/>
            </a:schemeClr>
          </a:lnRef>
          <a:fillRef idx="1">
            <a:schemeClr val="accent2"/>
          </a:fillRef>
          <a:effectRef idx="0">
            <a:schemeClr val="accent2"/>
          </a:effectRef>
          <a:fontRef idx="minor">
            <a:schemeClr val="lt1"/>
          </a:fontRef>
        </p:style>
        <p:txBody>
          <a:bodyPr wrap="square" lIns="36000" rIns="36000">
            <a:spAutoFit/>
          </a:bodyPr>
          <a:lstStyle/>
          <a:p>
            <a:pPr algn="ctr">
              <a:lnSpc>
                <a:spcPct val="107000"/>
              </a:lnSpc>
              <a:spcAft>
                <a:spcPts val="600"/>
              </a:spcAft>
            </a:pPr>
            <a:endParaRPr lang="en-GB" sz="2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5" name="Oval 14"/>
          <p:cNvSpPr/>
          <p:nvPr/>
        </p:nvSpPr>
        <p:spPr>
          <a:xfrm>
            <a:off x="-84406" y="1308330"/>
            <a:ext cx="9143999" cy="4860000"/>
          </a:xfrm>
          <a:prstGeom prst="ellipse">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lIns="36000" rIns="36000">
            <a:spAutoFit/>
          </a:bodyPr>
          <a:lstStyle/>
          <a:p>
            <a:pPr algn="ctr">
              <a:lnSpc>
                <a:spcPct val="107000"/>
              </a:lnSpc>
              <a:spcAft>
                <a:spcPts val="600"/>
              </a:spcAft>
            </a:pPr>
            <a:endParaRPr lang="en-GB" sz="2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4" name="Oval 13"/>
          <p:cNvSpPr/>
          <p:nvPr/>
        </p:nvSpPr>
        <p:spPr>
          <a:xfrm>
            <a:off x="1364566" y="1668330"/>
            <a:ext cx="6246055" cy="4140000"/>
          </a:xfrm>
          <a:prstGeom prst="ellipse">
            <a:avLst/>
          </a:prstGeom>
          <a:solidFill>
            <a:schemeClr val="accent2">
              <a:lumMod val="40000"/>
              <a:lumOff val="6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lIns="36000" rIns="36000">
            <a:spAutoFit/>
          </a:bodyPr>
          <a:lstStyle/>
          <a:p>
            <a:pPr algn="ctr">
              <a:lnSpc>
                <a:spcPct val="107000"/>
              </a:lnSpc>
              <a:spcAft>
                <a:spcPts val="600"/>
              </a:spcAft>
            </a:pPr>
            <a:endParaRPr lang="en-GB" sz="2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Title 1"/>
          <p:cNvSpPr>
            <a:spLocks noGrp="1"/>
          </p:cNvSpPr>
          <p:nvPr>
            <p:ph type="title"/>
          </p:nvPr>
        </p:nvSpPr>
        <p:spPr/>
        <p:txBody>
          <a:bodyPr>
            <a:normAutofit/>
          </a:bodyPr>
          <a:lstStyle/>
          <a:p>
            <a:r>
              <a:rPr lang="en-GB" sz="1800" dirty="0" smtClean="0"/>
              <a:t>In the workplace, people risks are everywhere and culture is at their heart</a:t>
            </a:r>
            <a:endParaRPr lang="en-GB" sz="1800" dirty="0"/>
          </a:p>
        </p:txBody>
      </p:sp>
      <p:sp>
        <p:nvSpPr>
          <p:cNvPr id="3" name="Slide Number Placeholder 2"/>
          <p:cNvSpPr>
            <a:spLocks noGrp="1"/>
          </p:cNvSpPr>
          <p:nvPr>
            <p:ph type="sldNum" sz="quarter" idx="12"/>
          </p:nvPr>
        </p:nvSpPr>
        <p:spPr>
          <a:xfrm>
            <a:off x="8480611" y="6400802"/>
            <a:ext cx="381000" cy="126958"/>
          </a:xfrm>
        </p:spPr>
        <p:txBody>
          <a:bodyPr vert="horz" wrap="square" lIns="0" tIns="0" rIns="0" bIns="0" rtlCol="0" anchor="t" anchorCtr="0">
            <a:spAutoFit/>
          </a:bodyPr>
          <a:lstStyle/>
          <a:p>
            <a:pPr algn="ctr"/>
            <a:fld id="{2083E393-C0BF-4ED8-8545-7E4C90AFF831}" type="slidenum">
              <a:rPr lang="en-US" sz="825"/>
              <a:pPr algn="ctr"/>
              <a:t>7</a:t>
            </a:fld>
            <a:endParaRPr lang="en-US" sz="825" dirty="0"/>
          </a:p>
        </p:txBody>
      </p:sp>
      <p:sp>
        <p:nvSpPr>
          <p:cNvPr id="6" name="Footer Placeholder 5"/>
          <p:cNvSpPr>
            <a:spLocks noGrp="1"/>
          </p:cNvSpPr>
          <p:nvPr>
            <p:ph type="ftr" sz="quarter" idx="3"/>
          </p:nvPr>
        </p:nvSpPr>
        <p:spPr/>
        <p:txBody>
          <a:body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
        <p:nvSpPr>
          <p:cNvPr id="7" name="Oval 6"/>
          <p:cNvSpPr/>
          <p:nvPr/>
        </p:nvSpPr>
        <p:spPr>
          <a:xfrm>
            <a:off x="558852" y="2365966"/>
            <a:ext cx="2158164" cy="3375599"/>
          </a:xfrm>
          <a:prstGeom prst="ellipse">
            <a:avLst/>
          </a:prstGeom>
          <a:solidFill>
            <a:schemeClr val="bg2">
              <a:lumMod val="75000"/>
            </a:schemeClr>
          </a:solidFill>
          <a:ln>
            <a:solidFill>
              <a:schemeClr val="bg2">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a:lnSpc>
                <a:spcPct val="107000"/>
              </a:lnSpc>
              <a:spcAft>
                <a:spcPts val="600"/>
              </a:spcAft>
            </a:pPr>
            <a:r>
              <a:rPr lang="en-GB" sz="1350" b="1" dirty="0">
                <a:solidFill>
                  <a:srgbClr val="001647"/>
                </a:solidFill>
                <a:latin typeface="Slate-BoldCondensed"/>
                <a:ea typeface="Calibri" panose="020F0502020204030204" pitchFamily="34" charset="0"/>
                <a:cs typeface="Slate-BoldCondensed"/>
              </a:rPr>
              <a:t>Reputation and legal</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Employer brand </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Customer service reputation</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Integrity and fairness</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400" b="1" dirty="0">
                <a:solidFill>
                  <a:schemeClr val="bg1"/>
                </a:solidFill>
                <a:latin typeface="Slate-BkCondensed"/>
                <a:ea typeface="Calibri" panose="020F0502020204030204" pitchFamily="34" charset="0"/>
                <a:cs typeface="Slate-BkCondensed"/>
              </a:rPr>
              <a:t>Cyber security</a:t>
            </a:r>
            <a:endParaRPr lang="en-GB"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Data protection</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Rewards</a:t>
            </a:r>
            <a:endParaRPr lang="en-GB" sz="2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Oval 7"/>
          <p:cNvSpPr/>
          <p:nvPr/>
        </p:nvSpPr>
        <p:spPr>
          <a:xfrm>
            <a:off x="6001912" y="3809052"/>
            <a:ext cx="2689058" cy="1801047"/>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a:lnSpc>
                <a:spcPct val="107000"/>
              </a:lnSpc>
              <a:spcAft>
                <a:spcPts val="600"/>
              </a:spcAft>
            </a:pPr>
            <a:r>
              <a:rPr lang="en-GB" sz="1350" b="1" dirty="0">
                <a:solidFill>
                  <a:srgbClr val="001647"/>
                </a:solidFill>
                <a:latin typeface="Slate-BoldCondensed"/>
                <a:ea typeface="Calibri" panose="020F0502020204030204" pitchFamily="34" charset="0"/>
                <a:cs typeface="Slate-BoldCondensed"/>
              </a:rPr>
              <a:t>Leadership</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Behaviour</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Strategic, change and </a:t>
            </a:r>
          </a:p>
          <a:p>
            <a:pPr algn="ctr">
              <a:lnSpc>
                <a:spcPct val="107000"/>
              </a:lnSpc>
            </a:pPr>
            <a:r>
              <a:rPr lang="en-GB" sz="1350" dirty="0">
                <a:solidFill>
                  <a:srgbClr val="001647"/>
                </a:solidFill>
                <a:latin typeface="Slate-BkCondensed"/>
                <a:ea typeface="Calibri" panose="020F0502020204030204" pitchFamily="34" charset="0"/>
                <a:cs typeface="Slate-BkCondensed"/>
              </a:rPr>
              <a:t>decision making capabilities</a:t>
            </a:r>
            <a:endParaRPr lang="en-GB" sz="2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Oval 8"/>
          <p:cNvSpPr/>
          <p:nvPr/>
        </p:nvSpPr>
        <p:spPr>
          <a:xfrm>
            <a:off x="5446877" y="1615897"/>
            <a:ext cx="2959769" cy="2426252"/>
          </a:xfrm>
          <a:prstGeom prst="ellipse">
            <a:avLst/>
          </a:prstGeom>
          <a:solidFill>
            <a:schemeClr val="accent4"/>
          </a:solidFill>
          <a:ln w="28575">
            <a:solidFill>
              <a:schemeClr val="accent1"/>
            </a:solidFill>
          </a:ln>
        </p:spPr>
        <p:txBody>
          <a:bodyPr wrap="square">
            <a:spAutoFit/>
          </a:bodyPr>
          <a:lstStyle/>
          <a:p>
            <a:pPr algn="ctr">
              <a:lnSpc>
                <a:spcPct val="107000"/>
              </a:lnSpc>
              <a:spcAft>
                <a:spcPts val="600"/>
              </a:spcAft>
            </a:pPr>
            <a:r>
              <a:rPr lang="en-GB" sz="1350" b="1" dirty="0">
                <a:solidFill>
                  <a:schemeClr val="bg1"/>
                </a:solidFill>
                <a:latin typeface="Slate-BoldCondensed"/>
                <a:ea typeface="Calibri" panose="020F0502020204030204" pitchFamily="34" charset="0"/>
                <a:cs typeface="Slate-BoldCondensed"/>
              </a:rPr>
              <a:t>Performance</a:t>
            </a:r>
            <a:endParaRPr lang="en-GB" sz="2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chemeClr val="bg1"/>
                </a:solidFill>
                <a:latin typeface="Slate-BkCondensed"/>
                <a:ea typeface="Calibri" panose="020F0502020204030204" pitchFamily="34" charset="0"/>
                <a:cs typeface="Slate-BkCondensed"/>
              </a:rPr>
              <a:t>Productivity and quality standards</a:t>
            </a:r>
            <a:endParaRPr lang="en-GB" sz="2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chemeClr val="bg1"/>
                </a:solidFill>
                <a:latin typeface="Slate-BkCondensed"/>
                <a:ea typeface="Calibri" panose="020F0502020204030204" pitchFamily="34" charset="0"/>
                <a:cs typeface="Slate-BkCondensed"/>
              </a:rPr>
              <a:t>Health &amp; safety</a:t>
            </a:r>
            <a:endParaRPr lang="en-GB" sz="2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chemeClr val="bg1"/>
                </a:solidFill>
                <a:latin typeface="Slate-BkCondensed"/>
                <a:ea typeface="Calibri" panose="020F0502020204030204" pitchFamily="34" charset="0"/>
                <a:cs typeface="Slate-BkCondensed"/>
              </a:rPr>
              <a:t>Environmental &amp; social responsibility</a:t>
            </a:r>
            <a:endParaRPr lang="en-GB" sz="2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chemeClr val="bg1"/>
                </a:solidFill>
                <a:latin typeface="Slate-BkCondensed"/>
                <a:ea typeface="Calibri" panose="020F0502020204030204" pitchFamily="34" charset="0"/>
                <a:cs typeface="Slate-BkCondensed"/>
              </a:rPr>
              <a:t>Supplier relations</a:t>
            </a:r>
            <a:endParaRPr lang="en-GB" sz="2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Oval 10"/>
          <p:cNvSpPr/>
          <p:nvPr/>
        </p:nvSpPr>
        <p:spPr>
          <a:xfrm>
            <a:off x="1881029" y="1607496"/>
            <a:ext cx="1997243" cy="1358607"/>
          </a:xfrm>
          <a:prstGeom prst="ellipse">
            <a:avLst/>
          </a:prstGeom>
          <a:solidFill>
            <a:schemeClr val="accent3"/>
          </a:solidFill>
          <a:ln w="28575">
            <a:solidFill>
              <a:schemeClr val="accent3">
                <a:lumMod val="50000"/>
              </a:schemeClr>
            </a:solidFill>
          </a:ln>
        </p:spPr>
        <p:txBody>
          <a:bodyPr wrap="square" lIns="0" tIns="0" rIns="0" bIns="0">
            <a:spAutoFit/>
          </a:bodyPr>
          <a:lstStyle/>
          <a:p>
            <a:pPr algn="ctr">
              <a:lnSpc>
                <a:spcPct val="107000"/>
              </a:lnSpc>
              <a:spcAft>
                <a:spcPts val="600"/>
              </a:spcAft>
            </a:pPr>
            <a:r>
              <a:rPr lang="en-GB" sz="1350" b="1" dirty="0">
                <a:solidFill>
                  <a:srgbClr val="001647"/>
                </a:solidFill>
                <a:latin typeface="Slate-BoldCondensed"/>
                <a:ea typeface="Calibri" panose="020F0502020204030204" pitchFamily="34" charset="0"/>
                <a:cs typeface="Slate-BoldCondensed"/>
              </a:rPr>
              <a:t>HR Planning</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oldCondensed"/>
                <a:ea typeface="Calibri" panose="020F0502020204030204" pitchFamily="34" charset="0"/>
                <a:cs typeface="Slate-BoldCondensed"/>
              </a:rPr>
              <a:t>Succession</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oldCondensed"/>
                <a:ea typeface="Calibri" panose="020F0502020204030204" pitchFamily="34" charset="0"/>
                <a:cs typeface="Slate-BoldCondensed"/>
              </a:rPr>
              <a:t>Talents/skills supply</a:t>
            </a:r>
            <a:endParaRPr lang="en-GB" sz="2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Placeholder 11"/>
          <p:cNvSpPr>
            <a:spLocks noGrp="1"/>
          </p:cNvSpPr>
          <p:nvPr>
            <p:ph type="body" sz="quarter" idx="13"/>
          </p:nvPr>
        </p:nvSpPr>
        <p:spPr/>
        <p:txBody>
          <a:bodyPr/>
          <a:lstStyle/>
          <a:p>
            <a:endParaRPr lang="fr-FR"/>
          </a:p>
        </p:txBody>
      </p:sp>
      <p:sp>
        <p:nvSpPr>
          <p:cNvPr id="13" name="Oval 12"/>
          <p:cNvSpPr/>
          <p:nvPr/>
        </p:nvSpPr>
        <p:spPr>
          <a:xfrm>
            <a:off x="2676072" y="2172330"/>
            <a:ext cx="3528000" cy="3528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wrap="square" lIns="36000" rIns="36000">
            <a:spAutoFit/>
          </a:bodyPr>
          <a:lstStyle/>
          <a:p>
            <a:pPr algn="ctr">
              <a:lnSpc>
                <a:spcPct val="107000"/>
              </a:lnSpc>
              <a:spcAft>
                <a:spcPts val="600"/>
              </a:spcAft>
            </a:pPr>
            <a:r>
              <a:rPr lang="en-GB" sz="1350" b="1" dirty="0">
                <a:solidFill>
                  <a:srgbClr val="001647"/>
                </a:solidFill>
                <a:latin typeface="Slate-BoldCondensed"/>
                <a:ea typeface="Calibri" panose="020F0502020204030204" pitchFamily="34" charset="0"/>
                <a:cs typeface="Slate-BoldCondensed"/>
              </a:rPr>
              <a:t>Organisational culture </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Performance orientation</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fr-FR" sz="1350" dirty="0">
                <a:solidFill>
                  <a:srgbClr val="001647"/>
                </a:solidFill>
                <a:latin typeface="Slate-BkCondensed"/>
                <a:ea typeface="Calibri" panose="020F0502020204030204" pitchFamily="34" charset="0"/>
                <a:cs typeface="Slate-BkCondensed"/>
              </a:rPr>
              <a:t>Service orientation</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Internal collaboration</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Learning, improvement and innovation</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a:solidFill>
                  <a:srgbClr val="001647"/>
                </a:solidFill>
                <a:latin typeface="Slate-BkCondensed"/>
                <a:ea typeface="Calibri" panose="020F0502020204030204" pitchFamily="34" charset="0"/>
                <a:cs typeface="Slate-BkCondensed"/>
              </a:rPr>
              <a:t>Engagement</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smtClean="0">
                <a:solidFill>
                  <a:srgbClr val="001647"/>
                </a:solidFill>
                <a:latin typeface="Slate-BkCondensed"/>
                <a:ea typeface="Calibri" panose="020F0502020204030204" pitchFamily="34" charset="0"/>
                <a:cs typeface="Slate-BkCondensed"/>
              </a:rPr>
              <a:t>Shared values</a:t>
            </a:r>
          </a:p>
          <a:p>
            <a:pPr algn="ctr">
              <a:lnSpc>
                <a:spcPct val="107000"/>
              </a:lnSpc>
            </a:pPr>
            <a:r>
              <a:rPr lang="en-GB" sz="1350" dirty="0" smtClean="0">
                <a:solidFill>
                  <a:srgbClr val="001647"/>
                </a:solidFill>
                <a:latin typeface="Slate-BkCondensed"/>
                <a:ea typeface="Calibri" panose="020F0502020204030204" pitchFamily="34" charset="0"/>
                <a:cs typeface="Slate-BkCondensed"/>
              </a:rPr>
              <a:t>Adherence to code of conduct</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GB" sz="1350" dirty="0" smtClean="0">
                <a:solidFill>
                  <a:srgbClr val="001647"/>
                </a:solidFill>
                <a:latin typeface="Slate-BkCondensed"/>
                <a:ea typeface="Calibri" panose="020F0502020204030204" pitchFamily="34" charset="0"/>
                <a:cs typeface="Slate-BkCondensed"/>
              </a:rPr>
              <a:t>Diversity &amp; Inclusion</a:t>
            </a:r>
            <a:endParaRPr lang="en-GB" sz="2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1964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7"/>
          <p:cNvSpPr>
            <a:spLocks noChangeArrowheads="1"/>
          </p:cNvSpPr>
          <p:nvPr/>
        </p:nvSpPr>
        <p:spPr bwMode="auto">
          <a:xfrm>
            <a:off x="2365224" y="3082456"/>
            <a:ext cx="3089639" cy="1188000"/>
          </a:xfrm>
          <a:prstGeom prst="rect">
            <a:avLst/>
          </a:prstGeom>
          <a:solidFill>
            <a:srgbClr val="D9E6DC"/>
          </a:solidFill>
          <a:ln w="3175">
            <a:noFill/>
            <a:headEnd/>
            <a:tailEnd/>
          </a:ln>
        </p:spPr>
        <p:style>
          <a:lnRef idx="2">
            <a:schemeClr val="dk1"/>
          </a:lnRef>
          <a:fillRef idx="1">
            <a:schemeClr val="lt1"/>
          </a:fillRef>
          <a:effectRef idx="0">
            <a:schemeClr val="dk1"/>
          </a:effectRef>
          <a:fontRef idx="minor">
            <a:schemeClr val="dk1"/>
          </a:fontRef>
        </p:style>
        <p:txBody>
          <a:bodyPr vert="horz" wrap="square" lIns="68580" tIns="857250" rIns="68580" bIns="34290" numCol="1" anchor="t" anchorCtr="0" compatLnSpc="1">
            <a:prstTxWarp prst="textNoShape">
              <a:avLst/>
            </a:prstTxWarp>
          </a:bodyPr>
          <a:lstStyle/>
          <a:p>
            <a:pPr fontAlgn="base">
              <a:spcBef>
                <a:spcPct val="0"/>
              </a:spcBef>
              <a:spcAft>
                <a:spcPct val="0"/>
              </a:spcAft>
            </a:pPr>
            <a:endParaRPr lang="en-GB" sz="1125" dirty="0">
              <a:solidFill>
                <a:srgbClr val="63666A"/>
              </a:solidFill>
            </a:endParaRPr>
          </a:p>
        </p:txBody>
      </p:sp>
      <p:sp>
        <p:nvSpPr>
          <p:cNvPr id="4" name="Slide Number Placeholder 3"/>
          <p:cNvSpPr>
            <a:spLocks noGrp="1"/>
          </p:cNvSpPr>
          <p:nvPr>
            <p:ph type="sldNum" sz="quarter" idx="4"/>
          </p:nvPr>
        </p:nvSpPr>
        <p:spPr>
          <a:xfrm>
            <a:off x="8507505" y="6411002"/>
            <a:ext cx="381000" cy="126958"/>
          </a:xfrm>
        </p:spPr>
        <p:txBody>
          <a:bodyPr vert="horz" wrap="square" lIns="0" tIns="0" rIns="0" bIns="0" rtlCol="0" anchor="t" anchorCtr="0">
            <a:spAutoFit/>
          </a:bodyPr>
          <a:lstStyle/>
          <a:p>
            <a:pPr algn="ctr"/>
            <a:fld id="{2083E393-C0BF-4ED8-8545-7E4C90AFF831}" type="slidenum">
              <a:rPr lang="en-US" sz="825"/>
              <a:pPr algn="ctr"/>
              <a:t>8</a:t>
            </a:fld>
            <a:endParaRPr lang="en-US" sz="825" dirty="0"/>
          </a:p>
        </p:txBody>
      </p:sp>
      <p:sp>
        <p:nvSpPr>
          <p:cNvPr id="8" name="Path"/>
          <p:cNvSpPr/>
          <p:nvPr/>
        </p:nvSpPr>
        <p:spPr>
          <a:xfrm>
            <a:off x="1479947" y="5831191"/>
            <a:ext cx="4177833" cy="1688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525" b="1" dirty="0">
              <a:solidFill>
                <a:prstClr val="black"/>
              </a:solidFill>
            </a:endParaRPr>
          </a:p>
        </p:txBody>
      </p:sp>
      <p:sp>
        <p:nvSpPr>
          <p:cNvPr id="11" name="Rectangle 7"/>
          <p:cNvSpPr>
            <a:spLocks noChangeArrowheads="1"/>
          </p:cNvSpPr>
          <p:nvPr/>
        </p:nvSpPr>
        <p:spPr bwMode="auto">
          <a:xfrm>
            <a:off x="5538028" y="3082456"/>
            <a:ext cx="3144550" cy="1188000"/>
          </a:xfrm>
          <a:prstGeom prst="rect">
            <a:avLst/>
          </a:prstGeom>
          <a:solidFill>
            <a:schemeClr val="accent2"/>
          </a:solidFill>
          <a:ln>
            <a:noFill/>
            <a:headEnd/>
            <a:tailEnd/>
          </a:ln>
          <a:effectLst/>
        </p:spPr>
        <p:style>
          <a:lnRef idx="1">
            <a:schemeClr val="accent1"/>
          </a:lnRef>
          <a:fillRef idx="3">
            <a:schemeClr val="accent1"/>
          </a:fillRef>
          <a:effectRef idx="2">
            <a:schemeClr val="accent1"/>
          </a:effectRef>
          <a:fontRef idx="minor">
            <a:schemeClr val="lt1"/>
          </a:fontRef>
        </p:style>
        <p:txBody>
          <a:bodyPr vert="horz" wrap="square" lIns="68580" tIns="857250" rIns="68580" bIns="81000" numCol="1" anchor="b" anchorCtr="0" compatLnSpc="1">
            <a:prstTxWarp prst="textNoShape">
              <a:avLst/>
            </a:prstTxWarp>
          </a:bodyPr>
          <a:lstStyle/>
          <a:p>
            <a:pPr algn="ctr" fontAlgn="base">
              <a:spcBef>
                <a:spcPct val="0"/>
              </a:spcBef>
              <a:spcAft>
                <a:spcPct val="0"/>
              </a:spcAft>
            </a:pPr>
            <a:r>
              <a:rPr lang="en-US" sz="1200" b="1" dirty="0">
                <a:solidFill>
                  <a:schemeClr val="tx1"/>
                </a:solidFill>
              </a:rPr>
              <a:t>Ransomware attacks per day in 2018</a:t>
            </a:r>
          </a:p>
        </p:txBody>
      </p:sp>
      <p:sp>
        <p:nvSpPr>
          <p:cNvPr id="12" name="Rectangle 7"/>
          <p:cNvSpPr>
            <a:spLocks noChangeArrowheads="1"/>
          </p:cNvSpPr>
          <p:nvPr/>
        </p:nvSpPr>
        <p:spPr bwMode="auto">
          <a:xfrm>
            <a:off x="2365224" y="1791048"/>
            <a:ext cx="3089638" cy="1208155"/>
          </a:xfrm>
          <a:prstGeom prst="rect">
            <a:avLst/>
          </a:prstGeom>
          <a:solidFill>
            <a:srgbClr val="D8DBD8"/>
          </a:solidFill>
          <a:ln w="3175">
            <a:noFill/>
            <a:headEnd/>
            <a:tailEnd/>
          </a:ln>
        </p:spPr>
        <p:style>
          <a:lnRef idx="2">
            <a:schemeClr val="dk1"/>
          </a:lnRef>
          <a:fillRef idx="1">
            <a:schemeClr val="lt1"/>
          </a:fillRef>
          <a:effectRef idx="0">
            <a:schemeClr val="dk1"/>
          </a:effectRef>
          <a:fontRef idx="minor">
            <a:schemeClr val="dk1"/>
          </a:fontRef>
        </p:style>
        <p:txBody>
          <a:bodyPr vert="horz" wrap="square" lIns="68580" tIns="857250" rIns="68580" bIns="81000" numCol="1" anchor="b" anchorCtr="0" compatLnSpc="1">
            <a:prstTxWarp prst="textNoShape">
              <a:avLst/>
            </a:prstTxWarp>
          </a:bodyPr>
          <a:lstStyle/>
          <a:p>
            <a:pPr algn="ctr" fontAlgn="base">
              <a:spcBef>
                <a:spcPct val="0"/>
              </a:spcBef>
              <a:spcAft>
                <a:spcPct val="0"/>
              </a:spcAft>
            </a:pPr>
            <a:r>
              <a:rPr lang="en-GB" sz="1200" dirty="0">
                <a:solidFill>
                  <a:schemeClr val="tx1">
                    <a:lumMod val="75000"/>
                    <a:lumOff val="25000"/>
                  </a:schemeClr>
                </a:solidFill>
              </a:rPr>
              <a:t>Estimated annual cost of </a:t>
            </a:r>
            <a:br>
              <a:rPr lang="en-GB" sz="1200" dirty="0">
                <a:solidFill>
                  <a:schemeClr val="tx1">
                    <a:lumMod val="75000"/>
                    <a:lumOff val="25000"/>
                  </a:schemeClr>
                </a:solidFill>
              </a:rPr>
            </a:br>
            <a:r>
              <a:rPr lang="en-GB" sz="1200" dirty="0">
                <a:solidFill>
                  <a:schemeClr val="tx1">
                    <a:lumMod val="75000"/>
                    <a:lumOff val="25000"/>
                  </a:schemeClr>
                </a:solidFill>
              </a:rPr>
              <a:t>Cyber crime to global economy </a:t>
            </a:r>
          </a:p>
        </p:txBody>
      </p:sp>
      <p:sp>
        <p:nvSpPr>
          <p:cNvPr id="13" name="Rectangle 7"/>
          <p:cNvSpPr>
            <a:spLocks noChangeArrowheads="1"/>
          </p:cNvSpPr>
          <p:nvPr/>
        </p:nvSpPr>
        <p:spPr bwMode="auto">
          <a:xfrm>
            <a:off x="5538028" y="1791048"/>
            <a:ext cx="3138084" cy="1208155"/>
          </a:xfrm>
          <a:prstGeom prst="rect">
            <a:avLst/>
          </a:prstGeom>
          <a:solidFill>
            <a:schemeClr val="accent1"/>
          </a:solidFill>
          <a:ln>
            <a:noFill/>
            <a:headEnd/>
            <a:tailEnd/>
          </a:ln>
          <a:effectLst/>
        </p:spPr>
        <p:style>
          <a:lnRef idx="1">
            <a:schemeClr val="accent4"/>
          </a:lnRef>
          <a:fillRef idx="3">
            <a:schemeClr val="accent4"/>
          </a:fillRef>
          <a:effectRef idx="2">
            <a:schemeClr val="accent4"/>
          </a:effectRef>
          <a:fontRef idx="minor">
            <a:schemeClr val="lt1"/>
          </a:fontRef>
        </p:style>
        <p:txBody>
          <a:bodyPr vert="horz" wrap="square" lIns="68580" tIns="857250" rIns="68580" bIns="81000" numCol="1" anchor="b" anchorCtr="0" compatLnSpc="1">
            <a:prstTxWarp prst="textNoShape">
              <a:avLst/>
            </a:prstTxWarp>
          </a:bodyPr>
          <a:lstStyle/>
          <a:p>
            <a:pPr algn="ctr" fontAlgn="base">
              <a:spcBef>
                <a:spcPct val="0"/>
              </a:spcBef>
              <a:spcAft>
                <a:spcPct val="0"/>
              </a:spcAft>
            </a:pPr>
            <a:r>
              <a:rPr lang="en-US" sz="1200" dirty="0">
                <a:solidFill>
                  <a:prstClr val="white"/>
                </a:solidFill>
              </a:rPr>
              <a:t>Estimated market size in 2021. </a:t>
            </a:r>
            <a:br>
              <a:rPr lang="en-US" sz="1200" dirty="0">
                <a:solidFill>
                  <a:prstClr val="white"/>
                </a:solidFill>
              </a:rPr>
            </a:br>
            <a:r>
              <a:rPr lang="en-US" sz="1200" dirty="0">
                <a:solidFill>
                  <a:prstClr val="white"/>
                </a:solidFill>
              </a:rPr>
              <a:t>Insurance and L&amp;D fastest growing</a:t>
            </a:r>
            <a:endParaRPr lang="en-GB" sz="1125" dirty="0">
              <a:solidFill>
                <a:prstClr val="white"/>
              </a:solidFill>
            </a:endParaRPr>
          </a:p>
        </p:txBody>
      </p:sp>
      <p:sp>
        <p:nvSpPr>
          <p:cNvPr id="14" name="Rectangle 23"/>
          <p:cNvSpPr>
            <a:spLocks noChangeArrowheads="1"/>
          </p:cNvSpPr>
          <p:nvPr/>
        </p:nvSpPr>
        <p:spPr bwMode="auto">
          <a:xfrm>
            <a:off x="5538027" y="4373426"/>
            <a:ext cx="3138085" cy="863031"/>
          </a:xfrm>
          <a:prstGeom prst="rect">
            <a:avLst/>
          </a:prstGeom>
          <a:solidFill>
            <a:srgbClr val="FF0000"/>
          </a:solidFill>
          <a:ln>
            <a:noFill/>
            <a:headEnd/>
            <a:tailEnd/>
          </a:ln>
          <a:effectLst/>
        </p:spPr>
        <p:style>
          <a:lnRef idx="1">
            <a:schemeClr val="accent3"/>
          </a:lnRef>
          <a:fillRef idx="3">
            <a:schemeClr val="accent3"/>
          </a:fillRef>
          <a:effectRef idx="2">
            <a:schemeClr val="accent3"/>
          </a:effectRef>
          <a:fontRef idx="minor">
            <a:schemeClr val="lt1"/>
          </a:fontRef>
        </p:style>
        <p:txBody>
          <a:bodyPr vert="horz" wrap="square" lIns="1440180" tIns="34290" rIns="68580" bIns="34290" numCol="1" anchor="ctr" anchorCtr="0" compatLnSpc="1">
            <a:prstTxWarp prst="textNoShape">
              <a:avLst/>
            </a:prstTxWarp>
          </a:bodyPr>
          <a:lstStyle/>
          <a:p>
            <a:pPr fontAlgn="base">
              <a:spcBef>
                <a:spcPct val="0"/>
              </a:spcBef>
              <a:spcAft>
                <a:spcPct val="0"/>
              </a:spcAft>
            </a:pPr>
            <a:endParaRPr lang="en-GB" sz="1125" dirty="0">
              <a:solidFill>
                <a:prstClr val="black"/>
              </a:solidFill>
            </a:endParaRPr>
          </a:p>
        </p:txBody>
      </p:sp>
      <p:sp>
        <p:nvSpPr>
          <p:cNvPr id="15" name="TextBox 17"/>
          <p:cNvSpPr txBox="1">
            <a:spLocks noChangeArrowheads="1"/>
          </p:cNvSpPr>
          <p:nvPr/>
        </p:nvSpPr>
        <p:spPr bwMode="auto">
          <a:xfrm>
            <a:off x="2484863" y="1690561"/>
            <a:ext cx="2969999" cy="99357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algn="ctr" fontAlgn="base">
              <a:spcBef>
                <a:spcPct val="0"/>
              </a:spcBef>
              <a:spcAft>
                <a:spcPct val="0"/>
              </a:spcAft>
            </a:pPr>
            <a:r>
              <a:rPr lang="en-GB" sz="6000" dirty="0">
                <a:solidFill>
                  <a:srgbClr val="702082"/>
                </a:solidFill>
              </a:rPr>
              <a:t>$400b</a:t>
            </a:r>
          </a:p>
        </p:txBody>
      </p:sp>
      <p:sp>
        <p:nvSpPr>
          <p:cNvPr id="16" name="TextBox 17"/>
          <p:cNvSpPr txBox="1">
            <a:spLocks noChangeArrowheads="1"/>
          </p:cNvSpPr>
          <p:nvPr/>
        </p:nvSpPr>
        <p:spPr bwMode="auto">
          <a:xfrm>
            <a:off x="6062964" y="1687220"/>
            <a:ext cx="2789635" cy="75358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fontAlgn="base">
              <a:spcBef>
                <a:spcPct val="0"/>
              </a:spcBef>
              <a:spcAft>
                <a:spcPct val="0"/>
              </a:spcAft>
            </a:pPr>
            <a:r>
              <a:rPr lang="en-GB" sz="6000" dirty="0">
                <a:solidFill>
                  <a:prstClr val="white"/>
                </a:solidFill>
              </a:rPr>
              <a:t>$148b</a:t>
            </a:r>
            <a:endParaRPr lang="en-GB" sz="1350" dirty="0">
              <a:solidFill>
                <a:prstClr val="white"/>
              </a:solidFill>
            </a:endParaRPr>
          </a:p>
        </p:txBody>
      </p:sp>
      <p:sp>
        <p:nvSpPr>
          <p:cNvPr id="17" name="TextBox 17"/>
          <p:cNvSpPr txBox="1">
            <a:spLocks noChangeArrowheads="1"/>
          </p:cNvSpPr>
          <p:nvPr/>
        </p:nvSpPr>
        <p:spPr bwMode="auto">
          <a:xfrm>
            <a:off x="5706112" y="3082340"/>
            <a:ext cx="2970000" cy="828827"/>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algn="ctr" fontAlgn="base">
              <a:spcBef>
                <a:spcPct val="0"/>
              </a:spcBef>
              <a:spcAft>
                <a:spcPct val="0"/>
              </a:spcAft>
            </a:pPr>
            <a:r>
              <a:rPr lang="en-GB" sz="6000" dirty="0">
                <a:solidFill>
                  <a:prstClr val="white"/>
                </a:solidFill>
              </a:rPr>
              <a:t>4,000</a:t>
            </a:r>
            <a:endParaRPr lang="en-GB" sz="4050" baseline="30000" dirty="0">
              <a:solidFill>
                <a:prstClr val="white"/>
              </a:solidFill>
            </a:endParaRPr>
          </a:p>
        </p:txBody>
      </p:sp>
      <p:sp>
        <p:nvSpPr>
          <p:cNvPr id="18" name="TextBox 17"/>
          <p:cNvSpPr txBox="1">
            <a:spLocks noChangeArrowheads="1"/>
          </p:cNvSpPr>
          <p:nvPr/>
        </p:nvSpPr>
        <p:spPr bwMode="auto">
          <a:xfrm>
            <a:off x="5712578" y="4379081"/>
            <a:ext cx="1767607" cy="936868"/>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fontAlgn="base">
              <a:spcBef>
                <a:spcPct val="0"/>
              </a:spcBef>
              <a:spcAft>
                <a:spcPct val="0"/>
              </a:spcAft>
            </a:pPr>
            <a:r>
              <a:rPr lang="en-GB" sz="4500" dirty="0">
                <a:solidFill>
                  <a:schemeClr val="bg1"/>
                </a:solidFill>
              </a:rPr>
              <a:t>£2.7m</a:t>
            </a:r>
            <a:endParaRPr lang="en-GB" sz="4500" dirty="0">
              <a:solidFill>
                <a:prstClr val="white"/>
              </a:solidFill>
            </a:endParaRPr>
          </a:p>
        </p:txBody>
      </p:sp>
      <p:sp>
        <p:nvSpPr>
          <p:cNvPr id="20" name="TextBox 17"/>
          <p:cNvSpPr txBox="1">
            <a:spLocks noChangeArrowheads="1"/>
          </p:cNvSpPr>
          <p:nvPr/>
        </p:nvSpPr>
        <p:spPr bwMode="auto">
          <a:xfrm>
            <a:off x="2533307" y="3196261"/>
            <a:ext cx="1715763" cy="96471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fontAlgn="base">
              <a:spcBef>
                <a:spcPct val="0"/>
              </a:spcBef>
              <a:spcAft>
                <a:spcPct val="0"/>
              </a:spcAft>
            </a:pPr>
            <a:r>
              <a:rPr lang="en-GB" sz="6000" dirty="0">
                <a:solidFill>
                  <a:srgbClr val="00A0D2"/>
                </a:solidFill>
              </a:rPr>
              <a:t>68%</a:t>
            </a:r>
            <a:endParaRPr lang="en-GB" sz="1350" dirty="0">
              <a:solidFill>
                <a:srgbClr val="00A0D2"/>
              </a:solidFill>
            </a:endParaRPr>
          </a:p>
        </p:txBody>
      </p:sp>
      <p:sp>
        <p:nvSpPr>
          <p:cNvPr id="21" name="Rectangle 20"/>
          <p:cNvSpPr>
            <a:spLocks noChangeArrowheads="1"/>
          </p:cNvSpPr>
          <p:nvPr/>
        </p:nvSpPr>
        <p:spPr bwMode="auto">
          <a:xfrm>
            <a:off x="2365224" y="4373427"/>
            <a:ext cx="3089637" cy="863031"/>
          </a:xfrm>
          <a:prstGeom prst="rect">
            <a:avLst/>
          </a:prstGeom>
          <a:solidFill>
            <a:srgbClr val="DDD0CF"/>
          </a:solidFill>
          <a:ln w="3175">
            <a:noFill/>
            <a:headEnd/>
            <a:tailEnd/>
          </a:ln>
        </p:spPr>
        <p:style>
          <a:lnRef idx="2">
            <a:schemeClr val="dk1"/>
          </a:lnRef>
          <a:fillRef idx="1">
            <a:schemeClr val="lt1"/>
          </a:fillRef>
          <a:effectRef idx="0">
            <a:schemeClr val="dk1"/>
          </a:effectRef>
          <a:fontRef idx="minor">
            <a:schemeClr val="dk1"/>
          </a:fontRef>
        </p:style>
        <p:txBody>
          <a:bodyPr vert="horz" wrap="square" lIns="1440180" tIns="34290" rIns="68580" bIns="34290" numCol="1" anchor="ctr" anchorCtr="0" compatLnSpc="1">
            <a:prstTxWarp prst="textNoShape">
              <a:avLst/>
            </a:prstTxWarp>
          </a:bodyPr>
          <a:lstStyle/>
          <a:p>
            <a:pPr fontAlgn="base">
              <a:spcBef>
                <a:spcPct val="0"/>
              </a:spcBef>
              <a:spcAft>
                <a:spcPct val="0"/>
              </a:spcAft>
            </a:pPr>
            <a:r>
              <a:rPr lang="en-GB" sz="1125" dirty="0">
                <a:solidFill>
                  <a:srgbClr val="63666A"/>
                </a:solidFill>
              </a:rPr>
              <a:t>          </a:t>
            </a:r>
          </a:p>
        </p:txBody>
      </p:sp>
      <p:sp>
        <p:nvSpPr>
          <p:cNvPr id="22" name="TextBox 17"/>
          <p:cNvSpPr txBox="1">
            <a:spLocks noChangeArrowheads="1"/>
          </p:cNvSpPr>
          <p:nvPr/>
        </p:nvSpPr>
        <p:spPr bwMode="auto">
          <a:xfrm>
            <a:off x="2585277" y="4379081"/>
            <a:ext cx="1716608" cy="936868"/>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fontAlgn="base">
              <a:spcBef>
                <a:spcPct val="0"/>
              </a:spcBef>
              <a:spcAft>
                <a:spcPct val="0"/>
              </a:spcAft>
            </a:pPr>
            <a:r>
              <a:rPr lang="en-GB" sz="4950" dirty="0">
                <a:solidFill>
                  <a:srgbClr val="C110A0"/>
                </a:solidFill>
              </a:rPr>
              <a:t>Top 3</a:t>
            </a:r>
            <a:endParaRPr lang="en-GB" sz="1050" dirty="0">
              <a:solidFill>
                <a:srgbClr val="C110A0"/>
              </a:solidFill>
            </a:endParaRPr>
          </a:p>
        </p:txBody>
      </p:sp>
      <p:sp>
        <p:nvSpPr>
          <p:cNvPr id="23" name="Rectangle 22"/>
          <p:cNvSpPr/>
          <p:nvPr/>
        </p:nvSpPr>
        <p:spPr>
          <a:xfrm>
            <a:off x="4249071" y="4373426"/>
            <a:ext cx="1205790" cy="863031"/>
          </a:xfrm>
          <a:prstGeom prst="rect">
            <a:avLst/>
          </a:prstGeom>
          <a:solidFill>
            <a:srgbClr val="D8D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25" dirty="0">
                <a:solidFill>
                  <a:schemeClr val="tx1">
                    <a:lumMod val="75000"/>
                    <a:lumOff val="25000"/>
                  </a:schemeClr>
                </a:solidFill>
              </a:rPr>
              <a:t>Most cited concern across industries </a:t>
            </a:r>
          </a:p>
        </p:txBody>
      </p:sp>
      <p:sp>
        <p:nvSpPr>
          <p:cNvPr id="24" name="Rectangle 23"/>
          <p:cNvSpPr/>
          <p:nvPr/>
        </p:nvSpPr>
        <p:spPr>
          <a:xfrm>
            <a:off x="7421875" y="4385551"/>
            <a:ext cx="1246902" cy="8370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lumMod val="75000"/>
                    <a:lumOff val="25000"/>
                  </a:schemeClr>
                </a:solidFill>
              </a:rPr>
              <a:t>Average cost of a data breach in </a:t>
            </a:r>
            <a:r>
              <a:rPr lang="en-US" sz="1200" b="1" dirty="0">
                <a:solidFill>
                  <a:schemeClr val="tx1">
                    <a:lumMod val="75000"/>
                    <a:lumOff val="25000"/>
                  </a:schemeClr>
                </a:solidFill>
              </a:rPr>
              <a:t>2017</a:t>
            </a:r>
          </a:p>
        </p:txBody>
      </p:sp>
      <p:sp>
        <p:nvSpPr>
          <p:cNvPr id="26" name="Rectangle 25"/>
          <p:cNvSpPr/>
          <p:nvPr/>
        </p:nvSpPr>
        <p:spPr>
          <a:xfrm>
            <a:off x="4249072" y="3082456"/>
            <a:ext cx="1205790" cy="1185105"/>
          </a:xfrm>
          <a:prstGeom prst="rect">
            <a:avLst/>
          </a:prstGeom>
          <a:solidFill>
            <a:srgbClr val="EFE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25" dirty="0">
                <a:solidFill>
                  <a:schemeClr val="tx1">
                    <a:lumMod val="75000"/>
                    <a:lumOff val="25000"/>
                  </a:schemeClr>
                </a:solidFill>
              </a:rPr>
              <a:t>Funds lost </a:t>
            </a:r>
            <a:br>
              <a:rPr lang="en-US" sz="1125" dirty="0">
                <a:solidFill>
                  <a:schemeClr val="tx1">
                    <a:lumMod val="75000"/>
                    <a:lumOff val="25000"/>
                  </a:schemeClr>
                </a:solidFill>
              </a:rPr>
            </a:br>
            <a:r>
              <a:rPr lang="en-US" sz="1125" dirty="0">
                <a:solidFill>
                  <a:schemeClr val="tx1">
                    <a:lumMod val="75000"/>
                    <a:lumOff val="25000"/>
                  </a:schemeClr>
                </a:solidFill>
              </a:rPr>
              <a:t>from Cyber attacks are unrecoverable </a:t>
            </a:r>
          </a:p>
        </p:txBody>
      </p:sp>
      <p:pic>
        <p:nvPicPr>
          <p:cNvPr id="25" name="Picture 24"/>
          <p:cNvPicPr>
            <a:picLocks noChangeAspect="1"/>
          </p:cNvPicPr>
          <p:nvPr/>
        </p:nvPicPr>
        <p:blipFill>
          <a:blip r:embed="rId3" cstate="print"/>
          <a:stretch>
            <a:fillRect/>
          </a:stretch>
        </p:blipFill>
        <p:spPr>
          <a:xfrm>
            <a:off x="7197578" y="6355736"/>
            <a:ext cx="1337143" cy="260572"/>
          </a:xfrm>
          <a:prstGeom prst="rect">
            <a:avLst/>
          </a:prstGeom>
        </p:spPr>
      </p:pic>
      <p:sp>
        <p:nvSpPr>
          <p:cNvPr id="27" name="Title 1"/>
          <p:cNvSpPr>
            <a:spLocks noGrp="1"/>
          </p:cNvSpPr>
          <p:nvPr>
            <p:ph type="title"/>
          </p:nvPr>
        </p:nvSpPr>
        <p:spPr>
          <a:xfrm>
            <a:off x="454789" y="540583"/>
            <a:ext cx="8229600" cy="230833"/>
          </a:xfrm>
        </p:spPr>
        <p:txBody>
          <a:bodyPr>
            <a:noAutofit/>
          </a:bodyPr>
          <a:lstStyle/>
          <a:p>
            <a:r>
              <a:rPr lang="en-GB" sz="1800" smtClean="0"/>
              <a:t>Today, we will focus on Cyber </a:t>
            </a:r>
            <a:r>
              <a:rPr lang="en-GB" sz="1800" dirty="0" smtClean="0"/>
              <a:t>Risk</a:t>
            </a:r>
            <a:endParaRPr lang="en-GB" sz="1800" dirty="0"/>
          </a:p>
        </p:txBody>
      </p:sp>
      <p:sp>
        <p:nvSpPr>
          <p:cNvPr id="28" name="Text Placeholder 3"/>
          <p:cNvSpPr txBox="1">
            <a:spLocks/>
          </p:cNvSpPr>
          <p:nvPr/>
        </p:nvSpPr>
        <p:spPr>
          <a:xfrm>
            <a:off x="454789" y="819974"/>
            <a:ext cx="8229600" cy="207749"/>
          </a:xfrm>
          <a:prstGeom prst="rect">
            <a:avLst/>
          </a:prstGeom>
        </p:spPr>
        <p:txBody>
          <a:bodyPr vert="horz" lIns="0" tIns="0" rIns="0" bIns="0" rtlCol="0">
            <a:noAutofit/>
          </a:bodyPr>
          <a:lstStyle>
            <a:lvl1pPr indent="0">
              <a:spcBef>
                <a:spcPts val="0"/>
              </a:spcBef>
              <a:spcAft>
                <a:spcPts val="350"/>
              </a:spcAft>
              <a:buFontTx/>
              <a:buNone/>
              <a:defRPr b="0" baseline="0"/>
            </a:lvl1pPr>
            <a:lvl2pPr marL="0" indent="0">
              <a:spcBef>
                <a:spcPts val="0"/>
              </a:spcBef>
              <a:spcAft>
                <a:spcPts val="350"/>
              </a:spcAft>
              <a:buFontTx/>
              <a:buNone/>
              <a:defRPr sz="1400"/>
            </a:lvl2pPr>
            <a:lvl3pPr marL="228600" indent="-228600">
              <a:spcBef>
                <a:spcPts val="0"/>
              </a:spcBef>
              <a:spcAft>
                <a:spcPts val="350"/>
              </a:spcAft>
              <a:buClr>
                <a:srgbClr val="702082"/>
              </a:buClr>
              <a:buFont typeface="Wingdings" pitchFamily="2" charset="2"/>
              <a:buChar char="§"/>
              <a:defRPr sz="1400" baseline="0"/>
            </a:lvl3pPr>
            <a:lvl4pPr marL="457200" indent="-228600">
              <a:spcBef>
                <a:spcPts val="0"/>
              </a:spcBef>
              <a:spcAft>
                <a:spcPts val="280"/>
              </a:spcAft>
              <a:buClr>
                <a:schemeClr val="accent6"/>
              </a:buClr>
              <a:buFont typeface="Wingdings" pitchFamily="2" charset="2"/>
              <a:buChar char="§"/>
              <a:defRPr sz="1200"/>
            </a:lvl4pPr>
            <a:lvl5pPr marL="731520" indent="-228600">
              <a:spcBef>
                <a:spcPts val="0"/>
              </a:spcBef>
              <a:spcAft>
                <a:spcPts val="280"/>
              </a:spcAft>
              <a:buClr>
                <a:srgbClr val="000000"/>
              </a:buClr>
              <a:buFont typeface="Arial" pitchFamily="34" charset="0"/>
              <a:buChar char="̵"/>
              <a:defRPr sz="1200" baseline="0"/>
            </a:lvl5pPr>
            <a:lvl6pPr marL="1005840" indent="-228600">
              <a:spcBef>
                <a:spcPts val="0"/>
              </a:spcBef>
              <a:spcAft>
                <a:spcPts val="240"/>
              </a:spcAft>
              <a:buClr>
                <a:srgbClr val="000000"/>
              </a:buClr>
              <a:buFont typeface="Arial" pitchFamily="34" charset="0"/>
              <a:buChar char="̵"/>
              <a:defRPr sz="1000" baseline="0"/>
            </a:lvl6pPr>
            <a:lvl7pPr marL="1280160" indent="-228600">
              <a:spcBef>
                <a:spcPts val="0"/>
              </a:spcBef>
              <a:spcAft>
                <a:spcPts val="240"/>
              </a:spcAft>
              <a:buClr>
                <a:srgbClr val="000000"/>
              </a:buClr>
              <a:buFont typeface="Arial" pitchFamily="34" charset="0"/>
              <a:buChar char="̵"/>
              <a:defRPr sz="1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GB" sz="1600" dirty="0" smtClean="0"/>
              <a:t>One of the biggest risks organisations face today</a:t>
            </a:r>
            <a:endParaRPr lang="en-GB" sz="1600" dirty="0"/>
          </a:p>
        </p:txBody>
      </p:sp>
      <p:sp>
        <p:nvSpPr>
          <p:cNvPr id="29" name="Rectangle 7"/>
          <p:cNvSpPr>
            <a:spLocks noChangeArrowheads="1"/>
          </p:cNvSpPr>
          <p:nvPr/>
        </p:nvSpPr>
        <p:spPr bwMode="auto">
          <a:xfrm>
            <a:off x="446470" y="1791048"/>
            <a:ext cx="1835588" cy="1657350"/>
          </a:xfrm>
          <a:prstGeom prst="rect">
            <a:avLst/>
          </a:prstGeom>
          <a:noFill/>
          <a:ln w="1270" cap="sq">
            <a:solidFill>
              <a:schemeClr val="accent6"/>
            </a:solidFill>
            <a:miter lim="800000"/>
            <a:headEnd/>
            <a:tailEnd/>
          </a:ln>
        </p:spPr>
        <p:txBody>
          <a:bodyPr tIns="857250"/>
          <a:lstStyle/>
          <a:p>
            <a:pPr fontAlgn="base">
              <a:spcBef>
                <a:spcPct val="0"/>
              </a:spcBef>
              <a:spcAft>
                <a:spcPct val="0"/>
              </a:spcAft>
              <a:defRPr/>
            </a:pPr>
            <a:r>
              <a:rPr lang="en-GB" sz="1000" dirty="0">
                <a:solidFill>
                  <a:schemeClr val="tx1">
                    <a:lumMod val="75000"/>
                    <a:lumOff val="25000"/>
                  </a:schemeClr>
                </a:solidFill>
              </a:rPr>
              <a:t>The percentage of cyber claims related to employee-driven incidents </a:t>
            </a:r>
          </a:p>
          <a:p>
            <a:pPr fontAlgn="base">
              <a:spcBef>
                <a:spcPct val="0"/>
              </a:spcBef>
              <a:spcAft>
                <a:spcPct val="0"/>
              </a:spcAft>
              <a:defRPr/>
            </a:pPr>
            <a:endParaRPr lang="en-GB" sz="825" dirty="0">
              <a:solidFill>
                <a:srgbClr val="63666A"/>
              </a:solidFill>
            </a:endParaRPr>
          </a:p>
          <a:p>
            <a:pPr fontAlgn="base">
              <a:spcBef>
                <a:spcPct val="0"/>
              </a:spcBef>
              <a:spcAft>
                <a:spcPct val="0"/>
              </a:spcAft>
              <a:defRPr/>
            </a:pPr>
            <a:r>
              <a:rPr lang="en-GB" sz="800" dirty="0">
                <a:solidFill>
                  <a:srgbClr val="63666A"/>
                </a:solidFill>
              </a:rPr>
              <a:t>Source Willis Towers </a:t>
            </a:r>
            <a:r>
              <a:rPr lang="en-GB" sz="800" dirty="0" smtClean="0">
                <a:solidFill>
                  <a:srgbClr val="63666A"/>
                </a:solidFill>
              </a:rPr>
              <a:t>Watson, 2018</a:t>
            </a:r>
            <a:endParaRPr lang="en-GB" sz="800" dirty="0">
              <a:solidFill>
                <a:srgbClr val="63666A"/>
              </a:solidFill>
            </a:endParaRPr>
          </a:p>
        </p:txBody>
      </p:sp>
      <p:sp>
        <p:nvSpPr>
          <p:cNvPr id="30" name="Rectangle 23"/>
          <p:cNvSpPr>
            <a:spLocks noChangeArrowheads="1"/>
          </p:cNvSpPr>
          <p:nvPr/>
        </p:nvSpPr>
        <p:spPr bwMode="auto">
          <a:xfrm>
            <a:off x="446469" y="3518958"/>
            <a:ext cx="1835589" cy="1717499"/>
          </a:xfrm>
          <a:prstGeom prst="rect">
            <a:avLst/>
          </a:prstGeom>
          <a:noFill/>
          <a:ln w="1270" cap="sq" algn="ctr">
            <a:solidFill>
              <a:schemeClr val="accent6"/>
            </a:solidFill>
            <a:miter lim="800000"/>
            <a:headEnd/>
            <a:tailEnd/>
          </a:ln>
        </p:spPr>
        <p:txBody>
          <a:bodyPr lIns="54000" tIns="864000" anchor="ctr"/>
          <a:lstStyle/>
          <a:p>
            <a:pPr fontAlgn="base">
              <a:spcBef>
                <a:spcPct val="0"/>
              </a:spcBef>
              <a:spcAft>
                <a:spcPct val="0"/>
              </a:spcAft>
              <a:defRPr/>
            </a:pPr>
            <a:r>
              <a:rPr lang="en-GB" sz="1350" dirty="0">
                <a:solidFill>
                  <a:srgbClr val="63666A"/>
                </a:solidFill>
              </a:rPr>
              <a:t>million personal records breached in 2018 alone </a:t>
            </a:r>
            <a:endParaRPr lang="en-GB" sz="3000" dirty="0">
              <a:solidFill>
                <a:srgbClr val="63666A"/>
              </a:solidFill>
            </a:endParaRPr>
          </a:p>
        </p:txBody>
      </p:sp>
      <p:sp>
        <p:nvSpPr>
          <p:cNvPr id="34" name="TextBox 17"/>
          <p:cNvSpPr txBox="1">
            <a:spLocks noChangeArrowheads="1"/>
          </p:cNvSpPr>
          <p:nvPr/>
        </p:nvSpPr>
        <p:spPr bwMode="auto">
          <a:xfrm>
            <a:off x="446470" y="3403468"/>
            <a:ext cx="1669256" cy="98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GB" altLang="en-US" sz="6000">
                <a:solidFill>
                  <a:srgbClr val="00A0D2"/>
                </a:solidFill>
              </a:rPr>
              <a:t>554</a:t>
            </a:r>
            <a:endParaRPr lang="en-GB" altLang="en-US" sz="1350">
              <a:solidFill>
                <a:srgbClr val="00A0D2"/>
              </a:solidFill>
            </a:endParaRPr>
          </a:p>
        </p:txBody>
      </p:sp>
      <p:sp>
        <p:nvSpPr>
          <p:cNvPr id="35" name="TextBox 17"/>
          <p:cNvSpPr txBox="1">
            <a:spLocks noChangeArrowheads="1"/>
          </p:cNvSpPr>
          <p:nvPr/>
        </p:nvSpPr>
        <p:spPr bwMode="auto">
          <a:xfrm>
            <a:off x="529636" y="1728098"/>
            <a:ext cx="1669256" cy="98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GB" altLang="en-US" sz="6000" dirty="0">
                <a:solidFill>
                  <a:srgbClr val="000000"/>
                </a:solidFill>
              </a:rPr>
              <a:t>69</a:t>
            </a:r>
            <a:r>
              <a:rPr lang="en-GB" altLang="en-US" sz="4050" baseline="30000" dirty="0">
                <a:solidFill>
                  <a:srgbClr val="000000"/>
                </a:solidFill>
              </a:rPr>
              <a:t>%</a:t>
            </a:r>
            <a:endParaRPr lang="en-GB" altLang="en-US" sz="1350" dirty="0">
              <a:solidFill>
                <a:srgbClr val="000000"/>
              </a:solidFill>
            </a:endParaRPr>
          </a:p>
        </p:txBody>
      </p:sp>
      <p:sp>
        <p:nvSpPr>
          <p:cNvPr id="31" name="Footer Placeholder 5"/>
          <p:cNvSpPr>
            <a:spLocks noGrp="1"/>
          </p:cNvSpPr>
          <p:nvPr>
            <p:ph type="ftr" sz="quarter" idx="3"/>
          </p:nvPr>
        </p:nvSpPr>
        <p:spPr>
          <a:xfrm>
            <a:off x="457200" y="6400802"/>
            <a:ext cx="5277853" cy="69250"/>
          </a:xfrm>
        </p:spPr>
        <p:txBody>
          <a:body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custDataLst>
      <p:tags r:id="rId1"/>
    </p:custDataLst>
    <p:extLst>
      <p:ext uri="{BB962C8B-B14F-4D97-AF65-F5344CB8AC3E}">
        <p14:creationId xmlns:p14="http://schemas.microsoft.com/office/powerpoint/2010/main" val="930768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GB" altLang="en-US" dirty="0" smtClean="0"/>
              <a:t>Time for a mini benchmarking exercise…. </a:t>
            </a:r>
            <a:r>
              <a:rPr lang="en-GB" altLang="en-US" dirty="0" err="1" smtClean="0"/>
              <a:t>Airmic</a:t>
            </a:r>
            <a:r>
              <a:rPr lang="en-GB" altLang="en-US" dirty="0" smtClean="0"/>
              <a:t>  vs. the world!</a:t>
            </a:r>
          </a:p>
        </p:txBody>
      </p:sp>
      <p:sp>
        <p:nvSpPr>
          <p:cNvPr id="58371" name="Footer Placeholder 2"/>
          <p:cNvSpPr>
            <a:spLocks noGrp="1"/>
          </p:cNvSpPr>
          <p:nvPr>
            <p:ph type="ftr" sz="quarter" idx="4294967295"/>
          </p:nvPr>
        </p:nvSpPr>
        <p:spPr bwMode="auto">
          <a:xfrm>
            <a:off x="385763" y="6400800"/>
            <a:ext cx="5276850" cy="92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GB" altLang="en-US" smtClean="0"/>
              <a:t>A*nswers from sentinel one         Willis Towers Watson 2017</a:t>
            </a:r>
            <a:endParaRPr lang="en-GB" altLang="en-US" smtClean="0"/>
          </a:p>
        </p:txBody>
      </p:sp>
      <p:sp>
        <p:nvSpPr>
          <p:cNvPr id="58372" name="Slide Number Placeholder 3"/>
          <p:cNvSpPr>
            <a:spLocks noGrp="1"/>
          </p:cNvSpPr>
          <p:nvPr>
            <p:ph type="sldNum" sz="quarter" idx="4294967295"/>
          </p:nvPr>
        </p:nvSpPr>
        <p:spPr bwMode="auto">
          <a:xfrm>
            <a:off x="8305800" y="6400800"/>
            <a:ext cx="381000" cy="1381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4E9F0340-92A8-42FD-8B42-35FEF12247D7}" type="slidenum">
              <a:rPr lang="en-GB" altLang="en-US"/>
              <a:pPr fontAlgn="base">
                <a:spcBef>
                  <a:spcPct val="0"/>
                </a:spcBef>
                <a:spcAft>
                  <a:spcPct val="0"/>
                </a:spcAft>
              </a:pPr>
              <a:t>9</a:t>
            </a:fld>
            <a:endParaRPr lang="en-GB" altLang="en-US"/>
          </a:p>
        </p:txBody>
      </p:sp>
      <p:sp>
        <p:nvSpPr>
          <p:cNvPr id="5" name="Content Placeholder 4"/>
          <p:cNvSpPr>
            <a:spLocks noGrp="1"/>
          </p:cNvSpPr>
          <p:nvPr>
            <p:ph sz="quarter" idx="1"/>
          </p:nvPr>
        </p:nvSpPr>
        <p:spPr>
          <a:xfrm>
            <a:off x="457200" y="1219200"/>
            <a:ext cx="8229600" cy="4937125"/>
          </a:xfrm>
        </p:spPr>
        <p:txBody>
          <a:bodyPr>
            <a:noAutofit/>
          </a:bodyPr>
          <a:lstStyle/>
          <a:p>
            <a:pPr marL="342900" indent="-342900">
              <a:buFontTx/>
              <a:buAutoNum type="arabicPeriod"/>
            </a:pPr>
            <a:r>
              <a:rPr lang="en-GB" altLang="en-US" sz="1800" dirty="0" smtClean="0"/>
              <a:t>Have you ever used the same password for more than one platform, system, accounts etc.?    Yes/No</a:t>
            </a:r>
          </a:p>
          <a:p>
            <a:pPr marL="342900" indent="-342900">
              <a:buFontTx/>
              <a:buAutoNum type="arabicPeriod"/>
            </a:pPr>
            <a:endParaRPr lang="en-GB" altLang="en-US" sz="1800" dirty="0" smtClean="0"/>
          </a:p>
          <a:p>
            <a:pPr marL="342900" indent="-342900">
              <a:buFontTx/>
              <a:buAutoNum type="arabicPeriod"/>
            </a:pPr>
            <a:r>
              <a:rPr lang="en-GB" altLang="en-US" sz="1800" dirty="0" smtClean="0"/>
              <a:t>Have you ever personally experienced a cyber breach either at home (hacked emails, loss of data, financial loss etc.) or at work? Yes/No</a:t>
            </a:r>
          </a:p>
          <a:p>
            <a:pPr marL="342900" indent="-342900">
              <a:buFontTx/>
              <a:buAutoNum type="arabicPeriod"/>
            </a:pPr>
            <a:endParaRPr lang="en-GB" altLang="en-US" sz="1800" dirty="0" smtClean="0"/>
          </a:p>
          <a:p>
            <a:pPr marL="342900" indent="-342900">
              <a:buFontTx/>
              <a:buAutoNum type="arabicPeriod"/>
            </a:pPr>
            <a:r>
              <a:rPr lang="en-GB" altLang="en-US" sz="1800" dirty="0" smtClean="0"/>
              <a:t>Have you ever shared a password with another person (colleague, spouse, family member, lover, etc.,)?     Yes/No</a:t>
            </a:r>
          </a:p>
          <a:p>
            <a:pPr marL="342900" indent="-342900">
              <a:buFontTx/>
              <a:buAutoNum type="arabicPeriod"/>
            </a:pPr>
            <a:endParaRPr lang="en-GB" altLang="en-US" sz="1800" dirty="0" smtClean="0"/>
          </a:p>
          <a:p>
            <a:pPr marL="342900" indent="-342900">
              <a:buFontTx/>
              <a:buAutoNum type="arabicPeriod"/>
            </a:pPr>
            <a:r>
              <a:rPr lang="en-GB" altLang="en-US" sz="1800" dirty="0" smtClean="0"/>
              <a:t>Have you ever used a “simple” password, e.g. all lower case, all numbers, birthday date, sequenced number e.g., 1234 etc.?    Yes/No</a:t>
            </a:r>
          </a:p>
          <a:p>
            <a:pPr marL="342900" indent="-342900">
              <a:buFontTx/>
              <a:buAutoNum type="arabicPeriod"/>
            </a:pPr>
            <a:endParaRPr lang="en-GB" altLang="en-US" sz="1800" dirty="0" smtClean="0"/>
          </a:p>
          <a:p>
            <a:pPr marL="342900" indent="-342900"/>
            <a:r>
              <a:rPr lang="en-GB" altLang="en-US" sz="1600" b="0" i="1" dirty="0" smtClean="0"/>
              <a:t>“By applying these behaviours to the behaviours of a typical company employee, it’s easy to see how hard it is for HR, IT or Risk offices to promote strong passwords on a company network. No security system will be bulletproof if the human users aren’t doing their part to maintain only authorized access to the system.”*</a:t>
            </a:r>
            <a:endParaRPr lang="en-GB" altLang="en-US" sz="1600" i="1" dirty="0" smtClean="0"/>
          </a:p>
        </p:txBody>
      </p:sp>
    </p:spTree>
    <p:extLst>
      <p:ext uri="{BB962C8B-B14F-4D97-AF65-F5344CB8AC3E}">
        <p14:creationId xmlns:p14="http://schemas.microsoft.com/office/powerpoint/2010/main" val="26756726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40531" y="319694"/>
            <a:ext cx="8353775" cy="771758"/>
          </a:xfrm>
        </p:spPr>
        <p:txBody>
          <a:bodyPr>
            <a:normAutofit/>
          </a:bodyPr>
          <a:lstStyle/>
          <a:p>
            <a:r>
              <a:rPr lang="en-GB" altLang="en-US" sz="1800" dirty="0" smtClean="0"/>
              <a:t>Within the broader risk landscape, Cyber Risk is one of the most common topics of concern amongst global organisations today</a:t>
            </a:r>
          </a:p>
        </p:txBody>
      </p:sp>
      <p:sp>
        <p:nvSpPr>
          <p:cNvPr id="54275" name="Footer Placeholder 2"/>
          <p:cNvSpPr>
            <a:spLocks noGrp="1"/>
          </p:cNvSpPr>
          <p:nvPr>
            <p:ph type="ftr" sz="quarter" idx="4294967295"/>
          </p:nvPr>
        </p:nvSpPr>
        <p:spPr bwMode="auto">
          <a:xfrm>
            <a:off x="440531" y="6405517"/>
            <a:ext cx="5410892" cy="923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557213" indent="-214313">
              <a:defRPr>
                <a:solidFill>
                  <a:schemeClr val="tx1"/>
                </a:solidFill>
                <a:latin typeface="Arial" panose="020B0604020202020204" pitchFamily="34" charset="0"/>
              </a:defRPr>
            </a:lvl2pPr>
            <a:lvl3pPr marL="857250" indent="-171450">
              <a:defRPr>
                <a:solidFill>
                  <a:schemeClr val="tx1"/>
                </a:solidFill>
                <a:latin typeface="Arial" panose="020B0604020202020204" pitchFamily="34" charset="0"/>
              </a:defRPr>
            </a:lvl3pPr>
            <a:lvl4pPr marL="1200150" indent="-171450">
              <a:defRPr>
                <a:solidFill>
                  <a:schemeClr val="tx1"/>
                </a:solidFill>
                <a:latin typeface="Arial" panose="020B0604020202020204" pitchFamily="34" charset="0"/>
              </a:defRPr>
            </a:lvl4pPr>
            <a:lvl5pPr marL="1543050" indent="-171450">
              <a:defRPr>
                <a:solidFill>
                  <a:schemeClr val="tx1"/>
                </a:solidFill>
                <a:latin typeface="Arial" panose="020B0604020202020204" pitchFamily="34" charset="0"/>
              </a:defRPr>
            </a:lvl5pPr>
            <a:lvl6pPr marL="1885950" indent="-171450" fontAlgn="base">
              <a:spcBef>
                <a:spcPct val="0"/>
              </a:spcBef>
              <a:spcAft>
                <a:spcPct val="0"/>
              </a:spcAft>
              <a:defRPr>
                <a:solidFill>
                  <a:schemeClr val="tx1"/>
                </a:solidFill>
                <a:latin typeface="Arial" panose="020B0604020202020204" pitchFamily="34" charset="0"/>
              </a:defRPr>
            </a:lvl6pPr>
            <a:lvl7pPr marL="2228850" indent="-171450" fontAlgn="base">
              <a:spcBef>
                <a:spcPct val="0"/>
              </a:spcBef>
              <a:spcAft>
                <a:spcPct val="0"/>
              </a:spcAft>
              <a:defRPr>
                <a:solidFill>
                  <a:schemeClr val="tx1"/>
                </a:solidFill>
                <a:latin typeface="Arial" panose="020B0604020202020204" pitchFamily="34" charset="0"/>
              </a:defRPr>
            </a:lvl7pPr>
            <a:lvl8pPr marL="2571750" indent="-171450" fontAlgn="base">
              <a:spcBef>
                <a:spcPct val="0"/>
              </a:spcBef>
              <a:spcAft>
                <a:spcPct val="0"/>
              </a:spcAft>
              <a:defRPr>
                <a:solidFill>
                  <a:schemeClr val="tx1"/>
                </a:solidFill>
                <a:latin typeface="Arial" panose="020B0604020202020204" pitchFamily="34" charset="0"/>
              </a:defRPr>
            </a:lvl8pPr>
            <a:lvl9pPr marL="2914650" indent="-171450" fontAlgn="base">
              <a:spcBef>
                <a:spcPct val="0"/>
              </a:spcBef>
              <a:spcAft>
                <a:spcPct val="0"/>
              </a:spcAft>
              <a:defRPr>
                <a:solidFill>
                  <a:schemeClr val="tx1"/>
                </a:solidFill>
                <a:latin typeface="Arial" panose="020B0604020202020204" pitchFamily="34" charset="0"/>
              </a:defRPr>
            </a:lvl9pPr>
          </a:lstStyle>
          <a:p>
            <a:r>
              <a:rPr lang="en-GB" altLang="en-US" sz="600" dirty="0">
                <a:solidFill>
                  <a:prstClr val="black"/>
                </a:solidFill>
              </a:rPr>
              <a:t>© </a:t>
            </a:r>
            <a:r>
              <a:rPr lang="en-GB" altLang="en-US" sz="600" dirty="0" smtClean="0">
                <a:solidFill>
                  <a:prstClr val="black"/>
                </a:solidFill>
              </a:rPr>
              <a:t>2018 </a:t>
            </a:r>
            <a:r>
              <a:rPr lang="en-GB" altLang="en-US" sz="600" dirty="0">
                <a:solidFill>
                  <a:prstClr val="black"/>
                </a:solidFill>
              </a:rPr>
              <a:t>Willis Towers Watson. All rights reserved. Proprietary and Confidential. For Willis Towers Watson and Willis Towers Watson client use only.</a:t>
            </a:r>
          </a:p>
        </p:txBody>
      </p:sp>
      <p:sp>
        <p:nvSpPr>
          <p:cNvPr id="54276" name="Slide Number Placeholder 3"/>
          <p:cNvSpPr>
            <a:spLocks noGrp="1"/>
          </p:cNvSpPr>
          <p:nvPr>
            <p:ph type="sldNum" sz="quarter" idx="4294967295"/>
          </p:nvPr>
        </p:nvSpPr>
        <p:spPr bwMode="auto">
          <a:xfrm flipV="1">
            <a:off x="8522003" y="6405517"/>
            <a:ext cx="285750" cy="126958"/>
          </a:xfrm>
          <a:prstGeom prst="rect">
            <a:avLst/>
          </a:prstGeom>
          <a:extLst/>
        </p:spPr>
        <p:txBody>
          <a:bodyPr vert="horz" wrap="square" lIns="0" tIns="0" rIns="0" bIns="0" rtlCol="0" anchor="t" anchorCtr="0">
            <a:spAutoFit/>
          </a:bodyPr>
          <a:lstStyle/>
          <a:p>
            <a:pPr algn="ctr"/>
            <a:fld id="{24379576-3C83-4B70-8A1E-D0ACE1954808}" type="slidenum">
              <a:rPr lang="en-GB" altLang="en-US" sz="825"/>
              <a:pPr algn="ctr"/>
              <a:t>10</a:t>
            </a:fld>
            <a:endParaRPr lang="en-GB" altLang="en-US" sz="825" dirty="0"/>
          </a:p>
        </p:txBody>
      </p:sp>
      <p:sp>
        <p:nvSpPr>
          <p:cNvPr id="54277" name="Text Placeholder 4"/>
          <p:cNvSpPr>
            <a:spLocks noGrp="1"/>
          </p:cNvSpPr>
          <p:nvPr>
            <p:ph type="body" sz="quarter" idx="13"/>
          </p:nvPr>
        </p:nvSpPr>
        <p:spPr>
          <a:xfrm>
            <a:off x="440531" y="1156393"/>
            <a:ext cx="6172200" cy="208360"/>
          </a:xfrm>
        </p:spPr>
        <p:txBody>
          <a:bodyPr/>
          <a:lstStyle/>
          <a:p>
            <a:r>
              <a:rPr lang="en-GB" altLang="en-US" sz="1600" b="1" i="1" dirty="0"/>
              <a:t>Vulnerabilities around valued assets</a:t>
            </a:r>
          </a:p>
        </p:txBody>
      </p:sp>
      <p:sp>
        <p:nvSpPr>
          <p:cNvPr id="6" name="Content Placeholder 5"/>
          <p:cNvSpPr>
            <a:spLocks noGrp="1"/>
          </p:cNvSpPr>
          <p:nvPr>
            <p:ph idx="1"/>
          </p:nvPr>
        </p:nvSpPr>
        <p:spPr>
          <a:xfrm>
            <a:off x="440531" y="1483236"/>
            <a:ext cx="8225487" cy="3529013"/>
          </a:xfrm>
        </p:spPr>
        <p:txBody>
          <a:bodyPr rtlCol="0">
            <a:noAutofit/>
          </a:bodyPr>
          <a:lstStyle/>
          <a:p>
            <a:pPr marL="214313" lvl="1" indent="-214313">
              <a:buClr>
                <a:srgbClr val="702082"/>
              </a:buClr>
              <a:buFont typeface="Wingdings" panose="05000000000000000000" pitchFamily="2" charset="2"/>
              <a:buChar char="§"/>
              <a:defRPr/>
            </a:pPr>
            <a:r>
              <a:rPr lang="en-GB" sz="1400" dirty="0" smtClean="0"/>
              <a:t>The pace of business and the processes in place to manage work have created many challenges:</a:t>
            </a:r>
            <a:endParaRPr lang="en-GB" sz="1400" u="sng" dirty="0" smtClean="0"/>
          </a:p>
          <a:p>
            <a:pPr marL="389335" lvl="2" indent="-214313">
              <a:buFont typeface="Arial" panose="020B0604020202020204" pitchFamily="34" charset="0"/>
              <a:buChar char="•"/>
              <a:defRPr/>
            </a:pPr>
            <a:r>
              <a:rPr lang="en-GB" sz="1400" dirty="0" smtClean="0"/>
              <a:t>Employees pressured to make productivity gains, even as resources are more constrained</a:t>
            </a:r>
          </a:p>
          <a:p>
            <a:pPr marL="389335" lvl="2" indent="-214313">
              <a:buFont typeface="Arial" panose="020B0604020202020204" pitchFamily="34" charset="0"/>
              <a:buChar char="•"/>
              <a:defRPr/>
            </a:pPr>
            <a:r>
              <a:rPr lang="en-GB" sz="1400" dirty="0" smtClean="0"/>
              <a:t>Increasing use of external suppliers, contingent &amp; remote workers, temporary staff</a:t>
            </a:r>
          </a:p>
          <a:p>
            <a:pPr marL="389335" lvl="2" indent="-214313">
              <a:buFont typeface="Arial" panose="020B0604020202020204" pitchFamily="34" charset="0"/>
              <a:buChar char="•"/>
              <a:defRPr/>
            </a:pPr>
            <a:r>
              <a:rPr lang="en-GB" sz="1400" dirty="0" smtClean="0"/>
              <a:t>Increasing use of cloud storage technologies</a:t>
            </a:r>
          </a:p>
          <a:p>
            <a:pPr lvl="2" indent="0">
              <a:buNone/>
              <a:defRPr/>
            </a:pPr>
            <a:endParaRPr lang="en-GB" sz="1200" dirty="0" smtClean="0"/>
          </a:p>
          <a:p>
            <a:pPr lvl="1">
              <a:defRPr/>
            </a:pPr>
            <a:r>
              <a:rPr lang="en-GB" sz="1400" b="1" i="1" dirty="0" smtClean="0"/>
              <a:t>Busy people, more and different types of workers &amp; tools </a:t>
            </a:r>
            <a:r>
              <a:rPr lang="en-GB" sz="1400" b="1" dirty="0" smtClean="0">
                <a:sym typeface="Wingdings" panose="05000000000000000000" pitchFamily="2" charset="2"/>
              </a:rPr>
              <a:t> </a:t>
            </a:r>
            <a:r>
              <a:rPr lang="en-GB" sz="1400" b="1" i="1" dirty="0" smtClean="0"/>
              <a:t>heightened vulnerabilities</a:t>
            </a:r>
            <a:endParaRPr lang="en-GB" sz="1400" b="1" i="1" dirty="0"/>
          </a:p>
          <a:p>
            <a:pPr marL="214313" lvl="1" indent="-214313">
              <a:buClr>
                <a:srgbClr val="702082"/>
              </a:buClr>
              <a:buFont typeface="Wingdings" panose="05000000000000000000" pitchFamily="2" charset="2"/>
              <a:buChar char="§"/>
              <a:defRPr/>
            </a:pPr>
            <a:r>
              <a:rPr lang="en-GB" sz="1400" dirty="0" smtClean="0"/>
              <a:t>The explosion of information in organisations creates more and more data to manage:</a:t>
            </a:r>
          </a:p>
          <a:p>
            <a:pPr marL="389335" lvl="2" indent="-214313">
              <a:buFont typeface="Arial" panose="020B0604020202020204" pitchFamily="34" charset="0"/>
              <a:buChar char="•"/>
              <a:defRPr/>
            </a:pPr>
            <a:r>
              <a:rPr lang="en-GB" sz="1400" dirty="0" smtClean="0"/>
              <a:t>Personally identifiable information about employees, customers, suppliers</a:t>
            </a:r>
          </a:p>
          <a:p>
            <a:pPr marL="389335" lvl="2" indent="-214313">
              <a:buFont typeface="Arial" panose="020B0604020202020204" pitchFamily="34" charset="0"/>
              <a:buChar char="•"/>
              <a:defRPr/>
            </a:pPr>
            <a:r>
              <a:rPr lang="en-GB" sz="1400" dirty="0" smtClean="0"/>
              <a:t>Information </a:t>
            </a:r>
            <a:r>
              <a:rPr lang="en-GB" sz="1400" dirty="0"/>
              <a:t>on pending patents or other innovations </a:t>
            </a:r>
            <a:endParaRPr lang="en-GB" sz="1400" dirty="0" smtClean="0"/>
          </a:p>
          <a:p>
            <a:pPr marL="389335" lvl="2" indent="-214313">
              <a:buFont typeface="Arial" panose="020B0604020202020204" pitchFamily="34" charset="0"/>
              <a:buChar char="•"/>
              <a:defRPr/>
            </a:pPr>
            <a:r>
              <a:rPr lang="en-GB" sz="1400" dirty="0"/>
              <a:t>Passwords (to access confidential information) </a:t>
            </a:r>
          </a:p>
          <a:p>
            <a:pPr marL="389335" lvl="2" indent="-214313">
              <a:buFont typeface="Arial" panose="020B0604020202020204" pitchFamily="34" charset="0"/>
              <a:buChar char="•"/>
              <a:defRPr/>
            </a:pPr>
            <a:r>
              <a:rPr lang="en-GB" sz="1400" dirty="0" smtClean="0"/>
              <a:t>Client lists, financial performance, </a:t>
            </a:r>
            <a:r>
              <a:rPr lang="en-GB" sz="1400" dirty="0"/>
              <a:t>nature of work </a:t>
            </a:r>
            <a:r>
              <a:rPr lang="en-GB" sz="1400" dirty="0" smtClean="0"/>
              <a:t>undertaken</a:t>
            </a:r>
          </a:p>
          <a:p>
            <a:pPr marL="389335" lvl="2" indent="-214313">
              <a:buFont typeface="Arial" panose="020B0604020202020204" pitchFamily="34" charset="0"/>
              <a:buChar char="•"/>
              <a:defRPr/>
            </a:pPr>
            <a:endParaRPr lang="en-GB" sz="1200" dirty="0" smtClean="0"/>
          </a:p>
        </p:txBody>
      </p:sp>
      <p:grpSp>
        <p:nvGrpSpPr>
          <p:cNvPr id="54279" name="Group 7"/>
          <p:cNvGrpSpPr>
            <a:grpSpLocks/>
          </p:cNvGrpSpPr>
          <p:nvPr/>
        </p:nvGrpSpPr>
        <p:grpSpPr bwMode="auto">
          <a:xfrm>
            <a:off x="440532" y="4636747"/>
            <a:ext cx="8225486" cy="1293406"/>
            <a:chOff x="388321" y="1723000"/>
            <a:chExt cx="8356061" cy="1218798"/>
          </a:xfrm>
        </p:grpSpPr>
        <p:sp>
          <p:nvSpPr>
            <p:cNvPr id="9" name="Rectangle 8"/>
            <p:cNvSpPr/>
            <p:nvPr/>
          </p:nvSpPr>
          <p:spPr>
            <a:xfrm>
              <a:off x="388321" y="1723000"/>
              <a:ext cx="8356061" cy="1218798"/>
            </a:xfrm>
            <a:prstGeom prst="rect">
              <a:avLst/>
            </a:prstGeom>
            <a:solidFill>
              <a:schemeClr val="bg1">
                <a:lumMod val="95000"/>
              </a:schemeClr>
            </a:solid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0" name="Rectangle 9"/>
            <p:cNvSpPr/>
            <p:nvPr/>
          </p:nvSpPr>
          <p:spPr>
            <a:xfrm>
              <a:off x="503174" y="2094792"/>
              <a:ext cx="8125845" cy="836252"/>
            </a:xfrm>
            <a:prstGeom prst="rect">
              <a:avLst/>
            </a:prstGeom>
          </p:spPr>
          <p:txBody>
            <a:bodyPr>
              <a:spAutoFit/>
            </a:bodyPr>
            <a:lstStyle/>
            <a:p>
              <a:pPr>
                <a:defRPr/>
              </a:pPr>
              <a:r>
                <a:rPr lang="en-GB" altLang="en-US" sz="1400" kern="0" dirty="0">
                  <a:solidFill>
                    <a:prstClr val="black"/>
                  </a:solidFill>
                  <a:cs typeface="Arial"/>
                  <a:sym typeface="Arial"/>
                </a:rPr>
                <a:t>With more and more valued information sources ever more vulnerable, </a:t>
              </a:r>
              <a:r>
                <a:rPr lang="en-GB" altLang="en-US" sz="1400" kern="0" dirty="0" smtClean="0">
                  <a:solidFill>
                    <a:prstClr val="black"/>
                  </a:solidFill>
                  <a:cs typeface="Arial"/>
                  <a:sym typeface="Arial"/>
                </a:rPr>
                <a:t>organisations </a:t>
              </a:r>
              <a:r>
                <a:rPr lang="en-GB" altLang="en-US" sz="1400" kern="0" dirty="0">
                  <a:solidFill>
                    <a:prstClr val="black"/>
                  </a:solidFill>
                  <a:cs typeface="Arial"/>
                  <a:sym typeface="Arial"/>
                </a:rPr>
                <a:t>face increasing risk from cyber breaches and thefts – unauthorised attempts to steal company information and data for malicious purposes</a:t>
              </a:r>
              <a:endParaRPr lang="en-GB" sz="1100" dirty="0">
                <a:solidFill>
                  <a:prstClr val="black"/>
                </a:solidFill>
              </a:endParaRPr>
            </a:p>
          </p:txBody>
        </p:sp>
        <p:sp>
          <p:nvSpPr>
            <p:cNvPr id="54282" name="TextBox 10"/>
            <p:cNvSpPr txBox="1">
              <a:spLocks noChangeArrowheads="1"/>
            </p:cNvSpPr>
            <p:nvPr/>
          </p:nvSpPr>
          <p:spPr bwMode="auto">
            <a:xfrm>
              <a:off x="503174" y="1783893"/>
              <a:ext cx="6878471" cy="31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GB" altLang="en-US" sz="1600" b="1" dirty="0">
                  <a:solidFill>
                    <a:srgbClr val="702082"/>
                  </a:solidFill>
                  <a:sym typeface="Arial" panose="020B0604020202020204" pitchFamily="34" charset="0"/>
                </a:rPr>
                <a:t>Resulting business risk: </a:t>
              </a:r>
              <a:r>
                <a:rPr lang="en-GB" altLang="en-US" sz="1600" b="1" dirty="0" smtClean="0">
                  <a:solidFill>
                    <a:srgbClr val="702082"/>
                  </a:solidFill>
                  <a:sym typeface="Arial" panose="020B0604020202020204" pitchFamily="34" charset="0"/>
                </a:rPr>
                <a:t>cyber </a:t>
              </a:r>
              <a:r>
                <a:rPr lang="en-GB" altLang="en-US" sz="1600" b="1" dirty="0">
                  <a:solidFill>
                    <a:srgbClr val="702082"/>
                  </a:solidFill>
                  <a:sym typeface="Arial" panose="020B0604020202020204" pitchFamily="34" charset="0"/>
                </a:rPr>
                <a:t>breach &amp; theft</a:t>
              </a:r>
            </a:p>
          </p:txBody>
        </p:sp>
      </p:grpSp>
    </p:spTree>
    <p:extLst>
      <p:ext uri="{BB962C8B-B14F-4D97-AF65-F5344CB8AC3E}">
        <p14:creationId xmlns:p14="http://schemas.microsoft.com/office/powerpoint/2010/main" val="17217315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28624" y="347549"/>
            <a:ext cx="8204387" cy="701322"/>
          </a:xfrm>
        </p:spPr>
        <p:txBody>
          <a:bodyPr>
            <a:noAutofit/>
          </a:bodyPr>
          <a:lstStyle/>
          <a:p>
            <a:r>
              <a:rPr lang="en-GB" altLang="en-US" sz="1800" dirty="0" smtClean="0"/>
              <a:t>Willis Towers Watson claims data: employee are top source of breaches</a:t>
            </a:r>
          </a:p>
        </p:txBody>
      </p:sp>
      <p:sp>
        <p:nvSpPr>
          <p:cNvPr id="67588" name="Slide Number Placeholder 3"/>
          <p:cNvSpPr>
            <a:spLocks noGrp="1"/>
          </p:cNvSpPr>
          <p:nvPr>
            <p:ph type="sldNum" sz="quarter" idx="4294967295"/>
          </p:nvPr>
        </p:nvSpPr>
        <p:spPr bwMode="auto">
          <a:xfrm flipH="1">
            <a:off x="8445833" y="6394214"/>
            <a:ext cx="421481" cy="126958"/>
          </a:xfrm>
          <a:prstGeom prst="rect">
            <a:avLst/>
          </a:prstGeom>
          <a:extLst/>
        </p:spPr>
        <p:txBody>
          <a:bodyPr vert="horz" wrap="square" lIns="0" tIns="0" rIns="0" bIns="0" rtlCol="0" anchor="t" anchorCtr="0">
            <a:spAutoFit/>
          </a:bodyPr>
          <a:lstStyle/>
          <a:p>
            <a:pPr algn="ctr"/>
            <a:fld id="{9095656A-C1E8-48FD-84FE-FE4243B35CA0}" type="slidenum">
              <a:rPr lang="en-GB" altLang="en-US" sz="825"/>
              <a:pPr algn="ctr"/>
              <a:t>11</a:t>
            </a:fld>
            <a:endParaRPr lang="en-GB" altLang="en-US" sz="825" dirty="0"/>
          </a:p>
        </p:txBody>
      </p:sp>
      <p:sp>
        <p:nvSpPr>
          <p:cNvPr id="67589" name="Content Placeholder 5"/>
          <p:cNvSpPr>
            <a:spLocks noGrp="1"/>
          </p:cNvSpPr>
          <p:nvPr>
            <p:ph idx="1"/>
          </p:nvPr>
        </p:nvSpPr>
        <p:spPr>
          <a:xfrm>
            <a:off x="428625" y="1186377"/>
            <a:ext cx="8204387" cy="1484496"/>
          </a:xfrm>
        </p:spPr>
        <p:txBody>
          <a:bodyPr/>
          <a:lstStyle/>
          <a:p>
            <a:pPr marL="257175" lvl="1" indent="-257175">
              <a:buClr>
                <a:schemeClr val="accent1"/>
              </a:buClr>
              <a:buFont typeface="Wingdings" panose="05000000000000000000" pitchFamily="2" charset="2"/>
              <a:buChar char="§"/>
            </a:pPr>
            <a:r>
              <a:rPr lang="en-GB" altLang="en-US" sz="1600" dirty="0" smtClean="0"/>
              <a:t>Negligence </a:t>
            </a:r>
            <a:r>
              <a:rPr lang="en-GB" altLang="en-US" sz="1600" dirty="0"/>
              <a:t>or malicious behaviours are the most common source of cyber incidents</a:t>
            </a:r>
          </a:p>
          <a:p>
            <a:pPr marL="257175" lvl="1" indent="-257175">
              <a:buClr>
                <a:schemeClr val="accent1"/>
              </a:buClr>
              <a:buFont typeface="Wingdings" panose="05000000000000000000" pitchFamily="2" charset="2"/>
              <a:buChar char="§"/>
            </a:pPr>
            <a:endParaRPr lang="en-GB" altLang="en-US" sz="1600" dirty="0"/>
          </a:p>
          <a:p>
            <a:pPr marL="257175" lvl="1" indent="-257175">
              <a:buClr>
                <a:schemeClr val="accent1"/>
              </a:buClr>
              <a:buFont typeface="Wingdings" panose="05000000000000000000" pitchFamily="2" charset="2"/>
              <a:buChar char="§"/>
            </a:pPr>
            <a:r>
              <a:rPr lang="en-GB" altLang="en-US" sz="1600" dirty="0"/>
              <a:t>Workplace culture can therefore have a major influence in mitigating cyber risk</a:t>
            </a:r>
          </a:p>
        </p:txBody>
      </p:sp>
      <p:pic>
        <p:nvPicPr>
          <p:cNvPr id="67590" name="Content Placeholder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7527" y="2413570"/>
            <a:ext cx="5746580" cy="31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5"/>
          <p:cNvSpPr>
            <a:spLocks noGrp="1"/>
          </p:cNvSpPr>
          <p:nvPr>
            <p:ph type="ftr" sz="quarter" idx="3"/>
          </p:nvPr>
        </p:nvSpPr>
        <p:spPr>
          <a:xfrm>
            <a:off x="457200" y="6400802"/>
            <a:ext cx="5277853" cy="69250"/>
          </a:xfrm>
        </p:spPr>
        <p:txBody>
          <a:body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33576894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39613" y="1345223"/>
            <a:ext cx="7693271" cy="3534508"/>
          </a:xfrm>
          <a:prstGeom prst="roundRect">
            <a:avLst>
              <a:gd name="adj" fmla="val 7536"/>
            </a:avLst>
          </a:prstGeom>
          <a:solidFill>
            <a:schemeClr val="bg2"/>
          </a:solid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p:cNvSpPr>
            <a:spLocks noGrp="1"/>
          </p:cNvSpPr>
          <p:nvPr>
            <p:ph type="title"/>
          </p:nvPr>
        </p:nvSpPr>
        <p:spPr/>
        <p:txBody>
          <a:bodyPr>
            <a:normAutofit/>
          </a:bodyPr>
          <a:lstStyle/>
          <a:p>
            <a:r>
              <a:rPr lang="en-GB" sz="1600" dirty="0" smtClean="0"/>
              <a:t>Companies know that digitization is essential for sustainable performance</a:t>
            </a:r>
            <a:endParaRPr lang="en-GB" sz="1600" dirty="0"/>
          </a:p>
        </p:txBody>
      </p:sp>
      <p:sp>
        <p:nvSpPr>
          <p:cNvPr id="3" name="Slide Number Placeholder 2"/>
          <p:cNvSpPr>
            <a:spLocks noGrp="1"/>
          </p:cNvSpPr>
          <p:nvPr>
            <p:ph type="sldNum" sz="quarter" idx="12"/>
          </p:nvPr>
        </p:nvSpPr>
        <p:spPr>
          <a:xfrm>
            <a:off x="8467164" y="6400802"/>
            <a:ext cx="381000" cy="126958"/>
          </a:xfrm>
        </p:spPr>
        <p:txBody>
          <a:bodyPr vert="horz" wrap="square" lIns="0" tIns="0" rIns="0" bIns="0" rtlCol="0" anchor="t" anchorCtr="0">
            <a:spAutoFit/>
          </a:bodyPr>
          <a:lstStyle/>
          <a:p>
            <a:pPr algn="ctr"/>
            <a:fld id="{2083E393-C0BF-4ED8-8545-7E4C90AFF831}" type="slidenum">
              <a:rPr lang="en-US" sz="825"/>
              <a:pPr algn="ctr"/>
              <a:t>12</a:t>
            </a:fld>
            <a:endParaRPr lang="en-US" sz="825" dirty="0"/>
          </a:p>
        </p:txBody>
      </p:sp>
      <p:sp>
        <p:nvSpPr>
          <p:cNvPr id="4" name="Text Placeholder 3"/>
          <p:cNvSpPr>
            <a:spLocks noGrp="1"/>
          </p:cNvSpPr>
          <p:nvPr>
            <p:ph type="body" sz="quarter" idx="13"/>
          </p:nvPr>
        </p:nvSpPr>
        <p:spPr/>
        <p:txBody>
          <a:bodyPr/>
          <a:lstStyle/>
          <a:p>
            <a:r>
              <a:rPr lang="en-GB" sz="1400" dirty="0" smtClean="0"/>
              <a:t>Connected employees who are supported by good technology add new value to their organisation</a:t>
            </a:r>
            <a:endParaRPr lang="en-GB" sz="1400" dirty="0"/>
          </a:p>
        </p:txBody>
      </p:sp>
      <p:sp>
        <p:nvSpPr>
          <p:cNvPr id="5" name="Content Placeholder 4"/>
          <p:cNvSpPr>
            <a:spLocks noGrp="1"/>
          </p:cNvSpPr>
          <p:nvPr>
            <p:ph idx="1"/>
          </p:nvPr>
        </p:nvSpPr>
        <p:spPr>
          <a:xfrm>
            <a:off x="826475" y="1657484"/>
            <a:ext cx="8229600" cy="4572000"/>
          </a:xfrm>
        </p:spPr>
        <p:txBody>
          <a:bodyPr/>
          <a:lstStyle/>
          <a:p>
            <a:pPr marL="214313" indent="-214313">
              <a:spcAft>
                <a:spcPts val="900"/>
              </a:spcAft>
              <a:buClr>
                <a:schemeClr val="accent1"/>
              </a:buClr>
              <a:buFont typeface="Wingdings" panose="05000000000000000000" pitchFamily="2" charset="2"/>
              <a:buChar char="§"/>
            </a:pPr>
            <a:r>
              <a:rPr lang="en-GB" sz="1500" b="0" dirty="0"/>
              <a:t>Digitalization amplifies employee creativity, adaptability, ability to solve </a:t>
            </a:r>
            <a:r>
              <a:rPr lang="en-GB" sz="1500" b="0" dirty="0" smtClean="0"/>
              <a:t>problems</a:t>
            </a:r>
          </a:p>
          <a:p>
            <a:pPr marL="214313" indent="-214313">
              <a:spcAft>
                <a:spcPts val="900"/>
              </a:spcAft>
              <a:buClr>
                <a:schemeClr val="accent1"/>
              </a:buClr>
              <a:buFont typeface="Wingdings" panose="05000000000000000000" pitchFamily="2" charset="2"/>
              <a:buChar char="§"/>
            </a:pPr>
            <a:r>
              <a:rPr lang="en-GB" sz="1500" b="0" dirty="0" smtClean="0"/>
              <a:t>Virtual </a:t>
            </a:r>
            <a:r>
              <a:rPr lang="en-GB" sz="1500" b="0" dirty="0"/>
              <a:t>brainstorming unlocks creative idea generation </a:t>
            </a:r>
          </a:p>
          <a:p>
            <a:pPr marL="214313" indent="-214313">
              <a:spcAft>
                <a:spcPts val="900"/>
              </a:spcAft>
              <a:buClr>
                <a:schemeClr val="accent1"/>
              </a:buClr>
              <a:buFont typeface="Wingdings" panose="05000000000000000000" pitchFamily="2" charset="2"/>
              <a:buChar char="§"/>
            </a:pPr>
            <a:r>
              <a:rPr lang="en-GB" sz="1500" b="0" dirty="0"/>
              <a:t>Better collaboration, more innovative solutions</a:t>
            </a:r>
          </a:p>
          <a:p>
            <a:pPr marL="214313" indent="-214313">
              <a:spcAft>
                <a:spcPts val="900"/>
              </a:spcAft>
              <a:buClr>
                <a:schemeClr val="accent1"/>
              </a:buClr>
              <a:buFont typeface="Wingdings" panose="05000000000000000000" pitchFamily="2" charset="2"/>
              <a:buChar char="§"/>
            </a:pPr>
            <a:r>
              <a:rPr lang="en-GB" sz="1500" b="0" dirty="0" smtClean="0"/>
              <a:t>Ongoing </a:t>
            </a:r>
            <a:r>
              <a:rPr lang="en-GB" sz="1500" b="0" dirty="0"/>
              <a:t>exchanges across employees shape company culture</a:t>
            </a:r>
          </a:p>
          <a:p>
            <a:pPr marL="214313" indent="-214313">
              <a:spcAft>
                <a:spcPts val="900"/>
              </a:spcAft>
              <a:buClr>
                <a:schemeClr val="accent1"/>
              </a:buClr>
              <a:buFont typeface="Wingdings" panose="05000000000000000000" pitchFamily="2" charset="2"/>
              <a:buChar char="§"/>
            </a:pPr>
            <a:r>
              <a:rPr lang="en-GB" sz="1500" b="0" dirty="0" smtClean="0"/>
              <a:t>Employees </a:t>
            </a:r>
            <a:r>
              <a:rPr lang="en-GB" sz="1500" b="0" dirty="0"/>
              <a:t>find responses to their questions rapidly</a:t>
            </a:r>
          </a:p>
          <a:p>
            <a:pPr marL="214313" indent="-214313">
              <a:spcAft>
                <a:spcPts val="900"/>
              </a:spcAft>
              <a:buClr>
                <a:schemeClr val="accent1"/>
              </a:buClr>
              <a:buFont typeface="Wingdings" panose="05000000000000000000" pitchFamily="2" charset="2"/>
              <a:buChar char="§"/>
            </a:pPr>
            <a:r>
              <a:rPr lang="en-GB" sz="1500" b="0" dirty="0"/>
              <a:t>New hires quickly reach high levels of </a:t>
            </a:r>
            <a:r>
              <a:rPr lang="en-GB" sz="1500" b="0" dirty="0" smtClean="0"/>
              <a:t>productivity</a:t>
            </a:r>
            <a:endParaRPr lang="en-GB" sz="1500" b="0" dirty="0"/>
          </a:p>
          <a:p>
            <a:pPr marL="214313" indent="-214313">
              <a:spcAft>
                <a:spcPts val="900"/>
              </a:spcAft>
              <a:buClr>
                <a:schemeClr val="accent1"/>
              </a:buClr>
              <a:buFont typeface="Wingdings" panose="05000000000000000000" pitchFamily="2" charset="2"/>
              <a:buChar char="§"/>
            </a:pPr>
            <a:r>
              <a:rPr lang="en-GB" sz="1500" b="0" dirty="0"/>
              <a:t>Employees  understand what they need to do to grow and develop</a:t>
            </a:r>
          </a:p>
          <a:p>
            <a:pPr marL="214313" indent="-214313">
              <a:spcAft>
                <a:spcPts val="900"/>
              </a:spcAft>
              <a:buClr>
                <a:schemeClr val="accent1"/>
              </a:buClr>
              <a:buFont typeface="Wingdings" panose="05000000000000000000" pitchFamily="2" charset="2"/>
              <a:buChar char="§"/>
            </a:pPr>
            <a:r>
              <a:rPr lang="en-GB" sz="1500" b="0" dirty="0" smtClean="0"/>
              <a:t>Employee </a:t>
            </a:r>
            <a:r>
              <a:rPr lang="en-GB" sz="1500" b="0" dirty="0"/>
              <a:t>engagement and productivity </a:t>
            </a:r>
            <a:r>
              <a:rPr lang="en-GB" sz="1500" b="0" dirty="0" smtClean="0"/>
              <a:t>increase</a:t>
            </a:r>
          </a:p>
          <a:p>
            <a:pPr marL="214313" indent="-214313">
              <a:spcAft>
                <a:spcPts val="900"/>
              </a:spcAft>
              <a:buClr>
                <a:schemeClr val="accent1"/>
              </a:buClr>
              <a:buFont typeface="Wingdings" panose="05000000000000000000" pitchFamily="2" charset="2"/>
              <a:buChar char="§"/>
            </a:pPr>
            <a:r>
              <a:rPr lang="en-GB" sz="1500" b="0" dirty="0" smtClean="0"/>
              <a:t>The </a:t>
            </a:r>
            <a:r>
              <a:rPr lang="en-GB" sz="1500" b="0" dirty="0"/>
              <a:t>organisation reaches high performance levels</a:t>
            </a:r>
          </a:p>
          <a:p>
            <a:pPr>
              <a:spcAft>
                <a:spcPts val="900"/>
              </a:spcAft>
              <a:buClr>
                <a:schemeClr val="accent1"/>
              </a:buClr>
            </a:pPr>
            <a:endParaRPr lang="en-GB" sz="1500" b="0" dirty="0"/>
          </a:p>
        </p:txBody>
      </p:sp>
      <p:sp>
        <p:nvSpPr>
          <p:cNvPr id="6" name="Footer Placeholder 5"/>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1312365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en-US" altLang="zh-CN" sz="1600" dirty="0" smtClean="0"/>
              <a:t>At the same time, companies aspire to develop a culture of cyber security </a:t>
            </a:r>
            <a:endParaRPr lang="zh-CN" altLang="en-US" sz="1600" dirty="0"/>
          </a:p>
        </p:txBody>
      </p:sp>
      <p:sp>
        <p:nvSpPr>
          <p:cNvPr id="26" name="文本占位符 25"/>
          <p:cNvSpPr>
            <a:spLocks noGrp="1"/>
          </p:cNvSpPr>
          <p:nvPr>
            <p:ph type="body" sz="quarter" idx="13"/>
          </p:nvPr>
        </p:nvSpPr>
        <p:spPr>
          <a:xfrm>
            <a:off x="457198" y="777722"/>
            <a:ext cx="8229602" cy="491260"/>
          </a:xfrm>
        </p:spPr>
        <p:txBody>
          <a:bodyPr/>
          <a:lstStyle/>
          <a:p>
            <a:r>
              <a:rPr lang="en-US" altLang="zh-CN" sz="1400" dirty="0" smtClean="0"/>
              <a:t>Companies have adopted a wide range of cyber risk management activities, but </a:t>
            </a:r>
            <a:r>
              <a:rPr lang="en-US" altLang="zh-CN" sz="1400" b="1" dirty="0" smtClean="0"/>
              <a:t>few have embedded them into their company culture</a:t>
            </a:r>
            <a:endParaRPr lang="zh-CN" altLang="en-US" sz="1400" b="1" dirty="0"/>
          </a:p>
        </p:txBody>
      </p:sp>
      <p:sp>
        <p:nvSpPr>
          <p:cNvPr id="5" name="灯片编号占位符 4"/>
          <p:cNvSpPr>
            <a:spLocks noGrp="1"/>
          </p:cNvSpPr>
          <p:nvPr>
            <p:ph type="sldNum" sz="quarter" idx="4"/>
          </p:nvPr>
        </p:nvSpPr>
        <p:spPr>
          <a:xfrm>
            <a:off x="8467164" y="6397555"/>
            <a:ext cx="381000" cy="126958"/>
          </a:xfrm>
        </p:spPr>
        <p:txBody>
          <a:bodyPr vert="horz" wrap="square" lIns="0" tIns="0" rIns="0" bIns="0" rtlCol="0" anchor="t" anchorCtr="0">
            <a:spAutoFit/>
          </a:bodyPr>
          <a:lstStyle/>
          <a:p>
            <a:pPr algn="ctr"/>
            <a:fld id="{2083E393-C0BF-4ED8-8545-7E4C90AFF831}" type="slidenum">
              <a:rPr lang="en-US" sz="825"/>
              <a:pPr algn="ctr"/>
              <a:t>13</a:t>
            </a:fld>
            <a:endParaRPr lang="en-US" sz="825" dirty="0"/>
          </a:p>
        </p:txBody>
      </p:sp>
      <p:sp>
        <p:nvSpPr>
          <p:cNvPr id="6" name="页脚占位符 5"/>
          <p:cNvSpPr>
            <a:spLocks noGrp="1"/>
          </p:cNvSpPr>
          <p:nvPr>
            <p:ph type="ftr" sz="quarter" idx="3"/>
          </p:nvPr>
        </p:nvSpPr>
        <p:spPr>
          <a:xfrm>
            <a:off x="457198" y="6434085"/>
            <a:ext cx="5277600" cy="69250"/>
          </a:xfrm>
        </p:spPr>
        <p:txBody>
          <a:body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
        <p:nvSpPr>
          <p:cNvPr id="8" name="Rectangle 3"/>
          <p:cNvSpPr>
            <a:spLocks noChangeArrowheads="1"/>
          </p:cNvSpPr>
          <p:nvPr/>
        </p:nvSpPr>
        <p:spPr bwMode="gray">
          <a:xfrm>
            <a:off x="1855028" y="2520464"/>
            <a:ext cx="1350104" cy="297000"/>
          </a:xfrm>
          <a:prstGeom prst="rect">
            <a:avLst/>
          </a:prstGeom>
          <a:solidFill>
            <a:schemeClr val="accent2">
              <a:lumMod val="20000"/>
              <a:lumOff val="80000"/>
            </a:schemeClr>
          </a:solidFill>
          <a:ln w="25400">
            <a:solidFill>
              <a:schemeClr val="bg1"/>
            </a:solidFill>
            <a:miter lim="800000"/>
            <a:headEnd type="none" w="sm" len="sm"/>
            <a:tailEnd type="none" w="sm" len="sm"/>
          </a:ln>
          <a:effectLst/>
          <a:extLst/>
        </p:spPr>
        <p:txBody>
          <a:bodyPr wrap="none" lIns="30770" tIns="30770" rIns="30770" bIns="30770" anchor="ctr"/>
          <a:lstStyle/>
          <a:p>
            <a:pPr algn="ctr" defTabSz="615554" eaLnBrk="0" hangingPunct="0">
              <a:buClr>
                <a:prstClr val="black"/>
              </a:buClr>
            </a:pPr>
            <a:r>
              <a:rPr lang="en-US" sz="1200" b="1" noProof="1">
                <a:solidFill>
                  <a:prstClr val="black"/>
                </a:solidFill>
                <a:ea typeface="MS PGothic" pitchFamily="34" charset="-128"/>
              </a:rPr>
              <a:t>No Strategy</a:t>
            </a:r>
          </a:p>
        </p:txBody>
      </p:sp>
      <p:sp>
        <p:nvSpPr>
          <p:cNvPr id="9" name="Rectangle 4"/>
          <p:cNvSpPr>
            <a:spLocks noChangeArrowheads="1"/>
          </p:cNvSpPr>
          <p:nvPr/>
        </p:nvSpPr>
        <p:spPr bwMode="gray">
          <a:xfrm>
            <a:off x="3205237" y="2358464"/>
            <a:ext cx="1404000" cy="459000"/>
          </a:xfrm>
          <a:prstGeom prst="rect">
            <a:avLst/>
          </a:prstGeom>
          <a:solidFill>
            <a:schemeClr val="accent2">
              <a:lumMod val="40000"/>
              <a:lumOff val="60000"/>
            </a:schemeClr>
          </a:solidFill>
          <a:ln w="25400">
            <a:solidFill>
              <a:schemeClr val="bg1"/>
            </a:solidFill>
            <a:miter lim="800000"/>
            <a:headEnd type="none" w="sm" len="sm"/>
            <a:tailEnd type="none" w="sm" len="sm"/>
          </a:ln>
          <a:effectLst/>
          <a:extLst/>
        </p:spPr>
        <p:txBody>
          <a:bodyPr wrap="none" lIns="30770" tIns="30770" rIns="30770" bIns="30770" anchor="ctr"/>
          <a:lstStyle/>
          <a:p>
            <a:pPr algn="ctr" defTabSz="615554" eaLnBrk="0" hangingPunct="0">
              <a:buClr>
                <a:prstClr val="black"/>
              </a:buClr>
            </a:pPr>
            <a:r>
              <a:rPr lang="en-US" sz="1200" b="1" dirty="0">
                <a:solidFill>
                  <a:prstClr val="black"/>
                </a:solidFill>
                <a:ea typeface="MS PGothic" pitchFamily="34" charset="-128"/>
              </a:rPr>
              <a:t>Adopt</a:t>
            </a:r>
          </a:p>
          <a:p>
            <a:pPr algn="ctr" defTabSz="615554" eaLnBrk="0" hangingPunct="0">
              <a:buClr>
                <a:prstClr val="black"/>
              </a:buClr>
            </a:pPr>
            <a:r>
              <a:rPr lang="en-US" sz="1200" b="1" dirty="0">
                <a:solidFill>
                  <a:prstClr val="black"/>
                </a:solidFill>
                <a:ea typeface="MS PGothic" pitchFamily="34" charset="-128"/>
              </a:rPr>
              <a:t>Strategy</a:t>
            </a:r>
            <a:endParaRPr lang="en-US" sz="1200" b="1" noProof="1">
              <a:solidFill>
                <a:prstClr val="black"/>
              </a:solidFill>
              <a:ea typeface="MS PGothic" pitchFamily="34" charset="-128"/>
            </a:endParaRPr>
          </a:p>
        </p:txBody>
      </p:sp>
      <p:sp>
        <p:nvSpPr>
          <p:cNvPr id="10" name="Rectangle 5"/>
          <p:cNvSpPr>
            <a:spLocks noChangeArrowheads="1"/>
          </p:cNvSpPr>
          <p:nvPr/>
        </p:nvSpPr>
        <p:spPr bwMode="gray">
          <a:xfrm>
            <a:off x="4609341" y="2196464"/>
            <a:ext cx="1404000" cy="621000"/>
          </a:xfrm>
          <a:prstGeom prst="rect">
            <a:avLst/>
          </a:prstGeom>
          <a:solidFill>
            <a:schemeClr val="accent2">
              <a:lumMod val="60000"/>
              <a:lumOff val="40000"/>
            </a:schemeClr>
          </a:solidFill>
          <a:ln w="25400">
            <a:solidFill>
              <a:schemeClr val="bg1"/>
            </a:solidFill>
            <a:miter lim="800000"/>
            <a:headEnd type="none" w="sm" len="sm"/>
            <a:tailEnd type="none" w="sm" len="sm"/>
          </a:ln>
          <a:effectLst/>
          <a:extLst/>
        </p:spPr>
        <p:txBody>
          <a:bodyPr wrap="none" lIns="30770" tIns="30770" rIns="30770" bIns="30770" anchor="ctr"/>
          <a:lstStyle/>
          <a:p>
            <a:pPr algn="ctr" defTabSz="615554" eaLnBrk="0" hangingPunct="0">
              <a:buClr>
                <a:prstClr val="black"/>
              </a:buClr>
            </a:pPr>
            <a:r>
              <a:rPr lang="en-US" sz="1200" b="1" dirty="0">
                <a:solidFill>
                  <a:prstClr val="black"/>
                </a:solidFill>
                <a:ea typeface="MS PGothic" pitchFamily="34" charset="-128"/>
              </a:rPr>
              <a:t>Communicate</a:t>
            </a:r>
          </a:p>
          <a:p>
            <a:pPr algn="ctr" defTabSz="615554" eaLnBrk="0" hangingPunct="0">
              <a:buClr>
                <a:prstClr val="black"/>
              </a:buClr>
            </a:pPr>
            <a:r>
              <a:rPr lang="en-US" sz="1200" b="1" dirty="0">
                <a:solidFill>
                  <a:prstClr val="black"/>
                </a:solidFill>
                <a:ea typeface="MS PGothic" pitchFamily="34" charset="-128"/>
              </a:rPr>
              <a:t>and Deliver</a:t>
            </a:r>
          </a:p>
        </p:txBody>
      </p:sp>
      <p:sp>
        <p:nvSpPr>
          <p:cNvPr id="11" name="Rectangle 6"/>
          <p:cNvSpPr>
            <a:spLocks noChangeArrowheads="1"/>
          </p:cNvSpPr>
          <p:nvPr/>
        </p:nvSpPr>
        <p:spPr bwMode="gray">
          <a:xfrm>
            <a:off x="6013445" y="2003570"/>
            <a:ext cx="1404000" cy="820307"/>
          </a:xfrm>
          <a:prstGeom prst="rect">
            <a:avLst/>
          </a:prstGeom>
          <a:solidFill>
            <a:schemeClr val="accent2"/>
          </a:solidFill>
          <a:ln w="25400">
            <a:solidFill>
              <a:schemeClr val="bg1"/>
            </a:solidFill>
            <a:miter lim="800000"/>
            <a:headEnd type="none" w="sm" len="sm"/>
            <a:tailEnd type="none" w="sm" len="sm"/>
          </a:ln>
          <a:effectLst/>
          <a:extLst/>
        </p:spPr>
        <p:txBody>
          <a:bodyPr wrap="none" lIns="30770" tIns="30770" rIns="30770" bIns="30770" anchor="ctr"/>
          <a:lstStyle/>
          <a:p>
            <a:pPr algn="ctr" defTabSz="615554" eaLnBrk="0" hangingPunct="0">
              <a:buClr>
                <a:prstClr val="black"/>
              </a:buClr>
            </a:pPr>
            <a:r>
              <a:rPr lang="en-GB" sz="1200" b="1" dirty="0">
                <a:solidFill>
                  <a:prstClr val="black"/>
                </a:solidFill>
              </a:rPr>
              <a:t>Culture of </a:t>
            </a:r>
          </a:p>
          <a:p>
            <a:pPr algn="ctr" defTabSz="615554" eaLnBrk="0" hangingPunct="0">
              <a:buClr>
                <a:prstClr val="black"/>
              </a:buClr>
            </a:pPr>
            <a:r>
              <a:rPr lang="en-GB" sz="1200" b="1" dirty="0">
                <a:solidFill>
                  <a:prstClr val="black"/>
                </a:solidFill>
              </a:rPr>
              <a:t>Cyber Security</a:t>
            </a:r>
            <a:endParaRPr lang="en-US" sz="1200" b="1" noProof="1">
              <a:solidFill>
                <a:prstClr val="black"/>
              </a:solidFill>
              <a:ea typeface="MS PGothic" pitchFamily="34" charset="-128"/>
            </a:endParaRPr>
          </a:p>
        </p:txBody>
      </p:sp>
      <p:sp>
        <p:nvSpPr>
          <p:cNvPr id="12" name="Rectangle 24"/>
          <p:cNvSpPr>
            <a:spLocks noChangeArrowheads="1"/>
          </p:cNvSpPr>
          <p:nvPr/>
        </p:nvSpPr>
        <p:spPr bwMode="auto">
          <a:xfrm>
            <a:off x="1801133" y="2820810"/>
            <a:ext cx="1404000" cy="837000"/>
          </a:xfrm>
          <a:prstGeom prst="rect">
            <a:avLst/>
          </a:prstGeom>
          <a:gradFill>
            <a:gsLst>
              <a:gs pos="0">
                <a:schemeClr val="bg1">
                  <a:lumMod val="95000"/>
                  <a:alpha val="90000"/>
                </a:schemeClr>
              </a:gs>
              <a:gs pos="100000">
                <a:schemeClr val="bg1">
                  <a:shade val="100000"/>
                  <a:satMod val="115000"/>
                </a:schemeClr>
              </a:gs>
            </a:gsLst>
            <a:lin ang="5400000" scaled="1"/>
          </a:gradFill>
          <a:ln w="25400" algn="ctr">
            <a:solidFill>
              <a:schemeClr val="bg1"/>
            </a:solidFill>
            <a:miter lim="800000"/>
            <a:headEnd/>
            <a:tailEnd/>
          </a:ln>
          <a:effectLst/>
          <a:extLst/>
        </p:spPr>
        <p:txBody>
          <a:bodyPr tIns="68580" bIns="68580"/>
          <a:lstStyle/>
          <a:p>
            <a:endParaRPr lang="en-GB" sz="900" dirty="0">
              <a:solidFill>
                <a:prstClr val="black"/>
              </a:solidFill>
            </a:endParaRPr>
          </a:p>
        </p:txBody>
      </p:sp>
      <p:sp>
        <p:nvSpPr>
          <p:cNvPr id="13" name="Rectangle 25"/>
          <p:cNvSpPr>
            <a:spLocks noChangeArrowheads="1"/>
          </p:cNvSpPr>
          <p:nvPr/>
        </p:nvSpPr>
        <p:spPr bwMode="auto">
          <a:xfrm>
            <a:off x="3205237" y="2820810"/>
            <a:ext cx="1404000" cy="837000"/>
          </a:xfrm>
          <a:prstGeom prst="rect">
            <a:avLst/>
          </a:prstGeom>
          <a:gradFill>
            <a:gsLst>
              <a:gs pos="0">
                <a:schemeClr val="bg1">
                  <a:lumMod val="85000"/>
                  <a:alpha val="70000"/>
                </a:schemeClr>
              </a:gs>
              <a:gs pos="100000">
                <a:schemeClr val="bg1">
                  <a:shade val="100000"/>
                  <a:satMod val="115000"/>
                </a:schemeClr>
              </a:gs>
            </a:gsLst>
            <a:lin ang="5400000" scaled="1"/>
          </a:gradFill>
          <a:ln w="25400" algn="ctr">
            <a:solidFill>
              <a:schemeClr val="bg1"/>
            </a:solidFill>
            <a:miter lim="800000"/>
            <a:headEnd/>
            <a:tailEnd/>
          </a:ln>
          <a:effectLst/>
          <a:extLst/>
        </p:spPr>
        <p:txBody>
          <a:bodyPr tIns="68580" bIns="68580"/>
          <a:lstStyle/>
          <a:p>
            <a:endParaRPr lang="en-GB" sz="900" dirty="0">
              <a:solidFill>
                <a:prstClr val="black"/>
              </a:solidFill>
            </a:endParaRPr>
          </a:p>
        </p:txBody>
      </p:sp>
      <p:sp>
        <p:nvSpPr>
          <p:cNvPr id="14" name="Rectangle 26"/>
          <p:cNvSpPr>
            <a:spLocks noChangeArrowheads="1"/>
          </p:cNvSpPr>
          <p:nvPr/>
        </p:nvSpPr>
        <p:spPr bwMode="auto">
          <a:xfrm>
            <a:off x="4609341" y="2820810"/>
            <a:ext cx="1404000" cy="837000"/>
          </a:xfrm>
          <a:prstGeom prst="rect">
            <a:avLst/>
          </a:prstGeom>
          <a:gradFill>
            <a:gsLst>
              <a:gs pos="0">
                <a:schemeClr val="bg1">
                  <a:lumMod val="75000"/>
                  <a:alpha val="67000"/>
                </a:schemeClr>
              </a:gs>
              <a:gs pos="100000">
                <a:schemeClr val="bg1">
                  <a:shade val="100000"/>
                  <a:satMod val="115000"/>
                </a:schemeClr>
              </a:gs>
            </a:gsLst>
            <a:lin ang="5400000" scaled="1"/>
          </a:gradFill>
          <a:ln w="25400" algn="ctr">
            <a:solidFill>
              <a:schemeClr val="bg1"/>
            </a:solidFill>
            <a:miter lim="800000"/>
            <a:headEnd/>
            <a:tailEnd/>
          </a:ln>
          <a:effectLst/>
          <a:extLst/>
        </p:spPr>
        <p:txBody>
          <a:bodyPr tIns="68580" bIns="68580"/>
          <a:lstStyle/>
          <a:p>
            <a:endParaRPr lang="en-GB" sz="900" dirty="0">
              <a:solidFill>
                <a:prstClr val="black"/>
              </a:solidFill>
            </a:endParaRPr>
          </a:p>
        </p:txBody>
      </p:sp>
      <p:sp>
        <p:nvSpPr>
          <p:cNvPr id="15" name="Rectangle 27"/>
          <p:cNvSpPr>
            <a:spLocks noChangeArrowheads="1"/>
          </p:cNvSpPr>
          <p:nvPr/>
        </p:nvSpPr>
        <p:spPr bwMode="auto">
          <a:xfrm>
            <a:off x="6013445" y="2820810"/>
            <a:ext cx="1404000" cy="837000"/>
          </a:xfrm>
          <a:prstGeom prst="rect">
            <a:avLst/>
          </a:prstGeom>
          <a:gradFill>
            <a:gsLst>
              <a:gs pos="0">
                <a:schemeClr val="accent2"/>
              </a:gs>
              <a:gs pos="100000">
                <a:schemeClr val="bg1">
                  <a:shade val="100000"/>
                  <a:satMod val="115000"/>
                </a:schemeClr>
              </a:gs>
            </a:gsLst>
            <a:lin ang="5400000" scaled="1"/>
          </a:gradFill>
          <a:ln w="25400" algn="ctr">
            <a:solidFill>
              <a:schemeClr val="bg1"/>
            </a:solidFill>
            <a:miter lim="800000"/>
            <a:headEnd/>
            <a:tailEnd/>
          </a:ln>
          <a:effectLst/>
          <a:extLst/>
        </p:spPr>
        <p:txBody>
          <a:bodyPr tIns="68580" bIns="68580"/>
          <a:lstStyle/>
          <a:p>
            <a:endParaRPr lang="en-GB" sz="900" dirty="0">
              <a:solidFill>
                <a:prstClr val="black"/>
              </a:solidFill>
            </a:endParaRPr>
          </a:p>
        </p:txBody>
      </p:sp>
      <p:sp>
        <p:nvSpPr>
          <p:cNvPr id="21" name="Rectangle 30"/>
          <p:cNvSpPr/>
          <p:nvPr/>
        </p:nvSpPr>
        <p:spPr>
          <a:xfrm>
            <a:off x="5311341" y="4152764"/>
            <a:ext cx="972000" cy="221460"/>
          </a:xfrm>
          <a:prstGeom prst="rect">
            <a:avLst/>
          </a:prstGeom>
          <a:solidFill>
            <a:srgbClr val="7020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050" b="1" dirty="0">
                <a:solidFill>
                  <a:prstClr val="white"/>
                </a:solidFill>
              </a:rPr>
              <a:t>Today</a:t>
            </a:r>
          </a:p>
        </p:txBody>
      </p:sp>
      <p:sp>
        <p:nvSpPr>
          <p:cNvPr id="22" name="Rectangle 31"/>
          <p:cNvSpPr/>
          <p:nvPr/>
        </p:nvSpPr>
        <p:spPr>
          <a:xfrm>
            <a:off x="6401120" y="4152764"/>
            <a:ext cx="972000" cy="221460"/>
          </a:xfrm>
          <a:prstGeom prst="rect">
            <a:avLst/>
          </a:prstGeom>
          <a:solidFill>
            <a:srgbClr val="C6A6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050" b="1" dirty="0">
                <a:solidFill>
                  <a:srgbClr val="702082"/>
                </a:solidFill>
              </a:rPr>
              <a:t>In 3 years</a:t>
            </a:r>
          </a:p>
        </p:txBody>
      </p:sp>
      <p:sp>
        <p:nvSpPr>
          <p:cNvPr id="23" name="Rechteck 32"/>
          <p:cNvSpPr/>
          <p:nvPr/>
        </p:nvSpPr>
        <p:spPr>
          <a:xfrm>
            <a:off x="457199" y="1380527"/>
            <a:ext cx="8229601" cy="504000"/>
          </a:xfrm>
          <a:prstGeom prst="roundRect">
            <a:avLst/>
          </a:prstGeom>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9000" tIns="108000" rIns="189000" bIns="81000" rtlCol="0" anchor="ctr" anchorCtr="0"/>
          <a:lstStyle/>
          <a:p>
            <a:pPr defTabSz="601266">
              <a:spcAft>
                <a:spcPts val="450"/>
              </a:spcAft>
              <a:defRPr/>
            </a:pPr>
            <a:r>
              <a:rPr lang="en-US" sz="1200" b="1" kern="0" spc="23" dirty="0">
                <a:solidFill>
                  <a:prstClr val="black"/>
                </a:solidFill>
              </a:rPr>
              <a:t>Which of the following best describes what your organization has accomplished in your cyber risk strategy to date and what you expect to accomplish in the next three years?</a:t>
            </a:r>
            <a:endParaRPr lang="en-US" sz="1200" b="1" kern="0" spc="23" dirty="0">
              <a:solidFill>
                <a:prstClr val="black"/>
              </a:solidFill>
              <a:latin typeface="Calibri Light" panose="020F0302020204030204" pitchFamily="34" charset="0"/>
            </a:endParaRPr>
          </a:p>
        </p:txBody>
      </p:sp>
      <p:graphicFrame>
        <p:nvGraphicFramePr>
          <p:cNvPr id="24" name="图表 23"/>
          <p:cNvGraphicFramePr/>
          <p:nvPr>
            <p:extLst>
              <p:ext uri="{D42A27DB-BD31-4B8C-83A1-F6EECF244321}">
                <p14:modId xmlns:p14="http://schemas.microsoft.com/office/powerpoint/2010/main" val="615579644"/>
              </p:ext>
            </p:extLst>
          </p:nvPr>
        </p:nvGraphicFramePr>
        <p:xfrm>
          <a:off x="1762801" y="2827223"/>
          <a:ext cx="1458000" cy="9727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图表 28"/>
          <p:cNvGraphicFramePr/>
          <p:nvPr>
            <p:extLst>
              <p:ext uri="{D42A27DB-BD31-4B8C-83A1-F6EECF244321}">
                <p14:modId xmlns:p14="http://schemas.microsoft.com/office/powerpoint/2010/main" val="4289157978"/>
              </p:ext>
            </p:extLst>
          </p:nvPr>
        </p:nvGraphicFramePr>
        <p:xfrm>
          <a:off x="3159093" y="2827222"/>
          <a:ext cx="1458000" cy="97274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图表 29"/>
          <p:cNvGraphicFramePr/>
          <p:nvPr>
            <p:extLst>
              <p:ext uri="{D42A27DB-BD31-4B8C-83A1-F6EECF244321}">
                <p14:modId xmlns:p14="http://schemas.microsoft.com/office/powerpoint/2010/main" val="130354575"/>
              </p:ext>
            </p:extLst>
          </p:nvPr>
        </p:nvGraphicFramePr>
        <p:xfrm>
          <a:off x="4555385" y="2823876"/>
          <a:ext cx="1458000" cy="97274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1" name="图表 30"/>
          <p:cNvGraphicFramePr/>
          <p:nvPr>
            <p:extLst>
              <p:ext uri="{D42A27DB-BD31-4B8C-83A1-F6EECF244321}">
                <p14:modId xmlns:p14="http://schemas.microsoft.com/office/powerpoint/2010/main" val="1649555495"/>
              </p:ext>
            </p:extLst>
          </p:nvPr>
        </p:nvGraphicFramePr>
        <p:xfrm>
          <a:off x="5959445" y="2823876"/>
          <a:ext cx="1458000" cy="972749"/>
        </p:xfrm>
        <a:graphic>
          <a:graphicData uri="http://schemas.openxmlformats.org/drawingml/2006/chart">
            <c:chart xmlns:c="http://schemas.openxmlformats.org/drawingml/2006/chart" xmlns:r="http://schemas.openxmlformats.org/officeDocument/2006/relationships" r:id="rId6"/>
          </a:graphicData>
        </a:graphic>
      </p:graphicFrame>
      <p:sp>
        <p:nvSpPr>
          <p:cNvPr id="25" name="文本框 7"/>
          <p:cNvSpPr txBox="1"/>
          <p:nvPr/>
        </p:nvSpPr>
        <p:spPr>
          <a:xfrm>
            <a:off x="1751496" y="4076338"/>
            <a:ext cx="2815194" cy="207749"/>
          </a:xfrm>
          <a:prstGeom prst="rect">
            <a:avLst/>
          </a:prstGeom>
          <a:noFill/>
        </p:spPr>
        <p:txBody>
          <a:bodyPr wrap="none" rtlCol="0">
            <a:spAutoFit/>
          </a:bodyPr>
          <a:lstStyle/>
          <a:p>
            <a:r>
              <a:rPr lang="en-US" altLang="zh-CN" sz="750" dirty="0">
                <a:solidFill>
                  <a:prstClr val="black"/>
                </a:solidFill>
              </a:rPr>
              <a:t>Source: 2017 WTW Cyber Risk Survey, employer survey, US.</a:t>
            </a:r>
            <a:endParaRPr lang="zh-CN" altLang="en-US" sz="750" dirty="0">
              <a:solidFill>
                <a:prstClr val="black"/>
              </a:solidFill>
            </a:endParaRP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7198" y="4574765"/>
            <a:ext cx="1554707" cy="1554707"/>
          </a:xfrm>
          <a:prstGeom prst="rect">
            <a:avLst/>
          </a:prstGeom>
        </p:spPr>
      </p:pic>
      <p:sp>
        <p:nvSpPr>
          <p:cNvPr id="7" name="TextBox 6"/>
          <p:cNvSpPr txBox="1"/>
          <p:nvPr/>
        </p:nvSpPr>
        <p:spPr>
          <a:xfrm>
            <a:off x="1937979" y="4954134"/>
            <a:ext cx="6719113" cy="576000"/>
          </a:xfrm>
          <a:prstGeom prst="roundRect">
            <a:avLst/>
          </a:prstGeom>
          <a:solidFill>
            <a:schemeClr val="bg2"/>
          </a:solidFill>
          <a:ln>
            <a:solidFill>
              <a:schemeClr val="bg2">
                <a:lumMod val="75000"/>
              </a:schemeClr>
            </a:solidFill>
          </a:ln>
        </p:spPr>
        <p:txBody>
          <a:bodyPr wrap="square" rtlCol="0">
            <a:spAutoFit/>
          </a:bodyPr>
          <a:lstStyle/>
          <a:p>
            <a:pPr algn="ctr"/>
            <a:r>
              <a:rPr lang="fr-FR" sz="2400" b="1" dirty="0" smtClean="0">
                <a:solidFill>
                  <a:schemeClr val="accent4">
                    <a:lumMod val="50000"/>
                  </a:schemeClr>
                </a:solidFill>
              </a:rPr>
              <a:t>Risk leaders </a:t>
            </a:r>
            <a:r>
              <a:rPr lang="fr-FR" sz="2400" b="1" dirty="0" err="1" smtClean="0">
                <a:solidFill>
                  <a:schemeClr val="accent4">
                    <a:lumMod val="50000"/>
                  </a:schemeClr>
                </a:solidFill>
              </a:rPr>
              <a:t>can</a:t>
            </a:r>
            <a:r>
              <a:rPr lang="fr-FR" sz="2400" b="1" dirty="0" smtClean="0">
                <a:solidFill>
                  <a:schemeClr val="accent4">
                    <a:lumMod val="50000"/>
                  </a:schemeClr>
                </a:solidFill>
              </a:rPr>
              <a:t> </a:t>
            </a:r>
            <a:r>
              <a:rPr lang="fr-FR" sz="2400" b="1" dirty="0" err="1" smtClean="0">
                <a:solidFill>
                  <a:schemeClr val="accent4">
                    <a:lumMod val="50000"/>
                  </a:schemeClr>
                </a:solidFill>
              </a:rPr>
              <a:t>also</a:t>
            </a:r>
            <a:r>
              <a:rPr lang="fr-FR" sz="2400" b="1" dirty="0" smtClean="0">
                <a:solidFill>
                  <a:schemeClr val="accent4">
                    <a:lumMod val="50000"/>
                  </a:schemeClr>
                </a:solidFill>
              </a:rPr>
              <a:t> </a:t>
            </a:r>
            <a:r>
              <a:rPr lang="fr-FR" sz="2400" b="1" dirty="0" err="1" smtClean="0">
                <a:solidFill>
                  <a:schemeClr val="accent4">
                    <a:lumMod val="50000"/>
                  </a:schemeClr>
                </a:solidFill>
              </a:rPr>
              <a:t>be</a:t>
            </a:r>
            <a:r>
              <a:rPr lang="fr-FR" sz="2400" b="1" dirty="0" smtClean="0">
                <a:solidFill>
                  <a:schemeClr val="accent4">
                    <a:lumMod val="50000"/>
                  </a:schemeClr>
                </a:solidFill>
              </a:rPr>
              <a:t> culture </a:t>
            </a:r>
            <a:r>
              <a:rPr lang="fr-FR" sz="2400" b="1" dirty="0" err="1" smtClean="0">
                <a:solidFill>
                  <a:schemeClr val="accent4">
                    <a:lumMod val="50000"/>
                  </a:schemeClr>
                </a:solidFill>
              </a:rPr>
              <a:t>shapers</a:t>
            </a:r>
            <a:r>
              <a:rPr lang="fr-FR" sz="2400" b="1" dirty="0" smtClean="0">
                <a:solidFill>
                  <a:schemeClr val="accent4">
                    <a:lumMod val="50000"/>
                  </a:schemeClr>
                </a:solidFill>
              </a:rPr>
              <a:t>! </a:t>
            </a:r>
            <a:endParaRPr lang="fr-FR" sz="2400" b="1" dirty="0">
              <a:solidFill>
                <a:schemeClr val="accent4">
                  <a:lumMod val="50000"/>
                </a:schemeClr>
              </a:solidFill>
            </a:endParaRPr>
          </a:p>
        </p:txBody>
      </p:sp>
    </p:spTree>
    <p:extLst>
      <p:ext uri="{BB962C8B-B14F-4D97-AF65-F5344CB8AC3E}">
        <p14:creationId xmlns:p14="http://schemas.microsoft.com/office/powerpoint/2010/main" val="6678714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39"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121859" name="Rectangle 3"/>
          <p:cNvSpPr>
            <a:spLocks noChangeArrowheads="1"/>
          </p:cNvSpPr>
          <p:nvPr>
            <p:custDataLst>
              <p:tags r:id="rId3"/>
            </p:custDataLst>
          </p:nvPr>
        </p:nvSpPr>
        <p:spPr bwMode="auto">
          <a:xfrm>
            <a:off x="0" y="0"/>
            <a:ext cx="9144000" cy="6858000"/>
          </a:xfrm>
          <a:prstGeom prst="rect">
            <a:avLst/>
          </a:prstGeom>
          <a:solidFill>
            <a:schemeClr val="accent1"/>
          </a:solidFill>
          <a:ln>
            <a:noFill/>
          </a:ln>
          <a:extLst/>
        </p:spPr>
        <p:txBody>
          <a:bodyPr wrap="none" lIns="0" anchor="ctr"/>
          <a:lstStyle/>
          <a:p>
            <a:pPr>
              <a:lnSpc>
                <a:spcPct val="100000"/>
              </a:lnSpc>
            </a:pPr>
            <a:endParaRPr lang="en-US" smtClean="0">
              <a:solidFill>
                <a:srgbClr val="000000"/>
              </a:solidFill>
              <a:latin typeface="Arial"/>
              <a:cs typeface="Arial" charset="0"/>
            </a:endParaRPr>
          </a:p>
        </p:txBody>
      </p:sp>
      <p:sp>
        <p:nvSpPr>
          <p:cNvPr id="11" name="Slide Number Placeholder 4"/>
          <p:cNvSpPr>
            <a:spLocks noGrp="1"/>
          </p:cNvSpPr>
          <p:nvPr>
            <p:ph type="sldNum" sz="quarter" idx="4"/>
          </p:nvPr>
        </p:nvSpPr>
        <p:spPr>
          <a:xfrm>
            <a:off x="8389362" y="6468410"/>
            <a:ext cx="503238" cy="273050"/>
          </a:xfrm>
        </p:spPr>
        <p:txBody>
          <a:bodyPr/>
          <a:lstStyle/>
          <a:p>
            <a:pPr>
              <a:defRPr/>
            </a:pPr>
            <a:fld id="{B897D5AB-9C13-44B4-B7A6-F003B0A9A3EC}" type="slidenum">
              <a:rPr lang="en-GB">
                <a:solidFill>
                  <a:schemeClr val="accent3">
                    <a:lumMod val="50000"/>
                  </a:schemeClr>
                </a:solidFill>
              </a:rPr>
              <a:pPr>
                <a:defRPr/>
              </a:pPr>
              <a:t>14</a:t>
            </a:fld>
            <a:endParaRPr lang="en-GB" dirty="0">
              <a:solidFill>
                <a:schemeClr val="accent3">
                  <a:lumMod val="50000"/>
                </a:schemeClr>
              </a:solidFill>
            </a:endParaRPr>
          </a:p>
        </p:txBody>
      </p:sp>
      <p:sp>
        <p:nvSpPr>
          <p:cNvPr id="17" name="Rectangle 2"/>
          <p:cNvSpPr txBox="1">
            <a:spLocks noChangeArrowheads="1"/>
          </p:cNvSpPr>
          <p:nvPr/>
        </p:nvSpPr>
        <p:spPr>
          <a:xfrm>
            <a:off x="1704652" y="2319421"/>
            <a:ext cx="5943272" cy="1846659"/>
          </a:xfrm>
          <a:prstGeom prst="rect">
            <a:avLst/>
          </a:prstGeom>
        </p:spPr>
        <p:txBody>
          <a:bodyPr vert="horz" wrap="square" lIns="0" tIns="0" rIns="0" bIns="0" rtlCol="0">
            <a:sp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4000" dirty="0" smtClean="0">
                <a:solidFill>
                  <a:schemeClr val="bg1"/>
                </a:solidFill>
              </a:rPr>
              <a:t>I have met with my </a:t>
            </a:r>
            <a:r>
              <a:rPr lang="en-GB" sz="4000" dirty="0">
                <a:solidFill>
                  <a:schemeClr val="bg1"/>
                </a:solidFill>
              </a:rPr>
              <a:t>HR counterpart within the last </a:t>
            </a:r>
            <a:r>
              <a:rPr lang="en-GB" sz="4000" dirty="0" smtClean="0">
                <a:solidFill>
                  <a:schemeClr val="bg1"/>
                </a:solidFill>
              </a:rPr>
              <a:t>year. </a:t>
            </a:r>
            <a:endParaRPr lang="en-GB" sz="4000" dirty="0">
              <a:solidFill>
                <a:schemeClr val="bg1"/>
              </a:solidFill>
            </a:endParaRPr>
          </a:p>
        </p:txBody>
      </p:sp>
      <p:sp>
        <p:nvSpPr>
          <p:cNvPr id="18" name="Freeform 51"/>
          <p:cNvSpPr>
            <a:spLocks noEditPoints="1"/>
          </p:cNvSpPr>
          <p:nvPr/>
        </p:nvSpPr>
        <p:spPr bwMode="auto">
          <a:xfrm rot="10800000">
            <a:off x="814683" y="2036846"/>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19" name="Freeform 51"/>
          <p:cNvSpPr>
            <a:spLocks noEditPoints="1"/>
          </p:cNvSpPr>
          <p:nvPr/>
        </p:nvSpPr>
        <p:spPr bwMode="auto">
          <a:xfrm>
            <a:off x="4109979" y="3883505"/>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6027135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smtClean="0"/>
              <a:t>In high performance organisations, risk and people management have much in common</a:t>
            </a:r>
            <a:endParaRPr lang="en-GB" dirty="0"/>
          </a:p>
        </p:txBody>
      </p:sp>
      <p:sp>
        <p:nvSpPr>
          <p:cNvPr id="3" name="Slide Number Placeholder 2"/>
          <p:cNvSpPr>
            <a:spLocks noGrp="1"/>
          </p:cNvSpPr>
          <p:nvPr>
            <p:ph type="sldNum" sz="quarter" idx="12"/>
          </p:nvPr>
        </p:nvSpPr>
        <p:spPr>
          <a:xfrm>
            <a:off x="8480611" y="6400802"/>
            <a:ext cx="381000" cy="126958"/>
          </a:xfrm>
        </p:spPr>
        <p:txBody>
          <a:bodyPr vert="horz" wrap="square" lIns="0" tIns="0" rIns="0" bIns="0" rtlCol="0" anchor="t" anchorCtr="0">
            <a:spAutoFit/>
          </a:bodyPr>
          <a:lstStyle/>
          <a:p>
            <a:pPr algn="ctr"/>
            <a:fld id="{2083E393-C0BF-4ED8-8545-7E4C90AFF831}" type="slidenum">
              <a:rPr lang="en-US" sz="825"/>
              <a:pPr algn="ctr"/>
              <a:t>15</a:t>
            </a:fld>
            <a:endParaRPr lang="en-US" sz="825" dirty="0"/>
          </a:p>
        </p:txBody>
      </p:sp>
      <p:sp>
        <p:nvSpPr>
          <p:cNvPr id="6" name="Footer Placeholder 5"/>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704221847"/>
              </p:ext>
            </p:extLst>
          </p:nvPr>
        </p:nvGraphicFramePr>
        <p:xfrm>
          <a:off x="457200" y="861650"/>
          <a:ext cx="8229600" cy="5221287"/>
        </p:xfrm>
        <a:graphic>
          <a:graphicData uri="http://schemas.openxmlformats.org/drawingml/2006/table">
            <a:tbl>
              <a:tblPr firstRow="1" bandRow="1">
                <a:tableStyleId>{5C22544A-7EE6-4342-B048-85BDC9FD1C3A}</a:tableStyleId>
              </a:tblPr>
              <a:tblGrid>
                <a:gridCol w="4114800"/>
                <a:gridCol w="4114800"/>
              </a:tblGrid>
              <a:tr h="340950">
                <a:tc>
                  <a:txBody>
                    <a:bodyPr/>
                    <a:lstStyle/>
                    <a:p>
                      <a:r>
                        <a:rPr lang="en-GB" sz="1600" noProof="0" dirty="0" smtClean="0"/>
                        <a:t>Risk Management Lens</a:t>
                      </a:r>
                      <a:endParaRPr lang="en-GB" sz="1600" noProof="0" dirty="0"/>
                    </a:p>
                  </a:txBody>
                  <a:tcPr marL="68580" marR="68580" marT="34290" marB="34290"/>
                </a:tc>
                <a:tc>
                  <a:txBody>
                    <a:bodyPr/>
                    <a:lstStyle/>
                    <a:p>
                      <a:r>
                        <a:rPr lang="en-GB" sz="1600" noProof="0" dirty="0" smtClean="0"/>
                        <a:t>HR Management Lens</a:t>
                      </a:r>
                      <a:endParaRPr lang="en-GB" sz="1600" noProof="0" dirty="0"/>
                    </a:p>
                  </a:txBody>
                  <a:tcPr marL="68580" marR="68580" marT="34290" marB="34290"/>
                </a:tc>
              </a:tr>
              <a:tr h="414669">
                <a:tc>
                  <a:txBody>
                    <a:bodyPr/>
                    <a:lstStyle/>
                    <a:p>
                      <a:pPr marL="285750" marR="0" lvl="0" indent="-285750" algn="l" defTabSz="914400" rtl="0" eaLnBrk="1" fontAlgn="auto" latinLnBrk="0" hangingPunct="1">
                        <a:lnSpc>
                          <a:spcPct val="100000"/>
                        </a:lnSpc>
                        <a:spcBef>
                          <a:spcPts val="0"/>
                        </a:spcBef>
                        <a:spcAft>
                          <a:spcPts val="1200"/>
                        </a:spcAft>
                        <a:buClr>
                          <a:schemeClr val="accent1"/>
                        </a:buClr>
                        <a:buSzTx/>
                        <a:buFont typeface="Wingdings" panose="05000000000000000000" pitchFamily="2" charset="2"/>
                        <a:buChar char="§"/>
                        <a:tabLst/>
                        <a:defRPr/>
                      </a:pPr>
                      <a:r>
                        <a:rPr lang="en-GB" sz="1050" b="0" kern="1200" baseline="0" noProof="0" dirty="0" smtClean="0">
                          <a:solidFill>
                            <a:schemeClr val="dk1"/>
                          </a:solidFill>
                          <a:latin typeface="+mn-lt"/>
                          <a:ea typeface="+mn-ea"/>
                          <a:cs typeface="+mn-cs"/>
                        </a:rPr>
                        <a:t>Risk &amp; Resilience is a </a:t>
                      </a:r>
                      <a:r>
                        <a:rPr lang="en-GB" sz="1050" b="1" kern="1200" baseline="0" noProof="0" dirty="0" smtClean="0">
                          <a:solidFill>
                            <a:schemeClr val="dk1"/>
                          </a:solidFill>
                          <a:latin typeface="+mn-lt"/>
                          <a:ea typeface="+mn-ea"/>
                          <a:cs typeface="+mn-cs"/>
                        </a:rPr>
                        <a:t>standing boardroom topic</a:t>
                      </a:r>
                      <a:r>
                        <a:rPr lang="en-GB" sz="1050" b="0" kern="1200" baseline="0" noProof="0" dirty="0" smtClean="0">
                          <a:solidFill>
                            <a:schemeClr val="dk1"/>
                          </a:solidFill>
                          <a:latin typeface="+mn-lt"/>
                          <a:ea typeface="+mn-ea"/>
                          <a:cs typeface="+mn-cs"/>
                        </a:rPr>
                        <a:t>. Leaders see </a:t>
                      </a:r>
                      <a:r>
                        <a:rPr lang="en-GB" sz="1050" b="1" kern="1200" baseline="0" noProof="0" dirty="0" smtClean="0">
                          <a:solidFill>
                            <a:schemeClr val="dk1"/>
                          </a:solidFill>
                          <a:latin typeface="+mn-lt"/>
                          <a:ea typeface="+mn-ea"/>
                          <a:cs typeface="+mn-cs"/>
                        </a:rPr>
                        <a:t>risk as an opportunity </a:t>
                      </a:r>
                      <a:r>
                        <a:rPr lang="en-GB" sz="1050" b="0" kern="1200" baseline="0" noProof="0" dirty="0" smtClean="0">
                          <a:solidFill>
                            <a:schemeClr val="dk1"/>
                          </a:solidFill>
                          <a:latin typeface="+mn-lt"/>
                          <a:ea typeface="+mn-ea"/>
                          <a:cs typeface="+mn-cs"/>
                        </a:rPr>
                        <a:t>to innovate and find new revenue streams</a:t>
                      </a:r>
                      <a:endParaRPr lang="en-GB" sz="1050" b="0" kern="1200" noProof="0" dirty="0">
                        <a:solidFill>
                          <a:schemeClr val="dk1"/>
                        </a:solidFill>
                        <a:latin typeface="+mn-lt"/>
                        <a:ea typeface="+mn-ea"/>
                        <a:cs typeface="+mn-cs"/>
                      </a:endParaRPr>
                    </a:p>
                  </a:txBody>
                  <a:tcPr marL="68580" marR="68580" marT="34290" marB="34290"/>
                </a:tc>
                <a:tc>
                  <a:txBody>
                    <a:bodyPr/>
                    <a:lstStyle/>
                    <a:p>
                      <a:pPr marL="285750" indent="-285750">
                        <a:spcAft>
                          <a:spcPts val="1200"/>
                        </a:spcAft>
                        <a:buClr>
                          <a:schemeClr val="accent1"/>
                        </a:buClr>
                        <a:buFont typeface="Wingdings" panose="05000000000000000000" pitchFamily="2" charset="2"/>
                        <a:buChar char="§"/>
                      </a:pPr>
                      <a:r>
                        <a:rPr lang="en-GB" sz="1050" b="0" noProof="0" dirty="0" smtClean="0"/>
                        <a:t>Leaders set </a:t>
                      </a:r>
                      <a:r>
                        <a:rPr lang="en-GB" sz="1050" b="1" noProof="0" dirty="0" smtClean="0"/>
                        <a:t>challenging</a:t>
                      </a:r>
                      <a:r>
                        <a:rPr lang="en-GB" sz="1050" b="0" noProof="0" dirty="0" smtClean="0"/>
                        <a:t>,</a:t>
                      </a:r>
                      <a:r>
                        <a:rPr lang="en-GB" sz="1050" b="0" baseline="0" noProof="0" dirty="0" smtClean="0"/>
                        <a:t> </a:t>
                      </a:r>
                      <a:r>
                        <a:rPr lang="en-GB" sz="1050" b="1" baseline="0" noProof="0" dirty="0" smtClean="0"/>
                        <a:t>realistic</a:t>
                      </a:r>
                      <a:r>
                        <a:rPr lang="en-GB" sz="1050" b="0" baseline="0" noProof="0" dirty="0" smtClean="0"/>
                        <a:t> and inspiring </a:t>
                      </a:r>
                      <a:r>
                        <a:rPr lang="en-GB" sz="1050" b="0" noProof="0" dirty="0" smtClean="0"/>
                        <a:t>goals &amp; objectives</a:t>
                      </a:r>
                      <a:r>
                        <a:rPr lang="en-GB" sz="1050" b="0" baseline="0" noProof="0" dirty="0" smtClean="0"/>
                        <a:t> to deliver sustainable business performance</a:t>
                      </a:r>
                      <a:endParaRPr lang="en-GB" sz="1050" b="0" noProof="0" dirty="0" smtClean="0"/>
                    </a:p>
                  </a:txBody>
                  <a:tcPr marL="68580" marR="68580" marT="34290" marB="34290"/>
                </a:tc>
              </a:tr>
              <a:tr h="414669">
                <a:tc>
                  <a:txBody>
                    <a:bodyPr/>
                    <a:lstStyle/>
                    <a:p>
                      <a:pPr marL="285750" marR="0" lvl="0" indent="-285750" algn="l" defTabSz="914400" rtl="0" eaLnBrk="1" fontAlgn="auto" latinLnBrk="0" hangingPunct="1">
                        <a:lnSpc>
                          <a:spcPct val="100000"/>
                        </a:lnSpc>
                        <a:spcBef>
                          <a:spcPts val="0"/>
                        </a:spcBef>
                        <a:spcAft>
                          <a:spcPts val="1200"/>
                        </a:spcAft>
                        <a:buClr>
                          <a:srgbClr val="702082"/>
                        </a:buClr>
                        <a:buSzTx/>
                        <a:buFont typeface="Wingdings" panose="05000000000000000000" pitchFamily="2" charset="2"/>
                        <a:buChar char="§"/>
                        <a:tabLst/>
                        <a:defRPr/>
                      </a:pPr>
                      <a:r>
                        <a:rPr kumimoji="0" lang="en-GB" sz="1050" b="0" i="0" u="none" strike="noStrike" kern="1200" cap="none" spc="0" normalizeH="0" baseline="0" noProof="0" dirty="0" smtClean="0">
                          <a:ln>
                            <a:noFill/>
                          </a:ln>
                          <a:solidFill>
                            <a:prstClr val="black"/>
                          </a:solidFill>
                          <a:effectLst/>
                          <a:uLnTx/>
                          <a:uFillTx/>
                          <a:latin typeface="+mn-lt"/>
                          <a:ea typeface="+mn-ea"/>
                          <a:cs typeface="+mn-cs"/>
                        </a:rPr>
                        <a:t>Integrated and automated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response capabilities</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 including crisis management and coordination of resources to minimize long-term impact</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tc>
                <a:tc>
                  <a:txBody>
                    <a:bodyPr/>
                    <a:lstStyle/>
                    <a:p>
                      <a:pPr marL="285750" marR="0" lvl="0" indent="-285750" algn="l" defTabSz="914400" rtl="0" eaLnBrk="1" fontAlgn="auto" latinLnBrk="0" hangingPunct="1">
                        <a:lnSpc>
                          <a:spcPct val="100000"/>
                        </a:lnSpc>
                        <a:spcBef>
                          <a:spcPts val="0"/>
                        </a:spcBef>
                        <a:spcAft>
                          <a:spcPts val="1200"/>
                        </a:spcAft>
                        <a:buClr>
                          <a:schemeClr val="accent1"/>
                        </a:buClr>
                        <a:buSzTx/>
                        <a:buFont typeface="Wingdings" panose="05000000000000000000" pitchFamily="2" charset="2"/>
                        <a:buChar char="§"/>
                        <a:tabLst/>
                        <a:defRPr/>
                      </a:pPr>
                      <a:r>
                        <a:rPr lang="en-GB" sz="1050" b="1" kern="1200" noProof="0" dirty="0" smtClean="0">
                          <a:solidFill>
                            <a:schemeClr val="dk1"/>
                          </a:solidFill>
                          <a:latin typeface="+mn-lt"/>
                          <a:ea typeface="+mn-ea"/>
                          <a:cs typeface="+mn-cs"/>
                        </a:rPr>
                        <a:t>Develop</a:t>
                      </a:r>
                      <a:r>
                        <a:rPr lang="en-GB" sz="1050" b="1" kern="1200" baseline="0" noProof="0" dirty="0" smtClean="0">
                          <a:solidFill>
                            <a:schemeClr val="dk1"/>
                          </a:solidFill>
                          <a:latin typeface="+mn-lt"/>
                          <a:ea typeface="+mn-ea"/>
                          <a:cs typeface="+mn-cs"/>
                        </a:rPr>
                        <a:t> c</a:t>
                      </a:r>
                      <a:r>
                        <a:rPr lang="en-GB" sz="1050" b="1" kern="1200" noProof="0" dirty="0" smtClean="0">
                          <a:solidFill>
                            <a:schemeClr val="dk1"/>
                          </a:solidFill>
                          <a:latin typeface="+mn-lt"/>
                          <a:ea typeface="+mn-ea"/>
                          <a:cs typeface="+mn-cs"/>
                        </a:rPr>
                        <a:t>hange leadership capabilities</a:t>
                      </a:r>
                      <a:r>
                        <a:rPr lang="en-GB" sz="1050" b="1" kern="1200" baseline="0" noProof="0" dirty="0" smtClean="0">
                          <a:solidFill>
                            <a:schemeClr val="dk1"/>
                          </a:solidFill>
                          <a:latin typeface="+mn-lt"/>
                          <a:ea typeface="+mn-ea"/>
                          <a:cs typeface="+mn-cs"/>
                        </a:rPr>
                        <a:t>:</a:t>
                      </a:r>
                      <a:r>
                        <a:rPr lang="en-GB" sz="1050" b="0" kern="1200" baseline="0" noProof="0" dirty="0" smtClean="0">
                          <a:solidFill>
                            <a:schemeClr val="dk1"/>
                          </a:solidFill>
                          <a:latin typeface="+mn-lt"/>
                          <a:ea typeface="+mn-ea"/>
                          <a:cs typeface="+mn-cs"/>
                        </a:rPr>
                        <a:t> enable, involve, inform and build trust</a:t>
                      </a:r>
                      <a:endParaRPr lang="en-GB" sz="1050" b="0" kern="1200" noProof="0" dirty="0" smtClean="0">
                        <a:solidFill>
                          <a:schemeClr val="dk1"/>
                        </a:solidFill>
                        <a:latin typeface="+mn-lt"/>
                        <a:ea typeface="+mn-ea"/>
                        <a:cs typeface="+mn-cs"/>
                      </a:endParaRPr>
                    </a:p>
                  </a:txBody>
                  <a:tcPr marL="68580" marR="68580" marT="34290" marB="34290"/>
                </a:tc>
              </a:tr>
              <a:tr h="580536">
                <a:tc>
                  <a:txBody>
                    <a:bodyPr/>
                    <a:lstStyle/>
                    <a:p>
                      <a:pPr marL="285750" marR="0" lvl="0" indent="-285750" algn="l" defTabSz="914400" rtl="0" eaLnBrk="1" fontAlgn="auto" latinLnBrk="0" hangingPunct="1">
                        <a:lnSpc>
                          <a:spcPct val="100000"/>
                        </a:lnSpc>
                        <a:spcBef>
                          <a:spcPts val="0"/>
                        </a:spcBef>
                        <a:spcAft>
                          <a:spcPts val="1200"/>
                        </a:spcAft>
                        <a:buClr>
                          <a:srgbClr val="702082"/>
                        </a:buClr>
                        <a:buSzTx/>
                        <a:buFont typeface="Wingdings" panose="05000000000000000000" pitchFamily="2" charset="2"/>
                        <a:buChar char="§"/>
                        <a:tabLst/>
                        <a:defRPr/>
                      </a:pPr>
                      <a:r>
                        <a:rPr kumimoji="0" lang="en-GB" sz="1050" b="0" i="0" u="none" strike="noStrike" kern="1200" cap="none" spc="0" normalizeH="0" baseline="0" noProof="0" dirty="0" smtClean="0">
                          <a:ln>
                            <a:noFill/>
                          </a:ln>
                          <a:solidFill>
                            <a:prstClr val="black"/>
                          </a:solidFill>
                          <a:effectLst/>
                          <a:uLnTx/>
                          <a:uFillTx/>
                          <a:latin typeface="+mn-lt"/>
                          <a:ea typeface="+mn-ea"/>
                          <a:cs typeface="+mn-cs"/>
                        </a:rPr>
                        <a:t>Know what are the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most vital assets </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and their value. Assess risk to understand exposure and levels. Use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data analytics </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to audit, log, monitor. </a:t>
                      </a:r>
                    </a:p>
                  </a:txBody>
                  <a:tcPr marL="68580" marR="68580" marT="34290" marB="34290"/>
                </a:tc>
                <a:tc>
                  <a:txBody>
                    <a:bodyPr/>
                    <a:lstStyle/>
                    <a:p>
                      <a:pPr marL="285750" marR="0" lvl="0" indent="-285750" algn="l" defTabSz="914400" rtl="0" eaLnBrk="1" fontAlgn="auto" latinLnBrk="0" hangingPunct="1">
                        <a:lnSpc>
                          <a:spcPct val="100000"/>
                        </a:lnSpc>
                        <a:spcBef>
                          <a:spcPts val="0"/>
                        </a:spcBef>
                        <a:spcAft>
                          <a:spcPts val="1200"/>
                        </a:spcAft>
                        <a:buClr>
                          <a:schemeClr val="accent1"/>
                        </a:buClr>
                        <a:buSzTx/>
                        <a:buFont typeface="Wingdings" panose="05000000000000000000" pitchFamily="2" charset="2"/>
                        <a:buChar char="§"/>
                        <a:tabLst/>
                        <a:defRPr/>
                      </a:pPr>
                      <a:r>
                        <a:rPr lang="en-GB" sz="1050" b="1" kern="1200" noProof="0" dirty="0" smtClean="0">
                          <a:solidFill>
                            <a:schemeClr val="dk1"/>
                          </a:solidFill>
                          <a:latin typeface="+mn-lt"/>
                          <a:ea typeface="+mn-ea"/>
                          <a:cs typeface="+mn-cs"/>
                        </a:rPr>
                        <a:t>Measure</a:t>
                      </a:r>
                      <a:r>
                        <a:rPr lang="en-GB" sz="1050" kern="1200" noProof="0" dirty="0" smtClean="0">
                          <a:solidFill>
                            <a:schemeClr val="dk1"/>
                          </a:solidFill>
                          <a:latin typeface="+mn-lt"/>
                          <a:ea typeface="+mn-ea"/>
                          <a:cs typeface="+mn-cs"/>
                        </a:rPr>
                        <a:t> </a:t>
                      </a:r>
                      <a:r>
                        <a:rPr lang="en-GB" sz="1050" b="1" kern="1200" noProof="0" dirty="0" smtClean="0">
                          <a:solidFill>
                            <a:schemeClr val="dk1"/>
                          </a:solidFill>
                          <a:latin typeface="+mn-lt"/>
                          <a:ea typeface="+mn-ea"/>
                          <a:cs typeface="+mn-cs"/>
                        </a:rPr>
                        <a:t>the right things </a:t>
                      </a:r>
                      <a:r>
                        <a:rPr lang="en-GB" sz="1050" kern="1200" noProof="0" dirty="0" smtClean="0">
                          <a:solidFill>
                            <a:schemeClr val="dk1"/>
                          </a:solidFill>
                          <a:latin typeface="+mn-lt"/>
                          <a:ea typeface="+mn-ea"/>
                          <a:cs typeface="+mn-cs"/>
                        </a:rPr>
                        <a:t>to </a:t>
                      </a:r>
                      <a:r>
                        <a:rPr lang="en-GB" sz="1050" b="0" kern="1200" noProof="0" dirty="0" smtClean="0">
                          <a:solidFill>
                            <a:schemeClr val="dk1"/>
                          </a:solidFill>
                          <a:latin typeface="+mn-lt"/>
                          <a:ea typeface="+mn-ea"/>
                          <a:cs typeface="+mn-cs"/>
                        </a:rPr>
                        <a:t>bring</a:t>
                      </a:r>
                      <a:r>
                        <a:rPr lang="en-GB" sz="1050" b="1" kern="1200" noProof="0" dirty="0" smtClean="0">
                          <a:solidFill>
                            <a:schemeClr val="dk1"/>
                          </a:solidFill>
                          <a:latin typeface="+mn-lt"/>
                          <a:ea typeface="+mn-ea"/>
                          <a:cs typeface="+mn-cs"/>
                        </a:rPr>
                        <a:t> focus </a:t>
                      </a:r>
                      <a:r>
                        <a:rPr lang="en-GB" sz="1050" kern="1200" noProof="0" dirty="0" smtClean="0">
                          <a:solidFill>
                            <a:schemeClr val="dk1"/>
                          </a:solidFill>
                          <a:latin typeface="+mn-lt"/>
                          <a:ea typeface="+mn-ea"/>
                          <a:cs typeface="+mn-cs"/>
                        </a:rPr>
                        <a:t>on what matters</a:t>
                      </a:r>
                    </a:p>
                  </a:txBody>
                  <a:tcPr marL="68580" marR="68580" marT="34290" marB="34290"/>
                </a:tc>
              </a:tr>
              <a:tr h="414669">
                <a:tc>
                  <a:txBody>
                    <a:bodyPr/>
                    <a:lstStyle/>
                    <a:p>
                      <a:pPr marL="285750" marR="0" lvl="0" indent="-285750" algn="l" defTabSz="914400" rtl="0" eaLnBrk="1" fontAlgn="auto" latinLnBrk="0" hangingPunct="1">
                        <a:lnSpc>
                          <a:spcPct val="100000"/>
                        </a:lnSpc>
                        <a:spcBef>
                          <a:spcPts val="0"/>
                        </a:spcBef>
                        <a:spcAft>
                          <a:spcPts val="1200"/>
                        </a:spcAft>
                        <a:buClr>
                          <a:srgbClr val="702082"/>
                        </a:buClr>
                        <a:buSzTx/>
                        <a:buFont typeface="Wingdings" panose="05000000000000000000" pitchFamily="2" charset="2"/>
                        <a:buChar char="§"/>
                        <a:tabLst/>
                        <a:defRPr/>
                      </a:pPr>
                      <a:r>
                        <a:rPr kumimoji="0" lang="en-GB" sz="1050" b="0" i="0" u="none" strike="noStrike" kern="1200" cap="none" spc="0" normalizeH="0" baseline="0" noProof="0" dirty="0" smtClean="0">
                          <a:ln>
                            <a:noFill/>
                          </a:ln>
                          <a:solidFill>
                            <a:prstClr val="black"/>
                          </a:solidFill>
                          <a:effectLst/>
                          <a:uLnTx/>
                          <a:uFillTx/>
                          <a:latin typeface="+mn-lt"/>
                          <a:ea typeface="+mn-ea"/>
                          <a:cs typeface="+mn-cs"/>
                        </a:rPr>
                        <a:t>Show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flexibility</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 and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agility</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 to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adapt</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 and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continually improve </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protection mechanisms. Use incidents constructively.</a:t>
                      </a:r>
                    </a:p>
                  </a:txBody>
                  <a:tcPr marL="68580" marR="68580" marT="34290" marB="34290"/>
                </a:tc>
                <a:tc>
                  <a:txBody>
                    <a:bodyPr/>
                    <a:lstStyle/>
                    <a:p>
                      <a:pPr marL="285750" marR="0" lvl="0" indent="-285750" algn="l" defTabSz="914400" rtl="0" eaLnBrk="1" fontAlgn="auto" latinLnBrk="0" hangingPunct="1">
                        <a:lnSpc>
                          <a:spcPct val="100000"/>
                        </a:lnSpc>
                        <a:spcBef>
                          <a:spcPts val="0"/>
                        </a:spcBef>
                        <a:spcAft>
                          <a:spcPts val="1200"/>
                        </a:spcAft>
                        <a:buClr>
                          <a:schemeClr val="accent1"/>
                        </a:buClr>
                        <a:buSzTx/>
                        <a:buFont typeface="Wingdings" panose="05000000000000000000" pitchFamily="2" charset="2"/>
                        <a:buChar char="§"/>
                        <a:tabLst/>
                        <a:defRPr/>
                      </a:pPr>
                      <a:r>
                        <a:rPr lang="en-GB" sz="1050" kern="1200" noProof="0" dirty="0" smtClean="0">
                          <a:solidFill>
                            <a:schemeClr val="dk1"/>
                          </a:solidFill>
                          <a:latin typeface="+mn-lt"/>
                          <a:ea typeface="+mn-ea"/>
                          <a:cs typeface="+mn-cs"/>
                        </a:rPr>
                        <a:t>Shared commitment to deliver quality results and to </a:t>
                      </a:r>
                      <a:r>
                        <a:rPr lang="en-GB" sz="1050" b="1" kern="1200" noProof="0" dirty="0" smtClean="0">
                          <a:solidFill>
                            <a:schemeClr val="dk1"/>
                          </a:solidFill>
                          <a:latin typeface="+mn-lt"/>
                          <a:ea typeface="+mn-ea"/>
                          <a:cs typeface="+mn-cs"/>
                        </a:rPr>
                        <a:t>continuous</a:t>
                      </a:r>
                      <a:r>
                        <a:rPr lang="en-GB" sz="1050" kern="1200" noProof="0" dirty="0" smtClean="0">
                          <a:solidFill>
                            <a:schemeClr val="dk1"/>
                          </a:solidFill>
                          <a:latin typeface="+mn-lt"/>
                          <a:ea typeface="+mn-ea"/>
                          <a:cs typeface="+mn-cs"/>
                        </a:rPr>
                        <a:t> </a:t>
                      </a:r>
                      <a:r>
                        <a:rPr lang="en-GB" sz="1050" b="1" kern="1200" noProof="0" dirty="0" smtClean="0">
                          <a:solidFill>
                            <a:schemeClr val="dk1"/>
                          </a:solidFill>
                          <a:latin typeface="+mn-lt"/>
                          <a:ea typeface="+mn-ea"/>
                          <a:cs typeface="+mn-cs"/>
                        </a:rPr>
                        <a:t>improvement</a:t>
                      </a:r>
                      <a:endParaRPr lang="en-GB" sz="1050" b="1" kern="1200" noProof="0" dirty="0">
                        <a:solidFill>
                          <a:schemeClr val="dk1"/>
                        </a:solidFill>
                        <a:latin typeface="+mn-lt"/>
                        <a:ea typeface="+mn-ea"/>
                        <a:cs typeface="+mn-cs"/>
                      </a:endParaRPr>
                    </a:p>
                  </a:txBody>
                  <a:tcPr marL="68580" marR="68580" marT="34290" marB="34290"/>
                </a:tc>
              </a:tr>
              <a:tr h="414669">
                <a:tc>
                  <a:txBody>
                    <a:bodyPr/>
                    <a:lstStyle/>
                    <a:p>
                      <a:pPr marL="285750" marR="0" lvl="0" indent="-285750" algn="l" defTabSz="914400" rtl="0" eaLnBrk="1" fontAlgn="auto" latinLnBrk="0" hangingPunct="1">
                        <a:lnSpc>
                          <a:spcPct val="100000"/>
                        </a:lnSpc>
                        <a:spcBef>
                          <a:spcPts val="0"/>
                        </a:spcBef>
                        <a:spcAft>
                          <a:spcPts val="1200"/>
                        </a:spcAft>
                        <a:buClr>
                          <a:srgbClr val="702082"/>
                        </a:buClr>
                        <a:buSzTx/>
                        <a:buFont typeface="Wingdings" panose="05000000000000000000" pitchFamily="2" charset="2"/>
                        <a:buChar char="§"/>
                        <a:tabLst/>
                        <a:defRPr/>
                      </a:pPr>
                      <a:r>
                        <a:rPr kumimoji="0" lang="en-GB" sz="1050" b="0" i="0" u="none" strike="noStrike" kern="1200" cap="none" spc="0" normalizeH="0" baseline="0" noProof="0" dirty="0" smtClean="0">
                          <a:ln>
                            <a:noFill/>
                          </a:ln>
                          <a:solidFill>
                            <a:prstClr val="black"/>
                          </a:solidFill>
                          <a:effectLst/>
                          <a:uLnTx/>
                          <a:uFillTx/>
                          <a:latin typeface="+mn-lt"/>
                          <a:ea typeface="+mn-ea"/>
                          <a:cs typeface="+mn-cs"/>
                        </a:rPr>
                        <a:t>High performance, integrated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defence</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 and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response</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 systems linked to operational and financial risk management systems. </a:t>
                      </a:r>
                    </a:p>
                  </a:txBody>
                  <a:tcPr marL="68580" marR="68580" marT="34290" marB="34290"/>
                </a:tc>
                <a:tc>
                  <a:txBody>
                    <a:bodyPr/>
                    <a:lstStyle/>
                    <a:p>
                      <a:pPr marL="285750" marR="0" lvl="0" indent="-285750" algn="l" defTabSz="914400" rtl="0" eaLnBrk="1" fontAlgn="auto" latinLnBrk="0" hangingPunct="1">
                        <a:lnSpc>
                          <a:spcPct val="100000"/>
                        </a:lnSpc>
                        <a:spcBef>
                          <a:spcPts val="0"/>
                        </a:spcBef>
                        <a:spcAft>
                          <a:spcPts val="1200"/>
                        </a:spcAft>
                        <a:buClr>
                          <a:schemeClr val="accent1"/>
                        </a:buClr>
                        <a:buSzTx/>
                        <a:buFont typeface="Wingdings" panose="05000000000000000000" pitchFamily="2" charset="2"/>
                        <a:buChar char="§"/>
                        <a:tabLst/>
                        <a:defRPr/>
                      </a:pPr>
                      <a:r>
                        <a:rPr lang="en-GB" sz="1050" b="0" kern="1200" baseline="0" noProof="0" dirty="0" smtClean="0">
                          <a:solidFill>
                            <a:schemeClr val="dk1"/>
                          </a:solidFill>
                          <a:latin typeface="+mn-lt"/>
                          <a:ea typeface="+mn-ea"/>
                          <a:cs typeface="+mn-cs"/>
                        </a:rPr>
                        <a:t>A</a:t>
                      </a:r>
                      <a:r>
                        <a:rPr lang="en-GB" sz="1050" kern="1200" baseline="0" noProof="0" dirty="0" smtClean="0">
                          <a:solidFill>
                            <a:schemeClr val="dk1"/>
                          </a:solidFill>
                          <a:latin typeface="+mn-lt"/>
                          <a:ea typeface="+mn-ea"/>
                          <a:cs typeface="+mn-cs"/>
                        </a:rPr>
                        <a:t>dopt </a:t>
                      </a:r>
                      <a:r>
                        <a:rPr lang="en-GB" sz="1050" kern="1200" noProof="0" dirty="0" smtClean="0">
                          <a:solidFill>
                            <a:schemeClr val="dk1"/>
                          </a:solidFill>
                          <a:latin typeface="+mn-lt"/>
                          <a:ea typeface="+mn-ea"/>
                          <a:cs typeface="+mn-cs"/>
                        </a:rPr>
                        <a:t>technologies that </a:t>
                      </a:r>
                      <a:r>
                        <a:rPr lang="en-GB" sz="1050" b="1" kern="1200" noProof="0" dirty="0" smtClean="0">
                          <a:solidFill>
                            <a:schemeClr val="dk1"/>
                          </a:solidFill>
                          <a:latin typeface="+mn-lt"/>
                          <a:ea typeface="+mn-ea"/>
                          <a:cs typeface="+mn-cs"/>
                        </a:rPr>
                        <a:t>enhance productivity</a:t>
                      </a:r>
                      <a:r>
                        <a:rPr lang="en-GB" sz="1050" kern="1200" noProof="0" dirty="0" smtClean="0">
                          <a:solidFill>
                            <a:schemeClr val="dk1"/>
                          </a:solidFill>
                          <a:latin typeface="+mn-lt"/>
                          <a:ea typeface="+mn-ea"/>
                          <a:cs typeface="+mn-cs"/>
                        </a:rPr>
                        <a:t>,</a:t>
                      </a:r>
                      <a:r>
                        <a:rPr lang="en-GB" sz="1050" kern="1200" baseline="0" noProof="0" dirty="0" smtClean="0">
                          <a:solidFill>
                            <a:schemeClr val="dk1"/>
                          </a:solidFill>
                          <a:latin typeface="+mn-lt"/>
                          <a:ea typeface="+mn-ea"/>
                          <a:cs typeface="+mn-cs"/>
                        </a:rPr>
                        <a:t> paying attention to the </a:t>
                      </a:r>
                      <a:r>
                        <a:rPr lang="en-GB" sz="1050" b="1" kern="1200" baseline="0" noProof="0" dirty="0" smtClean="0">
                          <a:solidFill>
                            <a:schemeClr val="dk1"/>
                          </a:solidFill>
                          <a:latin typeface="+mn-lt"/>
                          <a:ea typeface="+mn-ea"/>
                          <a:cs typeface="+mn-cs"/>
                        </a:rPr>
                        <a:t>people</a:t>
                      </a:r>
                      <a:r>
                        <a:rPr lang="en-GB" sz="1050" kern="1200" baseline="0" noProof="0" dirty="0" smtClean="0">
                          <a:solidFill>
                            <a:schemeClr val="dk1"/>
                          </a:solidFill>
                          <a:latin typeface="+mn-lt"/>
                          <a:ea typeface="+mn-ea"/>
                          <a:cs typeface="+mn-cs"/>
                        </a:rPr>
                        <a:t> </a:t>
                      </a:r>
                      <a:r>
                        <a:rPr lang="en-GB" sz="1050" b="1" kern="1200" baseline="0" noProof="0" dirty="0" smtClean="0">
                          <a:solidFill>
                            <a:schemeClr val="dk1"/>
                          </a:solidFill>
                          <a:latin typeface="+mn-lt"/>
                          <a:ea typeface="+mn-ea"/>
                          <a:cs typeface="+mn-cs"/>
                        </a:rPr>
                        <a:t>aspects</a:t>
                      </a:r>
                      <a:r>
                        <a:rPr lang="en-GB" sz="1050" kern="1200" baseline="0" noProof="0" dirty="0" smtClean="0">
                          <a:solidFill>
                            <a:schemeClr val="dk1"/>
                          </a:solidFill>
                          <a:latin typeface="+mn-lt"/>
                          <a:ea typeface="+mn-ea"/>
                          <a:cs typeface="+mn-cs"/>
                        </a:rPr>
                        <a:t> of the implementation.</a:t>
                      </a:r>
                      <a:endParaRPr lang="en-GB" sz="1050" kern="1200" noProof="0" dirty="0">
                        <a:solidFill>
                          <a:schemeClr val="dk1"/>
                        </a:solidFill>
                        <a:latin typeface="+mn-lt"/>
                        <a:ea typeface="+mn-ea"/>
                        <a:cs typeface="+mn-cs"/>
                      </a:endParaRPr>
                    </a:p>
                  </a:txBody>
                  <a:tcPr marL="68580" marR="68580" marT="34290" marB="34290"/>
                </a:tc>
              </a:tr>
              <a:tr h="414669">
                <a:tc>
                  <a:txBody>
                    <a:bodyPr/>
                    <a:lstStyle/>
                    <a:p>
                      <a:pPr marL="285750" marR="0" lvl="0" indent="-285750" algn="l" defTabSz="914400" rtl="0" eaLnBrk="1" fontAlgn="auto" latinLnBrk="0" hangingPunct="1">
                        <a:lnSpc>
                          <a:spcPct val="100000"/>
                        </a:lnSpc>
                        <a:spcBef>
                          <a:spcPts val="0"/>
                        </a:spcBef>
                        <a:spcAft>
                          <a:spcPts val="1200"/>
                        </a:spcAft>
                        <a:buClr>
                          <a:srgbClr val="702082"/>
                        </a:buClr>
                        <a:buSzTx/>
                        <a:buFont typeface="Wingdings" panose="05000000000000000000" pitchFamily="2" charset="2"/>
                        <a:buChar char="§"/>
                        <a:tabLst/>
                        <a:defRPr/>
                      </a:pPr>
                      <a:r>
                        <a:rPr kumimoji="0" lang="en-GB" sz="1050" b="0" i="0" u="none" strike="noStrike" kern="1200" cap="none" spc="0" normalizeH="0" baseline="0" noProof="0" dirty="0" smtClean="0">
                          <a:ln>
                            <a:noFill/>
                          </a:ln>
                          <a:solidFill>
                            <a:prstClr val="black"/>
                          </a:solidFill>
                          <a:effectLst/>
                          <a:uLnTx/>
                          <a:uFillTx/>
                          <a:latin typeface="+mn-lt"/>
                          <a:ea typeface="+mn-ea"/>
                          <a:cs typeface="+mn-cs"/>
                        </a:rPr>
                        <a:t>Understand that no matter how good the technology, it is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collaboration</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 and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information sharing </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that are needed to expose security gaps</a:t>
                      </a:r>
                    </a:p>
                  </a:txBody>
                  <a:tcPr marL="68580" marR="68580" marT="34290" marB="34290"/>
                </a:tc>
                <a:tc>
                  <a:txBody>
                    <a:bodyPr/>
                    <a:lstStyle/>
                    <a:p>
                      <a:pPr marL="285750" marR="0" lvl="0" indent="-285750" algn="l" defTabSz="914400" rtl="0" eaLnBrk="1" fontAlgn="auto" latinLnBrk="0" hangingPunct="1">
                        <a:lnSpc>
                          <a:spcPct val="100000"/>
                        </a:lnSpc>
                        <a:spcBef>
                          <a:spcPts val="0"/>
                        </a:spcBef>
                        <a:spcAft>
                          <a:spcPts val="1200"/>
                        </a:spcAft>
                        <a:buClr>
                          <a:schemeClr val="accent1"/>
                        </a:buClr>
                        <a:buSzTx/>
                        <a:buFont typeface="Wingdings" panose="05000000000000000000" pitchFamily="2" charset="2"/>
                        <a:buChar char="§"/>
                        <a:tabLst/>
                        <a:defRPr/>
                      </a:pPr>
                      <a:r>
                        <a:rPr lang="en-GB" sz="1050" b="0" noProof="0" dirty="0" smtClean="0"/>
                        <a:t>Understand</a:t>
                      </a:r>
                      <a:r>
                        <a:rPr lang="en-GB" sz="1050" b="0" baseline="0" noProof="0" dirty="0" smtClean="0"/>
                        <a:t> </a:t>
                      </a:r>
                      <a:r>
                        <a:rPr lang="en-GB" sz="1050" b="1" baseline="0" noProof="0" dirty="0" smtClean="0"/>
                        <a:t>c</a:t>
                      </a:r>
                      <a:r>
                        <a:rPr lang="en-GB" sz="1050" b="1" noProof="0" dirty="0" smtClean="0"/>
                        <a:t>ohesiveness</a:t>
                      </a:r>
                      <a:r>
                        <a:rPr lang="en-GB" sz="1050" b="0" noProof="0" dirty="0" smtClean="0"/>
                        <a:t> and </a:t>
                      </a:r>
                      <a:r>
                        <a:rPr lang="en-GB" sz="1050" b="1" noProof="0" dirty="0" smtClean="0"/>
                        <a:t>teamwork</a:t>
                      </a:r>
                      <a:r>
                        <a:rPr lang="en-GB" sz="1050" b="0" noProof="0" dirty="0" smtClean="0"/>
                        <a:t> are essential.</a:t>
                      </a:r>
                      <a:r>
                        <a:rPr lang="en-GB" sz="1050" b="0" baseline="0" noProof="0" dirty="0" smtClean="0"/>
                        <a:t> Focus on </a:t>
                      </a:r>
                      <a:r>
                        <a:rPr lang="en-GB" sz="1050" b="1" baseline="0" noProof="0" dirty="0" smtClean="0"/>
                        <a:t>collaboration</a:t>
                      </a:r>
                      <a:r>
                        <a:rPr lang="en-GB" sz="1050" b="0" baseline="0" noProof="0" dirty="0" smtClean="0"/>
                        <a:t> within departments, across functions and countries.</a:t>
                      </a:r>
                      <a:endParaRPr lang="en-GB" sz="1050" b="0" noProof="0" dirty="0" smtClean="0"/>
                    </a:p>
                  </a:txBody>
                  <a:tcPr marL="68580" marR="68580" marT="34290" marB="34290"/>
                </a:tc>
              </a:tr>
              <a:tr h="414669">
                <a:tc>
                  <a:txBody>
                    <a:bodyPr/>
                    <a:lstStyle/>
                    <a:p>
                      <a:pPr marL="285750" marR="0" lvl="0" indent="-285750" algn="l" defTabSz="914400" rtl="0" eaLnBrk="1" fontAlgn="auto" latinLnBrk="0" hangingPunct="1">
                        <a:lnSpc>
                          <a:spcPct val="100000"/>
                        </a:lnSpc>
                        <a:spcBef>
                          <a:spcPts val="0"/>
                        </a:spcBef>
                        <a:spcAft>
                          <a:spcPts val="1200"/>
                        </a:spcAft>
                        <a:buClr>
                          <a:srgbClr val="702082"/>
                        </a:buClr>
                        <a:buSzTx/>
                        <a:buFont typeface="Wingdings" panose="05000000000000000000" pitchFamily="2" charset="2"/>
                        <a:buChar char="§"/>
                        <a:tabLst/>
                        <a:defRPr/>
                      </a:pPr>
                      <a:r>
                        <a:rPr kumimoji="0" lang="en-GB" sz="1050" b="0" i="0" u="none" strike="noStrike" kern="1200" cap="none" spc="0" normalizeH="0" baseline="0" noProof="0" dirty="0" smtClean="0">
                          <a:ln>
                            <a:noFill/>
                          </a:ln>
                          <a:solidFill>
                            <a:prstClr val="black"/>
                          </a:solidFill>
                          <a:effectLst/>
                          <a:uLnTx/>
                          <a:uFillTx/>
                          <a:latin typeface="+mn-lt"/>
                          <a:ea typeface="+mn-ea"/>
                          <a:cs typeface="+mn-cs"/>
                        </a:rPr>
                        <a:t>Everyone understands the need for strong governance, user controls and accountability for risk and is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trained to respond</a:t>
                      </a:r>
                      <a:endParaRPr kumimoji="0" lang="en-GB" sz="1050" b="0" i="0" u="none" strike="noStrike" kern="1200" cap="none" spc="0" normalizeH="0" baseline="0" noProof="0" dirty="0" smtClean="0">
                        <a:ln>
                          <a:noFill/>
                        </a:ln>
                        <a:solidFill>
                          <a:prstClr val="black"/>
                        </a:solidFill>
                        <a:effectLst/>
                        <a:uLnTx/>
                        <a:uFillTx/>
                        <a:latin typeface="+mn-lt"/>
                        <a:ea typeface="+mn-ea"/>
                        <a:cs typeface="+mn-cs"/>
                      </a:endParaRPr>
                    </a:p>
                  </a:txBody>
                  <a:tcPr marL="68580" marR="68580" marT="34290" marB="34290"/>
                </a:tc>
                <a:tc>
                  <a:txBody>
                    <a:bodyPr/>
                    <a:lstStyle/>
                    <a:p>
                      <a:pPr marL="285750" indent="-285750">
                        <a:spcAft>
                          <a:spcPts val="1200"/>
                        </a:spcAft>
                        <a:buClr>
                          <a:schemeClr val="accent1"/>
                        </a:buClr>
                        <a:buFont typeface="Wingdings" panose="05000000000000000000" pitchFamily="2" charset="2"/>
                        <a:buChar char="§"/>
                      </a:pPr>
                      <a:r>
                        <a:rPr lang="en-GB" sz="1050" b="1" noProof="0" dirty="0" smtClean="0"/>
                        <a:t>Hire </a:t>
                      </a:r>
                      <a:r>
                        <a:rPr lang="en-GB" sz="1050" b="0" noProof="0" dirty="0" smtClean="0"/>
                        <a:t>the right people, then focus on </a:t>
                      </a:r>
                      <a:r>
                        <a:rPr lang="en-GB" sz="1050" b="1" noProof="0" dirty="0" smtClean="0"/>
                        <a:t>engagement</a:t>
                      </a:r>
                      <a:r>
                        <a:rPr lang="en-GB" sz="1050" b="0" noProof="0" dirty="0" smtClean="0"/>
                        <a:t>, </a:t>
                      </a:r>
                      <a:r>
                        <a:rPr lang="en-GB" sz="1050" b="1" noProof="0" dirty="0" smtClean="0"/>
                        <a:t>growth</a:t>
                      </a:r>
                      <a:r>
                        <a:rPr lang="en-GB" sz="1050" b="0" noProof="0" dirty="0" smtClean="0"/>
                        <a:t> and </a:t>
                      </a:r>
                      <a:r>
                        <a:rPr lang="en-GB" sz="1050" b="1" noProof="0" dirty="0" smtClean="0"/>
                        <a:t>development</a:t>
                      </a:r>
                    </a:p>
                  </a:txBody>
                  <a:tcPr marL="68580" marR="68580" marT="34290" marB="34290"/>
                </a:tc>
              </a:tr>
              <a:tr h="580536">
                <a:tc>
                  <a:txBody>
                    <a:bodyPr/>
                    <a:lstStyle/>
                    <a:p>
                      <a:pPr marL="285750" marR="0" lvl="0" indent="-285750" algn="l" defTabSz="914400" rtl="0" eaLnBrk="1" fontAlgn="auto" latinLnBrk="0" hangingPunct="1">
                        <a:lnSpc>
                          <a:spcPct val="100000"/>
                        </a:lnSpc>
                        <a:spcBef>
                          <a:spcPts val="0"/>
                        </a:spcBef>
                        <a:spcAft>
                          <a:spcPts val="1200"/>
                        </a:spcAft>
                        <a:buClr>
                          <a:srgbClr val="702082"/>
                        </a:buClr>
                        <a:buSzTx/>
                        <a:buFont typeface="Wingdings" panose="05000000000000000000" pitchFamily="2" charset="2"/>
                        <a:buChar char="§"/>
                        <a:tabLst/>
                        <a:defRPr/>
                      </a:pPr>
                      <a:r>
                        <a:rPr kumimoji="0" lang="en-GB" sz="1050" b="0" i="0" u="none" strike="noStrike" kern="1200" cap="none" spc="0" normalizeH="0" baseline="0" noProof="0" dirty="0" smtClean="0">
                          <a:ln>
                            <a:noFill/>
                          </a:ln>
                          <a:solidFill>
                            <a:prstClr val="black"/>
                          </a:solidFill>
                          <a:effectLst/>
                          <a:uLnTx/>
                          <a:uFillTx/>
                          <a:latin typeface="+mn-lt"/>
                          <a:ea typeface="+mn-ea"/>
                          <a:cs typeface="+mn-cs"/>
                        </a:rPr>
                        <a:t>Shape behaviours through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performance management </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and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remuneration</a:t>
                      </a:r>
                      <a:endParaRPr kumimoji="0" lang="en-GB" sz="105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tc>
                <a:tc>
                  <a:txBody>
                    <a:bodyPr/>
                    <a:lstStyle/>
                    <a:p>
                      <a:pPr marL="285750" marR="0" lvl="0" indent="-285750" algn="l" defTabSz="914400" rtl="0" eaLnBrk="1" fontAlgn="auto" latinLnBrk="0" hangingPunct="1">
                        <a:lnSpc>
                          <a:spcPct val="100000"/>
                        </a:lnSpc>
                        <a:spcBef>
                          <a:spcPts val="0"/>
                        </a:spcBef>
                        <a:spcAft>
                          <a:spcPts val="1200"/>
                        </a:spcAft>
                        <a:buClr>
                          <a:schemeClr val="accent1"/>
                        </a:buClr>
                        <a:buSzTx/>
                        <a:buFont typeface="Wingdings" panose="05000000000000000000" pitchFamily="2" charset="2"/>
                        <a:buChar char="§"/>
                        <a:tabLst/>
                        <a:defRPr/>
                      </a:pPr>
                      <a:r>
                        <a:rPr lang="en-GB" sz="1050" b="1" kern="1200" baseline="0" noProof="0" dirty="0" smtClean="0">
                          <a:solidFill>
                            <a:schemeClr val="dk1"/>
                          </a:solidFill>
                          <a:latin typeface="+mn-lt"/>
                          <a:ea typeface="+mn-ea"/>
                          <a:cs typeface="+mn-cs"/>
                        </a:rPr>
                        <a:t>A rewards strategy a</a:t>
                      </a:r>
                      <a:r>
                        <a:rPr lang="en-GB" sz="1050" b="0" kern="1200" noProof="0" dirty="0" smtClean="0">
                          <a:solidFill>
                            <a:schemeClr val="dk1"/>
                          </a:solidFill>
                          <a:latin typeface="+mn-lt"/>
                          <a:ea typeface="+mn-ea"/>
                          <a:cs typeface="+mn-cs"/>
                        </a:rPr>
                        <a:t>ligned with the business strategy</a:t>
                      </a:r>
                      <a:r>
                        <a:rPr lang="en-GB" sz="1050" b="0" kern="1200" baseline="0" noProof="0" dirty="0" smtClean="0">
                          <a:solidFill>
                            <a:schemeClr val="dk1"/>
                          </a:solidFill>
                          <a:latin typeface="+mn-lt"/>
                          <a:ea typeface="+mn-ea"/>
                          <a:cs typeface="+mn-cs"/>
                        </a:rPr>
                        <a:t> </a:t>
                      </a:r>
                      <a:r>
                        <a:rPr lang="en-GB" sz="1050" b="0" kern="1200" noProof="0" dirty="0" smtClean="0">
                          <a:solidFill>
                            <a:schemeClr val="dk1"/>
                          </a:solidFill>
                          <a:latin typeface="+mn-lt"/>
                          <a:ea typeface="+mn-ea"/>
                          <a:cs typeface="+mn-cs"/>
                        </a:rPr>
                        <a:t>so that employees strive for the right goals. Managers engage</a:t>
                      </a:r>
                      <a:r>
                        <a:rPr lang="en-GB" sz="1050" b="0" kern="1200" baseline="0" noProof="0" dirty="0" smtClean="0">
                          <a:solidFill>
                            <a:schemeClr val="dk1"/>
                          </a:solidFill>
                          <a:latin typeface="+mn-lt"/>
                          <a:ea typeface="+mn-ea"/>
                          <a:cs typeface="+mn-cs"/>
                        </a:rPr>
                        <a:t> </a:t>
                      </a:r>
                      <a:r>
                        <a:rPr lang="en-GB" sz="1050" b="0" kern="1200" noProof="0" dirty="0" smtClean="0">
                          <a:solidFill>
                            <a:schemeClr val="dk1"/>
                          </a:solidFill>
                          <a:latin typeface="+mn-lt"/>
                          <a:ea typeface="+mn-ea"/>
                          <a:cs typeface="+mn-cs"/>
                        </a:rPr>
                        <a:t>in an </a:t>
                      </a:r>
                      <a:r>
                        <a:rPr lang="en-GB" sz="1050" b="1" kern="1200" noProof="0" dirty="0" smtClean="0">
                          <a:solidFill>
                            <a:schemeClr val="dk1"/>
                          </a:solidFill>
                          <a:latin typeface="+mn-lt"/>
                          <a:ea typeface="+mn-ea"/>
                          <a:cs typeface="+mn-cs"/>
                        </a:rPr>
                        <a:t>ongoing dialogue </a:t>
                      </a:r>
                      <a:r>
                        <a:rPr lang="en-GB" sz="1050" b="0" kern="1200" noProof="0" dirty="0" smtClean="0">
                          <a:solidFill>
                            <a:schemeClr val="dk1"/>
                          </a:solidFill>
                          <a:latin typeface="+mn-lt"/>
                          <a:ea typeface="+mn-ea"/>
                          <a:cs typeface="+mn-cs"/>
                        </a:rPr>
                        <a:t>with employees on </a:t>
                      </a:r>
                      <a:r>
                        <a:rPr lang="en-GB" sz="1050" b="1" kern="1200" noProof="0" dirty="0" smtClean="0">
                          <a:solidFill>
                            <a:schemeClr val="dk1"/>
                          </a:solidFill>
                          <a:latin typeface="+mn-lt"/>
                          <a:ea typeface="+mn-ea"/>
                          <a:cs typeface="+mn-cs"/>
                        </a:rPr>
                        <a:t>performance</a:t>
                      </a:r>
                    </a:p>
                  </a:txBody>
                  <a:tcPr marL="68580" marR="68580" marT="34290" marB="34290"/>
                </a:tc>
              </a:tr>
              <a:tr h="414669">
                <a:tc>
                  <a:txBody>
                    <a:bodyPr/>
                    <a:lstStyle/>
                    <a:p>
                      <a:pPr marL="285750" marR="0" lvl="0" indent="-285750" algn="l" defTabSz="914400" rtl="0" eaLnBrk="1" fontAlgn="auto" latinLnBrk="0" hangingPunct="1">
                        <a:lnSpc>
                          <a:spcPct val="100000"/>
                        </a:lnSpc>
                        <a:spcBef>
                          <a:spcPts val="0"/>
                        </a:spcBef>
                        <a:spcAft>
                          <a:spcPts val="1200"/>
                        </a:spcAft>
                        <a:buClr>
                          <a:srgbClr val="702082"/>
                        </a:buClr>
                        <a:buSzTx/>
                        <a:buFont typeface="Wingdings" panose="05000000000000000000" pitchFamily="2" charset="2"/>
                        <a:buChar char="§"/>
                        <a:tabLst/>
                        <a:defRPr/>
                      </a:pPr>
                      <a:r>
                        <a:rPr kumimoji="0" lang="en-GB" sz="1050" b="0" i="0" u="none" strike="noStrike" kern="1200" cap="none" spc="0" normalizeH="0" baseline="0" noProof="0" dirty="0" smtClean="0">
                          <a:ln>
                            <a:noFill/>
                          </a:ln>
                          <a:solidFill>
                            <a:prstClr val="black"/>
                          </a:solidFill>
                          <a:effectLst/>
                          <a:uLnTx/>
                          <a:uFillTx/>
                          <a:latin typeface="+mn-lt"/>
                          <a:ea typeface="+mn-ea"/>
                          <a:cs typeface="+mn-cs"/>
                        </a:rPr>
                        <a:t>Internal communications focus on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transparency</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 and finding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solutions</a:t>
                      </a:r>
                      <a:endParaRPr kumimoji="0" lang="en-GB" sz="105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tc>
                <a:tc>
                  <a:txBody>
                    <a:bodyPr/>
                    <a:lstStyle/>
                    <a:p>
                      <a:pPr marL="285750" marR="0" lvl="0" indent="-285750" algn="l" defTabSz="914400" rtl="0" eaLnBrk="1" fontAlgn="auto" latinLnBrk="0" hangingPunct="1">
                        <a:lnSpc>
                          <a:spcPct val="100000"/>
                        </a:lnSpc>
                        <a:spcBef>
                          <a:spcPts val="0"/>
                        </a:spcBef>
                        <a:spcAft>
                          <a:spcPts val="1200"/>
                        </a:spcAft>
                        <a:buClr>
                          <a:schemeClr val="accent1"/>
                        </a:buClr>
                        <a:buSzTx/>
                        <a:buFont typeface="Wingdings" panose="05000000000000000000" pitchFamily="2" charset="2"/>
                        <a:buChar char="§"/>
                        <a:tabLst/>
                        <a:defRPr/>
                      </a:pPr>
                      <a:r>
                        <a:rPr lang="en-GB" sz="1050" b="1" kern="1200" noProof="0" dirty="0" smtClean="0">
                          <a:solidFill>
                            <a:schemeClr val="dk1"/>
                          </a:solidFill>
                          <a:latin typeface="+mn-lt"/>
                          <a:ea typeface="+mn-ea"/>
                          <a:cs typeface="+mn-cs"/>
                        </a:rPr>
                        <a:t>Listening organisation </a:t>
                      </a:r>
                      <a:r>
                        <a:rPr lang="en-GB" sz="1050" b="0" kern="1200" noProof="0" dirty="0" smtClean="0">
                          <a:solidFill>
                            <a:schemeClr val="dk1"/>
                          </a:solidFill>
                          <a:latin typeface="+mn-lt"/>
                          <a:ea typeface="+mn-ea"/>
                          <a:cs typeface="+mn-cs"/>
                        </a:rPr>
                        <a:t>that encourages</a:t>
                      </a:r>
                      <a:r>
                        <a:rPr lang="en-GB" sz="1050" b="0" kern="1200" baseline="0" noProof="0" dirty="0" smtClean="0">
                          <a:solidFill>
                            <a:schemeClr val="dk1"/>
                          </a:solidFill>
                          <a:latin typeface="+mn-lt"/>
                          <a:ea typeface="+mn-ea"/>
                          <a:cs typeface="+mn-cs"/>
                        </a:rPr>
                        <a:t> </a:t>
                      </a:r>
                      <a:r>
                        <a:rPr lang="en-GB" sz="1050" b="1" kern="1200" baseline="0" noProof="0" dirty="0" smtClean="0">
                          <a:solidFill>
                            <a:schemeClr val="dk1"/>
                          </a:solidFill>
                          <a:latin typeface="+mn-lt"/>
                          <a:ea typeface="+mn-ea"/>
                          <a:cs typeface="+mn-cs"/>
                        </a:rPr>
                        <a:t>f</a:t>
                      </a:r>
                      <a:r>
                        <a:rPr lang="en-GB" sz="1050" b="1" kern="1200" noProof="0" dirty="0" smtClean="0">
                          <a:solidFill>
                            <a:schemeClr val="dk1"/>
                          </a:solidFill>
                          <a:latin typeface="+mn-lt"/>
                          <a:ea typeface="+mn-ea"/>
                          <a:cs typeface="+mn-cs"/>
                        </a:rPr>
                        <a:t>eedback</a:t>
                      </a:r>
                      <a:r>
                        <a:rPr lang="en-GB" sz="1050" b="0" kern="1200" noProof="0" dirty="0" smtClean="0">
                          <a:solidFill>
                            <a:schemeClr val="dk1"/>
                          </a:solidFill>
                          <a:latin typeface="+mn-lt"/>
                          <a:ea typeface="+mn-ea"/>
                          <a:cs typeface="+mn-cs"/>
                        </a:rPr>
                        <a:t> and</a:t>
                      </a:r>
                      <a:r>
                        <a:rPr lang="en-GB" sz="1050" b="0" kern="1200" baseline="0" noProof="0" dirty="0" smtClean="0">
                          <a:solidFill>
                            <a:schemeClr val="dk1"/>
                          </a:solidFill>
                          <a:latin typeface="+mn-lt"/>
                          <a:ea typeface="+mn-ea"/>
                          <a:cs typeface="+mn-cs"/>
                        </a:rPr>
                        <a:t> thoughtfully manages communications. </a:t>
                      </a:r>
                      <a:endParaRPr lang="en-GB" sz="1050" b="0" kern="1200" noProof="0" dirty="0" smtClean="0">
                        <a:solidFill>
                          <a:schemeClr val="dk1"/>
                        </a:solidFill>
                        <a:latin typeface="+mn-lt"/>
                        <a:ea typeface="+mn-ea"/>
                        <a:cs typeface="+mn-cs"/>
                      </a:endParaRPr>
                    </a:p>
                  </a:txBody>
                  <a:tcPr marL="68580" marR="68580" marT="34290" marB="34290"/>
                </a:tc>
              </a:tr>
              <a:tr h="414669">
                <a:tc>
                  <a:txBody>
                    <a:bodyPr/>
                    <a:lstStyle/>
                    <a:p>
                      <a:pPr marL="285750" marR="0" lvl="0" indent="-285750" algn="l" defTabSz="914400" rtl="0" eaLnBrk="1" fontAlgn="auto" latinLnBrk="0" hangingPunct="1">
                        <a:lnSpc>
                          <a:spcPct val="100000"/>
                        </a:lnSpc>
                        <a:spcBef>
                          <a:spcPts val="0"/>
                        </a:spcBef>
                        <a:spcAft>
                          <a:spcPts val="1200"/>
                        </a:spcAft>
                        <a:buClr>
                          <a:srgbClr val="702082"/>
                        </a:buClr>
                        <a:buSzTx/>
                        <a:buFont typeface="Wingdings" panose="05000000000000000000" pitchFamily="2" charset="2"/>
                        <a:buChar char="§"/>
                        <a:tabLst/>
                        <a:defRPr/>
                      </a:pPr>
                      <a:r>
                        <a:rPr kumimoji="0" lang="en-GB" sz="1050" b="0" i="0" u="none" strike="noStrike" kern="1200" cap="none" spc="0" normalizeH="0" baseline="0" noProof="0" dirty="0" smtClean="0">
                          <a:ln>
                            <a:noFill/>
                          </a:ln>
                          <a:solidFill>
                            <a:prstClr val="black"/>
                          </a:solidFill>
                          <a:effectLst/>
                          <a:uLnTx/>
                          <a:uFillTx/>
                          <a:latin typeface="+mn-lt"/>
                          <a:ea typeface="+mn-ea"/>
                          <a:cs typeface="+mn-cs"/>
                        </a:rPr>
                        <a:t>Cristal clear </a:t>
                      </a:r>
                      <a:r>
                        <a:rPr kumimoji="0" lang="en-GB" sz="1050" b="1" i="0" u="none" strike="noStrike" kern="1200" cap="none" spc="0" normalizeH="0" baseline="0" noProof="0" dirty="0" smtClean="0">
                          <a:ln>
                            <a:noFill/>
                          </a:ln>
                          <a:solidFill>
                            <a:prstClr val="black"/>
                          </a:solidFill>
                          <a:effectLst/>
                          <a:uLnTx/>
                          <a:uFillTx/>
                          <a:latin typeface="+mn-lt"/>
                          <a:ea typeface="+mn-ea"/>
                          <a:cs typeface="+mn-cs"/>
                        </a:rPr>
                        <a:t>customer communication </a:t>
                      </a:r>
                      <a:r>
                        <a:rPr kumimoji="0" lang="en-GB" sz="1050" b="0" i="0" u="none" strike="noStrike" kern="1200" cap="none" spc="0" normalizeH="0" baseline="0" noProof="0" dirty="0" smtClean="0">
                          <a:ln>
                            <a:noFill/>
                          </a:ln>
                          <a:solidFill>
                            <a:prstClr val="black"/>
                          </a:solidFill>
                          <a:effectLst/>
                          <a:uLnTx/>
                          <a:uFillTx/>
                          <a:latin typeface="+mn-lt"/>
                          <a:ea typeface="+mn-ea"/>
                          <a:cs typeface="+mn-cs"/>
                        </a:rPr>
                        <a:t>strategy and requirements if an incident occurs</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tc>
                <a:tc>
                  <a:txBody>
                    <a:bodyPr/>
                    <a:lstStyle/>
                    <a:p>
                      <a:pPr marL="285750" marR="0" lvl="0" indent="-285750" algn="l" defTabSz="914400" rtl="0" eaLnBrk="1" fontAlgn="auto" latinLnBrk="0" hangingPunct="1">
                        <a:lnSpc>
                          <a:spcPct val="100000"/>
                        </a:lnSpc>
                        <a:spcBef>
                          <a:spcPts val="0"/>
                        </a:spcBef>
                        <a:spcAft>
                          <a:spcPts val="1200"/>
                        </a:spcAft>
                        <a:buClr>
                          <a:schemeClr val="accent1"/>
                        </a:buClr>
                        <a:buSzTx/>
                        <a:buFont typeface="Wingdings" panose="05000000000000000000" pitchFamily="2" charset="2"/>
                        <a:buChar char="§"/>
                        <a:tabLst/>
                        <a:defRPr/>
                      </a:pPr>
                      <a:r>
                        <a:rPr lang="en-GB" sz="1050" b="1" kern="1200" noProof="0" dirty="0" smtClean="0">
                          <a:solidFill>
                            <a:schemeClr val="dk1"/>
                          </a:solidFill>
                          <a:latin typeface="+mn-lt"/>
                          <a:ea typeface="+mn-ea"/>
                          <a:cs typeface="+mn-cs"/>
                        </a:rPr>
                        <a:t>Customer </a:t>
                      </a:r>
                      <a:r>
                        <a:rPr lang="en-GB" sz="1050" b="0" kern="1200" noProof="0" dirty="0" smtClean="0">
                          <a:solidFill>
                            <a:schemeClr val="dk1"/>
                          </a:solidFill>
                          <a:latin typeface="+mn-lt"/>
                          <a:ea typeface="+mn-ea"/>
                          <a:cs typeface="+mn-cs"/>
                        </a:rPr>
                        <a:t>at the heart</a:t>
                      </a:r>
                      <a:r>
                        <a:rPr lang="en-GB" sz="1050" b="0" kern="1200" baseline="0" noProof="0" dirty="0" smtClean="0">
                          <a:solidFill>
                            <a:schemeClr val="dk1"/>
                          </a:solidFill>
                          <a:latin typeface="+mn-lt"/>
                          <a:ea typeface="+mn-ea"/>
                          <a:cs typeface="+mn-cs"/>
                        </a:rPr>
                        <a:t> of business decisions</a:t>
                      </a:r>
                      <a:endParaRPr lang="en-GB" sz="1050" b="0" kern="1200" noProof="0" dirty="0" smtClean="0">
                        <a:solidFill>
                          <a:schemeClr val="dk1"/>
                        </a:solidFill>
                        <a:latin typeface="+mn-lt"/>
                        <a:ea typeface="+mn-ea"/>
                        <a:cs typeface="+mn-cs"/>
                      </a:endParaRPr>
                    </a:p>
                  </a:txBody>
                  <a:tcPr marL="68580" marR="68580" marT="34290" marB="34290"/>
                </a:tc>
              </a:tr>
            </a:tbl>
          </a:graphicData>
        </a:graphic>
      </p:graphicFrame>
      <p:sp>
        <p:nvSpPr>
          <p:cNvPr id="4" name="Oval 3"/>
          <p:cNvSpPr/>
          <p:nvPr/>
        </p:nvSpPr>
        <p:spPr>
          <a:xfrm>
            <a:off x="2741123" y="1091203"/>
            <a:ext cx="3672000" cy="1152000"/>
          </a:xfrm>
          <a:prstGeom prst="ellipse">
            <a:avLst/>
          </a:prstGeom>
          <a:solidFill>
            <a:srgbClr val="FFFFFF">
              <a:alpha val="58039"/>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accent3"/>
                </a:solidFill>
              </a:rPr>
              <a:t>Leadership</a:t>
            </a:r>
            <a:endParaRPr lang="en-GB" b="1" dirty="0">
              <a:solidFill>
                <a:schemeClr val="accent3"/>
              </a:solidFill>
            </a:endParaRPr>
          </a:p>
        </p:txBody>
      </p:sp>
      <p:sp>
        <p:nvSpPr>
          <p:cNvPr id="7" name="Oval 6"/>
          <p:cNvSpPr/>
          <p:nvPr/>
        </p:nvSpPr>
        <p:spPr>
          <a:xfrm>
            <a:off x="2741123" y="2285563"/>
            <a:ext cx="3672000" cy="648000"/>
          </a:xfrm>
          <a:prstGeom prst="ellipse">
            <a:avLst/>
          </a:prstGeom>
          <a:solidFill>
            <a:srgbClr val="FFFFFF">
              <a:alpha val="58039"/>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accent4"/>
                </a:solidFill>
              </a:rPr>
              <a:t>Analytics</a:t>
            </a:r>
            <a:endParaRPr lang="en-GB" b="1" dirty="0">
              <a:solidFill>
                <a:schemeClr val="accent4"/>
              </a:solidFill>
            </a:endParaRPr>
          </a:p>
        </p:txBody>
      </p:sp>
      <p:sp>
        <p:nvSpPr>
          <p:cNvPr id="9" name="Oval 8"/>
          <p:cNvSpPr/>
          <p:nvPr/>
        </p:nvSpPr>
        <p:spPr>
          <a:xfrm>
            <a:off x="2741123" y="2904542"/>
            <a:ext cx="3672000" cy="432000"/>
          </a:xfrm>
          <a:prstGeom prst="ellipse">
            <a:avLst/>
          </a:prstGeom>
          <a:solidFill>
            <a:srgbClr val="FFFFFF">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accent3"/>
                </a:solidFill>
              </a:rPr>
              <a:t>Agility &amp; Progress</a:t>
            </a:r>
            <a:endParaRPr lang="en-GB" b="1" dirty="0">
              <a:solidFill>
                <a:schemeClr val="accent3"/>
              </a:solidFill>
            </a:endParaRPr>
          </a:p>
        </p:txBody>
      </p:sp>
      <p:sp>
        <p:nvSpPr>
          <p:cNvPr id="10" name="Oval 9"/>
          <p:cNvSpPr/>
          <p:nvPr/>
        </p:nvSpPr>
        <p:spPr>
          <a:xfrm>
            <a:off x="2741123" y="3286013"/>
            <a:ext cx="3672000" cy="468000"/>
          </a:xfrm>
          <a:prstGeom prst="ellipse">
            <a:avLst/>
          </a:prstGeom>
          <a:solidFill>
            <a:srgbClr val="FFFFFF">
              <a:alpha val="58039"/>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accent4"/>
                </a:solidFill>
              </a:rPr>
              <a:t>Technology</a:t>
            </a:r>
            <a:endParaRPr lang="en-GB" b="1" dirty="0">
              <a:solidFill>
                <a:schemeClr val="accent4"/>
              </a:solidFill>
            </a:endParaRPr>
          </a:p>
        </p:txBody>
      </p:sp>
      <p:sp>
        <p:nvSpPr>
          <p:cNvPr id="11" name="Oval 10"/>
          <p:cNvSpPr/>
          <p:nvPr/>
        </p:nvSpPr>
        <p:spPr>
          <a:xfrm>
            <a:off x="2741123" y="3748511"/>
            <a:ext cx="3672000" cy="576000"/>
          </a:xfrm>
          <a:prstGeom prst="ellipse">
            <a:avLst/>
          </a:prstGeom>
          <a:solidFill>
            <a:srgbClr val="FFFFFF">
              <a:alpha val="58039"/>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accent3"/>
                </a:solidFill>
              </a:rPr>
              <a:t>Collaboration</a:t>
            </a:r>
            <a:endParaRPr lang="en-GB" b="1" dirty="0">
              <a:solidFill>
                <a:schemeClr val="accent3"/>
              </a:solidFill>
            </a:endParaRPr>
          </a:p>
        </p:txBody>
      </p:sp>
      <p:sp>
        <p:nvSpPr>
          <p:cNvPr id="12" name="Oval 11"/>
          <p:cNvSpPr/>
          <p:nvPr/>
        </p:nvSpPr>
        <p:spPr>
          <a:xfrm>
            <a:off x="2741123" y="4204485"/>
            <a:ext cx="3672000" cy="540000"/>
          </a:xfrm>
          <a:prstGeom prst="ellipse">
            <a:avLst/>
          </a:prstGeom>
          <a:solidFill>
            <a:srgbClr val="FFFFFF">
              <a:alpha val="58039"/>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accent4"/>
                </a:solidFill>
              </a:rPr>
              <a:t>Training</a:t>
            </a:r>
            <a:endParaRPr lang="en-GB" b="1" dirty="0">
              <a:solidFill>
                <a:schemeClr val="accent4"/>
              </a:solidFill>
            </a:endParaRPr>
          </a:p>
        </p:txBody>
      </p:sp>
      <p:sp>
        <p:nvSpPr>
          <p:cNvPr id="13" name="Oval 12"/>
          <p:cNvSpPr/>
          <p:nvPr/>
        </p:nvSpPr>
        <p:spPr>
          <a:xfrm>
            <a:off x="2741123" y="4642340"/>
            <a:ext cx="3672000" cy="648000"/>
          </a:xfrm>
          <a:prstGeom prst="ellipse">
            <a:avLst/>
          </a:prstGeom>
          <a:solidFill>
            <a:srgbClr val="FFFFFF">
              <a:alpha val="58039"/>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accent3"/>
                </a:solidFill>
              </a:rPr>
              <a:t>Accountability</a:t>
            </a:r>
            <a:endParaRPr lang="en-GB" b="1" dirty="0">
              <a:solidFill>
                <a:schemeClr val="accent3"/>
              </a:solidFill>
            </a:endParaRPr>
          </a:p>
        </p:txBody>
      </p:sp>
      <p:sp>
        <p:nvSpPr>
          <p:cNvPr id="15" name="Oval 14"/>
          <p:cNvSpPr/>
          <p:nvPr/>
        </p:nvSpPr>
        <p:spPr>
          <a:xfrm>
            <a:off x="2741123" y="5219022"/>
            <a:ext cx="3672000" cy="504000"/>
          </a:xfrm>
          <a:prstGeom prst="ellipse">
            <a:avLst/>
          </a:prstGeom>
          <a:solidFill>
            <a:srgbClr val="FFFFFF">
              <a:alpha val="58039"/>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accent4"/>
                </a:solidFill>
              </a:rPr>
              <a:t>Communication</a:t>
            </a:r>
            <a:endParaRPr lang="en-GB" b="1" dirty="0">
              <a:solidFill>
                <a:schemeClr val="accent4"/>
              </a:solidFill>
            </a:endParaRPr>
          </a:p>
        </p:txBody>
      </p:sp>
      <p:sp>
        <p:nvSpPr>
          <p:cNvPr id="16" name="Oval 15"/>
          <p:cNvSpPr/>
          <p:nvPr/>
        </p:nvSpPr>
        <p:spPr>
          <a:xfrm>
            <a:off x="2741123" y="5708911"/>
            <a:ext cx="3672000" cy="468000"/>
          </a:xfrm>
          <a:prstGeom prst="ellipse">
            <a:avLst/>
          </a:prstGeom>
          <a:solidFill>
            <a:srgbClr val="FFFFFF">
              <a:alpha val="58039"/>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accent3"/>
                </a:solidFill>
              </a:rPr>
              <a:t>Customer Focus</a:t>
            </a:r>
            <a:endParaRPr lang="en-GB" b="1" dirty="0">
              <a:solidFill>
                <a:schemeClr val="accent3"/>
              </a:solidFill>
            </a:endParaRPr>
          </a:p>
        </p:txBody>
      </p:sp>
    </p:spTree>
    <p:extLst>
      <p:ext uri="{BB962C8B-B14F-4D97-AF65-F5344CB8AC3E}">
        <p14:creationId xmlns:p14="http://schemas.microsoft.com/office/powerpoint/2010/main" val="112691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0" grpId="0" animBg="1"/>
      <p:bldP spid="11" grpId="0" animBg="1"/>
      <p:bldP spid="12" grpId="0" animBg="1"/>
      <p:bldP spid="13" grpId="0" animBg="1"/>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73035" y="6400802"/>
            <a:ext cx="381000" cy="126958"/>
          </a:xfrm>
        </p:spPr>
        <p:txBody>
          <a:bodyPr vert="horz" wrap="square" lIns="0" tIns="0" rIns="0" bIns="0" rtlCol="0" anchor="t" anchorCtr="0">
            <a:spAutoFit/>
          </a:bodyPr>
          <a:lstStyle/>
          <a:p>
            <a:pPr algn="ctr"/>
            <a:fld id="{2083E393-C0BF-4ED8-8545-7E4C90AFF831}" type="slidenum">
              <a:rPr lang="en-US" sz="825"/>
              <a:pPr algn="ctr"/>
              <a:t>16</a:t>
            </a:fld>
            <a:endParaRPr lang="en-US" sz="825" dirty="0"/>
          </a:p>
        </p:txBody>
      </p:sp>
      <p:sp>
        <p:nvSpPr>
          <p:cNvPr id="3" name="Text Placeholder 2"/>
          <p:cNvSpPr>
            <a:spLocks noGrp="1"/>
          </p:cNvSpPr>
          <p:nvPr>
            <p:ph type="body" sz="quarter" idx="13"/>
          </p:nvPr>
        </p:nvSpPr>
        <p:spPr>
          <a:xfrm>
            <a:off x="457200" y="2634503"/>
            <a:ext cx="4495800" cy="253075"/>
          </a:xfrm>
        </p:spPr>
        <p:txBody>
          <a:bodyPr/>
          <a:lstStyle/>
          <a:p>
            <a:endParaRPr lang="fr-FR"/>
          </a:p>
        </p:txBody>
      </p:sp>
      <p:sp>
        <p:nvSpPr>
          <p:cNvPr id="4" name="Title 3"/>
          <p:cNvSpPr>
            <a:spLocks noGrp="1"/>
          </p:cNvSpPr>
          <p:nvPr>
            <p:ph type="title"/>
          </p:nvPr>
        </p:nvSpPr>
        <p:spPr>
          <a:xfrm>
            <a:off x="457200" y="1524001"/>
            <a:ext cx="4495800" cy="694764"/>
          </a:xfrm>
        </p:spPr>
        <p:txBody>
          <a:bodyPr/>
          <a:lstStyle/>
          <a:p>
            <a:r>
              <a:rPr lang="en-GB" sz="2000" dirty="0" smtClean="0"/>
              <a:t>Approaches companies are using to shape a strong cyber risk culture</a:t>
            </a:r>
            <a:br>
              <a:rPr lang="en-GB" sz="2000" dirty="0" smtClean="0"/>
            </a:br>
            <a:endParaRPr lang="en-GB" sz="2000" dirty="0"/>
          </a:p>
        </p:txBody>
      </p:sp>
      <p:sp>
        <p:nvSpPr>
          <p:cNvPr id="5" name="Footer Placeholder 4"/>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29449949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9"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121859" name="Rectangle 3"/>
          <p:cNvSpPr>
            <a:spLocks noChangeArrowheads="1"/>
          </p:cNvSpPr>
          <p:nvPr>
            <p:custDataLst>
              <p:tags r:id="rId3"/>
            </p:custDataLst>
          </p:nvPr>
        </p:nvSpPr>
        <p:spPr bwMode="auto">
          <a:xfrm>
            <a:off x="0" y="0"/>
            <a:ext cx="9144000" cy="6858000"/>
          </a:xfrm>
          <a:prstGeom prst="rect">
            <a:avLst/>
          </a:prstGeom>
          <a:solidFill>
            <a:schemeClr val="accent1"/>
          </a:solidFill>
          <a:ln>
            <a:noFill/>
          </a:ln>
          <a:extLst/>
        </p:spPr>
        <p:txBody>
          <a:bodyPr wrap="none" lIns="0" anchor="ctr"/>
          <a:lstStyle/>
          <a:p>
            <a:pPr>
              <a:lnSpc>
                <a:spcPct val="100000"/>
              </a:lnSpc>
            </a:pPr>
            <a:endParaRPr lang="en-US" smtClean="0">
              <a:solidFill>
                <a:srgbClr val="000000"/>
              </a:solidFill>
              <a:latin typeface="Arial"/>
              <a:cs typeface="Arial" charset="0"/>
            </a:endParaRPr>
          </a:p>
        </p:txBody>
      </p:sp>
      <p:sp>
        <p:nvSpPr>
          <p:cNvPr id="11" name="Slide Number Placeholder 4"/>
          <p:cNvSpPr>
            <a:spLocks noGrp="1"/>
          </p:cNvSpPr>
          <p:nvPr>
            <p:ph type="sldNum" sz="quarter" idx="4"/>
          </p:nvPr>
        </p:nvSpPr>
        <p:spPr>
          <a:xfrm>
            <a:off x="8389362" y="6468410"/>
            <a:ext cx="503238" cy="273050"/>
          </a:xfrm>
        </p:spPr>
        <p:txBody>
          <a:bodyPr/>
          <a:lstStyle/>
          <a:p>
            <a:pPr>
              <a:defRPr/>
            </a:pPr>
            <a:fld id="{B897D5AB-9C13-44B4-B7A6-F003B0A9A3EC}" type="slidenum">
              <a:rPr lang="en-GB">
                <a:solidFill>
                  <a:schemeClr val="accent3">
                    <a:lumMod val="50000"/>
                  </a:schemeClr>
                </a:solidFill>
              </a:rPr>
              <a:pPr>
                <a:defRPr/>
              </a:pPr>
              <a:t>17</a:t>
            </a:fld>
            <a:endParaRPr lang="en-GB" dirty="0">
              <a:solidFill>
                <a:schemeClr val="accent3">
                  <a:lumMod val="50000"/>
                </a:schemeClr>
              </a:solidFill>
            </a:endParaRPr>
          </a:p>
        </p:txBody>
      </p:sp>
      <p:sp>
        <p:nvSpPr>
          <p:cNvPr id="17" name="Rectangle 2"/>
          <p:cNvSpPr txBox="1">
            <a:spLocks noChangeArrowheads="1"/>
          </p:cNvSpPr>
          <p:nvPr/>
        </p:nvSpPr>
        <p:spPr>
          <a:xfrm>
            <a:off x="1704652" y="2319421"/>
            <a:ext cx="5943272" cy="2462213"/>
          </a:xfrm>
          <a:prstGeom prst="rect">
            <a:avLst/>
          </a:prstGeom>
        </p:spPr>
        <p:txBody>
          <a:bodyPr vert="horz" wrap="square" lIns="0" tIns="0" rIns="0" bIns="0" rtlCol="0">
            <a:sp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4000" dirty="0" smtClean="0">
                <a:solidFill>
                  <a:schemeClr val="bg1"/>
                </a:solidFill>
              </a:rPr>
              <a:t>Someone in my team is </a:t>
            </a:r>
            <a:r>
              <a:rPr lang="en-GB" sz="4000" dirty="0">
                <a:solidFill>
                  <a:schemeClr val="bg1"/>
                </a:solidFill>
              </a:rPr>
              <a:t>involved in the on-boarding process for new hires . </a:t>
            </a:r>
          </a:p>
        </p:txBody>
      </p:sp>
      <p:sp>
        <p:nvSpPr>
          <p:cNvPr id="18" name="Freeform 51"/>
          <p:cNvSpPr>
            <a:spLocks noEditPoints="1"/>
          </p:cNvSpPr>
          <p:nvPr/>
        </p:nvSpPr>
        <p:spPr bwMode="auto">
          <a:xfrm rot="10800000">
            <a:off x="814683" y="2036846"/>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19" name="Freeform 51"/>
          <p:cNvSpPr>
            <a:spLocks noEditPoints="1"/>
          </p:cNvSpPr>
          <p:nvPr/>
        </p:nvSpPr>
        <p:spPr bwMode="auto">
          <a:xfrm>
            <a:off x="4676288" y="4499059"/>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5939598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20952" y="6400802"/>
            <a:ext cx="381000" cy="126958"/>
          </a:xfrm>
        </p:spPr>
        <p:txBody>
          <a:bodyPr vert="horz" wrap="square" lIns="0" tIns="0" rIns="0" bIns="0" rtlCol="0" anchor="t" anchorCtr="0">
            <a:spAutoFit/>
          </a:bodyPr>
          <a:lstStyle/>
          <a:p>
            <a:pPr algn="ctr"/>
            <a:fld id="{2083E393-C0BF-4ED8-8545-7E4C90AFF831}" type="slidenum">
              <a:rPr lang="en-US" sz="825"/>
              <a:pPr algn="ctr"/>
              <a:t>18</a:t>
            </a:fld>
            <a:endParaRPr lang="en-US" sz="825" dirty="0"/>
          </a:p>
        </p:txBody>
      </p:sp>
      <p:sp>
        <p:nvSpPr>
          <p:cNvPr id="5" name="Footer Placeholder 4"/>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
        <p:nvSpPr>
          <p:cNvPr id="12" name="Rectangular Callout 11"/>
          <p:cNvSpPr>
            <a:spLocks noChangeArrowheads="1"/>
          </p:cNvSpPr>
          <p:nvPr/>
        </p:nvSpPr>
        <p:spPr bwMode="auto">
          <a:xfrm>
            <a:off x="2429304" y="1154394"/>
            <a:ext cx="4408074" cy="386054"/>
          </a:xfrm>
          <a:prstGeom prst="wedgeRectCallout">
            <a:avLst>
              <a:gd name="adj1" fmla="val -6412"/>
              <a:gd name="adj2" fmla="val 79818"/>
            </a:avLst>
          </a:prstGeom>
          <a:solidFill>
            <a:schemeClr val="accent4"/>
          </a:solidFill>
          <a:ln w="9525">
            <a:noFill/>
            <a:miter lim="800000"/>
            <a:headEnd/>
            <a:tailEnd/>
          </a:ln>
        </p:spPr>
        <p:txBody>
          <a:bodyPr vert="horz" wrap="square" lIns="72000" tIns="54000" rIns="27000" bIns="54000" numCol="1" anchor="ctr" anchorCtr="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34938" indent="-134938" defTabSz="584380" fontAlgn="base">
              <a:spcBef>
                <a:spcPct val="0"/>
              </a:spcBef>
              <a:spcAft>
                <a:spcPct val="0"/>
              </a:spcAft>
              <a:buClr>
                <a:prstClr val="white"/>
              </a:buClr>
              <a:buSzPts val="800"/>
              <a:buFont typeface="Arial" panose="020B0604020202020204" pitchFamily="34" charset="0"/>
              <a:buChar char="•"/>
              <a:defRPr/>
            </a:pPr>
            <a:r>
              <a:rPr lang="en-GB" sz="900" dirty="0">
                <a:solidFill>
                  <a:prstClr val="white"/>
                </a:solidFill>
              </a:rPr>
              <a:t>Is risk embedded in the assessment process and in the selection feedback?</a:t>
            </a:r>
          </a:p>
          <a:p>
            <a:pPr marL="134938" indent="-134938" defTabSz="584380" fontAlgn="base">
              <a:spcBef>
                <a:spcPct val="0"/>
              </a:spcBef>
              <a:spcAft>
                <a:spcPct val="0"/>
              </a:spcAft>
              <a:buClr>
                <a:prstClr val="white"/>
              </a:buClr>
              <a:buSzPts val="800"/>
              <a:buFont typeface="Arial" panose="020B0604020202020204" pitchFamily="34" charset="0"/>
              <a:buChar char="•"/>
              <a:defRPr/>
            </a:pPr>
            <a:r>
              <a:rPr lang="en-GB" sz="900" dirty="0">
                <a:solidFill>
                  <a:prstClr val="white"/>
                </a:solidFill>
              </a:rPr>
              <a:t>Do we have the right talent to meet our risk objectives?</a:t>
            </a:r>
          </a:p>
        </p:txBody>
      </p:sp>
      <p:sp>
        <p:nvSpPr>
          <p:cNvPr id="13" name="Rectangular Callout 12"/>
          <p:cNvSpPr>
            <a:spLocks noChangeArrowheads="1"/>
          </p:cNvSpPr>
          <p:nvPr/>
        </p:nvSpPr>
        <p:spPr bwMode="auto">
          <a:xfrm>
            <a:off x="6040423" y="2083093"/>
            <a:ext cx="2455877" cy="630693"/>
          </a:xfrm>
          <a:prstGeom prst="wedgeRectCallout">
            <a:avLst>
              <a:gd name="adj1" fmla="val -58640"/>
              <a:gd name="adj2" fmla="val -4492"/>
            </a:avLst>
          </a:prstGeom>
          <a:solidFill>
            <a:schemeClr val="accent1"/>
          </a:solidFill>
          <a:ln w="9525">
            <a:noFill/>
            <a:miter lim="800000"/>
            <a:headEnd/>
            <a:tailEnd/>
          </a:ln>
        </p:spPr>
        <p:txBody>
          <a:bodyPr vert="horz" wrap="square" lIns="72000" tIns="68580" rIns="68580" bIns="6858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35731" indent="-135731" defTabSz="584380" fontAlgn="base">
              <a:spcBef>
                <a:spcPct val="0"/>
              </a:spcBef>
              <a:spcAft>
                <a:spcPct val="0"/>
              </a:spcAft>
              <a:buFont typeface="Arial" panose="020B0604020202020204" pitchFamily="34" charset="0"/>
              <a:buChar char="•"/>
            </a:pPr>
            <a:r>
              <a:rPr lang="en-GB" sz="900" dirty="0">
                <a:solidFill>
                  <a:prstClr val="white"/>
                </a:solidFill>
              </a:rPr>
              <a:t>Is risk awareness training included in the on-boarding process?</a:t>
            </a:r>
          </a:p>
          <a:p>
            <a:pPr marL="135731" indent="-135731" defTabSz="584380" fontAlgn="base">
              <a:spcBef>
                <a:spcPct val="0"/>
              </a:spcBef>
              <a:spcAft>
                <a:spcPct val="0"/>
              </a:spcAft>
              <a:buFont typeface="Arial" panose="020B0604020202020204" pitchFamily="34" charset="0"/>
              <a:buChar char="•"/>
            </a:pPr>
            <a:r>
              <a:rPr lang="en-GB" sz="900" dirty="0">
                <a:solidFill>
                  <a:prstClr val="white"/>
                </a:solidFill>
              </a:rPr>
              <a:t>If yes, who delivers that training?</a:t>
            </a:r>
          </a:p>
        </p:txBody>
      </p:sp>
      <p:sp>
        <p:nvSpPr>
          <p:cNvPr id="14" name="Rectangular Callout 13"/>
          <p:cNvSpPr>
            <a:spLocks noChangeArrowheads="1"/>
          </p:cNvSpPr>
          <p:nvPr/>
        </p:nvSpPr>
        <p:spPr bwMode="auto">
          <a:xfrm>
            <a:off x="2429304" y="5076105"/>
            <a:ext cx="4408074" cy="709464"/>
          </a:xfrm>
          <a:prstGeom prst="wedgeRectCallout">
            <a:avLst>
              <a:gd name="adj1" fmla="val 5832"/>
              <a:gd name="adj2" fmla="val -70032"/>
            </a:avLst>
          </a:prstGeom>
          <a:solidFill>
            <a:schemeClr val="accent3"/>
          </a:solidFill>
          <a:ln w="9525">
            <a:noFill/>
            <a:miter lim="800000"/>
            <a:headEnd/>
            <a:tailEnd/>
          </a:ln>
        </p:spPr>
        <p:txBody>
          <a:bodyPr vert="horz" wrap="square" lIns="72000" tIns="68580" rIns="68580" bIns="6858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What’s our leaders’ vision for risk? </a:t>
            </a:r>
            <a:r>
              <a:rPr lang="en-GB" altLang="en-US" sz="900" dirty="0">
                <a:solidFill>
                  <a:prstClr val="white"/>
                </a:solidFill>
              </a:rPr>
              <a:t>Do senior leaders promote and communicate the desired cyber/risk culture and demonstrate their commitment?</a:t>
            </a:r>
            <a:endParaRPr lang="en-GB" sz="900" dirty="0">
              <a:solidFill>
                <a:prstClr val="white"/>
              </a:solidFill>
            </a:endParaRPr>
          </a:p>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What is our Executive Team’s collective risk profile?</a:t>
            </a:r>
          </a:p>
        </p:txBody>
      </p:sp>
      <p:sp>
        <p:nvSpPr>
          <p:cNvPr id="15" name="Rectangular Callout 14"/>
          <p:cNvSpPr>
            <a:spLocks noChangeArrowheads="1"/>
          </p:cNvSpPr>
          <p:nvPr/>
        </p:nvSpPr>
        <p:spPr bwMode="auto">
          <a:xfrm>
            <a:off x="536331" y="2090960"/>
            <a:ext cx="2514164" cy="646348"/>
          </a:xfrm>
          <a:prstGeom prst="wedgeRectCallout">
            <a:avLst>
              <a:gd name="adj1" fmla="val 61612"/>
              <a:gd name="adj2" fmla="val -103"/>
            </a:avLst>
          </a:prstGeom>
          <a:solidFill>
            <a:schemeClr val="accent2">
              <a:lumMod val="75000"/>
            </a:schemeClr>
          </a:solidFill>
          <a:ln w="9525">
            <a:noFill/>
            <a:miter lim="800000"/>
            <a:headEnd/>
            <a:tailEnd/>
          </a:ln>
        </p:spPr>
        <p:txBody>
          <a:bodyPr vert="horz" wrap="square" lIns="72000" tIns="68580" rIns="68580" bIns="6858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What do we tell applicants about our risk appetite, tolerance, culture and behaviours?</a:t>
            </a:r>
          </a:p>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What’s our reputation around risk?</a:t>
            </a:r>
          </a:p>
        </p:txBody>
      </p:sp>
      <p:sp>
        <p:nvSpPr>
          <p:cNvPr id="16" name="Rectangular Callout 15"/>
          <p:cNvSpPr>
            <a:spLocks noChangeArrowheads="1"/>
          </p:cNvSpPr>
          <p:nvPr/>
        </p:nvSpPr>
        <p:spPr bwMode="auto">
          <a:xfrm>
            <a:off x="6207256" y="3639202"/>
            <a:ext cx="2643575" cy="881863"/>
          </a:xfrm>
          <a:prstGeom prst="wedgeRectCallout">
            <a:avLst>
              <a:gd name="adj1" fmla="val -58674"/>
              <a:gd name="adj2" fmla="val 1485"/>
            </a:avLst>
          </a:prstGeom>
          <a:solidFill>
            <a:schemeClr val="accent5"/>
          </a:solidFill>
          <a:ln w="9525">
            <a:noFill/>
            <a:miter lim="800000"/>
            <a:headEnd/>
            <a:tailEnd/>
          </a:ln>
        </p:spPr>
        <p:txBody>
          <a:bodyPr vert="horz" wrap="square" lIns="72000" tIns="68580" rIns="68580" bIns="6858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What risk &amp; compliance training is currently in place? What are the characteristics of a great risk training program?</a:t>
            </a:r>
          </a:p>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Are employees aware of their own risk profile?</a:t>
            </a:r>
          </a:p>
        </p:txBody>
      </p:sp>
      <p:sp>
        <p:nvSpPr>
          <p:cNvPr id="17" name="Rectangular Callout 16"/>
          <p:cNvSpPr>
            <a:spLocks noChangeArrowheads="1"/>
          </p:cNvSpPr>
          <p:nvPr/>
        </p:nvSpPr>
        <p:spPr bwMode="auto">
          <a:xfrm>
            <a:off x="387096" y="3386283"/>
            <a:ext cx="2592460" cy="1377117"/>
          </a:xfrm>
          <a:prstGeom prst="wedgeRectCallout">
            <a:avLst>
              <a:gd name="adj1" fmla="val 58243"/>
              <a:gd name="adj2" fmla="val 2334"/>
            </a:avLst>
          </a:prstGeom>
          <a:solidFill>
            <a:schemeClr val="bg2">
              <a:lumMod val="50000"/>
            </a:schemeClr>
          </a:solidFill>
          <a:ln w="9525">
            <a:noFill/>
            <a:miter lim="800000"/>
            <a:headEnd/>
            <a:tailEnd/>
          </a:ln>
        </p:spPr>
        <p:txBody>
          <a:bodyPr vert="horz" wrap="square" lIns="72000" tIns="68580" rIns="68580" bIns="6858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spcBef>
                <a:spcPct val="0"/>
              </a:spcBef>
              <a:spcAft>
                <a:spcPct val="0"/>
              </a:spcAft>
              <a:buClr>
                <a:srgbClr val="702082"/>
              </a:buClr>
            </a:pPr>
            <a:endParaRPr lang="en-GB" sz="825" dirty="0">
              <a:solidFill>
                <a:prstClr val="white"/>
              </a:solidFill>
            </a:endParaRPr>
          </a:p>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How do we measure our risk resilience?</a:t>
            </a:r>
          </a:p>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Do we collaborate to meet our risk objectives?</a:t>
            </a:r>
          </a:p>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Do we involve employees in fostering a positive risk culture at work? </a:t>
            </a:r>
          </a:p>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Is risk embedded in performance goals?</a:t>
            </a:r>
          </a:p>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Are strong cyber risk behaviours rewarded?</a:t>
            </a:r>
          </a:p>
          <a:p>
            <a:pPr marL="118699" indent="-118699" defTabSz="584380" fontAlgn="base">
              <a:spcBef>
                <a:spcPct val="0"/>
              </a:spcBef>
              <a:spcAft>
                <a:spcPct val="0"/>
              </a:spcAft>
              <a:buFont typeface="Arial" panose="020B0604020202020204" pitchFamily="34" charset="0"/>
              <a:buChar char="•"/>
            </a:pPr>
            <a:r>
              <a:rPr lang="en-GB" sz="900" dirty="0">
                <a:solidFill>
                  <a:prstClr val="white"/>
                </a:solidFill>
              </a:rPr>
              <a:t>How do we deal with inappropriate behaviour?</a:t>
            </a:r>
          </a:p>
          <a:p>
            <a:pPr marL="118699" indent="-118699">
              <a:buClr>
                <a:prstClr val="white"/>
              </a:buClr>
              <a:buSzPts val="800"/>
              <a:buFont typeface="Arial" panose="020B0604020202020204" pitchFamily="34" charset="0"/>
              <a:buChar char="•"/>
              <a:defRPr/>
            </a:pPr>
            <a:endParaRPr lang="en-US" sz="900" dirty="0">
              <a:solidFill>
                <a:prstClr val="white"/>
              </a:solidFill>
            </a:endParaRPr>
          </a:p>
        </p:txBody>
      </p:sp>
      <p:sp>
        <p:nvSpPr>
          <p:cNvPr id="18" name="Oval 17"/>
          <p:cNvSpPr>
            <a:spLocks noChangeAspect="1"/>
          </p:cNvSpPr>
          <p:nvPr/>
        </p:nvSpPr>
        <p:spPr bwMode="auto">
          <a:xfrm>
            <a:off x="3031887" y="1792115"/>
            <a:ext cx="3119005" cy="3119005"/>
          </a:xfrm>
          <a:prstGeom prst="ellipse">
            <a:avLst/>
          </a:prstGeom>
          <a:solidFill>
            <a:srgbClr val="BFD3D9"/>
          </a:solidFill>
          <a:ln w="9525" cap="flat" cmpd="sng" algn="ctr">
            <a:noFill/>
            <a:prstDash val="solid"/>
            <a:round/>
            <a:headEnd type="none" w="med" len="med"/>
            <a:tailEnd type="none" w="med" len="med"/>
          </a:ln>
          <a:effectLst/>
        </p:spPr>
        <p:txBody>
          <a:bodyPr vert="horz" wrap="square" lIns="24924" tIns="24924" rIns="24924" bIns="24924" numCol="1" rtlCol="0" anchor="t" anchorCtr="0" compatLnSpc="1">
            <a:prstTxWarp prst="textNoShape">
              <a:avLst/>
            </a:prstTxWarp>
          </a:bodyPr>
          <a:lstStyle/>
          <a:p>
            <a:pPr defTabSz="632990" fontAlgn="base">
              <a:spcBef>
                <a:spcPct val="0"/>
              </a:spcBef>
              <a:spcAft>
                <a:spcPct val="0"/>
              </a:spcAft>
            </a:pPr>
            <a:endParaRPr lang="en-GB" sz="555" dirty="0">
              <a:solidFill>
                <a:srgbClr val="63666A"/>
              </a:solidFill>
            </a:endParaRPr>
          </a:p>
        </p:txBody>
      </p:sp>
      <p:sp>
        <p:nvSpPr>
          <p:cNvPr id="19" name="Oval 18"/>
          <p:cNvSpPr>
            <a:spLocks noChangeAspect="1"/>
          </p:cNvSpPr>
          <p:nvPr/>
        </p:nvSpPr>
        <p:spPr bwMode="auto">
          <a:xfrm>
            <a:off x="3321175" y="2079997"/>
            <a:ext cx="2567762" cy="2567762"/>
          </a:xfrm>
          <a:prstGeom prst="ellipse">
            <a:avLst/>
          </a:prstGeom>
          <a:solidFill>
            <a:srgbClr val="20657A"/>
          </a:solidFill>
          <a:ln w="9525" cap="flat" cmpd="sng" algn="ctr">
            <a:noFill/>
            <a:prstDash val="solid"/>
            <a:round/>
            <a:headEnd type="none" w="med" len="med"/>
            <a:tailEnd type="none" w="med" len="med"/>
          </a:ln>
          <a:effectLst/>
        </p:spPr>
        <p:txBody>
          <a:bodyPr vert="horz" wrap="square" lIns="24924" tIns="24924" rIns="24924" bIns="24924" numCol="1" rtlCol="0" anchor="t" anchorCtr="0" compatLnSpc="1">
            <a:prstTxWarp prst="textNoShape">
              <a:avLst/>
            </a:prstTxWarp>
          </a:bodyPr>
          <a:lstStyle/>
          <a:p>
            <a:pPr defTabSz="632990" fontAlgn="base">
              <a:spcBef>
                <a:spcPct val="0"/>
              </a:spcBef>
              <a:spcAft>
                <a:spcPct val="0"/>
              </a:spcAft>
            </a:pPr>
            <a:endParaRPr lang="en-GB" sz="555" dirty="0">
              <a:solidFill>
                <a:prstClr val="white"/>
              </a:solidFill>
            </a:endParaRPr>
          </a:p>
        </p:txBody>
      </p:sp>
      <p:sp>
        <p:nvSpPr>
          <p:cNvPr id="20" name="Block Arc 19"/>
          <p:cNvSpPr/>
          <p:nvPr/>
        </p:nvSpPr>
        <p:spPr bwMode="auto">
          <a:xfrm rot="10800000">
            <a:off x="3618258" y="2380750"/>
            <a:ext cx="1948629" cy="1948985"/>
          </a:xfrm>
          <a:prstGeom prst="blockArc">
            <a:avLst>
              <a:gd name="adj1" fmla="val 10762856"/>
              <a:gd name="adj2" fmla="val 21572433"/>
              <a:gd name="adj3" fmla="val 19802"/>
            </a:avLst>
          </a:prstGeom>
          <a:solidFill>
            <a:srgbClr val="4BD4FF"/>
          </a:solidFill>
          <a:ln w="9525" cap="flat" cmpd="sng" algn="ctr">
            <a:noFill/>
            <a:prstDash val="solid"/>
            <a:round/>
            <a:headEnd type="none" w="med" len="med"/>
            <a:tailEnd type="none" w="med" len="med"/>
          </a:ln>
          <a:effectLst/>
        </p:spPr>
        <p:txBody>
          <a:bodyPr vert="horz" wrap="square" lIns="24924" tIns="24924" rIns="24924" bIns="24924" numCol="1" rtlCol="0" anchor="t" anchorCtr="0" compatLnSpc="1">
            <a:prstTxWarp prst="textNoShape">
              <a:avLst/>
            </a:prstTxWarp>
          </a:bodyPr>
          <a:lstStyle/>
          <a:p>
            <a:pPr algn="ctr" defTabSz="632990" fontAlgn="base">
              <a:spcBef>
                <a:spcPct val="0"/>
              </a:spcBef>
              <a:spcAft>
                <a:spcPct val="0"/>
              </a:spcAft>
            </a:pPr>
            <a:endParaRPr lang="en-GB" sz="831" dirty="0">
              <a:solidFill>
                <a:prstClr val="white"/>
              </a:solidFill>
              <a:ea typeface="MS PGothic" pitchFamily="34" charset="-128"/>
            </a:endParaRPr>
          </a:p>
        </p:txBody>
      </p:sp>
      <p:sp>
        <p:nvSpPr>
          <p:cNvPr id="21" name="Block Arc 20"/>
          <p:cNvSpPr/>
          <p:nvPr/>
        </p:nvSpPr>
        <p:spPr bwMode="auto">
          <a:xfrm>
            <a:off x="3616879" y="2395077"/>
            <a:ext cx="1948629" cy="1948985"/>
          </a:xfrm>
          <a:prstGeom prst="blockArc">
            <a:avLst>
              <a:gd name="adj1" fmla="val 10781214"/>
              <a:gd name="adj2" fmla="val 21541940"/>
              <a:gd name="adj3" fmla="val 19533"/>
            </a:avLst>
          </a:prstGeom>
          <a:solidFill>
            <a:srgbClr val="3EA2C2"/>
          </a:solidFill>
          <a:ln w="9525" cap="flat" cmpd="sng" algn="ctr">
            <a:noFill/>
            <a:prstDash val="solid"/>
            <a:round/>
            <a:headEnd type="none" w="med" len="med"/>
            <a:tailEnd type="none" w="med" len="med"/>
          </a:ln>
          <a:effectLst/>
        </p:spPr>
        <p:txBody>
          <a:bodyPr vert="horz" wrap="square" lIns="24924" tIns="24924" rIns="24924" bIns="24924" numCol="1" rtlCol="0" anchor="t" anchorCtr="0" compatLnSpc="1">
            <a:prstTxWarp prst="textNoShape">
              <a:avLst/>
            </a:prstTxWarp>
          </a:bodyPr>
          <a:lstStyle/>
          <a:p>
            <a:pPr algn="ctr" defTabSz="632990" fontAlgn="base">
              <a:spcBef>
                <a:spcPct val="0"/>
              </a:spcBef>
              <a:spcAft>
                <a:spcPct val="0"/>
              </a:spcAft>
            </a:pPr>
            <a:endParaRPr lang="en-GB" sz="831" dirty="0">
              <a:solidFill>
                <a:prstClr val="white"/>
              </a:solidFill>
              <a:ea typeface="MS PGothic" pitchFamily="34" charset="-128"/>
            </a:endParaRPr>
          </a:p>
        </p:txBody>
      </p:sp>
      <p:sp>
        <p:nvSpPr>
          <p:cNvPr id="22" name="Chevron 21"/>
          <p:cNvSpPr/>
          <p:nvPr/>
        </p:nvSpPr>
        <p:spPr>
          <a:xfrm rot="19887009">
            <a:off x="3770276" y="2122025"/>
            <a:ext cx="325317" cy="325317"/>
          </a:xfrm>
          <a:prstGeom prst="chevron">
            <a:avLst/>
          </a:prstGeom>
          <a:solidFill>
            <a:schemeClr val="bg1"/>
          </a:solidFill>
          <a:ln w="25400" cap="flat" cmpd="sng" algn="ctr">
            <a:noFill/>
            <a:prstDash val="solid"/>
          </a:ln>
          <a:effectLst/>
        </p:spPr>
        <p:txBody>
          <a:bodyPr anchor="ctr"/>
          <a:lstStyle/>
          <a:p>
            <a:pPr algn="ctr">
              <a:defRPr/>
            </a:pPr>
            <a:endParaRPr lang="en-US" sz="761" kern="0" dirty="0">
              <a:solidFill>
                <a:prstClr val="black"/>
              </a:solidFill>
              <a:cs typeface="Arial" panose="020B0604020202020204" pitchFamily="34" charset="0"/>
            </a:endParaRPr>
          </a:p>
        </p:txBody>
      </p:sp>
      <p:sp>
        <p:nvSpPr>
          <p:cNvPr id="23" name="Chevron 22"/>
          <p:cNvSpPr/>
          <p:nvPr/>
        </p:nvSpPr>
        <p:spPr>
          <a:xfrm rot="1577748">
            <a:off x="5070530" y="2078159"/>
            <a:ext cx="325317" cy="325317"/>
          </a:xfrm>
          <a:prstGeom prst="chevron">
            <a:avLst/>
          </a:prstGeom>
          <a:solidFill>
            <a:schemeClr val="bg1"/>
          </a:solidFill>
          <a:ln w="25400" cap="flat" cmpd="sng" algn="ctr">
            <a:noFill/>
            <a:prstDash val="solid"/>
          </a:ln>
          <a:effectLst/>
        </p:spPr>
        <p:txBody>
          <a:bodyPr anchor="ctr"/>
          <a:lstStyle/>
          <a:p>
            <a:pPr algn="ctr">
              <a:defRPr/>
            </a:pPr>
            <a:endParaRPr lang="en-US" sz="761" kern="0" dirty="0">
              <a:solidFill>
                <a:prstClr val="black"/>
              </a:solidFill>
              <a:cs typeface="Arial" panose="020B0604020202020204" pitchFamily="34" charset="0"/>
            </a:endParaRPr>
          </a:p>
        </p:txBody>
      </p:sp>
      <p:sp>
        <p:nvSpPr>
          <p:cNvPr id="24" name="Chevron 23"/>
          <p:cNvSpPr/>
          <p:nvPr/>
        </p:nvSpPr>
        <p:spPr>
          <a:xfrm rot="5733567">
            <a:off x="5732827" y="3193091"/>
            <a:ext cx="325317" cy="326415"/>
          </a:xfrm>
          <a:prstGeom prst="chevron">
            <a:avLst/>
          </a:prstGeom>
          <a:solidFill>
            <a:schemeClr val="bg1"/>
          </a:solidFill>
          <a:ln w="25400" cap="flat" cmpd="sng" algn="ctr">
            <a:noFill/>
            <a:prstDash val="solid"/>
          </a:ln>
          <a:effectLst/>
        </p:spPr>
        <p:txBody>
          <a:bodyPr anchor="ctr"/>
          <a:lstStyle/>
          <a:p>
            <a:pPr algn="ctr">
              <a:defRPr/>
            </a:pPr>
            <a:endParaRPr lang="en-US" sz="761" kern="0" dirty="0">
              <a:solidFill>
                <a:prstClr val="black"/>
              </a:solidFill>
              <a:cs typeface="Arial" panose="020B0604020202020204" pitchFamily="34" charset="0"/>
            </a:endParaRPr>
          </a:p>
        </p:txBody>
      </p:sp>
      <p:sp>
        <p:nvSpPr>
          <p:cNvPr id="25" name="Chevron 24"/>
          <p:cNvSpPr/>
          <p:nvPr/>
        </p:nvSpPr>
        <p:spPr>
          <a:xfrm rot="9312934">
            <a:off x="5106847" y="4296146"/>
            <a:ext cx="325317" cy="325317"/>
          </a:xfrm>
          <a:prstGeom prst="chevron">
            <a:avLst/>
          </a:prstGeom>
          <a:solidFill>
            <a:schemeClr val="bg1"/>
          </a:solidFill>
          <a:ln w="25400" cap="flat" cmpd="sng" algn="ctr">
            <a:noFill/>
            <a:prstDash val="solid"/>
          </a:ln>
          <a:effectLst/>
        </p:spPr>
        <p:txBody>
          <a:bodyPr anchor="ctr"/>
          <a:lstStyle/>
          <a:p>
            <a:pPr algn="ctr">
              <a:defRPr/>
            </a:pPr>
            <a:endParaRPr lang="en-US" sz="761" kern="0" dirty="0">
              <a:solidFill>
                <a:prstClr val="black"/>
              </a:solidFill>
              <a:cs typeface="Arial" panose="020B0604020202020204" pitchFamily="34" charset="0"/>
            </a:endParaRPr>
          </a:p>
        </p:txBody>
      </p:sp>
      <p:pic>
        <p:nvPicPr>
          <p:cNvPr id="26" name="Picture 25"/>
          <p:cNvPicPr>
            <a:picLocks noChangeAspect="1"/>
          </p:cNvPicPr>
          <p:nvPr/>
        </p:nvPicPr>
        <p:blipFill rotWithShape="1">
          <a:blip r:embed="rId2" cstate="print">
            <a:extLst>
              <a:ext uri="{28A0092B-C50C-407E-A947-70E740481C1C}">
                <a14:useLocalDpi xmlns:a14="http://schemas.microsoft.com/office/drawing/2010/main"/>
              </a:ext>
            </a:extLst>
          </a:blip>
          <a:srcRect l="25003" r="13589"/>
          <a:stretch/>
        </p:blipFill>
        <p:spPr>
          <a:xfrm>
            <a:off x="2973788" y="1790967"/>
            <a:ext cx="3217983" cy="3283163"/>
          </a:xfrm>
          <a:prstGeom prst="rect">
            <a:avLst/>
          </a:prstGeom>
        </p:spPr>
      </p:pic>
      <p:sp>
        <p:nvSpPr>
          <p:cNvPr id="27" name="Rectangle 26"/>
          <p:cNvSpPr>
            <a:spLocks noChangeArrowheads="1"/>
          </p:cNvSpPr>
          <p:nvPr/>
        </p:nvSpPr>
        <p:spPr bwMode="auto">
          <a:xfrm>
            <a:off x="3950993" y="4226900"/>
            <a:ext cx="1364699" cy="630393"/>
          </a:xfrm>
          <a:prstGeom prst="rect">
            <a:avLst/>
          </a:prstGeom>
          <a:noFill/>
          <a:ln w="9525">
            <a:noFill/>
            <a:miter lim="800000"/>
            <a:headEnd/>
            <a:tailEnd/>
          </a:ln>
        </p:spPr>
        <p:txBody>
          <a:bodyPr spcFirstLastPara="1" lIns="0" tIns="63305" rIns="0" bIns="63305" numCol="1" anchor="ctr">
            <a:prstTxWarp prst="textArchDown">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buClr>
                <a:srgbClr val="702082"/>
              </a:buClr>
              <a:defRPr/>
            </a:pPr>
            <a:r>
              <a:rPr lang="en-GB" sz="750" b="1" dirty="0">
                <a:solidFill>
                  <a:prstClr val="white"/>
                </a:solidFill>
                <a:cs typeface="Arial" panose="020B0604020202020204" pitchFamily="34" charset="0"/>
              </a:rPr>
              <a:t>LEADING</a:t>
            </a:r>
          </a:p>
          <a:p>
            <a:pPr algn="ctr">
              <a:buClr>
                <a:srgbClr val="702082"/>
              </a:buClr>
              <a:defRPr/>
            </a:pPr>
            <a:r>
              <a:rPr lang="en-GB" sz="750" b="1" dirty="0">
                <a:solidFill>
                  <a:prstClr val="white"/>
                </a:solidFill>
                <a:cs typeface="Arial" panose="020B0604020202020204" pitchFamily="34" charset="0"/>
              </a:rPr>
              <a:t> </a:t>
            </a:r>
          </a:p>
        </p:txBody>
      </p:sp>
      <p:sp>
        <p:nvSpPr>
          <p:cNvPr id="28" name="Rectangle 29"/>
          <p:cNvSpPr>
            <a:spLocks noChangeArrowheads="1"/>
          </p:cNvSpPr>
          <p:nvPr/>
        </p:nvSpPr>
        <p:spPr bwMode="auto">
          <a:xfrm rot="17981224">
            <a:off x="5112713" y="3677017"/>
            <a:ext cx="1169744" cy="505687"/>
          </a:xfrm>
          <a:prstGeom prst="rect">
            <a:avLst/>
          </a:prstGeom>
          <a:noFill/>
          <a:ln>
            <a:noFill/>
          </a:ln>
          <a:extLst/>
        </p:spPr>
        <p:txBody>
          <a:bodyPr spcFirstLastPara="1" lIns="0" tIns="63305" rIns="0" bIns="63305" numCol="1" anchor="ctr">
            <a:prstTxWarp prst="textArchDown">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370343" fontAlgn="base">
              <a:spcBef>
                <a:spcPct val="0"/>
              </a:spcBef>
              <a:spcAft>
                <a:spcPct val="0"/>
              </a:spcAft>
              <a:buClr>
                <a:srgbClr val="702082"/>
              </a:buClr>
              <a:defRPr/>
            </a:pPr>
            <a:r>
              <a:rPr lang="en-GB" altLang="en-US" sz="750" b="1" dirty="0">
                <a:solidFill>
                  <a:srgbClr val="FFFFFF"/>
                </a:solidFill>
                <a:ea typeface="MS PGothic" pitchFamily="34" charset="-128"/>
                <a:cs typeface="Arial" panose="020B0604020202020204" pitchFamily="34" charset="0"/>
              </a:rPr>
              <a:t>DEVELOPING</a:t>
            </a:r>
          </a:p>
        </p:txBody>
      </p:sp>
      <p:sp>
        <p:nvSpPr>
          <p:cNvPr id="29" name="Chevron 28"/>
          <p:cNvSpPr/>
          <p:nvPr/>
        </p:nvSpPr>
        <p:spPr>
          <a:xfrm rot="12601441">
            <a:off x="3784061" y="4287361"/>
            <a:ext cx="325317" cy="325317"/>
          </a:xfrm>
          <a:prstGeom prst="chevron">
            <a:avLst/>
          </a:prstGeom>
          <a:solidFill>
            <a:schemeClr val="bg1"/>
          </a:solidFill>
          <a:ln w="25400" cap="flat" cmpd="sng" algn="ctr">
            <a:noFill/>
            <a:prstDash val="solid"/>
          </a:ln>
          <a:effectLst/>
        </p:spPr>
        <p:txBody>
          <a:bodyPr anchor="ctr"/>
          <a:lstStyle/>
          <a:p>
            <a:pPr algn="ctr">
              <a:defRPr/>
            </a:pPr>
            <a:endParaRPr lang="en-US" sz="761" kern="0" dirty="0">
              <a:solidFill>
                <a:prstClr val="black"/>
              </a:solidFill>
              <a:cs typeface="Arial" panose="020B0604020202020204" pitchFamily="34" charset="0"/>
            </a:endParaRPr>
          </a:p>
        </p:txBody>
      </p:sp>
      <p:sp>
        <p:nvSpPr>
          <p:cNvPr id="30" name="Rectangle 26"/>
          <p:cNvSpPr>
            <a:spLocks noChangeArrowheads="1"/>
          </p:cNvSpPr>
          <p:nvPr/>
        </p:nvSpPr>
        <p:spPr bwMode="auto">
          <a:xfrm>
            <a:off x="3695923" y="1909718"/>
            <a:ext cx="1778693" cy="532335"/>
          </a:xfrm>
          <a:prstGeom prst="rect">
            <a:avLst/>
          </a:prstGeom>
          <a:noFill/>
          <a:ln>
            <a:noFill/>
          </a:ln>
          <a:extLst/>
        </p:spPr>
        <p:txBody>
          <a:bodyPr spcFirstLastPara="1" lIns="0" tIns="63305" rIns="0" bIns="63305" numCol="1" anchor="ctr">
            <a:prstTxWarp prst="textArchUp">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370343" fontAlgn="base">
              <a:spcBef>
                <a:spcPct val="0"/>
              </a:spcBef>
              <a:spcAft>
                <a:spcPct val="0"/>
              </a:spcAft>
              <a:buClr>
                <a:srgbClr val="702082"/>
              </a:buClr>
              <a:defRPr/>
            </a:pPr>
            <a:r>
              <a:rPr lang="en-GB" altLang="en-US" sz="750" b="1" dirty="0">
                <a:solidFill>
                  <a:srgbClr val="FFFFFF"/>
                </a:solidFill>
                <a:ea typeface="MS PGothic" pitchFamily="34" charset="-128"/>
                <a:cs typeface="Arial" panose="020B0604020202020204" pitchFamily="34" charset="0"/>
              </a:rPr>
              <a:t>RECRUITING</a:t>
            </a:r>
          </a:p>
        </p:txBody>
      </p:sp>
      <p:sp>
        <p:nvSpPr>
          <p:cNvPr id="31" name="Rectangle 30"/>
          <p:cNvSpPr>
            <a:spLocks noChangeArrowheads="1"/>
          </p:cNvSpPr>
          <p:nvPr/>
        </p:nvSpPr>
        <p:spPr bwMode="auto">
          <a:xfrm rot="17939215">
            <a:off x="2870439" y="2485052"/>
            <a:ext cx="1505392" cy="611304"/>
          </a:xfrm>
          <a:prstGeom prst="rect">
            <a:avLst/>
          </a:prstGeom>
          <a:noFill/>
          <a:ln w="9525">
            <a:noFill/>
            <a:miter lim="800000"/>
            <a:headEnd/>
            <a:tailEnd/>
          </a:ln>
        </p:spPr>
        <p:txBody>
          <a:bodyPr spcFirstLastPara="1" lIns="0" tIns="63305" rIns="0" bIns="63305" numCol="1" anchor="ctr">
            <a:prstTxWarp prst="textArchUp">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buClr>
                <a:srgbClr val="702082"/>
              </a:buClr>
              <a:defRPr/>
            </a:pPr>
            <a:r>
              <a:rPr lang="en-GB" sz="750" b="1" dirty="0">
                <a:solidFill>
                  <a:prstClr val="white"/>
                </a:solidFill>
                <a:cs typeface="Arial" panose="020B0604020202020204" pitchFamily="34" charset="0"/>
              </a:rPr>
              <a:t>BEFORE JOINING</a:t>
            </a:r>
          </a:p>
        </p:txBody>
      </p:sp>
      <p:sp>
        <p:nvSpPr>
          <p:cNvPr id="32" name="Rectangle 27"/>
          <p:cNvSpPr>
            <a:spLocks noChangeArrowheads="1"/>
          </p:cNvSpPr>
          <p:nvPr/>
        </p:nvSpPr>
        <p:spPr bwMode="auto">
          <a:xfrm rot="3378990">
            <a:off x="4768063" y="2455763"/>
            <a:ext cx="1477226" cy="722052"/>
          </a:xfrm>
          <a:prstGeom prst="rect">
            <a:avLst/>
          </a:prstGeom>
          <a:noFill/>
          <a:ln>
            <a:noFill/>
          </a:ln>
          <a:extLst/>
        </p:spPr>
        <p:txBody>
          <a:bodyPr spcFirstLastPara="1" lIns="0" tIns="63305" rIns="0" bIns="63305" numCol="1" anchor="ctr">
            <a:prstTxWarp prst="textArchUp">
              <a:avLst/>
            </a:prstTxWarp>
          </a:bodyPr>
          <a:lstStyle>
            <a:lvl1pPr>
              <a:defRPr>
                <a:solidFill>
                  <a:schemeClr val="tx1"/>
                </a:solidFill>
                <a:latin typeface="Arial" panose="020B0604020202020204" pitchFamily="34" charset="0"/>
              </a:defRPr>
            </a:lvl1pPr>
            <a:lvl2pPr marL="371475" indent="-1714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370343" fontAlgn="base">
              <a:spcBef>
                <a:spcPct val="0"/>
              </a:spcBef>
              <a:spcAft>
                <a:spcPct val="0"/>
              </a:spcAft>
              <a:buClr>
                <a:srgbClr val="702082"/>
              </a:buClr>
              <a:defRPr/>
            </a:pPr>
            <a:r>
              <a:rPr lang="en-GB" altLang="en-US" sz="750" b="1" dirty="0">
                <a:solidFill>
                  <a:srgbClr val="FFFFFF"/>
                </a:solidFill>
                <a:ea typeface="MS PGothic" pitchFamily="34" charset="-128"/>
                <a:cs typeface="Arial" panose="020B0604020202020204" pitchFamily="34" charset="0"/>
              </a:rPr>
              <a:t>ON BOARDING</a:t>
            </a:r>
          </a:p>
        </p:txBody>
      </p:sp>
      <p:sp>
        <p:nvSpPr>
          <p:cNvPr id="33" name="Rectangle 32"/>
          <p:cNvSpPr>
            <a:spLocks noChangeArrowheads="1"/>
          </p:cNvSpPr>
          <p:nvPr/>
        </p:nvSpPr>
        <p:spPr bwMode="auto">
          <a:xfrm rot="3531592">
            <a:off x="2914923" y="3763251"/>
            <a:ext cx="1191914" cy="452636"/>
          </a:xfrm>
          <a:prstGeom prst="rect">
            <a:avLst/>
          </a:prstGeom>
          <a:noFill/>
          <a:ln w="9525">
            <a:noFill/>
            <a:miter lim="800000"/>
            <a:headEnd/>
            <a:tailEnd/>
          </a:ln>
        </p:spPr>
        <p:txBody>
          <a:bodyPr spcFirstLastPara="1" lIns="0" tIns="63305" rIns="0" bIns="63305" numCol="1" anchor="ctr">
            <a:prstTxWarp prst="textArchDown">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buClr>
                <a:srgbClr val="702082"/>
              </a:buClr>
              <a:defRPr/>
            </a:pPr>
            <a:r>
              <a:rPr lang="en-GB" sz="750" b="1" dirty="0">
                <a:solidFill>
                  <a:prstClr val="white"/>
                </a:solidFill>
                <a:cs typeface="Arial" panose="020B0604020202020204" pitchFamily="34" charset="0"/>
              </a:rPr>
              <a:t>PERFORMING</a:t>
            </a:r>
          </a:p>
        </p:txBody>
      </p:sp>
      <p:sp>
        <p:nvSpPr>
          <p:cNvPr id="67" name="Chevron 66"/>
          <p:cNvSpPr/>
          <p:nvPr/>
        </p:nvSpPr>
        <p:spPr>
          <a:xfrm rot="16374205">
            <a:off x="3164198" y="3212648"/>
            <a:ext cx="325317" cy="325317"/>
          </a:xfrm>
          <a:prstGeom prst="chevron">
            <a:avLst/>
          </a:prstGeom>
          <a:solidFill>
            <a:schemeClr val="bg1"/>
          </a:solidFill>
          <a:ln w="25400" cap="flat" cmpd="sng" algn="ctr">
            <a:noFill/>
            <a:prstDash val="solid"/>
          </a:ln>
          <a:effectLst/>
        </p:spPr>
        <p:txBody>
          <a:bodyPr anchor="ctr"/>
          <a:lstStyle/>
          <a:p>
            <a:pPr algn="ctr">
              <a:defRPr/>
            </a:pPr>
            <a:endParaRPr lang="en-US" sz="761" kern="0" dirty="0">
              <a:solidFill>
                <a:prstClr val="black"/>
              </a:solidFill>
              <a:cs typeface="Arial" panose="020B0604020202020204" pitchFamily="34" charset="0"/>
            </a:endParaRPr>
          </a:p>
        </p:txBody>
      </p:sp>
      <p:sp>
        <p:nvSpPr>
          <p:cNvPr id="68" name="Oval 67"/>
          <p:cNvSpPr/>
          <p:nvPr/>
        </p:nvSpPr>
        <p:spPr>
          <a:xfrm>
            <a:off x="3582115" y="2351807"/>
            <a:ext cx="2025000" cy="2025000"/>
          </a:xfrm>
          <a:prstGeom prst="ellipse">
            <a:avLst/>
          </a:prstGeom>
          <a:solidFill>
            <a:schemeClr val="bg1"/>
          </a:solidFill>
          <a:ln w="76200">
            <a:solidFill>
              <a:srgbClr val="C8D7D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50000"/>
              </a:lnSpc>
            </a:pPr>
            <a:endParaRPr lang="en-GB" b="1" dirty="0">
              <a:solidFill>
                <a:schemeClr val="bg2">
                  <a:lumMod val="10000"/>
                </a:schemeClr>
              </a:solidFill>
            </a:endParaRPr>
          </a:p>
        </p:txBody>
      </p:sp>
      <p:sp>
        <p:nvSpPr>
          <p:cNvPr id="71" name="Title 1"/>
          <p:cNvSpPr>
            <a:spLocks noGrp="1"/>
          </p:cNvSpPr>
          <p:nvPr>
            <p:ph type="title"/>
          </p:nvPr>
        </p:nvSpPr>
        <p:spPr>
          <a:xfrm>
            <a:off x="308958" y="426502"/>
            <a:ext cx="8229600" cy="230833"/>
          </a:xfrm>
        </p:spPr>
        <p:txBody>
          <a:bodyPr>
            <a:noAutofit/>
          </a:bodyPr>
          <a:lstStyle/>
          <a:p>
            <a:r>
              <a:rPr lang="en-GB" sz="1600" dirty="0"/>
              <a:t>T</a:t>
            </a:r>
            <a:r>
              <a:rPr lang="en-GB" sz="1600" dirty="0" smtClean="0"/>
              <a:t>o shape a risk-resilient culture, consider the whole employment lifecycle</a:t>
            </a:r>
            <a:endParaRPr lang="fr-FR" sz="1600" dirty="0"/>
          </a:p>
        </p:txBody>
      </p:sp>
      <p:sp>
        <p:nvSpPr>
          <p:cNvPr id="72" name="Rectangle 71"/>
          <p:cNvSpPr/>
          <p:nvPr/>
        </p:nvSpPr>
        <p:spPr>
          <a:xfrm>
            <a:off x="3614353" y="2856491"/>
            <a:ext cx="1972335" cy="1028487"/>
          </a:xfrm>
          <a:prstGeom prst="rect">
            <a:avLst/>
          </a:prstGeom>
          <a:noFill/>
        </p:spPr>
        <p:txBody>
          <a:bodyPr wrap="none" lIns="68580" tIns="34290" rIns="68580" bIns="34290">
            <a:spAutoFit/>
          </a:bodyPr>
          <a:lstStyle/>
          <a:p>
            <a:pPr algn="ctr">
              <a:spcBef>
                <a:spcPts val="450"/>
              </a:spcBef>
            </a:pPr>
            <a:r>
              <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SHAPING A</a:t>
            </a:r>
          </a:p>
          <a:p>
            <a:pPr algn="ctr">
              <a:spcBef>
                <a:spcPts val="450"/>
              </a:spcBef>
            </a:pPr>
            <a:r>
              <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RISK-RESILIENT</a:t>
            </a:r>
          </a:p>
          <a:p>
            <a:pPr algn="ctr">
              <a:spcBef>
                <a:spcPts val="450"/>
              </a:spcBef>
            </a:pPr>
            <a:r>
              <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CULTURE</a:t>
            </a:r>
          </a:p>
        </p:txBody>
      </p:sp>
    </p:spTree>
    <p:extLst>
      <p:ext uri="{BB962C8B-B14F-4D97-AF65-F5344CB8AC3E}">
        <p14:creationId xmlns:p14="http://schemas.microsoft.com/office/powerpoint/2010/main" val="40509235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3"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121859" name="Rectangle 3"/>
          <p:cNvSpPr>
            <a:spLocks noChangeArrowheads="1"/>
          </p:cNvSpPr>
          <p:nvPr>
            <p:custDataLst>
              <p:tags r:id="rId3"/>
            </p:custDataLst>
          </p:nvPr>
        </p:nvSpPr>
        <p:spPr bwMode="auto">
          <a:xfrm>
            <a:off x="0" y="0"/>
            <a:ext cx="9144000" cy="6858000"/>
          </a:xfrm>
          <a:prstGeom prst="rect">
            <a:avLst/>
          </a:prstGeom>
          <a:solidFill>
            <a:schemeClr val="accent1"/>
          </a:solidFill>
          <a:ln>
            <a:noFill/>
          </a:ln>
          <a:extLst/>
        </p:spPr>
        <p:txBody>
          <a:bodyPr wrap="none" lIns="0" anchor="ctr"/>
          <a:lstStyle/>
          <a:p>
            <a:pPr>
              <a:lnSpc>
                <a:spcPct val="100000"/>
              </a:lnSpc>
            </a:pPr>
            <a:endParaRPr lang="en-US" smtClean="0">
              <a:solidFill>
                <a:srgbClr val="000000"/>
              </a:solidFill>
              <a:latin typeface="Arial"/>
              <a:cs typeface="Arial" charset="0"/>
            </a:endParaRPr>
          </a:p>
        </p:txBody>
      </p:sp>
      <p:sp>
        <p:nvSpPr>
          <p:cNvPr id="11" name="Slide Number Placeholder 4"/>
          <p:cNvSpPr>
            <a:spLocks noGrp="1"/>
          </p:cNvSpPr>
          <p:nvPr>
            <p:ph type="sldNum" sz="quarter" idx="4"/>
          </p:nvPr>
        </p:nvSpPr>
        <p:spPr>
          <a:xfrm>
            <a:off x="8389362" y="6468410"/>
            <a:ext cx="503238" cy="273050"/>
          </a:xfrm>
        </p:spPr>
        <p:txBody>
          <a:bodyPr/>
          <a:lstStyle/>
          <a:p>
            <a:pPr>
              <a:defRPr/>
            </a:pPr>
            <a:fld id="{B897D5AB-9C13-44B4-B7A6-F003B0A9A3EC}" type="slidenum">
              <a:rPr lang="en-GB">
                <a:solidFill>
                  <a:schemeClr val="accent3">
                    <a:lumMod val="50000"/>
                  </a:schemeClr>
                </a:solidFill>
              </a:rPr>
              <a:pPr>
                <a:defRPr/>
              </a:pPr>
              <a:t>19</a:t>
            </a:fld>
            <a:endParaRPr lang="en-GB" dirty="0">
              <a:solidFill>
                <a:schemeClr val="accent3">
                  <a:lumMod val="50000"/>
                </a:schemeClr>
              </a:solidFill>
            </a:endParaRPr>
          </a:p>
        </p:txBody>
      </p:sp>
      <p:sp>
        <p:nvSpPr>
          <p:cNvPr id="17" name="Rectangle 2"/>
          <p:cNvSpPr txBox="1">
            <a:spLocks noChangeArrowheads="1"/>
          </p:cNvSpPr>
          <p:nvPr/>
        </p:nvSpPr>
        <p:spPr>
          <a:xfrm>
            <a:off x="1704651" y="2319421"/>
            <a:ext cx="5858211" cy="2462213"/>
          </a:xfrm>
          <a:prstGeom prst="rect">
            <a:avLst/>
          </a:prstGeom>
        </p:spPr>
        <p:txBody>
          <a:bodyPr vert="horz" wrap="square" lIns="0" tIns="0" rIns="0" bIns="0" rtlCol="0">
            <a:sp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4000" dirty="0">
                <a:solidFill>
                  <a:schemeClr val="bg1"/>
                </a:solidFill>
              </a:rPr>
              <a:t>O</a:t>
            </a:r>
            <a:r>
              <a:rPr lang="en-GB" sz="4000" dirty="0" smtClean="0">
                <a:solidFill>
                  <a:schemeClr val="bg1"/>
                </a:solidFill>
              </a:rPr>
              <a:t>ur Execs </a:t>
            </a:r>
            <a:r>
              <a:rPr lang="en-GB" sz="4000" dirty="0">
                <a:solidFill>
                  <a:schemeClr val="bg1"/>
                </a:solidFill>
              </a:rPr>
              <a:t>have recently gone through an assessment of their leadership style. </a:t>
            </a:r>
          </a:p>
        </p:txBody>
      </p:sp>
      <p:sp>
        <p:nvSpPr>
          <p:cNvPr id="18" name="Freeform 51"/>
          <p:cNvSpPr>
            <a:spLocks noEditPoints="1"/>
          </p:cNvSpPr>
          <p:nvPr/>
        </p:nvSpPr>
        <p:spPr bwMode="auto">
          <a:xfrm rot="10800000">
            <a:off x="814683" y="2036846"/>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19" name="Freeform 51"/>
          <p:cNvSpPr>
            <a:spLocks noEditPoints="1"/>
          </p:cNvSpPr>
          <p:nvPr/>
        </p:nvSpPr>
        <p:spPr bwMode="auto">
          <a:xfrm>
            <a:off x="5938778" y="4499059"/>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6203847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259268" y="1975104"/>
            <a:ext cx="2499364" cy="2503171"/>
          </a:xfrm>
          <a:prstGeom prst="rect">
            <a:avLst/>
          </a:prstGeom>
        </p:spPr>
      </p:pic>
      <p:sp>
        <p:nvSpPr>
          <p:cNvPr id="25" name="Rounded Rectangle 24"/>
          <p:cNvSpPr/>
          <p:nvPr/>
        </p:nvSpPr>
        <p:spPr>
          <a:xfrm>
            <a:off x="311555" y="1814698"/>
            <a:ext cx="4965879" cy="3082988"/>
          </a:xfrm>
          <a:prstGeom prst="roundRect">
            <a:avLst>
              <a:gd name="adj" fmla="val 1659"/>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sz="1350"/>
          </a:p>
        </p:txBody>
      </p:sp>
      <p:sp>
        <p:nvSpPr>
          <p:cNvPr id="3" name="Footer Placeholder 2"/>
          <p:cNvSpPr>
            <a:spLocks noGrp="1"/>
          </p:cNvSpPr>
          <p:nvPr>
            <p:ph type="ftr" sz="quarter" idx="4294967295"/>
          </p:nvPr>
        </p:nvSpPr>
        <p:spPr>
          <a:xfrm>
            <a:off x="437921" y="6418114"/>
            <a:ext cx="3958390" cy="69250"/>
          </a:xfrm>
          <a:prstGeom prst="rect">
            <a:avLst/>
          </a:prstGeom>
        </p:spPr>
        <p:txBody>
          <a:body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
        <p:nvSpPr>
          <p:cNvPr id="4" name="Slide Number Placeholder 3"/>
          <p:cNvSpPr>
            <a:spLocks noGrp="1"/>
          </p:cNvSpPr>
          <p:nvPr>
            <p:ph type="sldNum" sz="quarter" idx="12"/>
          </p:nvPr>
        </p:nvSpPr>
        <p:spPr>
          <a:xfrm>
            <a:off x="8480611" y="6400802"/>
            <a:ext cx="381000" cy="126958"/>
          </a:xfrm>
        </p:spPr>
        <p:txBody>
          <a:bodyPr vert="horz" wrap="square" lIns="0" tIns="0" rIns="0" bIns="0" rtlCol="0" anchor="t" anchorCtr="0">
            <a:spAutoFit/>
          </a:bodyPr>
          <a:lstStyle/>
          <a:p>
            <a:pPr algn="ctr"/>
            <a:fld id="{2083E393-C0BF-4ED8-8545-7E4C90AFF831}" type="slidenum">
              <a:rPr lang="en-US" sz="825"/>
              <a:pPr algn="ctr"/>
              <a:t>20</a:t>
            </a:fld>
            <a:endParaRPr lang="en-US" sz="825" dirty="0"/>
          </a:p>
        </p:txBody>
      </p:sp>
      <p:sp>
        <p:nvSpPr>
          <p:cNvPr id="14" name="TextBox 13"/>
          <p:cNvSpPr txBox="1"/>
          <p:nvPr/>
        </p:nvSpPr>
        <p:spPr>
          <a:xfrm>
            <a:off x="5545478" y="4977745"/>
            <a:ext cx="3373186" cy="646331"/>
          </a:xfrm>
          <a:prstGeom prst="rect">
            <a:avLst/>
          </a:prstGeom>
          <a:noFill/>
        </p:spPr>
        <p:txBody>
          <a:bodyPr wrap="square" rtlCol="0">
            <a:spAutoFit/>
          </a:bodyPr>
          <a:lstStyle/>
          <a:p>
            <a:r>
              <a:rPr lang="en-GB" sz="1200" b="1" dirty="0">
                <a:solidFill>
                  <a:prstClr val="black"/>
                </a:solidFill>
              </a:rPr>
              <a:t>Leadership Team Dashboard- </a:t>
            </a:r>
            <a:r>
              <a:rPr lang="en-GB" sz="1200" dirty="0">
                <a:solidFill>
                  <a:prstClr val="black"/>
                </a:solidFill>
              </a:rPr>
              <a:t>highlights group risk characteristics and overall risk propensity</a:t>
            </a:r>
          </a:p>
        </p:txBody>
      </p:sp>
      <p:sp>
        <p:nvSpPr>
          <p:cNvPr id="15" name="TextBox 14"/>
          <p:cNvSpPr txBox="1"/>
          <p:nvPr/>
        </p:nvSpPr>
        <p:spPr>
          <a:xfrm>
            <a:off x="344606" y="4977585"/>
            <a:ext cx="4914662" cy="1015663"/>
          </a:xfrm>
          <a:prstGeom prst="rect">
            <a:avLst/>
          </a:prstGeom>
          <a:noFill/>
        </p:spPr>
        <p:txBody>
          <a:bodyPr wrap="square" rtlCol="0">
            <a:spAutoFit/>
          </a:bodyPr>
          <a:lstStyle/>
          <a:p>
            <a:r>
              <a:rPr lang="en-GB" sz="1200" b="1" dirty="0">
                <a:solidFill>
                  <a:prstClr val="black"/>
                </a:solidFill>
              </a:rPr>
              <a:t>Individual Risk Profiles- </a:t>
            </a:r>
            <a:r>
              <a:rPr lang="en-GB" sz="1200" dirty="0">
                <a:solidFill>
                  <a:prstClr val="black"/>
                </a:solidFill>
              </a:rPr>
              <a:t>in-depth analysis of a leaders’ behavioural style and risk characteristics. providing individual actions, advice and guidance to manage individual risk behaviour and drive appropriate organisational risk culture</a:t>
            </a:r>
          </a:p>
          <a:p>
            <a:endParaRPr lang="en-GB" sz="1200" dirty="0">
              <a:solidFill>
                <a:prstClr val="black"/>
              </a:solidFill>
            </a:endParaRPr>
          </a:p>
        </p:txBody>
      </p:sp>
      <p:sp>
        <p:nvSpPr>
          <p:cNvPr id="17" name="Title 1"/>
          <p:cNvSpPr>
            <a:spLocks noGrp="1"/>
          </p:cNvSpPr>
          <p:nvPr>
            <p:ph type="title"/>
          </p:nvPr>
        </p:nvSpPr>
        <p:spPr>
          <a:xfrm>
            <a:off x="375314" y="425970"/>
            <a:ext cx="8229600" cy="230833"/>
          </a:xfrm>
        </p:spPr>
        <p:txBody>
          <a:bodyPr>
            <a:noAutofit/>
          </a:bodyPr>
          <a:lstStyle/>
          <a:p>
            <a:r>
              <a:rPr lang="en-GB" altLang="en-US" sz="1600" dirty="0" smtClean="0"/>
              <a:t>Use psychometrics to help leaders recognise their individual risk profile</a:t>
            </a:r>
            <a:endParaRPr lang="fr-FR" sz="1600" dirty="0"/>
          </a:p>
        </p:txBody>
      </p:sp>
      <p:sp>
        <p:nvSpPr>
          <p:cNvPr id="18" name="Text Placeholder 2"/>
          <p:cNvSpPr>
            <a:spLocks noGrp="1"/>
          </p:cNvSpPr>
          <p:nvPr>
            <p:ph type="body" sz="quarter" idx="13"/>
          </p:nvPr>
        </p:nvSpPr>
        <p:spPr>
          <a:xfrm>
            <a:off x="375314" y="702217"/>
            <a:ext cx="8229600" cy="207749"/>
          </a:xfrm>
        </p:spPr>
        <p:txBody>
          <a:bodyPr/>
          <a:lstStyle/>
          <a:p>
            <a:r>
              <a:rPr lang="en-GB" sz="1400" dirty="0" smtClean="0"/>
              <a:t>Aggregate results to identify potential blind spots within the leadership team</a:t>
            </a:r>
          </a:p>
          <a:p>
            <a:endParaRPr lang="fr-FR" sz="1400"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37921" y="1923132"/>
            <a:ext cx="2412694" cy="2867140"/>
          </a:xfrm>
          <a:prstGeom prst="rect">
            <a:avLst/>
          </a:prstGeom>
        </p:spPr>
      </p:pic>
      <p:sp>
        <p:nvSpPr>
          <p:cNvPr id="20" name="Rectangle 19"/>
          <p:cNvSpPr/>
          <p:nvPr/>
        </p:nvSpPr>
        <p:spPr>
          <a:xfrm>
            <a:off x="6241964" y="3132432"/>
            <a:ext cx="528066" cy="315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sz="1350"/>
          </a:p>
        </p:txBody>
      </p:sp>
      <p:sp>
        <p:nvSpPr>
          <p:cNvPr id="21" name="Rectangle 20"/>
          <p:cNvSpPr/>
          <p:nvPr/>
        </p:nvSpPr>
        <p:spPr>
          <a:xfrm>
            <a:off x="5775044" y="3006879"/>
            <a:ext cx="1510763" cy="692497"/>
          </a:xfrm>
          <a:prstGeom prst="rect">
            <a:avLst/>
          </a:prstGeom>
          <a:noFill/>
        </p:spPr>
        <p:txBody>
          <a:bodyPr wrap="square" lIns="68580" tIns="34290" rIns="68580" bIns="34290">
            <a:spAutoFit/>
          </a:bodyPr>
          <a:lstStyle/>
          <a:p>
            <a:pPr algn="ctr"/>
            <a:r>
              <a:rPr lang="en-US" sz="2700" dirty="0">
                <a:ln w="0"/>
                <a:solidFill>
                  <a:schemeClr val="accent1"/>
                </a:solidFill>
                <a:effectLst>
                  <a:outerShdw blurRad="38100" dist="25400" dir="5400000" algn="ctr" rotWithShape="0">
                    <a:srgbClr val="6E747A">
                      <a:alpha val="43000"/>
                    </a:srgbClr>
                  </a:outerShdw>
                </a:effectLst>
                <a:latin typeface="Segoe UI Semibold" panose="020B0702040204020203" pitchFamily="34" charset="0"/>
              </a:rPr>
              <a:t>12</a:t>
            </a:r>
          </a:p>
          <a:p>
            <a:pPr algn="ctr"/>
            <a:r>
              <a:rPr lang="en-US" sz="1350" dirty="0">
                <a:ln w="0"/>
                <a:solidFill>
                  <a:schemeClr val="accent1"/>
                </a:solidFill>
                <a:effectLst>
                  <a:outerShdw blurRad="38100" dist="25400" dir="5400000" algn="ctr" rotWithShape="0">
                    <a:srgbClr val="6E747A">
                      <a:alpha val="43000"/>
                    </a:srgbClr>
                  </a:outerShdw>
                </a:effectLst>
                <a:latin typeface="Segoe UI Semibold" panose="020B0702040204020203" pitchFamily="34" charset="0"/>
              </a:rPr>
              <a:t>Group Size</a:t>
            </a:r>
          </a:p>
        </p:txBody>
      </p:sp>
      <p:pic>
        <p:nvPicPr>
          <p:cNvPr id="23" name="Picture 22"/>
          <p:cNvPicPr>
            <a:picLocks noChangeAspect="1"/>
          </p:cNvPicPr>
          <p:nvPr/>
        </p:nvPicPr>
        <p:blipFill rotWithShape="1">
          <a:blip r:embed="rId4" cstate="screen">
            <a:extLst>
              <a:ext uri="{28A0092B-C50C-407E-A947-70E740481C1C}">
                <a14:useLocalDpi xmlns:a14="http://schemas.microsoft.com/office/drawing/2010/main"/>
              </a:ext>
            </a:extLst>
          </a:blip>
          <a:srcRect l="2068" r="1995" b="2547"/>
          <a:stretch/>
        </p:blipFill>
        <p:spPr>
          <a:xfrm>
            <a:off x="3015867" y="1901515"/>
            <a:ext cx="2189603" cy="2905283"/>
          </a:xfrm>
          <a:prstGeom prst="rect">
            <a:avLst/>
          </a:prstGeom>
        </p:spPr>
      </p:pic>
      <p:pic>
        <p:nvPicPr>
          <p:cNvPr id="24" name="Picture 2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752727" y="1975104"/>
            <a:ext cx="1246619" cy="2503171"/>
          </a:xfrm>
          <a:prstGeom prst="rect">
            <a:avLst/>
          </a:prstGeom>
        </p:spPr>
      </p:pic>
    </p:spTree>
    <p:extLst>
      <p:ext uri="{BB962C8B-B14F-4D97-AF65-F5344CB8AC3E}">
        <p14:creationId xmlns:p14="http://schemas.microsoft.com/office/powerpoint/2010/main" val="6136199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2"/>
            <a:ext cx="8229600" cy="307777"/>
          </a:xfrm>
        </p:spPr>
        <p:txBody>
          <a:bodyPr>
            <a:normAutofit/>
          </a:bodyPr>
          <a:lstStyle/>
          <a:p>
            <a:r>
              <a:rPr lang="en-GB" altLang="en-US" sz="1600" dirty="0" smtClean="0"/>
              <a:t>Some leadership behaviours go a long way... </a:t>
            </a:r>
            <a:endParaRPr lang="fr-FR" sz="1600" dirty="0"/>
          </a:p>
        </p:txBody>
      </p:sp>
      <p:sp>
        <p:nvSpPr>
          <p:cNvPr id="3" name="Text Placeholder 2"/>
          <p:cNvSpPr>
            <a:spLocks noGrp="1"/>
          </p:cNvSpPr>
          <p:nvPr>
            <p:ph type="body" sz="quarter" idx="13"/>
          </p:nvPr>
        </p:nvSpPr>
        <p:spPr>
          <a:xfrm>
            <a:off x="457200" y="746337"/>
            <a:ext cx="8063509" cy="382413"/>
          </a:xfrm>
        </p:spPr>
        <p:txBody>
          <a:bodyPr/>
          <a:lstStyle/>
          <a:p>
            <a:r>
              <a:rPr lang="en-GB" altLang="en-US" sz="1400" dirty="0"/>
              <a:t>Leading change, shaping a </a:t>
            </a:r>
            <a:r>
              <a:rPr lang="en-US" altLang="en-US" sz="1400" dirty="0"/>
              <a:t>strong risk </a:t>
            </a:r>
            <a:r>
              <a:rPr lang="en-US" altLang="en-US" sz="1400" dirty="0" smtClean="0"/>
              <a:t>culture and building a </a:t>
            </a:r>
            <a:r>
              <a:rPr lang="en-US" altLang="en-US" sz="1400" dirty="0"/>
              <a:t>learning </a:t>
            </a:r>
            <a:r>
              <a:rPr lang="en-US" altLang="en-US" sz="1400" dirty="0" err="1"/>
              <a:t>organisation</a:t>
            </a:r>
            <a:r>
              <a:rPr lang="en-US" altLang="en-US" sz="1400" dirty="0"/>
              <a:t> all call for </a:t>
            </a:r>
            <a:r>
              <a:rPr lang="en-US" altLang="en-US" sz="1400" dirty="0" smtClean="0"/>
              <a:t>the </a:t>
            </a:r>
            <a:r>
              <a:rPr lang="en-US" altLang="en-US" sz="1400" dirty="0"/>
              <a:t>same set of skills</a:t>
            </a:r>
            <a:endParaRPr lang="fr-FR" sz="1400" dirty="0"/>
          </a:p>
        </p:txBody>
      </p:sp>
      <p:sp>
        <p:nvSpPr>
          <p:cNvPr id="10" name="Freeform 9"/>
          <p:cNvSpPr/>
          <p:nvPr/>
        </p:nvSpPr>
        <p:spPr>
          <a:xfrm>
            <a:off x="773424" y="4449645"/>
            <a:ext cx="7577729" cy="783536"/>
          </a:xfrm>
          <a:custGeom>
            <a:avLst/>
            <a:gdLst>
              <a:gd name="connsiteX0" fmla="*/ 0 w 8229600"/>
              <a:gd name="connsiteY0" fmla="*/ 0 h 1316831"/>
              <a:gd name="connsiteX1" fmla="*/ 8229600 w 8229600"/>
              <a:gd name="connsiteY1" fmla="*/ 0 h 1316831"/>
              <a:gd name="connsiteX2" fmla="*/ 8229600 w 8229600"/>
              <a:gd name="connsiteY2" fmla="*/ 1316831 h 1316831"/>
              <a:gd name="connsiteX3" fmla="*/ 0 w 8229600"/>
              <a:gd name="connsiteY3" fmla="*/ 1316831 h 1316831"/>
              <a:gd name="connsiteX4" fmla="*/ 0 w 8229600"/>
              <a:gd name="connsiteY4" fmla="*/ 0 h 131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1316831">
                <a:moveTo>
                  <a:pt x="0" y="0"/>
                </a:moveTo>
                <a:lnTo>
                  <a:pt x="8229600" y="0"/>
                </a:lnTo>
                <a:lnTo>
                  <a:pt x="8229600" y="1316831"/>
                </a:lnTo>
                <a:lnTo>
                  <a:pt x="0" y="1316831"/>
                </a:lnTo>
                <a:lnTo>
                  <a:pt x="0" y="0"/>
                </a:lnTo>
                <a:close/>
              </a:path>
            </a:pathLst>
          </a:custGeom>
          <a:solidFill>
            <a:srgbClr val="B4A778"/>
          </a:solidFill>
          <a:ln>
            <a:solidFill>
              <a:schemeClr val="bg1"/>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72000" tIns="0" rIns="72000" bIns="72000" numCol="1" spcCol="1270" anchor="ctr" anchorCtr="0">
            <a:noAutofit/>
          </a:bodyPr>
          <a:lstStyle/>
          <a:p>
            <a:pPr algn="ctr" defTabSz="2166938">
              <a:lnSpc>
                <a:spcPct val="90000"/>
              </a:lnSpc>
              <a:spcBef>
                <a:spcPct val="0"/>
              </a:spcBef>
              <a:spcAft>
                <a:spcPct val="35000"/>
              </a:spcAft>
            </a:pPr>
            <a:r>
              <a:rPr lang="en-GB" sz="2000" dirty="0"/>
              <a:t>Build</a:t>
            </a:r>
            <a:r>
              <a:rPr lang="en-GB" dirty="0"/>
              <a:t> </a:t>
            </a:r>
            <a:r>
              <a:rPr lang="en-GB" sz="2400" b="1" dirty="0"/>
              <a:t>trust</a:t>
            </a:r>
            <a:r>
              <a:rPr lang="en-GB" sz="2800" dirty="0"/>
              <a:t> </a:t>
            </a:r>
            <a:r>
              <a:rPr lang="en-GB" sz="2000" dirty="0"/>
              <a:t>and influence others through their own behaviour</a:t>
            </a:r>
            <a:endParaRPr lang="fr-FR" dirty="0"/>
          </a:p>
        </p:txBody>
      </p:sp>
      <p:sp>
        <p:nvSpPr>
          <p:cNvPr id="11" name="Freeform 10"/>
          <p:cNvSpPr/>
          <p:nvPr/>
        </p:nvSpPr>
        <p:spPr>
          <a:xfrm>
            <a:off x="3301696" y="2202198"/>
            <a:ext cx="2520000" cy="2232000"/>
          </a:xfrm>
          <a:custGeom>
            <a:avLst/>
            <a:gdLst>
              <a:gd name="connsiteX0" fmla="*/ 0 w 2740521"/>
              <a:gd name="connsiteY0" fmla="*/ 0 h 2765345"/>
              <a:gd name="connsiteX1" fmla="*/ 2740521 w 2740521"/>
              <a:gd name="connsiteY1" fmla="*/ 0 h 2765345"/>
              <a:gd name="connsiteX2" fmla="*/ 2740521 w 2740521"/>
              <a:gd name="connsiteY2" fmla="*/ 2765345 h 2765345"/>
              <a:gd name="connsiteX3" fmla="*/ 0 w 2740521"/>
              <a:gd name="connsiteY3" fmla="*/ 2765345 h 2765345"/>
              <a:gd name="connsiteX4" fmla="*/ 0 w 2740521"/>
              <a:gd name="connsiteY4" fmla="*/ 0 h 276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521" h="2765345">
                <a:moveTo>
                  <a:pt x="0" y="0"/>
                </a:moveTo>
                <a:lnTo>
                  <a:pt x="2740521" y="0"/>
                </a:lnTo>
                <a:lnTo>
                  <a:pt x="2740521" y="2765345"/>
                </a:lnTo>
                <a:lnTo>
                  <a:pt x="0" y="2765345"/>
                </a:lnTo>
                <a:lnTo>
                  <a:pt x="0" y="0"/>
                </a:lnTo>
                <a:close/>
              </a:path>
            </a:pathLst>
          </a:custGeom>
          <a:solidFill>
            <a:srgbClr val="96C931"/>
          </a:solidFill>
          <a:ln>
            <a:solidFill>
              <a:schemeClr val="bg1"/>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85738" tIns="185738" rIns="185738" bIns="185738" numCol="1" spcCol="1270" anchor="t" anchorCtr="0">
            <a:noAutofit/>
          </a:bodyPr>
          <a:lstStyle/>
          <a:p>
            <a:pPr algn="ctr" defTabSz="2166938">
              <a:lnSpc>
                <a:spcPct val="90000"/>
              </a:lnSpc>
              <a:spcBef>
                <a:spcPct val="0"/>
              </a:spcBef>
              <a:spcAft>
                <a:spcPct val="35000"/>
              </a:spcAft>
            </a:pPr>
            <a:r>
              <a:rPr lang="fr-FR" sz="2400" b="1" dirty="0" err="1"/>
              <a:t>Involve</a:t>
            </a:r>
            <a:endParaRPr lang="fr-FR" sz="2400" b="1" dirty="0"/>
          </a:p>
        </p:txBody>
      </p:sp>
      <p:sp>
        <p:nvSpPr>
          <p:cNvPr id="12" name="Freeform 11"/>
          <p:cNvSpPr/>
          <p:nvPr/>
        </p:nvSpPr>
        <p:spPr>
          <a:xfrm>
            <a:off x="773424" y="2202198"/>
            <a:ext cx="2520000" cy="2232000"/>
          </a:xfrm>
          <a:custGeom>
            <a:avLst/>
            <a:gdLst>
              <a:gd name="connsiteX0" fmla="*/ 0 w 2740521"/>
              <a:gd name="connsiteY0" fmla="*/ 0 h 2765345"/>
              <a:gd name="connsiteX1" fmla="*/ 2740521 w 2740521"/>
              <a:gd name="connsiteY1" fmla="*/ 0 h 2765345"/>
              <a:gd name="connsiteX2" fmla="*/ 2740521 w 2740521"/>
              <a:gd name="connsiteY2" fmla="*/ 2765345 h 2765345"/>
              <a:gd name="connsiteX3" fmla="*/ 0 w 2740521"/>
              <a:gd name="connsiteY3" fmla="*/ 2765345 h 2765345"/>
              <a:gd name="connsiteX4" fmla="*/ 0 w 2740521"/>
              <a:gd name="connsiteY4" fmla="*/ 0 h 276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521" h="2765345">
                <a:moveTo>
                  <a:pt x="0" y="0"/>
                </a:moveTo>
                <a:lnTo>
                  <a:pt x="2740521" y="0"/>
                </a:lnTo>
                <a:lnTo>
                  <a:pt x="2740521" y="2765345"/>
                </a:lnTo>
                <a:lnTo>
                  <a:pt x="0" y="2765345"/>
                </a:lnTo>
                <a:lnTo>
                  <a:pt x="0" y="0"/>
                </a:lnTo>
                <a:close/>
              </a:path>
            </a:pathLst>
          </a:custGeom>
          <a:ln>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738" tIns="185738" rIns="185738" bIns="185738" numCol="1" spcCol="1270" anchor="t" anchorCtr="0">
            <a:noAutofit/>
          </a:bodyPr>
          <a:lstStyle/>
          <a:p>
            <a:pPr algn="ctr" defTabSz="2166938">
              <a:lnSpc>
                <a:spcPct val="90000"/>
              </a:lnSpc>
              <a:spcBef>
                <a:spcPct val="0"/>
              </a:spcBef>
              <a:spcAft>
                <a:spcPct val="35000"/>
              </a:spcAft>
            </a:pPr>
            <a:r>
              <a:rPr lang="fr-FR" sz="2400" b="1" dirty="0" err="1"/>
              <a:t>Inform</a:t>
            </a:r>
            <a:endParaRPr lang="fr-FR" sz="2400" b="1" dirty="0"/>
          </a:p>
        </p:txBody>
      </p:sp>
      <p:sp>
        <p:nvSpPr>
          <p:cNvPr id="13" name="Freeform 12"/>
          <p:cNvSpPr/>
          <p:nvPr/>
        </p:nvSpPr>
        <p:spPr>
          <a:xfrm>
            <a:off x="5831153" y="2202198"/>
            <a:ext cx="2520000" cy="2232000"/>
          </a:xfrm>
          <a:custGeom>
            <a:avLst/>
            <a:gdLst>
              <a:gd name="connsiteX0" fmla="*/ 0 w 2740521"/>
              <a:gd name="connsiteY0" fmla="*/ 0 h 2765345"/>
              <a:gd name="connsiteX1" fmla="*/ 2740521 w 2740521"/>
              <a:gd name="connsiteY1" fmla="*/ 0 h 2765345"/>
              <a:gd name="connsiteX2" fmla="*/ 2740521 w 2740521"/>
              <a:gd name="connsiteY2" fmla="*/ 2765345 h 2765345"/>
              <a:gd name="connsiteX3" fmla="*/ 0 w 2740521"/>
              <a:gd name="connsiteY3" fmla="*/ 2765345 h 2765345"/>
              <a:gd name="connsiteX4" fmla="*/ 0 w 2740521"/>
              <a:gd name="connsiteY4" fmla="*/ 0 h 276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521" h="2765345">
                <a:moveTo>
                  <a:pt x="0" y="0"/>
                </a:moveTo>
                <a:lnTo>
                  <a:pt x="2740521" y="0"/>
                </a:lnTo>
                <a:lnTo>
                  <a:pt x="2740521" y="2765345"/>
                </a:lnTo>
                <a:lnTo>
                  <a:pt x="0" y="2765345"/>
                </a:lnTo>
                <a:lnTo>
                  <a:pt x="0" y="0"/>
                </a:lnTo>
                <a:close/>
              </a:path>
            </a:pathLst>
          </a:custGeom>
          <a:solidFill>
            <a:srgbClr val="FF9933"/>
          </a:solidFill>
          <a:ln>
            <a:solidFill>
              <a:schemeClr val="bg1"/>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85738" tIns="185738" rIns="185738" bIns="185738" numCol="1" spcCol="1270" anchor="t" anchorCtr="0">
            <a:noAutofit/>
          </a:bodyPr>
          <a:lstStyle/>
          <a:p>
            <a:pPr algn="ctr" defTabSz="2166938">
              <a:lnSpc>
                <a:spcPct val="90000"/>
              </a:lnSpc>
              <a:spcBef>
                <a:spcPct val="0"/>
              </a:spcBef>
              <a:spcAft>
                <a:spcPct val="35000"/>
              </a:spcAft>
            </a:pPr>
            <a:r>
              <a:rPr lang="fr-FR" sz="2400" b="1" dirty="0" err="1"/>
              <a:t>Enable</a:t>
            </a:r>
            <a:endParaRPr lang="fr-FR" sz="2400" b="1" dirty="0"/>
          </a:p>
        </p:txBody>
      </p:sp>
      <p:sp>
        <p:nvSpPr>
          <p:cNvPr id="5" name="Slide Number Placeholder 4"/>
          <p:cNvSpPr>
            <a:spLocks noGrp="1"/>
          </p:cNvSpPr>
          <p:nvPr>
            <p:ph type="sldNum" sz="quarter" idx="4294967295"/>
          </p:nvPr>
        </p:nvSpPr>
        <p:spPr>
          <a:xfrm>
            <a:off x="8448220" y="6412289"/>
            <a:ext cx="396478" cy="126958"/>
          </a:xfrm>
          <a:prstGeom prst="rect">
            <a:avLst/>
          </a:prstGeom>
        </p:spPr>
        <p:txBody>
          <a:bodyPr/>
          <a:lstStyle/>
          <a:p>
            <a:pPr algn="ctr"/>
            <a:fld id="{2083E393-C0BF-4ED8-8545-7E4C90AFF831}" type="slidenum">
              <a:rPr lang="en-US" sz="825"/>
              <a:pPr algn="ctr"/>
              <a:t>21</a:t>
            </a:fld>
            <a:endParaRPr lang="en-US" sz="825" dirty="0"/>
          </a:p>
        </p:txBody>
      </p:sp>
      <p:sp>
        <p:nvSpPr>
          <p:cNvPr id="6" name="Footer Placeholder 5"/>
          <p:cNvSpPr>
            <a:spLocks noGrp="1"/>
          </p:cNvSpPr>
          <p:nvPr>
            <p:ph type="ftr" sz="quarter" idx="3"/>
          </p:nvPr>
        </p:nvSpPr>
        <p:spPr/>
        <p:txBody>
          <a:bodyPr/>
          <a:lstStyle/>
          <a:p>
            <a:r>
              <a:rPr lang="en-GB" smtClean="0"/>
              <a:t>© 2018 Willis Towers Watson. All rights reserved. Proprietary and Confidential. For Willis Towers Watson and Willis Towers Watson client use only.</a:t>
            </a:r>
            <a:endParaRPr lang="en-US" dirty="0"/>
          </a:p>
        </p:txBody>
      </p:sp>
      <p:grpSp>
        <p:nvGrpSpPr>
          <p:cNvPr id="15" name="Gruppieren 92"/>
          <p:cNvGrpSpPr>
            <a:grpSpLocks noChangeAspect="1"/>
          </p:cNvGrpSpPr>
          <p:nvPr/>
        </p:nvGrpSpPr>
        <p:grpSpPr bwMode="gray">
          <a:xfrm>
            <a:off x="3778397" y="2884749"/>
            <a:ext cx="1578877" cy="1299398"/>
            <a:chOff x="2221834" y="1019191"/>
            <a:chExt cx="7746744" cy="6375490"/>
          </a:xfrm>
        </p:grpSpPr>
        <p:grpSp>
          <p:nvGrpSpPr>
            <p:cNvPr id="16" name="Gruppieren 93"/>
            <p:cNvGrpSpPr/>
            <p:nvPr/>
          </p:nvGrpSpPr>
          <p:grpSpPr bwMode="gray">
            <a:xfrm>
              <a:off x="2221834" y="1019191"/>
              <a:ext cx="7746744" cy="6375490"/>
              <a:chOff x="2105827" y="1225666"/>
              <a:chExt cx="7746744" cy="6375490"/>
            </a:xfrm>
          </p:grpSpPr>
          <p:grpSp>
            <p:nvGrpSpPr>
              <p:cNvPr id="31" name="Gruppieren 109"/>
              <p:cNvGrpSpPr/>
              <p:nvPr/>
            </p:nvGrpSpPr>
            <p:grpSpPr bwMode="gray">
              <a:xfrm flipH="1">
                <a:off x="7275791" y="2780051"/>
                <a:ext cx="1607625" cy="4817595"/>
                <a:chOff x="3524938" y="2024976"/>
                <a:chExt cx="1864951" cy="5588729"/>
              </a:xfrm>
              <a:solidFill>
                <a:schemeClr val="accent3">
                  <a:lumMod val="50000"/>
                </a:schemeClr>
              </a:solidFill>
            </p:grpSpPr>
            <p:grpSp>
              <p:nvGrpSpPr>
                <p:cNvPr id="83" name="Gruppieren 161"/>
                <p:cNvGrpSpPr/>
                <p:nvPr/>
              </p:nvGrpSpPr>
              <p:grpSpPr bwMode="gray">
                <a:xfrm>
                  <a:off x="4041927" y="2988243"/>
                  <a:ext cx="1347962" cy="4625462"/>
                  <a:chOff x="2908452" y="2094126"/>
                  <a:chExt cx="1347962" cy="4625462"/>
                </a:xfrm>
                <a:grpFill/>
              </p:grpSpPr>
              <p:cxnSp>
                <p:nvCxnSpPr>
                  <p:cNvPr id="85" name="Gerader Verbinder 6"/>
                  <p:cNvCxnSpPr/>
                  <p:nvPr/>
                </p:nvCxnSpPr>
                <p:spPr bwMode="gray">
                  <a:xfrm>
                    <a:off x="2908453" y="2094126"/>
                    <a:ext cx="0" cy="781276"/>
                  </a:xfrm>
                  <a:prstGeom prst="line">
                    <a:avLst/>
                  </a:prstGeom>
                  <a:grpFill/>
                  <a:ln w="73025" cap="rnd">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Gerader Verbinder 7"/>
                  <p:cNvCxnSpPr/>
                  <p:nvPr/>
                </p:nvCxnSpPr>
                <p:spPr bwMode="gray">
                  <a:xfrm>
                    <a:off x="2908452" y="2875402"/>
                    <a:ext cx="1347962" cy="1192864"/>
                  </a:xfrm>
                  <a:prstGeom prst="line">
                    <a:avLst/>
                  </a:prstGeom>
                  <a:grpFill/>
                  <a:ln w="73025" cap="rnd">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Gerader Verbinder 9"/>
                  <p:cNvCxnSpPr/>
                  <p:nvPr/>
                </p:nvCxnSpPr>
                <p:spPr bwMode="gray">
                  <a:xfrm flipH="1">
                    <a:off x="4256414" y="4099205"/>
                    <a:ext cx="0" cy="2620383"/>
                  </a:xfrm>
                  <a:prstGeom prst="line">
                    <a:avLst/>
                  </a:prstGeom>
                  <a:grpFill/>
                  <a:ln w="73025" cap="rnd">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84" name="Ellipse 162"/>
                <p:cNvSpPr/>
                <p:nvPr/>
              </p:nvSpPr>
              <p:spPr bwMode="gray">
                <a:xfrm>
                  <a:off x="3524938" y="2024976"/>
                  <a:ext cx="1033980" cy="1033980"/>
                </a:xfrm>
                <a:prstGeom prst="ellipse">
                  <a:avLst/>
                </a:prstGeom>
                <a:grp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32" name="Gruppieren 110"/>
              <p:cNvGrpSpPr/>
              <p:nvPr/>
            </p:nvGrpSpPr>
            <p:grpSpPr bwMode="gray">
              <a:xfrm>
                <a:off x="2105827" y="3029435"/>
                <a:ext cx="2472877" cy="4568211"/>
                <a:chOff x="3524938" y="2024976"/>
                <a:chExt cx="2868701" cy="5299427"/>
              </a:xfrm>
            </p:grpSpPr>
            <p:grpSp>
              <p:nvGrpSpPr>
                <p:cNvPr id="78" name="Gruppieren 156"/>
                <p:cNvGrpSpPr/>
                <p:nvPr/>
              </p:nvGrpSpPr>
              <p:grpSpPr bwMode="gray">
                <a:xfrm>
                  <a:off x="4041927" y="2988243"/>
                  <a:ext cx="2351712" cy="4336160"/>
                  <a:chOff x="2908452" y="2094126"/>
                  <a:chExt cx="2351712" cy="4336160"/>
                </a:xfrm>
              </p:grpSpPr>
              <p:cxnSp>
                <p:nvCxnSpPr>
                  <p:cNvPr id="80" name="Gerader Verbinder 6"/>
                  <p:cNvCxnSpPr/>
                  <p:nvPr/>
                </p:nvCxnSpPr>
                <p:spPr bwMode="gray">
                  <a:xfrm>
                    <a:off x="2908453" y="2094126"/>
                    <a:ext cx="0" cy="781276"/>
                  </a:xfrm>
                  <a:prstGeom prst="line">
                    <a:avLst/>
                  </a:prstGeom>
                  <a:ln w="73025" cap="rnd"/>
                </p:spPr>
                <p:style>
                  <a:lnRef idx="1">
                    <a:schemeClr val="accent1"/>
                  </a:lnRef>
                  <a:fillRef idx="0">
                    <a:schemeClr val="accent1"/>
                  </a:fillRef>
                  <a:effectRef idx="0">
                    <a:schemeClr val="accent1"/>
                  </a:effectRef>
                  <a:fontRef idx="minor">
                    <a:schemeClr val="tx1"/>
                  </a:fontRef>
                </p:style>
              </p:cxnSp>
              <p:cxnSp>
                <p:nvCxnSpPr>
                  <p:cNvPr id="81" name="Gerader Verbinder 7"/>
                  <p:cNvCxnSpPr/>
                  <p:nvPr/>
                </p:nvCxnSpPr>
                <p:spPr bwMode="gray">
                  <a:xfrm>
                    <a:off x="2908452" y="2875402"/>
                    <a:ext cx="2351712" cy="2081121"/>
                  </a:xfrm>
                  <a:prstGeom prst="line">
                    <a:avLst/>
                  </a:prstGeom>
                  <a:ln w="73025" cap="rnd"/>
                </p:spPr>
                <p:style>
                  <a:lnRef idx="1">
                    <a:schemeClr val="accent1"/>
                  </a:lnRef>
                  <a:fillRef idx="0">
                    <a:schemeClr val="accent1"/>
                  </a:fillRef>
                  <a:effectRef idx="0">
                    <a:schemeClr val="accent1"/>
                  </a:effectRef>
                  <a:fontRef idx="minor">
                    <a:schemeClr val="tx1"/>
                  </a:fontRef>
                </p:style>
              </p:cxnSp>
              <p:cxnSp>
                <p:nvCxnSpPr>
                  <p:cNvPr id="82" name="Gerader Verbinder 9"/>
                  <p:cNvCxnSpPr/>
                  <p:nvPr/>
                </p:nvCxnSpPr>
                <p:spPr bwMode="gray">
                  <a:xfrm>
                    <a:off x="5260164" y="4956523"/>
                    <a:ext cx="0" cy="1473763"/>
                  </a:xfrm>
                  <a:prstGeom prst="line">
                    <a:avLst/>
                  </a:prstGeom>
                  <a:ln w="73025" cap="rnd"/>
                </p:spPr>
                <p:style>
                  <a:lnRef idx="1">
                    <a:schemeClr val="accent1"/>
                  </a:lnRef>
                  <a:fillRef idx="0">
                    <a:schemeClr val="accent1"/>
                  </a:fillRef>
                  <a:effectRef idx="0">
                    <a:schemeClr val="accent1"/>
                  </a:effectRef>
                  <a:fontRef idx="minor">
                    <a:schemeClr val="tx1"/>
                  </a:fontRef>
                </p:style>
              </p:cxnSp>
            </p:grpSp>
            <p:sp>
              <p:nvSpPr>
                <p:cNvPr id="79" name="Ellipse 157"/>
                <p:cNvSpPr/>
                <p:nvPr/>
              </p:nvSpPr>
              <p:spPr bwMode="gray">
                <a:xfrm>
                  <a:off x="3524938" y="2024976"/>
                  <a:ext cx="1033980" cy="10339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33" name="Gruppieren 111"/>
              <p:cNvGrpSpPr/>
              <p:nvPr/>
            </p:nvGrpSpPr>
            <p:grpSpPr bwMode="gray">
              <a:xfrm>
                <a:off x="5414952" y="2925756"/>
                <a:ext cx="891311" cy="4671890"/>
                <a:chOff x="8752529" y="3151009"/>
                <a:chExt cx="891311" cy="4505026"/>
              </a:xfrm>
              <a:solidFill>
                <a:schemeClr val="accent1">
                  <a:lumMod val="50000"/>
                </a:schemeClr>
              </a:solidFill>
            </p:grpSpPr>
            <p:cxnSp>
              <p:nvCxnSpPr>
                <p:cNvPr id="76" name="Gerader Verbinder 9"/>
                <p:cNvCxnSpPr/>
                <p:nvPr/>
              </p:nvCxnSpPr>
              <p:spPr bwMode="gray">
                <a:xfrm>
                  <a:off x="9191474" y="3855103"/>
                  <a:ext cx="0" cy="3800932"/>
                </a:xfrm>
                <a:prstGeom prst="line">
                  <a:avLst/>
                </a:prstGeom>
                <a:grpFill/>
                <a:ln w="73025" cap="rnd">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77" name="Ellipse 155"/>
                <p:cNvSpPr/>
                <p:nvPr/>
              </p:nvSpPr>
              <p:spPr bwMode="gray">
                <a:xfrm flipH="1">
                  <a:off x="8752529" y="3151009"/>
                  <a:ext cx="891311" cy="891311"/>
                </a:xfrm>
                <a:prstGeom prst="ellipse">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34" name="Gruppieren 112"/>
              <p:cNvGrpSpPr/>
              <p:nvPr/>
            </p:nvGrpSpPr>
            <p:grpSpPr bwMode="gray">
              <a:xfrm>
                <a:off x="5835918" y="4294039"/>
                <a:ext cx="651907" cy="3294988"/>
                <a:chOff x="8939129" y="3151009"/>
                <a:chExt cx="891311" cy="4505026"/>
              </a:xfrm>
            </p:grpSpPr>
            <p:cxnSp>
              <p:nvCxnSpPr>
                <p:cNvPr id="74" name="Gerader Verbinder 9"/>
                <p:cNvCxnSpPr/>
                <p:nvPr/>
              </p:nvCxnSpPr>
              <p:spPr bwMode="gray">
                <a:xfrm>
                  <a:off x="9378073" y="3855103"/>
                  <a:ext cx="0" cy="3800932"/>
                </a:xfrm>
                <a:prstGeom prst="line">
                  <a:avLst/>
                </a:prstGeom>
                <a:ln w="730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5" name="Ellipse 153"/>
                <p:cNvSpPr/>
                <p:nvPr/>
              </p:nvSpPr>
              <p:spPr bwMode="gray">
                <a:xfrm flipH="1">
                  <a:off x="8939129" y="3151009"/>
                  <a:ext cx="891311" cy="891311"/>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35" name="Gruppieren 113"/>
              <p:cNvGrpSpPr/>
              <p:nvPr/>
            </p:nvGrpSpPr>
            <p:grpSpPr bwMode="gray">
              <a:xfrm flipH="1">
                <a:off x="2968303" y="5624946"/>
                <a:ext cx="2278561" cy="1972700"/>
                <a:chOff x="6988956" y="5071259"/>
                <a:chExt cx="2475356" cy="2211345"/>
              </a:xfrm>
            </p:grpSpPr>
            <p:cxnSp>
              <p:nvCxnSpPr>
                <p:cNvPr id="72" name="Gerader Verbinder 7"/>
                <p:cNvCxnSpPr/>
                <p:nvPr/>
              </p:nvCxnSpPr>
              <p:spPr bwMode="gray">
                <a:xfrm flipH="1">
                  <a:off x="6988956" y="5488637"/>
                  <a:ext cx="2027222" cy="1793967"/>
                </a:xfrm>
                <a:prstGeom prst="line">
                  <a:avLst/>
                </a:prstGeom>
                <a:ln w="73025"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3" name="Ellipse 151"/>
                <p:cNvSpPr/>
                <p:nvPr/>
              </p:nvSpPr>
              <p:spPr bwMode="gray">
                <a:xfrm flipH="1">
                  <a:off x="8812405" y="5071259"/>
                  <a:ext cx="651907" cy="651907"/>
                </a:xfrm>
                <a:prstGeom prst="ellipse">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36" name="Gruppieren 114"/>
              <p:cNvGrpSpPr/>
              <p:nvPr/>
            </p:nvGrpSpPr>
            <p:grpSpPr bwMode="gray">
              <a:xfrm>
                <a:off x="3656057" y="2480101"/>
                <a:ext cx="1463962" cy="5117545"/>
                <a:chOff x="3656057" y="2480101"/>
                <a:chExt cx="1463962" cy="5117545"/>
              </a:xfrm>
            </p:grpSpPr>
            <p:grpSp>
              <p:nvGrpSpPr>
                <p:cNvPr id="61" name="Gruppieren 139"/>
                <p:cNvGrpSpPr/>
                <p:nvPr/>
              </p:nvGrpSpPr>
              <p:grpSpPr bwMode="gray">
                <a:xfrm>
                  <a:off x="4133049" y="2480101"/>
                  <a:ext cx="986970" cy="5117545"/>
                  <a:chOff x="3524938" y="2024976"/>
                  <a:chExt cx="1144951" cy="5936691"/>
                </a:xfrm>
              </p:grpSpPr>
              <p:grpSp>
                <p:nvGrpSpPr>
                  <p:cNvPr id="67" name="Gruppieren 145"/>
                  <p:cNvGrpSpPr/>
                  <p:nvPr/>
                </p:nvGrpSpPr>
                <p:grpSpPr bwMode="gray">
                  <a:xfrm>
                    <a:off x="4041928" y="2988243"/>
                    <a:ext cx="627961" cy="4973424"/>
                    <a:chOff x="2908453" y="2094126"/>
                    <a:chExt cx="627961" cy="4973424"/>
                  </a:xfrm>
                </p:grpSpPr>
                <p:cxnSp>
                  <p:nvCxnSpPr>
                    <p:cNvPr id="69" name="Gerader Verbinder 6"/>
                    <p:cNvCxnSpPr/>
                    <p:nvPr/>
                  </p:nvCxnSpPr>
                  <p:spPr bwMode="gray">
                    <a:xfrm>
                      <a:off x="2908453" y="2094126"/>
                      <a:ext cx="0" cy="781276"/>
                    </a:xfrm>
                    <a:prstGeom prst="line">
                      <a:avLst/>
                    </a:prstGeom>
                    <a:ln w="73025"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0" name="Gerader Verbinder 7"/>
                    <p:cNvCxnSpPr/>
                    <p:nvPr/>
                  </p:nvCxnSpPr>
                  <p:spPr bwMode="gray">
                    <a:xfrm>
                      <a:off x="2908453" y="2875402"/>
                      <a:ext cx="627961" cy="524132"/>
                    </a:xfrm>
                    <a:prstGeom prst="line">
                      <a:avLst/>
                    </a:prstGeom>
                    <a:ln w="73025"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1" name="Gerader Verbinder 9"/>
                    <p:cNvCxnSpPr/>
                    <p:nvPr/>
                  </p:nvCxnSpPr>
                  <p:spPr bwMode="gray">
                    <a:xfrm>
                      <a:off x="3536414" y="3399534"/>
                      <a:ext cx="0" cy="3668016"/>
                    </a:xfrm>
                    <a:prstGeom prst="line">
                      <a:avLst/>
                    </a:prstGeom>
                    <a:ln w="73025" cap="rnd">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68" name="Ellipse 146"/>
                  <p:cNvSpPr/>
                  <p:nvPr/>
                </p:nvSpPr>
                <p:spPr bwMode="gray">
                  <a:xfrm>
                    <a:off x="3524938" y="2024976"/>
                    <a:ext cx="1033980" cy="1033980"/>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62" name="Gruppieren 140"/>
                <p:cNvGrpSpPr/>
                <p:nvPr/>
              </p:nvGrpSpPr>
              <p:grpSpPr bwMode="gray">
                <a:xfrm>
                  <a:off x="3656057" y="4386839"/>
                  <a:ext cx="1432430" cy="1360262"/>
                  <a:chOff x="3008487" y="4445228"/>
                  <a:chExt cx="1432430" cy="1360262"/>
                </a:xfrm>
              </p:grpSpPr>
              <p:grpSp>
                <p:nvGrpSpPr>
                  <p:cNvPr id="63" name="Gruppieren 141"/>
                  <p:cNvGrpSpPr/>
                  <p:nvPr/>
                </p:nvGrpSpPr>
                <p:grpSpPr bwMode="gray">
                  <a:xfrm flipH="1">
                    <a:off x="3260486" y="4890379"/>
                    <a:ext cx="1180431" cy="915111"/>
                    <a:chOff x="10320383" y="4835887"/>
                    <a:chExt cx="1161970" cy="1701747"/>
                  </a:xfrm>
                </p:grpSpPr>
                <p:cxnSp>
                  <p:nvCxnSpPr>
                    <p:cNvPr id="65" name="Gerader Verbinder 6"/>
                    <p:cNvCxnSpPr/>
                    <p:nvPr/>
                  </p:nvCxnSpPr>
                  <p:spPr bwMode="gray">
                    <a:xfrm flipH="1">
                      <a:off x="11482352" y="4835887"/>
                      <a:ext cx="0" cy="673475"/>
                    </a:xfrm>
                    <a:prstGeom prst="line">
                      <a:avLst/>
                    </a:prstGeom>
                    <a:ln w="73025"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6" name="Gerader Verbinder 7"/>
                    <p:cNvCxnSpPr/>
                    <p:nvPr/>
                  </p:nvCxnSpPr>
                  <p:spPr bwMode="gray">
                    <a:xfrm flipH="1">
                      <a:off x="10320383" y="5509362"/>
                      <a:ext cx="1161970" cy="1028272"/>
                    </a:xfrm>
                    <a:prstGeom prst="line">
                      <a:avLst/>
                    </a:prstGeom>
                    <a:ln w="73025" cap="rnd">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64" name="Ellipse 142"/>
                  <p:cNvSpPr/>
                  <p:nvPr/>
                </p:nvSpPr>
                <p:spPr bwMode="gray">
                  <a:xfrm flipH="1">
                    <a:off x="3008487" y="4445228"/>
                    <a:ext cx="504000" cy="504000"/>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37" name="Gruppieren 115"/>
              <p:cNvGrpSpPr/>
              <p:nvPr/>
            </p:nvGrpSpPr>
            <p:grpSpPr bwMode="gray">
              <a:xfrm>
                <a:off x="5401023" y="1225666"/>
                <a:ext cx="2221855" cy="6371980"/>
                <a:chOff x="5401023" y="1225666"/>
                <a:chExt cx="2221855" cy="6371980"/>
              </a:xfrm>
            </p:grpSpPr>
            <p:grpSp>
              <p:nvGrpSpPr>
                <p:cNvPr id="51" name="Gruppieren 129"/>
                <p:cNvGrpSpPr/>
                <p:nvPr/>
              </p:nvGrpSpPr>
              <p:grpSpPr bwMode="gray">
                <a:xfrm>
                  <a:off x="5995480" y="1225666"/>
                  <a:ext cx="1440000" cy="6371980"/>
                  <a:chOff x="5706889" y="1647824"/>
                  <a:chExt cx="1440000" cy="6189890"/>
                </a:xfrm>
              </p:grpSpPr>
              <p:sp>
                <p:nvSpPr>
                  <p:cNvPr id="59" name="Ellipse 137"/>
                  <p:cNvSpPr/>
                  <p:nvPr/>
                </p:nvSpPr>
                <p:spPr bwMode="gray">
                  <a:xfrm>
                    <a:off x="5706889" y="1647824"/>
                    <a:ext cx="1440000" cy="14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60" name="Gerader Verbinder 9"/>
                  <p:cNvCxnSpPr/>
                  <p:nvPr/>
                </p:nvCxnSpPr>
                <p:spPr bwMode="gray">
                  <a:xfrm>
                    <a:off x="6426889" y="2902259"/>
                    <a:ext cx="0" cy="4935455"/>
                  </a:xfrm>
                  <a:prstGeom prst="line">
                    <a:avLst/>
                  </a:prstGeom>
                  <a:ln w="73025" cap="rnd"/>
                </p:spPr>
                <p:style>
                  <a:lnRef idx="1">
                    <a:schemeClr val="accent1"/>
                  </a:lnRef>
                  <a:fillRef idx="0">
                    <a:schemeClr val="accent1"/>
                  </a:fillRef>
                  <a:effectRef idx="0">
                    <a:schemeClr val="accent1"/>
                  </a:effectRef>
                  <a:fontRef idx="minor">
                    <a:schemeClr val="tx1"/>
                  </a:fontRef>
                </p:style>
              </p:cxnSp>
            </p:grpSp>
            <p:grpSp>
              <p:nvGrpSpPr>
                <p:cNvPr id="52" name="Gruppieren 130"/>
                <p:cNvGrpSpPr/>
                <p:nvPr/>
              </p:nvGrpSpPr>
              <p:grpSpPr bwMode="gray">
                <a:xfrm>
                  <a:off x="6744733" y="2551963"/>
                  <a:ext cx="878145" cy="1361632"/>
                  <a:chOff x="10320383" y="4005532"/>
                  <a:chExt cx="1633005" cy="2532102"/>
                </a:xfrm>
              </p:grpSpPr>
              <p:cxnSp>
                <p:nvCxnSpPr>
                  <p:cNvPr id="56" name="Gerader Verbinder 6"/>
                  <p:cNvCxnSpPr/>
                  <p:nvPr/>
                </p:nvCxnSpPr>
                <p:spPr bwMode="gray">
                  <a:xfrm flipH="1">
                    <a:off x="11507731" y="4835886"/>
                    <a:ext cx="0" cy="673476"/>
                  </a:xfrm>
                  <a:prstGeom prst="line">
                    <a:avLst/>
                  </a:prstGeom>
                  <a:ln w="73025" cap="rnd"/>
                </p:spPr>
                <p:style>
                  <a:lnRef idx="1">
                    <a:schemeClr val="accent1"/>
                  </a:lnRef>
                  <a:fillRef idx="0">
                    <a:schemeClr val="accent1"/>
                  </a:fillRef>
                  <a:effectRef idx="0">
                    <a:schemeClr val="accent1"/>
                  </a:effectRef>
                  <a:fontRef idx="minor">
                    <a:schemeClr val="tx1"/>
                  </a:fontRef>
                </p:style>
              </p:cxnSp>
              <p:cxnSp>
                <p:nvCxnSpPr>
                  <p:cNvPr id="57" name="Gerader Verbinder 7"/>
                  <p:cNvCxnSpPr/>
                  <p:nvPr/>
                </p:nvCxnSpPr>
                <p:spPr bwMode="gray">
                  <a:xfrm flipH="1">
                    <a:off x="10320383" y="5509362"/>
                    <a:ext cx="1161970" cy="1028272"/>
                  </a:xfrm>
                  <a:prstGeom prst="line">
                    <a:avLst/>
                  </a:prstGeom>
                  <a:ln w="73025" cap="rnd"/>
                </p:spPr>
                <p:style>
                  <a:lnRef idx="1">
                    <a:schemeClr val="accent1"/>
                  </a:lnRef>
                  <a:fillRef idx="0">
                    <a:schemeClr val="accent1"/>
                  </a:fillRef>
                  <a:effectRef idx="0">
                    <a:schemeClr val="accent1"/>
                  </a:effectRef>
                  <a:fontRef idx="minor">
                    <a:schemeClr val="tx1"/>
                  </a:fontRef>
                </p:style>
              </p:cxnSp>
              <p:sp>
                <p:nvSpPr>
                  <p:cNvPr id="58" name="Ellipse 136"/>
                  <p:cNvSpPr/>
                  <p:nvPr/>
                </p:nvSpPr>
                <p:spPr bwMode="gray">
                  <a:xfrm flipH="1">
                    <a:off x="11062076" y="4005532"/>
                    <a:ext cx="891312" cy="8913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cxnSp>
              <p:nvCxnSpPr>
                <p:cNvPr id="53" name="Gerader Verbinder 6"/>
                <p:cNvCxnSpPr/>
                <p:nvPr/>
              </p:nvCxnSpPr>
              <p:spPr bwMode="gray">
                <a:xfrm>
                  <a:off x="5685448" y="5588152"/>
                  <a:ext cx="0" cy="316017"/>
                </a:xfrm>
                <a:prstGeom prst="line">
                  <a:avLst/>
                </a:prstGeom>
                <a:ln w="73025"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Gerader Verbinder 7"/>
                <p:cNvCxnSpPr/>
                <p:nvPr/>
              </p:nvCxnSpPr>
              <p:spPr bwMode="gray">
                <a:xfrm>
                  <a:off x="5685447" y="5904169"/>
                  <a:ext cx="1030033" cy="482500"/>
                </a:xfrm>
                <a:prstGeom prst="line">
                  <a:avLst/>
                </a:prstGeom>
                <a:ln w="7302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55" name="Ellipse 133"/>
                <p:cNvSpPr/>
                <p:nvPr/>
              </p:nvSpPr>
              <p:spPr bwMode="gray">
                <a:xfrm flipH="1">
                  <a:off x="5401023" y="5057324"/>
                  <a:ext cx="568848" cy="56884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38" name="Gruppieren 116"/>
              <p:cNvGrpSpPr/>
              <p:nvPr/>
            </p:nvGrpSpPr>
            <p:grpSpPr bwMode="gray">
              <a:xfrm>
                <a:off x="7732793" y="5026516"/>
                <a:ext cx="2119778" cy="2545053"/>
                <a:chOff x="7563721" y="5012870"/>
                <a:chExt cx="2520865" cy="3026609"/>
              </a:xfrm>
              <a:solidFill>
                <a:schemeClr val="accent3">
                  <a:lumMod val="40000"/>
                  <a:lumOff val="60000"/>
                </a:schemeClr>
              </a:solidFill>
            </p:grpSpPr>
            <p:cxnSp>
              <p:nvCxnSpPr>
                <p:cNvPr id="48" name="Gerader Verbinder 7"/>
                <p:cNvCxnSpPr/>
                <p:nvPr/>
              </p:nvCxnSpPr>
              <p:spPr bwMode="gray">
                <a:xfrm flipH="1">
                  <a:off x="7563721" y="6021893"/>
                  <a:ext cx="2197491" cy="2017586"/>
                </a:xfrm>
                <a:prstGeom prst="line">
                  <a:avLst/>
                </a:prstGeom>
                <a:grpFill/>
                <a:ln w="73025" cap="rnd">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9" name="Gerader Verbinder 6"/>
                <p:cNvCxnSpPr/>
                <p:nvPr/>
              </p:nvCxnSpPr>
              <p:spPr bwMode="gray">
                <a:xfrm flipH="1">
                  <a:off x="9764350" y="5305454"/>
                  <a:ext cx="0" cy="673475"/>
                </a:xfrm>
                <a:prstGeom prst="line">
                  <a:avLst/>
                </a:prstGeom>
                <a:grpFill/>
                <a:ln w="73025" cap="rnd">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0" name="Ellipse 128"/>
                <p:cNvSpPr/>
                <p:nvPr/>
              </p:nvSpPr>
              <p:spPr bwMode="gray">
                <a:xfrm flipH="1">
                  <a:off x="9432679" y="5012870"/>
                  <a:ext cx="651907" cy="651907"/>
                </a:xfrm>
                <a:prstGeom prst="ellipse">
                  <a:avLst/>
                </a:prstGeom>
                <a:grp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39" name="Gruppieren 117"/>
              <p:cNvGrpSpPr/>
              <p:nvPr/>
            </p:nvGrpSpPr>
            <p:grpSpPr bwMode="gray">
              <a:xfrm>
                <a:off x="7978457" y="4890839"/>
                <a:ext cx="651907" cy="2710317"/>
                <a:chOff x="7978457" y="4890839"/>
                <a:chExt cx="651907" cy="2710317"/>
              </a:xfrm>
            </p:grpSpPr>
            <p:cxnSp>
              <p:nvCxnSpPr>
                <p:cNvPr id="46" name="Gerader Verbinder 9"/>
                <p:cNvCxnSpPr/>
                <p:nvPr/>
              </p:nvCxnSpPr>
              <p:spPr bwMode="gray">
                <a:xfrm>
                  <a:off x="8295720" y="5420357"/>
                  <a:ext cx="0" cy="2180799"/>
                </a:xfrm>
                <a:prstGeom prst="line">
                  <a:avLst/>
                </a:prstGeom>
                <a:ln w="730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7" name="Ellipse 125"/>
                <p:cNvSpPr/>
                <p:nvPr/>
              </p:nvSpPr>
              <p:spPr bwMode="gray">
                <a:xfrm flipH="1">
                  <a:off x="7978457" y="4890839"/>
                  <a:ext cx="651907" cy="651907"/>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40" name="Gruppieren 118"/>
              <p:cNvGrpSpPr/>
              <p:nvPr/>
            </p:nvGrpSpPr>
            <p:grpSpPr bwMode="gray">
              <a:xfrm>
                <a:off x="7206441" y="4108221"/>
                <a:ext cx="540000" cy="3467158"/>
                <a:chOff x="9313286" y="4130487"/>
                <a:chExt cx="540000" cy="3467158"/>
              </a:xfrm>
            </p:grpSpPr>
            <p:cxnSp>
              <p:nvCxnSpPr>
                <p:cNvPr id="44" name="Gerader Verbinder 9"/>
                <p:cNvCxnSpPr/>
                <p:nvPr/>
              </p:nvCxnSpPr>
              <p:spPr bwMode="gray">
                <a:xfrm>
                  <a:off x="9572592" y="4535352"/>
                  <a:ext cx="0" cy="3062293"/>
                </a:xfrm>
                <a:prstGeom prst="line">
                  <a:avLst/>
                </a:prstGeom>
                <a:ln w="73025" cap="rnd"/>
              </p:spPr>
              <p:style>
                <a:lnRef idx="1">
                  <a:schemeClr val="accent1"/>
                </a:lnRef>
                <a:fillRef idx="0">
                  <a:schemeClr val="accent1"/>
                </a:fillRef>
                <a:effectRef idx="0">
                  <a:schemeClr val="accent1"/>
                </a:effectRef>
                <a:fontRef idx="minor">
                  <a:schemeClr val="tx1"/>
                </a:fontRef>
              </p:style>
            </p:cxnSp>
            <p:sp>
              <p:nvSpPr>
                <p:cNvPr id="45" name="Ellipse 123"/>
                <p:cNvSpPr/>
                <p:nvPr/>
              </p:nvSpPr>
              <p:spPr bwMode="gray">
                <a:xfrm flipH="1">
                  <a:off x="9313286" y="4130487"/>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41" name="Gruppieren 119"/>
              <p:cNvGrpSpPr/>
              <p:nvPr/>
            </p:nvGrpSpPr>
            <p:grpSpPr bwMode="gray">
              <a:xfrm>
                <a:off x="4552196" y="5772545"/>
                <a:ext cx="449274" cy="1828611"/>
                <a:chOff x="8939129" y="3151009"/>
                <a:chExt cx="891311" cy="3627767"/>
              </a:xfrm>
            </p:grpSpPr>
            <p:cxnSp>
              <p:nvCxnSpPr>
                <p:cNvPr id="42" name="Gerader Verbinder 9"/>
                <p:cNvCxnSpPr/>
                <p:nvPr/>
              </p:nvCxnSpPr>
              <p:spPr bwMode="gray">
                <a:xfrm>
                  <a:off x="9378073" y="3855102"/>
                  <a:ext cx="0" cy="2923674"/>
                </a:xfrm>
                <a:prstGeom prst="line">
                  <a:avLst/>
                </a:prstGeom>
                <a:ln w="730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3" name="Ellipse 121"/>
                <p:cNvSpPr/>
                <p:nvPr/>
              </p:nvSpPr>
              <p:spPr bwMode="gray">
                <a:xfrm flipH="1">
                  <a:off x="8939129" y="3151009"/>
                  <a:ext cx="891311" cy="891311"/>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17" name="Freeform 44"/>
            <p:cNvSpPr>
              <a:spLocks noChangeAspect="1"/>
            </p:cNvSpPr>
            <p:nvPr/>
          </p:nvSpPr>
          <p:spPr bwMode="gray">
            <a:xfrm>
              <a:off x="4438009" y="2406389"/>
              <a:ext cx="500063" cy="598488"/>
            </a:xfrm>
            <a:custGeom>
              <a:avLst/>
              <a:gdLst>
                <a:gd name="T0" fmla="*/ 121 w 133"/>
                <a:gd name="T1" fmla="*/ 96 h 160"/>
                <a:gd name="T2" fmla="*/ 96 w 133"/>
                <a:gd name="T3" fmla="*/ 82 h 160"/>
                <a:gd name="T4" fmla="*/ 86 w 133"/>
                <a:gd name="T5" fmla="*/ 76 h 160"/>
                <a:gd name="T6" fmla="*/ 84 w 133"/>
                <a:gd name="T7" fmla="*/ 68 h 160"/>
                <a:gd name="T8" fmla="*/ 84 w 133"/>
                <a:gd name="T9" fmla="*/ 68 h 160"/>
                <a:gd name="T10" fmla="*/ 90 w 133"/>
                <a:gd name="T11" fmla="*/ 57 h 160"/>
                <a:gd name="T12" fmla="*/ 94 w 133"/>
                <a:gd name="T13" fmla="*/ 49 h 160"/>
                <a:gd name="T14" fmla="*/ 93 w 133"/>
                <a:gd name="T15" fmla="*/ 40 h 160"/>
                <a:gd name="T16" fmla="*/ 93 w 133"/>
                <a:gd name="T17" fmla="*/ 39 h 160"/>
                <a:gd name="T18" fmla="*/ 80 w 133"/>
                <a:gd name="T19" fmla="*/ 9 h 160"/>
                <a:gd name="T20" fmla="*/ 55 w 133"/>
                <a:gd name="T21" fmla="*/ 5 h 160"/>
                <a:gd name="T22" fmla="*/ 38 w 133"/>
                <a:gd name="T23" fmla="*/ 26 h 160"/>
                <a:gd name="T24" fmla="*/ 39 w 133"/>
                <a:gd name="T25" fmla="*/ 41 h 160"/>
                <a:gd name="T26" fmla="*/ 39 w 133"/>
                <a:gd name="T27" fmla="*/ 51 h 160"/>
                <a:gd name="T28" fmla="*/ 42 w 133"/>
                <a:gd name="T29" fmla="*/ 55 h 160"/>
                <a:gd name="T30" fmla="*/ 47 w 133"/>
                <a:gd name="T31" fmla="*/ 67 h 160"/>
                <a:gd name="T32" fmla="*/ 47 w 133"/>
                <a:gd name="T33" fmla="*/ 67 h 160"/>
                <a:gd name="T34" fmla="*/ 46 w 133"/>
                <a:gd name="T35" fmla="*/ 75 h 160"/>
                <a:gd name="T36" fmla="*/ 46 w 133"/>
                <a:gd name="T37" fmla="*/ 74 h 160"/>
                <a:gd name="T38" fmla="*/ 21 w 133"/>
                <a:gd name="T39" fmla="*/ 87 h 160"/>
                <a:gd name="T40" fmla="*/ 11 w 133"/>
                <a:gd name="T41" fmla="*/ 93 h 160"/>
                <a:gd name="T42" fmla="*/ 0 w 133"/>
                <a:gd name="T43" fmla="*/ 139 h 160"/>
                <a:gd name="T44" fmla="*/ 4 w 133"/>
                <a:gd name="T45" fmla="*/ 148 h 160"/>
                <a:gd name="T46" fmla="*/ 66 w 133"/>
                <a:gd name="T47" fmla="*/ 159 h 160"/>
                <a:gd name="T48" fmla="*/ 126 w 133"/>
                <a:gd name="T49" fmla="*/ 149 h 160"/>
                <a:gd name="T50" fmla="*/ 130 w 133"/>
                <a:gd name="T51" fmla="*/ 145 h 160"/>
                <a:gd name="T52" fmla="*/ 121 w 133"/>
                <a:gd name="T53" fmla="*/ 9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60">
                  <a:moveTo>
                    <a:pt x="121" y="96"/>
                  </a:moveTo>
                  <a:cubicBezTo>
                    <a:pt x="118" y="88"/>
                    <a:pt x="96" y="82"/>
                    <a:pt x="96" y="82"/>
                  </a:cubicBezTo>
                  <a:cubicBezTo>
                    <a:pt x="91" y="79"/>
                    <a:pt x="88" y="77"/>
                    <a:pt x="86" y="76"/>
                  </a:cubicBezTo>
                  <a:cubicBezTo>
                    <a:pt x="85" y="74"/>
                    <a:pt x="84" y="72"/>
                    <a:pt x="84" y="68"/>
                  </a:cubicBezTo>
                  <a:cubicBezTo>
                    <a:pt x="84" y="68"/>
                    <a:pt x="84" y="68"/>
                    <a:pt x="84" y="68"/>
                  </a:cubicBezTo>
                  <a:cubicBezTo>
                    <a:pt x="87" y="65"/>
                    <a:pt x="89" y="61"/>
                    <a:pt x="90" y="57"/>
                  </a:cubicBezTo>
                  <a:cubicBezTo>
                    <a:pt x="93" y="56"/>
                    <a:pt x="94" y="49"/>
                    <a:pt x="94" y="49"/>
                  </a:cubicBezTo>
                  <a:cubicBezTo>
                    <a:pt x="97" y="43"/>
                    <a:pt x="94" y="41"/>
                    <a:pt x="93" y="40"/>
                  </a:cubicBezTo>
                  <a:cubicBezTo>
                    <a:pt x="93" y="40"/>
                    <a:pt x="93" y="39"/>
                    <a:pt x="93" y="39"/>
                  </a:cubicBezTo>
                  <a:cubicBezTo>
                    <a:pt x="93" y="37"/>
                    <a:pt x="98" y="12"/>
                    <a:pt x="80" y="9"/>
                  </a:cubicBezTo>
                  <a:cubicBezTo>
                    <a:pt x="71" y="0"/>
                    <a:pt x="55" y="5"/>
                    <a:pt x="55" y="5"/>
                  </a:cubicBezTo>
                  <a:cubicBezTo>
                    <a:pt x="40" y="9"/>
                    <a:pt x="38" y="26"/>
                    <a:pt x="38" y="26"/>
                  </a:cubicBezTo>
                  <a:cubicBezTo>
                    <a:pt x="38" y="35"/>
                    <a:pt x="39" y="41"/>
                    <a:pt x="39" y="41"/>
                  </a:cubicBezTo>
                  <a:cubicBezTo>
                    <a:pt x="36" y="41"/>
                    <a:pt x="39" y="51"/>
                    <a:pt x="39" y="51"/>
                  </a:cubicBezTo>
                  <a:cubicBezTo>
                    <a:pt x="39" y="55"/>
                    <a:pt x="41" y="55"/>
                    <a:pt x="42" y="55"/>
                  </a:cubicBezTo>
                  <a:cubicBezTo>
                    <a:pt x="43" y="60"/>
                    <a:pt x="45" y="64"/>
                    <a:pt x="47" y="67"/>
                  </a:cubicBezTo>
                  <a:cubicBezTo>
                    <a:pt x="47" y="67"/>
                    <a:pt x="47" y="67"/>
                    <a:pt x="47" y="67"/>
                  </a:cubicBezTo>
                  <a:cubicBezTo>
                    <a:pt x="47" y="67"/>
                    <a:pt x="48" y="71"/>
                    <a:pt x="46" y="75"/>
                  </a:cubicBezTo>
                  <a:cubicBezTo>
                    <a:pt x="46" y="75"/>
                    <a:pt x="46" y="74"/>
                    <a:pt x="46" y="74"/>
                  </a:cubicBezTo>
                  <a:cubicBezTo>
                    <a:pt x="44" y="80"/>
                    <a:pt x="21" y="87"/>
                    <a:pt x="21" y="87"/>
                  </a:cubicBezTo>
                  <a:cubicBezTo>
                    <a:pt x="14" y="89"/>
                    <a:pt x="11" y="93"/>
                    <a:pt x="11" y="93"/>
                  </a:cubicBezTo>
                  <a:cubicBezTo>
                    <a:pt x="2" y="107"/>
                    <a:pt x="0" y="139"/>
                    <a:pt x="0" y="139"/>
                  </a:cubicBezTo>
                  <a:cubicBezTo>
                    <a:pt x="1" y="147"/>
                    <a:pt x="4" y="148"/>
                    <a:pt x="4" y="148"/>
                  </a:cubicBezTo>
                  <a:cubicBezTo>
                    <a:pt x="27" y="157"/>
                    <a:pt x="66" y="159"/>
                    <a:pt x="66" y="159"/>
                  </a:cubicBezTo>
                  <a:cubicBezTo>
                    <a:pt x="103" y="160"/>
                    <a:pt x="126" y="149"/>
                    <a:pt x="126" y="149"/>
                  </a:cubicBezTo>
                  <a:cubicBezTo>
                    <a:pt x="130" y="147"/>
                    <a:pt x="130" y="145"/>
                    <a:pt x="130" y="145"/>
                  </a:cubicBezTo>
                  <a:cubicBezTo>
                    <a:pt x="133" y="122"/>
                    <a:pt x="121" y="96"/>
                    <a:pt x="121" y="9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18" name="Freeform 45"/>
            <p:cNvSpPr>
              <a:spLocks noChangeAspect="1"/>
            </p:cNvSpPr>
            <p:nvPr/>
          </p:nvSpPr>
          <p:spPr bwMode="gray">
            <a:xfrm>
              <a:off x="5736509" y="2844170"/>
              <a:ext cx="507505" cy="613770"/>
            </a:xfrm>
            <a:custGeom>
              <a:avLst/>
              <a:gdLst>
                <a:gd name="T0" fmla="*/ 107 w 117"/>
                <a:gd name="T1" fmla="*/ 89 h 142"/>
                <a:gd name="T2" fmla="*/ 85 w 117"/>
                <a:gd name="T3" fmla="*/ 77 h 142"/>
                <a:gd name="T4" fmla="*/ 75 w 117"/>
                <a:gd name="T5" fmla="*/ 70 h 142"/>
                <a:gd name="T6" fmla="*/ 73 w 117"/>
                <a:gd name="T7" fmla="*/ 73 h 142"/>
                <a:gd name="T8" fmla="*/ 73 w 117"/>
                <a:gd name="T9" fmla="*/ 72 h 142"/>
                <a:gd name="T10" fmla="*/ 72 w 117"/>
                <a:gd name="T11" fmla="*/ 67 h 142"/>
                <a:gd name="T12" fmla="*/ 89 w 117"/>
                <a:gd name="T13" fmla="*/ 65 h 142"/>
                <a:gd name="T14" fmla="*/ 82 w 117"/>
                <a:gd name="T15" fmla="*/ 45 h 142"/>
                <a:gd name="T16" fmla="*/ 57 w 117"/>
                <a:gd name="T17" fmla="*/ 8 h 142"/>
                <a:gd name="T18" fmla="*/ 33 w 117"/>
                <a:gd name="T19" fmla="*/ 45 h 142"/>
                <a:gd name="T20" fmla="*/ 25 w 117"/>
                <a:gd name="T21" fmla="*/ 64 h 142"/>
                <a:gd name="T22" fmla="*/ 43 w 117"/>
                <a:gd name="T23" fmla="*/ 67 h 142"/>
                <a:gd name="T24" fmla="*/ 41 w 117"/>
                <a:gd name="T25" fmla="*/ 72 h 142"/>
                <a:gd name="T26" fmla="*/ 42 w 117"/>
                <a:gd name="T27" fmla="*/ 74 h 142"/>
                <a:gd name="T28" fmla="*/ 40 w 117"/>
                <a:gd name="T29" fmla="*/ 71 h 142"/>
                <a:gd name="T30" fmla="*/ 18 w 117"/>
                <a:gd name="T31" fmla="*/ 81 h 142"/>
                <a:gd name="T32" fmla="*/ 10 w 117"/>
                <a:gd name="T33" fmla="*/ 86 h 142"/>
                <a:gd name="T34" fmla="*/ 0 w 117"/>
                <a:gd name="T35" fmla="*/ 125 h 142"/>
                <a:gd name="T36" fmla="*/ 3 w 117"/>
                <a:gd name="T37" fmla="*/ 132 h 142"/>
                <a:gd name="T38" fmla="*/ 58 w 117"/>
                <a:gd name="T39" fmla="*/ 141 h 142"/>
                <a:gd name="T40" fmla="*/ 111 w 117"/>
                <a:gd name="T41" fmla="*/ 133 h 142"/>
                <a:gd name="T42" fmla="*/ 115 w 117"/>
                <a:gd name="T43" fmla="*/ 129 h 142"/>
                <a:gd name="T44" fmla="*/ 107 w 117"/>
                <a:gd name="T45" fmla="*/ 8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42">
                  <a:moveTo>
                    <a:pt x="107" y="89"/>
                  </a:moveTo>
                  <a:cubicBezTo>
                    <a:pt x="104" y="82"/>
                    <a:pt x="85" y="77"/>
                    <a:pt x="85" y="77"/>
                  </a:cubicBezTo>
                  <a:cubicBezTo>
                    <a:pt x="76" y="73"/>
                    <a:pt x="75" y="70"/>
                    <a:pt x="75" y="70"/>
                  </a:cubicBezTo>
                  <a:cubicBezTo>
                    <a:pt x="74" y="71"/>
                    <a:pt x="74" y="72"/>
                    <a:pt x="73" y="73"/>
                  </a:cubicBezTo>
                  <a:cubicBezTo>
                    <a:pt x="73" y="72"/>
                    <a:pt x="73" y="72"/>
                    <a:pt x="73" y="72"/>
                  </a:cubicBezTo>
                  <a:cubicBezTo>
                    <a:pt x="73" y="72"/>
                    <a:pt x="72" y="69"/>
                    <a:pt x="72" y="67"/>
                  </a:cubicBezTo>
                  <a:cubicBezTo>
                    <a:pt x="77" y="67"/>
                    <a:pt x="84" y="67"/>
                    <a:pt x="89" y="65"/>
                  </a:cubicBezTo>
                  <a:cubicBezTo>
                    <a:pt x="89" y="65"/>
                    <a:pt x="83" y="61"/>
                    <a:pt x="82" y="45"/>
                  </a:cubicBezTo>
                  <a:cubicBezTo>
                    <a:pt x="82" y="44"/>
                    <a:pt x="89" y="3"/>
                    <a:pt x="57" y="8"/>
                  </a:cubicBezTo>
                  <a:cubicBezTo>
                    <a:pt x="57" y="8"/>
                    <a:pt x="29" y="0"/>
                    <a:pt x="33" y="45"/>
                  </a:cubicBezTo>
                  <a:cubicBezTo>
                    <a:pt x="34" y="52"/>
                    <a:pt x="29" y="59"/>
                    <a:pt x="25" y="64"/>
                  </a:cubicBezTo>
                  <a:cubicBezTo>
                    <a:pt x="25" y="64"/>
                    <a:pt x="33" y="67"/>
                    <a:pt x="43" y="67"/>
                  </a:cubicBezTo>
                  <a:cubicBezTo>
                    <a:pt x="43" y="68"/>
                    <a:pt x="42" y="70"/>
                    <a:pt x="41" y="72"/>
                  </a:cubicBezTo>
                  <a:cubicBezTo>
                    <a:pt x="41" y="72"/>
                    <a:pt x="41" y="72"/>
                    <a:pt x="42" y="74"/>
                  </a:cubicBezTo>
                  <a:cubicBezTo>
                    <a:pt x="41" y="72"/>
                    <a:pt x="40" y="71"/>
                    <a:pt x="40" y="71"/>
                  </a:cubicBezTo>
                  <a:cubicBezTo>
                    <a:pt x="39" y="75"/>
                    <a:pt x="18" y="81"/>
                    <a:pt x="18" y="81"/>
                  </a:cubicBezTo>
                  <a:cubicBezTo>
                    <a:pt x="12" y="83"/>
                    <a:pt x="10" y="86"/>
                    <a:pt x="10" y="86"/>
                  </a:cubicBezTo>
                  <a:cubicBezTo>
                    <a:pt x="1" y="98"/>
                    <a:pt x="0" y="125"/>
                    <a:pt x="0" y="125"/>
                  </a:cubicBezTo>
                  <a:cubicBezTo>
                    <a:pt x="0" y="131"/>
                    <a:pt x="3" y="132"/>
                    <a:pt x="3" y="132"/>
                  </a:cubicBezTo>
                  <a:cubicBezTo>
                    <a:pt x="23" y="140"/>
                    <a:pt x="58" y="141"/>
                    <a:pt x="58" y="141"/>
                  </a:cubicBezTo>
                  <a:cubicBezTo>
                    <a:pt x="91" y="142"/>
                    <a:pt x="111" y="133"/>
                    <a:pt x="111" y="133"/>
                  </a:cubicBezTo>
                  <a:cubicBezTo>
                    <a:pt x="115" y="131"/>
                    <a:pt x="115" y="129"/>
                    <a:pt x="115" y="129"/>
                  </a:cubicBezTo>
                  <a:cubicBezTo>
                    <a:pt x="117" y="110"/>
                    <a:pt x="107" y="89"/>
                    <a:pt x="107" y="8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19" name="Freeform 45"/>
            <p:cNvSpPr>
              <a:spLocks noChangeAspect="1"/>
            </p:cNvSpPr>
            <p:nvPr/>
          </p:nvSpPr>
          <p:spPr bwMode="gray">
            <a:xfrm>
              <a:off x="2413737" y="2942798"/>
              <a:ext cx="507505" cy="613770"/>
            </a:xfrm>
            <a:custGeom>
              <a:avLst/>
              <a:gdLst>
                <a:gd name="T0" fmla="*/ 107 w 117"/>
                <a:gd name="T1" fmla="*/ 89 h 142"/>
                <a:gd name="T2" fmla="*/ 85 w 117"/>
                <a:gd name="T3" fmla="*/ 77 h 142"/>
                <a:gd name="T4" fmla="*/ 75 w 117"/>
                <a:gd name="T5" fmla="*/ 70 h 142"/>
                <a:gd name="T6" fmla="*/ 73 w 117"/>
                <a:gd name="T7" fmla="*/ 73 h 142"/>
                <a:gd name="T8" fmla="*/ 73 w 117"/>
                <a:gd name="T9" fmla="*/ 72 h 142"/>
                <a:gd name="T10" fmla="*/ 72 w 117"/>
                <a:gd name="T11" fmla="*/ 67 h 142"/>
                <a:gd name="T12" fmla="*/ 89 w 117"/>
                <a:gd name="T13" fmla="*/ 65 h 142"/>
                <a:gd name="T14" fmla="*/ 82 w 117"/>
                <a:gd name="T15" fmla="*/ 45 h 142"/>
                <a:gd name="T16" fmla="*/ 57 w 117"/>
                <a:gd name="T17" fmla="*/ 8 h 142"/>
                <a:gd name="T18" fmla="*/ 33 w 117"/>
                <a:gd name="T19" fmla="*/ 45 h 142"/>
                <a:gd name="T20" fmla="*/ 25 w 117"/>
                <a:gd name="T21" fmla="*/ 64 h 142"/>
                <a:gd name="T22" fmla="*/ 43 w 117"/>
                <a:gd name="T23" fmla="*/ 67 h 142"/>
                <a:gd name="T24" fmla="*/ 41 w 117"/>
                <a:gd name="T25" fmla="*/ 72 h 142"/>
                <a:gd name="T26" fmla="*/ 42 w 117"/>
                <a:gd name="T27" fmla="*/ 74 h 142"/>
                <a:gd name="T28" fmla="*/ 40 w 117"/>
                <a:gd name="T29" fmla="*/ 71 h 142"/>
                <a:gd name="T30" fmla="*/ 18 w 117"/>
                <a:gd name="T31" fmla="*/ 81 h 142"/>
                <a:gd name="T32" fmla="*/ 10 w 117"/>
                <a:gd name="T33" fmla="*/ 86 h 142"/>
                <a:gd name="T34" fmla="*/ 0 w 117"/>
                <a:gd name="T35" fmla="*/ 125 h 142"/>
                <a:gd name="T36" fmla="*/ 3 w 117"/>
                <a:gd name="T37" fmla="*/ 132 h 142"/>
                <a:gd name="T38" fmla="*/ 58 w 117"/>
                <a:gd name="T39" fmla="*/ 141 h 142"/>
                <a:gd name="T40" fmla="*/ 111 w 117"/>
                <a:gd name="T41" fmla="*/ 133 h 142"/>
                <a:gd name="T42" fmla="*/ 115 w 117"/>
                <a:gd name="T43" fmla="*/ 129 h 142"/>
                <a:gd name="T44" fmla="*/ 107 w 117"/>
                <a:gd name="T45" fmla="*/ 8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42">
                  <a:moveTo>
                    <a:pt x="107" y="89"/>
                  </a:moveTo>
                  <a:cubicBezTo>
                    <a:pt x="104" y="82"/>
                    <a:pt x="85" y="77"/>
                    <a:pt x="85" y="77"/>
                  </a:cubicBezTo>
                  <a:cubicBezTo>
                    <a:pt x="76" y="73"/>
                    <a:pt x="75" y="70"/>
                    <a:pt x="75" y="70"/>
                  </a:cubicBezTo>
                  <a:cubicBezTo>
                    <a:pt x="74" y="71"/>
                    <a:pt x="74" y="72"/>
                    <a:pt x="73" y="73"/>
                  </a:cubicBezTo>
                  <a:cubicBezTo>
                    <a:pt x="73" y="72"/>
                    <a:pt x="73" y="72"/>
                    <a:pt x="73" y="72"/>
                  </a:cubicBezTo>
                  <a:cubicBezTo>
                    <a:pt x="73" y="72"/>
                    <a:pt x="72" y="69"/>
                    <a:pt x="72" y="67"/>
                  </a:cubicBezTo>
                  <a:cubicBezTo>
                    <a:pt x="77" y="67"/>
                    <a:pt x="84" y="67"/>
                    <a:pt x="89" y="65"/>
                  </a:cubicBezTo>
                  <a:cubicBezTo>
                    <a:pt x="89" y="65"/>
                    <a:pt x="83" y="61"/>
                    <a:pt x="82" y="45"/>
                  </a:cubicBezTo>
                  <a:cubicBezTo>
                    <a:pt x="82" y="44"/>
                    <a:pt x="89" y="3"/>
                    <a:pt x="57" y="8"/>
                  </a:cubicBezTo>
                  <a:cubicBezTo>
                    <a:pt x="57" y="8"/>
                    <a:pt x="29" y="0"/>
                    <a:pt x="33" y="45"/>
                  </a:cubicBezTo>
                  <a:cubicBezTo>
                    <a:pt x="34" y="52"/>
                    <a:pt x="29" y="59"/>
                    <a:pt x="25" y="64"/>
                  </a:cubicBezTo>
                  <a:cubicBezTo>
                    <a:pt x="25" y="64"/>
                    <a:pt x="33" y="67"/>
                    <a:pt x="43" y="67"/>
                  </a:cubicBezTo>
                  <a:cubicBezTo>
                    <a:pt x="43" y="68"/>
                    <a:pt x="42" y="70"/>
                    <a:pt x="41" y="72"/>
                  </a:cubicBezTo>
                  <a:cubicBezTo>
                    <a:pt x="41" y="72"/>
                    <a:pt x="41" y="72"/>
                    <a:pt x="42" y="74"/>
                  </a:cubicBezTo>
                  <a:cubicBezTo>
                    <a:pt x="41" y="72"/>
                    <a:pt x="40" y="71"/>
                    <a:pt x="40" y="71"/>
                  </a:cubicBezTo>
                  <a:cubicBezTo>
                    <a:pt x="39" y="75"/>
                    <a:pt x="18" y="81"/>
                    <a:pt x="18" y="81"/>
                  </a:cubicBezTo>
                  <a:cubicBezTo>
                    <a:pt x="12" y="83"/>
                    <a:pt x="10" y="86"/>
                    <a:pt x="10" y="86"/>
                  </a:cubicBezTo>
                  <a:cubicBezTo>
                    <a:pt x="1" y="98"/>
                    <a:pt x="0" y="125"/>
                    <a:pt x="0" y="125"/>
                  </a:cubicBezTo>
                  <a:cubicBezTo>
                    <a:pt x="0" y="131"/>
                    <a:pt x="3" y="132"/>
                    <a:pt x="3" y="132"/>
                  </a:cubicBezTo>
                  <a:cubicBezTo>
                    <a:pt x="23" y="140"/>
                    <a:pt x="58" y="141"/>
                    <a:pt x="58" y="141"/>
                  </a:cubicBezTo>
                  <a:cubicBezTo>
                    <a:pt x="91" y="142"/>
                    <a:pt x="111" y="133"/>
                    <a:pt x="111" y="133"/>
                  </a:cubicBezTo>
                  <a:cubicBezTo>
                    <a:pt x="115" y="131"/>
                    <a:pt x="115" y="129"/>
                    <a:pt x="115" y="129"/>
                  </a:cubicBezTo>
                  <a:cubicBezTo>
                    <a:pt x="117" y="110"/>
                    <a:pt x="107" y="89"/>
                    <a:pt x="107" y="8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0" name="Freeform 45"/>
            <p:cNvSpPr>
              <a:spLocks noChangeAspect="1"/>
            </p:cNvSpPr>
            <p:nvPr/>
          </p:nvSpPr>
          <p:spPr bwMode="gray">
            <a:xfrm>
              <a:off x="6095129" y="4179896"/>
              <a:ext cx="355105" cy="429459"/>
            </a:xfrm>
            <a:custGeom>
              <a:avLst/>
              <a:gdLst>
                <a:gd name="T0" fmla="*/ 107 w 117"/>
                <a:gd name="T1" fmla="*/ 89 h 142"/>
                <a:gd name="T2" fmla="*/ 85 w 117"/>
                <a:gd name="T3" fmla="*/ 77 h 142"/>
                <a:gd name="T4" fmla="*/ 75 w 117"/>
                <a:gd name="T5" fmla="*/ 70 h 142"/>
                <a:gd name="T6" fmla="*/ 73 w 117"/>
                <a:gd name="T7" fmla="*/ 73 h 142"/>
                <a:gd name="T8" fmla="*/ 73 w 117"/>
                <a:gd name="T9" fmla="*/ 72 h 142"/>
                <a:gd name="T10" fmla="*/ 72 w 117"/>
                <a:gd name="T11" fmla="*/ 67 h 142"/>
                <a:gd name="T12" fmla="*/ 89 w 117"/>
                <a:gd name="T13" fmla="*/ 65 h 142"/>
                <a:gd name="T14" fmla="*/ 82 w 117"/>
                <a:gd name="T15" fmla="*/ 45 h 142"/>
                <a:gd name="T16" fmla="*/ 57 w 117"/>
                <a:gd name="T17" fmla="*/ 8 h 142"/>
                <a:gd name="T18" fmla="*/ 33 w 117"/>
                <a:gd name="T19" fmla="*/ 45 h 142"/>
                <a:gd name="T20" fmla="*/ 25 w 117"/>
                <a:gd name="T21" fmla="*/ 64 h 142"/>
                <a:gd name="T22" fmla="*/ 43 w 117"/>
                <a:gd name="T23" fmla="*/ 67 h 142"/>
                <a:gd name="T24" fmla="*/ 41 w 117"/>
                <a:gd name="T25" fmla="*/ 72 h 142"/>
                <a:gd name="T26" fmla="*/ 42 w 117"/>
                <a:gd name="T27" fmla="*/ 74 h 142"/>
                <a:gd name="T28" fmla="*/ 40 w 117"/>
                <a:gd name="T29" fmla="*/ 71 h 142"/>
                <a:gd name="T30" fmla="*/ 18 w 117"/>
                <a:gd name="T31" fmla="*/ 81 h 142"/>
                <a:gd name="T32" fmla="*/ 10 w 117"/>
                <a:gd name="T33" fmla="*/ 86 h 142"/>
                <a:gd name="T34" fmla="*/ 0 w 117"/>
                <a:gd name="T35" fmla="*/ 125 h 142"/>
                <a:gd name="T36" fmla="*/ 3 w 117"/>
                <a:gd name="T37" fmla="*/ 132 h 142"/>
                <a:gd name="T38" fmla="*/ 58 w 117"/>
                <a:gd name="T39" fmla="*/ 141 h 142"/>
                <a:gd name="T40" fmla="*/ 111 w 117"/>
                <a:gd name="T41" fmla="*/ 133 h 142"/>
                <a:gd name="T42" fmla="*/ 115 w 117"/>
                <a:gd name="T43" fmla="*/ 129 h 142"/>
                <a:gd name="T44" fmla="*/ 107 w 117"/>
                <a:gd name="T45" fmla="*/ 8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42">
                  <a:moveTo>
                    <a:pt x="107" y="89"/>
                  </a:moveTo>
                  <a:cubicBezTo>
                    <a:pt x="104" y="82"/>
                    <a:pt x="85" y="77"/>
                    <a:pt x="85" y="77"/>
                  </a:cubicBezTo>
                  <a:cubicBezTo>
                    <a:pt x="76" y="73"/>
                    <a:pt x="75" y="70"/>
                    <a:pt x="75" y="70"/>
                  </a:cubicBezTo>
                  <a:cubicBezTo>
                    <a:pt x="74" y="71"/>
                    <a:pt x="74" y="72"/>
                    <a:pt x="73" y="73"/>
                  </a:cubicBezTo>
                  <a:cubicBezTo>
                    <a:pt x="73" y="72"/>
                    <a:pt x="73" y="72"/>
                    <a:pt x="73" y="72"/>
                  </a:cubicBezTo>
                  <a:cubicBezTo>
                    <a:pt x="73" y="72"/>
                    <a:pt x="72" y="69"/>
                    <a:pt x="72" y="67"/>
                  </a:cubicBezTo>
                  <a:cubicBezTo>
                    <a:pt x="77" y="67"/>
                    <a:pt x="84" y="67"/>
                    <a:pt x="89" y="65"/>
                  </a:cubicBezTo>
                  <a:cubicBezTo>
                    <a:pt x="89" y="65"/>
                    <a:pt x="83" y="61"/>
                    <a:pt x="82" y="45"/>
                  </a:cubicBezTo>
                  <a:cubicBezTo>
                    <a:pt x="82" y="44"/>
                    <a:pt x="89" y="3"/>
                    <a:pt x="57" y="8"/>
                  </a:cubicBezTo>
                  <a:cubicBezTo>
                    <a:pt x="57" y="8"/>
                    <a:pt x="29" y="0"/>
                    <a:pt x="33" y="45"/>
                  </a:cubicBezTo>
                  <a:cubicBezTo>
                    <a:pt x="34" y="52"/>
                    <a:pt x="29" y="59"/>
                    <a:pt x="25" y="64"/>
                  </a:cubicBezTo>
                  <a:cubicBezTo>
                    <a:pt x="25" y="64"/>
                    <a:pt x="33" y="67"/>
                    <a:pt x="43" y="67"/>
                  </a:cubicBezTo>
                  <a:cubicBezTo>
                    <a:pt x="43" y="68"/>
                    <a:pt x="42" y="70"/>
                    <a:pt x="41" y="72"/>
                  </a:cubicBezTo>
                  <a:cubicBezTo>
                    <a:pt x="41" y="72"/>
                    <a:pt x="41" y="72"/>
                    <a:pt x="42" y="74"/>
                  </a:cubicBezTo>
                  <a:cubicBezTo>
                    <a:pt x="41" y="72"/>
                    <a:pt x="40" y="71"/>
                    <a:pt x="40" y="71"/>
                  </a:cubicBezTo>
                  <a:cubicBezTo>
                    <a:pt x="39" y="75"/>
                    <a:pt x="18" y="81"/>
                    <a:pt x="18" y="81"/>
                  </a:cubicBezTo>
                  <a:cubicBezTo>
                    <a:pt x="12" y="83"/>
                    <a:pt x="10" y="86"/>
                    <a:pt x="10" y="86"/>
                  </a:cubicBezTo>
                  <a:cubicBezTo>
                    <a:pt x="1" y="98"/>
                    <a:pt x="0" y="125"/>
                    <a:pt x="0" y="125"/>
                  </a:cubicBezTo>
                  <a:cubicBezTo>
                    <a:pt x="0" y="131"/>
                    <a:pt x="3" y="132"/>
                    <a:pt x="3" y="132"/>
                  </a:cubicBezTo>
                  <a:cubicBezTo>
                    <a:pt x="23" y="140"/>
                    <a:pt x="58" y="141"/>
                    <a:pt x="58" y="141"/>
                  </a:cubicBezTo>
                  <a:cubicBezTo>
                    <a:pt x="91" y="142"/>
                    <a:pt x="111" y="133"/>
                    <a:pt x="111" y="133"/>
                  </a:cubicBezTo>
                  <a:cubicBezTo>
                    <a:pt x="115" y="131"/>
                    <a:pt x="115" y="129"/>
                    <a:pt x="115" y="129"/>
                  </a:cubicBezTo>
                  <a:cubicBezTo>
                    <a:pt x="117" y="110"/>
                    <a:pt x="107" y="89"/>
                    <a:pt x="107" y="8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1" name="Freeform 45"/>
            <p:cNvSpPr>
              <a:spLocks noChangeAspect="1"/>
            </p:cNvSpPr>
            <p:nvPr/>
          </p:nvSpPr>
          <p:spPr bwMode="gray">
            <a:xfrm>
              <a:off x="3206796" y="5471785"/>
              <a:ext cx="355105" cy="429459"/>
            </a:xfrm>
            <a:custGeom>
              <a:avLst/>
              <a:gdLst>
                <a:gd name="T0" fmla="*/ 107 w 117"/>
                <a:gd name="T1" fmla="*/ 89 h 142"/>
                <a:gd name="T2" fmla="*/ 85 w 117"/>
                <a:gd name="T3" fmla="*/ 77 h 142"/>
                <a:gd name="T4" fmla="*/ 75 w 117"/>
                <a:gd name="T5" fmla="*/ 70 h 142"/>
                <a:gd name="T6" fmla="*/ 73 w 117"/>
                <a:gd name="T7" fmla="*/ 73 h 142"/>
                <a:gd name="T8" fmla="*/ 73 w 117"/>
                <a:gd name="T9" fmla="*/ 72 h 142"/>
                <a:gd name="T10" fmla="*/ 72 w 117"/>
                <a:gd name="T11" fmla="*/ 67 h 142"/>
                <a:gd name="T12" fmla="*/ 89 w 117"/>
                <a:gd name="T13" fmla="*/ 65 h 142"/>
                <a:gd name="T14" fmla="*/ 82 w 117"/>
                <a:gd name="T15" fmla="*/ 45 h 142"/>
                <a:gd name="T16" fmla="*/ 57 w 117"/>
                <a:gd name="T17" fmla="*/ 8 h 142"/>
                <a:gd name="T18" fmla="*/ 33 w 117"/>
                <a:gd name="T19" fmla="*/ 45 h 142"/>
                <a:gd name="T20" fmla="*/ 25 w 117"/>
                <a:gd name="T21" fmla="*/ 64 h 142"/>
                <a:gd name="T22" fmla="*/ 43 w 117"/>
                <a:gd name="T23" fmla="*/ 67 h 142"/>
                <a:gd name="T24" fmla="*/ 41 w 117"/>
                <a:gd name="T25" fmla="*/ 72 h 142"/>
                <a:gd name="T26" fmla="*/ 42 w 117"/>
                <a:gd name="T27" fmla="*/ 74 h 142"/>
                <a:gd name="T28" fmla="*/ 40 w 117"/>
                <a:gd name="T29" fmla="*/ 71 h 142"/>
                <a:gd name="T30" fmla="*/ 18 w 117"/>
                <a:gd name="T31" fmla="*/ 81 h 142"/>
                <a:gd name="T32" fmla="*/ 10 w 117"/>
                <a:gd name="T33" fmla="*/ 86 h 142"/>
                <a:gd name="T34" fmla="*/ 0 w 117"/>
                <a:gd name="T35" fmla="*/ 125 h 142"/>
                <a:gd name="T36" fmla="*/ 3 w 117"/>
                <a:gd name="T37" fmla="*/ 132 h 142"/>
                <a:gd name="T38" fmla="*/ 58 w 117"/>
                <a:gd name="T39" fmla="*/ 141 h 142"/>
                <a:gd name="T40" fmla="*/ 111 w 117"/>
                <a:gd name="T41" fmla="*/ 133 h 142"/>
                <a:gd name="T42" fmla="*/ 115 w 117"/>
                <a:gd name="T43" fmla="*/ 129 h 142"/>
                <a:gd name="T44" fmla="*/ 107 w 117"/>
                <a:gd name="T45" fmla="*/ 8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42">
                  <a:moveTo>
                    <a:pt x="107" y="89"/>
                  </a:moveTo>
                  <a:cubicBezTo>
                    <a:pt x="104" y="82"/>
                    <a:pt x="85" y="77"/>
                    <a:pt x="85" y="77"/>
                  </a:cubicBezTo>
                  <a:cubicBezTo>
                    <a:pt x="76" y="73"/>
                    <a:pt x="75" y="70"/>
                    <a:pt x="75" y="70"/>
                  </a:cubicBezTo>
                  <a:cubicBezTo>
                    <a:pt x="74" y="71"/>
                    <a:pt x="74" y="72"/>
                    <a:pt x="73" y="73"/>
                  </a:cubicBezTo>
                  <a:cubicBezTo>
                    <a:pt x="73" y="72"/>
                    <a:pt x="73" y="72"/>
                    <a:pt x="73" y="72"/>
                  </a:cubicBezTo>
                  <a:cubicBezTo>
                    <a:pt x="73" y="72"/>
                    <a:pt x="72" y="69"/>
                    <a:pt x="72" y="67"/>
                  </a:cubicBezTo>
                  <a:cubicBezTo>
                    <a:pt x="77" y="67"/>
                    <a:pt x="84" y="67"/>
                    <a:pt x="89" y="65"/>
                  </a:cubicBezTo>
                  <a:cubicBezTo>
                    <a:pt x="89" y="65"/>
                    <a:pt x="83" y="61"/>
                    <a:pt x="82" y="45"/>
                  </a:cubicBezTo>
                  <a:cubicBezTo>
                    <a:pt x="82" y="44"/>
                    <a:pt x="89" y="3"/>
                    <a:pt x="57" y="8"/>
                  </a:cubicBezTo>
                  <a:cubicBezTo>
                    <a:pt x="57" y="8"/>
                    <a:pt x="29" y="0"/>
                    <a:pt x="33" y="45"/>
                  </a:cubicBezTo>
                  <a:cubicBezTo>
                    <a:pt x="34" y="52"/>
                    <a:pt x="29" y="59"/>
                    <a:pt x="25" y="64"/>
                  </a:cubicBezTo>
                  <a:cubicBezTo>
                    <a:pt x="25" y="64"/>
                    <a:pt x="33" y="67"/>
                    <a:pt x="43" y="67"/>
                  </a:cubicBezTo>
                  <a:cubicBezTo>
                    <a:pt x="43" y="68"/>
                    <a:pt x="42" y="70"/>
                    <a:pt x="41" y="72"/>
                  </a:cubicBezTo>
                  <a:cubicBezTo>
                    <a:pt x="41" y="72"/>
                    <a:pt x="41" y="72"/>
                    <a:pt x="42" y="74"/>
                  </a:cubicBezTo>
                  <a:cubicBezTo>
                    <a:pt x="41" y="72"/>
                    <a:pt x="40" y="71"/>
                    <a:pt x="40" y="71"/>
                  </a:cubicBezTo>
                  <a:cubicBezTo>
                    <a:pt x="39" y="75"/>
                    <a:pt x="18" y="81"/>
                    <a:pt x="18" y="81"/>
                  </a:cubicBezTo>
                  <a:cubicBezTo>
                    <a:pt x="12" y="83"/>
                    <a:pt x="10" y="86"/>
                    <a:pt x="10" y="86"/>
                  </a:cubicBezTo>
                  <a:cubicBezTo>
                    <a:pt x="1" y="98"/>
                    <a:pt x="0" y="125"/>
                    <a:pt x="0" y="125"/>
                  </a:cubicBezTo>
                  <a:cubicBezTo>
                    <a:pt x="0" y="131"/>
                    <a:pt x="3" y="132"/>
                    <a:pt x="3" y="132"/>
                  </a:cubicBezTo>
                  <a:cubicBezTo>
                    <a:pt x="23" y="140"/>
                    <a:pt x="58" y="141"/>
                    <a:pt x="58" y="141"/>
                  </a:cubicBezTo>
                  <a:cubicBezTo>
                    <a:pt x="91" y="142"/>
                    <a:pt x="111" y="133"/>
                    <a:pt x="111" y="133"/>
                  </a:cubicBezTo>
                  <a:cubicBezTo>
                    <a:pt x="115" y="131"/>
                    <a:pt x="115" y="129"/>
                    <a:pt x="115" y="129"/>
                  </a:cubicBezTo>
                  <a:cubicBezTo>
                    <a:pt x="117" y="110"/>
                    <a:pt x="107" y="89"/>
                    <a:pt x="107" y="8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2" name="Freeform 44"/>
            <p:cNvSpPr>
              <a:spLocks noChangeAspect="1"/>
            </p:cNvSpPr>
            <p:nvPr/>
          </p:nvSpPr>
          <p:spPr bwMode="gray">
            <a:xfrm>
              <a:off x="6462780" y="1298120"/>
              <a:ext cx="772462" cy="924502"/>
            </a:xfrm>
            <a:custGeom>
              <a:avLst/>
              <a:gdLst>
                <a:gd name="T0" fmla="*/ 121 w 133"/>
                <a:gd name="T1" fmla="*/ 96 h 160"/>
                <a:gd name="T2" fmla="*/ 96 w 133"/>
                <a:gd name="T3" fmla="*/ 82 h 160"/>
                <a:gd name="T4" fmla="*/ 86 w 133"/>
                <a:gd name="T5" fmla="*/ 76 h 160"/>
                <a:gd name="T6" fmla="*/ 84 w 133"/>
                <a:gd name="T7" fmla="*/ 68 h 160"/>
                <a:gd name="T8" fmla="*/ 84 w 133"/>
                <a:gd name="T9" fmla="*/ 68 h 160"/>
                <a:gd name="T10" fmla="*/ 90 w 133"/>
                <a:gd name="T11" fmla="*/ 57 h 160"/>
                <a:gd name="T12" fmla="*/ 94 w 133"/>
                <a:gd name="T13" fmla="*/ 49 h 160"/>
                <a:gd name="T14" fmla="*/ 93 w 133"/>
                <a:gd name="T15" fmla="*/ 40 h 160"/>
                <a:gd name="T16" fmla="*/ 93 w 133"/>
                <a:gd name="T17" fmla="*/ 39 h 160"/>
                <a:gd name="T18" fmla="*/ 80 w 133"/>
                <a:gd name="T19" fmla="*/ 9 h 160"/>
                <a:gd name="T20" fmla="*/ 55 w 133"/>
                <a:gd name="T21" fmla="*/ 5 h 160"/>
                <a:gd name="T22" fmla="*/ 38 w 133"/>
                <a:gd name="T23" fmla="*/ 26 h 160"/>
                <a:gd name="T24" fmla="*/ 39 w 133"/>
                <a:gd name="T25" fmla="*/ 41 h 160"/>
                <a:gd name="T26" fmla="*/ 39 w 133"/>
                <a:gd name="T27" fmla="*/ 51 h 160"/>
                <a:gd name="T28" fmla="*/ 42 w 133"/>
                <a:gd name="T29" fmla="*/ 55 h 160"/>
                <a:gd name="T30" fmla="*/ 47 w 133"/>
                <a:gd name="T31" fmla="*/ 67 h 160"/>
                <a:gd name="T32" fmla="*/ 47 w 133"/>
                <a:gd name="T33" fmla="*/ 67 h 160"/>
                <a:gd name="T34" fmla="*/ 46 w 133"/>
                <a:gd name="T35" fmla="*/ 75 h 160"/>
                <a:gd name="T36" fmla="*/ 46 w 133"/>
                <a:gd name="T37" fmla="*/ 74 h 160"/>
                <a:gd name="T38" fmla="*/ 21 w 133"/>
                <a:gd name="T39" fmla="*/ 87 h 160"/>
                <a:gd name="T40" fmla="*/ 11 w 133"/>
                <a:gd name="T41" fmla="*/ 93 h 160"/>
                <a:gd name="T42" fmla="*/ 0 w 133"/>
                <a:gd name="T43" fmla="*/ 139 h 160"/>
                <a:gd name="T44" fmla="*/ 4 w 133"/>
                <a:gd name="T45" fmla="*/ 148 h 160"/>
                <a:gd name="T46" fmla="*/ 66 w 133"/>
                <a:gd name="T47" fmla="*/ 159 h 160"/>
                <a:gd name="T48" fmla="*/ 126 w 133"/>
                <a:gd name="T49" fmla="*/ 149 h 160"/>
                <a:gd name="T50" fmla="*/ 130 w 133"/>
                <a:gd name="T51" fmla="*/ 145 h 160"/>
                <a:gd name="T52" fmla="*/ 121 w 133"/>
                <a:gd name="T53" fmla="*/ 9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60">
                  <a:moveTo>
                    <a:pt x="121" y="96"/>
                  </a:moveTo>
                  <a:cubicBezTo>
                    <a:pt x="118" y="88"/>
                    <a:pt x="96" y="82"/>
                    <a:pt x="96" y="82"/>
                  </a:cubicBezTo>
                  <a:cubicBezTo>
                    <a:pt x="91" y="79"/>
                    <a:pt x="88" y="77"/>
                    <a:pt x="86" y="76"/>
                  </a:cubicBezTo>
                  <a:cubicBezTo>
                    <a:pt x="85" y="74"/>
                    <a:pt x="84" y="72"/>
                    <a:pt x="84" y="68"/>
                  </a:cubicBezTo>
                  <a:cubicBezTo>
                    <a:pt x="84" y="68"/>
                    <a:pt x="84" y="68"/>
                    <a:pt x="84" y="68"/>
                  </a:cubicBezTo>
                  <a:cubicBezTo>
                    <a:pt x="87" y="65"/>
                    <a:pt x="89" y="61"/>
                    <a:pt x="90" y="57"/>
                  </a:cubicBezTo>
                  <a:cubicBezTo>
                    <a:pt x="93" y="56"/>
                    <a:pt x="94" y="49"/>
                    <a:pt x="94" y="49"/>
                  </a:cubicBezTo>
                  <a:cubicBezTo>
                    <a:pt x="97" y="43"/>
                    <a:pt x="94" y="41"/>
                    <a:pt x="93" y="40"/>
                  </a:cubicBezTo>
                  <a:cubicBezTo>
                    <a:pt x="93" y="40"/>
                    <a:pt x="93" y="39"/>
                    <a:pt x="93" y="39"/>
                  </a:cubicBezTo>
                  <a:cubicBezTo>
                    <a:pt x="93" y="37"/>
                    <a:pt x="98" y="12"/>
                    <a:pt x="80" y="9"/>
                  </a:cubicBezTo>
                  <a:cubicBezTo>
                    <a:pt x="71" y="0"/>
                    <a:pt x="55" y="5"/>
                    <a:pt x="55" y="5"/>
                  </a:cubicBezTo>
                  <a:cubicBezTo>
                    <a:pt x="40" y="9"/>
                    <a:pt x="38" y="26"/>
                    <a:pt x="38" y="26"/>
                  </a:cubicBezTo>
                  <a:cubicBezTo>
                    <a:pt x="38" y="35"/>
                    <a:pt x="39" y="41"/>
                    <a:pt x="39" y="41"/>
                  </a:cubicBezTo>
                  <a:cubicBezTo>
                    <a:pt x="36" y="41"/>
                    <a:pt x="39" y="51"/>
                    <a:pt x="39" y="51"/>
                  </a:cubicBezTo>
                  <a:cubicBezTo>
                    <a:pt x="39" y="55"/>
                    <a:pt x="41" y="55"/>
                    <a:pt x="42" y="55"/>
                  </a:cubicBezTo>
                  <a:cubicBezTo>
                    <a:pt x="43" y="60"/>
                    <a:pt x="45" y="64"/>
                    <a:pt x="47" y="67"/>
                  </a:cubicBezTo>
                  <a:cubicBezTo>
                    <a:pt x="47" y="67"/>
                    <a:pt x="47" y="67"/>
                    <a:pt x="47" y="67"/>
                  </a:cubicBezTo>
                  <a:cubicBezTo>
                    <a:pt x="47" y="67"/>
                    <a:pt x="48" y="71"/>
                    <a:pt x="46" y="75"/>
                  </a:cubicBezTo>
                  <a:cubicBezTo>
                    <a:pt x="46" y="75"/>
                    <a:pt x="46" y="74"/>
                    <a:pt x="46" y="74"/>
                  </a:cubicBezTo>
                  <a:cubicBezTo>
                    <a:pt x="44" y="80"/>
                    <a:pt x="21" y="87"/>
                    <a:pt x="21" y="87"/>
                  </a:cubicBezTo>
                  <a:cubicBezTo>
                    <a:pt x="14" y="89"/>
                    <a:pt x="11" y="93"/>
                    <a:pt x="11" y="93"/>
                  </a:cubicBezTo>
                  <a:cubicBezTo>
                    <a:pt x="2" y="107"/>
                    <a:pt x="0" y="139"/>
                    <a:pt x="0" y="139"/>
                  </a:cubicBezTo>
                  <a:cubicBezTo>
                    <a:pt x="1" y="147"/>
                    <a:pt x="4" y="148"/>
                    <a:pt x="4" y="148"/>
                  </a:cubicBezTo>
                  <a:cubicBezTo>
                    <a:pt x="27" y="157"/>
                    <a:pt x="66" y="159"/>
                    <a:pt x="66" y="159"/>
                  </a:cubicBezTo>
                  <a:cubicBezTo>
                    <a:pt x="103" y="160"/>
                    <a:pt x="126" y="149"/>
                    <a:pt x="126" y="149"/>
                  </a:cubicBezTo>
                  <a:cubicBezTo>
                    <a:pt x="130" y="147"/>
                    <a:pt x="130" y="145"/>
                    <a:pt x="130" y="145"/>
                  </a:cubicBezTo>
                  <a:cubicBezTo>
                    <a:pt x="133" y="122"/>
                    <a:pt x="121" y="96"/>
                    <a:pt x="121" y="9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3" name="Freeform 44"/>
            <p:cNvSpPr>
              <a:spLocks noChangeAspect="1"/>
            </p:cNvSpPr>
            <p:nvPr/>
          </p:nvSpPr>
          <p:spPr bwMode="gray">
            <a:xfrm>
              <a:off x="7458039" y="3962853"/>
              <a:ext cx="310032" cy="371054"/>
            </a:xfrm>
            <a:custGeom>
              <a:avLst/>
              <a:gdLst>
                <a:gd name="T0" fmla="*/ 121 w 133"/>
                <a:gd name="T1" fmla="*/ 96 h 160"/>
                <a:gd name="T2" fmla="*/ 96 w 133"/>
                <a:gd name="T3" fmla="*/ 82 h 160"/>
                <a:gd name="T4" fmla="*/ 86 w 133"/>
                <a:gd name="T5" fmla="*/ 76 h 160"/>
                <a:gd name="T6" fmla="*/ 84 w 133"/>
                <a:gd name="T7" fmla="*/ 68 h 160"/>
                <a:gd name="T8" fmla="*/ 84 w 133"/>
                <a:gd name="T9" fmla="*/ 68 h 160"/>
                <a:gd name="T10" fmla="*/ 90 w 133"/>
                <a:gd name="T11" fmla="*/ 57 h 160"/>
                <a:gd name="T12" fmla="*/ 94 w 133"/>
                <a:gd name="T13" fmla="*/ 49 h 160"/>
                <a:gd name="T14" fmla="*/ 93 w 133"/>
                <a:gd name="T15" fmla="*/ 40 h 160"/>
                <a:gd name="T16" fmla="*/ 93 w 133"/>
                <a:gd name="T17" fmla="*/ 39 h 160"/>
                <a:gd name="T18" fmla="*/ 80 w 133"/>
                <a:gd name="T19" fmla="*/ 9 h 160"/>
                <a:gd name="T20" fmla="*/ 55 w 133"/>
                <a:gd name="T21" fmla="*/ 5 h 160"/>
                <a:gd name="T22" fmla="*/ 38 w 133"/>
                <a:gd name="T23" fmla="*/ 26 h 160"/>
                <a:gd name="T24" fmla="*/ 39 w 133"/>
                <a:gd name="T25" fmla="*/ 41 h 160"/>
                <a:gd name="T26" fmla="*/ 39 w 133"/>
                <a:gd name="T27" fmla="*/ 51 h 160"/>
                <a:gd name="T28" fmla="*/ 42 w 133"/>
                <a:gd name="T29" fmla="*/ 55 h 160"/>
                <a:gd name="T30" fmla="*/ 47 w 133"/>
                <a:gd name="T31" fmla="*/ 67 h 160"/>
                <a:gd name="T32" fmla="*/ 47 w 133"/>
                <a:gd name="T33" fmla="*/ 67 h 160"/>
                <a:gd name="T34" fmla="*/ 46 w 133"/>
                <a:gd name="T35" fmla="*/ 75 h 160"/>
                <a:gd name="T36" fmla="*/ 46 w 133"/>
                <a:gd name="T37" fmla="*/ 74 h 160"/>
                <a:gd name="T38" fmla="*/ 21 w 133"/>
                <a:gd name="T39" fmla="*/ 87 h 160"/>
                <a:gd name="T40" fmla="*/ 11 w 133"/>
                <a:gd name="T41" fmla="*/ 93 h 160"/>
                <a:gd name="T42" fmla="*/ 0 w 133"/>
                <a:gd name="T43" fmla="*/ 139 h 160"/>
                <a:gd name="T44" fmla="*/ 4 w 133"/>
                <a:gd name="T45" fmla="*/ 148 h 160"/>
                <a:gd name="T46" fmla="*/ 66 w 133"/>
                <a:gd name="T47" fmla="*/ 159 h 160"/>
                <a:gd name="T48" fmla="*/ 126 w 133"/>
                <a:gd name="T49" fmla="*/ 149 h 160"/>
                <a:gd name="T50" fmla="*/ 130 w 133"/>
                <a:gd name="T51" fmla="*/ 145 h 160"/>
                <a:gd name="T52" fmla="*/ 121 w 133"/>
                <a:gd name="T53" fmla="*/ 9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60">
                  <a:moveTo>
                    <a:pt x="121" y="96"/>
                  </a:moveTo>
                  <a:cubicBezTo>
                    <a:pt x="118" y="88"/>
                    <a:pt x="96" y="82"/>
                    <a:pt x="96" y="82"/>
                  </a:cubicBezTo>
                  <a:cubicBezTo>
                    <a:pt x="91" y="79"/>
                    <a:pt x="88" y="77"/>
                    <a:pt x="86" y="76"/>
                  </a:cubicBezTo>
                  <a:cubicBezTo>
                    <a:pt x="85" y="74"/>
                    <a:pt x="84" y="72"/>
                    <a:pt x="84" y="68"/>
                  </a:cubicBezTo>
                  <a:cubicBezTo>
                    <a:pt x="84" y="68"/>
                    <a:pt x="84" y="68"/>
                    <a:pt x="84" y="68"/>
                  </a:cubicBezTo>
                  <a:cubicBezTo>
                    <a:pt x="87" y="65"/>
                    <a:pt x="89" y="61"/>
                    <a:pt x="90" y="57"/>
                  </a:cubicBezTo>
                  <a:cubicBezTo>
                    <a:pt x="93" y="56"/>
                    <a:pt x="94" y="49"/>
                    <a:pt x="94" y="49"/>
                  </a:cubicBezTo>
                  <a:cubicBezTo>
                    <a:pt x="97" y="43"/>
                    <a:pt x="94" y="41"/>
                    <a:pt x="93" y="40"/>
                  </a:cubicBezTo>
                  <a:cubicBezTo>
                    <a:pt x="93" y="40"/>
                    <a:pt x="93" y="39"/>
                    <a:pt x="93" y="39"/>
                  </a:cubicBezTo>
                  <a:cubicBezTo>
                    <a:pt x="93" y="37"/>
                    <a:pt x="98" y="12"/>
                    <a:pt x="80" y="9"/>
                  </a:cubicBezTo>
                  <a:cubicBezTo>
                    <a:pt x="71" y="0"/>
                    <a:pt x="55" y="5"/>
                    <a:pt x="55" y="5"/>
                  </a:cubicBezTo>
                  <a:cubicBezTo>
                    <a:pt x="40" y="9"/>
                    <a:pt x="38" y="26"/>
                    <a:pt x="38" y="26"/>
                  </a:cubicBezTo>
                  <a:cubicBezTo>
                    <a:pt x="38" y="35"/>
                    <a:pt x="39" y="41"/>
                    <a:pt x="39" y="41"/>
                  </a:cubicBezTo>
                  <a:cubicBezTo>
                    <a:pt x="36" y="41"/>
                    <a:pt x="39" y="51"/>
                    <a:pt x="39" y="51"/>
                  </a:cubicBezTo>
                  <a:cubicBezTo>
                    <a:pt x="39" y="55"/>
                    <a:pt x="41" y="55"/>
                    <a:pt x="42" y="55"/>
                  </a:cubicBezTo>
                  <a:cubicBezTo>
                    <a:pt x="43" y="60"/>
                    <a:pt x="45" y="64"/>
                    <a:pt x="47" y="67"/>
                  </a:cubicBezTo>
                  <a:cubicBezTo>
                    <a:pt x="47" y="67"/>
                    <a:pt x="47" y="67"/>
                    <a:pt x="47" y="67"/>
                  </a:cubicBezTo>
                  <a:cubicBezTo>
                    <a:pt x="47" y="67"/>
                    <a:pt x="48" y="71"/>
                    <a:pt x="46" y="75"/>
                  </a:cubicBezTo>
                  <a:cubicBezTo>
                    <a:pt x="46" y="75"/>
                    <a:pt x="46" y="74"/>
                    <a:pt x="46" y="74"/>
                  </a:cubicBezTo>
                  <a:cubicBezTo>
                    <a:pt x="44" y="80"/>
                    <a:pt x="21" y="87"/>
                    <a:pt x="21" y="87"/>
                  </a:cubicBezTo>
                  <a:cubicBezTo>
                    <a:pt x="14" y="89"/>
                    <a:pt x="11" y="93"/>
                    <a:pt x="11" y="93"/>
                  </a:cubicBezTo>
                  <a:cubicBezTo>
                    <a:pt x="2" y="107"/>
                    <a:pt x="0" y="139"/>
                    <a:pt x="0" y="139"/>
                  </a:cubicBezTo>
                  <a:cubicBezTo>
                    <a:pt x="1" y="147"/>
                    <a:pt x="4" y="148"/>
                    <a:pt x="4" y="148"/>
                  </a:cubicBezTo>
                  <a:cubicBezTo>
                    <a:pt x="27" y="157"/>
                    <a:pt x="66" y="159"/>
                    <a:pt x="66" y="159"/>
                  </a:cubicBezTo>
                  <a:cubicBezTo>
                    <a:pt x="103" y="160"/>
                    <a:pt x="126" y="149"/>
                    <a:pt x="126" y="149"/>
                  </a:cubicBezTo>
                  <a:cubicBezTo>
                    <a:pt x="130" y="147"/>
                    <a:pt x="130" y="145"/>
                    <a:pt x="130" y="145"/>
                  </a:cubicBezTo>
                  <a:cubicBezTo>
                    <a:pt x="133" y="122"/>
                    <a:pt x="121" y="96"/>
                    <a:pt x="121" y="9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4" name="Freeform 44"/>
            <p:cNvSpPr>
              <a:spLocks noChangeAspect="1"/>
            </p:cNvSpPr>
            <p:nvPr/>
          </p:nvSpPr>
          <p:spPr bwMode="gray">
            <a:xfrm>
              <a:off x="3869048" y="4227990"/>
              <a:ext cx="310032" cy="371054"/>
            </a:xfrm>
            <a:custGeom>
              <a:avLst/>
              <a:gdLst>
                <a:gd name="T0" fmla="*/ 121 w 133"/>
                <a:gd name="T1" fmla="*/ 96 h 160"/>
                <a:gd name="T2" fmla="*/ 96 w 133"/>
                <a:gd name="T3" fmla="*/ 82 h 160"/>
                <a:gd name="T4" fmla="*/ 86 w 133"/>
                <a:gd name="T5" fmla="*/ 76 h 160"/>
                <a:gd name="T6" fmla="*/ 84 w 133"/>
                <a:gd name="T7" fmla="*/ 68 h 160"/>
                <a:gd name="T8" fmla="*/ 84 w 133"/>
                <a:gd name="T9" fmla="*/ 68 h 160"/>
                <a:gd name="T10" fmla="*/ 90 w 133"/>
                <a:gd name="T11" fmla="*/ 57 h 160"/>
                <a:gd name="T12" fmla="*/ 94 w 133"/>
                <a:gd name="T13" fmla="*/ 49 h 160"/>
                <a:gd name="T14" fmla="*/ 93 w 133"/>
                <a:gd name="T15" fmla="*/ 40 h 160"/>
                <a:gd name="T16" fmla="*/ 93 w 133"/>
                <a:gd name="T17" fmla="*/ 39 h 160"/>
                <a:gd name="T18" fmla="*/ 80 w 133"/>
                <a:gd name="T19" fmla="*/ 9 h 160"/>
                <a:gd name="T20" fmla="*/ 55 w 133"/>
                <a:gd name="T21" fmla="*/ 5 h 160"/>
                <a:gd name="T22" fmla="*/ 38 w 133"/>
                <a:gd name="T23" fmla="*/ 26 h 160"/>
                <a:gd name="T24" fmla="*/ 39 w 133"/>
                <a:gd name="T25" fmla="*/ 41 h 160"/>
                <a:gd name="T26" fmla="*/ 39 w 133"/>
                <a:gd name="T27" fmla="*/ 51 h 160"/>
                <a:gd name="T28" fmla="*/ 42 w 133"/>
                <a:gd name="T29" fmla="*/ 55 h 160"/>
                <a:gd name="T30" fmla="*/ 47 w 133"/>
                <a:gd name="T31" fmla="*/ 67 h 160"/>
                <a:gd name="T32" fmla="*/ 47 w 133"/>
                <a:gd name="T33" fmla="*/ 67 h 160"/>
                <a:gd name="T34" fmla="*/ 46 w 133"/>
                <a:gd name="T35" fmla="*/ 75 h 160"/>
                <a:gd name="T36" fmla="*/ 46 w 133"/>
                <a:gd name="T37" fmla="*/ 74 h 160"/>
                <a:gd name="T38" fmla="*/ 21 w 133"/>
                <a:gd name="T39" fmla="*/ 87 h 160"/>
                <a:gd name="T40" fmla="*/ 11 w 133"/>
                <a:gd name="T41" fmla="*/ 93 h 160"/>
                <a:gd name="T42" fmla="*/ 0 w 133"/>
                <a:gd name="T43" fmla="*/ 139 h 160"/>
                <a:gd name="T44" fmla="*/ 4 w 133"/>
                <a:gd name="T45" fmla="*/ 148 h 160"/>
                <a:gd name="T46" fmla="*/ 66 w 133"/>
                <a:gd name="T47" fmla="*/ 159 h 160"/>
                <a:gd name="T48" fmla="*/ 126 w 133"/>
                <a:gd name="T49" fmla="*/ 149 h 160"/>
                <a:gd name="T50" fmla="*/ 130 w 133"/>
                <a:gd name="T51" fmla="*/ 145 h 160"/>
                <a:gd name="T52" fmla="*/ 121 w 133"/>
                <a:gd name="T53" fmla="*/ 9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60">
                  <a:moveTo>
                    <a:pt x="121" y="96"/>
                  </a:moveTo>
                  <a:cubicBezTo>
                    <a:pt x="118" y="88"/>
                    <a:pt x="96" y="82"/>
                    <a:pt x="96" y="82"/>
                  </a:cubicBezTo>
                  <a:cubicBezTo>
                    <a:pt x="91" y="79"/>
                    <a:pt x="88" y="77"/>
                    <a:pt x="86" y="76"/>
                  </a:cubicBezTo>
                  <a:cubicBezTo>
                    <a:pt x="85" y="74"/>
                    <a:pt x="84" y="72"/>
                    <a:pt x="84" y="68"/>
                  </a:cubicBezTo>
                  <a:cubicBezTo>
                    <a:pt x="84" y="68"/>
                    <a:pt x="84" y="68"/>
                    <a:pt x="84" y="68"/>
                  </a:cubicBezTo>
                  <a:cubicBezTo>
                    <a:pt x="87" y="65"/>
                    <a:pt x="89" y="61"/>
                    <a:pt x="90" y="57"/>
                  </a:cubicBezTo>
                  <a:cubicBezTo>
                    <a:pt x="93" y="56"/>
                    <a:pt x="94" y="49"/>
                    <a:pt x="94" y="49"/>
                  </a:cubicBezTo>
                  <a:cubicBezTo>
                    <a:pt x="97" y="43"/>
                    <a:pt x="94" y="41"/>
                    <a:pt x="93" y="40"/>
                  </a:cubicBezTo>
                  <a:cubicBezTo>
                    <a:pt x="93" y="40"/>
                    <a:pt x="93" y="39"/>
                    <a:pt x="93" y="39"/>
                  </a:cubicBezTo>
                  <a:cubicBezTo>
                    <a:pt x="93" y="37"/>
                    <a:pt x="98" y="12"/>
                    <a:pt x="80" y="9"/>
                  </a:cubicBezTo>
                  <a:cubicBezTo>
                    <a:pt x="71" y="0"/>
                    <a:pt x="55" y="5"/>
                    <a:pt x="55" y="5"/>
                  </a:cubicBezTo>
                  <a:cubicBezTo>
                    <a:pt x="40" y="9"/>
                    <a:pt x="38" y="26"/>
                    <a:pt x="38" y="26"/>
                  </a:cubicBezTo>
                  <a:cubicBezTo>
                    <a:pt x="38" y="35"/>
                    <a:pt x="39" y="41"/>
                    <a:pt x="39" y="41"/>
                  </a:cubicBezTo>
                  <a:cubicBezTo>
                    <a:pt x="36" y="41"/>
                    <a:pt x="39" y="51"/>
                    <a:pt x="39" y="51"/>
                  </a:cubicBezTo>
                  <a:cubicBezTo>
                    <a:pt x="39" y="55"/>
                    <a:pt x="41" y="55"/>
                    <a:pt x="42" y="55"/>
                  </a:cubicBezTo>
                  <a:cubicBezTo>
                    <a:pt x="43" y="60"/>
                    <a:pt x="45" y="64"/>
                    <a:pt x="47" y="67"/>
                  </a:cubicBezTo>
                  <a:cubicBezTo>
                    <a:pt x="47" y="67"/>
                    <a:pt x="47" y="67"/>
                    <a:pt x="47" y="67"/>
                  </a:cubicBezTo>
                  <a:cubicBezTo>
                    <a:pt x="47" y="67"/>
                    <a:pt x="48" y="71"/>
                    <a:pt x="46" y="75"/>
                  </a:cubicBezTo>
                  <a:cubicBezTo>
                    <a:pt x="46" y="75"/>
                    <a:pt x="46" y="74"/>
                    <a:pt x="46" y="74"/>
                  </a:cubicBezTo>
                  <a:cubicBezTo>
                    <a:pt x="44" y="80"/>
                    <a:pt x="21" y="87"/>
                    <a:pt x="21" y="87"/>
                  </a:cubicBezTo>
                  <a:cubicBezTo>
                    <a:pt x="14" y="89"/>
                    <a:pt x="11" y="93"/>
                    <a:pt x="11" y="93"/>
                  </a:cubicBezTo>
                  <a:cubicBezTo>
                    <a:pt x="2" y="107"/>
                    <a:pt x="0" y="139"/>
                    <a:pt x="0" y="139"/>
                  </a:cubicBezTo>
                  <a:cubicBezTo>
                    <a:pt x="1" y="147"/>
                    <a:pt x="4" y="148"/>
                    <a:pt x="4" y="148"/>
                  </a:cubicBezTo>
                  <a:cubicBezTo>
                    <a:pt x="27" y="157"/>
                    <a:pt x="66" y="159"/>
                    <a:pt x="66" y="159"/>
                  </a:cubicBezTo>
                  <a:cubicBezTo>
                    <a:pt x="103" y="160"/>
                    <a:pt x="126" y="149"/>
                    <a:pt x="126" y="149"/>
                  </a:cubicBezTo>
                  <a:cubicBezTo>
                    <a:pt x="130" y="147"/>
                    <a:pt x="130" y="145"/>
                    <a:pt x="130" y="145"/>
                  </a:cubicBezTo>
                  <a:cubicBezTo>
                    <a:pt x="133" y="122"/>
                    <a:pt x="121" y="96"/>
                    <a:pt x="121" y="9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5" name="Freeform 44"/>
            <p:cNvSpPr>
              <a:spLocks noChangeAspect="1"/>
            </p:cNvSpPr>
            <p:nvPr/>
          </p:nvSpPr>
          <p:spPr bwMode="gray">
            <a:xfrm>
              <a:off x="5646438" y="4944010"/>
              <a:ext cx="310032" cy="371054"/>
            </a:xfrm>
            <a:custGeom>
              <a:avLst/>
              <a:gdLst>
                <a:gd name="T0" fmla="*/ 121 w 133"/>
                <a:gd name="T1" fmla="*/ 96 h 160"/>
                <a:gd name="T2" fmla="*/ 96 w 133"/>
                <a:gd name="T3" fmla="*/ 82 h 160"/>
                <a:gd name="T4" fmla="*/ 86 w 133"/>
                <a:gd name="T5" fmla="*/ 76 h 160"/>
                <a:gd name="T6" fmla="*/ 84 w 133"/>
                <a:gd name="T7" fmla="*/ 68 h 160"/>
                <a:gd name="T8" fmla="*/ 84 w 133"/>
                <a:gd name="T9" fmla="*/ 68 h 160"/>
                <a:gd name="T10" fmla="*/ 90 w 133"/>
                <a:gd name="T11" fmla="*/ 57 h 160"/>
                <a:gd name="T12" fmla="*/ 94 w 133"/>
                <a:gd name="T13" fmla="*/ 49 h 160"/>
                <a:gd name="T14" fmla="*/ 93 w 133"/>
                <a:gd name="T15" fmla="*/ 40 h 160"/>
                <a:gd name="T16" fmla="*/ 93 w 133"/>
                <a:gd name="T17" fmla="*/ 39 h 160"/>
                <a:gd name="T18" fmla="*/ 80 w 133"/>
                <a:gd name="T19" fmla="*/ 9 h 160"/>
                <a:gd name="T20" fmla="*/ 55 w 133"/>
                <a:gd name="T21" fmla="*/ 5 h 160"/>
                <a:gd name="T22" fmla="*/ 38 w 133"/>
                <a:gd name="T23" fmla="*/ 26 h 160"/>
                <a:gd name="T24" fmla="*/ 39 w 133"/>
                <a:gd name="T25" fmla="*/ 41 h 160"/>
                <a:gd name="T26" fmla="*/ 39 w 133"/>
                <a:gd name="T27" fmla="*/ 51 h 160"/>
                <a:gd name="T28" fmla="*/ 42 w 133"/>
                <a:gd name="T29" fmla="*/ 55 h 160"/>
                <a:gd name="T30" fmla="*/ 47 w 133"/>
                <a:gd name="T31" fmla="*/ 67 h 160"/>
                <a:gd name="T32" fmla="*/ 47 w 133"/>
                <a:gd name="T33" fmla="*/ 67 h 160"/>
                <a:gd name="T34" fmla="*/ 46 w 133"/>
                <a:gd name="T35" fmla="*/ 75 h 160"/>
                <a:gd name="T36" fmla="*/ 46 w 133"/>
                <a:gd name="T37" fmla="*/ 74 h 160"/>
                <a:gd name="T38" fmla="*/ 21 w 133"/>
                <a:gd name="T39" fmla="*/ 87 h 160"/>
                <a:gd name="T40" fmla="*/ 11 w 133"/>
                <a:gd name="T41" fmla="*/ 93 h 160"/>
                <a:gd name="T42" fmla="*/ 0 w 133"/>
                <a:gd name="T43" fmla="*/ 139 h 160"/>
                <a:gd name="T44" fmla="*/ 4 w 133"/>
                <a:gd name="T45" fmla="*/ 148 h 160"/>
                <a:gd name="T46" fmla="*/ 66 w 133"/>
                <a:gd name="T47" fmla="*/ 159 h 160"/>
                <a:gd name="T48" fmla="*/ 126 w 133"/>
                <a:gd name="T49" fmla="*/ 149 h 160"/>
                <a:gd name="T50" fmla="*/ 130 w 133"/>
                <a:gd name="T51" fmla="*/ 145 h 160"/>
                <a:gd name="T52" fmla="*/ 121 w 133"/>
                <a:gd name="T53" fmla="*/ 9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60">
                  <a:moveTo>
                    <a:pt x="121" y="96"/>
                  </a:moveTo>
                  <a:cubicBezTo>
                    <a:pt x="118" y="88"/>
                    <a:pt x="96" y="82"/>
                    <a:pt x="96" y="82"/>
                  </a:cubicBezTo>
                  <a:cubicBezTo>
                    <a:pt x="91" y="79"/>
                    <a:pt x="88" y="77"/>
                    <a:pt x="86" y="76"/>
                  </a:cubicBezTo>
                  <a:cubicBezTo>
                    <a:pt x="85" y="74"/>
                    <a:pt x="84" y="72"/>
                    <a:pt x="84" y="68"/>
                  </a:cubicBezTo>
                  <a:cubicBezTo>
                    <a:pt x="84" y="68"/>
                    <a:pt x="84" y="68"/>
                    <a:pt x="84" y="68"/>
                  </a:cubicBezTo>
                  <a:cubicBezTo>
                    <a:pt x="87" y="65"/>
                    <a:pt x="89" y="61"/>
                    <a:pt x="90" y="57"/>
                  </a:cubicBezTo>
                  <a:cubicBezTo>
                    <a:pt x="93" y="56"/>
                    <a:pt x="94" y="49"/>
                    <a:pt x="94" y="49"/>
                  </a:cubicBezTo>
                  <a:cubicBezTo>
                    <a:pt x="97" y="43"/>
                    <a:pt x="94" y="41"/>
                    <a:pt x="93" y="40"/>
                  </a:cubicBezTo>
                  <a:cubicBezTo>
                    <a:pt x="93" y="40"/>
                    <a:pt x="93" y="39"/>
                    <a:pt x="93" y="39"/>
                  </a:cubicBezTo>
                  <a:cubicBezTo>
                    <a:pt x="93" y="37"/>
                    <a:pt x="98" y="12"/>
                    <a:pt x="80" y="9"/>
                  </a:cubicBezTo>
                  <a:cubicBezTo>
                    <a:pt x="71" y="0"/>
                    <a:pt x="55" y="5"/>
                    <a:pt x="55" y="5"/>
                  </a:cubicBezTo>
                  <a:cubicBezTo>
                    <a:pt x="40" y="9"/>
                    <a:pt x="38" y="26"/>
                    <a:pt x="38" y="26"/>
                  </a:cubicBezTo>
                  <a:cubicBezTo>
                    <a:pt x="38" y="35"/>
                    <a:pt x="39" y="41"/>
                    <a:pt x="39" y="41"/>
                  </a:cubicBezTo>
                  <a:cubicBezTo>
                    <a:pt x="36" y="41"/>
                    <a:pt x="39" y="51"/>
                    <a:pt x="39" y="51"/>
                  </a:cubicBezTo>
                  <a:cubicBezTo>
                    <a:pt x="39" y="55"/>
                    <a:pt x="41" y="55"/>
                    <a:pt x="42" y="55"/>
                  </a:cubicBezTo>
                  <a:cubicBezTo>
                    <a:pt x="43" y="60"/>
                    <a:pt x="45" y="64"/>
                    <a:pt x="47" y="67"/>
                  </a:cubicBezTo>
                  <a:cubicBezTo>
                    <a:pt x="47" y="67"/>
                    <a:pt x="47" y="67"/>
                    <a:pt x="47" y="67"/>
                  </a:cubicBezTo>
                  <a:cubicBezTo>
                    <a:pt x="47" y="67"/>
                    <a:pt x="48" y="71"/>
                    <a:pt x="46" y="75"/>
                  </a:cubicBezTo>
                  <a:cubicBezTo>
                    <a:pt x="46" y="75"/>
                    <a:pt x="46" y="74"/>
                    <a:pt x="46" y="74"/>
                  </a:cubicBezTo>
                  <a:cubicBezTo>
                    <a:pt x="44" y="80"/>
                    <a:pt x="21" y="87"/>
                    <a:pt x="21" y="87"/>
                  </a:cubicBezTo>
                  <a:cubicBezTo>
                    <a:pt x="14" y="89"/>
                    <a:pt x="11" y="93"/>
                    <a:pt x="11" y="93"/>
                  </a:cubicBezTo>
                  <a:cubicBezTo>
                    <a:pt x="2" y="107"/>
                    <a:pt x="0" y="139"/>
                    <a:pt x="0" y="139"/>
                  </a:cubicBezTo>
                  <a:cubicBezTo>
                    <a:pt x="1" y="147"/>
                    <a:pt x="4" y="148"/>
                    <a:pt x="4" y="148"/>
                  </a:cubicBezTo>
                  <a:cubicBezTo>
                    <a:pt x="27" y="157"/>
                    <a:pt x="66" y="159"/>
                    <a:pt x="66" y="159"/>
                  </a:cubicBezTo>
                  <a:cubicBezTo>
                    <a:pt x="103" y="160"/>
                    <a:pt x="126" y="149"/>
                    <a:pt x="126" y="149"/>
                  </a:cubicBezTo>
                  <a:cubicBezTo>
                    <a:pt x="130" y="147"/>
                    <a:pt x="130" y="145"/>
                    <a:pt x="130" y="145"/>
                  </a:cubicBezTo>
                  <a:cubicBezTo>
                    <a:pt x="133" y="122"/>
                    <a:pt x="121" y="96"/>
                    <a:pt x="121" y="9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6" name="Freeform 44"/>
            <p:cNvSpPr>
              <a:spLocks noChangeAspect="1"/>
            </p:cNvSpPr>
            <p:nvPr/>
          </p:nvSpPr>
          <p:spPr bwMode="gray">
            <a:xfrm>
              <a:off x="9539470" y="4879448"/>
              <a:ext cx="310032" cy="371054"/>
            </a:xfrm>
            <a:custGeom>
              <a:avLst/>
              <a:gdLst>
                <a:gd name="T0" fmla="*/ 121 w 133"/>
                <a:gd name="T1" fmla="*/ 96 h 160"/>
                <a:gd name="T2" fmla="*/ 96 w 133"/>
                <a:gd name="T3" fmla="*/ 82 h 160"/>
                <a:gd name="T4" fmla="*/ 86 w 133"/>
                <a:gd name="T5" fmla="*/ 76 h 160"/>
                <a:gd name="T6" fmla="*/ 84 w 133"/>
                <a:gd name="T7" fmla="*/ 68 h 160"/>
                <a:gd name="T8" fmla="*/ 84 w 133"/>
                <a:gd name="T9" fmla="*/ 68 h 160"/>
                <a:gd name="T10" fmla="*/ 90 w 133"/>
                <a:gd name="T11" fmla="*/ 57 h 160"/>
                <a:gd name="T12" fmla="*/ 94 w 133"/>
                <a:gd name="T13" fmla="*/ 49 h 160"/>
                <a:gd name="T14" fmla="*/ 93 w 133"/>
                <a:gd name="T15" fmla="*/ 40 h 160"/>
                <a:gd name="T16" fmla="*/ 93 w 133"/>
                <a:gd name="T17" fmla="*/ 39 h 160"/>
                <a:gd name="T18" fmla="*/ 80 w 133"/>
                <a:gd name="T19" fmla="*/ 9 h 160"/>
                <a:gd name="T20" fmla="*/ 55 w 133"/>
                <a:gd name="T21" fmla="*/ 5 h 160"/>
                <a:gd name="T22" fmla="*/ 38 w 133"/>
                <a:gd name="T23" fmla="*/ 26 h 160"/>
                <a:gd name="T24" fmla="*/ 39 w 133"/>
                <a:gd name="T25" fmla="*/ 41 h 160"/>
                <a:gd name="T26" fmla="*/ 39 w 133"/>
                <a:gd name="T27" fmla="*/ 51 h 160"/>
                <a:gd name="T28" fmla="*/ 42 w 133"/>
                <a:gd name="T29" fmla="*/ 55 h 160"/>
                <a:gd name="T30" fmla="*/ 47 w 133"/>
                <a:gd name="T31" fmla="*/ 67 h 160"/>
                <a:gd name="T32" fmla="*/ 47 w 133"/>
                <a:gd name="T33" fmla="*/ 67 h 160"/>
                <a:gd name="T34" fmla="*/ 46 w 133"/>
                <a:gd name="T35" fmla="*/ 75 h 160"/>
                <a:gd name="T36" fmla="*/ 46 w 133"/>
                <a:gd name="T37" fmla="*/ 74 h 160"/>
                <a:gd name="T38" fmla="*/ 21 w 133"/>
                <a:gd name="T39" fmla="*/ 87 h 160"/>
                <a:gd name="T40" fmla="*/ 11 w 133"/>
                <a:gd name="T41" fmla="*/ 93 h 160"/>
                <a:gd name="T42" fmla="*/ 0 w 133"/>
                <a:gd name="T43" fmla="*/ 139 h 160"/>
                <a:gd name="T44" fmla="*/ 4 w 133"/>
                <a:gd name="T45" fmla="*/ 148 h 160"/>
                <a:gd name="T46" fmla="*/ 66 w 133"/>
                <a:gd name="T47" fmla="*/ 159 h 160"/>
                <a:gd name="T48" fmla="*/ 126 w 133"/>
                <a:gd name="T49" fmla="*/ 149 h 160"/>
                <a:gd name="T50" fmla="*/ 130 w 133"/>
                <a:gd name="T51" fmla="*/ 145 h 160"/>
                <a:gd name="T52" fmla="*/ 121 w 133"/>
                <a:gd name="T53" fmla="*/ 9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60">
                  <a:moveTo>
                    <a:pt x="121" y="96"/>
                  </a:moveTo>
                  <a:cubicBezTo>
                    <a:pt x="118" y="88"/>
                    <a:pt x="96" y="82"/>
                    <a:pt x="96" y="82"/>
                  </a:cubicBezTo>
                  <a:cubicBezTo>
                    <a:pt x="91" y="79"/>
                    <a:pt x="88" y="77"/>
                    <a:pt x="86" y="76"/>
                  </a:cubicBezTo>
                  <a:cubicBezTo>
                    <a:pt x="85" y="74"/>
                    <a:pt x="84" y="72"/>
                    <a:pt x="84" y="68"/>
                  </a:cubicBezTo>
                  <a:cubicBezTo>
                    <a:pt x="84" y="68"/>
                    <a:pt x="84" y="68"/>
                    <a:pt x="84" y="68"/>
                  </a:cubicBezTo>
                  <a:cubicBezTo>
                    <a:pt x="87" y="65"/>
                    <a:pt x="89" y="61"/>
                    <a:pt x="90" y="57"/>
                  </a:cubicBezTo>
                  <a:cubicBezTo>
                    <a:pt x="93" y="56"/>
                    <a:pt x="94" y="49"/>
                    <a:pt x="94" y="49"/>
                  </a:cubicBezTo>
                  <a:cubicBezTo>
                    <a:pt x="97" y="43"/>
                    <a:pt x="94" y="41"/>
                    <a:pt x="93" y="40"/>
                  </a:cubicBezTo>
                  <a:cubicBezTo>
                    <a:pt x="93" y="40"/>
                    <a:pt x="93" y="39"/>
                    <a:pt x="93" y="39"/>
                  </a:cubicBezTo>
                  <a:cubicBezTo>
                    <a:pt x="93" y="37"/>
                    <a:pt x="98" y="12"/>
                    <a:pt x="80" y="9"/>
                  </a:cubicBezTo>
                  <a:cubicBezTo>
                    <a:pt x="71" y="0"/>
                    <a:pt x="55" y="5"/>
                    <a:pt x="55" y="5"/>
                  </a:cubicBezTo>
                  <a:cubicBezTo>
                    <a:pt x="40" y="9"/>
                    <a:pt x="38" y="26"/>
                    <a:pt x="38" y="26"/>
                  </a:cubicBezTo>
                  <a:cubicBezTo>
                    <a:pt x="38" y="35"/>
                    <a:pt x="39" y="41"/>
                    <a:pt x="39" y="41"/>
                  </a:cubicBezTo>
                  <a:cubicBezTo>
                    <a:pt x="36" y="41"/>
                    <a:pt x="39" y="51"/>
                    <a:pt x="39" y="51"/>
                  </a:cubicBezTo>
                  <a:cubicBezTo>
                    <a:pt x="39" y="55"/>
                    <a:pt x="41" y="55"/>
                    <a:pt x="42" y="55"/>
                  </a:cubicBezTo>
                  <a:cubicBezTo>
                    <a:pt x="43" y="60"/>
                    <a:pt x="45" y="64"/>
                    <a:pt x="47" y="67"/>
                  </a:cubicBezTo>
                  <a:cubicBezTo>
                    <a:pt x="47" y="67"/>
                    <a:pt x="47" y="67"/>
                    <a:pt x="47" y="67"/>
                  </a:cubicBezTo>
                  <a:cubicBezTo>
                    <a:pt x="47" y="67"/>
                    <a:pt x="48" y="71"/>
                    <a:pt x="46" y="75"/>
                  </a:cubicBezTo>
                  <a:cubicBezTo>
                    <a:pt x="46" y="75"/>
                    <a:pt x="46" y="74"/>
                    <a:pt x="46" y="74"/>
                  </a:cubicBezTo>
                  <a:cubicBezTo>
                    <a:pt x="44" y="80"/>
                    <a:pt x="21" y="87"/>
                    <a:pt x="21" y="87"/>
                  </a:cubicBezTo>
                  <a:cubicBezTo>
                    <a:pt x="14" y="89"/>
                    <a:pt x="11" y="93"/>
                    <a:pt x="11" y="93"/>
                  </a:cubicBezTo>
                  <a:cubicBezTo>
                    <a:pt x="2" y="107"/>
                    <a:pt x="0" y="139"/>
                    <a:pt x="0" y="139"/>
                  </a:cubicBezTo>
                  <a:cubicBezTo>
                    <a:pt x="1" y="147"/>
                    <a:pt x="4" y="148"/>
                    <a:pt x="4" y="148"/>
                  </a:cubicBezTo>
                  <a:cubicBezTo>
                    <a:pt x="27" y="157"/>
                    <a:pt x="66" y="159"/>
                    <a:pt x="66" y="159"/>
                  </a:cubicBezTo>
                  <a:cubicBezTo>
                    <a:pt x="103" y="160"/>
                    <a:pt x="126" y="149"/>
                    <a:pt x="126" y="149"/>
                  </a:cubicBezTo>
                  <a:cubicBezTo>
                    <a:pt x="130" y="147"/>
                    <a:pt x="130" y="145"/>
                    <a:pt x="130" y="145"/>
                  </a:cubicBezTo>
                  <a:cubicBezTo>
                    <a:pt x="133" y="122"/>
                    <a:pt x="121" y="96"/>
                    <a:pt x="121" y="9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7" name="Freeform 45"/>
            <p:cNvSpPr>
              <a:spLocks noChangeAspect="1"/>
            </p:cNvSpPr>
            <p:nvPr/>
          </p:nvSpPr>
          <p:spPr bwMode="gray">
            <a:xfrm>
              <a:off x="8313663" y="2695789"/>
              <a:ext cx="507505" cy="613770"/>
            </a:xfrm>
            <a:custGeom>
              <a:avLst/>
              <a:gdLst>
                <a:gd name="T0" fmla="*/ 107 w 117"/>
                <a:gd name="T1" fmla="*/ 89 h 142"/>
                <a:gd name="T2" fmla="*/ 85 w 117"/>
                <a:gd name="T3" fmla="*/ 77 h 142"/>
                <a:gd name="T4" fmla="*/ 75 w 117"/>
                <a:gd name="T5" fmla="*/ 70 h 142"/>
                <a:gd name="T6" fmla="*/ 73 w 117"/>
                <a:gd name="T7" fmla="*/ 73 h 142"/>
                <a:gd name="T8" fmla="*/ 73 w 117"/>
                <a:gd name="T9" fmla="*/ 72 h 142"/>
                <a:gd name="T10" fmla="*/ 72 w 117"/>
                <a:gd name="T11" fmla="*/ 67 h 142"/>
                <a:gd name="T12" fmla="*/ 89 w 117"/>
                <a:gd name="T13" fmla="*/ 65 h 142"/>
                <a:gd name="T14" fmla="*/ 82 w 117"/>
                <a:gd name="T15" fmla="*/ 45 h 142"/>
                <a:gd name="T16" fmla="*/ 57 w 117"/>
                <a:gd name="T17" fmla="*/ 8 h 142"/>
                <a:gd name="T18" fmla="*/ 33 w 117"/>
                <a:gd name="T19" fmla="*/ 45 h 142"/>
                <a:gd name="T20" fmla="*/ 25 w 117"/>
                <a:gd name="T21" fmla="*/ 64 h 142"/>
                <a:gd name="T22" fmla="*/ 43 w 117"/>
                <a:gd name="T23" fmla="*/ 67 h 142"/>
                <a:gd name="T24" fmla="*/ 41 w 117"/>
                <a:gd name="T25" fmla="*/ 72 h 142"/>
                <a:gd name="T26" fmla="*/ 42 w 117"/>
                <a:gd name="T27" fmla="*/ 74 h 142"/>
                <a:gd name="T28" fmla="*/ 40 w 117"/>
                <a:gd name="T29" fmla="*/ 71 h 142"/>
                <a:gd name="T30" fmla="*/ 18 w 117"/>
                <a:gd name="T31" fmla="*/ 81 h 142"/>
                <a:gd name="T32" fmla="*/ 10 w 117"/>
                <a:gd name="T33" fmla="*/ 86 h 142"/>
                <a:gd name="T34" fmla="*/ 0 w 117"/>
                <a:gd name="T35" fmla="*/ 125 h 142"/>
                <a:gd name="T36" fmla="*/ 3 w 117"/>
                <a:gd name="T37" fmla="*/ 132 h 142"/>
                <a:gd name="T38" fmla="*/ 58 w 117"/>
                <a:gd name="T39" fmla="*/ 141 h 142"/>
                <a:gd name="T40" fmla="*/ 111 w 117"/>
                <a:gd name="T41" fmla="*/ 133 h 142"/>
                <a:gd name="T42" fmla="*/ 115 w 117"/>
                <a:gd name="T43" fmla="*/ 129 h 142"/>
                <a:gd name="T44" fmla="*/ 107 w 117"/>
                <a:gd name="T45" fmla="*/ 8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42">
                  <a:moveTo>
                    <a:pt x="107" y="89"/>
                  </a:moveTo>
                  <a:cubicBezTo>
                    <a:pt x="104" y="82"/>
                    <a:pt x="85" y="77"/>
                    <a:pt x="85" y="77"/>
                  </a:cubicBezTo>
                  <a:cubicBezTo>
                    <a:pt x="76" y="73"/>
                    <a:pt x="75" y="70"/>
                    <a:pt x="75" y="70"/>
                  </a:cubicBezTo>
                  <a:cubicBezTo>
                    <a:pt x="74" y="71"/>
                    <a:pt x="74" y="72"/>
                    <a:pt x="73" y="73"/>
                  </a:cubicBezTo>
                  <a:cubicBezTo>
                    <a:pt x="73" y="72"/>
                    <a:pt x="73" y="72"/>
                    <a:pt x="73" y="72"/>
                  </a:cubicBezTo>
                  <a:cubicBezTo>
                    <a:pt x="73" y="72"/>
                    <a:pt x="72" y="69"/>
                    <a:pt x="72" y="67"/>
                  </a:cubicBezTo>
                  <a:cubicBezTo>
                    <a:pt x="77" y="67"/>
                    <a:pt x="84" y="67"/>
                    <a:pt x="89" y="65"/>
                  </a:cubicBezTo>
                  <a:cubicBezTo>
                    <a:pt x="89" y="65"/>
                    <a:pt x="83" y="61"/>
                    <a:pt x="82" y="45"/>
                  </a:cubicBezTo>
                  <a:cubicBezTo>
                    <a:pt x="82" y="44"/>
                    <a:pt x="89" y="3"/>
                    <a:pt x="57" y="8"/>
                  </a:cubicBezTo>
                  <a:cubicBezTo>
                    <a:pt x="57" y="8"/>
                    <a:pt x="29" y="0"/>
                    <a:pt x="33" y="45"/>
                  </a:cubicBezTo>
                  <a:cubicBezTo>
                    <a:pt x="34" y="52"/>
                    <a:pt x="29" y="59"/>
                    <a:pt x="25" y="64"/>
                  </a:cubicBezTo>
                  <a:cubicBezTo>
                    <a:pt x="25" y="64"/>
                    <a:pt x="33" y="67"/>
                    <a:pt x="43" y="67"/>
                  </a:cubicBezTo>
                  <a:cubicBezTo>
                    <a:pt x="43" y="68"/>
                    <a:pt x="42" y="70"/>
                    <a:pt x="41" y="72"/>
                  </a:cubicBezTo>
                  <a:cubicBezTo>
                    <a:pt x="41" y="72"/>
                    <a:pt x="41" y="72"/>
                    <a:pt x="42" y="74"/>
                  </a:cubicBezTo>
                  <a:cubicBezTo>
                    <a:pt x="41" y="72"/>
                    <a:pt x="40" y="71"/>
                    <a:pt x="40" y="71"/>
                  </a:cubicBezTo>
                  <a:cubicBezTo>
                    <a:pt x="39" y="75"/>
                    <a:pt x="18" y="81"/>
                    <a:pt x="18" y="81"/>
                  </a:cubicBezTo>
                  <a:cubicBezTo>
                    <a:pt x="12" y="83"/>
                    <a:pt x="10" y="86"/>
                    <a:pt x="10" y="86"/>
                  </a:cubicBezTo>
                  <a:cubicBezTo>
                    <a:pt x="1" y="98"/>
                    <a:pt x="0" y="125"/>
                    <a:pt x="0" y="125"/>
                  </a:cubicBezTo>
                  <a:cubicBezTo>
                    <a:pt x="0" y="131"/>
                    <a:pt x="3" y="132"/>
                    <a:pt x="3" y="132"/>
                  </a:cubicBezTo>
                  <a:cubicBezTo>
                    <a:pt x="23" y="140"/>
                    <a:pt x="58" y="141"/>
                    <a:pt x="58" y="141"/>
                  </a:cubicBezTo>
                  <a:cubicBezTo>
                    <a:pt x="91" y="142"/>
                    <a:pt x="111" y="133"/>
                    <a:pt x="111" y="133"/>
                  </a:cubicBezTo>
                  <a:cubicBezTo>
                    <a:pt x="115" y="131"/>
                    <a:pt x="115" y="129"/>
                    <a:pt x="115" y="129"/>
                  </a:cubicBezTo>
                  <a:cubicBezTo>
                    <a:pt x="117" y="110"/>
                    <a:pt x="107" y="89"/>
                    <a:pt x="107" y="8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8" name="Freeform 45"/>
            <p:cNvSpPr>
              <a:spLocks noChangeAspect="1"/>
            </p:cNvSpPr>
            <p:nvPr/>
          </p:nvSpPr>
          <p:spPr bwMode="gray">
            <a:xfrm>
              <a:off x="8257836" y="4792947"/>
              <a:ext cx="355105" cy="429459"/>
            </a:xfrm>
            <a:custGeom>
              <a:avLst/>
              <a:gdLst>
                <a:gd name="T0" fmla="*/ 107 w 117"/>
                <a:gd name="T1" fmla="*/ 89 h 142"/>
                <a:gd name="T2" fmla="*/ 85 w 117"/>
                <a:gd name="T3" fmla="*/ 77 h 142"/>
                <a:gd name="T4" fmla="*/ 75 w 117"/>
                <a:gd name="T5" fmla="*/ 70 h 142"/>
                <a:gd name="T6" fmla="*/ 73 w 117"/>
                <a:gd name="T7" fmla="*/ 73 h 142"/>
                <a:gd name="T8" fmla="*/ 73 w 117"/>
                <a:gd name="T9" fmla="*/ 72 h 142"/>
                <a:gd name="T10" fmla="*/ 72 w 117"/>
                <a:gd name="T11" fmla="*/ 67 h 142"/>
                <a:gd name="T12" fmla="*/ 89 w 117"/>
                <a:gd name="T13" fmla="*/ 65 h 142"/>
                <a:gd name="T14" fmla="*/ 82 w 117"/>
                <a:gd name="T15" fmla="*/ 45 h 142"/>
                <a:gd name="T16" fmla="*/ 57 w 117"/>
                <a:gd name="T17" fmla="*/ 8 h 142"/>
                <a:gd name="T18" fmla="*/ 33 w 117"/>
                <a:gd name="T19" fmla="*/ 45 h 142"/>
                <a:gd name="T20" fmla="*/ 25 w 117"/>
                <a:gd name="T21" fmla="*/ 64 h 142"/>
                <a:gd name="T22" fmla="*/ 43 w 117"/>
                <a:gd name="T23" fmla="*/ 67 h 142"/>
                <a:gd name="T24" fmla="*/ 41 w 117"/>
                <a:gd name="T25" fmla="*/ 72 h 142"/>
                <a:gd name="T26" fmla="*/ 42 w 117"/>
                <a:gd name="T27" fmla="*/ 74 h 142"/>
                <a:gd name="T28" fmla="*/ 40 w 117"/>
                <a:gd name="T29" fmla="*/ 71 h 142"/>
                <a:gd name="T30" fmla="*/ 18 w 117"/>
                <a:gd name="T31" fmla="*/ 81 h 142"/>
                <a:gd name="T32" fmla="*/ 10 w 117"/>
                <a:gd name="T33" fmla="*/ 86 h 142"/>
                <a:gd name="T34" fmla="*/ 0 w 117"/>
                <a:gd name="T35" fmla="*/ 125 h 142"/>
                <a:gd name="T36" fmla="*/ 3 w 117"/>
                <a:gd name="T37" fmla="*/ 132 h 142"/>
                <a:gd name="T38" fmla="*/ 58 w 117"/>
                <a:gd name="T39" fmla="*/ 141 h 142"/>
                <a:gd name="T40" fmla="*/ 111 w 117"/>
                <a:gd name="T41" fmla="*/ 133 h 142"/>
                <a:gd name="T42" fmla="*/ 115 w 117"/>
                <a:gd name="T43" fmla="*/ 129 h 142"/>
                <a:gd name="T44" fmla="*/ 107 w 117"/>
                <a:gd name="T45" fmla="*/ 8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42">
                  <a:moveTo>
                    <a:pt x="107" y="89"/>
                  </a:moveTo>
                  <a:cubicBezTo>
                    <a:pt x="104" y="82"/>
                    <a:pt x="85" y="77"/>
                    <a:pt x="85" y="77"/>
                  </a:cubicBezTo>
                  <a:cubicBezTo>
                    <a:pt x="76" y="73"/>
                    <a:pt x="75" y="70"/>
                    <a:pt x="75" y="70"/>
                  </a:cubicBezTo>
                  <a:cubicBezTo>
                    <a:pt x="74" y="71"/>
                    <a:pt x="74" y="72"/>
                    <a:pt x="73" y="73"/>
                  </a:cubicBezTo>
                  <a:cubicBezTo>
                    <a:pt x="73" y="72"/>
                    <a:pt x="73" y="72"/>
                    <a:pt x="73" y="72"/>
                  </a:cubicBezTo>
                  <a:cubicBezTo>
                    <a:pt x="73" y="72"/>
                    <a:pt x="72" y="69"/>
                    <a:pt x="72" y="67"/>
                  </a:cubicBezTo>
                  <a:cubicBezTo>
                    <a:pt x="77" y="67"/>
                    <a:pt x="84" y="67"/>
                    <a:pt x="89" y="65"/>
                  </a:cubicBezTo>
                  <a:cubicBezTo>
                    <a:pt x="89" y="65"/>
                    <a:pt x="83" y="61"/>
                    <a:pt x="82" y="45"/>
                  </a:cubicBezTo>
                  <a:cubicBezTo>
                    <a:pt x="82" y="44"/>
                    <a:pt x="89" y="3"/>
                    <a:pt x="57" y="8"/>
                  </a:cubicBezTo>
                  <a:cubicBezTo>
                    <a:pt x="57" y="8"/>
                    <a:pt x="29" y="0"/>
                    <a:pt x="33" y="45"/>
                  </a:cubicBezTo>
                  <a:cubicBezTo>
                    <a:pt x="34" y="52"/>
                    <a:pt x="29" y="59"/>
                    <a:pt x="25" y="64"/>
                  </a:cubicBezTo>
                  <a:cubicBezTo>
                    <a:pt x="25" y="64"/>
                    <a:pt x="33" y="67"/>
                    <a:pt x="43" y="67"/>
                  </a:cubicBezTo>
                  <a:cubicBezTo>
                    <a:pt x="43" y="68"/>
                    <a:pt x="42" y="70"/>
                    <a:pt x="41" y="72"/>
                  </a:cubicBezTo>
                  <a:cubicBezTo>
                    <a:pt x="41" y="72"/>
                    <a:pt x="41" y="72"/>
                    <a:pt x="42" y="74"/>
                  </a:cubicBezTo>
                  <a:cubicBezTo>
                    <a:pt x="41" y="72"/>
                    <a:pt x="40" y="71"/>
                    <a:pt x="40" y="71"/>
                  </a:cubicBezTo>
                  <a:cubicBezTo>
                    <a:pt x="39" y="75"/>
                    <a:pt x="18" y="81"/>
                    <a:pt x="18" y="81"/>
                  </a:cubicBezTo>
                  <a:cubicBezTo>
                    <a:pt x="12" y="83"/>
                    <a:pt x="10" y="86"/>
                    <a:pt x="10" y="86"/>
                  </a:cubicBezTo>
                  <a:cubicBezTo>
                    <a:pt x="1" y="98"/>
                    <a:pt x="0" y="125"/>
                    <a:pt x="0" y="125"/>
                  </a:cubicBezTo>
                  <a:cubicBezTo>
                    <a:pt x="0" y="131"/>
                    <a:pt x="3" y="132"/>
                    <a:pt x="3" y="132"/>
                  </a:cubicBezTo>
                  <a:cubicBezTo>
                    <a:pt x="23" y="140"/>
                    <a:pt x="58" y="141"/>
                    <a:pt x="58" y="141"/>
                  </a:cubicBezTo>
                  <a:cubicBezTo>
                    <a:pt x="91" y="142"/>
                    <a:pt x="111" y="133"/>
                    <a:pt x="111" y="133"/>
                  </a:cubicBezTo>
                  <a:cubicBezTo>
                    <a:pt x="115" y="131"/>
                    <a:pt x="115" y="129"/>
                    <a:pt x="115" y="129"/>
                  </a:cubicBezTo>
                  <a:cubicBezTo>
                    <a:pt x="117" y="110"/>
                    <a:pt x="107" y="89"/>
                    <a:pt x="107" y="8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9" name="Freeform 45"/>
            <p:cNvSpPr>
              <a:spLocks noChangeAspect="1"/>
            </p:cNvSpPr>
            <p:nvPr/>
          </p:nvSpPr>
          <p:spPr bwMode="gray">
            <a:xfrm>
              <a:off x="4794844" y="5653033"/>
              <a:ext cx="216522" cy="261859"/>
            </a:xfrm>
            <a:custGeom>
              <a:avLst/>
              <a:gdLst>
                <a:gd name="T0" fmla="*/ 107 w 117"/>
                <a:gd name="T1" fmla="*/ 89 h 142"/>
                <a:gd name="T2" fmla="*/ 85 w 117"/>
                <a:gd name="T3" fmla="*/ 77 h 142"/>
                <a:gd name="T4" fmla="*/ 75 w 117"/>
                <a:gd name="T5" fmla="*/ 70 h 142"/>
                <a:gd name="T6" fmla="*/ 73 w 117"/>
                <a:gd name="T7" fmla="*/ 73 h 142"/>
                <a:gd name="T8" fmla="*/ 73 w 117"/>
                <a:gd name="T9" fmla="*/ 72 h 142"/>
                <a:gd name="T10" fmla="*/ 72 w 117"/>
                <a:gd name="T11" fmla="*/ 67 h 142"/>
                <a:gd name="T12" fmla="*/ 89 w 117"/>
                <a:gd name="T13" fmla="*/ 65 h 142"/>
                <a:gd name="T14" fmla="*/ 82 w 117"/>
                <a:gd name="T15" fmla="*/ 45 h 142"/>
                <a:gd name="T16" fmla="*/ 57 w 117"/>
                <a:gd name="T17" fmla="*/ 8 h 142"/>
                <a:gd name="T18" fmla="*/ 33 w 117"/>
                <a:gd name="T19" fmla="*/ 45 h 142"/>
                <a:gd name="T20" fmla="*/ 25 w 117"/>
                <a:gd name="T21" fmla="*/ 64 h 142"/>
                <a:gd name="T22" fmla="*/ 43 w 117"/>
                <a:gd name="T23" fmla="*/ 67 h 142"/>
                <a:gd name="T24" fmla="*/ 41 w 117"/>
                <a:gd name="T25" fmla="*/ 72 h 142"/>
                <a:gd name="T26" fmla="*/ 42 w 117"/>
                <a:gd name="T27" fmla="*/ 74 h 142"/>
                <a:gd name="T28" fmla="*/ 40 w 117"/>
                <a:gd name="T29" fmla="*/ 71 h 142"/>
                <a:gd name="T30" fmla="*/ 18 w 117"/>
                <a:gd name="T31" fmla="*/ 81 h 142"/>
                <a:gd name="T32" fmla="*/ 10 w 117"/>
                <a:gd name="T33" fmla="*/ 86 h 142"/>
                <a:gd name="T34" fmla="*/ 0 w 117"/>
                <a:gd name="T35" fmla="*/ 125 h 142"/>
                <a:gd name="T36" fmla="*/ 3 w 117"/>
                <a:gd name="T37" fmla="*/ 132 h 142"/>
                <a:gd name="T38" fmla="*/ 58 w 117"/>
                <a:gd name="T39" fmla="*/ 141 h 142"/>
                <a:gd name="T40" fmla="*/ 111 w 117"/>
                <a:gd name="T41" fmla="*/ 133 h 142"/>
                <a:gd name="T42" fmla="*/ 115 w 117"/>
                <a:gd name="T43" fmla="*/ 129 h 142"/>
                <a:gd name="T44" fmla="*/ 107 w 117"/>
                <a:gd name="T45" fmla="*/ 8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42">
                  <a:moveTo>
                    <a:pt x="107" y="89"/>
                  </a:moveTo>
                  <a:cubicBezTo>
                    <a:pt x="104" y="82"/>
                    <a:pt x="85" y="77"/>
                    <a:pt x="85" y="77"/>
                  </a:cubicBezTo>
                  <a:cubicBezTo>
                    <a:pt x="76" y="73"/>
                    <a:pt x="75" y="70"/>
                    <a:pt x="75" y="70"/>
                  </a:cubicBezTo>
                  <a:cubicBezTo>
                    <a:pt x="74" y="71"/>
                    <a:pt x="74" y="72"/>
                    <a:pt x="73" y="73"/>
                  </a:cubicBezTo>
                  <a:cubicBezTo>
                    <a:pt x="73" y="72"/>
                    <a:pt x="73" y="72"/>
                    <a:pt x="73" y="72"/>
                  </a:cubicBezTo>
                  <a:cubicBezTo>
                    <a:pt x="73" y="72"/>
                    <a:pt x="72" y="69"/>
                    <a:pt x="72" y="67"/>
                  </a:cubicBezTo>
                  <a:cubicBezTo>
                    <a:pt x="77" y="67"/>
                    <a:pt x="84" y="67"/>
                    <a:pt x="89" y="65"/>
                  </a:cubicBezTo>
                  <a:cubicBezTo>
                    <a:pt x="89" y="65"/>
                    <a:pt x="83" y="61"/>
                    <a:pt x="82" y="45"/>
                  </a:cubicBezTo>
                  <a:cubicBezTo>
                    <a:pt x="82" y="44"/>
                    <a:pt x="89" y="3"/>
                    <a:pt x="57" y="8"/>
                  </a:cubicBezTo>
                  <a:cubicBezTo>
                    <a:pt x="57" y="8"/>
                    <a:pt x="29" y="0"/>
                    <a:pt x="33" y="45"/>
                  </a:cubicBezTo>
                  <a:cubicBezTo>
                    <a:pt x="34" y="52"/>
                    <a:pt x="29" y="59"/>
                    <a:pt x="25" y="64"/>
                  </a:cubicBezTo>
                  <a:cubicBezTo>
                    <a:pt x="25" y="64"/>
                    <a:pt x="33" y="67"/>
                    <a:pt x="43" y="67"/>
                  </a:cubicBezTo>
                  <a:cubicBezTo>
                    <a:pt x="43" y="68"/>
                    <a:pt x="42" y="70"/>
                    <a:pt x="41" y="72"/>
                  </a:cubicBezTo>
                  <a:cubicBezTo>
                    <a:pt x="41" y="72"/>
                    <a:pt x="41" y="72"/>
                    <a:pt x="42" y="74"/>
                  </a:cubicBezTo>
                  <a:cubicBezTo>
                    <a:pt x="41" y="72"/>
                    <a:pt x="40" y="71"/>
                    <a:pt x="40" y="71"/>
                  </a:cubicBezTo>
                  <a:cubicBezTo>
                    <a:pt x="39" y="75"/>
                    <a:pt x="18" y="81"/>
                    <a:pt x="18" y="81"/>
                  </a:cubicBezTo>
                  <a:cubicBezTo>
                    <a:pt x="12" y="83"/>
                    <a:pt x="10" y="86"/>
                    <a:pt x="10" y="86"/>
                  </a:cubicBezTo>
                  <a:cubicBezTo>
                    <a:pt x="1" y="98"/>
                    <a:pt x="0" y="125"/>
                    <a:pt x="0" y="125"/>
                  </a:cubicBezTo>
                  <a:cubicBezTo>
                    <a:pt x="0" y="131"/>
                    <a:pt x="3" y="132"/>
                    <a:pt x="3" y="132"/>
                  </a:cubicBezTo>
                  <a:cubicBezTo>
                    <a:pt x="23" y="140"/>
                    <a:pt x="58" y="141"/>
                    <a:pt x="58" y="141"/>
                  </a:cubicBezTo>
                  <a:cubicBezTo>
                    <a:pt x="91" y="142"/>
                    <a:pt x="111" y="133"/>
                    <a:pt x="111" y="133"/>
                  </a:cubicBezTo>
                  <a:cubicBezTo>
                    <a:pt x="115" y="131"/>
                    <a:pt x="115" y="129"/>
                    <a:pt x="115" y="129"/>
                  </a:cubicBezTo>
                  <a:cubicBezTo>
                    <a:pt x="117" y="110"/>
                    <a:pt x="107" y="89"/>
                    <a:pt x="107" y="8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30" name="Freeform 45"/>
            <p:cNvSpPr>
              <a:spLocks noChangeAspect="1"/>
            </p:cNvSpPr>
            <p:nvPr/>
          </p:nvSpPr>
          <p:spPr bwMode="gray">
            <a:xfrm>
              <a:off x="7390973" y="2458601"/>
              <a:ext cx="216522" cy="261859"/>
            </a:xfrm>
            <a:custGeom>
              <a:avLst/>
              <a:gdLst>
                <a:gd name="T0" fmla="*/ 107 w 117"/>
                <a:gd name="T1" fmla="*/ 89 h 142"/>
                <a:gd name="T2" fmla="*/ 85 w 117"/>
                <a:gd name="T3" fmla="*/ 77 h 142"/>
                <a:gd name="T4" fmla="*/ 75 w 117"/>
                <a:gd name="T5" fmla="*/ 70 h 142"/>
                <a:gd name="T6" fmla="*/ 73 w 117"/>
                <a:gd name="T7" fmla="*/ 73 h 142"/>
                <a:gd name="T8" fmla="*/ 73 w 117"/>
                <a:gd name="T9" fmla="*/ 72 h 142"/>
                <a:gd name="T10" fmla="*/ 72 w 117"/>
                <a:gd name="T11" fmla="*/ 67 h 142"/>
                <a:gd name="T12" fmla="*/ 89 w 117"/>
                <a:gd name="T13" fmla="*/ 65 h 142"/>
                <a:gd name="T14" fmla="*/ 82 w 117"/>
                <a:gd name="T15" fmla="*/ 45 h 142"/>
                <a:gd name="T16" fmla="*/ 57 w 117"/>
                <a:gd name="T17" fmla="*/ 8 h 142"/>
                <a:gd name="T18" fmla="*/ 33 w 117"/>
                <a:gd name="T19" fmla="*/ 45 h 142"/>
                <a:gd name="T20" fmla="*/ 25 w 117"/>
                <a:gd name="T21" fmla="*/ 64 h 142"/>
                <a:gd name="T22" fmla="*/ 43 w 117"/>
                <a:gd name="T23" fmla="*/ 67 h 142"/>
                <a:gd name="T24" fmla="*/ 41 w 117"/>
                <a:gd name="T25" fmla="*/ 72 h 142"/>
                <a:gd name="T26" fmla="*/ 42 w 117"/>
                <a:gd name="T27" fmla="*/ 74 h 142"/>
                <a:gd name="T28" fmla="*/ 40 w 117"/>
                <a:gd name="T29" fmla="*/ 71 h 142"/>
                <a:gd name="T30" fmla="*/ 18 w 117"/>
                <a:gd name="T31" fmla="*/ 81 h 142"/>
                <a:gd name="T32" fmla="*/ 10 w 117"/>
                <a:gd name="T33" fmla="*/ 86 h 142"/>
                <a:gd name="T34" fmla="*/ 0 w 117"/>
                <a:gd name="T35" fmla="*/ 125 h 142"/>
                <a:gd name="T36" fmla="*/ 3 w 117"/>
                <a:gd name="T37" fmla="*/ 132 h 142"/>
                <a:gd name="T38" fmla="*/ 58 w 117"/>
                <a:gd name="T39" fmla="*/ 141 h 142"/>
                <a:gd name="T40" fmla="*/ 111 w 117"/>
                <a:gd name="T41" fmla="*/ 133 h 142"/>
                <a:gd name="T42" fmla="*/ 115 w 117"/>
                <a:gd name="T43" fmla="*/ 129 h 142"/>
                <a:gd name="T44" fmla="*/ 107 w 117"/>
                <a:gd name="T45" fmla="*/ 8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42">
                  <a:moveTo>
                    <a:pt x="107" y="89"/>
                  </a:moveTo>
                  <a:cubicBezTo>
                    <a:pt x="104" y="82"/>
                    <a:pt x="85" y="77"/>
                    <a:pt x="85" y="77"/>
                  </a:cubicBezTo>
                  <a:cubicBezTo>
                    <a:pt x="76" y="73"/>
                    <a:pt x="75" y="70"/>
                    <a:pt x="75" y="70"/>
                  </a:cubicBezTo>
                  <a:cubicBezTo>
                    <a:pt x="74" y="71"/>
                    <a:pt x="74" y="72"/>
                    <a:pt x="73" y="73"/>
                  </a:cubicBezTo>
                  <a:cubicBezTo>
                    <a:pt x="73" y="72"/>
                    <a:pt x="73" y="72"/>
                    <a:pt x="73" y="72"/>
                  </a:cubicBezTo>
                  <a:cubicBezTo>
                    <a:pt x="73" y="72"/>
                    <a:pt x="72" y="69"/>
                    <a:pt x="72" y="67"/>
                  </a:cubicBezTo>
                  <a:cubicBezTo>
                    <a:pt x="77" y="67"/>
                    <a:pt x="84" y="67"/>
                    <a:pt x="89" y="65"/>
                  </a:cubicBezTo>
                  <a:cubicBezTo>
                    <a:pt x="89" y="65"/>
                    <a:pt x="83" y="61"/>
                    <a:pt x="82" y="45"/>
                  </a:cubicBezTo>
                  <a:cubicBezTo>
                    <a:pt x="82" y="44"/>
                    <a:pt x="89" y="3"/>
                    <a:pt x="57" y="8"/>
                  </a:cubicBezTo>
                  <a:cubicBezTo>
                    <a:pt x="57" y="8"/>
                    <a:pt x="29" y="0"/>
                    <a:pt x="33" y="45"/>
                  </a:cubicBezTo>
                  <a:cubicBezTo>
                    <a:pt x="34" y="52"/>
                    <a:pt x="29" y="59"/>
                    <a:pt x="25" y="64"/>
                  </a:cubicBezTo>
                  <a:cubicBezTo>
                    <a:pt x="25" y="64"/>
                    <a:pt x="33" y="67"/>
                    <a:pt x="43" y="67"/>
                  </a:cubicBezTo>
                  <a:cubicBezTo>
                    <a:pt x="43" y="68"/>
                    <a:pt x="42" y="70"/>
                    <a:pt x="41" y="72"/>
                  </a:cubicBezTo>
                  <a:cubicBezTo>
                    <a:pt x="41" y="72"/>
                    <a:pt x="41" y="72"/>
                    <a:pt x="42" y="74"/>
                  </a:cubicBezTo>
                  <a:cubicBezTo>
                    <a:pt x="41" y="72"/>
                    <a:pt x="40" y="71"/>
                    <a:pt x="40" y="71"/>
                  </a:cubicBezTo>
                  <a:cubicBezTo>
                    <a:pt x="39" y="75"/>
                    <a:pt x="18" y="81"/>
                    <a:pt x="18" y="81"/>
                  </a:cubicBezTo>
                  <a:cubicBezTo>
                    <a:pt x="12" y="83"/>
                    <a:pt x="10" y="86"/>
                    <a:pt x="10" y="86"/>
                  </a:cubicBezTo>
                  <a:cubicBezTo>
                    <a:pt x="1" y="98"/>
                    <a:pt x="0" y="125"/>
                    <a:pt x="0" y="125"/>
                  </a:cubicBezTo>
                  <a:cubicBezTo>
                    <a:pt x="0" y="131"/>
                    <a:pt x="3" y="132"/>
                    <a:pt x="3" y="132"/>
                  </a:cubicBezTo>
                  <a:cubicBezTo>
                    <a:pt x="23" y="140"/>
                    <a:pt x="58" y="141"/>
                    <a:pt x="58" y="141"/>
                  </a:cubicBezTo>
                  <a:cubicBezTo>
                    <a:pt x="91" y="142"/>
                    <a:pt x="111" y="133"/>
                    <a:pt x="111" y="133"/>
                  </a:cubicBezTo>
                  <a:cubicBezTo>
                    <a:pt x="115" y="131"/>
                    <a:pt x="115" y="129"/>
                    <a:pt x="115" y="129"/>
                  </a:cubicBezTo>
                  <a:cubicBezTo>
                    <a:pt x="117" y="110"/>
                    <a:pt x="107" y="89"/>
                    <a:pt x="107" y="8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grpSp>
      <p:grpSp>
        <p:nvGrpSpPr>
          <p:cNvPr id="88" name="Gruppieren 104"/>
          <p:cNvGrpSpPr>
            <a:grpSpLocks noChangeAspect="1"/>
          </p:cNvGrpSpPr>
          <p:nvPr/>
        </p:nvGrpSpPr>
        <p:grpSpPr bwMode="gray">
          <a:xfrm>
            <a:off x="924405" y="2968435"/>
            <a:ext cx="2213157" cy="1188000"/>
            <a:chOff x="934841" y="633601"/>
            <a:chExt cx="10612120" cy="5696473"/>
          </a:xfrm>
        </p:grpSpPr>
        <p:grpSp>
          <p:nvGrpSpPr>
            <p:cNvPr id="89" name="Gruppieren 105"/>
            <p:cNvGrpSpPr/>
            <p:nvPr/>
          </p:nvGrpSpPr>
          <p:grpSpPr bwMode="gray">
            <a:xfrm>
              <a:off x="1035495" y="633601"/>
              <a:ext cx="10299040" cy="5696473"/>
              <a:chOff x="658108" y="813588"/>
              <a:chExt cx="11443343" cy="6329421"/>
            </a:xfrm>
          </p:grpSpPr>
          <p:sp>
            <p:nvSpPr>
              <p:cNvPr id="138" name="Ellipse 154"/>
              <p:cNvSpPr/>
              <p:nvPr/>
            </p:nvSpPr>
            <p:spPr bwMode="gray">
              <a:xfrm>
                <a:off x="2574071" y="1270404"/>
                <a:ext cx="479999" cy="4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9" name="Ellipse 155"/>
              <p:cNvSpPr/>
              <p:nvPr/>
            </p:nvSpPr>
            <p:spPr bwMode="gray">
              <a:xfrm>
                <a:off x="4029952" y="1491476"/>
                <a:ext cx="180000" cy="18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0" name="Ellipse 156"/>
              <p:cNvSpPr/>
              <p:nvPr/>
            </p:nvSpPr>
            <p:spPr bwMode="gray">
              <a:xfrm>
                <a:off x="2497422" y="3244651"/>
                <a:ext cx="799998" cy="80000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1" name="Ellipse 157"/>
              <p:cNvSpPr/>
              <p:nvPr/>
            </p:nvSpPr>
            <p:spPr bwMode="gray">
              <a:xfrm>
                <a:off x="3965944" y="4519158"/>
                <a:ext cx="180000" cy="18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2" name="Ellipse 158"/>
              <p:cNvSpPr/>
              <p:nvPr/>
            </p:nvSpPr>
            <p:spPr bwMode="gray">
              <a:xfrm>
                <a:off x="2046916" y="4436170"/>
                <a:ext cx="180000" cy="18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3" name="Ellipse 159"/>
              <p:cNvSpPr/>
              <p:nvPr/>
            </p:nvSpPr>
            <p:spPr bwMode="gray">
              <a:xfrm>
                <a:off x="1377950" y="6062705"/>
                <a:ext cx="288000" cy="288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4" name="Ellipse 160"/>
              <p:cNvSpPr/>
              <p:nvPr/>
            </p:nvSpPr>
            <p:spPr bwMode="gray">
              <a:xfrm>
                <a:off x="4588982" y="5292288"/>
                <a:ext cx="479999" cy="480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5" name="Ellipse 161"/>
              <p:cNvSpPr/>
              <p:nvPr/>
            </p:nvSpPr>
            <p:spPr bwMode="gray">
              <a:xfrm>
                <a:off x="5698975" y="813588"/>
                <a:ext cx="319999" cy="3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6" name="Ellipse 162"/>
              <p:cNvSpPr/>
              <p:nvPr/>
            </p:nvSpPr>
            <p:spPr bwMode="gray">
              <a:xfrm>
                <a:off x="6925508" y="1890557"/>
                <a:ext cx="479999" cy="480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7" name="Ellipse 163"/>
              <p:cNvSpPr/>
              <p:nvPr/>
            </p:nvSpPr>
            <p:spPr bwMode="gray">
              <a:xfrm>
                <a:off x="9762166" y="1982395"/>
                <a:ext cx="180000" cy="18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Ellipse 164"/>
              <p:cNvSpPr/>
              <p:nvPr/>
            </p:nvSpPr>
            <p:spPr bwMode="gray">
              <a:xfrm>
                <a:off x="8112124" y="5052592"/>
                <a:ext cx="799998" cy="800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Ellipse 165"/>
              <p:cNvSpPr/>
              <p:nvPr/>
            </p:nvSpPr>
            <p:spPr bwMode="gray">
              <a:xfrm>
                <a:off x="11453452" y="3347375"/>
                <a:ext cx="479999" cy="4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Ellipse 166"/>
              <p:cNvSpPr/>
              <p:nvPr/>
            </p:nvSpPr>
            <p:spPr bwMode="gray">
              <a:xfrm>
                <a:off x="10662011" y="6253009"/>
                <a:ext cx="180000" cy="18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Ellipse 167"/>
              <p:cNvSpPr/>
              <p:nvPr/>
            </p:nvSpPr>
            <p:spPr bwMode="gray">
              <a:xfrm>
                <a:off x="9676458" y="1086725"/>
                <a:ext cx="199999" cy="200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Ellipse 168"/>
              <p:cNvSpPr/>
              <p:nvPr/>
            </p:nvSpPr>
            <p:spPr bwMode="gray">
              <a:xfrm>
                <a:off x="6382867" y="5257351"/>
                <a:ext cx="180000" cy="18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Ellipse 169"/>
              <p:cNvSpPr/>
              <p:nvPr/>
            </p:nvSpPr>
            <p:spPr bwMode="gray">
              <a:xfrm>
                <a:off x="3535399" y="6343009"/>
                <a:ext cx="799998" cy="8000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Ellipse 170"/>
              <p:cNvSpPr/>
              <p:nvPr/>
            </p:nvSpPr>
            <p:spPr bwMode="gray">
              <a:xfrm rot="18905311">
                <a:off x="658108" y="3372993"/>
                <a:ext cx="540000" cy="54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Ellipse 171"/>
              <p:cNvSpPr/>
              <p:nvPr/>
            </p:nvSpPr>
            <p:spPr bwMode="gray">
              <a:xfrm>
                <a:off x="4188984" y="2565907"/>
                <a:ext cx="799998" cy="80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56" name="Gerade Verbindung 172"/>
              <p:cNvCxnSpPr>
                <a:stCxn id="152" idx="1"/>
                <a:endCxn id="145" idx="4"/>
              </p:cNvCxnSpPr>
              <p:nvPr/>
            </p:nvCxnSpPr>
            <p:spPr bwMode="gray">
              <a:xfrm flipH="1" flipV="1">
                <a:off x="5858974" y="1133588"/>
                <a:ext cx="550253" cy="4150123"/>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7" name="Gerade Verbindung 173"/>
              <p:cNvCxnSpPr>
                <a:stCxn id="140" idx="1"/>
                <a:endCxn id="138" idx="4"/>
              </p:cNvCxnSpPr>
              <p:nvPr/>
            </p:nvCxnSpPr>
            <p:spPr bwMode="gray">
              <a:xfrm flipV="1">
                <a:off x="2614580" y="1750405"/>
                <a:ext cx="199491" cy="1611403"/>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8" name="Gerade Verbindung 174"/>
              <p:cNvCxnSpPr>
                <a:stCxn id="140" idx="1"/>
                <a:endCxn id="154" idx="5"/>
              </p:cNvCxnSpPr>
              <p:nvPr/>
            </p:nvCxnSpPr>
            <p:spPr bwMode="gray">
              <a:xfrm flipH="1">
                <a:off x="1198107" y="3361808"/>
                <a:ext cx="1416472" cy="281601"/>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9" name="Gerade Verbindung 175"/>
              <p:cNvCxnSpPr>
                <a:stCxn id="140" idx="7"/>
                <a:endCxn id="139" idx="3"/>
              </p:cNvCxnSpPr>
              <p:nvPr/>
            </p:nvCxnSpPr>
            <p:spPr bwMode="gray">
              <a:xfrm flipV="1">
                <a:off x="3180263" y="1645116"/>
                <a:ext cx="876050" cy="1716692"/>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0" name="Gerade Verbindung 176"/>
              <p:cNvCxnSpPr>
                <a:stCxn id="155" idx="1"/>
                <a:endCxn id="138" idx="5"/>
              </p:cNvCxnSpPr>
              <p:nvPr/>
            </p:nvCxnSpPr>
            <p:spPr bwMode="gray">
              <a:xfrm flipH="1" flipV="1">
                <a:off x="2983775" y="1680110"/>
                <a:ext cx="1322366" cy="1002953"/>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1" name="Gerade Verbindung 177"/>
              <p:cNvCxnSpPr>
                <a:stCxn id="140" idx="7"/>
                <a:endCxn id="145" idx="3"/>
              </p:cNvCxnSpPr>
              <p:nvPr/>
            </p:nvCxnSpPr>
            <p:spPr bwMode="gray">
              <a:xfrm flipV="1">
                <a:off x="3180263" y="1086725"/>
                <a:ext cx="2565576" cy="2275084"/>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2" name="Gerade Verbindung 178"/>
              <p:cNvCxnSpPr>
                <a:stCxn id="140" idx="5"/>
                <a:endCxn id="141" idx="2"/>
              </p:cNvCxnSpPr>
              <p:nvPr/>
            </p:nvCxnSpPr>
            <p:spPr bwMode="gray">
              <a:xfrm>
                <a:off x="3180263" y="3927493"/>
                <a:ext cx="785681" cy="681666"/>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3" name="Gerade Verbindung 179"/>
              <p:cNvCxnSpPr>
                <a:stCxn id="140" idx="3"/>
                <a:endCxn id="142" idx="7"/>
              </p:cNvCxnSpPr>
              <p:nvPr/>
            </p:nvCxnSpPr>
            <p:spPr bwMode="gray">
              <a:xfrm flipH="1">
                <a:off x="2200556" y="3927493"/>
                <a:ext cx="414024" cy="535037"/>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4" name="Gerade Verbindung 180"/>
              <p:cNvCxnSpPr>
                <a:endCxn id="143" idx="0"/>
              </p:cNvCxnSpPr>
              <p:nvPr/>
            </p:nvCxnSpPr>
            <p:spPr bwMode="gray">
              <a:xfrm>
                <a:off x="1521950" y="5437351"/>
                <a:ext cx="1" cy="625353"/>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5" name="Gerade Verbindung 181"/>
              <p:cNvCxnSpPr>
                <a:stCxn id="144" idx="2"/>
                <a:endCxn id="143" idx="6"/>
              </p:cNvCxnSpPr>
              <p:nvPr/>
            </p:nvCxnSpPr>
            <p:spPr bwMode="gray">
              <a:xfrm flipH="1">
                <a:off x="1665950" y="5532288"/>
                <a:ext cx="2923031" cy="674416"/>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6" name="Gerade Verbindung 182"/>
              <p:cNvCxnSpPr>
                <a:stCxn id="153" idx="1"/>
                <a:endCxn id="140" idx="4"/>
              </p:cNvCxnSpPr>
              <p:nvPr/>
            </p:nvCxnSpPr>
            <p:spPr bwMode="gray">
              <a:xfrm flipH="1" flipV="1">
                <a:off x="2897421" y="4044651"/>
                <a:ext cx="755135" cy="2415516"/>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7" name="Gerade Verbindung 183"/>
              <p:cNvCxnSpPr>
                <a:stCxn id="144" idx="3"/>
                <a:endCxn id="153" idx="7"/>
              </p:cNvCxnSpPr>
              <p:nvPr/>
            </p:nvCxnSpPr>
            <p:spPr bwMode="gray">
              <a:xfrm flipH="1">
                <a:off x="4218239" y="5701994"/>
                <a:ext cx="441036" cy="758172"/>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8" name="Gerade Verbindung 184"/>
              <p:cNvCxnSpPr>
                <a:stCxn id="144" idx="5"/>
                <a:endCxn id="169" idx="1"/>
              </p:cNvCxnSpPr>
              <p:nvPr/>
            </p:nvCxnSpPr>
            <p:spPr bwMode="gray">
              <a:xfrm>
                <a:off x="4998686" y="5701994"/>
                <a:ext cx="599815" cy="1077799"/>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169" name="Ellipse 214"/>
              <p:cNvSpPr/>
              <p:nvPr/>
            </p:nvSpPr>
            <p:spPr bwMode="gray">
              <a:xfrm>
                <a:off x="5572141" y="6753433"/>
                <a:ext cx="180000" cy="18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70" name="Gerade Verbindung 215"/>
              <p:cNvCxnSpPr>
                <a:stCxn id="144" idx="0"/>
                <a:endCxn id="145" idx="3"/>
              </p:cNvCxnSpPr>
              <p:nvPr/>
            </p:nvCxnSpPr>
            <p:spPr bwMode="gray">
              <a:xfrm flipV="1">
                <a:off x="4828981" y="1086725"/>
                <a:ext cx="916857" cy="4205563"/>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1" name="Gerade Verbindung 216"/>
              <p:cNvCxnSpPr>
                <a:stCxn id="152" idx="7"/>
                <a:endCxn id="146" idx="4"/>
              </p:cNvCxnSpPr>
              <p:nvPr/>
            </p:nvCxnSpPr>
            <p:spPr bwMode="gray">
              <a:xfrm flipV="1">
                <a:off x="6536507" y="2370557"/>
                <a:ext cx="629000" cy="2913154"/>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2" name="Gerade Verbindung 217"/>
              <p:cNvCxnSpPr>
                <a:stCxn id="173" idx="2"/>
                <a:endCxn id="155" idx="5"/>
              </p:cNvCxnSpPr>
              <p:nvPr/>
            </p:nvCxnSpPr>
            <p:spPr bwMode="gray">
              <a:xfrm flipH="1" flipV="1">
                <a:off x="4871824" y="3248750"/>
                <a:ext cx="2875536" cy="776501"/>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173" name="Ellipse 218"/>
              <p:cNvSpPr/>
              <p:nvPr/>
            </p:nvSpPr>
            <p:spPr bwMode="gray">
              <a:xfrm rot="2944695">
                <a:off x="7609370" y="3927494"/>
                <a:ext cx="800000" cy="79999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74" name="Gerade Verbindung 219"/>
              <p:cNvCxnSpPr>
                <a:stCxn id="141" idx="7"/>
                <a:endCxn id="173" idx="3"/>
              </p:cNvCxnSpPr>
              <p:nvPr/>
            </p:nvCxnSpPr>
            <p:spPr bwMode="gray">
              <a:xfrm flipV="1">
                <a:off x="4119583" y="4299045"/>
                <a:ext cx="3490802" cy="246473"/>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5" name="Gerade Verbindung 220"/>
              <p:cNvCxnSpPr>
                <a:stCxn id="152" idx="7"/>
                <a:endCxn id="178" idx="3"/>
              </p:cNvCxnSpPr>
              <p:nvPr/>
            </p:nvCxnSpPr>
            <p:spPr bwMode="gray">
              <a:xfrm flipV="1">
                <a:off x="6536507" y="2418877"/>
                <a:ext cx="1783496" cy="2864833"/>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6" name="Gerade Verbindung 221"/>
              <p:cNvCxnSpPr>
                <a:stCxn id="147" idx="2"/>
                <a:endCxn id="146" idx="6"/>
              </p:cNvCxnSpPr>
              <p:nvPr/>
            </p:nvCxnSpPr>
            <p:spPr bwMode="gray">
              <a:xfrm flipH="1">
                <a:off x="7405506" y="2072395"/>
                <a:ext cx="2356660" cy="58162"/>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7" name="Gerade Verbindung 222"/>
              <p:cNvCxnSpPr>
                <a:stCxn id="144" idx="7"/>
                <a:endCxn id="178" idx="3"/>
              </p:cNvCxnSpPr>
              <p:nvPr/>
            </p:nvCxnSpPr>
            <p:spPr bwMode="gray">
              <a:xfrm flipV="1">
                <a:off x="4998686" y="2418877"/>
                <a:ext cx="3321317" cy="2943705"/>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178" name="Ellipse 223"/>
              <p:cNvSpPr/>
              <p:nvPr/>
            </p:nvSpPr>
            <p:spPr bwMode="gray">
              <a:xfrm>
                <a:off x="8202845" y="1736035"/>
                <a:ext cx="799998" cy="8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79" name="Gerade Verbindung 224"/>
              <p:cNvCxnSpPr>
                <a:stCxn id="151" idx="4"/>
                <a:endCxn id="147" idx="0"/>
              </p:cNvCxnSpPr>
              <p:nvPr/>
            </p:nvCxnSpPr>
            <p:spPr bwMode="gray">
              <a:xfrm>
                <a:off x="9776458" y="1286725"/>
                <a:ext cx="75708" cy="695670"/>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0" name="Gerade Verbindung 225"/>
              <p:cNvCxnSpPr>
                <a:stCxn id="147" idx="4"/>
                <a:endCxn id="149" idx="1"/>
              </p:cNvCxnSpPr>
              <p:nvPr/>
            </p:nvCxnSpPr>
            <p:spPr bwMode="gray">
              <a:xfrm>
                <a:off x="9852166" y="2162395"/>
                <a:ext cx="1671580" cy="1255275"/>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1" name="Gerade Verbindung 226"/>
              <p:cNvCxnSpPr>
                <a:stCxn id="148" idx="6"/>
                <a:endCxn id="150" idx="1"/>
              </p:cNvCxnSpPr>
              <p:nvPr/>
            </p:nvCxnSpPr>
            <p:spPr bwMode="gray">
              <a:xfrm>
                <a:off x="8912122" y="5452592"/>
                <a:ext cx="1776249" cy="826777"/>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2" name="Gerade Verbindung 228"/>
              <p:cNvCxnSpPr>
                <a:stCxn id="149" idx="3"/>
                <a:endCxn id="150" idx="0"/>
              </p:cNvCxnSpPr>
              <p:nvPr/>
            </p:nvCxnSpPr>
            <p:spPr bwMode="gray">
              <a:xfrm flipH="1">
                <a:off x="10752011" y="3757081"/>
                <a:ext cx="771735" cy="2495928"/>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3" name="Gerade Verbindung 229"/>
              <p:cNvCxnSpPr>
                <a:stCxn id="148" idx="7"/>
                <a:endCxn id="147" idx="3"/>
              </p:cNvCxnSpPr>
              <p:nvPr/>
            </p:nvCxnSpPr>
            <p:spPr bwMode="gray">
              <a:xfrm flipV="1">
                <a:off x="8794964" y="2136035"/>
                <a:ext cx="993561" cy="3033715"/>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4" name="Gerade Verbindung 230"/>
              <p:cNvCxnSpPr>
                <a:stCxn id="149" idx="1"/>
                <a:endCxn id="173" idx="0"/>
              </p:cNvCxnSpPr>
              <p:nvPr/>
            </p:nvCxnSpPr>
            <p:spPr bwMode="gray">
              <a:xfrm flipH="1">
                <a:off x="8311611" y="3417670"/>
                <a:ext cx="3212135" cy="647812"/>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5" name="Gerade Verbindung 232"/>
              <p:cNvCxnSpPr>
                <a:stCxn id="149" idx="2"/>
                <a:endCxn id="148" idx="6"/>
              </p:cNvCxnSpPr>
              <p:nvPr/>
            </p:nvCxnSpPr>
            <p:spPr bwMode="gray">
              <a:xfrm flipH="1">
                <a:off x="8912122" y="3587375"/>
                <a:ext cx="2541330" cy="1865217"/>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186" name="Ellipse 233"/>
              <p:cNvSpPr/>
              <p:nvPr/>
            </p:nvSpPr>
            <p:spPr bwMode="gray">
              <a:xfrm rot="11712198">
                <a:off x="11381451" y="6419794"/>
                <a:ext cx="720000" cy="72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7" name="Gerade Verbindung 235"/>
              <p:cNvCxnSpPr>
                <a:stCxn id="150" idx="6"/>
                <a:endCxn id="186" idx="6"/>
              </p:cNvCxnSpPr>
              <p:nvPr/>
            </p:nvCxnSpPr>
            <p:spPr bwMode="gray">
              <a:xfrm>
                <a:off x="10842010" y="6343009"/>
                <a:ext cx="552041" cy="342377"/>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8" name="Gerade Verbindung 236"/>
              <p:cNvCxnSpPr>
                <a:stCxn id="155" idx="4"/>
                <a:endCxn id="141" idx="0"/>
              </p:cNvCxnSpPr>
              <p:nvPr/>
            </p:nvCxnSpPr>
            <p:spPr bwMode="gray">
              <a:xfrm flipH="1">
                <a:off x="4055943" y="3365907"/>
                <a:ext cx="533039" cy="1153251"/>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90" name="Gruppieren 106"/>
            <p:cNvGrpSpPr>
              <a:grpSpLocks noChangeAspect="1"/>
            </p:cNvGrpSpPr>
            <p:nvPr/>
          </p:nvGrpSpPr>
          <p:grpSpPr bwMode="gray">
            <a:xfrm>
              <a:off x="7357149" y="3528688"/>
              <a:ext cx="603787" cy="397755"/>
              <a:chOff x="3227151" y="3277929"/>
              <a:chExt cx="710713" cy="468195"/>
            </a:xfrm>
            <a:solidFill>
              <a:schemeClr val="bg1"/>
            </a:solidFill>
          </p:grpSpPr>
          <p:sp>
            <p:nvSpPr>
              <p:cNvPr id="136" name="Freeform 22"/>
              <p:cNvSpPr>
                <a:spLocks/>
              </p:cNvSpPr>
              <p:nvPr/>
            </p:nvSpPr>
            <p:spPr bwMode="gray">
              <a:xfrm>
                <a:off x="3606198" y="3319578"/>
                <a:ext cx="331666" cy="426546"/>
              </a:xfrm>
              <a:custGeom>
                <a:avLst/>
                <a:gdLst>
                  <a:gd name="T0" fmla="*/ 92 w 92"/>
                  <a:gd name="T1" fmla="*/ 120 h 126"/>
                  <a:gd name="T2" fmla="*/ 92 w 92"/>
                  <a:gd name="T3" fmla="*/ 120 h 126"/>
                  <a:gd name="T4" fmla="*/ 86 w 92"/>
                  <a:gd name="T5" fmla="*/ 126 h 126"/>
                  <a:gd name="T6" fmla="*/ 40 w 92"/>
                  <a:gd name="T7" fmla="*/ 126 h 126"/>
                  <a:gd name="T8" fmla="*/ 46 w 92"/>
                  <a:gd name="T9" fmla="*/ 119 h 126"/>
                  <a:gd name="T10" fmla="*/ 46 w 92"/>
                  <a:gd name="T11" fmla="*/ 119 h 126"/>
                  <a:gd name="T12" fmla="*/ 46 w 92"/>
                  <a:gd name="T13" fmla="*/ 119 h 126"/>
                  <a:gd name="T14" fmla="*/ 26 w 92"/>
                  <a:gd name="T15" fmla="*/ 81 h 126"/>
                  <a:gd name="T16" fmla="*/ 12 w 92"/>
                  <a:gd name="T17" fmla="*/ 77 h 126"/>
                  <a:gd name="T18" fmla="*/ 12 w 92"/>
                  <a:gd name="T19" fmla="*/ 65 h 126"/>
                  <a:gd name="T20" fmla="*/ 6 w 92"/>
                  <a:gd name="T21" fmla="*/ 50 h 126"/>
                  <a:gd name="T22" fmla="*/ 2 w 92"/>
                  <a:gd name="T23" fmla="*/ 43 h 126"/>
                  <a:gd name="T24" fmla="*/ 4 w 92"/>
                  <a:gd name="T25" fmla="*/ 33 h 126"/>
                  <a:gd name="T26" fmla="*/ 3 w 92"/>
                  <a:gd name="T27" fmla="*/ 20 h 126"/>
                  <a:gd name="T28" fmla="*/ 27 w 92"/>
                  <a:gd name="T29" fmla="*/ 0 h 126"/>
                  <a:gd name="T30" fmla="*/ 50 w 92"/>
                  <a:gd name="T31" fmla="*/ 20 h 126"/>
                  <a:gd name="T32" fmla="*/ 49 w 92"/>
                  <a:gd name="T33" fmla="*/ 33 h 126"/>
                  <a:gd name="T34" fmla="*/ 51 w 92"/>
                  <a:gd name="T35" fmla="*/ 43 h 126"/>
                  <a:gd name="T36" fmla="*/ 47 w 92"/>
                  <a:gd name="T37" fmla="*/ 50 h 126"/>
                  <a:gd name="T38" fmla="*/ 41 w 92"/>
                  <a:gd name="T39" fmla="*/ 65 h 126"/>
                  <a:gd name="T40" fmla="*/ 41 w 92"/>
                  <a:gd name="T41" fmla="*/ 77 h 126"/>
                  <a:gd name="T42" fmla="*/ 57 w 92"/>
                  <a:gd name="T43" fmla="*/ 83 h 126"/>
                  <a:gd name="T44" fmla="*/ 76 w 92"/>
                  <a:gd name="T45" fmla="*/ 90 h 126"/>
                  <a:gd name="T46" fmla="*/ 92 w 92"/>
                  <a:gd name="T47" fmla="*/ 12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26">
                    <a:moveTo>
                      <a:pt x="92" y="120"/>
                    </a:moveTo>
                    <a:cubicBezTo>
                      <a:pt x="92" y="120"/>
                      <a:pt x="92" y="120"/>
                      <a:pt x="92" y="120"/>
                    </a:cubicBezTo>
                    <a:cubicBezTo>
                      <a:pt x="92" y="124"/>
                      <a:pt x="89" y="126"/>
                      <a:pt x="86" y="126"/>
                    </a:cubicBezTo>
                    <a:cubicBezTo>
                      <a:pt x="40" y="126"/>
                      <a:pt x="40" y="126"/>
                      <a:pt x="40" y="126"/>
                    </a:cubicBezTo>
                    <a:cubicBezTo>
                      <a:pt x="44" y="126"/>
                      <a:pt x="46" y="123"/>
                      <a:pt x="46" y="119"/>
                    </a:cubicBezTo>
                    <a:cubicBezTo>
                      <a:pt x="46" y="119"/>
                      <a:pt x="46" y="119"/>
                      <a:pt x="46" y="119"/>
                    </a:cubicBezTo>
                    <a:cubicBezTo>
                      <a:pt x="46" y="119"/>
                      <a:pt x="46" y="119"/>
                      <a:pt x="46" y="119"/>
                    </a:cubicBezTo>
                    <a:cubicBezTo>
                      <a:pt x="46" y="119"/>
                      <a:pt x="46" y="91"/>
                      <a:pt x="26" y="81"/>
                    </a:cubicBezTo>
                    <a:cubicBezTo>
                      <a:pt x="17" y="77"/>
                      <a:pt x="17" y="78"/>
                      <a:pt x="12" y="77"/>
                    </a:cubicBezTo>
                    <a:cubicBezTo>
                      <a:pt x="12" y="65"/>
                      <a:pt x="12" y="65"/>
                      <a:pt x="12" y="65"/>
                    </a:cubicBezTo>
                    <a:cubicBezTo>
                      <a:pt x="12" y="65"/>
                      <a:pt x="8" y="61"/>
                      <a:pt x="6" y="50"/>
                    </a:cubicBezTo>
                    <a:cubicBezTo>
                      <a:pt x="3" y="51"/>
                      <a:pt x="2" y="46"/>
                      <a:pt x="2" y="43"/>
                    </a:cubicBezTo>
                    <a:cubicBezTo>
                      <a:pt x="2" y="41"/>
                      <a:pt x="0" y="32"/>
                      <a:pt x="4" y="33"/>
                    </a:cubicBezTo>
                    <a:cubicBezTo>
                      <a:pt x="3" y="28"/>
                      <a:pt x="3" y="23"/>
                      <a:pt x="3" y="20"/>
                    </a:cubicBezTo>
                    <a:cubicBezTo>
                      <a:pt x="4" y="11"/>
                      <a:pt x="13" y="1"/>
                      <a:pt x="27" y="0"/>
                    </a:cubicBezTo>
                    <a:cubicBezTo>
                      <a:pt x="43" y="1"/>
                      <a:pt x="49" y="11"/>
                      <a:pt x="50" y="20"/>
                    </a:cubicBezTo>
                    <a:cubicBezTo>
                      <a:pt x="51" y="23"/>
                      <a:pt x="50" y="28"/>
                      <a:pt x="49" y="33"/>
                    </a:cubicBezTo>
                    <a:cubicBezTo>
                      <a:pt x="53" y="32"/>
                      <a:pt x="51" y="41"/>
                      <a:pt x="51" y="43"/>
                    </a:cubicBezTo>
                    <a:cubicBezTo>
                      <a:pt x="51" y="46"/>
                      <a:pt x="50" y="50"/>
                      <a:pt x="47" y="50"/>
                    </a:cubicBezTo>
                    <a:cubicBezTo>
                      <a:pt x="46" y="61"/>
                      <a:pt x="41" y="65"/>
                      <a:pt x="41" y="65"/>
                    </a:cubicBezTo>
                    <a:cubicBezTo>
                      <a:pt x="41" y="77"/>
                      <a:pt x="41" y="77"/>
                      <a:pt x="41" y="77"/>
                    </a:cubicBezTo>
                    <a:cubicBezTo>
                      <a:pt x="41" y="77"/>
                      <a:pt x="44" y="78"/>
                      <a:pt x="57" y="83"/>
                    </a:cubicBezTo>
                    <a:cubicBezTo>
                      <a:pt x="69" y="89"/>
                      <a:pt x="65" y="85"/>
                      <a:pt x="76" y="90"/>
                    </a:cubicBezTo>
                    <a:cubicBezTo>
                      <a:pt x="92" y="98"/>
                      <a:pt x="92" y="120"/>
                      <a:pt x="92"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37" name="Freeform 23"/>
              <p:cNvSpPr>
                <a:spLocks/>
              </p:cNvSpPr>
              <p:nvPr/>
            </p:nvSpPr>
            <p:spPr bwMode="gray">
              <a:xfrm>
                <a:off x="3227151" y="3277929"/>
                <a:ext cx="519661" cy="468195"/>
              </a:xfrm>
              <a:custGeom>
                <a:avLst/>
                <a:gdLst>
                  <a:gd name="T0" fmla="*/ 105 w 144"/>
                  <a:gd name="T1" fmla="*/ 91 h 138"/>
                  <a:gd name="T2" fmla="*/ 126 w 144"/>
                  <a:gd name="T3" fmla="*/ 98 h 138"/>
                  <a:gd name="T4" fmla="*/ 144 w 144"/>
                  <a:gd name="T5" fmla="*/ 132 h 138"/>
                  <a:gd name="T6" fmla="*/ 144 w 144"/>
                  <a:gd name="T7" fmla="*/ 132 h 138"/>
                  <a:gd name="T8" fmla="*/ 144 w 144"/>
                  <a:gd name="T9" fmla="*/ 132 h 138"/>
                  <a:gd name="T10" fmla="*/ 137 w 144"/>
                  <a:gd name="T11" fmla="*/ 138 h 138"/>
                  <a:gd name="T12" fmla="*/ 7 w 144"/>
                  <a:gd name="T13" fmla="*/ 138 h 138"/>
                  <a:gd name="T14" fmla="*/ 0 w 144"/>
                  <a:gd name="T15" fmla="*/ 132 h 138"/>
                  <a:gd name="T16" fmla="*/ 0 w 144"/>
                  <a:gd name="T17" fmla="*/ 132 h 138"/>
                  <a:gd name="T18" fmla="*/ 0 w 144"/>
                  <a:gd name="T19" fmla="*/ 132 h 138"/>
                  <a:gd name="T20" fmla="*/ 18 w 144"/>
                  <a:gd name="T21" fmla="*/ 98 h 138"/>
                  <a:gd name="T22" fmla="*/ 39 w 144"/>
                  <a:gd name="T23" fmla="*/ 91 h 138"/>
                  <a:gd name="T24" fmla="*/ 56 w 144"/>
                  <a:gd name="T25" fmla="*/ 84 h 138"/>
                  <a:gd name="T26" fmla="*/ 56 w 144"/>
                  <a:gd name="T27" fmla="*/ 71 h 138"/>
                  <a:gd name="T28" fmla="*/ 50 w 144"/>
                  <a:gd name="T29" fmla="*/ 54 h 138"/>
                  <a:gd name="T30" fmla="*/ 45 w 144"/>
                  <a:gd name="T31" fmla="*/ 47 h 138"/>
                  <a:gd name="T32" fmla="*/ 47 w 144"/>
                  <a:gd name="T33" fmla="*/ 36 h 138"/>
                  <a:gd name="T34" fmla="*/ 46 w 144"/>
                  <a:gd name="T35" fmla="*/ 21 h 138"/>
                  <a:gd name="T36" fmla="*/ 72 w 144"/>
                  <a:gd name="T37" fmla="*/ 0 h 138"/>
                  <a:gd name="T38" fmla="*/ 98 w 144"/>
                  <a:gd name="T39" fmla="*/ 21 h 138"/>
                  <a:gd name="T40" fmla="*/ 97 w 144"/>
                  <a:gd name="T41" fmla="*/ 36 h 138"/>
                  <a:gd name="T42" fmla="*/ 99 w 144"/>
                  <a:gd name="T43" fmla="*/ 47 h 138"/>
                  <a:gd name="T44" fmla="*/ 95 w 144"/>
                  <a:gd name="T45" fmla="*/ 54 h 138"/>
                  <a:gd name="T46" fmla="*/ 88 w 144"/>
                  <a:gd name="T47" fmla="*/ 70 h 138"/>
                  <a:gd name="T48" fmla="*/ 88 w 144"/>
                  <a:gd name="T49" fmla="*/ 84 h 138"/>
                  <a:gd name="T50" fmla="*/ 105 w 144"/>
                  <a:gd name="T51" fmla="*/ 9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38">
                    <a:moveTo>
                      <a:pt x="105" y="91"/>
                    </a:moveTo>
                    <a:cubicBezTo>
                      <a:pt x="119" y="97"/>
                      <a:pt x="115" y="93"/>
                      <a:pt x="126" y="98"/>
                    </a:cubicBezTo>
                    <a:cubicBezTo>
                      <a:pt x="144" y="107"/>
                      <a:pt x="144" y="132"/>
                      <a:pt x="144" y="132"/>
                    </a:cubicBezTo>
                    <a:cubicBezTo>
                      <a:pt x="144" y="132"/>
                      <a:pt x="144" y="132"/>
                      <a:pt x="144" y="132"/>
                    </a:cubicBezTo>
                    <a:cubicBezTo>
                      <a:pt x="144" y="132"/>
                      <a:pt x="144" y="132"/>
                      <a:pt x="144" y="132"/>
                    </a:cubicBezTo>
                    <a:cubicBezTo>
                      <a:pt x="144" y="135"/>
                      <a:pt x="141" y="138"/>
                      <a:pt x="137" y="138"/>
                    </a:cubicBezTo>
                    <a:cubicBezTo>
                      <a:pt x="7" y="138"/>
                      <a:pt x="7" y="138"/>
                      <a:pt x="7" y="138"/>
                    </a:cubicBezTo>
                    <a:cubicBezTo>
                      <a:pt x="3" y="138"/>
                      <a:pt x="0" y="135"/>
                      <a:pt x="0" y="132"/>
                    </a:cubicBezTo>
                    <a:cubicBezTo>
                      <a:pt x="0" y="132"/>
                      <a:pt x="0" y="132"/>
                      <a:pt x="0" y="132"/>
                    </a:cubicBezTo>
                    <a:cubicBezTo>
                      <a:pt x="0" y="132"/>
                      <a:pt x="0" y="132"/>
                      <a:pt x="0" y="132"/>
                    </a:cubicBezTo>
                    <a:cubicBezTo>
                      <a:pt x="0" y="132"/>
                      <a:pt x="0" y="107"/>
                      <a:pt x="18" y="98"/>
                    </a:cubicBezTo>
                    <a:cubicBezTo>
                      <a:pt x="30" y="93"/>
                      <a:pt x="25" y="97"/>
                      <a:pt x="39" y="91"/>
                    </a:cubicBezTo>
                    <a:cubicBezTo>
                      <a:pt x="53" y="86"/>
                      <a:pt x="56" y="84"/>
                      <a:pt x="56" y="84"/>
                    </a:cubicBezTo>
                    <a:cubicBezTo>
                      <a:pt x="56" y="71"/>
                      <a:pt x="56" y="71"/>
                      <a:pt x="56" y="71"/>
                    </a:cubicBezTo>
                    <a:cubicBezTo>
                      <a:pt x="56" y="71"/>
                      <a:pt x="51" y="67"/>
                      <a:pt x="50" y="54"/>
                    </a:cubicBezTo>
                    <a:cubicBezTo>
                      <a:pt x="46" y="55"/>
                      <a:pt x="45" y="50"/>
                      <a:pt x="45" y="47"/>
                    </a:cubicBezTo>
                    <a:cubicBezTo>
                      <a:pt x="45" y="44"/>
                      <a:pt x="43" y="35"/>
                      <a:pt x="47" y="36"/>
                    </a:cubicBezTo>
                    <a:cubicBezTo>
                      <a:pt x="46" y="30"/>
                      <a:pt x="46" y="24"/>
                      <a:pt x="46" y="21"/>
                    </a:cubicBezTo>
                    <a:cubicBezTo>
                      <a:pt x="47" y="11"/>
                      <a:pt x="57" y="1"/>
                      <a:pt x="72" y="0"/>
                    </a:cubicBezTo>
                    <a:cubicBezTo>
                      <a:pt x="90" y="1"/>
                      <a:pt x="97" y="11"/>
                      <a:pt x="98" y="21"/>
                    </a:cubicBezTo>
                    <a:cubicBezTo>
                      <a:pt x="98" y="24"/>
                      <a:pt x="98" y="30"/>
                      <a:pt x="97" y="36"/>
                    </a:cubicBezTo>
                    <a:cubicBezTo>
                      <a:pt x="101" y="35"/>
                      <a:pt x="99" y="44"/>
                      <a:pt x="99" y="47"/>
                    </a:cubicBezTo>
                    <a:cubicBezTo>
                      <a:pt x="99" y="50"/>
                      <a:pt x="98" y="55"/>
                      <a:pt x="95" y="54"/>
                    </a:cubicBezTo>
                    <a:cubicBezTo>
                      <a:pt x="93" y="66"/>
                      <a:pt x="88" y="70"/>
                      <a:pt x="88" y="70"/>
                    </a:cubicBezTo>
                    <a:cubicBezTo>
                      <a:pt x="88" y="84"/>
                      <a:pt x="88" y="84"/>
                      <a:pt x="88" y="84"/>
                    </a:cubicBezTo>
                    <a:cubicBezTo>
                      <a:pt x="88" y="84"/>
                      <a:pt x="91" y="85"/>
                      <a:pt x="105" y="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sp>
          <p:nvSpPr>
            <p:cNvPr id="91" name="Freeform 28"/>
            <p:cNvSpPr>
              <a:spLocks/>
            </p:cNvSpPr>
            <p:nvPr/>
          </p:nvSpPr>
          <p:spPr bwMode="gray">
            <a:xfrm>
              <a:off x="3771662" y="5715516"/>
              <a:ext cx="450411" cy="435913"/>
            </a:xfrm>
            <a:custGeom>
              <a:avLst/>
              <a:gdLst>
                <a:gd name="T0" fmla="*/ 197 w 197"/>
                <a:gd name="T1" fmla="*/ 181 h 191"/>
                <a:gd name="T2" fmla="*/ 197 w 197"/>
                <a:gd name="T3" fmla="*/ 181 h 191"/>
                <a:gd name="T4" fmla="*/ 188 w 197"/>
                <a:gd name="T5" fmla="*/ 191 h 191"/>
                <a:gd name="T6" fmla="*/ 9 w 197"/>
                <a:gd name="T7" fmla="*/ 191 h 191"/>
                <a:gd name="T8" fmla="*/ 0 w 197"/>
                <a:gd name="T9" fmla="*/ 181 h 191"/>
                <a:gd name="T10" fmla="*/ 0 w 197"/>
                <a:gd name="T11" fmla="*/ 181 h 191"/>
                <a:gd name="T12" fmla="*/ 0 w 197"/>
                <a:gd name="T13" fmla="*/ 181 h 191"/>
                <a:gd name="T14" fmla="*/ 25 w 197"/>
                <a:gd name="T15" fmla="*/ 135 h 191"/>
                <a:gd name="T16" fmla="*/ 53 w 197"/>
                <a:gd name="T17" fmla="*/ 126 h 191"/>
                <a:gd name="T18" fmla="*/ 77 w 197"/>
                <a:gd name="T19" fmla="*/ 115 h 191"/>
                <a:gd name="T20" fmla="*/ 77 w 197"/>
                <a:gd name="T21" fmla="*/ 97 h 191"/>
                <a:gd name="T22" fmla="*/ 68 w 197"/>
                <a:gd name="T23" fmla="*/ 75 h 191"/>
                <a:gd name="T24" fmla="*/ 61 w 197"/>
                <a:gd name="T25" fmla="*/ 65 h 191"/>
                <a:gd name="T26" fmla="*/ 64 w 197"/>
                <a:gd name="T27" fmla="*/ 50 h 191"/>
                <a:gd name="T28" fmla="*/ 63 w 197"/>
                <a:gd name="T29" fmla="*/ 30 h 191"/>
                <a:gd name="T30" fmla="*/ 99 w 197"/>
                <a:gd name="T31" fmla="*/ 0 h 191"/>
                <a:gd name="T32" fmla="*/ 134 w 197"/>
                <a:gd name="T33" fmla="*/ 30 h 191"/>
                <a:gd name="T34" fmla="*/ 133 w 197"/>
                <a:gd name="T35" fmla="*/ 50 h 191"/>
                <a:gd name="T36" fmla="*/ 135 w 197"/>
                <a:gd name="T37" fmla="*/ 65 h 191"/>
                <a:gd name="T38" fmla="*/ 129 w 197"/>
                <a:gd name="T39" fmla="*/ 75 h 191"/>
                <a:gd name="T40" fmla="*/ 120 w 197"/>
                <a:gd name="T41" fmla="*/ 97 h 191"/>
                <a:gd name="T42" fmla="*/ 120 w 197"/>
                <a:gd name="T43" fmla="*/ 115 h 191"/>
                <a:gd name="T44" fmla="*/ 144 w 197"/>
                <a:gd name="T45" fmla="*/ 126 h 191"/>
                <a:gd name="T46" fmla="*/ 172 w 197"/>
                <a:gd name="T47" fmla="*/ 135 h 191"/>
                <a:gd name="T48" fmla="*/ 197 w 197"/>
                <a:gd name="T49" fmla="*/ 18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7" h="191">
                  <a:moveTo>
                    <a:pt x="197" y="181"/>
                  </a:moveTo>
                  <a:cubicBezTo>
                    <a:pt x="197" y="181"/>
                    <a:pt x="197" y="181"/>
                    <a:pt x="197" y="181"/>
                  </a:cubicBezTo>
                  <a:cubicBezTo>
                    <a:pt x="197" y="186"/>
                    <a:pt x="193" y="191"/>
                    <a:pt x="188" y="191"/>
                  </a:cubicBezTo>
                  <a:cubicBezTo>
                    <a:pt x="9" y="191"/>
                    <a:pt x="9" y="191"/>
                    <a:pt x="9" y="191"/>
                  </a:cubicBezTo>
                  <a:cubicBezTo>
                    <a:pt x="4" y="191"/>
                    <a:pt x="0" y="186"/>
                    <a:pt x="0" y="181"/>
                  </a:cubicBezTo>
                  <a:cubicBezTo>
                    <a:pt x="0" y="181"/>
                    <a:pt x="0" y="181"/>
                    <a:pt x="0" y="181"/>
                  </a:cubicBezTo>
                  <a:cubicBezTo>
                    <a:pt x="0" y="181"/>
                    <a:pt x="0" y="181"/>
                    <a:pt x="0" y="181"/>
                  </a:cubicBezTo>
                  <a:cubicBezTo>
                    <a:pt x="0" y="181"/>
                    <a:pt x="0" y="148"/>
                    <a:pt x="25" y="135"/>
                  </a:cubicBezTo>
                  <a:cubicBezTo>
                    <a:pt x="40" y="128"/>
                    <a:pt x="34" y="134"/>
                    <a:pt x="53" y="126"/>
                  </a:cubicBezTo>
                  <a:cubicBezTo>
                    <a:pt x="72" y="118"/>
                    <a:pt x="77" y="115"/>
                    <a:pt x="77" y="115"/>
                  </a:cubicBezTo>
                  <a:cubicBezTo>
                    <a:pt x="77" y="97"/>
                    <a:pt x="77" y="97"/>
                    <a:pt x="77" y="97"/>
                  </a:cubicBezTo>
                  <a:cubicBezTo>
                    <a:pt x="77" y="97"/>
                    <a:pt x="70" y="92"/>
                    <a:pt x="68" y="75"/>
                  </a:cubicBezTo>
                  <a:cubicBezTo>
                    <a:pt x="63" y="76"/>
                    <a:pt x="62" y="69"/>
                    <a:pt x="61" y="65"/>
                  </a:cubicBezTo>
                  <a:cubicBezTo>
                    <a:pt x="61" y="61"/>
                    <a:pt x="59" y="49"/>
                    <a:pt x="64" y="50"/>
                  </a:cubicBezTo>
                  <a:cubicBezTo>
                    <a:pt x="63" y="41"/>
                    <a:pt x="62" y="34"/>
                    <a:pt x="63" y="30"/>
                  </a:cubicBezTo>
                  <a:cubicBezTo>
                    <a:pt x="64" y="16"/>
                    <a:pt x="78" y="1"/>
                    <a:pt x="99" y="0"/>
                  </a:cubicBezTo>
                  <a:cubicBezTo>
                    <a:pt x="123" y="1"/>
                    <a:pt x="133" y="16"/>
                    <a:pt x="134" y="30"/>
                  </a:cubicBezTo>
                  <a:cubicBezTo>
                    <a:pt x="135" y="34"/>
                    <a:pt x="134" y="41"/>
                    <a:pt x="133" y="50"/>
                  </a:cubicBezTo>
                  <a:cubicBezTo>
                    <a:pt x="138" y="49"/>
                    <a:pt x="136" y="61"/>
                    <a:pt x="135" y="65"/>
                  </a:cubicBezTo>
                  <a:cubicBezTo>
                    <a:pt x="135" y="69"/>
                    <a:pt x="134" y="76"/>
                    <a:pt x="129" y="75"/>
                  </a:cubicBezTo>
                  <a:cubicBezTo>
                    <a:pt x="127" y="92"/>
                    <a:pt x="120" y="97"/>
                    <a:pt x="120" y="97"/>
                  </a:cubicBezTo>
                  <a:cubicBezTo>
                    <a:pt x="120" y="115"/>
                    <a:pt x="120" y="115"/>
                    <a:pt x="120" y="115"/>
                  </a:cubicBezTo>
                  <a:cubicBezTo>
                    <a:pt x="120" y="115"/>
                    <a:pt x="125" y="118"/>
                    <a:pt x="144" y="126"/>
                  </a:cubicBezTo>
                  <a:cubicBezTo>
                    <a:pt x="163" y="134"/>
                    <a:pt x="157" y="128"/>
                    <a:pt x="172" y="135"/>
                  </a:cubicBezTo>
                  <a:cubicBezTo>
                    <a:pt x="197" y="148"/>
                    <a:pt x="197" y="181"/>
                    <a:pt x="197" y="18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350" dirty="0"/>
            </a:p>
          </p:txBody>
        </p:sp>
        <p:grpSp>
          <p:nvGrpSpPr>
            <p:cNvPr id="92" name="Gruppieren 108"/>
            <p:cNvGrpSpPr>
              <a:grpSpLocks noChangeAspect="1"/>
            </p:cNvGrpSpPr>
            <p:nvPr/>
          </p:nvGrpSpPr>
          <p:grpSpPr bwMode="gray">
            <a:xfrm>
              <a:off x="8008860" y="1563133"/>
              <a:ext cx="338138" cy="500063"/>
              <a:chOff x="4283076" y="5761038"/>
              <a:chExt cx="450850" cy="666751"/>
            </a:xfrm>
            <a:solidFill>
              <a:schemeClr val="bg1"/>
            </a:solidFill>
          </p:grpSpPr>
          <p:sp>
            <p:nvSpPr>
              <p:cNvPr id="134" name="Freeform 1036"/>
              <p:cNvSpPr>
                <a:spLocks/>
              </p:cNvSpPr>
              <p:nvPr/>
            </p:nvSpPr>
            <p:spPr bwMode="gray">
              <a:xfrm>
                <a:off x="4283076" y="6042026"/>
                <a:ext cx="450850" cy="385763"/>
              </a:xfrm>
              <a:custGeom>
                <a:avLst/>
                <a:gdLst>
                  <a:gd name="T0" fmla="*/ 33 w 120"/>
                  <a:gd name="T1" fmla="*/ 0 h 103"/>
                  <a:gd name="T2" fmla="*/ 49 w 120"/>
                  <a:gd name="T3" fmla="*/ 0 h 103"/>
                  <a:gd name="T4" fmla="*/ 53 w 120"/>
                  <a:gd name="T5" fmla="*/ 14 h 103"/>
                  <a:gd name="T6" fmla="*/ 49 w 120"/>
                  <a:gd name="T7" fmla="*/ 71 h 103"/>
                  <a:gd name="T8" fmla="*/ 60 w 120"/>
                  <a:gd name="T9" fmla="*/ 92 h 103"/>
                  <a:gd name="T10" fmla="*/ 71 w 120"/>
                  <a:gd name="T11" fmla="*/ 71 h 103"/>
                  <a:gd name="T12" fmla="*/ 65 w 120"/>
                  <a:gd name="T13" fmla="*/ 14 h 103"/>
                  <a:gd name="T14" fmla="*/ 69 w 120"/>
                  <a:gd name="T15" fmla="*/ 0 h 103"/>
                  <a:gd name="T16" fmla="*/ 87 w 120"/>
                  <a:gd name="T17" fmla="*/ 0 h 103"/>
                  <a:gd name="T18" fmla="*/ 87 w 120"/>
                  <a:gd name="T19" fmla="*/ 0 h 103"/>
                  <a:gd name="T20" fmla="*/ 118 w 120"/>
                  <a:gd name="T21" fmla="*/ 35 h 103"/>
                  <a:gd name="T22" fmla="*/ 113 w 120"/>
                  <a:gd name="T23" fmla="*/ 70 h 103"/>
                  <a:gd name="T24" fmla="*/ 83 w 120"/>
                  <a:gd name="T25" fmla="*/ 103 h 103"/>
                  <a:gd name="T26" fmla="*/ 37 w 120"/>
                  <a:gd name="T27" fmla="*/ 103 h 103"/>
                  <a:gd name="T28" fmla="*/ 7 w 120"/>
                  <a:gd name="T29" fmla="*/ 69 h 103"/>
                  <a:gd name="T30" fmla="*/ 2 w 120"/>
                  <a:gd name="T31" fmla="*/ 34 h 103"/>
                  <a:gd name="T32" fmla="*/ 33 w 120"/>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03">
                    <a:moveTo>
                      <a:pt x="33" y="0"/>
                    </a:moveTo>
                    <a:cubicBezTo>
                      <a:pt x="49" y="0"/>
                      <a:pt x="49" y="0"/>
                      <a:pt x="49" y="0"/>
                    </a:cubicBezTo>
                    <a:cubicBezTo>
                      <a:pt x="49" y="2"/>
                      <a:pt x="49" y="11"/>
                      <a:pt x="53" y="14"/>
                    </a:cubicBezTo>
                    <a:cubicBezTo>
                      <a:pt x="53" y="14"/>
                      <a:pt x="46" y="57"/>
                      <a:pt x="49" y="71"/>
                    </a:cubicBezTo>
                    <a:cubicBezTo>
                      <a:pt x="50" y="77"/>
                      <a:pt x="55" y="92"/>
                      <a:pt x="60" y="92"/>
                    </a:cubicBezTo>
                    <a:cubicBezTo>
                      <a:pt x="66" y="92"/>
                      <a:pt x="70" y="77"/>
                      <a:pt x="71" y="71"/>
                    </a:cubicBezTo>
                    <a:cubicBezTo>
                      <a:pt x="73" y="57"/>
                      <a:pt x="65" y="14"/>
                      <a:pt x="65" y="14"/>
                    </a:cubicBezTo>
                    <a:cubicBezTo>
                      <a:pt x="66" y="14"/>
                      <a:pt x="69" y="11"/>
                      <a:pt x="69" y="0"/>
                    </a:cubicBezTo>
                    <a:cubicBezTo>
                      <a:pt x="87" y="0"/>
                      <a:pt x="87" y="0"/>
                      <a:pt x="87" y="0"/>
                    </a:cubicBezTo>
                    <a:cubicBezTo>
                      <a:pt x="87" y="0"/>
                      <a:pt x="87" y="0"/>
                      <a:pt x="87" y="0"/>
                    </a:cubicBezTo>
                    <a:cubicBezTo>
                      <a:pt x="104" y="0"/>
                      <a:pt x="120" y="16"/>
                      <a:pt x="118" y="35"/>
                    </a:cubicBezTo>
                    <a:cubicBezTo>
                      <a:pt x="113" y="70"/>
                      <a:pt x="113" y="70"/>
                      <a:pt x="113" y="70"/>
                    </a:cubicBezTo>
                    <a:cubicBezTo>
                      <a:pt x="110" y="88"/>
                      <a:pt x="100" y="103"/>
                      <a:pt x="83" y="103"/>
                    </a:cubicBezTo>
                    <a:cubicBezTo>
                      <a:pt x="37" y="103"/>
                      <a:pt x="37" y="103"/>
                      <a:pt x="37" y="103"/>
                    </a:cubicBezTo>
                    <a:cubicBezTo>
                      <a:pt x="20" y="103"/>
                      <a:pt x="10" y="88"/>
                      <a:pt x="7" y="69"/>
                    </a:cubicBezTo>
                    <a:cubicBezTo>
                      <a:pt x="2" y="34"/>
                      <a:pt x="2" y="34"/>
                      <a:pt x="2" y="34"/>
                    </a:cubicBezTo>
                    <a:cubicBezTo>
                      <a:pt x="0" y="16"/>
                      <a:pt x="16"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35" name="Oval 1037"/>
              <p:cNvSpPr>
                <a:spLocks noChangeArrowheads="1"/>
              </p:cNvSpPr>
              <p:nvPr/>
            </p:nvSpPr>
            <p:spPr bwMode="gray">
              <a:xfrm>
                <a:off x="4395788" y="5761038"/>
                <a:ext cx="225425" cy="228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grpSp>
          <p:nvGrpSpPr>
            <p:cNvPr id="93" name="Gruppieren 109"/>
            <p:cNvGrpSpPr>
              <a:grpSpLocks noChangeAspect="1"/>
            </p:cNvGrpSpPr>
            <p:nvPr/>
          </p:nvGrpSpPr>
          <p:grpSpPr bwMode="gray">
            <a:xfrm>
              <a:off x="4353928" y="2325289"/>
              <a:ext cx="441008" cy="434341"/>
              <a:chOff x="7040563" y="5821363"/>
              <a:chExt cx="735013" cy="723901"/>
            </a:xfrm>
            <a:solidFill>
              <a:schemeClr val="bg1"/>
            </a:solidFill>
          </p:grpSpPr>
          <p:sp>
            <p:nvSpPr>
              <p:cNvPr id="130" name="Freeform 1062"/>
              <p:cNvSpPr>
                <a:spLocks/>
              </p:cNvSpPr>
              <p:nvPr/>
            </p:nvSpPr>
            <p:spPr bwMode="gray">
              <a:xfrm>
                <a:off x="7040563" y="6162676"/>
                <a:ext cx="481013" cy="382588"/>
              </a:xfrm>
              <a:custGeom>
                <a:avLst/>
                <a:gdLst>
                  <a:gd name="T0" fmla="*/ 93 w 128"/>
                  <a:gd name="T1" fmla="*/ 0 h 102"/>
                  <a:gd name="T2" fmla="*/ 75 w 128"/>
                  <a:gd name="T3" fmla="*/ 0 h 102"/>
                  <a:gd name="T4" fmla="*/ 71 w 128"/>
                  <a:gd name="T5" fmla="*/ 14 h 102"/>
                  <a:gd name="T6" fmla="*/ 75 w 128"/>
                  <a:gd name="T7" fmla="*/ 70 h 102"/>
                  <a:gd name="T8" fmla="*/ 63 w 128"/>
                  <a:gd name="T9" fmla="*/ 90 h 102"/>
                  <a:gd name="T10" fmla="*/ 52 w 128"/>
                  <a:gd name="T11" fmla="*/ 70 h 102"/>
                  <a:gd name="T12" fmla="*/ 59 w 128"/>
                  <a:gd name="T13" fmla="*/ 14 h 102"/>
                  <a:gd name="T14" fmla="*/ 54 w 128"/>
                  <a:gd name="T15" fmla="*/ 0 h 102"/>
                  <a:gd name="T16" fmla="*/ 34 w 128"/>
                  <a:gd name="T17" fmla="*/ 0 h 102"/>
                  <a:gd name="T18" fmla="*/ 34 w 128"/>
                  <a:gd name="T19" fmla="*/ 0 h 102"/>
                  <a:gd name="T20" fmla="*/ 2 w 128"/>
                  <a:gd name="T21" fmla="*/ 34 h 102"/>
                  <a:gd name="T22" fmla="*/ 7 w 128"/>
                  <a:gd name="T23" fmla="*/ 69 h 102"/>
                  <a:gd name="T24" fmla="*/ 39 w 128"/>
                  <a:gd name="T25" fmla="*/ 102 h 102"/>
                  <a:gd name="T26" fmla="*/ 88 w 128"/>
                  <a:gd name="T27" fmla="*/ 102 h 102"/>
                  <a:gd name="T28" fmla="*/ 121 w 128"/>
                  <a:gd name="T29" fmla="*/ 68 h 102"/>
                  <a:gd name="T30" fmla="*/ 125 w 128"/>
                  <a:gd name="T31" fmla="*/ 33 h 102"/>
                  <a:gd name="T32" fmla="*/ 93 w 128"/>
                  <a:gd name="T3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02">
                    <a:moveTo>
                      <a:pt x="93" y="0"/>
                    </a:moveTo>
                    <a:cubicBezTo>
                      <a:pt x="75" y="0"/>
                      <a:pt x="75" y="0"/>
                      <a:pt x="75" y="0"/>
                    </a:cubicBezTo>
                    <a:cubicBezTo>
                      <a:pt x="75" y="2"/>
                      <a:pt x="76" y="10"/>
                      <a:pt x="71" y="14"/>
                    </a:cubicBezTo>
                    <a:cubicBezTo>
                      <a:pt x="71" y="14"/>
                      <a:pt x="79" y="56"/>
                      <a:pt x="75" y="70"/>
                    </a:cubicBezTo>
                    <a:cubicBezTo>
                      <a:pt x="74" y="76"/>
                      <a:pt x="69" y="91"/>
                      <a:pt x="63" y="90"/>
                    </a:cubicBezTo>
                    <a:cubicBezTo>
                      <a:pt x="58" y="90"/>
                      <a:pt x="53" y="76"/>
                      <a:pt x="52" y="70"/>
                    </a:cubicBezTo>
                    <a:cubicBezTo>
                      <a:pt x="49" y="56"/>
                      <a:pt x="59" y="14"/>
                      <a:pt x="59" y="14"/>
                    </a:cubicBezTo>
                    <a:cubicBezTo>
                      <a:pt x="57" y="13"/>
                      <a:pt x="55" y="11"/>
                      <a:pt x="54" y="0"/>
                    </a:cubicBezTo>
                    <a:cubicBezTo>
                      <a:pt x="34" y="0"/>
                      <a:pt x="34" y="0"/>
                      <a:pt x="34" y="0"/>
                    </a:cubicBezTo>
                    <a:cubicBezTo>
                      <a:pt x="34" y="0"/>
                      <a:pt x="34" y="0"/>
                      <a:pt x="34" y="0"/>
                    </a:cubicBezTo>
                    <a:cubicBezTo>
                      <a:pt x="17" y="0"/>
                      <a:pt x="0" y="15"/>
                      <a:pt x="2" y="34"/>
                    </a:cubicBezTo>
                    <a:cubicBezTo>
                      <a:pt x="7" y="69"/>
                      <a:pt x="7" y="69"/>
                      <a:pt x="7" y="69"/>
                    </a:cubicBezTo>
                    <a:cubicBezTo>
                      <a:pt x="10" y="87"/>
                      <a:pt x="21" y="102"/>
                      <a:pt x="39" y="102"/>
                    </a:cubicBezTo>
                    <a:cubicBezTo>
                      <a:pt x="88" y="102"/>
                      <a:pt x="88" y="102"/>
                      <a:pt x="88" y="102"/>
                    </a:cubicBezTo>
                    <a:cubicBezTo>
                      <a:pt x="106" y="102"/>
                      <a:pt x="117" y="87"/>
                      <a:pt x="121" y="68"/>
                    </a:cubicBezTo>
                    <a:cubicBezTo>
                      <a:pt x="125" y="33"/>
                      <a:pt x="125" y="33"/>
                      <a:pt x="125" y="33"/>
                    </a:cubicBezTo>
                    <a:cubicBezTo>
                      <a:pt x="128" y="15"/>
                      <a:pt x="111" y="0"/>
                      <a:pt x="9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31" name="Oval 1063"/>
              <p:cNvSpPr>
                <a:spLocks noChangeArrowheads="1"/>
              </p:cNvSpPr>
              <p:nvPr/>
            </p:nvSpPr>
            <p:spPr bwMode="gray">
              <a:xfrm>
                <a:off x="7156450" y="5865813"/>
                <a:ext cx="247650" cy="255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32" name="Freeform 1064"/>
              <p:cNvSpPr>
                <a:spLocks/>
              </p:cNvSpPr>
              <p:nvPr/>
            </p:nvSpPr>
            <p:spPr bwMode="gray">
              <a:xfrm>
                <a:off x="7431088" y="6034088"/>
                <a:ext cx="344488" cy="274638"/>
              </a:xfrm>
              <a:custGeom>
                <a:avLst/>
                <a:gdLst>
                  <a:gd name="T0" fmla="*/ 67 w 92"/>
                  <a:gd name="T1" fmla="*/ 0 h 73"/>
                  <a:gd name="T2" fmla="*/ 54 w 92"/>
                  <a:gd name="T3" fmla="*/ 0 h 73"/>
                  <a:gd name="T4" fmla="*/ 51 w 92"/>
                  <a:gd name="T5" fmla="*/ 10 h 73"/>
                  <a:gd name="T6" fmla="*/ 54 w 92"/>
                  <a:gd name="T7" fmla="*/ 50 h 73"/>
                  <a:gd name="T8" fmla="*/ 46 w 92"/>
                  <a:gd name="T9" fmla="*/ 65 h 73"/>
                  <a:gd name="T10" fmla="*/ 38 w 92"/>
                  <a:gd name="T11" fmla="*/ 50 h 73"/>
                  <a:gd name="T12" fmla="*/ 42 w 92"/>
                  <a:gd name="T13" fmla="*/ 10 h 73"/>
                  <a:gd name="T14" fmla="*/ 39 w 92"/>
                  <a:gd name="T15" fmla="*/ 0 h 73"/>
                  <a:gd name="T16" fmla="*/ 25 w 92"/>
                  <a:gd name="T17" fmla="*/ 0 h 73"/>
                  <a:gd name="T18" fmla="*/ 25 w 92"/>
                  <a:gd name="T19" fmla="*/ 0 h 73"/>
                  <a:gd name="T20" fmla="*/ 2 w 92"/>
                  <a:gd name="T21" fmla="*/ 24 h 73"/>
                  <a:gd name="T22" fmla="*/ 2 w 92"/>
                  <a:gd name="T23" fmla="*/ 25 h 73"/>
                  <a:gd name="T24" fmla="*/ 22 w 92"/>
                  <a:gd name="T25" fmla="*/ 38 h 73"/>
                  <a:gd name="T26" fmla="*/ 32 w 92"/>
                  <a:gd name="T27" fmla="*/ 69 h 73"/>
                  <a:gd name="T28" fmla="*/ 31 w 92"/>
                  <a:gd name="T29" fmla="*/ 73 h 73"/>
                  <a:gd name="T30" fmla="*/ 64 w 92"/>
                  <a:gd name="T31" fmla="*/ 73 h 73"/>
                  <a:gd name="T32" fmla="*/ 87 w 92"/>
                  <a:gd name="T33" fmla="*/ 49 h 73"/>
                  <a:gd name="T34" fmla="*/ 90 w 92"/>
                  <a:gd name="T35" fmla="*/ 24 h 73"/>
                  <a:gd name="T36" fmla="*/ 67 w 92"/>
                  <a:gd name="T3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2" h="73">
                    <a:moveTo>
                      <a:pt x="67" y="0"/>
                    </a:moveTo>
                    <a:cubicBezTo>
                      <a:pt x="54" y="0"/>
                      <a:pt x="54" y="0"/>
                      <a:pt x="54" y="0"/>
                    </a:cubicBezTo>
                    <a:cubicBezTo>
                      <a:pt x="54" y="1"/>
                      <a:pt x="55" y="7"/>
                      <a:pt x="51" y="10"/>
                    </a:cubicBezTo>
                    <a:cubicBezTo>
                      <a:pt x="51" y="10"/>
                      <a:pt x="57" y="41"/>
                      <a:pt x="54" y="50"/>
                    </a:cubicBezTo>
                    <a:cubicBezTo>
                      <a:pt x="53" y="55"/>
                      <a:pt x="50" y="65"/>
                      <a:pt x="46" y="65"/>
                    </a:cubicBezTo>
                    <a:cubicBezTo>
                      <a:pt x="42" y="65"/>
                      <a:pt x="38" y="55"/>
                      <a:pt x="38" y="50"/>
                    </a:cubicBezTo>
                    <a:cubicBezTo>
                      <a:pt x="36" y="40"/>
                      <a:pt x="42" y="10"/>
                      <a:pt x="42" y="10"/>
                    </a:cubicBezTo>
                    <a:cubicBezTo>
                      <a:pt x="41" y="9"/>
                      <a:pt x="39" y="8"/>
                      <a:pt x="39" y="0"/>
                    </a:cubicBezTo>
                    <a:cubicBezTo>
                      <a:pt x="25" y="0"/>
                      <a:pt x="25" y="0"/>
                      <a:pt x="25" y="0"/>
                    </a:cubicBezTo>
                    <a:cubicBezTo>
                      <a:pt x="25" y="0"/>
                      <a:pt x="25" y="0"/>
                      <a:pt x="25" y="0"/>
                    </a:cubicBezTo>
                    <a:cubicBezTo>
                      <a:pt x="12" y="0"/>
                      <a:pt x="0" y="11"/>
                      <a:pt x="2" y="24"/>
                    </a:cubicBezTo>
                    <a:cubicBezTo>
                      <a:pt x="2" y="25"/>
                      <a:pt x="2" y="25"/>
                      <a:pt x="2" y="25"/>
                    </a:cubicBezTo>
                    <a:cubicBezTo>
                      <a:pt x="10" y="28"/>
                      <a:pt x="17" y="32"/>
                      <a:pt x="22" y="38"/>
                    </a:cubicBezTo>
                    <a:cubicBezTo>
                      <a:pt x="30" y="47"/>
                      <a:pt x="33" y="58"/>
                      <a:pt x="32" y="69"/>
                    </a:cubicBezTo>
                    <a:cubicBezTo>
                      <a:pt x="31" y="73"/>
                      <a:pt x="31" y="73"/>
                      <a:pt x="31" y="73"/>
                    </a:cubicBezTo>
                    <a:cubicBezTo>
                      <a:pt x="64" y="73"/>
                      <a:pt x="64" y="73"/>
                      <a:pt x="64" y="73"/>
                    </a:cubicBezTo>
                    <a:cubicBezTo>
                      <a:pt x="77" y="73"/>
                      <a:pt x="84" y="62"/>
                      <a:pt x="87" y="49"/>
                    </a:cubicBezTo>
                    <a:cubicBezTo>
                      <a:pt x="90" y="24"/>
                      <a:pt x="90" y="24"/>
                      <a:pt x="90" y="24"/>
                    </a:cubicBezTo>
                    <a:cubicBezTo>
                      <a:pt x="92" y="11"/>
                      <a:pt x="80" y="0"/>
                      <a:pt x="6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33" name="Oval 1065"/>
              <p:cNvSpPr>
                <a:spLocks noChangeArrowheads="1"/>
              </p:cNvSpPr>
              <p:nvPr/>
            </p:nvSpPr>
            <p:spPr bwMode="gray">
              <a:xfrm>
                <a:off x="7513638" y="5821363"/>
                <a:ext cx="179388" cy="184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grpSp>
          <p:nvGrpSpPr>
            <p:cNvPr id="94" name="Gruppieren 110"/>
            <p:cNvGrpSpPr>
              <a:grpSpLocks noChangeAspect="1"/>
            </p:cNvGrpSpPr>
            <p:nvPr/>
          </p:nvGrpSpPr>
          <p:grpSpPr bwMode="gray">
            <a:xfrm>
              <a:off x="10815271" y="5835510"/>
              <a:ext cx="390525" cy="335342"/>
              <a:chOff x="9617075" y="5861050"/>
              <a:chExt cx="730250" cy="627063"/>
            </a:xfrm>
            <a:solidFill>
              <a:schemeClr val="bg1"/>
            </a:solidFill>
          </p:grpSpPr>
          <p:sp>
            <p:nvSpPr>
              <p:cNvPr id="124" name="Freeform 1070"/>
              <p:cNvSpPr>
                <a:spLocks/>
              </p:cNvSpPr>
              <p:nvPr/>
            </p:nvSpPr>
            <p:spPr bwMode="gray">
              <a:xfrm>
                <a:off x="9763125" y="6130925"/>
                <a:ext cx="442913" cy="357188"/>
              </a:xfrm>
              <a:custGeom>
                <a:avLst/>
                <a:gdLst>
                  <a:gd name="T0" fmla="*/ 86 w 118"/>
                  <a:gd name="T1" fmla="*/ 0 h 95"/>
                  <a:gd name="T2" fmla="*/ 32 w 118"/>
                  <a:gd name="T3" fmla="*/ 0 h 95"/>
                  <a:gd name="T4" fmla="*/ 32 w 118"/>
                  <a:gd name="T5" fmla="*/ 0 h 95"/>
                  <a:gd name="T6" fmla="*/ 2 w 118"/>
                  <a:gd name="T7" fmla="*/ 32 h 95"/>
                  <a:gd name="T8" fmla="*/ 6 w 118"/>
                  <a:gd name="T9" fmla="*/ 64 h 95"/>
                  <a:gd name="T10" fmla="*/ 36 w 118"/>
                  <a:gd name="T11" fmla="*/ 95 h 95"/>
                  <a:gd name="T12" fmla="*/ 81 w 118"/>
                  <a:gd name="T13" fmla="*/ 95 h 95"/>
                  <a:gd name="T14" fmla="*/ 111 w 118"/>
                  <a:gd name="T15" fmla="*/ 63 h 95"/>
                  <a:gd name="T16" fmla="*/ 116 w 118"/>
                  <a:gd name="T17" fmla="*/ 31 h 95"/>
                  <a:gd name="T18" fmla="*/ 86 w 118"/>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95">
                    <a:moveTo>
                      <a:pt x="86" y="0"/>
                    </a:moveTo>
                    <a:cubicBezTo>
                      <a:pt x="32" y="0"/>
                      <a:pt x="32" y="0"/>
                      <a:pt x="32" y="0"/>
                    </a:cubicBezTo>
                    <a:cubicBezTo>
                      <a:pt x="32" y="0"/>
                      <a:pt x="32" y="0"/>
                      <a:pt x="32" y="0"/>
                    </a:cubicBezTo>
                    <a:cubicBezTo>
                      <a:pt x="15" y="0"/>
                      <a:pt x="0" y="15"/>
                      <a:pt x="2" y="32"/>
                    </a:cubicBezTo>
                    <a:cubicBezTo>
                      <a:pt x="6" y="64"/>
                      <a:pt x="6" y="64"/>
                      <a:pt x="6" y="64"/>
                    </a:cubicBezTo>
                    <a:cubicBezTo>
                      <a:pt x="9" y="81"/>
                      <a:pt x="19" y="95"/>
                      <a:pt x="36" y="95"/>
                    </a:cubicBezTo>
                    <a:cubicBezTo>
                      <a:pt x="81" y="95"/>
                      <a:pt x="81" y="95"/>
                      <a:pt x="81" y="95"/>
                    </a:cubicBezTo>
                    <a:cubicBezTo>
                      <a:pt x="98" y="95"/>
                      <a:pt x="108" y="80"/>
                      <a:pt x="111" y="63"/>
                    </a:cubicBezTo>
                    <a:cubicBezTo>
                      <a:pt x="116" y="31"/>
                      <a:pt x="116" y="31"/>
                      <a:pt x="116" y="31"/>
                    </a:cubicBezTo>
                    <a:cubicBezTo>
                      <a:pt x="118" y="14"/>
                      <a:pt x="102" y="0"/>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25" name="Oval 1071"/>
              <p:cNvSpPr>
                <a:spLocks noChangeArrowheads="1"/>
              </p:cNvSpPr>
              <p:nvPr/>
            </p:nvSpPr>
            <p:spPr bwMode="gray">
              <a:xfrm>
                <a:off x="9867900" y="5861050"/>
                <a:ext cx="228600" cy="2333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26" name="Freeform 1072"/>
              <p:cNvSpPr>
                <a:spLocks/>
              </p:cNvSpPr>
              <p:nvPr/>
            </p:nvSpPr>
            <p:spPr bwMode="gray">
              <a:xfrm>
                <a:off x="10099675" y="6078538"/>
                <a:ext cx="247650" cy="222250"/>
              </a:xfrm>
              <a:custGeom>
                <a:avLst/>
                <a:gdLst>
                  <a:gd name="T0" fmla="*/ 46 w 66"/>
                  <a:gd name="T1" fmla="*/ 0 h 59"/>
                  <a:gd name="T2" fmla="*/ 12 w 66"/>
                  <a:gd name="T3" fmla="*/ 0 h 59"/>
                  <a:gd name="T4" fmla="*/ 12 w 66"/>
                  <a:gd name="T5" fmla="*/ 0 h 59"/>
                  <a:gd name="T6" fmla="*/ 0 w 66"/>
                  <a:gd name="T7" fmla="*/ 4 h 59"/>
                  <a:gd name="T8" fmla="*/ 14 w 66"/>
                  <a:gd name="T9" fmla="*/ 9 h 59"/>
                  <a:gd name="T10" fmla="*/ 28 w 66"/>
                  <a:gd name="T11" fmla="*/ 18 h 59"/>
                  <a:gd name="T12" fmla="*/ 36 w 66"/>
                  <a:gd name="T13" fmla="*/ 44 h 59"/>
                  <a:gd name="T14" fmla="*/ 36 w 66"/>
                  <a:gd name="T15" fmla="*/ 44 h 59"/>
                  <a:gd name="T16" fmla="*/ 36 w 66"/>
                  <a:gd name="T17" fmla="*/ 44 h 59"/>
                  <a:gd name="T18" fmla="*/ 34 w 66"/>
                  <a:gd name="T19" fmla="*/ 59 h 59"/>
                  <a:gd name="T20" fmla="*/ 43 w 66"/>
                  <a:gd name="T21" fmla="*/ 59 h 59"/>
                  <a:gd name="T22" fmla="*/ 62 w 66"/>
                  <a:gd name="T23" fmla="*/ 39 h 59"/>
                  <a:gd name="T24" fmla="*/ 64 w 66"/>
                  <a:gd name="T25" fmla="*/ 19 h 59"/>
                  <a:gd name="T26" fmla="*/ 46 w 66"/>
                  <a:gd name="T2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59">
                    <a:moveTo>
                      <a:pt x="46" y="0"/>
                    </a:moveTo>
                    <a:cubicBezTo>
                      <a:pt x="12" y="0"/>
                      <a:pt x="12" y="0"/>
                      <a:pt x="12" y="0"/>
                    </a:cubicBezTo>
                    <a:cubicBezTo>
                      <a:pt x="12" y="0"/>
                      <a:pt x="12" y="0"/>
                      <a:pt x="12" y="0"/>
                    </a:cubicBezTo>
                    <a:cubicBezTo>
                      <a:pt x="8" y="0"/>
                      <a:pt x="3" y="2"/>
                      <a:pt x="0" y="4"/>
                    </a:cubicBezTo>
                    <a:cubicBezTo>
                      <a:pt x="5" y="5"/>
                      <a:pt x="10" y="6"/>
                      <a:pt x="14" y="9"/>
                    </a:cubicBezTo>
                    <a:cubicBezTo>
                      <a:pt x="19" y="11"/>
                      <a:pt x="24" y="14"/>
                      <a:pt x="28" y="18"/>
                    </a:cubicBezTo>
                    <a:cubicBezTo>
                      <a:pt x="34" y="26"/>
                      <a:pt x="37" y="35"/>
                      <a:pt x="36" y="44"/>
                    </a:cubicBezTo>
                    <a:cubicBezTo>
                      <a:pt x="36" y="44"/>
                      <a:pt x="36" y="44"/>
                      <a:pt x="36" y="44"/>
                    </a:cubicBezTo>
                    <a:cubicBezTo>
                      <a:pt x="36" y="44"/>
                      <a:pt x="36" y="44"/>
                      <a:pt x="36" y="44"/>
                    </a:cubicBezTo>
                    <a:cubicBezTo>
                      <a:pt x="34" y="59"/>
                      <a:pt x="34" y="59"/>
                      <a:pt x="34" y="59"/>
                    </a:cubicBezTo>
                    <a:cubicBezTo>
                      <a:pt x="43" y="59"/>
                      <a:pt x="43" y="59"/>
                      <a:pt x="43" y="59"/>
                    </a:cubicBezTo>
                    <a:cubicBezTo>
                      <a:pt x="53" y="59"/>
                      <a:pt x="60" y="50"/>
                      <a:pt x="62" y="39"/>
                    </a:cubicBezTo>
                    <a:cubicBezTo>
                      <a:pt x="64" y="19"/>
                      <a:pt x="64" y="19"/>
                      <a:pt x="64" y="19"/>
                    </a:cubicBezTo>
                    <a:cubicBezTo>
                      <a:pt x="66" y="9"/>
                      <a:pt x="56"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27" name="Oval 1073"/>
              <p:cNvSpPr>
                <a:spLocks noChangeArrowheads="1"/>
              </p:cNvSpPr>
              <p:nvPr/>
            </p:nvSpPr>
            <p:spPr bwMode="gray">
              <a:xfrm>
                <a:off x="10137775" y="5913438"/>
                <a:ext cx="142875" cy="142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28" name="Freeform 1074"/>
              <p:cNvSpPr>
                <a:spLocks/>
              </p:cNvSpPr>
              <p:nvPr/>
            </p:nvSpPr>
            <p:spPr bwMode="gray">
              <a:xfrm>
                <a:off x="9617075" y="6078538"/>
                <a:ext cx="242888" cy="222250"/>
              </a:xfrm>
              <a:custGeom>
                <a:avLst/>
                <a:gdLst>
                  <a:gd name="T0" fmla="*/ 54 w 65"/>
                  <a:gd name="T1" fmla="*/ 0 h 59"/>
                  <a:gd name="T2" fmla="*/ 20 w 65"/>
                  <a:gd name="T3" fmla="*/ 0 h 59"/>
                  <a:gd name="T4" fmla="*/ 20 w 65"/>
                  <a:gd name="T5" fmla="*/ 0 h 59"/>
                  <a:gd name="T6" fmla="*/ 1 w 65"/>
                  <a:gd name="T7" fmla="*/ 20 h 59"/>
                  <a:gd name="T8" fmla="*/ 4 w 65"/>
                  <a:gd name="T9" fmla="*/ 40 h 59"/>
                  <a:gd name="T10" fmla="*/ 22 w 65"/>
                  <a:gd name="T11" fmla="*/ 59 h 59"/>
                  <a:gd name="T12" fmla="*/ 32 w 65"/>
                  <a:gd name="T13" fmla="*/ 59 h 59"/>
                  <a:gd name="T14" fmla="*/ 30 w 65"/>
                  <a:gd name="T15" fmla="*/ 45 h 59"/>
                  <a:gd name="T16" fmla="*/ 30 w 65"/>
                  <a:gd name="T17" fmla="*/ 45 h 59"/>
                  <a:gd name="T18" fmla="*/ 30 w 65"/>
                  <a:gd name="T19" fmla="*/ 45 h 59"/>
                  <a:gd name="T20" fmla="*/ 39 w 65"/>
                  <a:gd name="T21" fmla="*/ 18 h 59"/>
                  <a:gd name="T22" fmla="*/ 52 w 65"/>
                  <a:gd name="T23" fmla="*/ 8 h 59"/>
                  <a:gd name="T24" fmla="*/ 65 w 65"/>
                  <a:gd name="T25" fmla="*/ 4 h 59"/>
                  <a:gd name="T26" fmla="*/ 54 w 65"/>
                  <a:gd name="T2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9">
                    <a:moveTo>
                      <a:pt x="54" y="0"/>
                    </a:moveTo>
                    <a:cubicBezTo>
                      <a:pt x="20" y="0"/>
                      <a:pt x="20" y="0"/>
                      <a:pt x="20" y="0"/>
                    </a:cubicBezTo>
                    <a:cubicBezTo>
                      <a:pt x="20" y="0"/>
                      <a:pt x="20" y="0"/>
                      <a:pt x="20" y="0"/>
                    </a:cubicBezTo>
                    <a:cubicBezTo>
                      <a:pt x="9" y="0"/>
                      <a:pt x="0" y="9"/>
                      <a:pt x="1" y="20"/>
                    </a:cubicBezTo>
                    <a:cubicBezTo>
                      <a:pt x="4" y="40"/>
                      <a:pt x="4" y="40"/>
                      <a:pt x="4" y="40"/>
                    </a:cubicBezTo>
                    <a:cubicBezTo>
                      <a:pt x="6" y="50"/>
                      <a:pt x="12" y="59"/>
                      <a:pt x="22" y="59"/>
                    </a:cubicBezTo>
                    <a:cubicBezTo>
                      <a:pt x="32" y="59"/>
                      <a:pt x="32" y="59"/>
                      <a:pt x="32" y="59"/>
                    </a:cubicBezTo>
                    <a:cubicBezTo>
                      <a:pt x="30" y="45"/>
                      <a:pt x="30" y="45"/>
                      <a:pt x="30" y="45"/>
                    </a:cubicBezTo>
                    <a:cubicBezTo>
                      <a:pt x="30" y="45"/>
                      <a:pt x="30" y="45"/>
                      <a:pt x="30" y="45"/>
                    </a:cubicBezTo>
                    <a:cubicBezTo>
                      <a:pt x="30" y="45"/>
                      <a:pt x="30" y="45"/>
                      <a:pt x="30" y="45"/>
                    </a:cubicBezTo>
                    <a:cubicBezTo>
                      <a:pt x="29" y="35"/>
                      <a:pt x="32" y="26"/>
                      <a:pt x="39" y="18"/>
                    </a:cubicBezTo>
                    <a:cubicBezTo>
                      <a:pt x="43" y="14"/>
                      <a:pt x="47" y="11"/>
                      <a:pt x="52" y="8"/>
                    </a:cubicBezTo>
                    <a:cubicBezTo>
                      <a:pt x="56" y="6"/>
                      <a:pt x="61" y="5"/>
                      <a:pt x="65" y="4"/>
                    </a:cubicBezTo>
                    <a:cubicBezTo>
                      <a:pt x="62" y="2"/>
                      <a:pt x="58" y="0"/>
                      <a:pt x="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29" name="Oval 1075"/>
              <p:cNvSpPr>
                <a:spLocks noChangeArrowheads="1"/>
              </p:cNvSpPr>
              <p:nvPr/>
            </p:nvSpPr>
            <p:spPr bwMode="gray">
              <a:xfrm>
                <a:off x="9683750" y="5913438"/>
                <a:ext cx="142875" cy="142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grpSp>
          <p:nvGrpSpPr>
            <p:cNvPr id="95" name="Gruppieren 111"/>
            <p:cNvGrpSpPr>
              <a:grpSpLocks noChangeAspect="1"/>
            </p:cNvGrpSpPr>
            <p:nvPr/>
          </p:nvGrpSpPr>
          <p:grpSpPr bwMode="gray">
            <a:xfrm>
              <a:off x="7837028" y="4601083"/>
              <a:ext cx="542926" cy="373857"/>
              <a:chOff x="858838" y="5819775"/>
              <a:chExt cx="723901" cy="498476"/>
            </a:xfrm>
            <a:solidFill>
              <a:schemeClr val="bg1"/>
            </a:solidFill>
          </p:grpSpPr>
          <p:sp>
            <p:nvSpPr>
              <p:cNvPr id="118" name="Freeform 1119"/>
              <p:cNvSpPr>
                <a:spLocks/>
              </p:cNvSpPr>
              <p:nvPr/>
            </p:nvSpPr>
            <p:spPr bwMode="gray">
              <a:xfrm>
                <a:off x="1101726" y="5819775"/>
                <a:ext cx="236538" cy="292100"/>
              </a:xfrm>
              <a:custGeom>
                <a:avLst/>
                <a:gdLst>
                  <a:gd name="T0" fmla="*/ 62 w 63"/>
                  <a:gd name="T1" fmla="*/ 38 h 78"/>
                  <a:gd name="T2" fmla="*/ 60 w 63"/>
                  <a:gd name="T3" fmla="*/ 36 h 78"/>
                  <a:gd name="T4" fmla="*/ 60 w 63"/>
                  <a:gd name="T5" fmla="*/ 23 h 78"/>
                  <a:gd name="T6" fmla="*/ 32 w 63"/>
                  <a:gd name="T7" fmla="*/ 0 h 78"/>
                  <a:gd name="T8" fmla="*/ 18 w 63"/>
                  <a:gd name="T9" fmla="*/ 5 h 78"/>
                  <a:gd name="T10" fmla="*/ 3 w 63"/>
                  <a:gd name="T11" fmla="*/ 23 h 78"/>
                  <a:gd name="T12" fmla="*/ 3 w 63"/>
                  <a:gd name="T13" fmla="*/ 36 h 78"/>
                  <a:gd name="T14" fmla="*/ 1 w 63"/>
                  <a:gd name="T15" fmla="*/ 38 h 78"/>
                  <a:gd name="T16" fmla="*/ 1 w 63"/>
                  <a:gd name="T17" fmla="*/ 48 h 78"/>
                  <a:gd name="T18" fmla="*/ 7 w 63"/>
                  <a:gd name="T19" fmla="*/ 57 h 78"/>
                  <a:gd name="T20" fmla="*/ 32 w 63"/>
                  <a:gd name="T21" fmla="*/ 78 h 78"/>
                  <a:gd name="T22" fmla="*/ 56 w 63"/>
                  <a:gd name="T23" fmla="*/ 57 h 78"/>
                  <a:gd name="T24" fmla="*/ 62 w 63"/>
                  <a:gd name="T25" fmla="*/ 48 h 78"/>
                  <a:gd name="T26" fmla="*/ 62 w 63"/>
                  <a:gd name="T27"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78">
                    <a:moveTo>
                      <a:pt x="62" y="38"/>
                    </a:moveTo>
                    <a:cubicBezTo>
                      <a:pt x="62" y="37"/>
                      <a:pt x="61" y="36"/>
                      <a:pt x="60" y="36"/>
                    </a:cubicBezTo>
                    <a:cubicBezTo>
                      <a:pt x="60" y="29"/>
                      <a:pt x="60" y="27"/>
                      <a:pt x="60" y="23"/>
                    </a:cubicBezTo>
                    <a:cubicBezTo>
                      <a:pt x="58" y="10"/>
                      <a:pt x="49" y="0"/>
                      <a:pt x="32" y="0"/>
                    </a:cubicBezTo>
                    <a:cubicBezTo>
                      <a:pt x="24" y="0"/>
                      <a:pt x="25" y="5"/>
                      <a:pt x="18" y="5"/>
                    </a:cubicBezTo>
                    <a:cubicBezTo>
                      <a:pt x="7" y="5"/>
                      <a:pt x="4" y="16"/>
                      <a:pt x="3" y="23"/>
                    </a:cubicBezTo>
                    <a:cubicBezTo>
                      <a:pt x="3" y="27"/>
                      <a:pt x="3" y="30"/>
                      <a:pt x="3" y="36"/>
                    </a:cubicBezTo>
                    <a:cubicBezTo>
                      <a:pt x="2" y="36"/>
                      <a:pt x="2" y="37"/>
                      <a:pt x="1" y="38"/>
                    </a:cubicBezTo>
                    <a:cubicBezTo>
                      <a:pt x="0" y="41"/>
                      <a:pt x="0" y="44"/>
                      <a:pt x="1" y="48"/>
                    </a:cubicBezTo>
                    <a:cubicBezTo>
                      <a:pt x="2" y="52"/>
                      <a:pt x="4" y="55"/>
                      <a:pt x="7" y="57"/>
                    </a:cubicBezTo>
                    <a:cubicBezTo>
                      <a:pt x="10" y="69"/>
                      <a:pt x="20" y="78"/>
                      <a:pt x="32" y="78"/>
                    </a:cubicBezTo>
                    <a:cubicBezTo>
                      <a:pt x="43" y="78"/>
                      <a:pt x="53" y="70"/>
                      <a:pt x="56" y="57"/>
                    </a:cubicBezTo>
                    <a:cubicBezTo>
                      <a:pt x="59" y="55"/>
                      <a:pt x="61" y="52"/>
                      <a:pt x="62" y="48"/>
                    </a:cubicBezTo>
                    <a:cubicBezTo>
                      <a:pt x="63" y="44"/>
                      <a:pt x="63" y="41"/>
                      <a:pt x="62"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19" name="Freeform 1120"/>
              <p:cNvSpPr>
                <a:spLocks/>
              </p:cNvSpPr>
              <p:nvPr/>
            </p:nvSpPr>
            <p:spPr bwMode="gray">
              <a:xfrm>
                <a:off x="996951" y="6119813"/>
                <a:ext cx="447675" cy="198438"/>
              </a:xfrm>
              <a:custGeom>
                <a:avLst/>
                <a:gdLst>
                  <a:gd name="T0" fmla="*/ 113 w 119"/>
                  <a:gd name="T1" fmla="*/ 15 h 53"/>
                  <a:gd name="T2" fmla="*/ 88 w 119"/>
                  <a:gd name="T3" fmla="*/ 0 h 53"/>
                  <a:gd name="T4" fmla="*/ 76 w 119"/>
                  <a:gd name="T5" fmla="*/ 7 h 53"/>
                  <a:gd name="T6" fmla="*/ 67 w 119"/>
                  <a:gd name="T7" fmla="*/ 37 h 53"/>
                  <a:gd name="T8" fmla="*/ 65 w 119"/>
                  <a:gd name="T9" fmla="*/ 37 h 53"/>
                  <a:gd name="T10" fmla="*/ 63 w 119"/>
                  <a:gd name="T11" fmla="*/ 23 h 53"/>
                  <a:gd name="T12" fmla="*/ 64 w 119"/>
                  <a:gd name="T13" fmla="*/ 17 h 53"/>
                  <a:gd name="T14" fmla="*/ 65 w 119"/>
                  <a:gd name="T15" fmla="*/ 14 h 53"/>
                  <a:gd name="T16" fmla="*/ 66 w 119"/>
                  <a:gd name="T17" fmla="*/ 9 h 53"/>
                  <a:gd name="T18" fmla="*/ 54 w 119"/>
                  <a:gd name="T19" fmla="*/ 9 h 53"/>
                  <a:gd name="T20" fmla="*/ 54 w 119"/>
                  <a:gd name="T21" fmla="*/ 14 h 53"/>
                  <a:gd name="T22" fmla="*/ 55 w 119"/>
                  <a:gd name="T23" fmla="*/ 17 h 53"/>
                  <a:gd name="T24" fmla="*/ 56 w 119"/>
                  <a:gd name="T25" fmla="*/ 23 h 53"/>
                  <a:gd name="T26" fmla="*/ 55 w 119"/>
                  <a:gd name="T27" fmla="*/ 37 h 53"/>
                  <a:gd name="T28" fmla="*/ 53 w 119"/>
                  <a:gd name="T29" fmla="*/ 37 h 53"/>
                  <a:gd name="T30" fmla="*/ 44 w 119"/>
                  <a:gd name="T31" fmla="*/ 7 h 53"/>
                  <a:gd name="T32" fmla="*/ 31 w 119"/>
                  <a:gd name="T33" fmla="*/ 0 h 53"/>
                  <a:gd name="T34" fmla="*/ 6 w 119"/>
                  <a:gd name="T35" fmla="*/ 15 h 53"/>
                  <a:gd name="T36" fmla="*/ 0 w 119"/>
                  <a:gd name="T37" fmla="*/ 37 h 53"/>
                  <a:gd name="T38" fmla="*/ 60 w 119"/>
                  <a:gd name="T39" fmla="*/ 53 h 53"/>
                  <a:gd name="T40" fmla="*/ 119 w 119"/>
                  <a:gd name="T41" fmla="*/ 37 h 53"/>
                  <a:gd name="T42" fmla="*/ 113 w 119"/>
                  <a:gd name="T43"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 h="53">
                    <a:moveTo>
                      <a:pt x="113" y="15"/>
                    </a:moveTo>
                    <a:cubicBezTo>
                      <a:pt x="110" y="9"/>
                      <a:pt x="99" y="3"/>
                      <a:pt x="88" y="0"/>
                    </a:cubicBezTo>
                    <a:cubicBezTo>
                      <a:pt x="83" y="3"/>
                      <a:pt x="80" y="5"/>
                      <a:pt x="76" y="7"/>
                    </a:cubicBezTo>
                    <a:cubicBezTo>
                      <a:pt x="74" y="17"/>
                      <a:pt x="69" y="30"/>
                      <a:pt x="67" y="37"/>
                    </a:cubicBezTo>
                    <a:cubicBezTo>
                      <a:pt x="66" y="39"/>
                      <a:pt x="65" y="38"/>
                      <a:pt x="65" y="37"/>
                    </a:cubicBezTo>
                    <a:cubicBezTo>
                      <a:pt x="63" y="23"/>
                      <a:pt x="63" y="23"/>
                      <a:pt x="63" y="23"/>
                    </a:cubicBezTo>
                    <a:cubicBezTo>
                      <a:pt x="63" y="22"/>
                      <a:pt x="63" y="19"/>
                      <a:pt x="64" y="17"/>
                    </a:cubicBezTo>
                    <a:cubicBezTo>
                      <a:pt x="65" y="14"/>
                      <a:pt x="65" y="14"/>
                      <a:pt x="65" y="14"/>
                    </a:cubicBezTo>
                    <a:cubicBezTo>
                      <a:pt x="66" y="13"/>
                      <a:pt x="66" y="11"/>
                      <a:pt x="66" y="9"/>
                    </a:cubicBezTo>
                    <a:cubicBezTo>
                      <a:pt x="61" y="10"/>
                      <a:pt x="57" y="10"/>
                      <a:pt x="54" y="9"/>
                    </a:cubicBezTo>
                    <a:cubicBezTo>
                      <a:pt x="53" y="11"/>
                      <a:pt x="53" y="13"/>
                      <a:pt x="54" y="14"/>
                    </a:cubicBezTo>
                    <a:cubicBezTo>
                      <a:pt x="55" y="17"/>
                      <a:pt x="55" y="17"/>
                      <a:pt x="55" y="17"/>
                    </a:cubicBezTo>
                    <a:cubicBezTo>
                      <a:pt x="56" y="19"/>
                      <a:pt x="57" y="22"/>
                      <a:pt x="56" y="23"/>
                    </a:cubicBezTo>
                    <a:cubicBezTo>
                      <a:pt x="55" y="37"/>
                      <a:pt x="55" y="37"/>
                      <a:pt x="55" y="37"/>
                    </a:cubicBezTo>
                    <a:cubicBezTo>
                      <a:pt x="54" y="38"/>
                      <a:pt x="53" y="39"/>
                      <a:pt x="53" y="37"/>
                    </a:cubicBezTo>
                    <a:cubicBezTo>
                      <a:pt x="50" y="30"/>
                      <a:pt x="46" y="17"/>
                      <a:pt x="44" y="7"/>
                    </a:cubicBezTo>
                    <a:cubicBezTo>
                      <a:pt x="35" y="4"/>
                      <a:pt x="31" y="0"/>
                      <a:pt x="31" y="0"/>
                    </a:cubicBezTo>
                    <a:cubicBezTo>
                      <a:pt x="20" y="3"/>
                      <a:pt x="9" y="9"/>
                      <a:pt x="6" y="15"/>
                    </a:cubicBezTo>
                    <a:cubicBezTo>
                      <a:pt x="0" y="24"/>
                      <a:pt x="0" y="37"/>
                      <a:pt x="0" y="37"/>
                    </a:cubicBezTo>
                    <a:cubicBezTo>
                      <a:pt x="0" y="42"/>
                      <a:pt x="27" y="53"/>
                      <a:pt x="60" y="53"/>
                    </a:cubicBezTo>
                    <a:cubicBezTo>
                      <a:pt x="93" y="53"/>
                      <a:pt x="119" y="42"/>
                      <a:pt x="119" y="37"/>
                    </a:cubicBezTo>
                    <a:cubicBezTo>
                      <a:pt x="119" y="37"/>
                      <a:pt x="119" y="24"/>
                      <a:pt x="11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20" name="Freeform 1121"/>
              <p:cNvSpPr>
                <a:spLocks/>
              </p:cNvSpPr>
              <p:nvPr/>
            </p:nvSpPr>
            <p:spPr bwMode="gray">
              <a:xfrm>
                <a:off x="1338263" y="5883275"/>
                <a:ext cx="165100" cy="217488"/>
              </a:xfrm>
              <a:custGeom>
                <a:avLst/>
                <a:gdLst>
                  <a:gd name="T0" fmla="*/ 2 w 44"/>
                  <a:gd name="T1" fmla="*/ 17 h 58"/>
                  <a:gd name="T2" fmla="*/ 3 w 44"/>
                  <a:gd name="T3" fmla="*/ 19 h 58"/>
                  <a:gd name="T4" fmla="*/ 4 w 44"/>
                  <a:gd name="T5" fmla="*/ 32 h 58"/>
                  <a:gd name="T6" fmla="*/ 0 w 44"/>
                  <a:gd name="T7" fmla="*/ 40 h 58"/>
                  <a:gd name="T8" fmla="*/ 2 w 44"/>
                  <a:gd name="T9" fmla="*/ 42 h 58"/>
                  <a:gd name="T10" fmla="*/ 20 w 44"/>
                  <a:gd name="T11" fmla="*/ 58 h 58"/>
                  <a:gd name="T12" fmla="*/ 39 w 44"/>
                  <a:gd name="T13" fmla="*/ 42 h 58"/>
                  <a:gd name="T14" fmla="*/ 43 w 44"/>
                  <a:gd name="T15" fmla="*/ 35 h 58"/>
                  <a:gd name="T16" fmla="*/ 43 w 44"/>
                  <a:gd name="T17" fmla="*/ 28 h 58"/>
                  <a:gd name="T18" fmla="*/ 42 w 44"/>
                  <a:gd name="T19" fmla="*/ 26 h 58"/>
                  <a:gd name="T20" fmla="*/ 42 w 44"/>
                  <a:gd name="T21" fmla="*/ 17 h 58"/>
                  <a:gd name="T22" fmla="*/ 20 w 44"/>
                  <a:gd name="T23" fmla="*/ 0 h 58"/>
                  <a:gd name="T24" fmla="*/ 2 w 44"/>
                  <a:gd name="T25" fmla="*/ 8 h 58"/>
                  <a:gd name="T26" fmla="*/ 2 w 44"/>
                  <a:gd name="T27" fmla="*/ 1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58">
                    <a:moveTo>
                      <a:pt x="2" y="17"/>
                    </a:moveTo>
                    <a:cubicBezTo>
                      <a:pt x="3" y="17"/>
                      <a:pt x="3" y="18"/>
                      <a:pt x="3" y="19"/>
                    </a:cubicBezTo>
                    <a:cubicBezTo>
                      <a:pt x="5" y="23"/>
                      <a:pt x="5" y="27"/>
                      <a:pt x="4" y="32"/>
                    </a:cubicBezTo>
                    <a:cubicBezTo>
                      <a:pt x="3" y="35"/>
                      <a:pt x="2" y="38"/>
                      <a:pt x="0" y="40"/>
                    </a:cubicBezTo>
                    <a:cubicBezTo>
                      <a:pt x="0" y="41"/>
                      <a:pt x="1" y="42"/>
                      <a:pt x="2" y="42"/>
                    </a:cubicBezTo>
                    <a:cubicBezTo>
                      <a:pt x="4" y="52"/>
                      <a:pt x="12" y="58"/>
                      <a:pt x="20" y="58"/>
                    </a:cubicBezTo>
                    <a:cubicBezTo>
                      <a:pt x="29" y="58"/>
                      <a:pt x="37" y="52"/>
                      <a:pt x="39" y="42"/>
                    </a:cubicBezTo>
                    <a:cubicBezTo>
                      <a:pt x="41" y="41"/>
                      <a:pt x="42" y="39"/>
                      <a:pt x="43" y="35"/>
                    </a:cubicBezTo>
                    <a:cubicBezTo>
                      <a:pt x="44" y="33"/>
                      <a:pt x="44" y="30"/>
                      <a:pt x="43" y="28"/>
                    </a:cubicBezTo>
                    <a:cubicBezTo>
                      <a:pt x="43" y="28"/>
                      <a:pt x="42" y="27"/>
                      <a:pt x="42" y="26"/>
                    </a:cubicBezTo>
                    <a:cubicBezTo>
                      <a:pt x="42" y="22"/>
                      <a:pt x="42" y="20"/>
                      <a:pt x="42" y="17"/>
                    </a:cubicBezTo>
                    <a:cubicBezTo>
                      <a:pt x="41" y="6"/>
                      <a:pt x="32" y="0"/>
                      <a:pt x="20" y="0"/>
                    </a:cubicBezTo>
                    <a:cubicBezTo>
                      <a:pt x="11" y="0"/>
                      <a:pt x="5" y="3"/>
                      <a:pt x="2" y="8"/>
                    </a:cubicBezTo>
                    <a:cubicBezTo>
                      <a:pt x="2" y="11"/>
                      <a:pt x="2" y="13"/>
                      <a:pt x="2"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21" name="Freeform 1122"/>
              <p:cNvSpPr>
                <a:spLocks/>
              </p:cNvSpPr>
              <p:nvPr/>
            </p:nvSpPr>
            <p:spPr bwMode="gray">
              <a:xfrm>
                <a:off x="1403351" y="6108700"/>
                <a:ext cx="179388" cy="146050"/>
              </a:xfrm>
              <a:custGeom>
                <a:avLst/>
                <a:gdLst>
                  <a:gd name="T0" fmla="*/ 48 w 48"/>
                  <a:gd name="T1" fmla="*/ 27 h 39"/>
                  <a:gd name="T2" fmla="*/ 44 w 48"/>
                  <a:gd name="T3" fmla="*/ 11 h 39"/>
                  <a:gd name="T4" fmla="*/ 25 w 48"/>
                  <a:gd name="T5" fmla="*/ 0 h 39"/>
                  <a:gd name="T6" fmla="*/ 0 w 48"/>
                  <a:gd name="T7" fmla="*/ 6 h 39"/>
                  <a:gd name="T8" fmla="*/ 10 w 48"/>
                  <a:gd name="T9" fmla="*/ 15 h 39"/>
                  <a:gd name="T10" fmla="*/ 16 w 48"/>
                  <a:gd name="T11" fmla="*/ 39 h 39"/>
                  <a:gd name="T12" fmla="*/ 48 w 48"/>
                  <a:gd name="T13" fmla="*/ 27 h 39"/>
                </a:gdLst>
                <a:ahLst/>
                <a:cxnLst>
                  <a:cxn ang="0">
                    <a:pos x="T0" y="T1"/>
                  </a:cxn>
                  <a:cxn ang="0">
                    <a:pos x="T2" y="T3"/>
                  </a:cxn>
                  <a:cxn ang="0">
                    <a:pos x="T4" y="T5"/>
                  </a:cxn>
                  <a:cxn ang="0">
                    <a:pos x="T6" y="T7"/>
                  </a:cxn>
                  <a:cxn ang="0">
                    <a:pos x="T8" y="T9"/>
                  </a:cxn>
                  <a:cxn ang="0">
                    <a:pos x="T10" y="T11"/>
                  </a:cxn>
                  <a:cxn ang="0">
                    <a:pos x="T12" y="T13"/>
                  </a:cxn>
                </a:cxnLst>
                <a:rect l="0" t="0" r="r" b="b"/>
                <a:pathLst>
                  <a:path w="48" h="39">
                    <a:moveTo>
                      <a:pt x="48" y="27"/>
                    </a:moveTo>
                    <a:cubicBezTo>
                      <a:pt x="48" y="27"/>
                      <a:pt x="48" y="18"/>
                      <a:pt x="44" y="11"/>
                    </a:cubicBezTo>
                    <a:cubicBezTo>
                      <a:pt x="41" y="6"/>
                      <a:pt x="33" y="2"/>
                      <a:pt x="25" y="0"/>
                    </a:cubicBezTo>
                    <a:cubicBezTo>
                      <a:pt x="16" y="5"/>
                      <a:pt x="7" y="7"/>
                      <a:pt x="0" y="6"/>
                    </a:cubicBezTo>
                    <a:cubicBezTo>
                      <a:pt x="4" y="8"/>
                      <a:pt x="8" y="12"/>
                      <a:pt x="10" y="15"/>
                    </a:cubicBezTo>
                    <a:cubicBezTo>
                      <a:pt x="15" y="25"/>
                      <a:pt x="16" y="36"/>
                      <a:pt x="16" y="39"/>
                    </a:cubicBezTo>
                    <a:cubicBezTo>
                      <a:pt x="35" y="37"/>
                      <a:pt x="48" y="30"/>
                      <a:pt x="48"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22" name="Freeform 1123"/>
              <p:cNvSpPr>
                <a:spLocks/>
              </p:cNvSpPr>
              <p:nvPr/>
            </p:nvSpPr>
            <p:spPr bwMode="gray">
              <a:xfrm>
                <a:off x="936626" y="5883275"/>
                <a:ext cx="165100" cy="217488"/>
              </a:xfrm>
              <a:custGeom>
                <a:avLst/>
                <a:gdLst>
                  <a:gd name="T0" fmla="*/ 5 w 44"/>
                  <a:gd name="T1" fmla="*/ 42 h 58"/>
                  <a:gd name="T2" fmla="*/ 24 w 44"/>
                  <a:gd name="T3" fmla="*/ 58 h 58"/>
                  <a:gd name="T4" fmla="*/ 43 w 44"/>
                  <a:gd name="T5" fmla="*/ 42 h 58"/>
                  <a:gd name="T6" fmla="*/ 44 w 44"/>
                  <a:gd name="T7" fmla="*/ 41 h 58"/>
                  <a:gd name="T8" fmla="*/ 40 w 44"/>
                  <a:gd name="T9" fmla="*/ 32 h 58"/>
                  <a:gd name="T10" fmla="*/ 41 w 44"/>
                  <a:gd name="T11" fmla="*/ 19 h 58"/>
                  <a:gd name="T12" fmla="*/ 42 w 44"/>
                  <a:gd name="T13" fmla="*/ 17 h 58"/>
                  <a:gd name="T14" fmla="*/ 42 w 44"/>
                  <a:gd name="T15" fmla="*/ 8 h 58"/>
                  <a:gd name="T16" fmla="*/ 24 w 44"/>
                  <a:gd name="T17" fmla="*/ 0 h 58"/>
                  <a:gd name="T18" fmla="*/ 3 w 44"/>
                  <a:gd name="T19" fmla="*/ 17 h 58"/>
                  <a:gd name="T20" fmla="*/ 3 w 44"/>
                  <a:gd name="T21" fmla="*/ 26 h 58"/>
                  <a:gd name="T22" fmla="*/ 1 w 44"/>
                  <a:gd name="T23" fmla="*/ 28 h 58"/>
                  <a:gd name="T24" fmla="*/ 1 w 44"/>
                  <a:gd name="T25" fmla="*/ 35 h 58"/>
                  <a:gd name="T26" fmla="*/ 5 w 44"/>
                  <a:gd name="T2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58">
                    <a:moveTo>
                      <a:pt x="5" y="42"/>
                    </a:moveTo>
                    <a:cubicBezTo>
                      <a:pt x="8" y="52"/>
                      <a:pt x="15" y="58"/>
                      <a:pt x="24" y="58"/>
                    </a:cubicBezTo>
                    <a:cubicBezTo>
                      <a:pt x="33" y="58"/>
                      <a:pt x="40" y="52"/>
                      <a:pt x="43" y="42"/>
                    </a:cubicBezTo>
                    <a:cubicBezTo>
                      <a:pt x="43" y="42"/>
                      <a:pt x="44" y="41"/>
                      <a:pt x="44" y="41"/>
                    </a:cubicBezTo>
                    <a:cubicBezTo>
                      <a:pt x="43" y="38"/>
                      <a:pt x="41" y="36"/>
                      <a:pt x="40" y="32"/>
                    </a:cubicBezTo>
                    <a:cubicBezTo>
                      <a:pt x="39" y="27"/>
                      <a:pt x="39" y="23"/>
                      <a:pt x="41" y="19"/>
                    </a:cubicBezTo>
                    <a:cubicBezTo>
                      <a:pt x="41" y="18"/>
                      <a:pt x="42" y="17"/>
                      <a:pt x="42" y="17"/>
                    </a:cubicBezTo>
                    <a:cubicBezTo>
                      <a:pt x="42" y="13"/>
                      <a:pt x="42" y="11"/>
                      <a:pt x="42" y="8"/>
                    </a:cubicBezTo>
                    <a:cubicBezTo>
                      <a:pt x="38" y="3"/>
                      <a:pt x="32" y="0"/>
                      <a:pt x="24" y="0"/>
                    </a:cubicBezTo>
                    <a:cubicBezTo>
                      <a:pt x="11" y="0"/>
                      <a:pt x="4" y="7"/>
                      <a:pt x="3" y="17"/>
                    </a:cubicBezTo>
                    <a:cubicBezTo>
                      <a:pt x="3" y="20"/>
                      <a:pt x="3" y="22"/>
                      <a:pt x="3" y="26"/>
                    </a:cubicBezTo>
                    <a:cubicBezTo>
                      <a:pt x="2" y="27"/>
                      <a:pt x="2" y="28"/>
                      <a:pt x="1" y="28"/>
                    </a:cubicBezTo>
                    <a:cubicBezTo>
                      <a:pt x="0" y="30"/>
                      <a:pt x="0" y="33"/>
                      <a:pt x="1" y="35"/>
                    </a:cubicBezTo>
                    <a:cubicBezTo>
                      <a:pt x="2" y="39"/>
                      <a:pt x="4" y="41"/>
                      <a:pt x="5"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23" name="Freeform 1124"/>
              <p:cNvSpPr>
                <a:spLocks/>
              </p:cNvSpPr>
              <p:nvPr/>
            </p:nvSpPr>
            <p:spPr bwMode="gray">
              <a:xfrm>
                <a:off x="858838" y="6108700"/>
                <a:ext cx="179388" cy="146050"/>
              </a:xfrm>
              <a:custGeom>
                <a:avLst/>
                <a:gdLst>
                  <a:gd name="T0" fmla="*/ 48 w 48"/>
                  <a:gd name="T1" fmla="*/ 6 h 39"/>
                  <a:gd name="T2" fmla="*/ 24 w 48"/>
                  <a:gd name="T3" fmla="*/ 0 h 39"/>
                  <a:gd name="T4" fmla="*/ 5 w 48"/>
                  <a:gd name="T5" fmla="*/ 11 h 39"/>
                  <a:gd name="T6" fmla="*/ 0 w 48"/>
                  <a:gd name="T7" fmla="*/ 27 h 39"/>
                  <a:gd name="T8" fmla="*/ 32 w 48"/>
                  <a:gd name="T9" fmla="*/ 39 h 39"/>
                  <a:gd name="T10" fmla="*/ 39 w 48"/>
                  <a:gd name="T11" fmla="*/ 15 h 39"/>
                  <a:gd name="T12" fmla="*/ 48 w 48"/>
                  <a:gd name="T13" fmla="*/ 6 h 39"/>
                </a:gdLst>
                <a:ahLst/>
                <a:cxnLst>
                  <a:cxn ang="0">
                    <a:pos x="T0" y="T1"/>
                  </a:cxn>
                  <a:cxn ang="0">
                    <a:pos x="T2" y="T3"/>
                  </a:cxn>
                  <a:cxn ang="0">
                    <a:pos x="T4" y="T5"/>
                  </a:cxn>
                  <a:cxn ang="0">
                    <a:pos x="T6" y="T7"/>
                  </a:cxn>
                  <a:cxn ang="0">
                    <a:pos x="T8" y="T9"/>
                  </a:cxn>
                  <a:cxn ang="0">
                    <a:pos x="T10" y="T11"/>
                  </a:cxn>
                  <a:cxn ang="0">
                    <a:pos x="T12" y="T13"/>
                  </a:cxn>
                </a:cxnLst>
                <a:rect l="0" t="0" r="r" b="b"/>
                <a:pathLst>
                  <a:path w="48" h="39">
                    <a:moveTo>
                      <a:pt x="48" y="6"/>
                    </a:moveTo>
                    <a:cubicBezTo>
                      <a:pt x="34" y="7"/>
                      <a:pt x="24" y="0"/>
                      <a:pt x="24" y="0"/>
                    </a:cubicBezTo>
                    <a:cubicBezTo>
                      <a:pt x="16" y="2"/>
                      <a:pt x="7" y="6"/>
                      <a:pt x="5" y="11"/>
                    </a:cubicBezTo>
                    <a:cubicBezTo>
                      <a:pt x="1" y="18"/>
                      <a:pt x="0" y="27"/>
                      <a:pt x="0" y="27"/>
                    </a:cubicBezTo>
                    <a:cubicBezTo>
                      <a:pt x="0" y="30"/>
                      <a:pt x="14" y="37"/>
                      <a:pt x="32" y="39"/>
                    </a:cubicBezTo>
                    <a:cubicBezTo>
                      <a:pt x="32" y="36"/>
                      <a:pt x="33" y="25"/>
                      <a:pt x="39" y="15"/>
                    </a:cubicBezTo>
                    <a:cubicBezTo>
                      <a:pt x="41" y="12"/>
                      <a:pt x="44" y="8"/>
                      <a:pt x="4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grpSp>
          <p:nvGrpSpPr>
            <p:cNvPr id="96" name="Gruppieren 112"/>
            <p:cNvGrpSpPr/>
            <p:nvPr/>
          </p:nvGrpSpPr>
          <p:grpSpPr bwMode="gray">
            <a:xfrm>
              <a:off x="2861339" y="2951963"/>
              <a:ext cx="363768" cy="383977"/>
              <a:chOff x="885826" y="2046287"/>
              <a:chExt cx="514350" cy="542925"/>
            </a:xfrm>
            <a:solidFill>
              <a:schemeClr val="bg1"/>
            </a:solidFill>
          </p:grpSpPr>
          <p:sp>
            <p:nvSpPr>
              <p:cNvPr id="116" name="Freeform 1128"/>
              <p:cNvSpPr>
                <a:spLocks/>
              </p:cNvSpPr>
              <p:nvPr/>
            </p:nvSpPr>
            <p:spPr bwMode="gray">
              <a:xfrm>
                <a:off x="1003698" y="2046287"/>
                <a:ext cx="275035" cy="317897"/>
              </a:xfrm>
              <a:custGeom>
                <a:avLst/>
                <a:gdLst>
                  <a:gd name="T0" fmla="*/ 96 w 98"/>
                  <a:gd name="T1" fmla="*/ 55 h 113"/>
                  <a:gd name="T2" fmla="*/ 93 w 98"/>
                  <a:gd name="T3" fmla="*/ 52 h 113"/>
                  <a:gd name="T4" fmla="*/ 92 w 98"/>
                  <a:gd name="T5" fmla="*/ 33 h 113"/>
                  <a:gd name="T6" fmla="*/ 50 w 98"/>
                  <a:gd name="T7" fmla="*/ 0 h 113"/>
                  <a:gd name="T8" fmla="*/ 29 w 98"/>
                  <a:gd name="T9" fmla="*/ 7 h 113"/>
                  <a:gd name="T10" fmla="*/ 6 w 98"/>
                  <a:gd name="T11" fmla="*/ 33 h 113"/>
                  <a:gd name="T12" fmla="*/ 5 w 98"/>
                  <a:gd name="T13" fmla="*/ 52 h 113"/>
                  <a:gd name="T14" fmla="*/ 2 w 98"/>
                  <a:gd name="T15" fmla="*/ 55 h 113"/>
                  <a:gd name="T16" fmla="*/ 2 w 98"/>
                  <a:gd name="T17" fmla="*/ 69 h 113"/>
                  <a:gd name="T18" fmla="*/ 11 w 98"/>
                  <a:gd name="T19" fmla="*/ 82 h 113"/>
                  <a:gd name="T20" fmla="*/ 49 w 98"/>
                  <a:gd name="T21" fmla="*/ 113 h 113"/>
                  <a:gd name="T22" fmla="*/ 87 w 98"/>
                  <a:gd name="T23" fmla="*/ 82 h 113"/>
                  <a:gd name="T24" fmla="*/ 96 w 98"/>
                  <a:gd name="T25" fmla="*/ 69 h 113"/>
                  <a:gd name="T26" fmla="*/ 96 w 98"/>
                  <a:gd name="T27" fmla="*/ 5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3">
                    <a:moveTo>
                      <a:pt x="96" y="55"/>
                    </a:moveTo>
                    <a:cubicBezTo>
                      <a:pt x="95" y="54"/>
                      <a:pt x="94" y="52"/>
                      <a:pt x="93" y="52"/>
                    </a:cubicBezTo>
                    <a:cubicBezTo>
                      <a:pt x="93" y="43"/>
                      <a:pt x="93" y="39"/>
                      <a:pt x="92" y="33"/>
                    </a:cubicBezTo>
                    <a:cubicBezTo>
                      <a:pt x="90" y="14"/>
                      <a:pt x="75" y="0"/>
                      <a:pt x="50" y="0"/>
                    </a:cubicBezTo>
                    <a:cubicBezTo>
                      <a:pt x="37" y="0"/>
                      <a:pt x="39" y="7"/>
                      <a:pt x="29" y="7"/>
                    </a:cubicBezTo>
                    <a:cubicBezTo>
                      <a:pt x="11" y="8"/>
                      <a:pt x="7" y="23"/>
                      <a:pt x="6" y="33"/>
                    </a:cubicBezTo>
                    <a:cubicBezTo>
                      <a:pt x="5" y="39"/>
                      <a:pt x="5" y="43"/>
                      <a:pt x="5" y="52"/>
                    </a:cubicBezTo>
                    <a:cubicBezTo>
                      <a:pt x="4" y="52"/>
                      <a:pt x="3" y="54"/>
                      <a:pt x="2" y="55"/>
                    </a:cubicBezTo>
                    <a:cubicBezTo>
                      <a:pt x="0" y="59"/>
                      <a:pt x="0" y="64"/>
                      <a:pt x="2" y="69"/>
                    </a:cubicBezTo>
                    <a:cubicBezTo>
                      <a:pt x="4" y="75"/>
                      <a:pt x="8" y="79"/>
                      <a:pt x="11" y="82"/>
                    </a:cubicBezTo>
                    <a:cubicBezTo>
                      <a:pt x="16" y="100"/>
                      <a:pt x="31" y="113"/>
                      <a:pt x="49" y="113"/>
                    </a:cubicBezTo>
                    <a:cubicBezTo>
                      <a:pt x="67" y="113"/>
                      <a:pt x="82" y="100"/>
                      <a:pt x="87" y="82"/>
                    </a:cubicBezTo>
                    <a:cubicBezTo>
                      <a:pt x="90" y="79"/>
                      <a:pt x="94" y="75"/>
                      <a:pt x="96" y="69"/>
                    </a:cubicBezTo>
                    <a:cubicBezTo>
                      <a:pt x="98" y="64"/>
                      <a:pt x="98" y="59"/>
                      <a:pt x="9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17" name="Freeform 1129"/>
              <p:cNvSpPr>
                <a:spLocks/>
              </p:cNvSpPr>
              <p:nvPr/>
            </p:nvSpPr>
            <p:spPr bwMode="gray">
              <a:xfrm>
                <a:off x="885826" y="2370137"/>
                <a:ext cx="514350" cy="219075"/>
              </a:xfrm>
              <a:custGeom>
                <a:avLst/>
                <a:gdLst>
                  <a:gd name="T0" fmla="*/ 174 w 183"/>
                  <a:gd name="T1" fmla="*/ 22 h 78"/>
                  <a:gd name="T2" fmla="*/ 135 w 183"/>
                  <a:gd name="T3" fmla="*/ 0 h 78"/>
                  <a:gd name="T4" fmla="*/ 116 w 183"/>
                  <a:gd name="T5" fmla="*/ 11 h 78"/>
                  <a:gd name="T6" fmla="*/ 102 w 183"/>
                  <a:gd name="T7" fmla="*/ 55 h 78"/>
                  <a:gd name="T8" fmla="*/ 99 w 183"/>
                  <a:gd name="T9" fmla="*/ 54 h 78"/>
                  <a:gd name="T10" fmla="*/ 96 w 183"/>
                  <a:gd name="T11" fmla="*/ 34 h 78"/>
                  <a:gd name="T12" fmla="*/ 98 w 183"/>
                  <a:gd name="T13" fmla="*/ 26 h 78"/>
                  <a:gd name="T14" fmla="*/ 100 w 183"/>
                  <a:gd name="T15" fmla="*/ 22 h 78"/>
                  <a:gd name="T16" fmla="*/ 100 w 183"/>
                  <a:gd name="T17" fmla="*/ 14 h 78"/>
                  <a:gd name="T18" fmla="*/ 82 w 183"/>
                  <a:gd name="T19" fmla="*/ 14 h 78"/>
                  <a:gd name="T20" fmla="*/ 82 w 183"/>
                  <a:gd name="T21" fmla="*/ 22 h 78"/>
                  <a:gd name="T22" fmla="*/ 85 w 183"/>
                  <a:gd name="T23" fmla="*/ 26 h 78"/>
                  <a:gd name="T24" fmla="*/ 86 w 183"/>
                  <a:gd name="T25" fmla="*/ 34 h 78"/>
                  <a:gd name="T26" fmla="*/ 83 w 183"/>
                  <a:gd name="T27" fmla="*/ 54 h 78"/>
                  <a:gd name="T28" fmla="*/ 81 w 183"/>
                  <a:gd name="T29" fmla="*/ 55 h 78"/>
                  <a:gd name="T30" fmla="*/ 67 w 183"/>
                  <a:gd name="T31" fmla="*/ 11 h 78"/>
                  <a:gd name="T32" fmla="*/ 48 w 183"/>
                  <a:gd name="T33" fmla="*/ 0 h 78"/>
                  <a:gd name="T34" fmla="*/ 9 w 183"/>
                  <a:gd name="T35" fmla="*/ 22 h 78"/>
                  <a:gd name="T36" fmla="*/ 0 w 183"/>
                  <a:gd name="T37" fmla="*/ 54 h 78"/>
                  <a:gd name="T38" fmla="*/ 91 w 183"/>
                  <a:gd name="T39" fmla="*/ 78 h 78"/>
                  <a:gd name="T40" fmla="*/ 183 w 183"/>
                  <a:gd name="T41" fmla="*/ 54 h 78"/>
                  <a:gd name="T42" fmla="*/ 174 w 183"/>
                  <a:gd name="T43" fmla="*/ 2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3" h="78">
                    <a:moveTo>
                      <a:pt x="174" y="22"/>
                    </a:moveTo>
                    <a:cubicBezTo>
                      <a:pt x="168" y="13"/>
                      <a:pt x="151" y="5"/>
                      <a:pt x="135" y="0"/>
                    </a:cubicBezTo>
                    <a:cubicBezTo>
                      <a:pt x="127" y="5"/>
                      <a:pt x="122" y="8"/>
                      <a:pt x="116" y="11"/>
                    </a:cubicBezTo>
                    <a:cubicBezTo>
                      <a:pt x="112" y="25"/>
                      <a:pt x="106" y="44"/>
                      <a:pt x="102" y="55"/>
                    </a:cubicBezTo>
                    <a:cubicBezTo>
                      <a:pt x="101" y="57"/>
                      <a:pt x="99" y="56"/>
                      <a:pt x="99" y="54"/>
                    </a:cubicBezTo>
                    <a:cubicBezTo>
                      <a:pt x="96" y="34"/>
                      <a:pt x="96" y="34"/>
                      <a:pt x="96" y="34"/>
                    </a:cubicBezTo>
                    <a:cubicBezTo>
                      <a:pt x="96" y="32"/>
                      <a:pt x="97" y="28"/>
                      <a:pt x="98" y="26"/>
                    </a:cubicBezTo>
                    <a:cubicBezTo>
                      <a:pt x="100" y="22"/>
                      <a:pt x="100" y="22"/>
                      <a:pt x="100" y="22"/>
                    </a:cubicBezTo>
                    <a:cubicBezTo>
                      <a:pt x="101" y="20"/>
                      <a:pt x="101" y="16"/>
                      <a:pt x="100" y="14"/>
                    </a:cubicBezTo>
                    <a:cubicBezTo>
                      <a:pt x="94" y="15"/>
                      <a:pt x="88" y="15"/>
                      <a:pt x="82" y="14"/>
                    </a:cubicBezTo>
                    <a:cubicBezTo>
                      <a:pt x="81" y="16"/>
                      <a:pt x="81" y="20"/>
                      <a:pt x="82" y="22"/>
                    </a:cubicBezTo>
                    <a:cubicBezTo>
                      <a:pt x="85" y="26"/>
                      <a:pt x="85" y="26"/>
                      <a:pt x="85" y="26"/>
                    </a:cubicBezTo>
                    <a:cubicBezTo>
                      <a:pt x="86" y="28"/>
                      <a:pt x="86" y="32"/>
                      <a:pt x="86" y="34"/>
                    </a:cubicBezTo>
                    <a:cubicBezTo>
                      <a:pt x="83" y="54"/>
                      <a:pt x="83" y="54"/>
                      <a:pt x="83" y="54"/>
                    </a:cubicBezTo>
                    <a:cubicBezTo>
                      <a:pt x="83" y="56"/>
                      <a:pt x="82" y="57"/>
                      <a:pt x="81" y="55"/>
                    </a:cubicBezTo>
                    <a:cubicBezTo>
                      <a:pt x="76" y="44"/>
                      <a:pt x="70" y="25"/>
                      <a:pt x="67" y="11"/>
                    </a:cubicBezTo>
                    <a:cubicBezTo>
                      <a:pt x="53" y="7"/>
                      <a:pt x="48" y="0"/>
                      <a:pt x="48" y="0"/>
                    </a:cubicBezTo>
                    <a:cubicBezTo>
                      <a:pt x="31" y="5"/>
                      <a:pt x="14" y="13"/>
                      <a:pt x="9" y="22"/>
                    </a:cubicBezTo>
                    <a:cubicBezTo>
                      <a:pt x="0" y="36"/>
                      <a:pt x="0" y="54"/>
                      <a:pt x="0" y="54"/>
                    </a:cubicBezTo>
                    <a:cubicBezTo>
                      <a:pt x="0" y="61"/>
                      <a:pt x="41" y="78"/>
                      <a:pt x="91" y="78"/>
                    </a:cubicBezTo>
                    <a:cubicBezTo>
                      <a:pt x="142" y="78"/>
                      <a:pt x="183" y="61"/>
                      <a:pt x="183" y="54"/>
                    </a:cubicBezTo>
                    <a:cubicBezTo>
                      <a:pt x="183" y="54"/>
                      <a:pt x="182" y="36"/>
                      <a:pt x="17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cxnSp>
          <p:nvCxnSpPr>
            <p:cNvPr id="97" name="Gerade Verbindung 113"/>
            <p:cNvCxnSpPr>
              <a:stCxn id="143" idx="1"/>
            </p:cNvCxnSpPr>
            <p:nvPr/>
          </p:nvCxnSpPr>
          <p:spPr bwMode="gray">
            <a:xfrm flipH="1" flipV="1">
              <a:off x="934841" y="5300591"/>
              <a:ext cx="786473" cy="95168"/>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98" name="Gerade Verbindung 114"/>
            <p:cNvCxnSpPr>
              <a:endCxn id="143" idx="4"/>
            </p:cNvCxnSpPr>
            <p:nvPr/>
          </p:nvCxnSpPr>
          <p:spPr bwMode="gray">
            <a:xfrm flipV="1">
              <a:off x="1521496" y="5617000"/>
              <a:ext cx="291460" cy="458343"/>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99" name="Gerade Verbindung 115"/>
            <p:cNvCxnSpPr>
              <a:endCxn id="149" idx="7"/>
            </p:cNvCxnSpPr>
            <p:nvPr/>
          </p:nvCxnSpPr>
          <p:spPr bwMode="gray">
            <a:xfrm flipH="1">
              <a:off x="11120069" y="2428635"/>
              <a:ext cx="426892" cy="548637"/>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0" name="Gerade Verbindung 116"/>
            <p:cNvCxnSpPr>
              <a:endCxn id="149" idx="5"/>
            </p:cNvCxnSpPr>
            <p:nvPr/>
          </p:nvCxnSpPr>
          <p:spPr bwMode="gray">
            <a:xfrm flipH="1" flipV="1">
              <a:off x="11120069" y="3282742"/>
              <a:ext cx="426892" cy="277560"/>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101" name="Freeform 28"/>
            <p:cNvSpPr>
              <a:spLocks/>
            </p:cNvSpPr>
            <p:nvPr/>
          </p:nvSpPr>
          <p:spPr bwMode="gray">
            <a:xfrm>
              <a:off x="2861339" y="1138642"/>
              <a:ext cx="225206" cy="217957"/>
            </a:xfrm>
            <a:custGeom>
              <a:avLst/>
              <a:gdLst>
                <a:gd name="T0" fmla="*/ 197 w 197"/>
                <a:gd name="T1" fmla="*/ 181 h 191"/>
                <a:gd name="T2" fmla="*/ 197 w 197"/>
                <a:gd name="T3" fmla="*/ 181 h 191"/>
                <a:gd name="T4" fmla="*/ 188 w 197"/>
                <a:gd name="T5" fmla="*/ 191 h 191"/>
                <a:gd name="T6" fmla="*/ 9 w 197"/>
                <a:gd name="T7" fmla="*/ 191 h 191"/>
                <a:gd name="T8" fmla="*/ 0 w 197"/>
                <a:gd name="T9" fmla="*/ 181 h 191"/>
                <a:gd name="T10" fmla="*/ 0 w 197"/>
                <a:gd name="T11" fmla="*/ 181 h 191"/>
                <a:gd name="T12" fmla="*/ 0 w 197"/>
                <a:gd name="T13" fmla="*/ 181 h 191"/>
                <a:gd name="T14" fmla="*/ 25 w 197"/>
                <a:gd name="T15" fmla="*/ 135 h 191"/>
                <a:gd name="T16" fmla="*/ 53 w 197"/>
                <a:gd name="T17" fmla="*/ 126 h 191"/>
                <a:gd name="T18" fmla="*/ 77 w 197"/>
                <a:gd name="T19" fmla="*/ 115 h 191"/>
                <a:gd name="T20" fmla="*/ 77 w 197"/>
                <a:gd name="T21" fmla="*/ 97 h 191"/>
                <a:gd name="T22" fmla="*/ 68 w 197"/>
                <a:gd name="T23" fmla="*/ 75 h 191"/>
                <a:gd name="T24" fmla="*/ 61 w 197"/>
                <a:gd name="T25" fmla="*/ 65 h 191"/>
                <a:gd name="T26" fmla="*/ 64 w 197"/>
                <a:gd name="T27" fmla="*/ 50 h 191"/>
                <a:gd name="T28" fmla="*/ 63 w 197"/>
                <a:gd name="T29" fmla="*/ 30 h 191"/>
                <a:gd name="T30" fmla="*/ 99 w 197"/>
                <a:gd name="T31" fmla="*/ 0 h 191"/>
                <a:gd name="T32" fmla="*/ 134 w 197"/>
                <a:gd name="T33" fmla="*/ 30 h 191"/>
                <a:gd name="T34" fmla="*/ 133 w 197"/>
                <a:gd name="T35" fmla="*/ 50 h 191"/>
                <a:gd name="T36" fmla="*/ 135 w 197"/>
                <a:gd name="T37" fmla="*/ 65 h 191"/>
                <a:gd name="T38" fmla="*/ 129 w 197"/>
                <a:gd name="T39" fmla="*/ 75 h 191"/>
                <a:gd name="T40" fmla="*/ 120 w 197"/>
                <a:gd name="T41" fmla="*/ 97 h 191"/>
                <a:gd name="T42" fmla="*/ 120 w 197"/>
                <a:gd name="T43" fmla="*/ 115 h 191"/>
                <a:gd name="T44" fmla="*/ 144 w 197"/>
                <a:gd name="T45" fmla="*/ 126 h 191"/>
                <a:gd name="T46" fmla="*/ 172 w 197"/>
                <a:gd name="T47" fmla="*/ 135 h 191"/>
                <a:gd name="T48" fmla="*/ 197 w 197"/>
                <a:gd name="T49" fmla="*/ 18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7" h="191">
                  <a:moveTo>
                    <a:pt x="197" y="181"/>
                  </a:moveTo>
                  <a:cubicBezTo>
                    <a:pt x="197" y="181"/>
                    <a:pt x="197" y="181"/>
                    <a:pt x="197" y="181"/>
                  </a:cubicBezTo>
                  <a:cubicBezTo>
                    <a:pt x="197" y="186"/>
                    <a:pt x="193" y="191"/>
                    <a:pt x="188" y="191"/>
                  </a:cubicBezTo>
                  <a:cubicBezTo>
                    <a:pt x="9" y="191"/>
                    <a:pt x="9" y="191"/>
                    <a:pt x="9" y="191"/>
                  </a:cubicBezTo>
                  <a:cubicBezTo>
                    <a:pt x="4" y="191"/>
                    <a:pt x="0" y="186"/>
                    <a:pt x="0" y="181"/>
                  </a:cubicBezTo>
                  <a:cubicBezTo>
                    <a:pt x="0" y="181"/>
                    <a:pt x="0" y="181"/>
                    <a:pt x="0" y="181"/>
                  </a:cubicBezTo>
                  <a:cubicBezTo>
                    <a:pt x="0" y="181"/>
                    <a:pt x="0" y="181"/>
                    <a:pt x="0" y="181"/>
                  </a:cubicBezTo>
                  <a:cubicBezTo>
                    <a:pt x="0" y="181"/>
                    <a:pt x="0" y="148"/>
                    <a:pt x="25" y="135"/>
                  </a:cubicBezTo>
                  <a:cubicBezTo>
                    <a:pt x="40" y="128"/>
                    <a:pt x="34" y="134"/>
                    <a:pt x="53" y="126"/>
                  </a:cubicBezTo>
                  <a:cubicBezTo>
                    <a:pt x="72" y="118"/>
                    <a:pt x="77" y="115"/>
                    <a:pt x="77" y="115"/>
                  </a:cubicBezTo>
                  <a:cubicBezTo>
                    <a:pt x="77" y="97"/>
                    <a:pt x="77" y="97"/>
                    <a:pt x="77" y="97"/>
                  </a:cubicBezTo>
                  <a:cubicBezTo>
                    <a:pt x="77" y="97"/>
                    <a:pt x="70" y="92"/>
                    <a:pt x="68" y="75"/>
                  </a:cubicBezTo>
                  <a:cubicBezTo>
                    <a:pt x="63" y="76"/>
                    <a:pt x="62" y="69"/>
                    <a:pt x="61" y="65"/>
                  </a:cubicBezTo>
                  <a:cubicBezTo>
                    <a:pt x="61" y="61"/>
                    <a:pt x="59" y="49"/>
                    <a:pt x="64" y="50"/>
                  </a:cubicBezTo>
                  <a:cubicBezTo>
                    <a:pt x="63" y="41"/>
                    <a:pt x="62" y="34"/>
                    <a:pt x="63" y="30"/>
                  </a:cubicBezTo>
                  <a:cubicBezTo>
                    <a:pt x="64" y="16"/>
                    <a:pt x="78" y="1"/>
                    <a:pt x="99" y="0"/>
                  </a:cubicBezTo>
                  <a:cubicBezTo>
                    <a:pt x="123" y="1"/>
                    <a:pt x="133" y="16"/>
                    <a:pt x="134" y="30"/>
                  </a:cubicBezTo>
                  <a:cubicBezTo>
                    <a:pt x="135" y="34"/>
                    <a:pt x="134" y="41"/>
                    <a:pt x="133" y="50"/>
                  </a:cubicBezTo>
                  <a:cubicBezTo>
                    <a:pt x="138" y="49"/>
                    <a:pt x="136" y="61"/>
                    <a:pt x="135" y="65"/>
                  </a:cubicBezTo>
                  <a:cubicBezTo>
                    <a:pt x="135" y="69"/>
                    <a:pt x="134" y="76"/>
                    <a:pt x="129" y="75"/>
                  </a:cubicBezTo>
                  <a:cubicBezTo>
                    <a:pt x="127" y="92"/>
                    <a:pt x="120" y="97"/>
                    <a:pt x="120" y="97"/>
                  </a:cubicBezTo>
                  <a:cubicBezTo>
                    <a:pt x="120" y="115"/>
                    <a:pt x="120" y="115"/>
                    <a:pt x="120" y="115"/>
                  </a:cubicBezTo>
                  <a:cubicBezTo>
                    <a:pt x="120" y="115"/>
                    <a:pt x="125" y="118"/>
                    <a:pt x="144" y="126"/>
                  </a:cubicBezTo>
                  <a:cubicBezTo>
                    <a:pt x="163" y="134"/>
                    <a:pt x="157" y="128"/>
                    <a:pt x="172" y="135"/>
                  </a:cubicBezTo>
                  <a:cubicBezTo>
                    <a:pt x="197" y="148"/>
                    <a:pt x="197" y="181"/>
                    <a:pt x="197" y="18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350" dirty="0"/>
            </a:p>
          </p:txBody>
        </p:sp>
        <p:grpSp>
          <p:nvGrpSpPr>
            <p:cNvPr id="102" name="Gruppieren 118"/>
            <p:cNvGrpSpPr/>
            <p:nvPr/>
          </p:nvGrpSpPr>
          <p:grpSpPr bwMode="gray">
            <a:xfrm>
              <a:off x="6770079" y="1689996"/>
              <a:ext cx="244185" cy="257751"/>
              <a:chOff x="885826" y="2046287"/>
              <a:chExt cx="514350" cy="542925"/>
            </a:xfrm>
            <a:solidFill>
              <a:schemeClr val="bg1"/>
            </a:solidFill>
          </p:grpSpPr>
          <p:sp>
            <p:nvSpPr>
              <p:cNvPr id="114" name="Freeform 1128"/>
              <p:cNvSpPr>
                <a:spLocks/>
              </p:cNvSpPr>
              <p:nvPr/>
            </p:nvSpPr>
            <p:spPr bwMode="gray">
              <a:xfrm>
                <a:off x="1003698" y="2046287"/>
                <a:ext cx="275035" cy="317897"/>
              </a:xfrm>
              <a:custGeom>
                <a:avLst/>
                <a:gdLst>
                  <a:gd name="T0" fmla="*/ 96 w 98"/>
                  <a:gd name="T1" fmla="*/ 55 h 113"/>
                  <a:gd name="T2" fmla="*/ 93 w 98"/>
                  <a:gd name="T3" fmla="*/ 52 h 113"/>
                  <a:gd name="T4" fmla="*/ 92 w 98"/>
                  <a:gd name="T5" fmla="*/ 33 h 113"/>
                  <a:gd name="T6" fmla="*/ 50 w 98"/>
                  <a:gd name="T7" fmla="*/ 0 h 113"/>
                  <a:gd name="T8" fmla="*/ 29 w 98"/>
                  <a:gd name="T9" fmla="*/ 7 h 113"/>
                  <a:gd name="T10" fmla="*/ 6 w 98"/>
                  <a:gd name="T11" fmla="*/ 33 h 113"/>
                  <a:gd name="T12" fmla="*/ 5 w 98"/>
                  <a:gd name="T13" fmla="*/ 52 h 113"/>
                  <a:gd name="T14" fmla="*/ 2 w 98"/>
                  <a:gd name="T15" fmla="*/ 55 h 113"/>
                  <a:gd name="T16" fmla="*/ 2 w 98"/>
                  <a:gd name="T17" fmla="*/ 69 h 113"/>
                  <a:gd name="T18" fmla="*/ 11 w 98"/>
                  <a:gd name="T19" fmla="*/ 82 h 113"/>
                  <a:gd name="T20" fmla="*/ 49 w 98"/>
                  <a:gd name="T21" fmla="*/ 113 h 113"/>
                  <a:gd name="T22" fmla="*/ 87 w 98"/>
                  <a:gd name="T23" fmla="*/ 82 h 113"/>
                  <a:gd name="T24" fmla="*/ 96 w 98"/>
                  <a:gd name="T25" fmla="*/ 69 h 113"/>
                  <a:gd name="T26" fmla="*/ 96 w 98"/>
                  <a:gd name="T27" fmla="*/ 5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3">
                    <a:moveTo>
                      <a:pt x="96" y="55"/>
                    </a:moveTo>
                    <a:cubicBezTo>
                      <a:pt x="95" y="54"/>
                      <a:pt x="94" y="52"/>
                      <a:pt x="93" y="52"/>
                    </a:cubicBezTo>
                    <a:cubicBezTo>
                      <a:pt x="93" y="43"/>
                      <a:pt x="93" y="39"/>
                      <a:pt x="92" y="33"/>
                    </a:cubicBezTo>
                    <a:cubicBezTo>
                      <a:pt x="90" y="14"/>
                      <a:pt x="75" y="0"/>
                      <a:pt x="50" y="0"/>
                    </a:cubicBezTo>
                    <a:cubicBezTo>
                      <a:pt x="37" y="0"/>
                      <a:pt x="39" y="7"/>
                      <a:pt x="29" y="7"/>
                    </a:cubicBezTo>
                    <a:cubicBezTo>
                      <a:pt x="11" y="8"/>
                      <a:pt x="7" y="23"/>
                      <a:pt x="6" y="33"/>
                    </a:cubicBezTo>
                    <a:cubicBezTo>
                      <a:pt x="5" y="39"/>
                      <a:pt x="5" y="43"/>
                      <a:pt x="5" y="52"/>
                    </a:cubicBezTo>
                    <a:cubicBezTo>
                      <a:pt x="4" y="52"/>
                      <a:pt x="3" y="54"/>
                      <a:pt x="2" y="55"/>
                    </a:cubicBezTo>
                    <a:cubicBezTo>
                      <a:pt x="0" y="59"/>
                      <a:pt x="0" y="64"/>
                      <a:pt x="2" y="69"/>
                    </a:cubicBezTo>
                    <a:cubicBezTo>
                      <a:pt x="4" y="75"/>
                      <a:pt x="8" y="79"/>
                      <a:pt x="11" y="82"/>
                    </a:cubicBezTo>
                    <a:cubicBezTo>
                      <a:pt x="16" y="100"/>
                      <a:pt x="31" y="113"/>
                      <a:pt x="49" y="113"/>
                    </a:cubicBezTo>
                    <a:cubicBezTo>
                      <a:pt x="67" y="113"/>
                      <a:pt x="82" y="100"/>
                      <a:pt x="87" y="82"/>
                    </a:cubicBezTo>
                    <a:cubicBezTo>
                      <a:pt x="90" y="79"/>
                      <a:pt x="94" y="75"/>
                      <a:pt x="96" y="69"/>
                    </a:cubicBezTo>
                    <a:cubicBezTo>
                      <a:pt x="98" y="64"/>
                      <a:pt x="98" y="59"/>
                      <a:pt x="9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15" name="Freeform 1129"/>
              <p:cNvSpPr>
                <a:spLocks/>
              </p:cNvSpPr>
              <p:nvPr/>
            </p:nvSpPr>
            <p:spPr bwMode="gray">
              <a:xfrm>
                <a:off x="885826" y="2370137"/>
                <a:ext cx="514350" cy="219075"/>
              </a:xfrm>
              <a:custGeom>
                <a:avLst/>
                <a:gdLst>
                  <a:gd name="T0" fmla="*/ 174 w 183"/>
                  <a:gd name="T1" fmla="*/ 22 h 78"/>
                  <a:gd name="T2" fmla="*/ 135 w 183"/>
                  <a:gd name="T3" fmla="*/ 0 h 78"/>
                  <a:gd name="T4" fmla="*/ 116 w 183"/>
                  <a:gd name="T5" fmla="*/ 11 h 78"/>
                  <a:gd name="T6" fmla="*/ 102 w 183"/>
                  <a:gd name="T7" fmla="*/ 55 h 78"/>
                  <a:gd name="T8" fmla="*/ 99 w 183"/>
                  <a:gd name="T9" fmla="*/ 54 h 78"/>
                  <a:gd name="T10" fmla="*/ 96 w 183"/>
                  <a:gd name="T11" fmla="*/ 34 h 78"/>
                  <a:gd name="T12" fmla="*/ 98 w 183"/>
                  <a:gd name="T13" fmla="*/ 26 h 78"/>
                  <a:gd name="T14" fmla="*/ 100 w 183"/>
                  <a:gd name="T15" fmla="*/ 22 h 78"/>
                  <a:gd name="T16" fmla="*/ 100 w 183"/>
                  <a:gd name="T17" fmla="*/ 14 h 78"/>
                  <a:gd name="T18" fmla="*/ 82 w 183"/>
                  <a:gd name="T19" fmla="*/ 14 h 78"/>
                  <a:gd name="T20" fmla="*/ 82 w 183"/>
                  <a:gd name="T21" fmla="*/ 22 h 78"/>
                  <a:gd name="T22" fmla="*/ 85 w 183"/>
                  <a:gd name="T23" fmla="*/ 26 h 78"/>
                  <a:gd name="T24" fmla="*/ 86 w 183"/>
                  <a:gd name="T25" fmla="*/ 34 h 78"/>
                  <a:gd name="T26" fmla="*/ 83 w 183"/>
                  <a:gd name="T27" fmla="*/ 54 h 78"/>
                  <a:gd name="T28" fmla="*/ 81 w 183"/>
                  <a:gd name="T29" fmla="*/ 55 h 78"/>
                  <a:gd name="T30" fmla="*/ 67 w 183"/>
                  <a:gd name="T31" fmla="*/ 11 h 78"/>
                  <a:gd name="T32" fmla="*/ 48 w 183"/>
                  <a:gd name="T33" fmla="*/ 0 h 78"/>
                  <a:gd name="T34" fmla="*/ 9 w 183"/>
                  <a:gd name="T35" fmla="*/ 22 h 78"/>
                  <a:gd name="T36" fmla="*/ 0 w 183"/>
                  <a:gd name="T37" fmla="*/ 54 h 78"/>
                  <a:gd name="T38" fmla="*/ 91 w 183"/>
                  <a:gd name="T39" fmla="*/ 78 h 78"/>
                  <a:gd name="T40" fmla="*/ 183 w 183"/>
                  <a:gd name="T41" fmla="*/ 54 h 78"/>
                  <a:gd name="T42" fmla="*/ 174 w 183"/>
                  <a:gd name="T43" fmla="*/ 2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3" h="78">
                    <a:moveTo>
                      <a:pt x="174" y="22"/>
                    </a:moveTo>
                    <a:cubicBezTo>
                      <a:pt x="168" y="13"/>
                      <a:pt x="151" y="5"/>
                      <a:pt x="135" y="0"/>
                    </a:cubicBezTo>
                    <a:cubicBezTo>
                      <a:pt x="127" y="5"/>
                      <a:pt x="122" y="8"/>
                      <a:pt x="116" y="11"/>
                    </a:cubicBezTo>
                    <a:cubicBezTo>
                      <a:pt x="112" y="25"/>
                      <a:pt x="106" y="44"/>
                      <a:pt x="102" y="55"/>
                    </a:cubicBezTo>
                    <a:cubicBezTo>
                      <a:pt x="101" y="57"/>
                      <a:pt x="99" y="56"/>
                      <a:pt x="99" y="54"/>
                    </a:cubicBezTo>
                    <a:cubicBezTo>
                      <a:pt x="96" y="34"/>
                      <a:pt x="96" y="34"/>
                      <a:pt x="96" y="34"/>
                    </a:cubicBezTo>
                    <a:cubicBezTo>
                      <a:pt x="96" y="32"/>
                      <a:pt x="97" y="28"/>
                      <a:pt x="98" y="26"/>
                    </a:cubicBezTo>
                    <a:cubicBezTo>
                      <a:pt x="100" y="22"/>
                      <a:pt x="100" y="22"/>
                      <a:pt x="100" y="22"/>
                    </a:cubicBezTo>
                    <a:cubicBezTo>
                      <a:pt x="101" y="20"/>
                      <a:pt x="101" y="16"/>
                      <a:pt x="100" y="14"/>
                    </a:cubicBezTo>
                    <a:cubicBezTo>
                      <a:pt x="94" y="15"/>
                      <a:pt x="88" y="15"/>
                      <a:pt x="82" y="14"/>
                    </a:cubicBezTo>
                    <a:cubicBezTo>
                      <a:pt x="81" y="16"/>
                      <a:pt x="81" y="20"/>
                      <a:pt x="82" y="22"/>
                    </a:cubicBezTo>
                    <a:cubicBezTo>
                      <a:pt x="85" y="26"/>
                      <a:pt x="85" y="26"/>
                      <a:pt x="85" y="26"/>
                    </a:cubicBezTo>
                    <a:cubicBezTo>
                      <a:pt x="86" y="28"/>
                      <a:pt x="86" y="32"/>
                      <a:pt x="86" y="34"/>
                    </a:cubicBezTo>
                    <a:cubicBezTo>
                      <a:pt x="83" y="54"/>
                      <a:pt x="83" y="54"/>
                      <a:pt x="83" y="54"/>
                    </a:cubicBezTo>
                    <a:cubicBezTo>
                      <a:pt x="83" y="56"/>
                      <a:pt x="82" y="57"/>
                      <a:pt x="81" y="55"/>
                    </a:cubicBezTo>
                    <a:cubicBezTo>
                      <a:pt x="76" y="44"/>
                      <a:pt x="70" y="25"/>
                      <a:pt x="67" y="11"/>
                    </a:cubicBezTo>
                    <a:cubicBezTo>
                      <a:pt x="53" y="7"/>
                      <a:pt x="48" y="0"/>
                      <a:pt x="48" y="0"/>
                    </a:cubicBezTo>
                    <a:cubicBezTo>
                      <a:pt x="31" y="5"/>
                      <a:pt x="14" y="13"/>
                      <a:pt x="9" y="22"/>
                    </a:cubicBezTo>
                    <a:cubicBezTo>
                      <a:pt x="0" y="36"/>
                      <a:pt x="0" y="54"/>
                      <a:pt x="0" y="54"/>
                    </a:cubicBezTo>
                    <a:cubicBezTo>
                      <a:pt x="0" y="61"/>
                      <a:pt x="41" y="78"/>
                      <a:pt x="91" y="78"/>
                    </a:cubicBezTo>
                    <a:cubicBezTo>
                      <a:pt x="142" y="78"/>
                      <a:pt x="183" y="61"/>
                      <a:pt x="183" y="54"/>
                    </a:cubicBezTo>
                    <a:cubicBezTo>
                      <a:pt x="183" y="54"/>
                      <a:pt x="182" y="36"/>
                      <a:pt x="17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grpSp>
          <p:nvGrpSpPr>
            <p:cNvPr id="103" name="Gruppieren 119"/>
            <p:cNvGrpSpPr>
              <a:grpSpLocks noChangeAspect="1"/>
            </p:cNvGrpSpPr>
            <p:nvPr/>
          </p:nvGrpSpPr>
          <p:grpSpPr bwMode="gray">
            <a:xfrm>
              <a:off x="4663664" y="4788821"/>
              <a:ext cx="238125" cy="204477"/>
              <a:chOff x="9617075" y="5861050"/>
              <a:chExt cx="730250" cy="627063"/>
            </a:xfrm>
            <a:solidFill>
              <a:schemeClr val="bg1"/>
            </a:solidFill>
          </p:grpSpPr>
          <p:sp>
            <p:nvSpPr>
              <p:cNvPr id="108" name="Freeform 1070"/>
              <p:cNvSpPr>
                <a:spLocks/>
              </p:cNvSpPr>
              <p:nvPr/>
            </p:nvSpPr>
            <p:spPr bwMode="gray">
              <a:xfrm>
                <a:off x="9763125" y="6130925"/>
                <a:ext cx="442913" cy="357188"/>
              </a:xfrm>
              <a:custGeom>
                <a:avLst/>
                <a:gdLst>
                  <a:gd name="T0" fmla="*/ 86 w 118"/>
                  <a:gd name="T1" fmla="*/ 0 h 95"/>
                  <a:gd name="T2" fmla="*/ 32 w 118"/>
                  <a:gd name="T3" fmla="*/ 0 h 95"/>
                  <a:gd name="T4" fmla="*/ 32 w 118"/>
                  <a:gd name="T5" fmla="*/ 0 h 95"/>
                  <a:gd name="T6" fmla="*/ 2 w 118"/>
                  <a:gd name="T7" fmla="*/ 32 h 95"/>
                  <a:gd name="T8" fmla="*/ 6 w 118"/>
                  <a:gd name="T9" fmla="*/ 64 h 95"/>
                  <a:gd name="T10" fmla="*/ 36 w 118"/>
                  <a:gd name="T11" fmla="*/ 95 h 95"/>
                  <a:gd name="T12" fmla="*/ 81 w 118"/>
                  <a:gd name="T13" fmla="*/ 95 h 95"/>
                  <a:gd name="T14" fmla="*/ 111 w 118"/>
                  <a:gd name="T15" fmla="*/ 63 h 95"/>
                  <a:gd name="T16" fmla="*/ 116 w 118"/>
                  <a:gd name="T17" fmla="*/ 31 h 95"/>
                  <a:gd name="T18" fmla="*/ 86 w 118"/>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95">
                    <a:moveTo>
                      <a:pt x="86" y="0"/>
                    </a:moveTo>
                    <a:cubicBezTo>
                      <a:pt x="32" y="0"/>
                      <a:pt x="32" y="0"/>
                      <a:pt x="32" y="0"/>
                    </a:cubicBezTo>
                    <a:cubicBezTo>
                      <a:pt x="32" y="0"/>
                      <a:pt x="32" y="0"/>
                      <a:pt x="32" y="0"/>
                    </a:cubicBezTo>
                    <a:cubicBezTo>
                      <a:pt x="15" y="0"/>
                      <a:pt x="0" y="15"/>
                      <a:pt x="2" y="32"/>
                    </a:cubicBezTo>
                    <a:cubicBezTo>
                      <a:pt x="6" y="64"/>
                      <a:pt x="6" y="64"/>
                      <a:pt x="6" y="64"/>
                    </a:cubicBezTo>
                    <a:cubicBezTo>
                      <a:pt x="9" y="81"/>
                      <a:pt x="19" y="95"/>
                      <a:pt x="36" y="95"/>
                    </a:cubicBezTo>
                    <a:cubicBezTo>
                      <a:pt x="81" y="95"/>
                      <a:pt x="81" y="95"/>
                      <a:pt x="81" y="95"/>
                    </a:cubicBezTo>
                    <a:cubicBezTo>
                      <a:pt x="98" y="95"/>
                      <a:pt x="108" y="80"/>
                      <a:pt x="111" y="63"/>
                    </a:cubicBezTo>
                    <a:cubicBezTo>
                      <a:pt x="116" y="31"/>
                      <a:pt x="116" y="31"/>
                      <a:pt x="116" y="31"/>
                    </a:cubicBezTo>
                    <a:cubicBezTo>
                      <a:pt x="118" y="14"/>
                      <a:pt x="102" y="0"/>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09" name="Oval 1071"/>
              <p:cNvSpPr>
                <a:spLocks noChangeArrowheads="1"/>
              </p:cNvSpPr>
              <p:nvPr/>
            </p:nvSpPr>
            <p:spPr bwMode="gray">
              <a:xfrm>
                <a:off x="9867900" y="5861050"/>
                <a:ext cx="228600" cy="2333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10" name="Freeform 1072"/>
              <p:cNvSpPr>
                <a:spLocks/>
              </p:cNvSpPr>
              <p:nvPr/>
            </p:nvSpPr>
            <p:spPr bwMode="gray">
              <a:xfrm>
                <a:off x="10099675" y="6078538"/>
                <a:ext cx="247650" cy="222250"/>
              </a:xfrm>
              <a:custGeom>
                <a:avLst/>
                <a:gdLst>
                  <a:gd name="T0" fmla="*/ 46 w 66"/>
                  <a:gd name="T1" fmla="*/ 0 h 59"/>
                  <a:gd name="T2" fmla="*/ 12 w 66"/>
                  <a:gd name="T3" fmla="*/ 0 h 59"/>
                  <a:gd name="T4" fmla="*/ 12 w 66"/>
                  <a:gd name="T5" fmla="*/ 0 h 59"/>
                  <a:gd name="T6" fmla="*/ 0 w 66"/>
                  <a:gd name="T7" fmla="*/ 4 h 59"/>
                  <a:gd name="T8" fmla="*/ 14 w 66"/>
                  <a:gd name="T9" fmla="*/ 9 h 59"/>
                  <a:gd name="T10" fmla="*/ 28 w 66"/>
                  <a:gd name="T11" fmla="*/ 18 h 59"/>
                  <a:gd name="T12" fmla="*/ 36 w 66"/>
                  <a:gd name="T13" fmla="*/ 44 h 59"/>
                  <a:gd name="T14" fmla="*/ 36 w 66"/>
                  <a:gd name="T15" fmla="*/ 44 h 59"/>
                  <a:gd name="T16" fmla="*/ 36 w 66"/>
                  <a:gd name="T17" fmla="*/ 44 h 59"/>
                  <a:gd name="T18" fmla="*/ 34 w 66"/>
                  <a:gd name="T19" fmla="*/ 59 h 59"/>
                  <a:gd name="T20" fmla="*/ 43 w 66"/>
                  <a:gd name="T21" fmla="*/ 59 h 59"/>
                  <a:gd name="T22" fmla="*/ 62 w 66"/>
                  <a:gd name="T23" fmla="*/ 39 h 59"/>
                  <a:gd name="T24" fmla="*/ 64 w 66"/>
                  <a:gd name="T25" fmla="*/ 19 h 59"/>
                  <a:gd name="T26" fmla="*/ 46 w 66"/>
                  <a:gd name="T2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59">
                    <a:moveTo>
                      <a:pt x="46" y="0"/>
                    </a:moveTo>
                    <a:cubicBezTo>
                      <a:pt x="12" y="0"/>
                      <a:pt x="12" y="0"/>
                      <a:pt x="12" y="0"/>
                    </a:cubicBezTo>
                    <a:cubicBezTo>
                      <a:pt x="12" y="0"/>
                      <a:pt x="12" y="0"/>
                      <a:pt x="12" y="0"/>
                    </a:cubicBezTo>
                    <a:cubicBezTo>
                      <a:pt x="8" y="0"/>
                      <a:pt x="3" y="2"/>
                      <a:pt x="0" y="4"/>
                    </a:cubicBezTo>
                    <a:cubicBezTo>
                      <a:pt x="5" y="5"/>
                      <a:pt x="10" y="6"/>
                      <a:pt x="14" y="9"/>
                    </a:cubicBezTo>
                    <a:cubicBezTo>
                      <a:pt x="19" y="11"/>
                      <a:pt x="24" y="14"/>
                      <a:pt x="28" y="18"/>
                    </a:cubicBezTo>
                    <a:cubicBezTo>
                      <a:pt x="34" y="26"/>
                      <a:pt x="37" y="35"/>
                      <a:pt x="36" y="44"/>
                    </a:cubicBezTo>
                    <a:cubicBezTo>
                      <a:pt x="36" y="44"/>
                      <a:pt x="36" y="44"/>
                      <a:pt x="36" y="44"/>
                    </a:cubicBezTo>
                    <a:cubicBezTo>
                      <a:pt x="36" y="44"/>
                      <a:pt x="36" y="44"/>
                      <a:pt x="36" y="44"/>
                    </a:cubicBezTo>
                    <a:cubicBezTo>
                      <a:pt x="34" y="59"/>
                      <a:pt x="34" y="59"/>
                      <a:pt x="34" y="59"/>
                    </a:cubicBezTo>
                    <a:cubicBezTo>
                      <a:pt x="43" y="59"/>
                      <a:pt x="43" y="59"/>
                      <a:pt x="43" y="59"/>
                    </a:cubicBezTo>
                    <a:cubicBezTo>
                      <a:pt x="53" y="59"/>
                      <a:pt x="60" y="50"/>
                      <a:pt x="62" y="39"/>
                    </a:cubicBezTo>
                    <a:cubicBezTo>
                      <a:pt x="64" y="19"/>
                      <a:pt x="64" y="19"/>
                      <a:pt x="64" y="19"/>
                    </a:cubicBezTo>
                    <a:cubicBezTo>
                      <a:pt x="66" y="9"/>
                      <a:pt x="56"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11" name="Oval 1073"/>
              <p:cNvSpPr>
                <a:spLocks noChangeArrowheads="1"/>
              </p:cNvSpPr>
              <p:nvPr/>
            </p:nvSpPr>
            <p:spPr bwMode="gray">
              <a:xfrm>
                <a:off x="10137775" y="5913438"/>
                <a:ext cx="142875" cy="142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12" name="Freeform 1074"/>
              <p:cNvSpPr>
                <a:spLocks/>
              </p:cNvSpPr>
              <p:nvPr/>
            </p:nvSpPr>
            <p:spPr bwMode="gray">
              <a:xfrm>
                <a:off x="9617075" y="6078538"/>
                <a:ext cx="242888" cy="222250"/>
              </a:xfrm>
              <a:custGeom>
                <a:avLst/>
                <a:gdLst>
                  <a:gd name="T0" fmla="*/ 54 w 65"/>
                  <a:gd name="T1" fmla="*/ 0 h 59"/>
                  <a:gd name="T2" fmla="*/ 20 w 65"/>
                  <a:gd name="T3" fmla="*/ 0 h 59"/>
                  <a:gd name="T4" fmla="*/ 20 w 65"/>
                  <a:gd name="T5" fmla="*/ 0 h 59"/>
                  <a:gd name="T6" fmla="*/ 1 w 65"/>
                  <a:gd name="T7" fmla="*/ 20 h 59"/>
                  <a:gd name="T8" fmla="*/ 4 w 65"/>
                  <a:gd name="T9" fmla="*/ 40 h 59"/>
                  <a:gd name="T10" fmla="*/ 22 w 65"/>
                  <a:gd name="T11" fmla="*/ 59 h 59"/>
                  <a:gd name="T12" fmla="*/ 32 w 65"/>
                  <a:gd name="T13" fmla="*/ 59 h 59"/>
                  <a:gd name="T14" fmla="*/ 30 w 65"/>
                  <a:gd name="T15" fmla="*/ 45 h 59"/>
                  <a:gd name="T16" fmla="*/ 30 w 65"/>
                  <a:gd name="T17" fmla="*/ 45 h 59"/>
                  <a:gd name="T18" fmla="*/ 30 w 65"/>
                  <a:gd name="T19" fmla="*/ 45 h 59"/>
                  <a:gd name="T20" fmla="*/ 39 w 65"/>
                  <a:gd name="T21" fmla="*/ 18 h 59"/>
                  <a:gd name="T22" fmla="*/ 52 w 65"/>
                  <a:gd name="T23" fmla="*/ 8 h 59"/>
                  <a:gd name="T24" fmla="*/ 65 w 65"/>
                  <a:gd name="T25" fmla="*/ 4 h 59"/>
                  <a:gd name="T26" fmla="*/ 54 w 65"/>
                  <a:gd name="T2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9">
                    <a:moveTo>
                      <a:pt x="54" y="0"/>
                    </a:moveTo>
                    <a:cubicBezTo>
                      <a:pt x="20" y="0"/>
                      <a:pt x="20" y="0"/>
                      <a:pt x="20" y="0"/>
                    </a:cubicBezTo>
                    <a:cubicBezTo>
                      <a:pt x="20" y="0"/>
                      <a:pt x="20" y="0"/>
                      <a:pt x="20" y="0"/>
                    </a:cubicBezTo>
                    <a:cubicBezTo>
                      <a:pt x="9" y="0"/>
                      <a:pt x="0" y="9"/>
                      <a:pt x="1" y="20"/>
                    </a:cubicBezTo>
                    <a:cubicBezTo>
                      <a:pt x="4" y="40"/>
                      <a:pt x="4" y="40"/>
                      <a:pt x="4" y="40"/>
                    </a:cubicBezTo>
                    <a:cubicBezTo>
                      <a:pt x="6" y="50"/>
                      <a:pt x="12" y="59"/>
                      <a:pt x="22" y="59"/>
                    </a:cubicBezTo>
                    <a:cubicBezTo>
                      <a:pt x="32" y="59"/>
                      <a:pt x="32" y="59"/>
                      <a:pt x="32" y="59"/>
                    </a:cubicBezTo>
                    <a:cubicBezTo>
                      <a:pt x="30" y="45"/>
                      <a:pt x="30" y="45"/>
                      <a:pt x="30" y="45"/>
                    </a:cubicBezTo>
                    <a:cubicBezTo>
                      <a:pt x="30" y="45"/>
                      <a:pt x="30" y="45"/>
                      <a:pt x="30" y="45"/>
                    </a:cubicBezTo>
                    <a:cubicBezTo>
                      <a:pt x="30" y="45"/>
                      <a:pt x="30" y="45"/>
                      <a:pt x="30" y="45"/>
                    </a:cubicBezTo>
                    <a:cubicBezTo>
                      <a:pt x="29" y="35"/>
                      <a:pt x="32" y="26"/>
                      <a:pt x="39" y="18"/>
                    </a:cubicBezTo>
                    <a:cubicBezTo>
                      <a:pt x="43" y="14"/>
                      <a:pt x="47" y="11"/>
                      <a:pt x="52" y="8"/>
                    </a:cubicBezTo>
                    <a:cubicBezTo>
                      <a:pt x="56" y="6"/>
                      <a:pt x="61" y="5"/>
                      <a:pt x="65" y="4"/>
                    </a:cubicBezTo>
                    <a:cubicBezTo>
                      <a:pt x="62" y="2"/>
                      <a:pt x="58" y="0"/>
                      <a:pt x="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13" name="Oval 1075"/>
              <p:cNvSpPr>
                <a:spLocks noChangeArrowheads="1"/>
              </p:cNvSpPr>
              <p:nvPr/>
            </p:nvSpPr>
            <p:spPr bwMode="gray">
              <a:xfrm>
                <a:off x="9683750" y="5913438"/>
                <a:ext cx="142875" cy="142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grpSp>
          <p:nvGrpSpPr>
            <p:cNvPr id="104" name="Gruppieren 120"/>
            <p:cNvGrpSpPr>
              <a:grpSpLocks noChangeAspect="1"/>
            </p:cNvGrpSpPr>
            <p:nvPr/>
          </p:nvGrpSpPr>
          <p:grpSpPr bwMode="gray">
            <a:xfrm>
              <a:off x="1179781" y="3028212"/>
              <a:ext cx="197428" cy="291971"/>
              <a:chOff x="4283076" y="5761038"/>
              <a:chExt cx="450850" cy="666751"/>
            </a:xfrm>
            <a:solidFill>
              <a:schemeClr val="bg1"/>
            </a:solidFill>
          </p:grpSpPr>
          <p:sp>
            <p:nvSpPr>
              <p:cNvPr id="106" name="Freeform 1036"/>
              <p:cNvSpPr>
                <a:spLocks/>
              </p:cNvSpPr>
              <p:nvPr/>
            </p:nvSpPr>
            <p:spPr bwMode="gray">
              <a:xfrm>
                <a:off x="4283076" y="6042026"/>
                <a:ext cx="450850" cy="385763"/>
              </a:xfrm>
              <a:custGeom>
                <a:avLst/>
                <a:gdLst>
                  <a:gd name="T0" fmla="*/ 33 w 120"/>
                  <a:gd name="T1" fmla="*/ 0 h 103"/>
                  <a:gd name="T2" fmla="*/ 49 w 120"/>
                  <a:gd name="T3" fmla="*/ 0 h 103"/>
                  <a:gd name="T4" fmla="*/ 53 w 120"/>
                  <a:gd name="T5" fmla="*/ 14 h 103"/>
                  <a:gd name="T6" fmla="*/ 49 w 120"/>
                  <a:gd name="T7" fmla="*/ 71 h 103"/>
                  <a:gd name="T8" fmla="*/ 60 w 120"/>
                  <a:gd name="T9" fmla="*/ 92 h 103"/>
                  <a:gd name="T10" fmla="*/ 71 w 120"/>
                  <a:gd name="T11" fmla="*/ 71 h 103"/>
                  <a:gd name="T12" fmla="*/ 65 w 120"/>
                  <a:gd name="T13" fmla="*/ 14 h 103"/>
                  <a:gd name="T14" fmla="*/ 69 w 120"/>
                  <a:gd name="T15" fmla="*/ 0 h 103"/>
                  <a:gd name="T16" fmla="*/ 87 w 120"/>
                  <a:gd name="T17" fmla="*/ 0 h 103"/>
                  <a:gd name="T18" fmla="*/ 87 w 120"/>
                  <a:gd name="T19" fmla="*/ 0 h 103"/>
                  <a:gd name="T20" fmla="*/ 118 w 120"/>
                  <a:gd name="T21" fmla="*/ 35 h 103"/>
                  <a:gd name="T22" fmla="*/ 113 w 120"/>
                  <a:gd name="T23" fmla="*/ 70 h 103"/>
                  <a:gd name="T24" fmla="*/ 83 w 120"/>
                  <a:gd name="T25" fmla="*/ 103 h 103"/>
                  <a:gd name="T26" fmla="*/ 37 w 120"/>
                  <a:gd name="T27" fmla="*/ 103 h 103"/>
                  <a:gd name="T28" fmla="*/ 7 w 120"/>
                  <a:gd name="T29" fmla="*/ 69 h 103"/>
                  <a:gd name="T30" fmla="*/ 2 w 120"/>
                  <a:gd name="T31" fmla="*/ 34 h 103"/>
                  <a:gd name="T32" fmla="*/ 33 w 120"/>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03">
                    <a:moveTo>
                      <a:pt x="33" y="0"/>
                    </a:moveTo>
                    <a:cubicBezTo>
                      <a:pt x="49" y="0"/>
                      <a:pt x="49" y="0"/>
                      <a:pt x="49" y="0"/>
                    </a:cubicBezTo>
                    <a:cubicBezTo>
                      <a:pt x="49" y="2"/>
                      <a:pt x="49" y="11"/>
                      <a:pt x="53" y="14"/>
                    </a:cubicBezTo>
                    <a:cubicBezTo>
                      <a:pt x="53" y="14"/>
                      <a:pt x="46" y="57"/>
                      <a:pt x="49" y="71"/>
                    </a:cubicBezTo>
                    <a:cubicBezTo>
                      <a:pt x="50" y="77"/>
                      <a:pt x="55" y="92"/>
                      <a:pt x="60" y="92"/>
                    </a:cubicBezTo>
                    <a:cubicBezTo>
                      <a:pt x="66" y="92"/>
                      <a:pt x="70" y="77"/>
                      <a:pt x="71" y="71"/>
                    </a:cubicBezTo>
                    <a:cubicBezTo>
                      <a:pt x="73" y="57"/>
                      <a:pt x="65" y="14"/>
                      <a:pt x="65" y="14"/>
                    </a:cubicBezTo>
                    <a:cubicBezTo>
                      <a:pt x="66" y="14"/>
                      <a:pt x="69" y="11"/>
                      <a:pt x="69" y="0"/>
                    </a:cubicBezTo>
                    <a:cubicBezTo>
                      <a:pt x="87" y="0"/>
                      <a:pt x="87" y="0"/>
                      <a:pt x="87" y="0"/>
                    </a:cubicBezTo>
                    <a:cubicBezTo>
                      <a:pt x="87" y="0"/>
                      <a:pt x="87" y="0"/>
                      <a:pt x="87" y="0"/>
                    </a:cubicBezTo>
                    <a:cubicBezTo>
                      <a:pt x="104" y="0"/>
                      <a:pt x="120" y="16"/>
                      <a:pt x="118" y="35"/>
                    </a:cubicBezTo>
                    <a:cubicBezTo>
                      <a:pt x="113" y="70"/>
                      <a:pt x="113" y="70"/>
                      <a:pt x="113" y="70"/>
                    </a:cubicBezTo>
                    <a:cubicBezTo>
                      <a:pt x="110" y="88"/>
                      <a:pt x="100" y="103"/>
                      <a:pt x="83" y="103"/>
                    </a:cubicBezTo>
                    <a:cubicBezTo>
                      <a:pt x="37" y="103"/>
                      <a:pt x="37" y="103"/>
                      <a:pt x="37" y="103"/>
                    </a:cubicBezTo>
                    <a:cubicBezTo>
                      <a:pt x="20" y="103"/>
                      <a:pt x="10" y="88"/>
                      <a:pt x="7" y="69"/>
                    </a:cubicBezTo>
                    <a:cubicBezTo>
                      <a:pt x="2" y="34"/>
                      <a:pt x="2" y="34"/>
                      <a:pt x="2" y="34"/>
                    </a:cubicBezTo>
                    <a:cubicBezTo>
                      <a:pt x="0" y="16"/>
                      <a:pt x="16"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107" name="Oval 1037"/>
              <p:cNvSpPr>
                <a:spLocks noChangeArrowheads="1"/>
              </p:cNvSpPr>
              <p:nvPr/>
            </p:nvSpPr>
            <p:spPr bwMode="gray">
              <a:xfrm>
                <a:off x="4395788" y="5761038"/>
                <a:ext cx="225425" cy="228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sp>
          <p:nvSpPr>
            <p:cNvPr id="105" name="Freeform 28"/>
            <p:cNvSpPr>
              <a:spLocks/>
            </p:cNvSpPr>
            <p:nvPr/>
          </p:nvSpPr>
          <p:spPr bwMode="gray">
            <a:xfrm>
              <a:off x="10855545" y="2988074"/>
              <a:ext cx="249712" cy="241675"/>
            </a:xfrm>
            <a:custGeom>
              <a:avLst/>
              <a:gdLst>
                <a:gd name="T0" fmla="*/ 197 w 197"/>
                <a:gd name="T1" fmla="*/ 181 h 191"/>
                <a:gd name="T2" fmla="*/ 197 w 197"/>
                <a:gd name="T3" fmla="*/ 181 h 191"/>
                <a:gd name="T4" fmla="*/ 188 w 197"/>
                <a:gd name="T5" fmla="*/ 191 h 191"/>
                <a:gd name="T6" fmla="*/ 9 w 197"/>
                <a:gd name="T7" fmla="*/ 191 h 191"/>
                <a:gd name="T8" fmla="*/ 0 w 197"/>
                <a:gd name="T9" fmla="*/ 181 h 191"/>
                <a:gd name="T10" fmla="*/ 0 w 197"/>
                <a:gd name="T11" fmla="*/ 181 h 191"/>
                <a:gd name="T12" fmla="*/ 0 w 197"/>
                <a:gd name="T13" fmla="*/ 181 h 191"/>
                <a:gd name="T14" fmla="*/ 25 w 197"/>
                <a:gd name="T15" fmla="*/ 135 h 191"/>
                <a:gd name="T16" fmla="*/ 53 w 197"/>
                <a:gd name="T17" fmla="*/ 126 h 191"/>
                <a:gd name="T18" fmla="*/ 77 w 197"/>
                <a:gd name="T19" fmla="*/ 115 h 191"/>
                <a:gd name="T20" fmla="*/ 77 w 197"/>
                <a:gd name="T21" fmla="*/ 97 h 191"/>
                <a:gd name="T22" fmla="*/ 68 w 197"/>
                <a:gd name="T23" fmla="*/ 75 h 191"/>
                <a:gd name="T24" fmla="*/ 61 w 197"/>
                <a:gd name="T25" fmla="*/ 65 h 191"/>
                <a:gd name="T26" fmla="*/ 64 w 197"/>
                <a:gd name="T27" fmla="*/ 50 h 191"/>
                <a:gd name="T28" fmla="*/ 63 w 197"/>
                <a:gd name="T29" fmla="*/ 30 h 191"/>
                <a:gd name="T30" fmla="*/ 99 w 197"/>
                <a:gd name="T31" fmla="*/ 0 h 191"/>
                <a:gd name="T32" fmla="*/ 134 w 197"/>
                <a:gd name="T33" fmla="*/ 30 h 191"/>
                <a:gd name="T34" fmla="*/ 133 w 197"/>
                <a:gd name="T35" fmla="*/ 50 h 191"/>
                <a:gd name="T36" fmla="*/ 135 w 197"/>
                <a:gd name="T37" fmla="*/ 65 h 191"/>
                <a:gd name="T38" fmla="*/ 129 w 197"/>
                <a:gd name="T39" fmla="*/ 75 h 191"/>
                <a:gd name="T40" fmla="*/ 120 w 197"/>
                <a:gd name="T41" fmla="*/ 97 h 191"/>
                <a:gd name="T42" fmla="*/ 120 w 197"/>
                <a:gd name="T43" fmla="*/ 115 h 191"/>
                <a:gd name="T44" fmla="*/ 144 w 197"/>
                <a:gd name="T45" fmla="*/ 126 h 191"/>
                <a:gd name="T46" fmla="*/ 172 w 197"/>
                <a:gd name="T47" fmla="*/ 135 h 191"/>
                <a:gd name="T48" fmla="*/ 197 w 197"/>
                <a:gd name="T49" fmla="*/ 18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7" h="191">
                  <a:moveTo>
                    <a:pt x="197" y="181"/>
                  </a:moveTo>
                  <a:cubicBezTo>
                    <a:pt x="197" y="181"/>
                    <a:pt x="197" y="181"/>
                    <a:pt x="197" y="181"/>
                  </a:cubicBezTo>
                  <a:cubicBezTo>
                    <a:pt x="197" y="186"/>
                    <a:pt x="193" y="191"/>
                    <a:pt x="188" y="191"/>
                  </a:cubicBezTo>
                  <a:cubicBezTo>
                    <a:pt x="9" y="191"/>
                    <a:pt x="9" y="191"/>
                    <a:pt x="9" y="191"/>
                  </a:cubicBezTo>
                  <a:cubicBezTo>
                    <a:pt x="4" y="191"/>
                    <a:pt x="0" y="186"/>
                    <a:pt x="0" y="181"/>
                  </a:cubicBezTo>
                  <a:cubicBezTo>
                    <a:pt x="0" y="181"/>
                    <a:pt x="0" y="181"/>
                    <a:pt x="0" y="181"/>
                  </a:cubicBezTo>
                  <a:cubicBezTo>
                    <a:pt x="0" y="181"/>
                    <a:pt x="0" y="181"/>
                    <a:pt x="0" y="181"/>
                  </a:cubicBezTo>
                  <a:cubicBezTo>
                    <a:pt x="0" y="181"/>
                    <a:pt x="0" y="148"/>
                    <a:pt x="25" y="135"/>
                  </a:cubicBezTo>
                  <a:cubicBezTo>
                    <a:pt x="40" y="128"/>
                    <a:pt x="34" y="134"/>
                    <a:pt x="53" y="126"/>
                  </a:cubicBezTo>
                  <a:cubicBezTo>
                    <a:pt x="72" y="118"/>
                    <a:pt x="77" y="115"/>
                    <a:pt x="77" y="115"/>
                  </a:cubicBezTo>
                  <a:cubicBezTo>
                    <a:pt x="77" y="97"/>
                    <a:pt x="77" y="97"/>
                    <a:pt x="77" y="97"/>
                  </a:cubicBezTo>
                  <a:cubicBezTo>
                    <a:pt x="77" y="97"/>
                    <a:pt x="70" y="92"/>
                    <a:pt x="68" y="75"/>
                  </a:cubicBezTo>
                  <a:cubicBezTo>
                    <a:pt x="63" y="76"/>
                    <a:pt x="62" y="69"/>
                    <a:pt x="61" y="65"/>
                  </a:cubicBezTo>
                  <a:cubicBezTo>
                    <a:pt x="61" y="61"/>
                    <a:pt x="59" y="49"/>
                    <a:pt x="64" y="50"/>
                  </a:cubicBezTo>
                  <a:cubicBezTo>
                    <a:pt x="63" y="41"/>
                    <a:pt x="62" y="34"/>
                    <a:pt x="63" y="30"/>
                  </a:cubicBezTo>
                  <a:cubicBezTo>
                    <a:pt x="64" y="16"/>
                    <a:pt x="78" y="1"/>
                    <a:pt x="99" y="0"/>
                  </a:cubicBezTo>
                  <a:cubicBezTo>
                    <a:pt x="123" y="1"/>
                    <a:pt x="133" y="16"/>
                    <a:pt x="134" y="30"/>
                  </a:cubicBezTo>
                  <a:cubicBezTo>
                    <a:pt x="135" y="34"/>
                    <a:pt x="134" y="41"/>
                    <a:pt x="133" y="50"/>
                  </a:cubicBezTo>
                  <a:cubicBezTo>
                    <a:pt x="138" y="49"/>
                    <a:pt x="136" y="61"/>
                    <a:pt x="135" y="65"/>
                  </a:cubicBezTo>
                  <a:cubicBezTo>
                    <a:pt x="135" y="69"/>
                    <a:pt x="134" y="76"/>
                    <a:pt x="129" y="75"/>
                  </a:cubicBezTo>
                  <a:cubicBezTo>
                    <a:pt x="127" y="92"/>
                    <a:pt x="120" y="97"/>
                    <a:pt x="120" y="97"/>
                  </a:cubicBezTo>
                  <a:cubicBezTo>
                    <a:pt x="120" y="115"/>
                    <a:pt x="120" y="115"/>
                    <a:pt x="120" y="115"/>
                  </a:cubicBezTo>
                  <a:cubicBezTo>
                    <a:pt x="120" y="115"/>
                    <a:pt x="125" y="118"/>
                    <a:pt x="144" y="126"/>
                  </a:cubicBezTo>
                  <a:cubicBezTo>
                    <a:pt x="163" y="134"/>
                    <a:pt x="157" y="128"/>
                    <a:pt x="172" y="135"/>
                  </a:cubicBezTo>
                  <a:cubicBezTo>
                    <a:pt x="197" y="148"/>
                    <a:pt x="197" y="181"/>
                    <a:pt x="197" y="18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350" dirty="0"/>
            </a:p>
          </p:txBody>
        </p:sp>
      </p:grpSp>
      <p:grpSp>
        <p:nvGrpSpPr>
          <p:cNvPr id="189" name="Gruppieren 84"/>
          <p:cNvGrpSpPr>
            <a:grpSpLocks noChangeAspect="1"/>
          </p:cNvGrpSpPr>
          <p:nvPr/>
        </p:nvGrpSpPr>
        <p:grpSpPr bwMode="gray">
          <a:xfrm>
            <a:off x="6099816" y="2930080"/>
            <a:ext cx="1981866" cy="1233233"/>
            <a:chOff x="1174582" y="258817"/>
            <a:chExt cx="10078496" cy="6271433"/>
          </a:xfrm>
        </p:grpSpPr>
        <p:sp>
          <p:nvSpPr>
            <p:cNvPr id="190" name="Freeform 13"/>
            <p:cNvSpPr>
              <a:spLocks/>
            </p:cNvSpPr>
            <p:nvPr/>
          </p:nvSpPr>
          <p:spPr bwMode="gray">
            <a:xfrm>
              <a:off x="10170409" y="2747984"/>
              <a:ext cx="978651" cy="917550"/>
            </a:xfrm>
            <a:custGeom>
              <a:avLst/>
              <a:gdLst>
                <a:gd name="T0" fmla="*/ 322 w 400"/>
                <a:gd name="T1" fmla="*/ 0 h 375"/>
                <a:gd name="T2" fmla="*/ 82 w 400"/>
                <a:gd name="T3" fmla="*/ 0 h 375"/>
                <a:gd name="T4" fmla="*/ 0 w 400"/>
                <a:gd name="T5" fmla="*/ 58 h 375"/>
                <a:gd name="T6" fmla="*/ 0 w 400"/>
                <a:gd name="T7" fmla="*/ 238 h 375"/>
                <a:gd name="T8" fmla="*/ 82 w 400"/>
                <a:gd name="T9" fmla="*/ 300 h 375"/>
                <a:gd name="T10" fmla="*/ 151 w 400"/>
                <a:gd name="T11" fmla="*/ 300 h 375"/>
                <a:gd name="T12" fmla="*/ 153 w 400"/>
                <a:gd name="T13" fmla="*/ 303 h 375"/>
                <a:gd name="T14" fmla="*/ 205 w 400"/>
                <a:gd name="T15" fmla="*/ 375 h 375"/>
                <a:gd name="T16" fmla="*/ 204 w 400"/>
                <a:gd name="T17" fmla="*/ 300 h 375"/>
                <a:gd name="T18" fmla="*/ 322 w 400"/>
                <a:gd name="T19" fmla="*/ 300 h 375"/>
                <a:gd name="T20" fmla="*/ 400 w 400"/>
                <a:gd name="T21" fmla="*/ 238 h 375"/>
                <a:gd name="T22" fmla="*/ 400 w 400"/>
                <a:gd name="T23" fmla="*/ 58 h 375"/>
                <a:gd name="T24" fmla="*/ 322 w 400"/>
                <a:gd name="T25"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0" h="375">
                  <a:moveTo>
                    <a:pt x="322" y="0"/>
                  </a:moveTo>
                  <a:cubicBezTo>
                    <a:pt x="82" y="0"/>
                    <a:pt x="82" y="0"/>
                    <a:pt x="82" y="0"/>
                  </a:cubicBezTo>
                  <a:cubicBezTo>
                    <a:pt x="38" y="0"/>
                    <a:pt x="0" y="25"/>
                    <a:pt x="0" y="58"/>
                  </a:cubicBezTo>
                  <a:cubicBezTo>
                    <a:pt x="0" y="238"/>
                    <a:pt x="0" y="238"/>
                    <a:pt x="0" y="238"/>
                  </a:cubicBezTo>
                  <a:cubicBezTo>
                    <a:pt x="0" y="271"/>
                    <a:pt x="38" y="300"/>
                    <a:pt x="82" y="300"/>
                  </a:cubicBezTo>
                  <a:cubicBezTo>
                    <a:pt x="151" y="300"/>
                    <a:pt x="151" y="300"/>
                    <a:pt x="151" y="300"/>
                  </a:cubicBezTo>
                  <a:cubicBezTo>
                    <a:pt x="153" y="303"/>
                    <a:pt x="153" y="303"/>
                    <a:pt x="153" y="303"/>
                  </a:cubicBezTo>
                  <a:cubicBezTo>
                    <a:pt x="205" y="375"/>
                    <a:pt x="205" y="375"/>
                    <a:pt x="205" y="375"/>
                  </a:cubicBezTo>
                  <a:cubicBezTo>
                    <a:pt x="204" y="300"/>
                    <a:pt x="204" y="300"/>
                    <a:pt x="204" y="300"/>
                  </a:cubicBezTo>
                  <a:cubicBezTo>
                    <a:pt x="322" y="300"/>
                    <a:pt x="322" y="300"/>
                    <a:pt x="322" y="300"/>
                  </a:cubicBezTo>
                  <a:cubicBezTo>
                    <a:pt x="366" y="300"/>
                    <a:pt x="400" y="271"/>
                    <a:pt x="400" y="238"/>
                  </a:cubicBezTo>
                  <a:cubicBezTo>
                    <a:pt x="400" y="58"/>
                    <a:pt x="400" y="58"/>
                    <a:pt x="400" y="58"/>
                  </a:cubicBezTo>
                  <a:cubicBezTo>
                    <a:pt x="400" y="25"/>
                    <a:pt x="366" y="0"/>
                    <a:pt x="322" y="0"/>
                  </a:cubicBezTo>
                  <a:close/>
                </a:path>
              </a:pathLst>
            </a:custGeom>
            <a:solidFill>
              <a:schemeClr val="accent1">
                <a:lumMod val="20000"/>
                <a:lumOff val="80000"/>
              </a:schemeClr>
            </a:solidFill>
            <a:ln>
              <a:noFill/>
            </a:ln>
          </p:spPr>
          <p:txBody>
            <a:bodyPr vert="horz" wrap="square" lIns="68580" tIns="34290" rIns="68580" bIns="34290" numCol="1" anchor="t" anchorCtr="0" compatLnSpc="1">
              <a:prstTxWarp prst="textNoShape">
                <a:avLst/>
              </a:prstTxWarp>
            </a:bodyPr>
            <a:lstStyle/>
            <a:p>
              <a:endParaRPr lang="en-US" sz="1200" dirty="0"/>
            </a:p>
          </p:txBody>
        </p:sp>
        <p:sp>
          <p:nvSpPr>
            <p:cNvPr id="191" name="Freeform 13"/>
            <p:cNvSpPr>
              <a:spLocks/>
            </p:cNvSpPr>
            <p:nvPr/>
          </p:nvSpPr>
          <p:spPr bwMode="gray">
            <a:xfrm>
              <a:off x="6936651" y="894813"/>
              <a:ext cx="1770311" cy="1659783"/>
            </a:xfrm>
            <a:custGeom>
              <a:avLst/>
              <a:gdLst>
                <a:gd name="T0" fmla="*/ 322 w 400"/>
                <a:gd name="T1" fmla="*/ 0 h 375"/>
                <a:gd name="T2" fmla="*/ 82 w 400"/>
                <a:gd name="T3" fmla="*/ 0 h 375"/>
                <a:gd name="T4" fmla="*/ 0 w 400"/>
                <a:gd name="T5" fmla="*/ 58 h 375"/>
                <a:gd name="T6" fmla="*/ 0 w 400"/>
                <a:gd name="T7" fmla="*/ 238 h 375"/>
                <a:gd name="T8" fmla="*/ 82 w 400"/>
                <a:gd name="T9" fmla="*/ 300 h 375"/>
                <a:gd name="T10" fmla="*/ 151 w 400"/>
                <a:gd name="T11" fmla="*/ 300 h 375"/>
                <a:gd name="T12" fmla="*/ 153 w 400"/>
                <a:gd name="T13" fmla="*/ 303 h 375"/>
                <a:gd name="T14" fmla="*/ 205 w 400"/>
                <a:gd name="T15" fmla="*/ 375 h 375"/>
                <a:gd name="T16" fmla="*/ 204 w 400"/>
                <a:gd name="T17" fmla="*/ 300 h 375"/>
                <a:gd name="T18" fmla="*/ 322 w 400"/>
                <a:gd name="T19" fmla="*/ 300 h 375"/>
                <a:gd name="T20" fmla="*/ 400 w 400"/>
                <a:gd name="T21" fmla="*/ 238 h 375"/>
                <a:gd name="T22" fmla="*/ 400 w 400"/>
                <a:gd name="T23" fmla="*/ 58 h 375"/>
                <a:gd name="T24" fmla="*/ 322 w 400"/>
                <a:gd name="T25"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0" h="375">
                  <a:moveTo>
                    <a:pt x="322" y="0"/>
                  </a:moveTo>
                  <a:cubicBezTo>
                    <a:pt x="82" y="0"/>
                    <a:pt x="82" y="0"/>
                    <a:pt x="82" y="0"/>
                  </a:cubicBezTo>
                  <a:cubicBezTo>
                    <a:pt x="38" y="0"/>
                    <a:pt x="0" y="25"/>
                    <a:pt x="0" y="58"/>
                  </a:cubicBezTo>
                  <a:cubicBezTo>
                    <a:pt x="0" y="238"/>
                    <a:pt x="0" y="238"/>
                    <a:pt x="0" y="238"/>
                  </a:cubicBezTo>
                  <a:cubicBezTo>
                    <a:pt x="0" y="271"/>
                    <a:pt x="38" y="300"/>
                    <a:pt x="82" y="300"/>
                  </a:cubicBezTo>
                  <a:cubicBezTo>
                    <a:pt x="151" y="300"/>
                    <a:pt x="151" y="300"/>
                    <a:pt x="151" y="300"/>
                  </a:cubicBezTo>
                  <a:cubicBezTo>
                    <a:pt x="153" y="303"/>
                    <a:pt x="153" y="303"/>
                    <a:pt x="153" y="303"/>
                  </a:cubicBezTo>
                  <a:cubicBezTo>
                    <a:pt x="205" y="375"/>
                    <a:pt x="205" y="375"/>
                    <a:pt x="205" y="375"/>
                  </a:cubicBezTo>
                  <a:cubicBezTo>
                    <a:pt x="204" y="300"/>
                    <a:pt x="204" y="300"/>
                    <a:pt x="204" y="300"/>
                  </a:cubicBezTo>
                  <a:cubicBezTo>
                    <a:pt x="322" y="300"/>
                    <a:pt x="322" y="300"/>
                    <a:pt x="322" y="300"/>
                  </a:cubicBezTo>
                  <a:cubicBezTo>
                    <a:pt x="366" y="300"/>
                    <a:pt x="400" y="271"/>
                    <a:pt x="400" y="238"/>
                  </a:cubicBezTo>
                  <a:cubicBezTo>
                    <a:pt x="400" y="58"/>
                    <a:pt x="400" y="58"/>
                    <a:pt x="400" y="58"/>
                  </a:cubicBezTo>
                  <a:cubicBezTo>
                    <a:pt x="400" y="25"/>
                    <a:pt x="366" y="0"/>
                    <a:pt x="322" y="0"/>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200" dirty="0"/>
            </a:p>
          </p:txBody>
        </p:sp>
        <p:sp>
          <p:nvSpPr>
            <p:cNvPr id="192" name="Freeform 13"/>
            <p:cNvSpPr>
              <a:spLocks/>
            </p:cNvSpPr>
            <p:nvPr/>
          </p:nvSpPr>
          <p:spPr bwMode="gray">
            <a:xfrm>
              <a:off x="1685014" y="3937513"/>
              <a:ext cx="1770311" cy="1659783"/>
            </a:xfrm>
            <a:custGeom>
              <a:avLst/>
              <a:gdLst>
                <a:gd name="T0" fmla="*/ 322 w 400"/>
                <a:gd name="T1" fmla="*/ 0 h 375"/>
                <a:gd name="T2" fmla="*/ 82 w 400"/>
                <a:gd name="T3" fmla="*/ 0 h 375"/>
                <a:gd name="T4" fmla="*/ 0 w 400"/>
                <a:gd name="T5" fmla="*/ 58 h 375"/>
                <a:gd name="T6" fmla="*/ 0 w 400"/>
                <a:gd name="T7" fmla="*/ 238 h 375"/>
                <a:gd name="T8" fmla="*/ 82 w 400"/>
                <a:gd name="T9" fmla="*/ 300 h 375"/>
                <a:gd name="T10" fmla="*/ 151 w 400"/>
                <a:gd name="T11" fmla="*/ 300 h 375"/>
                <a:gd name="T12" fmla="*/ 153 w 400"/>
                <a:gd name="T13" fmla="*/ 303 h 375"/>
                <a:gd name="T14" fmla="*/ 205 w 400"/>
                <a:gd name="T15" fmla="*/ 375 h 375"/>
                <a:gd name="T16" fmla="*/ 204 w 400"/>
                <a:gd name="T17" fmla="*/ 300 h 375"/>
                <a:gd name="T18" fmla="*/ 322 w 400"/>
                <a:gd name="T19" fmla="*/ 300 h 375"/>
                <a:gd name="T20" fmla="*/ 400 w 400"/>
                <a:gd name="T21" fmla="*/ 238 h 375"/>
                <a:gd name="T22" fmla="*/ 400 w 400"/>
                <a:gd name="T23" fmla="*/ 58 h 375"/>
                <a:gd name="T24" fmla="*/ 322 w 400"/>
                <a:gd name="T25"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0" h="375">
                  <a:moveTo>
                    <a:pt x="322" y="0"/>
                  </a:moveTo>
                  <a:cubicBezTo>
                    <a:pt x="82" y="0"/>
                    <a:pt x="82" y="0"/>
                    <a:pt x="82" y="0"/>
                  </a:cubicBezTo>
                  <a:cubicBezTo>
                    <a:pt x="38" y="0"/>
                    <a:pt x="0" y="25"/>
                    <a:pt x="0" y="58"/>
                  </a:cubicBezTo>
                  <a:cubicBezTo>
                    <a:pt x="0" y="238"/>
                    <a:pt x="0" y="238"/>
                    <a:pt x="0" y="238"/>
                  </a:cubicBezTo>
                  <a:cubicBezTo>
                    <a:pt x="0" y="271"/>
                    <a:pt x="38" y="300"/>
                    <a:pt x="82" y="300"/>
                  </a:cubicBezTo>
                  <a:cubicBezTo>
                    <a:pt x="151" y="300"/>
                    <a:pt x="151" y="300"/>
                    <a:pt x="151" y="300"/>
                  </a:cubicBezTo>
                  <a:cubicBezTo>
                    <a:pt x="153" y="303"/>
                    <a:pt x="153" y="303"/>
                    <a:pt x="153" y="303"/>
                  </a:cubicBezTo>
                  <a:cubicBezTo>
                    <a:pt x="205" y="375"/>
                    <a:pt x="205" y="375"/>
                    <a:pt x="205" y="375"/>
                  </a:cubicBezTo>
                  <a:cubicBezTo>
                    <a:pt x="204" y="300"/>
                    <a:pt x="204" y="300"/>
                    <a:pt x="204" y="300"/>
                  </a:cubicBezTo>
                  <a:cubicBezTo>
                    <a:pt x="322" y="300"/>
                    <a:pt x="322" y="300"/>
                    <a:pt x="322" y="300"/>
                  </a:cubicBezTo>
                  <a:cubicBezTo>
                    <a:pt x="366" y="300"/>
                    <a:pt x="400" y="271"/>
                    <a:pt x="400" y="238"/>
                  </a:cubicBezTo>
                  <a:cubicBezTo>
                    <a:pt x="400" y="58"/>
                    <a:pt x="400" y="58"/>
                    <a:pt x="400" y="58"/>
                  </a:cubicBezTo>
                  <a:cubicBezTo>
                    <a:pt x="400" y="25"/>
                    <a:pt x="366" y="0"/>
                    <a:pt x="322" y="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200" dirty="0"/>
            </a:p>
          </p:txBody>
        </p:sp>
        <p:sp>
          <p:nvSpPr>
            <p:cNvPr id="193" name="Ellipse 95"/>
            <p:cNvSpPr/>
            <p:nvPr/>
          </p:nvSpPr>
          <p:spPr bwMode="gray">
            <a:xfrm rot="3570748">
              <a:off x="9342622" y="3717106"/>
              <a:ext cx="1910456" cy="1910456"/>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94" name="Ellipse 98"/>
            <p:cNvSpPr/>
            <p:nvPr/>
          </p:nvSpPr>
          <p:spPr bwMode="gray">
            <a:xfrm rot="6225488">
              <a:off x="1300698" y="2377405"/>
              <a:ext cx="1206082" cy="120608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95" name="Ellipse 99"/>
            <p:cNvSpPr/>
            <p:nvPr/>
          </p:nvSpPr>
          <p:spPr bwMode="gray">
            <a:xfrm rot="824073">
              <a:off x="3846923" y="361487"/>
              <a:ext cx="1206082" cy="12060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96" name="Freeform 2945"/>
            <p:cNvSpPr>
              <a:spLocks noChangeAspect="1"/>
            </p:cNvSpPr>
            <p:nvPr/>
          </p:nvSpPr>
          <p:spPr bwMode="gray">
            <a:xfrm flipH="1">
              <a:off x="5433799" y="5024301"/>
              <a:ext cx="2300930" cy="1375412"/>
            </a:xfrm>
            <a:custGeom>
              <a:avLst/>
              <a:gdLst>
                <a:gd name="T0" fmla="*/ 192 w 227"/>
                <a:gd name="T1" fmla="*/ 57 h 136"/>
                <a:gd name="T2" fmla="*/ 190 w 227"/>
                <a:gd name="T3" fmla="*/ 62 h 136"/>
                <a:gd name="T4" fmla="*/ 192 w 227"/>
                <a:gd name="T5" fmla="*/ 57 h 136"/>
                <a:gd name="T6" fmla="*/ 159 w 227"/>
                <a:gd name="T7" fmla="*/ 37 h 136"/>
                <a:gd name="T8" fmla="*/ 124 w 227"/>
                <a:gd name="T9" fmla="*/ 1 h 136"/>
                <a:gd name="T10" fmla="*/ 98 w 227"/>
                <a:gd name="T11" fmla="*/ 7 h 136"/>
                <a:gd name="T12" fmla="*/ 87 w 227"/>
                <a:gd name="T13" fmla="*/ 36 h 136"/>
                <a:gd name="T14" fmla="*/ 56 w 227"/>
                <a:gd name="T15" fmla="*/ 32 h 136"/>
                <a:gd name="T16" fmla="*/ 49 w 227"/>
                <a:gd name="T17" fmla="*/ 66 h 136"/>
                <a:gd name="T18" fmla="*/ 13 w 227"/>
                <a:gd name="T19" fmla="*/ 101 h 136"/>
                <a:gd name="T20" fmla="*/ 59 w 227"/>
                <a:gd name="T21" fmla="*/ 101 h 136"/>
                <a:gd name="T22" fmla="*/ 132 w 227"/>
                <a:gd name="T23" fmla="*/ 103 h 136"/>
                <a:gd name="T24" fmla="*/ 176 w 227"/>
                <a:gd name="T25" fmla="*/ 96 h 136"/>
                <a:gd name="T26" fmla="*/ 218 w 227"/>
                <a:gd name="T27" fmla="*/ 98 h 136"/>
                <a:gd name="T28" fmla="*/ 214 w 227"/>
                <a:gd name="T29" fmla="*/ 60 h 136"/>
                <a:gd name="T30" fmla="*/ 192 w 227"/>
                <a:gd name="T31" fmla="*/ 5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7" h="136">
                  <a:moveTo>
                    <a:pt x="192" y="57"/>
                  </a:moveTo>
                  <a:cubicBezTo>
                    <a:pt x="192" y="59"/>
                    <a:pt x="191" y="60"/>
                    <a:pt x="190" y="62"/>
                  </a:cubicBezTo>
                  <a:cubicBezTo>
                    <a:pt x="191" y="60"/>
                    <a:pt x="191" y="58"/>
                    <a:pt x="192" y="57"/>
                  </a:cubicBezTo>
                  <a:cubicBezTo>
                    <a:pt x="201" y="29"/>
                    <a:pt x="159" y="22"/>
                    <a:pt x="159" y="37"/>
                  </a:cubicBezTo>
                  <a:cubicBezTo>
                    <a:pt x="159" y="18"/>
                    <a:pt x="142" y="4"/>
                    <a:pt x="124" y="1"/>
                  </a:cubicBezTo>
                  <a:cubicBezTo>
                    <a:pt x="115" y="0"/>
                    <a:pt x="105" y="1"/>
                    <a:pt x="98" y="7"/>
                  </a:cubicBezTo>
                  <a:cubicBezTo>
                    <a:pt x="90" y="13"/>
                    <a:pt x="85" y="26"/>
                    <a:pt x="87" y="36"/>
                  </a:cubicBezTo>
                  <a:cubicBezTo>
                    <a:pt x="83" y="25"/>
                    <a:pt x="64" y="26"/>
                    <a:pt x="56" y="32"/>
                  </a:cubicBezTo>
                  <a:cubicBezTo>
                    <a:pt x="45" y="40"/>
                    <a:pt x="45" y="55"/>
                    <a:pt x="49" y="66"/>
                  </a:cubicBezTo>
                  <a:cubicBezTo>
                    <a:pt x="34" y="43"/>
                    <a:pt x="0" y="83"/>
                    <a:pt x="13" y="101"/>
                  </a:cubicBezTo>
                  <a:cubicBezTo>
                    <a:pt x="21" y="113"/>
                    <a:pt x="52" y="118"/>
                    <a:pt x="59" y="101"/>
                  </a:cubicBezTo>
                  <a:cubicBezTo>
                    <a:pt x="50" y="123"/>
                    <a:pt x="127" y="136"/>
                    <a:pt x="132" y="103"/>
                  </a:cubicBezTo>
                  <a:cubicBezTo>
                    <a:pt x="140" y="128"/>
                    <a:pt x="174" y="120"/>
                    <a:pt x="176" y="96"/>
                  </a:cubicBezTo>
                  <a:cubicBezTo>
                    <a:pt x="174" y="116"/>
                    <a:pt x="211" y="107"/>
                    <a:pt x="218" y="98"/>
                  </a:cubicBezTo>
                  <a:cubicBezTo>
                    <a:pt x="227" y="86"/>
                    <a:pt x="225" y="70"/>
                    <a:pt x="214" y="60"/>
                  </a:cubicBezTo>
                  <a:cubicBezTo>
                    <a:pt x="208" y="55"/>
                    <a:pt x="197" y="50"/>
                    <a:pt x="192" y="57"/>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en-US" sz="1200" dirty="0"/>
            </a:p>
          </p:txBody>
        </p:sp>
        <p:sp>
          <p:nvSpPr>
            <p:cNvPr id="197" name="Ellipse 102"/>
            <p:cNvSpPr/>
            <p:nvPr/>
          </p:nvSpPr>
          <p:spPr bwMode="gray">
            <a:xfrm rot="824073">
              <a:off x="7949889" y="4526146"/>
              <a:ext cx="612000" cy="612000"/>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98" name="Freeform 7"/>
            <p:cNvSpPr>
              <a:spLocks/>
            </p:cNvSpPr>
            <p:nvPr/>
          </p:nvSpPr>
          <p:spPr bwMode="gray">
            <a:xfrm rot="631076" flipH="1">
              <a:off x="8979467" y="747707"/>
              <a:ext cx="1645624" cy="1724035"/>
            </a:xfrm>
            <a:custGeom>
              <a:avLst/>
              <a:gdLst>
                <a:gd name="T0" fmla="*/ 346 w 693"/>
                <a:gd name="T1" fmla="*/ 0 h 726"/>
                <a:gd name="T2" fmla="*/ 693 w 693"/>
                <a:gd name="T3" fmla="*/ 346 h 726"/>
                <a:gd name="T4" fmla="*/ 593 w 693"/>
                <a:gd name="T5" fmla="*/ 588 h 726"/>
                <a:gd name="T6" fmla="*/ 693 w 693"/>
                <a:gd name="T7" fmla="*/ 726 h 726"/>
                <a:gd name="T8" fmla="*/ 463 w 693"/>
                <a:gd name="T9" fmla="*/ 672 h 726"/>
                <a:gd name="T10" fmla="*/ 346 w 693"/>
                <a:gd name="T11" fmla="*/ 691 h 726"/>
                <a:gd name="T12" fmla="*/ 0 w 693"/>
                <a:gd name="T13" fmla="*/ 346 h 726"/>
                <a:gd name="T14" fmla="*/ 346 w 693"/>
                <a:gd name="T15" fmla="*/ 0 h 7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3" h="726">
                  <a:moveTo>
                    <a:pt x="346" y="0"/>
                  </a:moveTo>
                  <a:cubicBezTo>
                    <a:pt x="537" y="0"/>
                    <a:pt x="693" y="154"/>
                    <a:pt x="693" y="346"/>
                  </a:cubicBezTo>
                  <a:cubicBezTo>
                    <a:pt x="693" y="441"/>
                    <a:pt x="655" y="526"/>
                    <a:pt x="593" y="588"/>
                  </a:cubicBezTo>
                  <a:cubicBezTo>
                    <a:pt x="693" y="726"/>
                    <a:pt x="693" y="726"/>
                    <a:pt x="693" y="726"/>
                  </a:cubicBezTo>
                  <a:cubicBezTo>
                    <a:pt x="463" y="672"/>
                    <a:pt x="463" y="672"/>
                    <a:pt x="463" y="672"/>
                  </a:cubicBezTo>
                  <a:cubicBezTo>
                    <a:pt x="426" y="685"/>
                    <a:pt x="387" y="691"/>
                    <a:pt x="346" y="691"/>
                  </a:cubicBezTo>
                  <a:cubicBezTo>
                    <a:pt x="156" y="691"/>
                    <a:pt x="0" y="537"/>
                    <a:pt x="0" y="346"/>
                  </a:cubicBezTo>
                  <a:cubicBezTo>
                    <a:pt x="0" y="154"/>
                    <a:pt x="156" y="0"/>
                    <a:pt x="346" y="0"/>
                  </a:cubicBezTo>
                  <a:close/>
                </a:path>
              </a:pathLst>
            </a:cu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200" dirty="0"/>
            </a:p>
          </p:txBody>
        </p:sp>
        <p:sp>
          <p:nvSpPr>
            <p:cNvPr id="199" name="Ellipse 108"/>
            <p:cNvSpPr/>
            <p:nvPr/>
          </p:nvSpPr>
          <p:spPr bwMode="gray">
            <a:xfrm>
              <a:off x="5252960" y="938297"/>
              <a:ext cx="857381" cy="8573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00" name="Ellipse 110"/>
            <p:cNvSpPr/>
            <p:nvPr/>
          </p:nvSpPr>
          <p:spPr bwMode="gray">
            <a:xfrm rot="1580671">
              <a:off x="3258931" y="5081744"/>
              <a:ext cx="1361819" cy="1361819"/>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01" name="Ellipse 111"/>
            <p:cNvSpPr/>
            <p:nvPr/>
          </p:nvSpPr>
          <p:spPr bwMode="gray">
            <a:xfrm rot="897037">
              <a:off x="7845745" y="5430006"/>
              <a:ext cx="1100244" cy="1100244"/>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cxnSp>
          <p:nvCxnSpPr>
            <p:cNvPr id="202" name="Gerade Verbindung 113"/>
            <p:cNvCxnSpPr>
              <a:stCxn id="216" idx="7"/>
              <a:endCxn id="218" idx="12"/>
            </p:cNvCxnSpPr>
            <p:nvPr/>
          </p:nvCxnSpPr>
          <p:spPr bwMode="gray">
            <a:xfrm flipH="1" flipV="1">
              <a:off x="3670357" y="2371071"/>
              <a:ext cx="1387846" cy="631513"/>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3" name="Gerade Verbindung 114"/>
            <p:cNvCxnSpPr>
              <a:stCxn id="216" idx="6"/>
              <a:endCxn id="195" idx="5"/>
            </p:cNvCxnSpPr>
            <p:nvPr/>
          </p:nvCxnSpPr>
          <p:spPr bwMode="gray">
            <a:xfrm flipH="1" flipV="1">
              <a:off x="4762944" y="1479990"/>
              <a:ext cx="825434" cy="1590849"/>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4" name="Gerade Verbindung 116"/>
            <p:cNvCxnSpPr>
              <a:stCxn id="216" idx="5"/>
              <a:endCxn id="199" idx="4"/>
            </p:cNvCxnSpPr>
            <p:nvPr/>
          </p:nvCxnSpPr>
          <p:spPr bwMode="gray">
            <a:xfrm flipH="1" flipV="1">
              <a:off x="5681651" y="1795678"/>
              <a:ext cx="94854" cy="780311"/>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5" name="Gerade Verbindung 117"/>
            <p:cNvCxnSpPr>
              <a:stCxn id="216" idx="4"/>
              <a:endCxn id="217" idx="4"/>
            </p:cNvCxnSpPr>
            <p:nvPr/>
          </p:nvCxnSpPr>
          <p:spPr bwMode="gray">
            <a:xfrm flipV="1">
              <a:off x="6221169" y="1765679"/>
              <a:ext cx="319916" cy="707927"/>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6" name="Gerade Verbindung 118"/>
            <p:cNvCxnSpPr>
              <a:stCxn id="216" idx="3"/>
              <a:endCxn id="191" idx="6"/>
            </p:cNvCxnSpPr>
            <p:nvPr/>
          </p:nvCxnSpPr>
          <p:spPr bwMode="gray">
            <a:xfrm flipV="1">
              <a:off x="6819754" y="2235918"/>
              <a:ext cx="794041" cy="851985"/>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7" name="Gerade Verbindung 119"/>
            <p:cNvCxnSpPr>
              <a:stCxn id="216" idx="0"/>
              <a:endCxn id="198" idx="4"/>
            </p:cNvCxnSpPr>
            <p:nvPr/>
          </p:nvCxnSpPr>
          <p:spPr bwMode="gray">
            <a:xfrm flipV="1">
              <a:off x="7384135" y="2280679"/>
              <a:ext cx="2012200" cy="1148500"/>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8" name="Gerade Verbindung 121"/>
            <p:cNvCxnSpPr>
              <a:stCxn id="216" idx="13"/>
              <a:endCxn id="193" idx="3"/>
            </p:cNvCxnSpPr>
            <p:nvPr/>
          </p:nvCxnSpPr>
          <p:spPr bwMode="gray">
            <a:xfrm>
              <a:off x="7828798" y="4128795"/>
              <a:ext cx="1544303" cy="304168"/>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Gerade Verbindung 122"/>
            <p:cNvCxnSpPr>
              <a:stCxn id="216" idx="14"/>
              <a:endCxn id="236" idx="10"/>
            </p:cNvCxnSpPr>
            <p:nvPr/>
          </p:nvCxnSpPr>
          <p:spPr bwMode="gray">
            <a:xfrm flipV="1">
              <a:off x="7760388" y="3278850"/>
              <a:ext cx="738265" cy="201521"/>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0" name="Gerade Verbindung 124"/>
            <p:cNvCxnSpPr>
              <a:stCxn id="216" idx="12"/>
              <a:endCxn id="197" idx="1"/>
            </p:cNvCxnSpPr>
            <p:nvPr/>
          </p:nvCxnSpPr>
          <p:spPr bwMode="gray">
            <a:xfrm>
              <a:off x="7110496" y="4094668"/>
              <a:ext cx="986578" cy="475917"/>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1" name="Gerade Verbindung 125"/>
            <p:cNvCxnSpPr>
              <a:stCxn id="216" idx="8"/>
              <a:endCxn id="194" idx="0"/>
            </p:cNvCxnSpPr>
            <p:nvPr/>
          </p:nvCxnSpPr>
          <p:spPr bwMode="gray">
            <a:xfrm flipH="1" flipV="1">
              <a:off x="2489478" y="3123863"/>
              <a:ext cx="2449008" cy="458890"/>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2" name="Gerade Verbindung 126"/>
            <p:cNvCxnSpPr>
              <a:stCxn id="216" idx="9"/>
              <a:endCxn id="192" idx="10"/>
            </p:cNvCxnSpPr>
            <p:nvPr/>
          </p:nvCxnSpPr>
          <p:spPr bwMode="gray">
            <a:xfrm flipH="1">
              <a:off x="3455325" y="4179987"/>
              <a:ext cx="867473" cy="810935"/>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3" name="Gerade Verbindung 128"/>
            <p:cNvCxnSpPr>
              <a:stCxn id="216" idx="12"/>
              <a:endCxn id="201" idx="1"/>
            </p:cNvCxnSpPr>
            <p:nvPr/>
          </p:nvCxnSpPr>
          <p:spPr bwMode="gray">
            <a:xfrm>
              <a:off x="7110496" y="4094668"/>
              <a:ext cx="1009899" cy="1409278"/>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4" name="Gerade Verbindung 129"/>
            <p:cNvCxnSpPr>
              <a:stCxn id="216" idx="11"/>
              <a:endCxn id="196" idx="4"/>
            </p:cNvCxnSpPr>
            <p:nvPr/>
          </p:nvCxnSpPr>
          <p:spPr bwMode="gray">
            <a:xfrm>
              <a:off x="6357988" y="4214114"/>
              <a:ext cx="119845" cy="820300"/>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5" name="Gerade Verbindung 131"/>
            <p:cNvCxnSpPr>
              <a:stCxn id="216" idx="10"/>
              <a:endCxn id="200" idx="0"/>
            </p:cNvCxnSpPr>
            <p:nvPr/>
          </p:nvCxnSpPr>
          <p:spPr bwMode="gray">
            <a:xfrm flipH="1">
              <a:off x="4242007" y="4179987"/>
              <a:ext cx="867503" cy="972475"/>
            </a:xfrm>
            <a:prstGeom prst="line">
              <a:avLst/>
            </a:prstGeom>
            <a:ln w="57150" cap="rnd">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16" name="Freeform 2945"/>
            <p:cNvSpPr>
              <a:spLocks noChangeAspect="1"/>
            </p:cNvSpPr>
            <p:nvPr/>
          </p:nvSpPr>
          <p:spPr bwMode="gray">
            <a:xfrm>
              <a:off x="4100466" y="2456542"/>
              <a:ext cx="3882254" cy="2320678"/>
            </a:xfrm>
            <a:custGeom>
              <a:avLst/>
              <a:gdLst>
                <a:gd name="T0" fmla="*/ 192 w 227"/>
                <a:gd name="T1" fmla="*/ 57 h 136"/>
                <a:gd name="T2" fmla="*/ 190 w 227"/>
                <a:gd name="T3" fmla="*/ 62 h 136"/>
                <a:gd name="T4" fmla="*/ 192 w 227"/>
                <a:gd name="T5" fmla="*/ 57 h 136"/>
                <a:gd name="T6" fmla="*/ 159 w 227"/>
                <a:gd name="T7" fmla="*/ 37 h 136"/>
                <a:gd name="T8" fmla="*/ 124 w 227"/>
                <a:gd name="T9" fmla="*/ 1 h 136"/>
                <a:gd name="T10" fmla="*/ 98 w 227"/>
                <a:gd name="T11" fmla="*/ 7 h 136"/>
                <a:gd name="T12" fmla="*/ 87 w 227"/>
                <a:gd name="T13" fmla="*/ 36 h 136"/>
                <a:gd name="T14" fmla="*/ 56 w 227"/>
                <a:gd name="T15" fmla="*/ 32 h 136"/>
                <a:gd name="T16" fmla="*/ 49 w 227"/>
                <a:gd name="T17" fmla="*/ 66 h 136"/>
                <a:gd name="T18" fmla="*/ 13 w 227"/>
                <a:gd name="T19" fmla="*/ 101 h 136"/>
                <a:gd name="T20" fmla="*/ 59 w 227"/>
                <a:gd name="T21" fmla="*/ 101 h 136"/>
                <a:gd name="T22" fmla="*/ 132 w 227"/>
                <a:gd name="T23" fmla="*/ 103 h 136"/>
                <a:gd name="T24" fmla="*/ 176 w 227"/>
                <a:gd name="T25" fmla="*/ 96 h 136"/>
                <a:gd name="T26" fmla="*/ 218 w 227"/>
                <a:gd name="T27" fmla="*/ 98 h 136"/>
                <a:gd name="T28" fmla="*/ 214 w 227"/>
                <a:gd name="T29" fmla="*/ 60 h 136"/>
                <a:gd name="T30" fmla="*/ 192 w 227"/>
                <a:gd name="T31" fmla="*/ 5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7" h="136">
                  <a:moveTo>
                    <a:pt x="192" y="57"/>
                  </a:moveTo>
                  <a:cubicBezTo>
                    <a:pt x="192" y="59"/>
                    <a:pt x="191" y="60"/>
                    <a:pt x="190" y="62"/>
                  </a:cubicBezTo>
                  <a:cubicBezTo>
                    <a:pt x="191" y="60"/>
                    <a:pt x="191" y="58"/>
                    <a:pt x="192" y="57"/>
                  </a:cubicBezTo>
                  <a:cubicBezTo>
                    <a:pt x="201" y="29"/>
                    <a:pt x="159" y="22"/>
                    <a:pt x="159" y="37"/>
                  </a:cubicBezTo>
                  <a:cubicBezTo>
                    <a:pt x="159" y="18"/>
                    <a:pt x="142" y="4"/>
                    <a:pt x="124" y="1"/>
                  </a:cubicBezTo>
                  <a:cubicBezTo>
                    <a:pt x="115" y="0"/>
                    <a:pt x="105" y="1"/>
                    <a:pt x="98" y="7"/>
                  </a:cubicBezTo>
                  <a:cubicBezTo>
                    <a:pt x="90" y="13"/>
                    <a:pt x="85" y="26"/>
                    <a:pt x="87" y="36"/>
                  </a:cubicBezTo>
                  <a:cubicBezTo>
                    <a:pt x="83" y="25"/>
                    <a:pt x="64" y="26"/>
                    <a:pt x="56" y="32"/>
                  </a:cubicBezTo>
                  <a:cubicBezTo>
                    <a:pt x="45" y="40"/>
                    <a:pt x="45" y="55"/>
                    <a:pt x="49" y="66"/>
                  </a:cubicBezTo>
                  <a:cubicBezTo>
                    <a:pt x="34" y="43"/>
                    <a:pt x="0" y="83"/>
                    <a:pt x="13" y="101"/>
                  </a:cubicBezTo>
                  <a:cubicBezTo>
                    <a:pt x="21" y="113"/>
                    <a:pt x="52" y="118"/>
                    <a:pt x="59" y="101"/>
                  </a:cubicBezTo>
                  <a:cubicBezTo>
                    <a:pt x="50" y="123"/>
                    <a:pt x="127" y="136"/>
                    <a:pt x="132" y="103"/>
                  </a:cubicBezTo>
                  <a:cubicBezTo>
                    <a:pt x="140" y="128"/>
                    <a:pt x="174" y="120"/>
                    <a:pt x="176" y="96"/>
                  </a:cubicBezTo>
                  <a:cubicBezTo>
                    <a:pt x="174" y="116"/>
                    <a:pt x="211" y="107"/>
                    <a:pt x="218" y="98"/>
                  </a:cubicBezTo>
                  <a:cubicBezTo>
                    <a:pt x="227" y="86"/>
                    <a:pt x="225" y="70"/>
                    <a:pt x="214" y="60"/>
                  </a:cubicBezTo>
                  <a:cubicBezTo>
                    <a:pt x="208" y="55"/>
                    <a:pt x="197" y="50"/>
                    <a:pt x="192" y="57"/>
                  </a:cubicBezTo>
                  <a:close/>
                </a:path>
              </a:pathLst>
            </a:custGeom>
            <a:solidFill>
              <a:schemeClr val="accent1">
                <a:lumMod val="50000"/>
              </a:schemeClr>
            </a:solidFill>
            <a:ln>
              <a:noFill/>
            </a:ln>
            <a:extLst/>
          </p:spPr>
          <p:txBody>
            <a:bodyPr vert="horz" wrap="square" lIns="68580" tIns="34290" rIns="68580" bIns="34290" numCol="1" anchor="t" anchorCtr="0" compatLnSpc="1">
              <a:prstTxWarp prst="textNoShape">
                <a:avLst/>
              </a:prstTxWarp>
            </a:bodyPr>
            <a:lstStyle/>
            <a:p>
              <a:endParaRPr lang="en-US" sz="1200" dirty="0"/>
            </a:p>
          </p:txBody>
        </p:sp>
        <p:sp>
          <p:nvSpPr>
            <p:cNvPr id="217" name="Ellipse 133"/>
            <p:cNvSpPr/>
            <p:nvPr/>
          </p:nvSpPr>
          <p:spPr bwMode="gray">
            <a:xfrm rot="824073">
              <a:off x="5958203" y="258817"/>
              <a:ext cx="1528718" cy="1528718"/>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18" name="Freeform 2945"/>
            <p:cNvSpPr>
              <a:spLocks noChangeAspect="1"/>
            </p:cNvSpPr>
            <p:nvPr/>
          </p:nvSpPr>
          <p:spPr bwMode="gray">
            <a:xfrm>
              <a:off x="1174582" y="1012819"/>
              <a:ext cx="3218983" cy="1924191"/>
            </a:xfrm>
            <a:custGeom>
              <a:avLst/>
              <a:gdLst>
                <a:gd name="T0" fmla="*/ 192 w 227"/>
                <a:gd name="T1" fmla="*/ 57 h 136"/>
                <a:gd name="T2" fmla="*/ 190 w 227"/>
                <a:gd name="T3" fmla="*/ 62 h 136"/>
                <a:gd name="T4" fmla="*/ 192 w 227"/>
                <a:gd name="T5" fmla="*/ 57 h 136"/>
                <a:gd name="T6" fmla="*/ 159 w 227"/>
                <a:gd name="T7" fmla="*/ 37 h 136"/>
                <a:gd name="T8" fmla="*/ 124 w 227"/>
                <a:gd name="T9" fmla="*/ 1 h 136"/>
                <a:gd name="T10" fmla="*/ 98 w 227"/>
                <a:gd name="T11" fmla="*/ 7 h 136"/>
                <a:gd name="T12" fmla="*/ 87 w 227"/>
                <a:gd name="T13" fmla="*/ 36 h 136"/>
                <a:gd name="T14" fmla="*/ 56 w 227"/>
                <a:gd name="T15" fmla="*/ 32 h 136"/>
                <a:gd name="T16" fmla="*/ 49 w 227"/>
                <a:gd name="T17" fmla="*/ 66 h 136"/>
                <a:gd name="T18" fmla="*/ 13 w 227"/>
                <a:gd name="T19" fmla="*/ 101 h 136"/>
                <a:gd name="T20" fmla="*/ 59 w 227"/>
                <a:gd name="T21" fmla="*/ 101 h 136"/>
                <a:gd name="T22" fmla="*/ 132 w 227"/>
                <a:gd name="T23" fmla="*/ 103 h 136"/>
                <a:gd name="T24" fmla="*/ 176 w 227"/>
                <a:gd name="T25" fmla="*/ 96 h 136"/>
                <a:gd name="T26" fmla="*/ 218 w 227"/>
                <a:gd name="T27" fmla="*/ 98 h 136"/>
                <a:gd name="T28" fmla="*/ 214 w 227"/>
                <a:gd name="T29" fmla="*/ 60 h 136"/>
                <a:gd name="T30" fmla="*/ 192 w 227"/>
                <a:gd name="T31" fmla="*/ 5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7" h="136">
                  <a:moveTo>
                    <a:pt x="192" y="57"/>
                  </a:moveTo>
                  <a:cubicBezTo>
                    <a:pt x="192" y="59"/>
                    <a:pt x="191" y="60"/>
                    <a:pt x="190" y="62"/>
                  </a:cubicBezTo>
                  <a:cubicBezTo>
                    <a:pt x="191" y="60"/>
                    <a:pt x="191" y="58"/>
                    <a:pt x="192" y="57"/>
                  </a:cubicBezTo>
                  <a:cubicBezTo>
                    <a:pt x="201" y="29"/>
                    <a:pt x="159" y="22"/>
                    <a:pt x="159" y="37"/>
                  </a:cubicBezTo>
                  <a:cubicBezTo>
                    <a:pt x="159" y="18"/>
                    <a:pt x="142" y="4"/>
                    <a:pt x="124" y="1"/>
                  </a:cubicBezTo>
                  <a:cubicBezTo>
                    <a:pt x="115" y="0"/>
                    <a:pt x="105" y="1"/>
                    <a:pt x="98" y="7"/>
                  </a:cubicBezTo>
                  <a:cubicBezTo>
                    <a:pt x="90" y="13"/>
                    <a:pt x="85" y="26"/>
                    <a:pt x="87" y="36"/>
                  </a:cubicBezTo>
                  <a:cubicBezTo>
                    <a:pt x="83" y="25"/>
                    <a:pt x="64" y="26"/>
                    <a:pt x="56" y="32"/>
                  </a:cubicBezTo>
                  <a:cubicBezTo>
                    <a:pt x="45" y="40"/>
                    <a:pt x="45" y="55"/>
                    <a:pt x="49" y="66"/>
                  </a:cubicBezTo>
                  <a:cubicBezTo>
                    <a:pt x="34" y="43"/>
                    <a:pt x="0" y="83"/>
                    <a:pt x="13" y="101"/>
                  </a:cubicBezTo>
                  <a:cubicBezTo>
                    <a:pt x="21" y="113"/>
                    <a:pt x="52" y="118"/>
                    <a:pt x="59" y="101"/>
                  </a:cubicBezTo>
                  <a:cubicBezTo>
                    <a:pt x="50" y="123"/>
                    <a:pt x="127" y="136"/>
                    <a:pt x="132" y="103"/>
                  </a:cubicBezTo>
                  <a:cubicBezTo>
                    <a:pt x="140" y="128"/>
                    <a:pt x="174" y="120"/>
                    <a:pt x="176" y="96"/>
                  </a:cubicBezTo>
                  <a:cubicBezTo>
                    <a:pt x="174" y="116"/>
                    <a:pt x="211" y="107"/>
                    <a:pt x="218" y="98"/>
                  </a:cubicBezTo>
                  <a:cubicBezTo>
                    <a:pt x="227" y="86"/>
                    <a:pt x="225" y="70"/>
                    <a:pt x="214" y="60"/>
                  </a:cubicBezTo>
                  <a:cubicBezTo>
                    <a:pt x="208" y="55"/>
                    <a:pt x="197" y="50"/>
                    <a:pt x="192" y="57"/>
                  </a:cubicBezTo>
                  <a:close/>
                </a:path>
              </a:pathLst>
            </a:custGeom>
            <a:solidFill>
              <a:schemeClr val="accent3">
                <a:lumMod val="60000"/>
                <a:lumOff val="40000"/>
              </a:schemeClr>
            </a:solidFill>
            <a:ln>
              <a:noFill/>
            </a:ln>
            <a:extLst/>
          </p:spPr>
          <p:txBody>
            <a:bodyPr vert="horz" wrap="square" lIns="68580" tIns="34290" rIns="68580" bIns="34290" numCol="1" anchor="t" anchorCtr="0" compatLnSpc="1">
              <a:prstTxWarp prst="textNoShape">
                <a:avLst/>
              </a:prstTxWarp>
            </a:bodyPr>
            <a:lstStyle/>
            <a:p>
              <a:endParaRPr lang="en-US" sz="1200" dirty="0"/>
            </a:p>
          </p:txBody>
        </p:sp>
        <p:sp>
          <p:nvSpPr>
            <p:cNvPr id="219" name="Freeform 2958"/>
            <p:cNvSpPr>
              <a:spLocks noChangeAspect="1" noEditPoints="1"/>
            </p:cNvSpPr>
            <p:nvPr/>
          </p:nvSpPr>
          <p:spPr bwMode="gray">
            <a:xfrm>
              <a:off x="6356709" y="653174"/>
              <a:ext cx="723493" cy="734772"/>
            </a:xfrm>
            <a:custGeom>
              <a:avLst/>
              <a:gdLst>
                <a:gd name="T0" fmla="*/ 145 w 190"/>
                <a:gd name="T1" fmla="*/ 53 h 193"/>
                <a:gd name="T2" fmla="*/ 145 w 190"/>
                <a:gd name="T3" fmla="*/ 51 h 193"/>
                <a:gd name="T4" fmla="*/ 144 w 190"/>
                <a:gd name="T5" fmla="*/ 51 h 193"/>
                <a:gd name="T6" fmla="*/ 112 w 190"/>
                <a:gd name="T7" fmla="*/ 45 h 193"/>
                <a:gd name="T8" fmla="*/ 62 w 190"/>
                <a:gd name="T9" fmla="*/ 65 h 193"/>
                <a:gd name="T10" fmla="*/ 43 w 190"/>
                <a:gd name="T11" fmla="*/ 111 h 193"/>
                <a:gd name="T12" fmla="*/ 76 w 190"/>
                <a:gd name="T13" fmla="*/ 147 h 193"/>
                <a:gd name="T14" fmla="*/ 114 w 190"/>
                <a:gd name="T15" fmla="*/ 128 h 193"/>
                <a:gd name="T16" fmla="*/ 121 w 190"/>
                <a:gd name="T17" fmla="*/ 141 h 193"/>
                <a:gd name="T18" fmla="*/ 138 w 190"/>
                <a:gd name="T19" fmla="*/ 147 h 193"/>
                <a:gd name="T20" fmla="*/ 190 w 190"/>
                <a:gd name="T21" fmla="*/ 81 h 193"/>
                <a:gd name="T22" fmla="*/ 106 w 190"/>
                <a:gd name="T23" fmla="*/ 0 h 193"/>
                <a:gd name="T24" fmla="*/ 29 w 190"/>
                <a:gd name="T25" fmla="*/ 32 h 193"/>
                <a:gd name="T26" fmla="*/ 0 w 190"/>
                <a:gd name="T27" fmla="*/ 106 h 193"/>
                <a:gd name="T28" fmla="*/ 88 w 190"/>
                <a:gd name="T29" fmla="*/ 193 h 193"/>
                <a:gd name="T30" fmla="*/ 140 w 190"/>
                <a:gd name="T31" fmla="*/ 182 h 193"/>
                <a:gd name="T32" fmla="*/ 142 w 190"/>
                <a:gd name="T33" fmla="*/ 181 h 193"/>
                <a:gd name="T34" fmla="*/ 141 w 190"/>
                <a:gd name="T35" fmla="*/ 179 h 193"/>
                <a:gd name="T36" fmla="*/ 136 w 190"/>
                <a:gd name="T37" fmla="*/ 167 h 193"/>
                <a:gd name="T38" fmla="*/ 135 w 190"/>
                <a:gd name="T39" fmla="*/ 165 h 193"/>
                <a:gd name="T40" fmla="*/ 133 w 190"/>
                <a:gd name="T41" fmla="*/ 166 h 193"/>
                <a:gd name="T42" fmla="*/ 91 w 190"/>
                <a:gd name="T43" fmla="*/ 175 h 193"/>
                <a:gd name="T44" fmla="*/ 21 w 190"/>
                <a:gd name="T45" fmla="*/ 105 h 193"/>
                <a:gd name="T46" fmla="*/ 104 w 190"/>
                <a:gd name="T47" fmla="*/ 18 h 193"/>
                <a:gd name="T48" fmla="*/ 169 w 190"/>
                <a:gd name="T49" fmla="*/ 83 h 193"/>
                <a:gd name="T50" fmla="*/ 142 w 190"/>
                <a:gd name="T51" fmla="*/ 129 h 193"/>
                <a:gd name="T52" fmla="*/ 141 w 190"/>
                <a:gd name="T53" fmla="*/ 129 h 193"/>
                <a:gd name="T54" fmla="*/ 136 w 190"/>
                <a:gd name="T55" fmla="*/ 127 h 193"/>
                <a:gd name="T56" fmla="*/ 135 w 190"/>
                <a:gd name="T57" fmla="*/ 102 h 193"/>
                <a:gd name="T58" fmla="*/ 145 w 190"/>
                <a:gd name="T59" fmla="*/ 53 h 193"/>
                <a:gd name="T60" fmla="*/ 83 w 190"/>
                <a:gd name="T61" fmla="*/ 128 h 193"/>
                <a:gd name="T62" fmla="*/ 67 w 190"/>
                <a:gd name="T63" fmla="*/ 110 h 193"/>
                <a:gd name="T64" fmla="*/ 109 w 190"/>
                <a:gd name="T65" fmla="*/ 64 h 193"/>
                <a:gd name="T66" fmla="*/ 120 w 190"/>
                <a:gd name="T67" fmla="*/ 65 h 193"/>
                <a:gd name="T68" fmla="*/ 115 w 190"/>
                <a:gd name="T69" fmla="*/ 93 h 193"/>
                <a:gd name="T70" fmla="*/ 83 w 190"/>
                <a:gd name="T71"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0" h="193">
                  <a:moveTo>
                    <a:pt x="145" y="53"/>
                  </a:moveTo>
                  <a:cubicBezTo>
                    <a:pt x="145" y="51"/>
                    <a:pt x="145" y="51"/>
                    <a:pt x="145" y="51"/>
                  </a:cubicBezTo>
                  <a:cubicBezTo>
                    <a:pt x="144" y="51"/>
                    <a:pt x="144" y="51"/>
                    <a:pt x="144" y="51"/>
                  </a:cubicBezTo>
                  <a:cubicBezTo>
                    <a:pt x="135" y="47"/>
                    <a:pt x="124" y="45"/>
                    <a:pt x="112" y="45"/>
                  </a:cubicBezTo>
                  <a:cubicBezTo>
                    <a:pt x="93" y="45"/>
                    <a:pt x="75" y="52"/>
                    <a:pt x="62" y="65"/>
                  </a:cubicBezTo>
                  <a:cubicBezTo>
                    <a:pt x="50" y="77"/>
                    <a:pt x="43" y="94"/>
                    <a:pt x="43" y="111"/>
                  </a:cubicBezTo>
                  <a:cubicBezTo>
                    <a:pt x="43" y="135"/>
                    <a:pt x="59" y="147"/>
                    <a:pt x="76" y="147"/>
                  </a:cubicBezTo>
                  <a:cubicBezTo>
                    <a:pt x="92" y="147"/>
                    <a:pt x="104" y="141"/>
                    <a:pt x="114" y="128"/>
                  </a:cubicBezTo>
                  <a:cubicBezTo>
                    <a:pt x="115" y="133"/>
                    <a:pt x="117" y="137"/>
                    <a:pt x="121" y="141"/>
                  </a:cubicBezTo>
                  <a:cubicBezTo>
                    <a:pt x="125" y="145"/>
                    <a:pt x="131" y="147"/>
                    <a:pt x="138" y="147"/>
                  </a:cubicBezTo>
                  <a:cubicBezTo>
                    <a:pt x="164" y="147"/>
                    <a:pt x="190" y="124"/>
                    <a:pt x="190" y="81"/>
                  </a:cubicBezTo>
                  <a:cubicBezTo>
                    <a:pt x="190" y="33"/>
                    <a:pt x="156" y="0"/>
                    <a:pt x="106" y="0"/>
                  </a:cubicBezTo>
                  <a:cubicBezTo>
                    <a:pt x="76" y="0"/>
                    <a:pt x="48" y="12"/>
                    <a:pt x="29" y="32"/>
                  </a:cubicBezTo>
                  <a:cubicBezTo>
                    <a:pt x="10" y="52"/>
                    <a:pt x="0" y="78"/>
                    <a:pt x="0" y="106"/>
                  </a:cubicBezTo>
                  <a:cubicBezTo>
                    <a:pt x="0" y="157"/>
                    <a:pt x="37" y="193"/>
                    <a:pt x="88" y="193"/>
                  </a:cubicBezTo>
                  <a:cubicBezTo>
                    <a:pt x="109" y="193"/>
                    <a:pt x="125" y="190"/>
                    <a:pt x="140" y="182"/>
                  </a:cubicBezTo>
                  <a:cubicBezTo>
                    <a:pt x="142" y="181"/>
                    <a:pt x="142" y="181"/>
                    <a:pt x="142" y="181"/>
                  </a:cubicBezTo>
                  <a:cubicBezTo>
                    <a:pt x="141" y="179"/>
                    <a:pt x="141" y="179"/>
                    <a:pt x="141" y="179"/>
                  </a:cubicBezTo>
                  <a:cubicBezTo>
                    <a:pt x="136" y="167"/>
                    <a:pt x="136" y="167"/>
                    <a:pt x="136" y="167"/>
                  </a:cubicBezTo>
                  <a:cubicBezTo>
                    <a:pt x="135" y="165"/>
                    <a:pt x="135" y="165"/>
                    <a:pt x="135" y="165"/>
                  </a:cubicBezTo>
                  <a:cubicBezTo>
                    <a:pt x="133" y="166"/>
                    <a:pt x="133" y="166"/>
                    <a:pt x="133" y="166"/>
                  </a:cubicBezTo>
                  <a:cubicBezTo>
                    <a:pt x="122" y="172"/>
                    <a:pt x="107" y="175"/>
                    <a:pt x="91" y="175"/>
                  </a:cubicBezTo>
                  <a:cubicBezTo>
                    <a:pt x="50" y="175"/>
                    <a:pt x="21" y="147"/>
                    <a:pt x="21" y="105"/>
                  </a:cubicBezTo>
                  <a:cubicBezTo>
                    <a:pt x="21" y="54"/>
                    <a:pt x="56" y="18"/>
                    <a:pt x="104" y="18"/>
                  </a:cubicBezTo>
                  <a:cubicBezTo>
                    <a:pt x="144" y="18"/>
                    <a:pt x="169" y="43"/>
                    <a:pt x="169" y="83"/>
                  </a:cubicBezTo>
                  <a:cubicBezTo>
                    <a:pt x="169" y="111"/>
                    <a:pt x="155" y="129"/>
                    <a:pt x="142" y="129"/>
                  </a:cubicBezTo>
                  <a:cubicBezTo>
                    <a:pt x="142" y="129"/>
                    <a:pt x="142" y="129"/>
                    <a:pt x="141" y="129"/>
                  </a:cubicBezTo>
                  <a:cubicBezTo>
                    <a:pt x="139" y="129"/>
                    <a:pt x="138" y="128"/>
                    <a:pt x="136" y="127"/>
                  </a:cubicBezTo>
                  <a:cubicBezTo>
                    <a:pt x="134" y="124"/>
                    <a:pt x="132" y="118"/>
                    <a:pt x="135" y="102"/>
                  </a:cubicBezTo>
                  <a:lnTo>
                    <a:pt x="145" y="53"/>
                  </a:lnTo>
                  <a:close/>
                  <a:moveTo>
                    <a:pt x="83" y="128"/>
                  </a:moveTo>
                  <a:cubicBezTo>
                    <a:pt x="68" y="128"/>
                    <a:pt x="67" y="115"/>
                    <a:pt x="67" y="110"/>
                  </a:cubicBezTo>
                  <a:cubicBezTo>
                    <a:pt x="67" y="85"/>
                    <a:pt x="86" y="64"/>
                    <a:pt x="109" y="64"/>
                  </a:cubicBezTo>
                  <a:cubicBezTo>
                    <a:pt x="114" y="64"/>
                    <a:pt x="118" y="65"/>
                    <a:pt x="120" y="65"/>
                  </a:cubicBezTo>
                  <a:cubicBezTo>
                    <a:pt x="115" y="93"/>
                    <a:pt x="115" y="93"/>
                    <a:pt x="115" y="93"/>
                  </a:cubicBezTo>
                  <a:cubicBezTo>
                    <a:pt x="112" y="110"/>
                    <a:pt x="97" y="128"/>
                    <a:pt x="83" y="128"/>
                  </a:cubicBezTo>
                  <a:close/>
                </a:path>
              </a:pathLst>
            </a:custGeom>
            <a:solidFill>
              <a:schemeClr val="bg2"/>
            </a:solidFill>
            <a:ln>
              <a:noFill/>
            </a:ln>
            <a:extLst/>
          </p:spPr>
          <p:txBody>
            <a:bodyPr vert="horz" wrap="square" lIns="68580" tIns="34290" rIns="68580" bIns="34290" numCol="1" anchor="t" anchorCtr="0" compatLnSpc="1">
              <a:prstTxWarp prst="textNoShape">
                <a:avLst/>
              </a:prstTxWarp>
            </a:bodyPr>
            <a:lstStyle/>
            <a:p>
              <a:endParaRPr lang="en-US" sz="1200" dirty="0"/>
            </a:p>
          </p:txBody>
        </p:sp>
        <p:sp>
          <p:nvSpPr>
            <p:cNvPr id="220" name="Freeform 3024"/>
            <p:cNvSpPr>
              <a:spLocks noChangeAspect="1"/>
            </p:cNvSpPr>
            <p:nvPr/>
          </p:nvSpPr>
          <p:spPr bwMode="gray">
            <a:xfrm>
              <a:off x="4036696" y="599715"/>
              <a:ext cx="849189" cy="635957"/>
            </a:xfrm>
            <a:custGeom>
              <a:avLst/>
              <a:gdLst>
                <a:gd name="T0" fmla="*/ 192 w 192"/>
                <a:gd name="T1" fmla="*/ 84 h 144"/>
                <a:gd name="T2" fmla="*/ 132 w 192"/>
                <a:gd name="T3" fmla="*/ 24 h 144"/>
                <a:gd name="T4" fmla="*/ 108 w 192"/>
                <a:gd name="T5" fmla="*/ 29 h 144"/>
                <a:gd name="T6" fmla="*/ 78 w 192"/>
                <a:gd name="T7" fmla="*/ 0 h 144"/>
                <a:gd name="T8" fmla="*/ 48 w 192"/>
                <a:gd name="T9" fmla="*/ 30 h 144"/>
                <a:gd name="T10" fmla="*/ 48 w 192"/>
                <a:gd name="T11" fmla="*/ 36 h 144"/>
                <a:gd name="T12" fmla="*/ 0 w 192"/>
                <a:gd name="T13" fmla="*/ 90 h 144"/>
                <a:gd name="T14" fmla="*/ 48 w 192"/>
                <a:gd name="T15" fmla="*/ 144 h 144"/>
                <a:gd name="T16" fmla="*/ 144 w 192"/>
                <a:gd name="T17" fmla="*/ 144 h 144"/>
                <a:gd name="T18" fmla="*/ 192 w 192"/>
                <a:gd name="T19" fmla="*/ 90 h 144"/>
                <a:gd name="T20" fmla="*/ 192 w 192"/>
                <a:gd name="T21" fmla="*/ 87 h 144"/>
                <a:gd name="T22" fmla="*/ 192 w 192"/>
                <a:gd name="T23" fmla="*/ 8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144">
                  <a:moveTo>
                    <a:pt x="192" y="84"/>
                  </a:moveTo>
                  <a:cubicBezTo>
                    <a:pt x="192" y="51"/>
                    <a:pt x="165" y="24"/>
                    <a:pt x="132" y="24"/>
                  </a:cubicBezTo>
                  <a:cubicBezTo>
                    <a:pt x="124" y="24"/>
                    <a:pt x="115" y="26"/>
                    <a:pt x="108" y="29"/>
                  </a:cubicBezTo>
                  <a:cubicBezTo>
                    <a:pt x="108" y="13"/>
                    <a:pt x="94" y="0"/>
                    <a:pt x="78" y="0"/>
                  </a:cubicBezTo>
                  <a:cubicBezTo>
                    <a:pt x="61" y="0"/>
                    <a:pt x="48" y="13"/>
                    <a:pt x="48" y="30"/>
                  </a:cubicBezTo>
                  <a:cubicBezTo>
                    <a:pt x="48" y="36"/>
                    <a:pt x="48" y="36"/>
                    <a:pt x="48" y="36"/>
                  </a:cubicBezTo>
                  <a:cubicBezTo>
                    <a:pt x="21" y="36"/>
                    <a:pt x="0" y="60"/>
                    <a:pt x="0" y="90"/>
                  </a:cubicBezTo>
                  <a:cubicBezTo>
                    <a:pt x="0" y="120"/>
                    <a:pt x="21" y="144"/>
                    <a:pt x="48" y="144"/>
                  </a:cubicBezTo>
                  <a:cubicBezTo>
                    <a:pt x="144" y="144"/>
                    <a:pt x="144" y="144"/>
                    <a:pt x="144" y="144"/>
                  </a:cubicBezTo>
                  <a:cubicBezTo>
                    <a:pt x="171" y="144"/>
                    <a:pt x="192" y="120"/>
                    <a:pt x="192" y="90"/>
                  </a:cubicBezTo>
                  <a:cubicBezTo>
                    <a:pt x="192" y="89"/>
                    <a:pt x="192" y="88"/>
                    <a:pt x="192" y="87"/>
                  </a:cubicBezTo>
                  <a:cubicBezTo>
                    <a:pt x="192" y="86"/>
                    <a:pt x="192" y="85"/>
                    <a:pt x="192" y="84"/>
                  </a:cubicBezTo>
                  <a:close/>
                </a:path>
              </a:pathLst>
            </a:custGeom>
            <a:solidFill>
              <a:schemeClr val="bg2"/>
            </a:solidFill>
            <a:ln>
              <a:noFill/>
            </a:ln>
            <a:extLst/>
          </p:spPr>
          <p:txBody>
            <a:bodyPr vert="horz" wrap="square" lIns="68580" tIns="34290" rIns="68580" bIns="34290" numCol="1" anchor="t" anchorCtr="0" compatLnSpc="1">
              <a:prstTxWarp prst="textNoShape">
                <a:avLst/>
              </a:prstTxWarp>
            </a:bodyPr>
            <a:lstStyle/>
            <a:p>
              <a:endParaRPr lang="en-US" sz="1200" dirty="0"/>
            </a:p>
          </p:txBody>
        </p:sp>
        <p:grpSp>
          <p:nvGrpSpPr>
            <p:cNvPr id="221" name="Gruppieren 137"/>
            <p:cNvGrpSpPr>
              <a:grpSpLocks noChangeAspect="1"/>
            </p:cNvGrpSpPr>
            <p:nvPr/>
          </p:nvGrpSpPr>
          <p:grpSpPr bwMode="gray">
            <a:xfrm rot="1188941">
              <a:off x="2215734" y="1470620"/>
              <a:ext cx="1113650" cy="953068"/>
              <a:chOff x="3753884" y="-405408"/>
              <a:chExt cx="789526" cy="675680"/>
            </a:xfrm>
            <a:solidFill>
              <a:schemeClr val="bg2"/>
            </a:solidFill>
          </p:grpSpPr>
          <p:sp>
            <p:nvSpPr>
              <p:cNvPr id="263" name="Freeform 3175"/>
              <p:cNvSpPr>
                <a:spLocks noChangeAspect="1" noEditPoints="1"/>
              </p:cNvSpPr>
              <p:nvPr/>
            </p:nvSpPr>
            <p:spPr bwMode="gray">
              <a:xfrm>
                <a:off x="3753884" y="-270272"/>
                <a:ext cx="544115" cy="540544"/>
              </a:xfrm>
              <a:custGeom>
                <a:avLst/>
                <a:gdLst>
                  <a:gd name="T0" fmla="*/ 181 w 193"/>
                  <a:gd name="T1" fmla="*/ 114 h 192"/>
                  <a:gd name="T2" fmla="*/ 167 w 193"/>
                  <a:gd name="T3" fmla="*/ 114 h 192"/>
                  <a:gd name="T4" fmla="*/ 160 w 193"/>
                  <a:gd name="T5" fmla="*/ 134 h 192"/>
                  <a:gd name="T6" fmla="*/ 161 w 193"/>
                  <a:gd name="T7" fmla="*/ 135 h 192"/>
                  <a:gd name="T8" fmla="*/ 169 w 193"/>
                  <a:gd name="T9" fmla="*/ 160 h 192"/>
                  <a:gd name="T10" fmla="*/ 140 w 193"/>
                  <a:gd name="T11" fmla="*/ 166 h 192"/>
                  <a:gd name="T12" fmla="*/ 133 w 193"/>
                  <a:gd name="T13" fmla="*/ 158 h 192"/>
                  <a:gd name="T14" fmla="*/ 126 w 193"/>
                  <a:gd name="T15" fmla="*/ 156 h 192"/>
                  <a:gd name="T16" fmla="*/ 123 w 193"/>
                  <a:gd name="T17" fmla="*/ 157 h 192"/>
                  <a:gd name="T18" fmla="*/ 121 w 193"/>
                  <a:gd name="T19" fmla="*/ 158 h 192"/>
                  <a:gd name="T20" fmla="*/ 120 w 193"/>
                  <a:gd name="T21" fmla="*/ 158 h 192"/>
                  <a:gd name="T22" fmla="*/ 117 w 193"/>
                  <a:gd name="T23" fmla="*/ 161 h 192"/>
                  <a:gd name="T24" fmla="*/ 114 w 193"/>
                  <a:gd name="T25" fmla="*/ 167 h 192"/>
                  <a:gd name="T26" fmla="*/ 114 w 193"/>
                  <a:gd name="T27" fmla="*/ 176 h 192"/>
                  <a:gd name="T28" fmla="*/ 91 w 193"/>
                  <a:gd name="T29" fmla="*/ 192 h 192"/>
                  <a:gd name="T30" fmla="*/ 78 w 193"/>
                  <a:gd name="T31" fmla="*/ 170 h 192"/>
                  <a:gd name="T32" fmla="*/ 78 w 193"/>
                  <a:gd name="T33" fmla="*/ 167 h 192"/>
                  <a:gd name="T34" fmla="*/ 65 w 193"/>
                  <a:gd name="T35" fmla="*/ 157 h 192"/>
                  <a:gd name="T36" fmla="*/ 64 w 193"/>
                  <a:gd name="T37" fmla="*/ 157 h 192"/>
                  <a:gd name="T38" fmla="*/ 63 w 193"/>
                  <a:gd name="T39" fmla="*/ 157 h 192"/>
                  <a:gd name="T40" fmla="*/ 61 w 193"/>
                  <a:gd name="T41" fmla="*/ 158 h 192"/>
                  <a:gd name="T42" fmla="*/ 60 w 193"/>
                  <a:gd name="T43" fmla="*/ 158 h 192"/>
                  <a:gd name="T44" fmla="*/ 59 w 193"/>
                  <a:gd name="T45" fmla="*/ 159 h 192"/>
                  <a:gd name="T46" fmla="*/ 32 w 193"/>
                  <a:gd name="T47" fmla="*/ 168 h 192"/>
                  <a:gd name="T48" fmla="*/ 27 w 193"/>
                  <a:gd name="T49" fmla="*/ 140 h 192"/>
                  <a:gd name="T50" fmla="*/ 33 w 193"/>
                  <a:gd name="T51" fmla="*/ 133 h 192"/>
                  <a:gd name="T52" fmla="*/ 36 w 193"/>
                  <a:gd name="T53" fmla="*/ 126 h 192"/>
                  <a:gd name="T54" fmla="*/ 26 w 193"/>
                  <a:gd name="T55" fmla="*/ 114 h 192"/>
                  <a:gd name="T56" fmla="*/ 12 w 193"/>
                  <a:gd name="T57" fmla="*/ 114 h 192"/>
                  <a:gd name="T58" fmla="*/ 12 w 193"/>
                  <a:gd name="T59" fmla="*/ 78 h 192"/>
                  <a:gd name="T60" fmla="*/ 25 w 193"/>
                  <a:gd name="T61" fmla="*/ 78 h 192"/>
                  <a:gd name="T62" fmla="*/ 32 w 193"/>
                  <a:gd name="T63" fmla="*/ 74 h 192"/>
                  <a:gd name="T64" fmla="*/ 36 w 193"/>
                  <a:gd name="T65" fmla="*/ 64 h 192"/>
                  <a:gd name="T66" fmla="*/ 35 w 193"/>
                  <a:gd name="T67" fmla="*/ 62 h 192"/>
                  <a:gd name="T68" fmla="*/ 35 w 193"/>
                  <a:gd name="T69" fmla="*/ 61 h 192"/>
                  <a:gd name="T70" fmla="*/ 34 w 193"/>
                  <a:gd name="T71" fmla="*/ 59 h 192"/>
                  <a:gd name="T72" fmla="*/ 33 w 193"/>
                  <a:gd name="T73" fmla="*/ 58 h 192"/>
                  <a:gd name="T74" fmla="*/ 27 w 193"/>
                  <a:gd name="T75" fmla="*/ 52 h 192"/>
                  <a:gd name="T76" fmla="*/ 32 w 193"/>
                  <a:gd name="T77" fmla="*/ 24 h 192"/>
                  <a:gd name="T78" fmla="*/ 57 w 193"/>
                  <a:gd name="T79" fmla="*/ 31 h 192"/>
                  <a:gd name="T80" fmla="*/ 74 w 193"/>
                  <a:gd name="T81" fmla="*/ 33 h 192"/>
                  <a:gd name="T82" fmla="*/ 78 w 193"/>
                  <a:gd name="T83" fmla="*/ 28 h 192"/>
                  <a:gd name="T84" fmla="*/ 78 w 193"/>
                  <a:gd name="T85" fmla="*/ 27 h 192"/>
                  <a:gd name="T86" fmla="*/ 78 w 193"/>
                  <a:gd name="T87" fmla="*/ 25 h 192"/>
                  <a:gd name="T88" fmla="*/ 78 w 193"/>
                  <a:gd name="T89" fmla="*/ 25 h 192"/>
                  <a:gd name="T90" fmla="*/ 78 w 193"/>
                  <a:gd name="T91" fmla="*/ 12 h 192"/>
                  <a:gd name="T92" fmla="*/ 114 w 193"/>
                  <a:gd name="T93" fmla="*/ 12 h 192"/>
                  <a:gd name="T94" fmla="*/ 114 w 193"/>
                  <a:gd name="T95" fmla="*/ 25 h 192"/>
                  <a:gd name="T96" fmla="*/ 134 w 193"/>
                  <a:gd name="T97" fmla="*/ 33 h 192"/>
                  <a:gd name="T98" fmla="*/ 140 w 193"/>
                  <a:gd name="T99" fmla="*/ 26 h 192"/>
                  <a:gd name="T100" fmla="*/ 169 w 193"/>
                  <a:gd name="T101" fmla="*/ 32 h 192"/>
                  <a:gd name="T102" fmla="*/ 161 w 193"/>
                  <a:gd name="T103" fmla="*/ 56 h 192"/>
                  <a:gd name="T104" fmla="*/ 157 w 193"/>
                  <a:gd name="T105" fmla="*/ 66 h 192"/>
                  <a:gd name="T106" fmla="*/ 168 w 193"/>
                  <a:gd name="T107" fmla="*/ 78 h 192"/>
                  <a:gd name="T108" fmla="*/ 177 w 193"/>
                  <a:gd name="T109" fmla="*/ 78 h 192"/>
                  <a:gd name="T110" fmla="*/ 96 w 193"/>
                  <a:gd name="T111" fmla="*/ 66 h 192"/>
                  <a:gd name="T112" fmla="*/ 127 w 193"/>
                  <a:gd name="T113"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3" h="192">
                    <a:moveTo>
                      <a:pt x="193" y="90"/>
                    </a:moveTo>
                    <a:cubicBezTo>
                      <a:pt x="193" y="102"/>
                      <a:pt x="193" y="102"/>
                      <a:pt x="193" y="102"/>
                    </a:cubicBezTo>
                    <a:cubicBezTo>
                      <a:pt x="192" y="108"/>
                      <a:pt x="187" y="113"/>
                      <a:pt x="181" y="114"/>
                    </a:cubicBezTo>
                    <a:cubicBezTo>
                      <a:pt x="177" y="114"/>
                      <a:pt x="177" y="114"/>
                      <a:pt x="177" y="114"/>
                    </a:cubicBezTo>
                    <a:cubicBezTo>
                      <a:pt x="170" y="114"/>
                      <a:pt x="170" y="114"/>
                      <a:pt x="170" y="114"/>
                    </a:cubicBezTo>
                    <a:cubicBezTo>
                      <a:pt x="167" y="114"/>
                      <a:pt x="167" y="114"/>
                      <a:pt x="167" y="114"/>
                    </a:cubicBezTo>
                    <a:cubicBezTo>
                      <a:pt x="166" y="114"/>
                      <a:pt x="165" y="115"/>
                      <a:pt x="164" y="115"/>
                    </a:cubicBezTo>
                    <a:cubicBezTo>
                      <a:pt x="163" y="116"/>
                      <a:pt x="162" y="116"/>
                      <a:pt x="160" y="118"/>
                    </a:cubicBezTo>
                    <a:cubicBezTo>
                      <a:pt x="156" y="122"/>
                      <a:pt x="156" y="129"/>
                      <a:pt x="160" y="134"/>
                    </a:cubicBezTo>
                    <a:cubicBezTo>
                      <a:pt x="160" y="134"/>
                      <a:pt x="160" y="134"/>
                      <a:pt x="160" y="134"/>
                    </a:cubicBezTo>
                    <a:cubicBezTo>
                      <a:pt x="160" y="134"/>
                      <a:pt x="160" y="134"/>
                      <a:pt x="160" y="134"/>
                    </a:cubicBezTo>
                    <a:cubicBezTo>
                      <a:pt x="161" y="135"/>
                      <a:pt x="161" y="135"/>
                      <a:pt x="161" y="135"/>
                    </a:cubicBezTo>
                    <a:cubicBezTo>
                      <a:pt x="166" y="140"/>
                      <a:pt x="166" y="140"/>
                      <a:pt x="166" y="140"/>
                    </a:cubicBezTo>
                    <a:cubicBezTo>
                      <a:pt x="169" y="143"/>
                      <a:pt x="169" y="143"/>
                      <a:pt x="169" y="143"/>
                    </a:cubicBezTo>
                    <a:cubicBezTo>
                      <a:pt x="173" y="148"/>
                      <a:pt x="173" y="155"/>
                      <a:pt x="169" y="160"/>
                    </a:cubicBezTo>
                    <a:cubicBezTo>
                      <a:pt x="161" y="168"/>
                      <a:pt x="161" y="168"/>
                      <a:pt x="161" y="168"/>
                    </a:cubicBezTo>
                    <a:cubicBezTo>
                      <a:pt x="155" y="172"/>
                      <a:pt x="148" y="172"/>
                      <a:pt x="143" y="168"/>
                    </a:cubicBezTo>
                    <a:cubicBezTo>
                      <a:pt x="140" y="166"/>
                      <a:pt x="140" y="166"/>
                      <a:pt x="140" y="166"/>
                    </a:cubicBezTo>
                    <a:cubicBezTo>
                      <a:pt x="136" y="161"/>
                      <a:pt x="136" y="161"/>
                      <a:pt x="136" y="161"/>
                    </a:cubicBezTo>
                    <a:cubicBezTo>
                      <a:pt x="134" y="159"/>
                      <a:pt x="134" y="159"/>
                      <a:pt x="134" y="159"/>
                    </a:cubicBezTo>
                    <a:cubicBezTo>
                      <a:pt x="133" y="159"/>
                      <a:pt x="133" y="158"/>
                      <a:pt x="133" y="158"/>
                    </a:cubicBezTo>
                    <a:cubicBezTo>
                      <a:pt x="131" y="157"/>
                      <a:pt x="129" y="157"/>
                      <a:pt x="127" y="156"/>
                    </a:cubicBezTo>
                    <a:cubicBezTo>
                      <a:pt x="127" y="156"/>
                      <a:pt x="127" y="156"/>
                      <a:pt x="127" y="156"/>
                    </a:cubicBezTo>
                    <a:cubicBezTo>
                      <a:pt x="127" y="156"/>
                      <a:pt x="127" y="156"/>
                      <a:pt x="126" y="156"/>
                    </a:cubicBezTo>
                    <a:cubicBezTo>
                      <a:pt x="126" y="156"/>
                      <a:pt x="126" y="156"/>
                      <a:pt x="126" y="156"/>
                    </a:cubicBezTo>
                    <a:cubicBezTo>
                      <a:pt x="126" y="156"/>
                      <a:pt x="126" y="156"/>
                      <a:pt x="126" y="156"/>
                    </a:cubicBezTo>
                    <a:cubicBezTo>
                      <a:pt x="125" y="156"/>
                      <a:pt x="124" y="157"/>
                      <a:pt x="123" y="157"/>
                    </a:cubicBezTo>
                    <a:cubicBezTo>
                      <a:pt x="123" y="157"/>
                      <a:pt x="123" y="157"/>
                      <a:pt x="123" y="157"/>
                    </a:cubicBezTo>
                    <a:cubicBezTo>
                      <a:pt x="122" y="157"/>
                      <a:pt x="122" y="157"/>
                      <a:pt x="121" y="158"/>
                    </a:cubicBezTo>
                    <a:cubicBezTo>
                      <a:pt x="121" y="158"/>
                      <a:pt x="121" y="158"/>
                      <a:pt x="121" y="158"/>
                    </a:cubicBezTo>
                    <a:cubicBezTo>
                      <a:pt x="121" y="158"/>
                      <a:pt x="121" y="158"/>
                      <a:pt x="121" y="158"/>
                    </a:cubicBezTo>
                    <a:cubicBezTo>
                      <a:pt x="121" y="158"/>
                      <a:pt x="121" y="158"/>
                      <a:pt x="121" y="158"/>
                    </a:cubicBezTo>
                    <a:cubicBezTo>
                      <a:pt x="121" y="158"/>
                      <a:pt x="120" y="158"/>
                      <a:pt x="120" y="158"/>
                    </a:cubicBezTo>
                    <a:cubicBezTo>
                      <a:pt x="120" y="158"/>
                      <a:pt x="120" y="158"/>
                      <a:pt x="120" y="158"/>
                    </a:cubicBezTo>
                    <a:cubicBezTo>
                      <a:pt x="119" y="159"/>
                      <a:pt x="118" y="160"/>
                      <a:pt x="118" y="160"/>
                    </a:cubicBezTo>
                    <a:cubicBezTo>
                      <a:pt x="117" y="160"/>
                      <a:pt x="117" y="161"/>
                      <a:pt x="117" y="161"/>
                    </a:cubicBezTo>
                    <a:cubicBezTo>
                      <a:pt x="117" y="161"/>
                      <a:pt x="117" y="161"/>
                      <a:pt x="117" y="161"/>
                    </a:cubicBezTo>
                    <a:cubicBezTo>
                      <a:pt x="116" y="163"/>
                      <a:pt x="115" y="165"/>
                      <a:pt x="114" y="167"/>
                    </a:cubicBezTo>
                    <a:cubicBezTo>
                      <a:pt x="114" y="167"/>
                      <a:pt x="114" y="167"/>
                      <a:pt x="114" y="167"/>
                    </a:cubicBezTo>
                    <a:cubicBezTo>
                      <a:pt x="114" y="167"/>
                      <a:pt x="114" y="167"/>
                      <a:pt x="114" y="167"/>
                    </a:cubicBezTo>
                    <a:cubicBezTo>
                      <a:pt x="114" y="170"/>
                      <a:pt x="114" y="170"/>
                      <a:pt x="114" y="170"/>
                    </a:cubicBezTo>
                    <a:cubicBezTo>
                      <a:pt x="114" y="176"/>
                      <a:pt x="114" y="176"/>
                      <a:pt x="114" y="176"/>
                    </a:cubicBezTo>
                    <a:cubicBezTo>
                      <a:pt x="114" y="180"/>
                      <a:pt x="114" y="180"/>
                      <a:pt x="114" y="180"/>
                    </a:cubicBezTo>
                    <a:cubicBezTo>
                      <a:pt x="114" y="187"/>
                      <a:pt x="108" y="192"/>
                      <a:pt x="102" y="192"/>
                    </a:cubicBezTo>
                    <a:cubicBezTo>
                      <a:pt x="91" y="192"/>
                      <a:pt x="91" y="192"/>
                      <a:pt x="91" y="192"/>
                    </a:cubicBezTo>
                    <a:cubicBezTo>
                      <a:pt x="84" y="192"/>
                      <a:pt x="79" y="187"/>
                      <a:pt x="78" y="180"/>
                    </a:cubicBezTo>
                    <a:cubicBezTo>
                      <a:pt x="78" y="176"/>
                      <a:pt x="78" y="176"/>
                      <a:pt x="78" y="176"/>
                    </a:cubicBezTo>
                    <a:cubicBezTo>
                      <a:pt x="78" y="170"/>
                      <a:pt x="78" y="170"/>
                      <a:pt x="78" y="170"/>
                    </a:cubicBezTo>
                    <a:cubicBezTo>
                      <a:pt x="78" y="170"/>
                      <a:pt x="78" y="170"/>
                      <a:pt x="78" y="170"/>
                    </a:cubicBezTo>
                    <a:cubicBezTo>
                      <a:pt x="78" y="167"/>
                      <a:pt x="78" y="167"/>
                      <a:pt x="78" y="167"/>
                    </a:cubicBezTo>
                    <a:cubicBezTo>
                      <a:pt x="78" y="167"/>
                      <a:pt x="78" y="167"/>
                      <a:pt x="78" y="167"/>
                    </a:cubicBezTo>
                    <a:cubicBezTo>
                      <a:pt x="78" y="164"/>
                      <a:pt x="77" y="162"/>
                      <a:pt x="75" y="160"/>
                    </a:cubicBezTo>
                    <a:cubicBezTo>
                      <a:pt x="72" y="157"/>
                      <a:pt x="69" y="156"/>
                      <a:pt x="66" y="156"/>
                    </a:cubicBezTo>
                    <a:cubicBezTo>
                      <a:pt x="65" y="157"/>
                      <a:pt x="65" y="157"/>
                      <a:pt x="65" y="157"/>
                    </a:cubicBezTo>
                    <a:cubicBezTo>
                      <a:pt x="65" y="157"/>
                      <a:pt x="65" y="157"/>
                      <a:pt x="65" y="157"/>
                    </a:cubicBezTo>
                    <a:cubicBezTo>
                      <a:pt x="64" y="157"/>
                      <a:pt x="64" y="157"/>
                      <a:pt x="64" y="157"/>
                    </a:cubicBezTo>
                    <a:cubicBezTo>
                      <a:pt x="64" y="157"/>
                      <a:pt x="64" y="157"/>
                      <a:pt x="64" y="157"/>
                    </a:cubicBezTo>
                    <a:cubicBezTo>
                      <a:pt x="63" y="157"/>
                      <a:pt x="63" y="157"/>
                      <a:pt x="63" y="157"/>
                    </a:cubicBezTo>
                    <a:cubicBezTo>
                      <a:pt x="63" y="157"/>
                      <a:pt x="63" y="157"/>
                      <a:pt x="63" y="157"/>
                    </a:cubicBezTo>
                    <a:cubicBezTo>
                      <a:pt x="63" y="157"/>
                      <a:pt x="63" y="157"/>
                      <a:pt x="63" y="157"/>
                    </a:cubicBezTo>
                    <a:cubicBezTo>
                      <a:pt x="63" y="157"/>
                      <a:pt x="63" y="157"/>
                      <a:pt x="63" y="157"/>
                    </a:cubicBezTo>
                    <a:cubicBezTo>
                      <a:pt x="62" y="157"/>
                      <a:pt x="62" y="157"/>
                      <a:pt x="62" y="157"/>
                    </a:cubicBezTo>
                    <a:cubicBezTo>
                      <a:pt x="62" y="157"/>
                      <a:pt x="61" y="158"/>
                      <a:pt x="61" y="158"/>
                    </a:cubicBezTo>
                    <a:cubicBezTo>
                      <a:pt x="61" y="158"/>
                      <a:pt x="61" y="158"/>
                      <a:pt x="61" y="158"/>
                    </a:cubicBezTo>
                    <a:cubicBezTo>
                      <a:pt x="61" y="158"/>
                      <a:pt x="60" y="158"/>
                      <a:pt x="60" y="158"/>
                    </a:cubicBezTo>
                    <a:cubicBezTo>
                      <a:pt x="60" y="158"/>
                      <a:pt x="60" y="158"/>
                      <a:pt x="60" y="158"/>
                    </a:cubicBezTo>
                    <a:cubicBezTo>
                      <a:pt x="59" y="159"/>
                      <a:pt x="59" y="159"/>
                      <a:pt x="59" y="159"/>
                    </a:cubicBezTo>
                    <a:cubicBezTo>
                      <a:pt x="59" y="159"/>
                      <a:pt x="59" y="159"/>
                      <a:pt x="59" y="159"/>
                    </a:cubicBezTo>
                    <a:cubicBezTo>
                      <a:pt x="59" y="159"/>
                      <a:pt x="59" y="159"/>
                      <a:pt x="59" y="159"/>
                    </a:cubicBezTo>
                    <a:cubicBezTo>
                      <a:pt x="52" y="166"/>
                      <a:pt x="52" y="166"/>
                      <a:pt x="52" y="166"/>
                    </a:cubicBezTo>
                    <a:cubicBezTo>
                      <a:pt x="50" y="168"/>
                      <a:pt x="50" y="168"/>
                      <a:pt x="50" y="168"/>
                    </a:cubicBezTo>
                    <a:cubicBezTo>
                      <a:pt x="44" y="172"/>
                      <a:pt x="37" y="172"/>
                      <a:pt x="32" y="168"/>
                    </a:cubicBezTo>
                    <a:cubicBezTo>
                      <a:pt x="24" y="160"/>
                      <a:pt x="24" y="160"/>
                      <a:pt x="24" y="160"/>
                    </a:cubicBezTo>
                    <a:cubicBezTo>
                      <a:pt x="20" y="155"/>
                      <a:pt x="20" y="148"/>
                      <a:pt x="24" y="143"/>
                    </a:cubicBezTo>
                    <a:cubicBezTo>
                      <a:pt x="27" y="140"/>
                      <a:pt x="27" y="140"/>
                      <a:pt x="27" y="140"/>
                    </a:cubicBezTo>
                    <a:cubicBezTo>
                      <a:pt x="31" y="135"/>
                      <a:pt x="31" y="135"/>
                      <a:pt x="31" y="135"/>
                    </a:cubicBezTo>
                    <a:cubicBezTo>
                      <a:pt x="31" y="135"/>
                      <a:pt x="31" y="135"/>
                      <a:pt x="31" y="135"/>
                    </a:cubicBezTo>
                    <a:cubicBezTo>
                      <a:pt x="33" y="133"/>
                      <a:pt x="33" y="133"/>
                      <a:pt x="33" y="133"/>
                    </a:cubicBezTo>
                    <a:cubicBezTo>
                      <a:pt x="33" y="133"/>
                      <a:pt x="33" y="133"/>
                      <a:pt x="33" y="133"/>
                    </a:cubicBezTo>
                    <a:cubicBezTo>
                      <a:pt x="35" y="131"/>
                      <a:pt x="36" y="129"/>
                      <a:pt x="36" y="126"/>
                    </a:cubicBezTo>
                    <a:cubicBezTo>
                      <a:pt x="36" y="126"/>
                      <a:pt x="36" y="126"/>
                      <a:pt x="36" y="126"/>
                    </a:cubicBezTo>
                    <a:cubicBezTo>
                      <a:pt x="36" y="121"/>
                      <a:pt x="32" y="116"/>
                      <a:pt x="27" y="115"/>
                    </a:cubicBezTo>
                    <a:cubicBezTo>
                      <a:pt x="27" y="114"/>
                      <a:pt x="27" y="114"/>
                      <a:pt x="27" y="114"/>
                    </a:cubicBezTo>
                    <a:cubicBezTo>
                      <a:pt x="27" y="114"/>
                      <a:pt x="26" y="114"/>
                      <a:pt x="26" y="114"/>
                    </a:cubicBezTo>
                    <a:cubicBezTo>
                      <a:pt x="26" y="114"/>
                      <a:pt x="26" y="114"/>
                      <a:pt x="25" y="114"/>
                    </a:cubicBezTo>
                    <a:cubicBezTo>
                      <a:pt x="16" y="114"/>
                      <a:pt x="16" y="114"/>
                      <a:pt x="16" y="114"/>
                    </a:cubicBezTo>
                    <a:cubicBezTo>
                      <a:pt x="12" y="114"/>
                      <a:pt x="12" y="114"/>
                      <a:pt x="12" y="114"/>
                    </a:cubicBezTo>
                    <a:cubicBezTo>
                      <a:pt x="6" y="113"/>
                      <a:pt x="1" y="108"/>
                      <a:pt x="0" y="102"/>
                    </a:cubicBezTo>
                    <a:cubicBezTo>
                      <a:pt x="0" y="90"/>
                      <a:pt x="0" y="90"/>
                      <a:pt x="0" y="90"/>
                    </a:cubicBezTo>
                    <a:cubicBezTo>
                      <a:pt x="1" y="84"/>
                      <a:pt x="6" y="79"/>
                      <a:pt x="12" y="78"/>
                    </a:cubicBezTo>
                    <a:cubicBezTo>
                      <a:pt x="16" y="78"/>
                      <a:pt x="16" y="78"/>
                      <a:pt x="16" y="78"/>
                    </a:cubicBezTo>
                    <a:cubicBezTo>
                      <a:pt x="22" y="78"/>
                      <a:pt x="22" y="78"/>
                      <a:pt x="22" y="78"/>
                    </a:cubicBezTo>
                    <a:cubicBezTo>
                      <a:pt x="25" y="78"/>
                      <a:pt x="25" y="78"/>
                      <a:pt x="25" y="78"/>
                    </a:cubicBezTo>
                    <a:cubicBezTo>
                      <a:pt x="28" y="78"/>
                      <a:pt x="30" y="77"/>
                      <a:pt x="32" y="74"/>
                    </a:cubicBezTo>
                    <a:cubicBezTo>
                      <a:pt x="32" y="74"/>
                      <a:pt x="32" y="74"/>
                      <a:pt x="32" y="74"/>
                    </a:cubicBezTo>
                    <a:cubicBezTo>
                      <a:pt x="32" y="74"/>
                      <a:pt x="32" y="74"/>
                      <a:pt x="32" y="74"/>
                    </a:cubicBezTo>
                    <a:cubicBezTo>
                      <a:pt x="32" y="74"/>
                      <a:pt x="32" y="74"/>
                      <a:pt x="32" y="74"/>
                    </a:cubicBezTo>
                    <a:cubicBezTo>
                      <a:pt x="35" y="72"/>
                      <a:pt x="36" y="68"/>
                      <a:pt x="36" y="64"/>
                    </a:cubicBezTo>
                    <a:cubicBezTo>
                      <a:pt x="36" y="64"/>
                      <a:pt x="36" y="64"/>
                      <a:pt x="36" y="64"/>
                    </a:cubicBezTo>
                    <a:cubicBezTo>
                      <a:pt x="36" y="64"/>
                      <a:pt x="36" y="64"/>
                      <a:pt x="36" y="63"/>
                    </a:cubicBezTo>
                    <a:cubicBezTo>
                      <a:pt x="36" y="63"/>
                      <a:pt x="36" y="63"/>
                      <a:pt x="36" y="63"/>
                    </a:cubicBezTo>
                    <a:cubicBezTo>
                      <a:pt x="36" y="63"/>
                      <a:pt x="35" y="63"/>
                      <a:pt x="35" y="62"/>
                    </a:cubicBezTo>
                    <a:cubicBezTo>
                      <a:pt x="35" y="62"/>
                      <a:pt x="35" y="62"/>
                      <a:pt x="35" y="62"/>
                    </a:cubicBezTo>
                    <a:cubicBezTo>
                      <a:pt x="35" y="62"/>
                      <a:pt x="35" y="62"/>
                      <a:pt x="35" y="61"/>
                    </a:cubicBezTo>
                    <a:cubicBezTo>
                      <a:pt x="35" y="61"/>
                      <a:pt x="35" y="61"/>
                      <a:pt x="35" y="61"/>
                    </a:cubicBezTo>
                    <a:cubicBezTo>
                      <a:pt x="35" y="61"/>
                      <a:pt x="35" y="61"/>
                      <a:pt x="35" y="60"/>
                    </a:cubicBezTo>
                    <a:cubicBezTo>
                      <a:pt x="34" y="60"/>
                      <a:pt x="34" y="60"/>
                      <a:pt x="34" y="60"/>
                    </a:cubicBezTo>
                    <a:cubicBezTo>
                      <a:pt x="34" y="60"/>
                      <a:pt x="34" y="60"/>
                      <a:pt x="34" y="59"/>
                    </a:cubicBezTo>
                    <a:cubicBezTo>
                      <a:pt x="34" y="59"/>
                      <a:pt x="34" y="59"/>
                      <a:pt x="34" y="59"/>
                    </a:cubicBezTo>
                    <a:cubicBezTo>
                      <a:pt x="34" y="59"/>
                      <a:pt x="33" y="59"/>
                      <a:pt x="33" y="58"/>
                    </a:cubicBezTo>
                    <a:cubicBezTo>
                      <a:pt x="33" y="58"/>
                      <a:pt x="33" y="58"/>
                      <a:pt x="33" y="58"/>
                    </a:cubicBezTo>
                    <a:cubicBezTo>
                      <a:pt x="33" y="58"/>
                      <a:pt x="33" y="58"/>
                      <a:pt x="33" y="58"/>
                    </a:cubicBezTo>
                    <a:cubicBezTo>
                      <a:pt x="33" y="58"/>
                      <a:pt x="33" y="58"/>
                      <a:pt x="33" y="58"/>
                    </a:cubicBezTo>
                    <a:cubicBezTo>
                      <a:pt x="27" y="52"/>
                      <a:pt x="27" y="52"/>
                      <a:pt x="27" y="52"/>
                    </a:cubicBezTo>
                    <a:cubicBezTo>
                      <a:pt x="24" y="49"/>
                      <a:pt x="24" y="49"/>
                      <a:pt x="24" y="49"/>
                    </a:cubicBezTo>
                    <a:cubicBezTo>
                      <a:pt x="20" y="44"/>
                      <a:pt x="20" y="37"/>
                      <a:pt x="24" y="32"/>
                    </a:cubicBezTo>
                    <a:cubicBezTo>
                      <a:pt x="32" y="24"/>
                      <a:pt x="32" y="24"/>
                      <a:pt x="32" y="24"/>
                    </a:cubicBezTo>
                    <a:cubicBezTo>
                      <a:pt x="37" y="20"/>
                      <a:pt x="44" y="20"/>
                      <a:pt x="50" y="24"/>
                    </a:cubicBezTo>
                    <a:cubicBezTo>
                      <a:pt x="52" y="26"/>
                      <a:pt x="52" y="26"/>
                      <a:pt x="52" y="26"/>
                    </a:cubicBezTo>
                    <a:cubicBezTo>
                      <a:pt x="57" y="31"/>
                      <a:pt x="57" y="31"/>
                      <a:pt x="57" y="31"/>
                    </a:cubicBezTo>
                    <a:cubicBezTo>
                      <a:pt x="59" y="33"/>
                      <a:pt x="59" y="33"/>
                      <a:pt x="59" y="33"/>
                    </a:cubicBezTo>
                    <a:cubicBezTo>
                      <a:pt x="61" y="35"/>
                      <a:pt x="64" y="36"/>
                      <a:pt x="66" y="36"/>
                    </a:cubicBezTo>
                    <a:cubicBezTo>
                      <a:pt x="69" y="36"/>
                      <a:pt x="72" y="34"/>
                      <a:pt x="74" y="33"/>
                    </a:cubicBezTo>
                    <a:cubicBezTo>
                      <a:pt x="75" y="32"/>
                      <a:pt x="76" y="30"/>
                      <a:pt x="77" y="29"/>
                    </a:cubicBezTo>
                    <a:cubicBezTo>
                      <a:pt x="77" y="29"/>
                      <a:pt x="77" y="29"/>
                      <a:pt x="77" y="29"/>
                    </a:cubicBezTo>
                    <a:cubicBezTo>
                      <a:pt x="77" y="29"/>
                      <a:pt x="77" y="28"/>
                      <a:pt x="78" y="28"/>
                    </a:cubicBezTo>
                    <a:cubicBezTo>
                      <a:pt x="78" y="28"/>
                      <a:pt x="78" y="28"/>
                      <a:pt x="78" y="28"/>
                    </a:cubicBezTo>
                    <a:cubicBezTo>
                      <a:pt x="78" y="28"/>
                      <a:pt x="78" y="27"/>
                      <a:pt x="78" y="27"/>
                    </a:cubicBezTo>
                    <a:cubicBezTo>
                      <a:pt x="78" y="27"/>
                      <a:pt x="78" y="27"/>
                      <a:pt x="78" y="27"/>
                    </a:cubicBezTo>
                    <a:cubicBezTo>
                      <a:pt x="78" y="27"/>
                      <a:pt x="78" y="26"/>
                      <a:pt x="78" y="26"/>
                    </a:cubicBezTo>
                    <a:cubicBezTo>
                      <a:pt x="78" y="26"/>
                      <a:pt x="78" y="26"/>
                      <a:pt x="78" y="26"/>
                    </a:cubicBezTo>
                    <a:cubicBezTo>
                      <a:pt x="78" y="26"/>
                      <a:pt x="78" y="25"/>
                      <a:pt x="78" y="25"/>
                    </a:cubicBezTo>
                    <a:cubicBezTo>
                      <a:pt x="78" y="25"/>
                      <a:pt x="78" y="25"/>
                      <a:pt x="78" y="25"/>
                    </a:cubicBezTo>
                    <a:cubicBezTo>
                      <a:pt x="78" y="25"/>
                      <a:pt x="78" y="25"/>
                      <a:pt x="78" y="25"/>
                    </a:cubicBezTo>
                    <a:cubicBezTo>
                      <a:pt x="78" y="25"/>
                      <a:pt x="78" y="25"/>
                      <a:pt x="78" y="25"/>
                    </a:cubicBezTo>
                    <a:cubicBezTo>
                      <a:pt x="78" y="22"/>
                      <a:pt x="78" y="22"/>
                      <a:pt x="78" y="22"/>
                    </a:cubicBezTo>
                    <a:cubicBezTo>
                      <a:pt x="78" y="16"/>
                      <a:pt x="78" y="16"/>
                      <a:pt x="78" y="16"/>
                    </a:cubicBezTo>
                    <a:cubicBezTo>
                      <a:pt x="78" y="12"/>
                      <a:pt x="78" y="12"/>
                      <a:pt x="78" y="12"/>
                    </a:cubicBezTo>
                    <a:cubicBezTo>
                      <a:pt x="79" y="5"/>
                      <a:pt x="84" y="0"/>
                      <a:pt x="91" y="0"/>
                    </a:cubicBezTo>
                    <a:cubicBezTo>
                      <a:pt x="102" y="0"/>
                      <a:pt x="102" y="0"/>
                      <a:pt x="102" y="0"/>
                    </a:cubicBezTo>
                    <a:cubicBezTo>
                      <a:pt x="108" y="0"/>
                      <a:pt x="114" y="5"/>
                      <a:pt x="114" y="12"/>
                    </a:cubicBezTo>
                    <a:cubicBezTo>
                      <a:pt x="114" y="16"/>
                      <a:pt x="114" y="16"/>
                      <a:pt x="114" y="16"/>
                    </a:cubicBezTo>
                    <a:cubicBezTo>
                      <a:pt x="114" y="22"/>
                      <a:pt x="114" y="22"/>
                      <a:pt x="114" y="22"/>
                    </a:cubicBezTo>
                    <a:cubicBezTo>
                      <a:pt x="114" y="25"/>
                      <a:pt x="114" y="25"/>
                      <a:pt x="114" y="25"/>
                    </a:cubicBezTo>
                    <a:cubicBezTo>
                      <a:pt x="115" y="28"/>
                      <a:pt x="116" y="30"/>
                      <a:pt x="118" y="32"/>
                    </a:cubicBezTo>
                    <a:cubicBezTo>
                      <a:pt x="119" y="33"/>
                      <a:pt x="120" y="34"/>
                      <a:pt x="122" y="35"/>
                    </a:cubicBezTo>
                    <a:cubicBezTo>
                      <a:pt x="126" y="36"/>
                      <a:pt x="130" y="36"/>
                      <a:pt x="134" y="33"/>
                    </a:cubicBezTo>
                    <a:cubicBezTo>
                      <a:pt x="134" y="33"/>
                      <a:pt x="134" y="33"/>
                      <a:pt x="134" y="33"/>
                    </a:cubicBezTo>
                    <a:cubicBezTo>
                      <a:pt x="134" y="33"/>
                      <a:pt x="134" y="33"/>
                      <a:pt x="134" y="33"/>
                    </a:cubicBezTo>
                    <a:cubicBezTo>
                      <a:pt x="140" y="26"/>
                      <a:pt x="140" y="26"/>
                      <a:pt x="140" y="26"/>
                    </a:cubicBezTo>
                    <a:cubicBezTo>
                      <a:pt x="143" y="24"/>
                      <a:pt x="143" y="24"/>
                      <a:pt x="143" y="24"/>
                    </a:cubicBezTo>
                    <a:cubicBezTo>
                      <a:pt x="148" y="20"/>
                      <a:pt x="155" y="20"/>
                      <a:pt x="161" y="24"/>
                    </a:cubicBezTo>
                    <a:cubicBezTo>
                      <a:pt x="169" y="32"/>
                      <a:pt x="169" y="32"/>
                      <a:pt x="169" y="32"/>
                    </a:cubicBezTo>
                    <a:cubicBezTo>
                      <a:pt x="173" y="37"/>
                      <a:pt x="173" y="44"/>
                      <a:pt x="169" y="49"/>
                    </a:cubicBezTo>
                    <a:cubicBezTo>
                      <a:pt x="166" y="52"/>
                      <a:pt x="166" y="52"/>
                      <a:pt x="166" y="52"/>
                    </a:cubicBezTo>
                    <a:cubicBezTo>
                      <a:pt x="161" y="56"/>
                      <a:pt x="161" y="56"/>
                      <a:pt x="161" y="56"/>
                    </a:cubicBezTo>
                    <a:cubicBezTo>
                      <a:pt x="159" y="59"/>
                      <a:pt x="159" y="59"/>
                      <a:pt x="159" y="59"/>
                    </a:cubicBezTo>
                    <a:cubicBezTo>
                      <a:pt x="159" y="60"/>
                      <a:pt x="158" y="61"/>
                      <a:pt x="157" y="62"/>
                    </a:cubicBezTo>
                    <a:cubicBezTo>
                      <a:pt x="157" y="63"/>
                      <a:pt x="157" y="65"/>
                      <a:pt x="157" y="66"/>
                    </a:cubicBezTo>
                    <a:cubicBezTo>
                      <a:pt x="157" y="70"/>
                      <a:pt x="159" y="74"/>
                      <a:pt x="162" y="76"/>
                    </a:cubicBezTo>
                    <a:cubicBezTo>
                      <a:pt x="162" y="76"/>
                      <a:pt x="162" y="76"/>
                      <a:pt x="162" y="76"/>
                    </a:cubicBezTo>
                    <a:cubicBezTo>
                      <a:pt x="164" y="77"/>
                      <a:pt x="166" y="78"/>
                      <a:pt x="168" y="78"/>
                    </a:cubicBezTo>
                    <a:cubicBezTo>
                      <a:pt x="168" y="78"/>
                      <a:pt x="168" y="78"/>
                      <a:pt x="168" y="78"/>
                    </a:cubicBezTo>
                    <a:cubicBezTo>
                      <a:pt x="168" y="78"/>
                      <a:pt x="168" y="78"/>
                      <a:pt x="168" y="78"/>
                    </a:cubicBezTo>
                    <a:cubicBezTo>
                      <a:pt x="177" y="78"/>
                      <a:pt x="177" y="78"/>
                      <a:pt x="177" y="78"/>
                    </a:cubicBezTo>
                    <a:cubicBezTo>
                      <a:pt x="181" y="78"/>
                      <a:pt x="181" y="78"/>
                      <a:pt x="181" y="78"/>
                    </a:cubicBezTo>
                    <a:cubicBezTo>
                      <a:pt x="187" y="79"/>
                      <a:pt x="192" y="84"/>
                      <a:pt x="193" y="90"/>
                    </a:cubicBezTo>
                    <a:close/>
                    <a:moveTo>
                      <a:pt x="96" y="66"/>
                    </a:moveTo>
                    <a:cubicBezTo>
                      <a:pt x="80" y="66"/>
                      <a:pt x="66" y="79"/>
                      <a:pt x="66" y="96"/>
                    </a:cubicBezTo>
                    <a:cubicBezTo>
                      <a:pt x="66" y="113"/>
                      <a:pt x="80" y="126"/>
                      <a:pt x="96" y="126"/>
                    </a:cubicBezTo>
                    <a:cubicBezTo>
                      <a:pt x="113" y="126"/>
                      <a:pt x="127" y="113"/>
                      <a:pt x="127" y="96"/>
                    </a:cubicBezTo>
                    <a:cubicBezTo>
                      <a:pt x="127" y="79"/>
                      <a:pt x="113" y="66"/>
                      <a:pt x="96"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64" name="Freeform 3175"/>
              <p:cNvSpPr>
                <a:spLocks noChangeAspect="1" noEditPoints="1"/>
              </p:cNvSpPr>
              <p:nvPr/>
            </p:nvSpPr>
            <p:spPr bwMode="gray">
              <a:xfrm>
                <a:off x="4271352" y="-405408"/>
                <a:ext cx="272058" cy="270272"/>
              </a:xfrm>
              <a:custGeom>
                <a:avLst/>
                <a:gdLst>
                  <a:gd name="T0" fmla="*/ 181 w 193"/>
                  <a:gd name="T1" fmla="*/ 114 h 192"/>
                  <a:gd name="T2" fmla="*/ 167 w 193"/>
                  <a:gd name="T3" fmla="*/ 114 h 192"/>
                  <a:gd name="T4" fmla="*/ 160 w 193"/>
                  <a:gd name="T5" fmla="*/ 134 h 192"/>
                  <a:gd name="T6" fmla="*/ 161 w 193"/>
                  <a:gd name="T7" fmla="*/ 135 h 192"/>
                  <a:gd name="T8" fmla="*/ 169 w 193"/>
                  <a:gd name="T9" fmla="*/ 160 h 192"/>
                  <a:gd name="T10" fmla="*/ 140 w 193"/>
                  <a:gd name="T11" fmla="*/ 166 h 192"/>
                  <a:gd name="T12" fmla="*/ 133 w 193"/>
                  <a:gd name="T13" fmla="*/ 158 h 192"/>
                  <a:gd name="T14" fmla="*/ 126 w 193"/>
                  <a:gd name="T15" fmla="*/ 156 h 192"/>
                  <a:gd name="T16" fmla="*/ 123 w 193"/>
                  <a:gd name="T17" fmla="*/ 157 h 192"/>
                  <a:gd name="T18" fmla="*/ 121 w 193"/>
                  <a:gd name="T19" fmla="*/ 158 h 192"/>
                  <a:gd name="T20" fmla="*/ 120 w 193"/>
                  <a:gd name="T21" fmla="*/ 158 h 192"/>
                  <a:gd name="T22" fmla="*/ 117 w 193"/>
                  <a:gd name="T23" fmla="*/ 161 h 192"/>
                  <a:gd name="T24" fmla="*/ 114 w 193"/>
                  <a:gd name="T25" fmla="*/ 167 h 192"/>
                  <a:gd name="T26" fmla="*/ 114 w 193"/>
                  <a:gd name="T27" fmla="*/ 176 h 192"/>
                  <a:gd name="T28" fmla="*/ 91 w 193"/>
                  <a:gd name="T29" fmla="*/ 192 h 192"/>
                  <a:gd name="T30" fmla="*/ 78 w 193"/>
                  <a:gd name="T31" fmla="*/ 170 h 192"/>
                  <a:gd name="T32" fmla="*/ 78 w 193"/>
                  <a:gd name="T33" fmla="*/ 167 h 192"/>
                  <a:gd name="T34" fmla="*/ 65 w 193"/>
                  <a:gd name="T35" fmla="*/ 157 h 192"/>
                  <a:gd name="T36" fmla="*/ 64 w 193"/>
                  <a:gd name="T37" fmla="*/ 157 h 192"/>
                  <a:gd name="T38" fmla="*/ 63 w 193"/>
                  <a:gd name="T39" fmla="*/ 157 h 192"/>
                  <a:gd name="T40" fmla="*/ 61 w 193"/>
                  <a:gd name="T41" fmla="*/ 158 h 192"/>
                  <a:gd name="T42" fmla="*/ 60 w 193"/>
                  <a:gd name="T43" fmla="*/ 158 h 192"/>
                  <a:gd name="T44" fmla="*/ 59 w 193"/>
                  <a:gd name="T45" fmla="*/ 159 h 192"/>
                  <a:gd name="T46" fmla="*/ 32 w 193"/>
                  <a:gd name="T47" fmla="*/ 168 h 192"/>
                  <a:gd name="T48" fmla="*/ 27 w 193"/>
                  <a:gd name="T49" fmla="*/ 140 h 192"/>
                  <a:gd name="T50" fmla="*/ 33 w 193"/>
                  <a:gd name="T51" fmla="*/ 133 h 192"/>
                  <a:gd name="T52" fmla="*/ 36 w 193"/>
                  <a:gd name="T53" fmla="*/ 126 h 192"/>
                  <a:gd name="T54" fmla="*/ 26 w 193"/>
                  <a:gd name="T55" fmla="*/ 114 h 192"/>
                  <a:gd name="T56" fmla="*/ 12 w 193"/>
                  <a:gd name="T57" fmla="*/ 114 h 192"/>
                  <a:gd name="T58" fmla="*/ 12 w 193"/>
                  <a:gd name="T59" fmla="*/ 78 h 192"/>
                  <a:gd name="T60" fmla="*/ 25 w 193"/>
                  <a:gd name="T61" fmla="*/ 78 h 192"/>
                  <a:gd name="T62" fmla="*/ 32 w 193"/>
                  <a:gd name="T63" fmla="*/ 74 h 192"/>
                  <a:gd name="T64" fmla="*/ 36 w 193"/>
                  <a:gd name="T65" fmla="*/ 64 h 192"/>
                  <a:gd name="T66" fmla="*/ 35 w 193"/>
                  <a:gd name="T67" fmla="*/ 62 h 192"/>
                  <a:gd name="T68" fmla="*/ 35 w 193"/>
                  <a:gd name="T69" fmla="*/ 61 h 192"/>
                  <a:gd name="T70" fmla="*/ 34 w 193"/>
                  <a:gd name="T71" fmla="*/ 59 h 192"/>
                  <a:gd name="T72" fmla="*/ 33 w 193"/>
                  <a:gd name="T73" fmla="*/ 58 h 192"/>
                  <a:gd name="T74" fmla="*/ 27 w 193"/>
                  <a:gd name="T75" fmla="*/ 52 h 192"/>
                  <a:gd name="T76" fmla="*/ 32 w 193"/>
                  <a:gd name="T77" fmla="*/ 24 h 192"/>
                  <a:gd name="T78" fmla="*/ 57 w 193"/>
                  <a:gd name="T79" fmla="*/ 31 h 192"/>
                  <a:gd name="T80" fmla="*/ 74 w 193"/>
                  <a:gd name="T81" fmla="*/ 33 h 192"/>
                  <a:gd name="T82" fmla="*/ 78 w 193"/>
                  <a:gd name="T83" fmla="*/ 28 h 192"/>
                  <a:gd name="T84" fmla="*/ 78 w 193"/>
                  <a:gd name="T85" fmla="*/ 27 h 192"/>
                  <a:gd name="T86" fmla="*/ 78 w 193"/>
                  <a:gd name="T87" fmla="*/ 25 h 192"/>
                  <a:gd name="T88" fmla="*/ 78 w 193"/>
                  <a:gd name="T89" fmla="*/ 25 h 192"/>
                  <a:gd name="T90" fmla="*/ 78 w 193"/>
                  <a:gd name="T91" fmla="*/ 12 h 192"/>
                  <a:gd name="T92" fmla="*/ 114 w 193"/>
                  <a:gd name="T93" fmla="*/ 12 h 192"/>
                  <a:gd name="T94" fmla="*/ 114 w 193"/>
                  <a:gd name="T95" fmla="*/ 25 h 192"/>
                  <a:gd name="T96" fmla="*/ 134 w 193"/>
                  <a:gd name="T97" fmla="*/ 33 h 192"/>
                  <a:gd name="T98" fmla="*/ 140 w 193"/>
                  <a:gd name="T99" fmla="*/ 26 h 192"/>
                  <a:gd name="T100" fmla="*/ 169 w 193"/>
                  <a:gd name="T101" fmla="*/ 32 h 192"/>
                  <a:gd name="T102" fmla="*/ 161 w 193"/>
                  <a:gd name="T103" fmla="*/ 56 h 192"/>
                  <a:gd name="T104" fmla="*/ 157 w 193"/>
                  <a:gd name="T105" fmla="*/ 66 h 192"/>
                  <a:gd name="T106" fmla="*/ 168 w 193"/>
                  <a:gd name="T107" fmla="*/ 78 h 192"/>
                  <a:gd name="T108" fmla="*/ 177 w 193"/>
                  <a:gd name="T109" fmla="*/ 78 h 192"/>
                  <a:gd name="T110" fmla="*/ 96 w 193"/>
                  <a:gd name="T111" fmla="*/ 66 h 192"/>
                  <a:gd name="T112" fmla="*/ 127 w 193"/>
                  <a:gd name="T113"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3" h="192">
                    <a:moveTo>
                      <a:pt x="193" y="90"/>
                    </a:moveTo>
                    <a:cubicBezTo>
                      <a:pt x="193" y="102"/>
                      <a:pt x="193" y="102"/>
                      <a:pt x="193" y="102"/>
                    </a:cubicBezTo>
                    <a:cubicBezTo>
                      <a:pt x="192" y="108"/>
                      <a:pt x="187" y="113"/>
                      <a:pt x="181" y="114"/>
                    </a:cubicBezTo>
                    <a:cubicBezTo>
                      <a:pt x="177" y="114"/>
                      <a:pt x="177" y="114"/>
                      <a:pt x="177" y="114"/>
                    </a:cubicBezTo>
                    <a:cubicBezTo>
                      <a:pt x="170" y="114"/>
                      <a:pt x="170" y="114"/>
                      <a:pt x="170" y="114"/>
                    </a:cubicBezTo>
                    <a:cubicBezTo>
                      <a:pt x="167" y="114"/>
                      <a:pt x="167" y="114"/>
                      <a:pt x="167" y="114"/>
                    </a:cubicBezTo>
                    <a:cubicBezTo>
                      <a:pt x="166" y="114"/>
                      <a:pt x="165" y="115"/>
                      <a:pt x="164" y="115"/>
                    </a:cubicBezTo>
                    <a:cubicBezTo>
                      <a:pt x="163" y="116"/>
                      <a:pt x="162" y="116"/>
                      <a:pt x="160" y="118"/>
                    </a:cubicBezTo>
                    <a:cubicBezTo>
                      <a:pt x="156" y="122"/>
                      <a:pt x="156" y="129"/>
                      <a:pt x="160" y="134"/>
                    </a:cubicBezTo>
                    <a:cubicBezTo>
                      <a:pt x="160" y="134"/>
                      <a:pt x="160" y="134"/>
                      <a:pt x="160" y="134"/>
                    </a:cubicBezTo>
                    <a:cubicBezTo>
                      <a:pt x="160" y="134"/>
                      <a:pt x="160" y="134"/>
                      <a:pt x="160" y="134"/>
                    </a:cubicBezTo>
                    <a:cubicBezTo>
                      <a:pt x="161" y="135"/>
                      <a:pt x="161" y="135"/>
                      <a:pt x="161" y="135"/>
                    </a:cubicBezTo>
                    <a:cubicBezTo>
                      <a:pt x="166" y="140"/>
                      <a:pt x="166" y="140"/>
                      <a:pt x="166" y="140"/>
                    </a:cubicBezTo>
                    <a:cubicBezTo>
                      <a:pt x="169" y="143"/>
                      <a:pt x="169" y="143"/>
                      <a:pt x="169" y="143"/>
                    </a:cubicBezTo>
                    <a:cubicBezTo>
                      <a:pt x="173" y="148"/>
                      <a:pt x="173" y="155"/>
                      <a:pt x="169" y="160"/>
                    </a:cubicBezTo>
                    <a:cubicBezTo>
                      <a:pt x="161" y="168"/>
                      <a:pt x="161" y="168"/>
                      <a:pt x="161" y="168"/>
                    </a:cubicBezTo>
                    <a:cubicBezTo>
                      <a:pt x="155" y="172"/>
                      <a:pt x="148" y="172"/>
                      <a:pt x="143" y="168"/>
                    </a:cubicBezTo>
                    <a:cubicBezTo>
                      <a:pt x="140" y="166"/>
                      <a:pt x="140" y="166"/>
                      <a:pt x="140" y="166"/>
                    </a:cubicBezTo>
                    <a:cubicBezTo>
                      <a:pt x="136" y="161"/>
                      <a:pt x="136" y="161"/>
                      <a:pt x="136" y="161"/>
                    </a:cubicBezTo>
                    <a:cubicBezTo>
                      <a:pt x="134" y="159"/>
                      <a:pt x="134" y="159"/>
                      <a:pt x="134" y="159"/>
                    </a:cubicBezTo>
                    <a:cubicBezTo>
                      <a:pt x="133" y="159"/>
                      <a:pt x="133" y="158"/>
                      <a:pt x="133" y="158"/>
                    </a:cubicBezTo>
                    <a:cubicBezTo>
                      <a:pt x="131" y="157"/>
                      <a:pt x="129" y="157"/>
                      <a:pt x="127" y="156"/>
                    </a:cubicBezTo>
                    <a:cubicBezTo>
                      <a:pt x="127" y="156"/>
                      <a:pt x="127" y="156"/>
                      <a:pt x="127" y="156"/>
                    </a:cubicBezTo>
                    <a:cubicBezTo>
                      <a:pt x="127" y="156"/>
                      <a:pt x="127" y="156"/>
                      <a:pt x="126" y="156"/>
                    </a:cubicBezTo>
                    <a:cubicBezTo>
                      <a:pt x="126" y="156"/>
                      <a:pt x="126" y="156"/>
                      <a:pt x="126" y="156"/>
                    </a:cubicBezTo>
                    <a:cubicBezTo>
                      <a:pt x="126" y="156"/>
                      <a:pt x="126" y="156"/>
                      <a:pt x="126" y="156"/>
                    </a:cubicBezTo>
                    <a:cubicBezTo>
                      <a:pt x="125" y="156"/>
                      <a:pt x="124" y="157"/>
                      <a:pt x="123" y="157"/>
                    </a:cubicBezTo>
                    <a:cubicBezTo>
                      <a:pt x="123" y="157"/>
                      <a:pt x="123" y="157"/>
                      <a:pt x="123" y="157"/>
                    </a:cubicBezTo>
                    <a:cubicBezTo>
                      <a:pt x="122" y="157"/>
                      <a:pt x="122" y="157"/>
                      <a:pt x="121" y="158"/>
                    </a:cubicBezTo>
                    <a:cubicBezTo>
                      <a:pt x="121" y="158"/>
                      <a:pt x="121" y="158"/>
                      <a:pt x="121" y="158"/>
                    </a:cubicBezTo>
                    <a:cubicBezTo>
                      <a:pt x="121" y="158"/>
                      <a:pt x="121" y="158"/>
                      <a:pt x="121" y="158"/>
                    </a:cubicBezTo>
                    <a:cubicBezTo>
                      <a:pt x="121" y="158"/>
                      <a:pt x="121" y="158"/>
                      <a:pt x="121" y="158"/>
                    </a:cubicBezTo>
                    <a:cubicBezTo>
                      <a:pt x="121" y="158"/>
                      <a:pt x="120" y="158"/>
                      <a:pt x="120" y="158"/>
                    </a:cubicBezTo>
                    <a:cubicBezTo>
                      <a:pt x="120" y="158"/>
                      <a:pt x="120" y="158"/>
                      <a:pt x="120" y="158"/>
                    </a:cubicBezTo>
                    <a:cubicBezTo>
                      <a:pt x="119" y="159"/>
                      <a:pt x="118" y="160"/>
                      <a:pt x="118" y="160"/>
                    </a:cubicBezTo>
                    <a:cubicBezTo>
                      <a:pt x="117" y="160"/>
                      <a:pt x="117" y="161"/>
                      <a:pt x="117" y="161"/>
                    </a:cubicBezTo>
                    <a:cubicBezTo>
                      <a:pt x="117" y="161"/>
                      <a:pt x="117" y="161"/>
                      <a:pt x="117" y="161"/>
                    </a:cubicBezTo>
                    <a:cubicBezTo>
                      <a:pt x="116" y="163"/>
                      <a:pt x="115" y="165"/>
                      <a:pt x="114" y="167"/>
                    </a:cubicBezTo>
                    <a:cubicBezTo>
                      <a:pt x="114" y="167"/>
                      <a:pt x="114" y="167"/>
                      <a:pt x="114" y="167"/>
                    </a:cubicBezTo>
                    <a:cubicBezTo>
                      <a:pt x="114" y="167"/>
                      <a:pt x="114" y="167"/>
                      <a:pt x="114" y="167"/>
                    </a:cubicBezTo>
                    <a:cubicBezTo>
                      <a:pt x="114" y="170"/>
                      <a:pt x="114" y="170"/>
                      <a:pt x="114" y="170"/>
                    </a:cubicBezTo>
                    <a:cubicBezTo>
                      <a:pt x="114" y="176"/>
                      <a:pt x="114" y="176"/>
                      <a:pt x="114" y="176"/>
                    </a:cubicBezTo>
                    <a:cubicBezTo>
                      <a:pt x="114" y="180"/>
                      <a:pt x="114" y="180"/>
                      <a:pt x="114" y="180"/>
                    </a:cubicBezTo>
                    <a:cubicBezTo>
                      <a:pt x="114" y="187"/>
                      <a:pt x="108" y="192"/>
                      <a:pt x="102" y="192"/>
                    </a:cubicBezTo>
                    <a:cubicBezTo>
                      <a:pt x="91" y="192"/>
                      <a:pt x="91" y="192"/>
                      <a:pt x="91" y="192"/>
                    </a:cubicBezTo>
                    <a:cubicBezTo>
                      <a:pt x="84" y="192"/>
                      <a:pt x="79" y="187"/>
                      <a:pt x="78" y="180"/>
                    </a:cubicBezTo>
                    <a:cubicBezTo>
                      <a:pt x="78" y="176"/>
                      <a:pt x="78" y="176"/>
                      <a:pt x="78" y="176"/>
                    </a:cubicBezTo>
                    <a:cubicBezTo>
                      <a:pt x="78" y="170"/>
                      <a:pt x="78" y="170"/>
                      <a:pt x="78" y="170"/>
                    </a:cubicBezTo>
                    <a:cubicBezTo>
                      <a:pt x="78" y="170"/>
                      <a:pt x="78" y="170"/>
                      <a:pt x="78" y="170"/>
                    </a:cubicBezTo>
                    <a:cubicBezTo>
                      <a:pt x="78" y="167"/>
                      <a:pt x="78" y="167"/>
                      <a:pt x="78" y="167"/>
                    </a:cubicBezTo>
                    <a:cubicBezTo>
                      <a:pt x="78" y="167"/>
                      <a:pt x="78" y="167"/>
                      <a:pt x="78" y="167"/>
                    </a:cubicBezTo>
                    <a:cubicBezTo>
                      <a:pt x="78" y="164"/>
                      <a:pt x="77" y="162"/>
                      <a:pt x="75" y="160"/>
                    </a:cubicBezTo>
                    <a:cubicBezTo>
                      <a:pt x="72" y="157"/>
                      <a:pt x="69" y="156"/>
                      <a:pt x="66" y="156"/>
                    </a:cubicBezTo>
                    <a:cubicBezTo>
                      <a:pt x="65" y="157"/>
                      <a:pt x="65" y="157"/>
                      <a:pt x="65" y="157"/>
                    </a:cubicBezTo>
                    <a:cubicBezTo>
                      <a:pt x="65" y="157"/>
                      <a:pt x="65" y="157"/>
                      <a:pt x="65" y="157"/>
                    </a:cubicBezTo>
                    <a:cubicBezTo>
                      <a:pt x="64" y="157"/>
                      <a:pt x="64" y="157"/>
                      <a:pt x="64" y="157"/>
                    </a:cubicBezTo>
                    <a:cubicBezTo>
                      <a:pt x="64" y="157"/>
                      <a:pt x="64" y="157"/>
                      <a:pt x="64" y="157"/>
                    </a:cubicBezTo>
                    <a:cubicBezTo>
                      <a:pt x="63" y="157"/>
                      <a:pt x="63" y="157"/>
                      <a:pt x="63" y="157"/>
                    </a:cubicBezTo>
                    <a:cubicBezTo>
                      <a:pt x="63" y="157"/>
                      <a:pt x="63" y="157"/>
                      <a:pt x="63" y="157"/>
                    </a:cubicBezTo>
                    <a:cubicBezTo>
                      <a:pt x="63" y="157"/>
                      <a:pt x="63" y="157"/>
                      <a:pt x="63" y="157"/>
                    </a:cubicBezTo>
                    <a:cubicBezTo>
                      <a:pt x="63" y="157"/>
                      <a:pt x="63" y="157"/>
                      <a:pt x="63" y="157"/>
                    </a:cubicBezTo>
                    <a:cubicBezTo>
                      <a:pt x="62" y="157"/>
                      <a:pt x="62" y="157"/>
                      <a:pt x="62" y="157"/>
                    </a:cubicBezTo>
                    <a:cubicBezTo>
                      <a:pt x="62" y="157"/>
                      <a:pt x="61" y="158"/>
                      <a:pt x="61" y="158"/>
                    </a:cubicBezTo>
                    <a:cubicBezTo>
                      <a:pt x="61" y="158"/>
                      <a:pt x="61" y="158"/>
                      <a:pt x="61" y="158"/>
                    </a:cubicBezTo>
                    <a:cubicBezTo>
                      <a:pt x="61" y="158"/>
                      <a:pt x="60" y="158"/>
                      <a:pt x="60" y="158"/>
                    </a:cubicBezTo>
                    <a:cubicBezTo>
                      <a:pt x="60" y="158"/>
                      <a:pt x="60" y="158"/>
                      <a:pt x="60" y="158"/>
                    </a:cubicBezTo>
                    <a:cubicBezTo>
                      <a:pt x="59" y="159"/>
                      <a:pt x="59" y="159"/>
                      <a:pt x="59" y="159"/>
                    </a:cubicBezTo>
                    <a:cubicBezTo>
                      <a:pt x="59" y="159"/>
                      <a:pt x="59" y="159"/>
                      <a:pt x="59" y="159"/>
                    </a:cubicBezTo>
                    <a:cubicBezTo>
                      <a:pt x="59" y="159"/>
                      <a:pt x="59" y="159"/>
                      <a:pt x="59" y="159"/>
                    </a:cubicBezTo>
                    <a:cubicBezTo>
                      <a:pt x="52" y="166"/>
                      <a:pt x="52" y="166"/>
                      <a:pt x="52" y="166"/>
                    </a:cubicBezTo>
                    <a:cubicBezTo>
                      <a:pt x="50" y="168"/>
                      <a:pt x="50" y="168"/>
                      <a:pt x="50" y="168"/>
                    </a:cubicBezTo>
                    <a:cubicBezTo>
                      <a:pt x="44" y="172"/>
                      <a:pt x="37" y="172"/>
                      <a:pt x="32" y="168"/>
                    </a:cubicBezTo>
                    <a:cubicBezTo>
                      <a:pt x="24" y="160"/>
                      <a:pt x="24" y="160"/>
                      <a:pt x="24" y="160"/>
                    </a:cubicBezTo>
                    <a:cubicBezTo>
                      <a:pt x="20" y="155"/>
                      <a:pt x="20" y="148"/>
                      <a:pt x="24" y="143"/>
                    </a:cubicBezTo>
                    <a:cubicBezTo>
                      <a:pt x="27" y="140"/>
                      <a:pt x="27" y="140"/>
                      <a:pt x="27" y="140"/>
                    </a:cubicBezTo>
                    <a:cubicBezTo>
                      <a:pt x="31" y="135"/>
                      <a:pt x="31" y="135"/>
                      <a:pt x="31" y="135"/>
                    </a:cubicBezTo>
                    <a:cubicBezTo>
                      <a:pt x="31" y="135"/>
                      <a:pt x="31" y="135"/>
                      <a:pt x="31" y="135"/>
                    </a:cubicBezTo>
                    <a:cubicBezTo>
                      <a:pt x="33" y="133"/>
                      <a:pt x="33" y="133"/>
                      <a:pt x="33" y="133"/>
                    </a:cubicBezTo>
                    <a:cubicBezTo>
                      <a:pt x="33" y="133"/>
                      <a:pt x="33" y="133"/>
                      <a:pt x="33" y="133"/>
                    </a:cubicBezTo>
                    <a:cubicBezTo>
                      <a:pt x="35" y="131"/>
                      <a:pt x="36" y="129"/>
                      <a:pt x="36" y="126"/>
                    </a:cubicBezTo>
                    <a:cubicBezTo>
                      <a:pt x="36" y="126"/>
                      <a:pt x="36" y="126"/>
                      <a:pt x="36" y="126"/>
                    </a:cubicBezTo>
                    <a:cubicBezTo>
                      <a:pt x="36" y="121"/>
                      <a:pt x="32" y="116"/>
                      <a:pt x="27" y="115"/>
                    </a:cubicBezTo>
                    <a:cubicBezTo>
                      <a:pt x="27" y="114"/>
                      <a:pt x="27" y="114"/>
                      <a:pt x="27" y="114"/>
                    </a:cubicBezTo>
                    <a:cubicBezTo>
                      <a:pt x="27" y="114"/>
                      <a:pt x="26" y="114"/>
                      <a:pt x="26" y="114"/>
                    </a:cubicBezTo>
                    <a:cubicBezTo>
                      <a:pt x="26" y="114"/>
                      <a:pt x="26" y="114"/>
                      <a:pt x="25" y="114"/>
                    </a:cubicBezTo>
                    <a:cubicBezTo>
                      <a:pt x="16" y="114"/>
                      <a:pt x="16" y="114"/>
                      <a:pt x="16" y="114"/>
                    </a:cubicBezTo>
                    <a:cubicBezTo>
                      <a:pt x="12" y="114"/>
                      <a:pt x="12" y="114"/>
                      <a:pt x="12" y="114"/>
                    </a:cubicBezTo>
                    <a:cubicBezTo>
                      <a:pt x="6" y="113"/>
                      <a:pt x="1" y="108"/>
                      <a:pt x="0" y="102"/>
                    </a:cubicBezTo>
                    <a:cubicBezTo>
                      <a:pt x="0" y="90"/>
                      <a:pt x="0" y="90"/>
                      <a:pt x="0" y="90"/>
                    </a:cubicBezTo>
                    <a:cubicBezTo>
                      <a:pt x="1" y="84"/>
                      <a:pt x="6" y="79"/>
                      <a:pt x="12" y="78"/>
                    </a:cubicBezTo>
                    <a:cubicBezTo>
                      <a:pt x="16" y="78"/>
                      <a:pt x="16" y="78"/>
                      <a:pt x="16" y="78"/>
                    </a:cubicBezTo>
                    <a:cubicBezTo>
                      <a:pt x="22" y="78"/>
                      <a:pt x="22" y="78"/>
                      <a:pt x="22" y="78"/>
                    </a:cubicBezTo>
                    <a:cubicBezTo>
                      <a:pt x="25" y="78"/>
                      <a:pt x="25" y="78"/>
                      <a:pt x="25" y="78"/>
                    </a:cubicBezTo>
                    <a:cubicBezTo>
                      <a:pt x="28" y="78"/>
                      <a:pt x="30" y="77"/>
                      <a:pt x="32" y="74"/>
                    </a:cubicBezTo>
                    <a:cubicBezTo>
                      <a:pt x="32" y="74"/>
                      <a:pt x="32" y="74"/>
                      <a:pt x="32" y="74"/>
                    </a:cubicBezTo>
                    <a:cubicBezTo>
                      <a:pt x="32" y="74"/>
                      <a:pt x="32" y="74"/>
                      <a:pt x="32" y="74"/>
                    </a:cubicBezTo>
                    <a:cubicBezTo>
                      <a:pt x="32" y="74"/>
                      <a:pt x="32" y="74"/>
                      <a:pt x="32" y="74"/>
                    </a:cubicBezTo>
                    <a:cubicBezTo>
                      <a:pt x="35" y="72"/>
                      <a:pt x="36" y="68"/>
                      <a:pt x="36" y="64"/>
                    </a:cubicBezTo>
                    <a:cubicBezTo>
                      <a:pt x="36" y="64"/>
                      <a:pt x="36" y="64"/>
                      <a:pt x="36" y="64"/>
                    </a:cubicBezTo>
                    <a:cubicBezTo>
                      <a:pt x="36" y="64"/>
                      <a:pt x="36" y="64"/>
                      <a:pt x="36" y="63"/>
                    </a:cubicBezTo>
                    <a:cubicBezTo>
                      <a:pt x="36" y="63"/>
                      <a:pt x="36" y="63"/>
                      <a:pt x="36" y="63"/>
                    </a:cubicBezTo>
                    <a:cubicBezTo>
                      <a:pt x="36" y="63"/>
                      <a:pt x="35" y="63"/>
                      <a:pt x="35" y="62"/>
                    </a:cubicBezTo>
                    <a:cubicBezTo>
                      <a:pt x="35" y="62"/>
                      <a:pt x="35" y="62"/>
                      <a:pt x="35" y="62"/>
                    </a:cubicBezTo>
                    <a:cubicBezTo>
                      <a:pt x="35" y="62"/>
                      <a:pt x="35" y="62"/>
                      <a:pt x="35" y="61"/>
                    </a:cubicBezTo>
                    <a:cubicBezTo>
                      <a:pt x="35" y="61"/>
                      <a:pt x="35" y="61"/>
                      <a:pt x="35" y="61"/>
                    </a:cubicBezTo>
                    <a:cubicBezTo>
                      <a:pt x="35" y="61"/>
                      <a:pt x="35" y="61"/>
                      <a:pt x="35" y="60"/>
                    </a:cubicBezTo>
                    <a:cubicBezTo>
                      <a:pt x="34" y="60"/>
                      <a:pt x="34" y="60"/>
                      <a:pt x="34" y="60"/>
                    </a:cubicBezTo>
                    <a:cubicBezTo>
                      <a:pt x="34" y="60"/>
                      <a:pt x="34" y="60"/>
                      <a:pt x="34" y="59"/>
                    </a:cubicBezTo>
                    <a:cubicBezTo>
                      <a:pt x="34" y="59"/>
                      <a:pt x="34" y="59"/>
                      <a:pt x="34" y="59"/>
                    </a:cubicBezTo>
                    <a:cubicBezTo>
                      <a:pt x="34" y="59"/>
                      <a:pt x="33" y="59"/>
                      <a:pt x="33" y="58"/>
                    </a:cubicBezTo>
                    <a:cubicBezTo>
                      <a:pt x="33" y="58"/>
                      <a:pt x="33" y="58"/>
                      <a:pt x="33" y="58"/>
                    </a:cubicBezTo>
                    <a:cubicBezTo>
                      <a:pt x="33" y="58"/>
                      <a:pt x="33" y="58"/>
                      <a:pt x="33" y="58"/>
                    </a:cubicBezTo>
                    <a:cubicBezTo>
                      <a:pt x="33" y="58"/>
                      <a:pt x="33" y="58"/>
                      <a:pt x="33" y="58"/>
                    </a:cubicBezTo>
                    <a:cubicBezTo>
                      <a:pt x="27" y="52"/>
                      <a:pt x="27" y="52"/>
                      <a:pt x="27" y="52"/>
                    </a:cubicBezTo>
                    <a:cubicBezTo>
                      <a:pt x="24" y="49"/>
                      <a:pt x="24" y="49"/>
                      <a:pt x="24" y="49"/>
                    </a:cubicBezTo>
                    <a:cubicBezTo>
                      <a:pt x="20" y="44"/>
                      <a:pt x="20" y="37"/>
                      <a:pt x="24" y="32"/>
                    </a:cubicBezTo>
                    <a:cubicBezTo>
                      <a:pt x="32" y="24"/>
                      <a:pt x="32" y="24"/>
                      <a:pt x="32" y="24"/>
                    </a:cubicBezTo>
                    <a:cubicBezTo>
                      <a:pt x="37" y="20"/>
                      <a:pt x="44" y="20"/>
                      <a:pt x="50" y="24"/>
                    </a:cubicBezTo>
                    <a:cubicBezTo>
                      <a:pt x="52" y="26"/>
                      <a:pt x="52" y="26"/>
                      <a:pt x="52" y="26"/>
                    </a:cubicBezTo>
                    <a:cubicBezTo>
                      <a:pt x="57" y="31"/>
                      <a:pt x="57" y="31"/>
                      <a:pt x="57" y="31"/>
                    </a:cubicBezTo>
                    <a:cubicBezTo>
                      <a:pt x="59" y="33"/>
                      <a:pt x="59" y="33"/>
                      <a:pt x="59" y="33"/>
                    </a:cubicBezTo>
                    <a:cubicBezTo>
                      <a:pt x="61" y="35"/>
                      <a:pt x="64" y="36"/>
                      <a:pt x="66" y="36"/>
                    </a:cubicBezTo>
                    <a:cubicBezTo>
                      <a:pt x="69" y="36"/>
                      <a:pt x="72" y="34"/>
                      <a:pt x="74" y="33"/>
                    </a:cubicBezTo>
                    <a:cubicBezTo>
                      <a:pt x="75" y="32"/>
                      <a:pt x="76" y="30"/>
                      <a:pt x="77" y="29"/>
                    </a:cubicBezTo>
                    <a:cubicBezTo>
                      <a:pt x="77" y="29"/>
                      <a:pt x="77" y="29"/>
                      <a:pt x="77" y="29"/>
                    </a:cubicBezTo>
                    <a:cubicBezTo>
                      <a:pt x="77" y="29"/>
                      <a:pt x="77" y="28"/>
                      <a:pt x="78" y="28"/>
                    </a:cubicBezTo>
                    <a:cubicBezTo>
                      <a:pt x="78" y="28"/>
                      <a:pt x="78" y="28"/>
                      <a:pt x="78" y="28"/>
                    </a:cubicBezTo>
                    <a:cubicBezTo>
                      <a:pt x="78" y="28"/>
                      <a:pt x="78" y="27"/>
                      <a:pt x="78" y="27"/>
                    </a:cubicBezTo>
                    <a:cubicBezTo>
                      <a:pt x="78" y="27"/>
                      <a:pt x="78" y="27"/>
                      <a:pt x="78" y="27"/>
                    </a:cubicBezTo>
                    <a:cubicBezTo>
                      <a:pt x="78" y="27"/>
                      <a:pt x="78" y="26"/>
                      <a:pt x="78" y="26"/>
                    </a:cubicBezTo>
                    <a:cubicBezTo>
                      <a:pt x="78" y="26"/>
                      <a:pt x="78" y="26"/>
                      <a:pt x="78" y="26"/>
                    </a:cubicBezTo>
                    <a:cubicBezTo>
                      <a:pt x="78" y="26"/>
                      <a:pt x="78" y="25"/>
                      <a:pt x="78" y="25"/>
                    </a:cubicBezTo>
                    <a:cubicBezTo>
                      <a:pt x="78" y="25"/>
                      <a:pt x="78" y="25"/>
                      <a:pt x="78" y="25"/>
                    </a:cubicBezTo>
                    <a:cubicBezTo>
                      <a:pt x="78" y="25"/>
                      <a:pt x="78" y="25"/>
                      <a:pt x="78" y="25"/>
                    </a:cubicBezTo>
                    <a:cubicBezTo>
                      <a:pt x="78" y="25"/>
                      <a:pt x="78" y="25"/>
                      <a:pt x="78" y="25"/>
                    </a:cubicBezTo>
                    <a:cubicBezTo>
                      <a:pt x="78" y="22"/>
                      <a:pt x="78" y="22"/>
                      <a:pt x="78" y="22"/>
                    </a:cubicBezTo>
                    <a:cubicBezTo>
                      <a:pt x="78" y="16"/>
                      <a:pt x="78" y="16"/>
                      <a:pt x="78" y="16"/>
                    </a:cubicBezTo>
                    <a:cubicBezTo>
                      <a:pt x="78" y="12"/>
                      <a:pt x="78" y="12"/>
                      <a:pt x="78" y="12"/>
                    </a:cubicBezTo>
                    <a:cubicBezTo>
                      <a:pt x="79" y="5"/>
                      <a:pt x="84" y="0"/>
                      <a:pt x="91" y="0"/>
                    </a:cubicBezTo>
                    <a:cubicBezTo>
                      <a:pt x="102" y="0"/>
                      <a:pt x="102" y="0"/>
                      <a:pt x="102" y="0"/>
                    </a:cubicBezTo>
                    <a:cubicBezTo>
                      <a:pt x="108" y="0"/>
                      <a:pt x="114" y="5"/>
                      <a:pt x="114" y="12"/>
                    </a:cubicBezTo>
                    <a:cubicBezTo>
                      <a:pt x="114" y="16"/>
                      <a:pt x="114" y="16"/>
                      <a:pt x="114" y="16"/>
                    </a:cubicBezTo>
                    <a:cubicBezTo>
                      <a:pt x="114" y="22"/>
                      <a:pt x="114" y="22"/>
                      <a:pt x="114" y="22"/>
                    </a:cubicBezTo>
                    <a:cubicBezTo>
                      <a:pt x="114" y="25"/>
                      <a:pt x="114" y="25"/>
                      <a:pt x="114" y="25"/>
                    </a:cubicBezTo>
                    <a:cubicBezTo>
                      <a:pt x="115" y="28"/>
                      <a:pt x="116" y="30"/>
                      <a:pt x="118" y="32"/>
                    </a:cubicBezTo>
                    <a:cubicBezTo>
                      <a:pt x="119" y="33"/>
                      <a:pt x="120" y="34"/>
                      <a:pt x="122" y="35"/>
                    </a:cubicBezTo>
                    <a:cubicBezTo>
                      <a:pt x="126" y="36"/>
                      <a:pt x="130" y="36"/>
                      <a:pt x="134" y="33"/>
                    </a:cubicBezTo>
                    <a:cubicBezTo>
                      <a:pt x="134" y="33"/>
                      <a:pt x="134" y="33"/>
                      <a:pt x="134" y="33"/>
                    </a:cubicBezTo>
                    <a:cubicBezTo>
                      <a:pt x="134" y="33"/>
                      <a:pt x="134" y="33"/>
                      <a:pt x="134" y="33"/>
                    </a:cubicBezTo>
                    <a:cubicBezTo>
                      <a:pt x="140" y="26"/>
                      <a:pt x="140" y="26"/>
                      <a:pt x="140" y="26"/>
                    </a:cubicBezTo>
                    <a:cubicBezTo>
                      <a:pt x="143" y="24"/>
                      <a:pt x="143" y="24"/>
                      <a:pt x="143" y="24"/>
                    </a:cubicBezTo>
                    <a:cubicBezTo>
                      <a:pt x="148" y="20"/>
                      <a:pt x="155" y="20"/>
                      <a:pt x="161" y="24"/>
                    </a:cubicBezTo>
                    <a:cubicBezTo>
                      <a:pt x="169" y="32"/>
                      <a:pt x="169" y="32"/>
                      <a:pt x="169" y="32"/>
                    </a:cubicBezTo>
                    <a:cubicBezTo>
                      <a:pt x="173" y="37"/>
                      <a:pt x="173" y="44"/>
                      <a:pt x="169" y="49"/>
                    </a:cubicBezTo>
                    <a:cubicBezTo>
                      <a:pt x="166" y="52"/>
                      <a:pt x="166" y="52"/>
                      <a:pt x="166" y="52"/>
                    </a:cubicBezTo>
                    <a:cubicBezTo>
                      <a:pt x="161" y="56"/>
                      <a:pt x="161" y="56"/>
                      <a:pt x="161" y="56"/>
                    </a:cubicBezTo>
                    <a:cubicBezTo>
                      <a:pt x="159" y="59"/>
                      <a:pt x="159" y="59"/>
                      <a:pt x="159" y="59"/>
                    </a:cubicBezTo>
                    <a:cubicBezTo>
                      <a:pt x="159" y="60"/>
                      <a:pt x="158" y="61"/>
                      <a:pt x="157" y="62"/>
                    </a:cubicBezTo>
                    <a:cubicBezTo>
                      <a:pt x="157" y="63"/>
                      <a:pt x="157" y="65"/>
                      <a:pt x="157" y="66"/>
                    </a:cubicBezTo>
                    <a:cubicBezTo>
                      <a:pt x="157" y="70"/>
                      <a:pt x="159" y="74"/>
                      <a:pt x="162" y="76"/>
                    </a:cubicBezTo>
                    <a:cubicBezTo>
                      <a:pt x="162" y="76"/>
                      <a:pt x="162" y="76"/>
                      <a:pt x="162" y="76"/>
                    </a:cubicBezTo>
                    <a:cubicBezTo>
                      <a:pt x="164" y="77"/>
                      <a:pt x="166" y="78"/>
                      <a:pt x="168" y="78"/>
                    </a:cubicBezTo>
                    <a:cubicBezTo>
                      <a:pt x="168" y="78"/>
                      <a:pt x="168" y="78"/>
                      <a:pt x="168" y="78"/>
                    </a:cubicBezTo>
                    <a:cubicBezTo>
                      <a:pt x="168" y="78"/>
                      <a:pt x="168" y="78"/>
                      <a:pt x="168" y="78"/>
                    </a:cubicBezTo>
                    <a:cubicBezTo>
                      <a:pt x="177" y="78"/>
                      <a:pt x="177" y="78"/>
                      <a:pt x="177" y="78"/>
                    </a:cubicBezTo>
                    <a:cubicBezTo>
                      <a:pt x="181" y="78"/>
                      <a:pt x="181" y="78"/>
                      <a:pt x="181" y="78"/>
                    </a:cubicBezTo>
                    <a:cubicBezTo>
                      <a:pt x="187" y="79"/>
                      <a:pt x="192" y="84"/>
                      <a:pt x="193" y="90"/>
                    </a:cubicBezTo>
                    <a:close/>
                    <a:moveTo>
                      <a:pt x="96" y="66"/>
                    </a:moveTo>
                    <a:cubicBezTo>
                      <a:pt x="80" y="66"/>
                      <a:pt x="66" y="79"/>
                      <a:pt x="66" y="96"/>
                    </a:cubicBezTo>
                    <a:cubicBezTo>
                      <a:pt x="66" y="113"/>
                      <a:pt x="80" y="126"/>
                      <a:pt x="96" y="126"/>
                    </a:cubicBezTo>
                    <a:cubicBezTo>
                      <a:pt x="113" y="126"/>
                      <a:pt x="127" y="113"/>
                      <a:pt x="127" y="96"/>
                    </a:cubicBezTo>
                    <a:cubicBezTo>
                      <a:pt x="127" y="79"/>
                      <a:pt x="113" y="66"/>
                      <a:pt x="96"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grpSp>
        <p:sp>
          <p:nvSpPr>
            <p:cNvPr id="222" name="Freeform 3298"/>
            <p:cNvSpPr>
              <a:spLocks noChangeAspect="1"/>
            </p:cNvSpPr>
            <p:nvPr/>
          </p:nvSpPr>
          <p:spPr bwMode="gray">
            <a:xfrm>
              <a:off x="8132502" y="5777721"/>
              <a:ext cx="544115" cy="404813"/>
            </a:xfrm>
            <a:custGeom>
              <a:avLst/>
              <a:gdLst>
                <a:gd name="T0" fmla="*/ 162 w 193"/>
                <a:gd name="T1" fmla="*/ 24 h 144"/>
                <a:gd name="T2" fmla="*/ 92 w 193"/>
                <a:gd name="T3" fmla="*/ 24 h 144"/>
                <a:gd name="T4" fmla="*/ 84 w 193"/>
                <a:gd name="T5" fmla="*/ 12 h 144"/>
                <a:gd name="T6" fmla="*/ 60 w 193"/>
                <a:gd name="T7" fmla="*/ 0 h 144"/>
                <a:gd name="T8" fmla="*/ 30 w 193"/>
                <a:gd name="T9" fmla="*/ 0 h 144"/>
                <a:gd name="T10" fmla="*/ 0 w 193"/>
                <a:gd name="T11" fmla="*/ 30 h 144"/>
                <a:gd name="T12" fmla="*/ 0 w 193"/>
                <a:gd name="T13" fmla="*/ 54 h 144"/>
                <a:gd name="T14" fmla="*/ 0 w 193"/>
                <a:gd name="T15" fmla="*/ 114 h 144"/>
                <a:gd name="T16" fmla="*/ 30 w 193"/>
                <a:gd name="T17" fmla="*/ 144 h 144"/>
                <a:gd name="T18" fmla="*/ 162 w 193"/>
                <a:gd name="T19" fmla="*/ 144 h 144"/>
                <a:gd name="T20" fmla="*/ 193 w 193"/>
                <a:gd name="T21" fmla="*/ 114 h 144"/>
                <a:gd name="T22" fmla="*/ 193 w 193"/>
                <a:gd name="T23" fmla="*/ 54 h 144"/>
                <a:gd name="T24" fmla="*/ 162 w 193"/>
                <a:gd name="T25" fmla="*/ 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4">
                  <a:moveTo>
                    <a:pt x="162" y="24"/>
                  </a:moveTo>
                  <a:cubicBezTo>
                    <a:pt x="92" y="24"/>
                    <a:pt x="92" y="24"/>
                    <a:pt x="92" y="24"/>
                  </a:cubicBezTo>
                  <a:cubicBezTo>
                    <a:pt x="84" y="12"/>
                    <a:pt x="84" y="12"/>
                    <a:pt x="84" y="12"/>
                  </a:cubicBezTo>
                  <a:cubicBezTo>
                    <a:pt x="79" y="4"/>
                    <a:pt x="79" y="0"/>
                    <a:pt x="60" y="0"/>
                  </a:cubicBezTo>
                  <a:cubicBezTo>
                    <a:pt x="30" y="0"/>
                    <a:pt x="30" y="0"/>
                    <a:pt x="30" y="0"/>
                  </a:cubicBezTo>
                  <a:cubicBezTo>
                    <a:pt x="13" y="0"/>
                    <a:pt x="0" y="13"/>
                    <a:pt x="0" y="30"/>
                  </a:cubicBezTo>
                  <a:cubicBezTo>
                    <a:pt x="0" y="54"/>
                    <a:pt x="0" y="54"/>
                    <a:pt x="0" y="54"/>
                  </a:cubicBezTo>
                  <a:cubicBezTo>
                    <a:pt x="0" y="114"/>
                    <a:pt x="0" y="114"/>
                    <a:pt x="0" y="114"/>
                  </a:cubicBezTo>
                  <a:cubicBezTo>
                    <a:pt x="0" y="131"/>
                    <a:pt x="13" y="144"/>
                    <a:pt x="30" y="144"/>
                  </a:cubicBezTo>
                  <a:cubicBezTo>
                    <a:pt x="162" y="144"/>
                    <a:pt x="162" y="144"/>
                    <a:pt x="162" y="144"/>
                  </a:cubicBezTo>
                  <a:cubicBezTo>
                    <a:pt x="179" y="144"/>
                    <a:pt x="193" y="131"/>
                    <a:pt x="193" y="114"/>
                  </a:cubicBezTo>
                  <a:cubicBezTo>
                    <a:pt x="193" y="54"/>
                    <a:pt x="193" y="54"/>
                    <a:pt x="193" y="54"/>
                  </a:cubicBezTo>
                  <a:cubicBezTo>
                    <a:pt x="193" y="37"/>
                    <a:pt x="179" y="24"/>
                    <a:pt x="162" y="24"/>
                  </a:cubicBezTo>
                  <a:close/>
                </a:path>
              </a:pathLst>
            </a:custGeom>
            <a:solidFill>
              <a:schemeClr val="bg2"/>
            </a:solidFill>
            <a:ln>
              <a:noFill/>
            </a:ln>
            <a:extLst/>
          </p:spPr>
          <p:txBody>
            <a:bodyPr vert="horz" wrap="square" lIns="68580" tIns="34290" rIns="68580" bIns="34290" numCol="1" anchor="t" anchorCtr="0" compatLnSpc="1">
              <a:prstTxWarp prst="textNoShape">
                <a:avLst/>
              </a:prstTxWarp>
            </a:bodyPr>
            <a:lstStyle/>
            <a:p>
              <a:endParaRPr lang="en-US" sz="1200" dirty="0"/>
            </a:p>
          </p:txBody>
        </p:sp>
        <p:grpSp>
          <p:nvGrpSpPr>
            <p:cNvPr id="223" name="Gruppieren 139"/>
            <p:cNvGrpSpPr>
              <a:grpSpLocks noChangeAspect="1"/>
            </p:cNvGrpSpPr>
            <p:nvPr/>
          </p:nvGrpSpPr>
          <p:grpSpPr bwMode="gray">
            <a:xfrm>
              <a:off x="5545637" y="3049308"/>
              <a:ext cx="1129397" cy="1135145"/>
              <a:chOff x="5381627" y="5992813"/>
              <a:chExt cx="623888" cy="627063"/>
            </a:xfrm>
            <a:solidFill>
              <a:schemeClr val="bg2"/>
            </a:solidFill>
          </p:grpSpPr>
          <p:sp>
            <p:nvSpPr>
              <p:cNvPr id="261" name="Freeform 3329"/>
              <p:cNvSpPr>
                <a:spLocks noEditPoints="1"/>
              </p:cNvSpPr>
              <p:nvPr/>
            </p:nvSpPr>
            <p:spPr bwMode="gray">
              <a:xfrm>
                <a:off x="5381627" y="5992813"/>
                <a:ext cx="623888" cy="627063"/>
              </a:xfrm>
              <a:custGeom>
                <a:avLst/>
                <a:gdLst>
                  <a:gd name="T0" fmla="*/ 125 w 166"/>
                  <a:gd name="T1" fmla="*/ 101 h 167"/>
                  <a:gd name="T2" fmla="*/ 134 w 166"/>
                  <a:gd name="T3" fmla="*/ 67 h 167"/>
                  <a:gd name="T4" fmla="*/ 67 w 166"/>
                  <a:gd name="T5" fmla="*/ 0 h 167"/>
                  <a:gd name="T6" fmla="*/ 0 w 166"/>
                  <a:gd name="T7" fmla="*/ 67 h 167"/>
                  <a:gd name="T8" fmla="*/ 67 w 166"/>
                  <a:gd name="T9" fmla="*/ 134 h 167"/>
                  <a:gd name="T10" fmla="*/ 101 w 166"/>
                  <a:gd name="T11" fmla="*/ 125 h 167"/>
                  <a:gd name="T12" fmla="*/ 136 w 166"/>
                  <a:gd name="T13" fmla="*/ 160 h 167"/>
                  <a:gd name="T14" fmla="*/ 160 w 166"/>
                  <a:gd name="T15" fmla="*/ 160 h 167"/>
                  <a:gd name="T16" fmla="*/ 160 w 166"/>
                  <a:gd name="T17" fmla="*/ 136 h 167"/>
                  <a:gd name="T18" fmla="*/ 125 w 166"/>
                  <a:gd name="T19" fmla="*/ 101 h 167"/>
                  <a:gd name="T20" fmla="*/ 67 w 166"/>
                  <a:gd name="T21" fmla="*/ 118 h 167"/>
                  <a:gd name="T22" fmla="*/ 17 w 166"/>
                  <a:gd name="T23" fmla="*/ 67 h 167"/>
                  <a:gd name="T24" fmla="*/ 67 w 166"/>
                  <a:gd name="T25" fmla="*/ 17 h 167"/>
                  <a:gd name="T26" fmla="*/ 117 w 166"/>
                  <a:gd name="T27" fmla="*/ 67 h 167"/>
                  <a:gd name="T28" fmla="*/ 67 w 166"/>
                  <a:gd name="T29"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6" h="167">
                    <a:moveTo>
                      <a:pt x="125" y="101"/>
                    </a:moveTo>
                    <a:cubicBezTo>
                      <a:pt x="131" y="91"/>
                      <a:pt x="134" y="80"/>
                      <a:pt x="134" y="67"/>
                    </a:cubicBezTo>
                    <a:cubicBezTo>
                      <a:pt x="134" y="30"/>
                      <a:pt x="104" y="0"/>
                      <a:pt x="67" y="0"/>
                    </a:cubicBezTo>
                    <a:cubicBezTo>
                      <a:pt x="30" y="0"/>
                      <a:pt x="0" y="30"/>
                      <a:pt x="0" y="67"/>
                    </a:cubicBezTo>
                    <a:cubicBezTo>
                      <a:pt x="0" y="104"/>
                      <a:pt x="30" y="134"/>
                      <a:pt x="67" y="134"/>
                    </a:cubicBezTo>
                    <a:cubicBezTo>
                      <a:pt x="79" y="134"/>
                      <a:pt x="91" y="131"/>
                      <a:pt x="101" y="125"/>
                    </a:cubicBezTo>
                    <a:cubicBezTo>
                      <a:pt x="136" y="160"/>
                      <a:pt x="136" y="160"/>
                      <a:pt x="136" y="160"/>
                    </a:cubicBezTo>
                    <a:cubicBezTo>
                      <a:pt x="142" y="167"/>
                      <a:pt x="153" y="167"/>
                      <a:pt x="160" y="160"/>
                    </a:cubicBezTo>
                    <a:cubicBezTo>
                      <a:pt x="166" y="153"/>
                      <a:pt x="166" y="143"/>
                      <a:pt x="160" y="136"/>
                    </a:cubicBezTo>
                    <a:lnTo>
                      <a:pt x="125" y="101"/>
                    </a:lnTo>
                    <a:close/>
                    <a:moveTo>
                      <a:pt x="67" y="118"/>
                    </a:moveTo>
                    <a:cubicBezTo>
                      <a:pt x="39" y="118"/>
                      <a:pt x="17" y="95"/>
                      <a:pt x="17" y="67"/>
                    </a:cubicBezTo>
                    <a:cubicBezTo>
                      <a:pt x="17" y="40"/>
                      <a:pt x="39" y="17"/>
                      <a:pt x="67" y="17"/>
                    </a:cubicBezTo>
                    <a:cubicBezTo>
                      <a:pt x="95" y="17"/>
                      <a:pt x="117" y="40"/>
                      <a:pt x="117" y="67"/>
                    </a:cubicBezTo>
                    <a:cubicBezTo>
                      <a:pt x="117" y="95"/>
                      <a:pt x="95" y="118"/>
                      <a:pt x="67" y="118"/>
                    </a:cubicBezTo>
                    <a:close/>
                  </a:path>
                </a:pathLst>
              </a:custGeom>
              <a:grpFill/>
              <a:ln w="9525">
                <a:noFill/>
                <a:round/>
                <a:headEnd/>
                <a:tailEnd/>
              </a:ln>
              <a:extLst/>
            </p:spPr>
            <p:txBody>
              <a:bodyPr vert="horz" wrap="square" lIns="68580" tIns="34290" rIns="68580" bIns="34290" numCol="1" anchor="t" anchorCtr="0" compatLnSpc="1">
                <a:prstTxWarp prst="textNoShape">
                  <a:avLst/>
                </a:prstTxWarp>
              </a:bodyPr>
              <a:lstStyle/>
              <a:p>
                <a:endParaRPr lang="en-US" sz="1200" dirty="0"/>
              </a:p>
            </p:txBody>
          </p:sp>
          <p:sp>
            <p:nvSpPr>
              <p:cNvPr id="262" name="Freeform 3330"/>
              <p:cNvSpPr>
                <a:spLocks/>
              </p:cNvSpPr>
              <p:nvPr/>
            </p:nvSpPr>
            <p:spPr bwMode="gray">
              <a:xfrm>
                <a:off x="5487988" y="6099176"/>
                <a:ext cx="146050" cy="146050"/>
              </a:xfrm>
              <a:custGeom>
                <a:avLst/>
                <a:gdLst>
                  <a:gd name="T0" fmla="*/ 0 w 39"/>
                  <a:gd name="T1" fmla="*/ 39 h 39"/>
                  <a:gd name="T2" fmla="*/ 11 w 39"/>
                  <a:gd name="T3" fmla="*/ 39 h 39"/>
                  <a:gd name="T4" fmla="*/ 39 w 39"/>
                  <a:gd name="T5" fmla="*/ 11 h 39"/>
                  <a:gd name="T6" fmla="*/ 39 w 39"/>
                  <a:gd name="T7" fmla="*/ 0 h 39"/>
                  <a:gd name="T8" fmla="*/ 0 w 39"/>
                  <a:gd name="T9" fmla="*/ 39 h 39"/>
                </a:gdLst>
                <a:ahLst/>
                <a:cxnLst>
                  <a:cxn ang="0">
                    <a:pos x="T0" y="T1"/>
                  </a:cxn>
                  <a:cxn ang="0">
                    <a:pos x="T2" y="T3"/>
                  </a:cxn>
                  <a:cxn ang="0">
                    <a:pos x="T4" y="T5"/>
                  </a:cxn>
                  <a:cxn ang="0">
                    <a:pos x="T6" y="T7"/>
                  </a:cxn>
                  <a:cxn ang="0">
                    <a:pos x="T8" y="T9"/>
                  </a:cxn>
                </a:cxnLst>
                <a:rect l="0" t="0" r="r" b="b"/>
                <a:pathLst>
                  <a:path w="39" h="39">
                    <a:moveTo>
                      <a:pt x="0" y="39"/>
                    </a:moveTo>
                    <a:cubicBezTo>
                      <a:pt x="11" y="39"/>
                      <a:pt x="11" y="39"/>
                      <a:pt x="11" y="39"/>
                    </a:cubicBezTo>
                    <a:cubicBezTo>
                      <a:pt x="11" y="24"/>
                      <a:pt x="24" y="11"/>
                      <a:pt x="39" y="11"/>
                    </a:cubicBezTo>
                    <a:cubicBezTo>
                      <a:pt x="39" y="0"/>
                      <a:pt x="39" y="0"/>
                      <a:pt x="39" y="0"/>
                    </a:cubicBezTo>
                    <a:cubicBezTo>
                      <a:pt x="17" y="0"/>
                      <a:pt x="0" y="18"/>
                      <a:pt x="0" y="39"/>
                    </a:cubicBezTo>
                    <a:close/>
                  </a:path>
                </a:pathLst>
              </a:custGeom>
              <a:grpFill/>
              <a:ln w="9525" cap="rnd">
                <a:noFill/>
                <a:round/>
                <a:headEnd/>
                <a:tailEnd/>
              </a:ln>
            </p:spPr>
            <p:txBody>
              <a:bodyPr vert="horz" wrap="square" lIns="68580" tIns="34290" rIns="68580" bIns="34290" numCol="1" anchor="t" anchorCtr="0" compatLnSpc="1">
                <a:prstTxWarp prst="textNoShape">
                  <a:avLst/>
                </a:prstTxWarp>
              </a:bodyPr>
              <a:lstStyle/>
              <a:p>
                <a:endParaRPr lang="en-US" sz="1200" dirty="0"/>
              </a:p>
            </p:txBody>
          </p:sp>
        </p:grpSp>
        <p:sp>
          <p:nvSpPr>
            <p:cNvPr id="224" name="Freeform 2188"/>
            <p:cNvSpPr>
              <a:spLocks noChangeAspect="1" noEditPoints="1"/>
            </p:cNvSpPr>
            <p:nvPr/>
          </p:nvSpPr>
          <p:spPr bwMode="gray">
            <a:xfrm>
              <a:off x="7401048" y="1148824"/>
              <a:ext cx="841518" cy="840628"/>
            </a:xfrm>
            <a:custGeom>
              <a:avLst/>
              <a:gdLst>
                <a:gd name="T0" fmla="*/ 200 w 400"/>
                <a:gd name="T1" fmla="*/ 0 h 400"/>
                <a:gd name="T2" fmla="*/ 0 w 400"/>
                <a:gd name="T3" fmla="*/ 200 h 400"/>
                <a:gd name="T4" fmla="*/ 200 w 400"/>
                <a:gd name="T5" fmla="*/ 400 h 400"/>
                <a:gd name="T6" fmla="*/ 400 w 400"/>
                <a:gd name="T7" fmla="*/ 200 h 400"/>
                <a:gd name="T8" fmla="*/ 200 w 400"/>
                <a:gd name="T9" fmla="*/ 0 h 400"/>
                <a:gd name="T10" fmla="*/ 290 w 400"/>
                <a:gd name="T11" fmla="*/ 154 h 400"/>
                <a:gd name="T12" fmla="*/ 290 w 400"/>
                <a:gd name="T13" fmla="*/ 160 h 400"/>
                <a:gd name="T14" fmla="*/ 159 w 400"/>
                <a:gd name="T15" fmla="*/ 291 h 400"/>
                <a:gd name="T16" fmla="*/ 88 w 400"/>
                <a:gd name="T17" fmla="*/ 270 h 400"/>
                <a:gd name="T18" fmla="*/ 99 w 400"/>
                <a:gd name="T19" fmla="*/ 271 h 400"/>
                <a:gd name="T20" fmla="*/ 156 w 400"/>
                <a:gd name="T21" fmla="*/ 251 h 400"/>
                <a:gd name="T22" fmla="*/ 113 w 400"/>
                <a:gd name="T23" fmla="*/ 219 h 400"/>
                <a:gd name="T24" fmla="*/ 122 w 400"/>
                <a:gd name="T25" fmla="*/ 220 h 400"/>
                <a:gd name="T26" fmla="*/ 134 w 400"/>
                <a:gd name="T27" fmla="*/ 219 h 400"/>
                <a:gd name="T28" fmla="*/ 97 w 400"/>
                <a:gd name="T29" fmla="*/ 173 h 400"/>
                <a:gd name="T30" fmla="*/ 97 w 400"/>
                <a:gd name="T31" fmla="*/ 173 h 400"/>
                <a:gd name="T32" fmla="*/ 118 w 400"/>
                <a:gd name="T33" fmla="*/ 179 h 400"/>
                <a:gd name="T34" fmla="*/ 98 w 400"/>
                <a:gd name="T35" fmla="*/ 140 h 400"/>
                <a:gd name="T36" fmla="*/ 104 w 400"/>
                <a:gd name="T37" fmla="*/ 117 h 400"/>
                <a:gd name="T38" fmla="*/ 199 w 400"/>
                <a:gd name="T39" fmla="*/ 165 h 400"/>
                <a:gd name="T40" fmla="*/ 198 w 400"/>
                <a:gd name="T41" fmla="*/ 155 h 400"/>
                <a:gd name="T42" fmla="*/ 244 w 400"/>
                <a:gd name="T43" fmla="*/ 109 h 400"/>
                <a:gd name="T44" fmla="*/ 277 w 400"/>
                <a:gd name="T45" fmla="*/ 123 h 400"/>
                <a:gd name="T46" fmla="*/ 306 w 400"/>
                <a:gd name="T47" fmla="*/ 112 h 400"/>
                <a:gd name="T48" fmla="*/ 286 w 400"/>
                <a:gd name="T49" fmla="*/ 138 h 400"/>
                <a:gd name="T50" fmla="*/ 313 w 400"/>
                <a:gd name="T51" fmla="*/ 130 h 400"/>
                <a:gd name="T52" fmla="*/ 290 w 400"/>
                <a:gd name="T53" fmla="*/ 154 h 400"/>
                <a:gd name="T54" fmla="*/ 290 w 400"/>
                <a:gd name="T55" fmla="*/ 154 h 400"/>
                <a:gd name="T56" fmla="*/ 290 w 400"/>
                <a:gd name="T57" fmla="*/ 154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0" h="400">
                  <a:moveTo>
                    <a:pt x="200" y="0"/>
                  </a:moveTo>
                  <a:cubicBezTo>
                    <a:pt x="90" y="0"/>
                    <a:pt x="0" y="90"/>
                    <a:pt x="0" y="200"/>
                  </a:cubicBezTo>
                  <a:cubicBezTo>
                    <a:pt x="0" y="310"/>
                    <a:pt x="90" y="400"/>
                    <a:pt x="200" y="400"/>
                  </a:cubicBezTo>
                  <a:cubicBezTo>
                    <a:pt x="311" y="400"/>
                    <a:pt x="400" y="310"/>
                    <a:pt x="400" y="200"/>
                  </a:cubicBezTo>
                  <a:cubicBezTo>
                    <a:pt x="400" y="90"/>
                    <a:pt x="311" y="0"/>
                    <a:pt x="200" y="0"/>
                  </a:cubicBezTo>
                  <a:close/>
                  <a:moveTo>
                    <a:pt x="290" y="154"/>
                  </a:moveTo>
                  <a:cubicBezTo>
                    <a:pt x="290" y="156"/>
                    <a:pt x="290" y="158"/>
                    <a:pt x="290" y="160"/>
                  </a:cubicBezTo>
                  <a:cubicBezTo>
                    <a:pt x="290" y="221"/>
                    <a:pt x="244" y="291"/>
                    <a:pt x="159" y="291"/>
                  </a:cubicBezTo>
                  <a:cubicBezTo>
                    <a:pt x="133" y="291"/>
                    <a:pt x="109" y="284"/>
                    <a:pt x="88" y="270"/>
                  </a:cubicBezTo>
                  <a:cubicBezTo>
                    <a:pt x="92" y="271"/>
                    <a:pt x="96" y="271"/>
                    <a:pt x="99" y="271"/>
                  </a:cubicBezTo>
                  <a:cubicBezTo>
                    <a:pt x="121" y="271"/>
                    <a:pt x="141" y="264"/>
                    <a:pt x="156" y="251"/>
                  </a:cubicBezTo>
                  <a:cubicBezTo>
                    <a:pt x="136" y="251"/>
                    <a:pt x="119" y="238"/>
                    <a:pt x="113" y="219"/>
                  </a:cubicBezTo>
                  <a:cubicBezTo>
                    <a:pt x="116" y="220"/>
                    <a:pt x="119" y="220"/>
                    <a:pt x="122" y="220"/>
                  </a:cubicBezTo>
                  <a:cubicBezTo>
                    <a:pt x="126" y="220"/>
                    <a:pt x="130" y="220"/>
                    <a:pt x="134" y="219"/>
                  </a:cubicBezTo>
                  <a:cubicBezTo>
                    <a:pt x="113" y="214"/>
                    <a:pt x="97" y="196"/>
                    <a:pt x="97" y="173"/>
                  </a:cubicBezTo>
                  <a:cubicBezTo>
                    <a:pt x="97" y="173"/>
                    <a:pt x="97" y="173"/>
                    <a:pt x="97" y="173"/>
                  </a:cubicBezTo>
                  <a:cubicBezTo>
                    <a:pt x="103" y="176"/>
                    <a:pt x="111" y="178"/>
                    <a:pt x="118" y="179"/>
                  </a:cubicBezTo>
                  <a:cubicBezTo>
                    <a:pt x="106" y="170"/>
                    <a:pt x="98" y="156"/>
                    <a:pt x="98" y="140"/>
                  </a:cubicBezTo>
                  <a:cubicBezTo>
                    <a:pt x="98" y="132"/>
                    <a:pt x="100" y="124"/>
                    <a:pt x="104" y="117"/>
                  </a:cubicBezTo>
                  <a:cubicBezTo>
                    <a:pt x="127" y="145"/>
                    <a:pt x="161" y="163"/>
                    <a:pt x="199" y="165"/>
                  </a:cubicBezTo>
                  <a:cubicBezTo>
                    <a:pt x="198" y="162"/>
                    <a:pt x="198" y="158"/>
                    <a:pt x="198" y="155"/>
                  </a:cubicBezTo>
                  <a:cubicBezTo>
                    <a:pt x="198" y="129"/>
                    <a:pt x="218" y="109"/>
                    <a:pt x="244" y="109"/>
                  </a:cubicBezTo>
                  <a:cubicBezTo>
                    <a:pt x="257" y="109"/>
                    <a:pt x="269" y="114"/>
                    <a:pt x="277" y="123"/>
                  </a:cubicBezTo>
                  <a:cubicBezTo>
                    <a:pt x="288" y="121"/>
                    <a:pt x="298" y="117"/>
                    <a:pt x="306" y="112"/>
                  </a:cubicBezTo>
                  <a:cubicBezTo>
                    <a:pt x="303" y="123"/>
                    <a:pt x="296" y="132"/>
                    <a:pt x="286" y="138"/>
                  </a:cubicBezTo>
                  <a:cubicBezTo>
                    <a:pt x="296" y="137"/>
                    <a:pt x="304" y="134"/>
                    <a:pt x="313" y="130"/>
                  </a:cubicBezTo>
                  <a:cubicBezTo>
                    <a:pt x="306" y="140"/>
                    <a:pt x="299" y="148"/>
                    <a:pt x="290" y="154"/>
                  </a:cubicBezTo>
                  <a:close/>
                  <a:moveTo>
                    <a:pt x="290" y="154"/>
                  </a:moveTo>
                  <a:cubicBezTo>
                    <a:pt x="290" y="154"/>
                    <a:pt x="290" y="154"/>
                    <a:pt x="290" y="154"/>
                  </a:cubicBezTo>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en-US" sz="1200" dirty="0"/>
            </a:p>
          </p:txBody>
        </p:sp>
        <p:grpSp>
          <p:nvGrpSpPr>
            <p:cNvPr id="225" name="Gruppieren 142"/>
            <p:cNvGrpSpPr>
              <a:grpSpLocks noChangeAspect="1"/>
            </p:cNvGrpSpPr>
            <p:nvPr/>
          </p:nvGrpSpPr>
          <p:grpSpPr bwMode="gray">
            <a:xfrm>
              <a:off x="2006160" y="4255841"/>
              <a:ext cx="1142518" cy="697539"/>
              <a:chOff x="6700838" y="5688013"/>
              <a:chExt cx="754062" cy="460375"/>
            </a:xfrm>
            <a:solidFill>
              <a:schemeClr val="bg2"/>
            </a:solidFill>
          </p:grpSpPr>
          <p:sp>
            <p:nvSpPr>
              <p:cNvPr id="259" name="Freeform 1146"/>
              <p:cNvSpPr>
                <a:spLocks/>
              </p:cNvSpPr>
              <p:nvPr/>
            </p:nvSpPr>
            <p:spPr bwMode="gray">
              <a:xfrm>
                <a:off x="6981825" y="5826126"/>
                <a:ext cx="187325" cy="187325"/>
              </a:xfrm>
              <a:custGeom>
                <a:avLst/>
                <a:gdLst>
                  <a:gd name="T0" fmla="*/ 25 w 50"/>
                  <a:gd name="T1" fmla="*/ 0 h 50"/>
                  <a:gd name="T2" fmla="*/ 12 w 50"/>
                  <a:gd name="T3" fmla="*/ 3 h 50"/>
                  <a:gd name="T4" fmla="*/ 26 w 50"/>
                  <a:gd name="T5" fmla="*/ 25 h 50"/>
                  <a:gd name="T6" fmla="*/ 4 w 50"/>
                  <a:gd name="T7" fmla="*/ 11 h 50"/>
                  <a:gd name="T8" fmla="*/ 0 w 50"/>
                  <a:gd name="T9" fmla="*/ 25 h 50"/>
                  <a:gd name="T10" fmla="*/ 25 w 50"/>
                  <a:gd name="T11" fmla="*/ 50 h 50"/>
                  <a:gd name="T12" fmla="*/ 50 w 50"/>
                  <a:gd name="T13" fmla="*/ 25 h 50"/>
                  <a:gd name="T14" fmla="*/ 25 w 50"/>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0">
                    <a:moveTo>
                      <a:pt x="25" y="0"/>
                    </a:moveTo>
                    <a:cubicBezTo>
                      <a:pt x="21" y="0"/>
                      <a:pt x="16" y="1"/>
                      <a:pt x="12" y="3"/>
                    </a:cubicBezTo>
                    <a:cubicBezTo>
                      <a:pt x="26" y="25"/>
                      <a:pt x="26" y="25"/>
                      <a:pt x="26" y="25"/>
                    </a:cubicBezTo>
                    <a:cubicBezTo>
                      <a:pt x="4" y="11"/>
                      <a:pt x="4" y="11"/>
                      <a:pt x="4" y="11"/>
                    </a:cubicBezTo>
                    <a:cubicBezTo>
                      <a:pt x="2" y="15"/>
                      <a:pt x="0" y="20"/>
                      <a:pt x="0" y="25"/>
                    </a:cubicBezTo>
                    <a:cubicBezTo>
                      <a:pt x="0" y="39"/>
                      <a:pt x="11" y="50"/>
                      <a:pt x="25" y="50"/>
                    </a:cubicBezTo>
                    <a:cubicBezTo>
                      <a:pt x="39" y="50"/>
                      <a:pt x="50" y="39"/>
                      <a:pt x="50" y="25"/>
                    </a:cubicBezTo>
                    <a:cubicBezTo>
                      <a:pt x="50" y="11"/>
                      <a:pt x="39"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60" name="Freeform 1147"/>
              <p:cNvSpPr>
                <a:spLocks noEditPoints="1"/>
              </p:cNvSpPr>
              <p:nvPr/>
            </p:nvSpPr>
            <p:spPr bwMode="gray">
              <a:xfrm>
                <a:off x="6700838" y="5688013"/>
                <a:ext cx="754062" cy="460375"/>
              </a:xfrm>
              <a:custGeom>
                <a:avLst/>
                <a:gdLst>
                  <a:gd name="T0" fmla="*/ 150 w 201"/>
                  <a:gd name="T1" fmla="*/ 20 h 123"/>
                  <a:gd name="T2" fmla="*/ 63 w 201"/>
                  <a:gd name="T3" fmla="*/ 13 h 123"/>
                  <a:gd name="T4" fmla="*/ 0 w 201"/>
                  <a:gd name="T5" fmla="*/ 61 h 123"/>
                  <a:gd name="T6" fmla="*/ 0 w 201"/>
                  <a:gd name="T7" fmla="*/ 62 h 123"/>
                  <a:gd name="T8" fmla="*/ 3 w 201"/>
                  <a:gd name="T9" fmla="*/ 66 h 123"/>
                  <a:gd name="T10" fmla="*/ 50 w 201"/>
                  <a:gd name="T11" fmla="*/ 104 h 123"/>
                  <a:gd name="T12" fmla="*/ 125 w 201"/>
                  <a:gd name="T13" fmla="*/ 115 h 123"/>
                  <a:gd name="T14" fmla="*/ 168 w 201"/>
                  <a:gd name="T15" fmla="*/ 93 h 123"/>
                  <a:gd name="T16" fmla="*/ 201 w 201"/>
                  <a:gd name="T17" fmla="*/ 62 h 123"/>
                  <a:gd name="T18" fmla="*/ 150 w 201"/>
                  <a:gd name="T19" fmla="*/ 20 h 123"/>
                  <a:gd name="T20" fmla="*/ 100 w 201"/>
                  <a:gd name="T21" fmla="*/ 102 h 123"/>
                  <a:gd name="T22" fmla="*/ 60 w 201"/>
                  <a:gd name="T23" fmla="*/ 64 h 123"/>
                  <a:gd name="T24" fmla="*/ 98 w 201"/>
                  <a:gd name="T25" fmla="*/ 22 h 123"/>
                  <a:gd name="T26" fmla="*/ 140 w 201"/>
                  <a:gd name="T27" fmla="*/ 60 h 123"/>
                  <a:gd name="T28" fmla="*/ 100 w 201"/>
                  <a:gd name="T29" fmla="*/ 10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1" h="123">
                    <a:moveTo>
                      <a:pt x="150" y="20"/>
                    </a:moveTo>
                    <a:cubicBezTo>
                      <a:pt x="122" y="4"/>
                      <a:pt x="93" y="0"/>
                      <a:pt x="63" y="13"/>
                    </a:cubicBezTo>
                    <a:cubicBezTo>
                      <a:pt x="38" y="24"/>
                      <a:pt x="18" y="41"/>
                      <a:pt x="0" y="61"/>
                    </a:cubicBezTo>
                    <a:cubicBezTo>
                      <a:pt x="0" y="61"/>
                      <a:pt x="0" y="62"/>
                      <a:pt x="0" y="62"/>
                    </a:cubicBezTo>
                    <a:cubicBezTo>
                      <a:pt x="1" y="64"/>
                      <a:pt x="2" y="65"/>
                      <a:pt x="3" y="66"/>
                    </a:cubicBezTo>
                    <a:cubicBezTo>
                      <a:pt x="17" y="81"/>
                      <a:pt x="32" y="94"/>
                      <a:pt x="50" y="104"/>
                    </a:cubicBezTo>
                    <a:cubicBezTo>
                      <a:pt x="74" y="117"/>
                      <a:pt x="98" y="123"/>
                      <a:pt x="125" y="115"/>
                    </a:cubicBezTo>
                    <a:cubicBezTo>
                      <a:pt x="141" y="110"/>
                      <a:pt x="155" y="102"/>
                      <a:pt x="168" y="93"/>
                    </a:cubicBezTo>
                    <a:cubicBezTo>
                      <a:pt x="180" y="84"/>
                      <a:pt x="191" y="74"/>
                      <a:pt x="201" y="62"/>
                    </a:cubicBezTo>
                    <a:cubicBezTo>
                      <a:pt x="186" y="45"/>
                      <a:pt x="170" y="30"/>
                      <a:pt x="150" y="20"/>
                    </a:cubicBezTo>
                    <a:close/>
                    <a:moveTo>
                      <a:pt x="100" y="102"/>
                    </a:moveTo>
                    <a:cubicBezTo>
                      <a:pt x="81" y="102"/>
                      <a:pt x="62" y="88"/>
                      <a:pt x="60" y="64"/>
                    </a:cubicBezTo>
                    <a:cubicBezTo>
                      <a:pt x="58" y="42"/>
                      <a:pt x="75" y="23"/>
                      <a:pt x="98" y="22"/>
                    </a:cubicBezTo>
                    <a:cubicBezTo>
                      <a:pt x="120" y="20"/>
                      <a:pt x="139" y="37"/>
                      <a:pt x="140" y="60"/>
                    </a:cubicBezTo>
                    <a:cubicBezTo>
                      <a:pt x="142" y="80"/>
                      <a:pt x="127" y="101"/>
                      <a:pt x="100"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grpSp>
        <p:grpSp>
          <p:nvGrpSpPr>
            <p:cNvPr id="226" name="Gruppieren 143"/>
            <p:cNvGrpSpPr>
              <a:grpSpLocks noChangeAspect="1"/>
            </p:cNvGrpSpPr>
            <p:nvPr/>
          </p:nvGrpSpPr>
          <p:grpSpPr bwMode="gray">
            <a:xfrm>
              <a:off x="6071931" y="5414224"/>
              <a:ext cx="811804" cy="565318"/>
              <a:chOff x="3146425" y="5738805"/>
              <a:chExt cx="873125" cy="608020"/>
            </a:xfrm>
            <a:solidFill>
              <a:schemeClr val="bg2"/>
            </a:solidFill>
          </p:grpSpPr>
          <p:sp>
            <p:nvSpPr>
              <p:cNvPr id="257" name="Freeform 2799"/>
              <p:cNvSpPr>
                <a:spLocks noEditPoints="1"/>
              </p:cNvSpPr>
              <p:nvPr/>
            </p:nvSpPr>
            <p:spPr bwMode="gray">
              <a:xfrm>
                <a:off x="3232150" y="5738805"/>
                <a:ext cx="698500" cy="495299"/>
              </a:xfrm>
              <a:custGeom>
                <a:avLst/>
                <a:gdLst>
                  <a:gd name="T0" fmla="*/ 164 w 186"/>
                  <a:gd name="T1" fmla="*/ 0 h 132"/>
                  <a:gd name="T2" fmla="*/ 22 w 186"/>
                  <a:gd name="T3" fmla="*/ 0 h 132"/>
                  <a:gd name="T4" fmla="*/ 0 w 186"/>
                  <a:gd name="T5" fmla="*/ 25 h 132"/>
                  <a:gd name="T6" fmla="*/ 0 w 186"/>
                  <a:gd name="T7" fmla="*/ 107 h 132"/>
                  <a:gd name="T8" fmla="*/ 22 w 186"/>
                  <a:gd name="T9" fmla="*/ 132 h 132"/>
                  <a:gd name="T10" fmla="*/ 164 w 186"/>
                  <a:gd name="T11" fmla="*/ 132 h 132"/>
                  <a:gd name="T12" fmla="*/ 186 w 186"/>
                  <a:gd name="T13" fmla="*/ 107 h 132"/>
                  <a:gd name="T14" fmla="*/ 186 w 186"/>
                  <a:gd name="T15" fmla="*/ 25 h 132"/>
                  <a:gd name="T16" fmla="*/ 164 w 186"/>
                  <a:gd name="T17" fmla="*/ 0 h 132"/>
                  <a:gd name="T18" fmla="*/ 175 w 186"/>
                  <a:gd name="T19" fmla="*/ 99 h 132"/>
                  <a:gd name="T20" fmla="*/ 156 w 186"/>
                  <a:gd name="T21" fmla="*/ 121 h 132"/>
                  <a:gd name="T22" fmla="*/ 31 w 186"/>
                  <a:gd name="T23" fmla="*/ 121 h 132"/>
                  <a:gd name="T24" fmla="*/ 12 w 186"/>
                  <a:gd name="T25" fmla="*/ 99 h 132"/>
                  <a:gd name="T26" fmla="*/ 12 w 186"/>
                  <a:gd name="T27" fmla="*/ 31 h 132"/>
                  <a:gd name="T28" fmla="*/ 31 w 186"/>
                  <a:gd name="T29" fmla="*/ 9 h 132"/>
                  <a:gd name="T30" fmla="*/ 156 w 186"/>
                  <a:gd name="T31" fmla="*/ 9 h 132"/>
                  <a:gd name="T32" fmla="*/ 175 w 186"/>
                  <a:gd name="T33" fmla="*/ 31 h 132"/>
                  <a:gd name="T34" fmla="*/ 175 w 186"/>
                  <a:gd name="T35" fmla="*/ 9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132">
                    <a:moveTo>
                      <a:pt x="164" y="0"/>
                    </a:moveTo>
                    <a:cubicBezTo>
                      <a:pt x="22" y="0"/>
                      <a:pt x="22" y="0"/>
                      <a:pt x="22" y="0"/>
                    </a:cubicBezTo>
                    <a:cubicBezTo>
                      <a:pt x="10" y="0"/>
                      <a:pt x="0" y="11"/>
                      <a:pt x="0" y="25"/>
                    </a:cubicBezTo>
                    <a:cubicBezTo>
                      <a:pt x="0" y="107"/>
                      <a:pt x="0" y="107"/>
                      <a:pt x="0" y="107"/>
                    </a:cubicBezTo>
                    <a:cubicBezTo>
                      <a:pt x="0" y="121"/>
                      <a:pt x="10" y="132"/>
                      <a:pt x="22" y="132"/>
                    </a:cubicBezTo>
                    <a:cubicBezTo>
                      <a:pt x="164" y="132"/>
                      <a:pt x="164" y="132"/>
                      <a:pt x="164" y="132"/>
                    </a:cubicBezTo>
                    <a:cubicBezTo>
                      <a:pt x="176" y="132"/>
                      <a:pt x="186" y="121"/>
                      <a:pt x="186" y="107"/>
                    </a:cubicBezTo>
                    <a:cubicBezTo>
                      <a:pt x="186" y="25"/>
                      <a:pt x="186" y="25"/>
                      <a:pt x="186" y="25"/>
                    </a:cubicBezTo>
                    <a:cubicBezTo>
                      <a:pt x="186" y="11"/>
                      <a:pt x="176" y="0"/>
                      <a:pt x="164" y="0"/>
                    </a:cubicBezTo>
                    <a:close/>
                    <a:moveTo>
                      <a:pt x="175" y="99"/>
                    </a:moveTo>
                    <a:cubicBezTo>
                      <a:pt x="175" y="111"/>
                      <a:pt x="166" y="121"/>
                      <a:pt x="156" y="121"/>
                    </a:cubicBezTo>
                    <a:cubicBezTo>
                      <a:pt x="31" y="121"/>
                      <a:pt x="31" y="121"/>
                      <a:pt x="31" y="121"/>
                    </a:cubicBezTo>
                    <a:cubicBezTo>
                      <a:pt x="20" y="121"/>
                      <a:pt x="12" y="111"/>
                      <a:pt x="12" y="99"/>
                    </a:cubicBezTo>
                    <a:cubicBezTo>
                      <a:pt x="12" y="31"/>
                      <a:pt x="12" y="31"/>
                      <a:pt x="12" y="31"/>
                    </a:cubicBezTo>
                    <a:cubicBezTo>
                      <a:pt x="12" y="19"/>
                      <a:pt x="20" y="9"/>
                      <a:pt x="31" y="9"/>
                    </a:cubicBezTo>
                    <a:cubicBezTo>
                      <a:pt x="156" y="9"/>
                      <a:pt x="156" y="9"/>
                      <a:pt x="156" y="9"/>
                    </a:cubicBezTo>
                    <a:cubicBezTo>
                      <a:pt x="166" y="9"/>
                      <a:pt x="175" y="19"/>
                      <a:pt x="175" y="31"/>
                    </a:cubicBezTo>
                    <a:lnTo>
                      <a:pt x="175" y="99"/>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200" dirty="0"/>
              </a:p>
            </p:txBody>
          </p:sp>
          <p:sp>
            <p:nvSpPr>
              <p:cNvPr id="258" name="Freeform 2800"/>
              <p:cNvSpPr>
                <a:spLocks noEditPoints="1"/>
              </p:cNvSpPr>
              <p:nvPr/>
            </p:nvSpPr>
            <p:spPr bwMode="gray">
              <a:xfrm>
                <a:off x="3146425" y="6259513"/>
                <a:ext cx="873125" cy="87312"/>
              </a:xfrm>
              <a:custGeom>
                <a:avLst/>
                <a:gdLst>
                  <a:gd name="T0" fmla="*/ 0 w 233"/>
                  <a:gd name="T1" fmla="*/ 13 h 23"/>
                  <a:gd name="T2" fmla="*/ 17 w 233"/>
                  <a:gd name="T3" fmla="*/ 23 h 23"/>
                  <a:gd name="T4" fmla="*/ 216 w 233"/>
                  <a:gd name="T5" fmla="*/ 23 h 23"/>
                  <a:gd name="T6" fmla="*/ 233 w 233"/>
                  <a:gd name="T7" fmla="*/ 13 h 23"/>
                  <a:gd name="T8" fmla="*/ 233 w 233"/>
                  <a:gd name="T9" fmla="*/ 0 h 23"/>
                  <a:gd name="T10" fmla="*/ 0 w 233"/>
                  <a:gd name="T11" fmla="*/ 0 h 23"/>
                  <a:gd name="T12" fmla="*/ 0 w 233"/>
                  <a:gd name="T13" fmla="*/ 13 h 23"/>
                  <a:gd name="T14" fmla="*/ 95 w 233"/>
                  <a:gd name="T15" fmla="*/ 8 h 23"/>
                  <a:gd name="T16" fmla="*/ 137 w 233"/>
                  <a:gd name="T17" fmla="*/ 8 h 23"/>
                  <a:gd name="T18" fmla="*/ 137 w 233"/>
                  <a:gd name="T19" fmla="*/ 15 h 23"/>
                  <a:gd name="T20" fmla="*/ 95 w 233"/>
                  <a:gd name="T21" fmla="*/ 15 h 23"/>
                  <a:gd name="T22" fmla="*/ 95 w 233"/>
                  <a:gd name="T23"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3" h="23">
                    <a:moveTo>
                      <a:pt x="0" y="13"/>
                    </a:moveTo>
                    <a:cubicBezTo>
                      <a:pt x="0" y="19"/>
                      <a:pt x="7" y="23"/>
                      <a:pt x="17" y="23"/>
                    </a:cubicBezTo>
                    <a:cubicBezTo>
                      <a:pt x="216" y="23"/>
                      <a:pt x="216" y="23"/>
                      <a:pt x="216" y="23"/>
                    </a:cubicBezTo>
                    <a:cubicBezTo>
                      <a:pt x="225" y="23"/>
                      <a:pt x="233" y="19"/>
                      <a:pt x="233" y="13"/>
                    </a:cubicBezTo>
                    <a:cubicBezTo>
                      <a:pt x="233" y="0"/>
                      <a:pt x="233" y="0"/>
                      <a:pt x="233" y="0"/>
                    </a:cubicBezTo>
                    <a:cubicBezTo>
                      <a:pt x="0" y="0"/>
                      <a:pt x="0" y="0"/>
                      <a:pt x="0" y="0"/>
                    </a:cubicBezTo>
                    <a:lnTo>
                      <a:pt x="0" y="13"/>
                    </a:lnTo>
                    <a:close/>
                    <a:moveTo>
                      <a:pt x="95" y="8"/>
                    </a:moveTo>
                    <a:cubicBezTo>
                      <a:pt x="137" y="8"/>
                      <a:pt x="137" y="8"/>
                      <a:pt x="137" y="8"/>
                    </a:cubicBezTo>
                    <a:cubicBezTo>
                      <a:pt x="137" y="15"/>
                      <a:pt x="137" y="15"/>
                      <a:pt x="137" y="15"/>
                    </a:cubicBezTo>
                    <a:cubicBezTo>
                      <a:pt x="95" y="15"/>
                      <a:pt x="95" y="15"/>
                      <a:pt x="95" y="15"/>
                    </a:cubicBezTo>
                    <a:lnTo>
                      <a:pt x="95" y="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200" dirty="0"/>
              </a:p>
            </p:txBody>
          </p:sp>
        </p:grpSp>
        <p:sp>
          <p:nvSpPr>
            <p:cNvPr id="227" name="Freeform 2870"/>
            <p:cNvSpPr>
              <a:spLocks noChangeAspect="1" noEditPoints="1"/>
            </p:cNvSpPr>
            <p:nvPr/>
          </p:nvSpPr>
          <p:spPr bwMode="gray">
            <a:xfrm>
              <a:off x="9499071" y="1074314"/>
              <a:ext cx="606418" cy="945143"/>
            </a:xfrm>
            <a:custGeom>
              <a:avLst/>
              <a:gdLst>
                <a:gd name="T0" fmla="*/ 140 w 141"/>
                <a:gd name="T1" fmla="*/ 37 h 220"/>
                <a:gd name="T2" fmla="*/ 103 w 141"/>
                <a:gd name="T3" fmla="*/ 0 h 220"/>
                <a:gd name="T4" fmla="*/ 38 w 141"/>
                <a:gd name="T5" fmla="*/ 0 h 220"/>
                <a:gd name="T6" fmla="*/ 2 w 141"/>
                <a:gd name="T7" fmla="*/ 32 h 220"/>
                <a:gd name="T8" fmla="*/ 1 w 141"/>
                <a:gd name="T9" fmla="*/ 99 h 220"/>
                <a:gd name="T10" fmla="*/ 1 w 141"/>
                <a:gd name="T11" fmla="*/ 178 h 220"/>
                <a:gd name="T12" fmla="*/ 42 w 141"/>
                <a:gd name="T13" fmla="*/ 219 h 220"/>
                <a:gd name="T14" fmla="*/ 103 w 141"/>
                <a:gd name="T15" fmla="*/ 218 h 220"/>
                <a:gd name="T16" fmla="*/ 140 w 141"/>
                <a:gd name="T17" fmla="*/ 181 h 220"/>
                <a:gd name="T18" fmla="*/ 140 w 141"/>
                <a:gd name="T19" fmla="*/ 108 h 220"/>
                <a:gd name="T20" fmla="*/ 140 w 141"/>
                <a:gd name="T21" fmla="*/ 37 h 220"/>
                <a:gd name="T22" fmla="*/ 95 w 141"/>
                <a:gd name="T23" fmla="*/ 17 h 220"/>
                <a:gd name="T24" fmla="*/ 46 w 141"/>
                <a:gd name="T25" fmla="*/ 17 h 220"/>
                <a:gd name="T26" fmla="*/ 95 w 141"/>
                <a:gd name="T27" fmla="*/ 17 h 220"/>
                <a:gd name="T28" fmla="*/ 70 w 141"/>
                <a:gd name="T29" fmla="*/ 213 h 220"/>
                <a:gd name="T30" fmla="*/ 60 w 141"/>
                <a:gd name="T31" fmla="*/ 203 h 220"/>
                <a:gd name="T32" fmla="*/ 70 w 141"/>
                <a:gd name="T33" fmla="*/ 193 h 220"/>
                <a:gd name="T34" fmla="*/ 79 w 141"/>
                <a:gd name="T35" fmla="*/ 203 h 220"/>
                <a:gd name="T36" fmla="*/ 70 w 141"/>
                <a:gd name="T37" fmla="*/ 213 h 220"/>
                <a:gd name="T38" fmla="*/ 127 w 141"/>
                <a:gd name="T39" fmla="*/ 182 h 220"/>
                <a:gd name="T40" fmla="*/ 15 w 141"/>
                <a:gd name="T41" fmla="*/ 182 h 220"/>
                <a:gd name="T42" fmla="*/ 15 w 141"/>
                <a:gd name="T43" fmla="*/ 46 h 220"/>
                <a:gd name="T44" fmla="*/ 127 w 141"/>
                <a:gd name="T45" fmla="*/ 46 h 220"/>
                <a:gd name="T46" fmla="*/ 127 w 141"/>
                <a:gd name="T47" fmla="*/ 18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1" h="220">
                  <a:moveTo>
                    <a:pt x="140" y="37"/>
                  </a:moveTo>
                  <a:cubicBezTo>
                    <a:pt x="140" y="14"/>
                    <a:pt x="125" y="0"/>
                    <a:pt x="103" y="0"/>
                  </a:cubicBezTo>
                  <a:cubicBezTo>
                    <a:pt x="81" y="0"/>
                    <a:pt x="59" y="0"/>
                    <a:pt x="38" y="0"/>
                  </a:cubicBezTo>
                  <a:cubicBezTo>
                    <a:pt x="17" y="0"/>
                    <a:pt x="3" y="12"/>
                    <a:pt x="2" y="32"/>
                  </a:cubicBezTo>
                  <a:cubicBezTo>
                    <a:pt x="0" y="54"/>
                    <a:pt x="1" y="77"/>
                    <a:pt x="1" y="99"/>
                  </a:cubicBezTo>
                  <a:cubicBezTo>
                    <a:pt x="1" y="125"/>
                    <a:pt x="1" y="151"/>
                    <a:pt x="1" y="178"/>
                  </a:cubicBezTo>
                  <a:cubicBezTo>
                    <a:pt x="1" y="199"/>
                    <a:pt x="13" y="220"/>
                    <a:pt x="42" y="219"/>
                  </a:cubicBezTo>
                  <a:cubicBezTo>
                    <a:pt x="62" y="217"/>
                    <a:pt x="83" y="218"/>
                    <a:pt x="103" y="218"/>
                  </a:cubicBezTo>
                  <a:cubicBezTo>
                    <a:pt x="125" y="218"/>
                    <a:pt x="140" y="204"/>
                    <a:pt x="140" y="181"/>
                  </a:cubicBezTo>
                  <a:cubicBezTo>
                    <a:pt x="141" y="157"/>
                    <a:pt x="140" y="133"/>
                    <a:pt x="140" y="108"/>
                  </a:cubicBezTo>
                  <a:cubicBezTo>
                    <a:pt x="140" y="85"/>
                    <a:pt x="140" y="61"/>
                    <a:pt x="140" y="37"/>
                  </a:cubicBezTo>
                  <a:close/>
                  <a:moveTo>
                    <a:pt x="95" y="17"/>
                  </a:moveTo>
                  <a:cubicBezTo>
                    <a:pt x="78" y="17"/>
                    <a:pt x="63" y="17"/>
                    <a:pt x="46" y="17"/>
                  </a:cubicBezTo>
                  <a:cubicBezTo>
                    <a:pt x="53" y="11"/>
                    <a:pt x="90" y="12"/>
                    <a:pt x="95" y="17"/>
                  </a:cubicBezTo>
                  <a:close/>
                  <a:moveTo>
                    <a:pt x="70" y="213"/>
                  </a:moveTo>
                  <a:cubicBezTo>
                    <a:pt x="64" y="213"/>
                    <a:pt x="60" y="208"/>
                    <a:pt x="60" y="203"/>
                  </a:cubicBezTo>
                  <a:cubicBezTo>
                    <a:pt x="60" y="198"/>
                    <a:pt x="64" y="193"/>
                    <a:pt x="70" y="193"/>
                  </a:cubicBezTo>
                  <a:cubicBezTo>
                    <a:pt x="75" y="193"/>
                    <a:pt x="79" y="198"/>
                    <a:pt x="79" y="203"/>
                  </a:cubicBezTo>
                  <a:cubicBezTo>
                    <a:pt x="79" y="208"/>
                    <a:pt x="75" y="213"/>
                    <a:pt x="70" y="213"/>
                  </a:cubicBezTo>
                  <a:close/>
                  <a:moveTo>
                    <a:pt x="127" y="182"/>
                  </a:moveTo>
                  <a:cubicBezTo>
                    <a:pt x="110" y="182"/>
                    <a:pt x="32" y="182"/>
                    <a:pt x="15" y="182"/>
                  </a:cubicBezTo>
                  <a:cubicBezTo>
                    <a:pt x="15" y="168"/>
                    <a:pt x="15" y="70"/>
                    <a:pt x="15" y="46"/>
                  </a:cubicBezTo>
                  <a:cubicBezTo>
                    <a:pt x="23" y="46"/>
                    <a:pt x="41" y="46"/>
                    <a:pt x="127" y="46"/>
                  </a:cubicBezTo>
                  <a:cubicBezTo>
                    <a:pt x="127" y="63"/>
                    <a:pt x="127" y="177"/>
                    <a:pt x="127" y="182"/>
                  </a:cubicBezTo>
                  <a:close/>
                </a:path>
              </a:pathLst>
            </a:custGeom>
            <a:solidFill>
              <a:schemeClr val="bg2"/>
            </a:solidFill>
            <a:ln>
              <a:noFill/>
            </a:ln>
            <a:extLst/>
          </p:spPr>
          <p:txBody>
            <a:bodyPr vert="horz" wrap="square" lIns="68580" tIns="34290" rIns="68580" bIns="34290" numCol="1" anchor="t" anchorCtr="0" compatLnSpc="1">
              <a:prstTxWarp prst="textNoShape">
                <a:avLst/>
              </a:prstTxWarp>
            </a:bodyPr>
            <a:lstStyle/>
            <a:p>
              <a:endParaRPr lang="en-US" sz="1200" dirty="0"/>
            </a:p>
          </p:txBody>
        </p:sp>
        <p:sp>
          <p:nvSpPr>
            <p:cNvPr id="228" name="Freeform 1808"/>
            <p:cNvSpPr>
              <a:spLocks noEditPoints="1"/>
            </p:cNvSpPr>
            <p:nvPr/>
          </p:nvSpPr>
          <p:spPr bwMode="gray">
            <a:xfrm>
              <a:off x="8127075" y="4682967"/>
              <a:ext cx="239872" cy="324192"/>
            </a:xfrm>
            <a:custGeom>
              <a:avLst/>
              <a:gdLst>
                <a:gd name="T0" fmla="*/ 46 w 70"/>
                <a:gd name="T1" fmla="*/ 3 h 94"/>
                <a:gd name="T2" fmla="*/ 10 w 70"/>
                <a:gd name="T3" fmla="*/ 15 h 94"/>
                <a:gd name="T4" fmla="*/ 8 w 70"/>
                <a:gd name="T5" fmla="*/ 52 h 94"/>
                <a:gd name="T6" fmla="*/ 37 w 70"/>
                <a:gd name="T7" fmla="*/ 94 h 94"/>
                <a:gd name="T8" fmla="*/ 50 w 70"/>
                <a:gd name="T9" fmla="*/ 75 h 94"/>
                <a:gd name="T10" fmla="*/ 64 w 70"/>
                <a:gd name="T11" fmla="*/ 55 h 94"/>
                <a:gd name="T12" fmla="*/ 70 w 70"/>
                <a:gd name="T13" fmla="*/ 32 h 94"/>
                <a:gd name="T14" fmla="*/ 46 w 70"/>
                <a:gd name="T15" fmla="*/ 3 h 94"/>
                <a:gd name="T16" fmla="*/ 37 w 70"/>
                <a:gd name="T17" fmla="*/ 53 h 94"/>
                <a:gd name="T18" fmla="*/ 19 w 70"/>
                <a:gd name="T19" fmla="*/ 35 h 94"/>
                <a:gd name="T20" fmla="*/ 37 w 70"/>
                <a:gd name="T21" fmla="*/ 19 h 94"/>
                <a:gd name="T22" fmla="*/ 54 w 70"/>
                <a:gd name="T23" fmla="*/ 35 h 94"/>
                <a:gd name="T24" fmla="*/ 37 w 70"/>
                <a:gd name="T25" fmla="*/ 5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94">
                  <a:moveTo>
                    <a:pt x="46" y="3"/>
                  </a:moveTo>
                  <a:cubicBezTo>
                    <a:pt x="32" y="0"/>
                    <a:pt x="20" y="4"/>
                    <a:pt x="10" y="15"/>
                  </a:cubicBezTo>
                  <a:cubicBezTo>
                    <a:pt x="2" y="25"/>
                    <a:pt x="0" y="41"/>
                    <a:pt x="8" y="52"/>
                  </a:cubicBezTo>
                  <a:cubicBezTo>
                    <a:pt x="17" y="67"/>
                    <a:pt x="27" y="80"/>
                    <a:pt x="37" y="94"/>
                  </a:cubicBezTo>
                  <a:cubicBezTo>
                    <a:pt x="41" y="88"/>
                    <a:pt x="45" y="81"/>
                    <a:pt x="50" y="75"/>
                  </a:cubicBezTo>
                  <a:cubicBezTo>
                    <a:pt x="54" y="68"/>
                    <a:pt x="60" y="62"/>
                    <a:pt x="64" y="55"/>
                  </a:cubicBezTo>
                  <a:cubicBezTo>
                    <a:pt x="67" y="48"/>
                    <a:pt x="70" y="40"/>
                    <a:pt x="70" y="32"/>
                  </a:cubicBezTo>
                  <a:cubicBezTo>
                    <a:pt x="69" y="18"/>
                    <a:pt x="59" y="7"/>
                    <a:pt x="46" y="3"/>
                  </a:cubicBezTo>
                  <a:close/>
                  <a:moveTo>
                    <a:pt x="37" y="53"/>
                  </a:moveTo>
                  <a:cubicBezTo>
                    <a:pt x="27" y="53"/>
                    <a:pt x="19" y="45"/>
                    <a:pt x="19" y="35"/>
                  </a:cubicBezTo>
                  <a:cubicBezTo>
                    <a:pt x="20" y="26"/>
                    <a:pt x="28" y="19"/>
                    <a:pt x="37" y="19"/>
                  </a:cubicBezTo>
                  <a:cubicBezTo>
                    <a:pt x="46" y="19"/>
                    <a:pt x="53" y="26"/>
                    <a:pt x="54" y="35"/>
                  </a:cubicBezTo>
                  <a:cubicBezTo>
                    <a:pt x="54" y="45"/>
                    <a:pt x="46" y="53"/>
                    <a:pt x="37" y="53"/>
                  </a:cubicBezTo>
                  <a:close/>
                </a:path>
              </a:pathLst>
            </a:custGeom>
            <a:solidFill>
              <a:schemeClr val="bg2"/>
            </a:solidFill>
            <a:ln>
              <a:noFill/>
            </a:ln>
            <a:extLst/>
          </p:spPr>
          <p:txBody>
            <a:bodyPr vert="horz" wrap="square" lIns="68580" tIns="34290" rIns="68580" bIns="34290" numCol="1" anchor="t" anchorCtr="0" compatLnSpc="1">
              <a:prstTxWarp prst="textNoShape">
                <a:avLst/>
              </a:prstTxWarp>
            </a:bodyPr>
            <a:lstStyle/>
            <a:p>
              <a:endParaRPr lang="en-US" sz="1200" dirty="0"/>
            </a:p>
          </p:txBody>
        </p:sp>
        <p:grpSp>
          <p:nvGrpSpPr>
            <p:cNvPr id="229" name="Gruppieren 148"/>
            <p:cNvGrpSpPr>
              <a:grpSpLocks noChangeAspect="1"/>
            </p:cNvGrpSpPr>
            <p:nvPr/>
          </p:nvGrpSpPr>
          <p:grpSpPr bwMode="gray">
            <a:xfrm>
              <a:off x="9722969" y="4334057"/>
              <a:ext cx="1035742" cy="867946"/>
              <a:chOff x="2024063" y="5729288"/>
              <a:chExt cx="793751" cy="665159"/>
            </a:xfrm>
            <a:solidFill>
              <a:schemeClr val="bg1"/>
            </a:solidFill>
          </p:grpSpPr>
          <p:sp>
            <p:nvSpPr>
              <p:cNvPr id="253" name="Oval 3287"/>
              <p:cNvSpPr>
                <a:spLocks noChangeArrowheads="1"/>
              </p:cNvSpPr>
              <p:nvPr/>
            </p:nvSpPr>
            <p:spPr bwMode="gray">
              <a:xfrm>
                <a:off x="2555876" y="6276974"/>
                <a:ext cx="115888" cy="1127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54" name="Oval 3288"/>
              <p:cNvSpPr>
                <a:spLocks noChangeArrowheads="1"/>
              </p:cNvSpPr>
              <p:nvPr/>
            </p:nvSpPr>
            <p:spPr bwMode="gray">
              <a:xfrm>
                <a:off x="2316163" y="6276972"/>
                <a:ext cx="112713"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55" name="Freeform 3289"/>
              <p:cNvSpPr>
                <a:spLocks/>
              </p:cNvSpPr>
              <p:nvPr/>
            </p:nvSpPr>
            <p:spPr bwMode="gray">
              <a:xfrm>
                <a:off x="2286001" y="5830885"/>
                <a:ext cx="531813" cy="303213"/>
              </a:xfrm>
              <a:custGeom>
                <a:avLst/>
                <a:gdLst>
                  <a:gd name="T0" fmla="*/ 71 w 335"/>
                  <a:gd name="T1" fmla="*/ 191 h 191"/>
                  <a:gd name="T2" fmla="*/ 257 w 335"/>
                  <a:gd name="T3" fmla="*/ 191 h 191"/>
                  <a:gd name="T4" fmla="*/ 335 w 335"/>
                  <a:gd name="T5" fmla="*/ 0 h 191"/>
                  <a:gd name="T6" fmla="*/ 0 w 335"/>
                  <a:gd name="T7" fmla="*/ 0 h 191"/>
                  <a:gd name="T8" fmla="*/ 71 w 335"/>
                  <a:gd name="T9" fmla="*/ 191 h 191"/>
                </a:gdLst>
                <a:ahLst/>
                <a:cxnLst>
                  <a:cxn ang="0">
                    <a:pos x="T0" y="T1"/>
                  </a:cxn>
                  <a:cxn ang="0">
                    <a:pos x="T2" y="T3"/>
                  </a:cxn>
                  <a:cxn ang="0">
                    <a:pos x="T4" y="T5"/>
                  </a:cxn>
                  <a:cxn ang="0">
                    <a:pos x="T6" y="T7"/>
                  </a:cxn>
                  <a:cxn ang="0">
                    <a:pos x="T8" y="T9"/>
                  </a:cxn>
                </a:cxnLst>
                <a:rect l="0" t="0" r="r" b="b"/>
                <a:pathLst>
                  <a:path w="335" h="191">
                    <a:moveTo>
                      <a:pt x="71" y="191"/>
                    </a:moveTo>
                    <a:lnTo>
                      <a:pt x="257" y="191"/>
                    </a:lnTo>
                    <a:lnTo>
                      <a:pt x="335" y="0"/>
                    </a:lnTo>
                    <a:lnTo>
                      <a:pt x="0" y="0"/>
                    </a:lnTo>
                    <a:lnTo>
                      <a:pt x="71" y="1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56" name="Freeform 3290"/>
              <p:cNvSpPr>
                <a:spLocks/>
              </p:cNvSpPr>
              <p:nvPr/>
            </p:nvSpPr>
            <p:spPr bwMode="gray">
              <a:xfrm>
                <a:off x="2024063" y="5729288"/>
                <a:ext cx="685800" cy="517525"/>
              </a:xfrm>
              <a:custGeom>
                <a:avLst/>
                <a:gdLst>
                  <a:gd name="T0" fmla="*/ 175 w 183"/>
                  <a:gd name="T1" fmla="*/ 122 h 138"/>
                  <a:gd name="T2" fmla="*/ 85 w 183"/>
                  <a:gd name="T3" fmla="*/ 122 h 138"/>
                  <a:gd name="T4" fmla="*/ 46 w 183"/>
                  <a:gd name="T5" fmla="*/ 5 h 138"/>
                  <a:gd name="T6" fmla="*/ 38 w 183"/>
                  <a:gd name="T7" fmla="*/ 0 h 138"/>
                  <a:gd name="T8" fmla="*/ 8 w 183"/>
                  <a:gd name="T9" fmla="*/ 0 h 138"/>
                  <a:gd name="T10" fmla="*/ 0 w 183"/>
                  <a:gd name="T11" fmla="*/ 8 h 138"/>
                  <a:gd name="T12" fmla="*/ 8 w 183"/>
                  <a:gd name="T13" fmla="*/ 16 h 138"/>
                  <a:gd name="T14" fmla="*/ 32 w 183"/>
                  <a:gd name="T15" fmla="*/ 16 h 138"/>
                  <a:gd name="T16" fmla="*/ 72 w 183"/>
                  <a:gd name="T17" fmla="*/ 132 h 138"/>
                  <a:gd name="T18" fmla="*/ 80 w 183"/>
                  <a:gd name="T19" fmla="*/ 138 h 138"/>
                  <a:gd name="T20" fmla="*/ 175 w 183"/>
                  <a:gd name="T21" fmla="*/ 138 h 138"/>
                  <a:gd name="T22" fmla="*/ 183 w 183"/>
                  <a:gd name="T23" fmla="*/ 130 h 138"/>
                  <a:gd name="T24" fmla="*/ 175 w 183"/>
                  <a:gd name="T25" fmla="*/ 12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3" h="138">
                    <a:moveTo>
                      <a:pt x="175" y="122"/>
                    </a:moveTo>
                    <a:cubicBezTo>
                      <a:pt x="85" y="122"/>
                      <a:pt x="85" y="122"/>
                      <a:pt x="85" y="122"/>
                    </a:cubicBezTo>
                    <a:cubicBezTo>
                      <a:pt x="46" y="5"/>
                      <a:pt x="46" y="5"/>
                      <a:pt x="46" y="5"/>
                    </a:cubicBezTo>
                    <a:cubicBezTo>
                      <a:pt x="44" y="2"/>
                      <a:pt x="41" y="0"/>
                      <a:pt x="38" y="0"/>
                    </a:cubicBezTo>
                    <a:cubicBezTo>
                      <a:pt x="8" y="0"/>
                      <a:pt x="8" y="0"/>
                      <a:pt x="8" y="0"/>
                    </a:cubicBezTo>
                    <a:cubicBezTo>
                      <a:pt x="3" y="0"/>
                      <a:pt x="0" y="4"/>
                      <a:pt x="0" y="8"/>
                    </a:cubicBezTo>
                    <a:cubicBezTo>
                      <a:pt x="0" y="13"/>
                      <a:pt x="3" y="16"/>
                      <a:pt x="8" y="16"/>
                    </a:cubicBezTo>
                    <a:cubicBezTo>
                      <a:pt x="32" y="16"/>
                      <a:pt x="32" y="16"/>
                      <a:pt x="32" y="16"/>
                    </a:cubicBezTo>
                    <a:cubicBezTo>
                      <a:pt x="72" y="132"/>
                      <a:pt x="72" y="132"/>
                      <a:pt x="72" y="132"/>
                    </a:cubicBezTo>
                    <a:cubicBezTo>
                      <a:pt x="73" y="136"/>
                      <a:pt x="76" y="138"/>
                      <a:pt x="80" y="138"/>
                    </a:cubicBezTo>
                    <a:cubicBezTo>
                      <a:pt x="175" y="138"/>
                      <a:pt x="175" y="138"/>
                      <a:pt x="175" y="138"/>
                    </a:cubicBezTo>
                    <a:cubicBezTo>
                      <a:pt x="179" y="138"/>
                      <a:pt x="183" y="134"/>
                      <a:pt x="183" y="130"/>
                    </a:cubicBezTo>
                    <a:cubicBezTo>
                      <a:pt x="183" y="125"/>
                      <a:pt x="179" y="122"/>
                      <a:pt x="175"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grpSp>
        <p:grpSp>
          <p:nvGrpSpPr>
            <p:cNvPr id="230" name="Gruppieren 149"/>
            <p:cNvGrpSpPr/>
            <p:nvPr/>
          </p:nvGrpSpPr>
          <p:grpSpPr bwMode="gray">
            <a:xfrm>
              <a:off x="3493522" y="5356499"/>
              <a:ext cx="892640" cy="746164"/>
              <a:chOff x="2002759" y="6042415"/>
              <a:chExt cx="544115" cy="454828"/>
            </a:xfrm>
            <a:solidFill>
              <a:schemeClr val="bg2"/>
            </a:solidFill>
          </p:grpSpPr>
          <p:sp>
            <p:nvSpPr>
              <p:cNvPr id="248" name="Freeform 2337"/>
              <p:cNvSpPr>
                <a:spLocks/>
              </p:cNvSpPr>
              <p:nvPr/>
            </p:nvSpPr>
            <p:spPr bwMode="gray">
              <a:xfrm>
                <a:off x="2070625" y="6303160"/>
                <a:ext cx="109538" cy="194072"/>
              </a:xfrm>
              <a:custGeom>
                <a:avLst/>
                <a:gdLst>
                  <a:gd name="T0" fmla="*/ 23 w 39"/>
                  <a:gd name="T1" fmla="*/ 0 h 69"/>
                  <a:gd name="T2" fmla="*/ 16 w 39"/>
                  <a:gd name="T3" fmla="*/ 0 h 69"/>
                  <a:gd name="T4" fmla="*/ 0 w 39"/>
                  <a:gd name="T5" fmla="*/ 16 h 69"/>
                  <a:gd name="T6" fmla="*/ 0 w 39"/>
                  <a:gd name="T7" fmla="*/ 54 h 69"/>
                  <a:gd name="T8" fmla="*/ 16 w 39"/>
                  <a:gd name="T9" fmla="*/ 69 h 69"/>
                  <a:gd name="T10" fmla="*/ 23 w 39"/>
                  <a:gd name="T11" fmla="*/ 69 h 69"/>
                  <a:gd name="T12" fmla="*/ 39 w 39"/>
                  <a:gd name="T13" fmla="*/ 54 h 69"/>
                  <a:gd name="T14" fmla="*/ 39 w 39"/>
                  <a:gd name="T15" fmla="*/ 16 h 69"/>
                  <a:gd name="T16" fmla="*/ 23 w 39"/>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69">
                    <a:moveTo>
                      <a:pt x="23" y="0"/>
                    </a:moveTo>
                    <a:cubicBezTo>
                      <a:pt x="16" y="0"/>
                      <a:pt x="16" y="0"/>
                      <a:pt x="16" y="0"/>
                    </a:cubicBezTo>
                    <a:cubicBezTo>
                      <a:pt x="7" y="0"/>
                      <a:pt x="0" y="7"/>
                      <a:pt x="0" y="16"/>
                    </a:cubicBezTo>
                    <a:cubicBezTo>
                      <a:pt x="0" y="54"/>
                      <a:pt x="0" y="54"/>
                      <a:pt x="0" y="54"/>
                    </a:cubicBezTo>
                    <a:cubicBezTo>
                      <a:pt x="0" y="62"/>
                      <a:pt x="7" y="69"/>
                      <a:pt x="16" y="69"/>
                    </a:cubicBezTo>
                    <a:cubicBezTo>
                      <a:pt x="23" y="69"/>
                      <a:pt x="23" y="69"/>
                      <a:pt x="23" y="69"/>
                    </a:cubicBezTo>
                    <a:cubicBezTo>
                      <a:pt x="32" y="69"/>
                      <a:pt x="39" y="62"/>
                      <a:pt x="39" y="54"/>
                    </a:cubicBezTo>
                    <a:cubicBezTo>
                      <a:pt x="39" y="16"/>
                      <a:pt x="39" y="16"/>
                      <a:pt x="39" y="16"/>
                    </a:cubicBezTo>
                    <a:cubicBezTo>
                      <a:pt x="39" y="7"/>
                      <a:pt x="32" y="0"/>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49" name="Freeform 2338"/>
              <p:cNvSpPr>
                <a:spLocks/>
              </p:cNvSpPr>
              <p:nvPr/>
            </p:nvSpPr>
            <p:spPr bwMode="gray">
              <a:xfrm>
                <a:off x="2002759" y="6348404"/>
                <a:ext cx="34528" cy="103585"/>
              </a:xfrm>
              <a:custGeom>
                <a:avLst/>
                <a:gdLst>
                  <a:gd name="T0" fmla="*/ 0 w 12"/>
                  <a:gd name="T1" fmla="*/ 9 h 37"/>
                  <a:gd name="T2" fmla="*/ 0 w 12"/>
                  <a:gd name="T3" fmla="*/ 28 h 37"/>
                  <a:gd name="T4" fmla="*/ 12 w 12"/>
                  <a:gd name="T5" fmla="*/ 37 h 37"/>
                  <a:gd name="T6" fmla="*/ 12 w 12"/>
                  <a:gd name="T7" fmla="*/ 0 h 37"/>
                  <a:gd name="T8" fmla="*/ 0 w 12"/>
                  <a:gd name="T9" fmla="*/ 9 h 37"/>
                </a:gdLst>
                <a:ahLst/>
                <a:cxnLst>
                  <a:cxn ang="0">
                    <a:pos x="T0" y="T1"/>
                  </a:cxn>
                  <a:cxn ang="0">
                    <a:pos x="T2" y="T3"/>
                  </a:cxn>
                  <a:cxn ang="0">
                    <a:pos x="T4" y="T5"/>
                  </a:cxn>
                  <a:cxn ang="0">
                    <a:pos x="T6" y="T7"/>
                  </a:cxn>
                  <a:cxn ang="0">
                    <a:pos x="T8" y="T9"/>
                  </a:cxn>
                </a:cxnLst>
                <a:rect l="0" t="0" r="r" b="b"/>
                <a:pathLst>
                  <a:path w="12" h="37">
                    <a:moveTo>
                      <a:pt x="0" y="9"/>
                    </a:moveTo>
                    <a:cubicBezTo>
                      <a:pt x="0" y="28"/>
                      <a:pt x="0" y="28"/>
                      <a:pt x="0" y="28"/>
                    </a:cubicBezTo>
                    <a:cubicBezTo>
                      <a:pt x="0" y="33"/>
                      <a:pt x="7" y="37"/>
                      <a:pt x="12" y="37"/>
                    </a:cubicBezTo>
                    <a:cubicBezTo>
                      <a:pt x="12" y="0"/>
                      <a:pt x="12" y="0"/>
                      <a:pt x="12" y="0"/>
                    </a:cubicBezTo>
                    <a:cubicBezTo>
                      <a:pt x="7" y="0"/>
                      <a:pt x="0" y="4"/>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50" name="Freeform 2340"/>
              <p:cNvSpPr>
                <a:spLocks/>
              </p:cNvSpPr>
              <p:nvPr/>
            </p:nvSpPr>
            <p:spPr bwMode="gray">
              <a:xfrm>
                <a:off x="2509965" y="6348404"/>
                <a:ext cx="36909" cy="103585"/>
              </a:xfrm>
              <a:custGeom>
                <a:avLst/>
                <a:gdLst>
                  <a:gd name="T0" fmla="*/ 0 w 13"/>
                  <a:gd name="T1" fmla="*/ 0 h 37"/>
                  <a:gd name="T2" fmla="*/ 0 w 13"/>
                  <a:gd name="T3" fmla="*/ 37 h 37"/>
                  <a:gd name="T4" fmla="*/ 13 w 13"/>
                  <a:gd name="T5" fmla="*/ 28 h 37"/>
                  <a:gd name="T6" fmla="*/ 13 w 13"/>
                  <a:gd name="T7" fmla="*/ 9 h 37"/>
                  <a:gd name="T8" fmla="*/ 0 w 13"/>
                  <a:gd name="T9" fmla="*/ 0 h 37"/>
                </a:gdLst>
                <a:ahLst/>
                <a:cxnLst>
                  <a:cxn ang="0">
                    <a:pos x="T0" y="T1"/>
                  </a:cxn>
                  <a:cxn ang="0">
                    <a:pos x="T2" y="T3"/>
                  </a:cxn>
                  <a:cxn ang="0">
                    <a:pos x="T4" y="T5"/>
                  </a:cxn>
                  <a:cxn ang="0">
                    <a:pos x="T6" y="T7"/>
                  </a:cxn>
                  <a:cxn ang="0">
                    <a:pos x="T8" y="T9"/>
                  </a:cxn>
                </a:cxnLst>
                <a:rect l="0" t="0" r="r" b="b"/>
                <a:pathLst>
                  <a:path w="13" h="37">
                    <a:moveTo>
                      <a:pt x="0" y="0"/>
                    </a:moveTo>
                    <a:cubicBezTo>
                      <a:pt x="0" y="37"/>
                      <a:pt x="0" y="37"/>
                      <a:pt x="0" y="37"/>
                    </a:cubicBezTo>
                    <a:cubicBezTo>
                      <a:pt x="6" y="37"/>
                      <a:pt x="13" y="33"/>
                      <a:pt x="13" y="28"/>
                    </a:cubicBezTo>
                    <a:cubicBezTo>
                      <a:pt x="13" y="9"/>
                      <a:pt x="13" y="9"/>
                      <a:pt x="13" y="9"/>
                    </a:cubicBezTo>
                    <a:cubicBezTo>
                      <a:pt x="13" y="4"/>
                      <a:pt x="6"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51" name="Freeform 2341"/>
              <p:cNvSpPr>
                <a:spLocks/>
              </p:cNvSpPr>
              <p:nvPr/>
            </p:nvSpPr>
            <p:spPr bwMode="gray">
              <a:xfrm>
                <a:off x="2087293" y="6042415"/>
                <a:ext cx="369095" cy="219075"/>
              </a:xfrm>
              <a:custGeom>
                <a:avLst/>
                <a:gdLst>
                  <a:gd name="T0" fmla="*/ 66 w 131"/>
                  <a:gd name="T1" fmla="*/ 26 h 78"/>
                  <a:gd name="T2" fmla="*/ 106 w 131"/>
                  <a:gd name="T3" fmla="*/ 66 h 78"/>
                  <a:gd name="T4" fmla="*/ 119 w 131"/>
                  <a:gd name="T5" fmla="*/ 78 h 78"/>
                  <a:gd name="T6" fmla="*/ 128 w 131"/>
                  <a:gd name="T7" fmla="*/ 74 h 78"/>
                  <a:gd name="T8" fmla="*/ 131 w 131"/>
                  <a:gd name="T9" fmla="*/ 66 h 78"/>
                  <a:gd name="T10" fmla="*/ 66 w 131"/>
                  <a:gd name="T11" fmla="*/ 0 h 78"/>
                  <a:gd name="T12" fmla="*/ 65 w 131"/>
                  <a:gd name="T13" fmla="*/ 0 h 78"/>
                  <a:gd name="T14" fmla="*/ 20 w 131"/>
                  <a:gd name="T15" fmla="*/ 20 h 78"/>
                  <a:gd name="T16" fmla="*/ 0 w 131"/>
                  <a:gd name="T17" fmla="*/ 65 h 78"/>
                  <a:gd name="T18" fmla="*/ 4 w 131"/>
                  <a:gd name="T19" fmla="*/ 74 h 78"/>
                  <a:gd name="T20" fmla="*/ 13 w 131"/>
                  <a:gd name="T21" fmla="*/ 78 h 78"/>
                  <a:gd name="T22" fmla="*/ 26 w 131"/>
                  <a:gd name="T23" fmla="*/ 66 h 78"/>
                  <a:gd name="T24" fmla="*/ 66 w 131"/>
                  <a:gd name="T25" fmla="*/ 2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78">
                    <a:moveTo>
                      <a:pt x="66" y="26"/>
                    </a:moveTo>
                    <a:cubicBezTo>
                      <a:pt x="88" y="26"/>
                      <a:pt x="106" y="44"/>
                      <a:pt x="106" y="66"/>
                    </a:cubicBezTo>
                    <a:cubicBezTo>
                      <a:pt x="106" y="73"/>
                      <a:pt x="111" y="78"/>
                      <a:pt x="119" y="78"/>
                    </a:cubicBezTo>
                    <a:cubicBezTo>
                      <a:pt x="122" y="78"/>
                      <a:pt x="126" y="77"/>
                      <a:pt x="128" y="74"/>
                    </a:cubicBezTo>
                    <a:cubicBezTo>
                      <a:pt x="130" y="72"/>
                      <a:pt x="131" y="69"/>
                      <a:pt x="131" y="66"/>
                    </a:cubicBezTo>
                    <a:cubicBezTo>
                      <a:pt x="131" y="30"/>
                      <a:pt x="102" y="0"/>
                      <a:pt x="66" y="0"/>
                    </a:cubicBezTo>
                    <a:cubicBezTo>
                      <a:pt x="65" y="0"/>
                      <a:pt x="65" y="0"/>
                      <a:pt x="65" y="0"/>
                    </a:cubicBezTo>
                    <a:cubicBezTo>
                      <a:pt x="48" y="0"/>
                      <a:pt x="32" y="7"/>
                      <a:pt x="20" y="20"/>
                    </a:cubicBezTo>
                    <a:cubicBezTo>
                      <a:pt x="7" y="32"/>
                      <a:pt x="1" y="48"/>
                      <a:pt x="0" y="65"/>
                    </a:cubicBezTo>
                    <a:cubicBezTo>
                      <a:pt x="0" y="69"/>
                      <a:pt x="2" y="72"/>
                      <a:pt x="4" y="74"/>
                    </a:cubicBezTo>
                    <a:cubicBezTo>
                      <a:pt x="6" y="77"/>
                      <a:pt x="10" y="78"/>
                      <a:pt x="13" y="78"/>
                    </a:cubicBezTo>
                    <a:cubicBezTo>
                      <a:pt x="20" y="78"/>
                      <a:pt x="26" y="73"/>
                      <a:pt x="26" y="66"/>
                    </a:cubicBezTo>
                    <a:cubicBezTo>
                      <a:pt x="26" y="44"/>
                      <a:pt x="44" y="26"/>
                      <a:pt x="6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52" name="Freeform 2337"/>
              <p:cNvSpPr>
                <a:spLocks/>
              </p:cNvSpPr>
              <p:nvPr/>
            </p:nvSpPr>
            <p:spPr bwMode="gray">
              <a:xfrm>
                <a:off x="2362303" y="6303171"/>
                <a:ext cx="109538" cy="194072"/>
              </a:xfrm>
              <a:custGeom>
                <a:avLst/>
                <a:gdLst>
                  <a:gd name="T0" fmla="*/ 23 w 39"/>
                  <a:gd name="T1" fmla="*/ 0 h 69"/>
                  <a:gd name="T2" fmla="*/ 16 w 39"/>
                  <a:gd name="T3" fmla="*/ 0 h 69"/>
                  <a:gd name="T4" fmla="*/ 0 w 39"/>
                  <a:gd name="T5" fmla="*/ 16 h 69"/>
                  <a:gd name="T6" fmla="*/ 0 w 39"/>
                  <a:gd name="T7" fmla="*/ 54 h 69"/>
                  <a:gd name="T8" fmla="*/ 16 w 39"/>
                  <a:gd name="T9" fmla="*/ 69 h 69"/>
                  <a:gd name="T10" fmla="*/ 23 w 39"/>
                  <a:gd name="T11" fmla="*/ 69 h 69"/>
                  <a:gd name="T12" fmla="*/ 39 w 39"/>
                  <a:gd name="T13" fmla="*/ 54 h 69"/>
                  <a:gd name="T14" fmla="*/ 39 w 39"/>
                  <a:gd name="T15" fmla="*/ 16 h 69"/>
                  <a:gd name="T16" fmla="*/ 23 w 39"/>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69">
                    <a:moveTo>
                      <a:pt x="23" y="0"/>
                    </a:moveTo>
                    <a:cubicBezTo>
                      <a:pt x="16" y="0"/>
                      <a:pt x="16" y="0"/>
                      <a:pt x="16" y="0"/>
                    </a:cubicBezTo>
                    <a:cubicBezTo>
                      <a:pt x="7" y="0"/>
                      <a:pt x="0" y="7"/>
                      <a:pt x="0" y="16"/>
                    </a:cubicBezTo>
                    <a:cubicBezTo>
                      <a:pt x="0" y="54"/>
                      <a:pt x="0" y="54"/>
                      <a:pt x="0" y="54"/>
                    </a:cubicBezTo>
                    <a:cubicBezTo>
                      <a:pt x="0" y="62"/>
                      <a:pt x="7" y="69"/>
                      <a:pt x="16" y="69"/>
                    </a:cubicBezTo>
                    <a:cubicBezTo>
                      <a:pt x="23" y="69"/>
                      <a:pt x="23" y="69"/>
                      <a:pt x="23" y="69"/>
                    </a:cubicBezTo>
                    <a:cubicBezTo>
                      <a:pt x="32" y="69"/>
                      <a:pt x="39" y="62"/>
                      <a:pt x="39" y="54"/>
                    </a:cubicBezTo>
                    <a:cubicBezTo>
                      <a:pt x="39" y="16"/>
                      <a:pt x="39" y="16"/>
                      <a:pt x="39" y="16"/>
                    </a:cubicBezTo>
                    <a:cubicBezTo>
                      <a:pt x="39" y="7"/>
                      <a:pt x="32" y="0"/>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grpSp>
        <p:sp>
          <p:nvSpPr>
            <p:cNvPr id="231" name="Freeform 2376"/>
            <p:cNvSpPr>
              <a:spLocks noChangeAspect="1"/>
            </p:cNvSpPr>
            <p:nvPr/>
          </p:nvSpPr>
          <p:spPr bwMode="gray">
            <a:xfrm>
              <a:off x="1674381" y="2708971"/>
              <a:ext cx="455313" cy="547153"/>
            </a:xfrm>
            <a:custGeom>
              <a:avLst/>
              <a:gdLst>
                <a:gd name="T0" fmla="*/ 130 w 149"/>
                <a:gd name="T1" fmla="*/ 57 h 179"/>
                <a:gd name="T2" fmla="*/ 109 w 149"/>
                <a:gd name="T3" fmla="*/ 39 h 179"/>
                <a:gd name="T4" fmla="*/ 90 w 149"/>
                <a:gd name="T5" fmla="*/ 4 h 179"/>
                <a:gd name="T6" fmla="*/ 87 w 149"/>
                <a:gd name="T7" fmla="*/ 0 h 179"/>
                <a:gd name="T8" fmla="*/ 84 w 149"/>
                <a:gd name="T9" fmla="*/ 4 h 179"/>
                <a:gd name="T10" fmla="*/ 84 w 149"/>
                <a:gd name="T11" fmla="*/ 6 h 179"/>
                <a:gd name="T12" fmla="*/ 72 w 149"/>
                <a:gd name="T13" fmla="*/ 98 h 179"/>
                <a:gd name="T14" fmla="*/ 68 w 149"/>
                <a:gd name="T15" fmla="*/ 122 h 179"/>
                <a:gd name="T16" fmla="*/ 63 w 149"/>
                <a:gd name="T17" fmla="*/ 119 h 179"/>
                <a:gd name="T18" fmla="*/ 16 w 149"/>
                <a:gd name="T19" fmla="*/ 116 h 179"/>
                <a:gd name="T20" fmla="*/ 2 w 149"/>
                <a:gd name="T21" fmla="*/ 146 h 179"/>
                <a:gd name="T22" fmla="*/ 16 w 149"/>
                <a:gd name="T23" fmla="*/ 168 h 179"/>
                <a:gd name="T24" fmla="*/ 66 w 149"/>
                <a:gd name="T25" fmla="*/ 170 h 179"/>
                <a:gd name="T26" fmla="*/ 79 w 149"/>
                <a:gd name="T27" fmla="*/ 145 h 179"/>
                <a:gd name="T28" fmla="*/ 89 w 149"/>
                <a:gd name="T29" fmla="*/ 65 h 179"/>
                <a:gd name="T30" fmla="*/ 92 w 149"/>
                <a:gd name="T31" fmla="*/ 43 h 179"/>
                <a:gd name="T32" fmla="*/ 99 w 149"/>
                <a:gd name="T33" fmla="*/ 53 h 179"/>
                <a:gd name="T34" fmla="*/ 120 w 149"/>
                <a:gd name="T35" fmla="*/ 70 h 179"/>
                <a:gd name="T36" fmla="*/ 133 w 149"/>
                <a:gd name="T37" fmla="*/ 96 h 179"/>
                <a:gd name="T38" fmla="*/ 134 w 149"/>
                <a:gd name="T39" fmla="*/ 102 h 179"/>
                <a:gd name="T40" fmla="*/ 139 w 149"/>
                <a:gd name="T41" fmla="*/ 99 h 179"/>
                <a:gd name="T42" fmla="*/ 130 w 149"/>
                <a:gd name="T43" fmla="*/ 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9" h="179">
                  <a:moveTo>
                    <a:pt x="130" y="57"/>
                  </a:moveTo>
                  <a:cubicBezTo>
                    <a:pt x="123" y="52"/>
                    <a:pt x="115" y="46"/>
                    <a:pt x="109" y="39"/>
                  </a:cubicBezTo>
                  <a:cubicBezTo>
                    <a:pt x="102" y="28"/>
                    <a:pt x="96" y="16"/>
                    <a:pt x="90" y="4"/>
                  </a:cubicBezTo>
                  <a:cubicBezTo>
                    <a:pt x="89" y="3"/>
                    <a:pt x="88" y="1"/>
                    <a:pt x="87" y="0"/>
                  </a:cubicBezTo>
                  <a:cubicBezTo>
                    <a:pt x="86" y="2"/>
                    <a:pt x="85" y="3"/>
                    <a:pt x="84" y="4"/>
                  </a:cubicBezTo>
                  <a:cubicBezTo>
                    <a:pt x="84" y="5"/>
                    <a:pt x="84" y="6"/>
                    <a:pt x="84" y="6"/>
                  </a:cubicBezTo>
                  <a:cubicBezTo>
                    <a:pt x="80" y="37"/>
                    <a:pt x="76" y="68"/>
                    <a:pt x="72" y="98"/>
                  </a:cubicBezTo>
                  <a:cubicBezTo>
                    <a:pt x="71" y="106"/>
                    <a:pt x="69" y="114"/>
                    <a:pt x="68" y="122"/>
                  </a:cubicBezTo>
                  <a:cubicBezTo>
                    <a:pt x="66" y="121"/>
                    <a:pt x="64" y="120"/>
                    <a:pt x="63" y="119"/>
                  </a:cubicBezTo>
                  <a:cubicBezTo>
                    <a:pt x="48" y="109"/>
                    <a:pt x="32" y="108"/>
                    <a:pt x="16" y="116"/>
                  </a:cubicBezTo>
                  <a:cubicBezTo>
                    <a:pt x="5" y="122"/>
                    <a:pt x="0" y="134"/>
                    <a:pt x="2" y="146"/>
                  </a:cubicBezTo>
                  <a:cubicBezTo>
                    <a:pt x="4" y="155"/>
                    <a:pt x="9" y="162"/>
                    <a:pt x="16" y="168"/>
                  </a:cubicBezTo>
                  <a:cubicBezTo>
                    <a:pt x="31" y="178"/>
                    <a:pt x="53" y="179"/>
                    <a:pt x="66" y="170"/>
                  </a:cubicBezTo>
                  <a:cubicBezTo>
                    <a:pt x="75" y="164"/>
                    <a:pt x="79" y="156"/>
                    <a:pt x="79" y="145"/>
                  </a:cubicBezTo>
                  <a:cubicBezTo>
                    <a:pt x="82" y="118"/>
                    <a:pt x="86" y="92"/>
                    <a:pt x="89" y="65"/>
                  </a:cubicBezTo>
                  <a:cubicBezTo>
                    <a:pt x="90" y="58"/>
                    <a:pt x="91" y="51"/>
                    <a:pt x="92" y="43"/>
                  </a:cubicBezTo>
                  <a:cubicBezTo>
                    <a:pt x="95" y="47"/>
                    <a:pt x="96" y="51"/>
                    <a:pt x="99" y="53"/>
                  </a:cubicBezTo>
                  <a:cubicBezTo>
                    <a:pt x="106" y="59"/>
                    <a:pt x="113" y="65"/>
                    <a:pt x="120" y="70"/>
                  </a:cubicBezTo>
                  <a:cubicBezTo>
                    <a:pt x="128" y="77"/>
                    <a:pt x="134" y="85"/>
                    <a:pt x="133" y="96"/>
                  </a:cubicBezTo>
                  <a:cubicBezTo>
                    <a:pt x="133" y="98"/>
                    <a:pt x="134" y="100"/>
                    <a:pt x="134" y="102"/>
                  </a:cubicBezTo>
                  <a:cubicBezTo>
                    <a:pt x="136" y="101"/>
                    <a:pt x="138" y="100"/>
                    <a:pt x="139" y="99"/>
                  </a:cubicBezTo>
                  <a:cubicBezTo>
                    <a:pt x="149" y="84"/>
                    <a:pt x="145" y="67"/>
                    <a:pt x="130" y="57"/>
                  </a:cubicBezTo>
                  <a:close/>
                </a:path>
              </a:pathLst>
            </a:custGeom>
            <a:solidFill>
              <a:schemeClr val="bg2"/>
            </a:solidFill>
            <a:ln>
              <a:noFill/>
            </a:ln>
            <a:extLst/>
          </p:spPr>
          <p:txBody>
            <a:bodyPr vert="horz" wrap="square" lIns="68580" tIns="34290" rIns="68580" bIns="34290" numCol="1" anchor="t" anchorCtr="0" compatLnSpc="1">
              <a:prstTxWarp prst="textNoShape">
                <a:avLst/>
              </a:prstTxWarp>
            </a:bodyPr>
            <a:lstStyle/>
            <a:p>
              <a:endParaRPr lang="en-US" sz="1200" dirty="0"/>
            </a:p>
          </p:txBody>
        </p:sp>
        <p:grpSp>
          <p:nvGrpSpPr>
            <p:cNvPr id="232" name="Gruppieren 151"/>
            <p:cNvGrpSpPr>
              <a:grpSpLocks noChangeAspect="1"/>
            </p:cNvGrpSpPr>
            <p:nvPr/>
          </p:nvGrpSpPr>
          <p:grpSpPr bwMode="gray">
            <a:xfrm>
              <a:off x="10392136" y="2906887"/>
              <a:ext cx="545306" cy="402431"/>
              <a:chOff x="3219450" y="5688013"/>
              <a:chExt cx="727075" cy="536575"/>
            </a:xfrm>
            <a:solidFill>
              <a:schemeClr val="bg1"/>
            </a:solidFill>
          </p:grpSpPr>
          <p:sp>
            <p:nvSpPr>
              <p:cNvPr id="245" name="Freeform 2951"/>
              <p:cNvSpPr>
                <a:spLocks/>
              </p:cNvSpPr>
              <p:nvPr/>
            </p:nvSpPr>
            <p:spPr bwMode="gray">
              <a:xfrm>
                <a:off x="3497263" y="6040438"/>
                <a:ext cx="179388" cy="184150"/>
              </a:xfrm>
              <a:custGeom>
                <a:avLst/>
                <a:gdLst>
                  <a:gd name="T0" fmla="*/ 40 w 48"/>
                  <a:gd name="T1" fmla="*/ 9 h 49"/>
                  <a:gd name="T2" fmla="*/ 40 w 48"/>
                  <a:gd name="T3" fmla="*/ 40 h 49"/>
                  <a:gd name="T4" fmla="*/ 8 w 48"/>
                  <a:gd name="T5" fmla="*/ 40 h 49"/>
                  <a:gd name="T6" fmla="*/ 8 w 48"/>
                  <a:gd name="T7" fmla="*/ 9 h 49"/>
                  <a:gd name="T8" fmla="*/ 40 w 48"/>
                  <a:gd name="T9" fmla="*/ 9 h 49"/>
                </a:gdLst>
                <a:ahLst/>
                <a:cxnLst>
                  <a:cxn ang="0">
                    <a:pos x="T0" y="T1"/>
                  </a:cxn>
                  <a:cxn ang="0">
                    <a:pos x="T2" y="T3"/>
                  </a:cxn>
                  <a:cxn ang="0">
                    <a:pos x="T4" y="T5"/>
                  </a:cxn>
                  <a:cxn ang="0">
                    <a:pos x="T6" y="T7"/>
                  </a:cxn>
                  <a:cxn ang="0">
                    <a:pos x="T8" y="T9"/>
                  </a:cxn>
                </a:cxnLst>
                <a:rect l="0" t="0" r="r" b="b"/>
                <a:pathLst>
                  <a:path w="48" h="49">
                    <a:moveTo>
                      <a:pt x="40" y="9"/>
                    </a:moveTo>
                    <a:cubicBezTo>
                      <a:pt x="48" y="18"/>
                      <a:pt x="48" y="32"/>
                      <a:pt x="40" y="40"/>
                    </a:cubicBezTo>
                    <a:cubicBezTo>
                      <a:pt x="31" y="49"/>
                      <a:pt x="17" y="49"/>
                      <a:pt x="8" y="40"/>
                    </a:cubicBezTo>
                    <a:cubicBezTo>
                      <a:pt x="0" y="32"/>
                      <a:pt x="0" y="18"/>
                      <a:pt x="8" y="9"/>
                    </a:cubicBezTo>
                    <a:cubicBezTo>
                      <a:pt x="17" y="0"/>
                      <a:pt x="31" y="0"/>
                      <a:pt x="4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46" name="Freeform 2952"/>
              <p:cNvSpPr>
                <a:spLocks/>
              </p:cNvSpPr>
              <p:nvPr/>
            </p:nvSpPr>
            <p:spPr bwMode="gray">
              <a:xfrm>
                <a:off x="3349625" y="5872163"/>
                <a:ext cx="469900" cy="187325"/>
              </a:xfrm>
              <a:custGeom>
                <a:avLst/>
                <a:gdLst>
                  <a:gd name="T0" fmla="*/ 5 w 125"/>
                  <a:gd name="T1" fmla="*/ 23 h 50"/>
                  <a:gd name="T2" fmla="*/ 5 w 125"/>
                  <a:gd name="T3" fmla="*/ 24 h 50"/>
                  <a:gd name="T4" fmla="*/ 5 w 125"/>
                  <a:gd name="T5" fmla="*/ 44 h 50"/>
                  <a:gd name="T6" fmla="*/ 26 w 125"/>
                  <a:gd name="T7" fmla="*/ 44 h 50"/>
                  <a:gd name="T8" fmla="*/ 100 w 125"/>
                  <a:gd name="T9" fmla="*/ 44 h 50"/>
                  <a:gd name="T10" fmla="*/ 120 w 125"/>
                  <a:gd name="T11" fmla="*/ 44 h 50"/>
                  <a:gd name="T12" fmla="*/ 125 w 125"/>
                  <a:gd name="T13" fmla="*/ 33 h 50"/>
                  <a:gd name="T14" fmla="*/ 121 w 125"/>
                  <a:gd name="T15" fmla="*/ 23 h 50"/>
                  <a:gd name="T16" fmla="*/ 63 w 125"/>
                  <a:gd name="T17" fmla="*/ 0 h 50"/>
                  <a:gd name="T18" fmla="*/ 5 w 125"/>
                  <a:gd name="T19" fmla="*/ 2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50">
                    <a:moveTo>
                      <a:pt x="5" y="23"/>
                    </a:moveTo>
                    <a:cubicBezTo>
                      <a:pt x="5" y="24"/>
                      <a:pt x="5" y="24"/>
                      <a:pt x="5" y="24"/>
                    </a:cubicBezTo>
                    <a:cubicBezTo>
                      <a:pt x="0" y="29"/>
                      <a:pt x="0" y="38"/>
                      <a:pt x="5" y="44"/>
                    </a:cubicBezTo>
                    <a:cubicBezTo>
                      <a:pt x="11" y="49"/>
                      <a:pt x="20" y="50"/>
                      <a:pt x="26" y="44"/>
                    </a:cubicBezTo>
                    <a:cubicBezTo>
                      <a:pt x="46" y="24"/>
                      <a:pt x="80" y="24"/>
                      <a:pt x="100" y="44"/>
                    </a:cubicBezTo>
                    <a:cubicBezTo>
                      <a:pt x="106" y="50"/>
                      <a:pt x="115" y="49"/>
                      <a:pt x="120" y="44"/>
                    </a:cubicBezTo>
                    <a:cubicBezTo>
                      <a:pt x="123" y="41"/>
                      <a:pt x="125" y="37"/>
                      <a:pt x="125" y="33"/>
                    </a:cubicBezTo>
                    <a:cubicBezTo>
                      <a:pt x="125" y="30"/>
                      <a:pt x="123" y="26"/>
                      <a:pt x="121" y="23"/>
                    </a:cubicBezTo>
                    <a:cubicBezTo>
                      <a:pt x="105" y="8"/>
                      <a:pt x="85" y="0"/>
                      <a:pt x="63" y="0"/>
                    </a:cubicBezTo>
                    <a:cubicBezTo>
                      <a:pt x="41" y="0"/>
                      <a:pt x="21" y="8"/>
                      <a:pt x="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47" name="Freeform 2953"/>
              <p:cNvSpPr>
                <a:spLocks/>
              </p:cNvSpPr>
              <p:nvPr/>
            </p:nvSpPr>
            <p:spPr bwMode="gray">
              <a:xfrm>
                <a:off x="3219450" y="5688013"/>
                <a:ext cx="727075" cy="239712"/>
              </a:xfrm>
              <a:custGeom>
                <a:avLst/>
                <a:gdLst>
                  <a:gd name="T0" fmla="*/ 98 w 194"/>
                  <a:gd name="T1" fmla="*/ 0 h 64"/>
                  <a:gd name="T2" fmla="*/ 6 w 194"/>
                  <a:gd name="T3" fmla="*/ 38 h 64"/>
                  <a:gd name="T4" fmla="*/ 6 w 194"/>
                  <a:gd name="T5" fmla="*/ 38 h 64"/>
                  <a:gd name="T6" fmla="*/ 6 w 194"/>
                  <a:gd name="T7" fmla="*/ 58 h 64"/>
                  <a:gd name="T8" fmla="*/ 26 w 194"/>
                  <a:gd name="T9" fmla="*/ 58 h 64"/>
                  <a:gd name="T10" fmla="*/ 98 w 194"/>
                  <a:gd name="T11" fmla="*/ 29 h 64"/>
                  <a:gd name="T12" fmla="*/ 170 w 194"/>
                  <a:gd name="T13" fmla="*/ 58 h 64"/>
                  <a:gd name="T14" fmla="*/ 190 w 194"/>
                  <a:gd name="T15" fmla="*/ 58 h 64"/>
                  <a:gd name="T16" fmla="*/ 194 w 194"/>
                  <a:gd name="T17" fmla="*/ 48 h 64"/>
                  <a:gd name="T18" fmla="*/ 190 w 194"/>
                  <a:gd name="T19" fmla="*/ 38 h 64"/>
                  <a:gd name="T20" fmla="*/ 98 w 194"/>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64">
                    <a:moveTo>
                      <a:pt x="98" y="0"/>
                    </a:moveTo>
                    <a:cubicBezTo>
                      <a:pt x="64" y="0"/>
                      <a:pt x="31" y="14"/>
                      <a:pt x="6" y="38"/>
                    </a:cubicBezTo>
                    <a:cubicBezTo>
                      <a:pt x="6" y="38"/>
                      <a:pt x="6" y="38"/>
                      <a:pt x="6" y="38"/>
                    </a:cubicBezTo>
                    <a:cubicBezTo>
                      <a:pt x="0" y="44"/>
                      <a:pt x="0" y="52"/>
                      <a:pt x="6" y="58"/>
                    </a:cubicBezTo>
                    <a:cubicBezTo>
                      <a:pt x="12" y="64"/>
                      <a:pt x="20" y="64"/>
                      <a:pt x="26" y="58"/>
                    </a:cubicBezTo>
                    <a:cubicBezTo>
                      <a:pt x="45" y="39"/>
                      <a:pt x="71" y="29"/>
                      <a:pt x="98" y="29"/>
                    </a:cubicBezTo>
                    <a:cubicBezTo>
                      <a:pt x="124" y="29"/>
                      <a:pt x="150" y="39"/>
                      <a:pt x="170" y="58"/>
                    </a:cubicBezTo>
                    <a:cubicBezTo>
                      <a:pt x="175" y="64"/>
                      <a:pt x="184" y="64"/>
                      <a:pt x="190" y="58"/>
                    </a:cubicBezTo>
                    <a:cubicBezTo>
                      <a:pt x="193" y="55"/>
                      <a:pt x="194" y="52"/>
                      <a:pt x="194" y="48"/>
                    </a:cubicBezTo>
                    <a:cubicBezTo>
                      <a:pt x="194" y="44"/>
                      <a:pt x="193" y="41"/>
                      <a:pt x="190" y="38"/>
                    </a:cubicBezTo>
                    <a:cubicBezTo>
                      <a:pt x="165" y="14"/>
                      <a:pt x="133" y="0"/>
                      <a:pt x="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grpSp>
        <p:sp>
          <p:nvSpPr>
            <p:cNvPr id="233" name="Freeform 1583"/>
            <p:cNvSpPr>
              <a:spLocks noChangeAspect="1" noEditPoints="1"/>
            </p:cNvSpPr>
            <p:nvPr/>
          </p:nvSpPr>
          <p:spPr bwMode="gray">
            <a:xfrm>
              <a:off x="5486706" y="1050978"/>
              <a:ext cx="389890" cy="518160"/>
            </a:xfrm>
            <a:custGeom>
              <a:avLst/>
              <a:gdLst>
                <a:gd name="T0" fmla="*/ 120 w 130"/>
                <a:gd name="T1" fmla="*/ 76 h 173"/>
                <a:gd name="T2" fmla="*/ 109 w 130"/>
                <a:gd name="T3" fmla="*/ 76 h 173"/>
                <a:gd name="T4" fmla="*/ 109 w 130"/>
                <a:gd name="T5" fmla="*/ 43 h 173"/>
                <a:gd name="T6" fmla="*/ 65 w 130"/>
                <a:gd name="T7" fmla="*/ 0 h 173"/>
                <a:gd name="T8" fmla="*/ 22 w 130"/>
                <a:gd name="T9" fmla="*/ 43 h 173"/>
                <a:gd name="T10" fmla="*/ 22 w 130"/>
                <a:gd name="T11" fmla="*/ 76 h 173"/>
                <a:gd name="T12" fmla="*/ 11 w 130"/>
                <a:gd name="T13" fmla="*/ 76 h 173"/>
                <a:gd name="T14" fmla="*/ 0 w 130"/>
                <a:gd name="T15" fmla="*/ 86 h 173"/>
                <a:gd name="T16" fmla="*/ 0 w 130"/>
                <a:gd name="T17" fmla="*/ 162 h 173"/>
                <a:gd name="T18" fmla="*/ 11 w 130"/>
                <a:gd name="T19" fmla="*/ 173 h 173"/>
                <a:gd name="T20" fmla="*/ 120 w 130"/>
                <a:gd name="T21" fmla="*/ 173 h 173"/>
                <a:gd name="T22" fmla="*/ 130 w 130"/>
                <a:gd name="T23" fmla="*/ 162 h 173"/>
                <a:gd name="T24" fmla="*/ 130 w 130"/>
                <a:gd name="T25" fmla="*/ 86 h 173"/>
                <a:gd name="T26" fmla="*/ 120 w 130"/>
                <a:gd name="T27" fmla="*/ 76 h 173"/>
                <a:gd name="T28" fmla="*/ 77 w 130"/>
                <a:gd name="T29" fmla="*/ 148 h 173"/>
                <a:gd name="T30" fmla="*/ 53 w 130"/>
                <a:gd name="T31" fmla="*/ 148 h 173"/>
                <a:gd name="T32" fmla="*/ 59 w 130"/>
                <a:gd name="T33" fmla="*/ 122 h 173"/>
                <a:gd name="T34" fmla="*/ 53 w 130"/>
                <a:gd name="T35" fmla="*/ 112 h 173"/>
                <a:gd name="T36" fmla="*/ 65 w 130"/>
                <a:gd name="T37" fmla="*/ 100 h 173"/>
                <a:gd name="T38" fmla="*/ 77 w 130"/>
                <a:gd name="T39" fmla="*/ 112 h 173"/>
                <a:gd name="T40" fmla="*/ 72 w 130"/>
                <a:gd name="T41" fmla="*/ 122 h 173"/>
                <a:gd name="T42" fmla="*/ 77 w 130"/>
                <a:gd name="T43" fmla="*/ 148 h 173"/>
                <a:gd name="T44" fmla="*/ 87 w 130"/>
                <a:gd name="T45" fmla="*/ 76 h 173"/>
                <a:gd name="T46" fmla="*/ 44 w 130"/>
                <a:gd name="T47" fmla="*/ 76 h 173"/>
                <a:gd name="T48" fmla="*/ 44 w 130"/>
                <a:gd name="T49" fmla="*/ 43 h 173"/>
                <a:gd name="T50" fmla="*/ 65 w 130"/>
                <a:gd name="T51" fmla="*/ 21 h 173"/>
                <a:gd name="T52" fmla="*/ 87 w 130"/>
                <a:gd name="T53" fmla="*/ 43 h 173"/>
                <a:gd name="T54" fmla="*/ 87 w 130"/>
                <a:gd name="T55" fmla="*/ 7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 h="173">
                  <a:moveTo>
                    <a:pt x="120" y="76"/>
                  </a:moveTo>
                  <a:cubicBezTo>
                    <a:pt x="109" y="76"/>
                    <a:pt x="109" y="76"/>
                    <a:pt x="109" y="76"/>
                  </a:cubicBezTo>
                  <a:cubicBezTo>
                    <a:pt x="109" y="43"/>
                    <a:pt x="109" y="43"/>
                    <a:pt x="109" y="43"/>
                  </a:cubicBezTo>
                  <a:cubicBezTo>
                    <a:pt x="109" y="19"/>
                    <a:pt x="89" y="0"/>
                    <a:pt x="65" y="0"/>
                  </a:cubicBezTo>
                  <a:cubicBezTo>
                    <a:pt x="41" y="0"/>
                    <a:pt x="22" y="19"/>
                    <a:pt x="22" y="43"/>
                  </a:cubicBezTo>
                  <a:cubicBezTo>
                    <a:pt x="22" y="76"/>
                    <a:pt x="22" y="76"/>
                    <a:pt x="22" y="76"/>
                  </a:cubicBezTo>
                  <a:cubicBezTo>
                    <a:pt x="11" y="76"/>
                    <a:pt x="11" y="76"/>
                    <a:pt x="11" y="76"/>
                  </a:cubicBezTo>
                  <a:cubicBezTo>
                    <a:pt x="5" y="76"/>
                    <a:pt x="0" y="80"/>
                    <a:pt x="0" y="86"/>
                  </a:cubicBezTo>
                  <a:cubicBezTo>
                    <a:pt x="0" y="162"/>
                    <a:pt x="0" y="162"/>
                    <a:pt x="0" y="162"/>
                  </a:cubicBezTo>
                  <a:cubicBezTo>
                    <a:pt x="0" y="168"/>
                    <a:pt x="5" y="173"/>
                    <a:pt x="11" y="173"/>
                  </a:cubicBezTo>
                  <a:cubicBezTo>
                    <a:pt x="120" y="173"/>
                    <a:pt x="120" y="173"/>
                    <a:pt x="120" y="173"/>
                  </a:cubicBezTo>
                  <a:cubicBezTo>
                    <a:pt x="126" y="173"/>
                    <a:pt x="130" y="168"/>
                    <a:pt x="130" y="162"/>
                  </a:cubicBezTo>
                  <a:cubicBezTo>
                    <a:pt x="130" y="86"/>
                    <a:pt x="130" y="86"/>
                    <a:pt x="130" y="86"/>
                  </a:cubicBezTo>
                  <a:cubicBezTo>
                    <a:pt x="130" y="80"/>
                    <a:pt x="126" y="76"/>
                    <a:pt x="120" y="76"/>
                  </a:cubicBezTo>
                  <a:close/>
                  <a:moveTo>
                    <a:pt x="77" y="148"/>
                  </a:moveTo>
                  <a:cubicBezTo>
                    <a:pt x="53" y="148"/>
                    <a:pt x="53" y="148"/>
                    <a:pt x="53" y="148"/>
                  </a:cubicBezTo>
                  <a:cubicBezTo>
                    <a:pt x="59" y="122"/>
                    <a:pt x="59" y="122"/>
                    <a:pt x="59" y="122"/>
                  </a:cubicBezTo>
                  <a:cubicBezTo>
                    <a:pt x="56" y="120"/>
                    <a:pt x="53" y="116"/>
                    <a:pt x="53" y="112"/>
                  </a:cubicBezTo>
                  <a:cubicBezTo>
                    <a:pt x="53" y="106"/>
                    <a:pt x="59" y="100"/>
                    <a:pt x="65" y="100"/>
                  </a:cubicBezTo>
                  <a:cubicBezTo>
                    <a:pt x="72" y="100"/>
                    <a:pt x="77" y="106"/>
                    <a:pt x="77" y="112"/>
                  </a:cubicBezTo>
                  <a:cubicBezTo>
                    <a:pt x="77" y="116"/>
                    <a:pt x="75" y="120"/>
                    <a:pt x="72" y="122"/>
                  </a:cubicBezTo>
                  <a:lnTo>
                    <a:pt x="77" y="148"/>
                  </a:lnTo>
                  <a:close/>
                  <a:moveTo>
                    <a:pt x="87" y="76"/>
                  </a:moveTo>
                  <a:cubicBezTo>
                    <a:pt x="44" y="76"/>
                    <a:pt x="44" y="76"/>
                    <a:pt x="44" y="76"/>
                  </a:cubicBezTo>
                  <a:cubicBezTo>
                    <a:pt x="44" y="43"/>
                    <a:pt x="44" y="43"/>
                    <a:pt x="44" y="43"/>
                  </a:cubicBezTo>
                  <a:cubicBezTo>
                    <a:pt x="44" y="31"/>
                    <a:pt x="53" y="21"/>
                    <a:pt x="65" y="21"/>
                  </a:cubicBezTo>
                  <a:cubicBezTo>
                    <a:pt x="77" y="21"/>
                    <a:pt x="87" y="31"/>
                    <a:pt x="87" y="43"/>
                  </a:cubicBezTo>
                  <a:lnTo>
                    <a:pt x="87" y="76"/>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200" dirty="0"/>
            </a:p>
          </p:txBody>
        </p:sp>
        <p:sp>
          <p:nvSpPr>
            <p:cNvPr id="234" name="Freeform 13"/>
            <p:cNvSpPr>
              <a:spLocks/>
            </p:cNvSpPr>
            <p:nvPr/>
          </p:nvSpPr>
          <p:spPr bwMode="gray">
            <a:xfrm>
              <a:off x="3056254" y="3013170"/>
              <a:ext cx="978651" cy="917550"/>
            </a:xfrm>
            <a:custGeom>
              <a:avLst/>
              <a:gdLst>
                <a:gd name="T0" fmla="*/ 322 w 400"/>
                <a:gd name="T1" fmla="*/ 0 h 375"/>
                <a:gd name="T2" fmla="*/ 82 w 400"/>
                <a:gd name="T3" fmla="*/ 0 h 375"/>
                <a:gd name="T4" fmla="*/ 0 w 400"/>
                <a:gd name="T5" fmla="*/ 58 h 375"/>
                <a:gd name="T6" fmla="*/ 0 w 400"/>
                <a:gd name="T7" fmla="*/ 238 h 375"/>
                <a:gd name="T8" fmla="*/ 82 w 400"/>
                <a:gd name="T9" fmla="*/ 300 h 375"/>
                <a:gd name="T10" fmla="*/ 151 w 400"/>
                <a:gd name="T11" fmla="*/ 300 h 375"/>
                <a:gd name="T12" fmla="*/ 153 w 400"/>
                <a:gd name="T13" fmla="*/ 303 h 375"/>
                <a:gd name="T14" fmla="*/ 205 w 400"/>
                <a:gd name="T15" fmla="*/ 375 h 375"/>
                <a:gd name="T16" fmla="*/ 204 w 400"/>
                <a:gd name="T17" fmla="*/ 300 h 375"/>
                <a:gd name="T18" fmla="*/ 322 w 400"/>
                <a:gd name="T19" fmla="*/ 300 h 375"/>
                <a:gd name="T20" fmla="*/ 400 w 400"/>
                <a:gd name="T21" fmla="*/ 238 h 375"/>
                <a:gd name="T22" fmla="*/ 400 w 400"/>
                <a:gd name="T23" fmla="*/ 58 h 375"/>
                <a:gd name="T24" fmla="*/ 322 w 400"/>
                <a:gd name="T25"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0" h="375">
                  <a:moveTo>
                    <a:pt x="322" y="0"/>
                  </a:moveTo>
                  <a:cubicBezTo>
                    <a:pt x="82" y="0"/>
                    <a:pt x="82" y="0"/>
                    <a:pt x="82" y="0"/>
                  </a:cubicBezTo>
                  <a:cubicBezTo>
                    <a:pt x="38" y="0"/>
                    <a:pt x="0" y="25"/>
                    <a:pt x="0" y="58"/>
                  </a:cubicBezTo>
                  <a:cubicBezTo>
                    <a:pt x="0" y="238"/>
                    <a:pt x="0" y="238"/>
                    <a:pt x="0" y="238"/>
                  </a:cubicBezTo>
                  <a:cubicBezTo>
                    <a:pt x="0" y="271"/>
                    <a:pt x="38" y="300"/>
                    <a:pt x="82" y="300"/>
                  </a:cubicBezTo>
                  <a:cubicBezTo>
                    <a:pt x="151" y="300"/>
                    <a:pt x="151" y="300"/>
                    <a:pt x="151" y="300"/>
                  </a:cubicBezTo>
                  <a:cubicBezTo>
                    <a:pt x="153" y="303"/>
                    <a:pt x="153" y="303"/>
                    <a:pt x="153" y="303"/>
                  </a:cubicBezTo>
                  <a:cubicBezTo>
                    <a:pt x="205" y="375"/>
                    <a:pt x="205" y="375"/>
                    <a:pt x="205" y="375"/>
                  </a:cubicBezTo>
                  <a:cubicBezTo>
                    <a:pt x="204" y="300"/>
                    <a:pt x="204" y="300"/>
                    <a:pt x="204" y="300"/>
                  </a:cubicBezTo>
                  <a:cubicBezTo>
                    <a:pt x="322" y="300"/>
                    <a:pt x="322" y="300"/>
                    <a:pt x="322" y="300"/>
                  </a:cubicBezTo>
                  <a:cubicBezTo>
                    <a:pt x="366" y="300"/>
                    <a:pt x="400" y="271"/>
                    <a:pt x="400" y="238"/>
                  </a:cubicBezTo>
                  <a:cubicBezTo>
                    <a:pt x="400" y="58"/>
                    <a:pt x="400" y="58"/>
                    <a:pt x="400" y="58"/>
                  </a:cubicBezTo>
                  <a:cubicBezTo>
                    <a:pt x="400" y="25"/>
                    <a:pt x="366" y="0"/>
                    <a:pt x="322" y="0"/>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200" dirty="0"/>
            </a:p>
          </p:txBody>
        </p:sp>
        <p:sp>
          <p:nvSpPr>
            <p:cNvPr id="235" name="Freeform 3175"/>
            <p:cNvSpPr>
              <a:spLocks noChangeAspect="1" noEditPoints="1"/>
            </p:cNvSpPr>
            <p:nvPr/>
          </p:nvSpPr>
          <p:spPr bwMode="gray">
            <a:xfrm>
              <a:off x="3267475" y="3102544"/>
              <a:ext cx="544115" cy="540544"/>
            </a:xfrm>
            <a:custGeom>
              <a:avLst/>
              <a:gdLst>
                <a:gd name="T0" fmla="*/ 181 w 193"/>
                <a:gd name="T1" fmla="*/ 114 h 192"/>
                <a:gd name="T2" fmla="*/ 167 w 193"/>
                <a:gd name="T3" fmla="*/ 114 h 192"/>
                <a:gd name="T4" fmla="*/ 160 w 193"/>
                <a:gd name="T5" fmla="*/ 134 h 192"/>
                <a:gd name="T6" fmla="*/ 161 w 193"/>
                <a:gd name="T7" fmla="*/ 135 h 192"/>
                <a:gd name="T8" fmla="*/ 169 w 193"/>
                <a:gd name="T9" fmla="*/ 160 h 192"/>
                <a:gd name="T10" fmla="*/ 140 w 193"/>
                <a:gd name="T11" fmla="*/ 166 h 192"/>
                <a:gd name="T12" fmla="*/ 133 w 193"/>
                <a:gd name="T13" fmla="*/ 158 h 192"/>
                <a:gd name="T14" fmla="*/ 126 w 193"/>
                <a:gd name="T15" fmla="*/ 156 h 192"/>
                <a:gd name="T16" fmla="*/ 123 w 193"/>
                <a:gd name="T17" fmla="*/ 157 h 192"/>
                <a:gd name="T18" fmla="*/ 121 w 193"/>
                <a:gd name="T19" fmla="*/ 158 h 192"/>
                <a:gd name="T20" fmla="*/ 120 w 193"/>
                <a:gd name="T21" fmla="*/ 158 h 192"/>
                <a:gd name="T22" fmla="*/ 117 w 193"/>
                <a:gd name="T23" fmla="*/ 161 h 192"/>
                <a:gd name="T24" fmla="*/ 114 w 193"/>
                <a:gd name="T25" fmla="*/ 167 h 192"/>
                <a:gd name="T26" fmla="*/ 114 w 193"/>
                <a:gd name="T27" fmla="*/ 176 h 192"/>
                <a:gd name="T28" fmla="*/ 91 w 193"/>
                <a:gd name="T29" fmla="*/ 192 h 192"/>
                <a:gd name="T30" fmla="*/ 78 w 193"/>
                <a:gd name="T31" fmla="*/ 170 h 192"/>
                <a:gd name="T32" fmla="*/ 78 w 193"/>
                <a:gd name="T33" fmla="*/ 167 h 192"/>
                <a:gd name="T34" fmla="*/ 65 w 193"/>
                <a:gd name="T35" fmla="*/ 157 h 192"/>
                <a:gd name="T36" fmla="*/ 64 w 193"/>
                <a:gd name="T37" fmla="*/ 157 h 192"/>
                <a:gd name="T38" fmla="*/ 63 w 193"/>
                <a:gd name="T39" fmla="*/ 157 h 192"/>
                <a:gd name="T40" fmla="*/ 61 w 193"/>
                <a:gd name="T41" fmla="*/ 158 h 192"/>
                <a:gd name="T42" fmla="*/ 60 w 193"/>
                <a:gd name="T43" fmla="*/ 158 h 192"/>
                <a:gd name="T44" fmla="*/ 59 w 193"/>
                <a:gd name="T45" fmla="*/ 159 h 192"/>
                <a:gd name="T46" fmla="*/ 32 w 193"/>
                <a:gd name="T47" fmla="*/ 168 h 192"/>
                <a:gd name="T48" fmla="*/ 27 w 193"/>
                <a:gd name="T49" fmla="*/ 140 h 192"/>
                <a:gd name="T50" fmla="*/ 33 w 193"/>
                <a:gd name="T51" fmla="*/ 133 h 192"/>
                <a:gd name="T52" fmla="*/ 36 w 193"/>
                <a:gd name="T53" fmla="*/ 126 h 192"/>
                <a:gd name="T54" fmla="*/ 26 w 193"/>
                <a:gd name="T55" fmla="*/ 114 h 192"/>
                <a:gd name="T56" fmla="*/ 12 w 193"/>
                <a:gd name="T57" fmla="*/ 114 h 192"/>
                <a:gd name="T58" fmla="*/ 12 w 193"/>
                <a:gd name="T59" fmla="*/ 78 h 192"/>
                <a:gd name="T60" fmla="*/ 25 w 193"/>
                <a:gd name="T61" fmla="*/ 78 h 192"/>
                <a:gd name="T62" fmla="*/ 32 w 193"/>
                <a:gd name="T63" fmla="*/ 74 h 192"/>
                <a:gd name="T64" fmla="*/ 36 w 193"/>
                <a:gd name="T65" fmla="*/ 64 h 192"/>
                <a:gd name="T66" fmla="*/ 35 w 193"/>
                <a:gd name="T67" fmla="*/ 62 h 192"/>
                <a:gd name="T68" fmla="*/ 35 w 193"/>
                <a:gd name="T69" fmla="*/ 61 h 192"/>
                <a:gd name="T70" fmla="*/ 34 w 193"/>
                <a:gd name="T71" fmla="*/ 59 h 192"/>
                <a:gd name="T72" fmla="*/ 33 w 193"/>
                <a:gd name="T73" fmla="*/ 58 h 192"/>
                <a:gd name="T74" fmla="*/ 27 w 193"/>
                <a:gd name="T75" fmla="*/ 52 h 192"/>
                <a:gd name="T76" fmla="*/ 32 w 193"/>
                <a:gd name="T77" fmla="*/ 24 h 192"/>
                <a:gd name="T78" fmla="*/ 57 w 193"/>
                <a:gd name="T79" fmla="*/ 31 h 192"/>
                <a:gd name="T80" fmla="*/ 74 w 193"/>
                <a:gd name="T81" fmla="*/ 33 h 192"/>
                <a:gd name="T82" fmla="*/ 78 w 193"/>
                <a:gd name="T83" fmla="*/ 28 h 192"/>
                <a:gd name="T84" fmla="*/ 78 w 193"/>
                <a:gd name="T85" fmla="*/ 27 h 192"/>
                <a:gd name="T86" fmla="*/ 78 w 193"/>
                <a:gd name="T87" fmla="*/ 25 h 192"/>
                <a:gd name="T88" fmla="*/ 78 w 193"/>
                <a:gd name="T89" fmla="*/ 25 h 192"/>
                <a:gd name="T90" fmla="*/ 78 w 193"/>
                <a:gd name="T91" fmla="*/ 12 h 192"/>
                <a:gd name="T92" fmla="*/ 114 w 193"/>
                <a:gd name="T93" fmla="*/ 12 h 192"/>
                <a:gd name="T94" fmla="*/ 114 w 193"/>
                <a:gd name="T95" fmla="*/ 25 h 192"/>
                <a:gd name="T96" fmla="*/ 134 w 193"/>
                <a:gd name="T97" fmla="*/ 33 h 192"/>
                <a:gd name="T98" fmla="*/ 140 w 193"/>
                <a:gd name="T99" fmla="*/ 26 h 192"/>
                <a:gd name="T100" fmla="*/ 169 w 193"/>
                <a:gd name="T101" fmla="*/ 32 h 192"/>
                <a:gd name="T102" fmla="*/ 161 w 193"/>
                <a:gd name="T103" fmla="*/ 56 h 192"/>
                <a:gd name="T104" fmla="*/ 157 w 193"/>
                <a:gd name="T105" fmla="*/ 66 h 192"/>
                <a:gd name="T106" fmla="*/ 168 w 193"/>
                <a:gd name="T107" fmla="*/ 78 h 192"/>
                <a:gd name="T108" fmla="*/ 177 w 193"/>
                <a:gd name="T109" fmla="*/ 78 h 192"/>
                <a:gd name="T110" fmla="*/ 96 w 193"/>
                <a:gd name="T111" fmla="*/ 66 h 192"/>
                <a:gd name="T112" fmla="*/ 127 w 193"/>
                <a:gd name="T113"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3" h="192">
                  <a:moveTo>
                    <a:pt x="193" y="90"/>
                  </a:moveTo>
                  <a:cubicBezTo>
                    <a:pt x="193" y="102"/>
                    <a:pt x="193" y="102"/>
                    <a:pt x="193" y="102"/>
                  </a:cubicBezTo>
                  <a:cubicBezTo>
                    <a:pt x="192" y="108"/>
                    <a:pt x="187" y="113"/>
                    <a:pt x="181" y="114"/>
                  </a:cubicBezTo>
                  <a:cubicBezTo>
                    <a:pt x="177" y="114"/>
                    <a:pt x="177" y="114"/>
                    <a:pt x="177" y="114"/>
                  </a:cubicBezTo>
                  <a:cubicBezTo>
                    <a:pt x="170" y="114"/>
                    <a:pt x="170" y="114"/>
                    <a:pt x="170" y="114"/>
                  </a:cubicBezTo>
                  <a:cubicBezTo>
                    <a:pt x="167" y="114"/>
                    <a:pt x="167" y="114"/>
                    <a:pt x="167" y="114"/>
                  </a:cubicBezTo>
                  <a:cubicBezTo>
                    <a:pt x="166" y="114"/>
                    <a:pt x="165" y="115"/>
                    <a:pt x="164" y="115"/>
                  </a:cubicBezTo>
                  <a:cubicBezTo>
                    <a:pt x="163" y="116"/>
                    <a:pt x="162" y="116"/>
                    <a:pt x="160" y="118"/>
                  </a:cubicBezTo>
                  <a:cubicBezTo>
                    <a:pt x="156" y="122"/>
                    <a:pt x="156" y="129"/>
                    <a:pt x="160" y="134"/>
                  </a:cubicBezTo>
                  <a:cubicBezTo>
                    <a:pt x="160" y="134"/>
                    <a:pt x="160" y="134"/>
                    <a:pt x="160" y="134"/>
                  </a:cubicBezTo>
                  <a:cubicBezTo>
                    <a:pt x="160" y="134"/>
                    <a:pt x="160" y="134"/>
                    <a:pt x="160" y="134"/>
                  </a:cubicBezTo>
                  <a:cubicBezTo>
                    <a:pt x="161" y="135"/>
                    <a:pt x="161" y="135"/>
                    <a:pt x="161" y="135"/>
                  </a:cubicBezTo>
                  <a:cubicBezTo>
                    <a:pt x="166" y="140"/>
                    <a:pt x="166" y="140"/>
                    <a:pt x="166" y="140"/>
                  </a:cubicBezTo>
                  <a:cubicBezTo>
                    <a:pt x="169" y="143"/>
                    <a:pt x="169" y="143"/>
                    <a:pt x="169" y="143"/>
                  </a:cubicBezTo>
                  <a:cubicBezTo>
                    <a:pt x="173" y="148"/>
                    <a:pt x="173" y="155"/>
                    <a:pt x="169" y="160"/>
                  </a:cubicBezTo>
                  <a:cubicBezTo>
                    <a:pt x="161" y="168"/>
                    <a:pt x="161" y="168"/>
                    <a:pt x="161" y="168"/>
                  </a:cubicBezTo>
                  <a:cubicBezTo>
                    <a:pt x="155" y="172"/>
                    <a:pt x="148" y="172"/>
                    <a:pt x="143" y="168"/>
                  </a:cubicBezTo>
                  <a:cubicBezTo>
                    <a:pt x="140" y="166"/>
                    <a:pt x="140" y="166"/>
                    <a:pt x="140" y="166"/>
                  </a:cubicBezTo>
                  <a:cubicBezTo>
                    <a:pt x="136" y="161"/>
                    <a:pt x="136" y="161"/>
                    <a:pt x="136" y="161"/>
                  </a:cubicBezTo>
                  <a:cubicBezTo>
                    <a:pt x="134" y="159"/>
                    <a:pt x="134" y="159"/>
                    <a:pt x="134" y="159"/>
                  </a:cubicBezTo>
                  <a:cubicBezTo>
                    <a:pt x="133" y="159"/>
                    <a:pt x="133" y="158"/>
                    <a:pt x="133" y="158"/>
                  </a:cubicBezTo>
                  <a:cubicBezTo>
                    <a:pt x="131" y="157"/>
                    <a:pt x="129" y="157"/>
                    <a:pt x="127" y="156"/>
                  </a:cubicBezTo>
                  <a:cubicBezTo>
                    <a:pt x="127" y="156"/>
                    <a:pt x="127" y="156"/>
                    <a:pt x="127" y="156"/>
                  </a:cubicBezTo>
                  <a:cubicBezTo>
                    <a:pt x="127" y="156"/>
                    <a:pt x="127" y="156"/>
                    <a:pt x="126" y="156"/>
                  </a:cubicBezTo>
                  <a:cubicBezTo>
                    <a:pt x="126" y="156"/>
                    <a:pt x="126" y="156"/>
                    <a:pt x="126" y="156"/>
                  </a:cubicBezTo>
                  <a:cubicBezTo>
                    <a:pt x="126" y="156"/>
                    <a:pt x="126" y="156"/>
                    <a:pt x="126" y="156"/>
                  </a:cubicBezTo>
                  <a:cubicBezTo>
                    <a:pt x="125" y="156"/>
                    <a:pt x="124" y="157"/>
                    <a:pt x="123" y="157"/>
                  </a:cubicBezTo>
                  <a:cubicBezTo>
                    <a:pt x="123" y="157"/>
                    <a:pt x="123" y="157"/>
                    <a:pt x="123" y="157"/>
                  </a:cubicBezTo>
                  <a:cubicBezTo>
                    <a:pt x="122" y="157"/>
                    <a:pt x="122" y="157"/>
                    <a:pt x="121" y="158"/>
                  </a:cubicBezTo>
                  <a:cubicBezTo>
                    <a:pt x="121" y="158"/>
                    <a:pt x="121" y="158"/>
                    <a:pt x="121" y="158"/>
                  </a:cubicBezTo>
                  <a:cubicBezTo>
                    <a:pt x="121" y="158"/>
                    <a:pt x="121" y="158"/>
                    <a:pt x="121" y="158"/>
                  </a:cubicBezTo>
                  <a:cubicBezTo>
                    <a:pt x="121" y="158"/>
                    <a:pt x="121" y="158"/>
                    <a:pt x="121" y="158"/>
                  </a:cubicBezTo>
                  <a:cubicBezTo>
                    <a:pt x="121" y="158"/>
                    <a:pt x="120" y="158"/>
                    <a:pt x="120" y="158"/>
                  </a:cubicBezTo>
                  <a:cubicBezTo>
                    <a:pt x="120" y="158"/>
                    <a:pt x="120" y="158"/>
                    <a:pt x="120" y="158"/>
                  </a:cubicBezTo>
                  <a:cubicBezTo>
                    <a:pt x="119" y="159"/>
                    <a:pt x="118" y="160"/>
                    <a:pt x="118" y="160"/>
                  </a:cubicBezTo>
                  <a:cubicBezTo>
                    <a:pt x="117" y="160"/>
                    <a:pt x="117" y="161"/>
                    <a:pt x="117" y="161"/>
                  </a:cubicBezTo>
                  <a:cubicBezTo>
                    <a:pt x="117" y="161"/>
                    <a:pt x="117" y="161"/>
                    <a:pt x="117" y="161"/>
                  </a:cubicBezTo>
                  <a:cubicBezTo>
                    <a:pt x="116" y="163"/>
                    <a:pt x="115" y="165"/>
                    <a:pt x="114" y="167"/>
                  </a:cubicBezTo>
                  <a:cubicBezTo>
                    <a:pt x="114" y="167"/>
                    <a:pt x="114" y="167"/>
                    <a:pt x="114" y="167"/>
                  </a:cubicBezTo>
                  <a:cubicBezTo>
                    <a:pt x="114" y="167"/>
                    <a:pt x="114" y="167"/>
                    <a:pt x="114" y="167"/>
                  </a:cubicBezTo>
                  <a:cubicBezTo>
                    <a:pt x="114" y="170"/>
                    <a:pt x="114" y="170"/>
                    <a:pt x="114" y="170"/>
                  </a:cubicBezTo>
                  <a:cubicBezTo>
                    <a:pt x="114" y="176"/>
                    <a:pt x="114" y="176"/>
                    <a:pt x="114" y="176"/>
                  </a:cubicBezTo>
                  <a:cubicBezTo>
                    <a:pt x="114" y="180"/>
                    <a:pt x="114" y="180"/>
                    <a:pt x="114" y="180"/>
                  </a:cubicBezTo>
                  <a:cubicBezTo>
                    <a:pt x="114" y="187"/>
                    <a:pt x="108" y="192"/>
                    <a:pt x="102" y="192"/>
                  </a:cubicBezTo>
                  <a:cubicBezTo>
                    <a:pt x="91" y="192"/>
                    <a:pt x="91" y="192"/>
                    <a:pt x="91" y="192"/>
                  </a:cubicBezTo>
                  <a:cubicBezTo>
                    <a:pt x="84" y="192"/>
                    <a:pt x="79" y="187"/>
                    <a:pt x="78" y="180"/>
                  </a:cubicBezTo>
                  <a:cubicBezTo>
                    <a:pt x="78" y="176"/>
                    <a:pt x="78" y="176"/>
                    <a:pt x="78" y="176"/>
                  </a:cubicBezTo>
                  <a:cubicBezTo>
                    <a:pt x="78" y="170"/>
                    <a:pt x="78" y="170"/>
                    <a:pt x="78" y="170"/>
                  </a:cubicBezTo>
                  <a:cubicBezTo>
                    <a:pt x="78" y="170"/>
                    <a:pt x="78" y="170"/>
                    <a:pt x="78" y="170"/>
                  </a:cubicBezTo>
                  <a:cubicBezTo>
                    <a:pt x="78" y="167"/>
                    <a:pt x="78" y="167"/>
                    <a:pt x="78" y="167"/>
                  </a:cubicBezTo>
                  <a:cubicBezTo>
                    <a:pt x="78" y="167"/>
                    <a:pt x="78" y="167"/>
                    <a:pt x="78" y="167"/>
                  </a:cubicBezTo>
                  <a:cubicBezTo>
                    <a:pt x="78" y="164"/>
                    <a:pt x="77" y="162"/>
                    <a:pt x="75" y="160"/>
                  </a:cubicBezTo>
                  <a:cubicBezTo>
                    <a:pt x="72" y="157"/>
                    <a:pt x="69" y="156"/>
                    <a:pt x="66" y="156"/>
                  </a:cubicBezTo>
                  <a:cubicBezTo>
                    <a:pt x="65" y="157"/>
                    <a:pt x="65" y="157"/>
                    <a:pt x="65" y="157"/>
                  </a:cubicBezTo>
                  <a:cubicBezTo>
                    <a:pt x="65" y="157"/>
                    <a:pt x="65" y="157"/>
                    <a:pt x="65" y="157"/>
                  </a:cubicBezTo>
                  <a:cubicBezTo>
                    <a:pt x="64" y="157"/>
                    <a:pt x="64" y="157"/>
                    <a:pt x="64" y="157"/>
                  </a:cubicBezTo>
                  <a:cubicBezTo>
                    <a:pt x="64" y="157"/>
                    <a:pt x="64" y="157"/>
                    <a:pt x="64" y="157"/>
                  </a:cubicBezTo>
                  <a:cubicBezTo>
                    <a:pt x="63" y="157"/>
                    <a:pt x="63" y="157"/>
                    <a:pt x="63" y="157"/>
                  </a:cubicBezTo>
                  <a:cubicBezTo>
                    <a:pt x="63" y="157"/>
                    <a:pt x="63" y="157"/>
                    <a:pt x="63" y="157"/>
                  </a:cubicBezTo>
                  <a:cubicBezTo>
                    <a:pt x="63" y="157"/>
                    <a:pt x="63" y="157"/>
                    <a:pt x="63" y="157"/>
                  </a:cubicBezTo>
                  <a:cubicBezTo>
                    <a:pt x="63" y="157"/>
                    <a:pt x="63" y="157"/>
                    <a:pt x="63" y="157"/>
                  </a:cubicBezTo>
                  <a:cubicBezTo>
                    <a:pt x="62" y="157"/>
                    <a:pt x="62" y="157"/>
                    <a:pt x="62" y="157"/>
                  </a:cubicBezTo>
                  <a:cubicBezTo>
                    <a:pt x="62" y="157"/>
                    <a:pt x="61" y="158"/>
                    <a:pt x="61" y="158"/>
                  </a:cubicBezTo>
                  <a:cubicBezTo>
                    <a:pt x="61" y="158"/>
                    <a:pt x="61" y="158"/>
                    <a:pt x="61" y="158"/>
                  </a:cubicBezTo>
                  <a:cubicBezTo>
                    <a:pt x="61" y="158"/>
                    <a:pt x="60" y="158"/>
                    <a:pt x="60" y="158"/>
                  </a:cubicBezTo>
                  <a:cubicBezTo>
                    <a:pt x="60" y="158"/>
                    <a:pt x="60" y="158"/>
                    <a:pt x="60" y="158"/>
                  </a:cubicBezTo>
                  <a:cubicBezTo>
                    <a:pt x="59" y="159"/>
                    <a:pt x="59" y="159"/>
                    <a:pt x="59" y="159"/>
                  </a:cubicBezTo>
                  <a:cubicBezTo>
                    <a:pt x="59" y="159"/>
                    <a:pt x="59" y="159"/>
                    <a:pt x="59" y="159"/>
                  </a:cubicBezTo>
                  <a:cubicBezTo>
                    <a:pt x="59" y="159"/>
                    <a:pt x="59" y="159"/>
                    <a:pt x="59" y="159"/>
                  </a:cubicBezTo>
                  <a:cubicBezTo>
                    <a:pt x="52" y="166"/>
                    <a:pt x="52" y="166"/>
                    <a:pt x="52" y="166"/>
                  </a:cubicBezTo>
                  <a:cubicBezTo>
                    <a:pt x="50" y="168"/>
                    <a:pt x="50" y="168"/>
                    <a:pt x="50" y="168"/>
                  </a:cubicBezTo>
                  <a:cubicBezTo>
                    <a:pt x="44" y="172"/>
                    <a:pt x="37" y="172"/>
                    <a:pt x="32" y="168"/>
                  </a:cubicBezTo>
                  <a:cubicBezTo>
                    <a:pt x="24" y="160"/>
                    <a:pt x="24" y="160"/>
                    <a:pt x="24" y="160"/>
                  </a:cubicBezTo>
                  <a:cubicBezTo>
                    <a:pt x="20" y="155"/>
                    <a:pt x="20" y="148"/>
                    <a:pt x="24" y="143"/>
                  </a:cubicBezTo>
                  <a:cubicBezTo>
                    <a:pt x="27" y="140"/>
                    <a:pt x="27" y="140"/>
                    <a:pt x="27" y="140"/>
                  </a:cubicBezTo>
                  <a:cubicBezTo>
                    <a:pt x="31" y="135"/>
                    <a:pt x="31" y="135"/>
                    <a:pt x="31" y="135"/>
                  </a:cubicBezTo>
                  <a:cubicBezTo>
                    <a:pt x="31" y="135"/>
                    <a:pt x="31" y="135"/>
                    <a:pt x="31" y="135"/>
                  </a:cubicBezTo>
                  <a:cubicBezTo>
                    <a:pt x="33" y="133"/>
                    <a:pt x="33" y="133"/>
                    <a:pt x="33" y="133"/>
                  </a:cubicBezTo>
                  <a:cubicBezTo>
                    <a:pt x="33" y="133"/>
                    <a:pt x="33" y="133"/>
                    <a:pt x="33" y="133"/>
                  </a:cubicBezTo>
                  <a:cubicBezTo>
                    <a:pt x="35" y="131"/>
                    <a:pt x="36" y="129"/>
                    <a:pt x="36" y="126"/>
                  </a:cubicBezTo>
                  <a:cubicBezTo>
                    <a:pt x="36" y="126"/>
                    <a:pt x="36" y="126"/>
                    <a:pt x="36" y="126"/>
                  </a:cubicBezTo>
                  <a:cubicBezTo>
                    <a:pt x="36" y="121"/>
                    <a:pt x="32" y="116"/>
                    <a:pt x="27" y="115"/>
                  </a:cubicBezTo>
                  <a:cubicBezTo>
                    <a:pt x="27" y="114"/>
                    <a:pt x="27" y="114"/>
                    <a:pt x="27" y="114"/>
                  </a:cubicBezTo>
                  <a:cubicBezTo>
                    <a:pt x="27" y="114"/>
                    <a:pt x="26" y="114"/>
                    <a:pt x="26" y="114"/>
                  </a:cubicBezTo>
                  <a:cubicBezTo>
                    <a:pt x="26" y="114"/>
                    <a:pt x="26" y="114"/>
                    <a:pt x="25" y="114"/>
                  </a:cubicBezTo>
                  <a:cubicBezTo>
                    <a:pt x="16" y="114"/>
                    <a:pt x="16" y="114"/>
                    <a:pt x="16" y="114"/>
                  </a:cubicBezTo>
                  <a:cubicBezTo>
                    <a:pt x="12" y="114"/>
                    <a:pt x="12" y="114"/>
                    <a:pt x="12" y="114"/>
                  </a:cubicBezTo>
                  <a:cubicBezTo>
                    <a:pt x="6" y="113"/>
                    <a:pt x="1" y="108"/>
                    <a:pt x="0" y="102"/>
                  </a:cubicBezTo>
                  <a:cubicBezTo>
                    <a:pt x="0" y="90"/>
                    <a:pt x="0" y="90"/>
                    <a:pt x="0" y="90"/>
                  </a:cubicBezTo>
                  <a:cubicBezTo>
                    <a:pt x="1" y="84"/>
                    <a:pt x="6" y="79"/>
                    <a:pt x="12" y="78"/>
                  </a:cubicBezTo>
                  <a:cubicBezTo>
                    <a:pt x="16" y="78"/>
                    <a:pt x="16" y="78"/>
                    <a:pt x="16" y="78"/>
                  </a:cubicBezTo>
                  <a:cubicBezTo>
                    <a:pt x="22" y="78"/>
                    <a:pt x="22" y="78"/>
                    <a:pt x="22" y="78"/>
                  </a:cubicBezTo>
                  <a:cubicBezTo>
                    <a:pt x="25" y="78"/>
                    <a:pt x="25" y="78"/>
                    <a:pt x="25" y="78"/>
                  </a:cubicBezTo>
                  <a:cubicBezTo>
                    <a:pt x="28" y="78"/>
                    <a:pt x="30" y="77"/>
                    <a:pt x="32" y="74"/>
                  </a:cubicBezTo>
                  <a:cubicBezTo>
                    <a:pt x="32" y="74"/>
                    <a:pt x="32" y="74"/>
                    <a:pt x="32" y="74"/>
                  </a:cubicBezTo>
                  <a:cubicBezTo>
                    <a:pt x="32" y="74"/>
                    <a:pt x="32" y="74"/>
                    <a:pt x="32" y="74"/>
                  </a:cubicBezTo>
                  <a:cubicBezTo>
                    <a:pt x="32" y="74"/>
                    <a:pt x="32" y="74"/>
                    <a:pt x="32" y="74"/>
                  </a:cubicBezTo>
                  <a:cubicBezTo>
                    <a:pt x="35" y="72"/>
                    <a:pt x="36" y="68"/>
                    <a:pt x="36" y="64"/>
                  </a:cubicBezTo>
                  <a:cubicBezTo>
                    <a:pt x="36" y="64"/>
                    <a:pt x="36" y="64"/>
                    <a:pt x="36" y="64"/>
                  </a:cubicBezTo>
                  <a:cubicBezTo>
                    <a:pt x="36" y="64"/>
                    <a:pt x="36" y="64"/>
                    <a:pt x="36" y="63"/>
                  </a:cubicBezTo>
                  <a:cubicBezTo>
                    <a:pt x="36" y="63"/>
                    <a:pt x="36" y="63"/>
                    <a:pt x="36" y="63"/>
                  </a:cubicBezTo>
                  <a:cubicBezTo>
                    <a:pt x="36" y="63"/>
                    <a:pt x="35" y="63"/>
                    <a:pt x="35" y="62"/>
                  </a:cubicBezTo>
                  <a:cubicBezTo>
                    <a:pt x="35" y="62"/>
                    <a:pt x="35" y="62"/>
                    <a:pt x="35" y="62"/>
                  </a:cubicBezTo>
                  <a:cubicBezTo>
                    <a:pt x="35" y="62"/>
                    <a:pt x="35" y="62"/>
                    <a:pt x="35" y="61"/>
                  </a:cubicBezTo>
                  <a:cubicBezTo>
                    <a:pt x="35" y="61"/>
                    <a:pt x="35" y="61"/>
                    <a:pt x="35" y="61"/>
                  </a:cubicBezTo>
                  <a:cubicBezTo>
                    <a:pt x="35" y="61"/>
                    <a:pt x="35" y="61"/>
                    <a:pt x="35" y="60"/>
                  </a:cubicBezTo>
                  <a:cubicBezTo>
                    <a:pt x="34" y="60"/>
                    <a:pt x="34" y="60"/>
                    <a:pt x="34" y="60"/>
                  </a:cubicBezTo>
                  <a:cubicBezTo>
                    <a:pt x="34" y="60"/>
                    <a:pt x="34" y="60"/>
                    <a:pt x="34" y="59"/>
                  </a:cubicBezTo>
                  <a:cubicBezTo>
                    <a:pt x="34" y="59"/>
                    <a:pt x="34" y="59"/>
                    <a:pt x="34" y="59"/>
                  </a:cubicBezTo>
                  <a:cubicBezTo>
                    <a:pt x="34" y="59"/>
                    <a:pt x="33" y="59"/>
                    <a:pt x="33" y="58"/>
                  </a:cubicBezTo>
                  <a:cubicBezTo>
                    <a:pt x="33" y="58"/>
                    <a:pt x="33" y="58"/>
                    <a:pt x="33" y="58"/>
                  </a:cubicBezTo>
                  <a:cubicBezTo>
                    <a:pt x="33" y="58"/>
                    <a:pt x="33" y="58"/>
                    <a:pt x="33" y="58"/>
                  </a:cubicBezTo>
                  <a:cubicBezTo>
                    <a:pt x="33" y="58"/>
                    <a:pt x="33" y="58"/>
                    <a:pt x="33" y="58"/>
                  </a:cubicBezTo>
                  <a:cubicBezTo>
                    <a:pt x="27" y="52"/>
                    <a:pt x="27" y="52"/>
                    <a:pt x="27" y="52"/>
                  </a:cubicBezTo>
                  <a:cubicBezTo>
                    <a:pt x="24" y="49"/>
                    <a:pt x="24" y="49"/>
                    <a:pt x="24" y="49"/>
                  </a:cubicBezTo>
                  <a:cubicBezTo>
                    <a:pt x="20" y="44"/>
                    <a:pt x="20" y="37"/>
                    <a:pt x="24" y="32"/>
                  </a:cubicBezTo>
                  <a:cubicBezTo>
                    <a:pt x="32" y="24"/>
                    <a:pt x="32" y="24"/>
                    <a:pt x="32" y="24"/>
                  </a:cubicBezTo>
                  <a:cubicBezTo>
                    <a:pt x="37" y="20"/>
                    <a:pt x="44" y="20"/>
                    <a:pt x="50" y="24"/>
                  </a:cubicBezTo>
                  <a:cubicBezTo>
                    <a:pt x="52" y="26"/>
                    <a:pt x="52" y="26"/>
                    <a:pt x="52" y="26"/>
                  </a:cubicBezTo>
                  <a:cubicBezTo>
                    <a:pt x="57" y="31"/>
                    <a:pt x="57" y="31"/>
                    <a:pt x="57" y="31"/>
                  </a:cubicBezTo>
                  <a:cubicBezTo>
                    <a:pt x="59" y="33"/>
                    <a:pt x="59" y="33"/>
                    <a:pt x="59" y="33"/>
                  </a:cubicBezTo>
                  <a:cubicBezTo>
                    <a:pt x="61" y="35"/>
                    <a:pt x="64" y="36"/>
                    <a:pt x="66" y="36"/>
                  </a:cubicBezTo>
                  <a:cubicBezTo>
                    <a:pt x="69" y="36"/>
                    <a:pt x="72" y="34"/>
                    <a:pt x="74" y="33"/>
                  </a:cubicBezTo>
                  <a:cubicBezTo>
                    <a:pt x="75" y="32"/>
                    <a:pt x="76" y="30"/>
                    <a:pt x="77" y="29"/>
                  </a:cubicBezTo>
                  <a:cubicBezTo>
                    <a:pt x="77" y="29"/>
                    <a:pt x="77" y="29"/>
                    <a:pt x="77" y="29"/>
                  </a:cubicBezTo>
                  <a:cubicBezTo>
                    <a:pt x="77" y="29"/>
                    <a:pt x="77" y="28"/>
                    <a:pt x="78" y="28"/>
                  </a:cubicBezTo>
                  <a:cubicBezTo>
                    <a:pt x="78" y="28"/>
                    <a:pt x="78" y="28"/>
                    <a:pt x="78" y="28"/>
                  </a:cubicBezTo>
                  <a:cubicBezTo>
                    <a:pt x="78" y="28"/>
                    <a:pt x="78" y="27"/>
                    <a:pt x="78" y="27"/>
                  </a:cubicBezTo>
                  <a:cubicBezTo>
                    <a:pt x="78" y="27"/>
                    <a:pt x="78" y="27"/>
                    <a:pt x="78" y="27"/>
                  </a:cubicBezTo>
                  <a:cubicBezTo>
                    <a:pt x="78" y="27"/>
                    <a:pt x="78" y="26"/>
                    <a:pt x="78" y="26"/>
                  </a:cubicBezTo>
                  <a:cubicBezTo>
                    <a:pt x="78" y="26"/>
                    <a:pt x="78" y="26"/>
                    <a:pt x="78" y="26"/>
                  </a:cubicBezTo>
                  <a:cubicBezTo>
                    <a:pt x="78" y="26"/>
                    <a:pt x="78" y="25"/>
                    <a:pt x="78" y="25"/>
                  </a:cubicBezTo>
                  <a:cubicBezTo>
                    <a:pt x="78" y="25"/>
                    <a:pt x="78" y="25"/>
                    <a:pt x="78" y="25"/>
                  </a:cubicBezTo>
                  <a:cubicBezTo>
                    <a:pt x="78" y="25"/>
                    <a:pt x="78" y="25"/>
                    <a:pt x="78" y="25"/>
                  </a:cubicBezTo>
                  <a:cubicBezTo>
                    <a:pt x="78" y="25"/>
                    <a:pt x="78" y="25"/>
                    <a:pt x="78" y="25"/>
                  </a:cubicBezTo>
                  <a:cubicBezTo>
                    <a:pt x="78" y="22"/>
                    <a:pt x="78" y="22"/>
                    <a:pt x="78" y="22"/>
                  </a:cubicBezTo>
                  <a:cubicBezTo>
                    <a:pt x="78" y="16"/>
                    <a:pt x="78" y="16"/>
                    <a:pt x="78" y="16"/>
                  </a:cubicBezTo>
                  <a:cubicBezTo>
                    <a:pt x="78" y="12"/>
                    <a:pt x="78" y="12"/>
                    <a:pt x="78" y="12"/>
                  </a:cubicBezTo>
                  <a:cubicBezTo>
                    <a:pt x="79" y="5"/>
                    <a:pt x="84" y="0"/>
                    <a:pt x="91" y="0"/>
                  </a:cubicBezTo>
                  <a:cubicBezTo>
                    <a:pt x="102" y="0"/>
                    <a:pt x="102" y="0"/>
                    <a:pt x="102" y="0"/>
                  </a:cubicBezTo>
                  <a:cubicBezTo>
                    <a:pt x="108" y="0"/>
                    <a:pt x="114" y="5"/>
                    <a:pt x="114" y="12"/>
                  </a:cubicBezTo>
                  <a:cubicBezTo>
                    <a:pt x="114" y="16"/>
                    <a:pt x="114" y="16"/>
                    <a:pt x="114" y="16"/>
                  </a:cubicBezTo>
                  <a:cubicBezTo>
                    <a:pt x="114" y="22"/>
                    <a:pt x="114" y="22"/>
                    <a:pt x="114" y="22"/>
                  </a:cubicBezTo>
                  <a:cubicBezTo>
                    <a:pt x="114" y="25"/>
                    <a:pt x="114" y="25"/>
                    <a:pt x="114" y="25"/>
                  </a:cubicBezTo>
                  <a:cubicBezTo>
                    <a:pt x="115" y="28"/>
                    <a:pt x="116" y="30"/>
                    <a:pt x="118" y="32"/>
                  </a:cubicBezTo>
                  <a:cubicBezTo>
                    <a:pt x="119" y="33"/>
                    <a:pt x="120" y="34"/>
                    <a:pt x="122" y="35"/>
                  </a:cubicBezTo>
                  <a:cubicBezTo>
                    <a:pt x="126" y="36"/>
                    <a:pt x="130" y="36"/>
                    <a:pt x="134" y="33"/>
                  </a:cubicBezTo>
                  <a:cubicBezTo>
                    <a:pt x="134" y="33"/>
                    <a:pt x="134" y="33"/>
                    <a:pt x="134" y="33"/>
                  </a:cubicBezTo>
                  <a:cubicBezTo>
                    <a:pt x="134" y="33"/>
                    <a:pt x="134" y="33"/>
                    <a:pt x="134" y="33"/>
                  </a:cubicBezTo>
                  <a:cubicBezTo>
                    <a:pt x="140" y="26"/>
                    <a:pt x="140" y="26"/>
                    <a:pt x="140" y="26"/>
                  </a:cubicBezTo>
                  <a:cubicBezTo>
                    <a:pt x="143" y="24"/>
                    <a:pt x="143" y="24"/>
                    <a:pt x="143" y="24"/>
                  </a:cubicBezTo>
                  <a:cubicBezTo>
                    <a:pt x="148" y="20"/>
                    <a:pt x="155" y="20"/>
                    <a:pt x="161" y="24"/>
                  </a:cubicBezTo>
                  <a:cubicBezTo>
                    <a:pt x="169" y="32"/>
                    <a:pt x="169" y="32"/>
                    <a:pt x="169" y="32"/>
                  </a:cubicBezTo>
                  <a:cubicBezTo>
                    <a:pt x="173" y="37"/>
                    <a:pt x="173" y="44"/>
                    <a:pt x="169" y="49"/>
                  </a:cubicBezTo>
                  <a:cubicBezTo>
                    <a:pt x="166" y="52"/>
                    <a:pt x="166" y="52"/>
                    <a:pt x="166" y="52"/>
                  </a:cubicBezTo>
                  <a:cubicBezTo>
                    <a:pt x="161" y="56"/>
                    <a:pt x="161" y="56"/>
                    <a:pt x="161" y="56"/>
                  </a:cubicBezTo>
                  <a:cubicBezTo>
                    <a:pt x="159" y="59"/>
                    <a:pt x="159" y="59"/>
                    <a:pt x="159" y="59"/>
                  </a:cubicBezTo>
                  <a:cubicBezTo>
                    <a:pt x="159" y="60"/>
                    <a:pt x="158" y="61"/>
                    <a:pt x="157" y="62"/>
                  </a:cubicBezTo>
                  <a:cubicBezTo>
                    <a:pt x="157" y="63"/>
                    <a:pt x="157" y="65"/>
                    <a:pt x="157" y="66"/>
                  </a:cubicBezTo>
                  <a:cubicBezTo>
                    <a:pt x="157" y="70"/>
                    <a:pt x="159" y="74"/>
                    <a:pt x="162" y="76"/>
                  </a:cubicBezTo>
                  <a:cubicBezTo>
                    <a:pt x="162" y="76"/>
                    <a:pt x="162" y="76"/>
                    <a:pt x="162" y="76"/>
                  </a:cubicBezTo>
                  <a:cubicBezTo>
                    <a:pt x="164" y="77"/>
                    <a:pt x="166" y="78"/>
                    <a:pt x="168" y="78"/>
                  </a:cubicBezTo>
                  <a:cubicBezTo>
                    <a:pt x="168" y="78"/>
                    <a:pt x="168" y="78"/>
                    <a:pt x="168" y="78"/>
                  </a:cubicBezTo>
                  <a:cubicBezTo>
                    <a:pt x="168" y="78"/>
                    <a:pt x="168" y="78"/>
                    <a:pt x="168" y="78"/>
                  </a:cubicBezTo>
                  <a:cubicBezTo>
                    <a:pt x="177" y="78"/>
                    <a:pt x="177" y="78"/>
                    <a:pt x="177" y="78"/>
                  </a:cubicBezTo>
                  <a:cubicBezTo>
                    <a:pt x="181" y="78"/>
                    <a:pt x="181" y="78"/>
                    <a:pt x="181" y="78"/>
                  </a:cubicBezTo>
                  <a:cubicBezTo>
                    <a:pt x="187" y="79"/>
                    <a:pt x="192" y="84"/>
                    <a:pt x="193" y="90"/>
                  </a:cubicBezTo>
                  <a:close/>
                  <a:moveTo>
                    <a:pt x="96" y="66"/>
                  </a:moveTo>
                  <a:cubicBezTo>
                    <a:pt x="80" y="66"/>
                    <a:pt x="66" y="79"/>
                    <a:pt x="66" y="96"/>
                  </a:cubicBezTo>
                  <a:cubicBezTo>
                    <a:pt x="66" y="113"/>
                    <a:pt x="80" y="126"/>
                    <a:pt x="96" y="126"/>
                  </a:cubicBezTo>
                  <a:cubicBezTo>
                    <a:pt x="113" y="126"/>
                    <a:pt x="127" y="113"/>
                    <a:pt x="127" y="96"/>
                  </a:cubicBezTo>
                  <a:cubicBezTo>
                    <a:pt x="127" y="79"/>
                    <a:pt x="113" y="66"/>
                    <a:pt x="96" y="66"/>
                  </a:cubicBezTo>
                  <a:close/>
                </a:path>
              </a:pathLst>
            </a:custGeom>
            <a:solidFill>
              <a:schemeClr val="bg2"/>
            </a:solidFill>
            <a:ln>
              <a:noFill/>
            </a:ln>
            <a:extLst/>
          </p:spPr>
          <p:txBody>
            <a:bodyPr vert="horz" wrap="square" lIns="68580" tIns="34290" rIns="68580" bIns="34290" numCol="1" anchor="t" anchorCtr="0" compatLnSpc="1">
              <a:prstTxWarp prst="textNoShape">
                <a:avLst/>
              </a:prstTxWarp>
            </a:bodyPr>
            <a:lstStyle/>
            <a:p>
              <a:endParaRPr lang="en-US" sz="1200" dirty="0"/>
            </a:p>
          </p:txBody>
        </p:sp>
        <p:sp>
          <p:nvSpPr>
            <p:cNvPr id="236" name="Freeform 13"/>
            <p:cNvSpPr>
              <a:spLocks/>
            </p:cNvSpPr>
            <p:nvPr/>
          </p:nvSpPr>
          <p:spPr bwMode="gray">
            <a:xfrm flipH="1">
              <a:off x="8498653" y="2522119"/>
              <a:ext cx="1271727" cy="1192328"/>
            </a:xfrm>
            <a:custGeom>
              <a:avLst/>
              <a:gdLst>
                <a:gd name="T0" fmla="*/ 322 w 400"/>
                <a:gd name="T1" fmla="*/ 0 h 375"/>
                <a:gd name="T2" fmla="*/ 82 w 400"/>
                <a:gd name="T3" fmla="*/ 0 h 375"/>
                <a:gd name="T4" fmla="*/ 0 w 400"/>
                <a:gd name="T5" fmla="*/ 58 h 375"/>
                <a:gd name="T6" fmla="*/ 0 w 400"/>
                <a:gd name="T7" fmla="*/ 238 h 375"/>
                <a:gd name="T8" fmla="*/ 82 w 400"/>
                <a:gd name="T9" fmla="*/ 300 h 375"/>
                <a:gd name="T10" fmla="*/ 151 w 400"/>
                <a:gd name="T11" fmla="*/ 300 h 375"/>
                <a:gd name="T12" fmla="*/ 153 w 400"/>
                <a:gd name="T13" fmla="*/ 303 h 375"/>
                <a:gd name="T14" fmla="*/ 205 w 400"/>
                <a:gd name="T15" fmla="*/ 375 h 375"/>
                <a:gd name="T16" fmla="*/ 204 w 400"/>
                <a:gd name="T17" fmla="*/ 300 h 375"/>
                <a:gd name="T18" fmla="*/ 322 w 400"/>
                <a:gd name="T19" fmla="*/ 300 h 375"/>
                <a:gd name="T20" fmla="*/ 400 w 400"/>
                <a:gd name="T21" fmla="*/ 238 h 375"/>
                <a:gd name="T22" fmla="*/ 400 w 400"/>
                <a:gd name="T23" fmla="*/ 58 h 375"/>
                <a:gd name="T24" fmla="*/ 322 w 400"/>
                <a:gd name="T25"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0" h="375">
                  <a:moveTo>
                    <a:pt x="322" y="0"/>
                  </a:moveTo>
                  <a:cubicBezTo>
                    <a:pt x="82" y="0"/>
                    <a:pt x="82" y="0"/>
                    <a:pt x="82" y="0"/>
                  </a:cubicBezTo>
                  <a:cubicBezTo>
                    <a:pt x="38" y="0"/>
                    <a:pt x="0" y="25"/>
                    <a:pt x="0" y="58"/>
                  </a:cubicBezTo>
                  <a:cubicBezTo>
                    <a:pt x="0" y="238"/>
                    <a:pt x="0" y="238"/>
                    <a:pt x="0" y="238"/>
                  </a:cubicBezTo>
                  <a:cubicBezTo>
                    <a:pt x="0" y="271"/>
                    <a:pt x="38" y="300"/>
                    <a:pt x="82" y="300"/>
                  </a:cubicBezTo>
                  <a:cubicBezTo>
                    <a:pt x="151" y="300"/>
                    <a:pt x="151" y="300"/>
                    <a:pt x="151" y="300"/>
                  </a:cubicBezTo>
                  <a:cubicBezTo>
                    <a:pt x="153" y="303"/>
                    <a:pt x="153" y="303"/>
                    <a:pt x="153" y="303"/>
                  </a:cubicBezTo>
                  <a:cubicBezTo>
                    <a:pt x="205" y="375"/>
                    <a:pt x="205" y="375"/>
                    <a:pt x="205" y="375"/>
                  </a:cubicBezTo>
                  <a:cubicBezTo>
                    <a:pt x="204" y="300"/>
                    <a:pt x="204" y="300"/>
                    <a:pt x="204" y="300"/>
                  </a:cubicBezTo>
                  <a:cubicBezTo>
                    <a:pt x="322" y="300"/>
                    <a:pt x="322" y="300"/>
                    <a:pt x="322" y="300"/>
                  </a:cubicBezTo>
                  <a:cubicBezTo>
                    <a:pt x="366" y="300"/>
                    <a:pt x="400" y="271"/>
                    <a:pt x="400" y="238"/>
                  </a:cubicBezTo>
                  <a:cubicBezTo>
                    <a:pt x="400" y="58"/>
                    <a:pt x="400" y="58"/>
                    <a:pt x="400" y="58"/>
                  </a:cubicBezTo>
                  <a:cubicBezTo>
                    <a:pt x="400" y="25"/>
                    <a:pt x="366" y="0"/>
                    <a:pt x="322" y="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200" dirty="0"/>
            </a:p>
          </p:txBody>
        </p:sp>
        <p:grpSp>
          <p:nvGrpSpPr>
            <p:cNvPr id="237" name="Gruppieren 157"/>
            <p:cNvGrpSpPr>
              <a:grpSpLocks noChangeAspect="1"/>
            </p:cNvGrpSpPr>
            <p:nvPr/>
          </p:nvGrpSpPr>
          <p:grpSpPr bwMode="gray">
            <a:xfrm>
              <a:off x="8863050" y="2708592"/>
              <a:ext cx="542933" cy="542925"/>
              <a:chOff x="17668807" y="1741496"/>
              <a:chExt cx="723909" cy="723902"/>
            </a:xfrm>
            <a:solidFill>
              <a:schemeClr val="bg1"/>
            </a:solidFill>
          </p:grpSpPr>
          <p:sp>
            <p:nvSpPr>
              <p:cNvPr id="238" name="Freeform 1581"/>
              <p:cNvSpPr>
                <a:spLocks/>
              </p:cNvSpPr>
              <p:nvPr/>
            </p:nvSpPr>
            <p:spPr bwMode="gray">
              <a:xfrm>
                <a:off x="17765673" y="2120909"/>
                <a:ext cx="415924" cy="344489"/>
              </a:xfrm>
              <a:custGeom>
                <a:avLst/>
                <a:gdLst>
                  <a:gd name="T0" fmla="*/ 94 w 111"/>
                  <a:gd name="T1" fmla="*/ 21 h 92"/>
                  <a:gd name="T2" fmla="*/ 36 w 111"/>
                  <a:gd name="T3" fmla="*/ 0 h 92"/>
                  <a:gd name="T4" fmla="*/ 18 w 111"/>
                  <a:gd name="T5" fmla="*/ 12 h 92"/>
                  <a:gd name="T6" fmla="*/ 0 w 111"/>
                  <a:gd name="T7" fmla="*/ 61 h 92"/>
                  <a:gd name="T8" fmla="*/ 70 w 111"/>
                  <a:gd name="T9" fmla="*/ 92 h 92"/>
                  <a:gd name="T10" fmla="*/ 108 w 111"/>
                  <a:gd name="T11" fmla="*/ 84 h 92"/>
                  <a:gd name="T12" fmla="*/ 109 w 111"/>
                  <a:gd name="T13" fmla="*/ 41 h 92"/>
                  <a:gd name="T14" fmla="*/ 94 w 111"/>
                  <a:gd name="T15" fmla="*/ 21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92">
                    <a:moveTo>
                      <a:pt x="94" y="21"/>
                    </a:moveTo>
                    <a:cubicBezTo>
                      <a:pt x="77" y="11"/>
                      <a:pt x="57" y="4"/>
                      <a:pt x="36" y="0"/>
                    </a:cubicBezTo>
                    <a:cubicBezTo>
                      <a:pt x="33" y="7"/>
                      <a:pt x="26" y="12"/>
                      <a:pt x="18" y="12"/>
                    </a:cubicBezTo>
                    <a:cubicBezTo>
                      <a:pt x="10" y="27"/>
                      <a:pt x="4" y="44"/>
                      <a:pt x="0" y="61"/>
                    </a:cubicBezTo>
                    <a:cubicBezTo>
                      <a:pt x="18" y="80"/>
                      <a:pt x="43" y="92"/>
                      <a:pt x="70" y="92"/>
                    </a:cubicBezTo>
                    <a:cubicBezTo>
                      <a:pt x="84" y="92"/>
                      <a:pt x="96" y="89"/>
                      <a:pt x="108" y="84"/>
                    </a:cubicBezTo>
                    <a:cubicBezTo>
                      <a:pt x="110" y="69"/>
                      <a:pt x="111" y="55"/>
                      <a:pt x="109" y="41"/>
                    </a:cubicBezTo>
                    <a:cubicBezTo>
                      <a:pt x="100" y="39"/>
                      <a:pt x="93" y="30"/>
                      <a:pt x="94"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39" name="Freeform 1582"/>
              <p:cNvSpPr>
                <a:spLocks/>
              </p:cNvSpPr>
              <p:nvPr/>
            </p:nvSpPr>
            <p:spPr bwMode="gray">
              <a:xfrm>
                <a:off x="17900609" y="1947870"/>
                <a:ext cx="250825" cy="214314"/>
              </a:xfrm>
              <a:custGeom>
                <a:avLst/>
                <a:gdLst>
                  <a:gd name="T0" fmla="*/ 39 w 67"/>
                  <a:gd name="T1" fmla="*/ 4 h 57"/>
                  <a:gd name="T2" fmla="*/ 31 w 67"/>
                  <a:gd name="T3" fmla="*/ 0 h 57"/>
                  <a:gd name="T4" fmla="*/ 0 w 67"/>
                  <a:gd name="T5" fmla="*/ 31 h 57"/>
                  <a:gd name="T6" fmla="*/ 1 w 67"/>
                  <a:gd name="T7" fmla="*/ 36 h 57"/>
                  <a:gd name="T8" fmla="*/ 1 w 67"/>
                  <a:gd name="T9" fmla="*/ 36 h 57"/>
                  <a:gd name="T10" fmla="*/ 62 w 67"/>
                  <a:gd name="T11" fmla="*/ 57 h 57"/>
                  <a:gd name="T12" fmla="*/ 67 w 67"/>
                  <a:gd name="T13" fmla="*/ 52 h 57"/>
                  <a:gd name="T14" fmla="*/ 45 w 67"/>
                  <a:gd name="T15" fmla="*/ 4 h 57"/>
                  <a:gd name="T16" fmla="*/ 39 w 67"/>
                  <a:gd name="T17" fmla="*/ 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7">
                    <a:moveTo>
                      <a:pt x="39" y="4"/>
                    </a:moveTo>
                    <a:cubicBezTo>
                      <a:pt x="36" y="3"/>
                      <a:pt x="33" y="2"/>
                      <a:pt x="31" y="0"/>
                    </a:cubicBezTo>
                    <a:cubicBezTo>
                      <a:pt x="19" y="9"/>
                      <a:pt x="9" y="20"/>
                      <a:pt x="0" y="31"/>
                    </a:cubicBezTo>
                    <a:cubicBezTo>
                      <a:pt x="0" y="33"/>
                      <a:pt x="1" y="34"/>
                      <a:pt x="1" y="36"/>
                    </a:cubicBezTo>
                    <a:cubicBezTo>
                      <a:pt x="1" y="36"/>
                      <a:pt x="1" y="36"/>
                      <a:pt x="1" y="36"/>
                    </a:cubicBezTo>
                    <a:cubicBezTo>
                      <a:pt x="23" y="39"/>
                      <a:pt x="44" y="47"/>
                      <a:pt x="62" y="57"/>
                    </a:cubicBezTo>
                    <a:cubicBezTo>
                      <a:pt x="63" y="55"/>
                      <a:pt x="65" y="53"/>
                      <a:pt x="67" y="52"/>
                    </a:cubicBezTo>
                    <a:cubicBezTo>
                      <a:pt x="62" y="35"/>
                      <a:pt x="55" y="19"/>
                      <a:pt x="45" y="4"/>
                    </a:cubicBezTo>
                    <a:cubicBezTo>
                      <a:pt x="43" y="4"/>
                      <a:pt x="41"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40" name="Freeform 1583"/>
              <p:cNvSpPr>
                <a:spLocks/>
              </p:cNvSpPr>
              <p:nvPr/>
            </p:nvSpPr>
            <p:spPr bwMode="gray">
              <a:xfrm>
                <a:off x="17668835" y="1771657"/>
                <a:ext cx="325438" cy="311152"/>
              </a:xfrm>
              <a:custGeom>
                <a:avLst/>
                <a:gdLst>
                  <a:gd name="T0" fmla="*/ 0 w 87"/>
                  <a:gd name="T1" fmla="*/ 83 h 83"/>
                  <a:gd name="T2" fmla="*/ 27 w 87"/>
                  <a:gd name="T3" fmla="*/ 80 h 83"/>
                  <a:gd name="T4" fmla="*/ 48 w 87"/>
                  <a:gd name="T5" fmla="*/ 67 h 83"/>
                  <a:gd name="T6" fmla="*/ 55 w 87"/>
                  <a:gd name="T7" fmla="*/ 70 h 83"/>
                  <a:gd name="T8" fmla="*/ 78 w 87"/>
                  <a:gd name="T9" fmla="*/ 46 h 83"/>
                  <a:gd name="T10" fmla="*/ 86 w 87"/>
                  <a:gd name="T11" fmla="*/ 39 h 83"/>
                  <a:gd name="T12" fmla="*/ 85 w 87"/>
                  <a:gd name="T13" fmla="*/ 29 h 83"/>
                  <a:gd name="T14" fmla="*/ 87 w 87"/>
                  <a:gd name="T15" fmla="*/ 25 h 83"/>
                  <a:gd name="T16" fmla="*/ 58 w 87"/>
                  <a:gd name="T17" fmla="*/ 0 h 83"/>
                  <a:gd name="T18" fmla="*/ 0 w 87"/>
                  <a:gd name="T19"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83">
                    <a:moveTo>
                      <a:pt x="0" y="83"/>
                    </a:moveTo>
                    <a:cubicBezTo>
                      <a:pt x="9" y="81"/>
                      <a:pt x="18" y="80"/>
                      <a:pt x="27" y="80"/>
                    </a:cubicBezTo>
                    <a:cubicBezTo>
                      <a:pt x="29" y="71"/>
                      <a:pt x="38" y="66"/>
                      <a:pt x="48" y="67"/>
                    </a:cubicBezTo>
                    <a:cubicBezTo>
                      <a:pt x="50" y="68"/>
                      <a:pt x="53" y="69"/>
                      <a:pt x="55" y="70"/>
                    </a:cubicBezTo>
                    <a:cubicBezTo>
                      <a:pt x="62" y="61"/>
                      <a:pt x="70" y="53"/>
                      <a:pt x="78" y="46"/>
                    </a:cubicBezTo>
                    <a:cubicBezTo>
                      <a:pt x="81" y="43"/>
                      <a:pt x="84" y="41"/>
                      <a:pt x="86" y="39"/>
                    </a:cubicBezTo>
                    <a:cubicBezTo>
                      <a:pt x="85" y="36"/>
                      <a:pt x="85" y="33"/>
                      <a:pt x="85" y="29"/>
                    </a:cubicBezTo>
                    <a:cubicBezTo>
                      <a:pt x="86" y="28"/>
                      <a:pt x="86" y="26"/>
                      <a:pt x="87" y="25"/>
                    </a:cubicBezTo>
                    <a:cubicBezTo>
                      <a:pt x="78" y="15"/>
                      <a:pt x="68" y="7"/>
                      <a:pt x="58" y="0"/>
                    </a:cubicBezTo>
                    <a:cubicBezTo>
                      <a:pt x="25" y="14"/>
                      <a:pt x="2" y="46"/>
                      <a:pt x="0"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41" name="Freeform 1584"/>
              <p:cNvSpPr>
                <a:spLocks/>
              </p:cNvSpPr>
              <p:nvPr/>
            </p:nvSpPr>
            <p:spPr bwMode="gray">
              <a:xfrm>
                <a:off x="17930773" y="1741496"/>
                <a:ext cx="292099" cy="101600"/>
              </a:xfrm>
              <a:custGeom>
                <a:avLst/>
                <a:gdLst>
                  <a:gd name="T0" fmla="*/ 23 w 78"/>
                  <a:gd name="T1" fmla="*/ 25 h 27"/>
                  <a:gd name="T2" fmla="*/ 37 w 78"/>
                  <a:gd name="T3" fmla="*/ 22 h 27"/>
                  <a:gd name="T4" fmla="*/ 48 w 78"/>
                  <a:gd name="T5" fmla="*/ 27 h 27"/>
                  <a:gd name="T6" fmla="*/ 78 w 78"/>
                  <a:gd name="T7" fmla="*/ 15 h 27"/>
                  <a:gd name="T8" fmla="*/ 26 w 78"/>
                  <a:gd name="T9" fmla="*/ 0 h 27"/>
                  <a:gd name="T10" fmla="*/ 0 w 78"/>
                  <a:gd name="T11" fmla="*/ 4 h 27"/>
                  <a:gd name="T12" fmla="*/ 23 w 78"/>
                  <a:gd name="T13" fmla="*/ 25 h 27"/>
                </a:gdLst>
                <a:ahLst/>
                <a:cxnLst>
                  <a:cxn ang="0">
                    <a:pos x="T0" y="T1"/>
                  </a:cxn>
                  <a:cxn ang="0">
                    <a:pos x="T2" y="T3"/>
                  </a:cxn>
                  <a:cxn ang="0">
                    <a:pos x="T4" y="T5"/>
                  </a:cxn>
                  <a:cxn ang="0">
                    <a:pos x="T6" y="T7"/>
                  </a:cxn>
                  <a:cxn ang="0">
                    <a:pos x="T8" y="T9"/>
                  </a:cxn>
                  <a:cxn ang="0">
                    <a:pos x="T10" y="T11"/>
                  </a:cxn>
                  <a:cxn ang="0">
                    <a:pos x="T12" y="T13"/>
                  </a:cxn>
                </a:cxnLst>
                <a:rect l="0" t="0" r="r" b="b"/>
                <a:pathLst>
                  <a:path w="78" h="27">
                    <a:moveTo>
                      <a:pt x="23" y="25"/>
                    </a:moveTo>
                    <a:cubicBezTo>
                      <a:pt x="27" y="22"/>
                      <a:pt x="32" y="21"/>
                      <a:pt x="37" y="22"/>
                    </a:cubicBezTo>
                    <a:cubicBezTo>
                      <a:pt x="41" y="22"/>
                      <a:pt x="45" y="24"/>
                      <a:pt x="48" y="27"/>
                    </a:cubicBezTo>
                    <a:cubicBezTo>
                      <a:pt x="57" y="22"/>
                      <a:pt x="68" y="18"/>
                      <a:pt x="78" y="15"/>
                    </a:cubicBezTo>
                    <a:cubicBezTo>
                      <a:pt x="63" y="5"/>
                      <a:pt x="45" y="0"/>
                      <a:pt x="26" y="0"/>
                    </a:cubicBezTo>
                    <a:cubicBezTo>
                      <a:pt x="17" y="0"/>
                      <a:pt x="8" y="1"/>
                      <a:pt x="0" y="4"/>
                    </a:cubicBezTo>
                    <a:cubicBezTo>
                      <a:pt x="8" y="10"/>
                      <a:pt x="16" y="17"/>
                      <a:pt x="2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42" name="Freeform 1585"/>
              <p:cNvSpPr>
                <a:spLocks/>
              </p:cNvSpPr>
              <p:nvPr/>
            </p:nvSpPr>
            <p:spPr bwMode="gray">
              <a:xfrm>
                <a:off x="18103792" y="1827220"/>
                <a:ext cx="288924" cy="484190"/>
              </a:xfrm>
              <a:custGeom>
                <a:avLst/>
                <a:gdLst>
                  <a:gd name="T0" fmla="*/ 6 w 77"/>
                  <a:gd name="T1" fmla="*/ 20 h 129"/>
                  <a:gd name="T2" fmla="*/ 0 w 77"/>
                  <a:gd name="T3" fmla="*/ 31 h 129"/>
                  <a:gd name="T4" fmla="*/ 23 w 77"/>
                  <a:gd name="T5" fmla="*/ 81 h 129"/>
                  <a:gd name="T6" fmla="*/ 26 w 77"/>
                  <a:gd name="T7" fmla="*/ 82 h 129"/>
                  <a:gd name="T8" fmla="*/ 42 w 77"/>
                  <a:gd name="T9" fmla="*/ 103 h 129"/>
                  <a:gd name="T10" fmla="*/ 39 w 77"/>
                  <a:gd name="T11" fmla="*/ 110 h 129"/>
                  <a:gd name="T12" fmla="*/ 59 w 77"/>
                  <a:gd name="T13" fmla="*/ 129 h 129"/>
                  <a:gd name="T14" fmla="*/ 77 w 77"/>
                  <a:gd name="T15" fmla="*/ 73 h 129"/>
                  <a:gd name="T16" fmla="*/ 43 w 77"/>
                  <a:gd name="T17" fmla="*/ 0 h 129"/>
                  <a:gd name="T18" fmla="*/ 6 w 77"/>
                  <a:gd name="T19" fmla="*/ 14 h 129"/>
                  <a:gd name="T20" fmla="*/ 6 w 77"/>
                  <a:gd name="T21" fmla="*/ 2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129">
                    <a:moveTo>
                      <a:pt x="6" y="20"/>
                    </a:moveTo>
                    <a:cubicBezTo>
                      <a:pt x="6" y="25"/>
                      <a:pt x="4" y="28"/>
                      <a:pt x="0" y="31"/>
                    </a:cubicBezTo>
                    <a:cubicBezTo>
                      <a:pt x="11" y="47"/>
                      <a:pt x="18" y="64"/>
                      <a:pt x="23" y="81"/>
                    </a:cubicBezTo>
                    <a:cubicBezTo>
                      <a:pt x="24" y="81"/>
                      <a:pt x="25" y="81"/>
                      <a:pt x="26" y="82"/>
                    </a:cubicBezTo>
                    <a:cubicBezTo>
                      <a:pt x="36" y="83"/>
                      <a:pt x="43" y="93"/>
                      <a:pt x="42" y="103"/>
                    </a:cubicBezTo>
                    <a:cubicBezTo>
                      <a:pt x="41" y="106"/>
                      <a:pt x="40" y="108"/>
                      <a:pt x="39" y="110"/>
                    </a:cubicBezTo>
                    <a:cubicBezTo>
                      <a:pt x="46" y="116"/>
                      <a:pt x="53" y="122"/>
                      <a:pt x="59" y="129"/>
                    </a:cubicBezTo>
                    <a:cubicBezTo>
                      <a:pt x="70" y="113"/>
                      <a:pt x="77" y="94"/>
                      <a:pt x="77" y="73"/>
                    </a:cubicBezTo>
                    <a:cubicBezTo>
                      <a:pt x="77" y="44"/>
                      <a:pt x="64" y="18"/>
                      <a:pt x="43" y="0"/>
                    </a:cubicBezTo>
                    <a:cubicBezTo>
                      <a:pt x="30" y="3"/>
                      <a:pt x="18" y="8"/>
                      <a:pt x="6" y="14"/>
                    </a:cubicBezTo>
                    <a:cubicBezTo>
                      <a:pt x="7" y="16"/>
                      <a:pt x="7" y="18"/>
                      <a:pt x="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43" name="Freeform 1586"/>
              <p:cNvSpPr>
                <a:spLocks/>
              </p:cNvSpPr>
              <p:nvPr/>
            </p:nvSpPr>
            <p:spPr bwMode="gray">
              <a:xfrm>
                <a:off x="17668807" y="2112968"/>
                <a:ext cx="127000" cy="198439"/>
              </a:xfrm>
              <a:custGeom>
                <a:avLst/>
                <a:gdLst>
                  <a:gd name="T0" fmla="*/ 26 w 34"/>
                  <a:gd name="T1" fmla="*/ 0 h 53"/>
                  <a:gd name="T2" fmla="*/ 0 w 34"/>
                  <a:gd name="T3" fmla="*/ 2 h 53"/>
                  <a:gd name="T4" fmla="*/ 18 w 34"/>
                  <a:gd name="T5" fmla="*/ 53 h 53"/>
                  <a:gd name="T6" fmla="*/ 34 w 34"/>
                  <a:gd name="T7" fmla="*/ 11 h 53"/>
                  <a:gd name="T8" fmla="*/ 26 w 34"/>
                  <a:gd name="T9" fmla="*/ 0 h 53"/>
                </a:gdLst>
                <a:ahLst/>
                <a:cxnLst>
                  <a:cxn ang="0">
                    <a:pos x="T0" y="T1"/>
                  </a:cxn>
                  <a:cxn ang="0">
                    <a:pos x="T2" y="T3"/>
                  </a:cxn>
                  <a:cxn ang="0">
                    <a:pos x="T4" y="T5"/>
                  </a:cxn>
                  <a:cxn ang="0">
                    <a:pos x="T6" y="T7"/>
                  </a:cxn>
                  <a:cxn ang="0">
                    <a:pos x="T8" y="T9"/>
                  </a:cxn>
                </a:cxnLst>
                <a:rect l="0" t="0" r="r" b="b"/>
                <a:pathLst>
                  <a:path w="34" h="53">
                    <a:moveTo>
                      <a:pt x="26" y="0"/>
                    </a:moveTo>
                    <a:cubicBezTo>
                      <a:pt x="17" y="0"/>
                      <a:pt x="9" y="1"/>
                      <a:pt x="0" y="2"/>
                    </a:cubicBezTo>
                    <a:cubicBezTo>
                      <a:pt x="1" y="21"/>
                      <a:pt x="7" y="39"/>
                      <a:pt x="18" y="53"/>
                    </a:cubicBezTo>
                    <a:cubicBezTo>
                      <a:pt x="21" y="38"/>
                      <a:pt x="27" y="24"/>
                      <a:pt x="34" y="11"/>
                    </a:cubicBezTo>
                    <a:cubicBezTo>
                      <a:pt x="30" y="8"/>
                      <a:pt x="27" y="4"/>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sp>
            <p:nvSpPr>
              <p:cNvPr id="244" name="Freeform 1587"/>
              <p:cNvSpPr>
                <a:spLocks/>
              </p:cNvSpPr>
              <p:nvPr/>
            </p:nvSpPr>
            <p:spPr bwMode="gray">
              <a:xfrm>
                <a:off x="18211800" y="2266950"/>
                <a:ext cx="87313" cy="146051"/>
              </a:xfrm>
              <a:custGeom>
                <a:avLst/>
                <a:gdLst>
                  <a:gd name="T0" fmla="*/ 2 w 23"/>
                  <a:gd name="T1" fmla="*/ 0 h 39"/>
                  <a:gd name="T2" fmla="*/ 1 w 23"/>
                  <a:gd name="T3" fmla="*/ 1 h 39"/>
                  <a:gd name="T4" fmla="*/ 0 w 23"/>
                  <a:gd name="T5" fmla="*/ 39 h 39"/>
                  <a:gd name="T6" fmla="*/ 23 w 23"/>
                  <a:gd name="T7" fmla="*/ 20 h 39"/>
                  <a:gd name="T8" fmla="*/ 2 w 23"/>
                  <a:gd name="T9" fmla="*/ 0 h 39"/>
                </a:gdLst>
                <a:ahLst/>
                <a:cxnLst>
                  <a:cxn ang="0">
                    <a:pos x="T0" y="T1"/>
                  </a:cxn>
                  <a:cxn ang="0">
                    <a:pos x="T2" y="T3"/>
                  </a:cxn>
                  <a:cxn ang="0">
                    <a:pos x="T4" y="T5"/>
                  </a:cxn>
                  <a:cxn ang="0">
                    <a:pos x="T6" y="T7"/>
                  </a:cxn>
                  <a:cxn ang="0">
                    <a:pos x="T8" y="T9"/>
                  </a:cxn>
                </a:cxnLst>
                <a:rect l="0" t="0" r="r" b="b"/>
                <a:pathLst>
                  <a:path w="23" h="39">
                    <a:moveTo>
                      <a:pt x="2" y="0"/>
                    </a:moveTo>
                    <a:cubicBezTo>
                      <a:pt x="2" y="0"/>
                      <a:pt x="1" y="0"/>
                      <a:pt x="1" y="1"/>
                    </a:cubicBezTo>
                    <a:cubicBezTo>
                      <a:pt x="2" y="13"/>
                      <a:pt x="2" y="26"/>
                      <a:pt x="0" y="39"/>
                    </a:cubicBezTo>
                    <a:cubicBezTo>
                      <a:pt x="9" y="34"/>
                      <a:pt x="17" y="28"/>
                      <a:pt x="23" y="20"/>
                    </a:cubicBezTo>
                    <a:cubicBezTo>
                      <a:pt x="17" y="13"/>
                      <a:pt x="10" y="6"/>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200" dirty="0"/>
              </a:p>
            </p:txBody>
          </p:sp>
        </p:grpSp>
      </p:grpSp>
    </p:spTree>
    <p:extLst>
      <p:ext uri="{BB962C8B-B14F-4D97-AF65-F5344CB8AC3E}">
        <p14:creationId xmlns:p14="http://schemas.microsoft.com/office/powerpoint/2010/main" val="22249205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1600" dirty="0" smtClean="0"/>
              <a:t>Some leadership behaviours go a long way…</a:t>
            </a:r>
            <a:endParaRPr lang="fr-FR" sz="1600" dirty="0"/>
          </a:p>
        </p:txBody>
      </p:sp>
      <p:sp>
        <p:nvSpPr>
          <p:cNvPr id="10" name="Freeform 9"/>
          <p:cNvSpPr/>
          <p:nvPr/>
        </p:nvSpPr>
        <p:spPr>
          <a:xfrm>
            <a:off x="462709" y="4683644"/>
            <a:ext cx="8239160" cy="1421980"/>
          </a:xfrm>
          <a:custGeom>
            <a:avLst/>
            <a:gdLst>
              <a:gd name="connsiteX0" fmla="*/ 0 w 8229600"/>
              <a:gd name="connsiteY0" fmla="*/ 0 h 1316831"/>
              <a:gd name="connsiteX1" fmla="*/ 8229600 w 8229600"/>
              <a:gd name="connsiteY1" fmla="*/ 0 h 1316831"/>
              <a:gd name="connsiteX2" fmla="*/ 8229600 w 8229600"/>
              <a:gd name="connsiteY2" fmla="*/ 1316831 h 1316831"/>
              <a:gd name="connsiteX3" fmla="*/ 0 w 8229600"/>
              <a:gd name="connsiteY3" fmla="*/ 1316831 h 1316831"/>
              <a:gd name="connsiteX4" fmla="*/ 0 w 8229600"/>
              <a:gd name="connsiteY4" fmla="*/ 0 h 131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1316831">
                <a:moveTo>
                  <a:pt x="0" y="0"/>
                </a:moveTo>
                <a:lnTo>
                  <a:pt x="8229600" y="0"/>
                </a:lnTo>
                <a:lnTo>
                  <a:pt x="8229600" y="1316831"/>
                </a:lnTo>
                <a:lnTo>
                  <a:pt x="0" y="1316831"/>
                </a:lnTo>
                <a:lnTo>
                  <a:pt x="0" y="0"/>
                </a:lnTo>
                <a:close/>
              </a:path>
            </a:pathLst>
          </a:custGeom>
          <a:solidFill>
            <a:srgbClr val="B4A778"/>
          </a:solidFill>
          <a:ln>
            <a:solidFill>
              <a:schemeClr val="bg1"/>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85738" tIns="36000" rIns="185738" bIns="185738" numCol="1" spcCol="1270" anchor="t" anchorCtr="0">
            <a:noAutofit/>
          </a:bodyPr>
          <a:lstStyle/>
          <a:p>
            <a:pPr algn="ctr" defTabSz="2166938">
              <a:lnSpc>
                <a:spcPct val="90000"/>
              </a:lnSpc>
              <a:spcBef>
                <a:spcPct val="0"/>
              </a:spcBef>
              <a:spcAft>
                <a:spcPct val="35000"/>
              </a:spcAft>
            </a:pPr>
            <a:r>
              <a:rPr lang="en-GB" dirty="0"/>
              <a:t>Build </a:t>
            </a:r>
            <a:r>
              <a:rPr lang="en-GB" sz="2800" b="1" dirty="0"/>
              <a:t>trust</a:t>
            </a:r>
            <a:r>
              <a:rPr lang="en-GB" sz="2800" dirty="0"/>
              <a:t> </a:t>
            </a:r>
            <a:r>
              <a:rPr lang="en-GB" dirty="0"/>
              <a:t>and influence others through your own behaviour</a:t>
            </a:r>
            <a:endParaRPr lang="fr-FR" dirty="0"/>
          </a:p>
        </p:txBody>
      </p:sp>
      <p:sp>
        <p:nvSpPr>
          <p:cNvPr id="11" name="Freeform 10"/>
          <p:cNvSpPr/>
          <p:nvPr/>
        </p:nvSpPr>
        <p:spPr>
          <a:xfrm>
            <a:off x="3196289" y="1368241"/>
            <a:ext cx="2772000" cy="3312000"/>
          </a:xfrm>
          <a:custGeom>
            <a:avLst/>
            <a:gdLst>
              <a:gd name="connsiteX0" fmla="*/ 0 w 2740521"/>
              <a:gd name="connsiteY0" fmla="*/ 0 h 2765345"/>
              <a:gd name="connsiteX1" fmla="*/ 2740521 w 2740521"/>
              <a:gd name="connsiteY1" fmla="*/ 0 h 2765345"/>
              <a:gd name="connsiteX2" fmla="*/ 2740521 w 2740521"/>
              <a:gd name="connsiteY2" fmla="*/ 2765345 h 2765345"/>
              <a:gd name="connsiteX3" fmla="*/ 0 w 2740521"/>
              <a:gd name="connsiteY3" fmla="*/ 2765345 h 2765345"/>
              <a:gd name="connsiteX4" fmla="*/ 0 w 2740521"/>
              <a:gd name="connsiteY4" fmla="*/ 0 h 276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521" h="2765345">
                <a:moveTo>
                  <a:pt x="0" y="0"/>
                </a:moveTo>
                <a:lnTo>
                  <a:pt x="2740521" y="0"/>
                </a:lnTo>
                <a:lnTo>
                  <a:pt x="2740521" y="2765345"/>
                </a:lnTo>
                <a:lnTo>
                  <a:pt x="0" y="2765345"/>
                </a:lnTo>
                <a:lnTo>
                  <a:pt x="0" y="0"/>
                </a:lnTo>
                <a:close/>
              </a:path>
            </a:pathLst>
          </a:custGeom>
          <a:solidFill>
            <a:srgbClr val="96C931"/>
          </a:solidFill>
          <a:ln>
            <a:solidFill>
              <a:schemeClr val="bg1"/>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85738" tIns="185738" rIns="185738" bIns="185738" numCol="1" spcCol="1270" anchor="t" anchorCtr="0">
            <a:noAutofit/>
          </a:bodyPr>
          <a:lstStyle/>
          <a:p>
            <a:pPr algn="ctr" defTabSz="2166938">
              <a:lnSpc>
                <a:spcPct val="90000"/>
              </a:lnSpc>
              <a:spcBef>
                <a:spcPct val="0"/>
              </a:spcBef>
              <a:spcAft>
                <a:spcPct val="35000"/>
              </a:spcAft>
            </a:pPr>
            <a:r>
              <a:rPr lang="fr-FR" sz="2400" b="1" dirty="0" err="1"/>
              <a:t>Involve</a:t>
            </a:r>
            <a:endParaRPr lang="fr-FR" sz="2400" b="1" dirty="0"/>
          </a:p>
        </p:txBody>
      </p:sp>
      <p:sp>
        <p:nvSpPr>
          <p:cNvPr id="12" name="Freeform 11"/>
          <p:cNvSpPr/>
          <p:nvPr/>
        </p:nvSpPr>
        <p:spPr>
          <a:xfrm>
            <a:off x="462709" y="1368241"/>
            <a:ext cx="2772000" cy="3312000"/>
          </a:xfrm>
          <a:custGeom>
            <a:avLst/>
            <a:gdLst>
              <a:gd name="connsiteX0" fmla="*/ 0 w 2740521"/>
              <a:gd name="connsiteY0" fmla="*/ 0 h 2765345"/>
              <a:gd name="connsiteX1" fmla="*/ 2740521 w 2740521"/>
              <a:gd name="connsiteY1" fmla="*/ 0 h 2765345"/>
              <a:gd name="connsiteX2" fmla="*/ 2740521 w 2740521"/>
              <a:gd name="connsiteY2" fmla="*/ 2765345 h 2765345"/>
              <a:gd name="connsiteX3" fmla="*/ 0 w 2740521"/>
              <a:gd name="connsiteY3" fmla="*/ 2765345 h 2765345"/>
              <a:gd name="connsiteX4" fmla="*/ 0 w 2740521"/>
              <a:gd name="connsiteY4" fmla="*/ 0 h 276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521" h="2765345">
                <a:moveTo>
                  <a:pt x="0" y="0"/>
                </a:moveTo>
                <a:lnTo>
                  <a:pt x="2740521" y="0"/>
                </a:lnTo>
                <a:lnTo>
                  <a:pt x="2740521" y="2765345"/>
                </a:lnTo>
                <a:lnTo>
                  <a:pt x="0" y="2765345"/>
                </a:lnTo>
                <a:lnTo>
                  <a:pt x="0" y="0"/>
                </a:lnTo>
                <a:close/>
              </a:path>
            </a:pathLst>
          </a:custGeom>
          <a:ln>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738" tIns="185738" rIns="185738" bIns="185738" numCol="1" spcCol="1270" anchor="t" anchorCtr="0">
            <a:noAutofit/>
          </a:bodyPr>
          <a:lstStyle/>
          <a:p>
            <a:pPr algn="ctr" defTabSz="2166938">
              <a:lnSpc>
                <a:spcPct val="90000"/>
              </a:lnSpc>
              <a:spcBef>
                <a:spcPct val="0"/>
              </a:spcBef>
              <a:spcAft>
                <a:spcPct val="35000"/>
              </a:spcAft>
            </a:pPr>
            <a:r>
              <a:rPr lang="fr-FR" sz="2400" b="1" dirty="0" err="1"/>
              <a:t>Inform</a:t>
            </a:r>
            <a:endParaRPr lang="fr-FR" sz="2400" b="1" dirty="0"/>
          </a:p>
        </p:txBody>
      </p:sp>
      <p:sp>
        <p:nvSpPr>
          <p:cNvPr id="13" name="Freeform 12"/>
          <p:cNvSpPr/>
          <p:nvPr/>
        </p:nvSpPr>
        <p:spPr>
          <a:xfrm>
            <a:off x="5929869" y="1368241"/>
            <a:ext cx="2772000" cy="3312000"/>
          </a:xfrm>
          <a:custGeom>
            <a:avLst/>
            <a:gdLst>
              <a:gd name="connsiteX0" fmla="*/ 0 w 2740521"/>
              <a:gd name="connsiteY0" fmla="*/ 0 h 2765345"/>
              <a:gd name="connsiteX1" fmla="*/ 2740521 w 2740521"/>
              <a:gd name="connsiteY1" fmla="*/ 0 h 2765345"/>
              <a:gd name="connsiteX2" fmla="*/ 2740521 w 2740521"/>
              <a:gd name="connsiteY2" fmla="*/ 2765345 h 2765345"/>
              <a:gd name="connsiteX3" fmla="*/ 0 w 2740521"/>
              <a:gd name="connsiteY3" fmla="*/ 2765345 h 2765345"/>
              <a:gd name="connsiteX4" fmla="*/ 0 w 2740521"/>
              <a:gd name="connsiteY4" fmla="*/ 0 h 276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521" h="2765345">
                <a:moveTo>
                  <a:pt x="0" y="0"/>
                </a:moveTo>
                <a:lnTo>
                  <a:pt x="2740521" y="0"/>
                </a:lnTo>
                <a:lnTo>
                  <a:pt x="2740521" y="2765345"/>
                </a:lnTo>
                <a:lnTo>
                  <a:pt x="0" y="2765345"/>
                </a:lnTo>
                <a:lnTo>
                  <a:pt x="0" y="0"/>
                </a:lnTo>
                <a:close/>
              </a:path>
            </a:pathLst>
          </a:custGeom>
          <a:solidFill>
            <a:srgbClr val="FF9933"/>
          </a:solidFill>
          <a:ln>
            <a:solidFill>
              <a:schemeClr val="bg1"/>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85738" tIns="185738" rIns="185738" bIns="185738" numCol="1" spcCol="1270" anchor="t" anchorCtr="0">
            <a:noAutofit/>
          </a:bodyPr>
          <a:lstStyle/>
          <a:p>
            <a:pPr algn="ctr" defTabSz="2166938">
              <a:lnSpc>
                <a:spcPct val="90000"/>
              </a:lnSpc>
              <a:spcBef>
                <a:spcPct val="0"/>
              </a:spcBef>
              <a:spcAft>
                <a:spcPct val="35000"/>
              </a:spcAft>
            </a:pPr>
            <a:r>
              <a:rPr lang="fr-FR" sz="2400" b="1" dirty="0" err="1"/>
              <a:t>Enable</a:t>
            </a:r>
            <a:endParaRPr lang="fr-FR" sz="2400" b="1" dirty="0"/>
          </a:p>
        </p:txBody>
      </p:sp>
      <p:sp>
        <p:nvSpPr>
          <p:cNvPr id="5" name="Slide Number Placeholder 4"/>
          <p:cNvSpPr>
            <a:spLocks noGrp="1"/>
          </p:cNvSpPr>
          <p:nvPr>
            <p:ph type="sldNum" sz="quarter" idx="4294967295"/>
          </p:nvPr>
        </p:nvSpPr>
        <p:spPr>
          <a:xfrm>
            <a:off x="8421121" y="6394801"/>
            <a:ext cx="396478" cy="126958"/>
          </a:xfrm>
          <a:prstGeom prst="rect">
            <a:avLst/>
          </a:prstGeom>
        </p:spPr>
        <p:txBody>
          <a:bodyPr vert="horz" wrap="square" lIns="0" tIns="0" rIns="0" bIns="0" rtlCol="0" anchor="t" anchorCtr="0">
            <a:spAutoFit/>
          </a:bodyPr>
          <a:lstStyle/>
          <a:p>
            <a:pPr algn="ctr"/>
            <a:fld id="{2083E393-C0BF-4ED8-8545-7E4C90AFF831}" type="slidenum">
              <a:rPr lang="en-US" sz="825"/>
              <a:pPr algn="ctr"/>
              <a:t>22</a:t>
            </a:fld>
            <a:endParaRPr lang="en-US" sz="825" dirty="0"/>
          </a:p>
        </p:txBody>
      </p:sp>
      <p:sp>
        <p:nvSpPr>
          <p:cNvPr id="6" name="Footer Placeholder 5"/>
          <p:cNvSpPr>
            <a:spLocks noGrp="1"/>
          </p:cNvSpPr>
          <p:nvPr>
            <p:ph type="ftr" sz="quarter" idx="3"/>
          </p:nvPr>
        </p:nvSpPr>
        <p:spPr/>
        <p:txBody>
          <a:bodyPr/>
          <a:lstStyle/>
          <a:p>
            <a:r>
              <a:rPr lang="en-GB" smtClean="0"/>
              <a:t>© 2018 Willis Towers Watson. All rights reserved. Proprietary and Confidential. For Willis Towers Watson and Willis Towers Watson client use only.</a:t>
            </a:r>
            <a:endParaRPr lang="en-US" dirty="0"/>
          </a:p>
        </p:txBody>
      </p:sp>
      <p:sp>
        <p:nvSpPr>
          <p:cNvPr id="4" name="TextBox 3"/>
          <p:cNvSpPr txBox="1"/>
          <p:nvPr/>
        </p:nvSpPr>
        <p:spPr>
          <a:xfrm>
            <a:off x="457200" y="1998725"/>
            <a:ext cx="2764799" cy="2400657"/>
          </a:xfrm>
          <a:prstGeom prst="rect">
            <a:avLst/>
          </a:prstGeom>
          <a:noFill/>
        </p:spPr>
        <p:txBody>
          <a:bodyPr wrap="square" lIns="72000" tIns="0" rIns="36000" bIns="0" rtlCol="0">
            <a:spAutoFit/>
          </a:bodyPr>
          <a:lstStyle/>
          <a:p>
            <a:pPr marL="142875" indent="-142875">
              <a:buFont typeface="Wingdings" panose="05000000000000000000" pitchFamily="2" charset="2"/>
              <a:buChar char="§"/>
            </a:pPr>
            <a:r>
              <a:rPr lang="en-GB" sz="1300" dirty="0">
                <a:solidFill>
                  <a:schemeClr val="bg1"/>
                </a:solidFill>
              </a:rPr>
              <a:t>Understand threats</a:t>
            </a:r>
          </a:p>
          <a:p>
            <a:pPr marL="142875" indent="-142875">
              <a:buFont typeface="Wingdings" panose="05000000000000000000" pitchFamily="2" charset="2"/>
              <a:buChar char="§"/>
            </a:pPr>
            <a:r>
              <a:rPr lang="en-GB" sz="1300" dirty="0">
                <a:solidFill>
                  <a:schemeClr val="bg1"/>
                </a:solidFill>
              </a:rPr>
              <a:t>Share vision for risk culture</a:t>
            </a:r>
          </a:p>
          <a:p>
            <a:pPr marL="142875" indent="-142875">
              <a:buFont typeface="Wingdings" panose="05000000000000000000" pitchFamily="2" charset="2"/>
              <a:buChar char="§"/>
            </a:pPr>
            <a:r>
              <a:rPr lang="en-GB" sz="1300" dirty="0">
                <a:solidFill>
                  <a:schemeClr val="bg1"/>
                </a:solidFill>
              </a:rPr>
              <a:t>Set expectations for risk management</a:t>
            </a:r>
          </a:p>
          <a:p>
            <a:pPr marL="142875" indent="-142875">
              <a:buFont typeface="Wingdings" panose="05000000000000000000" pitchFamily="2" charset="2"/>
              <a:buChar char="§"/>
            </a:pPr>
            <a:r>
              <a:rPr lang="en-GB" sz="1300" dirty="0">
                <a:solidFill>
                  <a:schemeClr val="bg1"/>
                </a:solidFill>
              </a:rPr>
              <a:t>Use a shared risk language, discussing threats in relation to business goals</a:t>
            </a:r>
          </a:p>
          <a:p>
            <a:pPr marL="142875" indent="-142875">
              <a:buFont typeface="Wingdings" panose="05000000000000000000" pitchFamily="2" charset="2"/>
              <a:buChar char="§"/>
            </a:pPr>
            <a:r>
              <a:rPr lang="en-GB" sz="1300" dirty="0">
                <a:solidFill>
                  <a:schemeClr val="bg1"/>
                </a:solidFill>
              </a:rPr>
              <a:t>Launch awareness campaigns via videos, posters, newsletters</a:t>
            </a:r>
          </a:p>
          <a:p>
            <a:pPr marL="142875" indent="-142875">
              <a:buFont typeface="Wingdings" panose="05000000000000000000" pitchFamily="2" charset="2"/>
              <a:buChar char="§"/>
            </a:pPr>
            <a:r>
              <a:rPr lang="en-GB" sz="1300" dirty="0">
                <a:solidFill>
                  <a:schemeClr val="bg1"/>
                </a:solidFill>
              </a:rPr>
              <a:t>Regularly publish relevant statistics</a:t>
            </a:r>
          </a:p>
          <a:p>
            <a:pPr marL="142875" indent="-142875">
              <a:buFont typeface="Wingdings" panose="05000000000000000000" pitchFamily="2" charset="2"/>
              <a:buChar char="§"/>
            </a:pPr>
            <a:endParaRPr lang="en-GB" sz="1300" dirty="0">
              <a:solidFill>
                <a:schemeClr val="bg1"/>
              </a:solidFill>
            </a:endParaRPr>
          </a:p>
        </p:txBody>
      </p:sp>
      <p:sp>
        <p:nvSpPr>
          <p:cNvPr id="266" name="TextBox 265"/>
          <p:cNvSpPr txBox="1"/>
          <p:nvPr/>
        </p:nvSpPr>
        <p:spPr>
          <a:xfrm>
            <a:off x="3221999" y="1998725"/>
            <a:ext cx="2731160" cy="2600712"/>
          </a:xfrm>
          <a:prstGeom prst="rect">
            <a:avLst/>
          </a:prstGeom>
          <a:noFill/>
        </p:spPr>
        <p:txBody>
          <a:bodyPr wrap="square" lIns="72000" tIns="0" rIns="36000" bIns="0" rtlCol="0">
            <a:spAutoFit/>
          </a:bodyPr>
          <a:lstStyle/>
          <a:p>
            <a:pPr marL="142875" indent="-142875">
              <a:buFont typeface="Wingdings" panose="05000000000000000000" pitchFamily="2" charset="2"/>
              <a:buChar char="§"/>
            </a:pPr>
            <a:r>
              <a:rPr lang="en-GB" sz="1300" dirty="0">
                <a:solidFill>
                  <a:schemeClr val="bg1"/>
                </a:solidFill>
              </a:rPr>
              <a:t>Articulate desired employee behaviours</a:t>
            </a:r>
          </a:p>
          <a:p>
            <a:pPr marL="142875" indent="-142875">
              <a:buFont typeface="Wingdings" panose="05000000000000000000" pitchFamily="2" charset="2"/>
              <a:buChar char="§"/>
            </a:pPr>
            <a:r>
              <a:rPr lang="en-GB" sz="1300" dirty="0" smtClean="0">
                <a:solidFill>
                  <a:schemeClr val="bg1"/>
                </a:solidFill>
              </a:rPr>
              <a:t>Crowdsourcing</a:t>
            </a:r>
            <a:endParaRPr lang="en-GB" sz="1300" dirty="0">
              <a:solidFill>
                <a:schemeClr val="bg1"/>
              </a:solidFill>
            </a:endParaRPr>
          </a:p>
          <a:p>
            <a:pPr marL="142875" indent="-142875">
              <a:buFont typeface="Wingdings" panose="05000000000000000000" pitchFamily="2" charset="2"/>
              <a:buChar char="§"/>
            </a:pPr>
            <a:r>
              <a:rPr lang="en-GB" sz="1300" dirty="0">
                <a:solidFill>
                  <a:schemeClr val="bg1"/>
                </a:solidFill>
              </a:rPr>
              <a:t>Continuous feedback channels</a:t>
            </a:r>
          </a:p>
          <a:p>
            <a:pPr marL="142875" indent="-142875">
              <a:buFont typeface="Wingdings" panose="05000000000000000000" pitchFamily="2" charset="2"/>
              <a:buChar char="§"/>
            </a:pPr>
            <a:r>
              <a:rPr lang="en-GB" sz="1300" dirty="0">
                <a:solidFill>
                  <a:schemeClr val="bg1"/>
                </a:solidFill>
              </a:rPr>
              <a:t>Drive accountability for risk-aware practices</a:t>
            </a:r>
          </a:p>
          <a:p>
            <a:pPr marL="142875" indent="-142875">
              <a:buFont typeface="Wingdings" panose="05000000000000000000" pitchFamily="2" charset="2"/>
              <a:buChar char="§"/>
            </a:pPr>
            <a:r>
              <a:rPr lang="en-GB" sz="1300" dirty="0">
                <a:solidFill>
                  <a:schemeClr val="bg1"/>
                </a:solidFill>
              </a:rPr>
              <a:t>Appoint risk champions in every department to keep others motivated</a:t>
            </a:r>
          </a:p>
          <a:p>
            <a:pPr marL="142875" indent="-142875">
              <a:buFont typeface="Wingdings" panose="05000000000000000000" pitchFamily="2" charset="2"/>
              <a:buChar char="§"/>
            </a:pPr>
            <a:r>
              <a:rPr lang="en-GB" sz="1300" dirty="0">
                <a:solidFill>
                  <a:schemeClr val="bg1"/>
                </a:solidFill>
              </a:rPr>
              <a:t>Encourage cross-functional  collaboration to expose security gaps</a:t>
            </a:r>
          </a:p>
          <a:p>
            <a:pPr marL="142875" indent="-142875">
              <a:buFont typeface="Wingdings" panose="05000000000000000000" pitchFamily="2" charset="2"/>
              <a:buChar char="§"/>
            </a:pPr>
            <a:r>
              <a:rPr lang="en-GB" sz="1300" dirty="0">
                <a:solidFill>
                  <a:schemeClr val="bg1"/>
                </a:solidFill>
              </a:rPr>
              <a:t>Empower decision making </a:t>
            </a:r>
          </a:p>
        </p:txBody>
      </p:sp>
      <p:sp>
        <p:nvSpPr>
          <p:cNvPr id="267" name="TextBox 266"/>
          <p:cNvSpPr txBox="1"/>
          <p:nvPr/>
        </p:nvSpPr>
        <p:spPr>
          <a:xfrm>
            <a:off x="5926265" y="1998725"/>
            <a:ext cx="2747320" cy="3200876"/>
          </a:xfrm>
          <a:prstGeom prst="rect">
            <a:avLst/>
          </a:prstGeom>
          <a:noFill/>
        </p:spPr>
        <p:txBody>
          <a:bodyPr wrap="square" lIns="72000" tIns="0" rIns="36000" bIns="0" rtlCol="0">
            <a:spAutoFit/>
          </a:bodyPr>
          <a:lstStyle/>
          <a:p>
            <a:pPr marL="142875" indent="-142875">
              <a:buFont typeface="Wingdings" panose="05000000000000000000" pitchFamily="2" charset="2"/>
              <a:buChar char="§"/>
            </a:pPr>
            <a:r>
              <a:rPr lang="en-GB" sz="1300" dirty="0">
                <a:solidFill>
                  <a:schemeClr val="bg1"/>
                </a:solidFill>
              </a:rPr>
              <a:t>Offer high quality risk training </a:t>
            </a:r>
          </a:p>
          <a:p>
            <a:pPr marL="142875" indent="-142875">
              <a:buFont typeface="Wingdings" panose="05000000000000000000" pitchFamily="2" charset="2"/>
              <a:buChar char="§"/>
            </a:pPr>
            <a:r>
              <a:rPr lang="en-GB" sz="1300" dirty="0">
                <a:solidFill>
                  <a:schemeClr val="bg1"/>
                </a:solidFill>
              </a:rPr>
              <a:t>Provide resources, processes and tools to support secure behaviours </a:t>
            </a:r>
          </a:p>
          <a:p>
            <a:pPr marL="142875" indent="-142875">
              <a:buFont typeface="Wingdings" panose="05000000000000000000" pitchFamily="2" charset="2"/>
              <a:buChar char="§"/>
            </a:pPr>
            <a:r>
              <a:rPr lang="en-GB" sz="1300" dirty="0">
                <a:solidFill>
                  <a:schemeClr val="bg1"/>
                </a:solidFill>
              </a:rPr>
              <a:t>Build change readiness and capability, to ensure agile and flexible responses to evolving threats</a:t>
            </a:r>
          </a:p>
          <a:p>
            <a:pPr marL="142875" indent="-142875">
              <a:buFont typeface="Wingdings" panose="05000000000000000000" pitchFamily="2" charset="2"/>
              <a:buChar char="§"/>
            </a:pPr>
            <a:r>
              <a:rPr lang="en-GB" sz="1300" dirty="0">
                <a:solidFill>
                  <a:schemeClr val="bg1"/>
                </a:solidFill>
              </a:rPr>
              <a:t>Run simulation exercises to test automated and integrated responses</a:t>
            </a:r>
          </a:p>
          <a:p>
            <a:pPr marL="142875" indent="-142875">
              <a:buFont typeface="Wingdings" panose="05000000000000000000" pitchFamily="2" charset="2"/>
              <a:buChar char="§"/>
            </a:pPr>
            <a:r>
              <a:rPr lang="en-GB" sz="1300" dirty="0">
                <a:solidFill>
                  <a:schemeClr val="bg1"/>
                </a:solidFill>
              </a:rPr>
              <a:t>Make it easy for employees to report suspicious email messages</a:t>
            </a:r>
          </a:p>
          <a:p>
            <a:pPr marL="142875" indent="-142875">
              <a:buFont typeface="Wingdings" panose="05000000000000000000" pitchFamily="2" charset="2"/>
              <a:buChar char="§"/>
            </a:pPr>
            <a:endParaRPr lang="en-GB" sz="1300" dirty="0">
              <a:solidFill>
                <a:schemeClr val="bg1"/>
              </a:solidFill>
            </a:endParaRPr>
          </a:p>
          <a:p>
            <a:pPr marL="142875" indent="-142875">
              <a:buFont typeface="Wingdings" panose="05000000000000000000" pitchFamily="2" charset="2"/>
              <a:buChar char="§"/>
            </a:pPr>
            <a:endParaRPr lang="en-GB" sz="1300" dirty="0">
              <a:solidFill>
                <a:schemeClr val="bg1"/>
              </a:solidFill>
            </a:endParaRPr>
          </a:p>
          <a:p>
            <a:pPr marL="142875" indent="-142875">
              <a:buFont typeface="Wingdings" panose="05000000000000000000" pitchFamily="2" charset="2"/>
              <a:buChar char="§"/>
            </a:pPr>
            <a:endParaRPr lang="en-GB" sz="1300" dirty="0">
              <a:solidFill>
                <a:schemeClr val="bg1"/>
              </a:solidFill>
            </a:endParaRPr>
          </a:p>
        </p:txBody>
      </p:sp>
      <p:sp>
        <p:nvSpPr>
          <p:cNvPr id="268" name="TextBox 267"/>
          <p:cNvSpPr txBox="1"/>
          <p:nvPr/>
        </p:nvSpPr>
        <p:spPr>
          <a:xfrm>
            <a:off x="529211" y="5153603"/>
            <a:ext cx="2621652" cy="892552"/>
          </a:xfrm>
          <a:prstGeom prst="rect">
            <a:avLst/>
          </a:prstGeom>
          <a:noFill/>
        </p:spPr>
        <p:txBody>
          <a:bodyPr wrap="square" rtlCol="0">
            <a:spAutoFit/>
          </a:bodyPr>
          <a:lstStyle/>
          <a:p>
            <a:pPr marL="142875" indent="-142875">
              <a:buFont typeface="Wingdings" panose="05000000000000000000" pitchFamily="2" charset="2"/>
              <a:buChar char="§"/>
            </a:pPr>
            <a:r>
              <a:rPr lang="en-GB" sz="1300" dirty="0">
                <a:solidFill>
                  <a:schemeClr val="bg1"/>
                </a:solidFill>
              </a:rPr>
              <a:t>Demonstrate personal commitment</a:t>
            </a:r>
          </a:p>
          <a:p>
            <a:pPr marL="142875" indent="-142875">
              <a:buFont typeface="Wingdings" panose="05000000000000000000" pitchFamily="2" charset="2"/>
              <a:buChar char="§"/>
            </a:pPr>
            <a:r>
              <a:rPr lang="en-GB" sz="1300" dirty="0">
                <a:solidFill>
                  <a:schemeClr val="bg1"/>
                </a:solidFill>
              </a:rPr>
              <a:t>Increase physical presence in the workplace</a:t>
            </a:r>
          </a:p>
        </p:txBody>
      </p:sp>
      <p:sp>
        <p:nvSpPr>
          <p:cNvPr id="270" name="TextBox 269"/>
          <p:cNvSpPr txBox="1"/>
          <p:nvPr/>
        </p:nvSpPr>
        <p:spPr>
          <a:xfrm>
            <a:off x="3222000" y="5153603"/>
            <a:ext cx="2660826" cy="492443"/>
          </a:xfrm>
          <a:prstGeom prst="rect">
            <a:avLst/>
          </a:prstGeom>
          <a:noFill/>
        </p:spPr>
        <p:txBody>
          <a:bodyPr wrap="square" rtlCol="0">
            <a:spAutoFit/>
          </a:bodyPr>
          <a:lstStyle/>
          <a:p>
            <a:pPr marL="142875" indent="-142875">
              <a:buFont typeface="Wingdings" panose="05000000000000000000" pitchFamily="2" charset="2"/>
              <a:buChar char="§"/>
            </a:pPr>
            <a:r>
              <a:rPr lang="en-GB" sz="1300" dirty="0">
                <a:solidFill>
                  <a:schemeClr val="bg1"/>
                </a:solidFill>
              </a:rPr>
              <a:t>Invite open and mutually trustful dialogue</a:t>
            </a:r>
          </a:p>
        </p:txBody>
      </p:sp>
      <p:sp>
        <p:nvSpPr>
          <p:cNvPr id="271" name="TextBox 270"/>
          <p:cNvSpPr txBox="1"/>
          <p:nvPr/>
        </p:nvSpPr>
        <p:spPr>
          <a:xfrm>
            <a:off x="5997708" y="5153603"/>
            <a:ext cx="2621652" cy="692497"/>
          </a:xfrm>
          <a:prstGeom prst="rect">
            <a:avLst/>
          </a:prstGeom>
          <a:noFill/>
        </p:spPr>
        <p:txBody>
          <a:bodyPr wrap="square" rtlCol="0">
            <a:spAutoFit/>
          </a:bodyPr>
          <a:lstStyle/>
          <a:p>
            <a:pPr marL="142875" indent="-142875">
              <a:buFont typeface="Wingdings" panose="05000000000000000000" pitchFamily="2" charset="2"/>
              <a:buChar char="§"/>
            </a:pPr>
            <a:r>
              <a:rPr lang="en-GB" sz="1300" dirty="0">
                <a:solidFill>
                  <a:schemeClr val="bg1"/>
                </a:solidFill>
              </a:rPr>
              <a:t>Explain how data from simulations and mock-attacks are being used</a:t>
            </a:r>
          </a:p>
        </p:txBody>
      </p:sp>
      <p:sp>
        <p:nvSpPr>
          <p:cNvPr id="7" name="Text Placeholder 6"/>
          <p:cNvSpPr>
            <a:spLocks noGrp="1"/>
          </p:cNvSpPr>
          <p:nvPr>
            <p:ph type="body" sz="quarter" idx="13"/>
          </p:nvPr>
        </p:nvSpPr>
        <p:spPr>
          <a:xfrm>
            <a:off x="457200" y="733006"/>
            <a:ext cx="8229600" cy="276999"/>
          </a:xfrm>
        </p:spPr>
        <p:txBody>
          <a:bodyPr/>
          <a:lstStyle/>
          <a:p>
            <a:r>
              <a:rPr lang="en-GB" altLang="en-US" sz="1400" dirty="0"/>
              <a:t>Leading change, shaping a </a:t>
            </a:r>
            <a:r>
              <a:rPr lang="en-US" altLang="en-US" sz="1400" dirty="0"/>
              <a:t>strong risk culture and building a learning </a:t>
            </a:r>
            <a:r>
              <a:rPr lang="en-US" altLang="en-US" sz="1400" dirty="0" err="1"/>
              <a:t>organisation</a:t>
            </a:r>
            <a:r>
              <a:rPr lang="en-US" altLang="en-US" sz="1400" dirty="0"/>
              <a:t> all call for the same set of skills</a:t>
            </a:r>
            <a:endParaRPr lang="fr-FR" sz="1400" dirty="0"/>
          </a:p>
          <a:p>
            <a:endParaRPr lang="fr-FR" sz="1200" dirty="0"/>
          </a:p>
        </p:txBody>
      </p:sp>
    </p:spTree>
    <p:extLst>
      <p:ext uri="{BB962C8B-B14F-4D97-AF65-F5344CB8AC3E}">
        <p14:creationId xmlns:p14="http://schemas.microsoft.com/office/powerpoint/2010/main" val="32058151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07"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121859" name="Rectangle 3"/>
          <p:cNvSpPr>
            <a:spLocks noChangeArrowheads="1"/>
          </p:cNvSpPr>
          <p:nvPr>
            <p:custDataLst>
              <p:tags r:id="rId3"/>
            </p:custDataLst>
          </p:nvPr>
        </p:nvSpPr>
        <p:spPr bwMode="auto">
          <a:xfrm>
            <a:off x="0" y="0"/>
            <a:ext cx="9144000" cy="6858000"/>
          </a:xfrm>
          <a:prstGeom prst="rect">
            <a:avLst/>
          </a:prstGeom>
          <a:solidFill>
            <a:schemeClr val="accent1"/>
          </a:solidFill>
          <a:ln>
            <a:noFill/>
          </a:ln>
          <a:extLst/>
        </p:spPr>
        <p:txBody>
          <a:bodyPr wrap="none" lIns="0" anchor="ctr"/>
          <a:lstStyle/>
          <a:p>
            <a:pPr>
              <a:lnSpc>
                <a:spcPct val="100000"/>
              </a:lnSpc>
            </a:pPr>
            <a:endParaRPr lang="en-US" smtClean="0">
              <a:solidFill>
                <a:srgbClr val="000000"/>
              </a:solidFill>
              <a:latin typeface="Arial"/>
              <a:cs typeface="Arial" charset="0"/>
            </a:endParaRPr>
          </a:p>
        </p:txBody>
      </p:sp>
      <p:sp>
        <p:nvSpPr>
          <p:cNvPr id="11" name="Slide Number Placeholder 4"/>
          <p:cNvSpPr>
            <a:spLocks noGrp="1"/>
          </p:cNvSpPr>
          <p:nvPr>
            <p:ph type="sldNum" sz="quarter" idx="4"/>
          </p:nvPr>
        </p:nvSpPr>
        <p:spPr>
          <a:xfrm>
            <a:off x="8389362" y="6468410"/>
            <a:ext cx="503238" cy="273050"/>
          </a:xfrm>
        </p:spPr>
        <p:txBody>
          <a:bodyPr/>
          <a:lstStyle/>
          <a:p>
            <a:pPr>
              <a:defRPr/>
            </a:pPr>
            <a:fld id="{B897D5AB-9C13-44B4-B7A6-F003B0A9A3EC}" type="slidenum">
              <a:rPr lang="en-GB">
                <a:solidFill>
                  <a:schemeClr val="accent3">
                    <a:lumMod val="50000"/>
                  </a:schemeClr>
                </a:solidFill>
              </a:rPr>
              <a:pPr>
                <a:defRPr/>
              </a:pPr>
              <a:t>23</a:t>
            </a:fld>
            <a:endParaRPr lang="en-GB" dirty="0">
              <a:solidFill>
                <a:schemeClr val="accent3">
                  <a:lumMod val="50000"/>
                </a:schemeClr>
              </a:solidFill>
            </a:endParaRPr>
          </a:p>
        </p:txBody>
      </p:sp>
      <p:sp>
        <p:nvSpPr>
          <p:cNvPr id="17" name="Rectangle 2"/>
          <p:cNvSpPr txBox="1">
            <a:spLocks noChangeArrowheads="1"/>
          </p:cNvSpPr>
          <p:nvPr/>
        </p:nvSpPr>
        <p:spPr>
          <a:xfrm>
            <a:off x="1704652" y="2319421"/>
            <a:ext cx="5943272" cy="2462213"/>
          </a:xfrm>
          <a:prstGeom prst="rect">
            <a:avLst/>
          </a:prstGeom>
        </p:spPr>
        <p:txBody>
          <a:bodyPr vert="horz" wrap="square" lIns="0" tIns="0" rIns="0" bIns="0" rtlCol="0">
            <a:sp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4000" dirty="0" smtClean="0">
                <a:solidFill>
                  <a:schemeClr val="bg1"/>
                </a:solidFill>
              </a:rPr>
              <a:t>All our employees </a:t>
            </a:r>
            <a:r>
              <a:rPr lang="en-GB" sz="4000" dirty="0">
                <a:solidFill>
                  <a:schemeClr val="bg1"/>
                </a:solidFill>
              </a:rPr>
              <a:t>have to complete a yearly cyber risk training </a:t>
            </a:r>
            <a:r>
              <a:rPr lang="en-GB" sz="4000" dirty="0" smtClean="0">
                <a:solidFill>
                  <a:schemeClr val="bg1"/>
                </a:solidFill>
              </a:rPr>
              <a:t>program. </a:t>
            </a:r>
            <a:endParaRPr lang="en-GB" sz="4000" dirty="0">
              <a:solidFill>
                <a:schemeClr val="bg1"/>
              </a:solidFill>
            </a:endParaRPr>
          </a:p>
        </p:txBody>
      </p:sp>
      <p:sp>
        <p:nvSpPr>
          <p:cNvPr id="18" name="Freeform 51"/>
          <p:cNvSpPr>
            <a:spLocks noEditPoints="1"/>
          </p:cNvSpPr>
          <p:nvPr/>
        </p:nvSpPr>
        <p:spPr bwMode="auto">
          <a:xfrm rot="10800000">
            <a:off x="814683" y="2036846"/>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19" name="Freeform 51"/>
          <p:cNvSpPr>
            <a:spLocks noEditPoints="1"/>
          </p:cNvSpPr>
          <p:nvPr/>
        </p:nvSpPr>
        <p:spPr bwMode="auto">
          <a:xfrm>
            <a:off x="4213225" y="4499059"/>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2871887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349624" y="1264986"/>
            <a:ext cx="5822576" cy="1854731"/>
          </a:xfrm>
          <a:prstGeom prst="round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p:cNvSpPr>
            <a:spLocks noGrp="1"/>
          </p:cNvSpPr>
          <p:nvPr>
            <p:ph type="title"/>
          </p:nvPr>
        </p:nvSpPr>
        <p:spPr/>
        <p:txBody>
          <a:bodyPr>
            <a:normAutofit/>
          </a:bodyPr>
          <a:lstStyle/>
          <a:p>
            <a:r>
              <a:rPr lang="en-GB" sz="1600" dirty="0" smtClean="0"/>
              <a:t>Adopt a comprehensive and engaging risk training program</a:t>
            </a:r>
            <a:endParaRPr lang="en-GB" sz="1600" dirty="0"/>
          </a:p>
        </p:txBody>
      </p:sp>
      <p:sp>
        <p:nvSpPr>
          <p:cNvPr id="3" name="Slide Number Placeholder 2"/>
          <p:cNvSpPr>
            <a:spLocks noGrp="1"/>
          </p:cNvSpPr>
          <p:nvPr>
            <p:ph type="sldNum" sz="quarter" idx="12"/>
          </p:nvPr>
        </p:nvSpPr>
        <p:spPr>
          <a:xfrm>
            <a:off x="8399929" y="6400802"/>
            <a:ext cx="381000" cy="126958"/>
          </a:xfrm>
        </p:spPr>
        <p:txBody>
          <a:bodyPr vert="horz" wrap="square" lIns="0" tIns="0" rIns="0" bIns="0" rtlCol="0" anchor="t" anchorCtr="0">
            <a:spAutoFit/>
          </a:bodyPr>
          <a:lstStyle/>
          <a:p>
            <a:pPr algn="ctr"/>
            <a:fld id="{2083E393-C0BF-4ED8-8545-7E4C90AFF831}" type="slidenum">
              <a:rPr lang="en-GB" sz="825"/>
              <a:pPr algn="ctr"/>
              <a:t>24</a:t>
            </a:fld>
            <a:endParaRPr lang="en-GB" sz="825" dirty="0"/>
          </a:p>
        </p:txBody>
      </p:sp>
      <p:sp>
        <p:nvSpPr>
          <p:cNvPr id="4" name="Text Placeholder 3"/>
          <p:cNvSpPr>
            <a:spLocks noGrp="1"/>
          </p:cNvSpPr>
          <p:nvPr>
            <p:ph type="body" sz="quarter" idx="13"/>
          </p:nvPr>
        </p:nvSpPr>
        <p:spPr>
          <a:xfrm>
            <a:off x="457200" y="732494"/>
            <a:ext cx="8229600" cy="276999"/>
          </a:xfrm>
        </p:spPr>
        <p:txBody>
          <a:bodyPr/>
          <a:lstStyle/>
          <a:p>
            <a:r>
              <a:rPr lang="en-GB" sz="1400" dirty="0" smtClean="0"/>
              <a:t>Reinforce, refresh, evolve</a:t>
            </a:r>
            <a:endParaRPr lang="en-GB" sz="1400" dirty="0"/>
          </a:p>
        </p:txBody>
      </p:sp>
      <p:sp>
        <p:nvSpPr>
          <p:cNvPr id="5" name="Content Placeholder 4"/>
          <p:cNvSpPr>
            <a:spLocks noGrp="1"/>
          </p:cNvSpPr>
          <p:nvPr>
            <p:ph idx="1"/>
          </p:nvPr>
        </p:nvSpPr>
        <p:spPr>
          <a:xfrm>
            <a:off x="457198" y="1484587"/>
            <a:ext cx="5827595" cy="3429000"/>
          </a:xfrm>
        </p:spPr>
        <p:txBody>
          <a:bodyPr/>
          <a:lstStyle/>
          <a:p>
            <a:pPr marL="214313" indent="-214313">
              <a:buClr>
                <a:schemeClr val="accent1"/>
              </a:buClr>
              <a:buFont typeface="Wingdings" panose="05000000000000000000" pitchFamily="2" charset="2"/>
              <a:buChar char="§"/>
            </a:pPr>
            <a:r>
              <a:rPr lang="en-GB" sz="1300" dirty="0"/>
              <a:t>Planned</a:t>
            </a:r>
            <a:r>
              <a:rPr lang="en-GB" sz="1300" b="0" dirty="0"/>
              <a:t> -- formally</a:t>
            </a:r>
          </a:p>
          <a:p>
            <a:pPr marL="214313" indent="-214313">
              <a:buClr>
                <a:schemeClr val="accent1"/>
              </a:buClr>
              <a:buFont typeface="Wingdings" panose="05000000000000000000" pitchFamily="2" charset="2"/>
              <a:buChar char="§"/>
            </a:pPr>
            <a:r>
              <a:rPr lang="en-GB" sz="1300" dirty="0"/>
              <a:t>Continuous</a:t>
            </a:r>
            <a:r>
              <a:rPr lang="en-GB" sz="1300" b="0" dirty="0"/>
              <a:t> </a:t>
            </a:r>
            <a:r>
              <a:rPr lang="en-GB" sz="1300" b="0" dirty="0" smtClean="0"/>
              <a:t>– monthly/quarterly </a:t>
            </a:r>
            <a:r>
              <a:rPr lang="en-GB" sz="1300" b="0" dirty="0"/>
              <a:t>training cycles, not a once-a-year event</a:t>
            </a:r>
          </a:p>
          <a:p>
            <a:pPr marL="214313" indent="-214313">
              <a:buClr>
                <a:schemeClr val="accent1"/>
              </a:buClr>
              <a:buFont typeface="Wingdings" panose="05000000000000000000" pitchFamily="2" charset="2"/>
              <a:buChar char="§"/>
            </a:pPr>
            <a:r>
              <a:rPr lang="en-GB" sz="1300" dirty="0"/>
              <a:t>Tailored</a:t>
            </a:r>
            <a:r>
              <a:rPr lang="en-GB" sz="1300" b="0" dirty="0"/>
              <a:t> -- by employee populations but required for all</a:t>
            </a:r>
          </a:p>
          <a:p>
            <a:pPr marL="214313" indent="-214313">
              <a:buClr>
                <a:schemeClr val="accent1"/>
              </a:buClr>
              <a:buFont typeface="Wingdings" panose="05000000000000000000" pitchFamily="2" charset="2"/>
              <a:buChar char="§"/>
            </a:pPr>
            <a:r>
              <a:rPr lang="en-GB" sz="1300" dirty="0"/>
              <a:t>Diverse</a:t>
            </a:r>
            <a:r>
              <a:rPr lang="en-GB" sz="1300" b="0" dirty="0"/>
              <a:t> – gaming, simulated attacks, </a:t>
            </a:r>
            <a:r>
              <a:rPr lang="en-GB" sz="1300" b="0" dirty="0" smtClean="0"/>
              <a:t>mobile delivery, in-person</a:t>
            </a:r>
          </a:p>
          <a:p>
            <a:pPr marL="214313" indent="-214313">
              <a:buClr>
                <a:schemeClr val="accent1"/>
              </a:buClr>
              <a:buFont typeface="Wingdings" panose="05000000000000000000" pitchFamily="2" charset="2"/>
              <a:buChar char="§"/>
            </a:pPr>
            <a:r>
              <a:rPr lang="en-GB" sz="1300" dirty="0" smtClean="0"/>
              <a:t>Engaging</a:t>
            </a:r>
            <a:r>
              <a:rPr lang="en-GB" sz="1300" b="0" dirty="0" smtClean="0"/>
              <a:t> – current, fun and rewarding</a:t>
            </a:r>
          </a:p>
          <a:p>
            <a:pPr marL="214313" indent="-214313">
              <a:buClr>
                <a:schemeClr val="accent1"/>
              </a:buClr>
              <a:buFont typeface="Wingdings" panose="05000000000000000000" pitchFamily="2" charset="2"/>
              <a:buChar char="§"/>
            </a:pPr>
            <a:r>
              <a:rPr lang="en-GB" sz="1300" dirty="0" smtClean="0"/>
              <a:t>Extended</a:t>
            </a:r>
            <a:r>
              <a:rPr lang="en-GB" sz="1300" b="0" dirty="0" smtClean="0"/>
              <a:t> </a:t>
            </a:r>
            <a:r>
              <a:rPr lang="en-GB" sz="1300" b="0" dirty="0"/>
              <a:t>-- to partners and suppliers</a:t>
            </a:r>
          </a:p>
        </p:txBody>
      </p:sp>
      <p:sp>
        <p:nvSpPr>
          <p:cNvPr id="6" name="Footer Placeholder 5"/>
          <p:cNvSpPr>
            <a:spLocks noGrp="1"/>
          </p:cNvSpPr>
          <p:nvPr>
            <p:ph type="ftr" sz="quarter" idx="3"/>
          </p:nvPr>
        </p:nvSpPr>
        <p:spPr/>
        <p:txBody>
          <a:bodyPr/>
          <a:lstStyle/>
          <a:p>
            <a:r>
              <a:rPr lang="en-GB" dirty="0" smtClean="0">
                <a:solidFill>
                  <a:prstClr val="black"/>
                </a:solidFill>
              </a:rPr>
              <a:t>© 2018 Willis Towers Watson. All rights reserved. Proprietary and Confidential. For Willis Towers Watson and Willis Towers Watson client use only.</a:t>
            </a:r>
            <a:endParaRPr lang="en-GB" dirty="0">
              <a:solidFill>
                <a:prstClr val="black"/>
              </a:solidFill>
            </a:endParaRPr>
          </a:p>
        </p:txBody>
      </p:sp>
      <p:sp>
        <p:nvSpPr>
          <p:cNvPr id="7" name="Rectangle 7"/>
          <p:cNvSpPr>
            <a:spLocks noChangeArrowheads="1"/>
          </p:cNvSpPr>
          <p:nvPr/>
        </p:nvSpPr>
        <p:spPr bwMode="auto">
          <a:xfrm>
            <a:off x="457199" y="3456746"/>
            <a:ext cx="3913496" cy="2344430"/>
          </a:xfrm>
          <a:prstGeom prst="rect">
            <a:avLst/>
          </a:prstGeom>
          <a:solidFill>
            <a:schemeClr val="accent1"/>
          </a:solidFill>
          <a:ln>
            <a:noFill/>
            <a:headEnd/>
            <a:tailEnd/>
          </a:ln>
          <a:effectLst/>
        </p:spPr>
        <p:style>
          <a:lnRef idx="1">
            <a:schemeClr val="accent4"/>
          </a:lnRef>
          <a:fillRef idx="3">
            <a:schemeClr val="accent4"/>
          </a:fillRef>
          <a:effectRef idx="2">
            <a:schemeClr val="accent4"/>
          </a:effectRef>
          <a:fontRef idx="minor">
            <a:schemeClr val="lt1"/>
          </a:fontRef>
        </p:style>
        <p:txBody>
          <a:bodyPr vert="horz" wrap="square" lIns="68580" tIns="54000" rIns="68580" bIns="81000" numCol="1" anchor="t" anchorCtr="0" compatLnSpc="1">
            <a:prstTxWarp prst="textNoShape">
              <a:avLst/>
            </a:prstTxWarp>
          </a:bodyPr>
          <a:lstStyle/>
          <a:p>
            <a:pPr algn="ctr" fontAlgn="base">
              <a:spcBef>
                <a:spcPct val="0"/>
              </a:spcBef>
              <a:spcAft>
                <a:spcPct val="0"/>
              </a:spcAft>
            </a:pPr>
            <a:endParaRPr lang="en-GB" sz="1200" dirty="0">
              <a:solidFill>
                <a:prstClr val="white"/>
              </a:solidFill>
            </a:endParaRPr>
          </a:p>
          <a:p>
            <a:pPr algn="ctr" fontAlgn="base">
              <a:spcBef>
                <a:spcPct val="0"/>
              </a:spcBef>
              <a:spcAft>
                <a:spcPct val="0"/>
              </a:spcAft>
            </a:pPr>
            <a:endParaRPr lang="en-GB" sz="1125" dirty="0">
              <a:solidFill>
                <a:prstClr val="white"/>
              </a:solidFill>
            </a:endParaRPr>
          </a:p>
        </p:txBody>
      </p:sp>
      <p:sp>
        <p:nvSpPr>
          <p:cNvPr id="8" name="TextBox 17"/>
          <p:cNvSpPr txBox="1">
            <a:spLocks noChangeArrowheads="1"/>
          </p:cNvSpPr>
          <p:nvPr/>
        </p:nvSpPr>
        <p:spPr bwMode="auto">
          <a:xfrm>
            <a:off x="457200" y="3595633"/>
            <a:ext cx="3913496" cy="2269034"/>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algn="ctr" fontAlgn="base">
              <a:spcBef>
                <a:spcPts val="450"/>
              </a:spcBef>
              <a:spcAft>
                <a:spcPts val="450"/>
              </a:spcAft>
            </a:pPr>
            <a:r>
              <a:rPr lang="en-GB" sz="2100" i="1" dirty="0">
                <a:solidFill>
                  <a:prstClr val="white"/>
                </a:solidFill>
              </a:rPr>
              <a:t>Did you know…</a:t>
            </a:r>
            <a:endParaRPr lang="en-GB" sz="2100" i="1" dirty="0">
              <a:solidFill>
                <a:schemeClr val="bg1"/>
              </a:solidFill>
            </a:endParaRPr>
          </a:p>
          <a:p>
            <a:pPr marL="214313" indent="-214313" fontAlgn="base">
              <a:spcBef>
                <a:spcPts val="450"/>
              </a:spcBef>
              <a:spcAft>
                <a:spcPts val="450"/>
              </a:spcAft>
              <a:buFont typeface="Wingdings" panose="05000000000000000000" pitchFamily="2" charset="2"/>
              <a:buChar char="§"/>
            </a:pPr>
            <a:r>
              <a:rPr lang="en-GB" sz="1350" dirty="0">
                <a:solidFill>
                  <a:schemeClr val="bg1"/>
                </a:solidFill>
              </a:rPr>
              <a:t>Last year, only </a:t>
            </a:r>
            <a:r>
              <a:rPr lang="en-GB" b="1" dirty="0">
                <a:solidFill>
                  <a:schemeClr val="bg1"/>
                </a:solidFill>
              </a:rPr>
              <a:t>20%</a:t>
            </a:r>
            <a:r>
              <a:rPr lang="en-GB" sz="1350" dirty="0">
                <a:solidFill>
                  <a:schemeClr val="bg1"/>
                </a:solidFill>
              </a:rPr>
              <a:t> of companies in the UK reported having staff attend cyber security training in the past 12 months</a:t>
            </a:r>
          </a:p>
          <a:p>
            <a:pPr marL="257175" indent="-257175" fontAlgn="base">
              <a:spcBef>
                <a:spcPts val="450"/>
              </a:spcBef>
              <a:spcAft>
                <a:spcPts val="450"/>
              </a:spcAft>
              <a:buFont typeface="Wingdings" panose="05000000000000000000" pitchFamily="2" charset="2"/>
              <a:buChar char="§"/>
            </a:pPr>
            <a:r>
              <a:rPr lang="en-GB" sz="1350" dirty="0">
                <a:solidFill>
                  <a:schemeClr val="bg1"/>
                </a:solidFill>
              </a:rPr>
              <a:t>Mock-phishing provides invaluable insights, but can </a:t>
            </a:r>
            <a:r>
              <a:rPr lang="en-GB" sz="1350" b="1" dirty="0">
                <a:solidFill>
                  <a:schemeClr val="bg1"/>
                </a:solidFill>
              </a:rPr>
              <a:t>harm</a:t>
            </a:r>
            <a:r>
              <a:rPr lang="en-GB" sz="1350" dirty="0">
                <a:solidFill>
                  <a:schemeClr val="bg1"/>
                </a:solidFill>
              </a:rPr>
              <a:t> the </a:t>
            </a:r>
            <a:r>
              <a:rPr lang="en-GB" sz="1350" b="1" dirty="0">
                <a:solidFill>
                  <a:schemeClr val="bg1"/>
                </a:solidFill>
              </a:rPr>
              <a:t>trust</a:t>
            </a:r>
            <a:r>
              <a:rPr lang="en-GB" sz="1350" dirty="0">
                <a:solidFill>
                  <a:schemeClr val="bg1"/>
                </a:solidFill>
              </a:rPr>
              <a:t> relationship between employees and leadership</a:t>
            </a:r>
          </a:p>
          <a:p>
            <a:pPr marL="214313" indent="-214313" fontAlgn="base">
              <a:spcBef>
                <a:spcPct val="0"/>
              </a:spcBef>
              <a:spcAft>
                <a:spcPct val="0"/>
              </a:spcAft>
              <a:buFont typeface="Wingdings" panose="05000000000000000000" pitchFamily="2" charset="2"/>
              <a:buChar char="§"/>
            </a:pPr>
            <a:endParaRPr lang="en-GB" sz="1350" dirty="0">
              <a:solidFill>
                <a:schemeClr val="bg1"/>
              </a:solidFill>
            </a:endParaRPr>
          </a:p>
        </p:txBody>
      </p:sp>
      <p:pic>
        <p:nvPicPr>
          <p:cNvPr id="9" name="Picture 8">
            <a:hlinkClick r:id="rId2"/>
          </p:cNvPr>
          <p:cNvPicPr>
            <a:picLocks noChangeAspect="1"/>
          </p:cNvPicPr>
          <p:nvPr/>
        </p:nvPicPr>
        <p:blipFill rotWithShape="1">
          <a:blip r:embed="rId3" cstate="email">
            <a:extLst>
              <a:ext uri="{28A0092B-C50C-407E-A947-70E740481C1C}">
                <a14:useLocalDpi xmlns:a14="http://schemas.microsoft.com/office/drawing/2010/main"/>
              </a:ext>
            </a:extLst>
          </a:blip>
          <a:srcRect b="9427"/>
          <a:stretch/>
        </p:blipFill>
        <p:spPr>
          <a:xfrm>
            <a:off x="4443290" y="4172755"/>
            <a:ext cx="4243510" cy="1655316"/>
          </a:xfrm>
          <a:prstGeom prst="rect">
            <a:avLst/>
          </a:prstGeom>
        </p:spPr>
      </p:pic>
      <p:pic>
        <p:nvPicPr>
          <p:cNvPr id="10" name="Picture 9">
            <a:hlinkClick r:id="rId4"/>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742968" y="2061004"/>
            <a:ext cx="2943832" cy="1981066"/>
          </a:xfrm>
          <a:prstGeom prst="rect">
            <a:avLst/>
          </a:prstGeom>
        </p:spPr>
      </p:pic>
    </p:spTree>
    <p:extLst>
      <p:ext uri="{BB962C8B-B14F-4D97-AF65-F5344CB8AC3E}">
        <p14:creationId xmlns:p14="http://schemas.microsoft.com/office/powerpoint/2010/main" val="5506240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32"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121859" name="Rectangle 3"/>
          <p:cNvSpPr>
            <a:spLocks noChangeArrowheads="1"/>
          </p:cNvSpPr>
          <p:nvPr>
            <p:custDataLst>
              <p:tags r:id="rId3"/>
            </p:custDataLst>
          </p:nvPr>
        </p:nvSpPr>
        <p:spPr bwMode="auto">
          <a:xfrm>
            <a:off x="0" y="0"/>
            <a:ext cx="9144000" cy="6858000"/>
          </a:xfrm>
          <a:prstGeom prst="rect">
            <a:avLst/>
          </a:prstGeom>
          <a:solidFill>
            <a:schemeClr val="accent1"/>
          </a:solidFill>
          <a:ln>
            <a:noFill/>
          </a:ln>
          <a:extLst/>
        </p:spPr>
        <p:txBody>
          <a:bodyPr wrap="none" lIns="0" anchor="ctr"/>
          <a:lstStyle/>
          <a:p>
            <a:pPr>
              <a:lnSpc>
                <a:spcPct val="100000"/>
              </a:lnSpc>
            </a:pPr>
            <a:endParaRPr lang="en-US" smtClean="0">
              <a:solidFill>
                <a:srgbClr val="000000"/>
              </a:solidFill>
              <a:latin typeface="Arial"/>
              <a:cs typeface="Arial" charset="0"/>
            </a:endParaRPr>
          </a:p>
        </p:txBody>
      </p:sp>
      <p:sp>
        <p:nvSpPr>
          <p:cNvPr id="11" name="Slide Number Placeholder 4"/>
          <p:cNvSpPr>
            <a:spLocks noGrp="1"/>
          </p:cNvSpPr>
          <p:nvPr>
            <p:ph type="sldNum" sz="quarter" idx="4"/>
          </p:nvPr>
        </p:nvSpPr>
        <p:spPr>
          <a:xfrm>
            <a:off x="8389362" y="6468410"/>
            <a:ext cx="503238" cy="273050"/>
          </a:xfrm>
        </p:spPr>
        <p:txBody>
          <a:bodyPr/>
          <a:lstStyle/>
          <a:p>
            <a:pPr>
              <a:defRPr/>
            </a:pPr>
            <a:fld id="{B897D5AB-9C13-44B4-B7A6-F003B0A9A3EC}" type="slidenum">
              <a:rPr lang="en-GB">
                <a:solidFill>
                  <a:schemeClr val="accent3">
                    <a:lumMod val="50000"/>
                  </a:schemeClr>
                </a:solidFill>
              </a:rPr>
              <a:pPr>
                <a:defRPr/>
              </a:pPr>
              <a:t>25</a:t>
            </a:fld>
            <a:endParaRPr lang="en-GB" dirty="0">
              <a:solidFill>
                <a:schemeClr val="accent3">
                  <a:lumMod val="50000"/>
                </a:schemeClr>
              </a:solidFill>
            </a:endParaRPr>
          </a:p>
        </p:txBody>
      </p:sp>
      <p:sp>
        <p:nvSpPr>
          <p:cNvPr id="17" name="Rectangle 2"/>
          <p:cNvSpPr txBox="1">
            <a:spLocks noChangeArrowheads="1"/>
          </p:cNvSpPr>
          <p:nvPr/>
        </p:nvSpPr>
        <p:spPr>
          <a:xfrm>
            <a:off x="1704652" y="2319421"/>
            <a:ext cx="5943272" cy="1846659"/>
          </a:xfrm>
          <a:prstGeom prst="rect">
            <a:avLst/>
          </a:prstGeom>
        </p:spPr>
        <p:txBody>
          <a:bodyPr vert="horz" wrap="square" lIns="0" tIns="0" rIns="0" bIns="0" rtlCol="0">
            <a:sp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4000" dirty="0" smtClean="0">
                <a:solidFill>
                  <a:schemeClr val="bg1"/>
                </a:solidFill>
              </a:rPr>
              <a:t>We’ve conducted </a:t>
            </a:r>
            <a:r>
              <a:rPr lang="en-GB" sz="4000" dirty="0">
                <a:solidFill>
                  <a:schemeClr val="bg1"/>
                </a:solidFill>
              </a:rPr>
              <a:t>a risk culture survey in the past two years. </a:t>
            </a:r>
          </a:p>
        </p:txBody>
      </p:sp>
      <p:sp>
        <p:nvSpPr>
          <p:cNvPr id="18" name="Freeform 51"/>
          <p:cNvSpPr>
            <a:spLocks noEditPoints="1"/>
          </p:cNvSpPr>
          <p:nvPr/>
        </p:nvSpPr>
        <p:spPr bwMode="auto">
          <a:xfrm rot="10800000">
            <a:off x="814683" y="2036846"/>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19" name="Freeform 51"/>
          <p:cNvSpPr>
            <a:spLocks noEditPoints="1"/>
          </p:cNvSpPr>
          <p:nvPr/>
        </p:nvSpPr>
        <p:spPr bwMode="auto">
          <a:xfrm>
            <a:off x="5647484" y="3883505"/>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5108194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p:cNvSpPr>
            <a:spLocks noGrp="1"/>
          </p:cNvSpPr>
          <p:nvPr>
            <p:ph type="title"/>
          </p:nvPr>
        </p:nvSpPr>
        <p:spPr>
          <a:xfrm>
            <a:off x="411138" y="359938"/>
            <a:ext cx="8274973" cy="414064"/>
          </a:xfrm>
        </p:spPr>
        <p:txBody>
          <a:bodyPr>
            <a:normAutofit/>
          </a:bodyPr>
          <a:lstStyle/>
          <a:p>
            <a:r>
              <a:rPr lang="en-US" sz="1600" dirty="0" smtClean="0"/>
              <a:t>Conduct a (cyber) risk culture assessment</a:t>
            </a:r>
            <a:endParaRPr lang="en-US" sz="1600" dirty="0"/>
          </a:p>
        </p:txBody>
      </p:sp>
      <p:sp>
        <p:nvSpPr>
          <p:cNvPr id="83" name="Text Placeholder 2"/>
          <p:cNvSpPr>
            <a:spLocks noGrp="1"/>
          </p:cNvSpPr>
          <p:nvPr>
            <p:ph type="body" sz="quarter" idx="13"/>
          </p:nvPr>
        </p:nvSpPr>
        <p:spPr>
          <a:xfrm>
            <a:off x="411138" y="605119"/>
            <a:ext cx="8082665" cy="455916"/>
          </a:xfrm>
        </p:spPr>
        <p:txBody>
          <a:bodyPr/>
          <a:lstStyle/>
          <a:p>
            <a:pPr algn="just"/>
            <a:r>
              <a:rPr lang="en-US" sz="1400" dirty="0"/>
              <a:t>Survey employee attitudes and behaviors to discover vulnerabilities, </a:t>
            </a:r>
            <a:r>
              <a:rPr lang="en-US" sz="1400" dirty="0" smtClean="0"/>
              <a:t>create </a:t>
            </a:r>
            <a:r>
              <a:rPr lang="en-US" sz="1400" dirty="0"/>
              <a:t>awareness, drive action and reduce risk</a:t>
            </a:r>
            <a:r>
              <a:rPr lang="en-US" sz="1100" dirty="0"/>
              <a:t> </a:t>
            </a:r>
          </a:p>
          <a:p>
            <a:endParaRPr lang="en-US" sz="1400" dirty="0"/>
          </a:p>
        </p:txBody>
      </p:sp>
      <p:sp>
        <p:nvSpPr>
          <p:cNvPr id="28" name="Slide Number Placeholder 3"/>
          <p:cNvSpPr>
            <a:spLocks noGrp="1"/>
          </p:cNvSpPr>
          <p:nvPr>
            <p:ph type="sldNum" sz="quarter" idx="4294967295"/>
          </p:nvPr>
        </p:nvSpPr>
        <p:spPr>
          <a:xfrm>
            <a:off x="8493803" y="6383991"/>
            <a:ext cx="285750" cy="126958"/>
          </a:xfrm>
          <a:prstGeom prst="rect">
            <a:avLst/>
          </a:prstGeom>
        </p:spPr>
        <p:txBody>
          <a:bodyPr vert="horz" wrap="square" lIns="0" tIns="0" rIns="0" bIns="0" rtlCol="0" anchor="t" anchorCtr="0">
            <a:spAutoFit/>
          </a:bodyPr>
          <a:lstStyle/>
          <a:p>
            <a:pPr algn="ctr"/>
            <a:r>
              <a:rPr lang="en-US" sz="825" dirty="0" smtClean="0"/>
              <a:t>21</a:t>
            </a:r>
            <a:endParaRPr lang="en-US" sz="825" dirty="0"/>
          </a:p>
        </p:txBody>
      </p:sp>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2735212"/>
            <a:ext cx="1795182" cy="2704856"/>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687681461"/>
              </p:ext>
            </p:extLst>
          </p:nvPr>
        </p:nvGraphicFramePr>
        <p:xfrm>
          <a:off x="1696999" y="1370315"/>
          <a:ext cx="6989113" cy="4067280"/>
        </p:xfrm>
        <a:graphic>
          <a:graphicData uri="http://schemas.openxmlformats.org/drawingml/2006/table">
            <a:tbl>
              <a:tblPr firstRow="1" bandRow="1">
                <a:tableStyleId>{5C22544A-7EE6-4342-B048-85BDC9FD1C3A}</a:tableStyleId>
              </a:tblPr>
              <a:tblGrid>
                <a:gridCol w="4635938"/>
                <a:gridCol w="470635"/>
                <a:gridCol w="470635"/>
                <a:gridCol w="470635"/>
                <a:gridCol w="470635"/>
                <a:gridCol w="470635"/>
              </a:tblGrid>
              <a:tr h="399600">
                <a:tc>
                  <a:txBody>
                    <a:bodyPr/>
                    <a:lstStyle/>
                    <a:p>
                      <a:endParaRPr lang="en-GB" sz="1400" noProof="0" dirty="0"/>
                    </a:p>
                  </a:txBody>
                  <a:tcPr marL="68580" marR="68580" marT="34290" marB="34290" anchor="ctr">
                    <a:noFill/>
                  </a:tcPr>
                </a:tc>
                <a:tc>
                  <a:txBody>
                    <a:bodyPr/>
                    <a:lstStyle/>
                    <a:p>
                      <a:pPr algn="ctr"/>
                      <a:r>
                        <a:rPr lang="en-GB" sz="700" b="1" noProof="0" dirty="0" smtClean="0"/>
                        <a:t>Agree</a:t>
                      </a:r>
                      <a:endParaRPr lang="en-GB" sz="700" b="1" noProof="0" dirty="0"/>
                    </a:p>
                  </a:txBody>
                  <a:tcPr marL="0" marR="0" marT="0" marB="0" anchor="ctr"/>
                </a:tc>
                <a:tc>
                  <a:txBody>
                    <a:bodyPr/>
                    <a:lstStyle/>
                    <a:p>
                      <a:pPr algn="ctr"/>
                      <a:r>
                        <a:rPr lang="en-GB" sz="700" b="1" noProof="0" dirty="0" smtClean="0"/>
                        <a:t>Tend to Agree</a:t>
                      </a:r>
                      <a:endParaRPr lang="en-GB" sz="700" b="1" noProof="0" dirty="0"/>
                    </a:p>
                  </a:txBody>
                  <a:tcPr marL="0" marR="0" marT="0" marB="0" anchor="ctr"/>
                </a:tc>
                <a:tc>
                  <a:txBody>
                    <a:bodyPr/>
                    <a:lstStyle/>
                    <a:p>
                      <a:pPr algn="ctr"/>
                      <a:r>
                        <a:rPr lang="en-GB" sz="700" b="1" noProof="0" dirty="0" smtClean="0"/>
                        <a:t>Don’t Know</a:t>
                      </a:r>
                      <a:endParaRPr lang="en-GB" sz="700" b="1" noProof="0" dirty="0"/>
                    </a:p>
                  </a:txBody>
                  <a:tcPr marL="0" marR="0" marT="0" marB="0" anchor="ctr"/>
                </a:tc>
                <a:tc>
                  <a:txBody>
                    <a:bodyPr/>
                    <a:lstStyle/>
                    <a:p>
                      <a:pPr algn="ctr"/>
                      <a:r>
                        <a:rPr lang="en-GB" sz="700" b="1" noProof="0" dirty="0" smtClean="0"/>
                        <a:t>Tend to Disagree</a:t>
                      </a:r>
                      <a:endParaRPr lang="en-GB" sz="700" b="1" noProof="0" dirty="0"/>
                    </a:p>
                  </a:txBody>
                  <a:tcPr marL="0" marR="0" marT="0" marB="0" anchor="ctr"/>
                </a:tc>
                <a:tc>
                  <a:txBody>
                    <a:bodyPr/>
                    <a:lstStyle/>
                    <a:p>
                      <a:pPr algn="ctr"/>
                      <a:r>
                        <a:rPr lang="en-GB" sz="700" b="1" noProof="0" dirty="0" smtClean="0"/>
                        <a:t>Disagree</a:t>
                      </a:r>
                      <a:endParaRPr lang="en-GB" sz="700" b="1" noProof="0" dirty="0"/>
                    </a:p>
                  </a:txBody>
                  <a:tcPr marL="0" marR="0" marT="0" marB="0" anchor="ctr"/>
                </a:tc>
              </a:tr>
              <a:tr h="399600">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Our leaders have developed a clear risk management strategy</a:t>
                      </a:r>
                    </a:p>
                  </a:txBody>
                  <a:tcPr marL="68580" marR="68580" marT="34290" marB="3429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solidFill>
                          <a:schemeClr val="tx1">
                            <a:lumMod val="65000"/>
                            <a:lumOff val="35000"/>
                          </a:schemeClr>
                        </a:solidFill>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noProof="0" dirty="0" smtClean="0">
                          <a:solidFill>
                            <a:schemeClr val="accent1"/>
                          </a:solidFill>
                          <a:sym typeface="Wingdings" panose="05000000000000000000" pitchFamily="2" charset="2"/>
                        </a:rPr>
                        <a:t></a:t>
                      </a:r>
                      <a:endParaRPr lang="en-GB" sz="1400" noProof="0" dirty="0" smtClean="0">
                        <a:solidFill>
                          <a:schemeClr val="accent1"/>
                        </a:solidFill>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noProof="0" dirty="0" smtClean="0">
                          <a:solidFill>
                            <a:schemeClr val="tx1">
                              <a:lumMod val="65000"/>
                              <a:lumOff val="35000"/>
                            </a:schemeClr>
                          </a:solidFill>
                          <a:sym typeface="Wingdings" panose="05000000000000000000" pitchFamily="2" charset="2"/>
                        </a:rPr>
                        <a:t></a:t>
                      </a:r>
                      <a:endParaRPr lang="en-GB" sz="1400" noProof="0" dirty="0" smtClean="0">
                        <a:solidFill>
                          <a:schemeClr val="tx1">
                            <a:lumMod val="65000"/>
                            <a:lumOff val="35000"/>
                          </a:schemeClr>
                        </a:solidFill>
                      </a:endParaRPr>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r>
              <a:tr h="399600">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As far as I know, risk management is mainly the responsibility of our risk management function.</a:t>
                      </a:r>
                      <a:endParaRPr lang="en-GB" sz="1400" noProof="0" dirty="0"/>
                    </a:p>
                  </a:txBody>
                  <a:tcPr marL="68580" marR="68580" marT="34290" marB="3429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accent1"/>
                          </a:solidFill>
                          <a:sym typeface="Wingdings" panose="05000000000000000000" pitchFamily="2" charset="2"/>
                        </a:rPr>
                        <a:t></a:t>
                      </a:r>
                      <a:endParaRPr lang="en-GB" sz="1400" noProof="0" dirty="0"/>
                    </a:p>
                  </a:txBody>
                  <a:tcPr marL="0" marR="0" marT="0" marB="0" anchor="ctr"/>
                </a:tc>
              </a:tr>
              <a:tr h="399600">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I understand the impact on our business if we fail to manage risks effectively</a:t>
                      </a:r>
                    </a:p>
                  </a:txBody>
                  <a:tcPr marL="68580" marR="68580" marT="34290" marB="3429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accent1"/>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r>
              <a:tr h="399600">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I feel we have sufficient opportunity to discuss risk management issues with other people in the business.</a:t>
                      </a:r>
                    </a:p>
                  </a:txBody>
                  <a:tcPr marL="68580" marR="68580" marT="34290" marB="3429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accent1"/>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r>
              <a:tr h="399600">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There’s a constructive working relationship between people in the Risk function and other parts of the business.</a:t>
                      </a:r>
                    </a:p>
                  </a:txBody>
                  <a:tcPr marL="68580" marR="68580" marT="34290" marB="34290" anchor="ctr"/>
                </a:tc>
                <a:tc>
                  <a:txBody>
                    <a:bodyPr/>
                    <a:lstStyle/>
                    <a:p>
                      <a:pPr algn="ctr"/>
                      <a:r>
                        <a:rPr lang="en-GB" sz="1400" noProof="0" dirty="0" smtClean="0">
                          <a:solidFill>
                            <a:schemeClr val="accent1"/>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r>
              <a:tr h="434340">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People receive positive recognition for alerting management to risks that may threaten our business</a:t>
                      </a:r>
                      <a:r>
                        <a:rPr kumimoji="0" lang="en-GB" sz="1400" b="0" i="0" u="none" strike="noStrike" kern="1200" cap="none" spc="0" normalizeH="0" baseline="0" noProof="0" dirty="0" smtClean="0">
                          <a:ln>
                            <a:noFill/>
                          </a:ln>
                          <a:solidFill>
                            <a:schemeClr val="dk1"/>
                          </a:solidFill>
                          <a:effectLst/>
                          <a:uLnTx/>
                          <a:uFillTx/>
                          <a:latin typeface="+mn-lt"/>
                          <a:ea typeface="+mn-ea"/>
                          <a:cs typeface="+mn-cs"/>
                        </a:rPr>
                        <a:t>.</a:t>
                      </a:r>
                      <a:endParaRPr kumimoji="0" lang="en-GB" sz="1100" b="0" i="0" u="none" strike="noStrike" kern="1200" cap="none" spc="0" normalizeH="0" baseline="0" noProof="0" dirty="0" smtClean="0">
                        <a:ln>
                          <a:noFill/>
                        </a:ln>
                        <a:solidFill>
                          <a:prstClr val="black"/>
                        </a:solidFill>
                        <a:effectLst/>
                        <a:uLnTx/>
                        <a:uFillTx/>
                        <a:latin typeface="+mn-lt"/>
                        <a:ea typeface="+mn-ea"/>
                        <a:cs typeface="+mn-cs"/>
                      </a:endParaRPr>
                    </a:p>
                  </a:txBody>
                  <a:tcPr marL="68580" marR="68580" marT="34290" marB="3429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accent1"/>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r>
              <a:tr h="399600">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Risk management is incorporated in the evaluation of my performance.</a:t>
                      </a:r>
                    </a:p>
                  </a:txBody>
                  <a:tcPr marL="68580" marR="68580" marT="34290" marB="3429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accent1"/>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r>
              <a:tr h="399600">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As far as I can tell, people here always follow our risk management policies and procedures. </a:t>
                      </a:r>
                    </a:p>
                  </a:txBody>
                  <a:tcPr marL="68580" marR="68580" marT="34290" marB="3429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accent1"/>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r>
              <a:tr h="399600">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It is clear who I should approach if I spotted a risk management issue.  </a:t>
                      </a:r>
                    </a:p>
                  </a:txBody>
                  <a:tcPr marL="68580" marR="68580" marT="34290" marB="3429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tx1">
                              <a:lumMod val="65000"/>
                              <a:lumOff val="35000"/>
                            </a:schemeClr>
                          </a:solidFill>
                          <a:sym typeface="Wingdings" panose="05000000000000000000" pitchFamily="2" charset="2"/>
                        </a:rPr>
                        <a:t></a:t>
                      </a:r>
                      <a:endParaRPr lang="en-GB" sz="1400" noProof="0" dirty="0"/>
                    </a:p>
                  </a:txBody>
                  <a:tcPr marL="0" marR="0" marT="0" marB="0" anchor="ctr"/>
                </a:tc>
                <a:tc>
                  <a:txBody>
                    <a:bodyPr/>
                    <a:lstStyle/>
                    <a:p>
                      <a:pPr algn="ctr"/>
                      <a:r>
                        <a:rPr lang="en-GB" sz="1400" noProof="0" dirty="0" smtClean="0">
                          <a:solidFill>
                            <a:schemeClr val="accent1"/>
                          </a:solidFill>
                          <a:sym typeface="Wingdings" panose="05000000000000000000" pitchFamily="2" charset="2"/>
                        </a:rPr>
                        <a:t></a:t>
                      </a:r>
                      <a:endParaRPr lang="en-GB" sz="1400" noProof="0" dirty="0"/>
                    </a:p>
                  </a:txBody>
                  <a:tcPr marL="0" marR="0" marT="0" marB="0" anchor="ctr"/>
                </a:tc>
              </a:tr>
            </a:tbl>
          </a:graphicData>
        </a:graphic>
      </p:graphicFrame>
      <p:sp>
        <p:nvSpPr>
          <p:cNvPr id="8" name="Footer Placeholder 5"/>
          <p:cNvSpPr>
            <a:spLocks noGrp="1"/>
          </p:cNvSpPr>
          <p:nvPr>
            <p:ph type="ftr" sz="quarter" idx="3"/>
          </p:nvPr>
        </p:nvSpPr>
        <p:spPr>
          <a:xfrm>
            <a:off x="457200" y="6400802"/>
            <a:ext cx="5277853" cy="69250"/>
          </a:xfrm>
        </p:spPr>
        <p:txBody>
          <a:body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9315980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26823" y="6395088"/>
            <a:ext cx="381000" cy="126958"/>
          </a:xfrm>
        </p:spPr>
        <p:txBody>
          <a:bodyPr vert="horz" wrap="square" lIns="0" tIns="0" rIns="0" bIns="0" rtlCol="0" anchor="t" anchorCtr="0">
            <a:spAutoFit/>
          </a:bodyPr>
          <a:lstStyle/>
          <a:p>
            <a:pPr algn="ctr"/>
            <a:fld id="{2083E393-C0BF-4ED8-8545-7E4C90AFF831}" type="slidenum">
              <a:rPr lang="en-US" sz="825"/>
              <a:pPr algn="ctr"/>
              <a:t>27</a:t>
            </a:fld>
            <a:endParaRPr lang="en-US" sz="825" dirty="0"/>
          </a:p>
        </p:txBody>
      </p:sp>
      <p:sp>
        <p:nvSpPr>
          <p:cNvPr id="3" name="Text Placeholder 2"/>
          <p:cNvSpPr>
            <a:spLocks noGrp="1"/>
          </p:cNvSpPr>
          <p:nvPr>
            <p:ph type="body" sz="quarter" idx="13"/>
          </p:nvPr>
        </p:nvSpPr>
        <p:spPr>
          <a:xfrm>
            <a:off x="457200" y="2550284"/>
            <a:ext cx="5955632" cy="905787"/>
          </a:xfrm>
        </p:spPr>
        <p:txBody>
          <a:bodyPr/>
          <a:lstStyle/>
          <a:p>
            <a:pPr>
              <a:spcBef>
                <a:spcPts val="450"/>
              </a:spcBef>
              <a:spcAft>
                <a:spcPts val="450"/>
              </a:spcAft>
            </a:pPr>
            <a:r>
              <a:rPr lang="en-GB" i="1" dirty="0"/>
              <a:t>Cybersecurity Culture </a:t>
            </a:r>
            <a:r>
              <a:rPr lang="en-GB" i="1" dirty="0" smtClean="0"/>
              <a:t>refers </a:t>
            </a:r>
            <a:r>
              <a:rPr lang="en-GB" i="1" dirty="0"/>
              <a:t>to the knowledge, beliefs, perceptions, attitudes, assumptions, norms and values of people regarding cybersecurity and how they manifest in people’s behaviour with information technologies</a:t>
            </a:r>
            <a:r>
              <a:rPr lang="en-GB" i="1" dirty="0" smtClean="0"/>
              <a:t>.</a:t>
            </a:r>
            <a:endParaRPr lang="en-GB" dirty="0"/>
          </a:p>
          <a:p>
            <a:pPr>
              <a:spcAft>
                <a:spcPts val="0"/>
              </a:spcAft>
            </a:pPr>
            <a:r>
              <a:rPr lang="en-GB" sz="900" b="1" dirty="0"/>
              <a:t>ENISA</a:t>
            </a:r>
            <a:r>
              <a:rPr lang="en-GB" sz="900" dirty="0"/>
              <a:t> (European Union Agency For Network and Information Security) </a:t>
            </a:r>
            <a:r>
              <a:rPr lang="en-GB" sz="900" i="1" dirty="0"/>
              <a:t> </a:t>
            </a:r>
            <a:endParaRPr lang="fr-FR" i="1" dirty="0"/>
          </a:p>
        </p:txBody>
      </p:sp>
      <p:sp>
        <p:nvSpPr>
          <p:cNvPr id="4" name="Title 3"/>
          <p:cNvSpPr>
            <a:spLocks noGrp="1"/>
          </p:cNvSpPr>
          <p:nvPr>
            <p:ph type="title"/>
          </p:nvPr>
        </p:nvSpPr>
        <p:spPr/>
        <p:txBody>
          <a:bodyPr/>
          <a:lstStyle/>
          <a:p>
            <a:r>
              <a:rPr lang="fr-FR" sz="2000" dirty="0" smtClean="0"/>
              <a:t>Our </a:t>
            </a:r>
            <a:r>
              <a:rPr lang="fr-FR" sz="2000" dirty="0" err="1" smtClean="0"/>
              <a:t>research</a:t>
            </a:r>
            <a:r>
              <a:rPr lang="fr-FR" sz="2000" dirty="0" smtClean="0"/>
              <a:t> on cyber </a:t>
            </a:r>
            <a:r>
              <a:rPr lang="fr-FR" sz="2000" dirty="0" err="1" smtClean="0"/>
              <a:t>risk</a:t>
            </a:r>
            <a:r>
              <a:rPr lang="fr-FR" sz="2000" dirty="0" smtClean="0"/>
              <a:t> culture</a:t>
            </a:r>
            <a:endParaRPr lang="fr-FR" sz="2000" dirty="0"/>
          </a:p>
        </p:txBody>
      </p:sp>
      <p:sp>
        <p:nvSpPr>
          <p:cNvPr id="5" name="Footer Placeholder 4"/>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11698449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453717" y="6400802"/>
            <a:ext cx="381000" cy="126958"/>
          </a:xfrm>
        </p:spPr>
        <p:txBody>
          <a:bodyPr vert="horz" wrap="square" lIns="0" tIns="0" rIns="0" bIns="0" rtlCol="0" anchor="t" anchorCtr="0">
            <a:spAutoFit/>
          </a:bodyPr>
          <a:lstStyle/>
          <a:p>
            <a:pPr algn="ctr"/>
            <a:fld id="{2083E393-C0BF-4ED8-8545-7E4C90AFF831}" type="slidenum">
              <a:rPr lang="en-US" sz="825"/>
              <a:pPr algn="ctr"/>
              <a:t>28</a:t>
            </a:fld>
            <a:endParaRPr lang="en-US" sz="825" dirty="0"/>
          </a:p>
        </p:txBody>
      </p:sp>
      <p:sp>
        <p:nvSpPr>
          <p:cNvPr id="5" name="Rectangle 2"/>
          <p:cNvSpPr>
            <a:spLocks noGrp="1" noChangeArrowheads="1"/>
          </p:cNvSpPr>
          <p:nvPr>
            <p:ph type="title"/>
          </p:nvPr>
        </p:nvSpPr>
        <p:spPr>
          <a:xfrm>
            <a:off x="457200" y="457200"/>
            <a:ext cx="8229600" cy="307777"/>
          </a:xfrm>
        </p:spPr>
        <p:txBody>
          <a:bodyPr/>
          <a:lstStyle/>
          <a:p>
            <a:pPr eaLnBrk="1" hangingPunct="1"/>
            <a:r>
              <a:rPr lang="en-US" altLang="en-US" dirty="0" smtClean="0"/>
              <a:t>Employee opinions in organizations experiencing data breaches</a:t>
            </a:r>
          </a:p>
        </p:txBody>
      </p:sp>
      <p:sp>
        <p:nvSpPr>
          <p:cNvPr id="8" name="Rectangle 7"/>
          <p:cNvSpPr/>
          <p:nvPr/>
        </p:nvSpPr>
        <p:spPr>
          <a:xfrm>
            <a:off x="4934309" y="1529451"/>
            <a:ext cx="3752490" cy="806400"/>
          </a:xfrm>
          <a:prstGeom prst="rect">
            <a:avLst/>
          </a:prstGeom>
          <a:solidFill>
            <a:srgbClr val="D8D7D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50800" lvl="2" algn="ctr"/>
            <a:r>
              <a:rPr lang="en-US" sz="1000" dirty="0">
                <a:solidFill>
                  <a:schemeClr val="tx1"/>
                </a:solidFill>
              </a:rPr>
              <a:t>We identified </a:t>
            </a:r>
            <a:r>
              <a:rPr lang="en-US" sz="1000" dirty="0" smtClean="0">
                <a:solidFill>
                  <a:schemeClr val="tx1"/>
                </a:solidFill>
              </a:rPr>
              <a:t>33 </a:t>
            </a:r>
            <a:r>
              <a:rPr lang="en-US" sz="1000" dirty="0">
                <a:solidFill>
                  <a:schemeClr val="tx1"/>
                </a:solidFill>
              </a:rPr>
              <a:t>such organizations with data for </a:t>
            </a:r>
            <a:r>
              <a:rPr lang="en-US" sz="1000" dirty="0" smtClean="0">
                <a:solidFill>
                  <a:schemeClr val="tx1"/>
                </a:solidFill>
              </a:rPr>
              <a:t>analysis</a:t>
            </a:r>
            <a:endParaRPr lang="en-US" altLang="en-US" sz="1000" dirty="0">
              <a:solidFill>
                <a:schemeClr val="tx1"/>
              </a:solidFill>
            </a:endParaRPr>
          </a:p>
        </p:txBody>
      </p:sp>
      <p:sp>
        <p:nvSpPr>
          <p:cNvPr id="9" name="Rectangle 8"/>
          <p:cNvSpPr/>
          <p:nvPr/>
        </p:nvSpPr>
        <p:spPr>
          <a:xfrm>
            <a:off x="897145" y="1529451"/>
            <a:ext cx="4037163" cy="806400"/>
          </a:xfrm>
          <a:prstGeom prst="rect">
            <a:avLst/>
          </a:prstGeom>
          <a:solidFill>
            <a:srgbClr val="D8D7D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7938" lvl="2"/>
            <a:r>
              <a:rPr lang="en-US" altLang="en-US" sz="1200" b="1" dirty="0" smtClean="0">
                <a:solidFill>
                  <a:schemeClr val="tx1"/>
                </a:solidFill>
              </a:rPr>
              <a:t>To understand how culture matters to cyber risk, </a:t>
            </a:r>
            <a:r>
              <a:rPr lang="en-US" altLang="en-US" sz="1000" dirty="0" smtClean="0">
                <a:solidFill>
                  <a:schemeClr val="tx1"/>
                </a:solidFill>
              </a:rPr>
              <a:t>we searched for organizations that experienced a data breach AND for which we conducted an employee survey prior to that breach</a:t>
            </a:r>
            <a:endParaRPr lang="en-US" altLang="en-US" sz="1000" dirty="0">
              <a:solidFill>
                <a:schemeClr val="tx1"/>
              </a:solidFill>
            </a:endParaRPr>
          </a:p>
        </p:txBody>
      </p:sp>
      <p:sp>
        <p:nvSpPr>
          <p:cNvPr id="10" name="Rectangle 9"/>
          <p:cNvSpPr/>
          <p:nvPr/>
        </p:nvSpPr>
        <p:spPr>
          <a:xfrm>
            <a:off x="2656937" y="2438654"/>
            <a:ext cx="6029864" cy="806400"/>
          </a:xfrm>
          <a:prstGeom prst="rect">
            <a:avLst/>
          </a:prstGeom>
          <a:solidFill>
            <a:srgbClr val="DDD0C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222250" lvl="2" indent="-171450">
              <a:buFont typeface="Arial" charset="0"/>
              <a:buChar char="•"/>
            </a:pPr>
            <a:r>
              <a:rPr lang="en-US" altLang="en-US" sz="1000" dirty="0">
                <a:solidFill>
                  <a:schemeClr val="tx1"/>
                </a:solidFill>
              </a:rPr>
              <a:t>The Willis Towers Watson Global High Performance Norm – a benchmark of companies with above-sector average financial results over three years (involves all employees in the comparison)</a:t>
            </a:r>
          </a:p>
          <a:p>
            <a:pPr marL="222250" lvl="2" indent="-171450">
              <a:buFont typeface="Arial" charset="0"/>
              <a:buChar char="•"/>
            </a:pPr>
            <a:r>
              <a:rPr lang="en-US" altLang="en-US" sz="1000" dirty="0">
                <a:solidFill>
                  <a:schemeClr val="tx1"/>
                </a:solidFill>
              </a:rPr>
              <a:t>The Willis Towers Watson Global IT Functions norm – a benchmark from IT workers in </a:t>
            </a:r>
            <a:r>
              <a:rPr lang="en-US" altLang="en-US" sz="1000" dirty="0" smtClean="0">
                <a:solidFill>
                  <a:schemeClr val="tx1"/>
                </a:solidFill>
              </a:rPr>
              <a:t>over 500 </a:t>
            </a:r>
            <a:r>
              <a:rPr lang="en-US" altLang="en-US" sz="1000" dirty="0">
                <a:solidFill>
                  <a:schemeClr val="tx1"/>
                </a:solidFill>
              </a:rPr>
              <a:t>companies (involves ONLY the IT staff, a critical function in cyber defense, in the comparison)</a:t>
            </a:r>
          </a:p>
        </p:txBody>
      </p:sp>
      <p:sp>
        <p:nvSpPr>
          <p:cNvPr id="12" name="Rectangle 11"/>
          <p:cNvSpPr/>
          <p:nvPr/>
        </p:nvSpPr>
        <p:spPr>
          <a:xfrm>
            <a:off x="897145" y="2438654"/>
            <a:ext cx="1759791" cy="806400"/>
          </a:xfrm>
          <a:prstGeom prst="rect">
            <a:avLst/>
          </a:prstGeom>
          <a:solidFill>
            <a:srgbClr val="DDD0C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7938" lvl="2"/>
            <a:r>
              <a:rPr lang="en-US" altLang="en-US" sz="1200" b="1" dirty="0">
                <a:solidFill>
                  <a:schemeClr val="tx1"/>
                </a:solidFill>
              </a:rPr>
              <a:t>Using their survey scores, </a:t>
            </a:r>
            <a:r>
              <a:rPr lang="en-US" altLang="en-US" sz="1000" dirty="0" smtClean="0">
                <a:solidFill>
                  <a:schemeClr val="tx1"/>
                </a:solidFill>
              </a:rPr>
              <a:t>we </a:t>
            </a:r>
            <a:r>
              <a:rPr lang="en-US" altLang="en-US" sz="1000" dirty="0">
                <a:solidFill>
                  <a:schemeClr val="tx1"/>
                </a:solidFill>
              </a:rPr>
              <a:t>compared the </a:t>
            </a:r>
            <a:r>
              <a:rPr lang="en-US" altLang="en-US" sz="1000" dirty="0" smtClean="0">
                <a:solidFill>
                  <a:schemeClr val="tx1"/>
                </a:solidFill>
              </a:rPr>
              <a:t>33 </a:t>
            </a:r>
            <a:r>
              <a:rPr lang="en-US" altLang="en-US" sz="1000" dirty="0">
                <a:solidFill>
                  <a:schemeClr val="tx1"/>
                </a:solidFill>
              </a:rPr>
              <a:t>organizations </a:t>
            </a:r>
            <a:r>
              <a:rPr lang="en-US" altLang="en-US" sz="1000" dirty="0" smtClean="0">
                <a:solidFill>
                  <a:schemeClr val="tx1"/>
                </a:solidFill>
              </a:rPr>
              <a:t>to </a:t>
            </a:r>
            <a:r>
              <a:rPr lang="en-US" altLang="en-US" sz="1000" dirty="0">
                <a:solidFill>
                  <a:schemeClr val="tx1"/>
                </a:solidFill>
              </a:rPr>
              <a:t>two </a:t>
            </a:r>
            <a:r>
              <a:rPr lang="en-US" altLang="en-US" sz="1000" dirty="0" smtClean="0">
                <a:solidFill>
                  <a:schemeClr val="tx1"/>
                </a:solidFill>
              </a:rPr>
              <a:t/>
            </a:r>
            <a:br>
              <a:rPr lang="en-US" altLang="en-US" sz="1000" dirty="0" smtClean="0">
                <a:solidFill>
                  <a:schemeClr val="tx1"/>
                </a:solidFill>
              </a:rPr>
            </a:br>
            <a:r>
              <a:rPr lang="en-US" altLang="en-US" sz="1000" dirty="0" smtClean="0">
                <a:solidFill>
                  <a:schemeClr val="tx1"/>
                </a:solidFill>
              </a:rPr>
              <a:t>survey benchmarks</a:t>
            </a:r>
            <a:r>
              <a:rPr lang="en-US" altLang="en-US" sz="1000" dirty="0">
                <a:solidFill>
                  <a:schemeClr val="tx1"/>
                </a:solidFill>
              </a:rPr>
              <a:t>:</a:t>
            </a:r>
          </a:p>
        </p:txBody>
      </p:sp>
      <p:sp>
        <p:nvSpPr>
          <p:cNvPr id="13" name="Rectangle 12"/>
          <p:cNvSpPr/>
          <p:nvPr/>
        </p:nvSpPr>
        <p:spPr>
          <a:xfrm>
            <a:off x="2380097" y="3351773"/>
            <a:ext cx="6306704" cy="1270800"/>
          </a:xfrm>
          <a:prstGeom prst="rect">
            <a:avLst/>
          </a:prstGeom>
          <a:solidFill>
            <a:srgbClr val="C8D7DF">
              <a:alpha val="5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lvl="1"/>
            <a:r>
              <a:rPr lang="en-US" sz="1000" dirty="0" smtClean="0">
                <a:solidFill>
                  <a:schemeClr val="tx1"/>
                </a:solidFill>
              </a:rPr>
              <a:t>Purpose tied to customer centricity – responsiveness, anticipating needs, optimizing processes</a:t>
            </a:r>
          </a:p>
          <a:p>
            <a:pPr lvl="1"/>
            <a:endParaRPr lang="en-US" sz="1000" dirty="0">
              <a:solidFill>
                <a:schemeClr val="tx1"/>
              </a:solidFill>
            </a:endParaRPr>
          </a:p>
          <a:p>
            <a:pPr lvl="1"/>
            <a:r>
              <a:rPr lang="en-US" sz="1000" dirty="0" smtClean="0">
                <a:solidFill>
                  <a:schemeClr val="tx1"/>
                </a:solidFill>
              </a:rPr>
              <a:t>Work marked by speed &amp; flexibility in making decisions and managing teams </a:t>
            </a:r>
          </a:p>
          <a:p>
            <a:pPr lvl="1"/>
            <a:endParaRPr lang="en-US" sz="1000" dirty="0" smtClean="0">
              <a:solidFill>
                <a:schemeClr val="tx1"/>
              </a:solidFill>
            </a:endParaRPr>
          </a:p>
          <a:p>
            <a:pPr lvl="1"/>
            <a:r>
              <a:rPr lang="en-US" sz="1000" dirty="0" smtClean="0">
                <a:solidFill>
                  <a:schemeClr val="tx1"/>
                </a:solidFill>
              </a:rPr>
              <a:t>People practices that empower staff through voice, respect, and support for teamwork</a:t>
            </a:r>
          </a:p>
          <a:p>
            <a:pPr lvl="1"/>
            <a:endParaRPr lang="en-US" sz="1000" dirty="0">
              <a:solidFill>
                <a:schemeClr val="tx1"/>
              </a:solidFill>
            </a:endParaRPr>
          </a:p>
          <a:p>
            <a:pPr lvl="1"/>
            <a:r>
              <a:rPr lang="en-US" sz="1000" dirty="0" smtClean="0">
                <a:solidFill>
                  <a:schemeClr val="tx1"/>
                </a:solidFill>
              </a:rPr>
              <a:t>People practices that stress training &amp; development and aligning pay with performance</a:t>
            </a:r>
            <a:endParaRPr lang="en-US" sz="1000" dirty="0">
              <a:solidFill>
                <a:schemeClr val="tx1"/>
              </a:solidFill>
            </a:endParaRPr>
          </a:p>
        </p:txBody>
      </p:sp>
      <p:sp>
        <p:nvSpPr>
          <p:cNvPr id="14" name="Rectangle 13"/>
          <p:cNvSpPr/>
          <p:nvPr/>
        </p:nvSpPr>
        <p:spPr>
          <a:xfrm>
            <a:off x="897146" y="3346644"/>
            <a:ext cx="1768414" cy="1268488"/>
          </a:xfrm>
          <a:prstGeom prst="rect">
            <a:avLst/>
          </a:prstGeom>
          <a:solidFill>
            <a:srgbClr val="C8D7D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7938" lvl="2"/>
            <a:r>
              <a:rPr lang="en-US" altLang="en-US" sz="1200" b="1" dirty="0">
                <a:solidFill>
                  <a:schemeClr val="tx1"/>
                </a:solidFill>
              </a:rPr>
              <a:t>Environments </a:t>
            </a:r>
            <a:r>
              <a:rPr lang="en-US" altLang="en-US" sz="1000" dirty="0">
                <a:solidFill>
                  <a:schemeClr val="tx1"/>
                </a:solidFill>
              </a:rPr>
              <a:t>experiencing cyber </a:t>
            </a:r>
            <a:r>
              <a:rPr lang="en-US" altLang="en-US" sz="1000" dirty="0" smtClean="0">
                <a:solidFill>
                  <a:schemeClr val="tx1"/>
                </a:solidFill>
              </a:rPr>
              <a:t/>
            </a:r>
            <a:br>
              <a:rPr lang="en-US" altLang="en-US" sz="1000" dirty="0" smtClean="0">
                <a:solidFill>
                  <a:schemeClr val="tx1"/>
                </a:solidFill>
              </a:rPr>
            </a:br>
            <a:r>
              <a:rPr lang="en-US" altLang="en-US" sz="1000" dirty="0" smtClean="0">
                <a:solidFill>
                  <a:schemeClr val="tx1"/>
                </a:solidFill>
              </a:rPr>
              <a:t>breaches lack these </a:t>
            </a:r>
          </a:p>
          <a:p>
            <a:pPr marL="7938" lvl="2"/>
            <a:r>
              <a:rPr lang="en-US" altLang="en-US" sz="1000" dirty="0" smtClean="0">
                <a:solidFill>
                  <a:schemeClr val="tx1"/>
                </a:solidFill>
              </a:rPr>
              <a:t>aspects of </a:t>
            </a:r>
            <a:r>
              <a:rPr lang="en-US" altLang="en-US" sz="1200" b="1" dirty="0" smtClean="0">
                <a:solidFill>
                  <a:schemeClr val="tx1"/>
                </a:solidFill>
              </a:rPr>
              <a:t>employee experience:</a:t>
            </a:r>
            <a:endParaRPr lang="en-US" altLang="en-US" sz="1200" b="1" dirty="0">
              <a:solidFill>
                <a:schemeClr val="tx1"/>
              </a:solidFill>
            </a:endParaRPr>
          </a:p>
        </p:txBody>
      </p:sp>
      <p:sp>
        <p:nvSpPr>
          <p:cNvPr id="15" name="Rectangle 30"/>
          <p:cNvSpPr/>
          <p:nvPr/>
        </p:nvSpPr>
        <p:spPr>
          <a:xfrm>
            <a:off x="906454" y="4674799"/>
            <a:ext cx="7780346" cy="806400"/>
          </a:xfrm>
          <a:custGeom>
            <a:avLst/>
            <a:gdLst>
              <a:gd name="connsiteX0" fmla="*/ 0 w 7780346"/>
              <a:gd name="connsiteY0" fmla="*/ 0 h 806400"/>
              <a:gd name="connsiteX1" fmla="*/ 7780346 w 7780346"/>
              <a:gd name="connsiteY1" fmla="*/ 0 h 806400"/>
              <a:gd name="connsiteX2" fmla="*/ 7780346 w 7780346"/>
              <a:gd name="connsiteY2" fmla="*/ 806400 h 806400"/>
              <a:gd name="connsiteX3" fmla="*/ 0 w 7780346"/>
              <a:gd name="connsiteY3" fmla="*/ 806400 h 806400"/>
              <a:gd name="connsiteX4" fmla="*/ 0 w 7780346"/>
              <a:gd name="connsiteY4" fmla="*/ 0 h 806400"/>
              <a:gd name="connsiteX0" fmla="*/ 9307 w 7789653"/>
              <a:gd name="connsiteY0" fmla="*/ 0 h 806400"/>
              <a:gd name="connsiteX1" fmla="*/ 7789653 w 7789653"/>
              <a:gd name="connsiteY1" fmla="*/ 0 h 806400"/>
              <a:gd name="connsiteX2" fmla="*/ 7789653 w 7789653"/>
              <a:gd name="connsiteY2" fmla="*/ 806400 h 806400"/>
              <a:gd name="connsiteX3" fmla="*/ 9307 w 7789653"/>
              <a:gd name="connsiteY3" fmla="*/ 806400 h 806400"/>
              <a:gd name="connsiteX4" fmla="*/ 0 w 7789653"/>
              <a:gd name="connsiteY4" fmla="*/ 392281 h 806400"/>
              <a:gd name="connsiteX5" fmla="*/ 9307 w 7789653"/>
              <a:gd name="connsiteY5" fmla="*/ 0 h 806400"/>
              <a:gd name="connsiteX0" fmla="*/ 0 w 7780346"/>
              <a:gd name="connsiteY0" fmla="*/ 0 h 806400"/>
              <a:gd name="connsiteX1" fmla="*/ 7780346 w 7780346"/>
              <a:gd name="connsiteY1" fmla="*/ 0 h 806400"/>
              <a:gd name="connsiteX2" fmla="*/ 7780346 w 7780346"/>
              <a:gd name="connsiteY2" fmla="*/ 806400 h 806400"/>
              <a:gd name="connsiteX3" fmla="*/ 0 w 7780346"/>
              <a:gd name="connsiteY3" fmla="*/ 806400 h 806400"/>
              <a:gd name="connsiteX4" fmla="*/ 327123 w 7780346"/>
              <a:gd name="connsiteY4" fmla="*/ 409534 h 806400"/>
              <a:gd name="connsiteX5" fmla="*/ 0 w 7780346"/>
              <a:gd name="connsiteY5" fmla="*/ 0 h 806400"/>
              <a:gd name="connsiteX0" fmla="*/ 0 w 7780346"/>
              <a:gd name="connsiteY0" fmla="*/ 0 h 806400"/>
              <a:gd name="connsiteX1" fmla="*/ 7780346 w 7780346"/>
              <a:gd name="connsiteY1" fmla="*/ 0 h 806400"/>
              <a:gd name="connsiteX2" fmla="*/ 7780346 w 7780346"/>
              <a:gd name="connsiteY2" fmla="*/ 806400 h 806400"/>
              <a:gd name="connsiteX3" fmla="*/ 0 w 7780346"/>
              <a:gd name="connsiteY3" fmla="*/ 806400 h 806400"/>
              <a:gd name="connsiteX4" fmla="*/ 0 w 7780346"/>
              <a:gd name="connsiteY4" fmla="*/ 0 h 80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0346" h="806400">
                <a:moveTo>
                  <a:pt x="0" y="0"/>
                </a:moveTo>
                <a:lnTo>
                  <a:pt x="7780346" y="0"/>
                </a:lnTo>
                <a:lnTo>
                  <a:pt x="7780346" y="806400"/>
                </a:lnTo>
                <a:lnTo>
                  <a:pt x="0" y="806400"/>
                </a:lnTo>
                <a:lnTo>
                  <a:pt x="0" y="0"/>
                </a:lnTo>
                <a:close/>
              </a:path>
            </a:pathLst>
          </a:custGeom>
          <a:solidFill>
            <a:srgbClr val="D9E6DC"/>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7938" lvl="2"/>
            <a:r>
              <a:rPr lang="en-US" altLang="en-US" sz="1200" b="1" dirty="0">
                <a:solidFill>
                  <a:schemeClr val="tx1"/>
                </a:solidFill>
              </a:rPr>
              <a:t>These results </a:t>
            </a:r>
            <a:r>
              <a:rPr lang="en-US" altLang="en-US" sz="1200" b="1" dirty="0" smtClean="0">
                <a:solidFill>
                  <a:schemeClr val="tx1"/>
                </a:solidFill>
              </a:rPr>
              <a:t>have specific implications for cyber resilience</a:t>
            </a:r>
            <a:br>
              <a:rPr lang="en-US" altLang="en-US" sz="1200" b="1" dirty="0" smtClean="0">
                <a:solidFill>
                  <a:schemeClr val="tx1"/>
                </a:solidFill>
              </a:rPr>
            </a:br>
            <a:r>
              <a:rPr lang="en-US" altLang="en-US" sz="1000" dirty="0" smtClean="0">
                <a:solidFill>
                  <a:schemeClr val="tx1"/>
                </a:solidFill>
              </a:rPr>
              <a:t>and require human capital practices that drive employee experience in ways that mitigate risk…</a:t>
            </a:r>
            <a:endParaRPr lang="en-US" altLang="en-US" sz="1000" dirty="0">
              <a:solidFill>
                <a:schemeClr val="tx1"/>
              </a:solidFill>
            </a:endParaRPr>
          </a:p>
        </p:txBody>
      </p:sp>
      <p:grpSp>
        <p:nvGrpSpPr>
          <p:cNvPr id="16" name="Group 15"/>
          <p:cNvGrpSpPr/>
          <p:nvPr/>
        </p:nvGrpSpPr>
        <p:grpSpPr>
          <a:xfrm>
            <a:off x="63769" y="1655156"/>
            <a:ext cx="1040510" cy="720305"/>
            <a:chOff x="3387" y="1663782"/>
            <a:chExt cx="1040510" cy="720305"/>
          </a:xfrm>
        </p:grpSpPr>
        <p:sp>
          <p:nvSpPr>
            <p:cNvPr id="17" name="Parallelogram 16"/>
            <p:cNvSpPr/>
            <p:nvPr/>
          </p:nvSpPr>
          <p:spPr>
            <a:xfrm rot="20011109">
              <a:off x="323897" y="1663782"/>
              <a:ext cx="720000" cy="720000"/>
            </a:xfrm>
            <a:prstGeom prst="parallelogram">
              <a:avLst>
                <a:gd name="adj" fmla="val 500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p:cNvSpPr/>
            <p:nvPr/>
          </p:nvSpPr>
          <p:spPr>
            <a:xfrm rot="1595400" flipH="1">
              <a:off x="3387" y="1664087"/>
              <a:ext cx="720000" cy="720000"/>
            </a:xfrm>
            <a:prstGeom prst="parallelogram">
              <a:avLst>
                <a:gd name="adj" fmla="val 50054"/>
              </a:avLst>
            </a:prstGeom>
            <a:solidFill>
              <a:srgbClr val="D8D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63769" y="2560930"/>
            <a:ext cx="1040510" cy="720305"/>
            <a:chOff x="3387" y="1663782"/>
            <a:chExt cx="1040510" cy="720305"/>
          </a:xfrm>
        </p:grpSpPr>
        <p:sp>
          <p:nvSpPr>
            <p:cNvPr id="20" name="Parallelogram 19"/>
            <p:cNvSpPr/>
            <p:nvPr/>
          </p:nvSpPr>
          <p:spPr>
            <a:xfrm rot="20011109">
              <a:off x="323897" y="1663782"/>
              <a:ext cx="720000" cy="720000"/>
            </a:xfrm>
            <a:prstGeom prst="parallelogram">
              <a:avLst>
                <a:gd name="adj" fmla="val 500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arallelogram 20"/>
            <p:cNvSpPr/>
            <p:nvPr/>
          </p:nvSpPr>
          <p:spPr>
            <a:xfrm rot="1595400" flipH="1">
              <a:off x="3387" y="1664087"/>
              <a:ext cx="720000" cy="720000"/>
            </a:xfrm>
            <a:prstGeom prst="parallelogram">
              <a:avLst>
                <a:gd name="adj" fmla="val 50054"/>
              </a:avLst>
            </a:prstGeom>
            <a:solidFill>
              <a:srgbClr val="DD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63769" y="3466703"/>
            <a:ext cx="1040510" cy="720305"/>
            <a:chOff x="3387" y="1663782"/>
            <a:chExt cx="1040510" cy="720305"/>
          </a:xfrm>
        </p:grpSpPr>
        <p:sp>
          <p:nvSpPr>
            <p:cNvPr id="23" name="Parallelogram 22"/>
            <p:cNvSpPr/>
            <p:nvPr/>
          </p:nvSpPr>
          <p:spPr>
            <a:xfrm rot="20011109">
              <a:off x="323897" y="1663782"/>
              <a:ext cx="720000" cy="720000"/>
            </a:xfrm>
            <a:prstGeom prst="parallelogram">
              <a:avLst>
                <a:gd name="adj" fmla="val 500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arallelogram 23"/>
            <p:cNvSpPr/>
            <p:nvPr/>
          </p:nvSpPr>
          <p:spPr>
            <a:xfrm rot="1595400" flipH="1">
              <a:off x="3387" y="1664087"/>
              <a:ext cx="720000" cy="720000"/>
            </a:xfrm>
            <a:prstGeom prst="parallelogram">
              <a:avLst>
                <a:gd name="adj" fmla="val 50054"/>
              </a:avLst>
            </a:prstGeom>
            <a:solidFill>
              <a:srgbClr val="C8D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63393" y="3934067"/>
            <a:ext cx="1040510" cy="720305"/>
            <a:chOff x="3387" y="1663782"/>
            <a:chExt cx="1040510" cy="720305"/>
          </a:xfrm>
        </p:grpSpPr>
        <p:sp>
          <p:nvSpPr>
            <p:cNvPr id="26" name="Parallelogram 25"/>
            <p:cNvSpPr/>
            <p:nvPr/>
          </p:nvSpPr>
          <p:spPr>
            <a:xfrm rot="20011109">
              <a:off x="323897" y="1663782"/>
              <a:ext cx="720000" cy="720000"/>
            </a:xfrm>
            <a:prstGeom prst="parallelogram">
              <a:avLst>
                <a:gd name="adj" fmla="val 500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arallelogram 26"/>
            <p:cNvSpPr/>
            <p:nvPr/>
          </p:nvSpPr>
          <p:spPr>
            <a:xfrm rot="1595400" flipH="1">
              <a:off x="3387" y="1664087"/>
              <a:ext cx="720000" cy="720000"/>
            </a:xfrm>
            <a:prstGeom prst="parallelogram">
              <a:avLst>
                <a:gd name="adj" fmla="val 50054"/>
              </a:avLst>
            </a:prstGeom>
            <a:solidFill>
              <a:srgbClr val="C8D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63769" y="4798548"/>
            <a:ext cx="1040510" cy="720305"/>
            <a:chOff x="3387" y="1663782"/>
            <a:chExt cx="1040510" cy="720305"/>
          </a:xfrm>
          <a:solidFill>
            <a:srgbClr val="D9E6DC"/>
          </a:solidFill>
        </p:grpSpPr>
        <p:sp>
          <p:nvSpPr>
            <p:cNvPr id="33" name="Parallelogram 32"/>
            <p:cNvSpPr/>
            <p:nvPr/>
          </p:nvSpPr>
          <p:spPr>
            <a:xfrm rot="20011109">
              <a:off x="323897" y="1663782"/>
              <a:ext cx="720000" cy="720000"/>
            </a:xfrm>
            <a:prstGeom prst="parallelogram">
              <a:avLst>
                <a:gd name="adj" fmla="val 500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arallelogram 33"/>
            <p:cNvSpPr/>
            <p:nvPr/>
          </p:nvSpPr>
          <p:spPr>
            <a:xfrm rot="1595400" flipH="1">
              <a:off x="3387" y="1664087"/>
              <a:ext cx="720000" cy="720000"/>
            </a:xfrm>
            <a:prstGeom prst="parallelogram">
              <a:avLst>
                <a:gd name="adj" fmla="val 500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p:cNvGrpSpPr/>
          <p:nvPr/>
        </p:nvGrpSpPr>
        <p:grpSpPr>
          <a:xfrm>
            <a:off x="2483172" y="3399746"/>
            <a:ext cx="331828" cy="1185570"/>
            <a:chOff x="2483172" y="3429562"/>
            <a:chExt cx="331828" cy="1423955"/>
          </a:xfrm>
        </p:grpSpPr>
        <p:grpSp>
          <p:nvGrpSpPr>
            <p:cNvPr id="28" name="Group 27"/>
            <p:cNvGrpSpPr/>
            <p:nvPr/>
          </p:nvGrpSpPr>
          <p:grpSpPr>
            <a:xfrm>
              <a:off x="2483173" y="3429562"/>
              <a:ext cx="331827" cy="1040628"/>
              <a:chOff x="2483173" y="3378006"/>
              <a:chExt cx="364773" cy="1143949"/>
            </a:xfrm>
            <a:solidFill>
              <a:srgbClr val="C8D7DF"/>
            </a:solidFill>
          </p:grpSpPr>
          <p:sp>
            <p:nvSpPr>
              <p:cNvPr id="29" name="Oval 28"/>
              <p:cNvSpPr/>
              <p:nvPr/>
            </p:nvSpPr>
            <p:spPr>
              <a:xfrm>
                <a:off x="2483173" y="3378006"/>
                <a:ext cx="364773" cy="364773"/>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46800" rIns="0" rtlCol="0" anchor="ctr"/>
              <a:lstStyle/>
              <a:p>
                <a:pPr algn="ctr"/>
                <a:r>
                  <a:rPr lang="en-US" sz="1200" b="1" dirty="0" smtClean="0">
                    <a:solidFill>
                      <a:schemeClr val="accent3"/>
                    </a:solidFill>
                  </a:rPr>
                  <a:t>1</a:t>
                </a:r>
                <a:endParaRPr lang="en-US" sz="1200" b="1" dirty="0">
                  <a:solidFill>
                    <a:schemeClr val="accent3"/>
                  </a:solidFill>
                </a:endParaRPr>
              </a:p>
            </p:txBody>
          </p:sp>
          <p:sp>
            <p:nvSpPr>
              <p:cNvPr id="30" name="Oval 29"/>
              <p:cNvSpPr/>
              <p:nvPr/>
            </p:nvSpPr>
            <p:spPr>
              <a:xfrm>
                <a:off x="2483173" y="3755855"/>
                <a:ext cx="364773" cy="364773"/>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46800" rIns="0" rtlCol="0" anchor="ctr"/>
              <a:lstStyle/>
              <a:p>
                <a:pPr algn="ctr"/>
                <a:r>
                  <a:rPr lang="en-US" sz="1200" b="1" dirty="0" smtClean="0">
                    <a:solidFill>
                      <a:schemeClr val="accent3"/>
                    </a:solidFill>
                  </a:rPr>
                  <a:t>2</a:t>
                </a:r>
                <a:endParaRPr lang="en-US" sz="1200" b="1" dirty="0">
                  <a:solidFill>
                    <a:schemeClr val="accent3"/>
                  </a:solidFill>
                </a:endParaRPr>
              </a:p>
            </p:txBody>
          </p:sp>
          <p:sp>
            <p:nvSpPr>
              <p:cNvPr id="31" name="Oval 30"/>
              <p:cNvSpPr/>
              <p:nvPr/>
            </p:nvSpPr>
            <p:spPr>
              <a:xfrm>
                <a:off x="2483173" y="4157182"/>
                <a:ext cx="364773" cy="364773"/>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46800" rIns="0" rtlCol="0" anchor="ctr"/>
              <a:lstStyle/>
              <a:p>
                <a:pPr algn="ctr"/>
                <a:r>
                  <a:rPr lang="en-US" sz="1200" b="1" dirty="0">
                    <a:solidFill>
                      <a:schemeClr val="accent3"/>
                    </a:solidFill>
                  </a:rPr>
                  <a:t>3</a:t>
                </a:r>
              </a:p>
            </p:txBody>
          </p:sp>
        </p:grpSp>
        <p:sp>
          <p:nvSpPr>
            <p:cNvPr id="35" name="Oval 34"/>
            <p:cNvSpPr/>
            <p:nvPr/>
          </p:nvSpPr>
          <p:spPr>
            <a:xfrm>
              <a:off x="2483172" y="4521690"/>
              <a:ext cx="331827" cy="331827"/>
            </a:xfrm>
            <a:prstGeom prst="ellipse">
              <a:avLst/>
            </a:prstGeom>
            <a:solidFill>
              <a:srgbClr val="C8D7D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46800" rIns="0" rtlCol="0" anchor="ctr"/>
            <a:lstStyle/>
            <a:p>
              <a:pPr algn="ctr"/>
              <a:r>
                <a:rPr lang="en-US" sz="1200" b="1" dirty="0" smtClean="0">
                  <a:solidFill>
                    <a:schemeClr val="accent3"/>
                  </a:solidFill>
                </a:rPr>
                <a:t>4</a:t>
              </a:r>
              <a:endParaRPr lang="en-US" sz="1200" b="1" dirty="0">
                <a:solidFill>
                  <a:schemeClr val="accent3"/>
                </a:solidFill>
              </a:endParaRPr>
            </a:p>
          </p:txBody>
        </p:sp>
      </p:grpSp>
      <p:sp>
        <p:nvSpPr>
          <p:cNvPr id="36" name="Footer Placeholder 2"/>
          <p:cNvSpPr>
            <a:spLocks noGrp="1"/>
          </p:cNvSpPr>
          <p:nvPr>
            <p:ph type="ftr" sz="quarter" idx="4294967295"/>
          </p:nvPr>
        </p:nvSpPr>
        <p:spPr>
          <a:xfrm>
            <a:off x="457200" y="6435427"/>
            <a:ext cx="3958390" cy="69250"/>
          </a:xfrm>
          <a:prstGeom prst="rect">
            <a:avLst/>
          </a:prstGeom>
        </p:spPr>
        <p:txBody>
          <a:bodyPr/>
          <a:lstStyle/>
          <a:p>
            <a:r>
              <a:rPr lang="en-GB" dirty="0" smtClean="0"/>
              <a:t>© 2018 </a:t>
            </a:r>
            <a:r>
              <a:rPr lang="en-GB" dirty="0" err="1" smtClean="0"/>
              <a:t>Wllis</a:t>
            </a:r>
            <a:r>
              <a:rPr lang="en-GB" dirty="0" smtClean="0"/>
              <a:t> Towers Watson. All rights reserved. Proprietary and Confidential. For Willis Towers Watson and Willis Towers Watson client use only.</a:t>
            </a:r>
            <a:endParaRPr lang="en-US" dirty="0"/>
          </a:p>
        </p:txBody>
      </p:sp>
      <p:sp>
        <p:nvSpPr>
          <p:cNvPr id="37" name="Footer Placeholder 5"/>
          <p:cNvSpPr>
            <a:spLocks noGrp="1"/>
          </p:cNvSpPr>
          <p:nvPr>
            <p:ph type="ftr" sz="quarter" idx="3"/>
          </p:nvPr>
        </p:nvSpPr>
        <p:spPr>
          <a:xfrm>
            <a:off x="457200" y="6400802"/>
            <a:ext cx="5277853" cy="69250"/>
          </a:xfrm>
        </p:spPr>
        <p:txBody>
          <a:bodyPr/>
          <a:lstStyle/>
          <a:p>
            <a:r>
              <a:rPr lang="en-GB" dirty="0"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custDataLst>
      <p:tags r:id="rId1"/>
    </p:custDataLst>
    <p:extLst>
      <p:ext uri="{BB962C8B-B14F-4D97-AF65-F5344CB8AC3E}">
        <p14:creationId xmlns:p14="http://schemas.microsoft.com/office/powerpoint/2010/main" val="23626493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453717" y="6400802"/>
            <a:ext cx="381000" cy="126958"/>
          </a:xfrm>
        </p:spPr>
        <p:txBody>
          <a:bodyPr vert="horz" wrap="square" lIns="0" tIns="0" rIns="0" bIns="0" rtlCol="0" anchor="t" anchorCtr="0">
            <a:spAutoFit/>
          </a:bodyPr>
          <a:lstStyle/>
          <a:p>
            <a:pPr algn="ctr"/>
            <a:fld id="{2083E393-C0BF-4ED8-8545-7E4C90AFF831}" type="slidenum">
              <a:rPr lang="en-US" sz="825"/>
              <a:pPr algn="ctr"/>
              <a:t>29</a:t>
            </a:fld>
            <a:endParaRPr lang="en-US" sz="825" dirty="0"/>
          </a:p>
        </p:txBody>
      </p:sp>
      <p:sp>
        <p:nvSpPr>
          <p:cNvPr id="7" name="Path"/>
          <p:cNvSpPr/>
          <p:nvPr/>
        </p:nvSpPr>
        <p:spPr>
          <a:xfrm>
            <a:off x="449263" y="6569045"/>
            <a:ext cx="5570444"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dirty="0">
              <a:solidFill>
                <a:schemeClr val="tx1"/>
              </a:solidFill>
            </a:endParaRPr>
          </a:p>
        </p:txBody>
      </p:sp>
      <p:sp>
        <p:nvSpPr>
          <p:cNvPr id="5" name="Rectangle 2"/>
          <p:cNvSpPr>
            <a:spLocks noGrp="1" noChangeArrowheads="1"/>
          </p:cNvSpPr>
          <p:nvPr>
            <p:ph type="title"/>
          </p:nvPr>
        </p:nvSpPr>
        <p:spPr>
          <a:xfrm>
            <a:off x="457200" y="457200"/>
            <a:ext cx="8229600" cy="307777"/>
          </a:xfrm>
        </p:spPr>
        <p:txBody>
          <a:bodyPr>
            <a:normAutofit/>
          </a:bodyPr>
          <a:lstStyle/>
          <a:p>
            <a:r>
              <a:rPr lang="en-GB" sz="1600" dirty="0"/>
              <a:t>Willis Towers Watson point of view on Risk Culture</a:t>
            </a:r>
            <a:endParaRPr lang="en-US" altLang="en-US" sz="1600" dirty="0" smtClean="0"/>
          </a:p>
        </p:txBody>
      </p:sp>
      <p:sp>
        <p:nvSpPr>
          <p:cNvPr id="36" name="Footer Placeholder 2"/>
          <p:cNvSpPr>
            <a:spLocks noGrp="1"/>
          </p:cNvSpPr>
          <p:nvPr>
            <p:ph type="ftr" sz="quarter" idx="4294967295"/>
          </p:nvPr>
        </p:nvSpPr>
        <p:spPr>
          <a:xfrm>
            <a:off x="457200" y="6435427"/>
            <a:ext cx="3958390" cy="69250"/>
          </a:xfrm>
          <a:prstGeom prst="rect">
            <a:avLst/>
          </a:prstGeom>
        </p:spPr>
        <p:txBody>
          <a:bodyPr/>
          <a:lstStyle/>
          <a:p>
            <a:r>
              <a:rPr lang="en-GB" smtClean="0"/>
              <a:t>© 2018 Willis Towers Watson. All rights reserved. Proprietary and Confidential. For Willis Towers Watson and Willis Towers Watson client use only.</a:t>
            </a:r>
            <a:endParaRPr lang="en-US" dirty="0"/>
          </a:p>
        </p:txBody>
      </p:sp>
      <p:sp>
        <p:nvSpPr>
          <p:cNvPr id="38" name="Rounded Rectangle 37"/>
          <p:cNvSpPr/>
          <p:nvPr/>
        </p:nvSpPr>
        <p:spPr bwMode="auto">
          <a:xfrm>
            <a:off x="502116" y="1293813"/>
            <a:ext cx="8208000" cy="554037"/>
          </a:xfrm>
          <a:prstGeom prst="roundRect">
            <a:avLst>
              <a:gd name="adj" fmla="val 50000"/>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r>
              <a:rPr lang="en-GB" sz="1600" dirty="0">
                <a:solidFill>
                  <a:prstClr val="white"/>
                </a:solidFill>
              </a:rPr>
              <a:t>Risk culture is </a:t>
            </a:r>
            <a:r>
              <a:rPr lang="en-GB" sz="1600" b="1" dirty="0">
                <a:solidFill>
                  <a:prstClr val="white"/>
                </a:solidFill>
              </a:rPr>
              <a:t>fundamental</a:t>
            </a:r>
            <a:r>
              <a:rPr lang="en-GB" sz="1600" dirty="0">
                <a:solidFill>
                  <a:prstClr val="white"/>
                </a:solidFill>
              </a:rPr>
              <a:t> and </a:t>
            </a:r>
            <a:r>
              <a:rPr lang="en-GB" sz="1600" b="1" dirty="0">
                <a:solidFill>
                  <a:prstClr val="white"/>
                </a:solidFill>
              </a:rPr>
              <a:t>individual</a:t>
            </a:r>
            <a:r>
              <a:rPr lang="en-GB" sz="1600" dirty="0">
                <a:solidFill>
                  <a:prstClr val="white"/>
                </a:solidFill>
              </a:rPr>
              <a:t> to each business  </a:t>
            </a:r>
          </a:p>
        </p:txBody>
      </p:sp>
      <p:sp>
        <p:nvSpPr>
          <p:cNvPr id="40" name="Oval 39"/>
          <p:cNvSpPr/>
          <p:nvPr/>
        </p:nvSpPr>
        <p:spPr bwMode="auto">
          <a:xfrm>
            <a:off x="595096" y="1362921"/>
            <a:ext cx="395359" cy="395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anchor="ctr"/>
          <a:lstStyle/>
          <a:p>
            <a:pPr algn="ctr">
              <a:lnSpc>
                <a:spcPts val="1700"/>
              </a:lnSpc>
              <a:defRPr/>
            </a:pPr>
            <a:r>
              <a:rPr lang="en-US" sz="1600" dirty="0">
                <a:solidFill>
                  <a:srgbClr val="FF0000"/>
                </a:solidFill>
              </a:rPr>
              <a:t> </a:t>
            </a:r>
          </a:p>
          <a:p>
            <a:pPr algn="ctr">
              <a:lnSpc>
                <a:spcPts val="1700"/>
              </a:lnSpc>
              <a:defRPr/>
            </a:pPr>
            <a:endParaRPr lang="en-US" sz="1600" dirty="0">
              <a:solidFill>
                <a:srgbClr val="FF0000"/>
              </a:solidFill>
            </a:endParaRPr>
          </a:p>
        </p:txBody>
      </p:sp>
      <p:sp>
        <p:nvSpPr>
          <p:cNvPr id="41" name="Right Arrow 6"/>
          <p:cNvSpPr>
            <a:spLocks noChangeArrowheads="1"/>
          </p:cNvSpPr>
          <p:nvPr/>
        </p:nvSpPr>
        <p:spPr bwMode="auto">
          <a:xfrm>
            <a:off x="740275" y="1446823"/>
            <a:ext cx="164625" cy="227498"/>
          </a:xfrm>
          <a:prstGeom prst="rightArrow">
            <a:avLst>
              <a:gd name="adj1" fmla="val 100000"/>
              <a:gd name="adj2" fmla="val 100000"/>
            </a:avLst>
          </a:prstGeom>
          <a:solidFill>
            <a:schemeClr val="tx2">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endParaRPr lang="en-US" altLang="en-US" sz="1600" dirty="0">
              <a:solidFill>
                <a:prstClr val="white"/>
              </a:solidFill>
            </a:endParaRPr>
          </a:p>
        </p:txBody>
      </p:sp>
      <p:sp>
        <p:nvSpPr>
          <p:cNvPr id="43" name="Rounded Rectangle 42"/>
          <p:cNvSpPr/>
          <p:nvPr/>
        </p:nvSpPr>
        <p:spPr bwMode="auto">
          <a:xfrm>
            <a:off x="502116" y="1978025"/>
            <a:ext cx="8208000" cy="554038"/>
          </a:xfrm>
          <a:prstGeom prst="roundRect">
            <a:avLst>
              <a:gd name="adj" fmla="val 50000"/>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r>
              <a:rPr lang="en-GB" sz="1600" dirty="0">
                <a:solidFill>
                  <a:prstClr val="white"/>
                </a:solidFill>
              </a:rPr>
              <a:t>Risk culture can be articulated, </a:t>
            </a:r>
            <a:r>
              <a:rPr lang="en-GB" sz="1600" b="1" dirty="0">
                <a:solidFill>
                  <a:prstClr val="white"/>
                </a:solidFill>
              </a:rPr>
              <a:t>measured</a:t>
            </a:r>
            <a:r>
              <a:rPr lang="en-GB" sz="1600" dirty="0">
                <a:solidFill>
                  <a:prstClr val="white"/>
                </a:solidFill>
              </a:rPr>
              <a:t> and actively </a:t>
            </a:r>
            <a:r>
              <a:rPr lang="en-GB" sz="1600" b="1" dirty="0">
                <a:solidFill>
                  <a:prstClr val="white"/>
                </a:solidFill>
              </a:rPr>
              <a:t>managed</a:t>
            </a:r>
          </a:p>
        </p:txBody>
      </p:sp>
      <p:sp>
        <p:nvSpPr>
          <p:cNvPr id="45" name="Oval 44"/>
          <p:cNvSpPr/>
          <p:nvPr/>
        </p:nvSpPr>
        <p:spPr bwMode="auto">
          <a:xfrm>
            <a:off x="595096" y="2046288"/>
            <a:ext cx="395359" cy="3969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anchor="ctr"/>
          <a:lstStyle/>
          <a:p>
            <a:pPr algn="ctr">
              <a:lnSpc>
                <a:spcPts val="1700"/>
              </a:lnSpc>
              <a:defRPr/>
            </a:pPr>
            <a:r>
              <a:rPr lang="en-US" sz="1600" dirty="0">
                <a:solidFill>
                  <a:srgbClr val="FF0000"/>
                </a:solidFill>
              </a:rPr>
              <a:t> </a:t>
            </a:r>
          </a:p>
          <a:p>
            <a:pPr algn="ctr">
              <a:lnSpc>
                <a:spcPts val="1700"/>
              </a:lnSpc>
              <a:defRPr/>
            </a:pPr>
            <a:endParaRPr lang="en-US" sz="1600" dirty="0">
              <a:solidFill>
                <a:srgbClr val="FF0000"/>
              </a:solidFill>
            </a:endParaRPr>
          </a:p>
        </p:txBody>
      </p:sp>
      <p:sp>
        <p:nvSpPr>
          <p:cNvPr id="46" name="Right Arrow 6"/>
          <p:cNvSpPr>
            <a:spLocks noChangeArrowheads="1"/>
          </p:cNvSpPr>
          <p:nvPr/>
        </p:nvSpPr>
        <p:spPr bwMode="auto">
          <a:xfrm>
            <a:off x="740275" y="2130187"/>
            <a:ext cx="164625" cy="229111"/>
          </a:xfrm>
          <a:prstGeom prst="rightArrow">
            <a:avLst>
              <a:gd name="adj1" fmla="val 100000"/>
              <a:gd name="adj2" fmla="val 100000"/>
            </a:avLst>
          </a:prstGeom>
          <a:solidFill>
            <a:schemeClr val="tx2">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endParaRPr lang="en-US" altLang="en-US" sz="1600" dirty="0">
              <a:solidFill>
                <a:prstClr val="white"/>
              </a:solidFill>
            </a:endParaRPr>
          </a:p>
        </p:txBody>
      </p:sp>
      <p:sp>
        <p:nvSpPr>
          <p:cNvPr id="48" name="Rounded Rectangle 47"/>
          <p:cNvSpPr/>
          <p:nvPr/>
        </p:nvSpPr>
        <p:spPr bwMode="auto">
          <a:xfrm>
            <a:off x="502116" y="2662238"/>
            <a:ext cx="8208000" cy="555625"/>
          </a:xfrm>
          <a:prstGeom prst="roundRect">
            <a:avLst>
              <a:gd name="adj" fmla="val 50000"/>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r>
              <a:rPr lang="en-GB" sz="1600" dirty="0">
                <a:solidFill>
                  <a:prstClr val="white"/>
                </a:solidFill>
              </a:rPr>
              <a:t>It is important to take account of both </a:t>
            </a:r>
            <a:r>
              <a:rPr lang="en-GB" sz="1600" b="1" dirty="0">
                <a:solidFill>
                  <a:prstClr val="white"/>
                </a:solidFill>
              </a:rPr>
              <a:t>directly observable </a:t>
            </a:r>
            <a:r>
              <a:rPr lang="en-GB" sz="1600" dirty="0">
                <a:solidFill>
                  <a:prstClr val="white"/>
                </a:solidFill>
              </a:rPr>
              <a:t>and </a:t>
            </a:r>
            <a:r>
              <a:rPr lang="en-GB" sz="1600" b="1" dirty="0">
                <a:solidFill>
                  <a:prstClr val="white"/>
                </a:solidFill>
              </a:rPr>
              <a:t>psychological</a:t>
            </a:r>
            <a:r>
              <a:rPr lang="en-GB" sz="1600" dirty="0">
                <a:solidFill>
                  <a:prstClr val="white"/>
                </a:solidFill>
              </a:rPr>
              <a:t> factors</a:t>
            </a:r>
          </a:p>
        </p:txBody>
      </p:sp>
      <p:sp>
        <p:nvSpPr>
          <p:cNvPr id="50" name="Oval 49"/>
          <p:cNvSpPr/>
          <p:nvPr/>
        </p:nvSpPr>
        <p:spPr bwMode="auto">
          <a:xfrm>
            <a:off x="595096" y="2736846"/>
            <a:ext cx="395359" cy="3957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anchor="ctr"/>
          <a:lstStyle/>
          <a:p>
            <a:pPr algn="ctr">
              <a:lnSpc>
                <a:spcPts val="1700"/>
              </a:lnSpc>
              <a:defRPr/>
            </a:pPr>
            <a:r>
              <a:rPr lang="en-US" sz="1600" dirty="0">
                <a:solidFill>
                  <a:srgbClr val="FF0000"/>
                </a:solidFill>
              </a:rPr>
              <a:t> </a:t>
            </a:r>
          </a:p>
          <a:p>
            <a:pPr algn="ctr">
              <a:lnSpc>
                <a:spcPts val="1700"/>
              </a:lnSpc>
              <a:defRPr/>
            </a:pPr>
            <a:endParaRPr lang="en-US" sz="1600" dirty="0">
              <a:solidFill>
                <a:srgbClr val="FF0000"/>
              </a:solidFill>
            </a:endParaRPr>
          </a:p>
        </p:txBody>
      </p:sp>
      <p:sp>
        <p:nvSpPr>
          <p:cNvPr id="51" name="Right Arrow 6"/>
          <p:cNvSpPr>
            <a:spLocks noChangeArrowheads="1"/>
          </p:cNvSpPr>
          <p:nvPr/>
        </p:nvSpPr>
        <p:spPr bwMode="auto">
          <a:xfrm>
            <a:off x="740275" y="2820501"/>
            <a:ext cx="164625" cy="228456"/>
          </a:xfrm>
          <a:prstGeom prst="rightArrow">
            <a:avLst>
              <a:gd name="adj1" fmla="val 100000"/>
              <a:gd name="adj2" fmla="val 100000"/>
            </a:avLst>
          </a:prstGeom>
          <a:solidFill>
            <a:schemeClr val="tx2">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endParaRPr lang="en-US" altLang="en-US" sz="1600" dirty="0">
              <a:solidFill>
                <a:prstClr val="white"/>
              </a:solidFill>
            </a:endParaRPr>
          </a:p>
        </p:txBody>
      </p:sp>
      <p:sp>
        <p:nvSpPr>
          <p:cNvPr id="53" name="Rounded Rectangle 52"/>
          <p:cNvSpPr/>
          <p:nvPr/>
        </p:nvSpPr>
        <p:spPr bwMode="auto">
          <a:xfrm>
            <a:off x="502116" y="3348038"/>
            <a:ext cx="8208000" cy="554037"/>
          </a:xfrm>
          <a:prstGeom prst="roundRect">
            <a:avLst>
              <a:gd name="adj" fmla="val 50000"/>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r>
              <a:rPr lang="en-GB" sz="1600" dirty="0">
                <a:solidFill>
                  <a:prstClr val="white"/>
                </a:solidFill>
              </a:rPr>
              <a:t>Managing risk culture is about </a:t>
            </a:r>
            <a:r>
              <a:rPr lang="en-GB" sz="1600" b="1" dirty="0">
                <a:solidFill>
                  <a:prstClr val="white"/>
                </a:solidFill>
              </a:rPr>
              <a:t>controlling risks </a:t>
            </a:r>
            <a:r>
              <a:rPr lang="en-GB" sz="1600" dirty="0">
                <a:solidFill>
                  <a:prstClr val="white"/>
                </a:solidFill>
              </a:rPr>
              <a:t>and also ensuring </a:t>
            </a:r>
            <a:r>
              <a:rPr lang="en-GB" sz="1600" b="1" dirty="0">
                <a:solidFill>
                  <a:prstClr val="white"/>
                </a:solidFill>
              </a:rPr>
              <a:t>opportunities are not missed</a:t>
            </a:r>
          </a:p>
        </p:txBody>
      </p:sp>
      <p:sp>
        <p:nvSpPr>
          <p:cNvPr id="55" name="Oval 54"/>
          <p:cNvSpPr/>
          <p:nvPr/>
        </p:nvSpPr>
        <p:spPr bwMode="auto">
          <a:xfrm>
            <a:off x="595096" y="3419489"/>
            <a:ext cx="395359" cy="39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anchor="ctr"/>
          <a:lstStyle/>
          <a:p>
            <a:pPr algn="ctr">
              <a:lnSpc>
                <a:spcPts val="1700"/>
              </a:lnSpc>
              <a:defRPr/>
            </a:pPr>
            <a:r>
              <a:rPr lang="en-US" sz="1600" dirty="0">
                <a:solidFill>
                  <a:srgbClr val="FF0000"/>
                </a:solidFill>
              </a:rPr>
              <a:t> </a:t>
            </a:r>
          </a:p>
          <a:p>
            <a:pPr algn="ctr">
              <a:lnSpc>
                <a:spcPts val="1700"/>
              </a:lnSpc>
              <a:defRPr/>
            </a:pPr>
            <a:endParaRPr lang="en-US" sz="1600" dirty="0">
              <a:solidFill>
                <a:srgbClr val="FF0000"/>
              </a:solidFill>
            </a:endParaRPr>
          </a:p>
        </p:txBody>
      </p:sp>
      <p:sp>
        <p:nvSpPr>
          <p:cNvPr id="56" name="Right Arrow 6"/>
          <p:cNvSpPr>
            <a:spLocks noChangeArrowheads="1"/>
          </p:cNvSpPr>
          <p:nvPr/>
        </p:nvSpPr>
        <p:spPr bwMode="auto">
          <a:xfrm>
            <a:off x="740275" y="3503391"/>
            <a:ext cx="164625" cy="227499"/>
          </a:xfrm>
          <a:prstGeom prst="rightArrow">
            <a:avLst>
              <a:gd name="adj1" fmla="val 100000"/>
              <a:gd name="adj2" fmla="val 100000"/>
            </a:avLst>
          </a:prstGeom>
          <a:solidFill>
            <a:schemeClr val="tx2">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endParaRPr lang="en-US" altLang="en-US" sz="1600" dirty="0">
              <a:solidFill>
                <a:prstClr val="white"/>
              </a:solidFill>
            </a:endParaRPr>
          </a:p>
        </p:txBody>
      </p:sp>
      <p:sp>
        <p:nvSpPr>
          <p:cNvPr id="58" name="Rounded Rectangle 57"/>
          <p:cNvSpPr/>
          <p:nvPr/>
        </p:nvSpPr>
        <p:spPr bwMode="auto">
          <a:xfrm>
            <a:off x="502116" y="5402263"/>
            <a:ext cx="8208000" cy="554037"/>
          </a:xfrm>
          <a:prstGeom prst="roundRect">
            <a:avLst>
              <a:gd name="adj" fmla="val 50000"/>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r>
              <a:rPr lang="en-GB" sz="1600" dirty="0">
                <a:solidFill>
                  <a:prstClr val="white"/>
                </a:solidFill>
              </a:rPr>
              <a:t>Current practice is mixed - many organisations are now making </a:t>
            </a:r>
            <a:r>
              <a:rPr lang="en-GB" sz="1600" b="1" dirty="0">
                <a:solidFill>
                  <a:prstClr val="white"/>
                </a:solidFill>
              </a:rPr>
              <a:t>significant progress</a:t>
            </a:r>
            <a:r>
              <a:rPr lang="en-GB" sz="1600" dirty="0">
                <a:solidFill>
                  <a:prstClr val="white"/>
                </a:solidFill>
              </a:rPr>
              <a:t>, others are being left behind</a:t>
            </a:r>
          </a:p>
        </p:txBody>
      </p:sp>
      <p:sp>
        <p:nvSpPr>
          <p:cNvPr id="60" name="Oval 59"/>
          <p:cNvSpPr/>
          <p:nvPr/>
        </p:nvSpPr>
        <p:spPr bwMode="auto">
          <a:xfrm>
            <a:off x="595096" y="5492757"/>
            <a:ext cx="395359" cy="39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anchor="ctr"/>
          <a:lstStyle/>
          <a:p>
            <a:pPr algn="ctr">
              <a:lnSpc>
                <a:spcPts val="1700"/>
              </a:lnSpc>
              <a:defRPr/>
            </a:pPr>
            <a:r>
              <a:rPr lang="en-US" sz="1600" dirty="0">
                <a:solidFill>
                  <a:srgbClr val="FF0000"/>
                </a:solidFill>
              </a:rPr>
              <a:t> </a:t>
            </a:r>
          </a:p>
          <a:p>
            <a:pPr algn="ctr">
              <a:lnSpc>
                <a:spcPts val="1700"/>
              </a:lnSpc>
              <a:defRPr/>
            </a:pPr>
            <a:endParaRPr lang="en-US" sz="1600" dirty="0">
              <a:solidFill>
                <a:srgbClr val="FF0000"/>
              </a:solidFill>
            </a:endParaRPr>
          </a:p>
        </p:txBody>
      </p:sp>
      <p:sp>
        <p:nvSpPr>
          <p:cNvPr id="61" name="Right Arrow 6"/>
          <p:cNvSpPr>
            <a:spLocks noChangeArrowheads="1"/>
          </p:cNvSpPr>
          <p:nvPr/>
        </p:nvSpPr>
        <p:spPr bwMode="auto">
          <a:xfrm>
            <a:off x="740275" y="5576659"/>
            <a:ext cx="164625" cy="227499"/>
          </a:xfrm>
          <a:prstGeom prst="rightArrow">
            <a:avLst>
              <a:gd name="adj1" fmla="val 100000"/>
              <a:gd name="adj2" fmla="val 100000"/>
            </a:avLst>
          </a:prstGeom>
          <a:solidFill>
            <a:schemeClr val="tx2">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endParaRPr lang="en-US" altLang="en-US" sz="1600" dirty="0">
              <a:solidFill>
                <a:prstClr val="white"/>
              </a:solidFill>
            </a:endParaRPr>
          </a:p>
        </p:txBody>
      </p:sp>
      <p:sp>
        <p:nvSpPr>
          <p:cNvPr id="63" name="Rounded Rectangle 62"/>
          <p:cNvSpPr/>
          <p:nvPr/>
        </p:nvSpPr>
        <p:spPr bwMode="auto">
          <a:xfrm>
            <a:off x="502116" y="4716463"/>
            <a:ext cx="8208000" cy="555625"/>
          </a:xfrm>
          <a:prstGeom prst="roundRect">
            <a:avLst>
              <a:gd name="adj" fmla="val 50000"/>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r>
              <a:rPr lang="en-GB" sz="1600" dirty="0">
                <a:solidFill>
                  <a:prstClr val="white"/>
                </a:solidFill>
              </a:rPr>
              <a:t>Changing any aspect of culture </a:t>
            </a:r>
            <a:r>
              <a:rPr lang="en-GB" sz="1600" b="1" dirty="0">
                <a:solidFill>
                  <a:prstClr val="white"/>
                </a:solidFill>
              </a:rPr>
              <a:t>takes time</a:t>
            </a:r>
            <a:r>
              <a:rPr lang="en-GB" sz="1600" dirty="0">
                <a:solidFill>
                  <a:prstClr val="white"/>
                </a:solidFill>
              </a:rPr>
              <a:t> but progress can and should be </a:t>
            </a:r>
            <a:r>
              <a:rPr lang="en-GB" sz="1600" b="1" dirty="0">
                <a:solidFill>
                  <a:prstClr val="white"/>
                </a:solidFill>
              </a:rPr>
              <a:t>monitored</a:t>
            </a:r>
          </a:p>
        </p:txBody>
      </p:sp>
      <p:sp>
        <p:nvSpPr>
          <p:cNvPr id="65" name="Oval 64"/>
          <p:cNvSpPr/>
          <p:nvPr/>
        </p:nvSpPr>
        <p:spPr bwMode="auto">
          <a:xfrm>
            <a:off x="595096" y="4794241"/>
            <a:ext cx="395359" cy="3957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anchor="ctr"/>
          <a:lstStyle/>
          <a:p>
            <a:pPr algn="ctr">
              <a:lnSpc>
                <a:spcPts val="1700"/>
              </a:lnSpc>
              <a:defRPr/>
            </a:pPr>
            <a:r>
              <a:rPr lang="en-US" sz="1600" dirty="0">
                <a:solidFill>
                  <a:srgbClr val="FF0000"/>
                </a:solidFill>
              </a:rPr>
              <a:t> </a:t>
            </a:r>
          </a:p>
          <a:p>
            <a:pPr algn="ctr">
              <a:lnSpc>
                <a:spcPts val="1700"/>
              </a:lnSpc>
              <a:defRPr/>
            </a:pPr>
            <a:endParaRPr lang="en-US" sz="1600" dirty="0">
              <a:solidFill>
                <a:srgbClr val="FF0000"/>
              </a:solidFill>
            </a:endParaRPr>
          </a:p>
        </p:txBody>
      </p:sp>
      <p:sp>
        <p:nvSpPr>
          <p:cNvPr id="66" name="Right Arrow 6"/>
          <p:cNvSpPr>
            <a:spLocks noChangeArrowheads="1"/>
          </p:cNvSpPr>
          <p:nvPr/>
        </p:nvSpPr>
        <p:spPr bwMode="auto">
          <a:xfrm>
            <a:off x="740275" y="4877900"/>
            <a:ext cx="164625" cy="228456"/>
          </a:xfrm>
          <a:prstGeom prst="rightArrow">
            <a:avLst>
              <a:gd name="adj1" fmla="val 100000"/>
              <a:gd name="adj2" fmla="val 100000"/>
            </a:avLst>
          </a:prstGeom>
          <a:solidFill>
            <a:schemeClr val="tx2">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endParaRPr lang="en-US" altLang="en-US" sz="1600" dirty="0">
              <a:solidFill>
                <a:prstClr val="white"/>
              </a:solidFill>
            </a:endParaRPr>
          </a:p>
        </p:txBody>
      </p:sp>
      <p:sp>
        <p:nvSpPr>
          <p:cNvPr id="68" name="Rounded Rectangle 67"/>
          <p:cNvSpPr/>
          <p:nvPr/>
        </p:nvSpPr>
        <p:spPr bwMode="auto">
          <a:xfrm>
            <a:off x="502116" y="4032250"/>
            <a:ext cx="8208000" cy="554038"/>
          </a:xfrm>
          <a:prstGeom prst="roundRect">
            <a:avLst>
              <a:gd name="adj" fmla="val 50000"/>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r>
              <a:rPr lang="en-GB" sz="1600" dirty="0">
                <a:solidFill>
                  <a:prstClr val="white"/>
                </a:solidFill>
              </a:rPr>
              <a:t>Managing risk culture is </a:t>
            </a:r>
            <a:r>
              <a:rPr lang="en-GB" sz="1600" b="1" dirty="0">
                <a:solidFill>
                  <a:prstClr val="white"/>
                </a:solidFill>
              </a:rPr>
              <a:t>multi-functional</a:t>
            </a:r>
            <a:r>
              <a:rPr lang="en-GB" sz="1600" dirty="0">
                <a:solidFill>
                  <a:prstClr val="white"/>
                </a:solidFill>
              </a:rPr>
              <a:t>, so working across the business is key.</a:t>
            </a:r>
          </a:p>
        </p:txBody>
      </p:sp>
      <p:sp>
        <p:nvSpPr>
          <p:cNvPr id="70" name="Oval 69"/>
          <p:cNvSpPr/>
          <p:nvPr/>
        </p:nvSpPr>
        <p:spPr bwMode="auto">
          <a:xfrm>
            <a:off x="595096" y="4098934"/>
            <a:ext cx="395359" cy="395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anchor="ctr"/>
          <a:lstStyle/>
          <a:p>
            <a:pPr algn="ctr">
              <a:lnSpc>
                <a:spcPts val="1700"/>
              </a:lnSpc>
              <a:defRPr/>
            </a:pPr>
            <a:r>
              <a:rPr lang="en-US" sz="1600" dirty="0">
                <a:solidFill>
                  <a:srgbClr val="FF0000"/>
                </a:solidFill>
              </a:rPr>
              <a:t> </a:t>
            </a:r>
          </a:p>
          <a:p>
            <a:pPr algn="ctr">
              <a:lnSpc>
                <a:spcPts val="1700"/>
              </a:lnSpc>
              <a:defRPr/>
            </a:pPr>
            <a:endParaRPr lang="en-US" sz="1600" dirty="0">
              <a:solidFill>
                <a:srgbClr val="FF0000"/>
              </a:solidFill>
            </a:endParaRPr>
          </a:p>
        </p:txBody>
      </p:sp>
      <p:sp>
        <p:nvSpPr>
          <p:cNvPr id="71" name="Right Arrow 6"/>
          <p:cNvSpPr>
            <a:spLocks noChangeArrowheads="1"/>
          </p:cNvSpPr>
          <p:nvPr/>
        </p:nvSpPr>
        <p:spPr bwMode="auto">
          <a:xfrm>
            <a:off x="740275" y="4182836"/>
            <a:ext cx="164625" cy="227498"/>
          </a:xfrm>
          <a:prstGeom prst="rightArrow">
            <a:avLst>
              <a:gd name="adj1" fmla="val 100000"/>
              <a:gd name="adj2" fmla="val 100000"/>
            </a:avLst>
          </a:prstGeom>
          <a:solidFill>
            <a:schemeClr val="tx2">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36000" bIns="36000" anchor="ctr"/>
          <a:lstStyle/>
          <a:p>
            <a:pPr marL="257118">
              <a:lnSpc>
                <a:spcPts val="1700"/>
              </a:lnSpc>
              <a:defRPr/>
            </a:pPr>
            <a:endParaRPr lang="en-US" altLang="en-US" sz="1600" dirty="0">
              <a:solidFill>
                <a:prstClr val="white"/>
              </a:solidFill>
            </a:endParaRPr>
          </a:p>
        </p:txBody>
      </p:sp>
    </p:spTree>
    <p:custDataLst>
      <p:tags r:id="rId1"/>
    </p:custDataLst>
    <p:extLst>
      <p:ext uri="{BB962C8B-B14F-4D97-AF65-F5344CB8AC3E}">
        <p14:creationId xmlns:p14="http://schemas.microsoft.com/office/powerpoint/2010/main" val="3834198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54"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121859" name="Rectangle 3"/>
          <p:cNvSpPr>
            <a:spLocks noChangeArrowheads="1"/>
          </p:cNvSpPr>
          <p:nvPr>
            <p:custDataLst>
              <p:tags r:id="rId3"/>
            </p:custDataLst>
          </p:nvPr>
        </p:nvSpPr>
        <p:spPr bwMode="auto">
          <a:xfrm>
            <a:off x="0" y="0"/>
            <a:ext cx="9144000" cy="6858000"/>
          </a:xfrm>
          <a:prstGeom prst="rect">
            <a:avLst/>
          </a:prstGeom>
          <a:solidFill>
            <a:schemeClr val="accent1"/>
          </a:solidFill>
          <a:ln>
            <a:noFill/>
          </a:ln>
          <a:extLst/>
        </p:spPr>
        <p:txBody>
          <a:bodyPr wrap="none" lIns="0" anchor="ctr"/>
          <a:lstStyle/>
          <a:p>
            <a:pPr>
              <a:lnSpc>
                <a:spcPct val="100000"/>
              </a:lnSpc>
            </a:pPr>
            <a:endParaRPr lang="en-US" smtClean="0">
              <a:solidFill>
                <a:srgbClr val="000000"/>
              </a:solidFill>
              <a:latin typeface="Arial"/>
              <a:cs typeface="Arial" charset="0"/>
            </a:endParaRPr>
          </a:p>
        </p:txBody>
      </p:sp>
      <p:sp>
        <p:nvSpPr>
          <p:cNvPr id="11" name="Slide Number Placeholder 4"/>
          <p:cNvSpPr>
            <a:spLocks noGrp="1"/>
          </p:cNvSpPr>
          <p:nvPr>
            <p:ph type="sldNum" sz="quarter" idx="4"/>
          </p:nvPr>
        </p:nvSpPr>
        <p:spPr>
          <a:xfrm>
            <a:off x="8389362" y="6468410"/>
            <a:ext cx="503238" cy="273050"/>
          </a:xfrm>
        </p:spPr>
        <p:txBody>
          <a:bodyPr/>
          <a:lstStyle/>
          <a:p>
            <a:pPr>
              <a:defRPr/>
            </a:pPr>
            <a:fld id="{B897D5AB-9C13-44B4-B7A6-F003B0A9A3EC}" type="slidenum">
              <a:rPr lang="en-GB">
                <a:solidFill>
                  <a:schemeClr val="accent3">
                    <a:lumMod val="50000"/>
                  </a:schemeClr>
                </a:solidFill>
              </a:rPr>
              <a:pPr>
                <a:defRPr/>
              </a:pPr>
              <a:t>30</a:t>
            </a:fld>
            <a:endParaRPr lang="en-GB" dirty="0">
              <a:solidFill>
                <a:schemeClr val="accent3">
                  <a:lumMod val="50000"/>
                </a:schemeClr>
              </a:solidFill>
            </a:endParaRPr>
          </a:p>
        </p:txBody>
      </p:sp>
      <p:sp>
        <p:nvSpPr>
          <p:cNvPr id="17" name="Rectangle 2"/>
          <p:cNvSpPr txBox="1">
            <a:spLocks noChangeArrowheads="1"/>
          </p:cNvSpPr>
          <p:nvPr/>
        </p:nvSpPr>
        <p:spPr>
          <a:xfrm>
            <a:off x="1704652" y="2319421"/>
            <a:ext cx="6279288" cy="2462213"/>
          </a:xfrm>
          <a:prstGeom prst="rect">
            <a:avLst/>
          </a:prstGeom>
        </p:spPr>
        <p:txBody>
          <a:bodyPr vert="horz" wrap="square" lIns="0" tIns="0" rIns="0" bIns="0" rtlCol="0">
            <a:sp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4000" dirty="0">
                <a:solidFill>
                  <a:schemeClr val="bg1"/>
                </a:solidFill>
              </a:rPr>
              <a:t>Our people managers </a:t>
            </a:r>
            <a:r>
              <a:rPr lang="en-GB" sz="4000" dirty="0" smtClean="0">
                <a:solidFill>
                  <a:schemeClr val="bg1"/>
                </a:solidFill>
              </a:rPr>
              <a:t>discuss </a:t>
            </a:r>
            <a:r>
              <a:rPr lang="en-GB" sz="4000" dirty="0">
                <a:solidFill>
                  <a:schemeClr val="bg1"/>
                </a:solidFill>
              </a:rPr>
              <a:t>risk as part of the individual performance evaluation process. </a:t>
            </a:r>
          </a:p>
        </p:txBody>
      </p:sp>
      <p:sp>
        <p:nvSpPr>
          <p:cNvPr id="18" name="Freeform 51"/>
          <p:cNvSpPr>
            <a:spLocks noEditPoints="1"/>
          </p:cNvSpPr>
          <p:nvPr/>
        </p:nvSpPr>
        <p:spPr bwMode="auto">
          <a:xfrm rot="10800000">
            <a:off x="814683" y="2036846"/>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19" name="Freeform 51"/>
          <p:cNvSpPr>
            <a:spLocks noEditPoints="1"/>
          </p:cNvSpPr>
          <p:nvPr/>
        </p:nvSpPr>
        <p:spPr bwMode="auto">
          <a:xfrm>
            <a:off x="6774002" y="4430819"/>
            <a:ext cx="717550" cy="565150"/>
          </a:xfrm>
          <a:custGeom>
            <a:avLst/>
            <a:gdLst>
              <a:gd name="T0" fmla="*/ 86 w 452"/>
              <a:gd name="T1" fmla="*/ 180 h 356"/>
              <a:gd name="T2" fmla="*/ 40 w 452"/>
              <a:gd name="T3" fmla="*/ 164 h 356"/>
              <a:gd name="T4" fmla="*/ 14 w 452"/>
              <a:gd name="T5" fmla="*/ 138 h 356"/>
              <a:gd name="T6" fmla="*/ 0 w 452"/>
              <a:gd name="T7" fmla="*/ 90 h 356"/>
              <a:gd name="T8" fmla="*/ 6 w 452"/>
              <a:gd name="T9" fmla="*/ 54 h 356"/>
              <a:gd name="T10" fmla="*/ 26 w 452"/>
              <a:gd name="T11" fmla="*/ 26 h 356"/>
              <a:gd name="T12" fmla="*/ 74 w 452"/>
              <a:gd name="T13" fmla="*/ 2 h 356"/>
              <a:gd name="T14" fmla="*/ 114 w 452"/>
              <a:gd name="T15" fmla="*/ 2 h 356"/>
              <a:gd name="T16" fmla="*/ 140 w 452"/>
              <a:gd name="T17" fmla="*/ 14 h 356"/>
              <a:gd name="T18" fmla="*/ 164 w 452"/>
              <a:gd name="T19" fmla="*/ 36 h 356"/>
              <a:gd name="T20" fmla="*/ 186 w 452"/>
              <a:gd name="T21" fmla="*/ 78 h 356"/>
              <a:gd name="T22" fmla="*/ 192 w 452"/>
              <a:gd name="T23" fmla="*/ 134 h 356"/>
              <a:gd name="T24" fmla="*/ 178 w 452"/>
              <a:gd name="T25" fmla="*/ 218 h 356"/>
              <a:gd name="T26" fmla="*/ 154 w 452"/>
              <a:gd name="T27" fmla="*/ 268 h 356"/>
              <a:gd name="T28" fmla="*/ 108 w 452"/>
              <a:gd name="T29" fmla="*/ 324 h 356"/>
              <a:gd name="T30" fmla="*/ 74 w 452"/>
              <a:gd name="T31" fmla="*/ 348 h 356"/>
              <a:gd name="T32" fmla="*/ 42 w 452"/>
              <a:gd name="T33" fmla="*/ 356 h 356"/>
              <a:gd name="T34" fmla="*/ 20 w 452"/>
              <a:gd name="T35" fmla="*/ 348 h 356"/>
              <a:gd name="T36" fmla="*/ 8 w 452"/>
              <a:gd name="T37" fmla="*/ 338 h 356"/>
              <a:gd name="T38" fmla="*/ 2 w 452"/>
              <a:gd name="T39" fmla="*/ 316 h 356"/>
              <a:gd name="T40" fmla="*/ 8 w 452"/>
              <a:gd name="T41" fmla="*/ 292 h 356"/>
              <a:gd name="T42" fmla="*/ 26 w 452"/>
              <a:gd name="T43" fmla="*/ 276 h 356"/>
              <a:gd name="T44" fmla="*/ 66 w 452"/>
              <a:gd name="T45" fmla="*/ 248 h 356"/>
              <a:gd name="T46" fmla="*/ 82 w 452"/>
              <a:gd name="T47" fmla="*/ 224 h 356"/>
              <a:gd name="T48" fmla="*/ 94 w 452"/>
              <a:gd name="T49" fmla="*/ 180 h 356"/>
              <a:gd name="T50" fmla="*/ 348 w 452"/>
              <a:gd name="T51" fmla="*/ 180 h 356"/>
              <a:gd name="T52" fmla="*/ 316 w 452"/>
              <a:gd name="T53" fmla="*/ 174 h 356"/>
              <a:gd name="T54" fmla="*/ 286 w 452"/>
              <a:gd name="T55" fmla="*/ 154 h 356"/>
              <a:gd name="T56" fmla="*/ 260 w 452"/>
              <a:gd name="T57" fmla="*/ 108 h 356"/>
              <a:gd name="T58" fmla="*/ 260 w 452"/>
              <a:gd name="T59" fmla="*/ 72 h 356"/>
              <a:gd name="T60" fmla="*/ 286 w 452"/>
              <a:gd name="T61" fmla="*/ 26 h 356"/>
              <a:gd name="T62" fmla="*/ 316 w 452"/>
              <a:gd name="T63" fmla="*/ 8 h 356"/>
              <a:gd name="T64" fmla="*/ 352 w 452"/>
              <a:gd name="T65" fmla="*/ 0 h 356"/>
              <a:gd name="T66" fmla="*/ 392 w 452"/>
              <a:gd name="T67" fmla="*/ 10 h 356"/>
              <a:gd name="T68" fmla="*/ 426 w 452"/>
              <a:gd name="T69" fmla="*/ 36 h 356"/>
              <a:gd name="T70" fmla="*/ 438 w 452"/>
              <a:gd name="T71" fmla="*/ 54 h 356"/>
              <a:gd name="T72" fmla="*/ 452 w 452"/>
              <a:gd name="T73" fmla="*/ 134 h 356"/>
              <a:gd name="T74" fmla="*/ 446 w 452"/>
              <a:gd name="T75" fmla="*/ 192 h 356"/>
              <a:gd name="T76" fmla="*/ 428 w 452"/>
              <a:gd name="T77" fmla="*/ 244 h 356"/>
              <a:gd name="T78" fmla="*/ 386 w 452"/>
              <a:gd name="T79" fmla="*/ 310 h 356"/>
              <a:gd name="T80" fmla="*/ 350 w 452"/>
              <a:gd name="T81" fmla="*/ 338 h 356"/>
              <a:gd name="T82" fmla="*/ 302 w 452"/>
              <a:gd name="T83" fmla="*/ 356 h 356"/>
              <a:gd name="T84" fmla="*/ 286 w 452"/>
              <a:gd name="T85" fmla="*/ 352 h 356"/>
              <a:gd name="T86" fmla="*/ 272 w 452"/>
              <a:gd name="T87" fmla="*/ 344 h 356"/>
              <a:gd name="T88" fmla="*/ 262 w 452"/>
              <a:gd name="T89" fmla="*/ 324 h 356"/>
              <a:gd name="T90" fmla="*/ 262 w 452"/>
              <a:gd name="T91" fmla="*/ 304 h 356"/>
              <a:gd name="T92" fmla="*/ 286 w 452"/>
              <a:gd name="T93" fmla="*/ 276 h 356"/>
              <a:gd name="T94" fmla="*/ 316 w 452"/>
              <a:gd name="T95" fmla="*/ 256 h 356"/>
              <a:gd name="T96" fmla="*/ 336 w 452"/>
              <a:gd name="T97" fmla="*/ 236 h 356"/>
              <a:gd name="T98" fmla="*/ 352 w 452"/>
              <a:gd name="T99" fmla="*/ 19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2" h="356">
                <a:moveTo>
                  <a:pt x="94" y="180"/>
                </a:moveTo>
                <a:lnTo>
                  <a:pt x="86" y="180"/>
                </a:lnTo>
                <a:lnTo>
                  <a:pt x="86" y="180"/>
                </a:lnTo>
                <a:lnTo>
                  <a:pt x="70" y="178"/>
                </a:lnTo>
                <a:lnTo>
                  <a:pt x="54" y="172"/>
                </a:lnTo>
                <a:lnTo>
                  <a:pt x="40" y="164"/>
                </a:lnTo>
                <a:lnTo>
                  <a:pt x="26" y="152"/>
                </a:lnTo>
                <a:lnTo>
                  <a:pt x="26" y="152"/>
                </a:lnTo>
                <a:lnTo>
                  <a:pt x="14" y="138"/>
                </a:lnTo>
                <a:lnTo>
                  <a:pt x="6" y="124"/>
                </a:lnTo>
                <a:lnTo>
                  <a:pt x="0" y="108"/>
                </a:lnTo>
                <a:lnTo>
                  <a:pt x="0" y="90"/>
                </a:lnTo>
                <a:lnTo>
                  <a:pt x="0" y="90"/>
                </a:lnTo>
                <a:lnTo>
                  <a:pt x="0" y="72"/>
                </a:lnTo>
                <a:lnTo>
                  <a:pt x="6" y="54"/>
                </a:lnTo>
                <a:lnTo>
                  <a:pt x="14" y="40"/>
                </a:lnTo>
                <a:lnTo>
                  <a:pt x="26" y="26"/>
                </a:lnTo>
                <a:lnTo>
                  <a:pt x="26" y="26"/>
                </a:lnTo>
                <a:lnTo>
                  <a:pt x="40" y="16"/>
                </a:lnTo>
                <a:lnTo>
                  <a:pt x="56" y="8"/>
                </a:lnTo>
                <a:lnTo>
                  <a:pt x="74" y="2"/>
                </a:lnTo>
                <a:lnTo>
                  <a:pt x="92" y="0"/>
                </a:lnTo>
                <a:lnTo>
                  <a:pt x="92" y="0"/>
                </a:lnTo>
                <a:lnTo>
                  <a:pt x="114" y="2"/>
                </a:lnTo>
                <a:lnTo>
                  <a:pt x="122" y="6"/>
                </a:lnTo>
                <a:lnTo>
                  <a:pt x="132" y="10"/>
                </a:lnTo>
                <a:lnTo>
                  <a:pt x="140" y="14"/>
                </a:lnTo>
                <a:lnTo>
                  <a:pt x="150" y="20"/>
                </a:lnTo>
                <a:lnTo>
                  <a:pt x="164" y="36"/>
                </a:lnTo>
                <a:lnTo>
                  <a:pt x="164" y="36"/>
                </a:lnTo>
                <a:lnTo>
                  <a:pt x="170" y="46"/>
                </a:lnTo>
                <a:lnTo>
                  <a:pt x="176" y="56"/>
                </a:lnTo>
                <a:lnTo>
                  <a:pt x="186" y="78"/>
                </a:lnTo>
                <a:lnTo>
                  <a:pt x="190" y="104"/>
                </a:lnTo>
                <a:lnTo>
                  <a:pt x="192" y="134"/>
                </a:lnTo>
                <a:lnTo>
                  <a:pt x="192" y="134"/>
                </a:lnTo>
                <a:lnTo>
                  <a:pt x="190" y="164"/>
                </a:lnTo>
                <a:lnTo>
                  <a:pt x="186" y="192"/>
                </a:lnTo>
                <a:lnTo>
                  <a:pt x="178" y="218"/>
                </a:lnTo>
                <a:lnTo>
                  <a:pt x="168" y="244"/>
                </a:lnTo>
                <a:lnTo>
                  <a:pt x="168" y="244"/>
                </a:lnTo>
                <a:lnTo>
                  <a:pt x="154" y="268"/>
                </a:lnTo>
                <a:lnTo>
                  <a:pt x="140" y="290"/>
                </a:lnTo>
                <a:lnTo>
                  <a:pt x="124" y="308"/>
                </a:lnTo>
                <a:lnTo>
                  <a:pt x="108" y="324"/>
                </a:lnTo>
                <a:lnTo>
                  <a:pt x="108" y="324"/>
                </a:lnTo>
                <a:lnTo>
                  <a:pt x="90" y="338"/>
                </a:lnTo>
                <a:lnTo>
                  <a:pt x="74" y="348"/>
                </a:lnTo>
                <a:lnTo>
                  <a:pt x="58" y="354"/>
                </a:lnTo>
                <a:lnTo>
                  <a:pt x="42" y="356"/>
                </a:lnTo>
                <a:lnTo>
                  <a:pt x="42" y="356"/>
                </a:lnTo>
                <a:lnTo>
                  <a:pt x="34" y="354"/>
                </a:lnTo>
                <a:lnTo>
                  <a:pt x="26" y="352"/>
                </a:lnTo>
                <a:lnTo>
                  <a:pt x="20" y="348"/>
                </a:lnTo>
                <a:lnTo>
                  <a:pt x="14" y="344"/>
                </a:lnTo>
                <a:lnTo>
                  <a:pt x="14" y="344"/>
                </a:lnTo>
                <a:lnTo>
                  <a:pt x="8" y="338"/>
                </a:lnTo>
                <a:lnTo>
                  <a:pt x="4" y="330"/>
                </a:lnTo>
                <a:lnTo>
                  <a:pt x="2" y="324"/>
                </a:lnTo>
                <a:lnTo>
                  <a:pt x="2" y="316"/>
                </a:lnTo>
                <a:lnTo>
                  <a:pt x="2" y="316"/>
                </a:lnTo>
                <a:lnTo>
                  <a:pt x="4" y="304"/>
                </a:lnTo>
                <a:lnTo>
                  <a:pt x="8" y="292"/>
                </a:lnTo>
                <a:lnTo>
                  <a:pt x="16" y="284"/>
                </a:lnTo>
                <a:lnTo>
                  <a:pt x="26" y="276"/>
                </a:lnTo>
                <a:lnTo>
                  <a:pt x="26" y="276"/>
                </a:lnTo>
                <a:lnTo>
                  <a:pt x="40" y="268"/>
                </a:lnTo>
                <a:lnTo>
                  <a:pt x="54" y="258"/>
                </a:lnTo>
                <a:lnTo>
                  <a:pt x="66" y="248"/>
                </a:lnTo>
                <a:lnTo>
                  <a:pt x="74" y="236"/>
                </a:lnTo>
                <a:lnTo>
                  <a:pt x="74" y="236"/>
                </a:lnTo>
                <a:lnTo>
                  <a:pt x="82" y="224"/>
                </a:lnTo>
                <a:lnTo>
                  <a:pt x="88" y="212"/>
                </a:lnTo>
                <a:lnTo>
                  <a:pt x="92" y="196"/>
                </a:lnTo>
                <a:lnTo>
                  <a:pt x="94" y="180"/>
                </a:lnTo>
                <a:lnTo>
                  <a:pt x="94" y="180"/>
                </a:lnTo>
                <a:close/>
                <a:moveTo>
                  <a:pt x="354" y="180"/>
                </a:moveTo>
                <a:lnTo>
                  <a:pt x="348" y="180"/>
                </a:lnTo>
                <a:lnTo>
                  <a:pt x="348" y="180"/>
                </a:lnTo>
                <a:lnTo>
                  <a:pt x="332" y="178"/>
                </a:lnTo>
                <a:lnTo>
                  <a:pt x="316" y="174"/>
                </a:lnTo>
                <a:lnTo>
                  <a:pt x="300" y="164"/>
                </a:lnTo>
                <a:lnTo>
                  <a:pt x="286" y="154"/>
                </a:lnTo>
                <a:lnTo>
                  <a:pt x="286" y="154"/>
                </a:lnTo>
                <a:lnTo>
                  <a:pt x="274" y="140"/>
                </a:lnTo>
                <a:lnTo>
                  <a:pt x="266" y="124"/>
                </a:lnTo>
                <a:lnTo>
                  <a:pt x="260" y="108"/>
                </a:lnTo>
                <a:lnTo>
                  <a:pt x="260" y="90"/>
                </a:lnTo>
                <a:lnTo>
                  <a:pt x="260" y="90"/>
                </a:lnTo>
                <a:lnTo>
                  <a:pt x="260" y="72"/>
                </a:lnTo>
                <a:lnTo>
                  <a:pt x="266" y="56"/>
                </a:lnTo>
                <a:lnTo>
                  <a:pt x="274" y="40"/>
                </a:lnTo>
                <a:lnTo>
                  <a:pt x="286" y="26"/>
                </a:lnTo>
                <a:lnTo>
                  <a:pt x="286" y="26"/>
                </a:lnTo>
                <a:lnTo>
                  <a:pt x="300" y="16"/>
                </a:lnTo>
                <a:lnTo>
                  <a:pt x="316" y="8"/>
                </a:lnTo>
                <a:lnTo>
                  <a:pt x="334" y="2"/>
                </a:lnTo>
                <a:lnTo>
                  <a:pt x="352" y="0"/>
                </a:lnTo>
                <a:lnTo>
                  <a:pt x="352" y="0"/>
                </a:lnTo>
                <a:lnTo>
                  <a:pt x="374" y="2"/>
                </a:lnTo>
                <a:lnTo>
                  <a:pt x="384" y="6"/>
                </a:lnTo>
                <a:lnTo>
                  <a:pt x="392" y="10"/>
                </a:lnTo>
                <a:lnTo>
                  <a:pt x="402" y="14"/>
                </a:lnTo>
                <a:lnTo>
                  <a:pt x="410" y="20"/>
                </a:lnTo>
                <a:lnTo>
                  <a:pt x="426" y="36"/>
                </a:lnTo>
                <a:lnTo>
                  <a:pt x="426" y="36"/>
                </a:lnTo>
                <a:lnTo>
                  <a:pt x="432" y="44"/>
                </a:lnTo>
                <a:lnTo>
                  <a:pt x="438" y="54"/>
                </a:lnTo>
                <a:lnTo>
                  <a:pt x="446" y="78"/>
                </a:lnTo>
                <a:lnTo>
                  <a:pt x="452" y="104"/>
                </a:lnTo>
                <a:lnTo>
                  <a:pt x="452" y="134"/>
                </a:lnTo>
                <a:lnTo>
                  <a:pt x="452" y="134"/>
                </a:lnTo>
                <a:lnTo>
                  <a:pt x="452" y="164"/>
                </a:lnTo>
                <a:lnTo>
                  <a:pt x="446" y="192"/>
                </a:lnTo>
                <a:lnTo>
                  <a:pt x="438" y="220"/>
                </a:lnTo>
                <a:lnTo>
                  <a:pt x="428" y="244"/>
                </a:lnTo>
                <a:lnTo>
                  <a:pt x="428" y="244"/>
                </a:lnTo>
                <a:lnTo>
                  <a:pt x="416" y="268"/>
                </a:lnTo>
                <a:lnTo>
                  <a:pt x="400" y="290"/>
                </a:lnTo>
                <a:lnTo>
                  <a:pt x="386" y="310"/>
                </a:lnTo>
                <a:lnTo>
                  <a:pt x="368" y="326"/>
                </a:lnTo>
                <a:lnTo>
                  <a:pt x="368" y="326"/>
                </a:lnTo>
                <a:lnTo>
                  <a:pt x="350" y="338"/>
                </a:lnTo>
                <a:lnTo>
                  <a:pt x="334" y="348"/>
                </a:lnTo>
                <a:lnTo>
                  <a:pt x="318" y="354"/>
                </a:lnTo>
                <a:lnTo>
                  <a:pt x="302" y="356"/>
                </a:lnTo>
                <a:lnTo>
                  <a:pt x="302" y="356"/>
                </a:lnTo>
                <a:lnTo>
                  <a:pt x="294" y="354"/>
                </a:lnTo>
                <a:lnTo>
                  <a:pt x="286" y="352"/>
                </a:lnTo>
                <a:lnTo>
                  <a:pt x="278" y="348"/>
                </a:lnTo>
                <a:lnTo>
                  <a:pt x="272" y="344"/>
                </a:lnTo>
                <a:lnTo>
                  <a:pt x="272" y="344"/>
                </a:lnTo>
                <a:lnTo>
                  <a:pt x="268" y="338"/>
                </a:lnTo>
                <a:lnTo>
                  <a:pt x="264" y="332"/>
                </a:lnTo>
                <a:lnTo>
                  <a:pt x="262" y="324"/>
                </a:lnTo>
                <a:lnTo>
                  <a:pt x="262" y="316"/>
                </a:lnTo>
                <a:lnTo>
                  <a:pt x="262" y="316"/>
                </a:lnTo>
                <a:lnTo>
                  <a:pt x="262" y="304"/>
                </a:lnTo>
                <a:lnTo>
                  <a:pt x="268" y="292"/>
                </a:lnTo>
                <a:lnTo>
                  <a:pt x="276" y="284"/>
                </a:lnTo>
                <a:lnTo>
                  <a:pt x="286" y="276"/>
                </a:lnTo>
                <a:lnTo>
                  <a:pt x="286" y="276"/>
                </a:lnTo>
                <a:lnTo>
                  <a:pt x="302" y="266"/>
                </a:lnTo>
                <a:lnTo>
                  <a:pt x="316" y="256"/>
                </a:lnTo>
                <a:lnTo>
                  <a:pt x="326" y="246"/>
                </a:lnTo>
                <a:lnTo>
                  <a:pt x="336" y="236"/>
                </a:lnTo>
                <a:lnTo>
                  <a:pt x="336" y="236"/>
                </a:lnTo>
                <a:lnTo>
                  <a:pt x="344" y="224"/>
                </a:lnTo>
                <a:lnTo>
                  <a:pt x="348" y="212"/>
                </a:lnTo>
                <a:lnTo>
                  <a:pt x="352" y="196"/>
                </a:lnTo>
                <a:lnTo>
                  <a:pt x="354" y="180"/>
                </a:lnTo>
                <a:lnTo>
                  <a:pt x="354" y="180"/>
                </a:lnTo>
                <a:close/>
              </a:path>
            </a:pathLst>
          </a:custGeom>
          <a:solidFill>
            <a:schemeClr val="bg2"/>
          </a:solidFill>
          <a:ln w="412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2073803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1600" dirty="0" smtClean="0"/>
              <a:t>Embed risk in the performance management and rewards processes</a:t>
            </a:r>
            <a:endParaRPr lang="en-GB" sz="1600" dirty="0"/>
          </a:p>
        </p:txBody>
      </p:sp>
      <p:sp>
        <p:nvSpPr>
          <p:cNvPr id="3" name="Slide Number Placeholder 2"/>
          <p:cNvSpPr>
            <a:spLocks noGrp="1"/>
          </p:cNvSpPr>
          <p:nvPr>
            <p:ph type="sldNum" sz="quarter" idx="12"/>
          </p:nvPr>
        </p:nvSpPr>
        <p:spPr>
          <a:xfrm>
            <a:off x="8453717" y="6400802"/>
            <a:ext cx="381000" cy="126958"/>
          </a:xfrm>
        </p:spPr>
        <p:txBody>
          <a:bodyPr vert="horz" wrap="square" lIns="0" tIns="0" rIns="0" bIns="0" rtlCol="0" anchor="t" anchorCtr="0">
            <a:spAutoFit/>
          </a:bodyPr>
          <a:lstStyle/>
          <a:p>
            <a:pPr algn="ctr"/>
            <a:fld id="{2083E393-C0BF-4ED8-8545-7E4C90AFF831}" type="slidenum">
              <a:rPr lang="en-US" sz="825"/>
              <a:pPr algn="ctr"/>
              <a:t>31</a:t>
            </a:fld>
            <a:endParaRPr lang="en-US" sz="825" dirty="0"/>
          </a:p>
        </p:txBody>
      </p:sp>
      <p:sp>
        <p:nvSpPr>
          <p:cNvPr id="4" name="Text Placeholder 3"/>
          <p:cNvSpPr>
            <a:spLocks noGrp="1"/>
          </p:cNvSpPr>
          <p:nvPr>
            <p:ph type="body" sz="quarter" idx="13"/>
          </p:nvPr>
        </p:nvSpPr>
        <p:spPr>
          <a:xfrm>
            <a:off x="457200" y="759900"/>
            <a:ext cx="8229600" cy="276999"/>
          </a:xfrm>
        </p:spPr>
        <p:txBody>
          <a:bodyPr/>
          <a:lstStyle/>
          <a:p>
            <a:r>
              <a:rPr lang="en-GB" sz="1400" dirty="0" smtClean="0"/>
              <a:t>Set clear goals while giving perspective, provide frequent feedback and reward positive behaviours</a:t>
            </a:r>
            <a:endParaRPr lang="en-GB" sz="1400" dirty="0"/>
          </a:p>
        </p:txBody>
      </p:sp>
      <p:sp>
        <p:nvSpPr>
          <p:cNvPr id="5" name="Footer Placeholder 4"/>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
        <p:nvSpPr>
          <p:cNvPr id="7" name="Rounded Rectangle 6"/>
          <p:cNvSpPr/>
          <p:nvPr/>
        </p:nvSpPr>
        <p:spPr>
          <a:xfrm>
            <a:off x="336177" y="1367396"/>
            <a:ext cx="8485093" cy="4694925"/>
          </a:xfrm>
          <a:prstGeom prst="roundRect">
            <a:avLst>
              <a:gd name="adj" fmla="val 4637"/>
            </a:avLst>
          </a:prstGeom>
          <a:solidFill>
            <a:schemeClr val="bg2"/>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extBox 5"/>
          <p:cNvSpPr txBox="1"/>
          <p:nvPr/>
        </p:nvSpPr>
        <p:spPr>
          <a:xfrm>
            <a:off x="457201" y="1474972"/>
            <a:ext cx="8229599" cy="4694925"/>
          </a:xfrm>
          <a:prstGeom prst="rect">
            <a:avLst/>
          </a:prstGeom>
          <a:noFill/>
        </p:spPr>
        <p:txBody>
          <a:bodyPr wrap="square" lIns="0" tIns="54000" rIns="0" bIns="54000" rtlCol="0">
            <a:spAutoFit/>
          </a:bodyPr>
          <a:lstStyle/>
          <a:p>
            <a:pPr marL="257175" indent="-257175">
              <a:buFont typeface="+mj-lt"/>
              <a:buAutoNum type="arabicPeriod"/>
            </a:pPr>
            <a:r>
              <a:rPr lang="en-GB" sz="1600" b="1" dirty="0">
                <a:solidFill>
                  <a:schemeClr val="tx1">
                    <a:lumMod val="75000"/>
                    <a:lumOff val="25000"/>
                  </a:schemeClr>
                </a:solidFill>
              </a:rPr>
              <a:t>Define the performance that matters</a:t>
            </a:r>
          </a:p>
          <a:p>
            <a:pPr marL="407194" lvl="1" indent="-139304">
              <a:buFont typeface="Arial" panose="020B0604020202020204" pitchFamily="34" charset="0"/>
              <a:buChar char="•"/>
            </a:pPr>
            <a:r>
              <a:rPr lang="en-GB" sz="1400" dirty="0">
                <a:solidFill>
                  <a:schemeClr val="tx1">
                    <a:lumMod val="75000"/>
                    <a:lumOff val="25000"/>
                  </a:schemeClr>
                </a:solidFill>
              </a:rPr>
              <a:t>Explain why managing risk is part of everyone’s job</a:t>
            </a:r>
          </a:p>
          <a:p>
            <a:pPr marL="407194" lvl="1" indent="-139304">
              <a:buFont typeface="Arial" panose="020B0604020202020204" pitchFamily="34" charset="0"/>
              <a:buChar char="•"/>
            </a:pPr>
            <a:r>
              <a:rPr lang="en-GB" sz="1400" dirty="0">
                <a:solidFill>
                  <a:schemeClr val="tx1">
                    <a:lumMod val="75000"/>
                    <a:lumOff val="25000"/>
                  </a:schemeClr>
                </a:solidFill>
              </a:rPr>
              <a:t>Reinforce the reporting of hazards or unsafe actions</a:t>
            </a:r>
          </a:p>
          <a:p>
            <a:pPr marL="407194" lvl="1" indent="-139304">
              <a:buFont typeface="Arial" panose="020B0604020202020204" pitchFamily="34" charset="0"/>
              <a:buChar char="•"/>
            </a:pPr>
            <a:r>
              <a:rPr lang="en-GB" sz="1400" dirty="0">
                <a:solidFill>
                  <a:schemeClr val="tx1">
                    <a:lumMod val="75000"/>
                    <a:lumOff val="25000"/>
                  </a:schemeClr>
                </a:solidFill>
              </a:rPr>
              <a:t>Encourage participation in (cyber) safety shares</a:t>
            </a:r>
          </a:p>
          <a:p>
            <a:pPr marL="407194" lvl="1" indent="-139304">
              <a:buFont typeface="Arial" panose="020B0604020202020204" pitchFamily="34" charset="0"/>
              <a:buChar char="•"/>
            </a:pPr>
            <a:r>
              <a:rPr lang="en-GB" sz="1400" dirty="0">
                <a:solidFill>
                  <a:schemeClr val="tx1">
                    <a:lumMod val="75000"/>
                    <a:lumOff val="25000"/>
                  </a:schemeClr>
                </a:solidFill>
              </a:rPr>
              <a:t>Suggest leading a session for their team on risk and safety</a:t>
            </a:r>
          </a:p>
          <a:p>
            <a:pPr marL="407194" lvl="1" indent="-139304">
              <a:buFont typeface="Arial" panose="020B0604020202020204" pitchFamily="34" charset="0"/>
              <a:buChar char="•"/>
            </a:pPr>
            <a:r>
              <a:rPr lang="en-GB" sz="1400" dirty="0">
                <a:solidFill>
                  <a:schemeClr val="tx1">
                    <a:lumMod val="75000"/>
                    <a:lumOff val="25000"/>
                  </a:schemeClr>
                </a:solidFill>
              </a:rPr>
              <a:t>Focus on prevention (e.g., completion of training program by required date, voluntary participation in skills improvement program; participation in cross-functional teams on risk management)</a:t>
            </a:r>
          </a:p>
          <a:p>
            <a:pPr marL="407194" lvl="1" indent="-139304">
              <a:buFont typeface="Arial" panose="020B0604020202020204" pitchFamily="34" charset="0"/>
              <a:buChar char="•"/>
            </a:pPr>
            <a:r>
              <a:rPr lang="en-GB" sz="1400" dirty="0">
                <a:solidFill>
                  <a:schemeClr val="tx1">
                    <a:lumMod val="75000"/>
                    <a:lumOff val="25000"/>
                  </a:schemeClr>
                </a:solidFill>
              </a:rPr>
              <a:t>Make sure employees understand how their performance will be measured</a:t>
            </a:r>
          </a:p>
          <a:p>
            <a:endParaRPr lang="en-GB" sz="1400" dirty="0"/>
          </a:p>
          <a:p>
            <a:pPr marL="257175" indent="-257175">
              <a:buFont typeface="+mj-lt"/>
              <a:buAutoNum type="arabicPeriod" startAt="2"/>
            </a:pPr>
            <a:r>
              <a:rPr lang="en-GB" sz="1600" b="1" dirty="0">
                <a:solidFill>
                  <a:schemeClr val="tx1">
                    <a:lumMod val="75000"/>
                    <a:lumOff val="25000"/>
                  </a:schemeClr>
                </a:solidFill>
              </a:rPr>
              <a:t>Give frequent feedback</a:t>
            </a:r>
          </a:p>
          <a:p>
            <a:pPr marL="407194" lvl="1" indent="-139304">
              <a:buFont typeface="Arial" panose="020B0604020202020204" pitchFamily="34" charset="0"/>
              <a:buChar char="•"/>
            </a:pPr>
            <a:r>
              <a:rPr lang="en-GB" sz="1400" dirty="0">
                <a:solidFill>
                  <a:schemeClr val="tx1">
                    <a:lumMod val="75000"/>
                    <a:lumOff val="25000"/>
                  </a:schemeClr>
                </a:solidFill>
              </a:rPr>
              <a:t>Provide feedback on their security behaviours at formal performance appraisals and continuously</a:t>
            </a:r>
          </a:p>
          <a:p>
            <a:pPr marL="407194" lvl="1" indent="-139304">
              <a:buFont typeface="Arial" panose="020B0604020202020204" pitchFamily="34" charset="0"/>
              <a:buChar char="•"/>
            </a:pPr>
            <a:r>
              <a:rPr lang="en-GB" sz="1400" dirty="0">
                <a:solidFill>
                  <a:schemeClr val="tx1">
                    <a:lumMod val="75000"/>
                    <a:lumOff val="25000"/>
                  </a:schemeClr>
                </a:solidFill>
              </a:rPr>
              <a:t>Connect positive behaviours and behaviour changes to rewards</a:t>
            </a:r>
          </a:p>
          <a:p>
            <a:endParaRPr lang="en-GB" sz="1400" dirty="0"/>
          </a:p>
          <a:p>
            <a:pPr marL="257175" indent="-257175">
              <a:buFont typeface="+mj-lt"/>
              <a:buAutoNum type="arabicPeriod" startAt="3"/>
            </a:pPr>
            <a:r>
              <a:rPr lang="en-GB" sz="1600" b="1" dirty="0">
                <a:solidFill>
                  <a:schemeClr val="tx1">
                    <a:lumMod val="75000"/>
                    <a:lumOff val="25000"/>
                  </a:schemeClr>
                </a:solidFill>
              </a:rPr>
              <a:t>Reward positive behaviours</a:t>
            </a:r>
          </a:p>
          <a:p>
            <a:pPr marL="407194" lvl="1" indent="-139304">
              <a:buFont typeface="Arial" panose="020B0604020202020204" pitchFamily="34" charset="0"/>
              <a:buChar char="•"/>
            </a:pPr>
            <a:r>
              <a:rPr lang="en-GB" sz="1400" dirty="0">
                <a:solidFill>
                  <a:schemeClr val="tx1">
                    <a:lumMod val="75000"/>
                    <a:lumOff val="25000"/>
                  </a:schemeClr>
                </a:solidFill>
              </a:rPr>
              <a:t>Use both social (praise, recognition) and tangible rewards</a:t>
            </a:r>
          </a:p>
          <a:p>
            <a:pPr marL="407194" lvl="1" indent="-139304">
              <a:buFont typeface="Arial" panose="020B0604020202020204" pitchFamily="34" charset="0"/>
              <a:buChar char="•"/>
            </a:pPr>
            <a:r>
              <a:rPr lang="en-GB" sz="1400" dirty="0">
                <a:solidFill>
                  <a:schemeClr val="tx1">
                    <a:lumMod val="75000"/>
                    <a:lumOff val="25000"/>
                  </a:schemeClr>
                </a:solidFill>
              </a:rPr>
              <a:t>Ensure senior leaders acknowledge outstanding security behaviours</a:t>
            </a:r>
          </a:p>
          <a:p>
            <a:pPr marL="407194" lvl="1" indent="-139304">
              <a:buFont typeface="Arial" panose="020B0604020202020204" pitchFamily="34" charset="0"/>
              <a:buChar char="•"/>
            </a:pPr>
            <a:r>
              <a:rPr lang="en-GB" sz="1400" dirty="0">
                <a:solidFill>
                  <a:schemeClr val="tx1">
                    <a:lumMod val="75000"/>
                    <a:lumOff val="25000"/>
                  </a:schemeClr>
                </a:solidFill>
              </a:rPr>
              <a:t>Offer rewards that are aligned with company culture</a:t>
            </a:r>
          </a:p>
          <a:p>
            <a:pPr marL="407194" lvl="1" indent="-139304">
              <a:buFont typeface="Arial" panose="020B0604020202020204" pitchFamily="34" charset="0"/>
              <a:buChar char="•"/>
            </a:pPr>
            <a:r>
              <a:rPr lang="en-GB" sz="1400" dirty="0">
                <a:solidFill>
                  <a:schemeClr val="tx1">
                    <a:lumMod val="75000"/>
                    <a:lumOff val="25000"/>
                  </a:schemeClr>
                </a:solidFill>
              </a:rPr>
              <a:t>Agree and communicate in advance appropriate sanctions for non-compliance with security policies and practices</a:t>
            </a:r>
          </a:p>
          <a:p>
            <a:pPr marL="407194" lvl="1" indent="-139304">
              <a:buFont typeface="Arial" panose="020B0604020202020204" pitchFamily="34" charset="0"/>
              <a:buChar char="•"/>
            </a:pPr>
            <a:r>
              <a:rPr lang="en-GB" sz="1400" dirty="0">
                <a:solidFill>
                  <a:schemeClr val="tx1">
                    <a:lumMod val="75000"/>
                    <a:lumOff val="25000"/>
                  </a:schemeClr>
                </a:solidFill>
              </a:rPr>
              <a:t>Publish blogs and stories on positive responses to security and safety threats</a:t>
            </a:r>
          </a:p>
          <a:p>
            <a:endParaRPr lang="fr-FR" sz="1400" dirty="0"/>
          </a:p>
        </p:txBody>
      </p:sp>
    </p:spTree>
    <p:extLst>
      <p:ext uri="{BB962C8B-B14F-4D97-AF65-F5344CB8AC3E}">
        <p14:creationId xmlns:p14="http://schemas.microsoft.com/office/powerpoint/2010/main" val="32368810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40270" y="6400802"/>
            <a:ext cx="381000" cy="126958"/>
          </a:xfrm>
        </p:spPr>
        <p:txBody>
          <a:bodyPr vert="horz" wrap="square" lIns="0" tIns="0" rIns="0" bIns="0" rtlCol="0" anchor="t" anchorCtr="0">
            <a:spAutoFit/>
          </a:bodyPr>
          <a:lstStyle/>
          <a:p>
            <a:pPr algn="ctr"/>
            <a:fld id="{2083E393-C0BF-4ED8-8545-7E4C90AFF831}" type="slidenum">
              <a:rPr lang="en-US" sz="825"/>
              <a:pPr algn="ctr"/>
              <a:t>32</a:t>
            </a:fld>
            <a:endParaRPr lang="en-US" sz="825" dirty="0"/>
          </a:p>
        </p:txBody>
      </p:sp>
      <p:sp>
        <p:nvSpPr>
          <p:cNvPr id="3" name="Text Placeholder 2"/>
          <p:cNvSpPr>
            <a:spLocks noGrp="1"/>
          </p:cNvSpPr>
          <p:nvPr>
            <p:ph type="body" sz="quarter" idx="13"/>
          </p:nvPr>
        </p:nvSpPr>
        <p:spPr>
          <a:xfrm>
            <a:off x="457200" y="2634503"/>
            <a:ext cx="4495800" cy="253075"/>
          </a:xfrm>
        </p:spPr>
        <p:txBody>
          <a:bodyPr/>
          <a:lstStyle/>
          <a:p>
            <a:endParaRPr lang="fr-FR"/>
          </a:p>
        </p:txBody>
      </p:sp>
      <p:sp>
        <p:nvSpPr>
          <p:cNvPr id="4" name="Title 3"/>
          <p:cNvSpPr>
            <a:spLocks noGrp="1"/>
          </p:cNvSpPr>
          <p:nvPr>
            <p:ph type="title"/>
          </p:nvPr>
        </p:nvSpPr>
        <p:spPr/>
        <p:txBody>
          <a:bodyPr/>
          <a:lstStyle/>
          <a:p>
            <a:r>
              <a:rPr lang="fr-FR" sz="2400" dirty="0" smtClean="0"/>
              <a:t>Key </a:t>
            </a:r>
            <a:r>
              <a:rPr lang="fr-FR" sz="2400" dirty="0" err="1" smtClean="0"/>
              <a:t>takeaways</a:t>
            </a:r>
            <a:endParaRPr lang="fr-FR" sz="2400" dirty="0"/>
          </a:p>
        </p:txBody>
      </p:sp>
      <p:sp>
        <p:nvSpPr>
          <p:cNvPr id="5" name="Footer Placeholder 4"/>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Tree>
    <p:extLst>
      <p:ext uri="{BB962C8B-B14F-4D97-AF65-F5344CB8AC3E}">
        <p14:creationId xmlns:p14="http://schemas.microsoft.com/office/powerpoint/2010/main" val="22730491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963" y="555617"/>
            <a:ext cx="8229600" cy="778188"/>
          </a:xfrm>
        </p:spPr>
        <p:txBody>
          <a:bodyPr rtlCol="0">
            <a:normAutofit fontScale="90000"/>
          </a:bodyPr>
          <a:lstStyle/>
          <a:p>
            <a:pPr fontAlgn="auto">
              <a:spcAft>
                <a:spcPts val="0"/>
              </a:spcAft>
              <a:defRPr/>
            </a:pPr>
            <a:r>
              <a:rPr lang="en-GB" sz="1800" dirty="0" smtClean="0"/>
              <a:t>Risk and HR, comprehensive cyber solution. What does good look like? Cultural elements, typically owned by HR are critical. HR has an important role to play and should be closely  involved with the Legal, IT and Risk functions.  </a:t>
            </a:r>
            <a:endParaRPr lang="en-GB" sz="1800" dirty="0"/>
          </a:p>
        </p:txBody>
      </p:sp>
      <p:sp>
        <p:nvSpPr>
          <p:cNvPr id="82947" name="Footer Placeholder 2"/>
          <p:cNvSpPr>
            <a:spLocks noGrp="1"/>
          </p:cNvSpPr>
          <p:nvPr>
            <p:ph type="ftr" sz="quarter" idx="4294967295"/>
          </p:nvPr>
        </p:nvSpPr>
        <p:spPr bwMode="auto">
          <a:xfrm>
            <a:off x="457200" y="6400800"/>
            <a:ext cx="5278438" cy="92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GB" altLang="en-US" smtClean="0"/>
              <a:t>© 2017 Willis Towers Watson. All rights reserved. Proprietary and Confidential. For Willis Towers Watson and Willis Towers Watson client use only.</a:t>
            </a:r>
            <a:endParaRPr lang="en-GB" altLang="en-US"/>
          </a:p>
        </p:txBody>
      </p:sp>
      <p:sp>
        <p:nvSpPr>
          <p:cNvPr id="82948" name="Slide Number Placeholder 3"/>
          <p:cNvSpPr>
            <a:spLocks noGrp="1"/>
          </p:cNvSpPr>
          <p:nvPr>
            <p:ph type="sldNum" sz="quarter" idx="4294967295"/>
          </p:nvPr>
        </p:nvSpPr>
        <p:spPr bwMode="auto">
          <a:xfrm>
            <a:off x="8305800" y="6400800"/>
            <a:ext cx="381000" cy="1381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7223F809-DB9E-4B3D-930B-C2856231FF4E}" type="slidenum">
              <a:rPr lang="en-GB" altLang="en-US"/>
              <a:pPr fontAlgn="base">
                <a:spcBef>
                  <a:spcPct val="0"/>
                </a:spcBef>
                <a:spcAft>
                  <a:spcPct val="0"/>
                </a:spcAft>
              </a:pPr>
              <a:t>33</a:t>
            </a:fld>
            <a:endParaRPr lang="en-GB" altLang="en-US"/>
          </a:p>
        </p:txBody>
      </p:sp>
      <p:sp>
        <p:nvSpPr>
          <p:cNvPr id="82949" name="Text Placeholder 4"/>
          <p:cNvSpPr>
            <a:spLocks noGrp="1"/>
          </p:cNvSpPr>
          <p:nvPr>
            <p:ph type="body" sz="quarter" idx="13"/>
          </p:nvPr>
        </p:nvSpPr>
        <p:spPr>
          <a:xfrm>
            <a:off x="266700" y="1414768"/>
            <a:ext cx="8229600" cy="276225"/>
          </a:xfrm>
        </p:spPr>
        <p:txBody>
          <a:bodyPr/>
          <a:lstStyle/>
          <a:p>
            <a:r>
              <a:rPr lang="en-GB" altLang="en-US" sz="1600" dirty="0" smtClean="0"/>
              <a:t> Diverse ways to manage cyber risk </a:t>
            </a:r>
          </a:p>
        </p:txBody>
      </p:sp>
      <p:sp>
        <p:nvSpPr>
          <p:cNvPr id="82950" name="Content Placeholder 5"/>
          <p:cNvSpPr>
            <a:spLocks noGrp="1"/>
          </p:cNvSpPr>
          <p:nvPr>
            <p:ph idx="1"/>
          </p:nvPr>
        </p:nvSpPr>
        <p:spPr>
          <a:xfrm>
            <a:off x="355600" y="1695599"/>
            <a:ext cx="8229600" cy="4572000"/>
          </a:xfrm>
        </p:spPr>
        <p:txBody>
          <a:bodyPr/>
          <a:lstStyle/>
          <a:p>
            <a:endParaRPr lang="en-GB" altLang="en-US" smtClean="0"/>
          </a:p>
          <a:p>
            <a:pPr marL="519113" lvl="2" indent="-285750">
              <a:buFont typeface="Arial" panose="020B0604020202020204" pitchFamily="34" charset="0"/>
              <a:buChar char="•"/>
            </a:pPr>
            <a:endParaRPr lang="en-GB" altLang="en-US" smtClean="0"/>
          </a:p>
          <a:p>
            <a:pPr marL="519113" lvl="2" indent="-285750">
              <a:buFont typeface="Arial" panose="020B0604020202020204" pitchFamily="34" charset="0"/>
              <a:buChar char="•"/>
            </a:pPr>
            <a:endParaRPr lang="en-GB" altLang="en-US" smtClean="0"/>
          </a:p>
          <a:p>
            <a:endParaRPr lang="en-GB" altLang="en-US" smtClean="0"/>
          </a:p>
          <a:p>
            <a:endParaRPr lang="en-GB" altLang="en-US" smtClean="0"/>
          </a:p>
        </p:txBody>
      </p:sp>
      <p:grpSp>
        <p:nvGrpSpPr>
          <p:cNvPr id="8" name="Group 7"/>
          <p:cNvGrpSpPr/>
          <p:nvPr/>
        </p:nvGrpSpPr>
        <p:grpSpPr>
          <a:xfrm>
            <a:off x="796569" y="1770534"/>
            <a:ext cx="7940036" cy="561983"/>
            <a:chOff x="457198" y="1399032"/>
            <a:chExt cx="7940036" cy="749310"/>
          </a:xfrm>
          <a:solidFill>
            <a:schemeClr val="accent1"/>
          </a:solidFill>
        </p:grpSpPr>
        <p:sp>
          <p:nvSpPr>
            <p:cNvPr id="9" name="Chevron 8"/>
            <p:cNvSpPr/>
            <p:nvPr/>
          </p:nvSpPr>
          <p:spPr>
            <a:xfrm>
              <a:off x="457198" y="1399032"/>
              <a:ext cx="2148840" cy="7315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b="1" dirty="0">
                  <a:solidFill>
                    <a:schemeClr val="bg1"/>
                  </a:solidFill>
                </a:rPr>
                <a:t>Assessment:</a:t>
              </a:r>
            </a:p>
            <a:p>
              <a:pPr algn="ctr" eaLnBrk="1" fontAlgn="auto" hangingPunct="1">
                <a:spcBef>
                  <a:spcPts val="0"/>
                </a:spcBef>
                <a:spcAft>
                  <a:spcPts val="0"/>
                </a:spcAft>
                <a:defRPr/>
              </a:pPr>
              <a:r>
                <a:rPr lang="en-US" sz="1000" b="1" dirty="0">
                  <a:solidFill>
                    <a:schemeClr val="bg1"/>
                  </a:solidFill>
                </a:rPr>
                <a:t>Measurement + Analytics </a:t>
              </a:r>
            </a:p>
          </p:txBody>
        </p:sp>
        <p:sp>
          <p:nvSpPr>
            <p:cNvPr id="10" name="Chevron 9"/>
            <p:cNvSpPr/>
            <p:nvPr/>
          </p:nvSpPr>
          <p:spPr>
            <a:xfrm>
              <a:off x="2418079" y="1399032"/>
              <a:ext cx="4015637" cy="7315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b="1" dirty="0">
                  <a:solidFill>
                    <a:schemeClr val="bg1"/>
                  </a:solidFill>
                </a:rPr>
                <a:t>Protection:</a:t>
              </a:r>
            </a:p>
            <a:p>
              <a:pPr algn="ctr" eaLnBrk="1" fontAlgn="auto" hangingPunct="1">
                <a:spcBef>
                  <a:spcPts val="0"/>
                </a:spcBef>
                <a:spcAft>
                  <a:spcPts val="0"/>
                </a:spcAft>
                <a:defRPr/>
              </a:pPr>
              <a:r>
                <a:rPr lang="en-US" sz="1000" b="1" dirty="0">
                  <a:solidFill>
                    <a:schemeClr val="bg1"/>
                  </a:solidFill>
                </a:rPr>
                <a:t>Mitigation + Transfer</a:t>
              </a:r>
            </a:p>
          </p:txBody>
        </p:sp>
        <p:sp>
          <p:nvSpPr>
            <p:cNvPr id="11" name="Chevron 10"/>
            <p:cNvSpPr/>
            <p:nvPr/>
          </p:nvSpPr>
          <p:spPr>
            <a:xfrm>
              <a:off x="6248394" y="1416822"/>
              <a:ext cx="2148840" cy="7315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b="1" dirty="0">
                  <a:solidFill>
                    <a:schemeClr val="bg1"/>
                  </a:solidFill>
                </a:rPr>
                <a:t>Recovery:</a:t>
              </a:r>
            </a:p>
            <a:p>
              <a:pPr algn="ctr" eaLnBrk="1" fontAlgn="auto" hangingPunct="1">
                <a:spcBef>
                  <a:spcPts val="0"/>
                </a:spcBef>
                <a:spcAft>
                  <a:spcPts val="0"/>
                </a:spcAft>
                <a:defRPr/>
              </a:pPr>
              <a:r>
                <a:rPr lang="en-US" sz="1000" b="1" dirty="0">
                  <a:solidFill>
                    <a:schemeClr val="bg1"/>
                  </a:solidFill>
                </a:rPr>
                <a:t>Incident Resilience</a:t>
              </a:r>
              <a:endParaRPr lang="en-US" sz="1000" b="1" dirty="0">
                <a:solidFill>
                  <a:schemeClr val="tx1"/>
                </a:solidFill>
              </a:endParaRPr>
            </a:p>
          </p:txBody>
        </p:sp>
      </p:grpSp>
      <p:sp>
        <p:nvSpPr>
          <p:cNvPr id="12" name="Rectangle 11"/>
          <p:cNvSpPr/>
          <p:nvPr/>
        </p:nvSpPr>
        <p:spPr>
          <a:xfrm>
            <a:off x="796925" y="3897462"/>
            <a:ext cx="1792288" cy="377825"/>
          </a:xfrm>
          <a:prstGeom prst="rect">
            <a:avLst/>
          </a:prstGeom>
          <a:solidFill>
            <a:srgbClr val="FFFF00"/>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Cyber Risk </a:t>
            </a:r>
          </a:p>
          <a:p>
            <a:pPr algn="ctr" eaLnBrk="1" fontAlgn="auto" hangingPunct="1">
              <a:spcBef>
                <a:spcPts val="0"/>
              </a:spcBef>
              <a:spcAft>
                <a:spcPts val="0"/>
              </a:spcAft>
              <a:defRPr/>
            </a:pPr>
            <a:r>
              <a:rPr lang="en-US" sz="900" b="1" dirty="0">
                <a:solidFill>
                  <a:schemeClr val="tx1"/>
                </a:solidFill>
              </a:rPr>
              <a:t>Culture Survey</a:t>
            </a:r>
          </a:p>
        </p:txBody>
      </p:sp>
      <p:sp>
        <p:nvSpPr>
          <p:cNvPr id="13" name="Rectangle 12"/>
          <p:cNvSpPr/>
          <p:nvPr/>
        </p:nvSpPr>
        <p:spPr>
          <a:xfrm>
            <a:off x="796925" y="4368949"/>
            <a:ext cx="1792288" cy="376238"/>
          </a:xfrm>
          <a:prstGeom prst="rect">
            <a:avLst/>
          </a:prstGeom>
          <a:solidFill>
            <a:srgbClr val="FFFF00"/>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Leadership Risk Assessments</a:t>
            </a:r>
          </a:p>
        </p:txBody>
      </p:sp>
      <p:sp>
        <p:nvSpPr>
          <p:cNvPr id="14" name="Rectangle 13"/>
          <p:cNvSpPr/>
          <p:nvPr/>
        </p:nvSpPr>
        <p:spPr>
          <a:xfrm>
            <a:off x="796925" y="2446487"/>
            <a:ext cx="1792288" cy="377825"/>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Cyber Risk Identification</a:t>
            </a:r>
          </a:p>
        </p:txBody>
      </p:sp>
      <p:sp>
        <p:nvSpPr>
          <p:cNvPr id="15" name="Rectangle 14"/>
          <p:cNvSpPr/>
          <p:nvPr/>
        </p:nvSpPr>
        <p:spPr>
          <a:xfrm>
            <a:off x="4826000" y="2456012"/>
            <a:ext cx="1792288" cy="377825"/>
          </a:xfrm>
          <a:prstGeom prst="rect">
            <a:avLst/>
          </a:prstGeom>
          <a:solidFill>
            <a:srgbClr val="FFFF00"/>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Talent Management &amp; Alignment Strategies</a:t>
            </a:r>
          </a:p>
        </p:txBody>
      </p:sp>
      <p:sp>
        <p:nvSpPr>
          <p:cNvPr id="16" name="Rectangle 15"/>
          <p:cNvSpPr/>
          <p:nvPr/>
        </p:nvSpPr>
        <p:spPr>
          <a:xfrm>
            <a:off x="2944813" y="3414862"/>
            <a:ext cx="1792287" cy="376237"/>
          </a:xfrm>
          <a:prstGeom prst="rect">
            <a:avLst/>
          </a:prstGeom>
          <a:solidFill>
            <a:schemeClr val="bg1">
              <a:lumMod val="95000"/>
            </a:schemeClr>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Captive Reserve Funding Solutions </a:t>
            </a:r>
          </a:p>
        </p:txBody>
      </p:sp>
      <p:sp>
        <p:nvSpPr>
          <p:cNvPr id="17" name="Rectangle 16"/>
          <p:cNvSpPr/>
          <p:nvPr/>
        </p:nvSpPr>
        <p:spPr>
          <a:xfrm>
            <a:off x="4826000" y="3419624"/>
            <a:ext cx="1792288" cy="376238"/>
          </a:xfrm>
          <a:prstGeom prst="rect">
            <a:avLst/>
          </a:prstGeom>
          <a:solidFill>
            <a:srgbClr val="FFFF00"/>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Human Capital Risk Assessments</a:t>
            </a:r>
          </a:p>
        </p:txBody>
      </p:sp>
      <p:sp>
        <p:nvSpPr>
          <p:cNvPr id="18" name="Rectangle 17"/>
          <p:cNvSpPr/>
          <p:nvPr/>
        </p:nvSpPr>
        <p:spPr>
          <a:xfrm>
            <a:off x="4806950" y="3881587"/>
            <a:ext cx="1792288" cy="376237"/>
          </a:xfrm>
          <a:prstGeom prst="rect">
            <a:avLst/>
          </a:prstGeom>
          <a:solidFill>
            <a:schemeClr val="bg2"/>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IT Security Services</a:t>
            </a:r>
          </a:p>
        </p:txBody>
      </p:sp>
      <p:sp>
        <p:nvSpPr>
          <p:cNvPr id="19" name="Rectangle 18"/>
          <p:cNvSpPr/>
          <p:nvPr/>
        </p:nvSpPr>
        <p:spPr>
          <a:xfrm>
            <a:off x="2944813" y="2941787"/>
            <a:ext cx="1792287" cy="377825"/>
          </a:xfrm>
          <a:prstGeom prst="rect">
            <a:avLst/>
          </a:prstGeom>
          <a:solidFill>
            <a:schemeClr val="bg1">
              <a:lumMod val="95000"/>
            </a:schemeClr>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Facultative &amp; Treaty Reinsurance Solutions</a:t>
            </a:r>
          </a:p>
        </p:txBody>
      </p:sp>
      <p:sp>
        <p:nvSpPr>
          <p:cNvPr id="20" name="Rectangle 19"/>
          <p:cNvSpPr/>
          <p:nvPr/>
        </p:nvSpPr>
        <p:spPr>
          <a:xfrm>
            <a:off x="2944813" y="2454424"/>
            <a:ext cx="1792287" cy="376238"/>
          </a:xfrm>
          <a:prstGeom prst="rect">
            <a:avLst/>
          </a:prstGeom>
          <a:solidFill>
            <a:schemeClr val="bg1">
              <a:lumMod val="95000"/>
            </a:schemeClr>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Cyber Insurance Placements &amp; Programs</a:t>
            </a:r>
          </a:p>
        </p:txBody>
      </p:sp>
      <p:sp>
        <p:nvSpPr>
          <p:cNvPr id="21" name="Rectangle 20"/>
          <p:cNvSpPr/>
          <p:nvPr/>
        </p:nvSpPr>
        <p:spPr>
          <a:xfrm>
            <a:off x="6773863" y="2446487"/>
            <a:ext cx="1790700" cy="377825"/>
          </a:xfrm>
          <a:prstGeom prst="rect">
            <a:avLst/>
          </a:prstGeom>
          <a:solidFill>
            <a:schemeClr val="bg1">
              <a:lumMod val="95000"/>
            </a:schemeClr>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Claims Management </a:t>
            </a:r>
          </a:p>
        </p:txBody>
      </p:sp>
      <p:sp>
        <p:nvSpPr>
          <p:cNvPr id="22" name="Rectangle 21"/>
          <p:cNvSpPr/>
          <p:nvPr/>
        </p:nvSpPr>
        <p:spPr>
          <a:xfrm>
            <a:off x="6773863" y="2922737"/>
            <a:ext cx="1790700" cy="376237"/>
          </a:xfrm>
          <a:prstGeom prst="rect">
            <a:avLst/>
          </a:prstGeom>
          <a:solidFill>
            <a:schemeClr val="bg1">
              <a:lumMod val="95000"/>
            </a:schemeClr>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Forensic Accounting </a:t>
            </a:r>
          </a:p>
        </p:txBody>
      </p:sp>
      <p:sp>
        <p:nvSpPr>
          <p:cNvPr id="23" name="Rectangle 22"/>
          <p:cNvSpPr/>
          <p:nvPr/>
        </p:nvSpPr>
        <p:spPr>
          <a:xfrm>
            <a:off x="6773863" y="4343549"/>
            <a:ext cx="1790700" cy="377825"/>
          </a:xfrm>
          <a:prstGeom prst="rect">
            <a:avLst/>
          </a:prstGeom>
          <a:solidFill>
            <a:srgbClr val="FFFF00"/>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Incident  Response</a:t>
            </a:r>
          </a:p>
          <a:p>
            <a:pPr algn="ctr" eaLnBrk="1" fontAlgn="auto" hangingPunct="1">
              <a:spcBef>
                <a:spcPts val="0"/>
              </a:spcBef>
              <a:spcAft>
                <a:spcPts val="0"/>
              </a:spcAft>
              <a:defRPr/>
            </a:pPr>
            <a:r>
              <a:rPr lang="en-US" sz="900" dirty="0">
                <a:solidFill>
                  <a:schemeClr val="tx1"/>
                </a:solidFill>
              </a:rPr>
              <a:t>(forensics, </a:t>
            </a:r>
            <a:r>
              <a:rPr lang="en-US" sz="900" dirty="0" err="1">
                <a:solidFill>
                  <a:schemeClr val="tx1"/>
                </a:solidFill>
              </a:rPr>
              <a:t>mgmt</a:t>
            </a:r>
            <a:r>
              <a:rPr lang="en-US" sz="900" dirty="0">
                <a:solidFill>
                  <a:schemeClr val="tx1"/>
                </a:solidFill>
              </a:rPr>
              <a:t>, legal, PR, HR)</a:t>
            </a:r>
          </a:p>
        </p:txBody>
      </p:sp>
      <p:sp>
        <p:nvSpPr>
          <p:cNvPr id="24" name="Rectangle 23"/>
          <p:cNvSpPr/>
          <p:nvPr/>
        </p:nvSpPr>
        <p:spPr>
          <a:xfrm>
            <a:off x="6773863" y="3416449"/>
            <a:ext cx="1790700" cy="376238"/>
          </a:xfrm>
          <a:prstGeom prst="rect">
            <a:avLst/>
          </a:prstGeom>
          <a:solidFill>
            <a:schemeClr val="bg1">
              <a:lumMod val="95000"/>
            </a:schemeClr>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Incident Communications</a:t>
            </a:r>
          </a:p>
        </p:txBody>
      </p:sp>
      <p:sp>
        <p:nvSpPr>
          <p:cNvPr id="25" name="Rectangle 24"/>
          <p:cNvSpPr/>
          <p:nvPr/>
        </p:nvSpPr>
        <p:spPr>
          <a:xfrm>
            <a:off x="796925" y="4789637"/>
            <a:ext cx="1792288" cy="376237"/>
          </a:xfrm>
          <a:prstGeom prst="rect">
            <a:avLst/>
          </a:prstGeom>
          <a:solidFill>
            <a:schemeClr val="bg2"/>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Risk Assessments &amp; Analytics</a:t>
            </a:r>
          </a:p>
        </p:txBody>
      </p:sp>
      <p:sp>
        <p:nvSpPr>
          <p:cNvPr id="26" name="Rectangle 25"/>
          <p:cNvSpPr/>
          <p:nvPr/>
        </p:nvSpPr>
        <p:spPr>
          <a:xfrm>
            <a:off x="2944813" y="3872062"/>
            <a:ext cx="1792287" cy="376237"/>
          </a:xfrm>
          <a:prstGeom prst="rect">
            <a:avLst/>
          </a:prstGeom>
          <a:solidFill>
            <a:schemeClr val="bg1">
              <a:lumMod val="95000"/>
            </a:schemeClr>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Cyber/Silent Cyber Aggregation Modelling</a:t>
            </a:r>
          </a:p>
        </p:txBody>
      </p:sp>
      <p:sp>
        <p:nvSpPr>
          <p:cNvPr id="27" name="Rectangle 26"/>
          <p:cNvSpPr/>
          <p:nvPr/>
        </p:nvSpPr>
        <p:spPr>
          <a:xfrm>
            <a:off x="796925" y="5253187"/>
            <a:ext cx="1792288" cy="377825"/>
          </a:xfrm>
          <a:prstGeom prst="rect">
            <a:avLst/>
          </a:prstGeom>
          <a:solidFill>
            <a:schemeClr val="bg2"/>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Technical Cyber Assessments</a:t>
            </a:r>
          </a:p>
        </p:txBody>
      </p:sp>
      <p:sp>
        <p:nvSpPr>
          <p:cNvPr id="28" name="Rectangle 27"/>
          <p:cNvSpPr/>
          <p:nvPr/>
        </p:nvSpPr>
        <p:spPr>
          <a:xfrm>
            <a:off x="4826000" y="2924324"/>
            <a:ext cx="1792288" cy="377825"/>
          </a:xfrm>
          <a:prstGeom prst="rect">
            <a:avLst/>
          </a:prstGeom>
          <a:solidFill>
            <a:srgbClr val="FFFF00"/>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Internal Communication &amp; Awareness Programs</a:t>
            </a:r>
          </a:p>
        </p:txBody>
      </p:sp>
      <p:sp>
        <p:nvSpPr>
          <p:cNvPr id="29" name="Rectangle 28"/>
          <p:cNvSpPr/>
          <p:nvPr/>
        </p:nvSpPr>
        <p:spPr>
          <a:xfrm>
            <a:off x="6773863" y="3872062"/>
            <a:ext cx="1790700" cy="376237"/>
          </a:xfrm>
          <a:prstGeom prst="rect">
            <a:avLst/>
          </a:prstGeom>
          <a:solidFill>
            <a:schemeClr val="bg1">
              <a:lumMod val="95000"/>
            </a:schemeClr>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Business Continuity Consulting</a:t>
            </a:r>
          </a:p>
        </p:txBody>
      </p:sp>
      <p:sp>
        <p:nvSpPr>
          <p:cNvPr id="30" name="Rectangle 29"/>
          <p:cNvSpPr/>
          <p:nvPr/>
        </p:nvSpPr>
        <p:spPr>
          <a:xfrm>
            <a:off x="796925" y="3414862"/>
            <a:ext cx="1792288" cy="376237"/>
          </a:xfrm>
          <a:prstGeom prst="rect">
            <a:avLst/>
          </a:prstGeom>
          <a:solidFill>
            <a:schemeClr val="bg1">
              <a:lumMod val="95000"/>
            </a:schemeClr>
          </a:solidFill>
          <a:ln w="12700">
            <a:solidFill>
              <a:srgbClr val="53585F"/>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Incident Response Consulting</a:t>
            </a:r>
          </a:p>
        </p:txBody>
      </p:sp>
      <p:sp>
        <p:nvSpPr>
          <p:cNvPr id="33" name="Rectangle 32"/>
          <p:cNvSpPr/>
          <p:nvPr/>
        </p:nvSpPr>
        <p:spPr>
          <a:xfrm>
            <a:off x="796925" y="2930674"/>
            <a:ext cx="1792288" cy="377825"/>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81641" tIns="40821" rIns="81641" bIns="40821" anchor="ctr"/>
          <a:lstStyle/>
          <a:p>
            <a:pPr algn="ctr" eaLnBrk="1" fontAlgn="auto" hangingPunct="1">
              <a:spcBef>
                <a:spcPts val="0"/>
              </a:spcBef>
              <a:spcAft>
                <a:spcPts val="0"/>
              </a:spcAft>
              <a:defRPr/>
            </a:pPr>
            <a:r>
              <a:rPr lang="en-US" sz="900" b="1" dirty="0">
                <a:solidFill>
                  <a:schemeClr val="tx1"/>
                </a:solidFill>
              </a:rPr>
              <a:t>Cyber Exposure Quantification </a:t>
            </a:r>
          </a:p>
        </p:txBody>
      </p:sp>
    </p:spTree>
    <p:extLst>
      <p:ext uri="{BB962C8B-B14F-4D97-AF65-F5344CB8AC3E}">
        <p14:creationId xmlns:p14="http://schemas.microsoft.com/office/powerpoint/2010/main" val="29150913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36177" y="1380843"/>
            <a:ext cx="8485093" cy="4142469"/>
          </a:xfrm>
          <a:prstGeom prst="roundRect">
            <a:avLst>
              <a:gd name="adj" fmla="val 4637"/>
            </a:avLst>
          </a:prstGeom>
          <a:solidFill>
            <a:schemeClr val="bg2"/>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923" name="Footer Placeholder 3"/>
          <p:cNvSpPr>
            <a:spLocks noGrp="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557213" indent="-214313">
              <a:defRPr>
                <a:solidFill>
                  <a:schemeClr val="tx1"/>
                </a:solidFill>
                <a:latin typeface="Arial" panose="020B0604020202020204" pitchFamily="34" charset="0"/>
              </a:defRPr>
            </a:lvl2pPr>
            <a:lvl3pPr marL="857250" indent="-171450">
              <a:defRPr>
                <a:solidFill>
                  <a:schemeClr val="tx1"/>
                </a:solidFill>
                <a:latin typeface="Arial" panose="020B0604020202020204" pitchFamily="34" charset="0"/>
              </a:defRPr>
            </a:lvl3pPr>
            <a:lvl4pPr marL="1200150" indent="-171450">
              <a:defRPr>
                <a:solidFill>
                  <a:schemeClr val="tx1"/>
                </a:solidFill>
                <a:latin typeface="Arial" panose="020B0604020202020204" pitchFamily="34" charset="0"/>
              </a:defRPr>
            </a:lvl4pPr>
            <a:lvl5pPr marL="1543050" indent="-171450">
              <a:defRPr>
                <a:solidFill>
                  <a:schemeClr val="tx1"/>
                </a:solidFill>
                <a:latin typeface="Arial" panose="020B0604020202020204" pitchFamily="34" charset="0"/>
              </a:defRPr>
            </a:lvl5pPr>
            <a:lvl6pPr marL="1885950" indent="-171450" fontAlgn="base">
              <a:spcBef>
                <a:spcPct val="0"/>
              </a:spcBef>
              <a:spcAft>
                <a:spcPct val="0"/>
              </a:spcAft>
              <a:defRPr>
                <a:solidFill>
                  <a:schemeClr val="tx1"/>
                </a:solidFill>
                <a:latin typeface="Arial" panose="020B0604020202020204" pitchFamily="34" charset="0"/>
              </a:defRPr>
            </a:lvl6pPr>
            <a:lvl7pPr marL="2228850" indent="-171450" fontAlgn="base">
              <a:spcBef>
                <a:spcPct val="0"/>
              </a:spcBef>
              <a:spcAft>
                <a:spcPct val="0"/>
              </a:spcAft>
              <a:defRPr>
                <a:solidFill>
                  <a:schemeClr val="tx1"/>
                </a:solidFill>
                <a:latin typeface="Arial" panose="020B0604020202020204" pitchFamily="34" charset="0"/>
              </a:defRPr>
            </a:lvl7pPr>
            <a:lvl8pPr marL="2571750" indent="-171450" fontAlgn="base">
              <a:spcBef>
                <a:spcPct val="0"/>
              </a:spcBef>
              <a:spcAft>
                <a:spcPct val="0"/>
              </a:spcAft>
              <a:defRPr>
                <a:solidFill>
                  <a:schemeClr val="tx1"/>
                </a:solidFill>
                <a:latin typeface="Arial" panose="020B0604020202020204" pitchFamily="34" charset="0"/>
              </a:defRPr>
            </a:lvl8pPr>
            <a:lvl9pPr marL="2914650" indent="-171450" fontAlgn="base">
              <a:spcBef>
                <a:spcPct val="0"/>
              </a:spcBef>
              <a:spcAft>
                <a:spcPct val="0"/>
              </a:spcAft>
              <a:defRPr>
                <a:solidFill>
                  <a:schemeClr val="tx1"/>
                </a:solidFill>
                <a:latin typeface="Arial" panose="020B0604020202020204" pitchFamily="34" charset="0"/>
              </a:defRPr>
            </a:lvl9pPr>
          </a:lstStyle>
          <a:p>
            <a:r>
              <a:rPr lang="en-GB" altLang="en-US" dirty="0" smtClean="0">
                <a:solidFill>
                  <a:prstClr val="black"/>
                </a:solidFill>
              </a:rPr>
              <a:t>© 2018 Willis Towers Watson. All rights reserved. Proprietary and Confidential. For Willis Towers Watson and Willis Towers Watson client use only.</a:t>
            </a:r>
            <a:endParaRPr lang="en-GB" altLang="en-US" dirty="0">
              <a:solidFill>
                <a:prstClr val="black"/>
              </a:solidFill>
            </a:endParaRPr>
          </a:p>
        </p:txBody>
      </p:sp>
      <p:sp>
        <p:nvSpPr>
          <p:cNvPr id="81924" name="Slide Number Placeholder 4"/>
          <p:cNvSpPr>
            <a:spLocks noGrp="1"/>
          </p:cNvSpPr>
          <p:nvPr>
            <p:ph type="sldNum" sz="quarter" idx="15"/>
          </p:nvPr>
        </p:nvSpPr>
        <p:spPr bwMode="auto">
          <a:xfrm>
            <a:off x="8453717" y="6400802"/>
            <a:ext cx="381000" cy="126958"/>
          </a:xfrm>
          <a:extLst/>
        </p:spPr>
        <p:txBody>
          <a:bodyPr vert="horz" wrap="square" lIns="0" tIns="0" rIns="0" bIns="0" rtlCol="0" anchor="t" anchorCtr="0">
            <a:spAutoFit/>
          </a:bodyPr>
          <a:lstStyle/>
          <a:p>
            <a:pPr algn="ctr"/>
            <a:fld id="{14E5AC5C-857D-440D-9D3F-33B1780A4D63}" type="slidenum">
              <a:rPr lang="en-GB" altLang="en-US" sz="825"/>
              <a:pPr algn="ctr"/>
              <a:t>34</a:t>
            </a:fld>
            <a:endParaRPr lang="en-GB" altLang="en-US" sz="825" dirty="0"/>
          </a:p>
        </p:txBody>
      </p:sp>
      <p:sp>
        <p:nvSpPr>
          <p:cNvPr id="7" name="Content Placeholder 2"/>
          <p:cNvSpPr txBox="1">
            <a:spLocks/>
          </p:cNvSpPr>
          <p:nvPr/>
        </p:nvSpPr>
        <p:spPr>
          <a:xfrm>
            <a:off x="414617" y="1594250"/>
            <a:ext cx="8229600" cy="3929063"/>
          </a:xfrm>
          <a:prstGeom prst="rect">
            <a:avLst/>
          </a:prstGeom>
        </p:spPr>
        <p:txBody>
          <a:bodyPr>
            <a:normAutofit/>
          </a:bodyPr>
          <a:lstStyle>
            <a:lvl1pPr algn="l" rtl="0" eaLnBrk="1" fontAlgn="base" hangingPunct="1">
              <a:spcBef>
                <a:spcPct val="0"/>
              </a:spcBef>
              <a:spcAft>
                <a:spcPts val="350"/>
              </a:spcAft>
              <a:defRPr sz="1400" b="1" kern="1200">
                <a:solidFill>
                  <a:schemeClr val="tx1"/>
                </a:solidFill>
                <a:latin typeface="+mn-lt"/>
                <a:ea typeface="+mn-ea"/>
                <a:cs typeface="+mn-cs"/>
              </a:defRPr>
            </a:lvl1pPr>
            <a:lvl2pPr algn="l" rtl="0" eaLnBrk="1" fontAlgn="base" hangingPunct="1">
              <a:spcBef>
                <a:spcPct val="0"/>
              </a:spcBef>
              <a:spcAft>
                <a:spcPts val="350"/>
              </a:spcAft>
              <a:defRPr sz="1400" kern="1200">
                <a:solidFill>
                  <a:schemeClr val="tx1"/>
                </a:solidFill>
                <a:latin typeface="+mn-lt"/>
                <a:ea typeface="+mn-ea"/>
                <a:cs typeface="+mn-cs"/>
              </a:defRPr>
            </a:lvl2pPr>
            <a:lvl3pPr marL="228600" indent="-228600" algn="l" rtl="0" eaLnBrk="1" fontAlgn="base" hangingPunct="1">
              <a:spcBef>
                <a:spcPct val="0"/>
              </a:spcBef>
              <a:spcAft>
                <a:spcPts val="350"/>
              </a:spcAft>
              <a:buClr>
                <a:srgbClr val="702082"/>
              </a:buClr>
              <a:buFont typeface="Wingdings" panose="05000000000000000000" pitchFamily="2" charset="2"/>
              <a:buChar char="§"/>
              <a:defRPr sz="1400" kern="1200">
                <a:solidFill>
                  <a:schemeClr val="tx1"/>
                </a:solidFill>
                <a:latin typeface="+mn-lt"/>
                <a:ea typeface="+mn-ea"/>
                <a:cs typeface="+mn-cs"/>
              </a:defRPr>
            </a:lvl3pPr>
            <a:lvl4pPr marL="457200" indent="-228600" algn="l" rtl="0" eaLnBrk="1" fontAlgn="base" hangingPunct="1">
              <a:spcBef>
                <a:spcPct val="0"/>
              </a:spcBef>
              <a:spcAft>
                <a:spcPts val="275"/>
              </a:spcAft>
              <a:buClr>
                <a:srgbClr val="63666A"/>
              </a:buClr>
              <a:buFont typeface="Wingdings" panose="05000000000000000000" pitchFamily="2" charset="2"/>
              <a:buChar char="§"/>
              <a:defRPr sz="1200" kern="1200">
                <a:solidFill>
                  <a:schemeClr val="tx1"/>
                </a:solidFill>
                <a:latin typeface="+mn-lt"/>
                <a:ea typeface="+mn-ea"/>
                <a:cs typeface="+mn-cs"/>
              </a:defRPr>
            </a:lvl4pPr>
            <a:lvl5pPr marL="730250" indent="-228600" algn="l" rtl="0" eaLnBrk="1" fontAlgn="base" hangingPunct="1">
              <a:spcBef>
                <a:spcPct val="0"/>
              </a:spcBef>
              <a:spcAft>
                <a:spcPts val="275"/>
              </a:spcAft>
              <a:buClr>
                <a:srgbClr val="000000"/>
              </a:buClr>
              <a:buFont typeface="Arial" panose="020B0604020202020204" pitchFamily="34" charset="0"/>
              <a:buChar char="̵"/>
              <a:defRPr sz="1200" kern="1200">
                <a:solidFill>
                  <a:schemeClr val="tx1"/>
                </a:solidFill>
                <a:latin typeface="+mn-lt"/>
                <a:ea typeface="+mn-ea"/>
                <a:cs typeface="+mn-cs"/>
              </a:defRPr>
            </a:lvl5pPr>
            <a:lvl6pPr marL="1005840" indent="-228600" algn="l" defTabSz="914400" rtl="0" eaLnBrk="1" latinLnBrk="0" hangingPunct="1">
              <a:spcBef>
                <a:spcPts val="0"/>
              </a:spcBef>
              <a:spcAft>
                <a:spcPts val="240"/>
              </a:spcAft>
              <a:buClr>
                <a:srgbClr val="000000"/>
              </a:buClr>
              <a:buFont typeface="Arial" pitchFamily="34" charset="0"/>
              <a:buChar char="̵"/>
              <a:defRPr sz="1000" kern="1200" baseline="0">
                <a:solidFill>
                  <a:schemeClr val="tx1"/>
                </a:solidFill>
                <a:latin typeface="+mn-lt"/>
                <a:ea typeface="+mn-ea"/>
                <a:cs typeface="+mn-cs"/>
              </a:defRPr>
            </a:lvl6pPr>
            <a:lvl7pPr marL="1280160" indent="-228600" algn="l" defTabSz="914400" rtl="0" eaLnBrk="1" latinLnBrk="0" hangingPunct="1">
              <a:spcBef>
                <a:spcPts val="0"/>
              </a:spcBef>
              <a:spcAft>
                <a:spcPts val="240"/>
              </a:spcAft>
              <a:buClr>
                <a:srgbClr val="000000"/>
              </a:buClr>
              <a:buFont typeface="Arial" pitchFamily="34" charset="0"/>
              <a:buChar char="̵"/>
              <a:defRPr sz="1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spcBef>
                <a:spcPts val="1200"/>
              </a:spcBef>
              <a:spcAft>
                <a:spcPts val="1200"/>
              </a:spcAft>
              <a:buClr>
                <a:schemeClr val="accent1"/>
              </a:buClr>
              <a:buFont typeface="+mj-lt"/>
              <a:buAutoNum type="arabicPeriod"/>
              <a:tabLst>
                <a:tab pos="272654" algn="l"/>
              </a:tabLst>
            </a:pPr>
            <a:r>
              <a:rPr lang="en-GB" altLang="en-US" sz="1600" dirty="0">
                <a:solidFill>
                  <a:prstClr val="black"/>
                </a:solidFill>
              </a:rPr>
              <a:t>People risk is an important part of your job today</a:t>
            </a:r>
            <a:r>
              <a:rPr lang="en-GB" altLang="en-US" sz="1600" b="0" dirty="0">
                <a:solidFill>
                  <a:prstClr val="black"/>
                </a:solidFill>
              </a:rPr>
              <a:t>. To be </a:t>
            </a:r>
            <a:r>
              <a:rPr lang="en-GB" altLang="en-US" sz="1600" b="0" dirty="0" smtClean="0">
                <a:solidFill>
                  <a:prstClr val="black"/>
                </a:solidFill>
              </a:rPr>
              <a:t>effective as </a:t>
            </a:r>
            <a:r>
              <a:rPr lang="en-GB" altLang="en-US" sz="1600" b="0" dirty="0">
                <a:solidFill>
                  <a:prstClr val="black"/>
                </a:solidFill>
              </a:rPr>
              <a:t>risk </a:t>
            </a:r>
            <a:r>
              <a:rPr lang="en-GB" altLang="en-US" sz="1600" b="0" dirty="0" smtClean="0">
                <a:solidFill>
                  <a:prstClr val="black"/>
                </a:solidFill>
              </a:rPr>
              <a:t>leader, you have </a:t>
            </a:r>
            <a:r>
              <a:rPr lang="en-GB" altLang="en-US" sz="1600" b="0" dirty="0">
                <a:solidFill>
                  <a:prstClr val="black"/>
                </a:solidFill>
              </a:rPr>
              <a:t>to move into ‘people stuff’ and work with HR</a:t>
            </a:r>
          </a:p>
          <a:p>
            <a:pPr marL="342900" indent="-342900">
              <a:spcBef>
                <a:spcPts val="1200"/>
              </a:spcBef>
              <a:spcAft>
                <a:spcPts val="1200"/>
              </a:spcAft>
              <a:buClr>
                <a:schemeClr val="accent1"/>
              </a:buClr>
              <a:buFont typeface="+mj-lt"/>
              <a:buAutoNum type="arabicPeriod"/>
              <a:tabLst>
                <a:tab pos="272654" algn="l"/>
              </a:tabLst>
            </a:pPr>
            <a:r>
              <a:rPr lang="en-GB" altLang="en-US" sz="1600" dirty="0">
                <a:solidFill>
                  <a:prstClr val="black"/>
                </a:solidFill>
              </a:rPr>
              <a:t>You have an opportunity to influence the risk behaviour of executives </a:t>
            </a:r>
            <a:r>
              <a:rPr lang="en-GB" altLang="en-US" sz="1600" b="0" dirty="0">
                <a:solidFill>
                  <a:prstClr val="black"/>
                </a:solidFill>
              </a:rPr>
              <a:t>and to shape a </a:t>
            </a:r>
            <a:r>
              <a:rPr lang="en-GB" altLang="en-US" sz="1600" dirty="0">
                <a:solidFill>
                  <a:prstClr val="black"/>
                </a:solidFill>
              </a:rPr>
              <a:t>positive risk culture </a:t>
            </a:r>
            <a:r>
              <a:rPr lang="en-GB" altLang="en-US" sz="1600" b="0" dirty="0">
                <a:solidFill>
                  <a:prstClr val="black"/>
                </a:solidFill>
              </a:rPr>
              <a:t>that will </a:t>
            </a:r>
            <a:r>
              <a:rPr lang="en-GB" altLang="en-US" sz="1600" dirty="0">
                <a:solidFill>
                  <a:prstClr val="black"/>
                </a:solidFill>
              </a:rPr>
              <a:t>enhance the reputation </a:t>
            </a:r>
            <a:r>
              <a:rPr lang="en-GB" altLang="en-US" sz="1600" b="0" dirty="0">
                <a:solidFill>
                  <a:prstClr val="black"/>
                </a:solidFill>
              </a:rPr>
              <a:t>of your organisation</a:t>
            </a:r>
          </a:p>
          <a:p>
            <a:pPr marL="342900" indent="-342900">
              <a:spcBef>
                <a:spcPts val="1200"/>
              </a:spcBef>
              <a:spcAft>
                <a:spcPts val="1200"/>
              </a:spcAft>
              <a:buClr>
                <a:schemeClr val="accent1"/>
              </a:buClr>
              <a:buFont typeface="+mj-lt"/>
              <a:buAutoNum type="arabicPeriod"/>
              <a:tabLst>
                <a:tab pos="272654" algn="l"/>
              </a:tabLst>
            </a:pPr>
            <a:r>
              <a:rPr lang="en-GB" altLang="en-US" sz="1600" dirty="0" smtClean="0">
                <a:solidFill>
                  <a:prstClr val="black"/>
                </a:solidFill>
              </a:rPr>
              <a:t>Identify</a:t>
            </a:r>
            <a:r>
              <a:rPr lang="en-GB" altLang="en-US" sz="1600" b="0" dirty="0" smtClean="0">
                <a:solidFill>
                  <a:prstClr val="black"/>
                </a:solidFill>
              </a:rPr>
              <a:t> </a:t>
            </a:r>
            <a:r>
              <a:rPr lang="en-GB" altLang="en-US" sz="1600" b="0" dirty="0">
                <a:solidFill>
                  <a:prstClr val="black"/>
                </a:solidFill>
              </a:rPr>
              <a:t>those elements of your culture and processes that </a:t>
            </a:r>
            <a:r>
              <a:rPr lang="en-GB" altLang="en-US" sz="1600" dirty="0">
                <a:solidFill>
                  <a:prstClr val="black"/>
                </a:solidFill>
              </a:rPr>
              <a:t>most impact real life outcomes </a:t>
            </a:r>
            <a:r>
              <a:rPr lang="en-GB" altLang="en-US" sz="1600" b="0" dirty="0">
                <a:solidFill>
                  <a:prstClr val="black"/>
                </a:solidFill>
              </a:rPr>
              <a:t>and </a:t>
            </a:r>
            <a:r>
              <a:rPr lang="en-GB" altLang="en-US" sz="1600" dirty="0">
                <a:solidFill>
                  <a:prstClr val="black"/>
                </a:solidFill>
              </a:rPr>
              <a:t>prioritise</a:t>
            </a:r>
            <a:r>
              <a:rPr lang="en-GB" altLang="en-US" sz="1600" b="0" dirty="0">
                <a:solidFill>
                  <a:prstClr val="black"/>
                </a:solidFill>
              </a:rPr>
              <a:t> work on improving </a:t>
            </a:r>
            <a:r>
              <a:rPr lang="en-GB" altLang="en-US" sz="1600" b="0" dirty="0" smtClean="0">
                <a:solidFill>
                  <a:prstClr val="black"/>
                </a:solidFill>
              </a:rPr>
              <a:t>them</a:t>
            </a:r>
            <a:endParaRPr lang="en-GB" altLang="en-US" sz="1600" b="0" dirty="0">
              <a:solidFill>
                <a:prstClr val="black"/>
              </a:solidFill>
            </a:endParaRPr>
          </a:p>
          <a:p>
            <a:pPr marL="342900" indent="-342900">
              <a:spcBef>
                <a:spcPts val="1200"/>
              </a:spcBef>
              <a:spcAft>
                <a:spcPts val="1200"/>
              </a:spcAft>
              <a:buClr>
                <a:schemeClr val="accent1"/>
              </a:buClr>
              <a:buFont typeface="+mj-lt"/>
              <a:buAutoNum type="arabicPeriod"/>
              <a:tabLst>
                <a:tab pos="272654" algn="l"/>
              </a:tabLst>
            </a:pPr>
            <a:r>
              <a:rPr lang="en-GB" altLang="en-US" sz="1600" dirty="0">
                <a:solidFill>
                  <a:prstClr val="black"/>
                </a:solidFill>
              </a:rPr>
              <a:t>Ensure you can evidence your risk culture </a:t>
            </a:r>
            <a:r>
              <a:rPr lang="en-GB" altLang="en-US" sz="1600" b="0" dirty="0">
                <a:solidFill>
                  <a:prstClr val="black"/>
                </a:solidFill>
              </a:rPr>
              <a:t>(e.g. to Executives, to the Board and to </a:t>
            </a:r>
            <a:r>
              <a:rPr lang="en-GB" altLang="en-US" sz="1600" b="0" dirty="0" smtClean="0">
                <a:solidFill>
                  <a:prstClr val="black"/>
                </a:solidFill>
              </a:rPr>
              <a:t>Regulators)</a:t>
            </a:r>
            <a:endParaRPr lang="en-GB" altLang="en-US" sz="1600" b="0" dirty="0">
              <a:solidFill>
                <a:prstClr val="black"/>
              </a:solidFill>
            </a:endParaRPr>
          </a:p>
          <a:p>
            <a:pPr marL="342900" indent="-342900">
              <a:spcBef>
                <a:spcPts val="1200"/>
              </a:spcBef>
              <a:spcAft>
                <a:spcPts val="1200"/>
              </a:spcAft>
              <a:buClr>
                <a:schemeClr val="accent1"/>
              </a:buClr>
              <a:buFont typeface="+mj-lt"/>
              <a:buAutoNum type="arabicPeriod"/>
              <a:tabLst>
                <a:tab pos="272654" algn="l"/>
              </a:tabLst>
            </a:pPr>
            <a:r>
              <a:rPr lang="en-GB" altLang="en-US" sz="1600" dirty="0">
                <a:solidFill>
                  <a:prstClr val="black"/>
                </a:solidFill>
              </a:rPr>
              <a:t>Work with HR colleagues </a:t>
            </a:r>
            <a:r>
              <a:rPr lang="en-GB" altLang="en-US" sz="1600" b="0" dirty="0">
                <a:solidFill>
                  <a:prstClr val="black"/>
                </a:solidFill>
              </a:rPr>
              <a:t>to embed risk awareness at </a:t>
            </a:r>
            <a:r>
              <a:rPr lang="en-GB" altLang="en-US" sz="1600" b="0" dirty="0" smtClean="0">
                <a:solidFill>
                  <a:prstClr val="black"/>
                </a:solidFill>
              </a:rPr>
              <a:t>the </a:t>
            </a:r>
            <a:r>
              <a:rPr lang="en-GB" altLang="en-US" sz="1600" dirty="0" smtClean="0">
                <a:solidFill>
                  <a:prstClr val="black"/>
                </a:solidFill>
              </a:rPr>
              <a:t>‘moments that matter’</a:t>
            </a:r>
            <a:r>
              <a:rPr lang="en-GB" altLang="en-US" sz="1600" b="0" dirty="0" smtClean="0">
                <a:solidFill>
                  <a:prstClr val="black"/>
                </a:solidFill>
              </a:rPr>
              <a:t> across </a:t>
            </a:r>
            <a:r>
              <a:rPr lang="en-GB" altLang="en-US" sz="1600" b="0" dirty="0">
                <a:solidFill>
                  <a:prstClr val="black"/>
                </a:solidFill>
              </a:rPr>
              <a:t>the whole employment lifecycle</a:t>
            </a:r>
          </a:p>
        </p:txBody>
      </p:sp>
      <p:sp>
        <p:nvSpPr>
          <p:cNvPr id="8" name="Title 1"/>
          <p:cNvSpPr>
            <a:spLocks noGrp="1"/>
          </p:cNvSpPr>
          <p:nvPr>
            <p:ph type="title"/>
          </p:nvPr>
        </p:nvSpPr>
        <p:spPr>
          <a:xfrm>
            <a:off x="457200" y="485784"/>
            <a:ext cx="6172200" cy="230981"/>
          </a:xfrm>
        </p:spPr>
        <p:txBody>
          <a:bodyPr>
            <a:noAutofit/>
          </a:bodyPr>
          <a:lstStyle/>
          <a:p>
            <a:r>
              <a:rPr lang="en-GB" altLang="en-US" sz="1800" dirty="0" smtClean="0"/>
              <a:t>What does this all mean for you?</a:t>
            </a:r>
          </a:p>
        </p:txBody>
      </p:sp>
    </p:spTree>
    <p:extLst>
      <p:ext uri="{BB962C8B-B14F-4D97-AF65-F5344CB8AC3E}">
        <p14:creationId xmlns:p14="http://schemas.microsoft.com/office/powerpoint/2010/main" val="23705517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1600" dirty="0" smtClean="0"/>
              <a:t>What this mean for risk management</a:t>
            </a:r>
            <a:endParaRPr lang="en-GB" sz="1600" dirty="0"/>
          </a:p>
        </p:txBody>
      </p:sp>
      <p:sp>
        <p:nvSpPr>
          <p:cNvPr id="3" name="Slide Number Placeholder 2"/>
          <p:cNvSpPr>
            <a:spLocks noGrp="1"/>
          </p:cNvSpPr>
          <p:nvPr>
            <p:ph type="sldNum" sz="quarter" idx="12"/>
          </p:nvPr>
        </p:nvSpPr>
        <p:spPr>
          <a:xfrm>
            <a:off x="8467164" y="6400802"/>
            <a:ext cx="381000" cy="126958"/>
          </a:xfrm>
        </p:spPr>
        <p:txBody>
          <a:bodyPr vert="horz" wrap="square" lIns="0" tIns="0" rIns="0" bIns="0" rtlCol="0" anchor="t" anchorCtr="0">
            <a:spAutoFit/>
          </a:bodyPr>
          <a:lstStyle/>
          <a:p>
            <a:pPr algn="ctr"/>
            <a:fld id="{2083E393-C0BF-4ED8-8545-7E4C90AFF831}" type="slidenum">
              <a:rPr lang="en-US" sz="825"/>
              <a:pPr algn="ctr"/>
              <a:t>35</a:t>
            </a:fld>
            <a:endParaRPr lang="en-US" sz="825" dirty="0"/>
          </a:p>
        </p:txBody>
      </p:sp>
      <p:sp>
        <p:nvSpPr>
          <p:cNvPr id="4" name="Text Placeholder 3"/>
          <p:cNvSpPr>
            <a:spLocks noGrp="1"/>
          </p:cNvSpPr>
          <p:nvPr>
            <p:ph type="body" sz="quarter" idx="13"/>
          </p:nvPr>
        </p:nvSpPr>
        <p:spPr>
          <a:xfrm>
            <a:off x="457200" y="746453"/>
            <a:ext cx="8390964" cy="240483"/>
          </a:xfrm>
        </p:spPr>
        <p:txBody>
          <a:bodyPr/>
          <a:lstStyle/>
          <a:p>
            <a:r>
              <a:rPr lang="en-GB" sz="1400" dirty="0" smtClean="0"/>
              <a:t>Rather than reacting to symptoms, there is a more proactive way to influence behaviours in the workplace</a:t>
            </a:r>
            <a:endParaRPr lang="en-GB" sz="1400" dirty="0"/>
          </a:p>
        </p:txBody>
      </p:sp>
      <p:sp>
        <p:nvSpPr>
          <p:cNvPr id="6" name="Footer Placeholder 5"/>
          <p:cNvSpPr>
            <a:spLocks noGrp="1"/>
          </p:cNvSpPr>
          <p:nvPr>
            <p:ph type="ftr" sz="quarter" idx="3"/>
          </p:nvPr>
        </p:nvSpPr>
        <p:spPr/>
        <p:txBody>
          <a:bodyPr/>
          <a:lstStyle/>
          <a:p>
            <a:r>
              <a:rPr lang="en-GB" smtClean="0">
                <a:solidFill>
                  <a:prstClr val="black"/>
                </a:solidFill>
              </a:rPr>
              <a:t>© 2018 Willis Towers Watson. All rights reserved. Proprietary and Confidential. For Willis Towers Watson and Willis Towers Watson client use only.</a:t>
            </a:r>
            <a:endParaRPr lang="en-US" dirty="0">
              <a:solidFill>
                <a:prstClr val="black"/>
              </a:solidFill>
            </a:endParaRPr>
          </a:p>
        </p:txBody>
      </p:sp>
      <p:sp>
        <p:nvSpPr>
          <p:cNvPr id="8" name="Rectangle 2"/>
          <p:cNvSpPr>
            <a:spLocks noChangeArrowheads="1"/>
          </p:cNvSpPr>
          <p:nvPr/>
        </p:nvSpPr>
        <p:spPr bwMode="auto">
          <a:xfrm>
            <a:off x="1308774" y="2647392"/>
            <a:ext cx="1638911" cy="2146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lgn="ctr" defTabSz="685800" eaLnBrk="0" fontAlgn="base" hangingPunct="0">
              <a:spcBef>
                <a:spcPct val="0"/>
              </a:spcBef>
              <a:spcAft>
                <a:spcPct val="0"/>
              </a:spcAft>
            </a:pPr>
            <a:r>
              <a:rPr lang="zh-CN" altLang="en-US" sz="5400" dirty="0">
                <a:solidFill>
                  <a:schemeClr val="tx1">
                    <a:lumMod val="65000"/>
                    <a:lumOff val="35000"/>
                  </a:schemeClr>
                </a:solidFill>
                <a:latin typeface="Arial Unicode MS" panose="020B0604020202020204" pitchFamily="34" charset="-128"/>
              </a:rPr>
              <a:t>危机</a:t>
            </a:r>
            <a:endParaRPr lang="en-US" altLang="zh-CN" sz="5400" dirty="0">
              <a:solidFill>
                <a:schemeClr val="tx1">
                  <a:lumMod val="65000"/>
                  <a:lumOff val="35000"/>
                </a:schemeClr>
              </a:solidFill>
              <a:latin typeface="Arial" panose="020B0604020202020204" pitchFamily="34" charset="0"/>
            </a:endParaRPr>
          </a:p>
          <a:p>
            <a:pPr algn="ctr" defTabSz="685800" eaLnBrk="0" fontAlgn="base" hangingPunct="0">
              <a:spcBef>
                <a:spcPct val="0"/>
              </a:spcBef>
              <a:spcAft>
                <a:spcPct val="0"/>
              </a:spcAft>
            </a:pPr>
            <a:r>
              <a:rPr lang="en-US" altLang="zh-CN" sz="5400" dirty="0" err="1">
                <a:solidFill>
                  <a:schemeClr val="tx1">
                    <a:lumMod val="65000"/>
                    <a:lumOff val="35000"/>
                  </a:schemeClr>
                </a:solidFill>
                <a:latin typeface="Arial Unicode MS" panose="020B0604020202020204" pitchFamily="34" charset="-128"/>
              </a:rPr>
              <a:t>Wéijī</a:t>
            </a:r>
            <a:endParaRPr lang="en-US" altLang="zh-CN" sz="5400" dirty="0">
              <a:solidFill>
                <a:schemeClr val="tx1">
                  <a:lumMod val="65000"/>
                  <a:lumOff val="35000"/>
                </a:schemeClr>
              </a:solidFill>
              <a:latin typeface="Arial Unicode MS" panose="020B0604020202020204" pitchFamily="34" charset="-128"/>
            </a:endParaRPr>
          </a:p>
          <a:p>
            <a:pPr algn="ctr" defTabSz="685800" eaLnBrk="0" fontAlgn="base" hangingPunct="0">
              <a:spcBef>
                <a:spcPct val="0"/>
              </a:spcBef>
              <a:spcAft>
                <a:spcPct val="0"/>
              </a:spcAft>
            </a:pPr>
            <a:r>
              <a:rPr lang="en-US" altLang="zh-CN" sz="2700" i="1" dirty="0">
                <a:solidFill>
                  <a:schemeClr val="tx1">
                    <a:lumMod val="65000"/>
                    <a:lumOff val="35000"/>
                  </a:schemeClr>
                </a:solidFill>
                <a:latin typeface="Arial Unicode MS" panose="020B0604020202020204" pitchFamily="34" charset="-128"/>
              </a:rPr>
              <a:t>(Crisis)</a:t>
            </a:r>
            <a:endParaRPr lang="en-US" altLang="zh-CN" sz="2700" i="1" dirty="0">
              <a:solidFill>
                <a:schemeClr val="tx1">
                  <a:lumMod val="65000"/>
                  <a:lumOff val="35000"/>
                </a:schemeClr>
              </a:solidFill>
              <a:latin typeface="Arial" panose="020B0604020202020204" pitchFamily="34" charset="0"/>
            </a:endParaRPr>
          </a:p>
        </p:txBody>
      </p:sp>
      <p:sp>
        <p:nvSpPr>
          <p:cNvPr id="9" name="Rectangle 3"/>
          <p:cNvSpPr>
            <a:spLocks noChangeArrowheads="1"/>
          </p:cNvSpPr>
          <p:nvPr/>
        </p:nvSpPr>
        <p:spPr bwMode="auto">
          <a:xfrm>
            <a:off x="5979075" y="2624309"/>
            <a:ext cx="2158283" cy="2146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lgn="ctr" defTabSz="685800" eaLnBrk="0" fontAlgn="base" hangingPunct="0">
              <a:spcBef>
                <a:spcPct val="0"/>
              </a:spcBef>
              <a:spcAft>
                <a:spcPct val="0"/>
              </a:spcAft>
            </a:pPr>
            <a:r>
              <a:rPr lang="zh-CN" altLang="en-US" sz="5400" dirty="0">
                <a:solidFill>
                  <a:schemeClr val="tx1">
                    <a:lumMod val="65000"/>
                    <a:lumOff val="35000"/>
                  </a:schemeClr>
                </a:solidFill>
                <a:latin typeface="Arial Unicode MS" panose="020B0604020202020204" pitchFamily="34" charset="-128"/>
              </a:rPr>
              <a:t>机会</a:t>
            </a:r>
            <a:endParaRPr lang="en-US" altLang="zh-CN" sz="5400" dirty="0">
              <a:solidFill>
                <a:schemeClr val="tx1">
                  <a:lumMod val="65000"/>
                  <a:lumOff val="35000"/>
                </a:schemeClr>
              </a:solidFill>
              <a:latin typeface="Arial" panose="020B0604020202020204" pitchFamily="34" charset="0"/>
            </a:endParaRPr>
          </a:p>
          <a:p>
            <a:pPr algn="ctr" defTabSz="685800" eaLnBrk="0" fontAlgn="base" hangingPunct="0">
              <a:spcBef>
                <a:spcPct val="0"/>
              </a:spcBef>
              <a:spcAft>
                <a:spcPct val="0"/>
              </a:spcAft>
            </a:pPr>
            <a:r>
              <a:rPr lang="en-US" altLang="zh-CN" sz="5400" dirty="0" err="1">
                <a:solidFill>
                  <a:schemeClr val="tx1">
                    <a:lumMod val="65000"/>
                    <a:lumOff val="35000"/>
                  </a:schemeClr>
                </a:solidFill>
                <a:latin typeface="Arial Unicode MS" panose="020B0604020202020204" pitchFamily="34" charset="-128"/>
              </a:rPr>
              <a:t>Jīhuì</a:t>
            </a:r>
            <a:endParaRPr lang="en-US" altLang="zh-CN" sz="5400" dirty="0">
              <a:solidFill>
                <a:schemeClr val="tx1">
                  <a:lumMod val="65000"/>
                  <a:lumOff val="35000"/>
                </a:schemeClr>
              </a:solidFill>
              <a:latin typeface="Arial Unicode MS" panose="020B0604020202020204" pitchFamily="34" charset="-128"/>
            </a:endParaRPr>
          </a:p>
          <a:p>
            <a:pPr lvl="0" algn="ctr" eaLnBrk="0" fontAlgn="base" hangingPunct="0">
              <a:spcBef>
                <a:spcPct val="0"/>
              </a:spcBef>
              <a:spcAft>
                <a:spcPct val="0"/>
              </a:spcAft>
            </a:pPr>
            <a:r>
              <a:rPr lang="en-US" altLang="zh-CN" sz="2700" i="1" dirty="0">
                <a:solidFill>
                  <a:schemeClr val="tx1">
                    <a:lumMod val="65000"/>
                    <a:lumOff val="35000"/>
                  </a:schemeClr>
                </a:solidFill>
                <a:latin typeface="Arial Unicode MS" panose="020B0604020202020204" pitchFamily="34" charset="-128"/>
              </a:rPr>
              <a:t>(Opportunity)</a:t>
            </a:r>
            <a:endParaRPr lang="en-US" altLang="zh-CN" sz="5400" dirty="0">
              <a:solidFill>
                <a:schemeClr val="tx1">
                  <a:lumMod val="65000"/>
                  <a:lumOff val="35000"/>
                </a:schemeClr>
              </a:solidFill>
              <a:latin typeface="Arial" panose="020B0604020202020204" pitchFamily="34" charset="0"/>
            </a:endParaRPr>
          </a:p>
        </p:txBody>
      </p:sp>
      <p:sp>
        <p:nvSpPr>
          <p:cNvPr id="12" name="Freeform 11"/>
          <p:cNvSpPr/>
          <p:nvPr/>
        </p:nvSpPr>
        <p:spPr>
          <a:xfrm>
            <a:off x="3209743" y="2188117"/>
            <a:ext cx="2946797" cy="2946797"/>
          </a:xfrm>
          <a:custGeom>
            <a:avLst/>
            <a:gdLst>
              <a:gd name="connsiteX0" fmla="*/ 0 w 3929062"/>
              <a:gd name="connsiteY0" fmla="*/ 2553890 h 3929062"/>
              <a:gd name="connsiteX1" fmla="*/ 982266 w 3929062"/>
              <a:gd name="connsiteY1" fmla="*/ 2553890 h 3929062"/>
              <a:gd name="connsiteX2" fmla="*/ 982266 w 3929062"/>
              <a:gd name="connsiteY2" fmla="*/ 0 h 3929062"/>
              <a:gd name="connsiteX3" fmla="*/ 2946797 w 3929062"/>
              <a:gd name="connsiteY3" fmla="*/ 0 h 3929062"/>
              <a:gd name="connsiteX4" fmla="*/ 2946797 w 3929062"/>
              <a:gd name="connsiteY4" fmla="*/ 2553890 h 3929062"/>
              <a:gd name="connsiteX5" fmla="*/ 3929062 w 3929062"/>
              <a:gd name="connsiteY5" fmla="*/ 2553890 h 3929062"/>
              <a:gd name="connsiteX6" fmla="*/ 1964531 w 3929062"/>
              <a:gd name="connsiteY6" fmla="*/ 3929062 h 3929062"/>
              <a:gd name="connsiteX7" fmla="*/ 0 w 3929062"/>
              <a:gd name="connsiteY7" fmla="*/ 2553890 h 392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29062" h="3929062">
                <a:moveTo>
                  <a:pt x="2553890" y="3929062"/>
                </a:moveTo>
                <a:lnTo>
                  <a:pt x="2553890" y="2946796"/>
                </a:lnTo>
                <a:lnTo>
                  <a:pt x="0" y="2946796"/>
                </a:lnTo>
                <a:lnTo>
                  <a:pt x="0" y="982265"/>
                </a:lnTo>
                <a:lnTo>
                  <a:pt x="2553890" y="982265"/>
                </a:lnTo>
                <a:lnTo>
                  <a:pt x="2553890" y="0"/>
                </a:lnTo>
                <a:lnTo>
                  <a:pt x="3929062" y="1964531"/>
                </a:lnTo>
                <a:lnTo>
                  <a:pt x="2553890" y="3929062"/>
                </a:lnTo>
                <a:close/>
              </a:path>
            </a:pathLst>
          </a:custGeom>
          <a:solidFill>
            <a:schemeClr val="bg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6711" tIns="1083409" rIns="862399" bIns="1083410" numCol="1" spcCol="1270" anchor="ctr" anchorCtr="0">
            <a:noAutofit/>
          </a:bodyPr>
          <a:lstStyle/>
          <a:p>
            <a:pPr algn="ctr" defTabSz="2166938">
              <a:lnSpc>
                <a:spcPct val="90000"/>
              </a:lnSpc>
              <a:spcBef>
                <a:spcPct val="0"/>
              </a:spcBef>
              <a:spcAft>
                <a:spcPct val="35000"/>
              </a:spcAft>
            </a:pPr>
            <a:endParaRPr lang="fr-FR" sz="4875"/>
          </a:p>
        </p:txBody>
      </p:sp>
    </p:spTree>
    <p:extLst>
      <p:ext uri="{BB962C8B-B14F-4D97-AF65-F5344CB8AC3E}">
        <p14:creationId xmlns:p14="http://schemas.microsoft.com/office/powerpoint/2010/main" val="33464612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57200" y="1421185"/>
            <a:ext cx="8229600" cy="3765954"/>
          </a:xfrm>
          <a:prstGeom prst="roundRect">
            <a:avLst>
              <a:gd name="adj" fmla="val 4637"/>
            </a:avLst>
          </a:prstGeom>
          <a:solidFill>
            <a:schemeClr val="bg2"/>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923" name="Footer Placeholder 3"/>
          <p:cNvSpPr>
            <a:spLocks noGrp="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557213" indent="-214313">
              <a:defRPr>
                <a:solidFill>
                  <a:schemeClr val="tx1"/>
                </a:solidFill>
                <a:latin typeface="Arial" panose="020B0604020202020204" pitchFamily="34" charset="0"/>
              </a:defRPr>
            </a:lvl2pPr>
            <a:lvl3pPr marL="857250" indent="-171450">
              <a:defRPr>
                <a:solidFill>
                  <a:schemeClr val="tx1"/>
                </a:solidFill>
                <a:latin typeface="Arial" panose="020B0604020202020204" pitchFamily="34" charset="0"/>
              </a:defRPr>
            </a:lvl3pPr>
            <a:lvl4pPr marL="1200150" indent="-171450">
              <a:defRPr>
                <a:solidFill>
                  <a:schemeClr val="tx1"/>
                </a:solidFill>
                <a:latin typeface="Arial" panose="020B0604020202020204" pitchFamily="34" charset="0"/>
              </a:defRPr>
            </a:lvl4pPr>
            <a:lvl5pPr marL="1543050" indent="-171450">
              <a:defRPr>
                <a:solidFill>
                  <a:schemeClr val="tx1"/>
                </a:solidFill>
                <a:latin typeface="Arial" panose="020B0604020202020204" pitchFamily="34" charset="0"/>
              </a:defRPr>
            </a:lvl5pPr>
            <a:lvl6pPr marL="1885950" indent="-171450" fontAlgn="base">
              <a:spcBef>
                <a:spcPct val="0"/>
              </a:spcBef>
              <a:spcAft>
                <a:spcPct val="0"/>
              </a:spcAft>
              <a:defRPr>
                <a:solidFill>
                  <a:schemeClr val="tx1"/>
                </a:solidFill>
                <a:latin typeface="Arial" panose="020B0604020202020204" pitchFamily="34" charset="0"/>
              </a:defRPr>
            </a:lvl6pPr>
            <a:lvl7pPr marL="2228850" indent="-171450" fontAlgn="base">
              <a:spcBef>
                <a:spcPct val="0"/>
              </a:spcBef>
              <a:spcAft>
                <a:spcPct val="0"/>
              </a:spcAft>
              <a:defRPr>
                <a:solidFill>
                  <a:schemeClr val="tx1"/>
                </a:solidFill>
                <a:latin typeface="Arial" panose="020B0604020202020204" pitchFamily="34" charset="0"/>
              </a:defRPr>
            </a:lvl7pPr>
            <a:lvl8pPr marL="2571750" indent="-171450" fontAlgn="base">
              <a:spcBef>
                <a:spcPct val="0"/>
              </a:spcBef>
              <a:spcAft>
                <a:spcPct val="0"/>
              </a:spcAft>
              <a:defRPr>
                <a:solidFill>
                  <a:schemeClr val="tx1"/>
                </a:solidFill>
                <a:latin typeface="Arial" panose="020B0604020202020204" pitchFamily="34" charset="0"/>
              </a:defRPr>
            </a:lvl8pPr>
            <a:lvl9pPr marL="2914650" indent="-171450" fontAlgn="base">
              <a:spcBef>
                <a:spcPct val="0"/>
              </a:spcBef>
              <a:spcAft>
                <a:spcPct val="0"/>
              </a:spcAft>
              <a:defRPr>
                <a:solidFill>
                  <a:schemeClr val="tx1"/>
                </a:solidFill>
                <a:latin typeface="Arial" panose="020B0604020202020204" pitchFamily="34" charset="0"/>
              </a:defRPr>
            </a:lvl9pPr>
          </a:lstStyle>
          <a:p>
            <a:r>
              <a:rPr lang="en-GB" altLang="en-US" dirty="0" smtClean="0">
                <a:solidFill>
                  <a:prstClr val="black"/>
                </a:solidFill>
              </a:rPr>
              <a:t>© 2018 Willis Towers Watson. All rights reserved. Proprietary and Confidential. For Willis Towers Watson and Willis Towers Watson client use only.</a:t>
            </a:r>
            <a:endParaRPr lang="en-GB" altLang="en-US" dirty="0">
              <a:solidFill>
                <a:prstClr val="black"/>
              </a:solidFill>
            </a:endParaRPr>
          </a:p>
        </p:txBody>
      </p:sp>
      <p:sp>
        <p:nvSpPr>
          <p:cNvPr id="81924" name="Slide Number Placeholder 4"/>
          <p:cNvSpPr>
            <a:spLocks noGrp="1"/>
          </p:cNvSpPr>
          <p:nvPr>
            <p:ph type="sldNum" sz="quarter" idx="15"/>
          </p:nvPr>
        </p:nvSpPr>
        <p:spPr bwMode="auto">
          <a:xfrm>
            <a:off x="8467164" y="6400802"/>
            <a:ext cx="381000" cy="126958"/>
          </a:xfrm>
          <a:extLst/>
        </p:spPr>
        <p:txBody>
          <a:bodyPr vert="horz" wrap="square" lIns="0" tIns="0" rIns="0" bIns="0" rtlCol="0" anchor="t" anchorCtr="0">
            <a:spAutoFit/>
          </a:bodyPr>
          <a:lstStyle/>
          <a:p>
            <a:pPr algn="ctr"/>
            <a:fld id="{14E5AC5C-857D-440D-9D3F-33B1780A4D63}" type="slidenum">
              <a:rPr lang="en-GB" altLang="en-US" sz="825"/>
              <a:pPr algn="ctr"/>
              <a:t>36</a:t>
            </a:fld>
            <a:endParaRPr lang="en-GB" altLang="en-US" sz="825" dirty="0"/>
          </a:p>
        </p:txBody>
      </p:sp>
      <p:sp>
        <p:nvSpPr>
          <p:cNvPr id="7" name="Content Placeholder 2"/>
          <p:cNvSpPr txBox="1">
            <a:spLocks/>
          </p:cNvSpPr>
          <p:nvPr/>
        </p:nvSpPr>
        <p:spPr>
          <a:xfrm>
            <a:off x="457200" y="1905719"/>
            <a:ext cx="8229600" cy="3550361"/>
          </a:xfrm>
          <a:prstGeom prst="rect">
            <a:avLst/>
          </a:prstGeom>
        </p:spPr>
        <p:txBody>
          <a:bodyPr>
            <a:normAutofit/>
          </a:bodyPr>
          <a:lstStyle>
            <a:lvl1pPr algn="l" rtl="0" eaLnBrk="1" fontAlgn="base" hangingPunct="1">
              <a:spcBef>
                <a:spcPct val="0"/>
              </a:spcBef>
              <a:spcAft>
                <a:spcPts val="350"/>
              </a:spcAft>
              <a:defRPr sz="1400" b="1" kern="1200">
                <a:solidFill>
                  <a:schemeClr val="tx1"/>
                </a:solidFill>
                <a:latin typeface="+mn-lt"/>
                <a:ea typeface="+mn-ea"/>
                <a:cs typeface="+mn-cs"/>
              </a:defRPr>
            </a:lvl1pPr>
            <a:lvl2pPr algn="l" rtl="0" eaLnBrk="1" fontAlgn="base" hangingPunct="1">
              <a:spcBef>
                <a:spcPct val="0"/>
              </a:spcBef>
              <a:spcAft>
                <a:spcPts val="350"/>
              </a:spcAft>
              <a:defRPr sz="1400" kern="1200">
                <a:solidFill>
                  <a:schemeClr val="tx1"/>
                </a:solidFill>
                <a:latin typeface="+mn-lt"/>
                <a:ea typeface="+mn-ea"/>
                <a:cs typeface="+mn-cs"/>
              </a:defRPr>
            </a:lvl2pPr>
            <a:lvl3pPr marL="228600" indent="-228600" algn="l" rtl="0" eaLnBrk="1" fontAlgn="base" hangingPunct="1">
              <a:spcBef>
                <a:spcPct val="0"/>
              </a:spcBef>
              <a:spcAft>
                <a:spcPts val="350"/>
              </a:spcAft>
              <a:buClr>
                <a:srgbClr val="702082"/>
              </a:buClr>
              <a:buFont typeface="Wingdings" panose="05000000000000000000" pitchFamily="2" charset="2"/>
              <a:buChar char="§"/>
              <a:defRPr sz="1400" kern="1200">
                <a:solidFill>
                  <a:schemeClr val="tx1"/>
                </a:solidFill>
                <a:latin typeface="+mn-lt"/>
                <a:ea typeface="+mn-ea"/>
                <a:cs typeface="+mn-cs"/>
              </a:defRPr>
            </a:lvl3pPr>
            <a:lvl4pPr marL="457200" indent="-228600" algn="l" rtl="0" eaLnBrk="1" fontAlgn="base" hangingPunct="1">
              <a:spcBef>
                <a:spcPct val="0"/>
              </a:spcBef>
              <a:spcAft>
                <a:spcPts val="275"/>
              </a:spcAft>
              <a:buClr>
                <a:srgbClr val="63666A"/>
              </a:buClr>
              <a:buFont typeface="Wingdings" panose="05000000000000000000" pitchFamily="2" charset="2"/>
              <a:buChar char="§"/>
              <a:defRPr sz="1200" kern="1200">
                <a:solidFill>
                  <a:schemeClr val="tx1"/>
                </a:solidFill>
                <a:latin typeface="+mn-lt"/>
                <a:ea typeface="+mn-ea"/>
                <a:cs typeface="+mn-cs"/>
              </a:defRPr>
            </a:lvl4pPr>
            <a:lvl5pPr marL="730250" indent="-228600" algn="l" rtl="0" eaLnBrk="1" fontAlgn="base" hangingPunct="1">
              <a:spcBef>
                <a:spcPct val="0"/>
              </a:spcBef>
              <a:spcAft>
                <a:spcPts val="275"/>
              </a:spcAft>
              <a:buClr>
                <a:srgbClr val="000000"/>
              </a:buClr>
              <a:buFont typeface="Arial" panose="020B0604020202020204" pitchFamily="34" charset="0"/>
              <a:buChar char="̵"/>
              <a:defRPr sz="1200" kern="1200">
                <a:solidFill>
                  <a:schemeClr val="tx1"/>
                </a:solidFill>
                <a:latin typeface="+mn-lt"/>
                <a:ea typeface="+mn-ea"/>
                <a:cs typeface="+mn-cs"/>
              </a:defRPr>
            </a:lvl5pPr>
            <a:lvl6pPr marL="1005840" indent="-228600" algn="l" defTabSz="914400" rtl="0" eaLnBrk="1" latinLnBrk="0" hangingPunct="1">
              <a:spcBef>
                <a:spcPts val="0"/>
              </a:spcBef>
              <a:spcAft>
                <a:spcPts val="240"/>
              </a:spcAft>
              <a:buClr>
                <a:srgbClr val="000000"/>
              </a:buClr>
              <a:buFont typeface="Arial" pitchFamily="34" charset="0"/>
              <a:buChar char="̵"/>
              <a:defRPr sz="1000" kern="1200" baseline="0">
                <a:solidFill>
                  <a:schemeClr val="tx1"/>
                </a:solidFill>
                <a:latin typeface="+mn-lt"/>
                <a:ea typeface="+mn-ea"/>
                <a:cs typeface="+mn-cs"/>
              </a:defRPr>
            </a:lvl6pPr>
            <a:lvl7pPr marL="1280160" indent="-228600" algn="l" defTabSz="914400" rtl="0" eaLnBrk="1" latinLnBrk="0" hangingPunct="1">
              <a:spcBef>
                <a:spcPts val="0"/>
              </a:spcBef>
              <a:spcAft>
                <a:spcPts val="240"/>
              </a:spcAft>
              <a:buClr>
                <a:srgbClr val="000000"/>
              </a:buClr>
              <a:buFont typeface="Arial" pitchFamily="34" charset="0"/>
              <a:buChar char="̵"/>
              <a:defRPr sz="1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50000"/>
              </a:lnSpc>
              <a:spcAft>
                <a:spcPts val="600"/>
              </a:spcAft>
            </a:pPr>
            <a:r>
              <a:rPr lang="en-GB" sz="2400" dirty="0" smtClean="0"/>
              <a:t>“T</a:t>
            </a:r>
            <a:r>
              <a:rPr lang="en-US" sz="2400" dirty="0"/>
              <a:t>he role of security is not to prevent advancement, but should be to enable and protect the business in order to thrive in a digital world inherent with risk</a:t>
            </a:r>
            <a:r>
              <a:rPr lang="en-US" sz="2400" dirty="0" smtClean="0"/>
              <a:t>.”</a:t>
            </a:r>
            <a:endParaRPr lang="en-US" sz="2000" dirty="0" smtClean="0"/>
          </a:p>
          <a:p>
            <a:pPr algn="ctr">
              <a:lnSpc>
                <a:spcPct val="200000"/>
              </a:lnSpc>
              <a:spcAft>
                <a:spcPts val="600"/>
              </a:spcAft>
            </a:pPr>
            <a:r>
              <a:rPr lang="en-US" sz="2000" dirty="0" smtClean="0">
                <a:solidFill>
                  <a:schemeClr val="tx1">
                    <a:lumMod val="65000"/>
                    <a:lumOff val="35000"/>
                  </a:schemeClr>
                </a:solidFill>
              </a:rPr>
              <a:t>Nicola Burr</a:t>
            </a:r>
          </a:p>
          <a:p>
            <a:pPr algn="ctr">
              <a:spcAft>
                <a:spcPts val="0"/>
              </a:spcAft>
            </a:pPr>
            <a:r>
              <a:rPr lang="en-US" sz="1800" b="0" dirty="0" smtClean="0">
                <a:solidFill>
                  <a:schemeClr val="tx1">
                    <a:lumMod val="65000"/>
                    <a:lumOff val="35000"/>
                  </a:schemeClr>
                </a:solidFill>
              </a:rPr>
              <a:t>Cyber Security Manager and Blogger</a:t>
            </a:r>
            <a:endParaRPr lang="en-GB" sz="1800" b="0" dirty="0">
              <a:solidFill>
                <a:schemeClr val="tx1">
                  <a:lumMod val="65000"/>
                  <a:lumOff val="35000"/>
                </a:schemeClr>
              </a:solidFill>
            </a:endParaRPr>
          </a:p>
        </p:txBody>
      </p:sp>
    </p:spTree>
    <p:extLst>
      <p:ext uri="{BB962C8B-B14F-4D97-AF65-F5344CB8AC3E}">
        <p14:creationId xmlns:p14="http://schemas.microsoft.com/office/powerpoint/2010/main" val="198208106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WT_FOOTER" val="Watermark"/>
  <p:tag name="TAGPREFIX" val="WT_"/>
  <p:tag name="WT_TEMPLATENAME" val="WTW.pptx"/>
  <p:tag name="WT_CREATEDATE" val="08 February 2016"/>
  <p:tag name="WT_DPI" val=""/>
</p:tagLst>
</file>

<file path=ppt/tags/tag2.xml><?xml version="1.0" encoding="utf-8"?>
<p:tagLst xmlns:a="http://schemas.openxmlformats.org/drawingml/2006/main" xmlns:r="http://schemas.openxmlformats.org/officeDocument/2006/relationships" xmlns:p="http://schemas.openxmlformats.org/presentationml/2006/main">
  <p:tag name="TW_FOOTER" val="Watermark"/>
  <p:tag name="WT_FOOTER" val="Watermark"/>
</p:tagLst>
</file>

<file path=ppt/tags/tag3.xml><?xml version="1.0" encoding="utf-8"?>
<p:tagLst xmlns:a="http://schemas.openxmlformats.org/drawingml/2006/main" xmlns:r="http://schemas.openxmlformats.org/officeDocument/2006/relationships" xmlns:p="http://schemas.openxmlformats.org/presentationml/2006/main">
  <p:tag name="WT_DIALOGNAME" val="One-Column Slide"/>
  <p:tag name="WT_SHORTNAME" val="BASIC"/>
  <p:tag name="WT_ASSOCIATEDSLIDES" val=""/>
  <p:tag name="WT_INNEWPRESENTATION" val="NO"/>
  <p:tag name="WT_ONINSERTSLIDEDLG" val="YES"/>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AdC2ZxhYgEuplImDroh1I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AdC2ZxhYgEuplImDroh1I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AdC2ZxhYgEuplImDroh1I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AdC2ZxhYgEuplImDroh1I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AdC2ZxhYgEuplImDroh1Ig"/>
</p:tagLst>
</file>

<file path=ppt/tags/tag14.xml><?xml version="1.0" encoding="utf-8"?>
<p:tagLst xmlns:a="http://schemas.openxmlformats.org/drawingml/2006/main" xmlns:r="http://schemas.openxmlformats.org/officeDocument/2006/relationships" xmlns:p="http://schemas.openxmlformats.org/presentationml/2006/main">
  <p:tag name="WT_DIALOGNAME" val="One-Column Slide with Basic Bullets"/>
  <p:tag name="WT_SHORTNAME" val="BASIC"/>
  <p:tag name="WT_ASSOCIATEDSLIDES" val=""/>
  <p:tag name="WT_INNEWPRESENTATION" val="YES"/>
  <p:tag name="WT_ONINSERTSLIDEDLG" val="YES"/>
</p:tagLst>
</file>

<file path=ppt/tags/tag15.xml><?xml version="1.0" encoding="utf-8"?>
<p:tagLst xmlns:a="http://schemas.openxmlformats.org/drawingml/2006/main" xmlns:r="http://schemas.openxmlformats.org/officeDocument/2006/relationships" xmlns:p="http://schemas.openxmlformats.org/presentationml/2006/main">
  <p:tag name="WT_DIALOGNAME" val="One-Column Slide with Basic Bullets"/>
  <p:tag name="WT_SHORTNAME" val="BASIC"/>
  <p:tag name="WT_ASSOCIATEDSLIDES" val=""/>
  <p:tag name="WT_INNEWPRESENTATION" val="YES"/>
  <p:tag name="WT_ONINSERTSLIDEDLG" val="YES"/>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AdC2ZxhYgEuplImDroh1Ig"/>
</p:tagLst>
</file>

<file path=ppt/theme/theme1.xml><?xml version="1.0" encoding="utf-8"?>
<a:theme xmlns:a="http://schemas.openxmlformats.org/drawingml/2006/main" name="Body pages">
  <a:themeElements>
    <a:clrScheme name="Custom 5">
      <a:dk1>
        <a:srgbClr val="FFFFFE"/>
      </a:dk1>
      <a:lt1>
        <a:srgbClr val="FFFFFE"/>
      </a:lt1>
      <a:dk2>
        <a:srgbClr val="702082"/>
      </a:dk2>
      <a:lt2>
        <a:srgbClr val="8D8E8D"/>
      </a:lt2>
      <a:accent1>
        <a:srgbClr val="C110A0"/>
      </a:accent1>
      <a:accent2>
        <a:srgbClr val="00AFDA"/>
      </a:accent2>
      <a:accent3>
        <a:srgbClr val="00C389"/>
      </a:accent3>
      <a:accent4>
        <a:srgbClr val="FFB81C"/>
      </a:accent4>
      <a:accent5>
        <a:srgbClr val="63666A"/>
      </a:accent5>
      <a:accent6>
        <a:srgbClr val="3C3C3B"/>
      </a:accent6>
      <a:hlink>
        <a:srgbClr val="3C3C3B"/>
      </a:hlink>
      <a:folHlink>
        <a:srgbClr val="636463"/>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noAutofit/>
      </a:bodyPr>
      <a:lstStyle>
        <a:defPPr>
          <a:defRPr sz="1000"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WTW">
  <a:themeElements>
    <a:clrScheme name="WTW Theme">
      <a:dk1>
        <a:sysClr val="windowText" lastClr="000000"/>
      </a:dk1>
      <a:lt1>
        <a:sysClr val="window" lastClr="FFFFFF"/>
      </a:lt1>
      <a:dk2>
        <a:srgbClr val="63666A"/>
      </a:dk2>
      <a:lt2>
        <a:srgbClr val="EEECE1"/>
      </a:lt2>
      <a:accent1>
        <a:srgbClr val="702082"/>
      </a:accent1>
      <a:accent2>
        <a:srgbClr val="FFB81C"/>
      </a:accent2>
      <a:accent3>
        <a:srgbClr val="00A0D2"/>
      </a:accent3>
      <a:accent4>
        <a:srgbClr val="C110A0"/>
      </a:accent4>
      <a:accent5>
        <a:srgbClr val="00C389"/>
      </a:accent5>
      <a:accent6>
        <a:srgbClr val="63666A"/>
      </a:accent6>
      <a:hlink>
        <a:srgbClr val="00A0D2"/>
      </a:hlink>
      <a:folHlink>
        <a:srgbClr val="63666A"/>
      </a:folHlink>
    </a:clrScheme>
    <a:fontScheme name="Willis Towers Wat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WTW Light Gray">
      <a:srgbClr val="D8DBD8"/>
    </a:custClr>
    <a:custClr name="WTW Light Violet">
      <a:srgbClr val="D8D7DF"/>
    </a:custClr>
    <a:custClr name="WTW Pink">
      <a:srgbClr val="DDD0CF"/>
    </a:custClr>
    <a:custClr name="WTW Light Blue">
      <a:srgbClr val="C8D7DF"/>
    </a:custClr>
    <a:custClr name="WTW Light Green">
      <a:srgbClr val="D9E6DC"/>
    </a:custClr>
    <a:custClr name="WTW Light Sand">
      <a:srgbClr val="EFEEDE"/>
    </a:custClr>
  </a:custClrLst>
  <a:extLst>
    <a:ext uri="{05A4C25C-085E-4340-85A3-A5531E510DB2}">
      <thm15:themeFamily xmlns:thm15="http://schemas.microsoft.com/office/thememl/2012/main" name="Presentation419" id="{0B0FD344-06A5-4893-A9AF-1127782101D4}" vid="{12BB378F-8E67-46A2-90A1-7E731C1937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WTW</Template>
  <TotalTime>61910</TotalTime>
  <Words>4476</Words>
  <Application>Microsoft Office PowerPoint</Application>
  <PresentationFormat>On-screen Show (4:3)</PresentationFormat>
  <Paragraphs>551</Paragraphs>
  <Slides>36</Slides>
  <Notes>11</Notes>
  <HiddenSlides>0</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51" baseType="lpstr">
      <vt:lpstr>Arial Unicode MS</vt:lpstr>
      <vt:lpstr>MS PGothic</vt:lpstr>
      <vt:lpstr>宋体</vt:lpstr>
      <vt:lpstr>Arial</vt:lpstr>
      <vt:lpstr>Calibri</vt:lpstr>
      <vt:lpstr>Calibri Light</vt:lpstr>
      <vt:lpstr>Georgia</vt:lpstr>
      <vt:lpstr>Segoe UI Semibold</vt:lpstr>
      <vt:lpstr>Slate-BkCondensed</vt:lpstr>
      <vt:lpstr>Slate-BoldCondensed</vt:lpstr>
      <vt:lpstr>Times New Roman</vt:lpstr>
      <vt:lpstr>Wingdings</vt:lpstr>
      <vt:lpstr>Body pages</vt:lpstr>
      <vt:lpstr>2_WTW</vt:lpstr>
      <vt:lpstr>think-cell Slide</vt:lpstr>
      <vt:lpstr>Airmic 2018 Conference  Human Capital, your most important asset or your biggest risk    12 June 2018</vt:lpstr>
      <vt:lpstr>Three quotes at the core of our workshop</vt:lpstr>
      <vt:lpstr>Human Capital</vt:lpstr>
      <vt:lpstr>High performance companies leverage their human capital and get results</vt:lpstr>
      <vt:lpstr>What good looks like…</vt:lpstr>
      <vt:lpstr>When things go wrong…</vt:lpstr>
      <vt:lpstr>In the workplace, people risks are everywhere and culture is at their heart</vt:lpstr>
      <vt:lpstr>Today, we will focus on Cyber Risk</vt:lpstr>
      <vt:lpstr>Time for a mini benchmarking exercise…. Airmic  vs. the world!</vt:lpstr>
      <vt:lpstr>Within the broader risk landscape, Cyber Risk is one of the most common topics of concern amongst global organisations today</vt:lpstr>
      <vt:lpstr>Willis Towers Watson claims data: employee are top source of breaches</vt:lpstr>
      <vt:lpstr>Companies know that digitization is essential for sustainable performance</vt:lpstr>
      <vt:lpstr>At the same time, companies aspire to develop a culture of cyber security </vt:lpstr>
      <vt:lpstr>PowerPoint Presentation</vt:lpstr>
      <vt:lpstr>In high performance organisations, risk and people management have much in common</vt:lpstr>
      <vt:lpstr>Approaches companies are using to shape a strong cyber risk culture </vt:lpstr>
      <vt:lpstr>PowerPoint Presentation</vt:lpstr>
      <vt:lpstr>To shape a risk-resilient culture, consider the whole employment lifecycle</vt:lpstr>
      <vt:lpstr>PowerPoint Presentation</vt:lpstr>
      <vt:lpstr>Use psychometrics to help leaders recognise their individual risk profile</vt:lpstr>
      <vt:lpstr>Some leadership behaviours go a long way... </vt:lpstr>
      <vt:lpstr>Some leadership behaviours go a long way…</vt:lpstr>
      <vt:lpstr>PowerPoint Presentation</vt:lpstr>
      <vt:lpstr>Adopt a comprehensive and engaging risk training program</vt:lpstr>
      <vt:lpstr>PowerPoint Presentation</vt:lpstr>
      <vt:lpstr>Conduct a (cyber) risk culture assessment</vt:lpstr>
      <vt:lpstr>Our research on cyber risk culture</vt:lpstr>
      <vt:lpstr>Employee opinions in organizations experiencing data breaches</vt:lpstr>
      <vt:lpstr>Willis Towers Watson point of view on Risk Culture</vt:lpstr>
      <vt:lpstr>PowerPoint Presentation</vt:lpstr>
      <vt:lpstr>Embed risk in the performance management and rewards processes</vt:lpstr>
      <vt:lpstr>Key takeaways</vt:lpstr>
      <vt:lpstr>Risk and HR, comprehensive cyber solution. What does good look like? Cultural elements, typically owned by HR are critical. HR has an important role to play and should be closely  involved with the Legal, IT and Risk functions.  </vt:lpstr>
      <vt:lpstr>What does this all mean for you?</vt:lpstr>
      <vt:lpstr>What this mean for risk management</vt:lpstr>
      <vt:lpstr>PowerPoint Presentation</vt:lpstr>
    </vt:vector>
  </TitlesOfParts>
  <Company>Willis Towers Watson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 up a survey in minutes</dc:title>
  <dc:creator>YD</dc:creator>
  <cp:lastModifiedBy>Duhaldeborde, Yves (London)</cp:lastModifiedBy>
  <cp:revision>547</cp:revision>
  <cp:lastPrinted>2017-10-11T12:38:03Z</cp:lastPrinted>
  <dcterms:created xsi:type="dcterms:W3CDTF">2017-03-17T09:52:36Z</dcterms:created>
  <dcterms:modified xsi:type="dcterms:W3CDTF">2018-06-12T08:06:29Z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atermark">
    <vt:lpwstr/>
  </property>
  <property fmtid="{D5CDD505-2E9C-101B-9397-08002B2CF9AE}" pid="3" name="_NewReviewCycle">
    <vt:lpwstr/>
  </property>
</Properties>
</file>