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Lst>
  <p:notesMasterIdLst>
    <p:notesMasterId r:id="rId21"/>
  </p:notesMasterIdLst>
  <p:handoutMasterIdLst>
    <p:handoutMasterId r:id="rId22"/>
  </p:handoutMasterIdLst>
  <p:sldIdLst>
    <p:sldId id="903" r:id="rId2"/>
    <p:sldId id="1080" r:id="rId3"/>
    <p:sldId id="1082" r:id="rId4"/>
    <p:sldId id="1081" r:id="rId5"/>
    <p:sldId id="1032" r:id="rId6"/>
    <p:sldId id="1050" r:id="rId7"/>
    <p:sldId id="1062" r:id="rId8"/>
    <p:sldId id="1076" r:id="rId9"/>
    <p:sldId id="1077" r:id="rId10"/>
    <p:sldId id="1075" r:id="rId11"/>
    <p:sldId id="1063" r:id="rId12"/>
    <p:sldId id="1064" r:id="rId13"/>
    <p:sldId id="1066" r:id="rId14"/>
    <p:sldId id="1068" r:id="rId15"/>
    <p:sldId id="1065" r:id="rId16"/>
    <p:sldId id="1070" r:id="rId17"/>
    <p:sldId id="1058" r:id="rId18"/>
    <p:sldId id="1079" r:id="rId19"/>
    <p:sldId id="1078" r:id="rId20"/>
  </p:sldIdLst>
  <p:sldSz cx="9144000" cy="6858000" type="screen4x3"/>
  <p:notesSz cx="6797675" cy="9926638"/>
  <p:embeddedFontLst>
    <p:embeddedFont>
      <p:font typeface="Helvetica" panose="020B0604020202020204" pitchFamily="34" charset="0"/>
      <p:regular r:id="rId23"/>
      <p:bold r:id="rId24"/>
      <p:italic r:id="rId25"/>
      <p:boldItalic r:id="rId26"/>
    </p:embeddedFont>
  </p:embeddedFontLst>
  <p:defaultTextStyle>
    <a:defPPr>
      <a:defRPr lang="en-GB"/>
    </a:defPPr>
    <a:lvl1pPr algn="l" rtl="0" eaLnBrk="0" fontAlgn="base" hangingPunct="0">
      <a:spcBef>
        <a:spcPct val="0"/>
      </a:spcBef>
      <a:spcAft>
        <a:spcPct val="0"/>
      </a:spcAft>
      <a:defRPr sz="1000" b="1"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1000" b="1"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1000" b="1"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1000" b="1"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1000" b="1" kern="1200">
        <a:solidFill>
          <a:schemeClr val="tx1"/>
        </a:solidFill>
        <a:latin typeface="Helvetica" pitchFamily="34" charset="0"/>
        <a:ea typeface="+mn-ea"/>
        <a:cs typeface="+mn-cs"/>
      </a:defRPr>
    </a:lvl5pPr>
    <a:lvl6pPr marL="2286000" algn="l" defTabSz="914400" rtl="0" eaLnBrk="1" latinLnBrk="0" hangingPunct="1">
      <a:defRPr sz="1000" b="1" kern="1200">
        <a:solidFill>
          <a:schemeClr val="tx1"/>
        </a:solidFill>
        <a:latin typeface="Helvetica" pitchFamily="34" charset="0"/>
        <a:ea typeface="+mn-ea"/>
        <a:cs typeface="+mn-cs"/>
      </a:defRPr>
    </a:lvl6pPr>
    <a:lvl7pPr marL="2743200" algn="l" defTabSz="914400" rtl="0" eaLnBrk="1" latinLnBrk="0" hangingPunct="1">
      <a:defRPr sz="1000" b="1" kern="1200">
        <a:solidFill>
          <a:schemeClr val="tx1"/>
        </a:solidFill>
        <a:latin typeface="Helvetica" pitchFamily="34" charset="0"/>
        <a:ea typeface="+mn-ea"/>
        <a:cs typeface="+mn-cs"/>
      </a:defRPr>
    </a:lvl7pPr>
    <a:lvl8pPr marL="3200400" algn="l" defTabSz="914400" rtl="0" eaLnBrk="1" latinLnBrk="0" hangingPunct="1">
      <a:defRPr sz="1000" b="1" kern="1200">
        <a:solidFill>
          <a:schemeClr val="tx1"/>
        </a:solidFill>
        <a:latin typeface="Helvetica" pitchFamily="34" charset="0"/>
        <a:ea typeface="+mn-ea"/>
        <a:cs typeface="+mn-cs"/>
      </a:defRPr>
    </a:lvl8pPr>
    <a:lvl9pPr marL="3657600" algn="l" defTabSz="914400" rtl="0" eaLnBrk="1" latinLnBrk="0" hangingPunct="1">
      <a:defRPr sz="1000" b="1" kern="1200">
        <a:solidFill>
          <a:schemeClr val="tx1"/>
        </a:solidFill>
        <a:latin typeface="Helvetica" pitchFamily="34" charset="0"/>
        <a:ea typeface="+mn-ea"/>
        <a:cs typeface="+mn-cs"/>
      </a:defRPr>
    </a:lvl9pPr>
  </p:defaultTextStyle>
  <p:extLst>
    <p:ext uri="{EFAFB233-063F-42B5-8137-9DF3F51BA10A}">
      <p15:sldGuideLst xmlns:p15="http://schemas.microsoft.com/office/powerpoint/2012/main">
        <p15:guide id="1" orient="horz" pos="4119">
          <p15:clr>
            <a:srgbClr val="A4A3A4"/>
          </p15:clr>
        </p15:guide>
        <p15:guide id="2" pos="67">
          <p15:clr>
            <a:srgbClr val="A4A3A4"/>
          </p15:clr>
        </p15:guide>
      </p15:sldGuideLst>
    </p:ext>
    <p:ext uri="{2D200454-40CA-4A62-9FC3-DE9A4176ACB9}">
      <p15:notesGuideLst xmlns:p15="http://schemas.microsoft.com/office/powerpoint/2012/main">
        <p15:guide id="1" orient="horz" pos="3127">
          <p15:clr>
            <a:srgbClr val="A4A3A4"/>
          </p15:clr>
        </p15:guide>
        <p15:guide id="2" pos="214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mma Reynolds" initials="ER" lastIdx="3" clrIdx="0"/>
  <p:cmAuthor id="1" name="Robs" initials="R" lastIdx="13" clrIdx="1"/>
  <p:cmAuthor id="2" name="Katherine Quoroll" initials="KQ" lastIdx="3" clrIdx="2"/>
  <p:cmAuthor id="3" name="Emma" initials="E" lastIdx="3" clrIdx="3"/>
  <p:cmAuthor id="4" name="Author" initials="McT" lastIdx="4" clrIdx="4"/>
  <p:cmAuthor id="5" name="Tom" initials="TM" lastIdx="22" clrIdx="5"/>
  <p:cmAuthor id="6" name="Bruce" initials="B" lastIdx="2"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99CCFF"/>
    <a:srgbClr val="EE0000"/>
    <a:srgbClr val="FFF5A7"/>
    <a:srgbClr val="CC0000"/>
    <a:srgbClr val="003366"/>
    <a:srgbClr val="000066"/>
    <a:srgbClr val="CCFF99"/>
    <a:srgbClr val="CC99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46" autoAdjust="0"/>
    <p:restoredTop sz="99856" autoAdjust="0"/>
  </p:normalViewPr>
  <p:slideViewPr>
    <p:cSldViewPr snapToGrid="0">
      <p:cViewPr varScale="1">
        <p:scale>
          <a:sx n="102" d="100"/>
          <a:sy n="102" d="100"/>
        </p:scale>
        <p:origin x="1109" y="46"/>
      </p:cViewPr>
      <p:guideLst>
        <p:guide orient="horz" pos="4119"/>
        <p:guide pos="67"/>
      </p:guideLst>
    </p:cSldViewPr>
  </p:slideViewPr>
  <p:outlineViewPr>
    <p:cViewPr>
      <p:scale>
        <a:sx n="33" d="100"/>
        <a:sy n="33" d="100"/>
      </p:scale>
      <p:origin x="0" y="4182"/>
    </p:cViewPr>
    <p:sldLst>
      <p:sld r:id="rId1" collapse="1"/>
    </p:sldLst>
  </p:outlineViewPr>
  <p:notesTextViewPr>
    <p:cViewPr>
      <p:scale>
        <a:sx n="3" d="2"/>
        <a:sy n="3" d="2"/>
      </p:scale>
      <p:origin x="0" y="0"/>
    </p:cViewPr>
  </p:notesTextViewPr>
  <p:sorterViewPr>
    <p:cViewPr>
      <p:scale>
        <a:sx n="75" d="100"/>
        <a:sy n="75" d="100"/>
      </p:scale>
      <p:origin x="0" y="0"/>
    </p:cViewPr>
  </p:sorterViewPr>
  <p:notesViewPr>
    <p:cSldViewPr snapToGrid="0" showGuides="1">
      <p:cViewPr>
        <p:scale>
          <a:sx n="40" d="100"/>
          <a:sy n="40" d="100"/>
        </p:scale>
        <p:origin x="-2982" y="-1224"/>
      </p:cViewPr>
      <p:guideLst>
        <p:guide orient="horz" pos="3127"/>
        <p:guide pos="214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commentAuthors" Target="commentAuthors.xml"/><Relationship Id="rId30"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2" y="1"/>
            <a:ext cx="2944549" cy="496253"/>
          </a:xfrm>
          <a:prstGeom prst="rect">
            <a:avLst/>
          </a:prstGeom>
          <a:noFill/>
          <a:ln w="9525">
            <a:noFill/>
            <a:miter lim="800000"/>
            <a:headEnd/>
            <a:tailEnd/>
          </a:ln>
          <a:effectLst/>
        </p:spPr>
        <p:txBody>
          <a:bodyPr vert="horz" wrap="square" lIns="94521" tIns="47259" rIns="94521" bIns="47259" numCol="1" anchor="t" anchorCtr="0" compatLnSpc="1">
            <a:prstTxWarp prst="textNoShape">
              <a:avLst/>
            </a:prstTxWarp>
          </a:bodyPr>
          <a:lstStyle>
            <a:lvl1pPr defTabSz="944513">
              <a:defRPr sz="1200" b="0">
                <a:latin typeface="HelveticaNeue" pitchFamily="2" charset="0"/>
              </a:defRPr>
            </a:lvl1pPr>
          </a:lstStyle>
          <a:p>
            <a:pPr>
              <a:defRPr/>
            </a:pPr>
            <a:endParaRPr lang="en-GB" dirty="0"/>
          </a:p>
        </p:txBody>
      </p:sp>
      <p:sp>
        <p:nvSpPr>
          <p:cNvPr id="38915" name="Rectangle 3"/>
          <p:cNvSpPr>
            <a:spLocks noGrp="1" noChangeArrowheads="1"/>
          </p:cNvSpPr>
          <p:nvPr>
            <p:ph type="dt" sz="quarter" idx="1"/>
          </p:nvPr>
        </p:nvSpPr>
        <p:spPr bwMode="auto">
          <a:xfrm>
            <a:off x="3853131" y="1"/>
            <a:ext cx="2944549" cy="496253"/>
          </a:xfrm>
          <a:prstGeom prst="rect">
            <a:avLst/>
          </a:prstGeom>
          <a:noFill/>
          <a:ln w="9525">
            <a:noFill/>
            <a:miter lim="800000"/>
            <a:headEnd/>
            <a:tailEnd/>
          </a:ln>
          <a:effectLst/>
        </p:spPr>
        <p:txBody>
          <a:bodyPr vert="horz" wrap="square" lIns="94521" tIns="47259" rIns="94521" bIns="47259" numCol="1" anchor="t" anchorCtr="0" compatLnSpc="1">
            <a:prstTxWarp prst="textNoShape">
              <a:avLst/>
            </a:prstTxWarp>
          </a:bodyPr>
          <a:lstStyle>
            <a:lvl1pPr algn="r" defTabSz="944513">
              <a:defRPr sz="1200" b="0">
                <a:latin typeface="HelveticaNeue" pitchFamily="2" charset="0"/>
              </a:defRPr>
            </a:lvl1pPr>
          </a:lstStyle>
          <a:p>
            <a:pPr>
              <a:defRPr/>
            </a:pPr>
            <a:endParaRPr lang="en-GB" dirty="0"/>
          </a:p>
        </p:txBody>
      </p:sp>
      <p:sp>
        <p:nvSpPr>
          <p:cNvPr id="38916" name="Rectangle 4"/>
          <p:cNvSpPr>
            <a:spLocks noGrp="1" noChangeArrowheads="1"/>
          </p:cNvSpPr>
          <p:nvPr>
            <p:ph type="ftr" sz="quarter" idx="2"/>
          </p:nvPr>
        </p:nvSpPr>
        <p:spPr bwMode="auto">
          <a:xfrm>
            <a:off x="2" y="9430389"/>
            <a:ext cx="2944549" cy="496253"/>
          </a:xfrm>
          <a:prstGeom prst="rect">
            <a:avLst/>
          </a:prstGeom>
          <a:noFill/>
          <a:ln w="9525">
            <a:noFill/>
            <a:miter lim="800000"/>
            <a:headEnd/>
            <a:tailEnd/>
          </a:ln>
          <a:effectLst/>
        </p:spPr>
        <p:txBody>
          <a:bodyPr vert="horz" wrap="square" lIns="94521" tIns="47259" rIns="94521" bIns="47259" numCol="1" anchor="b" anchorCtr="0" compatLnSpc="1">
            <a:prstTxWarp prst="textNoShape">
              <a:avLst/>
            </a:prstTxWarp>
          </a:bodyPr>
          <a:lstStyle>
            <a:lvl1pPr defTabSz="944513">
              <a:defRPr sz="1200" b="0">
                <a:latin typeface="HelveticaNeue" pitchFamily="2" charset="0"/>
              </a:defRPr>
            </a:lvl1pPr>
          </a:lstStyle>
          <a:p>
            <a:pPr>
              <a:defRPr/>
            </a:pPr>
            <a:endParaRPr lang="en-GB" dirty="0"/>
          </a:p>
        </p:txBody>
      </p:sp>
      <p:sp>
        <p:nvSpPr>
          <p:cNvPr id="38917" name="Rectangle 5"/>
          <p:cNvSpPr>
            <a:spLocks noGrp="1" noChangeArrowheads="1"/>
          </p:cNvSpPr>
          <p:nvPr>
            <p:ph type="sldNum" sz="quarter" idx="3"/>
          </p:nvPr>
        </p:nvSpPr>
        <p:spPr bwMode="auto">
          <a:xfrm>
            <a:off x="3853131" y="9430389"/>
            <a:ext cx="2944549" cy="496253"/>
          </a:xfrm>
          <a:prstGeom prst="rect">
            <a:avLst/>
          </a:prstGeom>
          <a:noFill/>
          <a:ln w="9525">
            <a:noFill/>
            <a:miter lim="800000"/>
            <a:headEnd/>
            <a:tailEnd/>
          </a:ln>
          <a:effectLst/>
        </p:spPr>
        <p:txBody>
          <a:bodyPr vert="horz" wrap="square" lIns="94521" tIns="47259" rIns="94521" bIns="47259" numCol="1" anchor="b" anchorCtr="0" compatLnSpc="1">
            <a:prstTxWarp prst="textNoShape">
              <a:avLst/>
            </a:prstTxWarp>
          </a:bodyPr>
          <a:lstStyle>
            <a:lvl1pPr algn="r" defTabSz="944513">
              <a:defRPr sz="1200" b="0">
                <a:latin typeface="HelveticaNeue" pitchFamily="2" charset="0"/>
              </a:defRPr>
            </a:lvl1pPr>
          </a:lstStyle>
          <a:p>
            <a:pPr>
              <a:defRPr/>
            </a:pPr>
            <a:fld id="{0916F30A-7337-4C9B-87D0-121A5B5799A5}" type="slidenum">
              <a:rPr lang="en-GB"/>
              <a:pPr>
                <a:defRPr/>
              </a:pPr>
              <a:t>‹#›</a:t>
            </a:fld>
            <a:endParaRPr lang="en-GB" dirty="0"/>
          </a:p>
        </p:txBody>
      </p:sp>
    </p:spTree>
    <p:extLst>
      <p:ext uri="{BB962C8B-B14F-4D97-AF65-F5344CB8AC3E}">
        <p14:creationId xmlns:p14="http://schemas.microsoft.com/office/powerpoint/2010/main" val="38688801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4"/>
          <p:cNvSpPr>
            <a:spLocks noGrp="1" noRot="1" noChangeAspect="1" noChangeArrowheads="1" noTextEdit="1"/>
          </p:cNvSpPr>
          <p:nvPr>
            <p:ph type="sldImg" idx="2"/>
          </p:nvPr>
        </p:nvSpPr>
        <p:spPr bwMode="auto">
          <a:xfrm>
            <a:off x="-2751138" y="331788"/>
            <a:ext cx="12244388" cy="9182100"/>
          </a:xfrm>
          <a:prstGeom prst="rect">
            <a:avLst/>
          </a:prstGeom>
          <a:noFill/>
          <a:ln w="9525">
            <a:solidFill>
              <a:srgbClr val="000000"/>
            </a:solidFill>
            <a:miter lim="800000"/>
            <a:headEnd/>
            <a:tailEnd/>
          </a:ln>
        </p:spPr>
      </p:sp>
    </p:spTree>
    <p:extLst>
      <p:ext uri="{BB962C8B-B14F-4D97-AF65-F5344CB8AC3E}">
        <p14:creationId xmlns:p14="http://schemas.microsoft.com/office/powerpoint/2010/main" val="20094517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HelveticaNeue" pitchFamily="2" charset="0"/>
        <a:ea typeface="+mn-ea"/>
        <a:cs typeface="+mn-cs"/>
      </a:defRPr>
    </a:lvl1pPr>
    <a:lvl2pPr marL="457200" algn="l" rtl="0" eaLnBrk="0" fontAlgn="base" hangingPunct="0">
      <a:spcBef>
        <a:spcPct val="30000"/>
      </a:spcBef>
      <a:spcAft>
        <a:spcPct val="0"/>
      </a:spcAft>
      <a:defRPr sz="1200" kern="1200">
        <a:solidFill>
          <a:schemeClr val="tx1"/>
        </a:solidFill>
        <a:latin typeface="HelveticaNeue" pitchFamily="2" charset="0"/>
        <a:ea typeface="+mn-ea"/>
        <a:cs typeface="+mn-cs"/>
      </a:defRPr>
    </a:lvl2pPr>
    <a:lvl3pPr marL="914400" algn="l" rtl="0" eaLnBrk="0" fontAlgn="base" hangingPunct="0">
      <a:spcBef>
        <a:spcPct val="30000"/>
      </a:spcBef>
      <a:spcAft>
        <a:spcPct val="0"/>
      </a:spcAft>
      <a:defRPr sz="1200" kern="1200">
        <a:solidFill>
          <a:schemeClr val="tx1"/>
        </a:solidFill>
        <a:latin typeface="HelveticaNeue" pitchFamily="2" charset="0"/>
        <a:ea typeface="+mn-ea"/>
        <a:cs typeface="+mn-cs"/>
      </a:defRPr>
    </a:lvl3pPr>
    <a:lvl4pPr marL="1371600" algn="l" rtl="0" eaLnBrk="0" fontAlgn="base" hangingPunct="0">
      <a:spcBef>
        <a:spcPct val="30000"/>
      </a:spcBef>
      <a:spcAft>
        <a:spcPct val="0"/>
      </a:spcAft>
      <a:defRPr sz="1200" kern="1200">
        <a:solidFill>
          <a:schemeClr val="tx1"/>
        </a:solidFill>
        <a:latin typeface="HelveticaNeue" pitchFamily="2" charset="0"/>
        <a:ea typeface="+mn-ea"/>
        <a:cs typeface="+mn-cs"/>
      </a:defRPr>
    </a:lvl4pPr>
    <a:lvl5pPr marL="1828800" algn="l" rtl="0" eaLnBrk="0" fontAlgn="base" hangingPunct="0">
      <a:spcBef>
        <a:spcPct val="30000"/>
      </a:spcBef>
      <a:spcAft>
        <a:spcPct val="0"/>
      </a:spcAft>
      <a:defRPr sz="1200" kern="1200">
        <a:solidFill>
          <a:schemeClr val="tx1"/>
        </a:solidFill>
        <a:latin typeface="HelveticaNeue"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0246" y="4715194"/>
            <a:ext cx="5437188" cy="4466273"/>
          </a:xfrm>
          <a:prstGeom prst="rect">
            <a:avLst/>
          </a:prstGeom>
        </p:spPr>
        <p:txBody>
          <a:bodyPr lIns="91686" tIns="45842" rIns="91686" bIns="45842">
            <a:normAutofit/>
          </a:bodyPr>
          <a:lstStyle/>
          <a:p>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714875"/>
            <a:ext cx="5438775" cy="4467225"/>
          </a:xfrm>
          <a:prstGeom prst="rect">
            <a:avLst/>
          </a:prstGeom>
        </p:spPr>
        <p:txBody>
          <a:bodyPr/>
          <a:lstStyle/>
          <a:p>
            <a:endParaRPr lang="en-GB" dirty="0"/>
          </a:p>
        </p:txBody>
      </p:sp>
    </p:spTree>
    <p:extLst>
      <p:ext uri="{BB962C8B-B14F-4D97-AF65-F5344CB8AC3E}">
        <p14:creationId xmlns:p14="http://schemas.microsoft.com/office/powerpoint/2010/main" val="1751033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714875"/>
            <a:ext cx="5438775" cy="4467225"/>
          </a:xfrm>
          <a:prstGeom prst="rect">
            <a:avLst/>
          </a:prstGeom>
        </p:spPr>
        <p:txBody>
          <a:bodyPr/>
          <a:lstStyle/>
          <a:p>
            <a:endParaRPr lang="en-GB" dirty="0"/>
          </a:p>
        </p:txBody>
      </p:sp>
    </p:spTree>
    <p:extLst>
      <p:ext uri="{BB962C8B-B14F-4D97-AF65-F5344CB8AC3E}">
        <p14:creationId xmlns:p14="http://schemas.microsoft.com/office/powerpoint/2010/main" val="4267897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714875"/>
            <a:ext cx="5438775" cy="4467225"/>
          </a:xfrm>
          <a:prstGeom prst="rect">
            <a:avLst/>
          </a:prstGeom>
        </p:spPr>
        <p:txBody>
          <a:bodyPr/>
          <a:lstStyle/>
          <a:p>
            <a:endParaRPr lang="en-GB" dirty="0"/>
          </a:p>
        </p:txBody>
      </p:sp>
    </p:spTree>
    <p:extLst>
      <p:ext uri="{BB962C8B-B14F-4D97-AF65-F5344CB8AC3E}">
        <p14:creationId xmlns:p14="http://schemas.microsoft.com/office/powerpoint/2010/main" val="674808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714875"/>
            <a:ext cx="5438775" cy="4467225"/>
          </a:xfrm>
          <a:prstGeom prst="rect">
            <a:avLst/>
          </a:prstGeom>
        </p:spPr>
        <p:txBody>
          <a:bodyPr/>
          <a:lstStyle/>
          <a:p>
            <a:endParaRPr lang="en-GB" dirty="0"/>
          </a:p>
        </p:txBody>
      </p:sp>
    </p:spTree>
    <p:extLst>
      <p:ext uri="{BB962C8B-B14F-4D97-AF65-F5344CB8AC3E}">
        <p14:creationId xmlns:p14="http://schemas.microsoft.com/office/powerpoint/2010/main" val="2237091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714875"/>
            <a:ext cx="5438775" cy="4467225"/>
          </a:xfrm>
          <a:prstGeom prst="rect">
            <a:avLst/>
          </a:prstGeom>
        </p:spPr>
        <p:txBody>
          <a:bodyPr/>
          <a:lstStyle/>
          <a:p>
            <a:endParaRPr lang="en-GB" dirty="0"/>
          </a:p>
        </p:txBody>
      </p:sp>
    </p:spTree>
    <p:extLst>
      <p:ext uri="{BB962C8B-B14F-4D97-AF65-F5344CB8AC3E}">
        <p14:creationId xmlns:p14="http://schemas.microsoft.com/office/powerpoint/2010/main" val="2237091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714875"/>
            <a:ext cx="5438775" cy="4467225"/>
          </a:xfrm>
          <a:prstGeom prst="rect">
            <a:avLst/>
          </a:prstGeom>
        </p:spPr>
        <p:txBody>
          <a:bodyPr/>
          <a:lstStyle/>
          <a:p>
            <a:endParaRPr lang="en-GB" dirty="0"/>
          </a:p>
        </p:txBody>
      </p:sp>
    </p:spTree>
    <p:extLst>
      <p:ext uri="{BB962C8B-B14F-4D97-AF65-F5344CB8AC3E}">
        <p14:creationId xmlns:p14="http://schemas.microsoft.com/office/powerpoint/2010/main" val="2237091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714875"/>
            <a:ext cx="5438775" cy="4467225"/>
          </a:xfrm>
          <a:prstGeom prst="rect">
            <a:avLst/>
          </a:prstGeom>
        </p:spPr>
        <p:txBody>
          <a:bodyPr/>
          <a:lstStyle/>
          <a:p>
            <a:endParaRPr lang="en-GB" dirty="0"/>
          </a:p>
        </p:txBody>
      </p:sp>
    </p:spTree>
    <p:extLst>
      <p:ext uri="{BB962C8B-B14F-4D97-AF65-F5344CB8AC3E}">
        <p14:creationId xmlns:p14="http://schemas.microsoft.com/office/powerpoint/2010/main" val="2237091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714875"/>
            <a:ext cx="5438775" cy="4467225"/>
          </a:xfrm>
          <a:prstGeom prst="rect">
            <a:avLst/>
          </a:prstGeom>
        </p:spPr>
        <p:txBody>
          <a:bodyPr/>
          <a:lstStyle/>
          <a:p>
            <a:endParaRPr lang="en-GB" dirty="0"/>
          </a:p>
        </p:txBody>
      </p:sp>
    </p:spTree>
    <p:extLst>
      <p:ext uri="{BB962C8B-B14F-4D97-AF65-F5344CB8AC3E}">
        <p14:creationId xmlns:p14="http://schemas.microsoft.com/office/powerpoint/2010/main" val="22370914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714875"/>
            <a:ext cx="5438775" cy="4467225"/>
          </a:xfrm>
          <a:prstGeom prst="rect">
            <a:avLst/>
          </a:prstGeom>
        </p:spPr>
        <p:txBody>
          <a:bodyPr/>
          <a:lstStyle/>
          <a:p>
            <a:endParaRPr lang="en-GB" dirty="0"/>
          </a:p>
        </p:txBody>
      </p:sp>
    </p:spTree>
    <p:extLst>
      <p:ext uri="{BB962C8B-B14F-4D97-AF65-F5344CB8AC3E}">
        <p14:creationId xmlns:p14="http://schemas.microsoft.com/office/powerpoint/2010/main" val="2237091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714875"/>
            <a:ext cx="5438775" cy="4467225"/>
          </a:xfrm>
          <a:prstGeom prst="rect">
            <a:avLst/>
          </a:prstGeom>
        </p:spPr>
        <p:txBody>
          <a:bodyPr/>
          <a:lstStyle/>
          <a:p>
            <a:endParaRPr lang="en-GB" dirty="0"/>
          </a:p>
        </p:txBody>
      </p:sp>
    </p:spTree>
    <p:extLst>
      <p:ext uri="{BB962C8B-B14F-4D97-AF65-F5344CB8AC3E}">
        <p14:creationId xmlns:p14="http://schemas.microsoft.com/office/powerpoint/2010/main" val="2237091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714875"/>
            <a:ext cx="5438775" cy="4467225"/>
          </a:xfrm>
          <a:prstGeom prst="rect">
            <a:avLst/>
          </a:prstGeom>
        </p:spPr>
        <p:txBody>
          <a:bodyPr/>
          <a:lstStyle/>
          <a:p>
            <a:endParaRPr lang="en-GB" dirty="0"/>
          </a:p>
        </p:txBody>
      </p:sp>
    </p:spTree>
    <p:extLst>
      <p:ext uri="{BB962C8B-B14F-4D97-AF65-F5344CB8AC3E}">
        <p14:creationId xmlns:p14="http://schemas.microsoft.com/office/powerpoint/2010/main" val="2237091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714875"/>
            <a:ext cx="5438775" cy="4467225"/>
          </a:xfrm>
          <a:prstGeom prst="rect">
            <a:avLst/>
          </a:prstGeom>
        </p:spPr>
        <p:txBody>
          <a:bodyPr/>
          <a:lstStyle/>
          <a:p>
            <a:endParaRPr lang="en-GB" dirty="0"/>
          </a:p>
        </p:txBody>
      </p:sp>
    </p:spTree>
    <p:extLst>
      <p:ext uri="{BB962C8B-B14F-4D97-AF65-F5344CB8AC3E}">
        <p14:creationId xmlns:p14="http://schemas.microsoft.com/office/powerpoint/2010/main" val="2237091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714875"/>
            <a:ext cx="5438775" cy="4467225"/>
          </a:xfrm>
          <a:prstGeom prst="rect">
            <a:avLst/>
          </a:prstGeom>
        </p:spPr>
        <p:txBody>
          <a:bodyPr/>
          <a:lstStyle/>
          <a:p>
            <a:endParaRPr lang="en-GB" dirty="0"/>
          </a:p>
        </p:txBody>
      </p:sp>
    </p:spTree>
    <p:extLst>
      <p:ext uri="{BB962C8B-B14F-4D97-AF65-F5344CB8AC3E}">
        <p14:creationId xmlns:p14="http://schemas.microsoft.com/office/powerpoint/2010/main" val="22370914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714875"/>
            <a:ext cx="5438775" cy="4467225"/>
          </a:xfrm>
          <a:prstGeom prst="rect">
            <a:avLst/>
          </a:prstGeom>
        </p:spPr>
        <p:txBody>
          <a:bodyPr/>
          <a:lstStyle/>
          <a:p>
            <a:endParaRPr lang="en-GB" dirty="0"/>
          </a:p>
        </p:txBody>
      </p:sp>
    </p:spTree>
    <p:extLst>
      <p:ext uri="{BB962C8B-B14F-4D97-AF65-F5344CB8AC3E}">
        <p14:creationId xmlns:p14="http://schemas.microsoft.com/office/powerpoint/2010/main" val="22370914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714875"/>
            <a:ext cx="5438775" cy="4467225"/>
          </a:xfrm>
          <a:prstGeom prst="rect">
            <a:avLst/>
          </a:prstGeom>
        </p:spPr>
        <p:txBody>
          <a:bodyPr/>
          <a:lstStyle/>
          <a:p>
            <a:endParaRPr lang="en-GB" dirty="0"/>
          </a:p>
        </p:txBody>
      </p:sp>
    </p:spTree>
    <p:extLst>
      <p:ext uri="{BB962C8B-B14F-4D97-AF65-F5344CB8AC3E}">
        <p14:creationId xmlns:p14="http://schemas.microsoft.com/office/powerpoint/2010/main" val="22370914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714875"/>
            <a:ext cx="5438775" cy="4467225"/>
          </a:xfrm>
          <a:prstGeom prst="rect">
            <a:avLst/>
          </a:prstGeom>
        </p:spPr>
        <p:txBody>
          <a:bodyPr/>
          <a:lstStyle/>
          <a:p>
            <a:endParaRPr lang="en-GB" dirty="0"/>
          </a:p>
        </p:txBody>
      </p:sp>
    </p:spTree>
    <p:extLst>
      <p:ext uri="{BB962C8B-B14F-4D97-AF65-F5344CB8AC3E}">
        <p14:creationId xmlns:p14="http://schemas.microsoft.com/office/powerpoint/2010/main" val="18716927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714875"/>
            <a:ext cx="5438775" cy="4467225"/>
          </a:xfrm>
          <a:prstGeom prst="rect">
            <a:avLst/>
          </a:prstGeom>
        </p:spPr>
        <p:txBody>
          <a:bodyPr/>
          <a:lstStyle/>
          <a:p>
            <a:endParaRPr lang="en-GB" dirty="0"/>
          </a:p>
        </p:txBody>
      </p:sp>
    </p:spTree>
    <p:extLst>
      <p:ext uri="{BB962C8B-B14F-4D97-AF65-F5344CB8AC3E}">
        <p14:creationId xmlns:p14="http://schemas.microsoft.com/office/powerpoint/2010/main" val="22370914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714875"/>
            <a:ext cx="5438775" cy="4467225"/>
          </a:xfrm>
          <a:prstGeom prst="rect">
            <a:avLst/>
          </a:prstGeom>
        </p:spPr>
        <p:txBody>
          <a:bodyPr/>
          <a:lstStyle/>
          <a:p>
            <a:endParaRPr lang="en-GB" dirty="0"/>
          </a:p>
        </p:txBody>
      </p:sp>
    </p:spTree>
    <p:extLst>
      <p:ext uri="{BB962C8B-B14F-4D97-AF65-F5344CB8AC3E}">
        <p14:creationId xmlns:p14="http://schemas.microsoft.com/office/powerpoint/2010/main" val="22370914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35846" name="Rectangle 6"/>
          <p:cNvSpPr>
            <a:spLocks noGrp="1" noChangeArrowheads="1"/>
          </p:cNvSpPr>
          <p:nvPr>
            <p:ph type="ctrTitle"/>
          </p:nvPr>
        </p:nvSpPr>
        <p:spPr>
          <a:xfrm>
            <a:off x="381000" y="2353322"/>
            <a:ext cx="8458200" cy="990600"/>
          </a:xfrm>
        </p:spPr>
        <p:txBody>
          <a:bodyPr/>
          <a:lstStyle>
            <a:lvl1pPr>
              <a:defRPr sz="4000">
                <a:solidFill>
                  <a:schemeClr val="accent6">
                    <a:lumMod val="75000"/>
                  </a:schemeClr>
                </a:solidFill>
              </a:defRPr>
            </a:lvl1pPr>
          </a:lstStyle>
          <a:p>
            <a:r>
              <a:rPr lang="en-GB" dirty="0"/>
              <a:t>Click to edit Master title style</a:t>
            </a:r>
          </a:p>
        </p:txBody>
      </p:sp>
      <p:sp>
        <p:nvSpPr>
          <p:cNvPr id="35847" name="Rectangle 7"/>
          <p:cNvSpPr>
            <a:spLocks noGrp="1" noChangeArrowheads="1"/>
          </p:cNvSpPr>
          <p:nvPr>
            <p:ph type="subTitle" idx="1"/>
          </p:nvPr>
        </p:nvSpPr>
        <p:spPr bwMode="gray">
          <a:xfrm>
            <a:off x="381000" y="3352800"/>
            <a:ext cx="4495800" cy="1600200"/>
          </a:xfrm>
        </p:spPr>
        <p:txBody>
          <a:bodyPr/>
          <a:lstStyle>
            <a:lvl1pPr marL="0" indent="0">
              <a:buFontTx/>
              <a:buNone/>
              <a:defRPr sz="1800">
                <a:solidFill>
                  <a:schemeClr val="accent6">
                    <a:lumMod val="75000"/>
                  </a:schemeClr>
                </a:solidFill>
              </a:defRPr>
            </a:lvl1pPr>
          </a:lstStyle>
          <a:p>
            <a:r>
              <a:rPr lang="en-GB" dirty="0"/>
              <a:t>Click to edit Master subtitle style</a:t>
            </a:r>
          </a:p>
        </p:txBody>
      </p:sp>
      <p:pic>
        <p:nvPicPr>
          <p:cNvPr id="9" name="Picture 8" descr="MActavishReportHeadernologo.png"/>
          <p:cNvPicPr>
            <a:picLocks noChangeAspect="1"/>
          </p:cNvPicPr>
          <p:nvPr userDrawn="1"/>
        </p:nvPicPr>
        <p:blipFill>
          <a:blip r:embed="rId2" cstate="print"/>
          <a:stretch>
            <a:fillRect/>
          </a:stretch>
        </p:blipFill>
        <p:spPr>
          <a:xfrm>
            <a:off x="755" y="6042218"/>
            <a:ext cx="9143245" cy="762539"/>
          </a:xfrm>
          <a:prstGeom prst="rect">
            <a:avLst/>
          </a:prstGeom>
        </p:spPr>
      </p:pic>
      <p:pic>
        <p:nvPicPr>
          <p:cNvPr id="10" name="Picture 9" descr="MHLogo (transparent).png"/>
          <p:cNvPicPr>
            <a:picLocks noChangeAspect="1"/>
          </p:cNvPicPr>
          <p:nvPr userDrawn="1"/>
        </p:nvPicPr>
        <p:blipFill>
          <a:blip r:embed="rId3" cstate="print"/>
          <a:stretch>
            <a:fillRect/>
          </a:stretch>
        </p:blipFill>
        <p:spPr>
          <a:xfrm>
            <a:off x="6834064" y="6161103"/>
            <a:ext cx="2150138" cy="404917"/>
          </a:xfrm>
          <a:prstGeom prst="rect">
            <a:avLst/>
          </a:prstGeom>
        </p:spPr>
      </p:pic>
      <p:pic>
        <p:nvPicPr>
          <p:cNvPr id="11" name="Picture 10" descr="MActavishReportHeadernologo.png"/>
          <p:cNvPicPr>
            <a:picLocks noChangeAspect="1"/>
          </p:cNvPicPr>
          <p:nvPr userDrawn="1"/>
        </p:nvPicPr>
        <p:blipFill>
          <a:blip r:embed="rId2" cstate="print"/>
          <a:srcRect r="46598" b="20571"/>
          <a:stretch>
            <a:fillRect/>
          </a:stretch>
        </p:blipFill>
        <p:spPr>
          <a:xfrm>
            <a:off x="0" y="-2020"/>
            <a:ext cx="9144000" cy="978537"/>
          </a:xfrm>
          <a:prstGeom prst="rect">
            <a:avLst/>
          </a:prstGeom>
        </p:spPr>
      </p:pic>
      <p:sp>
        <p:nvSpPr>
          <p:cNvPr id="7" name="Text Box 21"/>
          <p:cNvSpPr txBox="1">
            <a:spLocks noChangeArrowheads="1"/>
          </p:cNvSpPr>
          <p:nvPr/>
        </p:nvSpPr>
        <p:spPr bwMode="gray">
          <a:xfrm>
            <a:off x="2495550" y="125766"/>
            <a:ext cx="6574414" cy="387798"/>
          </a:xfrm>
          <a:prstGeom prst="rect">
            <a:avLst/>
          </a:prstGeom>
          <a:noFill/>
          <a:ln w="9525">
            <a:noFill/>
            <a:miter lim="800000"/>
            <a:headEnd/>
            <a:tailEnd/>
          </a:ln>
          <a:effectLst/>
        </p:spPr>
        <p:txBody>
          <a:bodyPr wrap="square" lIns="0" tIns="0" rIns="0" bIns="0">
            <a:spAutoFit/>
          </a:bodyPr>
          <a:lstStyle/>
          <a:p>
            <a:pPr algn="r">
              <a:spcBef>
                <a:spcPct val="20000"/>
              </a:spcBef>
              <a:buClr>
                <a:schemeClr val="accent1"/>
              </a:buClr>
              <a:buSzPct val="75000"/>
              <a:buFont typeface="HelveticaNeue" pitchFamily="2" charset="0"/>
              <a:buNone/>
              <a:defRPr/>
            </a:pPr>
            <a:r>
              <a:rPr lang="en-GB" sz="1200" b="0" baseline="0" dirty="0">
                <a:solidFill>
                  <a:schemeClr val="bg1"/>
                </a:solidFill>
                <a:latin typeface="+mn-lt"/>
              </a:rPr>
              <a:t>Copyright © 2018 Mactavish Limited</a:t>
            </a:r>
          </a:p>
          <a:p>
            <a:pPr algn="r">
              <a:spcBef>
                <a:spcPct val="20000"/>
              </a:spcBef>
              <a:buClr>
                <a:schemeClr val="accent1"/>
              </a:buClr>
              <a:buSzPct val="75000"/>
              <a:buFont typeface="HelveticaNeue" pitchFamily="2" charset="0"/>
              <a:buNone/>
              <a:defRPr/>
            </a:pPr>
            <a:endParaRPr lang="en-GB" sz="1100" b="0" baseline="0" dirty="0">
              <a:solidFill>
                <a:schemeClr val="bg1"/>
              </a:solidFill>
              <a:latin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7" grpId="1" autoUpdateAnimBg="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04800" y="839788"/>
            <a:ext cx="4191000" cy="4568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839788"/>
            <a:ext cx="4191000" cy="4568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127000"/>
            <a:ext cx="2133600" cy="528161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04800" y="127000"/>
            <a:ext cx="6248400" cy="52816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bwMode="auto">
          <a:xfrm>
            <a:off x="6800295" y="6134469"/>
            <a:ext cx="2340000" cy="468000"/>
          </a:xfrm>
          <a:prstGeom prst="rect">
            <a:avLst/>
          </a:prstGeom>
          <a:solidFill>
            <a:schemeClr val="accent6">
              <a:lumMod val="75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tab pos="1257300" algn="l"/>
                <a:tab pos="2173288" algn="l"/>
              </a:tabLst>
            </a:pPr>
            <a:endParaRPr kumimoji="0" lang="en-GB" sz="1000" b="1" i="0" u="none" strike="noStrike" cap="none" normalizeH="0" baseline="0" dirty="0">
              <a:ln>
                <a:noFill/>
              </a:ln>
              <a:solidFill>
                <a:schemeClr val="tx1"/>
              </a:solidFill>
              <a:effectLst/>
              <a:latin typeface="Helvetica" pitchFamily="34" charset="0"/>
            </a:endParaRPr>
          </a:p>
        </p:txBody>
      </p:sp>
      <p:pic>
        <p:nvPicPr>
          <p:cNvPr id="13" name="Picture 12" descr="MActavishReportHeadernologo.png"/>
          <p:cNvPicPr>
            <a:picLocks noChangeAspect="1"/>
          </p:cNvPicPr>
          <p:nvPr/>
        </p:nvPicPr>
        <p:blipFill>
          <a:blip r:embed="rId13" cstate="print"/>
          <a:stretch>
            <a:fillRect/>
          </a:stretch>
        </p:blipFill>
        <p:spPr>
          <a:xfrm>
            <a:off x="0" y="0"/>
            <a:ext cx="9143245" cy="807868"/>
          </a:xfrm>
          <a:prstGeom prst="rect">
            <a:avLst/>
          </a:prstGeom>
        </p:spPr>
      </p:pic>
      <p:sp>
        <p:nvSpPr>
          <p:cNvPr id="3" name="Title Placeholder 2"/>
          <p:cNvSpPr>
            <a:spLocks noGrp="1" noChangeArrowheads="1"/>
          </p:cNvSpPr>
          <p:nvPr>
            <p:ph type="title"/>
          </p:nvPr>
        </p:nvSpPr>
        <p:spPr bwMode="gray">
          <a:xfrm>
            <a:off x="304800" y="100366"/>
            <a:ext cx="8534400" cy="4572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ltLang="en-US" dirty="0"/>
              <a:t>Click to edit Master title style</a:t>
            </a:r>
          </a:p>
        </p:txBody>
      </p:sp>
      <p:sp>
        <p:nvSpPr>
          <p:cNvPr id="1027" name="Rectangle 3"/>
          <p:cNvSpPr>
            <a:spLocks noGrp="1" noChangeArrowheads="1"/>
          </p:cNvSpPr>
          <p:nvPr>
            <p:ph type="body" idx="1"/>
          </p:nvPr>
        </p:nvSpPr>
        <p:spPr bwMode="auto">
          <a:xfrm>
            <a:off x="304800" y="839788"/>
            <a:ext cx="8534400" cy="45688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ltLang="en-US" dirty="0"/>
              <a:t>Click to edit Master text styles</a:t>
            </a:r>
          </a:p>
          <a:p>
            <a:pPr lvl="1"/>
            <a:r>
              <a:rPr lang="en-GB" altLang="en-US" dirty="0"/>
              <a:t>Second level</a:t>
            </a:r>
          </a:p>
          <a:p>
            <a:pPr lvl="2"/>
            <a:r>
              <a:rPr lang="en-GB" altLang="en-US" dirty="0"/>
              <a:t>Third level</a:t>
            </a:r>
          </a:p>
          <a:p>
            <a:pPr lvl="3"/>
            <a:r>
              <a:rPr lang="en-GB" altLang="en-US" dirty="0"/>
              <a:t>Fourth level</a:t>
            </a:r>
          </a:p>
          <a:p>
            <a:pPr lvl="4"/>
            <a:r>
              <a:rPr lang="en-GB" altLang="en-US" dirty="0"/>
              <a:t>Fifth level</a:t>
            </a:r>
          </a:p>
        </p:txBody>
      </p:sp>
      <p:sp>
        <p:nvSpPr>
          <p:cNvPr id="1046" name="Text Box 22"/>
          <p:cNvSpPr txBox="1">
            <a:spLocks noChangeArrowheads="1"/>
          </p:cNvSpPr>
          <p:nvPr/>
        </p:nvSpPr>
        <p:spPr bwMode="auto">
          <a:xfrm>
            <a:off x="152400" y="6400800"/>
            <a:ext cx="400050" cy="304800"/>
          </a:xfrm>
          <a:prstGeom prst="rect">
            <a:avLst/>
          </a:prstGeom>
          <a:noFill/>
          <a:ln w="9525">
            <a:noFill/>
            <a:miter lim="800000"/>
            <a:headEnd/>
            <a:tailEnd/>
          </a:ln>
          <a:effectLst/>
        </p:spPr>
        <p:txBody>
          <a:bodyPr wrap="none" anchor="ctr">
            <a:spAutoFit/>
          </a:bodyPr>
          <a:lstStyle/>
          <a:p>
            <a:pPr algn="ctr">
              <a:spcBef>
                <a:spcPct val="50000"/>
              </a:spcBef>
              <a:defRPr/>
            </a:pPr>
            <a:fld id="{9786F0A8-AEE4-4004-A82E-739EB7A5F17F}" type="slidenum">
              <a:rPr lang="en-GB" sz="1400" b="0">
                <a:latin typeface="HelveticaNeue" pitchFamily="2" charset="0"/>
              </a:rPr>
              <a:pPr algn="ctr">
                <a:spcBef>
                  <a:spcPct val="50000"/>
                </a:spcBef>
                <a:defRPr/>
              </a:pPr>
              <a:t>‹#›</a:t>
            </a:fld>
            <a:endParaRPr lang="en-GB" sz="1400" b="0" dirty="0">
              <a:latin typeface="HelveticaNeue" pitchFamily="2" charset="0"/>
            </a:endParaRPr>
          </a:p>
        </p:txBody>
      </p:sp>
      <p:sp>
        <p:nvSpPr>
          <p:cNvPr id="1052" name="Line 28"/>
          <p:cNvSpPr>
            <a:spLocks noChangeShapeType="1"/>
          </p:cNvSpPr>
          <p:nvPr/>
        </p:nvSpPr>
        <p:spPr bwMode="auto">
          <a:xfrm>
            <a:off x="0" y="6819900"/>
            <a:ext cx="9144000" cy="0"/>
          </a:xfrm>
          <a:prstGeom prst="line">
            <a:avLst/>
          </a:prstGeom>
          <a:noFill/>
          <a:ln w="76200">
            <a:solidFill>
              <a:schemeClr val="accent6">
                <a:lumMod val="75000"/>
              </a:schemeClr>
            </a:solidFill>
            <a:round/>
            <a:headEnd/>
            <a:tailEnd/>
          </a:ln>
          <a:effectLst/>
        </p:spPr>
        <p:txBody>
          <a:bodyPr/>
          <a:lstStyle/>
          <a:p>
            <a:pPr>
              <a:defRPr/>
            </a:pPr>
            <a:endParaRPr lang="en-GB" dirty="0"/>
          </a:p>
        </p:txBody>
      </p:sp>
      <p:grpSp>
        <p:nvGrpSpPr>
          <p:cNvPr id="2" name="Group 33"/>
          <p:cNvGrpSpPr>
            <a:grpSpLocks/>
          </p:cNvGrpSpPr>
          <p:nvPr/>
        </p:nvGrpSpPr>
        <p:grpSpPr bwMode="auto">
          <a:xfrm>
            <a:off x="0" y="1168400"/>
            <a:ext cx="9296400" cy="152400"/>
            <a:chOff x="0" y="720"/>
            <a:chExt cx="5856" cy="96"/>
          </a:xfrm>
        </p:grpSpPr>
        <p:sp>
          <p:nvSpPr>
            <p:cNvPr id="1054" name="Line 30"/>
            <p:cNvSpPr>
              <a:spLocks noChangeShapeType="1"/>
            </p:cNvSpPr>
            <p:nvPr userDrawn="1"/>
          </p:nvSpPr>
          <p:spPr bwMode="auto">
            <a:xfrm>
              <a:off x="0" y="768"/>
              <a:ext cx="5760" cy="0"/>
            </a:xfrm>
            <a:prstGeom prst="line">
              <a:avLst/>
            </a:prstGeom>
            <a:noFill/>
            <a:ln w="28575">
              <a:solidFill>
                <a:schemeClr val="accent6">
                  <a:lumMod val="75000"/>
                </a:schemeClr>
              </a:solidFill>
              <a:round/>
              <a:headEnd/>
              <a:tailEnd/>
            </a:ln>
            <a:effectLst/>
          </p:spPr>
          <p:txBody>
            <a:bodyPr/>
            <a:lstStyle/>
            <a:p>
              <a:pPr>
                <a:defRPr/>
              </a:pPr>
              <a:endParaRPr lang="en-GB" dirty="0"/>
            </a:p>
          </p:txBody>
        </p:sp>
        <p:sp>
          <p:nvSpPr>
            <p:cNvPr id="1056" name="Oval 32"/>
            <p:cNvSpPr>
              <a:spLocks noChangeArrowheads="1"/>
            </p:cNvSpPr>
            <p:nvPr userDrawn="1"/>
          </p:nvSpPr>
          <p:spPr bwMode="auto">
            <a:xfrm>
              <a:off x="5760" y="720"/>
              <a:ext cx="96" cy="96"/>
            </a:xfrm>
            <a:prstGeom prst="ellipse">
              <a:avLst/>
            </a:prstGeom>
            <a:solidFill>
              <a:srgbClr val="EE0000"/>
            </a:solidFill>
            <a:ln w="9525">
              <a:noFill/>
              <a:round/>
              <a:headEnd/>
              <a:tailEnd/>
            </a:ln>
            <a:effectLst/>
          </p:spPr>
          <p:txBody>
            <a:bodyPr wrap="none" anchor="ctr"/>
            <a:lstStyle/>
            <a:p>
              <a:pPr>
                <a:defRPr/>
              </a:pPr>
              <a:endParaRPr lang="en-GB" dirty="0"/>
            </a:p>
          </p:txBody>
        </p:sp>
      </p:grpSp>
      <p:sp>
        <p:nvSpPr>
          <p:cNvPr id="1059" name="Rectangle 35"/>
          <p:cNvSpPr>
            <a:spLocks noChangeArrowheads="1"/>
          </p:cNvSpPr>
          <p:nvPr/>
        </p:nvSpPr>
        <p:spPr bwMode="auto">
          <a:xfrm>
            <a:off x="304800" y="889000"/>
            <a:ext cx="8534400" cy="428625"/>
          </a:xfrm>
          <a:prstGeom prst="rect">
            <a:avLst/>
          </a:prstGeom>
          <a:noFill/>
          <a:ln w="9525">
            <a:noFill/>
            <a:miter lim="800000"/>
            <a:headEnd/>
            <a:tailEnd/>
          </a:ln>
          <a:effectLst/>
        </p:spPr>
        <p:txBody>
          <a:bodyPr lIns="0" tIns="0" rIns="0" bIns="0"/>
          <a:lstStyle/>
          <a:p>
            <a:pPr marL="284163" indent="-284163">
              <a:spcBef>
                <a:spcPct val="50000"/>
              </a:spcBef>
              <a:buClr>
                <a:schemeClr val="folHlink"/>
              </a:buClr>
              <a:buFontTx/>
              <a:buChar char="•"/>
              <a:defRPr/>
            </a:pPr>
            <a:endParaRPr lang="en-US" sz="2400" b="0" dirty="0">
              <a:latin typeface="Arial" charset="0"/>
            </a:endParaRPr>
          </a:p>
        </p:txBody>
      </p:sp>
      <p:sp>
        <p:nvSpPr>
          <p:cNvPr id="1060" name="Rectangle 36"/>
          <p:cNvSpPr>
            <a:spLocks noChangeArrowheads="1"/>
          </p:cNvSpPr>
          <p:nvPr/>
        </p:nvSpPr>
        <p:spPr bwMode="auto">
          <a:xfrm>
            <a:off x="295275" y="860425"/>
            <a:ext cx="8534400" cy="428625"/>
          </a:xfrm>
          <a:prstGeom prst="rect">
            <a:avLst/>
          </a:prstGeom>
          <a:noFill/>
          <a:ln w="9525">
            <a:noFill/>
            <a:miter lim="800000"/>
            <a:headEnd/>
            <a:tailEnd/>
          </a:ln>
          <a:effectLst/>
        </p:spPr>
        <p:txBody>
          <a:bodyPr lIns="0" tIns="0" rIns="0" bIns="0"/>
          <a:lstStyle/>
          <a:p>
            <a:pPr marL="284163" indent="-284163">
              <a:spcBef>
                <a:spcPct val="50000"/>
              </a:spcBef>
              <a:buClr>
                <a:schemeClr val="folHlink"/>
              </a:buClr>
              <a:buFontTx/>
              <a:buChar char="•"/>
              <a:defRPr/>
            </a:pPr>
            <a:endParaRPr lang="en-US" sz="2400" b="0" dirty="0">
              <a:latin typeface="Arial" charset="0"/>
            </a:endParaRPr>
          </a:p>
        </p:txBody>
      </p:sp>
      <p:pic>
        <p:nvPicPr>
          <p:cNvPr id="16" name="Picture 15" descr="MHLogo (transparent).png"/>
          <p:cNvPicPr>
            <a:picLocks noChangeAspect="1"/>
          </p:cNvPicPr>
          <p:nvPr/>
        </p:nvPicPr>
        <p:blipFill>
          <a:blip r:embed="rId14" cstate="print"/>
          <a:stretch>
            <a:fillRect/>
          </a:stretch>
        </p:blipFill>
        <p:spPr>
          <a:xfrm>
            <a:off x="6834064" y="6161103"/>
            <a:ext cx="2150138" cy="404917"/>
          </a:xfrm>
          <a:prstGeom prst="rect">
            <a:avLst/>
          </a:prstGeom>
        </p:spPr>
      </p:pic>
      <p:sp>
        <p:nvSpPr>
          <p:cNvPr id="18" name="Rectangle 17"/>
          <p:cNvSpPr/>
          <p:nvPr/>
        </p:nvSpPr>
        <p:spPr bwMode="auto">
          <a:xfrm>
            <a:off x="8350250" y="6181725"/>
            <a:ext cx="104775" cy="72000"/>
          </a:xfrm>
          <a:prstGeom prst="rect">
            <a:avLst/>
          </a:prstGeom>
          <a:solidFill>
            <a:schemeClr val="accent6">
              <a:lumMod val="75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tab pos="1257300" algn="l"/>
                <a:tab pos="2173288" algn="l"/>
              </a:tabLst>
            </a:pPr>
            <a:endParaRPr kumimoji="0" lang="en-GB" sz="1000" b="1" i="0" u="none" strike="noStrike" kern="1200" cap="none" normalizeH="0" baseline="0" dirty="0">
              <a:ln>
                <a:noFill/>
              </a:ln>
              <a:solidFill>
                <a:schemeClr val="tx1"/>
              </a:solidFill>
              <a:effectLst/>
              <a:latin typeface="Helvetica" pitchFamily="34" charset="0"/>
              <a:ea typeface="+mn-ea"/>
              <a:cs typeface="+mn-cs"/>
            </a:endParaRPr>
          </a:p>
        </p:txBody>
      </p:sp>
      <p:sp>
        <p:nvSpPr>
          <p:cNvPr id="17" name="Oval 16"/>
          <p:cNvSpPr/>
          <p:nvPr/>
        </p:nvSpPr>
        <p:spPr bwMode="auto">
          <a:xfrm>
            <a:off x="8391525" y="6191250"/>
            <a:ext cx="57600" cy="57600"/>
          </a:xfrm>
          <a:prstGeom prst="ellipse">
            <a:avLst/>
          </a:prstGeom>
          <a:solidFill>
            <a:srgbClr val="EE0000"/>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tab pos="1257300" algn="l"/>
                <a:tab pos="2173288" algn="l"/>
              </a:tabLst>
            </a:pPr>
            <a:endParaRPr kumimoji="0" lang="en-GB" sz="1000" b="1" i="0" u="none" strike="noStrike" cap="none" normalizeH="0" baseline="0" dirty="0">
              <a:ln>
                <a:noFill/>
              </a:ln>
              <a:solidFill>
                <a:schemeClr val="tx1"/>
              </a:solidFill>
              <a:effectLst/>
              <a:latin typeface="Helvetica" pitchFamily="34" charset="0"/>
            </a:endParaRPr>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20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300" fill="hold"/>
                                        <p:tgtEl>
                                          <p:spTgt spid="17"/>
                                        </p:tgtEl>
                                        <p:attrNameLst>
                                          <p:attrName>ppt_x</p:attrName>
                                        </p:attrNameLst>
                                      </p:cBhvr>
                                      <p:tavLst>
                                        <p:tav tm="0">
                                          <p:val>
                                            <p:strVal val="1+#ppt_w/2"/>
                                          </p:val>
                                        </p:tav>
                                        <p:tav tm="100000">
                                          <p:val>
                                            <p:strVal val="#ppt_x"/>
                                          </p:val>
                                        </p:tav>
                                      </p:tavLst>
                                    </p:anim>
                                    <p:anim calcmode="lin" valueType="num">
                                      <p:cBhvr additive="base">
                                        <p:cTn id="18" dur="300" fill="hold"/>
                                        <p:tgtEl>
                                          <p:spTgt spid="17"/>
                                        </p:tgtEl>
                                        <p:attrNameLst>
                                          <p:attrName>ppt_y</p:attrName>
                                        </p:attrNameLst>
                                      </p:cBhvr>
                                      <p:tavLst>
                                        <p:tav tm="0">
                                          <p:val>
                                            <p:strVal val="#ppt_y"/>
                                          </p:val>
                                        </p:tav>
                                        <p:tav tm="100000">
                                          <p:val>
                                            <p:strVal val="#ppt_y"/>
                                          </p:val>
                                        </p:tav>
                                      </p:tavLst>
                                    </p:anim>
                                  </p:childTnLst>
                                </p:cTn>
                              </p:par>
                              <p:par>
                                <p:cTn id="19" presetID="10" presetClass="entr" presetSubtype="0" fill="hold" grpId="0" nodeType="withEffect">
                                  <p:stCondLst>
                                    <p:cond delay="0"/>
                                  </p:stCondLst>
                                  <p:childTnLst>
                                    <p:set>
                                      <p:cBhvr>
                                        <p:cTn id="20" dur="1" fill="hold">
                                          <p:stCondLst>
                                            <p:cond delay="0"/>
                                          </p:stCondLst>
                                        </p:cTn>
                                        <p:tgtEl>
                                          <p:spTgt spid="1027">
                                            <p:txEl>
                                              <p:pRg st="0" end="0"/>
                                            </p:txEl>
                                          </p:spTgt>
                                        </p:tgtEl>
                                        <p:attrNameLst>
                                          <p:attrName>style.visibility</p:attrName>
                                        </p:attrNameLst>
                                      </p:cBhvr>
                                      <p:to>
                                        <p:strVal val="visible"/>
                                      </p:to>
                                    </p:set>
                                    <p:animEffect transition="in" filter="fade">
                                      <p:cBhvr>
                                        <p:cTn id="21" dur="500"/>
                                        <p:tgtEl>
                                          <p:spTgt spid="1027">
                                            <p:txEl>
                                              <p:pRg st="0" end="0"/>
                                            </p:txEl>
                                          </p:spTgt>
                                        </p:tgtEl>
                                      </p:cBhvr>
                                    </p:animEffect>
                                  </p:childTnLst>
                                </p:cTn>
                              </p:par>
                              <p:par>
                                <p:cTn id="22" presetID="10" presetClass="entr" presetSubtype="0" fill="hold" grpId="0" nodeType="withEffect">
                                  <p:stCondLst>
                                    <p:cond delay="100"/>
                                  </p:stCondLst>
                                  <p:childTnLst>
                                    <p:set>
                                      <p:cBhvr>
                                        <p:cTn id="23" dur="1" fill="hold">
                                          <p:stCondLst>
                                            <p:cond delay="0"/>
                                          </p:stCondLst>
                                        </p:cTn>
                                        <p:tgtEl>
                                          <p:spTgt spid="1027">
                                            <p:txEl>
                                              <p:pRg st="1" end="1"/>
                                            </p:txEl>
                                          </p:spTgt>
                                        </p:tgtEl>
                                        <p:attrNameLst>
                                          <p:attrName>style.visibility</p:attrName>
                                        </p:attrNameLst>
                                      </p:cBhvr>
                                      <p:to>
                                        <p:strVal val="visible"/>
                                      </p:to>
                                    </p:set>
                                    <p:animEffect transition="in" filter="fade">
                                      <p:cBhvr>
                                        <p:cTn id="24" dur="600"/>
                                        <p:tgtEl>
                                          <p:spTgt spid="1027">
                                            <p:txEl>
                                              <p:pRg st="1" end="1"/>
                                            </p:txEl>
                                          </p:spTgt>
                                        </p:tgtEl>
                                      </p:cBhvr>
                                    </p:animEffect>
                                  </p:childTnLst>
                                </p:cTn>
                              </p:par>
                              <p:par>
                                <p:cTn id="25" presetID="10" presetClass="entr" presetSubtype="0" fill="hold" grpId="0" nodeType="withEffect">
                                  <p:stCondLst>
                                    <p:cond delay="200"/>
                                  </p:stCondLst>
                                  <p:childTnLst>
                                    <p:set>
                                      <p:cBhvr>
                                        <p:cTn id="26" dur="1" fill="hold">
                                          <p:stCondLst>
                                            <p:cond delay="0"/>
                                          </p:stCondLst>
                                        </p:cTn>
                                        <p:tgtEl>
                                          <p:spTgt spid="1027">
                                            <p:txEl>
                                              <p:pRg st="2" end="2"/>
                                            </p:txEl>
                                          </p:spTgt>
                                        </p:tgtEl>
                                        <p:attrNameLst>
                                          <p:attrName>style.visibility</p:attrName>
                                        </p:attrNameLst>
                                      </p:cBhvr>
                                      <p:to>
                                        <p:strVal val="visible"/>
                                      </p:to>
                                    </p:set>
                                    <p:animEffect transition="in" filter="fade">
                                      <p:cBhvr>
                                        <p:cTn id="27" dur="600"/>
                                        <p:tgtEl>
                                          <p:spTgt spid="1027">
                                            <p:txEl>
                                              <p:pRg st="2" end="2"/>
                                            </p:txEl>
                                          </p:spTgt>
                                        </p:tgtEl>
                                      </p:cBhvr>
                                    </p:animEffect>
                                  </p:childTnLst>
                                </p:cTn>
                              </p:par>
                              <p:par>
                                <p:cTn id="28" presetID="10" presetClass="entr" presetSubtype="0" fill="hold" grpId="0" nodeType="withEffect">
                                  <p:stCondLst>
                                    <p:cond delay="300"/>
                                  </p:stCondLst>
                                  <p:childTnLst>
                                    <p:set>
                                      <p:cBhvr>
                                        <p:cTn id="29" dur="1" fill="hold">
                                          <p:stCondLst>
                                            <p:cond delay="0"/>
                                          </p:stCondLst>
                                        </p:cTn>
                                        <p:tgtEl>
                                          <p:spTgt spid="1027">
                                            <p:txEl>
                                              <p:pRg st="3" end="3"/>
                                            </p:txEl>
                                          </p:spTgt>
                                        </p:tgtEl>
                                        <p:attrNameLst>
                                          <p:attrName>style.visibility</p:attrName>
                                        </p:attrNameLst>
                                      </p:cBhvr>
                                      <p:to>
                                        <p:strVal val="visible"/>
                                      </p:to>
                                    </p:set>
                                    <p:animEffect transition="in" filter="fade">
                                      <p:cBhvr>
                                        <p:cTn id="30" dur="700"/>
                                        <p:tgtEl>
                                          <p:spTgt spid="1027">
                                            <p:txEl>
                                              <p:pRg st="3" end="3"/>
                                            </p:txEl>
                                          </p:spTgt>
                                        </p:tgtEl>
                                      </p:cBhvr>
                                    </p:animEffect>
                                  </p:childTnLst>
                                </p:cTn>
                              </p:par>
                              <p:par>
                                <p:cTn id="31" presetID="10" presetClass="entr" presetSubtype="0" fill="hold" grpId="0" nodeType="withEffect">
                                  <p:stCondLst>
                                    <p:cond delay="400"/>
                                  </p:stCondLst>
                                  <p:childTnLst>
                                    <p:set>
                                      <p:cBhvr>
                                        <p:cTn id="32" dur="1" fill="hold">
                                          <p:stCondLst>
                                            <p:cond delay="0"/>
                                          </p:stCondLst>
                                        </p:cTn>
                                        <p:tgtEl>
                                          <p:spTgt spid="1027">
                                            <p:txEl>
                                              <p:pRg st="4" end="4"/>
                                            </p:txEl>
                                          </p:spTgt>
                                        </p:tgtEl>
                                        <p:attrNameLst>
                                          <p:attrName>style.visibility</p:attrName>
                                        </p:attrNameLst>
                                      </p:cBhvr>
                                      <p:to>
                                        <p:strVal val="visible"/>
                                      </p:to>
                                    </p:set>
                                    <p:animEffect transition="in" filter="fade">
                                      <p:cBhvr>
                                        <p:cTn id="33" dur="6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1027" grpId="0" uiExpand="1" build="p" autoUpdateAnimBg="0" advAuto="0">
        <p:tmplLst>
          <p:tmpl lvl="1">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childTnLst>
                </p:cTn>
              </p:par>
            </p:tnLst>
          </p:tmpl>
          <p:tmpl lvl="2">
            <p:tnLst>
              <p:par>
                <p:cTn presetID="10" presetClass="entr" presetSubtype="0" fill="hold" nodeType="withEffect">
                  <p:stCondLst>
                    <p:cond delay="100"/>
                  </p:stCondLst>
                  <p:childTnLst>
                    <p:set>
                      <p:cBhvr>
                        <p:cTn dur="1" fill="hold">
                          <p:stCondLst>
                            <p:cond delay="0"/>
                          </p:stCondLst>
                        </p:cTn>
                        <p:tgtEl>
                          <p:spTgt spid="1027"/>
                        </p:tgtEl>
                        <p:attrNameLst>
                          <p:attrName>style.visibility</p:attrName>
                        </p:attrNameLst>
                      </p:cBhvr>
                      <p:to>
                        <p:strVal val="visible"/>
                      </p:to>
                    </p:set>
                    <p:animEffect transition="in" filter="fade">
                      <p:cBhvr>
                        <p:cTn dur="600"/>
                        <p:tgtEl>
                          <p:spTgt spid="1027"/>
                        </p:tgtEl>
                      </p:cBhvr>
                    </p:animEffect>
                  </p:childTnLst>
                </p:cTn>
              </p:par>
            </p:tnLst>
          </p:tmpl>
          <p:tmpl lvl="3">
            <p:tnLst>
              <p:par>
                <p:cTn presetID="10" presetClass="entr" presetSubtype="0" fill="hold" nodeType="withEffect">
                  <p:stCondLst>
                    <p:cond delay="200"/>
                  </p:stCondLst>
                  <p:childTnLst>
                    <p:set>
                      <p:cBhvr>
                        <p:cTn dur="1" fill="hold">
                          <p:stCondLst>
                            <p:cond delay="0"/>
                          </p:stCondLst>
                        </p:cTn>
                        <p:tgtEl>
                          <p:spTgt spid="1027"/>
                        </p:tgtEl>
                        <p:attrNameLst>
                          <p:attrName>style.visibility</p:attrName>
                        </p:attrNameLst>
                      </p:cBhvr>
                      <p:to>
                        <p:strVal val="visible"/>
                      </p:to>
                    </p:set>
                    <p:animEffect transition="in" filter="fade">
                      <p:cBhvr>
                        <p:cTn dur="600"/>
                        <p:tgtEl>
                          <p:spTgt spid="1027"/>
                        </p:tgtEl>
                      </p:cBhvr>
                    </p:animEffect>
                  </p:childTnLst>
                </p:cTn>
              </p:par>
            </p:tnLst>
          </p:tmpl>
          <p:tmpl lvl="4">
            <p:tnLst>
              <p:par>
                <p:cTn presetID="10" presetClass="entr" presetSubtype="0" fill="hold" nodeType="withEffect">
                  <p:stCondLst>
                    <p:cond delay="300"/>
                  </p:stCondLst>
                  <p:childTnLst>
                    <p:set>
                      <p:cBhvr>
                        <p:cTn dur="1" fill="hold">
                          <p:stCondLst>
                            <p:cond delay="0"/>
                          </p:stCondLst>
                        </p:cTn>
                        <p:tgtEl>
                          <p:spTgt spid="1027"/>
                        </p:tgtEl>
                        <p:attrNameLst>
                          <p:attrName>style.visibility</p:attrName>
                        </p:attrNameLst>
                      </p:cBhvr>
                      <p:to>
                        <p:strVal val="visible"/>
                      </p:to>
                    </p:set>
                    <p:animEffect transition="in" filter="fade">
                      <p:cBhvr>
                        <p:cTn dur="700"/>
                        <p:tgtEl>
                          <p:spTgt spid="1027"/>
                        </p:tgtEl>
                      </p:cBhvr>
                    </p:animEffect>
                  </p:childTnLst>
                </p:cTn>
              </p:par>
            </p:tnLst>
          </p:tmpl>
          <p:tmpl lvl="5">
            <p:tnLst>
              <p:par>
                <p:cTn presetID="10" presetClass="entr" presetSubtype="0" fill="hold" nodeType="withEffect">
                  <p:stCondLst>
                    <p:cond delay="400"/>
                  </p:stCondLst>
                  <p:childTnLst>
                    <p:set>
                      <p:cBhvr>
                        <p:cTn dur="1" fill="hold">
                          <p:stCondLst>
                            <p:cond delay="0"/>
                          </p:stCondLst>
                        </p:cTn>
                        <p:tgtEl>
                          <p:spTgt spid="1027"/>
                        </p:tgtEl>
                        <p:attrNameLst>
                          <p:attrName>style.visibility</p:attrName>
                        </p:attrNameLst>
                      </p:cBhvr>
                      <p:to>
                        <p:strVal val="visible"/>
                      </p:to>
                    </p:set>
                    <p:animEffect transition="in" filter="fade">
                      <p:cBhvr>
                        <p:cTn dur="600"/>
                        <p:tgtEl>
                          <p:spTgt spid="1027"/>
                        </p:tgtEl>
                      </p:cBhvr>
                    </p:animEffect>
                  </p:childTnLst>
                </p:cTn>
              </p:par>
            </p:tnLst>
          </p:tmpl>
        </p:tmplLst>
      </p:bldP>
      <p:bldP spid="17" grpId="0" animBg="1"/>
      <p:bldP spid="17" grpId="1" animBg="1"/>
      <p:bldP spid="17" grpId="2" animBg="1"/>
      <p:bldP spid="17" grpId="3" animBg="1"/>
      <p:bldP spid="17" grpId="4" animBg="1"/>
      <p:bldP spid="17" grpId="5" animBg="1"/>
      <p:bldP spid="17" grpId="6" animBg="1"/>
      <p:bldP spid="17" grpId="7" animBg="1"/>
      <p:bldP spid="17" grpId="8" animBg="1"/>
    </p:bldLst>
  </p:timing>
  <p:hf sldNum="0"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HelveticaNeue" pitchFamily="2" charset="0"/>
        </a:defRPr>
      </a:lvl2pPr>
      <a:lvl3pPr algn="l" rtl="0" eaLnBrk="0" fontAlgn="base" hangingPunct="0">
        <a:spcBef>
          <a:spcPct val="0"/>
        </a:spcBef>
        <a:spcAft>
          <a:spcPct val="0"/>
        </a:spcAft>
        <a:defRPr sz="3200">
          <a:solidFill>
            <a:schemeClr val="tx2"/>
          </a:solidFill>
          <a:latin typeface="HelveticaNeue" pitchFamily="2" charset="0"/>
        </a:defRPr>
      </a:lvl3pPr>
      <a:lvl4pPr algn="l" rtl="0" eaLnBrk="0" fontAlgn="base" hangingPunct="0">
        <a:spcBef>
          <a:spcPct val="0"/>
        </a:spcBef>
        <a:spcAft>
          <a:spcPct val="0"/>
        </a:spcAft>
        <a:defRPr sz="3200">
          <a:solidFill>
            <a:schemeClr val="tx2"/>
          </a:solidFill>
          <a:latin typeface="HelveticaNeue" pitchFamily="2" charset="0"/>
        </a:defRPr>
      </a:lvl4pPr>
      <a:lvl5pPr algn="l" rtl="0" eaLnBrk="0" fontAlgn="base" hangingPunct="0">
        <a:spcBef>
          <a:spcPct val="0"/>
        </a:spcBef>
        <a:spcAft>
          <a:spcPct val="0"/>
        </a:spcAft>
        <a:defRPr sz="3200">
          <a:solidFill>
            <a:schemeClr val="tx2"/>
          </a:solidFill>
          <a:latin typeface="HelveticaNeue" pitchFamily="2" charset="0"/>
        </a:defRPr>
      </a:lvl5pPr>
      <a:lvl6pPr marL="457200" algn="l" rtl="0" eaLnBrk="0" fontAlgn="base" hangingPunct="0">
        <a:spcBef>
          <a:spcPct val="0"/>
        </a:spcBef>
        <a:spcAft>
          <a:spcPct val="0"/>
        </a:spcAft>
        <a:defRPr sz="3200">
          <a:solidFill>
            <a:schemeClr val="tx2"/>
          </a:solidFill>
          <a:latin typeface="HelveticaNeue" pitchFamily="2" charset="0"/>
        </a:defRPr>
      </a:lvl6pPr>
      <a:lvl7pPr marL="914400" algn="l" rtl="0" eaLnBrk="0" fontAlgn="base" hangingPunct="0">
        <a:spcBef>
          <a:spcPct val="0"/>
        </a:spcBef>
        <a:spcAft>
          <a:spcPct val="0"/>
        </a:spcAft>
        <a:defRPr sz="3200">
          <a:solidFill>
            <a:schemeClr val="tx2"/>
          </a:solidFill>
          <a:latin typeface="HelveticaNeue" pitchFamily="2" charset="0"/>
        </a:defRPr>
      </a:lvl7pPr>
      <a:lvl8pPr marL="1371600" algn="l" rtl="0" eaLnBrk="0" fontAlgn="base" hangingPunct="0">
        <a:spcBef>
          <a:spcPct val="0"/>
        </a:spcBef>
        <a:spcAft>
          <a:spcPct val="0"/>
        </a:spcAft>
        <a:defRPr sz="3200">
          <a:solidFill>
            <a:schemeClr val="tx2"/>
          </a:solidFill>
          <a:latin typeface="HelveticaNeue" pitchFamily="2" charset="0"/>
        </a:defRPr>
      </a:lvl8pPr>
      <a:lvl9pPr marL="1828800" algn="l" rtl="0" eaLnBrk="0" fontAlgn="base" hangingPunct="0">
        <a:spcBef>
          <a:spcPct val="0"/>
        </a:spcBef>
        <a:spcAft>
          <a:spcPct val="0"/>
        </a:spcAft>
        <a:defRPr sz="3200">
          <a:solidFill>
            <a:schemeClr val="tx2"/>
          </a:solidFill>
          <a:latin typeface="HelveticaNeue" pitchFamily="2" charset="0"/>
        </a:defRPr>
      </a:lvl9pPr>
    </p:titleStyle>
    <p:bodyStyle>
      <a:lvl1pPr marL="284163" indent="-284163" algn="l" rtl="0" eaLnBrk="0" fontAlgn="base" hangingPunct="0">
        <a:spcBef>
          <a:spcPct val="50000"/>
        </a:spcBef>
        <a:spcAft>
          <a:spcPct val="0"/>
        </a:spcAft>
        <a:buClr>
          <a:schemeClr val="folHlink"/>
        </a:buClr>
        <a:buChar char="•"/>
        <a:defRPr sz="2400">
          <a:solidFill>
            <a:schemeClr val="tx1"/>
          </a:solidFill>
          <a:latin typeface="+mn-lt"/>
          <a:ea typeface="+mn-ea"/>
          <a:cs typeface="+mn-cs"/>
        </a:defRPr>
      </a:lvl1pPr>
      <a:lvl2pPr marL="854075" indent="-279400" algn="l" rtl="0" eaLnBrk="0" fontAlgn="base" hangingPunct="0">
        <a:spcBef>
          <a:spcPct val="50000"/>
        </a:spcBef>
        <a:spcAft>
          <a:spcPct val="0"/>
        </a:spcAft>
        <a:buClr>
          <a:schemeClr val="folHlink"/>
        </a:buClr>
        <a:buChar char="•"/>
        <a:defRPr>
          <a:solidFill>
            <a:schemeClr val="tx1"/>
          </a:solidFill>
          <a:latin typeface="+mn-lt"/>
        </a:defRPr>
      </a:lvl2pPr>
      <a:lvl3pPr marL="1336675" indent="-193675" algn="l" rtl="0" eaLnBrk="0" fontAlgn="base" hangingPunct="0">
        <a:spcBef>
          <a:spcPct val="50000"/>
        </a:spcBef>
        <a:spcAft>
          <a:spcPct val="0"/>
        </a:spcAft>
        <a:buClr>
          <a:schemeClr val="folHlink"/>
        </a:buClr>
        <a:buChar char="•"/>
        <a:defRPr sz="1400">
          <a:solidFill>
            <a:schemeClr val="tx1"/>
          </a:solidFill>
          <a:latin typeface="+mn-lt"/>
        </a:defRPr>
      </a:lvl3pPr>
      <a:lvl4pPr marL="1806575" indent="-206375" algn="l" rtl="0" eaLnBrk="0" fontAlgn="base" hangingPunct="0">
        <a:spcBef>
          <a:spcPct val="50000"/>
        </a:spcBef>
        <a:spcAft>
          <a:spcPct val="0"/>
        </a:spcAft>
        <a:buClr>
          <a:schemeClr val="folHlink"/>
        </a:buClr>
        <a:buChar char="•"/>
        <a:defRPr sz="1400">
          <a:solidFill>
            <a:schemeClr val="tx1"/>
          </a:solidFill>
          <a:latin typeface="+mn-lt"/>
        </a:defRPr>
      </a:lvl4pPr>
      <a:lvl5pPr marL="2289175" indent="-231775" algn="l" rtl="0" eaLnBrk="0" fontAlgn="base" hangingPunct="0">
        <a:spcBef>
          <a:spcPct val="50000"/>
        </a:spcBef>
        <a:spcAft>
          <a:spcPct val="0"/>
        </a:spcAft>
        <a:buClr>
          <a:schemeClr val="folHlink"/>
        </a:buClr>
        <a:buChar char="•"/>
        <a:defRPr sz="1400">
          <a:solidFill>
            <a:schemeClr val="tx1"/>
          </a:solidFill>
          <a:latin typeface="+mn-lt"/>
        </a:defRPr>
      </a:lvl5pPr>
      <a:lvl6pPr marL="2746375" indent="-231775" algn="l" rtl="0" eaLnBrk="0" fontAlgn="base" hangingPunct="0">
        <a:spcBef>
          <a:spcPct val="50000"/>
        </a:spcBef>
        <a:spcAft>
          <a:spcPct val="0"/>
        </a:spcAft>
        <a:buClr>
          <a:schemeClr val="folHlink"/>
        </a:buClr>
        <a:buChar char="•"/>
        <a:defRPr sz="1400">
          <a:solidFill>
            <a:schemeClr val="tx1"/>
          </a:solidFill>
          <a:latin typeface="+mn-lt"/>
        </a:defRPr>
      </a:lvl6pPr>
      <a:lvl7pPr marL="3203575" indent="-231775" algn="l" rtl="0" eaLnBrk="0" fontAlgn="base" hangingPunct="0">
        <a:spcBef>
          <a:spcPct val="50000"/>
        </a:spcBef>
        <a:spcAft>
          <a:spcPct val="0"/>
        </a:spcAft>
        <a:buClr>
          <a:schemeClr val="folHlink"/>
        </a:buClr>
        <a:buChar char="•"/>
        <a:defRPr sz="1400">
          <a:solidFill>
            <a:schemeClr val="tx1"/>
          </a:solidFill>
          <a:latin typeface="+mn-lt"/>
        </a:defRPr>
      </a:lvl7pPr>
      <a:lvl8pPr marL="3660775" indent="-231775" algn="l" rtl="0" eaLnBrk="0" fontAlgn="base" hangingPunct="0">
        <a:spcBef>
          <a:spcPct val="50000"/>
        </a:spcBef>
        <a:spcAft>
          <a:spcPct val="0"/>
        </a:spcAft>
        <a:buClr>
          <a:schemeClr val="folHlink"/>
        </a:buClr>
        <a:buChar char="•"/>
        <a:defRPr sz="1400">
          <a:solidFill>
            <a:schemeClr val="tx1"/>
          </a:solidFill>
          <a:latin typeface="+mn-lt"/>
        </a:defRPr>
      </a:lvl8pPr>
      <a:lvl9pPr marL="4117975" indent="-231775" algn="l" rtl="0" eaLnBrk="0" fontAlgn="base" hangingPunct="0">
        <a:spcBef>
          <a:spcPct val="50000"/>
        </a:spcBef>
        <a:spcAft>
          <a:spcPct val="0"/>
        </a:spcAft>
        <a:buClr>
          <a:schemeClr val="folHlink"/>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0975" y="1678778"/>
            <a:ext cx="8858249" cy="990600"/>
          </a:xfrm>
        </p:spPr>
        <p:txBody>
          <a:bodyPr/>
          <a:lstStyle/>
          <a:p>
            <a:r>
              <a:rPr lang="en-GB" sz="3400" dirty="0"/>
              <a:t>Mactavish AIRMIC Workshop</a:t>
            </a:r>
            <a:br>
              <a:rPr lang="en-GB" sz="6000" dirty="0"/>
            </a:br>
            <a:r>
              <a:rPr lang="en-GB" sz="3200" dirty="0"/>
              <a:t> </a:t>
            </a:r>
            <a:br>
              <a:rPr lang="en-GB" sz="4400" dirty="0"/>
            </a:br>
            <a:r>
              <a:rPr lang="en-GB" sz="2800" b="1" u="sng" dirty="0"/>
              <a:t>Engaging the Executive with Risk and Insurance </a:t>
            </a:r>
            <a:br>
              <a:rPr lang="en-GB" sz="2800" b="1" u="sng" dirty="0"/>
            </a:br>
            <a:r>
              <a:rPr lang="en-GB" sz="2800" dirty="0"/>
              <a:t> </a:t>
            </a:r>
            <a:r>
              <a:rPr lang="en-GB" sz="2200" dirty="0"/>
              <a:t> </a:t>
            </a:r>
            <a:br>
              <a:rPr lang="en-GB" sz="4400" dirty="0"/>
            </a:br>
            <a:r>
              <a:rPr lang="en-GB" sz="2000" u="sng" dirty="0"/>
              <a:t>Speakers: </a:t>
            </a:r>
            <a:br>
              <a:rPr lang="en-GB" sz="2000" dirty="0"/>
            </a:br>
            <a:r>
              <a:rPr lang="en-GB" sz="2000" b="1" dirty="0"/>
              <a:t>John Coomber</a:t>
            </a:r>
            <a:r>
              <a:rPr lang="en-GB" sz="2000" dirty="0"/>
              <a:t>, Chairman, Mactavish</a:t>
            </a:r>
            <a:br>
              <a:rPr lang="en-GB" sz="2000" dirty="0"/>
            </a:br>
            <a:r>
              <a:rPr lang="en-GB" sz="2000" b="1" dirty="0"/>
              <a:t>David Hertzell</a:t>
            </a:r>
            <a:r>
              <a:rPr lang="en-GB" sz="2000" dirty="0"/>
              <a:t>, Chairman, Mactavish Dispute Resolution, former Law Commissioner responsible for the Insurance Act 2015</a:t>
            </a:r>
            <a:br>
              <a:rPr lang="en-GB" sz="2000" dirty="0"/>
            </a:br>
            <a:r>
              <a:rPr lang="en-GB" sz="2000" b="1" dirty="0"/>
              <a:t>Bruce Hepburn</a:t>
            </a:r>
            <a:r>
              <a:rPr lang="en-GB" sz="2000" dirty="0"/>
              <a:t>, CEO, Mactavish</a:t>
            </a:r>
            <a:br>
              <a:rPr lang="en-GB" sz="2000" dirty="0"/>
            </a:br>
            <a:br>
              <a:rPr lang="en-GB" sz="2000" dirty="0"/>
            </a:br>
            <a:br>
              <a:rPr lang="en-GB" sz="2000" dirty="0"/>
            </a:br>
            <a:r>
              <a:rPr lang="en-GB" sz="2000" dirty="0"/>
              <a:t>June 2018</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2122" y="762625"/>
            <a:ext cx="8842786" cy="5570498"/>
          </a:xfrm>
          <a:noFill/>
        </p:spPr>
        <p:txBody>
          <a:bodyPr/>
          <a:lstStyle/>
          <a:p>
            <a:pPr>
              <a:spcBef>
                <a:spcPts val="1200"/>
              </a:spcBef>
              <a:spcAft>
                <a:spcPts val="1200"/>
              </a:spcAft>
              <a:buNone/>
            </a:pPr>
            <a:r>
              <a:rPr lang="en-GB" sz="2200" b="1" dirty="0"/>
              <a:t>Speakers</a:t>
            </a:r>
            <a:endParaRPr lang="en-GB" sz="2200" dirty="0"/>
          </a:p>
          <a:p>
            <a:pPr lvl="1">
              <a:spcBef>
                <a:spcPts val="1200"/>
              </a:spcBef>
              <a:buFont typeface="Wingdings" panose="05000000000000000000" pitchFamily="2" charset="2"/>
              <a:buChar char="Ø"/>
            </a:pPr>
            <a:endParaRPr lang="en-GB" sz="1600" b="1" u="sng" dirty="0"/>
          </a:p>
          <a:p>
            <a:pPr lvl="1">
              <a:spcBef>
                <a:spcPts val="1200"/>
              </a:spcBef>
              <a:buFont typeface="Wingdings" panose="05000000000000000000" pitchFamily="2" charset="2"/>
              <a:buChar char="Ø"/>
            </a:pPr>
            <a:r>
              <a:rPr lang="en-GB" sz="1600" b="1" u="sng" dirty="0"/>
              <a:t>John Coomber</a:t>
            </a:r>
            <a:r>
              <a:rPr lang="en-GB" sz="1600" b="1" dirty="0"/>
              <a:t> </a:t>
            </a:r>
            <a:r>
              <a:rPr lang="en-GB" sz="1600" dirty="0"/>
              <a:t>– will discuss what is changing in the boardroom, what is expected of the Board in terms of governing risk and how this affects insurance managers</a:t>
            </a:r>
          </a:p>
          <a:p>
            <a:pPr lvl="2">
              <a:spcBef>
                <a:spcPts val="1200"/>
              </a:spcBef>
              <a:buFont typeface="Wingdings" panose="05000000000000000000" pitchFamily="2" charset="2"/>
              <a:buChar char="Ø"/>
            </a:pPr>
            <a:r>
              <a:rPr lang="en-GB" dirty="0"/>
              <a:t>John joined Swiss Re in 1973 and was made CEO (UK) in 1993. In 1995 he was appointed a member of the Group Executive Board responsible for Life &amp;Health reinsurance worldwide. He was appointed to the Group Executive Committee in 2000 and served as Group CEO for 3 years commencing January 2003. After retirement as CEO he was appointed a non-executive member of the Group’s Board of Directors from 2006 to 2014.</a:t>
            </a:r>
          </a:p>
          <a:p>
            <a:pPr lvl="2">
              <a:spcBef>
                <a:spcPts val="1200"/>
              </a:spcBef>
              <a:buFont typeface="Wingdings" panose="05000000000000000000" pitchFamily="2" charset="2"/>
              <a:buChar char="Ø"/>
            </a:pPr>
            <a:r>
              <a:rPr lang="en-GB" dirty="0"/>
              <a:t>He joined the Board of Pension Insurance Corporation as a non-Executive Director in 2006 and became CEO in 2009 until 2015, retiring from the Board in 2016. He has also held positions as a non-executive director of Euler Hermes, Chairman of The Climate Group, Chairman of ClimateWise and a member of the Deutschebank Climate Advisory Board.</a:t>
            </a:r>
          </a:p>
          <a:p>
            <a:pPr lvl="2">
              <a:spcBef>
                <a:spcPts val="1200"/>
              </a:spcBef>
              <a:buFont typeface="Wingdings" panose="05000000000000000000" pitchFamily="2" charset="2"/>
              <a:buChar char="Ø"/>
            </a:pPr>
            <a:r>
              <a:rPr lang="en-GB" dirty="0"/>
              <a:t>Today, in addition to his role as Chairman of Mactavish he is a non-Executive member of the board of the Financial Reporting Council.</a:t>
            </a:r>
          </a:p>
          <a:p>
            <a:pPr lvl="2">
              <a:spcBef>
                <a:spcPts val="1200"/>
              </a:spcBef>
              <a:buFont typeface="Wingdings" panose="05000000000000000000" pitchFamily="2" charset="2"/>
              <a:buChar char="Ø"/>
            </a:pPr>
            <a:r>
              <a:rPr lang="en-GB" dirty="0"/>
              <a:t>John has a degree in Theoretical Mechanics from Nottingham University, is a fellow of the Institute and Faculty of Actuaries and an Honorary Fellow of the Chartered Insurance Institute.</a:t>
            </a:r>
          </a:p>
        </p:txBody>
      </p:sp>
      <p:sp>
        <p:nvSpPr>
          <p:cNvPr id="6" name="Title 1"/>
          <p:cNvSpPr>
            <a:spLocks noGrp="1"/>
          </p:cNvSpPr>
          <p:nvPr>
            <p:ph type="title"/>
          </p:nvPr>
        </p:nvSpPr>
        <p:spPr>
          <a:xfrm>
            <a:off x="175703" y="100366"/>
            <a:ext cx="8968297" cy="457200"/>
          </a:xfrm>
          <a:noFill/>
          <a:ln w="9525">
            <a:noFill/>
            <a:miter lim="800000"/>
            <a:headEnd/>
            <a:tailEnd/>
          </a:ln>
        </p:spPr>
        <p:txBody>
          <a:bodyPr vert="horz" wrap="square" lIns="0" tIns="0" rIns="0" bIns="0" numCol="1" anchor="t" anchorCtr="0" compatLnSpc="1">
            <a:prstTxWarp prst="textNoShape">
              <a:avLst/>
            </a:prstTxWarp>
          </a:bodyPr>
          <a:lstStyle/>
          <a:p>
            <a:r>
              <a:rPr lang="en-GB" sz="2700" dirty="0"/>
              <a:t>Engaging the Executive with Risk &amp; Insurance</a:t>
            </a:r>
            <a:endParaRPr lang="en-GB" sz="2700" dirty="0">
              <a:latin typeface="+mn-lt"/>
            </a:endParaRPr>
          </a:p>
        </p:txBody>
      </p:sp>
    </p:spTree>
    <p:extLst>
      <p:ext uri="{BB962C8B-B14F-4D97-AF65-F5344CB8AC3E}">
        <p14:creationId xmlns:p14="http://schemas.microsoft.com/office/powerpoint/2010/main" val="31426287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2122" y="762625"/>
            <a:ext cx="8842786" cy="5570498"/>
          </a:xfrm>
          <a:noFill/>
        </p:spPr>
        <p:txBody>
          <a:bodyPr/>
          <a:lstStyle/>
          <a:p>
            <a:pPr>
              <a:spcBef>
                <a:spcPts val="1200"/>
              </a:spcBef>
              <a:spcAft>
                <a:spcPts val="1200"/>
              </a:spcAft>
              <a:buNone/>
            </a:pPr>
            <a:r>
              <a:rPr lang="en-GB" sz="2200" b="1" dirty="0"/>
              <a:t>Speakers</a:t>
            </a:r>
            <a:endParaRPr lang="en-GB" sz="2200" dirty="0"/>
          </a:p>
          <a:p>
            <a:pPr lvl="1">
              <a:spcBef>
                <a:spcPts val="1200"/>
              </a:spcBef>
              <a:buFont typeface="Wingdings" panose="05000000000000000000" pitchFamily="2" charset="2"/>
              <a:buChar char="Ø"/>
            </a:pPr>
            <a:endParaRPr lang="en-GB" sz="1600" b="1" u="sng" dirty="0"/>
          </a:p>
          <a:p>
            <a:pPr lvl="1">
              <a:spcBef>
                <a:spcPts val="1200"/>
              </a:spcBef>
              <a:buFont typeface="Wingdings" panose="05000000000000000000" pitchFamily="2" charset="2"/>
              <a:buChar char="Ø"/>
            </a:pPr>
            <a:r>
              <a:rPr lang="en-GB" sz="1600" b="1" u="sng" dirty="0"/>
              <a:t>David Hertzell</a:t>
            </a:r>
            <a:r>
              <a:rPr lang="en-GB" sz="1600" b="1" dirty="0"/>
              <a:t> </a:t>
            </a:r>
            <a:r>
              <a:rPr lang="en-GB" sz="1600" dirty="0"/>
              <a:t>- will explain how thinking around Board engagement was integral to recent insurance legislation and how “senior management” is framed</a:t>
            </a:r>
          </a:p>
          <a:p>
            <a:pPr lvl="2">
              <a:spcBef>
                <a:spcPts val="1200"/>
              </a:spcBef>
              <a:buFont typeface="Wingdings" panose="05000000000000000000" pitchFamily="2" charset="2"/>
              <a:buChar char="Ø"/>
            </a:pPr>
            <a:r>
              <a:rPr lang="en-GB" dirty="0"/>
              <a:t>David Hertzell was Managing Partner of city law firm DAC until 2006. He was appointed a Law Commissioner in 2007 until 2014. He previously chaired the Airmic Captive Insurance Focus Group, was an Airmic Board member and a member of the BSI drafting committee on risk management.</a:t>
            </a:r>
          </a:p>
          <a:p>
            <a:pPr lvl="2">
              <a:spcBef>
                <a:spcPts val="1200"/>
              </a:spcBef>
              <a:buFont typeface="Wingdings" panose="05000000000000000000" pitchFamily="2" charset="2"/>
              <a:buChar char="Ø"/>
            </a:pPr>
            <a:r>
              <a:rPr lang="en-GB" dirty="0"/>
              <a:t>He is past president of the British Insurance Law Association, Chair of the Chartered Insurance Institute (CII) Professional Standards Committee and a CII Board member. He chaired the government Taskforce on insurance fraud and is a pension fund trustee chair.</a:t>
            </a:r>
          </a:p>
          <a:p>
            <a:pPr lvl="2">
              <a:spcBef>
                <a:spcPts val="1200"/>
              </a:spcBef>
              <a:buFont typeface="Wingdings" panose="05000000000000000000" pitchFamily="2" charset="2"/>
              <a:buChar char="Ø"/>
            </a:pPr>
            <a:r>
              <a:rPr lang="en-GB" dirty="0"/>
              <a:t>As Law Commissioner David was responsible for various commercial and common law reform projects, including the recent major reforms of insurance contract law (Insurance Act 2015 and the damages for later payment of insurance claims provisions in the Enterprise Act 2016), the law relating to the supply of goods and services, unjustified threats in Intellectual Property litigation and the fiduciary duties of investment intermediaries. </a:t>
            </a:r>
          </a:p>
          <a:p>
            <a:pPr lvl="2">
              <a:spcBef>
                <a:spcPts val="1200"/>
              </a:spcBef>
              <a:buFont typeface="Wingdings" panose="05000000000000000000" pitchFamily="2" charset="2"/>
              <a:buChar char="Ø"/>
            </a:pPr>
            <a:r>
              <a:rPr lang="en-GB" dirty="0"/>
              <a:t>Today David is Chairman of Mactavish’s dispute resolution practice</a:t>
            </a:r>
          </a:p>
        </p:txBody>
      </p:sp>
      <p:sp>
        <p:nvSpPr>
          <p:cNvPr id="6" name="Title 1"/>
          <p:cNvSpPr>
            <a:spLocks noGrp="1"/>
          </p:cNvSpPr>
          <p:nvPr>
            <p:ph type="title"/>
          </p:nvPr>
        </p:nvSpPr>
        <p:spPr>
          <a:xfrm>
            <a:off x="175703" y="100366"/>
            <a:ext cx="8968297" cy="457200"/>
          </a:xfrm>
          <a:noFill/>
          <a:ln w="9525">
            <a:noFill/>
            <a:miter lim="800000"/>
            <a:headEnd/>
            <a:tailEnd/>
          </a:ln>
        </p:spPr>
        <p:txBody>
          <a:bodyPr vert="horz" wrap="square" lIns="0" tIns="0" rIns="0" bIns="0" numCol="1" anchor="t" anchorCtr="0" compatLnSpc="1">
            <a:prstTxWarp prst="textNoShape">
              <a:avLst/>
            </a:prstTxWarp>
          </a:bodyPr>
          <a:lstStyle/>
          <a:p>
            <a:r>
              <a:rPr lang="en-GB" sz="2700" dirty="0"/>
              <a:t>Engaging the Executive with Risk &amp; Insurance</a:t>
            </a:r>
            <a:endParaRPr lang="en-GB" sz="2700" dirty="0">
              <a:latin typeface="+mn-lt"/>
            </a:endParaRPr>
          </a:p>
        </p:txBody>
      </p:sp>
    </p:spTree>
    <p:extLst>
      <p:ext uri="{BB962C8B-B14F-4D97-AF65-F5344CB8AC3E}">
        <p14:creationId xmlns:p14="http://schemas.microsoft.com/office/powerpoint/2010/main" val="253096469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2122" y="762625"/>
            <a:ext cx="8842786" cy="5570498"/>
          </a:xfrm>
          <a:noFill/>
        </p:spPr>
        <p:txBody>
          <a:bodyPr/>
          <a:lstStyle/>
          <a:p>
            <a:pPr>
              <a:spcBef>
                <a:spcPts val="1200"/>
              </a:spcBef>
              <a:spcAft>
                <a:spcPts val="1200"/>
              </a:spcAft>
              <a:buNone/>
            </a:pPr>
            <a:r>
              <a:rPr lang="en-GB" sz="2200" b="1" dirty="0"/>
              <a:t>Speakers</a:t>
            </a:r>
            <a:endParaRPr lang="en-GB" sz="2200" dirty="0"/>
          </a:p>
          <a:p>
            <a:pPr marL="0" indent="0">
              <a:spcBef>
                <a:spcPts val="1200"/>
              </a:spcBef>
              <a:buNone/>
            </a:pPr>
            <a:endParaRPr lang="en-GB" sz="1800" dirty="0"/>
          </a:p>
          <a:p>
            <a:pPr lvl="1">
              <a:spcBef>
                <a:spcPts val="1200"/>
              </a:spcBef>
              <a:buFont typeface="Wingdings" panose="05000000000000000000" pitchFamily="2" charset="2"/>
              <a:buChar char="Ø"/>
            </a:pPr>
            <a:r>
              <a:rPr lang="en-GB" sz="1600" b="1" u="sng" dirty="0"/>
              <a:t>Bruce Hepburn</a:t>
            </a:r>
            <a:r>
              <a:rPr lang="en-GB" sz="1600" b="1" dirty="0"/>
              <a:t> </a:t>
            </a:r>
            <a:r>
              <a:rPr lang="en-GB" sz="1600" dirty="0"/>
              <a:t>– will use Mactavish case experience to highlight some practical strategies for insurance/risk managers to consider</a:t>
            </a:r>
          </a:p>
          <a:p>
            <a:pPr lvl="2">
              <a:spcBef>
                <a:spcPts val="1200"/>
              </a:spcBef>
              <a:buFont typeface="Wingdings" panose="05000000000000000000" pitchFamily="2" charset="2"/>
              <a:buChar char="Ø"/>
            </a:pPr>
            <a:r>
              <a:rPr lang="en-GB" dirty="0"/>
              <a:t>Bruce is the Chief Executive and founder of Mactavish, the UK’s leading expert on Insurance Governance. The business publishes widely acclaimed research into the commercial and corporate insurance landscapes and works for insurance buyers to deliver improved insurance solutions. </a:t>
            </a:r>
          </a:p>
          <a:p>
            <a:pPr lvl="2">
              <a:spcBef>
                <a:spcPts val="1200"/>
              </a:spcBef>
              <a:buFont typeface="Wingdings" panose="05000000000000000000" pitchFamily="2" charset="2"/>
              <a:buChar char="Ø"/>
            </a:pPr>
            <a:r>
              <a:rPr lang="en-GB" dirty="0"/>
              <a:t>Mactavish has been closely involved with the project to reform commercial insurance law in the UK and is unique in its focus on establishing placement and legal standards across the insurance industry which will work for all parties. Leading the business through every phase of its development, stretching two decades, Bruce is involved in all aspects of Mactavish’s work.</a:t>
            </a:r>
          </a:p>
        </p:txBody>
      </p:sp>
      <p:sp>
        <p:nvSpPr>
          <p:cNvPr id="6" name="Title 1"/>
          <p:cNvSpPr>
            <a:spLocks noGrp="1"/>
          </p:cNvSpPr>
          <p:nvPr>
            <p:ph type="title"/>
          </p:nvPr>
        </p:nvSpPr>
        <p:spPr>
          <a:xfrm>
            <a:off x="175703" y="100366"/>
            <a:ext cx="8968297" cy="457200"/>
          </a:xfrm>
          <a:noFill/>
          <a:ln w="9525">
            <a:noFill/>
            <a:miter lim="800000"/>
            <a:headEnd/>
            <a:tailEnd/>
          </a:ln>
        </p:spPr>
        <p:txBody>
          <a:bodyPr vert="horz" wrap="square" lIns="0" tIns="0" rIns="0" bIns="0" numCol="1" anchor="t" anchorCtr="0" compatLnSpc="1">
            <a:prstTxWarp prst="textNoShape">
              <a:avLst/>
            </a:prstTxWarp>
          </a:bodyPr>
          <a:lstStyle/>
          <a:p>
            <a:r>
              <a:rPr lang="en-GB" sz="2700" dirty="0"/>
              <a:t>Engaging the Executive with Risk &amp; Insurance</a:t>
            </a:r>
            <a:endParaRPr lang="en-GB" sz="2700" dirty="0">
              <a:latin typeface="+mn-lt"/>
            </a:endParaRPr>
          </a:p>
        </p:txBody>
      </p:sp>
    </p:spTree>
    <p:extLst>
      <p:ext uri="{BB962C8B-B14F-4D97-AF65-F5344CB8AC3E}">
        <p14:creationId xmlns:p14="http://schemas.microsoft.com/office/powerpoint/2010/main" val="136185364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83127" y="1309254"/>
            <a:ext cx="7419109" cy="654627"/>
          </a:xfrm>
          <a:prstGeom prst="rect">
            <a:avLst/>
          </a:prstGeom>
          <a:solidFill>
            <a:schemeClr val="accent2">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tab pos="1257300" algn="l"/>
                <a:tab pos="2173288" algn="l"/>
              </a:tabLst>
            </a:pPr>
            <a:endParaRPr kumimoji="0" lang="en-GB" sz="1000" b="1" i="0" u="none" strike="noStrike" cap="none" normalizeH="0" baseline="0" dirty="0">
              <a:ln>
                <a:noFill/>
              </a:ln>
              <a:solidFill>
                <a:schemeClr val="tx1"/>
              </a:solidFill>
              <a:effectLst/>
              <a:latin typeface="Helvetica" pitchFamily="34" charset="0"/>
            </a:endParaRPr>
          </a:p>
        </p:txBody>
      </p:sp>
      <p:sp>
        <p:nvSpPr>
          <p:cNvPr id="3" name="Content Placeholder 2"/>
          <p:cNvSpPr>
            <a:spLocks noGrp="1"/>
          </p:cNvSpPr>
          <p:nvPr>
            <p:ph idx="1"/>
          </p:nvPr>
        </p:nvSpPr>
        <p:spPr>
          <a:xfrm>
            <a:off x="172122" y="762625"/>
            <a:ext cx="8842786" cy="5570498"/>
          </a:xfrm>
          <a:noFill/>
        </p:spPr>
        <p:txBody>
          <a:bodyPr/>
          <a:lstStyle/>
          <a:p>
            <a:pPr>
              <a:spcBef>
                <a:spcPts val="1200"/>
              </a:spcBef>
              <a:spcAft>
                <a:spcPts val="1200"/>
              </a:spcAft>
              <a:buNone/>
            </a:pPr>
            <a:r>
              <a:rPr lang="en-GB" sz="2200" b="1" dirty="0"/>
              <a:t>Agenda</a:t>
            </a:r>
            <a:endParaRPr lang="en-GB" sz="2200" dirty="0"/>
          </a:p>
          <a:p>
            <a:pPr>
              <a:spcBef>
                <a:spcPts val="1800"/>
              </a:spcBef>
              <a:spcAft>
                <a:spcPts val="600"/>
              </a:spcAft>
              <a:buFont typeface="Arial" panose="020B0604020202020204" pitchFamily="34" charset="0"/>
              <a:buChar char="•"/>
            </a:pPr>
            <a:r>
              <a:rPr lang="en-GB" sz="1800" dirty="0"/>
              <a:t>Introduction &amp; Background (BH)</a:t>
            </a:r>
          </a:p>
          <a:p>
            <a:pPr>
              <a:spcBef>
                <a:spcPts val="1800"/>
              </a:spcBef>
              <a:spcAft>
                <a:spcPts val="600"/>
              </a:spcAft>
              <a:buFont typeface="Arial" panose="020B0604020202020204" pitchFamily="34" charset="0"/>
              <a:buChar char="•"/>
            </a:pPr>
            <a:r>
              <a:rPr lang="en-GB" sz="1800" dirty="0"/>
              <a:t>Section 1 (JC): Developments in Board expectations </a:t>
            </a:r>
          </a:p>
          <a:p>
            <a:pPr>
              <a:spcBef>
                <a:spcPts val="1800"/>
              </a:spcBef>
              <a:spcAft>
                <a:spcPts val="600"/>
              </a:spcAft>
              <a:buFont typeface="Arial" panose="020B0604020202020204" pitchFamily="34" charset="0"/>
              <a:buChar char="•"/>
            </a:pPr>
            <a:r>
              <a:rPr lang="en-GB" sz="1800" dirty="0"/>
              <a:t>Section 2 (DH): The Insurance Act and its impact on Boards</a:t>
            </a:r>
          </a:p>
          <a:p>
            <a:pPr>
              <a:spcBef>
                <a:spcPts val="1800"/>
              </a:spcBef>
              <a:spcAft>
                <a:spcPts val="600"/>
              </a:spcAft>
              <a:buFont typeface="Arial" panose="020B0604020202020204" pitchFamily="34" charset="0"/>
              <a:buChar char="•"/>
            </a:pPr>
            <a:r>
              <a:rPr lang="en-GB" sz="1800" dirty="0"/>
              <a:t>Section 3 (BH): Risk/Insurance Manager strategies</a:t>
            </a:r>
          </a:p>
          <a:p>
            <a:pPr>
              <a:spcBef>
                <a:spcPts val="1800"/>
              </a:spcBef>
              <a:spcAft>
                <a:spcPts val="600"/>
              </a:spcAft>
              <a:buFont typeface="Arial" panose="020B0604020202020204" pitchFamily="34" charset="0"/>
              <a:buChar char="•"/>
            </a:pPr>
            <a:r>
              <a:rPr lang="en-GB" sz="1800" dirty="0"/>
              <a:t>Panel discussion with audience Q&amp;A</a:t>
            </a:r>
          </a:p>
          <a:p>
            <a:pPr marL="0" indent="0">
              <a:spcBef>
                <a:spcPts val="1200"/>
              </a:spcBef>
              <a:buNone/>
            </a:pPr>
            <a:endParaRPr lang="en-GB" sz="1800" dirty="0"/>
          </a:p>
        </p:txBody>
      </p:sp>
      <p:sp>
        <p:nvSpPr>
          <p:cNvPr id="7" name="Title 1"/>
          <p:cNvSpPr>
            <a:spLocks noGrp="1"/>
          </p:cNvSpPr>
          <p:nvPr>
            <p:ph type="title"/>
          </p:nvPr>
        </p:nvSpPr>
        <p:spPr>
          <a:xfrm>
            <a:off x="175703" y="100366"/>
            <a:ext cx="8968297" cy="457200"/>
          </a:xfrm>
          <a:noFill/>
          <a:ln w="9525">
            <a:noFill/>
            <a:miter lim="800000"/>
            <a:headEnd/>
            <a:tailEnd/>
          </a:ln>
        </p:spPr>
        <p:txBody>
          <a:bodyPr vert="horz" wrap="square" lIns="0" tIns="0" rIns="0" bIns="0" numCol="1" anchor="t" anchorCtr="0" compatLnSpc="1">
            <a:prstTxWarp prst="textNoShape">
              <a:avLst/>
            </a:prstTxWarp>
          </a:bodyPr>
          <a:lstStyle/>
          <a:p>
            <a:r>
              <a:rPr lang="en-GB" sz="2700" dirty="0"/>
              <a:t>Engaging the Executive with Risk &amp; Insurance</a:t>
            </a:r>
            <a:endParaRPr lang="en-GB" sz="2700" dirty="0">
              <a:latin typeface="+mn-lt"/>
            </a:endParaRPr>
          </a:p>
        </p:txBody>
      </p:sp>
    </p:spTree>
    <p:extLst>
      <p:ext uri="{BB962C8B-B14F-4D97-AF65-F5344CB8AC3E}">
        <p14:creationId xmlns:p14="http://schemas.microsoft.com/office/powerpoint/2010/main" val="278393425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2122" y="762625"/>
            <a:ext cx="8842786" cy="5570498"/>
          </a:xfrm>
          <a:noFill/>
        </p:spPr>
        <p:txBody>
          <a:bodyPr/>
          <a:lstStyle/>
          <a:p>
            <a:pPr>
              <a:spcBef>
                <a:spcPts val="1200"/>
              </a:spcBef>
              <a:spcAft>
                <a:spcPts val="1200"/>
              </a:spcAft>
              <a:buNone/>
            </a:pPr>
            <a:r>
              <a:rPr lang="en-GB" sz="2200" b="1" dirty="0"/>
              <a:t>Introduction and Background</a:t>
            </a:r>
            <a:endParaRPr lang="en-GB" sz="2200" dirty="0"/>
          </a:p>
          <a:p>
            <a:pPr>
              <a:spcBef>
                <a:spcPts val="1200"/>
              </a:spcBef>
            </a:pPr>
            <a:r>
              <a:rPr lang="en-GB" sz="1800" dirty="0"/>
              <a:t>Anthony Hilton, City Comment 2016:</a:t>
            </a:r>
          </a:p>
          <a:p>
            <a:pPr lvl="1">
              <a:spcBef>
                <a:spcPts val="1200"/>
              </a:spcBef>
              <a:buFont typeface="Wingdings" panose="05000000000000000000" pitchFamily="2" charset="2"/>
              <a:buChar char="Ø"/>
            </a:pPr>
            <a:r>
              <a:rPr lang="en-GB" sz="1500" i="1" dirty="0"/>
              <a:t>“The whole thrust of governance is towards boards and senior directors being expected to know what is going on, and understand all the risks in the business...</a:t>
            </a:r>
          </a:p>
          <a:p>
            <a:pPr lvl="1">
              <a:spcBef>
                <a:spcPts val="1200"/>
              </a:spcBef>
              <a:buFont typeface="Wingdings" panose="05000000000000000000" pitchFamily="2" charset="2"/>
              <a:buChar char="Ø"/>
            </a:pPr>
            <a:r>
              <a:rPr lang="en-GB" sz="1500" i="1" dirty="0"/>
              <a:t>A board needs to consider </a:t>
            </a:r>
            <a:r>
              <a:rPr lang="en-GB" sz="1500" i="1" u="sng" dirty="0"/>
              <a:t>how it will feel when a judge [or arbitrator] decides that a major insurance claim that their company was depending upon should not be paid because the board failed to tell the insurer about all the risks it should reasonably have known</a:t>
            </a:r>
            <a:r>
              <a:rPr lang="en-GB" sz="1500" i="1" dirty="0"/>
              <a:t>. </a:t>
            </a:r>
          </a:p>
          <a:p>
            <a:pPr lvl="1">
              <a:spcBef>
                <a:spcPts val="1200"/>
              </a:spcBef>
              <a:buFont typeface="Wingdings" panose="05000000000000000000" pitchFamily="2" charset="2"/>
              <a:buChar char="Ø"/>
            </a:pPr>
            <a:r>
              <a:rPr lang="en-GB" sz="1500" i="1" dirty="0"/>
              <a:t>At the very least, the directors’ reputations would be in tatters; at worst, it would open the door to them being sued by shareholders… Insurance will never be the same again.”</a:t>
            </a:r>
          </a:p>
          <a:p>
            <a:pPr>
              <a:buNone/>
            </a:pPr>
            <a:endParaRPr lang="en-GB" sz="1600" dirty="0"/>
          </a:p>
        </p:txBody>
      </p:sp>
      <p:sp>
        <p:nvSpPr>
          <p:cNvPr id="6" name="Title 1"/>
          <p:cNvSpPr>
            <a:spLocks noGrp="1"/>
          </p:cNvSpPr>
          <p:nvPr>
            <p:ph type="title"/>
          </p:nvPr>
        </p:nvSpPr>
        <p:spPr>
          <a:xfrm>
            <a:off x="175703" y="100366"/>
            <a:ext cx="8968297" cy="457200"/>
          </a:xfrm>
          <a:noFill/>
          <a:ln w="9525">
            <a:noFill/>
            <a:miter lim="800000"/>
            <a:headEnd/>
            <a:tailEnd/>
          </a:ln>
        </p:spPr>
        <p:txBody>
          <a:bodyPr vert="horz" wrap="square" lIns="0" tIns="0" rIns="0" bIns="0" numCol="1" anchor="t" anchorCtr="0" compatLnSpc="1">
            <a:prstTxWarp prst="textNoShape">
              <a:avLst/>
            </a:prstTxWarp>
          </a:bodyPr>
          <a:lstStyle/>
          <a:p>
            <a:r>
              <a:rPr lang="en-GB" sz="2700" dirty="0"/>
              <a:t>Engaging the Executive with Risk &amp; Insurance</a:t>
            </a:r>
            <a:endParaRPr lang="en-GB" sz="2700" dirty="0">
              <a:latin typeface="+mn-lt"/>
            </a:endParaRPr>
          </a:p>
        </p:txBody>
      </p:sp>
    </p:spTree>
    <p:extLst>
      <p:ext uri="{BB962C8B-B14F-4D97-AF65-F5344CB8AC3E}">
        <p14:creationId xmlns:p14="http://schemas.microsoft.com/office/powerpoint/2010/main" val="414221843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83127" y="1849586"/>
            <a:ext cx="7419109" cy="654627"/>
          </a:xfrm>
          <a:prstGeom prst="rect">
            <a:avLst/>
          </a:prstGeom>
          <a:solidFill>
            <a:schemeClr val="accent2">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tab pos="1257300" algn="l"/>
                <a:tab pos="2173288" algn="l"/>
              </a:tabLst>
            </a:pPr>
            <a:endParaRPr kumimoji="0" lang="en-GB" sz="1000" b="1" i="0" u="none" strike="noStrike" cap="none" normalizeH="0" baseline="0" dirty="0">
              <a:ln>
                <a:noFill/>
              </a:ln>
              <a:solidFill>
                <a:schemeClr val="tx1"/>
              </a:solidFill>
              <a:effectLst/>
              <a:latin typeface="Helvetica" pitchFamily="34" charset="0"/>
            </a:endParaRPr>
          </a:p>
        </p:txBody>
      </p:sp>
      <p:sp>
        <p:nvSpPr>
          <p:cNvPr id="3" name="Content Placeholder 2"/>
          <p:cNvSpPr>
            <a:spLocks noGrp="1"/>
          </p:cNvSpPr>
          <p:nvPr>
            <p:ph idx="1"/>
          </p:nvPr>
        </p:nvSpPr>
        <p:spPr>
          <a:xfrm>
            <a:off x="172122" y="762625"/>
            <a:ext cx="8842786" cy="5570498"/>
          </a:xfrm>
          <a:noFill/>
        </p:spPr>
        <p:txBody>
          <a:bodyPr/>
          <a:lstStyle/>
          <a:p>
            <a:pPr>
              <a:spcBef>
                <a:spcPts val="1200"/>
              </a:spcBef>
              <a:spcAft>
                <a:spcPts val="1200"/>
              </a:spcAft>
              <a:buNone/>
            </a:pPr>
            <a:r>
              <a:rPr lang="en-GB" sz="2200" b="1" dirty="0"/>
              <a:t>Agenda</a:t>
            </a:r>
            <a:endParaRPr lang="en-GB" sz="2200" dirty="0"/>
          </a:p>
          <a:p>
            <a:pPr>
              <a:spcBef>
                <a:spcPts val="1800"/>
              </a:spcBef>
              <a:spcAft>
                <a:spcPts val="600"/>
              </a:spcAft>
              <a:buFont typeface="Arial" panose="020B0604020202020204" pitchFamily="34" charset="0"/>
              <a:buChar char="•"/>
            </a:pPr>
            <a:r>
              <a:rPr lang="en-GB" sz="1800" dirty="0"/>
              <a:t>Introduction &amp; Background (BH)</a:t>
            </a:r>
          </a:p>
          <a:p>
            <a:pPr>
              <a:spcBef>
                <a:spcPts val="1800"/>
              </a:spcBef>
              <a:spcAft>
                <a:spcPts val="600"/>
              </a:spcAft>
              <a:buFont typeface="Arial" panose="020B0604020202020204" pitchFamily="34" charset="0"/>
              <a:buChar char="•"/>
            </a:pPr>
            <a:r>
              <a:rPr lang="en-GB" sz="1800" dirty="0"/>
              <a:t>Section 1 (JC): Developments in Board expectations </a:t>
            </a:r>
          </a:p>
          <a:p>
            <a:pPr>
              <a:spcBef>
                <a:spcPts val="1800"/>
              </a:spcBef>
              <a:spcAft>
                <a:spcPts val="600"/>
              </a:spcAft>
              <a:buFont typeface="Arial" panose="020B0604020202020204" pitchFamily="34" charset="0"/>
              <a:buChar char="•"/>
            </a:pPr>
            <a:r>
              <a:rPr lang="en-GB" sz="1800" dirty="0"/>
              <a:t>Section 2 (DH): The Insurance Act and its impact on Boards</a:t>
            </a:r>
          </a:p>
          <a:p>
            <a:pPr>
              <a:spcBef>
                <a:spcPts val="1800"/>
              </a:spcBef>
              <a:spcAft>
                <a:spcPts val="600"/>
              </a:spcAft>
              <a:buFont typeface="Arial" panose="020B0604020202020204" pitchFamily="34" charset="0"/>
              <a:buChar char="•"/>
            </a:pPr>
            <a:r>
              <a:rPr lang="en-GB" sz="1800" dirty="0"/>
              <a:t>Section 3 (BH): Risk/Insurance Manager strategies</a:t>
            </a:r>
          </a:p>
          <a:p>
            <a:pPr>
              <a:spcBef>
                <a:spcPts val="1800"/>
              </a:spcBef>
              <a:spcAft>
                <a:spcPts val="600"/>
              </a:spcAft>
              <a:buFont typeface="Arial" panose="020B0604020202020204" pitchFamily="34" charset="0"/>
              <a:buChar char="•"/>
            </a:pPr>
            <a:r>
              <a:rPr lang="en-GB" sz="1800" dirty="0"/>
              <a:t>Panel discussion with audience Q&amp;A</a:t>
            </a:r>
          </a:p>
          <a:p>
            <a:pPr>
              <a:spcBef>
                <a:spcPts val="1800"/>
              </a:spcBef>
              <a:spcAft>
                <a:spcPts val="600"/>
              </a:spcAft>
              <a:buFont typeface="Arial" panose="020B0604020202020204" pitchFamily="34" charset="0"/>
              <a:buChar char="•"/>
            </a:pPr>
            <a:endParaRPr lang="en-GB" sz="1800" dirty="0"/>
          </a:p>
          <a:p>
            <a:pPr marL="0" indent="0">
              <a:spcBef>
                <a:spcPts val="1200"/>
              </a:spcBef>
              <a:buNone/>
            </a:pPr>
            <a:endParaRPr lang="en-GB" sz="1800" dirty="0"/>
          </a:p>
        </p:txBody>
      </p:sp>
      <p:sp>
        <p:nvSpPr>
          <p:cNvPr id="7" name="Title 1"/>
          <p:cNvSpPr>
            <a:spLocks noGrp="1"/>
          </p:cNvSpPr>
          <p:nvPr>
            <p:ph type="title"/>
          </p:nvPr>
        </p:nvSpPr>
        <p:spPr>
          <a:xfrm>
            <a:off x="175703" y="100366"/>
            <a:ext cx="8968297" cy="457200"/>
          </a:xfrm>
          <a:noFill/>
          <a:ln w="9525">
            <a:noFill/>
            <a:miter lim="800000"/>
            <a:headEnd/>
            <a:tailEnd/>
          </a:ln>
        </p:spPr>
        <p:txBody>
          <a:bodyPr vert="horz" wrap="square" lIns="0" tIns="0" rIns="0" bIns="0" numCol="1" anchor="t" anchorCtr="0" compatLnSpc="1">
            <a:prstTxWarp prst="textNoShape">
              <a:avLst/>
            </a:prstTxWarp>
          </a:bodyPr>
          <a:lstStyle/>
          <a:p>
            <a:r>
              <a:rPr lang="en-GB" sz="2700" dirty="0"/>
              <a:t>Engaging the Executive with Risk &amp; Insurance</a:t>
            </a:r>
            <a:endParaRPr lang="en-GB" sz="2700" dirty="0">
              <a:latin typeface="+mn-lt"/>
            </a:endParaRPr>
          </a:p>
        </p:txBody>
      </p:sp>
    </p:spTree>
    <p:extLst>
      <p:ext uri="{BB962C8B-B14F-4D97-AF65-F5344CB8AC3E}">
        <p14:creationId xmlns:p14="http://schemas.microsoft.com/office/powerpoint/2010/main" val="238376842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2597" y="762625"/>
            <a:ext cx="8971878" cy="5570498"/>
          </a:xfrm>
          <a:noFill/>
        </p:spPr>
        <p:txBody>
          <a:bodyPr/>
          <a:lstStyle/>
          <a:p>
            <a:pPr>
              <a:spcBef>
                <a:spcPts val="1200"/>
              </a:spcBef>
              <a:spcAft>
                <a:spcPts val="1200"/>
              </a:spcAft>
              <a:buNone/>
            </a:pPr>
            <a:r>
              <a:rPr lang="en-GB" sz="2200" b="1" dirty="0"/>
              <a:t>Part One: Key Developments in Board expectations around risk</a:t>
            </a:r>
            <a:endParaRPr lang="en-GB" sz="2200" dirty="0"/>
          </a:p>
          <a:p>
            <a:pPr>
              <a:spcBef>
                <a:spcPts val="1200"/>
              </a:spcBef>
              <a:buFont typeface="Arial" panose="020B0604020202020204" pitchFamily="34" charset="0"/>
              <a:buChar char="•"/>
            </a:pPr>
            <a:r>
              <a:rPr lang="en-GB" sz="1800" dirty="0"/>
              <a:t>Regulatory developments are increasing the focus on risks at Board level and in corporate reporting:</a:t>
            </a:r>
          </a:p>
          <a:p>
            <a:pPr lvl="1">
              <a:spcBef>
                <a:spcPts val="1200"/>
              </a:spcBef>
              <a:buFont typeface="Wingdings" panose="05000000000000000000" pitchFamily="2" charset="2"/>
              <a:buChar char="Ø"/>
            </a:pPr>
            <a:r>
              <a:rPr lang="en-GB" sz="1600" dirty="0"/>
              <a:t>Corporate Governance Code (2014, 2016, 2018 update at consultation stage)</a:t>
            </a:r>
          </a:p>
          <a:p>
            <a:pPr lvl="1">
              <a:spcBef>
                <a:spcPts val="1200"/>
              </a:spcBef>
              <a:buFont typeface="Wingdings" panose="05000000000000000000" pitchFamily="2" charset="2"/>
              <a:buChar char="Ø"/>
            </a:pPr>
            <a:r>
              <a:rPr lang="en-GB" sz="1600" dirty="0"/>
              <a:t>2006 Companies Act; 2012 Sharman Enquiry; FRC guidance on: Boards &amp; Risk (2011), Risk Management (2014);  Risk &amp; Viability Reporting (2017)</a:t>
            </a:r>
          </a:p>
          <a:p>
            <a:pPr lvl="1">
              <a:spcBef>
                <a:spcPts val="1200"/>
              </a:spcBef>
              <a:buFont typeface="Wingdings" panose="05000000000000000000" pitchFamily="2" charset="2"/>
              <a:buChar char="Ø"/>
            </a:pPr>
            <a:r>
              <a:rPr lang="en-GB" sz="1600" dirty="0"/>
              <a:t>FRC research that average AR risk commentary has doubled from 2011 to 2016*</a:t>
            </a:r>
          </a:p>
          <a:p>
            <a:pPr>
              <a:spcBef>
                <a:spcPts val="1800"/>
              </a:spcBef>
              <a:buFont typeface="Arial" panose="020B0604020202020204" pitchFamily="34" charset="0"/>
              <a:buChar char="•"/>
            </a:pPr>
            <a:r>
              <a:rPr lang="en-GB" sz="1800" dirty="0"/>
              <a:t>Board oversight of risk will usually engage the work of Board Committees, e.g. Audit &amp; Risk; Members of the Executive Board; Specialist Risk Functions; Internal Audit etc.</a:t>
            </a:r>
          </a:p>
          <a:p>
            <a:pPr lvl="1">
              <a:spcBef>
                <a:spcPts val="600"/>
              </a:spcBef>
              <a:buFont typeface="Wingdings" panose="05000000000000000000" pitchFamily="2" charset="2"/>
              <a:buChar char="Ø"/>
            </a:pPr>
            <a:r>
              <a:rPr lang="en-GB" sz="1600" dirty="0"/>
              <a:t>FRC guidance on responsibilities and expectations of the Board; requirement for Fair Balanced and Understandable Reporting</a:t>
            </a:r>
            <a:endParaRPr lang="en-GB" sz="1600" i="1" dirty="0"/>
          </a:p>
          <a:p>
            <a:pPr lvl="1">
              <a:spcBef>
                <a:spcPts val="600"/>
              </a:spcBef>
              <a:buFont typeface="Wingdings" panose="05000000000000000000" pitchFamily="2" charset="2"/>
              <a:buChar char="Ø"/>
            </a:pPr>
            <a:r>
              <a:rPr lang="en-GB" sz="1600" dirty="0"/>
              <a:t>Common trend towards much greater interest in </a:t>
            </a:r>
            <a:r>
              <a:rPr lang="en-GB" sz="1600" u="sng" dirty="0"/>
              <a:t>operational risk and mitigation detail</a:t>
            </a:r>
          </a:p>
          <a:p>
            <a:pPr lvl="1">
              <a:spcBef>
                <a:spcPts val="600"/>
              </a:spcBef>
              <a:buFont typeface="Wingdings" panose="05000000000000000000" pitchFamily="2" charset="2"/>
              <a:buChar char="Ø"/>
            </a:pPr>
            <a:r>
              <a:rPr lang="en-GB" sz="1600" dirty="0"/>
              <a:t>Requires Risk &amp; Insurance Managers to reconsider the information shared upwards and what is relevant for / required from each audience</a:t>
            </a:r>
          </a:p>
        </p:txBody>
      </p:sp>
      <p:sp>
        <p:nvSpPr>
          <p:cNvPr id="6" name="Title 1"/>
          <p:cNvSpPr>
            <a:spLocks noGrp="1"/>
          </p:cNvSpPr>
          <p:nvPr>
            <p:ph type="title"/>
          </p:nvPr>
        </p:nvSpPr>
        <p:spPr>
          <a:xfrm>
            <a:off x="175703" y="100366"/>
            <a:ext cx="8968297" cy="457200"/>
          </a:xfrm>
          <a:noFill/>
          <a:ln w="9525">
            <a:noFill/>
            <a:miter lim="800000"/>
            <a:headEnd/>
            <a:tailEnd/>
          </a:ln>
        </p:spPr>
        <p:txBody>
          <a:bodyPr vert="horz" wrap="square" lIns="0" tIns="0" rIns="0" bIns="0" numCol="1" anchor="t" anchorCtr="0" compatLnSpc="1">
            <a:prstTxWarp prst="textNoShape">
              <a:avLst/>
            </a:prstTxWarp>
          </a:bodyPr>
          <a:lstStyle/>
          <a:p>
            <a:r>
              <a:rPr lang="en-GB" sz="2700" dirty="0"/>
              <a:t>Engaging the Executive with Risk &amp; Insurance</a:t>
            </a:r>
            <a:endParaRPr lang="en-GB" sz="2700" dirty="0">
              <a:latin typeface="+mn-lt"/>
            </a:endParaRPr>
          </a:p>
        </p:txBody>
      </p:sp>
      <p:sp>
        <p:nvSpPr>
          <p:cNvPr id="7" name="TextBox 6"/>
          <p:cNvSpPr txBox="1"/>
          <p:nvPr/>
        </p:nvSpPr>
        <p:spPr>
          <a:xfrm>
            <a:off x="666750" y="6381750"/>
            <a:ext cx="5638800" cy="230832"/>
          </a:xfrm>
          <a:prstGeom prst="rect">
            <a:avLst/>
          </a:prstGeom>
          <a:noFill/>
        </p:spPr>
        <p:txBody>
          <a:bodyPr wrap="square" rtlCol="0">
            <a:spAutoFit/>
          </a:bodyPr>
          <a:lstStyle/>
          <a:p>
            <a:r>
              <a:rPr lang="en-GB" sz="900" b="0" i="1" dirty="0"/>
              <a:t>*Source: FRC Risk &amp; Viability Guidelines (Nov 17)</a:t>
            </a:r>
          </a:p>
        </p:txBody>
      </p:sp>
    </p:spTree>
    <p:extLst>
      <p:ext uri="{BB962C8B-B14F-4D97-AF65-F5344CB8AC3E}">
        <p14:creationId xmlns:p14="http://schemas.microsoft.com/office/powerpoint/2010/main" val="51286030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2122" y="762625"/>
            <a:ext cx="8842786" cy="5570498"/>
          </a:xfrm>
          <a:noFill/>
        </p:spPr>
        <p:txBody>
          <a:bodyPr/>
          <a:lstStyle/>
          <a:p>
            <a:pPr>
              <a:spcBef>
                <a:spcPts val="1200"/>
              </a:spcBef>
              <a:spcAft>
                <a:spcPts val="1200"/>
              </a:spcAft>
              <a:buNone/>
            </a:pPr>
            <a:r>
              <a:rPr lang="en-GB" sz="2200" b="1" dirty="0"/>
              <a:t>Part One: Key Developments in Board expectations around risk</a:t>
            </a:r>
            <a:endParaRPr lang="en-GB" sz="2200" dirty="0"/>
          </a:p>
          <a:p>
            <a:pPr>
              <a:spcBef>
                <a:spcPts val="1200"/>
              </a:spcBef>
              <a:buFont typeface="Arial" panose="020B0604020202020204" pitchFamily="34" charset="0"/>
              <a:buChar char="•"/>
            </a:pPr>
            <a:r>
              <a:rPr lang="en-GB" sz="1800" dirty="0"/>
              <a:t>A Board is tasked primarily to think about ‘</a:t>
            </a:r>
            <a:r>
              <a:rPr lang="en-GB" sz="1800" b="1" dirty="0"/>
              <a:t>Principal Risks</a:t>
            </a:r>
            <a:r>
              <a:rPr lang="en-GB" sz="1800" dirty="0"/>
              <a:t>’</a:t>
            </a:r>
          </a:p>
          <a:p>
            <a:pPr>
              <a:spcBef>
                <a:spcPts val="1200"/>
              </a:spcBef>
              <a:buFont typeface="Arial" panose="020B0604020202020204" pitchFamily="34" charset="0"/>
              <a:buChar char="•"/>
            </a:pPr>
            <a:r>
              <a:rPr lang="en-GB" sz="1800" dirty="0"/>
              <a:t>Need to consider what range of insurance risks pose a </a:t>
            </a:r>
            <a:r>
              <a:rPr lang="en-GB" sz="1800" u="sng" dirty="0"/>
              <a:t>material</a:t>
            </a:r>
            <a:r>
              <a:rPr lang="en-GB" sz="1800" dirty="0"/>
              <a:t> Estimated Maximum Loss (EML) exposure if a policy fails to respond to a loss:</a:t>
            </a:r>
          </a:p>
          <a:p>
            <a:pPr lvl="1">
              <a:spcBef>
                <a:spcPts val="600"/>
              </a:spcBef>
              <a:buFont typeface="Wingdings" panose="05000000000000000000" pitchFamily="2" charset="2"/>
              <a:buChar char="Ø"/>
            </a:pPr>
            <a:r>
              <a:rPr lang="en-GB" sz="1600" dirty="0"/>
              <a:t>Impacts on Customers – e.g. disruption to production, supply chain, distribution etc.</a:t>
            </a:r>
          </a:p>
          <a:p>
            <a:pPr lvl="1">
              <a:spcBef>
                <a:spcPts val="600"/>
              </a:spcBef>
              <a:buFont typeface="Wingdings" panose="05000000000000000000" pitchFamily="2" charset="2"/>
              <a:buChar char="Ø"/>
            </a:pPr>
            <a:r>
              <a:rPr lang="en-GB" sz="1600" dirty="0"/>
              <a:t>Impacts on Balance Sheet – e.g. corporate viability</a:t>
            </a:r>
          </a:p>
          <a:p>
            <a:pPr lvl="1">
              <a:spcBef>
                <a:spcPts val="600"/>
              </a:spcBef>
              <a:buFont typeface="Wingdings" panose="05000000000000000000" pitchFamily="2" charset="2"/>
              <a:buChar char="Ø"/>
            </a:pPr>
            <a:r>
              <a:rPr lang="en-GB" sz="1600" dirty="0"/>
              <a:t>Impacts on Profit &amp; Loss account – e.g. performance narrative</a:t>
            </a:r>
          </a:p>
          <a:p>
            <a:pPr lvl="1">
              <a:spcBef>
                <a:spcPts val="600"/>
              </a:spcBef>
              <a:buFont typeface="Wingdings" panose="05000000000000000000" pitchFamily="2" charset="2"/>
              <a:buChar char="Ø"/>
            </a:pPr>
            <a:r>
              <a:rPr lang="en-GB" sz="1600" dirty="0"/>
              <a:t>Impacts on Cashflow – e.g. strategic &amp; investment plans</a:t>
            </a:r>
          </a:p>
          <a:p>
            <a:pPr lvl="1">
              <a:spcBef>
                <a:spcPts val="600"/>
              </a:spcBef>
              <a:buFont typeface="Wingdings" panose="05000000000000000000" pitchFamily="2" charset="2"/>
              <a:buChar char="Ø"/>
            </a:pPr>
            <a:endParaRPr lang="en-GB" sz="1600" dirty="0"/>
          </a:p>
          <a:p>
            <a:pPr lvl="1">
              <a:spcBef>
                <a:spcPts val="600"/>
              </a:spcBef>
              <a:buFont typeface="Wingdings" panose="05000000000000000000" pitchFamily="2" charset="2"/>
              <a:buChar char="Ø"/>
            </a:pPr>
            <a:endParaRPr lang="en-GB" sz="1600" dirty="0"/>
          </a:p>
          <a:p>
            <a:pPr>
              <a:spcBef>
                <a:spcPts val="600"/>
              </a:spcBef>
              <a:buFont typeface="Arial" panose="020B0604020202020204" pitchFamily="34" charset="0"/>
              <a:buChar char="•"/>
            </a:pPr>
            <a:r>
              <a:rPr lang="en-GB" sz="1800" dirty="0"/>
              <a:t>Many large businesses </a:t>
            </a:r>
            <a:r>
              <a:rPr lang="en-GB" sz="1800" u="sng" dirty="0"/>
              <a:t>will</a:t>
            </a:r>
            <a:r>
              <a:rPr lang="en-GB" sz="1800" dirty="0"/>
              <a:t> have multiple insurance exposures triggering these thresholds, requiring Boards and the Executive Team to know:</a:t>
            </a:r>
          </a:p>
          <a:p>
            <a:pPr lvl="1">
              <a:spcBef>
                <a:spcPts val="600"/>
              </a:spcBef>
              <a:buFont typeface="Wingdings" panose="05000000000000000000" pitchFamily="2" charset="2"/>
              <a:buChar char="Ø"/>
            </a:pPr>
            <a:r>
              <a:rPr lang="en-GB" sz="1600" dirty="0"/>
              <a:t>Details of the most high impact/probability loss scenarios </a:t>
            </a:r>
          </a:p>
          <a:p>
            <a:pPr lvl="1">
              <a:spcBef>
                <a:spcPts val="600"/>
              </a:spcBef>
              <a:buFont typeface="Wingdings" panose="05000000000000000000" pitchFamily="2" charset="2"/>
              <a:buChar char="Ø"/>
            </a:pPr>
            <a:r>
              <a:rPr lang="en-GB" sz="1600" dirty="0"/>
              <a:t>Key limitations to cover, stated exclusions, warranties, contract/wording risk</a:t>
            </a:r>
          </a:p>
          <a:p>
            <a:pPr>
              <a:spcBef>
                <a:spcPts val="1200"/>
              </a:spcBef>
              <a:buFont typeface="Arial" panose="020B0604020202020204" pitchFamily="34" charset="0"/>
              <a:buChar char="•"/>
            </a:pPr>
            <a:r>
              <a:rPr lang="en-GB" sz="1800" u="sng" dirty="0"/>
              <a:t>This is a big shift from typical annual sign-off of programme cost only</a:t>
            </a:r>
          </a:p>
          <a:p>
            <a:pPr lvl="1">
              <a:spcBef>
                <a:spcPts val="600"/>
              </a:spcBef>
              <a:buFont typeface="Wingdings" panose="05000000000000000000" pitchFamily="2" charset="2"/>
              <a:buChar char="Ø"/>
            </a:pPr>
            <a:endParaRPr lang="en-GB" dirty="0"/>
          </a:p>
          <a:p>
            <a:pPr>
              <a:buNone/>
            </a:pPr>
            <a:endParaRPr lang="en-GB" sz="1600" dirty="0"/>
          </a:p>
        </p:txBody>
      </p:sp>
      <p:sp>
        <p:nvSpPr>
          <p:cNvPr id="6" name="Title 1"/>
          <p:cNvSpPr>
            <a:spLocks noGrp="1"/>
          </p:cNvSpPr>
          <p:nvPr>
            <p:ph type="title"/>
          </p:nvPr>
        </p:nvSpPr>
        <p:spPr>
          <a:xfrm>
            <a:off x="175703" y="100366"/>
            <a:ext cx="8968297" cy="457200"/>
          </a:xfrm>
          <a:noFill/>
          <a:ln w="9525">
            <a:noFill/>
            <a:miter lim="800000"/>
            <a:headEnd/>
            <a:tailEnd/>
          </a:ln>
        </p:spPr>
        <p:txBody>
          <a:bodyPr vert="horz" wrap="square" lIns="0" tIns="0" rIns="0" bIns="0" numCol="1" anchor="t" anchorCtr="0" compatLnSpc="1">
            <a:prstTxWarp prst="textNoShape">
              <a:avLst/>
            </a:prstTxWarp>
          </a:bodyPr>
          <a:lstStyle/>
          <a:p>
            <a:r>
              <a:rPr lang="en-GB" sz="2700" dirty="0"/>
              <a:t>Engaging the Executive with Risk &amp; Insurance</a:t>
            </a:r>
            <a:endParaRPr lang="en-GB" sz="2700" dirty="0">
              <a:latin typeface="+mn-lt"/>
            </a:endParaRPr>
          </a:p>
        </p:txBody>
      </p:sp>
      <p:sp>
        <p:nvSpPr>
          <p:cNvPr id="2" name="Down Arrow 1"/>
          <p:cNvSpPr/>
          <p:nvPr/>
        </p:nvSpPr>
        <p:spPr bwMode="auto">
          <a:xfrm>
            <a:off x="3642013" y="3809134"/>
            <a:ext cx="847725" cy="523875"/>
          </a:xfrm>
          <a:prstGeom prst="downArrow">
            <a:avLst/>
          </a:prstGeom>
          <a:solidFill>
            <a:schemeClr val="accent2">
              <a:lumMod val="40000"/>
              <a:lumOff val="6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tab pos="1257300" algn="l"/>
                <a:tab pos="2173288" algn="l"/>
              </a:tabLst>
            </a:pPr>
            <a:endParaRPr kumimoji="0" lang="en-GB" sz="1000" b="1" i="0" u="none" strike="noStrike" cap="none" normalizeH="0" baseline="0" dirty="0">
              <a:ln>
                <a:noFill/>
              </a:ln>
              <a:solidFill>
                <a:schemeClr val="tx1"/>
              </a:solidFill>
              <a:effectLst/>
              <a:latin typeface="Helvetica" pitchFamily="34" charset="0"/>
            </a:endParaRPr>
          </a:p>
        </p:txBody>
      </p:sp>
    </p:spTree>
    <p:extLst>
      <p:ext uri="{BB962C8B-B14F-4D97-AF65-F5344CB8AC3E}">
        <p14:creationId xmlns:p14="http://schemas.microsoft.com/office/powerpoint/2010/main" val="400805020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2122" y="762625"/>
            <a:ext cx="8899142" cy="5570498"/>
          </a:xfrm>
          <a:noFill/>
        </p:spPr>
        <p:txBody>
          <a:bodyPr/>
          <a:lstStyle/>
          <a:p>
            <a:pPr>
              <a:spcBef>
                <a:spcPts val="1200"/>
              </a:spcBef>
              <a:spcAft>
                <a:spcPts val="1200"/>
              </a:spcAft>
              <a:buNone/>
            </a:pPr>
            <a:r>
              <a:rPr lang="en-GB" sz="2200" b="1" dirty="0"/>
              <a:t>Part One: Key Developments in Board expectations around risk</a:t>
            </a:r>
            <a:endParaRPr lang="en-GB" sz="2200" dirty="0"/>
          </a:p>
          <a:p>
            <a:pPr>
              <a:spcBef>
                <a:spcPts val="1800"/>
              </a:spcBef>
              <a:buFont typeface="Arial" panose="020B0604020202020204" pitchFamily="34" charset="0"/>
              <a:buChar char="•"/>
            </a:pPr>
            <a:r>
              <a:rPr lang="en-GB" sz="1800" dirty="0"/>
              <a:t>Paradox of low Board engagement in insurance is out of line with Board interest in other capital instruments: </a:t>
            </a:r>
          </a:p>
          <a:p>
            <a:pPr lvl="1">
              <a:spcBef>
                <a:spcPts val="600"/>
              </a:spcBef>
              <a:buFont typeface="Wingdings" panose="05000000000000000000" pitchFamily="2" charset="2"/>
              <a:buChar char="Ø"/>
            </a:pPr>
            <a:r>
              <a:rPr lang="en-GB" sz="1600" dirty="0"/>
              <a:t>All CFOs would know e.g. banking covenant limits and conditions; </a:t>
            </a:r>
            <a:r>
              <a:rPr lang="en-GB" sz="1600" u="sng" dirty="0"/>
              <a:t>very</a:t>
            </a:r>
            <a:r>
              <a:rPr lang="en-GB" sz="1600" dirty="0"/>
              <a:t> few have knowledge of insurance limitations and conditions</a:t>
            </a:r>
          </a:p>
          <a:p>
            <a:pPr lvl="1">
              <a:spcBef>
                <a:spcPts val="600"/>
              </a:spcBef>
              <a:buFont typeface="Wingdings" panose="05000000000000000000" pitchFamily="2" charset="2"/>
              <a:buChar char="Ø"/>
            </a:pPr>
            <a:r>
              <a:rPr lang="en-GB" sz="1600" dirty="0"/>
              <a:t>Insurance is </a:t>
            </a:r>
            <a:r>
              <a:rPr lang="en-GB" sz="1600" u="sng" dirty="0"/>
              <a:t>contingent</a:t>
            </a:r>
            <a:r>
              <a:rPr lang="en-GB" sz="1600" dirty="0"/>
              <a:t> capital, and a contractually complex business financing tool </a:t>
            </a:r>
          </a:p>
          <a:p>
            <a:pPr lvl="1">
              <a:spcBef>
                <a:spcPts val="600"/>
              </a:spcBef>
              <a:buFont typeface="Wingdings" panose="05000000000000000000" pitchFamily="2" charset="2"/>
              <a:buChar char="Ø"/>
            </a:pPr>
            <a:r>
              <a:rPr lang="en-GB" sz="1600" dirty="0"/>
              <a:t>Large/complex claims outcomes duly reflect this complexity: on average 45%* of such claims are disputed, take 3 years to resolve and settling for 60% of initial estimated value</a:t>
            </a:r>
          </a:p>
          <a:p>
            <a:pPr>
              <a:spcBef>
                <a:spcPts val="1800"/>
              </a:spcBef>
              <a:buFont typeface="Arial" panose="020B0604020202020204" pitchFamily="34" charset="0"/>
              <a:buChar char="•"/>
            </a:pPr>
            <a:r>
              <a:rPr lang="en-GB" sz="1800" dirty="0"/>
              <a:t>Arranging an effective insurance programme is about much more than just cost – this must be clearly communicated to senior management to avoid complacency</a:t>
            </a:r>
          </a:p>
          <a:p>
            <a:pPr>
              <a:spcBef>
                <a:spcPts val="1800"/>
              </a:spcBef>
              <a:buFont typeface="Arial" panose="020B0604020202020204" pitchFamily="34" charset="0"/>
              <a:buChar char="•"/>
            </a:pPr>
            <a:r>
              <a:rPr lang="en-GB" sz="1800" dirty="0"/>
              <a:t>In summary, current developments in both Insurance legislation and wider Corporate Governance show the requirement for Board engagement in:</a:t>
            </a:r>
          </a:p>
          <a:p>
            <a:pPr lvl="1">
              <a:spcBef>
                <a:spcPts val="1800"/>
              </a:spcBef>
              <a:buFont typeface="Wingdings" panose="05000000000000000000" pitchFamily="2" charset="2"/>
              <a:buChar char="Ø"/>
            </a:pPr>
            <a:r>
              <a:rPr lang="en-GB" sz="1600" dirty="0"/>
              <a:t>Setting Risk Appetite</a:t>
            </a:r>
          </a:p>
          <a:p>
            <a:pPr lvl="1">
              <a:spcBef>
                <a:spcPts val="1800"/>
              </a:spcBef>
              <a:buFont typeface="Wingdings" panose="05000000000000000000" pitchFamily="2" charset="2"/>
              <a:buChar char="Ø"/>
            </a:pPr>
            <a:r>
              <a:rPr lang="en-GB" sz="1600" dirty="0"/>
              <a:t>Effective Risk monitoring</a:t>
            </a:r>
          </a:p>
          <a:p>
            <a:pPr lvl="1">
              <a:spcBef>
                <a:spcPts val="1800"/>
              </a:spcBef>
              <a:buFont typeface="Wingdings" panose="05000000000000000000" pitchFamily="2" charset="2"/>
              <a:buChar char="Ø"/>
            </a:pPr>
            <a:r>
              <a:rPr lang="en-GB" sz="1600" dirty="0"/>
              <a:t>The system of Controls</a:t>
            </a:r>
          </a:p>
          <a:p>
            <a:pPr>
              <a:spcBef>
                <a:spcPts val="1800"/>
              </a:spcBef>
              <a:buFont typeface="Arial" panose="020B0604020202020204" pitchFamily="34" charset="0"/>
              <a:buChar char="•"/>
            </a:pPr>
            <a:endParaRPr lang="en-GB" sz="1800" dirty="0"/>
          </a:p>
          <a:p>
            <a:pPr lvl="1">
              <a:spcBef>
                <a:spcPts val="600"/>
              </a:spcBef>
              <a:buFont typeface="Wingdings" panose="05000000000000000000" pitchFamily="2" charset="2"/>
              <a:buChar char="Ø"/>
            </a:pPr>
            <a:endParaRPr lang="en-GB" sz="1500" dirty="0"/>
          </a:p>
          <a:p>
            <a:pPr>
              <a:buNone/>
            </a:pPr>
            <a:endParaRPr lang="en-GB" sz="1600" dirty="0"/>
          </a:p>
        </p:txBody>
      </p:sp>
      <p:sp>
        <p:nvSpPr>
          <p:cNvPr id="6" name="Title 1"/>
          <p:cNvSpPr>
            <a:spLocks noGrp="1"/>
          </p:cNvSpPr>
          <p:nvPr>
            <p:ph type="title"/>
          </p:nvPr>
        </p:nvSpPr>
        <p:spPr>
          <a:xfrm>
            <a:off x="175703" y="100366"/>
            <a:ext cx="8968297" cy="457200"/>
          </a:xfrm>
          <a:noFill/>
          <a:ln w="9525">
            <a:noFill/>
            <a:miter lim="800000"/>
            <a:headEnd/>
            <a:tailEnd/>
          </a:ln>
        </p:spPr>
        <p:txBody>
          <a:bodyPr vert="horz" wrap="square" lIns="0" tIns="0" rIns="0" bIns="0" numCol="1" anchor="t" anchorCtr="0" compatLnSpc="1">
            <a:prstTxWarp prst="textNoShape">
              <a:avLst/>
            </a:prstTxWarp>
          </a:bodyPr>
          <a:lstStyle/>
          <a:p>
            <a:r>
              <a:rPr lang="en-GB" sz="2700" dirty="0"/>
              <a:t>Engaging the Executive with Risk &amp; Insurance</a:t>
            </a:r>
            <a:endParaRPr lang="en-GB" sz="2700" dirty="0">
              <a:latin typeface="+mn-lt"/>
            </a:endParaRPr>
          </a:p>
        </p:txBody>
      </p:sp>
      <p:sp>
        <p:nvSpPr>
          <p:cNvPr id="4" name="TextBox 3"/>
          <p:cNvSpPr txBox="1"/>
          <p:nvPr/>
        </p:nvSpPr>
        <p:spPr>
          <a:xfrm>
            <a:off x="542912" y="6472247"/>
            <a:ext cx="5638800" cy="230832"/>
          </a:xfrm>
          <a:prstGeom prst="rect">
            <a:avLst/>
          </a:prstGeom>
          <a:noFill/>
        </p:spPr>
        <p:txBody>
          <a:bodyPr wrap="square" rtlCol="0">
            <a:spAutoFit/>
          </a:bodyPr>
          <a:lstStyle/>
          <a:p>
            <a:r>
              <a:rPr lang="en-GB" sz="900" b="0" i="1" dirty="0"/>
              <a:t>*Source: Mactavish Evidence to Law Commission (2014)</a:t>
            </a:r>
          </a:p>
        </p:txBody>
      </p:sp>
    </p:spTree>
    <p:extLst>
      <p:ext uri="{BB962C8B-B14F-4D97-AF65-F5344CB8AC3E}">
        <p14:creationId xmlns:p14="http://schemas.microsoft.com/office/powerpoint/2010/main" val="418095141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83127" y="2462655"/>
            <a:ext cx="7419109" cy="654627"/>
          </a:xfrm>
          <a:prstGeom prst="rect">
            <a:avLst/>
          </a:prstGeom>
          <a:solidFill>
            <a:schemeClr val="accent2">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tab pos="1257300" algn="l"/>
                <a:tab pos="2173288" algn="l"/>
              </a:tabLst>
            </a:pPr>
            <a:endParaRPr kumimoji="0" lang="en-GB" sz="1000" b="1" i="0" u="none" strike="noStrike" cap="none" normalizeH="0" baseline="0" dirty="0">
              <a:ln>
                <a:noFill/>
              </a:ln>
              <a:solidFill>
                <a:schemeClr val="tx1"/>
              </a:solidFill>
              <a:effectLst/>
              <a:latin typeface="Helvetica" pitchFamily="34" charset="0"/>
            </a:endParaRPr>
          </a:p>
        </p:txBody>
      </p:sp>
      <p:sp>
        <p:nvSpPr>
          <p:cNvPr id="3" name="Content Placeholder 2"/>
          <p:cNvSpPr>
            <a:spLocks noGrp="1"/>
          </p:cNvSpPr>
          <p:nvPr>
            <p:ph idx="1"/>
          </p:nvPr>
        </p:nvSpPr>
        <p:spPr>
          <a:xfrm>
            <a:off x="172122" y="762625"/>
            <a:ext cx="8842786" cy="5570498"/>
          </a:xfrm>
          <a:noFill/>
        </p:spPr>
        <p:txBody>
          <a:bodyPr/>
          <a:lstStyle/>
          <a:p>
            <a:pPr>
              <a:spcBef>
                <a:spcPts val="1200"/>
              </a:spcBef>
              <a:spcAft>
                <a:spcPts val="1200"/>
              </a:spcAft>
              <a:buNone/>
            </a:pPr>
            <a:r>
              <a:rPr lang="en-GB" sz="2200" b="1" dirty="0"/>
              <a:t>Agenda</a:t>
            </a:r>
            <a:endParaRPr lang="en-GB" sz="2200" dirty="0"/>
          </a:p>
          <a:p>
            <a:pPr>
              <a:spcBef>
                <a:spcPts val="1800"/>
              </a:spcBef>
              <a:spcAft>
                <a:spcPts val="600"/>
              </a:spcAft>
              <a:buFont typeface="Arial" panose="020B0604020202020204" pitchFamily="34" charset="0"/>
              <a:buChar char="•"/>
            </a:pPr>
            <a:r>
              <a:rPr lang="en-GB" sz="1800" dirty="0"/>
              <a:t>Introduction &amp; Background (BH)</a:t>
            </a:r>
          </a:p>
          <a:p>
            <a:pPr>
              <a:spcBef>
                <a:spcPts val="1800"/>
              </a:spcBef>
              <a:spcAft>
                <a:spcPts val="600"/>
              </a:spcAft>
              <a:buFont typeface="Arial" panose="020B0604020202020204" pitchFamily="34" charset="0"/>
              <a:buChar char="•"/>
            </a:pPr>
            <a:r>
              <a:rPr lang="en-GB" sz="1800" dirty="0"/>
              <a:t>Section 1 (JC): Developments in Board expectations </a:t>
            </a:r>
          </a:p>
          <a:p>
            <a:pPr>
              <a:spcBef>
                <a:spcPts val="1800"/>
              </a:spcBef>
              <a:spcAft>
                <a:spcPts val="600"/>
              </a:spcAft>
              <a:buFont typeface="Arial" panose="020B0604020202020204" pitchFamily="34" charset="0"/>
              <a:buChar char="•"/>
            </a:pPr>
            <a:r>
              <a:rPr lang="en-GB" sz="1800" dirty="0"/>
              <a:t>Section 2 (DH): The Insurance Act and its impact on Boards</a:t>
            </a:r>
          </a:p>
          <a:p>
            <a:pPr>
              <a:spcBef>
                <a:spcPts val="1800"/>
              </a:spcBef>
              <a:spcAft>
                <a:spcPts val="600"/>
              </a:spcAft>
              <a:buFont typeface="Arial" panose="020B0604020202020204" pitchFamily="34" charset="0"/>
              <a:buChar char="•"/>
            </a:pPr>
            <a:r>
              <a:rPr lang="en-GB" sz="1800" dirty="0"/>
              <a:t>Section 3 (BH): Risk/Insurance Manager strategies</a:t>
            </a:r>
          </a:p>
          <a:p>
            <a:pPr>
              <a:spcBef>
                <a:spcPts val="1800"/>
              </a:spcBef>
              <a:spcAft>
                <a:spcPts val="600"/>
              </a:spcAft>
              <a:buFont typeface="Arial" panose="020B0604020202020204" pitchFamily="34" charset="0"/>
              <a:buChar char="•"/>
            </a:pPr>
            <a:r>
              <a:rPr lang="en-GB" sz="1800" dirty="0"/>
              <a:t>Panel discussion with audience Q&amp;A</a:t>
            </a:r>
          </a:p>
          <a:p>
            <a:pPr>
              <a:spcBef>
                <a:spcPts val="1800"/>
              </a:spcBef>
              <a:spcAft>
                <a:spcPts val="600"/>
              </a:spcAft>
              <a:buFont typeface="Arial" panose="020B0604020202020204" pitchFamily="34" charset="0"/>
              <a:buChar char="•"/>
            </a:pPr>
            <a:endParaRPr lang="en-GB" sz="1800" dirty="0"/>
          </a:p>
          <a:p>
            <a:pPr marL="0" indent="0">
              <a:spcBef>
                <a:spcPts val="1200"/>
              </a:spcBef>
              <a:buNone/>
            </a:pPr>
            <a:endParaRPr lang="en-GB" sz="1800" dirty="0"/>
          </a:p>
        </p:txBody>
      </p:sp>
      <p:sp>
        <p:nvSpPr>
          <p:cNvPr id="7" name="Title 1"/>
          <p:cNvSpPr>
            <a:spLocks noGrp="1"/>
          </p:cNvSpPr>
          <p:nvPr>
            <p:ph type="title"/>
          </p:nvPr>
        </p:nvSpPr>
        <p:spPr>
          <a:xfrm>
            <a:off x="175703" y="100366"/>
            <a:ext cx="8968297" cy="457200"/>
          </a:xfrm>
          <a:noFill/>
          <a:ln w="9525">
            <a:noFill/>
            <a:miter lim="800000"/>
            <a:headEnd/>
            <a:tailEnd/>
          </a:ln>
        </p:spPr>
        <p:txBody>
          <a:bodyPr vert="horz" wrap="square" lIns="0" tIns="0" rIns="0" bIns="0" numCol="1" anchor="t" anchorCtr="0" compatLnSpc="1">
            <a:prstTxWarp prst="textNoShape">
              <a:avLst/>
            </a:prstTxWarp>
          </a:bodyPr>
          <a:lstStyle/>
          <a:p>
            <a:r>
              <a:rPr lang="en-GB" sz="2700" dirty="0"/>
              <a:t>Engaging the Executive with Risk &amp; Insurance</a:t>
            </a:r>
            <a:endParaRPr lang="en-GB" sz="2700" dirty="0">
              <a:latin typeface="+mn-lt"/>
            </a:endParaRPr>
          </a:p>
        </p:txBody>
      </p:sp>
    </p:spTree>
    <p:extLst>
      <p:ext uri="{BB962C8B-B14F-4D97-AF65-F5344CB8AC3E}">
        <p14:creationId xmlns:p14="http://schemas.microsoft.com/office/powerpoint/2010/main" val="238376842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2122" y="762625"/>
            <a:ext cx="8842786" cy="5457200"/>
          </a:xfrm>
          <a:noFill/>
        </p:spPr>
        <p:txBody>
          <a:bodyPr/>
          <a:lstStyle/>
          <a:p>
            <a:pPr>
              <a:spcBef>
                <a:spcPts val="1200"/>
              </a:spcBef>
              <a:spcAft>
                <a:spcPts val="1200"/>
              </a:spcAft>
              <a:buNone/>
            </a:pPr>
            <a:r>
              <a:rPr lang="en-GB" sz="2200" b="1" dirty="0"/>
              <a:t>Part Two: The Insurance Act 2015 and its impact on Boards</a:t>
            </a:r>
          </a:p>
          <a:p>
            <a:pPr>
              <a:spcBef>
                <a:spcPts val="1200"/>
              </a:spcBef>
              <a:spcAft>
                <a:spcPts val="1200"/>
              </a:spcAft>
            </a:pPr>
            <a:r>
              <a:rPr lang="en-GB" sz="2200" dirty="0"/>
              <a:t>Duty of Fair Presentation - two main categories of information insured must disclose:</a:t>
            </a:r>
          </a:p>
          <a:p>
            <a:pPr>
              <a:spcBef>
                <a:spcPts val="1200"/>
              </a:spcBef>
              <a:spcAft>
                <a:spcPts val="1200"/>
              </a:spcAft>
              <a:buFont typeface="Wingdings" pitchFamily="2" charset="2"/>
              <a:buChar char="Ø"/>
            </a:pPr>
            <a:r>
              <a:rPr lang="en-GB" sz="2200" dirty="0"/>
              <a:t>What the insured knows (attributed knowledge)</a:t>
            </a:r>
          </a:p>
          <a:p>
            <a:pPr>
              <a:spcBef>
                <a:spcPts val="1200"/>
              </a:spcBef>
              <a:spcAft>
                <a:spcPts val="1200"/>
              </a:spcAft>
              <a:buFont typeface="Wingdings" pitchFamily="2" charset="2"/>
              <a:buChar char="Ø"/>
            </a:pPr>
            <a:r>
              <a:rPr lang="en-GB" sz="2200" dirty="0"/>
              <a:t>What the insured ought to know (reasonable search)</a:t>
            </a:r>
          </a:p>
          <a:p>
            <a:pPr>
              <a:spcBef>
                <a:spcPts val="1200"/>
              </a:spcBef>
              <a:spcAft>
                <a:spcPts val="1200"/>
              </a:spcAft>
              <a:buFont typeface="Arial" pitchFamily="34" charset="0"/>
              <a:buChar char="•"/>
            </a:pPr>
            <a:r>
              <a:rPr lang="en-GB" sz="2200" dirty="0"/>
              <a:t>Generally attributed knowledge dealt with by common law.  However uncertain – Supreme Court 3:2 </a:t>
            </a:r>
            <a:r>
              <a:rPr lang="en-GB" sz="2200" i="1" dirty="0"/>
              <a:t>Moore Stephens v Stone Rolls</a:t>
            </a:r>
          </a:p>
          <a:p>
            <a:pPr>
              <a:spcBef>
                <a:spcPts val="1200"/>
              </a:spcBef>
              <a:spcAft>
                <a:spcPts val="1200"/>
              </a:spcAft>
              <a:buFont typeface="Arial" pitchFamily="34" charset="0"/>
              <a:buChar char="•"/>
            </a:pPr>
            <a:r>
              <a:rPr lang="en-GB" sz="2200" dirty="0"/>
              <a:t>Insurance Act therefore codified attribution of knowledge.</a:t>
            </a:r>
          </a:p>
          <a:p>
            <a:pPr>
              <a:spcBef>
                <a:spcPts val="1200"/>
              </a:spcBef>
              <a:spcAft>
                <a:spcPts val="1200"/>
              </a:spcAft>
              <a:buFont typeface="Arial" pitchFamily="34" charset="0"/>
              <a:buChar char="•"/>
            </a:pPr>
            <a:r>
              <a:rPr lang="en-GB" sz="2200" dirty="0"/>
              <a:t>Insured knows what is known to i)senior management and ii)to those who arrange its insurance.</a:t>
            </a:r>
          </a:p>
        </p:txBody>
      </p:sp>
      <p:sp>
        <p:nvSpPr>
          <p:cNvPr id="6" name="Title 1"/>
          <p:cNvSpPr>
            <a:spLocks noGrp="1"/>
          </p:cNvSpPr>
          <p:nvPr>
            <p:ph type="title"/>
          </p:nvPr>
        </p:nvSpPr>
        <p:spPr>
          <a:xfrm>
            <a:off x="175703" y="100366"/>
            <a:ext cx="8968297" cy="457200"/>
          </a:xfrm>
          <a:noFill/>
          <a:ln w="9525">
            <a:noFill/>
            <a:miter lim="800000"/>
            <a:headEnd/>
            <a:tailEnd/>
          </a:ln>
        </p:spPr>
        <p:txBody>
          <a:bodyPr vert="horz" wrap="square" lIns="0" tIns="0" rIns="0" bIns="0" numCol="1" anchor="t" anchorCtr="0" compatLnSpc="1">
            <a:prstTxWarp prst="textNoShape">
              <a:avLst/>
            </a:prstTxWarp>
          </a:bodyPr>
          <a:lstStyle/>
          <a:p>
            <a:r>
              <a:rPr lang="en-GB" sz="2700" dirty="0"/>
              <a:t>Engaging the Executive with Risk &amp; Insurance</a:t>
            </a:r>
            <a:endParaRPr lang="en-GB" sz="2700" dirty="0">
              <a:latin typeface="+mn-lt"/>
            </a:endParaRPr>
          </a:p>
        </p:txBody>
      </p:sp>
    </p:spTree>
    <p:extLst>
      <p:ext uri="{BB962C8B-B14F-4D97-AF65-F5344CB8AC3E}">
        <p14:creationId xmlns:p14="http://schemas.microsoft.com/office/powerpoint/2010/main" val="395261604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2122" y="762625"/>
            <a:ext cx="8842786" cy="5457200"/>
          </a:xfrm>
          <a:noFill/>
        </p:spPr>
        <p:txBody>
          <a:bodyPr/>
          <a:lstStyle/>
          <a:p>
            <a:pPr>
              <a:spcBef>
                <a:spcPts val="1200"/>
              </a:spcBef>
              <a:spcAft>
                <a:spcPts val="1200"/>
              </a:spcAft>
              <a:buNone/>
            </a:pPr>
            <a:r>
              <a:rPr lang="en-GB" sz="2200" b="1" dirty="0"/>
              <a:t>Part Two: The Insurance Act 2015 and its impact on Boards</a:t>
            </a:r>
            <a:endParaRPr lang="en-GB" sz="2200" dirty="0"/>
          </a:p>
          <a:p>
            <a:pPr marL="0" lvl="0" indent="0">
              <a:buNone/>
            </a:pPr>
            <a:r>
              <a:rPr lang="en-GB" sz="1800" b="1" u="sng" dirty="0"/>
              <a:t>1 Senior Management and Attribution of Knowledge</a:t>
            </a:r>
          </a:p>
          <a:p>
            <a:pPr>
              <a:spcBef>
                <a:spcPts val="1800"/>
              </a:spcBef>
            </a:pPr>
            <a:r>
              <a:rPr lang="en-US" sz="1800" dirty="0"/>
              <a:t>Senior Management is defined as </a:t>
            </a:r>
            <a:r>
              <a:rPr lang="en-GB" sz="1800" dirty="0"/>
              <a:t>“</a:t>
            </a:r>
            <a:r>
              <a:rPr lang="en-US" sz="1800" i="1" dirty="0"/>
              <a:t>individuals who play significant roles in making decisions about </a:t>
            </a:r>
            <a:r>
              <a:rPr lang="en-US" sz="1800" b="1" i="1" u="sng" dirty="0"/>
              <a:t>how</a:t>
            </a:r>
            <a:r>
              <a:rPr lang="en-US" sz="1800" b="1" i="1" dirty="0"/>
              <a:t> </a:t>
            </a:r>
            <a:r>
              <a:rPr lang="en-US" sz="1800" i="1" dirty="0"/>
              <a:t>the insured’s activities are </a:t>
            </a:r>
            <a:r>
              <a:rPr lang="en-US" sz="1800" b="1" i="1" u="sng" dirty="0"/>
              <a:t>to be</a:t>
            </a:r>
            <a:r>
              <a:rPr lang="en-US" sz="1800" i="1" dirty="0"/>
              <a:t> managed or </a:t>
            </a:r>
            <a:r>
              <a:rPr lang="en-GB" sz="1800" i="1" dirty="0"/>
              <a:t>organised”</a:t>
            </a:r>
          </a:p>
          <a:p>
            <a:pPr lvl="1">
              <a:spcBef>
                <a:spcPts val="1800"/>
              </a:spcBef>
              <a:buFont typeface="Wingdings" pitchFamily="2" charset="2"/>
              <a:buChar char="Ø"/>
            </a:pPr>
            <a:r>
              <a:rPr lang="en-GB" sz="1600" dirty="0"/>
              <a:t>“Controlling Mind” test – not middle or regional managers – usually Board.</a:t>
            </a:r>
          </a:p>
          <a:p>
            <a:pPr lvl="1">
              <a:spcBef>
                <a:spcPts val="600"/>
              </a:spcBef>
              <a:buFont typeface="Wingdings" panose="05000000000000000000" pitchFamily="2" charset="2"/>
              <a:buChar char="Ø"/>
            </a:pPr>
            <a:r>
              <a:rPr lang="en-GB" sz="1600" dirty="0"/>
              <a:t>“To be” words are significant: not </a:t>
            </a:r>
            <a:r>
              <a:rPr lang="en-GB" sz="1600" u="sng" dirty="0"/>
              <a:t>just</a:t>
            </a:r>
            <a:r>
              <a:rPr lang="en-GB" sz="1600" dirty="0"/>
              <a:t> the Board but decisions over how the business is managed overall - Board, NEDs, PE backers, shadow investors?</a:t>
            </a:r>
          </a:p>
          <a:p>
            <a:pPr marL="0" indent="0">
              <a:spcBef>
                <a:spcPts val="600"/>
              </a:spcBef>
              <a:buNone/>
            </a:pPr>
            <a:endParaRPr lang="en-GB" sz="1800" b="1" u="sng" dirty="0"/>
          </a:p>
          <a:p>
            <a:pPr marL="0" indent="0">
              <a:spcBef>
                <a:spcPts val="600"/>
              </a:spcBef>
              <a:buNone/>
            </a:pPr>
            <a:r>
              <a:rPr lang="en-GB" sz="1800" b="1" u="sng" dirty="0"/>
              <a:t>2</a:t>
            </a:r>
            <a:r>
              <a:rPr lang="en-GB" sz="2200" b="1" u="sng" dirty="0"/>
              <a:t> “</a:t>
            </a:r>
            <a:r>
              <a:rPr lang="en-GB" sz="1800" b="1" u="sng" dirty="0"/>
              <a:t>Responsible for the insured’s insurance”</a:t>
            </a:r>
          </a:p>
          <a:p>
            <a:r>
              <a:rPr lang="en-GB" sz="1600" dirty="0"/>
              <a:t>Will include all those who participate in insurance buying process.</a:t>
            </a:r>
          </a:p>
          <a:p>
            <a:r>
              <a:rPr lang="en-GB" sz="1600" dirty="0"/>
              <a:t>Risk managers, insurance team, broker.</a:t>
            </a:r>
          </a:p>
          <a:p>
            <a:pPr marL="284163" lvl="1" indent="-284163"/>
            <a:r>
              <a:rPr lang="en-US" sz="1600" dirty="0"/>
              <a:t>Attributed knowledge is deemed as known and therefore must be disclosed. “Reasonable search” test does </a:t>
            </a:r>
            <a:r>
              <a:rPr lang="en-US" sz="1600" u="sng" dirty="0"/>
              <a:t>not</a:t>
            </a:r>
            <a:r>
              <a:rPr lang="en-US" sz="1600" dirty="0"/>
              <a:t> apply.</a:t>
            </a:r>
          </a:p>
          <a:p>
            <a:endParaRPr lang="en-GB" sz="1600" dirty="0"/>
          </a:p>
        </p:txBody>
      </p:sp>
      <p:sp>
        <p:nvSpPr>
          <p:cNvPr id="6" name="Title 1"/>
          <p:cNvSpPr>
            <a:spLocks noGrp="1"/>
          </p:cNvSpPr>
          <p:nvPr>
            <p:ph type="title"/>
          </p:nvPr>
        </p:nvSpPr>
        <p:spPr>
          <a:xfrm>
            <a:off x="175703" y="100366"/>
            <a:ext cx="8968297" cy="457200"/>
          </a:xfrm>
          <a:noFill/>
          <a:ln w="9525">
            <a:noFill/>
            <a:miter lim="800000"/>
            <a:headEnd/>
            <a:tailEnd/>
          </a:ln>
        </p:spPr>
        <p:txBody>
          <a:bodyPr vert="horz" wrap="square" lIns="0" tIns="0" rIns="0" bIns="0" numCol="1" anchor="t" anchorCtr="0" compatLnSpc="1">
            <a:prstTxWarp prst="textNoShape">
              <a:avLst/>
            </a:prstTxWarp>
          </a:bodyPr>
          <a:lstStyle/>
          <a:p>
            <a:r>
              <a:rPr lang="en-GB" sz="2700" dirty="0"/>
              <a:t>Engaging the Executive with Risk &amp; Insurance</a:t>
            </a:r>
            <a:endParaRPr lang="en-GB" sz="2700" dirty="0">
              <a:latin typeface="+mn-lt"/>
            </a:endParaRPr>
          </a:p>
        </p:txBody>
      </p:sp>
    </p:spTree>
    <p:extLst>
      <p:ext uri="{BB962C8B-B14F-4D97-AF65-F5344CB8AC3E}">
        <p14:creationId xmlns:p14="http://schemas.microsoft.com/office/powerpoint/2010/main" val="130989423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2122" y="762625"/>
            <a:ext cx="8842786" cy="5457200"/>
          </a:xfrm>
          <a:noFill/>
        </p:spPr>
        <p:txBody>
          <a:bodyPr/>
          <a:lstStyle/>
          <a:p>
            <a:pPr>
              <a:spcBef>
                <a:spcPts val="1200"/>
              </a:spcBef>
              <a:spcAft>
                <a:spcPts val="1200"/>
              </a:spcAft>
              <a:buNone/>
            </a:pPr>
            <a:r>
              <a:rPr lang="en-GB" sz="2200" b="1" dirty="0"/>
              <a:t>Part Two: The Insurance Act 2015 and its impact on Boards</a:t>
            </a:r>
            <a:endParaRPr lang="en-GB" sz="2200" dirty="0"/>
          </a:p>
          <a:p>
            <a:pPr marL="347663" indent="-342900">
              <a:spcBef>
                <a:spcPts val="600"/>
              </a:spcBef>
              <a:buFont typeface="Arial" pitchFamily="34" charset="0"/>
              <a:buChar char="•"/>
            </a:pPr>
            <a:endParaRPr lang="en-US" sz="1800" dirty="0"/>
          </a:p>
          <a:p>
            <a:pPr marL="347663" indent="-342900">
              <a:spcBef>
                <a:spcPts val="600"/>
              </a:spcBef>
              <a:buFont typeface="Arial" pitchFamily="34" charset="0"/>
              <a:buChar char="•"/>
            </a:pPr>
            <a:r>
              <a:rPr lang="en-US" sz="1800" dirty="0"/>
              <a:t>Risk managers need to be clear as to who is senior management and who participates in insurance buying process.</a:t>
            </a:r>
          </a:p>
          <a:p>
            <a:pPr lvl="1">
              <a:spcBef>
                <a:spcPts val="600"/>
              </a:spcBef>
              <a:buFont typeface="Wingdings" panose="05000000000000000000" pitchFamily="2" charset="2"/>
              <a:buChar char="Ø"/>
            </a:pPr>
            <a:r>
              <a:rPr lang="en-GB" sz="1600" dirty="0"/>
              <a:t>Requires insurance/risk managers to think through the range of enquiry and what specifically each group of Senior Management is being asked.</a:t>
            </a:r>
          </a:p>
          <a:p>
            <a:pPr lvl="1">
              <a:spcBef>
                <a:spcPts val="600"/>
              </a:spcBef>
              <a:buFont typeface="Wingdings" panose="05000000000000000000" pitchFamily="2" charset="2"/>
              <a:buChar char="Ø"/>
            </a:pPr>
            <a:r>
              <a:rPr lang="en-GB" sz="1600" dirty="0"/>
              <a:t>What is the process to ensure Senior Management (generally Board) engagement?</a:t>
            </a:r>
            <a:endParaRPr lang="en-US" sz="1800" dirty="0"/>
          </a:p>
          <a:p>
            <a:pPr marL="347663" indent="-342900">
              <a:spcBef>
                <a:spcPts val="600"/>
              </a:spcBef>
              <a:buFont typeface="Arial" pitchFamily="34" charset="0"/>
              <a:buChar char="•"/>
            </a:pPr>
            <a:r>
              <a:rPr lang="en-US" sz="1800" dirty="0"/>
              <a:t>“Senior management” not expected to know insurance details – however needs to be sure overall processes sound.</a:t>
            </a:r>
          </a:p>
          <a:p>
            <a:pPr marL="347663" indent="-342900">
              <a:spcBef>
                <a:spcPts val="600"/>
              </a:spcBef>
              <a:buFont typeface="Arial" pitchFamily="34" charset="0"/>
              <a:buChar char="•"/>
            </a:pPr>
            <a:r>
              <a:rPr lang="en-US" sz="1800" dirty="0"/>
              <a:t>If information is commercially sensitive process needed to ensure can be confidentially disclosed – allow sufficient time.</a:t>
            </a:r>
          </a:p>
          <a:p>
            <a:pPr marL="347663" indent="-342900">
              <a:spcBef>
                <a:spcPts val="600"/>
              </a:spcBef>
              <a:buFont typeface="Arial" pitchFamily="34" charset="0"/>
              <a:buChar char="•"/>
            </a:pPr>
            <a:r>
              <a:rPr lang="en-US" sz="1800" dirty="0"/>
              <a:t>Practical example – EPL insurance.  Offence by employee may not be reasonably revealed by a reasonable search.  Senior manager (or risk manager!) is offender – knowledge may be attributed to insured.</a:t>
            </a:r>
          </a:p>
          <a:p>
            <a:pPr marL="347663" indent="-342900">
              <a:spcBef>
                <a:spcPts val="600"/>
              </a:spcBef>
              <a:buFont typeface="Arial" pitchFamily="34" charset="0"/>
              <a:buChar char="•"/>
            </a:pPr>
            <a:r>
              <a:rPr lang="en-US" sz="1800" dirty="0"/>
              <a:t>Narrow exception – fraud committed against the insured by its senior managers or agents is not attributed. (If insured knew then not fraud).</a:t>
            </a:r>
          </a:p>
          <a:p>
            <a:pPr marL="347663" indent="-342900">
              <a:spcBef>
                <a:spcPts val="600"/>
              </a:spcBef>
              <a:buFont typeface="Arial" pitchFamily="34" charset="0"/>
              <a:buChar char="•"/>
            </a:pPr>
            <a:endParaRPr lang="en-US" sz="1800" dirty="0"/>
          </a:p>
        </p:txBody>
      </p:sp>
      <p:sp>
        <p:nvSpPr>
          <p:cNvPr id="6" name="Title 1"/>
          <p:cNvSpPr>
            <a:spLocks noGrp="1"/>
          </p:cNvSpPr>
          <p:nvPr>
            <p:ph type="title"/>
          </p:nvPr>
        </p:nvSpPr>
        <p:spPr>
          <a:xfrm>
            <a:off x="175703" y="100366"/>
            <a:ext cx="8968297" cy="457200"/>
          </a:xfrm>
          <a:noFill/>
          <a:ln w="9525">
            <a:noFill/>
            <a:miter lim="800000"/>
            <a:headEnd/>
            <a:tailEnd/>
          </a:ln>
        </p:spPr>
        <p:txBody>
          <a:bodyPr vert="horz" wrap="square" lIns="0" tIns="0" rIns="0" bIns="0" numCol="1" anchor="t" anchorCtr="0" compatLnSpc="1">
            <a:prstTxWarp prst="textNoShape">
              <a:avLst/>
            </a:prstTxWarp>
          </a:bodyPr>
          <a:lstStyle/>
          <a:p>
            <a:r>
              <a:rPr lang="en-GB" sz="2700" dirty="0"/>
              <a:t>Engaging the Executive with Risk &amp; Insurance</a:t>
            </a:r>
            <a:endParaRPr lang="en-GB" sz="2700" dirty="0">
              <a:latin typeface="+mn-lt"/>
            </a:endParaRPr>
          </a:p>
        </p:txBody>
      </p:sp>
    </p:spTree>
    <p:extLst>
      <p:ext uri="{BB962C8B-B14F-4D97-AF65-F5344CB8AC3E}">
        <p14:creationId xmlns:p14="http://schemas.microsoft.com/office/powerpoint/2010/main" val="58127050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83127" y="3034160"/>
            <a:ext cx="7419109" cy="654627"/>
          </a:xfrm>
          <a:prstGeom prst="rect">
            <a:avLst/>
          </a:prstGeom>
          <a:solidFill>
            <a:schemeClr val="accent2">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tab pos="1257300" algn="l"/>
                <a:tab pos="2173288" algn="l"/>
              </a:tabLst>
            </a:pPr>
            <a:endParaRPr kumimoji="0" lang="en-GB" sz="1000" b="1" i="0" u="none" strike="noStrike" cap="none" normalizeH="0" baseline="0" dirty="0">
              <a:ln>
                <a:noFill/>
              </a:ln>
              <a:solidFill>
                <a:schemeClr val="tx1"/>
              </a:solidFill>
              <a:effectLst/>
              <a:latin typeface="Helvetica" pitchFamily="34" charset="0"/>
            </a:endParaRPr>
          </a:p>
        </p:txBody>
      </p:sp>
      <p:sp>
        <p:nvSpPr>
          <p:cNvPr id="3" name="Content Placeholder 2"/>
          <p:cNvSpPr>
            <a:spLocks noGrp="1"/>
          </p:cNvSpPr>
          <p:nvPr>
            <p:ph idx="1"/>
          </p:nvPr>
        </p:nvSpPr>
        <p:spPr>
          <a:xfrm>
            <a:off x="172122" y="762625"/>
            <a:ext cx="8842786" cy="5570498"/>
          </a:xfrm>
          <a:noFill/>
        </p:spPr>
        <p:txBody>
          <a:bodyPr/>
          <a:lstStyle/>
          <a:p>
            <a:pPr>
              <a:spcBef>
                <a:spcPts val="1200"/>
              </a:spcBef>
              <a:spcAft>
                <a:spcPts val="1200"/>
              </a:spcAft>
              <a:buNone/>
            </a:pPr>
            <a:r>
              <a:rPr lang="en-GB" sz="2200" b="1" dirty="0"/>
              <a:t>Agenda</a:t>
            </a:r>
            <a:endParaRPr lang="en-GB" sz="2200" dirty="0"/>
          </a:p>
          <a:p>
            <a:pPr>
              <a:spcBef>
                <a:spcPts val="1800"/>
              </a:spcBef>
              <a:spcAft>
                <a:spcPts val="600"/>
              </a:spcAft>
              <a:buFont typeface="Arial" panose="020B0604020202020204" pitchFamily="34" charset="0"/>
              <a:buChar char="•"/>
            </a:pPr>
            <a:r>
              <a:rPr lang="en-GB" sz="1800" dirty="0"/>
              <a:t>Introduction &amp; Background (BH)</a:t>
            </a:r>
          </a:p>
          <a:p>
            <a:pPr>
              <a:spcBef>
                <a:spcPts val="1800"/>
              </a:spcBef>
              <a:spcAft>
                <a:spcPts val="600"/>
              </a:spcAft>
              <a:buFont typeface="Arial" panose="020B0604020202020204" pitchFamily="34" charset="0"/>
              <a:buChar char="•"/>
            </a:pPr>
            <a:r>
              <a:rPr lang="en-GB" sz="1800" dirty="0"/>
              <a:t>Section 1 (JC): Developments in Board expectations </a:t>
            </a:r>
          </a:p>
          <a:p>
            <a:pPr>
              <a:spcBef>
                <a:spcPts val="1800"/>
              </a:spcBef>
              <a:spcAft>
                <a:spcPts val="600"/>
              </a:spcAft>
              <a:buFont typeface="Arial" panose="020B0604020202020204" pitchFamily="34" charset="0"/>
              <a:buChar char="•"/>
            </a:pPr>
            <a:r>
              <a:rPr lang="en-GB" sz="1800" dirty="0"/>
              <a:t>Section 2 (DH): The Insurance Act and its impact on Boards</a:t>
            </a:r>
          </a:p>
          <a:p>
            <a:pPr>
              <a:spcBef>
                <a:spcPts val="1800"/>
              </a:spcBef>
              <a:spcAft>
                <a:spcPts val="600"/>
              </a:spcAft>
              <a:buFont typeface="Arial" panose="020B0604020202020204" pitchFamily="34" charset="0"/>
              <a:buChar char="•"/>
            </a:pPr>
            <a:r>
              <a:rPr lang="en-GB" sz="1800" dirty="0"/>
              <a:t>Section 3 (BH): Risk/Insurance Manager strategies</a:t>
            </a:r>
          </a:p>
          <a:p>
            <a:pPr>
              <a:spcBef>
                <a:spcPts val="1800"/>
              </a:spcBef>
              <a:spcAft>
                <a:spcPts val="600"/>
              </a:spcAft>
              <a:buFont typeface="Arial" panose="020B0604020202020204" pitchFamily="34" charset="0"/>
              <a:buChar char="•"/>
            </a:pPr>
            <a:r>
              <a:rPr lang="en-GB" sz="1800" dirty="0"/>
              <a:t>Panel discussion with audience Q&amp;A</a:t>
            </a:r>
          </a:p>
          <a:p>
            <a:pPr>
              <a:spcBef>
                <a:spcPts val="1800"/>
              </a:spcBef>
              <a:spcAft>
                <a:spcPts val="600"/>
              </a:spcAft>
              <a:buFont typeface="Arial" panose="020B0604020202020204" pitchFamily="34" charset="0"/>
              <a:buChar char="•"/>
            </a:pPr>
            <a:endParaRPr lang="en-GB" sz="1800" dirty="0"/>
          </a:p>
          <a:p>
            <a:pPr marL="0" indent="0">
              <a:spcBef>
                <a:spcPts val="1200"/>
              </a:spcBef>
              <a:buNone/>
            </a:pPr>
            <a:endParaRPr lang="en-GB" sz="1800" dirty="0"/>
          </a:p>
        </p:txBody>
      </p:sp>
      <p:sp>
        <p:nvSpPr>
          <p:cNvPr id="7" name="Title 1"/>
          <p:cNvSpPr>
            <a:spLocks noGrp="1"/>
          </p:cNvSpPr>
          <p:nvPr>
            <p:ph type="title"/>
          </p:nvPr>
        </p:nvSpPr>
        <p:spPr>
          <a:xfrm>
            <a:off x="175703" y="100366"/>
            <a:ext cx="8968297" cy="457200"/>
          </a:xfrm>
          <a:noFill/>
          <a:ln w="9525">
            <a:noFill/>
            <a:miter lim="800000"/>
            <a:headEnd/>
            <a:tailEnd/>
          </a:ln>
        </p:spPr>
        <p:txBody>
          <a:bodyPr vert="horz" wrap="square" lIns="0" tIns="0" rIns="0" bIns="0" numCol="1" anchor="t" anchorCtr="0" compatLnSpc="1">
            <a:prstTxWarp prst="textNoShape">
              <a:avLst/>
            </a:prstTxWarp>
          </a:bodyPr>
          <a:lstStyle/>
          <a:p>
            <a:r>
              <a:rPr lang="en-GB" sz="2700" dirty="0"/>
              <a:t>Engaging the Executive with Risk &amp; Insurance</a:t>
            </a:r>
            <a:endParaRPr lang="en-GB" sz="2700" dirty="0">
              <a:latin typeface="+mn-lt"/>
            </a:endParaRPr>
          </a:p>
        </p:txBody>
      </p:sp>
    </p:spTree>
    <p:extLst>
      <p:ext uri="{BB962C8B-B14F-4D97-AF65-F5344CB8AC3E}">
        <p14:creationId xmlns:p14="http://schemas.microsoft.com/office/powerpoint/2010/main" val="176235176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2122" y="762625"/>
            <a:ext cx="8842786" cy="5457200"/>
          </a:xfrm>
          <a:noFill/>
        </p:spPr>
        <p:txBody>
          <a:bodyPr/>
          <a:lstStyle/>
          <a:p>
            <a:pPr>
              <a:spcBef>
                <a:spcPts val="1200"/>
              </a:spcBef>
              <a:spcAft>
                <a:spcPts val="1200"/>
              </a:spcAft>
              <a:buNone/>
            </a:pPr>
            <a:r>
              <a:rPr lang="en-GB" sz="2200" b="1" dirty="0"/>
              <a:t>Part Three: Risk &amp; Insurance Manager strategies</a:t>
            </a:r>
            <a:endParaRPr lang="en-GB" sz="2200" dirty="0"/>
          </a:p>
          <a:p>
            <a:pPr lvl="0"/>
            <a:r>
              <a:rPr lang="en-GB" sz="1800" dirty="0"/>
              <a:t>The profession has itself contributed to the problem by presenting insurance as a simply arranged commodity – in fact arranging insurance </a:t>
            </a:r>
            <a:r>
              <a:rPr lang="en-GB" sz="1800" u="sng" dirty="0"/>
              <a:t>properly</a:t>
            </a:r>
            <a:r>
              <a:rPr lang="en-GB" sz="1800" dirty="0"/>
              <a:t> is difficult:</a:t>
            </a:r>
          </a:p>
          <a:p>
            <a:pPr lvl="1">
              <a:spcBef>
                <a:spcPts val="600"/>
              </a:spcBef>
              <a:buFont typeface="Wingdings" panose="05000000000000000000" pitchFamily="2" charset="2"/>
              <a:buChar char="Ø"/>
            </a:pPr>
            <a:r>
              <a:rPr lang="en-GB" sz="1600" dirty="0"/>
              <a:t>Covers a wide range of risk scenarios, mostly untested</a:t>
            </a:r>
          </a:p>
          <a:p>
            <a:pPr lvl="1">
              <a:spcBef>
                <a:spcPts val="600"/>
              </a:spcBef>
              <a:buFont typeface="Wingdings" panose="05000000000000000000" pitchFamily="2" charset="2"/>
              <a:buChar char="Ø"/>
            </a:pPr>
            <a:r>
              <a:rPr lang="en-GB" sz="1600" dirty="0"/>
              <a:t>Pay-out is governed by complex policy wordings </a:t>
            </a:r>
          </a:p>
          <a:p>
            <a:pPr lvl="1">
              <a:spcBef>
                <a:spcPts val="600"/>
              </a:spcBef>
              <a:buFont typeface="Wingdings" panose="05000000000000000000" pitchFamily="2" charset="2"/>
              <a:buChar char="Ø"/>
            </a:pPr>
            <a:r>
              <a:rPr lang="en-GB" sz="1600" dirty="0"/>
              <a:t>Changing legal environment with limited advice from service providers</a:t>
            </a:r>
          </a:p>
          <a:p>
            <a:pPr lvl="1">
              <a:spcBef>
                <a:spcPts val="600"/>
              </a:spcBef>
              <a:buFont typeface="Wingdings" panose="05000000000000000000" pitchFamily="2" charset="2"/>
              <a:buChar char="Ø"/>
            </a:pPr>
            <a:r>
              <a:rPr lang="en-GB" sz="1600" dirty="0"/>
              <a:t>Placement problems usually come to light only after an unlikely major event happens </a:t>
            </a:r>
          </a:p>
          <a:p>
            <a:pPr lvl="0"/>
            <a:r>
              <a:rPr lang="en-GB" sz="1800" dirty="0"/>
              <a:t>Presenting insurance as simple a) misrepresents the truth and b) drastically undersells the Risk Manager’s role</a:t>
            </a:r>
          </a:p>
          <a:p>
            <a:pPr lvl="0"/>
            <a:endParaRPr lang="en-GB" sz="1800" dirty="0"/>
          </a:p>
          <a:p>
            <a:pPr lvl="0"/>
            <a:endParaRPr lang="en-GB" sz="1800" dirty="0"/>
          </a:p>
          <a:p>
            <a:pPr lvl="0"/>
            <a:r>
              <a:rPr lang="en-GB" sz="1800" u="sng" dirty="0"/>
              <a:t>Boards need encouragement to appreciate the importance of the Risk Manager to ensuring the company’s viability</a:t>
            </a:r>
            <a:endParaRPr lang="en-US" sz="1800" u="sng" dirty="0"/>
          </a:p>
        </p:txBody>
      </p:sp>
      <p:sp>
        <p:nvSpPr>
          <p:cNvPr id="6" name="Title 1"/>
          <p:cNvSpPr>
            <a:spLocks noGrp="1"/>
          </p:cNvSpPr>
          <p:nvPr>
            <p:ph type="title"/>
          </p:nvPr>
        </p:nvSpPr>
        <p:spPr>
          <a:xfrm>
            <a:off x="175703" y="100366"/>
            <a:ext cx="8968297" cy="457200"/>
          </a:xfrm>
          <a:noFill/>
          <a:ln w="9525">
            <a:noFill/>
            <a:miter lim="800000"/>
            <a:headEnd/>
            <a:tailEnd/>
          </a:ln>
        </p:spPr>
        <p:txBody>
          <a:bodyPr vert="horz" wrap="square" lIns="0" tIns="0" rIns="0" bIns="0" numCol="1" anchor="t" anchorCtr="0" compatLnSpc="1">
            <a:prstTxWarp prst="textNoShape">
              <a:avLst/>
            </a:prstTxWarp>
          </a:bodyPr>
          <a:lstStyle/>
          <a:p>
            <a:r>
              <a:rPr lang="en-GB" sz="2700" dirty="0"/>
              <a:t>Engaging the Executive with Risk &amp; Insurance</a:t>
            </a:r>
            <a:endParaRPr lang="en-GB" sz="2700" dirty="0">
              <a:latin typeface="+mn-lt"/>
            </a:endParaRPr>
          </a:p>
        </p:txBody>
      </p:sp>
      <p:sp>
        <p:nvSpPr>
          <p:cNvPr id="4" name="Down Arrow 3"/>
          <p:cNvSpPr/>
          <p:nvPr/>
        </p:nvSpPr>
        <p:spPr bwMode="auto">
          <a:xfrm>
            <a:off x="3683577" y="4242950"/>
            <a:ext cx="847725" cy="523875"/>
          </a:xfrm>
          <a:prstGeom prst="downArrow">
            <a:avLst/>
          </a:prstGeom>
          <a:solidFill>
            <a:schemeClr val="accent2">
              <a:lumMod val="40000"/>
              <a:lumOff val="6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tab pos="1257300" algn="l"/>
                <a:tab pos="2173288" algn="l"/>
              </a:tabLst>
            </a:pPr>
            <a:endParaRPr kumimoji="0" lang="en-GB" sz="1000" b="1" i="0" u="none" strike="noStrike" cap="none" normalizeH="0" baseline="0" dirty="0">
              <a:ln>
                <a:noFill/>
              </a:ln>
              <a:solidFill>
                <a:schemeClr val="tx1"/>
              </a:solidFill>
              <a:effectLst/>
              <a:latin typeface="Helvetica" pitchFamily="34" charset="0"/>
            </a:endParaRPr>
          </a:p>
        </p:txBody>
      </p:sp>
    </p:spTree>
    <p:extLst>
      <p:ext uri="{BB962C8B-B14F-4D97-AF65-F5344CB8AC3E}">
        <p14:creationId xmlns:p14="http://schemas.microsoft.com/office/powerpoint/2010/main" val="170607263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2122" y="762625"/>
            <a:ext cx="8842786" cy="5457200"/>
          </a:xfrm>
          <a:noFill/>
        </p:spPr>
        <p:txBody>
          <a:bodyPr/>
          <a:lstStyle/>
          <a:p>
            <a:pPr>
              <a:spcBef>
                <a:spcPts val="1200"/>
              </a:spcBef>
              <a:spcAft>
                <a:spcPts val="1200"/>
              </a:spcAft>
              <a:buNone/>
            </a:pPr>
            <a:r>
              <a:rPr lang="en-GB" sz="2200" b="1" dirty="0"/>
              <a:t>Part Three: Risk &amp; Insurance Manager strategies</a:t>
            </a:r>
            <a:endParaRPr lang="en-GB" sz="2200" dirty="0"/>
          </a:p>
          <a:p>
            <a:pPr marL="0" lvl="0" indent="0">
              <a:buNone/>
            </a:pPr>
            <a:r>
              <a:rPr lang="en-GB" sz="1800" dirty="0"/>
              <a:t>Four key “upward management 101” strategies to bear in mind</a:t>
            </a:r>
          </a:p>
          <a:p>
            <a:pPr marL="342900" lvl="0" indent="-342900">
              <a:spcBef>
                <a:spcPts val="1800"/>
              </a:spcBef>
              <a:buFont typeface="+mj-lt"/>
              <a:buAutoNum type="arabicPeriod"/>
            </a:pPr>
            <a:r>
              <a:rPr lang="en-GB" sz="1800" dirty="0"/>
              <a:t>Make complex risk information </a:t>
            </a:r>
            <a:r>
              <a:rPr lang="en-GB" sz="1800" u="sng" dirty="0"/>
              <a:t>accessible</a:t>
            </a:r>
            <a:r>
              <a:rPr lang="en-GB" sz="1800" dirty="0"/>
              <a:t> to a time-poor Board member</a:t>
            </a:r>
          </a:p>
          <a:p>
            <a:pPr marL="912812" lvl="1" indent="-342900">
              <a:spcBef>
                <a:spcPts val="600"/>
              </a:spcBef>
              <a:buFont typeface="Wingdings" panose="05000000000000000000" pitchFamily="2" charset="2"/>
              <a:buChar char="Ø"/>
            </a:pPr>
            <a:r>
              <a:rPr lang="en-GB" sz="1600" u="sng" dirty="0"/>
              <a:t>Concise</a:t>
            </a:r>
            <a:r>
              <a:rPr lang="en-GB" sz="1600" dirty="0"/>
              <a:t> info targeted to Board needs on key risks, concerns, mitigations &amp; limitations</a:t>
            </a:r>
          </a:p>
          <a:p>
            <a:pPr marL="342900" lvl="0" indent="-342900">
              <a:spcBef>
                <a:spcPts val="1800"/>
              </a:spcBef>
              <a:buFont typeface="+mj-lt"/>
              <a:buAutoNum type="arabicPeriod"/>
            </a:pPr>
            <a:r>
              <a:rPr lang="en-GB" sz="1800" dirty="0"/>
              <a:t>When asking for Board/Senior Management input – be </a:t>
            </a:r>
            <a:r>
              <a:rPr lang="en-GB" sz="1800" u="sng" dirty="0"/>
              <a:t>specific</a:t>
            </a:r>
            <a:r>
              <a:rPr lang="en-GB" sz="1800" dirty="0"/>
              <a:t> and provide </a:t>
            </a:r>
            <a:r>
              <a:rPr lang="en-GB" sz="1800" u="sng" dirty="0"/>
              <a:t>context</a:t>
            </a:r>
          </a:p>
          <a:p>
            <a:pPr marL="912812" lvl="1" indent="-342900">
              <a:spcBef>
                <a:spcPts val="600"/>
              </a:spcBef>
              <a:buFont typeface="Wingdings" panose="05000000000000000000" pitchFamily="2" charset="2"/>
              <a:buChar char="Ø"/>
            </a:pPr>
            <a:r>
              <a:rPr lang="en-GB" sz="1600" dirty="0"/>
              <a:t>Explanation of SM duties, not just ‘small print’ warnings </a:t>
            </a:r>
          </a:p>
          <a:p>
            <a:pPr marL="912812" lvl="1" indent="-342900">
              <a:spcBef>
                <a:spcPts val="600"/>
              </a:spcBef>
              <a:buFont typeface="Wingdings" panose="05000000000000000000" pitchFamily="2" charset="2"/>
              <a:buChar char="Ø"/>
            </a:pPr>
            <a:r>
              <a:rPr lang="en-GB" sz="1600" dirty="0"/>
              <a:t>Clearly explained expectations of SM: approving risk enquiries; </a:t>
            </a:r>
            <a:r>
              <a:rPr lang="en-GB" sz="1600" u="sng" dirty="0"/>
              <a:t>unique</a:t>
            </a:r>
            <a:r>
              <a:rPr lang="en-GB" sz="1600" dirty="0"/>
              <a:t> knowledge etc.</a:t>
            </a:r>
          </a:p>
          <a:p>
            <a:pPr marL="342900" lvl="0" indent="-342900">
              <a:spcBef>
                <a:spcPts val="1800"/>
              </a:spcBef>
              <a:buFont typeface="+mj-lt"/>
              <a:buAutoNum type="arabicPeriod"/>
            </a:pPr>
            <a:r>
              <a:rPr lang="en-GB" sz="1800" dirty="0"/>
              <a:t>Key principle of ‘</a:t>
            </a:r>
            <a:r>
              <a:rPr lang="en-GB" sz="1800" u="sng" dirty="0"/>
              <a:t>no surprises’</a:t>
            </a:r>
            <a:r>
              <a:rPr lang="en-GB" sz="1800" dirty="0"/>
              <a:t>:</a:t>
            </a:r>
          </a:p>
          <a:p>
            <a:pPr marL="912812" lvl="1" indent="-342900">
              <a:spcBef>
                <a:spcPts val="600"/>
              </a:spcBef>
              <a:buFont typeface="Wingdings" panose="05000000000000000000" pitchFamily="2" charset="2"/>
              <a:buChar char="Ø"/>
            </a:pPr>
            <a:r>
              <a:rPr lang="en-GB" sz="1600" dirty="0"/>
              <a:t>Highlight, don’t hide, factors which could cause policy to fail to respond as expected</a:t>
            </a:r>
          </a:p>
          <a:p>
            <a:pPr marL="912812" lvl="1" indent="-342900">
              <a:spcBef>
                <a:spcPts val="600"/>
              </a:spcBef>
              <a:buFont typeface="Wingdings" panose="05000000000000000000" pitchFamily="2" charset="2"/>
              <a:buChar char="Ø"/>
            </a:pPr>
            <a:r>
              <a:rPr lang="en-GB" sz="1600" dirty="0"/>
              <a:t>Explain what you need by way of SM support &amp; resources, to manage these risks</a:t>
            </a:r>
          </a:p>
          <a:p>
            <a:pPr marL="342900" indent="-342900">
              <a:spcBef>
                <a:spcPts val="1800"/>
              </a:spcBef>
              <a:buFont typeface="+mj-lt"/>
              <a:buAutoNum type="arabicPeriod"/>
            </a:pPr>
            <a:r>
              <a:rPr lang="en-GB" sz="1800" dirty="0"/>
              <a:t>Communicate work undertaken and/or needed to ensure the </a:t>
            </a:r>
            <a:r>
              <a:rPr lang="en-GB" sz="1800" u="sng" dirty="0"/>
              <a:t>reliability</a:t>
            </a:r>
            <a:r>
              <a:rPr lang="en-GB" sz="1800" dirty="0"/>
              <a:t> of insurance</a:t>
            </a:r>
          </a:p>
          <a:p>
            <a:pPr marL="912812" lvl="1" indent="-342900">
              <a:spcBef>
                <a:spcPts val="600"/>
              </a:spcBef>
              <a:buFont typeface="Wingdings" panose="05000000000000000000" pitchFamily="2" charset="2"/>
              <a:buChar char="Ø"/>
            </a:pPr>
            <a:r>
              <a:rPr lang="en-GB" sz="1600" dirty="0"/>
              <a:t>Risk analysis &amp; loss scenarios, policy stress-testing, legal review &amp; negotiation etc.</a:t>
            </a:r>
          </a:p>
          <a:p>
            <a:pPr marL="912812" lvl="1" indent="-342900">
              <a:spcBef>
                <a:spcPts val="600"/>
              </a:spcBef>
              <a:buFont typeface="Wingdings" panose="05000000000000000000" pitchFamily="2" charset="2"/>
              <a:buChar char="Ø"/>
            </a:pPr>
            <a:r>
              <a:rPr lang="en-GB" sz="1600" u="sng" dirty="0"/>
              <a:t>Be clear on where insurance can fail, but why it won’t fail under you if the Board follows your advice</a:t>
            </a:r>
          </a:p>
        </p:txBody>
      </p:sp>
      <p:sp>
        <p:nvSpPr>
          <p:cNvPr id="6" name="Title 1"/>
          <p:cNvSpPr>
            <a:spLocks noGrp="1"/>
          </p:cNvSpPr>
          <p:nvPr>
            <p:ph type="title"/>
          </p:nvPr>
        </p:nvSpPr>
        <p:spPr>
          <a:xfrm>
            <a:off x="175703" y="100366"/>
            <a:ext cx="8968297" cy="457200"/>
          </a:xfrm>
          <a:noFill/>
          <a:ln w="9525">
            <a:noFill/>
            <a:miter lim="800000"/>
            <a:headEnd/>
            <a:tailEnd/>
          </a:ln>
        </p:spPr>
        <p:txBody>
          <a:bodyPr vert="horz" wrap="square" lIns="0" tIns="0" rIns="0" bIns="0" numCol="1" anchor="t" anchorCtr="0" compatLnSpc="1">
            <a:prstTxWarp prst="textNoShape">
              <a:avLst/>
            </a:prstTxWarp>
          </a:bodyPr>
          <a:lstStyle/>
          <a:p>
            <a:r>
              <a:rPr lang="en-GB" sz="2700" dirty="0"/>
              <a:t>Engaging the Executive with Risk &amp; Insurance</a:t>
            </a:r>
            <a:endParaRPr lang="en-GB" sz="2700" dirty="0">
              <a:latin typeface="+mn-lt"/>
            </a:endParaRPr>
          </a:p>
        </p:txBody>
      </p:sp>
    </p:spTree>
    <p:extLst>
      <p:ext uri="{BB962C8B-B14F-4D97-AF65-F5344CB8AC3E}">
        <p14:creationId xmlns:p14="http://schemas.microsoft.com/office/powerpoint/2010/main" val="125726467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2122" y="762625"/>
            <a:ext cx="8842786" cy="5457200"/>
          </a:xfrm>
          <a:noFill/>
        </p:spPr>
        <p:txBody>
          <a:bodyPr/>
          <a:lstStyle/>
          <a:p>
            <a:pPr>
              <a:spcBef>
                <a:spcPts val="1200"/>
              </a:spcBef>
              <a:spcAft>
                <a:spcPts val="1200"/>
              </a:spcAft>
              <a:buNone/>
            </a:pPr>
            <a:r>
              <a:rPr lang="en-GB" sz="2200" b="1" dirty="0"/>
              <a:t>Part Three: Risk &amp; Insurance Manager strategies</a:t>
            </a:r>
            <a:endParaRPr lang="en-GB" sz="2200" dirty="0"/>
          </a:p>
          <a:p>
            <a:pPr lvl="0"/>
            <a:r>
              <a:rPr lang="en-GB" sz="1800" dirty="0"/>
              <a:t>Current regulatory &amp; legal environment still creates a one-off opportunity to build awareness of the Risk &amp; Insurance Manager role’s value and should be exploited</a:t>
            </a:r>
          </a:p>
          <a:p>
            <a:pPr lvl="0"/>
            <a:r>
              <a:rPr lang="en-GB" sz="1800" dirty="0"/>
              <a:t>Mactavish proposition aims to support this goal from all sides:</a:t>
            </a:r>
          </a:p>
          <a:p>
            <a:pPr lvl="1">
              <a:spcBef>
                <a:spcPts val="600"/>
              </a:spcBef>
              <a:buFont typeface="Wingdings" panose="05000000000000000000" pitchFamily="2" charset="2"/>
              <a:buChar char="Ø"/>
            </a:pPr>
            <a:r>
              <a:rPr lang="en-GB" sz="1600" dirty="0"/>
              <a:t>Building understanding of risks and how to communicate clearly</a:t>
            </a:r>
          </a:p>
          <a:p>
            <a:pPr lvl="1">
              <a:spcBef>
                <a:spcPts val="600"/>
              </a:spcBef>
              <a:buFont typeface="Wingdings" panose="05000000000000000000" pitchFamily="2" charset="2"/>
              <a:buChar char="Ø"/>
            </a:pPr>
            <a:r>
              <a:rPr lang="en-GB" sz="1600" dirty="0"/>
              <a:t>Identifying and resolving a wide range of policy weaknesses not obviously understood – far beyond what would normally be picked up by brokers or lawyers acting alone</a:t>
            </a:r>
          </a:p>
          <a:p>
            <a:pPr lvl="1">
              <a:spcBef>
                <a:spcPts val="600"/>
              </a:spcBef>
              <a:buFont typeface="Wingdings" panose="05000000000000000000" pitchFamily="2" charset="2"/>
              <a:buChar char="Ø"/>
            </a:pPr>
            <a:r>
              <a:rPr lang="en-GB" sz="1600" dirty="0"/>
              <a:t>Ensuring IA15 compliance to safeguard rights</a:t>
            </a:r>
          </a:p>
          <a:p>
            <a:pPr lvl="1">
              <a:spcBef>
                <a:spcPts val="600"/>
              </a:spcBef>
              <a:buFont typeface="Wingdings" panose="05000000000000000000" pitchFamily="2" charset="2"/>
              <a:buChar char="Ø"/>
            </a:pPr>
            <a:r>
              <a:rPr lang="en-GB" sz="1600" dirty="0"/>
              <a:t>Demanding a much higher level of service from brokers and insurers</a:t>
            </a:r>
          </a:p>
          <a:p>
            <a:pPr marL="347663" indent="-342900">
              <a:spcBef>
                <a:spcPts val="600"/>
              </a:spcBef>
              <a:buFont typeface="Arial" panose="020B0604020202020204" pitchFamily="34" charset="0"/>
              <a:buChar char="•"/>
            </a:pPr>
            <a:endParaRPr lang="en-GB" sz="1800" u="sng" dirty="0">
              <a:ea typeface="+mn-ea"/>
              <a:cs typeface="+mn-cs"/>
            </a:endParaRPr>
          </a:p>
          <a:p>
            <a:pPr marL="347663" indent="-342900">
              <a:spcBef>
                <a:spcPts val="600"/>
              </a:spcBef>
              <a:buFont typeface="Arial" panose="020B0604020202020204" pitchFamily="34" charset="0"/>
              <a:buChar char="•"/>
            </a:pPr>
            <a:endParaRPr lang="en-GB" sz="1800" u="sng" dirty="0">
              <a:ea typeface="+mn-ea"/>
              <a:cs typeface="+mn-cs"/>
            </a:endParaRPr>
          </a:p>
          <a:p>
            <a:pPr marL="347663" indent="-342900">
              <a:spcBef>
                <a:spcPts val="600"/>
              </a:spcBef>
              <a:buFont typeface="Arial" panose="020B0604020202020204" pitchFamily="34" charset="0"/>
              <a:buChar char="•"/>
            </a:pPr>
            <a:endParaRPr lang="en-GB" sz="1800" u="sng" dirty="0">
              <a:ea typeface="+mn-ea"/>
              <a:cs typeface="+mn-cs"/>
            </a:endParaRPr>
          </a:p>
          <a:p>
            <a:pPr marL="347663" indent="-342900">
              <a:spcBef>
                <a:spcPts val="600"/>
              </a:spcBef>
              <a:buFont typeface="Arial" panose="020B0604020202020204" pitchFamily="34" charset="0"/>
              <a:buChar char="•"/>
            </a:pPr>
            <a:r>
              <a:rPr lang="en-GB" sz="1800" dirty="0"/>
              <a:t>Aim is to work closely with clients, and their brokers, to build quality/reliability in insurance protection </a:t>
            </a:r>
            <a:r>
              <a:rPr lang="en-GB" sz="1800" u="sng" dirty="0"/>
              <a:t>and</a:t>
            </a:r>
            <a:r>
              <a:rPr lang="en-GB" sz="1800" dirty="0"/>
              <a:t> help demonstrate this value to Boards</a:t>
            </a:r>
          </a:p>
          <a:p>
            <a:pPr marL="574675" lvl="1" indent="0">
              <a:spcBef>
                <a:spcPts val="600"/>
              </a:spcBef>
              <a:buNone/>
            </a:pPr>
            <a:endParaRPr lang="en-GB" sz="1800" dirty="0"/>
          </a:p>
        </p:txBody>
      </p:sp>
      <p:sp>
        <p:nvSpPr>
          <p:cNvPr id="6" name="Title 1"/>
          <p:cNvSpPr>
            <a:spLocks noGrp="1"/>
          </p:cNvSpPr>
          <p:nvPr>
            <p:ph type="title"/>
          </p:nvPr>
        </p:nvSpPr>
        <p:spPr>
          <a:xfrm>
            <a:off x="175703" y="100366"/>
            <a:ext cx="8968297" cy="457200"/>
          </a:xfrm>
          <a:noFill/>
          <a:ln w="9525">
            <a:noFill/>
            <a:miter lim="800000"/>
            <a:headEnd/>
            <a:tailEnd/>
          </a:ln>
        </p:spPr>
        <p:txBody>
          <a:bodyPr vert="horz" wrap="square" lIns="0" tIns="0" rIns="0" bIns="0" numCol="1" anchor="t" anchorCtr="0" compatLnSpc="1">
            <a:prstTxWarp prst="textNoShape">
              <a:avLst/>
            </a:prstTxWarp>
          </a:bodyPr>
          <a:lstStyle/>
          <a:p>
            <a:r>
              <a:rPr lang="en-GB" sz="2700" dirty="0"/>
              <a:t>Engaging the Executive with Risk &amp; Insurance</a:t>
            </a:r>
            <a:endParaRPr lang="en-GB" sz="2700" dirty="0">
              <a:latin typeface="+mn-lt"/>
            </a:endParaRPr>
          </a:p>
        </p:txBody>
      </p:sp>
      <p:sp>
        <p:nvSpPr>
          <p:cNvPr id="4" name="Down Arrow 3"/>
          <p:cNvSpPr/>
          <p:nvPr/>
        </p:nvSpPr>
        <p:spPr bwMode="auto">
          <a:xfrm>
            <a:off x="3662795" y="4315687"/>
            <a:ext cx="847725" cy="523875"/>
          </a:xfrm>
          <a:prstGeom prst="downArrow">
            <a:avLst/>
          </a:prstGeom>
          <a:solidFill>
            <a:schemeClr val="accent2">
              <a:lumMod val="40000"/>
              <a:lumOff val="6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tab pos="1257300" algn="l"/>
                <a:tab pos="2173288" algn="l"/>
              </a:tabLst>
            </a:pPr>
            <a:endParaRPr kumimoji="0" lang="en-GB" sz="1000" b="1" i="0" u="none" strike="noStrike" cap="none" normalizeH="0" baseline="0" dirty="0">
              <a:ln>
                <a:noFill/>
              </a:ln>
              <a:solidFill>
                <a:schemeClr val="tx1"/>
              </a:solidFill>
              <a:effectLst/>
              <a:latin typeface="Helvetica" pitchFamily="34" charset="0"/>
            </a:endParaRPr>
          </a:p>
        </p:txBody>
      </p:sp>
    </p:spTree>
    <p:extLst>
      <p:ext uri="{BB962C8B-B14F-4D97-AF65-F5344CB8AC3E}">
        <p14:creationId xmlns:p14="http://schemas.microsoft.com/office/powerpoint/2010/main" val="246355286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04347" y="3623431"/>
            <a:ext cx="7419109" cy="654627"/>
          </a:xfrm>
          <a:prstGeom prst="rect">
            <a:avLst/>
          </a:prstGeom>
          <a:solidFill>
            <a:schemeClr val="accent2">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tab pos="1257300" algn="l"/>
                <a:tab pos="2173288" algn="l"/>
              </a:tabLst>
            </a:pPr>
            <a:endParaRPr kumimoji="0" lang="en-GB" sz="1000" b="1" i="0" u="none" strike="noStrike" cap="none" normalizeH="0" baseline="0" dirty="0">
              <a:ln>
                <a:noFill/>
              </a:ln>
              <a:solidFill>
                <a:schemeClr val="tx1"/>
              </a:solidFill>
              <a:effectLst/>
              <a:latin typeface="Helvetica" pitchFamily="34" charset="0"/>
            </a:endParaRPr>
          </a:p>
        </p:txBody>
      </p:sp>
      <p:sp>
        <p:nvSpPr>
          <p:cNvPr id="3" name="Content Placeholder 2"/>
          <p:cNvSpPr>
            <a:spLocks noGrp="1"/>
          </p:cNvSpPr>
          <p:nvPr>
            <p:ph idx="1"/>
          </p:nvPr>
        </p:nvSpPr>
        <p:spPr>
          <a:xfrm>
            <a:off x="172122" y="762625"/>
            <a:ext cx="8842786" cy="5570498"/>
          </a:xfrm>
          <a:noFill/>
        </p:spPr>
        <p:txBody>
          <a:bodyPr/>
          <a:lstStyle/>
          <a:p>
            <a:pPr>
              <a:spcBef>
                <a:spcPts val="1200"/>
              </a:spcBef>
              <a:spcAft>
                <a:spcPts val="1200"/>
              </a:spcAft>
              <a:buNone/>
            </a:pPr>
            <a:r>
              <a:rPr lang="en-GB" sz="2200" b="1" dirty="0"/>
              <a:t>Agenda</a:t>
            </a:r>
            <a:endParaRPr lang="en-GB" sz="2200" dirty="0"/>
          </a:p>
          <a:p>
            <a:pPr>
              <a:spcBef>
                <a:spcPts val="1800"/>
              </a:spcBef>
              <a:spcAft>
                <a:spcPts val="600"/>
              </a:spcAft>
              <a:buFont typeface="Arial" panose="020B0604020202020204" pitchFamily="34" charset="0"/>
              <a:buChar char="•"/>
            </a:pPr>
            <a:r>
              <a:rPr lang="en-GB" sz="1800" dirty="0"/>
              <a:t>Introduction &amp; Background (BH)</a:t>
            </a:r>
          </a:p>
          <a:p>
            <a:pPr>
              <a:spcBef>
                <a:spcPts val="1800"/>
              </a:spcBef>
              <a:spcAft>
                <a:spcPts val="600"/>
              </a:spcAft>
              <a:buFont typeface="Arial" panose="020B0604020202020204" pitchFamily="34" charset="0"/>
              <a:buChar char="•"/>
            </a:pPr>
            <a:r>
              <a:rPr lang="en-GB" sz="1800" dirty="0"/>
              <a:t>Section 1 (JC): Developments in Board expectations </a:t>
            </a:r>
          </a:p>
          <a:p>
            <a:pPr>
              <a:spcBef>
                <a:spcPts val="1800"/>
              </a:spcBef>
              <a:spcAft>
                <a:spcPts val="600"/>
              </a:spcAft>
              <a:buFont typeface="Arial" panose="020B0604020202020204" pitchFamily="34" charset="0"/>
              <a:buChar char="•"/>
            </a:pPr>
            <a:r>
              <a:rPr lang="en-GB" sz="1800" dirty="0"/>
              <a:t>Section 2 (DH): The Insurance Act and its impact on Boards</a:t>
            </a:r>
          </a:p>
          <a:p>
            <a:pPr>
              <a:spcBef>
                <a:spcPts val="1800"/>
              </a:spcBef>
              <a:spcAft>
                <a:spcPts val="600"/>
              </a:spcAft>
              <a:buFont typeface="Arial" panose="020B0604020202020204" pitchFamily="34" charset="0"/>
              <a:buChar char="•"/>
            </a:pPr>
            <a:r>
              <a:rPr lang="en-GB" sz="1800" dirty="0"/>
              <a:t>Section 3 (BH): Risk/Insurance Manager strategies</a:t>
            </a:r>
          </a:p>
          <a:p>
            <a:pPr>
              <a:spcBef>
                <a:spcPts val="1800"/>
              </a:spcBef>
              <a:spcAft>
                <a:spcPts val="600"/>
              </a:spcAft>
              <a:buFont typeface="Arial" panose="020B0604020202020204" pitchFamily="34" charset="0"/>
              <a:buChar char="•"/>
            </a:pPr>
            <a:r>
              <a:rPr lang="en-GB" sz="1800" dirty="0"/>
              <a:t>Panel discussion with audience Q&amp;A</a:t>
            </a:r>
          </a:p>
          <a:p>
            <a:pPr>
              <a:spcBef>
                <a:spcPts val="1800"/>
              </a:spcBef>
              <a:spcAft>
                <a:spcPts val="600"/>
              </a:spcAft>
              <a:buFont typeface="Arial" panose="020B0604020202020204" pitchFamily="34" charset="0"/>
              <a:buChar char="•"/>
            </a:pPr>
            <a:endParaRPr lang="en-GB" sz="1800" dirty="0"/>
          </a:p>
          <a:p>
            <a:pPr marL="0" indent="0">
              <a:spcBef>
                <a:spcPts val="1200"/>
              </a:spcBef>
              <a:buNone/>
            </a:pPr>
            <a:endParaRPr lang="en-GB" sz="1800" dirty="0"/>
          </a:p>
        </p:txBody>
      </p:sp>
      <p:sp>
        <p:nvSpPr>
          <p:cNvPr id="7" name="Title 1"/>
          <p:cNvSpPr>
            <a:spLocks noGrp="1"/>
          </p:cNvSpPr>
          <p:nvPr>
            <p:ph type="title"/>
          </p:nvPr>
        </p:nvSpPr>
        <p:spPr>
          <a:xfrm>
            <a:off x="175703" y="100366"/>
            <a:ext cx="8968297" cy="457200"/>
          </a:xfrm>
          <a:noFill/>
          <a:ln w="9525">
            <a:noFill/>
            <a:miter lim="800000"/>
            <a:headEnd/>
            <a:tailEnd/>
          </a:ln>
        </p:spPr>
        <p:txBody>
          <a:bodyPr vert="horz" wrap="square" lIns="0" tIns="0" rIns="0" bIns="0" numCol="1" anchor="t" anchorCtr="0" compatLnSpc="1">
            <a:prstTxWarp prst="textNoShape">
              <a:avLst/>
            </a:prstTxWarp>
          </a:bodyPr>
          <a:lstStyle/>
          <a:p>
            <a:r>
              <a:rPr lang="en-GB" sz="2700" dirty="0"/>
              <a:t>Engaging the Executive with Risk &amp; Insurance</a:t>
            </a:r>
            <a:endParaRPr lang="en-GB" sz="2700" dirty="0">
              <a:latin typeface="+mn-lt"/>
            </a:endParaRPr>
          </a:p>
        </p:txBody>
      </p:sp>
    </p:spTree>
    <p:extLst>
      <p:ext uri="{BB962C8B-B14F-4D97-AF65-F5344CB8AC3E}">
        <p14:creationId xmlns:p14="http://schemas.microsoft.com/office/powerpoint/2010/main" val="889133701"/>
      </p:ext>
    </p:extLst>
  </p:cSld>
  <p:clrMapOvr>
    <a:masterClrMapping/>
  </p:clrMapOvr>
  <p:transition>
    <p:fade/>
  </p:transition>
</p:sld>
</file>

<file path=ppt/theme/theme1.xml><?xml version="1.0" encoding="utf-8"?>
<a:theme xmlns:a="http://schemas.openxmlformats.org/drawingml/2006/main" name="New Mactavish">
  <a:themeElements>
    <a:clrScheme name="">
      <a:dk1>
        <a:srgbClr val="000000"/>
      </a:dk1>
      <a:lt1>
        <a:srgbClr val="FFFFFF"/>
      </a:lt1>
      <a:dk2>
        <a:srgbClr val="FFFFFF"/>
      </a:dk2>
      <a:lt2>
        <a:srgbClr val="808080"/>
      </a:lt2>
      <a:accent1>
        <a:srgbClr val="003366"/>
      </a:accent1>
      <a:accent2>
        <a:srgbClr val="3366CC"/>
      </a:accent2>
      <a:accent3>
        <a:srgbClr val="FFFFFF"/>
      </a:accent3>
      <a:accent4>
        <a:srgbClr val="000000"/>
      </a:accent4>
      <a:accent5>
        <a:srgbClr val="AAADB8"/>
      </a:accent5>
      <a:accent6>
        <a:srgbClr val="2D5CB9"/>
      </a:accent6>
      <a:hlink>
        <a:srgbClr val="FFFFFF"/>
      </a:hlink>
      <a:folHlink>
        <a:srgbClr val="F00000"/>
      </a:folHlink>
    </a:clrScheme>
    <a:fontScheme name="New Mactavish">
      <a:majorFont>
        <a:latin typeface="HelveticaNeue"/>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tab pos="1257300" algn="l"/>
            <a:tab pos="2173288" algn="l"/>
          </a:tabLst>
          <a:defRPr kumimoji="0" lang="en-GB" sz="1000" b="1" i="0" u="none" strike="noStrike" cap="none" normalizeH="0" baseline="0" smtClean="0">
            <a:ln>
              <a:noFill/>
            </a:ln>
            <a:solidFill>
              <a:schemeClr val="tx1"/>
            </a:solidFill>
            <a:effectLst/>
            <a:latin typeface="Helvetica" pitchFamily="34" charset="0"/>
          </a:defRPr>
        </a:defPPr>
      </a:lstStyle>
    </a:spDef>
    <a:lnDef>
      <a:spPr bwMode="auto">
        <a:noFill/>
        <a:ln w="9525">
          <a:solidFill>
            <a:schemeClr val="tx1"/>
          </a:solidFill>
          <a:miter lim="800000"/>
          <a:headEnd/>
          <a:tailEnd/>
        </a:ln>
      </a:spPr>
      <a:bodyPr/>
      <a:lstStyle/>
    </a:lnDef>
  </a:objectDefaults>
  <a:extraClrSchemeLst>
    <a:extraClrScheme>
      <a:clrScheme name="New Mactavish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New Mactavish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New Mactavish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New Mactavish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ew Mactavish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New Mactavish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New Mactavish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New Mactavish 8">
        <a:dk1>
          <a:srgbClr val="808080"/>
        </a:dk1>
        <a:lt1>
          <a:srgbClr val="FFFFFF"/>
        </a:lt1>
        <a:dk2>
          <a:srgbClr val="000000"/>
        </a:dk2>
        <a:lt2>
          <a:srgbClr val="000000"/>
        </a:lt2>
        <a:accent1>
          <a:srgbClr val="CC0000"/>
        </a:accent1>
        <a:accent2>
          <a:srgbClr val="800000"/>
        </a:accent2>
        <a:accent3>
          <a:srgbClr val="AAAAAA"/>
        </a:accent3>
        <a:accent4>
          <a:srgbClr val="DADADA"/>
        </a:accent4>
        <a:accent5>
          <a:srgbClr val="E2AAAA"/>
        </a:accent5>
        <a:accent6>
          <a:srgbClr val="730000"/>
        </a:accent6>
        <a:hlink>
          <a:srgbClr val="FF3300"/>
        </a:hlink>
        <a:folHlink>
          <a:srgbClr val="FF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C:\My Documents\New Mactavish.pot</Template>
  <TotalTime>133273</TotalTime>
  <Words>2271</Words>
  <Application>Microsoft Office PowerPoint</Application>
  <PresentationFormat>On-screen Show (4:3)</PresentationFormat>
  <Paragraphs>168</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Wingdings</vt:lpstr>
      <vt:lpstr>Arial</vt:lpstr>
      <vt:lpstr>HelveticaNeue</vt:lpstr>
      <vt:lpstr>Helvetica</vt:lpstr>
      <vt:lpstr>New Mactavish</vt:lpstr>
      <vt:lpstr>Mactavish AIRMIC Workshop   Engaging the Executive with Risk and Insurance     Speakers:  John Coomber, Chairman, Mactavish David Hertzell, Chairman, Mactavish Dispute Resolution, former Law Commissioner responsible for the Insurance Act 2015 Bruce Hepburn, CEO, Mactavish   June 2018</vt:lpstr>
      <vt:lpstr>Engaging the Executive with Risk &amp; Insurance</vt:lpstr>
      <vt:lpstr>Engaging the Executive with Risk &amp; Insurance</vt:lpstr>
      <vt:lpstr>Engaging the Executive with Risk &amp; Insurance</vt:lpstr>
      <vt:lpstr>Engaging the Executive with Risk &amp; Insurance</vt:lpstr>
      <vt:lpstr>Engaging the Executive with Risk &amp; Insurance</vt:lpstr>
      <vt:lpstr>Engaging the Executive with Risk &amp; Insurance</vt:lpstr>
      <vt:lpstr>Engaging the Executive with Risk &amp; Insurance</vt:lpstr>
      <vt:lpstr>Engaging the Executive with Risk &amp; Insurance</vt:lpstr>
      <vt:lpstr>Engaging the Executive with Risk &amp; Insurance</vt:lpstr>
      <vt:lpstr>Engaging the Executive with Risk &amp; Insurance</vt:lpstr>
      <vt:lpstr>Engaging the Executive with Risk &amp; Insurance</vt:lpstr>
      <vt:lpstr>Engaging the Executive with Risk &amp; Insurance</vt:lpstr>
      <vt:lpstr>Engaging the Executive with Risk &amp; Insurance</vt:lpstr>
      <vt:lpstr>Engaging the Executive with Risk &amp; Insurance</vt:lpstr>
      <vt:lpstr>Engaging the Executive with Risk &amp; Insurance</vt:lpstr>
      <vt:lpstr>Engaging the Executive with Risk &amp; Insurance</vt:lpstr>
      <vt:lpstr>Engaging the Executive with Risk &amp; Insurance</vt:lpstr>
      <vt:lpstr>Engaging the Executive with Risk &amp; Insurance</vt:lpstr>
    </vt:vector>
  </TitlesOfParts>
  <Company>Mactavish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Contemporary  Finance &amp; Risk Transfer</dc:title>
  <dc:creator>Bruce Hepburn</dc:creator>
  <cp:lastModifiedBy>Mark Anderson</cp:lastModifiedBy>
  <cp:revision>3876</cp:revision>
  <cp:lastPrinted>2015-11-19T07:51:27Z</cp:lastPrinted>
  <dcterms:created xsi:type="dcterms:W3CDTF">2001-06-04T10:23:36Z</dcterms:created>
  <dcterms:modified xsi:type="dcterms:W3CDTF">2018-06-12T10:12:00Z</dcterms:modified>
</cp:coreProperties>
</file>