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0" r:id="rId2"/>
    <p:sldId id="257" r:id="rId3"/>
    <p:sldId id="299" r:id="rId4"/>
    <p:sldId id="286" r:id="rId5"/>
    <p:sldId id="298" r:id="rId6"/>
    <p:sldId id="302" r:id="rId7"/>
    <p:sldId id="301" r:id="rId8"/>
    <p:sldId id="296" r:id="rId9"/>
    <p:sldId id="294" r:id="rId10"/>
    <p:sldId id="261" r:id="rId11"/>
    <p:sldId id="313" r:id="rId12"/>
    <p:sldId id="300" r:id="rId13"/>
    <p:sldId id="303" r:id="rId14"/>
    <p:sldId id="263" r:id="rId15"/>
    <p:sldId id="270" r:id="rId16"/>
    <p:sldId id="316" r:id="rId17"/>
    <p:sldId id="304" r:id="rId18"/>
    <p:sldId id="312" r:id="rId19"/>
    <p:sldId id="305" r:id="rId20"/>
    <p:sldId id="314" r:id="rId21"/>
    <p:sldId id="258" r:id="rId22"/>
    <p:sldId id="309" r:id="rId23"/>
    <p:sldId id="273" r:id="rId24"/>
    <p:sldId id="315" r:id="rId25"/>
    <p:sldId id="31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4519" autoAdjust="0"/>
  </p:normalViewPr>
  <p:slideViewPr>
    <p:cSldViewPr snapToGrid="0">
      <p:cViewPr varScale="1">
        <p:scale>
          <a:sx n="50" d="100"/>
          <a:sy n="50" d="100"/>
        </p:scale>
        <p:origin x="1284" y="48"/>
      </p:cViewPr>
      <p:guideLst/>
    </p:cSldViewPr>
  </p:slideViewPr>
  <p:notesTextViewPr>
    <p:cViewPr>
      <p:scale>
        <a:sx n="3" d="2"/>
        <a:sy n="3" d="2"/>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F945E-B2A0-404F-A717-B9DD8E360AA9}" type="datetimeFigureOut">
              <a:rPr lang="en-GB" smtClean="0"/>
              <a:t>11/06/2018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489DB-8C66-4811-88DF-3322DD1FCDE2}" type="slidenum">
              <a:rPr lang="en-GB" smtClean="0"/>
              <a:t>‹#›</a:t>
            </a:fld>
            <a:endParaRPr lang="en-GB"/>
          </a:p>
        </p:txBody>
      </p:sp>
    </p:spTree>
    <p:extLst>
      <p:ext uri="{BB962C8B-B14F-4D97-AF65-F5344CB8AC3E}">
        <p14:creationId xmlns:p14="http://schemas.microsoft.com/office/powerpoint/2010/main" val="3120568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r>
              <a:rPr lang="en-GB" dirty="0"/>
              <a:t> – conundrum</a:t>
            </a:r>
          </a:p>
          <a:p>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a:t>
            </a:fld>
            <a:endParaRPr lang="en-GB"/>
          </a:p>
        </p:txBody>
      </p:sp>
    </p:spTree>
    <p:extLst>
      <p:ext uri="{BB962C8B-B14F-4D97-AF65-F5344CB8AC3E}">
        <p14:creationId xmlns:p14="http://schemas.microsoft.com/office/powerpoint/2010/main" val="174785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2</a:t>
            </a:fld>
            <a:endParaRPr lang="en-GB"/>
          </a:p>
        </p:txBody>
      </p:sp>
    </p:spTree>
    <p:extLst>
      <p:ext uri="{BB962C8B-B14F-4D97-AF65-F5344CB8AC3E}">
        <p14:creationId xmlns:p14="http://schemas.microsoft.com/office/powerpoint/2010/main" val="1667632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3</a:t>
            </a:fld>
            <a:endParaRPr lang="en-GB"/>
          </a:p>
        </p:txBody>
      </p:sp>
    </p:spTree>
    <p:extLst>
      <p:ext uri="{BB962C8B-B14F-4D97-AF65-F5344CB8AC3E}">
        <p14:creationId xmlns:p14="http://schemas.microsoft.com/office/powerpoint/2010/main" val="2116866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4</a:t>
            </a:fld>
            <a:endParaRPr lang="en-GB"/>
          </a:p>
        </p:txBody>
      </p:sp>
    </p:spTree>
    <p:extLst>
      <p:ext uri="{BB962C8B-B14F-4D97-AF65-F5344CB8AC3E}">
        <p14:creationId xmlns:p14="http://schemas.microsoft.com/office/powerpoint/2010/main" val="31725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5</a:t>
            </a:fld>
            <a:endParaRPr lang="en-GB"/>
          </a:p>
        </p:txBody>
      </p:sp>
    </p:spTree>
    <p:extLst>
      <p:ext uri="{BB962C8B-B14F-4D97-AF65-F5344CB8AC3E}">
        <p14:creationId xmlns:p14="http://schemas.microsoft.com/office/powerpoint/2010/main" val="292501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6</a:t>
            </a:fld>
            <a:endParaRPr lang="en-GB"/>
          </a:p>
        </p:txBody>
      </p:sp>
    </p:spTree>
    <p:extLst>
      <p:ext uri="{BB962C8B-B14F-4D97-AF65-F5344CB8AC3E}">
        <p14:creationId xmlns:p14="http://schemas.microsoft.com/office/powerpoint/2010/main" val="1908951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7</a:t>
            </a:fld>
            <a:endParaRPr lang="en-GB"/>
          </a:p>
        </p:txBody>
      </p:sp>
    </p:spTree>
    <p:extLst>
      <p:ext uri="{BB962C8B-B14F-4D97-AF65-F5344CB8AC3E}">
        <p14:creationId xmlns:p14="http://schemas.microsoft.com/office/powerpoint/2010/main" val="2337947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Sb/</a:t>
            </a:r>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8</a:t>
            </a:fld>
            <a:endParaRPr lang="en-GB"/>
          </a:p>
        </p:txBody>
      </p:sp>
    </p:spTree>
    <p:extLst>
      <p:ext uri="{BB962C8B-B14F-4D97-AF65-F5344CB8AC3E}">
        <p14:creationId xmlns:p14="http://schemas.microsoft.com/office/powerpoint/2010/main" val="392760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9</a:t>
            </a:fld>
            <a:endParaRPr lang="en-GB"/>
          </a:p>
        </p:txBody>
      </p:sp>
    </p:spTree>
    <p:extLst>
      <p:ext uri="{BB962C8B-B14F-4D97-AF65-F5344CB8AC3E}">
        <p14:creationId xmlns:p14="http://schemas.microsoft.com/office/powerpoint/2010/main" val="2371338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solidFill>
                  <a:schemeClr val="accent1">
                    <a:lumMod val="50000"/>
                  </a:schemeClr>
                </a:solidFill>
              </a:rPr>
              <a:t>Jkp</a:t>
            </a:r>
            <a:r>
              <a:rPr lang="en-GB" dirty="0">
                <a:solidFill>
                  <a:schemeClr val="accent1">
                    <a:lumMod val="50000"/>
                  </a:schemeClr>
                </a:solidFill>
              </a:rPr>
              <a:t>/</a:t>
            </a:r>
            <a:r>
              <a:rPr lang="en-GB" dirty="0" err="1">
                <a:solidFill>
                  <a:schemeClr val="accent1">
                    <a:lumMod val="50000"/>
                  </a:schemeClr>
                </a:solidFill>
              </a:rPr>
              <a:t>sb</a:t>
            </a:r>
            <a:endParaRPr lang="en-GB" dirty="0">
              <a:solidFill>
                <a:schemeClr val="accent1">
                  <a:lumMod val="50000"/>
                </a:schemeClr>
              </a:solidFill>
            </a:endParaRPr>
          </a:p>
          <a:p>
            <a:r>
              <a:rPr lang="en-GB" dirty="0">
                <a:solidFill>
                  <a:schemeClr val="accent1">
                    <a:lumMod val="50000"/>
                  </a:schemeClr>
                </a:solidFill>
              </a:rPr>
              <a:t>The ‘inside-out’ perspective leads to unrealistic risk silos.</a:t>
            </a:r>
          </a:p>
          <a:p>
            <a:endParaRPr lang="en-GB" dirty="0">
              <a:solidFill>
                <a:schemeClr val="accent1">
                  <a:lumMod val="50000"/>
                </a:schemeClr>
              </a:solidFill>
            </a:endParaRPr>
          </a:p>
          <a:p>
            <a:r>
              <a:rPr lang="en-GB" dirty="0">
                <a:solidFill>
                  <a:schemeClr val="accent1">
                    <a:lumMod val="50000"/>
                  </a:schemeClr>
                </a:solidFill>
              </a:rPr>
              <a:t>An ‘outside-in’ model is required if ‘connected risks’ are to be fully taken into consideration as these embrace the entire trading environment.</a:t>
            </a:r>
          </a:p>
          <a:p>
            <a:r>
              <a:rPr lang="en-GB" dirty="0">
                <a:solidFill>
                  <a:schemeClr val="accent1">
                    <a:lumMod val="50000"/>
                  </a:schemeClr>
                </a:solidFill>
              </a:rPr>
              <a:t>Outside-in is moving from </a:t>
            </a:r>
            <a:r>
              <a:rPr lang="en-GB" b="1" dirty="0">
                <a:solidFill>
                  <a:schemeClr val="accent1">
                    <a:lumMod val="50000"/>
                  </a:schemeClr>
                </a:solidFill>
              </a:rPr>
              <a:t>horizon scanning to a global satellite view of the whole planet</a:t>
            </a:r>
          </a:p>
          <a:p>
            <a:endParaRPr lang="en-GB" dirty="0">
              <a:solidFill>
                <a:schemeClr val="accent1">
                  <a:lumMod val="50000"/>
                </a:schemeClr>
              </a:solidFill>
            </a:endParaRPr>
          </a:p>
          <a:p>
            <a:r>
              <a:rPr lang="en-GB" dirty="0">
                <a:solidFill>
                  <a:schemeClr val="accent1">
                    <a:lumMod val="50000"/>
                  </a:schemeClr>
                </a:solidFill>
              </a:rPr>
              <a:t>The counterpoint to heightened risk in a fast-moving, connected  digital world is that there is more readily data available to help manage and exploit that risk and opportunity.</a:t>
            </a:r>
          </a:p>
          <a:p>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10</a:t>
            </a:fld>
            <a:endParaRPr lang="en-GB"/>
          </a:p>
        </p:txBody>
      </p:sp>
    </p:spTree>
    <p:extLst>
      <p:ext uri="{BB962C8B-B14F-4D97-AF65-F5344CB8AC3E}">
        <p14:creationId xmlns:p14="http://schemas.microsoft.com/office/powerpoint/2010/main" val="1859537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11</a:t>
            </a:fld>
            <a:endParaRPr lang="en-GB"/>
          </a:p>
        </p:txBody>
      </p:sp>
    </p:spTree>
    <p:extLst>
      <p:ext uri="{BB962C8B-B14F-4D97-AF65-F5344CB8AC3E}">
        <p14:creationId xmlns:p14="http://schemas.microsoft.com/office/powerpoint/2010/main" val="1122217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Workshop exercise</a:t>
            </a:r>
          </a:p>
          <a:p>
            <a:r>
              <a:rPr lang="en-GB" dirty="0"/>
              <a:t>Rank the 6 risks as most connected</a:t>
            </a:r>
          </a:p>
          <a:p>
            <a:r>
              <a:rPr lang="en-GB" dirty="0"/>
              <a:t>Then mention combination</a:t>
            </a:r>
          </a:p>
          <a:p>
            <a:r>
              <a:rPr lang="en-GB" dirty="0"/>
              <a:t>Then digitalisation pops up for discussion</a:t>
            </a:r>
          </a:p>
          <a:p>
            <a:endParaRPr lang="en-GB" dirty="0"/>
          </a:p>
          <a:p>
            <a:r>
              <a:rPr lang="en-GB" dirty="0"/>
              <a:t>Questions</a:t>
            </a:r>
          </a:p>
          <a:p>
            <a:endParaRPr lang="en-GB" dirty="0"/>
          </a:p>
          <a:p>
            <a:r>
              <a:rPr lang="en-GB" dirty="0"/>
              <a:t>Which one of these risks is the most connected?</a:t>
            </a:r>
          </a:p>
          <a:p>
            <a:r>
              <a:rPr lang="en-GB" dirty="0"/>
              <a:t>Which one of these risks could have the most impact on your company’s business strategy?</a:t>
            </a:r>
          </a:p>
          <a:p>
            <a:r>
              <a:rPr lang="en-GB" dirty="0"/>
              <a:t>Which one of these risks do you feel you do not have a sufficient handle on?</a:t>
            </a:r>
          </a:p>
          <a:p>
            <a:endParaRPr lang="en-GB" dirty="0"/>
          </a:p>
          <a:p>
            <a:r>
              <a:rPr lang="en-GB" u="sng" dirty="0"/>
              <a:t>Reputational</a:t>
            </a:r>
          </a:p>
          <a:p>
            <a:endParaRPr lang="en-GB" u="sng" dirty="0"/>
          </a:p>
          <a:p>
            <a:r>
              <a:rPr lang="en-GB" u="none" dirty="0"/>
              <a:t>HSBC – The bank was accused of money laundering. Mexican drug traffickers deposited hundreds of thousands of dollars each day in HSBC accounts. At least, $881m in drug trafficking money was laundered through the banks accounts. In 2007-8, $7bn was moved from HSBC’s Mexican operations to HSBC’s US operations, the bulk of this being tied to drug money according to a 2012 US senate investigation report. In 2001 and 2007, HSBC US carried out 28,000 undisclosed sensitive transactions between 2001 and 2007 with the vast majority of these transactions – worth $19.7bn involved Iran, who was under US sanctions at the time.</a:t>
            </a:r>
            <a:endParaRPr lang="en-GB" sz="1200" b="0" i="0" u="none" kern="1200" dirty="0">
              <a:solidFill>
                <a:schemeClr val="tx1"/>
              </a:solidFill>
              <a:effectLst/>
              <a:latin typeface="+mn-lt"/>
              <a:ea typeface="+mn-ea"/>
              <a:cs typeface="+mn-cs"/>
            </a:endParaRPr>
          </a:p>
          <a:p>
            <a:endParaRPr lang="en-GB" sz="1200" b="0" i="0" u="none"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Cyber</a:t>
            </a:r>
          </a:p>
          <a:p>
            <a:endParaRPr lang="en-GB" u="none" dirty="0"/>
          </a:p>
          <a:p>
            <a:r>
              <a:rPr lang="en-GB" u="none" dirty="0" err="1"/>
              <a:t>ibm</a:t>
            </a:r>
            <a:endParaRPr lang="en-GB" u="none" dirty="0"/>
          </a:p>
          <a:p>
            <a:endParaRPr lang="en-GB" u="sng" dirty="0"/>
          </a:p>
          <a:p>
            <a:r>
              <a:rPr lang="en-GB" u="sng" dirty="0"/>
              <a:t>Geopolitical</a:t>
            </a:r>
          </a:p>
          <a:p>
            <a:endParaRPr lang="en-GB" u="sng" dirty="0"/>
          </a:p>
          <a:p>
            <a:r>
              <a:rPr lang="en-GB" u="none" dirty="0"/>
              <a:t>French energy giant Total pulled out of a billion dollar gas project in Iran due to renewed US sanctions. Allianz and Maersk are also winding down their business in Iran. In 2017, Total signed a contract to develop phase 11 of Iran’s South Pars Gas Field, with an initial planned investment of $1bn (£750m). </a:t>
            </a:r>
          </a:p>
          <a:p>
            <a:endParaRPr lang="en-GB" sz="1200" b="1" i="0" u="sng" kern="1200" dirty="0">
              <a:solidFill>
                <a:schemeClr val="tx1"/>
              </a:solidFill>
              <a:effectLst/>
              <a:latin typeface="+mn-lt"/>
              <a:ea typeface="+mn-ea"/>
              <a:cs typeface="+mn-cs"/>
            </a:endParaRPr>
          </a:p>
          <a:p>
            <a:endParaRPr lang="en-GB" sz="1200" b="1" i="0" u="sng"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Credit</a:t>
            </a:r>
          </a:p>
          <a:p>
            <a:endParaRPr lang="en-GB" sz="1200" b="0"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Carillion’s long history of failed investment projects fuelled by cheap credit saw the company owe £2bn to banks in outstanding loans. So, at the time of its collapse in 2017, Carillion owed 30,000 British Businesses a collective sum of £1bn. Meanwhile, Toys R Us was saddled with large amounts of amounts of debts due to its easy access to cheap credit, so that at the time of its Chapter 11 filing, the company debts stood at $5 billion., with $400 million in debt service payments.</a:t>
            </a:r>
          </a:p>
          <a:p>
            <a:endParaRPr lang="en-GB" sz="1200" b="0" i="0" u="none"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NatCat</a:t>
            </a:r>
          </a:p>
          <a:p>
            <a:endParaRPr lang="en-GB" sz="1200" b="0"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If Hurricane Harvey had continued on its correct path, it would have knocked out the Port of Houston, which is a vital port for the US economy. The cost would have exceeded the original figure of $125 billion.</a:t>
            </a:r>
          </a:p>
          <a:p>
            <a:endParaRPr lang="en-GB" sz="1200" b="0" i="0" u="sng"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Supply Chain</a:t>
            </a:r>
          </a:p>
          <a:p>
            <a:endParaRPr lang="en-GB" sz="1200" b="0"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In 2007, Mattel had to recall millions of toys made in China because its main supplier of the toy car products, Early Light Industrial had subcontracted out the painting of the toys to another company, Hong Li Da who </a:t>
            </a:r>
            <a:r>
              <a:rPr lang="en-GB" sz="1200" b="0" i="0" kern="1200" dirty="0">
                <a:solidFill>
                  <a:schemeClr val="tx1"/>
                </a:solidFill>
                <a:effectLst/>
                <a:latin typeface="+mn-lt"/>
                <a:ea typeface="+mn-ea"/>
                <a:cs typeface="+mn-cs"/>
              </a:rPr>
              <a:t>used paint supplied by Early Light, instead used paint that contained potentially poisonous lead.</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The issue of lead in paint is, according to McDonalds, widespread in China, with the restaurant chain developing a system to monitor paint all the way through the supply chain back to the paint suppliers to try and solve the issue. Mattel’s failure to do likewise had a hugely detrimental impact to its bottom line and brand.</a:t>
            </a:r>
          </a:p>
          <a:p>
            <a:endParaRPr lang="en-GB" sz="1200" b="0" i="0" u="none" kern="1200" dirty="0">
              <a:solidFill>
                <a:schemeClr val="tx1"/>
              </a:solidFill>
              <a:effectLst/>
              <a:latin typeface="+mn-lt"/>
              <a:ea typeface="+mn-ea"/>
              <a:cs typeface="+mn-cs"/>
            </a:endParaRPr>
          </a:p>
          <a:p>
            <a:endParaRPr lang="en-GB" sz="1200" b="1" i="0" u="sng"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Digitalisation</a:t>
            </a:r>
          </a:p>
          <a:p>
            <a:endParaRPr lang="en-GB" sz="1200" b="1"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All of these risks are insurance focused as the industry productises risk. However, the largest risk, which we have not brought up is Digitalisation.. As we discuss in the Roads to Revolution report, digitalisation is both a risk and opportunity. Dyson, for instance are investing £2 million in electric car development., with the aim of launching a new car in 2020. Similarly, Ocado signed a deal with Kroger, the second US retailer to build 20 automated centres in the USA, who now own 5% in the company.</a:t>
            </a:r>
          </a:p>
          <a:p>
            <a:endParaRPr lang="en-GB" sz="1200" b="0"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Similarly a combination of these at the same time</a:t>
            </a:r>
          </a:p>
          <a:p>
            <a:endParaRPr lang="en-GB" sz="1200" b="0" i="0" u="none" kern="1200" dirty="0">
              <a:solidFill>
                <a:schemeClr val="tx1"/>
              </a:solidFill>
              <a:effectLst/>
              <a:latin typeface="+mn-lt"/>
              <a:ea typeface="+mn-ea"/>
              <a:cs typeface="+mn-cs"/>
            </a:endParaRPr>
          </a:p>
          <a:p>
            <a:r>
              <a:rPr lang="en-GB" sz="1200" b="0" i="0" u="none" kern="1200" dirty="0">
                <a:solidFill>
                  <a:schemeClr val="tx1"/>
                </a:solidFill>
                <a:effectLst/>
                <a:latin typeface="+mn-lt"/>
                <a:ea typeface="+mn-ea"/>
                <a:cs typeface="+mn-cs"/>
              </a:rPr>
              <a:t>External factors are key in driving these risks and opportunities</a:t>
            </a:r>
          </a:p>
          <a:p>
            <a:endParaRPr lang="en-GB" sz="1200" b="0" i="0" u="none" kern="1200" dirty="0">
              <a:solidFill>
                <a:schemeClr val="tx1"/>
              </a:solidFill>
              <a:effectLst/>
              <a:latin typeface="+mn-lt"/>
              <a:ea typeface="+mn-ea"/>
              <a:cs typeface="+mn-cs"/>
            </a:endParaRPr>
          </a:p>
          <a:p>
            <a:endParaRPr lang="en-GB" b="0" u="none" dirty="0"/>
          </a:p>
        </p:txBody>
      </p:sp>
      <p:sp>
        <p:nvSpPr>
          <p:cNvPr id="4" name="Slide Number Placeholder 3"/>
          <p:cNvSpPr>
            <a:spLocks noGrp="1"/>
          </p:cNvSpPr>
          <p:nvPr>
            <p:ph type="sldNum" sz="quarter" idx="10"/>
          </p:nvPr>
        </p:nvSpPr>
        <p:spPr/>
        <p:txBody>
          <a:bodyPr/>
          <a:lstStyle/>
          <a:p>
            <a:fld id="{B6E489DB-8C66-4811-88DF-3322DD1FCDE2}" type="slidenum">
              <a:rPr lang="en-GB" smtClean="0"/>
              <a:t>12</a:t>
            </a:fld>
            <a:endParaRPr lang="en-GB"/>
          </a:p>
        </p:txBody>
      </p:sp>
    </p:spTree>
    <p:extLst>
      <p:ext uri="{BB962C8B-B14F-4D97-AF65-F5344CB8AC3E}">
        <p14:creationId xmlns:p14="http://schemas.microsoft.com/office/powerpoint/2010/main" val="411940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13</a:t>
            </a:fld>
            <a:endParaRPr lang="en-GB"/>
          </a:p>
        </p:txBody>
      </p:sp>
    </p:spTree>
    <p:extLst>
      <p:ext uri="{BB962C8B-B14F-4D97-AF65-F5344CB8AC3E}">
        <p14:creationId xmlns:p14="http://schemas.microsoft.com/office/powerpoint/2010/main" val="3698016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14</a:t>
            </a:fld>
            <a:endParaRPr lang="en-GB"/>
          </a:p>
        </p:txBody>
      </p:sp>
    </p:spTree>
    <p:extLst>
      <p:ext uri="{BB962C8B-B14F-4D97-AF65-F5344CB8AC3E}">
        <p14:creationId xmlns:p14="http://schemas.microsoft.com/office/powerpoint/2010/main" val="2772073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15</a:t>
            </a:fld>
            <a:endParaRPr lang="en-GB"/>
          </a:p>
        </p:txBody>
      </p:sp>
    </p:spTree>
    <p:extLst>
      <p:ext uri="{BB962C8B-B14F-4D97-AF65-F5344CB8AC3E}">
        <p14:creationId xmlns:p14="http://schemas.microsoft.com/office/powerpoint/2010/main" val="3894984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16</a:t>
            </a:fld>
            <a:endParaRPr lang="en-GB"/>
          </a:p>
        </p:txBody>
      </p:sp>
    </p:spTree>
    <p:extLst>
      <p:ext uri="{BB962C8B-B14F-4D97-AF65-F5344CB8AC3E}">
        <p14:creationId xmlns:p14="http://schemas.microsoft.com/office/powerpoint/2010/main" val="1556787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17</a:t>
            </a:fld>
            <a:endParaRPr lang="en-GB"/>
          </a:p>
        </p:txBody>
      </p:sp>
    </p:spTree>
    <p:extLst>
      <p:ext uri="{BB962C8B-B14F-4D97-AF65-F5344CB8AC3E}">
        <p14:creationId xmlns:p14="http://schemas.microsoft.com/office/powerpoint/2010/main" val="2826397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r>
              <a:rPr lang="en-GB" dirty="0"/>
              <a:t> – explain how we devised the grid</a:t>
            </a:r>
          </a:p>
        </p:txBody>
      </p:sp>
      <p:sp>
        <p:nvSpPr>
          <p:cNvPr id="4" name="Slide Number Placeholder 3"/>
          <p:cNvSpPr>
            <a:spLocks noGrp="1"/>
          </p:cNvSpPr>
          <p:nvPr>
            <p:ph type="sldNum" sz="quarter" idx="10"/>
          </p:nvPr>
        </p:nvSpPr>
        <p:spPr/>
        <p:txBody>
          <a:bodyPr/>
          <a:lstStyle/>
          <a:p>
            <a:fld id="{B6E489DB-8C66-4811-88DF-3322DD1FCDE2}" type="slidenum">
              <a:rPr lang="en-GB" smtClean="0"/>
              <a:t>18</a:t>
            </a:fld>
            <a:endParaRPr lang="en-GB"/>
          </a:p>
        </p:txBody>
      </p:sp>
    </p:spTree>
    <p:extLst>
      <p:ext uri="{BB962C8B-B14F-4D97-AF65-F5344CB8AC3E}">
        <p14:creationId xmlns:p14="http://schemas.microsoft.com/office/powerpoint/2010/main" val="1965993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r>
              <a:rPr lang="en-GB" dirty="0"/>
              <a:t>/</a:t>
            </a:r>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19</a:t>
            </a:fld>
            <a:endParaRPr lang="en-GB"/>
          </a:p>
        </p:txBody>
      </p:sp>
    </p:spTree>
    <p:extLst>
      <p:ext uri="{BB962C8B-B14F-4D97-AF65-F5344CB8AC3E}">
        <p14:creationId xmlns:p14="http://schemas.microsoft.com/office/powerpoint/2010/main" val="2836312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Workshop – </a:t>
            </a:r>
            <a:r>
              <a:rPr lang="en-GB" dirty="0" err="1"/>
              <a:t>jkp</a:t>
            </a:r>
            <a:r>
              <a:rPr lang="en-GB" dirty="0"/>
              <a:t>/mb/</a:t>
            </a:r>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20</a:t>
            </a:fld>
            <a:endParaRPr lang="en-GB"/>
          </a:p>
        </p:txBody>
      </p:sp>
    </p:spTree>
    <p:extLst>
      <p:ext uri="{BB962C8B-B14F-4D97-AF65-F5344CB8AC3E}">
        <p14:creationId xmlns:p14="http://schemas.microsoft.com/office/powerpoint/2010/main" val="114814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sb</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21</a:t>
            </a:fld>
            <a:endParaRPr lang="en-GB"/>
          </a:p>
        </p:txBody>
      </p:sp>
    </p:spTree>
    <p:extLst>
      <p:ext uri="{BB962C8B-B14F-4D97-AF65-F5344CB8AC3E}">
        <p14:creationId xmlns:p14="http://schemas.microsoft.com/office/powerpoint/2010/main" val="1931231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22</a:t>
            </a:fld>
            <a:endParaRPr lang="en-GB"/>
          </a:p>
        </p:txBody>
      </p:sp>
    </p:spTree>
    <p:extLst>
      <p:ext uri="{BB962C8B-B14F-4D97-AF65-F5344CB8AC3E}">
        <p14:creationId xmlns:p14="http://schemas.microsoft.com/office/powerpoint/2010/main" val="579579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E489DB-8C66-4811-88DF-3322DD1FCDE2}" type="slidenum">
              <a:rPr lang="en-GB" smtClean="0"/>
              <a:t>23</a:t>
            </a:fld>
            <a:endParaRPr lang="en-GB"/>
          </a:p>
        </p:txBody>
      </p:sp>
    </p:spTree>
    <p:extLst>
      <p:ext uri="{BB962C8B-B14F-4D97-AF65-F5344CB8AC3E}">
        <p14:creationId xmlns:p14="http://schemas.microsoft.com/office/powerpoint/2010/main" val="2583200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Jkp</a:t>
            </a:r>
            <a:r>
              <a:rPr lang="en-GB" dirty="0"/>
              <a:t> – conundrum</a:t>
            </a:r>
          </a:p>
          <a:p>
            <a:endParaRPr lang="en-GB" dirty="0"/>
          </a:p>
          <a:p>
            <a:r>
              <a:rPr lang="en-GB" dirty="0"/>
              <a:t>#Y868</a:t>
            </a:r>
          </a:p>
        </p:txBody>
      </p:sp>
      <p:sp>
        <p:nvSpPr>
          <p:cNvPr id="4" name="Slide Number Placeholder 3"/>
          <p:cNvSpPr>
            <a:spLocks noGrp="1"/>
          </p:cNvSpPr>
          <p:nvPr>
            <p:ph type="sldNum" sz="quarter" idx="10"/>
          </p:nvPr>
        </p:nvSpPr>
        <p:spPr/>
        <p:txBody>
          <a:bodyPr/>
          <a:lstStyle/>
          <a:p>
            <a:fld id="{B6E489DB-8C66-4811-88DF-3322DD1FCDE2}" type="slidenum">
              <a:rPr lang="en-GB" smtClean="0"/>
              <a:t>24</a:t>
            </a:fld>
            <a:endParaRPr lang="en-GB"/>
          </a:p>
        </p:txBody>
      </p:sp>
    </p:spTree>
    <p:extLst>
      <p:ext uri="{BB962C8B-B14F-4D97-AF65-F5344CB8AC3E}">
        <p14:creationId xmlns:p14="http://schemas.microsoft.com/office/powerpoint/2010/main" val="4271825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to conundrum</a:t>
            </a:r>
          </a:p>
        </p:txBody>
      </p:sp>
      <p:sp>
        <p:nvSpPr>
          <p:cNvPr id="4" name="Slide Number Placeholder 3"/>
          <p:cNvSpPr>
            <a:spLocks noGrp="1"/>
          </p:cNvSpPr>
          <p:nvPr>
            <p:ph type="sldNum" sz="quarter" idx="10"/>
          </p:nvPr>
        </p:nvSpPr>
        <p:spPr/>
        <p:txBody>
          <a:bodyPr/>
          <a:lstStyle/>
          <a:p>
            <a:fld id="{B6E489DB-8C66-4811-88DF-3322DD1FCDE2}" type="slidenum">
              <a:rPr lang="en-GB" smtClean="0"/>
              <a:t>25</a:t>
            </a:fld>
            <a:endParaRPr lang="en-GB"/>
          </a:p>
        </p:txBody>
      </p:sp>
    </p:spTree>
    <p:extLst>
      <p:ext uri="{BB962C8B-B14F-4D97-AF65-F5344CB8AC3E}">
        <p14:creationId xmlns:p14="http://schemas.microsoft.com/office/powerpoint/2010/main" val="780102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8286-595D-4AA2-AE30-CC2A1D6CE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504740B-8C6F-42C2-A1D2-9FEE7260AF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772865-AC09-4834-A722-81C453A30BCE}"/>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24D6011E-8695-47D8-980F-FB8D6B2F17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CD9957-8C11-4C66-BFEA-5680CFAA3DF3}"/>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402152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05AE-3100-460A-8128-BF57378CA4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AD8D66-34A2-474D-B008-8234D6BD10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152913-5B13-4785-9C4E-E492381D4721}"/>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A14918C8-7F9B-495B-9661-4FAC9FD561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5E06FE-0A4D-47CB-BEB8-093A6E828CE9}"/>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176174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66687-30AF-4F41-9E9C-891F76CDD3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4C23E2-0F99-479F-B76D-6C58B72AC0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6CC9AA9-3A96-4BF4-8FD1-D0401AC770CC}"/>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4AC6619F-006D-47BB-A00A-5F2CE59381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407BBF-747D-4C80-85EF-A6D7A30FE8A1}"/>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294306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7F13-D3D2-4155-A839-5DA1FDC582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8CAF0-0FB0-4AF5-8215-687C5D122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A011185-1A2B-407C-8B49-CE30059E698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2A44BBB-8460-4382-81A0-FA9A862FCC1D}"/>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6" name="Footer Placeholder 5">
            <a:extLst>
              <a:ext uri="{FF2B5EF4-FFF2-40B4-BE49-F238E27FC236}">
                <a16:creationId xmlns:a16="http://schemas.microsoft.com/office/drawing/2014/main" id="{E218036A-992F-4AD3-9833-2E0FBAF5E6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5BB09C-18CC-4110-B401-CA9371B96A9C}"/>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221396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8D827-5170-47C6-B399-DF21FCFA3C2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962F2F-8DD2-4011-AF07-68458610EA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B8F907-527C-4CBF-A953-D7C31B094D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D9C501D-EDC7-45DB-8223-AD21E5FB1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05DCAA9-0AAB-48E5-B04A-F9C1473AC4C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4DEEB22-E060-4115-9483-021FEFD1DCF9}"/>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8" name="Footer Placeholder 7">
            <a:extLst>
              <a:ext uri="{FF2B5EF4-FFF2-40B4-BE49-F238E27FC236}">
                <a16:creationId xmlns:a16="http://schemas.microsoft.com/office/drawing/2014/main" id="{A030182E-EEB3-4BCD-B12A-8C5994B0DCD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5CBA79-2D1F-4191-97EB-D8AABC6D4BE2}"/>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82829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8F57-2D9A-4153-9041-1CB067E039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C7EBA7-BCF8-43FE-A5A7-54AC35EA018B}"/>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4" name="Footer Placeholder 3">
            <a:extLst>
              <a:ext uri="{FF2B5EF4-FFF2-40B4-BE49-F238E27FC236}">
                <a16:creationId xmlns:a16="http://schemas.microsoft.com/office/drawing/2014/main" id="{943E7666-CBAA-4F33-840D-A8F0968C53E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9A5AA4-A16F-46BF-94EE-E51525E43876}"/>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150134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A9AB0-7241-491D-823D-F40E97FF508B}"/>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3" name="Footer Placeholder 2">
            <a:extLst>
              <a:ext uri="{FF2B5EF4-FFF2-40B4-BE49-F238E27FC236}">
                <a16:creationId xmlns:a16="http://schemas.microsoft.com/office/drawing/2014/main" id="{BA9CD562-2FE9-4502-AF0E-8616993747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AC4D163-3DD9-4A16-9D4E-659ADBAE2483}"/>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173582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813F-83AB-4D13-9BDD-C11803265D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4174D35-2EC6-498B-872C-5AE9757882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B55742-FB3C-47F6-8CC2-E5C5611ED9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4CDB68-BE8D-4C6B-946E-7B38DD2381F1}"/>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6" name="Footer Placeholder 5">
            <a:extLst>
              <a:ext uri="{FF2B5EF4-FFF2-40B4-BE49-F238E27FC236}">
                <a16:creationId xmlns:a16="http://schemas.microsoft.com/office/drawing/2014/main" id="{EF774BDE-054C-4FCB-8595-3EA40E88DC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1263A2-0754-448A-AE2D-12AD0CA59D70}"/>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410378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04F-5D3F-47EA-9C02-2E2C70FDEA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A66676E-F265-4E2C-89A8-86FE5AE72E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6F22E12-C318-4BCA-94F1-763FD6CBA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AF775C1-80AD-48D7-A1D3-1F4AB295ECA6}"/>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6" name="Footer Placeholder 5">
            <a:extLst>
              <a:ext uri="{FF2B5EF4-FFF2-40B4-BE49-F238E27FC236}">
                <a16:creationId xmlns:a16="http://schemas.microsoft.com/office/drawing/2014/main" id="{C773E24E-6409-4534-98F9-6890DCB4A4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B597E8-D26D-409D-8647-5ABEE5B33207}"/>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82121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552F-5A0C-4BEF-A36C-AFF2FF1DE2C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4A46F4-4196-4F30-9912-CE1EA40C3CD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2FB997-B4A6-4F37-B01C-F035CF5A659A}"/>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AD3D856E-4FA3-44C2-A1AE-30FC9DDD73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E3FECB-5A20-4E21-B418-B477245EE9A3}"/>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161376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70EF3D-1266-467E-B4BD-F5CA1F714D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F444AF-307E-4C3E-A39E-99116EAE1E1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192C1-269A-4AE1-888E-D930578B8272}"/>
              </a:ext>
            </a:extLst>
          </p:cNvPr>
          <p:cNvSpPr>
            <a:spLocks noGrp="1"/>
          </p:cNvSpPr>
          <p:nvPr>
            <p:ph type="dt" sz="half" idx="10"/>
          </p:nvPr>
        </p:nvSpPr>
        <p:spPr/>
        <p:txBody>
          <a:body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EE1623FA-4177-44A2-9725-0079F06503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F42415-95EE-4D53-906F-7AA49A816EA8}"/>
              </a:ext>
            </a:extLst>
          </p:cNvPr>
          <p:cNvSpPr>
            <a:spLocks noGrp="1"/>
          </p:cNvSpPr>
          <p:nvPr>
            <p:ph type="sldNum" sz="quarter" idx="12"/>
          </p:nvPr>
        </p:nvSpPr>
        <p:spPr/>
        <p:txBody>
          <a:bodyPr/>
          <a:lstStyle/>
          <a:p>
            <a:fld id="{718A48B2-D536-4170-BFCB-62C2DAFA4CB2}" type="slidenum">
              <a:rPr lang="en-GB" smtClean="0"/>
              <a:t>‹#›</a:t>
            </a:fld>
            <a:endParaRPr lang="en-GB"/>
          </a:p>
        </p:txBody>
      </p:sp>
    </p:spTree>
    <p:extLst>
      <p:ext uri="{BB962C8B-B14F-4D97-AF65-F5344CB8AC3E}">
        <p14:creationId xmlns:p14="http://schemas.microsoft.com/office/powerpoint/2010/main" val="143296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DDA5A7-13E6-4F87-9E5B-A4D3DBFB11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B6DCAD-19E6-4920-9DC5-140D5E77C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B9464A-86A8-4D88-A572-42BDC4F17F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000A0-AC13-4EB5-BFB7-705D67A44FB3}" type="datetimeFigureOut">
              <a:rPr lang="en-GB" smtClean="0"/>
              <a:t>11/06/2018</a:t>
            </a:fld>
            <a:endParaRPr lang="en-GB"/>
          </a:p>
        </p:txBody>
      </p:sp>
      <p:sp>
        <p:nvSpPr>
          <p:cNvPr id="5" name="Footer Placeholder 4">
            <a:extLst>
              <a:ext uri="{FF2B5EF4-FFF2-40B4-BE49-F238E27FC236}">
                <a16:creationId xmlns:a16="http://schemas.microsoft.com/office/drawing/2014/main" id="{68A6E4C4-753A-4A2B-A3C0-BCA56DA035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A8599F8-2F15-45B5-940F-B947FCED3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A48B2-D536-4170-BFCB-62C2DAFA4CB2}" type="slidenum">
              <a:rPr lang="en-GB" smtClean="0"/>
              <a:t>‹#›</a:t>
            </a:fld>
            <a:endParaRPr lang="en-GB"/>
          </a:p>
        </p:txBody>
      </p:sp>
    </p:spTree>
    <p:extLst>
      <p:ext uri="{BB962C8B-B14F-4D97-AF65-F5344CB8AC3E}">
        <p14:creationId xmlns:p14="http://schemas.microsoft.com/office/powerpoint/2010/main" val="3184485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mailto:jkirkmanpage@russell.co.uk" TargetMode="External"/><Relationship Id="rId4" Type="http://schemas.openxmlformats.org/officeDocument/2006/relationships/hyperlink" Target="mailto:sbasi@russell.co.u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Z9zcxt0oCG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A4A-DF72-4400-B3BA-490DA9DD32E8}"/>
              </a:ext>
            </a:extLst>
          </p:cNvPr>
          <p:cNvSpPr>
            <a:spLocks noGrp="1"/>
          </p:cNvSpPr>
          <p:nvPr>
            <p:ph type="title"/>
          </p:nvPr>
        </p:nvSpPr>
        <p:spPr>
          <a:xfrm>
            <a:off x="584200" y="365125"/>
            <a:ext cx="11239500" cy="1325563"/>
          </a:xfrm>
        </p:spPr>
        <p:txBody>
          <a:bodyPr>
            <a:normAutofit/>
          </a:bodyPr>
          <a:lstStyle/>
          <a:p>
            <a:pPr algn="ctr"/>
            <a:r>
              <a:rPr lang="en-GB" sz="4000" b="1" dirty="0">
                <a:solidFill>
                  <a:srgbClr val="0070C0"/>
                </a:solidFill>
              </a:rPr>
              <a:t>Managing Risk and Opportunities in a Connected World</a:t>
            </a:r>
          </a:p>
        </p:txBody>
      </p:sp>
      <p:pic>
        <p:nvPicPr>
          <p:cNvPr id="5" name="Content Placeholder 4">
            <a:extLst>
              <a:ext uri="{FF2B5EF4-FFF2-40B4-BE49-F238E27FC236}">
                <a16:creationId xmlns:a16="http://schemas.microsoft.com/office/drawing/2014/main" id="{92BF02BC-1ABF-4579-A224-936C06D427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80996" y="2429449"/>
            <a:ext cx="5430008" cy="3143689"/>
          </a:xfrm>
        </p:spPr>
      </p:pic>
      <p:pic>
        <p:nvPicPr>
          <p:cNvPr id="4" name="Picture 3">
            <a:extLst>
              <a:ext uri="{FF2B5EF4-FFF2-40B4-BE49-F238E27FC236}">
                <a16:creationId xmlns:a16="http://schemas.microsoft.com/office/drawing/2014/main" id="{6C711BBE-284F-41CE-903E-95C3AF1770CE}"/>
              </a:ext>
            </a:extLst>
          </p:cNvPr>
          <p:cNvPicPr>
            <a:picLocks noChangeAspect="1"/>
          </p:cNvPicPr>
          <p:nvPr/>
        </p:nvPicPr>
        <p:blipFill>
          <a:blip r:embed="rId4"/>
          <a:stretch>
            <a:fillRect/>
          </a:stretch>
        </p:blipFill>
        <p:spPr>
          <a:xfrm>
            <a:off x="20897" y="5207000"/>
            <a:ext cx="3360099" cy="1543050"/>
          </a:xfrm>
          <a:prstGeom prst="rect">
            <a:avLst/>
          </a:prstGeom>
        </p:spPr>
      </p:pic>
      <p:pic>
        <p:nvPicPr>
          <p:cNvPr id="6" name="Picture 5">
            <a:extLst>
              <a:ext uri="{FF2B5EF4-FFF2-40B4-BE49-F238E27FC236}">
                <a16:creationId xmlns:a16="http://schemas.microsoft.com/office/drawing/2014/main" id="{E7D939BE-967B-4D36-A19E-B4F368AE10CB}"/>
              </a:ext>
            </a:extLst>
          </p:cNvPr>
          <p:cNvPicPr>
            <a:picLocks noChangeAspect="1"/>
          </p:cNvPicPr>
          <p:nvPr/>
        </p:nvPicPr>
        <p:blipFill>
          <a:blip r:embed="rId4"/>
          <a:stretch>
            <a:fillRect/>
          </a:stretch>
        </p:blipFill>
        <p:spPr>
          <a:xfrm>
            <a:off x="8811004" y="5207000"/>
            <a:ext cx="3360099" cy="1543050"/>
          </a:xfrm>
          <a:prstGeom prst="rect">
            <a:avLst/>
          </a:prstGeom>
        </p:spPr>
      </p:pic>
    </p:spTree>
    <p:extLst>
      <p:ext uri="{BB962C8B-B14F-4D97-AF65-F5344CB8AC3E}">
        <p14:creationId xmlns:p14="http://schemas.microsoft.com/office/powerpoint/2010/main" val="90025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point-coverbgrou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424" y="0"/>
            <a:ext cx="10431409" cy="6858000"/>
          </a:xfrm>
          <a:prstGeom prst="rect">
            <a:avLst/>
          </a:prstGeom>
        </p:spPr>
      </p:pic>
      <p:pic>
        <p:nvPicPr>
          <p:cNvPr id="16" name="image1.png"/>
          <p:cNvPicPr/>
          <p:nvPr/>
        </p:nvPicPr>
        <p:blipFill>
          <a:blip r:embed="rId4">
            <a:extLst/>
          </a:blip>
          <a:stretch>
            <a:fillRect/>
          </a:stretch>
        </p:blipFill>
        <p:spPr>
          <a:xfrm>
            <a:off x="1326091" y="577483"/>
            <a:ext cx="3510798" cy="1854926"/>
          </a:xfrm>
          <a:prstGeom prst="rect">
            <a:avLst/>
          </a:prstGeom>
          <a:ln w="12700">
            <a:miter lim="400000"/>
          </a:ln>
        </p:spPr>
      </p:pic>
      <p:sp>
        <p:nvSpPr>
          <p:cNvPr id="17" name="Shape 17"/>
          <p:cNvSpPr/>
          <p:nvPr/>
        </p:nvSpPr>
        <p:spPr>
          <a:xfrm>
            <a:off x="1326091" y="2339774"/>
            <a:ext cx="10208033" cy="435548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defRPr sz="1800"/>
            </a:pPr>
            <a:r>
              <a:rPr lang="en-GB" sz="2800" b="1" dirty="0">
                <a:solidFill>
                  <a:srgbClr val="002060"/>
                </a:solidFill>
              </a:rPr>
              <a:t>Managing Risk and Opportunities </a:t>
            </a:r>
          </a:p>
          <a:p>
            <a:pPr>
              <a:defRPr sz="1800"/>
            </a:pPr>
            <a:r>
              <a:rPr lang="en-GB" sz="2800" b="1" dirty="0">
                <a:solidFill>
                  <a:srgbClr val="002060"/>
                </a:solidFill>
              </a:rPr>
              <a:t>In a Connected World</a:t>
            </a:r>
          </a:p>
          <a:p>
            <a:pPr>
              <a:defRPr sz="1800"/>
            </a:pPr>
            <a:endParaRPr lang="en-GB" sz="2800" dirty="0">
              <a:solidFill>
                <a:srgbClr val="002060"/>
              </a:solidFill>
            </a:endParaRPr>
          </a:p>
          <a:p>
            <a:pPr>
              <a:defRPr sz="1800"/>
            </a:pPr>
            <a:r>
              <a:rPr lang="en-GB" sz="2400" dirty="0">
                <a:solidFill>
                  <a:srgbClr val="002060"/>
                </a:solidFill>
              </a:rPr>
              <a:t>A new initiative to support </a:t>
            </a:r>
          </a:p>
          <a:p>
            <a:pPr>
              <a:defRPr sz="1800"/>
            </a:pPr>
            <a:r>
              <a:rPr lang="en-GB" sz="2400" dirty="0">
                <a:solidFill>
                  <a:srgbClr val="002060"/>
                </a:solidFill>
              </a:rPr>
              <a:t>Strategic Business Strategy in today’s</a:t>
            </a:r>
          </a:p>
          <a:p>
            <a:pPr>
              <a:defRPr sz="1800"/>
            </a:pPr>
            <a:r>
              <a:rPr lang="en-GB" sz="2400" dirty="0">
                <a:solidFill>
                  <a:srgbClr val="002060"/>
                </a:solidFill>
              </a:rPr>
              <a:t>Interconnected Landscape.</a:t>
            </a:r>
          </a:p>
          <a:p>
            <a:pPr lvl="0">
              <a:defRPr sz="1800"/>
            </a:pPr>
            <a:endParaRPr lang="en-GB" sz="1903" b="1" dirty="0">
              <a:solidFill>
                <a:srgbClr val="002060"/>
              </a:solidFill>
            </a:endParaRPr>
          </a:p>
          <a:p>
            <a:pPr lvl="0">
              <a:defRPr sz="1800"/>
            </a:pPr>
            <a:endParaRPr lang="en-GB" sz="1903" b="1" dirty="0">
              <a:solidFill>
                <a:srgbClr val="002244"/>
              </a:solidFill>
            </a:endParaRPr>
          </a:p>
          <a:p>
            <a:pPr lvl="0">
              <a:defRPr sz="1800"/>
            </a:pPr>
            <a:r>
              <a:rPr lang="en-GB" sz="1646" dirty="0">
                <a:solidFill>
                  <a:srgbClr val="002244"/>
                </a:solidFill>
              </a:rPr>
              <a:t> </a:t>
            </a:r>
            <a:r>
              <a:rPr sz="2400" dirty="0">
                <a:solidFill>
                  <a:srgbClr val="002244"/>
                </a:solidFill>
              </a:rPr>
              <a:t>Russell Group Limited</a:t>
            </a:r>
            <a:endParaRPr lang="en-GB" sz="2400" dirty="0">
              <a:solidFill>
                <a:srgbClr val="002244"/>
              </a:solidFill>
            </a:endParaRPr>
          </a:p>
          <a:p>
            <a:pPr lvl="0">
              <a:defRPr sz="1800"/>
            </a:pPr>
            <a:endParaRPr lang="en-GB" sz="2400" dirty="0">
              <a:solidFill>
                <a:srgbClr val="002244"/>
              </a:solidFill>
            </a:endParaRPr>
          </a:p>
          <a:p>
            <a:pPr lvl="0">
              <a:defRPr sz="1800"/>
            </a:pPr>
            <a:r>
              <a:rPr lang="en-GB" sz="2400" dirty="0">
                <a:solidFill>
                  <a:srgbClr val="002244"/>
                </a:solidFill>
              </a:rPr>
              <a:t>2018</a:t>
            </a:r>
            <a:endParaRPr sz="2400" dirty="0">
              <a:solidFill>
                <a:srgbClr val="002244"/>
              </a:solidFill>
            </a:endParaRPr>
          </a:p>
          <a:p>
            <a:pPr lvl="0">
              <a:defRPr sz="1800"/>
            </a:pPr>
            <a:endParaRPr sz="1697" dirty="0">
              <a:solidFill>
                <a:srgbClr val="002244"/>
              </a:solidFill>
            </a:endParaRPr>
          </a:p>
        </p:txBody>
      </p:sp>
    </p:spTree>
    <p:extLst>
      <p:ext uri="{BB962C8B-B14F-4D97-AF65-F5344CB8AC3E}">
        <p14:creationId xmlns:p14="http://schemas.microsoft.com/office/powerpoint/2010/main" val="77566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C932-E822-4F1E-9F04-6F013B823181}"/>
              </a:ext>
            </a:extLst>
          </p:cNvPr>
          <p:cNvSpPr>
            <a:spLocks noGrp="1"/>
          </p:cNvSpPr>
          <p:nvPr>
            <p:ph type="title"/>
          </p:nvPr>
        </p:nvSpPr>
        <p:spPr/>
        <p:txBody>
          <a:bodyPr/>
          <a:lstStyle/>
          <a:p>
            <a:r>
              <a:rPr lang="en-GB" b="1" dirty="0">
                <a:solidFill>
                  <a:srgbClr val="002060"/>
                </a:solidFill>
              </a:rPr>
              <a:t>Agenda</a:t>
            </a:r>
          </a:p>
        </p:txBody>
      </p:sp>
      <p:sp>
        <p:nvSpPr>
          <p:cNvPr id="3" name="Content Placeholder 2">
            <a:extLst>
              <a:ext uri="{FF2B5EF4-FFF2-40B4-BE49-F238E27FC236}">
                <a16:creationId xmlns:a16="http://schemas.microsoft.com/office/drawing/2014/main" id="{D0B66B35-3B90-45B1-82DB-2B1A6ED0F771}"/>
              </a:ext>
            </a:extLst>
          </p:cNvPr>
          <p:cNvSpPr>
            <a:spLocks noGrp="1"/>
          </p:cNvSpPr>
          <p:nvPr>
            <p:ph idx="1"/>
          </p:nvPr>
        </p:nvSpPr>
        <p:spPr/>
        <p:txBody>
          <a:bodyPr/>
          <a:lstStyle/>
          <a:p>
            <a:r>
              <a:rPr lang="en-GB" dirty="0">
                <a:solidFill>
                  <a:srgbClr val="002060"/>
                </a:solidFill>
              </a:rPr>
              <a:t>Russell Group</a:t>
            </a:r>
          </a:p>
          <a:p>
            <a:r>
              <a:rPr lang="en-GB" dirty="0">
                <a:solidFill>
                  <a:srgbClr val="002060"/>
                </a:solidFill>
              </a:rPr>
              <a:t>What is </a:t>
            </a:r>
            <a:r>
              <a:rPr lang="en-GB" b="1" dirty="0">
                <a:solidFill>
                  <a:srgbClr val="002060"/>
                </a:solidFill>
              </a:rPr>
              <a:t>Connected Risk</a:t>
            </a:r>
          </a:p>
          <a:p>
            <a:r>
              <a:rPr lang="en-GB" dirty="0">
                <a:solidFill>
                  <a:srgbClr val="002060"/>
                </a:solidFill>
              </a:rPr>
              <a:t>Our progress so far</a:t>
            </a:r>
          </a:p>
          <a:p>
            <a:r>
              <a:rPr lang="en-GB" dirty="0">
                <a:solidFill>
                  <a:srgbClr val="002060"/>
                </a:solidFill>
              </a:rPr>
              <a:t>Interactive risk and opportunity workshop</a:t>
            </a:r>
          </a:p>
          <a:p>
            <a:r>
              <a:rPr lang="en-GB" dirty="0">
                <a:solidFill>
                  <a:srgbClr val="002060"/>
                </a:solidFill>
              </a:rPr>
              <a:t>Summary and final questions</a:t>
            </a:r>
          </a:p>
          <a:p>
            <a:endParaRPr lang="en-GB" dirty="0"/>
          </a:p>
          <a:p>
            <a:pPr marL="0" indent="0" algn="ctr">
              <a:buNone/>
            </a:pPr>
            <a:r>
              <a:rPr lang="en-GB" b="1" dirty="0">
                <a:solidFill>
                  <a:srgbClr val="002060"/>
                </a:solidFill>
              </a:rPr>
              <a:t>This is a workshop - do please ask questions as we go</a:t>
            </a:r>
          </a:p>
        </p:txBody>
      </p:sp>
      <p:pic>
        <p:nvPicPr>
          <p:cNvPr id="4" name="image1.png">
            <a:extLst>
              <a:ext uri="{FF2B5EF4-FFF2-40B4-BE49-F238E27FC236}">
                <a16:creationId xmlns:a16="http://schemas.microsoft.com/office/drawing/2014/main" id="{EAE39ADC-476C-4182-A3BD-6A4DACDA407D}"/>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7326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p:nvPr/>
        </p:nvSpPr>
        <p:spPr>
          <a:xfrm>
            <a:off x="1258660" y="661872"/>
            <a:ext cx="8836870" cy="381524"/>
          </a:xfrm>
          <a:prstGeom prst="rect">
            <a:avLst/>
          </a:prstGeom>
          <a:ln w="12700">
            <a:miter lim="400000"/>
          </a:ln>
          <a:extLst>
            <a:ext uri="{C572A759-6A51-4108-AA02-DFA0A04FC94B}">
              <ma14:wrappingTextBoxFlag xmlns:ma14="http://schemas.microsoft.com/office/mac/drawingml/2011/main" xmlns="" val="1"/>
            </a:ext>
          </a:extLst>
        </p:spPr>
        <p:txBody>
          <a:bodyPr wrap="square" lIns="19594" tIns="19594" rIns="19594" bIns="19594" anchor="b">
            <a:spAutoFit/>
          </a:bodyPr>
          <a:lstStyle>
            <a:lvl1pPr>
              <a:lnSpc>
                <a:spcPct val="90000"/>
              </a:lnSpc>
              <a:defRPr sz="5500" b="1">
                <a:solidFill>
                  <a:srgbClr val="002244"/>
                </a:solidFill>
              </a:defRPr>
            </a:lvl1pPr>
          </a:lstStyle>
          <a:p>
            <a:pPr lvl="0" algn="ctr">
              <a:defRPr sz="1800" b="0">
                <a:solidFill>
                  <a:srgbClr val="000000"/>
                </a:solidFill>
              </a:defRPr>
            </a:pPr>
            <a:endParaRPr sz="2469" dirty="0">
              <a:solidFill>
                <a:srgbClr val="002060"/>
              </a:solidFill>
            </a:endParaRPr>
          </a:p>
        </p:txBody>
      </p:sp>
      <p:pic>
        <p:nvPicPr>
          <p:cNvPr id="4" name="image1.png">
            <a:extLst>
              <a:ext uri="{FF2B5EF4-FFF2-40B4-BE49-F238E27FC236}">
                <a16:creationId xmlns:a16="http://schemas.microsoft.com/office/drawing/2014/main" id="{9FD5AE1F-5886-467D-8193-7CF83633F17D}"/>
              </a:ext>
            </a:extLst>
          </p:cNvPr>
          <p:cNvPicPr/>
          <p:nvPr/>
        </p:nvPicPr>
        <p:blipFill>
          <a:blip r:embed="rId3">
            <a:extLst/>
          </a:blip>
          <a:stretch>
            <a:fillRect/>
          </a:stretch>
        </p:blipFill>
        <p:spPr>
          <a:xfrm>
            <a:off x="10390749" y="5858539"/>
            <a:ext cx="1538981" cy="903768"/>
          </a:xfrm>
          <a:prstGeom prst="rect">
            <a:avLst/>
          </a:prstGeom>
          <a:ln w="12700">
            <a:miter lim="400000"/>
          </a:ln>
        </p:spPr>
      </p:pic>
      <p:sp>
        <p:nvSpPr>
          <p:cNvPr id="2" name="Title 1">
            <a:extLst>
              <a:ext uri="{FF2B5EF4-FFF2-40B4-BE49-F238E27FC236}">
                <a16:creationId xmlns:a16="http://schemas.microsoft.com/office/drawing/2014/main" id="{2C1B55E7-A26E-4F10-90D3-F05DC4E78177}"/>
              </a:ext>
            </a:extLst>
          </p:cNvPr>
          <p:cNvSpPr>
            <a:spLocks noGrp="1"/>
          </p:cNvSpPr>
          <p:nvPr>
            <p:ph type="title"/>
          </p:nvPr>
        </p:nvSpPr>
        <p:spPr/>
        <p:txBody>
          <a:bodyPr/>
          <a:lstStyle/>
          <a:p>
            <a:r>
              <a:rPr lang="en-GB" b="1" dirty="0">
                <a:solidFill>
                  <a:srgbClr val="002060"/>
                </a:solidFill>
              </a:rPr>
              <a:t>Workshop Objectives</a:t>
            </a:r>
          </a:p>
        </p:txBody>
      </p:sp>
      <p:sp>
        <p:nvSpPr>
          <p:cNvPr id="3" name="Content Placeholder 2">
            <a:extLst>
              <a:ext uri="{FF2B5EF4-FFF2-40B4-BE49-F238E27FC236}">
                <a16:creationId xmlns:a16="http://schemas.microsoft.com/office/drawing/2014/main" id="{8255EDF3-4E80-420D-9621-3C3A0538A06B}"/>
              </a:ext>
            </a:extLst>
          </p:cNvPr>
          <p:cNvSpPr>
            <a:spLocks noGrp="1"/>
          </p:cNvSpPr>
          <p:nvPr>
            <p:ph idx="1"/>
          </p:nvPr>
        </p:nvSpPr>
        <p:spPr>
          <a:xfrm>
            <a:off x="838200" y="2141537"/>
            <a:ext cx="10515600" cy="4351338"/>
          </a:xfrm>
        </p:spPr>
        <p:txBody>
          <a:bodyPr/>
          <a:lstStyle/>
          <a:p>
            <a:pPr lvl="0"/>
            <a:r>
              <a:rPr lang="en-GB" dirty="0">
                <a:solidFill>
                  <a:srgbClr val="002060"/>
                </a:solidFill>
              </a:rPr>
              <a:t>To understand Connected Risk</a:t>
            </a:r>
          </a:p>
          <a:p>
            <a:pPr lvl="0"/>
            <a:r>
              <a:rPr lang="en-GB" dirty="0">
                <a:solidFill>
                  <a:srgbClr val="002060"/>
                </a:solidFill>
              </a:rPr>
              <a:t>To appreciate how risks and opportunities are integral to the business strategy of the company</a:t>
            </a:r>
          </a:p>
          <a:p>
            <a:pPr lvl="0"/>
            <a:r>
              <a:rPr lang="en-GB" dirty="0">
                <a:solidFill>
                  <a:srgbClr val="002060"/>
                </a:solidFill>
              </a:rPr>
              <a:t>To learn about and have the opportunity to become involved in an initiative to empower RM/CRO’s with data and information so they can influence and help manage business strategy. </a:t>
            </a:r>
          </a:p>
        </p:txBody>
      </p:sp>
    </p:spTree>
    <p:extLst>
      <p:ext uri="{BB962C8B-B14F-4D97-AF65-F5344CB8AC3E}">
        <p14:creationId xmlns:p14="http://schemas.microsoft.com/office/powerpoint/2010/main" val="20401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84"/>
                                        </p:tgtEl>
                                        <p:attrNameLst>
                                          <p:attrName>style.visibility</p:attrName>
                                        </p:attrNameLst>
                                      </p:cBhvr>
                                      <p:to>
                                        <p:strVal val="visible"/>
                                      </p:to>
                                    </p:set>
                                    <p:anim calcmode="lin" valueType="num">
                                      <p:cBhvr>
                                        <p:cTn id="7" dur="500" fill="hold"/>
                                        <p:tgtEl>
                                          <p:spTgt spid="284"/>
                                        </p:tgtEl>
                                        <p:attrNameLst>
                                          <p:attrName>ppt_x</p:attrName>
                                        </p:attrNameLst>
                                      </p:cBhvr>
                                      <p:tavLst>
                                        <p:tav tm="0">
                                          <p:val>
                                            <p:strVal val="0-#ppt_w/2"/>
                                          </p:val>
                                        </p:tav>
                                        <p:tav tm="100000">
                                          <p:val>
                                            <p:strVal val="#ppt_x"/>
                                          </p:val>
                                        </p:tav>
                                      </p:tavLst>
                                    </p:anim>
                                    <p:anim calcmode="lin" valueType="num">
                                      <p:cBhvr>
                                        <p:cTn id="8" dur="500" fill="hold"/>
                                        <p:tgtEl>
                                          <p:spTgt spid="2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7624-B23F-4BB9-AD14-58B04528090C}"/>
              </a:ext>
            </a:extLst>
          </p:cNvPr>
          <p:cNvSpPr>
            <a:spLocks noGrp="1"/>
          </p:cNvSpPr>
          <p:nvPr>
            <p:ph type="title"/>
          </p:nvPr>
        </p:nvSpPr>
        <p:spPr/>
        <p:txBody>
          <a:bodyPr/>
          <a:lstStyle/>
          <a:p>
            <a:r>
              <a:rPr lang="en-GB" b="1" dirty="0">
                <a:solidFill>
                  <a:srgbClr val="002060"/>
                </a:solidFill>
              </a:rPr>
              <a:t>Who are Russell Group – Our Journey</a:t>
            </a:r>
          </a:p>
        </p:txBody>
      </p:sp>
      <p:sp>
        <p:nvSpPr>
          <p:cNvPr id="3" name="Content Placeholder 2">
            <a:extLst>
              <a:ext uri="{FF2B5EF4-FFF2-40B4-BE49-F238E27FC236}">
                <a16:creationId xmlns:a16="http://schemas.microsoft.com/office/drawing/2014/main" id="{B25E883F-289F-45B0-8DB0-4F6FDD475D31}"/>
              </a:ext>
            </a:extLst>
          </p:cNvPr>
          <p:cNvSpPr>
            <a:spLocks noGrp="1"/>
          </p:cNvSpPr>
          <p:nvPr>
            <p:ph idx="1"/>
          </p:nvPr>
        </p:nvSpPr>
        <p:spPr>
          <a:xfrm>
            <a:off x="838200" y="1825625"/>
            <a:ext cx="10896600" cy="4351338"/>
          </a:xfrm>
        </p:spPr>
        <p:txBody>
          <a:bodyPr>
            <a:normAutofit/>
          </a:bodyPr>
          <a:lstStyle/>
          <a:p>
            <a:r>
              <a:rPr lang="en-GB" dirty="0">
                <a:solidFill>
                  <a:srgbClr val="002060"/>
                </a:solidFill>
              </a:rPr>
              <a:t>Long-tail liability &amp; Lloyd’s Equitas reserving project </a:t>
            </a:r>
          </a:p>
          <a:p>
            <a:r>
              <a:rPr lang="en-GB" dirty="0">
                <a:solidFill>
                  <a:srgbClr val="002060"/>
                </a:solidFill>
              </a:rPr>
              <a:t>Strong positioning in the liability (re)insurance product classes </a:t>
            </a:r>
          </a:p>
          <a:p>
            <a:r>
              <a:rPr lang="en-GB" dirty="0">
                <a:solidFill>
                  <a:srgbClr val="002060"/>
                </a:solidFill>
              </a:rPr>
              <a:t>Established ALPS multi-class modelling offering for (re)insurers</a:t>
            </a:r>
          </a:p>
          <a:p>
            <a:r>
              <a:rPr lang="en-GB" dirty="0">
                <a:solidFill>
                  <a:srgbClr val="002060"/>
                </a:solidFill>
              </a:rPr>
              <a:t>Our modelling of underlying risk reveals (re)insurance classes are siloed</a:t>
            </a:r>
          </a:p>
          <a:p>
            <a:r>
              <a:rPr lang="en-GB" dirty="0">
                <a:solidFill>
                  <a:srgbClr val="002060"/>
                </a:solidFill>
              </a:rPr>
              <a:t>Thought leadership programme for ‘Connected Risk’ has revealed</a:t>
            </a:r>
          </a:p>
          <a:p>
            <a:pPr lvl="1"/>
            <a:r>
              <a:rPr lang="en-GB" dirty="0">
                <a:solidFill>
                  <a:srgbClr val="002060"/>
                </a:solidFill>
              </a:rPr>
              <a:t>Corporates siloed by function and (re)insurers siloed by product class</a:t>
            </a:r>
          </a:p>
          <a:p>
            <a:pPr lvl="1"/>
            <a:r>
              <a:rPr lang="en-GB" dirty="0">
                <a:solidFill>
                  <a:srgbClr val="002060"/>
                </a:solidFill>
              </a:rPr>
              <a:t>Insurance is just one aspect of risk mitigation</a:t>
            </a:r>
          </a:p>
          <a:p>
            <a:pPr lvl="1"/>
            <a:r>
              <a:rPr lang="en-GB" dirty="0">
                <a:solidFill>
                  <a:srgbClr val="002060"/>
                </a:solidFill>
              </a:rPr>
              <a:t>Opportunity is as important as risk</a:t>
            </a:r>
          </a:p>
          <a:p>
            <a:pPr lvl="1"/>
            <a:r>
              <a:rPr lang="en-GB" dirty="0">
                <a:solidFill>
                  <a:srgbClr val="002060"/>
                </a:solidFill>
              </a:rPr>
              <a:t>Risk and Opportunity needs to be integral to business strategy </a:t>
            </a:r>
          </a:p>
        </p:txBody>
      </p:sp>
      <p:pic>
        <p:nvPicPr>
          <p:cNvPr id="4" name="image1.png">
            <a:extLst>
              <a:ext uri="{FF2B5EF4-FFF2-40B4-BE49-F238E27FC236}">
                <a16:creationId xmlns:a16="http://schemas.microsoft.com/office/drawing/2014/main" id="{746A3995-8BCC-4CDB-98C4-292C3F79AD10}"/>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09395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71B6F-9727-4F6D-9871-B8661F3738A9}"/>
              </a:ext>
            </a:extLst>
          </p:cNvPr>
          <p:cNvSpPr>
            <a:spLocks noGrp="1"/>
          </p:cNvSpPr>
          <p:nvPr>
            <p:ph type="title"/>
          </p:nvPr>
        </p:nvSpPr>
        <p:spPr/>
        <p:txBody>
          <a:bodyPr/>
          <a:lstStyle/>
          <a:p>
            <a:pPr algn="ctr"/>
            <a:r>
              <a:rPr lang="en-GB" b="1" dirty="0">
                <a:solidFill>
                  <a:srgbClr val="002060"/>
                </a:solidFill>
              </a:rPr>
              <a:t>What is Connected Risk – a Definition</a:t>
            </a:r>
          </a:p>
        </p:txBody>
      </p:sp>
      <p:sp>
        <p:nvSpPr>
          <p:cNvPr id="3" name="Content Placeholder 2">
            <a:extLst>
              <a:ext uri="{FF2B5EF4-FFF2-40B4-BE49-F238E27FC236}">
                <a16:creationId xmlns:a16="http://schemas.microsoft.com/office/drawing/2014/main" id="{E34F38AE-11B4-44D8-8178-BE368C396E3A}"/>
              </a:ext>
            </a:extLst>
          </p:cNvPr>
          <p:cNvSpPr>
            <a:spLocks noGrp="1"/>
          </p:cNvSpPr>
          <p:nvPr>
            <p:ph idx="1"/>
          </p:nvPr>
        </p:nvSpPr>
        <p:spPr>
          <a:xfrm>
            <a:off x="2214372" y="2077562"/>
            <a:ext cx="8352028" cy="3616642"/>
          </a:xfrm>
        </p:spPr>
        <p:txBody>
          <a:bodyPr/>
          <a:lstStyle/>
          <a:p>
            <a:pPr marL="0" indent="0">
              <a:buNone/>
            </a:pPr>
            <a:r>
              <a:rPr lang="en-GB" sz="3200" i="1" dirty="0">
                <a:solidFill>
                  <a:srgbClr val="002060"/>
                </a:solidFill>
              </a:rPr>
              <a:t>Connected Risk is the systemic exposure of organisations, their partners, suppliers and customers to cumulative and cascading financial, operational and reputational vulnerabilities.</a:t>
            </a:r>
          </a:p>
          <a:p>
            <a:endParaRPr lang="en-GB" dirty="0"/>
          </a:p>
        </p:txBody>
      </p:sp>
      <p:pic>
        <p:nvPicPr>
          <p:cNvPr id="4" name="image1.png">
            <a:extLst>
              <a:ext uri="{FF2B5EF4-FFF2-40B4-BE49-F238E27FC236}">
                <a16:creationId xmlns:a16="http://schemas.microsoft.com/office/drawing/2014/main" id="{B14A9C32-C1E9-4A5F-9CD7-887FAC4AFD3F}"/>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252653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p:nvPr/>
        </p:nvSpPr>
        <p:spPr>
          <a:xfrm>
            <a:off x="1258660" y="394428"/>
            <a:ext cx="8836870" cy="648968"/>
          </a:xfrm>
          <a:prstGeom prst="rect">
            <a:avLst/>
          </a:prstGeom>
          <a:ln w="12700">
            <a:miter lim="400000"/>
          </a:ln>
          <a:extLst>
            <a:ext uri="{C572A759-6A51-4108-AA02-DFA0A04FC94B}">
              <ma14:wrappingTextBoxFlag xmlns="" xmlns:ma14="http://schemas.microsoft.com/office/mac/drawingml/2011/main" val="1"/>
            </a:ext>
          </a:extLst>
        </p:spPr>
        <p:txBody>
          <a:bodyPr wrap="square" lIns="19594" tIns="19594" rIns="19594" bIns="19594" anchor="b">
            <a:spAutoFit/>
          </a:bodyPr>
          <a:lstStyle>
            <a:lvl1pPr>
              <a:lnSpc>
                <a:spcPct val="90000"/>
              </a:lnSpc>
              <a:defRPr sz="5500" b="1">
                <a:solidFill>
                  <a:srgbClr val="002244"/>
                </a:solidFill>
              </a:defRPr>
            </a:lvl1pPr>
          </a:lstStyle>
          <a:p>
            <a:pPr lvl="0">
              <a:defRPr sz="1800" b="0">
                <a:solidFill>
                  <a:srgbClr val="000000"/>
                </a:solidFill>
              </a:defRPr>
            </a:pPr>
            <a:r>
              <a:rPr lang="en-GB" sz="4400" dirty="0">
                <a:solidFill>
                  <a:srgbClr val="002060"/>
                </a:solidFill>
              </a:rPr>
              <a:t>How Connected are we?</a:t>
            </a:r>
            <a:endParaRPr sz="4400" dirty="0">
              <a:solidFill>
                <a:srgbClr val="002060"/>
              </a:solidFill>
            </a:endParaRPr>
          </a:p>
        </p:txBody>
      </p:sp>
      <p:sp>
        <p:nvSpPr>
          <p:cNvPr id="285" name="Shape 285"/>
          <p:cNvSpPr/>
          <p:nvPr/>
        </p:nvSpPr>
        <p:spPr>
          <a:xfrm>
            <a:off x="1208043" y="1466305"/>
            <a:ext cx="8554193" cy="287819"/>
          </a:xfrm>
          <a:prstGeom prst="rect">
            <a:avLst/>
          </a:prstGeom>
          <a:ln w="12700">
            <a:miter lim="400000"/>
          </a:ln>
          <a:extLst>
            <a:ext uri="{C572A759-6A51-4108-AA02-DFA0A04FC94B}">
              <ma14:wrappingTextBoxFlag xmlns="" xmlns:ma14="http://schemas.microsoft.com/office/mac/drawingml/2011/main" val="1"/>
            </a:ext>
          </a:extLst>
        </p:spPr>
        <p:txBody>
          <a:bodyPr lIns="17105" tIns="17105" rIns="17105" bIns="17105">
            <a:spAutoFit/>
          </a:bodyPr>
          <a:lstStyle/>
          <a:p>
            <a:pPr lvl="0">
              <a:buClr>
                <a:srgbClr val="002244"/>
              </a:buClr>
              <a:buSzPct val="100000"/>
              <a:defRPr sz="1800"/>
            </a:pPr>
            <a:endParaRPr sz="1646" dirty="0">
              <a:solidFill>
                <a:srgbClr val="002244"/>
              </a:solidFill>
            </a:endParaRPr>
          </a:p>
        </p:txBody>
      </p:sp>
      <p:grpSp>
        <p:nvGrpSpPr>
          <p:cNvPr id="17" name="Group 16">
            <a:extLst>
              <a:ext uri="{FF2B5EF4-FFF2-40B4-BE49-F238E27FC236}">
                <a16:creationId xmlns:a16="http://schemas.microsoft.com/office/drawing/2014/main" id="{694B3B55-4F3C-4E64-BE6D-41D7B195E344}"/>
              </a:ext>
            </a:extLst>
          </p:cNvPr>
          <p:cNvGrpSpPr/>
          <p:nvPr/>
        </p:nvGrpSpPr>
        <p:grpSpPr>
          <a:xfrm>
            <a:off x="-970187" y="831282"/>
            <a:ext cx="11440067" cy="4161342"/>
            <a:chOff x="-3422991" y="1698949"/>
            <a:chExt cx="23244168" cy="8567405"/>
          </a:xfrm>
        </p:grpSpPr>
        <p:sp>
          <p:nvSpPr>
            <p:cNvPr id="8" name="Arc 7">
              <a:extLst>
                <a:ext uri="{FF2B5EF4-FFF2-40B4-BE49-F238E27FC236}">
                  <a16:creationId xmlns:a16="http://schemas.microsoft.com/office/drawing/2014/main" id="{87E56555-8B0E-4C03-8FC4-4D946E7E6FC7}"/>
                </a:ext>
              </a:extLst>
            </p:cNvPr>
            <p:cNvSpPr/>
            <p:nvPr/>
          </p:nvSpPr>
          <p:spPr>
            <a:xfrm rot="4666647">
              <a:off x="-1690245" y="2533360"/>
              <a:ext cx="5927991" cy="9393484"/>
            </a:xfrm>
            <a:prstGeom prst="arc">
              <a:avLst>
                <a:gd name="adj1" fmla="val 12206121"/>
                <a:gd name="adj2" fmla="val 147805"/>
              </a:avLst>
            </a:prstGeom>
            <a:noFill/>
            <a:ln w="25400" cap="flat">
              <a:solidFill>
                <a:srgbClr val="8F8F8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7026" tIns="23513" rIns="47026" bIns="23513" numCol="1" spcCol="38100" rtlCol="0" anchor="t">
              <a:noAutofit/>
            </a:bodyPr>
            <a:lstStyle/>
            <a:p>
              <a:pPr defTabSz="470276" latinLnBrk="1" hangingPunct="0"/>
              <a:endParaRPr lang="en-GB" sz="926">
                <a:solidFill>
                  <a:srgbClr val="000000"/>
                </a:solidFill>
              </a:endParaRPr>
            </a:p>
          </p:txBody>
        </p:sp>
        <p:sp>
          <p:nvSpPr>
            <p:cNvPr id="9" name="Arc 8">
              <a:extLst>
                <a:ext uri="{FF2B5EF4-FFF2-40B4-BE49-F238E27FC236}">
                  <a16:creationId xmlns:a16="http://schemas.microsoft.com/office/drawing/2014/main" id="{835D4FC0-791A-4614-A134-B217C6B1EACB}"/>
                </a:ext>
              </a:extLst>
            </p:cNvPr>
            <p:cNvSpPr/>
            <p:nvPr/>
          </p:nvSpPr>
          <p:spPr>
            <a:xfrm rot="4666647">
              <a:off x="1434587" y="2035061"/>
              <a:ext cx="6373427" cy="9856682"/>
            </a:xfrm>
            <a:prstGeom prst="arc">
              <a:avLst>
                <a:gd name="adj1" fmla="val 12206121"/>
                <a:gd name="adj2" fmla="val 0"/>
              </a:avLst>
            </a:prstGeom>
            <a:noFill/>
            <a:ln w="25400" cap="flat">
              <a:solidFill>
                <a:srgbClr val="8F8F8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7026" tIns="23513" rIns="47026" bIns="23513" numCol="1" spcCol="38100" rtlCol="0" anchor="t">
              <a:noAutofit/>
            </a:bodyPr>
            <a:lstStyle/>
            <a:p>
              <a:pPr defTabSz="470276" latinLnBrk="1" hangingPunct="0"/>
              <a:endParaRPr lang="en-GB" sz="926">
                <a:solidFill>
                  <a:srgbClr val="000000"/>
                </a:solidFill>
              </a:endParaRPr>
            </a:p>
          </p:txBody>
        </p:sp>
        <p:sp>
          <p:nvSpPr>
            <p:cNvPr id="10" name="Arc 9">
              <a:extLst>
                <a:ext uri="{FF2B5EF4-FFF2-40B4-BE49-F238E27FC236}">
                  <a16:creationId xmlns:a16="http://schemas.microsoft.com/office/drawing/2014/main" id="{AE32E577-DAB2-406B-B2C5-101DF727E83E}"/>
                </a:ext>
              </a:extLst>
            </p:cNvPr>
            <p:cNvSpPr/>
            <p:nvPr/>
          </p:nvSpPr>
          <p:spPr>
            <a:xfrm rot="4666647">
              <a:off x="4393466" y="1564360"/>
              <a:ext cx="6857424" cy="10379801"/>
            </a:xfrm>
            <a:prstGeom prst="arc">
              <a:avLst>
                <a:gd name="adj1" fmla="val 12206121"/>
                <a:gd name="adj2" fmla="val 21580958"/>
              </a:avLst>
            </a:prstGeom>
            <a:noFill/>
            <a:ln w="25400" cap="flat">
              <a:solidFill>
                <a:srgbClr val="8F8F8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7026" tIns="23513" rIns="47026" bIns="23513" numCol="1" spcCol="38100" rtlCol="0" anchor="t">
              <a:noAutofit/>
            </a:bodyPr>
            <a:lstStyle/>
            <a:p>
              <a:pPr defTabSz="470276" latinLnBrk="1" hangingPunct="0"/>
              <a:endParaRPr lang="en-GB" sz="926">
                <a:solidFill>
                  <a:srgbClr val="000000"/>
                </a:solidFill>
              </a:endParaRPr>
            </a:p>
          </p:txBody>
        </p:sp>
        <p:sp>
          <p:nvSpPr>
            <p:cNvPr id="11" name="Arc 10">
              <a:extLst>
                <a:ext uri="{FF2B5EF4-FFF2-40B4-BE49-F238E27FC236}">
                  <a16:creationId xmlns:a16="http://schemas.microsoft.com/office/drawing/2014/main" id="{DA2BE91A-AC4E-4AC6-9C64-B1BE9290A3D8}"/>
                </a:ext>
              </a:extLst>
            </p:cNvPr>
            <p:cNvSpPr/>
            <p:nvPr/>
          </p:nvSpPr>
          <p:spPr>
            <a:xfrm rot="4666647">
              <a:off x="7750532" y="1723272"/>
              <a:ext cx="7432487" cy="9653677"/>
            </a:xfrm>
            <a:prstGeom prst="arc">
              <a:avLst>
                <a:gd name="adj1" fmla="val 11750033"/>
                <a:gd name="adj2" fmla="val 20879185"/>
              </a:avLst>
            </a:prstGeom>
            <a:noFill/>
            <a:ln w="25400" cap="flat">
              <a:solidFill>
                <a:srgbClr val="8F8F8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7026" tIns="23513" rIns="47026" bIns="23513" numCol="1" spcCol="38100" rtlCol="0" anchor="t">
              <a:noAutofit/>
            </a:bodyPr>
            <a:lstStyle/>
            <a:p>
              <a:pPr defTabSz="470276" latinLnBrk="1" hangingPunct="0"/>
              <a:endParaRPr lang="en-GB" sz="926">
                <a:solidFill>
                  <a:srgbClr val="000000"/>
                </a:solidFill>
              </a:endParaRPr>
            </a:p>
          </p:txBody>
        </p:sp>
        <p:sp>
          <p:nvSpPr>
            <p:cNvPr id="12" name="Arc 11">
              <a:extLst>
                <a:ext uri="{FF2B5EF4-FFF2-40B4-BE49-F238E27FC236}">
                  <a16:creationId xmlns:a16="http://schemas.microsoft.com/office/drawing/2014/main" id="{A7FEED62-FCC4-4C97-8307-3182584BD0B7}"/>
                </a:ext>
              </a:extLst>
            </p:cNvPr>
            <p:cNvSpPr/>
            <p:nvPr/>
          </p:nvSpPr>
          <p:spPr>
            <a:xfrm rot="4666647">
              <a:off x="11258850" y="1486482"/>
              <a:ext cx="7731170" cy="9393484"/>
            </a:xfrm>
            <a:prstGeom prst="arc">
              <a:avLst>
                <a:gd name="adj1" fmla="val 11750033"/>
                <a:gd name="adj2" fmla="val 0"/>
              </a:avLst>
            </a:prstGeom>
            <a:noFill/>
            <a:ln w="25400" cap="flat">
              <a:solidFill>
                <a:srgbClr val="8F8F8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7026" tIns="23513" rIns="47026" bIns="23513" numCol="1" spcCol="38100" rtlCol="0" anchor="t">
              <a:noAutofit/>
            </a:bodyPr>
            <a:lstStyle/>
            <a:p>
              <a:pPr defTabSz="470276" latinLnBrk="1" hangingPunct="0"/>
              <a:endParaRPr lang="en-GB" sz="926">
                <a:solidFill>
                  <a:srgbClr val="000000"/>
                </a:solidFill>
              </a:endParaRPr>
            </a:p>
          </p:txBody>
        </p:sp>
        <p:cxnSp>
          <p:nvCxnSpPr>
            <p:cNvPr id="6" name="Straight Connector 5">
              <a:extLst>
                <a:ext uri="{FF2B5EF4-FFF2-40B4-BE49-F238E27FC236}">
                  <a16:creationId xmlns:a16="http://schemas.microsoft.com/office/drawing/2014/main" id="{C63FD248-D39F-4159-A6F3-CB417E06BC98}"/>
                </a:ext>
              </a:extLst>
            </p:cNvPr>
            <p:cNvCxnSpPr>
              <a:cxnSpLocks/>
            </p:cNvCxnSpPr>
            <p:nvPr/>
          </p:nvCxnSpPr>
          <p:spPr>
            <a:xfrm flipV="1">
              <a:off x="1163638" y="1698949"/>
              <a:ext cx="18145322" cy="2592287"/>
            </a:xfrm>
            <a:prstGeom prst="line">
              <a:avLst/>
            </a:prstGeom>
            <a:noFill/>
            <a:ln w="25400" cap="flat">
              <a:solidFill>
                <a:srgbClr val="002060"/>
              </a:solidFill>
              <a:prstDash val="sysDot"/>
              <a:bevel/>
            </a:ln>
            <a:effectLst/>
          </p:spPr>
          <p:style>
            <a:lnRef idx="0">
              <a:scrgbClr r="0" g="0" b="0"/>
            </a:lnRef>
            <a:fillRef idx="0">
              <a:scrgbClr r="0" g="0" b="0"/>
            </a:fillRef>
            <a:effectRef idx="0">
              <a:scrgbClr r="0" g="0" b="0"/>
            </a:effectRef>
            <a:fontRef idx="none"/>
          </p:style>
        </p:cxnSp>
        <p:cxnSp>
          <p:nvCxnSpPr>
            <p:cNvPr id="15" name="Straight Connector 14">
              <a:extLst>
                <a:ext uri="{FF2B5EF4-FFF2-40B4-BE49-F238E27FC236}">
                  <a16:creationId xmlns:a16="http://schemas.microsoft.com/office/drawing/2014/main" id="{6EDA9109-FD92-417F-8103-ECB20BBB8941}"/>
                </a:ext>
              </a:extLst>
            </p:cNvPr>
            <p:cNvCxnSpPr/>
            <p:nvPr/>
          </p:nvCxnSpPr>
          <p:spPr>
            <a:xfrm flipV="1">
              <a:off x="1522984" y="9907860"/>
              <a:ext cx="17785976" cy="288032"/>
            </a:xfrm>
            <a:prstGeom prst="line">
              <a:avLst/>
            </a:prstGeom>
            <a:noFill/>
            <a:ln w="25400" cap="flat">
              <a:solidFill>
                <a:srgbClr val="002060"/>
              </a:solidFill>
              <a:prstDash val="sysDash"/>
              <a:bevel/>
            </a:ln>
            <a:effectLst/>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09083C6D-4605-4E7E-AD68-91C8407269D1}"/>
                </a:ext>
              </a:extLst>
            </p:cNvPr>
            <p:cNvSpPr txBox="1"/>
            <p:nvPr/>
          </p:nvSpPr>
          <p:spPr>
            <a:xfrm>
              <a:off x="1522983" y="6523484"/>
              <a:ext cx="4243663" cy="111160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3512" tIns="23512" rIns="23512" bIns="23512" numCol="1" spcCol="38100" rtlCol="0" anchor="t">
              <a:spAutoFit/>
            </a:bodyPr>
            <a:lstStyle/>
            <a:p>
              <a:pPr defTabSz="470276" latinLnBrk="1" hangingPunct="0"/>
              <a:r>
                <a:rPr lang="en-GB" sz="1600" b="1" dirty="0">
                  <a:solidFill>
                    <a:srgbClr val="002060"/>
                  </a:solidFill>
                </a:rPr>
                <a:t>Connected    </a:t>
              </a:r>
            </a:p>
            <a:p>
              <a:pPr defTabSz="470276" latinLnBrk="1" hangingPunct="0"/>
              <a:r>
                <a:rPr lang="en-GB" sz="1600" b="1" dirty="0">
                  <a:solidFill>
                    <a:srgbClr val="002060"/>
                  </a:solidFill>
                </a:rPr>
                <a:t>Wearables</a:t>
              </a:r>
              <a:endParaRPr lang="en-GB" sz="1600" b="1" dirty="0">
                <a:solidFill>
                  <a:srgbClr val="002060"/>
                </a:solidFill>
                <a:sym typeface="Helvetica"/>
              </a:endParaRPr>
            </a:p>
          </p:txBody>
        </p:sp>
        <p:sp>
          <p:nvSpPr>
            <p:cNvPr id="19" name="TextBox 18">
              <a:extLst>
                <a:ext uri="{FF2B5EF4-FFF2-40B4-BE49-F238E27FC236}">
                  <a16:creationId xmlns:a16="http://schemas.microsoft.com/office/drawing/2014/main" id="{27CE812C-38B8-4626-A490-8761757D3DBD}"/>
                </a:ext>
              </a:extLst>
            </p:cNvPr>
            <p:cNvSpPr txBox="1"/>
            <p:nvPr/>
          </p:nvSpPr>
          <p:spPr>
            <a:xfrm>
              <a:off x="6081371" y="6595492"/>
              <a:ext cx="2570406" cy="10498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3512" tIns="23512" rIns="23512" bIns="23512" numCol="1" spcCol="38100" rtlCol="0" anchor="t">
              <a:spAutoFit/>
            </a:bodyPr>
            <a:lstStyle/>
            <a:p>
              <a:pPr algn="ctr" defTabSz="470276" latinLnBrk="1" hangingPunct="0"/>
              <a:r>
                <a:rPr lang="en-GB" sz="1600" b="1" dirty="0">
                  <a:solidFill>
                    <a:srgbClr val="002060"/>
                  </a:solidFill>
                </a:rPr>
                <a:t>Connected </a:t>
              </a:r>
            </a:p>
            <a:p>
              <a:pPr algn="ctr" defTabSz="470276" latinLnBrk="1" hangingPunct="0"/>
              <a:r>
                <a:rPr lang="en-GB" sz="1600" b="1" dirty="0">
                  <a:solidFill>
                    <a:srgbClr val="002060"/>
                  </a:solidFill>
                </a:rPr>
                <a:t>Homes</a:t>
              </a:r>
              <a:endParaRPr lang="en-GB" sz="1600" b="1" dirty="0">
                <a:solidFill>
                  <a:srgbClr val="002060"/>
                </a:solidFill>
                <a:sym typeface="Helvetica"/>
              </a:endParaRPr>
            </a:p>
          </p:txBody>
        </p:sp>
        <p:sp>
          <p:nvSpPr>
            <p:cNvPr id="20" name="TextBox 19">
              <a:extLst>
                <a:ext uri="{FF2B5EF4-FFF2-40B4-BE49-F238E27FC236}">
                  <a16:creationId xmlns:a16="http://schemas.microsoft.com/office/drawing/2014/main" id="{3424F0EF-C08B-4FFC-BB34-082B0639AC8B}"/>
                </a:ext>
              </a:extLst>
            </p:cNvPr>
            <p:cNvSpPr txBox="1"/>
            <p:nvPr/>
          </p:nvSpPr>
          <p:spPr>
            <a:xfrm>
              <a:off x="9587879" y="6595492"/>
              <a:ext cx="2736306" cy="10498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3512" tIns="23512" rIns="23512" bIns="23512" numCol="1" spcCol="38100" rtlCol="0" anchor="t">
              <a:spAutoFit/>
            </a:bodyPr>
            <a:lstStyle/>
            <a:p>
              <a:pPr algn="ctr" defTabSz="470276" latinLnBrk="1" hangingPunct="0"/>
              <a:r>
                <a:rPr lang="en-GB" sz="1600" b="1" dirty="0">
                  <a:solidFill>
                    <a:srgbClr val="002060"/>
                  </a:solidFill>
                </a:rPr>
                <a:t>Connected </a:t>
              </a:r>
            </a:p>
            <a:p>
              <a:pPr algn="ctr" defTabSz="470276" latinLnBrk="1" hangingPunct="0"/>
              <a:r>
                <a:rPr lang="en-GB" sz="1600" b="1" dirty="0">
                  <a:solidFill>
                    <a:srgbClr val="002060"/>
                  </a:solidFill>
                </a:rPr>
                <a:t>Cars</a:t>
              </a:r>
              <a:endParaRPr lang="en-GB" sz="1600" b="1" dirty="0">
                <a:solidFill>
                  <a:srgbClr val="002060"/>
                </a:solidFill>
                <a:sym typeface="Helvetica"/>
              </a:endParaRPr>
            </a:p>
          </p:txBody>
        </p:sp>
        <p:sp>
          <p:nvSpPr>
            <p:cNvPr id="21" name="TextBox 20">
              <a:extLst>
                <a:ext uri="{FF2B5EF4-FFF2-40B4-BE49-F238E27FC236}">
                  <a16:creationId xmlns:a16="http://schemas.microsoft.com/office/drawing/2014/main" id="{C9EA0089-8133-46D1-94CB-9EBC70D07671}"/>
                </a:ext>
              </a:extLst>
            </p:cNvPr>
            <p:cNvSpPr txBox="1"/>
            <p:nvPr/>
          </p:nvSpPr>
          <p:spPr>
            <a:xfrm>
              <a:off x="13116272" y="6597238"/>
              <a:ext cx="2664295" cy="10498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3512" tIns="23512" rIns="23512" bIns="23512" numCol="1" spcCol="38100" rtlCol="0" anchor="t">
              <a:spAutoFit/>
            </a:bodyPr>
            <a:lstStyle/>
            <a:p>
              <a:pPr algn="ctr" defTabSz="470276" latinLnBrk="1" hangingPunct="0"/>
              <a:r>
                <a:rPr lang="en-GB" sz="1600" b="1" dirty="0">
                  <a:solidFill>
                    <a:srgbClr val="002060"/>
                  </a:solidFill>
                </a:rPr>
                <a:t>Connected </a:t>
              </a:r>
            </a:p>
            <a:p>
              <a:pPr algn="ctr" defTabSz="470276" latinLnBrk="1" hangingPunct="0"/>
              <a:r>
                <a:rPr lang="en-GB" sz="1600" b="1" dirty="0">
                  <a:solidFill>
                    <a:srgbClr val="002060"/>
                  </a:solidFill>
                </a:rPr>
                <a:t>Cities</a:t>
              </a:r>
              <a:endParaRPr lang="en-GB" sz="1600" b="1" dirty="0">
                <a:solidFill>
                  <a:srgbClr val="002060"/>
                </a:solidFill>
                <a:sym typeface="Helvetica"/>
              </a:endParaRPr>
            </a:p>
          </p:txBody>
        </p:sp>
        <p:sp>
          <p:nvSpPr>
            <p:cNvPr id="22" name="TextBox 21">
              <a:extLst>
                <a:ext uri="{FF2B5EF4-FFF2-40B4-BE49-F238E27FC236}">
                  <a16:creationId xmlns:a16="http://schemas.microsoft.com/office/drawing/2014/main" id="{8FB5E2CD-D8BB-46F9-995D-7F4BF41DD79C}"/>
                </a:ext>
              </a:extLst>
            </p:cNvPr>
            <p:cNvSpPr txBox="1"/>
            <p:nvPr/>
          </p:nvSpPr>
          <p:spPr>
            <a:xfrm>
              <a:off x="16572656" y="6595492"/>
              <a:ext cx="2457045" cy="10498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3512" tIns="23512" rIns="23512" bIns="23512" numCol="1" spcCol="38100" rtlCol="0" anchor="t">
              <a:spAutoFit/>
            </a:bodyPr>
            <a:lstStyle/>
            <a:p>
              <a:pPr algn="ctr" defTabSz="470276" latinLnBrk="1" hangingPunct="0"/>
              <a:r>
                <a:rPr lang="en-GB" sz="1600" b="1" dirty="0">
                  <a:solidFill>
                    <a:srgbClr val="002060"/>
                  </a:solidFill>
                </a:rPr>
                <a:t>Connected </a:t>
              </a:r>
            </a:p>
            <a:p>
              <a:pPr algn="ctr" defTabSz="470276" latinLnBrk="1" hangingPunct="0"/>
              <a:r>
                <a:rPr lang="en-GB" sz="1600" b="1" dirty="0">
                  <a:solidFill>
                    <a:srgbClr val="002060"/>
                  </a:solidFill>
                </a:rPr>
                <a:t>Industries</a:t>
              </a:r>
              <a:endParaRPr lang="en-GB" sz="1600" b="1" dirty="0">
                <a:solidFill>
                  <a:srgbClr val="002060"/>
                </a:solidFill>
                <a:sym typeface="Helvetica"/>
              </a:endParaRPr>
            </a:p>
          </p:txBody>
        </p:sp>
      </p:grpSp>
      <p:sp>
        <p:nvSpPr>
          <p:cNvPr id="2" name="TextBox 1">
            <a:extLst>
              <a:ext uri="{FF2B5EF4-FFF2-40B4-BE49-F238E27FC236}">
                <a16:creationId xmlns:a16="http://schemas.microsoft.com/office/drawing/2014/main" id="{6FB1EFBA-E7EA-4524-8124-B11B01CDC1ED}"/>
              </a:ext>
            </a:extLst>
          </p:cNvPr>
          <p:cNvSpPr txBox="1"/>
          <p:nvPr/>
        </p:nvSpPr>
        <p:spPr>
          <a:xfrm>
            <a:off x="1273403" y="5255788"/>
            <a:ext cx="10105797" cy="646331"/>
          </a:xfrm>
          <a:prstGeom prst="rect">
            <a:avLst/>
          </a:prstGeom>
          <a:noFill/>
        </p:spPr>
        <p:txBody>
          <a:bodyPr wrap="square" rtlCol="0">
            <a:spAutoFit/>
          </a:bodyPr>
          <a:lstStyle/>
          <a:p>
            <a:r>
              <a:rPr lang="en-GB" dirty="0">
                <a:solidFill>
                  <a:srgbClr val="002060"/>
                </a:solidFill>
              </a:rPr>
              <a:t>Digitalisation is changing the nature of products, services and relationships on an unprecedented scale.</a:t>
            </a:r>
          </a:p>
          <a:p>
            <a:pPr marL="285750" indent="-285750">
              <a:buFont typeface="Arial" panose="020B0604020202020204" pitchFamily="34" charset="0"/>
              <a:buChar char="•"/>
            </a:pPr>
            <a:endParaRPr lang="en-GB" dirty="0">
              <a:solidFill>
                <a:srgbClr val="002060"/>
              </a:solidFill>
            </a:endParaRPr>
          </a:p>
        </p:txBody>
      </p:sp>
      <p:pic>
        <p:nvPicPr>
          <p:cNvPr id="18" name="image1.png">
            <a:extLst>
              <a:ext uri="{FF2B5EF4-FFF2-40B4-BE49-F238E27FC236}">
                <a16:creationId xmlns:a16="http://schemas.microsoft.com/office/drawing/2014/main" id="{59A5FCA1-5B00-4D03-B6B7-DCAE45B29C28}"/>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73660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84"/>
                                        </p:tgtEl>
                                        <p:attrNameLst>
                                          <p:attrName>style.visibility</p:attrName>
                                        </p:attrNameLst>
                                      </p:cBhvr>
                                      <p:to>
                                        <p:strVal val="visible"/>
                                      </p:to>
                                    </p:set>
                                    <p:anim calcmode="lin" valueType="num">
                                      <p:cBhvr>
                                        <p:cTn id="7" dur="10" fill="hold"/>
                                        <p:tgtEl>
                                          <p:spTgt spid="284"/>
                                        </p:tgtEl>
                                        <p:attrNameLst>
                                          <p:attrName>ppt_x</p:attrName>
                                        </p:attrNameLst>
                                      </p:cBhvr>
                                      <p:tavLst>
                                        <p:tav tm="0">
                                          <p:val>
                                            <p:strVal val="0-#ppt_w/2"/>
                                          </p:val>
                                        </p:tav>
                                        <p:tav tm="100000">
                                          <p:val>
                                            <p:strVal val="#ppt_x"/>
                                          </p:val>
                                        </p:tav>
                                      </p:tavLst>
                                    </p:anim>
                                    <p:anim calcmode="lin" valueType="num">
                                      <p:cBhvr>
                                        <p:cTn id="8" dur="10" fill="hold"/>
                                        <p:tgtEl>
                                          <p:spTgt spid="284"/>
                                        </p:tgtEl>
                                        <p:attrNameLst>
                                          <p:attrName>ppt_y</p:attrName>
                                        </p:attrNameLst>
                                      </p:cBhvr>
                                      <p:tavLst>
                                        <p:tav tm="0">
                                          <p:val>
                                            <p:strVal val="#ppt_y"/>
                                          </p:val>
                                        </p:tav>
                                        <p:tav tm="100000">
                                          <p:val>
                                            <p:strVal val="#ppt_y"/>
                                          </p:val>
                                        </p:tav>
                                      </p:tavLst>
                                    </p:anim>
                                  </p:childTnLst>
                                </p:cTn>
                              </p:par>
                            </p:childTnLst>
                          </p:cTn>
                        </p:par>
                        <p:par>
                          <p:cTn id="9" fill="hold">
                            <p:stCondLst>
                              <p:cond delay="10"/>
                            </p:stCondLst>
                            <p:childTnLst>
                              <p:par>
                                <p:cTn id="10" presetID="10"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51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advAuto="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7"/>
          <p:cNvSpPr/>
          <p:nvPr/>
        </p:nvSpPr>
        <p:spPr>
          <a:xfrm>
            <a:off x="1468900" y="2088096"/>
            <a:ext cx="9663545" cy="1606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endParaRPr lang="en-GB" sz="1903" b="1" dirty="0">
              <a:solidFill>
                <a:srgbClr val="002244"/>
              </a:solidFill>
            </a:endParaRPr>
          </a:p>
          <a:p>
            <a:pPr lvl="0">
              <a:defRPr sz="1800"/>
            </a:pPr>
            <a:endParaRPr lang="en-GB" sz="1903" b="1" dirty="0">
              <a:solidFill>
                <a:srgbClr val="002244"/>
              </a:solidFill>
            </a:endParaRPr>
          </a:p>
          <a:p>
            <a:pPr lvl="0">
              <a:defRPr sz="1800"/>
            </a:pPr>
            <a:endParaRPr lang="en-GB" sz="1646" dirty="0">
              <a:solidFill>
                <a:srgbClr val="002244"/>
              </a:solidFill>
            </a:endParaRPr>
          </a:p>
          <a:p>
            <a:pPr lvl="0">
              <a:defRPr sz="1800"/>
            </a:pPr>
            <a:endParaRPr sz="1646" dirty="0">
              <a:solidFill>
                <a:srgbClr val="002244"/>
              </a:solidFill>
            </a:endParaRPr>
          </a:p>
          <a:p>
            <a:pPr lvl="0">
              <a:defRPr sz="1800"/>
            </a:pPr>
            <a:endParaRPr lang="en-GB" sz="1646" dirty="0">
              <a:solidFill>
                <a:srgbClr val="002244"/>
              </a:solidFill>
            </a:endParaRPr>
          </a:p>
          <a:p>
            <a:pPr lvl="0">
              <a:defRPr sz="1800"/>
            </a:pPr>
            <a:endParaRPr sz="1697" dirty="0">
              <a:solidFill>
                <a:srgbClr val="002244"/>
              </a:solidFill>
            </a:endParaRPr>
          </a:p>
        </p:txBody>
      </p:sp>
      <p:sp>
        <p:nvSpPr>
          <p:cNvPr id="3" name="TextBox 2">
            <a:extLst>
              <a:ext uri="{FF2B5EF4-FFF2-40B4-BE49-F238E27FC236}">
                <a16:creationId xmlns:a16="http://schemas.microsoft.com/office/drawing/2014/main" id="{DC6DB69A-DC0B-4962-AB9F-F6BE9D8DEFB2}"/>
              </a:ext>
            </a:extLst>
          </p:cNvPr>
          <p:cNvSpPr txBox="1"/>
          <p:nvPr/>
        </p:nvSpPr>
        <p:spPr>
          <a:xfrm>
            <a:off x="1661782" y="1530824"/>
            <a:ext cx="8570724" cy="4324261"/>
          </a:xfrm>
          <a:prstGeom prst="rect">
            <a:avLst/>
          </a:prstGeom>
          <a:noFill/>
        </p:spPr>
        <p:txBody>
          <a:bodyPr wrap="square" rtlCol="0">
            <a:spAutoFit/>
          </a:bodyPr>
          <a:lstStyle/>
          <a:p>
            <a:pPr algn="just"/>
            <a:r>
              <a:rPr lang="en-GB" sz="2500" i="1" dirty="0">
                <a:solidFill>
                  <a:schemeClr val="accent1">
                    <a:lumMod val="50000"/>
                  </a:schemeClr>
                </a:solidFill>
              </a:rPr>
              <a:t>“To truly execute </a:t>
            </a:r>
            <a:r>
              <a:rPr lang="en-GB" sz="2500" b="1" i="1" dirty="0">
                <a:solidFill>
                  <a:schemeClr val="accent1">
                    <a:lumMod val="50000"/>
                  </a:schemeClr>
                </a:solidFill>
              </a:rPr>
              <a:t>business strategy</a:t>
            </a:r>
            <a:r>
              <a:rPr lang="en-GB" sz="2500" i="1" dirty="0">
                <a:solidFill>
                  <a:schemeClr val="accent1">
                    <a:lumMod val="50000"/>
                  </a:schemeClr>
                </a:solidFill>
              </a:rPr>
              <a:t>, one must understand that we now live in a </a:t>
            </a:r>
            <a:r>
              <a:rPr lang="en-GB" sz="2500" b="1" i="1" dirty="0">
                <a:solidFill>
                  <a:schemeClr val="accent1">
                    <a:lumMod val="50000"/>
                  </a:schemeClr>
                </a:solidFill>
              </a:rPr>
              <a:t>connected world</a:t>
            </a:r>
            <a:r>
              <a:rPr lang="en-GB" sz="2500" i="1" dirty="0">
                <a:solidFill>
                  <a:schemeClr val="accent1">
                    <a:lumMod val="50000"/>
                  </a:schemeClr>
                </a:solidFill>
              </a:rPr>
              <a:t>, in which we, our markets and clients, suppliers and partners operate in </a:t>
            </a:r>
            <a:r>
              <a:rPr lang="en-GB" sz="2500" b="1" i="1" dirty="0">
                <a:solidFill>
                  <a:schemeClr val="accent1">
                    <a:lumMod val="50000"/>
                  </a:schemeClr>
                </a:solidFill>
              </a:rPr>
              <a:t>interconnected networks.</a:t>
            </a:r>
            <a:r>
              <a:rPr lang="en-GB" sz="2500" i="1" dirty="0">
                <a:solidFill>
                  <a:schemeClr val="accent1">
                    <a:lumMod val="50000"/>
                  </a:schemeClr>
                </a:solidFill>
              </a:rPr>
              <a:t>  Given that the connected world is a </a:t>
            </a:r>
            <a:r>
              <a:rPr lang="en-GB" sz="2500" b="1" i="1" dirty="0">
                <a:solidFill>
                  <a:schemeClr val="accent1">
                    <a:lumMod val="50000"/>
                  </a:schemeClr>
                </a:solidFill>
              </a:rPr>
              <a:t>mesh</a:t>
            </a:r>
            <a:r>
              <a:rPr lang="en-GB" sz="2500" i="1" dirty="0">
                <a:solidFill>
                  <a:schemeClr val="accent1">
                    <a:lumMod val="50000"/>
                  </a:schemeClr>
                </a:solidFill>
              </a:rPr>
              <a:t> of such interconnected networks, one must observe this </a:t>
            </a:r>
            <a:r>
              <a:rPr lang="en-GB" sz="2500" b="1" i="1" dirty="0">
                <a:solidFill>
                  <a:schemeClr val="accent1">
                    <a:lumMod val="50000"/>
                  </a:schemeClr>
                </a:solidFill>
              </a:rPr>
              <a:t>landscape</a:t>
            </a:r>
            <a:r>
              <a:rPr lang="en-GB" sz="2500" i="1" dirty="0">
                <a:solidFill>
                  <a:schemeClr val="accent1">
                    <a:lumMod val="50000"/>
                  </a:schemeClr>
                </a:solidFill>
              </a:rPr>
              <a:t> first, </a:t>
            </a:r>
            <a:r>
              <a:rPr lang="en-GB" sz="2500" b="1" i="1" dirty="0">
                <a:solidFill>
                  <a:schemeClr val="accent1">
                    <a:lumMod val="50000"/>
                  </a:schemeClr>
                </a:solidFill>
              </a:rPr>
              <a:t>prior to executing strategies</a:t>
            </a:r>
            <a:r>
              <a:rPr lang="en-GB" sz="2500" i="1" dirty="0">
                <a:solidFill>
                  <a:schemeClr val="accent1">
                    <a:lumMod val="50000"/>
                  </a:schemeClr>
                </a:solidFill>
              </a:rPr>
              <a:t>, as otherwise we shall never know the </a:t>
            </a:r>
            <a:r>
              <a:rPr lang="en-GB" sz="2500" b="1" i="1" dirty="0">
                <a:solidFill>
                  <a:schemeClr val="accent1">
                    <a:lumMod val="50000"/>
                  </a:schemeClr>
                </a:solidFill>
              </a:rPr>
              <a:t>optimal route to market </a:t>
            </a:r>
            <a:r>
              <a:rPr lang="en-GB" sz="2500" i="1" dirty="0">
                <a:solidFill>
                  <a:schemeClr val="accent1">
                    <a:lumMod val="50000"/>
                  </a:schemeClr>
                </a:solidFill>
              </a:rPr>
              <a:t>or combination of markets or suppliers. This thinking enables businesses to </a:t>
            </a:r>
            <a:r>
              <a:rPr lang="en-GB" sz="2500" b="1" i="1" dirty="0">
                <a:solidFill>
                  <a:schemeClr val="accent1">
                    <a:lumMod val="50000"/>
                  </a:schemeClr>
                </a:solidFill>
              </a:rPr>
              <a:t>observe, learn and optimise the true opportunities presented by the business strategy”.</a:t>
            </a:r>
          </a:p>
          <a:p>
            <a:endParaRPr lang="en-GB" sz="2500" i="1" dirty="0"/>
          </a:p>
        </p:txBody>
      </p:sp>
      <p:sp>
        <p:nvSpPr>
          <p:cNvPr id="8" name="Shape 17">
            <a:extLst>
              <a:ext uri="{FF2B5EF4-FFF2-40B4-BE49-F238E27FC236}">
                <a16:creationId xmlns:a16="http://schemas.microsoft.com/office/drawing/2014/main" id="{E35C78F4-F312-45DD-8C7B-5C337D5F6EB7}"/>
              </a:ext>
            </a:extLst>
          </p:cNvPr>
          <p:cNvSpPr/>
          <p:nvPr/>
        </p:nvSpPr>
        <p:spPr>
          <a:xfrm>
            <a:off x="2105380" y="575703"/>
            <a:ext cx="7566519"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r>
              <a:rPr lang="en-GB" sz="3600" b="1" dirty="0">
                <a:solidFill>
                  <a:srgbClr val="002244"/>
                </a:solidFill>
              </a:rPr>
              <a:t>Business Strategy In a Connected World</a:t>
            </a:r>
            <a:endParaRPr lang="en-GB" sz="1646" dirty="0">
              <a:solidFill>
                <a:srgbClr val="002244"/>
              </a:solidFill>
            </a:endParaRPr>
          </a:p>
        </p:txBody>
      </p:sp>
      <p:pic>
        <p:nvPicPr>
          <p:cNvPr id="6" name="image1.png">
            <a:extLst>
              <a:ext uri="{FF2B5EF4-FFF2-40B4-BE49-F238E27FC236}">
                <a16:creationId xmlns:a16="http://schemas.microsoft.com/office/drawing/2014/main" id="{A8316C05-81CB-4241-8EDF-B13ACC23C9AC}"/>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35045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89EF5E-E465-4071-8436-8C8209ACE2A8}"/>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14" t="6057" r="2569"/>
          <a:stretch/>
        </p:blipFill>
        <p:spPr>
          <a:xfrm>
            <a:off x="2033652" y="751414"/>
            <a:ext cx="3404107" cy="1653429"/>
          </a:xfrm>
          <a:prstGeom prst="rect">
            <a:avLst/>
          </a:prstGeom>
        </p:spPr>
      </p:pic>
      <p:pic>
        <p:nvPicPr>
          <p:cNvPr id="6" name="Picture 5">
            <a:extLst>
              <a:ext uri="{FF2B5EF4-FFF2-40B4-BE49-F238E27FC236}">
                <a16:creationId xmlns:a16="http://schemas.microsoft.com/office/drawing/2014/main" id="{932BF075-062F-42FB-A6FF-21D741FABAA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012" t="11627" r="2033"/>
          <a:stretch/>
        </p:blipFill>
        <p:spPr>
          <a:xfrm>
            <a:off x="1981343" y="1854236"/>
            <a:ext cx="3531292" cy="1559570"/>
          </a:xfrm>
          <a:prstGeom prst="rect">
            <a:avLst/>
          </a:prstGeom>
        </p:spPr>
      </p:pic>
      <p:pic>
        <p:nvPicPr>
          <p:cNvPr id="8" name="Picture 7">
            <a:extLst>
              <a:ext uri="{FF2B5EF4-FFF2-40B4-BE49-F238E27FC236}">
                <a16:creationId xmlns:a16="http://schemas.microsoft.com/office/drawing/2014/main" id="{765C5AF5-4D9E-40C1-BE75-A18092A177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324" t="14821" r="3322"/>
          <a:stretch/>
        </p:blipFill>
        <p:spPr>
          <a:xfrm>
            <a:off x="1808259" y="2671850"/>
            <a:ext cx="3704377" cy="1636011"/>
          </a:xfrm>
          <a:prstGeom prst="rect">
            <a:avLst/>
          </a:prstGeom>
        </p:spPr>
      </p:pic>
      <p:pic>
        <p:nvPicPr>
          <p:cNvPr id="10" name="Picture 9">
            <a:extLst>
              <a:ext uri="{FF2B5EF4-FFF2-40B4-BE49-F238E27FC236}">
                <a16:creationId xmlns:a16="http://schemas.microsoft.com/office/drawing/2014/main" id="{388A8103-A3A6-42C4-A728-60C09EF240D3}"/>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063" t="11489" r="2555" b="5802"/>
          <a:stretch/>
        </p:blipFill>
        <p:spPr>
          <a:xfrm>
            <a:off x="1759581" y="3680814"/>
            <a:ext cx="3813916" cy="1617749"/>
          </a:xfrm>
          <a:prstGeom prst="rect">
            <a:avLst/>
          </a:prstGeom>
        </p:spPr>
      </p:pic>
      <p:pic>
        <p:nvPicPr>
          <p:cNvPr id="12" name="Picture 11">
            <a:extLst>
              <a:ext uri="{FF2B5EF4-FFF2-40B4-BE49-F238E27FC236}">
                <a16:creationId xmlns:a16="http://schemas.microsoft.com/office/drawing/2014/main" id="{9F78776A-26CF-4881-9B50-45B7CADAE0ED}"/>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939" t="11673" r="2152" b="5942"/>
          <a:stretch/>
        </p:blipFill>
        <p:spPr>
          <a:xfrm>
            <a:off x="1770307" y="4740084"/>
            <a:ext cx="3834108" cy="1628096"/>
          </a:xfrm>
          <a:prstGeom prst="rect">
            <a:avLst/>
          </a:prstGeom>
        </p:spPr>
      </p:pic>
      <p:sp>
        <p:nvSpPr>
          <p:cNvPr id="13" name="Title 6">
            <a:extLst>
              <a:ext uri="{FF2B5EF4-FFF2-40B4-BE49-F238E27FC236}">
                <a16:creationId xmlns:a16="http://schemas.microsoft.com/office/drawing/2014/main" id="{0945B18F-22EA-4908-BB22-40D4BE48CCF7}"/>
              </a:ext>
            </a:extLst>
          </p:cNvPr>
          <p:cNvSpPr>
            <a:spLocks noGrp="1"/>
          </p:cNvSpPr>
          <p:nvPr>
            <p:ph type="title"/>
          </p:nvPr>
        </p:nvSpPr>
        <p:spPr>
          <a:xfrm>
            <a:off x="5871556" y="2081140"/>
            <a:ext cx="4995949" cy="905828"/>
          </a:xfrm>
        </p:spPr>
        <p:txBody>
          <a:bodyPr>
            <a:normAutofit/>
          </a:bodyPr>
          <a:lstStyle/>
          <a:p>
            <a:r>
              <a:rPr lang="en-GB" sz="1980" dirty="0">
                <a:solidFill>
                  <a:schemeClr val="accent1">
                    <a:lumMod val="50000"/>
                  </a:schemeClr>
                </a:solidFill>
                <a:latin typeface="+mn-lt"/>
              </a:rPr>
              <a:t>Company’s Customers and Trading environment</a:t>
            </a:r>
          </a:p>
        </p:txBody>
      </p:sp>
      <p:sp>
        <p:nvSpPr>
          <p:cNvPr id="16" name="Title 6">
            <a:extLst>
              <a:ext uri="{FF2B5EF4-FFF2-40B4-BE49-F238E27FC236}">
                <a16:creationId xmlns:a16="http://schemas.microsoft.com/office/drawing/2014/main" id="{547589B6-FBC2-4A73-AA7D-152E528E969B}"/>
              </a:ext>
            </a:extLst>
          </p:cNvPr>
          <p:cNvSpPr txBox="1">
            <a:spLocks/>
          </p:cNvSpPr>
          <p:nvPr/>
        </p:nvSpPr>
        <p:spPr>
          <a:xfrm>
            <a:off x="5871557" y="3067368"/>
            <a:ext cx="5237018"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Calibri" panose="020F0502020204030204" pitchFamily="34" charset="0"/>
              </a:rPr>
              <a:t>Company’s Operations</a:t>
            </a:r>
          </a:p>
        </p:txBody>
      </p:sp>
      <p:sp>
        <p:nvSpPr>
          <p:cNvPr id="17" name="Title 6">
            <a:extLst>
              <a:ext uri="{FF2B5EF4-FFF2-40B4-BE49-F238E27FC236}">
                <a16:creationId xmlns:a16="http://schemas.microsoft.com/office/drawing/2014/main" id="{E0430775-5989-407C-9B32-E1ABA542E78E}"/>
              </a:ext>
            </a:extLst>
          </p:cNvPr>
          <p:cNvSpPr txBox="1">
            <a:spLocks/>
          </p:cNvSpPr>
          <p:nvPr/>
        </p:nvSpPr>
        <p:spPr>
          <a:xfrm>
            <a:off x="5882785" y="4053596"/>
            <a:ext cx="5225789"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mn-lt"/>
              </a:rPr>
              <a:t>Company’s Suppliers and Trading Partners</a:t>
            </a:r>
          </a:p>
        </p:txBody>
      </p:sp>
      <p:sp>
        <p:nvSpPr>
          <p:cNvPr id="18" name="Title 6">
            <a:extLst>
              <a:ext uri="{FF2B5EF4-FFF2-40B4-BE49-F238E27FC236}">
                <a16:creationId xmlns:a16="http://schemas.microsoft.com/office/drawing/2014/main" id="{51BF8867-DD78-40BE-9938-B25B43ACE17E}"/>
              </a:ext>
            </a:extLst>
          </p:cNvPr>
          <p:cNvSpPr txBox="1">
            <a:spLocks/>
          </p:cNvSpPr>
          <p:nvPr/>
        </p:nvSpPr>
        <p:spPr>
          <a:xfrm>
            <a:off x="5871557" y="5151160"/>
            <a:ext cx="5311833"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mn-lt"/>
              </a:rPr>
              <a:t>Suppliers and Customers of the Company’s Suppliers and Trading Partners</a:t>
            </a:r>
          </a:p>
        </p:txBody>
      </p:sp>
      <p:sp>
        <p:nvSpPr>
          <p:cNvPr id="19" name="Title 6">
            <a:extLst>
              <a:ext uri="{FF2B5EF4-FFF2-40B4-BE49-F238E27FC236}">
                <a16:creationId xmlns:a16="http://schemas.microsoft.com/office/drawing/2014/main" id="{B0B6D308-C7F7-4528-8B0D-5AF916C22ED1}"/>
              </a:ext>
            </a:extLst>
          </p:cNvPr>
          <p:cNvSpPr txBox="1">
            <a:spLocks/>
          </p:cNvSpPr>
          <p:nvPr/>
        </p:nvSpPr>
        <p:spPr>
          <a:xfrm>
            <a:off x="5871557" y="1048087"/>
            <a:ext cx="5237018"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Calibri" panose="020F0502020204030204" pitchFamily="34" charset="0"/>
              </a:rPr>
              <a:t>Connected Risk Space</a:t>
            </a:r>
          </a:p>
        </p:txBody>
      </p:sp>
      <p:sp>
        <p:nvSpPr>
          <p:cNvPr id="20" name="Shape 284">
            <a:extLst>
              <a:ext uri="{FF2B5EF4-FFF2-40B4-BE49-F238E27FC236}">
                <a16:creationId xmlns:a16="http://schemas.microsoft.com/office/drawing/2014/main" id="{3AE0B87B-6849-4045-884B-77C3CD76017A}"/>
              </a:ext>
            </a:extLst>
          </p:cNvPr>
          <p:cNvSpPr/>
          <p:nvPr/>
        </p:nvSpPr>
        <p:spPr>
          <a:xfrm>
            <a:off x="4031231" y="399507"/>
            <a:ext cx="7953183" cy="343391"/>
          </a:xfrm>
          <a:prstGeom prst="rect">
            <a:avLst/>
          </a:prstGeom>
          <a:ln w="12700">
            <a:miter lim="400000"/>
          </a:ln>
          <a:extLst>
            <a:ext uri="{C572A759-6A51-4108-AA02-DFA0A04FC94B}">
              <ma14:wrappingTextBoxFlag xmlns="" xmlns:ma14="http://schemas.microsoft.com/office/mac/drawingml/2011/main" val="1"/>
            </a:ext>
          </a:extLst>
        </p:spPr>
        <p:txBody>
          <a:bodyPr wrap="square" lIns="17635" tIns="17635" rIns="17635" bIns="17635" anchor="b">
            <a:spAutoFit/>
          </a:bodyPr>
          <a:lstStyle>
            <a:lvl1pPr>
              <a:lnSpc>
                <a:spcPct val="90000"/>
              </a:lnSpc>
              <a:defRPr sz="5500" b="1">
                <a:solidFill>
                  <a:srgbClr val="002244"/>
                </a:solidFill>
              </a:defRPr>
            </a:lvl1pPr>
          </a:lstStyle>
          <a:p>
            <a:pPr defTabSz="822983">
              <a:defRPr sz="1800" b="0">
                <a:solidFill>
                  <a:srgbClr val="000000"/>
                </a:solidFill>
              </a:defRPr>
            </a:pPr>
            <a:r>
              <a:rPr lang="en-GB" sz="2222" b="0" dirty="0">
                <a:solidFill>
                  <a:srgbClr val="002060"/>
                </a:solidFill>
                <a:latin typeface="Calibri" panose="020F0502020204030204"/>
              </a:rPr>
              <a:t>An Organisation’s Risk Landscape</a:t>
            </a:r>
            <a:endParaRPr sz="2222" b="0" dirty="0">
              <a:solidFill>
                <a:srgbClr val="002060"/>
              </a:solidFill>
              <a:latin typeface="Calibri" panose="020F0502020204030204"/>
            </a:endParaRPr>
          </a:p>
        </p:txBody>
      </p:sp>
      <p:pic>
        <p:nvPicPr>
          <p:cNvPr id="15" name="image1.png">
            <a:extLst>
              <a:ext uri="{FF2B5EF4-FFF2-40B4-BE49-F238E27FC236}">
                <a16:creationId xmlns:a16="http://schemas.microsoft.com/office/drawing/2014/main" id="{8529D63D-BA43-42F8-98FE-864E7CEED0B7}"/>
              </a:ext>
            </a:extLst>
          </p:cNvPr>
          <p:cNvPicPr/>
          <p:nvPr/>
        </p:nvPicPr>
        <p:blipFill>
          <a:blip r:embed="rId8">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659454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0-#ppt_w/2"/>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P spid="19" grpId="0"/>
      <p:bldP spid="20"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7"/>
          <p:cNvSpPr/>
          <p:nvPr/>
        </p:nvSpPr>
        <p:spPr>
          <a:xfrm>
            <a:off x="1468900" y="2088096"/>
            <a:ext cx="9663545" cy="1606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endParaRPr lang="en-GB" sz="1903" b="1" dirty="0">
              <a:solidFill>
                <a:srgbClr val="002244"/>
              </a:solidFill>
            </a:endParaRPr>
          </a:p>
          <a:p>
            <a:pPr lvl="0">
              <a:defRPr sz="1800"/>
            </a:pPr>
            <a:endParaRPr lang="en-GB" sz="1903" b="1" dirty="0">
              <a:solidFill>
                <a:srgbClr val="002244"/>
              </a:solidFill>
            </a:endParaRPr>
          </a:p>
          <a:p>
            <a:pPr lvl="0">
              <a:defRPr sz="1800"/>
            </a:pPr>
            <a:endParaRPr lang="en-GB" sz="1646" dirty="0">
              <a:solidFill>
                <a:srgbClr val="002244"/>
              </a:solidFill>
            </a:endParaRPr>
          </a:p>
          <a:p>
            <a:pPr lvl="0">
              <a:defRPr sz="1800"/>
            </a:pPr>
            <a:endParaRPr sz="1646" dirty="0">
              <a:solidFill>
                <a:srgbClr val="002244"/>
              </a:solidFill>
            </a:endParaRPr>
          </a:p>
          <a:p>
            <a:pPr lvl="0">
              <a:defRPr sz="1800"/>
            </a:pPr>
            <a:endParaRPr lang="en-GB" sz="1646" dirty="0">
              <a:solidFill>
                <a:srgbClr val="002244"/>
              </a:solidFill>
            </a:endParaRPr>
          </a:p>
          <a:p>
            <a:pPr lvl="0">
              <a:defRPr sz="1800"/>
            </a:pPr>
            <a:endParaRPr sz="1697" dirty="0">
              <a:solidFill>
                <a:srgbClr val="002244"/>
              </a:solidFill>
            </a:endParaRPr>
          </a:p>
        </p:txBody>
      </p:sp>
      <p:sp>
        <p:nvSpPr>
          <p:cNvPr id="7" name="Title 6">
            <a:extLst>
              <a:ext uri="{FF2B5EF4-FFF2-40B4-BE49-F238E27FC236}">
                <a16:creationId xmlns:a16="http://schemas.microsoft.com/office/drawing/2014/main" id="{94685D9A-9239-45C1-9004-94037CF58180}"/>
              </a:ext>
            </a:extLst>
          </p:cNvPr>
          <p:cNvSpPr>
            <a:spLocks noGrp="1"/>
          </p:cNvSpPr>
          <p:nvPr>
            <p:ph type="title"/>
          </p:nvPr>
        </p:nvSpPr>
        <p:spPr/>
        <p:txBody>
          <a:bodyPr/>
          <a:lstStyle/>
          <a:p>
            <a:r>
              <a:rPr lang="en-GB" b="1" dirty="0">
                <a:solidFill>
                  <a:schemeClr val="accent1">
                    <a:lumMod val="50000"/>
                  </a:schemeClr>
                </a:solidFill>
              </a:rPr>
              <a:t>Risk or Opportunity?</a:t>
            </a:r>
          </a:p>
        </p:txBody>
      </p:sp>
      <p:sp>
        <p:nvSpPr>
          <p:cNvPr id="8" name="Content Placeholder 7">
            <a:extLst>
              <a:ext uri="{FF2B5EF4-FFF2-40B4-BE49-F238E27FC236}">
                <a16:creationId xmlns:a16="http://schemas.microsoft.com/office/drawing/2014/main" id="{9B9E6395-C59F-43EF-B619-F40C5627BB7F}"/>
              </a:ext>
            </a:extLst>
          </p:cNvPr>
          <p:cNvSpPr>
            <a:spLocks noGrp="1"/>
          </p:cNvSpPr>
          <p:nvPr>
            <p:ph idx="1"/>
          </p:nvPr>
        </p:nvSpPr>
        <p:spPr>
          <a:xfrm>
            <a:off x="838200" y="1825625"/>
            <a:ext cx="10515600" cy="4351338"/>
          </a:xfrm>
        </p:spPr>
        <p:txBody>
          <a:bodyPr>
            <a:normAutofit/>
          </a:bodyPr>
          <a:lstStyle/>
          <a:p>
            <a:r>
              <a:rPr lang="en-GB" sz="2000" dirty="0">
                <a:solidFill>
                  <a:schemeClr val="accent1">
                    <a:lumMod val="50000"/>
                  </a:schemeClr>
                </a:solidFill>
              </a:rPr>
              <a:t>Most if not all companies focused on turning risks into opportunities.</a:t>
            </a:r>
          </a:p>
          <a:p>
            <a:r>
              <a:rPr lang="en-GB" sz="2000" dirty="0">
                <a:solidFill>
                  <a:schemeClr val="accent1">
                    <a:lumMod val="50000"/>
                  </a:schemeClr>
                </a:solidFill>
              </a:rPr>
              <a:t>CRO’s increasingly need to demonstrate positive value-add. </a:t>
            </a:r>
          </a:p>
          <a:p>
            <a:r>
              <a:rPr lang="en-GB" sz="2000" dirty="0">
                <a:solidFill>
                  <a:schemeClr val="accent1">
                    <a:lumMod val="50000"/>
                  </a:schemeClr>
                </a:solidFill>
              </a:rPr>
              <a:t>Hard to move away from inside only or an ‘inside-out’ risk perspective without the availability of a data model that allows an ‘outside-in’ approach.</a:t>
            </a:r>
            <a:endParaRPr lang="en-GB" sz="2000" dirty="0">
              <a:solidFill>
                <a:srgbClr val="FF0000"/>
              </a:solidFill>
            </a:endParaRPr>
          </a:p>
        </p:txBody>
      </p:sp>
      <p:pic>
        <p:nvPicPr>
          <p:cNvPr id="6" name="Picture 5">
            <a:extLst>
              <a:ext uri="{FF2B5EF4-FFF2-40B4-BE49-F238E27FC236}">
                <a16:creationId xmlns:a16="http://schemas.microsoft.com/office/drawing/2014/main" id="{2BC21457-8E08-4B7B-9AD9-0A8ACB7D4B25}"/>
              </a:ext>
            </a:extLst>
          </p:cNvPr>
          <p:cNvPicPr/>
          <p:nvPr/>
        </p:nvPicPr>
        <p:blipFill>
          <a:blip r:embed="rId3"/>
          <a:stretch>
            <a:fillRect/>
          </a:stretch>
        </p:blipFill>
        <p:spPr>
          <a:xfrm>
            <a:off x="2467195" y="3227296"/>
            <a:ext cx="7006965" cy="3377656"/>
          </a:xfrm>
          <a:prstGeom prst="rect">
            <a:avLst/>
          </a:prstGeom>
        </p:spPr>
      </p:pic>
      <p:pic>
        <p:nvPicPr>
          <p:cNvPr id="9" name="image1.png">
            <a:extLst>
              <a:ext uri="{FF2B5EF4-FFF2-40B4-BE49-F238E27FC236}">
                <a16:creationId xmlns:a16="http://schemas.microsoft.com/office/drawing/2014/main" id="{7A10B038-C19E-462F-8114-1407E3829CE3}"/>
              </a:ext>
            </a:extLst>
          </p:cNvPr>
          <p:cNvPicPr/>
          <p:nvPr/>
        </p:nvPicPr>
        <p:blipFill>
          <a:blip r:embed="rId4">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279504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89EF5E-E465-4071-8436-8C8209ACE2A8}"/>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14" t="6057" r="2569"/>
          <a:stretch/>
        </p:blipFill>
        <p:spPr>
          <a:xfrm>
            <a:off x="2033652" y="751414"/>
            <a:ext cx="3404107" cy="1653429"/>
          </a:xfrm>
          <a:prstGeom prst="rect">
            <a:avLst/>
          </a:prstGeom>
        </p:spPr>
      </p:pic>
      <p:pic>
        <p:nvPicPr>
          <p:cNvPr id="6" name="Picture 5">
            <a:extLst>
              <a:ext uri="{FF2B5EF4-FFF2-40B4-BE49-F238E27FC236}">
                <a16:creationId xmlns:a16="http://schemas.microsoft.com/office/drawing/2014/main" id="{932BF075-062F-42FB-A6FF-21D741FABAA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012" t="11627" r="2033"/>
          <a:stretch/>
        </p:blipFill>
        <p:spPr>
          <a:xfrm>
            <a:off x="1981343" y="1854236"/>
            <a:ext cx="3531292" cy="1559570"/>
          </a:xfrm>
          <a:prstGeom prst="rect">
            <a:avLst/>
          </a:prstGeom>
        </p:spPr>
      </p:pic>
      <p:pic>
        <p:nvPicPr>
          <p:cNvPr id="8" name="Picture 7">
            <a:extLst>
              <a:ext uri="{FF2B5EF4-FFF2-40B4-BE49-F238E27FC236}">
                <a16:creationId xmlns:a16="http://schemas.microsoft.com/office/drawing/2014/main" id="{765C5AF5-4D9E-40C1-BE75-A18092A177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324" t="14821" r="3322"/>
          <a:stretch/>
        </p:blipFill>
        <p:spPr>
          <a:xfrm>
            <a:off x="1808259" y="2660561"/>
            <a:ext cx="3704377" cy="1636011"/>
          </a:xfrm>
          <a:prstGeom prst="rect">
            <a:avLst/>
          </a:prstGeom>
        </p:spPr>
      </p:pic>
      <p:pic>
        <p:nvPicPr>
          <p:cNvPr id="10" name="Picture 9">
            <a:extLst>
              <a:ext uri="{FF2B5EF4-FFF2-40B4-BE49-F238E27FC236}">
                <a16:creationId xmlns:a16="http://schemas.microsoft.com/office/drawing/2014/main" id="{388A8103-A3A6-42C4-A728-60C09EF240D3}"/>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063" t="11489" r="2555" b="5802"/>
          <a:stretch/>
        </p:blipFill>
        <p:spPr>
          <a:xfrm>
            <a:off x="1759581" y="3680814"/>
            <a:ext cx="3813916" cy="1617749"/>
          </a:xfrm>
          <a:prstGeom prst="rect">
            <a:avLst/>
          </a:prstGeom>
        </p:spPr>
      </p:pic>
      <p:pic>
        <p:nvPicPr>
          <p:cNvPr id="12" name="Picture 11">
            <a:extLst>
              <a:ext uri="{FF2B5EF4-FFF2-40B4-BE49-F238E27FC236}">
                <a16:creationId xmlns:a16="http://schemas.microsoft.com/office/drawing/2014/main" id="{9F78776A-26CF-4881-9B50-45B7CADAE0ED}"/>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939" t="11673" r="2152" b="5942"/>
          <a:stretch/>
        </p:blipFill>
        <p:spPr>
          <a:xfrm>
            <a:off x="1770307" y="4740084"/>
            <a:ext cx="3834108" cy="1628096"/>
          </a:xfrm>
          <a:prstGeom prst="rect">
            <a:avLst/>
          </a:prstGeom>
        </p:spPr>
      </p:pic>
      <p:sp>
        <p:nvSpPr>
          <p:cNvPr id="13" name="Title 6">
            <a:extLst>
              <a:ext uri="{FF2B5EF4-FFF2-40B4-BE49-F238E27FC236}">
                <a16:creationId xmlns:a16="http://schemas.microsoft.com/office/drawing/2014/main" id="{0945B18F-22EA-4908-BB22-40D4BE48CCF7}"/>
              </a:ext>
            </a:extLst>
          </p:cNvPr>
          <p:cNvSpPr>
            <a:spLocks noGrp="1"/>
          </p:cNvSpPr>
          <p:nvPr>
            <p:ph type="title"/>
          </p:nvPr>
        </p:nvSpPr>
        <p:spPr>
          <a:xfrm>
            <a:off x="5871556" y="2081140"/>
            <a:ext cx="4995949" cy="905828"/>
          </a:xfrm>
        </p:spPr>
        <p:txBody>
          <a:bodyPr>
            <a:normAutofit/>
          </a:bodyPr>
          <a:lstStyle/>
          <a:p>
            <a:r>
              <a:rPr lang="en-GB" sz="1980" dirty="0">
                <a:solidFill>
                  <a:schemeClr val="accent1">
                    <a:lumMod val="50000"/>
                  </a:schemeClr>
                </a:solidFill>
                <a:latin typeface="+mn-lt"/>
              </a:rPr>
              <a:t>Outside In Risks / Opportunities</a:t>
            </a:r>
          </a:p>
        </p:txBody>
      </p:sp>
      <p:sp>
        <p:nvSpPr>
          <p:cNvPr id="16" name="Title 6">
            <a:extLst>
              <a:ext uri="{FF2B5EF4-FFF2-40B4-BE49-F238E27FC236}">
                <a16:creationId xmlns:a16="http://schemas.microsoft.com/office/drawing/2014/main" id="{547589B6-FBC2-4A73-AA7D-152E528E969B}"/>
              </a:ext>
            </a:extLst>
          </p:cNvPr>
          <p:cNvSpPr txBox="1">
            <a:spLocks/>
          </p:cNvSpPr>
          <p:nvPr/>
        </p:nvSpPr>
        <p:spPr>
          <a:xfrm>
            <a:off x="5871557" y="3067368"/>
            <a:ext cx="5237018"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Calibri" panose="020F0502020204030204" pitchFamily="34" charset="0"/>
              </a:rPr>
              <a:t>Internal Risks / Opportunities</a:t>
            </a:r>
          </a:p>
        </p:txBody>
      </p:sp>
      <p:sp>
        <p:nvSpPr>
          <p:cNvPr id="17" name="Title 6">
            <a:extLst>
              <a:ext uri="{FF2B5EF4-FFF2-40B4-BE49-F238E27FC236}">
                <a16:creationId xmlns:a16="http://schemas.microsoft.com/office/drawing/2014/main" id="{E0430775-5989-407C-9B32-E1ABA542E78E}"/>
              </a:ext>
            </a:extLst>
          </p:cNvPr>
          <p:cNvSpPr txBox="1">
            <a:spLocks/>
          </p:cNvSpPr>
          <p:nvPr/>
        </p:nvSpPr>
        <p:spPr>
          <a:xfrm>
            <a:off x="5882785" y="4053596"/>
            <a:ext cx="5225789"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r>
              <a:rPr lang="en-GB" sz="1980" dirty="0">
                <a:solidFill>
                  <a:srgbClr val="4472C4">
                    <a:lumMod val="50000"/>
                  </a:srgbClr>
                </a:solidFill>
                <a:latin typeface="+mn-lt"/>
              </a:rPr>
              <a:t>Inside Out Risks / Opportunities</a:t>
            </a:r>
          </a:p>
        </p:txBody>
      </p:sp>
      <p:sp>
        <p:nvSpPr>
          <p:cNvPr id="18" name="Title 6">
            <a:extLst>
              <a:ext uri="{FF2B5EF4-FFF2-40B4-BE49-F238E27FC236}">
                <a16:creationId xmlns:a16="http://schemas.microsoft.com/office/drawing/2014/main" id="{51BF8867-DD78-40BE-9938-B25B43ACE17E}"/>
              </a:ext>
            </a:extLst>
          </p:cNvPr>
          <p:cNvSpPr txBox="1">
            <a:spLocks/>
          </p:cNvSpPr>
          <p:nvPr/>
        </p:nvSpPr>
        <p:spPr>
          <a:xfrm>
            <a:off x="5871557" y="5151160"/>
            <a:ext cx="5311833"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endParaRPr lang="en-GB" sz="1980" dirty="0">
              <a:solidFill>
                <a:srgbClr val="4472C4">
                  <a:lumMod val="50000"/>
                </a:srgbClr>
              </a:solidFill>
              <a:latin typeface="+mn-lt"/>
            </a:endParaRPr>
          </a:p>
        </p:txBody>
      </p:sp>
      <p:sp>
        <p:nvSpPr>
          <p:cNvPr id="19" name="Title 6">
            <a:extLst>
              <a:ext uri="{FF2B5EF4-FFF2-40B4-BE49-F238E27FC236}">
                <a16:creationId xmlns:a16="http://schemas.microsoft.com/office/drawing/2014/main" id="{B0B6D308-C7F7-4528-8B0D-5AF916C22ED1}"/>
              </a:ext>
            </a:extLst>
          </p:cNvPr>
          <p:cNvSpPr txBox="1">
            <a:spLocks/>
          </p:cNvSpPr>
          <p:nvPr/>
        </p:nvSpPr>
        <p:spPr>
          <a:xfrm>
            <a:off x="5871557" y="1048087"/>
            <a:ext cx="5237018" cy="905828"/>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822983"/>
            <a:endParaRPr lang="en-GB" sz="1980" dirty="0">
              <a:solidFill>
                <a:srgbClr val="4472C4">
                  <a:lumMod val="50000"/>
                </a:srgbClr>
              </a:solidFill>
              <a:latin typeface="Calibri" panose="020F0502020204030204" pitchFamily="34" charset="0"/>
            </a:endParaRPr>
          </a:p>
        </p:txBody>
      </p:sp>
      <p:sp>
        <p:nvSpPr>
          <p:cNvPr id="20" name="Shape 284">
            <a:extLst>
              <a:ext uri="{FF2B5EF4-FFF2-40B4-BE49-F238E27FC236}">
                <a16:creationId xmlns:a16="http://schemas.microsoft.com/office/drawing/2014/main" id="{3AE0B87B-6849-4045-884B-77C3CD76017A}"/>
              </a:ext>
            </a:extLst>
          </p:cNvPr>
          <p:cNvSpPr/>
          <p:nvPr/>
        </p:nvSpPr>
        <p:spPr>
          <a:xfrm>
            <a:off x="4031231" y="399507"/>
            <a:ext cx="7953183" cy="343391"/>
          </a:xfrm>
          <a:prstGeom prst="rect">
            <a:avLst/>
          </a:prstGeom>
          <a:ln w="12700">
            <a:miter lim="400000"/>
          </a:ln>
          <a:extLst>
            <a:ext uri="{C572A759-6A51-4108-AA02-DFA0A04FC94B}">
              <ma14:wrappingTextBoxFlag xmlns="" xmlns:ma14="http://schemas.microsoft.com/office/mac/drawingml/2011/main" val="1"/>
            </a:ext>
          </a:extLst>
        </p:spPr>
        <p:txBody>
          <a:bodyPr wrap="square" lIns="17635" tIns="17635" rIns="17635" bIns="17635" anchor="b">
            <a:spAutoFit/>
          </a:bodyPr>
          <a:lstStyle>
            <a:lvl1pPr>
              <a:lnSpc>
                <a:spcPct val="90000"/>
              </a:lnSpc>
              <a:defRPr sz="5500" b="1">
                <a:solidFill>
                  <a:srgbClr val="002244"/>
                </a:solidFill>
              </a:defRPr>
            </a:lvl1pPr>
          </a:lstStyle>
          <a:p>
            <a:pPr defTabSz="822983">
              <a:defRPr sz="1800" b="0">
                <a:solidFill>
                  <a:srgbClr val="000000"/>
                </a:solidFill>
              </a:defRPr>
            </a:pPr>
            <a:r>
              <a:rPr lang="en-GB" sz="2222" b="0" dirty="0">
                <a:solidFill>
                  <a:srgbClr val="002060"/>
                </a:solidFill>
                <a:latin typeface="Calibri" panose="020F0502020204030204"/>
              </a:rPr>
              <a:t>An Organisation’s Risk Landscape</a:t>
            </a:r>
            <a:endParaRPr sz="2222" b="0" dirty="0">
              <a:solidFill>
                <a:srgbClr val="002060"/>
              </a:solidFill>
              <a:latin typeface="Calibri" panose="020F0502020204030204"/>
            </a:endParaRPr>
          </a:p>
        </p:txBody>
      </p:sp>
      <p:pic>
        <p:nvPicPr>
          <p:cNvPr id="22" name="image1.png">
            <a:extLst>
              <a:ext uri="{FF2B5EF4-FFF2-40B4-BE49-F238E27FC236}">
                <a16:creationId xmlns:a16="http://schemas.microsoft.com/office/drawing/2014/main" id="{DCE494A2-8E28-4DB8-B3E5-AC4DF9AE947D}"/>
              </a:ext>
            </a:extLst>
          </p:cNvPr>
          <p:cNvPicPr/>
          <p:nvPr/>
        </p:nvPicPr>
        <p:blipFill>
          <a:blip r:embed="rId8">
            <a:extLst/>
          </a:blip>
          <a:stretch>
            <a:fillRect/>
          </a:stretch>
        </p:blipFill>
        <p:spPr>
          <a:xfrm>
            <a:off x="10390749" y="5858539"/>
            <a:ext cx="1538981" cy="903768"/>
          </a:xfrm>
          <a:prstGeom prst="rect">
            <a:avLst/>
          </a:prstGeom>
          <a:ln w="12700">
            <a:miter lim="400000"/>
          </a:ln>
        </p:spPr>
      </p:pic>
      <p:sp>
        <p:nvSpPr>
          <p:cNvPr id="23" name="Title 6">
            <a:extLst>
              <a:ext uri="{FF2B5EF4-FFF2-40B4-BE49-F238E27FC236}">
                <a16:creationId xmlns:a16="http://schemas.microsoft.com/office/drawing/2014/main" id="{986DB8F4-68EA-47A7-A206-9AEC3C2A8093}"/>
              </a:ext>
            </a:extLst>
          </p:cNvPr>
          <p:cNvSpPr txBox="1">
            <a:spLocks/>
          </p:cNvSpPr>
          <p:nvPr/>
        </p:nvSpPr>
        <p:spPr>
          <a:xfrm>
            <a:off x="5882785" y="5039824"/>
            <a:ext cx="4995949" cy="905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980" dirty="0">
                <a:solidFill>
                  <a:schemeClr val="accent1">
                    <a:lumMod val="50000"/>
                  </a:schemeClr>
                </a:solidFill>
                <a:latin typeface="+mn-lt"/>
              </a:rPr>
              <a:t>Outside In Risks / Opportunities</a:t>
            </a:r>
          </a:p>
        </p:txBody>
      </p:sp>
      <p:pic>
        <p:nvPicPr>
          <p:cNvPr id="24" name="Picture 23">
            <a:extLst>
              <a:ext uri="{FF2B5EF4-FFF2-40B4-BE49-F238E27FC236}">
                <a16:creationId xmlns:a16="http://schemas.microsoft.com/office/drawing/2014/main" id="{18A90243-5EBB-4D93-8FB3-B3C216E05E22}"/>
              </a:ext>
            </a:extLst>
          </p:cNvPr>
          <p:cNvPicPr/>
          <p:nvPr/>
        </p:nvPicPr>
        <p:blipFill>
          <a:blip r:embed="rId9"/>
          <a:stretch>
            <a:fillRect/>
          </a:stretch>
        </p:blipFill>
        <p:spPr>
          <a:xfrm>
            <a:off x="8319247" y="508283"/>
            <a:ext cx="2789327" cy="1381121"/>
          </a:xfrm>
          <a:prstGeom prst="rect">
            <a:avLst/>
          </a:prstGeom>
        </p:spPr>
      </p:pic>
    </p:spTree>
    <p:extLst>
      <p:ext uri="{BB962C8B-B14F-4D97-AF65-F5344CB8AC3E}">
        <p14:creationId xmlns:p14="http://schemas.microsoft.com/office/powerpoint/2010/main" val="90821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iterate>
                                    <p:tmAbs val="0"/>
                                  </p:iterate>
                                  <p:childTnLst>
                                    <p:set>
                                      <p:cBhvr>
                                        <p:cTn id="6" fill="hold"/>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0-#ppt_w/2"/>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nodePh="1">
                                  <p:stCondLst>
                                    <p:cond delay="0"/>
                                  </p:stCondLst>
                                  <p:endCondLst>
                                    <p:cond evt="begin" delay="0">
                                      <p:tn val="49"/>
                                    </p:cond>
                                  </p:end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nodePh="1">
                                  <p:stCondLst>
                                    <p:cond delay="0"/>
                                  </p:stCondLst>
                                  <p:endCondLst>
                                    <p:cond evt="begin" delay="0">
                                      <p:tn val="59"/>
                                    </p:cond>
                                  </p:end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P spid="19" grpId="0"/>
      <p:bldP spid="20" grpId="0" animBg="1" advAuto="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7177-60DA-4735-A409-800FC0E691CF}"/>
              </a:ext>
            </a:extLst>
          </p:cNvPr>
          <p:cNvSpPr>
            <a:spLocks noGrp="1"/>
          </p:cNvSpPr>
          <p:nvPr>
            <p:ph type="title"/>
          </p:nvPr>
        </p:nvSpPr>
        <p:spPr/>
        <p:txBody>
          <a:bodyPr/>
          <a:lstStyle/>
          <a:p>
            <a:r>
              <a:rPr lang="en-GB" b="1" dirty="0">
                <a:solidFill>
                  <a:srgbClr val="002060"/>
                </a:solidFill>
              </a:rPr>
              <a:t>Examples of Connected Risk/Opportunity</a:t>
            </a:r>
          </a:p>
        </p:txBody>
      </p:sp>
      <p:sp>
        <p:nvSpPr>
          <p:cNvPr id="3" name="Content Placeholder 2">
            <a:extLst>
              <a:ext uri="{FF2B5EF4-FFF2-40B4-BE49-F238E27FC236}">
                <a16:creationId xmlns:a16="http://schemas.microsoft.com/office/drawing/2014/main" id="{2272398A-892C-49D2-968C-EBB25C760E2B}"/>
              </a:ext>
            </a:extLst>
          </p:cNvPr>
          <p:cNvSpPr>
            <a:spLocks noGrp="1"/>
          </p:cNvSpPr>
          <p:nvPr>
            <p:ph idx="1"/>
          </p:nvPr>
        </p:nvSpPr>
        <p:spPr/>
        <p:txBody>
          <a:bodyPr>
            <a:normAutofit/>
          </a:bodyPr>
          <a:lstStyle/>
          <a:p>
            <a:r>
              <a:rPr lang="en-GB" dirty="0">
                <a:solidFill>
                  <a:srgbClr val="002060"/>
                </a:solidFill>
              </a:rPr>
              <a:t>Reputational</a:t>
            </a:r>
          </a:p>
          <a:p>
            <a:r>
              <a:rPr lang="en-GB" dirty="0">
                <a:solidFill>
                  <a:srgbClr val="002060"/>
                </a:solidFill>
              </a:rPr>
              <a:t>Cyber</a:t>
            </a:r>
          </a:p>
          <a:p>
            <a:r>
              <a:rPr lang="en-GB" dirty="0">
                <a:solidFill>
                  <a:srgbClr val="002060"/>
                </a:solidFill>
              </a:rPr>
              <a:t>Geopolitical</a:t>
            </a:r>
          </a:p>
          <a:p>
            <a:r>
              <a:rPr lang="en-GB" dirty="0">
                <a:solidFill>
                  <a:srgbClr val="002060"/>
                </a:solidFill>
              </a:rPr>
              <a:t>Nat Cat</a:t>
            </a:r>
          </a:p>
          <a:p>
            <a:r>
              <a:rPr lang="en-GB" dirty="0">
                <a:solidFill>
                  <a:srgbClr val="002060"/>
                </a:solidFill>
              </a:rPr>
              <a:t>Credit</a:t>
            </a:r>
          </a:p>
          <a:p>
            <a:r>
              <a:rPr lang="en-GB" dirty="0">
                <a:solidFill>
                  <a:srgbClr val="002060"/>
                </a:solidFill>
              </a:rPr>
              <a:t>Supply-chain</a:t>
            </a:r>
          </a:p>
          <a:p>
            <a:r>
              <a:rPr lang="en-GB" dirty="0">
                <a:solidFill>
                  <a:srgbClr val="002060"/>
                </a:solidFill>
              </a:rPr>
              <a:t>Digitalisation</a:t>
            </a:r>
          </a:p>
          <a:p>
            <a:r>
              <a:rPr lang="en-GB" dirty="0">
                <a:solidFill>
                  <a:srgbClr val="002060"/>
                </a:solidFill>
              </a:rPr>
              <a:t>Multi-peril events </a:t>
            </a:r>
            <a:r>
              <a:rPr lang="en-GB" dirty="0">
                <a:solidFill>
                  <a:srgbClr val="FF0000"/>
                </a:solidFill>
              </a:rPr>
              <a:t> </a:t>
            </a:r>
          </a:p>
        </p:txBody>
      </p:sp>
      <p:pic>
        <p:nvPicPr>
          <p:cNvPr id="4" name="Picture 3">
            <a:extLst>
              <a:ext uri="{FF2B5EF4-FFF2-40B4-BE49-F238E27FC236}">
                <a16:creationId xmlns:a16="http://schemas.microsoft.com/office/drawing/2014/main" id="{F64F77AB-90CB-463F-9090-3755203C9C08}"/>
              </a:ext>
            </a:extLst>
          </p:cNvPr>
          <p:cNvPicPr>
            <a:picLocks noChangeAspect="1"/>
          </p:cNvPicPr>
          <p:nvPr/>
        </p:nvPicPr>
        <p:blipFill>
          <a:blip r:embed="rId3"/>
          <a:stretch>
            <a:fillRect/>
          </a:stretch>
        </p:blipFill>
        <p:spPr>
          <a:xfrm>
            <a:off x="3160695" y="3551185"/>
            <a:ext cx="3276905" cy="1213833"/>
          </a:xfrm>
          <a:prstGeom prst="rect">
            <a:avLst/>
          </a:prstGeom>
        </p:spPr>
      </p:pic>
      <p:pic>
        <p:nvPicPr>
          <p:cNvPr id="5" name="Picture 4">
            <a:extLst>
              <a:ext uri="{FF2B5EF4-FFF2-40B4-BE49-F238E27FC236}">
                <a16:creationId xmlns:a16="http://schemas.microsoft.com/office/drawing/2014/main" id="{D91CD6C6-15EA-4CC5-8CE8-1550BF88F6EA}"/>
              </a:ext>
            </a:extLst>
          </p:cNvPr>
          <p:cNvPicPr>
            <a:picLocks noChangeAspect="1"/>
          </p:cNvPicPr>
          <p:nvPr/>
        </p:nvPicPr>
        <p:blipFill>
          <a:blip r:embed="rId4"/>
          <a:stretch>
            <a:fillRect/>
          </a:stretch>
        </p:blipFill>
        <p:spPr>
          <a:xfrm>
            <a:off x="7362963" y="1788712"/>
            <a:ext cx="2013338" cy="817007"/>
          </a:xfrm>
          <a:prstGeom prst="rect">
            <a:avLst/>
          </a:prstGeom>
        </p:spPr>
      </p:pic>
      <p:pic>
        <p:nvPicPr>
          <p:cNvPr id="6" name="Picture 5">
            <a:extLst>
              <a:ext uri="{FF2B5EF4-FFF2-40B4-BE49-F238E27FC236}">
                <a16:creationId xmlns:a16="http://schemas.microsoft.com/office/drawing/2014/main" id="{DC81F3DD-915D-4EE7-9DC7-9F8E86AD0828}"/>
              </a:ext>
            </a:extLst>
          </p:cNvPr>
          <p:cNvPicPr>
            <a:picLocks noChangeAspect="1"/>
          </p:cNvPicPr>
          <p:nvPr/>
        </p:nvPicPr>
        <p:blipFill>
          <a:blip r:embed="rId5"/>
          <a:stretch>
            <a:fillRect/>
          </a:stretch>
        </p:blipFill>
        <p:spPr>
          <a:xfrm>
            <a:off x="8562347" y="5077025"/>
            <a:ext cx="1213584" cy="1224229"/>
          </a:xfrm>
          <a:prstGeom prst="rect">
            <a:avLst/>
          </a:prstGeom>
        </p:spPr>
      </p:pic>
      <p:pic>
        <p:nvPicPr>
          <p:cNvPr id="7" name="Picture 6">
            <a:extLst>
              <a:ext uri="{FF2B5EF4-FFF2-40B4-BE49-F238E27FC236}">
                <a16:creationId xmlns:a16="http://schemas.microsoft.com/office/drawing/2014/main" id="{541C405B-1588-4638-ABE3-ED5DE3A3FD38}"/>
              </a:ext>
            </a:extLst>
          </p:cNvPr>
          <p:cNvPicPr>
            <a:picLocks noChangeAspect="1"/>
          </p:cNvPicPr>
          <p:nvPr/>
        </p:nvPicPr>
        <p:blipFill>
          <a:blip r:embed="rId6"/>
          <a:stretch>
            <a:fillRect/>
          </a:stretch>
        </p:blipFill>
        <p:spPr>
          <a:xfrm>
            <a:off x="7206012" y="4034188"/>
            <a:ext cx="2771775" cy="885825"/>
          </a:xfrm>
          <a:prstGeom prst="rect">
            <a:avLst/>
          </a:prstGeom>
        </p:spPr>
      </p:pic>
      <p:pic>
        <p:nvPicPr>
          <p:cNvPr id="8" name="Picture 7">
            <a:extLst>
              <a:ext uri="{FF2B5EF4-FFF2-40B4-BE49-F238E27FC236}">
                <a16:creationId xmlns:a16="http://schemas.microsoft.com/office/drawing/2014/main" id="{6DAC33DB-CF56-4AB5-B155-09FEFFC26263}"/>
              </a:ext>
            </a:extLst>
          </p:cNvPr>
          <p:cNvPicPr>
            <a:picLocks noChangeAspect="1"/>
          </p:cNvPicPr>
          <p:nvPr/>
        </p:nvPicPr>
        <p:blipFill>
          <a:blip r:embed="rId7"/>
          <a:stretch>
            <a:fillRect/>
          </a:stretch>
        </p:blipFill>
        <p:spPr>
          <a:xfrm>
            <a:off x="3863525" y="1221510"/>
            <a:ext cx="2168913" cy="1141533"/>
          </a:xfrm>
          <a:prstGeom prst="rect">
            <a:avLst/>
          </a:prstGeom>
        </p:spPr>
      </p:pic>
      <p:pic>
        <p:nvPicPr>
          <p:cNvPr id="1028" name="Picture 4" descr="Image result for total logo">
            <a:extLst>
              <a:ext uri="{FF2B5EF4-FFF2-40B4-BE49-F238E27FC236}">
                <a16:creationId xmlns:a16="http://schemas.microsoft.com/office/drawing/2014/main" id="{A5CF3DF0-701E-41F0-9C9F-279C020FFA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2918" y="2323763"/>
            <a:ext cx="1373220" cy="13732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ouston port logo">
            <a:extLst>
              <a:ext uri="{FF2B5EF4-FFF2-40B4-BE49-F238E27FC236}">
                <a16:creationId xmlns:a16="http://schemas.microsoft.com/office/drawing/2014/main" id="{5019630D-2299-4E42-8D31-F70109EC07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02992" y="2597673"/>
            <a:ext cx="1497791" cy="151229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ocado">
            <a:extLst>
              <a:ext uri="{FF2B5EF4-FFF2-40B4-BE49-F238E27FC236}">
                <a16:creationId xmlns:a16="http://schemas.microsoft.com/office/drawing/2014/main" id="{14BFE6F5-FABB-434B-AB06-5A4FB87F324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37600" y="5168596"/>
            <a:ext cx="1497940" cy="13219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B6CCFB8-8CD5-48CB-9792-4BA1E90C3D33}"/>
              </a:ext>
            </a:extLst>
          </p:cNvPr>
          <p:cNvPicPr>
            <a:picLocks noChangeAspect="1"/>
          </p:cNvPicPr>
          <p:nvPr/>
        </p:nvPicPr>
        <p:blipFill>
          <a:blip r:embed="rId11"/>
          <a:stretch>
            <a:fillRect/>
          </a:stretch>
        </p:blipFill>
        <p:spPr>
          <a:xfrm>
            <a:off x="4282593" y="4778606"/>
            <a:ext cx="1547407" cy="1213834"/>
          </a:xfrm>
          <a:prstGeom prst="rect">
            <a:avLst/>
          </a:prstGeom>
        </p:spPr>
      </p:pic>
      <p:sp>
        <p:nvSpPr>
          <p:cNvPr id="11" name="TextBox 10">
            <a:extLst>
              <a:ext uri="{FF2B5EF4-FFF2-40B4-BE49-F238E27FC236}">
                <a16:creationId xmlns:a16="http://schemas.microsoft.com/office/drawing/2014/main" id="{615D1812-9CE5-4C4E-84E2-10A46D4C60C7}"/>
              </a:ext>
            </a:extLst>
          </p:cNvPr>
          <p:cNvSpPr txBox="1"/>
          <p:nvPr/>
        </p:nvSpPr>
        <p:spPr>
          <a:xfrm>
            <a:off x="9320617" y="123779"/>
            <a:ext cx="2901287" cy="369332"/>
          </a:xfrm>
          <a:prstGeom prst="rect">
            <a:avLst/>
          </a:prstGeom>
          <a:noFill/>
        </p:spPr>
        <p:txBody>
          <a:bodyPr wrap="square" rtlCol="0">
            <a:spAutoFit/>
          </a:bodyPr>
          <a:lstStyle/>
          <a:p>
            <a:endParaRPr lang="en-GB" dirty="0"/>
          </a:p>
        </p:txBody>
      </p:sp>
      <p:pic>
        <p:nvPicPr>
          <p:cNvPr id="14" name="image1.png">
            <a:extLst>
              <a:ext uri="{FF2B5EF4-FFF2-40B4-BE49-F238E27FC236}">
                <a16:creationId xmlns:a16="http://schemas.microsoft.com/office/drawing/2014/main" id="{53B4D115-591C-4F95-88E6-85BF0803256E}"/>
              </a:ext>
            </a:extLst>
          </p:cNvPr>
          <p:cNvPicPr/>
          <p:nvPr/>
        </p:nvPicPr>
        <p:blipFill>
          <a:blip r:embed="rId12">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23446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 calcmode="lin" valueType="num">
                                      <p:cBhvr additive="base">
                                        <p:cTn id="1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A149F-692C-4603-9739-8495D4F5F72C}"/>
              </a:ext>
            </a:extLst>
          </p:cNvPr>
          <p:cNvSpPr>
            <a:spLocks noGrp="1"/>
          </p:cNvSpPr>
          <p:nvPr>
            <p:ph type="title"/>
          </p:nvPr>
        </p:nvSpPr>
        <p:spPr/>
        <p:txBody>
          <a:bodyPr/>
          <a:lstStyle/>
          <a:p>
            <a:r>
              <a:rPr lang="en-GB" b="1" dirty="0">
                <a:solidFill>
                  <a:srgbClr val="002060"/>
                </a:solidFill>
              </a:rPr>
              <a:t>Connected Risk - Our Progress so far</a:t>
            </a:r>
          </a:p>
        </p:txBody>
      </p:sp>
      <p:sp>
        <p:nvSpPr>
          <p:cNvPr id="3" name="Content Placeholder 2">
            <a:extLst>
              <a:ext uri="{FF2B5EF4-FFF2-40B4-BE49-F238E27FC236}">
                <a16:creationId xmlns:a16="http://schemas.microsoft.com/office/drawing/2014/main" id="{6474900B-83F9-45E0-8E80-A2970D0C4243}"/>
              </a:ext>
            </a:extLst>
          </p:cNvPr>
          <p:cNvSpPr>
            <a:spLocks noGrp="1"/>
          </p:cNvSpPr>
          <p:nvPr>
            <p:ph idx="1"/>
          </p:nvPr>
        </p:nvSpPr>
        <p:spPr/>
        <p:txBody>
          <a:bodyPr/>
          <a:lstStyle/>
          <a:p>
            <a:r>
              <a:rPr lang="en-GB" dirty="0">
                <a:solidFill>
                  <a:srgbClr val="002060"/>
                </a:solidFill>
              </a:rPr>
              <a:t>Mission statement established</a:t>
            </a:r>
          </a:p>
          <a:p>
            <a:r>
              <a:rPr lang="en-GB" dirty="0">
                <a:solidFill>
                  <a:srgbClr val="002060"/>
                </a:solidFill>
              </a:rPr>
              <a:t>Created a working group</a:t>
            </a:r>
          </a:p>
          <a:p>
            <a:r>
              <a:rPr lang="en-GB" dirty="0">
                <a:solidFill>
                  <a:srgbClr val="002060"/>
                </a:solidFill>
              </a:rPr>
              <a:t>Case studies</a:t>
            </a:r>
          </a:p>
          <a:p>
            <a:r>
              <a:rPr lang="en-GB" dirty="0">
                <a:solidFill>
                  <a:srgbClr val="002060"/>
                </a:solidFill>
              </a:rPr>
              <a:t>Broadened our network of interested parties</a:t>
            </a:r>
          </a:p>
          <a:p>
            <a:r>
              <a:rPr lang="en-GB" i="1" dirty="0">
                <a:solidFill>
                  <a:srgbClr val="002060"/>
                </a:solidFill>
              </a:rPr>
              <a:t>Answered the opening working group question – what is in it for me?</a:t>
            </a:r>
          </a:p>
          <a:p>
            <a:endParaRPr lang="en-GB" dirty="0"/>
          </a:p>
        </p:txBody>
      </p:sp>
      <p:pic>
        <p:nvPicPr>
          <p:cNvPr id="4" name="image1.png">
            <a:extLst>
              <a:ext uri="{FF2B5EF4-FFF2-40B4-BE49-F238E27FC236}">
                <a16:creationId xmlns:a16="http://schemas.microsoft.com/office/drawing/2014/main" id="{514070EF-A18B-4E55-9AEF-13D9AD56189E}"/>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399614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7"/>
          <p:cNvSpPr/>
          <p:nvPr/>
        </p:nvSpPr>
        <p:spPr>
          <a:xfrm>
            <a:off x="1468900" y="2088096"/>
            <a:ext cx="9663545" cy="1606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endParaRPr lang="en-GB" sz="1903" b="1" dirty="0">
              <a:solidFill>
                <a:srgbClr val="002244"/>
              </a:solidFill>
            </a:endParaRPr>
          </a:p>
          <a:p>
            <a:pPr lvl="0">
              <a:defRPr sz="1800"/>
            </a:pPr>
            <a:endParaRPr lang="en-GB" sz="1903" b="1" dirty="0">
              <a:solidFill>
                <a:srgbClr val="002244"/>
              </a:solidFill>
            </a:endParaRPr>
          </a:p>
          <a:p>
            <a:pPr lvl="0">
              <a:defRPr sz="1800"/>
            </a:pPr>
            <a:endParaRPr lang="en-GB" sz="1646" dirty="0">
              <a:solidFill>
                <a:srgbClr val="002244"/>
              </a:solidFill>
            </a:endParaRPr>
          </a:p>
          <a:p>
            <a:pPr lvl="0">
              <a:defRPr sz="1800"/>
            </a:pPr>
            <a:endParaRPr sz="1646" dirty="0">
              <a:solidFill>
                <a:srgbClr val="002244"/>
              </a:solidFill>
            </a:endParaRPr>
          </a:p>
          <a:p>
            <a:pPr lvl="0">
              <a:defRPr sz="1800"/>
            </a:pPr>
            <a:endParaRPr lang="en-GB" sz="1646" dirty="0">
              <a:solidFill>
                <a:srgbClr val="002244"/>
              </a:solidFill>
            </a:endParaRPr>
          </a:p>
          <a:p>
            <a:pPr lvl="0">
              <a:defRPr sz="1800"/>
            </a:pPr>
            <a:endParaRPr sz="1697" dirty="0">
              <a:solidFill>
                <a:srgbClr val="002244"/>
              </a:solidFill>
            </a:endParaRPr>
          </a:p>
        </p:txBody>
      </p:sp>
      <p:sp>
        <p:nvSpPr>
          <p:cNvPr id="7" name="Title 6">
            <a:extLst>
              <a:ext uri="{FF2B5EF4-FFF2-40B4-BE49-F238E27FC236}">
                <a16:creationId xmlns:a16="http://schemas.microsoft.com/office/drawing/2014/main" id="{94685D9A-9239-45C1-9004-94037CF58180}"/>
              </a:ext>
            </a:extLst>
          </p:cNvPr>
          <p:cNvSpPr>
            <a:spLocks noGrp="1"/>
          </p:cNvSpPr>
          <p:nvPr>
            <p:ph type="title"/>
          </p:nvPr>
        </p:nvSpPr>
        <p:spPr>
          <a:xfrm>
            <a:off x="838200" y="252001"/>
            <a:ext cx="10515600" cy="1325563"/>
          </a:xfrm>
        </p:spPr>
        <p:txBody>
          <a:bodyPr/>
          <a:lstStyle/>
          <a:p>
            <a:r>
              <a:rPr lang="en-GB" b="1" dirty="0">
                <a:solidFill>
                  <a:schemeClr val="accent1">
                    <a:lumMod val="50000"/>
                  </a:schemeClr>
                </a:solidFill>
              </a:rPr>
              <a:t>Our Mission</a:t>
            </a:r>
          </a:p>
        </p:txBody>
      </p:sp>
      <p:sp>
        <p:nvSpPr>
          <p:cNvPr id="8" name="Content Placeholder 7">
            <a:extLst>
              <a:ext uri="{FF2B5EF4-FFF2-40B4-BE49-F238E27FC236}">
                <a16:creationId xmlns:a16="http://schemas.microsoft.com/office/drawing/2014/main" id="{9B9E6395-C59F-43EF-B619-F40C5627BB7F}"/>
              </a:ext>
            </a:extLst>
          </p:cNvPr>
          <p:cNvSpPr>
            <a:spLocks noGrp="1"/>
          </p:cNvSpPr>
          <p:nvPr>
            <p:ph idx="1"/>
          </p:nvPr>
        </p:nvSpPr>
        <p:spPr>
          <a:xfrm>
            <a:off x="838200" y="1627661"/>
            <a:ext cx="10515600" cy="4351338"/>
          </a:xfrm>
        </p:spPr>
        <p:txBody>
          <a:bodyPr>
            <a:noAutofit/>
          </a:bodyPr>
          <a:lstStyle/>
          <a:p>
            <a:r>
              <a:rPr lang="en-GB" dirty="0">
                <a:solidFill>
                  <a:srgbClr val="002060"/>
                </a:solidFill>
              </a:rPr>
              <a:t>To build on our experience to create a model of common risks faced by corporates in the ‘most-connected’ sectors.</a:t>
            </a:r>
          </a:p>
          <a:p>
            <a:r>
              <a:rPr lang="en-GB" dirty="0">
                <a:solidFill>
                  <a:srgbClr val="002060"/>
                </a:solidFill>
              </a:rPr>
              <a:t>An understanding of the formation of risks in these sectors will allow us to build a high-level ‘connected risk’ framework, using data that is both in the public domain and commercially available.</a:t>
            </a:r>
          </a:p>
          <a:p>
            <a:r>
              <a:rPr lang="en-GB" dirty="0">
                <a:solidFill>
                  <a:srgbClr val="002060"/>
                </a:solidFill>
              </a:rPr>
              <a:t>Having created that </a:t>
            </a:r>
            <a:r>
              <a:rPr lang="en-GB" b="1" dirty="0">
                <a:solidFill>
                  <a:srgbClr val="002060"/>
                </a:solidFill>
              </a:rPr>
              <a:t>framework,</a:t>
            </a:r>
            <a:r>
              <a:rPr lang="en-GB" dirty="0">
                <a:solidFill>
                  <a:srgbClr val="002060"/>
                </a:solidFill>
              </a:rPr>
              <a:t> maintain the </a:t>
            </a:r>
            <a:r>
              <a:rPr lang="en-GB" b="1" dirty="0">
                <a:solidFill>
                  <a:srgbClr val="002060"/>
                </a:solidFill>
              </a:rPr>
              <a:t>knowledge base</a:t>
            </a:r>
            <a:r>
              <a:rPr lang="en-GB" dirty="0">
                <a:solidFill>
                  <a:srgbClr val="002060"/>
                </a:solidFill>
              </a:rPr>
              <a:t> and provide access to the invaluable </a:t>
            </a:r>
            <a:r>
              <a:rPr lang="en-GB" b="1" dirty="0">
                <a:solidFill>
                  <a:srgbClr val="002060"/>
                </a:solidFill>
              </a:rPr>
              <a:t>business intelligence</a:t>
            </a:r>
            <a:r>
              <a:rPr lang="en-GB" dirty="0">
                <a:solidFill>
                  <a:srgbClr val="002060"/>
                </a:solidFill>
              </a:rPr>
              <a:t> that will result. </a:t>
            </a:r>
          </a:p>
        </p:txBody>
      </p:sp>
      <p:pic>
        <p:nvPicPr>
          <p:cNvPr id="6" name="image1.png">
            <a:extLst>
              <a:ext uri="{FF2B5EF4-FFF2-40B4-BE49-F238E27FC236}">
                <a16:creationId xmlns:a16="http://schemas.microsoft.com/office/drawing/2014/main" id="{9DB30A9B-9402-4044-B22F-F673E87BE45F}"/>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38372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8A8E-FC77-4743-8E02-0B5B82266432}"/>
              </a:ext>
            </a:extLst>
          </p:cNvPr>
          <p:cNvSpPr>
            <a:spLocks noGrp="1"/>
          </p:cNvSpPr>
          <p:nvPr>
            <p:ph type="title"/>
          </p:nvPr>
        </p:nvSpPr>
        <p:spPr/>
        <p:txBody>
          <a:bodyPr/>
          <a:lstStyle/>
          <a:p>
            <a:r>
              <a:rPr lang="en-GB" b="1" dirty="0">
                <a:solidFill>
                  <a:srgbClr val="002060"/>
                </a:solidFill>
              </a:rPr>
              <a:t>What is in it for me?</a:t>
            </a:r>
          </a:p>
        </p:txBody>
      </p:sp>
      <p:sp>
        <p:nvSpPr>
          <p:cNvPr id="3" name="Content Placeholder 2">
            <a:extLst>
              <a:ext uri="{FF2B5EF4-FFF2-40B4-BE49-F238E27FC236}">
                <a16:creationId xmlns:a16="http://schemas.microsoft.com/office/drawing/2014/main" id="{39E276BD-E490-4B3C-A07A-85A03C878591}"/>
              </a:ext>
            </a:extLst>
          </p:cNvPr>
          <p:cNvSpPr>
            <a:spLocks noGrp="1"/>
          </p:cNvSpPr>
          <p:nvPr>
            <p:ph idx="1"/>
          </p:nvPr>
        </p:nvSpPr>
        <p:spPr/>
        <p:txBody>
          <a:bodyPr>
            <a:normAutofit/>
          </a:bodyPr>
          <a:lstStyle/>
          <a:p>
            <a:r>
              <a:rPr lang="en-GB" dirty="0">
                <a:solidFill>
                  <a:srgbClr val="002060"/>
                </a:solidFill>
              </a:rPr>
              <a:t>An information solution that </a:t>
            </a:r>
            <a:r>
              <a:rPr lang="en-GB" b="1" dirty="0">
                <a:solidFill>
                  <a:srgbClr val="002060"/>
                </a:solidFill>
              </a:rPr>
              <a:t>empowers</a:t>
            </a:r>
            <a:r>
              <a:rPr lang="en-GB" dirty="0">
                <a:solidFill>
                  <a:srgbClr val="002060"/>
                </a:solidFill>
              </a:rPr>
              <a:t> the RM to better understand both internal risks and risks external to the organisation</a:t>
            </a:r>
          </a:p>
          <a:p>
            <a:r>
              <a:rPr lang="en-GB" dirty="0">
                <a:solidFill>
                  <a:srgbClr val="002060"/>
                </a:solidFill>
              </a:rPr>
              <a:t>For market positioning, a model that pre-determines the profile of leading companies representing circa 50% of global company revenue.</a:t>
            </a:r>
          </a:p>
          <a:p>
            <a:r>
              <a:rPr lang="en-GB" dirty="0">
                <a:solidFill>
                  <a:srgbClr val="002060"/>
                </a:solidFill>
              </a:rPr>
              <a:t>A solution that allows the RM to help </a:t>
            </a:r>
            <a:r>
              <a:rPr lang="en-GB" b="1" dirty="0">
                <a:solidFill>
                  <a:srgbClr val="002060"/>
                </a:solidFill>
              </a:rPr>
              <a:t>influence business strategy </a:t>
            </a:r>
            <a:r>
              <a:rPr lang="en-GB" dirty="0">
                <a:solidFill>
                  <a:srgbClr val="002060"/>
                </a:solidFill>
              </a:rPr>
              <a:t>and better </a:t>
            </a:r>
            <a:r>
              <a:rPr lang="en-GB" b="1" dirty="0">
                <a:solidFill>
                  <a:srgbClr val="002060"/>
                </a:solidFill>
              </a:rPr>
              <a:t>manage corporate risk appetite(s) </a:t>
            </a:r>
          </a:p>
          <a:p>
            <a:r>
              <a:rPr lang="en-GB" dirty="0">
                <a:solidFill>
                  <a:srgbClr val="002060"/>
                </a:solidFill>
              </a:rPr>
              <a:t>The opportunity to </a:t>
            </a:r>
            <a:r>
              <a:rPr lang="en-GB" b="1" dirty="0">
                <a:solidFill>
                  <a:srgbClr val="002060"/>
                </a:solidFill>
              </a:rPr>
              <a:t>add demonstrable value </a:t>
            </a:r>
            <a:r>
              <a:rPr lang="en-GB" dirty="0">
                <a:solidFill>
                  <a:srgbClr val="002060"/>
                </a:solidFill>
              </a:rPr>
              <a:t>and </a:t>
            </a:r>
            <a:r>
              <a:rPr lang="en-GB" b="1" dirty="0">
                <a:solidFill>
                  <a:srgbClr val="002060"/>
                </a:solidFill>
              </a:rPr>
              <a:t>make risk relevant</a:t>
            </a:r>
            <a:endParaRPr lang="en-GB" b="1" dirty="0"/>
          </a:p>
        </p:txBody>
      </p:sp>
      <p:pic>
        <p:nvPicPr>
          <p:cNvPr id="4" name="image1.png">
            <a:extLst>
              <a:ext uri="{FF2B5EF4-FFF2-40B4-BE49-F238E27FC236}">
                <a16:creationId xmlns:a16="http://schemas.microsoft.com/office/drawing/2014/main" id="{2AB50347-A161-49B1-97F8-060CC8A06346}"/>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101330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93D61-4F61-400C-95FF-34A8E81E1AB4}"/>
              </a:ext>
            </a:extLst>
          </p:cNvPr>
          <p:cNvSpPr>
            <a:spLocks noGrp="1"/>
          </p:cNvSpPr>
          <p:nvPr>
            <p:ph type="title"/>
          </p:nvPr>
        </p:nvSpPr>
        <p:spPr/>
        <p:txBody>
          <a:bodyPr/>
          <a:lstStyle/>
          <a:p>
            <a:r>
              <a:rPr lang="en-GB" b="1" dirty="0">
                <a:solidFill>
                  <a:srgbClr val="002060"/>
                </a:solidFill>
              </a:rPr>
              <a:t>From Horizon Scanning to Globe Scanning</a:t>
            </a:r>
          </a:p>
        </p:txBody>
      </p:sp>
      <p:pic>
        <p:nvPicPr>
          <p:cNvPr id="5" name="Content Placeholder 4">
            <a:extLst>
              <a:ext uri="{FF2B5EF4-FFF2-40B4-BE49-F238E27FC236}">
                <a16:creationId xmlns:a16="http://schemas.microsoft.com/office/drawing/2014/main" id="{4E44A3A5-58B0-4769-BA16-2D9674A1BAF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309259"/>
            <a:ext cx="4201111" cy="3029373"/>
          </a:xfrm>
          <a:prstGeom prst="ellipse">
            <a:avLst/>
          </a:prstGeom>
          <a:ln>
            <a:noFill/>
          </a:ln>
          <a:effectLst>
            <a:softEdge rad="112500"/>
          </a:effectLst>
        </p:spPr>
      </p:pic>
      <p:pic>
        <p:nvPicPr>
          <p:cNvPr id="7" name="Picture 6">
            <a:extLst>
              <a:ext uri="{FF2B5EF4-FFF2-40B4-BE49-F238E27FC236}">
                <a16:creationId xmlns:a16="http://schemas.microsoft.com/office/drawing/2014/main" id="{3C4F1A38-FC36-449C-9D20-5C37D1DB6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6147" y="2874716"/>
            <a:ext cx="7935665" cy="3577026"/>
          </a:xfrm>
          <a:prstGeom prst="ellipse">
            <a:avLst/>
          </a:prstGeom>
          <a:ln>
            <a:noFill/>
          </a:ln>
          <a:effectLst>
            <a:softEdge rad="112500"/>
          </a:effectLst>
        </p:spPr>
      </p:pic>
      <p:pic>
        <p:nvPicPr>
          <p:cNvPr id="8" name="image1.png">
            <a:extLst>
              <a:ext uri="{FF2B5EF4-FFF2-40B4-BE49-F238E27FC236}">
                <a16:creationId xmlns:a16="http://schemas.microsoft.com/office/drawing/2014/main" id="{C445D8EF-5478-45A8-8C06-42404F523A8C}"/>
              </a:ext>
            </a:extLst>
          </p:cNvPr>
          <p:cNvPicPr/>
          <p:nvPr/>
        </p:nvPicPr>
        <p:blipFill>
          <a:blip r:embed="rId5">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8721009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7FCA-0DB5-44E5-9B9A-E4FEDE2C7487}"/>
              </a:ext>
            </a:extLst>
          </p:cNvPr>
          <p:cNvSpPr>
            <a:spLocks noGrp="1"/>
          </p:cNvSpPr>
          <p:nvPr>
            <p:ph type="title"/>
          </p:nvPr>
        </p:nvSpPr>
        <p:spPr/>
        <p:txBody>
          <a:bodyPr/>
          <a:lstStyle/>
          <a:p>
            <a:r>
              <a:rPr lang="en-GB" b="1" dirty="0">
                <a:solidFill>
                  <a:srgbClr val="002060"/>
                </a:solidFill>
              </a:rPr>
              <a:t>Working Group</a:t>
            </a:r>
          </a:p>
        </p:txBody>
      </p:sp>
      <p:sp>
        <p:nvSpPr>
          <p:cNvPr id="3" name="Content Placeholder 2">
            <a:extLst>
              <a:ext uri="{FF2B5EF4-FFF2-40B4-BE49-F238E27FC236}">
                <a16:creationId xmlns:a16="http://schemas.microsoft.com/office/drawing/2014/main" id="{5F831F84-2B2C-4375-A3BD-0C60B14DD0B9}"/>
              </a:ext>
            </a:extLst>
          </p:cNvPr>
          <p:cNvSpPr>
            <a:spLocks noGrp="1"/>
          </p:cNvSpPr>
          <p:nvPr>
            <p:ph idx="1"/>
          </p:nvPr>
        </p:nvSpPr>
        <p:spPr/>
        <p:txBody>
          <a:bodyPr>
            <a:noAutofit/>
          </a:bodyPr>
          <a:lstStyle/>
          <a:p>
            <a:pPr marL="0" indent="0">
              <a:buNone/>
            </a:pPr>
            <a:r>
              <a:rPr lang="en-GB" sz="2000" dirty="0">
                <a:solidFill>
                  <a:srgbClr val="002060"/>
                </a:solidFill>
              </a:rPr>
              <a:t>Representatives from: Banking, Aerospace, Property Development, Manufacturing, Retail, Energy, Space, Transport, Distribution</a:t>
            </a:r>
          </a:p>
          <a:p>
            <a:r>
              <a:rPr lang="en-GB" sz="2000" dirty="0">
                <a:solidFill>
                  <a:srgbClr val="002060"/>
                </a:solidFill>
              </a:rPr>
              <a:t>When building a strategy, businesses need to regularly quantify risk/opportunity across the business network and measure the effect of current and future strategies on that quantification. </a:t>
            </a:r>
          </a:p>
          <a:p>
            <a:r>
              <a:rPr lang="en-GB" sz="2000" dirty="0">
                <a:solidFill>
                  <a:srgbClr val="002060"/>
                </a:solidFill>
              </a:rPr>
              <a:t>The proposed Russell solution would be positioned for the Board.</a:t>
            </a:r>
          </a:p>
          <a:p>
            <a:r>
              <a:rPr lang="en-GB" sz="2000" dirty="0">
                <a:solidFill>
                  <a:srgbClr val="002060"/>
                </a:solidFill>
              </a:rPr>
              <a:t>Confirmation that the solution should combine risk management with opportunity management.</a:t>
            </a:r>
          </a:p>
        </p:txBody>
      </p:sp>
      <p:pic>
        <p:nvPicPr>
          <p:cNvPr id="4" name="image1.png">
            <a:extLst>
              <a:ext uri="{FF2B5EF4-FFF2-40B4-BE49-F238E27FC236}">
                <a16:creationId xmlns:a16="http://schemas.microsoft.com/office/drawing/2014/main" id="{E73B8AAB-1460-4732-A23F-9D5F1FB852EA}"/>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427835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5848813-220E-477F-911A-0DB19182CA3D}"/>
              </a:ext>
            </a:extLst>
          </p:cNvPr>
          <p:cNvGraphicFramePr>
            <a:graphicFrameLocks noGrp="1"/>
          </p:cNvGraphicFramePr>
          <p:nvPr>
            <p:extLst>
              <p:ext uri="{D42A27DB-BD31-4B8C-83A1-F6EECF244321}">
                <p14:modId xmlns:p14="http://schemas.microsoft.com/office/powerpoint/2010/main" val="3353713311"/>
              </p:ext>
            </p:extLst>
          </p:nvPr>
        </p:nvGraphicFramePr>
        <p:xfrm>
          <a:off x="880532" y="1476020"/>
          <a:ext cx="10656710" cy="3953937"/>
        </p:xfrm>
        <a:graphic>
          <a:graphicData uri="http://schemas.openxmlformats.org/drawingml/2006/table">
            <a:tbl>
              <a:tblPr firstRow="1" bandRow="1">
                <a:tableStyleId>{5C22544A-7EE6-4342-B048-85BDC9FD1C3A}</a:tableStyleId>
              </a:tblPr>
              <a:tblGrid>
                <a:gridCol w="2131342">
                  <a:extLst>
                    <a:ext uri="{9D8B030D-6E8A-4147-A177-3AD203B41FA5}">
                      <a16:colId xmlns:a16="http://schemas.microsoft.com/office/drawing/2014/main" val="1945091740"/>
                    </a:ext>
                  </a:extLst>
                </a:gridCol>
                <a:gridCol w="2131342">
                  <a:extLst>
                    <a:ext uri="{9D8B030D-6E8A-4147-A177-3AD203B41FA5}">
                      <a16:colId xmlns:a16="http://schemas.microsoft.com/office/drawing/2014/main" val="4283849346"/>
                    </a:ext>
                  </a:extLst>
                </a:gridCol>
                <a:gridCol w="2131342">
                  <a:extLst>
                    <a:ext uri="{9D8B030D-6E8A-4147-A177-3AD203B41FA5}">
                      <a16:colId xmlns:a16="http://schemas.microsoft.com/office/drawing/2014/main" val="1302807232"/>
                    </a:ext>
                  </a:extLst>
                </a:gridCol>
                <a:gridCol w="2131342">
                  <a:extLst>
                    <a:ext uri="{9D8B030D-6E8A-4147-A177-3AD203B41FA5}">
                      <a16:colId xmlns:a16="http://schemas.microsoft.com/office/drawing/2014/main" val="3985399447"/>
                    </a:ext>
                  </a:extLst>
                </a:gridCol>
                <a:gridCol w="2131342">
                  <a:extLst>
                    <a:ext uri="{9D8B030D-6E8A-4147-A177-3AD203B41FA5}">
                      <a16:colId xmlns:a16="http://schemas.microsoft.com/office/drawing/2014/main" val="4260619741"/>
                    </a:ext>
                  </a:extLst>
                </a:gridCol>
              </a:tblGrid>
              <a:tr h="1317979">
                <a:tc>
                  <a:txBody>
                    <a:bodyPr/>
                    <a:lstStyle/>
                    <a:p>
                      <a:r>
                        <a:rPr lang="en-GB" dirty="0"/>
                        <a:t>Political</a:t>
                      </a:r>
                    </a:p>
                    <a:p>
                      <a:endParaRPr lang="en-GB" dirty="0"/>
                    </a:p>
                    <a:p>
                      <a:endParaRPr lang="en-GB" dirty="0"/>
                    </a:p>
                    <a:p>
                      <a:endParaRPr lang="en-GB"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dirty="0"/>
                        <a:t>Supply Chain</a:t>
                      </a:r>
                    </a:p>
                    <a:p>
                      <a:r>
                        <a:rPr lang="en-GB" dirty="0"/>
                        <a:t>(Source &amp; Manage)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Cyber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Balance Sheet Strength</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Macroeconomic Changes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5011969"/>
                  </a:ext>
                </a:extLst>
              </a:tr>
              <a:tr h="1317979">
                <a:tc>
                  <a:txBody>
                    <a:bodyPr/>
                    <a:lstStyle/>
                    <a:p>
                      <a:r>
                        <a:rPr lang="en-GB" b="1" dirty="0">
                          <a:solidFill>
                            <a:schemeClr val="bg1"/>
                          </a:solidFill>
                        </a:rPr>
                        <a:t>Business</a:t>
                      </a:r>
                    </a:p>
                    <a:p>
                      <a:r>
                        <a:rPr lang="en-GB" b="1" dirty="0">
                          <a:solidFill>
                            <a:schemeClr val="bg1"/>
                          </a:solidFill>
                        </a:rPr>
                        <a:t>Interruption</a:t>
                      </a:r>
                    </a:p>
                    <a:p>
                      <a:endParaRPr lang="en-GB" b="1" dirty="0">
                        <a:solidFill>
                          <a:schemeClr val="bg1"/>
                        </a:solidFill>
                      </a:endParaRPr>
                    </a:p>
                    <a:p>
                      <a:endParaRPr lang="en-GB" b="1" dirty="0">
                        <a:solidFill>
                          <a:schemeClr val="bg1"/>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Strategic Delivery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New Technologies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Brand, Trust and</a:t>
                      </a:r>
                    </a:p>
                    <a:p>
                      <a:r>
                        <a:rPr lang="en-GB" b="1" dirty="0">
                          <a:solidFill>
                            <a:schemeClr val="bg1"/>
                          </a:solidFill>
                        </a:rPr>
                        <a:t>Reputation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Market</a:t>
                      </a:r>
                    </a:p>
                    <a:p>
                      <a:r>
                        <a:rPr lang="en-GB" b="1" dirty="0">
                          <a:solidFill>
                            <a:schemeClr val="bg1"/>
                          </a:solidFill>
                        </a:rPr>
                        <a:t>Developments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89875350"/>
                  </a:ext>
                </a:extLst>
              </a:tr>
              <a:tr h="1317979">
                <a:tc>
                  <a:txBody>
                    <a:bodyPr/>
                    <a:lstStyle/>
                    <a:p>
                      <a:r>
                        <a:rPr lang="en-GB" b="1" dirty="0">
                          <a:solidFill>
                            <a:schemeClr val="bg1"/>
                          </a:solidFill>
                        </a:rPr>
                        <a:t>Theft, Fraud,</a:t>
                      </a:r>
                    </a:p>
                    <a:p>
                      <a:r>
                        <a:rPr lang="en-GB" b="1" dirty="0">
                          <a:solidFill>
                            <a:schemeClr val="bg1"/>
                          </a:solidFill>
                        </a:rPr>
                        <a:t>Corruption</a:t>
                      </a:r>
                    </a:p>
                    <a:p>
                      <a:endParaRPr lang="en-GB" b="1" dirty="0">
                        <a:solidFill>
                          <a:schemeClr val="bg1"/>
                        </a:solidFill>
                      </a:endParaRPr>
                    </a:p>
                    <a:p>
                      <a:endParaRPr lang="en-GB" b="1" dirty="0">
                        <a:solidFill>
                          <a:schemeClr val="bg1"/>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Natural</a:t>
                      </a:r>
                    </a:p>
                    <a:p>
                      <a:r>
                        <a:rPr lang="en-GB" b="1" dirty="0">
                          <a:solidFill>
                            <a:schemeClr val="bg1"/>
                          </a:solidFill>
                        </a:rPr>
                        <a:t>Catastrophe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Product Quality</a:t>
                      </a:r>
                    </a:p>
                    <a:p>
                      <a:r>
                        <a:rPr lang="en-GB" b="1" dirty="0">
                          <a:solidFill>
                            <a:schemeClr val="bg1"/>
                          </a:solidFill>
                        </a:rPr>
                        <a:t>Issues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Legal and</a:t>
                      </a:r>
                    </a:p>
                    <a:p>
                      <a:r>
                        <a:rPr lang="en-GB" b="1" dirty="0">
                          <a:solidFill>
                            <a:schemeClr val="bg1"/>
                          </a:solidFill>
                        </a:rPr>
                        <a:t>Regulatory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Environmental</a:t>
                      </a:r>
                    </a:p>
                    <a:p>
                      <a:r>
                        <a:rPr lang="en-GB" b="1" dirty="0">
                          <a:solidFill>
                            <a:schemeClr val="bg1"/>
                          </a:solidFill>
                        </a:rPr>
                        <a:t>(Climate Change)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581594096"/>
                  </a:ext>
                </a:extLst>
              </a:tr>
            </a:tbl>
          </a:graphicData>
        </a:graphic>
      </p:graphicFrame>
      <p:sp>
        <p:nvSpPr>
          <p:cNvPr id="3" name="TextBox 2">
            <a:extLst>
              <a:ext uri="{FF2B5EF4-FFF2-40B4-BE49-F238E27FC236}">
                <a16:creationId xmlns:a16="http://schemas.microsoft.com/office/drawing/2014/main" id="{7A01407F-0BD3-4E47-A443-724A429C5D0E}"/>
              </a:ext>
            </a:extLst>
          </p:cNvPr>
          <p:cNvSpPr txBox="1"/>
          <p:nvPr/>
        </p:nvSpPr>
        <p:spPr>
          <a:xfrm>
            <a:off x="3996264" y="575733"/>
            <a:ext cx="4425245" cy="584775"/>
          </a:xfrm>
          <a:prstGeom prst="rect">
            <a:avLst/>
          </a:prstGeom>
          <a:noFill/>
        </p:spPr>
        <p:txBody>
          <a:bodyPr wrap="square" rtlCol="0">
            <a:spAutoFit/>
          </a:bodyPr>
          <a:lstStyle/>
          <a:p>
            <a:pPr algn="ctr"/>
            <a:r>
              <a:rPr lang="en-GB" sz="3200" b="1" dirty="0">
                <a:solidFill>
                  <a:srgbClr val="002060"/>
                </a:solidFill>
              </a:rPr>
              <a:t>Risks and Opportunities</a:t>
            </a:r>
          </a:p>
        </p:txBody>
      </p:sp>
      <p:sp>
        <p:nvSpPr>
          <p:cNvPr id="4" name="TextBox 3">
            <a:extLst>
              <a:ext uri="{FF2B5EF4-FFF2-40B4-BE49-F238E27FC236}">
                <a16:creationId xmlns:a16="http://schemas.microsoft.com/office/drawing/2014/main" id="{51ABC504-2461-4D1F-8379-1635687FE7F0}"/>
              </a:ext>
            </a:extLst>
          </p:cNvPr>
          <p:cNvSpPr txBox="1"/>
          <p:nvPr/>
        </p:nvSpPr>
        <p:spPr>
          <a:xfrm>
            <a:off x="3364089" y="5858539"/>
            <a:ext cx="5994400" cy="461665"/>
          </a:xfrm>
          <a:prstGeom prst="rect">
            <a:avLst/>
          </a:prstGeom>
          <a:noFill/>
        </p:spPr>
        <p:txBody>
          <a:bodyPr wrap="square" rtlCol="0">
            <a:spAutoFit/>
          </a:bodyPr>
          <a:lstStyle/>
          <a:p>
            <a:r>
              <a:rPr lang="en-GB" sz="2400" b="1" dirty="0">
                <a:solidFill>
                  <a:srgbClr val="002060"/>
                </a:solidFill>
              </a:rPr>
              <a:t>Source: FTSE 100 and 10K Corporate reports</a:t>
            </a:r>
          </a:p>
        </p:txBody>
      </p:sp>
      <p:pic>
        <p:nvPicPr>
          <p:cNvPr id="5" name="image1.png">
            <a:extLst>
              <a:ext uri="{FF2B5EF4-FFF2-40B4-BE49-F238E27FC236}">
                <a16:creationId xmlns:a16="http://schemas.microsoft.com/office/drawing/2014/main" id="{92DA1131-3727-48B7-BAE5-A2BB7EA97C1A}"/>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80119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7FCA-0DB5-44E5-9B9A-E4FEDE2C7487}"/>
              </a:ext>
            </a:extLst>
          </p:cNvPr>
          <p:cNvSpPr>
            <a:spLocks noGrp="1"/>
          </p:cNvSpPr>
          <p:nvPr>
            <p:ph type="title"/>
          </p:nvPr>
        </p:nvSpPr>
        <p:spPr/>
        <p:txBody>
          <a:bodyPr/>
          <a:lstStyle/>
          <a:p>
            <a:r>
              <a:rPr lang="en-GB" b="1" dirty="0">
                <a:solidFill>
                  <a:srgbClr val="002060"/>
                </a:solidFill>
              </a:rPr>
              <a:t>Working Group Case Studies</a:t>
            </a:r>
          </a:p>
        </p:txBody>
      </p:sp>
      <p:sp>
        <p:nvSpPr>
          <p:cNvPr id="3" name="Content Placeholder 2">
            <a:extLst>
              <a:ext uri="{FF2B5EF4-FFF2-40B4-BE49-F238E27FC236}">
                <a16:creationId xmlns:a16="http://schemas.microsoft.com/office/drawing/2014/main" id="{5F831F84-2B2C-4375-A3BD-0C60B14DD0B9}"/>
              </a:ext>
            </a:extLst>
          </p:cNvPr>
          <p:cNvSpPr>
            <a:spLocks noGrp="1"/>
          </p:cNvSpPr>
          <p:nvPr>
            <p:ph idx="1"/>
          </p:nvPr>
        </p:nvSpPr>
        <p:spPr/>
        <p:txBody>
          <a:bodyPr/>
          <a:lstStyle/>
          <a:p>
            <a:r>
              <a:rPr lang="en-GB" dirty="0">
                <a:solidFill>
                  <a:srgbClr val="002060"/>
                </a:solidFill>
              </a:rPr>
              <a:t>Space, Energy, Aerospace, Retail</a:t>
            </a:r>
          </a:p>
          <a:p>
            <a:r>
              <a:rPr lang="en-GB" dirty="0">
                <a:solidFill>
                  <a:srgbClr val="002060"/>
                </a:solidFill>
              </a:rPr>
              <a:t>Application of the New Framework</a:t>
            </a:r>
          </a:p>
          <a:p>
            <a:r>
              <a:rPr lang="en-GB" dirty="0">
                <a:solidFill>
                  <a:srgbClr val="002060"/>
                </a:solidFill>
              </a:rPr>
              <a:t>Assessment of Risk Appetites / Risk Tolerance</a:t>
            </a:r>
          </a:p>
          <a:p>
            <a:r>
              <a:rPr lang="en-GB" dirty="0">
                <a:solidFill>
                  <a:srgbClr val="002060"/>
                </a:solidFill>
              </a:rPr>
              <a:t>Integration of Vendor data</a:t>
            </a:r>
          </a:p>
          <a:p>
            <a:r>
              <a:rPr lang="en-GB" dirty="0">
                <a:solidFill>
                  <a:srgbClr val="002060"/>
                </a:solidFill>
              </a:rPr>
              <a:t>Creation of Initial ‘Russell Universe’ database</a:t>
            </a:r>
          </a:p>
          <a:p>
            <a:endParaRPr lang="en-GB" dirty="0"/>
          </a:p>
        </p:txBody>
      </p:sp>
      <p:sp>
        <p:nvSpPr>
          <p:cNvPr id="23" name="AutoShape 4" descr="Image result for fact set logo">
            <a:extLst>
              <a:ext uri="{FF2B5EF4-FFF2-40B4-BE49-F238E27FC236}">
                <a16:creationId xmlns:a16="http://schemas.microsoft.com/office/drawing/2014/main" id="{64A7AF1C-16C5-48E2-A9DE-43B9E1674244}"/>
              </a:ext>
            </a:extLst>
          </p:cNvPr>
          <p:cNvSpPr>
            <a:spLocks noChangeAspect="1" noChangeArrowheads="1"/>
          </p:cNvSpPr>
          <p:nvPr/>
        </p:nvSpPr>
        <p:spPr bwMode="auto">
          <a:xfrm>
            <a:off x="10031218" y="2218937"/>
            <a:ext cx="76553" cy="76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4" name="Picture 6" descr="Image result for fact set logo">
            <a:extLst>
              <a:ext uri="{FF2B5EF4-FFF2-40B4-BE49-F238E27FC236}">
                <a16:creationId xmlns:a16="http://schemas.microsoft.com/office/drawing/2014/main" id="{683D1DD4-1A15-4503-994F-3848F44EA3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8318" y="977011"/>
            <a:ext cx="2578212" cy="6168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D5D1C81B-42EC-4F1C-80BC-CDEC4022949B}"/>
              </a:ext>
            </a:extLst>
          </p:cNvPr>
          <p:cNvPicPr>
            <a:picLocks noChangeAspect="1"/>
          </p:cNvPicPr>
          <p:nvPr/>
        </p:nvPicPr>
        <p:blipFill>
          <a:blip r:embed="rId4"/>
          <a:stretch>
            <a:fillRect/>
          </a:stretch>
        </p:blipFill>
        <p:spPr>
          <a:xfrm>
            <a:off x="8051782" y="1847757"/>
            <a:ext cx="3571283" cy="616858"/>
          </a:xfrm>
          <a:prstGeom prst="rect">
            <a:avLst/>
          </a:prstGeom>
        </p:spPr>
      </p:pic>
      <p:pic>
        <p:nvPicPr>
          <p:cNvPr id="2060" name="Picture 12" descr="Image result for statista">
            <a:extLst>
              <a:ext uri="{FF2B5EF4-FFF2-40B4-BE49-F238E27FC236}">
                <a16:creationId xmlns:a16="http://schemas.microsoft.com/office/drawing/2014/main" id="{FCC7AD75-F83A-44DF-AA64-FB80B964E0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844" y="3787717"/>
            <a:ext cx="2183447" cy="46511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DCC2C56-9649-47DA-8620-93516936515F}"/>
              </a:ext>
            </a:extLst>
          </p:cNvPr>
          <p:cNvPicPr>
            <a:picLocks noChangeAspect="1"/>
          </p:cNvPicPr>
          <p:nvPr/>
        </p:nvPicPr>
        <p:blipFill>
          <a:blip r:embed="rId6"/>
          <a:stretch>
            <a:fillRect/>
          </a:stretch>
        </p:blipFill>
        <p:spPr>
          <a:xfrm>
            <a:off x="8714810" y="2653593"/>
            <a:ext cx="2193122" cy="796450"/>
          </a:xfrm>
          <a:prstGeom prst="rect">
            <a:avLst/>
          </a:prstGeom>
        </p:spPr>
      </p:pic>
      <p:pic>
        <p:nvPicPr>
          <p:cNvPr id="4" name="Picture 3">
            <a:extLst>
              <a:ext uri="{FF2B5EF4-FFF2-40B4-BE49-F238E27FC236}">
                <a16:creationId xmlns:a16="http://schemas.microsoft.com/office/drawing/2014/main" id="{22C96F23-C1D2-43EC-BF22-2A8C473F5E18}"/>
              </a:ext>
            </a:extLst>
          </p:cNvPr>
          <p:cNvPicPr>
            <a:picLocks noChangeAspect="1"/>
          </p:cNvPicPr>
          <p:nvPr/>
        </p:nvPicPr>
        <p:blipFill>
          <a:blip r:embed="rId7"/>
          <a:stretch>
            <a:fillRect/>
          </a:stretch>
        </p:blipFill>
        <p:spPr>
          <a:xfrm>
            <a:off x="8885217" y="4714834"/>
            <a:ext cx="1790700" cy="1000125"/>
          </a:xfrm>
          <a:prstGeom prst="rect">
            <a:avLst/>
          </a:prstGeom>
        </p:spPr>
      </p:pic>
      <p:pic>
        <p:nvPicPr>
          <p:cNvPr id="10" name="image1.png">
            <a:extLst>
              <a:ext uri="{FF2B5EF4-FFF2-40B4-BE49-F238E27FC236}">
                <a16:creationId xmlns:a16="http://schemas.microsoft.com/office/drawing/2014/main" id="{679B2C4D-DF4D-4824-8F3C-E901FDF0C995}"/>
              </a:ext>
            </a:extLst>
          </p:cNvPr>
          <p:cNvPicPr/>
          <p:nvPr/>
        </p:nvPicPr>
        <p:blipFill>
          <a:blip r:embed="rId8">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200414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5848813-220E-477F-911A-0DB19182CA3D}"/>
              </a:ext>
            </a:extLst>
          </p:cNvPr>
          <p:cNvGraphicFramePr>
            <a:graphicFrameLocks noGrp="1"/>
          </p:cNvGraphicFramePr>
          <p:nvPr>
            <p:extLst>
              <p:ext uri="{D42A27DB-BD31-4B8C-83A1-F6EECF244321}">
                <p14:modId xmlns:p14="http://schemas.microsoft.com/office/powerpoint/2010/main" val="3731220833"/>
              </p:ext>
            </p:extLst>
          </p:nvPr>
        </p:nvGraphicFramePr>
        <p:xfrm>
          <a:off x="767645" y="1452031"/>
          <a:ext cx="10656710" cy="4389120"/>
        </p:xfrm>
        <a:graphic>
          <a:graphicData uri="http://schemas.openxmlformats.org/drawingml/2006/table">
            <a:tbl>
              <a:tblPr firstRow="1" bandRow="1">
                <a:tableStyleId>{5C22544A-7EE6-4342-B048-85BDC9FD1C3A}</a:tableStyleId>
              </a:tblPr>
              <a:tblGrid>
                <a:gridCol w="2131342">
                  <a:extLst>
                    <a:ext uri="{9D8B030D-6E8A-4147-A177-3AD203B41FA5}">
                      <a16:colId xmlns:a16="http://schemas.microsoft.com/office/drawing/2014/main" val="1945091740"/>
                    </a:ext>
                  </a:extLst>
                </a:gridCol>
                <a:gridCol w="2131342">
                  <a:extLst>
                    <a:ext uri="{9D8B030D-6E8A-4147-A177-3AD203B41FA5}">
                      <a16:colId xmlns:a16="http://schemas.microsoft.com/office/drawing/2014/main" val="4283849346"/>
                    </a:ext>
                  </a:extLst>
                </a:gridCol>
                <a:gridCol w="2131342">
                  <a:extLst>
                    <a:ext uri="{9D8B030D-6E8A-4147-A177-3AD203B41FA5}">
                      <a16:colId xmlns:a16="http://schemas.microsoft.com/office/drawing/2014/main" val="1302807232"/>
                    </a:ext>
                  </a:extLst>
                </a:gridCol>
                <a:gridCol w="2131342">
                  <a:extLst>
                    <a:ext uri="{9D8B030D-6E8A-4147-A177-3AD203B41FA5}">
                      <a16:colId xmlns:a16="http://schemas.microsoft.com/office/drawing/2014/main" val="3985399447"/>
                    </a:ext>
                  </a:extLst>
                </a:gridCol>
                <a:gridCol w="2131342">
                  <a:extLst>
                    <a:ext uri="{9D8B030D-6E8A-4147-A177-3AD203B41FA5}">
                      <a16:colId xmlns:a16="http://schemas.microsoft.com/office/drawing/2014/main" val="4260619741"/>
                    </a:ext>
                  </a:extLst>
                </a:gridCol>
              </a:tblGrid>
              <a:tr h="1317979">
                <a:tc>
                  <a:txBody>
                    <a:bodyPr/>
                    <a:lstStyle/>
                    <a:p>
                      <a:r>
                        <a:rPr lang="en-GB" dirty="0"/>
                        <a:t>Political</a:t>
                      </a:r>
                    </a:p>
                    <a:p>
                      <a:endParaRPr lang="en-GB" dirty="0"/>
                    </a:p>
                    <a:p>
                      <a:endParaRPr lang="en-GB" dirty="0"/>
                    </a:p>
                    <a:p>
                      <a:endParaRPr lang="en-GB" dirty="0"/>
                    </a:p>
                    <a:p>
                      <a:endParaRPr lang="en-GB"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dirty="0"/>
                        <a:t>Supply Chain</a:t>
                      </a:r>
                    </a:p>
                    <a:p>
                      <a:r>
                        <a:rPr lang="en-GB" dirty="0"/>
                        <a:t>(Source &amp; Manage)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Cyber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Balance Sheet Strength</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Macroeconomic Changes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5011969"/>
                  </a:ext>
                </a:extLst>
              </a:tr>
              <a:tr h="1317979">
                <a:tc>
                  <a:txBody>
                    <a:bodyPr/>
                    <a:lstStyle/>
                    <a:p>
                      <a:r>
                        <a:rPr lang="en-GB" b="1" dirty="0">
                          <a:solidFill>
                            <a:schemeClr val="bg1"/>
                          </a:solidFill>
                        </a:rPr>
                        <a:t>Business</a:t>
                      </a:r>
                    </a:p>
                    <a:p>
                      <a:r>
                        <a:rPr lang="en-GB" b="1" dirty="0">
                          <a:solidFill>
                            <a:schemeClr val="bg1"/>
                          </a:solidFill>
                        </a:rPr>
                        <a:t>Interruption</a:t>
                      </a:r>
                    </a:p>
                    <a:p>
                      <a:endParaRPr lang="en-GB" b="1" dirty="0">
                        <a:solidFill>
                          <a:schemeClr val="bg1"/>
                        </a:solidFill>
                      </a:endParaRPr>
                    </a:p>
                    <a:p>
                      <a:endParaRPr lang="en-GB" b="1" dirty="0">
                        <a:solidFill>
                          <a:schemeClr val="bg1"/>
                        </a:solidFill>
                      </a:endParaRPr>
                    </a:p>
                    <a:p>
                      <a:endParaRPr lang="en-GB" b="1" dirty="0">
                        <a:solidFill>
                          <a:schemeClr val="bg1"/>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Strategic Delivery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New Technologies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Brand, Trust and</a:t>
                      </a:r>
                    </a:p>
                    <a:p>
                      <a:r>
                        <a:rPr lang="en-GB" b="1" dirty="0">
                          <a:solidFill>
                            <a:schemeClr val="bg1"/>
                          </a:solidFill>
                        </a:rPr>
                        <a:t>Reputation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Market</a:t>
                      </a:r>
                    </a:p>
                    <a:p>
                      <a:r>
                        <a:rPr lang="en-GB" b="1" dirty="0">
                          <a:solidFill>
                            <a:schemeClr val="bg1"/>
                          </a:solidFill>
                        </a:rPr>
                        <a:t>Developments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89875350"/>
                  </a:ext>
                </a:extLst>
              </a:tr>
              <a:tr h="1317979">
                <a:tc>
                  <a:txBody>
                    <a:bodyPr/>
                    <a:lstStyle/>
                    <a:p>
                      <a:r>
                        <a:rPr lang="en-GB" b="1" dirty="0">
                          <a:solidFill>
                            <a:schemeClr val="bg1"/>
                          </a:solidFill>
                        </a:rPr>
                        <a:t>Theft, Fraud,</a:t>
                      </a:r>
                    </a:p>
                    <a:p>
                      <a:r>
                        <a:rPr lang="en-GB" b="1" dirty="0">
                          <a:solidFill>
                            <a:schemeClr val="bg1"/>
                          </a:solidFill>
                        </a:rPr>
                        <a:t>Corruption</a:t>
                      </a:r>
                    </a:p>
                    <a:p>
                      <a:endParaRPr lang="en-GB" b="1" dirty="0">
                        <a:solidFill>
                          <a:schemeClr val="bg1"/>
                        </a:solidFill>
                      </a:endParaRPr>
                    </a:p>
                    <a:p>
                      <a:endParaRPr lang="en-GB" b="1" dirty="0">
                        <a:solidFill>
                          <a:schemeClr val="bg1"/>
                        </a:solidFill>
                      </a:endParaRPr>
                    </a:p>
                    <a:p>
                      <a:endParaRPr lang="en-GB" b="1" dirty="0">
                        <a:solidFill>
                          <a:schemeClr val="bg1"/>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Natural</a:t>
                      </a:r>
                    </a:p>
                    <a:p>
                      <a:r>
                        <a:rPr lang="en-GB" b="1" dirty="0">
                          <a:solidFill>
                            <a:schemeClr val="bg1"/>
                          </a:solidFill>
                        </a:rPr>
                        <a:t>Catastrophe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Product Quality</a:t>
                      </a:r>
                    </a:p>
                    <a:p>
                      <a:r>
                        <a:rPr lang="en-GB" b="1" dirty="0">
                          <a:solidFill>
                            <a:schemeClr val="bg1"/>
                          </a:solidFill>
                        </a:rPr>
                        <a:t>Issues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Legal and</a:t>
                      </a:r>
                    </a:p>
                    <a:p>
                      <a:r>
                        <a:rPr lang="en-GB" b="1" dirty="0">
                          <a:solidFill>
                            <a:schemeClr val="bg1"/>
                          </a:solidFill>
                        </a:rPr>
                        <a:t>Regulatory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r>
                        <a:rPr lang="en-GB" b="1" dirty="0">
                          <a:solidFill>
                            <a:schemeClr val="bg1"/>
                          </a:solidFill>
                        </a:rPr>
                        <a:t>Environmental</a:t>
                      </a:r>
                    </a:p>
                    <a:p>
                      <a:r>
                        <a:rPr lang="en-GB" b="1" dirty="0">
                          <a:solidFill>
                            <a:schemeClr val="bg1"/>
                          </a:solidFill>
                        </a:rPr>
                        <a:t>(Climate Change)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581594096"/>
                  </a:ext>
                </a:extLst>
              </a:tr>
            </a:tbl>
          </a:graphicData>
        </a:graphic>
      </p:graphicFrame>
      <p:sp>
        <p:nvSpPr>
          <p:cNvPr id="3" name="TextBox 2">
            <a:extLst>
              <a:ext uri="{FF2B5EF4-FFF2-40B4-BE49-F238E27FC236}">
                <a16:creationId xmlns:a16="http://schemas.microsoft.com/office/drawing/2014/main" id="{7A01407F-0BD3-4E47-A443-724A429C5D0E}"/>
              </a:ext>
            </a:extLst>
          </p:cNvPr>
          <p:cNvSpPr txBox="1"/>
          <p:nvPr/>
        </p:nvSpPr>
        <p:spPr>
          <a:xfrm>
            <a:off x="1749779" y="575733"/>
            <a:ext cx="8782754" cy="584775"/>
          </a:xfrm>
          <a:prstGeom prst="rect">
            <a:avLst/>
          </a:prstGeom>
          <a:noFill/>
        </p:spPr>
        <p:txBody>
          <a:bodyPr wrap="square" rtlCol="0">
            <a:spAutoFit/>
          </a:bodyPr>
          <a:lstStyle/>
          <a:p>
            <a:pPr algn="ctr"/>
            <a:r>
              <a:rPr lang="en-GB" sz="3200" b="1" dirty="0">
                <a:solidFill>
                  <a:srgbClr val="002060"/>
                </a:solidFill>
              </a:rPr>
              <a:t>Risks and Opportunities – How Connected? 1-10</a:t>
            </a:r>
          </a:p>
        </p:txBody>
      </p:sp>
      <p:sp>
        <p:nvSpPr>
          <p:cNvPr id="4" name="TextBox 3">
            <a:extLst>
              <a:ext uri="{FF2B5EF4-FFF2-40B4-BE49-F238E27FC236}">
                <a16:creationId xmlns:a16="http://schemas.microsoft.com/office/drawing/2014/main" id="{51ABC504-2461-4D1F-8379-1635687FE7F0}"/>
              </a:ext>
            </a:extLst>
          </p:cNvPr>
          <p:cNvSpPr txBox="1"/>
          <p:nvPr/>
        </p:nvSpPr>
        <p:spPr>
          <a:xfrm>
            <a:off x="4425244" y="6127788"/>
            <a:ext cx="4447822" cy="369332"/>
          </a:xfrm>
          <a:prstGeom prst="rect">
            <a:avLst/>
          </a:prstGeom>
          <a:noFill/>
        </p:spPr>
        <p:txBody>
          <a:bodyPr wrap="square" rtlCol="0">
            <a:spAutoFit/>
          </a:bodyPr>
          <a:lstStyle/>
          <a:p>
            <a:r>
              <a:rPr lang="en-GB" dirty="0">
                <a:solidFill>
                  <a:srgbClr val="002060"/>
                </a:solidFill>
              </a:rPr>
              <a:t>Source: FTSE 100 and 10K Corporate reports</a:t>
            </a:r>
          </a:p>
        </p:txBody>
      </p:sp>
      <p:sp>
        <p:nvSpPr>
          <p:cNvPr id="5" name="TextBox 4">
            <a:extLst>
              <a:ext uri="{FF2B5EF4-FFF2-40B4-BE49-F238E27FC236}">
                <a16:creationId xmlns:a16="http://schemas.microsoft.com/office/drawing/2014/main" id="{C8D4776C-A990-4B23-B5A1-C6F9172C90D4}"/>
              </a:ext>
            </a:extLst>
          </p:cNvPr>
          <p:cNvSpPr txBox="1"/>
          <p:nvPr/>
        </p:nvSpPr>
        <p:spPr>
          <a:xfrm>
            <a:off x="1416757" y="2009423"/>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6" name="TextBox 5">
            <a:extLst>
              <a:ext uri="{FF2B5EF4-FFF2-40B4-BE49-F238E27FC236}">
                <a16:creationId xmlns:a16="http://schemas.microsoft.com/office/drawing/2014/main" id="{55C74FAA-B53C-48DF-848A-BEBD3E4DE2E5}"/>
              </a:ext>
            </a:extLst>
          </p:cNvPr>
          <p:cNvSpPr txBox="1"/>
          <p:nvPr/>
        </p:nvSpPr>
        <p:spPr>
          <a:xfrm>
            <a:off x="1416757" y="3397812"/>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7" name="TextBox 6">
            <a:extLst>
              <a:ext uri="{FF2B5EF4-FFF2-40B4-BE49-F238E27FC236}">
                <a16:creationId xmlns:a16="http://schemas.microsoft.com/office/drawing/2014/main" id="{FC2D7F81-1A63-4439-AACF-E10F671F15B3}"/>
              </a:ext>
            </a:extLst>
          </p:cNvPr>
          <p:cNvSpPr txBox="1"/>
          <p:nvPr/>
        </p:nvSpPr>
        <p:spPr>
          <a:xfrm>
            <a:off x="1422402" y="4873352"/>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8" name="TextBox 7">
            <a:extLst>
              <a:ext uri="{FF2B5EF4-FFF2-40B4-BE49-F238E27FC236}">
                <a16:creationId xmlns:a16="http://schemas.microsoft.com/office/drawing/2014/main" id="{CC000852-EA5B-4AD4-8AA2-D81187354856}"/>
              </a:ext>
            </a:extLst>
          </p:cNvPr>
          <p:cNvSpPr txBox="1"/>
          <p:nvPr/>
        </p:nvSpPr>
        <p:spPr>
          <a:xfrm>
            <a:off x="3601157" y="2009423"/>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9" name="TextBox 8">
            <a:extLst>
              <a:ext uri="{FF2B5EF4-FFF2-40B4-BE49-F238E27FC236}">
                <a16:creationId xmlns:a16="http://schemas.microsoft.com/office/drawing/2014/main" id="{AE3155FE-E9C2-4720-99FC-A3C4E8A3A0AE}"/>
              </a:ext>
            </a:extLst>
          </p:cNvPr>
          <p:cNvSpPr txBox="1"/>
          <p:nvPr/>
        </p:nvSpPr>
        <p:spPr>
          <a:xfrm>
            <a:off x="3601157" y="3397811"/>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0" name="TextBox 9">
            <a:extLst>
              <a:ext uri="{FF2B5EF4-FFF2-40B4-BE49-F238E27FC236}">
                <a16:creationId xmlns:a16="http://schemas.microsoft.com/office/drawing/2014/main" id="{0C8609E5-F3A2-4803-BB0B-D19FA937BCFB}"/>
              </a:ext>
            </a:extLst>
          </p:cNvPr>
          <p:cNvSpPr txBox="1"/>
          <p:nvPr/>
        </p:nvSpPr>
        <p:spPr>
          <a:xfrm>
            <a:off x="3601157" y="4873351"/>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1" name="TextBox 10">
            <a:extLst>
              <a:ext uri="{FF2B5EF4-FFF2-40B4-BE49-F238E27FC236}">
                <a16:creationId xmlns:a16="http://schemas.microsoft.com/office/drawing/2014/main" id="{9D5CABFC-8F79-4EA2-B81C-10EFA467E197}"/>
              </a:ext>
            </a:extLst>
          </p:cNvPr>
          <p:cNvSpPr txBox="1"/>
          <p:nvPr/>
        </p:nvSpPr>
        <p:spPr>
          <a:xfrm>
            <a:off x="5762978" y="2009423"/>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2" name="TextBox 11">
            <a:extLst>
              <a:ext uri="{FF2B5EF4-FFF2-40B4-BE49-F238E27FC236}">
                <a16:creationId xmlns:a16="http://schemas.microsoft.com/office/drawing/2014/main" id="{57DAD1A6-0FC9-4D9A-B61D-D6B3F4C040E3}"/>
              </a:ext>
            </a:extLst>
          </p:cNvPr>
          <p:cNvSpPr txBox="1"/>
          <p:nvPr/>
        </p:nvSpPr>
        <p:spPr>
          <a:xfrm>
            <a:off x="5746046" y="3397810"/>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3" name="TextBox 12">
            <a:extLst>
              <a:ext uri="{FF2B5EF4-FFF2-40B4-BE49-F238E27FC236}">
                <a16:creationId xmlns:a16="http://schemas.microsoft.com/office/drawing/2014/main" id="{9714782D-2BB9-4AC9-87F6-82E12E8DABAB}"/>
              </a:ext>
            </a:extLst>
          </p:cNvPr>
          <p:cNvSpPr txBox="1"/>
          <p:nvPr/>
        </p:nvSpPr>
        <p:spPr>
          <a:xfrm>
            <a:off x="5762978" y="4831091"/>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4" name="TextBox 13">
            <a:extLst>
              <a:ext uri="{FF2B5EF4-FFF2-40B4-BE49-F238E27FC236}">
                <a16:creationId xmlns:a16="http://schemas.microsoft.com/office/drawing/2014/main" id="{8E1BBE18-DACB-4F7D-8B3E-2AD4B7213E38}"/>
              </a:ext>
            </a:extLst>
          </p:cNvPr>
          <p:cNvSpPr txBox="1"/>
          <p:nvPr/>
        </p:nvSpPr>
        <p:spPr>
          <a:xfrm>
            <a:off x="7924799" y="2009423"/>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5" name="TextBox 14">
            <a:extLst>
              <a:ext uri="{FF2B5EF4-FFF2-40B4-BE49-F238E27FC236}">
                <a16:creationId xmlns:a16="http://schemas.microsoft.com/office/drawing/2014/main" id="{1A93C270-D7E1-4F6D-AD29-356D30D9D816}"/>
              </a:ext>
            </a:extLst>
          </p:cNvPr>
          <p:cNvSpPr txBox="1"/>
          <p:nvPr/>
        </p:nvSpPr>
        <p:spPr>
          <a:xfrm>
            <a:off x="10086620" y="2009423"/>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6" name="TextBox 15">
            <a:extLst>
              <a:ext uri="{FF2B5EF4-FFF2-40B4-BE49-F238E27FC236}">
                <a16:creationId xmlns:a16="http://schemas.microsoft.com/office/drawing/2014/main" id="{F1A75949-868A-4975-9636-E78102F08D33}"/>
              </a:ext>
            </a:extLst>
          </p:cNvPr>
          <p:cNvSpPr txBox="1"/>
          <p:nvPr/>
        </p:nvSpPr>
        <p:spPr>
          <a:xfrm>
            <a:off x="7890936" y="3397812"/>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7" name="TextBox 16">
            <a:extLst>
              <a:ext uri="{FF2B5EF4-FFF2-40B4-BE49-F238E27FC236}">
                <a16:creationId xmlns:a16="http://schemas.microsoft.com/office/drawing/2014/main" id="{33018FA9-9AD9-4AFD-97AA-FDA2CC31A466}"/>
              </a:ext>
            </a:extLst>
          </p:cNvPr>
          <p:cNvSpPr txBox="1"/>
          <p:nvPr/>
        </p:nvSpPr>
        <p:spPr>
          <a:xfrm>
            <a:off x="10080980" y="3429000"/>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8" name="TextBox 17">
            <a:extLst>
              <a:ext uri="{FF2B5EF4-FFF2-40B4-BE49-F238E27FC236}">
                <a16:creationId xmlns:a16="http://schemas.microsoft.com/office/drawing/2014/main" id="{2F369096-5B4B-4E95-9C6F-08A98C00901A}"/>
              </a:ext>
            </a:extLst>
          </p:cNvPr>
          <p:cNvSpPr txBox="1"/>
          <p:nvPr/>
        </p:nvSpPr>
        <p:spPr>
          <a:xfrm>
            <a:off x="7890936" y="4831090"/>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19" name="TextBox 18">
            <a:extLst>
              <a:ext uri="{FF2B5EF4-FFF2-40B4-BE49-F238E27FC236}">
                <a16:creationId xmlns:a16="http://schemas.microsoft.com/office/drawing/2014/main" id="{1F16D2B7-9004-4839-8E7B-053B506DAF6E}"/>
              </a:ext>
            </a:extLst>
          </p:cNvPr>
          <p:cNvSpPr txBox="1"/>
          <p:nvPr/>
        </p:nvSpPr>
        <p:spPr>
          <a:xfrm>
            <a:off x="10080980" y="4848577"/>
            <a:ext cx="666044" cy="830997"/>
          </a:xfrm>
          <a:prstGeom prst="rect">
            <a:avLst/>
          </a:prstGeom>
          <a:noFill/>
        </p:spPr>
        <p:txBody>
          <a:bodyPr wrap="square" rtlCol="0">
            <a:spAutoFit/>
          </a:bodyPr>
          <a:lstStyle/>
          <a:p>
            <a:pPr algn="ctr"/>
            <a:r>
              <a:rPr lang="en-GB" sz="4800" b="1" dirty="0">
                <a:solidFill>
                  <a:srgbClr val="FFFF00"/>
                </a:solidFill>
              </a:rPr>
              <a:t>5</a:t>
            </a:r>
          </a:p>
        </p:txBody>
      </p:sp>
      <p:sp>
        <p:nvSpPr>
          <p:cNvPr id="20" name="TextBox 19">
            <a:extLst>
              <a:ext uri="{FF2B5EF4-FFF2-40B4-BE49-F238E27FC236}">
                <a16:creationId xmlns:a16="http://schemas.microsoft.com/office/drawing/2014/main" id="{0541327B-9D67-4037-BFB6-FE1A295191F1}"/>
              </a:ext>
            </a:extLst>
          </p:cNvPr>
          <p:cNvSpPr txBox="1"/>
          <p:nvPr/>
        </p:nvSpPr>
        <p:spPr>
          <a:xfrm>
            <a:off x="767645" y="6050844"/>
            <a:ext cx="3973688" cy="523220"/>
          </a:xfrm>
          <a:prstGeom prst="rect">
            <a:avLst/>
          </a:prstGeom>
          <a:noFill/>
        </p:spPr>
        <p:txBody>
          <a:bodyPr wrap="square" rtlCol="0">
            <a:spAutoFit/>
          </a:bodyPr>
          <a:lstStyle/>
          <a:p>
            <a:r>
              <a:rPr lang="en-GB" sz="2800" b="1" dirty="0"/>
              <a:t>10 = very connected</a:t>
            </a:r>
          </a:p>
        </p:txBody>
      </p:sp>
      <p:pic>
        <p:nvPicPr>
          <p:cNvPr id="21" name="image1.png">
            <a:extLst>
              <a:ext uri="{FF2B5EF4-FFF2-40B4-BE49-F238E27FC236}">
                <a16:creationId xmlns:a16="http://schemas.microsoft.com/office/drawing/2014/main" id="{A11F270C-E480-474F-B6EB-71088B33769D}"/>
              </a:ext>
            </a:extLst>
          </p:cNvPr>
          <p:cNvPicPr/>
          <p:nvPr/>
        </p:nvPicPr>
        <p:blipFill>
          <a:blip r:embed="rId3">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403636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p:nvPr/>
        </p:nvSpPr>
        <p:spPr>
          <a:xfrm>
            <a:off x="1258660" y="661872"/>
            <a:ext cx="8836870" cy="381524"/>
          </a:xfrm>
          <a:prstGeom prst="rect">
            <a:avLst/>
          </a:prstGeom>
          <a:ln w="12700">
            <a:miter lim="400000"/>
          </a:ln>
          <a:extLst>
            <a:ext uri="{C572A759-6A51-4108-AA02-DFA0A04FC94B}">
              <ma14:wrappingTextBoxFlag xmlns:ma14="http://schemas.microsoft.com/office/mac/drawingml/2011/main" xmlns="" val="1"/>
            </a:ext>
          </a:extLst>
        </p:spPr>
        <p:txBody>
          <a:bodyPr wrap="square" lIns="19594" tIns="19594" rIns="19594" bIns="19594" anchor="b">
            <a:spAutoFit/>
          </a:bodyPr>
          <a:lstStyle>
            <a:lvl1pPr>
              <a:lnSpc>
                <a:spcPct val="90000"/>
              </a:lnSpc>
              <a:defRPr sz="5500" b="1">
                <a:solidFill>
                  <a:srgbClr val="002244"/>
                </a:solidFill>
              </a:defRPr>
            </a:lvl1pPr>
          </a:lstStyle>
          <a:p>
            <a:pPr lvl="0" algn="ctr">
              <a:defRPr sz="1800" b="0">
                <a:solidFill>
                  <a:srgbClr val="000000"/>
                </a:solidFill>
              </a:defRPr>
            </a:pPr>
            <a:endParaRPr sz="2469" dirty="0">
              <a:solidFill>
                <a:srgbClr val="002060"/>
              </a:solidFill>
            </a:endParaRPr>
          </a:p>
        </p:txBody>
      </p:sp>
      <p:pic>
        <p:nvPicPr>
          <p:cNvPr id="5" name="image1.png">
            <a:extLst>
              <a:ext uri="{FF2B5EF4-FFF2-40B4-BE49-F238E27FC236}">
                <a16:creationId xmlns:a16="http://schemas.microsoft.com/office/drawing/2014/main" id="{46BBEC81-0020-42AC-91D0-53052BDC89A8}"/>
              </a:ext>
            </a:extLst>
          </p:cNvPr>
          <p:cNvPicPr/>
          <p:nvPr/>
        </p:nvPicPr>
        <p:blipFill>
          <a:blip r:embed="rId3">
            <a:extLst/>
          </a:blip>
          <a:stretch>
            <a:fillRect/>
          </a:stretch>
        </p:blipFill>
        <p:spPr>
          <a:xfrm>
            <a:off x="10390749" y="5858539"/>
            <a:ext cx="1538981" cy="903768"/>
          </a:xfrm>
          <a:prstGeom prst="rect">
            <a:avLst/>
          </a:prstGeom>
          <a:ln w="12700">
            <a:miter lim="400000"/>
          </a:ln>
        </p:spPr>
      </p:pic>
      <p:sp>
        <p:nvSpPr>
          <p:cNvPr id="2" name="Title 1">
            <a:extLst>
              <a:ext uri="{FF2B5EF4-FFF2-40B4-BE49-F238E27FC236}">
                <a16:creationId xmlns:a16="http://schemas.microsoft.com/office/drawing/2014/main" id="{BB2BF8ED-87EB-4E76-8227-E67AF27EB82A}"/>
              </a:ext>
            </a:extLst>
          </p:cNvPr>
          <p:cNvSpPr>
            <a:spLocks noGrp="1"/>
          </p:cNvSpPr>
          <p:nvPr>
            <p:ph type="title"/>
          </p:nvPr>
        </p:nvSpPr>
        <p:spPr/>
        <p:txBody>
          <a:bodyPr/>
          <a:lstStyle/>
          <a:p>
            <a:r>
              <a:rPr lang="en-GB" b="1" dirty="0">
                <a:solidFill>
                  <a:srgbClr val="002060"/>
                </a:solidFill>
              </a:rPr>
              <a:t>Summary</a:t>
            </a:r>
          </a:p>
        </p:txBody>
      </p:sp>
      <p:sp>
        <p:nvSpPr>
          <p:cNvPr id="4" name="Content Placeholder 3">
            <a:extLst>
              <a:ext uri="{FF2B5EF4-FFF2-40B4-BE49-F238E27FC236}">
                <a16:creationId xmlns:a16="http://schemas.microsoft.com/office/drawing/2014/main" id="{33EA4089-DA7E-4975-8089-A6EFD563B906}"/>
              </a:ext>
            </a:extLst>
          </p:cNvPr>
          <p:cNvSpPr>
            <a:spLocks noGrp="1"/>
          </p:cNvSpPr>
          <p:nvPr>
            <p:ph idx="1"/>
          </p:nvPr>
        </p:nvSpPr>
        <p:spPr>
          <a:xfrm>
            <a:off x="838199" y="1819922"/>
            <a:ext cx="10418685" cy="4357041"/>
          </a:xfrm>
        </p:spPr>
        <p:txBody>
          <a:bodyPr>
            <a:normAutofit/>
          </a:bodyPr>
          <a:lstStyle/>
          <a:p>
            <a:pPr marL="0" indent="0">
              <a:buNone/>
            </a:pPr>
            <a:r>
              <a:rPr lang="en-GB" sz="4000" dirty="0">
                <a:solidFill>
                  <a:srgbClr val="002060"/>
                </a:solidFill>
              </a:rPr>
              <a:t>“Providing chief risk officers and c-suite decision makers with the information they need to build a winning strategy in the interconnected world where business faces both opportunities and risks.”</a:t>
            </a:r>
          </a:p>
          <a:p>
            <a:pPr marL="0" indent="0">
              <a:buNone/>
            </a:pPr>
            <a:endParaRPr lang="en-GB" dirty="0"/>
          </a:p>
        </p:txBody>
      </p:sp>
    </p:spTree>
    <p:extLst>
      <p:ext uri="{BB962C8B-B14F-4D97-AF65-F5344CB8AC3E}">
        <p14:creationId xmlns:p14="http://schemas.microsoft.com/office/powerpoint/2010/main" val="154929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84"/>
                                        </p:tgtEl>
                                        <p:attrNameLst>
                                          <p:attrName>style.visibility</p:attrName>
                                        </p:attrNameLst>
                                      </p:cBhvr>
                                      <p:to>
                                        <p:strVal val="visible"/>
                                      </p:to>
                                    </p:set>
                                    <p:anim calcmode="lin" valueType="num">
                                      <p:cBhvr>
                                        <p:cTn id="7" dur="500" fill="hold"/>
                                        <p:tgtEl>
                                          <p:spTgt spid="284"/>
                                        </p:tgtEl>
                                        <p:attrNameLst>
                                          <p:attrName>ppt_x</p:attrName>
                                        </p:attrNameLst>
                                      </p:cBhvr>
                                      <p:tavLst>
                                        <p:tav tm="0">
                                          <p:val>
                                            <p:strVal val="0-#ppt_w/2"/>
                                          </p:val>
                                        </p:tav>
                                        <p:tav tm="100000">
                                          <p:val>
                                            <p:strVal val="#ppt_x"/>
                                          </p:val>
                                        </p:tav>
                                      </p:tavLst>
                                    </p:anim>
                                    <p:anim calcmode="lin" valueType="num">
                                      <p:cBhvr>
                                        <p:cTn id="8" dur="500" fill="hold"/>
                                        <p:tgtEl>
                                          <p:spTgt spid="2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p:nvPr/>
        </p:nvSpPr>
        <p:spPr>
          <a:xfrm>
            <a:off x="1258660" y="661872"/>
            <a:ext cx="8836870" cy="381524"/>
          </a:xfrm>
          <a:prstGeom prst="rect">
            <a:avLst/>
          </a:prstGeom>
          <a:ln w="12700">
            <a:miter lim="400000"/>
          </a:ln>
          <a:extLst>
            <a:ext uri="{C572A759-6A51-4108-AA02-DFA0A04FC94B}">
              <ma14:wrappingTextBoxFlag xmlns:ma14="http://schemas.microsoft.com/office/mac/drawingml/2011/main" xmlns="" val="1"/>
            </a:ext>
          </a:extLst>
        </p:spPr>
        <p:txBody>
          <a:bodyPr wrap="square" lIns="19594" tIns="19594" rIns="19594" bIns="19594" anchor="b">
            <a:spAutoFit/>
          </a:bodyPr>
          <a:lstStyle>
            <a:lvl1pPr>
              <a:lnSpc>
                <a:spcPct val="90000"/>
              </a:lnSpc>
              <a:defRPr sz="5500" b="1">
                <a:solidFill>
                  <a:srgbClr val="002244"/>
                </a:solidFill>
              </a:defRPr>
            </a:lvl1pPr>
          </a:lstStyle>
          <a:p>
            <a:pPr lvl="0" algn="ctr">
              <a:defRPr sz="1800" b="0">
                <a:solidFill>
                  <a:srgbClr val="000000"/>
                </a:solidFill>
              </a:defRPr>
            </a:pPr>
            <a:endParaRPr sz="2469" dirty="0">
              <a:solidFill>
                <a:srgbClr val="002060"/>
              </a:solidFill>
            </a:endParaRPr>
          </a:p>
        </p:txBody>
      </p:sp>
      <p:pic>
        <p:nvPicPr>
          <p:cNvPr id="4" name="image1.png">
            <a:extLst>
              <a:ext uri="{FF2B5EF4-FFF2-40B4-BE49-F238E27FC236}">
                <a16:creationId xmlns:a16="http://schemas.microsoft.com/office/drawing/2014/main" id="{9FD5AE1F-5886-467D-8193-7CF83633F17D}"/>
              </a:ext>
            </a:extLst>
          </p:cNvPr>
          <p:cNvPicPr/>
          <p:nvPr/>
        </p:nvPicPr>
        <p:blipFill>
          <a:blip r:embed="rId3">
            <a:extLst/>
          </a:blip>
          <a:stretch>
            <a:fillRect/>
          </a:stretch>
        </p:blipFill>
        <p:spPr>
          <a:xfrm>
            <a:off x="10390749" y="5858539"/>
            <a:ext cx="1538981" cy="903768"/>
          </a:xfrm>
          <a:prstGeom prst="rect">
            <a:avLst/>
          </a:prstGeom>
          <a:ln w="12700">
            <a:miter lim="400000"/>
          </a:ln>
        </p:spPr>
      </p:pic>
      <p:sp>
        <p:nvSpPr>
          <p:cNvPr id="2" name="Title 1">
            <a:extLst>
              <a:ext uri="{FF2B5EF4-FFF2-40B4-BE49-F238E27FC236}">
                <a16:creationId xmlns:a16="http://schemas.microsoft.com/office/drawing/2014/main" id="{2C1B55E7-A26E-4F10-90D3-F05DC4E78177}"/>
              </a:ext>
            </a:extLst>
          </p:cNvPr>
          <p:cNvSpPr>
            <a:spLocks noGrp="1"/>
          </p:cNvSpPr>
          <p:nvPr>
            <p:ph type="title"/>
          </p:nvPr>
        </p:nvSpPr>
        <p:spPr/>
        <p:txBody>
          <a:bodyPr/>
          <a:lstStyle/>
          <a:p>
            <a:r>
              <a:rPr lang="en-GB" b="1" dirty="0">
                <a:solidFill>
                  <a:srgbClr val="002060"/>
                </a:solidFill>
              </a:rPr>
              <a:t>AIRMIC Workshop Objectives - Revisited</a:t>
            </a:r>
          </a:p>
        </p:txBody>
      </p:sp>
      <p:sp>
        <p:nvSpPr>
          <p:cNvPr id="3" name="Content Placeholder 2">
            <a:extLst>
              <a:ext uri="{FF2B5EF4-FFF2-40B4-BE49-F238E27FC236}">
                <a16:creationId xmlns:a16="http://schemas.microsoft.com/office/drawing/2014/main" id="{8255EDF3-4E80-420D-9621-3C3A0538A06B}"/>
              </a:ext>
            </a:extLst>
          </p:cNvPr>
          <p:cNvSpPr>
            <a:spLocks noGrp="1"/>
          </p:cNvSpPr>
          <p:nvPr>
            <p:ph idx="1"/>
          </p:nvPr>
        </p:nvSpPr>
        <p:spPr>
          <a:xfrm>
            <a:off x="838200" y="2141537"/>
            <a:ext cx="10515600" cy="4351338"/>
          </a:xfrm>
        </p:spPr>
        <p:txBody>
          <a:bodyPr/>
          <a:lstStyle/>
          <a:p>
            <a:pPr lvl="0"/>
            <a:r>
              <a:rPr lang="en-GB" dirty="0">
                <a:solidFill>
                  <a:srgbClr val="002060"/>
                </a:solidFill>
              </a:rPr>
              <a:t>To understand connected risk</a:t>
            </a:r>
          </a:p>
          <a:p>
            <a:pPr lvl="0"/>
            <a:r>
              <a:rPr lang="en-GB" dirty="0">
                <a:solidFill>
                  <a:srgbClr val="002060"/>
                </a:solidFill>
              </a:rPr>
              <a:t>To appreciate how risks and opportunities are integral to the business strategy of the company</a:t>
            </a:r>
          </a:p>
          <a:p>
            <a:pPr lvl="0"/>
            <a:r>
              <a:rPr lang="en-GB" dirty="0">
                <a:solidFill>
                  <a:srgbClr val="002060"/>
                </a:solidFill>
              </a:rPr>
              <a:t>To learn about and have the opportunity to become involved in an initiative to empower RM/CRO’s with data and information so they can influence and help manage business strategy. </a:t>
            </a:r>
          </a:p>
        </p:txBody>
      </p:sp>
    </p:spTree>
    <p:extLst>
      <p:ext uri="{BB962C8B-B14F-4D97-AF65-F5344CB8AC3E}">
        <p14:creationId xmlns:p14="http://schemas.microsoft.com/office/powerpoint/2010/main" val="12009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84"/>
                                        </p:tgtEl>
                                        <p:attrNameLst>
                                          <p:attrName>style.visibility</p:attrName>
                                        </p:attrNameLst>
                                      </p:cBhvr>
                                      <p:to>
                                        <p:strVal val="visible"/>
                                      </p:to>
                                    </p:set>
                                    <p:anim calcmode="lin" valueType="num">
                                      <p:cBhvr>
                                        <p:cTn id="7" dur="500" fill="hold"/>
                                        <p:tgtEl>
                                          <p:spTgt spid="284"/>
                                        </p:tgtEl>
                                        <p:attrNameLst>
                                          <p:attrName>ppt_x</p:attrName>
                                        </p:attrNameLst>
                                      </p:cBhvr>
                                      <p:tavLst>
                                        <p:tav tm="0">
                                          <p:val>
                                            <p:strVal val="0-#ppt_w/2"/>
                                          </p:val>
                                        </p:tav>
                                        <p:tav tm="100000">
                                          <p:val>
                                            <p:strVal val="#ppt_x"/>
                                          </p:val>
                                        </p:tav>
                                      </p:tavLst>
                                    </p:anim>
                                    <p:anim calcmode="lin" valueType="num">
                                      <p:cBhvr>
                                        <p:cTn id="8" dur="500" fill="hold"/>
                                        <p:tgtEl>
                                          <p:spTgt spid="2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coverbgrou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295" y="0"/>
            <a:ext cx="10431409" cy="6858000"/>
          </a:xfrm>
          <a:prstGeom prst="rect">
            <a:avLst/>
          </a:prstGeom>
        </p:spPr>
      </p:pic>
      <p:sp>
        <p:nvSpPr>
          <p:cNvPr id="291" name="Shape 291"/>
          <p:cNvSpPr/>
          <p:nvPr/>
        </p:nvSpPr>
        <p:spPr>
          <a:xfrm>
            <a:off x="892631" y="630848"/>
            <a:ext cx="5203368" cy="189962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ctr">
              <a:defRPr sz="12000" b="1">
                <a:solidFill>
                  <a:srgbClr val="002244"/>
                </a:solidFill>
              </a:defRPr>
            </a:lvl1pPr>
          </a:lstStyle>
          <a:p>
            <a:pPr lvl="0" algn="l">
              <a:defRPr sz="1800" b="0">
                <a:solidFill>
                  <a:srgbClr val="000000"/>
                </a:solidFill>
              </a:defRPr>
            </a:pPr>
            <a:r>
              <a:rPr sz="6172" dirty="0">
                <a:solidFill>
                  <a:srgbClr val="002060"/>
                </a:solidFill>
              </a:rPr>
              <a:t>Thank you</a:t>
            </a:r>
            <a:r>
              <a:rPr lang="en-GB" sz="6172" dirty="0">
                <a:solidFill>
                  <a:srgbClr val="002060"/>
                </a:solidFill>
              </a:rPr>
              <a:t> </a:t>
            </a:r>
          </a:p>
          <a:p>
            <a:pPr lvl="0" algn="l">
              <a:defRPr sz="1800" b="0">
                <a:solidFill>
                  <a:srgbClr val="000000"/>
                </a:solidFill>
              </a:defRPr>
            </a:pPr>
            <a:r>
              <a:rPr lang="en-GB" sz="6172" dirty="0">
                <a:solidFill>
                  <a:srgbClr val="FF0000"/>
                </a:solidFill>
              </a:rPr>
              <a:t>Questions</a:t>
            </a:r>
            <a:endParaRPr sz="6172" dirty="0">
              <a:solidFill>
                <a:srgbClr val="FF0000"/>
              </a:solidFill>
            </a:endParaRPr>
          </a:p>
        </p:txBody>
      </p:sp>
      <p:sp>
        <p:nvSpPr>
          <p:cNvPr id="2" name="TextBox 1">
            <a:extLst>
              <a:ext uri="{FF2B5EF4-FFF2-40B4-BE49-F238E27FC236}">
                <a16:creationId xmlns:a16="http://schemas.microsoft.com/office/drawing/2014/main" id="{C3DFE2B8-B6D5-4784-99F9-CDFCA86797B4}"/>
              </a:ext>
            </a:extLst>
          </p:cNvPr>
          <p:cNvSpPr txBox="1"/>
          <p:nvPr/>
        </p:nvSpPr>
        <p:spPr>
          <a:xfrm>
            <a:off x="880295" y="4605976"/>
            <a:ext cx="7642578" cy="1477328"/>
          </a:xfrm>
          <a:prstGeom prst="rect">
            <a:avLst/>
          </a:prstGeom>
          <a:noFill/>
        </p:spPr>
        <p:txBody>
          <a:bodyPr wrap="square" rtlCol="0">
            <a:spAutoFit/>
          </a:bodyPr>
          <a:lstStyle/>
          <a:p>
            <a:r>
              <a:rPr lang="en-GB" b="1" dirty="0"/>
              <a:t>For more information and to join </a:t>
            </a:r>
          </a:p>
          <a:p>
            <a:r>
              <a:rPr lang="en-GB" b="1" dirty="0"/>
              <a:t>our interest group please contact:</a:t>
            </a:r>
          </a:p>
          <a:p>
            <a:r>
              <a:rPr lang="en-GB" b="1" dirty="0"/>
              <a:t>Suki Basi </a:t>
            </a:r>
            <a:r>
              <a:rPr lang="en-GB" b="1" dirty="0">
                <a:hlinkClick r:id="rId4"/>
              </a:rPr>
              <a:t>sbasi@russell.co.uk</a:t>
            </a:r>
            <a:endParaRPr lang="en-GB" b="1" dirty="0"/>
          </a:p>
          <a:p>
            <a:r>
              <a:rPr lang="en-GB" b="1" dirty="0"/>
              <a:t>Julian Kirkman-Page </a:t>
            </a:r>
            <a:r>
              <a:rPr lang="en-GB" b="1" dirty="0">
                <a:hlinkClick r:id="rId5"/>
              </a:rPr>
              <a:t>jkirkmanpage@russell.co.uk</a:t>
            </a:r>
            <a:endParaRPr lang="en-GB" b="1" dirty="0"/>
          </a:p>
          <a:p>
            <a:endParaRPr lang="en-GB" b="1" dirty="0"/>
          </a:p>
        </p:txBody>
      </p:sp>
      <p:pic>
        <p:nvPicPr>
          <p:cNvPr id="5" name="image1.png">
            <a:extLst>
              <a:ext uri="{FF2B5EF4-FFF2-40B4-BE49-F238E27FC236}">
                <a16:creationId xmlns:a16="http://schemas.microsoft.com/office/drawing/2014/main" id="{ADC120C2-5AFE-421A-8D3B-CDEC0E216DB8}"/>
              </a:ext>
            </a:extLst>
          </p:cNvPr>
          <p:cNvPicPr/>
          <p:nvPr/>
        </p:nvPicPr>
        <p:blipFill>
          <a:blip r:embed="rId6">
            <a:extLst/>
          </a:blip>
          <a:stretch>
            <a:fillRect/>
          </a:stretch>
        </p:blipFill>
        <p:spPr>
          <a:xfrm>
            <a:off x="10390749" y="5858539"/>
            <a:ext cx="1538981" cy="903768"/>
          </a:xfrm>
          <a:prstGeom prst="rect">
            <a:avLst/>
          </a:prstGeom>
          <a:ln w="12700">
            <a:miter lim="400000"/>
          </a:ln>
        </p:spPr>
      </p:pic>
    </p:spTree>
    <p:extLst>
      <p:ext uri="{BB962C8B-B14F-4D97-AF65-F5344CB8AC3E}">
        <p14:creationId xmlns:p14="http://schemas.microsoft.com/office/powerpoint/2010/main" val="241080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291"/>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500"/>
                                        <p:tgtEl>
                                          <p:spTgt spid="2">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fade">
                                      <p:cBhvr>
                                        <p:cTn id="16" dur="500"/>
                                        <p:tgtEl>
                                          <p:spTgt spid="2">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A4A-DF72-4400-B3BA-490DA9DD32E8}"/>
              </a:ext>
            </a:extLst>
          </p:cNvPr>
          <p:cNvSpPr>
            <a:spLocks noGrp="1"/>
          </p:cNvSpPr>
          <p:nvPr>
            <p:ph type="title"/>
          </p:nvPr>
        </p:nvSpPr>
        <p:spPr>
          <a:xfrm>
            <a:off x="609600" y="365125"/>
            <a:ext cx="11087100" cy="1325563"/>
          </a:xfrm>
        </p:spPr>
        <p:txBody>
          <a:bodyPr>
            <a:normAutofit/>
          </a:bodyPr>
          <a:lstStyle/>
          <a:p>
            <a:pPr algn="ctr"/>
            <a:r>
              <a:rPr lang="en-GB" sz="4000" b="1" dirty="0">
                <a:solidFill>
                  <a:srgbClr val="0070C0"/>
                </a:solidFill>
              </a:rPr>
              <a:t>Managing Risk and Opportunities in a Connected World</a:t>
            </a:r>
          </a:p>
        </p:txBody>
      </p:sp>
      <p:pic>
        <p:nvPicPr>
          <p:cNvPr id="5" name="Content Placeholder 4">
            <a:extLst>
              <a:ext uri="{FF2B5EF4-FFF2-40B4-BE49-F238E27FC236}">
                <a16:creationId xmlns:a16="http://schemas.microsoft.com/office/drawing/2014/main" id="{92BF02BC-1ABF-4579-A224-936C06D427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80996" y="2429449"/>
            <a:ext cx="5430008" cy="3143689"/>
          </a:xfrm>
        </p:spPr>
      </p:pic>
    </p:spTree>
    <p:extLst>
      <p:ext uri="{BB962C8B-B14F-4D97-AF65-F5344CB8AC3E}">
        <p14:creationId xmlns:p14="http://schemas.microsoft.com/office/powerpoint/2010/main" val="371784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hlinkClick r:id="rId3"/>
            <a:extLst>
              <a:ext uri="{FF2B5EF4-FFF2-40B4-BE49-F238E27FC236}">
                <a16:creationId xmlns:a16="http://schemas.microsoft.com/office/drawing/2014/main" id="{CEF1B696-9AB5-4CA0-B6F3-6CC54286D77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228623" y="62481"/>
            <a:ext cx="5463822" cy="6733038"/>
          </a:xfrm>
        </p:spPr>
      </p:pic>
      <p:pic>
        <p:nvPicPr>
          <p:cNvPr id="4" name="Content Placeholder 4">
            <a:extLst>
              <a:ext uri="{FF2B5EF4-FFF2-40B4-BE49-F238E27FC236}">
                <a16:creationId xmlns:a16="http://schemas.microsoft.com/office/drawing/2014/main" id="{4B18A77E-C6F2-40B0-9F05-D74DC7A865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2445" y="2489043"/>
            <a:ext cx="3247122" cy="1879913"/>
          </a:xfrm>
          <a:prstGeom prst="rect">
            <a:avLst/>
          </a:prstGeom>
        </p:spPr>
      </p:pic>
      <p:pic>
        <p:nvPicPr>
          <p:cNvPr id="6" name="Content Placeholder 4">
            <a:extLst>
              <a:ext uri="{FF2B5EF4-FFF2-40B4-BE49-F238E27FC236}">
                <a16:creationId xmlns:a16="http://schemas.microsoft.com/office/drawing/2014/main" id="{417C1278-E768-4948-981B-8C5EA9794A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364353"/>
            <a:ext cx="3247122" cy="1879913"/>
          </a:xfrm>
          <a:prstGeom prst="rect">
            <a:avLst/>
          </a:prstGeom>
        </p:spPr>
      </p:pic>
    </p:spTree>
    <p:extLst>
      <p:ext uri="{BB962C8B-B14F-4D97-AF65-F5344CB8AC3E}">
        <p14:creationId xmlns:p14="http://schemas.microsoft.com/office/powerpoint/2010/main" val="648030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2522</TotalTime>
  <Words>1804</Words>
  <Application>Microsoft Office PowerPoint</Application>
  <PresentationFormat>Widescreen</PresentationFormat>
  <Paragraphs>301</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Helvetica</vt:lpstr>
      <vt:lpstr>Office Theme</vt:lpstr>
      <vt:lpstr>Managing Risk and Opportunities in a Connected World</vt:lpstr>
      <vt:lpstr>PowerPoint Presentation</vt:lpstr>
      <vt:lpstr>Agenda</vt:lpstr>
      <vt:lpstr>Workshop Objectives</vt:lpstr>
      <vt:lpstr>Who are Russell Group – Our Journey</vt:lpstr>
      <vt:lpstr>What is Connected Risk – a Definition</vt:lpstr>
      <vt:lpstr>PowerPoint Presentation</vt:lpstr>
      <vt:lpstr>PowerPoint Presentation</vt:lpstr>
      <vt:lpstr>Company’s Customers and Trading environment</vt:lpstr>
      <vt:lpstr>Risk or Opportunity?</vt:lpstr>
      <vt:lpstr>Outside In Risks / Opportunities</vt:lpstr>
      <vt:lpstr>Examples of Connected Risk/Opportunity</vt:lpstr>
      <vt:lpstr>Connected Risk - Our Progress so far</vt:lpstr>
      <vt:lpstr>Our Mission</vt:lpstr>
      <vt:lpstr>What is in it for me?</vt:lpstr>
      <vt:lpstr>From Horizon Scanning to Globe Scanning</vt:lpstr>
      <vt:lpstr>Working Group</vt:lpstr>
      <vt:lpstr>PowerPoint Presentation</vt:lpstr>
      <vt:lpstr>Working Group Case Studies</vt:lpstr>
      <vt:lpstr>PowerPoint Presentation</vt:lpstr>
      <vt:lpstr>Summary</vt:lpstr>
      <vt:lpstr>AIRMIC Workshop Objectives - Revisited</vt:lpstr>
      <vt:lpstr>PowerPoint Presentation</vt:lpstr>
      <vt:lpstr>Managing Risk and Opportunities in a Connected World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Manvir Basi</dc:creator>
  <cp:lastModifiedBy>Suki Basi</cp:lastModifiedBy>
  <cp:revision>279</cp:revision>
  <dcterms:created xsi:type="dcterms:W3CDTF">2017-12-20T10:55:45Z</dcterms:created>
  <dcterms:modified xsi:type="dcterms:W3CDTF">2018-06-11T14:52:04Z</dcterms:modified>
</cp:coreProperties>
</file>