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2.xml" ContentType="application/vnd.openxmlformats-officedocument.presentationml.tags+xml"/>
  <Override PartName="/ppt/tags/tag4.xml" ContentType="application/vnd.openxmlformats-officedocument.presentationml.tags+xml"/>
  <Override PartName="/ppt/tags/tag7.xml" ContentType="application/vnd.openxmlformats-officedocument.presentationml.tags+xml"/>
  <Override PartName="/ppt/tags/tag11.xml" ContentType="application/vnd.openxmlformats-officedocument.presentationml.tags+xml"/>
  <Override PartName="/ppt/tags/tag9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5.xml" ContentType="application/vnd.openxmlformats-officedocument.presentationml.tags+xml"/>
  <Override PartName="/ppt/tags/tag10.xml" ContentType="application/vnd.openxmlformats-officedocument.presentationml.tags+xml"/>
  <Override PartName="/ppt/tags/tag8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0" r:id="rId4"/>
    <p:sldId id="263" r:id="rId5"/>
    <p:sldId id="262" r:id="rId6"/>
    <p:sldId id="264" r:id="rId7"/>
    <p:sldId id="266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61" r:id="rId16"/>
  </p:sldIdLst>
  <p:sldSz cx="9602788" cy="6858000"/>
  <p:notesSz cx="6805613" cy="9944100"/>
  <p:defaultTextStyle>
    <a:defPPr>
      <a:defRPr lang="en-GB"/>
    </a:defPPr>
    <a:lvl1pPr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lnSpc>
        <a:spcPct val="86000"/>
      </a:lnSpc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8414"/>
    <a:srgbClr val="FFDEAD"/>
    <a:srgbClr val="828D30"/>
    <a:srgbClr val="008075"/>
    <a:srgbClr val="932077"/>
    <a:srgbClr val="595997"/>
    <a:srgbClr val="BA2C2B"/>
    <a:srgbClr val="F48132"/>
    <a:srgbClr val="FBAE17"/>
    <a:srgbClr val="72B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530" autoAdjust="0"/>
  </p:normalViewPr>
  <p:slideViewPr>
    <p:cSldViewPr snapToGrid="0">
      <p:cViewPr>
        <p:scale>
          <a:sx n="120" d="100"/>
          <a:sy n="120" d="100"/>
        </p:scale>
        <p:origin x="-1080" y="-342"/>
      </p:cViewPr>
      <p:guideLst>
        <p:guide orient="horz" pos="3950"/>
        <p:guide orient="horz" pos="808"/>
        <p:guide pos="290"/>
        <p:guide pos="57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75127D-2A7C-4BD2-B89E-EDEDC323AB3F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74BF2BC-3D3C-40D7-A197-1DC65BC7CFF5}">
      <dgm:prSet phldrT="[Text]"/>
      <dgm:spPr/>
      <dgm:t>
        <a:bodyPr/>
        <a:lstStyle/>
        <a:p>
          <a:r>
            <a:rPr lang="en-GB" b="1" dirty="0" smtClean="0"/>
            <a:t>International Standards (e.g. ISO IEC)</a:t>
          </a:r>
          <a:endParaRPr lang="en-GB" b="1" dirty="0"/>
        </a:p>
      </dgm:t>
    </dgm:pt>
    <dgm:pt modelId="{13F39B40-B579-453A-B708-AF6DD1CACBC6}" type="parTrans" cxnId="{7BA870FC-8A55-461F-8180-3E02ACFF479E}">
      <dgm:prSet/>
      <dgm:spPr/>
      <dgm:t>
        <a:bodyPr/>
        <a:lstStyle/>
        <a:p>
          <a:endParaRPr lang="en-GB"/>
        </a:p>
      </dgm:t>
    </dgm:pt>
    <dgm:pt modelId="{557DA01C-4C38-4E25-8163-E36C6F336EED}" type="sibTrans" cxnId="{7BA870FC-8A55-461F-8180-3E02ACFF479E}">
      <dgm:prSet/>
      <dgm:spPr/>
      <dgm:t>
        <a:bodyPr/>
        <a:lstStyle/>
        <a:p>
          <a:endParaRPr lang="en-GB"/>
        </a:p>
      </dgm:t>
    </dgm:pt>
    <dgm:pt modelId="{363838DD-47D0-48FE-915D-E85AA6919F6A}">
      <dgm:prSet phldrT="[Text]"/>
      <dgm:spPr>
        <a:solidFill>
          <a:schemeClr val="accent2"/>
        </a:solidFill>
      </dgm:spPr>
      <dgm:t>
        <a:bodyPr/>
        <a:lstStyle/>
        <a:p>
          <a:r>
            <a:rPr lang="en-GB" b="1" dirty="0" smtClean="0"/>
            <a:t>Corporate Technical Specifications</a:t>
          </a:r>
          <a:endParaRPr lang="en-GB" b="1" dirty="0"/>
        </a:p>
      </dgm:t>
    </dgm:pt>
    <dgm:pt modelId="{75598EF4-ADCD-4BC3-8CCB-D34CD6234BF3}" type="parTrans" cxnId="{40CD0A35-E5B7-4820-BBC0-C923839ED95B}">
      <dgm:prSet/>
      <dgm:spPr/>
      <dgm:t>
        <a:bodyPr/>
        <a:lstStyle/>
        <a:p>
          <a:endParaRPr lang="en-GB"/>
        </a:p>
      </dgm:t>
    </dgm:pt>
    <dgm:pt modelId="{E27C2035-503C-462D-8C9D-0E9F45094215}" type="sibTrans" cxnId="{40CD0A35-E5B7-4820-BBC0-C923839ED95B}">
      <dgm:prSet/>
      <dgm:spPr/>
      <dgm:t>
        <a:bodyPr/>
        <a:lstStyle/>
        <a:p>
          <a:endParaRPr lang="en-GB"/>
        </a:p>
      </dgm:t>
    </dgm:pt>
    <dgm:pt modelId="{4047AE96-4E62-46F7-AEC7-1D89D8F413E1}">
      <dgm:prSet phldrT="[Text]"/>
      <dgm:spPr>
        <a:solidFill>
          <a:schemeClr val="accent2"/>
        </a:solidFill>
      </dgm:spPr>
      <dgm:t>
        <a:bodyPr/>
        <a:lstStyle/>
        <a:p>
          <a:r>
            <a:rPr lang="en-GB" b="1" dirty="0" smtClean="0"/>
            <a:t>Private &amp; Consortia Standards</a:t>
          </a:r>
          <a:endParaRPr lang="en-GB" b="1" dirty="0"/>
        </a:p>
      </dgm:t>
    </dgm:pt>
    <dgm:pt modelId="{60A3AE9C-0106-4F30-AD1A-59B58ACBD819}" type="parTrans" cxnId="{AB356331-CB08-4E3C-9B3A-77CCDC24063F}">
      <dgm:prSet/>
      <dgm:spPr/>
      <dgm:t>
        <a:bodyPr/>
        <a:lstStyle/>
        <a:p>
          <a:endParaRPr lang="en-GB"/>
        </a:p>
      </dgm:t>
    </dgm:pt>
    <dgm:pt modelId="{05495343-54FB-4932-9FAE-3D3E7D910CF1}" type="sibTrans" cxnId="{AB356331-CB08-4E3C-9B3A-77CCDC24063F}">
      <dgm:prSet/>
      <dgm:spPr/>
      <dgm:t>
        <a:bodyPr/>
        <a:lstStyle/>
        <a:p>
          <a:endParaRPr lang="en-GB"/>
        </a:p>
      </dgm:t>
    </dgm:pt>
    <dgm:pt modelId="{E2525C28-92D2-4312-B3D9-D6AF42256EE2}">
      <dgm:prSet phldrT="[Text]"/>
      <dgm:spPr/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Regional Standards </a:t>
          </a:r>
          <a:br>
            <a:rPr lang="en-GB" b="1" dirty="0" smtClean="0">
              <a:solidFill>
                <a:schemeClr val="bg1"/>
              </a:solidFill>
            </a:rPr>
          </a:br>
          <a:r>
            <a:rPr lang="en-GB" b="1" dirty="0" smtClean="0">
              <a:solidFill>
                <a:schemeClr val="bg1"/>
              </a:solidFill>
            </a:rPr>
            <a:t>(e.g. EN)</a:t>
          </a:r>
          <a:endParaRPr lang="en-GB" b="1" dirty="0">
            <a:solidFill>
              <a:schemeClr val="bg1"/>
            </a:solidFill>
          </a:endParaRPr>
        </a:p>
      </dgm:t>
    </dgm:pt>
    <dgm:pt modelId="{E92C8457-FD2B-4CCE-8B1E-2B2222C4332E}" type="parTrans" cxnId="{3BF770C3-5445-4C88-B1D0-0D1AD8727843}">
      <dgm:prSet/>
      <dgm:spPr/>
      <dgm:t>
        <a:bodyPr/>
        <a:lstStyle/>
        <a:p>
          <a:endParaRPr lang="en-GB"/>
        </a:p>
      </dgm:t>
    </dgm:pt>
    <dgm:pt modelId="{73E3E625-C51C-4520-8164-671EADD69B15}" type="sibTrans" cxnId="{3BF770C3-5445-4C88-B1D0-0D1AD8727843}">
      <dgm:prSet/>
      <dgm:spPr/>
      <dgm:t>
        <a:bodyPr/>
        <a:lstStyle/>
        <a:p>
          <a:endParaRPr lang="en-GB"/>
        </a:p>
      </dgm:t>
    </dgm:pt>
    <dgm:pt modelId="{130F75BB-C783-4C59-830F-51111934498A}">
      <dgm:prSet phldrT="[Text]"/>
      <dgm:spPr/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National Standards </a:t>
          </a:r>
          <a:br>
            <a:rPr lang="en-GB" b="1" dirty="0" smtClean="0">
              <a:solidFill>
                <a:schemeClr val="bg1"/>
              </a:solidFill>
            </a:rPr>
          </a:br>
          <a:r>
            <a:rPr lang="en-GB" b="1" dirty="0" smtClean="0">
              <a:solidFill>
                <a:schemeClr val="bg1"/>
              </a:solidFill>
            </a:rPr>
            <a:t>(e.g. British </a:t>
          </a:r>
          <a:br>
            <a:rPr lang="en-GB" b="1" dirty="0" smtClean="0">
              <a:solidFill>
                <a:schemeClr val="bg1"/>
              </a:solidFill>
            </a:rPr>
          </a:br>
          <a:r>
            <a:rPr lang="en-GB" b="1" dirty="0" smtClean="0">
              <a:solidFill>
                <a:schemeClr val="bg1"/>
              </a:solidFill>
            </a:rPr>
            <a:t>Standards (BS))</a:t>
          </a:r>
          <a:endParaRPr lang="en-GB" b="1" dirty="0">
            <a:solidFill>
              <a:schemeClr val="bg1"/>
            </a:solidFill>
          </a:endParaRPr>
        </a:p>
      </dgm:t>
    </dgm:pt>
    <dgm:pt modelId="{882FAC4B-3818-46D3-B7D3-21FB16E178FE}" type="parTrans" cxnId="{4DB70E90-58D6-47CC-8035-6E1F18586B7E}">
      <dgm:prSet/>
      <dgm:spPr/>
      <dgm:t>
        <a:bodyPr/>
        <a:lstStyle/>
        <a:p>
          <a:endParaRPr lang="en-GB"/>
        </a:p>
      </dgm:t>
    </dgm:pt>
    <dgm:pt modelId="{44703C6C-0C7D-41B3-9B65-C4C33D35E458}" type="sibTrans" cxnId="{4DB70E90-58D6-47CC-8035-6E1F18586B7E}">
      <dgm:prSet/>
      <dgm:spPr/>
      <dgm:t>
        <a:bodyPr/>
        <a:lstStyle/>
        <a:p>
          <a:endParaRPr lang="en-GB"/>
        </a:p>
      </dgm:t>
    </dgm:pt>
    <dgm:pt modelId="{D8EBA31C-FDE6-4301-BE7F-0C47E7C6578A}">
      <dgm:prSet phldrT="[Text]"/>
      <dgm:spPr/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Sponsored Standards </a:t>
          </a:r>
          <a:br>
            <a:rPr lang="en-GB" b="1" dirty="0" smtClean="0">
              <a:solidFill>
                <a:schemeClr val="bg1"/>
              </a:solidFill>
            </a:rPr>
          </a:br>
          <a:r>
            <a:rPr lang="en-GB" b="1" dirty="0" smtClean="0">
              <a:solidFill>
                <a:schemeClr val="bg1"/>
              </a:solidFill>
            </a:rPr>
            <a:t>(e.g. BSI PAS)</a:t>
          </a:r>
          <a:endParaRPr lang="en-GB" b="1" dirty="0">
            <a:solidFill>
              <a:schemeClr val="bg1"/>
            </a:solidFill>
          </a:endParaRPr>
        </a:p>
      </dgm:t>
    </dgm:pt>
    <dgm:pt modelId="{0A69AC3E-710F-4FF9-97EF-B4156BB58922}" type="parTrans" cxnId="{6228A37B-054F-4C7A-BA95-0EA901087CE8}">
      <dgm:prSet/>
      <dgm:spPr/>
      <dgm:t>
        <a:bodyPr/>
        <a:lstStyle/>
        <a:p>
          <a:endParaRPr lang="en-GB"/>
        </a:p>
      </dgm:t>
    </dgm:pt>
    <dgm:pt modelId="{ECDF1BB3-30ED-4FCE-892F-63F073CBCFC3}" type="sibTrans" cxnId="{6228A37B-054F-4C7A-BA95-0EA901087CE8}">
      <dgm:prSet/>
      <dgm:spPr/>
      <dgm:t>
        <a:bodyPr/>
        <a:lstStyle/>
        <a:p>
          <a:endParaRPr lang="en-GB"/>
        </a:p>
      </dgm:t>
    </dgm:pt>
    <dgm:pt modelId="{48FD2647-32A3-4E6C-8DB3-944AFA9F12E5}">
      <dgm:prSet phldrT="[Text]"/>
      <dgm:spPr>
        <a:solidFill>
          <a:schemeClr val="accent2"/>
        </a:solidFill>
      </dgm:spPr>
      <dgm:t>
        <a:bodyPr/>
        <a:lstStyle/>
        <a:p>
          <a:r>
            <a:rPr lang="en-GB" b="1" dirty="0" smtClean="0"/>
            <a:t>Professional Codes, Guidance, Best Practice</a:t>
          </a:r>
          <a:endParaRPr lang="en-GB" b="1" dirty="0"/>
        </a:p>
      </dgm:t>
    </dgm:pt>
    <dgm:pt modelId="{CC23E861-29B0-4E78-ACA8-67DC60E1B555}" type="parTrans" cxnId="{054E90B4-0BBC-46DE-A88F-EFFEA542CE7E}">
      <dgm:prSet/>
      <dgm:spPr/>
      <dgm:t>
        <a:bodyPr/>
        <a:lstStyle/>
        <a:p>
          <a:endParaRPr lang="en-GB"/>
        </a:p>
      </dgm:t>
    </dgm:pt>
    <dgm:pt modelId="{682CB072-1A20-40D7-8ED4-19F388E82E25}" type="sibTrans" cxnId="{054E90B4-0BBC-46DE-A88F-EFFEA542CE7E}">
      <dgm:prSet/>
      <dgm:spPr/>
      <dgm:t>
        <a:bodyPr/>
        <a:lstStyle/>
        <a:p>
          <a:endParaRPr lang="en-GB"/>
        </a:p>
      </dgm:t>
    </dgm:pt>
    <dgm:pt modelId="{3530279A-240F-406B-954A-C81C27623CD1}" type="pres">
      <dgm:prSet presAssocID="{8075127D-2A7C-4BD2-B89E-EDEDC323AB3F}" presName="Name0" presStyleCnt="0">
        <dgm:presLayoutVars>
          <dgm:dir/>
          <dgm:animLvl val="lvl"/>
          <dgm:resizeHandles val="exact"/>
        </dgm:presLayoutVars>
      </dgm:prSet>
      <dgm:spPr/>
    </dgm:pt>
    <dgm:pt modelId="{0107F5CD-E695-48AE-A05A-86CCA99F7F08}" type="pres">
      <dgm:prSet presAssocID="{974BF2BC-3D3C-40D7-A197-1DC65BC7CFF5}" presName="Name8" presStyleCnt="0"/>
      <dgm:spPr/>
    </dgm:pt>
    <dgm:pt modelId="{7EB144B7-C929-450D-80CA-166E9B9419AA}" type="pres">
      <dgm:prSet presAssocID="{974BF2BC-3D3C-40D7-A197-1DC65BC7CFF5}" presName="level" presStyleLbl="node1" presStyleIdx="0" presStyleCnt="7" custLinFactNeighborX="22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0062DC-8EAC-4E0D-A3B3-A19E432A4C74}" type="pres">
      <dgm:prSet presAssocID="{974BF2BC-3D3C-40D7-A197-1DC65BC7CFF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2D42FB-1D21-4A2D-B8DA-80F65F0BC630}" type="pres">
      <dgm:prSet presAssocID="{E2525C28-92D2-4312-B3D9-D6AF42256EE2}" presName="Name8" presStyleCnt="0"/>
      <dgm:spPr/>
    </dgm:pt>
    <dgm:pt modelId="{9AC6778C-CCD8-4104-8BC3-87D6F47393BC}" type="pres">
      <dgm:prSet presAssocID="{E2525C28-92D2-4312-B3D9-D6AF42256EE2}" presName="level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E28706B-33BF-4E7E-84EB-4FF7A4E6C82F}" type="pres">
      <dgm:prSet presAssocID="{E2525C28-92D2-4312-B3D9-D6AF42256EE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A23D61-B2C4-40C8-B311-FDFA3E50EE9B}" type="pres">
      <dgm:prSet presAssocID="{130F75BB-C783-4C59-830F-51111934498A}" presName="Name8" presStyleCnt="0"/>
      <dgm:spPr/>
    </dgm:pt>
    <dgm:pt modelId="{91AEF4E5-6F00-4963-95DB-D9B99DC47A81}" type="pres">
      <dgm:prSet presAssocID="{130F75BB-C783-4C59-830F-51111934498A}" presName="level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76B6DC-D00E-4193-BD36-2910133C843B}" type="pres">
      <dgm:prSet presAssocID="{130F75BB-C783-4C59-830F-51111934498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78969A-EA35-4A46-876D-0CCEEDCDC9F7}" type="pres">
      <dgm:prSet presAssocID="{D8EBA31C-FDE6-4301-BE7F-0C47E7C6578A}" presName="Name8" presStyleCnt="0"/>
      <dgm:spPr/>
    </dgm:pt>
    <dgm:pt modelId="{A238BD2F-CED9-47F9-845F-5FB86B90A532}" type="pres">
      <dgm:prSet presAssocID="{D8EBA31C-FDE6-4301-BE7F-0C47E7C6578A}" presName="level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C8CE325-478C-44D8-A877-48DFB4CBC994}" type="pres">
      <dgm:prSet presAssocID="{D8EBA31C-FDE6-4301-BE7F-0C47E7C6578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9FB6F4-A202-4519-B6EF-217084166083}" type="pres">
      <dgm:prSet presAssocID="{4047AE96-4E62-46F7-AEC7-1D89D8F413E1}" presName="Name8" presStyleCnt="0"/>
      <dgm:spPr/>
    </dgm:pt>
    <dgm:pt modelId="{1DD72715-548D-4A71-A805-E77D20011368}" type="pres">
      <dgm:prSet presAssocID="{4047AE96-4E62-46F7-AEC7-1D89D8F413E1}" presName="level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CF3882-F320-493F-BAC1-50265E605768}" type="pres">
      <dgm:prSet presAssocID="{4047AE96-4E62-46F7-AEC7-1D89D8F413E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66F9E3-22A4-4FB5-8335-7747BCC424FD}" type="pres">
      <dgm:prSet presAssocID="{363838DD-47D0-48FE-915D-E85AA6919F6A}" presName="Name8" presStyleCnt="0"/>
      <dgm:spPr/>
    </dgm:pt>
    <dgm:pt modelId="{EFD14D2C-94D5-441F-8E56-2BDAD6F6A43B}" type="pres">
      <dgm:prSet presAssocID="{363838DD-47D0-48FE-915D-E85AA6919F6A}" presName="level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1B96F1-99B0-4167-A113-882F42897DCD}" type="pres">
      <dgm:prSet presAssocID="{363838DD-47D0-48FE-915D-E85AA6919F6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BB13A3-C426-4C90-AEFD-135E96684514}" type="pres">
      <dgm:prSet presAssocID="{48FD2647-32A3-4E6C-8DB3-944AFA9F12E5}" presName="Name8" presStyleCnt="0"/>
      <dgm:spPr/>
    </dgm:pt>
    <dgm:pt modelId="{E7EECF3C-0C37-4DF4-8B43-803412CB00A2}" type="pres">
      <dgm:prSet presAssocID="{48FD2647-32A3-4E6C-8DB3-944AFA9F12E5}" presName="level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3EE3F7-A270-41F1-BEE2-6B340D28E37B}" type="pres">
      <dgm:prSet presAssocID="{48FD2647-32A3-4E6C-8DB3-944AFA9F12E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B356331-CB08-4E3C-9B3A-77CCDC24063F}" srcId="{8075127D-2A7C-4BD2-B89E-EDEDC323AB3F}" destId="{4047AE96-4E62-46F7-AEC7-1D89D8F413E1}" srcOrd="4" destOrd="0" parTransId="{60A3AE9C-0106-4F30-AD1A-59B58ACBD819}" sibTransId="{05495343-54FB-4932-9FAE-3D3E7D910CF1}"/>
    <dgm:cxn modelId="{8C3260BF-1F7F-427A-B9D4-FD25001AA6DE}" type="presOf" srcId="{E2525C28-92D2-4312-B3D9-D6AF42256EE2}" destId="{9AC6778C-CCD8-4104-8BC3-87D6F47393BC}" srcOrd="0" destOrd="0" presId="urn:microsoft.com/office/officeart/2005/8/layout/pyramid1"/>
    <dgm:cxn modelId="{B9BE2166-5EEC-4A5B-B888-AA9BF79DAC90}" type="presOf" srcId="{363838DD-47D0-48FE-915D-E85AA6919F6A}" destId="{EFD14D2C-94D5-441F-8E56-2BDAD6F6A43B}" srcOrd="0" destOrd="0" presId="urn:microsoft.com/office/officeart/2005/8/layout/pyramid1"/>
    <dgm:cxn modelId="{4B51BFEA-70B1-43F7-966A-EE7744C4796B}" type="presOf" srcId="{974BF2BC-3D3C-40D7-A197-1DC65BC7CFF5}" destId="{D70062DC-8EAC-4E0D-A3B3-A19E432A4C74}" srcOrd="1" destOrd="0" presId="urn:microsoft.com/office/officeart/2005/8/layout/pyramid1"/>
    <dgm:cxn modelId="{7D2F1B48-4E37-439A-BFF7-3032F25FAE24}" type="presOf" srcId="{48FD2647-32A3-4E6C-8DB3-944AFA9F12E5}" destId="{1F3EE3F7-A270-41F1-BEE2-6B340D28E37B}" srcOrd="1" destOrd="0" presId="urn:microsoft.com/office/officeart/2005/8/layout/pyramid1"/>
    <dgm:cxn modelId="{CA23CEDF-65D0-42D2-B466-1F7D7267023B}" type="presOf" srcId="{130F75BB-C783-4C59-830F-51111934498A}" destId="{0476B6DC-D00E-4193-BD36-2910133C843B}" srcOrd="1" destOrd="0" presId="urn:microsoft.com/office/officeart/2005/8/layout/pyramid1"/>
    <dgm:cxn modelId="{40CD0A35-E5B7-4820-BBC0-C923839ED95B}" srcId="{8075127D-2A7C-4BD2-B89E-EDEDC323AB3F}" destId="{363838DD-47D0-48FE-915D-E85AA6919F6A}" srcOrd="5" destOrd="0" parTransId="{75598EF4-ADCD-4BC3-8CCB-D34CD6234BF3}" sibTransId="{E27C2035-503C-462D-8C9D-0E9F45094215}"/>
    <dgm:cxn modelId="{FDB2F2E5-C568-4076-9FC8-05F999BEBD19}" type="presOf" srcId="{363838DD-47D0-48FE-915D-E85AA6919F6A}" destId="{A61B96F1-99B0-4167-A113-882F42897DCD}" srcOrd="1" destOrd="0" presId="urn:microsoft.com/office/officeart/2005/8/layout/pyramid1"/>
    <dgm:cxn modelId="{9E6F7107-6042-4286-B300-96F7D6167EC1}" type="presOf" srcId="{D8EBA31C-FDE6-4301-BE7F-0C47E7C6578A}" destId="{7C8CE325-478C-44D8-A877-48DFB4CBC994}" srcOrd="1" destOrd="0" presId="urn:microsoft.com/office/officeart/2005/8/layout/pyramid1"/>
    <dgm:cxn modelId="{054E90B4-0BBC-46DE-A88F-EFFEA542CE7E}" srcId="{8075127D-2A7C-4BD2-B89E-EDEDC323AB3F}" destId="{48FD2647-32A3-4E6C-8DB3-944AFA9F12E5}" srcOrd="6" destOrd="0" parTransId="{CC23E861-29B0-4E78-ACA8-67DC60E1B555}" sibTransId="{682CB072-1A20-40D7-8ED4-19F388E82E25}"/>
    <dgm:cxn modelId="{6B27EA11-E762-4854-B59B-1CB59C0A8A1D}" type="presOf" srcId="{48FD2647-32A3-4E6C-8DB3-944AFA9F12E5}" destId="{E7EECF3C-0C37-4DF4-8B43-803412CB00A2}" srcOrd="0" destOrd="0" presId="urn:microsoft.com/office/officeart/2005/8/layout/pyramid1"/>
    <dgm:cxn modelId="{57526FF8-0234-403A-8090-27A41F17F1DD}" type="presOf" srcId="{E2525C28-92D2-4312-B3D9-D6AF42256EE2}" destId="{2E28706B-33BF-4E7E-84EB-4FF7A4E6C82F}" srcOrd="1" destOrd="0" presId="urn:microsoft.com/office/officeart/2005/8/layout/pyramid1"/>
    <dgm:cxn modelId="{2DE0C205-8F97-47FD-BED9-CF5D9A00F0E5}" type="presOf" srcId="{4047AE96-4E62-46F7-AEC7-1D89D8F413E1}" destId="{1DD72715-548D-4A71-A805-E77D20011368}" srcOrd="0" destOrd="0" presId="urn:microsoft.com/office/officeart/2005/8/layout/pyramid1"/>
    <dgm:cxn modelId="{50C5309E-7560-4BD5-9267-E35CC676C1A4}" type="presOf" srcId="{4047AE96-4E62-46F7-AEC7-1D89D8F413E1}" destId="{5FCF3882-F320-493F-BAC1-50265E605768}" srcOrd="1" destOrd="0" presId="urn:microsoft.com/office/officeart/2005/8/layout/pyramid1"/>
    <dgm:cxn modelId="{03CB5146-61CB-4796-8CCC-B39B5BB25775}" type="presOf" srcId="{974BF2BC-3D3C-40D7-A197-1DC65BC7CFF5}" destId="{7EB144B7-C929-450D-80CA-166E9B9419AA}" srcOrd="0" destOrd="0" presId="urn:microsoft.com/office/officeart/2005/8/layout/pyramid1"/>
    <dgm:cxn modelId="{3BF770C3-5445-4C88-B1D0-0D1AD8727843}" srcId="{8075127D-2A7C-4BD2-B89E-EDEDC323AB3F}" destId="{E2525C28-92D2-4312-B3D9-D6AF42256EE2}" srcOrd="1" destOrd="0" parTransId="{E92C8457-FD2B-4CCE-8B1E-2B2222C4332E}" sibTransId="{73E3E625-C51C-4520-8164-671EADD69B15}"/>
    <dgm:cxn modelId="{7BA870FC-8A55-461F-8180-3E02ACFF479E}" srcId="{8075127D-2A7C-4BD2-B89E-EDEDC323AB3F}" destId="{974BF2BC-3D3C-40D7-A197-1DC65BC7CFF5}" srcOrd="0" destOrd="0" parTransId="{13F39B40-B579-453A-B708-AF6DD1CACBC6}" sibTransId="{557DA01C-4C38-4E25-8163-E36C6F336EED}"/>
    <dgm:cxn modelId="{B69CF399-3AE4-4F33-A8EC-BA0CA1D0C97A}" type="presOf" srcId="{8075127D-2A7C-4BD2-B89E-EDEDC323AB3F}" destId="{3530279A-240F-406B-954A-C81C27623CD1}" srcOrd="0" destOrd="0" presId="urn:microsoft.com/office/officeart/2005/8/layout/pyramid1"/>
    <dgm:cxn modelId="{B34EA94A-628B-417A-A25B-DB55FA1ADCCB}" type="presOf" srcId="{D8EBA31C-FDE6-4301-BE7F-0C47E7C6578A}" destId="{A238BD2F-CED9-47F9-845F-5FB86B90A532}" srcOrd="0" destOrd="0" presId="urn:microsoft.com/office/officeart/2005/8/layout/pyramid1"/>
    <dgm:cxn modelId="{6228A37B-054F-4C7A-BA95-0EA901087CE8}" srcId="{8075127D-2A7C-4BD2-B89E-EDEDC323AB3F}" destId="{D8EBA31C-FDE6-4301-BE7F-0C47E7C6578A}" srcOrd="3" destOrd="0" parTransId="{0A69AC3E-710F-4FF9-97EF-B4156BB58922}" sibTransId="{ECDF1BB3-30ED-4FCE-892F-63F073CBCFC3}"/>
    <dgm:cxn modelId="{F196969E-77EC-420A-B778-85966D2C53C4}" type="presOf" srcId="{130F75BB-C783-4C59-830F-51111934498A}" destId="{91AEF4E5-6F00-4963-95DB-D9B99DC47A81}" srcOrd="0" destOrd="0" presId="urn:microsoft.com/office/officeart/2005/8/layout/pyramid1"/>
    <dgm:cxn modelId="{4DB70E90-58D6-47CC-8035-6E1F18586B7E}" srcId="{8075127D-2A7C-4BD2-B89E-EDEDC323AB3F}" destId="{130F75BB-C783-4C59-830F-51111934498A}" srcOrd="2" destOrd="0" parTransId="{882FAC4B-3818-46D3-B7D3-21FB16E178FE}" sibTransId="{44703C6C-0C7D-41B3-9B65-C4C33D35E458}"/>
    <dgm:cxn modelId="{E3E063BB-9909-43E6-BE1E-39907F772277}" type="presParOf" srcId="{3530279A-240F-406B-954A-C81C27623CD1}" destId="{0107F5CD-E695-48AE-A05A-86CCA99F7F08}" srcOrd="0" destOrd="0" presId="urn:microsoft.com/office/officeart/2005/8/layout/pyramid1"/>
    <dgm:cxn modelId="{D1F08B06-5744-41F5-8F02-1AB487F51F7F}" type="presParOf" srcId="{0107F5CD-E695-48AE-A05A-86CCA99F7F08}" destId="{7EB144B7-C929-450D-80CA-166E9B9419AA}" srcOrd="0" destOrd="0" presId="urn:microsoft.com/office/officeart/2005/8/layout/pyramid1"/>
    <dgm:cxn modelId="{B1F727BD-CEE5-4423-AB8B-5DA74C2476DF}" type="presParOf" srcId="{0107F5CD-E695-48AE-A05A-86CCA99F7F08}" destId="{D70062DC-8EAC-4E0D-A3B3-A19E432A4C74}" srcOrd="1" destOrd="0" presId="urn:microsoft.com/office/officeart/2005/8/layout/pyramid1"/>
    <dgm:cxn modelId="{FEF562C4-54D2-4D44-AD59-A85DE74C6250}" type="presParOf" srcId="{3530279A-240F-406B-954A-C81C27623CD1}" destId="{352D42FB-1D21-4A2D-B8DA-80F65F0BC630}" srcOrd="1" destOrd="0" presId="urn:microsoft.com/office/officeart/2005/8/layout/pyramid1"/>
    <dgm:cxn modelId="{998462AA-CC67-407D-BEA3-F5FDA00BCC8B}" type="presParOf" srcId="{352D42FB-1D21-4A2D-B8DA-80F65F0BC630}" destId="{9AC6778C-CCD8-4104-8BC3-87D6F47393BC}" srcOrd="0" destOrd="0" presId="urn:microsoft.com/office/officeart/2005/8/layout/pyramid1"/>
    <dgm:cxn modelId="{418F13E6-1C7D-4360-8041-066FD6576E06}" type="presParOf" srcId="{352D42FB-1D21-4A2D-B8DA-80F65F0BC630}" destId="{2E28706B-33BF-4E7E-84EB-4FF7A4E6C82F}" srcOrd="1" destOrd="0" presId="urn:microsoft.com/office/officeart/2005/8/layout/pyramid1"/>
    <dgm:cxn modelId="{FEDD27BE-F32C-44C6-923B-B39AFC5E18E2}" type="presParOf" srcId="{3530279A-240F-406B-954A-C81C27623CD1}" destId="{44A23D61-B2C4-40C8-B311-FDFA3E50EE9B}" srcOrd="2" destOrd="0" presId="urn:microsoft.com/office/officeart/2005/8/layout/pyramid1"/>
    <dgm:cxn modelId="{2D7C3FF7-A36E-4F45-A1D6-AAC64179F61F}" type="presParOf" srcId="{44A23D61-B2C4-40C8-B311-FDFA3E50EE9B}" destId="{91AEF4E5-6F00-4963-95DB-D9B99DC47A81}" srcOrd="0" destOrd="0" presId="urn:microsoft.com/office/officeart/2005/8/layout/pyramid1"/>
    <dgm:cxn modelId="{150E6390-D550-44E9-850F-CC5347EDD0B5}" type="presParOf" srcId="{44A23D61-B2C4-40C8-B311-FDFA3E50EE9B}" destId="{0476B6DC-D00E-4193-BD36-2910133C843B}" srcOrd="1" destOrd="0" presId="urn:microsoft.com/office/officeart/2005/8/layout/pyramid1"/>
    <dgm:cxn modelId="{08815B59-18C2-43BA-AF47-CD09A84C4B14}" type="presParOf" srcId="{3530279A-240F-406B-954A-C81C27623CD1}" destId="{1178969A-EA35-4A46-876D-0CCEEDCDC9F7}" srcOrd="3" destOrd="0" presId="urn:microsoft.com/office/officeart/2005/8/layout/pyramid1"/>
    <dgm:cxn modelId="{F46945B7-5D3A-4F7A-B5AB-652923ECA541}" type="presParOf" srcId="{1178969A-EA35-4A46-876D-0CCEEDCDC9F7}" destId="{A238BD2F-CED9-47F9-845F-5FB86B90A532}" srcOrd="0" destOrd="0" presId="urn:microsoft.com/office/officeart/2005/8/layout/pyramid1"/>
    <dgm:cxn modelId="{03FB2E06-626D-4C49-9425-EBB360502300}" type="presParOf" srcId="{1178969A-EA35-4A46-876D-0CCEEDCDC9F7}" destId="{7C8CE325-478C-44D8-A877-48DFB4CBC994}" srcOrd="1" destOrd="0" presId="urn:microsoft.com/office/officeart/2005/8/layout/pyramid1"/>
    <dgm:cxn modelId="{C815B2B8-D3E1-4A3C-826E-3BE058ABF8ED}" type="presParOf" srcId="{3530279A-240F-406B-954A-C81C27623CD1}" destId="{149FB6F4-A202-4519-B6EF-217084166083}" srcOrd="4" destOrd="0" presId="urn:microsoft.com/office/officeart/2005/8/layout/pyramid1"/>
    <dgm:cxn modelId="{6916DBBF-F42E-4509-81CD-D744CB0AD635}" type="presParOf" srcId="{149FB6F4-A202-4519-B6EF-217084166083}" destId="{1DD72715-548D-4A71-A805-E77D20011368}" srcOrd="0" destOrd="0" presId="urn:microsoft.com/office/officeart/2005/8/layout/pyramid1"/>
    <dgm:cxn modelId="{D8277175-D0DA-4967-B78F-1A6274228A33}" type="presParOf" srcId="{149FB6F4-A202-4519-B6EF-217084166083}" destId="{5FCF3882-F320-493F-BAC1-50265E605768}" srcOrd="1" destOrd="0" presId="urn:microsoft.com/office/officeart/2005/8/layout/pyramid1"/>
    <dgm:cxn modelId="{D13E81ED-319D-42F7-87A4-E82567E776F9}" type="presParOf" srcId="{3530279A-240F-406B-954A-C81C27623CD1}" destId="{BB66F9E3-22A4-4FB5-8335-7747BCC424FD}" srcOrd="5" destOrd="0" presId="urn:microsoft.com/office/officeart/2005/8/layout/pyramid1"/>
    <dgm:cxn modelId="{D765F816-4DE9-4730-9C79-FC83CF10F729}" type="presParOf" srcId="{BB66F9E3-22A4-4FB5-8335-7747BCC424FD}" destId="{EFD14D2C-94D5-441F-8E56-2BDAD6F6A43B}" srcOrd="0" destOrd="0" presId="urn:microsoft.com/office/officeart/2005/8/layout/pyramid1"/>
    <dgm:cxn modelId="{50A124DD-FF47-4944-A0DC-F4C7520A8F08}" type="presParOf" srcId="{BB66F9E3-22A4-4FB5-8335-7747BCC424FD}" destId="{A61B96F1-99B0-4167-A113-882F42897DCD}" srcOrd="1" destOrd="0" presId="urn:microsoft.com/office/officeart/2005/8/layout/pyramid1"/>
    <dgm:cxn modelId="{753BA5E6-3C89-4778-8E3D-F345A75091EE}" type="presParOf" srcId="{3530279A-240F-406B-954A-C81C27623CD1}" destId="{65BB13A3-C426-4C90-AEFD-135E96684514}" srcOrd="6" destOrd="0" presId="urn:microsoft.com/office/officeart/2005/8/layout/pyramid1"/>
    <dgm:cxn modelId="{108B4D21-BE00-42A5-8C52-41E109FC9428}" type="presParOf" srcId="{65BB13A3-C426-4C90-AEFD-135E96684514}" destId="{E7EECF3C-0C37-4DF4-8B43-803412CB00A2}" srcOrd="0" destOrd="0" presId="urn:microsoft.com/office/officeart/2005/8/layout/pyramid1"/>
    <dgm:cxn modelId="{488D478D-6049-438C-8279-CBE7E40CAB70}" type="presParOf" srcId="{65BB13A3-C426-4C90-AEFD-135E96684514}" destId="{1F3EE3F7-A270-41F1-BEE2-6B340D28E37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B144B7-C929-450D-80CA-166E9B9419AA}">
      <dsp:nvSpPr>
        <dsp:cNvPr id="0" name=""/>
        <dsp:cNvSpPr/>
      </dsp:nvSpPr>
      <dsp:spPr>
        <a:xfrm>
          <a:off x="2925158" y="0"/>
          <a:ext cx="974318" cy="684551"/>
        </a:xfrm>
        <a:prstGeom prst="trapezoid">
          <a:avLst>
            <a:gd name="adj" fmla="val 711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International Standards (e.g. ISO IEC)</a:t>
          </a:r>
          <a:endParaRPr lang="en-GB" sz="1200" b="1" kern="1200" dirty="0"/>
        </a:p>
      </dsp:txBody>
      <dsp:txXfrm>
        <a:off x="2925158" y="0"/>
        <a:ext cx="974318" cy="684551"/>
      </dsp:txXfrm>
    </dsp:sp>
    <dsp:sp modelId="{9AC6778C-CCD8-4104-8BC3-87D6F47393BC}">
      <dsp:nvSpPr>
        <dsp:cNvPr id="0" name=""/>
        <dsp:cNvSpPr/>
      </dsp:nvSpPr>
      <dsp:spPr>
        <a:xfrm>
          <a:off x="2435796" y="684551"/>
          <a:ext cx="1948637" cy="684551"/>
        </a:xfrm>
        <a:prstGeom prst="trapezoid">
          <a:avLst>
            <a:gd name="adj" fmla="val 711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bg1"/>
              </a:solidFill>
            </a:rPr>
            <a:t>Regional Standards </a:t>
          </a:r>
          <a:br>
            <a:rPr lang="en-GB" sz="1200" b="1" kern="1200" dirty="0" smtClean="0">
              <a:solidFill>
                <a:schemeClr val="bg1"/>
              </a:solidFill>
            </a:rPr>
          </a:br>
          <a:r>
            <a:rPr lang="en-GB" sz="1200" b="1" kern="1200" dirty="0" smtClean="0">
              <a:solidFill>
                <a:schemeClr val="bg1"/>
              </a:solidFill>
            </a:rPr>
            <a:t>(e.g. EN)</a:t>
          </a:r>
          <a:endParaRPr lang="en-GB" sz="1200" b="1" kern="1200" dirty="0">
            <a:solidFill>
              <a:schemeClr val="bg1"/>
            </a:solidFill>
          </a:endParaRPr>
        </a:p>
      </dsp:txBody>
      <dsp:txXfrm>
        <a:off x="2776808" y="684551"/>
        <a:ext cx="1266614" cy="684551"/>
      </dsp:txXfrm>
    </dsp:sp>
    <dsp:sp modelId="{91AEF4E5-6F00-4963-95DB-D9B99DC47A81}">
      <dsp:nvSpPr>
        <dsp:cNvPr id="0" name=""/>
        <dsp:cNvSpPr/>
      </dsp:nvSpPr>
      <dsp:spPr>
        <a:xfrm>
          <a:off x="1948637" y="1369102"/>
          <a:ext cx="2922956" cy="684551"/>
        </a:xfrm>
        <a:prstGeom prst="trapezoid">
          <a:avLst>
            <a:gd name="adj" fmla="val 711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bg1"/>
              </a:solidFill>
            </a:rPr>
            <a:t>National Standards </a:t>
          </a:r>
          <a:br>
            <a:rPr lang="en-GB" sz="1200" b="1" kern="1200" dirty="0" smtClean="0">
              <a:solidFill>
                <a:schemeClr val="bg1"/>
              </a:solidFill>
            </a:rPr>
          </a:br>
          <a:r>
            <a:rPr lang="en-GB" sz="1200" b="1" kern="1200" dirty="0" smtClean="0">
              <a:solidFill>
                <a:schemeClr val="bg1"/>
              </a:solidFill>
            </a:rPr>
            <a:t>(e.g. British </a:t>
          </a:r>
          <a:br>
            <a:rPr lang="en-GB" sz="1200" b="1" kern="1200" dirty="0" smtClean="0">
              <a:solidFill>
                <a:schemeClr val="bg1"/>
              </a:solidFill>
            </a:rPr>
          </a:br>
          <a:r>
            <a:rPr lang="en-GB" sz="1200" b="1" kern="1200" dirty="0" smtClean="0">
              <a:solidFill>
                <a:schemeClr val="bg1"/>
              </a:solidFill>
            </a:rPr>
            <a:t>Standards (BS))</a:t>
          </a:r>
          <a:endParaRPr lang="en-GB" sz="1200" b="1" kern="1200" dirty="0">
            <a:solidFill>
              <a:schemeClr val="bg1"/>
            </a:solidFill>
          </a:endParaRPr>
        </a:p>
      </dsp:txBody>
      <dsp:txXfrm>
        <a:off x="2460154" y="1369102"/>
        <a:ext cx="1899921" cy="684551"/>
      </dsp:txXfrm>
    </dsp:sp>
    <dsp:sp modelId="{A238BD2F-CED9-47F9-845F-5FB86B90A532}">
      <dsp:nvSpPr>
        <dsp:cNvPr id="0" name=""/>
        <dsp:cNvSpPr/>
      </dsp:nvSpPr>
      <dsp:spPr>
        <a:xfrm>
          <a:off x="1461478" y="2053653"/>
          <a:ext cx="3897274" cy="684551"/>
        </a:xfrm>
        <a:prstGeom prst="trapezoid">
          <a:avLst>
            <a:gd name="adj" fmla="val 711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bg1"/>
              </a:solidFill>
            </a:rPr>
            <a:t>Sponsored Standards </a:t>
          </a:r>
          <a:br>
            <a:rPr lang="en-GB" sz="1200" b="1" kern="1200" dirty="0" smtClean="0">
              <a:solidFill>
                <a:schemeClr val="bg1"/>
              </a:solidFill>
            </a:rPr>
          </a:br>
          <a:r>
            <a:rPr lang="en-GB" sz="1200" b="1" kern="1200" dirty="0" smtClean="0">
              <a:solidFill>
                <a:schemeClr val="bg1"/>
              </a:solidFill>
            </a:rPr>
            <a:t>(e.g. BSI PAS)</a:t>
          </a:r>
          <a:endParaRPr lang="en-GB" sz="1200" b="1" kern="1200" dirty="0">
            <a:solidFill>
              <a:schemeClr val="bg1"/>
            </a:solidFill>
          </a:endParaRPr>
        </a:p>
      </dsp:txBody>
      <dsp:txXfrm>
        <a:off x="2143501" y="2053653"/>
        <a:ext cx="2533228" cy="684551"/>
      </dsp:txXfrm>
    </dsp:sp>
    <dsp:sp modelId="{1DD72715-548D-4A71-A805-E77D20011368}">
      <dsp:nvSpPr>
        <dsp:cNvPr id="0" name=""/>
        <dsp:cNvSpPr/>
      </dsp:nvSpPr>
      <dsp:spPr>
        <a:xfrm>
          <a:off x="974318" y="2738204"/>
          <a:ext cx="4871593" cy="684551"/>
        </a:xfrm>
        <a:prstGeom prst="trapezoid">
          <a:avLst>
            <a:gd name="adj" fmla="val 71165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Private &amp; Consortia Standards</a:t>
          </a:r>
          <a:endParaRPr lang="en-GB" sz="1200" b="1" kern="1200" dirty="0"/>
        </a:p>
      </dsp:txBody>
      <dsp:txXfrm>
        <a:off x="1826847" y="2738204"/>
        <a:ext cx="3166535" cy="684551"/>
      </dsp:txXfrm>
    </dsp:sp>
    <dsp:sp modelId="{EFD14D2C-94D5-441F-8E56-2BDAD6F6A43B}">
      <dsp:nvSpPr>
        <dsp:cNvPr id="0" name=""/>
        <dsp:cNvSpPr/>
      </dsp:nvSpPr>
      <dsp:spPr>
        <a:xfrm>
          <a:off x="487159" y="3422755"/>
          <a:ext cx="5845912" cy="684551"/>
        </a:xfrm>
        <a:prstGeom prst="trapezoid">
          <a:avLst>
            <a:gd name="adj" fmla="val 71165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Corporate Technical Specifications</a:t>
          </a:r>
          <a:endParaRPr lang="en-GB" sz="1200" b="1" kern="1200" dirty="0"/>
        </a:p>
      </dsp:txBody>
      <dsp:txXfrm>
        <a:off x="1510194" y="3422755"/>
        <a:ext cx="3799842" cy="684551"/>
      </dsp:txXfrm>
    </dsp:sp>
    <dsp:sp modelId="{E7EECF3C-0C37-4DF4-8B43-803412CB00A2}">
      <dsp:nvSpPr>
        <dsp:cNvPr id="0" name=""/>
        <dsp:cNvSpPr/>
      </dsp:nvSpPr>
      <dsp:spPr>
        <a:xfrm>
          <a:off x="0" y="4107306"/>
          <a:ext cx="6820231" cy="684551"/>
        </a:xfrm>
        <a:prstGeom prst="trapezoid">
          <a:avLst>
            <a:gd name="adj" fmla="val 71165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Professional Codes, Guidance, Best Practice</a:t>
          </a:r>
          <a:endParaRPr lang="en-GB" sz="1200" b="1" kern="1200" dirty="0"/>
        </a:p>
      </dsp:txBody>
      <dsp:txXfrm>
        <a:off x="1193540" y="4107306"/>
        <a:ext cx="4433150" cy="684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790C2-9199-43CC-BC50-784B66F29FBB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196B6-8C5D-4F7E-981D-C8F706B5FB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5215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/>
            </a:lvl1pPr>
          </a:lstStyle>
          <a:p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/>
            </a:lvl1pPr>
          </a:lstStyle>
          <a:p>
            <a:endParaRPr lang="en-GB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2163" y="746125"/>
            <a:ext cx="522128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/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/>
            </a:lvl1pPr>
          </a:lstStyle>
          <a:p>
            <a:fld id="{3A0DC217-85A4-436D-B948-92B3295BF7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62795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resentationTitle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896938" y="1243013"/>
            <a:ext cx="8234362" cy="370551"/>
          </a:xfrm>
        </p:spPr>
        <p:txBody>
          <a:bodyPr tIns="0" rIns="0" bIns="0">
            <a:spAutoFit/>
          </a:bodyPr>
          <a:lstStyle>
            <a:lvl1pPr>
              <a:lnSpc>
                <a:spcPct val="86000"/>
              </a:lnSpc>
              <a:defRPr sz="28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8388" name="Date"/>
          <p:cNvSpPr>
            <a:spLocks noGrp="1" noChangeArrowheads="1"/>
          </p:cNvSpPr>
          <p:nvPr>
            <p:ph type="subTitle" sz="quarter" idx="1"/>
            <p:custDataLst>
              <p:tags r:id="rId2"/>
            </p:custDataLst>
          </p:nvPr>
        </p:nvSpPr>
        <p:spPr>
          <a:xfrm>
            <a:off x="904875" y="1998663"/>
            <a:ext cx="4852988" cy="228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>
              <a:lnSpc>
                <a:spcPct val="83000"/>
              </a:lnSpc>
              <a:spcBef>
                <a:spcPct val="0"/>
              </a:spcBef>
              <a:buFontTx/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9601197" cy="685799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70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96011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04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96011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75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04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55613" y="382588"/>
            <a:ext cx="8686800" cy="6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BodyText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55613" y="1277938"/>
            <a:ext cx="868680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45" name="Copyright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477838" y="6534150"/>
            <a:ext cx="2897187" cy="10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/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GB" altLang="en-US" sz="700" smtClean="0">
                <a:solidFill>
                  <a:srgbClr val="7C848A"/>
                </a:solidFill>
                <a:cs typeface="Arial" charset="0"/>
              </a:rPr>
              <a:t>© 2018 Marsh Ltd</a:t>
            </a:r>
            <a:endParaRPr lang="en-GB" altLang="en-US" sz="700">
              <a:solidFill>
                <a:srgbClr val="7C848A"/>
              </a:solidFill>
            </a:endParaRPr>
          </a:p>
        </p:txBody>
      </p:sp>
      <p:sp>
        <p:nvSpPr>
          <p:cNvPr id="1052" name="Date" hidden="1"/>
          <p:cNvSpPr>
            <a:spLocks noGrp="1" noChangeArrowheads="1"/>
          </p:cNvSpPr>
          <p:nvPr>
            <p:ph type="dt" sz="half" idx="2"/>
            <p:custDataLst>
              <p:tags r:id="rId10"/>
            </p:custDataLst>
          </p:nvPr>
        </p:nvSpPr>
        <p:spPr bwMode="gray">
          <a:xfrm>
            <a:off x="4262438" y="6532791"/>
            <a:ext cx="1079500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100000"/>
              </a:lnSpc>
              <a:spcBef>
                <a:spcPct val="50000"/>
              </a:spcBef>
              <a:defRPr sz="700">
                <a:solidFill>
                  <a:srgbClr val="7C848A"/>
                </a:solidFill>
                <a:cs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60" name="Filepath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2482850" y="6528028"/>
            <a:ext cx="6021388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endParaRPr lang="en-GB" altLang="en-US" sz="70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6318503"/>
            <a:ext cx="9601219" cy="5394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2pPr>
      <a:lvl3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3pPr>
      <a:lvl4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4pPr>
      <a:lvl5pPr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5pPr>
      <a:lvl6pPr marL="4572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6pPr>
      <a:lvl7pPr marL="9144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7pPr>
      <a:lvl8pPr marL="13716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8pPr>
      <a:lvl9pPr marL="1828800" algn="l" rtl="0" fontAlgn="base">
        <a:lnSpc>
          <a:spcPct val="83000"/>
        </a:lnSpc>
        <a:spcBef>
          <a:spcPct val="0"/>
        </a:spcBef>
        <a:spcAft>
          <a:spcPct val="0"/>
        </a:spcAft>
        <a:defRPr sz="2100">
          <a:solidFill>
            <a:schemeClr val="accent1"/>
          </a:solidFill>
          <a:latin typeface="Arial" charset="0"/>
        </a:defRPr>
      </a:lvl9pPr>
    </p:titleStyle>
    <p:bodyStyle>
      <a:lvl1pPr marL="203200" indent="-203200" algn="l" rtl="0" fontAlgn="base">
        <a:spcBef>
          <a:spcPct val="6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08000" indent="-2794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685800" indent="-17780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chemeClr val="tx1"/>
          </a:solidFill>
          <a:latin typeface="+mn-lt"/>
          <a:ea typeface="+mn-ea"/>
        </a:defRPr>
      </a:lvl3pPr>
      <a:lvl4pPr marL="863600" indent="-17780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chemeClr val="tx1"/>
          </a:solidFill>
          <a:latin typeface="+mn-lt"/>
          <a:ea typeface="+mn-ea"/>
        </a:defRPr>
      </a:lvl4pPr>
      <a:lvl5pPr marL="10414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5pPr>
      <a:lvl6pPr marL="14986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6pPr>
      <a:lvl7pPr marL="19558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7pPr>
      <a:lvl8pPr marL="24130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8pPr>
      <a:lvl9pPr marL="2870200" indent="-1778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5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600" y="3168000"/>
            <a:ext cx="2154940" cy="2487173"/>
          </a:xfrm>
          <a:prstGeom prst="rect">
            <a:avLst/>
          </a:prstGeom>
          <a:effectLst>
            <a:outerShdw blurRad="254000" dir="5400000" sx="110000" sy="11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0" y="5292000"/>
            <a:ext cx="2154940" cy="2487173"/>
          </a:xfrm>
          <a:prstGeom prst="rect">
            <a:avLst/>
          </a:prstGeom>
          <a:effectLst>
            <a:outerShdw blurRad="254000" dir="5400000" sx="110000" sy="11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remove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Agenda</a:t>
            </a: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55613" y="1277938"/>
            <a:ext cx="8686800" cy="187483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altLang="en-US" dirty="0"/>
              <a:t>What is a standard, who uses standards and what are they for?</a:t>
            </a:r>
          </a:p>
          <a:p>
            <a:pPr marL="342900" indent="-342900">
              <a:buFont typeface="+mj-lt"/>
              <a:buAutoNum type="arabicPeriod"/>
            </a:pPr>
            <a:r>
              <a:rPr lang="en-GB" altLang="en-US" dirty="0"/>
              <a:t>The international dimension and standards development process.</a:t>
            </a:r>
          </a:p>
          <a:p>
            <a:pPr marL="342900" indent="-342900">
              <a:buFont typeface="+mj-lt"/>
              <a:buAutoNum type="arabicPeriod"/>
            </a:pPr>
            <a:r>
              <a:rPr lang="en-GB" altLang="en-US" dirty="0"/>
              <a:t>The role of standards in risk governance.</a:t>
            </a:r>
          </a:p>
          <a:p>
            <a:pPr marL="342900" indent="-342900">
              <a:buFont typeface="+mj-lt"/>
              <a:buAutoNum type="arabicPeriod"/>
            </a:pPr>
            <a:r>
              <a:rPr lang="en-GB" altLang="en-US" dirty="0"/>
              <a:t>Workshop breakout session questions.</a:t>
            </a: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gray">
          <a:xfrm>
            <a:off x="455613" y="5602957"/>
            <a:ext cx="8686800" cy="66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 and Centre for Economics and Business Research (CEBR); ‘How standards benefit businesses and the UK economy’ </a:t>
            </a:r>
            <a:r>
              <a:rPr lang="en-GB" sz="1050" dirty="0" smtClean="0">
                <a:solidFill>
                  <a:schemeClr val="dk1"/>
                </a:solidFill>
              </a:rPr>
              <a:t/>
            </a:r>
            <a:br>
              <a:rPr lang="en-GB" sz="1050" dirty="0" smtClean="0">
                <a:solidFill>
                  <a:schemeClr val="dk1"/>
                </a:solidFill>
              </a:rPr>
            </a:br>
            <a:r>
              <a:rPr lang="en-GB" sz="1050" dirty="0" smtClean="0">
                <a:solidFill>
                  <a:schemeClr val="dk1"/>
                </a:solidFill>
              </a:rPr>
              <a:t>(‘</a:t>
            </a:r>
            <a:r>
              <a:rPr lang="en-GB" sz="1050" dirty="0">
                <a:solidFill>
                  <a:schemeClr val="dk1"/>
                </a:solidFill>
              </a:rPr>
              <a:t>The Economic Contribution of Standards to the UK Economy Report’; 2015).</a:t>
            </a:r>
          </a:p>
          <a:p>
            <a:pPr marL="0" indent="0">
              <a:buNone/>
            </a:pPr>
            <a:r>
              <a:rPr lang="en-GB" sz="1050" dirty="0"/>
              <a:t>GDP: Gross Domestic Product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933574"/>
              </p:ext>
            </p:extLst>
          </p:nvPr>
        </p:nvGraphicFramePr>
        <p:xfrm>
          <a:off x="455613" y="3346483"/>
          <a:ext cx="8686800" cy="191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68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37% of UK productivity growth can be attributed to standards</a:t>
                      </a:r>
                    </a:p>
                  </a:txBody>
                  <a:tcPr marL="126000" marR="126000" marT="90000" marB="90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28% of annual UK GDP growth can be attributed to standards, </a:t>
                      </a:r>
                      <a:br>
                        <a:rPr lang="en-GB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equivalent to £8.2bn (2014 prices)</a:t>
                      </a:r>
                    </a:p>
                  </a:txBody>
                  <a:tcPr marL="126000" marR="126000" marT="90000" marB="90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£6.1 billion of additional UK exports per year can be attributed to </a:t>
                      </a:r>
                      <a:br>
                        <a:rPr lang="en-GB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standards annually</a:t>
                      </a:r>
                    </a:p>
                  </a:txBody>
                  <a:tcPr marL="126000" marR="126000" marT="90000" marB="90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9569" y="1441940"/>
            <a:ext cx="7962314" cy="21523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3600" cap="all" dirty="0">
                <a:solidFill>
                  <a:schemeClr val="bg1"/>
                </a:solidFill>
              </a:rPr>
              <a:t>What is a standard, </a:t>
            </a:r>
            <a:r>
              <a:rPr lang="en-GB" sz="3600" cap="all" dirty="0" smtClean="0">
                <a:solidFill>
                  <a:schemeClr val="bg1"/>
                </a:solidFill>
              </a:rPr>
              <a:t/>
            </a:r>
            <a:br>
              <a:rPr lang="en-GB" sz="3600" cap="all" dirty="0" smtClean="0">
                <a:solidFill>
                  <a:schemeClr val="bg1"/>
                </a:solidFill>
              </a:rPr>
            </a:br>
            <a:r>
              <a:rPr lang="en-GB" sz="3600" cap="all" dirty="0" smtClean="0">
                <a:solidFill>
                  <a:schemeClr val="bg1"/>
                </a:solidFill>
              </a:rPr>
              <a:t>who </a:t>
            </a:r>
            <a:r>
              <a:rPr lang="en-GB" sz="3600" cap="all" dirty="0">
                <a:solidFill>
                  <a:schemeClr val="bg1"/>
                </a:solidFill>
              </a:rPr>
              <a:t>uses standards and </a:t>
            </a:r>
            <a:r>
              <a:rPr lang="en-GB" sz="3600" cap="all" dirty="0" smtClean="0">
                <a:solidFill>
                  <a:schemeClr val="bg1"/>
                </a:solidFill>
              </a:rPr>
              <a:t/>
            </a:r>
            <a:br>
              <a:rPr lang="en-GB" sz="3600" cap="all" dirty="0" smtClean="0">
                <a:solidFill>
                  <a:schemeClr val="bg1"/>
                </a:solidFill>
              </a:rPr>
            </a:br>
            <a:r>
              <a:rPr lang="en-GB" sz="3600" cap="all" dirty="0" smtClean="0">
                <a:solidFill>
                  <a:schemeClr val="bg1"/>
                </a:solidFill>
              </a:rPr>
              <a:t>what </a:t>
            </a:r>
            <a:r>
              <a:rPr lang="en-GB" sz="3600" cap="all" dirty="0">
                <a:solidFill>
                  <a:schemeClr val="bg1"/>
                </a:solidFill>
              </a:rPr>
              <a:t>are they for?</a:t>
            </a:r>
          </a:p>
        </p:txBody>
      </p:sp>
    </p:spTree>
    <p:extLst>
      <p:ext uri="{BB962C8B-B14F-4D97-AF65-F5344CB8AC3E}">
        <p14:creationId xmlns:p14="http://schemas.microsoft.com/office/powerpoint/2010/main" val="15650525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Standards </a:t>
            </a:r>
            <a:r>
              <a:rPr lang="en-GB" altLang="en-US" dirty="0"/>
              <a:t>are an agreed way of doing something</a:t>
            </a:r>
            <a:br>
              <a:rPr lang="en-GB" altLang="en-US" dirty="0"/>
            </a:br>
            <a:r>
              <a:rPr lang="en-GB" altLang="en-US" dirty="0" smtClean="0">
                <a:solidFill>
                  <a:schemeClr val="accent2"/>
                </a:solidFill>
              </a:rPr>
              <a:t>They </a:t>
            </a:r>
            <a:r>
              <a:rPr lang="en-GB" altLang="en-US" dirty="0">
                <a:solidFill>
                  <a:schemeClr val="accent2"/>
                </a:solidFill>
              </a:rPr>
              <a:t>cover broad themes and apply to all sectors and sizes of business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55613" y="1277939"/>
            <a:ext cx="8686800" cy="2148620"/>
          </a:xfrm>
          <a:solidFill>
            <a:srgbClr val="FFDEAD"/>
          </a:solidFill>
        </p:spPr>
        <p:txBody>
          <a:bodyPr lIns="180000" tIns="180000" rIns="180000" bIns="180000">
            <a:spAutoFit/>
          </a:bodyPr>
          <a:lstStyle/>
          <a:p>
            <a:pPr marL="0" indent="0">
              <a:buNone/>
            </a:pPr>
            <a:r>
              <a:rPr lang="en-GB" sz="1600" b="1" dirty="0"/>
              <a:t>What is a standard? </a:t>
            </a:r>
          </a:p>
          <a:p>
            <a:pPr marL="180975" indent="-180975" fontAlgn="auto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/>
              <a:t>Voluntary</a:t>
            </a:r>
            <a:r>
              <a:rPr lang="en-GB" sz="1600" dirty="0"/>
              <a:t>, independent, and consistent agreement.</a:t>
            </a:r>
          </a:p>
          <a:p>
            <a:pPr marL="180975" indent="-180975" fontAlgn="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Guidelines or requirements for recognised good practice. </a:t>
            </a:r>
          </a:p>
          <a:p>
            <a:pPr marL="180975" indent="-180975" fontAlgn="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May relate to a product, managing a process, delivering a service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or </a:t>
            </a:r>
            <a:r>
              <a:rPr lang="en-GB" sz="1600" dirty="0"/>
              <a:t>supplying </a:t>
            </a:r>
            <a:r>
              <a:rPr lang="en-GB" sz="1600" dirty="0" smtClean="0"/>
              <a:t>materials.</a:t>
            </a:r>
          </a:p>
          <a:p>
            <a:pPr marL="180975" indent="-180975" fontAlgn="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/>
              <a:t>The </a:t>
            </a:r>
            <a:r>
              <a:rPr lang="en-GB" sz="1600" dirty="0"/>
              <a:t>result of wide-ranging expert collaboration and consensus.</a:t>
            </a:r>
          </a:p>
        </p:txBody>
      </p:sp>
      <p:sp>
        <p:nvSpPr>
          <p:cNvPr id="4" name="Rectangle 13"/>
          <p:cNvSpPr txBox="1">
            <a:spLocks noChangeArrowheads="1"/>
          </p:cNvSpPr>
          <p:nvPr/>
        </p:nvSpPr>
        <p:spPr bwMode="gray">
          <a:xfrm>
            <a:off x="455613" y="3733800"/>
            <a:ext cx="8686800" cy="22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GB" altLang="en-US" sz="1600" b="1" dirty="0"/>
              <a:t>Benefits of standards: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Remove ‘Technical Barriers to Trade’.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Supply chain and fair/equal competition.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Customer relationships, business credentials.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Consumer protection.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Support regulation.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Stimulate innovation.</a:t>
            </a:r>
          </a:p>
          <a:p>
            <a:pPr>
              <a:spcBef>
                <a:spcPts val="600"/>
              </a:spcBef>
            </a:pPr>
            <a:r>
              <a:rPr lang="en-GB" altLang="en-US" sz="1600" dirty="0"/>
              <a:t>Manage organisation risk.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gray">
          <a:xfrm>
            <a:off x="7791449" y="5969496"/>
            <a:ext cx="1350963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132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</a:t>
            </a:r>
            <a:r>
              <a:rPr lang="en-GB" dirty="0"/>
              <a:t>standards for risk management</a:t>
            </a:r>
            <a:r>
              <a:rPr lang="en-GB" altLang="en-US" dirty="0"/>
              <a:t/>
            </a:r>
            <a:br>
              <a:rPr lang="en-GB" altLang="en-US" dirty="0"/>
            </a:b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55613" y="5610225"/>
            <a:ext cx="8686800" cy="609600"/>
          </a:xfrm>
        </p:spPr>
        <p:txBody>
          <a:bodyPr anchor="b" anchorCtr="0"/>
          <a:lstStyle/>
          <a:p>
            <a:pPr marL="0" indent="0">
              <a:spcBef>
                <a:spcPts val="200"/>
              </a:spcBef>
              <a:buNone/>
            </a:pPr>
            <a:r>
              <a:rPr lang="en-GB" sz="1050" dirty="0">
                <a:solidFill>
                  <a:schemeClr val="dk1"/>
                </a:solidFill>
              </a:rPr>
              <a:t>*ISO/TS 22317: 2015 - Guidelines for business impact analysis (BIA). Also standards on Emergency </a:t>
            </a:r>
            <a:r>
              <a:rPr lang="en-GB" sz="1050" dirty="0" smtClean="0">
                <a:solidFill>
                  <a:schemeClr val="dk1"/>
                </a:solidFill>
              </a:rPr>
              <a:t>Management </a:t>
            </a:r>
            <a:r>
              <a:rPr lang="en-GB" sz="1050" dirty="0">
                <a:solidFill>
                  <a:schemeClr val="dk1"/>
                </a:solidFill>
              </a:rPr>
              <a:t>&amp; Community Resilience. 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GB" sz="1050" dirty="0">
                <a:solidFill>
                  <a:schemeClr val="dk1"/>
                </a:solidFill>
              </a:rPr>
              <a:t>**Under development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GB" sz="1050" dirty="0">
                <a:solidFill>
                  <a:schemeClr val="dk1"/>
                </a:solidFill>
              </a:rPr>
              <a:t>ISO: International Organization for Standardisation. TS: Technical Specification.</a:t>
            </a:r>
          </a:p>
        </p:txBody>
      </p:sp>
      <p:sp>
        <p:nvSpPr>
          <p:cNvPr id="4" name="Rectangle 13"/>
          <p:cNvSpPr txBox="1">
            <a:spLocks noChangeArrowheads="1"/>
          </p:cNvSpPr>
          <p:nvPr/>
        </p:nvSpPr>
        <p:spPr bwMode="gray">
          <a:xfrm>
            <a:off x="7791449" y="5969496"/>
            <a:ext cx="1350963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36720" y="900751"/>
            <a:ext cx="6759724" cy="4561898"/>
            <a:chOff x="436719" y="900750"/>
            <a:chExt cx="7177013" cy="4843511"/>
          </a:xfrm>
        </p:grpSpPr>
        <p:grpSp>
          <p:nvGrpSpPr>
            <p:cNvPr id="18" name="Group 14"/>
            <p:cNvGrpSpPr>
              <a:grpSpLocks/>
            </p:cNvGrpSpPr>
            <p:nvPr/>
          </p:nvGrpSpPr>
          <p:grpSpPr bwMode="auto">
            <a:xfrm>
              <a:off x="436719" y="900750"/>
              <a:ext cx="7093678" cy="4843511"/>
              <a:chOff x="219" y="2020"/>
              <a:chExt cx="2026" cy="2089"/>
            </a:xfrm>
          </p:grpSpPr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754" y="2020"/>
                <a:ext cx="814" cy="521"/>
              </a:xfrm>
              <a:custGeom>
                <a:avLst/>
                <a:gdLst>
                  <a:gd name="T0" fmla="*/ 133 w 814"/>
                  <a:gd name="T1" fmla="*/ 309 h 521"/>
                  <a:gd name="T2" fmla="*/ 123 w 814"/>
                  <a:gd name="T3" fmla="*/ 304 h 521"/>
                  <a:gd name="T4" fmla="*/ 105 w 814"/>
                  <a:gd name="T5" fmla="*/ 312 h 521"/>
                  <a:gd name="T6" fmla="*/ 76 w 814"/>
                  <a:gd name="T7" fmla="*/ 333 h 521"/>
                  <a:gd name="T8" fmla="*/ 51 w 814"/>
                  <a:gd name="T9" fmla="*/ 340 h 521"/>
                  <a:gd name="T10" fmla="*/ 34 w 814"/>
                  <a:gd name="T11" fmla="*/ 334 h 521"/>
                  <a:gd name="T12" fmla="*/ 12 w 814"/>
                  <a:gd name="T13" fmla="*/ 310 h 521"/>
                  <a:gd name="T14" fmla="*/ 3 w 814"/>
                  <a:gd name="T15" fmla="*/ 285 h 521"/>
                  <a:gd name="T16" fmla="*/ 1 w 814"/>
                  <a:gd name="T17" fmla="*/ 248 h 521"/>
                  <a:gd name="T18" fmla="*/ 9 w 814"/>
                  <a:gd name="T19" fmla="*/ 218 h 521"/>
                  <a:gd name="T20" fmla="*/ 26 w 814"/>
                  <a:gd name="T21" fmla="*/ 193 h 521"/>
                  <a:gd name="T22" fmla="*/ 44 w 814"/>
                  <a:gd name="T23" fmla="*/ 183 h 521"/>
                  <a:gd name="T24" fmla="*/ 61 w 814"/>
                  <a:gd name="T25" fmla="*/ 181 h 521"/>
                  <a:gd name="T26" fmla="*/ 85 w 814"/>
                  <a:gd name="T27" fmla="*/ 191 h 521"/>
                  <a:gd name="T28" fmla="*/ 112 w 814"/>
                  <a:gd name="T29" fmla="*/ 210 h 521"/>
                  <a:gd name="T30" fmla="*/ 126 w 814"/>
                  <a:gd name="T31" fmla="*/ 214 h 521"/>
                  <a:gd name="T32" fmla="*/ 136 w 814"/>
                  <a:gd name="T33" fmla="*/ 207 h 521"/>
                  <a:gd name="T34" fmla="*/ 142 w 814"/>
                  <a:gd name="T35" fmla="*/ 0 h 521"/>
                  <a:gd name="T36" fmla="*/ 810 w 814"/>
                  <a:gd name="T37" fmla="*/ 204 h 521"/>
                  <a:gd name="T38" fmla="*/ 801 w 814"/>
                  <a:gd name="T39" fmla="*/ 213 h 521"/>
                  <a:gd name="T40" fmla="*/ 789 w 814"/>
                  <a:gd name="T41" fmla="*/ 213 h 521"/>
                  <a:gd name="T42" fmla="*/ 757 w 814"/>
                  <a:gd name="T43" fmla="*/ 191 h 521"/>
                  <a:gd name="T44" fmla="*/ 737 w 814"/>
                  <a:gd name="T45" fmla="*/ 182 h 521"/>
                  <a:gd name="T46" fmla="*/ 720 w 814"/>
                  <a:gd name="T47" fmla="*/ 182 h 521"/>
                  <a:gd name="T48" fmla="*/ 702 w 814"/>
                  <a:gd name="T49" fmla="*/ 190 h 521"/>
                  <a:gd name="T50" fmla="*/ 687 w 814"/>
                  <a:gd name="T51" fmla="*/ 209 h 521"/>
                  <a:gd name="T52" fmla="*/ 675 w 814"/>
                  <a:gd name="T53" fmla="*/ 238 h 521"/>
                  <a:gd name="T54" fmla="*/ 673 w 814"/>
                  <a:gd name="T55" fmla="*/ 270 h 521"/>
                  <a:gd name="T56" fmla="*/ 682 w 814"/>
                  <a:gd name="T57" fmla="*/ 305 h 521"/>
                  <a:gd name="T58" fmla="*/ 694 w 814"/>
                  <a:gd name="T59" fmla="*/ 322 h 521"/>
                  <a:gd name="T60" fmla="*/ 710 w 814"/>
                  <a:gd name="T61" fmla="*/ 336 h 521"/>
                  <a:gd name="T62" fmla="*/ 727 w 814"/>
                  <a:gd name="T63" fmla="*/ 340 h 521"/>
                  <a:gd name="T64" fmla="*/ 755 w 814"/>
                  <a:gd name="T65" fmla="*/ 329 h 521"/>
                  <a:gd name="T66" fmla="*/ 783 w 814"/>
                  <a:gd name="T67" fmla="*/ 308 h 521"/>
                  <a:gd name="T68" fmla="*/ 801 w 814"/>
                  <a:gd name="T69" fmla="*/ 305 h 521"/>
                  <a:gd name="T70" fmla="*/ 810 w 814"/>
                  <a:gd name="T71" fmla="*/ 315 h 521"/>
                  <a:gd name="T72" fmla="*/ 544 w 814"/>
                  <a:gd name="T73" fmla="*/ 521 h 521"/>
                  <a:gd name="T74" fmla="*/ 524 w 814"/>
                  <a:gd name="T75" fmla="*/ 511 h 521"/>
                  <a:gd name="T76" fmla="*/ 522 w 814"/>
                  <a:gd name="T77" fmla="*/ 500 h 521"/>
                  <a:gd name="T78" fmla="*/ 534 w 814"/>
                  <a:gd name="T79" fmla="*/ 478 h 521"/>
                  <a:gd name="T80" fmla="*/ 554 w 814"/>
                  <a:gd name="T81" fmla="*/ 446 h 521"/>
                  <a:gd name="T82" fmla="*/ 557 w 814"/>
                  <a:gd name="T83" fmla="*/ 425 h 521"/>
                  <a:gd name="T84" fmla="*/ 544 w 814"/>
                  <a:gd name="T85" fmla="*/ 404 h 521"/>
                  <a:gd name="T86" fmla="*/ 522 w 814"/>
                  <a:gd name="T87" fmla="*/ 389 h 521"/>
                  <a:gd name="T88" fmla="*/ 497 w 814"/>
                  <a:gd name="T89" fmla="*/ 381 h 521"/>
                  <a:gd name="T90" fmla="*/ 455 w 814"/>
                  <a:gd name="T91" fmla="*/ 382 h 521"/>
                  <a:gd name="T92" fmla="*/ 426 w 814"/>
                  <a:gd name="T93" fmla="*/ 393 h 521"/>
                  <a:gd name="T94" fmla="*/ 408 w 814"/>
                  <a:gd name="T95" fmla="*/ 409 h 521"/>
                  <a:gd name="T96" fmla="*/ 399 w 814"/>
                  <a:gd name="T97" fmla="*/ 427 h 521"/>
                  <a:gd name="T98" fmla="*/ 399 w 814"/>
                  <a:gd name="T99" fmla="*/ 444 h 521"/>
                  <a:gd name="T100" fmla="*/ 414 w 814"/>
                  <a:gd name="T101" fmla="*/ 472 h 521"/>
                  <a:gd name="T102" fmla="*/ 430 w 814"/>
                  <a:gd name="T103" fmla="*/ 497 h 521"/>
                  <a:gd name="T104" fmla="*/ 430 w 814"/>
                  <a:gd name="T105" fmla="*/ 508 h 521"/>
                  <a:gd name="T106" fmla="*/ 420 w 814"/>
                  <a:gd name="T107" fmla="*/ 517 h 521"/>
                  <a:gd name="T108" fmla="*/ 142 w 814"/>
                  <a:gd name="T109" fmla="*/ 326 h 52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814" h="521">
                    <a:moveTo>
                      <a:pt x="142" y="326"/>
                    </a:moveTo>
                    <a:lnTo>
                      <a:pt x="138" y="316"/>
                    </a:lnTo>
                    <a:lnTo>
                      <a:pt x="136" y="312"/>
                    </a:lnTo>
                    <a:lnTo>
                      <a:pt x="133" y="309"/>
                    </a:lnTo>
                    <a:lnTo>
                      <a:pt x="131" y="307"/>
                    </a:lnTo>
                    <a:lnTo>
                      <a:pt x="129" y="305"/>
                    </a:lnTo>
                    <a:lnTo>
                      <a:pt x="126" y="304"/>
                    </a:lnTo>
                    <a:lnTo>
                      <a:pt x="123" y="304"/>
                    </a:lnTo>
                    <a:lnTo>
                      <a:pt x="121" y="305"/>
                    </a:lnTo>
                    <a:lnTo>
                      <a:pt x="118" y="305"/>
                    </a:lnTo>
                    <a:lnTo>
                      <a:pt x="112" y="308"/>
                    </a:lnTo>
                    <a:lnTo>
                      <a:pt x="105" y="312"/>
                    </a:lnTo>
                    <a:lnTo>
                      <a:pt x="98" y="317"/>
                    </a:lnTo>
                    <a:lnTo>
                      <a:pt x="91" y="323"/>
                    </a:lnTo>
                    <a:lnTo>
                      <a:pt x="83" y="329"/>
                    </a:lnTo>
                    <a:lnTo>
                      <a:pt x="76" y="333"/>
                    </a:lnTo>
                    <a:lnTo>
                      <a:pt x="68" y="337"/>
                    </a:lnTo>
                    <a:lnTo>
                      <a:pt x="59" y="340"/>
                    </a:lnTo>
                    <a:lnTo>
                      <a:pt x="55" y="340"/>
                    </a:lnTo>
                    <a:lnTo>
                      <a:pt x="51" y="340"/>
                    </a:lnTo>
                    <a:lnTo>
                      <a:pt x="47" y="339"/>
                    </a:lnTo>
                    <a:lnTo>
                      <a:pt x="42" y="338"/>
                    </a:lnTo>
                    <a:lnTo>
                      <a:pt x="38" y="336"/>
                    </a:lnTo>
                    <a:lnTo>
                      <a:pt x="34" y="334"/>
                    </a:lnTo>
                    <a:lnTo>
                      <a:pt x="25" y="326"/>
                    </a:lnTo>
                    <a:lnTo>
                      <a:pt x="21" y="322"/>
                    </a:lnTo>
                    <a:lnTo>
                      <a:pt x="18" y="318"/>
                    </a:lnTo>
                    <a:lnTo>
                      <a:pt x="12" y="310"/>
                    </a:lnTo>
                    <a:lnTo>
                      <a:pt x="10" y="305"/>
                    </a:lnTo>
                    <a:lnTo>
                      <a:pt x="8" y="300"/>
                    </a:lnTo>
                    <a:lnTo>
                      <a:pt x="4" y="291"/>
                    </a:lnTo>
                    <a:lnTo>
                      <a:pt x="3" y="285"/>
                    </a:lnTo>
                    <a:lnTo>
                      <a:pt x="2" y="280"/>
                    </a:lnTo>
                    <a:lnTo>
                      <a:pt x="0" y="270"/>
                    </a:lnTo>
                    <a:lnTo>
                      <a:pt x="0" y="259"/>
                    </a:lnTo>
                    <a:lnTo>
                      <a:pt x="1" y="248"/>
                    </a:lnTo>
                    <a:lnTo>
                      <a:pt x="3" y="238"/>
                    </a:lnTo>
                    <a:lnTo>
                      <a:pt x="6" y="228"/>
                    </a:lnTo>
                    <a:lnTo>
                      <a:pt x="7" y="223"/>
                    </a:lnTo>
                    <a:lnTo>
                      <a:pt x="9" y="218"/>
                    </a:lnTo>
                    <a:lnTo>
                      <a:pt x="14" y="209"/>
                    </a:lnTo>
                    <a:lnTo>
                      <a:pt x="17" y="205"/>
                    </a:lnTo>
                    <a:lnTo>
                      <a:pt x="20" y="201"/>
                    </a:lnTo>
                    <a:lnTo>
                      <a:pt x="26" y="193"/>
                    </a:lnTo>
                    <a:lnTo>
                      <a:pt x="30" y="190"/>
                    </a:lnTo>
                    <a:lnTo>
                      <a:pt x="35" y="188"/>
                    </a:lnTo>
                    <a:lnTo>
                      <a:pt x="39" y="185"/>
                    </a:lnTo>
                    <a:lnTo>
                      <a:pt x="44" y="183"/>
                    </a:lnTo>
                    <a:lnTo>
                      <a:pt x="48" y="182"/>
                    </a:lnTo>
                    <a:lnTo>
                      <a:pt x="53" y="181"/>
                    </a:lnTo>
                    <a:lnTo>
                      <a:pt x="57" y="181"/>
                    </a:lnTo>
                    <a:lnTo>
                      <a:pt x="61" y="181"/>
                    </a:lnTo>
                    <a:lnTo>
                      <a:pt x="66" y="182"/>
                    </a:lnTo>
                    <a:lnTo>
                      <a:pt x="70" y="183"/>
                    </a:lnTo>
                    <a:lnTo>
                      <a:pt x="78" y="187"/>
                    </a:lnTo>
                    <a:lnTo>
                      <a:pt x="85" y="191"/>
                    </a:lnTo>
                    <a:lnTo>
                      <a:pt x="92" y="196"/>
                    </a:lnTo>
                    <a:lnTo>
                      <a:pt x="99" y="202"/>
                    </a:lnTo>
                    <a:lnTo>
                      <a:pt x="106" y="206"/>
                    </a:lnTo>
                    <a:lnTo>
                      <a:pt x="112" y="210"/>
                    </a:lnTo>
                    <a:lnTo>
                      <a:pt x="118" y="213"/>
                    </a:lnTo>
                    <a:lnTo>
                      <a:pt x="121" y="214"/>
                    </a:lnTo>
                    <a:lnTo>
                      <a:pt x="123" y="214"/>
                    </a:lnTo>
                    <a:lnTo>
                      <a:pt x="126" y="214"/>
                    </a:lnTo>
                    <a:lnTo>
                      <a:pt x="129" y="213"/>
                    </a:lnTo>
                    <a:lnTo>
                      <a:pt x="131" y="212"/>
                    </a:lnTo>
                    <a:lnTo>
                      <a:pt x="133" y="210"/>
                    </a:lnTo>
                    <a:lnTo>
                      <a:pt x="136" y="207"/>
                    </a:lnTo>
                    <a:lnTo>
                      <a:pt x="138" y="203"/>
                    </a:lnTo>
                    <a:lnTo>
                      <a:pt x="140" y="199"/>
                    </a:lnTo>
                    <a:lnTo>
                      <a:pt x="142" y="193"/>
                    </a:lnTo>
                    <a:lnTo>
                      <a:pt x="142" y="0"/>
                    </a:lnTo>
                    <a:lnTo>
                      <a:pt x="814" y="0"/>
                    </a:lnTo>
                    <a:lnTo>
                      <a:pt x="814" y="194"/>
                    </a:lnTo>
                    <a:lnTo>
                      <a:pt x="812" y="200"/>
                    </a:lnTo>
                    <a:lnTo>
                      <a:pt x="810" y="204"/>
                    </a:lnTo>
                    <a:lnTo>
                      <a:pt x="808" y="207"/>
                    </a:lnTo>
                    <a:lnTo>
                      <a:pt x="805" y="210"/>
                    </a:lnTo>
                    <a:lnTo>
                      <a:pt x="803" y="212"/>
                    </a:lnTo>
                    <a:lnTo>
                      <a:pt x="801" y="213"/>
                    </a:lnTo>
                    <a:lnTo>
                      <a:pt x="798" y="214"/>
                    </a:lnTo>
                    <a:lnTo>
                      <a:pt x="796" y="214"/>
                    </a:lnTo>
                    <a:lnTo>
                      <a:pt x="793" y="214"/>
                    </a:lnTo>
                    <a:lnTo>
                      <a:pt x="789" y="213"/>
                    </a:lnTo>
                    <a:lnTo>
                      <a:pt x="783" y="210"/>
                    </a:lnTo>
                    <a:lnTo>
                      <a:pt x="777" y="206"/>
                    </a:lnTo>
                    <a:lnTo>
                      <a:pt x="771" y="202"/>
                    </a:lnTo>
                    <a:lnTo>
                      <a:pt x="757" y="191"/>
                    </a:lnTo>
                    <a:lnTo>
                      <a:pt x="749" y="187"/>
                    </a:lnTo>
                    <a:lnTo>
                      <a:pt x="745" y="185"/>
                    </a:lnTo>
                    <a:lnTo>
                      <a:pt x="741" y="183"/>
                    </a:lnTo>
                    <a:lnTo>
                      <a:pt x="737" y="182"/>
                    </a:lnTo>
                    <a:lnTo>
                      <a:pt x="733" y="181"/>
                    </a:lnTo>
                    <a:lnTo>
                      <a:pt x="729" y="181"/>
                    </a:lnTo>
                    <a:lnTo>
                      <a:pt x="724" y="181"/>
                    </a:lnTo>
                    <a:lnTo>
                      <a:pt x="720" y="182"/>
                    </a:lnTo>
                    <a:lnTo>
                      <a:pt x="715" y="183"/>
                    </a:lnTo>
                    <a:lnTo>
                      <a:pt x="711" y="185"/>
                    </a:lnTo>
                    <a:lnTo>
                      <a:pt x="706" y="188"/>
                    </a:lnTo>
                    <a:lnTo>
                      <a:pt x="702" y="190"/>
                    </a:lnTo>
                    <a:lnTo>
                      <a:pt x="699" y="193"/>
                    </a:lnTo>
                    <a:lnTo>
                      <a:pt x="695" y="197"/>
                    </a:lnTo>
                    <a:lnTo>
                      <a:pt x="692" y="201"/>
                    </a:lnTo>
                    <a:lnTo>
                      <a:pt x="687" y="209"/>
                    </a:lnTo>
                    <a:lnTo>
                      <a:pt x="682" y="218"/>
                    </a:lnTo>
                    <a:lnTo>
                      <a:pt x="680" y="223"/>
                    </a:lnTo>
                    <a:lnTo>
                      <a:pt x="678" y="228"/>
                    </a:lnTo>
                    <a:lnTo>
                      <a:pt x="675" y="238"/>
                    </a:lnTo>
                    <a:lnTo>
                      <a:pt x="674" y="248"/>
                    </a:lnTo>
                    <a:lnTo>
                      <a:pt x="673" y="253"/>
                    </a:lnTo>
                    <a:lnTo>
                      <a:pt x="673" y="259"/>
                    </a:lnTo>
                    <a:lnTo>
                      <a:pt x="673" y="270"/>
                    </a:lnTo>
                    <a:lnTo>
                      <a:pt x="674" y="280"/>
                    </a:lnTo>
                    <a:lnTo>
                      <a:pt x="677" y="291"/>
                    </a:lnTo>
                    <a:lnTo>
                      <a:pt x="680" y="300"/>
                    </a:lnTo>
                    <a:lnTo>
                      <a:pt x="682" y="305"/>
                    </a:lnTo>
                    <a:lnTo>
                      <a:pt x="685" y="310"/>
                    </a:lnTo>
                    <a:lnTo>
                      <a:pt x="687" y="314"/>
                    </a:lnTo>
                    <a:lnTo>
                      <a:pt x="690" y="318"/>
                    </a:lnTo>
                    <a:lnTo>
                      <a:pt x="694" y="322"/>
                    </a:lnTo>
                    <a:lnTo>
                      <a:pt x="697" y="326"/>
                    </a:lnTo>
                    <a:lnTo>
                      <a:pt x="701" y="330"/>
                    </a:lnTo>
                    <a:lnTo>
                      <a:pt x="705" y="334"/>
                    </a:lnTo>
                    <a:lnTo>
                      <a:pt x="710" y="336"/>
                    </a:lnTo>
                    <a:lnTo>
                      <a:pt x="714" y="338"/>
                    </a:lnTo>
                    <a:lnTo>
                      <a:pt x="718" y="339"/>
                    </a:lnTo>
                    <a:lnTo>
                      <a:pt x="722" y="340"/>
                    </a:lnTo>
                    <a:lnTo>
                      <a:pt x="727" y="340"/>
                    </a:lnTo>
                    <a:lnTo>
                      <a:pt x="731" y="340"/>
                    </a:lnTo>
                    <a:lnTo>
                      <a:pt x="739" y="337"/>
                    </a:lnTo>
                    <a:lnTo>
                      <a:pt x="747" y="334"/>
                    </a:lnTo>
                    <a:lnTo>
                      <a:pt x="755" y="329"/>
                    </a:lnTo>
                    <a:lnTo>
                      <a:pt x="762" y="323"/>
                    </a:lnTo>
                    <a:lnTo>
                      <a:pt x="769" y="317"/>
                    </a:lnTo>
                    <a:lnTo>
                      <a:pt x="776" y="313"/>
                    </a:lnTo>
                    <a:lnTo>
                      <a:pt x="783" y="308"/>
                    </a:lnTo>
                    <a:lnTo>
                      <a:pt x="789" y="306"/>
                    </a:lnTo>
                    <a:lnTo>
                      <a:pt x="793" y="305"/>
                    </a:lnTo>
                    <a:lnTo>
                      <a:pt x="796" y="304"/>
                    </a:lnTo>
                    <a:lnTo>
                      <a:pt x="801" y="305"/>
                    </a:lnTo>
                    <a:lnTo>
                      <a:pt x="803" y="306"/>
                    </a:lnTo>
                    <a:lnTo>
                      <a:pt x="806" y="308"/>
                    </a:lnTo>
                    <a:lnTo>
                      <a:pt x="808" y="311"/>
                    </a:lnTo>
                    <a:lnTo>
                      <a:pt x="810" y="315"/>
                    </a:lnTo>
                    <a:lnTo>
                      <a:pt x="812" y="319"/>
                    </a:lnTo>
                    <a:lnTo>
                      <a:pt x="814" y="325"/>
                    </a:lnTo>
                    <a:lnTo>
                      <a:pt x="814" y="521"/>
                    </a:lnTo>
                    <a:lnTo>
                      <a:pt x="544" y="521"/>
                    </a:lnTo>
                    <a:lnTo>
                      <a:pt x="533" y="517"/>
                    </a:lnTo>
                    <a:lnTo>
                      <a:pt x="529" y="515"/>
                    </a:lnTo>
                    <a:lnTo>
                      <a:pt x="526" y="513"/>
                    </a:lnTo>
                    <a:lnTo>
                      <a:pt x="524" y="511"/>
                    </a:lnTo>
                    <a:lnTo>
                      <a:pt x="523" y="508"/>
                    </a:lnTo>
                    <a:lnTo>
                      <a:pt x="522" y="505"/>
                    </a:lnTo>
                    <a:lnTo>
                      <a:pt x="521" y="503"/>
                    </a:lnTo>
                    <a:lnTo>
                      <a:pt x="522" y="500"/>
                    </a:lnTo>
                    <a:lnTo>
                      <a:pt x="523" y="497"/>
                    </a:lnTo>
                    <a:lnTo>
                      <a:pt x="525" y="491"/>
                    </a:lnTo>
                    <a:lnTo>
                      <a:pt x="530" y="484"/>
                    </a:lnTo>
                    <a:lnTo>
                      <a:pt x="534" y="478"/>
                    </a:lnTo>
                    <a:lnTo>
                      <a:pt x="541" y="470"/>
                    </a:lnTo>
                    <a:lnTo>
                      <a:pt x="546" y="463"/>
                    </a:lnTo>
                    <a:lnTo>
                      <a:pt x="551" y="454"/>
                    </a:lnTo>
                    <a:lnTo>
                      <a:pt x="554" y="446"/>
                    </a:lnTo>
                    <a:lnTo>
                      <a:pt x="557" y="438"/>
                    </a:lnTo>
                    <a:lnTo>
                      <a:pt x="557" y="434"/>
                    </a:lnTo>
                    <a:lnTo>
                      <a:pt x="557" y="429"/>
                    </a:lnTo>
                    <a:lnTo>
                      <a:pt x="557" y="425"/>
                    </a:lnTo>
                    <a:lnTo>
                      <a:pt x="555" y="421"/>
                    </a:lnTo>
                    <a:lnTo>
                      <a:pt x="554" y="416"/>
                    </a:lnTo>
                    <a:lnTo>
                      <a:pt x="551" y="412"/>
                    </a:lnTo>
                    <a:lnTo>
                      <a:pt x="544" y="404"/>
                    </a:lnTo>
                    <a:lnTo>
                      <a:pt x="541" y="401"/>
                    </a:lnTo>
                    <a:lnTo>
                      <a:pt x="536" y="397"/>
                    </a:lnTo>
                    <a:lnTo>
                      <a:pt x="527" y="392"/>
                    </a:lnTo>
                    <a:lnTo>
                      <a:pt x="522" y="389"/>
                    </a:lnTo>
                    <a:lnTo>
                      <a:pt x="518" y="387"/>
                    </a:lnTo>
                    <a:lnTo>
                      <a:pt x="508" y="384"/>
                    </a:lnTo>
                    <a:lnTo>
                      <a:pt x="503" y="382"/>
                    </a:lnTo>
                    <a:lnTo>
                      <a:pt x="497" y="381"/>
                    </a:lnTo>
                    <a:lnTo>
                      <a:pt x="487" y="380"/>
                    </a:lnTo>
                    <a:lnTo>
                      <a:pt x="476" y="380"/>
                    </a:lnTo>
                    <a:lnTo>
                      <a:pt x="465" y="380"/>
                    </a:lnTo>
                    <a:lnTo>
                      <a:pt x="455" y="382"/>
                    </a:lnTo>
                    <a:lnTo>
                      <a:pt x="445" y="385"/>
                    </a:lnTo>
                    <a:lnTo>
                      <a:pt x="440" y="387"/>
                    </a:lnTo>
                    <a:lnTo>
                      <a:pt x="435" y="389"/>
                    </a:lnTo>
                    <a:lnTo>
                      <a:pt x="426" y="393"/>
                    </a:lnTo>
                    <a:lnTo>
                      <a:pt x="422" y="396"/>
                    </a:lnTo>
                    <a:lnTo>
                      <a:pt x="418" y="399"/>
                    </a:lnTo>
                    <a:lnTo>
                      <a:pt x="411" y="406"/>
                    </a:lnTo>
                    <a:lnTo>
                      <a:pt x="408" y="409"/>
                    </a:lnTo>
                    <a:lnTo>
                      <a:pt x="405" y="413"/>
                    </a:lnTo>
                    <a:lnTo>
                      <a:pt x="402" y="418"/>
                    </a:lnTo>
                    <a:lnTo>
                      <a:pt x="400" y="422"/>
                    </a:lnTo>
                    <a:lnTo>
                      <a:pt x="399" y="427"/>
                    </a:lnTo>
                    <a:lnTo>
                      <a:pt x="398" y="431"/>
                    </a:lnTo>
                    <a:lnTo>
                      <a:pt x="398" y="436"/>
                    </a:lnTo>
                    <a:lnTo>
                      <a:pt x="399" y="440"/>
                    </a:lnTo>
                    <a:lnTo>
                      <a:pt x="399" y="444"/>
                    </a:lnTo>
                    <a:lnTo>
                      <a:pt x="401" y="448"/>
                    </a:lnTo>
                    <a:lnTo>
                      <a:pt x="404" y="456"/>
                    </a:lnTo>
                    <a:lnTo>
                      <a:pt x="408" y="464"/>
                    </a:lnTo>
                    <a:lnTo>
                      <a:pt x="414" y="472"/>
                    </a:lnTo>
                    <a:lnTo>
                      <a:pt x="419" y="479"/>
                    </a:lnTo>
                    <a:lnTo>
                      <a:pt x="423" y="485"/>
                    </a:lnTo>
                    <a:lnTo>
                      <a:pt x="427" y="491"/>
                    </a:lnTo>
                    <a:lnTo>
                      <a:pt x="430" y="497"/>
                    </a:lnTo>
                    <a:lnTo>
                      <a:pt x="431" y="500"/>
                    </a:lnTo>
                    <a:lnTo>
                      <a:pt x="431" y="503"/>
                    </a:lnTo>
                    <a:lnTo>
                      <a:pt x="431" y="505"/>
                    </a:lnTo>
                    <a:lnTo>
                      <a:pt x="430" y="508"/>
                    </a:lnTo>
                    <a:lnTo>
                      <a:pt x="429" y="510"/>
                    </a:lnTo>
                    <a:lnTo>
                      <a:pt x="427" y="513"/>
                    </a:lnTo>
                    <a:lnTo>
                      <a:pt x="424" y="515"/>
                    </a:lnTo>
                    <a:lnTo>
                      <a:pt x="420" y="517"/>
                    </a:lnTo>
                    <a:lnTo>
                      <a:pt x="416" y="519"/>
                    </a:lnTo>
                    <a:lnTo>
                      <a:pt x="410" y="521"/>
                    </a:lnTo>
                    <a:lnTo>
                      <a:pt x="142" y="521"/>
                    </a:lnTo>
                    <a:lnTo>
                      <a:pt x="142" y="32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auto">
              <a:xfrm>
                <a:off x="219" y="2020"/>
                <a:ext cx="677" cy="521"/>
              </a:xfrm>
              <a:custGeom>
                <a:avLst/>
                <a:gdLst>
                  <a:gd name="T0" fmla="*/ 675 w 677"/>
                  <a:gd name="T1" fmla="*/ 195 h 521"/>
                  <a:gd name="T2" fmla="*/ 669 w 677"/>
                  <a:gd name="T3" fmla="*/ 207 h 521"/>
                  <a:gd name="T4" fmla="*/ 661 w 677"/>
                  <a:gd name="T5" fmla="*/ 213 h 521"/>
                  <a:gd name="T6" fmla="*/ 650 w 677"/>
                  <a:gd name="T7" fmla="*/ 212 h 521"/>
                  <a:gd name="T8" fmla="*/ 634 w 677"/>
                  <a:gd name="T9" fmla="*/ 202 h 521"/>
                  <a:gd name="T10" fmla="*/ 615 w 677"/>
                  <a:gd name="T11" fmla="*/ 188 h 521"/>
                  <a:gd name="T12" fmla="*/ 601 w 677"/>
                  <a:gd name="T13" fmla="*/ 183 h 521"/>
                  <a:gd name="T14" fmla="*/ 589 w 677"/>
                  <a:gd name="T15" fmla="*/ 181 h 521"/>
                  <a:gd name="T16" fmla="*/ 578 w 677"/>
                  <a:gd name="T17" fmla="*/ 183 h 521"/>
                  <a:gd name="T18" fmla="*/ 566 w 677"/>
                  <a:gd name="T19" fmla="*/ 189 h 521"/>
                  <a:gd name="T20" fmla="*/ 556 w 677"/>
                  <a:gd name="T21" fmla="*/ 197 h 521"/>
                  <a:gd name="T22" fmla="*/ 542 w 677"/>
                  <a:gd name="T23" fmla="*/ 222 h 521"/>
                  <a:gd name="T24" fmla="*/ 537 w 677"/>
                  <a:gd name="T25" fmla="*/ 241 h 521"/>
                  <a:gd name="T26" fmla="*/ 535 w 677"/>
                  <a:gd name="T27" fmla="*/ 272 h 521"/>
                  <a:gd name="T28" fmla="*/ 539 w 677"/>
                  <a:gd name="T29" fmla="*/ 293 h 521"/>
                  <a:gd name="T30" fmla="*/ 548 w 677"/>
                  <a:gd name="T31" fmla="*/ 311 h 521"/>
                  <a:gd name="T32" fmla="*/ 562 w 677"/>
                  <a:gd name="T33" fmla="*/ 330 h 521"/>
                  <a:gd name="T34" fmla="*/ 577 w 677"/>
                  <a:gd name="T35" fmla="*/ 338 h 521"/>
                  <a:gd name="T36" fmla="*/ 590 w 677"/>
                  <a:gd name="T37" fmla="*/ 340 h 521"/>
                  <a:gd name="T38" fmla="*/ 603 w 677"/>
                  <a:gd name="T39" fmla="*/ 337 h 521"/>
                  <a:gd name="T40" fmla="*/ 619 w 677"/>
                  <a:gd name="T41" fmla="*/ 329 h 521"/>
                  <a:gd name="T42" fmla="*/ 650 w 677"/>
                  <a:gd name="T43" fmla="*/ 307 h 521"/>
                  <a:gd name="T44" fmla="*/ 658 w 677"/>
                  <a:gd name="T45" fmla="*/ 305 h 521"/>
                  <a:gd name="T46" fmla="*/ 666 w 677"/>
                  <a:gd name="T47" fmla="*/ 307 h 521"/>
                  <a:gd name="T48" fmla="*/ 673 w 677"/>
                  <a:gd name="T49" fmla="*/ 316 h 521"/>
                  <a:gd name="T50" fmla="*/ 405 w 677"/>
                  <a:gd name="T51" fmla="*/ 521 h 521"/>
                  <a:gd name="T52" fmla="*/ 388 w 677"/>
                  <a:gd name="T53" fmla="*/ 512 h 521"/>
                  <a:gd name="T54" fmla="*/ 383 w 677"/>
                  <a:gd name="T55" fmla="*/ 505 h 521"/>
                  <a:gd name="T56" fmla="*/ 385 w 677"/>
                  <a:gd name="T57" fmla="*/ 494 h 521"/>
                  <a:gd name="T58" fmla="*/ 406 w 677"/>
                  <a:gd name="T59" fmla="*/ 462 h 521"/>
                  <a:gd name="T60" fmla="*/ 416 w 677"/>
                  <a:gd name="T61" fmla="*/ 440 h 521"/>
                  <a:gd name="T62" fmla="*/ 417 w 677"/>
                  <a:gd name="T63" fmla="*/ 428 h 521"/>
                  <a:gd name="T64" fmla="*/ 414 w 677"/>
                  <a:gd name="T65" fmla="*/ 417 h 521"/>
                  <a:gd name="T66" fmla="*/ 407 w 677"/>
                  <a:gd name="T67" fmla="*/ 405 h 521"/>
                  <a:gd name="T68" fmla="*/ 392 w 677"/>
                  <a:gd name="T69" fmla="*/ 392 h 521"/>
                  <a:gd name="T70" fmla="*/ 377 w 677"/>
                  <a:gd name="T71" fmla="*/ 385 h 521"/>
                  <a:gd name="T72" fmla="*/ 355 w 677"/>
                  <a:gd name="T73" fmla="*/ 380 h 521"/>
                  <a:gd name="T74" fmla="*/ 325 w 677"/>
                  <a:gd name="T75" fmla="*/ 380 h 521"/>
                  <a:gd name="T76" fmla="*/ 296 w 677"/>
                  <a:gd name="T77" fmla="*/ 387 h 521"/>
                  <a:gd name="T78" fmla="*/ 281 w 677"/>
                  <a:gd name="T79" fmla="*/ 396 h 521"/>
                  <a:gd name="T80" fmla="*/ 269 w 677"/>
                  <a:gd name="T81" fmla="*/ 408 h 521"/>
                  <a:gd name="T82" fmla="*/ 261 w 677"/>
                  <a:gd name="T83" fmla="*/ 422 h 521"/>
                  <a:gd name="T84" fmla="*/ 259 w 677"/>
                  <a:gd name="T85" fmla="*/ 435 h 521"/>
                  <a:gd name="T86" fmla="*/ 262 w 677"/>
                  <a:gd name="T87" fmla="*/ 447 h 521"/>
                  <a:gd name="T88" fmla="*/ 274 w 677"/>
                  <a:gd name="T89" fmla="*/ 471 h 521"/>
                  <a:gd name="T90" fmla="*/ 288 w 677"/>
                  <a:gd name="T91" fmla="*/ 491 h 521"/>
                  <a:gd name="T92" fmla="*/ 291 w 677"/>
                  <a:gd name="T93" fmla="*/ 502 h 521"/>
                  <a:gd name="T94" fmla="*/ 289 w 677"/>
                  <a:gd name="T95" fmla="*/ 510 h 521"/>
                  <a:gd name="T96" fmla="*/ 280 w 677"/>
                  <a:gd name="T97" fmla="*/ 516 h 521"/>
                  <a:gd name="T98" fmla="*/ 0 w 677"/>
                  <a:gd name="T99" fmla="*/ 521 h 52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677" h="521">
                    <a:moveTo>
                      <a:pt x="677" y="0"/>
                    </a:moveTo>
                    <a:lnTo>
                      <a:pt x="677" y="192"/>
                    </a:lnTo>
                    <a:lnTo>
                      <a:pt x="675" y="195"/>
                    </a:lnTo>
                    <a:lnTo>
                      <a:pt x="674" y="200"/>
                    </a:lnTo>
                    <a:lnTo>
                      <a:pt x="671" y="205"/>
                    </a:lnTo>
                    <a:lnTo>
                      <a:pt x="669" y="207"/>
                    </a:lnTo>
                    <a:lnTo>
                      <a:pt x="668" y="209"/>
                    </a:lnTo>
                    <a:lnTo>
                      <a:pt x="665" y="212"/>
                    </a:lnTo>
                    <a:lnTo>
                      <a:pt x="661" y="213"/>
                    </a:lnTo>
                    <a:lnTo>
                      <a:pt x="657" y="214"/>
                    </a:lnTo>
                    <a:lnTo>
                      <a:pt x="654" y="213"/>
                    </a:lnTo>
                    <a:lnTo>
                      <a:pt x="650" y="212"/>
                    </a:lnTo>
                    <a:lnTo>
                      <a:pt x="646" y="210"/>
                    </a:lnTo>
                    <a:lnTo>
                      <a:pt x="642" y="208"/>
                    </a:lnTo>
                    <a:lnTo>
                      <a:pt x="634" y="202"/>
                    </a:lnTo>
                    <a:lnTo>
                      <a:pt x="627" y="196"/>
                    </a:lnTo>
                    <a:lnTo>
                      <a:pt x="620" y="191"/>
                    </a:lnTo>
                    <a:lnTo>
                      <a:pt x="615" y="188"/>
                    </a:lnTo>
                    <a:lnTo>
                      <a:pt x="610" y="186"/>
                    </a:lnTo>
                    <a:lnTo>
                      <a:pt x="606" y="184"/>
                    </a:lnTo>
                    <a:lnTo>
                      <a:pt x="601" y="183"/>
                    </a:lnTo>
                    <a:lnTo>
                      <a:pt x="597" y="182"/>
                    </a:lnTo>
                    <a:lnTo>
                      <a:pt x="593" y="181"/>
                    </a:lnTo>
                    <a:lnTo>
                      <a:pt x="589" y="181"/>
                    </a:lnTo>
                    <a:lnTo>
                      <a:pt x="586" y="182"/>
                    </a:lnTo>
                    <a:lnTo>
                      <a:pt x="582" y="182"/>
                    </a:lnTo>
                    <a:lnTo>
                      <a:pt x="578" y="183"/>
                    </a:lnTo>
                    <a:lnTo>
                      <a:pt x="574" y="185"/>
                    </a:lnTo>
                    <a:lnTo>
                      <a:pt x="570" y="187"/>
                    </a:lnTo>
                    <a:lnTo>
                      <a:pt x="566" y="189"/>
                    </a:lnTo>
                    <a:lnTo>
                      <a:pt x="562" y="191"/>
                    </a:lnTo>
                    <a:lnTo>
                      <a:pt x="559" y="194"/>
                    </a:lnTo>
                    <a:lnTo>
                      <a:pt x="556" y="197"/>
                    </a:lnTo>
                    <a:lnTo>
                      <a:pt x="551" y="205"/>
                    </a:lnTo>
                    <a:lnTo>
                      <a:pt x="546" y="213"/>
                    </a:lnTo>
                    <a:lnTo>
                      <a:pt x="542" y="222"/>
                    </a:lnTo>
                    <a:lnTo>
                      <a:pt x="539" y="231"/>
                    </a:lnTo>
                    <a:lnTo>
                      <a:pt x="538" y="236"/>
                    </a:lnTo>
                    <a:lnTo>
                      <a:pt x="537" y="241"/>
                    </a:lnTo>
                    <a:lnTo>
                      <a:pt x="535" y="252"/>
                    </a:lnTo>
                    <a:lnTo>
                      <a:pt x="535" y="262"/>
                    </a:lnTo>
                    <a:lnTo>
                      <a:pt x="535" y="272"/>
                    </a:lnTo>
                    <a:lnTo>
                      <a:pt x="536" y="278"/>
                    </a:lnTo>
                    <a:lnTo>
                      <a:pt x="537" y="283"/>
                    </a:lnTo>
                    <a:lnTo>
                      <a:pt x="539" y="293"/>
                    </a:lnTo>
                    <a:lnTo>
                      <a:pt x="543" y="302"/>
                    </a:lnTo>
                    <a:lnTo>
                      <a:pt x="545" y="307"/>
                    </a:lnTo>
                    <a:lnTo>
                      <a:pt x="548" y="311"/>
                    </a:lnTo>
                    <a:lnTo>
                      <a:pt x="552" y="318"/>
                    </a:lnTo>
                    <a:lnTo>
                      <a:pt x="557" y="324"/>
                    </a:lnTo>
                    <a:lnTo>
                      <a:pt x="562" y="330"/>
                    </a:lnTo>
                    <a:lnTo>
                      <a:pt x="569" y="334"/>
                    </a:lnTo>
                    <a:lnTo>
                      <a:pt x="573" y="337"/>
                    </a:lnTo>
                    <a:lnTo>
                      <a:pt x="577" y="338"/>
                    </a:lnTo>
                    <a:lnTo>
                      <a:pt x="582" y="340"/>
                    </a:lnTo>
                    <a:lnTo>
                      <a:pt x="586" y="340"/>
                    </a:lnTo>
                    <a:lnTo>
                      <a:pt x="590" y="340"/>
                    </a:lnTo>
                    <a:lnTo>
                      <a:pt x="595" y="340"/>
                    </a:lnTo>
                    <a:lnTo>
                      <a:pt x="599" y="339"/>
                    </a:lnTo>
                    <a:lnTo>
                      <a:pt x="603" y="337"/>
                    </a:lnTo>
                    <a:lnTo>
                      <a:pt x="607" y="336"/>
                    </a:lnTo>
                    <a:lnTo>
                      <a:pt x="611" y="334"/>
                    </a:lnTo>
                    <a:lnTo>
                      <a:pt x="619" y="329"/>
                    </a:lnTo>
                    <a:lnTo>
                      <a:pt x="633" y="317"/>
                    </a:lnTo>
                    <a:lnTo>
                      <a:pt x="647" y="308"/>
                    </a:lnTo>
                    <a:lnTo>
                      <a:pt x="650" y="307"/>
                    </a:lnTo>
                    <a:lnTo>
                      <a:pt x="653" y="306"/>
                    </a:lnTo>
                    <a:lnTo>
                      <a:pt x="656" y="305"/>
                    </a:lnTo>
                    <a:lnTo>
                      <a:pt x="658" y="305"/>
                    </a:lnTo>
                    <a:lnTo>
                      <a:pt x="661" y="305"/>
                    </a:lnTo>
                    <a:lnTo>
                      <a:pt x="664" y="306"/>
                    </a:lnTo>
                    <a:lnTo>
                      <a:pt x="666" y="307"/>
                    </a:lnTo>
                    <a:lnTo>
                      <a:pt x="668" y="309"/>
                    </a:lnTo>
                    <a:lnTo>
                      <a:pt x="671" y="312"/>
                    </a:lnTo>
                    <a:lnTo>
                      <a:pt x="673" y="316"/>
                    </a:lnTo>
                    <a:lnTo>
                      <a:pt x="677" y="327"/>
                    </a:lnTo>
                    <a:lnTo>
                      <a:pt x="677" y="521"/>
                    </a:lnTo>
                    <a:lnTo>
                      <a:pt x="405" y="521"/>
                    </a:lnTo>
                    <a:lnTo>
                      <a:pt x="398" y="518"/>
                    </a:lnTo>
                    <a:lnTo>
                      <a:pt x="392" y="515"/>
                    </a:lnTo>
                    <a:lnTo>
                      <a:pt x="388" y="512"/>
                    </a:lnTo>
                    <a:lnTo>
                      <a:pt x="386" y="510"/>
                    </a:lnTo>
                    <a:lnTo>
                      <a:pt x="385" y="509"/>
                    </a:lnTo>
                    <a:lnTo>
                      <a:pt x="383" y="505"/>
                    </a:lnTo>
                    <a:lnTo>
                      <a:pt x="383" y="501"/>
                    </a:lnTo>
                    <a:lnTo>
                      <a:pt x="383" y="498"/>
                    </a:lnTo>
                    <a:lnTo>
                      <a:pt x="385" y="494"/>
                    </a:lnTo>
                    <a:lnTo>
                      <a:pt x="390" y="485"/>
                    </a:lnTo>
                    <a:lnTo>
                      <a:pt x="396" y="476"/>
                    </a:lnTo>
                    <a:lnTo>
                      <a:pt x="406" y="462"/>
                    </a:lnTo>
                    <a:lnTo>
                      <a:pt x="411" y="454"/>
                    </a:lnTo>
                    <a:lnTo>
                      <a:pt x="414" y="446"/>
                    </a:lnTo>
                    <a:lnTo>
                      <a:pt x="416" y="440"/>
                    </a:lnTo>
                    <a:lnTo>
                      <a:pt x="417" y="437"/>
                    </a:lnTo>
                    <a:lnTo>
                      <a:pt x="417" y="434"/>
                    </a:lnTo>
                    <a:lnTo>
                      <a:pt x="417" y="428"/>
                    </a:lnTo>
                    <a:lnTo>
                      <a:pt x="416" y="421"/>
                    </a:lnTo>
                    <a:lnTo>
                      <a:pt x="415" y="419"/>
                    </a:lnTo>
                    <a:lnTo>
                      <a:pt x="414" y="417"/>
                    </a:lnTo>
                    <a:lnTo>
                      <a:pt x="412" y="413"/>
                    </a:lnTo>
                    <a:lnTo>
                      <a:pt x="410" y="409"/>
                    </a:lnTo>
                    <a:lnTo>
                      <a:pt x="407" y="405"/>
                    </a:lnTo>
                    <a:lnTo>
                      <a:pt x="404" y="401"/>
                    </a:lnTo>
                    <a:lnTo>
                      <a:pt x="400" y="398"/>
                    </a:lnTo>
                    <a:lnTo>
                      <a:pt x="392" y="392"/>
                    </a:lnTo>
                    <a:lnTo>
                      <a:pt x="387" y="390"/>
                    </a:lnTo>
                    <a:lnTo>
                      <a:pt x="382" y="387"/>
                    </a:lnTo>
                    <a:lnTo>
                      <a:pt x="377" y="385"/>
                    </a:lnTo>
                    <a:lnTo>
                      <a:pt x="372" y="384"/>
                    </a:lnTo>
                    <a:lnTo>
                      <a:pt x="361" y="381"/>
                    </a:lnTo>
                    <a:lnTo>
                      <a:pt x="355" y="380"/>
                    </a:lnTo>
                    <a:lnTo>
                      <a:pt x="349" y="379"/>
                    </a:lnTo>
                    <a:lnTo>
                      <a:pt x="337" y="379"/>
                    </a:lnTo>
                    <a:lnTo>
                      <a:pt x="325" y="380"/>
                    </a:lnTo>
                    <a:lnTo>
                      <a:pt x="313" y="382"/>
                    </a:lnTo>
                    <a:lnTo>
                      <a:pt x="301" y="385"/>
                    </a:lnTo>
                    <a:lnTo>
                      <a:pt x="296" y="387"/>
                    </a:lnTo>
                    <a:lnTo>
                      <a:pt x="291" y="390"/>
                    </a:lnTo>
                    <a:lnTo>
                      <a:pt x="286" y="393"/>
                    </a:lnTo>
                    <a:lnTo>
                      <a:pt x="281" y="396"/>
                    </a:lnTo>
                    <a:lnTo>
                      <a:pt x="277" y="399"/>
                    </a:lnTo>
                    <a:lnTo>
                      <a:pt x="273" y="403"/>
                    </a:lnTo>
                    <a:lnTo>
                      <a:pt x="269" y="408"/>
                    </a:lnTo>
                    <a:lnTo>
                      <a:pt x="266" y="412"/>
                    </a:lnTo>
                    <a:lnTo>
                      <a:pt x="263" y="417"/>
                    </a:lnTo>
                    <a:lnTo>
                      <a:pt x="261" y="422"/>
                    </a:lnTo>
                    <a:lnTo>
                      <a:pt x="260" y="426"/>
                    </a:lnTo>
                    <a:lnTo>
                      <a:pt x="259" y="431"/>
                    </a:lnTo>
                    <a:lnTo>
                      <a:pt x="259" y="435"/>
                    </a:lnTo>
                    <a:lnTo>
                      <a:pt x="260" y="439"/>
                    </a:lnTo>
                    <a:lnTo>
                      <a:pt x="260" y="443"/>
                    </a:lnTo>
                    <a:lnTo>
                      <a:pt x="262" y="447"/>
                    </a:lnTo>
                    <a:lnTo>
                      <a:pt x="265" y="455"/>
                    </a:lnTo>
                    <a:lnTo>
                      <a:pt x="269" y="464"/>
                    </a:lnTo>
                    <a:lnTo>
                      <a:pt x="274" y="471"/>
                    </a:lnTo>
                    <a:lnTo>
                      <a:pt x="279" y="478"/>
                    </a:lnTo>
                    <a:lnTo>
                      <a:pt x="284" y="485"/>
                    </a:lnTo>
                    <a:lnTo>
                      <a:pt x="288" y="491"/>
                    </a:lnTo>
                    <a:lnTo>
                      <a:pt x="290" y="497"/>
                    </a:lnTo>
                    <a:lnTo>
                      <a:pt x="291" y="500"/>
                    </a:lnTo>
                    <a:lnTo>
                      <a:pt x="291" y="502"/>
                    </a:lnTo>
                    <a:lnTo>
                      <a:pt x="291" y="505"/>
                    </a:lnTo>
                    <a:lnTo>
                      <a:pt x="290" y="507"/>
                    </a:lnTo>
                    <a:lnTo>
                      <a:pt x="289" y="510"/>
                    </a:lnTo>
                    <a:lnTo>
                      <a:pt x="286" y="512"/>
                    </a:lnTo>
                    <a:lnTo>
                      <a:pt x="284" y="514"/>
                    </a:lnTo>
                    <a:lnTo>
                      <a:pt x="280" y="516"/>
                    </a:lnTo>
                    <a:lnTo>
                      <a:pt x="276" y="518"/>
                    </a:lnTo>
                    <a:lnTo>
                      <a:pt x="270" y="520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67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220" y="3446"/>
                <a:ext cx="676" cy="663"/>
              </a:xfrm>
              <a:custGeom>
                <a:avLst/>
                <a:gdLst>
                  <a:gd name="T0" fmla="*/ 289 w 676"/>
                  <a:gd name="T1" fmla="*/ 135 h 663"/>
                  <a:gd name="T2" fmla="*/ 295 w 676"/>
                  <a:gd name="T3" fmla="*/ 128 h 663"/>
                  <a:gd name="T4" fmla="*/ 296 w 676"/>
                  <a:gd name="T5" fmla="*/ 121 h 663"/>
                  <a:gd name="T6" fmla="*/ 291 w 676"/>
                  <a:gd name="T7" fmla="*/ 110 h 663"/>
                  <a:gd name="T8" fmla="*/ 278 w 676"/>
                  <a:gd name="T9" fmla="*/ 90 h 663"/>
                  <a:gd name="T10" fmla="*/ 268 w 676"/>
                  <a:gd name="T11" fmla="*/ 71 h 663"/>
                  <a:gd name="T12" fmla="*/ 265 w 676"/>
                  <a:gd name="T13" fmla="*/ 59 h 663"/>
                  <a:gd name="T14" fmla="*/ 265 w 676"/>
                  <a:gd name="T15" fmla="*/ 47 h 663"/>
                  <a:gd name="T16" fmla="*/ 271 w 676"/>
                  <a:gd name="T17" fmla="*/ 33 h 663"/>
                  <a:gd name="T18" fmla="*/ 280 w 676"/>
                  <a:gd name="T19" fmla="*/ 22 h 663"/>
                  <a:gd name="T20" fmla="*/ 300 w 676"/>
                  <a:gd name="T21" fmla="*/ 9 h 663"/>
                  <a:gd name="T22" fmla="*/ 321 w 676"/>
                  <a:gd name="T23" fmla="*/ 2 h 663"/>
                  <a:gd name="T24" fmla="*/ 353 w 676"/>
                  <a:gd name="T25" fmla="*/ 0 h 663"/>
                  <a:gd name="T26" fmla="*/ 384 w 676"/>
                  <a:gd name="T27" fmla="*/ 7 h 663"/>
                  <a:gd name="T28" fmla="*/ 398 w 676"/>
                  <a:gd name="T29" fmla="*/ 14 h 663"/>
                  <a:gd name="T30" fmla="*/ 409 w 676"/>
                  <a:gd name="T31" fmla="*/ 24 h 663"/>
                  <a:gd name="T32" fmla="*/ 419 w 676"/>
                  <a:gd name="T33" fmla="*/ 37 h 663"/>
                  <a:gd name="T34" fmla="*/ 422 w 676"/>
                  <a:gd name="T35" fmla="*/ 49 h 663"/>
                  <a:gd name="T36" fmla="*/ 421 w 676"/>
                  <a:gd name="T37" fmla="*/ 61 h 663"/>
                  <a:gd name="T38" fmla="*/ 417 w 676"/>
                  <a:gd name="T39" fmla="*/ 73 h 663"/>
                  <a:gd name="T40" fmla="*/ 393 w 676"/>
                  <a:gd name="T41" fmla="*/ 109 h 663"/>
                  <a:gd name="T42" fmla="*/ 389 w 676"/>
                  <a:gd name="T43" fmla="*/ 118 h 663"/>
                  <a:gd name="T44" fmla="*/ 389 w 676"/>
                  <a:gd name="T45" fmla="*/ 128 h 663"/>
                  <a:gd name="T46" fmla="*/ 395 w 676"/>
                  <a:gd name="T47" fmla="*/ 135 h 663"/>
                  <a:gd name="T48" fmla="*/ 676 w 676"/>
                  <a:gd name="T49" fmla="*/ 139 h 663"/>
                  <a:gd name="T50" fmla="*/ 671 w 676"/>
                  <a:gd name="T51" fmla="*/ 347 h 663"/>
                  <a:gd name="T52" fmla="*/ 664 w 676"/>
                  <a:gd name="T53" fmla="*/ 352 h 663"/>
                  <a:gd name="T54" fmla="*/ 654 w 676"/>
                  <a:gd name="T55" fmla="*/ 353 h 663"/>
                  <a:gd name="T56" fmla="*/ 643 w 676"/>
                  <a:gd name="T57" fmla="*/ 348 h 663"/>
                  <a:gd name="T58" fmla="*/ 621 w 676"/>
                  <a:gd name="T59" fmla="*/ 331 h 663"/>
                  <a:gd name="T60" fmla="*/ 606 w 676"/>
                  <a:gd name="T61" fmla="*/ 324 h 663"/>
                  <a:gd name="T62" fmla="*/ 594 w 676"/>
                  <a:gd name="T63" fmla="*/ 322 h 663"/>
                  <a:gd name="T64" fmla="*/ 582 w 676"/>
                  <a:gd name="T65" fmla="*/ 323 h 663"/>
                  <a:gd name="T66" fmla="*/ 571 w 676"/>
                  <a:gd name="T67" fmla="*/ 327 h 663"/>
                  <a:gd name="T68" fmla="*/ 560 w 676"/>
                  <a:gd name="T69" fmla="*/ 335 h 663"/>
                  <a:gd name="T70" fmla="*/ 547 w 676"/>
                  <a:gd name="T71" fmla="*/ 354 h 663"/>
                  <a:gd name="T72" fmla="*/ 538 w 676"/>
                  <a:gd name="T73" fmla="*/ 377 h 663"/>
                  <a:gd name="T74" fmla="*/ 535 w 676"/>
                  <a:gd name="T75" fmla="*/ 402 h 663"/>
                  <a:gd name="T76" fmla="*/ 537 w 676"/>
                  <a:gd name="T77" fmla="*/ 423 h 663"/>
                  <a:gd name="T78" fmla="*/ 546 w 676"/>
                  <a:gd name="T79" fmla="*/ 447 h 663"/>
                  <a:gd name="T80" fmla="*/ 557 w 676"/>
                  <a:gd name="T81" fmla="*/ 464 h 663"/>
                  <a:gd name="T82" fmla="*/ 574 w 676"/>
                  <a:gd name="T83" fmla="*/ 477 h 663"/>
                  <a:gd name="T84" fmla="*/ 586 w 676"/>
                  <a:gd name="T85" fmla="*/ 481 h 663"/>
                  <a:gd name="T86" fmla="*/ 599 w 676"/>
                  <a:gd name="T87" fmla="*/ 479 h 663"/>
                  <a:gd name="T88" fmla="*/ 618 w 676"/>
                  <a:gd name="T89" fmla="*/ 470 h 663"/>
                  <a:gd name="T90" fmla="*/ 646 w 676"/>
                  <a:gd name="T91" fmla="*/ 449 h 663"/>
                  <a:gd name="T92" fmla="*/ 661 w 676"/>
                  <a:gd name="T93" fmla="*/ 445 h 663"/>
                  <a:gd name="T94" fmla="*/ 668 w 676"/>
                  <a:gd name="T95" fmla="*/ 449 h 663"/>
                  <a:gd name="T96" fmla="*/ 674 w 676"/>
                  <a:gd name="T97" fmla="*/ 459 h 663"/>
                  <a:gd name="T98" fmla="*/ 0 w 676"/>
                  <a:gd name="T99" fmla="*/ 663 h 66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676" h="663">
                    <a:moveTo>
                      <a:pt x="282" y="139"/>
                    </a:moveTo>
                    <a:lnTo>
                      <a:pt x="286" y="137"/>
                    </a:lnTo>
                    <a:lnTo>
                      <a:pt x="289" y="135"/>
                    </a:lnTo>
                    <a:lnTo>
                      <a:pt x="292" y="133"/>
                    </a:lnTo>
                    <a:lnTo>
                      <a:pt x="294" y="131"/>
                    </a:lnTo>
                    <a:lnTo>
                      <a:pt x="295" y="128"/>
                    </a:lnTo>
                    <a:lnTo>
                      <a:pt x="296" y="127"/>
                    </a:lnTo>
                    <a:lnTo>
                      <a:pt x="296" y="126"/>
                    </a:lnTo>
                    <a:lnTo>
                      <a:pt x="296" y="121"/>
                    </a:lnTo>
                    <a:lnTo>
                      <a:pt x="295" y="118"/>
                    </a:lnTo>
                    <a:lnTo>
                      <a:pt x="294" y="115"/>
                    </a:lnTo>
                    <a:lnTo>
                      <a:pt x="291" y="110"/>
                    </a:lnTo>
                    <a:lnTo>
                      <a:pt x="288" y="104"/>
                    </a:lnTo>
                    <a:lnTo>
                      <a:pt x="283" y="97"/>
                    </a:lnTo>
                    <a:lnTo>
                      <a:pt x="278" y="90"/>
                    </a:lnTo>
                    <a:lnTo>
                      <a:pt x="274" y="83"/>
                    </a:lnTo>
                    <a:lnTo>
                      <a:pt x="270" y="75"/>
                    </a:lnTo>
                    <a:lnTo>
                      <a:pt x="268" y="71"/>
                    </a:lnTo>
                    <a:lnTo>
                      <a:pt x="266" y="67"/>
                    </a:lnTo>
                    <a:lnTo>
                      <a:pt x="265" y="63"/>
                    </a:lnTo>
                    <a:lnTo>
                      <a:pt x="265" y="59"/>
                    </a:lnTo>
                    <a:lnTo>
                      <a:pt x="264" y="55"/>
                    </a:lnTo>
                    <a:lnTo>
                      <a:pt x="265" y="51"/>
                    </a:lnTo>
                    <a:lnTo>
                      <a:pt x="265" y="47"/>
                    </a:lnTo>
                    <a:lnTo>
                      <a:pt x="267" y="42"/>
                    </a:lnTo>
                    <a:lnTo>
                      <a:pt x="268" y="38"/>
                    </a:lnTo>
                    <a:lnTo>
                      <a:pt x="271" y="33"/>
                    </a:lnTo>
                    <a:lnTo>
                      <a:pt x="274" y="29"/>
                    </a:lnTo>
                    <a:lnTo>
                      <a:pt x="277" y="26"/>
                    </a:lnTo>
                    <a:lnTo>
                      <a:pt x="280" y="22"/>
                    </a:lnTo>
                    <a:lnTo>
                      <a:pt x="284" y="19"/>
                    </a:lnTo>
                    <a:lnTo>
                      <a:pt x="292" y="14"/>
                    </a:lnTo>
                    <a:lnTo>
                      <a:pt x="300" y="9"/>
                    </a:lnTo>
                    <a:lnTo>
                      <a:pt x="305" y="7"/>
                    </a:lnTo>
                    <a:lnTo>
                      <a:pt x="310" y="5"/>
                    </a:lnTo>
                    <a:lnTo>
                      <a:pt x="321" y="2"/>
                    </a:lnTo>
                    <a:lnTo>
                      <a:pt x="331" y="1"/>
                    </a:lnTo>
                    <a:lnTo>
                      <a:pt x="342" y="0"/>
                    </a:lnTo>
                    <a:lnTo>
                      <a:pt x="353" y="0"/>
                    </a:lnTo>
                    <a:lnTo>
                      <a:pt x="364" y="1"/>
                    </a:lnTo>
                    <a:lnTo>
                      <a:pt x="374" y="4"/>
                    </a:lnTo>
                    <a:lnTo>
                      <a:pt x="384" y="7"/>
                    </a:lnTo>
                    <a:lnTo>
                      <a:pt x="389" y="9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2" y="17"/>
                    </a:lnTo>
                    <a:lnTo>
                      <a:pt x="406" y="21"/>
                    </a:lnTo>
                    <a:lnTo>
                      <a:pt x="409" y="24"/>
                    </a:lnTo>
                    <a:lnTo>
                      <a:pt x="413" y="28"/>
                    </a:lnTo>
                    <a:lnTo>
                      <a:pt x="416" y="32"/>
                    </a:lnTo>
                    <a:lnTo>
                      <a:pt x="419" y="37"/>
                    </a:lnTo>
                    <a:lnTo>
                      <a:pt x="420" y="41"/>
                    </a:lnTo>
                    <a:lnTo>
                      <a:pt x="422" y="45"/>
                    </a:lnTo>
                    <a:lnTo>
                      <a:pt x="422" y="49"/>
                    </a:lnTo>
                    <a:lnTo>
                      <a:pt x="422" y="53"/>
                    </a:lnTo>
                    <a:lnTo>
                      <a:pt x="422" y="57"/>
                    </a:lnTo>
                    <a:lnTo>
                      <a:pt x="421" y="61"/>
                    </a:lnTo>
                    <a:lnTo>
                      <a:pt x="420" y="65"/>
                    </a:lnTo>
                    <a:lnTo>
                      <a:pt x="418" y="69"/>
                    </a:lnTo>
                    <a:lnTo>
                      <a:pt x="417" y="73"/>
                    </a:lnTo>
                    <a:lnTo>
                      <a:pt x="412" y="81"/>
                    </a:lnTo>
                    <a:lnTo>
                      <a:pt x="402" y="96"/>
                    </a:lnTo>
                    <a:lnTo>
                      <a:pt x="393" y="109"/>
                    </a:lnTo>
                    <a:lnTo>
                      <a:pt x="391" y="112"/>
                    </a:lnTo>
                    <a:lnTo>
                      <a:pt x="390" y="115"/>
                    </a:lnTo>
                    <a:lnTo>
                      <a:pt x="389" y="118"/>
                    </a:lnTo>
                    <a:lnTo>
                      <a:pt x="388" y="121"/>
                    </a:lnTo>
                    <a:lnTo>
                      <a:pt x="388" y="126"/>
                    </a:lnTo>
                    <a:lnTo>
                      <a:pt x="389" y="128"/>
                    </a:lnTo>
                    <a:lnTo>
                      <a:pt x="390" y="131"/>
                    </a:lnTo>
                    <a:lnTo>
                      <a:pt x="392" y="133"/>
                    </a:lnTo>
                    <a:lnTo>
                      <a:pt x="395" y="135"/>
                    </a:lnTo>
                    <a:lnTo>
                      <a:pt x="398" y="137"/>
                    </a:lnTo>
                    <a:lnTo>
                      <a:pt x="403" y="139"/>
                    </a:lnTo>
                    <a:lnTo>
                      <a:pt x="676" y="139"/>
                    </a:lnTo>
                    <a:lnTo>
                      <a:pt x="676" y="335"/>
                    </a:lnTo>
                    <a:lnTo>
                      <a:pt x="673" y="342"/>
                    </a:lnTo>
                    <a:lnTo>
                      <a:pt x="671" y="347"/>
                    </a:lnTo>
                    <a:lnTo>
                      <a:pt x="668" y="350"/>
                    </a:lnTo>
                    <a:lnTo>
                      <a:pt x="666" y="351"/>
                    </a:lnTo>
                    <a:lnTo>
                      <a:pt x="664" y="352"/>
                    </a:lnTo>
                    <a:lnTo>
                      <a:pt x="661" y="354"/>
                    </a:lnTo>
                    <a:lnTo>
                      <a:pt x="658" y="354"/>
                    </a:lnTo>
                    <a:lnTo>
                      <a:pt x="654" y="353"/>
                    </a:lnTo>
                    <a:lnTo>
                      <a:pt x="650" y="352"/>
                    </a:lnTo>
                    <a:lnTo>
                      <a:pt x="647" y="350"/>
                    </a:lnTo>
                    <a:lnTo>
                      <a:pt x="643" y="348"/>
                    </a:lnTo>
                    <a:lnTo>
                      <a:pt x="635" y="343"/>
                    </a:lnTo>
                    <a:lnTo>
                      <a:pt x="628" y="336"/>
                    </a:lnTo>
                    <a:lnTo>
                      <a:pt x="621" y="331"/>
                    </a:lnTo>
                    <a:lnTo>
                      <a:pt x="616" y="329"/>
                    </a:lnTo>
                    <a:lnTo>
                      <a:pt x="611" y="326"/>
                    </a:lnTo>
                    <a:lnTo>
                      <a:pt x="606" y="324"/>
                    </a:lnTo>
                    <a:lnTo>
                      <a:pt x="601" y="323"/>
                    </a:lnTo>
                    <a:lnTo>
                      <a:pt x="598" y="322"/>
                    </a:lnTo>
                    <a:lnTo>
                      <a:pt x="594" y="322"/>
                    </a:lnTo>
                    <a:lnTo>
                      <a:pt x="590" y="322"/>
                    </a:lnTo>
                    <a:lnTo>
                      <a:pt x="586" y="322"/>
                    </a:lnTo>
                    <a:lnTo>
                      <a:pt x="582" y="323"/>
                    </a:lnTo>
                    <a:lnTo>
                      <a:pt x="578" y="324"/>
                    </a:lnTo>
                    <a:lnTo>
                      <a:pt x="574" y="325"/>
                    </a:lnTo>
                    <a:lnTo>
                      <a:pt x="571" y="327"/>
                    </a:lnTo>
                    <a:lnTo>
                      <a:pt x="566" y="329"/>
                    </a:lnTo>
                    <a:lnTo>
                      <a:pt x="563" y="332"/>
                    </a:lnTo>
                    <a:lnTo>
                      <a:pt x="560" y="335"/>
                    </a:lnTo>
                    <a:lnTo>
                      <a:pt x="557" y="339"/>
                    </a:lnTo>
                    <a:lnTo>
                      <a:pt x="551" y="346"/>
                    </a:lnTo>
                    <a:lnTo>
                      <a:pt x="547" y="354"/>
                    </a:lnTo>
                    <a:lnTo>
                      <a:pt x="543" y="362"/>
                    </a:lnTo>
                    <a:lnTo>
                      <a:pt x="540" y="372"/>
                    </a:lnTo>
                    <a:lnTo>
                      <a:pt x="538" y="377"/>
                    </a:lnTo>
                    <a:lnTo>
                      <a:pt x="537" y="382"/>
                    </a:lnTo>
                    <a:lnTo>
                      <a:pt x="536" y="392"/>
                    </a:lnTo>
                    <a:lnTo>
                      <a:pt x="535" y="402"/>
                    </a:lnTo>
                    <a:lnTo>
                      <a:pt x="536" y="413"/>
                    </a:lnTo>
                    <a:lnTo>
                      <a:pt x="536" y="418"/>
                    </a:lnTo>
                    <a:lnTo>
                      <a:pt x="537" y="423"/>
                    </a:lnTo>
                    <a:lnTo>
                      <a:pt x="540" y="433"/>
                    </a:lnTo>
                    <a:lnTo>
                      <a:pt x="543" y="443"/>
                    </a:lnTo>
                    <a:lnTo>
                      <a:pt x="546" y="447"/>
                    </a:lnTo>
                    <a:lnTo>
                      <a:pt x="548" y="452"/>
                    </a:lnTo>
                    <a:lnTo>
                      <a:pt x="552" y="458"/>
                    </a:lnTo>
                    <a:lnTo>
                      <a:pt x="557" y="464"/>
                    </a:lnTo>
                    <a:lnTo>
                      <a:pt x="562" y="470"/>
                    </a:lnTo>
                    <a:lnTo>
                      <a:pt x="569" y="474"/>
                    </a:lnTo>
                    <a:lnTo>
                      <a:pt x="574" y="477"/>
                    </a:lnTo>
                    <a:lnTo>
                      <a:pt x="578" y="479"/>
                    </a:lnTo>
                    <a:lnTo>
                      <a:pt x="582" y="480"/>
                    </a:lnTo>
                    <a:lnTo>
                      <a:pt x="586" y="481"/>
                    </a:lnTo>
                    <a:lnTo>
                      <a:pt x="591" y="481"/>
                    </a:lnTo>
                    <a:lnTo>
                      <a:pt x="595" y="480"/>
                    </a:lnTo>
                    <a:lnTo>
                      <a:pt x="599" y="479"/>
                    </a:lnTo>
                    <a:lnTo>
                      <a:pt x="603" y="478"/>
                    </a:lnTo>
                    <a:lnTo>
                      <a:pt x="611" y="474"/>
                    </a:lnTo>
                    <a:lnTo>
                      <a:pt x="618" y="470"/>
                    </a:lnTo>
                    <a:lnTo>
                      <a:pt x="633" y="458"/>
                    </a:lnTo>
                    <a:lnTo>
                      <a:pt x="640" y="453"/>
                    </a:lnTo>
                    <a:lnTo>
                      <a:pt x="646" y="449"/>
                    </a:lnTo>
                    <a:lnTo>
                      <a:pt x="652" y="446"/>
                    </a:lnTo>
                    <a:lnTo>
                      <a:pt x="658" y="445"/>
                    </a:lnTo>
                    <a:lnTo>
                      <a:pt x="661" y="445"/>
                    </a:lnTo>
                    <a:lnTo>
                      <a:pt x="663" y="446"/>
                    </a:lnTo>
                    <a:lnTo>
                      <a:pt x="666" y="447"/>
                    </a:lnTo>
                    <a:lnTo>
                      <a:pt x="668" y="449"/>
                    </a:lnTo>
                    <a:lnTo>
                      <a:pt x="670" y="451"/>
                    </a:lnTo>
                    <a:lnTo>
                      <a:pt x="672" y="455"/>
                    </a:lnTo>
                    <a:lnTo>
                      <a:pt x="674" y="459"/>
                    </a:lnTo>
                    <a:lnTo>
                      <a:pt x="676" y="464"/>
                    </a:lnTo>
                    <a:lnTo>
                      <a:pt x="676" y="663"/>
                    </a:lnTo>
                    <a:lnTo>
                      <a:pt x="0" y="663"/>
                    </a:lnTo>
                    <a:lnTo>
                      <a:pt x="0" y="139"/>
                    </a:lnTo>
                    <a:lnTo>
                      <a:pt x="282" y="139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757" y="3444"/>
                <a:ext cx="812" cy="665"/>
              </a:xfrm>
              <a:custGeom>
                <a:avLst/>
                <a:gdLst>
                  <a:gd name="T0" fmla="*/ 133 w 812"/>
                  <a:gd name="T1" fmla="*/ 451 h 665"/>
                  <a:gd name="T2" fmla="*/ 121 w 812"/>
                  <a:gd name="T3" fmla="*/ 447 h 665"/>
                  <a:gd name="T4" fmla="*/ 103 w 812"/>
                  <a:gd name="T5" fmla="*/ 456 h 665"/>
                  <a:gd name="T6" fmla="*/ 74 w 812"/>
                  <a:gd name="T7" fmla="*/ 477 h 665"/>
                  <a:gd name="T8" fmla="*/ 54 w 812"/>
                  <a:gd name="T9" fmla="*/ 482 h 665"/>
                  <a:gd name="T10" fmla="*/ 38 w 812"/>
                  <a:gd name="T11" fmla="*/ 479 h 665"/>
                  <a:gd name="T12" fmla="*/ 18 w 812"/>
                  <a:gd name="T13" fmla="*/ 461 h 665"/>
                  <a:gd name="T14" fmla="*/ 4 w 812"/>
                  <a:gd name="T15" fmla="*/ 433 h 665"/>
                  <a:gd name="T16" fmla="*/ 0 w 812"/>
                  <a:gd name="T17" fmla="*/ 401 h 665"/>
                  <a:gd name="T18" fmla="*/ 7 w 812"/>
                  <a:gd name="T19" fmla="*/ 365 h 665"/>
                  <a:gd name="T20" fmla="*/ 19 w 812"/>
                  <a:gd name="T21" fmla="*/ 344 h 665"/>
                  <a:gd name="T22" fmla="*/ 39 w 812"/>
                  <a:gd name="T23" fmla="*/ 327 h 665"/>
                  <a:gd name="T24" fmla="*/ 60 w 812"/>
                  <a:gd name="T25" fmla="*/ 324 h 665"/>
                  <a:gd name="T26" fmla="*/ 84 w 812"/>
                  <a:gd name="T27" fmla="*/ 333 h 665"/>
                  <a:gd name="T28" fmla="*/ 116 w 812"/>
                  <a:gd name="T29" fmla="*/ 355 h 665"/>
                  <a:gd name="T30" fmla="*/ 129 w 812"/>
                  <a:gd name="T31" fmla="*/ 355 h 665"/>
                  <a:gd name="T32" fmla="*/ 137 w 812"/>
                  <a:gd name="T33" fmla="*/ 345 h 665"/>
                  <a:gd name="T34" fmla="*/ 415 w 812"/>
                  <a:gd name="T35" fmla="*/ 139 h 665"/>
                  <a:gd name="T36" fmla="*/ 427 w 812"/>
                  <a:gd name="T37" fmla="*/ 131 h 665"/>
                  <a:gd name="T38" fmla="*/ 428 w 812"/>
                  <a:gd name="T39" fmla="*/ 118 h 665"/>
                  <a:gd name="T40" fmla="*/ 406 w 812"/>
                  <a:gd name="T41" fmla="*/ 85 h 665"/>
                  <a:gd name="T42" fmla="*/ 396 w 812"/>
                  <a:gd name="T43" fmla="*/ 60 h 665"/>
                  <a:gd name="T44" fmla="*/ 398 w 812"/>
                  <a:gd name="T45" fmla="*/ 43 h 665"/>
                  <a:gd name="T46" fmla="*/ 408 w 812"/>
                  <a:gd name="T47" fmla="*/ 26 h 665"/>
                  <a:gd name="T48" fmla="*/ 433 w 812"/>
                  <a:gd name="T49" fmla="*/ 10 h 665"/>
                  <a:gd name="T50" fmla="*/ 463 w 812"/>
                  <a:gd name="T51" fmla="*/ 1 h 665"/>
                  <a:gd name="T52" fmla="*/ 506 w 812"/>
                  <a:gd name="T53" fmla="*/ 4 h 665"/>
                  <a:gd name="T54" fmla="*/ 529 w 812"/>
                  <a:gd name="T55" fmla="*/ 15 h 665"/>
                  <a:gd name="T56" fmla="*/ 545 w 812"/>
                  <a:gd name="T57" fmla="*/ 29 h 665"/>
                  <a:gd name="T58" fmla="*/ 554 w 812"/>
                  <a:gd name="T59" fmla="*/ 46 h 665"/>
                  <a:gd name="T60" fmla="*/ 552 w 812"/>
                  <a:gd name="T61" fmla="*/ 67 h 665"/>
                  <a:gd name="T62" fmla="*/ 533 w 812"/>
                  <a:gd name="T63" fmla="*/ 98 h 665"/>
                  <a:gd name="T64" fmla="*/ 520 w 812"/>
                  <a:gd name="T65" fmla="*/ 120 h 665"/>
                  <a:gd name="T66" fmla="*/ 520 w 812"/>
                  <a:gd name="T67" fmla="*/ 128 h 665"/>
                  <a:gd name="T68" fmla="*/ 529 w 812"/>
                  <a:gd name="T69" fmla="*/ 137 h 665"/>
                  <a:gd name="T70" fmla="*/ 812 w 812"/>
                  <a:gd name="T71" fmla="*/ 336 h 665"/>
                  <a:gd name="T72" fmla="*/ 801 w 812"/>
                  <a:gd name="T73" fmla="*/ 353 h 665"/>
                  <a:gd name="T74" fmla="*/ 788 w 812"/>
                  <a:gd name="T75" fmla="*/ 355 h 665"/>
                  <a:gd name="T76" fmla="*/ 769 w 812"/>
                  <a:gd name="T77" fmla="*/ 345 h 665"/>
                  <a:gd name="T78" fmla="*/ 745 w 812"/>
                  <a:gd name="T79" fmla="*/ 328 h 665"/>
                  <a:gd name="T80" fmla="*/ 728 w 812"/>
                  <a:gd name="T81" fmla="*/ 324 h 665"/>
                  <a:gd name="T82" fmla="*/ 713 w 812"/>
                  <a:gd name="T83" fmla="*/ 326 h 665"/>
                  <a:gd name="T84" fmla="*/ 698 w 812"/>
                  <a:gd name="T85" fmla="*/ 334 h 665"/>
                  <a:gd name="T86" fmla="*/ 682 w 812"/>
                  <a:gd name="T87" fmla="*/ 356 h 665"/>
                  <a:gd name="T88" fmla="*/ 673 w 812"/>
                  <a:gd name="T89" fmla="*/ 384 h 665"/>
                  <a:gd name="T90" fmla="*/ 672 w 812"/>
                  <a:gd name="T91" fmla="*/ 420 h 665"/>
                  <a:gd name="T92" fmla="*/ 681 w 812"/>
                  <a:gd name="T93" fmla="*/ 449 h 665"/>
                  <a:gd name="T94" fmla="*/ 698 w 812"/>
                  <a:gd name="T95" fmla="*/ 472 h 665"/>
                  <a:gd name="T96" fmla="*/ 716 w 812"/>
                  <a:gd name="T97" fmla="*/ 482 h 665"/>
                  <a:gd name="T98" fmla="*/ 737 w 812"/>
                  <a:gd name="T99" fmla="*/ 480 h 665"/>
                  <a:gd name="T100" fmla="*/ 774 w 812"/>
                  <a:gd name="T101" fmla="*/ 455 h 665"/>
                  <a:gd name="T102" fmla="*/ 793 w 812"/>
                  <a:gd name="T103" fmla="*/ 447 h 665"/>
                  <a:gd name="T104" fmla="*/ 803 w 812"/>
                  <a:gd name="T105" fmla="*/ 451 h 665"/>
                  <a:gd name="T106" fmla="*/ 812 w 812"/>
                  <a:gd name="T107" fmla="*/ 467 h 66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812" h="665">
                    <a:moveTo>
                      <a:pt x="139" y="462"/>
                    </a:moveTo>
                    <a:lnTo>
                      <a:pt x="137" y="458"/>
                    </a:lnTo>
                    <a:lnTo>
                      <a:pt x="135" y="454"/>
                    </a:lnTo>
                    <a:lnTo>
                      <a:pt x="133" y="451"/>
                    </a:lnTo>
                    <a:lnTo>
                      <a:pt x="131" y="449"/>
                    </a:lnTo>
                    <a:lnTo>
                      <a:pt x="129" y="448"/>
                    </a:lnTo>
                    <a:lnTo>
                      <a:pt x="126" y="447"/>
                    </a:lnTo>
                    <a:lnTo>
                      <a:pt x="121" y="447"/>
                    </a:lnTo>
                    <a:lnTo>
                      <a:pt x="115" y="449"/>
                    </a:lnTo>
                    <a:lnTo>
                      <a:pt x="112" y="450"/>
                    </a:lnTo>
                    <a:lnTo>
                      <a:pt x="109" y="452"/>
                    </a:lnTo>
                    <a:lnTo>
                      <a:pt x="103" y="456"/>
                    </a:lnTo>
                    <a:lnTo>
                      <a:pt x="96" y="461"/>
                    </a:lnTo>
                    <a:lnTo>
                      <a:pt x="89" y="466"/>
                    </a:lnTo>
                    <a:lnTo>
                      <a:pt x="82" y="472"/>
                    </a:lnTo>
                    <a:lnTo>
                      <a:pt x="74" y="477"/>
                    </a:lnTo>
                    <a:lnTo>
                      <a:pt x="66" y="480"/>
                    </a:lnTo>
                    <a:lnTo>
                      <a:pt x="62" y="481"/>
                    </a:lnTo>
                    <a:lnTo>
                      <a:pt x="58" y="482"/>
                    </a:lnTo>
                    <a:lnTo>
                      <a:pt x="54" y="482"/>
                    </a:lnTo>
                    <a:lnTo>
                      <a:pt x="50" y="482"/>
                    </a:lnTo>
                    <a:lnTo>
                      <a:pt x="46" y="482"/>
                    </a:lnTo>
                    <a:lnTo>
                      <a:pt x="42" y="480"/>
                    </a:lnTo>
                    <a:lnTo>
                      <a:pt x="38" y="479"/>
                    </a:lnTo>
                    <a:lnTo>
                      <a:pt x="33" y="476"/>
                    </a:lnTo>
                    <a:lnTo>
                      <a:pt x="24" y="468"/>
                    </a:lnTo>
                    <a:lnTo>
                      <a:pt x="21" y="465"/>
                    </a:lnTo>
                    <a:lnTo>
                      <a:pt x="18" y="461"/>
                    </a:lnTo>
                    <a:lnTo>
                      <a:pt x="12" y="452"/>
                    </a:lnTo>
                    <a:lnTo>
                      <a:pt x="9" y="448"/>
                    </a:lnTo>
                    <a:lnTo>
                      <a:pt x="7" y="443"/>
                    </a:lnTo>
                    <a:lnTo>
                      <a:pt x="4" y="433"/>
                    </a:lnTo>
                    <a:lnTo>
                      <a:pt x="3" y="428"/>
                    </a:lnTo>
                    <a:lnTo>
                      <a:pt x="1" y="423"/>
                    </a:lnTo>
                    <a:lnTo>
                      <a:pt x="0" y="412"/>
                    </a:lnTo>
                    <a:lnTo>
                      <a:pt x="0" y="401"/>
                    </a:lnTo>
                    <a:lnTo>
                      <a:pt x="1" y="390"/>
                    </a:lnTo>
                    <a:lnTo>
                      <a:pt x="2" y="380"/>
                    </a:lnTo>
                    <a:lnTo>
                      <a:pt x="5" y="370"/>
                    </a:lnTo>
                    <a:lnTo>
                      <a:pt x="7" y="365"/>
                    </a:lnTo>
                    <a:lnTo>
                      <a:pt x="9" y="360"/>
                    </a:lnTo>
                    <a:lnTo>
                      <a:pt x="14" y="352"/>
                    </a:lnTo>
                    <a:lnTo>
                      <a:pt x="16" y="347"/>
                    </a:lnTo>
                    <a:lnTo>
                      <a:pt x="19" y="344"/>
                    </a:lnTo>
                    <a:lnTo>
                      <a:pt x="26" y="336"/>
                    </a:lnTo>
                    <a:lnTo>
                      <a:pt x="31" y="333"/>
                    </a:lnTo>
                    <a:lnTo>
                      <a:pt x="34" y="330"/>
                    </a:lnTo>
                    <a:lnTo>
                      <a:pt x="39" y="327"/>
                    </a:lnTo>
                    <a:lnTo>
                      <a:pt x="43" y="326"/>
                    </a:lnTo>
                    <a:lnTo>
                      <a:pt x="48" y="324"/>
                    </a:lnTo>
                    <a:lnTo>
                      <a:pt x="52" y="324"/>
                    </a:lnTo>
                    <a:lnTo>
                      <a:pt x="60" y="324"/>
                    </a:lnTo>
                    <a:lnTo>
                      <a:pt x="64" y="324"/>
                    </a:lnTo>
                    <a:lnTo>
                      <a:pt x="68" y="325"/>
                    </a:lnTo>
                    <a:lnTo>
                      <a:pt x="76" y="329"/>
                    </a:lnTo>
                    <a:lnTo>
                      <a:pt x="84" y="333"/>
                    </a:lnTo>
                    <a:lnTo>
                      <a:pt x="97" y="343"/>
                    </a:lnTo>
                    <a:lnTo>
                      <a:pt x="104" y="348"/>
                    </a:lnTo>
                    <a:lnTo>
                      <a:pt x="110" y="352"/>
                    </a:lnTo>
                    <a:lnTo>
                      <a:pt x="116" y="355"/>
                    </a:lnTo>
                    <a:lnTo>
                      <a:pt x="121" y="356"/>
                    </a:lnTo>
                    <a:lnTo>
                      <a:pt x="124" y="356"/>
                    </a:lnTo>
                    <a:lnTo>
                      <a:pt x="126" y="356"/>
                    </a:lnTo>
                    <a:lnTo>
                      <a:pt x="129" y="355"/>
                    </a:lnTo>
                    <a:lnTo>
                      <a:pt x="131" y="354"/>
                    </a:lnTo>
                    <a:lnTo>
                      <a:pt x="133" y="352"/>
                    </a:lnTo>
                    <a:lnTo>
                      <a:pt x="135" y="349"/>
                    </a:lnTo>
                    <a:lnTo>
                      <a:pt x="137" y="345"/>
                    </a:lnTo>
                    <a:lnTo>
                      <a:pt x="139" y="341"/>
                    </a:lnTo>
                    <a:lnTo>
                      <a:pt x="139" y="141"/>
                    </a:lnTo>
                    <a:lnTo>
                      <a:pt x="409" y="141"/>
                    </a:lnTo>
                    <a:lnTo>
                      <a:pt x="415" y="139"/>
                    </a:lnTo>
                    <a:lnTo>
                      <a:pt x="419" y="137"/>
                    </a:lnTo>
                    <a:lnTo>
                      <a:pt x="422" y="135"/>
                    </a:lnTo>
                    <a:lnTo>
                      <a:pt x="425" y="133"/>
                    </a:lnTo>
                    <a:lnTo>
                      <a:pt x="427" y="131"/>
                    </a:lnTo>
                    <a:lnTo>
                      <a:pt x="428" y="128"/>
                    </a:lnTo>
                    <a:lnTo>
                      <a:pt x="429" y="123"/>
                    </a:lnTo>
                    <a:lnTo>
                      <a:pt x="428" y="120"/>
                    </a:lnTo>
                    <a:lnTo>
                      <a:pt x="428" y="118"/>
                    </a:lnTo>
                    <a:lnTo>
                      <a:pt x="425" y="112"/>
                    </a:lnTo>
                    <a:lnTo>
                      <a:pt x="421" y="106"/>
                    </a:lnTo>
                    <a:lnTo>
                      <a:pt x="416" y="99"/>
                    </a:lnTo>
                    <a:lnTo>
                      <a:pt x="406" y="85"/>
                    </a:lnTo>
                    <a:lnTo>
                      <a:pt x="402" y="77"/>
                    </a:lnTo>
                    <a:lnTo>
                      <a:pt x="398" y="69"/>
                    </a:lnTo>
                    <a:lnTo>
                      <a:pt x="397" y="65"/>
                    </a:lnTo>
                    <a:lnTo>
                      <a:pt x="396" y="60"/>
                    </a:lnTo>
                    <a:lnTo>
                      <a:pt x="396" y="56"/>
                    </a:lnTo>
                    <a:lnTo>
                      <a:pt x="396" y="52"/>
                    </a:lnTo>
                    <a:lnTo>
                      <a:pt x="397" y="48"/>
                    </a:lnTo>
                    <a:lnTo>
                      <a:pt x="398" y="43"/>
                    </a:lnTo>
                    <a:lnTo>
                      <a:pt x="400" y="39"/>
                    </a:lnTo>
                    <a:lnTo>
                      <a:pt x="403" y="34"/>
                    </a:lnTo>
                    <a:lnTo>
                      <a:pt x="405" y="30"/>
                    </a:lnTo>
                    <a:lnTo>
                      <a:pt x="408" y="26"/>
                    </a:lnTo>
                    <a:lnTo>
                      <a:pt x="413" y="23"/>
                    </a:lnTo>
                    <a:lnTo>
                      <a:pt x="416" y="20"/>
                    </a:lnTo>
                    <a:lnTo>
                      <a:pt x="424" y="14"/>
                    </a:lnTo>
                    <a:lnTo>
                      <a:pt x="433" y="10"/>
                    </a:lnTo>
                    <a:lnTo>
                      <a:pt x="438" y="8"/>
                    </a:lnTo>
                    <a:lnTo>
                      <a:pt x="442" y="6"/>
                    </a:lnTo>
                    <a:lnTo>
                      <a:pt x="453" y="3"/>
                    </a:lnTo>
                    <a:lnTo>
                      <a:pt x="463" y="1"/>
                    </a:lnTo>
                    <a:lnTo>
                      <a:pt x="474" y="0"/>
                    </a:lnTo>
                    <a:lnTo>
                      <a:pt x="484" y="1"/>
                    </a:lnTo>
                    <a:lnTo>
                      <a:pt x="495" y="2"/>
                    </a:lnTo>
                    <a:lnTo>
                      <a:pt x="506" y="4"/>
                    </a:lnTo>
                    <a:lnTo>
                      <a:pt x="515" y="8"/>
                    </a:lnTo>
                    <a:lnTo>
                      <a:pt x="520" y="10"/>
                    </a:lnTo>
                    <a:lnTo>
                      <a:pt x="525" y="12"/>
                    </a:lnTo>
                    <a:lnTo>
                      <a:pt x="529" y="15"/>
                    </a:lnTo>
                    <a:lnTo>
                      <a:pt x="533" y="18"/>
                    </a:lnTo>
                    <a:lnTo>
                      <a:pt x="538" y="21"/>
                    </a:lnTo>
                    <a:lnTo>
                      <a:pt x="542" y="25"/>
                    </a:lnTo>
                    <a:lnTo>
                      <a:pt x="545" y="29"/>
                    </a:lnTo>
                    <a:lnTo>
                      <a:pt x="549" y="33"/>
                    </a:lnTo>
                    <a:lnTo>
                      <a:pt x="551" y="37"/>
                    </a:lnTo>
                    <a:lnTo>
                      <a:pt x="553" y="42"/>
                    </a:lnTo>
                    <a:lnTo>
                      <a:pt x="554" y="46"/>
                    </a:lnTo>
                    <a:lnTo>
                      <a:pt x="555" y="50"/>
                    </a:lnTo>
                    <a:lnTo>
                      <a:pt x="555" y="54"/>
                    </a:lnTo>
                    <a:lnTo>
                      <a:pt x="555" y="58"/>
                    </a:lnTo>
                    <a:lnTo>
                      <a:pt x="552" y="67"/>
                    </a:lnTo>
                    <a:lnTo>
                      <a:pt x="549" y="75"/>
                    </a:lnTo>
                    <a:lnTo>
                      <a:pt x="544" y="83"/>
                    </a:lnTo>
                    <a:lnTo>
                      <a:pt x="539" y="91"/>
                    </a:lnTo>
                    <a:lnTo>
                      <a:pt x="533" y="98"/>
                    </a:lnTo>
                    <a:lnTo>
                      <a:pt x="528" y="105"/>
                    </a:lnTo>
                    <a:lnTo>
                      <a:pt x="524" y="111"/>
                    </a:lnTo>
                    <a:lnTo>
                      <a:pt x="521" y="117"/>
                    </a:lnTo>
                    <a:lnTo>
                      <a:pt x="520" y="120"/>
                    </a:lnTo>
                    <a:lnTo>
                      <a:pt x="519" y="123"/>
                    </a:lnTo>
                    <a:lnTo>
                      <a:pt x="519" y="126"/>
                    </a:lnTo>
                    <a:lnTo>
                      <a:pt x="520" y="127"/>
                    </a:lnTo>
                    <a:lnTo>
                      <a:pt x="520" y="128"/>
                    </a:lnTo>
                    <a:lnTo>
                      <a:pt x="521" y="131"/>
                    </a:lnTo>
                    <a:lnTo>
                      <a:pt x="523" y="133"/>
                    </a:lnTo>
                    <a:lnTo>
                      <a:pt x="526" y="135"/>
                    </a:lnTo>
                    <a:lnTo>
                      <a:pt x="529" y="137"/>
                    </a:lnTo>
                    <a:lnTo>
                      <a:pt x="534" y="139"/>
                    </a:lnTo>
                    <a:lnTo>
                      <a:pt x="540" y="141"/>
                    </a:lnTo>
                    <a:lnTo>
                      <a:pt x="812" y="141"/>
                    </a:lnTo>
                    <a:lnTo>
                      <a:pt x="812" y="336"/>
                    </a:lnTo>
                    <a:lnTo>
                      <a:pt x="809" y="344"/>
                    </a:lnTo>
                    <a:lnTo>
                      <a:pt x="806" y="348"/>
                    </a:lnTo>
                    <a:lnTo>
                      <a:pt x="803" y="352"/>
                    </a:lnTo>
                    <a:lnTo>
                      <a:pt x="801" y="353"/>
                    </a:lnTo>
                    <a:lnTo>
                      <a:pt x="800" y="354"/>
                    </a:lnTo>
                    <a:lnTo>
                      <a:pt x="796" y="356"/>
                    </a:lnTo>
                    <a:lnTo>
                      <a:pt x="793" y="356"/>
                    </a:lnTo>
                    <a:lnTo>
                      <a:pt x="788" y="355"/>
                    </a:lnTo>
                    <a:lnTo>
                      <a:pt x="785" y="354"/>
                    </a:lnTo>
                    <a:lnTo>
                      <a:pt x="781" y="352"/>
                    </a:lnTo>
                    <a:lnTo>
                      <a:pt x="777" y="350"/>
                    </a:lnTo>
                    <a:lnTo>
                      <a:pt x="769" y="345"/>
                    </a:lnTo>
                    <a:lnTo>
                      <a:pt x="762" y="338"/>
                    </a:lnTo>
                    <a:lnTo>
                      <a:pt x="755" y="333"/>
                    </a:lnTo>
                    <a:lnTo>
                      <a:pt x="750" y="331"/>
                    </a:lnTo>
                    <a:lnTo>
                      <a:pt x="745" y="328"/>
                    </a:lnTo>
                    <a:lnTo>
                      <a:pt x="740" y="326"/>
                    </a:lnTo>
                    <a:lnTo>
                      <a:pt x="736" y="325"/>
                    </a:lnTo>
                    <a:lnTo>
                      <a:pt x="732" y="324"/>
                    </a:lnTo>
                    <a:lnTo>
                      <a:pt x="728" y="324"/>
                    </a:lnTo>
                    <a:lnTo>
                      <a:pt x="724" y="324"/>
                    </a:lnTo>
                    <a:lnTo>
                      <a:pt x="721" y="324"/>
                    </a:lnTo>
                    <a:lnTo>
                      <a:pt x="717" y="325"/>
                    </a:lnTo>
                    <a:lnTo>
                      <a:pt x="713" y="326"/>
                    </a:lnTo>
                    <a:lnTo>
                      <a:pt x="709" y="327"/>
                    </a:lnTo>
                    <a:lnTo>
                      <a:pt x="705" y="329"/>
                    </a:lnTo>
                    <a:lnTo>
                      <a:pt x="702" y="331"/>
                    </a:lnTo>
                    <a:lnTo>
                      <a:pt x="698" y="334"/>
                    </a:lnTo>
                    <a:lnTo>
                      <a:pt x="695" y="337"/>
                    </a:lnTo>
                    <a:lnTo>
                      <a:pt x="692" y="341"/>
                    </a:lnTo>
                    <a:lnTo>
                      <a:pt x="687" y="348"/>
                    </a:lnTo>
                    <a:lnTo>
                      <a:pt x="682" y="356"/>
                    </a:lnTo>
                    <a:lnTo>
                      <a:pt x="678" y="364"/>
                    </a:lnTo>
                    <a:lnTo>
                      <a:pt x="675" y="374"/>
                    </a:lnTo>
                    <a:lnTo>
                      <a:pt x="674" y="379"/>
                    </a:lnTo>
                    <a:lnTo>
                      <a:pt x="673" y="384"/>
                    </a:lnTo>
                    <a:lnTo>
                      <a:pt x="671" y="394"/>
                    </a:lnTo>
                    <a:lnTo>
                      <a:pt x="671" y="404"/>
                    </a:lnTo>
                    <a:lnTo>
                      <a:pt x="671" y="415"/>
                    </a:lnTo>
                    <a:lnTo>
                      <a:pt x="672" y="420"/>
                    </a:lnTo>
                    <a:lnTo>
                      <a:pt x="673" y="425"/>
                    </a:lnTo>
                    <a:lnTo>
                      <a:pt x="675" y="435"/>
                    </a:lnTo>
                    <a:lnTo>
                      <a:pt x="679" y="445"/>
                    </a:lnTo>
                    <a:lnTo>
                      <a:pt x="681" y="449"/>
                    </a:lnTo>
                    <a:lnTo>
                      <a:pt x="683" y="454"/>
                    </a:lnTo>
                    <a:lnTo>
                      <a:pt x="688" y="460"/>
                    </a:lnTo>
                    <a:lnTo>
                      <a:pt x="692" y="466"/>
                    </a:lnTo>
                    <a:lnTo>
                      <a:pt x="698" y="472"/>
                    </a:lnTo>
                    <a:lnTo>
                      <a:pt x="704" y="476"/>
                    </a:lnTo>
                    <a:lnTo>
                      <a:pt x="708" y="479"/>
                    </a:lnTo>
                    <a:lnTo>
                      <a:pt x="712" y="481"/>
                    </a:lnTo>
                    <a:lnTo>
                      <a:pt x="716" y="482"/>
                    </a:lnTo>
                    <a:lnTo>
                      <a:pt x="721" y="483"/>
                    </a:lnTo>
                    <a:lnTo>
                      <a:pt x="725" y="483"/>
                    </a:lnTo>
                    <a:lnTo>
                      <a:pt x="729" y="482"/>
                    </a:lnTo>
                    <a:lnTo>
                      <a:pt x="737" y="480"/>
                    </a:lnTo>
                    <a:lnTo>
                      <a:pt x="745" y="476"/>
                    </a:lnTo>
                    <a:lnTo>
                      <a:pt x="753" y="472"/>
                    </a:lnTo>
                    <a:lnTo>
                      <a:pt x="767" y="460"/>
                    </a:lnTo>
                    <a:lnTo>
                      <a:pt x="774" y="455"/>
                    </a:lnTo>
                    <a:lnTo>
                      <a:pt x="781" y="451"/>
                    </a:lnTo>
                    <a:lnTo>
                      <a:pt x="787" y="448"/>
                    </a:lnTo>
                    <a:lnTo>
                      <a:pt x="791" y="447"/>
                    </a:lnTo>
                    <a:lnTo>
                      <a:pt x="793" y="447"/>
                    </a:lnTo>
                    <a:lnTo>
                      <a:pt x="796" y="447"/>
                    </a:lnTo>
                    <a:lnTo>
                      <a:pt x="799" y="448"/>
                    </a:lnTo>
                    <a:lnTo>
                      <a:pt x="801" y="449"/>
                    </a:lnTo>
                    <a:lnTo>
                      <a:pt x="803" y="451"/>
                    </a:lnTo>
                    <a:lnTo>
                      <a:pt x="806" y="454"/>
                    </a:lnTo>
                    <a:lnTo>
                      <a:pt x="808" y="457"/>
                    </a:lnTo>
                    <a:lnTo>
                      <a:pt x="810" y="461"/>
                    </a:lnTo>
                    <a:lnTo>
                      <a:pt x="812" y="467"/>
                    </a:lnTo>
                    <a:lnTo>
                      <a:pt x="812" y="665"/>
                    </a:lnTo>
                    <a:lnTo>
                      <a:pt x="139" y="665"/>
                    </a:lnTo>
                    <a:lnTo>
                      <a:pt x="139" y="46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427" y="3585"/>
                <a:ext cx="818" cy="524"/>
              </a:xfrm>
              <a:custGeom>
                <a:avLst/>
                <a:gdLst>
                  <a:gd name="T0" fmla="*/ 136 w 818"/>
                  <a:gd name="T1" fmla="*/ 313 h 524"/>
                  <a:gd name="T2" fmla="*/ 129 w 818"/>
                  <a:gd name="T3" fmla="*/ 307 h 524"/>
                  <a:gd name="T4" fmla="*/ 120 w 818"/>
                  <a:gd name="T5" fmla="*/ 306 h 524"/>
                  <a:gd name="T6" fmla="*/ 104 w 818"/>
                  <a:gd name="T7" fmla="*/ 314 h 524"/>
                  <a:gd name="T8" fmla="*/ 82 w 818"/>
                  <a:gd name="T9" fmla="*/ 330 h 524"/>
                  <a:gd name="T10" fmla="*/ 67 w 818"/>
                  <a:gd name="T11" fmla="*/ 339 h 524"/>
                  <a:gd name="T12" fmla="*/ 50 w 818"/>
                  <a:gd name="T13" fmla="*/ 341 h 524"/>
                  <a:gd name="T14" fmla="*/ 37 w 818"/>
                  <a:gd name="T15" fmla="*/ 338 h 524"/>
                  <a:gd name="T16" fmla="*/ 21 w 818"/>
                  <a:gd name="T17" fmla="*/ 324 h 524"/>
                  <a:gd name="T18" fmla="*/ 10 w 818"/>
                  <a:gd name="T19" fmla="*/ 307 h 524"/>
                  <a:gd name="T20" fmla="*/ 3 w 818"/>
                  <a:gd name="T21" fmla="*/ 287 h 524"/>
                  <a:gd name="T22" fmla="*/ 0 w 818"/>
                  <a:gd name="T23" fmla="*/ 260 h 524"/>
                  <a:gd name="T24" fmla="*/ 6 w 818"/>
                  <a:gd name="T25" fmla="*/ 229 h 524"/>
                  <a:gd name="T26" fmla="*/ 14 w 818"/>
                  <a:gd name="T27" fmla="*/ 211 h 524"/>
                  <a:gd name="T28" fmla="*/ 26 w 818"/>
                  <a:gd name="T29" fmla="*/ 195 h 524"/>
                  <a:gd name="T30" fmla="*/ 39 w 818"/>
                  <a:gd name="T31" fmla="*/ 186 h 524"/>
                  <a:gd name="T32" fmla="*/ 52 w 818"/>
                  <a:gd name="T33" fmla="*/ 183 h 524"/>
                  <a:gd name="T34" fmla="*/ 65 w 818"/>
                  <a:gd name="T35" fmla="*/ 184 h 524"/>
                  <a:gd name="T36" fmla="*/ 84 w 818"/>
                  <a:gd name="T37" fmla="*/ 192 h 524"/>
                  <a:gd name="T38" fmla="*/ 105 w 818"/>
                  <a:gd name="T39" fmla="*/ 208 h 524"/>
                  <a:gd name="T40" fmla="*/ 121 w 818"/>
                  <a:gd name="T41" fmla="*/ 215 h 524"/>
                  <a:gd name="T42" fmla="*/ 128 w 818"/>
                  <a:gd name="T43" fmla="*/ 214 h 524"/>
                  <a:gd name="T44" fmla="*/ 135 w 818"/>
                  <a:gd name="T45" fmla="*/ 208 h 524"/>
                  <a:gd name="T46" fmla="*/ 142 w 818"/>
                  <a:gd name="T47" fmla="*/ 195 h 524"/>
                  <a:gd name="T48" fmla="*/ 420 w 818"/>
                  <a:gd name="T49" fmla="*/ 3 h 524"/>
                  <a:gd name="T50" fmla="*/ 430 w 818"/>
                  <a:gd name="T51" fmla="*/ 10 h 524"/>
                  <a:gd name="T52" fmla="*/ 432 w 818"/>
                  <a:gd name="T53" fmla="*/ 19 h 524"/>
                  <a:gd name="T54" fmla="*/ 429 w 818"/>
                  <a:gd name="T55" fmla="*/ 30 h 524"/>
                  <a:gd name="T56" fmla="*/ 416 w 818"/>
                  <a:gd name="T57" fmla="*/ 49 h 524"/>
                  <a:gd name="T58" fmla="*/ 406 w 818"/>
                  <a:gd name="T59" fmla="*/ 66 h 524"/>
                  <a:gd name="T60" fmla="*/ 402 w 818"/>
                  <a:gd name="T61" fmla="*/ 80 h 524"/>
                  <a:gd name="T62" fmla="*/ 401 w 818"/>
                  <a:gd name="T63" fmla="*/ 91 h 524"/>
                  <a:gd name="T64" fmla="*/ 405 w 818"/>
                  <a:gd name="T65" fmla="*/ 103 h 524"/>
                  <a:gd name="T66" fmla="*/ 411 w 818"/>
                  <a:gd name="T67" fmla="*/ 113 h 524"/>
                  <a:gd name="T68" fmla="*/ 424 w 818"/>
                  <a:gd name="T69" fmla="*/ 125 h 524"/>
                  <a:gd name="T70" fmla="*/ 450 w 818"/>
                  <a:gd name="T71" fmla="*/ 137 h 524"/>
                  <a:gd name="T72" fmla="*/ 470 w 818"/>
                  <a:gd name="T73" fmla="*/ 141 h 524"/>
                  <a:gd name="T74" fmla="*/ 496 w 818"/>
                  <a:gd name="T75" fmla="*/ 140 h 524"/>
                  <a:gd name="T76" fmla="*/ 522 w 818"/>
                  <a:gd name="T77" fmla="*/ 133 h 524"/>
                  <a:gd name="T78" fmla="*/ 538 w 818"/>
                  <a:gd name="T79" fmla="*/ 124 h 524"/>
                  <a:gd name="T80" fmla="*/ 553 w 818"/>
                  <a:gd name="T81" fmla="*/ 108 h 524"/>
                  <a:gd name="T82" fmla="*/ 558 w 818"/>
                  <a:gd name="T83" fmla="*/ 95 h 524"/>
                  <a:gd name="T84" fmla="*/ 558 w 818"/>
                  <a:gd name="T85" fmla="*/ 83 h 524"/>
                  <a:gd name="T86" fmla="*/ 548 w 818"/>
                  <a:gd name="T87" fmla="*/ 58 h 524"/>
                  <a:gd name="T88" fmla="*/ 529 w 818"/>
                  <a:gd name="T89" fmla="*/ 30 h 524"/>
                  <a:gd name="T90" fmla="*/ 524 w 818"/>
                  <a:gd name="T91" fmla="*/ 18 h 524"/>
                  <a:gd name="T92" fmla="*/ 525 w 818"/>
                  <a:gd name="T93" fmla="*/ 13 h 524"/>
                  <a:gd name="T94" fmla="*/ 531 w 818"/>
                  <a:gd name="T95" fmla="*/ 6 h 524"/>
                  <a:gd name="T96" fmla="*/ 544 w 818"/>
                  <a:gd name="T97" fmla="*/ 0 h 524"/>
                  <a:gd name="T98" fmla="*/ 142 w 818"/>
                  <a:gd name="T99" fmla="*/ 524 h 5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818" h="524">
                    <a:moveTo>
                      <a:pt x="142" y="326"/>
                    </a:moveTo>
                    <a:lnTo>
                      <a:pt x="138" y="316"/>
                    </a:lnTo>
                    <a:lnTo>
                      <a:pt x="136" y="313"/>
                    </a:lnTo>
                    <a:lnTo>
                      <a:pt x="133" y="310"/>
                    </a:lnTo>
                    <a:lnTo>
                      <a:pt x="131" y="308"/>
                    </a:lnTo>
                    <a:lnTo>
                      <a:pt x="129" y="307"/>
                    </a:lnTo>
                    <a:lnTo>
                      <a:pt x="126" y="306"/>
                    </a:lnTo>
                    <a:lnTo>
                      <a:pt x="123" y="306"/>
                    </a:lnTo>
                    <a:lnTo>
                      <a:pt x="120" y="306"/>
                    </a:lnTo>
                    <a:lnTo>
                      <a:pt x="117" y="307"/>
                    </a:lnTo>
                    <a:lnTo>
                      <a:pt x="110" y="310"/>
                    </a:lnTo>
                    <a:lnTo>
                      <a:pt x="104" y="314"/>
                    </a:lnTo>
                    <a:lnTo>
                      <a:pt x="97" y="319"/>
                    </a:lnTo>
                    <a:lnTo>
                      <a:pt x="90" y="324"/>
                    </a:lnTo>
                    <a:lnTo>
                      <a:pt x="82" y="330"/>
                    </a:lnTo>
                    <a:lnTo>
                      <a:pt x="75" y="335"/>
                    </a:lnTo>
                    <a:lnTo>
                      <a:pt x="71" y="337"/>
                    </a:lnTo>
                    <a:lnTo>
                      <a:pt x="67" y="339"/>
                    </a:lnTo>
                    <a:lnTo>
                      <a:pt x="59" y="341"/>
                    </a:lnTo>
                    <a:lnTo>
                      <a:pt x="54" y="341"/>
                    </a:lnTo>
                    <a:lnTo>
                      <a:pt x="50" y="341"/>
                    </a:lnTo>
                    <a:lnTo>
                      <a:pt x="46" y="341"/>
                    </a:lnTo>
                    <a:lnTo>
                      <a:pt x="42" y="340"/>
                    </a:lnTo>
                    <a:lnTo>
                      <a:pt x="37" y="338"/>
                    </a:lnTo>
                    <a:lnTo>
                      <a:pt x="33" y="335"/>
                    </a:lnTo>
                    <a:lnTo>
                      <a:pt x="25" y="327"/>
                    </a:lnTo>
                    <a:lnTo>
                      <a:pt x="21" y="324"/>
                    </a:lnTo>
                    <a:lnTo>
                      <a:pt x="18" y="320"/>
                    </a:lnTo>
                    <a:lnTo>
                      <a:pt x="12" y="311"/>
                    </a:lnTo>
                    <a:lnTo>
                      <a:pt x="10" y="307"/>
                    </a:lnTo>
                    <a:lnTo>
                      <a:pt x="8" y="302"/>
                    </a:lnTo>
                    <a:lnTo>
                      <a:pt x="4" y="292"/>
                    </a:lnTo>
                    <a:lnTo>
                      <a:pt x="3" y="287"/>
                    </a:lnTo>
                    <a:lnTo>
                      <a:pt x="2" y="282"/>
                    </a:lnTo>
                    <a:lnTo>
                      <a:pt x="1" y="271"/>
                    </a:lnTo>
                    <a:lnTo>
                      <a:pt x="0" y="260"/>
                    </a:lnTo>
                    <a:lnTo>
                      <a:pt x="1" y="249"/>
                    </a:lnTo>
                    <a:lnTo>
                      <a:pt x="3" y="239"/>
                    </a:lnTo>
                    <a:lnTo>
                      <a:pt x="6" y="229"/>
                    </a:lnTo>
                    <a:lnTo>
                      <a:pt x="7" y="224"/>
                    </a:lnTo>
                    <a:lnTo>
                      <a:pt x="9" y="219"/>
                    </a:lnTo>
                    <a:lnTo>
                      <a:pt x="14" y="211"/>
                    </a:lnTo>
                    <a:lnTo>
                      <a:pt x="17" y="206"/>
                    </a:lnTo>
                    <a:lnTo>
                      <a:pt x="20" y="203"/>
                    </a:lnTo>
                    <a:lnTo>
                      <a:pt x="26" y="195"/>
                    </a:lnTo>
                    <a:lnTo>
                      <a:pt x="30" y="192"/>
                    </a:lnTo>
                    <a:lnTo>
                      <a:pt x="34" y="189"/>
                    </a:lnTo>
                    <a:lnTo>
                      <a:pt x="39" y="186"/>
                    </a:lnTo>
                    <a:lnTo>
                      <a:pt x="43" y="184"/>
                    </a:lnTo>
                    <a:lnTo>
                      <a:pt x="48" y="183"/>
                    </a:lnTo>
                    <a:lnTo>
                      <a:pt x="52" y="183"/>
                    </a:lnTo>
                    <a:lnTo>
                      <a:pt x="56" y="182"/>
                    </a:lnTo>
                    <a:lnTo>
                      <a:pt x="61" y="183"/>
                    </a:lnTo>
                    <a:lnTo>
                      <a:pt x="65" y="184"/>
                    </a:lnTo>
                    <a:lnTo>
                      <a:pt x="69" y="185"/>
                    </a:lnTo>
                    <a:lnTo>
                      <a:pt x="77" y="188"/>
                    </a:lnTo>
                    <a:lnTo>
                      <a:pt x="84" y="192"/>
                    </a:lnTo>
                    <a:lnTo>
                      <a:pt x="91" y="197"/>
                    </a:lnTo>
                    <a:lnTo>
                      <a:pt x="98" y="203"/>
                    </a:lnTo>
                    <a:lnTo>
                      <a:pt x="105" y="208"/>
                    </a:lnTo>
                    <a:lnTo>
                      <a:pt x="111" y="212"/>
                    </a:lnTo>
                    <a:lnTo>
                      <a:pt x="117" y="214"/>
                    </a:lnTo>
                    <a:lnTo>
                      <a:pt x="121" y="215"/>
                    </a:lnTo>
                    <a:lnTo>
                      <a:pt x="123" y="215"/>
                    </a:lnTo>
                    <a:lnTo>
                      <a:pt x="126" y="215"/>
                    </a:lnTo>
                    <a:lnTo>
                      <a:pt x="128" y="214"/>
                    </a:lnTo>
                    <a:lnTo>
                      <a:pt x="131" y="213"/>
                    </a:lnTo>
                    <a:lnTo>
                      <a:pt x="133" y="211"/>
                    </a:lnTo>
                    <a:lnTo>
                      <a:pt x="135" y="208"/>
                    </a:lnTo>
                    <a:lnTo>
                      <a:pt x="138" y="205"/>
                    </a:lnTo>
                    <a:lnTo>
                      <a:pt x="140" y="201"/>
                    </a:lnTo>
                    <a:lnTo>
                      <a:pt x="142" y="195"/>
                    </a:lnTo>
                    <a:lnTo>
                      <a:pt x="142" y="0"/>
                    </a:lnTo>
                    <a:lnTo>
                      <a:pt x="414" y="0"/>
                    </a:lnTo>
                    <a:lnTo>
                      <a:pt x="420" y="3"/>
                    </a:lnTo>
                    <a:lnTo>
                      <a:pt x="425" y="6"/>
                    </a:lnTo>
                    <a:lnTo>
                      <a:pt x="428" y="9"/>
                    </a:lnTo>
                    <a:lnTo>
                      <a:pt x="430" y="10"/>
                    </a:lnTo>
                    <a:lnTo>
                      <a:pt x="431" y="12"/>
                    </a:lnTo>
                    <a:lnTo>
                      <a:pt x="432" y="15"/>
                    </a:lnTo>
                    <a:lnTo>
                      <a:pt x="432" y="19"/>
                    </a:lnTo>
                    <a:lnTo>
                      <a:pt x="432" y="22"/>
                    </a:lnTo>
                    <a:lnTo>
                      <a:pt x="431" y="26"/>
                    </a:lnTo>
                    <a:lnTo>
                      <a:pt x="429" y="30"/>
                    </a:lnTo>
                    <a:lnTo>
                      <a:pt x="426" y="34"/>
                    </a:lnTo>
                    <a:lnTo>
                      <a:pt x="421" y="42"/>
                    </a:lnTo>
                    <a:lnTo>
                      <a:pt x="416" y="49"/>
                    </a:lnTo>
                    <a:lnTo>
                      <a:pt x="411" y="56"/>
                    </a:lnTo>
                    <a:lnTo>
                      <a:pt x="408" y="61"/>
                    </a:lnTo>
                    <a:lnTo>
                      <a:pt x="406" y="66"/>
                    </a:lnTo>
                    <a:lnTo>
                      <a:pt x="404" y="71"/>
                    </a:lnTo>
                    <a:lnTo>
                      <a:pt x="402" y="76"/>
                    </a:lnTo>
                    <a:lnTo>
                      <a:pt x="402" y="80"/>
                    </a:lnTo>
                    <a:lnTo>
                      <a:pt x="401" y="84"/>
                    </a:lnTo>
                    <a:lnTo>
                      <a:pt x="401" y="87"/>
                    </a:lnTo>
                    <a:lnTo>
                      <a:pt x="401" y="91"/>
                    </a:lnTo>
                    <a:lnTo>
                      <a:pt x="402" y="95"/>
                    </a:lnTo>
                    <a:lnTo>
                      <a:pt x="403" y="99"/>
                    </a:lnTo>
                    <a:lnTo>
                      <a:pt x="405" y="103"/>
                    </a:lnTo>
                    <a:lnTo>
                      <a:pt x="406" y="107"/>
                    </a:lnTo>
                    <a:lnTo>
                      <a:pt x="409" y="110"/>
                    </a:lnTo>
                    <a:lnTo>
                      <a:pt x="411" y="113"/>
                    </a:lnTo>
                    <a:lnTo>
                      <a:pt x="414" y="117"/>
                    </a:lnTo>
                    <a:lnTo>
                      <a:pt x="417" y="120"/>
                    </a:lnTo>
                    <a:lnTo>
                      <a:pt x="424" y="125"/>
                    </a:lnTo>
                    <a:lnTo>
                      <a:pt x="432" y="130"/>
                    </a:lnTo>
                    <a:lnTo>
                      <a:pt x="441" y="134"/>
                    </a:lnTo>
                    <a:lnTo>
                      <a:pt x="450" y="137"/>
                    </a:lnTo>
                    <a:lnTo>
                      <a:pt x="455" y="138"/>
                    </a:lnTo>
                    <a:lnTo>
                      <a:pt x="460" y="139"/>
                    </a:lnTo>
                    <a:lnTo>
                      <a:pt x="470" y="141"/>
                    </a:lnTo>
                    <a:lnTo>
                      <a:pt x="481" y="141"/>
                    </a:lnTo>
                    <a:lnTo>
                      <a:pt x="491" y="141"/>
                    </a:lnTo>
                    <a:lnTo>
                      <a:pt x="496" y="140"/>
                    </a:lnTo>
                    <a:lnTo>
                      <a:pt x="502" y="139"/>
                    </a:lnTo>
                    <a:lnTo>
                      <a:pt x="512" y="137"/>
                    </a:lnTo>
                    <a:lnTo>
                      <a:pt x="522" y="133"/>
                    </a:lnTo>
                    <a:lnTo>
                      <a:pt x="527" y="131"/>
                    </a:lnTo>
                    <a:lnTo>
                      <a:pt x="531" y="128"/>
                    </a:lnTo>
                    <a:lnTo>
                      <a:pt x="538" y="124"/>
                    </a:lnTo>
                    <a:lnTo>
                      <a:pt x="544" y="119"/>
                    </a:lnTo>
                    <a:lnTo>
                      <a:pt x="549" y="114"/>
                    </a:lnTo>
                    <a:lnTo>
                      <a:pt x="553" y="108"/>
                    </a:lnTo>
                    <a:lnTo>
                      <a:pt x="555" y="104"/>
                    </a:lnTo>
                    <a:lnTo>
                      <a:pt x="557" y="100"/>
                    </a:lnTo>
                    <a:lnTo>
                      <a:pt x="558" y="95"/>
                    </a:lnTo>
                    <a:lnTo>
                      <a:pt x="559" y="91"/>
                    </a:lnTo>
                    <a:lnTo>
                      <a:pt x="559" y="87"/>
                    </a:lnTo>
                    <a:lnTo>
                      <a:pt x="558" y="83"/>
                    </a:lnTo>
                    <a:lnTo>
                      <a:pt x="556" y="75"/>
                    </a:lnTo>
                    <a:lnTo>
                      <a:pt x="553" y="66"/>
                    </a:lnTo>
                    <a:lnTo>
                      <a:pt x="548" y="58"/>
                    </a:lnTo>
                    <a:lnTo>
                      <a:pt x="538" y="43"/>
                    </a:lnTo>
                    <a:lnTo>
                      <a:pt x="533" y="37"/>
                    </a:lnTo>
                    <a:lnTo>
                      <a:pt x="529" y="30"/>
                    </a:lnTo>
                    <a:lnTo>
                      <a:pt x="526" y="24"/>
                    </a:lnTo>
                    <a:lnTo>
                      <a:pt x="525" y="21"/>
                    </a:lnTo>
                    <a:lnTo>
                      <a:pt x="524" y="18"/>
                    </a:lnTo>
                    <a:lnTo>
                      <a:pt x="524" y="16"/>
                    </a:lnTo>
                    <a:lnTo>
                      <a:pt x="525" y="14"/>
                    </a:lnTo>
                    <a:lnTo>
                      <a:pt x="525" y="13"/>
                    </a:lnTo>
                    <a:lnTo>
                      <a:pt x="526" y="11"/>
                    </a:lnTo>
                    <a:lnTo>
                      <a:pt x="528" y="8"/>
                    </a:lnTo>
                    <a:lnTo>
                      <a:pt x="531" y="6"/>
                    </a:lnTo>
                    <a:lnTo>
                      <a:pt x="534" y="4"/>
                    </a:lnTo>
                    <a:lnTo>
                      <a:pt x="539" y="2"/>
                    </a:lnTo>
                    <a:lnTo>
                      <a:pt x="544" y="0"/>
                    </a:lnTo>
                    <a:lnTo>
                      <a:pt x="818" y="0"/>
                    </a:lnTo>
                    <a:lnTo>
                      <a:pt x="818" y="524"/>
                    </a:lnTo>
                    <a:lnTo>
                      <a:pt x="142" y="524"/>
                    </a:lnTo>
                    <a:lnTo>
                      <a:pt x="142" y="326"/>
                    </a:lnTo>
                    <a:close/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27" y="2400"/>
                <a:ext cx="817" cy="804"/>
              </a:xfrm>
              <a:custGeom>
                <a:avLst/>
                <a:gdLst>
                  <a:gd name="T0" fmla="*/ 47 w 817"/>
                  <a:gd name="T1" fmla="*/ 323 h 804"/>
                  <a:gd name="T2" fmla="*/ 64 w 817"/>
                  <a:gd name="T3" fmla="*/ 323 h 804"/>
                  <a:gd name="T4" fmla="*/ 91 w 817"/>
                  <a:gd name="T5" fmla="*/ 337 h 804"/>
                  <a:gd name="T6" fmla="*/ 116 w 817"/>
                  <a:gd name="T7" fmla="*/ 354 h 804"/>
                  <a:gd name="T8" fmla="*/ 130 w 817"/>
                  <a:gd name="T9" fmla="*/ 353 h 804"/>
                  <a:gd name="T10" fmla="*/ 139 w 817"/>
                  <a:gd name="T11" fmla="*/ 341 h 804"/>
                  <a:gd name="T12" fmla="*/ 418 w 817"/>
                  <a:gd name="T13" fmla="*/ 138 h 804"/>
                  <a:gd name="T14" fmla="*/ 432 w 817"/>
                  <a:gd name="T15" fmla="*/ 126 h 804"/>
                  <a:gd name="T16" fmla="*/ 427 w 817"/>
                  <a:gd name="T17" fmla="*/ 108 h 804"/>
                  <a:gd name="T18" fmla="*/ 407 w 817"/>
                  <a:gd name="T19" fmla="*/ 76 h 804"/>
                  <a:gd name="T20" fmla="*/ 401 w 817"/>
                  <a:gd name="T21" fmla="*/ 57 h 804"/>
                  <a:gd name="T22" fmla="*/ 406 w 817"/>
                  <a:gd name="T23" fmla="*/ 34 h 804"/>
                  <a:gd name="T24" fmla="*/ 422 w 817"/>
                  <a:gd name="T25" fmla="*/ 17 h 804"/>
                  <a:gd name="T26" fmla="*/ 446 w 817"/>
                  <a:gd name="T27" fmla="*/ 5 h 804"/>
                  <a:gd name="T28" fmla="*/ 474 w 817"/>
                  <a:gd name="T29" fmla="*/ 0 h 804"/>
                  <a:gd name="T30" fmla="*/ 504 w 817"/>
                  <a:gd name="T31" fmla="*/ 2 h 804"/>
                  <a:gd name="T32" fmla="*/ 524 w 817"/>
                  <a:gd name="T33" fmla="*/ 9 h 804"/>
                  <a:gd name="T34" fmla="*/ 545 w 817"/>
                  <a:gd name="T35" fmla="*/ 24 h 804"/>
                  <a:gd name="T36" fmla="*/ 556 w 817"/>
                  <a:gd name="T37" fmla="*/ 42 h 804"/>
                  <a:gd name="T38" fmla="*/ 556 w 817"/>
                  <a:gd name="T39" fmla="*/ 63 h 804"/>
                  <a:gd name="T40" fmla="*/ 547 w 817"/>
                  <a:gd name="T41" fmla="*/ 83 h 804"/>
                  <a:gd name="T42" fmla="*/ 525 w 817"/>
                  <a:gd name="T43" fmla="*/ 114 h 804"/>
                  <a:gd name="T44" fmla="*/ 524 w 817"/>
                  <a:gd name="T45" fmla="*/ 128 h 804"/>
                  <a:gd name="T46" fmla="*/ 532 w 817"/>
                  <a:gd name="T47" fmla="*/ 136 h 804"/>
                  <a:gd name="T48" fmla="*/ 817 w 817"/>
                  <a:gd name="T49" fmla="*/ 141 h 804"/>
                  <a:gd name="T50" fmla="*/ 531 w 817"/>
                  <a:gd name="T51" fmla="*/ 668 h 804"/>
                  <a:gd name="T52" fmla="*/ 524 w 817"/>
                  <a:gd name="T53" fmla="*/ 678 h 804"/>
                  <a:gd name="T54" fmla="*/ 527 w 817"/>
                  <a:gd name="T55" fmla="*/ 692 h 804"/>
                  <a:gd name="T56" fmla="*/ 547 w 817"/>
                  <a:gd name="T57" fmla="*/ 720 h 804"/>
                  <a:gd name="T58" fmla="*/ 558 w 817"/>
                  <a:gd name="T59" fmla="*/ 750 h 804"/>
                  <a:gd name="T60" fmla="*/ 554 w 817"/>
                  <a:gd name="T61" fmla="*/ 767 h 804"/>
                  <a:gd name="T62" fmla="*/ 537 w 817"/>
                  <a:gd name="T63" fmla="*/ 786 h 804"/>
                  <a:gd name="T64" fmla="*/ 510 w 817"/>
                  <a:gd name="T65" fmla="*/ 800 h 804"/>
                  <a:gd name="T66" fmla="*/ 477 w 817"/>
                  <a:gd name="T67" fmla="*/ 804 h 804"/>
                  <a:gd name="T68" fmla="*/ 441 w 817"/>
                  <a:gd name="T69" fmla="*/ 796 h 804"/>
                  <a:gd name="T70" fmla="*/ 419 w 817"/>
                  <a:gd name="T71" fmla="*/ 784 h 804"/>
                  <a:gd name="T72" fmla="*/ 404 w 817"/>
                  <a:gd name="T73" fmla="*/ 765 h 804"/>
                  <a:gd name="T74" fmla="*/ 400 w 817"/>
                  <a:gd name="T75" fmla="*/ 748 h 804"/>
                  <a:gd name="T76" fmla="*/ 406 w 817"/>
                  <a:gd name="T77" fmla="*/ 726 h 804"/>
                  <a:gd name="T78" fmla="*/ 424 w 817"/>
                  <a:gd name="T79" fmla="*/ 698 h 804"/>
                  <a:gd name="T80" fmla="*/ 432 w 817"/>
                  <a:gd name="T81" fmla="*/ 680 h 804"/>
                  <a:gd name="T82" fmla="*/ 428 w 817"/>
                  <a:gd name="T83" fmla="*/ 671 h 804"/>
                  <a:gd name="T84" fmla="*/ 412 w 817"/>
                  <a:gd name="T85" fmla="*/ 662 h 804"/>
                  <a:gd name="T86" fmla="*/ 135 w 817"/>
                  <a:gd name="T87" fmla="*/ 452 h 804"/>
                  <a:gd name="T88" fmla="*/ 125 w 817"/>
                  <a:gd name="T89" fmla="*/ 445 h 804"/>
                  <a:gd name="T90" fmla="*/ 110 w 817"/>
                  <a:gd name="T91" fmla="*/ 450 h 804"/>
                  <a:gd name="T92" fmla="*/ 74 w 817"/>
                  <a:gd name="T93" fmla="*/ 475 h 804"/>
                  <a:gd name="T94" fmla="*/ 54 w 817"/>
                  <a:gd name="T95" fmla="*/ 481 h 804"/>
                  <a:gd name="T96" fmla="*/ 37 w 817"/>
                  <a:gd name="T97" fmla="*/ 477 h 804"/>
                  <a:gd name="T98" fmla="*/ 17 w 817"/>
                  <a:gd name="T99" fmla="*/ 459 h 804"/>
                  <a:gd name="T100" fmla="*/ 4 w 817"/>
                  <a:gd name="T101" fmla="*/ 432 h 804"/>
                  <a:gd name="T102" fmla="*/ 0 w 817"/>
                  <a:gd name="T103" fmla="*/ 400 h 804"/>
                  <a:gd name="T104" fmla="*/ 7 w 817"/>
                  <a:gd name="T105" fmla="*/ 364 h 804"/>
                  <a:gd name="T106" fmla="*/ 19 w 817"/>
                  <a:gd name="T107" fmla="*/ 342 h 80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817" h="804">
                    <a:moveTo>
                      <a:pt x="33" y="329"/>
                    </a:moveTo>
                    <a:lnTo>
                      <a:pt x="38" y="326"/>
                    </a:lnTo>
                    <a:lnTo>
                      <a:pt x="43" y="324"/>
                    </a:lnTo>
                    <a:lnTo>
                      <a:pt x="47" y="323"/>
                    </a:lnTo>
                    <a:lnTo>
                      <a:pt x="51" y="322"/>
                    </a:lnTo>
                    <a:lnTo>
                      <a:pt x="56" y="322"/>
                    </a:lnTo>
                    <a:lnTo>
                      <a:pt x="60" y="322"/>
                    </a:lnTo>
                    <a:lnTo>
                      <a:pt x="64" y="323"/>
                    </a:lnTo>
                    <a:lnTo>
                      <a:pt x="68" y="324"/>
                    </a:lnTo>
                    <a:lnTo>
                      <a:pt x="76" y="328"/>
                    </a:lnTo>
                    <a:lnTo>
                      <a:pt x="84" y="332"/>
                    </a:lnTo>
                    <a:lnTo>
                      <a:pt x="91" y="337"/>
                    </a:lnTo>
                    <a:lnTo>
                      <a:pt x="98" y="343"/>
                    </a:lnTo>
                    <a:lnTo>
                      <a:pt x="104" y="347"/>
                    </a:lnTo>
                    <a:lnTo>
                      <a:pt x="110" y="351"/>
                    </a:lnTo>
                    <a:lnTo>
                      <a:pt x="116" y="354"/>
                    </a:lnTo>
                    <a:lnTo>
                      <a:pt x="120" y="355"/>
                    </a:lnTo>
                    <a:lnTo>
                      <a:pt x="123" y="355"/>
                    </a:lnTo>
                    <a:lnTo>
                      <a:pt x="128" y="354"/>
                    </a:lnTo>
                    <a:lnTo>
                      <a:pt x="130" y="353"/>
                    </a:lnTo>
                    <a:lnTo>
                      <a:pt x="132" y="351"/>
                    </a:lnTo>
                    <a:lnTo>
                      <a:pt x="135" y="348"/>
                    </a:lnTo>
                    <a:lnTo>
                      <a:pt x="137" y="345"/>
                    </a:lnTo>
                    <a:lnTo>
                      <a:pt x="139" y="341"/>
                    </a:lnTo>
                    <a:lnTo>
                      <a:pt x="141" y="335"/>
                    </a:lnTo>
                    <a:lnTo>
                      <a:pt x="141" y="141"/>
                    </a:lnTo>
                    <a:lnTo>
                      <a:pt x="412" y="141"/>
                    </a:lnTo>
                    <a:lnTo>
                      <a:pt x="418" y="138"/>
                    </a:lnTo>
                    <a:lnTo>
                      <a:pt x="423" y="136"/>
                    </a:lnTo>
                    <a:lnTo>
                      <a:pt x="427" y="133"/>
                    </a:lnTo>
                    <a:lnTo>
                      <a:pt x="430" y="129"/>
                    </a:lnTo>
                    <a:lnTo>
                      <a:pt x="432" y="126"/>
                    </a:lnTo>
                    <a:lnTo>
                      <a:pt x="432" y="122"/>
                    </a:lnTo>
                    <a:lnTo>
                      <a:pt x="432" y="119"/>
                    </a:lnTo>
                    <a:lnTo>
                      <a:pt x="431" y="115"/>
                    </a:lnTo>
                    <a:lnTo>
                      <a:pt x="427" y="108"/>
                    </a:lnTo>
                    <a:lnTo>
                      <a:pt x="422" y="100"/>
                    </a:lnTo>
                    <a:lnTo>
                      <a:pt x="416" y="92"/>
                    </a:lnTo>
                    <a:lnTo>
                      <a:pt x="410" y="84"/>
                    </a:lnTo>
                    <a:lnTo>
                      <a:pt x="407" y="76"/>
                    </a:lnTo>
                    <a:lnTo>
                      <a:pt x="404" y="70"/>
                    </a:lnTo>
                    <a:lnTo>
                      <a:pt x="403" y="66"/>
                    </a:lnTo>
                    <a:lnTo>
                      <a:pt x="402" y="63"/>
                    </a:lnTo>
                    <a:lnTo>
                      <a:pt x="401" y="57"/>
                    </a:lnTo>
                    <a:lnTo>
                      <a:pt x="401" y="51"/>
                    </a:lnTo>
                    <a:lnTo>
                      <a:pt x="402" y="45"/>
                    </a:lnTo>
                    <a:lnTo>
                      <a:pt x="403" y="39"/>
                    </a:lnTo>
                    <a:lnTo>
                      <a:pt x="406" y="34"/>
                    </a:lnTo>
                    <a:lnTo>
                      <a:pt x="409" y="29"/>
                    </a:lnTo>
                    <a:lnTo>
                      <a:pt x="413" y="25"/>
                    </a:lnTo>
                    <a:lnTo>
                      <a:pt x="417" y="20"/>
                    </a:lnTo>
                    <a:lnTo>
                      <a:pt x="422" y="17"/>
                    </a:lnTo>
                    <a:lnTo>
                      <a:pt x="427" y="13"/>
                    </a:lnTo>
                    <a:lnTo>
                      <a:pt x="433" y="10"/>
                    </a:lnTo>
                    <a:lnTo>
                      <a:pt x="439" y="7"/>
                    </a:lnTo>
                    <a:lnTo>
                      <a:pt x="446" y="5"/>
                    </a:lnTo>
                    <a:lnTo>
                      <a:pt x="452" y="3"/>
                    </a:lnTo>
                    <a:lnTo>
                      <a:pt x="459" y="1"/>
                    </a:lnTo>
                    <a:lnTo>
                      <a:pt x="467" y="0"/>
                    </a:lnTo>
                    <a:lnTo>
                      <a:pt x="474" y="0"/>
                    </a:lnTo>
                    <a:lnTo>
                      <a:pt x="481" y="0"/>
                    </a:lnTo>
                    <a:lnTo>
                      <a:pt x="489" y="0"/>
                    </a:lnTo>
                    <a:lnTo>
                      <a:pt x="496" y="1"/>
                    </a:lnTo>
                    <a:lnTo>
                      <a:pt x="504" y="2"/>
                    </a:lnTo>
                    <a:lnTo>
                      <a:pt x="511" y="4"/>
                    </a:lnTo>
                    <a:lnTo>
                      <a:pt x="518" y="6"/>
                    </a:lnTo>
                    <a:lnTo>
                      <a:pt x="521" y="8"/>
                    </a:lnTo>
                    <a:lnTo>
                      <a:pt x="524" y="9"/>
                    </a:lnTo>
                    <a:lnTo>
                      <a:pt x="531" y="12"/>
                    </a:lnTo>
                    <a:lnTo>
                      <a:pt x="537" y="16"/>
                    </a:lnTo>
                    <a:lnTo>
                      <a:pt x="542" y="21"/>
                    </a:lnTo>
                    <a:lnTo>
                      <a:pt x="545" y="24"/>
                    </a:lnTo>
                    <a:lnTo>
                      <a:pt x="547" y="26"/>
                    </a:lnTo>
                    <a:lnTo>
                      <a:pt x="551" y="32"/>
                    </a:lnTo>
                    <a:lnTo>
                      <a:pt x="554" y="37"/>
                    </a:lnTo>
                    <a:lnTo>
                      <a:pt x="556" y="42"/>
                    </a:lnTo>
                    <a:lnTo>
                      <a:pt x="557" y="47"/>
                    </a:lnTo>
                    <a:lnTo>
                      <a:pt x="557" y="54"/>
                    </a:lnTo>
                    <a:lnTo>
                      <a:pt x="557" y="60"/>
                    </a:lnTo>
                    <a:lnTo>
                      <a:pt x="556" y="63"/>
                    </a:lnTo>
                    <a:lnTo>
                      <a:pt x="555" y="67"/>
                    </a:lnTo>
                    <a:lnTo>
                      <a:pt x="551" y="74"/>
                    </a:lnTo>
                    <a:lnTo>
                      <a:pt x="549" y="78"/>
                    </a:lnTo>
                    <a:lnTo>
                      <a:pt x="547" y="83"/>
                    </a:lnTo>
                    <a:lnTo>
                      <a:pt x="537" y="96"/>
                    </a:lnTo>
                    <a:lnTo>
                      <a:pt x="530" y="106"/>
                    </a:lnTo>
                    <a:lnTo>
                      <a:pt x="528" y="110"/>
                    </a:lnTo>
                    <a:lnTo>
                      <a:pt x="525" y="114"/>
                    </a:lnTo>
                    <a:lnTo>
                      <a:pt x="524" y="118"/>
                    </a:lnTo>
                    <a:lnTo>
                      <a:pt x="523" y="122"/>
                    </a:lnTo>
                    <a:lnTo>
                      <a:pt x="523" y="126"/>
                    </a:lnTo>
                    <a:lnTo>
                      <a:pt x="524" y="128"/>
                    </a:lnTo>
                    <a:lnTo>
                      <a:pt x="525" y="129"/>
                    </a:lnTo>
                    <a:lnTo>
                      <a:pt x="526" y="131"/>
                    </a:lnTo>
                    <a:lnTo>
                      <a:pt x="528" y="133"/>
                    </a:lnTo>
                    <a:lnTo>
                      <a:pt x="532" y="136"/>
                    </a:lnTo>
                    <a:lnTo>
                      <a:pt x="534" y="137"/>
                    </a:lnTo>
                    <a:lnTo>
                      <a:pt x="537" y="138"/>
                    </a:lnTo>
                    <a:lnTo>
                      <a:pt x="545" y="141"/>
                    </a:lnTo>
                    <a:lnTo>
                      <a:pt x="817" y="141"/>
                    </a:lnTo>
                    <a:lnTo>
                      <a:pt x="817" y="662"/>
                    </a:lnTo>
                    <a:lnTo>
                      <a:pt x="545" y="662"/>
                    </a:lnTo>
                    <a:lnTo>
                      <a:pt x="535" y="666"/>
                    </a:lnTo>
                    <a:lnTo>
                      <a:pt x="531" y="668"/>
                    </a:lnTo>
                    <a:lnTo>
                      <a:pt x="528" y="670"/>
                    </a:lnTo>
                    <a:lnTo>
                      <a:pt x="526" y="673"/>
                    </a:lnTo>
                    <a:lnTo>
                      <a:pt x="524" y="675"/>
                    </a:lnTo>
                    <a:lnTo>
                      <a:pt x="524" y="678"/>
                    </a:lnTo>
                    <a:lnTo>
                      <a:pt x="523" y="680"/>
                    </a:lnTo>
                    <a:lnTo>
                      <a:pt x="524" y="683"/>
                    </a:lnTo>
                    <a:lnTo>
                      <a:pt x="524" y="686"/>
                    </a:lnTo>
                    <a:lnTo>
                      <a:pt x="527" y="692"/>
                    </a:lnTo>
                    <a:lnTo>
                      <a:pt x="531" y="699"/>
                    </a:lnTo>
                    <a:lnTo>
                      <a:pt x="536" y="706"/>
                    </a:lnTo>
                    <a:lnTo>
                      <a:pt x="542" y="713"/>
                    </a:lnTo>
                    <a:lnTo>
                      <a:pt x="547" y="720"/>
                    </a:lnTo>
                    <a:lnTo>
                      <a:pt x="551" y="728"/>
                    </a:lnTo>
                    <a:lnTo>
                      <a:pt x="555" y="737"/>
                    </a:lnTo>
                    <a:lnTo>
                      <a:pt x="558" y="745"/>
                    </a:lnTo>
                    <a:lnTo>
                      <a:pt x="558" y="750"/>
                    </a:lnTo>
                    <a:lnTo>
                      <a:pt x="558" y="754"/>
                    </a:lnTo>
                    <a:lnTo>
                      <a:pt x="557" y="758"/>
                    </a:lnTo>
                    <a:lnTo>
                      <a:pt x="556" y="762"/>
                    </a:lnTo>
                    <a:lnTo>
                      <a:pt x="554" y="767"/>
                    </a:lnTo>
                    <a:lnTo>
                      <a:pt x="552" y="771"/>
                    </a:lnTo>
                    <a:lnTo>
                      <a:pt x="545" y="779"/>
                    </a:lnTo>
                    <a:lnTo>
                      <a:pt x="541" y="783"/>
                    </a:lnTo>
                    <a:lnTo>
                      <a:pt x="537" y="786"/>
                    </a:lnTo>
                    <a:lnTo>
                      <a:pt x="529" y="792"/>
                    </a:lnTo>
                    <a:lnTo>
                      <a:pt x="524" y="794"/>
                    </a:lnTo>
                    <a:lnTo>
                      <a:pt x="520" y="796"/>
                    </a:lnTo>
                    <a:lnTo>
                      <a:pt x="510" y="800"/>
                    </a:lnTo>
                    <a:lnTo>
                      <a:pt x="504" y="801"/>
                    </a:lnTo>
                    <a:lnTo>
                      <a:pt x="498" y="802"/>
                    </a:lnTo>
                    <a:lnTo>
                      <a:pt x="488" y="803"/>
                    </a:lnTo>
                    <a:lnTo>
                      <a:pt x="477" y="804"/>
                    </a:lnTo>
                    <a:lnTo>
                      <a:pt x="466" y="803"/>
                    </a:lnTo>
                    <a:lnTo>
                      <a:pt x="456" y="801"/>
                    </a:lnTo>
                    <a:lnTo>
                      <a:pt x="446" y="798"/>
                    </a:lnTo>
                    <a:lnTo>
                      <a:pt x="441" y="796"/>
                    </a:lnTo>
                    <a:lnTo>
                      <a:pt x="436" y="794"/>
                    </a:lnTo>
                    <a:lnTo>
                      <a:pt x="427" y="790"/>
                    </a:lnTo>
                    <a:lnTo>
                      <a:pt x="423" y="787"/>
                    </a:lnTo>
                    <a:lnTo>
                      <a:pt x="419" y="784"/>
                    </a:lnTo>
                    <a:lnTo>
                      <a:pt x="412" y="778"/>
                    </a:lnTo>
                    <a:lnTo>
                      <a:pt x="409" y="774"/>
                    </a:lnTo>
                    <a:lnTo>
                      <a:pt x="407" y="770"/>
                    </a:lnTo>
                    <a:lnTo>
                      <a:pt x="404" y="765"/>
                    </a:lnTo>
                    <a:lnTo>
                      <a:pt x="402" y="761"/>
                    </a:lnTo>
                    <a:lnTo>
                      <a:pt x="401" y="756"/>
                    </a:lnTo>
                    <a:lnTo>
                      <a:pt x="400" y="752"/>
                    </a:lnTo>
                    <a:lnTo>
                      <a:pt x="400" y="748"/>
                    </a:lnTo>
                    <a:lnTo>
                      <a:pt x="400" y="743"/>
                    </a:lnTo>
                    <a:lnTo>
                      <a:pt x="401" y="739"/>
                    </a:lnTo>
                    <a:lnTo>
                      <a:pt x="402" y="735"/>
                    </a:lnTo>
                    <a:lnTo>
                      <a:pt x="406" y="726"/>
                    </a:lnTo>
                    <a:lnTo>
                      <a:pt x="410" y="719"/>
                    </a:lnTo>
                    <a:lnTo>
                      <a:pt x="415" y="711"/>
                    </a:lnTo>
                    <a:lnTo>
                      <a:pt x="420" y="704"/>
                    </a:lnTo>
                    <a:lnTo>
                      <a:pt x="424" y="698"/>
                    </a:lnTo>
                    <a:lnTo>
                      <a:pt x="428" y="692"/>
                    </a:lnTo>
                    <a:lnTo>
                      <a:pt x="431" y="686"/>
                    </a:lnTo>
                    <a:lnTo>
                      <a:pt x="432" y="683"/>
                    </a:lnTo>
                    <a:lnTo>
                      <a:pt x="432" y="680"/>
                    </a:lnTo>
                    <a:lnTo>
                      <a:pt x="432" y="678"/>
                    </a:lnTo>
                    <a:lnTo>
                      <a:pt x="431" y="675"/>
                    </a:lnTo>
                    <a:lnTo>
                      <a:pt x="430" y="673"/>
                    </a:lnTo>
                    <a:lnTo>
                      <a:pt x="428" y="671"/>
                    </a:lnTo>
                    <a:lnTo>
                      <a:pt x="425" y="668"/>
                    </a:lnTo>
                    <a:lnTo>
                      <a:pt x="421" y="666"/>
                    </a:lnTo>
                    <a:lnTo>
                      <a:pt x="417" y="664"/>
                    </a:lnTo>
                    <a:lnTo>
                      <a:pt x="412" y="662"/>
                    </a:lnTo>
                    <a:lnTo>
                      <a:pt x="141" y="662"/>
                    </a:lnTo>
                    <a:lnTo>
                      <a:pt x="141" y="466"/>
                    </a:lnTo>
                    <a:lnTo>
                      <a:pt x="137" y="456"/>
                    </a:lnTo>
                    <a:lnTo>
                      <a:pt x="135" y="452"/>
                    </a:lnTo>
                    <a:lnTo>
                      <a:pt x="133" y="449"/>
                    </a:lnTo>
                    <a:lnTo>
                      <a:pt x="130" y="447"/>
                    </a:lnTo>
                    <a:lnTo>
                      <a:pt x="128" y="446"/>
                    </a:lnTo>
                    <a:lnTo>
                      <a:pt x="125" y="445"/>
                    </a:lnTo>
                    <a:lnTo>
                      <a:pt x="123" y="445"/>
                    </a:lnTo>
                    <a:lnTo>
                      <a:pt x="120" y="446"/>
                    </a:lnTo>
                    <a:lnTo>
                      <a:pt x="116" y="447"/>
                    </a:lnTo>
                    <a:lnTo>
                      <a:pt x="110" y="450"/>
                    </a:lnTo>
                    <a:lnTo>
                      <a:pt x="103" y="454"/>
                    </a:lnTo>
                    <a:lnTo>
                      <a:pt x="96" y="459"/>
                    </a:lnTo>
                    <a:lnTo>
                      <a:pt x="82" y="469"/>
                    </a:lnTo>
                    <a:lnTo>
                      <a:pt x="74" y="475"/>
                    </a:lnTo>
                    <a:lnTo>
                      <a:pt x="70" y="477"/>
                    </a:lnTo>
                    <a:lnTo>
                      <a:pt x="66" y="478"/>
                    </a:lnTo>
                    <a:lnTo>
                      <a:pt x="58" y="481"/>
                    </a:lnTo>
                    <a:lnTo>
                      <a:pt x="54" y="481"/>
                    </a:lnTo>
                    <a:lnTo>
                      <a:pt x="50" y="481"/>
                    </a:lnTo>
                    <a:lnTo>
                      <a:pt x="45" y="480"/>
                    </a:lnTo>
                    <a:lnTo>
                      <a:pt x="41" y="479"/>
                    </a:lnTo>
                    <a:lnTo>
                      <a:pt x="37" y="477"/>
                    </a:lnTo>
                    <a:lnTo>
                      <a:pt x="32" y="475"/>
                    </a:lnTo>
                    <a:lnTo>
                      <a:pt x="24" y="467"/>
                    </a:lnTo>
                    <a:lnTo>
                      <a:pt x="21" y="463"/>
                    </a:lnTo>
                    <a:lnTo>
                      <a:pt x="17" y="459"/>
                    </a:lnTo>
                    <a:lnTo>
                      <a:pt x="12" y="451"/>
                    </a:lnTo>
                    <a:lnTo>
                      <a:pt x="9" y="446"/>
                    </a:lnTo>
                    <a:lnTo>
                      <a:pt x="7" y="442"/>
                    </a:lnTo>
                    <a:lnTo>
                      <a:pt x="4" y="432"/>
                    </a:lnTo>
                    <a:lnTo>
                      <a:pt x="2" y="426"/>
                    </a:lnTo>
                    <a:lnTo>
                      <a:pt x="1" y="421"/>
                    </a:lnTo>
                    <a:lnTo>
                      <a:pt x="0" y="411"/>
                    </a:lnTo>
                    <a:lnTo>
                      <a:pt x="0" y="400"/>
                    </a:lnTo>
                    <a:lnTo>
                      <a:pt x="1" y="389"/>
                    </a:lnTo>
                    <a:lnTo>
                      <a:pt x="2" y="379"/>
                    </a:lnTo>
                    <a:lnTo>
                      <a:pt x="5" y="369"/>
                    </a:lnTo>
                    <a:lnTo>
                      <a:pt x="7" y="364"/>
                    </a:lnTo>
                    <a:lnTo>
                      <a:pt x="9" y="359"/>
                    </a:lnTo>
                    <a:lnTo>
                      <a:pt x="14" y="350"/>
                    </a:lnTo>
                    <a:lnTo>
                      <a:pt x="16" y="346"/>
                    </a:lnTo>
                    <a:lnTo>
                      <a:pt x="19" y="342"/>
                    </a:lnTo>
                    <a:lnTo>
                      <a:pt x="26" y="334"/>
                    </a:lnTo>
                    <a:lnTo>
                      <a:pt x="29" y="331"/>
                    </a:lnTo>
                    <a:lnTo>
                      <a:pt x="33" y="329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895" y="2400"/>
                <a:ext cx="673" cy="662"/>
              </a:xfrm>
              <a:custGeom>
                <a:avLst/>
                <a:gdLst>
                  <a:gd name="T0" fmla="*/ 11 w 673"/>
                  <a:gd name="T1" fmla="*/ 448 h 662"/>
                  <a:gd name="T2" fmla="*/ 27 w 673"/>
                  <a:gd name="T3" fmla="*/ 447 h 662"/>
                  <a:gd name="T4" fmla="*/ 60 w 673"/>
                  <a:gd name="T5" fmla="*/ 469 h 662"/>
                  <a:gd name="T6" fmla="*/ 85 w 673"/>
                  <a:gd name="T7" fmla="*/ 481 h 662"/>
                  <a:gd name="T8" fmla="*/ 109 w 673"/>
                  <a:gd name="T9" fmla="*/ 475 h 662"/>
                  <a:gd name="T10" fmla="*/ 132 w 673"/>
                  <a:gd name="T11" fmla="*/ 446 h 662"/>
                  <a:gd name="T12" fmla="*/ 142 w 673"/>
                  <a:gd name="T13" fmla="*/ 411 h 662"/>
                  <a:gd name="T14" fmla="*/ 135 w 673"/>
                  <a:gd name="T15" fmla="*/ 364 h 662"/>
                  <a:gd name="T16" fmla="*/ 116 w 673"/>
                  <a:gd name="T17" fmla="*/ 334 h 662"/>
                  <a:gd name="T18" fmla="*/ 92 w 673"/>
                  <a:gd name="T19" fmla="*/ 322 h 662"/>
                  <a:gd name="T20" fmla="*/ 67 w 673"/>
                  <a:gd name="T21" fmla="*/ 327 h 662"/>
                  <a:gd name="T22" fmla="*/ 26 w 673"/>
                  <a:gd name="T23" fmla="*/ 354 h 662"/>
                  <a:gd name="T24" fmla="*/ 11 w 673"/>
                  <a:gd name="T25" fmla="*/ 352 h 662"/>
                  <a:gd name="T26" fmla="*/ 0 w 673"/>
                  <a:gd name="T27" fmla="*/ 333 h 662"/>
                  <a:gd name="T28" fmla="*/ 283 w 673"/>
                  <a:gd name="T29" fmla="*/ 135 h 662"/>
                  <a:gd name="T30" fmla="*/ 290 w 673"/>
                  <a:gd name="T31" fmla="*/ 123 h 662"/>
                  <a:gd name="T32" fmla="*/ 278 w 673"/>
                  <a:gd name="T33" fmla="*/ 99 h 662"/>
                  <a:gd name="T34" fmla="*/ 258 w 673"/>
                  <a:gd name="T35" fmla="*/ 64 h 662"/>
                  <a:gd name="T36" fmla="*/ 259 w 673"/>
                  <a:gd name="T37" fmla="*/ 43 h 662"/>
                  <a:gd name="T38" fmla="*/ 274 w 673"/>
                  <a:gd name="T39" fmla="*/ 22 h 662"/>
                  <a:gd name="T40" fmla="*/ 304 w 673"/>
                  <a:gd name="T41" fmla="*/ 5 h 662"/>
                  <a:gd name="T42" fmla="*/ 356 w 673"/>
                  <a:gd name="T43" fmla="*/ 1 h 662"/>
                  <a:gd name="T44" fmla="*/ 390 w 673"/>
                  <a:gd name="T45" fmla="*/ 14 h 662"/>
                  <a:gd name="T46" fmla="*/ 410 w 673"/>
                  <a:gd name="T47" fmla="*/ 32 h 662"/>
                  <a:gd name="T48" fmla="*/ 416 w 673"/>
                  <a:gd name="T49" fmla="*/ 54 h 662"/>
                  <a:gd name="T50" fmla="*/ 394 w 673"/>
                  <a:gd name="T51" fmla="*/ 98 h 662"/>
                  <a:gd name="T52" fmla="*/ 381 w 673"/>
                  <a:gd name="T53" fmla="*/ 123 h 662"/>
                  <a:gd name="T54" fmla="*/ 388 w 673"/>
                  <a:gd name="T55" fmla="*/ 135 h 662"/>
                  <a:gd name="T56" fmla="*/ 673 w 673"/>
                  <a:gd name="T57" fmla="*/ 333 h 662"/>
                  <a:gd name="T58" fmla="*/ 662 w 673"/>
                  <a:gd name="T59" fmla="*/ 353 h 662"/>
                  <a:gd name="T60" fmla="*/ 648 w 673"/>
                  <a:gd name="T61" fmla="*/ 354 h 662"/>
                  <a:gd name="T62" fmla="*/ 615 w 673"/>
                  <a:gd name="T63" fmla="*/ 332 h 662"/>
                  <a:gd name="T64" fmla="*/ 587 w 673"/>
                  <a:gd name="T65" fmla="*/ 322 h 662"/>
                  <a:gd name="T66" fmla="*/ 565 w 673"/>
                  <a:gd name="T67" fmla="*/ 329 h 662"/>
                  <a:gd name="T68" fmla="*/ 545 w 673"/>
                  <a:gd name="T69" fmla="*/ 350 h 662"/>
                  <a:gd name="T70" fmla="*/ 532 w 673"/>
                  <a:gd name="T71" fmla="*/ 389 h 662"/>
                  <a:gd name="T72" fmla="*/ 535 w 673"/>
                  <a:gd name="T73" fmla="*/ 432 h 662"/>
                  <a:gd name="T74" fmla="*/ 549 w 673"/>
                  <a:gd name="T75" fmla="*/ 459 h 662"/>
                  <a:gd name="T76" fmla="*/ 568 w 673"/>
                  <a:gd name="T77" fmla="*/ 477 h 662"/>
                  <a:gd name="T78" fmla="*/ 590 w 673"/>
                  <a:gd name="T79" fmla="*/ 481 h 662"/>
                  <a:gd name="T80" fmla="*/ 628 w 673"/>
                  <a:gd name="T81" fmla="*/ 458 h 662"/>
                  <a:gd name="T82" fmla="*/ 652 w 673"/>
                  <a:gd name="T83" fmla="*/ 446 h 662"/>
                  <a:gd name="T84" fmla="*/ 665 w 673"/>
                  <a:gd name="T85" fmla="*/ 450 h 662"/>
                  <a:gd name="T86" fmla="*/ 673 w 673"/>
                  <a:gd name="T87" fmla="*/ 662 h 662"/>
                  <a:gd name="T88" fmla="*/ 383 w 673"/>
                  <a:gd name="T89" fmla="*/ 652 h 662"/>
                  <a:gd name="T90" fmla="*/ 382 w 673"/>
                  <a:gd name="T91" fmla="*/ 638 h 662"/>
                  <a:gd name="T92" fmla="*/ 405 w 673"/>
                  <a:gd name="T93" fmla="*/ 604 h 662"/>
                  <a:gd name="T94" fmla="*/ 416 w 673"/>
                  <a:gd name="T95" fmla="*/ 570 h 662"/>
                  <a:gd name="T96" fmla="*/ 403 w 673"/>
                  <a:gd name="T97" fmla="*/ 545 h 662"/>
                  <a:gd name="T98" fmla="*/ 377 w 673"/>
                  <a:gd name="T99" fmla="*/ 528 h 662"/>
                  <a:gd name="T100" fmla="*/ 335 w 673"/>
                  <a:gd name="T101" fmla="*/ 521 h 662"/>
                  <a:gd name="T102" fmla="*/ 294 w 673"/>
                  <a:gd name="T103" fmla="*/ 530 h 662"/>
                  <a:gd name="T104" fmla="*/ 267 w 673"/>
                  <a:gd name="T105" fmla="*/ 550 h 662"/>
                  <a:gd name="T106" fmla="*/ 257 w 673"/>
                  <a:gd name="T107" fmla="*/ 572 h 662"/>
                  <a:gd name="T108" fmla="*/ 263 w 673"/>
                  <a:gd name="T109" fmla="*/ 597 h 662"/>
                  <a:gd name="T110" fmla="*/ 287 w 673"/>
                  <a:gd name="T111" fmla="*/ 633 h 662"/>
                  <a:gd name="T112" fmla="*/ 289 w 673"/>
                  <a:gd name="T113" fmla="*/ 649 h 662"/>
                  <a:gd name="T114" fmla="*/ 275 w 673"/>
                  <a:gd name="T115" fmla="*/ 660 h 66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73" h="662">
                    <a:moveTo>
                      <a:pt x="1" y="466"/>
                    </a:moveTo>
                    <a:lnTo>
                      <a:pt x="4" y="456"/>
                    </a:lnTo>
                    <a:lnTo>
                      <a:pt x="7" y="453"/>
                    </a:lnTo>
                    <a:lnTo>
                      <a:pt x="9" y="450"/>
                    </a:lnTo>
                    <a:lnTo>
                      <a:pt x="11" y="448"/>
                    </a:lnTo>
                    <a:lnTo>
                      <a:pt x="13" y="446"/>
                    </a:lnTo>
                    <a:lnTo>
                      <a:pt x="16" y="446"/>
                    </a:lnTo>
                    <a:lnTo>
                      <a:pt x="20" y="445"/>
                    </a:lnTo>
                    <a:lnTo>
                      <a:pt x="23" y="446"/>
                    </a:lnTo>
                    <a:lnTo>
                      <a:pt x="27" y="447"/>
                    </a:lnTo>
                    <a:lnTo>
                      <a:pt x="30" y="449"/>
                    </a:lnTo>
                    <a:lnTo>
                      <a:pt x="34" y="451"/>
                    </a:lnTo>
                    <a:lnTo>
                      <a:pt x="42" y="456"/>
                    </a:lnTo>
                    <a:lnTo>
                      <a:pt x="51" y="463"/>
                    </a:lnTo>
                    <a:lnTo>
                      <a:pt x="60" y="469"/>
                    </a:lnTo>
                    <a:lnTo>
                      <a:pt x="65" y="473"/>
                    </a:lnTo>
                    <a:lnTo>
                      <a:pt x="70" y="476"/>
                    </a:lnTo>
                    <a:lnTo>
                      <a:pt x="75" y="478"/>
                    </a:lnTo>
                    <a:lnTo>
                      <a:pt x="80" y="480"/>
                    </a:lnTo>
                    <a:lnTo>
                      <a:pt x="85" y="481"/>
                    </a:lnTo>
                    <a:lnTo>
                      <a:pt x="90" y="481"/>
                    </a:lnTo>
                    <a:lnTo>
                      <a:pt x="95" y="481"/>
                    </a:lnTo>
                    <a:lnTo>
                      <a:pt x="100" y="480"/>
                    </a:lnTo>
                    <a:lnTo>
                      <a:pt x="104" y="478"/>
                    </a:lnTo>
                    <a:lnTo>
                      <a:pt x="109" y="475"/>
                    </a:lnTo>
                    <a:lnTo>
                      <a:pt x="117" y="467"/>
                    </a:lnTo>
                    <a:lnTo>
                      <a:pt x="121" y="463"/>
                    </a:lnTo>
                    <a:lnTo>
                      <a:pt x="124" y="459"/>
                    </a:lnTo>
                    <a:lnTo>
                      <a:pt x="130" y="451"/>
                    </a:lnTo>
                    <a:lnTo>
                      <a:pt x="132" y="446"/>
                    </a:lnTo>
                    <a:lnTo>
                      <a:pt x="134" y="442"/>
                    </a:lnTo>
                    <a:lnTo>
                      <a:pt x="138" y="432"/>
                    </a:lnTo>
                    <a:lnTo>
                      <a:pt x="139" y="426"/>
                    </a:lnTo>
                    <a:lnTo>
                      <a:pt x="140" y="421"/>
                    </a:lnTo>
                    <a:lnTo>
                      <a:pt x="142" y="411"/>
                    </a:lnTo>
                    <a:lnTo>
                      <a:pt x="142" y="400"/>
                    </a:lnTo>
                    <a:lnTo>
                      <a:pt x="141" y="389"/>
                    </a:lnTo>
                    <a:lnTo>
                      <a:pt x="139" y="379"/>
                    </a:lnTo>
                    <a:lnTo>
                      <a:pt x="136" y="369"/>
                    </a:lnTo>
                    <a:lnTo>
                      <a:pt x="135" y="364"/>
                    </a:lnTo>
                    <a:lnTo>
                      <a:pt x="133" y="359"/>
                    </a:lnTo>
                    <a:lnTo>
                      <a:pt x="128" y="350"/>
                    </a:lnTo>
                    <a:lnTo>
                      <a:pt x="125" y="346"/>
                    </a:lnTo>
                    <a:lnTo>
                      <a:pt x="122" y="342"/>
                    </a:lnTo>
                    <a:lnTo>
                      <a:pt x="116" y="334"/>
                    </a:lnTo>
                    <a:lnTo>
                      <a:pt x="112" y="331"/>
                    </a:lnTo>
                    <a:lnTo>
                      <a:pt x="108" y="329"/>
                    </a:lnTo>
                    <a:lnTo>
                      <a:pt x="103" y="326"/>
                    </a:lnTo>
                    <a:lnTo>
                      <a:pt x="98" y="324"/>
                    </a:lnTo>
                    <a:lnTo>
                      <a:pt x="92" y="322"/>
                    </a:lnTo>
                    <a:lnTo>
                      <a:pt x="87" y="322"/>
                    </a:lnTo>
                    <a:lnTo>
                      <a:pt x="82" y="322"/>
                    </a:lnTo>
                    <a:lnTo>
                      <a:pt x="77" y="323"/>
                    </a:lnTo>
                    <a:lnTo>
                      <a:pt x="72" y="325"/>
                    </a:lnTo>
                    <a:lnTo>
                      <a:pt x="67" y="327"/>
                    </a:lnTo>
                    <a:lnTo>
                      <a:pt x="58" y="332"/>
                    </a:lnTo>
                    <a:lnTo>
                      <a:pt x="49" y="338"/>
                    </a:lnTo>
                    <a:lnTo>
                      <a:pt x="41" y="345"/>
                    </a:lnTo>
                    <a:lnTo>
                      <a:pt x="33" y="350"/>
                    </a:lnTo>
                    <a:lnTo>
                      <a:pt x="26" y="354"/>
                    </a:lnTo>
                    <a:lnTo>
                      <a:pt x="23" y="355"/>
                    </a:lnTo>
                    <a:lnTo>
                      <a:pt x="20" y="355"/>
                    </a:lnTo>
                    <a:lnTo>
                      <a:pt x="16" y="355"/>
                    </a:lnTo>
                    <a:lnTo>
                      <a:pt x="14" y="354"/>
                    </a:lnTo>
                    <a:lnTo>
                      <a:pt x="11" y="352"/>
                    </a:lnTo>
                    <a:lnTo>
                      <a:pt x="9" y="350"/>
                    </a:lnTo>
                    <a:lnTo>
                      <a:pt x="7" y="347"/>
                    </a:lnTo>
                    <a:lnTo>
                      <a:pt x="4" y="344"/>
                    </a:lnTo>
                    <a:lnTo>
                      <a:pt x="2" y="338"/>
                    </a:lnTo>
                    <a:lnTo>
                      <a:pt x="0" y="333"/>
                    </a:lnTo>
                    <a:lnTo>
                      <a:pt x="1" y="141"/>
                    </a:lnTo>
                    <a:lnTo>
                      <a:pt x="269" y="141"/>
                    </a:lnTo>
                    <a:lnTo>
                      <a:pt x="276" y="139"/>
                    </a:lnTo>
                    <a:lnTo>
                      <a:pt x="280" y="137"/>
                    </a:lnTo>
                    <a:lnTo>
                      <a:pt x="283" y="135"/>
                    </a:lnTo>
                    <a:lnTo>
                      <a:pt x="286" y="133"/>
                    </a:lnTo>
                    <a:lnTo>
                      <a:pt x="288" y="130"/>
                    </a:lnTo>
                    <a:lnTo>
                      <a:pt x="289" y="128"/>
                    </a:lnTo>
                    <a:lnTo>
                      <a:pt x="290" y="125"/>
                    </a:lnTo>
                    <a:lnTo>
                      <a:pt x="290" y="123"/>
                    </a:lnTo>
                    <a:lnTo>
                      <a:pt x="290" y="120"/>
                    </a:lnTo>
                    <a:lnTo>
                      <a:pt x="289" y="117"/>
                    </a:lnTo>
                    <a:lnTo>
                      <a:pt x="286" y="112"/>
                    </a:lnTo>
                    <a:lnTo>
                      <a:pt x="283" y="105"/>
                    </a:lnTo>
                    <a:lnTo>
                      <a:pt x="278" y="99"/>
                    </a:lnTo>
                    <a:lnTo>
                      <a:pt x="267" y="85"/>
                    </a:lnTo>
                    <a:lnTo>
                      <a:pt x="263" y="76"/>
                    </a:lnTo>
                    <a:lnTo>
                      <a:pt x="261" y="72"/>
                    </a:lnTo>
                    <a:lnTo>
                      <a:pt x="260" y="68"/>
                    </a:lnTo>
                    <a:lnTo>
                      <a:pt x="258" y="64"/>
                    </a:lnTo>
                    <a:lnTo>
                      <a:pt x="258" y="60"/>
                    </a:lnTo>
                    <a:lnTo>
                      <a:pt x="257" y="56"/>
                    </a:lnTo>
                    <a:lnTo>
                      <a:pt x="257" y="51"/>
                    </a:lnTo>
                    <a:lnTo>
                      <a:pt x="258" y="47"/>
                    </a:lnTo>
                    <a:lnTo>
                      <a:pt x="259" y="43"/>
                    </a:lnTo>
                    <a:lnTo>
                      <a:pt x="261" y="38"/>
                    </a:lnTo>
                    <a:lnTo>
                      <a:pt x="264" y="33"/>
                    </a:lnTo>
                    <a:lnTo>
                      <a:pt x="267" y="29"/>
                    </a:lnTo>
                    <a:lnTo>
                      <a:pt x="270" y="26"/>
                    </a:lnTo>
                    <a:lnTo>
                      <a:pt x="274" y="22"/>
                    </a:lnTo>
                    <a:lnTo>
                      <a:pt x="277" y="19"/>
                    </a:lnTo>
                    <a:lnTo>
                      <a:pt x="285" y="14"/>
                    </a:lnTo>
                    <a:lnTo>
                      <a:pt x="294" y="9"/>
                    </a:lnTo>
                    <a:lnTo>
                      <a:pt x="299" y="7"/>
                    </a:lnTo>
                    <a:lnTo>
                      <a:pt x="304" y="5"/>
                    </a:lnTo>
                    <a:lnTo>
                      <a:pt x="314" y="2"/>
                    </a:lnTo>
                    <a:lnTo>
                      <a:pt x="324" y="1"/>
                    </a:lnTo>
                    <a:lnTo>
                      <a:pt x="335" y="0"/>
                    </a:lnTo>
                    <a:lnTo>
                      <a:pt x="346" y="0"/>
                    </a:lnTo>
                    <a:lnTo>
                      <a:pt x="356" y="1"/>
                    </a:lnTo>
                    <a:lnTo>
                      <a:pt x="367" y="4"/>
                    </a:lnTo>
                    <a:lnTo>
                      <a:pt x="377" y="7"/>
                    </a:lnTo>
                    <a:lnTo>
                      <a:pt x="381" y="9"/>
                    </a:lnTo>
                    <a:lnTo>
                      <a:pt x="386" y="12"/>
                    </a:lnTo>
                    <a:lnTo>
                      <a:pt x="390" y="14"/>
                    </a:lnTo>
                    <a:lnTo>
                      <a:pt x="395" y="17"/>
                    </a:lnTo>
                    <a:lnTo>
                      <a:pt x="400" y="21"/>
                    </a:lnTo>
                    <a:lnTo>
                      <a:pt x="403" y="24"/>
                    </a:lnTo>
                    <a:lnTo>
                      <a:pt x="407" y="28"/>
                    </a:lnTo>
                    <a:lnTo>
                      <a:pt x="410" y="32"/>
                    </a:lnTo>
                    <a:lnTo>
                      <a:pt x="412" y="37"/>
                    </a:lnTo>
                    <a:lnTo>
                      <a:pt x="414" y="41"/>
                    </a:lnTo>
                    <a:lnTo>
                      <a:pt x="416" y="45"/>
                    </a:lnTo>
                    <a:lnTo>
                      <a:pt x="416" y="50"/>
                    </a:lnTo>
                    <a:lnTo>
                      <a:pt x="416" y="54"/>
                    </a:lnTo>
                    <a:lnTo>
                      <a:pt x="416" y="58"/>
                    </a:lnTo>
                    <a:lnTo>
                      <a:pt x="413" y="66"/>
                    </a:lnTo>
                    <a:lnTo>
                      <a:pt x="410" y="74"/>
                    </a:lnTo>
                    <a:lnTo>
                      <a:pt x="405" y="83"/>
                    </a:lnTo>
                    <a:lnTo>
                      <a:pt x="394" y="98"/>
                    </a:lnTo>
                    <a:lnTo>
                      <a:pt x="389" y="104"/>
                    </a:lnTo>
                    <a:lnTo>
                      <a:pt x="385" y="111"/>
                    </a:lnTo>
                    <a:lnTo>
                      <a:pt x="382" y="117"/>
                    </a:lnTo>
                    <a:lnTo>
                      <a:pt x="381" y="120"/>
                    </a:lnTo>
                    <a:lnTo>
                      <a:pt x="381" y="123"/>
                    </a:lnTo>
                    <a:lnTo>
                      <a:pt x="381" y="125"/>
                    </a:lnTo>
                    <a:lnTo>
                      <a:pt x="381" y="128"/>
                    </a:lnTo>
                    <a:lnTo>
                      <a:pt x="383" y="130"/>
                    </a:lnTo>
                    <a:lnTo>
                      <a:pt x="385" y="133"/>
                    </a:lnTo>
                    <a:lnTo>
                      <a:pt x="388" y="135"/>
                    </a:lnTo>
                    <a:lnTo>
                      <a:pt x="391" y="137"/>
                    </a:lnTo>
                    <a:lnTo>
                      <a:pt x="396" y="139"/>
                    </a:lnTo>
                    <a:lnTo>
                      <a:pt x="402" y="141"/>
                    </a:lnTo>
                    <a:lnTo>
                      <a:pt x="673" y="141"/>
                    </a:lnTo>
                    <a:lnTo>
                      <a:pt x="673" y="333"/>
                    </a:lnTo>
                    <a:lnTo>
                      <a:pt x="671" y="339"/>
                    </a:lnTo>
                    <a:lnTo>
                      <a:pt x="669" y="344"/>
                    </a:lnTo>
                    <a:lnTo>
                      <a:pt x="667" y="348"/>
                    </a:lnTo>
                    <a:lnTo>
                      <a:pt x="665" y="350"/>
                    </a:lnTo>
                    <a:lnTo>
                      <a:pt x="662" y="353"/>
                    </a:lnTo>
                    <a:lnTo>
                      <a:pt x="660" y="354"/>
                    </a:lnTo>
                    <a:lnTo>
                      <a:pt x="657" y="355"/>
                    </a:lnTo>
                    <a:lnTo>
                      <a:pt x="655" y="355"/>
                    </a:lnTo>
                    <a:lnTo>
                      <a:pt x="652" y="355"/>
                    </a:lnTo>
                    <a:lnTo>
                      <a:pt x="648" y="354"/>
                    </a:lnTo>
                    <a:lnTo>
                      <a:pt x="642" y="351"/>
                    </a:lnTo>
                    <a:lnTo>
                      <a:pt x="636" y="348"/>
                    </a:lnTo>
                    <a:lnTo>
                      <a:pt x="630" y="343"/>
                    </a:lnTo>
                    <a:lnTo>
                      <a:pt x="623" y="337"/>
                    </a:lnTo>
                    <a:lnTo>
                      <a:pt x="615" y="332"/>
                    </a:lnTo>
                    <a:lnTo>
                      <a:pt x="608" y="328"/>
                    </a:lnTo>
                    <a:lnTo>
                      <a:pt x="600" y="325"/>
                    </a:lnTo>
                    <a:lnTo>
                      <a:pt x="596" y="323"/>
                    </a:lnTo>
                    <a:lnTo>
                      <a:pt x="592" y="322"/>
                    </a:lnTo>
                    <a:lnTo>
                      <a:pt x="587" y="322"/>
                    </a:lnTo>
                    <a:lnTo>
                      <a:pt x="583" y="322"/>
                    </a:lnTo>
                    <a:lnTo>
                      <a:pt x="579" y="323"/>
                    </a:lnTo>
                    <a:lnTo>
                      <a:pt x="574" y="324"/>
                    </a:lnTo>
                    <a:lnTo>
                      <a:pt x="570" y="326"/>
                    </a:lnTo>
                    <a:lnTo>
                      <a:pt x="565" y="329"/>
                    </a:lnTo>
                    <a:lnTo>
                      <a:pt x="561" y="331"/>
                    </a:lnTo>
                    <a:lnTo>
                      <a:pt x="557" y="334"/>
                    </a:lnTo>
                    <a:lnTo>
                      <a:pt x="554" y="338"/>
                    </a:lnTo>
                    <a:lnTo>
                      <a:pt x="551" y="342"/>
                    </a:lnTo>
                    <a:lnTo>
                      <a:pt x="545" y="350"/>
                    </a:lnTo>
                    <a:lnTo>
                      <a:pt x="540" y="359"/>
                    </a:lnTo>
                    <a:lnTo>
                      <a:pt x="538" y="364"/>
                    </a:lnTo>
                    <a:lnTo>
                      <a:pt x="537" y="369"/>
                    </a:lnTo>
                    <a:lnTo>
                      <a:pt x="534" y="379"/>
                    </a:lnTo>
                    <a:lnTo>
                      <a:pt x="532" y="389"/>
                    </a:lnTo>
                    <a:lnTo>
                      <a:pt x="532" y="394"/>
                    </a:lnTo>
                    <a:lnTo>
                      <a:pt x="531" y="400"/>
                    </a:lnTo>
                    <a:lnTo>
                      <a:pt x="532" y="411"/>
                    </a:lnTo>
                    <a:lnTo>
                      <a:pt x="533" y="421"/>
                    </a:lnTo>
                    <a:lnTo>
                      <a:pt x="535" y="432"/>
                    </a:lnTo>
                    <a:lnTo>
                      <a:pt x="539" y="442"/>
                    </a:lnTo>
                    <a:lnTo>
                      <a:pt x="541" y="446"/>
                    </a:lnTo>
                    <a:lnTo>
                      <a:pt x="543" y="451"/>
                    </a:lnTo>
                    <a:lnTo>
                      <a:pt x="546" y="455"/>
                    </a:lnTo>
                    <a:lnTo>
                      <a:pt x="549" y="459"/>
                    </a:lnTo>
                    <a:lnTo>
                      <a:pt x="552" y="463"/>
                    </a:lnTo>
                    <a:lnTo>
                      <a:pt x="556" y="467"/>
                    </a:lnTo>
                    <a:lnTo>
                      <a:pt x="560" y="472"/>
                    </a:lnTo>
                    <a:lnTo>
                      <a:pt x="564" y="475"/>
                    </a:lnTo>
                    <a:lnTo>
                      <a:pt x="568" y="477"/>
                    </a:lnTo>
                    <a:lnTo>
                      <a:pt x="573" y="479"/>
                    </a:lnTo>
                    <a:lnTo>
                      <a:pt x="577" y="480"/>
                    </a:lnTo>
                    <a:lnTo>
                      <a:pt x="581" y="481"/>
                    </a:lnTo>
                    <a:lnTo>
                      <a:pt x="585" y="481"/>
                    </a:lnTo>
                    <a:lnTo>
                      <a:pt x="590" y="481"/>
                    </a:lnTo>
                    <a:lnTo>
                      <a:pt x="598" y="478"/>
                    </a:lnTo>
                    <a:lnTo>
                      <a:pt x="602" y="476"/>
                    </a:lnTo>
                    <a:lnTo>
                      <a:pt x="606" y="474"/>
                    </a:lnTo>
                    <a:lnTo>
                      <a:pt x="614" y="469"/>
                    </a:lnTo>
                    <a:lnTo>
                      <a:pt x="628" y="458"/>
                    </a:lnTo>
                    <a:lnTo>
                      <a:pt x="635" y="453"/>
                    </a:lnTo>
                    <a:lnTo>
                      <a:pt x="642" y="449"/>
                    </a:lnTo>
                    <a:lnTo>
                      <a:pt x="645" y="448"/>
                    </a:lnTo>
                    <a:lnTo>
                      <a:pt x="648" y="446"/>
                    </a:lnTo>
                    <a:lnTo>
                      <a:pt x="652" y="446"/>
                    </a:lnTo>
                    <a:lnTo>
                      <a:pt x="655" y="445"/>
                    </a:lnTo>
                    <a:lnTo>
                      <a:pt x="657" y="446"/>
                    </a:lnTo>
                    <a:lnTo>
                      <a:pt x="660" y="446"/>
                    </a:lnTo>
                    <a:lnTo>
                      <a:pt x="662" y="448"/>
                    </a:lnTo>
                    <a:lnTo>
                      <a:pt x="665" y="450"/>
                    </a:lnTo>
                    <a:lnTo>
                      <a:pt x="667" y="453"/>
                    </a:lnTo>
                    <a:lnTo>
                      <a:pt x="669" y="457"/>
                    </a:lnTo>
                    <a:lnTo>
                      <a:pt x="671" y="461"/>
                    </a:lnTo>
                    <a:lnTo>
                      <a:pt x="673" y="467"/>
                    </a:lnTo>
                    <a:lnTo>
                      <a:pt x="673" y="662"/>
                    </a:lnTo>
                    <a:lnTo>
                      <a:pt x="403" y="662"/>
                    </a:lnTo>
                    <a:lnTo>
                      <a:pt x="392" y="658"/>
                    </a:lnTo>
                    <a:lnTo>
                      <a:pt x="388" y="656"/>
                    </a:lnTo>
                    <a:lnTo>
                      <a:pt x="385" y="654"/>
                    </a:lnTo>
                    <a:lnTo>
                      <a:pt x="383" y="652"/>
                    </a:lnTo>
                    <a:lnTo>
                      <a:pt x="382" y="649"/>
                    </a:lnTo>
                    <a:lnTo>
                      <a:pt x="381" y="647"/>
                    </a:lnTo>
                    <a:lnTo>
                      <a:pt x="380" y="644"/>
                    </a:lnTo>
                    <a:lnTo>
                      <a:pt x="381" y="641"/>
                    </a:lnTo>
                    <a:lnTo>
                      <a:pt x="382" y="638"/>
                    </a:lnTo>
                    <a:lnTo>
                      <a:pt x="384" y="632"/>
                    </a:lnTo>
                    <a:lnTo>
                      <a:pt x="388" y="625"/>
                    </a:lnTo>
                    <a:lnTo>
                      <a:pt x="393" y="619"/>
                    </a:lnTo>
                    <a:lnTo>
                      <a:pt x="400" y="611"/>
                    </a:lnTo>
                    <a:lnTo>
                      <a:pt x="405" y="604"/>
                    </a:lnTo>
                    <a:lnTo>
                      <a:pt x="410" y="595"/>
                    </a:lnTo>
                    <a:lnTo>
                      <a:pt x="413" y="587"/>
                    </a:lnTo>
                    <a:lnTo>
                      <a:pt x="416" y="579"/>
                    </a:lnTo>
                    <a:lnTo>
                      <a:pt x="416" y="575"/>
                    </a:lnTo>
                    <a:lnTo>
                      <a:pt x="416" y="570"/>
                    </a:lnTo>
                    <a:lnTo>
                      <a:pt x="416" y="566"/>
                    </a:lnTo>
                    <a:lnTo>
                      <a:pt x="414" y="562"/>
                    </a:lnTo>
                    <a:lnTo>
                      <a:pt x="413" y="557"/>
                    </a:lnTo>
                    <a:lnTo>
                      <a:pt x="410" y="553"/>
                    </a:lnTo>
                    <a:lnTo>
                      <a:pt x="403" y="545"/>
                    </a:lnTo>
                    <a:lnTo>
                      <a:pt x="400" y="541"/>
                    </a:lnTo>
                    <a:lnTo>
                      <a:pt x="395" y="538"/>
                    </a:lnTo>
                    <a:lnTo>
                      <a:pt x="386" y="532"/>
                    </a:lnTo>
                    <a:lnTo>
                      <a:pt x="381" y="530"/>
                    </a:lnTo>
                    <a:lnTo>
                      <a:pt x="377" y="528"/>
                    </a:lnTo>
                    <a:lnTo>
                      <a:pt x="367" y="524"/>
                    </a:lnTo>
                    <a:lnTo>
                      <a:pt x="362" y="523"/>
                    </a:lnTo>
                    <a:lnTo>
                      <a:pt x="356" y="522"/>
                    </a:lnTo>
                    <a:lnTo>
                      <a:pt x="346" y="521"/>
                    </a:lnTo>
                    <a:lnTo>
                      <a:pt x="335" y="521"/>
                    </a:lnTo>
                    <a:lnTo>
                      <a:pt x="324" y="521"/>
                    </a:lnTo>
                    <a:lnTo>
                      <a:pt x="314" y="523"/>
                    </a:lnTo>
                    <a:lnTo>
                      <a:pt x="304" y="526"/>
                    </a:lnTo>
                    <a:lnTo>
                      <a:pt x="299" y="528"/>
                    </a:lnTo>
                    <a:lnTo>
                      <a:pt x="294" y="530"/>
                    </a:lnTo>
                    <a:lnTo>
                      <a:pt x="285" y="534"/>
                    </a:lnTo>
                    <a:lnTo>
                      <a:pt x="281" y="537"/>
                    </a:lnTo>
                    <a:lnTo>
                      <a:pt x="277" y="540"/>
                    </a:lnTo>
                    <a:lnTo>
                      <a:pt x="270" y="547"/>
                    </a:lnTo>
                    <a:lnTo>
                      <a:pt x="267" y="550"/>
                    </a:lnTo>
                    <a:lnTo>
                      <a:pt x="264" y="554"/>
                    </a:lnTo>
                    <a:lnTo>
                      <a:pt x="261" y="559"/>
                    </a:lnTo>
                    <a:lnTo>
                      <a:pt x="259" y="563"/>
                    </a:lnTo>
                    <a:lnTo>
                      <a:pt x="258" y="568"/>
                    </a:lnTo>
                    <a:lnTo>
                      <a:pt x="257" y="572"/>
                    </a:lnTo>
                    <a:lnTo>
                      <a:pt x="257" y="577"/>
                    </a:lnTo>
                    <a:lnTo>
                      <a:pt x="258" y="581"/>
                    </a:lnTo>
                    <a:lnTo>
                      <a:pt x="258" y="585"/>
                    </a:lnTo>
                    <a:lnTo>
                      <a:pt x="260" y="589"/>
                    </a:lnTo>
                    <a:lnTo>
                      <a:pt x="263" y="597"/>
                    </a:lnTo>
                    <a:lnTo>
                      <a:pt x="267" y="606"/>
                    </a:lnTo>
                    <a:lnTo>
                      <a:pt x="273" y="613"/>
                    </a:lnTo>
                    <a:lnTo>
                      <a:pt x="278" y="620"/>
                    </a:lnTo>
                    <a:lnTo>
                      <a:pt x="283" y="626"/>
                    </a:lnTo>
                    <a:lnTo>
                      <a:pt x="287" y="633"/>
                    </a:lnTo>
                    <a:lnTo>
                      <a:pt x="289" y="638"/>
                    </a:lnTo>
                    <a:lnTo>
                      <a:pt x="290" y="641"/>
                    </a:lnTo>
                    <a:lnTo>
                      <a:pt x="290" y="644"/>
                    </a:lnTo>
                    <a:lnTo>
                      <a:pt x="290" y="646"/>
                    </a:lnTo>
                    <a:lnTo>
                      <a:pt x="289" y="649"/>
                    </a:lnTo>
                    <a:lnTo>
                      <a:pt x="288" y="651"/>
                    </a:lnTo>
                    <a:lnTo>
                      <a:pt x="286" y="654"/>
                    </a:lnTo>
                    <a:lnTo>
                      <a:pt x="283" y="656"/>
                    </a:lnTo>
                    <a:lnTo>
                      <a:pt x="279" y="658"/>
                    </a:lnTo>
                    <a:lnTo>
                      <a:pt x="275" y="660"/>
                    </a:lnTo>
                    <a:lnTo>
                      <a:pt x="268" y="662"/>
                    </a:lnTo>
                    <a:lnTo>
                      <a:pt x="1" y="662"/>
                    </a:lnTo>
                    <a:lnTo>
                      <a:pt x="1" y="46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219" y="2399"/>
                <a:ext cx="818" cy="805"/>
              </a:xfrm>
              <a:custGeom>
                <a:avLst/>
                <a:gdLst>
                  <a:gd name="T0" fmla="*/ 388 w 818"/>
                  <a:gd name="T1" fmla="*/ 671 h 805"/>
                  <a:gd name="T2" fmla="*/ 383 w 818"/>
                  <a:gd name="T3" fmla="*/ 681 h 805"/>
                  <a:gd name="T4" fmla="*/ 391 w 818"/>
                  <a:gd name="T5" fmla="*/ 700 h 805"/>
                  <a:gd name="T6" fmla="*/ 411 w 818"/>
                  <a:gd name="T7" fmla="*/ 729 h 805"/>
                  <a:gd name="T8" fmla="*/ 417 w 818"/>
                  <a:gd name="T9" fmla="*/ 755 h 805"/>
                  <a:gd name="T10" fmla="*/ 411 w 818"/>
                  <a:gd name="T11" fmla="*/ 772 h 805"/>
                  <a:gd name="T12" fmla="*/ 388 w 818"/>
                  <a:gd name="T13" fmla="*/ 793 h 805"/>
                  <a:gd name="T14" fmla="*/ 364 w 818"/>
                  <a:gd name="T15" fmla="*/ 802 h 805"/>
                  <a:gd name="T16" fmla="*/ 327 w 818"/>
                  <a:gd name="T17" fmla="*/ 804 h 805"/>
                  <a:gd name="T18" fmla="*/ 295 w 818"/>
                  <a:gd name="T19" fmla="*/ 796 h 805"/>
                  <a:gd name="T20" fmla="*/ 272 w 818"/>
                  <a:gd name="T21" fmla="*/ 779 h 805"/>
                  <a:gd name="T22" fmla="*/ 261 w 818"/>
                  <a:gd name="T23" fmla="*/ 762 h 805"/>
                  <a:gd name="T24" fmla="*/ 260 w 818"/>
                  <a:gd name="T25" fmla="*/ 744 h 805"/>
                  <a:gd name="T26" fmla="*/ 275 w 818"/>
                  <a:gd name="T27" fmla="*/ 712 h 805"/>
                  <a:gd name="T28" fmla="*/ 290 w 818"/>
                  <a:gd name="T29" fmla="*/ 687 h 805"/>
                  <a:gd name="T30" fmla="*/ 290 w 818"/>
                  <a:gd name="T31" fmla="*/ 676 h 805"/>
                  <a:gd name="T32" fmla="*/ 280 w 818"/>
                  <a:gd name="T33" fmla="*/ 667 h 805"/>
                  <a:gd name="T34" fmla="*/ 0 w 818"/>
                  <a:gd name="T35" fmla="*/ 142 h 805"/>
                  <a:gd name="T36" fmla="*/ 284 w 818"/>
                  <a:gd name="T37" fmla="*/ 136 h 805"/>
                  <a:gd name="T38" fmla="*/ 291 w 818"/>
                  <a:gd name="T39" fmla="*/ 126 h 805"/>
                  <a:gd name="T40" fmla="*/ 289 w 818"/>
                  <a:gd name="T41" fmla="*/ 115 h 805"/>
                  <a:gd name="T42" fmla="*/ 275 w 818"/>
                  <a:gd name="T43" fmla="*/ 93 h 805"/>
                  <a:gd name="T44" fmla="*/ 261 w 818"/>
                  <a:gd name="T45" fmla="*/ 65 h 805"/>
                  <a:gd name="T46" fmla="*/ 260 w 818"/>
                  <a:gd name="T47" fmla="*/ 48 h 805"/>
                  <a:gd name="T48" fmla="*/ 269 w 818"/>
                  <a:gd name="T49" fmla="*/ 30 h 805"/>
                  <a:gd name="T50" fmla="*/ 287 w 818"/>
                  <a:gd name="T51" fmla="*/ 14 h 805"/>
                  <a:gd name="T52" fmla="*/ 316 w 818"/>
                  <a:gd name="T53" fmla="*/ 3 h 805"/>
                  <a:gd name="T54" fmla="*/ 359 w 818"/>
                  <a:gd name="T55" fmla="*/ 2 h 805"/>
                  <a:gd name="T56" fmla="*/ 388 w 818"/>
                  <a:gd name="T57" fmla="*/ 12 h 805"/>
                  <a:gd name="T58" fmla="*/ 404 w 818"/>
                  <a:gd name="T59" fmla="*/ 25 h 805"/>
                  <a:gd name="T60" fmla="*/ 416 w 818"/>
                  <a:gd name="T61" fmla="*/ 42 h 805"/>
                  <a:gd name="T62" fmla="*/ 417 w 818"/>
                  <a:gd name="T63" fmla="*/ 59 h 805"/>
                  <a:gd name="T64" fmla="*/ 406 w 818"/>
                  <a:gd name="T65" fmla="*/ 84 h 805"/>
                  <a:gd name="T66" fmla="*/ 385 w 818"/>
                  <a:gd name="T67" fmla="*/ 115 h 805"/>
                  <a:gd name="T68" fmla="*/ 383 w 818"/>
                  <a:gd name="T69" fmla="*/ 127 h 805"/>
                  <a:gd name="T70" fmla="*/ 391 w 818"/>
                  <a:gd name="T71" fmla="*/ 136 h 805"/>
                  <a:gd name="T72" fmla="*/ 677 w 818"/>
                  <a:gd name="T73" fmla="*/ 142 h 805"/>
                  <a:gd name="T74" fmla="*/ 683 w 818"/>
                  <a:gd name="T75" fmla="*/ 349 h 805"/>
                  <a:gd name="T76" fmla="*/ 692 w 818"/>
                  <a:gd name="T77" fmla="*/ 356 h 805"/>
                  <a:gd name="T78" fmla="*/ 707 w 818"/>
                  <a:gd name="T79" fmla="*/ 352 h 805"/>
                  <a:gd name="T80" fmla="*/ 742 w 818"/>
                  <a:gd name="T81" fmla="*/ 329 h 805"/>
                  <a:gd name="T82" fmla="*/ 762 w 818"/>
                  <a:gd name="T83" fmla="*/ 323 h 805"/>
                  <a:gd name="T84" fmla="*/ 780 w 818"/>
                  <a:gd name="T85" fmla="*/ 327 h 805"/>
                  <a:gd name="T86" fmla="*/ 795 w 818"/>
                  <a:gd name="T87" fmla="*/ 339 h 805"/>
                  <a:gd name="T88" fmla="*/ 811 w 818"/>
                  <a:gd name="T89" fmla="*/ 365 h 805"/>
                  <a:gd name="T90" fmla="*/ 818 w 818"/>
                  <a:gd name="T91" fmla="*/ 395 h 805"/>
                  <a:gd name="T92" fmla="*/ 814 w 818"/>
                  <a:gd name="T93" fmla="*/ 433 h 805"/>
                  <a:gd name="T94" fmla="*/ 803 w 818"/>
                  <a:gd name="T95" fmla="*/ 456 h 805"/>
                  <a:gd name="T96" fmla="*/ 790 w 818"/>
                  <a:gd name="T97" fmla="*/ 473 h 805"/>
                  <a:gd name="T98" fmla="*/ 773 w 818"/>
                  <a:gd name="T99" fmla="*/ 481 h 805"/>
                  <a:gd name="T100" fmla="*/ 752 w 818"/>
                  <a:gd name="T101" fmla="*/ 479 h 805"/>
                  <a:gd name="T102" fmla="*/ 714 w 818"/>
                  <a:gd name="T103" fmla="*/ 454 h 805"/>
                  <a:gd name="T104" fmla="*/ 699 w 818"/>
                  <a:gd name="T105" fmla="*/ 447 h 805"/>
                  <a:gd name="T106" fmla="*/ 687 w 818"/>
                  <a:gd name="T107" fmla="*/ 449 h 805"/>
                  <a:gd name="T108" fmla="*/ 679 w 818"/>
                  <a:gd name="T109" fmla="*/ 462 h 80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818" h="805">
                    <a:moveTo>
                      <a:pt x="405" y="663"/>
                    </a:moveTo>
                    <a:lnTo>
                      <a:pt x="395" y="667"/>
                    </a:lnTo>
                    <a:lnTo>
                      <a:pt x="391" y="669"/>
                    </a:lnTo>
                    <a:lnTo>
                      <a:pt x="388" y="671"/>
                    </a:lnTo>
                    <a:lnTo>
                      <a:pt x="385" y="674"/>
                    </a:lnTo>
                    <a:lnTo>
                      <a:pt x="384" y="676"/>
                    </a:lnTo>
                    <a:lnTo>
                      <a:pt x="383" y="679"/>
                    </a:lnTo>
                    <a:lnTo>
                      <a:pt x="383" y="681"/>
                    </a:lnTo>
                    <a:lnTo>
                      <a:pt x="383" y="684"/>
                    </a:lnTo>
                    <a:lnTo>
                      <a:pt x="384" y="687"/>
                    </a:lnTo>
                    <a:lnTo>
                      <a:pt x="387" y="693"/>
                    </a:lnTo>
                    <a:lnTo>
                      <a:pt x="391" y="700"/>
                    </a:lnTo>
                    <a:lnTo>
                      <a:pt x="395" y="707"/>
                    </a:lnTo>
                    <a:lnTo>
                      <a:pt x="401" y="714"/>
                    </a:lnTo>
                    <a:lnTo>
                      <a:pt x="406" y="721"/>
                    </a:lnTo>
                    <a:lnTo>
                      <a:pt x="411" y="729"/>
                    </a:lnTo>
                    <a:lnTo>
                      <a:pt x="415" y="738"/>
                    </a:lnTo>
                    <a:lnTo>
                      <a:pt x="417" y="746"/>
                    </a:lnTo>
                    <a:lnTo>
                      <a:pt x="417" y="751"/>
                    </a:lnTo>
                    <a:lnTo>
                      <a:pt x="417" y="755"/>
                    </a:lnTo>
                    <a:lnTo>
                      <a:pt x="417" y="759"/>
                    </a:lnTo>
                    <a:lnTo>
                      <a:pt x="416" y="764"/>
                    </a:lnTo>
                    <a:lnTo>
                      <a:pt x="414" y="768"/>
                    </a:lnTo>
                    <a:lnTo>
                      <a:pt x="411" y="772"/>
                    </a:lnTo>
                    <a:lnTo>
                      <a:pt x="404" y="780"/>
                    </a:lnTo>
                    <a:lnTo>
                      <a:pt x="401" y="784"/>
                    </a:lnTo>
                    <a:lnTo>
                      <a:pt x="397" y="787"/>
                    </a:lnTo>
                    <a:lnTo>
                      <a:pt x="388" y="793"/>
                    </a:lnTo>
                    <a:lnTo>
                      <a:pt x="384" y="795"/>
                    </a:lnTo>
                    <a:lnTo>
                      <a:pt x="379" y="797"/>
                    </a:lnTo>
                    <a:lnTo>
                      <a:pt x="369" y="801"/>
                    </a:lnTo>
                    <a:lnTo>
                      <a:pt x="364" y="802"/>
                    </a:lnTo>
                    <a:lnTo>
                      <a:pt x="359" y="803"/>
                    </a:lnTo>
                    <a:lnTo>
                      <a:pt x="348" y="805"/>
                    </a:lnTo>
                    <a:lnTo>
                      <a:pt x="337" y="805"/>
                    </a:lnTo>
                    <a:lnTo>
                      <a:pt x="327" y="804"/>
                    </a:lnTo>
                    <a:lnTo>
                      <a:pt x="316" y="802"/>
                    </a:lnTo>
                    <a:lnTo>
                      <a:pt x="305" y="799"/>
                    </a:lnTo>
                    <a:lnTo>
                      <a:pt x="300" y="798"/>
                    </a:lnTo>
                    <a:lnTo>
                      <a:pt x="295" y="796"/>
                    </a:lnTo>
                    <a:lnTo>
                      <a:pt x="287" y="791"/>
                    </a:lnTo>
                    <a:lnTo>
                      <a:pt x="282" y="788"/>
                    </a:lnTo>
                    <a:lnTo>
                      <a:pt x="279" y="785"/>
                    </a:lnTo>
                    <a:lnTo>
                      <a:pt x="272" y="779"/>
                    </a:lnTo>
                    <a:lnTo>
                      <a:pt x="269" y="775"/>
                    </a:lnTo>
                    <a:lnTo>
                      <a:pt x="266" y="771"/>
                    </a:lnTo>
                    <a:lnTo>
                      <a:pt x="263" y="767"/>
                    </a:lnTo>
                    <a:lnTo>
                      <a:pt x="261" y="762"/>
                    </a:lnTo>
                    <a:lnTo>
                      <a:pt x="260" y="757"/>
                    </a:lnTo>
                    <a:lnTo>
                      <a:pt x="260" y="753"/>
                    </a:lnTo>
                    <a:lnTo>
                      <a:pt x="259" y="749"/>
                    </a:lnTo>
                    <a:lnTo>
                      <a:pt x="260" y="744"/>
                    </a:lnTo>
                    <a:lnTo>
                      <a:pt x="262" y="736"/>
                    </a:lnTo>
                    <a:lnTo>
                      <a:pt x="265" y="727"/>
                    </a:lnTo>
                    <a:lnTo>
                      <a:pt x="270" y="720"/>
                    </a:lnTo>
                    <a:lnTo>
                      <a:pt x="275" y="712"/>
                    </a:lnTo>
                    <a:lnTo>
                      <a:pt x="279" y="705"/>
                    </a:lnTo>
                    <a:lnTo>
                      <a:pt x="284" y="699"/>
                    </a:lnTo>
                    <a:lnTo>
                      <a:pt x="288" y="693"/>
                    </a:lnTo>
                    <a:lnTo>
                      <a:pt x="290" y="687"/>
                    </a:lnTo>
                    <a:lnTo>
                      <a:pt x="291" y="684"/>
                    </a:lnTo>
                    <a:lnTo>
                      <a:pt x="291" y="681"/>
                    </a:lnTo>
                    <a:lnTo>
                      <a:pt x="291" y="679"/>
                    </a:lnTo>
                    <a:lnTo>
                      <a:pt x="290" y="676"/>
                    </a:lnTo>
                    <a:lnTo>
                      <a:pt x="289" y="674"/>
                    </a:lnTo>
                    <a:lnTo>
                      <a:pt x="287" y="671"/>
                    </a:lnTo>
                    <a:lnTo>
                      <a:pt x="284" y="669"/>
                    </a:lnTo>
                    <a:lnTo>
                      <a:pt x="280" y="667"/>
                    </a:lnTo>
                    <a:lnTo>
                      <a:pt x="276" y="665"/>
                    </a:lnTo>
                    <a:lnTo>
                      <a:pt x="270" y="663"/>
                    </a:lnTo>
                    <a:lnTo>
                      <a:pt x="0" y="663"/>
                    </a:lnTo>
                    <a:lnTo>
                      <a:pt x="0" y="142"/>
                    </a:lnTo>
                    <a:lnTo>
                      <a:pt x="270" y="142"/>
                    </a:lnTo>
                    <a:lnTo>
                      <a:pt x="276" y="140"/>
                    </a:lnTo>
                    <a:lnTo>
                      <a:pt x="280" y="138"/>
                    </a:lnTo>
                    <a:lnTo>
                      <a:pt x="284" y="136"/>
                    </a:lnTo>
                    <a:lnTo>
                      <a:pt x="287" y="134"/>
                    </a:lnTo>
                    <a:lnTo>
                      <a:pt x="289" y="131"/>
                    </a:lnTo>
                    <a:lnTo>
                      <a:pt x="290" y="129"/>
                    </a:lnTo>
                    <a:lnTo>
                      <a:pt x="291" y="126"/>
                    </a:lnTo>
                    <a:lnTo>
                      <a:pt x="291" y="124"/>
                    </a:lnTo>
                    <a:lnTo>
                      <a:pt x="291" y="121"/>
                    </a:lnTo>
                    <a:lnTo>
                      <a:pt x="290" y="118"/>
                    </a:lnTo>
                    <a:lnTo>
                      <a:pt x="289" y="115"/>
                    </a:lnTo>
                    <a:lnTo>
                      <a:pt x="288" y="112"/>
                    </a:lnTo>
                    <a:lnTo>
                      <a:pt x="284" y="106"/>
                    </a:lnTo>
                    <a:lnTo>
                      <a:pt x="279" y="100"/>
                    </a:lnTo>
                    <a:lnTo>
                      <a:pt x="275" y="93"/>
                    </a:lnTo>
                    <a:lnTo>
                      <a:pt x="270" y="86"/>
                    </a:lnTo>
                    <a:lnTo>
                      <a:pt x="265" y="77"/>
                    </a:lnTo>
                    <a:lnTo>
                      <a:pt x="262" y="69"/>
                    </a:lnTo>
                    <a:lnTo>
                      <a:pt x="261" y="65"/>
                    </a:lnTo>
                    <a:lnTo>
                      <a:pt x="260" y="61"/>
                    </a:lnTo>
                    <a:lnTo>
                      <a:pt x="259" y="56"/>
                    </a:lnTo>
                    <a:lnTo>
                      <a:pt x="260" y="52"/>
                    </a:lnTo>
                    <a:lnTo>
                      <a:pt x="260" y="48"/>
                    </a:lnTo>
                    <a:lnTo>
                      <a:pt x="261" y="43"/>
                    </a:lnTo>
                    <a:lnTo>
                      <a:pt x="263" y="39"/>
                    </a:lnTo>
                    <a:lnTo>
                      <a:pt x="266" y="34"/>
                    </a:lnTo>
                    <a:lnTo>
                      <a:pt x="269" y="30"/>
                    </a:lnTo>
                    <a:lnTo>
                      <a:pt x="272" y="26"/>
                    </a:lnTo>
                    <a:lnTo>
                      <a:pt x="275" y="23"/>
                    </a:lnTo>
                    <a:lnTo>
                      <a:pt x="279" y="20"/>
                    </a:lnTo>
                    <a:lnTo>
                      <a:pt x="287" y="14"/>
                    </a:lnTo>
                    <a:lnTo>
                      <a:pt x="295" y="9"/>
                    </a:lnTo>
                    <a:lnTo>
                      <a:pt x="300" y="7"/>
                    </a:lnTo>
                    <a:lnTo>
                      <a:pt x="305" y="6"/>
                    </a:lnTo>
                    <a:lnTo>
                      <a:pt x="316" y="3"/>
                    </a:lnTo>
                    <a:lnTo>
                      <a:pt x="327" y="1"/>
                    </a:lnTo>
                    <a:lnTo>
                      <a:pt x="337" y="0"/>
                    </a:lnTo>
                    <a:lnTo>
                      <a:pt x="348" y="1"/>
                    </a:lnTo>
                    <a:lnTo>
                      <a:pt x="359" y="2"/>
                    </a:lnTo>
                    <a:lnTo>
                      <a:pt x="369" y="4"/>
                    </a:lnTo>
                    <a:lnTo>
                      <a:pt x="379" y="8"/>
                    </a:lnTo>
                    <a:lnTo>
                      <a:pt x="384" y="10"/>
                    </a:lnTo>
                    <a:lnTo>
                      <a:pt x="388" y="12"/>
                    </a:lnTo>
                    <a:lnTo>
                      <a:pt x="393" y="15"/>
                    </a:lnTo>
                    <a:lnTo>
                      <a:pt x="397" y="18"/>
                    </a:lnTo>
                    <a:lnTo>
                      <a:pt x="401" y="21"/>
                    </a:lnTo>
                    <a:lnTo>
                      <a:pt x="404" y="25"/>
                    </a:lnTo>
                    <a:lnTo>
                      <a:pt x="408" y="29"/>
                    </a:lnTo>
                    <a:lnTo>
                      <a:pt x="411" y="33"/>
                    </a:lnTo>
                    <a:lnTo>
                      <a:pt x="414" y="37"/>
                    </a:lnTo>
                    <a:lnTo>
                      <a:pt x="416" y="42"/>
                    </a:lnTo>
                    <a:lnTo>
                      <a:pt x="417" y="46"/>
                    </a:lnTo>
                    <a:lnTo>
                      <a:pt x="417" y="50"/>
                    </a:lnTo>
                    <a:lnTo>
                      <a:pt x="417" y="55"/>
                    </a:lnTo>
                    <a:lnTo>
                      <a:pt x="417" y="59"/>
                    </a:lnTo>
                    <a:lnTo>
                      <a:pt x="415" y="67"/>
                    </a:lnTo>
                    <a:lnTo>
                      <a:pt x="413" y="71"/>
                    </a:lnTo>
                    <a:lnTo>
                      <a:pt x="411" y="75"/>
                    </a:lnTo>
                    <a:lnTo>
                      <a:pt x="406" y="84"/>
                    </a:lnTo>
                    <a:lnTo>
                      <a:pt x="395" y="99"/>
                    </a:lnTo>
                    <a:lnTo>
                      <a:pt x="391" y="105"/>
                    </a:lnTo>
                    <a:lnTo>
                      <a:pt x="387" y="112"/>
                    </a:lnTo>
                    <a:lnTo>
                      <a:pt x="385" y="115"/>
                    </a:lnTo>
                    <a:lnTo>
                      <a:pt x="384" y="118"/>
                    </a:lnTo>
                    <a:lnTo>
                      <a:pt x="383" y="121"/>
                    </a:lnTo>
                    <a:lnTo>
                      <a:pt x="383" y="124"/>
                    </a:lnTo>
                    <a:lnTo>
                      <a:pt x="383" y="127"/>
                    </a:lnTo>
                    <a:lnTo>
                      <a:pt x="384" y="129"/>
                    </a:lnTo>
                    <a:lnTo>
                      <a:pt x="385" y="132"/>
                    </a:lnTo>
                    <a:lnTo>
                      <a:pt x="388" y="134"/>
                    </a:lnTo>
                    <a:lnTo>
                      <a:pt x="391" y="136"/>
                    </a:lnTo>
                    <a:lnTo>
                      <a:pt x="395" y="138"/>
                    </a:lnTo>
                    <a:lnTo>
                      <a:pt x="399" y="140"/>
                    </a:lnTo>
                    <a:lnTo>
                      <a:pt x="405" y="142"/>
                    </a:lnTo>
                    <a:lnTo>
                      <a:pt x="677" y="142"/>
                    </a:lnTo>
                    <a:lnTo>
                      <a:pt x="677" y="335"/>
                    </a:lnTo>
                    <a:lnTo>
                      <a:pt x="679" y="340"/>
                    </a:lnTo>
                    <a:lnTo>
                      <a:pt x="681" y="345"/>
                    </a:lnTo>
                    <a:lnTo>
                      <a:pt x="683" y="349"/>
                    </a:lnTo>
                    <a:lnTo>
                      <a:pt x="685" y="352"/>
                    </a:lnTo>
                    <a:lnTo>
                      <a:pt x="687" y="354"/>
                    </a:lnTo>
                    <a:lnTo>
                      <a:pt x="690" y="355"/>
                    </a:lnTo>
                    <a:lnTo>
                      <a:pt x="692" y="356"/>
                    </a:lnTo>
                    <a:lnTo>
                      <a:pt x="696" y="356"/>
                    </a:lnTo>
                    <a:lnTo>
                      <a:pt x="699" y="356"/>
                    </a:lnTo>
                    <a:lnTo>
                      <a:pt x="701" y="355"/>
                    </a:lnTo>
                    <a:lnTo>
                      <a:pt x="707" y="352"/>
                    </a:lnTo>
                    <a:lnTo>
                      <a:pt x="713" y="348"/>
                    </a:lnTo>
                    <a:lnTo>
                      <a:pt x="720" y="344"/>
                    </a:lnTo>
                    <a:lnTo>
                      <a:pt x="734" y="333"/>
                    </a:lnTo>
                    <a:lnTo>
                      <a:pt x="742" y="329"/>
                    </a:lnTo>
                    <a:lnTo>
                      <a:pt x="750" y="325"/>
                    </a:lnTo>
                    <a:lnTo>
                      <a:pt x="754" y="324"/>
                    </a:lnTo>
                    <a:lnTo>
                      <a:pt x="758" y="323"/>
                    </a:lnTo>
                    <a:lnTo>
                      <a:pt x="762" y="323"/>
                    </a:lnTo>
                    <a:lnTo>
                      <a:pt x="766" y="323"/>
                    </a:lnTo>
                    <a:lnTo>
                      <a:pt x="771" y="324"/>
                    </a:lnTo>
                    <a:lnTo>
                      <a:pt x="775" y="325"/>
                    </a:lnTo>
                    <a:lnTo>
                      <a:pt x="780" y="327"/>
                    </a:lnTo>
                    <a:lnTo>
                      <a:pt x="785" y="330"/>
                    </a:lnTo>
                    <a:lnTo>
                      <a:pt x="788" y="332"/>
                    </a:lnTo>
                    <a:lnTo>
                      <a:pt x="792" y="335"/>
                    </a:lnTo>
                    <a:lnTo>
                      <a:pt x="795" y="339"/>
                    </a:lnTo>
                    <a:lnTo>
                      <a:pt x="799" y="343"/>
                    </a:lnTo>
                    <a:lnTo>
                      <a:pt x="804" y="351"/>
                    </a:lnTo>
                    <a:lnTo>
                      <a:pt x="809" y="360"/>
                    </a:lnTo>
                    <a:lnTo>
                      <a:pt x="811" y="365"/>
                    </a:lnTo>
                    <a:lnTo>
                      <a:pt x="813" y="370"/>
                    </a:lnTo>
                    <a:lnTo>
                      <a:pt x="815" y="380"/>
                    </a:lnTo>
                    <a:lnTo>
                      <a:pt x="817" y="390"/>
                    </a:lnTo>
                    <a:lnTo>
                      <a:pt x="818" y="395"/>
                    </a:lnTo>
                    <a:lnTo>
                      <a:pt x="818" y="401"/>
                    </a:lnTo>
                    <a:lnTo>
                      <a:pt x="818" y="412"/>
                    </a:lnTo>
                    <a:lnTo>
                      <a:pt x="816" y="422"/>
                    </a:lnTo>
                    <a:lnTo>
                      <a:pt x="814" y="433"/>
                    </a:lnTo>
                    <a:lnTo>
                      <a:pt x="811" y="443"/>
                    </a:lnTo>
                    <a:lnTo>
                      <a:pt x="809" y="447"/>
                    </a:lnTo>
                    <a:lnTo>
                      <a:pt x="806" y="452"/>
                    </a:lnTo>
                    <a:lnTo>
                      <a:pt x="803" y="456"/>
                    </a:lnTo>
                    <a:lnTo>
                      <a:pt x="800" y="460"/>
                    </a:lnTo>
                    <a:lnTo>
                      <a:pt x="797" y="464"/>
                    </a:lnTo>
                    <a:lnTo>
                      <a:pt x="794" y="468"/>
                    </a:lnTo>
                    <a:lnTo>
                      <a:pt x="790" y="473"/>
                    </a:lnTo>
                    <a:lnTo>
                      <a:pt x="786" y="476"/>
                    </a:lnTo>
                    <a:lnTo>
                      <a:pt x="781" y="478"/>
                    </a:lnTo>
                    <a:lnTo>
                      <a:pt x="777" y="480"/>
                    </a:lnTo>
                    <a:lnTo>
                      <a:pt x="773" y="481"/>
                    </a:lnTo>
                    <a:lnTo>
                      <a:pt x="768" y="482"/>
                    </a:lnTo>
                    <a:lnTo>
                      <a:pt x="764" y="482"/>
                    </a:lnTo>
                    <a:lnTo>
                      <a:pt x="760" y="482"/>
                    </a:lnTo>
                    <a:lnTo>
                      <a:pt x="752" y="479"/>
                    </a:lnTo>
                    <a:lnTo>
                      <a:pt x="744" y="476"/>
                    </a:lnTo>
                    <a:lnTo>
                      <a:pt x="736" y="470"/>
                    </a:lnTo>
                    <a:lnTo>
                      <a:pt x="721" y="459"/>
                    </a:lnTo>
                    <a:lnTo>
                      <a:pt x="714" y="454"/>
                    </a:lnTo>
                    <a:lnTo>
                      <a:pt x="708" y="450"/>
                    </a:lnTo>
                    <a:lnTo>
                      <a:pt x="705" y="449"/>
                    </a:lnTo>
                    <a:lnTo>
                      <a:pt x="702" y="447"/>
                    </a:lnTo>
                    <a:lnTo>
                      <a:pt x="699" y="447"/>
                    </a:lnTo>
                    <a:lnTo>
                      <a:pt x="696" y="446"/>
                    </a:lnTo>
                    <a:lnTo>
                      <a:pt x="692" y="446"/>
                    </a:lnTo>
                    <a:lnTo>
                      <a:pt x="690" y="447"/>
                    </a:lnTo>
                    <a:lnTo>
                      <a:pt x="687" y="449"/>
                    </a:lnTo>
                    <a:lnTo>
                      <a:pt x="685" y="451"/>
                    </a:lnTo>
                    <a:lnTo>
                      <a:pt x="683" y="454"/>
                    </a:lnTo>
                    <a:lnTo>
                      <a:pt x="681" y="457"/>
                    </a:lnTo>
                    <a:lnTo>
                      <a:pt x="679" y="462"/>
                    </a:lnTo>
                    <a:lnTo>
                      <a:pt x="677" y="467"/>
                    </a:lnTo>
                    <a:lnTo>
                      <a:pt x="677" y="663"/>
                    </a:lnTo>
                    <a:lnTo>
                      <a:pt x="405" y="66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7" y="2020"/>
                <a:ext cx="817" cy="521"/>
              </a:xfrm>
              <a:custGeom>
                <a:avLst/>
                <a:gdLst>
                  <a:gd name="T0" fmla="*/ 538 w 817"/>
                  <a:gd name="T1" fmla="*/ 518 h 521"/>
                  <a:gd name="T2" fmla="*/ 527 w 817"/>
                  <a:gd name="T3" fmla="*/ 511 h 521"/>
                  <a:gd name="T4" fmla="*/ 524 w 817"/>
                  <a:gd name="T5" fmla="*/ 502 h 521"/>
                  <a:gd name="T6" fmla="*/ 530 w 817"/>
                  <a:gd name="T7" fmla="*/ 486 h 521"/>
                  <a:gd name="T8" fmla="*/ 551 w 817"/>
                  <a:gd name="T9" fmla="*/ 454 h 521"/>
                  <a:gd name="T10" fmla="*/ 557 w 817"/>
                  <a:gd name="T11" fmla="*/ 438 h 521"/>
                  <a:gd name="T12" fmla="*/ 556 w 817"/>
                  <a:gd name="T13" fmla="*/ 422 h 521"/>
                  <a:gd name="T14" fmla="*/ 553 w 817"/>
                  <a:gd name="T15" fmla="*/ 413 h 521"/>
                  <a:gd name="T16" fmla="*/ 545 w 817"/>
                  <a:gd name="T17" fmla="*/ 402 h 521"/>
                  <a:gd name="T18" fmla="*/ 528 w 817"/>
                  <a:gd name="T19" fmla="*/ 390 h 521"/>
                  <a:gd name="T20" fmla="*/ 513 w 817"/>
                  <a:gd name="T21" fmla="*/ 384 h 521"/>
                  <a:gd name="T22" fmla="*/ 489 w 817"/>
                  <a:gd name="T23" fmla="*/ 380 h 521"/>
                  <a:gd name="T24" fmla="*/ 453 w 817"/>
                  <a:gd name="T25" fmla="*/ 382 h 521"/>
                  <a:gd name="T26" fmla="*/ 432 w 817"/>
                  <a:gd name="T27" fmla="*/ 390 h 521"/>
                  <a:gd name="T28" fmla="*/ 418 w 817"/>
                  <a:gd name="T29" fmla="*/ 400 h 521"/>
                  <a:gd name="T30" fmla="*/ 406 w 817"/>
                  <a:gd name="T31" fmla="*/ 413 h 521"/>
                  <a:gd name="T32" fmla="*/ 401 w 817"/>
                  <a:gd name="T33" fmla="*/ 427 h 521"/>
                  <a:gd name="T34" fmla="*/ 400 w 817"/>
                  <a:gd name="T35" fmla="*/ 440 h 521"/>
                  <a:gd name="T36" fmla="*/ 406 w 817"/>
                  <a:gd name="T37" fmla="*/ 456 h 521"/>
                  <a:gd name="T38" fmla="*/ 420 w 817"/>
                  <a:gd name="T39" fmla="*/ 479 h 521"/>
                  <a:gd name="T40" fmla="*/ 431 w 817"/>
                  <a:gd name="T41" fmla="*/ 497 h 521"/>
                  <a:gd name="T42" fmla="*/ 431 w 817"/>
                  <a:gd name="T43" fmla="*/ 505 h 521"/>
                  <a:gd name="T44" fmla="*/ 427 w 817"/>
                  <a:gd name="T45" fmla="*/ 513 h 521"/>
                  <a:gd name="T46" fmla="*/ 416 w 817"/>
                  <a:gd name="T47" fmla="*/ 519 h 521"/>
                  <a:gd name="T48" fmla="*/ 141 w 817"/>
                  <a:gd name="T49" fmla="*/ 324 h 521"/>
                  <a:gd name="T50" fmla="*/ 130 w 817"/>
                  <a:gd name="T51" fmla="*/ 306 h 521"/>
                  <a:gd name="T52" fmla="*/ 123 w 817"/>
                  <a:gd name="T53" fmla="*/ 304 h 521"/>
                  <a:gd name="T54" fmla="*/ 110 w 817"/>
                  <a:gd name="T55" fmla="*/ 309 h 521"/>
                  <a:gd name="T56" fmla="*/ 82 w 817"/>
                  <a:gd name="T57" fmla="*/ 329 h 521"/>
                  <a:gd name="T58" fmla="*/ 70 w 817"/>
                  <a:gd name="T59" fmla="*/ 336 h 521"/>
                  <a:gd name="T60" fmla="*/ 54 w 817"/>
                  <a:gd name="T61" fmla="*/ 340 h 521"/>
                  <a:gd name="T62" fmla="*/ 41 w 817"/>
                  <a:gd name="T63" fmla="*/ 338 h 521"/>
                  <a:gd name="T64" fmla="*/ 24 w 817"/>
                  <a:gd name="T65" fmla="*/ 326 h 521"/>
                  <a:gd name="T66" fmla="*/ 12 w 817"/>
                  <a:gd name="T67" fmla="*/ 310 h 521"/>
                  <a:gd name="T68" fmla="*/ 4 w 817"/>
                  <a:gd name="T69" fmla="*/ 291 h 521"/>
                  <a:gd name="T70" fmla="*/ 0 w 817"/>
                  <a:gd name="T71" fmla="*/ 270 h 521"/>
                  <a:gd name="T72" fmla="*/ 3 w 817"/>
                  <a:gd name="T73" fmla="*/ 238 h 521"/>
                  <a:gd name="T74" fmla="*/ 9 w 817"/>
                  <a:gd name="T75" fmla="*/ 218 h 521"/>
                  <a:gd name="T76" fmla="*/ 19 w 817"/>
                  <a:gd name="T77" fmla="*/ 201 h 521"/>
                  <a:gd name="T78" fmla="*/ 33 w 817"/>
                  <a:gd name="T79" fmla="*/ 188 h 521"/>
                  <a:gd name="T80" fmla="*/ 47 w 817"/>
                  <a:gd name="T81" fmla="*/ 182 h 521"/>
                  <a:gd name="T82" fmla="*/ 60 w 817"/>
                  <a:gd name="T83" fmla="*/ 181 h 521"/>
                  <a:gd name="T84" fmla="*/ 76 w 817"/>
                  <a:gd name="T85" fmla="*/ 187 h 521"/>
                  <a:gd name="T86" fmla="*/ 98 w 817"/>
                  <a:gd name="T87" fmla="*/ 202 h 521"/>
                  <a:gd name="T88" fmla="*/ 116 w 817"/>
                  <a:gd name="T89" fmla="*/ 213 h 521"/>
                  <a:gd name="T90" fmla="*/ 125 w 817"/>
                  <a:gd name="T91" fmla="*/ 214 h 521"/>
                  <a:gd name="T92" fmla="*/ 132 w 817"/>
                  <a:gd name="T93" fmla="*/ 210 h 521"/>
                  <a:gd name="T94" fmla="*/ 141 w 817"/>
                  <a:gd name="T95" fmla="*/ 194 h 521"/>
                  <a:gd name="T96" fmla="*/ 817 w 817"/>
                  <a:gd name="T97" fmla="*/ 521 h 52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817" h="521">
                    <a:moveTo>
                      <a:pt x="817" y="521"/>
                    </a:moveTo>
                    <a:lnTo>
                      <a:pt x="546" y="521"/>
                    </a:lnTo>
                    <a:lnTo>
                      <a:pt x="538" y="518"/>
                    </a:lnTo>
                    <a:lnTo>
                      <a:pt x="533" y="516"/>
                    </a:lnTo>
                    <a:lnTo>
                      <a:pt x="528" y="512"/>
                    </a:lnTo>
                    <a:lnTo>
                      <a:pt x="527" y="511"/>
                    </a:lnTo>
                    <a:lnTo>
                      <a:pt x="526" y="509"/>
                    </a:lnTo>
                    <a:lnTo>
                      <a:pt x="524" y="506"/>
                    </a:lnTo>
                    <a:lnTo>
                      <a:pt x="524" y="502"/>
                    </a:lnTo>
                    <a:lnTo>
                      <a:pt x="524" y="498"/>
                    </a:lnTo>
                    <a:lnTo>
                      <a:pt x="525" y="494"/>
                    </a:lnTo>
                    <a:lnTo>
                      <a:pt x="530" y="486"/>
                    </a:lnTo>
                    <a:lnTo>
                      <a:pt x="537" y="476"/>
                    </a:lnTo>
                    <a:lnTo>
                      <a:pt x="547" y="463"/>
                    </a:lnTo>
                    <a:lnTo>
                      <a:pt x="551" y="454"/>
                    </a:lnTo>
                    <a:lnTo>
                      <a:pt x="555" y="447"/>
                    </a:lnTo>
                    <a:lnTo>
                      <a:pt x="557" y="441"/>
                    </a:lnTo>
                    <a:lnTo>
                      <a:pt x="557" y="438"/>
                    </a:lnTo>
                    <a:lnTo>
                      <a:pt x="558" y="434"/>
                    </a:lnTo>
                    <a:lnTo>
                      <a:pt x="558" y="428"/>
                    </a:lnTo>
                    <a:lnTo>
                      <a:pt x="556" y="422"/>
                    </a:lnTo>
                    <a:lnTo>
                      <a:pt x="556" y="419"/>
                    </a:lnTo>
                    <a:lnTo>
                      <a:pt x="555" y="417"/>
                    </a:lnTo>
                    <a:lnTo>
                      <a:pt x="553" y="413"/>
                    </a:lnTo>
                    <a:lnTo>
                      <a:pt x="551" y="409"/>
                    </a:lnTo>
                    <a:lnTo>
                      <a:pt x="548" y="405"/>
                    </a:lnTo>
                    <a:lnTo>
                      <a:pt x="545" y="402"/>
                    </a:lnTo>
                    <a:lnTo>
                      <a:pt x="541" y="399"/>
                    </a:lnTo>
                    <a:lnTo>
                      <a:pt x="533" y="393"/>
                    </a:lnTo>
                    <a:lnTo>
                      <a:pt x="528" y="390"/>
                    </a:lnTo>
                    <a:lnTo>
                      <a:pt x="523" y="388"/>
                    </a:lnTo>
                    <a:lnTo>
                      <a:pt x="518" y="386"/>
                    </a:lnTo>
                    <a:lnTo>
                      <a:pt x="513" y="384"/>
                    </a:lnTo>
                    <a:lnTo>
                      <a:pt x="501" y="381"/>
                    </a:lnTo>
                    <a:lnTo>
                      <a:pt x="495" y="380"/>
                    </a:lnTo>
                    <a:lnTo>
                      <a:pt x="489" y="380"/>
                    </a:lnTo>
                    <a:lnTo>
                      <a:pt x="477" y="379"/>
                    </a:lnTo>
                    <a:lnTo>
                      <a:pt x="465" y="380"/>
                    </a:lnTo>
                    <a:lnTo>
                      <a:pt x="453" y="382"/>
                    </a:lnTo>
                    <a:lnTo>
                      <a:pt x="442" y="385"/>
                    </a:lnTo>
                    <a:lnTo>
                      <a:pt x="437" y="388"/>
                    </a:lnTo>
                    <a:lnTo>
                      <a:pt x="432" y="390"/>
                    </a:lnTo>
                    <a:lnTo>
                      <a:pt x="427" y="393"/>
                    </a:lnTo>
                    <a:lnTo>
                      <a:pt x="422" y="396"/>
                    </a:lnTo>
                    <a:lnTo>
                      <a:pt x="418" y="400"/>
                    </a:lnTo>
                    <a:lnTo>
                      <a:pt x="413" y="404"/>
                    </a:lnTo>
                    <a:lnTo>
                      <a:pt x="410" y="408"/>
                    </a:lnTo>
                    <a:lnTo>
                      <a:pt x="406" y="413"/>
                    </a:lnTo>
                    <a:lnTo>
                      <a:pt x="404" y="417"/>
                    </a:lnTo>
                    <a:lnTo>
                      <a:pt x="402" y="422"/>
                    </a:lnTo>
                    <a:lnTo>
                      <a:pt x="401" y="427"/>
                    </a:lnTo>
                    <a:lnTo>
                      <a:pt x="400" y="431"/>
                    </a:lnTo>
                    <a:lnTo>
                      <a:pt x="400" y="435"/>
                    </a:lnTo>
                    <a:lnTo>
                      <a:pt x="400" y="440"/>
                    </a:lnTo>
                    <a:lnTo>
                      <a:pt x="401" y="444"/>
                    </a:lnTo>
                    <a:lnTo>
                      <a:pt x="402" y="448"/>
                    </a:lnTo>
                    <a:lnTo>
                      <a:pt x="406" y="456"/>
                    </a:lnTo>
                    <a:lnTo>
                      <a:pt x="410" y="464"/>
                    </a:lnTo>
                    <a:lnTo>
                      <a:pt x="415" y="472"/>
                    </a:lnTo>
                    <a:lnTo>
                      <a:pt x="420" y="479"/>
                    </a:lnTo>
                    <a:lnTo>
                      <a:pt x="424" y="485"/>
                    </a:lnTo>
                    <a:lnTo>
                      <a:pt x="428" y="491"/>
                    </a:lnTo>
                    <a:lnTo>
                      <a:pt x="431" y="497"/>
                    </a:lnTo>
                    <a:lnTo>
                      <a:pt x="431" y="500"/>
                    </a:lnTo>
                    <a:lnTo>
                      <a:pt x="432" y="503"/>
                    </a:lnTo>
                    <a:lnTo>
                      <a:pt x="431" y="505"/>
                    </a:lnTo>
                    <a:lnTo>
                      <a:pt x="431" y="508"/>
                    </a:lnTo>
                    <a:lnTo>
                      <a:pt x="429" y="510"/>
                    </a:lnTo>
                    <a:lnTo>
                      <a:pt x="427" y="513"/>
                    </a:lnTo>
                    <a:lnTo>
                      <a:pt x="424" y="515"/>
                    </a:lnTo>
                    <a:lnTo>
                      <a:pt x="421" y="517"/>
                    </a:lnTo>
                    <a:lnTo>
                      <a:pt x="416" y="519"/>
                    </a:lnTo>
                    <a:lnTo>
                      <a:pt x="411" y="521"/>
                    </a:lnTo>
                    <a:lnTo>
                      <a:pt x="141" y="521"/>
                    </a:lnTo>
                    <a:lnTo>
                      <a:pt x="141" y="324"/>
                    </a:lnTo>
                    <a:lnTo>
                      <a:pt x="137" y="314"/>
                    </a:lnTo>
                    <a:lnTo>
                      <a:pt x="133" y="308"/>
                    </a:lnTo>
                    <a:lnTo>
                      <a:pt x="130" y="306"/>
                    </a:lnTo>
                    <a:lnTo>
                      <a:pt x="128" y="305"/>
                    </a:lnTo>
                    <a:lnTo>
                      <a:pt x="125" y="304"/>
                    </a:lnTo>
                    <a:lnTo>
                      <a:pt x="123" y="304"/>
                    </a:lnTo>
                    <a:lnTo>
                      <a:pt x="120" y="305"/>
                    </a:lnTo>
                    <a:lnTo>
                      <a:pt x="116" y="306"/>
                    </a:lnTo>
                    <a:lnTo>
                      <a:pt x="110" y="309"/>
                    </a:lnTo>
                    <a:lnTo>
                      <a:pt x="103" y="313"/>
                    </a:lnTo>
                    <a:lnTo>
                      <a:pt x="96" y="318"/>
                    </a:lnTo>
                    <a:lnTo>
                      <a:pt x="82" y="329"/>
                    </a:lnTo>
                    <a:lnTo>
                      <a:pt x="78" y="331"/>
                    </a:lnTo>
                    <a:lnTo>
                      <a:pt x="74" y="334"/>
                    </a:lnTo>
                    <a:lnTo>
                      <a:pt x="70" y="336"/>
                    </a:lnTo>
                    <a:lnTo>
                      <a:pt x="66" y="337"/>
                    </a:lnTo>
                    <a:lnTo>
                      <a:pt x="58" y="340"/>
                    </a:lnTo>
                    <a:lnTo>
                      <a:pt x="54" y="340"/>
                    </a:lnTo>
                    <a:lnTo>
                      <a:pt x="50" y="340"/>
                    </a:lnTo>
                    <a:lnTo>
                      <a:pt x="45" y="339"/>
                    </a:lnTo>
                    <a:lnTo>
                      <a:pt x="41" y="338"/>
                    </a:lnTo>
                    <a:lnTo>
                      <a:pt x="37" y="336"/>
                    </a:lnTo>
                    <a:lnTo>
                      <a:pt x="32" y="334"/>
                    </a:lnTo>
                    <a:lnTo>
                      <a:pt x="24" y="326"/>
                    </a:lnTo>
                    <a:lnTo>
                      <a:pt x="21" y="322"/>
                    </a:lnTo>
                    <a:lnTo>
                      <a:pt x="18" y="318"/>
                    </a:lnTo>
                    <a:lnTo>
                      <a:pt x="12" y="310"/>
                    </a:lnTo>
                    <a:lnTo>
                      <a:pt x="10" y="305"/>
                    </a:lnTo>
                    <a:lnTo>
                      <a:pt x="7" y="300"/>
                    </a:lnTo>
                    <a:lnTo>
                      <a:pt x="4" y="291"/>
                    </a:lnTo>
                    <a:lnTo>
                      <a:pt x="3" y="285"/>
                    </a:lnTo>
                    <a:lnTo>
                      <a:pt x="2" y="280"/>
                    </a:lnTo>
                    <a:lnTo>
                      <a:pt x="0" y="270"/>
                    </a:lnTo>
                    <a:lnTo>
                      <a:pt x="0" y="259"/>
                    </a:lnTo>
                    <a:lnTo>
                      <a:pt x="1" y="248"/>
                    </a:lnTo>
                    <a:lnTo>
                      <a:pt x="3" y="238"/>
                    </a:lnTo>
                    <a:lnTo>
                      <a:pt x="5" y="228"/>
                    </a:lnTo>
                    <a:lnTo>
                      <a:pt x="7" y="223"/>
                    </a:lnTo>
                    <a:lnTo>
                      <a:pt x="9" y="218"/>
                    </a:lnTo>
                    <a:lnTo>
                      <a:pt x="14" y="209"/>
                    </a:lnTo>
                    <a:lnTo>
                      <a:pt x="17" y="205"/>
                    </a:lnTo>
                    <a:lnTo>
                      <a:pt x="19" y="201"/>
                    </a:lnTo>
                    <a:lnTo>
                      <a:pt x="26" y="193"/>
                    </a:lnTo>
                    <a:lnTo>
                      <a:pt x="30" y="190"/>
                    </a:lnTo>
                    <a:lnTo>
                      <a:pt x="33" y="188"/>
                    </a:lnTo>
                    <a:lnTo>
                      <a:pt x="38" y="185"/>
                    </a:lnTo>
                    <a:lnTo>
                      <a:pt x="43" y="183"/>
                    </a:lnTo>
                    <a:lnTo>
                      <a:pt x="47" y="182"/>
                    </a:lnTo>
                    <a:lnTo>
                      <a:pt x="52" y="181"/>
                    </a:lnTo>
                    <a:lnTo>
                      <a:pt x="56" y="181"/>
                    </a:lnTo>
                    <a:lnTo>
                      <a:pt x="60" y="181"/>
                    </a:lnTo>
                    <a:lnTo>
                      <a:pt x="64" y="182"/>
                    </a:lnTo>
                    <a:lnTo>
                      <a:pt x="68" y="183"/>
                    </a:lnTo>
                    <a:lnTo>
                      <a:pt x="76" y="187"/>
                    </a:lnTo>
                    <a:lnTo>
                      <a:pt x="84" y="191"/>
                    </a:lnTo>
                    <a:lnTo>
                      <a:pt x="91" y="196"/>
                    </a:lnTo>
                    <a:lnTo>
                      <a:pt x="98" y="202"/>
                    </a:lnTo>
                    <a:lnTo>
                      <a:pt x="104" y="206"/>
                    </a:lnTo>
                    <a:lnTo>
                      <a:pt x="110" y="210"/>
                    </a:lnTo>
                    <a:lnTo>
                      <a:pt x="116" y="213"/>
                    </a:lnTo>
                    <a:lnTo>
                      <a:pt x="120" y="214"/>
                    </a:lnTo>
                    <a:lnTo>
                      <a:pt x="123" y="214"/>
                    </a:lnTo>
                    <a:lnTo>
                      <a:pt x="125" y="214"/>
                    </a:lnTo>
                    <a:lnTo>
                      <a:pt x="128" y="213"/>
                    </a:lnTo>
                    <a:lnTo>
                      <a:pt x="130" y="212"/>
                    </a:lnTo>
                    <a:lnTo>
                      <a:pt x="132" y="210"/>
                    </a:lnTo>
                    <a:lnTo>
                      <a:pt x="137" y="204"/>
                    </a:lnTo>
                    <a:lnTo>
                      <a:pt x="139" y="200"/>
                    </a:lnTo>
                    <a:lnTo>
                      <a:pt x="141" y="194"/>
                    </a:lnTo>
                    <a:lnTo>
                      <a:pt x="141" y="0"/>
                    </a:lnTo>
                    <a:lnTo>
                      <a:pt x="817" y="0"/>
                    </a:lnTo>
                    <a:lnTo>
                      <a:pt x="817" y="52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568" y="3062"/>
                <a:ext cx="676" cy="664"/>
              </a:xfrm>
              <a:custGeom>
                <a:avLst/>
                <a:gdLst>
                  <a:gd name="T0" fmla="*/ 283 w 676"/>
                  <a:gd name="T1" fmla="*/ 6 h 664"/>
                  <a:gd name="T2" fmla="*/ 290 w 676"/>
                  <a:gd name="T3" fmla="*/ 15 h 664"/>
                  <a:gd name="T4" fmla="*/ 287 w 676"/>
                  <a:gd name="T5" fmla="*/ 30 h 664"/>
                  <a:gd name="T6" fmla="*/ 269 w 676"/>
                  <a:gd name="T7" fmla="*/ 55 h 664"/>
                  <a:gd name="T8" fmla="*/ 260 w 676"/>
                  <a:gd name="T9" fmla="*/ 79 h 664"/>
                  <a:gd name="T10" fmla="*/ 260 w 676"/>
                  <a:gd name="T11" fmla="*/ 93 h 664"/>
                  <a:gd name="T12" fmla="*/ 276 w 676"/>
                  <a:gd name="T13" fmla="*/ 120 h 664"/>
                  <a:gd name="T14" fmla="*/ 291 w 676"/>
                  <a:gd name="T15" fmla="*/ 130 h 664"/>
                  <a:gd name="T16" fmla="*/ 319 w 676"/>
                  <a:gd name="T17" fmla="*/ 139 h 664"/>
                  <a:gd name="T18" fmla="*/ 361 w 676"/>
                  <a:gd name="T19" fmla="*/ 139 h 664"/>
                  <a:gd name="T20" fmla="*/ 390 w 676"/>
                  <a:gd name="T21" fmla="*/ 128 h 664"/>
                  <a:gd name="T22" fmla="*/ 411 w 676"/>
                  <a:gd name="T23" fmla="*/ 108 h 664"/>
                  <a:gd name="T24" fmla="*/ 417 w 676"/>
                  <a:gd name="T25" fmla="*/ 91 h 664"/>
                  <a:gd name="T26" fmla="*/ 411 w 676"/>
                  <a:gd name="T27" fmla="*/ 65 h 664"/>
                  <a:gd name="T28" fmla="*/ 387 w 676"/>
                  <a:gd name="T29" fmla="*/ 30 h 664"/>
                  <a:gd name="T30" fmla="*/ 383 w 676"/>
                  <a:gd name="T31" fmla="*/ 16 h 664"/>
                  <a:gd name="T32" fmla="*/ 389 w 676"/>
                  <a:gd name="T33" fmla="*/ 6 h 664"/>
                  <a:gd name="T34" fmla="*/ 676 w 676"/>
                  <a:gd name="T35" fmla="*/ 0 h 664"/>
                  <a:gd name="T36" fmla="*/ 389 w 676"/>
                  <a:gd name="T37" fmla="*/ 529 h 664"/>
                  <a:gd name="T38" fmla="*/ 383 w 676"/>
                  <a:gd name="T39" fmla="*/ 539 h 664"/>
                  <a:gd name="T40" fmla="*/ 387 w 676"/>
                  <a:gd name="T41" fmla="*/ 554 h 664"/>
                  <a:gd name="T42" fmla="*/ 406 w 676"/>
                  <a:gd name="T43" fmla="*/ 581 h 664"/>
                  <a:gd name="T44" fmla="*/ 417 w 676"/>
                  <a:gd name="T45" fmla="*/ 609 h 664"/>
                  <a:gd name="T46" fmla="*/ 412 w 676"/>
                  <a:gd name="T47" fmla="*/ 631 h 664"/>
                  <a:gd name="T48" fmla="*/ 396 w 676"/>
                  <a:gd name="T49" fmla="*/ 647 h 664"/>
                  <a:gd name="T50" fmla="*/ 372 w 676"/>
                  <a:gd name="T51" fmla="*/ 659 h 664"/>
                  <a:gd name="T52" fmla="*/ 341 w 676"/>
                  <a:gd name="T53" fmla="*/ 664 h 664"/>
                  <a:gd name="T54" fmla="*/ 307 w 676"/>
                  <a:gd name="T55" fmla="*/ 659 h 664"/>
                  <a:gd name="T56" fmla="*/ 291 w 676"/>
                  <a:gd name="T57" fmla="*/ 653 h 664"/>
                  <a:gd name="T58" fmla="*/ 277 w 676"/>
                  <a:gd name="T59" fmla="*/ 643 h 664"/>
                  <a:gd name="T60" fmla="*/ 267 w 676"/>
                  <a:gd name="T61" fmla="*/ 630 h 664"/>
                  <a:gd name="T62" fmla="*/ 260 w 676"/>
                  <a:gd name="T63" fmla="*/ 614 h 664"/>
                  <a:gd name="T64" fmla="*/ 263 w 676"/>
                  <a:gd name="T65" fmla="*/ 594 h 664"/>
                  <a:gd name="T66" fmla="*/ 274 w 676"/>
                  <a:gd name="T67" fmla="*/ 572 h 664"/>
                  <a:gd name="T68" fmla="*/ 288 w 676"/>
                  <a:gd name="T69" fmla="*/ 553 h 664"/>
                  <a:gd name="T70" fmla="*/ 292 w 676"/>
                  <a:gd name="T71" fmla="*/ 538 h 664"/>
                  <a:gd name="T72" fmla="*/ 281 w 676"/>
                  <a:gd name="T73" fmla="*/ 526 h 664"/>
                  <a:gd name="T74" fmla="*/ 2 w 676"/>
                  <a:gd name="T75" fmla="*/ 320 h 664"/>
                  <a:gd name="T76" fmla="*/ 12 w 676"/>
                  <a:gd name="T77" fmla="*/ 308 h 664"/>
                  <a:gd name="T78" fmla="*/ 27 w 676"/>
                  <a:gd name="T79" fmla="*/ 308 h 664"/>
                  <a:gd name="T80" fmla="*/ 66 w 676"/>
                  <a:gd name="T81" fmla="*/ 335 h 664"/>
                  <a:gd name="T82" fmla="*/ 85 w 676"/>
                  <a:gd name="T83" fmla="*/ 341 h 664"/>
                  <a:gd name="T84" fmla="*/ 108 w 676"/>
                  <a:gd name="T85" fmla="*/ 336 h 664"/>
                  <a:gd name="T86" fmla="*/ 122 w 676"/>
                  <a:gd name="T87" fmla="*/ 323 h 664"/>
                  <a:gd name="T88" fmla="*/ 133 w 676"/>
                  <a:gd name="T89" fmla="*/ 305 h 664"/>
                  <a:gd name="T90" fmla="*/ 140 w 676"/>
                  <a:gd name="T91" fmla="*/ 278 h 664"/>
                  <a:gd name="T92" fmla="*/ 139 w 676"/>
                  <a:gd name="T93" fmla="*/ 237 h 664"/>
                  <a:gd name="T94" fmla="*/ 128 w 676"/>
                  <a:gd name="T95" fmla="*/ 210 h 664"/>
                  <a:gd name="T96" fmla="*/ 113 w 676"/>
                  <a:gd name="T97" fmla="*/ 192 h 664"/>
                  <a:gd name="T98" fmla="*/ 93 w 676"/>
                  <a:gd name="T99" fmla="*/ 183 h 664"/>
                  <a:gd name="T100" fmla="*/ 76 w 676"/>
                  <a:gd name="T101" fmla="*/ 183 h 664"/>
                  <a:gd name="T102" fmla="*/ 49 w 676"/>
                  <a:gd name="T103" fmla="*/ 197 h 664"/>
                  <a:gd name="T104" fmla="*/ 24 w 676"/>
                  <a:gd name="T105" fmla="*/ 214 h 664"/>
                  <a:gd name="T106" fmla="*/ 13 w 676"/>
                  <a:gd name="T107" fmla="*/ 214 h 664"/>
                  <a:gd name="T108" fmla="*/ 4 w 676"/>
                  <a:gd name="T109" fmla="*/ 204 h 66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676" h="664">
                    <a:moveTo>
                      <a:pt x="0" y="0"/>
                    </a:moveTo>
                    <a:lnTo>
                      <a:pt x="273" y="0"/>
                    </a:lnTo>
                    <a:lnTo>
                      <a:pt x="279" y="3"/>
                    </a:lnTo>
                    <a:lnTo>
                      <a:pt x="283" y="6"/>
                    </a:lnTo>
                    <a:lnTo>
                      <a:pt x="287" y="9"/>
                    </a:lnTo>
                    <a:lnTo>
                      <a:pt x="288" y="10"/>
                    </a:lnTo>
                    <a:lnTo>
                      <a:pt x="289" y="12"/>
                    </a:lnTo>
                    <a:lnTo>
                      <a:pt x="290" y="15"/>
                    </a:lnTo>
                    <a:lnTo>
                      <a:pt x="290" y="19"/>
                    </a:lnTo>
                    <a:lnTo>
                      <a:pt x="290" y="22"/>
                    </a:lnTo>
                    <a:lnTo>
                      <a:pt x="289" y="26"/>
                    </a:lnTo>
                    <a:lnTo>
                      <a:pt x="287" y="30"/>
                    </a:lnTo>
                    <a:lnTo>
                      <a:pt x="285" y="33"/>
                    </a:lnTo>
                    <a:lnTo>
                      <a:pt x="279" y="41"/>
                    </a:lnTo>
                    <a:lnTo>
                      <a:pt x="274" y="49"/>
                    </a:lnTo>
                    <a:lnTo>
                      <a:pt x="269" y="55"/>
                    </a:lnTo>
                    <a:lnTo>
                      <a:pt x="264" y="65"/>
                    </a:lnTo>
                    <a:lnTo>
                      <a:pt x="262" y="71"/>
                    </a:lnTo>
                    <a:lnTo>
                      <a:pt x="261" y="75"/>
                    </a:lnTo>
                    <a:lnTo>
                      <a:pt x="260" y="79"/>
                    </a:lnTo>
                    <a:lnTo>
                      <a:pt x="259" y="83"/>
                    </a:lnTo>
                    <a:lnTo>
                      <a:pt x="259" y="87"/>
                    </a:lnTo>
                    <a:lnTo>
                      <a:pt x="259" y="91"/>
                    </a:lnTo>
                    <a:lnTo>
                      <a:pt x="260" y="93"/>
                    </a:lnTo>
                    <a:lnTo>
                      <a:pt x="262" y="101"/>
                    </a:lnTo>
                    <a:lnTo>
                      <a:pt x="265" y="108"/>
                    </a:lnTo>
                    <a:lnTo>
                      <a:pt x="270" y="114"/>
                    </a:lnTo>
                    <a:lnTo>
                      <a:pt x="276" y="120"/>
                    </a:lnTo>
                    <a:lnTo>
                      <a:pt x="280" y="123"/>
                    </a:lnTo>
                    <a:lnTo>
                      <a:pt x="283" y="126"/>
                    </a:lnTo>
                    <a:lnTo>
                      <a:pt x="287" y="128"/>
                    </a:lnTo>
                    <a:lnTo>
                      <a:pt x="291" y="130"/>
                    </a:lnTo>
                    <a:lnTo>
                      <a:pt x="296" y="132"/>
                    </a:lnTo>
                    <a:lnTo>
                      <a:pt x="300" y="134"/>
                    </a:lnTo>
                    <a:lnTo>
                      <a:pt x="309" y="137"/>
                    </a:lnTo>
                    <a:lnTo>
                      <a:pt x="319" y="139"/>
                    </a:lnTo>
                    <a:lnTo>
                      <a:pt x="329" y="141"/>
                    </a:lnTo>
                    <a:lnTo>
                      <a:pt x="340" y="141"/>
                    </a:lnTo>
                    <a:lnTo>
                      <a:pt x="350" y="141"/>
                    </a:lnTo>
                    <a:lnTo>
                      <a:pt x="361" y="139"/>
                    </a:lnTo>
                    <a:lnTo>
                      <a:pt x="371" y="137"/>
                    </a:lnTo>
                    <a:lnTo>
                      <a:pt x="381" y="133"/>
                    </a:lnTo>
                    <a:lnTo>
                      <a:pt x="385" y="131"/>
                    </a:lnTo>
                    <a:lnTo>
                      <a:pt x="390" y="128"/>
                    </a:lnTo>
                    <a:lnTo>
                      <a:pt x="396" y="124"/>
                    </a:lnTo>
                    <a:lnTo>
                      <a:pt x="402" y="119"/>
                    </a:lnTo>
                    <a:lnTo>
                      <a:pt x="407" y="114"/>
                    </a:lnTo>
                    <a:lnTo>
                      <a:pt x="411" y="108"/>
                    </a:lnTo>
                    <a:lnTo>
                      <a:pt x="414" y="104"/>
                    </a:lnTo>
                    <a:lnTo>
                      <a:pt x="416" y="99"/>
                    </a:lnTo>
                    <a:lnTo>
                      <a:pt x="417" y="95"/>
                    </a:lnTo>
                    <a:lnTo>
                      <a:pt x="417" y="91"/>
                    </a:lnTo>
                    <a:lnTo>
                      <a:pt x="417" y="87"/>
                    </a:lnTo>
                    <a:lnTo>
                      <a:pt x="417" y="83"/>
                    </a:lnTo>
                    <a:lnTo>
                      <a:pt x="415" y="74"/>
                    </a:lnTo>
                    <a:lnTo>
                      <a:pt x="411" y="65"/>
                    </a:lnTo>
                    <a:lnTo>
                      <a:pt x="406" y="58"/>
                    </a:lnTo>
                    <a:lnTo>
                      <a:pt x="396" y="43"/>
                    </a:lnTo>
                    <a:lnTo>
                      <a:pt x="391" y="36"/>
                    </a:lnTo>
                    <a:lnTo>
                      <a:pt x="387" y="30"/>
                    </a:lnTo>
                    <a:lnTo>
                      <a:pt x="384" y="24"/>
                    </a:lnTo>
                    <a:lnTo>
                      <a:pt x="383" y="21"/>
                    </a:lnTo>
                    <a:lnTo>
                      <a:pt x="383" y="18"/>
                    </a:lnTo>
                    <a:lnTo>
                      <a:pt x="383" y="16"/>
                    </a:lnTo>
                    <a:lnTo>
                      <a:pt x="384" y="13"/>
                    </a:lnTo>
                    <a:lnTo>
                      <a:pt x="385" y="11"/>
                    </a:lnTo>
                    <a:lnTo>
                      <a:pt x="387" y="8"/>
                    </a:lnTo>
                    <a:lnTo>
                      <a:pt x="389" y="6"/>
                    </a:lnTo>
                    <a:lnTo>
                      <a:pt x="393" y="4"/>
                    </a:lnTo>
                    <a:lnTo>
                      <a:pt x="397" y="2"/>
                    </a:lnTo>
                    <a:lnTo>
                      <a:pt x="402" y="0"/>
                    </a:lnTo>
                    <a:lnTo>
                      <a:pt x="676" y="0"/>
                    </a:lnTo>
                    <a:lnTo>
                      <a:pt x="676" y="524"/>
                    </a:lnTo>
                    <a:lnTo>
                      <a:pt x="400" y="524"/>
                    </a:lnTo>
                    <a:lnTo>
                      <a:pt x="394" y="526"/>
                    </a:lnTo>
                    <a:lnTo>
                      <a:pt x="389" y="529"/>
                    </a:lnTo>
                    <a:lnTo>
                      <a:pt x="386" y="532"/>
                    </a:lnTo>
                    <a:lnTo>
                      <a:pt x="385" y="534"/>
                    </a:lnTo>
                    <a:lnTo>
                      <a:pt x="384" y="535"/>
                    </a:lnTo>
                    <a:lnTo>
                      <a:pt x="383" y="539"/>
                    </a:lnTo>
                    <a:lnTo>
                      <a:pt x="383" y="542"/>
                    </a:lnTo>
                    <a:lnTo>
                      <a:pt x="384" y="546"/>
                    </a:lnTo>
                    <a:lnTo>
                      <a:pt x="385" y="550"/>
                    </a:lnTo>
                    <a:lnTo>
                      <a:pt x="387" y="554"/>
                    </a:lnTo>
                    <a:lnTo>
                      <a:pt x="389" y="558"/>
                    </a:lnTo>
                    <a:lnTo>
                      <a:pt x="395" y="565"/>
                    </a:lnTo>
                    <a:lnTo>
                      <a:pt x="401" y="573"/>
                    </a:lnTo>
                    <a:lnTo>
                      <a:pt x="406" y="581"/>
                    </a:lnTo>
                    <a:lnTo>
                      <a:pt x="410" y="588"/>
                    </a:lnTo>
                    <a:lnTo>
                      <a:pt x="414" y="596"/>
                    </a:lnTo>
                    <a:lnTo>
                      <a:pt x="416" y="602"/>
                    </a:lnTo>
                    <a:lnTo>
                      <a:pt x="417" y="609"/>
                    </a:lnTo>
                    <a:lnTo>
                      <a:pt x="417" y="615"/>
                    </a:lnTo>
                    <a:lnTo>
                      <a:pt x="416" y="621"/>
                    </a:lnTo>
                    <a:lnTo>
                      <a:pt x="414" y="626"/>
                    </a:lnTo>
                    <a:lnTo>
                      <a:pt x="412" y="631"/>
                    </a:lnTo>
                    <a:lnTo>
                      <a:pt x="409" y="634"/>
                    </a:lnTo>
                    <a:lnTo>
                      <a:pt x="407" y="637"/>
                    </a:lnTo>
                    <a:lnTo>
                      <a:pt x="402" y="643"/>
                    </a:lnTo>
                    <a:lnTo>
                      <a:pt x="396" y="647"/>
                    </a:lnTo>
                    <a:lnTo>
                      <a:pt x="390" y="651"/>
                    </a:lnTo>
                    <a:lnTo>
                      <a:pt x="383" y="655"/>
                    </a:lnTo>
                    <a:lnTo>
                      <a:pt x="376" y="658"/>
                    </a:lnTo>
                    <a:lnTo>
                      <a:pt x="372" y="659"/>
                    </a:lnTo>
                    <a:lnTo>
                      <a:pt x="368" y="660"/>
                    </a:lnTo>
                    <a:lnTo>
                      <a:pt x="359" y="662"/>
                    </a:lnTo>
                    <a:lnTo>
                      <a:pt x="350" y="663"/>
                    </a:lnTo>
                    <a:lnTo>
                      <a:pt x="341" y="664"/>
                    </a:lnTo>
                    <a:lnTo>
                      <a:pt x="332" y="663"/>
                    </a:lnTo>
                    <a:lnTo>
                      <a:pt x="323" y="663"/>
                    </a:lnTo>
                    <a:lnTo>
                      <a:pt x="315" y="661"/>
                    </a:lnTo>
                    <a:lnTo>
                      <a:pt x="307" y="659"/>
                    </a:lnTo>
                    <a:lnTo>
                      <a:pt x="302" y="658"/>
                    </a:lnTo>
                    <a:lnTo>
                      <a:pt x="298" y="656"/>
                    </a:lnTo>
                    <a:lnTo>
                      <a:pt x="295" y="654"/>
                    </a:lnTo>
                    <a:lnTo>
                      <a:pt x="291" y="653"/>
                    </a:lnTo>
                    <a:lnTo>
                      <a:pt x="287" y="650"/>
                    </a:lnTo>
                    <a:lnTo>
                      <a:pt x="284" y="648"/>
                    </a:lnTo>
                    <a:lnTo>
                      <a:pt x="280" y="646"/>
                    </a:lnTo>
                    <a:lnTo>
                      <a:pt x="277" y="643"/>
                    </a:lnTo>
                    <a:lnTo>
                      <a:pt x="274" y="640"/>
                    </a:lnTo>
                    <a:lnTo>
                      <a:pt x="272" y="637"/>
                    </a:lnTo>
                    <a:lnTo>
                      <a:pt x="269" y="634"/>
                    </a:lnTo>
                    <a:lnTo>
                      <a:pt x="267" y="630"/>
                    </a:lnTo>
                    <a:lnTo>
                      <a:pt x="264" y="626"/>
                    </a:lnTo>
                    <a:lnTo>
                      <a:pt x="262" y="622"/>
                    </a:lnTo>
                    <a:lnTo>
                      <a:pt x="261" y="618"/>
                    </a:lnTo>
                    <a:lnTo>
                      <a:pt x="260" y="614"/>
                    </a:lnTo>
                    <a:lnTo>
                      <a:pt x="260" y="607"/>
                    </a:lnTo>
                    <a:lnTo>
                      <a:pt x="261" y="603"/>
                    </a:lnTo>
                    <a:lnTo>
                      <a:pt x="261" y="599"/>
                    </a:lnTo>
                    <a:lnTo>
                      <a:pt x="263" y="594"/>
                    </a:lnTo>
                    <a:lnTo>
                      <a:pt x="265" y="589"/>
                    </a:lnTo>
                    <a:lnTo>
                      <a:pt x="267" y="585"/>
                    </a:lnTo>
                    <a:lnTo>
                      <a:pt x="269" y="580"/>
                    </a:lnTo>
                    <a:lnTo>
                      <a:pt x="274" y="572"/>
                    </a:lnTo>
                    <a:lnTo>
                      <a:pt x="280" y="565"/>
                    </a:lnTo>
                    <a:lnTo>
                      <a:pt x="283" y="561"/>
                    </a:lnTo>
                    <a:lnTo>
                      <a:pt x="285" y="557"/>
                    </a:lnTo>
                    <a:lnTo>
                      <a:pt x="288" y="553"/>
                    </a:lnTo>
                    <a:lnTo>
                      <a:pt x="290" y="549"/>
                    </a:lnTo>
                    <a:lnTo>
                      <a:pt x="291" y="545"/>
                    </a:lnTo>
                    <a:lnTo>
                      <a:pt x="292" y="542"/>
                    </a:lnTo>
                    <a:lnTo>
                      <a:pt x="292" y="538"/>
                    </a:lnTo>
                    <a:lnTo>
                      <a:pt x="291" y="535"/>
                    </a:lnTo>
                    <a:lnTo>
                      <a:pt x="289" y="532"/>
                    </a:lnTo>
                    <a:lnTo>
                      <a:pt x="286" y="529"/>
                    </a:lnTo>
                    <a:lnTo>
                      <a:pt x="281" y="526"/>
                    </a:lnTo>
                    <a:lnTo>
                      <a:pt x="275" y="524"/>
                    </a:lnTo>
                    <a:lnTo>
                      <a:pt x="0" y="524"/>
                    </a:lnTo>
                    <a:lnTo>
                      <a:pt x="0" y="328"/>
                    </a:lnTo>
                    <a:lnTo>
                      <a:pt x="2" y="320"/>
                    </a:lnTo>
                    <a:lnTo>
                      <a:pt x="5" y="315"/>
                    </a:lnTo>
                    <a:lnTo>
                      <a:pt x="8" y="311"/>
                    </a:lnTo>
                    <a:lnTo>
                      <a:pt x="10" y="309"/>
                    </a:lnTo>
                    <a:lnTo>
                      <a:pt x="12" y="308"/>
                    </a:lnTo>
                    <a:lnTo>
                      <a:pt x="15" y="306"/>
                    </a:lnTo>
                    <a:lnTo>
                      <a:pt x="19" y="306"/>
                    </a:lnTo>
                    <a:lnTo>
                      <a:pt x="23" y="306"/>
                    </a:lnTo>
                    <a:lnTo>
                      <a:pt x="27" y="308"/>
                    </a:lnTo>
                    <a:lnTo>
                      <a:pt x="35" y="313"/>
                    </a:lnTo>
                    <a:lnTo>
                      <a:pt x="44" y="319"/>
                    </a:lnTo>
                    <a:lnTo>
                      <a:pt x="58" y="329"/>
                    </a:lnTo>
                    <a:lnTo>
                      <a:pt x="66" y="335"/>
                    </a:lnTo>
                    <a:lnTo>
                      <a:pt x="73" y="338"/>
                    </a:lnTo>
                    <a:lnTo>
                      <a:pt x="79" y="340"/>
                    </a:lnTo>
                    <a:lnTo>
                      <a:pt x="82" y="341"/>
                    </a:lnTo>
                    <a:lnTo>
                      <a:pt x="85" y="341"/>
                    </a:lnTo>
                    <a:lnTo>
                      <a:pt x="92" y="341"/>
                    </a:lnTo>
                    <a:lnTo>
                      <a:pt x="98" y="340"/>
                    </a:lnTo>
                    <a:lnTo>
                      <a:pt x="103" y="338"/>
                    </a:lnTo>
                    <a:lnTo>
                      <a:pt x="108" y="336"/>
                    </a:lnTo>
                    <a:lnTo>
                      <a:pt x="112" y="334"/>
                    </a:lnTo>
                    <a:lnTo>
                      <a:pt x="115" y="331"/>
                    </a:lnTo>
                    <a:lnTo>
                      <a:pt x="119" y="327"/>
                    </a:lnTo>
                    <a:lnTo>
                      <a:pt x="122" y="323"/>
                    </a:lnTo>
                    <a:lnTo>
                      <a:pt x="125" y="319"/>
                    </a:lnTo>
                    <a:lnTo>
                      <a:pt x="128" y="315"/>
                    </a:lnTo>
                    <a:lnTo>
                      <a:pt x="131" y="310"/>
                    </a:lnTo>
                    <a:lnTo>
                      <a:pt x="133" y="305"/>
                    </a:lnTo>
                    <a:lnTo>
                      <a:pt x="135" y="300"/>
                    </a:lnTo>
                    <a:lnTo>
                      <a:pt x="137" y="295"/>
                    </a:lnTo>
                    <a:lnTo>
                      <a:pt x="139" y="284"/>
                    </a:lnTo>
                    <a:lnTo>
                      <a:pt x="140" y="278"/>
                    </a:lnTo>
                    <a:lnTo>
                      <a:pt x="141" y="272"/>
                    </a:lnTo>
                    <a:lnTo>
                      <a:pt x="141" y="260"/>
                    </a:lnTo>
                    <a:lnTo>
                      <a:pt x="141" y="248"/>
                    </a:lnTo>
                    <a:lnTo>
                      <a:pt x="139" y="237"/>
                    </a:lnTo>
                    <a:lnTo>
                      <a:pt x="135" y="225"/>
                    </a:lnTo>
                    <a:lnTo>
                      <a:pt x="133" y="220"/>
                    </a:lnTo>
                    <a:lnTo>
                      <a:pt x="131" y="215"/>
                    </a:lnTo>
                    <a:lnTo>
                      <a:pt x="128" y="210"/>
                    </a:lnTo>
                    <a:lnTo>
                      <a:pt x="125" y="205"/>
                    </a:lnTo>
                    <a:lnTo>
                      <a:pt x="121" y="201"/>
                    </a:lnTo>
                    <a:lnTo>
                      <a:pt x="117" y="196"/>
                    </a:lnTo>
                    <a:lnTo>
                      <a:pt x="113" y="192"/>
                    </a:lnTo>
                    <a:lnTo>
                      <a:pt x="108" y="189"/>
                    </a:lnTo>
                    <a:lnTo>
                      <a:pt x="102" y="186"/>
                    </a:lnTo>
                    <a:lnTo>
                      <a:pt x="98" y="184"/>
                    </a:lnTo>
                    <a:lnTo>
                      <a:pt x="93" y="183"/>
                    </a:lnTo>
                    <a:lnTo>
                      <a:pt x="89" y="182"/>
                    </a:lnTo>
                    <a:lnTo>
                      <a:pt x="84" y="182"/>
                    </a:lnTo>
                    <a:lnTo>
                      <a:pt x="80" y="183"/>
                    </a:lnTo>
                    <a:lnTo>
                      <a:pt x="76" y="183"/>
                    </a:lnTo>
                    <a:lnTo>
                      <a:pt x="72" y="185"/>
                    </a:lnTo>
                    <a:lnTo>
                      <a:pt x="64" y="188"/>
                    </a:lnTo>
                    <a:lnTo>
                      <a:pt x="56" y="192"/>
                    </a:lnTo>
                    <a:lnTo>
                      <a:pt x="49" y="197"/>
                    </a:lnTo>
                    <a:lnTo>
                      <a:pt x="42" y="203"/>
                    </a:lnTo>
                    <a:lnTo>
                      <a:pt x="36" y="208"/>
                    </a:lnTo>
                    <a:lnTo>
                      <a:pt x="29" y="211"/>
                    </a:lnTo>
                    <a:lnTo>
                      <a:pt x="24" y="214"/>
                    </a:lnTo>
                    <a:lnTo>
                      <a:pt x="21" y="215"/>
                    </a:lnTo>
                    <a:lnTo>
                      <a:pt x="18" y="215"/>
                    </a:lnTo>
                    <a:lnTo>
                      <a:pt x="15" y="215"/>
                    </a:lnTo>
                    <a:lnTo>
                      <a:pt x="13" y="214"/>
                    </a:lnTo>
                    <a:lnTo>
                      <a:pt x="11" y="213"/>
                    </a:lnTo>
                    <a:lnTo>
                      <a:pt x="8" y="210"/>
                    </a:lnTo>
                    <a:lnTo>
                      <a:pt x="6" y="208"/>
                    </a:lnTo>
                    <a:lnTo>
                      <a:pt x="4" y="204"/>
                    </a:lnTo>
                    <a:lnTo>
                      <a:pt x="2" y="199"/>
                    </a:lnTo>
                    <a:lnTo>
                      <a:pt x="0" y="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220" y="3063"/>
                <a:ext cx="676" cy="523"/>
              </a:xfrm>
              <a:custGeom>
                <a:avLst/>
                <a:gdLst>
                  <a:gd name="T0" fmla="*/ 395 w 676"/>
                  <a:gd name="T1" fmla="*/ 517 h 523"/>
                  <a:gd name="T2" fmla="*/ 388 w 676"/>
                  <a:gd name="T3" fmla="*/ 508 h 523"/>
                  <a:gd name="T4" fmla="*/ 395 w 676"/>
                  <a:gd name="T5" fmla="*/ 488 h 523"/>
                  <a:gd name="T6" fmla="*/ 419 w 676"/>
                  <a:gd name="T7" fmla="*/ 450 h 523"/>
                  <a:gd name="T8" fmla="*/ 422 w 676"/>
                  <a:gd name="T9" fmla="*/ 431 h 523"/>
                  <a:gd name="T10" fmla="*/ 417 w 676"/>
                  <a:gd name="T11" fmla="*/ 416 h 523"/>
                  <a:gd name="T12" fmla="*/ 405 w 676"/>
                  <a:gd name="T13" fmla="*/ 401 h 523"/>
                  <a:gd name="T14" fmla="*/ 382 w 676"/>
                  <a:gd name="T15" fmla="*/ 389 h 523"/>
                  <a:gd name="T16" fmla="*/ 354 w 676"/>
                  <a:gd name="T17" fmla="*/ 382 h 523"/>
                  <a:gd name="T18" fmla="*/ 306 w 676"/>
                  <a:gd name="T19" fmla="*/ 388 h 523"/>
                  <a:gd name="T20" fmla="*/ 286 w 676"/>
                  <a:gd name="T21" fmla="*/ 399 h 523"/>
                  <a:gd name="T22" fmla="*/ 271 w 676"/>
                  <a:gd name="T23" fmla="*/ 416 h 523"/>
                  <a:gd name="T24" fmla="*/ 264 w 676"/>
                  <a:gd name="T25" fmla="*/ 434 h 523"/>
                  <a:gd name="T26" fmla="*/ 267 w 676"/>
                  <a:gd name="T27" fmla="*/ 450 h 523"/>
                  <a:gd name="T28" fmla="*/ 284 w 676"/>
                  <a:gd name="T29" fmla="*/ 481 h 523"/>
                  <a:gd name="T30" fmla="*/ 296 w 676"/>
                  <a:gd name="T31" fmla="*/ 502 h 523"/>
                  <a:gd name="T32" fmla="*/ 294 w 676"/>
                  <a:gd name="T33" fmla="*/ 512 h 523"/>
                  <a:gd name="T34" fmla="*/ 283 w 676"/>
                  <a:gd name="T35" fmla="*/ 521 h 523"/>
                  <a:gd name="T36" fmla="*/ 273 w 676"/>
                  <a:gd name="T37" fmla="*/ 0 h 523"/>
                  <a:gd name="T38" fmla="*/ 287 w 676"/>
                  <a:gd name="T39" fmla="*/ 8 h 523"/>
                  <a:gd name="T40" fmla="*/ 291 w 676"/>
                  <a:gd name="T41" fmla="*/ 18 h 523"/>
                  <a:gd name="T42" fmla="*/ 283 w 676"/>
                  <a:gd name="T43" fmla="*/ 35 h 523"/>
                  <a:gd name="T44" fmla="*/ 264 w 676"/>
                  <a:gd name="T45" fmla="*/ 63 h 523"/>
                  <a:gd name="T46" fmla="*/ 259 w 676"/>
                  <a:gd name="T47" fmla="*/ 84 h 523"/>
                  <a:gd name="T48" fmla="*/ 261 w 676"/>
                  <a:gd name="T49" fmla="*/ 97 h 523"/>
                  <a:gd name="T50" fmla="*/ 271 w 676"/>
                  <a:gd name="T51" fmla="*/ 114 h 523"/>
                  <a:gd name="T52" fmla="*/ 295 w 676"/>
                  <a:gd name="T53" fmla="*/ 131 h 523"/>
                  <a:gd name="T54" fmla="*/ 326 w 676"/>
                  <a:gd name="T55" fmla="*/ 139 h 523"/>
                  <a:gd name="T56" fmla="*/ 368 w 676"/>
                  <a:gd name="T57" fmla="*/ 136 h 523"/>
                  <a:gd name="T58" fmla="*/ 392 w 676"/>
                  <a:gd name="T59" fmla="*/ 125 h 523"/>
                  <a:gd name="T60" fmla="*/ 407 w 676"/>
                  <a:gd name="T61" fmla="*/ 112 h 523"/>
                  <a:gd name="T62" fmla="*/ 416 w 676"/>
                  <a:gd name="T63" fmla="*/ 95 h 523"/>
                  <a:gd name="T64" fmla="*/ 416 w 676"/>
                  <a:gd name="T65" fmla="*/ 78 h 523"/>
                  <a:gd name="T66" fmla="*/ 396 w 676"/>
                  <a:gd name="T67" fmla="*/ 43 h 523"/>
                  <a:gd name="T68" fmla="*/ 382 w 676"/>
                  <a:gd name="T69" fmla="*/ 18 h 523"/>
                  <a:gd name="T70" fmla="*/ 386 w 676"/>
                  <a:gd name="T71" fmla="*/ 8 h 523"/>
                  <a:gd name="T72" fmla="*/ 401 w 676"/>
                  <a:gd name="T73" fmla="*/ 0 h 523"/>
                  <a:gd name="T74" fmla="*/ 670 w 676"/>
                  <a:gd name="T75" fmla="*/ 207 h 523"/>
                  <a:gd name="T76" fmla="*/ 658 w 676"/>
                  <a:gd name="T77" fmla="*/ 214 h 523"/>
                  <a:gd name="T78" fmla="*/ 640 w 676"/>
                  <a:gd name="T79" fmla="*/ 206 h 523"/>
                  <a:gd name="T80" fmla="*/ 612 w 676"/>
                  <a:gd name="T81" fmla="*/ 186 h 523"/>
                  <a:gd name="T82" fmla="*/ 592 w 676"/>
                  <a:gd name="T83" fmla="*/ 181 h 523"/>
                  <a:gd name="T84" fmla="*/ 574 w 676"/>
                  <a:gd name="T85" fmla="*/ 185 h 523"/>
                  <a:gd name="T86" fmla="*/ 558 w 676"/>
                  <a:gd name="T87" fmla="*/ 196 h 523"/>
                  <a:gd name="T88" fmla="*/ 542 w 676"/>
                  <a:gd name="T89" fmla="*/ 222 h 523"/>
                  <a:gd name="T90" fmla="*/ 536 w 676"/>
                  <a:gd name="T91" fmla="*/ 253 h 523"/>
                  <a:gd name="T92" fmla="*/ 539 w 676"/>
                  <a:gd name="T93" fmla="*/ 290 h 523"/>
                  <a:gd name="T94" fmla="*/ 550 w 676"/>
                  <a:gd name="T95" fmla="*/ 314 h 523"/>
                  <a:gd name="T96" fmla="*/ 564 w 676"/>
                  <a:gd name="T97" fmla="*/ 330 h 523"/>
                  <a:gd name="T98" fmla="*/ 582 w 676"/>
                  <a:gd name="T99" fmla="*/ 339 h 523"/>
                  <a:gd name="T100" fmla="*/ 602 w 676"/>
                  <a:gd name="T101" fmla="*/ 337 h 523"/>
                  <a:gd name="T102" fmla="*/ 639 w 676"/>
                  <a:gd name="T103" fmla="*/ 313 h 523"/>
                  <a:gd name="T104" fmla="*/ 660 w 676"/>
                  <a:gd name="T105" fmla="*/ 304 h 523"/>
                  <a:gd name="T106" fmla="*/ 670 w 676"/>
                  <a:gd name="T107" fmla="*/ 310 h 523"/>
                  <a:gd name="T108" fmla="*/ 676 w 676"/>
                  <a:gd name="T109" fmla="*/ 522 h 52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676" h="523">
                    <a:moveTo>
                      <a:pt x="676" y="522"/>
                    </a:moveTo>
                    <a:lnTo>
                      <a:pt x="407" y="523"/>
                    </a:lnTo>
                    <a:lnTo>
                      <a:pt x="400" y="520"/>
                    </a:lnTo>
                    <a:lnTo>
                      <a:pt x="395" y="517"/>
                    </a:lnTo>
                    <a:lnTo>
                      <a:pt x="392" y="514"/>
                    </a:lnTo>
                    <a:lnTo>
                      <a:pt x="391" y="513"/>
                    </a:lnTo>
                    <a:lnTo>
                      <a:pt x="390" y="511"/>
                    </a:lnTo>
                    <a:lnTo>
                      <a:pt x="388" y="508"/>
                    </a:lnTo>
                    <a:lnTo>
                      <a:pt x="388" y="504"/>
                    </a:lnTo>
                    <a:lnTo>
                      <a:pt x="389" y="501"/>
                    </a:lnTo>
                    <a:lnTo>
                      <a:pt x="390" y="497"/>
                    </a:lnTo>
                    <a:lnTo>
                      <a:pt x="395" y="488"/>
                    </a:lnTo>
                    <a:lnTo>
                      <a:pt x="401" y="479"/>
                    </a:lnTo>
                    <a:lnTo>
                      <a:pt x="411" y="466"/>
                    </a:lnTo>
                    <a:lnTo>
                      <a:pt x="416" y="457"/>
                    </a:lnTo>
                    <a:lnTo>
                      <a:pt x="419" y="450"/>
                    </a:lnTo>
                    <a:lnTo>
                      <a:pt x="421" y="443"/>
                    </a:lnTo>
                    <a:lnTo>
                      <a:pt x="422" y="440"/>
                    </a:lnTo>
                    <a:lnTo>
                      <a:pt x="422" y="437"/>
                    </a:lnTo>
                    <a:lnTo>
                      <a:pt x="422" y="431"/>
                    </a:lnTo>
                    <a:lnTo>
                      <a:pt x="421" y="424"/>
                    </a:lnTo>
                    <a:lnTo>
                      <a:pt x="420" y="422"/>
                    </a:lnTo>
                    <a:lnTo>
                      <a:pt x="419" y="420"/>
                    </a:lnTo>
                    <a:lnTo>
                      <a:pt x="417" y="416"/>
                    </a:lnTo>
                    <a:lnTo>
                      <a:pt x="415" y="412"/>
                    </a:lnTo>
                    <a:lnTo>
                      <a:pt x="412" y="408"/>
                    </a:lnTo>
                    <a:lnTo>
                      <a:pt x="409" y="405"/>
                    </a:lnTo>
                    <a:lnTo>
                      <a:pt x="405" y="401"/>
                    </a:lnTo>
                    <a:lnTo>
                      <a:pt x="397" y="395"/>
                    </a:lnTo>
                    <a:lnTo>
                      <a:pt x="392" y="393"/>
                    </a:lnTo>
                    <a:lnTo>
                      <a:pt x="387" y="391"/>
                    </a:lnTo>
                    <a:lnTo>
                      <a:pt x="382" y="389"/>
                    </a:lnTo>
                    <a:lnTo>
                      <a:pt x="377" y="387"/>
                    </a:lnTo>
                    <a:lnTo>
                      <a:pt x="366" y="384"/>
                    </a:lnTo>
                    <a:lnTo>
                      <a:pt x="360" y="383"/>
                    </a:lnTo>
                    <a:lnTo>
                      <a:pt x="354" y="382"/>
                    </a:lnTo>
                    <a:lnTo>
                      <a:pt x="342" y="382"/>
                    </a:lnTo>
                    <a:lnTo>
                      <a:pt x="330" y="383"/>
                    </a:lnTo>
                    <a:lnTo>
                      <a:pt x="319" y="385"/>
                    </a:lnTo>
                    <a:lnTo>
                      <a:pt x="306" y="388"/>
                    </a:lnTo>
                    <a:lnTo>
                      <a:pt x="301" y="390"/>
                    </a:lnTo>
                    <a:lnTo>
                      <a:pt x="296" y="393"/>
                    </a:lnTo>
                    <a:lnTo>
                      <a:pt x="291" y="396"/>
                    </a:lnTo>
                    <a:lnTo>
                      <a:pt x="286" y="399"/>
                    </a:lnTo>
                    <a:lnTo>
                      <a:pt x="282" y="403"/>
                    </a:lnTo>
                    <a:lnTo>
                      <a:pt x="278" y="406"/>
                    </a:lnTo>
                    <a:lnTo>
                      <a:pt x="274" y="411"/>
                    </a:lnTo>
                    <a:lnTo>
                      <a:pt x="271" y="416"/>
                    </a:lnTo>
                    <a:lnTo>
                      <a:pt x="268" y="420"/>
                    </a:lnTo>
                    <a:lnTo>
                      <a:pt x="266" y="425"/>
                    </a:lnTo>
                    <a:lnTo>
                      <a:pt x="265" y="429"/>
                    </a:lnTo>
                    <a:lnTo>
                      <a:pt x="264" y="434"/>
                    </a:lnTo>
                    <a:lnTo>
                      <a:pt x="264" y="438"/>
                    </a:lnTo>
                    <a:lnTo>
                      <a:pt x="265" y="442"/>
                    </a:lnTo>
                    <a:lnTo>
                      <a:pt x="265" y="446"/>
                    </a:lnTo>
                    <a:lnTo>
                      <a:pt x="267" y="450"/>
                    </a:lnTo>
                    <a:lnTo>
                      <a:pt x="270" y="458"/>
                    </a:lnTo>
                    <a:lnTo>
                      <a:pt x="274" y="467"/>
                    </a:lnTo>
                    <a:lnTo>
                      <a:pt x="279" y="474"/>
                    </a:lnTo>
                    <a:lnTo>
                      <a:pt x="284" y="481"/>
                    </a:lnTo>
                    <a:lnTo>
                      <a:pt x="288" y="487"/>
                    </a:lnTo>
                    <a:lnTo>
                      <a:pt x="292" y="493"/>
                    </a:lnTo>
                    <a:lnTo>
                      <a:pt x="295" y="499"/>
                    </a:lnTo>
                    <a:lnTo>
                      <a:pt x="296" y="502"/>
                    </a:lnTo>
                    <a:lnTo>
                      <a:pt x="296" y="505"/>
                    </a:lnTo>
                    <a:lnTo>
                      <a:pt x="296" y="507"/>
                    </a:lnTo>
                    <a:lnTo>
                      <a:pt x="295" y="510"/>
                    </a:lnTo>
                    <a:lnTo>
                      <a:pt x="294" y="512"/>
                    </a:lnTo>
                    <a:lnTo>
                      <a:pt x="292" y="514"/>
                    </a:lnTo>
                    <a:lnTo>
                      <a:pt x="290" y="517"/>
                    </a:lnTo>
                    <a:lnTo>
                      <a:pt x="287" y="519"/>
                    </a:lnTo>
                    <a:lnTo>
                      <a:pt x="283" y="521"/>
                    </a:lnTo>
                    <a:lnTo>
                      <a:pt x="278" y="523"/>
                    </a:lnTo>
                    <a:lnTo>
                      <a:pt x="0" y="523"/>
                    </a:lnTo>
                    <a:lnTo>
                      <a:pt x="0" y="0"/>
                    </a:lnTo>
                    <a:lnTo>
                      <a:pt x="273" y="0"/>
                    </a:lnTo>
                    <a:lnTo>
                      <a:pt x="278" y="2"/>
                    </a:lnTo>
                    <a:lnTo>
                      <a:pt x="282" y="4"/>
                    </a:lnTo>
                    <a:lnTo>
                      <a:pt x="285" y="6"/>
                    </a:lnTo>
                    <a:lnTo>
                      <a:pt x="287" y="8"/>
                    </a:lnTo>
                    <a:lnTo>
                      <a:pt x="289" y="10"/>
                    </a:lnTo>
                    <a:lnTo>
                      <a:pt x="290" y="13"/>
                    </a:lnTo>
                    <a:lnTo>
                      <a:pt x="291" y="15"/>
                    </a:lnTo>
                    <a:lnTo>
                      <a:pt x="291" y="18"/>
                    </a:lnTo>
                    <a:lnTo>
                      <a:pt x="290" y="21"/>
                    </a:lnTo>
                    <a:lnTo>
                      <a:pt x="289" y="23"/>
                    </a:lnTo>
                    <a:lnTo>
                      <a:pt x="287" y="29"/>
                    </a:lnTo>
                    <a:lnTo>
                      <a:pt x="283" y="35"/>
                    </a:lnTo>
                    <a:lnTo>
                      <a:pt x="278" y="42"/>
                    </a:lnTo>
                    <a:lnTo>
                      <a:pt x="273" y="49"/>
                    </a:lnTo>
                    <a:lnTo>
                      <a:pt x="269" y="56"/>
                    </a:lnTo>
                    <a:lnTo>
                      <a:pt x="264" y="63"/>
                    </a:lnTo>
                    <a:lnTo>
                      <a:pt x="261" y="72"/>
                    </a:lnTo>
                    <a:lnTo>
                      <a:pt x="260" y="76"/>
                    </a:lnTo>
                    <a:lnTo>
                      <a:pt x="259" y="80"/>
                    </a:lnTo>
                    <a:lnTo>
                      <a:pt x="259" y="84"/>
                    </a:lnTo>
                    <a:lnTo>
                      <a:pt x="259" y="89"/>
                    </a:lnTo>
                    <a:lnTo>
                      <a:pt x="259" y="91"/>
                    </a:lnTo>
                    <a:lnTo>
                      <a:pt x="260" y="93"/>
                    </a:lnTo>
                    <a:lnTo>
                      <a:pt x="261" y="97"/>
                    </a:lnTo>
                    <a:lnTo>
                      <a:pt x="263" y="102"/>
                    </a:lnTo>
                    <a:lnTo>
                      <a:pt x="265" y="107"/>
                    </a:lnTo>
                    <a:lnTo>
                      <a:pt x="268" y="110"/>
                    </a:lnTo>
                    <a:lnTo>
                      <a:pt x="271" y="114"/>
                    </a:lnTo>
                    <a:lnTo>
                      <a:pt x="275" y="117"/>
                    </a:lnTo>
                    <a:lnTo>
                      <a:pt x="278" y="121"/>
                    </a:lnTo>
                    <a:lnTo>
                      <a:pt x="286" y="126"/>
                    </a:lnTo>
                    <a:lnTo>
                      <a:pt x="295" y="131"/>
                    </a:lnTo>
                    <a:lnTo>
                      <a:pt x="300" y="133"/>
                    </a:lnTo>
                    <a:lnTo>
                      <a:pt x="304" y="135"/>
                    </a:lnTo>
                    <a:lnTo>
                      <a:pt x="315" y="138"/>
                    </a:lnTo>
                    <a:lnTo>
                      <a:pt x="326" y="139"/>
                    </a:lnTo>
                    <a:lnTo>
                      <a:pt x="337" y="140"/>
                    </a:lnTo>
                    <a:lnTo>
                      <a:pt x="347" y="140"/>
                    </a:lnTo>
                    <a:lnTo>
                      <a:pt x="358" y="139"/>
                    </a:lnTo>
                    <a:lnTo>
                      <a:pt x="368" y="136"/>
                    </a:lnTo>
                    <a:lnTo>
                      <a:pt x="378" y="133"/>
                    </a:lnTo>
                    <a:lnTo>
                      <a:pt x="383" y="131"/>
                    </a:lnTo>
                    <a:lnTo>
                      <a:pt x="388" y="128"/>
                    </a:lnTo>
                    <a:lnTo>
                      <a:pt x="392" y="125"/>
                    </a:lnTo>
                    <a:lnTo>
                      <a:pt x="396" y="122"/>
                    </a:lnTo>
                    <a:lnTo>
                      <a:pt x="400" y="119"/>
                    </a:lnTo>
                    <a:lnTo>
                      <a:pt x="404" y="116"/>
                    </a:lnTo>
                    <a:lnTo>
                      <a:pt x="407" y="112"/>
                    </a:lnTo>
                    <a:lnTo>
                      <a:pt x="410" y="108"/>
                    </a:lnTo>
                    <a:lnTo>
                      <a:pt x="413" y="103"/>
                    </a:lnTo>
                    <a:lnTo>
                      <a:pt x="415" y="99"/>
                    </a:lnTo>
                    <a:lnTo>
                      <a:pt x="416" y="95"/>
                    </a:lnTo>
                    <a:lnTo>
                      <a:pt x="417" y="91"/>
                    </a:lnTo>
                    <a:lnTo>
                      <a:pt x="417" y="86"/>
                    </a:lnTo>
                    <a:lnTo>
                      <a:pt x="416" y="82"/>
                    </a:lnTo>
                    <a:lnTo>
                      <a:pt x="416" y="78"/>
                    </a:lnTo>
                    <a:lnTo>
                      <a:pt x="414" y="74"/>
                    </a:lnTo>
                    <a:lnTo>
                      <a:pt x="411" y="65"/>
                    </a:lnTo>
                    <a:lnTo>
                      <a:pt x="406" y="58"/>
                    </a:lnTo>
                    <a:lnTo>
                      <a:pt x="396" y="43"/>
                    </a:lnTo>
                    <a:lnTo>
                      <a:pt x="391" y="36"/>
                    </a:lnTo>
                    <a:lnTo>
                      <a:pt x="387" y="30"/>
                    </a:lnTo>
                    <a:lnTo>
                      <a:pt x="384" y="24"/>
                    </a:lnTo>
                    <a:lnTo>
                      <a:pt x="382" y="18"/>
                    </a:lnTo>
                    <a:lnTo>
                      <a:pt x="382" y="15"/>
                    </a:lnTo>
                    <a:lnTo>
                      <a:pt x="383" y="13"/>
                    </a:lnTo>
                    <a:lnTo>
                      <a:pt x="384" y="10"/>
                    </a:lnTo>
                    <a:lnTo>
                      <a:pt x="386" y="8"/>
                    </a:lnTo>
                    <a:lnTo>
                      <a:pt x="388" y="6"/>
                    </a:lnTo>
                    <a:lnTo>
                      <a:pt x="391" y="4"/>
                    </a:lnTo>
                    <a:lnTo>
                      <a:pt x="396" y="1"/>
                    </a:lnTo>
                    <a:lnTo>
                      <a:pt x="401" y="0"/>
                    </a:lnTo>
                    <a:lnTo>
                      <a:pt x="676" y="0"/>
                    </a:lnTo>
                    <a:lnTo>
                      <a:pt x="676" y="194"/>
                    </a:lnTo>
                    <a:lnTo>
                      <a:pt x="672" y="204"/>
                    </a:lnTo>
                    <a:lnTo>
                      <a:pt x="670" y="207"/>
                    </a:lnTo>
                    <a:lnTo>
                      <a:pt x="668" y="210"/>
                    </a:lnTo>
                    <a:lnTo>
                      <a:pt x="665" y="212"/>
                    </a:lnTo>
                    <a:lnTo>
                      <a:pt x="663" y="213"/>
                    </a:lnTo>
                    <a:lnTo>
                      <a:pt x="658" y="214"/>
                    </a:lnTo>
                    <a:lnTo>
                      <a:pt x="655" y="213"/>
                    </a:lnTo>
                    <a:lnTo>
                      <a:pt x="652" y="212"/>
                    </a:lnTo>
                    <a:lnTo>
                      <a:pt x="647" y="210"/>
                    </a:lnTo>
                    <a:lnTo>
                      <a:pt x="640" y="206"/>
                    </a:lnTo>
                    <a:lnTo>
                      <a:pt x="634" y="201"/>
                    </a:lnTo>
                    <a:lnTo>
                      <a:pt x="627" y="195"/>
                    </a:lnTo>
                    <a:lnTo>
                      <a:pt x="620" y="191"/>
                    </a:lnTo>
                    <a:lnTo>
                      <a:pt x="612" y="186"/>
                    </a:lnTo>
                    <a:lnTo>
                      <a:pt x="605" y="183"/>
                    </a:lnTo>
                    <a:lnTo>
                      <a:pt x="600" y="182"/>
                    </a:lnTo>
                    <a:lnTo>
                      <a:pt x="596" y="181"/>
                    </a:lnTo>
                    <a:lnTo>
                      <a:pt x="592" y="181"/>
                    </a:lnTo>
                    <a:lnTo>
                      <a:pt x="588" y="181"/>
                    </a:lnTo>
                    <a:lnTo>
                      <a:pt x="583" y="182"/>
                    </a:lnTo>
                    <a:lnTo>
                      <a:pt x="579" y="183"/>
                    </a:lnTo>
                    <a:lnTo>
                      <a:pt x="574" y="185"/>
                    </a:lnTo>
                    <a:lnTo>
                      <a:pt x="570" y="187"/>
                    </a:lnTo>
                    <a:lnTo>
                      <a:pt x="565" y="190"/>
                    </a:lnTo>
                    <a:lnTo>
                      <a:pt x="561" y="193"/>
                    </a:lnTo>
                    <a:lnTo>
                      <a:pt x="558" y="196"/>
                    </a:lnTo>
                    <a:lnTo>
                      <a:pt x="555" y="201"/>
                    </a:lnTo>
                    <a:lnTo>
                      <a:pt x="549" y="209"/>
                    </a:lnTo>
                    <a:lnTo>
                      <a:pt x="544" y="218"/>
                    </a:lnTo>
                    <a:lnTo>
                      <a:pt x="542" y="222"/>
                    </a:lnTo>
                    <a:lnTo>
                      <a:pt x="541" y="227"/>
                    </a:lnTo>
                    <a:lnTo>
                      <a:pt x="538" y="237"/>
                    </a:lnTo>
                    <a:lnTo>
                      <a:pt x="536" y="248"/>
                    </a:lnTo>
                    <a:lnTo>
                      <a:pt x="536" y="253"/>
                    </a:lnTo>
                    <a:lnTo>
                      <a:pt x="535" y="258"/>
                    </a:lnTo>
                    <a:lnTo>
                      <a:pt x="536" y="269"/>
                    </a:lnTo>
                    <a:lnTo>
                      <a:pt x="537" y="280"/>
                    </a:lnTo>
                    <a:lnTo>
                      <a:pt x="539" y="290"/>
                    </a:lnTo>
                    <a:lnTo>
                      <a:pt x="543" y="300"/>
                    </a:lnTo>
                    <a:lnTo>
                      <a:pt x="545" y="305"/>
                    </a:lnTo>
                    <a:lnTo>
                      <a:pt x="547" y="310"/>
                    </a:lnTo>
                    <a:lnTo>
                      <a:pt x="550" y="314"/>
                    </a:lnTo>
                    <a:lnTo>
                      <a:pt x="553" y="318"/>
                    </a:lnTo>
                    <a:lnTo>
                      <a:pt x="556" y="322"/>
                    </a:lnTo>
                    <a:lnTo>
                      <a:pt x="560" y="326"/>
                    </a:lnTo>
                    <a:lnTo>
                      <a:pt x="564" y="330"/>
                    </a:lnTo>
                    <a:lnTo>
                      <a:pt x="569" y="333"/>
                    </a:lnTo>
                    <a:lnTo>
                      <a:pt x="573" y="336"/>
                    </a:lnTo>
                    <a:lnTo>
                      <a:pt x="577" y="338"/>
                    </a:lnTo>
                    <a:lnTo>
                      <a:pt x="582" y="339"/>
                    </a:lnTo>
                    <a:lnTo>
                      <a:pt x="586" y="340"/>
                    </a:lnTo>
                    <a:lnTo>
                      <a:pt x="590" y="340"/>
                    </a:lnTo>
                    <a:lnTo>
                      <a:pt x="594" y="339"/>
                    </a:lnTo>
                    <a:lnTo>
                      <a:pt x="602" y="337"/>
                    </a:lnTo>
                    <a:lnTo>
                      <a:pt x="610" y="333"/>
                    </a:lnTo>
                    <a:lnTo>
                      <a:pt x="618" y="328"/>
                    </a:lnTo>
                    <a:lnTo>
                      <a:pt x="633" y="317"/>
                    </a:lnTo>
                    <a:lnTo>
                      <a:pt x="639" y="313"/>
                    </a:lnTo>
                    <a:lnTo>
                      <a:pt x="646" y="308"/>
                    </a:lnTo>
                    <a:lnTo>
                      <a:pt x="652" y="305"/>
                    </a:lnTo>
                    <a:lnTo>
                      <a:pt x="658" y="304"/>
                    </a:lnTo>
                    <a:lnTo>
                      <a:pt x="660" y="304"/>
                    </a:lnTo>
                    <a:lnTo>
                      <a:pt x="663" y="305"/>
                    </a:lnTo>
                    <a:lnTo>
                      <a:pt x="665" y="306"/>
                    </a:lnTo>
                    <a:lnTo>
                      <a:pt x="668" y="308"/>
                    </a:lnTo>
                    <a:lnTo>
                      <a:pt x="670" y="310"/>
                    </a:lnTo>
                    <a:lnTo>
                      <a:pt x="672" y="314"/>
                    </a:lnTo>
                    <a:lnTo>
                      <a:pt x="674" y="318"/>
                    </a:lnTo>
                    <a:lnTo>
                      <a:pt x="676" y="323"/>
                    </a:lnTo>
                    <a:lnTo>
                      <a:pt x="676" y="52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754" y="2921"/>
                <a:ext cx="955" cy="665"/>
              </a:xfrm>
              <a:custGeom>
                <a:avLst/>
                <a:gdLst>
                  <a:gd name="T0" fmla="*/ 529 w 955"/>
                  <a:gd name="T1" fmla="*/ 659 h 665"/>
                  <a:gd name="T2" fmla="*/ 523 w 955"/>
                  <a:gd name="T3" fmla="*/ 643 h 665"/>
                  <a:gd name="T4" fmla="*/ 551 w 955"/>
                  <a:gd name="T5" fmla="*/ 600 h 665"/>
                  <a:gd name="T6" fmla="*/ 558 w 955"/>
                  <a:gd name="T7" fmla="*/ 573 h 665"/>
                  <a:gd name="T8" fmla="*/ 551 w 955"/>
                  <a:gd name="T9" fmla="*/ 554 h 665"/>
                  <a:gd name="T10" fmla="*/ 527 w 955"/>
                  <a:gd name="T11" fmla="*/ 536 h 665"/>
                  <a:gd name="T12" fmla="*/ 495 w 955"/>
                  <a:gd name="T13" fmla="*/ 526 h 665"/>
                  <a:gd name="T14" fmla="*/ 442 w 955"/>
                  <a:gd name="T15" fmla="*/ 531 h 665"/>
                  <a:gd name="T16" fmla="*/ 417 w 955"/>
                  <a:gd name="T17" fmla="*/ 545 h 665"/>
                  <a:gd name="T18" fmla="*/ 401 w 955"/>
                  <a:gd name="T19" fmla="*/ 567 h 665"/>
                  <a:gd name="T20" fmla="*/ 400 w 955"/>
                  <a:gd name="T21" fmla="*/ 589 h 665"/>
                  <a:gd name="T22" fmla="*/ 419 w 955"/>
                  <a:gd name="T23" fmla="*/ 623 h 665"/>
                  <a:gd name="T24" fmla="*/ 432 w 955"/>
                  <a:gd name="T25" fmla="*/ 649 h 665"/>
                  <a:gd name="T26" fmla="*/ 423 w 955"/>
                  <a:gd name="T27" fmla="*/ 661 h 665"/>
                  <a:gd name="T28" fmla="*/ 138 w 955"/>
                  <a:gd name="T29" fmla="*/ 458 h 665"/>
                  <a:gd name="T30" fmla="*/ 126 w 955"/>
                  <a:gd name="T31" fmla="*/ 447 h 665"/>
                  <a:gd name="T32" fmla="*/ 105 w 955"/>
                  <a:gd name="T33" fmla="*/ 455 h 665"/>
                  <a:gd name="T34" fmla="*/ 68 w 955"/>
                  <a:gd name="T35" fmla="*/ 480 h 665"/>
                  <a:gd name="T36" fmla="*/ 42 w 955"/>
                  <a:gd name="T37" fmla="*/ 481 h 665"/>
                  <a:gd name="T38" fmla="*/ 18 w 955"/>
                  <a:gd name="T39" fmla="*/ 461 h 665"/>
                  <a:gd name="T40" fmla="*/ 3 w 955"/>
                  <a:gd name="T41" fmla="*/ 428 h 665"/>
                  <a:gd name="T42" fmla="*/ 3 w 955"/>
                  <a:gd name="T43" fmla="*/ 380 h 665"/>
                  <a:gd name="T44" fmla="*/ 17 w 955"/>
                  <a:gd name="T45" fmla="*/ 347 h 665"/>
                  <a:gd name="T46" fmla="*/ 39 w 955"/>
                  <a:gd name="T47" fmla="*/ 327 h 665"/>
                  <a:gd name="T48" fmla="*/ 61 w 955"/>
                  <a:gd name="T49" fmla="*/ 324 h 665"/>
                  <a:gd name="T50" fmla="*/ 99 w 955"/>
                  <a:gd name="T51" fmla="*/ 344 h 665"/>
                  <a:gd name="T52" fmla="*/ 123 w 955"/>
                  <a:gd name="T53" fmla="*/ 356 h 665"/>
                  <a:gd name="T54" fmla="*/ 136 w 955"/>
                  <a:gd name="T55" fmla="*/ 349 h 665"/>
                  <a:gd name="T56" fmla="*/ 412 w 955"/>
                  <a:gd name="T57" fmla="*/ 141 h 665"/>
                  <a:gd name="T58" fmla="*/ 429 w 955"/>
                  <a:gd name="T59" fmla="*/ 130 h 665"/>
                  <a:gd name="T60" fmla="*/ 427 w 955"/>
                  <a:gd name="T61" fmla="*/ 112 h 665"/>
                  <a:gd name="T62" fmla="*/ 404 w 955"/>
                  <a:gd name="T63" fmla="*/ 76 h 665"/>
                  <a:gd name="T64" fmla="*/ 398 w 955"/>
                  <a:gd name="T65" fmla="*/ 52 h 665"/>
                  <a:gd name="T66" fmla="*/ 405 w 955"/>
                  <a:gd name="T67" fmla="*/ 34 h 665"/>
                  <a:gd name="T68" fmla="*/ 426 w 955"/>
                  <a:gd name="T69" fmla="*/ 14 h 665"/>
                  <a:gd name="T70" fmla="*/ 465 w 955"/>
                  <a:gd name="T71" fmla="*/ 1 h 665"/>
                  <a:gd name="T72" fmla="*/ 518 w 955"/>
                  <a:gd name="T73" fmla="*/ 8 h 665"/>
                  <a:gd name="T74" fmla="*/ 541 w 955"/>
                  <a:gd name="T75" fmla="*/ 21 h 665"/>
                  <a:gd name="T76" fmla="*/ 555 w 955"/>
                  <a:gd name="T77" fmla="*/ 42 h 665"/>
                  <a:gd name="T78" fmla="*/ 555 w 955"/>
                  <a:gd name="T79" fmla="*/ 66 h 665"/>
                  <a:gd name="T80" fmla="*/ 526 w 955"/>
                  <a:gd name="T81" fmla="*/ 111 h 665"/>
                  <a:gd name="T82" fmla="*/ 523 w 955"/>
                  <a:gd name="T83" fmla="*/ 130 h 665"/>
                  <a:gd name="T84" fmla="*/ 541 w 955"/>
                  <a:gd name="T85" fmla="*/ 141 h 665"/>
                  <a:gd name="T86" fmla="*/ 820 w 955"/>
                  <a:gd name="T87" fmla="*/ 349 h 665"/>
                  <a:gd name="T88" fmla="*/ 832 w 955"/>
                  <a:gd name="T89" fmla="*/ 356 h 665"/>
                  <a:gd name="T90" fmla="*/ 856 w 955"/>
                  <a:gd name="T91" fmla="*/ 344 h 665"/>
                  <a:gd name="T92" fmla="*/ 890 w 955"/>
                  <a:gd name="T93" fmla="*/ 325 h 665"/>
                  <a:gd name="T94" fmla="*/ 911 w 955"/>
                  <a:gd name="T95" fmla="*/ 325 h 665"/>
                  <a:gd name="T96" fmla="*/ 932 w 955"/>
                  <a:gd name="T97" fmla="*/ 339 h 665"/>
                  <a:gd name="T98" fmla="*/ 950 w 955"/>
                  <a:gd name="T99" fmla="*/ 370 h 665"/>
                  <a:gd name="T100" fmla="*/ 955 w 955"/>
                  <a:gd name="T101" fmla="*/ 412 h 665"/>
                  <a:gd name="T102" fmla="*/ 943 w 955"/>
                  <a:gd name="T103" fmla="*/ 452 h 665"/>
                  <a:gd name="T104" fmla="*/ 927 w 955"/>
                  <a:gd name="T105" fmla="*/ 473 h 665"/>
                  <a:gd name="T106" fmla="*/ 904 w 955"/>
                  <a:gd name="T107" fmla="*/ 482 h 665"/>
                  <a:gd name="T108" fmla="*/ 872 w 955"/>
                  <a:gd name="T109" fmla="*/ 470 h 665"/>
                  <a:gd name="T110" fmla="*/ 835 w 955"/>
                  <a:gd name="T111" fmla="*/ 447 h 665"/>
                  <a:gd name="T112" fmla="*/ 822 w 955"/>
                  <a:gd name="T113" fmla="*/ 451 h 665"/>
                  <a:gd name="T114" fmla="*/ 814 w 955"/>
                  <a:gd name="T115" fmla="*/ 665 h 66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55" h="665">
                    <a:moveTo>
                      <a:pt x="814" y="665"/>
                    </a:moveTo>
                    <a:lnTo>
                      <a:pt x="541" y="665"/>
                    </a:lnTo>
                    <a:lnTo>
                      <a:pt x="537" y="664"/>
                    </a:lnTo>
                    <a:lnTo>
                      <a:pt x="534" y="662"/>
                    </a:lnTo>
                    <a:lnTo>
                      <a:pt x="529" y="659"/>
                    </a:lnTo>
                    <a:lnTo>
                      <a:pt x="526" y="657"/>
                    </a:lnTo>
                    <a:lnTo>
                      <a:pt x="524" y="653"/>
                    </a:lnTo>
                    <a:lnTo>
                      <a:pt x="523" y="650"/>
                    </a:lnTo>
                    <a:lnTo>
                      <a:pt x="523" y="647"/>
                    </a:lnTo>
                    <a:lnTo>
                      <a:pt x="523" y="643"/>
                    </a:lnTo>
                    <a:lnTo>
                      <a:pt x="524" y="639"/>
                    </a:lnTo>
                    <a:lnTo>
                      <a:pt x="529" y="631"/>
                    </a:lnTo>
                    <a:lnTo>
                      <a:pt x="536" y="622"/>
                    </a:lnTo>
                    <a:lnTo>
                      <a:pt x="547" y="608"/>
                    </a:lnTo>
                    <a:lnTo>
                      <a:pt x="551" y="600"/>
                    </a:lnTo>
                    <a:lnTo>
                      <a:pt x="554" y="592"/>
                    </a:lnTo>
                    <a:lnTo>
                      <a:pt x="557" y="586"/>
                    </a:lnTo>
                    <a:lnTo>
                      <a:pt x="557" y="583"/>
                    </a:lnTo>
                    <a:lnTo>
                      <a:pt x="558" y="580"/>
                    </a:lnTo>
                    <a:lnTo>
                      <a:pt x="558" y="573"/>
                    </a:lnTo>
                    <a:lnTo>
                      <a:pt x="556" y="567"/>
                    </a:lnTo>
                    <a:lnTo>
                      <a:pt x="556" y="565"/>
                    </a:lnTo>
                    <a:lnTo>
                      <a:pt x="555" y="563"/>
                    </a:lnTo>
                    <a:lnTo>
                      <a:pt x="553" y="558"/>
                    </a:lnTo>
                    <a:lnTo>
                      <a:pt x="551" y="554"/>
                    </a:lnTo>
                    <a:lnTo>
                      <a:pt x="548" y="551"/>
                    </a:lnTo>
                    <a:lnTo>
                      <a:pt x="544" y="547"/>
                    </a:lnTo>
                    <a:lnTo>
                      <a:pt x="541" y="544"/>
                    </a:lnTo>
                    <a:lnTo>
                      <a:pt x="531" y="538"/>
                    </a:lnTo>
                    <a:lnTo>
                      <a:pt x="527" y="536"/>
                    </a:lnTo>
                    <a:lnTo>
                      <a:pt x="522" y="533"/>
                    </a:lnTo>
                    <a:lnTo>
                      <a:pt x="517" y="531"/>
                    </a:lnTo>
                    <a:lnTo>
                      <a:pt x="512" y="529"/>
                    </a:lnTo>
                    <a:lnTo>
                      <a:pt x="500" y="527"/>
                    </a:lnTo>
                    <a:lnTo>
                      <a:pt x="495" y="526"/>
                    </a:lnTo>
                    <a:lnTo>
                      <a:pt x="489" y="525"/>
                    </a:lnTo>
                    <a:lnTo>
                      <a:pt x="477" y="525"/>
                    </a:lnTo>
                    <a:lnTo>
                      <a:pt x="465" y="525"/>
                    </a:lnTo>
                    <a:lnTo>
                      <a:pt x="453" y="527"/>
                    </a:lnTo>
                    <a:lnTo>
                      <a:pt x="442" y="531"/>
                    </a:lnTo>
                    <a:lnTo>
                      <a:pt x="437" y="533"/>
                    </a:lnTo>
                    <a:lnTo>
                      <a:pt x="431" y="536"/>
                    </a:lnTo>
                    <a:lnTo>
                      <a:pt x="426" y="538"/>
                    </a:lnTo>
                    <a:lnTo>
                      <a:pt x="422" y="542"/>
                    </a:lnTo>
                    <a:lnTo>
                      <a:pt x="417" y="545"/>
                    </a:lnTo>
                    <a:lnTo>
                      <a:pt x="412" y="549"/>
                    </a:lnTo>
                    <a:lnTo>
                      <a:pt x="409" y="553"/>
                    </a:lnTo>
                    <a:lnTo>
                      <a:pt x="405" y="558"/>
                    </a:lnTo>
                    <a:lnTo>
                      <a:pt x="403" y="563"/>
                    </a:lnTo>
                    <a:lnTo>
                      <a:pt x="401" y="567"/>
                    </a:lnTo>
                    <a:lnTo>
                      <a:pt x="400" y="572"/>
                    </a:lnTo>
                    <a:lnTo>
                      <a:pt x="399" y="576"/>
                    </a:lnTo>
                    <a:lnTo>
                      <a:pt x="399" y="580"/>
                    </a:lnTo>
                    <a:lnTo>
                      <a:pt x="399" y="584"/>
                    </a:lnTo>
                    <a:lnTo>
                      <a:pt x="400" y="589"/>
                    </a:lnTo>
                    <a:lnTo>
                      <a:pt x="401" y="593"/>
                    </a:lnTo>
                    <a:lnTo>
                      <a:pt x="402" y="596"/>
                    </a:lnTo>
                    <a:lnTo>
                      <a:pt x="404" y="600"/>
                    </a:lnTo>
                    <a:lnTo>
                      <a:pt x="408" y="609"/>
                    </a:lnTo>
                    <a:lnTo>
                      <a:pt x="419" y="623"/>
                    </a:lnTo>
                    <a:lnTo>
                      <a:pt x="423" y="629"/>
                    </a:lnTo>
                    <a:lnTo>
                      <a:pt x="427" y="635"/>
                    </a:lnTo>
                    <a:lnTo>
                      <a:pt x="430" y="641"/>
                    </a:lnTo>
                    <a:lnTo>
                      <a:pt x="432" y="647"/>
                    </a:lnTo>
                    <a:lnTo>
                      <a:pt x="432" y="649"/>
                    </a:lnTo>
                    <a:lnTo>
                      <a:pt x="431" y="652"/>
                    </a:lnTo>
                    <a:lnTo>
                      <a:pt x="430" y="654"/>
                    </a:lnTo>
                    <a:lnTo>
                      <a:pt x="429" y="656"/>
                    </a:lnTo>
                    <a:lnTo>
                      <a:pt x="426" y="659"/>
                    </a:lnTo>
                    <a:lnTo>
                      <a:pt x="423" y="661"/>
                    </a:lnTo>
                    <a:lnTo>
                      <a:pt x="420" y="663"/>
                    </a:lnTo>
                    <a:lnTo>
                      <a:pt x="415" y="665"/>
                    </a:lnTo>
                    <a:lnTo>
                      <a:pt x="142" y="665"/>
                    </a:lnTo>
                    <a:lnTo>
                      <a:pt x="142" y="469"/>
                    </a:lnTo>
                    <a:lnTo>
                      <a:pt x="138" y="458"/>
                    </a:lnTo>
                    <a:lnTo>
                      <a:pt x="136" y="455"/>
                    </a:lnTo>
                    <a:lnTo>
                      <a:pt x="134" y="452"/>
                    </a:lnTo>
                    <a:lnTo>
                      <a:pt x="131" y="449"/>
                    </a:lnTo>
                    <a:lnTo>
                      <a:pt x="129" y="448"/>
                    </a:lnTo>
                    <a:lnTo>
                      <a:pt x="126" y="447"/>
                    </a:lnTo>
                    <a:lnTo>
                      <a:pt x="123" y="447"/>
                    </a:lnTo>
                    <a:lnTo>
                      <a:pt x="121" y="447"/>
                    </a:lnTo>
                    <a:lnTo>
                      <a:pt x="118" y="448"/>
                    </a:lnTo>
                    <a:lnTo>
                      <a:pt x="112" y="450"/>
                    </a:lnTo>
                    <a:lnTo>
                      <a:pt x="105" y="455"/>
                    </a:lnTo>
                    <a:lnTo>
                      <a:pt x="98" y="459"/>
                    </a:lnTo>
                    <a:lnTo>
                      <a:pt x="91" y="465"/>
                    </a:lnTo>
                    <a:lnTo>
                      <a:pt x="83" y="470"/>
                    </a:lnTo>
                    <a:lnTo>
                      <a:pt x="76" y="476"/>
                    </a:lnTo>
                    <a:lnTo>
                      <a:pt x="68" y="480"/>
                    </a:lnTo>
                    <a:lnTo>
                      <a:pt x="59" y="482"/>
                    </a:lnTo>
                    <a:lnTo>
                      <a:pt x="55" y="482"/>
                    </a:lnTo>
                    <a:lnTo>
                      <a:pt x="51" y="482"/>
                    </a:lnTo>
                    <a:lnTo>
                      <a:pt x="47" y="482"/>
                    </a:lnTo>
                    <a:lnTo>
                      <a:pt x="42" y="481"/>
                    </a:lnTo>
                    <a:lnTo>
                      <a:pt x="38" y="479"/>
                    </a:lnTo>
                    <a:lnTo>
                      <a:pt x="34" y="476"/>
                    </a:lnTo>
                    <a:lnTo>
                      <a:pt x="25" y="468"/>
                    </a:lnTo>
                    <a:lnTo>
                      <a:pt x="21" y="465"/>
                    </a:lnTo>
                    <a:lnTo>
                      <a:pt x="18" y="461"/>
                    </a:lnTo>
                    <a:lnTo>
                      <a:pt x="12" y="452"/>
                    </a:lnTo>
                    <a:lnTo>
                      <a:pt x="10" y="448"/>
                    </a:lnTo>
                    <a:lnTo>
                      <a:pt x="7" y="443"/>
                    </a:lnTo>
                    <a:lnTo>
                      <a:pt x="4" y="433"/>
                    </a:lnTo>
                    <a:lnTo>
                      <a:pt x="3" y="428"/>
                    </a:lnTo>
                    <a:lnTo>
                      <a:pt x="2" y="423"/>
                    </a:lnTo>
                    <a:lnTo>
                      <a:pt x="0" y="412"/>
                    </a:lnTo>
                    <a:lnTo>
                      <a:pt x="0" y="401"/>
                    </a:lnTo>
                    <a:lnTo>
                      <a:pt x="1" y="390"/>
                    </a:lnTo>
                    <a:lnTo>
                      <a:pt x="3" y="380"/>
                    </a:lnTo>
                    <a:lnTo>
                      <a:pt x="5" y="370"/>
                    </a:lnTo>
                    <a:lnTo>
                      <a:pt x="7" y="365"/>
                    </a:lnTo>
                    <a:lnTo>
                      <a:pt x="9" y="360"/>
                    </a:lnTo>
                    <a:lnTo>
                      <a:pt x="14" y="352"/>
                    </a:lnTo>
                    <a:lnTo>
                      <a:pt x="17" y="347"/>
                    </a:lnTo>
                    <a:lnTo>
                      <a:pt x="19" y="344"/>
                    </a:lnTo>
                    <a:lnTo>
                      <a:pt x="26" y="336"/>
                    </a:lnTo>
                    <a:lnTo>
                      <a:pt x="30" y="333"/>
                    </a:lnTo>
                    <a:lnTo>
                      <a:pt x="35" y="330"/>
                    </a:lnTo>
                    <a:lnTo>
                      <a:pt x="39" y="327"/>
                    </a:lnTo>
                    <a:lnTo>
                      <a:pt x="44" y="325"/>
                    </a:lnTo>
                    <a:lnTo>
                      <a:pt x="48" y="324"/>
                    </a:lnTo>
                    <a:lnTo>
                      <a:pt x="53" y="324"/>
                    </a:lnTo>
                    <a:lnTo>
                      <a:pt x="57" y="323"/>
                    </a:lnTo>
                    <a:lnTo>
                      <a:pt x="61" y="324"/>
                    </a:lnTo>
                    <a:lnTo>
                      <a:pt x="70" y="326"/>
                    </a:lnTo>
                    <a:lnTo>
                      <a:pt x="78" y="329"/>
                    </a:lnTo>
                    <a:lnTo>
                      <a:pt x="85" y="334"/>
                    </a:lnTo>
                    <a:lnTo>
                      <a:pt x="92" y="338"/>
                    </a:lnTo>
                    <a:lnTo>
                      <a:pt x="99" y="344"/>
                    </a:lnTo>
                    <a:lnTo>
                      <a:pt x="106" y="349"/>
                    </a:lnTo>
                    <a:lnTo>
                      <a:pt x="112" y="353"/>
                    </a:lnTo>
                    <a:lnTo>
                      <a:pt x="118" y="355"/>
                    </a:lnTo>
                    <a:lnTo>
                      <a:pt x="121" y="356"/>
                    </a:lnTo>
                    <a:lnTo>
                      <a:pt x="123" y="356"/>
                    </a:lnTo>
                    <a:lnTo>
                      <a:pt x="126" y="356"/>
                    </a:lnTo>
                    <a:lnTo>
                      <a:pt x="129" y="355"/>
                    </a:lnTo>
                    <a:lnTo>
                      <a:pt x="131" y="354"/>
                    </a:lnTo>
                    <a:lnTo>
                      <a:pt x="133" y="352"/>
                    </a:lnTo>
                    <a:lnTo>
                      <a:pt x="136" y="349"/>
                    </a:lnTo>
                    <a:lnTo>
                      <a:pt x="138" y="345"/>
                    </a:lnTo>
                    <a:lnTo>
                      <a:pt x="140" y="340"/>
                    </a:lnTo>
                    <a:lnTo>
                      <a:pt x="142" y="334"/>
                    </a:lnTo>
                    <a:lnTo>
                      <a:pt x="142" y="141"/>
                    </a:lnTo>
                    <a:lnTo>
                      <a:pt x="412" y="141"/>
                    </a:lnTo>
                    <a:lnTo>
                      <a:pt x="418" y="139"/>
                    </a:lnTo>
                    <a:lnTo>
                      <a:pt x="422" y="137"/>
                    </a:lnTo>
                    <a:lnTo>
                      <a:pt x="425" y="135"/>
                    </a:lnTo>
                    <a:lnTo>
                      <a:pt x="428" y="133"/>
                    </a:lnTo>
                    <a:lnTo>
                      <a:pt x="429" y="130"/>
                    </a:lnTo>
                    <a:lnTo>
                      <a:pt x="430" y="128"/>
                    </a:lnTo>
                    <a:lnTo>
                      <a:pt x="431" y="123"/>
                    </a:lnTo>
                    <a:lnTo>
                      <a:pt x="431" y="120"/>
                    </a:lnTo>
                    <a:lnTo>
                      <a:pt x="430" y="117"/>
                    </a:lnTo>
                    <a:lnTo>
                      <a:pt x="427" y="112"/>
                    </a:lnTo>
                    <a:lnTo>
                      <a:pt x="423" y="105"/>
                    </a:lnTo>
                    <a:lnTo>
                      <a:pt x="419" y="99"/>
                    </a:lnTo>
                    <a:lnTo>
                      <a:pt x="414" y="92"/>
                    </a:lnTo>
                    <a:lnTo>
                      <a:pt x="408" y="85"/>
                    </a:lnTo>
                    <a:lnTo>
                      <a:pt x="404" y="76"/>
                    </a:lnTo>
                    <a:lnTo>
                      <a:pt x="401" y="69"/>
                    </a:lnTo>
                    <a:lnTo>
                      <a:pt x="399" y="65"/>
                    </a:lnTo>
                    <a:lnTo>
                      <a:pt x="399" y="60"/>
                    </a:lnTo>
                    <a:lnTo>
                      <a:pt x="398" y="56"/>
                    </a:lnTo>
                    <a:lnTo>
                      <a:pt x="398" y="52"/>
                    </a:lnTo>
                    <a:lnTo>
                      <a:pt x="399" y="50"/>
                    </a:lnTo>
                    <a:lnTo>
                      <a:pt x="399" y="48"/>
                    </a:lnTo>
                    <a:lnTo>
                      <a:pt x="400" y="43"/>
                    </a:lnTo>
                    <a:lnTo>
                      <a:pt x="402" y="39"/>
                    </a:lnTo>
                    <a:lnTo>
                      <a:pt x="405" y="34"/>
                    </a:lnTo>
                    <a:lnTo>
                      <a:pt x="408" y="30"/>
                    </a:lnTo>
                    <a:lnTo>
                      <a:pt x="411" y="26"/>
                    </a:lnTo>
                    <a:lnTo>
                      <a:pt x="415" y="23"/>
                    </a:lnTo>
                    <a:lnTo>
                      <a:pt x="418" y="20"/>
                    </a:lnTo>
                    <a:lnTo>
                      <a:pt x="426" y="14"/>
                    </a:lnTo>
                    <a:lnTo>
                      <a:pt x="435" y="10"/>
                    </a:lnTo>
                    <a:lnTo>
                      <a:pt x="440" y="8"/>
                    </a:lnTo>
                    <a:lnTo>
                      <a:pt x="445" y="6"/>
                    </a:lnTo>
                    <a:lnTo>
                      <a:pt x="455" y="3"/>
                    </a:lnTo>
                    <a:lnTo>
                      <a:pt x="465" y="1"/>
                    </a:lnTo>
                    <a:lnTo>
                      <a:pt x="476" y="0"/>
                    </a:lnTo>
                    <a:lnTo>
                      <a:pt x="487" y="1"/>
                    </a:lnTo>
                    <a:lnTo>
                      <a:pt x="497" y="2"/>
                    </a:lnTo>
                    <a:lnTo>
                      <a:pt x="508" y="4"/>
                    </a:lnTo>
                    <a:lnTo>
                      <a:pt x="518" y="8"/>
                    </a:lnTo>
                    <a:lnTo>
                      <a:pt x="522" y="10"/>
                    </a:lnTo>
                    <a:lnTo>
                      <a:pt x="527" y="12"/>
                    </a:lnTo>
                    <a:lnTo>
                      <a:pt x="531" y="15"/>
                    </a:lnTo>
                    <a:lnTo>
                      <a:pt x="536" y="18"/>
                    </a:lnTo>
                    <a:lnTo>
                      <a:pt x="541" y="21"/>
                    </a:lnTo>
                    <a:lnTo>
                      <a:pt x="544" y="25"/>
                    </a:lnTo>
                    <a:lnTo>
                      <a:pt x="548" y="29"/>
                    </a:lnTo>
                    <a:lnTo>
                      <a:pt x="551" y="33"/>
                    </a:lnTo>
                    <a:lnTo>
                      <a:pt x="553" y="37"/>
                    </a:lnTo>
                    <a:lnTo>
                      <a:pt x="555" y="42"/>
                    </a:lnTo>
                    <a:lnTo>
                      <a:pt x="557" y="46"/>
                    </a:lnTo>
                    <a:lnTo>
                      <a:pt x="557" y="50"/>
                    </a:lnTo>
                    <a:lnTo>
                      <a:pt x="557" y="54"/>
                    </a:lnTo>
                    <a:lnTo>
                      <a:pt x="557" y="58"/>
                    </a:lnTo>
                    <a:lnTo>
                      <a:pt x="555" y="66"/>
                    </a:lnTo>
                    <a:lnTo>
                      <a:pt x="551" y="74"/>
                    </a:lnTo>
                    <a:lnTo>
                      <a:pt x="546" y="83"/>
                    </a:lnTo>
                    <a:lnTo>
                      <a:pt x="535" y="98"/>
                    </a:lnTo>
                    <a:lnTo>
                      <a:pt x="530" y="104"/>
                    </a:lnTo>
                    <a:lnTo>
                      <a:pt x="526" y="111"/>
                    </a:lnTo>
                    <a:lnTo>
                      <a:pt x="523" y="117"/>
                    </a:lnTo>
                    <a:lnTo>
                      <a:pt x="522" y="123"/>
                    </a:lnTo>
                    <a:lnTo>
                      <a:pt x="522" y="125"/>
                    </a:lnTo>
                    <a:lnTo>
                      <a:pt x="522" y="128"/>
                    </a:lnTo>
                    <a:lnTo>
                      <a:pt x="523" y="130"/>
                    </a:lnTo>
                    <a:lnTo>
                      <a:pt x="525" y="133"/>
                    </a:lnTo>
                    <a:lnTo>
                      <a:pt x="528" y="135"/>
                    </a:lnTo>
                    <a:lnTo>
                      <a:pt x="531" y="137"/>
                    </a:lnTo>
                    <a:lnTo>
                      <a:pt x="535" y="139"/>
                    </a:lnTo>
                    <a:lnTo>
                      <a:pt x="541" y="141"/>
                    </a:lnTo>
                    <a:lnTo>
                      <a:pt x="814" y="141"/>
                    </a:lnTo>
                    <a:lnTo>
                      <a:pt x="814" y="336"/>
                    </a:lnTo>
                    <a:lnTo>
                      <a:pt x="816" y="342"/>
                    </a:lnTo>
                    <a:lnTo>
                      <a:pt x="818" y="346"/>
                    </a:lnTo>
                    <a:lnTo>
                      <a:pt x="820" y="349"/>
                    </a:lnTo>
                    <a:lnTo>
                      <a:pt x="822" y="352"/>
                    </a:lnTo>
                    <a:lnTo>
                      <a:pt x="825" y="354"/>
                    </a:lnTo>
                    <a:lnTo>
                      <a:pt x="827" y="355"/>
                    </a:lnTo>
                    <a:lnTo>
                      <a:pt x="830" y="356"/>
                    </a:lnTo>
                    <a:lnTo>
                      <a:pt x="832" y="356"/>
                    </a:lnTo>
                    <a:lnTo>
                      <a:pt x="835" y="356"/>
                    </a:lnTo>
                    <a:lnTo>
                      <a:pt x="838" y="355"/>
                    </a:lnTo>
                    <a:lnTo>
                      <a:pt x="843" y="353"/>
                    </a:lnTo>
                    <a:lnTo>
                      <a:pt x="850" y="349"/>
                    </a:lnTo>
                    <a:lnTo>
                      <a:pt x="856" y="344"/>
                    </a:lnTo>
                    <a:lnTo>
                      <a:pt x="870" y="333"/>
                    </a:lnTo>
                    <a:lnTo>
                      <a:pt x="878" y="329"/>
                    </a:lnTo>
                    <a:lnTo>
                      <a:pt x="882" y="327"/>
                    </a:lnTo>
                    <a:lnTo>
                      <a:pt x="886" y="326"/>
                    </a:lnTo>
                    <a:lnTo>
                      <a:pt x="890" y="325"/>
                    </a:lnTo>
                    <a:lnTo>
                      <a:pt x="894" y="324"/>
                    </a:lnTo>
                    <a:lnTo>
                      <a:pt x="898" y="323"/>
                    </a:lnTo>
                    <a:lnTo>
                      <a:pt x="903" y="324"/>
                    </a:lnTo>
                    <a:lnTo>
                      <a:pt x="907" y="324"/>
                    </a:lnTo>
                    <a:lnTo>
                      <a:pt x="911" y="325"/>
                    </a:lnTo>
                    <a:lnTo>
                      <a:pt x="916" y="327"/>
                    </a:lnTo>
                    <a:lnTo>
                      <a:pt x="922" y="330"/>
                    </a:lnTo>
                    <a:lnTo>
                      <a:pt x="925" y="333"/>
                    </a:lnTo>
                    <a:lnTo>
                      <a:pt x="929" y="336"/>
                    </a:lnTo>
                    <a:lnTo>
                      <a:pt x="932" y="339"/>
                    </a:lnTo>
                    <a:lnTo>
                      <a:pt x="936" y="344"/>
                    </a:lnTo>
                    <a:lnTo>
                      <a:pt x="941" y="352"/>
                    </a:lnTo>
                    <a:lnTo>
                      <a:pt x="946" y="360"/>
                    </a:lnTo>
                    <a:lnTo>
                      <a:pt x="948" y="365"/>
                    </a:lnTo>
                    <a:lnTo>
                      <a:pt x="950" y="370"/>
                    </a:lnTo>
                    <a:lnTo>
                      <a:pt x="953" y="380"/>
                    </a:lnTo>
                    <a:lnTo>
                      <a:pt x="954" y="390"/>
                    </a:lnTo>
                    <a:lnTo>
                      <a:pt x="955" y="396"/>
                    </a:lnTo>
                    <a:lnTo>
                      <a:pt x="955" y="401"/>
                    </a:lnTo>
                    <a:lnTo>
                      <a:pt x="955" y="412"/>
                    </a:lnTo>
                    <a:lnTo>
                      <a:pt x="954" y="423"/>
                    </a:lnTo>
                    <a:lnTo>
                      <a:pt x="951" y="433"/>
                    </a:lnTo>
                    <a:lnTo>
                      <a:pt x="948" y="443"/>
                    </a:lnTo>
                    <a:lnTo>
                      <a:pt x="946" y="448"/>
                    </a:lnTo>
                    <a:lnTo>
                      <a:pt x="943" y="452"/>
                    </a:lnTo>
                    <a:lnTo>
                      <a:pt x="940" y="457"/>
                    </a:lnTo>
                    <a:lnTo>
                      <a:pt x="937" y="461"/>
                    </a:lnTo>
                    <a:lnTo>
                      <a:pt x="934" y="465"/>
                    </a:lnTo>
                    <a:lnTo>
                      <a:pt x="931" y="468"/>
                    </a:lnTo>
                    <a:lnTo>
                      <a:pt x="927" y="473"/>
                    </a:lnTo>
                    <a:lnTo>
                      <a:pt x="923" y="476"/>
                    </a:lnTo>
                    <a:lnTo>
                      <a:pt x="917" y="479"/>
                    </a:lnTo>
                    <a:lnTo>
                      <a:pt x="913" y="481"/>
                    </a:lnTo>
                    <a:lnTo>
                      <a:pt x="909" y="482"/>
                    </a:lnTo>
                    <a:lnTo>
                      <a:pt x="904" y="482"/>
                    </a:lnTo>
                    <a:lnTo>
                      <a:pt x="900" y="482"/>
                    </a:lnTo>
                    <a:lnTo>
                      <a:pt x="896" y="482"/>
                    </a:lnTo>
                    <a:lnTo>
                      <a:pt x="888" y="480"/>
                    </a:lnTo>
                    <a:lnTo>
                      <a:pt x="880" y="476"/>
                    </a:lnTo>
                    <a:lnTo>
                      <a:pt x="872" y="470"/>
                    </a:lnTo>
                    <a:lnTo>
                      <a:pt x="857" y="460"/>
                    </a:lnTo>
                    <a:lnTo>
                      <a:pt x="851" y="455"/>
                    </a:lnTo>
                    <a:lnTo>
                      <a:pt x="844" y="451"/>
                    </a:lnTo>
                    <a:lnTo>
                      <a:pt x="838" y="448"/>
                    </a:lnTo>
                    <a:lnTo>
                      <a:pt x="835" y="447"/>
                    </a:lnTo>
                    <a:lnTo>
                      <a:pt x="832" y="447"/>
                    </a:lnTo>
                    <a:lnTo>
                      <a:pt x="830" y="447"/>
                    </a:lnTo>
                    <a:lnTo>
                      <a:pt x="827" y="448"/>
                    </a:lnTo>
                    <a:lnTo>
                      <a:pt x="824" y="449"/>
                    </a:lnTo>
                    <a:lnTo>
                      <a:pt x="822" y="451"/>
                    </a:lnTo>
                    <a:lnTo>
                      <a:pt x="820" y="454"/>
                    </a:lnTo>
                    <a:lnTo>
                      <a:pt x="818" y="457"/>
                    </a:lnTo>
                    <a:lnTo>
                      <a:pt x="816" y="462"/>
                    </a:lnTo>
                    <a:lnTo>
                      <a:pt x="814" y="467"/>
                    </a:lnTo>
                    <a:lnTo>
                      <a:pt x="814" y="66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3016139" y="958160"/>
              <a:ext cx="1929936" cy="603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ISO 22316: 2017 </a:t>
              </a:r>
              <a:r>
                <a:rPr lang="en-GB" sz="1200" dirty="0"/>
                <a:t>Security </a:t>
              </a:r>
              <a:r>
                <a:rPr lang="en-GB" sz="1200" dirty="0" smtClean="0"/>
                <a:t>and </a:t>
              </a:r>
              <a:br>
                <a:rPr lang="en-GB" sz="1200" dirty="0" smtClean="0"/>
              </a:br>
              <a:r>
                <a:rPr lang="en-GB" sz="1200" dirty="0" smtClean="0"/>
                <a:t>Resilience</a:t>
              </a:r>
              <a:endParaRPr lang="en-GB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07115" y="3652965"/>
              <a:ext cx="2352888" cy="436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ISO 31000: 2018 </a:t>
              </a:r>
              <a:endParaRPr lang="en-GB" sz="1200" b="1" dirty="0" smtClean="0"/>
            </a:p>
            <a:p>
              <a:pPr lvl="0"/>
              <a:r>
                <a:rPr lang="en-GB" sz="1200" dirty="0" smtClean="0"/>
                <a:t>Risk Management </a:t>
              </a:r>
              <a:endParaRPr lang="en-GB" sz="12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86560" y="2310679"/>
              <a:ext cx="2115403" cy="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ISO 22301: </a:t>
              </a:r>
              <a:r>
                <a:rPr lang="en-GB" sz="1200" b="1" dirty="0" smtClean="0"/>
                <a:t>2012</a:t>
              </a:r>
            </a:p>
            <a:p>
              <a:pPr lvl="0"/>
              <a:r>
                <a:rPr lang="en-GB" sz="1200" dirty="0" smtClean="0"/>
                <a:t>Business Continuity Management Systems* </a:t>
              </a:r>
              <a:endParaRPr lang="en-GB" sz="12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163503" y="958160"/>
              <a:ext cx="2366893" cy="77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BS 65000: 2014 </a:t>
              </a:r>
              <a:endParaRPr lang="en-GB" sz="1200" b="1" dirty="0" smtClean="0"/>
            </a:p>
            <a:p>
              <a:pPr lvl="0"/>
              <a:r>
                <a:rPr lang="en-GB" sz="1200" dirty="0" smtClean="0"/>
                <a:t>Guidance </a:t>
              </a:r>
              <a:r>
                <a:rPr lang="en-GB" sz="1200" dirty="0"/>
                <a:t>on </a:t>
              </a:r>
              <a:r>
                <a:rPr lang="en-GB" sz="1200" dirty="0" smtClean="0"/>
                <a:t/>
              </a:r>
              <a:br>
                <a:rPr lang="en-GB" sz="1200" dirty="0" smtClean="0"/>
              </a:br>
              <a:r>
                <a:rPr lang="en-GB" sz="1200" dirty="0" smtClean="0"/>
                <a:t>Organisational </a:t>
              </a:r>
              <a:br>
                <a:rPr lang="en-GB" sz="1200" dirty="0" smtClean="0"/>
              </a:br>
              <a:r>
                <a:rPr lang="en-GB" sz="1200" dirty="0" smtClean="0"/>
                <a:t>Resilience </a:t>
              </a:r>
              <a:endParaRPr lang="en-GB" sz="12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098027" y="2297031"/>
              <a:ext cx="1801506" cy="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BS 31111: 2018 </a:t>
              </a:r>
              <a:r>
                <a:rPr lang="en-GB" sz="1200" dirty="0" smtClean="0"/>
                <a:t>Cyber Risk </a:t>
              </a:r>
            </a:p>
            <a:p>
              <a:pPr lvl="0"/>
              <a:r>
                <a:rPr lang="en-GB" sz="1200" dirty="0" smtClean="0"/>
                <a:t>and Resilience</a:t>
              </a:r>
              <a:endParaRPr lang="en-GB" sz="12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45741" y="3646645"/>
              <a:ext cx="2038151" cy="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i="1" dirty="0">
                  <a:solidFill>
                    <a:schemeClr val="bg1"/>
                  </a:solidFill>
                </a:rPr>
                <a:t>ISO 37000: </a:t>
              </a:r>
              <a:r>
                <a:rPr lang="en-GB" sz="1200" b="1" i="1" dirty="0" smtClean="0">
                  <a:solidFill>
                    <a:schemeClr val="bg1"/>
                  </a:solidFill>
                </a:rPr>
                <a:t> </a:t>
              </a:r>
              <a:r>
                <a:rPr lang="en-GB" sz="1200" i="1" dirty="0" smtClean="0">
                  <a:solidFill>
                    <a:schemeClr val="bg1"/>
                  </a:solidFill>
                </a:rPr>
                <a:t>Guidance</a:t>
              </a:r>
            </a:p>
            <a:p>
              <a:r>
                <a:rPr lang="en-GB" sz="1200" i="1" dirty="0">
                  <a:solidFill>
                    <a:schemeClr val="bg1"/>
                  </a:solidFill>
                </a:rPr>
                <a:t>for the Governance of </a:t>
              </a:r>
              <a:r>
                <a:rPr lang="en-GB" sz="1200" i="1" dirty="0" smtClean="0">
                  <a:solidFill>
                    <a:schemeClr val="bg1"/>
                  </a:solidFill>
                </a:rPr>
                <a:t>Organisations**</a:t>
              </a:r>
              <a:endParaRPr lang="en-GB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272912" y="4952745"/>
              <a:ext cx="2254111" cy="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ISO 45001: </a:t>
              </a:r>
              <a:r>
                <a:rPr lang="en-GB" sz="1200" b="1" dirty="0" smtClean="0"/>
                <a:t>2018</a:t>
              </a:r>
            </a:p>
            <a:p>
              <a:r>
                <a:rPr lang="en-GB" sz="1200" dirty="0" smtClean="0"/>
                <a:t>Occupational </a:t>
              </a:r>
              <a:r>
                <a:rPr lang="en-GB" sz="1200" dirty="0"/>
                <a:t>Health </a:t>
              </a:r>
              <a:r>
                <a:rPr lang="en-GB" sz="1200" dirty="0" smtClean="0"/>
                <a:t>&amp; Safety </a:t>
              </a:r>
              <a:r>
                <a:rPr lang="en-GB" sz="1200" dirty="0"/>
                <a:t>Management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40220" y="2310679"/>
              <a:ext cx="2363393" cy="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BS 13500: 2013 </a:t>
              </a:r>
              <a:endParaRPr lang="en-GB" sz="1200" b="1" dirty="0" smtClean="0"/>
            </a:p>
            <a:p>
              <a:pPr lvl="0"/>
              <a:r>
                <a:rPr lang="en-GB" sz="1200" dirty="0" smtClean="0"/>
                <a:t>Code </a:t>
              </a:r>
              <a:r>
                <a:rPr lang="en-GB" sz="1200" dirty="0"/>
                <a:t>for </a:t>
              </a:r>
              <a:r>
                <a:rPr lang="en-GB" sz="1200" dirty="0" smtClean="0"/>
                <a:t>Delivering Effective Governance </a:t>
              </a:r>
              <a:r>
                <a:rPr lang="en-GB" sz="1200" dirty="0"/>
                <a:t>of </a:t>
              </a:r>
              <a:r>
                <a:rPr lang="en-GB" sz="1200" dirty="0" smtClean="0"/>
                <a:t>Organisations</a:t>
              </a:r>
              <a:endParaRPr lang="en-GB" sz="12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40220" y="4780711"/>
              <a:ext cx="2363393" cy="780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ISO 37001: 2016 </a:t>
              </a:r>
              <a:endParaRPr lang="en-GB" sz="1200" b="1" dirty="0" smtClean="0"/>
            </a:p>
            <a:p>
              <a:pPr lvl="0"/>
              <a:r>
                <a:rPr lang="en-GB" sz="1200" dirty="0" smtClean="0"/>
                <a:t>Anti Bribery </a:t>
              </a:r>
            </a:p>
            <a:p>
              <a:pPr lvl="0"/>
              <a:r>
                <a:rPr lang="en-GB" sz="1200" dirty="0" smtClean="0"/>
                <a:t>Management </a:t>
              </a:r>
            </a:p>
            <a:p>
              <a:pPr lvl="0"/>
              <a:r>
                <a:rPr lang="en-GB" sz="1200" dirty="0" smtClean="0"/>
                <a:t>Systems</a:t>
              </a:r>
              <a:endParaRPr lang="en-GB" sz="12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45741" y="961881"/>
              <a:ext cx="2357872" cy="780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1200" b="1" dirty="0"/>
                <a:t>ISO 19600:  </a:t>
              </a:r>
              <a:r>
                <a:rPr lang="en-GB" sz="1200" b="1" dirty="0" smtClean="0"/>
                <a:t>2014</a:t>
              </a:r>
            </a:p>
            <a:p>
              <a:pPr lvl="0"/>
              <a:r>
                <a:rPr lang="en-GB" sz="1200" dirty="0" smtClean="0"/>
                <a:t>Compliance </a:t>
              </a:r>
            </a:p>
            <a:p>
              <a:pPr lvl="0"/>
              <a:r>
                <a:rPr lang="en-GB" sz="1200" dirty="0" smtClean="0"/>
                <a:t>Management </a:t>
              </a:r>
            </a:p>
            <a:p>
              <a:pPr lvl="0"/>
              <a:r>
                <a:rPr lang="en-GB" sz="1200" dirty="0" smtClean="0"/>
                <a:t>Systems</a:t>
              </a:r>
              <a:endParaRPr lang="en-GB" sz="12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807114" y="4952745"/>
              <a:ext cx="2352888" cy="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200" b="1" dirty="0"/>
                <a:t>PAS 1998</a:t>
              </a:r>
              <a:r>
                <a:rPr lang="en-GB" sz="1200" b="1" dirty="0" smtClean="0"/>
                <a:t>: 2008</a:t>
              </a:r>
            </a:p>
            <a:p>
              <a:pPr lvl="0"/>
              <a:r>
                <a:rPr lang="en-GB" sz="1200" dirty="0"/>
                <a:t>Whistleblowing </a:t>
              </a:r>
              <a:endParaRPr lang="en-GB" sz="1200" dirty="0" smtClean="0"/>
            </a:p>
            <a:p>
              <a:pPr lvl="0"/>
              <a:r>
                <a:rPr lang="en-GB" sz="1200" dirty="0" smtClean="0"/>
                <a:t>Code of Practice</a:t>
              </a:r>
              <a:endParaRPr lang="en-GB" sz="12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108911" y="3665175"/>
              <a:ext cx="2504821" cy="780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dk1"/>
                  </a:solidFill>
                </a:rPr>
                <a:t>BS 31100: </a:t>
              </a:r>
              <a:r>
                <a:rPr lang="en-GB" sz="1200" b="1" dirty="0" smtClean="0">
                  <a:solidFill>
                    <a:schemeClr val="dk1"/>
                  </a:solidFill>
                </a:rPr>
                <a:t>2011</a:t>
              </a:r>
            </a:p>
            <a:p>
              <a:r>
                <a:rPr lang="en-GB" sz="1200" dirty="0">
                  <a:solidFill>
                    <a:schemeClr val="dk1"/>
                  </a:solidFill>
                </a:rPr>
                <a:t>Code of </a:t>
              </a:r>
              <a:r>
                <a:rPr lang="en-GB" sz="1200" dirty="0" smtClean="0">
                  <a:solidFill>
                    <a:schemeClr val="dk1"/>
                  </a:solidFill>
                </a:rPr>
                <a:t>Practice </a:t>
              </a:r>
            </a:p>
            <a:p>
              <a:r>
                <a:rPr lang="en-GB" sz="1200" dirty="0" smtClean="0">
                  <a:solidFill>
                    <a:schemeClr val="dk1"/>
                  </a:solidFill>
                </a:rPr>
                <a:t>and </a:t>
              </a:r>
              <a:r>
                <a:rPr lang="en-GB" sz="1200" dirty="0">
                  <a:solidFill>
                    <a:schemeClr val="dk1"/>
                  </a:solidFill>
                </a:rPr>
                <a:t>Guidance on </a:t>
              </a:r>
              <a:endParaRPr lang="en-GB" sz="1200" dirty="0" smtClean="0">
                <a:solidFill>
                  <a:schemeClr val="dk1"/>
                </a:solidFill>
              </a:endParaRPr>
            </a:p>
            <a:p>
              <a:r>
                <a:rPr lang="en-GB" sz="1200" dirty="0" smtClean="0">
                  <a:solidFill>
                    <a:schemeClr val="dk1"/>
                  </a:solidFill>
                </a:rPr>
                <a:t>Implementation of  </a:t>
              </a:r>
              <a:r>
                <a:rPr lang="en-GB" sz="1200" dirty="0">
                  <a:solidFill>
                    <a:schemeClr val="dk1"/>
                  </a:solidFill>
                </a:rPr>
                <a:t>ISO </a:t>
              </a:r>
              <a:r>
                <a:rPr lang="en-GB" sz="1200" dirty="0" smtClean="0">
                  <a:solidFill>
                    <a:schemeClr val="dk1"/>
                  </a:solidFill>
                </a:rPr>
                <a:t>31000</a:t>
              </a:r>
              <a:endParaRPr lang="en-GB" sz="1200" dirty="0">
                <a:solidFill>
                  <a:schemeClr val="dk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7286626" y="900751"/>
            <a:ext cx="2160000" cy="1878784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GB" sz="1200" b="1" dirty="0"/>
              <a:t>ISO TC 262 Risk </a:t>
            </a:r>
            <a:r>
              <a:rPr lang="en-GB" sz="1200" b="1" dirty="0" smtClean="0"/>
              <a:t>management. </a:t>
            </a:r>
          </a:p>
          <a:p>
            <a:pPr algn="l"/>
            <a:r>
              <a:rPr lang="en-GB" sz="1200" b="1" dirty="0" smtClean="0"/>
              <a:t>New areas: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Legal </a:t>
            </a:r>
            <a:r>
              <a:rPr lang="en-GB" sz="1100" dirty="0"/>
              <a:t>risks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ISO 31030: </a:t>
            </a:r>
            <a:r>
              <a:rPr lang="en-GB" sz="1100" dirty="0"/>
              <a:t>Managing travel </a:t>
            </a:r>
            <a:r>
              <a:rPr lang="en-GB" sz="1100" dirty="0" smtClean="0"/>
              <a:t>risks</a:t>
            </a:r>
            <a:endParaRPr lang="en-GB" sz="110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Product </a:t>
            </a:r>
            <a:r>
              <a:rPr lang="en-GB" sz="1100" dirty="0"/>
              <a:t>safety risks </a:t>
            </a:r>
            <a:r>
              <a:rPr lang="en-GB" sz="1100" dirty="0" smtClean="0"/>
              <a:t/>
            </a:r>
            <a:br>
              <a:rPr lang="en-GB" sz="1100" dirty="0" smtClean="0"/>
            </a:br>
            <a:r>
              <a:rPr lang="en-GB" sz="1100" dirty="0" smtClean="0"/>
              <a:t>[</a:t>
            </a:r>
            <a:r>
              <a:rPr lang="en-GB" sz="1100" dirty="0"/>
              <a:t>NB PAS 7100 on product recall just released]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Emerging </a:t>
            </a:r>
            <a:r>
              <a:rPr lang="en-GB" sz="1100" dirty="0"/>
              <a:t>risks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Supply </a:t>
            </a:r>
            <a:r>
              <a:rPr lang="en-GB" sz="1100" dirty="0"/>
              <a:t>chain risk management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286626" y="2950162"/>
            <a:ext cx="2160000" cy="12965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GB" sz="1200" b="1" dirty="0"/>
              <a:t>ISO TC 292 Security &amp;</a:t>
            </a:r>
            <a:r>
              <a:rPr lang="en-GB" sz="1200" b="1" dirty="0" smtClean="0"/>
              <a:t> </a:t>
            </a:r>
            <a:r>
              <a:rPr lang="en-GB" sz="1200" b="1" dirty="0"/>
              <a:t>R</a:t>
            </a:r>
            <a:r>
              <a:rPr lang="en-GB" sz="1200" b="1" dirty="0" smtClean="0"/>
              <a:t>esilience. </a:t>
            </a:r>
          </a:p>
          <a:p>
            <a:pPr algn="l"/>
            <a:r>
              <a:rPr lang="en-GB" sz="1200" b="1" dirty="0" smtClean="0"/>
              <a:t>New areas: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BS </a:t>
            </a:r>
            <a:r>
              <a:rPr lang="en-GB" sz="1100" dirty="0"/>
              <a:t>67000 on City </a:t>
            </a:r>
            <a:r>
              <a:rPr lang="en-GB" sz="1100" dirty="0" smtClean="0"/>
              <a:t>Resilience under </a:t>
            </a:r>
            <a:r>
              <a:rPr lang="en-GB" sz="1100" dirty="0" smtClean="0"/>
              <a:t>development</a:t>
            </a:r>
            <a:endParaRPr lang="en-GB" sz="1100" dirty="0" smtClean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ISO </a:t>
            </a:r>
            <a:r>
              <a:rPr lang="en-GB" sz="1100" dirty="0"/>
              <a:t>TS 17091 Crisis Management - Strategic issue </a:t>
            </a:r>
            <a:r>
              <a:rPr lang="en-GB" sz="1100" dirty="0" smtClean="0"/>
              <a:t>resolution</a:t>
            </a:r>
            <a:endParaRPr lang="en-GB" sz="1100" dirty="0" smtClean="0"/>
          </a:p>
        </p:txBody>
      </p:sp>
      <p:sp>
        <p:nvSpPr>
          <p:cNvPr id="46" name="Rectangle 45"/>
          <p:cNvSpPr/>
          <p:nvPr/>
        </p:nvSpPr>
        <p:spPr>
          <a:xfrm>
            <a:off x="7286626" y="4417363"/>
            <a:ext cx="2160000" cy="10452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GB" sz="1200" b="1" dirty="0"/>
              <a:t>ISO TC 309 Governance of O</a:t>
            </a:r>
            <a:r>
              <a:rPr lang="en-GB" sz="1200" b="1" dirty="0" smtClean="0"/>
              <a:t>rganizations. </a:t>
            </a:r>
          </a:p>
          <a:p>
            <a:pPr algn="l"/>
            <a:r>
              <a:rPr lang="en-GB" sz="1200" b="1" dirty="0" smtClean="0"/>
              <a:t>New areas: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dirty="0" smtClean="0"/>
              <a:t>ISO/NP </a:t>
            </a:r>
            <a:r>
              <a:rPr lang="en-GB" sz="1100" dirty="0"/>
              <a:t>37002 whistleblowing management </a:t>
            </a:r>
            <a:r>
              <a:rPr lang="en-GB" sz="1100" dirty="0" smtClean="0"/>
              <a:t>systems</a:t>
            </a:r>
            <a:r>
              <a:rPr lang="en-GB" sz="1100" dirty="0" smtClean="0"/>
              <a:t>: guidelines</a:t>
            </a:r>
            <a:endParaRPr lang="en-GB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7286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9569" y="1441940"/>
            <a:ext cx="7962314" cy="21523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3600" cap="all" dirty="0">
                <a:solidFill>
                  <a:schemeClr val="bg1"/>
                </a:solidFill>
              </a:rPr>
              <a:t>The international </a:t>
            </a:r>
            <a:r>
              <a:rPr lang="en-GB" sz="3600" cap="all" dirty="0" smtClean="0">
                <a:solidFill>
                  <a:schemeClr val="bg1"/>
                </a:solidFill>
              </a:rPr>
              <a:t/>
            </a:r>
            <a:br>
              <a:rPr lang="en-GB" sz="3600" cap="all" dirty="0" smtClean="0">
                <a:solidFill>
                  <a:schemeClr val="bg1"/>
                </a:solidFill>
              </a:rPr>
            </a:br>
            <a:r>
              <a:rPr lang="en-GB" sz="3600" cap="all" dirty="0" smtClean="0">
                <a:solidFill>
                  <a:schemeClr val="bg1"/>
                </a:solidFill>
              </a:rPr>
              <a:t>dimension </a:t>
            </a:r>
            <a:r>
              <a:rPr lang="en-GB" sz="3600" cap="all" dirty="0">
                <a:solidFill>
                  <a:schemeClr val="bg1"/>
                </a:solidFill>
              </a:rPr>
              <a:t>and Standards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20293407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</a:t>
            </a:r>
            <a:r>
              <a:rPr lang="en-GB" dirty="0"/>
              <a:t>of standards</a:t>
            </a:r>
            <a:r>
              <a:rPr lang="en-GB" altLang="en-US" dirty="0"/>
              <a:t/>
            </a:r>
            <a:br>
              <a:rPr lang="en-GB" altLang="en-US" dirty="0"/>
            </a:br>
            <a:r>
              <a:rPr lang="en-GB" dirty="0" smtClean="0">
                <a:solidFill>
                  <a:schemeClr val="accent2"/>
                </a:solidFill>
              </a:rPr>
              <a:t>National </a:t>
            </a:r>
            <a:r>
              <a:rPr lang="en-GB" dirty="0">
                <a:solidFill>
                  <a:schemeClr val="accent2"/>
                </a:solidFill>
              </a:rPr>
              <a:t>and international standards</a:t>
            </a: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4" name="Rectangle 13"/>
          <p:cNvSpPr txBox="1">
            <a:spLocks noChangeArrowheads="1"/>
          </p:cNvSpPr>
          <p:nvPr/>
        </p:nvSpPr>
        <p:spPr bwMode="gray">
          <a:xfrm>
            <a:off x="455613" y="5969495"/>
            <a:ext cx="7135812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050" dirty="0"/>
              <a:t>IEC: International </a:t>
            </a:r>
            <a:r>
              <a:rPr lang="en-GB" sz="1050" dirty="0" err="1"/>
              <a:t>Electrotechnical</a:t>
            </a:r>
            <a:r>
              <a:rPr lang="en-GB" sz="1050" dirty="0"/>
              <a:t> Commission. EN: European Standard. PAS: Publicly Available Specification.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gray">
          <a:xfrm>
            <a:off x="8210550" y="5969496"/>
            <a:ext cx="931862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</a:t>
            </a:r>
          </a:p>
        </p:txBody>
      </p:sp>
      <p:sp>
        <p:nvSpPr>
          <p:cNvPr id="7" name="Trapezoid 6"/>
          <p:cNvSpPr/>
          <p:nvPr/>
        </p:nvSpPr>
        <p:spPr bwMode="auto">
          <a:xfrm>
            <a:off x="7287904" y="5281833"/>
            <a:ext cx="2101755" cy="637050"/>
          </a:xfrm>
          <a:prstGeom prst="trapezoid">
            <a:avLst>
              <a:gd name="adj" fmla="val 28728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r>
              <a:rPr lang="en-GB" sz="1200" dirty="0"/>
              <a:t>Private &amp; professional standards codes and guidance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92710598"/>
              </p:ext>
            </p:extLst>
          </p:nvPr>
        </p:nvGraphicFramePr>
        <p:xfrm>
          <a:off x="263667" y="1131270"/>
          <a:ext cx="6820231" cy="4791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rapezoid 10"/>
          <p:cNvSpPr/>
          <p:nvPr/>
        </p:nvSpPr>
        <p:spPr bwMode="auto">
          <a:xfrm>
            <a:off x="7479137" y="4529008"/>
            <a:ext cx="1720800" cy="727636"/>
          </a:xfrm>
          <a:prstGeom prst="trapezoid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BSI as National Standards </a:t>
            </a:r>
            <a:r>
              <a:rPr lang="en-GB" sz="1200" dirty="0" smtClean="0">
                <a:solidFill>
                  <a:schemeClr val="bg1"/>
                </a:solidFill>
              </a:rPr>
              <a:t>Body </a:t>
            </a:r>
            <a:r>
              <a:rPr lang="en-GB" sz="1200" dirty="0">
                <a:solidFill>
                  <a:schemeClr val="bg1"/>
                </a:solidFill>
              </a:rPr>
              <a:t>manages BS, EN &amp; ISO, IEC standards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9098" y="4219719"/>
            <a:ext cx="982639" cy="251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u="sng" dirty="0" smtClean="0"/>
              <a:t>Key</a:t>
            </a:r>
            <a:endParaRPr lang="en-GB" sz="1200" u="sng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5440470" y="3466531"/>
            <a:ext cx="360000" cy="0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H="1" flipV="1">
            <a:off x="4413915" y="1513304"/>
            <a:ext cx="1386555" cy="1953227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4053915" y="1513304"/>
            <a:ext cx="360000" cy="0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5015971" y="2872298"/>
            <a:ext cx="360000" cy="0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09327" y="2667306"/>
            <a:ext cx="1997652" cy="409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dirty="0" smtClean="0"/>
              <a:t>PAS route to national and international standards</a:t>
            </a:r>
            <a:endParaRPr lang="en-GB" sz="1200" dirty="0"/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981559"/>
              </p:ext>
            </p:extLst>
          </p:nvPr>
        </p:nvGraphicFramePr>
        <p:xfrm>
          <a:off x="5290252" y="830687"/>
          <a:ext cx="4080679" cy="1490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823"/>
                <a:gridCol w="1364785"/>
                <a:gridCol w="1392071"/>
              </a:tblGrid>
              <a:tr h="301427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Type 1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Type 2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Type 3</a:t>
                      </a:r>
                    </a:p>
                  </a:txBody>
                  <a:tcPr/>
                </a:tc>
              </a:tr>
              <a:tr h="255798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</a:rPr>
                        <a:t>Products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</a:rPr>
                        <a:t>Processes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</a:rPr>
                        <a:t>Principles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Technical specifications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Management systems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Set out values and principles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Better products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Better business processes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Better business potential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964317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455613" y="382588"/>
            <a:ext cx="8686800" cy="690562"/>
          </a:xfrm>
        </p:spPr>
        <p:txBody>
          <a:bodyPr/>
          <a:lstStyle/>
          <a:p>
            <a:r>
              <a:rPr lang="en-GB" dirty="0" smtClean="0"/>
              <a:t>The international dimension</a:t>
            </a: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gray">
          <a:xfrm>
            <a:off x="8210550" y="5969496"/>
            <a:ext cx="931862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gray">
          <a:xfrm>
            <a:off x="611188" y="1478992"/>
            <a:ext cx="8380412" cy="4143375"/>
            <a:chOff x="44" y="765"/>
            <a:chExt cx="5673" cy="2790"/>
          </a:xfrm>
          <a:solidFill>
            <a:schemeClr val="accent4"/>
          </a:solidFill>
        </p:grpSpPr>
        <p:sp>
          <p:nvSpPr>
            <p:cNvPr id="7" name="Freeform 6"/>
            <p:cNvSpPr>
              <a:spLocks/>
            </p:cNvSpPr>
            <p:nvPr/>
          </p:nvSpPr>
          <p:spPr bwMode="gray">
            <a:xfrm>
              <a:off x="2318" y="1317"/>
              <a:ext cx="166" cy="82"/>
            </a:xfrm>
            <a:custGeom>
              <a:avLst/>
              <a:gdLst>
                <a:gd name="T0" fmla="*/ 14 w 166"/>
                <a:gd name="T1" fmla="*/ 28 h 82"/>
                <a:gd name="T2" fmla="*/ 0 w 166"/>
                <a:gd name="T3" fmla="*/ 28 h 82"/>
                <a:gd name="T4" fmla="*/ 6 w 166"/>
                <a:gd name="T5" fmla="*/ 18 h 82"/>
                <a:gd name="T6" fmla="*/ 10 w 166"/>
                <a:gd name="T7" fmla="*/ 10 h 82"/>
                <a:gd name="T8" fmla="*/ 20 w 166"/>
                <a:gd name="T9" fmla="*/ 2 h 82"/>
                <a:gd name="T10" fmla="*/ 30 w 166"/>
                <a:gd name="T11" fmla="*/ 6 h 82"/>
                <a:gd name="T12" fmla="*/ 42 w 166"/>
                <a:gd name="T13" fmla="*/ 14 h 82"/>
                <a:gd name="T14" fmla="*/ 44 w 166"/>
                <a:gd name="T15" fmla="*/ 24 h 82"/>
                <a:gd name="T16" fmla="*/ 48 w 166"/>
                <a:gd name="T17" fmla="*/ 28 h 82"/>
                <a:gd name="T18" fmla="*/ 54 w 166"/>
                <a:gd name="T19" fmla="*/ 24 h 82"/>
                <a:gd name="T20" fmla="*/ 58 w 166"/>
                <a:gd name="T21" fmla="*/ 18 h 82"/>
                <a:gd name="T22" fmla="*/ 64 w 166"/>
                <a:gd name="T23" fmla="*/ 12 h 82"/>
                <a:gd name="T24" fmla="*/ 68 w 166"/>
                <a:gd name="T25" fmla="*/ 16 h 82"/>
                <a:gd name="T26" fmla="*/ 72 w 166"/>
                <a:gd name="T27" fmla="*/ 22 h 82"/>
                <a:gd name="T28" fmla="*/ 80 w 166"/>
                <a:gd name="T29" fmla="*/ 14 h 82"/>
                <a:gd name="T30" fmla="*/ 86 w 166"/>
                <a:gd name="T31" fmla="*/ 8 h 82"/>
                <a:gd name="T32" fmla="*/ 92 w 166"/>
                <a:gd name="T33" fmla="*/ 12 h 82"/>
                <a:gd name="T34" fmla="*/ 104 w 166"/>
                <a:gd name="T35" fmla="*/ 14 h 82"/>
                <a:gd name="T36" fmla="*/ 118 w 166"/>
                <a:gd name="T37" fmla="*/ 8 h 82"/>
                <a:gd name="T38" fmla="*/ 128 w 166"/>
                <a:gd name="T39" fmla="*/ 0 h 82"/>
                <a:gd name="T40" fmla="*/ 140 w 166"/>
                <a:gd name="T41" fmla="*/ 12 h 82"/>
                <a:gd name="T42" fmla="*/ 150 w 166"/>
                <a:gd name="T43" fmla="*/ 16 h 82"/>
                <a:gd name="T44" fmla="*/ 158 w 166"/>
                <a:gd name="T45" fmla="*/ 24 h 82"/>
                <a:gd name="T46" fmla="*/ 166 w 166"/>
                <a:gd name="T47" fmla="*/ 34 h 82"/>
                <a:gd name="T48" fmla="*/ 166 w 166"/>
                <a:gd name="T49" fmla="*/ 42 h 82"/>
                <a:gd name="T50" fmla="*/ 156 w 166"/>
                <a:gd name="T51" fmla="*/ 50 h 82"/>
                <a:gd name="T52" fmla="*/ 140 w 166"/>
                <a:gd name="T53" fmla="*/ 60 h 82"/>
                <a:gd name="T54" fmla="*/ 120 w 166"/>
                <a:gd name="T55" fmla="*/ 68 h 82"/>
                <a:gd name="T56" fmla="*/ 102 w 166"/>
                <a:gd name="T57" fmla="*/ 74 h 82"/>
                <a:gd name="T58" fmla="*/ 88 w 166"/>
                <a:gd name="T59" fmla="*/ 82 h 82"/>
                <a:gd name="T60" fmla="*/ 74 w 166"/>
                <a:gd name="T61" fmla="*/ 82 h 82"/>
                <a:gd name="T62" fmla="*/ 58 w 166"/>
                <a:gd name="T63" fmla="*/ 76 h 82"/>
                <a:gd name="T64" fmla="*/ 48 w 166"/>
                <a:gd name="T65" fmla="*/ 70 h 82"/>
                <a:gd name="T66" fmla="*/ 18 w 166"/>
                <a:gd name="T67" fmla="*/ 70 h 82"/>
                <a:gd name="T68" fmla="*/ 32 w 166"/>
                <a:gd name="T69" fmla="*/ 62 h 82"/>
                <a:gd name="T70" fmla="*/ 34 w 166"/>
                <a:gd name="T71" fmla="*/ 52 h 82"/>
                <a:gd name="T72" fmla="*/ 26 w 166"/>
                <a:gd name="T73" fmla="*/ 48 h 82"/>
                <a:gd name="T74" fmla="*/ 14 w 166"/>
                <a:gd name="T75" fmla="*/ 46 h 82"/>
                <a:gd name="T76" fmla="*/ 2 w 166"/>
                <a:gd name="T77" fmla="*/ 44 h 82"/>
                <a:gd name="T78" fmla="*/ 18 w 166"/>
                <a:gd name="T79" fmla="*/ 38 h 82"/>
                <a:gd name="T80" fmla="*/ 30 w 166"/>
                <a:gd name="T81" fmla="*/ 32 h 82"/>
                <a:gd name="T82" fmla="*/ 24 w 166"/>
                <a:gd name="T83" fmla="*/ 28 h 82"/>
                <a:gd name="T84" fmla="*/ 14 w 166"/>
                <a:gd name="T85" fmla="*/ 2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82">
                  <a:moveTo>
                    <a:pt x="14" y="28"/>
                  </a:moveTo>
                  <a:lnTo>
                    <a:pt x="0" y="28"/>
                  </a:lnTo>
                  <a:lnTo>
                    <a:pt x="6" y="18"/>
                  </a:lnTo>
                  <a:lnTo>
                    <a:pt x="10" y="10"/>
                  </a:lnTo>
                  <a:lnTo>
                    <a:pt x="20" y="2"/>
                  </a:lnTo>
                  <a:lnTo>
                    <a:pt x="30" y="6"/>
                  </a:lnTo>
                  <a:lnTo>
                    <a:pt x="42" y="14"/>
                  </a:lnTo>
                  <a:lnTo>
                    <a:pt x="44" y="24"/>
                  </a:lnTo>
                  <a:lnTo>
                    <a:pt x="48" y="28"/>
                  </a:lnTo>
                  <a:lnTo>
                    <a:pt x="54" y="24"/>
                  </a:lnTo>
                  <a:lnTo>
                    <a:pt x="58" y="18"/>
                  </a:lnTo>
                  <a:lnTo>
                    <a:pt x="64" y="12"/>
                  </a:lnTo>
                  <a:lnTo>
                    <a:pt x="68" y="16"/>
                  </a:lnTo>
                  <a:lnTo>
                    <a:pt x="72" y="22"/>
                  </a:lnTo>
                  <a:lnTo>
                    <a:pt x="80" y="14"/>
                  </a:lnTo>
                  <a:lnTo>
                    <a:pt x="86" y="8"/>
                  </a:lnTo>
                  <a:lnTo>
                    <a:pt x="92" y="12"/>
                  </a:lnTo>
                  <a:lnTo>
                    <a:pt x="104" y="14"/>
                  </a:lnTo>
                  <a:lnTo>
                    <a:pt x="118" y="8"/>
                  </a:lnTo>
                  <a:lnTo>
                    <a:pt x="128" y="0"/>
                  </a:lnTo>
                  <a:lnTo>
                    <a:pt x="140" y="12"/>
                  </a:lnTo>
                  <a:lnTo>
                    <a:pt x="150" y="16"/>
                  </a:lnTo>
                  <a:lnTo>
                    <a:pt x="158" y="24"/>
                  </a:lnTo>
                  <a:lnTo>
                    <a:pt x="166" y="34"/>
                  </a:lnTo>
                  <a:lnTo>
                    <a:pt x="166" y="42"/>
                  </a:lnTo>
                  <a:lnTo>
                    <a:pt x="156" y="50"/>
                  </a:lnTo>
                  <a:lnTo>
                    <a:pt x="140" y="60"/>
                  </a:lnTo>
                  <a:lnTo>
                    <a:pt x="120" y="68"/>
                  </a:lnTo>
                  <a:lnTo>
                    <a:pt x="102" y="74"/>
                  </a:lnTo>
                  <a:lnTo>
                    <a:pt x="88" y="82"/>
                  </a:lnTo>
                  <a:lnTo>
                    <a:pt x="74" y="82"/>
                  </a:lnTo>
                  <a:lnTo>
                    <a:pt x="58" y="76"/>
                  </a:lnTo>
                  <a:lnTo>
                    <a:pt x="48" y="70"/>
                  </a:lnTo>
                  <a:lnTo>
                    <a:pt x="18" y="70"/>
                  </a:lnTo>
                  <a:lnTo>
                    <a:pt x="32" y="62"/>
                  </a:lnTo>
                  <a:lnTo>
                    <a:pt x="34" y="52"/>
                  </a:lnTo>
                  <a:lnTo>
                    <a:pt x="26" y="48"/>
                  </a:lnTo>
                  <a:lnTo>
                    <a:pt x="14" y="46"/>
                  </a:lnTo>
                  <a:lnTo>
                    <a:pt x="2" y="44"/>
                  </a:lnTo>
                  <a:lnTo>
                    <a:pt x="18" y="38"/>
                  </a:lnTo>
                  <a:lnTo>
                    <a:pt x="30" y="32"/>
                  </a:lnTo>
                  <a:lnTo>
                    <a:pt x="24" y="28"/>
                  </a:lnTo>
                  <a:lnTo>
                    <a:pt x="14" y="2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gray">
            <a:xfrm>
              <a:off x="1546" y="765"/>
              <a:ext cx="962" cy="716"/>
            </a:xfrm>
            <a:custGeom>
              <a:avLst/>
              <a:gdLst>
                <a:gd name="T0" fmla="*/ 676 w 962"/>
                <a:gd name="T1" fmla="*/ 508 h 716"/>
                <a:gd name="T2" fmla="*/ 628 w 962"/>
                <a:gd name="T3" fmla="*/ 526 h 716"/>
                <a:gd name="T4" fmla="*/ 546 w 962"/>
                <a:gd name="T5" fmla="*/ 572 h 716"/>
                <a:gd name="T6" fmla="*/ 510 w 962"/>
                <a:gd name="T7" fmla="*/ 592 h 716"/>
                <a:gd name="T8" fmla="*/ 502 w 962"/>
                <a:gd name="T9" fmla="*/ 636 h 716"/>
                <a:gd name="T10" fmla="*/ 482 w 962"/>
                <a:gd name="T11" fmla="*/ 664 h 716"/>
                <a:gd name="T12" fmla="*/ 428 w 962"/>
                <a:gd name="T13" fmla="*/ 702 h 716"/>
                <a:gd name="T14" fmla="*/ 390 w 962"/>
                <a:gd name="T15" fmla="*/ 700 h 716"/>
                <a:gd name="T16" fmla="*/ 348 w 962"/>
                <a:gd name="T17" fmla="*/ 634 h 716"/>
                <a:gd name="T18" fmla="*/ 340 w 962"/>
                <a:gd name="T19" fmla="*/ 600 h 716"/>
                <a:gd name="T20" fmla="*/ 312 w 962"/>
                <a:gd name="T21" fmla="*/ 546 h 716"/>
                <a:gd name="T22" fmla="*/ 312 w 962"/>
                <a:gd name="T23" fmla="*/ 516 h 716"/>
                <a:gd name="T24" fmla="*/ 346 w 962"/>
                <a:gd name="T25" fmla="*/ 522 h 716"/>
                <a:gd name="T26" fmla="*/ 356 w 962"/>
                <a:gd name="T27" fmla="*/ 466 h 716"/>
                <a:gd name="T28" fmla="*/ 296 w 962"/>
                <a:gd name="T29" fmla="*/ 436 h 716"/>
                <a:gd name="T30" fmla="*/ 330 w 962"/>
                <a:gd name="T31" fmla="*/ 414 h 716"/>
                <a:gd name="T32" fmla="*/ 274 w 962"/>
                <a:gd name="T33" fmla="*/ 414 h 716"/>
                <a:gd name="T34" fmla="*/ 238 w 962"/>
                <a:gd name="T35" fmla="*/ 306 h 716"/>
                <a:gd name="T36" fmla="*/ 148 w 962"/>
                <a:gd name="T37" fmla="*/ 262 h 716"/>
                <a:gd name="T38" fmla="*/ 100 w 962"/>
                <a:gd name="T39" fmla="*/ 272 h 716"/>
                <a:gd name="T40" fmla="*/ 68 w 962"/>
                <a:gd name="T41" fmla="*/ 256 h 716"/>
                <a:gd name="T42" fmla="*/ 24 w 962"/>
                <a:gd name="T43" fmla="*/ 240 h 716"/>
                <a:gd name="T44" fmla="*/ 102 w 962"/>
                <a:gd name="T45" fmla="*/ 222 h 716"/>
                <a:gd name="T46" fmla="*/ 8 w 962"/>
                <a:gd name="T47" fmla="*/ 206 h 716"/>
                <a:gd name="T48" fmla="*/ 58 w 962"/>
                <a:gd name="T49" fmla="*/ 180 h 716"/>
                <a:gd name="T50" fmla="*/ 124 w 962"/>
                <a:gd name="T51" fmla="*/ 134 h 716"/>
                <a:gd name="T52" fmla="*/ 128 w 962"/>
                <a:gd name="T53" fmla="*/ 102 h 716"/>
                <a:gd name="T54" fmla="*/ 182 w 962"/>
                <a:gd name="T55" fmla="*/ 70 h 716"/>
                <a:gd name="T56" fmla="*/ 230 w 962"/>
                <a:gd name="T57" fmla="*/ 68 h 716"/>
                <a:gd name="T58" fmla="*/ 296 w 962"/>
                <a:gd name="T59" fmla="*/ 50 h 716"/>
                <a:gd name="T60" fmla="*/ 344 w 962"/>
                <a:gd name="T61" fmla="*/ 66 h 716"/>
                <a:gd name="T62" fmla="*/ 374 w 962"/>
                <a:gd name="T63" fmla="*/ 44 h 716"/>
                <a:gd name="T64" fmla="*/ 400 w 962"/>
                <a:gd name="T65" fmla="*/ 40 h 716"/>
                <a:gd name="T66" fmla="*/ 478 w 962"/>
                <a:gd name="T67" fmla="*/ 14 h 716"/>
                <a:gd name="T68" fmla="*/ 618 w 962"/>
                <a:gd name="T69" fmla="*/ 0 h 716"/>
                <a:gd name="T70" fmla="*/ 756 w 962"/>
                <a:gd name="T71" fmla="*/ 18 h 716"/>
                <a:gd name="T72" fmla="*/ 738 w 962"/>
                <a:gd name="T73" fmla="*/ 56 h 716"/>
                <a:gd name="T74" fmla="*/ 754 w 962"/>
                <a:gd name="T75" fmla="*/ 66 h 716"/>
                <a:gd name="T76" fmla="*/ 760 w 962"/>
                <a:gd name="T77" fmla="*/ 76 h 716"/>
                <a:gd name="T78" fmla="*/ 806 w 962"/>
                <a:gd name="T79" fmla="*/ 66 h 716"/>
                <a:gd name="T80" fmla="*/ 792 w 962"/>
                <a:gd name="T81" fmla="*/ 102 h 716"/>
                <a:gd name="T82" fmla="*/ 884 w 962"/>
                <a:gd name="T83" fmla="*/ 68 h 716"/>
                <a:gd name="T84" fmla="*/ 948 w 962"/>
                <a:gd name="T85" fmla="*/ 90 h 716"/>
                <a:gd name="T86" fmla="*/ 872 w 962"/>
                <a:gd name="T87" fmla="*/ 110 h 716"/>
                <a:gd name="T88" fmla="*/ 888 w 962"/>
                <a:gd name="T89" fmla="*/ 130 h 716"/>
                <a:gd name="T90" fmla="*/ 866 w 962"/>
                <a:gd name="T91" fmla="*/ 138 h 716"/>
                <a:gd name="T92" fmla="*/ 842 w 962"/>
                <a:gd name="T93" fmla="*/ 170 h 716"/>
                <a:gd name="T94" fmla="*/ 848 w 962"/>
                <a:gd name="T95" fmla="*/ 212 h 716"/>
                <a:gd name="T96" fmla="*/ 840 w 962"/>
                <a:gd name="T97" fmla="*/ 228 h 716"/>
                <a:gd name="T98" fmla="*/ 860 w 962"/>
                <a:gd name="T99" fmla="*/ 258 h 716"/>
                <a:gd name="T100" fmla="*/ 814 w 962"/>
                <a:gd name="T101" fmla="*/ 248 h 716"/>
                <a:gd name="T102" fmla="*/ 848 w 962"/>
                <a:gd name="T103" fmla="*/ 296 h 716"/>
                <a:gd name="T104" fmla="*/ 850 w 962"/>
                <a:gd name="T105" fmla="*/ 324 h 716"/>
                <a:gd name="T106" fmla="*/ 830 w 962"/>
                <a:gd name="T107" fmla="*/ 350 h 716"/>
                <a:gd name="T108" fmla="*/ 756 w 962"/>
                <a:gd name="T109" fmla="*/ 360 h 716"/>
                <a:gd name="T110" fmla="*/ 800 w 962"/>
                <a:gd name="T111" fmla="*/ 400 h 716"/>
                <a:gd name="T112" fmla="*/ 804 w 962"/>
                <a:gd name="T113" fmla="*/ 410 h 716"/>
                <a:gd name="T114" fmla="*/ 756 w 962"/>
                <a:gd name="T115" fmla="*/ 416 h 716"/>
                <a:gd name="T116" fmla="*/ 778 w 962"/>
                <a:gd name="T117" fmla="*/ 452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2" h="716">
                  <a:moveTo>
                    <a:pt x="790" y="462"/>
                  </a:moveTo>
                  <a:lnTo>
                    <a:pt x="752" y="484"/>
                  </a:lnTo>
                  <a:lnTo>
                    <a:pt x="736" y="496"/>
                  </a:lnTo>
                  <a:lnTo>
                    <a:pt x="676" y="508"/>
                  </a:lnTo>
                  <a:lnTo>
                    <a:pt x="658" y="512"/>
                  </a:lnTo>
                  <a:lnTo>
                    <a:pt x="646" y="506"/>
                  </a:lnTo>
                  <a:lnTo>
                    <a:pt x="642" y="514"/>
                  </a:lnTo>
                  <a:lnTo>
                    <a:pt x="628" y="526"/>
                  </a:lnTo>
                  <a:lnTo>
                    <a:pt x="608" y="552"/>
                  </a:lnTo>
                  <a:lnTo>
                    <a:pt x="582" y="564"/>
                  </a:lnTo>
                  <a:lnTo>
                    <a:pt x="560" y="572"/>
                  </a:lnTo>
                  <a:lnTo>
                    <a:pt x="546" y="572"/>
                  </a:lnTo>
                  <a:lnTo>
                    <a:pt x="524" y="576"/>
                  </a:lnTo>
                  <a:lnTo>
                    <a:pt x="518" y="582"/>
                  </a:lnTo>
                  <a:lnTo>
                    <a:pt x="518" y="588"/>
                  </a:lnTo>
                  <a:lnTo>
                    <a:pt x="510" y="592"/>
                  </a:lnTo>
                  <a:lnTo>
                    <a:pt x="512" y="606"/>
                  </a:lnTo>
                  <a:lnTo>
                    <a:pt x="504" y="612"/>
                  </a:lnTo>
                  <a:lnTo>
                    <a:pt x="508" y="620"/>
                  </a:lnTo>
                  <a:lnTo>
                    <a:pt x="502" y="636"/>
                  </a:lnTo>
                  <a:lnTo>
                    <a:pt x="486" y="648"/>
                  </a:lnTo>
                  <a:lnTo>
                    <a:pt x="474" y="650"/>
                  </a:lnTo>
                  <a:lnTo>
                    <a:pt x="480" y="658"/>
                  </a:lnTo>
                  <a:lnTo>
                    <a:pt x="482" y="664"/>
                  </a:lnTo>
                  <a:lnTo>
                    <a:pt x="476" y="686"/>
                  </a:lnTo>
                  <a:lnTo>
                    <a:pt x="462" y="716"/>
                  </a:lnTo>
                  <a:lnTo>
                    <a:pt x="444" y="714"/>
                  </a:lnTo>
                  <a:lnTo>
                    <a:pt x="428" y="702"/>
                  </a:lnTo>
                  <a:lnTo>
                    <a:pt x="426" y="690"/>
                  </a:lnTo>
                  <a:lnTo>
                    <a:pt x="416" y="694"/>
                  </a:lnTo>
                  <a:lnTo>
                    <a:pt x="406" y="694"/>
                  </a:lnTo>
                  <a:lnTo>
                    <a:pt x="390" y="700"/>
                  </a:lnTo>
                  <a:lnTo>
                    <a:pt x="374" y="672"/>
                  </a:lnTo>
                  <a:lnTo>
                    <a:pt x="356" y="654"/>
                  </a:lnTo>
                  <a:lnTo>
                    <a:pt x="362" y="644"/>
                  </a:lnTo>
                  <a:lnTo>
                    <a:pt x="348" y="634"/>
                  </a:lnTo>
                  <a:lnTo>
                    <a:pt x="348" y="618"/>
                  </a:lnTo>
                  <a:lnTo>
                    <a:pt x="360" y="604"/>
                  </a:lnTo>
                  <a:lnTo>
                    <a:pt x="354" y="594"/>
                  </a:lnTo>
                  <a:lnTo>
                    <a:pt x="340" y="600"/>
                  </a:lnTo>
                  <a:lnTo>
                    <a:pt x="324" y="588"/>
                  </a:lnTo>
                  <a:lnTo>
                    <a:pt x="312" y="572"/>
                  </a:lnTo>
                  <a:lnTo>
                    <a:pt x="304" y="560"/>
                  </a:lnTo>
                  <a:lnTo>
                    <a:pt x="312" y="546"/>
                  </a:lnTo>
                  <a:lnTo>
                    <a:pt x="316" y="540"/>
                  </a:lnTo>
                  <a:lnTo>
                    <a:pt x="304" y="540"/>
                  </a:lnTo>
                  <a:lnTo>
                    <a:pt x="302" y="528"/>
                  </a:lnTo>
                  <a:lnTo>
                    <a:pt x="312" y="516"/>
                  </a:lnTo>
                  <a:lnTo>
                    <a:pt x="318" y="516"/>
                  </a:lnTo>
                  <a:lnTo>
                    <a:pt x="336" y="520"/>
                  </a:lnTo>
                  <a:lnTo>
                    <a:pt x="342" y="522"/>
                  </a:lnTo>
                  <a:lnTo>
                    <a:pt x="346" y="522"/>
                  </a:lnTo>
                  <a:lnTo>
                    <a:pt x="348" y="520"/>
                  </a:lnTo>
                  <a:lnTo>
                    <a:pt x="344" y="500"/>
                  </a:lnTo>
                  <a:lnTo>
                    <a:pt x="344" y="478"/>
                  </a:lnTo>
                  <a:lnTo>
                    <a:pt x="356" y="466"/>
                  </a:lnTo>
                  <a:lnTo>
                    <a:pt x="352" y="456"/>
                  </a:lnTo>
                  <a:lnTo>
                    <a:pt x="330" y="456"/>
                  </a:lnTo>
                  <a:lnTo>
                    <a:pt x="310" y="444"/>
                  </a:lnTo>
                  <a:lnTo>
                    <a:pt x="296" y="436"/>
                  </a:lnTo>
                  <a:lnTo>
                    <a:pt x="318" y="434"/>
                  </a:lnTo>
                  <a:lnTo>
                    <a:pt x="342" y="442"/>
                  </a:lnTo>
                  <a:lnTo>
                    <a:pt x="344" y="430"/>
                  </a:lnTo>
                  <a:lnTo>
                    <a:pt x="330" y="414"/>
                  </a:lnTo>
                  <a:lnTo>
                    <a:pt x="320" y="410"/>
                  </a:lnTo>
                  <a:lnTo>
                    <a:pt x="304" y="400"/>
                  </a:lnTo>
                  <a:lnTo>
                    <a:pt x="296" y="412"/>
                  </a:lnTo>
                  <a:lnTo>
                    <a:pt x="274" y="414"/>
                  </a:lnTo>
                  <a:lnTo>
                    <a:pt x="274" y="398"/>
                  </a:lnTo>
                  <a:lnTo>
                    <a:pt x="288" y="378"/>
                  </a:lnTo>
                  <a:lnTo>
                    <a:pt x="264" y="332"/>
                  </a:lnTo>
                  <a:lnTo>
                    <a:pt x="238" y="306"/>
                  </a:lnTo>
                  <a:lnTo>
                    <a:pt x="228" y="294"/>
                  </a:lnTo>
                  <a:lnTo>
                    <a:pt x="226" y="284"/>
                  </a:lnTo>
                  <a:lnTo>
                    <a:pt x="196" y="274"/>
                  </a:lnTo>
                  <a:lnTo>
                    <a:pt x="148" y="262"/>
                  </a:lnTo>
                  <a:lnTo>
                    <a:pt x="138" y="266"/>
                  </a:lnTo>
                  <a:lnTo>
                    <a:pt x="118" y="274"/>
                  </a:lnTo>
                  <a:lnTo>
                    <a:pt x="106" y="264"/>
                  </a:lnTo>
                  <a:lnTo>
                    <a:pt x="100" y="272"/>
                  </a:lnTo>
                  <a:lnTo>
                    <a:pt x="94" y="276"/>
                  </a:lnTo>
                  <a:lnTo>
                    <a:pt x="76" y="272"/>
                  </a:lnTo>
                  <a:lnTo>
                    <a:pt x="52" y="262"/>
                  </a:lnTo>
                  <a:lnTo>
                    <a:pt x="68" y="256"/>
                  </a:lnTo>
                  <a:lnTo>
                    <a:pt x="76" y="252"/>
                  </a:lnTo>
                  <a:lnTo>
                    <a:pt x="62" y="250"/>
                  </a:lnTo>
                  <a:lnTo>
                    <a:pt x="42" y="250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60" y="234"/>
                  </a:lnTo>
                  <a:lnTo>
                    <a:pt x="100" y="230"/>
                  </a:lnTo>
                  <a:lnTo>
                    <a:pt x="102" y="222"/>
                  </a:lnTo>
                  <a:lnTo>
                    <a:pt x="84" y="222"/>
                  </a:lnTo>
                  <a:lnTo>
                    <a:pt x="62" y="224"/>
                  </a:lnTo>
                  <a:lnTo>
                    <a:pt x="40" y="220"/>
                  </a:lnTo>
                  <a:lnTo>
                    <a:pt x="8" y="206"/>
                  </a:lnTo>
                  <a:lnTo>
                    <a:pt x="0" y="196"/>
                  </a:lnTo>
                  <a:lnTo>
                    <a:pt x="8" y="188"/>
                  </a:lnTo>
                  <a:lnTo>
                    <a:pt x="32" y="184"/>
                  </a:lnTo>
                  <a:lnTo>
                    <a:pt x="58" y="180"/>
                  </a:lnTo>
                  <a:lnTo>
                    <a:pt x="76" y="170"/>
                  </a:lnTo>
                  <a:lnTo>
                    <a:pt x="106" y="170"/>
                  </a:lnTo>
                  <a:lnTo>
                    <a:pt x="122" y="156"/>
                  </a:lnTo>
                  <a:lnTo>
                    <a:pt x="124" y="134"/>
                  </a:lnTo>
                  <a:lnTo>
                    <a:pt x="112" y="140"/>
                  </a:lnTo>
                  <a:lnTo>
                    <a:pt x="82" y="128"/>
                  </a:lnTo>
                  <a:lnTo>
                    <a:pt x="102" y="114"/>
                  </a:lnTo>
                  <a:lnTo>
                    <a:pt x="128" y="102"/>
                  </a:lnTo>
                  <a:lnTo>
                    <a:pt x="160" y="92"/>
                  </a:lnTo>
                  <a:lnTo>
                    <a:pt x="184" y="100"/>
                  </a:lnTo>
                  <a:lnTo>
                    <a:pt x="190" y="80"/>
                  </a:lnTo>
                  <a:lnTo>
                    <a:pt x="182" y="70"/>
                  </a:lnTo>
                  <a:lnTo>
                    <a:pt x="212" y="66"/>
                  </a:lnTo>
                  <a:lnTo>
                    <a:pt x="222" y="76"/>
                  </a:lnTo>
                  <a:lnTo>
                    <a:pt x="238" y="80"/>
                  </a:lnTo>
                  <a:lnTo>
                    <a:pt x="230" y="68"/>
                  </a:lnTo>
                  <a:lnTo>
                    <a:pt x="226" y="62"/>
                  </a:lnTo>
                  <a:lnTo>
                    <a:pt x="224" y="60"/>
                  </a:lnTo>
                  <a:lnTo>
                    <a:pt x="224" y="58"/>
                  </a:lnTo>
                  <a:lnTo>
                    <a:pt x="296" y="50"/>
                  </a:lnTo>
                  <a:lnTo>
                    <a:pt x="304" y="70"/>
                  </a:lnTo>
                  <a:lnTo>
                    <a:pt x="316" y="66"/>
                  </a:lnTo>
                  <a:lnTo>
                    <a:pt x="312" y="48"/>
                  </a:lnTo>
                  <a:lnTo>
                    <a:pt x="344" y="66"/>
                  </a:lnTo>
                  <a:lnTo>
                    <a:pt x="366" y="66"/>
                  </a:lnTo>
                  <a:lnTo>
                    <a:pt x="350" y="56"/>
                  </a:lnTo>
                  <a:lnTo>
                    <a:pt x="358" y="44"/>
                  </a:lnTo>
                  <a:lnTo>
                    <a:pt x="374" y="44"/>
                  </a:lnTo>
                  <a:lnTo>
                    <a:pt x="404" y="56"/>
                  </a:lnTo>
                  <a:lnTo>
                    <a:pt x="442" y="74"/>
                  </a:lnTo>
                  <a:lnTo>
                    <a:pt x="450" y="68"/>
                  </a:lnTo>
                  <a:lnTo>
                    <a:pt x="400" y="40"/>
                  </a:lnTo>
                  <a:lnTo>
                    <a:pt x="422" y="34"/>
                  </a:lnTo>
                  <a:lnTo>
                    <a:pt x="424" y="24"/>
                  </a:lnTo>
                  <a:lnTo>
                    <a:pt x="450" y="16"/>
                  </a:lnTo>
                  <a:lnTo>
                    <a:pt x="478" y="14"/>
                  </a:lnTo>
                  <a:lnTo>
                    <a:pt x="510" y="18"/>
                  </a:lnTo>
                  <a:lnTo>
                    <a:pt x="534" y="16"/>
                  </a:lnTo>
                  <a:lnTo>
                    <a:pt x="562" y="4"/>
                  </a:lnTo>
                  <a:lnTo>
                    <a:pt x="618" y="0"/>
                  </a:lnTo>
                  <a:lnTo>
                    <a:pt x="680" y="0"/>
                  </a:lnTo>
                  <a:lnTo>
                    <a:pt x="716" y="4"/>
                  </a:lnTo>
                  <a:lnTo>
                    <a:pt x="746" y="12"/>
                  </a:lnTo>
                  <a:lnTo>
                    <a:pt x="756" y="18"/>
                  </a:lnTo>
                  <a:lnTo>
                    <a:pt x="760" y="24"/>
                  </a:lnTo>
                  <a:lnTo>
                    <a:pt x="814" y="38"/>
                  </a:lnTo>
                  <a:lnTo>
                    <a:pt x="800" y="48"/>
                  </a:lnTo>
                  <a:lnTo>
                    <a:pt x="738" y="56"/>
                  </a:lnTo>
                  <a:lnTo>
                    <a:pt x="676" y="58"/>
                  </a:lnTo>
                  <a:lnTo>
                    <a:pt x="668" y="70"/>
                  </a:lnTo>
                  <a:lnTo>
                    <a:pt x="694" y="64"/>
                  </a:lnTo>
                  <a:lnTo>
                    <a:pt x="754" y="66"/>
                  </a:lnTo>
                  <a:lnTo>
                    <a:pt x="740" y="76"/>
                  </a:lnTo>
                  <a:lnTo>
                    <a:pt x="726" y="80"/>
                  </a:lnTo>
                  <a:lnTo>
                    <a:pt x="734" y="82"/>
                  </a:lnTo>
                  <a:lnTo>
                    <a:pt x="760" y="76"/>
                  </a:lnTo>
                  <a:lnTo>
                    <a:pt x="774" y="68"/>
                  </a:lnTo>
                  <a:lnTo>
                    <a:pt x="782" y="58"/>
                  </a:lnTo>
                  <a:lnTo>
                    <a:pt x="800" y="58"/>
                  </a:lnTo>
                  <a:lnTo>
                    <a:pt x="806" y="66"/>
                  </a:lnTo>
                  <a:lnTo>
                    <a:pt x="806" y="82"/>
                  </a:lnTo>
                  <a:lnTo>
                    <a:pt x="774" y="104"/>
                  </a:lnTo>
                  <a:lnTo>
                    <a:pt x="770" y="114"/>
                  </a:lnTo>
                  <a:lnTo>
                    <a:pt x="792" y="102"/>
                  </a:lnTo>
                  <a:lnTo>
                    <a:pt x="820" y="86"/>
                  </a:lnTo>
                  <a:lnTo>
                    <a:pt x="836" y="74"/>
                  </a:lnTo>
                  <a:lnTo>
                    <a:pt x="868" y="84"/>
                  </a:lnTo>
                  <a:lnTo>
                    <a:pt x="884" y="68"/>
                  </a:lnTo>
                  <a:lnTo>
                    <a:pt x="914" y="66"/>
                  </a:lnTo>
                  <a:lnTo>
                    <a:pt x="946" y="70"/>
                  </a:lnTo>
                  <a:lnTo>
                    <a:pt x="962" y="80"/>
                  </a:lnTo>
                  <a:lnTo>
                    <a:pt x="948" y="90"/>
                  </a:lnTo>
                  <a:lnTo>
                    <a:pt x="922" y="98"/>
                  </a:lnTo>
                  <a:lnTo>
                    <a:pt x="916" y="106"/>
                  </a:lnTo>
                  <a:lnTo>
                    <a:pt x="906" y="110"/>
                  </a:lnTo>
                  <a:lnTo>
                    <a:pt x="872" y="110"/>
                  </a:lnTo>
                  <a:lnTo>
                    <a:pt x="852" y="116"/>
                  </a:lnTo>
                  <a:lnTo>
                    <a:pt x="870" y="120"/>
                  </a:lnTo>
                  <a:lnTo>
                    <a:pt x="896" y="122"/>
                  </a:lnTo>
                  <a:lnTo>
                    <a:pt x="888" y="130"/>
                  </a:lnTo>
                  <a:lnTo>
                    <a:pt x="850" y="128"/>
                  </a:lnTo>
                  <a:lnTo>
                    <a:pt x="832" y="132"/>
                  </a:lnTo>
                  <a:lnTo>
                    <a:pt x="840" y="140"/>
                  </a:lnTo>
                  <a:lnTo>
                    <a:pt x="866" y="138"/>
                  </a:lnTo>
                  <a:lnTo>
                    <a:pt x="876" y="138"/>
                  </a:lnTo>
                  <a:lnTo>
                    <a:pt x="868" y="146"/>
                  </a:lnTo>
                  <a:lnTo>
                    <a:pt x="844" y="152"/>
                  </a:lnTo>
                  <a:lnTo>
                    <a:pt x="842" y="170"/>
                  </a:lnTo>
                  <a:lnTo>
                    <a:pt x="822" y="180"/>
                  </a:lnTo>
                  <a:lnTo>
                    <a:pt x="812" y="208"/>
                  </a:lnTo>
                  <a:lnTo>
                    <a:pt x="822" y="210"/>
                  </a:lnTo>
                  <a:lnTo>
                    <a:pt x="848" y="212"/>
                  </a:lnTo>
                  <a:lnTo>
                    <a:pt x="836" y="220"/>
                  </a:lnTo>
                  <a:lnTo>
                    <a:pt x="836" y="224"/>
                  </a:lnTo>
                  <a:lnTo>
                    <a:pt x="838" y="226"/>
                  </a:lnTo>
                  <a:lnTo>
                    <a:pt x="840" y="228"/>
                  </a:lnTo>
                  <a:lnTo>
                    <a:pt x="854" y="234"/>
                  </a:lnTo>
                  <a:lnTo>
                    <a:pt x="868" y="238"/>
                  </a:lnTo>
                  <a:lnTo>
                    <a:pt x="864" y="250"/>
                  </a:lnTo>
                  <a:lnTo>
                    <a:pt x="860" y="258"/>
                  </a:lnTo>
                  <a:lnTo>
                    <a:pt x="858" y="260"/>
                  </a:lnTo>
                  <a:lnTo>
                    <a:pt x="846" y="252"/>
                  </a:lnTo>
                  <a:lnTo>
                    <a:pt x="836" y="244"/>
                  </a:lnTo>
                  <a:lnTo>
                    <a:pt x="814" y="248"/>
                  </a:lnTo>
                  <a:lnTo>
                    <a:pt x="814" y="262"/>
                  </a:lnTo>
                  <a:lnTo>
                    <a:pt x="834" y="268"/>
                  </a:lnTo>
                  <a:lnTo>
                    <a:pt x="850" y="280"/>
                  </a:lnTo>
                  <a:lnTo>
                    <a:pt x="848" y="296"/>
                  </a:lnTo>
                  <a:lnTo>
                    <a:pt x="828" y="298"/>
                  </a:lnTo>
                  <a:lnTo>
                    <a:pt x="840" y="312"/>
                  </a:lnTo>
                  <a:lnTo>
                    <a:pt x="846" y="320"/>
                  </a:lnTo>
                  <a:lnTo>
                    <a:pt x="850" y="324"/>
                  </a:lnTo>
                  <a:lnTo>
                    <a:pt x="850" y="328"/>
                  </a:lnTo>
                  <a:lnTo>
                    <a:pt x="838" y="334"/>
                  </a:lnTo>
                  <a:lnTo>
                    <a:pt x="826" y="336"/>
                  </a:lnTo>
                  <a:lnTo>
                    <a:pt x="830" y="350"/>
                  </a:lnTo>
                  <a:lnTo>
                    <a:pt x="812" y="356"/>
                  </a:lnTo>
                  <a:lnTo>
                    <a:pt x="790" y="356"/>
                  </a:lnTo>
                  <a:lnTo>
                    <a:pt x="768" y="354"/>
                  </a:lnTo>
                  <a:lnTo>
                    <a:pt x="756" y="360"/>
                  </a:lnTo>
                  <a:lnTo>
                    <a:pt x="768" y="372"/>
                  </a:lnTo>
                  <a:lnTo>
                    <a:pt x="800" y="372"/>
                  </a:lnTo>
                  <a:lnTo>
                    <a:pt x="804" y="382"/>
                  </a:lnTo>
                  <a:lnTo>
                    <a:pt x="800" y="400"/>
                  </a:lnTo>
                  <a:lnTo>
                    <a:pt x="782" y="386"/>
                  </a:lnTo>
                  <a:lnTo>
                    <a:pt x="774" y="386"/>
                  </a:lnTo>
                  <a:lnTo>
                    <a:pt x="776" y="392"/>
                  </a:lnTo>
                  <a:lnTo>
                    <a:pt x="804" y="410"/>
                  </a:lnTo>
                  <a:lnTo>
                    <a:pt x="810" y="446"/>
                  </a:lnTo>
                  <a:lnTo>
                    <a:pt x="790" y="444"/>
                  </a:lnTo>
                  <a:lnTo>
                    <a:pt x="770" y="430"/>
                  </a:lnTo>
                  <a:lnTo>
                    <a:pt x="756" y="416"/>
                  </a:lnTo>
                  <a:lnTo>
                    <a:pt x="750" y="414"/>
                  </a:lnTo>
                  <a:lnTo>
                    <a:pt x="750" y="432"/>
                  </a:lnTo>
                  <a:lnTo>
                    <a:pt x="756" y="446"/>
                  </a:lnTo>
                  <a:lnTo>
                    <a:pt x="778" y="452"/>
                  </a:lnTo>
                  <a:lnTo>
                    <a:pt x="804" y="454"/>
                  </a:lnTo>
                  <a:lnTo>
                    <a:pt x="790" y="46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gray">
            <a:xfrm>
              <a:off x="840" y="2031"/>
              <a:ext cx="482" cy="306"/>
            </a:xfrm>
            <a:custGeom>
              <a:avLst/>
              <a:gdLst>
                <a:gd name="T0" fmla="*/ 76 w 482"/>
                <a:gd name="T1" fmla="*/ 18 h 306"/>
                <a:gd name="T2" fmla="*/ 146 w 482"/>
                <a:gd name="T3" fmla="*/ 18 h 306"/>
                <a:gd name="T4" fmla="*/ 196 w 482"/>
                <a:gd name="T5" fmla="*/ 38 h 306"/>
                <a:gd name="T6" fmla="*/ 226 w 482"/>
                <a:gd name="T7" fmla="*/ 62 h 306"/>
                <a:gd name="T8" fmla="*/ 258 w 482"/>
                <a:gd name="T9" fmla="*/ 58 h 306"/>
                <a:gd name="T10" fmla="*/ 282 w 482"/>
                <a:gd name="T11" fmla="*/ 96 h 306"/>
                <a:gd name="T12" fmla="*/ 318 w 482"/>
                <a:gd name="T13" fmla="*/ 116 h 306"/>
                <a:gd name="T14" fmla="*/ 308 w 482"/>
                <a:gd name="T15" fmla="*/ 152 h 306"/>
                <a:gd name="T16" fmla="*/ 312 w 482"/>
                <a:gd name="T17" fmla="*/ 192 h 306"/>
                <a:gd name="T18" fmla="*/ 338 w 482"/>
                <a:gd name="T19" fmla="*/ 234 h 306"/>
                <a:gd name="T20" fmla="*/ 376 w 482"/>
                <a:gd name="T21" fmla="*/ 244 h 306"/>
                <a:gd name="T22" fmla="*/ 424 w 482"/>
                <a:gd name="T23" fmla="*/ 220 h 306"/>
                <a:gd name="T24" fmla="*/ 442 w 482"/>
                <a:gd name="T25" fmla="*/ 192 h 306"/>
                <a:gd name="T26" fmla="*/ 482 w 482"/>
                <a:gd name="T27" fmla="*/ 194 h 306"/>
                <a:gd name="T28" fmla="*/ 470 w 482"/>
                <a:gd name="T29" fmla="*/ 220 h 306"/>
                <a:gd name="T30" fmla="*/ 464 w 482"/>
                <a:gd name="T31" fmla="*/ 246 h 306"/>
                <a:gd name="T32" fmla="*/ 452 w 482"/>
                <a:gd name="T33" fmla="*/ 246 h 306"/>
                <a:gd name="T34" fmla="*/ 416 w 482"/>
                <a:gd name="T35" fmla="*/ 254 h 306"/>
                <a:gd name="T36" fmla="*/ 424 w 482"/>
                <a:gd name="T37" fmla="*/ 272 h 306"/>
                <a:gd name="T38" fmla="*/ 412 w 482"/>
                <a:gd name="T39" fmla="*/ 282 h 306"/>
                <a:gd name="T40" fmla="*/ 402 w 482"/>
                <a:gd name="T41" fmla="*/ 288 h 306"/>
                <a:gd name="T42" fmla="*/ 392 w 482"/>
                <a:gd name="T43" fmla="*/ 300 h 306"/>
                <a:gd name="T44" fmla="*/ 364 w 482"/>
                <a:gd name="T45" fmla="*/ 280 h 306"/>
                <a:gd name="T46" fmla="*/ 338 w 482"/>
                <a:gd name="T47" fmla="*/ 284 h 306"/>
                <a:gd name="T48" fmla="*/ 298 w 482"/>
                <a:gd name="T49" fmla="*/ 276 h 306"/>
                <a:gd name="T50" fmla="*/ 254 w 482"/>
                <a:gd name="T51" fmla="*/ 260 h 306"/>
                <a:gd name="T52" fmla="*/ 218 w 482"/>
                <a:gd name="T53" fmla="*/ 240 h 306"/>
                <a:gd name="T54" fmla="*/ 186 w 482"/>
                <a:gd name="T55" fmla="*/ 212 h 306"/>
                <a:gd name="T56" fmla="*/ 192 w 482"/>
                <a:gd name="T57" fmla="*/ 186 h 306"/>
                <a:gd name="T58" fmla="*/ 156 w 482"/>
                <a:gd name="T59" fmla="*/ 146 h 306"/>
                <a:gd name="T60" fmla="*/ 126 w 482"/>
                <a:gd name="T61" fmla="*/ 120 h 306"/>
                <a:gd name="T62" fmla="*/ 100 w 482"/>
                <a:gd name="T63" fmla="*/ 86 h 306"/>
                <a:gd name="T64" fmla="*/ 72 w 482"/>
                <a:gd name="T65" fmla="*/ 48 h 306"/>
                <a:gd name="T66" fmla="*/ 50 w 482"/>
                <a:gd name="T67" fmla="*/ 20 h 306"/>
                <a:gd name="T68" fmla="*/ 40 w 482"/>
                <a:gd name="T69" fmla="*/ 38 h 306"/>
                <a:gd name="T70" fmla="*/ 64 w 482"/>
                <a:gd name="T71" fmla="*/ 76 h 306"/>
                <a:gd name="T72" fmla="*/ 90 w 482"/>
                <a:gd name="T73" fmla="*/ 108 h 306"/>
                <a:gd name="T74" fmla="*/ 106 w 482"/>
                <a:gd name="T75" fmla="*/ 146 h 306"/>
                <a:gd name="T76" fmla="*/ 120 w 482"/>
                <a:gd name="T77" fmla="*/ 156 h 306"/>
                <a:gd name="T78" fmla="*/ 108 w 482"/>
                <a:gd name="T79" fmla="*/ 158 h 306"/>
                <a:gd name="T80" fmla="*/ 84 w 482"/>
                <a:gd name="T81" fmla="*/ 134 h 306"/>
                <a:gd name="T82" fmla="*/ 72 w 482"/>
                <a:gd name="T83" fmla="*/ 108 h 306"/>
                <a:gd name="T84" fmla="*/ 48 w 482"/>
                <a:gd name="T85" fmla="*/ 98 h 306"/>
                <a:gd name="T86" fmla="*/ 42 w 482"/>
                <a:gd name="T87" fmla="*/ 84 h 306"/>
                <a:gd name="T88" fmla="*/ 46 w 482"/>
                <a:gd name="T89" fmla="*/ 74 h 306"/>
                <a:gd name="T90" fmla="*/ 30 w 482"/>
                <a:gd name="T91" fmla="*/ 56 h 306"/>
                <a:gd name="T92" fmla="*/ 12 w 482"/>
                <a:gd name="T93" fmla="*/ 2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2" h="306">
                  <a:moveTo>
                    <a:pt x="0" y="2"/>
                  </a:moveTo>
                  <a:lnTo>
                    <a:pt x="32" y="0"/>
                  </a:lnTo>
                  <a:lnTo>
                    <a:pt x="76" y="18"/>
                  </a:lnTo>
                  <a:lnTo>
                    <a:pt x="92" y="24"/>
                  </a:lnTo>
                  <a:lnTo>
                    <a:pt x="138" y="24"/>
                  </a:lnTo>
                  <a:lnTo>
                    <a:pt x="146" y="18"/>
                  </a:lnTo>
                  <a:lnTo>
                    <a:pt x="166" y="14"/>
                  </a:lnTo>
                  <a:lnTo>
                    <a:pt x="186" y="30"/>
                  </a:lnTo>
                  <a:lnTo>
                    <a:pt x="196" y="38"/>
                  </a:lnTo>
                  <a:lnTo>
                    <a:pt x="198" y="54"/>
                  </a:lnTo>
                  <a:lnTo>
                    <a:pt x="214" y="64"/>
                  </a:lnTo>
                  <a:lnTo>
                    <a:pt x="226" y="62"/>
                  </a:lnTo>
                  <a:lnTo>
                    <a:pt x="228" y="52"/>
                  </a:lnTo>
                  <a:lnTo>
                    <a:pt x="236" y="48"/>
                  </a:lnTo>
                  <a:lnTo>
                    <a:pt x="258" y="58"/>
                  </a:lnTo>
                  <a:lnTo>
                    <a:pt x="264" y="72"/>
                  </a:lnTo>
                  <a:lnTo>
                    <a:pt x="274" y="84"/>
                  </a:lnTo>
                  <a:lnTo>
                    <a:pt x="282" y="96"/>
                  </a:lnTo>
                  <a:lnTo>
                    <a:pt x="290" y="108"/>
                  </a:lnTo>
                  <a:lnTo>
                    <a:pt x="306" y="114"/>
                  </a:lnTo>
                  <a:lnTo>
                    <a:pt x="318" y="116"/>
                  </a:lnTo>
                  <a:lnTo>
                    <a:pt x="314" y="124"/>
                  </a:lnTo>
                  <a:lnTo>
                    <a:pt x="310" y="136"/>
                  </a:lnTo>
                  <a:lnTo>
                    <a:pt x="308" y="152"/>
                  </a:lnTo>
                  <a:lnTo>
                    <a:pt x="308" y="162"/>
                  </a:lnTo>
                  <a:lnTo>
                    <a:pt x="308" y="174"/>
                  </a:lnTo>
                  <a:lnTo>
                    <a:pt x="312" y="192"/>
                  </a:lnTo>
                  <a:lnTo>
                    <a:pt x="322" y="210"/>
                  </a:lnTo>
                  <a:lnTo>
                    <a:pt x="330" y="222"/>
                  </a:lnTo>
                  <a:lnTo>
                    <a:pt x="338" y="234"/>
                  </a:lnTo>
                  <a:lnTo>
                    <a:pt x="348" y="240"/>
                  </a:lnTo>
                  <a:lnTo>
                    <a:pt x="360" y="244"/>
                  </a:lnTo>
                  <a:lnTo>
                    <a:pt x="376" y="244"/>
                  </a:lnTo>
                  <a:lnTo>
                    <a:pt x="396" y="240"/>
                  </a:lnTo>
                  <a:lnTo>
                    <a:pt x="416" y="236"/>
                  </a:lnTo>
                  <a:lnTo>
                    <a:pt x="424" y="220"/>
                  </a:lnTo>
                  <a:lnTo>
                    <a:pt x="424" y="210"/>
                  </a:lnTo>
                  <a:lnTo>
                    <a:pt x="428" y="200"/>
                  </a:lnTo>
                  <a:lnTo>
                    <a:pt x="442" y="192"/>
                  </a:lnTo>
                  <a:lnTo>
                    <a:pt x="452" y="192"/>
                  </a:lnTo>
                  <a:lnTo>
                    <a:pt x="470" y="192"/>
                  </a:lnTo>
                  <a:lnTo>
                    <a:pt x="482" y="194"/>
                  </a:lnTo>
                  <a:lnTo>
                    <a:pt x="478" y="206"/>
                  </a:lnTo>
                  <a:lnTo>
                    <a:pt x="472" y="214"/>
                  </a:lnTo>
                  <a:lnTo>
                    <a:pt x="470" y="220"/>
                  </a:lnTo>
                  <a:lnTo>
                    <a:pt x="468" y="232"/>
                  </a:lnTo>
                  <a:lnTo>
                    <a:pt x="468" y="244"/>
                  </a:lnTo>
                  <a:lnTo>
                    <a:pt x="464" y="246"/>
                  </a:lnTo>
                  <a:lnTo>
                    <a:pt x="460" y="240"/>
                  </a:lnTo>
                  <a:lnTo>
                    <a:pt x="456" y="242"/>
                  </a:lnTo>
                  <a:lnTo>
                    <a:pt x="452" y="246"/>
                  </a:lnTo>
                  <a:lnTo>
                    <a:pt x="446" y="252"/>
                  </a:lnTo>
                  <a:lnTo>
                    <a:pt x="434" y="252"/>
                  </a:lnTo>
                  <a:lnTo>
                    <a:pt x="416" y="254"/>
                  </a:lnTo>
                  <a:lnTo>
                    <a:pt x="414" y="258"/>
                  </a:lnTo>
                  <a:lnTo>
                    <a:pt x="416" y="266"/>
                  </a:lnTo>
                  <a:lnTo>
                    <a:pt x="424" y="272"/>
                  </a:lnTo>
                  <a:lnTo>
                    <a:pt x="428" y="278"/>
                  </a:lnTo>
                  <a:lnTo>
                    <a:pt x="424" y="280"/>
                  </a:lnTo>
                  <a:lnTo>
                    <a:pt x="412" y="282"/>
                  </a:lnTo>
                  <a:lnTo>
                    <a:pt x="408" y="280"/>
                  </a:lnTo>
                  <a:lnTo>
                    <a:pt x="406" y="284"/>
                  </a:lnTo>
                  <a:lnTo>
                    <a:pt x="402" y="288"/>
                  </a:lnTo>
                  <a:lnTo>
                    <a:pt x="400" y="294"/>
                  </a:lnTo>
                  <a:lnTo>
                    <a:pt x="398" y="306"/>
                  </a:lnTo>
                  <a:lnTo>
                    <a:pt x="392" y="300"/>
                  </a:lnTo>
                  <a:lnTo>
                    <a:pt x="382" y="290"/>
                  </a:lnTo>
                  <a:lnTo>
                    <a:pt x="372" y="284"/>
                  </a:lnTo>
                  <a:lnTo>
                    <a:pt x="364" y="280"/>
                  </a:lnTo>
                  <a:lnTo>
                    <a:pt x="356" y="278"/>
                  </a:lnTo>
                  <a:lnTo>
                    <a:pt x="346" y="280"/>
                  </a:lnTo>
                  <a:lnTo>
                    <a:pt x="338" y="284"/>
                  </a:lnTo>
                  <a:lnTo>
                    <a:pt x="328" y="286"/>
                  </a:lnTo>
                  <a:lnTo>
                    <a:pt x="312" y="282"/>
                  </a:lnTo>
                  <a:lnTo>
                    <a:pt x="298" y="276"/>
                  </a:lnTo>
                  <a:lnTo>
                    <a:pt x="282" y="270"/>
                  </a:lnTo>
                  <a:lnTo>
                    <a:pt x="264" y="264"/>
                  </a:lnTo>
                  <a:lnTo>
                    <a:pt x="254" y="260"/>
                  </a:lnTo>
                  <a:lnTo>
                    <a:pt x="246" y="248"/>
                  </a:lnTo>
                  <a:lnTo>
                    <a:pt x="232" y="248"/>
                  </a:lnTo>
                  <a:lnTo>
                    <a:pt x="218" y="240"/>
                  </a:lnTo>
                  <a:lnTo>
                    <a:pt x="204" y="232"/>
                  </a:lnTo>
                  <a:lnTo>
                    <a:pt x="192" y="222"/>
                  </a:lnTo>
                  <a:lnTo>
                    <a:pt x="186" y="212"/>
                  </a:lnTo>
                  <a:lnTo>
                    <a:pt x="186" y="202"/>
                  </a:lnTo>
                  <a:lnTo>
                    <a:pt x="192" y="196"/>
                  </a:lnTo>
                  <a:lnTo>
                    <a:pt x="192" y="186"/>
                  </a:lnTo>
                  <a:lnTo>
                    <a:pt x="178" y="168"/>
                  </a:lnTo>
                  <a:lnTo>
                    <a:pt x="168" y="156"/>
                  </a:lnTo>
                  <a:lnTo>
                    <a:pt x="156" y="146"/>
                  </a:lnTo>
                  <a:lnTo>
                    <a:pt x="146" y="134"/>
                  </a:lnTo>
                  <a:lnTo>
                    <a:pt x="134" y="126"/>
                  </a:lnTo>
                  <a:lnTo>
                    <a:pt x="126" y="120"/>
                  </a:lnTo>
                  <a:lnTo>
                    <a:pt x="126" y="106"/>
                  </a:lnTo>
                  <a:lnTo>
                    <a:pt x="110" y="96"/>
                  </a:lnTo>
                  <a:lnTo>
                    <a:pt x="100" y="86"/>
                  </a:lnTo>
                  <a:lnTo>
                    <a:pt x="88" y="70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34"/>
                  </a:lnTo>
                  <a:lnTo>
                    <a:pt x="64" y="28"/>
                  </a:lnTo>
                  <a:lnTo>
                    <a:pt x="50" y="20"/>
                  </a:lnTo>
                  <a:lnTo>
                    <a:pt x="38" y="20"/>
                  </a:lnTo>
                  <a:lnTo>
                    <a:pt x="36" y="26"/>
                  </a:lnTo>
                  <a:lnTo>
                    <a:pt x="40" y="38"/>
                  </a:lnTo>
                  <a:lnTo>
                    <a:pt x="46" y="52"/>
                  </a:lnTo>
                  <a:lnTo>
                    <a:pt x="56" y="62"/>
                  </a:lnTo>
                  <a:lnTo>
                    <a:pt x="64" y="76"/>
                  </a:lnTo>
                  <a:lnTo>
                    <a:pt x="72" y="86"/>
                  </a:lnTo>
                  <a:lnTo>
                    <a:pt x="80" y="96"/>
                  </a:lnTo>
                  <a:lnTo>
                    <a:pt x="90" y="108"/>
                  </a:lnTo>
                  <a:lnTo>
                    <a:pt x="98" y="124"/>
                  </a:lnTo>
                  <a:lnTo>
                    <a:pt x="104" y="136"/>
                  </a:lnTo>
                  <a:lnTo>
                    <a:pt x="106" y="146"/>
                  </a:lnTo>
                  <a:lnTo>
                    <a:pt x="114" y="146"/>
                  </a:lnTo>
                  <a:lnTo>
                    <a:pt x="118" y="152"/>
                  </a:lnTo>
                  <a:lnTo>
                    <a:pt x="120" y="156"/>
                  </a:lnTo>
                  <a:lnTo>
                    <a:pt x="122" y="166"/>
                  </a:lnTo>
                  <a:lnTo>
                    <a:pt x="114" y="170"/>
                  </a:lnTo>
                  <a:lnTo>
                    <a:pt x="108" y="158"/>
                  </a:lnTo>
                  <a:lnTo>
                    <a:pt x="100" y="152"/>
                  </a:lnTo>
                  <a:lnTo>
                    <a:pt x="92" y="144"/>
                  </a:lnTo>
                  <a:lnTo>
                    <a:pt x="84" y="134"/>
                  </a:lnTo>
                  <a:lnTo>
                    <a:pt x="82" y="126"/>
                  </a:lnTo>
                  <a:lnTo>
                    <a:pt x="80" y="116"/>
                  </a:lnTo>
                  <a:lnTo>
                    <a:pt x="72" y="108"/>
                  </a:lnTo>
                  <a:lnTo>
                    <a:pt x="66" y="104"/>
                  </a:lnTo>
                  <a:lnTo>
                    <a:pt x="56" y="102"/>
                  </a:lnTo>
                  <a:lnTo>
                    <a:pt x="48" y="98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42" y="84"/>
                  </a:lnTo>
                  <a:lnTo>
                    <a:pt x="46" y="84"/>
                  </a:lnTo>
                  <a:lnTo>
                    <a:pt x="48" y="80"/>
                  </a:lnTo>
                  <a:lnTo>
                    <a:pt x="46" y="74"/>
                  </a:lnTo>
                  <a:lnTo>
                    <a:pt x="42" y="64"/>
                  </a:lnTo>
                  <a:lnTo>
                    <a:pt x="38" y="60"/>
                  </a:lnTo>
                  <a:lnTo>
                    <a:pt x="30" y="56"/>
                  </a:lnTo>
                  <a:lnTo>
                    <a:pt x="22" y="46"/>
                  </a:lnTo>
                  <a:lnTo>
                    <a:pt x="16" y="32"/>
                  </a:lnTo>
                  <a:lnTo>
                    <a:pt x="12" y="24"/>
                  </a:lnTo>
                  <a:lnTo>
                    <a:pt x="8" y="14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gray">
            <a:xfrm>
              <a:off x="704" y="1087"/>
              <a:ext cx="166" cy="104"/>
            </a:xfrm>
            <a:custGeom>
              <a:avLst/>
              <a:gdLst>
                <a:gd name="T0" fmla="*/ 20 w 166"/>
                <a:gd name="T1" fmla="*/ 6 h 104"/>
                <a:gd name="T2" fmla="*/ 20 w 166"/>
                <a:gd name="T3" fmla="*/ 14 h 104"/>
                <a:gd name="T4" fmla="*/ 28 w 166"/>
                <a:gd name="T5" fmla="*/ 22 h 104"/>
                <a:gd name="T6" fmla="*/ 28 w 166"/>
                <a:gd name="T7" fmla="*/ 28 h 104"/>
                <a:gd name="T8" fmla="*/ 24 w 166"/>
                <a:gd name="T9" fmla="*/ 34 h 104"/>
                <a:gd name="T10" fmla="*/ 20 w 166"/>
                <a:gd name="T11" fmla="*/ 44 h 104"/>
                <a:gd name="T12" fmla="*/ 12 w 166"/>
                <a:gd name="T13" fmla="*/ 54 h 104"/>
                <a:gd name="T14" fmla="*/ 8 w 166"/>
                <a:gd name="T15" fmla="*/ 68 h 104"/>
                <a:gd name="T16" fmla="*/ 0 w 166"/>
                <a:gd name="T17" fmla="*/ 76 h 104"/>
                <a:gd name="T18" fmla="*/ 12 w 166"/>
                <a:gd name="T19" fmla="*/ 80 h 104"/>
                <a:gd name="T20" fmla="*/ 20 w 166"/>
                <a:gd name="T21" fmla="*/ 84 h 104"/>
                <a:gd name="T22" fmla="*/ 32 w 166"/>
                <a:gd name="T23" fmla="*/ 92 h 104"/>
                <a:gd name="T24" fmla="*/ 42 w 166"/>
                <a:gd name="T25" fmla="*/ 104 h 104"/>
                <a:gd name="T26" fmla="*/ 54 w 166"/>
                <a:gd name="T27" fmla="*/ 100 h 104"/>
                <a:gd name="T28" fmla="*/ 68 w 166"/>
                <a:gd name="T29" fmla="*/ 92 h 104"/>
                <a:gd name="T30" fmla="*/ 80 w 166"/>
                <a:gd name="T31" fmla="*/ 92 h 104"/>
                <a:gd name="T32" fmla="*/ 86 w 166"/>
                <a:gd name="T33" fmla="*/ 82 h 104"/>
                <a:gd name="T34" fmla="*/ 90 w 166"/>
                <a:gd name="T35" fmla="*/ 72 h 104"/>
                <a:gd name="T36" fmla="*/ 102 w 166"/>
                <a:gd name="T37" fmla="*/ 66 h 104"/>
                <a:gd name="T38" fmla="*/ 106 w 166"/>
                <a:gd name="T39" fmla="*/ 58 h 104"/>
                <a:gd name="T40" fmla="*/ 120 w 166"/>
                <a:gd name="T41" fmla="*/ 50 h 104"/>
                <a:gd name="T42" fmla="*/ 140 w 166"/>
                <a:gd name="T43" fmla="*/ 40 h 104"/>
                <a:gd name="T44" fmla="*/ 166 w 166"/>
                <a:gd name="T45" fmla="*/ 32 h 104"/>
                <a:gd name="T46" fmla="*/ 158 w 166"/>
                <a:gd name="T47" fmla="*/ 26 h 104"/>
                <a:gd name="T48" fmla="*/ 142 w 166"/>
                <a:gd name="T49" fmla="*/ 16 h 104"/>
                <a:gd name="T50" fmla="*/ 128 w 166"/>
                <a:gd name="T51" fmla="*/ 8 h 104"/>
                <a:gd name="T52" fmla="*/ 114 w 166"/>
                <a:gd name="T53" fmla="*/ 10 h 104"/>
                <a:gd name="T54" fmla="*/ 106 w 166"/>
                <a:gd name="T55" fmla="*/ 16 h 104"/>
                <a:gd name="T56" fmla="*/ 94 w 166"/>
                <a:gd name="T57" fmla="*/ 14 h 104"/>
                <a:gd name="T58" fmla="*/ 74 w 166"/>
                <a:gd name="T59" fmla="*/ 6 h 104"/>
                <a:gd name="T60" fmla="*/ 72 w 166"/>
                <a:gd name="T61" fmla="*/ 0 h 104"/>
                <a:gd name="T62" fmla="*/ 54 w 166"/>
                <a:gd name="T63" fmla="*/ 0 h 104"/>
                <a:gd name="T64" fmla="*/ 52 w 166"/>
                <a:gd name="T65" fmla="*/ 6 h 104"/>
                <a:gd name="T66" fmla="*/ 34 w 166"/>
                <a:gd name="T67" fmla="*/ 4 h 104"/>
                <a:gd name="T68" fmla="*/ 20 w 166"/>
                <a:gd name="T69" fmla="*/ 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6" h="104">
                  <a:moveTo>
                    <a:pt x="20" y="6"/>
                  </a:moveTo>
                  <a:lnTo>
                    <a:pt x="20" y="14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4" y="34"/>
                  </a:lnTo>
                  <a:lnTo>
                    <a:pt x="20" y="44"/>
                  </a:lnTo>
                  <a:lnTo>
                    <a:pt x="12" y="54"/>
                  </a:lnTo>
                  <a:lnTo>
                    <a:pt x="8" y="68"/>
                  </a:lnTo>
                  <a:lnTo>
                    <a:pt x="0" y="76"/>
                  </a:lnTo>
                  <a:lnTo>
                    <a:pt x="12" y="80"/>
                  </a:lnTo>
                  <a:lnTo>
                    <a:pt x="20" y="84"/>
                  </a:lnTo>
                  <a:lnTo>
                    <a:pt x="32" y="92"/>
                  </a:lnTo>
                  <a:lnTo>
                    <a:pt x="42" y="104"/>
                  </a:lnTo>
                  <a:lnTo>
                    <a:pt x="54" y="100"/>
                  </a:lnTo>
                  <a:lnTo>
                    <a:pt x="68" y="92"/>
                  </a:lnTo>
                  <a:lnTo>
                    <a:pt x="80" y="92"/>
                  </a:lnTo>
                  <a:lnTo>
                    <a:pt x="86" y="82"/>
                  </a:lnTo>
                  <a:lnTo>
                    <a:pt x="90" y="72"/>
                  </a:lnTo>
                  <a:lnTo>
                    <a:pt x="102" y="66"/>
                  </a:lnTo>
                  <a:lnTo>
                    <a:pt x="106" y="58"/>
                  </a:lnTo>
                  <a:lnTo>
                    <a:pt x="120" y="50"/>
                  </a:lnTo>
                  <a:lnTo>
                    <a:pt x="140" y="40"/>
                  </a:lnTo>
                  <a:lnTo>
                    <a:pt x="166" y="32"/>
                  </a:lnTo>
                  <a:lnTo>
                    <a:pt x="158" y="26"/>
                  </a:lnTo>
                  <a:lnTo>
                    <a:pt x="142" y="16"/>
                  </a:lnTo>
                  <a:lnTo>
                    <a:pt x="128" y="8"/>
                  </a:lnTo>
                  <a:lnTo>
                    <a:pt x="114" y="10"/>
                  </a:lnTo>
                  <a:lnTo>
                    <a:pt x="106" y="16"/>
                  </a:lnTo>
                  <a:lnTo>
                    <a:pt x="94" y="14"/>
                  </a:lnTo>
                  <a:lnTo>
                    <a:pt x="74" y="6"/>
                  </a:lnTo>
                  <a:lnTo>
                    <a:pt x="72" y="0"/>
                  </a:lnTo>
                  <a:lnTo>
                    <a:pt x="54" y="0"/>
                  </a:lnTo>
                  <a:lnTo>
                    <a:pt x="52" y="6"/>
                  </a:lnTo>
                  <a:lnTo>
                    <a:pt x="34" y="4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gray">
            <a:xfrm>
              <a:off x="814" y="1125"/>
              <a:ext cx="284" cy="136"/>
            </a:xfrm>
            <a:custGeom>
              <a:avLst/>
              <a:gdLst>
                <a:gd name="T0" fmla="*/ 104 w 284"/>
                <a:gd name="T1" fmla="*/ 82 h 136"/>
                <a:gd name="T2" fmla="*/ 52 w 284"/>
                <a:gd name="T3" fmla="*/ 78 h 136"/>
                <a:gd name="T4" fmla="*/ 10 w 284"/>
                <a:gd name="T5" fmla="*/ 74 h 136"/>
                <a:gd name="T6" fmla="*/ 30 w 284"/>
                <a:gd name="T7" fmla="*/ 62 h 136"/>
                <a:gd name="T8" fmla="*/ 56 w 284"/>
                <a:gd name="T9" fmla="*/ 54 h 136"/>
                <a:gd name="T10" fmla="*/ 34 w 284"/>
                <a:gd name="T11" fmla="*/ 56 h 136"/>
                <a:gd name="T12" fmla="*/ 14 w 284"/>
                <a:gd name="T13" fmla="*/ 52 h 136"/>
                <a:gd name="T14" fmla="*/ 0 w 284"/>
                <a:gd name="T15" fmla="*/ 42 h 136"/>
                <a:gd name="T16" fmla="*/ 12 w 284"/>
                <a:gd name="T17" fmla="*/ 30 h 136"/>
                <a:gd name="T18" fmla="*/ 26 w 284"/>
                <a:gd name="T19" fmla="*/ 14 h 136"/>
                <a:gd name="T20" fmla="*/ 74 w 284"/>
                <a:gd name="T21" fmla="*/ 0 h 136"/>
                <a:gd name="T22" fmla="*/ 74 w 284"/>
                <a:gd name="T23" fmla="*/ 12 h 136"/>
                <a:gd name="T24" fmla="*/ 84 w 284"/>
                <a:gd name="T25" fmla="*/ 22 h 136"/>
                <a:gd name="T26" fmla="*/ 106 w 284"/>
                <a:gd name="T27" fmla="*/ 12 h 136"/>
                <a:gd name="T28" fmla="*/ 118 w 284"/>
                <a:gd name="T29" fmla="*/ 24 h 136"/>
                <a:gd name="T30" fmla="*/ 128 w 284"/>
                <a:gd name="T31" fmla="*/ 26 h 136"/>
                <a:gd name="T32" fmla="*/ 144 w 284"/>
                <a:gd name="T33" fmla="*/ 18 h 136"/>
                <a:gd name="T34" fmla="*/ 142 w 284"/>
                <a:gd name="T35" fmla="*/ 10 h 136"/>
                <a:gd name="T36" fmla="*/ 162 w 284"/>
                <a:gd name="T37" fmla="*/ 26 h 136"/>
                <a:gd name="T38" fmla="*/ 172 w 284"/>
                <a:gd name="T39" fmla="*/ 48 h 136"/>
                <a:gd name="T40" fmla="*/ 176 w 284"/>
                <a:gd name="T41" fmla="*/ 34 h 136"/>
                <a:gd name="T42" fmla="*/ 170 w 284"/>
                <a:gd name="T43" fmla="*/ 4 h 136"/>
                <a:gd name="T44" fmla="*/ 192 w 284"/>
                <a:gd name="T45" fmla="*/ 4 h 136"/>
                <a:gd name="T46" fmla="*/ 216 w 284"/>
                <a:gd name="T47" fmla="*/ 24 h 136"/>
                <a:gd name="T48" fmla="*/ 230 w 284"/>
                <a:gd name="T49" fmla="*/ 52 h 136"/>
                <a:gd name="T50" fmla="*/ 228 w 284"/>
                <a:gd name="T51" fmla="*/ 66 h 136"/>
                <a:gd name="T52" fmla="*/ 248 w 284"/>
                <a:gd name="T53" fmla="*/ 82 h 136"/>
                <a:gd name="T54" fmla="*/ 268 w 284"/>
                <a:gd name="T55" fmla="*/ 90 h 136"/>
                <a:gd name="T56" fmla="*/ 280 w 284"/>
                <a:gd name="T57" fmla="*/ 104 h 136"/>
                <a:gd name="T58" fmla="*/ 254 w 284"/>
                <a:gd name="T59" fmla="*/ 106 h 136"/>
                <a:gd name="T60" fmla="*/ 268 w 284"/>
                <a:gd name="T61" fmla="*/ 116 h 136"/>
                <a:gd name="T62" fmla="*/ 262 w 284"/>
                <a:gd name="T63" fmla="*/ 128 h 136"/>
                <a:gd name="T64" fmla="*/ 216 w 284"/>
                <a:gd name="T65" fmla="*/ 128 h 136"/>
                <a:gd name="T66" fmla="*/ 202 w 284"/>
                <a:gd name="T67" fmla="*/ 122 h 136"/>
                <a:gd name="T68" fmla="*/ 184 w 284"/>
                <a:gd name="T69" fmla="*/ 122 h 136"/>
                <a:gd name="T70" fmla="*/ 152 w 284"/>
                <a:gd name="T71" fmla="*/ 134 h 136"/>
                <a:gd name="T72" fmla="*/ 84 w 284"/>
                <a:gd name="T73" fmla="*/ 130 h 136"/>
                <a:gd name="T74" fmla="*/ 40 w 284"/>
                <a:gd name="T75" fmla="*/ 118 h 136"/>
                <a:gd name="T76" fmla="*/ 30 w 284"/>
                <a:gd name="T77" fmla="*/ 92 h 136"/>
                <a:gd name="T78" fmla="*/ 80 w 284"/>
                <a:gd name="T79" fmla="*/ 88 h 136"/>
                <a:gd name="T80" fmla="*/ 110 w 284"/>
                <a:gd name="T81" fmla="*/ 9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4" h="136">
                  <a:moveTo>
                    <a:pt x="110" y="90"/>
                  </a:moveTo>
                  <a:lnTo>
                    <a:pt x="104" y="82"/>
                  </a:lnTo>
                  <a:lnTo>
                    <a:pt x="86" y="76"/>
                  </a:lnTo>
                  <a:lnTo>
                    <a:pt x="52" y="78"/>
                  </a:lnTo>
                  <a:lnTo>
                    <a:pt x="28" y="80"/>
                  </a:lnTo>
                  <a:lnTo>
                    <a:pt x="10" y="74"/>
                  </a:lnTo>
                  <a:lnTo>
                    <a:pt x="14" y="62"/>
                  </a:lnTo>
                  <a:lnTo>
                    <a:pt x="30" y="62"/>
                  </a:lnTo>
                  <a:lnTo>
                    <a:pt x="46" y="58"/>
                  </a:lnTo>
                  <a:lnTo>
                    <a:pt x="56" y="54"/>
                  </a:lnTo>
                  <a:lnTo>
                    <a:pt x="46" y="52"/>
                  </a:lnTo>
                  <a:lnTo>
                    <a:pt x="34" y="56"/>
                  </a:lnTo>
                  <a:lnTo>
                    <a:pt x="20" y="56"/>
                  </a:lnTo>
                  <a:lnTo>
                    <a:pt x="14" y="52"/>
                  </a:lnTo>
                  <a:lnTo>
                    <a:pt x="0" y="50"/>
                  </a:lnTo>
                  <a:lnTo>
                    <a:pt x="0" y="42"/>
                  </a:lnTo>
                  <a:lnTo>
                    <a:pt x="8" y="36"/>
                  </a:lnTo>
                  <a:lnTo>
                    <a:pt x="12" y="30"/>
                  </a:lnTo>
                  <a:lnTo>
                    <a:pt x="10" y="22"/>
                  </a:lnTo>
                  <a:lnTo>
                    <a:pt x="26" y="14"/>
                  </a:lnTo>
                  <a:lnTo>
                    <a:pt x="50" y="4"/>
                  </a:lnTo>
                  <a:lnTo>
                    <a:pt x="74" y="0"/>
                  </a:lnTo>
                  <a:lnTo>
                    <a:pt x="76" y="8"/>
                  </a:lnTo>
                  <a:lnTo>
                    <a:pt x="74" y="12"/>
                  </a:lnTo>
                  <a:lnTo>
                    <a:pt x="70" y="18"/>
                  </a:lnTo>
                  <a:lnTo>
                    <a:pt x="84" y="22"/>
                  </a:lnTo>
                  <a:lnTo>
                    <a:pt x="90" y="8"/>
                  </a:lnTo>
                  <a:lnTo>
                    <a:pt x="106" y="12"/>
                  </a:lnTo>
                  <a:lnTo>
                    <a:pt x="122" y="18"/>
                  </a:lnTo>
                  <a:lnTo>
                    <a:pt x="118" y="24"/>
                  </a:lnTo>
                  <a:lnTo>
                    <a:pt x="120" y="28"/>
                  </a:lnTo>
                  <a:lnTo>
                    <a:pt x="128" y="26"/>
                  </a:lnTo>
                  <a:lnTo>
                    <a:pt x="142" y="26"/>
                  </a:lnTo>
                  <a:lnTo>
                    <a:pt x="144" y="18"/>
                  </a:lnTo>
                  <a:lnTo>
                    <a:pt x="136" y="12"/>
                  </a:lnTo>
                  <a:lnTo>
                    <a:pt x="142" y="10"/>
                  </a:lnTo>
                  <a:lnTo>
                    <a:pt x="154" y="16"/>
                  </a:lnTo>
                  <a:lnTo>
                    <a:pt x="162" y="26"/>
                  </a:lnTo>
                  <a:lnTo>
                    <a:pt x="166" y="38"/>
                  </a:lnTo>
                  <a:lnTo>
                    <a:pt x="172" y="48"/>
                  </a:lnTo>
                  <a:lnTo>
                    <a:pt x="182" y="44"/>
                  </a:lnTo>
                  <a:lnTo>
                    <a:pt x="176" y="34"/>
                  </a:lnTo>
                  <a:lnTo>
                    <a:pt x="172" y="16"/>
                  </a:lnTo>
                  <a:lnTo>
                    <a:pt x="170" y="4"/>
                  </a:lnTo>
                  <a:lnTo>
                    <a:pt x="178" y="0"/>
                  </a:lnTo>
                  <a:lnTo>
                    <a:pt x="192" y="4"/>
                  </a:lnTo>
                  <a:lnTo>
                    <a:pt x="206" y="12"/>
                  </a:lnTo>
                  <a:lnTo>
                    <a:pt x="216" y="24"/>
                  </a:lnTo>
                  <a:lnTo>
                    <a:pt x="222" y="40"/>
                  </a:lnTo>
                  <a:lnTo>
                    <a:pt x="230" y="52"/>
                  </a:lnTo>
                  <a:lnTo>
                    <a:pt x="230" y="60"/>
                  </a:lnTo>
                  <a:lnTo>
                    <a:pt x="228" y="66"/>
                  </a:lnTo>
                  <a:lnTo>
                    <a:pt x="238" y="78"/>
                  </a:lnTo>
                  <a:lnTo>
                    <a:pt x="248" y="82"/>
                  </a:lnTo>
                  <a:lnTo>
                    <a:pt x="260" y="84"/>
                  </a:lnTo>
                  <a:lnTo>
                    <a:pt x="268" y="90"/>
                  </a:lnTo>
                  <a:lnTo>
                    <a:pt x="284" y="100"/>
                  </a:lnTo>
                  <a:lnTo>
                    <a:pt x="280" y="104"/>
                  </a:lnTo>
                  <a:lnTo>
                    <a:pt x="264" y="104"/>
                  </a:lnTo>
                  <a:lnTo>
                    <a:pt x="254" y="106"/>
                  </a:lnTo>
                  <a:lnTo>
                    <a:pt x="256" y="112"/>
                  </a:lnTo>
                  <a:lnTo>
                    <a:pt x="268" y="116"/>
                  </a:lnTo>
                  <a:lnTo>
                    <a:pt x="272" y="126"/>
                  </a:lnTo>
                  <a:lnTo>
                    <a:pt x="262" y="128"/>
                  </a:lnTo>
                  <a:lnTo>
                    <a:pt x="240" y="130"/>
                  </a:lnTo>
                  <a:lnTo>
                    <a:pt x="216" y="128"/>
                  </a:lnTo>
                  <a:lnTo>
                    <a:pt x="212" y="122"/>
                  </a:lnTo>
                  <a:lnTo>
                    <a:pt x="202" y="122"/>
                  </a:lnTo>
                  <a:lnTo>
                    <a:pt x="196" y="108"/>
                  </a:lnTo>
                  <a:lnTo>
                    <a:pt x="184" y="122"/>
                  </a:lnTo>
                  <a:lnTo>
                    <a:pt x="168" y="126"/>
                  </a:lnTo>
                  <a:lnTo>
                    <a:pt x="152" y="134"/>
                  </a:lnTo>
                  <a:lnTo>
                    <a:pt x="90" y="136"/>
                  </a:lnTo>
                  <a:lnTo>
                    <a:pt x="84" y="130"/>
                  </a:lnTo>
                  <a:lnTo>
                    <a:pt x="82" y="118"/>
                  </a:lnTo>
                  <a:lnTo>
                    <a:pt x="40" y="118"/>
                  </a:lnTo>
                  <a:lnTo>
                    <a:pt x="22" y="100"/>
                  </a:lnTo>
                  <a:lnTo>
                    <a:pt x="30" y="92"/>
                  </a:lnTo>
                  <a:lnTo>
                    <a:pt x="48" y="90"/>
                  </a:lnTo>
                  <a:lnTo>
                    <a:pt x="80" y="88"/>
                  </a:lnTo>
                  <a:lnTo>
                    <a:pt x="98" y="90"/>
                  </a:lnTo>
                  <a:lnTo>
                    <a:pt x="110" y="9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gray">
            <a:xfrm>
              <a:off x="836" y="1011"/>
              <a:ext cx="190" cy="82"/>
            </a:xfrm>
            <a:custGeom>
              <a:avLst/>
              <a:gdLst>
                <a:gd name="T0" fmla="*/ 98 w 190"/>
                <a:gd name="T1" fmla="*/ 56 h 82"/>
                <a:gd name="T2" fmla="*/ 80 w 190"/>
                <a:gd name="T3" fmla="*/ 56 h 82"/>
                <a:gd name="T4" fmla="*/ 58 w 190"/>
                <a:gd name="T5" fmla="*/ 56 h 82"/>
                <a:gd name="T6" fmla="*/ 62 w 190"/>
                <a:gd name="T7" fmla="*/ 48 h 82"/>
                <a:gd name="T8" fmla="*/ 52 w 190"/>
                <a:gd name="T9" fmla="*/ 50 h 82"/>
                <a:gd name="T10" fmla="*/ 48 w 190"/>
                <a:gd name="T11" fmla="*/ 58 h 82"/>
                <a:gd name="T12" fmla="*/ 30 w 190"/>
                <a:gd name="T13" fmla="*/ 62 h 82"/>
                <a:gd name="T14" fmla="*/ 20 w 190"/>
                <a:gd name="T15" fmla="*/ 58 h 82"/>
                <a:gd name="T16" fmla="*/ 2 w 190"/>
                <a:gd name="T17" fmla="*/ 56 h 82"/>
                <a:gd name="T18" fmla="*/ 0 w 190"/>
                <a:gd name="T19" fmla="*/ 48 h 82"/>
                <a:gd name="T20" fmla="*/ 18 w 190"/>
                <a:gd name="T21" fmla="*/ 46 h 82"/>
                <a:gd name="T22" fmla="*/ 4 w 190"/>
                <a:gd name="T23" fmla="*/ 42 h 82"/>
                <a:gd name="T24" fmla="*/ 10 w 190"/>
                <a:gd name="T25" fmla="*/ 36 h 82"/>
                <a:gd name="T26" fmla="*/ 34 w 190"/>
                <a:gd name="T27" fmla="*/ 34 h 82"/>
                <a:gd name="T28" fmla="*/ 16 w 190"/>
                <a:gd name="T29" fmla="*/ 30 h 82"/>
                <a:gd name="T30" fmla="*/ 18 w 190"/>
                <a:gd name="T31" fmla="*/ 24 h 82"/>
                <a:gd name="T32" fmla="*/ 26 w 190"/>
                <a:gd name="T33" fmla="*/ 20 h 82"/>
                <a:gd name="T34" fmla="*/ 34 w 190"/>
                <a:gd name="T35" fmla="*/ 16 h 82"/>
                <a:gd name="T36" fmla="*/ 50 w 190"/>
                <a:gd name="T37" fmla="*/ 14 h 82"/>
                <a:gd name="T38" fmla="*/ 58 w 190"/>
                <a:gd name="T39" fmla="*/ 22 h 82"/>
                <a:gd name="T40" fmla="*/ 66 w 190"/>
                <a:gd name="T41" fmla="*/ 20 h 82"/>
                <a:gd name="T42" fmla="*/ 74 w 190"/>
                <a:gd name="T43" fmla="*/ 20 h 82"/>
                <a:gd name="T44" fmla="*/ 88 w 190"/>
                <a:gd name="T45" fmla="*/ 28 h 82"/>
                <a:gd name="T46" fmla="*/ 98 w 190"/>
                <a:gd name="T47" fmla="*/ 36 h 82"/>
                <a:gd name="T48" fmla="*/ 98 w 190"/>
                <a:gd name="T49" fmla="*/ 40 h 82"/>
                <a:gd name="T50" fmla="*/ 98 w 190"/>
                <a:gd name="T51" fmla="*/ 42 h 82"/>
                <a:gd name="T52" fmla="*/ 100 w 190"/>
                <a:gd name="T53" fmla="*/ 44 h 82"/>
                <a:gd name="T54" fmla="*/ 136 w 190"/>
                <a:gd name="T55" fmla="*/ 44 h 82"/>
                <a:gd name="T56" fmla="*/ 136 w 190"/>
                <a:gd name="T57" fmla="*/ 38 h 82"/>
                <a:gd name="T58" fmla="*/ 118 w 190"/>
                <a:gd name="T59" fmla="*/ 34 h 82"/>
                <a:gd name="T60" fmla="*/ 130 w 190"/>
                <a:gd name="T61" fmla="*/ 28 h 82"/>
                <a:gd name="T62" fmla="*/ 128 w 190"/>
                <a:gd name="T63" fmla="*/ 24 h 82"/>
                <a:gd name="T64" fmla="*/ 116 w 190"/>
                <a:gd name="T65" fmla="*/ 20 h 82"/>
                <a:gd name="T66" fmla="*/ 122 w 190"/>
                <a:gd name="T67" fmla="*/ 10 h 82"/>
                <a:gd name="T68" fmla="*/ 130 w 190"/>
                <a:gd name="T69" fmla="*/ 0 h 82"/>
                <a:gd name="T70" fmla="*/ 140 w 190"/>
                <a:gd name="T71" fmla="*/ 2 h 82"/>
                <a:gd name="T72" fmla="*/ 142 w 190"/>
                <a:gd name="T73" fmla="*/ 8 h 82"/>
                <a:gd name="T74" fmla="*/ 148 w 190"/>
                <a:gd name="T75" fmla="*/ 16 h 82"/>
                <a:gd name="T76" fmla="*/ 146 w 190"/>
                <a:gd name="T77" fmla="*/ 22 h 82"/>
                <a:gd name="T78" fmla="*/ 148 w 190"/>
                <a:gd name="T79" fmla="*/ 30 h 82"/>
                <a:gd name="T80" fmla="*/ 162 w 190"/>
                <a:gd name="T81" fmla="*/ 34 h 82"/>
                <a:gd name="T82" fmla="*/ 168 w 190"/>
                <a:gd name="T83" fmla="*/ 34 h 82"/>
                <a:gd name="T84" fmla="*/ 172 w 190"/>
                <a:gd name="T85" fmla="*/ 28 h 82"/>
                <a:gd name="T86" fmla="*/ 184 w 190"/>
                <a:gd name="T87" fmla="*/ 28 h 82"/>
                <a:gd name="T88" fmla="*/ 190 w 190"/>
                <a:gd name="T89" fmla="*/ 34 h 82"/>
                <a:gd name="T90" fmla="*/ 190 w 190"/>
                <a:gd name="T91" fmla="*/ 48 h 82"/>
                <a:gd name="T92" fmla="*/ 182 w 190"/>
                <a:gd name="T93" fmla="*/ 58 h 82"/>
                <a:gd name="T94" fmla="*/ 168 w 190"/>
                <a:gd name="T95" fmla="*/ 64 h 82"/>
                <a:gd name="T96" fmla="*/ 148 w 190"/>
                <a:gd name="T97" fmla="*/ 58 h 82"/>
                <a:gd name="T98" fmla="*/ 134 w 190"/>
                <a:gd name="T99" fmla="*/ 64 h 82"/>
                <a:gd name="T100" fmla="*/ 114 w 190"/>
                <a:gd name="T101" fmla="*/ 66 h 82"/>
                <a:gd name="T102" fmla="*/ 96 w 190"/>
                <a:gd name="T103" fmla="*/ 76 h 82"/>
                <a:gd name="T104" fmla="*/ 74 w 190"/>
                <a:gd name="T105" fmla="*/ 82 h 82"/>
                <a:gd name="T106" fmla="*/ 58 w 190"/>
                <a:gd name="T107" fmla="*/ 78 h 82"/>
                <a:gd name="T108" fmla="*/ 50 w 190"/>
                <a:gd name="T109" fmla="*/ 70 h 82"/>
                <a:gd name="T110" fmla="*/ 62 w 190"/>
                <a:gd name="T111" fmla="*/ 64 h 82"/>
                <a:gd name="T112" fmla="*/ 80 w 190"/>
                <a:gd name="T113" fmla="*/ 64 h 82"/>
                <a:gd name="T114" fmla="*/ 96 w 190"/>
                <a:gd name="T115" fmla="*/ 62 h 82"/>
                <a:gd name="T116" fmla="*/ 98 w 190"/>
                <a:gd name="T117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82">
                  <a:moveTo>
                    <a:pt x="98" y="56"/>
                  </a:moveTo>
                  <a:lnTo>
                    <a:pt x="80" y="56"/>
                  </a:lnTo>
                  <a:lnTo>
                    <a:pt x="58" y="56"/>
                  </a:lnTo>
                  <a:lnTo>
                    <a:pt x="62" y="48"/>
                  </a:lnTo>
                  <a:lnTo>
                    <a:pt x="52" y="50"/>
                  </a:lnTo>
                  <a:lnTo>
                    <a:pt x="48" y="58"/>
                  </a:lnTo>
                  <a:lnTo>
                    <a:pt x="30" y="62"/>
                  </a:lnTo>
                  <a:lnTo>
                    <a:pt x="20" y="58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18" y="46"/>
                  </a:lnTo>
                  <a:lnTo>
                    <a:pt x="4" y="42"/>
                  </a:lnTo>
                  <a:lnTo>
                    <a:pt x="10" y="36"/>
                  </a:lnTo>
                  <a:lnTo>
                    <a:pt x="34" y="34"/>
                  </a:lnTo>
                  <a:lnTo>
                    <a:pt x="16" y="30"/>
                  </a:lnTo>
                  <a:lnTo>
                    <a:pt x="18" y="24"/>
                  </a:lnTo>
                  <a:lnTo>
                    <a:pt x="26" y="20"/>
                  </a:lnTo>
                  <a:lnTo>
                    <a:pt x="34" y="16"/>
                  </a:lnTo>
                  <a:lnTo>
                    <a:pt x="50" y="1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4" y="20"/>
                  </a:lnTo>
                  <a:lnTo>
                    <a:pt x="88" y="28"/>
                  </a:lnTo>
                  <a:lnTo>
                    <a:pt x="98" y="36"/>
                  </a:lnTo>
                  <a:lnTo>
                    <a:pt x="98" y="40"/>
                  </a:lnTo>
                  <a:lnTo>
                    <a:pt x="98" y="42"/>
                  </a:lnTo>
                  <a:lnTo>
                    <a:pt x="100" y="44"/>
                  </a:lnTo>
                  <a:lnTo>
                    <a:pt x="136" y="44"/>
                  </a:lnTo>
                  <a:lnTo>
                    <a:pt x="136" y="38"/>
                  </a:lnTo>
                  <a:lnTo>
                    <a:pt x="118" y="34"/>
                  </a:lnTo>
                  <a:lnTo>
                    <a:pt x="130" y="28"/>
                  </a:lnTo>
                  <a:lnTo>
                    <a:pt x="128" y="24"/>
                  </a:lnTo>
                  <a:lnTo>
                    <a:pt x="116" y="20"/>
                  </a:lnTo>
                  <a:lnTo>
                    <a:pt x="122" y="10"/>
                  </a:lnTo>
                  <a:lnTo>
                    <a:pt x="130" y="0"/>
                  </a:lnTo>
                  <a:lnTo>
                    <a:pt x="140" y="2"/>
                  </a:lnTo>
                  <a:lnTo>
                    <a:pt x="142" y="8"/>
                  </a:lnTo>
                  <a:lnTo>
                    <a:pt x="148" y="16"/>
                  </a:lnTo>
                  <a:lnTo>
                    <a:pt x="146" y="22"/>
                  </a:lnTo>
                  <a:lnTo>
                    <a:pt x="148" y="30"/>
                  </a:lnTo>
                  <a:lnTo>
                    <a:pt x="162" y="34"/>
                  </a:lnTo>
                  <a:lnTo>
                    <a:pt x="168" y="34"/>
                  </a:lnTo>
                  <a:lnTo>
                    <a:pt x="172" y="28"/>
                  </a:lnTo>
                  <a:lnTo>
                    <a:pt x="184" y="28"/>
                  </a:lnTo>
                  <a:lnTo>
                    <a:pt x="190" y="34"/>
                  </a:lnTo>
                  <a:lnTo>
                    <a:pt x="190" y="48"/>
                  </a:lnTo>
                  <a:lnTo>
                    <a:pt x="182" y="58"/>
                  </a:lnTo>
                  <a:lnTo>
                    <a:pt x="168" y="64"/>
                  </a:lnTo>
                  <a:lnTo>
                    <a:pt x="148" y="58"/>
                  </a:lnTo>
                  <a:lnTo>
                    <a:pt x="134" y="64"/>
                  </a:lnTo>
                  <a:lnTo>
                    <a:pt x="114" y="66"/>
                  </a:lnTo>
                  <a:lnTo>
                    <a:pt x="96" y="76"/>
                  </a:lnTo>
                  <a:lnTo>
                    <a:pt x="74" y="82"/>
                  </a:lnTo>
                  <a:lnTo>
                    <a:pt x="58" y="78"/>
                  </a:lnTo>
                  <a:lnTo>
                    <a:pt x="50" y="70"/>
                  </a:lnTo>
                  <a:lnTo>
                    <a:pt x="62" y="64"/>
                  </a:lnTo>
                  <a:lnTo>
                    <a:pt x="80" y="64"/>
                  </a:lnTo>
                  <a:lnTo>
                    <a:pt x="96" y="62"/>
                  </a:lnTo>
                  <a:lnTo>
                    <a:pt x="98" y="5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gray">
            <a:xfrm>
              <a:off x="1026" y="925"/>
              <a:ext cx="106" cy="56"/>
            </a:xfrm>
            <a:custGeom>
              <a:avLst/>
              <a:gdLst>
                <a:gd name="T0" fmla="*/ 0 w 106"/>
                <a:gd name="T1" fmla="*/ 12 h 56"/>
                <a:gd name="T2" fmla="*/ 16 w 106"/>
                <a:gd name="T3" fmla="*/ 16 h 56"/>
                <a:gd name="T4" fmla="*/ 26 w 106"/>
                <a:gd name="T5" fmla="*/ 20 h 56"/>
                <a:gd name="T6" fmla="*/ 34 w 106"/>
                <a:gd name="T7" fmla="*/ 28 h 56"/>
                <a:gd name="T8" fmla="*/ 32 w 106"/>
                <a:gd name="T9" fmla="*/ 30 h 56"/>
                <a:gd name="T10" fmla="*/ 18 w 106"/>
                <a:gd name="T11" fmla="*/ 28 h 56"/>
                <a:gd name="T12" fmla="*/ 10 w 106"/>
                <a:gd name="T13" fmla="*/ 30 h 56"/>
                <a:gd name="T14" fmla="*/ 8 w 106"/>
                <a:gd name="T15" fmla="*/ 40 h 56"/>
                <a:gd name="T16" fmla="*/ 20 w 106"/>
                <a:gd name="T17" fmla="*/ 42 h 56"/>
                <a:gd name="T18" fmla="*/ 34 w 106"/>
                <a:gd name="T19" fmla="*/ 40 h 56"/>
                <a:gd name="T20" fmla="*/ 50 w 106"/>
                <a:gd name="T21" fmla="*/ 38 h 56"/>
                <a:gd name="T22" fmla="*/ 66 w 106"/>
                <a:gd name="T23" fmla="*/ 40 h 56"/>
                <a:gd name="T24" fmla="*/ 74 w 106"/>
                <a:gd name="T25" fmla="*/ 46 h 56"/>
                <a:gd name="T26" fmla="*/ 82 w 106"/>
                <a:gd name="T27" fmla="*/ 56 h 56"/>
                <a:gd name="T28" fmla="*/ 98 w 106"/>
                <a:gd name="T29" fmla="*/ 56 h 56"/>
                <a:gd name="T30" fmla="*/ 106 w 106"/>
                <a:gd name="T31" fmla="*/ 48 h 56"/>
                <a:gd name="T32" fmla="*/ 94 w 106"/>
                <a:gd name="T33" fmla="*/ 38 h 56"/>
                <a:gd name="T34" fmla="*/ 90 w 106"/>
                <a:gd name="T35" fmla="*/ 28 h 56"/>
                <a:gd name="T36" fmla="*/ 80 w 106"/>
                <a:gd name="T37" fmla="*/ 20 h 56"/>
                <a:gd name="T38" fmla="*/ 70 w 106"/>
                <a:gd name="T39" fmla="*/ 18 h 56"/>
                <a:gd name="T40" fmla="*/ 64 w 106"/>
                <a:gd name="T41" fmla="*/ 12 h 56"/>
                <a:gd name="T42" fmla="*/ 50 w 106"/>
                <a:gd name="T43" fmla="*/ 10 h 56"/>
                <a:gd name="T44" fmla="*/ 44 w 106"/>
                <a:gd name="T45" fmla="*/ 20 h 56"/>
                <a:gd name="T46" fmla="*/ 42 w 106"/>
                <a:gd name="T47" fmla="*/ 10 h 56"/>
                <a:gd name="T48" fmla="*/ 40 w 106"/>
                <a:gd name="T49" fmla="*/ 2 h 56"/>
                <a:gd name="T50" fmla="*/ 18 w 106"/>
                <a:gd name="T51" fmla="*/ 0 h 56"/>
                <a:gd name="T52" fmla="*/ 0 w 106"/>
                <a:gd name="T53" fmla="*/ 2 h 56"/>
                <a:gd name="T54" fmla="*/ 0 w 106"/>
                <a:gd name="T55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6" h="56">
                  <a:moveTo>
                    <a:pt x="0" y="12"/>
                  </a:moveTo>
                  <a:lnTo>
                    <a:pt x="16" y="16"/>
                  </a:lnTo>
                  <a:lnTo>
                    <a:pt x="26" y="20"/>
                  </a:lnTo>
                  <a:lnTo>
                    <a:pt x="34" y="28"/>
                  </a:lnTo>
                  <a:lnTo>
                    <a:pt x="32" y="30"/>
                  </a:lnTo>
                  <a:lnTo>
                    <a:pt x="18" y="28"/>
                  </a:lnTo>
                  <a:lnTo>
                    <a:pt x="10" y="30"/>
                  </a:lnTo>
                  <a:lnTo>
                    <a:pt x="8" y="40"/>
                  </a:lnTo>
                  <a:lnTo>
                    <a:pt x="20" y="42"/>
                  </a:lnTo>
                  <a:lnTo>
                    <a:pt x="34" y="40"/>
                  </a:lnTo>
                  <a:lnTo>
                    <a:pt x="50" y="38"/>
                  </a:lnTo>
                  <a:lnTo>
                    <a:pt x="66" y="40"/>
                  </a:lnTo>
                  <a:lnTo>
                    <a:pt x="74" y="46"/>
                  </a:lnTo>
                  <a:lnTo>
                    <a:pt x="82" y="56"/>
                  </a:lnTo>
                  <a:lnTo>
                    <a:pt x="98" y="56"/>
                  </a:lnTo>
                  <a:lnTo>
                    <a:pt x="106" y="48"/>
                  </a:lnTo>
                  <a:lnTo>
                    <a:pt x="94" y="38"/>
                  </a:lnTo>
                  <a:lnTo>
                    <a:pt x="90" y="28"/>
                  </a:lnTo>
                  <a:lnTo>
                    <a:pt x="80" y="20"/>
                  </a:lnTo>
                  <a:lnTo>
                    <a:pt x="70" y="18"/>
                  </a:lnTo>
                  <a:lnTo>
                    <a:pt x="64" y="12"/>
                  </a:lnTo>
                  <a:lnTo>
                    <a:pt x="50" y="10"/>
                  </a:lnTo>
                  <a:lnTo>
                    <a:pt x="44" y="20"/>
                  </a:lnTo>
                  <a:lnTo>
                    <a:pt x="42" y="10"/>
                  </a:lnTo>
                  <a:lnTo>
                    <a:pt x="40" y="2"/>
                  </a:lnTo>
                  <a:lnTo>
                    <a:pt x="18" y="0"/>
                  </a:lnTo>
                  <a:lnTo>
                    <a:pt x="0" y="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gray">
            <a:xfrm>
              <a:off x="1042" y="1017"/>
              <a:ext cx="112" cy="56"/>
            </a:xfrm>
            <a:custGeom>
              <a:avLst/>
              <a:gdLst>
                <a:gd name="T0" fmla="*/ 104 w 112"/>
                <a:gd name="T1" fmla="*/ 52 h 56"/>
                <a:gd name="T2" fmla="*/ 92 w 112"/>
                <a:gd name="T3" fmla="*/ 54 h 56"/>
                <a:gd name="T4" fmla="*/ 70 w 112"/>
                <a:gd name="T5" fmla="*/ 56 h 56"/>
                <a:gd name="T6" fmla="*/ 66 w 112"/>
                <a:gd name="T7" fmla="*/ 44 h 56"/>
                <a:gd name="T8" fmla="*/ 74 w 112"/>
                <a:gd name="T9" fmla="*/ 36 h 56"/>
                <a:gd name="T10" fmla="*/ 68 w 112"/>
                <a:gd name="T11" fmla="*/ 36 h 56"/>
                <a:gd name="T12" fmla="*/ 58 w 112"/>
                <a:gd name="T13" fmla="*/ 34 h 56"/>
                <a:gd name="T14" fmla="*/ 48 w 112"/>
                <a:gd name="T15" fmla="*/ 34 h 56"/>
                <a:gd name="T16" fmla="*/ 36 w 112"/>
                <a:gd name="T17" fmla="*/ 38 h 56"/>
                <a:gd name="T18" fmla="*/ 26 w 112"/>
                <a:gd name="T19" fmla="*/ 34 h 56"/>
                <a:gd name="T20" fmla="*/ 8 w 112"/>
                <a:gd name="T21" fmla="*/ 20 h 56"/>
                <a:gd name="T22" fmla="*/ 0 w 112"/>
                <a:gd name="T23" fmla="*/ 4 h 56"/>
                <a:gd name="T24" fmla="*/ 8 w 112"/>
                <a:gd name="T25" fmla="*/ 0 h 56"/>
                <a:gd name="T26" fmla="*/ 18 w 112"/>
                <a:gd name="T27" fmla="*/ 6 h 56"/>
                <a:gd name="T28" fmla="*/ 26 w 112"/>
                <a:gd name="T29" fmla="*/ 14 h 56"/>
                <a:gd name="T30" fmla="*/ 40 w 112"/>
                <a:gd name="T31" fmla="*/ 26 h 56"/>
                <a:gd name="T32" fmla="*/ 48 w 112"/>
                <a:gd name="T33" fmla="*/ 24 h 56"/>
                <a:gd name="T34" fmla="*/ 40 w 112"/>
                <a:gd name="T35" fmla="*/ 16 h 56"/>
                <a:gd name="T36" fmla="*/ 40 w 112"/>
                <a:gd name="T37" fmla="*/ 10 h 56"/>
                <a:gd name="T38" fmla="*/ 48 w 112"/>
                <a:gd name="T39" fmla="*/ 8 h 56"/>
                <a:gd name="T40" fmla="*/ 58 w 112"/>
                <a:gd name="T41" fmla="*/ 16 h 56"/>
                <a:gd name="T42" fmla="*/ 70 w 112"/>
                <a:gd name="T43" fmla="*/ 26 h 56"/>
                <a:gd name="T44" fmla="*/ 74 w 112"/>
                <a:gd name="T45" fmla="*/ 20 h 56"/>
                <a:gd name="T46" fmla="*/ 68 w 112"/>
                <a:gd name="T47" fmla="*/ 12 h 56"/>
                <a:gd name="T48" fmla="*/ 62 w 112"/>
                <a:gd name="T49" fmla="*/ 4 h 56"/>
                <a:gd name="T50" fmla="*/ 64 w 112"/>
                <a:gd name="T51" fmla="*/ 0 h 56"/>
                <a:gd name="T52" fmla="*/ 78 w 112"/>
                <a:gd name="T53" fmla="*/ 2 h 56"/>
                <a:gd name="T54" fmla="*/ 84 w 112"/>
                <a:gd name="T55" fmla="*/ 8 h 56"/>
                <a:gd name="T56" fmla="*/ 92 w 112"/>
                <a:gd name="T57" fmla="*/ 4 h 56"/>
                <a:gd name="T58" fmla="*/ 104 w 112"/>
                <a:gd name="T59" fmla="*/ 4 h 56"/>
                <a:gd name="T60" fmla="*/ 108 w 112"/>
                <a:gd name="T61" fmla="*/ 10 h 56"/>
                <a:gd name="T62" fmla="*/ 110 w 112"/>
                <a:gd name="T63" fmla="*/ 28 h 56"/>
                <a:gd name="T64" fmla="*/ 112 w 112"/>
                <a:gd name="T65" fmla="*/ 36 h 56"/>
                <a:gd name="T66" fmla="*/ 104 w 112"/>
                <a:gd name="T67" fmla="*/ 40 h 56"/>
                <a:gd name="T68" fmla="*/ 104 w 112"/>
                <a:gd name="T6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56">
                  <a:moveTo>
                    <a:pt x="104" y="52"/>
                  </a:moveTo>
                  <a:lnTo>
                    <a:pt x="92" y="54"/>
                  </a:lnTo>
                  <a:lnTo>
                    <a:pt x="70" y="56"/>
                  </a:lnTo>
                  <a:lnTo>
                    <a:pt x="66" y="44"/>
                  </a:lnTo>
                  <a:lnTo>
                    <a:pt x="74" y="36"/>
                  </a:lnTo>
                  <a:lnTo>
                    <a:pt x="68" y="36"/>
                  </a:lnTo>
                  <a:lnTo>
                    <a:pt x="58" y="34"/>
                  </a:lnTo>
                  <a:lnTo>
                    <a:pt x="48" y="34"/>
                  </a:lnTo>
                  <a:lnTo>
                    <a:pt x="36" y="38"/>
                  </a:lnTo>
                  <a:lnTo>
                    <a:pt x="26" y="34"/>
                  </a:lnTo>
                  <a:lnTo>
                    <a:pt x="8" y="20"/>
                  </a:lnTo>
                  <a:lnTo>
                    <a:pt x="0" y="4"/>
                  </a:lnTo>
                  <a:lnTo>
                    <a:pt x="8" y="0"/>
                  </a:lnTo>
                  <a:lnTo>
                    <a:pt x="18" y="6"/>
                  </a:lnTo>
                  <a:lnTo>
                    <a:pt x="26" y="14"/>
                  </a:lnTo>
                  <a:lnTo>
                    <a:pt x="40" y="26"/>
                  </a:lnTo>
                  <a:lnTo>
                    <a:pt x="48" y="24"/>
                  </a:lnTo>
                  <a:lnTo>
                    <a:pt x="40" y="16"/>
                  </a:lnTo>
                  <a:lnTo>
                    <a:pt x="40" y="10"/>
                  </a:lnTo>
                  <a:lnTo>
                    <a:pt x="48" y="8"/>
                  </a:lnTo>
                  <a:lnTo>
                    <a:pt x="58" y="16"/>
                  </a:lnTo>
                  <a:lnTo>
                    <a:pt x="70" y="26"/>
                  </a:lnTo>
                  <a:lnTo>
                    <a:pt x="74" y="20"/>
                  </a:lnTo>
                  <a:lnTo>
                    <a:pt x="68" y="12"/>
                  </a:lnTo>
                  <a:lnTo>
                    <a:pt x="62" y="4"/>
                  </a:lnTo>
                  <a:lnTo>
                    <a:pt x="64" y="0"/>
                  </a:lnTo>
                  <a:lnTo>
                    <a:pt x="78" y="2"/>
                  </a:lnTo>
                  <a:lnTo>
                    <a:pt x="84" y="8"/>
                  </a:lnTo>
                  <a:lnTo>
                    <a:pt x="92" y="4"/>
                  </a:lnTo>
                  <a:lnTo>
                    <a:pt x="104" y="4"/>
                  </a:lnTo>
                  <a:lnTo>
                    <a:pt x="108" y="10"/>
                  </a:lnTo>
                  <a:lnTo>
                    <a:pt x="110" y="28"/>
                  </a:lnTo>
                  <a:lnTo>
                    <a:pt x="112" y="36"/>
                  </a:lnTo>
                  <a:lnTo>
                    <a:pt x="104" y="40"/>
                  </a:lnTo>
                  <a:lnTo>
                    <a:pt x="104" y="5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gray">
            <a:xfrm>
              <a:off x="1168" y="1003"/>
              <a:ext cx="270" cy="84"/>
            </a:xfrm>
            <a:custGeom>
              <a:avLst/>
              <a:gdLst>
                <a:gd name="T0" fmla="*/ 48 w 270"/>
                <a:gd name="T1" fmla="*/ 26 h 84"/>
                <a:gd name="T2" fmla="*/ 34 w 270"/>
                <a:gd name="T3" fmla="*/ 28 h 84"/>
                <a:gd name="T4" fmla="*/ 20 w 270"/>
                <a:gd name="T5" fmla="*/ 26 h 84"/>
                <a:gd name="T6" fmla="*/ 6 w 270"/>
                <a:gd name="T7" fmla="*/ 20 h 84"/>
                <a:gd name="T8" fmla="*/ 0 w 270"/>
                <a:gd name="T9" fmla="*/ 14 h 84"/>
                <a:gd name="T10" fmla="*/ 2 w 270"/>
                <a:gd name="T11" fmla="*/ 4 h 84"/>
                <a:gd name="T12" fmla="*/ 14 w 270"/>
                <a:gd name="T13" fmla="*/ 0 h 84"/>
                <a:gd name="T14" fmla="*/ 32 w 270"/>
                <a:gd name="T15" fmla="*/ 6 h 84"/>
                <a:gd name="T16" fmla="*/ 48 w 270"/>
                <a:gd name="T17" fmla="*/ 10 h 84"/>
                <a:gd name="T18" fmla="*/ 54 w 270"/>
                <a:gd name="T19" fmla="*/ 18 h 84"/>
                <a:gd name="T20" fmla="*/ 70 w 270"/>
                <a:gd name="T21" fmla="*/ 18 h 84"/>
                <a:gd name="T22" fmla="*/ 88 w 270"/>
                <a:gd name="T23" fmla="*/ 14 h 84"/>
                <a:gd name="T24" fmla="*/ 96 w 270"/>
                <a:gd name="T25" fmla="*/ 24 h 84"/>
                <a:gd name="T26" fmla="*/ 96 w 270"/>
                <a:gd name="T27" fmla="*/ 34 h 84"/>
                <a:gd name="T28" fmla="*/ 100 w 270"/>
                <a:gd name="T29" fmla="*/ 40 h 84"/>
                <a:gd name="T30" fmla="*/ 120 w 270"/>
                <a:gd name="T31" fmla="*/ 52 h 84"/>
                <a:gd name="T32" fmla="*/ 150 w 270"/>
                <a:gd name="T33" fmla="*/ 52 h 84"/>
                <a:gd name="T34" fmla="*/ 172 w 270"/>
                <a:gd name="T35" fmla="*/ 54 h 84"/>
                <a:gd name="T36" fmla="*/ 198 w 270"/>
                <a:gd name="T37" fmla="*/ 44 h 84"/>
                <a:gd name="T38" fmla="*/ 236 w 270"/>
                <a:gd name="T39" fmla="*/ 46 h 84"/>
                <a:gd name="T40" fmla="*/ 256 w 270"/>
                <a:gd name="T41" fmla="*/ 50 h 84"/>
                <a:gd name="T42" fmla="*/ 270 w 270"/>
                <a:gd name="T43" fmla="*/ 56 h 84"/>
                <a:gd name="T44" fmla="*/ 268 w 270"/>
                <a:gd name="T45" fmla="*/ 66 h 84"/>
                <a:gd name="T46" fmla="*/ 262 w 270"/>
                <a:gd name="T47" fmla="*/ 70 h 84"/>
                <a:gd name="T48" fmla="*/ 260 w 270"/>
                <a:gd name="T49" fmla="*/ 82 h 84"/>
                <a:gd name="T50" fmla="*/ 222 w 270"/>
                <a:gd name="T51" fmla="*/ 84 h 84"/>
                <a:gd name="T52" fmla="*/ 212 w 270"/>
                <a:gd name="T53" fmla="*/ 76 h 84"/>
                <a:gd name="T54" fmla="*/ 206 w 270"/>
                <a:gd name="T55" fmla="*/ 84 h 84"/>
                <a:gd name="T56" fmla="*/ 132 w 270"/>
                <a:gd name="T57" fmla="*/ 84 h 84"/>
                <a:gd name="T58" fmla="*/ 130 w 270"/>
                <a:gd name="T59" fmla="*/ 74 h 84"/>
                <a:gd name="T60" fmla="*/ 126 w 270"/>
                <a:gd name="T61" fmla="*/ 72 h 84"/>
                <a:gd name="T62" fmla="*/ 120 w 270"/>
                <a:gd name="T63" fmla="*/ 78 h 84"/>
                <a:gd name="T64" fmla="*/ 116 w 270"/>
                <a:gd name="T65" fmla="*/ 84 h 84"/>
                <a:gd name="T66" fmla="*/ 92 w 270"/>
                <a:gd name="T67" fmla="*/ 80 h 84"/>
                <a:gd name="T68" fmla="*/ 88 w 270"/>
                <a:gd name="T69" fmla="*/ 74 h 84"/>
                <a:gd name="T70" fmla="*/ 84 w 270"/>
                <a:gd name="T71" fmla="*/ 78 h 84"/>
                <a:gd name="T72" fmla="*/ 78 w 270"/>
                <a:gd name="T73" fmla="*/ 78 h 84"/>
                <a:gd name="T74" fmla="*/ 72 w 270"/>
                <a:gd name="T75" fmla="*/ 70 h 84"/>
                <a:gd name="T76" fmla="*/ 68 w 270"/>
                <a:gd name="T77" fmla="*/ 58 h 84"/>
                <a:gd name="T78" fmla="*/ 68 w 270"/>
                <a:gd name="T79" fmla="*/ 54 h 84"/>
                <a:gd name="T80" fmla="*/ 72 w 270"/>
                <a:gd name="T81" fmla="*/ 48 h 84"/>
                <a:gd name="T82" fmla="*/ 64 w 270"/>
                <a:gd name="T83" fmla="*/ 38 h 84"/>
                <a:gd name="T84" fmla="*/ 58 w 270"/>
                <a:gd name="T85" fmla="*/ 28 h 84"/>
                <a:gd name="T86" fmla="*/ 48 w 270"/>
                <a:gd name="T87" fmla="*/ 2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0" h="84">
                  <a:moveTo>
                    <a:pt x="48" y="26"/>
                  </a:moveTo>
                  <a:lnTo>
                    <a:pt x="34" y="28"/>
                  </a:lnTo>
                  <a:lnTo>
                    <a:pt x="20" y="26"/>
                  </a:lnTo>
                  <a:lnTo>
                    <a:pt x="6" y="20"/>
                  </a:lnTo>
                  <a:lnTo>
                    <a:pt x="0" y="14"/>
                  </a:lnTo>
                  <a:lnTo>
                    <a:pt x="2" y="4"/>
                  </a:lnTo>
                  <a:lnTo>
                    <a:pt x="14" y="0"/>
                  </a:lnTo>
                  <a:lnTo>
                    <a:pt x="32" y="6"/>
                  </a:lnTo>
                  <a:lnTo>
                    <a:pt x="48" y="10"/>
                  </a:lnTo>
                  <a:lnTo>
                    <a:pt x="54" y="18"/>
                  </a:lnTo>
                  <a:lnTo>
                    <a:pt x="70" y="18"/>
                  </a:lnTo>
                  <a:lnTo>
                    <a:pt x="88" y="14"/>
                  </a:lnTo>
                  <a:lnTo>
                    <a:pt x="96" y="24"/>
                  </a:lnTo>
                  <a:lnTo>
                    <a:pt x="96" y="34"/>
                  </a:lnTo>
                  <a:lnTo>
                    <a:pt x="100" y="40"/>
                  </a:lnTo>
                  <a:lnTo>
                    <a:pt x="120" y="52"/>
                  </a:lnTo>
                  <a:lnTo>
                    <a:pt x="150" y="52"/>
                  </a:lnTo>
                  <a:lnTo>
                    <a:pt x="172" y="54"/>
                  </a:lnTo>
                  <a:lnTo>
                    <a:pt x="198" y="44"/>
                  </a:lnTo>
                  <a:lnTo>
                    <a:pt x="236" y="46"/>
                  </a:lnTo>
                  <a:lnTo>
                    <a:pt x="256" y="50"/>
                  </a:lnTo>
                  <a:lnTo>
                    <a:pt x="270" y="56"/>
                  </a:lnTo>
                  <a:lnTo>
                    <a:pt x="268" y="66"/>
                  </a:lnTo>
                  <a:lnTo>
                    <a:pt x="262" y="70"/>
                  </a:lnTo>
                  <a:lnTo>
                    <a:pt x="260" y="82"/>
                  </a:lnTo>
                  <a:lnTo>
                    <a:pt x="222" y="84"/>
                  </a:lnTo>
                  <a:lnTo>
                    <a:pt x="212" y="76"/>
                  </a:lnTo>
                  <a:lnTo>
                    <a:pt x="206" y="84"/>
                  </a:lnTo>
                  <a:lnTo>
                    <a:pt x="132" y="84"/>
                  </a:lnTo>
                  <a:lnTo>
                    <a:pt x="130" y="74"/>
                  </a:lnTo>
                  <a:lnTo>
                    <a:pt x="126" y="72"/>
                  </a:lnTo>
                  <a:lnTo>
                    <a:pt x="120" y="78"/>
                  </a:lnTo>
                  <a:lnTo>
                    <a:pt x="116" y="84"/>
                  </a:lnTo>
                  <a:lnTo>
                    <a:pt x="92" y="80"/>
                  </a:lnTo>
                  <a:lnTo>
                    <a:pt x="88" y="74"/>
                  </a:lnTo>
                  <a:lnTo>
                    <a:pt x="84" y="78"/>
                  </a:lnTo>
                  <a:lnTo>
                    <a:pt x="78" y="78"/>
                  </a:lnTo>
                  <a:lnTo>
                    <a:pt x="72" y="70"/>
                  </a:lnTo>
                  <a:lnTo>
                    <a:pt x="68" y="58"/>
                  </a:lnTo>
                  <a:lnTo>
                    <a:pt x="68" y="54"/>
                  </a:lnTo>
                  <a:lnTo>
                    <a:pt x="72" y="48"/>
                  </a:lnTo>
                  <a:lnTo>
                    <a:pt x="64" y="38"/>
                  </a:lnTo>
                  <a:lnTo>
                    <a:pt x="58" y="28"/>
                  </a:lnTo>
                  <a:lnTo>
                    <a:pt x="48" y="2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gray">
            <a:xfrm>
              <a:off x="1182" y="1101"/>
              <a:ext cx="90" cy="64"/>
            </a:xfrm>
            <a:custGeom>
              <a:avLst/>
              <a:gdLst>
                <a:gd name="T0" fmla="*/ 8 w 90"/>
                <a:gd name="T1" fmla="*/ 2 h 64"/>
                <a:gd name="T2" fmla="*/ 0 w 90"/>
                <a:gd name="T3" fmla="*/ 14 h 64"/>
                <a:gd name="T4" fmla="*/ 4 w 90"/>
                <a:gd name="T5" fmla="*/ 36 h 64"/>
                <a:gd name="T6" fmla="*/ 8 w 90"/>
                <a:gd name="T7" fmla="*/ 50 h 64"/>
                <a:gd name="T8" fmla="*/ 12 w 90"/>
                <a:gd name="T9" fmla="*/ 62 h 64"/>
                <a:gd name="T10" fmla="*/ 24 w 90"/>
                <a:gd name="T11" fmla="*/ 64 h 64"/>
                <a:gd name="T12" fmla="*/ 34 w 90"/>
                <a:gd name="T13" fmla="*/ 52 h 64"/>
                <a:gd name="T14" fmla="*/ 30 w 90"/>
                <a:gd name="T15" fmla="*/ 42 h 64"/>
                <a:gd name="T16" fmla="*/ 42 w 90"/>
                <a:gd name="T17" fmla="*/ 40 h 64"/>
                <a:gd name="T18" fmla="*/ 60 w 90"/>
                <a:gd name="T19" fmla="*/ 40 h 64"/>
                <a:gd name="T20" fmla="*/ 78 w 90"/>
                <a:gd name="T21" fmla="*/ 18 h 64"/>
                <a:gd name="T22" fmla="*/ 90 w 90"/>
                <a:gd name="T23" fmla="*/ 2 h 64"/>
                <a:gd name="T24" fmla="*/ 60 w 90"/>
                <a:gd name="T25" fmla="*/ 2 h 64"/>
                <a:gd name="T26" fmla="*/ 42 w 90"/>
                <a:gd name="T27" fmla="*/ 0 h 64"/>
                <a:gd name="T28" fmla="*/ 20 w 90"/>
                <a:gd name="T29" fmla="*/ 0 h 64"/>
                <a:gd name="T30" fmla="*/ 8 w 90"/>
                <a:gd name="T3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64">
                  <a:moveTo>
                    <a:pt x="8" y="2"/>
                  </a:moveTo>
                  <a:lnTo>
                    <a:pt x="0" y="14"/>
                  </a:lnTo>
                  <a:lnTo>
                    <a:pt x="4" y="36"/>
                  </a:lnTo>
                  <a:lnTo>
                    <a:pt x="8" y="50"/>
                  </a:lnTo>
                  <a:lnTo>
                    <a:pt x="12" y="62"/>
                  </a:lnTo>
                  <a:lnTo>
                    <a:pt x="24" y="64"/>
                  </a:lnTo>
                  <a:lnTo>
                    <a:pt x="34" y="52"/>
                  </a:lnTo>
                  <a:lnTo>
                    <a:pt x="30" y="42"/>
                  </a:lnTo>
                  <a:lnTo>
                    <a:pt x="42" y="40"/>
                  </a:lnTo>
                  <a:lnTo>
                    <a:pt x="60" y="40"/>
                  </a:lnTo>
                  <a:lnTo>
                    <a:pt x="78" y="18"/>
                  </a:lnTo>
                  <a:lnTo>
                    <a:pt x="90" y="2"/>
                  </a:lnTo>
                  <a:lnTo>
                    <a:pt x="60" y="2"/>
                  </a:lnTo>
                  <a:lnTo>
                    <a:pt x="42" y="0"/>
                  </a:lnTo>
                  <a:lnTo>
                    <a:pt x="20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gray">
            <a:xfrm>
              <a:off x="1242" y="783"/>
              <a:ext cx="490" cy="252"/>
            </a:xfrm>
            <a:custGeom>
              <a:avLst/>
              <a:gdLst>
                <a:gd name="T0" fmla="*/ 370 w 490"/>
                <a:gd name="T1" fmla="*/ 94 h 252"/>
                <a:gd name="T2" fmla="*/ 324 w 490"/>
                <a:gd name="T3" fmla="*/ 130 h 252"/>
                <a:gd name="T4" fmla="*/ 280 w 490"/>
                <a:gd name="T5" fmla="*/ 126 h 252"/>
                <a:gd name="T6" fmla="*/ 296 w 490"/>
                <a:gd name="T7" fmla="*/ 138 h 252"/>
                <a:gd name="T8" fmla="*/ 264 w 490"/>
                <a:gd name="T9" fmla="*/ 140 h 252"/>
                <a:gd name="T10" fmla="*/ 254 w 490"/>
                <a:gd name="T11" fmla="*/ 148 h 252"/>
                <a:gd name="T12" fmla="*/ 254 w 490"/>
                <a:gd name="T13" fmla="*/ 154 h 252"/>
                <a:gd name="T14" fmla="*/ 268 w 490"/>
                <a:gd name="T15" fmla="*/ 170 h 252"/>
                <a:gd name="T16" fmla="*/ 260 w 490"/>
                <a:gd name="T17" fmla="*/ 184 h 252"/>
                <a:gd name="T18" fmla="*/ 220 w 490"/>
                <a:gd name="T19" fmla="*/ 206 h 252"/>
                <a:gd name="T20" fmla="*/ 164 w 490"/>
                <a:gd name="T21" fmla="*/ 216 h 252"/>
                <a:gd name="T22" fmla="*/ 206 w 490"/>
                <a:gd name="T23" fmla="*/ 232 h 252"/>
                <a:gd name="T24" fmla="*/ 224 w 490"/>
                <a:gd name="T25" fmla="*/ 236 h 252"/>
                <a:gd name="T26" fmla="*/ 172 w 490"/>
                <a:gd name="T27" fmla="*/ 252 h 252"/>
                <a:gd name="T28" fmla="*/ 138 w 490"/>
                <a:gd name="T29" fmla="*/ 238 h 252"/>
                <a:gd name="T30" fmla="*/ 88 w 490"/>
                <a:gd name="T31" fmla="*/ 244 h 252"/>
                <a:gd name="T32" fmla="*/ 62 w 490"/>
                <a:gd name="T33" fmla="*/ 244 h 252"/>
                <a:gd name="T34" fmla="*/ 42 w 490"/>
                <a:gd name="T35" fmla="*/ 224 h 252"/>
                <a:gd name="T36" fmla="*/ 80 w 490"/>
                <a:gd name="T37" fmla="*/ 212 h 252"/>
                <a:gd name="T38" fmla="*/ 88 w 490"/>
                <a:gd name="T39" fmla="*/ 196 h 252"/>
                <a:gd name="T40" fmla="*/ 132 w 490"/>
                <a:gd name="T41" fmla="*/ 212 h 252"/>
                <a:gd name="T42" fmla="*/ 140 w 490"/>
                <a:gd name="T43" fmla="*/ 194 h 252"/>
                <a:gd name="T44" fmla="*/ 108 w 490"/>
                <a:gd name="T45" fmla="*/ 194 h 252"/>
                <a:gd name="T46" fmla="*/ 106 w 490"/>
                <a:gd name="T47" fmla="*/ 180 h 252"/>
                <a:gd name="T48" fmla="*/ 68 w 490"/>
                <a:gd name="T49" fmla="*/ 176 h 252"/>
                <a:gd name="T50" fmla="*/ 114 w 490"/>
                <a:gd name="T51" fmla="*/ 160 h 252"/>
                <a:gd name="T52" fmla="*/ 160 w 490"/>
                <a:gd name="T53" fmla="*/ 158 h 252"/>
                <a:gd name="T54" fmla="*/ 114 w 490"/>
                <a:gd name="T55" fmla="*/ 138 h 252"/>
                <a:gd name="T56" fmla="*/ 86 w 490"/>
                <a:gd name="T57" fmla="*/ 114 h 252"/>
                <a:gd name="T58" fmla="*/ 144 w 490"/>
                <a:gd name="T59" fmla="*/ 120 h 252"/>
                <a:gd name="T60" fmla="*/ 166 w 490"/>
                <a:gd name="T61" fmla="*/ 126 h 252"/>
                <a:gd name="T62" fmla="*/ 168 w 490"/>
                <a:gd name="T63" fmla="*/ 104 h 252"/>
                <a:gd name="T64" fmla="*/ 208 w 490"/>
                <a:gd name="T65" fmla="*/ 86 h 252"/>
                <a:gd name="T66" fmla="*/ 226 w 490"/>
                <a:gd name="T67" fmla="*/ 68 h 252"/>
                <a:gd name="T68" fmla="*/ 162 w 490"/>
                <a:gd name="T69" fmla="*/ 96 h 252"/>
                <a:gd name="T70" fmla="*/ 128 w 490"/>
                <a:gd name="T71" fmla="*/ 100 h 252"/>
                <a:gd name="T72" fmla="*/ 98 w 490"/>
                <a:gd name="T73" fmla="*/ 82 h 252"/>
                <a:gd name="T74" fmla="*/ 62 w 490"/>
                <a:gd name="T75" fmla="*/ 78 h 252"/>
                <a:gd name="T76" fmla="*/ 48 w 490"/>
                <a:gd name="T77" fmla="*/ 66 h 252"/>
                <a:gd name="T78" fmla="*/ 32 w 490"/>
                <a:gd name="T79" fmla="*/ 66 h 252"/>
                <a:gd name="T80" fmla="*/ 20 w 490"/>
                <a:gd name="T81" fmla="*/ 56 h 252"/>
                <a:gd name="T82" fmla="*/ 36 w 490"/>
                <a:gd name="T83" fmla="*/ 50 h 252"/>
                <a:gd name="T84" fmla="*/ 80 w 490"/>
                <a:gd name="T85" fmla="*/ 46 h 252"/>
                <a:gd name="T86" fmla="*/ 102 w 490"/>
                <a:gd name="T87" fmla="*/ 28 h 252"/>
                <a:gd name="T88" fmla="*/ 168 w 490"/>
                <a:gd name="T89" fmla="*/ 40 h 252"/>
                <a:gd name="T90" fmla="*/ 164 w 490"/>
                <a:gd name="T91" fmla="*/ 18 h 252"/>
                <a:gd name="T92" fmla="*/ 216 w 490"/>
                <a:gd name="T93" fmla="*/ 10 h 252"/>
                <a:gd name="T94" fmla="*/ 254 w 490"/>
                <a:gd name="T95" fmla="*/ 22 h 252"/>
                <a:gd name="T96" fmla="*/ 278 w 490"/>
                <a:gd name="T97" fmla="*/ 4 h 252"/>
                <a:gd name="T98" fmla="*/ 298 w 490"/>
                <a:gd name="T99" fmla="*/ 2 h 252"/>
                <a:gd name="T100" fmla="*/ 350 w 490"/>
                <a:gd name="T101" fmla="*/ 2 h 252"/>
                <a:gd name="T102" fmla="*/ 388 w 490"/>
                <a:gd name="T103" fmla="*/ 16 h 252"/>
                <a:gd name="T104" fmla="*/ 452 w 490"/>
                <a:gd name="T105" fmla="*/ 14 h 252"/>
                <a:gd name="T106" fmla="*/ 482 w 490"/>
                <a:gd name="T107" fmla="*/ 40 h 252"/>
                <a:gd name="T108" fmla="*/ 376 w 490"/>
                <a:gd name="T109" fmla="*/ 62 h 252"/>
                <a:gd name="T110" fmla="*/ 398 w 490"/>
                <a:gd name="T111" fmla="*/ 7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0" h="252">
                  <a:moveTo>
                    <a:pt x="434" y="68"/>
                  </a:moveTo>
                  <a:lnTo>
                    <a:pt x="412" y="76"/>
                  </a:lnTo>
                  <a:lnTo>
                    <a:pt x="396" y="86"/>
                  </a:lnTo>
                  <a:lnTo>
                    <a:pt x="370" y="94"/>
                  </a:lnTo>
                  <a:lnTo>
                    <a:pt x="352" y="108"/>
                  </a:lnTo>
                  <a:lnTo>
                    <a:pt x="340" y="108"/>
                  </a:lnTo>
                  <a:lnTo>
                    <a:pt x="336" y="120"/>
                  </a:lnTo>
                  <a:lnTo>
                    <a:pt x="324" y="130"/>
                  </a:lnTo>
                  <a:lnTo>
                    <a:pt x="308" y="134"/>
                  </a:lnTo>
                  <a:lnTo>
                    <a:pt x="300" y="128"/>
                  </a:lnTo>
                  <a:lnTo>
                    <a:pt x="286" y="124"/>
                  </a:lnTo>
                  <a:lnTo>
                    <a:pt x="280" y="126"/>
                  </a:lnTo>
                  <a:lnTo>
                    <a:pt x="288" y="130"/>
                  </a:lnTo>
                  <a:lnTo>
                    <a:pt x="296" y="132"/>
                  </a:lnTo>
                  <a:lnTo>
                    <a:pt x="296" y="136"/>
                  </a:lnTo>
                  <a:lnTo>
                    <a:pt x="296" y="138"/>
                  </a:lnTo>
                  <a:lnTo>
                    <a:pt x="294" y="138"/>
                  </a:lnTo>
                  <a:lnTo>
                    <a:pt x="286" y="138"/>
                  </a:lnTo>
                  <a:lnTo>
                    <a:pt x="276" y="142"/>
                  </a:lnTo>
                  <a:lnTo>
                    <a:pt x="264" y="140"/>
                  </a:lnTo>
                  <a:lnTo>
                    <a:pt x="246" y="138"/>
                  </a:lnTo>
                  <a:lnTo>
                    <a:pt x="234" y="142"/>
                  </a:lnTo>
                  <a:lnTo>
                    <a:pt x="240" y="148"/>
                  </a:lnTo>
                  <a:lnTo>
                    <a:pt x="254" y="148"/>
                  </a:lnTo>
                  <a:lnTo>
                    <a:pt x="272" y="148"/>
                  </a:lnTo>
                  <a:lnTo>
                    <a:pt x="276" y="154"/>
                  </a:lnTo>
                  <a:lnTo>
                    <a:pt x="268" y="154"/>
                  </a:lnTo>
                  <a:lnTo>
                    <a:pt x="254" y="154"/>
                  </a:lnTo>
                  <a:lnTo>
                    <a:pt x="256" y="160"/>
                  </a:lnTo>
                  <a:lnTo>
                    <a:pt x="272" y="162"/>
                  </a:lnTo>
                  <a:lnTo>
                    <a:pt x="272" y="168"/>
                  </a:lnTo>
                  <a:lnTo>
                    <a:pt x="268" y="170"/>
                  </a:lnTo>
                  <a:lnTo>
                    <a:pt x="250" y="168"/>
                  </a:lnTo>
                  <a:lnTo>
                    <a:pt x="254" y="174"/>
                  </a:lnTo>
                  <a:lnTo>
                    <a:pt x="266" y="180"/>
                  </a:lnTo>
                  <a:lnTo>
                    <a:pt x="260" y="184"/>
                  </a:lnTo>
                  <a:lnTo>
                    <a:pt x="258" y="188"/>
                  </a:lnTo>
                  <a:lnTo>
                    <a:pt x="254" y="192"/>
                  </a:lnTo>
                  <a:lnTo>
                    <a:pt x="224" y="194"/>
                  </a:lnTo>
                  <a:lnTo>
                    <a:pt x="220" y="206"/>
                  </a:lnTo>
                  <a:lnTo>
                    <a:pt x="210" y="212"/>
                  </a:lnTo>
                  <a:lnTo>
                    <a:pt x="186" y="212"/>
                  </a:lnTo>
                  <a:lnTo>
                    <a:pt x="166" y="208"/>
                  </a:lnTo>
                  <a:lnTo>
                    <a:pt x="164" y="216"/>
                  </a:lnTo>
                  <a:lnTo>
                    <a:pt x="180" y="220"/>
                  </a:lnTo>
                  <a:lnTo>
                    <a:pt x="202" y="220"/>
                  </a:lnTo>
                  <a:lnTo>
                    <a:pt x="204" y="226"/>
                  </a:lnTo>
                  <a:lnTo>
                    <a:pt x="206" y="232"/>
                  </a:lnTo>
                  <a:lnTo>
                    <a:pt x="214" y="226"/>
                  </a:lnTo>
                  <a:lnTo>
                    <a:pt x="218" y="222"/>
                  </a:lnTo>
                  <a:lnTo>
                    <a:pt x="222" y="226"/>
                  </a:lnTo>
                  <a:lnTo>
                    <a:pt x="224" y="236"/>
                  </a:lnTo>
                  <a:lnTo>
                    <a:pt x="218" y="240"/>
                  </a:lnTo>
                  <a:lnTo>
                    <a:pt x="204" y="244"/>
                  </a:lnTo>
                  <a:lnTo>
                    <a:pt x="188" y="250"/>
                  </a:lnTo>
                  <a:lnTo>
                    <a:pt x="172" y="252"/>
                  </a:lnTo>
                  <a:lnTo>
                    <a:pt x="172" y="244"/>
                  </a:lnTo>
                  <a:lnTo>
                    <a:pt x="162" y="240"/>
                  </a:lnTo>
                  <a:lnTo>
                    <a:pt x="150" y="242"/>
                  </a:lnTo>
                  <a:lnTo>
                    <a:pt x="138" y="238"/>
                  </a:lnTo>
                  <a:lnTo>
                    <a:pt x="132" y="244"/>
                  </a:lnTo>
                  <a:lnTo>
                    <a:pt x="124" y="238"/>
                  </a:lnTo>
                  <a:lnTo>
                    <a:pt x="120" y="244"/>
                  </a:lnTo>
                  <a:lnTo>
                    <a:pt x="88" y="244"/>
                  </a:lnTo>
                  <a:lnTo>
                    <a:pt x="82" y="238"/>
                  </a:lnTo>
                  <a:lnTo>
                    <a:pt x="72" y="244"/>
                  </a:lnTo>
                  <a:lnTo>
                    <a:pt x="68" y="240"/>
                  </a:lnTo>
                  <a:lnTo>
                    <a:pt x="62" y="244"/>
                  </a:lnTo>
                  <a:lnTo>
                    <a:pt x="56" y="236"/>
                  </a:lnTo>
                  <a:lnTo>
                    <a:pt x="46" y="244"/>
                  </a:lnTo>
                  <a:lnTo>
                    <a:pt x="38" y="236"/>
                  </a:lnTo>
                  <a:lnTo>
                    <a:pt x="42" y="224"/>
                  </a:lnTo>
                  <a:lnTo>
                    <a:pt x="56" y="220"/>
                  </a:lnTo>
                  <a:lnTo>
                    <a:pt x="72" y="220"/>
                  </a:lnTo>
                  <a:lnTo>
                    <a:pt x="84" y="220"/>
                  </a:lnTo>
                  <a:lnTo>
                    <a:pt x="80" y="212"/>
                  </a:lnTo>
                  <a:lnTo>
                    <a:pt x="70" y="212"/>
                  </a:lnTo>
                  <a:lnTo>
                    <a:pt x="62" y="204"/>
                  </a:lnTo>
                  <a:lnTo>
                    <a:pt x="62" y="196"/>
                  </a:lnTo>
                  <a:lnTo>
                    <a:pt x="88" y="196"/>
                  </a:lnTo>
                  <a:lnTo>
                    <a:pt x="94" y="204"/>
                  </a:lnTo>
                  <a:lnTo>
                    <a:pt x="102" y="210"/>
                  </a:lnTo>
                  <a:lnTo>
                    <a:pt x="120" y="212"/>
                  </a:lnTo>
                  <a:lnTo>
                    <a:pt x="132" y="212"/>
                  </a:lnTo>
                  <a:lnTo>
                    <a:pt x="146" y="202"/>
                  </a:lnTo>
                  <a:lnTo>
                    <a:pt x="152" y="190"/>
                  </a:lnTo>
                  <a:lnTo>
                    <a:pt x="148" y="188"/>
                  </a:lnTo>
                  <a:lnTo>
                    <a:pt x="140" y="194"/>
                  </a:lnTo>
                  <a:lnTo>
                    <a:pt x="132" y="202"/>
                  </a:lnTo>
                  <a:lnTo>
                    <a:pt x="122" y="206"/>
                  </a:lnTo>
                  <a:lnTo>
                    <a:pt x="104" y="200"/>
                  </a:lnTo>
                  <a:lnTo>
                    <a:pt x="108" y="194"/>
                  </a:lnTo>
                  <a:lnTo>
                    <a:pt x="118" y="186"/>
                  </a:lnTo>
                  <a:lnTo>
                    <a:pt x="116" y="182"/>
                  </a:lnTo>
                  <a:lnTo>
                    <a:pt x="114" y="174"/>
                  </a:lnTo>
                  <a:lnTo>
                    <a:pt x="106" y="180"/>
                  </a:lnTo>
                  <a:lnTo>
                    <a:pt x="100" y="186"/>
                  </a:lnTo>
                  <a:lnTo>
                    <a:pt x="88" y="182"/>
                  </a:lnTo>
                  <a:lnTo>
                    <a:pt x="76" y="184"/>
                  </a:lnTo>
                  <a:lnTo>
                    <a:pt x="68" y="176"/>
                  </a:lnTo>
                  <a:lnTo>
                    <a:pt x="78" y="166"/>
                  </a:lnTo>
                  <a:lnTo>
                    <a:pt x="86" y="162"/>
                  </a:lnTo>
                  <a:lnTo>
                    <a:pt x="104" y="162"/>
                  </a:lnTo>
                  <a:lnTo>
                    <a:pt x="114" y="160"/>
                  </a:lnTo>
                  <a:lnTo>
                    <a:pt x="126" y="162"/>
                  </a:lnTo>
                  <a:lnTo>
                    <a:pt x="138" y="166"/>
                  </a:lnTo>
                  <a:lnTo>
                    <a:pt x="150" y="166"/>
                  </a:lnTo>
                  <a:lnTo>
                    <a:pt x="160" y="158"/>
                  </a:lnTo>
                  <a:lnTo>
                    <a:pt x="154" y="156"/>
                  </a:lnTo>
                  <a:lnTo>
                    <a:pt x="142" y="158"/>
                  </a:lnTo>
                  <a:lnTo>
                    <a:pt x="126" y="154"/>
                  </a:lnTo>
                  <a:lnTo>
                    <a:pt x="114" y="138"/>
                  </a:lnTo>
                  <a:lnTo>
                    <a:pt x="106" y="130"/>
                  </a:lnTo>
                  <a:lnTo>
                    <a:pt x="94" y="130"/>
                  </a:lnTo>
                  <a:lnTo>
                    <a:pt x="86" y="128"/>
                  </a:lnTo>
                  <a:lnTo>
                    <a:pt x="86" y="114"/>
                  </a:lnTo>
                  <a:lnTo>
                    <a:pt x="90" y="106"/>
                  </a:lnTo>
                  <a:lnTo>
                    <a:pt x="108" y="112"/>
                  </a:lnTo>
                  <a:lnTo>
                    <a:pt x="130" y="110"/>
                  </a:lnTo>
                  <a:lnTo>
                    <a:pt x="144" y="120"/>
                  </a:lnTo>
                  <a:lnTo>
                    <a:pt x="156" y="128"/>
                  </a:lnTo>
                  <a:lnTo>
                    <a:pt x="166" y="134"/>
                  </a:lnTo>
                  <a:lnTo>
                    <a:pt x="180" y="130"/>
                  </a:lnTo>
                  <a:lnTo>
                    <a:pt x="166" y="126"/>
                  </a:lnTo>
                  <a:lnTo>
                    <a:pt x="156" y="118"/>
                  </a:lnTo>
                  <a:lnTo>
                    <a:pt x="140" y="110"/>
                  </a:lnTo>
                  <a:lnTo>
                    <a:pt x="146" y="104"/>
                  </a:lnTo>
                  <a:lnTo>
                    <a:pt x="168" y="104"/>
                  </a:lnTo>
                  <a:lnTo>
                    <a:pt x="194" y="102"/>
                  </a:lnTo>
                  <a:lnTo>
                    <a:pt x="206" y="94"/>
                  </a:lnTo>
                  <a:lnTo>
                    <a:pt x="216" y="88"/>
                  </a:lnTo>
                  <a:lnTo>
                    <a:pt x="208" y="86"/>
                  </a:lnTo>
                  <a:lnTo>
                    <a:pt x="216" y="80"/>
                  </a:lnTo>
                  <a:lnTo>
                    <a:pt x="224" y="74"/>
                  </a:lnTo>
                  <a:lnTo>
                    <a:pt x="232" y="70"/>
                  </a:lnTo>
                  <a:lnTo>
                    <a:pt x="226" y="68"/>
                  </a:lnTo>
                  <a:lnTo>
                    <a:pt x="206" y="76"/>
                  </a:lnTo>
                  <a:lnTo>
                    <a:pt x="196" y="86"/>
                  </a:lnTo>
                  <a:lnTo>
                    <a:pt x="182" y="96"/>
                  </a:lnTo>
                  <a:lnTo>
                    <a:pt x="162" y="96"/>
                  </a:lnTo>
                  <a:lnTo>
                    <a:pt x="144" y="98"/>
                  </a:lnTo>
                  <a:lnTo>
                    <a:pt x="138" y="92"/>
                  </a:lnTo>
                  <a:lnTo>
                    <a:pt x="132" y="92"/>
                  </a:lnTo>
                  <a:lnTo>
                    <a:pt x="128" y="100"/>
                  </a:lnTo>
                  <a:lnTo>
                    <a:pt x="110" y="102"/>
                  </a:lnTo>
                  <a:lnTo>
                    <a:pt x="84" y="98"/>
                  </a:lnTo>
                  <a:lnTo>
                    <a:pt x="90" y="88"/>
                  </a:lnTo>
                  <a:lnTo>
                    <a:pt x="98" y="82"/>
                  </a:lnTo>
                  <a:lnTo>
                    <a:pt x="104" y="76"/>
                  </a:lnTo>
                  <a:lnTo>
                    <a:pt x="96" y="72"/>
                  </a:lnTo>
                  <a:lnTo>
                    <a:pt x="80" y="78"/>
                  </a:lnTo>
                  <a:lnTo>
                    <a:pt x="62" y="78"/>
                  </a:lnTo>
                  <a:lnTo>
                    <a:pt x="38" y="80"/>
                  </a:lnTo>
                  <a:lnTo>
                    <a:pt x="26" y="76"/>
                  </a:lnTo>
                  <a:lnTo>
                    <a:pt x="34" y="72"/>
                  </a:lnTo>
                  <a:lnTo>
                    <a:pt x="48" y="66"/>
                  </a:lnTo>
                  <a:lnTo>
                    <a:pt x="60" y="64"/>
                  </a:lnTo>
                  <a:lnTo>
                    <a:pt x="52" y="62"/>
                  </a:lnTo>
                  <a:lnTo>
                    <a:pt x="40" y="62"/>
                  </a:lnTo>
                  <a:lnTo>
                    <a:pt x="32" y="66"/>
                  </a:lnTo>
                  <a:lnTo>
                    <a:pt x="20" y="70"/>
                  </a:lnTo>
                  <a:lnTo>
                    <a:pt x="22" y="64"/>
                  </a:lnTo>
                  <a:lnTo>
                    <a:pt x="28" y="60"/>
                  </a:lnTo>
                  <a:lnTo>
                    <a:pt x="20" y="56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12" y="50"/>
                  </a:lnTo>
                  <a:lnTo>
                    <a:pt x="36" y="50"/>
                  </a:lnTo>
                  <a:lnTo>
                    <a:pt x="46" y="46"/>
                  </a:lnTo>
                  <a:lnTo>
                    <a:pt x="54" y="42"/>
                  </a:lnTo>
                  <a:lnTo>
                    <a:pt x="72" y="42"/>
                  </a:lnTo>
                  <a:lnTo>
                    <a:pt x="80" y="46"/>
                  </a:lnTo>
                  <a:lnTo>
                    <a:pt x="94" y="46"/>
                  </a:lnTo>
                  <a:lnTo>
                    <a:pt x="106" y="46"/>
                  </a:lnTo>
                  <a:lnTo>
                    <a:pt x="98" y="36"/>
                  </a:lnTo>
                  <a:lnTo>
                    <a:pt x="102" y="28"/>
                  </a:lnTo>
                  <a:lnTo>
                    <a:pt x="118" y="28"/>
                  </a:lnTo>
                  <a:lnTo>
                    <a:pt x="130" y="34"/>
                  </a:lnTo>
                  <a:lnTo>
                    <a:pt x="148" y="38"/>
                  </a:lnTo>
                  <a:lnTo>
                    <a:pt x="168" y="40"/>
                  </a:lnTo>
                  <a:lnTo>
                    <a:pt x="156" y="32"/>
                  </a:lnTo>
                  <a:lnTo>
                    <a:pt x="146" y="26"/>
                  </a:lnTo>
                  <a:lnTo>
                    <a:pt x="150" y="20"/>
                  </a:lnTo>
                  <a:lnTo>
                    <a:pt x="164" y="18"/>
                  </a:lnTo>
                  <a:lnTo>
                    <a:pt x="170" y="14"/>
                  </a:lnTo>
                  <a:lnTo>
                    <a:pt x="184" y="14"/>
                  </a:lnTo>
                  <a:lnTo>
                    <a:pt x="198" y="8"/>
                  </a:lnTo>
                  <a:lnTo>
                    <a:pt x="216" y="10"/>
                  </a:lnTo>
                  <a:lnTo>
                    <a:pt x="228" y="14"/>
                  </a:lnTo>
                  <a:lnTo>
                    <a:pt x="236" y="18"/>
                  </a:lnTo>
                  <a:lnTo>
                    <a:pt x="246" y="26"/>
                  </a:lnTo>
                  <a:lnTo>
                    <a:pt x="254" y="22"/>
                  </a:lnTo>
                  <a:lnTo>
                    <a:pt x="246" y="14"/>
                  </a:lnTo>
                  <a:lnTo>
                    <a:pt x="238" y="6"/>
                  </a:lnTo>
                  <a:lnTo>
                    <a:pt x="236" y="0"/>
                  </a:lnTo>
                  <a:lnTo>
                    <a:pt x="278" y="4"/>
                  </a:lnTo>
                  <a:lnTo>
                    <a:pt x="284" y="12"/>
                  </a:lnTo>
                  <a:lnTo>
                    <a:pt x="304" y="18"/>
                  </a:lnTo>
                  <a:lnTo>
                    <a:pt x="296" y="10"/>
                  </a:lnTo>
                  <a:lnTo>
                    <a:pt x="298" y="2"/>
                  </a:lnTo>
                  <a:lnTo>
                    <a:pt x="318" y="4"/>
                  </a:lnTo>
                  <a:lnTo>
                    <a:pt x="326" y="10"/>
                  </a:lnTo>
                  <a:lnTo>
                    <a:pt x="330" y="4"/>
                  </a:lnTo>
                  <a:lnTo>
                    <a:pt x="350" y="2"/>
                  </a:lnTo>
                  <a:lnTo>
                    <a:pt x="366" y="6"/>
                  </a:lnTo>
                  <a:lnTo>
                    <a:pt x="406" y="8"/>
                  </a:lnTo>
                  <a:lnTo>
                    <a:pt x="404" y="12"/>
                  </a:lnTo>
                  <a:lnTo>
                    <a:pt x="388" y="16"/>
                  </a:lnTo>
                  <a:lnTo>
                    <a:pt x="388" y="20"/>
                  </a:lnTo>
                  <a:lnTo>
                    <a:pt x="410" y="14"/>
                  </a:lnTo>
                  <a:lnTo>
                    <a:pt x="434" y="14"/>
                  </a:lnTo>
                  <a:lnTo>
                    <a:pt x="452" y="14"/>
                  </a:lnTo>
                  <a:lnTo>
                    <a:pt x="460" y="26"/>
                  </a:lnTo>
                  <a:lnTo>
                    <a:pt x="484" y="26"/>
                  </a:lnTo>
                  <a:lnTo>
                    <a:pt x="490" y="36"/>
                  </a:lnTo>
                  <a:lnTo>
                    <a:pt x="482" y="40"/>
                  </a:lnTo>
                  <a:lnTo>
                    <a:pt x="458" y="48"/>
                  </a:lnTo>
                  <a:lnTo>
                    <a:pt x="442" y="56"/>
                  </a:lnTo>
                  <a:lnTo>
                    <a:pt x="382" y="58"/>
                  </a:lnTo>
                  <a:lnTo>
                    <a:pt x="376" y="62"/>
                  </a:lnTo>
                  <a:lnTo>
                    <a:pt x="398" y="64"/>
                  </a:lnTo>
                  <a:lnTo>
                    <a:pt x="388" y="66"/>
                  </a:lnTo>
                  <a:lnTo>
                    <a:pt x="368" y="74"/>
                  </a:lnTo>
                  <a:lnTo>
                    <a:pt x="398" y="70"/>
                  </a:lnTo>
                  <a:lnTo>
                    <a:pt x="418" y="64"/>
                  </a:lnTo>
                  <a:lnTo>
                    <a:pt x="432" y="64"/>
                  </a:lnTo>
                  <a:lnTo>
                    <a:pt x="434" y="6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gray">
            <a:xfrm>
              <a:off x="1754" y="1671"/>
              <a:ext cx="110" cy="100"/>
            </a:xfrm>
            <a:custGeom>
              <a:avLst/>
              <a:gdLst>
                <a:gd name="T0" fmla="*/ 30 w 110"/>
                <a:gd name="T1" fmla="*/ 36 h 100"/>
                <a:gd name="T2" fmla="*/ 40 w 110"/>
                <a:gd name="T3" fmla="*/ 20 h 100"/>
                <a:gd name="T4" fmla="*/ 54 w 110"/>
                <a:gd name="T5" fmla="*/ 6 h 100"/>
                <a:gd name="T6" fmla="*/ 66 w 110"/>
                <a:gd name="T7" fmla="*/ 0 h 100"/>
                <a:gd name="T8" fmla="*/ 62 w 110"/>
                <a:gd name="T9" fmla="*/ 8 h 100"/>
                <a:gd name="T10" fmla="*/ 58 w 110"/>
                <a:gd name="T11" fmla="*/ 20 h 100"/>
                <a:gd name="T12" fmla="*/ 62 w 110"/>
                <a:gd name="T13" fmla="*/ 34 h 100"/>
                <a:gd name="T14" fmla="*/ 72 w 110"/>
                <a:gd name="T15" fmla="*/ 44 h 100"/>
                <a:gd name="T16" fmla="*/ 82 w 110"/>
                <a:gd name="T17" fmla="*/ 38 h 100"/>
                <a:gd name="T18" fmla="*/ 86 w 110"/>
                <a:gd name="T19" fmla="*/ 44 h 100"/>
                <a:gd name="T20" fmla="*/ 94 w 110"/>
                <a:gd name="T21" fmla="*/ 46 h 100"/>
                <a:gd name="T22" fmla="*/ 90 w 110"/>
                <a:gd name="T23" fmla="*/ 54 h 100"/>
                <a:gd name="T24" fmla="*/ 100 w 110"/>
                <a:gd name="T25" fmla="*/ 64 h 100"/>
                <a:gd name="T26" fmla="*/ 106 w 110"/>
                <a:gd name="T27" fmla="*/ 66 h 100"/>
                <a:gd name="T28" fmla="*/ 108 w 110"/>
                <a:gd name="T29" fmla="*/ 74 h 100"/>
                <a:gd name="T30" fmla="*/ 110 w 110"/>
                <a:gd name="T31" fmla="*/ 86 h 100"/>
                <a:gd name="T32" fmla="*/ 106 w 110"/>
                <a:gd name="T33" fmla="*/ 96 h 100"/>
                <a:gd name="T34" fmla="*/ 92 w 110"/>
                <a:gd name="T35" fmla="*/ 100 h 100"/>
                <a:gd name="T36" fmla="*/ 86 w 110"/>
                <a:gd name="T37" fmla="*/ 90 h 100"/>
                <a:gd name="T38" fmla="*/ 78 w 110"/>
                <a:gd name="T39" fmla="*/ 82 h 100"/>
                <a:gd name="T40" fmla="*/ 72 w 110"/>
                <a:gd name="T41" fmla="*/ 88 h 100"/>
                <a:gd name="T42" fmla="*/ 70 w 110"/>
                <a:gd name="T43" fmla="*/ 94 h 100"/>
                <a:gd name="T44" fmla="*/ 60 w 110"/>
                <a:gd name="T45" fmla="*/ 90 h 100"/>
                <a:gd name="T46" fmla="*/ 58 w 110"/>
                <a:gd name="T47" fmla="*/ 78 h 100"/>
                <a:gd name="T48" fmla="*/ 30 w 110"/>
                <a:gd name="T49" fmla="*/ 82 h 100"/>
                <a:gd name="T50" fmla="*/ 0 w 110"/>
                <a:gd name="T51" fmla="*/ 80 h 100"/>
                <a:gd name="T52" fmla="*/ 2 w 110"/>
                <a:gd name="T53" fmla="*/ 66 h 100"/>
                <a:gd name="T54" fmla="*/ 16 w 110"/>
                <a:gd name="T55" fmla="*/ 52 h 100"/>
                <a:gd name="T56" fmla="*/ 22 w 110"/>
                <a:gd name="T57" fmla="*/ 44 h 100"/>
                <a:gd name="T58" fmla="*/ 30 w 110"/>
                <a:gd name="T59" fmla="*/ 3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0" h="100">
                  <a:moveTo>
                    <a:pt x="30" y="36"/>
                  </a:moveTo>
                  <a:lnTo>
                    <a:pt x="40" y="20"/>
                  </a:lnTo>
                  <a:lnTo>
                    <a:pt x="54" y="6"/>
                  </a:lnTo>
                  <a:lnTo>
                    <a:pt x="66" y="0"/>
                  </a:lnTo>
                  <a:lnTo>
                    <a:pt x="62" y="8"/>
                  </a:lnTo>
                  <a:lnTo>
                    <a:pt x="58" y="20"/>
                  </a:lnTo>
                  <a:lnTo>
                    <a:pt x="62" y="34"/>
                  </a:lnTo>
                  <a:lnTo>
                    <a:pt x="72" y="44"/>
                  </a:lnTo>
                  <a:lnTo>
                    <a:pt x="82" y="38"/>
                  </a:lnTo>
                  <a:lnTo>
                    <a:pt x="86" y="44"/>
                  </a:lnTo>
                  <a:lnTo>
                    <a:pt x="94" y="46"/>
                  </a:lnTo>
                  <a:lnTo>
                    <a:pt x="90" y="54"/>
                  </a:lnTo>
                  <a:lnTo>
                    <a:pt x="100" y="64"/>
                  </a:lnTo>
                  <a:lnTo>
                    <a:pt x="106" y="66"/>
                  </a:lnTo>
                  <a:lnTo>
                    <a:pt x="108" y="74"/>
                  </a:lnTo>
                  <a:lnTo>
                    <a:pt x="110" y="86"/>
                  </a:lnTo>
                  <a:lnTo>
                    <a:pt x="106" y="96"/>
                  </a:lnTo>
                  <a:lnTo>
                    <a:pt x="92" y="100"/>
                  </a:lnTo>
                  <a:lnTo>
                    <a:pt x="86" y="90"/>
                  </a:lnTo>
                  <a:lnTo>
                    <a:pt x="78" y="82"/>
                  </a:lnTo>
                  <a:lnTo>
                    <a:pt x="72" y="88"/>
                  </a:lnTo>
                  <a:lnTo>
                    <a:pt x="70" y="94"/>
                  </a:lnTo>
                  <a:lnTo>
                    <a:pt x="60" y="90"/>
                  </a:lnTo>
                  <a:lnTo>
                    <a:pt x="58" y="78"/>
                  </a:lnTo>
                  <a:lnTo>
                    <a:pt x="30" y="82"/>
                  </a:lnTo>
                  <a:lnTo>
                    <a:pt x="0" y="80"/>
                  </a:lnTo>
                  <a:lnTo>
                    <a:pt x="2" y="66"/>
                  </a:lnTo>
                  <a:lnTo>
                    <a:pt x="16" y="52"/>
                  </a:lnTo>
                  <a:lnTo>
                    <a:pt x="22" y="44"/>
                  </a:lnTo>
                  <a:lnTo>
                    <a:pt x="30" y="3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gray">
            <a:xfrm>
              <a:off x="464" y="1171"/>
              <a:ext cx="1350" cy="690"/>
            </a:xfrm>
            <a:custGeom>
              <a:avLst/>
              <a:gdLst>
                <a:gd name="T0" fmla="*/ 1210 w 1350"/>
                <a:gd name="T1" fmla="*/ 602 h 690"/>
                <a:gd name="T2" fmla="*/ 1278 w 1350"/>
                <a:gd name="T3" fmla="*/ 596 h 690"/>
                <a:gd name="T4" fmla="*/ 1258 w 1350"/>
                <a:gd name="T5" fmla="*/ 630 h 690"/>
                <a:gd name="T6" fmla="*/ 1188 w 1350"/>
                <a:gd name="T7" fmla="*/ 656 h 690"/>
                <a:gd name="T8" fmla="*/ 1214 w 1350"/>
                <a:gd name="T9" fmla="*/ 620 h 690"/>
                <a:gd name="T10" fmla="*/ 1160 w 1350"/>
                <a:gd name="T11" fmla="*/ 612 h 690"/>
                <a:gd name="T12" fmla="*/ 1118 w 1350"/>
                <a:gd name="T13" fmla="*/ 612 h 690"/>
                <a:gd name="T14" fmla="*/ 1014 w 1350"/>
                <a:gd name="T15" fmla="*/ 652 h 690"/>
                <a:gd name="T16" fmla="*/ 980 w 1350"/>
                <a:gd name="T17" fmla="*/ 668 h 690"/>
                <a:gd name="T18" fmla="*/ 920 w 1350"/>
                <a:gd name="T19" fmla="*/ 688 h 690"/>
                <a:gd name="T20" fmla="*/ 940 w 1350"/>
                <a:gd name="T21" fmla="*/ 648 h 690"/>
                <a:gd name="T22" fmla="*/ 962 w 1350"/>
                <a:gd name="T23" fmla="*/ 622 h 690"/>
                <a:gd name="T24" fmla="*/ 892 w 1350"/>
                <a:gd name="T25" fmla="*/ 590 h 690"/>
                <a:gd name="T26" fmla="*/ 844 w 1350"/>
                <a:gd name="T27" fmla="*/ 554 h 690"/>
                <a:gd name="T28" fmla="*/ 786 w 1350"/>
                <a:gd name="T29" fmla="*/ 568 h 690"/>
                <a:gd name="T30" fmla="*/ 722 w 1350"/>
                <a:gd name="T31" fmla="*/ 544 h 690"/>
                <a:gd name="T32" fmla="*/ 250 w 1350"/>
                <a:gd name="T33" fmla="*/ 516 h 690"/>
                <a:gd name="T34" fmla="*/ 208 w 1350"/>
                <a:gd name="T35" fmla="*/ 486 h 690"/>
                <a:gd name="T36" fmla="*/ 194 w 1350"/>
                <a:gd name="T37" fmla="*/ 448 h 690"/>
                <a:gd name="T38" fmla="*/ 180 w 1350"/>
                <a:gd name="T39" fmla="*/ 420 h 690"/>
                <a:gd name="T40" fmla="*/ 136 w 1350"/>
                <a:gd name="T41" fmla="*/ 372 h 690"/>
                <a:gd name="T42" fmla="*/ 58 w 1350"/>
                <a:gd name="T43" fmla="*/ 330 h 690"/>
                <a:gd name="T44" fmla="*/ 18 w 1350"/>
                <a:gd name="T45" fmla="*/ 64 h 690"/>
                <a:gd name="T46" fmla="*/ 138 w 1350"/>
                <a:gd name="T47" fmla="*/ 60 h 690"/>
                <a:gd name="T48" fmla="*/ 230 w 1350"/>
                <a:gd name="T49" fmla="*/ 64 h 690"/>
                <a:gd name="T50" fmla="*/ 328 w 1350"/>
                <a:gd name="T51" fmla="*/ 66 h 690"/>
                <a:gd name="T52" fmla="*/ 410 w 1350"/>
                <a:gd name="T53" fmla="*/ 110 h 690"/>
                <a:gd name="T54" fmla="*/ 528 w 1350"/>
                <a:gd name="T55" fmla="*/ 142 h 690"/>
                <a:gd name="T56" fmla="*/ 600 w 1350"/>
                <a:gd name="T57" fmla="*/ 112 h 690"/>
                <a:gd name="T58" fmla="*/ 676 w 1350"/>
                <a:gd name="T59" fmla="*/ 106 h 690"/>
                <a:gd name="T60" fmla="*/ 716 w 1350"/>
                <a:gd name="T61" fmla="*/ 134 h 690"/>
                <a:gd name="T62" fmla="*/ 740 w 1350"/>
                <a:gd name="T63" fmla="*/ 64 h 690"/>
                <a:gd name="T64" fmla="*/ 718 w 1350"/>
                <a:gd name="T65" fmla="*/ 12 h 690"/>
                <a:gd name="T66" fmla="*/ 776 w 1350"/>
                <a:gd name="T67" fmla="*/ 48 h 690"/>
                <a:gd name="T68" fmla="*/ 812 w 1350"/>
                <a:gd name="T69" fmla="*/ 98 h 690"/>
                <a:gd name="T70" fmla="*/ 834 w 1350"/>
                <a:gd name="T71" fmla="*/ 112 h 690"/>
                <a:gd name="T72" fmla="*/ 886 w 1350"/>
                <a:gd name="T73" fmla="*/ 74 h 690"/>
                <a:gd name="T74" fmla="*/ 940 w 1350"/>
                <a:gd name="T75" fmla="*/ 94 h 690"/>
                <a:gd name="T76" fmla="*/ 916 w 1350"/>
                <a:gd name="T77" fmla="*/ 152 h 690"/>
                <a:gd name="T78" fmla="*/ 870 w 1350"/>
                <a:gd name="T79" fmla="*/ 156 h 690"/>
                <a:gd name="T80" fmla="*/ 816 w 1350"/>
                <a:gd name="T81" fmla="*/ 172 h 690"/>
                <a:gd name="T82" fmla="*/ 830 w 1350"/>
                <a:gd name="T83" fmla="*/ 210 h 690"/>
                <a:gd name="T84" fmla="*/ 778 w 1350"/>
                <a:gd name="T85" fmla="*/ 222 h 690"/>
                <a:gd name="T86" fmla="*/ 736 w 1350"/>
                <a:gd name="T87" fmla="*/ 336 h 690"/>
                <a:gd name="T88" fmla="*/ 800 w 1350"/>
                <a:gd name="T89" fmla="*/ 374 h 690"/>
                <a:gd name="T90" fmla="*/ 904 w 1350"/>
                <a:gd name="T91" fmla="*/ 418 h 690"/>
                <a:gd name="T92" fmla="*/ 944 w 1350"/>
                <a:gd name="T93" fmla="*/ 484 h 690"/>
                <a:gd name="T94" fmla="*/ 984 w 1350"/>
                <a:gd name="T95" fmla="*/ 462 h 690"/>
                <a:gd name="T96" fmla="*/ 1020 w 1350"/>
                <a:gd name="T97" fmla="*/ 372 h 690"/>
                <a:gd name="T98" fmla="*/ 1004 w 1350"/>
                <a:gd name="T99" fmla="*/ 304 h 690"/>
                <a:gd name="T100" fmla="*/ 1044 w 1350"/>
                <a:gd name="T101" fmla="*/ 258 h 690"/>
                <a:gd name="T102" fmla="*/ 1134 w 1350"/>
                <a:gd name="T103" fmla="*/ 290 h 690"/>
                <a:gd name="T104" fmla="*/ 1168 w 1350"/>
                <a:gd name="T105" fmla="*/ 352 h 690"/>
                <a:gd name="T106" fmla="*/ 1228 w 1350"/>
                <a:gd name="T107" fmla="*/ 328 h 690"/>
                <a:gd name="T108" fmla="*/ 1256 w 1350"/>
                <a:gd name="T109" fmla="*/ 398 h 690"/>
                <a:gd name="T110" fmla="*/ 1318 w 1350"/>
                <a:gd name="T111" fmla="*/ 430 h 690"/>
                <a:gd name="T112" fmla="*/ 1284 w 1350"/>
                <a:gd name="T113" fmla="*/ 458 h 690"/>
                <a:gd name="T114" fmla="*/ 1348 w 1350"/>
                <a:gd name="T115" fmla="*/ 458 h 690"/>
                <a:gd name="T116" fmla="*/ 1286 w 1350"/>
                <a:gd name="T117" fmla="*/ 524 h 690"/>
                <a:gd name="T118" fmla="*/ 1152 w 1350"/>
                <a:gd name="T119" fmla="*/ 548 h 690"/>
                <a:gd name="T120" fmla="*/ 1116 w 1350"/>
                <a:gd name="T121" fmla="*/ 590 h 690"/>
                <a:gd name="T122" fmla="*/ 1202 w 1350"/>
                <a:gd name="T123" fmla="*/ 548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50" h="690">
                  <a:moveTo>
                    <a:pt x="1218" y="562"/>
                  </a:moveTo>
                  <a:lnTo>
                    <a:pt x="1214" y="568"/>
                  </a:lnTo>
                  <a:lnTo>
                    <a:pt x="1204" y="570"/>
                  </a:lnTo>
                  <a:lnTo>
                    <a:pt x="1208" y="580"/>
                  </a:lnTo>
                  <a:lnTo>
                    <a:pt x="1204" y="588"/>
                  </a:lnTo>
                  <a:lnTo>
                    <a:pt x="1206" y="594"/>
                  </a:lnTo>
                  <a:lnTo>
                    <a:pt x="1210" y="602"/>
                  </a:lnTo>
                  <a:lnTo>
                    <a:pt x="1222" y="610"/>
                  </a:lnTo>
                  <a:lnTo>
                    <a:pt x="1236" y="614"/>
                  </a:lnTo>
                  <a:lnTo>
                    <a:pt x="1254" y="614"/>
                  </a:lnTo>
                  <a:lnTo>
                    <a:pt x="1262" y="612"/>
                  </a:lnTo>
                  <a:lnTo>
                    <a:pt x="1266" y="604"/>
                  </a:lnTo>
                  <a:lnTo>
                    <a:pt x="1270" y="596"/>
                  </a:lnTo>
                  <a:lnTo>
                    <a:pt x="1278" y="596"/>
                  </a:lnTo>
                  <a:lnTo>
                    <a:pt x="1278" y="604"/>
                  </a:lnTo>
                  <a:lnTo>
                    <a:pt x="1284" y="608"/>
                  </a:lnTo>
                  <a:lnTo>
                    <a:pt x="1284" y="616"/>
                  </a:lnTo>
                  <a:lnTo>
                    <a:pt x="1274" y="616"/>
                  </a:lnTo>
                  <a:lnTo>
                    <a:pt x="1268" y="616"/>
                  </a:lnTo>
                  <a:lnTo>
                    <a:pt x="1262" y="626"/>
                  </a:lnTo>
                  <a:lnTo>
                    <a:pt x="1258" y="630"/>
                  </a:lnTo>
                  <a:lnTo>
                    <a:pt x="1246" y="634"/>
                  </a:lnTo>
                  <a:lnTo>
                    <a:pt x="1230" y="640"/>
                  </a:lnTo>
                  <a:lnTo>
                    <a:pt x="1220" y="640"/>
                  </a:lnTo>
                  <a:lnTo>
                    <a:pt x="1212" y="648"/>
                  </a:lnTo>
                  <a:lnTo>
                    <a:pt x="1204" y="656"/>
                  </a:lnTo>
                  <a:lnTo>
                    <a:pt x="1198" y="662"/>
                  </a:lnTo>
                  <a:lnTo>
                    <a:pt x="1188" y="656"/>
                  </a:lnTo>
                  <a:lnTo>
                    <a:pt x="1186" y="648"/>
                  </a:lnTo>
                  <a:lnTo>
                    <a:pt x="1190" y="640"/>
                  </a:lnTo>
                  <a:lnTo>
                    <a:pt x="1202" y="632"/>
                  </a:lnTo>
                  <a:lnTo>
                    <a:pt x="1214" y="628"/>
                  </a:lnTo>
                  <a:lnTo>
                    <a:pt x="1216" y="626"/>
                  </a:lnTo>
                  <a:lnTo>
                    <a:pt x="1216" y="624"/>
                  </a:lnTo>
                  <a:lnTo>
                    <a:pt x="1214" y="620"/>
                  </a:lnTo>
                  <a:lnTo>
                    <a:pt x="1210" y="618"/>
                  </a:lnTo>
                  <a:lnTo>
                    <a:pt x="1198" y="624"/>
                  </a:lnTo>
                  <a:lnTo>
                    <a:pt x="1188" y="628"/>
                  </a:lnTo>
                  <a:lnTo>
                    <a:pt x="1172" y="632"/>
                  </a:lnTo>
                  <a:lnTo>
                    <a:pt x="1168" y="626"/>
                  </a:lnTo>
                  <a:lnTo>
                    <a:pt x="1162" y="620"/>
                  </a:lnTo>
                  <a:lnTo>
                    <a:pt x="1160" y="612"/>
                  </a:lnTo>
                  <a:lnTo>
                    <a:pt x="1162" y="596"/>
                  </a:lnTo>
                  <a:lnTo>
                    <a:pt x="1160" y="588"/>
                  </a:lnTo>
                  <a:lnTo>
                    <a:pt x="1146" y="584"/>
                  </a:lnTo>
                  <a:lnTo>
                    <a:pt x="1138" y="580"/>
                  </a:lnTo>
                  <a:lnTo>
                    <a:pt x="1130" y="588"/>
                  </a:lnTo>
                  <a:lnTo>
                    <a:pt x="1122" y="602"/>
                  </a:lnTo>
                  <a:lnTo>
                    <a:pt x="1118" y="612"/>
                  </a:lnTo>
                  <a:lnTo>
                    <a:pt x="1118" y="618"/>
                  </a:lnTo>
                  <a:lnTo>
                    <a:pt x="1112" y="626"/>
                  </a:lnTo>
                  <a:lnTo>
                    <a:pt x="1100" y="632"/>
                  </a:lnTo>
                  <a:lnTo>
                    <a:pt x="1042" y="632"/>
                  </a:lnTo>
                  <a:lnTo>
                    <a:pt x="1026" y="644"/>
                  </a:lnTo>
                  <a:lnTo>
                    <a:pt x="1020" y="648"/>
                  </a:lnTo>
                  <a:lnTo>
                    <a:pt x="1014" y="652"/>
                  </a:lnTo>
                  <a:lnTo>
                    <a:pt x="1002" y="652"/>
                  </a:lnTo>
                  <a:lnTo>
                    <a:pt x="986" y="652"/>
                  </a:lnTo>
                  <a:lnTo>
                    <a:pt x="980" y="656"/>
                  </a:lnTo>
                  <a:lnTo>
                    <a:pt x="972" y="660"/>
                  </a:lnTo>
                  <a:lnTo>
                    <a:pt x="974" y="664"/>
                  </a:lnTo>
                  <a:lnTo>
                    <a:pt x="982" y="664"/>
                  </a:lnTo>
                  <a:lnTo>
                    <a:pt x="980" y="668"/>
                  </a:lnTo>
                  <a:lnTo>
                    <a:pt x="982" y="672"/>
                  </a:lnTo>
                  <a:lnTo>
                    <a:pt x="964" y="674"/>
                  </a:lnTo>
                  <a:lnTo>
                    <a:pt x="948" y="678"/>
                  </a:lnTo>
                  <a:lnTo>
                    <a:pt x="940" y="680"/>
                  </a:lnTo>
                  <a:lnTo>
                    <a:pt x="932" y="686"/>
                  </a:lnTo>
                  <a:lnTo>
                    <a:pt x="924" y="690"/>
                  </a:lnTo>
                  <a:lnTo>
                    <a:pt x="920" y="688"/>
                  </a:lnTo>
                  <a:lnTo>
                    <a:pt x="920" y="680"/>
                  </a:lnTo>
                  <a:lnTo>
                    <a:pt x="922" y="678"/>
                  </a:lnTo>
                  <a:lnTo>
                    <a:pt x="922" y="670"/>
                  </a:lnTo>
                  <a:lnTo>
                    <a:pt x="928" y="668"/>
                  </a:lnTo>
                  <a:lnTo>
                    <a:pt x="936" y="666"/>
                  </a:lnTo>
                  <a:lnTo>
                    <a:pt x="938" y="656"/>
                  </a:lnTo>
                  <a:lnTo>
                    <a:pt x="940" y="648"/>
                  </a:lnTo>
                  <a:lnTo>
                    <a:pt x="946" y="642"/>
                  </a:lnTo>
                  <a:lnTo>
                    <a:pt x="948" y="636"/>
                  </a:lnTo>
                  <a:lnTo>
                    <a:pt x="952" y="636"/>
                  </a:lnTo>
                  <a:lnTo>
                    <a:pt x="958" y="642"/>
                  </a:lnTo>
                  <a:lnTo>
                    <a:pt x="966" y="640"/>
                  </a:lnTo>
                  <a:lnTo>
                    <a:pt x="968" y="632"/>
                  </a:lnTo>
                  <a:lnTo>
                    <a:pt x="962" y="622"/>
                  </a:lnTo>
                  <a:lnTo>
                    <a:pt x="954" y="614"/>
                  </a:lnTo>
                  <a:lnTo>
                    <a:pt x="942" y="610"/>
                  </a:lnTo>
                  <a:lnTo>
                    <a:pt x="930" y="608"/>
                  </a:lnTo>
                  <a:lnTo>
                    <a:pt x="914" y="608"/>
                  </a:lnTo>
                  <a:lnTo>
                    <a:pt x="902" y="606"/>
                  </a:lnTo>
                  <a:lnTo>
                    <a:pt x="896" y="600"/>
                  </a:lnTo>
                  <a:lnTo>
                    <a:pt x="892" y="590"/>
                  </a:lnTo>
                  <a:lnTo>
                    <a:pt x="888" y="578"/>
                  </a:lnTo>
                  <a:lnTo>
                    <a:pt x="886" y="574"/>
                  </a:lnTo>
                  <a:lnTo>
                    <a:pt x="874" y="574"/>
                  </a:lnTo>
                  <a:lnTo>
                    <a:pt x="870" y="566"/>
                  </a:lnTo>
                  <a:lnTo>
                    <a:pt x="864" y="558"/>
                  </a:lnTo>
                  <a:lnTo>
                    <a:pt x="854" y="558"/>
                  </a:lnTo>
                  <a:lnTo>
                    <a:pt x="844" y="554"/>
                  </a:lnTo>
                  <a:lnTo>
                    <a:pt x="836" y="554"/>
                  </a:lnTo>
                  <a:lnTo>
                    <a:pt x="828" y="560"/>
                  </a:lnTo>
                  <a:lnTo>
                    <a:pt x="818" y="566"/>
                  </a:lnTo>
                  <a:lnTo>
                    <a:pt x="810" y="572"/>
                  </a:lnTo>
                  <a:lnTo>
                    <a:pt x="804" y="570"/>
                  </a:lnTo>
                  <a:lnTo>
                    <a:pt x="794" y="570"/>
                  </a:lnTo>
                  <a:lnTo>
                    <a:pt x="786" y="568"/>
                  </a:lnTo>
                  <a:lnTo>
                    <a:pt x="782" y="568"/>
                  </a:lnTo>
                  <a:lnTo>
                    <a:pt x="772" y="564"/>
                  </a:lnTo>
                  <a:lnTo>
                    <a:pt x="748" y="560"/>
                  </a:lnTo>
                  <a:lnTo>
                    <a:pt x="736" y="556"/>
                  </a:lnTo>
                  <a:lnTo>
                    <a:pt x="732" y="552"/>
                  </a:lnTo>
                  <a:lnTo>
                    <a:pt x="730" y="544"/>
                  </a:lnTo>
                  <a:lnTo>
                    <a:pt x="722" y="544"/>
                  </a:lnTo>
                  <a:lnTo>
                    <a:pt x="720" y="552"/>
                  </a:lnTo>
                  <a:lnTo>
                    <a:pt x="290" y="552"/>
                  </a:lnTo>
                  <a:lnTo>
                    <a:pt x="282" y="542"/>
                  </a:lnTo>
                  <a:lnTo>
                    <a:pt x="272" y="532"/>
                  </a:lnTo>
                  <a:lnTo>
                    <a:pt x="266" y="536"/>
                  </a:lnTo>
                  <a:lnTo>
                    <a:pt x="256" y="526"/>
                  </a:lnTo>
                  <a:lnTo>
                    <a:pt x="250" y="516"/>
                  </a:lnTo>
                  <a:lnTo>
                    <a:pt x="244" y="520"/>
                  </a:lnTo>
                  <a:lnTo>
                    <a:pt x="232" y="512"/>
                  </a:lnTo>
                  <a:lnTo>
                    <a:pt x="214" y="510"/>
                  </a:lnTo>
                  <a:lnTo>
                    <a:pt x="218" y="500"/>
                  </a:lnTo>
                  <a:lnTo>
                    <a:pt x="216" y="494"/>
                  </a:lnTo>
                  <a:lnTo>
                    <a:pt x="208" y="494"/>
                  </a:lnTo>
                  <a:lnTo>
                    <a:pt x="208" y="486"/>
                  </a:lnTo>
                  <a:lnTo>
                    <a:pt x="206" y="478"/>
                  </a:lnTo>
                  <a:lnTo>
                    <a:pt x="202" y="472"/>
                  </a:lnTo>
                  <a:lnTo>
                    <a:pt x="196" y="470"/>
                  </a:lnTo>
                  <a:lnTo>
                    <a:pt x="188" y="474"/>
                  </a:lnTo>
                  <a:lnTo>
                    <a:pt x="190" y="466"/>
                  </a:lnTo>
                  <a:lnTo>
                    <a:pt x="196" y="456"/>
                  </a:lnTo>
                  <a:lnTo>
                    <a:pt x="194" y="448"/>
                  </a:lnTo>
                  <a:lnTo>
                    <a:pt x="188" y="452"/>
                  </a:lnTo>
                  <a:lnTo>
                    <a:pt x="180" y="458"/>
                  </a:lnTo>
                  <a:lnTo>
                    <a:pt x="172" y="458"/>
                  </a:lnTo>
                  <a:lnTo>
                    <a:pt x="172" y="446"/>
                  </a:lnTo>
                  <a:lnTo>
                    <a:pt x="174" y="438"/>
                  </a:lnTo>
                  <a:lnTo>
                    <a:pt x="174" y="432"/>
                  </a:lnTo>
                  <a:lnTo>
                    <a:pt x="180" y="420"/>
                  </a:lnTo>
                  <a:lnTo>
                    <a:pt x="178" y="410"/>
                  </a:lnTo>
                  <a:lnTo>
                    <a:pt x="174" y="408"/>
                  </a:lnTo>
                  <a:lnTo>
                    <a:pt x="172" y="400"/>
                  </a:lnTo>
                  <a:lnTo>
                    <a:pt x="158" y="392"/>
                  </a:lnTo>
                  <a:lnTo>
                    <a:pt x="150" y="386"/>
                  </a:lnTo>
                  <a:lnTo>
                    <a:pt x="146" y="384"/>
                  </a:lnTo>
                  <a:lnTo>
                    <a:pt x="136" y="372"/>
                  </a:lnTo>
                  <a:lnTo>
                    <a:pt x="126" y="354"/>
                  </a:lnTo>
                  <a:lnTo>
                    <a:pt x="118" y="346"/>
                  </a:lnTo>
                  <a:lnTo>
                    <a:pt x="100" y="326"/>
                  </a:lnTo>
                  <a:lnTo>
                    <a:pt x="88" y="314"/>
                  </a:lnTo>
                  <a:lnTo>
                    <a:pt x="70" y="322"/>
                  </a:lnTo>
                  <a:lnTo>
                    <a:pt x="68" y="328"/>
                  </a:lnTo>
                  <a:lnTo>
                    <a:pt x="58" y="330"/>
                  </a:lnTo>
                  <a:lnTo>
                    <a:pt x="46" y="320"/>
                  </a:lnTo>
                  <a:lnTo>
                    <a:pt x="34" y="310"/>
                  </a:lnTo>
                  <a:lnTo>
                    <a:pt x="26" y="300"/>
                  </a:lnTo>
                  <a:lnTo>
                    <a:pt x="10" y="306"/>
                  </a:lnTo>
                  <a:lnTo>
                    <a:pt x="0" y="302"/>
                  </a:lnTo>
                  <a:lnTo>
                    <a:pt x="0" y="62"/>
                  </a:lnTo>
                  <a:lnTo>
                    <a:pt x="18" y="64"/>
                  </a:lnTo>
                  <a:lnTo>
                    <a:pt x="48" y="76"/>
                  </a:lnTo>
                  <a:lnTo>
                    <a:pt x="84" y="86"/>
                  </a:lnTo>
                  <a:lnTo>
                    <a:pt x="82" y="72"/>
                  </a:lnTo>
                  <a:lnTo>
                    <a:pt x="100" y="62"/>
                  </a:lnTo>
                  <a:lnTo>
                    <a:pt x="110" y="68"/>
                  </a:lnTo>
                  <a:lnTo>
                    <a:pt x="116" y="72"/>
                  </a:lnTo>
                  <a:lnTo>
                    <a:pt x="138" y="60"/>
                  </a:lnTo>
                  <a:lnTo>
                    <a:pt x="162" y="48"/>
                  </a:lnTo>
                  <a:lnTo>
                    <a:pt x="178" y="48"/>
                  </a:lnTo>
                  <a:lnTo>
                    <a:pt x="180" y="56"/>
                  </a:lnTo>
                  <a:lnTo>
                    <a:pt x="192" y="58"/>
                  </a:lnTo>
                  <a:lnTo>
                    <a:pt x="208" y="38"/>
                  </a:lnTo>
                  <a:lnTo>
                    <a:pt x="218" y="46"/>
                  </a:lnTo>
                  <a:lnTo>
                    <a:pt x="230" y="64"/>
                  </a:lnTo>
                  <a:lnTo>
                    <a:pt x="244" y="66"/>
                  </a:lnTo>
                  <a:lnTo>
                    <a:pt x="256" y="50"/>
                  </a:lnTo>
                  <a:lnTo>
                    <a:pt x="262" y="52"/>
                  </a:lnTo>
                  <a:lnTo>
                    <a:pt x="270" y="70"/>
                  </a:lnTo>
                  <a:lnTo>
                    <a:pt x="282" y="62"/>
                  </a:lnTo>
                  <a:lnTo>
                    <a:pt x="302" y="56"/>
                  </a:lnTo>
                  <a:lnTo>
                    <a:pt x="328" y="66"/>
                  </a:lnTo>
                  <a:lnTo>
                    <a:pt x="352" y="72"/>
                  </a:lnTo>
                  <a:lnTo>
                    <a:pt x="382" y="82"/>
                  </a:lnTo>
                  <a:lnTo>
                    <a:pt x="404" y="84"/>
                  </a:lnTo>
                  <a:lnTo>
                    <a:pt x="422" y="92"/>
                  </a:lnTo>
                  <a:lnTo>
                    <a:pt x="424" y="100"/>
                  </a:lnTo>
                  <a:lnTo>
                    <a:pt x="412" y="102"/>
                  </a:lnTo>
                  <a:lnTo>
                    <a:pt x="410" y="110"/>
                  </a:lnTo>
                  <a:lnTo>
                    <a:pt x="426" y="118"/>
                  </a:lnTo>
                  <a:lnTo>
                    <a:pt x="456" y="116"/>
                  </a:lnTo>
                  <a:lnTo>
                    <a:pt x="478" y="114"/>
                  </a:lnTo>
                  <a:lnTo>
                    <a:pt x="486" y="110"/>
                  </a:lnTo>
                  <a:lnTo>
                    <a:pt x="504" y="120"/>
                  </a:lnTo>
                  <a:lnTo>
                    <a:pt x="520" y="130"/>
                  </a:lnTo>
                  <a:lnTo>
                    <a:pt x="528" y="142"/>
                  </a:lnTo>
                  <a:lnTo>
                    <a:pt x="534" y="138"/>
                  </a:lnTo>
                  <a:lnTo>
                    <a:pt x="530" y="120"/>
                  </a:lnTo>
                  <a:lnTo>
                    <a:pt x="526" y="110"/>
                  </a:lnTo>
                  <a:lnTo>
                    <a:pt x="536" y="104"/>
                  </a:lnTo>
                  <a:lnTo>
                    <a:pt x="560" y="94"/>
                  </a:lnTo>
                  <a:lnTo>
                    <a:pt x="578" y="104"/>
                  </a:lnTo>
                  <a:lnTo>
                    <a:pt x="600" y="112"/>
                  </a:lnTo>
                  <a:lnTo>
                    <a:pt x="622" y="116"/>
                  </a:lnTo>
                  <a:lnTo>
                    <a:pt x="646" y="116"/>
                  </a:lnTo>
                  <a:lnTo>
                    <a:pt x="668" y="116"/>
                  </a:lnTo>
                  <a:lnTo>
                    <a:pt x="688" y="118"/>
                  </a:lnTo>
                  <a:lnTo>
                    <a:pt x="694" y="112"/>
                  </a:lnTo>
                  <a:lnTo>
                    <a:pt x="688" y="108"/>
                  </a:lnTo>
                  <a:lnTo>
                    <a:pt x="676" y="106"/>
                  </a:lnTo>
                  <a:lnTo>
                    <a:pt x="678" y="98"/>
                  </a:lnTo>
                  <a:lnTo>
                    <a:pt x="684" y="96"/>
                  </a:lnTo>
                  <a:lnTo>
                    <a:pt x="696" y="100"/>
                  </a:lnTo>
                  <a:lnTo>
                    <a:pt x="708" y="112"/>
                  </a:lnTo>
                  <a:lnTo>
                    <a:pt x="704" y="116"/>
                  </a:lnTo>
                  <a:lnTo>
                    <a:pt x="710" y="126"/>
                  </a:lnTo>
                  <a:lnTo>
                    <a:pt x="716" y="134"/>
                  </a:lnTo>
                  <a:lnTo>
                    <a:pt x="724" y="134"/>
                  </a:lnTo>
                  <a:lnTo>
                    <a:pt x="724" y="120"/>
                  </a:lnTo>
                  <a:lnTo>
                    <a:pt x="722" y="108"/>
                  </a:lnTo>
                  <a:lnTo>
                    <a:pt x="742" y="102"/>
                  </a:lnTo>
                  <a:lnTo>
                    <a:pt x="752" y="90"/>
                  </a:lnTo>
                  <a:lnTo>
                    <a:pt x="750" y="78"/>
                  </a:lnTo>
                  <a:lnTo>
                    <a:pt x="740" y="64"/>
                  </a:lnTo>
                  <a:lnTo>
                    <a:pt x="722" y="60"/>
                  </a:lnTo>
                  <a:lnTo>
                    <a:pt x="708" y="52"/>
                  </a:lnTo>
                  <a:lnTo>
                    <a:pt x="704" y="44"/>
                  </a:lnTo>
                  <a:lnTo>
                    <a:pt x="712" y="32"/>
                  </a:lnTo>
                  <a:lnTo>
                    <a:pt x="704" y="26"/>
                  </a:lnTo>
                  <a:lnTo>
                    <a:pt x="708" y="12"/>
                  </a:lnTo>
                  <a:lnTo>
                    <a:pt x="718" y="12"/>
                  </a:lnTo>
                  <a:lnTo>
                    <a:pt x="722" y="4"/>
                  </a:lnTo>
                  <a:lnTo>
                    <a:pt x="732" y="0"/>
                  </a:lnTo>
                  <a:lnTo>
                    <a:pt x="750" y="4"/>
                  </a:lnTo>
                  <a:lnTo>
                    <a:pt x="762" y="20"/>
                  </a:lnTo>
                  <a:lnTo>
                    <a:pt x="764" y="26"/>
                  </a:lnTo>
                  <a:lnTo>
                    <a:pt x="774" y="40"/>
                  </a:lnTo>
                  <a:lnTo>
                    <a:pt x="776" y="48"/>
                  </a:lnTo>
                  <a:lnTo>
                    <a:pt x="770" y="54"/>
                  </a:lnTo>
                  <a:lnTo>
                    <a:pt x="774" y="64"/>
                  </a:lnTo>
                  <a:lnTo>
                    <a:pt x="786" y="62"/>
                  </a:lnTo>
                  <a:lnTo>
                    <a:pt x="794" y="64"/>
                  </a:lnTo>
                  <a:lnTo>
                    <a:pt x="796" y="80"/>
                  </a:lnTo>
                  <a:lnTo>
                    <a:pt x="802" y="94"/>
                  </a:lnTo>
                  <a:lnTo>
                    <a:pt x="812" y="98"/>
                  </a:lnTo>
                  <a:lnTo>
                    <a:pt x="820" y="92"/>
                  </a:lnTo>
                  <a:lnTo>
                    <a:pt x="814" y="82"/>
                  </a:lnTo>
                  <a:lnTo>
                    <a:pt x="820" y="74"/>
                  </a:lnTo>
                  <a:lnTo>
                    <a:pt x="832" y="78"/>
                  </a:lnTo>
                  <a:lnTo>
                    <a:pt x="842" y="90"/>
                  </a:lnTo>
                  <a:lnTo>
                    <a:pt x="836" y="100"/>
                  </a:lnTo>
                  <a:lnTo>
                    <a:pt x="834" y="112"/>
                  </a:lnTo>
                  <a:lnTo>
                    <a:pt x="844" y="120"/>
                  </a:lnTo>
                  <a:lnTo>
                    <a:pt x="858" y="126"/>
                  </a:lnTo>
                  <a:lnTo>
                    <a:pt x="866" y="120"/>
                  </a:lnTo>
                  <a:lnTo>
                    <a:pt x="874" y="106"/>
                  </a:lnTo>
                  <a:lnTo>
                    <a:pt x="876" y="90"/>
                  </a:lnTo>
                  <a:lnTo>
                    <a:pt x="888" y="82"/>
                  </a:lnTo>
                  <a:lnTo>
                    <a:pt x="886" y="74"/>
                  </a:lnTo>
                  <a:lnTo>
                    <a:pt x="880" y="62"/>
                  </a:lnTo>
                  <a:lnTo>
                    <a:pt x="882" y="56"/>
                  </a:lnTo>
                  <a:lnTo>
                    <a:pt x="900" y="58"/>
                  </a:lnTo>
                  <a:lnTo>
                    <a:pt x="922" y="66"/>
                  </a:lnTo>
                  <a:lnTo>
                    <a:pt x="936" y="76"/>
                  </a:lnTo>
                  <a:lnTo>
                    <a:pt x="946" y="90"/>
                  </a:lnTo>
                  <a:lnTo>
                    <a:pt x="940" y="94"/>
                  </a:lnTo>
                  <a:lnTo>
                    <a:pt x="932" y="96"/>
                  </a:lnTo>
                  <a:lnTo>
                    <a:pt x="934" y="106"/>
                  </a:lnTo>
                  <a:lnTo>
                    <a:pt x="940" y="114"/>
                  </a:lnTo>
                  <a:lnTo>
                    <a:pt x="946" y="126"/>
                  </a:lnTo>
                  <a:lnTo>
                    <a:pt x="938" y="136"/>
                  </a:lnTo>
                  <a:lnTo>
                    <a:pt x="926" y="146"/>
                  </a:lnTo>
                  <a:lnTo>
                    <a:pt x="916" y="152"/>
                  </a:lnTo>
                  <a:lnTo>
                    <a:pt x="902" y="144"/>
                  </a:lnTo>
                  <a:lnTo>
                    <a:pt x="898" y="152"/>
                  </a:lnTo>
                  <a:lnTo>
                    <a:pt x="890" y="156"/>
                  </a:lnTo>
                  <a:lnTo>
                    <a:pt x="878" y="144"/>
                  </a:lnTo>
                  <a:lnTo>
                    <a:pt x="868" y="144"/>
                  </a:lnTo>
                  <a:lnTo>
                    <a:pt x="864" y="150"/>
                  </a:lnTo>
                  <a:lnTo>
                    <a:pt x="870" y="156"/>
                  </a:lnTo>
                  <a:lnTo>
                    <a:pt x="864" y="166"/>
                  </a:lnTo>
                  <a:lnTo>
                    <a:pt x="856" y="174"/>
                  </a:lnTo>
                  <a:lnTo>
                    <a:pt x="846" y="176"/>
                  </a:lnTo>
                  <a:lnTo>
                    <a:pt x="834" y="174"/>
                  </a:lnTo>
                  <a:lnTo>
                    <a:pt x="822" y="166"/>
                  </a:lnTo>
                  <a:lnTo>
                    <a:pt x="812" y="164"/>
                  </a:lnTo>
                  <a:lnTo>
                    <a:pt x="816" y="172"/>
                  </a:lnTo>
                  <a:lnTo>
                    <a:pt x="822" y="178"/>
                  </a:lnTo>
                  <a:lnTo>
                    <a:pt x="834" y="180"/>
                  </a:lnTo>
                  <a:lnTo>
                    <a:pt x="842" y="182"/>
                  </a:lnTo>
                  <a:lnTo>
                    <a:pt x="854" y="182"/>
                  </a:lnTo>
                  <a:lnTo>
                    <a:pt x="848" y="192"/>
                  </a:lnTo>
                  <a:lnTo>
                    <a:pt x="840" y="204"/>
                  </a:lnTo>
                  <a:lnTo>
                    <a:pt x="830" y="210"/>
                  </a:lnTo>
                  <a:lnTo>
                    <a:pt x="820" y="212"/>
                  </a:lnTo>
                  <a:lnTo>
                    <a:pt x="812" y="212"/>
                  </a:lnTo>
                  <a:lnTo>
                    <a:pt x="804" y="208"/>
                  </a:lnTo>
                  <a:lnTo>
                    <a:pt x="804" y="218"/>
                  </a:lnTo>
                  <a:lnTo>
                    <a:pt x="784" y="220"/>
                  </a:lnTo>
                  <a:lnTo>
                    <a:pt x="772" y="216"/>
                  </a:lnTo>
                  <a:lnTo>
                    <a:pt x="778" y="222"/>
                  </a:lnTo>
                  <a:lnTo>
                    <a:pt x="794" y="228"/>
                  </a:lnTo>
                  <a:lnTo>
                    <a:pt x="796" y="238"/>
                  </a:lnTo>
                  <a:lnTo>
                    <a:pt x="778" y="242"/>
                  </a:lnTo>
                  <a:lnTo>
                    <a:pt x="758" y="260"/>
                  </a:lnTo>
                  <a:lnTo>
                    <a:pt x="740" y="290"/>
                  </a:lnTo>
                  <a:lnTo>
                    <a:pt x="734" y="332"/>
                  </a:lnTo>
                  <a:lnTo>
                    <a:pt x="736" y="336"/>
                  </a:lnTo>
                  <a:lnTo>
                    <a:pt x="738" y="342"/>
                  </a:lnTo>
                  <a:lnTo>
                    <a:pt x="748" y="342"/>
                  </a:lnTo>
                  <a:lnTo>
                    <a:pt x="756" y="344"/>
                  </a:lnTo>
                  <a:lnTo>
                    <a:pt x="760" y="352"/>
                  </a:lnTo>
                  <a:lnTo>
                    <a:pt x="768" y="378"/>
                  </a:lnTo>
                  <a:lnTo>
                    <a:pt x="782" y="374"/>
                  </a:lnTo>
                  <a:lnTo>
                    <a:pt x="800" y="374"/>
                  </a:lnTo>
                  <a:lnTo>
                    <a:pt x="814" y="380"/>
                  </a:lnTo>
                  <a:lnTo>
                    <a:pt x="830" y="382"/>
                  </a:lnTo>
                  <a:lnTo>
                    <a:pt x="846" y="398"/>
                  </a:lnTo>
                  <a:lnTo>
                    <a:pt x="864" y="408"/>
                  </a:lnTo>
                  <a:lnTo>
                    <a:pt x="886" y="416"/>
                  </a:lnTo>
                  <a:lnTo>
                    <a:pt x="896" y="416"/>
                  </a:lnTo>
                  <a:lnTo>
                    <a:pt x="904" y="418"/>
                  </a:lnTo>
                  <a:lnTo>
                    <a:pt x="916" y="420"/>
                  </a:lnTo>
                  <a:lnTo>
                    <a:pt x="928" y="420"/>
                  </a:lnTo>
                  <a:lnTo>
                    <a:pt x="932" y="442"/>
                  </a:lnTo>
                  <a:lnTo>
                    <a:pt x="932" y="456"/>
                  </a:lnTo>
                  <a:lnTo>
                    <a:pt x="932" y="462"/>
                  </a:lnTo>
                  <a:lnTo>
                    <a:pt x="932" y="470"/>
                  </a:lnTo>
                  <a:lnTo>
                    <a:pt x="944" y="484"/>
                  </a:lnTo>
                  <a:lnTo>
                    <a:pt x="956" y="498"/>
                  </a:lnTo>
                  <a:lnTo>
                    <a:pt x="962" y="502"/>
                  </a:lnTo>
                  <a:lnTo>
                    <a:pt x="970" y="506"/>
                  </a:lnTo>
                  <a:lnTo>
                    <a:pt x="984" y="498"/>
                  </a:lnTo>
                  <a:lnTo>
                    <a:pt x="988" y="490"/>
                  </a:lnTo>
                  <a:lnTo>
                    <a:pt x="990" y="482"/>
                  </a:lnTo>
                  <a:lnTo>
                    <a:pt x="984" y="462"/>
                  </a:lnTo>
                  <a:lnTo>
                    <a:pt x="980" y="448"/>
                  </a:lnTo>
                  <a:lnTo>
                    <a:pt x="972" y="428"/>
                  </a:lnTo>
                  <a:lnTo>
                    <a:pt x="980" y="424"/>
                  </a:lnTo>
                  <a:lnTo>
                    <a:pt x="1002" y="418"/>
                  </a:lnTo>
                  <a:lnTo>
                    <a:pt x="1012" y="406"/>
                  </a:lnTo>
                  <a:lnTo>
                    <a:pt x="1022" y="394"/>
                  </a:lnTo>
                  <a:lnTo>
                    <a:pt x="1020" y="372"/>
                  </a:lnTo>
                  <a:lnTo>
                    <a:pt x="1010" y="354"/>
                  </a:lnTo>
                  <a:lnTo>
                    <a:pt x="998" y="346"/>
                  </a:lnTo>
                  <a:lnTo>
                    <a:pt x="988" y="340"/>
                  </a:lnTo>
                  <a:lnTo>
                    <a:pt x="990" y="334"/>
                  </a:lnTo>
                  <a:lnTo>
                    <a:pt x="996" y="328"/>
                  </a:lnTo>
                  <a:lnTo>
                    <a:pt x="1006" y="316"/>
                  </a:lnTo>
                  <a:lnTo>
                    <a:pt x="1004" y="304"/>
                  </a:lnTo>
                  <a:lnTo>
                    <a:pt x="1002" y="292"/>
                  </a:lnTo>
                  <a:lnTo>
                    <a:pt x="1006" y="274"/>
                  </a:lnTo>
                  <a:lnTo>
                    <a:pt x="996" y="264"/>
                  </a:lnTo>
                  <a:lnTo>
                    <a:pt x="1000" y="250"/>
                  </a:lnTo>
                  <a:lnTo>
                    <a:pt x="1018" y="250"/>
                  </a:lnTo>
                  <a:lnTo>
                    <a:pt x="1034" y="256"/>
                  </a:lnTo>
                  <a:lnTo>
                    <a:pt x="1044" y="258"/>
                  </a:lnTo>
                  <a:lnTo>
                    <a:pt x="1058" y="256"/>
                  </a:lnTo>
                  <a:lnTo>
                    <a:pt x="1064" y="248"/>
                  </a:lnTo>
                  <a:lnTo>
                    <a:pt x="1076" y="256"/>
                  </a:lnTo>
                  <a:lnTo>
                    <a:pt x="1090" y="266"/>
                  </a:lnTo>
                  <a:lnTo>
                    <a:pt x="1098" y="278"/>
                  </a:lnTo>
                  <a:lnTo>
                    <a:pt x="1112" y="286"/>
                  </a:lnTo>
                  <a:lnTo>
                    <a:pt x="1134" y="290"/>
                  </a:lnTo>
                  <a:lnTo>
                    <a:pt x="1130" y="300"/>
                  </a:lnTo>
                  <a:lnTo>
                    <a:pt x="1130" y="314"/>
                  </a:lnTo>
                  <a:lnTo>
                    <a:pt x="1136" y="328"/>
                  </a:lnTo>
                  <a:lnTo>
                    <a:pt x="1136" y="336"/>
                  </a:lnTo>
                  <a:lnTo>
                    <a:pt x="1148" y="338"/>
                  </a:lnTo>
                  <a:lnTo>
                    <a:pt x="1156" y="346"/>
                  </a:lnTo>
                  <a:lnTo>
                    <a:pt x="1168" y="352"/>
                  </a:lnTo>
                  <a:lnTo>
                    <a:pt x="1182" y="340"/>
                  </a:lnTo>
                  <a:lnTo>
                    <a:pt x="1196" y="328"/>
                  </a:lnTo>
                  <a:lnTo>
                    <a:pt x="1196" y="316"/>
                  </a:lnTo>
                  <a:lnTo>
                    <a:pt x="1204" y="306"/>
                  </a:lnTo>
                  <a:lnTo>
                    <a:pt x="1210" y="300"/>
                  </a:lnTo>
                  <a:lnTo>
                    <a:pt x="1218" y="312"/>
                  </a:lnTo>
                  <a:lnTo>
                    <a:pt x="1228" y="328"/>
                  </a:lnTo>
                  <a:lnTo>
                    <a:pt x="1242" y="346"/>
                  </a:lnTo>
                  <a:lnTo>
                    <a:pt x="1244" y="354"/>
                  </a:lnTo>
                  <a:lnTo>
                    <a:pt x="1254" y="360"/>
                  </a:lnTo>
                  <a:lnTo>
                    <a:pt x="1256" y="372"/>
                  </a:lnTo>
                  <a:lnTo>
                    <a:pt x="1260" y="384"/>
                  </a:lnTo>
                  <a:lnTo>
                    <a:pt x="1254" y="390"/>
                  </a:lnTo>
                  <a:lnTo>
                    <a:pt x="1256" y="398"/>
                  </a:lnTo>
                  <a:lnTo>
                    <a:pt x="1272" y="408"/>
                  </a:lnTo>
                  <a:lnTo>
                    <a:pt x="1274" y="412"/>
                  </a:lnTo>
                  <a:lnTo>
                    <a:pt x="1274" y="418"/>
                  </a:lnTo>
                  <a:lnTo>
                    <a:pt x="1284" y="422"/>
                  </a:lnTo>
                  <a:lnTo>
                    <a:pt x="1298" y="426"/>
                  </a:lnTo>
                  <a:lnTo>
                    <a:pt x="1310" y="430"/>
                  </a:lnTo>
                  <a:lnTo>
                    <a:pt x="1318" y="430"/>
                  </a:lnTo>
                  <a:lnTo>
                    <a:pt x="1314" y="438"/>
                  </a:lnTo>
                  <a:lnTo>
                    <a:pt x="1300" y="444"/>
                  </a:lnTo>
                  <a:lnTo>
                    <a:pt x="1292" y="448"/>
                  </a:lnTo>
                  <a:lnTo>
                    <a:pt x="1280" y="454"/>
                  </a:lnTo>
                  <a:lnTo>
                    <a:pt x="1282" y="456"/>
                  </a:lnTo>
                  <a:lnTo>
                    <a:pt x="1282" y="458"/>
                  </a:lnTo>
                  <a:lnTo>
                    <a:pt x="1284" y="458"/>
                  </a:lnTo>
                  <a:lnTo>
                    <a:pt x="1300" y="450"/>
                  </a:lnTo>
                  <a:lnTo>
                    <a:pt x="1314" y="444"/>
                  </a:lnTo>
                  <a:lnTo>
                    <a:pt x="1324" y="442"/>
                  </a:lnTo>
                  <a:lnTo>
                    <a:pt x="1328" y="452"/>
                  </a:lnTo>
                  <a:lnTo>
                    <a:pt x="1330" y="452"/>
                  </a:lnTo>
                  <a:lnTo>
                    <a:pt x="1336" y="452"/>
                  </a:lnTo>
                  <a:lnTo>
                    <a:pt x="1348" y="458"/>
                  </a:lnTo>
                  <a:lnTo>
                    <a:pt x="1350" y="474"/>
                  </a:lnTo>
                  <a:lnTo>
                    <a:pt x="1348" y="488"/>
                  </a:lnTo>
                  <a:lnTo>
                    <a:pt x="1340" y="496"/>
                  </a:lnTo>
                  <a:lnTo>
                    <a:pt x="1330" y="502"/>
                  </a:lnTo>
                  <a:lnTo>
                    <a:pt x="1310" y="502"/>
                  </a:lnTo>
                  <a:lnTo>
                    <a:pt x="1302" y="512"/>
                  </a:lnTo>
                  <a:lnTo>
                    <a:pt x="1286" y="524"/>
                  </a:lnTo>
                  <a:lnTo>
                    <a:pt x="1264" y="528"/>
                  </a:lnTo>
                  <a:lnTo>
                    <a:pt x="1238" y="524"/>
                  </a:lnTo>
                  <a:lnTo>
                    <a:pt x="1218" y="524"/>
                  </a:lnTo>
                  <a:lnTo>
                    <a:pt x="1190" y="526"/>
                  </a:lnTo>
                  <a:lnTo>
                    <a:pt x="1174" y="532"/>
                  </a:lnTo>
                  <a:lnTo>
                    <a:pt x="1166" y="544"/>
                  </a:lnTo>
                  <a:lnTo>
                    <a:pt x="1152" y="548"/>
                  </a:lnTo>
                  <a:lnTo>
                    <a:pt x="1138" y="560"/>
                  </a:lnTo>
                  <a:lnTo>
                    <a:pt x="1128" y="570"/>
                  </a:lnTo>
                  <a:lnTo>
                    <a:pt x="1114" y="586"/>
                  </a:lnTo>
                  <a:lnTo>
                    <a:pt x="1112" y="590"/>
                  </a:lnTo>
                  <a:lnTo>
                    <a:pt x="1110" y="592"/>
                  </a:lnTo>
                  <a:lnTo>
                    <a:pt x="1110" y="594"/>
                  </a:lnTo>
                  <a:lnTo>
                    <a:pt x="1116" y="590"/>
                  </a:lnTo>
                  <a:lnTo>
                    <a:pt x="1120" y="588"/>
                  </a:lnTo>
                  <a:lnTo>
                    <a:pt x="1134" y="572"/>
                  </a:lnTo>
                  <a:lnTo>
                    <a:pt x="1150" y="562"/>
                  </a:lnTo>
                  <a:lnTo>
                    <a:pt x="1168" y="554"/>
                  </a:lnTo>
                  <a:lnTo>
                    <a:pt x="1174" y="550"/>
                  </a:lnTo>
                  <a:lnTo>
                    <a:pt x="1184" y="546"/>
                  </a:lnTo>
                  <a:lnTo>
                    <a:pt x="1202" y="548"/>
                  </a:lnTo>
                  <a:lnTo>
                    <a:pt x="1214" y="552"/>
                  </a:lnTo>
                  <a:lnTo>
                    <a:pt x="1218" y="56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gray">
            <a:xfrm>
              <a:off x="1004" y="1111"/>
              <a:ext cx="38" cy="28"/>
            </a:xfrm>
            <a:custGeom>
              <a:avLst/>
              <a:gdLst>
                <a:gd name="T0" fmla="*/ 6 w 38"/>
                <a:gd name="T1" fmla="*/ 0 h 28"/>
                <a:gd name="T2" fmla="*/ 22 w 38"/>
                <a:gd name="T3" fmla="*/ 0 h 28"/>
                <a:gd name="T4" fmla="*/ 36 w 38"/>
                <a:gd name="T5" fmla="*/ 0 h 28"/>
                <a:gd name="T6" fmla="*/ 38 w 38"/>
                <a:gd name="T7" fmla="*/ 8 h 28"/>
                <a:gd name="T8" fmla="*/ 34 w 38"/>
                <a:gd name="T9" fmla="*/ 20 h 28"/>
                <a:gd name="T10" fmla="*/ 28 w 38"/>
                <a:gd name="T11" fmla="*/ 28 h 28"/>
                <a:gd name="T12" fmla="*/ 22 w 38"/>
                <a:gd name="T13" fmla="*/ 24 h 28"/>
                <a:gd name="T14" fmla="*/ 14 w 38"/>
                <a:gd name="T15" fmla="*/ 14 h 28"/>
                <a:gd name="T16" fmla="*/ 6 w 38"/>
                <a:gd name="T17" fmla="*/ 10 h 28"/>
                <a:gd name="T18" fmla="*/ 0 w 38"/>
                <a:gd name="T19" fmla="*/ 4 h 28"/>
                <a:gd name="T20" fmla="*/ 6 w 38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28">
                  <a:moveTo>
                    <a:pt x="6" y="0"/>
                  </a:moveTo>
                  <a:lnTo>
                    <a:pt x="22" y="0"/>
                  </a:lnTo>
                  <a:lnTo>
                    <a:pt x="36" y="0"/>
                  </a:lnTo>
                  <a:lnTo>
                    <a:pt x="38" y="8"/>
                  </a:lnTo>
                  <a:lnTo>
                    <a:pt x="34" y="20"/>
                  </a:lnTo>
                  <a:lnTo>
                    <a:pt x="28" y="28"/>
                  </a:lnTo>
                  <a:lnTo>
                    <a:pt x="22" y="24"/>
                  </a:lnTo>
                  <a:lnTo>
                    <a:pt x="14" y="14"/>
                  </a:lnTo>
                  <a:lnTo>
                    <a:pt x="6" y="10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gray">
            <a:xfrm>
              <a:off x="754" y="987"/>
              <a:ext cx="112" cy="58"/>
            </a:xfrm>
            <a:custGeom>
              <a:avLst/>
              <a:gdLst>
                <a:gd name="T0" fmla="*/ 0 w 112"/>
                <a:gd name="T1" fmla="*/ 50 h 58"/>
                <a:gd name="T2" fmla="*/ 4 w 112"/>
                <a:gd name="T3" fmla="*/ 40 h 58"/>
                <a:gd name="T4" fmla="*/ 16 w 112"/>
                <a:gd name="T5" fmla="*/ 38 h 58"/>
                <a:gd name="T6" fmla="*/ 26 w 112"/>
                <a:gd name="T7" fmla="*/ 32 h 58"/>
                <a:gd name="T8" fmla="*/ 36 w 112"/>
                <a:gd name="T9" fmla="*/ 26 h 58"/>
                <a:gd name="T10" fmla="*/ 50 w 112"/>
                <a:gd name="T11" fmla="*/ 18 h 58"/>
                <a:gd name="T12" fmla="*/ 58 w 112"/>
                <a:gd name="T13" fmla="*/ 10 h 58"/>
                <a:gd name="T14" fmla="*/ 76 w 112"/>
                <a:gd name="T15" fmla="*/ 8 h 58"/>
                <a:gd name="T16" fmla="*/ 86 w 112"/>
                <a:gd name="T17" fmla="*/ 8 h 58"/>
                <a:gd name="T18" fmla="*/ 92 w 112"/>
                <a:gd name="T19" fmla="*/ 12 h 58"/>
                <a:gd name="T20" fmla="*/ 96 w 112"/>
                <a:gd name="T21" fmla="*/ 0 h 58"/>
                <a:gd name="T22" fmla="*/ 106 w 112"/>
                <a:gd name="T23" fmla="*/ 4 h 58"/>
                <a:gd name="T24" fmla="*/ 112 w 112"/>
                <a:gd name="T25" fmla="*/ 8 h 58"/>
                <a:gd name="T26" fmla="*/ 108 w 112"/>
                <a:gd name="T27" fmla="*/ 14 h 58"/>
                <a:gd name="T28" fmla="*/ 100 w 112"/>
                <a:gd name="T29" fmla="*/ 16 h 58"/>
                <a:gd name="T30" fmla="*/ 106 w 112"/>
                <a:gd name="T31" fmla="*/ 24 h 58"/>
                <a:gd name="T32" fmla="*/ 104 w 112"/>
                <a:gd name="T33" fmla="*/ 30 h 58"/>
                <a:gd name="T34" fmla="*/ 96 w 112"/>
                <a:gd name="T35" fmla="*/ 32 h 58"/>
                <a:gd name="T36" fmla="*/ 90 w 112"/>
                <a:gd name="T37" fmla="*/ 38 h 58"/>
                <a:gd name="T38" fmla="*/ 84 w 112"/>
                <a:gd name="T39" fmla="*/ 44 h 58"/>
                <a:gd name="T40" fmla="*/ 74 w 112"/>
                <a:gd name="T41" fmla="*/ 42 h 58"/>
                <a:gd name="T42" fmla="*/ 76 w 112"/>
                <a:gd name="T43" fmla="*/ 32 h 58"/>
                <a:gd name="T44" fmla="*/ 72 w 112"/>
                <a:gd name="T45" fmla="*/ 28 h 58"/>
                <a:gd name="T46" fmla="*/ 66 w 112"/>
                <a:gd name="T47" fmla="*/ 30 h 58"/>
                <a:gd name="T48" fmla="*/ 64 w 112"/>
                <a:gd name="T49" fmla="*/ 34 h 58"/>
                <a:gd name="T50" fmla="*/ 64 w 112"/>
                <a:gd name="T51" fmla="*/ 40 h 58"/>
                <a:gd name="T52" fmla="*/ 60 w 112"/>
                <a:gd name="T53" fmla="*/ 48 h 58"/>
                <a:gd name="T54" fmla="*/ 54 w 112"/>
                <a:gd name="T55" fmla="*/ 50 h 58"/>
                <a:gd name="T56" fmla="*/ 48 w 112"/>
                <a:gd name="T57" fmla="*/ 48 h 58"/>
                <a:gd name="T58" fmla="*/ 48 w 112"/>
                <a:gd name="T59" fmla="*/ 58 h 58"/>
                <a:gd name="T60" fmla="*/ 34 w 112"/>
                <a:gd name="T61" fmla="*/ 58 h 58"/>
                <a:gd name="T62" fmla="*/ 32 w 112"/>
                <a:gd name="T63" fmla="*/ 50 h 58"/>
                <a:gd name="T64" fmla="*/ 24 w 112"/>
                <a:gd name="T65" fmla="*/ 50 h 58"/>
                <a:gd name="T66" fmla="*/ 24 w 112"/>
                <a:gd name="T67" fmla="*/ 54 h 58"/>
                <a:gd name="T68" fmla="*/ 8 w 112"/>
                <a:gd name="T69" fmla="*/ 54 h 58"/>
                <a:gd name="T70" fmla="*/ 0 w 112"/>
                <a:gd name="T71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2" h="58">
                  <a:moveTo>
                    <a:pt x="0" y="50"/>
                  </a:moveTo>
                  <a:lnTo>
                    <a:pt x="4" y="40"/>
                  </a:lnTo>
                  <a:lnTo>
                    <a:pt x="16" y="38"/>
                  </a:lnTo>
                  <a:lnTo>
                    <a:pt x="26" y="32"/>
                  </a:lnTo>
                  <a:lnTo>
                    <a:pt x="36" y="26"/>
                  </a:lnTo>
                  <a:lnTo>
                    <a:pt x="50" y="18"/>
                  </a:lnTo>
                  <a:lnTo>
                    <a:pt x="58" y="10"/>
                  </a:lnTo>
                  <a:lnTo>
                    <a:pt x="76" y="8"/>
                  </a:lnTo>
                  <a:lnTo>
                    <a:pt x="86" y="8"/>
                  </a:lnTo>
                  <a:lnTo>
                    <a:pt x="92" y="12"/>
                  </a:lnTo>
                  <a:lnTo>
                    <a:pt x="96" y="0"/>
                  </a:lnTo>
                  <a:lnTo>
                    <a:pt x="106" y="4"/>
                  </a:lnTo>
                  <a:lnTo>
                    <a:pt x="112" y="8"/>
                  </a:lnTo>
                  <a:lnTo>
                    <a:pt x="108" y="14"/>
                  </a:lnTo>
                  <a:lnTo>
                    <a:pt x="100" y="16"/>
                  </a:lnTo>
                  <a:lnTo>
                    <a:pt x="106" y="24"/>
                  </a:lnTo>
                  <a:lnTo>
                    <a:pt x="104" y="30"/>
                  </a:lnTo>
                  <a:lnTo>
                    <a:pt x="96" y="32"/>
                  </a:lnTo>
                  <a:lnTo>
                    <a:pt x="90" y="38"/>
                  </a:lnTo>
                  <a:lnTo>
                    <a:pt x="84" y="44"/>
                  </a:lnTo>
                  <a:lnTo>
                    <a:pt x="74" y="4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66" y="30"/>
                  </a:lnTo>
                  <a:lnTo>
                    <a:pt x="64" y="34"/>
                  </a:lnTo>
                  <a:lnTo>
                    <a:pt x="64" y="40"/>
                  </a:lnTo>
                  <a:lnTo>
                    <a:pt x="60" y="48"/>
                  </a:lnTo>
                  <a:lnTo>
                    <a:pt x="54" y="50"/>
                  </a:lnTo>
                  <a:lnTo>
                    <a:pt x="48" y="48"/>
                  </a:lnTo>
                  <a:lnTo>
                    <a:pt x="48" y="58"/>
                  </a:lnTo>
                  <a:lnTo>
                    <a:pt x="34" y="58"/>
                  </a:lnTo>
                  <a:lnTo>
                    <a:pt x="32" y="50"/>
                  </a:lnTo>
                  <a:lnTo>
                    <a:pt x="24" y="50"/>
                  </a:lnTo>
                  <a:lnTo>
                    <a:pt x="24" y="54"/>
                  </a:lnTo>
                  <a:lnTo>
                    <a:pt x="8" y="54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gray">
            <a:xfrm>
              <a:off x="808" y="1037"/>
              <a:ext cx="28" cy="20"/>
            </a:xfrm>
            <a:custGeom>
              <a:avLst/>
              <a:gdLst>
                <a:gd name="T0" fmla="*/ 18 w 28"/>
                <a:gd name="T1" fmla="*/ 0 h 20"/>
                <a:gd name="T2" fmla="*/ 28 w 28"/>
                <a:gd name="T3" fmla="*/ 2 h 20"/>
                <a:gd name="T4" fmla="*/ 26 w 28"/>
                <a:gd name="T5" fmla="*/ 8 h 20"/>
                <a:gd name="T6" fmla="*/ 20 w 28"/>
                <a:gd name="T7" fmla="*/ 18 h 20"/>
                <a:gd name="T8" fmla="*/ 12 w 28"/>
                <a:gd name="T9" fmla="*/ 20 h 20"/>
                <a:gd name="T10" fmla="*/ 0 w 28"/>
                <a:gd name="T11" fmla="*/ 16 h 20"/>
                <a:gd name="T12" fmla="*/ 4 w 28"/>
                <a:gd name="T13" fmla="*/ 8 h 20"/>
                <a:gd name="T14" fmla="*/ 14 w 28"/>
                <a:gd name="T15" fmla="*/ 2 h 20"/>
                <a:gd name="T16" fmla="*/ 18 w 28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0">
                  <a:moveTo>
                    <a:pt x="18" y="0"/>
                  </a:moveTo>
                  <a:lnTo>
                    <a:pt x="28" y="2"/>
                  </a:lnTo>
                  <a:lnTo>
                    <a:pt x="26" y="8"/>
                  </a:lnTo>
                  <a:lnTo>
                    <a:pt x="20" y="18"/>
                  </a:lnTo>
                  <a:lnTo>
                    <a:pt x="12" y="20"/>
                  </a:lnTo>
                  <a:lnTo>
                    <a:pt x="0" y="16"/>
                  </a:lnTo>
                  <a:lnTo>
                    <a:pt x="4" y="8"/>
                  </a:lnTo>
                  <a:lnTo>
                    <a:pt x="14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gray">
            <a:xfrm>
              <a:off x="904" y="971"/>
              <a:ext cx="56" cy="26"/>
            </a:xfrm>
            <a:custGeom>
              <a:avLst/>
              <a:gdLst>
                <a:gd name="T0" fmla="*/ 0 w 56"/>
                <a:gd name="T1" fmla="*/ 6 h 26"/>
                <a:gd name="T2" fmla="*/ 14 w 56"/>
                <a:gd name="T3" fmla="*/ 0 h 26"/>
                <a:gd name="T4" fmla="*/ 32 w 56"/>
                <a:gd name="T5" fmla="*/ 0 h 26"/>
                <a:gd name="T6" fmla="*/ 54 w 56"/>
                <a:gd name="T7" fmla="*/ 0 h 26"/>
                <a:gd name="T8" fmla="*/ 56 w 56"/>
                <a:gd name="T9" fmla="*/ 6 h 26"/>
                <a:gd name="T10" fmla="*/ 44 w 56"/>
                <a:gd name="T11" fmla="*/ 8 h 26"/>
                <a:gd name="T12" fmla="*/ 40 w 56"/>
                <a:gd name="T13" fmla="*/ 12 h 26"/>
                <a:gd name="T14" fmla="*/ 50 w 56"/>
                <a:gd name="T15" fmla="*/ 12 h 26"/>
                <a:gd name="T16" fmla="*/ 50 w 56"/>
                <a:gd name="T17" fmla="*/ 18 h 26"/>
                <a:gd name="T18" fmla="*/ 44 w 56"/>
                <a:gd name="T19" fmla="*/ 24 h 26"/>
                <a:gd name="T20" fmla="*/ 32 w 56"/>
                <a:gd name="T21" fmla="*/ 24 h 26"/>
                <a:gd name="T22" fmla="*/ 22 w 56"/>
                <a:gd name="T23" fmla="*/ 24 h 26"/>
                <a:gd name="T24" fmla="*/ 16 w 56"/>
                <a:gd name="T25" fmla="*/ 26 h 26"/>
                <a:gd name="T26" fmla="*/ 4 w 56"/>
                <a:gd name="T27" fmla="*/ 20 h 26"/>
                <a:gd name="T28" fmla="*/ 0 w 56"/>
                <a:gd name="T29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26">
                  <a:moveTo>
                    <a:pt x="0" y="6"/>
                  </a:moveTo>
                  <a:lnTo>
                    <a:pt x="14" y="0"/>
                  </a:lnTo>
                  <a:lnTo>
                    <a:pt x="32" y="0"/>
                  </a:lnTo>
                  <a:lnTo>
                    <a:pt x="54" y="0"/>
                  </a:lnTo>
                  <a:lnTo>
                    <a:pt x="56" y="6"/>
                  </a:lnTo>
                  <a:lnTo>
                    <a:pt x="44" y="8"/>
                  </a:lnTo>
                  <a:lnTo>
                    <a:pt x="40" y="12"/>
                  </a:lnTo>
                  <a:lnTo>
                    <a:pt x="50" y="12"/>
                  </a:lnTo>
                  <a:lnTo>
                    <a:pt x="50" y="18"/>
                  </a:lnTo>
                  <a:lnTo>
                    <a:pt x="44" y="24"/>
                  </a:lnTo>
                  <a:lnTo>
                    <a:pt x="32" y="24"/>
                  </a:lnTo>
                  <a:lnTo>
                    <a:pt x="22" y="24"/>
                  </a:lnTo>
                  <a:lnTo>
                    <a:pt x="16" y="26"/>
                  </a:lnTo>
                  <a:lnTo>
                    <a:pt x="4" y="2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gray">
            <a:xfrm>
              <a:off x="904" y="947"/>
              <a:ext cx="64" cy="18"/>
            </a:xfrm>
            <a:custGeom>
              <a:avLst/>
              <a:gdLst>
                <a:gd name="T0" fmla="*/ 8 w 64"/>
                <a:gd name="T1" fmla="*/ 12 h 18"/>
                <a:gd name="T2" fmla="*/ 24 w 64"/>
                <a:gd name="T3" fmla="*/ 6 h 18"/>
                <a:gd name="T4" fmla="*/ 42 w 64"/>
                <a:gd name="T5" fmla="*/ 0 h 18"/>
                <a:gd name="T6" fmla="*/ 56 w 64"/>
                <a:gd name="T7" fmla="*/ 2 h 18"/>
                <a:gd name="T8" fmla="*/ 64 w 64"/>
                <a:gd name="T9" fmla="*/ 8 h 18"/>
                <a:gd name="T10" fmla="*/ 62 w 64"/>
                <a:gd name="T11" fmla="*/ 14 h 18"/>
                <a:gd name="T12" fmla="*/ 52 w 64"/>
                <a:gd name="T13" fmla="*/ 16 h 18"/>
                <a:gd name="T14" fmla="*/ 34 w 64"/>
                <a:gd name="T15" fmla="*/ 16 h 18"/>
                <a:gd name="T16" fmla="*/ 14 w 64"/>
                <a:gd name="T17" fmla="*/ 18 h 18"/>
                <a:gd name="T18" fmla="*/ 0 w 64"/>
                <a:gd name="T19" fmla="*/ 18 h 18"/>
                <a:gd name="T20" fmla="*/ 8 w 64"/>
                <a:gd name="T2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8">
                  <a:moveTo>
                    <a:pt x="8" y="12"/>
                  </a:moveTo>
                  <a:lnTo>
                    <a:pt x="24" y="6"/>
                  </a:lnTo>
                  <a:lnTo>
                    <a:pt x="42" y="0"/>
                  </a:lnTo>
                  <a:lnTo>
                    <a:pt x="56" y="2"/>
                  </a:lnTo>
                  <a:lnTo>
                    <a:pt x="64" y="8"/>
                  </a:lnTo>
                  <a:lnTo>
                    <a:pt x="62" y="14"/>
                  </a:lnTo>
                  <a:lnTo>
                    <a:pt x="52" y="16"/>
                  </a:lnTo>
                  <a:lnTo>
                    <a:pt x="34" y="16"/>
                  </a:lnTo>
                  <a:lnTo>
                    <a:pt x="14" y="18"/>
                  </a:lnTo>
                  <a:lnTo>
                    <a:pt x="0" y="18"/>
                  </a:lnTo>
                  <a:lnTo>
                    <a:pt x="8" y="1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gray">
            <a:xfrm>
              <a:off x="1074" y="1109"/>
              <a:ext cx="96" cy="78"/>
            </a:xfrm>
            <a:custGeom>
              <a:avLst/>
              <a:gdLst>
                <a:gd name="T0" fmla="*/ 62 w 96"/>
                <a:gd name="T1" fmla="*/ 78 h 78"/>
                <a:gd name="T2" fmla="*/ 50 w 96"/>
                <a:gd name="T3" fmla="*/ 66 h 78"/>
                <a:gd name="T4" fmla="*/ 34 w 96"/>
                <a:gd name="T5" fmla="*/ 56 h 78"/>
                <a:gd name="T6" fmla="*/ 26 w 96"/>
                <a:gd name="T7" fmla="*/ 48 h 78"/>
                <a:gd name="T8" fmla="*/ 10 w 96"/>
                <a:gd name="T9" fmla="*/ 46 h 78"/>
                <a:gd name="T10" fmla="*/ 2 w 96"/>
                <a:gd name="T11" fmla="*/ 40 h 78"/>
                <a:gd name="T12" fmla="*/ 0 w 96"/>
                <a:gd name="T13" fmla="*/ 32 h 78"/>
                <a:gd name="T14" fmla="*/ 4 w 96"/>
                <a:gd name="T15" fmla="*/ 22 h 78"/>
                <a:gd name="T16" fmla="*/ 12 w 96"/>
                <a:gd name="T17" fmla="*/ 24 h 78"/>
                <a:gd name="T18" fmla="*/ 18 w 96"/>
                <a:gd name="T19" fmla="*/ 32 h 78"/>
                <a:gd name="T20" fmla="*/ 28 w 96"/>
                <a:gd name="T21" fmla="*/ 30 h 78"/>
                <a:gd name="T22" fmla="*/ 38 w 96"/>
                <a:gd name="T23" fmla="*/ 24 h 78"/>
                <a:gd name="T24" fmla="*/ 34 w 96"/>
                <a:gd name="T25" fmla="*/ 18 h 78"/>
                <a:gd name="T26" fmla="*/ 20 w 96"/>
                <a:gd name="T27" fmla="*/ 12 h 78"/>
                <a:gd name="T28" fmla="*/ 32 w 96"/>
                <a:gd name="T29" fmla="*/ 2 h 78"/>
                <a:gd name="T30" fmla="*/ 46 w 96"/>
                <a:gd name="T31" fmla="*/ 0 h 78"/>
                <a:gd name="T32" fmla="*/ 50 w 96"/>
                <a:gd name="T33" fmla="*/ 4 h 78"/>
                <a:gd name="T34" fmla="*/ 58 w 96"/>
                <a:gd name="T35" fmla="*/ 4 h 78"/>
                <a:gd name="T36" fmla="*/ 66 w 96"/>
                <a:gd name="T37" fmla="*/ 0 h 78"/>
                <a:gd name="T38" fmla="*/ 92 w 96"/>
                <a:gd name="T39" fmla="*/ 2 h 78"/>
                <a:gd name="T40" fmla="*/ 86 w 96"/>
                <a:gd name="T41" fmla="*/ 6 h 78"/>
                <a:gd name="T42" fmla="*/ 78 w 96"/>
                <a:gd name="T43" fmla="*/ 14 h 78"/>
                <a:gd name="T44" fmla="*/ 68 w 96"/>
                <a:gd name="T45" fmla="*/ 20 h 78"/>
                <a:gd name="T46" fmla="*/ 64 w 96"/>
                <a:gd name="T47" fmla="*/ 26 h 78"/>
                <a:gd name="T48" fmla="*/ 74 w 96"/>
                <a:gd name="T49" fmla="*/ 26 h 78"/>
                <a:gd name="T50" fmla="*/ 80 w 96"/>
                <a:gd name="T51" fmla="*/ 26 h 78"/>
                <a:gd name="T52" fmla="*/ 86 w 96"/>
                <a:gd name="T53" fmla="*/ 34 h 78"/>
                <a:gd name="T54" fmla="*/ 94 w 96"/>
                <a:gd name="T55" fmla="*/ 28 h 78"/>
                <a:gd name="T56" fmla="*/ 96 w 96"/>
                <a:gd name="T57" fmla="*/ 38 h 78"/>
                <a:gd name="T58" fmla="*/ 92 w 96"/>
                <a:gd name="T59" fmla="*/ 54 h 78"/>
                <a:gd name="T60" fmla="*/ 84 w 96"/>
                <a:gd name="T61" fmla="*/ 66 h 78"/>
                <a:gd name="T62" fmla="*/ 78 w 96"/>
                <a:gd name="T63" fmla="*/ 68 h 78"/>
                <a:gd name="T64" fmla="*/ 70 w 96"/>
                <a:gd name="T65" fmla="*/ 64 h 78"/>
                <a:gd name="T66" fmla="*/ 68 w 96"/>
                <a:gd name="T67" fmla="*/ 68 h 78"/>
                <a:gd name="T68" fmla="*/ 62 w 96"/>
                <a:gd name="T6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8">
                  <a:moveTo>
                    <a:pt x="62" y="78"/>
                  </a:moveTo>
                  <a:lnTo>
                    <a:pt x="50" y="66"/>
                  </a:lnTo>
                  <a:lnTo>
                    <a:pt x="34" y="56"/>
                  </a:lnTo>
                  <a:lnTo>
                    <a:pt x="26" y="48"/>
                  </a:lnTo>
                  <a:lnTo>
                    <a:pt x="10" y="46"/>
                  </a:lnTo>
                  <a:lnTo>
                    <a:pt x="2" y="40"/>
                  </a:lnTo>
                  <a:lnTo>
                    <a:pt x="0" y="32"/>
                  </a:lnTo>
                  <a:lnTo>
                    <a:pt x="4" y="22"/>
                  </a:lnTo>
                  <a:lnTo>
                    <a:pt x="12" y="24"/>
                  </a:lnTo>
                  <a:lnTo>
                    <a:pt x="18" y="32"/>
                  </a:lnTo>
                  <a:lnTo>
                    <a:pt x="28" y="30"/>
                  </a:lnTo>
                  <a:lnTo>
                    <a:pt x="38" y="24"/>
                  </a:lnTo>
                  <a:lnTo>
                    <a:pt x="34" y="18"/>
                  </a:lnTo>
                  <a:lnTo>
                    <a:pt x="20" y="12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50" y="4"/>
                  </a:lnTo>
                  <a:lnTo>
                    <a:pt x="58" y="4"/>
                  </a:lnTo>
                  <a:lnTo>
                    <a:pt x="66" y="0"/>
                  </a:lnTo>
                  <a:lnTo>
                    <a:pt x="92" y="2"/>
                  </a:lnTo>
                  <a:lnTo>
                    <a:pt x="86" y="6"/>
                  </a:lnTo>
                  <a:lnTo>
                    <a:pt x="78" y="14"/>
                  </a:lnTo>
                  <a:lnTo>
                    <a:pt x="68" y="20"/>
                  </a:lnTo>
                  <a:lnTo>
                    <a:pt x="64" y="26"/>
                  </a:lnTo>
                  <a:lnTo>
                    <a:pt x="74" y="26"/>
                  </a:lnTo>
                  <a:lnTo>
                    <a:pt x="80" y="26"/>
                  </a:lnTo>
                  <a:lnTo>
                    <a:pt x="86" y="34"/>
                  </a:lnTo>
                  <a:lnTo>
                    <a:pt x="94" y="28"/>
                  </a:lnTo>
                  <a:lnTo>
                    <a:pt x="96" y="38"/>
                  </a:lnTo>
                  <a:lnTo>
                    <a:pt x="92" y="54"/>
                  </a:lnTo>
                  <a:lnTo>
                    <a:pt x="84" y="66"/>
                  </a:lnTo>
                  <a:lnTo>
                    <a:pt x="78" y="68"/>
                  </a:lnTo>
                  <a:lnTo>
                    <a:pt x="70" y="64"/>
                  </a:lnTo>
                  <a:lnTo>
                    <a:pt x="68" y="68"/>
                  </a:lnTo>
                  <a:lnTo>
                    <a:pt x="62" y="7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gray">
            <a:xfrm>
              <a:off x="1170" y="1047"/>
              <a:ext cx="46" cy="34"/>
            </a:xfrm>
            <a:custGeom>
              <a:avLst/>
              <a:gdLst>
                <a:gd name="T0" fmla="*/ 46 w 46"/>
                <a:gd name="T1" fmla="*/ 34 h 34"/>
                <a:gd name="T2" fmla="*/ 28 w 46"/>
                <a:gd name="T3" fmla="*/ 32 h 34"/>
                <a:gd name="T4" fmla="*/ 12 w 46"/>
                <a:gd name="T5" fmla="*/ 30 h 34"/>
                <a:gd name="T6" fmla="*/ 0 w 46"/>
                <a:gd name="T7" fmla="*/ 22 h 34"/>
                <a:gd name="T8" fmla="*/ 8 w 46"/>
                <a:gd name="T9" fmla="*/ 12 h 34"/>
                <a:gd name="T10" fmla="*/ 18 w 46"/>
                <a:gd name="T11" fmla="*/ 6 h 34"/>
                <a:gd name="T12" fmla="*/ 26 w 46"/>
                <a:gd name="T13" fmla="*/ 0 h 34"/>
                <a:gd name="T14" fmla="*/ 34 w 46"/>
                <a:gd name="T15" fmla="*/ 6 h 34"/>
                <a:gd name="T16" fmla="*/ 44 w 46"/>
                <a:gd name="T17" fmla="*/ 14 h 34"/>
                <a:gd name="T18" fmla="*/ 46 w 46"/>
                <a:gd name="T19" fmla="*/ 22 h 34"/>
                <a:gd name="T20" fmla="*/ 46 w 46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34">
                  <a:moveTo>
                    <a:pt x="46" y="34"/>
                  </a:moveTo>
                  <a:lnTo>
                    <a:pt x="28" y="32"/>
                  </a:lnTo>
                  <a:lnTo>
                    <a:pt x="12" y="30"/>
                  </a:lnTo>
                  <a:lnTo>
                    <a:pt x="0" y="22"/>
                  </a:lnTo>
                  <a:lnTo>
                    <a:pt x="8" y="12"/>
                  </a:lnTo>
                  <a:lnTo>
                    <a:pt x="18" y="6"/>
                  </a:lnTo>
                  <a:lnTo>
                    <a:pt x="26" y="0"/>
                  </a:lnTo>
                  <a:lnTo>
                    <a:pt x="34" y="6"/>
                  </a:lnTo>
                  <a:lnTo>
                    <a:pt x="44" y="14"/>
                  </a:lnTo>
                  <a:lnTo>
                    <a:pt x="46" y="22"/>
                  </a:lnTo>
                  <a:lnTo>
                    <a:pt x="46" y="3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gray">
            <a:xfrm>
              <a:off x="1142" y="945"/>
              <a:ext cx="54" cy="32"/>
            </a:xfrm>
            <a:custGeom>
              <a:avLst/>
              <a:gdLst>
                <a:gd name="T0" fmla="*/ 4 w 54"/>
                <a:gd name="T1" fmla="*/ 0 h 32"/>
                <a:gd name="T2" fmla="*/ 22 w 54"/>
                <a:gd name="T3" fmla="*/ 4 h 32"/>
                <a:gd name="T4" fmla="*/ 36 w 54"/>
                <a:gd name="T5" fmla="*/ 10 h 32"/>
                <a:gd name="T6" fmla="*/ 48 w 54"/>
                <a:gd name="T7" fmla="*/ 14 h 32"/>
                <a:gd name="T8" fmla="*/ 54 w 54"/>
                <a:gd name="T9" fmla="*/ 20 h 32"/>
                <a:gd name="T10" fmla="*/ 48 w 54"/>
                <a:gd name="T11" fmla="*/ 30 h 32"/>
                <a:gd name="T12" fmla="*/ 36 w 54"/>
                <a:gd name="T13" fmla="*/ 32 h 32"/>
                <a:gd name="T14" fmla="*/ 20 w 54"/>
                <a:gd name="T15" fmla="*/ 32 h 32"/>
                <a:gd name="T16" fmla="*/ 16 w 54"/>
                <a:gd name="T17" fmla="*/ 22 h 32"/>
                <a:gd name="T18" fmla="*/ 6 w 54"/>
                <a:gd name="T19" fmla="*/ 18 h 32"/>
                <a:gd name="T20" fmla="*/ 0 w 54"/>
                <a:gd name="T21" fmla="*/ 12 h 32"/>
                <a:gd name="T22" fmla="*/ 0 w 54"/>
                <a:gd name="T23" fmla="*/ 4 h 32"/>
                <a:gd name="T24" fmla="*/ 4 w 54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32">
                  <a:moveTo>
                    <a:pt x="4" y="0"/>
                  </a:moveTo>
                  <a:lnTo>
                    <a:pt x="22" y="4"/>
                  </a:lnTo>
                  <a:lnTo>
                    <a:pt x="36" y="10"/>
                  </a:lnTo>
                  <a:lnTo>
                    <a:pt x="48" y="14"/>
                  </a:lnTo>
                  <a:lnTo>
                    <a:pt x="54" y="20"/>
                  </a:lnTo>
                  <a:lnTo>
                    <a:pt x="48" y="30"/>
                  </a:lnTo>
                  <a:lnTo>
                    <a:pt x="36" y="32"/>
                  </a:lnTo>
                  <a:lnTo>
                    <a:pt x="20" y="32"/>
                  </a:lnTo>
                  <a:lnTo>
                    <a:pt x="16" y="22"/>
                  </a:lnTo>
                  <a:lnTo>
                    <a:pt x="6" y="18"/>
                  </a:lnTo>
                  <a:lnTo>
                    <a:pt x="0" y="12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gray">
            <a:xfrm>
              <a:off x="1166" y="853"/>
              <a:ext cx="182" cy="116"/>
            </a:xfrm>
            <a:custGeom>
              <a:avLst/>
              <a:gdLst>
                <a:gd name="T0" fmla="*/ 116 w 182"/>
                <a:gd name="T1" fmla="*/ 110 h 116"/>
                <a:gd name="T2" fmla="*/ 102 w 182"/>
                <a:gd name="T3" fmla="*/ 104 h 116"/>
                <a:gd name="T4" fmla="*/ 96 w 182"/>
                <a:gd name="T5" fmla="*/ 112 h 116"/>
                <a:gd name="T6" fmla="*/ 66 w 182"/>
                <a:gd name="T7" fmla="*/ 110 h 116"/>
                <a:gd name="T8" fmla="*/ 78 w 182"/>
                <a:gd name="T9" fmla="*/ 102 h 116"/>
                <a:gd name="T10" fmla="*/ 62 w 182"/>
                <a:gd name="T11" fmla="*/ 96 h 116"/>
                <a:gd name="T12" fmla="*/ 40 w 182"/>
                <a:gd name="T13" fmla="*/ 86 h 116"/>
                <a:gd name="T14" fmla="*/ 70 w 182"/>
                <a:gd name="T15" fmla="*/ 82 h 116"/>
                <a:gd name="T16" fmla="*/ 96 w 182"/>
                <a:gd name="T17" fmla="*/ 80 h 116"/>
                <a:gd name="T18" fmla="*/ 78 w 182"/>
                <a:gd name="T19" fmla="*/ 72 h 116"/>
                <a:gd name="T20" fmla="*/ 50 w 182"/>
                <a:gd name="T21" fmla="*/ 74 h 116"/>
                <a:gd name="T22" fmla="*/ 24 w 182"/>
                <a:gd name="T23" fmla="*/ 74 h 116"/>
                <a:gd name="T24" fmla="*/ 0 w 182"/>
                <a:gd name="T25" fmla="*/ 44 h 116"/>
                <a:gd name="T26" fmla="*/ 14 w 182"/>
                <a:gd name="T27" fmla="*/ 48 h 116"/>
                <a:gd name="T28" fmla="*/ 36 w 182"/>
                <a:gd name="T29" fmla="*/ 42 h 116"/>
                <a:gd name="T30" fmla="*/ 16 w 182"/>
                <a:gd name="T31" fmla="*/ 38 h 116"/>
                <a:gd name="T32" fmla="*/ 24 w 182"/>
                <a:gd name="T33" fmla="*/ 28 h 116"/>
                <a:gd name="T34" fmla="*/ 42 w 182"/>
                <a:gd name="T35" fmla="*/ 26 h 116"/>
                <a:gd name="T36" fmla="*/ 24 w 182"/>
                <a:gd name="T37" fmla="*/ 18 h 116"/>
                <a:gd name="T38" fmla="*/ 34 w 182"/>
                <a:gd name="T39" fmla="*/ 10 h 116"/>
                <a:gd name="T40" fmla="*/ 58 w 182"/>
                <a:gd name="T41" fmla="*/ 10 h 116"/>
                <a:gd name="T42" fmla="*/ 42 w 182"/>
                <a:gd name="T43" fmla="*/ 4 h 116"/>
                <a:gd name="T44" fmla="*/ 70 w 182"/>
                <a:gd name="T45" fmla="*/ 2 h 116"/>
                <a:gd name="T46" fmla="*/ 118 w 182"/>
                <a:gd name="T47" fmla="*/ 34 h 116"/>
                <a:gd name="T48" fmla="*/ 126 w 182"/>
                <a:gd name="T49" fmla="*/ 48 h 116"/>
                <a:gd name="T50" fmla="*/ 138 w 182"/>
                <a:gd name="T51" fmla="*/ 34 h 116"/>
                <a:gd name="T52" fmla="*/ 142 w 182"/>
                <a:gd name="T53" fmla="*/ 46 h 116"/>
                <a:gd name="T54" fmla="*/ 152 w 182"/>
                <a:gd name="T55" fmla="*/ 58 h 116"/>
                <a:gd name="T56" fmla="*/ 164 w 182"/>
                <a:gd name="T57" fmla="*/ 66 h 116"/>
                <a:gd name="T58" fmla="*/ 176 w 182"/>
                <a:gd name="T59" fmla="*/ 68 h 116"/>
                <a:gd name="T60" fmla="*/ 178 w 182"/>
                <a:gd name="T61" fmla="*/ 80 h 116"/>
                <a:gd name="T62" fmla="*/ 162 w 182"/>
                <a:gd name="T63" fmla="*/ 82 h 116"/>
                <a:gd name="T64" fmla="*/ 140 w 182"/>
                <a:gd name="T65" fmla="*/ 98 h 116"/>
                <a:gd name="T66" fmla="*/ 144 w 182"/>
                <a:gd name="T67" fmla="*/ 82 h 116"/>
                <a:gd name="T68" fmla="*/ 134 w 182"/>
                <a:gd name="T69" fmla="*/ 92 h 116"/>
                <a:gd name="T70" fmla="*/ 136 w 182"/>
                <a:gd name="T71" fmla="*/ 102 h 116"/>
                <a:gd name="T72" fmla="*/ 136 w 182"/>
                <a:gd name="T73" fmla="*/ 108 h 116"/>
                <a:gd name="T74" fmla="*/ 128 w 182"/>
                <a:gd name="T75" fmla="*/ 106 h 116"/>
                <a:gd name="T76" fmla="*/ 124 w 182"/>
                <a:gd name="T7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2" h="116">
                  <a:moveTo>
                    <a:pt x="124" y="116"/>
                  </a:moveTo>
                  <a:lnTo>
                    <a:pt x="116" y="110"/>
                  </a:lnTo>
                  <a:lnTo>
                    <a:pt x="108" y="100"/>
                  </a:lnTo>
                  <a:lnTo>
                    <a:pt x="102" y="104"/>
                  </a:lnTo>
                  <a:lnTo>
                    <a:pt x="104" y="110"/>
                  </a:lnTo>
                  <a:lnTo>
                    <a:pt x="96" y="112"/>
                  </a:lnTo>
                  <a:lnTo>
                    <a:pt x="84" y="116"/>
                  </a:lnTo>
                  <a:lnTo>
                    <a:pt x="66" y="110"/>
                  </a:lnTo>
                  <a:lnTo>
                    <a:pt x="64" y="100"/>
                  </a:lnTo>
                  <a:lnTo>
                    <a:pt x="78" y="102"/>
                  </a:lnTo>
                  <a:lnTo>
                    <a:pt x="76" y="98"/>
                  </a:lnTo>
                  <a:lnTo>
                    <a:pt x="62" y="96"/>
                  </a:lnTo>
                  <a:lnTo>
                    <a:pt x="56" y="98"/>
                  </a:lnTo>
                  <a:lnTo>
                    <a:pt x="40" y="86"/>
                  </a:lnTo>
                  <a:lnTo>
                    <a:pt x="52" y="82"/>
                  </a:lnTo>
                  <a:lnTo>
                    <a:pt x="70" y="82"/>
                  </a:lnTo>
                  <a:lnTo>
                    <a:pt x="84" y="82"/>
                  </a:lnTo>
                  <a:lnTo>
                    <a:pt x="96" y="80"/>
                  </a:lnTo>
                  <a:lnTo>
                    <a:pt x="90" y="74"/>
                  </a:lnTo>
                  <a:lnTo>
                    <a:pt x="78" y="72"/>
                  </a:lnTo>
                  <a:lnTo>
                    <a:pt x="62" y="72"/>
                  </a:lnTo>
                  <a:lnTo>
                    <a:pt x="50" y="74"/>
                  </a:lnTo>
                  <a:lnTo>
                    <a:pt x="34" y="72"/>
                  </a:lnTo>
                  <a:lnTo>
                    <a:pt x="24" y="74"/>
                  </a:lnTo>
                  <a:lnTo>
                    <a:pt x="6" y="54"/>
                  </a:lnTo>
                  <a:lnTo>
                    <a:pt x="0" y="44"/>
                  </a:lnTo>
                  <a:lnTo>
                    <a:pt x="8" y="44"/>
                  </a:lnTo>
                  <a:lnTo>
                    <a:pt x="14" y="48"/>
                  </a:lnTo>
                  <a:lnTo>
                    <a:pt x="30" y="50"/>
                  </a:lnTo>
                  <a:lnTo>
                    <a:pt x="36" y="42"/>
                  </a:lnTo>
                  <a:lnTo>
                    <a:pt x="24" y="40"/>
                  </a:lnTo>
                  <a:lnTo>
                    <a:pt x="16" y="38"/>
                  </a:lnTo>
                  <a:lnTo>
                    <a:pt x="14" y="28"/>
                  </a:lnTo>
                  <a:lnTo>
                    <a:pt x="24" y="28"/>
                  </a:lnTo>
                  <a:lnTo>
                    <a:pt x="36" y="30"/>
                  </a:lnTo>
                  <a:lnTo>
                    <a:pt x="42" y="26"/>
                  </a:lnTo>
                  <a:lnTo>
                    <a:pt x="34" y="22"/>
                  </a:lnTo>
                  <a:lnTo>
                    <a:pt x="24" y="18"/>
                  </a:lnTo>
                  <a:lnTo>
                    <a:pt x="26" y="10"/>
                  </a:lnTo>
                  <a:lnTo>
                    <a:pt x="34" y="10"/>
                  </a:lnTo>
                  <a:lnTo>
                    <a:pt x="42" y="12"/>
                  </a:lnTo>
                  <a:lnTo>
                    <a:pt x="58" y="10"/>
                  </a:lnTo>
                  <a:lnTo>
                    <a:pt x="56" y="6"/>
                  </a:lnTo>
                  <a:lnTo>
                    <a:pt x="42" y="4"/>
                  </a:lnTo>
                  <a:lnTo>
                    <a:pt x="46" y="0"/>
                  </a:lnTo>
                  <a:lnTo>
                    <a:pt x="70" y="2"/>
                  </a:lnTo>
                  <a:lnTo>
                    <a:pt x="98" y="30"/>
                  </a:lnTo>
                  <a:lnTo>
                    <a:pt x="118" y="34"/>
                  </a:lnTo>
                  <a:lnTo>
                    <a:pt x="118" y="42"/>
                  </a:lnTo>
                  <a:lnTo>
                    <a:pt x="126" y="48"/>
                  </a:lnTo>
                  <a:lnTo>
                    <a:pt x="130" y="38"/>
                  </a:lnTo>
                  <a:lnTo>
                    <a:pt x="138" y="34"/>
                  </a:lnTo>
                  <a:lnTo>
                    <a:pt x="144" y="36"/>
                  </a:lnTo>
                  <a:lnTo>
                    <a:pt x="142" y="46"/>
                  </a:lnTo>
                  <a:lnTo>
                    <a:pt x="150" y="52"/>
                  </a:lnTo>
                  <a:lnTo>
                    <a:pt x="152" y="58"/>
                  </a:lnTo>
                  <a:lnTo>
                    <a:pt x="150" y="68"/>
                  </a:lnTo>
                  <a:lnTo>
                    <a:pt x="164" y="66"/>
                  </a:lnTo>
                  <a:lnTo>
                    <a:pt x="172" y="68"/>
                  </a:lnTo>
                  <a:lnTo>
                    <a:pt x="176" y="68"/>
                  </a:lnTo>
                  <a:lnTo>
                    <a:pt x="182" y="74"/>
                  </a:lnTo>
                  <a:lnTo>
                    <a:pt x="178" y="80"/>
                  </a:lnTo>
                  <a:lnTo>
                    <a:pt x="172" y="84"/>
                  </a:lnTo>
                  <a:lnTo>
                    <a:pt x="162" y="82"/>
                  </a:lnTo>
                  <a:lnTo>
                    <a:pt x="156" y="84"/>
                  </a:lnTo>
                  <a:lnTo>
                    <a:pt x="140" y="98"/>
                  </a:lnTo>
                  <a:lnTo>
                    <a:pt x="140" y="92"/>
                  </a:lnTo>
                  <a:lnTo>
                    <a:pt x="144" y="82"/>
                  </a:lnTo>
                  <a:lnTo>
                    <a:pt x="138" y="82"/>
                  </a:lnTo>
                  <a:lnTo>
                    <a:pt x="134" y="92"/>
                  </a:lnTo>
                  <a:lnTo>
                    <a:pt x="134" y="96"/>
                  </a:lnTo>
                  <a:lnTo>
                    <a:pt x="136" y="102"/>
                  </a:lnTo>
                  <a:lnTo>
                    <a:pt x="136" y="106"/>
                  </a:lnTo>
                  <a:lnTo>
                    <a:pt x="136" y="108"/>
                  </a:lnTo>
                  <a:lnTo>
                    <a:pt x="134" y="110"/>
                  </a:lnTo>
                  <a:lnTo>
                    <a:pt x="128" y="106"/>
                  </a:lnTo>
                  <a:lnTo>
                    <a:pt x="126" y="104"/>
                  </a:lnTo>
                  <a:lnTo>
                    <a:pt x="124" y="11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gray">
            <a:xfrm>
              <a:off x="1108" y="897"/>
              <a:ext cx="26" cy="16"/>
            </a:xfrm>
            <a:custGeom>
              <a:avLst/>
              <a:gdLst>
                <a:gd name="T0" fmla="*/ 8 w 26"/>
                <a:gd name="T1" fmla="*/ 0 h 16"/>
                <a:gd name="T2" fmla="*/ 18 w 26"/>
                <a:gd name="T3" fmla="*/ 0 h 16"/>
                <a:gd name="T4" fmla="*/ 26 w 26"/>
                <a:gd name="T5" fmla="*/ 6 h 16"/>
                <a:gd name="T6" fmla="*/ 26 w 26"/>
                <a:gd name="T7" fmla="*/ 16 h 16"/>
                <a:gd name="T8" fmla="*/ 18 w 26"/>
                <a:gd name="T9" fmla="*/ 16 h 16"/>
                <a:gd name="T10" fmla="*/ 14 w 26"/>
                <a:gd name="T11" fmla="*/ 12 h 16"/>
                <a:gd name="T12" fmla="*/ 4 w 26"/>
                <a:gd name="T13" fmla="*/ 12 h 16"/>
                <a:gd name="T14" fmla="*/ 0 w 26"/>
                <a:gd name="T15" fmla="*/ 4 h 16"/>
                <a:gd name="T16" fmla="*/ 8 w 2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6">
                  <a:moveTo>
                    <a:pt x="8" y="0"/>
                  </a:moveTo>
                  <a:lnTo>
                    <a:pt x="18" y="0"/>
                  </a:lnTo>
                  <a:lnTo>
                    <a:pt x="26" y="6"/>
                  </a:lnTo>
                  <a:lnTo>
                    <a:pt x="26" y="16"/>
                  </a:lnTo>
                  <a:lnTo>
                    <a:pt x="18" y="16"/>
                  </a:lnTo>
                  <a:lnTo>
                    <a:pt x="14" y="12"/>
                  </a:lnTo>
                  <a:lnTo>
                    <a:pt x="4" y="12"/>
                  </a:lnTo>
                  <a:lnTo>
                    <a:pt x="0" y="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gray">
            <a:xfrm>
              <a:off x="1420" y="1113"/>
              <a:ext cx="70" cy="28"/>
            </a:xfrm>
            <a:custGeom>
              <a:avLst/>
              <a:gdLst>
                <a:gd name="T0" fmla="*/ 4 w 70"/>
                <a:gd name="T1" fmla="*/ 0 h 28"/>
                <a:gd name="T2" fmla="*/ 22 w 70"/>
                <a:gd name="T3" fmla="*/ 0 h 28"/>
                <a:gd name="T4" fmla="*/ 42 w 70"/>
                <a:gd name="T5" fmla="*/ 2 h 28"/>
                <a:gd name="T6" fmla="*/ 62 w 70"/>
                <a:gd name="T7" fmla="*/ 12 h 28"/>
                <a:gd name="T8" fmla="*/ 70 w 70"/>
                <a:gd name="T9" fmla="*/ 22 h 28"/>
                <a:gd name="T10" fmla="*/ 60 w 70"/>
                <a:gd name="T11" fmla="*/ 24 h 28"/>
                <a:gd name="T12" fmla="*/ 46 w 70"/>
                <a:gd name="T13" fmla="*/ 24 h 28"/>
                <a:gd name="T14" fmla="*/ 32 w 70"/>
                <a:gd name="T15" fmla="*/ 24 h 28"/>
                <a:gd name="T16" fmla="*/ 26 w 70"/>
                <a:gd name="T17" fmla="*/ 28 h 28"/>
                <a:gd name="T18" fmla="*/ 14 w 70"/>
                <a:gd name="T19" fmla="*/ 26 h 28"/>
                <a:gd name="T20" fmla="*/ 10 w 70"/>
                <a:gd name="T21" fmla="*/ 16 h 28"/>
                <a:gd name="T22" fmla="*/ 0 w 70"/>
                <a:gd name="T23" fmla="*/ 10 h 28"/>
                <a:gd name="T24" fmla="*/ 0 w 70"/>
                <a:gd name="T25" fmla="*/ 0 h 28"/>
                <a:gd name="T26" fmla="*/ 4 w 70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28">
                  <a:moveTo>
                    <a:pt x="4" y="0"/>
                  </a:moveTo>
                  <a:lnTo>
                    <a:pt x="22" y="0"/>
                  </a:lnTo>
                  <a:lnTo>
                    <a:pt x="42" y="2"/>
                  </a:lnTo>
                  <a:lnTo>
                    <a:pt x="62" y="12"/>
                  </a:lnTo>
                  <a:lnTo>
                    <a:pt x="70" y="22"/>
                  </a:lnTo>
                  <a:lnTo>
                    <a:pt x="60" y="24"/>
                  </a:lnTo>
                  <a:lnTo>
                    <a:pt x="46" y="24"/>
                  </a:lnTo>
                  <a:lnTo>
                    <a:pt x="32" y="24"/>
                  </a:lnTo>
                  <a:lnTo>
                    <a:pt x="26" y="28"/>
                  </a:lnTo>
                  <a:lnTo>
                    <a:pt x="14" y="26"/>
                  </a:lnTo>
                  <a:lnTo>
                    <a:pt x="10" y="16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gray">
            <a:xfrm>
              <a:off x="1474" y="1269"/>
              <a:ext cx="36" cy="30"/>
            </a:xfrm>
            <a:custGeom>
              <a:avLst/>
              <a:gdLst>
                <a:gd name="T0" fmla="*/ 36 w 36"/>
                <a:gd name="T1" fmla="*/ 4 h 30"/>
                <a:gd name="T2" fmla="*/ 36 w 36"/>
                <a:gd name="T3" fmla="*/ 10 h 30"/>
                <a:gd name="T4" fmla="*/ 34 w 36"/>
                <a:gd name="T5" fmla="*/ 20 h 30"/>
                <a:gd name="T6" fmla="*/ 26 w 36"/>
                <a:gd name="T7" fmla="*/ 26 h 30"/>
                <a:gd name="T8" fmla="*/ 14 w 36"/>
                <a:gd name="T9" fmla="*/ 30 h 30"/>
                <a:gd name="T10" fmla="*/ 0 w 36"/>
                <a:gd name="T11" fmla="*/ 26 h 30"/>
                <a:gd name="T12" fmla="*/ 2 w 36"/>
                <a:gd name="T13" fmla="*/ 12 h 30"/>
                <a:gd name="T14" fmla="*/ 6 w 36"/>
                <a:gd name="T15" fmla="*/ 4 h 30"/>
                <a:gd name="T16" fmla="*/ 12 w 36"/>
                <a:gd name="T17" fmla="*/ 2 h 30"/>
                <a:gd name="T18" fmla="*/ 24 w 36"/>
                <a:gd name="T19" fmla="*/ 0 h 30"/>
                <a:gd name="T20" fmla="*/ 36 w 36"/>
                <a:gd name="T2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0">
                  <a:moveTo>
                    <a:pt x="36" y="4"/>
                  </a:moveTo>
                  <a:lnTo>
                    <a:pt x="36" y="10"/>
                  </a:lnTo>
                  <a:lnTo>
                    <a:pt x="34" y="20"/>
                  </a:lnTo>
                  <a:lnTo>
                    <a:pt x="26" y="26"/>
                  </a:lnTo>
                  <a:lnTo>
                    <a:pt x="14" y="30"/>
                  </a:lnTo>
                  <a:lnTo>
                    <a:pt x="0" y="26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36" y="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gray">
            <a:xfrm>
              <a:off x="1316" y="1335"/>
              <a:ext cx="110" cy="70"/>
            </a:xfrm>
            <a:custGeom>
              <a:avLst/>
              <a:gdLst>
                <a:gd name="T0" fmla="*/ 18 w 110"/>
                <a:gd name="T1" fmla="*/ 16 h 70"/>
                <a:gd name="T2" fmla="*/ 18 w 110"/>
                <a:gd name="T3" fmla="*/ 6 h 70"/>
                <a:gd name="T4" fmla="*/ 28 w 110"/>
                <a:gd name="T5" fmla="*/ 0 h 70"/>
                <a:gd name="T6" fmla="*/ 40 w 110"/>
                <a:gd name="T7" fmla="*/ 0 h 70"/>
                <a:gd name="T8" fmla="*/ 40 w 110"/>
                <a:gd name="T9" fmla="*/ 8 h 70"/>
                <a:gd name="T10" fmla="*/ 42 w 110"/>
                <a:gd name="T11" fmla="*/ 12 h 70"/>
                <a:gd name="T12" fmla="*/ 52 w 110"/>
                <a:gd name="T13" fmla="*/ 14 h 70"/>
                <a:gd name="T14" fmla="*/ 54 w 110"/>
                <a:gd name="T15" fmla="*/ 16 h 70"/>
                <a:gd name="T16" fmla="*/ 56 w 110"/>
                <a:gd name="T17" fmla="*/ 20 h 70"/>
                <a:gd name="T18" fmla="*/ 62 w 110"/>
                <a:gd name="T19" fmla="*/ 22 h 70"/>
                <a:gd name="T20" fmla="*/ 70 w 110"/>
                <a:gd name="T21" fmla="*/ 30 h 70"/>
                <a:gd name="T22" fmla="*/ 84 w 110"/>
                <a:gd name="T23" fmla="*/ 32 h 70"/>
                <a:gd name="T24" fmla="*/ 86 w 110"/>
                <a:gd name="T25" fmla="*/ 38 h 70"/>
                <a:gd name="T26" fmla="*/ 88 w 110"/>
                <a:gd name="T27" fmla="*/ 46 h 70"/>
                <a:gd name="T28" fmla="*/ 98 w 110"/>
                <a:gd name="T29" fmla="*/ 46 h 70"/>
                <a:gd name="T30" fmla="*/ 108 w 110"/>
                <a:gd name="T31" fmla="*/ 48 h 70"/>
                <a:gd name="T32" fmla="*/ 110 w 110"/>
                <a:gd name="T33" fmla="*/ 52 h 70"/>
                <a:gd name="T34" fmla="*/ 110 w 110"/>
                <a:gd name="T35" fmla="*/ 56 h 70"/>
                <a:gd name="T36" fmla="*/ 108 w 110"/>
                <a:gd name="T37" fmla="*/ 56 h 70"/>
                <a:gd name="T38" fmla="*/ 106 w 110"/>
                <a:gd name="T39" fmla="*/ 60 h 70"/>
                <a:gd name="T40" fmla="*/ 102 w 110"/>
                <a:gd name="T41" fmla="*/ 60 h 70"/>
                <a:gd name="T42" fmla="*/ 100 w 110"/>
                <a:gd name="T43" fmla="*/ 62 h 70"/>
                <a:gd name="T44" fmla="*/ 90 w 110"/>
                <a:gd name="T45" fmla="*/ 60 h 70"/>
                <a:gd name="T46" fmla="*/ 84 w 110"/>
                <a:gd name="T47" fmla="*/ 58 h 70"/>
                <a:gd name="T48" fmla="*/ 76 w 110"/>
                <a:gd name="T49" fmla="*/ 52 h 70"/>
                <a:gd name="T50" fmla="*/ 68 w 110"/>
                <a:gd name="T51" fmla="*/ 46 h 70"/>
                <a:gd name="T52" fmla="*/ 64 w 110"/>
                <a:gd name="T53" fmla="*/ 42 h 70"/>
                <a:gd name="T54" fmla="*/ 60 w 110"/>
                <a:gd name="T55" fmla="*/ 44 h 70"/>
                <a:gd name="T56" fmla="*/ 58 w 110"/>
                <a:gd name="T57" fmla="*/ 48 h 70"/>
                <a:gd name="T58" fmla="*/ 52 w 110"/>
                <a:gd name="T59" fmla="*/ 56 h 70"/>
                <a:gd name="T60" fmla="*/ 40 w 110"/>
                <a:gd name="T61" fmla="*/ 68 h 70"/>
                <a:gd name="T62" fmla="*/ 24 w 110"/>
                <a:gd name="T63" fmla="*/ 70 h 70"/>
                <a:gd name="T64" fmla="*/ 26 w 110"/>
                <a:gd name="T65" fmla="*/ 56 h 70"/>
                <a:gd name="T66" fmla="*/ 14 w 110"/>
                <a:gd name="T67" fmla="*/ 56 h 70"/>
                <a:gd name="T68" fmla="*/ 10 w 110"/>
                <a:gd name="T69" fmla="*/ 56 h 70"/>
                <a:gd name="T70" fmla="*/ 6 w 110"/>
                <a:gd name="T71" fmla="*/ 62 h 70"/>
                <a:gd name="T72" fmla="*/ 0 w 110"/>
                <a:gd name="T73" fmla="*/ 56 h 70"/>
                <a:gd name="T74" fmla="*/ 6 w 110"/>
                <a:gd name="T75" fmla="*/ 48 h 70"/>
                <a:gd name="T76" fmla="*/ 16 w 110"/>
                <a:gd name="T77" fmla="*/ 38 h 70"/>
                <a:gd name="T78" fmla="*/ 16 w 110"/>
                <a:gd name="T79" fmla="*/ 26 h 70"/>
                <a:gd name="T80" fmla="*/ 18 w 110"/>
                <a:gd name="T81" fmla="*/ 22 h 70"/>
                <a:gd name="T82" fmla="*/ 18 w 110"/>
                <a:gd name="T83" fmla="*/ 1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70">
                  <a:moveTo>
                    <a:pt x="18" y="16"/>
                  </a:moveTo>
                  <a:lnTo>
                    <a:pt x="18" y="6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2" y="12"/>
                  </a:lnTo>
                  <a:lnTo>
                    <a:pt x="52" y="14"/>
                  </a:lnTo>
                  <a:lnTo>
                    <a:pt x="54" y="16"/>
                  </a:lnTo>
                  <a:lnTo>
                    <a:pt x="56" y="20"/>
                  </a:lnTo>
                  <a:lnTo>
                    <a:pt x="62" y="22"/>
                  </a:lnTo>
                  <a:lnTo>
                    <a:pt x="70" y="30"/>
                  </a:lnTo>
                  <a:lnTo>
                    <a:pt x="84" y="32"/>
                  </a:lnTo>
                  <a:lnTo>
                    <a:pt x="86" y="38"/>
                  </a:lnTo>
                  <a:lnTo>
                    <a:pt x="88" y="46"/>
                  </a:lnTo>
                  <a:lnTo>
                    <a:pt x="98" y="46"/>
                  </a:lnTo>
                  <a:lnTo>
                    <a:pt x="108" y="48"/>
                  </a:lnTo>
                  <a:lnTo>
                    <a:pt x="110" y="52"/>
                  </a:lnTo>
                  <a:lnTo>
                    <a:pt x="110" y="56"/>
                  </a:lnTo>
                  <a:lnTo>
                    <a:pt x="108" y="56"/>
                  </a:lnTo>
                  <a:lnTo>
                    <a:pt x="106" y="60"/>
                  </a:lnTo>
                  <a:lnTo>
                    <a:pt x="102" y="60"/>
                  </a:lnTo>
                  <a:lnTo>
                    <a:pt x="100" y="62"/>
                  </a:lnTo>
                  <a:lnTo>
                    <a:pt x="90" y="60"/>
                  </a:lnTo>
                  <a:lnTo>
                    <a:pt x="84" y="58"/>
                  </a:lnTo>
                  <a:lnTo>
                    <a:pt x="76" y="52"/>
                  </a:lnTo>
                  <a:lnTo>
                    <a:pt x="68" y="46"/>
                  </a:lnTo>
                  <a:lnTo>
                    <a:pt x="64" y="42"/>
                  </a:lnTo>
                  <a:lnTo>
                    <a:pt x="60" y="44"/>
                  </a:lnTo>
                  <a:lnTo>
                    <a:pt x="58" y="48"/>
                  </a:lnTo>
                  <a:lnTo>
                    <a:pt x="52" y="56"/>
                  </a:lnTo>
                  <a:lnTo>
                    <a:pt x="40" y="68"/>
                  </a:lnTo>
                  <a:lnTo>
                    <a:pt x="24" y="70"/>
                  </a:lnTo>
                  <a:lnTo>
                    <a:pt x="26" y="56"/>
                  </a:lnTo>
                  <a:lnTo>
                    <a:pt x="14" y="56"/>
                  </a:lnTo>
                  <a:lnTo>
                    <a:pt x="10" y="56"/>
                  </a:lnTo>
                  <a:lnTo>
                    <a:pt x="6" y="62"/>
                  </a:lnTo>
                  <a:lnTo>
                    <a:pt x="0" y="56"/>
                  </a:lnTo>
                  <a:lnTo>
                    <a:pt x="6" y="48"/>
                  </a:lnTo>
                  <a:lnTo>
                    <a:pt x="16" y="38"/>
                  </a:lnTo>
                  <a:lnTo>
                    <a:pt x="16" y="26"/>
                  </a:lnTo>
                  <a:lnTo>
                    <a:pt x="18" y="22"/>
                  </a:lnTo>
                  <a:lnTo>
                    <a:pt x="18" y="1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gray">
            <a:xfrm>
              <a:off x="1124" y="1227"/>
              <a:ext cx="68" cy="36"/>
            </a:xfrm>
            <a:custGeom>
              <a:avLst/>
              <a:gdLst>
                <a:gd name="T0" fmla="*/ 6 w 68"/>
                <a:gd name="T1" fmla="*/ 26 h 36"/>
                <a:gd name="T2" fmla="*/ 0 w 68"/>
                <a:gd name="T3" fmla="*/ 24 h 36"/>
                <a:gd name="T4" fmla="*/ 10 w 68"/>
                <a:gd name="T5" fmla="*/ 16 h 36"/>
                <a:gd name="T6" fmla="*/ 18 w 68"/>
                <a:gd name="T7" fmla="*/ 10 h 36"/>
                <a:gd name="T8" fmla="*/ 20 w 68"/>
                <a:gd name="T9" fmla="*/ 0 h 36"/>
                <a:gd name="T10" fmla="*/ 28 w 68"/>
                <a:gd name="T11" fmla="*/ 2 h 36"/>
                <a:gd name="T12" fmla="*/ 38 w 68"/>
                <a:gd name="T13" fmla="*/ 6 h 36"/>
                <a:gd name="T14" fmla="*/ 48 w 68"/>
                <a:gd name="T15" fmla="*/ 14 h 36"/>
                <a:gd name="T16" fmla="*/ 60 w 68"/>
                <a:gd name="T17" fmla="*/ 18 h 36"/>
                <a:gd name="T18" fmla="*/ 66 w 68"/>
                <a:gd name="T19" fmla="*/ 24 h 36"/>
                <a:gd name="T20" fmla="*/ 68 w 68"/>
                <a:gd name="T21" fmla="*/ 32 h 36"/>
                <a:gd name="T22" fmla="*/ 64 w 68"/>
                <a:gd name="T23" fmla="*/ 34 h 36"/>
                <a:gd name="T24" fmla="*/ 56 w 68"/>
                <a:gd name="T25" fmla="*/ 36 h 36"/>
                <a:gd name="T26" fmla="*/ 44 w 68"/>
                <a:gd name="T27" fmla="*/ 36 h 36"/>
                <a:gd name="T28" fmla="*/ 28 w 68"/>
                <a:gd name="T29" fmla="*/ 34 h 36"/>
                <a:gd name="T30" fmla="*/ 18 w 68"/>
                <a:gd name="T31" fmla="*/ 30 h 36"/>
                <a:gd name="T32" fmla="*/ 6 w 68"/>
                <a:gd name="T33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36">
                  <a:moveTo>
                    <a:pt x="6" y="26"/>
                  </a:moveTo>
                  <a:lnTo>
                    <a:pt x="0" y="24"/>
                  </a:lnTo>
                  <a:lnTo>
                    <a:pt x="10" y="16"/>
                  </a:lnTo>
                  <a:lnTo>
                    <a:pt x="18" y="1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38" y="6"/>
                  </a:lnTo>
                  <a:lnTo>
                    <a:pt x="48" y="14"/>
                  </a:lnTo>
                  <a:lnTo>
                    <a:pt x="60" y="18"/>
                  </a:lnTo>
                  <a:lnTo>
                    <a:pt x="66" y="24"/>
                  </a:lnTo>
                  <a:lnTo>
                    <a:pt x="68" y="32"/>
                  </a:lnTo>
                  <a:lnTo>
                    <a:pt x="64" y="34"/>
                  </a:lnTo>
                  <a:lnTo>
                    <a:pt x="56" y="36"/>
                  </a:lnTo>
                  <a:lnTo>
                    <a:pt x="44" y="36"/>
                  </a:lnTo>
                  <a:lnTo>
                    <a:pt x="28" y="34"/>
                  </a:lnTo>
                  <a:lnTo>
                    <a:pt x="18" y="30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gray">
            <a:xfrm>
              <a:off x="1274" y="1109"/>
              <a:ext cx="460" cy="328"/>
            </a:xfrm>
            <a:custGeom>
              <a:avLst/>
              <a:gdLst>
                <a:gd name="T0" fmla="*/ 148 w 460"/>
                <a:gd name="T1" fmla="*/ 30 h 328"/>
                <a:gd name="T2" fmla="*/ 154 w 460"/>
                <a:gd name="T3" fmla="*/ 52 h 328"/>
                <a:gd name="T4" fmla="*/ 184 w 460"/>
                <a:gd name="T5" fmla="*/ 36 h 328"/>
                <a:gd name="T6" fmla="*/ 238 w 460"/>
                <a:gd name="T7" fmla="*/ 44 h 328"/>
                <a:gd name="T8" fmla="*/ 250 w 460"/>
                <a:gd name="T9" fmla="*/ 54 h 328"/>
                <a:gd name="T10" fmla="*/ 258 w 460"/>
                <a:gd name="T11" fmla="*/ 58 h 328"/>
                <a:gd name="T12" fmla="*/ 280 w 460"/>
                <a:gd name="T13" fmla="*/ 68 h 328"/>
                <a:gd name="T14" fmla="*/ 284 w 460"/>
                <a:gd name="T15" fmla="*/ 86 h 328"/>
                <a:gd name="T16" fmla="*/ 306 w 460"/>
                <a:gd name="T17" fmla="*/ 90 h 328"/>
                <a:gd name="T18" fmla="*/ 332 w 460"/>
                <a:gd name="T19" fmla="*/ 92 h 328"/>
                <a:gd name="T20" fmla="*/ 324 w 460"/>
                <a:gd name="T21" fmla="*/ 108 h 328"/>
                <a:gd name="T22" fmla="*/ 360 w 460"/>
                <a:gd name="T23" fmla="*/ 116 h 328"/>
                <a:gd name="T24" fmla="*/ 342 w 460"/>
                <a:gd name="T25" fmla="*/ 122 h 328"/>
                <a:gd name="T26" fmla="*/ 368 w 460"/>
                <a:gd name="T27" fmla="*/ 134 h 328"/>
                <a:gd name="T28" fmla="*/ 346 w 460"/>
                <a:gd name="T29" fmla="*/ 136 h 328"/>
                <a:gd name="T30" fmla="*/ 346 w 460"/>
                <a:gd name="T31" fmla="*/ 150 h 328"/>
                <a:gd name="T32" fmla="*/ 382 w 460"/>
                <a:gd name="T33" fmla="*/ 160 h 328"/>
                <a:gd name="T34" fmla="*/ 404 w 460"/>
                <a:gd name="T35" fmla="*/ 174 h 328"/>
                <a:gd name="T36" fmla="*/ 434 w 460"/>
                <a:gd name="T37" fmla="*/ 190 h 328"/>
                <a:gd name="T38" fmla="*/ 460 w 460"/>
                <a:gd name="T39" fmla="*/ 208 h 328"/>
                <a:gd name="T40" fmla="*/ 434 w 460"/>
                <a:gd name="T41" fmla="*/ 216 h 328"/>
                <a:gd name="T42" fmla="*/ 420 w 460"/>
                <a:gd name="T43" fmla="*/ 240 h 328"/>
                <a:gd name="T44" fmla="*/ 386 w 460"/>
                <a:gd name="T45" fmla="*/ 222 h 328"/>
                <a:gd name="T46" fmla="*/ 358 w 460"/>
                <a:gd name="T47" fmla="*/ 230 h 328"/>
                <a:gd name="T48" fmla="*/ 408 w 460"/>
                <a:gd name="T49" fmla="*/ 284 h 328"/>
                <a:gd name="T50" fmla="*/ 394 w 460"/>
                <a:gd name="T51" fmla="*/ 290 h 328"/>
                <a:gd name="T52" fmla="*/ 356 w 460"/>
                <a:gd name="T53" fmla="*/ 290 h 328"/>
                <a:gd name="T54" fmla="*/ 366 w 460"/>
                <a:gd name="T55" fmla="*/ 306 h 328"/>
                <a:gd name="T56" fmla="*/ 354 w 460"/>
                <a:gd name="T57" fmla="*/ 322 h 328"/>
                <a:gd name="T58" fmla="*/ 310 w 460"/>
                <a:gd name="T59" fmla="*/ 314 h 328"/>
                <a:gd name="T60" fmla="*/ 288 w 460"/>
                <a:gd name="T61" fmla="*/ 280 h 328"/>
                <a:gd name="T62" fmla="*/ 256 w 460"/>
                <a:gd name="T63" fmla="*/ 258 h 328"/>
                <a:gd name="T64" fmla="*/ 238 w 460"/>
                <a:gd name="T65" fmla="*/ 260 h 328"/>
                <a:gd name="T66" fmla="*/ 208 w 460"/>
                <a:gd name="T67" fmla="*/ 270 h 328"/>
                <a:gd name="T68" fmla="*/ 202 w 460"/>
                <a:gd name="T69" fmla="*/ 236 h 328"/>
                <a:gd name="T70" fmla="*/ 238 w 460"/>
                <a:gd name="T71" fmla="*/ 240 h 328"/>
                <a:gd name="T72" fmla="*/ 246 w 460"/>
                <a:gd name="T73" fmla="*/ 222 h 328"/>
                <a:gd name="T74" fmla="*/ 272 w 460"/>
                <a:gd name="T75" fmla="*/ 172 h 328"/>
                <a:gd name="T76" fmla="*/ 246 w 460"/>
                <a:gd name="T77" fmla="*/ 156 h 328"/>
                <a:gd name="T78" fmla="*/ 218 w 460"/>
                <a:gd name="T79" fmla="*/ 150 h 328"/>
                <a:gd name="T80" fmla="*/ 212 w 460"/>
                <a:gd name="T81" fmla="*/ 124 h 328"/>
                <a:gd name="T82" fmla="*/ 186 w 460"/>
                <a:gd name="T83" fmla="*/ 106 h 328"/>
                <a:gd name="T84" fmla="*/ 178 w 460"/>
                <a:gd name="T85" fmla="*/ 112 h 328"/>
                <a:gd name="T86" fmla="*/ 130 w 460"/>
                <a:gd name="T87" fmla="*/ 116 h 328"/>
                <a:gd name="T88" fmla="*/ 56 w 460"/>
                <a:gd name="T89" fmla="*/ 110 h 328"/>
                <a:gd name="T90" fmla="*/ 20 w 460"/>
                <a:gd name="T91" fmla="*/ 102 h 328"/>
                <a:gd name="T92" fmla="*/ 32 w 460"/>
                <a:gd name="T93" fmla="*/ 86 h 328"/>
                <a:gd name="T94" fmla="*/ 0 w 460"/>
                <a:gd name="T95" fmla="*/ 72 h 328"/>
                <a:gd name="T96" fmla="*/ 38 w 460"/>
                <a:gd name="T97" fmla="*/ 2 h 328"/>
                <a:gd name="T98" fmla="*/ 64 w 460"/>
                <a:gd name="T99" fmla="*/ 12 h 328"/>
                <a:gd name="T100" fmla="*/ 68 w 460"/>
                <a:gd name="T101" fmla="*/ 76 h 328"/>
                <a:gd name="T102" fmla="*/ 78 w 460"/>
                <a:gd name="T103" fmla="*/ 46 h 328"/>
                <a:gd name="T104" fmla="*/ 108 w 460"/>
                <a:gd name="T105" fmla="*/ 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0" h="328">
                  <a:moveTo>
                    <a:pt x="134" y="6"/>
                  </a:moveTo>
                  <a:lnTo>
                    <a:pt x="140" y="14"/>
                  </a:lnTo>
                  <a:lnTo>
                    <a:pt x="146" y="22"/>
                  </a:lnTo>
                  <a:lnTo>
                    <a:pt x="148" y="30"/>
                  </a:lnTo>
                  <a:lnTo>
                    <a:pt x="148" y="38"/>
                  </a:lnTo>
                  <a:lnTo>
                    <a:pt x="144" y="42"/>
                  </a:lnTo>
                  <a:lnTo>
                    <a:pt x="144" y="52"/>
                  </a:lnTo>
                  <a:lnTo>
                    <a:pt x="154" y="52"/>
                  </a:lnTo>
                  <a:lnTo>
                    <a:pt x="158" y="42"/>
                  </a:lnTo>
                  <a:lnTo>
                    <a:pt x="168" y="42"/>
                  </a:lnTo>
                  <a:lnTo>
                    <a:pt x="180" y="50"/>
                  </a:lnTo>
                  <a:lnTo>
                    <a:pt x="184" y="36"/>
                  </a:lnTo>
                  <a:lnTo>
                    <a:pt x="198" y="34"/>
                  </a:lnTo>
                  <a:lnTo>
                    <a:pt x="214" y="34"/>
                  </a:lnTo>
                  <a:lnTo>
                    <a:pt x="230" y="40"/>
                  </a:lnTo>
                  <a:lnTo>
                    <a:pt x="238" y="44"/>
                  </a:lnTo>
                  <a:lnTo>
                    <a:pt x="228" y="50"/>
                  </a:lnTo>
                  <a:lnTo>
                    <a:pt x="226" y="58"/>
                  </a:lnTo>
                  <a:lnTo>
                    <a:pt x="240" y="52"/>
                  </a:lnTo>
                  <a:lnTo>
                    <a:pt x="250" y="54"/>
                  </a:lnTo>
                  <a:lnTo>
                    <a:pt x="244" y="60"/>
                  </a:lnTo>
                  <a:lnTo>
                    <a:pt x="238" y="68"/>
                  </a:lnTo>
                  <a:lnTo>
                    <a:pt x="246" y="66"/>
                  </a:lnTo>
                  <a:lnTo>
                    <a:pt x="258" y="58"/>
                  </a:lnTo>
                  <a:lnTo>
                    <a:pt x="260" y="66"/>
                  </a:lnTo>
                  <a:lnTo>
                    <a:pt x="254" y="74"/>
                  </a:lnTo>
                  <a:lnTo>
                    <a:pt x="264" y="74"/>
                  </a:lnTo>
                  <a:lnTo>
                    <a:pt x="280" y="68"/>
                  </a:lnTo>
                  <a:lnTo>
                    <a:pt x="290" y="70"/>
                  </a:lnTo>
                  <a:lnTo>
                    <a:pt x="296" y="76"/>
                  </a:lnTo>
                  <a:lnTo>
                    <a:pt x="292" y="80"/>
                  </a:lnTo>
                  <a:lnTo>
                    <a:pt x="284" y="86"/>
                  </a:lnTo>
                  <a:lnTo>
                    <a:pt x="290" y="90"/>
                  </a:lnTo>
                  <a:lnTo>
                    <a:pt x="300" y="86"/>
                  </a:lnTo>
                  <a:lnTo>
                    <a:pt x="306" y="84"/>
                  </a:lnTo>
                  <a:lnTo>
                    <a:pt x="306" y="90"/>
                  </a:lnTo>
                  <a:lnTo>
                    <a:pt x="298" y="98"/>
                  </a:lnTo>
                  <a:lnTo>
                    <a:pt x="304" y="98"/>
                  </a:lnTo>
                  <a:lnTo>
                    <a:pt x="320" y="92"/>
                  </a:lnTo>
                  <a:lnTo>
                    <a:pt x="332" y="92"/>
                  </a:lnTo>
                  <a:lnTo>
                    <a:pt x="342" y="96"/>
                  </a:lnTo>
                  <a:lnTo>
                    <a:pt x="342" y="100"/>
                  </a:lnTo>
                  <a:lnTo>
                    <a:pt x="334" y="104"/>
                  </a:lnTo>
                  <a:lnTo>
                    <a:pt x="324" y="108"/>
                  </a:lnTo>
                  <a:lnTo>
                    <a:pt x="332" y="112"/>
                  </a:lnTo>
                  <a:lnTo>
                    <a:pt x="350" y="108"/>
                  </a:lnTo>
                  <a:lnTo>
                    <a:pt x="356" y="110"/>
                  </a:lnTo>
                  <a:lnTo>
                    <a:pt x="360" y="116"/>
                  </a:lnTo>
                  <a:lnTo>
                    <a:pt x="362" y="122"/>
                  </a:lnTo>
                  <a:lnTo>
                    <a:pt x="354" y="122"/>
                  </a:lnTo>
                  <a:lnTo>
                    <a:pt x="348" y="122"/>
                  </a:lnTo>
                  <a:lnTo>
                    <a:pt x="342" y="122"/>
                  </a:lnTo>
                  <a:lnTo>
                    <a:pt x="342" y="128"/>
                  </a:lnTo>
                  <a:lnTo>
                    <a:pt x="352" y="128"/>
                  </a:lnTo>
                  <a:lnTo>
                    <a:pt x="362" y="128"/>
                  </a:lnTo>
                  <a:lnTo>
                    <a:pt x="368" y="134"/>
                  </a:lnTo>
                  <a:lnTo>
                    <a:pt x="370" y="138"/>
                  </a:lnTo>
                  <a:lnTo>
                    <a:pt x="368" y="138"/>
                  </a:lnTo>
                  <a:lnTo>
                    <a:pt x="362" y="138"/>
                  </a:lnTo>
                  <a:lnTo>
                    <a:pt x="346" y="136"/>
                  </a:lnTo>
                  <a:lnTo>
                    <a:pt x="344" y="138"/>
                  </a:lnTo>
                  <a:lnTo>
                    <a:pt x="342" y="140"/>
                  </a:lnTo>
                  <a:lnTo>
                    <a:pt x="342" y="144"/>
                  </a:lnTo>
                  <a:lnTo>
                    <a:pt x="346" y="150"/>
                  </a:lnTo>
                  <a:lnTo>
                    <a:pt x="354" y="156"/>
                  </a:lnTo>
                  <a:lnTo>
                    <a:pt x="362" y="156"/>
                  </a:lnTo>
                  <a:lnTo>
                    <a:pt x="370" y="154"/>
                  </a:lnTo>
                  <a:lnTo>
                    <a:pt x="382" y="160"/>
                  </a:lnTo>
                  <a:lnTo>
                    <a:pt x="382" y="166"/>
                  </a:lnTo>
                  <a:lnTo>
                    <a:pt x="388" y="168"/>
                  </a:lnTo>
                  <a:lnTo>
                    <a:pt x="398" y="170"/>
                  </a:lnTo>
                  <a:lnTo>
                    <a:pt x="404" y="174"/>
                  </a:lnTo>
                  <a:lnTo>
                    <a:pt x="406" y="180"/>
                  </a:lnTo>
                  <a:lnTo>
                    <a:pt x="416" y="180"/>
                  </a:lnTo>
                  <a:lnTo>
                    <a:pt x="424" y="182"/>
                  </a:lnTo>
                  <a:lnTo>
                    <a:pt x="434" y="190"/>
                  </a:lnTo>
                  <a:lnTo>
                    <a:pt x="438" y="194"/>
                  </a:lnTo>
                  <a:lnTo>
                    <a:pt x="450" y="196"/>
                  </a:lnTo>
                  <a:lnTo>
                    <a:pt x="460" y="204"/>
                  </a:lnTo>
                  <a:lnTo>
                    <a:pt x="460" y="208"/>
                  </a:lnTo>
                  <a:lnTo>
                    <a:pt x="460" y="212"/>
                  </a:lnTo>
                  <a:lnTo>
                    <a:pt x="458" y="214"/>
                  </a:lnTo>
                  <a:lnTo>
                    <a:pt x="444" y="216"/>
                  </a:lnTo>
                  <a:lnTo>
                    <a:pt x="434" y="216"/>
                  </a:lnTo>
                  <a:lnTo>
                    <a:pt x="436" y="226"/>
                  </a:lnTo>
                  <a:lnTo>
                    <a:pt x="430" y="232"/>
                  </a:lnTo>
                  <a:lnTo>
                    <a:pt x="420" y="232"/>
                  </a:lnTo>
                  <a:lnTo>
                    <a:pt x="420" y="240"/>
                  </a:lnTo>
                  <a:lnTo>
                    <a:pt x="414" y="248"/>
                  </a:lnTo>
                  <a:lnTo>
                    <a:pt x="398" y="240"/>
                  </a:lnTo>
                  <a:lnTo>
                    <a:pt x="390" y="230"/>
                  </a:lnTo>
                  <a:lnTo>
                    <a:pt x="386" y="222"/>
                  </a:lnTo>
                  <a:lnTo>
                    <a:pt x="364" y="208"/>
                  </a:lnTo>
                  <a:lnTo>
                    <a:pt x="356" y="212"/>
                  </a:lnTo>
                  <a:lnTo>
                    <a:pt x="360" y="222"/>
                  </a:lnTo>
                  <a:lnTo>
                    <a:pt x="358" y="230"/>
                  </a:lnTo>
                  <a:lnTo>
                    <a:pt x="364" y="244"/>
                  </a:lnTo>
                  <a:lnTo>
                    <a:pt x="376" y="256"/>
                  </a:lnTo>
                  <a:lnTo>
                    <a:pt x="394" y="270"/>
                  </a:lnTo>
                  <a:lnTo>
                    <a:pt x="408" y="284"/>
                  </a:lnTo>
                  <a:lnTo>
                    <a:pt x="406" y="290"/>
                  </a:lnTo>
                  <a:lnTo>
                    <a:pt x="400" y="288"/>
                  </a:lnTo>
                  <a:lnTo>
                    <a:pt x="396" y="288"/>
                  </a:lnTo>
                  <a:lnTo>
                    <a:pt x="394" y="290"/>
                  </a:lnTo>
                  <a:lnTo>
                    <a:pt x="400" y="304"/>
                  </a:lnTo>
                  <a:lnTo>
                    <a:pt x="394" y="310"/>
                  </a:lnTo>
                  <a:lnTo>
                    <a:pt x="378" y="302"/>
                  </a:lnTo>
                  <a:lnTo>
                    <a:pt x="356" y="290"/>
                  </a:lnTo>
                  <a:lnTo>
                    <a:pt x="344" y="278"/>
                  </a:lnTo>
                  <a:lnTo>
                    <a:pt x="338" y="282"/>
                  </a:lnTo>
                  <a:lnTo>
                    <a:pt x="348" y="292"/>
                  </a:lnTo>
                  <a:lnTo>
                    <a:pt x="366" y="306"/>
                  </a:lnTo>
                  <a:lnTo>
                    <a:pt x="370" y="312"/>
                  </a:lnTo>
                  <a:lnTo>
                    <a:pt x="374" y="320"/>
                  </a:lnTo>
                  <a:lnTo>
                    <a:pt x="378" y="328"/>
                  </a:lnTo>
                  <a:lnTo>
                    <a:pt x="354" y="322"/>
                  </a:lnTo>
                  <a:lnTo>
                    <a:pt x="334" y="314"/>
                  </a:lnTo>
                  <a:lnTo>
                    <a:pt x="320" y="304"/>
                  </a:lnTo>
                  <a:lnTo>
                    <a:pt x="312" y="304"/>
                  </a:lnTo>
                  <a:lnTo>
                    <a:pt x="310" y="314"/>
                  </a:lnTo>
                  <a:lnTo>
                    <a:pt x="296" y="298"/>
                  </a:lnTo>
                  <a:lnTo>
                    <a:pt x="290" y="290"/>
                  </a:lnTo>
                  <a:lnTo>
                    <a:pt x="294" y="286"/>
                  </a:lnTo>
                  <a:lnTo>
                    <a:pt x="288" y="280"/>
                  </a:lnTo>
                  <a:lnTo>
                    <a:pt x="280" y="282"/>
                  </a:lnTo>
                  <a:lnTo>
                    <a:pt x="272" y="274"/>
                  </a:lnTo>
                  <a:lnTo>
                    <a:pt x="262" y="264"/>
                  </a:lnTo>
                  <a:lnTo>
                    <a:pt x="256" y="258"/>
                  </a:lnTo>
                  <a:lnTo>
                    <a:pt x="244" y="254"/>
                  </a:lnTo>
                  <a:lnTo>
                    <a:pt x="238" y="250"/>
                  </a:lnTo>
                  <a:lnTo>
                    <a:pt x="238" y="258"/>
                  </a:lnTo>
                  <a:lnTo>
                    <a:pt x="238" y="260"/>
                  </a:lnTo>
                  <a:lnTo>
                    <a:pt x="236" y="262"/>
                  </a:lnTo>
                  <a:lnTo>
                    <a:pt x="224" y="262"/>
                  </a:lnTo>
                  <a:lnTo>
                    <a:pt x="218" y="266"/>
                  </a:lnTo>
                  <a:lnTo>
                    <a:pt x="208" y="270"/>
                  </a:lnTo>
                  <a:lnTo>
                    <a:pt x="194" y="268"/>
                  </a:lnTo>
                  <a:lnTo>
                    <a:pt x="186" y="258"/>
                  </a:lnTo>
                  <a:lnTo>
                    <a:pt x="188" y="246"/>
                  </a:lnTo>
                  <a:lnTo>
                    <a:pt x="202" y="236"/>
                  </a:lnTo>
                  <a:lnTo>
                    <a:pt x="214" y="238"/>
                  </a:lnTo>
                  <a:lnTo>
                    <a:pt x="226" y="242"/>
                  </a:lnTo>
                  <a:lnTo>
                    <a:pt x="232" y="246"/>
                  </a:lnTo>
                  <a:lnTo>
                    <a:pt x="238" y="240"/>
                  </a:lnTo>
                  <a:lnTo>
                    <a:pt x="246" y="236"/>
                  </a:lnTo>
                  <a:lnTo>
                    <a:pt x="258" y="232"/>
                  </a:lnTo>
                  <a:lnTo>
                    <a:pt x="254" y="228"/>
                  </a:lnTo>
                  <a:lnTo>
                    <a:pt x="246" y="222"/>
                  </a:lnTo>
                  <a:lnTo>
                    <a:pt x="254" y="210"/>
                  </a:lnTo>
                  <a:lnTo>
                    <a:pt x="268" y="202"/>
                  </a:lnTo>
                  <a:lnTo>
                    <a:pt x="280" y="190"/>
                  </a:lnTo>
                  <a:lnTo>
                    <a:pt x="272" y="172"/>
                  </a:lnTo>
                  <a:lnTo>
                    <a:pt x="264" y="160"/>
                  </a:lnTo>
                  <a:lnTo>
                    <a:pt x="256" y="160"/>
                  </a:lnTo>
                  <a:lnTo>
                    <a:pt x="254" y="152"/>
                  </a:lnTo>
                  <a:lnTo>
                    <a:pt x="246" y="156"/>
                  </a:lnTo>
                  <a:lnTo>
                    <a:pt x="240" y="148"/>
                  </a:lnTo>
                  <a:lnTo>
                    <a:pt x="240" y="142"/>
                  </a:lnTo>
                  <a:lnTo>
                    <a:pt x="228" y="142"/>
                  </a:lnTo>
                  <a:lnTo>
                    <a:pt x="218" y="150"/>
                  </a:lnTo>
                  <a:lnTo>
                    <a:pt x="210" y="142"/>
                  </a:lnTo>
                  <a:lnTo>
                    <a:pt x="222" y="134"/>
                  </a:lnTo>
                  <a:lnTo>
                    <a:pt x="218" y="128"/>
                  </a:lnTo>
                  <a:lnTo>
                    <a:pt x="212" y="124"/>
                  </a:lnTo>
                  <a:lnTo>
                    <a:pt x="202" y="114"/>
                  </a:lnTo>
                  <a:lnTo>
                    <a:pt x="196" y="120"/>
                  </a:lnTo>
                  <a:lnTo>
                    <a:pt x="190" y="112"/>
                  </a:lnTo>
                  <a:lnTo>
                    <a:pt x="186" y="106"/>
                  </a:lnTo>
                  <a:lnTo>
                    <a:pt x="178" y="98"/>
                  </a:lnTo>
                  <a:lnTo>
                    <a:pt x="172" y="100"/>
                  </a:lnTo>
                  <a:lnTo>
                    <a:pt x="176" y="106"/>
                  </a:lnTo>
                  <a:lnTo>
                    <a:pt x="178" y="112"/>
                  </a:lnTo>
                  <a:lnTo>
                    <a:pt x="172" y="116"/>
                  </a:lnTo>
                  <a:lnTo>
                    <a:pt x="158" y="116"/>
                  </a:lnTo>
                  <a:lnTo>
                    <a:pt x="136" y="110"/>
                  </a:lnTo>
                  <a:lnTo>
                    <a:pt x="130" y="116"/>
                  </a:lnTo>
                  <a:lnTo>
                    <a:pt x="118" y="118"/>
                  </a:lnTo>
                  <a:lnTo>
                    <a:pt x="90" y="114"/>
                  </a:lnTo>
                  <a:lnTo>
                    <a:pt x="74" y="110"/>
                  </a:lnTo>
                  <a:lnTo>
                    <a:pt x="56" y="110"/>
                  </a:lnTo>
                  <a:lnTo>
                    <a:pt x="48" y="104"/>
                  </a:lnTo>
                  <a:lnTo>
                    <a:pt x="40" y="100"/>
                  </a:lnTo>
                  <a:lnTo>
                    <a:pt x="32" y="106"/>
                  </a:lnTo>
                  <a:lnTo>
                    <a:pt x="20" y="102"/>
                  </a:lnTo>
                  <a:lnTo>
                    <a:pt x="8" y="94"/>
                  </a:lnTo>
                  <a:lnTo>
                    <a:pt x="8" y="84"/>
                  </a:lnTo>
                  <a:lnTo>
                    <a:pt x="16" y="84"/>
                  </a:lnTo>
                  <a:lnTo>
                    <a:pt x="32" y="86"/>
                  </a:lnTo>
                  <a:lnTo>
                    <a:pt x="38" y="82"/>
                  </a:lnTo>
                  <a:lnTo>
                    <a:pt x="32" y="76"/>
                  </a:lnTo>
                  <a:lnTo>
                    <a:pt x="16" y="78"/>
                  </a:lnTo>
                  <a:lnTo>
                    <a:pt x="0" y="72"/>
                  </a:lnTo>
                  <a:lnTo>
                    <a:pt x="0" y="50"/>
                  </a:lnTo>
                  <a:lnTo>
                    <a:pt x="8" y="30"/>
                  </a:lnTo>
                  <a:lnTo>
                    <a:pt x="20" y="14"/>
                  </a:lnTo>
                  <a:lnTo>
                    <a:pt x="38" y="2"/>
                  </a:lnTo>
                  <a:lnTo>
                    <a:pt x="52" y="0"/>
                  </a:lnTo>
                  <a:lnTo>
                    <a:pt x="82" y="2"/>
                  </a:lnTo>
                  <a:lnTo>
                    <a:pt x="76" y="8"/>
                  </a:lnTo>
                  <a:lnTo>
                    <a:pt x="64" y="12"/>
                  </a:lnTo>
                  <a:lnTo>
                    <a:pt x="54" y="28"/>
                  </a:lnTo>
                  <a:lnTo>
                    <a:pt x="54" y="40"/>
                  </a:lnTo>
                  <a:lnTo>
                    <a:pt x="54" y="50"/>
                  </a:lnTo>
                  <a:lnTo>
                    <a:pt x="68" y="76"/>
                  </a:lnTo>
                  <a:lnTo>
                    <a:pt x="82" y="72"/>
                  </a:lnTo>
                  <a:lnTo>
                    <a:pt x="76" y="64"/>
                  </a:lnTo>
                  <a:lnTo>
                    <a:pt x="66" y="50"/>
                  </a:lnTo>
                  <a:lnTo>
                    <a:pt x="78" y="46"/>
                  </a:lnTo>
                  <a:lnTo>
                    <a:pt x="70" y="38"/>
                  </a:lnTo>
                  <a:lnTo>
                    <a:pt x="72" y="26"/>
                  </a:lnTo>
                  <a:lnTo>
                    <a:pt x="84" y="16"/>
                  </a:lnTo>
                  <a:lnTo>
                    <a:pt x="108" y="4"/>
                  </a:lnTo>
                  <a:lnTo>
                    <a:pt x="122" y="2"/>
                  </a:lnTo>
                  <a:lnTo>
                    <a:pt x="134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gray">
            <a:xfrm>
              <a:off x="1364" y="1409"/>
              <a:ext cx="36" cy="22"/>
            </a:xfrm>
            <a:custGeom>
              <a:avLst/>
              <a:gdLst>
                <a:gd name="T0" fmla="*/ 34 w 36"/>
                <a:gd name="T1" fmla="*/ 0 h 22"/>
                <a:gd name="T2" fmla="*/ 22 w 36"/>
                <a:gd name="T3" fmla="*/ 0 h 22"/>
                <a:gd name="T4" fmla="*/ 8 w 36"/>
                <a:gd name="T5" fmla="*/ 6 h 22"/>
                <a:gd name="T6" fmla="*/ 4 w 36"/>
                <a:gd name="T7" fmla="*/ 10 h 22"/>
                <a:gd name="T8" fmla="*/ 2 w 36"/>
                <a:gd name="T9" fmla="*/ 12 h 22"/>
                <a:gd name="T10" fmla="*/ 0 w 36"/>
                <a:gd name="T11" fmla="*/ 14 h 22"/>
                <a:gd name="T12" fmla="*/ 6 w 36"/>
                <a:gd name="T13" fmla="*/ 18 h 22"/>
                <a:gd name="T14" fmla="*/ 10 w 36"/>
                <a:gd name="T15" fmla="*/ 22 h 22"/>
                <a:gd name="T16" fmla="*/ 22 w 36"/>
                <a:gd name="T17" fmla="*/ 18 h 22"/>
                <a:gd name="T18" fmla="*/ 30 w 36"/>
                <a:gd name="T19" fmla="*/ 12 h 22"/>
                <a:gd name="T20" fmla="*/ 36 w 36"/>
                <a:gd name="T21" fmla="*/ 4 h 22"/>
                <a:gd name="T22" fmla="*/ 34 w 36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22">
                  <a:moveTo>
                    <a:pt x="34" y="0"/>
                  </a:moveTo>
                  <a:lnTo>
                    <a:pt x="22" y="0"/>
                  </a:lnTo>
                  <a:lnTo>
                    <a:pt x="8" y="6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6" y="18"/>
                  </a:lnTo>
                  <a:lnTo>
                    <a:pt x="10" y="22"/>
                  </a:lnTo>
                  <a:lnTo>
                    <a:pt x="22" y="18"/>
                  </a:lnTo>
                  <a:lnTo>
                    <a:pt x="30" y="12"/>
                  </a:lnTo>
                  <a:lnTo>
                    <a:pt x="36" y="4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gray">
            <a:xfrm>
              <a:off x="1426" y="1423"/>
              <a:ext cx="18" cy="22"/>
            </a:xfrm>
            <a:custGeom>
              <a:avLst/>
              <a:gdLst>
                <a:gd name="T0" fmla="*/ 8 w 18"/>
                <a:gd name="T1" fmla="*/ 0 h 22"/>
                <a:gd name="T2" fmla="*/ 2 w 18"/>
                <a:gd name="T3" fmla="*/ 6 h 22"/>
                <a:gd name="T4" fmla="*/ 0 w 18"/>
                <a:gd name="T5" fmla="*/ 14 h 22"/>
                <a:gd name="T6" fmla="*/ 8 w 18"/>
                <a:gd name="T7" fmla="*/ 22 h 22"/>
                <a:gd name="T8" fmla="*/ 18 w 18"/>
                <a:gd name="T9" fmla="*/ 10 h 22"/>
                <a:gd name="T10" fmla="*/ 16 w 18"/>
                <a:gd name="T11" fmla="*/ 2 h 22"/>
                <a:gd name="T12" fmla="*/ 8 w 18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2">
                  <a:moveTo>
                    <a:pt x="8" y="0"/>
                  </a:moveTo>
                  <a:lnTo>
                    <a:pt x="2" y="6"/>
                  </a:lnTo>
                  <a:lnTo>
                    <a:pt x="0" y="14"/>
                  </a:lnTo>
                  <a:lnTo>
                    <a:pt x="8" y="22"/>
                  </a:lnTo>
                  <a:lnTo>
                    <a:pt x="18" y="10"/>
                  </a:lnTo>
                  <a:lnTo>
                    <a:pt x="16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gray">
            <a:xfrm>
              <a:off x="876" y="971"/>
              <a:ext cx="22" cy="14"/>
            </a:xfrm>
            <a:custGeom>
              <a:avLst/>
              <a:gdLst>
                <a:gd name="T0" fmla="*/ 8 w 22"/>
                <a:gd name="T1" fmla="*/ 0 h 14"/>
                <a:gd name="T2" fmla="*/ 16 w 22"/>
                <a:gd name="T3" fmla="*/ 2 h 14"/>
                <a:gd name="T4" fmla="*/ 22 w 22"/>
                <a:gd name="T5" fmla="*/ 8 h 14"/>
                <a:gd name="T6" fmla="*/ 20 w 22"/>
                <a:gd name="T7" fmla="*/ 12 h 14"/>
                <a:gd name="T8" fmla="*/ 10 w 22"/>
                <a:gd name="T9" fmla="*/ 14 h 14"/>
                <a:gd name="T10" fmla="*/ 2 w 22"/>
                <a:gd name="T11" fmla="*/ 8 h 14"/>
                <a:gd name="T12" fmla="*/ 0 w 22"/>
                <a:gd name="T13" fmla="*/ 2 h 14"/>
                <a:gd name="T14" fmla="*/ 8 w 22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4">
                  <a:moveTo>
                    <a:pt x="8" y="0"/>
                  </a:moveTo>
                  <a:lnTo>
                    <a:pt x="16" y="2"/>
                  </a:lnTo>
                  <a:lnTo>
                    <a:pt x="22" y="8"/>
                  </a:lnTo>
                  <a:lnTo>
                    <a:pt x="20" y="12"/>
                  </a:lnTo>
                  <a:lnTo>
                    <a:pt x="10" y="14"/>
                  </a:lnTo>
                  <a:lnTo>
                    <a:pt x="2" y="8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gray">
            <a:xfrm>
              <a:off x="1516" y="1271"/>
              <a:ext cx="20" cy="16"/>
            </a:xfrm>
            <a:custGeom>
              <a:avLst/>
              <a:gdLst>
                <a:gd name="T0" fmla="*/ 8 w 20"/>
                <a:gd name="T1" fmla="*/ 0 h 16"/>
                <a:gd name="T2" fmla="*/ 16 w 20"/>
                <a:gd name="T3" fmla="*/ 6 h 16"/>
                <a:gd name="T4" fmla="*/ 20 w 20"/>
                <a:gd name="T5" fmla="*/ 12 h 16"/>
                <a:gd name="T6" fmla="*/ 16 w 20"/>
                <a:gd name="T7" fmla="*/ 16 h 16"/>
                <a:gd name="T8" fmla="*/ 6 w 20"/>
                <a:gd name="T9" fmla="*/ 14 h 16"/>
                <a:gd name="T10" fmla="*/ 0 w 20"/>
                <a:gd name="T11" fmla="*/ 10 h 16"/>
                <a:gd name="T12" fmla="*/ 0 w 20"/>
                <a:gd name="T13" fmla="*/ 2 h 16"/>
                <a:gd name="T14" fmla="*/ 8 w 20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6">
                  <a:moveTo>
                    <a:pt x="8" y="0"/>
                  </a:moveTo>
                  <a:lnTo>
                    <a:pt x="16" y="6"/>
                  </a:lnTo>
                  <a:lnTo>
                    <a:pt x="20" y="12"/>
                  </a:lnTo>
                  <a:lnTo>
                    <a:pt x="16" y="16"/>
                  </a:lnTo>
                  <a:lnTo>
                    <a:pt x="6" y="14"/>
                  </a:lnTo>
                  <a:lnTo>
                    <a:pt x="0" y="10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gray">
            <a:xfrm>
              <a:off x="1682" y="1705"/>
              <a:ext cx="38" cy="18"/>
            </a:xfrm>
            <a:custGeom>
              <a:avLst/>
              <a:gdLst>
                <a:gd name="T0" fmla="*/ 0 w 38"/>
                <a:gd name="T1" fmla="*/ 2 h 18"/>
                <a:gd name="T2" fmla="*/ 8 w 38"/>
                <a:gd name="T3" fmla="*/ 8 h 18"/>
                <a:gd name="T4" fmla="*/ 18 w 38"/>
                <a:gd name="T5" fmla="*/ 14 h 18"/>
                <a:gd name="T6" fmla="*/ 34 w 38"/>
                <a:gd name="T7" fmla="*/ 18 h 18"/>
                <a:gd name="T8" fmla="*/ 38 w 38"/>
                <a:gd name="T9" fmla="*/ 12 h 18"/>
                <a:gd name="T10" fmla="*/ 30 w 38"/>
                <a:gd name="T11" fmla="*/ 6 h 18"/>
                <a:gd name="T12" fmla="*/ 22 w 38"/>
                <a:gd name="T13" fmla="*/ 2 h 18"/>
                <a:gd name="T14" fmla="*/ 14 w 38"/>
                <a:gd name="T15" fmla="*/ 0 h 18"/>
                <a:gd name="T16" fmla="*/ 8 w 38"/>
                <a:gd name="T17" fmla="*/ 0 h 18"/>
                <a:gd name="T18" fmla="*/ 0 w 38"/>
                <a:gd name="T1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8">
                  <a:moveTo>
                    <a:pt x="0" y="2"/>
                  </a:moveTo>
                  <a:lnTo>
                    <a:pt x="8" y="8"/>
                  </a:lnTo>
                  <a:lnTo>
                    <a:pt x="18" y="14"/>
                  </a:lnTo>
                  <a:lnTo>
                    <a:pt x="34" y="18"/>
                  </a:lnTo>
                  <a:lnTo>
                    <a:pt x="38" y="12"/>
                  </a:lnTo>
                  <a:lnTo>
                    <a:pt x="30" y="6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gray">
            <a:xfrm>
              <a:off x="668" y="1685"/>
              <a:ext cx="72" cy="50"/>
            </a:xfrm>
            <a:custGeom>
              <a:avLst/>
              <a:gdLst>
                <a:gd name="T0" fmla="*/ 0 w 72"/>
                <a:gd name="T1" fmla="*/ 0 h 50"/>
                <a:gd name="T2" fmla="*/ 12 w 72"/>
                <a:gd name="T3" fmla="*/ 2 h 50"/>
                <a:gd name="T4" fmla="*/ 24 w 72"/>
                <a:gd name="T5" fmla="*/ 6 h 50"/>
                <a:gd name="T6" fmla="*/ 32 w 72"/>
                <a:gd name="T7" fmla="*/ 10 h 50"/>
                <a:gd name="T8" fmla="*/ 42 w 72"/>
                <a:gd name="T9" fmla="*/ 16 h 50"/>
                <a:gd name="T10" fmla="*/ 50 w 72"/>
                <a:gd name="T11" fmla="*/ 26 h 50"/>
                <a:gd name="T12" fmla="*/ 56 w 72"/>
                <a:gd name="T13" fmla="*/ 30 h 50"/>
                <a:gd name="T14" fmla="*/ 66 w 72"/>
                <a:gd name="T15" fmla="*/ 36 h 50"/>
                <a:gd name="T16" fmla="*/ 70 w 72"/>
                <a:gd name="T17" fmla="*/ 42 h 50"/>
                <a:gd name="T18" fmla="*/ 72 w 72"/>
                <a:gd name="T19" fmla="*/ 46 h 50"/>
                <a:gd name="T20" fmla="*/ 66 w 72"/>
                <a:gd name="T21" fmla="*/ 48 h 50"/>
                <a:gd name="T22" fmla="*/ 56 w 72"/>
                <a:gd name="T23" fmla="*/ 50 h 50"/>
                <a:gd name="T24" fmla="*/ 46 w 72"/>
                <a:gd name="T25" fmla="*/ 46 h 50"/>
                <a:gd name="T26" fmla="*/ 46 w 72"/>
                <a:gd name="T27" fmla="*/ 38 h 50"/>
                <a:gd name="T28" fmla="*/ 40 w 72"/>
                <a:gd name="T29" fmla="*/ 38 h 50"/>
                <a:gd name="T30" fmla="*/ 34 w 72"/>
                <a:gd name="T31" fmla="*/ 32 h 50"/>
                <a:gd name="T32" fmla="*/ 28 w 72"/>
                <a:gd name="T33" fmla="*/ 24 h 50"/>
                <a:gd name="T34" fmla="*/ 22 w 72"/>
                <a:gd name="T35" fmla="*/ 24 h 50"/>
                <a:gd name="T36" fmla="*/ 20 w 72"/>
                <a:gd name="T37" fmla="*/ 18 h 50"/>
                <a:gd name="T38" fmla="*/ 14 w 72"/>
                <a:gd name="T39" fmla="*/ 18 h 50"/>
                <a:gd name="T40" fmla="*/ 6 w 72"/>
                <a:gd name="T41" fmla="*/ 14 h 50"/>
                <a:gd name="T42" fmla="*/ 0 w 72"/>
                <a:gd name="T43" fmla="*/ 10 h 50"/>
                <a:gd name="T44" fmla="*/ 0 w 72"/>
                <a:gd name="T4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2" h="50">
                  <a:moveTo>
                    <a:pt x="0" y="0"/>
                  </a:moveTo>
                  <a:lnTo>
                    <a:pt x="12" y="2"/>
                  </a:lnTo>
                  <a:lnTo>
                    <a:pt x="24" y="6"/>
                  </a:lnTo>
                  <a:lnTo>
                    <a:pt x="32" y="10"/>
                  </a:lnTo>
                  <a:lnTo>
                    <a:pt x="42" y="16"/>
                  </a:lnTo>
                  <a:lnTo>
                    <a:pt x="50" y="26"/>
                  </a:lnTo>
                  <a:lnTo>
                    <a:pt x="56" y="30"/>
                  </a:lnTo>
                  <a:lnTo>
                    <a:pt x="66" y="36"/>
                  </a:lnTo>
                  <a:lnTo>
                    <a:pt x="70" y="42"/>
                  </a:lnTo>
                  <a:lnTo>
                    <a:pt x="72" y="46"/>
                  </a:lnTo>
                  <a:lnTo>
                    <a:pt x="66" y="48"/>
                  </a:lnTo>
                  <a:lnTo>
                    <a:pt x="56" y="50"/>
                  </a:lnTo>
                  <a:lnTo>
                    <a:pt x="46" y="4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4" y="32"/>
                  </a:lnTo>
                  <a:lnTo>
                    <a:pt x="28" y="24"/>
                  </a:lnTo>
                  <a:lnTo>
                    <a:pt x="22" y="24"/>
                  </a:lnTo>
                  <a:lnTo>
                    <a:pt x="20" y="18"/>
                  </a:lnTo>
                  <a:lnTo>
                    <a:pt x="14" y="18"/>
                  </a:lnTo>
                  <a:lnTo>
                    <a:pt x="6" y="14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grpSp>
          <p:nvGrpSpPr>
            <p:cNvPr id="41" name="Group 40"/>
            <p:cNvGrpSpPr>
              <a:grpSpLocks/>
            </p:cNvGrpSpPr>
            <p:nvPr/>
          </p:nvGrpSpPr>
          <p:grpSpPr bwMode="gray">
            <a:xfrm>
              <a:off x="44" y="1185"/>
              <a:ext cx="594" cy="464"/>
              <a:chOff x="44" y="1185"/>
              <a:chExt cx="594" cy="464"/>
            </a:xfrm>
            <a:grpFill/>
          </p:grpSpPr>
          <p:sp>
            <p:nvSpPr>
              <p:cNvPr id="274" name="Freeform 39"/>
              <p:cNvSpPr>
                <a:spLocks/>
              </p:cNvSpPr>
              <p:nvPr/>
            </p:nvSpPr>
            <p:spPr bwMode="gray">
              <a:xfrm>
                <a:off x="44" y="1185"/>
                <a:ext cx="594" cy="414"/>
              </a:xfrm>
              <a:custGeom>
                <a:avLst/>
                <a:gdLst>
                  <a:gd name="T0" fmla="*/ 540 w 594"/>
                  <a:gd name="T1" fmla="*/ 354 h 414"/>
                  <a:gd name="T2" fmla="*/ 510 w 594"/>
                  <a:gd name="T3" fmla="*/ 318 h 414"/>
                  <a:gd name="T4" fmla="*/ 500 w 594"/>
                  <a:gd name="T5" fmla="*/ 332 h 414"/>
                  <a:gd name="T6" fmla="*/ 464 w 594"/>
                  <a:gd name="T7" fmla="*/ 324 h 414"/>
                  <a:gd name="T8" fmla="*/ 414 w 594"/>
                  <a:gd name="T9" fmla="*/ 298 h 414"/>
                  <a:gd name="T10" fmla="*/ 362 w 594"/>
                  <a:gd name="T11" fmla="*/ 288 h 414"/>
                  <a:gd name="T12" fmla="*/ 318 w 594"/>
                  <a:gd name="T13" fmla="*/ 272 h 414"/>
                  <a:gd name="T14" fmla="*/ 314 w 594"/>
                  <a:gd name="T15" fmla="*/ 294 h 414"/>
                  <a:gd name="T16" fmla="*/ 278 w 594"/>
                  <a:gd name="T17" fmla="*/ 304 h 414"/>
                  <a:gd name="T18" fmla="*/ 252 w 594"/>
                  <a:gd name="T19" fmla="*/ 298 h 414"/>
                  <a:gd name="T20" fmla="*/ 270 w 594"/>
                  <a:gd name="T21" fmla="*/ 274 h 414"/>
                  <a:gd name="T22" fmla="*/ 274 w 594"/>
                  <a:gd name="T23" fmla="*/ 266 h 414"/>
                  <a:gd name="T24" fmla="*/ 236 w 594"/>
                  <a:gd name="T25" fmla="*/ 298 h 414"/>
                  <a:gd name="T26" fmla="*/ 222 w 594"/>
                  <a:gd name="T27" fmla="*/ 322 h 414"/>
                  <a:gd name="T28" fmla="*/ 196 w 594"/>
                  <a:gd name="T29" fmla="*/ 348 h 414"/>
                  <a:gd name="T30" fmla="*/ 146 w 594"/>
                  <a:gd name="T31" fmla="*/ 384 h 414"/>
                  <a:gd name="T32" fmla="*/ 112 w 594"/>
                  <a:gd name="T33" fmla="*/ 398 h 414"/>
                  <a:gd name="T34" fmla="*/ 90 w 594"/>
                  <a:gd name="T35" fmla="*/ 408 h 414"/>
                  <a:gd name="T36" fmla="*/ 84 w 594"/>
                  <a:gd name="T37" fmla="*/ 394 h 414"/>
                  <a:gd name="T38" fmla="*/ 114 w 594"/>
                  <a:gd name="T39" fmla="*/ 382 h 414"/>
                  <a:gd name="T40" fmla="*/ 156 w 594"/>
                  <a:gd name="T41" fmla="*/ 354 h 414"/>
                  <a:gd name="T42" fmla="*/ 170 w 594"/>
                  <a:gd name="T43" fmla="*/ 320 h 414"/>
                  <a:gd name="T44" fmla="*/ 138 w 594"/>
                  <a:gd name="T45" fmla="*/ 328 h 414"/>
                  <a:gd name="T46" fmla="*/ 100 w 594"/>
                  <a:gd name="T47" fmla="*/ 328 h 414"/>
                  <a:gd name="T48" fmla="*/ 86 w 594"/>
                  <a:gd name="T49" fmla="*/ 286 h 414"/>
                  <a:gd name="T50" fmla="*/ 56 w 594"/>
                  <a:gd name="T51" fmla="*/ 300 h 414"/>
                  <a:gd name="T52" fmla="*/ 48 w 594"/>
                  <a:gd name="T53" fmla="*/ 274 h 414"/>
                  <a:gd name="T54" fmla="*/ 24 w 594"/>
                  <a:gd name="T55" fmla="*/ 258 h 414"/>
                  <a:gd name="T56" fmla="*/ 46 w 594"/>
                  <a:gd name="T57" fmla="*/ 226 h 414"/>
                  <a:gd name="T58" fmla="*/ 80 w 594"/>
                  <a:gd name="T59" fmla="*/ 214 h 414"/>
                  <a:gd name="T60" fmla="*/ 102 w 594"/>
                  <a:gd name="T61" fmla="*/ 184 h 414"/>
                  <a:gd name="T62" fmla="*/ 86 w 594"/>
                  <a:gd name="T63" fmla="*/ 180 h 414"/>
                  <a:gd name="T64" fmla="*/ 20 w 594"/>
                  <a:gd name="T65" fmla="*/ 168 h 414"/>
                  <a:gd name="T66" fmla="*/ 10 w 594"/>
                  <a:gd name="T67" fmla="*/ 150 h 414"/>
                  <a:gd name="T68" fmla="*/ 60 w 594"/>
                  <a:gd name="T69" fmla="*/ 132 h 414"/>
                  <a:gd name="T70" fmla="*/ 100 w 594"/>
                  <a:gd name="T71" fmla="*/ 142 h 414"/>
                  <a:gd name="T72" fmla="*/ 102 w 594"/>
                  <a:gd name="T73" fmla="*/ 132 h 414"/>
                  <a:gd name="T74" fmla="*/ 84 w 594"/>
                  <a:gd name="T75" fmla="*/ 116 h 414"/>
                  <a:gd name="T76" fmla="*/ 44 w 594"/>
                  <a:gd name="T77" fmla="*/ 94 h 414"/>
                  <a:gd name="T78" fmla="*/ 22 w 594"/>
                  <a:gd name="T79" fmla="*/ 68 h 414"/>
                  <a:gd name="T80" fmla="*/ 88 w 594"/>
                  <a:gd name="T81" fmla="*/ 28 h 414"/>
                  <a:gd name="T82" fmla="*/ 132 w 594"/>
                  <a:gd name="T83" fmla="*/ 12 h 414"/>
                  <a:gd name="T84" fmla="*/ 186 w 594"/>
                  <a:gd name="T85" fmla="*/ 8 h 414"/>
                  <a:gd name="T86" fmla="*/ 244 w 594"/>
                  <a:gd name="T87" fmla="*/ 16 h 414"/>
                  <a:gd name="T88" fmla="*/ 318 w 594"/>
                  <a:gd name="T89" fmla="*/ 30 h 414"/>
                  <a:gd name="T90" fmla="*/ 400 w 594"/>
                  <a:gd name="T91" fmla="*/ 40 h 414"/>
                  <a:gd name="T92" fmla="*/ 438 w 594"/>
                  <a:gd name="T93" fmla="*/ 288 h 414"/>
                  <a:gd name="T94" fmla="*/ 478 w 594"/>
                  <a:gd name="T95" fmla="*/ 316 h 414"/>
                  <a:gd name="T96" fmla="*/ 508 w 594"/>
                  <a:gd name="T97" fmla="*/ 300 h 414"/>
                  <a:gd name="T98" fmla="*/ 556 w 594"/>
                  <a:gd name="T99" fmla="*/ 358 h 414"/>
                  <a:gd name="T100" fmla="*/ 594 w 594"/>
                  <a:gd name="T101" fmla="*/ 394 h 414"/>
                  <a:gd name="T102" fmla="*/ 582 w 594"/>
                  <a:gd name="T103" fmla="*/ 39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94" h="414">
                    <a:moveTo>
                      <a:pt x="568" y="384"/>
                    </a:moveTo>
                    <a:lnTo>
                      <a:pt x="552" y="370"/>
                    </a:lnTo>
                    <a:lnTo>
                      <a:pt x="542" y="362"/>
                    </a:lnTo>
                    <a:lnTo>
                      <a:pt x="540" y="354"/>
                    </a:lnTo>
                    <a:lnTo>
                      <a:pt x="530" y="342"/>
                    </a:lnTo>
                    <a:lnTo>
                      <a:pt x="522" y="336"/>
                    </a:lnTo>
                    <a:lnTo>
                      <a:pt x="518" y="330"/>
                    </a:lnTo>
                    <a:lnTo>
                      <a:pt x="510" y="318"/>
                    </a:lnTo>
                    <a:lnTo>
                      <a:pt x="506" y="322"/>
                    </a:lnTo>
                    <a:lnTo>
                      <a:pt x="510" y="334"/>
                    </a:lnTo>
                    <a:lnTo>
                      <a:pt x="506" y="338"/>
                    </a:lnTo>
                    <a:lnTo>
                      <a:pt x="500" y="332"/>
                    </a:lnTo>
                    <a:lnTo>
                      <a:pt x="496" y="328"/>
                    </a:lnTo>
                    <a:lnTo>
                      <a:pt x="492" y="336"/>
                    </a:lnTo>
                    <a:lnTo>
                      <a:pt x="480" y="332"/>
                    </a:lnTo>
                    <a:lnTo>
                      <a:pt x="464" y="324"/>
                    </a:lnTo>
                    <a:lnTo>
                      <a:pt x="440" y="310"/>
                    </a:lnTo>
                    <a:lnTo>
                      <a:pt x="438" y="302"/>
                    </a:lnTo>
                    <a:lnTo>
                      <a:pt x="426" y="304"/>
                    </a:lnTo>
                    <a:lnTo>
                      <a:pt x="414" y="298"/>
                    </a:lnTo>
                    <a:lnTo>
                      <a:pt x="400" y="296"/>
                    </a:lnTo>
                    <a:lnTo>
                      <a:pt x="378" y="296"/>
                    </a:lnTo>
                    <a:lnTo>
                      <a:pt x="368" y="296"/>
                    </a:lnTo>
                    <a:lnTo>
                      <a:pt x="362" y="288"/>
                    </a:lnTo>
                    <a:lnTo>
                      <a:pt x="348" y="286"/>
                    </a:lnTo>
                    <a:lnTo>
                      <a:pt x="344" y="280"/>
                    </a:lnTo>
                    <a:lnTo>
                      <a:pt x="332" y="274"/>
                    </a:lnTo>
                    <a:lnTo>
                      <a:pt x="318" y="272"/>
                    </a:lnTo>
                    <a:lnTo>
                      <a:pt x="306" y="272"/>
                    </a:lnTo>
                    <a:lnTo>
                      <a:pt x="306" y="280"/>
                    </a:lnTo>
                    <a:lnTo>
                      <a:pt x="310" y="286"/>
                    </a:lnTo>
                    <a:lnTo>
                      <a:pt x="314" y="294"/>
                    </a:lnTo>
                    <a:lnTo>
                      <a:pt x="310" y="296"/>
                    </a:lnTo>
                    <a:lnTo>
                      <a:pt x="294" y="296"/>
                    </a:lnTo>
                    <a:lnTo>
                      <a:pt x="286" y="298"/>
                    </a:lnTo>
                    <a:lnTo>
                      <a:pt x="278" y="304"/>
                    </a:lnTo>
                    <a:lnTo>
                      <a:pt x="268" y="312"/>
                    </a:lnTo>
                    <a:lnTo>
                      <a:pt x="256" y="316"/>
                    </a:lnTo>
                    <a:lnTo>
                      <a:pt x="250" y="308"/>
                    </a:lnTo>
                    <a:lnTo>
                      <a:pt x="252" y="298"/>
                    </a:lnTo>
                    <a:lnTo>
                      <a:pt x="256" y="290"/>
                    </a:lnTo>
                    <a:lnTo>
                      <a:pt x="258" y="280"/>
                    </a:lnTo>
                    <a:lnTo>
                      <a:pt x="262" y="276"/>
                    </a:lnTo>
                    <a:lnTo>
                      <a:pt x="270" y="274"/>
                    </a:lnTo>
                    <a:lnTo>
                      <a:pt x="280" y="272"/>
                    </a:lnTo>
                    <a:lnTo>
                      <a:pt x="284" y="264"/>
                    </a:lnTo>
                    <a:lnTo>
                      <a:pt x="286" y="260"/>
                    </a:lnTo>
                    <a:lnTo>
                      <a:pt x="274" y="266"/>
                    </a:lnTo>
                    <a:lnTo>
                      <a:pt x="264" y="268"/>
                    </a:lnTo>
                    <a:lnTo>
                      <a:pt x="244" y="282"/>
                    </a:lnTo>
                    <a:lnTo>
                      <a:pt x="236" y="290"/>
                    </a:lnTo>
                    <a:lnTo>
                      <a:pt x="236" y="298"/>
                    </a:lnTo>
                    <a:lnTo>
                      <a:pt x="230" y="304"/>
                    </a:lnTo>
                    <a:lnTo>
                      <a:pt x="220" y="306"/>
                    </a:lnTo>
                    <a:lnTo>
                      <a:pt x="216" y="314"/>
                    </a:lnTo>
                    <a:lnTo>
                      <a:pt x="222" y="322"/>
                    </a:lnTo>
                    <a:lnTo>
                      <a:pt x="224" y="326"/>
                    </a:lnTo>
                    <a:lnTo>
                      <a:pt x="218" y="332"/>
                    </a:lnTo>
                    <a:lnTo>
                      <a:pt x="208" y="340"/>
                    </a:lnTo>
                    <a:lnTo>
                      <a:pt x="196" y="348"/>
                    </a:lnTo>
                    <a:lnTo>
                      <a:pt x="176" y="360"/>
                    </a:lnTo>
                    <a:lnTo>
                      <a:pt x="154" y="372"/>
                    </a:lnTo>
                    <a:lnTo>
                      <a:pt x="148" y="378"/>
                    </a:lnTo>
                    <a:lnTo>
                      <a:pt x="146" y="384"/>
                    </a:lnTo>
                    <a:lnTo>
                      <a:pt x="134" y="390"/>
                    </a:lnTo>
                    <a:lnTo>
                      <a:pt x="130" y="394"/>
                    </a:lnTo>
                    <a:lnTo>
                      <a:pt x="116" y="394"/>
                    </a:lnTo>
                    <a:lnTo>
                      <a:pt x="112" y="398"/>
                    </a:lnTo>
                    <a:lnTo>
                      <a:pt x="104" y="402"/>
                    </a:lnTo>
                    <a:lnTo>
                      <a:pt x="98" y="398"/>
                    </a:lnTo>
                    <a:lnTo>
                      <a:pt x="94" y="400"/>
                    </a:lnTo>
                    <a:lnTo>
                      <a:pt x="90" y="408"/>
                    </a:lnTo>
                    <a:lnTo>
                      <a:pt x="84" y="412"/>
                    </a:lnTo>
                    <a:lnTo>
                      <a:pt x="76" y="410"/>
                    </a:lnTo>
                    <a:lnTo>
                      <a:pt x="78" y="402"/>
                    </a:lnTo>
                    <a:lnTo>
                      <a:pt x="84" y="394"/>
                    </a:lnTo>
                    <a:lnTo>
                      <a:pt x="90" y="390"/>
                    </a:lnTo>
                    <a:lnTo>
                      <a:pt x="100" y="388"/>
                    </a:lnTo>
                    <a:lnTo>
                      <a:pt x="110" y="388"/>
                    </a:lnTo>
                    <a:lnTo>
                      <a:pt x="114" y="382"/>
                    </a:lnTo>
                    <a:lnTo>
                      <a:pt x="124" y="378"/>
                    </a:lnTo>
                    <a:lnTo>
                      <a:pt x="140" y="366"/>
                    </a:lnTo>
                    <a:lnTo>
                      <a:pt x="150" y="356"/>
                    </a:lnTo>
                    <a:lnTo>
                      <a:pt x="156" y="354"/>
                    </a:lnTo>
                    <a:lnTo>
                      <a:pt x="160" y="342"/>
                    </a:lnTo>
                    <a:lnTo>
                      <a:pt x="160" y="332"/>
                    </a:lnTo>
                    <a:lnTo>
                      <a:pt x="168" y="328"/>
                    </a:lnTo>
                    <a:lnTo>
                      <a:pt x="170" y="320"/>
                    </a:lnTo>
                    <a:lnTo>
                      <a:pt x="160" y="322"/>
                    </a:lnTo>
                    <a:lnTo>
                      <a:pt x="148" y="328"/>
                    </a:lnTo>
                    <a:lnTo>
                      <a:pt x="142" y="322"/>
                    </a:lnTo>
                    <a:lnTo>
                      <a:pt x="138" y="328"/>
                    </a:lnTo>
                    <a:lnTo>
                      <a:pt x="134" y="330"/>
                    </a:lnTo>
                    <a:lnTo>
                      <a:pt x="126" y="322"/>
                    </a:lnTo>
                    <a:lnTo>
                      <a:pt x="110" y="320"/>
                    </a:lnTo>
                    <a:lnTo>
                      <a:pt x="100" y="328"/>
                    </a:lnTo>
                    <a:lnTo>
                      <a:pt x="90" y="330"/>
                    </a:lnTo>
                    <a:lnTo>
                      <a:pt x="88" y="304"/>
                    </a:lnTo>
                    <a:lnTo>
                      <a:pt x="86" y="296"/>
                    </a:lnTo>
                    <a:lnTo>
                      <a:pt x="86" y="286"/>
                    </a:lnTo>
                    <a:lnTo>
                      <a:pt x="80" y="286"/>
                    </a:lnTo>
                    <a:lnTo>
                      <a:pt x="78" y="296"/>
                    </a:lnTo>
                    <a:lnTo>
                      <a:pt x="74" y="300"/>
                    </a:lnTo>
                    <a:lnTo>
                      <a:pt x="56" y="300"/>
                    </a:lnTo>
                    <a:lnTo>
                      <a:pt x="48" y="292"/>
                    </a:lnTo>
                    <a:lnTo>
                      <a:pt x="40" y="280"/>
                    </a:lnTo>
                    <a:lnTo>
                      <a:pt x="42" y="274"/>
                    </a:lnTo>
                    <a:lnTo>
                      <a:pt x="48" y="274"/>
                    </a:lnTo>
                    <a:lnTo>
                      <a:pt x="40" y="268"/>
                    </a:lnTo>
                    <a:lnTo>
                      <a:pt x="40" y="260"/>
                    </a:lnTo>
                    <a:lnTo>
                      <a:pt x="36" y="268"/>
                    </a:lnTo>
                    <a:lnTo>
                      <a:pt x="24" y="258"/>
                    </a:lnTo>
                    <a:lnTo>
                      <a:pt x="30" y="246"/>
                    </a:lnTo>
                    <a:lnTo>
                      <a:pt x="34" y="242"/>
                    </a:lnTo>
                    <a:lnTo>
                      <a:pt x="46" y="234"/>
                    </a:lnTo>
                    <a:lnTo>
                      <a:pt x="46" y="226"/>
                    </a:lnTo>
                    <a:lnTo>
                      <a:pt x="50" y="220"/>
                    </a:lnTo>
                    <a:lnTo>
                      <a:pt x="58" y="220"/>
                    </a:lnTo>
                    <a:lnTo>
                      <a:pt x="72" y="222"/>
                    </a:lnTo>
                    <a:lnTo>
                      <a:pt x="80" y="214"/>
                    </a:lnTo>
                    <a:lnTo>
                      <a:pt x="88" y="210"/>
                    </a:lnTo>
                    <a:lnTo>
                      <a:pt x="110" y="208"/>
                    </a:lnTo>
                    <a:lnTo>
                      <a:pt x="108" y="194"/>
                    </a:lnTo>
                    <a:lnTo>
                      <a:pt x="102" y="184"/>
                    </a:lnTo>
                    <a:lnTo>
                      <a:pt x="108" y="178"/>
                    </a:lnTo>
                    <a:lnTo>
                      <a:pt x="104" y="174"/>
                    </a:lnTo>
                    <a:lnTo>
                      <a:pt x="94" y="174"/>
                    </a:lnTo>
                    <a:lnTo>
                      <a:pt x="86" y="180"/>
                    </a:lnTo>
                    <a:lnTo>
                      <a:pt x="76" y="186"/>
                    </a:lnTo>
                    <a:lnTo>
                      <a:pt x="22" y="184"/>
                    </a:lnTo>
                    <a:lnTo>
                      <a:pt x="14" y="176"/>
                    </a:lnTo>
                    <a:lnTo>
                      <a:pt x="20" y="168"/>
                    </a:lnTo>
                    <a:lnTo>
                      <a:pt x="20" y="164"/>
                    </a:lnTo>
                    <a:lnTo>
                      <a:pt x="4" y="164"/>
                    </a:lnTo>
                    <a:lnTo>
                      <a:pt x="0" y="156"/>
                    </a:lnTo>
                    <a:lnTo>
                      <a:pt x="10" y="150"/>
                    </a:lnTo>
                    <a:lnTo>
                      <a:pt x="22" y="140"/>
                    </a:lnTo>
                    <a:lnTo>
                      <a:pt x="36" y="136"/>
                    </a:lnTo>
                    <a:lnTo>
                      <a:pt x="52" y="130"/>
                    </a:lnTo>
                    <a:lnTo>
                      <a:pt x="60" y="132"/>
                    </a:lnTo>
                    <a:lnTo>
                      <a:pt x="62" y="140"/>
                    </a:lnTo>
                    <a:lnTo>
                      <a:pt x="72" y="146"/>
                    </a:lnTo>
                    <a:lnTo>
                      <a:pt x="88" y="144"/>
                    </a:lnTo>
                    <a:lnTo>
                      <a:pt x="100" y="142"/>
                    </a:lnTo>
                    <a:lnTo>
                      <a:pt x="114" y="136"/>
                    </a:lnTo>
                    <a:lnTo>
                      <a:pt x="118" y="130"/>
                    </a:lnTo>
                    <a:lnTo>
                      <a:pt x="108" y="128"/>
                    </a:lnTo>
                    <a:lnTo>
                      <a:pt x="102" y="132"/>
                    </a:lnTo>
                    <a:lnTo>
                      <a:pt x="88" y="130"/>
                    </a:lnTo>
                    <a:lnTo>
                      <a:pt x="88" y="122"/>
                    </a:lnTo>
                    <a:lnTo>
                      <a:pt x="92" y="118"/>
                    </a:lnTo>
                    <a:lnTo>
                      <a:pt x="84" y="116"/>
                    </a:lnTo>
                    <a:lnTo>
                      <a:pt x="66" y="120"/>
                    </a:lnTo>
                    <a:lnTo>
                      <a:pt x="60" y="108"/>
                    </a:lnTo>
                    <a:lnTo>
                      <a:pt x="50" y="100"/>
                    </a:lnTo>
                    <a:lnTo>
                      <a:pt x="44" y="94"/>
                    </a:lnTo>
                    <a:lnTo>
                      <a:pt x="38" y="90"/>
                    </a:lnTo>
                    <a:lnTo>
                      <a:pt x="26" y="90"/>
                    </a:lnTo>
                    <a:lnTo>
                      <a:pt x="20" y="82"/>
                    </a:lnTo>
                    <a:lnTo>
                      <a:pt x="22" y="68"/>
                    </a:lnTo>
                    <a:lnTo>
                      <a:pt x="58" y="64"/>
                    </a:lnTo>
                    <a:lnTo>
                      <a:pt x="70" y="54"/>
                    </a:lnTo>
                    <a:lnTo>
                      <a:pt x="74" y="42"/>
                    </a:lnTo>
                    <a:lnTo>
                      <a:pt x="88" y="28"/>
                    </a:lnTo>
                    <a:lnTo>
                      <a:pt x="104" y="28"/>
                    </a:lnTo>
                    <a:lnTo>
                      <a:pt x="120" y="20"/>
                    </a:lnTo>
                    <a:lnTo>
                      <a:pt x="128" y="20"/>
                    </a:lnTo>
                    <a:lnTo>
                      <a:pt x="132" y="12"/>
                    </a:lnTo>
                    <a:lnTo>
                      <a:pt x="158" y="10"/>
                    </a:lnTo>
                    <a:lnTo>
                      <a:pt x="176" y="0"/>
                    </a:lnTo>
                    <a:lnTo>
                      <a:pt x="190" y="2"/>
                    </a:lnTo>
                    <a:lnTo>
                      <a:pt x="186" y="8"/>
                    </a:lnTo>
                    <a:lnTo>
                      <a:pt x="190" y="14"/>
                    </a:lnTo>
                    <a:lnTo>
                      <a:pt x="204" y="8"/>
                    </a:lnTo>
                    <a:lnTo>
                      <a:pt x="212" y="12"/>
                    </a:lnTo>
                    <a:lnTo>
                      <a:pt x="244" y="16"/>
                    </a:lnTo>
                    <a:lnTo>
                      <a:pt x="244" y="22"/>
                    </a:lnTo>
                    <a:lnTo>
                      <a:pt x="268" y="24"/>
                    </a:lnTo>
                    <a:lnTo>
                      <a:pt x="296" y="24"/>
                    </a:lnTo>
                    <a:lnTo>
                      <a:pt x="318" y="30"/>
                    </a:lnTo>
                    <a:lnTo>
                      <a:pt x="344" y="36"/>
                    </a:lnTo>
                    <a:lnTo>
                      <a:pt x="364" y="40"/>
                    </a:lnTo>
                    <a:lnTo>
                      <a:pt x="394" y="36"/>
                    </a:lnTo>
                    <a:lnTo>
                      <a:pt x="400" y="40"/>
                    </a:lnTo>
                    <a:lnTo>
                      <a:pt x="420" y="48"/>
                    </a:lnTo>
                    <a:lnTo>
                      <a:pt x="420" y="288"/>
                    </a:lnTo>
                    <a:lnTo>
                      <a:pt x="430" y="292"/>
                    </a:lnTo>
                    <a:lnTo>
                      <a:pt x="438" y="288"/>
                    </a:lnTo>
                    <a:lnTo>
                      <a:pt x="446" y="286"/>
                    </a:lnTo>
                    <a:lnTo>
                      <a:pt x="454" y="296"/>
                    </a:lnTo>
                    <a:lnTo>
                      <a:pt x="470" y="308"/>
                    </a:lnTo>
                    <a:lnTo>
                      <a:pt x="478" y="316"/>
                    </a:lnTo>
                    <a:lnTo>
                      <a:pt x="488" y="314"/>
                    </a:lnTo>
                    <a:lnTo>
                      <a:pt x="490" y="308"/>
                    </a:lnTo>
                    <a:lnTo>
                      <a:pt x="498" y="304"/>
                    </a:lnTo>
                    <a:lnTo>
                      <a:pt x="508" y="300"/>
                    </a:lnTo>
                    <a:lnTo>
                      <a:pt x="520" y="312"/>
                    </a:lnTo>
                    <a:lnTo>
                      <a:pt x="530" y="322"/>
                    </a:lnTo>
                    <a:lnTo>
                      <a:pt x="546" y="338"/>
                    </a:lnTo>
                    <a:lnTo>
                      <a:pt x="556" y="358"/>
                    </a:lnTo>
                    <a:lnTo>
                      <a:pt x="566" y="370"/>
                    </a:lnTo>
                    <a:lnTo>
                      <a:pt x="578" y="378"/>
                    </a:lnTo>
                    <a:lnTo>
                      <a:pt x="592" y="386"/>
                    </a:lnTo>
                    <a:lnTo>
                      <a:pt x="594" y="394"/>
                    </a:lnTo>
                    <a:lnTo>
                      <a:pt x="590" y="410"/>
                    </a:lnTo>
                    <a:lnTo>
                      <a:pt x="576" y="414"/>
                    </a:lnTo>
                    <a:lnTo>
                      <a:pt x="580" y="404"/>
                    </a:lnTo>
                    <a:lnTo>
                      <a:pt x="582" y="394"/>
                    </a:lnTo>
                    <a:lnTo>
                      <a:pt x="576" y="392"/>
                    </a:lnTo>
                    <a:lnTo>
                      <a:pt x="570" y="386"/>
                    </a:lnTo>
                    <a:lnTo>
                      <a:pt x="568" y="38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5" name="Freeform 40"/>
              <p:cNvSpPr>
                <a:spLocks/>
              </p:cNvSpPr>
              <p:nvPr/>
            </p:nvSpPr>
            <p:spPr bwMode="gray">
              <a:xfrm>
                <a:off x="250" y="1527"/>
                <a:ext cx="38" cy="26"/>
              </a:xfrm>
              <a:custGeom>
                <a:avLst/>
                <a:gdLst>
                  <a:gd name="T0" fmla="*/ 28 w 38"/>
                  <a:gd name="T1" fmla="*/ 2 h 26"/>
                  <a:gd name="T2" fmla="*/ 20 w 38"/>
                  <a:gd name="T3" fmla="*/ 4 h 26"/>
                  <a:gd name="T4" fmla="*/ 14 w 38"/>
                  <a:gd name="T5" fmla="*/ 6 h 26"/>
                  <a:gd name="T6" fmla="*/ 14 w 38"/>
                  <a:gd name="T7" fmla="*/ 14 h 26"/>
                  <a:gd name="T8" fmla="*/ 8 w 38"/>
                  <a:gd name="T9" fmla="*/ 12 h 26"/>
                  <a:gd name="T10" fmla="*/ 4 w 38"/>
                  <a:gd name="T11" fmla="*/ 8 h 26"/>
                  <a:gd name="T12" fmla="*/ 0 w 38"/>
                  <a:gd name="T13" fmla="*/ 12 h 26"/>
                  <a:gd name="T14" fmla="*/ 2 w 38"/>
                  <a:gd name="T15" fmla="*/ 20 h 26"/>
                  <a:gd name="T16" fmla="*/ 8 w 38"/>
                  <a:gd name="T17" fmla="*/ 26 h 26"/>
                  <a:gd name="T18" fmla="*/ 26 w 38"/>
                  <a:gd name="T19" fmla="*/ 24 h 26"/>
                  <a:gd name="T20" fmla="*/ 32 w 38"/>
                  <a:gd name="T21" fmla="*/ 16 h 26"/>
                  <a:gd name="T22" fmla="*/ 38 w 38"/>
                  <a:gd name="T23" fmla="*/ 10 h 26"/>
                  <a:gd name="T24" fmla="*/ 34 w 38"/>
                  <a:gd name="T25" fmla="*/ 0 h 26"/>
                  <a:gd name="T26" fmla="*/ 28 w 38"/>
                  <a:gd name="T27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26">
                    <a:moveTo>
                      <a:pt x="28" y="2"/>
                    </a:moveTo>
                    <a:lnTo>
                      <a:pt x="20" y="4"/>
                    </a:lnTo>
                    <a:lnTo>
                      <a:pt x="14" y="6"/>
                    </a:lnTo>
                    <a:lnTo>
                      <a:pt x="14" y="14"/>
                    </a:lnTo>
                    <a:lnTo>
                      <a:pt x="8" y="12"/>
                    </a:lnTo>
                    <a:lnTo>
                      <a:pt x="4" y="8"/>
                    </a:lnTo>
                    <a:lnTo>
                      <a:pt x="0" y="12"/>
                    </a:lnTo>
                    <a:lnTo>
                      <a:pt x="2" y="20"/>
                    </a:lnTo>
                    <a:lnTo>
                      <a:pt x="8" y="26"/>
                    </a:lnTo>
                    <a:lnTo>
                      <a:pt x="26" y="24"/>
                    </a:lnTo>
                    <a:lnTo>
                      <a:pt x="32" y="16"/>
                    </a:lnTo>
                    <a:lnTo>
                      <a:pt x="38" y="10"/>
                    </a:lnTo>
                    <a:lnTo>
                      <a:pt x="34" y="0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" name="Freeform 41"/>
              <p:cNvSpPr>
                <a:spLocks/>
              </p:cNvSpPr>
              <p:nvPr/>
            </p:nvSpPr>
            <p:spPr bwMode="gray">
              <a:xfrm>
                <a:off x="50" y="1473"/>
                <a:ext cx="26" cy="16"/>
              </a:xfrm>
              <a:custGeom>
                <a:avLst/>
                <a:gdLst>
                  <a:gd name="T0" fmla="*/ 22 w 26"/>
                  <a:gd name="T1" fmla="*/ 0 h 16"/>
                  <a:gd name="T2" fmla="*/ 26 w 26"/>
                  <a:gd name="T3" fmla="*/ 4 h 16"/>
                  <a:gd name="T4" fmla="*/ 26 w 26"/>
                  <a:gd name="T5" fmla="*/ 8 h 16"/>
                  <a:gd name="T6" fmla="*/ 22 w 26"/>
                  <a:gd name="T7" fmla="*/ 16 h 16"/>
                  <a:gd name="T8" fmla="*/ 14 w 26"/>
                  <a:gd name="T9" fmla="*/ 14 h 16"/>
                  <a:gd name="T10" fmla="*/ 10 w 26"/>
                  <a:gd name="T11" fmla="*/ 16 h 16"/>
                  <a:gd name="T12" fmla="*/ 4 w 26"/>
                  <a:gd name="T13" fmla="*/ 10 h 16"/>
                  <a:gd name="T14" fmla="*/ 0 w 26"/>
                  <a:gd name="T15" fmla="*/ 6 h 16"/>
                  <a:gd name="T16" fmla="*/ 2 w 26"/>
                  <a:gd name="T17" fmla="*/ 0 h 16"/>
                  <a:gd name="T18" fmla="*/ 8 w 26"/>
                  <a:gd name="T19" fmla="*/ 0 h 16"/>
                  <a:gd name="T20" fmla="*/ 22 w 26"/>
                  <a:gd name="T2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6">
                    <a:moveTo>
                      <a:pt x="22" y="0"/>
                    </a:moveTo>
                    <a:lnTo>
                      <a:pt x="26" y="4"/>
                    </a:lnTo>
                    <a:lnTo>
                      <a:pt x="26" y="8"/>
                    </a:lnTo>
                    <a:lnTo>
                      <a:pt x="22" y="16"/>
                    </a:lnTo>
                    <a:lnTo>
                      <a:pt x="14" y="14"/>
                    </a:lnTo>
                    <a:lnTo>
                      <a:pt x="10" y="16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8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7" name="Freeform 42"/>
              <p:cNvSpPr>
                <a:spLocks/>
              </p:cNvSpPr>
              <p:nvPr/>
            </p:nvSpPr>
            <p:spPr bwMode="gray">
              <a:xfrm>
                <a:off x="540" y="1525"/>
                <a:ext cx="24" cy="40"/>
              </a:xfrm>
              <a:custGeom>
                <a:avLst/>
                <a:gdLst>
                  <a:gd name="T0" fmla="*/ 0 w 24"/>
                  <a:gd name="T1" fmla="*/ 0 h 40"/>
                  <a:gd name="T2" fmla="*/ 10 w 24"/>
                  <a:gd name="T3" fmla="*/ 2 h 40"/>
                  <a:gd name="T4" fmla="*/ 16 w 24"/>
                  <a:gd name="T5" fmla="*/ 6 h 40"/>
                  <a:gd name="T6" fmla="*/ 18 w 24"/>
                  <a:gd name="T7" fmla="*/ 20 h 40"/>
                  <a:gd name="T8" fmla="*/ 24 w 24"/>
                  <a:gd name="T9" fmla="*/ 30 h 40"/>
                  <a:gd name="T10" fmla="*/ 24 w 24"/>
                  <a:gd name="T11" fmla="*/ 40 h 40"/>
                  <a:gd name="T12" fmla="*/ 16 w 24"/>
                  <a:gd name="T13" fmla="*/ 32 h 40"/>
                  <a:gd name="T14" fmla="*/ 8 w 24"/>
                  <a:gd name="T15" fmla="*/ 22 h 40"/>
                  <a:gd name="T16" fmla="*/ 4 w 24"/>
                  <a:gd name="T17" fmla="*/ 16 h 40"/>
                  <a:gd name="T18" fmla="*/ 0 w 24"/>
                  <a:gd name="T19" fmla="*/ 8 h 40"/>
                  <a:gd name="T20" fmla="*/ 0 w 24"/>
                  <a:gd name="T2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40">
                    <a:moveTo>
                      <a:pt x="0" y="0"/>
                    </a:moveTo>
                    <a:lnTo>
                      <a:pt x="10" y="2"/>
                    </a:lnTo>
                    <a:lnTo>
                      <a:pt x="16" y="6"/>
                    </a:lnTo>
                    <a:lnTo>
                      <a:pt x="18" y="20"/>
                    </a:lnTo>
                    <a:lnTo>
                      <a:pt x="24" y="30"/>
                    </a:lnTo>
                    <a:lnTo>
                      <a:pt x="24" y="40"/>
                    </a:lnTo>
                    <a:lnTo>
                      <a:pt x="16" y="32"/>
                    </a:lnTo>
                    <a:lnTo>
                      <a:pt x="8" y="22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8" name="Freeform 43"/>
              <p:cNvSpPr>
                <a:spLocks/>
              </p:cNvSpPr>
              <p:nvPr/>
            </p:nvSpPr>
            <p:spPr bwMode="gray">
              <a:xfrm>
                <a:off x="584" y="1565"/>
                <a:ext cx="22" cy="38"/>
              </a:xfrm>
              <a:custGeom>
                <a:avLst/>
                <a:gdLst>
                  <a:gd name="T0" fmla="*/ 0 w 22"/>
                  <a:gd name="T1" fmla="*/ 8 h 38"/>
                  <a:gd name="T2" fmla="*/ 0 w 22"/>
                  <a:gd name="T3" fmla="*/ 0 h 38"/>
                  <a:gd name="T4" fmla="*/ 8 w 22"/>
                  <a:gd name="T5" fmla="*/ 2 h 38"/>
                  <a:gd name="T6" fmla="*/ 14 w 22"/>
                  <a:gd name="T7" fmla="*/ 14 h 38"/>
                  <a:gd name="T8" fmla="*/ 22 w 22"/>
                  <a:gd name="T9" fmla="*/ 24 h 38"/>
                  <a:gd name="T10" fmla="*/ 22 w 22"/>
                  <a:gd name="T11" fmla="*/ 32 h 38"/>
                  <a:gd name="T12" fmla="*/ 18 w 22"/>
                  <a:gd name="T13" fmla="*/ 38 h 38"/>
                  <a:gd name="T14" fmla="*/ 12 w 22"/>
                  <a:gd name="T15" fmla="*/ 30 h 38"/>
                  <a:gd name="T16" fmla="*/ 6 w 22"/>
                  <a:gd name="T17" fmla="*/ 24 h 38"/>
                  <a:gd name="T18" fmla="*/ 4 w 22"/>
                  <a:gd name="T19" fmla="*/ 16 h 38"/>
                  <a:gd name="T20" fmla="*/ 0 w 22"/>
                  <a:gd name="T21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38">
                    <a:moveTo>
                      <a:pt x="0" y="8"/>
                    </a:moveTo>
                    <a:lnTo>
                      <a:pt x="0" y="0"/>
                    </a:lnTo>
                    <a:lnTo>
                      <a:pt x="8" y="2"/>
                    </a:lnTo>
                    <a:lnTo>
                      <a:pt x="14" y="14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18" y="38"/>
                    </a:lnTo>
                    <a:lnTo>
                      <a:pt x="12" y="30"/>
                    </a:lnTo>
                    <a:lnTo>
                      <a:pt x="6" y="24"/>
                    </a:lnTo>
                    <a:lnTo>
                      <a:pt x="4" y="1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9" name="Freeform 44"/>
              <p:cNvSpPr>
                <a:spLocks/>
              </p:cNvSpPr>
              <p:nvPr/>
            </p:nvSpPr>
            <p:spPr bwMode="gray">
              <a:xfrm>
                <a:off x="588" y="1615"/>
                <a:ext cx="26" cy="34"/>
              </a:xfrm>
              <a:custGeom>
                <a:avLst/>
                <a:gdLst>
                  <a:gd name="T0" fmla="*/ 0 w 26"/>
                  <a:gd name="T1" fmla="*/ 0 h 34"/>
                  <a:gd name="T2" fmla="*/ 10 w 26"/>
                  <a:gd name="T3" fmla="*/ 4 h 34"/>
                  <a:gd name="T4" fmla="*/ 18 w 26"/>
                  <a:gd name="T5" fmla="*/ 4 h 34"/>
                  <a:gd name="T6" fmla="*/ 20 w 26"/>
                  <a:gd name="T7" fmla="*/ 8 h 34"/>
                  <a:gd name="T8" fmla="*/ 18 w 26"/>
                  <a:gd name="T9" fmla="*/ 16 h 34"/>
                  <a:gd name="T10" fmla="*/ 22 w 26"/>
                  <a:gd name="T11" fmla="*/ 22 h 34"/>
                  <a:gd name="T12" fmla="*/ 26 w 26"/>
                  <a:gd name="T13" fmla="*/ 34 h 34"/>
                  <a:gd name="T14" fmla="*/ 18 w 26"/>
                  <a:gd name="T15" fmla="*/ 32 h 34"/>
                  <a:gd name="T16" fmla="*/ 8 w 26"/>
                  <a:gd name="T17" fmla="*/ 20 h 34"/>
                  <a:gd name="T18" fmla="*/ 2 w 26"/>
                  <a:gd name="T19" fmla="*/ 12 h 34"/>
                  <a:gd name="T20" fmla="*/ 0 w 26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34">
                    <a:moveTo>
                      <a:pt x="0" y="0"/>
                    </a:moveTo>
                    <a:lnTo>
                      <a:pt x="10" y="4"/>
                    </a:lnTo>
                    <a:lnTo>
                      <a:pt x="18" y="4"/>
                    </a:lnTo>
                    <a:lnTo>
                      <a:pt x="20" y="8"/>
                    </a:lnTo>
                    <a:lnTo>
                      <a:pt x="18" y="16"/>
                    </a:lnTo>
                    <a:lnTo>
                      <a:pt x="22" y="22"/>
                    </a:lnTo>
                    <a:lnTo>
                      <a:pt x="26" y="34"/>
                    </a:lnTo>
                    <a:lnTo>
                      <a:pt x="18" y="32"/>
                    </a:lnTo>
                    <a:lnTo>
                      <a:pt x="8" y="20"/>
                    </a:lnTo>
                    <a:lnTo>
                      <a:pt x="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0" name="Freeform 45"/>
              <p:cNvSpPr>
                <a:spLocks/>
              </p:cNvSpPr>
              <p:nvPr/>
            </p:nvSpPr>
            <p:spPr bwMode="gray">
              <a:xfrm>
                <a:off x="84" y="1591"/>
                <a:ext cx="32" cy="20"/>
              </a:xfrm>
              <a:custGeom>
                <a:avLst/>
                <a:gdLst>
                  <a:gd name="T0" fmla="*/ 32 w 32"/>
                  <a:gd name="T1" fmla="*/ 4 h 20"/>
                  <a:gd name="T2" fmla="*/ 28 w 32"/>
                  <a:gd name="T3" fmla="*/ 10 h 20"/>
                  <a:gd name="T4" fmla="*/ 22 w 32"/>
                  <a:gd name="T5" fmla="*/ 12 h 20"/>
                  <a:gd name="T6" fmla="*/ 12 w 32"/>
                  <a:gd name="T7" fmla="*/ 14 h 20"/>
                  <a:gd name="T8" fmla="*/ 6 w 32"/>
                  <a:gd name="T9" fmla="*/ 20 h 20"/>
                  <a:gd name="T10" fmla="*/ 0 w 32"/>
                  <a:gd name="T11" fmla="*/ 18 h 20"/>
                  <a:gd name="T12" fmla="*/ 6 w 32"/>
                  <a:gd name="T13" fmla="*/ 8 h 20"/>
                  <a:gd name="T14" fmla="*/ 14 w 32"/>
                  <a:gd name="T15" fmla="*/ 4 h 20"/>
                  <a:gd name="T16" fmla="*/ 26 w 32"/>
                  <a:gd name="T17" fmla="*/ 0 h 20"/>
                  <a:gd name="T18" fmla="*/ 32 w 32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20">
                    <a:moveTo>
                      <a:pt x="32" y="4"/>
                    </a:moveTo>
                    <a:lnTo>
                      <a:pt x="28" y="10"/>
                    </a:lnTo>
                    <a:lnTo>
                      <a:pt x="22" y="12"/>
                    </a:lnTo>
                    <a:lnTo>
                      <a:pt x="12" y="14"/>
                    </a:lnTo>
                    <a:lnTo>
                      <a:pt x="6" y="20"/>
                    </a:lnTo>
                    <a:lnTo>
                      <a:pt x="0" y="18"/>
                    </a:lnTo>
                    <a:lnTo>
                      <a:pt x="6" y="8"/>
                    </a:lnTo>
                    <a:lnTo>
                      <a:pt x="14" y="4"/>
                    </a:lnTo>
                    <a:lnTo>
                      <a:pt x="26" y="0"/>
                    </a:lnTo>
                    <a:lnTo>
                      <a:pt x="32" y="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1" name="Freeform 46"/>
              <p:cNvSpPr>
                <a:spLocks/>
              </p:cNvSpPr>
              <p:nvPr/>
            </p:nvSpPr>
            <p:spPr bwMode="gray">
              <a:xfrm>
                <a:off x="560" y="1523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10 w 16"/>
                  <a:gd name="T3" fmla="*/ 4 h 30"/>
                  <a:gd name="T4" fmla="*/ 16 w 16"/>
                  <a:gd name="T5" fmla="*/ 16 h 30"/>
                  <a:gd name="T6" fmla="*/ 14 w 16"/>
                  <a:gd name="T7" fmla="*/ 24 h 30"/>
                  <a:gd name="T8" fmla="*/ 10 w 16"/>
                  <a:gd name="T9" fmla="*/ 30 h 30"/>
                  <a:gd name="T10" fmla="*/ 4 w 16"/>
                  <a:gd name="T11" fmla="*/ 22 h 30"/>
                  <a:gd name="T12" fmla="*/ 4 w 16"/>
                  <a:gd name="T13" fmla="*/ 16 h 30"/>
                  <a:gd name="T14" fmla="*/ 0 w 16"/>
                  <a:gd name="T15" fmla="*/ 8 h 30"/>
                  <a:gd name="T16" fmla="*/ 0 w 1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10" y="4"/>
                    </a:lnTo>
                    <a:lnTo>
                      <a:pt x="16" y="16"/>
                    </a:lnTo>
                    <a:lnTo>
                      <a:pt x="14" y="24"/>
                    </a:lnTo>
                    <a:lnTo>
                      <a:pt x="10" y="30"/>
                    </a:lnTo>
                    <a:lnTo>
                      <a:pt x="4" y="22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2" name="Freeform 47"/>
              <p:cNvSpPr>
                <a:spLocks/>
              </p:cNvSpPr>
              <p:nvPr/>
            </p:nvSpPr>
            <p:spPr bwMode="gray">
              <a:xfrm>
                <a:off x="608" y="1575"/>
                <a:ext cx="14" cy="20"/>
              </a:xfrm>
              <a:custGeom>
                <a:avLst/>
                <a:gdLst>
                  <a:gd name="T0" fmla="*/ 0 w 14"/>
                  <a:gd name="T1" fmla="*/ 0 h 20"/>
                  <a:gd name="T2" fmla="*/ 6 w 14"/>
                  <a:gd name="T3" fmla="*/ 4 h 20"/>
                  <a:gd name="T4" fmla="*/ 14 w 14"/>
                  <a:gd name="T5" fmla="*/ 6 h 20"/>
                  <a:gd name="T6" fmla="*/ 12 w 14"/>
                  <a:gd name="T7" fmla="*/ 16 h 20"/>
                  <a:gd name="T8" fmla="*/ 6 w 14"/>
                  <a:gd name="T9" fmla="*/ 20 h 20"/>
                  <a:gd name="T10" fmla="*/ 0 w 14"/>
                  <a:gd name="T11" fmla="*/ 12 h 20"/>
                  <a:gd name="T12" fmla="*/ 0 w 14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0">
                    <a:moveTo>
                      <a:pt x="0" y="0"/>
                    </a:moveTo>
                    <a:lnTo>
                      <a:pt x="6" y="4"/>
                    </a:lnTo>
                    <a:lnTo>
                      <a:pt x="14" y="6"/>
                    </a:lnTo>
                    <a:lnTo>
                      <a:pt x="12" y="16"/>
                    </a:lnTo>
                    <a:lnTo>
                      <a:pt x="6" y="2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3" name="Freeform 48"/>
              <p:cNvSpPr>
                <a:spLocks/>
              </p:cNvSpPr>
              <p:nvPr/>
            </p:nvSpPr>
            <p:spPr bwMode="gray">
              <a:xfrm>
                <a:off x="560" y="1523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10 w 16"/>
                  <a:gd name="T3" fmla="*/ 4 h 30"/>
                  <a:gd name="T4" fmla="*/ 16 w 16"/>
                  <a:gd name="T5" fmla="*/ 16 h 30"/>
                  <a:gd name="T6" fmla="*/ 14 w 16"/>
                  <a:gd name="T7" fmla="*/ 24 h 30"/>
                  <a:gd name="T8" fmla="*/ 10 w 16"/>
                  <a:gd name="T9" fmla="*/ 30 h 30"/>
                  <a:gd name="T10" fmla="*/ 4 w 16"/>
                  <a:gd name="T11" fmla="*/ 22 h 30"/>
                  <a:gd name="T12" fmla="*/ 4 w 16"/>
                  <a:gd name="T13" fmla="*/ 16 h 30"/>
                  <a:gd name="T14" fmla="*/ 0 w 16"/>
                  <a:gd name="T15" fmla="*/ 8 h 30"/>
                  <a:gd name="T16" fmla="*/ 0 w 1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10" y="4"/>
                    </a:lnTo>
                    <a:lnTo>
                      <a:pt x="16" y="16"/>
                    </a:lnTo>
                    <a:lnTo>
                      <a:pt x="14" y="24"/>
                    </a:lnTo>
                    <a:lnTo>
                      <a:pt x="10" y="30"/>
                    </a:lnTo>
                    <a:lnTo>
                      <a:pt x="4" y="22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4" name="Freeform 49"/>
              <p:cNvSpPr>
                <a:spLocks/>
              </p:cNvSpPr>
              <p:nvPr/>
            </p:nvSpPr>
            <p:spPr bwMode="gray">
              <a:xfrm>
                <a:off x="608" y="1575"/>
                <a:ext cx="14" cy="20"/>
              </a:xfrm>
              <a:custGeom>
                <a:avLst/>
                <a:gdLst>
                  <a:gd name="T0" fmla="*/ 0 w 14"/>
                  <a:gd name="T1" fmla="*/ 0 h 20"/>
                  <a:gd name="T2" fmla="*/ 6 w 14"/>
                  <a:gd name="T3" fmla="*/ 4 h 20"/>
                  <a:gd name="T4" fmla="*/ 14 w 14"/>
                  <a:gd name="T5" fmla="*/ 6 h 20"/>
                  <a:gd name="T6" fmla="*/ 12 w 14"/>
                  <a:gd name="T7" fmla="*/ 16 h 20"/>
                  <a:gd name="T8" fmla="*/ 6 w 14"/>
                  <a:gd name="T9" fmla="*/ 20 h 20"/>
                  <a:gd name="T10" fmla="*/ 0 w 14"/>
                  <a:gd name="T11" fmla="*/ 12 h 20"/>
                  <a:gd name="T12" fmla="*/ 0 w 14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0">
                    <a:moveTo>
                      <a:pt x="0" y="0"/>
                    </a:moveTo>
                    <a:lnTo>
                      <a:pt x="6" y="4"/>
                    </a:lnTo>
                    <a:lnTo>
                      <a:pt x="14" y="6"/>
                    </a:lnTo>
                    <a:lnTo>
                      <a:pt x="12" y="16"/>
                    </a:lnTo>
                    <a:lnTo>
                      <a:pt x="6" y="2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5" name="Freeform 50"/>
              <p:cNvSpPr>
                <a:spLocks/>
              </p:cNvSpPr>
              <p:nvPr/>
            </p:nvSpPr>
            <p:spPr bwMode="gray">
              <a:xfrm>
                <a:off x="576" y="1551"/>
                <a:ext cx="14" cy="14"/>
              </a:xfrm>
              <a:custGeom>
                <a:avLst/>
                <a:gdLst>
                  <a:gd name="T0" fmla="*/ 4 w 14"/>
                  <a:gd name="T1" fmla="*/ 0 h 14"/>
                  <a:gd name="T2" fmla="*/ 8 w 14"/>
                  <a:gd name="T3" fmla="*/ 0 h 14"/>
                  <a:gd name="T4" fmla="*/ 14 w 14"/>
                  <a:gd name="T5" fmla="*/ 6 h 14"/>
                  <a:gd name="T6" fmla="*/ 8 w 14"/>
                  <a:gd name="T7" fmla="*/ 10 h 14"/>
                  <a:gd name="T8" fmla="*/ 2 w 14"/>
                  <a:gd name="T9" fmla="*/ 14 h 14"/>
                  <a:gd name="T10" fmla="*/ 0 w 14"/>
                  <a:gd name="T11" fmla="*/ 6 h 14"/>
                  <a:gd name="T12" fmla="*/ 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4" y="0"/>
                    </a:moveTo>
                    <a:lnTo>
                      <a:pt x="8" y="0"/>
                    </a:lnTo>
                    <a:lnTo>
                      <a:pt x="14" y="6"/>
                    </a:lnTo>
                    <a:lnTo>
                      <a:pt x="8" y="10"/>
                    </a:lnTo>
                    <a:lnTo>
                      <a:pt x="2" y="14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2" name="Freeform 51"/>
            <p:cNvSpPr>
              <a:spLocks/>
            </p:cNvSpPr>
            <p:nvPr/>
          </p:nvSpPr>
          <p:spPr bwMode="gray">
            <a:xfrm>
              <a:off x="724" y="1715"/>
              <a:ext cx="912" cy="448"/>
            </a:xfrm>
            <a:custGeom>
              <a:avLst/>
              <a:gdLst>
                <a:gd name="T0" fmla="*/ 24 w 912"/>
                <a:gd name="T1" fmla="*/ 30 h 448"/>
                <a:gd name="T2" fmla="*/ 30 w 912"/>
                <a:gd name="T3" fmla="*/ 20 h 448"/>
                <a:gd name="T4" fmla="*/ 472 w 912"/>
                <a:gd name="T5" fmla="*/ 8 h 448"/>
                <a:gd name="T6" fmla="*/ 550 w 912"/>
                <a:gd name="T7" fmla="*/ 28 h 448"/>
                <a:gd name="T8" fmla="*/ 516 w 912"/>
                <a:gd name="T9" fmla="*/ 52 h 448"/>
                <a:gd name="T10" fmla="*/ 562 w 912"/>
                <a:gd name="T11" fmla="*/ 48 h 448"/>
                <a:gd name="T12" fmla="*/ 604 w 912"/>
                <a:gd name="T13" fmla="*/ 56 h 448"/>
                <a:gd name="T14" fmla="*/ 636 w 912"/>
                <a:gd name="T15" fmla="*/ 68 h 448"/>
                <a:gd name="T16" fmla="*/ 600 w 912"/>
                <a:gd name="T17" fmla="*/ 68 h 448"/>
                <a:gd name="T18" fmla="*/ 588 w 912"/>
                <a:gd name="T19" fmla="*/ 94 h 448"/>
                <a:gd name="T20" fmla="*/ 584 w 912"/>
                <a:gd name="T21" fmla="*/ 154 h 448"/>
                <a:gd name="T22" fmla="*/ 608 w 912"/>
                <a:gd name="T23" fmla="*/ 112 h 448"/>
                <a:gd name="T24" fmla="*/ 620 w 912"/>
                <a:gd name="T25" fmla="*/ 84 h 448"/>
                <a:gd name="T26" fmla="*/ 654 w 912"/>
                <a:gd name="T27" fmla="*/ 90 h 448"/>
                <a:gd name="T28" fmla="*/ 652 w 912"/>
                <a:gd name="T29" fmla="*/ 112 h 448"/>
                <a:gd name="T30" fmla="*/ 662 w 912"/>
                <a:gd name="T31" fmla="*/ 134 h 448"/>
                <a:gd name="T32" fmla="*/ 690 w 912"/>
                <a:gd name="T33" fmla="*/ 148 h 448"/>
                <a:gd name="T34" fmla="*/ 720 w 912"/>
                <a:gd name="T35" fmla="*/ 124 h 448"/>
                <a:gd name="T36" fmla="*/ 766 w 912"/>
                <a:gd name="T37" fmla="*/ 100 h 448"/>
                <a:gd name="T38" fmla="*/ 858 w 912"/>
                <a:gd name="T39" fmla="*/ 74 h 448"/>
                <a:gd name="T40" fmla="*/ 900 w 912"/>
                <a:gd name="T41" fmla="*/ 44 h 448"/>
                <a:gd name="T42" fmla="*/ 912 w 912"/>
                <a:gd name="T43" fmla="*/ 90 h 448"/>
                <a:gd name="T44" fmla="*/ 864 w 912"/>
                <a:gd name="T45" fmla="*/ 110 h 448"/>
                <a:gd name="T46" fmla="*/ 862 w 912"/>
                <a:gd name="T47" fmla="*/ 148 h 448"/>
                <a:gd name="T48" fmla="*/ 804 w 912"/>
                <a:gd name="T49" fmla="*/ 166 h 448"/>
                <a:gd name="T50" fmla="*/ 782 w 912"/>
                <a:gd name="T51" fmla="*/ 198 h 448"/>
                <a:gd name="T52" fmla="*/ 770 w 912"/>
                <a:gd name="T53" fmla="*/ 220 h 448"/>
                <a:gd name="T54" fmla="*/ 760 w 912"/>
                <a:gd name="T55" fmla="*/ 214 h 448"/>
                <a:gd name="T56" fmla="*/ 762 w 912"/>
                <a:gd name="T57" fmla="*/ 234 h 448"/>
                <a:gd name="T58" fmla="*/ 762 w 912"/>
                <a:gd name="T59" fmla="*/ 270 h 448"/>
                <a:gd name="T60" fmla="*/ 724 w 912"/>
                <a:gd name="T61" fmla="*/ 298 h 448"/>
                <a:gd name="T62" fmla="*/ 682 w 912"/>
                <a:gd name="T63" fmla="*/ 350 h 448"/>
                <a:gd name="T64" fmla="*/ 704 w 912"/>
                <a:gd name="T65" fmla="*/ 424 h 448"/>
                <a:gd name="T66" fmla="*/ 680 w 912"/>
                <a:gd name="T67" fmla="*/ 428 h 448"/>
                <a:gd name="T68" fmla="*/ 664 w 912"/>
                <a:gd name="T69" fmla="*/ 382 h 448"/>
                <a:gd name="T70" fmla="*/ 626 w 912"/>
                <a:gd name="T71" fmla="*/ 372 h 448"/>
                <a:gd name="T72" fmla="*/ 566 w 912"/>
                <a:gd name="T73" fmla="*/ 354 h 448"/>
                <a:gd name="T74" fmla="*/ 560 w 912"/>
                <a:gd name="T75" fmla="*/ 374 h 448"/>
                <a:gd name="T76" fmla="*/ 516 w 912"/>
                <a:gd name="T77" fmla="*/ 368 h 448"/>
                <a:gd name="T78" fmla="*/ 484 w 912"/>
                <a:gd name="T79" fmla="*/ 372 h 448"/>
                <a:gd name="T80" fmla="*/ 454 w 912"/>
                <a:gd name="T81" fmla="*/ 388 h 448"/>
                <a:gd name="T82" fmla="*/ 430 w 912"/>
                <a:gd name="T83" fmla="*/ 420 h 448"/>
                <a:gd name="T84" fmla="*/ 390 w 912"/>
                <a:gd name="T85" fmla="*/ 400 h 448"/>
                <a:gd name="T86" fmla="*/ 344 w 912"/>
                <a:gd name="T87" fmla="*/ 368 h 448"/>
                <a:gd name="T88" fmla="*/ 302 w 912"/>
                <a:gd name="T89" fmla="*/ 346 h 448"/>
                <a:gd name="T90" fmla="*/ 192 w 912"/>
                <a:gd name="T91" fmla="*/ 334 h 448"/>
                <a:gd name="T92" fmla="*/ 104 w 912"/>
                <a:gd name="T93" fmla="*/ 298 h 448"/>
                <a:gd name="T94" fmla="*/ 58 w 912"/>
                <a:gd name="T95" fmla="*/ 272 h 448"/>
                <a:gd name="T96" fmla="*/ 32 w 912"/>
                <a:gd name="T97" fmla="*/ 228 h 448"/>
                <a:gd name="T98" fmla="*/ 10 w 912"/>
                <a:gd name="T99" fmla="*/ 186 h 448"/>
                <a:gd name="T100" fmla="*/ 6 w 912"/>
                <a:gd name="T101" fmla="*/ 112 h 448"/>
                <a:gd name="T102" fmla="*/ 8 w 912"/>
                <a:gd name="T103" fmla="*/ 42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12" h="448">
                  <a:moveTo>
                    <a:pt x="4" y="38"/>
                  </a:moveTo>
                  <a:lnTo>
                    <a:pt x="0" y="28"/>
                  </a:lnTo>
                  <a:lnTo>
                    <a:pt x="8" y="24"/>
                  </a:lnTo>
                  <a:lnTo>
                    <a:pt x="18" y="28"/>
                  </a:lnTo>
                  <a:lnTo>
                    <a:pt x="24" y="30"/>
                  </a:lnTo>
                  <a:lnTo>
                    <a:pt x="26" y="38"/>
                  </a:lnTo>
                  <a:lnTo>
                    <a:pt x="28" y="44"/>
                  </a:lnTo>
                  <a:lnTo>
                    <a:pt x="34" y="38"/>
                  </a:lnTo>
                  <a:lnTo>
                    <a:pt x="36" y="28"/>
                  </a:lnTo>
                  <a:lnTo>
                    <a:pt x="30" y="20"/>
                  </a:lnTo>
                  <a:lnTo>
                    <a:pt x="30" y="8"/>
                  </a:lnTo>
                  <a:lnTo>
                    <a:pt x="460" y="8"/>
                  </a:lnTo>
                  <a:lnTo>
                    <a:pt x="462" y="0"/>
                  </a:lnTo>
                  <a:lnTo>
                    <a:pt x="470" y="0"/>
                  </a:lnTo>
                  <a:lnTo>
                    <a:pt x="472" y="8"/>
                  </a:lnTo>
                  <a:lnTo>
                    <a:pt x="476" y="12"/>
                  </a:lnTo>
                  <a:lnTo>
                    <a:pt x="488" y="16"/>
                  </a:lnTo>
                  <a:lnTo>
                    <a:pt x="512" y="20"/>
                  </a:lnTo>
                  <a:lnTo>
                    <a:pt x="526" y="24"/>
                  </a:lnTo>
                  <a:lnTo>
                    <a:pt x="550" y="28"/>
                  </a:lnTo>
                  <a:lnTo>
                    <a:pt x="548" y="32"/>
                  </a:lnTo>
                  <a:lnTo>
                    <a:pt x="536" y="36"/>
                  </a:lnTo>
                  <a:lnTo>
                    <a:pt x="528" y="40"/>
                  </a:lnTo>
                  <a:lnTo>
                    <a:pt x="520" y="48"/>
                  </a:lnTo>
                  <a:lnTo>
                    <a:pt x="516" y="52"/>
                  </a:lnTo>
                  <a:lnTo>
                    <a:pt x="526" y="56"/>
                  </a:lnTo>
                  <a:lnTo>
                    <a:pt x="540" y="56"/>
                  </a:lnTo>
                  <a:lnTo>
                    <a:pt x="552" y="56"/>
                  </a:lnTo>
                  <a:lnTo>
                    <a:pt x="558" y="52"/>
                  </a:lnTo>
                  <a:lnTo>
                    <a:pt x="562" y="48"/>
                  </a:lnTo>
                  <a:lnTo>
                    <a:pt x="570" y="42"/>
                  </a:lnTo>
                  <a:lnTo>
                    <a:pt x="574" y="48"/>
                  </a:lnTo>
                  <a:lnTo>
                    <a:pt x="584" y="54"/>
                  </a:lnTo>
                  <a:lnTo>
                    <a:pt x="594" y="58"/>
                  </a:lnTo>
                  <a:lnTo>
                    <a:pt x="604" y="56"/>
                  </a:lnTo>
                  <a:lnTo>
                    <a:pt x="612" y="56"/>
                  </a:lnTo>
                  <a:lnTo>
                    <a:pt x="622" y="54"/>
                  </a:lnTo>
                  <a:lnTo>
                    <a:pt x="628" y="58"/>
                  </a:lnTo>
                  <a:lnTo>
                    <a:pt x="636" y="64"/>
                  </a:lnTo>
                  <a:lnTo>
                    <a:pt x="636" y="68"/>
                  </a:lnTo>
                  <a:lnTo>
                    <a:pt x="628" y="64"/>
                  </a:lnTo>
                  <a:lnTo>
                    <a:pt x="618" y="64"/>
                  </a:lnTo>
                  <a:lnTo>
                    <a:pt x="610" y="70"/>
                  </a:lnTo>
                  <a:lnTo>
                    <a:pt x="604" y="72"/>
                  </a:lnTo>
                  <a:lnTo>
                    <a:pt x="600" y="68"/>
                  </a:lnTo>
                  <a:lnTo>
                    <a:pt x="596" y="72"/>
                  </a:lnTo>
                  <a:lnTo>
                    <a:pt x="588" y="80"/>
                  </a:lnTo>
                  <a:lnTo>
                    <a:pt x="578" y="88"/>
                  </a:lnTo>
                  <a:lnTo>
                    <a:pt x="580" y="96"/>
                  </a:lnTo>
                  <a:lnTo>
                    <a:pt x="588" y="94"/>
                  </a:lnTo>
                  <a:lnTo>
                    <a:pt x="592" y="86"/>
                  </a:lnTo>
                  <a:lnTo>
                    <a:pt x="584" y="104"/>
                  </a:lnTo>
                  <a:lnTo>
                    <a:pt x="580" y="128"/>
                  </a:lnTo>
                  <a:lnTo>
                    <a:pt x="580" y="140"/>
                  </a:lnTo>
                  <a:lnTo>
                    <a:pt x="584" y="154"/>
                  </a:lnTo>
                  <a:lnTo>
                    <a:pt x="594" y="152"/>
                  </a:lnTo>
                  <a:lnTo>
                    <a:pt x="604" y="144"/>
                  </a:lnTo>
                  <a:lnTo>
                    <a:pt x="608" y="134"/>
                  </a:lnTo>
                  <a:lnTo>
                    <a:pt x="608" y="122"/>
                  </a:lnTo>
                  <a:lnTo>
                    <a:pt x="608" y="112"/>
                  </a:lnTo>
                  <a:lnTo>
                    <a:pt x="608" y="100"/>
                  </a:lnTo>
                  <a:lnTo>
                    <a:pt x="608" y="92"/>
                  </a:lnTo>
                  <a:lnTo>
                    <a:pt x="610" y="88"/>
                  </a:lnTo>
                  <a:lnTo>
                    <a:pt x="616" y="88"/>
                  </a:lnTo>
                  <a:lnTo>
                    <a:pt x="620" y="84"/>
                  </a:lnTo>
                  <a:lnTo>
                    <a:pt x="624" y="78"/>
                  </a:lnTo>
                  <a:lnTo>
                    <a:pt x="632" y="76"/>
                  </a:lnTo>
                  <a:lnTo>
                    <a:pt x="640" y="80"/>
                  </a:lnTo>
                  <a:lnTo>
                    <a:pt x="650" y="82"/>
                  </a:lnTo>
                  <a:lnTo>
                    <a:pt x="654" y="90"/>
                  </a:lnTo>
                  <a:lnTo>
                    <a:pt x="652" y="100"/>
                  </a:lnTo>
                  <a:lnTo>
                    <a:pt x="648" y="108"/>
                  </a:lnTo>
                  <a:lnTo>
                    <a:pt x="644" y="112"/>
                  </a:lnTo>
                  <a:lnTo>
                    <a:pt x="646" y="116"/>
                  </a:lnTo>
                  <a:lnTo>
                    <a:pt x="652" y="112"/>
                  </a:lnTo>
                  <a:lnTo>
                    <a:pt x="658" y="108"/>
                  </a:lnTo>
                  <a:lnTo>
                    <a:pt x="664" y="110"/>
                  </a:lnTo>
                  <a:lnTo>
                    <a:pt x="664" y="120"/>
                  </a:lnTo>
                  <a:lnTo>
                    <a:pt x="662" y="126"/>
                  </a:lnTo>
                  <a:lnTo>
                    <a:pt x="662" y="134"/>
                  </a:lnTo>
                  <a:lnTo>
                    <a:pt x="656" y="140"/>
                  </a:lnTo>
                  <a:lnTo>
                    <a:pt x="652" y="148"/>
                  </a:lnTo>
                  <a:lnTo>
                    <a:pt x="660" y="154"/>
                  </a:lnTo>
                  <a:lnTo>
                    <a:pt x="678" y="154"/>
                  </a:lnTo>
                  <a:lnTo>
                    <a:pt x="690" y="148"/>
                  </a:lnTo>
                  <a:lnTo>
                    <a:pt x="702" y="144"/>
                  </a:lnTo>
                  <a:lnTo>
                    <a:pt x="714" y="138"/>
                  </a:lnTo>
                  <a:lnTo>
                    <a:pt x="720" y="136"/>
                  </a:lnTo>
                  <a:lnTo>
                    <a:pt x="722" y="130"/>
                  </a:lnTo>
                  <a:lnTo>
                    <a:pt x="720" y="124"/>
                  </a:lnTo>
                  <a:lnTo>
                    <a:pt x="722" y="120"/>
                  </a:lnTo>
                  <a:lnTo>
                    <a:pt x="744" y="122"/>
                  </a:lnTo>
                  <a:lnTo>
                    <a:pt x="756" y="120"/>
                  </a:lnTo>
                  <a:lnTo>
                    <a:pt x="766" y="112"/>
                  </a:lnTo>
                  <a:lnTo>
                    <a:pt x="766" y="100"/>
                  </a:lnTo>
                  <a:lnTo>
                    <a:pt x="774" y="94"/>
                  </a:lnTo>
                  <a:lnTo>
                    <a:pt x="782" y="88"/>
                  </a:lnTo>
                  <a:lnTo>
                    <a:pt x="840" y="88"/>
                  </a:lnTo>
                  <a:lnTo>
                    <a:pt x="852" y="82"/>
                  </a:lnTo>
                  <a:lnTo>
                    <a:pt x="858" y="74"/>
                  </a:lnTo>
                  <a:lnTo>
                    <a:pt x="862" y="58"/>
                  </a:lnTo>
                  <a:lnTo>
                    <a:pt x="870" y="44"/>
                  </a:lnTo>
                  <a:lnTo>
                    <a:pt x="878" y="36"/>
                  </a:lnTo>
                  <a:lnTo>
                    <a:pt x="886" y="40"/>
                  </a:lnTo>
                  <a:lnTo>
                    <a:pt x="900" y="44"/>
                  </a:lnTo>
                  <a:lnTo>
                    <a:pt x="902" y="52"/>
                  </a:lnTo>
                  <a:lnTo>
                    <a:pt x="900" y="68"/>
                  </a:lnTo>
                  <a:lnTo>
                    <a:pt x="902" y="76"/>
                  </a:lnTo>
                  <a:lnTo>
                    <a:pt x="908" y="82"/>
                  </a:lnTo>
                  <a:lnTo>
                    <a:pt x="912" y="90"/>
                  </a:lnTo>
                  <a:lnTo>
                    <a:pt x="908" y="96"/>
                  </a:lnTo>
                  <a:lnTo>
                    <a:pt x="896" y="96"/>
                  </a:lnTo>
                  <a:lnTo>
                    <a:pt x="884" y="98"/>
                  </a:lnTo>
                  <a:lnTo>
                    <a:pt x="874" y="104"/>
                  </a:lnTo>
                  <a:lnTo>
                    <a:pt x="864" y="110"/>
                  </a:lnTo>
                  <a:lnTo>
                    <a:pt x="858" y="124"/>
                  </a:lnTo>
                  <a:lnTo>
                    <a:pt x="850" y="134"/>
                  </a:lnTo>
                  <a:lnTo>
                    <a:pt x="850" y="142"/>
                  </a:lnTo>
                  <a:lnTo>
                    <a:pt x="854" y="146"/>
                  </a:lnTo>
                  <a:lnTo>
                    <a:pt x="862" y="148"/>
                  </a:lnTo>
                  <a:lnTo>
                    <a:pt x="854" y="154"/>
                  </a:lnTo>
                  <a:lnTo>
                    <a:pt x="848" y="154"/>
                  </a:lnTo>
                  <a:lnTo>
                    <a:pt x="838" y="158"/>
                  </a:lnTo>
                  <a:lnTo>
                    <a:pt x="822" y="162"/>
                  </a:lnTo>
                  <a:lnTo>
                    <a:pt x="804" y="166"/>
                  </a:lnTo>
                  <a:lnTo>
                    <a:pt x="800" y="170"/>
                  </a:lnTo>
                  <a:lnTo>
                    <a:pt x="802" y="182"/>
                  </a:lnTo>
                  <a:lnTo>
                    <a:pt x="796" y="190"/>
                  </a:lnTo>
                  <a:lnTo>
                    <a:pt x="790" y="200"/>
                  </a:lnTo>
                  <a:lnTo>
                    <a:pt x="782" y="198"/>
                  </a:lnTo>
                  <a:lnTo>
                    <a:pt x="786" y="210"/>
                  </a:lnTo>
                  <a:lnTo>
                    <a:pt x="782" y="218"/>
                  </a:lnTo>
                  <a:lnTo>
                    <a:pt x="774" y="228"/>
                  </a:lnTo>
                  <a:lnTo>
                    <a:pt x="770" y="234"/>
                  </a:lnTo>
                  <a:lnTo>
                    <a:pt x="770" y="220"/>
                  </a:lnTo>
                  <a:lnTo>
                    <a:pt x="766" y="208"/>
                  </a:lnTo>
                  <a:lnTo>
                    <a:pt x="768" y="198"/>
                  </a:lnTo>
                  <a:lnTo>
                    <a:pt x="764" y="194"/>
                  </a:lnTo>
                  <a:lnTo>
                    <a:pt x="762" y="202"/>
                  </a:lnTo>
                  <a:lnTo>
                    <a:pt x="760" y="214"/>
                  </a:lnTo>
                  <a:lnTo>
                    <a:pt x="754" y="212"/>
                  </a:lnTo>
                  <a:lnTo>
                    <a:pt x="750" y="214"/>
                  </a:lnTo>
                  <a:lnTo>
                    <a:pt x="758" y="222"/>
                  </a:lnTo>
                  <a:lnTo>
                    <a:pt x="764" y="228"/>
                  </a:lnTo>
                  <a:lnTo>
                    <a:pt x="762" y="234"/>
                  </a:lnTo>
                  <a:lnTo>
                    <a:pt x="764" y="244"/>
                  </a:lnTo>
                  <a:lnTo>
                    <a:pt x="770" y="246"/>
                  </a:lnTo>
                  <a:lnTo>
                    <a:pt x="774" y="256"/>
                  </a:lnTo>
                  <a:lnTo>
                    <a:pt x="770" y="264"/>
                  </a:lnTo>
                  <a:lnTo>
                    <a:pt x="762" y="270"/>
                  </a:lnTo>
                  <a:lnTo>
                    <a:pt x="762" y="278"/>
                  </a:lnTo>
                  <a:lnTo>
                    <a:pt x="752" y="280"/>
                  </a:lnTo>
                  <a:lnTo>
                    <a:pt x="738" y="292"/>
                  </a:lnTo>
                  <a:lnTo>
                    <a:pt x="734" y="296"/>
                  </a:lnTo>
                  <a:lnTo>
                    <a:pt x="724" y="298"/>
                  </a:lnTo>
                  <a:lnTo>
                    <a:pt x="714" y="314"/>
                  </a:lnTo>
                  <a:lnTo>
                    <a:pt x="702" y="318"/>
                  </a:lnTo>
                  <a:lnTo>
                    <a:pt x="696" y="326"/>
                  </a:lnTo>
                  <a:lnTo>
                    <a:pt x="686" y="338"/>
                  </a:lnTo>
                  <a:lnTo>
                    <a:pt x="682" y="350"/>
                  </a:lnTo>
                  <a:lnTo>
                    <a:pt x="686" y="364"/>
                  </a:lnTo>
                  <a:lnTo>
                    <a:pt x="692" y="378"/>
                  </a:lnTo>
                  <a:lnTo>
                    <a:pt x="696" y="392"/>
                  </a:lnTo>
                  <a:lnTo>
                    <a:pt x="702" y="406"/>
                  </a:lnTo>
                  <a:lnTo>
                    <a:pt x="704" y="424"/>
                  </a:lnTo>
                  <a:lnTo>
                    <a:pt x="704" y="440"/>
                  </a:lnTo>
                  <a:lnTo>
                    <a:pt x="702" y="448"/>
                  </a:lnTo>
                  <a:lnTo>
                    <a:pt x="694" y="448"/>
                  </a:lnTo>
                  <a:lnTo>
                    <a:pt x="686" y="440"/>
                  </a:lnTo>
                  <a:lnTo>
                    <a:pt x="680" y="428"/>
                  </a:lnTo>
                  <a:lnTo>
                    <a:pt x="672" y="422"/>
                  </a:lnTo>
                  <a:lnTo>
                    <a:pt x="664" y="416"/>
                  </a:lnTo>
                  <a:lnTo>
                    <a:pt x="662" y="404"/>
                  </a:lnTo>
                  <a:lnTo>
                    <a:pt x="662" y="392"/>
                  </a:lnTo>
                  <a:lnTo>
                    <a:pt x="664" y="382"/>
                  </a:lnTo>
                  <a:lnTo>
                    <a:pt x="656" y="374"/>
                  </a:lnTo>
                  <a:lnTo>
                    <a:pt x="650" y="366"/>
                  </a:lnTo>
                  <a:lnTo>
                    <a:pt x="640" y="362"/>
                  </a:lnTo>
                  <a:lnTo>
                    <a:pt x="634" y="364"/>
                  </a:lnTo>
                  <a:lnTo>
                    <a:pt x="626" y="372"/>
                  </a:lnTo>
                  <a:lnTo>
                    <a:pt x="618" y="362"/>
                  </a:lnTo>
                  <a:lnTo>
                    <a:pt x="606" y="360"/>
                  </a:lnTo>
                  <a:lnTo>
                    <a:pt x="592" y="358"/>
                  </a:lnTo>
                  <a:lnTo>
                    <a:pt x="582" y="354"/>
                  </a:lnTo>
                  <a:lnTo>
                    <a:pt x="566" y="354"/>
                  </a:lnTo>
                  <a:lnTo>
                    <a:pt x="552" y="356"/>
                  </a:lnTo>
                  <a:lnTo>
                    <a:pt x="542" y="358"/>
                  </a:lnTo>
                  <a:lnTo>
                    <a:pt x="548" y="364"/>
                  </a:lnTo>
                  <a:lnTo>
                    <a:pt x="554" y="368"/>
                  </a:lnTo>
                  <a:lnTo>
                    <a:pt x="560" y="374"/>
                  </a:lnTo>
                  <a:lnTo>
                    <a:pt x="552" y="376"/>
                  </a:lnTo>
                  <a:lnTo>
                    <a:pt x="544" y="376"/>
                  </a:lnTo>
                  <a:lnTo>
                    <a:pt x="534" y="378"/>
                  </a:lnTo>
                  <a:lnTo>
                    <a:pt x="526" y="372"/>
                  </a:lnTo>
                  <a:lnTo>
                    <a:pt x="516" y="368"/>
                  </a:lnTo>
                  <a:lnTo>
                    <a:pt x="512" y="370"/>
                  </a:lnTo>
                  <a:lnTo>
                    <a:pt x="508" y="372"/>
                  </a:lnTo>
                  <a:lnTo>
                    <a:pt x="498" y="366"/>
                  </a:lnTo>
                  <a:lnTo>
                    <a:pt x="488" y="366"/>
                  </a:lnTo>
                  <a:lnTo>
                    <a:pt x="484" y="372"/>
                  </a:lnTo>
                  <a:lnTo>
                    <a:pt x="476" y="374"/>
                  </a:lnTo>
                  <a:lnTo>
                    <a:pt x="470" y="370"/>
                  </a:lnTo>
                  <a:lnTo>
                    <a:pt x="466" y="378"/>
                  </a:lnTo>
                  <a:lnTo>
                    <a:pt x="460" y="384"/>
                  </a:lnTo>
                  <a:lnTo>
                    <a:pt x="454" y="388"/>
                  </a:lnTo>
                  <a:lnTo>
                    <a:pt x="442" y="388"/>
                  </a:lnTo>
                  <a:lnTo>
                    <a:pt x="438" y="394"/>
                  </a:lnTo>
                  <a:lnTo>
                    <a:pt x="432" y="400"/>
                  </a:lnTo>
                  <a:lnTo>
                    <a:pt x="428" y="408"/>
                  </a:lnTo>
                  <a:lnTo>
                    <a:pt x="430" y="420"/>
                  </a:lnTo>
                  <a:lnTo>
                    <a:pt x="434" y="432"/>
                  </a:lnTo>
                  <a:lnTo>
                    <a:pt x="422" y="430"/>
                  </a:lnTo>
                  <a:lnTo>
                    <a:pt x="406" y="424"/>
                  </a:lnTo>
                  <a:lnTo>
                    <a:pt x="398" y="412"/>
                  </a:lnTo>
                  <a:lnTo>
                    <a:pt x="390" y="400"/>
                  </a:lnTo>
                  <a:lnTo>
                    <a:pt x="380" y="388"/>
                  </a:lnTo>
                  <a:lnTo>
                    <a:pt x="374" y="374"/>
                  </a:lnTo>
                  <a:lnTo>
                    <a:pt x="360" y="368"/>
                  </a:lnTo>
                  <a:lnTo>
                    <a:pt x="352" y="364"/>
                  </a:lnTo>
                  <a:lnTo>
                    <a:pt x="344" y="368"/>
                  </a:lnTo>
                  <a:lnTo>
                    <a:pt x="342" y="378"/>
                  </a:lnTo>
                  <a:lnTo>
                    <a:pt x="330" y="380"/>
                  </a:lnTo>
                  <a:lnTo>
                    <a:pt x="314" y="370"/>
                  </a:lnTo>
                  <a:lnTo>
                    <a:pt x="312" y="354"/>
                  </a:lnTo>
                  <a:lnTo>
                    <a:pt x="302" y="346"/>
                  </a:lnTo>
                  <a:lnTo>
                    <a:pt x="282" y="330"/>
                  </a:lnTo>
                  <a:lnTo>
                    <a:pt x="262" y="334"/>
                  </a:lnTo>
                  <a:lnTo>
                    <a:pt x="254" y="340"/>
                  </a:lnTo>
                  <a:lnTo>
                    <a:pt x="208" y="340"/>
                  </a:lnTo>
                  <a:lnTo>
                    <a:pt x="192" y="334"/>
                  </a:lnTo>
                  <a:lnTo>
                    <a:pt x="166" y="322"/>
                  </a:lnTo>
                  <a:lnTo>
                    <a:pt x="148" y="316"/>
                  </a:lnTo>
                  <a:lnTo>
                    <a:pt x="116" y="318"/>
                  </a:lnTo>
                  <a:lnTo>
                    <a:pt x="112" y="306"/>
                  </a:lnTo>
                  <a:lnTo>
                    <a:pt x="104" y="298"/>
                  </a:lnTo>
                  <a:lnTo>
                    <a:pt x="98" y="294"/>
                  </a:lnTo>
                  <a:lnTo>
                    <a:pt x="84" y="290"/>
                  </a:lnTo>
                  <a:lnTo>
                    <a:pt x="74" y="282"/>
                  </a:lnTo>
                  <a:lnTo>
                    <a:pt x="60" y="286"/>
                  </a:lnTo>
                  <a:lnTo>
                    <a:pt x="58" y="272"/>
                  </a:lnTo>
                  <a:lnTo>
                    <a:pt x="48" y="258"/>
                  </a:lnTo>
                  <a:lnTo>
                    <a:pt x="38" y="248"/>
                  </a:lnTo>
                  <a:lnTo>
                    <a:pt x="42" y="242"/>
                  </a:lnTo>
                  <a:lnTo>
                    <a:pt x="36" y="238"/>
                  </a:lnTo>
                  <a:lnTo>
                    <a:pt x="32" y="228"/>
                  </a:lnTo>
                  <a:lnTo>
                    <a:pt x="38" y="218"/>
                  </a:lnTo>
                  <a:lnTo>
                    <a:pt x="26" y="218"/>
                  </a:lnTo>
                  <a:lnTo>
                    <a:pt x="18" y="210"/>
                  </a:lnTo>
                  <a:lnTo>
                    <a:pt x="10" y="198"/>
                  </a:lnTo>
                  <a:lnTo>
                    <a:pt x="10" y="186"/>
                  </a:lnTo>
                  <a:lnTo>
                    <a:pt x="2" y="178"/>
                  </a:lnTo>
                  <a:lnTo>
                    <a:pt x="2" y="170"/>
                  </a:lnTo>
                  <a:lnTo>
                    <a:pt x="6" y="148"/>
                  </a:lnTo>
                  <a:lnTo>
                    <a:pt x="2" y="122"/>
                  </a:lnTo>
                  <a:lnTo>
                    <a:pt x="6" y="112"/>
                  </a:lnTo>
                  <a:lnTo>
                    <a:pt x="10" y="64"/>
                  </a:lnTo>
                  <a:lnTo>
                    <a:pt x="16" y="64"/>
                  </a:lnTo>
                  <a:lnTo>
                    <a:pt x="10" y="54"/>
                  </a:lnTo>
                  <a:lnTo>
                    <a:pt x="6" y="48"/>
                  </a:lnTo>
                  <a:lnTo>
                    <a:pt x="8" y="42"/>
                  </a:lnTo>
                  <a:lnTo>
                    <a:pt x="4" y="3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grpSp>
          <p:nvGrpSpPr>
            <p:cNvPr id="43" name="Group 52"/>
            <p:cNvGrpSpPr>
              <a:grpSpLocks/>
            </p:cNvGrpSpPr>
            <p:nvPr/>
          </p:nvGrpSpPr>
          <p:grpSpPr bwMode="gray">
            <a:xfrm>
              <a:off x="170" y="2211"/>
              <a:ext cx="76" cy="54"/>
              <a:chOff x="170" y="2211"/>
              <a:chExt cx="76" cy="54"/>
            </a:xfrm>
            <a:grpFill/>
          </p:grpSpPr>
          <p:sp>
            <p:nvSpPr>
              <p:cNvPr id="268" name="Freeform 53"/>
              <p:cNvSpPr>
                <a:spLocks/>
              </p:cNvSpPr>
              <p:nvPr/>
            </p:nvSpPr>
            <p:spPr bwMode="gray">
              <a:xfrm>
                <a:off x="214" y="2231"/>
                <a:ext cx="12" cy="10"/>
              </a:xfrm>
              <a:custGeom>
                <a:avLst/>
                <a:gdLst>
                  <a:gd name="T0" fmla="*/ 12 w 12"/>
                  <a:gd name="T1" fmla="*/ 6 h 10"/>
                  <a:gd name="T2" fmla="*/ 10 w 12"/>
                  <a:gd name="T3" fmla="*/ 2 h 10"/>
                  <a:gd name="T4" fmla="*/ 4 w 12"/>
                  <a:gd name="T5" fmla="*/ 0 h 10"/>
                  <a:gd name="T6" fmla="*/ 0 w 12"/>
                  <a:gd name="T7" fmla="*/ 4 h 10"/>
                  <a:gd name="T8" fmla="*/ 4 w 12"/>
                  <a:gd name="T9" fmla="*/ 6 h 10"/>
                  <a:gd name="T10" fmla="*/ 10 w 12"/>
                  <a:gd name="T11" fmla="*/ 10 h 10"/>
                  <a:gd name="T12" fmla="*/ 12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12" y="6"/>
                    </a:moveTo>
                    <a:lnTo>
                      <a:pt x="10" y="2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4" y="6"/>
                    </a:lnTo>
                    <a:lnTo>
                      <a:pt x="10" y="1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9" name="Freeform 54"/>
              <p:cNvSpPr>
                <a:spLocks/>
              </p:cNvSpPr>
              <p:nvPr/>
            </p:nvSpPr>
            <p:spPr bwMode="gray">
              <a:xfrm>
                <a:off x="230" y="2245"/>
                <a:ext cx="16" cy="20"/>
              </a:xfrm>
              <a:custGeom>
                <a:avLst/>
                <a:gdLst>
                  <a:gd name="T0" fmla="*/ 16 w 16"/>
                  <a:gd name="T1" fmla="*/ 14 h 20"/>
                  <a:gd name="T2" fmla="*/ 8 w 16"/>
                  <a:gd name="T3" fmla="*/ 16 h 20"/>
                  <a:gd name="T4" fmla="*/ 4 w 16"/>
                  <a:gd name="T5" fmla="*/ 20 h 20"/>
                  <a:gd name="T6" fmla="*/ 0 w 16"/>
                  <a:gd name="T7" fmla="*/ 12 h 20"/>
                  <a:gd name="T8" fmla="*/ 0 w 16"/>
                  <a:gd name="T9" fmla="*/ 6 h 20"/>
                  <a:gd name="T10" fmla="*/ 4 w 16"/>
                  <a:gd name="T11" fmla="*/ 0 h 20"/>
                  <a:gd name="T12" fmla="*/ 8 w 16"/>
                  <a:gd name="T13" fmla="*/ 2 h 20"/>
                  <a:gd name="T14" fmla="*/ 14 w 16"/>
                  <a:gd name="T15" fmla="*/ 6 h 20"/>
                  <a:gd name="T16" fmla="*/ 16 w 16"/>
                  <a:gd name="T17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20">
                    <a:moveTo>
                      <a:pt x="16" y="14"/>
                    </a:moveTo>
                    <a:lnTo>
                      <a:pt x="8" y="16"/>
                    </a:lnTo>
                    <a:lnTo>
                      <a:pt x="4" y="20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4" y="6"/>
                    </a:lnTo>
                    <a:lnTo>
                      <a:pt x="16" y="1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0" name="Freeform 55"/>
              <p:cNvSpPr>
                <a:spLocks/>
              </p:cNvSpPr>
              <p:nvPr/>
            </p:nvSpPr>
            <p:spPr bwMode="gray">
              <a:xfrm>
                <a:off x="194" y="2219"/>
                <a:ext cx="6" cy="8"/>
              </a:xfrm>
              <a:custGeom>
                <a:avLst/>
                <a:gdLst>
                  <a:gd name="T0" fmla="*/ 6 w 6"/>
                  <a:gd name="T1" fmla="*/ 6 h 8"/>
                  <a:gd name="T2" fmla="*/ 4 w 6"/>
                  <a:gd name="T3" fmla="*/ 0 h 8"/>
                  <a:gd name="T4" fmla="*/ 0 w 6"/>
                  <a:gd name="T5" fmla="*/ 0 h 8"/>
                  <a:gd name="T6" fmla="*/ 0 w 6"/>
                  <a:gd name="T7" fmla="*/ 4 h 8"/>
                  <a:gd name="T8" fmla="*/ 2 w 6"/>
                  <a:gd name="T9" fmla="*/ 8 h 8"/>
                  <a:gd name="T10" fmla="*/ 6 w 6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8">
                    <a:moveTo>
                      <a:pt x="6" y="6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1" name="Freeform 56"/>
              <p:cNvSpPr>
                <a:spLocks/>
              </p:cNvSpPr>
              <p:nvPr/>
            </p:nvSpPr>
            <p:spPr bwMode="gray">
              <a:xfrm>
                <a:off x="194" y="2219"/>
                <a:ext cx="6" cy="8"/>
              </a:xfrm>
              <a:custGeom>
                <a:avLst/>
                <a:gdLst>
                  <a:gd name="T0" fmla="*/ 6 w 6"/>
                  <a:gd name="T1" fmla="*/ 6 h 8"/>
                  <a:gd name="T2" fmla="*/ 4 w 6"/>
                  <a:gd name="T3" fmla="*/ 0 h 8"/>
                  <a:gd name="T4" fmla="*/ 0 w 6"/>
                  <a:gd name="T5" fmla="*/ 0 h 8"/>
                  <a:gd name="T6" fmla="*/ 0 w 6"/>
                  <a:gd name="T7" fmla="*/ 4 h 8"/>
                  <a:gd name="T8" fmla="*/ 2 w 6"/>
                  <a:gd name="T9" fmla="*/ 8 h 8"/>
                  <a:gd name="T10" fmla="*/ 6 w 6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8">
                    <a:moveTo>
                      <a:pt x="6" y="6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2" name="Freeform 57"/>
              <p:cNvSpPr>
                <a:spLocks/>
              </p:cNvSpPr>
              <p:nvPr/>
            </p:nvSpPr>
            <p:spPr bwMode="gray">
              <a:xfrm>
                <a:off x="170" y="2211"/>
                <a:ext cx="6" cy="4"/>
              </a:xfrm>
              <a:custGeom>
                <a:avLst/>
                <a:gdLst>
                  <a:gd name="T0" fmla="*/ 4 w 6"/>
                  <a:gd name="T1" fmla="*/ 0 h 4"/>
                  <a:gd name="T2" fmla="*/ 0 w 6"/>
                  <a:gd name="T3" fmla="*/ 0 h 4"/>
                  <a:gd name="T4" fmla="*/ 2 w 6"/>
                  <a:gd name="T5" fmla="*/ 4 h 4"/>
                  <a:gd name="T6" fmla="*/ 6 w 6"/>
                  <a:gd name="T7" fmla="*/ 4 h 4"/>
                  <a:gd name="T8" fmla="*/ 4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4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6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3" name="Freeform 58"/>
              <p:cNvSpPr>
                <a:spLocks/>
              </p:cNvSpPr>
              <p:nvPr/>
            </p:nvSpPr>
            <p:spPr bwMode="gray">
              <a:xfrm>
                <a:off x="170" y="2211"/>
                <a:ext cx="6" cy="4"/>
              </a:xfrm>
              <a:custGeom>
                <a:avLst/>
                <a:gdLst>
                  <a:gd name="T0" fmla="*/ 4 w 6"/>
                  <a:gd name="T1" fmla="*/ 0 h 4"/>
                  <a:gd name="T2" fmla="*/ 0 w 6"/>
                  <a:gd name="T3" fmla="*/ 0 h 4"/>
                  <a:gd name="T4" fmla="*/ 2 w 6"/>
                  <a:gd name="T5" fmla="*/ 4 h 4"/>
                  <a:gd name="T6" fmla="*/ 6 w 6"/>
                  <a:gd name="T7" fmla="*/ 4 h 4"/>
                  <a:gd name="T8" fmla="*/ 4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4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6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sz="1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4" name="Freeform 59"/>
            <p:cNvSpPr>
              <a:spLocks/>
            </p:cNvSpPr>
            <p:nvPr/>
          </p:nvSpPr>
          <p:spPr bwMode="gray">
            <a:xfrm>
              <a:off x="1238" y="2283"/>
              <a:ext cx="58" cy="64"/>
            </a:xfrm>
            <a:custGeom>
              <a:avLst/>
              <a:gdLst>
                <a:gd name="T0" fmla="*/ 34 w 58"/>
                <a:gd name="T1" fmla="*/ 64 h 64"/>
                <a:gd name="T2" fmla="*/ 42 w 58"/>
                <a:gd name="T3" fmla="*/ 56 h 64"/>
                <a:gd name="T4" fmla="*/ 48 w 58"/>
                <a:gd name="T5" fmla="*/ 50 h 64"/>
                <a:gd name="T6" fmla="*/ 52 w 58"/>
                <a:gd name="T7" fmla="*/ 46 h 64"/>
                <a:gd name="T8" fmla="*/ 58 w 58"/>
                <a:gd name="T9" fmla="*/ 38 h 64"/>
                <a:gd name="T10" fmla="*/ 54 w 58"/>
                <a:gd name="T11" fmla="*/ 34 h 64"/>
                <a:gd name="T12" fmla="*/ 48 w 58"/>
                <a:gd name="T13" fmla="*/ 34 h 64"/>
                <a:gd name="T14" fmla="*/ 48 w 58"/>
                <a:gd name="T15" fmla="*/ 0 h 64"/>
                <a:gd name="T16" fmla="*/ 18 w 58"/>
                <a:gd name="T17" fmla="*/ 2 h 64"/>
                <a:gd name="T18" fmla="*/ 16 w 58"/>
                <a:gd name="T19" fmla="*/ 6 h 64"/>
                <a:gd name="T20" fmla="*/ 18 w 58"/>
                <a:gd name="T21" fmla="*/ 14 h 64"/>
                <a:gd name="T22" fmla="*/ 26 w 58"/>
                <a:gd name="T23" fmla="*/ 20 h 64"/>
                <a:gd name="T24" fmla="*/ 30 w 58"/>
                <a:gd name="T25" fmla="*/ 26 h 64"/>
                <a:gd name="T26" fmla="*/ 26 w 58"/>
                <a:gd name="T27" fmla="*/ 28 h 64"/>
                <a:gd name="T28" fmla="*/ 14 w 58"/>
                <a:gd name="T29" fmla="*/ 30 h 64"/>
                <a:gd name="T30" fmla="*/ 10 w 58"/>
                <a:gd name="T31" fmla="*/ 28 h 64"/>
                <a:gd name="T32" fmla="*/ 4 w 58"/>
                <a:gd name="T33" fmla="*/ 36 h 64"/>
                <a:gd name="T34" fmla="*/ 2 w 58"/>
                <a:gd name="T35" fmla="*/ 42 h 64"/>
                <a:gd name="T36" fmla="*/ 0 w 58"/>
                <a:gd name="T37" fmla="*/ 54 h 64"/>
                <a:gd name="T38" fmla="*/ 6 w 58"/>
                <a:gd name="T39" fmla="*/ 58 h 64"/>
                <a:gd name="T40" fmla="*/ 12 w 58"/>
                <a:gd name="T41" fmla="*/ 62 h 64"/>
                <a:gd name="T42" fmla="*/ 22 w 58"/>
                <a:gd name="T43" fmla="*/ 64 h 64"/>
                <a:gd name="T44" fmla="*/ 34 w 58"/>
                <a:gd name="T4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64">
                  <a:moveTo>
                    <a:pt x="34" y="64"/>
                  </a:moveTo>
                  <a:lnTo>
                    <a:pt x="42" y="56"/>
                  </a:lnTo>
                  <a:lnTo>
                    <a:pt x="48" y="50"/>
                  </a:lnTo>
                  <a:lnTo>
                    <a:pt x="52" y="46"/>
                  </a:lnTo>
                  <a:lnTo>
                    <a:pt x="58" y="38"/>
                  </a:lnTo>
                  <a:lnTo>
                    <a:pt x="54" y="34"/>
                  </a:lnTo>
                  <a:lnTo>
                    <a:pt x="48" y="34"/>
                  </a:lnTo>
                  <a:lnTo>
                    <a:pt x="48" y="0"/>
                  </a:lnTo>
                  <a:lnTo>
                    <a:pt x="18" y="2"/>
                  </a:lnTo>
                  <a:lnTo>
                    <a:pt x="16" y="6"/>
                  </a:lnTo>
                  <a:lnTo>
                    <a:pt x="18" y="14"/>
                  </a:lnTo>
                  <a:lnTo>
                    <a:pt x="26" y="20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14" y="3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2" y="42"/>
                  </a:lnTo>
                  <a:lnTo>
                    <a:pt x="0" y="54"/>
                  </a:lnTo>
                  <a:lnTo>
                    <a:pt x="6" y="58"/>
                  </a:lnTo>
                  <a:lnTo>
                    <a:pt x="12" y="62"/>
                  </a:lnTo>
                  <a:lnTo>
                    <a:pt x="22" y="64"/>
                  </a:lnTo>
                  <a:lnTo>
                    <a:pt x="34" y="6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45" name="Freeform 60"/>
            <p:cNvSpPr>
              <a:spLocks/>
            </p:cNvSpPr>
            <p:nvPr/>
          </p:nvSpPr>
          <p:spPr bwMode="gray">
            <a:xfrm>
              <a:off x="1286" y="2273"/>
              <a:ext cx="12" cy="44"/>
            </a:xfrm>
            <a:custGeom>
              <a:avLst/>
              <a:gdLst>
                <a:gd name="T0" fmla="*/ 10 w 12"/>
                <a:gd name="T1" fmla="*/ 0 h 44"/>
                <a:gd name="T2" fmla="*/ 12 w 12"/>
                <a:gd name="T3" fmla="*/ 6 h 44"/>
                <a:gd name="T4" fmla="*/ 10 w 12"/>
                <a:gd name="T5" fmla="*/ 12 h 44"/>
                <a:gd name="T6" fmla="*/ 10 w 12"/>
                <a:gd name="T7" fmla="*/ 26 h 44"/>
                <a:gd name="T8" fmla="*/ 10 w 12"/>
                <a:gd name="T9" fmla="*/ 34 h 44"/>
                <a:gd name="T10" fmla="*/ 6 w 12"/>
                <a:gd name="T11" fmla="*/ 38 h 44"/>
                <a:gd name="T12" fmla="*/ 0 w 12"/>
                <a:gd name="T13" fmla="*/ 44 h 44"/>
                <a:gd name="T14" fmla="*/ 0 w 12"/>
                <a:gd name="T15" fmla="*/ 10 h 44"/>
                <a:gd name="T16" fmla="*/ 6 w 12"/>
                <a:gd name="T17" fmla="*/ 4 h 44"/>
                <a:gd name="T18" fmla="*/ 10 w 12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44">
                  <a:moveTo>
                    <a:pt x="10" y="0"/>
                  </a:moveTo>
                  <a:lnTo>
                    <a:pt x="12" y="6"/>
                  </a:lnTo>
                  <a:lnTo>
                    <a:pt x="10" y="12"/>
                  </a:lnTo>
                  <a:lnTo>
                    <a:pt x="10" y="26"/>
                  </a:lnTo>
                  <a:lnTo>
                    <a:pt x="10" y="34"/>
                  </a:lnTo>
                  <a:lnTo>
                    <a:pt x="6" y="38"/>
                  </a:lnTo>
                  <a:lnTo>
                    <a:pt x="0" y="44"/>
                  </a:lnTo>
                  <a:lnTo>
                    <a:pt x="0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46" name="Freeform 61"/>
            <p:cNvSpPr>
              <a:spLocks/>
            </p:cNvSpPr>
            <p:nvPr/>
          </p:nvSpPr>
          <p:spPr bwMode="gray">
            <a:xfrm>
              <a:off x="1272" y="2337"/>
              <a:ext cx="34" cy="22"/>
            </a:xfrm>
            <a:custGeom>
              <a:avLst/>
              <a:gdLst>
                <a:gd name="T0" fmla="*/ 0 w 34"/>
                <a:gd name="T1" fmla="*/ 10 h 22"/>
                <a:gd name="T2" fmla="*/ 12 w 34"/>
                <a:gd name="T3" fmla="*/ 0 h 22"/>
                <a:gd name="T4" fmla="*/ 18 w 34"/>
                <a:gd name="T5" fmla="*/ 4 h 22"/>
                <a:gd name="T6" fmla="*/ 24 w 34"/>
                <a:gd name="T7" fmla="*/ 8 h 22"/>
                <a:gd name="T8" fmla="*/ 32 w 34"/>
                <a:gd name="T9" fmla="*/ 10 h 22"/>
                <a:gd name="T10" fmla="*/ 34 w 34"/>
                <a:gd name="T11" fmla="*/ 14 h 22"/>
                <a:gd name="T12" fmla="*/ 30 w 34"/>
                <a:gd name="T13" fmla="*/ 20 h 22"/>
                <a:gd name="T14" fmla="*/ 26 w 34"/>
                <a:gd name="T15" fmla="*/ 22 h 22"/>
                <a:gd name="T16" fmla="*/ 16 w 34"/>
                <a:gd name="T17" fmla="*/ 18 h 22"/>
                <a:gd name="T18" fmla="*/ 8 w 34"/>
                <a:gd name="T19" fmla="*/ 14 h 22"/>
                <a:gd name="T20" fmla="*/ 0 w 34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22">
                  <a:moveTo>
                    <a:pt x="0" y="10"/>
                  </a:moveTo>
                  <a:lnTo>
                    <a:pt x="12" y="0"/>
                  </a:lnTo>
                  <a:lnTo>
                    <a:pt x="18" y="4"/>
                  </a:lnTo>
                  <a:lnTo>
                    <a:pt x="24" y="8"/>
                  </a:lnTo>
                  <a:lnTo>
                    <a:pt x="32" y="10"/>
                  </a:lnTo>
                  <a:lnTo>
                    <a:pt x="34" y="14"/>
                  </a:lnTo>
                  <a:lnTo>
                    <a:pt x="30" y="20"/>
                  </a:lnTo>
                  <a:lnTo>
                    <a:pt x="26" y="22"/>
                  </a:lnTo>
                  <a:lnTo>
                    <a:pt x="16" y="18"/>
                  </a:lnTo>
                  <a:lnTo>
                    <a:pt x="8" y="14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47" name="Freeform 62"/>
            <p:cNvSpPr>
              <a:spLocks/>
            </p:cNvSpPr>
            <p:nvPr/>
          </p:nvSpPr>
          <p:spPr bwMode="gray">
            <a:xfrm>
              <a:off x="1284" y="2315"/>
              <a:ext cx="96" cy="48"/>
            </a:xfrm>
            <a:custGeom>
              <a:avLst/>
              <a:gdLst>
                <a:gd name="T0" fmla="*/ 12 w 96"/>
                <a:gd name="T1" fmla="*/ 6 h 48"/>
                <a:gd name="T2" fmla="*/ 26 w 96"/>
                <a:gd name="T3" fmla="*/ 2 h 48"/>
                <a:gd name="T4" fmla="*/ 34 w 96"/>
                <a:gd name="T5" fmla="*/ 2 h 48"/>
                <a:gd name="T6" fmla="*/ 42 w 96"/>
                <a:gd name="T7" fmla="*/ 4 h 48"/>
                <a:gd name="T8" fmla="*/ 52 w 96"/>
                <a:gd name="T9" fmla="*/ 2 h 48"/>
                <a:gd name="T10" fmla="*/ 64 w 96"/>
                <a:gd name="T11" fmla="*/ 0 h 48"/>
                <a:gd name="T12" fmla="*/ 74 w 96"/>
                <a:gd name="T13" fmla="*/ 0 h 48"/>
                <a:gd name="T14" fmla="*/ 80 w 96"/>
                <a:gd name="T15" fmla="*/ 0 h 48"/>
                <a:gd name="T16" fmla="*/ 84 w 96"/>
                <a:gd name="T17" fmla="*/ 4 h 48"/>
                <a:gd name="T18" fmla="*/ 96 w 96"/>
                <a:gd name="T19" fmla="*/ 12 h 48"/>
                <a:gd name="T20" fmla="*/ 94 w 96"/>
                <a:gd name="T21" fmla="*/ 16 h 48"/>
                <a:gd name="T22" fmla="*/ 88 w 96"/>
                <a:gd name="T23" fmla="*/ 18 h 48"/>
                <a:gd name="T24" fmla="*/ 80 w 96"/>
                <a:gd name="T25" fmla="*/ 18 h 48"/>
                <a:gd name="T26" fmla="*/ 70 w 96"/>
                <a:gd name="T27" fmla="*/ 18 h 48"/>
                <a:gd name="T28" fmla="*/ 64 w 96"/>
                <a:gd name="T29" fmla="*/ 22 h 48"/>
                <a:gd name="T30" fmla="*/ 56 w 96"/>
                <a:gd name="T31" fmla="*/ 30 h 48"/>
                <a:gd name="T32" fmla="*/ 48 w 96"/>
                <a:gd name="T33" fmla="*/ 32 h 48"/>
                <a:gd name="T34" fmla="*/ 42 w 96"/>
                <a:gd name="T35" fmla="*/ 34 h 48"/>
                <a:gd name="T36" fmla="*/ 40 w 96"/>
                <a:gd name="T37" fmla="*/ 42 h 48"/>
                <a:gd name="T38" fmla="*/ 36 w 96"/>
                <a:gd name="T39" fmla="*/ 46 h 48"/>
                <a:gd name="T40" fmla="*/ 30 w 96"/>
                <a:gd name="T41" fmla="*/ 48 h 48"/>
                <a:gd name="T42" fmla="*/ 30 w 96"/>
                <a:gd name="T43" fmla="*/ 42 h 48"/>
                <a:gd name="T44" fmla="*/ 28 w 96"/>
                <a:gd name="T45" fmla="*/ 36 h 48"/>
                <a:gd name="T46" fmla="*/ 22 w 96"/>
                <a:gd name="T47" fmla="*/ 36 h 48"/>
                <a:gd name="T48" fmla="*/ 20 w 96"/>
                <a:gd name="T49" fmla="*/ 32 h 48"/>
                <a:gd name="T50" fmla="*/ 6 w 96"/>
                <a:gd name="T51" fmla="*/ 26 h 48"/>
                <a:gd name="T52" fmla="*/ 0 w 96"/>
                <a:gd name="T53" fmla="*/ 22 h 48"/>
                <a:gd name="T54" fmla="*/ 12 w 96"/>
                <a:gd name="T55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6" h="48">
                  <a:moveTo>
                    <a:pt x="12" y="6"/>
                  </a:moveTo>
                  <a:lnTo>
                    <a:pt x="26" y="2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74" y="0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96" y="12"/>
                  </a:lnTo>
                  <a:lnTo>
                    <a:pt x="94" y="16"/>
                  </a:lnTo>
                  <a:lnTo>
                    <a:pt x="88" y="18"/>
                  </a:lnTo>
                  <a:lnTo>
                    <a:pt x="80" y="18"/>
                  </a:lnTo>
                  <a:lnTo>
                    <a:pt x="70" y="18"/>
                  </a:lnTo>
                  <a:lnTo>
                    <a:pt x="64" y="22"/>
                  </a:lnTo>
                  <a:lnTo>
                    <a:pt x="56" y="30"/>
                  </a:lnTo>
                  <a:lnTo>
                    <a:pt x="48" y="32"/>
                  </a:lnTo>
                  <a:lnTo>
                    <a:pt x="42" y="34"/>
                  </a:lnTo>
                  <a:lnTo>
                    <a:pt x="40" y="42"/>
                  </a:lnTo>
                  <a:lnTo>
                    <a:pt x="36" y="46"/>
                  </a:lnTo>
                  <a:lnTo>
                    <a:pt x="30" y="48"/>
                  </a:lnTo>
                  <a:lnTo>
                    <a:pt x="30" y="42"/>
                  </a:lnTo>
                  <a:lnTo>
                    <a:pt x="28" y="36"/>
                  </a:lnTo>
                  <a:lnTo>
                    <a:pt x="22" y="36"/>
                  </a:lnTo>
                  <a:lnTo>
                    <a:pt x="20" y="32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48" name="Freeform 63"/>
            <p:cNvSpPr>
              <a:spLocks/>
            </p:cNvSpPr>
            <p:nvPr/>
          </p:nvSpPr>
          <p:spPr bwMode="gray">
            <a:xfrm>
              <a:off x="1314" y="2331"/>
              <a:ext cx="64" cy="66"/>
            </a:xfrm>
            <a:custGeom>
              <a:avLst/>
              <a:gdLst>
                <a:gd name="T0" fmla="*/ 54 w 64"/>
                <a:gd name="T1" fmla="*/ 66 h 66"/>
                <a:gd name="T2" fmla="*/ 44 w 64"/>
                <a:gd name="T3" fmla="*/ 62 h 66"/>
                <a:gd name="T4" fmla="*/ 26 w 64"/>
                <a:gd name="T5" fmla="*/ 60 h 66"/>
                <a:gd name="T6" fmla="*/ 14 w 64"/>
                <a:gd name="T7" fmla="*/ 50 h 66"/>
                <a:gd name="T8" fmla="*/ 6 w 64"/>
                <a:gd name="T9" fmla="*/ 42 h 66"/>
                <a:gd name="T10" fmla="*/ 0 w 64"/>
                <a:gd name="T11" fmla="*/ 32 h 66"/>
                <a:gd name="T12" fmla="*/ 10 w 64"/>
                <a:gd name="T13" fmla="*/ 26 h 66"/>
                <a:gd name="T14" fmla="*/ 12 w 64"/>
                <a:gd name="T15" fmla="*/ 18 h 66"/>
                <a:gd name="T16" fmla="*/ 26 w 64"/>
                <a:gd name="T17" fmla="*/ 14 h 66"/>
                <a:gd name="T18" fmla="*/ 34 w 64"/>
                <a:gd name="T19" fmla="*/ 6 h 66"/>
                <a:gd name="T20" fmla="*/ 40 w 64"/>
                <a:gd name="T21" fmla="*/ 2 h 66"/>
                <a:gd name="T22" fmla="*/ 50 w 64"/>
                <a:gd name="T23" fmla="*/ 2 h 66"/>
                <a:gd name="T24" fmla="*/ 58 w 64"/>
                <a:gd name="T25" fmla="*/ 2 h 66"/>
                <a:gd name="T26" fmla="*/ 64 w 64"/>
                <a:gd name="T27" fmla="*/ 0 h 66"/>
                <a:gd name="T28" fmla="*/ 64 w 64"/>
                <a:gd name="T29" fmla="*/ 6 h 66"/>
                <a:gd name="T30" fmla="*/ 62 w 64"/>
                <a:gd name="T31" fmla="*/ 18 h 66"/>
                <a:gd name="T32" fmla="*/ 58 w 64"/>
                <a:gd name="T33" fmla="*/ 30 h 66"/>
                <a:gd name="T34" fmla="*/ 56 w 64"/>
                <a:gd name="T35" fmla="*/ 42 h 66"/>
                <a:gd name="T36" fmla="*/ 56 w 64"/>
                <a:gd name="T37" fmla="*/ 52 h 66"/>
                <a:gd name="T38" fmla="*/ 54 w 64"/>
                <a:gd name="T3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6">
                  <a:moveTo>
                    <a:pt x="54" y="66"/>
                  </a:moveTo>
                  <a:lnTo>
                    <a:pt x="44" y="62"/>
                  </a:lnTo>
                  <a:lnTo>
                    <a:pt x="26" y="60"/>
                  </a:lnTo>
                  <a:lnTo>
                    <a:pt x="14" y="50"/>
                  </a:lnTo>
                  <a:lnTo>
                    <a:pt x="6" y="42"/>
                  </a:lnTo>
                  <a:lnTo>
                    <a:pt x="0" y="32"/>
                  </a:lnTo>
                  <a:lnTo>
                    <a:pt x="10" y="26"/>
                  </a:lnTo>
                  <a:lnTo>
                    <a:pt x="12" y="18"/>
                  </a:lnTo>
                  <a:lnTo>
                    <a:pt x="26" y="14"/>
                  </a:lnTo>
                  <a:lnTo>
                    <a:pt x="34" y="6"/>
                  </a:lnTo>
                  <a:lnTo>
                    <a:pt x="40" y="2"/>
                  </a:lnTo>
                  <a:lnTo>
                    <a:pt x="50" y="2"/>
                  </a:lnTo>
                  <a:lnTo>
                    <a:pt x="58" y="2"/>
                  </a:lnTo>
                  <a:lnTo>
                    <a:pt x="64" y="0"/>
                  </a:lnTo>
                  <a:lnTo>
                    <a:pt x="64" y="6"/>
                  </a:lnTo>
                  <a:lnTo>
                    <a:pt x="62" y="18"/>
                  </a:lnTo>
                  <a:lnTo>
                    <a:pt x="58" y="30"/>
                  </a:lnTo>
                  <a:lnTo>
                    <a:pt x="56" y="42"/>
                  </a:lnTo>
                  <a:lnTo>
                    <a:pt x="56" y="52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49" name="Freeform 64"/>
            <p:cNvSpPr>
              <a:spLocks/>
            </p:cNvSpPr>
            <p:nvPr/>
          </p:nvSpPr>
          <p:spPr bwMode="gray">
            <a:xfrm>
              <a:off x="1338" y="2391"/>
              <a:ext cx="50" cy="44"/>
            </a:xfrm>
            <a:custGeom>
              <a:avLst/>
              <a:gdLst>
                <a:gd name="T0" fmla="*/ 18 w 50"/>
                <a:gd name="T1" fmla="*/ 20 h 44"/>
                <a:gd name="T2" fmla="*/ 12 w 50"/>
                <a:gd name="T3" fmla="*/ 16 h 44"/>
                <a:gd name="T4" fmla="*/ 10 w 50"/>
                <a:gd name="T5" fmla="*/ 22 h 44"/>
                <a:gd name="T6" fmla="*/ 8 w 50"/>
                <a:gd name="T7" fmla="*/ 24 h 44"/>
                <a:gd name="T8" fmla="*/ 2 w 50"/>
                <a:gd name="T9" fmla="*/ 20 h 44"/>
                <a:gd name="T10" fmla="*/ 0 w 50"/>
                <a:gd name="T11" fmla="*/ 16 h 44"/>
                <a:gd name="T12" fmla="*/ 0 w 50"/>
                <a:gd name="T13" fmla="*/ 10 h 44"/>
                <a:gd name="T14" fmla="*/ 2 w 50"/>
                <a:gd name="T15" fmla="*/ 6 h 44"/>
                <a:gd name="T16" fmla="*/ 2 w 50"/>
                <a:gd name="T17" fmla="*/ 0 h 44"/>
                <a:gd name="T18" fmla="*/ 18 w 50"/>
                <a:gd name="T19" fmla="*/ 2 h 44"/>
                <a:gd name="T20" fmla="*/ 30 w 50"/>
                <a:gd name="T21" fmla="*/ 6 h 44"/>
                <a:gd name="T22" fmla="*/ 34 w 50"/>
                <a:gd name="T23" fmla="*/ 10 h 44"/>
                <a:gd name="T24" fmla="*/ 42 w 50"/>
                <a:gd name="T25" fmla="*/ 18 h 44"/>
                <a:gd name="T26" fmla="*/ 48 w 50"/>
                <a:gd name="T27" fmla="*/ 24 h 44"/>
                <a:gd name="T28" fmla="*/ 50 w 50"/>
                <a:gd name="T29" fmla="*/ 28 h 44"/>
                <a:gd name="T30" fmla="*/ 46 w 50"/>
                <a:gd name="T31" fmla="*/ 30 h 44"/>
                <a:gd name="T32" fmla="*/ 44 w 50"/>
                <a:gd name="T33" fmla="*/ 36 h 44"/>
                <a:gd name="T34" fmla="*/ 42 w 50"/>
                <a:gd name="T35" fmla="*/ 42 h 44"/>
                <a:gd name="T36" fmla="*/ 38 w 50"/>
                <a:gd name="T37" fmla="*/ 44 h 44"/>
                <a:gd name="T38" fmla="*/ 34 w 50"/>
                <a:gd name="T39" fmla="*/ 32 h 44"/>
                <a:gd name="T40" fmla="*/ 28 w 50"/>
                <a:gd name="T41" fmla="*/ 26 h 44"/>
                <a:gd name="T42" fmla="*/ 24 w 50"/>
                <a:gd name="T43" fmla="*/ 24 h 44"/>
                <a:gd name="T44" fmla="*/ 18 w 50"/>
                <a:gd name="T45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" h="44">
                  <a:moveTo>
                    <a:pt x="18" y="20"/>
                  </a:moveTo>
                  <a:lnTo>
                    <a:pt x="12" y="16"/>
                  </a:lnTo>
                  <a:lnTo>
                    <a:pt x="10" y="22"/>
                  </a:lnTo>
                  <a:lnTo>
                    <a:pt x="8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0"/>
                  </a:lnTo>
                  <a:lnTo>
                    <a:pt x="18" y="2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42" y="18"/>
                  </a:lnTo>
                  <a:lnTo>
                    <a:pt x="48" y="24"/>
                  </a:lnTo>
                  <a:lnTo>
                    <a:pt x="50" y="28"/>
                  </a:lnTo>
                  <a:lnTo>
                    <a:pt x="46" y="30"/>
                  </a:lnTo>
                  <a:lnTo>
                    <a:pt x="44" y="36"/>
                  </a:lnTo>
                  <a:lnTo>
                    <a:pt x="42" y="42"/>
                  </a:lnTo>
                  <a:lnTo>
                    <a:pt x="38" y="44"/>
                  </a:lnTo>
                  <a:lnTo>
                    <a:pt x="34" y="32"/>
                  </a:lnTo>
                  <a:lnTo>
                    <a:pt x="28" y="26"/>
                  </a:lnTo>
                  <a:lnTo>
                    <a:pt x="24" y="24"/>
                  </a:lnTo>
                  <a:lnTo>
                    <a:pt x="18" y="2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0" name="Freeform 65"/>
            <p:cNvSpPr>
              <a:spLocks/>
            </p:cNvSpPr>
            <p:nvPr/>
          </p:nvSpPr>
          <p:spPr bwMode="gray">
            <a:xfrm>
              <a:off x="1376" y="2417"/>
              <a:ext cx="102" cy="38"/>
            </a:xfrm>
            <a:custGeom>
              <a:avLst/>
              <a:gdLst>
                <a:gd name="T0" fmla="*/ 88 w 102"/>
                <a:gd name="T1" fmla="*/ 34 h 38"/>
                <a:gd name="T2" fmla="*/ 82 w 102"/>
                <a:gd name="T3" fmla="*/ 32 h 38"/>
                <a:gd name="T4" fmla="*/ 80 w 102"/>
                <a:gd name="T5" fmla="*/ 28 h 38"/>
                <a:gd name="T6" fmla="*/ 80 w 102"/>
                <a:gd name="T7" fmla="*/ 22 h 38"/>
                <a:gd name="T8" fmla="*/ 80 w 102"/>
                <a:gd name="T9" fmla="*/ 16 h 38"/>
                <a:gd name="T10" fmla="*/ 78 w 102"/>
                <a:gd name="T11" fmla="*/ 12 h 38"/>
                <a:gd name="T12" fmla="*/ 72 w 102"/>
                <a:gd name="T13" fmla="*/ 10 h 38"/>
                <a:gd name="T14" fmla="*/ 66 w 102"/>
                <a:gd name="T15" fmla="*/ 10 h 38"/>
                <a:gd name="T16" fmla="*/ 62 w 102"/>
                <a:gd name="T17" fmla="*/ 12 h 38"/>
                <a:gd name="T18" fmla="*/ 60 w 102"/>
                <a:gd name="T19" fmla="*/ 16 h 38"/>
                <a:gd name="T20" fmla="*/ 52 w 102"/>
                <a:gd name="T21" fmla="*/ 18 h 38"/>
                <a:gd name="T22" fmla="*/ 48 w 102"/>
                <a:gd name="T23" fmla="*/ 22 h 38"/>
                <a:gd name="T24" fmla="*/ 50 w 102"/>
                <a:gd name="T25" fmla="*/ 26 h 38"/>
                <a:gd name="T26" fmla="*/ 52 w 102"/>
                <a:gd name="T27" fmla="*/ 30 h 38"/>
                <a:gd name="T28" fmla="*/ 52 w 102"/>
                <a:gd name="T29" fmla="*/ 36 h 38"/>
                <a:gd name="T30" fmla="*/ 44 w 102"/>
                <a:gd name="T31" fmla="*/ 38 h 38"/>
                <a:gd name="T32" fmla="*/ 38 w 102"/>
                <a:gd name="T33" fmla="*/ 32 h 38"/>
                <a:gd name="T34" fmla="*/ 32 w 102"/>
                <a:gd name="T35" fmla="*/ 26 h 38"/>
                <a:gd name="T36" fmla="*/ 26 w 102"/>
                <a:gd name="T37" fmla="*/ 22 h 38"/>
                <a:gd name="T38" fmla="*/ 18 w 102"/>
                <a:gd name="T39" fmla="*/ 20 h 38"/>
                <a:gd name="T40" fmla="*/ 14 w 102"/>
                <a:gd name="T41" fmla="*/ 18 h 38"/>
                <a:gd name="T42" fmla="*/ 8 w 102"/>
                <a:gd name="T43" fmla="*/ 20 h 38"/>
                <a:gd name="T44" fmla="*/ 0 w 102"/>
                <a:gd name="T45" fmla="*/ 18 h 38"/>
                <a:gd name="T46" fmla="*/ 4 w 102"/>
                <a:gd name="T47" fmla="*/ 14 h 38"/>
                <a:gd name="T48" fmla="*/ 6 w 102"/>
                <a:gd name="T49" fmla="*/ 8 h 38"/>
                <a:gd name="T50" fmla="*/ 12 w 102"/>
                <a:gd name="T51" fmla="*/ 2 h 38"/>
                <a:gd name="T52" fmla="*/ 18 w 102"/>
                <a:gd name="T53" fmla="*/ 4 h 38"/>
                <a:gd name="T54" fmla="*/ 22 w 102"/>
                <a:gd name="T55" fmla="*/ 8 h 38"/>
                <a:gd name="T56" fmla="*/ 30 w 102"/>
                <a:gd name="T57" fmla="*/ 12 h 38"/>
                <a:gd name="T58" fmla="*/ 38 w 102"/>
                <a:gd name="T59" fmla="*/ 12 h 38"/>
                <a:gd name="T60" fmla="*/ 44 w 102"/>
                <a:gd name="T61" fmla="*/ 10 h 38"/>
                <a:gd name="T62" fmla="*/ 52 w 102"/>
                <a:gd name="T63" fmla="*/ 6 h 38"/>
                <a:gd name="T64" fmla="*/ 62 w 102"/>
                <a:gd name="T65" fmla="*/ 2 h 38"/>
                <a:gd name="T66" fmla="*/ 72 w 102"/>
                <a:gd name="T67" fmla="*/ 0 h 38"/>
                <a:gd name="T68" fmla="*/ 82 w 102"/>
                <a:gd name="T69" fmla="*/ 2 h 38"/>
                <a:gd name="T70" fmla="*/ 88 w 102"/>
                <a:gd name="T71" fmla="*/ 6 h 38"/>
                <a:gd name="T72" fmla="*/ 94 w 102"/>
                <a:gd name="T73" fmla="*/ 10 h 38"/>
                <a:gd name="T74" fmla="*/ 98 w 102"/>
                <a:gd name="T75" fmla="*/ 16 h 38"/>
                <a:gd name="T76" fmla="*/ 102 w 102"/>
                <a:gd name="T77" fmla="*/ 20 h 38"/>
                <a:gd name="T78" fmla="*/ 100 w 102"/>
                <a:gd name="T79" fmla="*/ 26 h 38"/>
                <a:gd name="T80" fmla="*/ 94 w 102"/>
                <a:gd name="T81" fmla="*/ 30 h 38"/>
                <a:gd name="T82" fmla="*/ 88 w 102"/>
                <a:gd name="T83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38">
                  <a:moveTo>
                    <a:pt x="88" y="34"/>
                  </a:moveTo>
                  <a:lnTo>
                    <a:pt x="82" y="32"/>
                  </a:lnTo>
                  <a:lnTo>
                    <a:pt x="80" y="28"/>
                  </a:lnTo>
                  <a:lnTo>
                    <a:pt x="80" y="22"/>
                  </a:lnTo>
                  <a:lnTo>
                    <a:pt x="80" y="16"/>
                  </a:lnTo>
                  <a:lnTo>
                    <a:pt x="78" y="12"/>
                  </a:lnTo>
                  <a:lnTo>
                    <a:pt x="72" y="10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60" y="16"/>
                  </a:lnTo>
                  <a:lnTo>
                    <a:pt x="52" y="18"/>
                  </a:lnTo>
                  <a:lnTo>
                    <a:pt x="48" y="22"/>
                  </a:lnTo>
                  <a:lnTo>
                    <a:pt x="50" y="26"/>
                  </a:lnTo>
                  <a:lnTo>
                    <a:pt x="52" y="30"/>
                  </a:lnTo>
                  <a:lnTo>
                    <a:pt x="52" y="36"/>
                  </a:lnTo>
                  <a:lnTo>
                    <a:pt x="44" y="38"/>
                  </a:lnTo>
                  <a:lnTo>
                    <a:pt x="38" y="32"/>
                  </a:lnTo>
                  <a:lnTo>
                    <a:pt x="32" y="26"/>
                  </a:lnTo>
                  <a:lnTo>
                    <a:pt x="26" y="22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8" y="20"/>
                  </a:lnTo>
                  <a:lnTo>
                    <a:pt x="0" y="18"/>
                  </a:lnTo>
                  <a:lnTo>
                    <a:pt x="4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8" y="4"/>
                  </a:lnTo>
                  <a:lnTo>
                    <a:pt x="22" y="8"/>
                  </a:lnTo>
                  <a:lnTo>
                    <a:pt x="30" y="12"/>
                  </a:lnTo>
                  <a:lnTo>
                    <a:pt x="38" y="12"/>
                  </a:lnTo>
                  <a:lnTo>
                    <a:pt x="44" y="10"/>
                  </a:lnTo>
                  <a:lnTo>
                    <a:pt x="52" y="6"/>
                  </a:lnTo>
                  <a:lnTo>
                    <a:pt x="62" y="2"/>
                  </a:lnTo>
                  <a:lnTo>
                    <a:pt x="72" y="0"/>
                  </a:lnTo>
                  <a:lnTo>
                    <a:pt x="82" y="2"/>
                  </a:lnTo>
                  <a:lnTo>
                    <a:pt x="88" y="6"/>
                  </a:lnTo>
                  <a:lnTo>
                    <a:pt x="94" y="10"/>
                  </a:lnTo>
                  <a:lnTo>
                    <a:pt x="98" y="16"/>
                  </a:lnTo>
                  <a:lnTo>
                    <a:pt x="102" y="20"/>
                  </a:lnTo>
                  <a:lnTo>
                    <a:pt x="100" y="26"/>
                  </a:lnTo>
                  <a:lnTo>
                    <a:pt x="94" y="30"/>
                  </a:lnTo>
                  <a:lnTo>
                    <a:pt x="88" y="3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1" name="Freeform 66"/>
            <p:cNvSpPr>
              <a:spLocks/>
            </p:cNvSpPr>
            <p:nvPr/>
          </p:nvSpPr>
          <p:spPr bwMode="gray">
            <a:xfrm>
              <a:off x="1354" y="2195"/>
              <a:ext cx="166" cy="56"/>
            </a:xfrm>
            <a:custGeom>
              <a:avLst/>
              <a:gdLst>
                <a:gd name="T0" fmla="*/ 148 w 166"/>
                <a:gd name="T1" fmla="*/ 56 h 56"/>
                <a:gd name="T2" fmla="*/ 140 w 166"/>
                <a:gd name="T3" fmla="*/ 52 h 56"/>
                <a:gd name="T4" fmla="*/ 130 w 166"/>
                <a:gd name="T5" fmla="*/ 52 h 56"/>
                <a:gd name="T6" fmla="*/ 124 w 166"/>
                <a:gd name="T7" fmla="*/ 56 h 56"/>
                <a:gd name="T8" fmla="*/ 116 w 166"/>
                <a:gd name="T9" fmla="*/ 54 h 56"/>
                <a:gd name="T10" fmla="*/ 118 w 166"/>
                <a:gd name="T11" fmla="*/ 46 h 56"/>
                <a:gd name="T12" fmla="*/ 116 w 166"/>
                <a:gd name="T13" fmla="*/ 40 h 56"/>
                <a:gd name="T14" fmla="*/ 104 w 166"/>
                <a:gd name="T15" fmla="*/ 40 h 56"/>
                <a:gd name="T16" fmla="*/ 100 w 166"/>
                <a:gd name="T17" fmla="*/ 32 h 56"/>
                <a:gd name="T18" fmla="*/ 94 w 166"/>
                <a:gd name="T19" fmla="*/ 30 h 56"/>
                <a:gd name="T20" fmla="*/ 80 w 166"/>
                <a:gd name="T21" fmla="*/ 26 h 56"/>
                <a:gd name="T22" fmla="*/ 76 w 166"/>
                <a:gd name="T23" fmla="*/ 22 h 56"/>
                <a:gd name="T24" fmla="*/ 62 w 166"/>
                <a:gd name="T25" fmla="*/ 18 h 56"/>
                <a:gd name="T26" fmla="*/ 48 w 166"/>
                <a:gd name="T27" fmla="*/ 16 h 56"/>
                <a:gd name="T28" fmla="*/ 44 w 166"/>
                <a:gd name="T29" fmla="*/ 12 h 56"/>
                <a:gd name="T30" fmla="*/ 34 w 166"/>
                <a:gd name="T31" fmla="*/ 10 h 56"/>
                <a:gd name="T32" fmla="*/ 28 w 166"/>
                <a:gd name="T33" fmla="*/ 14 h 56"/>
                <a:gd name="T34" fmla="*/ 20 w 166"/>
                <a:gd name="T35" fmla="*/ 18 h 56"/>
                <a:gd name="T36" fmla="*/ 12 w 166"/>
                <a:gd name="T37" fmla="*/ 22 h 56"/>
                <a:gd name="T38" fmla="*/ 0 w 166"/>
                <a:gd name="T39" fmla="*/ 22 h 56"/>
                <a:gd name="T40" fmla="*/ 2 w 166"/>
                <a:gd name="T41" fmla="*/ 16 h 56"/>
                <a:gd name="T42" fmla="*/ 10 w 166"/>
                <a:gd name="T43" fmla="*/ 6 h 56"/>
                <a:gd name="T44" fmla="*/ 26 w 166"/>
                <a:gd name="T45" fmla="*/ 2 h 56"/>
                <a:gd name="T46" fmla="*/ 40 w 166"/>
                <a:gd name="T47" fmla="*/ 0 h 56"/>
                <a:gd name="T48" fmla="*/ 58 w 166"/>
                <a:gd name="T49" fmla="*/ 0 h 56"/>
                <a:gd name="T50" fmla="*/ 74 w 166"/>
                <a:gd name="T51" fmla="*/ 4 h 56"/>
                <a:gd name="T52" fmla="*/ 88 w 166"/>
                <a:gd name="T53" fmla="*/ 10 h 56"/>
                <a:gd name="T54" fmla="*/ 104 w 166"/>
                <a:gd name="T55" fmla="*/ 14 h 56"/>
                <a:gd name="T56" fmla="*/ 110 w 166"/>
                <a:gd name="T57" fmla="*/ 20 h 56"/>
                <a:gd name="T58" fmla="*/ 116 w 166"/>
                <a:gd name="T59" fmla="*/ 24 h 56"/>
                <a:gd name="T60" fmla="*/ 130 w 166"/>
                <a:gd name="T61" fmla="*/ 30 h 56"/>
                <a:gd name="T62" fmla="*/ 142 w 166"/>
                <a:gd name="T63" fmla="*/ 34 h 56"/>
                <a:gd name="T64" fmla="*/ 154 w 166"/>
                <a:gd name="T65" fmla="*/ 40 h 56"/>
                <a:gd name="T66" fmla="*/ 166 w 166"/>
                <a:gd name="T67" fmla="*/ 46 h 56"/>
                <a:gd name="T68" fmla="*/ 160 w 166"/>
                <a:gd name="T69" fmla="*/ 50 h 56"/>
                <a:gd name="T70" fmla="*/ 152 w 166"/>
                <a:gd name="T71" fmla="*/ 52 h 56"/>
                <a:gd name="T72" fmla="*/ 150 w 166"/>
                <a:gd name="T73" fmla="*/ 56 h 56"/>
                <a:gd name="T74" fmla="*/ 148 w 166"/>
                <a:gd name="T7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56">
                  <a:moveTo>
                    <a:pt x="148" y="56"/>
                  </a:moveTo>
                  <a:lnTo>
                    <a:pt x="140" y="52"/>
                  </a:lnTo>
                  <a:lnTo>
                    <a:pt x="130" y="52"/>
                  </a:lnTo>
                  <a:lnTo>
                    <a:pt x="124" y="56"/>
                  </a:lnTo>
                  <a:lnTo>
                    <a:pt x="116" y="54"/>
                  </a:lnTo>
                  <a:lnTo>
                    <a:pt x="118" y="46"/>
                  </a:lnTo>
                  <a:lnTo>
                    <a:pt x="116" y="40"/>
                  </a:lnTo>
                  <a:lnTo>
                    <a:pt x="104" y="40"/>
                  </a:lnTo>
                  <a:lnTo>
                    <a:pt x="100" y="32"/>
                  </a:lnTo>
                  <a:lnTo>
                    <a:pt x="94" y="30"/>
                  </a:lnTo>
                  <a:lnTo>
                    <a:pt x="80" y="26"/>
                  </a:lnTo>
                  <a:lnTo>
                    <a:pt x="76" y="22"/>
                  </a:lnTo>
                  <a:lnTo>
                    <a:pt x="62" y="18"/>
                  </a:lnTo>
                  <a:lnTo>
                    <a:pt x="48" y="16"/>
                  </a:lnTo>
                  <a:lnTo>
                    <a:pt x="44" y="12"/>
                  </a:lnTo>
                  <a:lnTo>
                    <a:pt x="34" y="10"/>
                  </a:lnTo>
                  <a:lnTo>
                    <a:pt x="28" y="14"/>
                  </a:lnTo>
                  <a:lnTo>
                    <a:pt x="20" y="18"/>
                  </a:lnTo>
                  <a:lnTo>
                    <a:pt x="12" y="22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10" y="6"/>
                  </a:lnTo>
                  <a:lnTo>
                    <a:pt x="26" y="2"/>
                  </a:lnTo>
                  <a:lnTo>
                    <a:pt x="40" y="0"/>
                  </a:lnTo>
                  <a:lnTo>
                    <a:pt x="58" y="0"/>
                  </a:lnTo>
                  <a:lnTo>
                    <a:pt x="74" y="4"/>
                  </a:lnTo>
                  <a:lnTo>
                    <a:pt x="88" y="10"/>
                  </a:lnTo>
                  <a:lnTo>
                    <a:pt x="104" y="14"/>
                  </a:lnTo>
                  <a:lnTo>
                    <a:pt x="110" y="20"/>
                  </a:lnTo>
                  <a:lnTo>
                    <a:pt x="116" y="24"/>
                  </a:lnTo>
                  <a:lnTo>
                    <a:pt x="130" y="30"/>
                  </a:lnTo>
                  <a:lnTo>
                    <a:pt x="142" y="34"/>
                  </a:lnTo>
                  <a:lnTo>
                    <a:pt x="154" y="40"/>
                  </a:lnTo>
                  <a:lnTo>
                    <a:pt x="166" y="46"/>
                  </a:lnTo>
                  <a:lnTo>
                    <a:pt x="160" y="50"/>
                  </a:lnTo>
                  <a:lnTo>
                    <a:pt x="152" y="52"/>
                  </a:lnTo>
                  <a:lnTo>
                    <a:pt x="150" y="56"/>
                  </a:lnTo>
                  <a:lnTo>
                    <a:pt x="148" y="5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2" name="Freeform 67"/>
            <p:cNvSpPr>
              <a:spLocks/>
            </p:cNvSpPr>
            <p:nvPr/>
          </p:nvSpPr>
          <p:spPr bwMode="gray">
            <a:xfrm>
              <a:off x="1520" y="2247"/>
              <a:ext cx="44" cy="30"/>
            </a:xfrm>
            <a:custGeom>
              <a:avLst/>
              <a:gdLst>
                <a:gd name="T0" fmla="*/ 0 w 44"/>
                <a:gd name="T1" fmla="*/ 28 h 30"/>
                <a:gd name="T2" fmla="*/ 16 w 44"/>
                <a:gd name="T3" fmla="*/ 30 h 30"/>
                <a:gd name="T4" fmla="*/ 32 w 44"/>
                <a:gd name="T5" fmla="*/ 30 h 30"/>
                <a:gd name="T6" fmla="*/ 40 w 44"/>
                <a:gd name="T7" fmla="*/ 30 h 30"/>
                <a:gd name="T8" fmla="*/ 40 w 44"/>
                <a:gd name="T9" fmla="*/ 24 h 30"/>
                <a:gd name="T10" fmla="*/ 36 w 44"/>
                <a:gd name="T11" fmla="*/ 20 h 30"/>
                <a:gd name="T12" fmla="*/ 42 w 44"/>
                <a:gd name="T13" fmla="*/ 18 h 30"/>
                <a:gd name="T14" fmla="*/ 44 w 44"/>
                <a:gd name="T15" fmla="*/ 14 h 30"/>
                <a:gd name="T16" fmla="*/ 42 w 44"/>
                <a:gd name="T17" fmla="*/ 4 h 30"/>
                <a:gd name="T18" fmla="*/ 32 w 44"/>
                <a:gd name="T19" fmla="*/ 2 h 30"/>
                <a:gd name="T20" fmla="*/ 24 w 44"/>
                <a:gd name="T21" fmla="*/ 0 h 30"/>
                <a:gd name="T22" fmla="*/ 16 w 44"/>
                <a:gd name="T23" fmla="*/ 2 h 30"/>
                <a:gd name="T24" fmla="*/ 22 w 44"/>
                <a:gd name="T25" fmla="*/ 6 h 30"/>
                <a:gd name="T26" fmla="*/ 28 w 44"/>
                <a:gd name="T27" fmla="*/ 14 h 30"/>
                <a:gd name="T28" fmla="*/ 28 w 44"/>
                <a:gd name="T29" fmla="*/ 20 h 30"/>
                <a:gd name="T30" fmla="*/ 20 w 44"/>
                <a:gd name="T31" fmla="*/ 20 h 30"/>
                <a:gd name="T32" fmla="*/ 14 w 44"/>
                <a:gd name="T33" fmla="*/ 18 h 30"/>
                <a:gd name="T34" fmla="*/ 6 w 44"/>
                <a:gd name="T35" fmla="*/ 20 h 30"/>
                <a:gd name="T36" fmla="*/ 0 w 44"/>
                <a:gd name="T37" fmla="*/ 20 h 30"/>
                <a:gd name="T38" fmla="*/ 0 w 44"/>
                <a:gd name="T39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30">
                  <a:moveTo>
                    <a:pt x="0" y="28"/>
                  </a:moveTo>
                  <a:lnTo>
                    <a:pt x="16" y="30"/>
                  </a:lnTo>
                  <a:lnTo>
                    <a:pt x="32" y="30"/>
                  </a:lnTo>
                  <a:lnTo>
                    <a:pt x="40" y="30"/>
                  </a:lnTo>
                  <a:lnTo>
                    <a:pt x="40" y="24"/>
                  </a:lnTo>
                  <a:lnTo>
                    <a:pt x="36" y="20"/>
                  </a:lnTo>
                  <a:lnTo>
                    <a:pt x="42" y="18"/>
                  </a:lnTo>
                  <a:lnTo>
                    <a:pt x="44" y="14"/>
                  </a:lnTo>
                  <a:lnTo>
                    <a:pt x="42" y="4"/>
                  </a:lnTo>
                  <a:lnTo>
                    <a:pt x="32" y="2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22" y="6"/>
                  </a:lnTo>
                  <a:lnTo>
                    <a:pt x="28" y="14"/>
                  </a:lnTo>
                  <a:lnTo>
                    <a:pt x="28" y="20"/>
                  </a:lnTo>
                  <a:lnTo>
                    <a:pt x="20" y="20"/>
                  </a:lnTo>
                  <a:lnTo>
                    <a:pt x="14" y="18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3" name="Freeform 68"/>
            <p:cNvSpPr>
              <a:spLocks/>
            </p:cNvSpPr>
            <p:nvPr/>
          </p:nvSpPr>
          <p:spPr bwMode="gray">
            <a:xfrm>
              <a:off x="1458" y="2269"/>
              <a:ext cx="32" cy="18"/>
            </a:xfrm>
            <a:custGeom>
              <a:avLst/>
              <a:gdLst>
                <a:gd name="T0" fmla="*/ 0 w 32"/>
                <a:gd name="T1" fmla="*/ 6 h 18"/>
                <a:gd name="T2" fmla="*/ 6 w 32"/>
                <a:gd name="T3" fmla="*/ 0 h 18"/>
                <a:gd name="T4" fmla="*/ 14 w 32"/>
                <a:gd name="T5" fmla="*/ 0 h 18"/>
                <a:gd name="T6" fmla="*/ 20 w 32"/>
                <a:gd name="T7" fmla="*/ 2 h 18"/>
                <a:gd name="T8" fmla="*/ 28 w 32"/>
                <a:gd name="T9" fmla="*/ 6 h 18"/>
                <a:gd name="T10" fmla="*/ 32 w 32"/>
                <a:gd name="T11" fmla="*/ 10 h 18"/>
                <a:gd name="T12" fmla="*/ 24 w 32"/>
                <a:gd name="T13" fmla="*/ 14 h 18"/>
                <a:gd name="T14" fmla="*/ 18 w 32"/>
                <a:gd name="T15" fmla="*/ 14 h 18"/>
                <a:gd name="T16" fmla="*/ 14 w 32"/>
                <a:gd name="T17" fmla="*/ 18 h 18"/>
                <a:gd name="T18" fmla="*/ 10 w 32"/>
                <a:gd name="T19" fmla="*/ 12 h 18"/>
                <a:gd name="T20" fmla="*/ 6 w 32"/>
                <a:gd name="T21" fmla="*/ 8 h 18"/>
                <a:gd name="T22" fmla="*/ 0 w 32"/>
                <a:gd name="T2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18">
                  <a:moveTo>
                    <a:pt x="0" y="6"/>
                  </a:moveTo>
                  <a:lnTo>
                    <a:pt x="6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24" y="14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0" y="12"/>
                  </a:lnTo>
                  <a:lnTo>
                    <a:pt x="6" y="8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4" name="Freeform 69"/>
            <p:cNvSpPr>
              <a:spLocks/>
            </p:cNvSpPr>
            <p:nvPr/>
          </p:nvSpPr>
          <p:spPr bwMode="gray">
            <a:xfrm>
              <a:off x="1556" y="2251"/>
              <a:ext cx="58" cy="36"/>
            </a:xfrm>
            <a:custGeom>
              <a:avLst/>
              <a:gdLst>
                <a:gd name="T0" fmla="*/ 6 w 58"/>
                <a:gd name="T1" fmla="*/ 0 h 36"/>
                <a:gd name="T2" fmla="*/ 16 w 58"/>
                <a:gd name="T3" fmla="*/ 2 h 36"/>
                <a:gd name="T4" fmla="*/ 24 w 58"/>
                <a:gd name="T5" fmla="*/ 2 h 36"/>
                <a:gd name="T6" fmla="*/ 34 w 58"/>
                <a:gd name="T7" fmla="*/ 4 h 36"/>
                <a:gd name="T8" fmla="*/ 40 w 58"/>
                <a:gd name="T9" fmla="*/ 6 h 36"/>
                <a:gd name="T10" fmla="*/ 46 w 58"/>
                <a:gd name="T11" fmla="*/ 10 h 36"/>
                <a:gd name="T12" fmla="*/ 56 w 58"/>
                <a:gd name="T13" fmla="*/ 16 h 36"/>
                <a:gd name="T14" fmla="*/ 58 w 58"/>
                <a:gd name="T15" fmla="*/ 20 h 36"/>
                <a:gd name="T16" fmla="*/ 54 w 58"/>
                <a:gd name="T17" fmla="*/ 24 h 36"/>
                <a:gd name="T18" fmla="*/ 44 w 58"/>
                <a:gd name="T19" fmla="*/ 22 h 36"/>
                <a:gd name="T20" fmla="*/ 38 w 58"/>
                <a:gd name="T21" fmla="*/ 22 h 36"/>
                <a:gd name="T22" fmla="*/ 30 w 58"/>
                <a:gd name="T23" fmla="*/ 24 h 36"/>
                <a:gd name="T24" fmla="*/ 24 w 58"/>
                <a:gd name="T25" fmla="*/ 24 h 36"/>
                <a:gd name="T26" fmla="*/ 20 w 58"/>
                <a:gd name="T27" fmla="*/ 20 h 36"/>
                <a:gd name="T28" fmla="*/ 14 w 58"/>
                <a:gd name="T29" fmla="*/ 22 h 36"/>
                <a:gd name="T30" fmla="*/ 12 w 58"/>
                <a:gd name="T31" fmla="*/ 28 h 36"/>
                <a:gd name="T32" fmla="*/ 12 w 58"/>
                <a:gd name="T33" fmla="*/ 34 h 36"/>
                <a:gd name="T34" fmla="*/ 8 w 58"/>
                <a:gd name="T35" fmla="*/ 36 h 36"/>
                <a:gd name="T36" fmla="*/ 4 w 58"/>
                <a:gd name="T37" fmla="*/ 30 h 36"/>
                <a:gd name="T38" fmla="*/ 4 w 58"/>
                <a:gd name="T39" fmla="*/ 26 h 36"/>
                <a:gd name="T40" fmla="*/ 4 w 58"/>
                <a:gd name="T41" fmla="*/ 20 h 36"/>
                <a:gd name="T42" fmla="*/ 0 w 58"/>
                <a:gd name="T43" fmla="*/ 16 h 36"/>
                <a:gd name="T44" fmla="*/ 6 w 58"/>
                <a:gd name="T45" fmla="*/ 14 h 36"/>
                <a:gd name="T46" fmla="*/ 8 w 58"/>
                <a:gd name="T47" fmla="*/ 10 h 36"/>
                <a:gd name="T48" fmla="*/ 6 w 58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6">
                  <a:moveTo>
                    <a:pt x="6" y="0"/>
                  </a:moveTo>
                  <a:lnTo>
                    <a:pt x="16" y="2"/>
                  </a:lnTo>
                  <a:lnTo>
                    <a:pt x="24" y="2"/>
                  </a:lnTo>
                  <a:lnTo>
                    <a:pt x="34" y="4"/>
                  </a:lnTo>
                  <a:lnTo>
                    <a:pt x="40" y="6"/>
                  </a:lnTo>
                  <a:lnTo>
                    <a:pt x="46" y="10"/>
                  </a:lnTo>
                  <a:lnTo>
                    <a:pt x="56" y="16"/>
                  </a:lnTo>
                  <a:lnTo>
                    <a:pt x="58" y="20"/>
                  </a:lnTo>
                  <a:lnTo>
                    <a:pt x="54" y="24"/>
                  </a:lnTo>
                  <a:lnTo>
                    <a:pt x="44" y="22"/>
                  </a:lnTo>
                  <a:lnTo>
                    <a:pt x="38" y="22"/>
                  </a:lnTo>
                  <a:lnTo>
                    <a:pt x="30" y="24"/>
                  </a:lnTo>
                  <a:lnTo>
                    <a:pt x="24" y="24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2" y="28"/>
                  </a:lnTo>
                  <a:lnTo>
                    <a:pt x="12" y="34"/>
                  </a:lnTo>
                  <a:lnTo>
                    <a:pt x="8" y="36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0"/>
                  </a:lnTo>
                  <a:lnTo>
                    <a:pt x="0" y="16"/>
                  </a:lnTo>
                  <a:lnTo>
                    <a:pt x="6" y="14"/>
                  </a:lnTo>
                  <a:lnTo>
                    <a:pt x="8" y="1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5" name="Freeform 70"/>
            <p:cNvSpPr>
              <a:spLocks/>
            </p:cNvSpPr>
            <p:nvPr/>
          </p:nvSpPr>
          <p:spPr bwMode="gray">
            <a:xfrm>
              <a:off x="1632" y="2271"/>
              <a:ext cx="26" cy="10"/>
            </a:xfrm>
            <a:custGeom>
              <a:avLst/>
              <a:gdLst>
                <a:gd name="T0" fmla="*/ 18 w 26"/>
                <a:gd name="T1" fmla="*/ 0 h 10"/>
                <a:gd name="T2" fmla="*/ 8 w 26"/>
                <a:gd name="T3" fmla="*/ 0 h 10"/>
                <a:gd name="T4" fmla="*/ 0 w 26"/>
                <a:gd name="T5" fmla="*/ 4 h 10"/>
                <a:gd name="T6" fmla="*/ 4 w 26"/>
                <a:gd name="T7" fmla="*/ 10 h 10"/>
                <a:gd name="T8" fmla="*/ 12 w 26"/>
                <a:gd name="T9" fmla="*/ 10 h 10"/>
                <a:gd name="T10" fmla="*/ 22 w 26"/>
                <a:gd name="T11" fmla="*/ 10 h 10"/>
                <a:gd name="T12" fmla="*/ 26 w 26"/>
                <a:gd name="T13" fmla="*/ 8 h 10"/>
                <a:gd name="T14" fmla="*/ 26 w 26"/>
                <a:gd name="T15" fmla="*/ 4 h 10"/>
                <a:gd name="T16" fmla="*/ 22 w 26"/>
                <a:gd name="T17" fmla="*/ 0 h 10"/>
                <a:gd name="T18" fmla="*/ 18 w 26"/>
                <a:gd name="T1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0">
                  <a:moveTo>
                    <a:pt x="18" y="0"/>
                  </a:moveTo>
                  <a:lnTo>
                    <a:pt x="8" y="0"/>
                  </a:lnTo>
                  <a:lnTo>
                    <a:pt x="0" y="4"/>
                  </a:lnTo>
                  <a:lnTo>
                    <a:pt x="4" y="10"/>
                  </a:lnTo>
                  <a:lnTo>
                    <a:pt x="12" y="10"/>
                  </a:lnTo>
                  <a:lnTo>
                    <a:pt x="22" y="10"/>
                  </a:lnTo>
                  <a:lnTo>
                    <a:pt x="26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6" name="Freeform 71"/>
            <p:cNvSpPr>
              <a:spLocks/>
            </p:cNvSpPr>
            <p:nvPr/>
          </p:nvSpPr>
          <p:spPr bwMode="gray">
            <a:xfrm>
              <a:off x="1456" y="2161"/>
              <a:ext cx="12" cy="16"/>
            </a:xfrm>
            <a:custGeom>
              <a:avLst/>
              <a:gdLst>
                <a:gd name="T0" fmla="*/ 8 w 12"/>
                <a:gd name="T1" fmla="*/ 4 h 16"/>
                <a:gd name="T2" fmla="*/ 2 w 12"/>
                <a:gd name="T3" fmla="*/ 0 h 16"/>
                <a:gd name="T4" fmla="*/ 0 w 12"/>
                <a:gd name="T5" fmla="*/ 8 h 16"/>
                <a:gd name="T6" fmla="*/ 6 w 12"/>
                <a:gd name="T7" fmla="*/ 12 h 16"/>
                <a:gd name="T8" fmla="*/ 10 w 12"/>
                <a:gd name="T9" fmla="*/ 16 h 16"/>
                <a:gd name="T10" fmla="*/ 12 w 12"/>
                <a:gd name="T11" fmla="*/ 10 h 16"/>
                <a:gd name="T12" fmla="*/ 8 w 12"/>
                <a:gd name="T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6">
                  <a:moveTo>
                    <a:pt x="8" y="4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6" y="12"/>
                  </a:lnTo>
                  <a:lnTo>
                    <a:pt x="10" y="16"/>
                  </a:lnTo>
                  <a:lnTo>
                    <a:pt x="12" y="10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7" name="Freeform 72"/>
            <p:cNvSpPr>
              <a:spLocks/>
            </p:cNvSpPr>
            <p:nvPr/>
          </p:nvSpPr>
          <p:spPr bwMode="gray">
            <a:xfrm>
              <a:off x="1668" y="2033"/>
              <a:ext cx="12" cy="8"/>
            </a:xfrm>
            <a:custGeom>
              <a:avLst/>
              <a:gdLst>
                <a:gd name="T0" fmla="*/ 6 w 12"/>
                <a:gd name="T1" fmla="*/ 0 h 8"/>
                <a:gd name="T2" fmla="*/ 2 w 12"/>
                <a:gd name="T3" fmla="*/ 2 h 8"/>
                <a:gd name="T4" fmla="*/ 0 w 12"/>
                <a:gd name="T5" fmla="*/ 8 h 8"/>
                <a:gd name="T6" fmla="*/ 8 w 12"/>
                <a:gd name="T7" fmla="*/ 8 h 8"/>
                <a:gd name="T8" fmla="*/ 12 w 12"/>
                <a:gd name="T9" fmla="*/ 8 h 8"/>
                <a:gd name="T10" fmla="*/ 6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6" y="0"/>
                  </a:moveTo>
                  <a:lnTo>
                    <a:pt x="2" y="2"/>
                  </a:lnTo>
                  <a:lnTo>
                    <a:pt x="0" y="8"/>
                  </a:lnTo>
                  <a:lnTo>
                    <a:pt x="8" y="8"/>
                  </a:lnTo>
                  <a:lnTo>
                    <a:pt x="12" y="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8" name="Freeform 73"/>
            <p:cNvSpPr>
              <a:spLocks/>
            </p:cNvSpPr>
            <p:nvPr/>
          </p:nvSpPr>
          <p:spPr bwMode="gray">
            <a:xfrm>
              <a:off x="1450" y="2371"/>
              <a:ext cx="186" cy="266"/>
            </a:xfrm>
            <a:custGeom>
              <a:avLst/>
              <a:gdLst>
                <a:gd name="T0" fmla="*/ 30 w 186"/>
                <a:gd name="T1" fmla="*/ 72 h 266"/>
                <a:gd name="T2" fmla="*/ 34 w 186"/>
                <a:gd name="T3" fmla="*/ 58 h 266"/>
                <a:gd name="T4" fmla="*/ 50 w 186"/>
                <a:gd name="T5" fmla="*/ 42 h 266"/>
                <a:gd name="T6" fmla="*/ 54 w 186"/>
                <a:gd name="T7" fmla="*/ 28 h 266"/>
                <a:gd name="T8" fmla="*/ 74 w 186"/>
                <a:gd name="T9" fmla="*/ 20 h 266"/>
                <a:gd name="T10" fmla="*/ 88 w 186"/>
                <a:gd name="T11" fmla="*/ 16 h 266"/>
                <a:gd name="T12" fmla="*/ 104 w 186"/>
                <a:gd name="T13" fmla="*/ 6 h 266"/>
                <a:gd name="T14" fmla="*/ 116 w 186"/>
                <a:gd name="T15" fmla="*/ 0 h 266"/>
                <a:gd name="T16" fmla="*/ 118 w 186"/>
                <a:gd name="T17" fmla="*/ 10 h 266"/>
                <a:gd name="T18" fmla="*/ 106 w 186"/>
                <a:gd name="T19" fmla="*/ 18 h 266"/>
                <a:gd name="T20" fmla="*/ 92 w 186"/>
                <a:gd name="T21" fmla="*/ 34 h 266"/>
                <a:gd name="T22" fmla="*/ 92 w 186"/>
                <a:gd name="T23" fmla="*/ 54 h 266"/>
                <a:gd name="T24" fmla="*/ 100 w 186"/>
                <a:gd name="T25" fmla="*/ 64 h 266"/>
                <a:gd name="T26" fmla="*/ 102 w 186"/>
                <a:gd name="T27" fmla="*/ 82 h 266"/>
                <a:gd name="T28" fmla="*/ 136 w 186"/>
                <a:gd name="T29" fmla="*/ 84 h 266"/>
                <a:gd name="T30" fmla="*/ 176 w 186"/>
                <a:gd name="T31" fmla="*/ 96 h 266"/>
                <a:gd name="T32" fmla="*/ 176 w 186"/>
                <a:gd name="T33" fmla="*/ 110 h 266"/>
                <a:gd name="T34" fmla="*/ 176 w 186"/>
                <a:gd name="T35" fmla="*/ 128 h 266"/>
                <a:gd name="T36" fmla="*/ 178 w 186"/>
                <a:gd name="T37" fmla="*/ 136 h 266"/>
                <a:gd name="T38" fmla="*/ 180 w 186"/>
                <a:gd name="T39" fmla="*/ 150 h 266"/>
                <a:gd name="T40" fmla="*/ 184 w 186"/>
                <a:gd name="T41" fmla="*/ 162 h 266"/>
                <a:gd name="T42" fmla="*/ 178 w 186"/>
                <a:gd name="T43" fmla="*/ 168 h 266"/>
                <a:gd name="T44" fmla="*/ 168 w 186"/>
                <a:gd name="T45" fmla="*/ 170 h 266"/>
                <a:gd name="T46" fmla="*/ 140 w 186"/>
                <a:gd name="T47" fmla="*/ 172 h 266"/>
                <a:gd name="T48" fmla="*/ 138 w 186"/>
                <a:gd name="T49" fmla="*/ 176 h 266"/>
                <a:gd name="T50" fmla="*/ 146 w 186"/>
                <a:gd name="T51" fmla="*/ 180 h 266"/>
                <a:gd name="T52" fmla="*/ 152 w 186"/>
                <a:gd name="T53" fmla="*/ 188 h 266"/>
                <a:gd name="T54" fmla="*/ 142 w 186"/>
                <a:gd name="T55" fmla="*/ 186 h 266"/>
                <a:gd name="T56" fmla="*/ 140 w 186"/>
                <a:gd name="T57" fmla="*/ 200 h 266"/>
                <a:gd name="T58" fmla="*/ 148 w 186"/>
                <a:gd name="T59" fmla="*/ 220 h 266"/>
                <a:gd name="T60" fmla="*/ 144 w 186"/>
                <a:gd name="T61" fmla="*/ 252 h 266"/>
                <a:gd name="T62" fmla="*/ 132 w 186"/>
                <a:gd name="T63" fmla="*/ 262 h 266"/>
                <a:gd name="T64" fmla="*/ 136 w 186"/>
                <a:gd name="T65" fmla="*/ 246 h 266"/>
                <a:gd name="T66" fmla="*/ 132 w 186"/>
                <a:gd name="T67" fmla="*/ 234 h 266"/>
                <a:gd name="T68" fmla="*/ 86 w 186"/>
                <a:gd name="T69" fmla="*/ 224 h 266"/>
                <a:gd name="T70" fmla="*/ 64 w 186"/>
                <a:gd name="T71" fmla="*/ 200 h 266"/>
                <a:gd name="T72" fmla="*/ 38 w 186"/>
                <a:gd name="T73" fmla="*/ 192 h 266"/>
                <a:gd name="T74" fmla="*/ 16 w 186"/>
                <a:gd name="T75" fmla="*/ 186 h 266"/>
                <a:gd name="T76" fmla="*/ 4 w 186"/>
                <a:gd name="T77" fmla="*/ 168 h 266"/>
                <a:gd name="T78" fmla="*/ 12 w 186"/>
                <a:gd name="T79" fmla="*/ 158 h 266"/>
                <a:gd name="T80" fmla="*/ 24 w 186"/>
                <a:gd name="T81" fmla="*/ 138 h 266"/>
                <a:gd name="T82" fmla="*/ 24 w 186"/>
                <a:gd name="T83" fmla="*/ 110 h 266"/>
                <a:gd name="T84" fmla="*/ 20 w 186"/>
                <a:gd name="T85" fmla="*/ 90 h 266"/>
                <a:gd name="T86" fmla="*/ 26 w 186"/>
                <a:gd name="T87" fmla="*/ 7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6" h="266">
                  <a:moveTo>
                    <a:pt x="28" y="66"/>
                  </a:moveTo>
                  <a:lnTo>
                    <a:pt x="30" y="72"/>
                  </a:lnTo>
                  <a:lnTo>
                    <a:pt x="34" y="68"/>
                  </a:lnTo>
                  <a:lnTo>
                    <a:pt x="34" y="58"/>
                  </a:lnTo>
                  <a:lnTo>
                    <a:pt x="44" y="50"/>
                  </a:lnTo>
                  <a:lnTo>
                    <a:pt x="50" y="42"/>
                  </a:lnTo>
                  <a:lnTo>
                    <a:pt x="52" y="36"/>
                  </a:lnTo>
                  <a:lnTo>
                    <a:pt x="54" y="28"/>
                  </a:lnTo>
                  <a:lnTo>
                    <a:pt x="68" y="20"/>
                  </a:lnTo>
                  <a:lnTo>
                    <a:pt x="74" y="20"/>
                  </a:lnTo>
                  <a:lnTo>
                    <a:pt x="78" y="16"/>
                  </a:lnTo>
                  <a:lnTo>
                    <a:pt x="88" y="16"/>
                  </a:lnTo>
                  <a:lnTo>
                    <a:pt x="96" y="12"/>
                  </a:lnTo>
                  <a:lnTo>
                    <a:pt x="104" y="6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0" y="2"/>
                  </a:lnTo>
                  <a:lnTo>
                    <a:pt x="118" y="10"/>
                  </a:lnTo>
                  <a:lnTo>
                    <a:pt x="112" y="14"/>
                  </a:lnTo>
                  <a:lnTo>
                    <a:pt x="106" y="18"/>
                  </a:lnTo>
                  <a:lnTo>
                    <a:pt x="96" y="26"/>
                  </a:lnTo>
                  <a:lnTo>
                    <a:pt x="92" y="34"/>
                  </a:lnTo>
                  <a:lnTo>
                    <a:pt x="90" y="48"/>
                  </a:lnTo>
                  <a:lnTo>
                    <a:pt x="92" y="54"/>
                  </a:lnTo>
                  <a:lnTo>
                    <a:pt x="96" y="60"/>
                  </a:lnTo>
                  <a:lnTo>
                    <a:pt x="100" y="64"/>
                  </a:lnTo>
                  <a:lnTo>
                    <a:pt x="102" y="68"/>
                  </a:lnTo>
                  <a:lnTo>
                    <a:pt x="102" y="82"/>
                  </a:lnTo>
                  <a:lnTo>
                    <a:pt x="108" y="86"/>
                  </a:lnTo>
                  <a:lnTo>
                    <a:pt x="136" y="84"/>
                  </a:lnTo>
                  <a:lnTo>
                    <a:pt x="148" y="98"/>
                  </a:lnTo>
                  <a:lnTo>
                    <a:pt x="176" y="96"/>
                  </a:lnTo>
                  <a:lnTo>
                    <a:pt x="182" y="102"/>
                  </a:lnTo>
                  <a:lnTo>
                    <a:pt x="176" y="110"/>
                  </a:lnTo>
                  <a:lnTo>
                    <a:pt x="176" y="120"/>
                  </a:lnTo>
                  <a:lnTo>
                    <a:pt x="176" y="128"/>
                  </a:lnTo>
                  <a:lnTo>
                    <a:pt x="176" y="136"/>
                  </a:lnTo>
                  <a:lnTo>
                    <a:pt x="178" y="136"/>
                  </a:lnTo>
                  <a:lnTo>
                    <a:pt x="180" y="138"/>
                  </a:lnTo>
                  <a:lnTo>
                    <a:pt x="180" y="150"/>
                  </a:lnTo>
                  <a:lnTo>
                    <a:pt x="180" y="160"/>
                  </a:lnTo>
                  <a:lnTo>
                    <a:pt x="184" y="162"/>
                  </a:lnTo>
                  <a:lnTo>
                    <a:pt x="186" y="172"/>
                  </a:lnTo>
                  <a:lnTo>
                    <a:pt x="178" y="168"/>
                  </a:lnTo>
                  <a:lnTo>
                    <a:pt x="174" y="168"/>
                  </a:lnTo>
                  <a:lnTo>
                    <a:pt x="168" y="170"/>
                  </a:lnTo>
                  <a:lnTo>
                    <a:pt x="150" y="170"/>
                  </a:lnTo>
                  <a:lnTo>
                    <a:pt x="140" y="172"/>
                  </a:lnTo>
                  <a:lnTo>
                    <a:pt x="140" y="174"/>
                  </a:lnTo>
                  <a:lnTo>
                    <a:pt x="138" y="176"/>
                  </a:lnTo>
                  <a:lnTo>
                    <a:pt x="140" y="178"/>
                  </a:lnTo>
                  <a:lnTo>
                    <a:pt x="146" y="180"/>
                  </a:lnTo>
                  <a:lnTo>
                    <a:pt x="152" y="182"/>
                  </a:lnTo>
                  <a:lnTo>
                    <a:pt x="152" y="188"/>
                  </a:lnTo>
                  <a:lnTo>
                    <a:pt x="146" y="186"/>
                  </a:lnTo>
                  <a:lnTo>
                    <a:pt x="142" y="186"/>
                  </a:lnTo>
                  <a:lnTo>
                    <a:pt x="140" y="188"/>
                  </a:lnTo>
                  <a:lnTo>
                    <a:pt x="140" y="200"/>
                  </a:lnTo>
                  <a:lnTo>
                    <a:pt x="146" y="208"/>
                  </a:lnTo>
                  <a:lnTo>
                    <a:pt x="148" y="220"/>
                  </a:lnTo>
                  <a:lnTo>
                    <a:pt x="146" y="234"/>
                  </a:lnTo>
                  <a:lnTo>
                    <a:pt x="144" y="252"/>
                  </a:lnTo>
                  <a:lnTo>
                    <a:pt x="138" y="266"/>
                  </a:lnTo>
                  <a:lnTo>
                    <a:pt x="132" y="262"/>
                  </a:lnTo>
                  <a:lnTo>
                    <a:pt x="132" y="252"/>
                  </a:lnTo>
                  <a:lnTo>
                    <a:pt x="136" y="246"/>
                  </a:lnTo>
                  <a:lnTo>
                    <a:pt x="134" y="240"/>
                  </a:lnTo>
                  <a:lnTo>
                    <a:pt x="132" y="234"/>
                  </a:lnTo>
                  <a:lnTo>
                    <a:pt x="90" y="232"/>
                  </a:lnTo>
                  <a:lnTo>
                    <a:pt x="86" y="224"/>
                  </a:lnTo>
                  <a:lnTo>
                    <a:pt x="74" y="212"/>
                  </a:lnTo>
                  <a:lnTo>
                    <a:pt x="64" y="200"/>
                  </a:lnTo>
                  <a:lnTo>
                    <a:pt x="50" y="196"/>
                  </a:lnTo>
                  <a:lnTo>
                    <a:pt x="38" y="192"/>
                  </a:lnTo>
                  <a:lnTo>
                    <a:pt x="26" y="192"/>
                  </a:lnTo>
                  <a:lnTo>
                    <a:pt x="16" y="186"/>
                  </a:lnTo>
                  <a:lnTo>
                    <a:pt x="0" y="176"/>
                  </a:lnTo>
                  <a:lnTo>
                    <a:pt x="4" y="168"/>
                  </a:lnTo>
                  <a:lnTo>
                    <a:pt x="4" y="158"/>
                  </a:lnTo>
                  <a:lnTo>
                    <a:pt x="12" y="158"/>
                  </a:lnTo>
                  <a:lnTo>
                    <a:pt x="20" y="152"/>
                  </a:lnTo>
                  <a:lnTo>
                    <a:pt x="24" y="138"/>
                  </a:lnTo>
                  <a:lnTo>
                    <a:pt x="24" y="124"/>
                  </a:lnTo>
                  <a:lnTo>
                    <a:pt x="24" y="110"/>
                  </a:lnTo>
                  <a:lnTo>
                    <a:pt x="22" y="96"/>
                  </a:lnTo>
                  <a:lnTo>
                    <a:pt x="20" y="90"/>
                  </a:lnTo>
                  <a:lnTo>
                    <a:pt x="14" y="80"/>
                  </a:lnTo>
                  <a:lnTo>
                    <a:pt x="26" y="72"/>
                  </a:lnTo>
                  <a:lnTo>
                    <a:pt x="28" y="6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59" name="Freeform 74"/>
            <p:cNvSpPr>
              <a:spLocks/>
            </p:cNvSpPr>
            <p:nvPr/>
          </p:nvSpPr>
          <p:spPr bwMode="gray">
            <a:xfrm>
              <a:off x="1418" y="2547"/>
              <a:ext cx="88" cy="100"/>
            </a:xfrm>
            <a:custGeom>
              <a:avLst/>
              <a:gdLst>
                <a:gd name="T0" fmla="*/ 26 w 88"/>
                <a:gd name="T1" fmla="*/ 100 h 100"/>
                <a:gd name="T2" fmla="*/ 20 w 88"/>
                <a:gd name="T3" fmla="*/ 94 h 100"/>
                <a:gd name="T4" fmla="*/ 8 w 88"/>
                <a:gd name="T5" fmla="*/ 88 h 100"/>
                <a:gd name="T6" fmla="*/ 8 w 88"/>
                <a:gd name="T7" fmla="*/ 76 h 100"/>
                <a:gd name="T8" fmla="*/ 14 w 88"/>
                <a:gd name="T9" fmla="*/ 72 h 100"/>
                <a:gd name="T10" fmla="*/ 18 w 88"/>
                <a:gd name="T11" fmla="*/ 64 h 100"/>
                <a:gd name="T12" fmla="*/ 18 w 88"/>
                <a:gd name="T13" fmla="*/ 58 h 100"/>
                <a:gd name="T14" fmla="*/ 14 w 88"/>
                <a:gd name="T15" fmla="*/ 58 h 100"/>
                <a:gd name="T16" fmla="*/ 10 w 88"/>
                <a:gd name="T17" fmla="*/ 62 h 100"/>
                <a:gd name="T18" fmla="*/ 6 w 88"/>
                <a:gd name="T19" fmla="*/ 62 h 100"/>
                <a:gd name="T20" fmla="*/ 0 w 88"/>
                <a:gd name="T21" fmla="*/ 58 h 100"/>
                <a:gd name="T22" fmla="*/ 0 w 88"/>
                <a:gd name="T23" fmla="*/ 48 h 100"/>
                <a:gd name="T24" fmla="*/ 2 w 88"/>
                <a:gd name="T25" fmla="*/ 38 h 100"/>
                <a:gd name="T26" fmla="*/ 6 w 88"/>
                <a:gd name="T27" fmla="*/ 26 h 100"/>
                <a:gd name="T28" fmla="*/ 10 w 88"/>
                <a:gd name="T29" fmla="*/ 18 h 100"/>
                <a:gd name="T30" fmla="*/ 14 w 88"/>
                <a:gd name="T31" fmla="*/ 12 h 100"/>
                <a:gd name="T32" fmla="*/ 22 w 88"/>
                <a:gd name="T33" fmla="*/ 6 h 100"/>
                <a:gd name="T34" fmla="*/ 32 w 88"/>
                <a:gd name="T35" fmla="*/ 0 h 100"/>
                <a:gd name="T36" fmla="*/ 58 w 88"/>
                <a:gd name="T37" fmla="*/ 16 h 100"/>
                <a:gd name="T38" fmla="*/ 70 w 88"/>
                <a:gd name="T39" fmla="*/ 16 h 100"/>
                <a:gd name="T40" fmla="*/ 88 w 88"/>
                <a:gd name="T41" fmla="*/ 22 h 100"/>
                <a:gd name="T42" fmla="*/ 86 w 88"/>
                <a:gd name="T43" fmla="*/ 30 h 100"/>
                <a:gd name="T44" fmla="*/ 86 w 88"/>
                <a:gd name="T45" fmla="*/ 40 h 100"/>
                <a:gd name="T46" fmla="*/ 82 w 88"/>
                <a:gd name="T47" fmla="*/ 48 h 100"/>
                <a:gd name="T48" fmla="*/ 76 w 88"/>
                <a:gd name="T49" fmla="*/ 56 h 100"/>
                <a:gd name="T50" fmla="*/ 68 w 88"/>
                <a:gd name="T51" fmla="*/ 62 h 100"/>
                <a:gd name="T52" fmla="*/ 52 w 88"/>
                <a:gd name="T53" fmla="*/ 68 h 100"/>
                <a:gd name="T54" fmla="*/ 46 w 88"/>
                <a:gd name="T55" fmla="*/ 74 h 100"/>
                <a:gd name="T56" fmla="*/ 40 w 88"/>
                <a:gd name="T57" fmla="*/ 82 h 100"/>
                <a:gd name="T58" fmla="*/ 36 w 88"/>
                <a:gd name="T59" fmla="*/ 92 h 100"/>
                <a:gd name="T60" fmla="*/ 26 w 88"/>
                <a:gd name="T6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00">
                  <a:moveTo>
                    <a:pt x="26" y="100"/>
                  </a:moveTo>
                  <a:lnTo>
                    <a:pt x="20" y="94"/>
                  </a:lnTo>
                  <a:lnTo>
                    <a:pt x="8" y="88"/>
                  </a:lnTo>
                  <a:lnTo>
                    <a:pt x="8" y="76"/>
                  </a:lnTo>
                  <a:lnTo>
                    <a:pt x="14" y="72"/>
                  </a:lnTo>
                  <a:lnTo>
                    <a:pt x="18" y="64"/>
                  </a:lnTo>
                  <a:lnTo>
                    <a:pt x="18" y="58"/>
                  </a:lnTo>
                  <a:lnTo>
                    <a:pt x="14" y="58"/>
                  </a:lnTo>
                  <a:lnTo>
                    <a:pt x="10" y="62"/>
                  </a:lnTo>
                  <a:lnTo>
                    <a:pt x="6" y="62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2" y="38"/>
                  </a:lnTo>
                  <a:lnTo>
                    <a:pt x="6" y="26"/>
                  </a:lnTo>
                  <a:lnTo>
                    <a:pt x="10" y="18"/>
                  </a:lnTo>
                  <a:lnTo>
                    <a:pt x="14" y="12"/>
                  </a:lnTo>
                  <a:lnTo>
                    <a:pt x="22" y="6"/>
                  </a:lnTo>
                  <a:lnTo>
                    <a:pt x="32" y="0"/>
                  </a:lnTo>
                  <a:lnTo>
                    <a:pt x="58" y="16"/>
                  </a:lnTo>
                  <a:lnTo>
                    <a:pt x="70" y="16"/>
                  </a:lnTo>
                  <a:lnTo>
                    <a:pt x="88" y="22"/>
                  </a:lnTo>
                  <a:lnTo>
                    <a:pt x="86" y="30"/>
                  </a:lnTo>
                  <a:lnTo>
                    <a:pt x="86" y="40"/>
                  </a:lnTo>
                  <a:lnTo>
                    <a:pt x="82" y="48"/>
                  </a:lnTo>
                  <a:lnTo>
                    <a:pt x="76" y="56"/>
                  </a:lnTo>
                  <a:lnTo>
                    <a:pt x="68" y="62"/>
                  </a:lnTo>
                  <a:lnTo>
                    <a:pt x="52" y="68"/>
                  </a:lnTo>
                  <a:lnTo>
                    <a:pt x="46" y="74"/>
                  </a:lnTo>
                  <a:lnTo>
                    <a:pt x="40" y="82"/>
                  </a:lnTo>
                  <a:lnTo>
                    <a:pt x="36" y="92"/>
                  </a:lnTo>
                  <a:lnTo>
                    <a:pt x="26" y="10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0" name="Freeform 75"/>
            <p:cNvSpPr>
              <a:spLocks/>
            </p:cNvSpPr>
            <p:nvPr/>
          </p:nvSpPr>
          <p:spPr bwMode="gray">
            <a:xfrm>
              <a:off x="1716" y="2395"/>
              <a:ext cx="20" cy="16"/>
            </a:xfrm>
            <a:custGeom>
              <a:avLst/>
              <a:gdLst>
                <a:gd name="T0" fmla="*/ 12 w 20"/>
                <a:gd name="T1" fmla="*/ 0 h 16"/>
                <a:gd name="T2" fmla="*/ 20 w 20"/>
                <a:gd name="T3" fmla="*/ 0 h 16"/>
                <a:gd name="T4" fmla="*/ 18 w 20"/>
                <a:gd name="T5" fmla="*/ 10 h 16"/>
                <a:gd name="T6" fmla="*/ 14 w 20"/>
                <a:gd name="T7" fmla="*/ 16 h 16"/>
                <a:gd name="T8" fmla="*/ 0 w 20"/>
                <a:gd name="T9" fmla="*/ 14 h 16"/>
                <a:gd name="T10" fmla="*/ 6 w 20"/>
                <a:gd name="T11" fmla="*/ 6 h 16"/>
                <a:gd name="T12" fmla="*/ 10 w 20"/>
                <a:gd name="T13" fmla="*/ 6 h 16"/>
                <a:gd name="T14" fmla="*/ 12 w 20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6">
                  <a:moveTo>
                    <a:pt x="12" y="0"/>
                  </a:moveTo>
                  <a:lnTo>
                    <a:pt x="20" y="0"/>
                  </a:lnTo>
                  <a:lnTo>
                    <a:pt x="18" y="10"/>
                  </a:lnTo>
                  <a:lnTo>
                    <a:pt x="14" y="16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1" name="Freeform 76"/>
            <p:cNvSpPr>
              <a:spLocks/>
            </p:cNvSpPr>
            <p:nvPr/>
          </p:nvSpPr>
          <p:spPr bwMode="gray">
            <a:xfrm>
              <a:off x="1540" y="2373"/>
              <a:ext cx="210" cy="184"/>
            </a:xfrm>
            <a:custGeom>
              <a:avLst/>
              <a:gdLst>
                <a:gd name="T0" fmla="*/ 46 w 210"/>
                <a:gd name="T1" fmla="*/ 8 h 184"/>
                <a:gd name="T2" fmla="*/ 50 w 210"/>
                <a:gd name="T3" fmla="*/ 0 h 184"/>
                <a:gd name="T4" fmla="*/ 52 w 210"/>
                <a:gd name="T5" fmla="*/ 12 h 184"/>
                <a:gd name="T6" fmla="*/ 70 w 210"/>
                <a:gd name="T7" fmla="*/ 16 h 184"/>
                <a:gd name="T8" fmla="*/ 80 w 210"/>
                <a:gd name="T9" fmla="*/ 24 h 184"/>
                <a:gd name="T10" fmla="*/ 108 w 210"/>
                <a:gd name="T11" fmla="*/ 28 h 184"/>
                <a:gd name="T12" fmla="*/ 138 w 210"/>
                <a:gd name="T13" fmla="*/ 32 h 184"/>
                <a:gd name="T14" fmla="*/ 156 w 210"/>
                <a:gd name="T15" fmla="*/ 26 h 184"/>
                <a:gd name="T16" fmla="*/ 174 w 210"/>
                <a:gd name="T17" fmla="*/ 28 h 184"/>
                <a:gd name="T18" fmla="*/ 162 w 210"/>
                <a:gd name="T19" fmla="*/ 32 h 184"/>
                <a:gd name="T20" fmla="*/ 176 w 210"/>
                <a:gd name="T21" fmla="*/ 40 h 184"/>
                <a:gd name="T22" fmla="*/ 192 w 210"/>
                <a:gd name="T23" fmla="*/ 46 h 184"/>
                <a:gd name="T24" fmla="*/ 188 w 210"/>
                <a:gd name="T25" fmla="*/ 56 h 184"/>
                <a:gd name="T26" fmla="*/ 196 w 210"/>
                <a:gd name="T27" fmla="*/ 60 h 184"/>
                <a:gd name="T28" fmla="*/ 210 w 210"/>
                <a:gd name="T29" fmla="*/ 62 h 184"/>
                <a:gd name="T30" fmla="*/ 200 w 210"/>
                <a:gd name="T31" fmla="*/ 76 h 184"/>
                <a:gd name="T32" fmla="*/ 192 w 210"/>
                <a:gd name="T33" fmla="*/ 90 h 184"/>
                <a:gd name="T34" fmla="*/ 190 w 210"/>
                <a:gd name="T35" fmla="*/ 104 h 184"/>
                <a:gd name="T36" fmla="*/ 196 w 210"/>
                <a:gd name="T37" fmla="*/ 116 h 184"/>
                <a:gd name="T38" fmla="*/ 180 w 210"/>
                <a:gd name="T39" fmla="*/ 130 h 184"/>
                <a:gd name="T40" fmla="*/ 164 w 210"/>
                <a:gd name="T41" fmla="*/ 136 h 184"/>
                <a:gd name="T42" fmla="*/ 148 w 210"/>
                <a:gd name="T43" fmla="*/ 134 h 184"/>
                <a:gd name="T44" fmla="*/ 134 w 210"/>
                <a:gd name="T45" fmla="*/ 132 h 184"/>
                <a:gd name="T46" fmla="*/ 142 w 210"/>
                <a:gd name="T47" fmla="*/ 148 h 184"/>
                <a:gd name="T48" fmla="*/ 154 w 210"/>
                <a:gd name="T49" fmla="*/ 156 h 184"/>
                <a:gd name="T50" fmla="*/ 152 w 210"/>
                <a:gd name="T51" fmla="*/ 166 h 184"/>
                <a:gd name="T52" fmla="*/ 140 w 210"/>
                <a:gd name="T53" fmla="*/ 168 h 184"/>
                <a:gd name="T54" fmla="*/ 116 w 210"/>
                <a:gd name="T55" fmla="*/ 184 h 184"/>
                <a:gd name="T56" fmla="*/ 98 w 210"/>
                <a:gd name="T57" fmla="*/ 174 h 184"/>
                <a:gd name="T58" fmla="*/ 94 w 210"/>
                <a:gd name="T59" fmla="*/ 160 h 184"/>
                <a:gd name="T60" fmla="*/ 90 w 210"/>
                <a:gd name="T61" fmla="*/ 136 h 184"/>
                <a:gd name="T62" fmla="*/ 86 w 210"/>
                <a:gd name="T63" fmla="*/ 108 h 184"/>
                <a:gd name="T64" fmla="*/ 86 w 210"/>
                <a:gd name="T65" fmla="*/ 94 h 184"/>
                <a:gd name="T66" fmla="*/ 46 w 210"/>
                <a:gd name="T67" fmla="*/ 82 h 184"/>
                <a:gd name="T68" fmla="*/ 12 w 210"/>
                <a:gd name="T69" fmla="*/ 80 h 184"/>
                <a:gd name="T70" fmla="*/ 0 w 210"/>
                <a:gd name="T71" fmla="*/ 46 h 184"/>
                <a:gd name="T72" fmla="*/ 8 w 210"/>
                <a:gd name="T73" fmla="*/ 22 h 184"/>
                <a:gd name="T74" fmla="*/ 22 w 210"/>
                <a:gd name="T75" fmla="*/ 16 h 184"/>
                <a:gd name="T76" fmla="*/ 22 w 210"/>
                <a:gd name="T77" fmla="*/ 30 h 184"/>
                <a:gd name="T78" fmla="*/ 18 w 210"/>
                <a:gd name="T79" fmla="*/ 46 h 184"/>
                <a:gd name="T80" fmla="*/ 30 w 210"/>
                <a:gd name="T81" fmla="*/ 48 h 184"/>
                <a:gd name="T82" fmla="*/ 30 w 210"/>
                <a:gd name="T83" fmla="*/ 32 h 184"/>
                <a:gd name="T84" fmla="*/ 32 w 210"/>
                <a:gd name="T85" fmla="*/ 20 h 184"/>
                <a:gd name="T86" fmla="*/ 44 w 210"/>
                <a:gd name="T87" fmla="*/ 1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0" h="184">
                  <a:moveTo>
                    <a:pt x="44" y="14"/>
                  </a:moveTo>
                  <a:lnTo>
                    <a:pt x="46" y="8"/>
                  </a:lnTo>
                  <a:lnTo>
                    <a:pt x="46" y="2"/>
                  </a:lnTo>
                  <a:lnTo>
                    <a:pt x="50" y="0"/>
                  </a:lnTo>
                  <a:lnTo>
                    <a:pt x="52" y="4"/>
                  </a:lnTo>
                  <a:lnTo>
                    <a:pt x="52" y="12"/>
                  </a:lnTo>
                  <a:lnTo>
                    <a:pt x="60" y="14"/>
                  </a:lnTo>
                  <a:lnTo>
                    <a:pt x="70" y="16"/>
                  </a:lnTo>
                  <a:lnTo>
                    <a:pt x="76" y="22"/>
                  </a:lnTo>
                  <a:lnTo>
                    <a:pt x="80" y="24"/>
                  </a:lnTo>
                  <a:lnTo>
                    <a:pt x="98" y="28"/>
                  </a:lnTo>
                  <a:lnTo>
                    <a:pt x="108" y="28"/>
                  </a:lnTo>
                  <a:lnTo>
                    <a:pt x="126" y="36"/>
                  </a:lnTo>
                  <a:lnTo>
                    <a:pt x="138" y="32"/>
                  </a:lnTo>
                  <a:lnTo>
                    <a:pt x="146" y="28"/>
                  </a:lnTo>
                  <a:lnTo>
                    <a:pt x="156" y="26"/>
                  </a:lnTo>
                  <a:lnTo>
                    <a:pt x="164" y="28"/>
                  </a:lnTo>
                  <a:lnTo>
                    <a:pt x="174" y="28"/>
                  </a:lnTo>
                  <a:lnTo>
                    <a:pt x="170" y="30"/>
                  </a:lnTo>
                  <a:lnTo>
                    <a:pt x="162" y="32"/>
                  </a:lnTo>
                  <a:lnTo>
                    <a:pt x="164" y="40"/>
                  </a:lnTo>
                  <a:lnTo>
                    <a:pt x="176" y="40"/>
                  </a:lnTo>
                  <a:lnTo>
                    <a:pt x="188" y="42"/>
                  </a:lnTo>
                  <a:lnTo>
                    <a:pt x="192" y="46"/>
                  </a:lnTo>
                  <a:lnTo>
                    <a:pt x="192" y="52"/>
                  </a:lnTo>
                  <a:lnTo>
                    <a:pt x="188" y="56"/>
                  </a:lnTo>
                  <a:lnTo>
                    <a:pt x="188" y="62"/>
                  </a:lnTo>
                  <a:lnTo>
                    <a:pt x="196" y="60"/>
                  </a:lnTo>
                  <a:lnTo>
                    <a:pt x="202" y="58"/>
                  </a:lnTo>
                  <a:lnTo>
                    <a:pt x="210" y="62"/>
                  </a:lnTo>
                  <a:lnTo>
                    <a:pt x="204" y="70"/>
                  </a:lnTo>
                  <a:lnTo>
                    <a:pt x="200" y="76"/>
                  </a:lnTo>
                  <a:lnTo>
                    <a:pt x="202" y="84"/>
                  </a:lnTo>
                  <a:lnTo>
                    <a:pt x="192" y="90"/>
                  </a:lnTo>
                  <a:lnTo>
                    <a:pt x="188" y="96"/>
                  </a:lnTo>
                  <a:lnTo>
                    <a:pt x="190" y="104"/>
                  </a:lnTo>
                  <a:lnTo>
                    <a:pt x="194" y="110"/>
                  </a:lnTo>
                  <a:lnTo>
                    <a:pt x="196" y="116"/>
                  </a:lnTo>
                  <a:lnTo>
                    <a:pt x="192" y="126"/>
                  </a:lnTo>
                  <a:lnTo>
                    <a:pt x="180" y="130"/>
                  </a:lnTo>
                  <a:lnTo>
                    <a:pt x="170" y="132"/>
                  </a:lnTo>
                  <a:lnTo>
                    <a:pt x="164" y="136"/>
                  </a:lnTo>
                  <a:lnTo>
                    <a:pt x="158" y="136"/>
                  </a:lnTo>
                  <a:lnTo>
                    <a:pt x="148" y="134"/>
                  </a:lnTo>
                  <a:lnTo>
                    <a:pt x="140" y="130"/>
                  </a:lnTo>
                  <a:lnTo>
                    <a:pt x="134" y="132"/>
                  </a:lnTo>
                  <a:lnTo>
                    <a:pt x="140" y="138"/>
                  </a:lnTo>
                  <a:lnTo>
                    <a:pt x="142" y="148"/>
                  </a:lnTo>
                  <a:lnTo>
                    <a:pt x="148" y="156"/>
                  </a:lnTo>
                  <a:lnTo>
                    <a:pt x="154" y="156"/>
                  </a:lnTo>
                  <a:lnTo>
                    <a:pt x="154" y="160"/>
                  </a:lnTo>
                  <a:lnTo>
                    <a:pt x="152" y="166"/>
                  </a:lnTo>
                  <a:lnTo>
                    <a:pt x="146" y="166"/>
                  </a:lnTo>
                  <a:lnTo>
                    <a:pt x="140" y="168"/>
                  </a:lnTo>
                  <a:lnTo>
                    <a:pt x="130" y="180"/>
                  </a:lnTo>
                  <a:lnTo>
                    <a:pt x="116" y="184"/>
                  </a:lnTo>
                  <a:lnTo>
                    <a:pt x="106" y="182"/>
                  </a:lnTo>
                  <a:lnTo>
                    <a:pt x="98" y="174"/>
                  </a:lnTo>
                  <a:lnTo>
                    <a:pt x="96" y="170"/>
                  </a:lnTo>
                  <a:lnTo>
                    <a:pt x="94" y="160"/>
                  </a:lnTo>
                  <a:lnTo>
                    <a:pt x="90" y="158"/>
                  </a:lnTo>
                  <a:lnTo>
                    <a:pt x="90" y="136"/>
                  </a:lnTo>
                  <a:lnTo>
                    <a:pt x="86" y="134"/>
                  </a:lnTo>
                  <a:lnTo>
                    <a:pt x="86" y="108"/>
                  </a:lnTo>
                  <a:lnTo>
                    <a:pt x="92" y="100"/>
                  </a:lnTo>
                  <a:lnTo>
                    <a:pt x="86" y="94"/>
                  </a:lnTo>
                  <a:lnTo>
                    <a:pt x="58" y="96"/>
                  </a:lnTo>
                  <a:lnTo>
                    <a:pt x="46" y="82"/>
                  </a:lnTo>
                  <a:lnTo>
                    <a:pt x="18" y="84"/>
                  </a:lnTo>
                  <a:lnTo>
                    <a:pt x="12" y="80"/>
                  </a:lnTo>
                  <a:lnTo>
                    <a:pt x="12" y="66"/>
                  </a:lnTo>
                  <a:lnTo>
                    <a:pt x="0" y="46"/>
                  </a:lnTo>
                  <a:lnTo>
                    <a:pt x="2" y="32"/>
                  </a:lnTo>
                  <a:lnTo>
                    <a:pt x="8" y="22"/>
                  </a:lnTo>
                  <a:lnTo>
                    <a:pt x="18" y="14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22" y="30"/>
                  </a:lnTo>
                  <a:lnTo>
                    <a:pt x="16" y="34"/>
                  </a:lnTo>
                  <a:lnTo>
                    <a:pt x="18" y="46"/>
                  </a:lnTo>
                  <a:lnTo>
                    <a:pt x="22" y="52"/>
                  </a:lnTo>
                  <a:lnTo>
                    <a:pt x="30" y="48"/>
                  </a:lnTo>
                  <a:lnTo>
                    <a:pt x="34" y="40"/>
                  </a:lnTo>
                  <a:lnTo>
                    <a:pt x="30" y="32"/>
                  </a:lnTo>
                  <a:lnTo>
                    <a:pt x="28" y="26"/>
                  </a:lnTo>
                  <a:lnTo>
                    <a:pt x="32" y="20"/>
                  </a:lnTo>
                  <a:lnTo>
                    <a:pt x="38" y="18"/>
                  </a:lnTo>
                  <a:lnTo>
                    <a:pt x="44" y="1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2" name="Freeform 77"/>
            <p:cNvSpPr>
              <a:spLocks/>
            </p:cNvSpPr>
            <p:nvPr/>
          </p:nvSpPr>
          <p:spPr bwMode="gray">
            <a:xfrm>
              <a:off x="1728" y="2435"/>
              <a:ext cx="70" cy="114"/>
            </a:xfrm>
            <a:custGeom>
              <a:avLst/>
              <a:gdLst>
                <a:gd name="T0" fmla="*/ 42 w 70"/>
                <a:gd name="T1" fmla="*/ 30 h 114"/>
                <a:gd name="T2" fmla="*/ 50 w 70"/>
                <a:gd name="T3" fmla="*/ 24 h 114"/>
                <a:gd name="T4" fmla="*/ 58 w 70"/>
                <a:gd name="T5" fmla="*/ 30 h 114"/>
                <a:gd name="T6" fmla="*/ 66 w 70"/>
                <a:gd name="T7" fmla="*/ 40 h 114"/>
                <a:gd name="T8" fmla="*/ 64 w 70"/>
                <a:gd name="T9" fmla="*/ 48 h 114"/>
                <a:gd name="T10" fmla="*/ 60 w 70"/>
                <a:gd name="T11" fmla="*/ 54 h 114"/>
                <a:gd name="T12" fmla="*/ 54 w 70"/>
                <a:gd name="T13" fmla="*/ 62 h 114"/>
                <a:gd name="T14" fmla="*/ 52 w 70"/>
                <a:gd name="T15" fmla="*/ 72 h 114"/>
                <a:gd name="T16" fmla="*/ 56 w 70"/>
                <a:gd name="T17" fmla="*/ 76 h 114"/>
                <a:gd name="T18" fmla="*/ 60 w 70"/>
                <a:gd name="T19" fmla="*/ 82 h 114"/>
                <a:gd name="T20" fmla="*/ 64 w 70"/>
                <a:gd name="T21" fmla="*/ 86 h 114"/>
                <a:gd name="T22" fmla="*/ 66 w 70"/>
                <a:gd name="T23" fmla="*/ 90 h 114"/>
                <a:gd name="T24" fmla="*/ 70 w 70"/>
                <a:gd name="T25" fmla="*/ 100 h 114"/>
                <a:gd name="T26" fmla="*/ 66 w 70"/>
                <a:gd name="T27" fmla="*/ 104 h 114"/>
                <a:gd name="T28" fmla="*/ 58 w 70"/>
                <a:gd name="T29" fmla="*/ 108 h 114"/>
                <a:gd name="T30" fmla="*/ 52 w 70"/>
                <a:gd name="T31" fmla="*/ 112 h 114"/>
                <a:gd name="T32" fmla="*/ 42 w 70"/>
                <a:gd name="T33" fmla="*/ 114 h 114"/>
                <a:gd name="T34" fmla="*/ 34 w 70"/>
                <a:gd name="T35" fmla="*/ 114 h 114"/>
                <a:gd name="T36" fmla="*/ 26 w 70"/>
                <a:gd name="T37" fmla="*/ 106 h 114"/>
                <a:gd name="T38" fmla="*/ 20 w 70"/>
                <a:gd name="T39" fmla="*/ 98 h 114"/>
                <a:gd name="T40" fmla="*/ 20 w 70"/>
                <a:gd name="T41" fmla="*/ 90 h 114"/>
                <a:gd name="T42" fmla="*/ 20 w 70"/>
                <a:gd name="T43" fmla="*/ 78 h 114"/>
                <a:gd name="T44" fmla="*/ 26 w 70"/>
                <a:gd name="T45" fmla="*/ 72 h 114"/>
                <a:gd name="T46" fmla="*/ 22 w 70"/>
                <a:gd name="T47" fmla="*/ 62 h 114"/>
                <a:gd name="T48" fmla="*/ 18 w 70"/>
                <a:gd name="T49" fmla="*/ 50 h 114"/>
                <a:gd name="T50" fmla="*/ 6 w 70"/>
                <a:gd name="T51" fmla="*/ 50 h 114"/>
                <a:gd name="T52" fmla="*/ 2 w 70"/>
                <a:gd name="T53" fmla="*/ 42 h 114"/>
                <a:gd name="T54" fmla="*/ 0 w 70"/>
                <a:gd name="T55" fmla="*/ 34 h 114"/>
                <a:gd name="T56" fmla="*/ 4 w 70"/>
                <a:gd name="T57" fmla="*/ 28 h 114"/>
                <a:gd name="T58" fmla="*/ 14 w 70"/>
                <a:gd name="T59" fmla="*/ 22 h 114"/>
                <a:gd name="T60" fmla="*/ 12 w 70"/>
                <a:gd name="T61" fmla="*/ 14 h 114"/>
                <a:gd name="T62" fmla="*/ 16 w 70"/>
                <a:gd name="T63" fmla="*/ 8 h 114"/>
                <a:gd name="T64" fmla="*/ 22 w 70"/>
                <a:gd name="T65" fmla="*/ 0 h 114"/>
                <a:gd name="T66" fmla="*/ 28 w 70"/>
                <a:gd name="T67" fmla="*/ 2 h 114"/>
                <a:gd name="T68" fmla="*/ 34 w 70"/>
                <a:gd name="T69" fmla="*/ 6 h 114"/>
                <a:gd name="T70" fmla="*/ 42 w 70"/>
                <a:gd name="T71" fmla="*/ 12 h 114"/>
                <a:gd name="T72" fmla="*/ 44 w 70"/>
                <a:gd name="T73" fmla="*/ 16 h 114"/>
                <a:gd name="T74" fmla="*/ 44 w 70"/>
                <a:gd name="T75" fmla="*/ 22 h 114"/>
                <a:gd name="T76" fmla="*/ 42 w 70"/>
                <a:gd name="T77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0" h="114">
                  <a:moveTo>
                    <a:pt x="42" y="30"/>
                  </a:moveTo>
                  <a:lnTo>
                    <a:pt x="50" y="24"/>
                  </a:lnTo>
                  <a:lnTo>
                    <a:pt x="58" y="30"/>
                  </a:lnTo>
                  <a:lnTo>
                    <a:pt x="66" y="40"/>
                  </a:lnTo>
                  <a:lnTo>
                    <a:pt x="64" y="48"/>
                  </a:lnTo>
                  <a:lnTo>
                    <a:pt x="60" y="54"/>
                  </a:lnTo>
                  <a:lnTo>
                    <a:pt x="54" y="62"/>
                  </a:lnTo>
                  <a:lnTo>
                    <a:pt x="52" y="72"/>
                  </a:lnTo>
                  <a:lnTo>
                    <a:pt x="56" y="76"/>
                  </a:lnTo>
                  <a:lnTo>
                    <a:pt x="60" y="82"/>
                  </a:lnTo>
                  <a:lnTo>
                    <a:pt x="64" y="86"/>
                  </a:lnTo>
                  <a:lnTo>
                    <a:pt x="66" y="90"/>
                  </a:lnTo>
                  <a:lnTo>
                    <a:pt x="70" y="100"/>
                  </a:lnTo>
                  <a:lnTo>
                    <a:pt x="66" y="104"/>
                  </a:lnTo>
                  <a:lnTo>
                    <a:pt x="58" y="108"/>
                  </a:lnTo>
                  <a:lnTo>
                    <a:pt x="52" y="112"/>
                  </a:lnTo>
                  <a:lnTo>
                    <a:pt x="42" y="114"/>
                  </a:lnTo>
                  <a:lnTo>
                    <a:pt x="34" y="114"/>
                  </a:lnTo>
                  <a:lnTo>
                    <a:pt x="26" y="106"/>
                  </a:lnTo>
                  <a:lnTo>
                    <a:pt x="20" y="98"/>
                  </a:lnTo>
                  <a:lnTo>
                    <a:pt x="20" y="90"/>
                  </a:lnTo>
                  <a:lnTo>
                    <a:pt x="20" y="78"/>
                  </a:lnTo>
                  <a:lnTo>
                    <a:pt x="26" y="72"/>
                  </a:lnTo>
                  <a:lnTo>
                    <a:pt x="22" y="62"/>
                  </a:lnTo>
                  <a:lnTo>
                    <a:pt x="18" y="50"/>
                  </a:lnTo>
                  <a:lnTo>
                    <a:pt x="6" y="50"/>
                  </a:lnTo>
                  <a:lnTo>
                    <a:pt x="2" y="42"/>
                  </a:lnTo>
                  <a:lnTo>
                    <a:pt x="0" y="34"/>
                  </a:lnTo>
                  <a:lnTo>
                    <a:pt x="4" y="28"/>
                  </a:lnTo>
                  <a:lnTo>
                    <a:pt x="14" y="22"/>
                  </a:lnTo>
                  <a:lnTo>
                    <a:pt x="12" y="14"/>
                  </a:lnTo>
                  <a:lnTo>
                    <a:pt x="16" y="8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2" y="12"/>
                  </a:lnTo>
                  <a:lnTo>
                    <a:pt x="44" y="16"/>
                  </a:lnTo>
                  <a:lnTo>
                    <a:pt x="44" y="22"/>
                  </a:lnTo>
                  <a:lnTo>
                    <a:pt x="42" y="3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3" name="Freeform 78"/>
            <p:cNvSpPr>
              <a:spLocks/>
            </p:cNvSpPr>
            <p:nvPr/>
          </p:nvSpPr>
          <p:spPr bwMode="gray">
            <a:xfrm>
              <a:off x="1834" y="2477"/>
              <a:ext cx="48" cy="60"/>
            </a:xfrm>
            <a:custGeom>
              <a:avLst/>
              <a:gdLst>
                <a:gd name="T0" fmla="*/ 6 w 48"/>
                <a:gd name="T1" fmla="*/ 0 h 60"/>
                <a:gd name="T2" fmla="*/ 16 w 48"/>
                <a:gd name="T3" fmla="*/ 2 h 60"/>
                <a:gd name="T4" fmla="*/ 28 w 48"/>
                <a:gd name="T5" fmla="*/ 6 h 60"/>
                <a:gd name="T6" fmla="*/ 38 w 48"/>
                <a:gd name="T7" fmla="*/ 12 h 60"/>
                <a:gd name="T8" fmla="*/ 44 w 48"/>
                <a:gd name="T9" fmla="*/ 20 h 60"/>
                <a:gd name="T10" fmla="*/ 48 w 48"/>
                <a:gd name="T11" fmla="*/ 26 h 60"/>
                <a:gd name="T12" fmla="*/ 42 w 48"/>
                <a:gd name="T13" fmla="*/ 34 h 60"/>
                <a:gd name="T14" fmla="*/ 36 w 48"/>
                <a:gd name="T15" fmla="*/ 46 h 60"/>
                <a:gd name="T16" fmla="*/ 30 w 48"/>
                <a:gd name="T17" fmla="*/ 60 h 60"/>
                <a:gd name="T18" fmla="*/ 24 w 48"/>
                <a:gd name="T19" fmla="*/ 56 h 60"/>
                <a:gd name="T20" fmla="*/ 14 w 48"/>
                <a:gd name="T21" fmla="*/ 54 h 60"/>
                <a:gd name="T22" fmla="*/ 8 w 48"/>
                <a:gd name="T23" fmla="*/ 58 h 60"/>
                <a:gd name="T24" fmla="*/ 2 w 48"/>
                <a:gd name="T25" fmla="*/ 58 h 60"/>
                <a:gd name="T26" fmla="*/ 2 w 48"/>
                <a:gd name="T27" fmla="*/ 50 h 60"/>
                <a:gd name="T28" fmla="*/ 6 w 48"/>
                <a:gd name="T29" fmla="*/ 36 h 60"/>
                <a:gd name="T30" fmla="*/ 10 w 48"/>
                <a:gd name="T31" fmla="*/ 28 h 60"/>
                <a:gd name="T32" fmla="*/ 4 w 48"/>
                <a:gd name="T33" fmla="*/ 24 h 60"/>
                <a:gd name="T34" fmla="*/ 0 w 48"/>
                <a:gd name="T35" fmla="*/ 18 h 60"/>
                <a:gd name="T36" fmla="*/ 0 w 48"/>
                <a:gd name="T37" fmla="*/ 12 h 60"/>
                <a:gd name="T38" fmla="*/ 2 w 48"/>
                <a:gd name="T39" fmla="*/ 6 h 60"/>
                <a:gd name="T40" fmla="*/ 6 w 48"/>
                <a:gd name="T4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60">
                  <a:moveTo>
                    <a:pt x="6" y="0"/>
                  </a:moveTo>
                  <a:lnTo>
                    <a:pt x="16" y="2"/>
                  </a:lnTo>
                  <a:lnTo>
                    <a:pt x="28" y="6"/>
                  </a:lnTo>
                  <a:lnTo>
                    <a:pt x="38" y="12"/>
                  </a:lnTo>
                  <a:lnTo>
                    <a:pt x="44" y="20"/>
                  </a:lnTo>
                  <a:lnTo>
                    <a:pt x="48" y="26"/>
                  </a:lnTo>
                  <a:lnTo>
                    <a:pt x="42" y="34"/>
                  </a:lnTo>
                  <a:lnTo>
                    <a:pt x="36" y="46"/>
                  </a:lnTo>
                  <a:lnTo>
                    <a:pt x="30" y="60"/>
                  </a:lnTo>
                  <a:lnTo>
                    <a:pt x="24" y="56"/>
                  </a:lnTo>
                  <a:lnTo>
                    <a:pt x="14" y="54"/>
                  </a:lnTo>
                  <a:lnTo>
                    <a:pt x="8" y="58"/>
                  </a:lnTo>
                  <a:lnTo>
                    <a:pt x="2" y="58"/>
                  </a:lnTo>
                  <a:lnTo>
                    <a:pt x="2" y="50"/>
                  </a:lnTo>
                  <a:lnTo>
                    <a:pt x="6" y="36"/>
                  </a:lnTo>
                  <a:lnTo>
                    <a:pt x="10" y="28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4" name="Freeform 79"/>
            <p:cNvSpPr>
              <a:spLocks/>
            </p:cNvSpPr>
            <p:nvPr/>
          </p:nvSpPr>
          <p:spPr bwMode="gray">
            <a:xfrm>
              <a:off x="1780" y="2475"/>
              <a:ext cx="64" cy="64"/>
            </a:xfrm>
            <a:custGeom>
              <a:avLst/>
              <a:gdLst>
                <a:gd name="T0" fmla="*/ 14 w 64"/>
                <a:gd name="T1" fmla="*/ 0 h 64"/>
                <a:gd name="T2" fmla="*/ 22 w 64"/>
                <a:gd name="T3" fmla="*/ 0 h 64"/>
                <a:gd name="T4" fmla="*/ 32 w 64"/>
                <a:gd name="T5" fmla="*/ 2 h 64"/>
                <a:gd name="T6" fmla="*/ 36 w 64"/>
                <a:gd name="T7" fmla="*/ 2 h 64"/>
                <a:gd name="T8" fmla="*/ 42 w 64"/>
                <a:gd name="T9" fmla="*/ 2 h 64"/>
                <a:gd name="T10" fmla="*/ 48 w 64"/>
                <a:gd name="T11" fmla="*/ 2 h 64"/>
                <a:gd name="T12" fmla="*/ 54 w 64"/>
                <a:gd name="T13" fmla="*/ 2 h 64"/>
                <a:gd name="T14" fmla="*/ 60 w 64"/>
                <a:gd name="T15" fmla="*/ 2 h 64"/>
                <a:gd name="T16" fmla="*/ 54 w 64"/>
                <a:gd name="T17" fmla="*/ 14 h 64"/>
                <a:gd name="T18" fmla="*/ 54 w 64"/>
                <a:gd name="T19" fmla="*/ 20 h 64"/>
                <a:gd name="T20" fmla="*/ 58 w 64"/>
                <a:gd name="T21" fmla="*/ 26 h 64"/>
                <a:gd name="T22" fmla="*/ 64 w 64"/>
                <a:gd name="T23" fmla="*/ 30 h 64"/>
                <a:gd name="T24" fmla="*/ 56 w 64"/>
                <a:gd name="T25" fmla="*/ 52 h 64"/>
                <a:gd name="T26" fmla="*/ 56 w 64"/>
                <a:gd name="T27" fmla="*/ 60 h 64"/>
                <a:gd name="T28" fmla="*/ 50 w 64"/>
                <a:gd name="T29" fmla="*/ 58 h 64"/>
                <a:gd name="T30" fmla="*/ 42 w 64"/>
                <a:gd name="T31" fmla="*/ 56 h 64"/>
                <a:gd name="T32" fmla="*/ 36 w 64"/>
                <a:gd name="T33" fmla="*/ 54 h 64"/>
                <a:gd name="T34" fmla="*/ 32 w 64"/>
                <a:gd name="T35" fmla="*/ 54 h 64"/>
                <a:gd name="T36" fmla="*/ 32 w 64"/>
                <a:gd name="T37" fmla="*/ 60 h 64"/>
                <a:gd name="T38" fmla="*/ 30 w 64"/>
                <a:gd name="T39" fmla="*/ 64 h 64"/>
                <a:gd name="T40" fmla="*/ 28 w 64"/>
                <a:gd name="T41" fmla="*/ 64 h 64"/>
                <a:gd name="T42" fmla="*/ 22 w 64"/>
                <a:gd name="T43" fmla="*/ 64 h 64"/>
                <a:gd name="T44" fmla="*/ 18 w 64"/>
                <a:gd name="T45" fmla="*/ 60 h 64"/>
                <a:gd name="T46" fmla="*/ 12 w 64"/>
                <a:gd name="T47" fmla="*/ 46 h 64"/>
                <a:gd name="T48" fmla="*/ 0 w 64"/>
                <a:gd name="T49" fmla="*/ 32 h 64"/>
                <a:gd name="T50" fmla="*/ 2 w 64"/>
                <a:gd name="T51" fmla="*/ 22 h 64"/>
                <a:gd name="T52" fmla="*/ 8 w 64"/>
                <a:gd name="T53" fmla="*/ 14 h 64"/>
                <a:gd name="T54" fmla="*/ 12 w 64"/>
                <a:gd name="T55" fmla="*/ 8 h 64"/>
                <a:gd name="T56" fmla="*/ 14 w 64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64">
                  <a:moveTo>
                    <a:pt x="14" y="0"/>
                  </a:moveTo>
                  <a:lnTo>
                    <a:pt x="22" y="0"/>
                  </a:lnTo>
                  <a:lnTo>
                    <a:pt x="32" y="2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48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54" y="14"/>
                  </a:lnTo>
                  <a:lnTo>
                    <a:pt x="54" y="20"/>
                  </a:lnTo>
                  <a:lnTo>
                    <a:pt x="58" y="26"/>
                  </a:lnTo>
                  <a:lnTo>
                    <a:pt x="64" y="30"/>
                  </a:lnTo>
                  <a:lnTo>
                    <a:pt x="56" y="52"/>
                  </a:lnTo>
                  <a:lnTo>
                    <a:pt x="56" y="60"/>
                  </a:lnTo>
                  <a:lnTo>
                    <a:pt x="50" y="58"/>
                  </a:lnTo>
                  <a:lnTo>
                    <a:pt x="42" y="56"/>
                  </a:lnTo>
                  <a:lnTo>
                    <a:pt x="36" y="54"/>
                  </a:lnTo>
                  <a:lnTo>
                    <a:pt x="32" y="54"/>
                  </a:lnTo>
                  <a:lnTo>
                    <a:pt x="32" y="60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2" y="64"/>
                  </a:lnTo>
                  <a:lnTo>
                    <a:pt x="18" y="60"/>
                  </a:lnTo>
                  <a:lnTo>
                    <a:pt x="12" y="46"/>
                  </a:lnTo>
                  <a:lnTo>
                    <a:pt x="0" y="32"/>
                  </a:lnTo>
                  <a:lnTo>
                    <a:pt x="2" y="22"/>
                  </a:lnTo>
                  <a:lnTo>
                    <a:pt x="8" y="14"/>
                  </a:lnTo>
                  <a:lnTo>
                    <a:pt x="12" y="8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5" name="Freeform 80"/>
            <p:cNvSpPr>
              <a:spLocks/>
            </p:cNvSpPr>
            <p:nvPr/>
          </p:nvSpPr>
          <p:spPr bwMode="gray">
            <a:xfrm>
              <a:off x="1410" y="2569"/>
              <a:ext cx="198" cy="292"/>
            </a:xfrm>
            <a:custGeom>
              <a:avLst/>
              <a:gdLst>
                <a:gd name="T0" fmla="*/ 6 w 198"/>
                <a:gd name="T1" fmla="*/ 60 h 292"/>
                <a:gd name="T2" fmla="*/ 16 w 198"/>
                <a:gd name="T3" fmla="*/ 54 h 292"/>
                <a:gd name="T4" fmla="*/ 24 w 198"/>
                <a:gd name="T5" fmla="*/ 68 h 292"/>
                <a:gd name="T6" fmla="*/ 44 w 198"/>
                <a:gd name="T7" fmla="*/ 70 h 292"/>
                <a:gd name="T8" fmla="*/ 54 w 198"/>
                <a:gd name="T9" fmla="*/ 52 h 292"/>
                <a:gd name="T10" fmla="*/ 72 w 198"/>
                <a:gd name="T11" fmla="*/ 40 h 292"/>
                <a:gd name="T12" fmla="*/ 84 w 198"/>
                <a:gd name="T13" fmla="*/ 34 h 292"/>
                <a:gd name="T14" fmla="*/ 94 w 198"/>
                <a:gd name="T15" fmla="*/ 18 h 292"/>
                <a:gd name="T16" fmla="*/ 104 w 198"/>
                <a:gd name="T17" fmla="*/ 2 h 292"/>
                <a:gd name="T18" fmla="*/ 114 w 198"/>
                <a:gd name="T19" fmla="*/ 14 h 292"/>
                <a:gd name="T20" fmla="*/ 126 w 198"/>
                <a:gd name="T21" fmla="*/ 26 h 292"/>
                <a:gd name="T22" fmla="*/ 172 w 198"/>
                <a:gd name="T23" fmla="*/ 36 h 292"/>
                <a:gd name="T24" fmla="*/ 176 w 198"/>
                <a:gd name="T25" fmla="*/ 48 h 292"/>
                <a:gd name="T26" fmla="*/ 172 w 198"/>
                <a:gd name="T27" fmla="*/ 64 h 292"/>
                <a:gd name="T28" fmla="*/ 172 w 198"/>
                <a:gd name="T29" fmla="*/ 68 h 292"/>
                <a:gd name="T30" fmla="*/ 142 w 198"/>
                <a:gd name="T31" fmla="*/ 76 h 292"/>
                <a:gd name="T32" fmla="*/ 130 w 198"/>
                <a:gd name="T33" fmla="*/ 98 h 292"/>
                <a:gd name="T34" fmla="*/ 116 w 198"/>
                <a:gd name="T35" fmla="*/ 116 h 292"/>
                <a:gd name="T36" fmla="*/ 124 w 198"/>
                <a:gd name="T37" fmla="*/ 138 h 292"/>
                <a:gd name="T38" fmla="*/ 144 w 198"/>
                <a:gd name="T39" fmla="*/ 158 h 292"/>
                <a:gd name="T40" fmla="*/ 162 w 198"/>
                <a:gd name="T41" fmla="*/ 156 h 292"/>
                <a:gd name="T42" fmla="*/ 172 w 198"/>
                <a:gd name="T43" fmla="*/ 154 h 292"/>
                <a:gd name="T44" fmla="*/ 170 w 198"/>
                <a:gd name="T45" fmla="*/ 172 h 292"/>
                <a:gd name="T46" fmla="*/ 188 w 198"/>
                <a:gd name="T47" fmla="*/ 174 h 292"/>
                <a:gd name="T48" fmla="*/ 198 w 198"/>
                <a:gd name="T49" fmla="*/ 208 h 292"/>
                <a:gd name="T50" fmla="*/ 196 w 198"/>
                <a:gd name="T51" fmla="*/ 228 h 292"/>
                <a:gd name="T52" fmla="*/ 190 w 198"/>
                <a:gd name="T53" fmla="*/ 240 h 292"/>
                <a:gd name="T54" fmla="*/ 192 w 198"/>
                <a:gd name="T55" fmla="*/ 256 h 292"/>
                <a:gd name="T56" fmla="*/ 194 w 198"/>
                <a:gd name="T57" fmla="*/ 268 h 292"/>
                <a:gd name="T58" fmla="*/ 184 w 198"/>
                <a:gd name="T59" fmla="*/ 282 h 292"/>
                <a:gd name="T60" fmla="*/ 174 w 198"/>
                <a:gd name="T61" fmla="*/ 292 h 292"/>
                <a:gd name="T62" fmla="*/ 140 w 198"/>
                <a:gd name="T63" fmla="*/ 268 h 292"/>
                <a:gd name="T64" fmla="*/ 100 w 198"/>
                <a:gd name="T65" fmla="*/ 248 h 292"/>
                <a:gd name="T66" fmla="*/ 76 w 198"/>
                <a:gd name="T67" fmla="*/ 222 h 292"/>
                <a:gd name="T68" fmla="*/ 72 w 198"/>
                <a:gd name="T69" fmla="*/ 198 h 292"/>
                <a:gd name="T70" fmla="*/ 56 w 198"/>
                <a:gd name="T71" fmla="*/ 172 h 292"/>
                <a:gd name="T72" fmla="*/ 36 w 198"/>
                <a:gd name="T73" fmla="*/ 132 h 292"/>
                <a:gd name="T74" fmla="*/ 16 w 198"/>
                <a:gd name="T75" fmla="*/ 102 h 292"/>
                <a:gd name="T76" fmla="*/ 6 w 198"/>
                <a:gd name="T77" fmla="*/ 84 h 292"/>
                <a:gd name="T78" fmla="*/ 2 w 198"/>
                <a:gd name="T79" fmla="*/ 68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8" h="292">
                  <a:moveTo>
                    <a:pt x="2" y="68"/>
                  </a:moveTo>
                  <a:lnTo>
                    <a:pt x="6" y="60"/>
                  </a:lnTo>
                  <a:lnTo>
                    <a:pt x="10" y="54"/>
                  </a:lnTo>
                  <a:lnTo>
                    <a:pt x="16" y="54"/>
                  </a:lnTo>
                  <a:lnTo>
                    <a:pt x="16" y="66"/>
                  </a:lnTo>
                  <a:lnTo>
                    <a:pt x="24" y="68"/>
                  </a:lnTo>
                  <a:lnTo>
                    <a:pt x="34" y="78"/>
                  </a:lnTo>
                  <a:lnTo>
                    <a:pt x="44" y="70"/>
                  </a:lnTo>
                  <a:lnTo>
                    <a:pt x="48" y="60"/>
                  </a:lnTo>
                  <a:lnTo>
                    <a:pt x="54" y="52"/>
                  </a:lnTo>
                  <a:lnTo>
                    <a:pt x="60" y="46"/>
                  </a:lnTo>
                  <a:lnTo>
                    <a:pt x="72" y="40"/>
                  </a:lnTo>
                  <a:lnTo>
                    <a:pt x="80" y="36"/>
                  </a:lnTo>
                  <a:lnTo>
                    <a:pt x="84" y="34"/>
                  </a:lnTo>
                  <a:lnTo>
                    <a:pt x="90" y="26"/>
                  </a:lnTo>
                  <a:lnTo>
                    <a:pt x="94" y="18"/>
                  </a:lnTo>
                  <a:lnTo>
                    <a:pt x="96" y="0"/>
                  </a:lnTo>
                  <a:lnTo>
                    <a:pt x="104" y="2"/>
                  </a:lnTo>
                  <a:lnTo>
                    <a:pt x="110" y="10"/>
                  </a:lnTo>
                  <a:lnTo>
                    <a:pt x="114" y="14"/>
                  </a:lnTo>
                  <a:lnTo>
                    <a:pt x="120" y="20"/>
                  </a:lnTo>
                  <a:lnTo>
                    <a:pt x="126" y="26"/>
                  </a:lnTo>
                  <a:lnTo>
                    <a:pt x="130" y="34"/>
                  </a:lnTo>
                  <a:lnTo>
                    <a:pt x="172" y="36"/>
                  </a:lnTo>
                  <a:lnTo>
                    <a:pt x="174" y="42"/>
                  </a:lnTo>
                  <a:lnTo>
                    <a:pt x="176" y="48"/>
                  </a:lnTo>
                  <a:lnTo>
                    <a:pt x="172" y="54"/>
                  </a:lnTo>
                  <a:lnTo>
                    <a:pt x="172" y="64"/>
                  </a:lnTo>
                  <a:lnTo>
                    <a:pt x="178" y="68"/>
                  </a:lnTo>
                  <a:lnTo>
                    <a:pt x="172" y="68"/>
                  </a:lnTo>
                  <a:lnTo>
                    <a:pt x="156" y="70"/>
                  </a:lnTo>
                  <a:lnTo>
                    <a:pt x="142" y="76"/>
                  </a:lnTo>
                  <a:lnTo>
                    <a:pt x="132" y="88"/>
                  </a:lnTo>
                  <a:lnTo>
                    <a:pt x="130" y="98"/>
                  </a:lnTo>
                  <a:lnTo>
                    <a:pt x="124" y="104"/>
                  </a:lnTo>
                  <a:lnTo>
                    <a:pt x="116" y="116"/>
                  </a:lnTo>
                  <a:lnTo>
                    <a:pt x="120" y="126"/>
                  </a:lnTo>
                  <a:lnTo>
                    <a:pt x="124" y="138"/>
                  </a:lnTo>
                  <a:lnTo>
                    <a:pt x="134" y="148"/>
                  </a:lnTo>
                  <a:lnTo>
                    <a:pt x="144" y="158"/>
                  </a:lnTo>
                  <a:lnTo>
                    <a:pt x="152" y="160"/>
                  </a:lnTo>
                  <a:lnTo>
                    <a:pt x="162" y="156"/>
                  </a:lnTo>
                  <a:lnTo>
                    <a:pt x="170" y="148"/>
                  </a:lnTo>
                  <a:lnTo>
                    <a:pt x="172" y="154"/>
                  </a:lnTo>
                  <a:lnTo>
                    <a:pt x="168" y="166"/>
                  </a:lnTo>
                  <a:lnTo>
                    <a:pt x="170" y="172"/>
                  </a:lnTo>
                  <a:lnTo>
                    <a:pt x="176" y="172"/>
                  </a:lnTo>
                  <a:lnTo>
                    <a:pt x="188" y="174"/>
                  </a:lnTo>
                  <a:lnTo>
                    <a:pt x="198" y="200"/>
                  </a:lnTo>
                  <a:lnTo>
                    <a:pt x="198" y="208"/>
                  </a:lnTo>
                  <a:lnTo>
                    <a:pt x="196" y="222"/>
                  </a:lnTo>
                  <a:lnTo>
                    <a:pt x="196" y="228"/>
                  </a:lnTo>
                  <a:lnTo>
                    <a:pt x="194" y="230"/>
                  </a:lnTo>
                  <a:lnTo>
                    <a:pt x="190" y="240"/>
                  </a:lnTo>
                  <a:lnTo>
                    <a:pt x="188" y="250"/>
                  </a:lnTo>
                  <a:lnTo>
                    <a:pt x="192" y="256"/>
                  </a:lnTo>
                  <a:lnTo>
                    <a:pt x="198" y="262"/>
                  </a:lnTo>
                  <a:lnTo>
                    <a:pt x="194" y="268"/>
                  </a:lnTo>
                  <a:lnTo>
                    <a:pt x="186" y="276"/>
                  </a:lnTo>
                  <a:lnTo>
                    <a:pt x="184" y="282"/>
                  </a:lnTo>
                  <a:lnTo>
                    <a:pt x="180" y="290"/>
                  </a:lnTo>
                  <a:lnTo>
                    <a:pt x="174" y="292"/>
                  </a:lnTo>
                  <a:lnTo>
                    <a:pt x="158" y="278"/>
                  </a:lnTo>
                  <a:lnTo>
                    <a:pt x="140" y="268"/>
                  </a:lnTo>
                  <a:lnTo>
                    <a:pt x="118" y="258"/>
                  </a:lnTo>
                  <a:lnTo>
                    <a:pt x="100" y="248"/>
                  </a:lnTo>
                  <a:lnTo>
                    <a:pt x="90" y="236"/>
                  </a:lnTo>
                  <a:lnTo>
                    <a:pt x="76" y="222"/>
                  </a:lnTo>
                  <a:lnTo>
                    <a:pt x="82" y="214"/>
                  </a:lnTo>
                  <a:lnTo>
                    <a:pt x="72" y="198"/>
                  </a:lnTo>
                  <a:lnTo>
                    <a:pt x="64" y="186"/>
                  </a:lnTo>
                  <a:lnTo>
                    <a:pt x="56" y="172"/>
                  </a:lnTo>
                  <a:lnTo>
                    <a:pt x="48" y="152"/>
                  </a:lnTo>
                  <a:lnTo>
                    <a:pt x="36" y="132"/>
                  </a:lnTo>
                  <a:lnTo>
                    <a:pt x="26" y="112"/>
                  </a:lnTo>
                  <a:lnTo>
                    <a:pt x="16" y="102"/>
                  </a:lnTo>
                  <a:lnTo>
                    <a:pt x="4" y="96"/>
                  </a:lnTo>
                  <a:lnTo>
                    <a:pt x="6" y="84"/>
                  </a:lnTo>
                  <a:lnTo>
                    <a:pt x="0" y="78"/>
                  </a:lnTo>
                  <a:lnTo>
                    <a:pt x="2" y="6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6" name="Freeform 81"/>
            <p:cNvSpPr>
              <a:spLocks/>
            </p:cNvSpPr>
            <p:nvPr/>
          </p:nvSpPr>
          <p:spPr bwMode="gray">
            <a:xfrm>
              <a:off x="1598" y="2725"/>
              <a:ext cx="188" cy="214"/>
            </a:xfrm>
            <a:custGeom>
              <a:avLst/>
              <a:gdLst>
                <a:gd name="T0" fmla="*/ 54 w 188"/>
                <a:gd name="T1" fmla="*/ 0 h 214"/>
                <a:gd name="T2" fmla="*/ 68 w 188"/>
                <a:gd name="T3" fmla="*/ 28 h 214"/>
                <a:gd name="T4" fmla="*/ 100 w 188"/>
                <a:gd name="T5" fmla="*/ 44 h 214"/>
                <a:gd name="T6" fmla="*/ 122 w 188"/>
                <a:gd name="T7" fmla="*/ 56 h 214"/>
                <a:gd name="T8" fmla="*/ 146 w 188"/>
                <a:gd name="T9" fmla="*/ 74 h 214"/>
                <a:gd name="T10" fmla="*/ 146 w 188"/>
                <a:gd name="T11" fmla="*/ 90 h 214"/>
                <a:gd name="T12" fmla="*/ 160 w 188"/>
                <a:gd name="T13" fmla="*/ 102 h 214"/>
                <a:gd name="T14" fmla="*/ 174 w 188"/>
                <a:gd name="T15" fmla="*/ 110 h 214"/>
                <a:gd name="T16" fmla="*/ 186 w 188"/>
                <a:gd name="T17" fmla="*/ 126 h 214"/>
                <a:gd name="T18" fmla="*/ 188 w 188"/>
                <a:gd name="T19" fmla="*/ 142 h 214"/>
                <a:gd name="T20" fmla="*/ 184 w 188"/>
                <a:gd name="T21" fmla="*/ 162 h 214"/>
                <a:gd name="T22" fmla="*/ 174 w 188"/>
                <a:gd name="T23" fmla="*/ 160 h 214"/>
                <a:gd name="T24" fmla="*/ 152 w 188"/>
                <a:gd name="T25" fmla="*/ 152 h 214"/>
                <a:gd name="T26" fmla="*/ 126 w 188"/>
                <a:gd name="T27" fmla="*/ 158 h 214"/>
                <a:gd name="T28" fmla="*/ 114 w 188"/>
                <a:gd name="T29" fmla="*/ 174 h 214"/>
                <a:gd name="T30" fmla="*/ 112 w 188"/>
                <a:gd name="T31" fmla="*/ 194 h 214"/>
                <a:gd name="T32" fmla="*/ 90 w 188"/>
                <a:gd name="T33" fmla="*/ 198 h 214"/>
                <a:gd name="T34" fmla="*/ 74 w 188"/>
                <a:gd name="T35" fmla="*/ 200 h 214"/>
                <a:gd name="T36" fmla="*/ 52 w 188"/>
                <a:gd name="T37" fmla="*/ 196 h 214"/>
                <a:gd name="T38" fmla="*/ 40 w 188"/>
                <a:gd name="T39" fmla="*/ 210 h 214"/>
                <a:gd name="T40" fmla="*/ 32 w 188"/>
                <a:gd name="T41" fmla="*/ 214 h 214"/>
                <a:gd name="T42" fmla="*/ 28 w 188"/>
                <a:gd name="T43" fmla="*/ 214 h 214"/>
                <a:gd name="T44" fmla="*/ 22 w 188"/>
                <a:gd name="T45" fmla="*/ 186 h 214"/>
                <a:gd name="T46" fmla="*/ 14 w 188"/>
                <a:gd name="T47" fmla="*/ 156 h 214"/>
                <a:gd name="T48" fmla="*/ 2 w 188"/>
                <a:gd name="T49" fmla="*/ 126 h 214"/>
                <a:gd name="T50" fmla="*/ 6 w 188"/>
                <a:gd name="T51" fmla="*/ 112 h 214"/>
                <a:gd name="T52" fmla="*/ 4 w 188"/>
                <a:gd name="T53" fmla="*/ 100 h 214"/>
                <a:gd name="T54" fmla="*/ 2 w 188"/>
                <a:gd name="T55" fmla="*/ 84 h 214"/>
                <a:gd name="T56" fmla="*/ 8 w 188"/>
                <a:gd name="T57" fmla="*/ 72 h 214"/>
                <a:gd name="T58" fmla="*/ 10 w 188"/>
                <a:gd name="T59" fmla="*/ 44 h 214"/>
                <a:gd name="T60" fmla="*/ 10 w 188"/>
                <a:gd name="T61" fmla="*/ 18 h 214"/>
                <a:gd name="T62" fmla="*/ 34 w 188"/>
                <a:gd name="T63" fmla="*/ 1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8" h="214">
                  <a:moveTo>
                    <a:pt x="42" y="4"/>
                  </a:moveTo>
                  <a:lnTo>
                    <a:pt x="54" y="0"/>
                  </a:lnTo>
                  <a:lnTo>
                    <a:pt x="66" y="0"/>
                  </a:lnTo>
                  <a:lnTo>
                    <a:pt x="68" y="28"/>
                  </a:lnTo>
                  <a:lnTo>
                    <a:pt x="80" y="40"/>
                  </a:lnTo>
                  <a:lnTo>
                    <a:pt x="100" y="44"/>
                  </a:lnTo>
                  <a:lnTo>
                    <a:pt x="104" y="50"/>
                  </a:lnTo>
                  <a:lnTo>
                    <a:pt x="122" y="56"/>
                  </a:lnTo>
                  <a:lnTo>
                    <a:pt x="142" y="62"/>
                  </a:lnTo>
                  <a:lnTo>
                    <a:pt x="146" y="74"/>
                  </a:lnTo>
                  <a:lnTo>
                    <a:pt x="148" y="82"/>
                  </a:lnTo>
                  <a:lnTo>
                    <a:pt x="146" y="90"/>
                  </a:lnTo>
                  <a:lnTo>
                    <a:pt x="148" y="102"/>
                  </a:lnTo>
                  <a:lnTo>
                    <a:pt x="160" y="102"/>
                  </a:lnTo>
                  <a:lnTo>
                    <a:pt x="176" y="102"/>
                  </a:lnTo>
                  <a:lnTo>
                    <a:pt x="174" y="110"/>
                  </a:lnTo>
                  <a:lnTo>
                    <a:pt x="176" y="122"/>
                  </a:lnTo>
                  <a:lnTo>
                    <a:pt x="186" y="126"/>
                  </a:lnTo>
                  <a:lnTo>
                    <a:pt x="188" y="136"/>
                  </a:lnTo>
                  <a:lnTo>
                    <a:pt x="188" y="142"/>
                  </a:lnTo>
                  <a:lnTo>
                    <a:pt x="180" y="156"/>
                  </a:lnTo>
                  <a:lnTo>
                    <a:pt x="184" y="162"/>
                  </a:lnTo>
                  <a:lnTo>
                    <a:pt x="180" y="166"/>
                  </a:lnTo>
                  <a:lnTo>
                    <a:pt x="174" y="160"/>
                  </a:lnTo>
                  <a:lnTo>
                    <a:pt x="164" y="154"/>
                  </a:lnTo>
                  <a:lnTo>
                    <a:pt x="152" y="152"/>
                  </a:lnTo>
                  <a:lnTo>
                    <a:pt x="136" y="154"/>
                  </a:lnTo>
                  <a:lnTo>
                    <a:pt x="126" y="158"/>
                  </a:lnTo>
                  <a:lnTo>
                    <a:pt x="120" y="160"/>
                  </a:lnTo>
                  <a:lnTo>
                    <a:pt x="114" y="174"/>
                  </a:lnTo>
                  <a:lnTo>
                    <a:pt x="114" y="184"/>
                  </a:lnTo>
                  <a:lnTo>
                    <a:pt x="112" y="194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84" y="212"/>
                  </a:lnTo>
                  <a:lnTo>
                    <a:pt x="74" y="200"/>
                  </a:lnTo>
                  <a:lnTo>
                    <a:pt x="60" y="202"/>
                  </a:lnTo>
                  <a:lnTo>
                    <a:pt x="52" y="196"/>
                  </a:lnTo>
                  <a:lnTo>
                    <a:pt x="44" y="202"/>
                  </a:lnTo>
                  <a:lnTo>
                    <a:pt x="40" y="210"/>
                  </a:lnTo>
                  <a:lnTo>
                    <a:pt x="38" y="214"/>
                  </a:lnTo>
                  <a:lnTo>
                    <a:pt x="32" y="214"/>
                  </a:lnTo>
                  <a:lnTo>
                    <a:pt x="30" y="214"/>
                  </a:lnTo>
                  <a:lnTo>
                    <a:pt x="28" y="214"/>
                  </a:lnTo>
                  <a:lnTo>
                    <a:pt x="26" y="200"/>
                  </a:lnTo>
                  <a:lnTo>
                    <a:pt x="22" y="186"/>
                  </a:lnTo>
                  <a:lnTo>
                    <a:pt x="14" y="174"/>
                  </a:lnTo>
                  <a:lnTo>
                    <a:pt x="14" y="156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18"/>
                  </a:lnTo>
                  <a:lnTo>
                    <a:pt x="6" y="112"/>
                  </a:lnTo>
                  <a:lnTo>
                    <a:pt x="10" y="106"/>
                  </a:lnTo>
                  <a:lnTo>
                    <a:pt x="4" y="100"/>
                  </a:lnTo>
                  <a:lnTo>
                    <a:pt x="0" y="94"/>
                  </a:lnTo>
                  <a:lnTo>
                    <a:pt x="2" y="84"/>
                  </a:lnTo>
                  <a:lnTo>
                    <a:pt x="6" y="74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10" y="44"/>
                  </a:lnTo>
                  <a:lnTo>
                    <a:pt x="0" y="18"/>
                  </a:lnTo>
                  <a:lnTo>
                    <a:pt x="10" y="18"/>
                  </a:lnTo>
                  <a:lnTo>
                    <a:pt x="20" y="16"/>
                  </a:lnTo>
                  <a:lnTo>
                    <a:pt x="34" y="10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7" name="Freeform 82"/>
            <p:cNvSpPr>
              <a:spLocks/>
            </p:cNvSpPr>
            <p:nvPr/>
          </p:nvSpPr>
          <p:spPr bwMode="gray">
            <a:xfrm>
              <a:off x="1706" y="2877"/>
              <a:ext cx="134" cy="140"/>
            </a:xfrm>
            <a:custGeom>
              <a:avLst/>
              <a:gdLst>
                <a:gd name="T0" fmla="*/ 108 w 134"/>
                <a:gd name="T1" fmla="*/ 136 h 140"/>
                <a:gd name="T2" fmla="*/ 94 w 134"/>
                <a:gd name="T3" fmla="*/ 140 h 140"/>
                <a:gd name="T4" fmla="*/ 72 w 134"/>
                <a:gd name="T5" fmla="*/ 140 h 140"/>
                <a:gd name="T6" fmla="*/ 66 w 134"/>
                <a:gd name="T7" fmla="*/ 132 h 140"/>
                <a:gd name="T8" fmla="*/ 72 w 134"/>
                <a:gd name="T9" fmla="*/ 118 h 140"/>
                <a:gd name="T10" fmla="*/ 80 w 134"/>
                <a:gd name="T11" fmla="*/ 106 h 140"/>
                <a:gd name="T12" fmla="*/ 74 w 134"/>
                <a:gd name="T13" fmla="*/ 98 h 140"/>
                <a:gd name="T14" fmla="*/ 54 w 134"/>
                <a:gd name="T15" fmla="*/ 90 h 140"/>
                <a:gd name="T16" fmla="*/ 38 w 134"/>
                <a:gd name="T17" fmla="*/ 78 h 140"/>
                <a:gd name="T18" fmla="*/ 30 w 134"/>
                <a:gd name="T19" fmla="*/ 78 h 140"/>
                <a:gd name="T20" fmla="*/ 20 w 134"/>
                <a:gd name="T21" fmla="*/ 72 h 140"/>
                <a:gd name="T22" fmla="*/ 8 w 134"/>
                <a:gd name="T23" fmla="*/ 60 h 140"/>
                <a:gd name="T24" fmla="*/ 2 w 134"/>
                <a:gd name="T25" fmla="*/ 52 h 140"/>
                <a:gd name="T26" fmla="*/ 0 w 134"/>
                <a:gd name="T27" fmla="*/ 46 h 140"/>
                <a:gd name="T28" fmla="*/ 4 w 134"/>
                <a:gd name="T29" fmla="*/ 42 h 140"/>
                <a:gd name="T30" fmla="*/ 6 w 134"/>
                <a:gd name="T31" fmla="*/ 32 h 140"/>
                <a:gd name="T32" fmla="*/ 6 w 134"/>
                <a:gd name="T33" fmla="*/ 22 h 140"/>
                <a:gd name="T34" fmla="*/ 12 w 134"/>
                <a:gd name="T35" fmla="*/ 8 h 140"/>
                <a:gd name="T36" fmla="*/ 28 w 134"/>
                <a:gd name="T37" fmla="*/ 2 h 140"/>
                <a:gd name="T38" fmla="*/ 44 w 134"/>
                <a:gd name="T39" fmla="*/ 0 h 140"/>
                <a:gd name="T40" fmla="*/ 56 w 134"/>
                <a:gd name="T41" fmla="*/ 2 h 140"/>
                <a:gd name="T42" fmla="*/ 66 w 134"/>
                <a:gd name="T43" fmla="*/ 8 h 140"/>
                <a:gd name="T44" fmla="*/ 72 w 134"/>
                <a:gd name="T45" fmla="*/ 14 h 140"/>
                <a:gd name="T46" fmla="*/ 76 w 134"/>
                <a:gd name="T47" fmla="*/ 22 h 140"/>
                <a:gd name="T48" fmla="*/ 76 w 134"/>
                <a:gd name="T49" fmla="*/ 34 h 140"/>
                <a:gd name="T50" fmla="*/ 76 w 134"/>
                <a:gd name="T51" fmla="*/ 50 h 140"/>
                <a:gd name="T52" fmla="*/ 86 w 134"/>
                <a:gd name="T53" fmla="*/ 50 h 140"/>
                <a:gd name="T54" fmla="*/ 94 w 134"/>
                <a:gd name="T55" fmla="*/ 48 h 140"/>
                <a:gd name="T56" fmla="*/ 104 w 134"/>
                <a:gd name="T57" fmla="*/ 50 h 140"/>
                <a:gd name="T58" fmla="*/ 110 w 134"/>
                <a:gd name="T59" fmla="*/ 54 h 140"/>
                <a:gd name="T60" fmla="*/ 108 w 134"/>
                <a:gd name="T61" fmla="*/ 64 h 140"/>
                <a:gd name="T62" fmla="*/ 112 w 134"/>
                <a:gd name="T63" fmla="*/ 74 h 140"/>
                <a:gd name="T64" fmla="*/ 120 w 134"/>
                <a:gd name="T65" fmla="*/ 82 h 140"/>
                <a:gd name="T66" fmla="*/ 128 w 134"/>
                <a:gd name="T67" fmla="*/ 80 h 140"/>
                <a:gd name="T68" fmla="*/ 134 w 134"/>
                <a:gd name="T69" fmla="*/ 82 h 140"/>
                <a:gd name="T70" fmla="*/ 132 w 134"/>
                <a:gd name="T71" fmla="*/ 90 h 140"/>
                <a:gd name="T72" fmla="*/ 128 w 134"/>
                <a:gd name="T73" fmla="*/ 100 h 140"/>
                <a:gd name="T74" fmla="*/ 128 w 134"/>
                <a:gd name="T75" fmla="*/ 114 h 140"/>
                <a:gd name="T76" fmla="*/ 126 w 134"/>
                <a:gd name="T77" fmla="*/ 120 h 140"/>
                <a:gd name="T78" fmla="*/ 122 w 134"/>
                <a:gd name="T79" fmla="*/ 128 h 140"/>
                <a:gd name="T80" fmla="*/ 112 w 134"/>
                <a:gd name="T81" fmla="*/ 134 h 140"/>
                <a:gd name="T82" fmla="*/ 108 w 134"/>
                <a:gd name="T83" fmla="*/ 1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4" h="140">
                  <a:moveTo>
                    <a:pt x="108" y="136"/>
                  </a:moveTo>
                  <a:lnTo>
                    <a:pt x="94" y="140"/>
                  </a:lnTo>
                  <a:lnTo>
                    <a:pt x="72" y="140"/>
                  </a:lnTo>
                  <a:lnTo>
                    <a:pt x="66" y="132"/>
                  </a:lnTo>
                  <a:lnTo>
                    <a:pt x="72" y="118"/>
                  </a:lnTo>
                  <a:lnTo>
                    <a:pt x="80" y="106"/>
                  </a:lnTo>
                  <a:lnTo>
                    <a:pt x="74" y="98"/>
                  </a:lnTo>
                  <a:lnTo>
                    <a:pt x="54" y="90"/>
                  </a:lnTo>
                  <a:lnTo>
                    <a:pt x="38" y="78"/>
                  </a:lnTo>
                  <a:lnTo>
                    <a:pt x="30" y="78"/>
                  </a:lnTo>
                  <a:lnTo>
                    <a:pt x="20" y="72"/>
                  </a:lnTo>
                  <a:lnTo>
                    <a:pt x="8" y="60"/>
                  </a:lnTo>
                  <a:lnTo>
                    <a:pt x="2" y="52"/>
                  </a:lnTo>
                  <a:lnTo>
                    <a:pt x="0" y="46"/>
                  </a:lnTo>
                  <a:lnTo>
                    <a:pt x="4" y="42"/>
                  </a:lnTo>
                  <a:lnTo>
                    <a:pt x="6" y="32"/>
                  </a:lnTo>
                  <a:lnTo>
                    <a:pt x="6" y="22"/>
                  </a:lnTo>
                  <a:lnTo>
                    <a:pt x="12" y="8"/>
                  </a:lnTo>
                  <a:lnTo>
                    <a:pt x="28" y="2"/>
                  </a:lnTo>
                  <a:lnTo>
                    <a:pt x="44" y="0"/>
                  </a:lnTo>
                  <a:lnTo>
                    <a:pt x="56" y="2"/>
                  </a:lnTo>
                  <a:lnTo>
                    <a:pt x="66" y="8"/>
                  </a:lnTo>
                  <a:lnTo>
                    <a:pt x="72" y="14"/>
                  </a:lnTo>
                  <a:lnTo>
                    <a:pt x="76" y="22"/>
                  </a:lnTo>
                  <a:lnTo>
                    <a:pt x="76" y="34"/>
                  </a:lnTo>
                  <a:lnTo>
                    <a:pt x="76" y="50"/>
                  </a:lnTo>
                  <a:lnTo>
                    <a:pt x="86" y="50"/>
                  </a:lnTo>
                  <a:lnTo>
                    <a:pt x="94" y="48"/>
                  </a:lnTo>
                  <a:lnTo>
                    <a:pt x="104" y="50"/>
                  </a:lnTo>
                  <a:lnTo>
                    <a:pt x="110" y="54"/>
                  </a:lnTo>
                  <a:lnTo>
                    <a:pt x="108" y="64"/>
                  </a:lnTo>
                  <a:lnTo>
                    <a:pt x="112" y="74"/>
                  </a:lnTo>
                  <a:lnTo>
                    <a:pt x="120" y="82"/>
                  </a:lnTo>
                  <a:lnTo>
                    <a:pt x="128" y="80"/>
                  </a:lnTo>
                  <a:lnTo>
                    <a:pt x="134" y="82"/>
                  </a:lnTo>
                  <a:lnTo>
                    <a:pt x="132" y="90"/>
                  </a:lnTo>
                  <a:lnTo>
                    <a:pt x="128" y="100"/>
                  </a:lnTo>
                  <a:lnTo>
                    <a:pt x="128" y="114"/>
                  </a:lnTo>
                  <a:lnTo>
                    <a:pt x="126" y="120"/>
                  </a:lnTo>
                  <a:lnTo>
                    <a:pt x="122" y="128"/>
                  </a:lnTo>
                  <a:lnTo>
                    <a:pt x="112" y="134"/>
                  </a:lnTo>
                  <a:lnTo>
                    <a:pt x="108" y="13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8" name="Freeform 83"/>
            <p:cNvSpPr>
              <a:spLocks/>
            </p:cNvSpPr>
            <p:nvPr/>
          </p:nvSpPr>
          <p:spPr bwMode="gray">
            <a:xfrm>
              <a:off x="1774" y="3057"/>
              <a:ext cx="84" cy="90"/>
            </a:xfrm>
            <a:custGeom>
              <a:avLst/>
              <a:gdLst>
                <a:gd name="T0" fmla="*/ 20 w 84"/>
                <a:gd name="T1" fmla="*/ 0 h 90"/>
                <a:gd name="T2" fmla="*/ 30 w 84"/>
                <a:gd name="T3" fmla="*/ 8 h 90"/>
                <a:gd name="T4" fmla="*/ 38 w 84"/>
                <a:gd name="T5" fmla="*/ 18 h 90"/>
                <a:gd name="T6" fmla="*/ 46 w 84"/>
                <a:gd name="T7" fmla="*/ 20 h 90"/>
                <a:gd name="T8" fmla="*/ 60 w 84"/>
                <a:gd name="T9" fmla="*/ 28 h 90"/>
                <a:gd name="T10" fmla="*/ 72 w 84"/>
                <a:gd name="T11" fmla="*/ 38 h 90"/>
                <a:gd name="T12" fmla="*/ 78 w 84"/>
                <a:gd name="T13" fmla="*/ 44 h 90"/>
                <a:gd name="T14" fmla="*/ 82 w 84"/>
                <a:gd name="T15" fmla="*/ 50 h 90"/>
                <a:gd name="T16" fmla="*/ 80 w 84"/>
                <a:gd name="T17" fmla="*/ 56 h 90"/>
                <a:gd name="T18" fmla="*/ 80 w 84"/>
                <a:gd name="T19" fmla="*/ 62 h 90"/>
                <a:gd name="T20" fmla="*/ 84 w 84"/>
                <a:gd name="T21" fmla="*/ 66 h 90"/>
                <a:gd name="T22" fmla="*/ 80 w 84"/>
                <a:gd name="T23" fmla="*/ 70 h 90"/>
                <a:gd name="T24" fmla="*/ 72 w 84"/>
                <a:gd name="T25" fmla="*/ 80 h 90"/>
                <a:gd name="T26" fmla="*/ 66 w 84"/>
                <a:gd name="T27" fmla="*/ 86 h 90"/>
                <a:gd name="T28" fmla="*/ 62 w 84"/>
                <a:gd name="T29" fmla="*/ 88 h 90"/>
                <a:gd name="T30" fmla="*/ 60 w 84"/>
                <a:gd name="T31" fmla="*/ 90 h 90"/>
                <a:gd name="T32" fmla="*/ 42 w 84"/>
                <a:gd name="T33" fmla="*/ 88 h 90"/>
                <a:gd name="T34" fmla="*/ 28 w 84"/>
                <a:gd name="T35" fmla="*/ 86 h 90"/>
                <a:gd name="T36" fmla="*/ 18 w 84"/>
                <a:gd name="T37" fmla="*/ 82 h 90"/>
                <a:gd name="T38" fmla="*/ 6 w 84"/>
                <a:gd name="T39" fmla="*/ 80 h 90"/>
                <a:gd name="T40" fmla="*/ 0 w 84"/>
                <a:gd name="T41" fmla="*/ 76 h 90"/>
                <a:gd name="T42" fmla="*/ 0 w 84"/>
                <a:gd name="T43" fmla="*/ 60 h 90"/>
                <a:gd name="T44" fmla="*/ 4 w 84"/>
                <a:gd name="T45" fmla="*/ 40 h 90"/>
                <a:gd name="T46" fmla="*/ 6 w 84"/>
                <a:gd name="T47" fmla="*/ 24 h 90"/>
                <a:gd name="T48" fmla="*/ 10 w 84"/>
                <a:gd name="T49" fmla="*/ 8 h 90"/>
                <a:gd name="T50" fmla="*/ 12 w 84"/>
                <a:gd name="T51" fmla="*/ 2 h 90"/>
                <a:gd name="T52" fmla="*/ 20 w 84"/>
                <a:gd name="T5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4" h="90">
                  <a:moveTo>
                    <a:pt x="20" y="0"/>
                  </a:moveTo>
                  <a:lnTo>
                    <a:pt x="30" y="8"/>
                  </a:lnTo>
                  <a:lnTo>
                    <a:pt x="38" y="18"/>
                  </a:lnTo>
                  <a:lnTo>
                    <a:pt x="46" y="20"/>
                  </a:lnTo>
                  <a:lnTo>
                    <a:pt x="60" y="28"/>
                  </a:lnTo>
                  <a:lnTo>
                    <a:pt x="72" y="38"/>
                  </a:lnTo>
                  <a:lnTo>
                    <a:pt x="78" y="44"/>
                  </a:lnTo>
                  <a:lnTo>
                    <a:pt x="82" y="50"/>
                  </a:lnTo>
                  <a:lnTo>
                    <a:pt x="80" y="56"/>
                  </a:lnTo>
                  <a:lnTo>
                    <a:pt x="80" y="62"/>
                  </a:lnTo>
                  <a:lnTo>
                    <a:pt x="84" y="66"/>
                  </a:lnTo>
                  <a:lnTo>
                    <a:pt x="80" y="70"/>
                  </a:lnTo>
                  <a:lnTo>
                    <a:pt x="72" y="80"/>
                  </a:lnTo>
                  <a:lnTo>
                    <a:pt x="66" y="86"/>
                  </a:lnTo>
                  <a:lnTo>
                    <a:pt x="62" y="88"/>
                  </a:lnTo>
                  <a:lnTo>
                    <a:pt x="60" y="90"/>
                  </a:lnTo>
                  <a:lnTo>
                    <a:pt x="42" y="88"/>
                  </a:lnTo>
                  <a:lnTo>
                    <a:pt x="28" y="86"/>
                  </a:lnTo>
                  <a:lnTo>
                    <a:pt x="18" y="82"/>
                  </a:lnTo>
                  <a:lnTo>
                    <a:pt x="6" y="80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4" y="40"/>
                  </a:lnTo>
                  <a:lnTo>
                    <a:pt x="6" y="24"/>
                  </a:lnTo>
                  <a:lnTo>
                    <a:pt x="10" y="8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69" name="Freeform 84"/>
            <p:cNvSpPr>
              <a:spLocks/>
            </p:cNvSpPr>
            <p:nvPr/>
          </p:nvSpPr>
          <p:spPr bwMode="gray">
            <a:xfrm>
              <a:off x="1534" y="2921"/>
              <a:ext cx="316" cy="562"/>
            </a:xfrm>
            <a:custGeom>
              <a:avLst/>
              <a:gdLst>
                <a:gd name="T0" fmla="*/ 108 w 316"/>
                <a:gd name="T1" fmla="*/ 6 h 562"/>
                <a:gd name="T2" fmla="*/ 138 w 316"/>
                <a:gd name="T3" fmla="*/ 4 h 562"/>
                <a:gd name="T4" fmla="*/ 172 w 316"/>
                <a:gd name="T5" fmla="*/ 2 h 562"/>
                <a:gd name="T6" fmla="*/ 190 w 316"/>
                <a:gd name="T7" fmla="*/ 26 h 562"/>
                <a:gd name="T8" fmla="*/ 210 w 316"/>
                <a:gd name="T9" fmla="*/ 34 h 562"/>
                <a:gd name="T10" fmla="*/ 236 w 316"/>
                <a:gd name="T11" fmla="*/ 50 h 562"/>
                <a:gd name="T12" fmla="*/ 246 w 316"/>
                <a:gd name="T13" fmla="*/ 72 h 562"/>
                <a:gd name="T14" fmla="*/ 266 w 316"/>
                <a:gd name="T15" fmla="*/ 96 h 562"/>
                <a:gd name="T16" fmla="*/ 294 w 316"/>
                <a:gd name="T17" fmla="*/ 84 h 562"/>
                <a:gd name="T18" fmla="*/ 310 w 316"/>
                <a:gd name="T19" fmla="*/ 62 h 562"/>
                <a:gd name="T20" fmla="*/ 312 w 316"/>
                <a:gd name="T21" fmla="*/ 88 h 562"/>
                <a:gd name="T22" fmla="*/ 292 w 316"/>
                <a:gd name="T23" fmla="*/ 104 h 562"/>
                <a:gd name="T24" fmla="*/ 268 w 316"/>
                <a:gd name="T25" fmla="*/ 128 h 562"/>
                <a:gd name="T26" fmla="*/ 252 w 316"/>
                <a:gd name="T27" fmla="*/ 138 h 562"/>
                <a:gd name="T28" fmla="*/ 240 w 316"/>
                <a:gd name="T29" fmla="*/ 192 h 562"/>
                <a:gd name="T30" fmla="*/ 234 w 316"/>
                <a:gd name="T31" fmla="*/ 222 h 562"/>
                <a:gd name="T32" fmla="*/ 258 w 316"/>
                <a:gd name="T33" fmla="*/ 236 h 562"/>
                <a:gd name="T34" fmla="*/ 266 w 316"/>
                <a:gd name="T35" fmla="*/ 254 h 562"/>
                <a:gd name="T36" fmla="*/ 240 w 316"/>
                <a:gd name="T37" fmla="*/ 294 h 562"/>
                <a:gd name="T38" fmla="*/ 190 w 316"/>
                <a:gd name="T39" fmla="*/ 300 h 562"/>
                <a:gd name="T40" fmla="*/ 180 w 316"/>
                <a:gd name="T41" fmla="*/ 314 h 562"/>
                <a:gd name="T42" fmla="*/ 162 w 316"/>
                <a:gd name="T43" fmla="*/ 342 h 562"/>
                <a:gd name="T44" fmla="*/ 136 w 316"/>
                <a:gd name="T45" fmla="*/ 332 h 562"/>
                <a:gd name="T46" fmla="*/ 136 w 316"/>
                <a:gd name="T47" fmla="*/ 362 h 562"/>
                <a:gd name="T48" fmla="*/ 150 w 316"/>
                <a:gd name="T49" fmla="*/ 362 h 562"/>
                <a:gd name="T50" fmla="*/ 158 w 316"/>
                <a:gd name="T51" fmla="*/ 370 h 562"/>
                <a:gd name="T52" fmla="*/ 146 w 316"/>
                <a:gd name="T53" fmla="*/ 368 h 562"/>
                <a:gd name="T54" fmla="*/ 140 w 316"/>
                <a:gd name="T55" fmla="*/ 376 h 562"/>
                <a:gd name="T56" fmla="*/ 132 w 316"/>
                <a:gd name="T57" fmla="*/ 396 h 562"/>
                <a:gd name="T58" fmla="*/ 118 w 316"/>
                <a:gd name="T59" fmla="*/ 414 h 562"/>
                <a:gd name="T60" fmla="*/ 96 w 316"/>
                <a:gd name="T61" fmla="*/ 444 h 562"/>
                <a:gd name="T62" fmla="*/ 112 w 316"/>
                <a:gd name="T63" fmla="*/ 456 h 562"/>
                <a:gd name="T64" fmla="*/ 118 w 316"/>
                <a:gd name="T65" fmla="*/ 474 h 562"/>
                <a:gd name="T66" fmla="*/ 90 w 316"/>
                <a:gd name="T67" fmla="*/ 510 h 562"/>
                <a:gd name="T68" fmla="*/ 70 w 316"/>
                <a:gd name="T69" fmla="*/ 524 h 562"/>
                <a:gd name="T70" fmla="*/ 72 w 316"/>
                <a:gd name="T71" fmla="*/ 552 h 562"/>
                <a:gd name="T72" fmla="*/ 60 w 316"/>
                <a:gd name="T73" fmla="*/ 558 h 562"/>
                <a:gd name="T74" fmla="*/ 18 w 316"/>
                <a:gd name="T75" fmla="*/ 544 h 562"/>
                <a:gd name="T76" fmla="*/ 2 w 316"/>
                <a:gd name="T77" fmla="*/ 520 h 562"/>
                <a:gd name="T78" fmla="*/ 10 w 316"/>
                <a:gd name="T79" fmla="*/ 492 h 562"/>
                <a:gd name="T80" fmla="*/ 28 w 316"/>
                <a:gd name="T81" fmla="*/ 450 h 562"/>
                <a:gd name="T82" fmla="*/ 26 w 316"/>
                <a:gd name="T83" fmla="*/ 400 h 562"/>
                <a:gd name="T84" fmla="*/ 24 w 316"/>
                <a:gd name="T85" fmla="*/ 360 h 562"/>
                <a:gd name="T86" fmla="*/ 36 w 316"/>
                <a:gd name="T87" fmla="*/ 302 h 562"/>
                <a:gd name="T88" fmla="*/ 40 w 316"/>
                <a:gd name="T89" fmla="*/ 278 h 562"/>
                <a:gd name="T90" fmla="*/ 48 w 316"/>
                <a:gd name="T91" fmla="*/ 244 h 562"/>
                <a:gd name="T92" fmla="*/ 56 w 316"/>
                <a:gd name="T93" fmla="*/ 196 h 562"/>
                <a:gd name="T94" fmla="*/ 48 w 316"/>
                <a:gd name="T95" fmla="*/ 156 h 562"/>
                <a:gd name="T96" fmla="*/ 64 w 316"/>
                <a:gd name="T97" fmla="*/ 106 h 562"/>
                <a:gd name="T98" fmla="*/ 76 w 316"/>
                <a:gd name="T99" fmla="*/ 52 h 562"/>
                <a:gd name="T100" fmla="*/ 100 w 316"/>
                <a:gd name="T101" fmla="*/ 3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6" h="562">
                  <a:moveTo>
                    <a:pt x="102" y="18"/>
                  </a:moveTo>
                  <a:lnTo>
                    <a:pt x="104" y="10"/>
                  </a:lnTo>
                  <a:lnTo>
                    <a:pt x="108" y="6"/>
                  </a:lnTo>
                  <a:lnTo>
                    <a:pt x="116" y="0"/>
                  </a:lnTo>
                  <a:lnTo>
                    <a:pt x="124" y="6"/>
                  </a:lnTo>
                  <a:lnTo>
                    <a:pt x="138" y="4"/>
                  </a:lnTo>
                  <a:lnTo>
                    <a:pt x="148" y="16"/>
                  </a:lnTo>
                  <a:lnTo>
                    <a:pt x="154" y="2"/>
                  </a:lnTo>
                  <a:lnTo>
                    <a:pt x="172" y="2"/>
                  </a:lnTo>
                  <a:lnTo>
                    <a:pt x="174" y="8"/>
                  </a:lnTo>
                  <a:lnTo>
                    <a:pt x="180" y="16"/>
                  </a:lnTo>
                  <a:lnTo>
                    <a:pt x="190" y="26"/>
                  </a:lnTo>
                  <a:lnTo>
                    <a:pt x="192" y="28"/>
                  </a:lnTo>
                  <a:lnTo>
                    <a:pt x="202" y="34"/>
                  </a:lnTo>
                  <a:lnTo>
                    <a:pt x="210" y="34"/>
                  </a:lnTo>
                  <a:lnTo>
                    <a:pt x="220" y="40"/>
                  </a:lnTo>
                  <a:lnTo>
                    <a:pt x="226" y="46"/>
                  </a:lnTo>
                  <a:lnTo>
                    <a:pt x="236" y="50"/>
                  </a:lnTo>
                  <a:lnTo>
                    <a:pt x="246" y="54"/>
                  </a:lnTo>
                  <a:lnTo>
                    <a:pt x="252" y="62"/>
                  </a:lnTo>
                  <a:lnTo>
                    <a:pt x="246" y="72"/>
                  </a:lnTo>
                  <a:lnTo>
                    <a:pt x="238" y="88"/>
                  </a:lnTo>
                  <a:lnTo>
                    <a:pt x="244" y="96"/>
                  </a:lnTo>
                  <a:lnTo>
                    <a:pt x="266" y="96"/>
                  </a:lnTo>
                  <a:lnTo>
                    <a:pt x="280" y="92"/>
                  </a:lnTo>
                  <a:lnTo>
                    <a:pt x="288" y="86"/>
                  </a:lnTo>
                  <a:lnTo>
                    <a:pt x="294" y="84"/>
                  </a:lnTo>
                  <a:lnTo>
                    <a:pt x="300" y="70"/>
                  </a:lnTo>
                  <a:lnTo>
                    <a:pt x="300" y="60"/>
                  </a:lnTo>
                  <a:lnTo>
                    <a:pt x="310" y="62"/>
                  </a:lnTo>
                  <a:lnTo>
                    <a:pt x="314" y="66"/>
                  </a:lnTo>
                  <a:lnTo>
                    <a:pt x="316" y="76"/>
                  </a:lnTo>
                  <a:lnTo>
                    <a:pt x="312" y="88"/>
                  </a:lnTo>
                  <a:lnTo>
                    <a:pt x="308" y="94"/>
                  </a:lnTo>
                  <a:lnTo>
                    <a:pt x="300" y="98"/>
                  </a:lnTo>
                  <a:lnTo>
                    <a:pt x="292" y="104"/>
                  </a:lnTo>
                  <a:lnTo>
                    <a:pt x="282" y="112"/>
                  </a:lnTo>
                  <a:lnTo>
                    <a:pt x="274" y="118"/>
                  </a:lnTo>
                  <a:lnTo>
                    <a:pt x="268" y="128"/>
                  </a:lnTo>
                  <a:lnTo>
                    <a:pt x="262" y="132"/>
                  </a:lnTo>
                  <a:lnTo>
                    <a:pt x="260" y="136"/>
                  </a:lnTo>
                  <a:lnTo>
                    <a:pt x="252" y="138"/>
                  </a:lnTo>
                  <a:lnTo>
                    <a:pt x="246" y="160"/>
                  </a:lnTo>
                  <a:lnTo>
                    <a:pt x="244" y="174"/>
                  </a:lnTo>
                  <a:lnTo>
                    <a:pt x="240" y="192"/>
                  </a:lnTo>
                  <a:lnTo>
                    <a:pt x="240" y="212"/>
                  </a:lnTo>
                  <a:lnTo>
                    <a:pt x="236" y="216"/>
                  </a:lnTo>
                  <a:lnTo>
                    <a:pt x="234" y="222"/>
                  </a:lnTo>
                  <a:lnTo>
                    <a:pt x="244" y="224"/>
                  </a:lnTo>
                  <a:lnTo>
                    <a:pt x="254" y="228"/>
                  </a:lnTo>
                  <a:lnTo>
                    <a:pt x="258" y="236"/>
                  </a:lnTo>
                  <a:lnTo>
                    <a:pt x="256" y="244"/>
                  </a:lnTo>
                  <a:lnTo>
                    <a:pt x="258" y="248"/>
                  </a:lnTo>
                  <a:lnTo>
                    <a:pt x="266" y="254"/>
                  </a:lnTo>
                  <a:lnTo>
                    <a:pt x="266" y="268"/>
                  </a:lnTo>
                  <a:lnTo>
                    <a:pt x="254" y="284"/>
                  </a:lnTo>
                  <a:lnTo>
                    <a:pt x="240" y="294"/>
                  </a:lnTo>
                  <a:lnTo>
                    <a:pt x="220" y="296"/>
                  </a:lnTo>
                  <a:lnTo>
                    <a:pt x="206" y="298"/>
                  </a:lnTo>
                  <a:lnTo>
                    <a:pt x="190" y="300"/>
                  </a:lnTo>
                  <a:lnTo>
                    <a:pt x="180" y="298"/>
                  </a:lnTo>
                  <a:lnTo>
                    <a:pt x="178" y="304"/>
                  </a:lnTo>
                  <a:lnTo>
                    <a:pt x="180" y="314"/>
                  </a:lnTo>
                  <a:lnTo>
                    <a:pt x="178" y="330"/>
                  </a:lnTo>
                  <a:lnTo>
                    <a:pt x="170" y="338"/>
                  </a:lnTo>
                  <a:lnTo>
                    <a:pt x="162" y="342"/>
                  </a:lnTo>
                  <a:lnTo>
                    <a:pt x="148" y="336"/>
                  </a:lnTo>
                  <a:lnTo>
                    <a:pt x="142" y="334"/>
                  </a:lnTo>
                  <a:lnTo>
                    <a:pt x="136" y="332"/>
                  </a:lnTo>
                  <a:lnTo>
                    <a:pt x="134" y="338"/>
                  </a:lnTo>
                  <a:lnTo>
                    <a:pt x="136" y="354"/>
                  </a:lnTo>
                  <a:lnTo>
                    <a:pt x="136" y="362"/>
                  </a:lnTo>
                  <a:lnTo>
                    <a:pt x="142" y="364"/>
                  </a:lnTo>
                  <a:lnTo>
                    <a:pt x="150" y="364"/>
                  </a:lnTo>
                  <a:lnTo>
                    <a:pt x="150" y="362"/>
                  </a:lnTo>
                  <a:lnTo>
                    <a:pt x="154" y="360"/>
                  </a:lnTo>
                  <a:lnTo>
                    <a:pt x="158" y="364"/>
                  </a:lnTo>
                  <a:lnTo>
                    <a:pt x="158" y="370"/>
                  </a:lnTo>
                  <a:lnTo>
                    <a:pt x="152" y="374"/>
                  </a:lnTo>
                  <a:lnTo>
                    <a:pt x="148" y="372"/>
                  </a:lnTo>
                  <a:lnTo>
                    <a:pt x="146" y="368"/>
                  </a:lnTo>
                  <a:lnTo>
                    <a:pt x="142" y="368"/>
                  </a:lnTo>
                  <a:lnTo>
                    <a:pt x="138" y="370"/>
                  </a:lnTo>
                  <a:lnTo>
                    <a:pt x="140" y="376"/>
                  </a:lnTo>
                  <a:lnTo>
                    <a:pt x="136" y="382"/>
                  </a:lnTo>
                  <a:lnTo>
                    <a:pt x="130" y="384"/>
                  </a:lnTo>
                  <a:lnTo>
                    <a:pt x="132" y="396"/>
                  </a:lnTo>
                  <a:lnTo>
                    <a:pt x="126" y="408"/>
                  </a:lnTo>
                  <a:lnTo>
                    <a:pt x="124" y="410"/>
                  </a:lnTo>
                  <a:lnTo>
                    <a:pt x="118" y="414"/>
                  </a:lnTo>
                  <a:lnTo>
                    <a:pt x="106" y="420"/>
                  </a:lnTo>
                  <a:lnTo>
                    <a:pt x="94" y="432"/>
                  </a:lnTo>
                  <a:lnTo>
                    <a:pt x="96" y="444"/>
                  </a:lnTo>
                  <a:lnTo>
                    <a:pt x="106" y="454"/>
                  </a:lnTo>
                  <a:lnTo>
                    <a:pt x="106" y="456"/>
                  </a:lnTo>
                  <a:lnTo>
                    <a:pt x="112" y="456"/>
                  </a:lnTo>
                  <a:lnTo>
                    <a:pt x="122" y="458"/>
                  </a:lnTo>
                  <a:lnTo>
                    <a:pt x="122" y="466"/>
                  </a:lnTo>
                  <a:lnTo>
                    <a:pt x="118" y="474"/>
                  </a:lnTo>
                  <a:lnTo>
                    <a:pt x="104" y="486"/>
                  </a:lnTo>
                  <a:lnTo>
                    <a:pt x="94" y="496"/>
                  </a:lnTo>
                  <a:lnTo>
                    <a:pt x="90" y="510"/>
                  </a:lnTo>
                  <a:lnTo>
                    <a:pt x="88" y="516"/>
                  </a:lnTo>
                  <a:lnTo>
                    <a:pt x="76" y="518"/>
                  </a:lnTo>
                  <a:lnTo>
                    <a:pt x="70" y="524"/>
                  </a:lnTo>
                  <a:lnTo>
                    <a:pt x="66" y="538"/>
                  </a:lnTo>
                  <a:lnTo>
                    <a:pt x="68" y="546"/>
                  </a:lnTo>
                  <a:lnTo>
                    <a:pt x="72" y="552"/>
                  </a:lnTo>
                  <a:lnTo>
                    <a:pt x="78" y="560"/>
                  </a:lnTo>
                  <a:lnTo>
                    <a:pt x="76" y="562"/>
                  </a:lnTo>
                  <a:lnTo>
                    <a:pt x="60" y="558"/>
                  </a:lnTo>
                  <a:lnTo>
                    <a:pt x="34" y="558"/>
                  </a:lnTo>
                  <a:lnTo>
                    <a:pt x="24" y="556"/>
                  </a:lnTo>
                  <a:lnTo>
                    <a:pt x="18" y="544"/>
                  </a:lnTo>
                  <a:lnTo>
                    <a:pt x="18" y="528"/>
                  </a:lnTo>
                  <a:lnTo>
                    <a:pt x="6" y="526"/>
                  </a:lnTo>
                  <a:lnTo>
                    <a:pt x="2" y="520"/>
                  </a:lnTo>
                  <a:lnTo>
                    <a:pt x="0" y="510"/>
                  </a:lnTo>
                  <a:lnTo>
                    <a:pt x="2" y="500"/>
                  </a:lnTo>
                  <a:lnTo>
                    <a:pt x="10" y="492"/>
                  </a:lnTo>
                  <a:lnTo>
                    <a:pt x="18" y="480"/>
                  </a:lnTo>
                  <a:lnTo>
                    <a:pt x="20" y="462"/>
                  </a:lnTo>
                  <a:lnTo>
                    <a:pt x="28" y="450"/>
                  </a:lnTo>
                  <a:lnTo>
                    <a:pt x="28" y="424"/>
                  </a:lnTo>
                  <a:lnTo>
                    <a:pt x="30" y="412"/>
                  </a:lnTo>
                  <a:lnTo>
                    <a:pt x="26" y="400"/>
                  </a:lnTo>
                  <a:lnTo>
                    <a:pt x="26" y="380"/>
                  </a:lnTo>
                  <a:lnTo>
                    <a:pt x="22" y="376"/>
                  </a:lnTo>
                  <a:lnTo>
                    <a:pt x="24" y="360"/>
                  </a:lnTo>
                  <a:lnTo>
                    <a:pt x="26" y="348"/>
                  </a:lnTo>
                  <a:lnTo>
                    <a:pt x="28" y="318"/>
                  </a:lnTo>
                  <a:lnTo>
                    <a:pt x="36" y="302"/>
                  </a:lnTo>
                  <a:lnTo>
                    <a:pt x="38" y="296"/>
                  </a:lnTo>
                  <a:lnTo>
                    <a:pt x="40" y="292"/>
                  </a:lnTo>
                  <a:lnTo>
                    <a:pt x="40" y="278"/>
                  </a:lnTo>
                  <a:lnTo>
                    <a:pt x="38" y="254"/>
                  </a:lnTo>
                  <a:lnTo>
                    <a:pt x="44" y="248"/>
                  </a:lnTo>
                  <a:lnTo>
                    <a:pt x="48" y="244"/>
                  </a:lnTo>
                  <a:lnTo>
                    <a:pt x="50" y="224"/>
                  </a:lnTo>
                  <a:lnTo>
                    <a:pt x="54" y="216"/>
                  </a:lnTo>
                  <a:lnTo>
                    <a:pt x="56" y="196"/>
                  </a:lnTo>
                  <a:lnTo>
                    <a:pt x="52" y="180"/>
                  </a:lnTo>
                  <a:lnTo>
                    <a:pt x="48" y="172"/>
                  </a:lnTo>
                  <a:lnTo>
                    <a:pt x="48" y="156"/>
                  </a:lnTo>
                  <a:lnTo>
                    <a:pt x="52" y="148"/>
                  </a:lnTo>
                  <a:lnTo>
                    <a:pt x="56" y="120"/>
                  </a:lnTo>
                  <a:lnTo>
                    <a:pt x="64" y="106"/>
                  </a:lnTo>
                  <a:lnTo>
                    <a:pt x="74" y="92"/>
                  </a:lnTo>
                  <a:lnTo>
                    <a:pt x="80" y="82"/>
                  </a:lnTo>
                  <a:lnTo>
                    <a:pt x="76" y="52"/>
                  </a:lnTo>
                  <a:lnTo>
                    <a:pt x="82" y="46"/>
                  </a:lnTo>
                  <a:lnTo>
                    <a:pt x="90" y="42"/>
                  </a:lnTo>
                  <a:lnTo>
                    <a:pt x="100" y="30"/>
                  </a:lnTo>
                  <a:lnTo>
                    <a:pt x="102" y="1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0" name="Freeform 85"/>
            <p:cNvSpPr>
              <a:spLocks/>
            </p:cNvSpPr>
            <p:nvPr/>
          </p:nvSpPr>
          <p:spPr bwMode="gray">
            <a:xfrm>
              <a:off x="1500" y="2843"/>
              <a:ext cx="136" cy="672"/>
            </a:xfrm>
            <a:custGeom>
              <a:avLst/>
              <a:gdLst>
                <a:gd name="T0" fmla="*/ 96 w 136"/>
                <a:gd name="T1" fmla="*/ 2 h 672"/>
                <a:gd name="T2" fmla="*/ 112 w 136"/>
                <a:gd name="T3" fmla="*/ 38 h 672"/>
                <a:gd name="T4" fmla="*/ 124 w 136"/>
                <a:gd name="T5" fmla="*/ 82 h 672"/>
                <a:gd name="T6" fmla="*/ 134 w 136"/>
                <a:gd name="T7" fmla="*/ 108 h 672"/>
                <a:gd name="T8" fmla="*/ 110 w 136"/>
                <a:gd name="T9" fmla="*/ 130 h 672"/>
                <a:gd name="T10" fmla="*/ 90 w 136"/>
                <a:gd name="T11" fmla="*/ 198 h 672"/>
                <a:gd name="T12" fmla="*/ 82 w 136"/>
                <a:gd name="T13" fmla="*/ 250 h 672"/>
                <a:gd name="T14" fmla="*/ 84 w 136"/>
                <a:gd name="T15" fmla="*/ 302 h 672"/>
                <a:gd name="T16" fmla="*/ 74 w 136"/>
                <a:gd name="T17" fmla="*/ 354 h 672"/>
                <a:gd name="T18" fmla="*/ 60 w 136"/>
                <a:gd name="T19" fmla="*/ 426 h 672"/>
                <a:gd name="T20" fmla="*/ 60 w 136"/>
                <a:gd name="T21" fmla="*/ 458 h 672"/>
                <a:gd name="T22" fmla="*/ 62 w 136"/>
                <a:gd name="T23" fmla="*/ 502 h 672"/>
                <a:gd name="T24" fmla="*/ 52 w 136"/>
                <a:gd name="T25" fmla="*/ 558 h 672"/>
                <a:gd name="T26" fmla="*/ 34 w 136"/>
                <a:gd name="T27" fmla="*/ 588 h 672"/>
                <a:gd name="T28" fmla="*/ 52 w 136"/>
                <a:gd name="T29" fmla="*/ 606 h 672"/>
                <a:gd name="T30" fmla="*/ 68 w 136"/>
                <a:gd name="T31" fmla="*/ 636 h 672"/>
                <a:gd name="T32" fmla="*/ 88 w 136"/>
                <a:gd name="T33" fmla="*/ 648 h 672"/>
                <a:gd name="T34" fmla="*/ 74 w 136"/>
                <a:gd name="T35" fmla="*/ 666 h 672"/>
                <a:gd name="T36" fmla="*/ 58 w 136"/>
                <a:gd name="T37" fmla="*/ 668 h 672"/>
                <a:gd name="T38" fmla="*/ 70 w 136"/>
                <a:gd name="T39" fmla="*/ 652 h 672"/>
                <a:gd name="T40" fmla="*/ 52 w 136"/>
                <a:gd name="T41" fmla="*/ 662 h 672"/>
                <a:gd name="T42" fmla="*/ 46 w 136"/>
                <a:gd name="T43" fmla="*/ 648 h 672"/>
                <a:gd name="T44" fmla="*/ 38 w 136"/>
                <a:gd name="T45" fmla="*/ 646 h 672"/>
                <a:gd name="T46" fmla="*/ 42 w 136"/>
                <a:gd name="T47" fmla="*/ 632 h 672"/>
                <a:gd name="T48" fmla="*/ 26 w 136"/>
                <a:gd name="T49" fmla="*/ 630 h 672"/>
                <a:gd name="T50" fmla="*/ 20 w 136"/>
                <a:gd name="T51" fmla="*/ 606 h 672"/>
                <a:gd name="T52" fmla="*/ 16 w 136"/>
                <a:gd name="T53" fmla="*/ 590 h 672"/>
                <a:gd name="T54" fmla="*/ 8 w 136"/>
                <a:gd name="T55" fmla="*/ 558 h 672"/>
                <a:gd name="T56" fmla="*/ 18 w 136"/>
                <a:gd name="T57" fmla="*/ 568 h 672"/>
                <a:gd name="T58" fmla="*/ 28 w 136"/>
                <a:gd name="T59" fmla="*/ 556 h 672"/>
                <a:gd name="T60" fmla="*/ 28 w 136"/>
                <a:gd name="T61" fmla="*/ 548 h 672"/>
                <a:gd name="T62" fmla="*/ 18 w 136"/>
                <a:gd name="T63" fmla="*/ 536 h 672"/>
                <a:gd name="T64" fmla="*/ 16 w 136"/>
                <a:gd name="T65" fmla="*/ 530 h 672"/>
                <a:gd name="T66" fmla="*/ 10 w 136"/>
                <a:gd name="T67" fmla="*/ 514 h 672"/>
                <a:gd name="T68" fmla="*/ 24 w 136"/>
                <a:gd name="T69" fmla="*/ 506 h 672"/>
                <a:gd name="T70" fmla="*/ 42 w 136"/>
                <a:gd name="T71" fmla="*/ 494 h 672"/>
                <a:gd name="T72" fmla="*/ 44 w 136"/>
                <a:gd name="T73" fmla="*/ 462 h 672"/>
                <a:gd name="T74" fmla="*/ 46 w 136"/>
                <a:gd name="T75" fmla="*/ 440 h 672"/>
                <a:gd name="T76" fmla="*/ 36 w 136"/>
                <a:gd name="T77" fmla="*/ 428 h 672"/>
                <a:gd name="T78" fmla="*/ 32 w 136"/>
                <a:gd name="T79" fmla="*/ 456 h 672"/>
                <a:gd name="T80" fmla="*/ 22 w 136"/>
                <a:gd name="T81" fmla="*/ 450 h 672"/>
                <a:gd name="T82" fmla="*/ 28 w 136"/>
                <a:gd name="T83" fmla="*/ 426 h 672"/>
                <a:gd name="T84" fmla="*/ 32 w 136"/>
                <a:gd name="T85" fmla="*/ 394 h 672"/>
                <a:gd name="T86" fmla="*/ 34 w 136"/>
                <a:gd name="T87" fmla="*/ 366 h 672"/>
                <a:gd name="T88" fmla="*/ 38 w 136"/>
                <a:gd name="T89" fmla="*/ 346 h 672"/>
                <a:gd name="T90" fmla="*/ 52 w 136"/>
                <a:gd name="T91" fmla="*/ 308 h 672"/>
                <a:gd name="T92" fmla="*/ 64 w 136"/>
                <a:gd name="T93" fmla="*/ 270 h 672"/>
                <a:gd name="T94" fmla="*/ 70 w 136"/>
                <a:gd name="T95" fmla="*/ 214 h 672"/>
                <a:gd name="T96" fmla="*/ 70 w 136"/>
                <a:gd name="T97" fmla="*/ 194 h 672"/>
                <a:gd name="T98" fmla="*/ 82 w 136"/>
                <a:gd name="T99" fmla="*/ 98 h 672"/>
                <a:gd name="T100" fmla="*/ 84 w 136"/>
                <a:gd name="T101" fmla="*/ 18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" h="672">
                  <a:moveTo>
                    <a:pt x="84" y="18"/>
                  </a:moveTo>
                  <a:lnTo>
                    <a:pt x="90" y="16"/>
                  </a:lnTo>
                  <a:lnTo>
                    <a:pt x="96" y="2"/>
                  </a:lnTo>
                  <a:lnTo>
                    <a:pt x="98" y="0"/>
                  </a:lnTo>
                  <a:lnTo>
                    <a:pt x="102" y="12"/>
                  </a:lnTo>
                  <a:lnTo>
                    <a:pt x="112" y="38"/>
                  </a:lnTo>
                  <a:lnTo>
                    <a:pt x="112" y="56"/>
                  </a:lnTo>
                  <a:lnTo>
                    <a:pt x="120" y="68"/>
                  </a:lnTo>
                  <a:lnTo>
                    <a:pt x="124" y="82"/>
                  </a:lnTo>
                  <a:lnTo>
                    <a:pt x="126" y="96"/>
                  </a:lnTo>
                  <a:lnTo>
                    <a:pt x="136" y="96"/>
                  </a:lnTo>
                  <a:lnTo>
                    <a:pt x="134" y="108"/>
                  </a:lnTo>
                  <a:lnTo>
                    <a:pt x="124" y="120"/>
                  </a:lnTo>
                  <a:lnTo>
                    <a:pt x="116" y="124"/>
                  </a:lnTo>
                  <a:lnTo>
                    <a:pt x="110" y="130"/>
                  </a:lnTo>
                  <a:lnTo>
                    <a:pt x="114" y="160"/>
                  </a:lnTo>
                  <a:lnTo>
                    <a:pt x="96" y="186"/>
                  </a:lnTo>
                  <a:lnTo>
                    <a:pt x="90" y="198"/>
                  </a:lnTo>
                  <a:lnTo>
                    <a:pt x="86" y="222"/>
                  </a:lnTo>
                  <a:lnTo>
                    <a:pt x="82" y="234"/>
                  </a:lnTo>
                  <a:lnTo>
                    <a:pt x="82" y="250"/>
                  </a:lnTo>
                  <a:lnTo>
                    <a:pt x="90" y="274"/>
                  </a:lnTo>
                  <a:lnTo>
                    <a:pt x="88" y="292"/>
                  </a:lnTo>
                  <a:lnTo>
                    <a:pt x="84" y="302"/>
                  </a:lnTo>
                  <a:lnTo>
                    <a:pt x="82" y="322"/>
                  </a:lnTo>
                  <a:lnTo>
                    <a:pt x="72" y="332"/>
                  </a:lnTo>
                  <a:lnTo>
                    <a:pt x="74" y="354"/>
                  </a:lnTo>
                  <a:lnTo>
                    <a:pt x="74" y="370"/>
                  </a:lnTo>
                  <a:lnTo>
                    <a:pt x="62" y="396"/>
                  </a:lnTo>
                  <a:lnTo>
                    <a:pt x="60" y="426"/>
                  </a:lnTo>
                  <a:lnTo>
                    <a:pt x="58" y="438"/>
                  </a:lnTo>
                  <a:lnTo>
                    <a:pt x="56" y="454"/>
                  </a:lnTo>
                  <a:lnTo>
                    <a:pt x="60" y="458"/>
                  </a:lnTo>
                  <a:lnTo>
                    <a:pt x="60" y="478"/>
                  </a:lnTo>
                  <a:lnTo>
                    <a:pt x="64" y="490"/>
                  </a:lnTo>
                  <a:lnTo>
                    <a:pt x="62" y="502"/>
                  </a:lnTo>
                  <a:lnTo>
                    <a:pt x="62" y="528"/>
                  </a:lnTo>
                  <a:lnTo>
                    <a:pt x="54" y="540"/>
                  </a:lnTo>
                  <a:lnTo>
                    <a:pt x="52" y="558"/>
                  </a:lnTo>
                  <a:lnTo>
                    <a:pt x="44" y="570"/>
                  </a:lnTo>
                  <a:lnTo>
                    <a:pt x="36" y="578"/>
                  </a:lnTo>
                  <a:lnTo>
                    <a:pt x="34" y="588"/>
                  </a:lnTo>
                  <a:lnTo>
                    <a:pt x="36" y="596"/>
                  </a:lnTo>
                  <a:lnTo>
                    <a:pt x="40" y="604"/>
                  </a:lnTo>
                  <a:lnTo>
                    <a:pt x="52" y="606"/>
                  </a:lnTo>
                  <a:lnTo>
                    <a:pt x="52" y="622"/>
                  </a:lnTo>
                  <a:lnTo>
                    <a:pt x="58" y="634"/>
                  </a:lnTo>
                  <a:lnTo>
                    <a:pt x="68" y="636"/>
                  </a:lnTo>
                  <a:lnTo>
                    <a:pt x="94" y="636"/>
                  </a:lnTo>
                  <a:lnTo>
                    <a:pt x="96" y="644"/>
                  </a:lnTo>
                  <a:lnTo>
                    <a:pt x="88" y="648"/>
                  </a:lnTo>
                  <a:lnTo>
                    <a:pt x="80" y="650"/>
                  </a:lnTo>
                  <a:lnTo>
                    <a:pt x="74" y="656"/>
                  </a:lnTo>
                  <a:lnTo>
                    <a:pt x="74" y="666"/>
                  </a:lnTo>
                  <a:lnTo>
                    <a:pt x="72" y="672"/>
                  </a:lnTo>
                  <a:lnTo>
                    <a:pt x="64" y="672"/>
                  </a:lnTo>
                  <a:lnTo>
                    <a:pt x="58" y="668"/>
                  </a:lnTo>
                  <a:lnTo>
                    <a:pt x="60" y="664"/>
                  </a:lnTo>
                  <a:lnTo>
                    <a:pt x="66" y="660"/>
                  </a:lnTo>
                  <a:lnTo>
                    <a:pt x="70" y="652"/>
                  </a:lnTo>
                  <a:lnTo>
                    <a:pt x="64" y="648"/>
                  </a:lnTo>
                  <a:lnTo>
                    <a:pt x="56" y="654"/>
                  </a:lnTo>
                  <a:lnTo>
                    <a:pt x="52" y="662"/>
                  </a:lnTo>
                  <a:lnTo>
                    <a:pt x="44" y="660"/>
                  </a:lnTo>
                  <a:lnTo>
                    <a:pt x="38" y="654"/>
                  </a:lnTo>
                  <a:lnTo>
                    <a:pt x="46" y="648"/>
                  </a:lnTo>
                  <a:lnTo>
                    <a:pt x="48" y="644"/>
                  </a:lnTo>
                  <a:lnTo>
                    <a:pt x="46" y="640"/>
                  </a:lnTo>
                  <a:lnTo>
                    <a:pt x="38" y="646"/>
                  </a:lnTo>
                  <a:lnTo>
                    <a:pt x="28" y="646"/>
                  </a:lnTo>
                  <a:lnTo>
                    <a:pt x="30" y="638"/>
                  </a:lnTo>
                  <a:lnTo>
                    <a:pt x="42" y="632"/>
                  </a:lnTo>
                  <a:lnTo>
                    <a:pt x="42" y="628"/>
                  </a:lnTo>
                  <a:lnTo>
                    <a:pt x="34" y="630"/>
                  </a:lnTo>
                  <a:lnTo>
                    <a:pt x="26" y="630"/>
                  </a:lnTo>
                  <a:lnTo>
                    <a:pt x="28" y="622"/>
                  </a:lnTo>
                  <a:lnTo>
                    <a:pt x="22" y="618"/>
                  </a:lnTo>
                  <a:lnTo>
                    <a:pt x="20" y="606"/>
                  </a:lnTo>
                  <a:lnTo>
                    <a:pt x="20" y="602"/>
                  </a:lnTo>
                  <a:lnTo>
                    <a:pt x="20" y="594"/>
                  </a:lnTo>
                  <a:lnTo>
                    <a:pt x="16" y="590"/>
                  </a:lnTo>
                  <a:lnTo>
                    <a:pt x="10" y="582"/>
                  </a:lnTo>
                  <a:lnTo>
                    <a:pt x="6" y="574"/>
                  </a:lnTo>
                  <a:lnTo>
                    <a:pt x="8" y="558"/>
                  </a:lnTo>
                  <a:lnTo>
                    <a:pt x="14" y="558"/>
                  </a:lnTo>
                  <a:lnTo>
                    <a:pt x="16" y="560"/>
                  </a:lnTo>
                  <a:lnTo>
                    <a:pt x="18" y="568"/>
                  </a:lnTo>
                  <a:lnTo>
                    <a:pt x="24" y="566"/>
                  </a:lnTo>
                  <a:lnTo>
                    <a:pt x="24" y="556"/>
                  </a:lnTo>
                  <a:lnTo>
                    <a:pt x="28" y="556"/>
                  </a:lnTo>
                  <a:lnTo>
                    <a:pt x="32" y="554"/>
                  </a:lnTo>
                  <a:lnTo>
                    <a:pt x="32" y="546"/>
                  </a:lnTo>
                  <a:lnTo>
                    <a:pt x="28" y="548"/>
                  </a:lnTo>
                  <a:lnTo>
                    <a:pt x="20" y="550"/>
                  </a:lnTo>
                  <a:lnTo>
                    <a:pt x="18" y="544"/>
                  </a:lnTo>
                  <a:lnTo>
                    <a:pt x="18" y="536"/>
                  </a:lnTo>
                  <a:lnTo>
                    <a:pt x="24" y="534"/>
                  </a:lnTo>
                  <a:lnTo>
                    <a:pt x="24" y="530"/>
                  </a:lnTo>
                  <a:lnTo>
                    <a:pt x="16" y="530"/>
                  </a:lnTo>
                  <a:lnTo>
                    <a:pt x="0" y="530"/>
                  </a:lnTo>
                  <a:lnTo>
                    <a:pt x="6" y="522"/>
                  </a:lnTo>
                  <a:lnTo>
                    <a:pt x="10" y="514"/>
                  </a:lnTo>
                  <a:lnTo>
                    <a:pt x="16" y="506"/>
                  </a:lnTo>
                  <a:lnTo>
                    <a:pt x="22" y="502"/>
                  </a:lnTo>
                  <a:lnTo>
                    <a:pt x="24" y="506"/>
                  </a:lnTo>
                  <a:lnTo>
                    <a:pt x="28" y="518"/>
                  </a:lnTo>
                  <a:lnTo>
                    <a:pt x="36" y="508"/>
                  </a:lnTo>
                  <a:lnTo>
                    <a:pt x="42" y="494"/>
                  </a:lnTo>
                  <a:lnTo>
                    <a:pt x="40" y="484"/>
                  </a:lnTo>
                  <a:lnTo>
                    <a:pt x="38" y="472"/>
                  </a:lnTo>
                  <a:lnTo>
                    <a:pt x="44" y="462"/>
                  </a:lnTo>
                  <a:lnTo>
                    <a:pt x="42" y="452"/>
                  </a:lnTo>
                  <a:lnTo>
                    <a:pt x="44" y="446"/>
                  </a:lnTo>
                  <a:lnTo>
                    <a:pt x="46" y="440"/>
                  </a:lnTo>
                  <a:lnTo>
                    <a:pt x="46" y="428"/>
                  </a:lnTo>
                  <a:lnTo>
                    <a:pt x="40" y="426"/>
                  </a:lnTo>
                  <a:lnTo>
                    <a:pt x="36" y="428"/>
                  </a:lnTo>
                  <a:lnTo>
                    <a:pt x="34" y="438"/>
                  </a:lnTo>
                  <a:lnTo>
                    <a:pt x="32" y="444"/>
                  </a:lnTo>
                  <a:lnTo>
                    <a:pt x="32" y="456"/>
                  </a:lnTo>
                  <a:lnTo>
                    <a:pt x="28" y="462"/>
                  </a:lnTo>
                  <a:lnTo>
                    <a:pt x="22" y="458"/>
                  </a:lnTo>
                  <a:lnTo>
                    <a:pt x="22" y="450"/>
                  </a:lnTo>
                  <a:lnTo>
                    <a:pt x="22" y="438"/>
                  </a:lnTo>
                  <a:lnTo>
                    <a:pt x="26" y="430"/>
                  </a:lnTo>
                  <a:lnTo>
                    <a:pt x="28" y="426"/>
                  </a:lnTo>
                  <a:lnTo>
                    <a:pt x="28" y="416"/>
                  </a:lnTo>
                  <a:lnTo>
                    <a:pt x="30" y="402"/>
                  </a:lnTo>
                  <a:lnTo>
                    <a:pt x="32" y="394"/>
                  </a:lnTo>
                  <a:lnTo>
                    <a:pt x="40" y="386"/>
                  </a:lnTo>
                  <a:lnTo>
                    <a:pt x="36" y="376"/>
                  </a:lnTo>
                  <a:lnTo>
                    <a:pt x="34" y="366"/>
                  </a:lnTo>
                  <a:lnTo>
                    <a:pt x="34" y="358"/>
                  </a:lnTo>
                  <a:lnTo>
                    <a:pt x="32" y="346"/>
                  </a:lnTo>
                  <a:lnTo>
                    <a:pt x="38" y="346"/>
                  </a:lnTo>
                  <a:lnTo>
                    <a:pt x="42" y="332"/>
                  </a:lnTo>
                  <a:lnTo>
                    <a:pt x="48" y="320"/>
                  </a:lnTo>
                  <a:lnTo>
                    <a:pt x="52" y="308"/>
                  </a:lnTo>
                  <a:lnTo>
                    <a:pt x="58" y="292"/>
                  </a:lnTo>
                  <a:lnTo>
                    <a:pt x="60" y="278"/>
                  </a:lnTo>
                  <a:lnTo>
                    <a:pt x="64" y="270"/>
                  </a:lnTo>
                  <a:lnTo>
                    <a:pt x="62" y="232"/>
                  </a:lnTo>
                  <a:lnTo>
                    <a:pt x="62" y="220"/>
                  </a:lnTo>
                  <a:lnTo>
                    <a:pt x="70" y="214"/>
                  </a:lnTo>
                  <a:lnTo>
                    <a:pt x="70" y="206"/>
                  </a:lnTo>
                  <a:lnTo>
                    <a:pt x="66" y="200"/>
                  </a:lnTo>
                  <a:lnTo>
                    <a:pt x="70" y="194"/>
                  </a:lnTo>
                  <a:lnTo>
                    <a:pt x="74" y="174"/>
                  </a:lnTo>
                  <a:lnTo>
                    <a:pt x="80" y="144"/>
                  </a:lnTo>
                  <a:lnTo>
                    <a:pt x="82" y="98"/>
                  </a:lnTo>
                  <a:lnTo>
                    <a:pt x="88" y="52"/>
                  </a:lnTo>
                  <a:lnTo>
                    <a:pt x="86" y="28"/>
                  </a:lnTo>
                  <a:lnTo>
                    <a:pt x="84" y="1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1" name="Freeform 86"/>
            <p:cNvSpPr>
              <a:spLocks/>
            </p:cNvSpPr>
            <p:nvPr/>
          </p:nvSpPr>
          <p:spPr bwMode="gray">
            <a:xfrm>
              <a:off x="1612" y="3497"/>
              <a:ext cx="56" cy="46"/>
            </a:xfrm>
            <a:custGeom>
              <a:avLst/>
              <a:gdLst>
                <a:gd name="T0" fmla="*/ 0 w 56"/>
                <a:gd name="T1" fmla="*/ 0 h 46"/>
                <a:gd name="T2" fmla="*/ 0 w 56"/>
                <a:gd name="T3" fmla="*/ 42 h 46"/>
                <a:gd name="T4" fmla="*/ 12 w 56"/>
                <a:gd name="T5" fmla="*/ 42 h 46"/>
                <a:gd name="T6" fmla="*/ 22 w 56"/>
                <a:gd name="T7" fmla="*/ 42 h 46"/>
                <a:gd name="T8" fmla="*/ 36 w 56"/>
                <a:gd name="T9" fmla="*/ 46 h 46"/>
                <a:gd name="T10" fmla="*/ 50 w 56"/>
                <a:gd name="T11" fmla="*/ 44 h 46"/>
                <a:gd name="T12" fmla="*/ 56 w 56"/>
                <a:gd name="T13" fmla="*/ 42 h 46"/>
                <a:gd name="T14" fmla="*/ 48 w 56"/>
                <a:gd name="T15" fmla="*/ 40 h 46"/>
                <a:gd name="T16" fmla="*/ 32 w 56"/>
                <a:gd name="T17" fmla="*/ 36 h 46"/>
                <a:gd name="T18" fmla="*/ 20 w 56"/>
                <a:gd name="T19" fmla="*/ 28 h 46"/>
                <a:gd name="T20" fmla="*/ 8 w 56"/>
                <a:gd name="T21" fmla="*/ 16 h 46"/>
                <a:gd name="T22" fmla="*/ 6 w 56"/>
                <a:gd name="T23" fmla="*/ 8 h 46"/>
                <a:gd name="T24" fmla="*/ 4 w 56"/>
                <a:gd name="T25" fmla="*/ 2 h 46"/>
                <a:gd name="T26" fmla="*/ 0 w 56"/>
                <a:gd name="T2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46">
                  <a:moveTo>
                    <a:pt x="0" y="0"/>
                  </a:moveTo>
                  <a:lnTo>
                    <a:pt x="0" y="42"/>
                  </a:lnTo>
                  <a:lnTo>
                    <a:pt x="12" y="42"/>
                  </a:lnTo>
                  <a:lnTo>
                    <a:pt x="22" y="42"/>
                  </a:lnTo>
                  <a:lnTo>
                    <a:pt x="36" y="46"/>
                  </a:lnTo>
                  <a:lnTo>
                    <a:pt x="50" y="44"/>
                  </a:lnTo>
                  <a:lnTo>
                    <a:pt x="56" y="42"/>
                  </a:lnTo>
                  <a:lnTo>
                    <a:pt x="48" y="40"/>
                  </a:lnTo>
                  <a:lnTo>
                    <a:pt x="32" y="36"/>
                  </a:lnTo>
                  <a:lnTo>
                    <a:pt x="20" y="28"/>
                  </a:lnTo>
                  <a:lnTo>
                    <a:pt x="8" y="16"/>
                  </a:lnTo>
                  <a:lnTo>
                    <a:pt x="6" y="8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2" name="Freeform 87"/>
            <p:cNvSpPr>
              <a:spLocks/>
            </p:cNvSpPr>
            <p:nvPr/>
          </p:nvSpPr>
          <p:spPr bwMode="gray">
            <a:xfrm>
              <a:off x="1570" y="3491"/>
              <a:ext cx="68" cy="64"/>
            </a:xfrm>
            <a:custGeom>
              <a:avLst/>
              <a:gdLst>
                <a:gd name="T0" fmla="*/ 2 w 68"/>
                <a:gd name="T1" fmla="*/ 46 h 64"/>
                <a:gd name="T2" fmla="*/ 0 w 68"/>
                <a:gd name="T3" fmla="*/ 40 h 64"/>
                <a:gd name="T4" fmla="*/ 6 w 68"/>
                <a:gd name="T5" fmla="*/ 38 h 64"/>
                <a:gd name="T6" fmla="*/ 10 w 68"/>
                <a:gd name="T7" fmla="*/ 38 h 64"/>
                <a:gd name="T8" fmla="*/ 20 w 68"/>
                <a:gd name="T9" fmla="*/ 38 h 64"/>
                <a:gd name="T10" fmla="*/ 26 w 68"/>
                <a:gd name="T11" fmla="*/ 40 h 64"/>
                <a:gd name="T12" fmla="*/ 30 w 68"/>
                <a:gd name="T13" fmla="*/ 38 h 64"/>
                <a:gd name="T14" fmla="*/ 22 w 68"/>
                <a:gd name="T15" fmla="*/ 32 h 64"/>
                <a:gd name="T16" fmla="*/ 16 w 68"/>
                <a:gd name="T17" fmla="*/ 28 h 64"/>
                <a:gd name="T18" fmla="*/ 18 w 68"/>
                <a:gd name="T19" fmla="*/ 22 h 64"/>
                <a:gd name="T20" fmla="*/ 22 w 68"/>
                <a:gd name="T21" fmla="*/ 22 h 64"/>
                <a:gd name="T22" fmla="*/ 28 w 68"/>
                <a:gd name="T23" fmla="*/ 20 h 64"/>
                <a:gd name="T24" fmla="*/ 26 w 68"/>
                <a:gd name="T25" fmla="*/ 14 h 64"/>
                <a:gd name="T26" fmla="*/ 20 w 68"/>
                <a:gd name="T27" fmla="*/ 16 h 64"/>
                <a:gd name="T28" fmla="*/ 14 w 68"/>
                <a:gd name="T29" fmla="*/ 18 h 64"/>
                <a:gd name="T30" fmla="*/ 12 w 68"/>
                <a:gd name="T31" fmla="*/ 12 h 64"/>
                <a:gd name="T32" fmla="*/ 14 w 68"/>
                <a:gd name="T33" fmla="*/ 8 h 64"/>
                <a:gd name="T34" fmla="*/ 20 w 68"/>
                <a:gd name="T35" fmla="*/ 6 h 64"/>
                <a:gd name="T36" fmla="*/ 24 w 68"/>
                <a:gd name="T37" fmla="*/ 2 h 64"/>
                <a:gd name="T38" fmla="*/ 32 w 68"/>
                <a:gd name="T39" fmla="*/ 0 h 64"/>
                <a:gd name="T40" fmla="*/ 38 w 68"/>
                <a:gd name="T41" fmla="*/ 0 h 64"/>
                <a:gd name="T42" fmla="*/ 42 w 68"/>
                <a:gd name="T43" fmla="*/ 6 h 64"/>
                <a:gd name="T44" fmla="*/ 42 w 68"/>
                <a:gd name="T45" fmla="*/ 48 h 64"/>
                <a:gd name="T46" fmla="*/ 64 w 68"/>
                <a:gd name="T47" fmla="*/ 48 h 64"/>
                <a:gd name="T48" fmla="*/ 68 w 68"/>
                <a:gd name="T49" fmla="*/ 52 h 64"/>
                <a:gd name="T50" fmla="*/ 68 w 68"/>
                <a:gd name="T51" fmla="*/ 56 h 64"/>
                <a:gd name="T52" fmla="*/ 60 w 68"/>
                <a:gd name="T53" fmla="*/ 58 h 64"/>
                <a:gd name="T54" fmla="*/ 52 w 68"/>
                <a:gd name="T55" fmla="*/ 58 h 64"/>
                <a:gd name="T56" fmla="*/ 44 w 68"/>
                <a:gd name="T57" fmla="*/ 60 h 64"/>
                <a:gd name="T58" fmla="*/ 42 w 68"/>
                <a:gd name="T59" fmla="*/ 64 h 64"/>
                <a:gd name="T60" fmla="*/ 34 w 68"/>
                <a:gd name="T61" fmla="*/ 62 h 64"/>
                <a:gd name="T62" fmla="*/ 24 w 68"/>
                <a:gd name="T63" fmla="*/ 60 h 64"/>
                <a:gd name="T64" fmla="*/ 20 w 68"/>
                <a:gd name="T65" fmla="*/ 56 h 64"/>
                <a:gd name="T66" fmla="*/ 20 w 68"/>
                <a:gd name="T67" fmla="*/ 50 h 64"/>
                <a:gd name="T68" fmla="*/ 16 w 68"/>
                <a:gd name="T69" fmla="*/ 50 h 64"/>
                <a:gd name="T70" fmla="*/ 12 w 68"/>
                <a:gd name="T71" fmla="*/ 50 h 64"/>
                <a:gd name="T72" fmla="*/ 12 w 68"/>
                <a:gd name="T73" fmla="*/ 56 h 64"/>
                <a:gd name="T74" fmla="*/ 2 w 68"/>
                <a:gd name="T75" fmla="*/ 52 h 64"/>
                <a:gd name="T76" fmla="*/ 2 w 68"/>
                <a:gd name="T77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64">
                  <a:moveTo>
                    <a:pt x="2" y="46"/>
                  </a:moveTo>
                  <a:lnTo>
                    <a:pt x="0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20" y="38"/>
                  </a:lnTo>
                  <a:lnTo>
                    <a:pt x="26" y="40"/>
                  </a:lnTo>
                  <a:lnTo>
                    <a:pt x="30" y="38"/>
                  </a:lnTo>
                  <a:lnTo>
                    <a:pt x="22" y="32"/>
                  </a:lnTo>
                  <a:lnTo>
                    <a:pt x="16" y="28"/>
                  </a:lnTo>
                  <a:lnTo>
                    <a:pt x="18" y="22"/>
                  </a:lnTo>
                  <a:lnTo>
                    <a:pt x="22" y="22"/>
                  </a:lnTo>
                  <a:lnTo>
                    <a:pt x="28" y="20"/>
                  </a:lnTo>
                  <a:lnTo>
                    <a:pt x="26" y="14"/>
                  </a:lnTo>
                  <a:lnTo>
                    <a:pt x="20" y="16"/>
                  </a:lnTo>
                  <a:lnTo>
                    <a:pt x="14" y="18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20" y="6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64" y="48"/>
                  </a:lnTo>
                  <a:lnTo>
                    <a:pt x="68" y="52"/>
                  </a:lnTo>
                  <a:lnTo>
                    <a:pt x="68" y="56"/>
                  </a:lnTo>
                  <a:lnTo>
                    <a:pt x="60" y="58"/>
                  </a:lnTo>
                  <a:lnTo>
                    <a:pt x="52" y="58"/>
                  </a:lnTo>
                  <a:lnTo>
                    <a:pt x="44" y="60"/>
                  </a:lnTo>
                  <a:lnTo>
                    <a:pt x="42" y="64"/>
                  </a:lnTo>
                  <a:lnTo>
                    <a:pt x="34" y="62"/>
                  </a:lnTo>
                  <a:lnTo>
                    <a:pt x="24" y="60"/>
                  </a:lnTo>
                  <a:lnTo>
                    <a:pt x="20" y="56"/>
                  </a:lnTo>
                  <a:lnTo>
                    <a:pt x="20" y="50"/>
                  </a:lnTo>
                  <a:lnTo>
                    <a:pt x="16" y="50"/>
                  </a:lnTo>
                  <a:lnTo>
                    <a:pt x="12" y="50"/>
                  </a:lnTo>
                  <a:lnTo>
                    <a:pt x="12" y="56"/>
                  </a:lnTo>
                  <a:lnTo>
                    <a:pt x="2" y="52"/>
                  </a:lnTo>
                  <a:lnTo>
                    <a:pt x="2" y="4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3" name="Freeform 88"/>
            <p:cNvSpPr>
              <a:spLocks/>
            </p:cNvSpPr>
            <p:nvPr/>
          </p:nvSpPr>
          <p:spPr bwMode="gray">
            <a:xfrm>
              <a:off x="1738" y="3463"/>
              <a:ext cx="18" cy="18"/>
            </a:xfrm>
            <a:custGeom>
              <a:avLst/>
              <a:gdLst>
                <a:gd name="T0" fmla="*/ 6 w 18"/>
                <a:gd name="T1" fmla="*/ 4 h 18"/>
                <a:gd name="T2" fmla="*/ 12 w 18"/>
                <a:gd name="T3" fmla="*/ 0 h 18"/>
                <a:gd name="T4" fmla="*/ 18 w 18"/>
                <a:gd name="T5" fmla="*/ 2 h 18"/>
                <a:gd name="T6" fmla="*/ 18 w 18"/>
                <a:gd name="T7" fmla="*/ 6 h 18"/>
                <a:gd name="T8" fmla="*/ 14 w 18"/>
                <a:gd name="T9" fmla="*/ 10 h 18"/>
                <a:gd name="T10" fmla="*/ 8 w 18"/>
                <a:gd name="T11" fmla="*/ 16 h 18"/>
                <a:gd name="T12" fmla="*/ 4 w 18"/>
                <a:gd name="T13" fmla="*/ 18 h 18"/>
                <a:gd name="T14" fmla="*/ 0 w 18"/>
                <a:gd name="T15" fmla="*/ 16 h 18"/>
                <a:gd name="T16" fmla="*/ 0 w 18"/>
                <a:gd name="T17" fmla="*/ 12 h 18"/>
                <a:gd name="T18" fmla="*/ 4 w 18"/>
                <a:gd name="T19" fmla="*/ 8 h 18"/>
                <a:gd name="T20" fmla="*/ 6 w 18"/>
                <a:gd name="T2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6" y="4"/>
                  </a:moveTo>
                  <a:lnTo>
                    <a:pt x="12" y="0"/>
                  </a:lnTo>
                  <a:lnTo>
                    <a:pt x="18" y="2"/>
                  </a:lnTo>
                  <a:lnTo>
                    <a:pt x="18" y="6"/>
                  </a:lnTo>
                  <a:lnTo>
                    <a:pt x="14" y="10"/>
                  </a:lnTo>
                  <a:lnTo>
                    <a:pt x="8" y="16"/>
                  </a:lnTo>
                  <a:lnTo>
                    <a:pt x="4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8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4" name="Freeform 89"/>
            <p:cNvSpPr>
              <a:spLocks/>
            </p:cNvSpPr>
            <p:nvPr/>
          </p:nvSpPr>
          <p:spPr bwMode="gray">
            <a:xfrm>
              <a:off x="1754" y="3465"/>
              <a:ext cx="28" cy="20"/>
            </a:xfrm>
            <a:custGeom>
              <a:avLst/>
              <a:gdLst>
                <a:gd name="T0" fmla="*/ 6 w 28"/>
                <a:gd name="T1" fmla="*/ 8 h 20"/>
                <a:gd name="T2" fmla="*/ 10 w 28"/>
                <a:gd name="T3" fmla="*/ 0 h 20"/>
                <a:gd name="T4" fmla="*/ 16 w 28"/>
                <a:gd name="T5" fmla="*/ 0 h 20"/>
                <a:gd name="T6" fmla="*/ 22 w 28"/>
                <a:gd name="T7" fmla="*/ 0 h 20"/>
                <a:gd name="T8" fmla="*/ 28 w 28"/>
                <a:gd name="T9" fmla="*/ 2 h 20"/>
                <a:gd name="T10" fmla="*/ 28 w 28"/>
                <a:gd name="T11" fmla="*/ 6 h 20"/>
                <a:gd name="T12" fmla="*/ 22 w 28"/>
                <a:gd name="T13" fmla="*/ 8 h 20"/>
                <a:gd name="T14" fmla="*/ 18 w 28"/>
                <a:gd name="T15" fmla="*/ 10 h 20"/>
                <a:gd name="T16" fmla="*/ 16 w 28"/>
                <a:gd name="T17" fmla="*/ 10 h 20"/>
                <a:gd name="T18" fmla="*/ 12 w 28"/>
                <a:gd name="T19" fmla="*/ 14 h 20"/>
                <a:gd name="T20" fmla="*/ 8 w 28"/>
                <a:gd name="T21" fmla="*/ 16 h 20"/>
                <a:gd name="T22" fmla="*/ 6 w 28"/>
                <a:gd name="T23" fmla="*/ 20 h 20"/>
                <a:gd name="T24" fmla="*/ 0 w 28"/>
                <a:gd name="T25" fmla="*/ 18 h 20"/>
                <a:gd name="T26" fmla="*/ 0 w 28"/>
                <a:gd name="T27" fmla="*/ 12 h 20"/>
                <a:gd name="T28" fmla="*/ 2 w 28"/>
                <a:gd name="T29" fmla="*/ 10 h 20"/>
                <a:gd name="T30" fmla="*/ 6 w 28"/>
                <a:gd name="T31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20">
                  <a:moveTo>
                    <a:pt x="6" y="8"/>
                  </a:moveTo>
                  <a:lnTo>
                    <a:pt x="10" y="0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6"/>
                  </a:lnTo>
                  <a:lnTo>
                    <a:pt x="22" y="8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5" name="Freeform 90"/>
            <p:cNvSpPr>
              <a:spLocks/>
            </p:cNvSpPr>
            <p:nvPr/>
          </p:nvSpPr>
          <p:spPr bwMode="gray">
            <a:xfrm>
              <a:off x="1526" y="2485"/>
              <a:ext cx="620" cy="638"/>
            </a:xfrm>
            <a:custGeom>
              <a:avLst/>
              <a:gdLst>
                <a:gd name="T0" fmla="*/ 366 w 620"/>
                <a:gd name="T1" fmla="*/ 36 h 638"/>
                <a:gd name="T2" fmla="*/ 378 w 620"/>
                <a:gd name="T3" fmla="*/ 70 h 638"/>
                <a:gd name="T4" fmla="*/ 362 w 620"/>
                <a:gd name="T5" fmla="*/ 100 h 638"/>
                <a:gd name="T6" fmla="*/ 388 w 620"/>
                <a:gd name="T7" fmla="*/ 78 h 638"/>
                <a:gd name="T8" fmla="*/ 402 w 620"/>
                <a:gd name="T9" fmla="*/ 98 h 638"/>
                <a:gd name="T10" fmla="*/ 404 w 620"/>
                <a:gd name="T11" fmla="*/ 108 h 638"/>
                <a:gd name="T12" fmla="*/ 420 w 620"/>
                <a:gd name="T13" fmla="*/ 92 h 638"/>
                <a:gd name="T14" fmla="*/ 472 w 620"/>
                <a:gd name="T15" fmla="*/ 114 h 638"/>
                <a:gd name="T16" fmla="*/ 476 w 620"/>
                <a:gd name="T17" fmla="*/ 126 h 638"/>
                <a:gd name="T18" fmla="*/ 516 w 620"/>
                <a:gd name="T19" fmla="*/ 130 h 638"/>
                <a:gd name="T20" fmla="*/ 572 w 620"/>
                <a:gd name="T21" fmla="*/ 152 h 638"/>
                <a:gd name="T22" fmla="*/ 614 w 620"/>
                <a:gd name="T23" fmla="*/ 174 h 638"/>
                <a:gd name="T24" fmla="*/ 600 w 620"/>
                <a:gd name="T25" fmla="*/ 246 h 638"/>
                <a:gd name="T26" fmla="*/ 570 w 620"/>
                <a:gd name="T27" fmla="*/ 286 h 638"/>
                <a:gd name="T28" fmla="*/ 556 w 620"/>
                <a:gd name="T29" fmla="*/ 322 h 638"/>
                <a:gd name="T30" fmla="*/ 544 w 620"/>
                <a:gd name="T31" fmla="*/ 392 h 638"/>
                <a:gd name="T32" fmla="*/ 512 w 620"/>
                <a:gd name="T33" fmla="*/ 446 h 638"/>
                <a:gd name="T34" fmla="*/ 454 w 620"/>
                <a:gd name="T35" fmla="*/ 468 h 638"/>
                <a:gd name="T36" fmla="*/ 408 w 620"/>
                <a:gd name="T37" fmla="*/ 494 h 638"/>
                <a:gd name="T38" fmla="*/ 398 w 620"/>
                <a:gd name="T39" fmla="*/ 550 h 638"/>
                <a:gd name="T40" fmla="*/ 374 w 620"/>
                <a:gd name="T41" fmla="*/ 588 h 638"/>
                <a:gd name="T42" fmla="*/ 352 w 620"/>
                <a:gd name="T43" fmla="*/ 606 h 638"/>
                <a:gd name="T44" fmla="*/ 370 w 620"/>
                <a:gd name="T45" fmla="*/ 584 h 638"/>
                <a:gd name="T46" fmla="*/ 352 w 620"/>
                <a:gd name="T47" fmla="*/ 596 h 638"/>
                <a:gd name="T48" fmla="*/ 342 w 620"/>
                <a:gd name="T49" fmla="*/ 622 h 638"/>
                <a:gd name="T50" fmla="*/ 330 w 620"/>
                <a:gd name="T51" fmla="*/ 622 h 638"/>
                <a:gd name="T52" fmla="*/ 286 w 620"/>
                <a:gd name="T53" fmla="*/ 590 h 638"/>
                <a:gd name="T54" fmla="*/ 300 w 620"/>
                <a:gd name="T55" fmla="*/ 540 h 638"/>
                <a:gd name="T56" fmla="*/ 322 w 620"/>
                <a:gd name="T57" fmla="*/ 502 h 638"/>
                <a:gd name="T58" fmla="*/ 314 w 620"/>
                <a:gd name="T59" fmla="*/ 474 h 638"/>
                <a:gd name="T60" fmla="*/ 290 w 620"/>
                <a:gd name="T61" fmla="*/ 446 h 638"/>
                <a:gd name="T62" fmla="*/ 256 w 620"/>
                <a:gd name="T63" fmla="*/ 414 h 638"/>
                <a:gd name="T64" fmla="*/ 260 w 620"/>
                <a:gd name="T65" fmla="*/ 376 h 638"/>
                <a:gd name="T66" fmla="*/ 220 w 620"/>
                <a:gd name="T67" fmla="*/ 342 h 638"/>
                <a:gd name="T68" fmla="*/ 214 w 620"/>
                <a:gd name="T69" fmla="*/ 302 h 638"/>
                <a:gd name="T70" fmla="*/ 162 w 620"/>
                <a:gd name="T71" fmla="*/ 282 h 638"/>
                <a:gd name="T72" fmla="*/ 116 w 620"/>
                <a:gd name="T73" fmla="*/ 244 h 638"/>
                <a:gd name="T74" fmla="*/ 60 w 620"/>
                <a:gd name="T75" fmla="*/ 256 h 638"/>
                <a:gd name="T76" fmla="*/ 48 w 620"/>
                <a:gd name="T77" fmla="*/ 238 h 638"/>
                <a:gd name="T78" fmla="*/ 8 w 620"/>
                <a:gd name="T79" fmla="*/ 222 h 638"/>
                <a:gd name="T80" fmla="*/ 26 w 620"/>
                <a:gd name="T81" fmla="*/ 160 h 638"/>
                <a:gd name="T82" fmla="*/ 70 w 620"/>
                <a:gd name="T83" fmla="*/ 120 h 638"/>
                <a:gd name="T84" fmla="*/ 66 w 620"/>
                <a:gd name="T85" fmla="*/ 72 h 638"/>
                <a:gd name="T86" fmla="*/ 92 w 620"/>
                <a:gd name="T87" fmla="*/ 56 h 638"/>
                <a:gd name="T88" fmla="*/ 130 w 620"/>
                <a:gd name="T89" fmla="*/ 72 h 638"/>
                <a:gd name="T90" fmla="*/ 168 w 620"/>
                <a:gd name="T91" fmla="*/ 44 h 638"/>
                <a:gd name="T92" fmla="*/ 154 w 620"/>
                <a:gd name="T93" fmla="*/ 18 h 638"/>
                <a:gd name="T94" fmla="*/ 194 w 620"/>
                <a:gd name="T95" fmla="*/ 18 h 638"/>
                <a:gd name="T96" fmla="*/ 228 w 620"/>
                <a:gd name="T97" fmla="*/ 22 h 638"/>
                <a:gd name="T98" fmla="*/ 244 w 620"/>
                <a:gd name="T99" fmla="*/ 64 h 638"/>
                <a:gd name="T100" fmla="*/ 276 w 620"/>
                <a:gd name="T101" fmla="*/ 54 h 638"/>
                <a:gd name="T102" fmla="*/ 290 w 620"/>
                <a:gd name="T103" fmla="*/ 44 h 638"/>
                <a:gd name="T104" fmla="*/ 332 w 620"/>
                <a:gd name="T105" fmla="*/ 4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0" h="638">
                  <a:moveTo>
                    <a:pt x="356" y="18"/>
                  </a:moveTo>
                  <a:lnTo>
                    <a:pt x="362" y="20"/>
                  </a:lnTo>
                  <a:lnTo>
                    <a:pt x="366" y="24"/>
                  </a:lnTo>
                  <a:lnTo>
                    <a:pt x="364" y="28"/>
                  </a:lnTo>
                  <a:lnTo>
                    <a:pt x="366" y="36"/>
                  </a:lnTo>
                  <a:lnTo>
                    <a:pt x="368" y="44"/>
                  </a:lnTo>
                  <a:lnTo>
                    <a:pt x="376" y="54"/>
                  </a:lnTo>
                  <a:lnTo>
                    <a:pt x="382" y="60"/>
                  </a:lnTo>
                  <a:lnTo>
                    <a:pt x="382" y="68"/>
                  </a:lnTo>
                  <a:lnTo>
                    <a:pt x="378" y="70"/>
                  </a:lnTo>
                  <a:lnTo>
                    <a:pt x="370" y="76"/>
                  </a:lnTo>
                  <a:lnTo>
                    <a:pt x="362" y="84"/>
                  </a:lnTo>
                  <a:lnTo>
                    <a:pt x="360" y="88"/>
                  </a:lnTo>
                  <a:lnTo>
                    <a:pt x="360" y="96"/>
                  </a:lnTo>
                  <a:lnTo>
                    <a:pt x="362" y="100"/>
                  </a:lnTo>
                  <a:lnTo>
                    <a:pt x="368" y="98"/>
                  </a:lnTo>
                  <a:lnTo>
                    <a:pt x="372" y="92"/>
                  </a:lnTo>
                  <a:lnTo>
                    <a:pt x="372" y="82"/>
                  </a:lnTo>
                  <a:lnTo>
                    <a:pt x="380" y="78"/>
                  </a:lnTo>
                  <a:lnTo>
                    <a:pt x="388" y="78"/>
                  </a:lnTo>
                  <a:lnTo>
                    <a:pt x="392" y="82"/>
                  </a:lnTo>
                  <a:lnTo>
                    <a:pt x="400" y="84"/>
                  </a:lnTo>
                  <a:lnTo>
                    <a:pt x="404" y="88"/>
                  </a:lnTo>
                  <a:lnTo>
                    <a:pt x="404" y="92"/>
                  </a:lnTo>
                  <a:lnTo>
                    <a:pt x="402" y="98"/>
                  </a:lnTo>
                  <a:lnTo>
                    <a:pt x="398" y="102"/>
                  </a:lnTo>
                  <a:lnTo>
                    <a:pt x="392" y="108"/>
                  </a:lnTo>
                  <a:lnTo>
                    <a:pt x="392" y="116"/>
                  </a:lnTo>
                  <a:lnTo>
                    <a:pt x="396" y="116"/>
                  </a:lnTo>
                  <a:lnTo>
                    <a:pt x="404" y="108"/>
                  </a:lnTo>
                  <a:lnTo>
                    <a:pt x="406" y="108"/>
                  </a:lnTo>
                  <a:lnTo>
                    <a:pt x="408" y="104"/>
                  </a:lnTo>
                  <a:lnTo>
                    <a:pt x="410" y="98"/>
                  </a:lnTo>
                  <a:lnTo>
                    <a:pt x="414" y="94"/>
                  </a:lnTo>
                  <a:lnTo>
                    <a:pt x="420" y="92"/>
                  </a:lnTo>
                  <a:lnTo>
                    <a:pt x="426" y="94"/>
                  </a:lnTo>
                  <a:lnTo>
                    <a:pt x="440" y="98"/>
                  </a:lnTo>
                  <a:lnTo>
                    <a:pt x="448" y="104"/>
                  </a:lnTo>
                  <a:lnTo>
                    <a:pt x="462" y="110"/>
                  </a:lnTo>
                  <a:lnTo>
                    <a:pt x="472" y="114"/>
                  </a:lnTo>
                  <a:lnTo>
                    <a:pt x="472" y="120"/>
                  </a:lnTo>
                  <a:lnTo>
                    <a:pt x="468" y="126"/>
                  </a:lnTo>
                  <a:lnTo>
                    <a:pt x="466" y="134"/>
                  </a:lnTo>
                  <a:lnTo>
                    <a:pt x="468" y="134"/>
                  </a:lnTo>
                  <a:lnTo>
                    <a:pt x="476" y="126"/>
                  </a:lnTo>
                  <a:lnTo>
                    <a:pt x="482" y="124"/>
                  </a:lnTo>
                  <a:lnTo>
                    <a:pt x="488" y="122"/>
                  </a:lnTo>
                  <a:lnTo>
                    <a:pt x="496" y="124"/>
                  </a:lnTo>
                  <a:lnTo>
                    <a:pt x="506" y="128"/>
                  </a:lnTo>
                  <a:lnTo>
                    <a:pt x="516" y="130"/>
                  </a:lnTo>
                  <a:lnTo>
                    <a:pt x="528" y="130"/>
                  </a:lnTo>
                  <a:lnTo>
                    <a:pt x="538" y="132"/>
                  </a:lnTo>
                  <a:lnTo>
                    <a:pt x="548" y="134"/>
                  </a:lnTo>
                  <a:lnTo>
                    <a:pt x="560" y="142"/>
                  </a:lnTo>
                  <a:lnTo>
                    <a:pt x="572" y="152"/>
                  </a:lnTo>
                  <a:lnTo>
                    <a:pt x="582" y="160"/>
                  </a:lnTo>
                  <a:lnTo>
                    <a:pt x="592" y="166"/>
                  </a:lnTo>
                  <a:lnTo>
                    <a:pt x="602" y="164"/>
                  </a:lnTo>
                  <a:lnTo>
                    <a:pt x="610" y="164"/>
                  </a:lnTo>
                  <a:lnTo>
                    <a:pt x="614" y="174"/>
                  </a:lnTo>
                  <a:lnTo>
                    <a:pt x="620" y="190"/>
                  </a:lnTo>
                  <a:lnTo>
                    <a:pt x="620" y="206"/>
                  </a:lnTo>
                  <a:lnTo>
                    <a:pt x="618" y="224"/>
                  </a:lnTo>
                  <a:lnTo>
                    <a:pt x="608" y="236"/>
                  </a:lnTo>
                  <a:lnTo>
                    <a:pt x="600" y="246"/>
                  </a:lnTo>
                  <a:lnTo>
                    <a:pt x="580" y="264"/>
                  </a:lnTo>
                  <a:lnTo>
                    <a:pt x="580" y="272"/>
                  </a:lnTo>
                  <a:lnTo>
                    <a:pt x="578" y="278"/>
                  </a:lnTo>
                  <a:lnTo>
                    <a:pt x="574" y="282"/>
                  </a:lnTo>
                  <a:lnTo>
                    <a:pt x="570" y="286"/>
                  </a:lnTo>
                  <a:lnTo>
                    <a:pt x="562" y="290"/>
                  </a:lnTo>
                  <a:lnTo>
                    <a:pt x="556" y="294"/>
                  </a:lnTo>
                  <a:lnTo>
                    <a:pt x="554" y="302"/>
                  </a:lnTo>
                  <a:lnTo>
                    <a:pt x="554" y="310"/>
                  </a:lnTo>
                  <a:lnTo>
                    <a:pt x="556" y="322"/>
                  </a:lnTo>
                  <a:lnTo>
                    <a:pt x="556" y="338"/>
                  </a:lnTo>
                  <a:lnTo>
                    <a:pt x="554" y="350"/>
                  </a:lnTo>
                  <a:lnTo>
                    <a:pt x="552" y="366"/>
                  </a:lnTo>
                  <a:lnTo>
                    <a:pt x="548" y="376"/>
                  </a:lnTo>
                  <a:lnTo>
                    <a:pt x="544" y="392"/>
                  </a:lnTo>
                  <a:lnTo>
                    <a:pt x="536" y="408"/>
                  </a:lnTo>
                  <a:lnTo>
                    <a:pt x="528" y="420"/>
                  </a:lnTo>
                  <a:lnTo>
                    <a:pt x="524" y="434"/>
                  </a:lnTo>
                  <a:lnTo>
                    <a:pt x="518" y="440"/>
                  </a:lnTo>
                  <a:lnTo>
                    <a:pt x="512" y="446"/>
                  </a:lnTo>
                  <a:lnTo>
                    <a:pt x="508" y="452"/>
                  </a:lnTo>
                  <a:lnTo>
                    <a:pt x="494" y="456"/>
                  </a:lnTo>
                  <a:lnTo>
                    <a:pt x="482" y="456"/>
                  </a:lnTo>
                  <a:lnTo>
                    <a:pt x="464" y="458"/>
                  </a:lnTo>
                  <a:lnTo>
                    <a:pt x="454" y="468"/>
                  </a:lnTo>
                  <a:lnTo>
                    <a:pt x="446" y="472"/>
                  </a:lnTo>
                  <a:lnTo>
                    <a:pt x="438" y="472"/>
                  </a:lnTo>
                  <a:lnTo>
                    <a:pt x="430" y="480"/>
                  </a:lnTo>
                  <a:lnTo>
                    <a:pt x="418" y="484"/>
                  </a:lnTo>
                  <a:lnTo>
                    <a:pt x="408" y="494"/>
                  </a:lnTo>
                  <a:lnTo>
                    <a:pt x="404" y="502"/>
                  </a:lnTo>
                  <a:lnTo>
                    <a:pt x="402" y="516"/>
                  </a:lnTo>
                  <a:lnTo>
                    <a:pt x="402" y="526"/>
                  </a:lnTo>
                  <a:lnTo>
                    <a:pt x="404" y="542"/>
                  </a:lnTo>
                  <a:lnTo>
                    <a:pt x="398" y="550"/>
                  </a:lnTo>
                  <a:lnTo>
                    <a:pt x="390" y="560"/>
                  </a:lnTo>
                  <a:lnTo>
                    <a:pt x="384" y="566"/>
                  </a:lnTo>
                  <a:lnTo>
                    <a:pt x="380" y="574"/>
                  </a:lnTo>
                  <a:lnTo>
                    <a:pt x="376" y="584"/>
                  </a:lnTo>
                  <a:lnTo>
                    <a:pt x="374" y="588"/>
                  </a:lnTo>
                  <a:lnTo>
                    <a:pt x="370" y="592"/>
                  </a:lnTo>
                  <a:lnTo>
                    <a:pt x="366" y="600"/>
                  </a:lnTo>
                  <a:lnTo>
                    <a:pt x="360" y="604"/>
                  </a:lnTo>
                  <a:lnTo>
                    <a:pt x="352" y="610"/>
                  </a:lnTo>
                  <a:lnTo>
                    <a:pt x="352" y="606"/>
                  </a:lnTo>
                  <a:lnTo>
                    <a:pt x="352" y="604"/>
                  </a:lnTo>
                  <a:lnTo>
                    <a:pt x="356" y="600"/>
                  </a:lnTo>
                  <a:lnTo>
                    <a:pt x="360" y="596"/>
                  </a:lnTo>
                  <a:lnTo>
                    <a:pt x="366" y="590"/>
                  </a:lnTo>
                  <a:lnTo>
                    <a:pt x="370" y="584"/>
                  </a:lnTo>
                  <a:lnTo>
                    <a:pt x="368" y="580"/>
                  </a:lnTo>
                  <a:lnTo>
                    <a:pt x="364" y="582"/>
                  </a:lnTo>
                  <a:lnTo>
                    <a:pt x="360" y="586"/>
                  </a:lnTo>
                  <a:lnTo>
                    <a:pt x="356" y="592"/>
                  </a:lnTo>
                  <a:lnTo>
                    <a:pt x="352" y="596"/>
                  </a:lnTo>
                  <a:lnTo>
                    <a:pt x="348" y="600"/>
                  </a:lnTo>
                  <a:lnTo>
                    <a:pt x="348" y="606"/>
                  </a:lnTo>
                  <a:lnTo>
                    <a:pt x="346" y="612"/>
                  </a:lnTo>
                  <a:lnTo>
                    <a:pt x="344" y="618"/>
                  </a:lnTo>
                  <a:lnTo>
                    <a:pt x="342" y="622"/>
                  </a:lnTo>
                  <a:lnTo>
                    <a:pt x="336" y="630"/>
                  </a:lnTo>
                  <a:lnTo>
                    <a:pt x="332" y="638"/>
                  </a:lnTo>
                  <a:lnTo>
                    <a:pt x="328" y="634"/>
                  </a:lnTo>
                  <a:lnTo>
                    <a:pt x="328" y="628"/>
                  </a:lnTo>
                  <a:lnTo>
                    <a:pt x="330" y="622"/>
                  </a:lnTo>
                  <a:lnTo>
                    <a:pt x="326" y="614"/>
                  </a:lnTo>
                  <a:lnTo>
                    <a:pt x="320" y="610"/>
                  </a:lnTo>
                  <a:lnTo>
                    <a:pt x="308" y="600"/>
                  </a:lnTo>
                  <a:lnTo>
                    <a:pt x="294" y="592"/>
                  </a:lnTo>
                  <a:lnTo>
                    <a:pt x="286" y="590"/>
                  </a:lnTo>
                  <a:lnTo>
                    <a:pt x="278" y="580"/>
                  </a:lnTo>
                  <a:lnTo>
                    <a:pt x="268" y="572"/>
                  </a:lnTo>
                  <a:lnTo>
                    <a:pt x="270" y="568"/>
                  </a:lnTo>
                  <a:lnTo>
                    <a:pt x="276" y="564"/>
                  </a:lnTo>
                  <a:lnTo>
                    <a:pt x="300" y="540"/>
                  </a:lnTo>
                  <a:lnTo>
                    <a:pt x="308" y="534"/>
                  </a:lnTo>
                  <a:lnTo>
                    <a:pt x="316" y="530"/>
                  </a:lnTo>
                  <a:lnTo>
                    <a:pt x="320" y="524"/>
                  </a:lnTo>
                  <a:lnTo>
                    <a:pt x="324" y="512"/>
                  </a:lnTo>
                  <a:lnTo>
                    <a:pt x="322" y="502"/>
                  </a:lnTo>
                  <a:lnTo>
                    <a:pt x="318" y="498"/>
                  </a:lnTo>
                  <a:lnTo>
                    <a:pt x="308" y="496"/>
                  </a:lnTo>
                  <a:lnTo>
                    <a:pt x="308" y="490"/>
                  </a:lnTo>
                  <a:lnTo>
                    <a:pt x="312" y="482"/>
                  </a:lnTo>
                  <a:lnTo>
                    <a:pt x="314" y="474"/>
                  </a:lnTo>
                  <a:lnTo>
                    <a:pt x="308" y="472"/>
                  </a:lnTo>
                  <a:lnTo>
                    <a:pt x="300" y="474"/>
                  </a:lnTo>
                  <a:lnTo>
                    <a:pt x="292" y="466"/>
                  </a:lnTo>
                  <a:lnTo>
                    <a:pt x="288" y="456"/>
                  </a:lnTo>
                  <a:lnTo>
                    <a:pt x="290" y="446"/>
                  </a:lnTo>
                  <a:lnTo>
                    <a:pt x="284" y="442"/>
                  </a:lnTo>
                  <a:lnTo>
                    <a:pt x="274" y="440"/>
                  </a:lnTo>
                  <a:lnTo>
                    <a:pt x="266" y="442"/>
                  </a:lnTo>
                  <a:lnTo>
                    <a:pt x="256" y="442"/>
                  </a:lnTo>
                  <a:lnTo>
                    <a:pt x="256" y="414"/>
                  </a:lnTo>
                  <a:lnTo>
                    <a:pt x="252" y="406"/>
                  </a:lnTo>
                  <a:lnTo>
                    <a:pt x="256" y="402"/>
                  </a:lnTo>
                  <a:lnTo>
                    <a:pt x="252" y="396"/>
                  </a:lnTo>
                  <a:lnTo>
                    <a:pt x="260" y="382"/>
                  </a:lnTo>
                  <a:lnTo>
                    <a:pt x="260" y="376"/>
                  </a:lnTo>
                  <a:lnTo>
                    <a:pt x="258" y="366"/>
                  </a:lnTo>
                  <a:lnTo>
                    <a:pt x="248" y="362"/>
                  </a:lnTo>
                  <a:lnTo>
                    <a:pt x="246" y="350"/>
                  </a:lnTo>
                  <a:lnTo>
                    <a:pt x="248" y="342"/>
                  </a:lnTo>
                  <a:lnTo>
                    <a:pt x="220" y="342"/>
                  </a:lnTo>
                  <a:lnTo>
                    <a:pt x="218" y="330"/>
                  </a:lnTo>
                  <a:lnTo>
                    <a:pt x="218" y="326"/>
                  </a:lnTo>
                  <a:lnTo>
                    <a:pt x="220" y="322"/>
                  </a:lnTo>
                  <a:lnTo>
                    <a:pt x="218" y="314"/>
                  </a:lnTo>
                  <a:lnTo>
                    <a:pt x="214" y="302"/>
                  </a:lnTo>
                  <a:lnTo>
                    <a:pt x="196" y="298"/>
                  </a:lnTo>
                  <a:lnTo>
                    <a:pt x="184" y="292"/>
                  </a:lnTo>
                  <a:lnTo>
                    <a:pt x="176" y="290"/>
                  </a:lnTo>
                  <a:lnTo>
                    <a:pt x="172" y="284"/>
                  </a:lnTo>
                  <a:lnTo>
                    <a:pt x="162" y="282"/>
                  </a:lnTo>
                  <a:lnTo>
                    <a:pt x="152" y="280"/>
                  </a:lnTo>
                  <a:lnTo>
                    <a:pt x="140" y="268"/>
                  </a:lnTo>
                  <a:lnTo>
                    <a:pt x="138" y="240"/>
                  </a:lnTo>
                  <a:lnTo>
                    <a:pt x="126" y="240"/>
                  </a:lnTo>
                  <a:lnTo>
                    <a:pt x="116" y="244"/>
                  </a:lnTo>
                  <a:lnTo>
                    <a:pt x="114" y="244"/>
                  </a:lnTo>
                  <a:lnTo>
                    <a:pt x="106" y="250"/>
                  </a:lnTo>
                  <a:lnTo>
                    <a:pt x="92" y="256"/>
                  </a:lnTo>
                  <a:lnTo>
                    <a:pt x="72" y="258"/>
                  </a:lnTo>
                  <a:lnTo>
                    <a:pt x="60" y="256"/>
                  </a:lnTo>
                  <a:lnTo>
                    <a:pt x="54" y="256"/>
                  </a:lnTo>
                  <a:lnTo>
                    <a:pt x="52" y="250"/>
                  </a:lnTo>
                  <a:lnTo>
                    <a:pt x="56" y="238"/>
                  </a:lnTo>
                  <a:lnTo>
                    <a:pt x="54" y="232"/>
                  </a:lnTo>
                  <a:lnTo>
                    <a:pt x="48" y="238"/>
                  </a:lnTo>
                  <a:lnTo>
                    <a:pt x="38" y="242"/>
                  </a:lnTo>
                  <a:lnTo>
                    <a:pt x="36" y="244"/>
                  </a:lnTo>
                  <a:lnTo>
                    <a:pt x="28" y="242"/>
                  </a:lnTo>
                  <a:lnTo>
                    <a:pt x="18" y="232"/>
                  </a:lnTo>
                  <a:lnTo>
                    <a:pt x="8" y="222"/>
                  </a:lnTo>
                  <a:lnTo>
                    <a:pt x="0" y="200"/>
                  </a:lnTo>
                  <a:lnTo>
                    <a:pt x="8" y="188"/>
                  </a:lnTo>
                  <a:lnTo>
                    <a:pt x="14" y="182"/>
                  </a:lnTo>
                  <a:lnTo>
                    <a:pt x="16" y="172"/>
                  </a:lnTo>
                  <a:lnTo>
                    <a:pt x="26" y="160"/>
                  </a:lnTo>
                  <a:lnTo>
                    <a:pt x="40" y="154"/>
                  </a:lnTo>
                  <a:lnTo>
                    <a:pt x="62" y="152"/>
                  </a:lnTo>
                  <a:lnTo>
                    <a:pt x="68" y="138"/>
                  </a:lnTo>
                  <a:lnTo>
                    <a:pt x="68" y="126"/>
                  </a:lnTo>
                  <a:lnTo>
                    <a:pt x="70" y="120"/>
                  </a:lnTo>
                  <a:lnTo>
                    <a:pt x="72" y="106"/>
                  </a:lnTo>
                  <a:lnTo>
                    <a:pt x="70" y="94"/>
                  </a:lnTo>
                  <a:lnTo>
                    <a:pt x="64" y="86"/>
                  </a:lnTo>
                  <a:lnTo>
                    <a:pt x="64" y="74"/>
                  </a:lnTo>
                  <a:lnTo>
                    <a:pt x="66" y="72"/>
                  </a:lnTo>
                  <a:lnTo>
                    <a:pt x="76" y="74"/>
                  </a:lnTo>
                  <a:lnTo>
                    <a:pt x="76" y="68"/>
                  </a:lnTo>
                  <a:lnTo>
                    <a:pt x="64" y="64"/>
                  </a:lnTo>
                  <a:lnTo>
                    <a:pt x="64" y="58"/>
                  </a:lnTo>
                  <a:lnTo>
                    <a:pt x="92" y="56"/>
                  </a:lnTo>
                  <a:lnTo>
                    <a:pt x="102" y="54"/>
                  </a:lnTo>
                  <a:lnTo>
                    <a:pt x="108" y="56"/>
                  </a:lnTo>
                  <a:lnTo>
                    <a:pt x="112" y="62"/>
                  </a:lnTo>
                  <a:lnTo>
                    <a:pt x="120" y="70"/>
                  </a:lnTo>
                  <a:lnTo>
                    <a:pt x="130" y="72"/>
                  </a:lnTo>
                  <a:lnTo>
                    <a:pt x="144" y="68"/>
                  </a:lnTo>
                  <a:lnTo>
                    <a:pt x="150" y="62"/>
                  </a:lnTo>
                  <a:lnTo>
                    <a:pt x="156" y="56"/>
                  </a:lnTo>
                  <a:lnTo>
                    <a:pt x="168" y="52"/>
                  </a:lnTo>
                  <a:lnTo>
                    <a:pt x="168" y="44"/>
                  </a:lnTo>
                  <a:lnTo>
                    <a:pt x="162" y="44"/>
                  </a:lnTo>
                  <a:lnTo>
                    <a:pt x="156" y="36"/>
                  </a:lnTo>
                  <a:lnTo>
                    <a:pt x="154" y="26"/>
                  </a:lnTo>
                  <a:lnTo>
                    <a:pt x="148" y="20"/>
                  </a:lnTo>
                  <a:lnTo>
                    <a:pt x="154" y="18"/>
                  </a:lnTo>
                  <a:lnTo>
                    <a:pt x="162" y="22"/>
                  </a:lnTo>
                  <a:lnTo>
                    <a:pt x="174" y="22"/>
                  </a:lnTo>
                  <a:lnTo>
                    <a:pt x="178" y="24"/>
                  </a:lnTo>
                  <a:lnTo>
                    <a:pt x="184" y="20"/>
                  </a:lnTo>
                  <a:lnTo>
                    <a:pt x="194" y="18"/>
                  </a:lnTo>
                  <a:lnTo>
                    <a:pt x="206" y="14"/>
                  </a:lnTo>
                  <a:lnTo>
                    <a:pt x="210" y="4"/>
                  </a:lnTo>
                  <a:lnTo>
                    <a:pt x="208" y="0"/>
                  </a:lnTo>
                  <a:lnTo>
                    <a:pt x="220" y="0"/>
                  </a:lnTo>
                  <a:lnTo>
                    <a:pt x="228" y="22"/>
                  </a:lnTo>
                  <a:lnTo>
                    <a:pt x="222" y="28"/>
                  </a:lnTo>
                  <a:lnTo>
                    <a:pt x="222" y="48"/>
                  </a:lnTo>
                  <a:lnTo>
                    <a:pt x="228" y="56"/>
                  </a:lnTo>
                  <a:lnTo>
                    <a:pt x="236" y="64"/>
                  </a:lnTo>
                  <a:lnTo>
                    <a:pt x="244" y="64"/>
                  </a:lnTo>
                  <a:lnTo>
                    <a:pt x="254" y="62"/>
                  </a:lnTo>
                  <a:lnTo>
                    <a:pt x="260" y="58"/>
                  </a:lnTo>
                  <a:lnTo>
                    <a:pt x="268" y="54"/>
                  </a:lnTo>
                  <a:lnTo>
                    <a:pt x="272" y="50"/>
                  </a:lnTo>
                  <a:lnTo>
                    <a:pt x="276" y="54"/>
                  </a:lnTo>
                  <a:lnTo>
                    <a:pt x="282" y="54"/>
                  </a:lnTo>
                  <a:lnTo>
                    <a:pt x="284" y="54"/>
                  </a:lnTo>
                  <a:lnTo>
                    <a:pt x="286" y="48"/>
                  </a:lnTo>
                  <a:lnTo>
                    <a:pt x="286" y="44"/>
                  </a:lnTo>
                  <a:lnTo>
                    <a:pt x="290" y="44"/>
                  </a:lnTo>
                  <a:lnTo>
                    <a:pt x="300" y="46"/>
                  </a:lnTo>
                  <a:lnTo>
                    <a:pt x="310" y="50"/>
                  </a:lnTo>
                  <a:lnTo>
                    <a:pt x="316" y="50"/>
                  </a:lnTo>
                  <a:lnTo>
                    <a:pt x="322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50" y="24"/>
                  </a:lnTo>
                  <a:lnTo>
                    <a:pt x="356" y="1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6" name="Freeform 91"/>
            <p:cNvSpPr>
              <a:spLocks/>
            </p:cNvSpPr>
            <p:nvPr/>
          </p:nvSpPr>
          <p:spPr bwMode="gray">
            <a:xfrm>
              <a:off x="2874" y="903"/>
              <a:ext cx="167" cy="120"/>
            </a:xfrm>
            <a:custGeom>
              <a:avLst/>
              <a:gdLst>
                <a:gd name="T0" fmla="*/ 55 w 167"/>
                <a:gd name="T1" fmla="*/ 84 h 120"/>
                <a:gd name="T2" fmla="*/ 71 w 167"/>
                <a:gd name="T3" fmla="*/ 80 h 120"/>
                <a:gd name="T4" fmla="*/ 43 w 167"/>
                <a:gd name="T5" fmla="*/ 78 h 120"/>
                <a:gd name="T6" fmla="*/ 55 w 167"/>
                <a:gd name="T7" fmla="*/ 64 h 120"/>
                <a:gd name="T8" fmla="*/ 85 w 167"/>
                <a:gd name="T9" fmla="*/ 60 h 120"/>
                <a:gd name="T10" fmla="*/ 89 w 167"/>
                <a:gd name="T11" fmla="*/ 48 h 120"/>
                <a:gd name="T12" fmla="*/ 71 w 167"/>
                <a:gd name="T13" fmla="*/ 52 h 120"/>
                <a:gd name="T14" fmla="*/ 65 w 167"/>
                <a:gd name="T15" fmla="*/ 42 h 120"/>
                <a:gd name="T16" fmla="*/ 55 w 167"/>
                <a:gd name="T17" fmla="*/ 48 h 120"/>
                <a:gd name="T18" fmla="*/ 37 w 167"/>
                <a:gd name="T19" fmla="*/ 64 h 120"/>
                <a:gd name="T20" fmla="*/ 11 w 167"/>
                <a:gd name="T21" fmla="*/ 46 h 120"/>
                <a:gd name="T22" fmla="*/ 19 w 167"/>
                <a:gd name="T23" fmla="*/ 28 h 120"/>
                <a:gd name="T24" fmla="*/ 11 w 167"/>
                <a:gd name="T25" fmla="*/ 24 h 120"/>
                <a:gd name="T26" fmla="*/ 0 w 167"/>
                <a:gd name="T27" fmla="*/ 20 h 120"/>
                <a:gd name="T28" fmla="*/ 19 w 167"/>
                <a:gd name="T29" fmla="*/ 8 h 120"/>
                <a:gd name="T30" fmla="*/ 47 w 167"/>
                <a:gd name="T31" fmla="*/ 10 h 120"/>
                <a:gd name="T32" fmla="*/ 55 w 167"/>
                <a:gd name="T33" fmla="*/ 12 h 120"/>
                <a:gd name="T34" fmla="*/ 73 w 167"/>
                <a:gd name="T35" fmla="*/ 14 h 120"/>
                <a:gd name="T36" fmla="*/ 77 w 167"/>
                <a:gd name="T37" fmla="*/ 28 h 120"/>
                <a:gd name="T38" fmla="*/ 89 w 167"/>
                <a:gd name="T39" fmla="*/ 38 h 120"/>
                <a:gd name="T40" fmla="*/ 83 w 167"/>
                <a:gd name="T41" fmla="*/ 12 h 120"/>
                <a:gd name="T42" fmla="*/ 85 w 167"/>
                <a:gd name="T43" fmla="*/ 0 h 120"/>
                <a:gd name="T44" fmla="*/ 107 w 167"/>
                <a:gd name="T45" fmla="*/ 8 h 120"/>
                <a:gd name="T46" fmla="*/ 111 w 167"/>
                <a:gd name="T47" fmla="*/ 22 h 120"/>
                <a:gd name="T48" fmla="*/ 127 w 167"/>
                <a:gd name="T49" fmla="*/ 22 h 120"/>
                <a:gd name="T50" fmla="*/ 151 w 167"/>
                <a:gd name="T51" fmla="*/ 36 h 120"/>
                <a:gd name="T52" fmla="*/ 159 w 167"/>
                <a:gd name="T53" fmla="*/ 48 h 120"/>
                <a:gd name="T54" fmla="*/ 123 w 167"/>
                <a:gd name="T55" fmla="*/ 60 h 120"/>
                <a:gd name="T56" fmla="*/ 117 w 167"/>
                <a:gd name="T57" fmla="*/ 84 h 120"/>
                <a:gd name="T58" fmla="*/ 101 w 167"/>
                <a:gd name="T59" fmla="*/ 102 h 120"/>
                <a:gd name="T60" fmla="*/ 81 w 167"/>
                <a:gd name="T61" fmla="*/ 114 h 120"/>
                <a:gd name="T62" fmla="*/ 67 w 167"/>
                <a:gd name="T63" fmla="*/ 104 h 120"/>
                <a:gd name="T64" fmla="*/ 45 w 167"/>
                <a:gd name="T65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7" h="120">
                  <a:moveTo>
                    <a:pt x="45" y="92"/>
                  </a:moveTo>
                  <a:lnTo>
                    <a:pt x="55" y="84"/>
                  </a:lnTo>
                  <a:lnTo>
                    <a:pt x="83" y="88"/>
                  </a:lnTo>
                  <a:lnTo>
                    <a:pt x="71" y="80"/>
                  </a:lnTo>
                  <a:lnTo>
                    <a:pt x="59" y="76"/>
                  </a:lnTo>
                  <a:lnTo>
                    <a:pt x="43" y="78"/>
                  </a:lnTo>
                  <a:lnTo>
                    <a:pt x="43" y="68"/>
                  </a:lnTo>
                  <a:lnTo>
                    <a:pt x="55" y="64"/>
                  </a:lnTo>
                  <a:lnTo>
                    <a:pt x="69" y="60"/>
                  </a:lnTo>
                  <a:lnTo>
                    <a:pt x="85" y="60"/>
                  </a:lnTo>
                  <a:lnTo>
                    <a:pt x="97" y="56"/>
                  </a:lnTo>
                  <a:lnTo>
                    <a:pt x="89" y="48"/>
                  </a:lnTo>
                  <a:lnTo>
                    <a:pt x="83" y="52"/>
                  </a:lnTo>
                  <a:lnTo>
                    <a:pt x="71" y="52"/>
                  </a:lnTo>
                  <a:lnTo>
                    <a:pt x="71" y="44"/>
                  </a:lnTo>
                  <a:lnTo>
                    <a:pt x="65" y="42"/>
                  </a:lnTo>
                  <a:lnTo>
                    <a:pt x="61" y="48"/>
                  </a:lnTo>
                  <a:lnTo>
                    <a:pt x="55" y="48"/>
                  </a:lnTo>
                  <a:lnTo>
                    <a:pt x="51" y="56"/>
                  </a:lnTo>
                  <a:lnTo>
                    <a:pt x="37" y="64"/>
                  </a:lnTo>
                  <a:lnTo>
                    <a:pt x="27" y="58"/>
                  </a:lnTo>
                  <a:lnTo>
                    <a:pt x="11" y="46"/>
                  </a:lnTo>
                  <a:lnTo>
                    <a:pt x="7" y="36"/>
                  </a:lnTo>
                  <a:lnTo>
                    <a:pt x="19" y="28"/>
                  </a:lnTo>
                  <a:lnTo>
                    <a:pt x="19" y="24"/>
                  </a:lnTo>
                  <a:lnTo>
                    <a:pt x="11" y="24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4" y="12"/>
                  </a:lnTo>
                  <a:lnTo>
                    <a:pt x="19" y="8"/>
                  </a:lnTo>
                  <a:lnTo>
                    <a:pt x="33" y="8"/>
                  </a:lnTo>
                  <a:lnTo>
                    <a:pt x="47" y="10"/>
                  </a:lnTo>
                  <a:lnTo>
                    <a:pt x="51" y="26"/>
                  </a:lnTo>
                  <a:lnTo>
                    <a:pt x="55" y="12"/>
                  </a:lnTo>
                  <a:lnTo>
                    <a:pt x="63" y="10"/>
                  </a:lnTo>
                  <a:lnTo>
                    <a:pt x="73" y="14"/>
                  </a:lnTo>
                  <a:lnTo>
                    <a:pt x="75" y="22"/>
                  </a:lnTo>
                  <a:lnTo>
                    <a:pt x="77" y="28"/>
                  </a:lnTo>
                  <a:lnTo>
                    <a:pt x="83" y="36"/>
                  </a:lnTo>
                  <a:lnTo>
                    <a:pt x="89" y="38"/>
                  </a:lnTo>
                  <a:lnTo>
                    <a:pt x="87" y="24"/>
                  </a:lnTo>
                  <a:lnTo>
                    <a:pt x="83" y="12"/>
                  </a:lnTo>
                  <a:lnTo>
                    <a:pt x="81" y="4"/>
                  </a:lnTo>
                  <a:lnTo>
                    <a:pt x="85" y="0"/>
                  </a:lnTo>
                  <a:lnTo>
                    <a:pt x="95" y="4"/>
                  </a:lnTo>
                  <a:lnTo>
                    <a:pt x="107" y="8"/>
                  </a:lnTo>
                  <a:lnTo>
                    <a:pt x="103" y="20"/>
                  </a:lnTo>
                  <a:lnTo>
                    <a:pt x="111" y="22"/>
                  </a:lnTo>
                  <a:lnTo>
                    <a:pt x="115" y="16"/>
                  </a:lnTo>
                  <a:lnTo>
                    <a:pt x="127" y="22"/>
                  </a:lnTo>
                  <a:lnTo>
                    <a:pt x="127" y="30"/>
                  </a:lnTo>
                  <a:lnTo>
                    <a:pt x="151" y="36"/>
                  </a:lnTo>
                  <a:lnTo>
                    <a:pt x="167" y="44"/>
                  </a:lnTo>
                  <a:lnTo>
                    <a:pt x="159" y="48"/>
                  </a:lnTo>
                  <a:lnTo>
                    <a:pt x="137" y="52"/>
                  </a:lnTo>
                  <a:lnTo>
                    <a:pt x="123" y="60"/>
                  </a:lnTo>
                  <a:lnTo>
                    <a:pt x="119" y="68"/>
                  </a:lnTo>
                  <a:lnTo>
                    <a:pt x="117" y="84"/>
                  </a:lnTo>
                  <a:lnTo>
                    <a:pt x="107" y="88"/>
                  </a:lnTo>
                  <a:lnTo>
                    <a:pt x="101" y="102"/>
                  </a:lnTo>
                  <a:lnTo>
                    <a:pt x="93" y="120"/>
                  </a:lnTo>
                  <a:lnTo>
                    <a:pt x="81" y="114"/>
                  </a:lnTo>
                  <a:lnTo>
                    <a:pt x="81" y="102"/>
                  </a:lnTo>
                  <a:lnTo>
                    <a:pt x="67" y="104"/>
                  </a:lnTo>
                  <a:lnTo>
                    <a:pt x="59" y="98"/>
                  </a:lnTo>
                  <a:lnTo>
                    <a:pt x="45" y="9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7" name="Freeform 92"/>
            <p:cNvSpPr>
              <a:spLocks/>
            </p:cNvSpPr>
            <p:nvPr/>
          </p:nvSpPr>
          <p:spPr bwMode="gray">
            <a:xfrm>
              <a:off x="2991" y="885"/>
              <a:ext cx="144" cy="50"/>
            </a:xfrm>
            <a:custGeom>
              <a:avLst/>
              <a:gdLst>
                <a:gd name="T0" fmla="*/ 62 w 144"/>
                <a:gd name="T1" fmla="*/ 38 h 50"/>
                <a:gd name="T2" fmla="*/ 52 w 144"/>
                <a:gd name="T3" fmla="*/ 38 h 50"/>
                <a:gd name="T4" fmla="*/ 34 w 144"/>
                <a:gd name="T5" fmla="*/ 38 h 50"/>
                <a:gd name="T6" fmla="*/ 36 w 144"/>
                <a:gd name="T7" fmla="*/ 30 h 50"/>
                <a:gd name="T8" fmla="*/ 54 w 144"/>
                <a:gd name="T9" fmla="*/ 28 h 50"/>
                <a:gd name="T10" fmla="*/ 60 w 144"/>
                <a:gd name="T11" fmla="*/ 24 h 50"/>
                <a:gd name="T12" fmla="*/ 50 w 144"/>
                <a:gd name="T13" fmla="*/ 22 h 50"/>
                <a:gd name="T14" fmla="*/ 34 w 144"/>
                <a:gd name="T15" fmla="*/ 22 h 50"/>
                <a:gd name="T16" fmla="*/ 18 w 144"/>
                <a:gd name="T17" fmla="*/ 26 h 50"/>
                <a:gd name="T18" fmla="*/ 2 w 144"/>
                <a:gd name="T19" fmla="*/ 24 h 50"/>
                <a:gd name="T20" fmla="*/ 0 w 144"/>
                <a:gd name="T21" fmla="*/ 18 h 50"/>
                <a:gd name="T22" fmla="*/ 10 w 144"/>
                <a:gd name="T23" fmla="*/ 14 h 50"/>
                <a:gd name="T24" fmla="*/ 22 w 144"/>
                <a:gd name="T25" fmla="*/ 6 h 50"/>
                <a:gd name="T26" fmla="*/ 30 w 144"/>
                <a:gd name="T27" fmla="*/ 6 h 50"/>
                <a:gd name="T28" fmla="*/ 46 w 144"/>
                <a:gd name="T29" fmla="*/ 10 h 50"/>
                <a:gd name="T30" fmla="*/ 56 w 144"/>
                <a:gd name="T31" fmla="*/ 10 h 50"/>
                <a:gd name="T32" fmla="*/ 66 w 144"/>
                <a:gd name="T33" fmla="*/ 12 h 50"/>
                <a:gd name="T34" fmla="*/ 74 w 144"/>
                <a:gd name="T35" fmla="*/ 0 h 50"/>
                <a:gd name="T36" fmla="*/ 82 w 144"/>
                <a:gd name="T37" fmla="*/ 14 h 50"/>
                <a:gd name="T38" fmla="*/ 96 w 144"/>
                <a:gd name="T39" fmla="*/ 8 h 50"/>
                <a:gd name="T40" fmla="*/ 114 w 144"/>
                <a:gd name="T41" fmla="*/ 10 h 50"/>
                <a:gd name="T42" fmla="*/ 132 w 144"/>
                <a:gd name="T43" fmla="*/ 14 h 50"/>
                <a:gd name="T44" fmla="*/ 144 w 144"/>
                <a:gd name="T45" fmla="*/ 16 h 50"/>
                <a:gd name="T46" fmla="*/ 138 w 144"/>
                <a:gd name="T47" fmla="*/ 22 h 50"/>
                <a:gd name="T48" fmla="*/ 122 w 144"/>
                <a:gd name="T49" fmla="*/ 30 h 50"/>
                <a:gd name="T50" fmla="*/ 114 w 144"/>
                <a:gd name="T51" fmla="*/ 38 h 50"/>
                <a:gd name="T52" fmla="*/ 100 w 144"/>
                <a:gd name="T53" fmla="*/ 38 h 50"/>
                <a:gd name="T54" fmla="*/ 92 w 144"/>
                <a:gd name="T55" fmla="*/ 50 h 50"/>
                <a:gd name="T56" fmla="*/ 74 w 144"/>
                <a:gd name="T57" fmla="*/ 46 h 50"/>
                <a:gd name="T58" fmla="*/ 68 w 144"/>
                <a:gd name="T59" fmla="*/ 38 h 50"/>
                <a:gd name="T60" fmla="*/ 62 w 144"/>
                <a:gd name="T61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4" h="50">
                  <a:moveTo>
                    <a:pt x="62" y="38"/>
                  </a:moveTo>
                  <a:lnTo>
                    <a:pt x="52" y="38"/>
                  </a:lnTo>
                  <a:lnTo>
                    <a:pt x="34" y="38"/>
                  </a:lnTo>
                  <a:lnTo>
                    <a:pt x="36" y="30"/>
                  </a:lnTo>
                  <a:lnTo>
                    <a:pt x="54" y="28"/>
                  </a:lnTo>
                  <a:lnTo>
                    <a:pt x="60" y="24"/>
                  </a:lnTo>
                  <a:lnTo>
                    <a:pt x="50" y="22"/>
                  </a:lnTo>
                  <a:lnTo>
                    <a:pt x="34" y="22"/>
                  </a:lnTo>
                  <a:lnTo>
                    <a:pt x="18" y="26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10" y="14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46" y="10"/>
                  </a:lnTo>
                  <a:lnTo>
                    <a:pt x="56" y="10"/>
                  </a:lnTo>
                  <a:lnTo>
                    <a:pt x="66" y="12"/>
                  </a:lnTo>
                  <a:lnTo>
                    <a:pt x="74" y="0"/>
                  </a:lnTo>
                  <a:lnTo>
                    <a:pt x="82" y="14"/>
                  </a:lnTo>
                  <a:lnTo>
                    <a:pt x="96" y="8"/>
                  </a:lnTo>
                  <a:lnTo>
                    <a:pt x="114" y="10"/>
                  </a:lnTo>
                  <a:lnTo>
                    <a:pt x="132" y="14"/>
                  </a:lnTo>
                  <a:lnTo>
                    <a:pt x="144" y="16"/>
                  </a:lnTo>
                  <a:lnTo>
                    <a:pt x="138" y="22"/>
                  </a:lnTo>
                  <a:lnTo>
                    <a:pt x="122" y="30"/>
                  </a:lnTo>
                  <a:lnTo>
                    <a:pt x="114" y="38"/>
                  </a:lnTo>
                  <a:lnTo>
                    <a:pt x="100" y="38"/>
                  </a:lnTo>
                  <a:lnTo>
                    <a:pt x="92" y="50"/>
                  </a:lnTo>
                  <a:lnTo>
                    <a:pt x="74" y="46"/>
                  </a:lnTo>
                  <a:lnTo>
                    <a:pt x="68" y="38"/>
                  </a:lnTo>
                  <a:lnTo>
                    <a:pt x="62" y="3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8" name="Freeform 93"/>
            <p:cNvSpPr>
              <a:spLocks/>
            </p:cNvSpPr>
            <p:nvPr/>
          </p:nvSpPr>
          <p:spPr bwMode="gray">
            <a:xfrm>
              <a:off x="3031" y="967"/>
              <a:ext cx="58" cy="32"/>
            </a:xfrm>
            <a:custGeom>
              <a:avLst/>
              <a:gdLst>
                <a:gd name="T0" fmla="*/ 10 w 58"/>
                <a:gd name="T1" fmla="*/ 8 h 32"/>
                <a:gd name="T2" fmla="*/ 14 w 58"/>
                <a:gd name="T3" fmla="*/ 4 h 32"/>
                <a:gd name="T4" fmla="*/ 30 w 58"/>
                <a:gd name="T5" fmla="*/ 0 h 32"/>
                <a:gd name="T6" fmla="*/ 38 w 58"/>
                <a:gd name="T7" fmla="*/ 0 h 32"/>
                <a:gd name="T8" fmla="*/ 42 w 58"/>
                <a:gd name="T9" fmla="*/ 8 h 32"/>
                <a:gd name="T10" fmla="*/ 48 w 58"/>
                <a:gd name="T11" fmla="*/ 12 h 32"/>
                <a:gd name="T12" fmla="*/ 58 w 58"/>
                <a:gd name="T13" fmla="*/ 12 h 32"/>
                <a:gd name="T14" fmla="*/ 52 w 58"/>
                <a:gd name="T15" fmla="*/ 20 h 32"/>
                <a:gd name="T16" fmla="*/ 38 w 58"/>
                <a:gd name="T17" fmla="*/ 28 h 32"/>
                <a:gd name="T18" fmla="*/ 26 w 58"/>
                <a:gd name="T19" fmla="*/ 32 h 32"/>
                <a:gd name="T20" fmla="*/ 26 w 58"/>
                <a:gd name="T21" fmla="*/ 20 h 32"/>
                <a:gd name="T22" fmla="*/ 18 w 58"/>
                <a:gd name="T23" fmla="*/ 20 h 32"/>
                <a:gd name="T24" fmla="*/ 10 w 58"/>
                <a:gd name="T25" fmla="*/ 22 h 32"/>
                <a:gd name="T26" fmla="*/ 4 w 58"/>
                <a:gd name="T27" fmla="*/ 28 h 32"/>
                <a:gd name="T28" fmla="*/ 0 w 58"/>
                <a:gd name="T29" fmla="*/ 20 h 32"/>
                <a:gd name="T30" fmla="*/ 6 w 58"/>
                <a:gd name="T31" fmla="*/ 14 h 32"/>
                <a:gd name="T32" fmla="*/ 10 w 58"/>
                <a:gd name="T3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32">
                  <a:moveTo>
                    <a:pt x="10" y="8"/>
                  </a:moveTo>
                  <a:lnTo>
                    <a:pt x="14" y="4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2" y="8"/>
                  </a:lnTo>
                  <a:lnTo>
                    <a:pt x="48" y="12"/>
                  </a:lnTo>
                  <a:lnTo>
                    <a:pt x="58" y="12"/>
                  </a:lnTo>
                  <a:lnTo>
                    <a:pt x="52" y="20"/>
                  </a:lnTo>
                  <a:lnTo>
                    <a:pt x="38" y="28"/>
                  </a:lnTo>
                  <a:lnTo>
                    <a:pt x="26" y="32"/>
                  </a:lnTo>
                  <a:lnTo>
                    <a:pt x="26" y="20"/>
                  </a:lnTo>
                  <a:lnTo>
                    <a:pt x="18" y="20"/>
                  </a:lnTo>
                  <a:lnTo>
                    <a:pt x="10" y="22"/>
                  </a:lnTo>
                  <a:lnTo>
                    <a:pt x="4" y="28"/>
                  </a:lnTo>
                  <a:lnTo>
                    <a:pt x="0" y="20"/>
                  </a:lnTo>
                  <a:lnTo>
                    <a:pt x="6" y="14"/>
                  </a:lnTo>
                  <a:lnTo>
                    <a:pt x="10" y="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79" name="Freeform 94"/>
            <p:cNvSpPr>
              <a:spLocks/>
            </p:cNvSpPr>
            <p:nvPr/>
          </p:nvSpPr>
          <p:spPr bwMode="gray">
            <a:xfrm>
              <a:off x="3393" y="1873"/>
              <a:ext cx="52" cy="44"/>
            </a:xfrm>
            <a:custGeom>
              <a:avLst/>
              <a:gdLst>
                <a:gd name="T0" fmla="*/ 0 w 52"/>
                <a:gd name="T1" fmla="*/ 6 h 44"/>
                <a:gd name="T2" fmla="*/ 6 w 52"/>
                <a:gd name="T3" fmla="*/ 4 h 44"/>
                <a:gd name="T4" fmla="*/ 16 w 52"/>
                <a:gd name="T5" fmla="*/ 0 h 44"/>
                <a:gd name="T6" fmla="*/ 24 w 52"/>
                <a:gd name="T7" fmla="*/ 0 h 44"/>
                <a:gd name="T8" fmla="*/ 28 w 52"/>
                <a:gd name="T9" fmla="*/ 4 h 44"/>
                <a:gd name="T10" fmla="*/ 30 w 52"/>
                <a:gd name="T11" fmla="*/ 10 h 44"/>
                <a:gd name="T12" fmla="*/ 32 w 52"/>
                <a:gd name="T13" fmla="*/ 18 h 44"/>
                <a:gd name="T14" fmla="*/ 36 w 52"/>
                <a:gd name="T15" fmla="*/ 24 h 44"/>
                <a:gd name="T16" fmla="*/ 40 w 52"/>
                <a:gd name="T17" fmla="*/ 28 h 44"/>
                <a:gd name="T18" fmla="*/ 46 w 52"/>
                <a:gd name="T19" fmla="*/ 30 h 44"/>
                <a:gd name="T20" fmla="*/ 50 w 52"/>
                <a:gd name="T21" fmla="*/ 34 h 44"/>
                <a:gd name="T22" fmla="*/ 52 w 52"/>
                <a:gd name="T23" fmla="*/ 38 h 44"/>
                <a:gd name="T24" fmla="*/ 50 w 52"/>
                <a:gd name="T25" fmla="*/ 44 h 44"/>
                <a:gd name="T26" fmla="*/ 42 w 52"/>
                <a:gd name="T27" fmla="*/ 42 h 44"/>
                <a:gd name="T28" fmla="*/ 40 w 52"/>
                <a:gd name="T29" fmla="*/ 34 h 44"/>
                <a:gd name="T30" fmla="*/ 34 w 52"/>
                <a:gd name="T31" fmla="*/ 32 h 44"/>
                <a:gd name="T32" fmla="*/ 28 w 52"/>
                <a:gd name="T33" fmla="*/ 28 h 44"/>
                <a:gd name="T34" fmla="*/ 20 w 52"/>
                <a:gd name="T35" fmla="*/ 28 h 44"/>
                <a:gd name="T36" fmla="*/ 18 w 52"/>
                <a:gd name="T37" fmla="*/ 32 h 44"/>
                <a:gd name="T38" fmla="*/ 12 w 52"/>
                <a:gd name="T39" fmla="*/ 28 h 44"/>
                <a:gd name="T40" fmla="*/ 0 w 52"/>
                <a:gd name="T41" fmla="*/ 28 h 44"/>
                <a:gd name="T42" fmla="*/ 0 w 52"/>
                <a:gd name="T43" fmla="*/ 16 h 44"/>
                <a:gd name="T44" fmla="*/ 0 w 52"/>
                <a:gd name="T4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4">
                  <a:moveTo>
                    <a:pt x="0" y="6"/>
                  </a:moveTo>
                  <a:lnTo>
                    <a:pt x="6" y="4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8" y="4"/>
                  </a:lnTo>
                  <a:lnTo>
                    <a:pt x="30" y="10"/>
                  </a:lnTo>
                  <a:lnTo>
                    <a:pt x="32" y="18"/>
                  </a:lnTo>
                  <a:lnTo>
                    <a:pt x="36" y="24"/>
                  </a:lnTo>
                  <a:lnTo>
                    <a:pt x="40" y="28"/>
                  </a:lnTo>
                  <a:lnTo>
                    <a:pt x="46" y="30"/>
                  </a:lnTo>
                  <a:lnTo>
                    <a:pt x="50" y="34"/>
                  </a:lnTo>
                  <a:lnTo>
                    <a:pt x="52" y="38"/>
                  </a:lnTo>
                  <a:lnTo>
                    <a:pt x="50" y="44"/>
                  </a:lnTo>
                  <a:lnTo>
                    <a:pt x="42" y="42"/>
                  </a:lnTo>
                  <a:lnTo>
                    <a:pt x="40" y="34"/>
                  </a:lnTo>
                  <a:lnTo>
                    <a:pt x="34" y="32"/>
                  </a:lnTo>
                  <a:lnTo>
                    <a:pt x="28" y="28"/>
                  </a:lnTo>
                  <a:lnTo>
                    <a:pt x="20" y="28"/>
                  </a:lnTo>
                  <a:lnTo>
                    <a:pt x="18" y="32"/>
                  </a:lnTo>
                  <a:lnTo>
                    <a:pt x="12" y="28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0" name="Freeform 95"/>
            <p:cNvSpPr>
              <a:spLocks/>
            </p:cNvSpPr>
            <p:nvPr/>
          </p:nvSpPr>
          <p:spPr bwMode="gray">
            <a:xfrm>
              <a:off x="3417" y="1861"/>
              <a:ext cx="84" cy="66"/>
            </a:xfrm>
            <a:custGeom>
              <a:avLst/>
              <a:gdLst>
                <a:gd name="T0" fmla="*/ 20 w 84"/>
                <a:gd name="T1" fmla="*/ 0 h 66"/>
                <a:gd name="T2" fmla="*/ 26 w 84"/>
                <a:gd name="T3" fmla="*/ 2 h 66"/>
                <a:gd name="T4" fmla="*/ 32 w 84"/>
                <a:gd name="T5" fmla="*/ 8 h 66"/>
                <a:gd name="T6" fmla="*/ 42 w 84"/>
                <a:gd name="T7" fmla="*/ 14 h 66"/>
                <a:gd name="T8" fmla="*/ 46 w 84"/>
                <a:gd name="T9" fmla="*/ 12 h 66"/>
                <a:gd name="T10" fmla="*/ 52 w 84"/>
                <a:gd name="T11" fmla="*/ 6 h 66"/>
                <a:gd name="T12" fmla="*/ 56 w 84"/>
                <a:gd name="T13" fmla="*/ 2 h 66"/>
                <a:gd name="T14" fmla="*/ 60 w 84"/>
                <a:gd name="T15" fmla="*/ 8 h 66"/>
                <a:gd name="T16" fmla="*/ 66 w 84"/>
                <a:gd name="T17" fmla="*/ 20 h 66"/>
                <a:gd name="T18" fmla="*/ 70 w 84"/>
                <a:gd name="T19" fmla="*/ 24 h 66"/>
                <a:gd name="T20" fmla="*/ 80 w 84"/>
                <a:gd name="T21" fmla="*/ 28 h 66"/>
                <a:gd name="T22" fmla="*/ 84 w 84"/>
                <a:gd name="T23" fmla="*/ 30 h 66"/>
                <a:gd name="T24" fmla="*/ 84 w 84"/>
                <a:gd name="T25" fmla="*/ 36 h 66"/>
                <a:gd name="T26" fmla="*/ 72 w 84"/>
                <a:gd name="T27" fmla="*/ 36 h 66"/>
                <a:gd name="T28" fmla="*/ 68 w 84"/>
                <a:gd name="T29" fmla="*/ 38 h 66"/>
                <a:gd name="T30" fmla="*/ 66 w 84"/>
                <a:gd name="T31" fmla="*/ 44 h 66"/>
                <a:gd name="T32" fmla="*/ 68 w 84"/>
                <a:gd name="T33" fmla="*/ 48 h 66"/>
                <a:gd name="T34" fmla="*/ 68 w 84"/>
                <a:gd name="T35" fmla="*/ 50 h 66"/>
                <a:gd name="T36" fmla="*/ 68 w 84"/>
                <a:gd name="T37" fmla="*/ 52 h 66"/>
                <a:gd name="T38" fmla="*/ 68 w 84"/>
                <a:gd name="T39" fmla="*/ 54 h 66"/>
                <a:gd name="T40" fmla="*/ 60 w 84"/>
                <a:gd name="T41" fmla="*/ 54 h 66"/>
                <a:gd name="T42" fmla="*/ 60 w 84"/>
                <a:gd name="T43" fmla="*/ 58 h 66"/>
                <a:gd name="T44" fmla="*/ 60 w 84"/>
                <a:gd name="T45" fmla="*/ 62 h 66"/>
                <a:gd name="T46" fmla="*/ 60 w 84"/>
                <a:gd name="T47" fmla="*/ 66 h 66"/>
                <a:gd name="T48" fmla="*/ 52 w 84"/>
                <a:gd name="T49" fmla="*/ 66 h 66"/>
                <a:gd name="T50" fmla="*/ 46 w 84"/>
                <a:gd name="T51" fmla="*/ 62 h 66"/>
                <a:gd name="T52" fmla="*/ 52 w 84"/>
                <a:gd name="T53" fmla="*/ 58 h 66"/>
                <a:gd name="T54" fmla="*/ 48 w 84"/>
                <a:gd name="T55" fmla="*/ 52 h 66"/>
                <a:gd name="T56" fmla="*/ 48 w 84"/>
                <a:gd name="T57" fmla="*/ 44 h 66"/>
                <a:gd name="T58" fmla="*/ 44 w 84"/>
                <a:gd name="T59" fmla="*/ 42 h 66"/>
                <a:gd name="T60" fmla="*/ 42 w 84"/>
                <a:gd name="T61" fmla="*/ 44 h 66"/>
                <a:gd name="T62" fmla="*/ 38 w 84"/>
                <a:gd name="T63" fmla="*/ 48 h 66"/>
                <a:gd name="T64" fmla="*/ 32 w 84"/>
                <a:gd name="T65" fmla="*/ 52 h 66"/>
                <a:gd name="T66" fmla="*/ 26 w 84"/>
                <a:gd name="T67" fmla="*/ 56 h 66"/>
                <a:gd name="T68" fmla="*/ 28 w 84"/>
                <a:gd name="T69" fmla="*/ 50 h 66"/>
                <a:gd name="T70" fmla="*/ 26 w 84"/>
                <a:gd name="T71" fmla="*/ 46 h 66"/>
                <a:gd name="T72" fmla="*/ 12 w 84"/>
                <a:gd name="T73" fmla="*/ 36 h 66"/>
                <a:gd name="T74" fmla="*/ 6 w 84"/>
                <a:gd name="T75" fmla="*/ 20 h 66"/>
                <a:gd name="T76" fmla="*/ 4 w 84"/>
                <a:gd name="T77" fmla="*/ 16 h 66"/>
                <a:gd name="T78" fmla="*/ 0 w 84"/>
                <a:gd name="T79" fmla="*/ 12 h 66"/>
                <a:gd name="T80" fmla="*/ 6 w 84"/>
                <a:gd name="T81" fmla="*/ 8 h 66"/>
                <a:gd name="T82" fmla="*/ 12 w 84"/>
                <a:gd name="T83" fmla="*/ 12 h 66"/>
                <a:gd name="T84" fmla="*/ 18 w 84"/>
                <a:gd name="T85" fmla="*/ 18 h 66"/>
                <a:gd name="T86" fmla="*/ 24 w 84"/>
                <a:gd name="T87" fmla="*/ 18 h 66"/>
                <a:gd name="T88" fmla="*/ 26 w 84"/>
                <a:gd name="T89" fmla="*/ 14 h 66"/>
                <a:gd name="T90" fmla="*/ 22 w 84"/>
                <a:gd name="T91" fmla="*/ 8 h 66"/>
                <a:gd name="T92" fmla="*/ 16 w 84"/>
                <a:gd name="T93" fmla="*/ 2 h 66"/>
                <a:gd name="T94" fmla="*/ 20 w 84"/>
                <a:gd name="T9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4" h="66">
                  <a:moveTo>
                    <a:pt x="20" y="0"/>
                  </a:moveTo>
                  <a:lnTo>
                    <a:pt x="26" y="2"/>
                  </a:lnTo>
                  <a:lnTo>
                    <a:pt x="32" y="8"/>
                  </a:lnTo>
                  <a:lnTo>
                    <a:pt x="42" y="14"/>
                  </a:lnTo>
                  <a:lnTo>
                    <a:pt x="46" y="12"/>
                  </a:lnTo>
                  <a:lnTo>
                    <a:pt x="52" y="6"/>
                  </a:lnTo>
                  <a:lnTo>
                    <a:pt x="56" y="2"/>
                  </a:lnTo>
                  <a:lnTo>
                    <a:pt x="60" y="8"/>
                  </a:lnTo>
                  <a:lnTo>
                    <a:pt x="66" y="20"/>
                  </a:lnTo>
                  <a:lnTo>
                    <a:pt x="70" y="24"/>
                  </a:lnTo>
                  <a:lnTo>
                    <a:pt x="80" y="28"/>
                  </a:lnTo>
                  <a:lnTo>
                    <a:pt x="84" y="30"/>
                  </a:lnTo>
                  <a:lnTo>
                    <a:pt x="84" y="36"/>
                  </a:lnTo>
                  <a:lnTo>
                    <a:pt x="72" y="36"/>
                  </a:lnTo>
                  <a:lnTo>
                    <a:pt x="68" y="38"/>
                  </a:lnTo>
                  <a:lnTo>
                    <a:pt x="66" y="44"/>
                  </a:lnTo>
                  <a:lnTo>
                    <a:pt x="68" y="48"/>
                  </a:lnTo>
                  <a:lnTo>
                    <a:pt x="68" y="50"/>
                  </a:lnTo>
                  <a:lnTo>
                    <a:pt x="68" y="52"/>
                  </a:lnTo>
                  <a:lnTo>
                    <a:pt x="68" y="54"/>
                  </a:lnTo>
                  <a:lnTo>
                    <a:pt x="60" y="54"/>
                  </a:lnTo>
                  <a:lnTo>
                    <a:pt x="60" y="58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52" y="66"/>
                  </a:lnTo>
                  <a:lnTo>
                    <a:pt x="46" y="62"/>
                  </a:lnTo>
                  <a:lnTo>
                    <a:pt x="52" y="58"/>
                  </a:lnTo>
                  <a:lnTo>
                    <a:pt x="48" y="52"/>
                  </a:lnTo>
                  <a:lnTo>
                    <a:pt x="48" y="44"/>
                  </a:lnTo>
                  <a:lnTo>
                    <a:pt x="44" y="42"/>
                  </a:lnTo>
                  <a:lnTo>
                    <a:pt x="42" y="44"/>
                  </a:lnTo>
                  <a:lnTo>
                    <a:pt x="38" y="48"/>
                  </a:lnTo>
                  <a:lnTo>
                    <a:pt x="32" y="52"/>
                  </a:lnTo>
                  <a:lnTo>
                    <a:pt x="26" y="56"/>
                  </a:lnTo>
                  <a:lnTo>
                    <a:pt x="28" y="50"/>
                  </a:lnTo>
                  <a:lnTo>
                    <a:pt x="26" y="46"/>
                  </a:lnTo>
                  <a:lnTo>
                    <a:pt x="12" y="36"/>
                  </a:lnTo>
                  <a:lnTo>
                    <a:pt x="6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6" y="8"/>
                  </a:lnTo>
                  <a:lnTo>
                    <a:pt x="12" y="12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6" y="14"/>
                  </a:lnTo>
                  <a:lnTo>
                    <a:pt x="22" y="8"/>
                  </a:lnTo>
                  <a:lnTo>
                    <a:pt x="16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1" name="Freeform 96"/>
            <p:cNvSpPr>
              <a:spLocks/>
            </p:cNvSpPr>
            <p:nvPr/>
          </p:nvSpPr>
          <p:spPr bwMode="gray">
            <a:xfrm>
              <a:off x="3335" y="1829"/>
              <a:ext cx="108" cy="50"/>
            </a:xfrm>
            <a:custGeom>
              <a:avLst/>
              <a:gdLst>
                <a:gd name="T0" fmla="*/ 0 w 108"/>
                <a:gd name="T1" fmla="*/ 2 h 50"/>
                <a:gd name="T2" fmla="*/ 12 w 108"/>
                <a:gd name="T3" fmla="*/ 0 h 50"/>
                <a:gd name="T4" fmla="*/ 18 w 108"/>
                <a:gd name="T5" fmla="*/ 4 h 50"/>
                <a:gd name="T6" fmla="*/ 24 w 108"/>
                <a:gd name="T7" fmla="*/ 8 h 50"/>
                <a:gd name="T8" fmla="*/ 34 w 108"/>
                <a:gd name="T9" fmla="*/ 6 h 50"/>
                <a:gd name="T10" fmla="*/ 42 w 108"/>
                <a:gd name="T11" fmla="*/ 6 h 50"/>
                <a:gd name="T12" fmla="*/ 52 w 108"/>
                <a:gd name="T13" fmla="*/ 12 h 50"/>
                <a:gd name="T14" fmla="*/ 56 w 108"/>
                <a:gd name="T15" fmla="*/ 14 h 50"/>
                <a:gd name="T16" fmla="*/ 66 w 108"/>
                <a:gd name="T17" fmla="*/ 18 h 50"/>
                <a:gd name="T18" fmla="*/ 72 w 108"/>
                <a:gd name="T19" fmla="*/ 18 h 50"/>
                <a:gd name="T20" fmla="*/ 82 w 108"/>
                <a:gd name="T21" fmla="*/ 16 h 50"/>
                <a:gd name="T22" fmla="*/ 92 w 108"/>
                <a:gd name="T23" fmla="*/ 22 h 50"/>
                <a:gd name="T24" fmla="*/ 94 w 108"/>
                <a:gd name="T25" fmla="*/ 24 h 50"/>
                <a:gd name="T26" fmla="*/ 102 w 108"/>
                <a:gd name="T27" fmla="*/ 32 h 50"/>
                <a:gd name="T28" fmla="*/ 98 w 108"/>
                <a:gd name="T29" fmla="*/ 34 h 50"/>
                <a:gd name="T30" fmla="*/ 104 w 108"/>
                <a:gd name="T31" fmla="*/ 40 h 50"/>
                <a:gd name="T32" fmla="*/ 108 w 108"/>
                <a:gd name="T33" fmla="*/ 46 h 50"/>
                <a:gd name="T34" fmla="*/ 106 w 108"/>
                <a:gd name="T35" fmla="*/ 50 h 50"/>
                <a:gd name="T36" fmla="*/ 100 w 108"/>
                <a:gd name="T37" fmla="*/ 50 h 50"/>
                <a:gd name="T38" fmla="*/ 88 w 108"/>
                <a:gd name="T39" fmla="*/ 40 h 50"/>
                <a:gd name="T40" fmla="*/ 82 w 108"/>
                <a:gd name="T41" fmla="*/ 44 h 50"/>
                <a:gd name="T42" fmla="*/ 74 w 108"/>
                <a:gd name="T43" fmla="*/ 44 h 50"/>
                <a:gd name="T44" fmla="*/ 66 w 108"/>
                <a:gd name="T45" fmla="*/ 46 h 50"/>
                <a:gd name="T46" fmla="*/ 58 w 108"/>
                <a:gd name="T47" fmla="*/ 50 h 50"/>
                <a:gd name="T48" fmla="*/ 52 w 108"/>
                <a:gd name="T49" fmla="*/ 46 h 50"/>
                <a:gd name="T50" fmla="*/ 46 w 108"/>
                <a:gd name="T51" fmla="*/ 40 h 50"/>
                <a:gd name="T52" fmla="*/ 38 w 108"/>
                <a:gd name="T53" fmla="*/ 38 h 50"/>
                <a:gd name="T54" fmla="*/ 36 w 108"/>
                <a:gd name="T55" fmla="*/ 44 h 50"/>
                <a:gd name="T56" fmla="*/ 26 w 108"/>
                <a:gd name="T57" fmla="*/ 40 h 50"/>
                <a:gd name="T58" fmla="*/ 30 w 108"/>
                <a:gd name="T59" fmla="*/ 32 h 50"/>
                <a:gd name="T60" fmla="*/ 26 w 108"/>
                <a:gd name="T61" fmla="*/ 22 h 50"/>
                <a:gd name="T62" fmla="*/ 20 w 108"/>
                <a:gd name="T63" fmla="*/ 14 h 50"/>
                <a:gd name="T64" fmla="*/ 12 w 108"/>
                <a:gd name="T65" fmla="*/ 10 h 50"/>
                <a:gd name="T66" fmla="*/ 6 w 108"/>
                <a:gd name="T67" fmla="*/ 6 h 50"/>
                <a:gd name="T68" fmla="*/ 0 w 108"/>
                <a:gd name="T6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50">
                  <a:moveTo>
                    <a:pt x="0" y="2"/>
                  </a:moveTo>
                  <a:lnTo>
                    <a:pt x="12" y="0"/>
                  </a:lnTo>
                  <a:lnTo>
                    <a:pt x="18" y="4"/>
                  </a:lnTo>
                  <a:lnTo>
                    <a:pt x="24" y="8"/>
                  </a:lnTo>
                  <a:lnTo>
                    <a:pt x="34" y="6"/>
                  </a:lnTo>
                  <a:lnTo>
                    <a:pt x="42" y="6"/>
                  </a:lnTo>
                  <a:lnTo>
                    <a:pt x="52" y="12"/>
                  </a:lnTo>
                  <a:lnTo>
                    <a:pt x="56" y="14"/>
                  </a:lnTo>
                  <a:lnTo>
                    <a:pt x="66" y="18"/>
                  </a:lnTo>
                  <a:lnTo>
                    <a:pt x="72" y="18"/>
                  </a:lnTo>
                  <a:lnTo>
                    <a:pt x="82" y="16"/>
                  </a:lnTo>
                  <a:lnTo>
                    <a:pt x="92" y="22"/>
                  </a:lnTo>
                  <a:lnTo>
                    <a:pt x="94" y="24"/>
                  </a:lnTo>
                  <a:lnTo>
                    <a:pt x="102" y="32"/>
                  </a:lnTo>
                  <a:lnTo>
                    <a:pt x="98" y="34"/>
                  </a:lnTo>
                  <a:lnTo>
                    <a:pt x="104" y="40"/>
                  </a:lnTo>
                  <a:lnTo>
                    <a:pt x="108" y="46"/>
                  </a:lnTo>
                  <a:lnTo>
                    <a:pt x="106" y="50"/>
                  </a:lnTo>
                  <a:lnTo>
                    <a:pt x="100" y="50"/>
                  </a:lnTo>
                  <a:lnTo>
                    <a:pt x="88" y="40"/>
                  </a:lnTo>
                  <a:lnTo>
                    <a:pt x="82" y="44"/>
                  </a:lnTo>
                  <a:lnTo>
                    <a:pt x="74" y="44"/>
                  </a:lnTo>
                  <a:lnTo>
                    <a:pt x="66" y="46"/>
                  </a:lnTo>
                  <a:lnTo>
                    <a:pt x="58" y="50"/>
                  </a:lnTo>
                  <a:lnTo>
                    <a:pt x="52" y="46"/>
                  </a:lnTo>
                  <a:lnTo>
                    <a:pt x="46" y="40"/>
                  </a:lnTo>
                  <a:lnTo>
                    <a:pt x="38" y="38"/>
                  </a:lnTo>
                  <a:lnTo>
                    <a:pt x="36" y="44"/>
                  </a:lnTo>
                  <a:lnTo>
                    <a:pt x="26" y="40"/>
                  </a:lnTo>
                  <a:lnTo>
                    <a:pt x="30" y="32"/>
                  </a:lnTo>
                  <a:lnTo>
                    <a:pt x="26" y="22"/>
                  </a:lnTo>
                  <a:lnTo>
                    <a:pt x="20" y="14"/>
                  </a:lnTo>
                  <a:lnTo>
                    <a:pt x="12" y="10"/>
                  </a:lnTo>
                  <a:lnTo>
                    <a:pt x="6" y="6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2" name="Freeform 97"/>
            <p:cNvSpPr>
              <a:spLocks/>
            </p:cNvSpPr>
            <p:nvPr/>
          </p:nvSpPr>
          <p:spPr bwMode="gray">
            <a:xfrm>
              <a:off x="3537" y="1847"/>
              <a:ext cx="222" cy="138"/>
            </a:xfrm>
            <a:custGeom>
              <a:avLst/>
              <a:gdLst>
                <a:gd name="T0" fmla="*/ 20 w 222"/>
                <a:gd name="T1" fmla="*/ 104 h 138"/>
                <a:gd name="T2" fmla="*/ 18 w 222"/>
                <a:gd name="T3" fmla="*/ 80 h 138"/>
                <a:gd name="T4" fmla="*/ 24 w 222"/>
                <a:gd name="T5" fmla="*/ 72 h 138"/>
                <a:gd name="T6" fmla="*/ 12 w 222"/>
                <a:gd name="T7" fmla="*/ 56 h 138"/>
                <a:gd name="T8" fmla="*/ 8 w 222"/>
                <a:gd name="T9" fmla="*/ 50 h 138"/>
                <a:gd name="T10" fmla="*/ 0 w 222"/>
                <a:gd name="T11" fmla="*/ 52 h 138"/>
                <a:gd name="T12" fmla="*/ 0 w 222"/>
                <a:gd name="T13" fmla="*/ 44 h 138"/>
                <a:gd name="T14" fmla="*/ 6 w 222"/>
                <a:gd name="T15" fmla="*/ 36 h 138"/>
                <a:gd name="T16" fmla="*/ 12 w 222"/>
                <a:gd name="T17" fmla="*/ 40 h 138"/>
                <a:gd name="T18" fmla="*/ 28 w 222"/>
                <a:gd name="T19" fmla="*/ 40 h 138"/>
                <a:gd name="T20" fmla="*/ 34 w 222"/>
                <a:gd name="T21" fmla="*/ 32 h 138"/>
                <a:gd name="T22" fmla="*/ 26 w 222"/>
                <a:gd name="T23" fmla="*/ 24 h 138"/>
                <a:gd name="T24" fmla="*/ 20 w 222"/>
                <a:gd name="T25" fmla="*/ 16 h 138"/>
                <a:gd name="T26" fmla="*/ 14 w 222"/>
                <a:gd name="T27" fmla="*/ 10 h 138"/>
                <a:gd name="T28" fmla="*/ 4 w 222"/>
                <a:gd name="T29" fmla="*/ 14 h 138"/>
                <a:gd name="T30" fmla="*/ 2 w 222"/>
                <a:gd name="T31" fmla="*/ 28 h 138"/>
                <a:gd name="T32" fmla="*/ 0 w 222"/>
                <a:gd name="T33" fmla="*/ 22 h 138"/>
                <a:gd name="T34" fmla="*/ 0 w 222"/>
                <a:gd name="T35" fmla="*/ 12 h 138"/>
                <a:gd name="T36" fmla="*/ 10 w 222"/>
                <a:gd name="T37" fmla="*/ 6 h 138"/>
                <a:gd name="T38" fmla="*/ 24 w 222"/>
                <a:gd name="T39" fmla="*/ 4 h 138"/>
                <a:gd name="T40" fmla="*/ 36 w 222"/>
                <a:gd name="T41" fmla="*/ 12 h 138"/>
                <a:gd name="T42" fmla="*/ 44 w 222"/>
                <a:gd name="T43" fmla="*/ 26 h 138"/>
                <a:gd name="T44" fmla="*/ 54 w 222"/>
                <a:gd name="T45" fmla="*/ 28 h 138"/>
                <a:gd name="T46" fmla="*/ 68 w 222"/>
                <a:gd name="T47" fmla="*/ 26 h 138"/>
                <a:gd name="T48" fmla="*/ 68 w 222"/>
                <a:gd name="T49" fmla="*/ 14 h 138"/>
                <a:gd name="T50" fmla="*/ 96 w 222"/>
                <a:gd name="T51" fmla="*/ 0 h 138"/>
                <a:gd name="T52" fmla="*/ 102 w 222"/>
                <a:gd name="T53" fmla="*/ 6 h 138"/>
                <a:gd name="T54" fmla="*/ 116 w 222"/>
                <a:gd name="T55" fmla="*/ 8 h 138"/>
                <a:gd name="T56" fmla="*/ 118 w 222"/>
                <a:gd name="T57" fmla="*/ 12 h 138"/>
                <a:gd name="T58" fmla="*/ 118 w 222"/>
                <a:gd name="T59" fmla="*/ 28 h 138"/>
                <a:gd name="T60" fmla="*/ 144 w 222"/>
                <a:gd name="T61" fmla="*/ 28 h 138"/>
                <a:gd name="T62" fmla="*/ 158 w 222"/>
                <a:gd name="T63" fmla="*/ 54 h 138"/>
                <a:gd name="T64" fmla="*/ 178 w 222"/>
                <a:gd name="T65" fmla="*/ 66 h 138"/>
                <a:gd name="T66" fmla="*/ 200 w 222"/>
                <a:gd name="T67" fmla="*/ 82 h 138"/>
                <a:gd name="T68" fmla="*/ 212 w 222"/>
                <a:gd name="T69" fmla="*/ 84 h 138"/>
                <a:gd name="T70" fmla="*/ 222 w 222"/>
                <a:gd name="T71" fmla="*/ 90 h 138"/>
                <a:gd name="T72" fmla="*/ 222 w 222"/>
                <a:gd name="T73" fmla="*/ 98 h 138"/>
                <a:gd name="T74" fmla="*/ 210 w 222"/>
                <a:gd name="T75" fmla="*/ 98 h 138"/>
                <a:gd name="T76" fmla="*/ 194 w 222"/>
                <a:gd name="T77" fmla="*/ 104 h 138"/>
                <a:gd name="T78" fmla="*/ 182 w 222"/>
                <a:gd name="T79" fmla="*/ 122 h 138"/>
                <a:gd name="T80" fmla="*/ 170 w 222"/>
                <a:gd name="T81" fmla="*/ 126 h 138"/>
                <a:gd name="T82" fmla="*/ 160 w 222"/>
                <a:gd name="T83" fmla="*/ 138 h 138"/>
                <a:gd name="T84" fmla="*/ 150 w 222"/>
                <a:gd name="T85" fmla="*/ 134 h 138"/>
                <a:gd name="T86" fmla="*/ 138 w 222"/>
                <a:gd name="T87" fmla="*/ 134 h 138"/>
                <a:gd name="T88" fmla="*/ 136 w 222"/>
                <a:gd name="T89" fmla="*/ 112 h 138"/>
                <a:gd name="T90" fmla="*/ 126 w 222"/>
                <a:gd name="T91" fmla="*/ 110 h 138"/>
                <a:gd name="T92" fmla="*/ 68 w 222"/>
                <a:gd name="T93" fmla="*/ 84 h 138"/>
                <a:gd name="T94" fmla="*/ 42 w 222"/>
                <a:gd name="T95" fmla="*/ 88 h 138"/>
                <a:gd name="T96" fmla="*/ 20 w 222"/>
                <a:gd name="T97" fmla="*/ 10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2" h="138">
                  <a:moveTo>
                    <a:pt x="20" y="104"/>
                  </a:moveTo>
                  <a:lnTo>
                    <a:pt x="18" y="80"/>
                  </a:lnTo>
                  <a:lnTo>
                    <a:pt x="24" y="72"/>
                  </a:lnTo>
                  <a:lnTo>
                    <a:pt x="12" y="56"/>
                  </a:lnTo>
                  <a:lnTo>
                    <a:pt x="8" y="50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8" y="40"/>
                  </a:lnTo>
                  <a:lnTo>
                    <a:pt x="34" y="32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4" y="10"/>
                  </a:lnTo>
                  <a:lnTo>
                    <a:pt x="4" y="1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10" y="6"/>
                  </a:lnTo>
                  <a:lnTo>
                    <a:pt x="24" y="4"/>
                  </a:lnTo>
                  <a:lnTo>
                    <a:pt x="36" y="12"/>
                  </a:lnTo>
                  <a:lnTo>
                    <a:pt x="44" y="26"/>
                  </a:lnTo>
                  <a:lnTo>
                    <a:pt x="54" y="28"/>
                  </a:lnTo>
                  <a:lnTo>
                    <a:pt x="68" y="26"/>
                  </a:lnTo>
                  <a:lnTo>
                    <a:pt x="68" y="14"/>
                  </a:lnTo>
                  <a:lnTo>
                    <a:pt x="96" y="0"/>
                  </a:lnTo>
                  <a:lnTo>
                    <a:pt x="102" y="6"/>
                  </a:lnTo>
                  <a:lnTo>
                    <a:pt x="116" y="8"/>
                  </a:lnTo>
                  <a:lnTo>
                    <a:pt x="118" y="12"/>
                  </a:lnTo>
                  <a:lnTo>
                    <a:pt x="118" y="28"/>
                  </a:lnTo>
                  <a:lnTo>
                    <a:pt x="144" y="28"/>
                  </a:lnTo>
                  <a:lnTo>
                    <a:pt x="158" y="54"/>
                  </a:lnTo>
                  <a:lnTo>
                    <a:pt x="178" y="66"/>
                  </a:lnTo>
                  <a:lnTo>
                    <a:pt x="200" y="82"/>
                  </a:lnTo>
                  <a:lnTo>
                    <a:pt x="212" y="84"/>
                  </a:lnTo>
                  <a:lnTo>
                    <a:pt x="222" y="90"/>
                  </a:lnTo>
                  <a:lnTo>
                    <a:pt x="222" y="98"/>
                  </a:lnTo>
                  <a:lnTo>
                    <a:pt x="210" y="98"/>
                  </a:lnTo>
                  <a:lnTo>
                    <a:pt x="194" y="104"/>
                  </a:lnTo>
                  <a:lnTo>
                    <a:pt x="182" y="122"/>
                  </a:lnTo>
                  <a:lnTo>
                    <a:pt x="170" y="126"/>
                  </a:lnTo>
                  <a:lnTo>
                    <a:pt x="160" y="138"/>
                  </a:lnTo>
                  <a:lnTo>
                    <a:pt x="150" y="134"/>
                  </a:lnTo>
                  <a:lnTo>
                    <a:pt x="138" y="134"/>
                  </a:lnTo>
                  <a:lnTo>
                    <a:pt x="136" y="112"/>
                  </a:lnTo>
                  <a:lnTo>
                    <a:pt x="126" y="110"/>
                  </a:lnTo>
                  <a:lnTo>
                    <a:pt x="68" y="84"/>
                  </a:lnTo>
                  <a:lnTo>
                    <a:pt x="42" y="88"/>
                  </a:lnTo>
                  <a:lnTo>
                    <a:pt x="20" y="10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3" name="Freeform 98"/>
            <p:cNvSpPr>
              <a:spLocks/>
            </p:cNvSpPr>
            <p:nvPr/>
          </p:nvSpPr>
          <p:spPr bwMode="gray">
            <a:xfrm>
              <a:off x="3771" y="1881"/>
              <a:ext cx="118" cy="76"/>
            </a:xfrm>
            <a:custGeom>
              <a:avLst/>
              <a:gdLst>
                <a:gd name="T0" fmla="*/ 24 w 118"/>
                <a:gd name="T1" fmla="*/ 14 h 76"/>
                <a:gd name="T2" fmla="*/ 32 w 118"/>
                <a:gd name="T3" fmla="*/ 10 h 76"/>
                <a:gd name="T4" fmla="*/ 36 w 118"/>
                <a:gd name="T5" fmla="*/ 2 h 76"/>
                <a:gd name="T6" fmla="*/ 48 w 118"/>
                <a:gd name="T7" fmla="*/ 0 h 76"/>
                <a:gd name="T8" fmla="*/ 54 w 118"/>
                <a:gd name="T9" fmla="*/ 2 h 76"/>
                <a:gd name="T10" fmla="*/ 52 w 118"/>
                <a:gd name="T11" fmla="*/ 8 h 76"/>
                <a:gd name="T12" fmla="*/ 50 w 118"/>
                <a:gd name="T13" fmla="*/ 14 h 76"/>
                <a:gd name="T14" fmla="*/ 52 w 118"/>
                <a:gd name="T15" fmla="*/ 20 h 76"/>
                <a:gd name="T16" fmla="*/ 54 w 118"/>
                <a:gd name="T17" fmla="*/ 28 h 76"/>
                <a:gd name="T18" fmla="*/ 66 w 118"/>
                <a:gd name="T19" fmla="*/ 28 h 76"/>
                <a:gd name="T20" fmla="*/ 80 w 118"/>
                <a:gd name="T21" fmla="*/ 30 h 76"/>
                <a:gd name="T22" fmla="*/ 100 w 118"/>
                <a:gd name="T23" fmla="*/ 30 h 76"/>
                <a:gd name="T24" fmla="*/ 98 w 118"/>
                <a:gd name="T25" fmla="*/ 36 h 76"/>
                <a:gd name="T26" fmla="*/ 100 w 118"/>
                <a:gd name="T27" fmla="*/ 44 h 76"/>
                <a:gd name="T28" fmla="*/ 106 w 118"/>
                <a:gd name="T29" fmla="*/ 46 h 76"/>
                <a:gd name="T30" fmla="*/ 118 w 118"/>
                <a:gd name="T31" fmla="*/ 44 h 76"/>
                <a:gd name="T32" fmla="*/ 118 w 118"/>
                <a:gd name="T33" fmla="*/ 64 h 76"/>
                <a:gd name="T34" fmla="*/ 90 w 118"/>
                <a:gd name="T35" fmla="*/ 64 h 76"/>
                <a:gd name="T36" fmla="*/ 80 w 118"/>
                <a:gd name="T37" fmla="*/ 70 h 76"/>
                <a:gd name="T38" fmla="*/ 64 w 118"/>
                <a:gd name="T39" fmla="*/ 76 h 76"/>
                <a:gd name="T40" fmla="*/ 64 w 118"/>
                <a:gd name="T41" fmla="*/ 70 h 76"/>
                <a:gd name="T42" fmla="*/ 66 w 118"/>
                <a:gd name="T43" fmla="*/ 62 h 76"/>
                <a:gd name="T44" fmla="*/ 64 w 118"/>
                <a:gd name="T45" fmla="*/ 50 h 76"/>
                <a:gd name="T46" fmla="*/ 56 w 118"/>
                <a:gd name="T47" fmla="*/ 44 h 76"/>
                <a:gd name="T48" fmla="*/ 46 w 118"/>
                <a:gd name="T49" fmla="*/ 60 h 76"/>
                <a:gd name="T50" fmla="*/ 38 w 118"/>
                <a:gd name="T51" fmla="*/ 62 h 76"/>
                <a:gd name="T52" fmla="*/ 18 w 118"/>
                <a:gd name="T53" fmla="*/ 74 h 76"/>
                <a:gd name="T54" fmla="*/ 8 w 118"/>
                <a:gd name="T55" fmla="*/ 70 h 76"/>
                <a:gd name="T56" fmla="*/ 8 w 118"/>
                <a:gd name="T57" fmla="*/ 62 h 76"/>
                <a:gd name="T58" fmla="*/ 16 w 118"/>
                <a:gd name="T59" fmla="*/ 52 h 76"/>
                <a:gd name="T60" fmla="*/ 10 w 118"/>
                <a:gd name="T61" fmla="*/ 50 h 76"/>
                <a:gd name="T62" fmla="*/ 12 w 118"/>
                <a:gd name="T63" fmla="*/ 36 h 76"/>
                <a:gd name="T64" fmla="*/ 0 w 118"/>
                <a:gd name="T65" fmla="*/ 36 h 76"/>
                <a:gd name="T66" fmla="*/ 0 w 118"/>
                <a:gd name="T67" fmla="*/ 26 h 76"/>
                <a:gd name="T68" fmla="*/ 20 w 118"/>
                <a:gd name="T69" fmla="*/ 26 h 76"/>
                <a:gd name="T70" fmla="*/ 18 w 118"/>
                <a:gd name="T71" fmla="*/ 12 h 76"/>
                <a:gd name="T72" fmla="*/ 24 w 118"/>
                <a:gd name="T73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8" h="76">
                  <a:moveTo>
                    <a:pt x="24" y="14"/>
                  </a:moveTo>
                  <a:lnTo>
                    <a:pt x="32" y="10"/>
                  </a:lnTo>
                  <a:lnTo>
                    <a:pt x="36" y="2"/>
                  </a:lnTo>
                  <a:lnTo>
                    <a:pt x="48" y="0"/>
                  </a:lnTo>
                  <a:lnTo>
                    <a:pt x="54" y="2"/>
                  </a:lnTo>
                  <a:lnTo>
                    <a:pt x="52" y="8"/>
                  </a:lnTo>
                  <a:lnTo>
                    <a:pt x="50" y="14"/>
                  </a:lnTo>
                  <a:lnTo>
                    <a:pt x="52" y="20"/>
                  </a:lnTo>
                  <a:lnTo>
                    <a:pt x="54" y="28"/>
                  </a:lnTo>
                  <a:lnTo>
                    <a:pt x="66" y="28"/>
                  </a:lnTo>
                  <a:lnTo>
                    <a:pt x="80" y="30"/>
                  </a:lnTo>
                  <a:lnTo>
                    <a:pt x="100" y="30"/>
                  </a:lnTo>
                  <a:lnTo>
                    <a:pt x="98" y="36"/>
                  </a:lnTo>
                  <a:lnTo>
                    <a:pt x="100" y="44"/>
                  </a:lnTo>
                  <a:lnTo>
                    <a:pt x="106" y="46"/>
                  </a:lnTo>
                  <a:lnTo>
                    <a:pt x="118" y="44"/>
                  </a:lnTo>
                  <a:lnTo>
                    <a:pt x="118" y="64"/>
                  </a:lnTo>
                  <a:lnTo>
                    <a:pt x="90" y="64"/>
                  </a:lnTo>
                  <a:lnTo>
                    <a:pt x="80" y="70"/>
                  </a:lnTo>
                  <a:lnTo>
                    <a:pt x="64" y="76"/>
                  </a:lnTo>
                  <a:lnTo>
                    <a:pt x="64" y="70"/>
                  </a:lnTo>
                  <a:lnTo>
                    <a:pt x="66" y="62"/>
                  </a:lnTo>
                  <a:lnTo>
                    <a:pt x="64" y="50"/>
                  </a:lnTo>
                  <a:lnTo>
                    <a:pt x="56" y="44"/>
                  </a:lnTo>
                  <a:lnTo>
                    <a:pt x="46" y="60"/>
                  </a:lnTo>
                  <a:lnTo>
                    <a:pt x="38" y="62"/>
                  </a:lnTo>
                  <a:lnTo>
                    <a:pt x="18" y="74"/>
                  </a:lnTo>
                  <a:lnTo>
                    <a:pt x="8" y="70"/>
                  </a:lnTo>
                  <a:lnTo>
                    <a:pt x="8" y="62"/>
                  </a:lnTo>
                  <a:lnTo>
                    <a:pt x="16" y="52"/>
                  </a:lnTo>
                  <a:lnTo>
                    <a:pt x="10" y="50"/>
                  </a:lnTo>
                  <a:lnTo>
                    <a:pt x="12" y="36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20" y="26"/>
                  </a:lnTo>
                  <a:lnTo>
                    <a:pt x="18" y="12"/>
                  </a:lnTo>
                  <a:lnTo>
                    <a:pt x="24" y="1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4" name="Freeform 99"/>
            <p:cNvSpPr>
              <a:spLocks/>
            </p:cNvSpPr>
            <p:nvPr/>
          </p:nvSpPr>
          <p:spPr bwMode="gray">
            <a:xfrm>
              <a:off x="3591" y="1793"/>
              <a:ext cx="266" cy="158"/>
            </a:xfrm>
            <a:custGeom>
              <a:avLst/>
              <a:gdLst>
                <a:gd name="T0" fmla="*/ 0 w 266"/>
                <a:gd name="T1" fmla="*/ 82 h 158"/>
                <a:gd name="T2" fmla="*/ 0 w 266"/>
                <a:gd name="T3" fmla="*/ 8 h 158"/>
                <a:gd name="T4" fmla="*/ 18 w 266"/>
                <a:gd name="T5" fmla="*/ 4 h 158"/>
                <a:gd name="T6" fmla="*/ 46 w 266"/>
                <a:gd name="T7" fmla="*/ 0 h 158"/>
                <a:gd name="T8" fmla="*/ 54 w 266"/>
                <a:gd name="T9" fmla="*/ 6 h 158"/>
                <a:gd name="T10" fmla="*/ 70 w 266"/>
                <a:gd name="T11" fmla="*/ 16 h 158"/>
                <a:gd name="T12" fmla="*/ 80 w 266"/>
                <a:gd name="T13" fmla="*/ 20 h 158"/>
                <a:gd name="T14" fmla="*/ 94 w 266"/>
                <a:gd name="T15" fmla="*/ 38 h 158"/>
                <a:gd name="T16" fmla="*/ 132 w 266"/>
                <a:gd name="T17" fmla="*/ 36 h 158"/>
                <a:gd name="T18" fmla="*/ 140 w 266"/>
                <a:gd name="T19" fmla="*/ 34 h 158"/>
                <a:gd name="T20" fmla="*/ 158 w 266"/>
                <a:gd name="T21" fmla="*/ 52 h 158"/>
                <a:gd name="T22" fmla="*/ 158 w 266"/>
                <a:gd name="T23" fmla="*/ 60 h 158"/>
                <a:gd name="T24" fmla="*/ 168 w 266"/>
                <a:gd name="T25" fmla="*/ 68 h 158"/>
                <a:gd name="T26" fmla="*/ 170 w 266"/>
                <a:gd name="T27" fmla="*/ 84 h 158"/>
                <a:gd name="T28" fmla="*/ 188 w 266"/>
                <a:gd name="T29" fmla="*/ 82 h 158"/>
                <a:gd name="T30" fmla="*/ 192 w 266"/>
                <a:gd name="T31" fmla="*/ 84 h 158"/>
                <a:gd name="T32" fmla="*/ 192 w 266"/>
                <a:gd name="T33" fmla="*/ 94 h 158"/>
                <a:gd name="T34" fmla="*/ 200 w 266"/>
                <a:gd name="T35" fmla="*/ 94 h 158"/>
                <a:gd name="T36" fmla="*/ 202 w 266"/>
                <a:gd name="T37" fmla="*/ 84 h 158"/>
                <a:gd name="T38" fmla="*/ 214 w 266"/>
                <a:gd name="T39" fmla="*/ 74 h 158"/>
                <a:gd name="T40" fmla="*/ 234 w 266"/>
                <a:gd name="T41" fmla="*/ 62 h 158"/>
                <a:gd name="T42" fmla="*/ 230 w 266"/>
                <a:gd name="T43" fmla="*/ 72 h 158"/>
                <a:gd name="T44" fmla="*/ 228 w 266"/>
                <a:gd name="T45" fmla="*/ 76 h 158"/>
                <a:gd name="T46" fmla="*/ 236 w 266"/>
                <a:gd name="T47" fmla="*/ 80 h 158"/>
                <a:gd name="T48" fmla="*/ 248 w 266"/>
                <a:gd name="T49" fmla="*/ 76 h 158"/>
                <a:gd name="T50" fmla="*/ 258 w 266"/>
                <a:gd name="T51" fmla="*/ 82 h 158"/>
                <a:gd name="T52" fmla="*/ 266 w 266"/>
                <a:gd name="T53" fmla="*/ 90 h 158"/>
                <a:gd name="T54" fmla="*/ 258 w 266"/>
                <a:gd name="T55" fmla="*/ 98 h 158"/>
                <a:gd name="T56" fmla="*/ 248 w 266"/>
                <a:gd name="T57" fmla="*/ 102 h 158"/>
                <a:gd name="T58" fmla="*/ 236 w 266"/>
                <a:gd name="T59" fmla="*/ 102 h 158"/>
                <a:gd name="T60" fmla="*/ 232 w 266"/>
                <a:gd name="T61" fmla="*/ 98 h 158"/>
                <a:gd name="T62" fmla="*/ 234 w 266"/>
                <a:gd name="T63" fmla="*/ 90 h 158"/>
                <a:gd name="T64" fmla="*/ 228 w 266"/>
                <a:gd name="T65" fmla="*/ 88 h 158"/>
                <a:gd name="T66" fmla="*/ 216 w 266"/>
                <a:gd name="T67" fmla="*/ 90 h 158"/>
                <a:gd name="T68" fmla="*/ 212 w 266"/>
                <a:gd name="T69" fmla="*/ 98 h 158"/>
                <a:gd name="T70" fmla="*/ 204 w 266"/>
                <a:gd name="T71" fmla="*/ 102 h 158"/>
                <a:gd name="T72" fmla="*/ 198 w 266"/>
                <a:gd name="T73" fmla="*/ 100 h 158"/>
                <a:gd name="T74" fmla="*/ 200 w 266"/>
                <a:gd name="T75" fmla="*/ 114 h 158"/>
                <a:gd name="T76" fmla="*/ 180 w 266"/>
                <a:gd name="T77" fmla="*/ 114 h 158"/>
                <a:gd name="T78" fmla="*/ 180 w 266"/>
                <a:gd name="T79" fmla="*/ 124 h 158"/>
                <a:gd name="T80" fmla="*/ 192 w 266"/>
                <a:gd name="T81" fmla="*/ 124 h 158"/>
                <a:gd name="T82" fmla="*/ 190 w 266"/>
                <a:gd name="T83" fmla="*/ 138 h 158"/>
                <a:gd name="T84" fmla="*/ 196 w 266"/>
                <a:gd name="T85" fmla="*/ 140 h 158"/>
                <a:gd name="T86" fmla="*/ 188 w 266"/>
                <a:gd name="T87" fmla="*/ 150 h 158"/>
                <a:gd name="T88" fmla="*/ 188 w 266"/>
                <a:gd name="T89" fmla="*/ 158 h 158"/>
                <a:gd name="T90" fmla="*/ 168 w 266"/>
                <a:gd name="T91" fmla="*/ 152 h 158"/>
                <a:gd name="T92" fmla="*/ 168 w 266"/>
                <a:gd name="T93" fmla="*/ 144 h 158"/>
                <a:gd name="T94" fmla="*/ 158 w 266"/>
                <a:gd name="T95" fmla="*/ 138 h 158"/>
                <a:gd name="T96" fmla="*/ 146 w 266"/>
                <a:gd name="T97" fmla="*/ 136 h 158"/>
                <a:gd name="T98" fmla="*/ 104 w 266"/>
                <a:gd name="T99" fmla="*/ 108 h 158"/>
                <a:gd name="T100" fmla="*/ 90 w 266"/>
                <a:gd name="T101" fmla="*/ 82 h 158"/>
                <a:gd name="T102" fmla="*/ 64 w 266"/>
                <a:gd name="T103" fmla="*/ 82 h 158"/>
                <a:gd name="T104" fmla="*/ 64 w 266"/>
                <a:gd name="T105" fmla="*/ 66 h 158"/>
                <a:gd name="T106" fmla="*/ 62 w 266"/>
                <a:gd name="T107" fmla="*/ 62 h 158"/>
                <a:gd name="T108" fmla="*/ 48 w 266"/>
                <a:gd name="T109" fmla="*/ 60 h 158"/>
                <a:gd name="T110" fmla="*/ 42 w 266"/>
                <a:gd name="T111" fmla="*/ 54 h 158"/>
                <a:gd name="T112" fmla="*/ 14 w 266"/>
                <a:gd name="T113" fmla="*/ 68 h 158"/>
                <a:gd name="T114" fmla="*/ 14 w 266"/>
                <a:gd name="T115" fmla="*/ 80 h 158"/>
                <a:gd name="T116" fmla="*/ 0 w 266"/>
                <a:gd name="T117" fmla="*/ 8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6" h="158">
                  <a:moveTo>
                    <a:pt x="0" y="82"/>
                  </a:moveTo>
                  <a:lnTo>
                    <a:pt x="0" y="8"/>
                  </a:lnTo>
                  <a:lnTo>
                    <a:pt x="18" y="4"/>
                  </a:lnTo>
                  <a:lnTo>
                    <a:pt x="46" y="0"/>
                  </a:lnTo>
                  <a:lnTo>
                    <a:pt x="54" y="6"/>
                  </a:lnTo>
                  <a:lnTo>
                    <a:pt x="70" y="16"/>
                  </a:lnTo>
                  <a:lnTo>
                    <a:pt x="80" y="20"/>
                  </a:lnTo>
                  <a:lnTo>
                    <a:pt x="94" y="38"/>
                  </a:lnTo>
                  <a:lnTo>
                    <a:pt x="132" y="36"/>
                  </a:lnTo>
                  <a:lnTo>
                    <a:pt x="140" y="34"/>
                  </a:lnTo>
                  <a:lnTo>
                    <a:pt x="158" y="52"/>
                  </a:lnTo>
                  <a:lnTo>
                    <a:pt x="158" y="60"/>
                  </a:lnTo>
                  <a:lnTo>
                    <a:pt x="168" y="68"/>
                  </a:lnTo>
                  <a:lnTo>
                    <a:pt x="170" y="84"/>
                  </a:lnTo>
                  <a:lnTo>
                    <a:pt x="188" y="82"/>
                  </a:lnTo>
                  <a:lnTo>
                    <a:pt x="192" y="84"/>
                  </a:lnTo>
                  <a:lnTo>
                    <a:pt x="192" y="94"/>
                  </a:lnTo>
                  <a:lnTo>
                    <a:pt x="200" y="94"/>
                  </a:lnTo>
                  <a:lnTo>
                    <a:pt x="202" y="84"/>
                  </a:lnTo>
                  <a:lnTo>
                    <a:pt x="214" y="74"/>
                  </a:lnTo>
                  <a:lnTo>
                    <a:pt x="234" y="62"/>
                  </a:lnTo>
                  <a:lnTo>
                    <a:pt x="230" y="72"/>
                  </a:lnTo>
                  <a:lnTo>
                    <a:pt x="228" y="76"/>
                  </a:lnTo>
                  <a:lnTo>
                    <a:pt x="236" y="80"/>
                  </a:lnTo>
                  <a:lnTo>
                    <a:pt x="248" y="76"/>
                  </a:lnTo>
                  <a:lnTo>
                    <a:pt x="258" y="82"/>
                  </a:lnTo>
                  <a:lnTo>
                    <a:pt x="266" y="90"/>
                  </a:lnTo>
                  <a:lnTo>
                    <a:pt x="258" y="98"/>
                  </a:lnTo>
                  <a:lnTo>
                    <a:pt x="248" y="102"/>
                  </a:lnTo>
                  <a:lnTo>
                    <a:pt x="236" y="102"/>
                  </a:lnTo>
                  <a:lnTo>
                    <a:pt x="232" y="98"/>
                  </a:lnTo>
                  <a:lnTo>
                    <a:pt x="234" y="90"/>
                  </a:lnTo>
                  <a:lnTo>
                    <a:pt x="228" y="88"/>
                  </a:lnTo>
                  <a:lnTo>
                    <a:pt x="216" y="90"/>
                  </a:lnTo>
                  <a:lnTo>
                    <a:pt x="212" y="98"/>
                  </a:lnTo>
                  <a:lnTo>
                    <a:pt x="204" y="102"/>
                  </a:lnTo>
                  <a:lnTo>
                    <a:pt x="198" y="100"/>
                  </a:lnTo>
                  <a:lnTo>
                    <a:pt x="200" y="114"/>
                  </a:lnTo>
                  <a:lnTo>
                    <a:pt x="180" y="114"/>
                  </a:lnTo>
                  <a:lnTo>
                    <a:pt x="180" y="124"/>
                  </a:lnTo>
                  <a:lnTo>
                    <a:pt x="192" y="124"/>
                  </a:lnTo>
                  <a:lnTo>
                    <a:pt x="190" y="138"/>
                  </a:lnTo>
                  <a:lnTo>
                    <a:pt x="196" y="140"/>
                  </a:lnTo>
                  <a:lnTo>
                    <a:pt x="188" y="150"/>
                  </a:lnTo>
                  <a:lnTo>
                    <a:pt x="188" y="158"/>
                  </a:lnTo>
                  <a:lnTo>
                    <a:pt x="168" y="152"/>
                  </a:lnTo>
                  <a:lnTo>
                    <a:pt x="168" y="144"/>
                  </a:lnTo>
                  <a:lnTo>
                    <a:pt x="158" y="138"/>
                  </a:lnTo>
                  <a:lnTo>
                    <a:pt x="146" y="136"/>
                  </a:lnTo>
                  <a:lnTo>
                    <a:pt x="104" y="108"/>
                  </a:lnTo>
                  <a:lnTo>
                    <a:pt x="90" y="82"/>
                  </a:lnTo>
                  <a:lnTo>
                    <a:pt x="64" y="82"/>
                  </a:lnTo>
                  <a:lnTo>
                    <a:pt x="64" y="66"/>
                  </a:lnTo>
                  <a:lnTo>
                    <a:pt x="62" y="62"/>
                  </a:lnTo>
                  <a:lnTo>
                    <a:pt x="48" y="60"/>
                  </a:lnTo>
                  <a:lnTo>
                    <a:pt x="42" y="54"/>
                  </a:lnTo>
                  <a:lnTo>
                    <a:pt x="14" y="68"/>
                  </a:lnTo>
                  <a:lnTo>
                    <a:pt x="14" y="80"/>
                  </a:lnTo>
                  <a:lnTo>
                    <a:pt x="0" y="8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5" name="Freeform 100"/>
            <p:cNvSpPr>
              <a:spLocks/>
            </p:cNvSpPr>
            <p:nvPr/>
          </p:nvSpPr>
          <p:spPr bwMode="gray">
            <a:xfrm>
              <a:off x="3819" y="1835"/>
              <a:ext cx="158" cy="76"/>
            </a:xfrm>
            <a:custGeom>
              <a:avLst/>
              <a:gdLst>
                <a:gd name="T0" fmla="*/ 6 w 158"/>
                <a:gd name="T1" fmla="*/ 20 h 76"/>
                <a:gd name="T2" fmla="*/ 16 w 158"/>
                <a:gd name="T3" fmla="*/ 8 h 76"/>
                <a:gd name="T4" fmla="*/ 28 w 158"/>
                <a:gd name="T5" fmla="*/ 8 h 76"/>
                <a:gd name="T6" fmla="*/ 32 w 158"/>
                <a:gd name="T7" fmla="*/ 12 h 76"/>
                <a:gd name="T8" fmla="*/ 50 w 158"/>
                <a:gd name="T9" fmla="*/ 10 h 76"/>
                <a:gd name="T10" fmla="*/ 52 w 158"/>
                <a:gd name="T11" fmla="*/ 4 h 76"/>
                <a:gd name="T12" fmla="*/ 60 w 158"/>
                <a:gd name="T13" fmla="*/ 0 h 76"/>
                <a:gd name="T14" fmla="*/ 72 w 158"/>
                <a:gd name="T15" fmla="*/ 2 h 76"/>
                <a:gd name="T16" fmla="*/ 74 w 158"/>
                <a:gd name="T17" fmla="*/ 10 h 76"/>
                <a:gd name="T18" fmla="*/ 134 w 158"/>
                <a:gd name="T19" fmla="*/ 8 h 76"/>
                <a:gd name="T20" fmla="*/ 140 w 158"/>
                <a:gd name="T21" fmla="*/ 14 h 76"/>
                <a:gd name="T22" fmla="*/ 148 w 158"/>
                <a:gd name="T23" fmla="*/ 16 h 76"/>
                <a:gd name="T24" fmla="*/ 158 w 158"/>
                <a:gd name="T25" fmla="*/ 20 h 76"/>
                <a:gd name="T26" fmla="*/ 152 w 158"/>
                <a:gd name="T27" fmla="*/ 24 h 76"/>
                <a:gd name="T28" fmla="*/ 138 w 158"/>
                <a:gd name="T29" fmla="*/ 32 h 76"/>
                <a:gd name="T30" fmla="*/ 126 w 158"/>
                <a:gd name="T31" fmla="*/ 36 h 76"/>
                <a:gd name="T32" fmla="*/ 122 w 158"/>
                <a:gd name="T33" fmla="*/ 44 h 76"/>
                <a:gd name="T34" fmla="*/ 102 w 158"/>
                <a:gd name="T35" fmla="*/ 44 h 76"/>
                <a:gd name="T36" fmla="*/ 98 w 158"/>
                <a:gd name="T37" fmla="*/ 54 h 76"/>
                <a:gd name="T38" fmla="*/ 82 w 158"/>
                <a:gd name="T39" fmla="*/ 58 h 76"/>
                <a:gd name="T40" fmla="*/ 82 w 158"/>
                <a:gd name="T41" fmla="*/ 52 h 76"/>
                <a:gd name="T42" fmla="*/ 68 w 158"/>
                <a:gd name="T43" fmla="*/ 52 h 76"/>
                <a:gd name="T44" fmla="*/ 66 w 158"/>
                <a:gd name="T45" fmla="*/ 58 h 76"/>
                <a:gd name="T46" fmla="*/ 58 w 158"/>
                <a:gd name="T47" fmla="*/ 62 h 76"/>
                <a:gd name="T48" fmla="*/ 54 w 158"/>
                <a:gd name="T49" fmla="*/ 66 h 76"/>
                <a:gd name="T50" fmla="*/ 52 w 158"/>
                <a:gd name="T51" fmla="*/ 76 h 76"/>
                <a:gd name="T52" fmla="*/ 32 w 158"/>
                <a:gd name="T53" fmla="*/ 76 h 76"/>
                <a:gd name="T54" fmla="*/ 18 w 158"/>
                <a:gd name="T55" fmla="*/ 74 h 76"/>
                <a:gd name="T56" fmla="*/ 6 w 158"/>
                <a:gd name="T57" fmla="*/ 74 h 76"/>
                <a:gd name="T58" fmla="*/ 4 w 158"/>
                <a:gd name="T59" fmla="*/ 66 h 76"/>
                <a:gd name="T60" fmla="*/ 2 w 158"/>
                <a:gd name="T61" fmla="*/ 60 h 76"/>
                <a:gd name="T62" fmla="*/ 4 w 158"/>
                <a:gd name="T63" fmla="*/ 56 h 76"/>
                <a:gd name="T64" fmla="*/ 8 w 158"/>
                <a:gd name="T65" fmla="*/ 60 h 76"/>
                <a:gd name="T66" fmla="*/ 20 w 158"/>
                <a:gd name="T67" fmla="*/ 60 h 76"/>
                <a:gd name="T68" fmla="*/ 30 w 158"/>
                <a:gd name="T69" fmla="*/ 56 h 76"/>
                <a:gd name="T70" fmla="*/ 38 w 158"/>
                <a:gd name="T71" fmla="*/ 48 h 76"/>
                <a:gd name="T72" fmla="*/ 30 w 158"/>
                <a:gd name="T73" fmla="*/ 40 h 76"/>
                <a:gd name="T74" fmla="*/ 20 w 158"/>
                <a:gd name="T75" fmla="*/ 34 h 76"/>
                <a:gd name="T76" fmla="*/ 8 w 158"/>
                <a:gd name="T77" fmla="*/ 38 h 76"/>
                <a:gd name="T78" fmla="*/ 0 w 158"/>
                <a:gd name="T79" fmla="*/ 34 h 76"/>
                <a:gd name="T80" fmla="*/ 2 w 158"/>
                <a:gd name="T81" fmla="*/ 30 h 76"/>
                <a:gd name="T82" fmla="*/ 6 w 158"/>
                <a:gd name="T83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8" h="76">
                  <a:moveTo>
                    <a:pt x="6" y="20"/>
                  </a:moveTo>
                  <a:lnTo>
                    <a:pt x="16" y="8"/>
                  </a:lnTo>
                  <a:lnTo>
                    <a:pt x="28" y="8"/>
                  </a:lnTo>
                  <a:lnTo>
                    <a:pt x="32" y="12"/>
                  </a:lnTo>
                  <a:lnTo>
                    <a:pt x="50" y="10"/>
                  </a:lnTo>
                  <a:lnTo>
                    <a:pt x="52" y="4"/>
                  </a:lnTo>
                  <a:lnTo>
                    <a:pt x="60" y="0"/>
                  </a:lnTo>
                  <a:lnTo>
                    <a:pt x="72" y="2"/>
                  </a:lnTo>
                  <a:lnTo>
                    <a:pt x="74" y="10"/>
                  </a:lnTo>
                  <a:lnTo>
                    <a:pt x="134" y="8"/>
                  </a:lnTo>
                  <a:lnTo>
                    <a:pt x="140" y="14"/>
                  </a:lnTo>
                  <a:lnTo>
                    <a:pt x="148" y="16"/>
                  </a:lnTo>
                  <a:lnTo>
                    <a:pt x="158" y="20"/>
                  </a:lnTo>
                  <a:lnTo>
                    <a:pt x="152" y="24"/>
                  </a:lnTo>
                  <a:lnTo>
                    <a:pt x="138" y="32"/>
                  </a:lnTo>
                  <a:lnTo>
                    <a:pt x="126" y="36"/>
                  </a:lnTo>
                  <a:lnTo>
                    <a:pt x="122" y="44"/>
                  </a:lnTo>
                  <a:lnTo>
                    <a:pt x="102" y="44"/>
                  </a:lnTo>
                  <a:lnTo>
                    <a:pt x="98" y="54"/>
                  </a:lnTo>
                  <a:lnTo>
                    <a:pt x="82" y="58"/>
                  </a:lnTo>
                  <a:lnTo>
                    <a:pt x="82" y="52"/>
                  </a:lnTo>
                  <a:lnTo>
                    <a:pt x="68" y="52"/>
                  </a:lnTo>
                  <a:lnTo>
                    <a:pt x="66" y="58"/>
                  </a:lnTo>
                  <a:lnTo>
                    <a:pt x="58" y="62"/>
                  </a:lnTo>
                  <a:lnTo>
                    <a:pt x="54" y="66"/>
                  </a:lnTo>
                  <a:lnTo>
                    <a:pt x="52" y="76"/>
                  </a:lnTo>
                  <a:lnTo>
                    <a:pt x="32" y="76"/>
                  </a:lnTo>
                  <a:lnTo>
                    <a:pt x="18" y="74"/>
                  </a:lnTo>
                  <a:lnTo>
                    <a:pt x="6" y="74"/>
                  </a:lnTo>
                  <a:lnTo>
                    <a:pt x="4" y="66"/>
                  </a:lnTo>
                  <a:lnTo>
                    <a:pt x="2" y="60"/>
                  </a:lnTo>
                  <a:lnTo>
                    <a:pt x="4" y="56"/>
                  </a:lnTo>
                  <a:lnTo>
                    <a:pt x="8" y="60"/>
                  </a:lnTo>
                  <a:lnTo>
                    <a:pt x="20" y="60"/>
                  </a:lnTo>
                  <a:lnTo>
                    <a:pt x="30" y="56"/>
                  </a:lnTo>
                  <a:lnTo>
                    <a:pt x="38" y="48"/>
                  </a:lnTo>
                  <a:lnTo>
                    <a:pt x="30" y="40"/>
                  </a:lnTo>
                  <a:lnTo>
                    <a:pt x="20" y="34"/>
                  </a:lnTo>
                  <a:lnTo>
                    <a:pt x="8" y="38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6" y="2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6" name="Freeform 101"/>
            <p:cNvSpPr>
              <a:spLocks/>
            </p:cNvSpPr>
            <p:nvPr/>
          </p:nvSpPr>
          <p:spPr bwMode="gray">
            <a:xfrm>
              <a:off x="3441" y="1589"/>
              <a:ext cx="640" cy="298"/>
            </a:xfrm>
            <a:custGeom>
              <a:avLst/>
              <a:gdLst>
                <a:gd name="T0" fmla="*/ 94 w 640"/>
                <a:gd name="T1" fmla="*/ 260 h 298"/>
                <a:gd name="T2" fmla="*/ 66 w 640"/>
                <a:gd name="T3" fmla="*/ 234 h 298"/>
                <a:gd name="T4" fmla="*/ 64 w 640"/>
                <a:gd name="T5" fmla="*/ 220 h 298"/>
                <a:gd name="T6" fmla="*/ 76 w 640"/>
                <a:gd name="T7" fmla="*/ 210 h 298"/>
                <a:gd name="T8" fmla="*/ 94 w 640"/>
                <a:gd name="T9" fmla="*/ 208 h 298"/>
                <a:gd name="T10" fmla="*/ 108 w 640"/>
                <a:gd name="T11" fmla="*/ 196 h 298"/>
                <a:gd name="T12" fmla="*/ 82 w 640"/>
                <a:gd name="T13" fmla="*/ 176 h 298"/>
                <a:gd name="T14" fmla="*/ 40 w 640"/>
                <a:gd name="T15" fmla="*/ 188 h 298"/>
                <a:gd name="T16" fmla="*/ 24 w 640"/>
                <a:gd name="T17" fmla="*/ 158 h 298"/>
                <a:gd name="T18" fmla="*/ 0 w 640"/>
                <a:gd name="T19" fmla="*/ 140 h 298"/>
                <a:gd name="T20" fmla="*/ 18 w 640"/>
                <a:gd name="T21" fmla="*/ 102 h 298"/>
                <a:gd name="T22" fmla="*/ 34 w 640"/>
                <a:gd name="T23" fmla="*/ 114 h 298"/>
                <a:gd name="T24" fmla="*/ 60 w 640"/>
                <a:gd name="T25" fmla="*/ 84 h 298"/>
                <a:gd name="T26" fmla="*/ 112 w 640"/>
                <a:gd name="T27" fmla="*/ 84 h 298"/>
                <a:gd name="T28" fmla="*/ 150 w 640"/>
                <a:gd name="T29" fmla="*/ 100 h 298"/>
                <a:gd name="T30" fmla="*/ 190 w 640"/>
                <a:gd name="T31" fmla="*/ 90 h 298"/>
                <a:gd name="T32" fmla="*/ 226 w 640"/>
                <a:gd name="T33" fmla="*/ 98 h 298"/>
                <a:gd name="T34" fmla="*/ 228 w 640"/>
                <a:gd name="T35" fmla="*/ 80 h 298"/>
                <a:gd name="T36" fmla="*/ 220 w 640"/>
                <a:gd name="T37" fmla="*/ 68 h 298"/>
                <a:gd name="T38" fmla="*/ 228 w 640"/>
                <a:gd name="T39" fmla="*/ 52 h 298"/>
                <a:gd name="T40" fmla="*/ 236 w 640"/>
                <a:gd name="T41" fmla="*/ 40 h 298"/>
                <a:gd name="T42" fmla="*/ 254 w 640"/>
                <a:gd name="T43" fmla="*/ 28 h 298"/>
                <a:gd name="T44" fmla="*/ 316 w 640"/>
                <a:gd name="T45" fmla="*/ 10 h 298"/>
                <a:gd name="T46" fmla="*/ 364 w 640"/>
                <a:gd name="T47" fmla="*/ 0 h 298"/>
                <a:gd name="T48" fmla="*/ 388 w 640"/>
                <a:gd name="T49" fmla="*/ 16 h 298"/>
                <a:gd name="T50" fmla="*/ 418 w 640"/>
                <a:gd name="T51" fmla="*/ 28 h 298"/>
                <a:gd name="T52" fmla="*/ 456 w 640"/>
                <a:gd name="T53" fmla="*/ 28 h 298"/>
                <a:gd name="T54" fmla="*/ 480 w 640"/>
                <a:gd name="T55" fmla="*/ 32 h 298"/>
                <a:gd name="T56" fmla="*/ 510 w 640"/>
                <a:gd name="T57" fmla="*/ 60 h 298"/>
                <a:gd name="T58" fmla="*/ 528 w 640"/>
                <a:gd name="T59" fmla="*/ 92 h 298"/>
                <a:gd name="T60" fmla="*/ 540 w 640"/>
                <a:gd name="T61" fmla="*/ 84 h 298"/>
                <a:gd name="T62" fmla="*/ 562 w 640"/>
                <a:gd name="T63" fmla="*/ 96 h 298"/>
                <a:gd name="T64" fmla="*/ 590 w 640"/>
                <a:gd name="T65" fmla="*/ 92 h 298"/>
                <a:gd name="T66" fmla="*/ 614 w 640"/>
                <a:gd name="T67" fmla="*/ 116 h 298"/>
                <a:gd name="T68" fmla="*/ 640 w 640"/>
                <a:gd name="T69" fmla="*/ 132 h 298"/>
                <a:gd name="T70" fmla="*/ 626 w 640"/>
                <a:gd name="T71" fmla="*/ 142 h 298"/>
                <a:gd name="T72" fmla="*/ 622 w 640"/>
                <a:gd name="T73" fmla="*/ 170 h 298"/>
                <a:gd name="T74" fmla="*/ 596 w 640"/>
                <a:gd name="T75" fmla="*/ 172 h 298"/>
                <a:gd name="T76" fmla="*/ 570 w 640"/>
                <a:gd name="T77" fmla="*/ 194 h 298"/>
                <a:gd name="T78" fmla="*/ 548 w 640"/>
                <a:gd name="T79" fmla="*/ 208 h 298"/>
                <a:gd name="T80" fmla="*/ 538 w 640"/>
                <a:gd name="T81" fmla="*/ 232 h 298"/>
                <a:gd name="T82" fmla="*/ 536 w 640"/>
                <a:gd name="T83" fmla="*/ 256 h 298"/>
                <a:gd name="T84" fmla="*/ 526 w 640"/>
                <a:gd name="T85" fmla="*/ 262 h 298"/>
                <a:gd name="T86" fmla="*/ 512 w 640"/>
                <a:gd name="T87" fmla="*/ 254 h 298"/>
                <a:gd name="T88" fmla="*/ 450 w 640"/>
                <a:gd name="T89" fmla="*/ 248 h 298"/>
                <a:gd name="T90" fmla="*/ 430 w 640"/>
                <a:gd name="T91" fmla="*/ 250 h 298"/>
                <a:gd name="T92" fmla="*/ 410 w 640"/>
                <a:gd name="T93" fmla="*/ 258 h 298"/>
                <a:gd name="T94" fmla="*/ 394 w 640"/>
                <a:gd name="T95" fmla="*/ 254 h 298"/>
                <a:gd name="T96" fmla="*/ 376 w 640"/>
                <a:gd name="T97" fmla="*/ 270 h 298"/>
                <a:gd name="T98" fmla="*/ 350 w 640"/>
                <a:gd name="T99" fmla="*/ 298 h 298"/>
                <a:gd name="T100" fmla="*/ 342 w 640"/>
                <a:gd name="T101" fmla="*/ 288 h 298"/>
                <a:gd name="T102" fmla="*/ 320 w 640"/>
                <a:gd name="T103" fmla="*/ 288 h 298"/>
                <a:gd name="T104" fmla="*/ 308 w 640"/>
                <a:gd name="T105" fmla="*/ 264 h 298"/>
                <a:gd name="T106" fmla="*/ 290 w 640"/>
                <a:gd name="T107" fmla="*/ 238 h 298"/>
                <a:gd name="T108" fmla="*/ 244 w 640"/>
                <a:gd name="T109" fmla="*/ 242 h 298"/>
                <a:gd name="T110" fmla="*/ 204 w 640"/>
                <a:gd name="T111" fmla="*/ 210 h 298"/>
                <a:gd name="T112" fmla="*/ 168 w 640"/>
                <a:gd name="T113" fmla="*/ 208 h 298"/>
                <a:gd name="T114" fmla="*/ 150 w 640"/>
                <a:gd name="T115" fmla="*/ 286 h 298"/>
                <a:gd name="T116" fmla="*/ 132 w 640"/>
                <a:gd name="T117" fmla="*/ 270 h 298"/>
                <a:gd name="T118" fmla="*/ 114 w 640"/>
                <a:gd name="T119" fmla="*/ 26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0" h="298">
                  <a:moveTo>
                    <a:pt x="108" y="262"/>
                  </a:moveTo>
                  <a:lnTo>
                    <a:pt x="94" y="260"/>
                  </a:lnTo>
                  <a:lnTo>
                    <a:pt x="78" y="248"/>
                  </a:lnTo>
                  <a:lnTo>
                    <a:pt x="66" y="234"/>
                  </a:lnTo>
                  <a:lnTo>
                    <a:pt x="58" y="224"/>
                  </a:lnTo>
                  <a:lnTo>
                    <a:pt x="64" y="220"/>
                  </a:lnTo>
                  <a:lnTo>
                    <a:pt x="78" y="222"/>
                  </a:lnTo>
                  <a:lnTo>
                    <a:pt x="76" y="210"/>
                  </a:lnTo>
                  <a:lnTo>
                    <a:pt x="82" y="206"/>
                  </a:lnTo>
                  <a:lnTo>
                    <a:pt x="94" y="208"/>
                  </a:lnTo>
                  <a:lnTo>
                    <a:pt x="104" y="210"/>
                  </a:lnTo>
                  <a:lnTo>
                    <a:pt x="108" y="196"/>
                  </a:lnTo>
                  <a:lnTo>
                    <a:pt x="100" y="176"/>
                  </a:lnTo>
                  <a:lnTo>
                    <a:pt x="82" y="176"/>
                  </a:lnTo>
                  <a:lnTo>
                    <a:pt x="64" y="178"/>
                  </a:lnTo>
                  <a:lnTo>
                    <a:pt x="40" y="188"/>
                  </a:lnTo>
                  <a:lnTo>
                    <a:pt x="36" y="174"/>
                  </a:lnTo>
                  <a:lnTo>
                    <a:pt x="24" y="158"/>
                  </a:lnTo>
                  <a:lnTo>
                    <a:pt x="10" y="154"/>
                  </a:lnTo>
                  <a:lnTo>
                    <a:pt x="0" y="140"/>
                  </a:lnTo>
                  <a:lnTo>
                    <a:pt x="6" y="116"/>
                  </a:lnTo>
                  <a:lnTo>
                    <a:pt x="18" y="102"/>
                  </a:lnTo>
                  <a:lnTo>
                    <a:pt x="26" y="118"/>
                  </a:lnTo>
                  <a:lnTo>
                    <a:pt x="34" y="114"/>
                  </a:lnTo>
                  <a:lnTo>
                    <a:pt x="36" y="102"/>
                  </a:lnTo>
                  <a:lnTo>
                    <a:pt x="60" y="84"/>
                  </a:lnTo>
                  <a:lnTo>
                    <a:pt x="76" y="78"/>
                  </a:lnTo>
                  <a:lnTo>
                    <a:pt x="112" y="84"/>
                  </a:lnTo>
                  <a:lnTo>
                    <a:pt x="136" y="98"/>
                  </a:lnTo>
                  <a:lnTo>
                    <a:pt x="150" y="100"/>
                  </a:lnTo>
                  <a:lnTo>
                    <a:pt x="172" y="90"/>
                  </a:lnTo>
                  <a:lnTo>
                    <a:pt x="190" y="90"/>
                  </a:lnTo>
                  <a:lnTo>
                    <a:pt x="200" y="100"/>
                  </a:lnTo>
                  <a:lnTo>
                    <a:pt x="226" y="98"/>
                  </a:lnTo>
                  <a:lnTo>
                    <a:pt x="238" y="88"/>
                  </a:lnTo>
                  <a:lnTo>
                    <a:pt x="228" y="80"/>
                  </a:lnTo>
                  <a:lnTo>
                    <a:pt x="214" y="76"/>
                  </a:lnTo>
                  <a:lnTo>
                    <a:pt x="220" y="68"/>
                  </a:lnTo>
                  <a:lnTo>
                    <a:pt x="226" y="62"/>
                  </a:lnTo>
                  <a:lnTo>
                    <a:pt x="228" y="52"/>
                  </a:lnTo>
                  <a:lnTo>
                    <a:pt x="240" y="48"/>
                  </a:lnTo>
                  <a:lnTo>
                    <a:pt x="236" y="40"/>
                  </a:lnTo>
                  <a:lnTo>
                    <a:pt x="232" y="30"/>
                  </a:lnTo>
                  <a:lnTo>
                    <a:pt x="254" y="28"/>
                  </a:lnTo>
                  <a:lnTo>
                    <a:pt x="280" y="20"/>
                  </a:lnTo>
                  <a:lnTo>
                    <a:pt x="316" y="10"/>
                  </a:lnTo>
                  <a:lnTo>
                    <a:pt x="346" y="4"/>
                  </a:lnTo>
                  <a:lnTo>
                    <a:pt x="364" y="0"/>
                  </a:lnTo>
                  <a:lnTo>
                    <a:pt x="384" y="2"/>
                  </a:lnTo>
                  <a:lnTo>
                    <a:pt x="388" y="16"/>
                  </a:lnTo>
                  <a:lnTo>
                    <a:pt x="398" y="22"/>
                  </a:lnTo>
                  <a:lnTo>
                    <a:pt x="418" y="28"/>
                  </a:lnTo>
                  <a:lnTo>
                    <a:pt x="438" y="38"/>
                  </a:lnTo>
                  <a:lnTo>
                    <a:pt x="456" y="28"/>
                  </a:lnTo>
                  <a:lnTo>
                    <a:pt x="478" y="22"/>
                  </a:lnTo>
                  <a:lnTo>
                    <a:pt x="480" y="32"/>
                  </a:lnTo>
                  <a:lnTo>
                    <a:pt x="498" y="44"/>
                  </a:lnTo>
                  <a:lnTo>
                    <a:pt x="510" y="60"/>
                  </a:lnTo>
                  <a:lnTo>
                    <a:pt x="524" y="84"/>
                  </a:lnTo>
                  <a:lnTo>
                    <a:pt x="528" y="92"/>
                  </a:lnTo>
                  <a:lnTo>
                    <a:pt x="536" y="92"/>
                  </a:lnTo>
                  <a:lnTo>
                    <a:pt x="540" y="84"/>
                  </a:lnTo>
                  <a:lnTo>
                    <a:pt x="550" y="90"/>
                  </a:lnTo>
                  <a:lnTo>
                    <a:pt x="562" y="96"/>
                  </a:lnTo>
                  <a:lnTo>
                    <a:pt x="572" y="94"/>
                  </a:lnTo>
                  <a:lnTo>
                    <a:pt x="590" y="92"/>
                  </a:lnTo>
                  <a:lnTo>
                    <a:pt x="600" y="106"/>
                  </a:lnTo>
                  <a:lnTo>
                    <a:pt x="614" y="116"/>
                  </a:lnTo>
                  <a:lnTo>
                    <a:pt x="636" y="118"/>
                  </a:lnTo>
                  <a:lnTo>
                    <a:pt x="640" y="132"/>
                  </a:lnTo>
                  <a:lnTo>
                    <a:pt x="638" y="142"/>
                  </a:lnTo>
                  <a:lnTo>
                    <a:pt x="626" y="142"/>
                  </a:lnTo>
                  <a:lnTo>
                    <a:pt x="622" y="156"/>
                  </a:lnTo>
                  <a:lnTo>
                    <a:pt x="622" y="170"/>
                  </a:lnTo>
                  <a:lnTo>
                    <a:pt x="612" y="172"/>
                  </a:lnTo>
                  <a:lnTo>
                    <a:pt x="596" y="172"/>
                  </a:lnTo>
                  <a:lnTo>
                    <a:pt x="580" y="170"/>
                  </a:lnTo>
                  <a:lnTo>
                    <a:pt x="570" y="194"/>
                  </a:lnTo>
                  <a:lnTo>
                    <a:pt x="566" y="208"/>
                  </a:lnTo>
                  <a:lnTo>
                    <a:pt x="548" y="208"/>
                  </a:lnTo>
                  <a:lnTo>
                    <a:pt x="536" y="214"/>
                  </a:lnTo>
                  <a:lnTo>
                    <a:pt x="538" y="232"/>
                  </a:lnTo>
                  <a:lnTo>
                    <a:pt x="544" y="248"/>
                  </a:lnTo>
                  <a:lnTo>
                    <a:pt x="536" y="256"/>
                  </a:lnTo>
                  <a:lnTo>
                    <a:pt x="536" y="266"/>
                  </a:lnTo>
                  <a:lnTo>
                    <a:pt x="526" y="262"/>
                  </a:lnTo>
                  <a:lnTo>
                    <a:pt x="518" y="260"/>
                  </a:lnTo>
                  <a:lnTo>
                    <a:pt x="512" y="254"/>
                  </a:lnTo>
                  <a:lnTo>
                    <a:pt x="452" y="256"/>
                  </a:lnTo>
                  <a:lnTo>
                    <a:pt x="450" y="248"/>
                  </a:lnTo>
                  <a:lnTo>
                    <a:pt x="438" y="246"/>
                  </a:lnTo>
                  <a:lnTo>
                    <a:pt x="430" y="250"/>
                  </a:lnTo>
                  <a:lnTo>
                    <a:pt x="428" y="256"/>
                  </a:lnTo>
                  <a:lnTo>
                    <a:pt x="410" y="258"/>
                  </a:lnTo>
                  <a:lnTo>
                    <a:pt x="406" y="254"/>
                  </a:lnTo>
                  <a:lnTo>
                    <a:pt x="394" y="254"/>
                  </a:lnTo>
                  <a:lnTo>
                    <a:pt x="384" y="266"/>
                  </a:lnTo>
                  <a:lnTo>
                    <a:pt x="376" y="270"/>
                  </a:lnTo>
                  <a:lnTo>
                    <a:pt x="352" y="288"/>
                  </a:lnTo>
                  <a:lnTo>
                    <a:pt x="350" y="298"/>
                  </a:lnTo>
                  <a:lnTo>
                    <a:pt x="342" y="298"/>
                  </a:lnTo>
                  <a:lnTo>
                    <a:pt x="342" y="288"/>
                  </a:lnTo>
                  <a:lnTo>
                    <a:pt x="338" y="286"/>
                  </a:lnTo>
                  <a:lnTo>
                    <a:pt x="320" y="288"/>
                  </a:lnTo>
                  <a:lnTo>
                    <a:pt x="318" y="272"/>
                  </a:lnTo>
                  <a:lnTo>
                    <a:pt x="308" y="264"/>
                  </a:lnTo>
                  <a:lnTo>
                    <a:pt x="308" y="256"/>
                  </a:lnTo>
                  <a:lnTo>
                    <a:pt x="290" y="238"/>
                  </a:lnTo>
                  <a:lnTo>
                    <a:pt x="282" y="240"/>
                  </a:lnTo>
                  <a:lnTo>
                    <a:pt x="244" y="242"/>
                  </a:lnTo>
                  <a:lnTo>
                    <a:pt x="230" y="224"/>
                  </a:lnTo>
                  <a:lnTo>
                    <a:pt x="204" y="210"/>
                  </a:lnTo>
                  <a:lnTo>
                    <a:pt x="196" y="204"/>
                  </a:lnTo>
                  <a:lnTo>
                    <a:pt x="168" y="208"/>
                  </a:lnTo>
                  <a:lnTo>
                    <a:pt x="150" y="212"/>
                  </a:lnTo>
                  <a:lnTo>
                    <a:pt x="150" y="286"/>
                  </a:lnTo>
                  <a:lnTo>
                    <a:pt x="140" y="284"/>
                  </a:lnTo>
                  <a:lnTo>
                    <a:pt x="132" y="270"/>
                  </a:lnTo>
                  <a:lnTo>
                    <a:pt x="120" y="262"/>
                  </a:lnTo>
                  <a:lnTo>
                    <a:pt x="114" y="264"/>
                  </a:lnTo>
                  <a:lnTo>
                    <a:pt x="108" y="26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7" name="Freeform 102"/>
            <p:cNvSpPr>
              <a:spLocks/>
            </p:cNvSpPr>
            <p:nvPr/>
          </p:nvSpPr>
          <p:spPr bwMode="gray">
            <a:xfrm>
              <a:off x="3137" y="985"/>
              <a:ext cx="2580" cy="890"/>
            </a:xfrm>
            <a:custGeom>
              <a:avLst/>
              <a:gdLst>
                <a:gd name="T0" fmla="*/ 336 w 2580"/>
                <a:gd name="T1" fmla="*/ 878 h 890"/>
                <a:gd name="T2" fmla="*/ 254 w 2580"/>
                <a:gd name="T3" fmla="*/ 858 h 890"/>
                <a:gd name="T4" fmla="*/ 174 w 2580"/>
                <a:gd name="T5" fmla="*/ 796 h 890"/>
                <a:gd name="T6" fmla="*/ 164 w 2580"/>
                <a:gd name="T7" fmla="*/ 716 h 890"/>
                <a:gd name="T8" fmla="*/ 72 w 2580"/>
                <a:gd name="T9" fmla="*/ 674 h 890"/>
                <a:gd name="T10" fmla="*/ 14 w 2580"/>
                <a:gd name="T11" fmla="*/ 584 h 890"/>
                <a:gd name="T12" fmla="*/ 22 w 2580"/>
                <a:gd name="T13" fmla="*/ 486 h 890"/>
                <a:gd name="T14" fmla="*/ 34 w 2580"/>
                <a:gd name="T15" fmla="*/ 336 h 890"/>
                <a:gd name="T16" fmla="*/ 80 w 2580"/>
                <a:gd name="T17" fmla="*/ 244 h 890"/>
                <a:gd name="T18" fmla="*/ 172 w 2580"/>
                <a:gd name="T19" fmla="*/ 348 h 890"/>
                <a:gd name="T20" fmla="*/ 122 w 2580"/>
                <a:gd name="T21" fmla="*/ 386 h 890"/>
                <a:gd name="T22" fmla="*/ 180 w 2580"/>
                <a:gd name="T23" fmla="*/ 380 h 890"/>
                <a:gd name="T24" fmla="*/ 262 w 2580"/>
                <a:gd name="T25" fmla="*/ 310 h 890"/>
                <a:gd name="T26" fmla="*/ 318 w 2580"/>
                <a:gd name="T27" fmla="*/ 326 h 890"/>
                <a:gd name="T28" fmla="*/ 476 w 2580"/>
                <a:gd name="T29" fmla="*/ 278 h 890"/>
                <a:gd name="T30" fmla="*/ 498 w 2580"/>
                <a:gd name="T31" fmla="*/ 226 h 890"/>
                <a:gd name="T32" fmla="*/ 626 w 2580"/>
                <a:gd name="T33" fmla="*/ 246 h 890"/>
                <a:gd name="T34" fmla="*/ 716 w 2580"/>
                <a:gd name="T35" fmla="*/ 182 h 890"/>
                <a:gd name="T36" fmla="*/ 666 w 2580"/>
                <a:gd name="T37" fmla="*/ 324 h 890"/>
                <a:gd name="T38" fmla="*/ 778 w 2580"/>
                <a:gd name="T39" fmla="*/ 270 h 890"/>
                <a:gd name="T40" fmla="*/ 734 w 2580"/>
                <a:gd name="T41" fmla="*/ 204 h 890"/>
                <a:gd name="T42" fmla="*/ 780 w 2580"/>
                <a:gd name="T43" fmla="*/ 204 h 890"/>
                <a:gd name="T44" fmla="*/ 798 w 2580"/>
                <a:gd name="T45" fmla="*/ 162 h 890"/>
                <a:gd name="T46" fmla="*/ 946 w 2580"/>
                <a:gd name="T47" fmla="*/ 120 h 890"/>
                <a:gd name="T48" fmla="*/ 1230 w 2580"/>
                <a:gd name="T49" fmla="*/ 2 h 890"/>
                <a:gd name="T50" fmla="*/ 1326 w 2580"/>
                <a:gd name="T51" fmla="*/ 102 h 890"/>
                <a:gd name="T52" fmla="*/ 1336 w 2580"/>
                <a:gd name="T53" fmla="*/ 122 h 890"/>
                <a:gd name="T54" fmla="*/ 1564 w 2580"/>
                <a:gd name="T55" fmla="*/ 138 h 890"/>
                <a:gd name="T56" fmla="*/ 1720 w 2580"/>
                <a:gd name="T57" fmla="*/ 190 h 890"/>
                <a:gd name="T58" fmla="*/ 1926 w 2580"/>
                <a:gd name="T59" fmla="*/ 172 h 890"/>
                <a:gd name="T60" fmla="*/ 2108 w 2580"/>
                <a:gd name="T61" fmla="*/ 246 h 890"/>
                <a:gd name="T62" fmla="*/ 2274 w 2580"/>
                <a:gd name="T63" fmla="*/ 272 h 890"/>
                <a:gd name="T64" fmla="*/ 2442 w 2580"/>
                <a:gd name="T65" fmla="*/ 276 h 890"/>
                <a:gd name="T66" fmla="*/ 2568 w 2580"/>
                <a:gd name="T67" fmla="*/ 332 h 890"/>
                <a:gd name="T68" fmla="*/ 2446 w 2580"/>
                <a:gd name="T69" fmla="*/ 360 h 890"/>
                <a:gd name="T70" fmla="*/ 2368 w 2580"/>
                <a:gd name="T71" fmla="*/ 380 h 890"/>
                <a:gd name="T72" fmla="*/ 2306 w 2580"/>
                <a:gd name="T73" fmla="*/ 464 h 890"/>
                <a:gd name="T74" fmla="*/ 2136 w 2580"/>
                <a:gd name="T75" fmla="*/ 534 h 890"/>
                <a:gd name="T76" fmla="*/ 2104 w 2580"/>
                <a:gd name="T77" fmla="*/ 634 h 890"/>
                <a:gd name="T78" fmla="*/ 2034 w 2580"/>
                <a:gd name="T79" fmla="*/ 582 h 890"/>
                <a:gd name="T80" fmla="*/ 2166 w 2580"/>
                <a:gd name="T81" fmla="*/ 430 h 890"/>
                <a:gd name="T82" fmla="*/ 2058 w 2580"/>
                <a:gd name="T83" fmla="*/ 456 h 890"/>
                <a:gd name="T84" fmla="*/ 1966 w 2580"/>
                <a:gd name="T85" fmla="*/ 504 h 890"/>
                <a:gd name="T86" fmla="*/ 1734 w 2580"/>
                <a:gd name="T87" fmla="*/ 620 h 890"/>
                <a:gd name="T88" fmla="*/ 1794 w 2580"/>
                <a:gd name="T89" fmla="*/ 728 h 890"/>
                <a:gd name="T90" fmla="*/ 1660 w 2580"/>
                <a:gd name="T91" fmla="*/ 810 h 890"/>
                <a:gd name="T92" fmla="*/ 1666 w 2580"/>
                <a:gd name="T93" fmla="*/ 764 h 890"/>
                <a:gd name="T94" fmla="*/ 1472 w 2580"/>
                <a:gd name="T95" fmla="*/ 652 h 890"/>
                <a:gd name="T96" fmla="*/ 1418 w 2580"/>
                <a:gd name="T97" fmla="*/ 718 h 890"/>
                <a:gd name="T98" fmla="*/ 1276 w 2580"/>
                <a:gd name="T99" fmla="*/ 718 h 890"/>
                <a:gd name="T100" fmla="*/ 1132 w 2580"/>
                <a:gd name="T101" fmla="*/ 674 h 890"/>
                <a:gd name="T102" fmla="*/ 1024 w 2580"/>
                <a:gd name="T103" fmla="*/ 700 h 890"/>
                <a:gd name="T104" fmla="*/ 894 w 2580"/>
                <a:gd name="T105" fmla="*/ 696 h 890"/>
                <a:gd name="T106" fmla="*/ 760 w 2580"/>
                <a:gd name="T107" fmla="*/ 632 h 890"/>
                <a:gd name="T108" fmla="*/ 536 w 2580"/>
                <a:gd name="T109" fmla="*/ 634 h 890"/>
                <a:gd name="T110" fmla="*/ 530 w 2580"/>
                <a:gd name="T111" fmla="*/ 702 h 890"/>
                <a:gd name="T112" fmla="*/ 340 w 2580"/>
                <a:gd name="T113" fmla="*/ 706 h 890"/>
                <a:gd name="T114" fmla="*/ 344 w 2580"/>
                <a:gd name="T115" fmla="*/ 792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80" h="890">
                  <a:moveTo>
                    <a:pt x="344" y="792"/>
                  </a:moveTo>
                  <a:lnTo>
                    <a:pt x="328" y="804"/>
                  </a:lnTo>
                  <a:lnTo>
                    <a:pt x="318" y="810"/>
                  </a:lnTo>
                  <a:lnTo>
                    <a:pt x="314" y="818"/>
                  </a:lnTo>
                  <a:lnTo>
                    <a:pt x="306" y="828"/>
                  </a:lnTo>
                  <a:lnTo>
                    <a:pt x="314" y="834"/>
                  </a:lnTo>
                  <a:lnTo>
                    <a:pt x="320" y="844"/>
                  </a:lnTo>
                  <a:lnTo>
                    <a:pt x="322" y="862"/>
                  </a:lnTo>
                  <a:lnTo>
                    <a:pt x="336" y="878"/>
                  </a:lnTo>
                  <a:lnTo>
                    <a:pt x="326" y="888"/>
                  </a:lnTo>
                  <a:lnTo>
                    <a:pt x="322" y="890"/>
                  </a:lnTo>
                  <a:lnTo>
                    <a:pt x="306" y="878"/>
                  </a:lnTo>
                  <a:lnTo>
                    <a:pt x="300" y="876"/>
                  </a:lnTo>
                  <a:lnTo>
                    <a:pt x="290" y="866"/>
                  </a:lnTo>
                  <a:lnTo>
                    <a:pt x="280" y="860"/>
                  </a:lnTo>
                  <a:lnTo>
                    <a:pt x="270" y="862"/>
                  </a:lnTo>
                  <a:lnTo>
                    <a:pt x="264" y="862"/>
                  </a:lnTo>
                  <a:lnTo>
                    <a:pt x="254" y="858"/>
                  </a:lnTo>
                  <a:lnTo>
                    <a:pt x="240" y="850"/>
                  </a:lnTo>
                  <a:lnTo>
                    <a:pt x="232" y="850"/>
                  </a:lnTo>
                  <a:lnTo>
                    <a:pt x="222" y="852"/>
                  </a:lnTo>
                  <a:lnTo>
                    <a:pt x="210" y="844"/>
                  </a:lnTo>
                  <a:lnTo>
                    <a:pt x="198" y="846"/>
                  </a:lnTo>
                  <a:lnTo>
                    <a:pt x="172" y="828"/>
                  </a:lnTo>
                  <a:lnTo>
                    <a:pt x="158" y="822"/>
                  </a:lnTo>
                  <a:lnTo>
                    <a:pt x="162" y="808"/>
                  </a:lnTo>
                  <a:lnTo>
                    <a:pt x="174" y="796"/>
                  </a:lnTo>
                  <a:lnTo>
                    <a:pt x="172" y="786"/>
                  </a:lnTo>
                  <a:lnTo>
                    <a:pt x="188" y="776"/>
                  </a:lnTo>
                  <a:lnTo>
                    <a:pt x="170" y="774"/>
                  </a:lnTo>
                  <a:lnTo>
                    <a:pt x="172" y="766"/>
                  </a:lnTo>
                  <a:lnTo>
                    <a:pt x="182" y="762"/>
                  </a:lnTo>
                  <a:lnTo>
                    <a:pt x="198" y="758"/>
                  </a:lnTo>
                  <a:lnTo>
                    <a:pt x="200" y="726"/>
                  </a:lnTo>
                  <a:lnTo>
                    <a:pt x="184" y="716"/>
                  </a:lnTo>
                  <a:lnTo>
                    <a:pt x="164" y="716"/>
                  </a:lnTo>
                  <a:lnTo>
                    <a:pt x="162" y="710"/>
                  </a:lnTo>
                  <a:lnTo>
                    <a:pt x="130" y="708"/>
                  </a:lnTo>
                  <a:lnTo>
                    <a:pt x="126" y="694"/>
                  </a:lnTo>
                  <a:lnTo>
                    <a:pt x="108" y="690"/>
                  </a:lnTo>
                  <a:lnTo>
                    <a:pt x="110" y="678"/>
                  </a:lnTo>
                  <a:lnTo>
                    <a:pt x="106" y="668"/>
                  </a:lnTo>
                  <a:lnTo>
                    <a:pt x="82" y="668"/>
                  </a:lnTo>
                  <a:lnTo>
                    <a:pt x="78" y="672"/>
                  </a:lnTo>
                  <a:lnTo>
                    <a:pt x="72" y="674"/>
                  </a:lnTo>
                  <a:lnTo>
                    <a:pt x="64" y="670"/>
                  </a:lnTo>
                  <a:lnTo>
                    <a:pt x="64" y="650"/>
                  </a:lnTo>
                  <a:lnTo>
                    <a:pt x="82" y="650"/>
                  </a:lnTo>
                  <a:lnTo>
                    <a:pt x="84" y="648"/>
                  </a:lnTo>
                  <a:lnTo>
                    <a:pt x="56" y="618"/>
                  </a:lnTo>
                  <a:lnTo>
                    <a:pt x="52" y="596"/>
                  </a:lnTo>
                  <a:lnTo>
                    <a:pt x="32" y="594"/>
                  </a:lnTo>
                  <a:lnTo>
                    <a:pt x="32" y="588"/>
                  </a:lnTo>
                  <a:lnTo>
                    <a:pt x="14" y="584"/>
                  </a:lnTo>
                  <a:lnTo>
                    <a:pt x="10" y="578"/>
                  </a:lnTo>
                  <a:lnTo>
                    <a:pt x="6" y="562"/>
                  </a:lnTo>
                  <a:lnTo>
                    <a:pt x="0" y="550"/>
                  </a:lnTo>
                  <a:lnTo>
                    <a:pt x="2" y="538"/>
                  </a:lnTo>
                  <a:lnTo>
                    <a:pt x="2" y="522"/>
                  </a:lnTo>
                  <a:lnTo>
                    <a:pt x="8" y="510"/>
                  </a:lnTo>
                  <a:lnTo>
                    <a:pt x="26" y="496"/>
                  </a:lnTo>
                  <a:lnTo>
                    <a:pt x="40" y="494"/>
                  </a:lnTo>
                  <a:lnTo>
                    <a:pt x="22" y="486"/>
                  </a:lnTo>
                  <a:lnTo>
                    <a:pt x="12" y="474"/>
                  </a:lnTo>
                  <a:lnTo>
                    <a:pt x="56" y="438"/>
                  </a:lnTo>
                  <a:lnTo>
                    <a:pt x="64" y="424"/>
                  </a:lnTo>
                  <a:lnTo>
                    <a:pt x="40" y="406"/>
                  </a:lnTo>
                  <a:lnTo>
                    <a:pt x="50" y="396"/>
                  </a:lnTo>
                  <a:lnTo>
                    <a:pt x="42" y="382"/>
                  </a:lnTo>
                  <a:lnTo>
                    <a:pt x="32" y="372"/>
                  </a:lnTo>
                  <a:lnTo>
                    <a:pt x="40" y="352"/>
                  </a:lnTo>
                  <a:lnTo>
                    <a:pt x="34" y="336"/>
                  </a:lnTo>
                  <a:lnTo>
                    <a:pt x="24" y="318"/>
                  </a:lnTo>
                  <a:lnTo>
                    <a:pt x="40" y="302"/>
                  </a:lnTo>
                  <a:lnTo>
                    <a:pt x="16" y="288"/>
                  </a:lnTo>
                  <a:lnTo>
                    <a:pt x="20" y="266"/>
                  </a:lnTo>
                  <a:lnTo>
                    <a:pt x="30" y="256"/>
                  </a:lnTo>
                  <a:lnTo>
                    <a:pt x="40" y="254"/>
                  </a:lnTo>
                  <a:lnTo>
                    <a:pt x="40" y="248"/>
                  </a:lnTo>
                  <a:lnTo>
                    <a:pt x="62" y="244"/>
                  </a:lnTo>
                  <a:lnTo>
                    <a:pt x="80" y="244"/>
                  </a:lnTo>
                  <a:lnTo>
                    <a:pt x="86" y="254"/>
                  </a:lnTo>
                  <a:lnTo>
                    <a:pt x="96" y="258"/>
                  </a:lnTo>
                  <a:lnTo>
                    <a:pt x="134" y="260"/>
                  </a:lnTo>
                  <a:lnTo>
                    <a:pt x="162" y="274"/>
                  </a:lnTo>
                  <a:lnTo>
                    <a:pt x="188" y="290"/>
                  </a:lnTo>
                  <a:lnTo>
                    <a:pt x="218" y="306"/>
                  </a:lnTo>
                  <a:lnTo>
                    <a:pt x="220" y="324"/>
                  </a:lnTo>
                  <a:lnTo>
                    <a:pt x="202" y="340"/>
                  </a:lnTo>
                  <a:lnTo>
                    <a:pt x="172" y="348"/>
                  </a:lnTo>
                  <a:lnTo>
                    <a:pt x="146" y="338"/>
                  </a:lnTo>
                  <a:lnTo>
                    <a:pt x="116" y="332"/>
                  </a:lnTo>
                  <a:lnTo>
                    <a:pt x="94" y="324"/>
                  </a:lnTo>
                  <a:lnTo>
                    <a:pt x="76" y="316"/>
                  </a:lnTo>
                  <a:lnTo>
                    <a:pt x="90" y="334"/>
                  </a:lnTo>
                  <a:lnTo>
                    <a:pt x="106" y="342"/>
                  </a:lnTo>
                  <a:lnTo>
                    <a:pt x="114" y="348"/>
                  </a:lnTo>
                  <a:lnTo>
                    <a:pt x="116" y="360"/>
                  </a:lnTo>
                  <a:lnTo>
                    <a:pt x="122" y="386"/>
                  </a:lnTo>
                  <a:lnTo>
                    <a:pt x="132" y="388"/>
                  </a:lnTo>
                  <a:lnTo>
                    <a:pt x="148" y="402"/>
                  </a:lnTo>
                  <a:lnTo>
                    <a:pt x="168" y="402"/>
                  </a:lnTo>
                  <a:lnTo>
                    <a:pt x="170" y="392"/>
                  </a:lnTo>
                  <a:lnTo>
                    <a:pt x="158" y="388"/>
                  </a:lnTo>
                  <a:lnTo>
                    <a:pt x="148" y="376"/>
                  </a:lnTo>
                  <a:lnTo>
                    <a:pt x="156" y="366"/>
                  </a:lnTo>
                  <a:lnTo>
                    <a:pt x="168" y="376"/>
                  </a:lnTo>
                  <a:lnTo>
                    <a:pt x="180" y="380"/>
                  </a:lnTo>
                  <a:lnTo>
                    <a:pt x="206" y="386"/>
                  </a:lnTo>
                  <a:lnTo>
                    <a:pt x="206" y="376"/>
                  </a:lnTo>
                  <a:lnTo>
                    <a:pt x="196" y="364"/>
                  </a:lnTo>
                  <a:lnTo>
                    <a:pt x="208" y="352"/>
                  </a:lnTo>
                  <a:lnTo>
                    <a:pt x="226" y="342"/>
                  </a:lnTo>
                  <a:lnTo>
                    <a:pt x="236" y="334"/>
                  </a:lnTo>
                  <a:lnTo>
                    <a:pt x="264" y="342"/>
                  </a:lnTo>
                  <a:lnTo>
                    <a:pt x="270" y="318"/>
                  </a:lnTo>
                  <a:lnTo>
                    <a:pt x="262" y="310"/>
                  </a:lnTo>
                  <a:lnTo>
                    <a:pt x="266" y="288"/>
                  </a:lnTo>
                  <a:lnTo>
                    <a:pt x="258" y="280"/>
                  </a:lnTo>
                  <a:lnTo>
                    <a:pt x="292" y="278"/>
                  </a:lnTo>
                  <a:lnTo>
                    <a:pt x="304" y="292"/>
                  </a:lnTo>
                  <a:lnTo>
                    <a:pt x="304" y="300"/>
                  </a:lnTo>
                  <a:lnTo>
                    <a:pt x="288" y="300"/>
                  </a:lnTo>
                  <a:lnTo>
                    <a:pt x="278" y="310"/>
                  </a:lnTo>
                  <a:lnTo>
                    <a:pt x="294" y="324"/>
                  </a:lnTo>
                  <a:lnTo>
                    <a:pt x="318" y="326"/>
                  </a:lnTo>
                  <a:lnTo>
                    <a:pt x="328" y="302"/>
                  </a:lnTo>
                  <a:lnTo>
                    <a:pt x="386" y="280"/>
                  </a:lnTo>
                  <a:lnTo>
                    <a:pt x="396" y="282"/>
                  </a:lnTo>
                  <a:lnTo>
                    <a:pt x="408" y="270"/>
                  </a:lnTo>
                  <a:lnTo>
                    <a:pt x="420" y="266"/>
                  </a:lnTo>
                  <a:lnTo>
                    <a:pt x="416" y="284"/>
                  </a:lnTo>
                  <a:lnTo>
                    <a:pt x="436" y="284"/>
                  </a:lnTo>
                  <a:lnTo>
                    <a:pt x="440" y="276"/>
                  </a:lnTo>
                  <a:lnTo>
                    <a:pt x="476" y="278"/>
                  </a:lnTo>
                  <a:lnTo>
                    <a:pt x="500" y="264"/>
                  </a:lnTo>
                  <a:lnTo>
                    <a:pt x="504" y="274"/>
                  </a:lnTo>
                  <a:lnTo>
                    <a:pt x="502" y="282"/>
                  </a:lnTo>
                  <a:lnTo>
                    <a:pt x="512" y="282"/>
                  </a:lnTo>
                  <a:lnTo>
                    <a:pt x="516" y="274"/>
                  </a:lnTo>
                  <a:lnTo>
                    <a:pt x="532" y="264"/>
                  </a:lnTo>
                  <a:lnTo>
                    <a:pt x="520" y="248"/>
                  </a:lnTo>
                  <a:lnTo>
                    <a:pt x="498" y="240"/>
                  </a:lnTo>
                  <a:lnTo>
                    <a:pt x="498" y="226"/>
                  </a:lnTo>
                  <a:lnTo>
                    <a:pt x="506" y="224"/>
                  </a:lnTo>
                  <a:lnTo>
                    <a:pt x="526" y="242"/>
                  </a:lnTo>
                  <a:lnTo>
                    <a:pt x="558" y="244"/>
                  </a:lnTo>
                  <a:lnTo>
                    <a:pt x="592" y="256"/>
                  </a:lnTo>
                  <a:lnTo>
                    <a:pt x="620" y="268"/>
                  </a:lnTo>
                  <a:lnTo>
                    <a:pt x="650" y="284"/>
                  </a:lnTo>
                  <a:lnTo>
                    <a:pt x="658" y="270"/>
                  </a:lnTo>
                  <a:lnTo>
                    <a:pt x="644" y="256"/>
                  </a:lnTo>
                  <a:lnTo>
                    <a:pt x="626" y="246"/>
                  </a:lnTo>
                  <a:lnTo>
                    <a:pt x="626" y="236"/>
                  </a:lnTo>
                  <a:lnTo>
                    <a:pt x="634" y="216"/>
                  </a:lnTo>
                  <a:lnTo>
                    <a:pt x="624" y="210"/>
                  </a:lnTo>
                  <a:lnTo>
                    <a:pt x="626" y="204"/>
                  </a:lnTo>
                  <a:lnTo>
                    <a:pt x="650" y="186"/>
                  </a:lnTo>
                  <a:lnTo>
                    <a:pt x="666" y="154"/>
                  </a:lnTo>
                  <a:lnTo>
                    <a:pt x="716" y="158"/>
                  </a:lnTo>
                  <a:lnTo>
                    <a:pt x="720" y="164"/>
                  </a:lnTo>
                  <a:lnTo>
                    <a:pt x="716" y="182"/>
                  </a:lnTo>
                  <a:lnTo>
                    <a:pt x="706" y="198"/>
                  </a:lnTo>
                  <a:lnTo>
                    <a:pt x="716" y="206"/>
                  </a:lnTo>
                  <a:lnTo>
                    <a:pt x="720" y="224"/>
                  </a:lnTo>
                  <a:lnTo>
                    <a:pt x="716" y="268"/>
                  </a:lnTo>
                  <a:lnTo>
                    <a:pt x="732" y="280"/>
                  </a:lnTo>
                  <a:lnTo>
                    <a:pt x="724" y="298"/>
                  </a:lnTo>
                  <a:lnTo>
                    <a:pt x="696" y="322"/>
                  </a:lnTo>
                  <a:lnTo>
                    <a:pt x="682" y="328"/>
                  </a:lnTo>
                  <a:lnTo>
                    <a:pt x="666" y="324"/>
                  </a:lnTo>
                  <a:lnTo>
                    <a:pt x="658" y="328"/>
                  </a:lnTo>
                  <a:lnTo>
                    <a:pt x="670" y="336"/>
                  </a:lnTo>
                  <a:lnTo>
                    <a:pt x="688" y="340"/>
                  </a:lnTo>
                  <a:lnTo>
                    <a:pt x="706" y="342"/>
                  </a:lnTo>
                  <a:lnTo>
                    <a:pt x="726" y="326"/>
                  </a:lnTo>
                  <a:lnTo>
                    <a:pt x="754" y="298"/>
                  </a:lnTo>
                  <a:lnTo>
                    <a:pt x="746" y="282"/>
                  </a:lnTo>
                  <a:lnTo>
                    <a:pt x="756" y="266"/>
                  </a:lnTo>
                  <a:lnTo>
                    <a:pt x="778" y="270"/>
                  </a:lnTo>
                  <a:lnTo>
                    <a:pt x="788" y="280"/>
                  </a:lnTo>
                  <a:lnTo>
                    <a:pt x="792" y="296"/>
                  </a:lnTo>
                  <a:lnTo>
                    <a:pt x="806" y="284"/>
                  </a:lnTo>
                  <a:lnTo>
                    <a:pt x="798" y="268"/>
                  </a:lnTo>
                  <a:lnTo>
                    <a:pt x="778" y="262"/>
                  </a:lnTo>
                  <a:lnTo>
                    <a:pt x="736" y="260"/>
                  </a:lnTo>
                  <a:lnTo>
                    <a:pt x="736" y="240"/>
                  </a:lnTo>
                  <a:lnTo>
                    <a:pt x="744" y="220"/>
                  </a:lnTo>
                  <a:lnTo>
                    <a:pt x="734" y="204"/>
                  </a:lnTo>
                  <a:lnTo>
                    <a:pt x="728" y="192"/>
                  </a:lnTo>
                  <a:lnTo>
                    <a:pt x="740" y="180"/>
                  </a:lnTo>
                  <a:lnTo>
                    <a:pt x="754" y="174"/>
                  </a:lnTo>
                  <a:lnTo>
                    <a:pt x="756" y="158"/>
                  </a:lnTo>
                  <a:lnTo>
                    <a:pt x="764" y="158"/>
                  </a:lnTo>
                  <a:lnTo>
                    <a:pt x="766" y="176"/>
                  </a:lnTo>
                  <a:lnTo>
                    <a:pt x="760" y="190"/>
                  </a:lnTo>
                  <a:lnTo>
                    <a:pt x="764" y="200"/>
                  </a:lnTo>
                  <a:lnTo>
                    <a:pt x="780" y="204"/>
                  </a:lnTo>
                  <a:lnTo>
                    <a:pt x="804" y="210"/>
                  </a:lnTo>
                  <a:lnTo>
                    <a:pt x="816" y="210"/>
                  </a:lnTo>
                  <a:lnTo>
                    <a:pt x="802" y="200"/>
                  </a:lnTo>
                  <a:lnTo>
                    <a:pt x="782" y="194"/>
                  </a:lnTo>
                  <a:lnTo>
                    <a:pt x="774" y="182"/>
                  </a:lnTo>
                  <a:lnTo>
                    <a:pt x="786" y="178"/>
                  </a:lnTo>
                  <a:lnTo>
                    <a:pt x="806" y="182"/>
                  </a:lnTo>
                  <a:lnTo>
                    <a:pt x="792" y="166"/>
                  </a:lnTo>
                  <a:lnTo>
                    <a:pt x="798" y="162"/>
                  </a:lnTo>
                  <a:lnTo>
                    <a:pt x="832" y="172"/>
                  </a:lnTo>
                  <a:lnTo>
                    <a:pt x="852" y="188"/>
                  </a:lnTo>
                  <a:lnTo>
                    <a:pt x="880" y="188"/>
                  </a:lnTo>
                  <a:lnTo>
                    <a:pt x="866" y="174"/>
                  </a:lnTo>
                  <a:lnTo>
                    <a:pt x="848" y="160"/>
                  </a:lnTo>
                  <a:lnTo>
                    <a:pt x="842" y="138"/>
                  </a:lnTo>
                  <a:lnTo>
                    <a:pt x="854" y="130"/>
                  </a:lnTo>
                  <a:lnTo>
                    <a:pt x="900" y="128"/>
                  </a:lnTo>
                  <a:lnTo>
                    <a:pt x="946" y="120"/>
                  </a:lnTo>
                  <a:lnTo>
                    <a:pt x="934" y="98"/>
                  </a:lnTo>
                  <a:lnTo>
                    <a:pt x="972" y="80"/>
                  </a:lnTo>
                  <a:lnTo>
                    <a:pt x="1056" y="52"/>
                  </a:lnTo>
                  <a:lnTo>
                    <a:pt x="1092" y="48"/>
                  </a:lnTo>
                  <a:lnTo>
                    <a:pt x="1126" y="52"/>
                  </a:lnTo>
                  <a:lnTo>
                    <a:pt x="1176" y="36"/>
                  </a:lnTo>
                  <a:lnTo>
                    <a:pt x="1172" y="20"/>
                  </a:lnTo>
                  <a:lnTo>
                    <a:pt x="1196" y="0"/>
                  </a:lnTo>
                  <a:lnTo>
                    <a:pt x="1230" y="2"/>
                  </a:lnTo>
                  <a:lnTo>
                    <a:pt x="1248" y="8"/>
                  </a:lnTo>
                  <a:lnTo>
                    <a:pt x="1226" y="20"/>
                  </a:lnTo>
                  <a:lnTo>
                    <a:pt x="1268" y="22"/>
                  </a:lnTo>
                  <a:lnTo>
                    <a:pt x="1260" y="36"/>
                  </a:lnTo>
                  <a:lnTo>
                    <a:pt x="1336" y="34"/>
                  </a:lnTo>
                  <a:lnTo>
                    <a:pt x="1364" y="52"/>
                  </a:lnTo>
                  <a:lnTo>
                    <a:pt x="1368" y="64"/>
                  </a:lnTo>
                  <a:lnTo>
                    <a:pt x="1360" y="84"/>
                  </a:lnTo>
                  <a:lnTo>
                    <a:pt x="1326" y="102"/>
                  </a:lnTo>
                  <a:lnTo>
                    <a:pt x="1290" y="122"/>
                  </a:lnTo>
                  <a:lnTo>
                    <a:pt x="1240" y="150"/>
                  </a:lnTo>
                  <a:lnTo>
                    <a:pt x="1244" y="154"/>
                  </a:lnTo>
                  <a:lnTo>
                    <a:pt x="1266" y="146"/>
                  </a:lnTo>
                  <a:lnTo>
                    <a:pt x="1308" y="134"/>
                  </a:lnTo>
                  <a:lnTo>
                    <a:pt x="1306" y="126"/>
                  </a:lnTo>
                  <a:lnTo>
                    <a:pt x="1316" y="116"/>
                  </a:lnTo>
                  <a:lnTo>
                    <a:pt x="1332" y="112"/>
                  </a:lnTo>
                  <a:lnTo>
                    <a:pt x="1336" y="122"/>
                  </a:lnTo>
                  <a:lnTo>
                    <a:pt x="1348" y="126"/>
                  </a:lnTo>
                  <a:lnTo>
                    <a:pt x="1366" y="138"/>
                  </a:lnTo>
                  <a:lnTo>
                    <a:pt x="1376" y="132"/>
                  </a:lnTo>
                  <a:lnTo>
                    <a:pt x="1450" y="134"/>
                  </a:lnTo>
                  <a:lnTo>
                    <a:pt x="1450" y="144"/>
                  </a:lnTo>
                  <a:lnTo>
                    <a:pt x="1522" y="152"/>
                  </a:lnTo>
                  <a:lnTo>
                    <a:pt x="1530" y="126"/>
                  </a:lnTo>
                  <a:lnTo>
                    <a:pt x="1544" y="128"/>
                  </a:lnTo>
                  <a:lnTo>
                    <a:pt x="1564" y="138"/>
                  </a:lnTo>
                  <a:lnTo>
                    <a:pt x="1596" y="136"/>
                  </a:lnTo>
                  <a:lnTo>
                    <a:pt x="1614" y="156"/>
                  </a:lnTo>
                  <a:lnTo>
                    <a:pt x="1618" y="174"/>
                  </a:lnTo>
                  <a:lnTo>
                    <a:pt x="1606" y="182"/>
                  </a:lnTo>
                  <a:lnTo>
                    <a:pt x="1628" y="208"/>
                  </a:lnTo>
                  <a:lnTo>
                    <a:pt x="1650" y="214"/>
                  </a:lnTo>
                  <a:lnTo>
                    <a:pt x="1670" y="184"/>
                  </a:lnTo>
                  <a:lnTo>
                    <a:pt x="1696" y="198"/>
                  </a:lnTo>
                  <a:lnTo>
                    <a:pt x="1720" y="190"/>
                  </a:lnTo>
                  <a:lnTo>
                    <a:pt x="1746" y="200"/>
                  </a:lnTo>
                  <a:lnTo>
                    <a:pt x="1768" y="192"/>
                  </a:lnTo>
                  <a:lnTo>
                    <a:pt x="1784" y="184"/>
                  </a:lnTo>
                  <a:lnTo>
                    <a:pt x="1782" y="166"/>
                  </a:lnTo>
                  <a:lnTo>
                    <a:pt x="1804" y="158"/>
                  </a:lnTo>
                  <a:lnTo>
                    <a:pt x="1872" y="162"/>
                  </a:lnTo>
                  <a:lnTo>
                    <a:pt x="1884" y="172"/>
                  </a:lnTo>
                  <a:lnTo>
                    <a:pt x="1890" y="176"/>
                  </a:lnTo>
                  <a:lnTo>
                    <a:pt x="1926" y="172"/>
                  </a:lnTo>
                  <a:lnTo>
                    <a:pt x="1942" y="180"/>
                  </a:lnTo>
                  <a:lnTo>
                    <a:pt x="1934" y="190"/>
                  </a:lnTo>
                  <a:lnTo>
                    <a:pt x="1948" y="196"/>
                  </a:lnTo>
                  <a:lnTo>
                    <a:pt x="1978" y="208"/>
                  </a:lnTo>
                  <a:lnTo>
                    <a:pt x="2030" y="210"/>
                  </a:lnTo>
                  <a:lnTo>
                    <a:pt x="2084" y="212"/>
                  </a:lnTo>
                  <a:lnTo>
                    <a:pt x="2106" y="224"/>
                  </a:lnTo>
                  <a:lnTo>
                    <a:pt x="2104" y="238"/>
                  </a:lnTo>
                  <a:lnTo>
                    <a:pt x="2108" y="246"/>
                  </a:lnTo>
                  <a:lnTo>
                    <a:pt x="2126" y="252"/>
                  </a:lnTo>
                  <a:lnTo>
                    <a:pt x="2140" y="246"/>
                  </a:lnTo>
                  <a:lnTo>
                    <a:pt x="2206" y="250"/>
                  </a:lnTo>
                  <a:lnTo>
                    <a:pt x="2214" y="250"/>
                  </a:lnTo>
                  <a:lnTo>
                    <a:pt x="2230" y="242"/>
                  </a:lnTo>
                  <a:lnTo>
                    <a:pt x="2236" y="244"/>
                  </a:lnTo>
                  <a:lnTo>
                    <a:pt x="2236" y="256"/>
                  </a:lnTo>
                  <a:lnTo>
                    <a:pt x="2254" y="270"/>
                  </a:lnTo>
                  <a:lnTo>
                    <a:pt x="2274" y="272"/>
                  </a:lnTo>
                  <a:lnTo>
                    <a:pt x="2280" y="264"/>
                  </a:lnTo>
                  <a:lnTo>
                    <a:pt x="2274" y="252"/>
                  </a:lnTo>
                  <a:lnTo>
                    <a:pt x="2272" y="234"/>
                  </a:lnTo>
                  <a:lnTo>
                    <a:pt x="2284" y="232"/>
                  </a:lnTo>
                  <a:lnTo>
                    <a:pt x="2302" y="240"/>
                  </a:lnTo>
                  <a:lnTo>
                    <a:pt x="2334" y="240"/>
                  </a:lnTo>
                  <a:lnTo>
                    <a:pt x="2372" y="246"/>
                  </a:lnTo>
                  <a:lnTo>
                    <a:pt x="2416" y="262"/>
                  </a:lnTo>
                  <a:lnTo>
                    <a:pt x="2442" y="276"/>
                  </a:lnTo>
                  <a:lnTo>
                    <a:pt x="2488" y="296"/>
                  </a:lnTo>
                  <a:lnTo>
                    <a:pt x="2496" y="308"/>
                  </a:lnTo>
                  <a:lnTo>
                    <a:pt x="2502" y="320"/>
                  </a:lnTo>
                  <a:lnTo>
                    <a:pt x="2512" y="336"/>
                  </a:lnTo>
                  <a:lnTo>
                    <a:pt x="2520" y="332"/>
                  </a:lnTo>
                  <a:lnTo>
                    <a:pt x="2514" y="314"/>
                  </a:lnTo>
                  <a:lnTo>
                    <a:pt x="2530" y="316"/>
                  </a:lnTo>
                  <a:lnTo>
                    <a:pt x="2550" y="320"/>
                  </a:lnTo>
                  <a:lnTo>
                    <a:pt x="2568" y="332"/>
                  </a:lnTo>
                  <a:lnTo>
                    <a:pt x="2580" y="344"/>
                  </a:lnTo>
                  <a:lnTo>
                    <a:pt x="2568" y="356"/>
                  </a:lnTo>
                  <a:lnTo>
                    <a:pt x="2542" y="362"/>
                  </a:lnTo>
                  <a:lnTo>
                    <a:pt x="2538" y="376"/>
                  </a:lnTo>
                  <a:lnTo>
                    <a:pt x="2530" y="394"/>
                  </a:lnTo>
                  <a:lnTo>
                    <a:pt x="2502" y="380"/>
                  </a:lnTo>
                  <a:lnTo>
                    <a:pt x="2486" y="374"/>
                  </a:lnTo>
                  <a:lnTo>
                    <a:pt x="2488" y="358"/>
                  </a:lnTo>
                  <a:lnTo>
                    <a:pt x="2446" y="360"/>
                  </a:lnTo>
                  <a:lnTo>
                    <a:pt x="2440" y="340"/>
                  </a:lnTo>
                  <a:lnTo>
                    <a:pt x="2426" y="342"/>
                  </a:lnTo>
                  <a:lnTo>
                    <a:pt x="2424" y="356"/>
                  </a:lnTo>
                  <a:lnTo>
                    <a:pt x="2430" y="362"/>
                  </a:lnTo>
                  <a:lnTo>
                    <a:pt x="2412" y="378"/>
                  </a:lnTo>
                  <a:lnTo>
                    <a:pt x="2392" y="380"/>
                  </a:lnTo>
                  <a:lnTo>
                    <a:pt x="2378" y="378"/>
                  </a:lnTo>
                  <a:lnTo>
                    <a:pt x="2370" y="372"/>
                  </a:lnTo>
                  <a:lnTo>
                    <a:pt x="2368" y="380"/>
                  </a:lnTo>
                  <a:lnTo>
                    <a:pt x="2382" y="386"/>
                  </a:lnTo>
                  <a:lnTo>
                    <a:pt x="2396" y="394"/>
                  </a:lnTo>
                  <a:lnTo>
                    <a:pt x="2402" y="412"/>
                  </a:lnTo>
                  <a:lnTo>
                    <a:pt x="2414" y="430"/>
                  </a:lnTo>
                  <a:lnTo>
                    <a:pt x="2400" y="438"/>
                  </a:lnTo>
                  <a:lnTo>
                    <a:pt x="2374" y="428"/>
                  </a:lnTo>
                  <a:lnTo>
                    <a:pt x="2362" y="438"/>
                  </a:lnTo>
                  <a:lnTo>
                    <a:pt x="2326" y="454"/>
                  </a:lnTo>
                  <a:lnTo>
                    <a:pt x="2306" y="464"/>
                  </a:lnTo>
                  <a:lnTo>
                    <a:pt x="2266" y="496"/>
                  </a:lnTo>
                  <a:lnTo>
                    <a:pt x="2252" y="484"/>
                  </a:lnTo>
                  <a:lnTo>
                    <a:pt x="2222" y="484"/>
                  </a:lnTo>
                  <a:lnTo>
                    <a:pt x="2206" y="500"/>
                  </a:lnTo>
                  <a:lnTo>
                    <a:pt x="2202" y="484"/>
                  </a:lnTo>
                  <a:lnTo>
                    <a:pt x="2192" y="484"/>
                  </a:lnTo>
                  <a:lnTo>
                    <a:pt x="2188" y="496"/>
                  </a:lnTo>
                  <a:lnTo>
                    <a:pt x="2160" y="496"/>
                  </a:lnTo>
                  <a:lnTo>
                    <a:pt x="2136" y="534"/>
                  </a:lnTo>
                  <a:lnTo>
                    <a:pt x="2136" y="546"/>
                  </a:lnTo>
                  <a:lnTo>
                    <a:pt x="2152" y="546"/>
                  </a:lnTo>
                  <a:lnTo>
                    <a:pt x="2148" y="564"/>
                  </a:lnTo>
                  <a:lnTo>
                    <a:pt x="2154" y="580"/>
                  </a:lnTo>
                  <a:lnTo>
                    <a:pt x="2136" y="586"/>
                  </a:lnTo>
                  <a:lnTo>
                    <a:pt x="2130" y="600"/>
                  </a:lnTo>
                  <a:lnTo>
                    <a:pt x="2136" y="618"/>
                  </a:lnTo>
                  <a:lnTo>
                    <a:pt x="2112" y="626"/>
                  </a:lnTo>
                  <a:lnTo>
                    <a:pt x="2104" y="634"/>
                  </a:lnTo>
                  <a:lnTo>
                    <a:pt x="2104" y="640"/>
                  </a:lnTo>
                  <a:lnTo>
                    <a:pt x="2106" y="644"/>
                  </a:lnTo>
                  <a:lnTo>
                    <a:pt x="2104" y="648"/>
                  </a:lnTo>
                  <a:lnTo>
                    <a:pt x="2080" y="656"/>
                  </a:lnTo>
                  <a:lnTo>
                    <a:pt x="2080" y="670"/>
                  </a:lnTo>
                  <a:lnTo>
                    <a:pt x="2050" y="700"/>
                  </a:lnTo>
                  <a:lnTo>
                    <a:pt x="2046" y="668"/>
                  </a:lnTo>
                  <a:lnTo>
                    <a:pt x="2034" y="618"/>
                  </a:lnTo>
                  <a:lnTo>
                    <a:pt x="2034" y="582"/>
                  </a:lnTo>
                  <a:lnTo>
                    <a:pt x="2046" y="568"/>
                  </a:lnTo>
                  <a:lnTo>
                    <a:pt x="2058" y="546"/>
                  </a:lnTo>
                  <a:lnTo>
                    <a:pt x="2074" y="542"/>
                  </a:lnTo>
                  <a:lnTo>
                    <a:pt x="2116" y="502"/>
                  </a:lnTo>
                  <a:lnTo>
                    <a:pt x="2148" y="480"/>
                  </a:lnTo>
                  <a:lnTo>
                    <a:pt x="2158" y="476"/>
                  </a:lnTo>
                  <a:lnTo>
                    <a:pt x="2174" y="440"/>
                  </a:lnTo>
                  <a:lnTo>
                    <a:pt x="2182" y="436"/>
                  </a:lnTo>
                  <a:lnTo>
                    <a:pt x="2166" y="430"/>
                  </a:lnTo>
                  <a:lnTo>
                    <a:pt x="2160" y="432"/>
                  </a:lnTo>
                  <a:lnTo>
                    <a:pt x="2154" y="438"/>
                  </a:lnTo>
                  <a:lnTo>
                    <a:pt x="2154" y="456"/>
                  </a:lnTo>
                  <a:lnTo>
                    <a:pt x="2140" y="456"/>
                  </a:lnTo>
                  <a:lnTo>
                    <a:pt x="2108" y="476"/>
                  </a:lnTo>
                  <a:lnTo>
                    <a:pt x="2100" y="468"/>
                  </a:lnTo>
                  <a:lnTo>
                    <a:pt x="2108" y="452"/>
                  </a:lnTo>
                  <a:lnTo>
                    <a:pt x="2098" y="456"/>
                  </a:lnTo>
                  <a:lnTo>
                    <a:pt x="2058" y="456"/>
                  </a:lnTo>
                  <a:lnTo>
                    <a:pt x="2020" y="486"/>
                  </a:lnTo>
                  <a:lnTo>
                    <a:pt x="2012" y="502"/>
                  </a:lnTo>
                  <a:lnTo>
                    <a:pt x="2016" y="506"/>
                  </a:lnTo>
                  <a:lnTo>
                    <a:pt x="2026" y="516"/>
                  </a:lnTo>
                  <a:lnTo>
                    <a:pt x="2010" y="516"/>
                  </a:lnTo>
                  <a:lnTo>
                    <a:pt x="1994" y="518"/>
                  </a:lnTo>
                  <a:lnTo>
                    <a:pt x="1964" y="520"/>
                  </a:lnTo>
                  <a:lnTo>
                    <a:pt x="1972" y="512"/>
                  </a:lnTo>
                  <a:lnTo>
                    <a:pt x="1966" y="504"/>
                  </a:lnTo>
                  <a:lnTo>
                    <a:pt x="1944" y="502"/>
                  </a:lnTo>
                  <a:lnTo>
                    <a:pt x="1930" y="504"/>
                  </a:lnTo>
                  <a:lnTo>
                    <a:pt x="1924" y="512"/>
                  </a:lnTo>
                  <a:lnTo>
                    <a:pt x="1894" y="510"/>
                  </a:lnTo>
                  <a:lnTo>
                    <a:pt x="1880" y="512"/>
                  </a:lnTo>
                  <a:lnTo>
                    <a:pt x="1828" y="512"/>
                  </a:lnTo>
                  <a:lnTo>
                    <a:pt x="1712" y="612"/>
                  </a:lnTo>
                  <a:lnTo>
                    <a:pt x="1714" y="622"/>
                  </a:lnTo>
                  <a:lnTo>
                    <a:pt x="1734" y="620"/>
                  </a:lnTo>
                  <a:lnTo>
                    <a:pt x="1736" y="636"/>
                  </a:lnTo>
                  <a:lnTo>
                    <a:pt x="1746" y="624"/>
                  </a:lnTo>
                  <a:lnTo>
                    <a:pt x="1756" y="640"/>
                  </a:lnTo>
                  <a:lnTo>
                    <a:pt x="1770" y="628"/>
                  </a:lnTo>
                  <a:lnTo>
                    <a:pt x="1792" y="632"/>
                  </a:lnTo>
                  <a:lnTo>
                    <a:pt x="1808" y="652"/>
                  </a:lnTo>
                  <a:lnTo>
                    <a:pt x="1804" y="674"/>
                  </a:lnTo>
                  <a:lnTo>
                    <a:pt x="1796" y="696"/>
                  </a:lnTo>
                  <a:lnTo>
                    <a:pt x="1794" y="728"/>
                  </a:lnTo>
                  <a:lnTo>
                    <a:pt x="1788" y="746"/>
                  </a:lnTo>
                  <a:lnTo>
                    <a:pt x="1728" y="820"/>
                  </a:lnTo>
                  <a:lnTo>
                    <a:pt x="1710" y="842"/>
                  </a:lnTo>
                  <a:lnTo>
                    <a:pt x="1696" y="852"/>
                  </a:lnTo>
                  <a:lnTo>
                    <a:pt x="1678" y="860"/>
                  </a:lnTo>
                  <a:lnTo>
                    <a:pt x="1664" y="852"/>
                  </a:lnTo>
                  <a:lnTo>
                    <a:pt x="1646" y="856"/>
                  </a:lnTo>
                  <a:lnTo>
                    <a:pt x="1646" y="820"/>
                  </a:lnTo>
                  <a:lnTo>
                    <a:pt x="1660" y="810"/>
                  </a:lnTo>
                  <a:lnTo>
                    <a:pt x="1666" y="816"/>
                  </a:lnTo>
                  <a:lnTo>
                    <a:pt x="1678" y="814"/>
                  </a:lnTo>
                  <a:lnTo>
                    <a:pt x="1690" y="792"/>
                  </a:lnTo>
                  <a:lnTo>
                    <a:pt x="1696" y="770"/>
                  </a:lnTo>
                  <a:lnTo>
                    <a:pt x="1704" y="766"/>
                  </a:lnTo>
                  <a:lnTo>
                    <a:pt x="1702" y="752"/>
                  </a:lnTo>
                  <a:lnTo>
                    <a:pt x="1686" y="754"/>
                  </a:lnTo>
                  <a:lnTo>
                    <a:pt x="1672" y="756"/>
                  </a:lnTo>
                  <a:lnTo>
                    <a:pt x="1666" y="764"/>
                  </a:lnTo>
                  <a:lnTo>
                    <a:pt x="1644" y="762"/>
                  </a:lnTo>
                  <a:lnTo>
                    <a:pt x="1640" y="742"/>
                  </a:lnTo>
                  <a:lnTo>
                    <a:pt x="1610" y="726"/>
                  </a:lnTo>
                  <a:lnTo>
                    <a:pt x="1594" y="726"/>
                  </a:lnTo>
                  <a:lnTo>
                    <a:pt x="1572" y="674"/>
                  </a:lnTo>
                  <a:lnTo>
                    <a:pt x="1560" y="654"/>
                  </a:lnTo>
                  <a:lnTo>
                    <a:pt x="1530" y="642"/>
                  </a:lnTo>
                  <a:lnTo>
                    <a:pt x="1486" y="646"/>
                  </a:lnTo>
                  <a:lnTo>
                    <a:pt x="1472" y="652"/>
                  </a:lnTo>
                  <a:lnTo>
                    <a:pt x="1470" y="660"/>
                  </a:lnTo>
                  <a:lnTo>
                    <a:pt x="1482" y="662"/>
                  </a:lnTo>
                  <a:lnTo>
                    <a:pt x="1482" y="676"/>
                  </a:lnTo>
                  <a:lnTo>
                    <a:pt x="1472" y="682"/>
                  </a:lnTo>
                  <a:lnTo>
                    <a:pt x="1462" y="700"/>
                  </a:lnTo>
                  <a:lnTo>
                    <a:pt x="1458" y="716"/>
                  </a:lnTo>
                  <a:lnTo>
                    <a:pt x="1446" y="718"/>
                  </a:lnTo>
                  <a:lnTo>
                    <a:pt x="1436" y="728"/>
                  </a:lnTo>
                  <a:lnTo>
                    <a:pt x="1418" y="718"/>
                  </a:lnTo>
                  <a:lnTo>
                    <a:pt x="1394" y="716"/>
                  </a:lnTo>
                  <a:lnTo>
                    <a:pt x="1386" y="710"/>
                  </a:lnTo>
                  <a:lnTo>
                    <a:pt x="1376" y="712"/>
                  </a:lnTo>
                  <a:lnTo>
                    <a:pt x="1358" y="726"/>
                  </a:lnTo>
                  <a:lnTo>
                    <a:pt x="1328" y="732"/>
                  </a:lnTo>
                  <a:lnTo>
                    <a:pt x="1310" y="734"/>
                  </a:lnTo>
                  <a:lnTo>
                    <a:pt x="1288" y="732"/>
                  </a:lnTo>
                  <a:lnTo>
                    <a:pt x="1282" y="726"/>
                  </a:lnTo>
                  <a:lnTo>
                    <a:pt x="1276" y="718"/>
                  </a:lnTo>
                  <a:lnTo>
                    <a:pt x="1266" y="716"/>
                  </a:lnTo>
                  <a:lnTo>
                    <a:pt x="1260" y="710"/>
                  </a:lnTo>
                  <a:lnTo>
                    <a:pt x="1236" y="706"/>
                  </a:lnTo>
                  <a:lnTo>
                    <a:pt x="1222" y="714"/>
                  </a:lnTo>
                  <a:lnTo>
                    <a:pt x="1196" y="710"/>
                  </a:lnTo>
                  <a:lnTo>
                    <a:pt x="1186" y="698"/>
                  </a:lnTo>
                  <a:lnTo>
                    <a:pt x="1184" y="688"/>
                  </a:lnTo>
                  <a:lnTo>
                    <a:pt x="1160" y="680"/>
                  </a:lnTo>
                  <a:lnTo>
                    <a:pt x="1132" y="674"/>
                  </a:lnTo>
                  <a:lnTo>
                    <a:pt x="1114" y="692"/>
                  </a:lnTo>
                  <a:lnTo>
                    <a:pt x="1126" y="706"/>
                  </a:lnTo>
                  <a:lnTo>
                    <a:pt x="1124" y="714"/>
                  </a:lnTo>
                  <a:lnTo>
                    <a:pt x="1112" y="724"/>
                  </a:lnTo>
                  <a:lnTo>
                    <a:pt x="1104" y="718"/>
                  </a:lnTo>
                  <a:lnTo>
                    <a:pt x="1072" y="718"/>
                  </a:lnTo>
                  <a:lnTo>
                    <a:pt x="1062" y="706"/>
                  </a:lnTo>
                  <a:lnTo>
                    <a:pt x="1042" y="702"/>
                  </a:lnTo>
                  <a:lnTo>
                    <a:pt x="1024" y="700"/>
                  </a:lnTo>
                  <a:lnTo>
                    <a:pt x="990" y="718"/>
                  </a:lnTo>
                  <a:lnTo>
                    <a:pt x="982" y="726"/>
                  </a:lnTo>
                  <a:lnTo>
                    <a:pt x="968" y="728"/>
                  </a:lnTo>
                  <a:lnTo>
                    <a:pt x="960" y="736"/>
                  </a:lnTo>
                  <a:lnTo>
                    <a:pt x="944" y="736"/>
                  </a:lnTo>
                  <a:lnTo>
                    <a:pt x="940" y="722"/>
                  </a:lnTo>
                  <a:lnTo>
                    <a:pt x="918" y="720"/>
                  </a:lnTo>
                  <a:lnTo>
                    <a:pt x="904" y="710"/>
                  </a:lnTo>
                  <a:lnTo>
                    <a:pt x="894" y="696"/>
                  </a:lnTo>
                  <a:lnTo>
                    <a:pt x="866" y="700"/>
                  </a:lnTo>
                  <a:lnTo>
                    <a:pt x="844" y="688"/>
                  </a:lnTo>
                  <a:lnTo>
                    <a:pt x="840" y="696"/>
                  </a:lnTo>
                  <a:lnTo>
                    <a:pt x="832" y="696"/>
                  </a:lnTo>
                  <a:lnTo>
                    <a:pt x="818" y="672"/>
                  </a:lnTo>
                  <a:lnTo>
                    <a:pt x="802" y="648"/>
                  </a:lnTo>
                  <a:lnTo>
                    <a:pt x="784" y="636"/>
                  </a:lnTo>
                  <a:lnTo>
                    <a:pt x="782" y="626"/>
                  </a:lnTo>
                  <a:lnTo>
                    <a:pt x="760" y="632"/>
                  </a:lnTo>
                  <a:lnTo>
                    <a:pt x="742" y="642"/>
                  </a:lnTo>
                  <a:lnTo>
                    <a:pt x="722" y="632"/>
                  </a:lnTo>
                  <a:lnTo>
                    <a:pt x="702" y="626"/>
                  </a:lnTo>
                  <a:lnTo>
                    <a:pt x="692" y="620"/>
                  </a:lnTo>
                  <a:lnTo>
                    <a:pt x="688" y="606"/>
                  </a:lnTo>
                  <a:lnTo>
                    <a:pt x="668" y="604"/>
                  </a:lnTo>
                  <a:lnTo>
                    <a:pt x="646" y="608"/>
                  </a:lnTo>
                  <a:lnTo>
                    <a:pt x="558" y="632"/>
                  </a:lnTo>
                  <a:lnTo>
                    <a:pt x="536" y="634"/>
                  </a:lnTo>
                  <a:lnTo>
                    <a:pt x="540" y="644"/>
                  </a:lnTo>
                  <a:lnTo>
                    <a:pt x="544" y="652"/>
                  </a:lnTo>
                  <a:lnTo>
                    <a:pt x="532" y="656"/>
                  </a:lnTo>
                  <a:lnTo>
                    <a:pt x="530" y="666"/>
                  </a:lnTo>
                  <a:lnTo>
                    <a:pt x="524" y="672"/>
                  </a:lnTo>
                  <a:lnTo>
                    <a:pt x="518" y="680"/>
                  </a:lnTo>
                  <a:lnTo>
                    <a:pt x="532" y="684"/>
                  </a:lnTo>
                  <a:lnTo>
                    <a:pt x="540" y="692"/>
                  </a:lnTo>
                  <a:lnTo>
                    <a:pt x="530" y="702"/>
                  </a:lnTo>
                  <a:lnTo>
                    <a:pt x="504" y="704"/>
                  </a:lnTo>
                  <a:lnTo>
                    <a:pt x="494" y="694"/>
                  </a:lnTo>
                  <a:lnTo>
                    <a:pt x="476" y="694"/>
                  </a:lnTo>
                  <a:lnTo>
                    <a:pt x="454" y="704"/>
                  </a:lnTo>
                  <a:lnTo>
                    <a:pt x="438" y="702"/>
                  </a:lnTo>
                  <a:lnTo>
                    <a:pt x="416" y="688"/>
                  </a:lnTo>
                  <a:lnTo>
                    <a:pt x="380" y="682"/>
                  </a:lnTo>
                  <a:lnTo>
                    <a:pt x="364" y="688"/>
                  </a:lnTo>
                  <a:lnTo>
                    <a:pt x="340" y="706"/>
                  </a:lnTo>
                  <a:lnTo>
                    <a:pt x="338" y="718"/>
                  </a:lnTo>
                  <a:lnTo>
                    <a:pt x="330" y="722"/>
                  </a:lnTo>
                  <a:lnTo>
                    <a:pt x="322" y="706"/>
                  </a:lnTo>
                  <a:lnTo>
                    <a:pt x="310" y="720"/>
                  </a:lnTo>
                  <a:lnTo>
                    <a:pt x="304" y="744"/>
                  </a:lnTo>
                  <a:lnTo>
                    <a:pt x="314" y="758"/>
                  </a:lnTo>
                  <a:lnTo>
                    <a:pt x="328" y="762"/>
                  </a:lnTo>
                  <a:lnTo>
                    <a:pt x="340" y="778"/>
                  </a:lnTo>
                  <a:lnTo>
                    <a:pt x="344" y="79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8" name="Freeform 103"/>
            <p:cNvSpPr>
              <a:spLocks/>
            </p:cNvSpPr>
            <p:nvPr/>
          </p:nvSpPr>
          <p:spPr bwMode="gray">
            <a:xfrm>
              <a:off x="3519" y="1007"/>
              <a:ext cx="276" cy="196"/>
            </a:xfrm>
            <a:custGeom>
              <a:avLst/>
              <a:gdLst>
                <a:gd name="T0" fmla="*/ 88 w 276"/>
                <a:gd name="T1" fmla="*/ 196 h 196"/>
                <a:gd name="T2" fmla="*/ 36 w 276"/>
                <a:gd name="T3" fmla="*/ 194 h 196"/>
                <a:gd name="T4" fmla="*/ 36 w 276"/>
                <a:gd name="T5" fmla="*/ 182 h 196"/>
                <a:gd name="T6" fmla="*/ 30 w 276"/>
                <a:gd name="T7" fmla="*/ 176 h 196"/>
                <a:gd name="T8" fmla="*/ 20 w 276"/>
                <a:gd name="T9" fmla="*/ 182 h 196"/>
                <a:gd name="T10" fmla="*/ 10 w 276"/>
                <a:gd name="T11" fmla="*/ 176 h 196"/>
                <a:gd name="T12" fmla="*/ 0 w 276"/>
                <a:gd name="T13" fmla="*/ 166 h 196"/>
                <a:gd name="T14" fmla="*/ 0 w 276"/>
                <a:gd name="T15" fmla="*/ 154 h 196"/>
                <a:gd name="T16" fmla="*/ 12 w 276"/>
                <a:gd name="T17" fmla="*/ 150 h 196"/>
                <a:gd name="T18" fmla="*/ 20 w 276"/>
                <a:gd name="T19" fmla="*/ 142 h 196"/>
                <a:gd name="T20" fmla="*/ 20 w 276"/>
                <a:gd name="T21" fmla="*/ 132 h 196"/>
                <a:gd name="T22" fmla="*/ 34 w 276"/>
                <a:gd name="T23" fmla="*/ 118 h 196"/>
                <a:gd name="T24" fmla="*/ 44 w 276"/>
                <a:gd name="T25" fmla="*/ 116 h 196"/>
                <a:gd name="T26" fmla="*/ 48 w 276"/>
                <a:gd name="T27" fmla="*/ 108 h 196"/>
                <a:gd name="T28" fmla="*/ 38 w 276"/>
                <a:gd name="T29" fmla="*/ 106 h 196"/>
                <a:gd name="T30" fmla="*/ 64 w 276"/>
                <a:gd name="T31" fmla="*/ 84 h 196"/>
                <a:gd name="T32" fmla="*/ 76 w 276"/>
                <a:gd name="T33" fmla="*/ 66 h 196"/>
                <a:gd name="T34" fmla="*/ 110 w 276"/>
                <a:gd name="T35" fmla="*/ 40 h 196"/>
                <a:gd name="T36" fmla="*/ 132 w 276"/>
                <a:gd name="T37" fmla="*/ 36 h 196"/>
                <a:gd name="T38" fmla="*/ 140 w 276"/>
                <a:gd name="T39" fmla="*/ 28 h 196"/>
                <a:gd name="T40" fmla="*/ 176 w 276"/>
                <a:gd name="T41" fmla="*/ 24 h 196"/>
                <a:gd name="T42" fmla="*/ 210 w 276"/>
                <a:gd name="T43" fmla="*/ 20 h 196"/>
                <a:gd name="T44" fmla="*/ 230 w 276"/>
                <a:gd name="T45" fmla="*/ 8 h 196"/>
                <a:gd name="T46" fmla="*/ 250 w 276"/>
                <a:gd name="T47" fmla="*/ 0 h 196"/>
                <a:gd name="T48" fmla="*/ 266 w 276"/>
                <a:gd name="T49" fmla="*/ 0 h 196"/>
                <a:gd name="T50" fmla="*/ 276 w 276"/>
                <a:gd name="T51" fmla="*/ 6 h 196"/>
                <a:gd name="T52" fmla="*/ 272 w 276"/>
                <a:gd name="T53" fmla="*/ 18 h 196"/>
                <a:gd name="T54" fmla="*/ 254 w 276"/>
                <a:gd name="T55" fmla="*/ 30 h 196"/>
                <a:gd name="T56" fmla="*/ 222 w 276"/>
                <a:gd name="T57" fmla="*/ 40 h 196"/>
                <a:gd name="T58" fmla="*/ 166 w 276"/>
                <a:gd name="T59" fmla="*/ 50 h 196"/>
                <a:gd name="T60" fmla="*/ 136 w 276"/>
                <a:gd name="T61" fmla="*/ 74 h 196"/>
                <a:gd name="T62" fmla="*/ 122 w 276"/>
                <a:gd name="T63" fmla="*/ 80 h 196"/>
                <a:gd name="T64" fmla="*/ 110 w 276"/>
                <a:gd name="T65" fmla="*/ 82 h 196"/>
                <a:gd name="T66" fmla="*/ 110 w 276"/>
                <a:gd name="T67" fmla="*/ 94 h 196"/>
                <a:gd name="T68" fmla="*/ 96 w 276"/>
                <a:gd name="T69" fmla="*/ 102 h 196"/>
                <a:gd name="T70" fmla="*/ 86 w 276"/>
                <a:gd name="T71" fmla="*/ 116 h 196"/>
                <a:gd name="T72" fmla="*/ 64 w 276"/>
                <a:gd name="T73" fmla="*/ 140 h 196"/>
                <a:gd name="T74" fmla="*/ 62 w 276"/>
                <a:gd name="T75" fmla="*/ 166 h 196"/>
                <a:gd name="T76" fmla="*/ 72 w 276"/>
                <a:gd name="T77" fmla="*/ 174 h 196"/>
                <a:gd name="T78" fmla="*/ 74 w 276"/>
                <a:gd name="T79" fmla="*/ 184 h 196"/>
                <a:gd name="T80" fmla="*/ 88 w 276"/>
                <a:gd name="T81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6" h="196">
                  <a:moveTo>
                    <a:pt x="88" y="196"/>
                  </a:moveTo>
                  <a:lnTo>
                    <a:pt x="36" y="194"/>
                  </a:lnTo>
                  <a:lnTo>
                    <a:pt x="36" y="182"/>
                  </a:lnTo>
                  <a:lnTo>
                    <a:pt x="30" y="176"/>
                  </a:lnTo>
                  <a:lnTo>
                    <a:pt x="20" y="182"/>
                  </a:lnTo>
                  <a:lnTo>
                    <a:pt x="10" y="176"/>
                  </a:lnTo>
                  <a:lnTo>
                    <a:pt x="0" y="166"/>
                  </a:lnTo>
                  <a:lnTo>
                    <a:pt x="0" y="154"/>
                  </a:lnTo>
                  <a:lnTo>
                    <a:pt x="12" y="150"/>
                  </a:lnTo>
                  <a:lnTo>
                    <a:pt x="20" y="142"/>
                  </a:lnTo>
                  <a:lnTo>
                    <a:pt x="20" y="132"/>
                  </a:lnTo>
                  <a:lnTo>
                    <a:pt x="34" y="118"/>
                  </a:lnTo>
                  <a:lnTo>
                    <a:pt x="44" y="116"/>
                  </a:lnTo>
                  <a:lnTo>
                    <a:pt x="48" y="108"/>
                  </a:lnTo>
                  <a:lnTo>
                    <a:pt x="38" y="106"/>
                  </a:lnTo>
                  <a:lnTo>
                    <a:pt x="64" y="84"/>
                  </a:lnTo>
                  <a:lnTo>
                    <a:pt x="76" y="66"/>
                  </a:lnTo>
                  <a:lnTo>
                    <a:pt x="110" y="40"/>
                  </a:lnTo>
                  <a:lnTo>
                    <a:pt x="132" y="36"/>
                  </a:lnTo>
                  <a:lnTo>
                    <a:pt x="140" y="28"/>
                  </a:lnTo>
                  <a:lnTo>
                    <a:pt x="176" y="24"/>
                  </a:lnTo>
                  <a:lnTo>
                    <a:pt x="210" y="20"/>
                  </a:lnTo>
                  <a:lnTo>
                    <a:pt x="230" y="8"/>
                  </a:lnTo>
                  <a:lnTo>
                    <a:pt x="250" y="0"/>
                  </a:lnTo>
                  <a:lnTo>
                    <a:pt x="266" y="0"/>
                  </a:lnTo>
                  <a:lnTo>
                    <a:pt x="276" y="6"/>
                  </a:lnTo>
                  <a:lnTo>
                    <a:pt x="272" y="18"/>
                  </a:lnTo>
                  <a:lnTo>
                    <a:pt x="254" y="30"/>
                  </a:lnTo>
                  <a:lnTo>
                    <a:pt x="222" y="40"/>
                  </a:lnTo>
                  <a:lnTo>
                    <a:pt x="166" y="50"/>
                  </a:lnTo>
                  <a:lnTo>
                    <a:pt x="136" y="74"/>
                  </a:lnTo>
                  <a:lnTo>
                    <a:pt x="122" y="80"/>
                  </a:lnTo>
                  <a:lnTo>
                    <a:pt x="110" y="82"/>
                  </a:lnTo>
                  <a:lnTo>
                    <a:pt x="110" y="94"/>
                  </a:lnTo>
                  <a:lnTo>
                    <a:pt x="96" y="102"/>
                  </a:lnTo>
                  <a:lnTo>
                    <a:pt x="86" y="116"/>
                  </a:lnTo>
                  <a:lnTo>
                    <a:pt x="64" y="140"/>
                  </a:lnTo>
                  <a:lnTo>
                    <a:pt x="62" y="166"/>
                  </a:lnTo>
                  <a:lnTo>
                    <a:pt x="72" y="174"/>
                  </a:lnTo>
                  <a:lnTo>
                    <a:pt x="74" y="184"/>
                  </a:lnTo>
                  <a:lnTo>
                    <a:pt x="88" y="19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89" name="Freeform 104"/>
            <p:cNvSpPr>
              <a:spLocks/>
            </p:cNvSpPr>
            <p:nvPr/>
          </p:nvSpPr>
          <p:spPr bwMode="gray">
            <a:xfrm>
              <a:off x="4277" y="925"/>
              <a:ext cx="96" cy="52"/>
            </a:xfrm>
            <a:custGeom>
              <a:avLst/>
              <a:gdLst>
                <a:gd name="T0" fmla="*/ 0 w 96"/>
                <a:gd name="T1" fmla="*/ 48 h 52"/>
                <a:gd name="T2" fmla="*/ 16 w 96"/>
                <a:gd name="T3" fmla="*/ 30 h 52"/>
                <a:gd name="T4" fmla="*/ 28 w 96"/>
                <a:gd name="T5" fmla="*/ 14 h 52"/>
                <a:gd name="T6" fmla="*/ 40 w 96"/>
                <a:gd name="T7" fmla="*/ 2 h 52"/>
                <a:gd name="T8" fmla="*/ 58 w 96"/>
                <a:gd name="T9" fmla="*/ 0 h 52"/>
                <a:gd name="T10" fmla="*/ 54 w 96"/>
                <a:gd name="T11" fmla="*/ 14 h 52"/>
                <a:gd name="T12" fmla="*/ 70 w 96"/>
                <a:gd name="T13" fmla="*/ 6 h 52"/>
                <a:gd name="T14" fmla="*/ 82 w 96"/>
                <a:gd name="T15" fmla="*/ 16 h 52"/>
                <a:gd name="T16" fmla="*/ 96 w 96"/>
                <a:gd name="T17" fmla="*/ 22 h 52"/>
                <a:gd name="T18" fmla="*/ 94 w 96"/>
                <a:gd name="T19" fmla="*/ 32 h 52"/>
                <a:gd name="T20" fmla="*/ 86 w 96"/>
                <a:gd name="T21" fmla="*/ 40 h 52"/>
                <a:gd name="T22" fmla="*/ 58 w 96"/>
                <a:gd name="T23" fmla="*/ 40 h 52"/>
                <a:gd name="T24" fmla="*/ 26 w 96"/>
                <a:gd name="T25" fmla="*/ 42 h 52"/>
                <a:gd name="T26" fmla="*/ 20 w 96"/>
                <a:gd name="T27" fmla="*/ 48 h 52"/>
                <a:gd name="T28" fmla="*/ 8 w 96"/>
                <a:gd name="T29" fmla="*/ 52 h 52"/>
                <a:gd name="T30" fmla="*/ 0 w 96"/>
                <a:gd name="T31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52">
                  <a:moveTo>
                    <a:pt x="0" y="48"/>
                  </a:moveTo>
                  <a:lnTo>
                    <a:pt x="16" y="30"/>
                  </a:lnTo>
                  <a:lnTo>
                    <a:pt x="28" y="14"/>
                  </a:lnTo>
                  <a:lnTo>
                    <a:pt x="40" y="2"/>
                  </a:lnTo>
                  <a:lnTo>
                    <a:pt x="58" y="0"/>
                  </a:lnTo>
                  <a:lnTo>
                    <a:pt x="54" y="14"/>
                  </a:lnTo>
                  <a:lnTo>
                    <a:pt x="70" y="6"/>
                  </a:lnTo>
                  <a:lnTo>
                    <a:pt x="82" y="16"/>
                  </a:lnTo>
                  <a:lnTo>
                    <a:pt x="96" y="22"/>
                  </a:lnTo>
                  <a:lnTo>
                    <a:pt x="94" y="32"/>
                  </a:lnTo>
                  <a:lnTo>
                    <a:pt x="86" y="40"/>
                  </a:lnTo>
                  <a:lnTo>
                    <a:pt x="58" y="40"/>
                  </a:lnTo>
                  <a:lnTo>
                    <a:pt x="26" y="42"/>
                  </a:lnTo>
                  <a:lnTo>
                    <a:pt x="20" y="48"/>
                  </a:lnTo>
                  <a:lnTo>
                    <a:pt x="8" y="5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0" name="Freeform 105"/>
            <p:cNvSpPr>
              <a:spLocks/>
            </p:cNvSpPr>
            <p:nvPr/>
          </p:nvSpPr>
          <p:spPr bwMode="gray">
            <a:xfrm>
              <a:off x="4189" y="897"/>
              <a:ext cx="96" cy="46"/>
            </a:xfrm>
            <a:custGeom>
              <a:avLst/>
              <a:gdLst>
                <a:gd name="T0" fmla="*/ 0 w 96"/>
                <a:gd name="T1" fmla="*/ 22 h 46"/>
                <a:gd name="T2" fmla="*/ 16 w 96"/>
                <a:gd name="T3" fmla="*/ 6 h 46"/>
                <a:gd name="T4" fmla="*/ 46 w 96"/>
                <a:gd name="T5" fmla="*/ 0 h 46"/>
                <a:gd name="T6" fmla="*/ 64 w 96"/>
                <a:gd name="T7" fmla="*/ 2 h 46"/>
                <a:gd name="T8" fmla="*/ 64 w 96"/>
                <a:gd name="T9" fmla="*/ 10 h 46"/>
                <a:gd name="T10" fmla="*/ 76 w 96"/>
                <a:gd name="T11" fmla="*/ 8 h 46"/>
                <a:gd name="T12" fmla="*/ 88 w 96"/>
                <a:gd name="T13" fmla="*/ 6 h 46"/>
                <a:gd name="T14" fmla="*/ 96 w 96"/>
                <a:gd name="T15" fmla="*/ 14 h 46"/>
                <a:gd name="T16" fmla="*/ 96 w 96"/>
                <a:gd name="T17" fmla="*/ 26 h 46"/>
                <a:gd name="T18" fmla="*/ 84 w 96"/>
                <a:gd name="T19" fmla="*/ 36 h 46"/>
                <a:gd name="T20" fmla="*/ 92 w 96"/>
                <a:gd name="T21" fmla="*/ 46 h 46"/>
                <a:gd name="T22" fmla="*/ 54 w 96"/>
                <a:gd name="T23" fmla="*/ 46 h 46"/>
                <a:gd name="T24" fmla="*/ 40 w 96"/>
                <a:gd name="T25" fmla="*/ 40 h 46"/>
                <a:gd name="T26" fmla="*/ 16 w 96"/>
                <a:gd name="T27" fmla="*/ 40 h 46"/>
                <a:gd name="T28" fmla="*/ 8 w 96"/>
                <a:gd name="T29" fmla="*/ 28 h 46"/>
                <a:gd name="T30" fmla="*/ 0 w 96"/>
                <a:gd name="T31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46">
                  <a:moveTo>
                    <a:pt x="0" y="22"/>
                  </a:moveTo>
                  <a:lnTo>
                    <a:pt x="16" y="6"/>
                  </a:lnTo>
                  <a:lnTo>
                    <a:pt x="46" y="0"/>
                  </a:lnTo>
                  <a:lnTo>
                    <a:pt x="64" y="2"/>
                  </a:lnTo>
                  <a:lnTo>
                    <a:pt x="64" y="10"/>
                  </a:lnTo>
                  <a:lnTo>
                    <a:pt x="76" y="8"/>
                  </a:lnTo>
                  <a:lnTo>
                    <a:pt x="88" y="6"/>
                  </a:lnTo>
                  <a:lnTo>
                    <a:pt x="96" y="14"/>
                  </a:lnTo>
                  <a:lnTo>
                    <a:pt x="96" y="26"/>
                  </a:lnTo>
                  <a:lnTo>
                    <a:pt x="84" y="36"/>
                  </a:lnTo>
                  <a:lnTo>
                    <a:pt x="92" y="46"/>
                  </a:lnTo>
                  <a:lnTo>
                    <a:pt x="54" y="46"/>
                  </a:lnTo>
                  <a:lnTo>
                    <a:pt x="40" y="40"/>
                  </a:lnTo>
                  <a:lnTo>
                    <a:pt x="16" y="40"/>
                  </a:lnTo>
                  <a:lnTo>
                    <a:pt x="8" y="28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1" name="Freeform 106"/>
            <p:cNvSpPr>
              <a:spLocks/>
            </p:cNvSpPr>
            <p:nvPr/>
          </p:nvSpPr>
          <p:spPr bwMode="gray">
            <a:xfrm>
              <a:off x="4165" y="855"/>
              <a:ext cx="84" cy="44"/>
            </a:xfrm>
            <a:custGeom>
              <a:avLst/>
              <a:gdLst>
                <a:gd name="T0" fmla="*/ 0 w 84"/>
                <a:gd name="T1" fmla="*/ 34 h 44"/>
                <a:gd name="T2" fmla="*/ 22 w 84"/>
                <a:gd name="T3" fmla="*/ 44 h 44"/>
                <a:gd name="T4" fmla="*/ 36 w 84"/>
                <a:gd name="T5" fmla="*/ 42 h 44"/>
                <a:gd name="T6" fmla="*/ 56 w 84"/>
                <a:gd name="T7" fmla="*/ 38 h 44"/>
                <a:gd name="T8" fmla="*/ 74 w 84"/>
                <a:gd name="T9" fmla="*/ 36 h 44"/>
                <a:gd name="T10" fmla="*/ 76 w 84"/>
                <a:gd name="T11" fmla="*/ 28 h 44"/>
                <a:gd name="T12" fmla="*/ 84 w 84"/>
                <a:gd name="T13" fmla="*/ 22 h 44"/>
                <a:gd name="T14" fmla="*/ 72 w 84"/>
                <a:gd name="T15" fmla="*/ 14 h 44"/>
                <a:gd name="T16" fmla="*/ 60 w 84"/>
                <a:gd name="T17" fmla="*/ 2 h 44"/>
                <a:gd name="T18" fmla="*/ 44 w 84"/>
                <a:gd name="T19" fmla="*/ 0 h 44"/>
                <a:gd name="T20" fmla="*/ 40 w 84"/>
                <a:gd name="T21" fmla="*/ 10 h 44"/>
                <a:gd name="T22" fmla="*/ 16 w 84"/>
                <a:gd name="T23" fmla="*/ 12 h 44"/>
                <a:gd name="T24" fmla="*/ 12 w 84"/>
                <a:gd name="T25" fmla="*/ 18 h 44"/>
                <a:gd name="T26" fmla="*/ 10 w 84"/>
                <a:gd name="T27" fmla="*/ 28 h 44"/>
                <a:gd name="T28" fmla="*/ 0 w 84"/>
                <a:gd name="T2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44">
                  <a:moveTo>
                    <a:pt x="0" y="34"/>
                  </a:moveTo>
                  <a:lnTo>
                    <a:pt x="22" y="44"/>
                  </a:lnTo>
                  <a:lnTo>
                    <a:pt x="36" y="42"/>
                  </a:lnTo>
                  <a:lnTo>
                    <a:pt x="56" y="38"/>
                  </a:lnTo>
                  <a:lnTo>
                    <a:pt x="74" y="36"/>
                  </a:lnTo>
                  <a:lnTo>
                    <a:pt x="76" y="28"/>
                  </a:lnTo>
                  <a:lnTo>
                    <a:pt x="84" y="22"/>
                  </a:lnTo>
                  <a:lnTo>
                    <a:pt x="72" y="14"/>
                  </a:lnTo>
                  <a:lnTo>
                    <a:pt x="60" y="2"/>
                  </a:lnTo>
                  <a:lnTo>
                    <a:pt x="44" y="0"/>
                  </a:lnTo>
                  <a:lnTo>
                    <a:pt x="40" y="10"/>
                  </a:lnTo>
                  <a:lnTo>
                    <a:pt x="16" y="12"/>
                  </a:lnTo>
                  <a:lnTo>
                    <a:pt x="12" y="18"/>
                  </a:lnTo>
                  <a:lnTo>
                    <a:pt x="10" y="28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2" name="Freeform 107"/>
            <p:cNvSpPr>
              <a:spLocks/>
            </p:cNvSpPr>
            <p:nvPr/>
          </p:nvSpPr>
          <p:spPr bwMode="gray">
            <a:xfrm>
              <a:off x="4877" y="1037"/>
              <a:ext cx="128" cy="44"/>
            </a:xfrm>
            <a:custGeom>
              <a:avLst/>
              <a:gdLst>
                <a:gd name="T0" fmla="*/ 38 w 128"/>
                <a:gd name="T1" fmla="*/ 42 h 44"/>
                <a:gd name="T2" fmla="*/ 26 w 128"/>
                <a:gd name="T3" fmla="*/ 44 h 44"/>
                <a:gd name="T4" fmla="*/ 2 w 128"/>
                <a:gd name="T5" fmla="*/ 32 h 44"/>
                <a:gd name="T6" fmla="*/ 0 w 128"/>
                <a:gd name="T7" fmla="*/ 20 h 44"/>
                <a:gd name="T8" fmla="*/ 6 w 128"/>
                <a:gd name="T9" fmla="*/ 6 h 44"/>
                <a:gd name="T10" fmla="*/ 18 w 128"/>
                <a:gd name="T11" fmla="*/ 0 h 44"/>
                <a:gd name="T12" fmla="*/ 30 w 128"/>
                <a:gd name="T13" fmla="*/ 0 h 44"/>
                <a:gd name="T14" fmla="*/ 46 w 128"/>
                <a:gd name="T15" fmla="*/ 8 h 44"/>
                <a:gd name="T16" fmla="*/ 58 w 128"/>
                <a:gd name="T17" fmla="*/ 16 h 44"/>
                <a:gd name="T18" fmla="*/ 64 w 128"/>
                <a:gd name="T19" fmla="*/ 4 h 44"/>
                <a:gd name="T20" fmla="*/ 76 w 128"/>
                <a:gd name="T21" fmla="*/ 4 h 44"/>
                <a:gd name="T22" fmla="*/ 86 w 128"/>
                <a:gd name="T23" fmla="*/ 10 h 44"/>
                <a:gd name="T24" fmla="*/ 100 w 128"/>
                <a:gd name="T25" fmla="*/ 8 h 44"/>
                <a:gd name="T26" fmla="*/ 120 w 128"/>
                <a:gd name="T27" fmla="*/ 14 h 44"/>
                <a:gd name="T28" fmla="*/ 128 w 128"/>
                <a:gd name="T29" fmla="*/ 20 h 44"/>
                <a:gd name="T30" fmla="*/ 120 w 128"/>
                <a:gd name="T31" fmla="*/ 32 h 44"/>
                <a:gd name="T32" fmla="*/ 104 w 128"/>
                <a:gd name="T33" fmla="*/ 36 h 44"/>
                <a:gd name="T34" fmla="*/ 92 w 128"/>
                <a:gd name="T35" fmla="*/ 32 h 44"/>
                <a:gd name="T36" fmla="*/ 86 w 128"/>
                <a:gd name="T37" fmla="*/ 24 h 44"/>
                <a:gd name="T38" fmla="*/ 90 w 128"/>
                <a:gd name="T39" fmla="*/ 14 h 44"/>
                <a:gd name="T40" fmla="*/ 78 w 128"/>
                <a:gd name="T41" fmla="*/ 16 h 44"/>
                <a:gd name="T42" fmla="*/ 80 w 128"/>
                <a:gd name="T43" fmla="*/ 24 h 44"/>
                <a:gd name="T44" fmla="*/ 84 w 128"/>
                <a:gd name="T45" fmla="*/ 30 h 44"/>
                <a:gd name="T46" fmla="*/ 88 w 128"/>
                <a:gd name="T47" fmla="*/ 38 h 44"/>
                <a:gd name="T48" fmla="*/ 78 w 128"/>
                <a:gd name="T49" fmla="*/ 38 h 44"/>
                <a:gd name="T50" fmla="*/ 62 w 128"/>
                <a:gd name="T51" fmla="*/ 36 h 44"/>
                <a:gd name="T52" fmla="*/ 48 w 128"/>
                <a:gd name="T53" fmla="*/ 36 h 44"/>
                <a:gd name="T54" fmla="*/ 38 w 128"/>
                <a:gd name="T55" fmla="*/ 34 h 44"/>
                <a:gd name="T56" fmla="*/ 38 w 128"/>
                <a:gd name="T57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44">
                  <a:moveTo>
                    <a:pt x="38" y="42"/>
                  </a:moveTo>
                  <a:lnTo>
                    <a:pt x="26" y="44"/>
                  </a:lnTo>
                  <a:lnTo>
                    <a:pt x="2" y="32"/>
                  </a:lnTo>
                  <a:lnTo>
                    <a:pt x="0" y="20"/>
                  </a:lnTo>
                  <a:lnTo>
                    <a:pt x="6" y="6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46" y="8"/>
                  </a:lnTo>
                  <a:lnTo>
                    <a:pt x="58" y="16"/>
                  </a:lnTo>
                  <a:lnTo>
                    <a:pt x="64" y="4"/>
                  </a:lnTo>
                  <a:lnTo>
                    <a:pt x="76" y="4"/>
                  </a:lnTo>
                  <a:lnTo>
                    <a:pt x="86" y="10"/>
                  </a:lnTo>
                  <a:lnTo>
                    <a:pt x="100" y="8"/>
                  </a:lnTo>
                  <a:lnTo>
                    <a:pt x="120" y="14"/>
                  </a:lnTo>
                  <a:lnTo>
                    <a:pt x="128" y="20"/>
                  </a:lnTo>
                  <a:lnTo>
                    <a:pt x="120" y="32"/>
                  </a:lnTo>
                  <a:lnTo>
                    <a:pt x="104" y="36"/>
                  </a:lnTo>
                  <a:lnTo>
                    <a:pt x="92" y="32"/>
                  </a:lnTo>
                  <a:lnTo>
                    <a:pt x="86" y="24"/>
                  </a:lnTo>
                  <a:lnTo>
                    <a:pt x="90" y="14"/>
                  </a:lnTo>
                  <a:lnTo>
                    <a:pt x="78" y="16"/>
                  </a:lnTo>
                  <a:lnTo>
                    <a:pt x="80" y="24"/>
                  </a:lnTo>
                  <a:lnTo>
                    <a:pt x="84" y="30"/>
                  </a:lnTo>
                  <a:lnTo>
                    <a:pt x="88" y="38"/>
                  </a:lnTo>
                  <a:lnTo>
                    <a:pt x="78" y="38"/>
                  </a:lnTo>
                  <a:lnTo>
                    <a:pt x="62" y="36"/>
                  </a:lnTo>
                  <a:lnTo>
                    <a:pt x="48" y="36"/>
                  </a:lnTo>
                  <a:lnTo>
                    <a:pt x="38" y="34"/>
                  </a:lnTo>
                  <a:lnTo>
                    <a:pt x="38" y="4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3" name="Freeform 108"/>
            <p:cNvSpPr>
              <a:spLocks/>
            </p:cNvSpPr>
            <p:nvPr/>
          </p:nvSpPr>
          <p:spPr bwMode="gray">
            <a:xfrm>
              <a:off x="5021" y="1057"/>
              <a:ext cx="74" cy="24"/>
            </a:xfrm>
            <a:custGeom>
              <a:avLst/>
              <a:gdLst>
                <a:gd name="T0" fmla="*/ 6 w 74"/>
                <a:gd name="T1" fmla="*/ 0 h 24"/>
                <a:gd name="T2" fmla="*/ 16 w 74"/>
                <a:gd name="T3" fmla="*/ 4 h 24"/>
                <a:gd name="T4" fmla="*/ 36 w 74"/>
                <a:gd name="T5" fmla="*/ 4 h 24"/>
                <a:gd name="T6" fmla="*/ 50 w 74"/>
                <a:gd name="T7" fmla="*/ 8 h 24"/>
                <a:gd name="T8" fmla="*/ 68 w 74"/>
                <a:gd name="T9" fmla="*/ 10 h 24"/>
                <a:gd name="T10" fmla="*/ 74 w 74"/>
                <a:gd name="T11" fmla="*/ 14 h 24"/>
                <a:gd name="T12" fmla="*/ 60 w 74"/>
                <a:gd name="T13" fmla="*/ 20 h 24"/>
                <a:gd name="T14" fmla="*/ 48 w 74"/>
                <a:gd name="T15" fmla="*/ 24 h 24"/>
                <a:gd name="T16" fmla="*/ 36 w 74"/>
                <a:gd name="T17" fmla="*/ 24 h 24"/>
                <a:gd name="T18" fmla="*/ 20 w 74"/>
                <a:gd name="T19" fmla="*/ 20 h 24"/>
                <a:gd name="T20" fmla="*/ 4 w 74"/>
                <a:gd name="T21" fmla="*/ 16 h 24"/>
                <a:gd name="T22" fmla="*/ 0 w 74"/>
                <a:gd name="T23" fmla="*/ 8 h 24"/>
                <a:gd name="T24" fmla="*/ 6 w 74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24">
                  <a:moveTo>
                    <a:pt x="6" y="0"/>
                  </a:moveTo>
                  <a:lnTo>
                    <a:pt x="16" y="4"/>
                  </a:lnTo>
                  <a:lnTo>
                    <a:pt x="36" y="4"/>
                  </a:lnTo>
                  <a:lnTo>
                    <a:pt x="50" y="8"/>
                  </a:lnTo>
                  <a:lnTo>
                    <a:pt x="68" y="10"/>
                  </a:lnTo>
                  <a:lnTo>
                    <a:pt x="74" y="14"/>
                  </a:lnTo>
                  <a:lnTo>
                    <a:pt x="60" y="20"/>
                  </a:lnTo>
                  <a:lnTo>
                    <a:pt x="48" y="24"/>
                  </a:lnTo>
                  <a:lnTo>
                    <a:pt x="36" y="24"/>
                  </a:lnTo>
                  <a:lnTo>
                    <a:pt x="20" y="20"/>
                  </a:lnTo>
                  <a:lnTo>
                    <a:pt x="4" y="16"/>
                  </a:lnTo>
                  <a:lnTo>
                    <a:pt x="0" y="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4" name="Freeform 109"/>
            <p:cNvSpPr>
              <a:spLocks/>
            </p:cNvSpPr>
            <p:nvPr/>
          </p:nvSpPr>
          <p:spPr bwMode="gray">
            <a:xfrm>
              <a:off x="5537" y="1173"/>
              <a:ext cx="58" cy="24"/>
            </a:xfrm>
            <a:custGeom>
              <a:avLst/>
              <a:gdLst>
                <a:gd name="T0" fmla="*/ 0 w 58"/>
                <a:gd name="T1" fmla="*/ 16 h 24"/>
                <a:gd name="T2" fmla="*/ 2 w 58"/>
                <a:gd name="T3" fmla="*/ 24 h 24"/>
                <a:gd name="T4" fmla="*/ 10 w 58"/>
                <a:gd name="T5" fmla="*/ 24 h 24"/>
                <a:gd name="T6" fmla="*/ 24 w 58"/>
                <a:gd name="T7" fmla="*/ 24 h 24"/>
                <a:gd name="T8" fmla="*/ 46 w 58"/>
                <a:gd name="T9" fmla="*/ 20 h 24"/>
                <a:gd name="T10" fmla="*/ 58 w 58"/>
                <a:gd name="T11" fmla="*/ 18 h 24"/>
                <a:gd name="T12" fmla="*/ 58 w 58"/>
                <a:gd name="T13" fmla="*/ 8 h 24"/>
                <a:gd name="T14" fmla="*/ 48 w 58"/>
                <a:gd name="T15" fmla="*/ 4 h 24"/>
                <a:gd name="T16" fmla="*/ 36 w 58"/>
                <a:gd name="T17" fmla="*/ 0 h 24"/>
                <a:gd name="T18" fmla="*/ 22 w 58"/>
                <a:gd name="T19" fmla="*/ 2 h 24"/>
                <a:gd name="T20" fmla="*/ 14 w 58"/>
                <a:gd name="T21" fmla="*/ 8 h 24"/>
                <a:gd name="T22" fmla="*/ 0 w 58"/>
                <a:gd name="T23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24">
                  <a:moveTo>
                    <a:pt x="0" y="16"/>
                  </a:moveTo>
                  <a:lnTo>
                    <a:pt x="2" y="24"/>
                  </a:lnTo>
                  <a:lnTo>
                    <a:pt x="10" y="24"/>
                  </a:lnTo>
                  <a:lnTo>
                    <a:pt x="24" y="24"/>
                  </a:lnTo>
                  <a:lnTo>
                    <a:pt x="46" y="20"/>
                  </a:lnTo>
                  <a:lnTo>
                    <a:pt x="58" y="18"/>
                  </a:lnTo>
                  <a:lnTo>
                    <a:pt x="58" y="8"/>
                  </a:lnTo>
                  <a:lnTo>
                    <a:pt x="48" y="4"/>
                  </a:lnTo>
                  <a:lnTo>
                    <a:pt x="36" y="0"/>
                  </a:lnTo>
                  <a:lnTo>
                    <a:pt x="22" y="2"/>
                  </a:lnTo>
                  <a:lnTo>
                    <a:pt x="14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5" name="Freeform 110"/>
            <p:cNvSpPr>
              <a:spLocks/>
            </p:cNvSpPr>
            <p:nvPr/>
          </p:nvSpPr>
          <p:spPr bwMode="gray">
            <a:xfrm>
              <a:off x="4951" y="1609"/>
              <a:ext cx="42" cy="174"/>
            </a:xfrm>
            <a:custGeom>
              <a:avLst/>
              <a:gdLst>
                <a:gd name="T0" fmla="*/ 0 w 42"/>
                <a:gd name="T1" fmla="*/ 166 h 174"/>
                <a:gd name="T2" fmla="*/ 6 w 42"/>
                <a:gd name="T3" fmla="*/ 174 h 174"/>
                <a:gd name="T4" fmla="*/ 10 w 42"/>
                <a:gd name="T5" fmla="*/ 160 h 174"/>
                <a:gd name="T6" fmla="*/ 18 w 42"/>
                <a:gd name="T7" fmla="*/ 162 h 174"/>
                <a:gd name="T8" fmla="*/ 24 w 42"/>
                <a:gd name="T9" fmla="*/ 170 h 174"/>
                <a:gd name="T10" fmla="*/ 26 w 42"/>
                <a:gd name="T11" fmla="*/ 162 h 174"/>
                <a:gd name="T12" fmla="*/ 22 w 42"/>
                <a:gd name="T13" fmla="*/ 154 h 174"/>
                <a:gd name="T14" fmla="*/ 14 w 42"/>
                <a:gd name="T15" fmla="*/ 144 h 174"/>
                <a:gd name="T16" fmla="*/ 10 w 42"/>
                <a:gd name="T17" fmla="*/ 134 h 174"/>
                <a:gd name="T18" fmla="*/ 14 w 42"/>
                <a:gd name="T19" fmla="*/ 126 h 174"/>
                <a:gd name="T20" fmla="*/ 18 w 42"/>
                <a:gd name="T21" fmla="*/ 114 h 174"/>
                <a:gd name="T22" fmla="*/ 22 w 42"/>
                <a:gd name="T23" fmla="*/ 108 h 174"/>
                <a:gd name="T24" fmla="*/ 30 w 42"/>
                <a:gd name="T25" fmla="*/ 106 h 174"/>
                <a:gd name="T26" fmla="*/ 42 w 42"/>
                <a:gd name="T27" fmla="*/ 116 h 174"/>
                <a:gd name="T28" fmla="*/ 42 w 42"/>
                <a:gd name="T29" fmla="*/ 104 h 174"/>
                <a:gd name="T30" fmla="*/ 32 w 42"/>
                <a:gd name="T31" fmla="*/ 88 h 174"/>
                <a:gd name="T32" fmla="*/ 28 w 42"/>
                <a:gd name="T33" fmla="*/ 62 h 174"/>
                <a:gd name="T34" fmla="*/ 24 w 42"/>
                <a:gd name="T35" fmla="*/ 42 h 174"/>
                <a:gd name="T36" fmla="*/ 22 w 42"/>
                <a:gd name="T37" fmla="*/ 26 h 174"/>
                <a:gd name="T38" fmla="*/ 20 w 42"/>
                <a:gd name="T39" fmla="*/ 12 h 174"/>
                <a:gd name="T40" fmla="*/ 16 w 42"/>
                <a:gd name="T41" fmla="*/ 0 h 174"/>
                <a:gd name="T42" fmla="*/ 12 w 42"/>
                <a:gd name="T43" fmla="*/ 6 h 174"/>
                <a:gd name="T44" fmla="*/ 12 w 42"/>
                <a:gd name="T45" fmla="*/ 16 h 174"/>
                <a:gd name="T46" fmla="*/ 2 w 42"/>
                <a:gd name="T47" fmla="*/ 20 h 174"/>
                <a:gd name="T48" fmla="*/ 2 w 42"/>
                <a:gd name="T49" fmla="*/ 36 h 174"/>
                <a:gd name="T50" fmla="*/ 2 w 42"/>
                <a:gd name="T51" fmla="*/ 50 h 174"/>
                <a:gd name="T52" fmla="*/ 2 w 42"/>
                <a:gd name="T53" fmla="*/ 62 h 174"/>
                <a:gd name="T54" fmla="*/ 8 w 42"/>
                <a:gd name="T55" fmla="*/ 70 h 174"/>
                <a:gd name="T56" fmla="*/ 6 w 42"/>
                <a:gd name="T57" fmla="*/ 82 h 174"/>
                <a:gd name="T58" fmla="*/ 6 w 42"/>
                <a:gd name="T59" fmla="*/ 102 h 174"/>
                <a:gd name="T60" fmla="*/ 6 w 42"/>
                <a:gd name="T61" fmla="*/ 126 h 174"/>
                <a:gd name="T62" fmla="*/ 6 w 42"/>
                <a:gd name="T63" fmla="*/ 146 h 174"/>
                <a:gd name="T64" fmla="*/ 6 w 42"/>
                <a:gd name="T65" fmla="*/ 158 h 174"/>
                <a:gd name="T66" fmla="*/ 0 w 42"/>
                <a:gd name="T67" fmla="*/ 16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174">
                  <a:moveTo>
                    <a:pt x="0" y="166"/>
                  </a:moveTo>
                  <a:lnTo>
                    <a:pt x="6" y="174"/>
                  </a:lnTo>
                  <a:lnTo>
                    <a:pt x="10" y="160"/>
                  </a:lnTo>
                  <a:lnTo>
                    <a:pt x="18" y="162"/>
                  </a:lnTo>
                  <a:lnTo>
                    <a:pt x="24" y="170"/>
                  </a:lnTo>
                  <a:lnTo>
                    <a:pt x="26" y="162"/>
                  </a:lnTo>
                  <a:lnTo>
                    <a:pt x="22" y="154"/>
                  </a:lnTo>
                  <a:lnTo>
                    <a:pt x="14" y="144"/>
                  </a:lnTo>
                  <a:lnTo>
                    <a:pt x="10" y="134"/>
                  </a:lnTo>
                  <a:lnTo>
                    <a:pt x="14" y="126"/>
                  </a:lnTo>
                  <a:lnTo>
                    <a:pt x="18" y="114"/>
                  </a:lnTo>
                  <a:lnTo>
                    <a:pt x="22" y="108"/>
                  </a:lnTo>
                  <a:lnTo>
                    <a:pt x="30" y="106"/>
                  </a:lnTo>
                  <a:lnTo>
                    <a:pt x="42" y="116"/>
                  </a:lnTo>
                  <a:lnTo>
                    <a:pt x="42" y="104"/>
                  </a:lnTo>
                  <a:lnTo>
                    <a:pt x="32" y="88"/>
                  </a:lnTo>
                  <a:lnTo>
                    <a:pt x="28" y="62"/>
                  </a:lnTo>
                  <a:lnTo>
                    <a:pt x="24" y="42"/>
                  </a:lnTo>
                  <a:lnTo>
                    <a:pt x="22" y="26"/>
                  </a:lnTo>
                  <a:lnTo>
                    <a:pt x="20" y="12"/>
                  </a:lnTo>
                  <a:lnTo>
                    <a:pt x="16" y="0"/>
                  </a:lnTo>
                  <a:lnTo>
                    <a:pt x="12" y="6"/>
                  </a:lnTo>
                  <a:lnTo>
                    <a:pt x="12" y="16"/>
                  </a:lnTo>
                  <a:lnTo>
                    <a:pt x="2" y="20"/>
                  </a:lnTo>
                  <a:lnTo>
                    <a:pt x="2" y="36"/>
                  </a:lnTo>
                  <a:lnTo>
                    <a:pt x="2" y="50"/>
                  </a:lnTo>
                  <a:lnTo>
                    <a:pt x="2" y="62"/>
                  </a:lnTo>
                  <a:lnTo>
                    <a:pt x="8" y="70"/>
                  </a:lnTo>
                  <a:lnTo>
                    <a:pt x="6" y="82"/>
                  </a:lnTo>
                  <a:lnTo>
                    <a:pt x="6" y="102"/>
                  </a:lnTo>
                  <a:lnTo>
                    <a:pt x="6" y="126"/>
                  </a:lnTo>
                  <a:lnTo>
                    <a:pt x="6" y="146"/>
                  </a:lnTo>
                  <a:lnTo>
                    <a:pt x="6" y="158"/>
                  </a:lnTo>
                  <a:lnTo>
                    <a:pt x="0" y="16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6" name="Freeform 111"/>
            <p:cNvSpPr>
              <a:spLocks/>
            </p:cNvSpPr>
            <p:nvPr/>
          </p:nvSpPr>
          <p:spPr bwMode="gray">
            <a:xfrm>
              <a:off x="3411" y="1901"/>
              <a:ext cx="24" cy="20"/>
            </a:xfrm>
            <a:custGeom>
              <a:avLst/>
              <a:gdLst>
                <a:gd name="T0" fmla="*/ 22 w 24"/>
                <a:gd name="T1" fmla="*/ 20 h 20"/>
                <a:gd name="T2" fmla="*/ 14 w 24"/>
                <a:gd name="T3" fmla="*/ 16 h 20"/>
                <a:gd name="T4" fmla="*/ 8 w 24"/>
                <a:gd name="T5" fmla="*/ 12 h 20"/>
                <a:gd name="T6" fmla="*/ 0 w 24"/>
                <a:gd name="T7" fmla="*/ 4 h 20"/>
                <a:gd name="T8" fmla="*/ 2 w 24"/>
                <a:gd name="T9" fmla="*/ 0 h 20"/>
                <a:gd name="T10" fmla="*/ 10 w 24"/>
                <a:gd name="T11" fmla="*/ 0 h 20"/>
                <a:gd name="T12" fmla="*/ 16 w 24"/>
                <a:gd name="T13" fmla="*/ 4 h 20"/>
                <a:gd name="T14" fmla="*/ 22 w 24"/>
                <a:gd name="T15" fmla="*/ 6 h 20"/>
                <a:gd name="T16" fmla="*/ 24 w 24"/>
                <a:gd name="T17" fmla="*/ 14 h 20"/>
                <a:gd name="T18" fmla="*/ 22 w 24"/>
                <a:gd name="T1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0">
                  <a:moveTo>
                    <a:pt x="22" y="20"/>
                  </a:moveTo>
                  <a:lnTo>
                    <a:pt x="14" y="16"/>
                  </a:lnTo>
                  <a:lnTo>
                    <a:pt x="8" y="12"/>
                  </a:lnTo>
                  <a:lnTo>
                    <a:pt x="0" y="4"/>
                  </a:lnTo>
                  <a:lnTo>
                    <a:pt x="2" y="0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22" y="6"/>
                  </a:lnTo>
                  <a:lnTo>
                    <a:pt x="24" y="14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7" name="Freeform 112"/>
            <p:cNvSpPr>
              <a:spLocks/>
            </p:cNvSpPr>
            <p:nvPr/>
          </p:nvSpPr>
          <p:spPr bwMode="gray">
            <a:xfrm>
              <a:off x="3217" y="1981"/>
              <a:ext cx="30" cy="16"/>
            </a:xfrm>
            <a:custGeom>
              <a:avLst/>
              <a:gdLst>
                <a:gd name="T0" fmla="*/ 8 w 30"/>
                <a:gd name="T1" fmla="*/ 6 h 16"/>
                <a:gd name="T2" fmla="*/ 16 w 30"/>
                <a:gd name="T3" fmla="*/ 4 h 16"/>
                <a:gd name="T4" fmla="*/ 24 w 30"/>
                <a:gd name="T5" fmla="*/ 4 h 16"/>
                <a:gd name="T6" fmla="*/ 30 w 30"/>
                <a:gd name="T7" fmla="*/ 0 h 16"/>
                <a:gd name="T8" fmla="*/ 22 w 30"/>
                <a:gd name="T9" fmla="*/ 8 h 16"/>
                <a:gd name="T10" fmla="*/ 18 w 30"/>
                <a:gd name="T11" fmla="*/ 12 h 16"/>
                <a:gd name="T12" fmla="*/ 12 w 30"/>
                <a:gd name="T13" fmla="*/ 16 h 16"/>
                <a:gd name="T14" fmla="*/ 4 w 30"/>
                <a:gd name="T15" fmla="*/ 16 h 16"/>
                <a:gd name="T16" fmla="*/ 0 w 30"/>
                <a:gd name="T17" fmla="*/ 12 h 16"/>
                <a:gd name="T18" fmla="*/ 0 w 30"/>
                <a:gd name="T19" fmla="*/ 6 h 16"/>
                <a:gd name="T20" fmla="*/ 8 w 3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6">
                  <a:moveTo>
                    <a:pt x="8" y="6"/>
                  </a:moveTo>
                  <a:lnTo>
                    <a:pt x="16" y="4"/>
                  </a:lnTo>
                  <a:lnTo>
                    <a:pt x="24" y="4"/>
                  </a:lnTo>
                  <a:lnTo>
                    <a:pt x="30" y="0"/>
                  </a:lnTo>
                  <a:lnTo>
                    <a:pt x="22" y="8"/>
                  </a:lnTo>
                  <a:lnTo>
                    <a:pt x="18" y="12"/>
                  </a:lnTo>
                  <a:lnTo>
                    <a:pt x="12" y="16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8" name="Freeform 113"/>
            <p:cNvSpPr>
              <a:spLocks/>
            </p:cNvSpPr>
            <p:nvPr/>
          </p:nvSpPr>
          <p:spPr bwMode="gray">
            <a:xfrm>
              <a:off x="3119" y="1859"/>
              <a:ext cx="292" cy="112"/>
            </a:xfrm>
            <a:custGeom>
              <a:avLst/>
              <a:gdLst>
                <a:gd name="T0" fmla="*/ 0 w 292"/>
                <a:gd name="T1" fmla="*/ 46 h 112"/>
                <a:gd name="T2" fmla="*/ 6 w 292"/>
                <a:gd name="T3" fmla="*/ 34 h 112"/>
                <a:gd name="T4" fmla="*/ 26 w 292"/>
                <a:gd name="T5" fmla="*/ 34 h 112"/>
                <a:gd name="T6" fmla="*/ 46 w 292"/>
                <a:gd name="T7" fmla="*/ 34 h 112"/>
                <a:gd name="T8" fmla="*/ 52 w 292"/>
                <a:gd name="T9" fmla="*/ 26 h 112"/>
                <a:gd name="T10" fmla="*/ 52 w 292"/>
                <a:gd name="T11" fmla="*/ 22 h 112"/>
                <a:gd name="T12" fmla="*/ 46 w 292"/>
                <a:gd name="T13" fmla="*/ 16 h 112"/>
                <a:gd name="T14" fmla="*/ 82 w 292"/>
                <a:gd name="T15" fmla="*/ 18 h 112"/>
                <a:gd name="T16" fmla="*/ 110 w 292"/>
                <a:gd name="T17" fmla="*/ 0 h 112"/>
                <a:gd name="T18" fmla="*/ 146 w 292"/>
                <a:gd name="T19" fmla="*/ 12 h 112"/>
                <a:gd name="T20" fmla="*/ 160 w 292"/>
                <a:gd name="T21" fmla="*/ 16 h 112"/>
                <a:gd name="T22" fmla="*/ 182 w 292"/>
                <a:gd name="T23" fmla="*/ 22 h 112"/>
                <a:gd name="T24" fmla="*/ 218 w 292"/>
                <a:gd name="T25" fmla="*/ 22 h 112"/>
                <a:gd name="T26" fmla="*/ 242 w 292"/>
                <a:gd name="T27" fmla="*/ 10 h 112"/>
                <a:gd name="T28" fmla="*/ 252 w 292"/>
                <a:gd name="T29" fmla="*/ 14 h 112"/>
                <a:gd name="T30" fmla="*/ 262 w 292"/>
                <a:gd name="T31" fmla="*/ 10 h 112"/>
                <a:gd name="T32" fmla="*/ 274 w 292"/>
                <a:gd name="T33" fmla="*/ 20 h 112"/>
                <a:gd name="T34" fmla="*/ 274 w 292"/>
                <a:gd name="T35" fmla="*/ 42 h 112"/>
                <a:gd name="T36" fmla="*/ 292 w 292"/>
                <a:gd name="T37" fmla="*/ 46 h 112"/>
                <a:gd name="T38" fmla="*/ 282 w 292"/>
                <a:gd name="T39" fmla="*/ 52 h 112"/>
                <a:gd name="T40" fmla="*/ 286 w 292"/>
                <a:gd name="T41" fmla="*/ 68 h 112"/>
                <a:gd name="T42" fmla="*/ 292 w 292"/>
                <a:gd name="T43" fmla="*/ 88 h 112"/>
                <a:gd name="T44" fmla="*/ 282 w 292"/>
                <a:gd name="T45" fmla="*/ 90 h 112"/>
                <a:gd name="T46" fmla="*/ 252 w 292"/>
                <a:gd name="T47" fmla="*/ 92 h 112"/>
                <a:gd name="T48" fmla="*/ 214 w 292"/>
                <a:gd name="T49" fmla="*/ 100 h 112"/>
                <a:gd name="T50" fmla="*/ 190 w 292"/>
                <a:gd name="T51" fmla="*/ 96 h 112"/>
                <a:gd name="T52" fmla="*/ 182 w 292"/>
                <a:gd name="T53" fmla="*/ 100 h 112"/>
                <a:gd name="T54" fmla="*/ 164 w 292"/>
                <a:gd name="T55" fmla="*/ 96 h 112"/>
                <a:gd name="T56" fmla="*/ 154 w 292"/>
                <a:gd name="T57" fmla="*/ 112 h 112"/>
                <a:gd name="T58" fmla="*/ 156 w 292"/>
                <a:gd name="T59" fmla="*/ 96 h 112"/>
                <a:gd name="T60" fmla="*/ 146 w 292"/>
                <a:gd name="T61" fmla="*/ 100 h 112"/>
                <a:gd name="T62" fmla="*/ 128 w 292"/>
                <a:gd name="T63" fmla="*/ 100 h 112"/>
                <a:gd name="T64" fmla="*/ 110 w 292"/>
                <a:gd name="T65" fmla="*/ 110 h 112"/>
                <a:gd name="T66" fmla="*/ 92 w 292"/>
                <a:gd name="T67" fmla="*/ 104 h 112"/>
                <a:gd name="T68" fmla="*/ 72 w 292"/>
                <a:gd name="T69" fmla="*/ 96 h 112"/>
                <a:gd name="T70" fmla="*/ 68 w 292"/>
                <a:gd name="T71" fmla="*/ 104 h 112"/>
                <a:gd name="T72" fmla="*/ 50 w 292"/>
                <a:gd name="T73" fmla="*/ 108 h 112"/>
                <a:gd name="T74" fmla="*/ 34 w 292"/>
                <a:gd name="T75" fmla="*/ 96 h 112"/>
                <a:gd name="T76" fmla="*/ 16 w 292"/>
                <a:gd name="T77" fmla="*/ 84 h 112"/>
                <a:gd name="T78" fmla="*/ 6 w 292"/>
                <a:gd name="T79" fmla="*/ 74 h 112"/>
                <a:gd name="T80" fmla="*/ 14 w 292"/>
                <a:gd name="T81" fmla="*/ 62 h 112"/>
                <a:gd name="T82" fmla="*/ 10 w 292"/>
                <a:gd name="T8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2" h="112">
                  <a:moveTo>
                    <a:pt x="10" y="48"/>
                  </a:moveTo>
                  <a:lnTo>
                    <a:pt x="0" y="46"/>
                  </a:lnTo>
                  <a:lnTo>
                    <a:pt x="0" y="42"/>
                  </a:lnTo>
                  <a:lnTo>
                    <a:pt x="6" y="34"/>
                  </a:lnTo>
                  <a:lnTo>
                    <a:pt x="12" y="32"/>
                  </a:lnTo>
                  <a:lnTo>
                    <a:pt x="26" y="34"/>
                  </a:lnTo>
                  <a:lnTo>
                    <a:pt x="38" y="34"/>
                  </a:lnTo>
                  <a:lnTo>
                    <a:pt x="46" y="34"/>
                  </a:lnTo>
                  <a:lnTo>
                    <a:pt x="46" y="28"/>
                  </a:lnTo>
                  <a:lnTo>
                    <a:pt x="52" y="26"/>
                  </a:lnTo>
                  <a:lnTo>
                    <a:pt x="58" y="26"/>
                  </a:lnTo>
                  <a:lnTo>
                    <a:pt x="52" y="22"/>
                  </a:lnTo>
                  <a:lnTo>
                    <a:pt x="46" y="22"/>
                  </a:lnTo>
                  <a:lnTo>
                    <a:pt x="46" y="16"/>
                  </a:lnTo>
                  <a:lnTo>
                    <a:pt x="68" y="18"/>
                  </a:lnTo>
                  <a:lnTo>
                    <a:pt x="82" y="18"/>
                  </a:lnTo>
                  <a:lnTo>
                    <a:pt x="90" y="10"/>
                  </a:lnTo>
                  <a:lnTo>
                    <a:pt x="110" y="0"/>
                  </a:lnTo>
                  <a:lnTo>
                    <a:pt x="140" y="0"/>
                  </a:lnTo>
                  <a:lnTo>
                    <a:pt x="146" y="12"/>
                  </a:lnTo>
                  <a:lnTo>
                    <a:pt x="154" y="10"/>
                  </a:lnTo>
                  <a:lnTo>
                    <a:pt x="160" y="16"/>
                  </a:lnTo>
                  <a:lnTo>
                    <a:pt x="168" y="18"/>
                  </a:lnTo>
                  <a:lnTo>
                    <a:pt x="182" y="22"/>
                  </a:lnTo>
                  <a:lnTo>
                    <a:pt x="200" y="22"/>
                  </a:lnTo>
                  <a:lnTo>
                    <a:pt x="218" y="22"/>
                  </a:lnTo>
                  <a:lnTo>
                    <a:pt x="234" y="18"/>
                  </a:lnTo>
                  <a:lnTo>
                    <a:pt x="242" y="10"/>
                  </a:lnTo>
                  <a:lnTo>
                    <a:pt x="248" y="12"/>
                  </a:lnTo>
                  <a:lnTo>
                    <a:pt x="252" y="14"/>
                  </a:lnTo>
                  <a:lnTo>
                    <a:pt x="254" y="8"/>
                  </a:lnTo>
                  <a:lnTo>
                    <a:pt x="262" y="10"/>
                  </a:lnTo>
                  <a:lnTo>
                    <a:pt x="268" y="16"/>
                  </a:lnTo>
                  <a:lnTo>
                    <a:pt x="274" y="20"/>
                  </a:lnTo>
                  <a:lnTo>
                    <a:pt x="274" y="30"/>
                  </a:lnTo>
                  <a:lnTo>
                    <a:pt x="274" y="42"/>
                  </a:lnTo>
                  <a:lnTo>
                    <a:pt x="286" y="42"/>
                  </a:lnTo>
                  <a:lnTo>
                    <a:pt x="292" y="46"/>
                  </a:lnTo>
                  <a:lnTo>
                    <a:pt x="284" y="48"/>
                  </a:lnTo>
                  <a:lnTo>
                    <a:pt x="282" y="52"/>
                  </a:lnTo>
                  <a:lnTo>
                    <a:pt x="284" y="60"/>
                  </a:lnTo>
                  <a:lnTo>
                    <a:pt x="286" y="68"/>
                  </a:lnTo>
                  <a:lnTo>
                    <a:pt x="288" y="78"/>
                  </a:lnTo>
                  <a:lnTo>
                    <a:pt x="292" y="88"/>
                  </a:lnTo>
                  <a:lnTo>
                    <a:pt x="290" y="92"/>
                  </a:lnTo>
                  <a:lnTo>
                    <a:pt x="282" y="90"/>
                  </a:lnTo>
                  <a:lnTo>
                    <a:pt x="262" y="86"/>
                  </a:lnTo>
                  <a:lnTo>
                    <a:pt x="252" y="92"/>
                  </a:lnTo>
                  <a:lnTo>
                    <a:pt x="226" y="92"/>
                  </a:lnTo>
                  <a:lnTo>
                    <a:pt x="214" y="100"/>
                  </a:lnTo>
                  <a:lnTo>
                    <a:pt x="196" y="102"/>
                  </a:lnTo>
                  <a:lnTo>
                    <a:pt x="190" y="96"/>
                  </a:lnTo>
                  <a:lnTo>
                    <a:pt x="184" y="96"/>
                  </a:lnTo>
                  <a:lnTo>
                    <a:pt x="182" y="100"/>
                  </a:lnTo>
                  <a:lnTo>
                    <a:pt x="170" y="100"/>
                  </a:lnTo>
                  <a:lnTo>
                    <a:pt x="164" y="96"/>
                  </a:lnTo>
                  <a:lnTo>
                    <a:pt x="162" y="104"/>
                  </a:lnTo>
                  <a:lnTo>
                    <a:pt x="154" y="112"/>
                  </a:lnTo>
                  <a:lnTo>
                    <a:pt x="152" y="104"/>
                  </a:lnTo>
                  <a:lnTo>
                    <a:pt x="156" y="96"/>
                  </a:lnTo>
                  <a:lnTo>
                    <a:pt x="150" y="96"/>
                  </a:lnTo>
                  <a:lnTo>
                    <a:pt x="146" y="100"/>
                  </a:lnTo>
                  <a:lnTo>
                    <a:pt x="132" y="98"/>
                  </a:lnTo>
                  <a:lnTo>
                    <a:pt x="128" y="100"/>
                  </a:lnTo>
                  <a:lnTo>
                    <a:pt x="120" y="108"/>
                  </a:lnTo>
                  <a:lnTo>
                    <a:pt x="110" y="110"/>
                  </a:lnTo>
                  <a:lnTo>
                    <a:pt x="100" y="110"/>
                  </a:lnTo>
                  <a:lnTo>
                    <a:pt x="92" y="104"/>
                  </a:lnTo>
                  <a:lnTo>
                    <a:pt x="80" y="100"/>
                  </a:lnTo>
                  <a:lnTo>
                    <a:pt x="72" y="96"/>
                  </a:lnTo>
                  <a:lnTo>
                    <a:pt x="66" y="98"/>
                  </a:lnTo>
                  <a:lnTo>
                    <a:pt x="68" y="104"/>
                  </a:lnTo>
                  <a:lnTo>
                    <a:pt x="66" y="108"/>
                  </a:lnTo>
                  <a:lnTo>
                    <a:pt x="50" y="108"/>
                  </a:lnTo>
                  <a:lnTo>
                    <a:pt x="40" y="100"/>
                  </a:lnTo>
                  <a:lnTo>
                    <a:pt x="34" y="96"/>
                  </a:lnTo>
                  <a:lnTo>
                    <a:pt x="20" y="92"/>
                  </a:lnTo>
                  <a:lnTo>
                    <a:pt x="16" y="84"/>
                  </a:lnTo>
                  <a:lnTo>
                    <a:pt x="16" y="78"/>
                  </a:lnTo>
                  <a:lnTo>
                    <a:pt x="6" y="74"/>
                  </a:lnTo>
                  <a:lnTo>
                    <a:pt x="10" y="68"/>
                  </a:lnTo>
                  <a:lnTo>
                    <a:pt x="14" y="62"/>
                  </a:lnTo>
                  <a:lnTo>
                    <a:pt x="12" y="54"/>
                  </a:lnTo>
                  <a:lnTo>
                    <a:pt x="10" y="4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99" name="Freeform 114"/>
            <p:cNvSpPr>
              <a:spLocks/>
            </p:cNvSpPr>
            <p:nvPr/>
          </p:nvSpPr>
          <p:spPr bwMode="gray">
            <a:xfrm>
              <a:off x="3257" y="1997"/>
              <a:ext cx="28" cy="28"/>
            </a:xfrm>
            <a:custGeom>
              <a:avLst/>
              <a:gdLst>
                <a:gd name="T0" fmla="*/ 16 w 28"/>
                <a:gd name="T1" fmla="*/ 2 h 28"/>
                <a:gd name="T2" fmla="*/ 24 w 28"/>
                <a:gd name="T3" fmla="*/ 0 h 28"/>
                <a:gd name="T4" fmla="*/ 28 w 28"/>
                <a:gd name="T5" fmla="*/ 4 h 28"/>
                <a:gd name="T6" fmla="*/ 24 w 28"/>
                <a:gd name="T7" fmla="*/ 10 h 28"/>
                <a:gd name="T8" fmla="*/ 18 w 28"/>
                <a:gd name="T9" fmla="*/ 14 h 28"/>
                <a:gd name="T10" fmla="*/ 16 w 28"/>
                <a:gd name="T11" fmla="*/ 20 h 28"/>
                <a:gd name="T12" fmla="*/ 10 w 28"/>
                <a:gd name="T13" fmla="*/ 24 h 28"/>
                <a:gd name="T14" fmla="*/ 6 w 28"/>
                <a:gd name="T15" fmla="*/ 28 h 28"/>
                <a:gd name="T16" fmla="*/ 0 w 28"/>
                <a:gd name="T17" fmla="*/ 26 h 28"/>
                <a:gd name="T18" fmla="*/ 6 w 28"/>
                <a:gd name="T19" fmla="*/ 18 h 28"/>
                <a:gd name="T20" fmla="*/ 12 w 28"/>
                <a:gd name="T21" fmla="*/ 8 h 28"/>
                <a:gd name="T22" fmla="*/ 16 w 28"/>
                <a:gd name="T2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8">
                  <a:moveTo>
                    <a:pt x="16" y="2"/>
                  </a:moveTo>
                  <a:lnTo>
                    <a:pt x="24" y="0"/>
                  </a:lnTo>
                  <a:lnTo>
                    <a:pt x="28" y="4"/>
                  </a:lnTo>
                  <a:lnTo>
                    <a:pt x="24" y="10"/>
                  </a:lnTo>
                  <a:lnTo>
                    <a:pt x="18" y="14"/>
                  </a:lnTo>
                  <a:lnTo>
                    <a:pt x="16" y="20"/>
                  </a:lnTo>
                  <a:lnTo>
                    <a:pt x="10" y="24"/>
                  </a:lnTo>
                  <a:lnTo>
                    <a:pt x="6" y="28"/>
                  </a:lnTo>
                  <a:lnTo>
                    <a:pt x="0" y="26"/>
                  </a:lnTo>
                  <a:lnTo>
                    <a:pt x="6" y="18"/>
                  </a:lnTo>
                  <a:lnTo>
                    <a:pt x="12" y="8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0" name="Freeform 115"/>
            <p:cNvSpPr>
              <a:spLocks/>
            </p:cNvSpPr>
            <p:nvPr/>
          </p:nvSpPr>
          <p:spPr bwMode="gray">
            <a:xfrm>
              <a:off x="3263" y="1951"/>
              <a:ext cx="108" cy="86"/>
            </a:xfrm>
            <a:custGeom>
              <a:avLst/>
              <a:gdLst>
                <a:gd name="T0" fmla="*/ 10 w 108"/>
                <a:gd name="T1" fmla="*/ 48 h 86"/>
                <a:gd name="T2" fmla="*/ 8 w 108"/>
                <a:gd name="T3" fmla="*/ 32 h 86"/>
                <a:gd name="T4" fmla="*/ 8 w 108"/>
                <a:gd name="T5" fmla="*/ 24 h 86"/>
                <a:gd name="T6" fmla="*/ 10 w 108"/>
                <a:gd name="T7" fmla="*/ 20 h 86"/>
                <a:gd name="T8" fmla="*/ 18 w 108"/>
                <a:gd name="T9" fmla="*/ 12 h 86"/>
                <a:gd name="T10" fmla="*/ 20 w 108"/>
                <a:gd name="T11" fmla="*/ 4 h 86"/>
                <a:gd name="T12" fmla="*/ 26 w 108"/>
                <a:gd name="T13" fmla="*/ 8 h 86"/>
                <a:gd name="T14" fmla="*/ 38 w 108"/>
                <a:gd name="T15" fmla="*/ 8 h 86"/>
                <a:gd name="T16" fmla="*/ 40 w 108"/>
                <a:gd name="T17" fmla="*/ 4 h 86"/>
                <a:gd name="T18" fmla="*/ 46 w 108"/>
                <a:gd name="T19" fmla="*/ 4 h 86"/>
                <a:gd name="T20" fmla="*/ 52 w 108"/>
                <a:gd name="T21" fmla="*/ 10 h 86"/>
                <a:gd name="T22" fmla="*/ 70 w 108"/>
                <a:gd name="T23" fmla="*/ 8 h 86"/>
                <a:gd name="T24" fmla="*/ 82 w 108"/>
                <a:gd name="T25" fmla="*/ 0 h 86"/>
                <a:gd name="T26" fmla="*/ 108 w 108"/>
                <a:gd name="T27" fmla="*/ 0 h 86"/>
                <a:gd name="T28" fmla="*/ 108 w 108"/>
                <a:gd name="T29" fmla="*/ 4 h 86"/>
                <a:gd name="T30" fmla="*/ 94 w 108"/>
                <a:gd name="T31" fmla="*/ 14 h 86"/>
                <a:gd name="T32" fmla="*/ 90 w 108"/>
                <a:gd name="T33" fmla="*/ 46 h 86"/>
                <a:gd name="T34" fmla="*/ 54 w 108"/>
                <a:gd name="T35" fmla="*/ 68 h 86"/>
                <a:gd name="T36" fmla="*/ 28 w 108"/>
                <a:gd name="T37" fmla="*/ 84 h 86"/>
                <a:gd name="T38" fmla="*/ 20 w 108"/>
                <a:gd name="T39" fmla="*/ 86 h 86"/>
                <a:gd name="T40" fmla="*/ 12 w 108"/>
                <a:gd name="T41" fmla="*/ 82 h 86"/>
                <a:gd name="T42" fmla="*/ 6 w 108"/>
                <a:gd name="T43" fmla="*/ 80 h 86"/>
                <a:gd name="T44" fmla="*/ 2 w 108"/>
                <a:gd name="T45" fmla="*/ 78 h 86"/>
                <a:gd name="T46" fmla="*/ 0 w 108"/>
                <a:gd name="T47" fmla="*/ 74 h 86"/>
                <a:gd name="T48" fmla="*/ 10 w 108"/>
                <a:gd name="T49" fmla="*/ 66 h 86"/>
                <a:gd name="T50" fmla="*/ 12 w 108"/>
                <a:gd name="T51" fmla="*/ 60 h 86"/>
                <a:gd name="T52" fmla="*/ 18 w 108"/>
                <a:gd name="T53" fmla="*/ 56 h 86"/>
                <a:gd name="T54" fmla="*/ 22 w 108"/>
                <a:gd name="T55" fmla="*/ 50 h 86"/>
                <a:gd name="T56" fmla="*/ 18 w 108"/>
                <a:gd name="T57" fmla="*/ 46 h 86"/>
                <a:gd name="T58" fmla="*/ 10 w 108"/>
                <a:gd name="T59" fmla="*/ 4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8" h="86">
                  <a:moveTo>
                    <a:pt x="10" y="48"/>
                  </a:moveTo>
                  <a:lnTo>
                    <a:pt x="8" y="32"/>
                  </a:lnTo>
                  <a:lnTo>
                    <a:pt x="8" y="24"/>
                  </a:lnTo>
                  <a:lnTo>
                    <a:pt x="10" y="20"/>
                  </a:lnTo>
                  <a:lnTo>
                    <a:pt x="18" y="12"/>
                  </a:lnTo>
                  <a:lnTo>
                    <a:pt x="20" y="4"/>
                  </a:lnTo>
                  <a:lnTo>
                    <a:pt x="26" y="8"/>
                  </a:lnTo>
                  <a:lnTo>
                    <a:pt x="38" y="8"/>
                  </a:lnTo>
                  <a:lnTo>
                    <a:pt x="40" y="4"/>
                  </a:lnTo>
                  <a:lnTo>
                    <a:pt x="46" y="4"/>
                  </a:lnTo>
                  <a:lnTo>
                    <a:pt x="52" y="10"/>
                  </a:lnTo>
                  <a:lnTo>
                    <a:pt x="70" y="8"/>
                  </a:lnTo>
                  <a:lnTo>
                    <a:pt x="82" y="0"/>
                  </a:lnTo>
                  <a:lnTo>
                    <a:pt x="108" y="0"/>
                  </a:lnTo>
                  <a:lnTo>
                    <a:pt x="108" y="4"/>
                  </a:lnTo>
                  <a:lnTo>
                    <a:pt x="94" y="14"/>
                  </a:lnTo>
                  <a:lnTo>
                    <a:pt x="90" y="46"/>
                  </a:lnTo>
                  <a:lnTo>
                    <a:pt x="54" y="68"/>
                  </a:lnTo>
                  <a:lnTo>
                    <a:pt x="28" y="84"/>
                  </a:lnTo>
                  <a:lnTo>
                    <a:pt x="20" y="86"/>
                  </a:lnTo>
                  <a:lnTo>
                    <a:pt x="12" y="82"/>
                  </a:lnTo>
                  <a:lnTo>
                    <a:pt x="6" y="80"/>
                  </a:lnTo>
                  <a:lnTo>
                    <a:pt x="2" y="78"/>
                  </a:lnTo>
                  <a:lnTo>
                    <a:pt x="0" y="74"/>
                  </a:lnTo>
                  <a:lnTo>
                    <a:pt x="10" y="66"/>
                  </a:lnTo>
                  <a:lnTo>
                    <a:pt x="12" y="60"/>
                  </a:lnTo>
                  <a:lnTo>
                    <a:pt x="18" y="56"/>
                  </a:lnTo>
                  <a:lnTo>
                    <a:pt x="22" y="50"/>
                  </a:lnTo>
                  <a:lnTo>
                    <a:pt x="18" y="46"/>
                  </a:lnTo>
                  <a:lnTo>
                    <a:pt x="10" y="4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1" name="Freeform 116"/>
            <p:cNvSpPr>
              <a:spLocks/>
            </p:cNvSpPr>
            <p:nvPr/>
          </p:nvSpPr>
          <p:spPr bwMode="gray">
            <a:xfrm>
              <a:off x="3243" y="2023"/>
              <a:ext cx="24" cy="64"/>
            </a:xfrm>
            <a:custGeom>
              <a:avLst/>
              <a:gdLst>
                <a:gd name="T0" fmla="*/ 16 w 24"/>
                <a:gd name="T1" fmla="*/ 14 h 64"/>
                <a:gd name="T2" fmla="*/ 22 w 24"/>
                <a:gd name="T3" fmla="*/ 14 h 64"/>
                <a:gd name="T4" fmla="*/ 24 w 24"/>
                <a:gd name="T5" fmla="*/ 8 h 64"/>
                <a:gd name="T6" fmla="*/ 22 w 24"/>
                <a:gd name="T7" fmla="*/ 6 h 64"/>
                <a:gd name="T8" fmla="*/ 20 w 24"/>
                <a:gd name="T9" fmla="*/ 2 h 64"/>
                <a:gd name="T10" fmla="*/ 14 w 24"/>
                <a:gd name="T11" fmla="*/ 0 h 64"/>
                <a:gd name="T12" fmla="*/ 14 w 24"/>
                <a:gd name="T13" fmla="*/ 6 h 64"/>
                <a:gd name="T14" fmla="*/ 12 w 24"/>
                <a:gd name="T15" fmla="*/ 14 h 64"/>
                <a:gd name="T16" fmla="*/ 10 w 24"/>
                <a:gd name="T17" fmla="*/ 20 h 64"/>
                <a:gd name="T18" fmla="*/ 6 w 24"/>
                <a:gd name="T19" fmla="*/ 26 h 64"/>
                <a:gd name="T20" fmla="*/ 4 w 24"/>
                <a:gd name="T21" fmla="*/ 30 h 64"/>
                <a:gd name="T22" fmla="*/ 0 w 24"/>
                <a:gd name="T23" fmla="*/ 36 h 64"/>
                <a:gd name="T24" fmla="*/ 2 w 24"/>
                <a:gd name="T25" fmla="*/ 40 h 64"/>
                <a:gd name="T26" fmla="*/ 6 w 24"/>
                <a:gd name="T27" fmla="*/ 48 h 64"/>
                <a:gd name="T28" fmla="*/ 10 w 24"/>
                <a:gd name="T29" fmla="*/ 58 h 64"/>
                <a:gd name="T30" fmla="*/ 12 w 24"/>
                <a:gd name="T31" fmla="*/ 64 h 64"/>
                <a:gd name="T32" fmla="*/ 18 w 24"/>
                <a:gd name="T33" fmla="*/ 52 h 64"/>
                <a:gd name="T34" fmla="*/ 20 w 24"/>
                <a:gd name="T35" fmla="*/ 42 h 64"/>
                <a:gd name="T36" fmla="*/ 20 w 24"/>
                <a:gd name="T37" fmla="*/ 30 h 64"/>
                <a:gd name="T38" fmla="*/ 16 w 24"/>
                <a:gd name="T39" fmla="*/ 30 h 64"/>
                <a:gd name="T40" fmla="*/ 14 w 24"/>
                <a:gd name="T41" fmla="*/ 18 h 64"/>
                <a:gd name="T42" fmla="*/ 16 w 24"/>
                <a:gd name="T43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64">
                  <a:moveTo>
                    <a:pt x="16" y="14"/>
                  </a:moveTo>
                  <a:lnTo>
                    <a:pt x="22" y="14"/>
                  </a:lnTo>
                  <a:lnTo>
                    <a:pt x="24" y="8"/>
                  </a:lnTo>
                  <a:lnTo>
                    <a:pt x="22" y="6"/>
                  </a:lnTo>
                  <a:lnTo>
                    <a:pt x="20" y="2"/>
                  </a:lnTo>
                  <a:lnTo>
                    <a:pt x="14" y="0"/>
                  </a:lnTo>
                  <a:lnTo>
                    <a:pt x="14" y="6"/>
                  </a:lnTo>
                  <a:lnTo>
                    <a:pt x="12" y="14"/>
                  </a:lnTo>
                  <a:lnTo>
                    <a:pt x="10" y="20"/>
                  </a:lnTo>
                  <a:lnTo>
                    <a:pt x="6" y="26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6" y="48"/>
                  </a:lnTo>
                  <a:lnTo>
                    <a:pt x="10" y="58"/>
                  </a:lnTo>
                  <a:lnTo>
                    <a:pt x="12" y="64"/>
                  </a:lnTo>
                  <a:lnTo>
                    <a:pt x="18" y="52"/>
                  </a:lnTo>
                  <a:lnTo>
                    <a:pt x="20" y="42"/>
                  </a:lnTo>
                  <a:lnTo>
                    <a:pt x="20" y="30"/>
                  </a:lnTo>
                  <a:lnTo>
                    <a:pt x="16" y="30"/>
                  </a:lnTo>
                  <a:lnTo>
                    <a:pt x="14" y="18"/>
                  </a:lnTo>
                  <a:lnTo>
                    <a:pt x="16" y="1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2" name="Freeform 117"/>
            <p:cNvSpPr>
              <a:spLocks/>
            </p:cNvSpPr>
            <p:nvPr/>
          </p:nvSpPr>
          <p:spPr bwMode="gray">
            <a:xfrm>
              <a:off x="3321" y="1945"/>
              <a:ext cx="142" cy="148"/>
            </a:xfrm>
            <a:custGeom>
              <a:avLst/>
              <a:gdLst>
                <a:gd name="T0" fmla="*/ 90 w 142"/>
                <a:gd name="T1" fmla="*/ 2 h 148"/>
                <a:gd name="T2" fmla="*/ 94 w 142"/>
                <a:gd name="T3" fmla="*/ 10 h 148"/>
                <a:gd name="T4" fmla="*/ 106 w 142"/>
                <a:gd name="T5" fmla="*/ 28 h 148"/>
                <a:gd name="T6" fmla="*/ 114 w 142"/>
                <a:gd name="T7" fmla="*/ 30 h 148"/>
                <a:gd name="T8" fmla="*/ 110 w 142"/>
                <a:gd name="T9" fmla="*/ 36 h 148"/>
                <a:gd name="T10" fmla="*/ 112 w 142"/>
                <a:gd name="T11" fmla="*/ 44 h 148"/>
                <a:gd name="T12" fmla="*/ 106 w 142"/>
                <a:gd name="T13" fmla="*/ 48 h 148"/>
                <a:gd name="T14" fmla="*/ 100 w 142"/>
                <a:gd name="T15" fmla="*/ 62 h 148"/>
                <a:gd name="T16" fmla="*/ 112 w 142"/>
                <a:gd name="T17" fmla="*/ 74 h 148"/>
                <a:gd name="T18" fmla="*/ 118 w 142"/>
                <a:gd name="T19" fmla="*/ 84 h 148"/>
                <a:gd name="T20" fmla="*/ 132 w 142"/>
                <a:gd name="T21" fmla="*/ 90 h 148"/>
                <a:gd name="T22" fmla="*/ 140 w 142"/>
                <a:gd name="T23" fmla="*/ 98 h 148"/>
                <a:gd name="T24" fmla="*/ 136 w 142"/>
                <a:gd name="T25" fmla="*/ 112 h 148"/>
                <a:gd name="T26" fmla="*/ 142 w 142"/>
                <a:gd name="T27" fmla="*/ 124 h 148"/>
                <a:gd name="T28" fmla="*/ 140 w 142"/>
                <a:gd name="T29" fmla="*/ 130 h 148"/>
                <a:gd name="T30" fmla="*/ 132 w 142"/>
                <a:gd name="T31" fmla="*/ 132 h 148"/>
                <a:gd name="T32" fmla="*/ 122 w 142"/>
                <a:gd name="T33" fmla="*/ 140 h 148"/>
                <a:gd name="T34" fmla="*/ 122 w 142"/>
                <a:gd name="T35" fmla="*/ 148 h 148"/>
                <a:gd name="T36" fmla="*/ 90 w 142"/>
                <a:gd name="T37" fmla="*/ 148 h 148"/>
                <a:gd name="T38" fmla="*/ 76 w 142"/>
                <a:gd name="T39" fmla="*/ 136 h 148"/>
                <a:gd name="T40" fmla="*/ 68 w 142"/>
                <a:gd name="T41" fmla="*/ 136 h 148"/>
                <a:gd name="T42" fmla="*/ 58 w 142"/>
                <a:gd name="T43" fmla="*/ 120 h 148"/>
                <a:gd name="T44" fmla="*/ 22 w 142"/>
                <a:gd name="T45" fmla="*/ 100 h 148"/>
                <a:gd name="T46" fmla="*/ 2 w 142"/>
                <a:gd name="T47" fmla="*/ 96 h 148"/>
                <a:gd name="T48" fmla="*/ 0 w 142"/>
                <a:gd name="T49" fmla="*/ 72 h 148"/>
                <a:gd name="T50" fmla="*/ 32 w 142"/>
                <a:gd name="T51" fmla="*/ 52 h 148"/>
                <a:gd name="T52" fmla="*/ 36 w 142"/>
                <a:gd name="T53" fmla="*/ 20 h 148"/>
                <a:gd name="T54" fmla="*/ 50 w 142"/>
                <a:gd name="T55" fmla="*/ 10 h 148"/>
                <a:gd name="T56" fmla="*/ 50 w 142"/>
                <a:gd name="T57" fmla="*/ 6 h 148"/>
                <a:gd name="T58" fmla="*/ 60 w 142"/>
                <a:gd name="T59" fmla="*/ 0 h 148"/>
                <a:gd name="T60" fmla="*/ 88 w 142"/>
                <a:gd name="T61" fmla="*/ 6 h 148"/>
                <a:gd name="T62" fmla="*/ 90 w 142"/>
                <a:gd name="T6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148">
                  <a:moveTo>
                    <a:pt x="90" y="2"/>
                  </a:moveTo>
                  <a:lnTo>
                    <a:pt x="94" y="10"/>
                  </a:lnTo>
                  <a:lnTo>
                    <a:pt x="106" y="28"/>
                  </a:lnTo>
                  <a:lnTo>
                    <a:pt x="114" y="30"/>
                  </a:lnTo>
                  <a:lnTo>
                    <a:pt x="110" y="36"/>
                  </a:lnTo>
                  <a:lnTo>
                    <a:pt x="112" y="44"/>
                  </a:lnTo>
                  <a:lnTo>
                    <a:pt x="106" y="48"/>
                  </a:lnTo>
                  <a:lnTo>
                    <a:pt x="100" y="62"/>
                  </a:lnTo>
                  <a:lnTo>
                    <a:pt x="112" y="74"/>
                  </a:lnTo>
                  <a:lnTo>
                    <a:pt x="118" y="84"/>
                  </a:lnTo>
                  <a:lnTo>
                    <a:pt x="132" y="90"/>
                  </a:lnTo>
                  <a:lnTo>
                    <a:pt x="140" y="98"/>
                  </a:lnTo>
                  <a:lnTo>
                    <a:pt x="136" y="112"/>
                  </a:lnTo>
                  <a:lnTo>
                    <a:pt x="142" y="124"/>
                  </a:lnTo>
                  <a:lnTo>
                    <a:pt x="140" y="130"/>
                  </a:lnTo>
                  <a:lnTo>
                    <a:pt x="132" y="132"/>
                  </a:lnTo>
                  <a:lnTo>
                    <a:pt x="122" y="140"/>
                  </a:lnTo>
                  <a:lnTo>
                    <a:pt x="122" y="148"/>
                  </a:lnTo>
                  <a:lnTo>
                    <a:pt x="90" y="148"/>
                  </a:lnTo>
                  <a:lnTo>
                    <a:pt x="76" y="136"/>
                  </a:lnTo>
                  <a:lnTo>
                    <a:pt x="68" y="136"/>
                  </a:lnTo>
                  <a:lnTo>
                    <a:pt x="58" y="120"/>
                  </a:lnTo>
                  <a:lnTo>
                    <a:pt x="22" y="100"/>
                  </a:lnTo>
                  <a:lnTo>
                    <a:pt x="2" y="96"/>
                  </a:lnTo>
                  <a:lnTo>
                    <a:pt x="0" y="72"/>
                  </a:lnTo>
                  <a:lnTo>
                    <a:pt x="32" y="52"/>
                  </a:lnTo>
                  <a:lnTo>
                    <a:pt x="36" y="20"/>
                  </a:lnTo>
                  <a:lnTo>
                    <a:pt x="50" y="10"/>
                  </a:lnTo>
                  <a:lnTo>
                    <a:pt x="50" y="6"/>
                  </a:lnTo>
                  <a:lnTo>
                    <a:pt x="60" y="0"/>
                  </a:lnTo>
                  <a:lnTo>
                    <a:pt x="88" y="6"/>
                  </a:lnTo>
                  <a:lnTo>
                    <a:pt x="90" y="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3" name="Freeform 118"/>
            <p:cNvSpPr>
              <a:spLocks/>
            </p:cNvSpPr>
            <p:nvPr/>
          </p:nvSpPr>
          <p:spPr bwMode="gray">
            <a:xfrm>
              <a:off x="3443" y="2075"/>
              <a:ext cx="28" cy="28"/>
            </a:xfrm>
            <a:custGeom>
              <a:avLst/>
              <a:gdLst>
                <a:gd name="T0" fmla="*/ 28 w 28"/>
                <a:gd name="T1" fmla="*/ 4 h 28"/>
                <a:gd name="T2" fmla="*/ 18 w 28"/>
                <a:gd name="T3" fmla="*/ 0 h 28"/>
                <a:gd name="T4" fmla="*/ 14 w 28"/>
                <a:gd name="T5" fmla="*/ 0 h 28"/>
                <a:gd name="T6" fmla="*/ 10 w 28"/>
                <a:gd name="T7" fmla="*/ 2 h 28"/>
                <a:gd name="T8" fmla="*/ 0 w 28"/>
                <a:gd name="T9" fmla="*/ 10 h 28"/>
                <a:gd name="T10" fmla="*/ 0 w 28"/>
                <a:gd name="T11" fmla="*/ 18 h 28"/>
                <a:gd name="T12" fmla="*/ 10 w 28"/>
                <a:gd name="T13" fmla="*/ 20 h 28"/>
                <a:gd name="T14" fmla="*/ 18 w 28"/>
                <a:gd name="T15" fmla="*/ 28 h 28"/>
                <a:gd name="T16" fmla="*/ 26 w 28"/>
                <a:gd name="T17" fmla="*/ 28 h 28"/>
                <a:gd name="T18" fmla="*/ 22 w 28"/>
                <a:gd name="T19" fmla="*/ 18 h 28"/>
                <a:gd name="T20" fmla="*/ 22 w 28"/>
                <a:gd name="T21" fmla="*/ 12 h 28"/>
                <a:gd name="T22" fmla="*/ 28 w 28"/>
                <a:gd name="T2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8">
                  <a:moveTo>
                    <a:pt x="28" y="4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10" y="20"/>
                  </a:lnTo>
                  <a:lnTo>
                    <a:pt x="18" y="28"/>
                  </a:lnTo>
                  <a:lnTo>
                    <a:pt x="26" y="28"/>
                  </a:lnTo>
                  <a:lnTo>
                    <a:pt x="22" y="18"/>
                  </a:lnTo>
                  <a:lnTo>
                    <a:pt x="22" y="12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4" name="Freeform 119"/>
            <p:cNvSpPr>
              <a:spLocks/>
            </p:cNvSpPr>
            <p:nvPr/>
          </p:nvSpPr>
          <p:spPr bwMode="gray">
            <a:xfrm>
              <a:off x="3513" y="2149"/>
              <a:ext cx="84" cy="56"/>
            </a:xfrm>
            <a:custGeom>
              <a:avLst/>
              <a:gdLst>
                <a:gd name="T0" fmla="*/ 0 w 84"/>
                <a:gd name="T1" fmla="*/ 24 h 56"/>
                <a:gd name="T2" fmla="*/ 8 w 84"/>
                <a:gd name="T3" fmla="*/ 34 h 56"/>
                <a:gd name="T4" fmla="*/ 22 w 84"/>
                <a:gd name="T5" fmla="*/ 50 h 56"/>
                <a:gd name="T6" fmla="*/ 48 w 84"/>
                <a:gd name="T7" fmla="*/ 56 h 56"/>
                <a:gd name="T8" fmla="*/ 66 w 84"/>
                <a:gd name="T9" fmla="*/ 56 h 56"/>
                <a:gd name="T10" fmla="*/ 84 w 84"/>
                <a:gd name="T11" fmla="*/ 24 h 56"/>
                <a:gd name="T12" fmla="*/ 82 w 84"/>
                <a:gd name="T13" fmla="*/ 10 h 56"/>
                <a:gd name="T14" fmla="*/ 80 w 84"/>
                <a:gd name="T15" fmla="*/ 2 h 56"/>
                <a:gd name="T16" fmla="*/ 76 w 84"/>
                <a:gd name="T17" fmla="*/ 0 h 56"/>
                <a:gd name="T18" fmla="*/ 68 w 84"/>
                <a:gd name="T19" fmla="*/ 10 h 56"/>
                <a:gd name="T20" fmla="*/ 58 w 84"/>
                <a:gd name="T21" fmla="*/ 18 h 56"/>
                <a:gd name="T22" fmla="*/ 50 w 84"/>
                <a:gd name="T23" fmla="*/ 28 h 56"/>
                <a:gd name="T24" fmla="*/ 42 w 84"/>
                <a:gd name="T25" fmla="*/ 30 h 56"/>
                <a:gd name="T26" fmla="*/ 32 w 84"/>
                <a:gd name="T27" fmla="*/ 26 h 56"/>
                <a:gd name="T28" fmla="*/ 26 w 84"/>
                <a:gd name="T29" fmla="*/ 30 h 56"/>
                <a:gd name="T30" fmla="*/ 22 w 84"/>
                <a:gd name="T31" fmla="*/ 32 h 56"/>
                <a:gd name="T32" fmla="*/ 14 w 84"/>
                <a:gd name="T33" fmla="*/ 30 h 56"/>
                <a:gd name="T34" fmla="*/ 8 w 84"/>
                <a:gd name="T35" fmla="*/ 24 h 56"/>
                <a:gd name="T36" fmla="*/ 4 w 84"/>
                <a:gd name="T37" fmla="*/ 20 h 56"/>
                <a:gd name="T38" fmla="*/ 0 w 84"/>
                <a:gd name="T39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56">
                  <a:moveTo>
                    <a:pt x="0" y="24"/>
                  </a:moveTo>
                  <a:lnTo>
                    <a:pt x="8" y="34"/>
                  </a:lnTo>
                  <a:lnTo>
                    <a:pt x="22" y="50"/>
                  </a:lnTo>
                  <a:lnTo>
                    <a:pt x="48" y="56"/>
                  </a:lnTo>
                  <a:lnTo>
                    <a:pt x="66" y="56"/>
                  </a:lnTo>
                  <a:lnTo>
                    <a:pt x="84" y="24"/>
                  </a:lnTo>
                  <a:lnTo>
                    <a:pt x="82" y="10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68" y="10"/>
                  </a:lnTo>
                  <a:lnTo>
                    <a:pt x="58" y="18"/>
                  </a:lnTo>
                  <a:lnTo>
                    <a:pt x="50" y="28"/>
                  </a:lnTo>
                  <a:lnTo>
                    <a:pt x="42" y="30"/>
                  </a:lnTo>
                  <a:lnTo>
                    <a:pt x="32" y="26"/>
                  </a:lnTo>
                  <a:lnTo>
                    <a:pt x="26" y="30"/>
                  </a:lnTo>
                  <a:lnTo>
                    <a:pt x="22" y="32"/>
                  </a:lnTo>
                  <a:lnTo>
                    <a:pt x="14" y="30"/>
                  </a:lnTo>
                  <a:lnTo>
                    <a:pt x="8" y="24"/>
                  </a:lnTo>
                  <a:lnTo>
                    <a:pt x="4" y="2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5" name="Freeform 120"/>
            <p:cNvSpPr>
              <a:spLocks/>
            </p:cNvSpPr>
            <p:nvPr/>
          </p:nvSpPr>
          <p:spPr bwMode="gray">
            <a:xfrm>
              <a:off x="3527" y="2173"/>
              <a:ext cx="124" cy="130"/>
            </a:xfrm>
            <a:custGeom>
              <a:avLst/>
              <a:gdLst>
                <a:gd name="T0" fmla="*/ 52 w 124"/>
                <a:gd name="T1" fmla="*/ 30 h 130"/>
                <a:gd name="T2" fmla="*/ 70 w 124"/>
                <a:gd name="T3" fmla="*/ 0 h 130"/>
                <a:gd name="T4" fmla="*/ 82 w 124"/>
                <a:gd name="T5" fmla="*/ 8 h 130"/>
                <a:gd name="T6" fmla="*/ 90 w 124"/>
                <a:gd name="T7" fmla="*/ 14 h 130"/>
                <a:gd name="T8" fmla="*/ 102 w 124"/>
                <a:gd name="T9" fmla="*/ 16 h 130"/>
                <a:gd name="T10" fmla="*/ 124 w 124"/>
                <a:gd name="T11" fmla="*/ 36 h 130"/>
                <a:gd name="T12" fmla="*/ 116 w 124"/>
                <a:gd name="T13" fmla="*/ 50 h 130"/>
                <a:gd name="T14" fmla="*/ 104 w 124"/>
                <a:gd name="T15" fmla="*/ 64 h 130"/>
                <a:gd name="T16" fmla="*/ 98 w 124"/>
                <a:gd name="T17" fmla="*/ 66 h 130"/>
                <a:gd name="T18" fmla="*/ 86 w 124"/>
                <a:gd name="T19" fmla="*/ 70 h 130"/>
                <a:gd name="T20" fmla="*/ 88 w 124"/>
                <a:gd name="T21" fmla="*/ 80 h 130"/>
                <a:gd name="T22" fmla="*/ 90 w 124"/>
                <a:gd name="T23" fmla="*/ 90 h 130"/>
                <a:gd name="T24" fmla="*/ 80 w 124"/>
                <a:gd name="T25" fmla="*/ 92 h 130"/>
                <a:gd name="T26" fmla="*/ 72 w 124"/>
                <a:gd name="T27" fmla="*/ 98 h 130"/>
                <a:gd name="T28" fmla="*/ 68 w 124"/>
                <a:gd name="T29" fmla="*/ 104 h 130"/>
                <a:gd name="T30" fmla="*/ 68 w 124"/>
                <a:gd name="T31" fmla="*/ 110 h 130"/>
                <a:gd name="T32" fmla="*/ 54 w 124"/>
                <a:gd name="T33" fmla="*/ 112 h 130"/>
                <a:gd name="T34" fmla="*/ 52 w 124"/>
                <a:gd name="T35" fmla="*/ 118 h 130"/>
                <a:gd name="T36" fmla="*/ 46 w 124"/>
                <a:gd name="T37" fmla="*/ 128 h 130"/>
                <a:gd name="T38" fmla="*/ 26 w 124"/>
                <a:gd name="T39" fmla="*/ 126 h 130"/>
                <a:gd name="T40" fmla="*/ 16 w 124"/>
                <a:gd name="T41" fmla="*/ 130 h 130"/>
                <a:gd name="T42" fmla="*/ 0 w 124"/>
                <a:gd name="T43" fmla="*/ 94 h 130"/>
                <a:gd name="T44" fmla="*/ 12 w 124"/>
                <a:gd name="T45" fmla="*/ 84 h 130"/>
                <a:gd name="T46" fmla="*/ 48 w 124"/>
                <a:gd name="T47" fmla="*/ 72 h 130"/>
                <a:gd name="T48" fmla="*/ 56 w 124"/>
                <a:gd name="T49" fmla="*/ 54 h 130"/>
                <a:gd name="T50" fmla="*/ 56 w 124"/>
                <a:gd name="T51" fmla="*/ 40 h 130"/>
                <a:gd name="T52" fmla="*/ 52 w 124"/>
                <a:gd name="T53" fmla="*/ 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30">
                  <a:moveTo>
                    <a:pt x="52" y="30"/>
                  </a:moveTo>
                  <a:lnTo>
                    <a:pt x="70" y="0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102" y="16"/>
                  </a:lnTo>
                  <a:lnTo>
                    <a:pt x="124" y="36"/>
                  </a:lnTo>
                  <a:lnTo>
                    <a:pt x="116" y="50"/>
                  </a:lnTo>
                  <a:lnTo>
                    <a:pt x="104" y="64"/>
                  </a:lnTo>
                  <a:lnTo>
                    <a:pt x="98" y="66"/>
                  </a:lnTo>
                  <a:lnTo>
                    <a:pt x="86" y="70"/>
                  </a:lnTo>
                  <a:lnTo>
                    <a:pt x="88" y="80"/>
                  </a:lnTo>
                  <a:lnTo>
                    <a:pt x="90" y="90"/>
                  </a:lnTo>
                  <a:lnTo>
                    <a:pt x="80" y="92"/>
                  </a:lnTo>
                  <a:lnTo>
                    <a:pt x="72" y="98"/>
                  </a:lnTo>
                  <a:lnTo>
                    <a:pt x="68" y="104"/>
                  </a:lnTo>
                  <a:lnTo>
                    <a:pt x="68" y="110"/>
                  </a:lnTo>
                  <a:lnTo>
                    <a:pt x="54" y="112"/>
                  </a:lnTo>
                  <a:lnTo>
                    <a:pt x="52" y="118"/>
                  </a:lnTo>
                  <a:lnTo>
                    <a:pt x="46" y="128"/>
                  </a:lnTo>
                  <a:lnTo>
                    <a:pt x="26" y="126"/>
                  </a:lnTo>
                  <a:lnTo>
                    <a:pt x="16" y="130"/>
                  </a:lnTo>
                  <a:lnTo>
                    <a:pt x="0" y="94"/>
                  </a:lnTo>
                  <a:lnTo>
                    <a:pt x="12" y="84"/>
                  </a:lnTo>
                  <a:lnTo>
                    <a:pt x="48" y="72"/>
                  </a:lnTo>
                  <a:lnTo>
                    <a:pt x="56" y="54"/>
                  </a:lnTo>
                  <a:lnTo>
                    <a:pt x="56" y="40"/>
                  </a:lnTo>
                  <a:lnTo>
                    <a:pt x="52" y="3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6" name="Freeform 121"/>
            <p:cNvSpPr>
              <a:spLocks/>
            </p:cNvSpPr>
            <p:nvPr/>
          </p:nvSpPr>
          <p:spPr bwMode="gray">
            <a:xfrm>
              <a:off x="3381" y="2267"/>
              <a:ext cx="162" cy="100"/>
            </a:xfrm>
            <a:custGeom>
              <a:avLst/>
              <a:gdLst>
                <a:gd name="T0" fmla="*/ 50 w 162"/>
                <a:gd name="T1" fmla="*/ 86 h 100"/>
                <a:gd name="T2" fmla="*/ 42 w 162"/>
                <a:gd name="T3" fmla="*/ 92 h 100"/>
                <a:gd name="T4" fmla="*/ 36 w 162"/>
                <a:gd name="T5" fmla="*/ 100 h 100"/>
                <a:gd name="T6" fmla="*/ 16 w 162"/>
                <a:gd name="T7" fmla="*/ 100 h 100"/>
                <a:gd name="T8" fmla="*/ 8 w 162"/>
                <a:gd name="T9" fmla="*/ 96 h 100"/>
                <a:gd name="T10" fmla="*/ 0 w 162"/>
                <a:gd name="T11" fmla="*/ 66 h 100"/>
                <a:gd name="T12" fmla="*/ 0 w 162"/>
                <a:gd name="T13" fmla="*/ 42 h 100"/>
                <a:gd name="T14" fmla="*/ 8 w 162"/>
                <a:gd name="T15" fmla="*/ 24 h 100"/>
                <a:gd name="T16" fmla="*/ 42 w 162"/>
                <a:gd name="T17" fmla="*/ 22 h 100"/>
                <a:gd name="T18" fmla="*/ 72 w 162"/>
                <a:gd name="T19" fmla="*/ 28 h 100"/>
                <a:gd name="T20" fmla="*/ 98 w 162"/>
                <a:gd name="T21" fmla="*/ 4 h 100"/>
                <a:gd name="T22" fmla="*/ 128 w 162"/>
                <a:gd name="T23" fmla="*/ 0 h 100"/>
                <a:gd name="T24" fmla="*/ 146 w 162"/>
                <a:gd name="T25" fmla="*/ 0 h 100"/>
                <a:gd name="T26" fmla="*/ 162 w 162"/>
                <a:gd name="T27" fmla="*/ 36 h 100"/>
                <a:gd name="T28" fmla="*/ 150 w 162"/>
                <a:gd name="T29" fmla="*/ 42 h 100"/>
                <a:gd name="T30" fmla="*/ 142 w 162"/>
                <a:gd name="T31" fmla="*/ 48 h 100"/>
                <a:gd name="T32" fmla="*/ 142 w 162"/>
                <a:gd name="T33" fmla="*/ 56 h 100"/>
                <a:gd name="T34" fmla="*/ 136 w 162"/>
                <a:gd name="T35" fmla="*/ 60 h 100"/>
                <a:gd name="T36" fmla="*/ 114 w 162"/>
                <a:gd name="T37" fmla="*/ 66 h 100"/>
                <a:gd name="T38" fmla="*/ 104 w 162"/>
                <a:gd name="T39" fmla="*/ 68 h 100"/>
                <a:gd name="T40" fmla="*/ 96 w 162"/>
                <a:gd name="T41" fmla="*/ 80 h 100"/>
                <a:gd name="T42" fmla="*/ 78 w 162"/>
                <a:gd name="T43" fmla="*/ 78 h 100"/>
                <a:gd name="T44" fmla="*/ 70 w 162"/>
                <a:gd name="T45" fmla="*/ 88 h 100"/>
                <a:gd name="T46" fmla="*/ 56 w 162"/>
                <a:gd name="T47" fmla="*/ 88 h 100"/>
                <a:gd name="T48" fmla="*/ 50 w 162"/>
                <a:gd name="T49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2" h="100">
                  <a:moveTo>
                    <a:pt x="50" y="86"/>
                  </a:moveTo>
                  <a:lnTo>
                    <a:pt x="42" y="92"/>
                  </a:lnTo>
                  <a:lnTo>
                    <a:pt x="36" y="100"/>
                  </a:lnTo>
                  <a:lnTo>
                    <a:pt x="16" y="100"/>
                  </a:lnTo>
                  <a:lnTo>
                    <a:pt x="8" y="96"/>
                  </a:lnTo>
                  <a:lnTo>
                    <a:pt x="0" y="66"/>
                  </a:lnTo>
                  <a:lnTo>
                    <a:pt x="0" y="42"/>
                  </a:lnTo>
                  <a:lnTo>
                    <a:pt x="8" y="24"/>
                  </a:lnTo>
                  <a:lnTo>
                    <a:pt x="42" y="22"/>
                  </a:lnTo>
                  <a:lnTo>
                    <a:pt x="72" y="28"/>
                  </a:lnTo>
                  <a:lnTo>
                    <a:pt x="98" y="4"/>
                  </a:lnTo>
                  <a:lnTo>
                    <a:pt x="128" y="0"/>
                  </a:lnTo>
                  <a:lnTo>
                    <a:pt x="146" y="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42" y="48"/>
                  </a:lnTo>
                  <a:lnTo>
                    <a:pt x="142" y="56"/>
                  </a:lnTo>
                  <a:lnTo>
                    <a:pt x="136" y="60"/>
                  </a:lnTo>
                  <a:lnTo>
                    <a:pt x="114" y="66"/>
                  </a:lnTo>
                  <a:lnTo>
                    <a:pt x="104" y="68"/>
                  </a:lnTo>
                  <a:lnTo>
                    <a:pt x="96" y="80"/>
                  </a:lnTo>
                  <a:lnTo>
                    <a:pt x="78" y="78"/>
                  </a:lnTo>
                  <a:lnTo>
                    <a:pt x="70" y="88"/>
                  </a:lnTo>
                  <a:lnTo>
                    <a:pt x="56" y="88"/>
                  </a:lnTo>
                  <a:lnTo>
                    <a:pt x="50" y="8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7" name="Freeform 122"/>
            <p:cNvSpPr>
              <a:spLocks/>
            </p:cNvSpPr>
            <p:nvPr/>
          </p:nvSpPr>
          <p:spPr bwMode="gray">
            <a:xfrm>
              <a:off x="3401" y="1903"/>
              <a:ext cx="306" cy="258"/>
            </a:xfrm>
            <a:custGeom>
              <a:avLst/>
              <a:gdLst>
                <a:gd name="T0" fmla="*/ 80 w 306"/>
                <a:gd name="T1" fmla="*/ 38 h 258"/>
                <a:gd name="T2" fmla="*/ 112 w 306"/>
                <a:gd name="T3" fmla="*/ 56 h 258"/>
                <a:gd name="T4" fmla="*/ 156 w 306"/>
                <a:gd name="T5" fmla="*/ 48 h 258"/>
                <a:gd name="T6" fmla="*/ 204 w 306"/>
                <a:gd name="T7" fmla="*/ 28 h 258"/>
                <a:gd name="T8" fmla="*/ 256 w 306"/>
                <a:gd name="T9" fmla="*/ 52 h 258"/>
                <a:gd name="T10" fmla="*/ 274 w 306"/>
                <a:gd name="T11" fmla="*/ 78 h 258"/>
                <a:gd name="T12" fmla="*/ 262 w 306"/>
                <a:gd name="T13" fmla="*/ 126 h 258"/>
                <a:gd name="T14" fmla="*/ 282 w 306"/>
                <a:gd name="T15" fmla="*/ 150 h 258"/>
                <a:gd name="T16" fmla="*/ 266 w 306"/>
                <a:gd name="T17" fmla="*/ 176 h 258"/>
                <a:gd name="T18" fmla="*/ 286 w 306"/>
                <a:gd name="T19" fmla="*/ 202 h 258"/>
                <a:gd name="T20" fmla="*/ 298 w 306"/>
                <a:gd name="T21" fmla="*/ 224 h 258"/>
                <a:gd name="T22" fmla="*/ 306 w 306"/>
                <a:gd name="T23" fmla="*/ 232 h 258"/>
                <a:gd name="T24" fmla="*/ 278 w 306"/>
                <a:gd name="T25" fmla="*/ 242 h 258"/>
                <a:gd name="T26" fmla="*/ 236 w 306"/>
                <a:gd name="T27" fmla="*/ 254 h 258"/>
                <a:gd name="T28" fmla="*/ 206 w 306"/>
                <a:gd name="T29" fmla="*/ 230 h 258"/>
                <a:gd name="T30" fmla="*/ 188 w 306"/>
                <a:gd name="T31" fmla="*/ 224 h 258"/>
                <a:gd name="T32" fmla="*/ 164 w 306"/>
                <a:gd name="T33" fmla="*/ 234 h 258"/>
                <a:gd name="T34" fmla="*/ 118 w 306"/>
                <a:gd name="T35" fmla="*/ 206 h 258"/>
                <a:gd name="T36" fmla="*/ 98 w 306"/>
                <a:gd name="T37" fmla="*/ 176 h 258"/>
                <a:gd name="T38" fmla="*/ 70 w 306"/>
                <a:gd name="T39" fmla="*/ 176 h 258"/>
                <a:gd name="T40" fmla="*/ 62 w 306"/>
                <a:gd name="T41" fmla="*/ 166 h 258"/>
                <a:gd name="T42" fmla="*/ 60 w 306"/>
                <a:gd name="T43" fmla="*/ 140 h 258"/>
                <a:gd name="T44" fmla="*/ 38 w 306"/>
                <a:gd name="T45" fmla="*/ 126 h 258"/>
                <a:gd name="T46" fmla="*/ 26 w 306"/>
                <a:gd name="T47" fmla="*/ 90 h 258"/>
                <a:gd name="T48" fmla="*/ 30 w 306"/>
                <a:gd name="T49" fmla="*/ 78 h 258"/>
                <a:gd name="T50" fmla="*/ 26 w 306"/>
                <a:gd name="T51" fmla="*/ 70 h 258"/>
                <a:gd name="T52" fmla="*/ 10 w 306"/>
                <a:gd name="T53" fmla="*/ 44 h 258"/>
                <a:gd name="T54" fmla="*/ 4 w 306"/>
                <a:gd name="T55" fmla="*/ 24 h 258"/>
                <a:gd name="T56" fmla="*/ 0 w 306"/>
                <a:gd name="T57" fmla="*/ 8 h 258"/>
                <a:gd name="T58" fmla="*/ 10 w 306"/>
                <a:gd name="T59" fmla="*/ 2 h 258"/>
                <a:gd name="T60" fmla="*/ 32 w 306"/>
                <a:gd name="T61" fmla="*/ 18 h 258"/>
                <a:gd name="T62" fmla="*/ 42 w 306"/>
                <a:gd name="T63" fmla="*/ 14 h 258"/>
                <a:gd name="T64" fmla="*/ 60 w 306"/>
                <a:gd name="T65" fmla="*/ 0 h 258"/>
                <a:gd name="T66" fmla="*/ 64 w 306"/>
                <a:gd name="T67" fmla="*/ 10 h 258"/>
                <a:gd name="T68" fmla="*/ 62 w 306"/>
                <a:gd name="T69" fmla="*/ 18 h 258"/>
                <a:gd name="T70" fmla="*/ 76 w 306"/>
                <a:gd name="T71" fmla="*/ 2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258">
                  <a:moveTo>
                    <a:pt x="76" y="24"/>
                  </a:moveTo>
                  <a:lnTo>
                    <a:pt x="80" y="38"/>
                  </a:lnTo>
                  <a:lnTo>
                    <a:pt x="100" y="48"/>
                  </a:lnTo>
                  <a:lnTo>
                    <a:pt x="112" y="56"/>
                  </a:lnTo>
                  <a:lnTo>
                    <a:pt x="142" y="56"/>
                  </a:lnTo>
                  <a:lnTo>
                    <a:pt x="156" y="48"/>
                  </a:lnTo>
                  <a:lnTo>
                    <a:pt x="178" y="32"/>
                  </a:lnTo>
                  <a:lnTo>
                    <a:pt x="204" y="28"/>
                  </a:lnTo>
                  <a:lnTo>
                    <a:pt x="226" y="36"/>
                  </a:lnTo>
                  <a:lnTo>
                    <a:pt x="256" y="52"/>
                  </a:lnTo>
                  <a:lnTo>
                    <a:pt x="272" y="56"/>
                  </a:lnTo>
                  <a:lnTo>
                    <a:pt x="274" y="78"/>
                  </a:lnTo>
                  <a:lnTo>
                    <a:pt x="264" y="98"/>
                  </a:lnTo>
                  <a:lnTo>
                    <a:pt x="262" y="126"/>
                  </a:lnTo>
                  <a:lnTo>
                    <a:pt x="268" y="150"/>
                  </a:lnTo>
                  <a:lnTo>
                    <a:pt x="282" y="150"/>
                  </a:lnTo>
                  <a:lnTo>
                    <a:pt x="280" y="162"/>
                  </a:lnTo>
                  <a:lnTo>
                    <a:pt x="266" y="176"/>
                  </a:lnTo>
                  <a:lnTo>
                    <a:pt x="272" y="186"/>
                  </a:lnTo>
                  <a:lnTo>
                    <a:pt x="286" y="202"/>
                  </a:lnTo>
                  <a:lnTo>
                    <a:pt x="298" y="212"/>
                  </a:lnTo>
                  <a:lnTo>
                    <a:pt x="298" y="224"/>
                  </a:lnTo>
                  <a:lnTo>
                    <a:pt x="306" y="224"/>
                  </a:lnTo>
                  <a:lnTo>
                    <a:pt x="306" y="232"/>
                  </a:lnTo>
                  <a:lnTo>
                    <a:pt x="292" y="234"/>
                  </a:lnTo>
                  <a:lnTo>
                    <a:pt x="278" y="242"/>
                  </a:lnTo>
                  <a:lnTo>
                    <a:pt x="278" y="258"/>
                  </a:lnTo>
                  <a:lnTo>
                    <a:pt x="236" y="254"/>
                  </a:lnTo>
                  <a:lnTo>
                    <a:pt x="208" y="246"/>
                  </a:lnTo>
                  <a:lnTo>
                    <a:pt x="206" y="230"/>
                  </a:lnTo>
                  <a:lnTo>
                    <a:pt x="196" y="222"/>
                  </a:lnTo>
                  <a:lnTo>
                    <a:pt x="188" y="224"/>
                  </a:lnTo>
                  <a:lnTo>
                    <a:pt x="178" y="232"/>
                  </a:lnTo>
                  <a:lnTo>
                    <a:pt x="164" y="234"/>
                  </a:lnTo>
                  <a:lnTo>
                    <a:pt x="138" y="224"/>
                  </a:lnTo>
                  <a:lnTo>
                    <a:pt x="118" y="206"/>
                  </a:lnTo>
                  <a:lnTo>
                    <a:pt x="104" y="188"/>
                  </a:lnTo>
                  <a:lnTo>
                    <a:pt x="98" y="176"/>
                  </a:lnTo>
                  <a:lnTo>
                    <a:pt x="80" y="172"/>
                  </a:lnTo>
                  <a:lnTo>
                    <a:pt x="70" y="176"/>
                  </a:lnTo>
                  <a:lnTo>
                    <a:pt x="60" y="172"/>
                  </a:lnTo>
                  <a:lnTo>
                    <a:pt x="62" y="166"/>
                  </a:lnTo>
                  <a:lnTo>
                    <a:pt x="56" y="154"/>
                  </a:lnTo>
                  <a:lnTo>
                    <a:pt x="60" y="140"/>
                  </a:lnTo>
                  <a:lnTo>
                    <a:pt x="48" y="130"/>
                  </a:lnTo>
                  <a:lnTo>
                    <a:pt x="38" y="126"/>
                  </a:lnTo>
                  <a:lnTo>
                    <a:pt x="20" y="104"/>
                  </a:lnTo>
                  <a:lnTo>
                    <a:pt x="26" y="90"/>
                  </a:lnTo>
                  <a:lnTo>
                    <a:pt x="32" y="86"/>
                  </a:lnTo>
                  <a:lnTo>
                    <a:pt x="30" y="78"/>
                  </a:lnTo>
                  <a:lnTo>
                    <a:pt x="34" y="72"/>
                  </a:lnTo>
                  <a:lnTo>
                    <a:pt x="26" y="70"/>
                  </a:lnTo>
                  <a:lnTo>
                    <a:pt x="16" y="54"/>
                  </a:lnTo>
                  <a:lnTo>
                    <a:pt x="10" y="44"/>
                  </a:lnTo>
                  <a:lnTo>
                    <a:pt x="6" y="34"/>
                  </a:lnTo>
                  <a:lnTo>
                    <a:pt x="4" y="24"/>
                  </a:lnTo>
                  <a:lnTo>
                    <a:pt x="2" y="16"/>
                  </a:lnTo>
                  <a:lnTo>
                    <a:pt x="0" y="8"/>
                  </a:lnTo>
                  <a:lnTo>
                    <a:pt x="2" y="4"/>
                  </a:lnTo>
                  <a:lnTo>
                    <a:pt x="10" y="2"/>
                  </a:lnTo>
                  <a:lnTo>
                    <a:pt x="24" y="14"/>
                  </a:lnTo>
                  <a:lnTo>
                    <a:pt x="32" y="18"/>
                  </a:lnTo>
                  <a:lnTo>
                    <a:pt x="34" y="12"/>
                  </a:lnTo>
                  <a:lnTo>
                    <a:pt x="42" y="14"/>
                  </a:lnTo>
                  <a:lnTo>
                    <a:pt x="48" y="10"/>
                  </a:lnTo>
                  <a:lnTo>
                    <a:pt x="60" y="0"/>
                  </a:lnTo>
                  <a:lnTo>
                    <a:pt x="64" y="2"/>
                  </a:lnTo>
                  <a:lnTo>
                    <a:pt x="64" y="10"/>
                  </a:lnTo>
                  <a:lnTo>
                    <a:pt x="68" y="16"/>
                  </a:lnTo>
                  <a:lnTo>
                    <a:pt x="62" y="18"/>
                  </a:lnTo>
                  <a:lnTo>
                    <a:pt x="68" y="24"/>
                  </a:lnTo>
                  <a:lnTo>
                    <a:pt x="76" y="24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8" name="Freeform 123"/>
            <p:cNvSpPr>
              <a:spLocks/>
            </p:cNvSpPr>
            <p:nvPr/>
          </p:nvSpPr>
          <p:spPr bwMode="gray">
            <a:xfrm>
              <a:off x="3663" y="1925"/>
              <a:ext cx="226" cy="162"/>
            </a:xfrm>
            <a:custGeom>
              <a:avLst/>
              <a:gdLst>
                <a:gd name="T0" fmla="*/ 12 w 226"/>
                <a:gd name="T1" fmla="*/ 56 h 162"/>
                <a:gd name="T2" fmla="*/ 24 w 226"/>
                <a:gd name="T3" fmla="*/ 56 h 162"/>
                <a:gd name="T4" fmla="*/ 34 w 226"/>
                <a:gd name="T5" fmla="*/ 60 h 162"/>
                <a:gd name="T6" fmla="*/ 44 w 226"/>
                <a:gd name="T7" fmla="*/ 48 h 162"/>
                <a:gd name="T8" fmla="*/ 56 w 226"/>
                <a:gd name="T9" fmla="*/ 44 h 162"/>
                <a:gd name="T10" fmla="*/ 68 w 226"/>
                <a:gd name="T11" fmla="*/ 26 h 162"/>
                <a:gd name="T12" fmla="*/ 84 w 226"/>
                <a:gd name="T13" fmla="*/ 20 h 162"/>
                <a:gd name="T14" fmla="*/ 96 w 226"/>
                <a:gd name="T15" fmla="*/ 20 h 162"/>
                <a:gd name="T16" fmla="*/ 116 w 226"/>
                <a:gd name="T17" fmla="*/ 26 h 162"/>
                <a:gd name="T18" fmla="*/ 126 w 226"/>
                <a:gd name="T19" fmla="*/ 30 h 162"/>
                <a:gd name="T20" fmla="*/ 146 w 226"/>
                <a:gd name="T21" fmla="*/ 18 h 162"/>
                <a:gd name="T22" fmla="*/ 154 w 226"/>
                <a:gd name="T23" fmla="*/ 16 h 162"/>
                <a:gd name="T24" fmla="*/ 164 w 226"/>
                <a:gd name="T25" fmla="*/ 0 h 162"/>
                <a:gd name="T26" fmla="*/ 172 w 226"/>
                <a:gd name="T27" fmla="*/ 6 h 162"/>
                <a:gd name="T28" fmla="*/ 174 w 226"/>
                <a:gd name="T29" fmla="*/ 18 h 162"/>
                <a:gd name="T30" fmla="*/ 172 w 226"/>
                <a:gd name="T31" fmla="*/ 26 h 162"/>
                <a:gd name="T32" fmla="*/ 172 w 226"/>
                <a:gd name="T33" fmla="*/ 32 h 162"/>
                <a:gd name="T34" fmla="*/ 182 w 226"/>
                <a:gd name="T35" fmla="*/ 30 h 162"/>
                <a:gd name="T36" fmla="*/ 190 w 226"/>
                <a:gd name="T37" fmla="*/ 26 h 162"/>
                <a:gd name="T38" fmla="*/ 198 w 226"/>
                <a:gd name="T39" fmla="*/ 20 h 162"/>
                <a:gd name="T40" fmla="*/ 226 w 226"/>
                <a:gd name="T41" fmla="*/ 20 h 162"/>
                <a:gd name="T42" fmla="*/ 226 w 226"/>
                <a:gd name="T43" fmla="*/ 28 h 162"/>
                <a:gd name="T44" fmla="*/ 214 w 226"/>
                <a:gd name="T45" fmla="*/ 30 h 162"/>
                <a:gd name="T46" fmla="*/ 198 w 226"/>
                <a:gd name="T47" fmla="*/ 30 h 162"/>
                <a:gd name="T48" fmla="*/ 190 w 226"/>
                <a:gd name="T49" fmla="*/ 30 h 162"/>
                <a:gd name="T50" fmla="*/ 186 w 226"/>
                <a:gd name="T51" fmla="*/ 32 h 162"/>
                <a:gd name="T52" fmla="*/ 174 w 226"/>
                <a:gd name="T53" fmla="*/ 40 h 162"/>
                <a:gd name="T54" fmla="*/ 168 w 226"/>
                <a:gd name="T55" fmla="*/ 46 h 162"/>
                <a:gd name="T56" fmla="*/ 172 w 226"/>
                <a:gd name="T57" fmla="*/ 52 h 162"/>
                <a:gd name="T58" fmla="*/ 174 w 226"/>
                <a:gd name="T59" fmla="*/ 58 h 162"/>
                <a:gd name="T60" fmla="*/ 172 w 226"/>
                <a:gd name="T61" fmla="*/ 68 h 162"/>
                <a:gd name="T62" fmla="*/ 168 w 226"/>
                <a:gd name="T63" fmla="*/ 78 h 162"/>
                <a:gd name="T64" fmla="*/ 152 w 226"/>
                <a:gd name="T65" fmla="*/ 84 h 162"/>
                <a:gd name="T66" fmla="*/ 148 w 226"/>
                <a:gd name="T67" fmla="*/ 96 h 162"/>
                <a:gd name="T68" fmla="*/ 142 w 226"/>
                <a:gd name="T69" fmla="*/ 100 h 162"/>
                <a:gd name="T70" fmla="*/ 138 w 226"/>
                <a:gd name="T71" fmla="*/ 110 h 162"/>
                <a:gd name="T72" fmla="*/ 138 w 226"/>
                <a:gd name="T73" fmla="*/ 124 h 162"/>
                <a:gd name="T74" fmla="*/ 114 w 226"/>
                <a:gd name="T75" fmla="*/ 124 h 162"/>
                <a:gd name="T76" fmla="*/ 110 w 226"/>
                <a:gd name="T77" fmla="*/ 132 h 162"/>
                <a:gd name="T78" fmla="*/ 94 w 226"/>
                <a:gd name="T79" fmla="*/ 132 h 162"/>
                <a:gd name="T80" fmla="*/ 90 w 226"/>
                <a:gd name="T81" fmla="*/ 138 h 162"/>
                <a:gd name="T82" fmla="*/ 88 w 226"/>
                <a:gd name="T83" fmla="*/ 156 h 162"/>
                <a:gd name="T84" fmla="*/ 78 w 226"/>
                <a:gd name="T85" fmla="*/ 158 h 162"/>
                <a:gd name="T86" fmla="*/ 42 w 226"/>
                <a:gd name="T87" fmla="*/ 162 h 162"/>
                <a:gd name="T88" fmla="*/ 24 w 226"/>
                <a:gd name="T89" fmla="*/ 162 h 162"/>
                <a:gd name="T90" fmla="*/ 18 w 226"/>
                <a:gd name="T91" fmla="*/ 156 h 162"/>
                <a:gd name="T92" fmla="*/ 8 w 226"/>
                <a:gd name="T93" fmla="*/ 160 h 162"/>
                <a:gd name="T94" fmla="*/ 4 w 226"/>
                <a:gd name="T95" fmla="*/ 154 h 162"/>
                <a:gd name="T96" fmla="*/ 18 w 226"/>
                <a:gd name="T97" fmla="*/ 140 h 162"/>
                <a:gd name="T98" fmla="*/ 20 w 226"/>
                <a:gd name="T99" fmla="*/ 128 h 162"/>
                <a:gd name="T100" fmla="*/ 6 w 226"/>
                <a:gd name="T101" fmla="*/ 128 h 162"/>
                <a:gd name="T102" fmla="*/ 4 w 226"/>
                <a:gd name="T103" fmla="*/ 114 h 162"/>
                <a:gd name="T104" fmla="*/ 0 w 226"/>
                <a:gd name="T105" fmla="*/ 104 h 162"/>
                <a:gd name="T106" fmla="*/ 2 w 226"/>
                <a:gd name="T107" fmla="*/ 76 h 162"/>
                <a:gd name="T108" fmla="*/ 12 w 226"/>
                <a:gd name="T109" fmla="*/ 5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6" h="162">
                  <a:moveTo>
                    <a:pt x="12" y="56"/>
                  </a:moveTo>
                  <a:lnTo>
                    <a:pt x="24" y="56"/>
                  </a:lnTo>
                  <a:lnTo>
                    <a:pt x="34" y="60"/>
                  </a:lnTo>
                  <a:lnTo>
                    <a:pt x="44" y="48"/>
                  </a:lnTo>
                  <a:lnTo>
                    <a:pt x="56" y="44"/>
                  </a:lnTo>
                  <a:lnTo>
                    <a:pt x="68" y="26"/>
                  </a:lnTo>
                  <a:lnTo>
                    <a:pt x="84" y="20"/>
                  </a:lnTo>
                  <a:lnTo>
                    <a:pt x="96" y="20"/>
                  </a:lnTo>
                  <a:lnTo>
                    <a:pt x="116" y="26"/>
                  </a:lnTo>
                  <a:lnTo>
                    <a:pt x="126" y="30"/>
                  </a:lnTo>
                  <a:lnTo>
                    <a:pt x="146" y="18"/>
                  </a:lnTo>
                  <a:lnTo>
                    <a:pt x="154" y="16"/>
                  </a:lnTo>
                  <a:lnTo>
                    <a:pt x="164" y="0"/>
                  </a:lnTo>
                  <a:lnTo>
                    <a:pt x="172" y="6"/>
                  </a:lnTo>
                  <a:lnTo>
                    <a:pt x="174" y="18"/>
                  </a:lnTo>
                  <a:lnTo>
                    <a:pt x="172" y="26"/>
                  </a:lnTo>
                  <a:lnTo>
                    <a:pt x="172" y="32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8" y="20"/>
                  </a:lnTo>
                  <a:lnTo>
                    <a:pt x="226" y="20"/>
                  </a:lnTo>
                  <a:lnTo>
                    <a:pt x="226" y="28"/>
                  </a:lnTo>
                  <a:lnTo>
                    <a:pt x="214" y="30"/>
                  </a:lnTo>
                  <a:lnTo>
                    <a:pt x="198" y="30"/>
                  </a:lnTo>
                  <a:lnTo>
                    <a:pt x="190" y="30"/>
                  </a:lnTo>
                  <a:lnTo>
                    <a:pt x="186" y="32"/>
                  </a:lnTo>
                  <a:lnTo>
                    <a:pt x="174" y="40"/>
                  </a:lnTo>
                  <a:lnTo>
                    <a:pt x="168" y="46"/>
                  </a:lnTo>
                  <a:lnTo>
                    <a:pt x="172" y="52"/>
                  </a:lnTo>
                  <a:lnTo>
                    <a:pt x="174" y="58"/>
                  </a:lnTo>
                  <a:lnTo>
                    <a:pt x="172" y="68"/>
                  </a:lnTo>
                  <a:lnTo>
                    <a:pt x="168" y="78"/>
                  </a:lnTo>
                  <a:lnTo>
                    <a:pt x="152" y="84"/>
                  </a:lnTo>
                  <a:lnTo>
                    <a:pt x="148" y="96"/>
                  </a:lnTo>
                  <a:lnTo>
                    <a:pt x="142" y="100"/>
                  </a:lnTo>
                  <a:lnTo>
                    <a:pt x="138" y="110"/>
                  </a:lnTo>
                  <a:lnTo>
                    <a:pt x="138" y="124"/>
                  </a:lnTo>
                  <a:lnTo>
                    <a:pt x="114" y="124"/>
                  </a:lnTo>
                  <a:lnTo>
                    <a:pt x="110" y="132"/>
                  </a:lnTo>
                  <a:lnTo>
                    <a:pt x="94" y="132"/>
                  </a:lnTo>
                  <a:lnTo>
                    <a:pt x="90" y="138"/>
                  </a:lnTo>
                  <a:lnTo>
                    <a:pt x="88" y="156"/>
                  </a:lnTo>
                  <a:lnTo>
                    <a:pt x="78" y="158"/>
                  </a:lnTo>
                  <a:lnTo>
                    <a:pt x="42" y="162"/>
                  </a:lnTo>
                  <a:lnTo>
                    <a:pt x="24" y="162"/>
                  </a:lnTo>
                  <a:lnTo>
                    <a:pt x="18" y="156"/>
                  </a:lnTo>
                  <a:lnTo>
                    <a:pt x="8" y="160"/>
                  </a:lnTo>
                  <a:lnTo>
                    <a:pt x="4" y="154"/>
                  </a:lnTo>
                  <a:lnTo>
                    <a:pt x="18" y="140"/>
                  </a:lnTo>
                  <a:lnTo>
                    <a:pt x="20" y="128"/>
                  </a:lnTo>
                  <a:lnTo>
                    <a:pt x="6" y="128"/>
                  </a:lnTo>
                  <a:lnTo>
                    <a:pt x="4" y="114"/>
                  </a:lnTo>
                  <a:lnTo>
                    <a:pt x="0" y="104"/>
                  </a:lnTo>
                  <a:lnTo>
                    <a:pt x="2" y="76"/>
                  </a:lnTo>
                  <a:lnTo>
                    <a:pt x="12" y="56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09" name="Freeform 124"/>
            <p:cNvSpPr>
              <a:spLocks/>
            </p:cNvSpPr>
            <p:nvPr/>
          </p:nvSpPr>
          <p:spPr bwMode="gray">
            <a:xfrm>
              <a:off x="3671" y="1953"/>
              <a:ext cx="256" cy="232"/>
            </a:xfrm>
            <a:custGeom>
              <a:avLst/>
              <a:gdLst>
                <a:gd name="T0" fmla="*/ 8 w 256"/>
                <a:gd name="T1" fmla="*/ 192 h 232"/>
                <a:gd name="T2" fmla="*/ 36 w 256"/>
                <a:gd name="T3" fmla="*/ 182 h 232"/>
                <a:gd name="T4" fmla="*/ 28 w 256"/>
                <a:gd name="T5" fmla="*/ 174 h 232"/>
                <a:gd name="T6" fmla="*/ 16 w 256"/>
                <a:gd name="T7" fmla="*/ 152 h 232"/>
                <a:gd name="T8" fmla="*/ 10 w 256"/>
                <a:gd name="T9" fmla="*/ 128 h 232"/>
                <a:gd name="T10" fmla="*/ 34 w 256"/>
                <a:gd name="T11" fmla="*/ 134 h 232"/>
                <a:gd name="T12" fmla="*/ 70 w 256"/>
                <a:gd name="T13" fmla="*/ 130 h 232"/>
                <a:gd name="T14" fmla="*/ 82 w 256"/>
                <a:gd name="T15" fmla="*/ 110 h 232"/>
                <a:gd name="T16" fmla="*/ 102 w 256"/>
                <a:gd name="T17" fmla="*/ 104 h 232"/>
                <a:gd name="T18" fmla="*/ 130 w 256"/>
                <a:gd name="T19" fmla="*/ 96 h 232"/>
                <a:gd name="T20" fmla="*/ 134 w 256"/>
                <a:gd name="T21" fmla="*/ 72 h 232"/>
                <a:gd name="T22" fmla="*/ 144 w 256"/>
                <a:gd name="T23" fmla="*/ 56 h 232"/>
                <a:gd name="T24" fmla="*/ 166 w 256"/>
                <a:gd name="T25" fmla="*/ 30 h 232"/>
                <a:gd name="T26" fmla="*/ 166 w 256"/>
                <a:gd name="T27" fmla="*/ 12 h 232"/>
                <a:gd name="T28" fmla="*/ 190 w 256"/>
                <a:gd name="T29" fmla="*/ 2 h 232"/>
                <a:gd name="T30" fmla="*/ 218 w 256"/>
                <a:gd name="T31" fmla="*/ 0 h 232"/>
                <a:gd name="T32" fmla="*/ 236 w 256"/>
                <a:gd name="T33" fmla="*/ 6 h 232"/>
                <a:gd name="T34" fmla="*/ 256 w 256"/>
                <a:gd name="T35" fmla="*/ 24 h 232"/>
                <a:gd name="T36" fmla="*/ 250 w 256"/>
                <a:gd name="T37" fmla="*/ 42 h 232"/>
                <a:gd name="T38" fmla="*/ 204 w 256"/>
                <a:gd name="T39" fmla="*/ 42 h 232"/>
                <a:gd name="T40" fmla="*/ 214 w 256"/>
                <a:gd name="T41" fmla="*/ 78 h 232"/>
                <a:gd name="T42" fmla="*/ 216 w 256"/>
                <a:gd name="T43" fmla="*/ 92 h 232"/>
                <a:gd name="T44" fmla="*/ 172 w 256"/>
                <a:gd name="T45" fmla="*/ 160 h 232"/>
                <a:gd name="T46" fmla="*/ 150 w 256"/>
                <a:gd name="T47" fmla="*/ 160 h 232"/>
                <a:gd name="T48" fmla="*/ 132 w 256"/>
                <a:gd name="T49" fmla="*/ 172 h 232"/>
                <a:gd name="T50" fmla="*/ 140 w 256"/>
                <a:gd name="T51" fmla="*/ 182 h 232"/>
                <a:gd name="T52" fmla="*/ 150 w 256"/>
                <a:gd name="T53" fmla="*/ 202 h 232"/>
                <a:gd name="T54" fmla="*/ 156 w 256"/>
                <a:gd name="T55" fmla="*/ 220 h 232"/>
                <a:gd name="T56" fmla="*/ 138 w 256"/>
                <a:gd name="T57" fmla="*/ 226 h 232"/>
                <a:gd name="T58" fmla="*/ 122 w 256"/>
                <a:gd name="T59" fmla="*/ 220 h 232"/>
                <a:gd name="T60" fmla="*/ 104 w 256"/>
                <a:gd name="T61" fmla="*/ 228 h 232"/>
                <a:gd name="T62" fmla="*/ 86 w 256"/>
                <a:gd name="T63" fmla="*/ 200 h 232"/>
                <a:gd name="T64" fmla="*/ 34 w 256"/>
                <a:gd name="T65" fmla="*/ 21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6" h="232">
                  <a:moveTo>
                    <a:pt x="8" y="208"/>
                  </a:moveTo>
                  <a:lnTo>
                    <a:pt x="8" y="192"/>
                  </a:lnTo>
                  <a:lnTo>
                    <a:pt x="22" y="184"/>
                  </a:lnTo>
                  <a:lnTo>
                    <a:pt x="36" y="182"/>
                  </a:lnTo>
                  <a:lnTo>
                    <a:pt x="36" y="174"/>
                  </a:lnTo>
                  <a:lnTo>
                    <a:pt x="28" y="174"/>
                  </a:lnTo>
                  <a:lnTo>
                    <a:pt x="28" y="162"/>
                  </a:lnTo>
                  <a:lnTo>
                    <a:pt x="16" y="152"/>
                  </a:lnTo>
                  <a:lnTo>
                    <a:pt x="0" y="132"/>
                  </a:lnTo>
                  <a:lnTo>
                    <a:pt x="10" y="128"/>
                  </a:lnTo>
                  <a:lnTo>
                    <a:pt x="16" y="134"/>
                  </a:lnTo>
                  <a:lnTo>
                    <a:pt x="34" y="134"/>
                  </a:lnTo>
                  <a:lnTo>
                    <a:pt x="54" y="132"/>
                  </a:lnTo>
                  <a:lnTo>
                    <a:pt x="70" y="130"/>
                  </a:lnTo>
                  <a:lnTo>
                    <a:pt x="80" y="128"/>
                  </a:lnTo>
                  <a:lnTo>
                    <a:pt x="82" y="110"/>
                  </a:lnTo>
                  <a:lnTo>
                    <a:pt x="86" y="104"/>
                  </a:lnTo>
                  <a:lnTo>
                    <a:pt x="102" y="104"/>
                  </a:lnTo>
                  <a:lnTo>
                    <a:pt x="106" y="9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40" y="68"/>
                  </a:lnTo>
                  <a:lnTo>
                    <a:pt x="144" y="56"/>
                  </a:lnTo>
                  <a:lnTo>
                    <a:pt x="160" y="50"/>
                  </a:lnTo>
                  <a:lnTo>
                    <a:pt x="166" y="30"/>
                  </a:lnTo>
                  <a:lnTo>
                    <a:pt x="160" y="18"/>
                  </a:lnTo>
                  <a:lnTo>
                    <a:pt x="166" y="12"/>
                  </a:lnTo>
                  <a:lnTo>
                    <a:pt x="182" y="2"/>
                  </a:lnTo>
                  <a:lnTo>
                    <a:pt x="190" y="2"/>
                  </a:lnTo>
                  <a:lnTo>
                    <a:pt x="206" y="2"/>
                  </a:lnTo>
                  <a:lnTo>
                    <a:pt x="218" y="0"/>
                  </a:lnTo>
                  <a:lnTo>
                    <a:pt x="224" y="2"/>
                  </a:lnTo>
                  <a:lnTo>
                    <a:pt x="236" y="6"/>
                  </a:lnTo>
                  <a:lnTo>
                    <a:pt x="236" y="16"/>
                  </a:lnTo>
                  <a:lnTo>
                    <a:pt x="256" y="24"/>
                  </a:lnTo>
                  <a:lnTo>
                    <a:pt x="254" y="30"/>
                  </a:lnTo>
                  <a:lnTo>
                    <a:pt x="250" y="42"/>
                  </a:lnTo>
                  <a:lnTo>
                    <a:pt x="234" y="46"/>
                  </a:lnTo>
                  <a:lnTo>
                    <a:pt x="204" y="42"/>
                  </a:lnTo>
                  <a:lnTo>
                    <a:pt x="206" y="72"/>
                  </a:lnTo>
                  <a:lnTo>
                    <a:pt x="214" y="78"/>
                  </a:lnTo>
                  <a:lnTo>
                    <a:pt x="222" y="86"/>
                  </a:lnTo>
                  <a:lnTo>
                    <a:pt x="216" y="92"/>
                  </a:lnTo>
                  <a:lnTo>
                    <a:pt x="214" y="106"/>
                  </a:lnTo>
                  <a:lnTo>
                    <a:pt x="172" y="160"/>
                  </a:lnTo>
                  <a:lnTo>
                    <a:pt x="158" y="164"/>
                  </a:lnTo>
                  <a:lnTo>
                    <a:pt x="150" y="160"/>
                  </a:lnTo>
                  <a:lnTo>
                    <a:pt x="142" y="160"/>
                  </a:lnTo>
                  <a:lnTo>
                    <a:pt x="132" y="172"/>
                  </a:lnTo>
                  <a:lnTo>
                    <a:pt x="132" y="182"/>
                  </a:lnTo>
                  <a:lnTo>
                    <a:pt x="140" y="182"/>
                  </a:lnTo>
                  <a:lnTo>
                    <a:pt x="144" y="196"/>
                  </a:lnTo>
                  <a:lnTo>
                    <a:pt x="150" y="202"/>
                  </a:lnTo>
                  <a:lnTo>
                    <a:pt x="156" y="210"/>
                  </a:lnTo>
                  <a:lnTo>
                    <a:pt x="156" y="220"/>
                  </a:lnTo>
                  <a:lnTo>
                    <a:pt x="142" y="220"/>
                  </a:lnTo>
                  <a:lnTo>
                    <a:pt x="138" y="226"/>
                  </a:lnTo>
                  <a:lnTo>
                    <a:pt x="130" y="220"/>
                  </a:lnTo>
                  <a:lnTo>
                    <a:pt x="122" y="220"/>
                  </a:lnTo>
                  <a:lnTo>
                    <a:pt x="116" y="232"/>
                  </a:lnTo>
                  <a:lnTo>
                    <a:pt x="104" y="228"/>
                  </a:lnTo>
                  <a:lnTo>
                    <a:pt x="86" y="204"/>
                  </a:lnTo>
                  <a:lnTo>
                    <a:pt x="86" y="200"/>
                  </a:lnTo>
                  <a:lnTo>
                    <a:pt x="38" y="204"/>
                  </a:lnTo>
                  <a:lnTo>
                    <a:pt x="34" y="210"/>
                  </a:lnTo>
                  <a:lnTo>
                    <a:pt x="8" y="20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0" name="Freeform 125"/>
            <p:cNvSpPr>
              <a:spLocks/>
            </p:cNvSpPr>
            <p:nvPr/>
          </p:nvSpPr>
          <p:spPr bwMode="gray">
            <a:xfrm>
              <a:off x="3255" y="2017"/>
              <a:ext cx="68" cy="76"/>
            </a:xfrm>
            <a:custGeom>
              <a:avLst/>
              <a:gdLst>
                <a:gd name="T0" fmla="*/ 66 w 68"/>
                <a:gd name="T1" fmla="*/ 0 h 76"/>
                <a:gd name="T2" fmla="*/ 68 w 68"/>
                <a:gd name="T3" fmla="*/ 24 h 76"/>
                <a:gd name="T4" fmla="*/ 66 w 68"/>
                <a:gd name="T5" fmla="*/ 30 h 76"/>
                <a:gd name="T6" fmla="*/ 38 w 68"/>
                <a:gd name="T7" fmla="*/ 34 h 76"/>
                <a:gd name="T8" fmla="*/ 50 w 68"/>
                <a:gd name="T9" fmla="*/ 50 h 76"/>
                <a:gd name="T10" fmla="*/ 44 w 68"/>
                <a:gd name="T11" fmla="*/ 56 h 76"/>
                <a:gd name="T12" fmla="*/ 42 w 68"/>
                <a:gd name="T13" fmla="*/ 62 h 76"/>
                <a:gd name="T14" fmla="*/ 30 w 68"/>
                <a:gd name="T15" fmla="*/ 64 h 76"/>
                <a:gd name="T16" fmla="*/ 24 w 68"/>
                <a:gd name="T17" fmla="*/ 72 h 76"/>
                <a:gd name="T18" fmla="*/ 20 w 68"/>
                <a:gd name="T19" fmla="*/ 76 h 76"/>
                <a:gd name="T20" fmla="*/ 0 w 68"/>
                <a:gd name="T21" fmla="*/ 70 h 76"/>
                <a:gd name="T22" fmla="*/ 6 w 68"/>
                <a:gd name="T23" fmla="*/ 58 h 76"/>
                <a:gd name="T24" fmla="*/ 8 w 68"/>
                <a:gd name="T25" fmla="*/ 48 h 76"/>
                <a:gd name="T26" fmla="*/ 8 w 68"/>
                <a:gd name="T27" fmla="*/ 36 h 76"/>
                <a:gd name="T28" fmla="*/ 10 w 68"/>
                <a:gd name="T29" fmla="*/ 28 h 76"/>
                <a:gd name="T30" fmla="*/ 10 w 68"/>
                <a:gd name="T31" fmla="*/ 20 h 76"/>
                <a:gd name="T32" fmla="*/ 12 w 68"/>
                <a:gd name="T33" fmla="*/ 14 h 76"/>
                <a:gd name="T34" fmla="*/ 16 w 68"/>
                <a:gd name="T35" fmla="*/ 16 h 76"/>
                <a:gd name="T36" fmla="*/ 20 w 68"/>
                <a:gd name="T37" fmla="*/ 16 h 76"/>
                <a:gd name="T38" fmla="*/ 28 w 68"/>
                <a:gd name="T39" fmla="*/ 20 h 76"/>
                <a:gd name="T40" fmla="*/ 36 w 68"/>
                <a:gd name="T41" fmla="*/ 18 h 76"/>
                <a:gd name="T42" fmla="*/ 66 w 68"/>
                <a:gd name="T4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76">
                  <a:moveTo>
                    <a:pt x="66" y="0"/>
                  </a:moveTo>
                  <a:lnTo>
                    <a:pt x="68" y="24"/>
                  </a:lnTo>
                  <a:lnTo>
                    <a:pt x="66" y="30"/>
                  </a:lnTo>
                  <a:lnTo>
                    <a:pt x="38" y="34"/>
                  </a:lnTo>
                  <a:lnTo>
                    <a:pt x="50" y="50"/>
                  </a:lnTo>
                  <a:lnTo>
                    <a:pt x="44" y="56"/>
                  </a:lnTo>
                  <a:lnTo>
                    <a:pt x="42" y="62"/>
                  </a:lnTo>
                  <a:lnTo>
                    <a:pt x="30" y="64"/>
                  </a:lnTo>
                  <a:lnTo>
                    <a:pt x="24" y="72"/>
                  </a:lnTo>
                  <a:lnTo>
                    <a:pt x="20" y="76"/>
                  </a:lnTo>
                  <a:lnTo>
                    <a:pt x="0" y="70"/>
                  </a:lnTo>
                  <a:lnTo>
                    <a:pt x="6" y="58"/>
                  </a:lnTo>
                  <a:lnTo>
                    <a:pt x="8" y="48"/>
                  </a:lnTo>
                  <a:lnTo>
                    <a:pt x="8" y="36"/>
                  </a:lnTo>
                  <a:lnTo>
                    <a:pt x="10" y="28"/>
                  </a:lnTo>
                  <a:lnTo>
                    <a:pt x="10" y="20"/>
                  </a:lnTo>
                  <a:lnTo>
                    <a:pt x="12" y="14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8" y="20"/>
                  </a:lnTo>
                  <a:lnTo>
                    <a:pt x="36" y="1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1" name="Freeform 126"/>
            <p:cNvSpPr>
              <a:spLocks/>
            </p:cNvSpPr>
            <p:nvPr/>
          </p:nvSpPr>
          <p:spPr bwMode="gray">
            <a:xfrm>
              <a:off x="3253" y="2041"/>
              <a:ext cx="330" cy="268"/>
            </a:xfrm>
            <a:custGeom>
              <a:avLst/>
              <a:gdLst>
                <a:gd name="T0" fmla="*/ 0 w 330"/>
                <a:gd name="T1" fmla="*/ 68 h 268"/>
                <a:gd name="T2" fmla="*/ 4 w 330"/>
                <a:gd name="T3" fmla="*/ 46 h 268"/>
                <a:gd name="T4" fmla="*/ 22 w 330"/>
                <a:gd name="T5" fmla="*/ 52 h 268"/>
                <a:gd name="T6" fmla="*/ 26 w 330"/>
                <a:gd name="T7" fmla="*/ 48 h 268"/>
                <a:gd name="T8" fmla="*/ 32 w 330"/>
                <a:gd name="T9" fmla="*/ 40 h 268"/>
                <a:gd name="T10" fmla="*/ 44 w 330"/>
                <a:gd name="T11" fmla="*/ 38 h 268"/>
                <a:gd name="T12" fmla="*/ 46 w 330"/>
                <a:gd name="T13" fmla="*/ 32 h 268"/>
                <a:gd name="T14" fmla="*/ 52 w 330"/>
                <a:gd name="T15" fmla="*/ 26 h 268"/>
                <a:gd name="T16" fmla="*/ 40 w 330"/>
                <a:gd name="T17" fmla="*/ 10 h 268"/>
                <a:gd name="T18" fmla="*/ 68 w 330"/>
                <a:gd name="T19" fmla="*/ 6 h 268"/>
                <a:gd name="T20" fmla="*/ 70 w 330"/>
                <a:gd name="T21" fmla="*/ 0 h 268"/>
                <a:gd name="T22" fmla="*/ 90 w 330"/>
                <a:gd name="T23" fmla="*/ 4 h 268"/>
                <a:gd name="T24" fmla="*/ 126 w 330"/>
                <a:gd name="T25" fmla="*/ 24 h 268"/>
                <a:gd name="T26" fmla="*/ 134 w 330"/>
                <a:gd name="T27" fmla="*/ 36 h 268"/>
                <a:gd name="T28" fmla="*/ 136 w 330"/>
                <a:gd name="T29" fmla="*/ 40 h 268"/>
                <a:gd name="T30" fmla="*/ 144 w 330"/>
                <a:gd name="T31" fmla="*/ 42 h 268"/>
                <a:gd name="T32" fmla="*/ 158 w 330"/>
                <a:gd name="T33" fmla="*/ 52 h 268"/>
                <a:gd name="T34" fmla="*/ 174 w 330"/>
                <a:gd name="T35" fmla="*/ 52 h 268"/>
                <a:gd name="T36" fmla="*/ 190 w 330"/>
                <a:gd name="T37" fmla="*/ 52 h 268"/>
                <a:gd name="T38" fmla="*/ 200 w 330"/>
                <a:gd name="T39" fmla="*/ 54 h 268"/>
                <a:gd name="T40" fmla="*/ 208 w 330"/>
                <a:gd name="T41" fmla="*/ 62 h 268"/>
                <a:gd name="T42" fmla="*/ 216 w 330"/>
                <a:gd name="T43" fmla="*/ 62 h 268"/>
                <a:gd name="T44" fmla="*/ 226 w 330"/>
                <a:gd name="T45" fmla="*/ 82 h 268"/>
                <a:gd name="T46" fmla="*/ 234 w 330"/>
                <a:gd name="T47" fmla="*/ 88 h 268"/>
                <a:gd name="T48" fmla="*/ 242 w 330"/>
                <a:gd name="T49" fmla="*/ 96 h 268"/>
                <a:gd name="T50" fmla="*/ 244 w 330"/>
                <a:gd name="T51" fmla="*/ 110 h 268"/>
                <a:gd name="T52" fmla="*/ 248 w 330"/>
                <a:gd name="T53" fmla="*/ 118 h 268"/>
                <a:gd name="T54" fmla="*/ 256 w 330"/>
                <a:gd name="T55" fmla="*/ 128 h 268"/>
                <a:gd name="T56" fmla="*/ 260 w 330"/>
                <a:gd name="T57" fmla="*/ 132 h 268"/>
                <a:gd name="T58" fmla="*/ 282 w 330"/>
                <a:gd name="T59" fmla="*/ 158 h 268"/>
                <a:gd name="T60" fmla="*/ 290 w 330"/>
                <a:gd name="T61" fmla="*/ 160 h 268"/>
                <a:gd name="T62" fmla="*/ 302 w 330"/>
                <a:gd name="T63" fmla="*/ 164 h 268"/>
                <a:gd name="T64" fmla="*/ 308 w 330"/>
                <a:gd name="T65" fmla="*/ 166 h 268"/>
                <a:gd name="T66" fmla="*/ 326 w 330"/>
                <a:gd name="T67" fmla="*/ 164 h 268"/>
                <a:gd name="T68" fmla="*/ 330 w 330"/>
                <a:gd name="T69" fmla="*/ 172 h 268"/>
                <a:gd name="T70" fmla="*/ 330 w 330"/>
                <a:gd name="T71" fmla="*/ 186 h 268"/>
                <a:gd name="T72" fmla="*/ 322 w 330"/>
                <a:gd name="T73" fmla="*/ 204 h 268"/>
                <a:gd name="T74" fmla="*/ 306 w 330"/>
                <a:gd name="T75" fmla="*/ 208 h 268"/>
                <a:gd name="T76" fmla="*/ 290 w 330"/>
                <a:gd name="T77" fmla="*/ 216 h 268"/>
                <a:gd name="T78" fmla="*/ 274 w 330"/>
                <a:gd name="T79" fmla="*/ 226 h 268"/>
                <a:gd name="T80" fmla="*/ 258 w 330"/>
                <a:gd name="T81" fmla="*/ 224 h 268"/>
                <a:gd name="T82" fmla="*/ 226 w 330"/>
                <a:gd name="T83" fmla="*/ 230 h 268"/>
                <a:gd name="T84" fmla="*/ 200 w 330"/>
                <a:gd name="T85" fmla="*/ 254 h 268"/>
                <a:gd name="T86" fmla="*/ 170 w 330"/>
                <a:gd name="T87" fmla="*/ 248 h 268"/>
                <a:gd name="T88" fmla="*/ 136 w 330"/>
                <a:gd name="T89" fmla="*/ 250 h 268"/>
                <a:gd name="T90" fmla="*/ 128 w 330"/>
                <a:gd name="T91" fmla="*/ 268 h 268"/>
                <a:gd name="T92" fmla="*/ 120 w 330"/>
                <a:gd name="T93" fmla="*/ 250 h 268"/>
                <a:gd name="T94" fmla="*/ 106 w 330"/>
                <a:gd name="T95" fmla="*/ 232 h 268"/>
                <a:gd name="T96" fmla="*/ 96 w 330"/>
                <a:gd name="T97" fmla="*/ 212 h 268"/>
                <a:gd name="T98" fmla="*/ 88 w 330"/>
                <a:gd name="T99" fmla="*/ 202 h 268"/>
                <a:gd name="T100" fmla="*/ 76 w 330"/>
                <a:gd name="T101" fmla="*/ 200 h 268"/>
                <a:gd name="T102" fmla="*/ 68 w 330"/>
                <a:gd name="T103" fmla="*/ 184 h 268"/>
                <a:gd name="T104" fmla="*/ 68 w 330"/>
                <a:gd name="T105" fmla="*/ 160 h 268"/>
                <a:gd name="T106" fmla="*/ 56 w 330"/>
                <a:gd name="T107" fmla="*/ 142 h 268"/>
                <a:gd name="T108" fmla="*/ 42 w 330"/>
                <a:gd name="T109" fmla="*/ 136 h 268"/>
                <a:gd name="T110" fmla="*/ 38 w 330"/>
                <a:gd name="T111" fmla="*/ 126 h 268"/>
                <a:gd name="T112" fmla="*/ 38 w 330"/>
                <a:gd name="T113" fmla="*/ 114 h 268"/>
                <a:gd name="T114" fmla="*/ 18 w 330"/>
                <a:gd name="T115" fmla="*/ 90 h 268"/>
                <a:gd name="T116" fmla="*/ 8 w 330"/>
                <a:gd name="T117" fmla="*/ 70 h 268"/>
                <a:gd name="T118" fmla="*/ 0 w 330"/>
                <a:gd name="T119" fmla="*/ 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" h="268">
                  <a:moveTo>
                    <a:pt x="0" y="68"/>
                  </a:moveTo>
                  <a:lnTo>
                    <a:pt x="4" y="46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32" y="40"/>
                  </a:lnTo>
                  <a:lnTo>
                    <a:pt x="44" y="38"/>
                  </a:lnTo>
                  <a:lnTo>
                    <a:pt x="46" y="32"/>
                  </a:lnTo>
                  <a:lnTo>
                    <a:pt x="52" y="26"/>
                  </a:lnTo>
                  <a:lnTo>
                    <a:pt x="40" y="10"/>
                  </a:lnTo>
                  <a:lnTo>
                    <a:pt x="68" y="6"/>
                  </a:lnTo>
                  <a:lnTo>
                    <a:pt x="70" y="0"/>
                  </a:lnTo>
                  <a:lnTo>
                    <a:pt x="90" y="4"/>
                  </a:lnTo>
                  <a:lnTo>
                    <a:pt x="126" y="24"/>
                  </a:lnTo>
                  <a:lnTo>
                    <a:pt x="134" y="36"/>
                  </a:lnTo>
                  <a:lnTo>
                    <a:pt x="136" y="40"/>
                  </a:lnTo>
                  <a:lnTo>
                    <a:pt x="144" y="42"/>
                  </a:lnTo>
                  <a:lnTo>
                    <a:pt x="158" y="52"/>
                  </a:lnTo>
                  <a:lnTo>
                    <a:pt x="174" y="52"/>
                  </a:lnTo>
                  <a:lnTo>
                    <a:pt x="190" y="52"/>
                  </a:lnTo>
                  <a:lnTo>
                    <a:pt x="200" y="54"/>
                  </a:lnTo>
                  <a:lnTo>
                    <a:pt x="208" y="62"/>
                  </a:lnTo>
                  <a:lnTo>
                    <a:pt x="216" y="62"/>
                  </a:lnTo>
                  <a:lnTo>
                    <a:pt x="226" y="82"/>
                  </a:lnTo>
                  <a:lnTo>
                    <a:pt x="234" y="88"/>
                  </a:lnTo>
                  <a:lnTo>
                    <a:pt x="242" y="96"/>
                  </a:lnTo>
                  <a:lnTo>
                    <a:pt x="244" y="110"/>
                  </a:lnTo>
                  <a:lnTo>
                    <a:pt x="248" y="118"/>
                  </a:lnTo>
                  <a:lnTo>
                    <a:pt x="256" y="128"/>
                  </a:lnTo>
                  <a:lnTo>
                    <a:pt x="260" y="132"/>
                  </a:lnTo>
                  <a:lnTo>
                    <a:pt x="282" y="158"/>
                  </a:lnTo>
                  <a:lnTo>
                    <a:pt x="290" y="160"/>
                  </a:lnTo>
                  <a:lnTo>
                    <a:pt x="302" y="164"/>
                  </a:lnTo>
                  <a:lnTo>
                    <a:pt x="308" y="166"/>
                  </a:lnTo>
                  <a:lnTo>
                    <a:pt x="326" y="164"/>
                  </a:lnTo>
                  <a:lnTo>
                    <a:pt x="330" y="172"/>
                  </a:lnTo>
                  <a:lnTo>
                    <a:pt x="330" y="186"/>
                  </a:lnTo>
                  <a:lnTo>
                    <a:pt x="322" y="204"/>
                  </a:lnTo>
                  <a:lnTo>
                    <a:pt x="306" y="208"/>
                  </a:lnTo>
                  <a:lnTo>
                    <a:pt x="290" y="216"/>
                  </a:lnTo>
                  <a:lnTo>
                    <a:pt x="274" y="226"/>
                  </a:lnTo>
                  <a:lnTo>
                    <a:pt x="258" y="224"/>
                  </a:lnTo>
                  <a:lnTo>
                    <a:pt x="226" y="230"/>
                  </a:lnTo>
                  <a:lnTo>
                    <a:pt x="200" y="254"/>
                  </a:lnTo>
                  <a:lnTo>
                    <a:pt x="170" y="248"/>
                  </a:lnTo>
                  <a:lnTo>
                    <a:pt x="136" y="250"/>
                  </a:lnTo>
                  <a:lnTo>
                    <a:pt x="128" y="268"/>
                  </a:lnTo>
                  <a:lnTo>
                    <a:pt x="120" y="250"/>
                  </a:lnTo>
                  <a:lnTo>
                    <a:pt x="106" y="232"/>
                  </a:lnTo>
                  <a:lnTo>
                    <a:pt x="96" y="212"/>
                  </a:lnTo>
                  <a:lnTo>
                    <a:pt x="88" y="202"/>
                  </a:lnTo>
                  <a:lnTo>
                    <a:pt x="76" y="200"/>
                  </a:lnTo>
                  <a:lnTo>
                    <a:pt x="68" y="184"/>
                  </a:lnTo>
                  <a:lnTo>
                    <a:pt x="68" y="160"/>
                  </a:lnTo>
                  <a:lnTo>
                    <a:pt x="56" y="142"/>
                  </a:lnTo>
                  <a:lnTo>
                    <a:pt x="42" y="136"/>
                  </a:lnTo>
                  <a:lnTo>
                    <a:pt x="38" y="126"/>
                  </a:lnTo>
                  <a:lnTo>
                    <a:pt x="38" y="114"/>
                  </a:lnTo>
                  <a:lnTo>
                    <a:pt x="18" y="90"/>
                  </a:lnTo>
                  <a:lnTo>
                    <a:pt x="8" y="70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2" name="Freeform 127"/>
            <p:cNvSpPr>
              <a:spLocks/>
            </p:cNvSpPr>
            <p:nvPr/>
          </p:nvSpPr>
          <p:spPr bwMode="gray">
            <a:xfrm>
              <a:off x="3257" y="2037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2 w 8"/>
                <a:gd name="T3" fmla="*/ 0 h 16"/>
                <a:gd name="T4" fmla="*/ 0 w 8"/>
                <a:gd name="T5" fmla="*/ 4 h 16"/>
                <a:gd name="T6" fmla="*/ 0 w 8"/>
                <a:gd name="T7" fmla="*/ 10 h 16"/>
                <a:gd name="T8" fmla="*/ 2 w 8"/>
                <a:gd name="T9" fmla="*/ 16 h 16"/>
                <a:gd name="T10" fmla="*/ 6 w 8"/>
                <a:gd name="T11" fmla="*/ 16 h 16"/>
                <a:gd name="T12" fmla="*/ 8 w 8"/>
                <a:gd name="T13" fmla="*/ 8 h 16"/>
                <a:gd name="T14" fmla="*/ 8 w 8"/>
                <a:gd name="T15" fmla="*/ 2 h 16"/>
                <a:gd name="T16" fmla="*/ 8 w 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8" y="8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3" name="Freeform 128"/>
            <p:cNvSpPr>
              <a:spLocks/>
            </p:cNvSpPr>
            <p:nvPr/>
          </p:nvSpPr>
          <p:spPr bwMode="gray">
            <a:xfrm>
              <a:off x="3509" y="2147"/>
              <a:ext cx="10" cy="26"/>
            </a:xfrm>
            <a:custGeom>
              <a:avLst/>
              <a:gdLst>
                <a:gd name="T0" fmla="*/ 0 w 10"/>
                <a:gd name="T1" fmla="*/ 22 h 26"/>
                <a:gd name="T2" fmla="*/ 0 w 10"/>
                <a:gd name="T3" fmla="*/ 10 h 26"/>
                <a:gd name="T4" fmla="*/ 4 w 10"/>
                <a:gd name="T5" fmla="*/ 0 h 26"/>
                <a:gd name="T6" fmla="*/ 8 w 10"/>
                <a:gd name="T7" fmla="*/ 0 h 26"/>
                <a:gd name="T8" fmla="*/ 10 w 10"/>
                <a:gd name="T9" fmla="*/ 8 h 26"/>
                <a:gd name="T10" fmla="*/ 10 w 10"/>
                <a:gd name="T11" fmla="*/ 14 h 26"/>
                <a:gd name="T12" fmla="*/ 8 w 10"/>
                <a:gd name="T13" fmla="*/ 22 h 26"/>
                <a:gd name="T14" fmla="*/ 4 w 10"/>
                <a:gd name="T15" fmla="*/ 26 h 26"/>
                <a:gd name="T16" fmla="*/ 0 w 10"/>
                <a:gd name="T1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6">
                  <a:moveTo>
                    <a:pt x="0" y="22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8" y="0"/>
                  </a:lnTo>
                  <a:lnTo>
                    <a:pt x="10" y="8"/>
                  </a:lnTo>
                  <a:lnTo>
                    <a:pt x="10" y="14"/>
                  </a:lnTo>
                  <a:lnTo>
                    <a:pt x="8" y="22"/>
                  </a:lnTo>
                  <a:lnTo>
                    <a:pt x="4" y="26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4" name="Freeform 129"/>
            <p:cNvSpPr>
              <a:spLocks/>
            </p:cNvSpPr>
            <p:nvPr/>
          </p:nvSpPr>
          <p:spPr bwMode="gray">
            <a:xfrm>
              <a:off x="3501" y="2139"/>
              <a:ext cx="8" cy="12"/>
            </a:xfrm>
            <a:custGeom>
              <a:avLst/>
              <a:gdLst>
                <a:gd name="T0" fmla="*/ 0 w 8"/>
                <a:gd name="T1" fmla="*/ 0 h 12"/>
                <a:gd name="T2" fmla="*/ 8 w 8"/>
                <a:gd name="T3" fmla="*/ 2 h 12"/>
                <a:gd name="T4" fmla="*/ 4 w 8"/>
                <a:gd name="T5" fmla="*/ 12 h 12"/>
                <a:gd name="T6" fmla="*/ 0 w 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lnTo>
                    <a:pt x="8" y="2"/>
                  </a:lnTo>
                  <a:lnTo>
                    <a:pt x="4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5" name="Freeform 130"/>
            <p:cNvSpPr>
              <a:spLocks/>
            </p:cNvSpPr>
            <p:nvPr/>
          </p:nvSpPr>
          <p:spPr bwMode="gray">
            <a:xfrm>
              <a:off x="3093" y="2047"/>
              <a:ext cx="172" cy="172"/>
            </a:xfrm>
            <a:custGeom>
              <a:avLst/>
              <a:gdLst>
                <a:gd name="T0" fmla="*/ 6 w 172"/>
                <a:gd name="T1" fmla="*/ 0 h 172"/>
                <a:gd name="T2" fmla="*/ 16 w 172"/>
                <a:gd name="T3" fmla="*/ 4 h 172"/>
                <a:gd name="T4" fmla="*/ 24 w 172"/>
                <a:gd name="T5" fmla="*/ 2 h 172"/>
                <a:gd name="T6" fmla="*/ 48 w 172"/>
                <a:gd name="T7" fmla="*/ 12 h 172"/>
                <a:gd name="T8" fmla="*/ 66 w 172"/>
                <a:gd name="T9" fmla="*/ 16 h 172"/>
                <a:gd name="T10" fmla="*/ 80 w 172"/>
                <a:gd name="T11" fmla="*/ 14 h 172"/>
                <a:gd name="T12" fmla="*/ 90 w 172"/>
                <a:gd name="T13" fmla="*/ 8 h 172"/>
                <a:gd name="T14" fmla="*/ 112 w 172"/>
                <a:gd name="T15" fmla="*/ 6 h 172"/>
                <a:gd name="T16" fmla="*/ 122 w 172"/>
                <a:gd name="T17" fmla="*/ 12 h 172"/>
                <a:gd name="T18" fmla="*/ 134 w 172"/>
                <a:gd name="T19" fmla="*/ 10 h 172"/>
                <a:gd name="T20" fmla="*/ 150 w 172"/>
                <a:gd name="T21" fmla="*/ 12 h 172"/>
                <a:gd name="T22" fmla="*/ 154 w 172"/>
                <a:gd name="T23" fmla="*/ 20 h 172"/>
                <a:gd name="T24" fmla="*/ 162 w 172"/>
                <a:gd name="T25" fmla="*/ 40 h 172"/>
                <a:gd name="T26" fmla="*/ 158 w 172"/>
                <a:gd name="T27" fmla="*/ 44 h 172"/>
                <a:gd name="T28" fmla="*/ 152 w 172"/>
                <a:gd name="T29" fmla="*/ 56 h 172"/>
                <a:gd name="T30" fmla="*/ 150 w 172"/>
                <a:gd name="T31" fmla="*/ 66 h 172"/>
                <a:gd name="T32" fmla="*/ 146 w 172"/>
                <a:gd name="T33" fmla="*/ 70 h 172"/>
                <a:gd name="T34" fmla="*/ 140 w 172"/>
                <a:gd name="T35" fmla="*/ 60 h 172"/>
                <a:gd name="T36" fmla="*/ 136 w 172"/>
                <a:gd name="T37" fmla="*/ 48 h 172"/>
                <a:gd name="T38" fmla="*/ 130 w 172"/>
                <a:gd name="T39" fmla="*/ 40 h 172"/>
                <a:gd name="T40" fmla="*/ 126 w 172"/>
                <a:gd name="T41" fmla="*/ 28 h 172"/>
                <a:gd name="T42" fmla="*/ 122 w 172"/>
                <a:gd name="T43" fmla="*/ 16 h 172"/>
                <a:gd name="T44" fmla="*/ 122 w 172"/>
                <a:gd name="T45" fmla="*/ 24 h 172"/>
                <a:gd name="T46" fmla="*/ 124 w 172"/>
                <a:gd name="T47" fmla="*/ 42 h 172"/>
                <a:gd name="T48" fmla="*/ 128 w 172"/>
                <a:gd name="T49" fmla="*/ 54 h 172"/>
                <a:gd name="T50" fmla="*/ 136 w 172"/>
                <a:gd name="T51" fmla="*/ 64 h 172"/>
                <a:gd name="T52" fmla="*/ 142 w 172"/>
                <a:gd name="T53" fmla="*/ 72 h 172"/>
                <a:gd name="T54" fmla="*/ 150 w 172"/>
                <a:gd name="T55" fmla="*/ 96 h 172"/>
                <a:gd name="T56" fmla="*/ 170 w 172"/>
                <a:gd name="T57" fmla="*/ 130 h 172"/>
                <a:gd name="T58" fmla="*/ 172 w 172"/>
                <a:gd name="T59" fmla="*/ 136 h 172"/>
                <a:gd name="T60" fmla="*/ 172 w 172"/>
                <a:gd name="T61" fmla="*/ 152 h 172"/>
                <a:gd name="T62" fmla="*/ 164 w 172"/>
                <a:gd name="T63" fmla="*/ 152 h 172"/>
                <a:gd name="T64" fmla="*/ 144 w 172"/>
                <a:gd name="T65" fmla="*/ 172 h 172"/>
                <a:gd name="T66" fmla="*/ 134 w 172"/>
                <a:gd name="T67" fmla="*/ 166 h 172"/>
                <a:gd name="T68" fmla="*/ 6 w 172"/>
                <a:gd name="T69" fmla="*/ 164 h 172"/>
                <a:gd name="T70" fmla="*/ 6 w 172"/>
                <a:gd name="T71" fmla="*/ 38 h 172"/>
                <a:gd name="T72" fmla="*/ 2 w 172"/>
                <a:gd name="T73" fmla="*/ 36 h 172"/>
                <a:gd name="T74" fmla="*/ 0 w 172"/>
                <a:gd name="T75" fmla="*/ 24 h 172"/>
                <a:gd name="T76" fmla="*/ 6 w 172"/>
                <a:gd name="T77" fmla="*/ 20 h 172"/>
                <a:gd name="T78" fmla="*/ 6 w 172"/>
                <a:gd name="T7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2" h="172">
                  <a:moveTo>
                    <a:pt x="6" y="0"/>
                  </a:moveTo>
                  <a:lnTo>
                    <a:pt x="16" y="4"/>
                  </a:lnTo>
                  <a:lnTo>
                    <a:pt x="24" y="2"/>
                  </a:lnTo>
                  <a:lnTo>
                    <a:pt x="48" y="12"/>
                  </a:lnTo>
                  <a:lnTo>
                    <a:pt x="66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112" y="6"/>
                  </a:lnTo>
                  <a:lnTo>
                    <a:pt x="122" y="12"/>
                  </a:lnTo>
                  <a:lnTo>
                    <a:pt x="134" y="10"/>
                  </a:lnTo>
                  <a:lnTo>
                    <a:pt x="150" y="12"/>
                  </a:lnTo>
                  <a:lnTo>
                    <a:pt x="154" y="20"/>
                  </a:lnTo>
                  <a:lnTo>
                    <a:pt x="162" y="40"/>
                  </a:lnTo>
                  <a:lnTo>
                    <a:pt x="158" y="44"/>
                  </a:lnTo>
                  <a:lnTo>
                    <a:pt x="152" y="56"/>
                  </a:lnTo>
                  <a:lnTo>
                    <a:pt x="150" y="66"/>
                  </a:lnTo>
                  <a:lnTo>
                    <a:pt x="146" y="70"/>
                  </a:lnTo>
                  <a:lnTo>
                    <a:pt x="140" y="60"/>
                  </a:lnTo>
                  <a:lnTo>
                    <a:pt x="136" y="48"/>
                  </a:lnTo>
                  <a:lnTo>
                    <a:pt x="130" y="40"/>
                  </a:lnTo>
                  <a:lnTo>
                    <a:pt x="126" y="28"/>
                  </a:lnTo>
                  <a:lnTo>
                    <a:pt x="122" y="16"/>
                  </a:lnTo>
                  <a:lnTo>
                    <a:pt x="122" y="24"/>
                  </a:lnTo>
                  <a:lnTo>
                    <a:pt x="124" y="42"/>
                  </a:lnTo>
                  <a:lnTo>
                    <a:pt x="128" y="54"/>
                  </a:lnTo>
                  <a:lnTo>
                    <a:pt x="136" y="64"/>
                  </a:lnTo>
                  <a:lnTo>
                    <a:pt x="142" y="72"/>
                  </a:lnTo>
                  <a:lnTo>
                    <a:pt x="150" y="96"/>
                  </a:lnTo>
                  <a:lnTo>
                    <a:pt x="170" y="130"/>
                  </a:lnTo>
                  <a:lnTo>
                    <a:pt x="172" y="136"/>
                  </a:lnTo>
                  <a:lnTo>
                    <a:pt x="172" y="152"/>
                  </a:lnTo>
                  <a:lnTo>
                    <a:pt x="164" y="152"/>
                  </a:lnTo>
                  <a:lnTo>
                    <a:pt x="144" y="172"/>
                  </a:lnTo>
                  <a:lnTo>
                    <a:pt x="134" y="166"/>
                  </a:lnTo>
                  <a:lnTo>
                    <a:pt x="6" y="164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0" y="24"/>
                  </a:lnTo>
                  <a:lnTo>
                    <a:pt x="6" y="2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6" name="Freeform 131"/>
            <p:cNvSpPr>
              <a:spLocks/>
            </p:cNvSpPr>
            <p:nvPr/>
          </p:nvSpPr>
          <p:spPr bwMode="gray">
            <a:xfrm>
              <a:off x="2850" y="2023"/>
              <a:ext cx="249" cy="222"/>
            </a:xfrm>
            <a:custGeom>
              <a:avLst/>
              <a:gdLst>
                <a:gd name="T0" fmla="*/ 35 w 249"/>
                <a:gd name="T1" fmla="*/ 0 h 222"/>
                <a:gd name="T2" fmla="*/ 51 w 249"/>
                <a:gd name="T3" fmla="*/ 4 h 222"/>
                <a:gd name="T4" fmla="*/ 79 w 249"/>
                <a:gd name="T5" fmla="*/ 8 h 222"/>
                <a:gd name="T6" fmla="*/ 93 w 249"/>
                <a:gd name="T7" fmla="*/ 16 h 222"/>
                <a:gd name="T8" fmla="*/ 99 w 249"/>
                <a:gd name="T9" fmla="*/ 28 h 222"/>
                <a:gd name="T10" fmla="*/ 107 w 249"/>
                <a:gd name="T11" fmla="*/ 34 h 222"/>
                <a:gd name="T12" fmla="*/ 125 w 249"/>
                <a:gd name="T13" fmla="*/ 34 h 222"/>
                <a:gd name="T14" fmla="*/ 137 w 249"/>
                <a:gd name="T15" fmla="*/ 42 h 222"/>
                <a:gd name="T16" fmla="*/ 157 w 249"/>
                <a:gd name="T17" fmla="*/ 54 h 222"/>
                <a:gd name="T18" fmla="*/ 171 w 249"/>
                <a:gd name="T19" fmla="*/ 40 h 222"/>
                <a:gd name="T20" fmla="*/ 173 w 249"/>
                <a:gd name="T21" fmla="*/ 30 h 222"/>
                <a:gd name="T22" fmla="*/ 167 w 249"/>
                <a:gd name="T23" fmla="*/ 22 h 222"/>
                <a:gd name="T24" fmla="*/ 177 w 249"/>
                <a:gd name="T25" fmla="*/ 12 h 222"/>
                <a:gd name="T26" fmla="*/ 191 w 249"/>
                <a:gd name="T27" fmla="*/ 6 h 222"/>
                <a:gd name="T28" fmla="*/ 209 w 249"/>
                <a:gd name="T29" fmla="*/ 8 h 222"/>
                <a:gd name="T30" fmla="*/ 223 w 249"/>
                <a:gd name="T31" fmla="*/ 16 h 222"/>
                <a:gd name="T32" fmla="*/ 237 w 249"/>
                <a:gd name="T33" fmla="*/ 22 h 222"/>
                <a:gd name="T34" fmla="*/ 249 w 249"/>
                <a:gd name="T35" fmla="*/ 24 h 222"/>
                <a:gd name="T36" fmla="*/ 249 w 249"/>
                <a:gd name="T37" fmla="*/ 44 h 222"/>
                <a:gd name="T38" fmla="*/ 243 w 249"/>
                <a:gd name="T39" fmla="*/ 48 h 222"/>
                <a:gd name="T40" fmla="*/ 245 w 249"/>
                <a:gd name="T41" fmla="*/ 60 h 222"/>
                <a:gd name="T42" fmla="*/ 249 w 249"/>
                <a:gd name="T43" fmla="*/ 62 h 222"/>
                <a:gd name="T44" fmla="*/ 249 w 249"/>
                <a:gd name="T45" fmla="*/ 188 h 222"/>
                <a:gd name="T46" fmla="*/ 249 w 249"/>
                <a:gd name="T47" fmla="*/ 222 h 222"/>
                <a:gd name="T48" fmla="*/ 231 w 249"/>
                <a:gd name="T49" fmla="*/ 222 h 222"/>
                <a:gd name="T50" fmla="*/ 97 w 249"/>
                <a:gd name="T51" fmla="*/ 168 h 222"/>
                <a:gd name="T52" fmla="*/ 91 w 249"/>
                <a:gd name="T53" fmla="*/ 174 h 222"/>
                <a:gd name="T54" fmla="*/ 79 w 249"/>
                <a:gd name="T55" fmla="*/ 180 h 222"/>
                <a:gd name="T56" fmla="*/ 69 w 249"/>
                <a:gd name="T57" fmla="*/ 172 h 222"/>
                <a:gd name="T58" fmla="*/ 59 w 249"/>
                <a:gd name="T59" fmla="*/ 168 h 222"/>
                <a:gd name="T60" fmla="*/ 43 w 249"/>
                <a:gd name="T61" fmla="*/ 164 h 222"/>
                <a:gd name="T62" fmla="*/ 37 w 249"/>
                <a:gd name="T63" fmla="*/ 158 h 222"/>
                <a:gd name="T64" fmla="*/ 33 w 249"/>
                <a:gd name="T65" fmla="*/ 150 h 222"/>
                <a:gd name="T66" fmla="*/ 14 w 249"/>
                <a:gd name="T67" fmla="*/ 148 h 222"/>
                <a:gd name="T68" fmla="*/ 8 w 249"/>
                <a:gd name="T69" fmla="*/ 136 h 222"/>
                <a:gd name="T70" fmla="*/ 4 w 249"/>
                <a:gd name="T71" fmla="*/ 126 h 222"/>
                <a:gd name="T72" fmla="*/ 0 w 249"/>
                <a:gd name="T73" fmla="*/ 116 h 222"/>
                <a:gd name="T74" fmla="*/ 8 w 249"/>
                <a:gd name="T75" fmla="*/ 112 h 222"/>
                <a:gd name="T76" fmla="*/ 8 w 249"/>
                <a:gd name="T77" fmla="*/ 66 h 222"/>
                <a:gd name="T78" fmla="*/ 4 w 249"/>
                <a:gd name="T79" fmla="*/ 48 h 222"/>
                <a:gd name="T80" fmla="*/ 12 w 249"/>
                <a:gd name="T81" fmla="*/ 42 h 222"/>
                <a:gd name="T82" fmla="*/ 12 w 249"/>
                <a:gd name="T83" fmla="*/ 26 h 222"/>
                <a:gd name="T84" fmla="*/ 33 w 249"/>
                <a:gd name="T85" fmla="*/ 12 h 222"/>
                <a:gd name="T86" fmla="*/ 35 w 249"/>
                <a:gd name="T87" fmla="*/ 10 h 222"/>
                <a:gd name="T88" fmla="*/ 35 w 249"/>
                <a:gd name="T8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9" h="222">
                  <a:moveTo>
                    <a:pt x="35" y="0"/>
                  </a:moveTo>
                  <a:lnTo>
                    <a:pt x="51" y="4"/>
                  </a:lnTo>
                  <a:lnTo>
                    <a:pt x="79" y="8"/>
                  </a:lnTo>
                  <a:lnTo>
                    <a:pt x="93" y="16"/>
                  </a:lnTo>
                  <a:lnTo>
                    <a:pt x="99" y="28"/>
                  </a:lnTo>
                  <a:lnTo>
                    <a:pt x="107" y="34"/>
                  </a:lnTo>
                  <a:lnTo>
                    <a:pt x="125" y="34"/>
                  </a:lnTo>
                  <a:lnTo>
                    <a:pt x="137" y="42"/>
                  </a:lnTo>
                  <a:lnTo>
                    <a:pt x="157" y="54"/>
                  </a:lnTo>
                  <a:lnTo>
                    <a:pt x="171" y="40"/>
                  </a:lnTo>
                  <a:lnTo>
                    <a:pt x="173" y="30"/>
                  </a:lnTo>
                  <a:lnTo>
                    <a:pt x="167" y="22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9" y="8"/>
                  </a:lnTo>
                  <a:lnTo>
                    <a:pt x="223" y="16"/>
                  </a:lnTo>
                  <a:lnTo>
                    <a:pt x="237" y="22"/>
                  </a:lnTo>
                  <a:lnTo>
                    <a:pt x="249" y="24"/>
                  </a:lnTo>
                  <a:lnTo>
                    <a:pt x="249" y="44"/>
                  </a:lnTo>
                  <a:lnTo>
                    <a:pt x="243" y="48"/>
                  </a:lnTo>
                  <a:lnTo>
                    <a:pt x="245" y="60"/>
                  </a:lnTo>
                  <a:lnTo>
                    <a:pt x="249" y="62"/>
                  </a:lnTo>
                  <a:lnTo>
                    <a:pt x="249" y="188"/>
                  </a:lnTo>
                  <a:lnTo>
                    <a:pt x="249" y="222"/>
                  </a:lnTo>
                  <a:lnTo>
                    <a:pt x="231" y="222"/>
                  </a:lnTo>
                  <a:lnTo>
                    <a:pt x="97" y="168"/>
                  </a:lnTo>
                  <a:lnTo>
                    <a:pt x="91" y="174"/>
                  </a:lnTo>
                  <a:lnTo>
                    <a:pt x="79" y="180"/>
                  </a:lnTo>
                  <a:lnTo>
                    <a:pt x="69" y="172"/>
                  </a:lnTo>
                  <a:lnTo>
                    <a:pt x="59" y="168"/>
                  </a:lnTo>
                  <a:lnTo>
                    <a:pt x="43" y="164"/>
                  </a:lnTo>
                  <a:lnTo>
                    <a:pt x="37" y="158"/>
                  </a:lnTo>
                  <a:lnTo>
                    <a:pt x="33" y="150"/>
                  </a:lnTo>
                  <a:lnTo>
                    <a:pt x="14" y="148"/>
                  </a:lnTo>
                  <a:lnTo>
                    <a:pt x="8" y="136"/>
                  </a:lnTo>
                  <a:lnTo>
                    <a:pt x="4" y="126"/>
                  </a:lnTo>
                  <a:lnTo>
                    <a:pt x="0" y="116"/>
                  </a:lnTo>
                  <a:lnTo>
                    <a:pt x="8" y="112"/>
                  </a:lnTo>
                  <a:lnTo>
                    <a:pt x="8" y="66"/>
                  </a:lnTo>
                  <a:lnTo>
                    <a:pt x="4" y="48"/>
                  </a:lnTo>
                  <a:lnTo>
                    <a:pt x="12" y="42"/>
                  </a:lnTo>
                  <a:lnTo>
                    <a:pt x="12" y="26"/>
                  </a:lnTo>
                  <a:lnTo>
                    <a:pt x="33" y="12"/>
                  </a:lnTo>
                  <a:lnTo>
                    <a:pt x="35" y="1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7" name="Freeform 132"/>
            <p:cNvSpPr>
              <a:spLocks/>
            </p:cNvSpPr>
            <p:nvPr/>
          </p:nvSpPr>
          <p:spPr bwMode="gray">
            <a:xfrm>
              <a:off x="2820" y="1949"/>
              <a:ext cx="65" cy="122"/>
            </a:xfrm>
            <a:custGeom>
              <a:avLst/>
              <a:gdLst>
                <a:gd name="T0" fmla="*/ 16 w 65"/>
                <a:gd name="T1" fmla="*/ 6 h 122"/>
                <a:gd name="T2" fmla="*/ 30 w 65"/>
                <a:gd name="T3" fmla="*/ 0 h 122"/>
                <a:gd name="T4" fmla="*/ 38 w 65"/>
                <a:gd name="T5" fmla="*/ 0 h 122"/>
                <a:gd name="T6" fmla="*/ 42 w 65"/>
                <a:gd name="T7" fmla="*/ 8 h 122"/>
                <a:gd name="T8" fmla="*/ 48 w 65"/>
                <a:gd name="T9" fmla="*/ 10 h 122"/>
                <a:gd name="T10" fmla="*/ 54 w 65"/>
                <a:gd name="T11" fmla="*/ 6 h 122"/>
                <a:gd name="T12" fmla="*/ 58 w 65"/>
                <a:gd name="T13" fmla="*/ 8 h 122"/>
                <a:gd name="T14" fmla="*/ 56 w 65"/>
                <a:gd name="T15" fmla="*/ 14 h 122"/>
                <a:gd name="T16" fmla="*/ 50 w 65"/>
                <a:gd name="T17" fmla="*/ 16 h 122"/>
                <a:gd name="T18" fmla="*/ 46 w 65"/>
                <a:gd name="T19" fmla="*/ 24 h 122"/>
                <a:gd name="T20" fmla="*/ 50 w 65"/>
                <a:gd name="T21" fmla="*/ 28 h 122"/>
                <a:gd name="T22" fmla="*/ 58 w 65"/>
                <a:gd name="T23" fmla="*/ 32 h 122"/>
                <a:gd name="T24" fmla="*/ 58 w 65"/>
                <a:gd name="T25" fmla="*/ 38 h 122"/>
                <a:gd name="T26" fmla="*/ 52 w 65"/>
                <a:gd name="T27" fmla="*/ 44 h 122"/>
                <a:gd name="T28" fmla="*/ 46 w 65"/>
                <a:gd name="T29" fmla="*/ 46 h 122"/>
                <a:gd name="T30" fmla="*/ 40 w 65"/>
                <a:gd name="T31" fmla="*/ 54 h 122"/>
                <a:gd name="T32" fmla="*/ 44 w 65"/>
                <a:gd name="T33" fmla="*/ 64 h 122"/>
                <a:gd name="T34" fmla="*/ 54 w 65"/>
                <a:gd name="T35" fmla="*/ 64 h 122"/>
                <a:gd name="T36" fmla="*/ 58 w 65"/>
                <a:gd name="T37" fmla="*/ 70 h 122"/>
                <a:gd name="T38" fmla="*/ 65 w 65"/>
                <a:gd name="T39" fmla="*/ 74 h 122"/>
                <a:gd name="T40" fmla="*/ 65 w 65"/>
                <a:gd name="T41" fmla="*/ 84 h 122"/>
                <a:gd name="T42" fmla="*/ 42 w 65"/>
                <a:gd name="T43" fmla="*/ 100 h 122"/>
                <a:gd name="T44" fmla="*/ 42 w 65"/>
                <a:gd name="T45" fmla="*/ 116 h 122"/>
                <a:gd name="T46" fmla="*/ 34 w 65"/>
                <a:gd name="T47" fmla="*/ 122 h 122"/>
                <a:gd name="T48" fmla="*/ 28 w 65"/>
                <a:gd name="T49" fmla="*/ 120 h 122"/>
                <a:gd name="T50" fmla="*/ 26 w 65"/>
                <a:gd name="T51" fmla="*/ 108 h 122"/>
                <a:gd name="T52" fmla="*/ 24 w 65"/>
                <a:gd name="T53" fmla="*/ 92 h 122"/>
                <a:gd name="T54" fmla="*/ 10 w 65"/>
                <a:gd name="T55" fmla="*/ 76 h 122"/>
                <a:gd name="T56" fmla="*/ 0 w 65"/>
                <a:gd name="T57" fmla="*/ 64 h 122"/>
                <a:gd name="T58" fmla="*/ 0 w 65"/>
                <a:gd name="T59" fmla="*/ 56 h 122"/>
                <a:gd name="T60" fmla="*/ 12 w 65"/>
                <a:gd name="T61" fmla="*/ 46 h 122"/>
                <a:gd name="T62" fmla="*/ 12 w 65"/>
                <a:gd name="T63" fmla="*/ 10 h 122"/>
                <a:gd name="T64" fmla="*/ 16 w 65"/>
                <a:gd name="T65" fmla="*/ 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122">
                  <a:moveTo>
                    <a:pt x="16" y="6"/>
                  </a:moveTo>
                  <a:lnTo>
                    <a:pt x="30" y="0"/>
                  </a:lnTo>
                  <a:lnTo>
                    <a:pt x="38" y="0"/>
                  </a:lnTo>
                  <a:lnTo>
                    <a:pt x="42" y="8"/>
                  </a:lnTo>
                  <a:lnTo>
                    <a:pt x="48" y="10"/>
                  </a:lnTo>
                  <a:lnTo>
                    <a:pt x="54" y="6"/>
                  </a:lnTo>
                  <a:lnTo>
                    <a:pt x="58" y="8"/>
                  </a:lnTo>
                  <a:lnTo>
                    <a:pt x="56" y="14"/>
                  </a:lnTo>
                  <a:lnTo>
                    <a:pt x="50" y="16"/>
                  </a:lnTo>
                  <a:lnTo>
                    <a:pt x="46" y="24"/>
                  </a:lnTo>
                  <a:lnTo>
                    <a:pt x="50" y="28"/>
                  </a:lnTo>
                  <a:lnTo>
                    <a:pt x="58" y="32"/>
                  </a:lnTo>
                  <a:lnTo>
                    <a:pt x="58" y="38"/>
                  </a:lnTo>
                  <a:lnTo>
                    <a:pt x="52" y="44"/>
                  </a:lnTo>
                  <a:lnTo>
                    <a:pt x="46" y="46"/>
                  </a:lnTo>
                  <a:lnTo>
                    <a:pt x="40" y="54"/>
                  </a:lnTo>
                  <a:lnTo>
                    <a:pt x="44" y="64"/>
                  </a:lnTo>
                  <a:lnTo>
                    <a:pt x="54" y="64"/>
                  </a:lnTo>
                  <a:lnTo>
                    <a:pt x="58" y="70"/>
                  </a:lnTo>
                  <a:lnTo>
                    <a:pt x="65" y="74"/>
                  </a:lnTo>
                  <a:lnTo>
                    <a:pt x="65" y="84"/>
                  </a:lnTo>
                  <a:lnTo>
                    <a:pt x="42" y="100"/>
                  </a:lnTo>
                  <a:lnTo>
                    <a:pt x="42" y="116"/>
                  </a:lnTo>
                  <a:lnTo>
                    <a:pt x="34" y="122"/>
                  </a:lnTo>
                  <a:lnTo>
                    <a:pt x="28" y="120"/>
                  </a:lnTo>
                  <a:lnTo>
                    <a:pt x="26" y="108"/>
                  </a:lnTo>
                  <a:lnTo>
                    <a:pt x="24" y="92"/>
                  </a:lnTo>
                  <a:lnTo>
                    <a:pt x="10" y="7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12" y="46"/>
                  </a:lnTo>
                  <a:lnTo>
                    <a:pt x="12" y="1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8" name="Freeform 133"/>
            <p:cNvSpPr>
              <a:spLocks/>
            </p:cNvSpPr>
            <p:nvPr/>
          </p:nvSpPr>
          <p:spPr bwMode="gray">
            <a:xfrm>
              <a:off x="2562" y="1955"/>
              <a:ext cx="331" cy="310"/>
            </a:xfrm>
            <a:custGeom>
              <a:avLst/>
              <a:gdLst>
                <a:gd name="T0" fmla="*/ 0 w 331"/>
                <a:gd name="T1" fmla="*/ 164 h 310"/>
                <a:gd name="T2" fmla="*/ 0 w 331"/>
                <a:gd name="T3" fmla="*/ 146 h 310"/>
                <a:gd name="T4" fmla="*/ 32 w 331"/>
                <a:gd name="T5" fmla="*/ 126 h 310"/>
                <a:gd name="T6" fmla="*/ 54 w 331"/>
                <a:gd name="T7" fmla="*/ 124 h 310"/>
                <a:gd name="T8" fmla="*/ 78 w 331"/>
                <a:gd name="T9" fmla="*/ 104 h 310"/>
                <a:gd name="T10" fmla="*/ 80 w 331"/>
                <a:gd name="T11" fmla="*/ 96 h 310"/>
                <a:gd name="T12" fmla="*/ 96 w 331"/>
                <a:gd name="T13" fmla="*/ 86 h 310"/>
                <a:gd name="T14" fmla="*/ 120 w 331"/>
                <a:gd name="T15" fmla="*/ 84 h 310"/>
                <a:gd name="T16" fmla="*/ 120 w 331"/>
                <a:gd name="T17" fmla="*/ 76 h 310"/>
                <a:gd name="T18" fmla="*/ 112 w 331"/>
                <a:gd name="T19" fmla="*/ 66 h 310"/>
                <a:gd name="T20" fmla="*/ 112 w 331"/>
                <a:gd name="T21" fmla="*/ 40 h 310"/>
                <a:gd name="T22" fmla="*/ 110 w 331"/>
                <a:gd name="T23" fmla="*/ 34 h 310"/>
                <a:gd name="T24" fmla="*/ 126 w 331"/>
                <a:gd name="T25" fmla="*/ 22 h 310"/>
                <a:gd name="T26" fmla="*/ 138 w 331"/>
                <a:gd name="T27" fmla="*/ 20 h 310"/>
                <a:gd name="T28" fmla="*/ 154 w 331"/>
                <a:gd name="T29" fmla="*/ 10 h 310"/>
                <a:gd name="T30" fmla="*/ 180 w 331"/>
                <a:gd name="T31" fmla="*/ 6 h 310"/>
                <a:gd name="T32" fmla="*/ 204 w 331"/>
                <a:gd name="T33" fmla="*/ 2 h 310"/>
                <a:gd name="T34" fmla="*/ 218 w 331"/>
                <a:gd name="T35" fmla="*/ 4 h 310"/>
                <a:gd name="T36" fmla="*/ 226 w 331"/>
                <a:gd name="T37" fmla="*/ 6 h 310"/>
                <a:gd name="T38" fmla="*/ 238 w 331"/>
                <a:gd name="T39" fmla="*/ 0 h 310"/>
                <a:gd name="T40" fmla="*/ 254 w 331"/>
                <a:gd name="T41" fmla="*/ 0 h 310"/>
                <a:gd name="T42" fmla="*/ 262 w 331"/>
                <a:gd name="T43" fmla="*/ 0 h 310"/>
                <a:gd name="T44" fmla="*/ 270 w 331"/>
                <a:gd name="T45" fmla="*/ 4 h 310"/>
                <a:gd name="T46" fmla="*/ 270 w 331"/>
                <a:gd name="T47" fmla="*/ 40 h 310"/>
                <a:gd name="T48" fmla="*/ 258 w 331"/>
                <a:gd name="T49" fmla="*/ 50 h 310"/>
                <a:gd name="T50" fmla="*/ 258 w 331"/>
                <a:gd name="T51" fmla="*/ 58 h 310"/>
                <a:gd name="T52" fmla="*/ 282 w 331"/>
                <a:gd name="T53" fmla="*/ 86 h 310"/>
                <a:gd name="T54" fmla="*/ 286 w 331"/>
                <a:gd name="T55" fmla="*/ 114 h 310"/>
                <a:gd name="T56" fmla="*/ 292 w 331"/>
                <a:gd name="T57" fmla="*/ 116 h 310"/>
                <a:gd name="T58" fmla="*/ 294 w 331"/>
                <a:gd name="T59" fmla="*/ 132 h 310"/>
                <a:gd name="T60" fmla="*/ 296 w 331"/>
                <a:gd name="T61" fmla="*/ 180 h 310"/>
                <a:gd name="T62" fmla="*/ 288 w 331"/>
                <a:gd name="T63" fmla="*/ 184 h 310"/>
                <a:gd name="T64" fmla="*/ 292 w 331"/>
                <a:gd name="T65" fmla="*/ 194 h 310"/>
                <a:gd name="T66" fmla="*/ 302 w 331"/>
                <a:gd name="T67" fmla="*/ 216 h 310"/>
                <a:gd name="T68" fmla="*/ 321 w 331"/>
                <a:gd name="T69" fmla="*/ 218 h 310"/>
                <a:gd name="T70" fmla="*/ 325 w 331"/>
                <a:gd name="T71" fmla="*/ 226 h 310"/>
                <a:gd name="T72" fmla="*/ 331 w 331"/>
                <a:gd name="T73" fmla="*/ 232 h 310"/>
                <a:gd name="T74" fmla="*/ 264 w 331"/>
                <a:gd name="T75" fmla="*/ 272 h 310"/>
                <a:gd name="T76" fmla="*/ 226 w 331"/>
                <a:gd name="T77" fmla="*/ 304 h 310"/>
                <a:gd name="T78" fmla="*/ 206 w 331"/>
                <a:gd name="T79" fmla="*/ 308 h 310"/>
                <a:gd name="T80" fmla="*/ 188 w 331"/>
                <a:gd name="T81" fmla="*/ 310 h 310"/>
                <a:gd name="T82" fmla="*/ 190 w 331"/>
                <a:gd name="T83" fmla="*/ 294 h 310"/>
                <a:gd name="T84" fmla="*/ 170 w 331"/>
                <a:gd name="T85" fmla="*/ 286 h 310"/>
                <a:gd name="T86" fmla="*/ 160 w 331"/>
                <a:gd name="T87" fmla="*/ 276 h 310"/>
                <a:gd name="T88" fmla="*/ 0 w 331"/>
                <a:gd name="T89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1" h="310">
                  <a:moveTo>
                    <a:pt x="0" y="164"/>
                  </a:moveTo>
                  <a:lnTo>
                    <a:pt x="0" y="146"/>
                  </a:lnTo>
                  <a:lnTo>
                    <a:pt x="32" y="126"/>
                  </a:lnTo>
                  <a:lnTo>
                    <a:pt x="54" y="124"/>
                  </a:lnTo>
                  <a:lnTo>
                    <a:pt x="78" y="104"/>
                  </a:lnTo>
                  <a:lnTo>
                    <a:pt x="80" y="96"/>
                  </a:lnTo>
                  <a:lnTo>
                    <a:pt x="96" y="86"/>
                  </a:lnTo>
                  <a:lnTo>
                    <a:pt x="120" y="84"/>
                  </a:lnTo>
                  <a:lnTo>
                    <a:pt x="120" y="76"/>
                  </a:lnTo>
                  <a:lnTo>
                    <a:pt x="112" y="66"/>
                  </a:lnTo>
                  <a:lnTo>
                    <a:pt x="112" y="40"/>
                  </a:lnTo>
                  <a:lnTo>
                    <a:pt x="110" y="34"/>
                  </a:lnTo>
                  <a:lnTo>
                    <a:pt x="126" y="22"/>
                  </a:lnTo>
                  <a:lnTo>
                    <a:pt x="138" y="20"/>
                  </a:lnTo>
                  <a:lnTo>
                    <a:pt x="154" y="10"/>
                  </a:lnTo>
                  <a:lnTo>
                    <a:pt x="180" y="6"/>
                  </a:lnTo>
                  <a:lnTo>
                    <a:pt x="204" y="2"/>
                  </a:lnTo>
                  <a:lnTo>
                    <a:pt x="218" y="4"/>
                  </a:lnTo>
                  <a:lnTo>
                    <a:pt x="226" y="6"/>
                  </a:lnTo>
                  <a:lnTo>
                    <a:pt x="238" y="0"/>
                  </a:lnTo>
                  <a:lnTo>
                    <a:pt x="254" y="0"/>
                  </a:lnTo>
                  <a:lnTo>
                    <a:pt x="262" y="0"/>
                  </a:lnTo>
                  <a:lnTo>
                    <a:pt x="270" y="4"/>
                  </a:lnTo>
                  <a:lnTo>
                    <a:pt x="270" y="40"/>
                  </a:lnTo>
                  <a:lnTo>
                    <a:pt x="258" y="50"/>
                  </a:lnTo>
                  <a:lnTo>
                    <a:pt x="258" y="58"/>
                  </a:lnTo>
                  <a:lnTo>
                    <a:pt x="282" y="86"/>
                  </a:lnTo>
                  <a:lnTo>
                    <a:pt x="286" y="114"/>
                  </a:lnTo>
                  <a:lnTo>
                    <a:pt x="292" y="116"/>
                  </a:lnTo>
                  <a:lnTo>
                    <a:pt x="294" y="132"/>
                  </a:lnTo>
                  <a:lnTo>
                    <a:pt x="296" y="180"/>
                  </a:lnTo>
                  <a:lnTo>
                    <a:pt x="288" y="184"/>
                  </a:lnTo>
                  <a:lnTo>
                    <a:pt x="292" y="194"/>
                  </a:lnTo>
                  <a:lnTo>
                    <a:pt x="302" y="216"/>
                  </a:lnTo>
                  <a:lnTo>
                    <a:pt x="321" y="218"/>
                  </a:lnTo>
                  <a:lnTo>
                    <a:pt x="325" y="226"/>
                  </a:lnTo>
                  <a:lnTo>
                    <a:pt x="331" y="232"/>
                  </a:lnTo>
                  <a:lnTo>
                    <a:pt x="264" y="272"/>
                  </a:lnTo>
                  <a:lnTo>
                    <a:pt x="226" y="304"/>
                  </a:lnTo>
                  <a:lnTo>
                    <a:pt x="206" y="308"/>
                  </a:lnTo>
                  <a:lnTo>
                    <a:pt x="188" y="310"/>
                  </a:lnTo>
                  <a:lnTo>
                    <a:pt x="190" y="294"/>
                  </a:lnTo>
                  <a:lnTo>
                    <a:pt x="170" y="286"/>
                  </a:lnTo>
                  <a:lnTo>
                    <a:pt x="160" y="276"/>
                  </a:lnTo>
                  <a:lnTo>
                    <a:pt x="0" y="16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19" name="Freeform 134"/>
            <p:cNvSpPr>
              <a:spLocks/>
            </p:cNvSpPr>
            <p:nvPr/>
          </p:nvSpPr>
          <p:spPr bwMode="gray">
            <a:xfrm>
              <a:off x="2494" y="1975"/>
              <a:ext cx="188" cy="144"/>
            </a:xfrm>
            <a:custGeom>
              <a:avLst/>
              <a:gdLst>
                <a:gd name="T0" fmla="*/ 68 w 188"/>
                <a:gd name="T1" fmla="*/ 144 h 144"/>
                <a:gd name="T2" fmla="*/ 0 w 188"/>
                <a:gd name="T3" fmla="*/ 144 h 144"/>
                <a:gd name="T4" fmla="*/ 10 w 188"/>
                <a:gd name="T5" fmla="*/ 138 h 144"/>
                <a:gd name="T6" fmla="*/ 28 w 188"/>
                <a:gd name="T7" fmla="*/ 128 h 144"/>
                <a:gd name="T8" fmla="*/ 50 w 188"/>
                <a:gd name="T9" fmla="*/ 110 h 144"/>
                <a:gd name="T10" fmla="*/ 52 w 188"/>
                <a:gd name="T11" fmla="*/ 104 h 144"/>
                <a:gd name="T12" fmla="*/ 52 w 188"/>
                <a:gd name="T13" fmla="*/ 68 h 144"/>
                <a:gd name="T14" fmla="*/ 62 w 188"/>
                <a:gd name="T15" fmla="*/ 56 h 144"/>
                <a:gd name="T16" fmla="*/ 74 w 188"/>
                <a:gd name="T17" fmla="*/ 44 h 144"/>
                <a:gd name="T18" fmla="*/ 88 w 188"/>
                <a:gd name="T19" fmla="*/ 40 h 144"/>
                <a:gd name="T20" fmla="*/ 102 w 188"/>
                <a:gd name="T21" fmla="*/ 30 h 144"/>
                <a:gd name="T22" fmla="*/ 108 w 188"/>
                <a:gd name="T23" fmla="*/ 14 h 144"/>
                <a:gd name="T24" fmla="*/ 112 w 188"/>
                <a:gd name="T25" fmla="*/ 4 h 144"/>
                <a:gd name="T26" fmla="*/ 116 w 188"/>
                <a:gd name="T27" fmla="*/ 0 h 144"/>
                <a:gd name="T28" fmla="*/ 122 w 188"/>
                <a:gd name="T29" fmla="*/ 0 h 144"/>
                <a:gd name="T30" fmla="*/ 126 w 188"/>
                <a:gd name="T31" fmla="*/ 8 h 144"/>
                <a:gd name="T32" fmla="*/ 132 w 188"/>
                <a:gd name="T33" fmla="*/ 12 h 144"/>
                <a:gd name="T34" fmla="*/ 154 w 188"/>
                <a:gd name="T35" fmla="*/ 10 h 144"/>
                <a:gd name="T36" fmla="*/ 164 w 188"/>
                <a:gd name="T37" fmla="*/ 10 h 144"/>
                <a:gd name="T38" fmla="*/ 168 w 188"/>
                <a:gd name="T39" fmla="*/ 14 h 144"/>
                <a:gd name="T40" fmla="*/ 178 w 188"/>
                <a:gd name="T41" fmla="*/ 14 h 144"/>
                <a:gd name="T42" fmla="*/ 180 w 188"/>
                <a:gd name="T43" fmla="*/ 20 h 144"/>
                <a:gd name="T44" fmla="*/ 180 w 188"/>
                <a:gd name="T45" fmla="*/ 46 h 144"/>
                <a:gd name="T46" fmla="*/ 188 w 188"/>
                <a:gd name="T47" fmla="*/ 56 h 144"/>
                <a:gd name="T48" fmla="*/ 188 w 188"/>
                <a:gd name="T49" fmla="*/ 64 h 144"/>
                <a:gd name="T50" fmla="*/ 164 w 188"/>
                <a:gd name="T51" fmla="*/ 66 h 144"/>
                <a:gd name="T52" fmla="*/ 148 w 188"/>
                <a:gd name="T53" fmla="*/ 76 h 144"/>
                <a:gd name="T54" fmla="*/ 146 w 188"/>
                <a:gd name="T55" fmla="*/ 84 h 144"/>
                <a:gd name="T56" fmla="*/ 122 w 188"/>
                <a:gd name="T57" fmla="*/ 104 h 144"/>
                <a:gd name="T58" fmla="*/ 100 w 188"/>
                <a:gd name="T59" fmla="*/ 106 h 144"/>
                <a:gd name="T60" fmla="*/ 68 w 188"/>
                <a:gd name="T61" fmla="*/ 126 h 144"/>
                <a:gd name="T62" fmla="*/ 68 w 188"/>
                <a:gd name="T6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8" h="144">
                  <a:moveTo>
                    <a:pt x="68" y="144"/>
                  </a:moveTo>
                  <a:lnTo>
                    <a:pt x="0" y="144"/>
                  </a:lnTo>
                  <a:lnTo>
                    <a:pt x="10" y="138"/>
                  </a:lnTo>
                  <a:lnTo>
                    <a:pt x="28" y="128"/>
                  </a:lnTo>
                  <a:lnTo>
                    <a:pt x="50" y="110"/>
                  </a:lnTo>
                  <a:lnTo>
                    <a:pt x="52" y="104"/>
                  </a:lnTo>
                  <a:lnTo>
                    <a:pt x="52" y="68"/>
                  </a:lnTo>
                  <a:lnTo>
                    <a:pt x="62" y="56"/>
                  </a:lnTo>
                  <a:lnTo>
                    <a:pt x="74" y="44"/>
                  </a:lnTo>
                  <a:lnTo>
                    <a:pt x="88" y="40"/>
                  </a:lnTo>
                  <a:lnTo>
                    <a:pt x="102" y="30"/>
                  </a:lnTo>
                  <a:lnTo>
                    <a:pt x="108" y="14"/>
                  </a:lnTo>
                  <a:lnTo>
                    <a:pt x="112" y="4"/>
                  </a:lnTo>
                  <a:lnTo>
                    <a:pt x="116" y="0"/>
                  </a:lnTo>
                  <a:lnTo>
                    <a:pt x="122" y="0"/>
                  </a:lnTo>
                  <a:lnTo>
                    <a:pt x="126" y="8"/>
                  </a:lnTo>
                  <a:lnTo>
                    <a:pt x="132" y="12"/>
                  </a:lnTo>
                  <a:lnTo>
                    <a:pt x="154" y="10"/>
                  </a:lnTo>
                  <a:lnTo>
                    <a:pt x="164" y="10"/>
                  </a:lnTo>
                  <a:lnTo>
                    <a:pt x="168" y="14"/>
                  </a:lnTo>
                  <a:lnTo>
                    <a:pt x="178" y="14"/>
                  </a:lnTo>
                  <a:lnTo>
                    <a:pt x="180" y="20"/>
                  </a:lnTo>
                  <a:lnTo>
                    <a:pt x="180" y="46"/>
                  </a:lnTo>
                  <a:lnTo>
                    <a:pt x="188" y="56"/>
                  </a:lnTo>
                  <a:lnTo>
                    <a:pt x="188" y="64"/>
                  </a:lnTo>
                  <a:lnTo>
                    <a:pt x="164" y="66"/>
                  </a:lnTo>
                  <a:lnTo>
                    <a:pt x="148" y="76"/>
                  </a:lnTo>
                  <a:lnTo>
                    <a:pt x="146" y="84"/>
                  </a:lnTo>
                  <a:lnTo>
                    <a:pt x="122" y="104"/>
                  </a:lnTo>
                  <a:lnTo>
                    <a:pt x="100" y="106"/>
                  </a:lnTo>
                  <a:lnTo>
                    <a:pt x="68" y="126"/>
                  </a:lnTo>
                  <a:lnTo>
                    <a:pt x="68" y="14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0" name="Freeform 135"/>
            <p:cNvSpPr>
              <a:spLocks/>
            </p:cNvSpPr>
            <p:nvPr/>
          </p:nvSpPr>
          <p:spPr bwMode="gray">
            <a:xfrm>
              <a:off x="2430" y="2119"/>
              <a:ext cx="132" cy="106"/>
            </a:xfrm>
            <a:custGeom>
              <a:avLst/>
              <a:gdLst>
                <a:gd name="T0" fmla="*/ 0 w 132"/>
                <a:gd name="T1" fmla="*/ 106 h 106"/>
                <a:gd name="T2" fmla="*/ 4 w 132"/>
                <a:gd name="T3" fmla="*/ 94 h 106"/>
                <a:gd name="T4" fmla="*/ 14 w 132"/>
                <a:gd name="T5" fmla="*/ 78 h 106"/>
                <a:gd name="T6" fmla="*/ 20 w 132"/>
                <a:gd name="T7" fmla="*/ 62 h 106"/>
                <a:gd name="T8" fmla="*/ 30 w 132"/>
                <a:gd name="T9" fmla="*/ 54 h 106"/>
                <a:gd name="T10" fmla="*/ 36 w 132"/>
                <a:gd name="T11" fmla="*/ 38 h 106"/>
                <a:gd name="T12" fmla="*/ 46 w 132"/>
                <a:gd name="T13" fmla="*/ 24 h 106"/>
                <a:gd name="T14" fmla="*/ 52 w 132"/>
                <a:gd name="T15" fmla="*/ 18 h 106"/>
                <a:gd name="T16" fmla="*/ 60 w 132"/>
                <a:gd name="T17" fmla="*/ 8 h 106"/>
                <a:gd name="T18" fmla="*/ 64 w 132"/>
                <a:gd name="T19" fmla="*/ 0 h 106"/>
                <a:gd name="T20" fmla="*/ 132 w 132"/>
                <a:gd name="T21" fmla="*/ 0 h 106"/>
                <a:gd name="T22" fmla="*/ 132 w 132"/>
                <a:gd name="T23" fmla="*/ 28 h 106"/>
                <a:gd name="T24" fmla="*/ 82 w 132"/>
                <a:gd name="T25" fmla="*/ 28 h 106"/>
                <a:gd name="T26" fmla="*/ 82 w 132"/>
                <a:gd name="T27" fmla="*/ 70 h 106"/>
                <a:gd name="T28" fmla="*/ 72 w 132"/>
                <a:gd name="T29" fmla="*/ 70 h 106"/>
                <a:gd name="T30" fmla="*/ 64 w 132"/>
                <a:gd name="T31" fmla="*/ 74 h 106"/>
                <a:gd name="T32" fmla="*/ 64 w 132"/>
                <a:gd name="T33" fmla="*/ 82 h 106"/>
                <a:gd name="T34" fmla="*/ 64 w 132"/>
                <a:gd name="T35" fmla="*/ 106 h 106"/>
                <a:gd name="T36" fmla="*/ 0 w 132"/>
                <a:gd name="T3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06">
                  <a:moveTo>
                    <a:pt x="0" y="106"/>
                  </a:moveTo>
                  <a:lnTo>
                    <a:pt x="4" y="94"/>
                  </a:lnTo>
                  <a:lnTo>
                    <a:pt x="14" y="78"/>
                  </a:lnTo>
                  <a:lnTo>
                    <a:pt x="20" y="62"/>
                  </a:lnTo>
                  <a:lnTo>
                    <a:pt x="30" y="54"/>
                  </a:lnTo>
                  <a:lnTo>
                    <a:pt x="36" y="38"/>
                  </a:lnTo>
                  <a:lnTo>
                    <a:pt x="46" y="24"/>
                  </a:lnTo>
                  <a:lnTo>
                    <a:pt x="52" y="18"/>
                  </a:lnTo>
                  <a:lnTo>
                    <a:pt x="60" y="8"/>
                  </a:lnTo>
                  <a:lnTo>
                    <a:pt x="64" y="0"/>
                  </a:lnTo>
                  <a:lnTo>
                    <a:pt x="132" y="0"/>
                  </a:lnTo>
                  <a:lnTo>
                    <a:pt x="132" y="28"/>
                  </a:lnTo>
                  <a:lnTo>
                    <a:pt x="82" y="28"/>
                  </a:lnTo>
                  <a:lnTo>
                    <a:pt x="82" y="70"/>
                  </a:lnTo>
                  <a:lnTo>
                    <a:pt x="72" y="70"/>
                  </a:lnTo>
                  <a:lnTo>
                    <a:pt x="64" y="74"/>
                  </a:lnTo>
                  <a:lnTo>
                    <a:pt x="64" y="82"/>
                  </a:lnTo>
                  <a:lnTo>
                    <a:pt x="64" y="106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1" name="Freeform 136"/>
            <p:cNvSpPr>
              <a:spLocks/>
            </p:cNvSpPr>
            <p:nvPr/>
          </p:nvSpPr>
          <p:spPr bwMode="gray">
            <a:xfrm>
              <a:off x="2438" y="2365"/>
              <a:ext cx="48" cy="28"/>
            </a:xfrm>
            <a:custGeom>
              <a:avLst/>
              <a:gdLst>
                <a:gd name="T0" fmla="*/ 0 w 48"/>
                <a:gd name="T1" fmla="*/ 6 h 28"/>
                <a:gd name="T2" fmla="*/ 18 w 48"/>
                <a:gd name="T3" fmla="*/ 4 h 28"/>
                <a:gd name="T4" fmla="*/ 22 w 48"/>
                <a:gd name="T5" fmla="*/ 0 h 28"/>
                <a:gd name="T6" fmla="*/ 48 w 48"/>
                <a:gd name="T7" fmla="*/ 0 h 28"/>
                <a:gd name="T8" fmla="*/ 44 w 48"/>
                <a:gd name="T9" fmla="*/ 10 h 28"/>
                <a:gd name="T10" fmla="*/ 42 w 48"/>
                <a:gd name="T11" fmla="*/ 16 h 28"/>
                <a:gd name="T12" fmla="*/ 30 w 48"/>
                <a:gd name="T13" fmla="*/ 20 h 28"/>
                <a:gd name="T14" fmla="*/ 22 w 48"/>
                <a:gd name="T15" fmla="*/ 28 h 28"/>
                <a:gd name="T16" fmla="*/ 16 w 48"/>
                <a:gd name="T17" fmla="*/ 22 h 28"/>
                <a:gd name="T18" fmla="*/ 8 w 48"/>
                <a:gd name="T19" fmla="*/ 14 h 28"/>
                <a:gd name="T20" fmla="*/ 6 w 48"/>
                <a:gd name="T21" fmla="*/ 12 h 28"/>
                <a:gd name="T22" fmla="*/ 0 w 48"/>
                <a:gd name="T23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28">
                  <a:moveTo>
                    <a:pt x="0" y="6"/>
                  </a:moveTo>
                  <a:lnTo>
                    <a:pt x="18" y="4"/>
                  </a:lnTo>
                  <a:lnTo>
                    <a:pt x="22" y="0"/>
                  </a:lnTo>
                  <a:lnTo>
                    <a:pt x="48" y="0"/>
                  </a:lnTo>
                  <a:lnTo>
                    <a:pt x="44" y="10"/>
                  </a:lnTo>
                  <a:lnTo>
                    <a:pt x="42" y="16"/>
                  </a:lnTo>
                  <a:lnTo>
                    <a:pt x="30" y="20"/>
                  </a:lnTo>
                  <a:lnTo>
                    <a:pt x="22" y="28"/>
                  </a:lnTo>
                  <a:lnTo>
                    <a:pt x="16" y="22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2" name="Freeform 137"/>
            <p:cNvSpPr>
              <a:spLocks/>
            </p:cNvSpPr>
            <p:nvPr/>
          </p:nvSpPr>
          <p:spPr bwMode="gray">
            <a:xfrm>
              <a:off x="2492" y="2409"/>
              <a:ext cx="44" cy="48"/>
            </a:xfrm>
            <a:custGeom>
              <a:avLst/>
              <a:gdLst>
                <a:gd name="T0" fmla="*/ 0 w 44"/>
                <a:gd name="T1" fmla="*/ 16 h 48"/>
                <a:gd name="T2" fmla="*/ 8 w 44"/>
                <a:gd name="T3" fmla="*/ 8 h 48"/>
                <a:gd name="T4" fmla="*/ 16 w 44"/>
                <a:gd name="T5" fmla="*/ 2 h 48"/>
                <a:gd name="T6" fmla="*/ 30 w 44"/>
                <a:gd name="T7" fmla="*/ 0 h 48"/>
                <a:gd name="T8" fmla="*/ 38 w 44"/>
                <a:gd name="T9" fmla="*/ 8 h 48"/>
                <a:gd name="T10" fmla="*/ 44 w 44"/>
                <a:gd name="T11" fmla="*/ 16 h 48"/>
                <a:gd name="T12" fmla="*/ 42 w 44"/>
                <a:gd name="T13" fmla="*/ 24 h 48"/>
                <a:gd name="T14" fmla="*/ 40 w 44"/>
                <a:gd name="T15" fmla="*/ 32 h 48"/>
                <a:gd name="T16" fmla="*/ 34 w 44"/>
                <a:gd name="T17" fmla="*/ 40 h 48"/>
                <a:gd name="T18" fmla="*/ 24 w 44"/>
                <a:gd name="T19" fmla="*/ 48 h 48"/>
                <a:gd name="T20" fmla="*/ 16 w 44"/>
                <a:gd name="T21" fmla="*/ 44 h 48"/>
                <a:gd name="T22" fmla="*/ 4 w 44"/>
                <a:gd name="T23" fmla="*/ 32 h 48"/>
                <a:gd name="T24" fmla="*/ 0 w 44"/>
                <a:gd name="T25" fmla="*/ 24 h 48"/>
                <a:gd name="T26" fmla="*/ 0 w 44"/>
                <a:gd name="T27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48">
                  <a:moveTo>
                    <a:pt x="0" y="16"/>
                  </a:move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lnTo>
                    <a:pt x="38" y="8"/>
                  </a:lnTo>
                  <a:lnTo>
                    <a:pt x="44" y="16"/>
                  </a:lnTo>
                  <a:lnTo>
                    <a:pt x="42" y="24"/>
                  </a:lnTo>
                  <a:lnTo>
                    <a:pt x="40" y="32"/>
                  </a:lnTo>
                  <a:lnTo>
                    <a:pt x="34" y="40"/>
                  </a:lnTo>
                  <a:lnTo>
                    <a:pt x="24" y="48"/>
                  </a:lnTo>
                  <a:lnTo>
                    <a:pt x="16" y="44"/>
                  </a:lnTo>
                  <a:lnTo>
                    <a:pt x="4" y="32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3" name="Freeform 138"/>
            <p:cNvSpPr>
              <a:spLocks/>
            </p:cNvSpPr>
            <p:nvPr/>
          </p:nvSpPr>
          <p:spPr bwMode="gray">
            <a:xfrm>
              <a:off x="2430" y="2119"/>
              <a:ext cx="198" cy="214"/>
            </a:xfrm>
            <a:custGeom>
              <a:avLst/>
              <a:gdLst>
                <a:gd name="T0" fmla="*/ 0 w 198"/>
                <a:gd name="T1" fmla="*/ 106 h 214"/>
                <a:gd name="T2" fmla="*/ 64 w 198"/>
                <a:gd name="T3" fmla="*/ 106 h 214"/>
                <a:gd name="T4" fmla="*/ 64 w 198"/>
                <a:gd name="T5" fmla="*/ 82 h 214"/>
                <a:gd name="T6" fmla="*/ 64 w 198"/>
                <a:gd name="T7" fmla="*/ 74 h 214"/>
                <a:gd name="T8" fmla="*/ 68 w 198"/>
                <a:gd name="T9" fmla="*/ 72 h 214"/>
                <a:gd name="T10" fmla="*/ 72 w 198"/>
                <a:gd name="T11" fmla="*/ 70 h 214"/>
                <a:gd name="T12" fmla="*/ 82 w 198"/>
                <a:gd name="T13" fmla="*/ 70 h 214"/>
                <a:gd name="T14" fmla="*/ 82 w 198"/>
                <a:gd name="T15" fmla="*/ 28 h 214"/>
                <a:gd name="T16" fmla="*/ 132 w 198"/>
                <a:gd name="T17" fmla="*/ 28 h 214"/>
                <a:gd name="T18" fmla="*/ 132 w 198"/>
                <a:gd name="T19" fmla="*/ 0 h 214"/>
                <a:gd name="T20" fmla="*/ 198 w 198"/>
                <a:gd name="T21" fmla="*/ 48 h 214"/>
                <a:gd name="T22" fmla="*/ 168 w 198"/>
                <a:gd name="T23" fmla="*/ 48 h 214"/>
                <a:gd name="T24" fmla="*/ 180 w 198"/>
                <a:gd name="T25" fmla="*/ 184 h 214"/>
                <a:gd name="T26" fmla="*/ 186 w 198"/>
                <a:gd name="T27" fmla="*/ 192 h 214"/>
                <a:gd name="T28" fmla="*/ 184 w 198"/>
                <a:gd name="T29" fmla="*/ 202 h 214"/>
                <a:gd name="T30" fmla="*/ 84 w 198"/>
                <a:gd name="T31" fmla="*/ 200 h 214"/>
                <a:gd name="T32" fmla="*/ 78 w 198"/>
                <a:gd name="T33" fmla="*/ 214 h 214"/>
                <a:gd name="T34" fmla="*/ 68 w 198"/>
                <a:gd name="T35" fmla="*/ 206 h 214"/>
                <a:gd name="T36" fmla="*/ 60 w 198"/>
                <a:gd name="T37" fmla="*/ 194 h 214"/>
                <a:gd name="T38" fmla="*/ 52 w 198"/>
                <a:gd name="T39" fmla="*/ 188 h 214"/>
                <a:gd name="T40" fmla="*/ 40 w 198"/>
                <a:gd name="T41" fmla="*/ 182 h 214"/>
                <a:gd name="T42" fmla="*/ 26 w 198"/>
                <a:gd name="T43" fmla="*/ 182 h 214"/>
                <a:gd name="T44" fmla="*/ 12 w 198"/>
                <a:gd name="T45" fmla="*/ 184 h 214"/>
                <a:gd name="T46" fmla="*/ 12 w 198"/>
                <a:gd name="T47" fmla="*/ 172 h 214"/>
                <a:gd name="T48" fmla="*/ 18 w 198"/>
                <a:gd name="T49" fmla="*/ 152 h 214"/>
                <a:gd name="T50" fmla="*/ 12 w 198"/>
                <a:gd name="T51" fmla="*/ 144 h 214"/>
                <a:gd name="T52" fmla="*/ 8 w 198"/>
                <a:gd name="T53" fmla="*/ 138 h 214"/>
                <a:gd name="T54" fmla="*/ 12 w 198"/>
                <a:gd name="T55" fmla="*/ 130 h 214"/>
                <a:gd name="T56" fmla="*/ 12 w 198"/>
                <a:gd name="T57" fmla="*/ 122 h 214"/>
                <a:gd name="T58" fmla="*/ 8 w 198"/>
                <a:gd name="T59" fmla="*/ 116 h 214"/>
                <a:gd name="T60" fmla="*/ 0 w 198"/>
                <a:gd name="T61" fmla="*/ 112 h 214"/>
                <a:gd name="T62" fmla="*/ 0 w 198"/>
                <a:gd name="T63" fmla="*/ 10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8" h="214">
                  <a:moveTo>
                    <a:pt x="0" y="106"/>
                  </a:moveTo>
                  <a:lnTo>
                    <a:pt x="64" y="106"/>
                  </a:lnTo>
                  <a:lnTo>
                    <a:pt x="64" y="82"/>
                  </a:lnTo>
                  <a:lnTo>
                    <a:pt x="64" y="74"/>
                  </a:lnTo>
                  <a:lnTo>
                    <a:pt x="68" y="72"/>
                  </a:lnTo>
                  <a:lnTo>
                    <a:pt x="72" y="70"/>
                  </a:lnTo>
                  <a:lnTo>
                    <a:pt x="82" y="70"/>
                  </a:lnTo>
                  <a:lnTo>
                    <a:pt x="82" y="28"/>
                  </a:lnTo>
                  <a:lnTo>
                    <a:pt x="132" y="28"/>
                  </a:lnTo>
                  <a:lnTo>
                    <a:pt x="132" y="0"/>
                  </a:lnTo>
                  <a:lnTo>
                    <a:pt x="198" y="48"/>
                  </a:lnTo>
                  <a:lnTo>
                    <a:pt x="168" y="48"/>
                  </a:lnTo>
                  <a:lnTo>
                    <a:pt x="180" y="184"/>
                  </a:lnTo>
                  <a:lnTo>
                    <a:pt x="186" y="192"/>
                  </a:lnTo>
                  <a:lnTo>
                    <a:pt x="184" y="202"/>
                  </a:lnTo>
                  <a:lnTo>
                    <a:pt x="84" y="200"/>
                  </a:lnTo>
                  <a:lnTo>
                    <a:pt x="78" y="214"/>
                  </a:lnTo>
                  <a:lnTo>
                    <a:pt x="68" y="206"/>
                  </a:lnTo>
                  <a:lnTo>
                    <a:pt x="60" y="194"/>
                  </a:lnTo>
                  <a:lnTo>
                    <a:pt x="52" y="188"/>
                  </a:lnTo>
                  <a:lnTo>
                    <a:pt x="40" y="182"/>
                  </a:lnTo>
                  <a:lnTo>
                    <a:pt x="26" y="182"/>
                  </a:lnTo>
                  <a:lnTo>
                    <a:pt x="12" y="184"/>
                  </a:lnTo>
                  <a:lnTo>
                    <a:pt x="12" y="172"/>
                  </a:lnTo>
                  <a:lnTo>
                    <a:pt x="18" y="152"/>
                  </a:lnTo>
                  <a:lnTo>
                    <a:pt x="12" y="144"/>
                  </a:lnTo>
                  <a:lnTo>
                    <a:pt x="8" y="138"/>
                  </a:lnTo>
                  <a:lnTo>
                    <a:pt x="12" y="130"/>
                  </a:lnTo>
                  <a:lnTo>
                    <a:pt x="12" y="122"/>
                  </a:lnTo>
                  <a:lnTo>
                    <a:pt x="8" y="116"/>
                  </a:lnTo>
                  <a:lnTo>
                    <a:pt x="0" y="112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4" name="Freeform 139"/>
            <p:cNvSpPr>
              <a:spLocks/>
            </p:cNvSpPr>
            <p:nvPr/>
          </p:nvSpPr>
          <p:spPr bwMode="gray">
            <a:xfrm>
              <a:off x="2460" y="2365"/>
              <a:ext cx="116" cy="88"/>
            </a:xfrm>
            <a:custGeom>
              <a:avLst/>
              <a:gdLst>
                <a:gd name="T0" fmla="*/ 60 w 116"/>
                <a:gd name="T1" fmla="*/ 6 h 88"/>
                <a:gd name="T2" fmla="*/ 60 w 116"/>
                <a:gd name="T3" fmla="*/ 8 h 88"/>
                <a:gd name="T4" fmla="*/ 72 w 116"/>
                <a:gd name="T5" fmla="*/ 12 h 88"/>
                <a:gd name="T6" fmla="*/ 84 w 116"/>
                <a:gd name="T7" fmla="*/ 8 h 88"/>
                <a:gd name="T8" fmla="*/ 98 w 116"/>
                <a:gd name="T9" fmla="*/ 6 h 88"/>
                <a:gd name="T10" fmla="*/ 100 w 116"/>
                <a:gd name="T11" fmla="*/ 14 h 88"/>
                <a:gd name="T12" fmla="*/ 106 w 116"/>
                <a:gd name="T13" fmla="*/ 24 h 88"/>
                <a:gd name="T14" fmla="*/ 112 w 116"/>
                <a:gd name="T15" fmla="*/ 38 h 88"/>
                <a:gd name="T16" fmla="*/ 110 w 116"/>
                <a:gd name="T17" fmla="*/ 46 h 88"/>
                <a:gd name="T18" fmla="*/ 112 w 116"/>
                <a:gd name="T19" fmla="*/ 50 h 88"/>
                <a:gd name="T20" fmla="*/ 114 w 116"/>
                <a:gd name="T21" fmla="*/ 54 h 88"/>
                <a:gd name="T22" fmla="*/ 116 w 116"/>
                <a:gd name="T23" fmla="*/ 68 h 88"/>
                <a:gd name="T24" fmla="*/ 110 w 116"/>
                <a:gd name="T25" fmla="*/ 70 h 88"/>
                <a:gd name="T26" fmla="*/ 112 w 116"/>
                <a:gd name="T27" fmla="*/ 80 h 88"/>
                <a:gd name="T28" fmla="*/ 106 w 116"/>
                <a:gd name="T29" fmla="*/ 84 h 88"/>
                <a:gd name="T30" fmla="*/ 100 w 116"/>
                <a:gd name="T31" fmla="*/ 82 h 88"/>
                <a:gd name="T32" fmla="*/ 96 w 116"/>
                <a:gd name="T33" fmla="*/ 88 h 88"/>
                <a:gd name="T34" fmla="*/ 90 w 116"/>
                <a:gd name="T35" fmla="*/ 86 h 88"/>
                <a:gd name="T36" fmla="*/ 88 w 116"/>
                <a:gd name="T37" fmla="*/ 72 h 88"/>
                <a:gd name="T38" fmla="*/ 82 w 116"/>
                <a:gd name="T39" fmla="*/ 70 h 88"/>
                <a:gd name="T40" fmla="*/ 74 w 116"/>
                <a:gd name="T41" fmla="*/ 68 h 88"/>
                <a:gd name="T42" fmla="*/ 76 w 116"/>
                <a:gd name="T43" fmla="*/ 60 h 88"/>
                <a:gd name="T44" fmla="*/ 70 w 116"/>
                <a:gd name="T45" fmla="*/ 52 h 88"/>
                <a:gd name="T46" fmla="*/ 62 w 116"/>
                <a:gd name="T47" fmla="*/ 44 h 88"/>
                <a:gd name="T48" fmla="*/ 48 w 116"/>
                <a:gd name="T49" fmla="*/ 46 h 88"/>
                <a:gd name="T50" fmla="*/ 40 w 116"/>
                <a:gd name="T51" fmla="*/ 52 h 88"/>
                <a:gd name="T52" fmla="*/ 32 w 116"/>
                <a:gd name="T53" fmla="*/ 60 h 88"/>
                <a:gd name="T54" fmla="*/ 24 w 116"/>
                <a:gd name="T55" fmla="*/ 50 h 88"/>
                <a:gd name="T56" fmla="*/ 14 w 116"/>
                <a:gd name="T57" fmla="*/ 40 h 88"/>
                <a:gd name="T58" fmla="*/ 6 w 116"/>
                <a:gd name="T59" fmla="*/ 38 h 88"/>
                <a:gd name="T60" fmla="*/ 0 w 116"/>
                <a:gd name="T61" fmla="*/ 28 h 88"/>
                <a:gd name="T62" fmla="*/ 8 w 116"/>
                <a:gd name="T63" fmla="*/ 20 h 88"/>
                <a:gd name="T64" fmla="*/ 20 w 116"/>
                <a:gd name="T65" fmla="*/ 16 h 88"/>
                <a:gd name="T66" fmla="*/ 22 w 116"/>
                <a:gd name="T67" fmla="*/ 10 h 88"/>
                <a:gd name="T68" fmla="*/ 26 w 116"/>
                <a:gd name="T69" fmla="*/ 0 h 88"/>
                <a:gd name="T70" fmla="*/ 32 w 116"/>
                <a:gd name="T71" fmla="*/ 0 h 88"/>
                <a:gd name="T72" fmla="*/ 38 w 116"/>
                <a:gd name="T73" fmla="*/ 4 h 88"/>
                <a:gd name="T74" fmla="*/ 50 w 116"/>
                <a:gd name="T75" fmla="*/ 4 h 88"/>
                <a:gd name="T76" fmla="*/ 60 w 116"/>
                <a:gd name="T77" fmla="*/ 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6" h="88">
                  <a:moveTo>
                    <a:pt x="60" y="6"/>
                  </a:moveTo>
                  <a:lnTo>
                    <a:pt x="60" y="8"/>
                  </a:lnTo>
                  <a:lnTo>
                    <a:pt x="72" y="12"/>
                  </a:lnTo>
                  <a:lnTo>
                    <a:pt x="84" y="8"/>
                  </a:lnTo>
                  <a:lnTo>
                    <a:pt x="98" y="6"/>
                  </a:lnTo>
                  <a:lnTo>
                    <a:pt x="100" y="14"/>
                  </a:lnTo>
                  <a:lnTo>
                    <a:pt x="106" y="24"/>
                  </a:lnTo>
                  <a:lnTo>
                    <a:pt x="112" y="38"/>
                  </a:lnTo>
                  <a:lnTo>
                    <a:pt x="110" y="46"/>
                  </a:lnTo>
                  <a:lnTo>
                    <a:pt x="112" y="50"/>
                  </a:lnTo>
                  <a:lnTo>
                    <a:pt x="114" y="54"/>
                  </a:lnTo>
                  <a:lnTo>
                    <a:pt x="116" y="68"/>
                  </a:lnTo>
                  <a:lnTo>
                    <a:pt x="110" y="70"/>
                  </a:lnTo>
                  <a:lnTo>
                    <a:pt x="112" y="80"/>
                  </a:lnTo>
                  <a:lnTo>
                    <a:pt x="106" y="84"/>
                  </a:lnTo>
                  <a:lnTo>
                    <a:pt x="100" y="82"/>
                  </a:lnTo>
                  <a:lnTo>
                    <a:pt x="96" y="88"/>
                  </a:lnTo>
                  <a:lnTo>
                    <a:pt x="90" y="86"/>
                  </a:lnTo>
                  <a:lnTo>
                    <a:pt x="88" y="72"/>
                  </a:lnTo>
                  <a:lnTo>
                    <a:pt x="82" y="70"/>
                  </a:lnTo>
                  <a:lnTo>
                    <a:pt x="74" y="68"/>
                  </a:lnTo>
                  <a:lnTo>
                    <a:pt x="76" y="60"/>
                  </a:lnTo>
                  <a:lnTo>
                    <a:pt x="70" y="52"/>
                  </a:lnTo>
                  <a:lnTo>
                    <a:pt x="62" y="44"/>
                  </a:lnTo>
                  <a:lnTo>
                    <a:pt x="48" y="46"/>
                  </a:lnTo>
                  <a:lnTo>
                    <a:pt x="40" y="52"/>
                  </a:lnTo>
                  <a:lnTo>
                    <a:pt x="32" y="60"/>
                  </a:lnTo>
                  <a:lnTo>
                    <a:pt x="24" y="50"/>
                  </a:lnTo>
                  <a:lnTo>
                    <a:pt x="14" y="40"/>
                  </a:lnTo>
                  <a:lnTo>
                    <a:pt x="6" y="38"/>
                  </a:lnTo>
                  <a:lnTo>
                    <a:pt x="0" y="28"/>
                  </a:lnTo>
                  <a:lnTo>
                    <a:pt x="8" y="20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8" y="4"/>
                  </a:lnTo>
                  <a:lnTo>
                    <a:pt x="50" y="4"/>
                  </a:lnTo>
                  <a:lnTo>
                    <a:pt x="60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5" name="Freeform 140"/>
            <p:cNvSpPr>
              <a:spLocks/>
            </p:cNvSpPr>
            <p:nvPr/>
          </p:nvSpPr>
          <p:spPr bwMode="gray">
            <a:xfrm>
              <a:off x="2516" y="2433"/>
              <a:ext cx="66" cy="66"/>
            </a:xfrm>
            <a:custGeom>
              <a:avLst/>
              <a:gdLst>
                <a:gd name="T0" fmla="*/ 50 w 66"/>
                <a:gd name="T1" fmla="*/ 16 h 66"/>
                <a:gd name="T2" fmla="*/ 50 w 66"/>
                <a:gd name="T3" fmla="*/ 26 h 66"/>
                <a:gd name="T4" fmla="*/ 50 w 66"/>
                <a:gd name="T5" fmla="*/ 34 h 66"/>
                <a:gd name="T6" fmla="*/ 58 w 66"/>
                <a:gd name="T7" fmla="*/ 36 h 66"/>
                <a:gd name="T8" fmla="*/ 64 w 66"/>
                <a:gd name="T9" fmla="*/ 40 h 66"/>
                <a:gd name="T10" fmla="*/ 66 w 66"/>
                <a:gd name="T11" fmla="*/ 46 h 66"/>
                <a:gd name="T12" fmla="*/ 66 w 66"/>
                <a:gd name="T13" fmla="*/ 54 h 66"/>
                <a:gd name="T14" fmla="*/ 62 w 66"/>
                <a:gd name="T15" fmla="*/ 66 h 66"/>
                <a:gd name="T16" fmla="*/ 50 w 66"/>
                <a:gd name="T17" fmla="*/ 62 h 66"/>
                <a:gd name="T18" fmla="*/ 38 w 66"/>
                <a:gd name="T19" fmla="*/ 54 h 66"/>
                <a:gd name="T20" fmla="*/ 30 w 66"/>
                <a:gd name="T21" fmla="*/ 44 h 66"/>
                <a:gd name="T22" fmla="*/ 18 w 66"/>
                <a:gd name="T23" fmla="*/ 36 h 66"/>
                <a:gd name="T24" fmla="*/ 8 w 66"/>
                <a:gd name="T25" fmla="*/ 32 h 66"/>
                <a:gd name="T26" fmla="*/ 0 w 66"/>
                <a:gd name="T27" fmla="*/ 24 h 66"/>
                <a:gd name="T28" fmla="*/ 16 w 66"/>
                <a:gd name="T29" fmla="*/ 8 h 66"/>
                <a:gd name="T30" fmla="*/ 18 w 66"/>
                <a:gd name="T31" fmla="*/ 0 h 66"/>
                <a:gd name="T32" fmla="*/ 24 w 66"/>
                <a:gd name="T33" fmla="*/ 0 h 66"/>
                <a:gd name="T34" fmla="*/ 32 w 66"/>
                <a:gd name="T35" fmla="*/ 4 h 66"/>
                <a:gd name="T36" fmla="*/ 34 w 66"/>
                <a:gd name="T37" fmla="*/ 18 h 66"/>
                <a:gd name="T38" fmla="*/ 40 w 66"/>
                <a:gd name="T39" fmla="*/ 20 h 66"/>
                <a:gd name="T40" fmla="*/ 44 w 66"/>
                <a:gd name="T41" fmla="*/ 14 h 66"/>
                <a:gd name="T42" fmla="*/ 50 w 66"/>
                <a:gd name="T43" fmla="*/ 1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66">
                  <a:moveTo>
                    <a:pt x="50" y="16"/>
                  </a:moveTo>
                  <a:lnTo>
                    <a:pt x="50" y="26"/>
                  </a:lnTo>
                  <a:lnTo>
                    <a:pt x="50" y="34"/>
                  </a:lnTo>
                  <a:lnTo>
                    <a:pt x="58" y="36"/>
                  </a:lnTo>
                  <a:lnTo>
                    <a:pt x="64" y="40"/>
                  </a:lnTo>
                  <a:lnTo>
                    <a:pt x="66" y="46"/>
                  </a:lnTo>
                  <a:lnTo>
                    <a:pt x="66" y="54"/>
                  </a:lnTo>
                  <a:lnTo>
                    <a:pt x="62" y="66"/>
                  </a:lnTo>
                  <a:lnTo>
                    <a:pt x="50" y="62"/>
                  </a:lnTo>
                  <a:lnTo>
                    <a:pt x="38" y="54"/>
                  </a:lnTo>
                  <a:lnTo>
                    <a:pt x="30" y="44"/>
                  </a:lnTo>
                  <a:lnTo>
                    <a:pt x="18" y="36"/>
                  </a:lnTo>
                  <a:lnTo>
                    <a:pt x="8" y="32"/>
                  </a:lnTo>
                  <a:lnTo>
                    <a:pt x="0" y="24"/>
                  </a:lnTo>
                  <a:lnTo>
                    <a:pt x="16" y="8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2" y="4"/>
                  </a:lnTo>
                  <a:lnTo>
                    <a:pt x="34" y="18"/>
                  </a:lnTo>
                  <a:lnTo>
                    <a:pt x="40" y="20"/>
                  </a:lnTo>
                  <a:lnTo>
                    <a:pt x="44" y="14"/>
                  </a:lnTo>
                  <a:lnTo>
                    <a:pt x="50" y="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6" name="Freeform 141"/>
            <p:cNvSpPr>
              <a:spLocks/>
            </p:cNvSpPr>
            <p:nvPr/>
          </p:nvSpPr>
          <p:spPr bwMode="gray">
            <a:xfrm>
              <a:off x="2913" y="2191"/>
              <a:ext cx="168" cy="258"/>
            </a:xfrm>
            <a:custGeom>
              <a:avLst/>
              <a:gdLst>
                <a:gd name="T0" fmla="*/ 166 w 168"/>
                <a:gd name="T1" fmla="*/ 128 h 258"/>
                <a:gd name="T2" fmla="*/ 152 w 168"/>
                <a:gd name="T3" fmla="*/ 130 h 258"/>
                <a:gd name="T4" fmla="*/ 148 w 168"/>
                <a:gd name="T5" fmla="*/ 142 h 258"/>
                <a:gd name="T6" fmla="*/ 136 w 168"/>
                <a:gd name="T7" fmla="*/ 170 h 258"/>
                <a:gd name="T8" fmla="*/ 144 w 168"/>
                <a:gd name="T9" fmla="*/ 178 h 258"/>
                <a:gd name="T10" fmla="*/ 148 w 168"/>
                <a:gd name="T11" fmla="*/ 204 h 258"/>
                <a:gd name="T12" fmla="*/ 136 w 168"/>
                <a:gd name="T13" fmla="*/ 206 h 258"/>
                <a:gd name="T14" fmla="*/ 112 w 168"/>
                <a:gd name="T15" fmla="*/ 230 h 258"/>
                <a:gd name="T16" fmla="*/ 88 w 168"/>
                <a:gd name="T17" fmla="*/ 234 h 258"/>
                <a:gd name="T18" fmla="*/ 86 w 168"/>
                <a:gd name="T19" fmla="*/ 246 h 258"/>
                <a:gd name="T20" fmla="*/ 40 w 168"/>
                <a:gd name="T21" fmla="*/ 258 h 258"/>
                <a:gd name="T22" fmla="*/ 30 w 168"/>
                <a:gd name="T23" fmla="*/ 246 h 258"/>
                <a:gd name="T24" fmla="*/ 10 w 168"/>
                <a:gd name="T25" fmla="*/ 226 h 258"/>
                <a:gd name="T26" fmla="*/ 12 w 168"/>
                <a:gd name="T27" fmla="*/ 216 h 258"/>
                <a:gd name="T28" fmla="*/ 32 w 168"/>
                <a:gd name="T29" fmla="*/ 216 h 258"/>
                <a:gd name="T30" fmla="*/ 26 w 168"/>
                <a:gd name="T31" fmla="*/ 206 h 258"/>
                <a:gd name="T32" fmla="*/ 24 w 168"/>
                <a:gd name="T33" fmla="*/ 182 h 258"/>
                <a:gd name="T34" fmla="*/ 16 w 168"/>
                <a:gd name="T35" fmla="*/ 170 h 258"/>
                <a:gd name="T36" fmla="*/ 2 w 168"/>
                <a:gd name="T37" fmla="*/ 156 h 258"/>
                <a:gd name="T38" fmla="*/ 0 w 168"/>
                <a:gd name="T39" fmla="*/ 144 h 258"/>
                <a:gd name="T40" fmla="*/ 32 w 168"/>
                <a:gd name="T41" fmla="*/ 106 h 258"/>
                <a:gd name="T42" fmla="*/ 36 w 168"/>
                <a:gd name="T43" fmla="*/ 66 h 258"/>
                <a:gd name="T44" fmla="*/ 40 w 168"/>
                <a:gd name="T45" fmla="*/ 50 h 258"/>
                <a:gd name="T46" fmla="*/ 28 w 168"/>
                <a:gd name="T47" fmla="*/ 6 h 258"/>
                <a:gd name="T48" fmla="*/ 34 w 168"/>
                <a:gd name="T49" fmla="*/ 0 h 258"/>
                <a:gd name="T50" fmla="*/ 168 w 168"/>
                <a:gd name="T51" fmla="*/ 54 h 258"/>
                <a:gd name="T52" fmla="*/ 166 w 168"/>
                <a:gd name="T53" fmla="*/ 12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8" h="258">
                  <a:moveTo>
                    <a:pt x="166" y="128"/>
                  </a:moveTo>
                  <a:lnTo>
                    <a:pt x="152" y="130"/>
                  </a:lnTo>
                  <a:lnTo>
                    <a:pt x="148" y="142"/>
                  </a:lnTo>
                  <a:lnTo>
                    <a:pt x="136" y="170"/>
                  </a:lnTo>
                  <a:lnTo>
                    <a:pt x="144" y="178"/>
                  </a:lnTo>
                  <a:lnTo>
                    <a:pt x="148" y="204"/>
                  </a:lnTo>
                  <a:lnTo>
                    <a:pt x="136" y="206"/>
                  </a:lnTo>
                  <a:lnTo>
                    <a:pt x="112" y="230"/>
                  </a:lnTo>
                  <a:lnTo>
                    <a:pt x="88" y="234"/>
                  </a:lnTo>
                  <a:lnTo>
                    <a:pt x="86" y="246"/>
                  </a:lnTo>
                  <a:lnTo>
                    <a:pt x="40" y="258"/>
                  </a:lnTo>
                  <a:lnTo>
                    <a:pt x="30" y="246"/>
                  </a:lnTo>
                  <a:lnTo>
                    <a:pt x="10" y="226"/>
                  </a:lnTo>
                  <a:lnTo>
                    <a:pt x="12" y="216"/>
                  </a:lnTo>
                  <a:lnTo>
                    <a:pt x="32" y="216"/>
                  </a:lnTo>
                  <a:lnTo>
                    <a:pt x="26" y="206"/>
                  </a:lnTo>
                  <a:lnTo>
                    <a:pt x="24" y="182"/>
                  </a:lnTo>
                  <a:lnTo>
                    <a:pt x="16" y="170"/>
                  </a:lnTo>
                  <a:lnTo>
                    <a:pt x="2" y="156"/>
                  </a:lnTo>
                  <a:lnTo>
                    <a:pt x="0" y="144"/>
                  </a:lnTo>
                  <a:lnTo>
                    <a:pt x="32" y="106"/>
                  </a:lnTo>
                  <a:lnTo>
                    <a:pt x="36" y="66"/>
                  </a:lnTo>
                  <a:lnTo>
                    <a:pt x="40" y="50"/>
                  </a:lnTo>
                  <a:lnTo>
                    <a:pt x="28" y="6"/>
                  </a:lnTo>
                  <a:lnTo>
                    <a:pt x="34" y="0"/>
                  </a:lnTo>
                  <a:lnTo>
                    <a:pt x="168" y="54"/>
                  </a:lnTo>
                  <a:lnTo>
                    <a:pt x="166" y="12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7" name="Freeform 142"/>
            <p:cNvSpPr>
              <a:spLocks/>
            </p:cNvSpPr>
            <p:nvPr/>
          </p:nvSpPr>
          <p:spPr bwMode="gray">
            <a:xfrm>
              <a:off x="2702" y="2187"/>
              <a:ext cx="251" cy="194"/>
            </a:xfrm>
            <a:custGeom>
              <a:avLst/>
              <a:gdLst>
                <a:gd name="T0" fmla="*/ 4 w 251"/>
                <a:gd name="T1" fmla="*/ 142 h 194"/>
                <a:gd name="T2" fmla="*/ 18 w 251"/>
                <a:gd name="T3" fmla="*/ 142 h 194"/>
                <a:gd name="T4" fmla="*/ 52 w 251"/>
                <a:gd name="T5" fmla="*/ 136 h 194"/>
                <a:gd name="T6" fmla="*/ 64 w 251"/>
                <a:gd name="T7" fmla="*/ 118 h 194"/>
                <a:gd name="T8" fmla="*/ 66 w 251"/>
                <a:gd name="T9" fmla="*/ 76 h 194"/>
                <a:gd name="T10" fmla="*/ 86 w 251"/>
                <a:gd name="T11" fmla="*/ 72 h 194"/>
                <a:gd name="T12" fmla="*/ 124 w 251"/>
                <a:gd name="T13" fmla="*/ 40 h 194"/>
                <a:gd name="T14" fmla="*/ 191 w 251"/>
                <a:gd name="T15" fmla="*/ 0 h 194"/>
                <a:gd name="T16" fmla="*/ 199 w 251"/>
                <a:gd name="T17" fmla="*/ 2 h 194"/>
                <a:gd name="T18" fmla="*/ 207 w 251"/>
                <a:gd name="T19" fmla="*/ 4 h 194"/>
                <a:gd name="T20" fmla="*/ 217 w 251"/>
                <a:gd name="T21" fmla="*/ 8 h 194"/>
                <a:gd name="T22" fmla="*/ 227 w 251"/>
                <a:gd name="T23" fmla="*/ 16 h 194"/>
                <a:gd name="T24" fmla="*/ 239 w 251"/>
                <a:gd name="T25" fmla="*/ 10 h 194"/>
                <a:gd name="T26" fmla="*/ 251 w 251"/>
                <a:gd name="T27" fmla="*/ 54 h 194"/>
                <a:gd name="T28" fmla="*/ 247 w 251"/>
                <a:gd name="T29" fmla="*/ 70 h 194"/>
                <a:gd name="T30" fmla="*/ 243 w 251"/>
                <a:gd name="T31" fmla="*/ 110 h 194"/>
                <a:gd name="T32" fmla="*/ 211 w 251"/>
                <a:gd name="T33" fmla="*/ 148 h 194"/>
                <a:gd name="T34" fmla="*/ 213 w 251"/>
                <a:gd name="T35" fmla="*/ 160 h 194"/>
                <a:gd name="T36" fmla="*/ 191 w 251"/>
                <a:gd name="T37" fmla="*/ 174 h 194"/>
                <a:gd name="T38" fmla="*/ 156 w 251"/>
                <a:gd name="T39" fmla="*/ 170 h 194"/>
                <a:gd name="T40" fmla="*/ 150 w 251"/>
                <a:gd name="T41" fmla="*/ 178 h 194"/>
                <a:gd name="T42" fmla="*/ 122 w 251"/>
                <a:gd name="T43" fmla="*/ 168 h 194"/>
                <a:gd name="T44" fmla="*/ 112 w 251"/>
                <a:gd name="T45" fmla="*/ 174 h 194"/>
                <a:gd name="T46" fmla="*/ 96 w 251"/>
                <a:gd name="T47" fmla="*/ 162 h 194"/>
                <a:gd name="T48" fmla="*/ 66 w 251"/>
                <a:gd name="T49" fmla="*/ 162 h 194"/>
                <a:gd name="T50" fmla="*/ 54 w 251"/>
                <a:gd name="T51" fmla="*/ 194 h 194"/>
                <a:gd name="T52" fmla="*/ 44 w 251"/>
                <a:gd name="T53" fmla="*/ 184 h 194"/>
                <a:gd name="T54" fmla="*/ 30 w 251"/>
                <a:gd name="T55" fmla="*/ 186 h 194"/>
                <a:gd name="T56" fmla="*/ 16 w 251"/>
                <a:gd name="T57" fmla="*/ 178 h 194"/>
                <a:gd name="T58" fmla="*/ 12 w 251"/>
                <a:gd name="T59" fmla="*/ 176 h 194"/>
                <a:gd name="T60" fmla="*/ 14 w 251"/>
                <a:gd name="T61" fmla="*/ 170 h 194"/>
                <a:gd name="T62" fmla="*/ 4 w 251"/>
                <a:gd name="T63" fmla="*/ 158 h 194"/>
                <a:gd name="T64" fmla="*/ 0 w 251"/>
                <a:gd name="T65" fmla="*/ 150 h 194"/>
                <a:gd name="T66" fmla="*/ 4 w 251"/>
                <a:gd name="T67" fmla="*/ 1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1" h="194">
                  <a:moveTo>
                    <a:pt x="4" y="142"/>
                  </a:moveTo>
                  <a:lnTo>
                    <a:pt x="18" y="142"/>
                  </a:lnTo>
                  <a:lnTo>
                    <a:pt x="52" y="136"/>
                  </a:lnTo>
                  <a:lnTo>
                    <a:pt x="64" y="118"/>
                  </a:lnTo>
                  <a:lnTo>
                    <a:pt x="66" y="76"/>
                  </a:lnTo>
                  <a:lnTo>
                    <a:pt x="86" y="72"/>
                  </a:lnTo>
                  <a:lnTo>
                    <a:pt x="124" y="40"/>
                  </a:lnTo>
                  <a:lnTo>
                    <a:pt x="191" y="0"/>
                  </a:lnTo>
                  <a:lnTo>
                    <a:pt x="199" y="2"/>
                  </a:lnTo>
                  <a:lnTo>
                    <a:pt x="207" y="4"/>
                  </a:lnTo>
                  <a:lnTo>
                    <a:pt x="217" y="8"/>
                  </a:lnTo>
                  <a:lnTo>
                    <a:pt x="227" y="16"/>
                  </a:lnTo>
                  <a:lnTo>
                    <a:pt x="239" y="10"/>
                  </a:lnTo>
                  <a:lnTo>
                    <a:pt x="251" y="54"/>
                  </a:lnTo>
                  <a:lnTo>
                    <a:pt x="247" y="70"/>
                  </a:lnTo>
                  <a:lnTo>
                    <a:pt x="243" y="110"/>
                  </a:lnTo>
                  <a:lnTo>
                    <a:pt x="211" y="148"/>
                  </a:lnTo>
                  <a:lnTo>
                    <a:pt x="213" y="160"/>
                  </a:lnTo>
                  <a:lnTo>
                    <a:pt x="191" y="174"/>
                  </a:lnTo>
                  <a:lnTo>
                    <a:pt x="156" y="170"/>
                  </a:lnTo>
                  <a:lnTo>
                    <a:pt x="150" y="178"/>
                  </a:lnTo>
                  <a:lnTo>
                    <a:pt x="122" y="168"/>
                  </a:lnTo>
                  <a:lnTo>
                    <a:pt x="112" y="174"/>
                  </a:lnTo>
                  <a:lnTo>
                    <a:pt x="96" y="162"/>
                  </a:lnTo>
                  <a:lnTo>
                    <a:pt x="66" y="162"/>
                  </a:lnTo>
                  <a:lnTo>
                    <a:pt x="54" y="194"/>
                  </a:lnTo>
                  <a:lnTo>
                    <a:pt x="44" y="184"/>
                  </a:lnTo>
                  <a:lnTo>
                    <a:pt x="30" y="186"/>
                  </a:lnTo>
                  <a:lnTo>
                    <a:pt x="16" y="178"/>
                  </a:lnTo>
                  <a:lnTo>
                    <a:pt x="12" y="176"/>
                  </a:lnTo>
                  <a:lnTo>
                    <a:pt x="14" y="170"/>
                  </a:lnTo>
                  <a:lnTo>
                    <a:pt x="4" y="158"/>
                  </a:lnTo>
                  <a:lnTo>
                    <a:pt x="0" y="150"/>
                  </a:lnTo>
                  <a:lnTo>
                    <a:pt x="4" y="14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8" name="Freeform 143"/>
            <p:cNvSpPr>
              <a:spLocks/>
            </p:cNvSpPr>
            <p:nvPr/>
          </p:nvSpPr>
          <p:spPr bwMode="gray">
            <a:xfrm>
              <a:off x="2933" y="2395"/>
              <a:ext cx="202" cy="128"/>
            </a:xfrm>
            <a:custGeom>
              <a:avLst/>
              <a:gdLst>
                <a:gd name="T0" fmla="*/ 20 w 202"/>
                <a:gd name="T1" fmla="*/ 54 h 128"/>
                <a:gd name="T2" fmla="*/ 66 w 202"/>
                <a:gd name="T3" fmla="*/ 42 h 128"/>
                <a:gd name="T4" fmla="*/ 68 w 202"/>
                <a:gd name="T5" fmla="*/ 30 h 128"/>
                <a:gd name="T6" fmla="*/ 92 w 202"/>
                <a:gd name="T7" fmla="*/ 26 h 128"/>
                <a:gd name="T8" fmla="*/ 116 w 202"/>
                <a:gd name="T9" fmla="*/ 2 h 128"/>
                <a:gd name="T10" fmla="*/ 128 w 202"/>
                <a:gd name="T11" fmla="*/ 0 h 128"/>
                <a:gd name="T12" fmla="*/ 140 w 202"/>
                <a:gd name="T13" fmla="*/ 8 h 128"/>
                <a:gd name="T14" fmla="*/ 142 w 202"/>
                <a:gd name="T15" fmla="*/ 22 h 128"/>
                <a:gd name="T16" fmla="*/ 142 w 202"/>
                <a:gd name="T17" fmla="*/ 34 h 128"/>
                <a:gd name="T18" fmla="*/ 180 w 202"/>
                <a:gd name="T19" fmla="*/ 60 h 128"/>
                <a:gd name="T20" fmla="*/ 202 w 202"/>
                <a:gd name="T21" fmla="*/ 92 h 128"/>
                <a:gd name="T22" fmla="*/ 172 w 202"/>
                <a:gd name="T23" fmla="*/ 90 h 128"/>
                <a:gd name="T24" fmla="*/ 138 w 202"/>
                <a:gd name="T25" fmla="*/ 100 h 128"/>
                <a:gd name="T26" fmla="*/ 126 w 202"/>
                <a:gd name="T27" fmla="*/ 108 h 128"/>
                <a:gd name="T28" fmla="*/ 104 w 202"/>
                <a:gd name="T29" fmla="*/ 106 h 128"/>
                <a:gd name="T30" fmla="*/ 92 w 202"/>
                <a:gd name="T31" fmla="*/ 102 h 128"/>
                <a:gd name="T32" fmla="*/ 78 w 202"/>
                <a:gd name="T33" fmla="*/ 88 h 128"/>
                <a:gd name="T34" fmla="*/ 64 w 202"/>
                <a:gd name="T35" fmla="*/ 104 h 128"/>
                <a:gd name="T36" fmla="*/ 62 w 202"/>
                <a:gd name="T37" fmla="*/ 118 h 128"/>
                <a:gd name="T38" fmla="*/ 32 w 202"/>
                <a:gd name="T39" fmla="*/ 116 h 128"/>
                <a:gd name="T40" fmla="*/ 24 w 202"/>
                <a:gd name="T41" fmla="*/ 128 h 128"/>
                <a:gd name="T42" fmla="*/ 10 w 202"/>
                <a:gd name="T43" fmla="*/ 112 h 128"/>
                <a:gd name="T44" fmla="*/ 0 w 202"/>
                <a:gd name="T45" fmla="*/ 86 h 128"/>
                <a:gd name="T46" fmla="*/ 0 w 202"/>
                <a:gd name="T47" fmla="*/ 70 h 128"/>
                <a:gd name="T48" fmla="*/ 20 w 202"/>
                <a:gd name="T49" fmla="*/ 5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2" h="128">
                  <a:moveTo>
                    <a:pt x="20" y="54"/>
                  </a:moveTo>
                  <a:lnTo>
                    <a:pt x="66" y="42"/>
                  </a:lnTo>
                  <a:lnTo>
                    <a:pt x="68" y="30"/>
                  </a:lnTo>
                  <a:lnTo>
                    <a:pt x="92" y="26"/>
                  </a:lnTo>
                  <a:lnTo>
                    <a:pt x="116" y="2"/>
                  </a:lnTo>
                  <a:lnTo>
                    <a:pt x="128" y="0"/>
                  </a:lnTo>
                  <a:lnTo>
                    <a:pt x="140" y="8"/>
                  </a:lnTo>
                  <a:lnTo>
                    <a:pt x="142" y="22"/>
                  </a:lnTo>
                  <a:lnTo>
                    <a:pt x="142" y="34"/>
                  </a:lnTo>
                  <a:lnTo>
                    <a:pt x="180" y="60"/>
                  </a:lnTo>
                  <a:lnTo>
                    <a:pt x="202" y="92"/>
                  </a:lnTo>
                  <a:lnTo>
                    <a:pt x="172" y="90"/>
                  </a:lnTo>
                  <a:lnTo>
                    <a:pt x="138" y="100"/>
                  </a:lnTo>
                  <a:lnTo>
                    <a:pt x="126" y="108"/>
                  </a:lnTo>
                  <a:lnTo>
                    <a:pt x="104" y="106"/>
                  </a:lnTo>
                  <a:lnTo>
                    <a:pt x="92" y="102"/>
                  </a:lnTo>
                  <a:lnTo>
                    <a:pt x="78" y="88"/>
                  </a:lnTo>
                  <a:lnTo>
                    <a:pt x="64" y="104"/>
                  </a:lnTo>
                  <a:lnTo>
                    <a:pt x="62" y="118"/>
                  </a:lnTo>
                  <a:lnTo>
                    <a:pt x="32" y="116"/>
                  </a:lnTo>
                  <a:lnTo>
                    <a:pt x="24" y="128"/>
                  </a:lnTo>
                  <a:lnTo>
                    <a:pt x="10" y="112"/>
                  </a:lnTo>
                  <a:lnTo>
                    <a:pt x="0" y="86"/>
                  </a:lnTo>
                  <a:lnTo>
                    <a:pt x="0" y="70"/>
                  </a:lnTo>
                  <a:lnTo>
                    <a:pt x="20" y="5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29" name="Freeform 144"/>
            <p:cNvSpPr>
              <a:spLocks/>
            </p:cNvSpPr>
            <p:nvPr/>
          </p:nvSpPr>
          <p:spPr bwMode="gray">
            <a:xfrm>
              <a:off x="3049" y="2199"/>
              <a:ext cx="264" cy="308"/>
            </a:xfrm>
            <a:custGeom>
              <a:avLst/>
              <a:gdLst>
                <a:gd name="T0" fmla="*/ 188 w 264"/>
                <a:gd name="T1" fmla="*/ 20 h 308"/>
                <a:gd name="T2" fmla="*/ 208 w 264"/>
                <a:gd name="T3" fmla="*/ 0 h 308"/>
                <a:gd name="T4" fmla="*/ 216 w 264"/>
                <a:gd name="T5" fmla="*/ 0 h 308"/>
                <a:gd name="T6" fmla="*/ 238 w 264"/>
                <a:gd name="T7" fmla="*/ 18 h 308"/>
                <a:gd name="T8" fmla="*/ 242 w 264"/>
                <a:gd name="T9" fmla="*/ 32 h 308"/>
                <a:gd name="T10" fmla="*/ 240 w 264"/>
                <a:gd name="T11" fmla="*/ 60 h 308"/>
                <a:gd name="T12" fmla="*/ 264 w 264"/>
                <a:gd name="T13" fmla="*/ 86 h 308"/>
                <a:gd name="T14" fmla="*/ 236 w 264"/>
                <a:gd name="T15" fmla="*/ 98 h 308"/>
                <a:gd name="T16" fmla="*/ 230 w 264"/>
                <a:gd name="T17" fmla="*/ 128 h 308"/>
                <a:gd name="T18" fmla="*/ 230 w 264"/>
                <a:gd name="T19" fmla="*/ 142 h 308"/>
                <a:gd name="T20" fmla="*/ 206 w 264"/>
                <a:gd name="T21" fmla="*/ 180 h 308"/>
                <a:gd name="T22" fmla="*/ 206 w 264"/>
                <a:gd name="T23" fmla="*/ 196 h 308"/>
                <a:gd name="T24" fmla="*/ 194 w 264"/>
                <a:gd name="T25" fmla="*/ 198 h 308"/>
                <a:gd name="T26" fmla="*/ 194 w 264"/>
                <a:gd name="T27" fmla="*/ 234 h 308"/>
                <a:gd name="T28" fmla="*/ 174 w 264"/>
                <a:gd name="T29" fmla="*/ 234 h 308"/>
                <a:gd name="T30" fmla="*/ 178 w 264"/>
                <a:gd name="T31" fmla="*/ 248 h 308"/>
                <a:gd name="T32" fmla="*/ 188 w 264"/>
                <a:gd name="T33" fmla="*/ 250 h 308"/>
                <a:gd name="T34" fmla="*/ 212 w 264"/>
                <a:gd name="T35" fmla="*/ 282 h 308"/>
                <a:gd name="T36" fmla="*/ 218 w 264"/>
                <a:gd name="T37" fmla="*/ 282 h 308"/>
                <a:gd name="T38" fmla="*/ 218 w 264"/>
                <a:gd name="T39" fmla="*/ 296 h 308"/>
                <a:gd name="T40" fmla="*/ 198 w 264"/>
                <a:gd name="T41" fmla="*/ 296 h 308"/>
                <a:gd name="T42" fmla="*/ 190 w 264"/>
                <a:gd name="T43" fmla="*/ 304 h 308"/>
                <a:gd name="T44" fmla="*/ 138 w 264"/>
                <a:gd name="T45" fmla="*/ 308 h 308"/>
                <a:gd name="T46" fmla="*/ 122 w 264"/>
                <a:gd name="T47" fmla="*/ 296 h 308"/>
                <a:gd name="T48" fmla="*/ 94 w 264"/>
                <a:gd name="T49" fmla="*/ 298 h 308"/>
                <a:gd name="T50" fmla="*/ 86 w 264"/>
                <a:gd name="T51" fmla="*/ 288 h 308"/>
                <a:gd name="T52" fmla="*/ 64 w 264"/>
                <a:gd name="T53" fmla="*/ 256 h 308"/>
                <a:gd name="T54" fmla="*/ 26 w 264"/>
                <a:gd name="T55" fmla="*/ 230 h 308"/>
                <a:gd name="T56" fmla="*/ 24 w 264"/>
                <a:gd name="T57" fmla="*/ 204 h 308"/>
                <a:gd name="T58" fmla="*/ 12 w 264"/>
                <a:gd name="T59" fmla="*/ 196 h 308"/>
                <a:gd name="T60" fmla="*/ 8 w 264"/>
                <a:gd name="T61" fmla="*/ 170 h 308"/>
                <a:gd name="T62" fmla="*/ 0 w 264"/>
                <a:gd name="T63" fmla="*/ 162 h 308"/>
                <a:gd name="T64" fmla="*/ 16 w 264"/>
                <a:gd name="T65" fmla="*/ 122 h 308"/>
                <a:gd name="T66" fmla="*/ 30 w 264"/>
                <a:gd name="T67" fmla="*/ 120 h 308"/>
                <a:gd name="T68" fmla="*/ 32 w 264"/>
                <a:gd name="T69" fmla="*/ 46 h 308"/>
                <a:gd name="T70" fmla="*/ 50 w 264"/>
                <a:gd name="T71" fmla="*/ 46 h 308"/>
                <a:gd name="T72" fmla="*/ 50 w 264"/>
                <a:gd name="T73" fmla="*/ 12 h 308"/>
                <a:gd name="T74" fmla="*/ 178 w 264"/>
                <a:gd name="T75" fmla="*/ 14 h 308"/>
                <a:gd name="T76" fmla="*/ 188 w 264"/>
                <a:gd name="T77" fmla="*/ 2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4" h="308">
                  <a:moveTo>
                    <a:pt x="188" y="20"/>
                  </a:moveTo>
                  <a:lnTo>
                    <a:pt x="208" y="0"/>
                  </a:lnTo>
                  <a:lnTo>
                    <a:pt x="216" y="0"/>
                  </a:lnTo>
                  <a:lnTo>
                    <a:pt x="238" y="18"/>
                  </a:lnTo>
                  <a:lnTo>
                    <a:pt x="242" y="32"/>
                  </a:lnTo>
                  <a:lnTo>
                    <a:pt x="240" y="60"/>
                  </a:lnTo>
                  <a:lnTo>
                    <a:pt x="264" y="86"/>
                  </a:lnTo>
                  <a:lnTo>
                    <a:pt x="236" y="98"/>
                  </a:lnTo>
                  <a:lnTo>
                    <a:pt x="230" y="128"/>
                  </a:lnTo>
                  <a:lnTo>
                    <a:pt x="230" y="142"/>
                  </a:lnTo>
                  <a:lnTo>
                    <a:pt x="206" y="180"/>
                  </a:lnTo>
                  <a:lnTo>
                    <a:pt x="206" y="196"/>
                  </a:lnTo>
                  <a:lnTo>
                    <a:pt x="194" y="198"/>
                  </a:lnTo>
                  <a:lnTo>
                    <a:pt x="194" y="234"/>
                  </a:lnTo>
                  <a:lnTo>
                    <a:pt x="174" y="234"/>
                  </a:lnTo>
                  <a:lnTo>
                    <a:pt x="178" y="248"/>
                  </a:lnTo>
                  <a:lnTo>
                    <a:pt x="188" y="250"/>
                  </a:lnTo>
                  <a:lnTo>
                    <a:pt x="212" y="282"/>
                  </a:lnTo>
                  <a:lnTo>
                    <a:pt x="218" y="282"/>
                  </a:lnTo>
                  <a:lnTo>
                    <a:pt x="218" y="296"/>
                  </a:lnTo>
                  <a:lnTo>
                    <a:pt x="198" y="296"/>
                  </a:lnTo>
                  <a:lnTo>
                    <a:pt x="190" y="304"/>
                  </a:lnTo>
                  <a:lnTo>
                    <a:pt x="138" y="308"/>
                  </a:lnTo>
                  <a:lnTo>
                    <a:pt x="122" y="296"/>
                  </a:lnTo>
                  <a:lnTo>
                    <a:pt x="94" y="298"/>
                  </a:lnTo>
                  <a:lnTo>
                    <a:pt x="86" y="288"/>
                  </a:lnTo>
                  <a:lnTo>
                    <a:pt x="64" y="256"/>
                  </a:lnTo>
                  <a:lnTo>
                    <a:pt x="26" y="230"/>
                  </a:lnTo>
                  <a:lnTo>
                    <a:pt x="24" y="204"/>
                  </a:lnTo>
                  <a:lnTo>
                    <a:pt x="12" y="196"/>
                  </a:lnTo>
                  <a:lnTo>
                    <a:pt x="8" y="170"/>
                  </a:lnTo>
                  <a:lnTo>
                    <a:pt x="0" y="162"/>
                  </a:lnTo>
                  <a:lnTo>
                    <a:pt x="16" y="122"/>
                  </a:lnTo>
                  <a:lnTo>
                    <a:pt x="30" y="120"/>
                  </a:lnTo>
                  <a:lnTo>
                    <a:pt x="32" y="46"/>
                  </a:lnTo>
                  <a:lnTo>
                    <a:pt x="50" y="46"/>
                  </a:lnTo>
                  <a:lnTo>
                    <a:pt x="50" y="12"/>
                  </a:lnTo>
                  <a:lnTo>
                    <a:pt x="178" y="14"/>
                  </a:lnTo>
                  <a:lnTo>
                    <a:pt x="188" y="2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0" name="Freeform 145"/>
            <p:cNvSpPr>
              <a:spLocks/>
            </p:cNvSpPr>
            <p:nvPr/>
          </p:nvSpPr>
          <p:spPr bwMode="gray">
            <a:xfrm>
              <a:off x="3279" y="2285"/>
              <a:ext cx="100" cy="86"/>
            </a:xfrm>
            <a:custGeom>
              <a:avLst/>
              <a:gdLst>
                <a:gd name="T0" fmla="*/ 34 w 100"/>
                <a:gd name="T1" fmla="*/ 0 h 86"/>
                <a:gd name="T2" fmla="*/ 42 w 100"/>
                <a:gd name="T3" fmla="*/ 12 h 86"/>
                <a:gd name="T4" fmla="*/ 48 w 100"/>
                <a:gd name="T5" fmla="*/ 26 h 86"/>
                <a:gd name="T6" fmla="*/ 50 w 100"/>
                <a:gd name="T7" fmla="*/ 44 h 86"/>
                <a:gd name="T8" fmla="*/ 64 w 100"/>
                <a:gd name="T9" fmla="*/ 44 h 86"/>
                <a:gd name="T10" fmla="*/ 100 w 100"/>
                <a:gd name="T11" fmla="*/ 76 h 86"/>
                <a:gd name="T12" fmla="*/ 94 w 100"/>
                <a:gd name="T13" fmla="*/ 86 h 86"/>
                <a:gd name="T14" fmla="*/ 76 w 100"/>
                <a:gd name="T15" fmla="*/ 68 h 86"/>
                <a:gd name="T16" fmla="*/ 58 w 100"/>
                <a:gd name="T17" fmla="*/ 52 h 86"/>
                <a:gd name="T18" fmla="*/ 24 w 100"/>
                <a:gd name="T19" fmla="*/ 50 h 86"/>
                <a:gd name="T20" fmla="*/ 22 w 100"/>
                <a:gd name="T21" fmla="*/ 56 h 86"/>
                <a:gd name="T22" fmla="*/ 0 w 100"/>
                <a:gd name="T23" fmla="*/ 56 h 86"/>
                <a:gd name="T24" fmla="*/ 0 w 100"/>
                <a:gd name="T25" fmla="*/ 42 h 86"/>
                <a:gd name="T26" fmla="*/ 4 w 100"/>
                <a:gd name="T27" fmla="*/ 28 h 86"/>
                <a:gd name="T28" fmla="*/ 6 w 100"/>
                <a:gd name="T29" fmla="*/ 12 h 86"/>
                <a:gd name="T30" fmla="*/ 34 w 100"/>
                <a:gd name="T3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86">
                  <a:moveTo>
                    <a:pt x="34" y="0"/>
                  </a:moveTo>
                  <a:lnTo>
                    <a:pt x="42" y="12"/>
                  </a:lnTo>
                  <a:lnTo>
                    <a:pt x="48" y="26"/>
                  </a:lnTo>
                  <a:lnTo>
                    <a:pt x="50" y="44"/>
                  </a:lnTo>
                  <a:lnTo>
                    <a:pt x="64" y="44"/>
                  </a:lnTo>
                  <a:lnTo>
                    <a:pt x="100" y="76"/>
                  </a:lnTo>
                  <a:lnTo>
                    <a:pt x="94" y="86"/>
                  </a:lnTo>
                  <a:lnTo>
                    <a:pt x="76" y="68"/>
                  </a:lnTo>
                  <a:lnTo>
                    <a:pt x="58" y="52"/>
                  </a:lnTo>
                  <a:lnTo>
                    <a:pt x="24" y="50"/>
                  </a:lnTo>
                  <a:lnTo>
                    <a:pt x="22" y="56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4" y="28"/>
                  </a:lnTo>
                  <a:lnTo>
                    <a:pt x="6" y="12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1" name="Freeform 146"/>
            <p:cNvSpPr>
              <a:spLocks/>
            </p:cNvSpPr>
            <p:nvPr/>
          </p:nvSpPr>
          <p:spPr bwMode="gray">
            <a:xfrm>
              <a:off x="3365" y="2361"/>
              <a:ext cx="22" cy="34"/>
            </a:xfrm>
            <a:custGeom>
              <a:avLst/>
              <a:gdLst>
                <a:gd name="T0" fmla="*/ 22 w 22"/>
                <a:gd name="T1" fmla="*/ 16 h 34"/>
                <a:gd name="T2" fmla="*/ 14 w 22"/>
                <a:gd name="T3" fmla="*/ 22 h 34"/>
                <a:gd name="T4" fmla="*/ 16 w 22"/>
                <a:gd name="T5" fmla="*/ 34 h 34"/>
                <a:gd name="T6" fmla="*/ 0 w 22"/>
                <a:gd name="T7" fmla="*/ 32 h 34"/>
                <a:gd name="T8" fmla="*/ 0 w 22"/>
                <a:gd name="T9" fmla="*/ 20 h 34"/>
                <a:gd name="T10" fmla="*/ 8 w 22"/>
                <a:gd name="T11" fmla="*/ 10 h 34"/>
                <a:gd name="T12" fmla="*/ 14 w 22"/>
                <a:gd name="T13" fmla="*/ 0 h 34"/>
                <a:gd name="T14" fmla="*/ 22 w 22"/>
                <a:gd name="T1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4">
                  <a:moveTo>
                    <a:pt x="22" y="16"/>
                  </a:moveTo>
                  <a:lnTo>
                    <a:pt x="14" y="22"/>
                  </a:lnTo>
                  <a:lnTo>
                    <a:pt x="16" y="34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8" y="10"/>
                  </a:lnTo>
                  <a:lnTo>
                    <a:pt x="14" y="0"/>
                  </a:lnTo>
                  <a:lnTo>
                    <a:pt x="22" y="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2" name="Freeform 147"/>
            <p:cNvSpPr>
              <a:spLocks/>
            </p:cNvSpPr>
            <p:nvPr/>
          </p:nvSpPr>
          <p:spPr bwMode="gray">
            <a:xfrm>
              <a:off x="3349" y="2379"/>
              <a:ext cx="166" cy="216"/>
            </a:xfrm>
            <a:custGeom>
              <a:avLst/>
              <a:gdLst>
                <a:gd name="T0" fmla="*/ 60 w 166"/>
                <a:gd name="T1" fmla="*/ 26 h 216"/>
                <a:gd name="T2" fmla="*/ 78 w 166"/>
                <a:gd name="T3" fmla="*/ 18 h 216"/>
                <a:gd name="T4" fmla="*/ 146 w 166"/>
                <a:gd name="T5" fmla="*/ 8 h 216"/>
                <a:gd name="T6" fmla="*/ 164 w 166"/>
                <a:gd name="T7" fmla="*/ 0 h 216"/>
                <a:gd name="T8" fmla="*/ 166 w 166"/>
                <a:gd name="T9" fmla="*/ 22 h 216"/>
                <a:gd name="T10" fmla="*/ 158 w 166"/>
                <a:gd name="T11" fmla="*/ 30 h 216"/>
                <a:gd name="T12" fmla="*/ 132 w 166"/>
                <a:gd name="T13" fmla="*/ 80 h 216"/>
                <a:gd name="T14" fmla="*/ 80 w 166"/>
                <a:gd name="T15" fmla="*/ 152 h 216"/>
                <a:gd name="T16" fmla="*/ 12 w 166"/>
                <a:gd name="T17" fmla="*/ 216 h 216"/>
                <a:gd name="T18" fmla="*/ 2 w 166"/>
                <a:gd name="T19" fmla="*/ 202 h 216"/>
                <a:gd name="T20" fmla="*/ 0 w 166"/>
                <a:gd name="T21" fmla="*/ 146 h 216"/>
                <a:gd name="T22" fmla="*/ 16 w 166"/>
                <a:gd name="T23" fmla="*/ 136 h 216"/>
                <a:gd name="T24" fmla="*/ 16 w 166"/>
                <a:gd name="T25" fmla="*/ 126 h 216"/>
                <a:gd name="T26" fmla="*/ 40 w 166"/>
                <a:gd name="T27" fmla="*/ 112 h 216"/>
                <a:gd name="T28" fmla="*/ 66 w 166"/>
                <a:gd name="T29" fmla="*/ 108 h 216"/>
                <a:gd name="T30" fmla="*/ 108 w 166"/>
                <a:gd name="T31" fmla="*/ 62 h 216"/>
                <a:gd name="T32" fmla="*/ 52 w 166"/>
                <a:gd name="T33" fmla="*/ 48 h 216"/>
                <a:gd name="T34" fmla="*/ 32 w 166"/>
                <a:gd name="T35" fmla="*/ 26 h 216"/>
                <a:gd name="T36" fmla="*/ 32 w 166"/>
                <a:gd name="T37" fmla="*/ 16 h 216"/>
                <a:gd name="T38" fmla="*/ 40 w 166"/>
                <a:gd name="T39" fmla="*/ 8 h 216"/>
                <a:gd name="T40" fmla="*/ 60 w 166"/>
                <a:gd name="T41" fmla="*/ 2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6" h="216">
                  <a:moveTo>
                    <a:pt x="60" y="26"/>
                  </a:moveTo>
                  <a:lnTo>
                    <a:pt x="78" y="18"/>
                  </a:lnTo>
                  <a:lnTo>
                    <a:pt x="146" y="8"/>
                  </a:lnTo>
                  <a:lnTo>
                    <a:pt x="164" y="0"/>
                  </a:lnTo>
                  <a:lnTo>
                    <a:pt x="166" y="22"/>
                  </a:lnTo>
                  <a:lnTo>
                    <a:pt x="158" y="30"/>
                  </a:lnTo>
                  <a:lnTo>
                    <a:pt x="132" y="80"/>
                  </a:lnTo>
                  <a:lnTo>
                    <a:pt x="80" y="152"/>
                  </a:lnTo>
                  <a:lnTo>
                    <a:pt x="12" y="216"/>
                  </a:lnTo>
                  <a:lnTo>
                    <a:pt x="2" y="202"/>
                  </a:lnTo>
                  <a:lnTo>
                    <a:pt x="0" y="146"/>
                  </a:lnTo>
                  <a:lnTo>
                    <a:pt x="16" y="136"/>
                  </a:lnTo>
                  <a:lnTo>
                    <a:pt x="16" y="126"/>
                  </a:lnTo>
                  <a:lnTo>
                    <a:pt x="40" y="112"/>
                  </a:lnTo>
                  <a:lnTo>
                    <a:pt x="66" y="108"/>
                  </a:lnTo>
                  <a:lnTo>
                    <a:pt x="108" y="62"/>
                  </a:lnTo>
                  <a:lnTo>
                    <a:pt x="52" y="48"/>
                  </a:lnTo>
                  <a:lnTo>
                    <a:pt x="32" y="26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60" y="2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3" name="Freeform 148"/>
            <p:cNvSpPr>
              <a:spLocks/>
            </p:cNvSpPr>
            <p:nvPr/>
          </p:nvSpPr>
          <p:spPr bwMode="gray">
            <a:xfrm>
              <a:off x="3223" y="2335"/>
              <a:ext cx="234" cy="178"/>
            </a:xfrm>
            <a:custGeom>
              <a:avLst/>
              <a:gdLst>
                <a:gd name="T0" fmla="*/ 56 w 234"/>
                <a:gd name="T1" fmla="*/ 6 h 178"/>
                <a:gd name="T2" fmla="*/ 78 w 234"/>
                <a:gd name="T3" fmla="*/ 6 h 178"/>
                <a:gd name="T4" fmla="*/ 80 w 234"/>
                <a:gd name="T5" fmla="*/ 0 h 178"/>
                <a:gd name="T6" fmla="*/ 114 w 234"/>
                <a:gd name="T7" fmla="*/ 2 h 178"/>
                <a:gd name="T8" fmla="*/ 150 w 234"/>
                <a:gd name="T9" fmla="*/ 36 h 178"/>
                <a:gd name="T10" fmla="*/ 142 w 234"/>
                <a:gd name="T11" fmla="*/ 46 h 178"/>
                <a:gd name="T12" fmla="*/ 142 w 234"/>
                <a:gd name="T13" fmla="*/ 58 h 178"/>
                <a:gd name="T14" fmla="*/ 158 w 234"/>
                <a:gd name="T15" fmla="*/ 60 h 178"/>
                <a:gd name="T16" fmla="*/ 158 w 234"/>
                <a:gd name="T17" fmla="*/ 70 h 178"/>
                <a:gd name="T18" fmla="*/ 178 w 234"/>
                <a:gd name="T19" fmla="*/ 92 h 178"/>
                <a:gd name="T20" fmla="*/ 234 w 234"/>
                <a:gd name="T21" fmla="*/ 106 h 178"/>
                <a:gd name="T22" fmla="*/ 192 w 234"/>
                <a:gd name="T23" fmla="*/ 152 h 178"/>
                <a:gd name="T24" fmla="*/ 166 w 234"/>
                <a:gd name="T25" fmla="*/ 156 h 178"/>
                <a:gd name="T26" fmla="*/ 142 w 234"/>
                <a:gd name="T27" fmla="*/ 170 h 178"/>
                <a:gd name="T28" fmla="*/ 130 w 234"/>
                <a:gd name="T29" fmla="*/ 174 h 178"/>
                <a:gd name="T30" fmla="*/ 124 w 234"/>
                <a:gd name="T31" fmla="*/ 166 h 178"/>
                <a:gd name="T32" fmla="*/ 104 w 234"/>
                <a:gd name="T33" fmla="*/ 178 h 178"/>
                <a:gd name="T34" fmla="*/ 80 w 234"/>
                <a:gd name="T35" fmla="*/ 176 h 178"/>
                <a:gd name="T36" fmla="*/ 44 w 234"/>
                <a:gd name="T37" fmla="*/ 160 h 178"/>
                <a:gd name="T38" fmla="*/ 44 w 234"/>
                <a:gd name="T39" fmla="*/ 146 h 178"/>
                <a:gd name="T40" fmla="*/ 38 w 234"/>
                <a:gd name="T41" fmla="*/ 146 h 178"/>
                <a:gd name="T42" fmla="*/ 14 w 234"/>
                <a:gd name="T43" fmla="*/ 114 h 178"/>
                <a:gd name="T44" fmla="*/ 4 w 234"/>
                <a:gd name="T45" fmla="*/ 112 h 178"/>
                <a:gd name="T46" fmla="*/ 0 w 234"/>
                <a:gd name="T47" fmla="*/ 98 h 178"/>
                <a:gd name="T48" fmla="*/ 20 w 234"/>
                <a:gd name="T49" fmla="*/ 98 h 178"/>
                <a:gd name="T50" fmla="*/ 20 w 234"/>
                <a:gd name="T51" fmla="*/ 62 h 178"/>
                <a:gd name="T52" fmla="*/ 32 w 234"/>
                <a:gd name="T53" fmla="*/ 60 h 178"/>
                <a:gd name="T54" fmla="*/ 32 w 234"/>
                <a:gd name="T55" fmla="*/ 44 h 178"/>
                <a:gd name="T56" fmla="*/ 56 w 234"/>
                <a:gd name="T57" fmla="*/ 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4" h="178">
                  <a:moveTo>
                    <a:pt x="56" y="6"/>
                  </a:moveTo>
                  <a:lnTo>
                    <a:pt x="78" y="6"/>
                  </a:lnTo>
                  <a:lnTo>
                    <a:pt x="80" y="0"/>
                  </a:lnTo>
                  <a:lnTo>
                    <a:pt x="114" y="2"/>
                  </a:lnTo>
                  <a:lnTo>
                    <a:pt x="150" y="36"/>
                  </a:lnTo>
                  <a:lnTo>
                    <a:pt x="142" y="46"/>
                  </a:lnTo>
                  <a:lnTo>
                    <a:pt x="142" y="58"/>
                  </a:lnTo>
                  <a:lnTo>
                    <a:pt x="158" y="60"/>
                  </a:lnTo>
                  <a:lnTo>
                    <a:pt x="158" y="70"/>
                  </a:lnTo>
                  <a:lnTo>
                    <a:pt x="178" y="92"/>
                  </a:lnTo>
                  <a:lnTo>
                    <a:pt x="234" y="106"/>
                  </a:lnTo>
                  <a:lnTo>
                    <a:pt x="192" y="152"/>
                  </a:lnTo>
                  <a:lnTo>
                    <a:pt x="166" y="156"/>
                  </a:lnTo>
                  <a:lnTo>
                    <a:pt x="142" y="170"/>
                  </a:lnTo>
                  <a:lnTo>
                    <a:pt x="130" y="174"/>
                  </a:lnTo>
                  <a:lnTo>
                    <a:pt x="124" y="166"/>
                  </a:lnTo>
                  <a:lnTo>
                    <a:pt x="104" y="178"/>
                  </a:lnTo>
                  <a:lnTo>
                    <a:pt x="80" y="176"/>
                  </a:lnTo>
                  <a:lnTo>
                    <a:pt x="44" y="160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14" y="114"/>
                  </a:lnTo>
                  <a:lnTo>
                    <a:pt x="4" y="112"/>
                  </a:lnTo>
                  <a:lnTo>
                    <a:pt x="0" y="98"/>
                  </a:lnTo>
                  <a:lnTo>
                    <a:pt x="20" y="98"/>
                  </a:lnTo>
                  <a:lnTo>
                    <a:pt x="20" y="62"/>
                  </a:lnTo>
                  <a:lnTo>
                    <a:pt x="32" y="60"/>
                  </a:lnTo>
                  <a:lnTo>
                    <a:pt x="32" y="44"/>
                  </a:lnTo>
                  <a:lnTo>
                    <a:pt x="56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4" name="Freeform 149"/>
            <p:cNvSpPr>
              <a:spLocks/>
            </p:cNvSpPr>
            <p:nvPr/>
          </p:nvSpPr>
          <p:spPr bwMode="gray">
            <a:xfrm>
              <a:off x="2838" y="2361"/>
              <a:ext cx="119" cy="178"/>
            </a:xfrm>
            <a:custGeom>
              <a:avLst/>
              <a:gdLst>
                <a:gd name="T0" fmla="*/ 91 w 119"/>
                <a:gd name="T1" fmla="*/ 0 h 178"/>
                <a:gd name="T2" fmla="*/ 99 w 119"/>
                <a:gd name="T3" fmla="*/ 12 h 178"/>
                <a:gd name="T4" fmla="*/ 101 w 119"/>
                <a:gd name="T5" fmla="*/ 36 h 178"/>
                <a:gd name="T6" fmla="*/ 107 w 119"/>
                <a:gd name="T7" fmla="*/ 46 h 178"/>
                <a:gd name="T8" fmla="*/ 87 w 119"/>
                <a:gd name="T9" fmla="*/ 46 h 178"/>
                <a:gd name="T10" fmla="*/ 85 w 119"/>
                <a:gd name="T11" fmla="*/ 56 h 178"/>
                <a:gd name="T12" fmla="*/ 115 w 119"/>
                <a:gd name="T13" fmla="*/ 88 h 178"/>
                <a:gd name="T14" fmla="*/ 95 w 119"/>
                <a:gd name="T15" fmla="*/ 104 h 178"/>
                <a:gd name="T16" fmla="*/ 95 w 119"/>
                <a:gd name="T17" fmla="*/ 120 h 178"/>
                <a:gd name="T18" fmla="*/ 105 w 119"/>
                <a:gd name="T19" fmla="*/ 146 h 178"/>
                <a:gd name="T20" fmla="*/ 119 w 119"/>
                <a:gd name="T21" fmla="*/ 162 h 178"/>
                <a:gd name="T22" fmla="*/ 117 w 119"/>
                <a:gd name="T23" fmla="*/ 176 h 178"/>
                <a:gd name="T24" fmla="*/ 99 w 119"/>
                <a:gd name="T25" fmla="*/ 178 h 178"/>
                <a:gd name="T26" fmla="*/ 99 w 119"/>
                <a:gd name="T27" fmla="*/ 170 h 178"/>
                <a:gd name="T28" fmla="*/ 18 w 119"/>
                <a:gd name="T29" fmla="*/ 170 h 178"/>
                <a:gd name="T30" fmla="*/ 18 w 119"/>
                <a:gd name="T31" fmla="*/ 146 h 178"/>
                <a:gd name="T32" fmla="*/ 10 w 119"/>
                <a:gd name="T33" fmla="*/ 138 h 178"/>
                <a:gd name="T34" fmla="*/ 0 w 119"/>
                <a:gd name="T35" fmla="*/ 132 h 178"/>
                <a:gd name="T36" fmla="*/ 2 w 119"/>
                <a:gd name="T37" fmla="*/ 114 h 178"/>
                <a:gd name="T38" fmla="*/ 22 w 119"/>
                <a:gd name="T39" fmla="*/ 96 h 178"/>
                <a:gd name="T40" fmla="*/ 32 w 119"/>
                <a:gd name="T41" fmla="*/ 96 h 178"/>
                <a:gd name="T42" fmla="*/ 43 w 119"/>
                <a:gd name="T43" fmla="*/ 104 h 178"/>
                <a:gd name="T44" fmla="*/ 83 w 119"/>
                <a:gd name="T45" fmla="*/ 28 h 178"/>
                <a:gd name="T46" fmla="*/ 93 w 119"/>
                <a:gd name="T47" fmla="*/ 26 h 178"/>
                <a:gd name="T48" fmla="*/ 91 w 119"/>
                <a:gd name="T49" fmla="*/ 12 h 178"/>
                <a:gd name="T50" fmla="*/ 91 w 119"/>
                <a:gd name="T5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" h="178">
                  <a:moveTo>
                    <a:pt x="91" y="0"/>
                  </a:moveTo>
                  <a:lnTo>
                    <a:pt x="99" y="12"/>
                  </a:lnTo>
                  <a:lnTo>
                    <a:pt x="101" y="36"/>
                  </a:lnTo>
                  <a:lnTo>
                    <a:pt x="107" y="46"/>
                  </a:lnTo>
                  <a:lnTo>
                    <a:pt x="87" y="46"/>
                  </a:lnTo>
                  <a:lnTo>
                    <a:pt x="85" y="56"/>
                  </a:lnTo>
                  <a:lnTo>
                    <a:pt x="115" y="88"/>
                  </a:lnTo>
                  <a:lnTo>
                    <a:pt x="95" y="104"/>
                  </a:lnTo>
                  <a:lnTo>
                    <a:pt x="95" y="120"/>
                  </a:lnTo>
                  <a:lnTo>
                    <a:pt x="105" y="146"/>
                  </a:lnTo>
                  <a:lnTo>
                    <a:pt x="119" y="162"/>
                  </a:lnTo>
                  <a:lnTo>
                    <a:pt x="117" y="176"/>
                  </a:lnTo>
                  <a:lnTo>
                    <a:pt x="99" y="178"/>
                  </a:lnTo>
                  <a:lnTo>
                    <a:pt x="99" y="170"/>
                  </a:lnTo>
                  <a:lnTo>
                    <a:pt x="18" y="170"/>
                  </a:lnTo>
                  <a:lnTo>
                    <a:pt x="18" y="146"/>
                  </a:lnTo>
                  <a:lnTo>
                    <a:pt x="10" y="138"/>
                  </a:lnTo>
                  <a:lnTo>
                    <a:pt x="0" y="132"/>
                  </a:lnTo>
                  <a:lnTo>
                    <a:pt x="2" y="114"/>
                  </a:lnTo>
                  <a:lnTo>
                    <a:pt x="22" y="96"/>
                  </a:lnTo>
                  <a:lnTo>
                    <a:pt x="32" y="96"/>
                  </a:lnTo>
                  <a:lnTo>
                    <a:pt x="43" y="104"/>
                  </a:lnTo>
                  <a:lnTo>
                    <a:pt x="83" y="28"/>
                  </a:lnTo>
                  <a:lnTo>
                    <a:pt x="93" y="26"/>
                  </a:lnTo>
                  <a:lnTo>
                    <a:pt x="91" y="12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5" name="Freeform 150"/>
            <p:cNvSpPr>
              <a:spLocks/>
            </p:cNvSpPr>
            <p:nvPr/>
          </p:nvSpPr>
          <p:spPr bwMode="gray">
            <a:xfrm>
              <a:off x="2744" y="2347"/>
              <a:ext cx="187" cy="150"/>
            </a:xfrm>
            <a:custGeom>
              <a:avLst/>
              <a:gdLst>
                <a:gd name="T0" fmla="*/ 94 w 187"/>
                <a:gd name="T1" fmla="*/ 146 h 150"/>
                <a:gd name="T2" fmla="*/ 64 w 187"/>
                <a:gd name="T3" fmla="*/ 150 h 150"/>
                <a:gd name="T4" fmla="*/ 44 w 187"/>
                <a:gd name="T5" fmla="*/ 148 h 150"/>
                <a:gd name="T6" fmla="*/ 46 w 187"/>
                <a:gd name="T7" fmla="*/ 132 h 150"/>
                <a:gd name="T8" fmla="*/ 22 w 187"/>
                <a:gd name="T9" fmla="*/ 118 h 150"/>
                <a:gd name="T10" fmla="*/ 2 w 187"/>
                <a:gd name="T11" fmla="*/ 116 h 150"/>
                <a:gd name="T12" fmla="*/ 0 w 187"/>
                <a:gd name="T13" fmla="*/ 78 h 150"/>
                <a:gd name="T14" fmla="*/ 22 w 187"/>
                <a:gd name="T15" fmla="*/ 52 h 150"/>
                <a:gd name="T16" fmla="*/ 10 w 187"/>
                <a:gd name="T17" fmla="*/ 42 h 150"/>
                <a:gd name="T18" fmla="*/ 12 w 187"/>
                <a:gd name="T19" fmla="*/ 34 h 150"/>
                <a:gd name="T20" fmla="*/ 24 w 187"/>
                <a:gd name="T21" fmla="*/ 2 h 150"/>
                <a:gd name="T22" fmla="*/ 54 w 187"/>
                <a:gd name="T23" fmla="*/ 2 h 150"/>
                <a:gd name="T24" fmla="*/ 70 w 187"/>
                <a:gd name="T25" fmla="*/ 14 h 150"/>
                <a:gd name="T26" fmla="*/ 80 w 187"/>
                <a:gd name="T27" fmla="*/ 8 h 150"/>
                <a:gd name="T28" fmla="*/ 108 w 187"/>
                <a:gd name="T29" fmla="*/ 18 h 150"/>
                <a:gd name="T30" fmla="*/ 114 w 187"/>
                <a:gd name="T31" fmla="*/ 10 h 150"/>
                <a:gd name="T32" fmla="*/ 149 w 187"/>
                <a:gd name="T33" fmla="*/ 14 h 150"/>
                <a:gd name="T34" fmla="*/ 171 w 187"/>
                <a:gd name="T35" fmla="*/ 0 h 150"/>
                <a:gd name="T36" fmla="*/ 185 w 187"/>
                <a:gd name="T37" fmla="*/ 14 h 150"/>
                <a:gd name="T38" fmla="*/ 187 w 187"/>
                <a:gd name="T39" fmla="*/ 40 h 150"/>
                <a:gd name="T40" fmla="*/ 177 w 187"/>
                <a:gd name="T41" fmla="*/ 42 h 150"/>
                <a:gd name="T42" fmla="*/ 137 w 187"/>
                <a:gd name="T43" fmla="*/ 118 h 150"/>
                <a:gd name="T44" fmla="*/ 126 w 187"/>
                <a:gd name="T45" fmla="*/ 110 h 150"/>
                <a:gd name="T46" fmla="*/ 116 w 187"/>
                <a:gd name="T47" fmla="*/ 110 h 150"/>
                <a:gd name="T48" fmla="*/ 96 w 187"/>
                <a:gd name="T49" fmla="*/ 128 h 150"/>
                <a:gd name="T50" fmla="*/ 94 w 187"/>
                <a:gd name="T51" fmla="*/ 14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7" h="150">
                  <a:moveTo>
                    <a:pt x="94" y="146"/>
                  </a:moveTo>
                  <a:lnTo>
                    <a:pt x="64" y="150"/>
                  </a:lnTo>
                  <a:lnTo>
                    <a:pt x="44" y="148"/>
                  </a:lnTo>
                  <a:lnTo>
                    <a:pt x="46" y="132"/>
                  </a:lnTo>
                  <a:lnTo>
                    <a:pt x="22" y="118"/>
                  </a:lnTo>
                  <a:lnTo>
                    <a:pt x="2" y="116"/>
                  </a:lnTo>
                  <a:lnTo>
                    <a:pt x="0" y="78"/>
                  </a:lnTo>
                  <a:lnTo>
                    <a:pt x="22" y="52"/>
                  </a:lnTo>
                  <a:lnTo>
                    <a:pt x="10" y="42"/>
                  </a:lnTo>
                  <a:lnTo>
                    <a:pt x="12" y="34"/>
                  </a:lnTo>
                  <a:lnTo>
                    <a:pt x="24" y="2"/>
                  </a:lnTo>
                  <a:lnTo>
                    <a:pt x="54" y="2"/>
                  </a:lnTo>
                  <a:lnTo>
                    <a:pt x="70" y="14"/>
                  </a:lnTo>
                  <a:lnTo>
                    <a:pt x="80" y="8"/>
                  </a:lnTo>
                  <a:lnTo>
                    <a:pt x="108" y="18"/>
                  </a:lnTo>
                  <a:lnTo>
                    <a:pt x="114" y="10"/>
                  </a:lnTo>
                  <a:lnTo>
                    <a:pt x="149" y="14"/>
                  </a:lnTo>
                  <a:lnTo>
                    <a:pt x="171" y="0"/>
                  </a:lnTo>
                  <a:lnTo>
                    <a:pt x="185" y="14"/>
                  </a:lnTo>
                  <a:lnTo>
                    <a:pt x="187" y="40"/>
                  </a:lnTo>
                  <a:lnTo>
                    <a:pt x="177" y="42"/>
                  </a:lnTo>
                  <a:lnTo>
                    <a:pt x="137" y="118"/>
                  </a:lnTo>
                  <a:lnTo>
                    <a:pt x="126" y="110"/>
                  </a:lnTo>
                  <a:lnTo>
                    <a:pt x="116" y="110"/>
                  </a:lnTo>
                  <a:lnTo>
                    <a:pt x="96" y="128"/>
                  </a:lnTo>
                  <a:lnTo>
                    <a:pt x="94" y="14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6" name="Freeform 151"/>
            <p:cNvSpPr>
              <a:spLocks/>
            </p:cNvSpPr>
            <p:nvPr/>
          </p:nvSpPr>
          <p:spPr bwMode="gray">
            <a:xfrm>
              <a:off x="2712" y="2371"/>
              <a:ext cx="54" cy="96"/>
            </a:xfrm>
            <a:custGeom>
              <a:avLst/>
              <a:gdLst>
                <a:gd name="T0" fmla="*/ 20 w 54"/>
                <a:gd name="T1" fmla="*/ 2 h 96"/>
                <a:gd name="T2" fmla="*/ 34 w 54"/>
                <a:gd name="T3" fmla="*/ 0 h 96"/>
                <a:gd name="T4" fmla="*/ 44 w 54"/>
                <a:gd name="T5" fmla="*/ 10 h 96"/>
                <a:gd name="T6" fmla="*/ 42 w 54"/>
                <a:gd name="T7" fmla="*/ 18 h 96"/>
                <a:gd name="T8" fmla="*/ 54 w 54"/>
                <a:gd name="T9" fmla="*/ 28 h 96"/>
                <a:gd name="T10" fmla="*/ 32 w 54"/>
                <a:gd name="T11" fmla="*/ 54 h 96"/>
                <a:gd name="T12" fmla="*/ 34 w 54"/>
                <a:gd name="T13" fmla="*/ 92 h 96"/>
                <a:gd name="T14" fmla="*/ 12 w 54"/>
                <a:gd name="T15" fmla="*/ 96 h 96"/>
                <a:gd name="T16" fmla="*/ 12 w 54"/>
                <a:gd name="T17" fmla="*/ 48 h 96"/>
                <a:gd name="T18" fmla="*/ 0 w 54"/>
                <a:gd name="T19" fmla="*/ 32 h 96"/>
                <a:gd name="T20" fmla="*/ 4 w 54"/>
                <a:gd name="T21" fmla="*/ 20 h 96"/>
                <a:gd name="T22" fmla="*/ 20 w 54"/>
                <a:gd name="T23" fmla="*/ 16 h 96"/>
                <a:gd name="T24" fmla="*/ 20 w 54"/>
                <a:gd name="T25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96">
                  <a:moveTo>
                    <a:pt x="20" y="2"/>
                  </a:moveTo>
                  <a:lnTo>
                    <a:pt x="34" y="0"/>
                  </a:lnTo>
                  <a:lnTo>
                    <a:pt x="44" y="10"/>
                  </a:lnTo>
                  <a:lnTo>
                    <a:pt x="42" y="18"/>
                  </a:lnTo>
                  <a:lnTo>
                    <a:pt x="54" y="28"/>
                  </a:lnTo>
                  <a:lnTo>
                    <a:pt x="32" y="54"/>
                  </a:lnTo>
                  <a:lnTo>
                    <a:pt x="34" y="92"/>
                  </a:lnTo>
                  <a:lnTo>
                    <a:pt x="12" y="96"/>
                  </a:lnTo>
                  <a:lnTo>
                    <a:pt x="12" y="48"/>
                  </a:lnTo>
                  <a:lnTo>
                    <a:pt x="0" y="32"/>
                  </a:lnTo>
                  <a:lnTo>
                    <a:pt x="4" y="20"/>
                  </a:lnTo>
                  <a:lnTo>
                    <a:pt x="20" y="16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7" name="Freeform 152"/>
            <p:cNvSpPr>
              <a:spLocks/>
            </p:cNvSpPr>
            <p:nvPr/>
          </p:nvSpPr>
          <p:spPr bwMode="gray">
            <a:xfrm>
              <a:off x="2694" y="2391"/>
              <a:ext cx="30" cy="80"/>
            </a:xfrm>
            <a:custGeom>
              <a:avLst/>
              <a:gdLst>
                <a:gd name="T0" fmla="*/ 30 w 30"/>
                <a:gd name="T1" fmla="*/ 76 h 80"/>
                <a:gd name="T2" fmla="*/ 16 w 30"/>
                <a:gd name="T3" fmla="*/ 80 h 80"/>
                <a:gd name="T4" fmla="*/ 12 w 30"/>
                <a:gd name="T5" fmla="*/ 48 h 80"/>
                <a:gd name="T6" fmla="*/ 8 w 30"/>
                <a:gd name="T7" fmla="*/ 34 h 80"/>
                <a:gd name="T8" fmla="*/ 12 w 30"/>
                <a:gd name="T9" fmla="*/ 18 h 80"/>
                <a:gd name="T10" fmla="*/ 0 w 30"/>
                <a:gd name="T11" fmla="*/ 0 h 80"/>
                <a:gd name="T12" fmla="*/ 22 w 30"/>
                <a:gd name="T13" fmla="*/ 0 h 80"/>
                <a:gd name="T14" fmla="*/ 18 w 30"/>
                <a:gd name="T15" fmla="*/ 12 h 80"/>
                <a:gd name="T16" fmla="*/ 30 w 30"/>
                <a:gd name="T17" fmla="*/ 28 h 80"/>
                <a:gd name="T18" fmla="*/ 30 w 30"/>
                <a:gd name="T19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80">
                  <a:moveTo>
                    <a:pt x="30" y="76"/>
                  </a:moveTo>
                  <a:lnTo>
                    <a:pt x="16" y="80"/>
                  </a:lnTo>
                  <a:lnTo>
                    <a:pt x="12" y="48"/>
                  </a:lnTo>
                  <a:lnTo>
                    <a:pt x="8" y="34"/>
                  </a:lnTo>
                  <a:lnTo>
                    <a:pt x="12" y="1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18" y="12"/>
                  </a:lnTo>
                  <a:lnTo>
                    <a:pt x="30" y="28"/>
                  </a:lnTo>
                  <a:lnTo>
                    <a:pt x="30" y="7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8" name="Freeform 153"/>
            <p:cNvSpPr>
              <a:spLocks/>
            </p:cNvSpPr>
            <p:nvPr/>
          </p:nvSpPr>
          <p:spPr bwMode="gray">
            <a:xfrm>
              <a:off x="2508" y="2167"/>
              <a:ext cx="258" cy="236"/>
            </a:xfrm>
            <a:custGeom>
              <a:avLst/>
              <a:gdLst>
                <a:gd name="T0" fmla="*/ 120 w 258"/>
                <a:gd name="T1" fmla="*/ 0 h 236"/>
                <a:gd name="T2" fmla="*/ 210 w 258"/>
                <a:gd name="T3" fmla="*/ 60 h 236"/>
                <a:gd name="T4" fmla="*/ 224 w 258"/>
                <a:gd name="T5" fmla="*/ 74 h 236"/>
                <a:gd name="T6" fmla="*/ 244 w 258"/>
                <a:gd name="T7" fmla="*/ 82 h 236"/>
                <a:gd name="T8" fmla="*/ 242 w 258"/>
                <a:gd name="T9" fmla="*/ 98 h 236"/>
                <a:gd name="T10" fmla="*/ 258 w 258"/>
                <a:gd name="T11" fmla="*/ 96 h 236"/>
                <a:gd name="T12" fmla="*/ 258 w 258"/>
                <a:gd name="T13" fmla="*/ 138 h 236"/>
                <a:gd name="T14" fmla="*/ 246 w 258"/>
                <a:gd name="T15" fmla="*/ 156 h 236"/>
                <a:gd name="T16" fmla="*/ 212 w 258"/>
                <a:gd name="T17" fmla="*/ 162 h 236"/>
                <a:gd name="T18" fmla="*/ 198 w 258"/>
                <a:gd name="T19" fmla="*/ 162 h 236"/>
                <a:gd name="T20" fmla="*/ 178 w 258"/>
                <a:gd name="T21" fmla="*/ 162 h 236"/>
                <a:gd name="T22" fmla="*/ 154 w 258"/>
                <a:gd name="T23" fmla="*/ 172 h 236"/>
                <a:gd name="T24" fmla="*/ 136 w 258"/>
                <a:gd name="T25" fmla="*/ 190 h 236"/>
                <a:gd name="T26" fmla="*/ 128 w 258"/>
                <a:gd name="T27" fmla="*/ 186 h 236"/>
                <a:gd name="T28" fmla="*/ 118 w 258"/>
                <a:gd name="T29" fmla="*/ 210 h 236"/>
                <a:gd name="T30" fmla="*/ 108 w 258"/>
                <a:gd name="T31" fmla="*/ 212 h 236"/>
                <a:gd name="T32" fmla="*/ 104 w 258"/>
                <a:gd name="T33" fmla="*/ 234 h 236"/>
                <a:gd name="T34" fmla="*/ 64 w 258"/>
                <a:gd name="T35" fmla="*/ 236 h 236"/>
                <a:gd name="T36" fmla="*/ 56 w 258"/>
                <a:gd name="T37" fmla="*/ 218 h 236"/>
                <a:gd name="T38" fmla="*/ 50 w 258"/>
                <a:gd name="T39" fmla="*/ 204 h 236"/>
                <a:gd name="T40" fmla="*/ 24 w 258"/>
                <a:gd name="T41" fmla="*/ 210 h 236"/>
                <a:gd name="T42" fmla="*/ 12 w 258"/>
                <a:gd name="T43" fmla="*/ 206 h 236"/>
                <a:gd name="T44" fmla="*/ 12 w 258"/>
                <a:gd name="T45" fmla="*/ 204 h 236"/>
                <a:gd name="T46" fmla="*/ 12 w 258"/>
                <a:gd name="T47" fmla="*/ 200 h 236"/>
                <a:gd name="T48" fmla="*/ 10 w 258"/>
                <a:gd name="T49" fmla="*/ 192 h 236"/>
                <a:gd name="T50" fmla="*/ 4 w 258"/>
                <a:gd name="T51" fmla="*/ 184 h 236"/>
                <a:gd name="T52" fmla="*/ 2 w 258"/>
                <a:gd name="T53" fmla="*/ 172 h 236"/>
                <a:gd name="T54" fmla="*/ 0 w 258"/>
                <a:gd name="T55" fmla="*/ 166 h 236"/>
                <a:gd name="T56" fmla="*/ 6 w 258"/>
                <a:gd name="T57" fmla="*/ 152 h 236"/>
                <a:gd name="T58" fmla="*/ 106 w 258"/>
                <a:gd name="T59" fmla="*/ 154 h 236"/>
                <a:gd name="T60" fmla="*/ 108 w 258"/>
                <a:gd name="T61" fmla="*/ 144 h 236"/>
                <a:gd name="T62" fmla="*/ 102 w 258"/>
                <a:gd name="T63" fmla="*/ 136 h 236"/>
                <a:gd name="T64" fmla="*/ 90 w 258"/>
                <a:gd name="T65" fmla="*/ 0 h 236"/>
                <a:gd name="T66" fmla="*/ 120 w 258"/>
                <a:gd name="T6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8" h="236">
                  <a:moveTo>
                    <a:pt x="120" y="0"/>
                  </a:moveTo>
                  <a:lnTo>
                    <a:pt x="210" y="60"/>
                  </a:lnTo>
                  <a:lnTo>
                    <a:pt x="224" y="74"/>
                  </a:lnTo>
                  <a:lnTo>
                    <a:pt x="244" y="82"/>
                  </a:lnTo>
                  <a:lnTo>
                    <a:pt x="242" y="98"/>
                  </a:lnTo>
                  <a:lnTo>
                    <a:pt x="258" y="96"/>
                  </a:lnTo>
                  <a:lnTo>
                    <a:pt x="258" y="138"/>
                  </a:lnTo>
                  <a:lnTo>
                    <a:pt x="246" y="156"/>
                  </a:lnTo>
                  <a:lnTo>
                    <a:pt x="212" y="162"/>
                  </a:lnTo>
                  <a:lnTo>
                    <a:pt x="198" y="162"/>
                  </a:lnTo>
                  <a:lnTo>
                    <a:pt x="178" y="162"/>
                  </a:lnTo>
                  <a:lnTo>
                    <a:pt x="154" y="172"/>
                  </a:lnTo>
                  <a:lnTo>
                    <a:pt x="136" y="190"/>
                  </a:lnTo>
                  <a:lnTo>
                    <a:pt x="128" y="186"/>
                  </a:lnTo>
                  <a:lnTo>
                    <a:pt x="118" y="210"/>
                  </a:lnTo>
                  <a:lnTo>
                    <a:pt x="108" y="212"/>
                  </a:lnTo>
                  <a:lnTo>
                    <a:pt x="104" y="234"/>
                  </a:lnTo>
                  <a:lnTo>
                    <a:pt x="64" y="236"/>
                  </a:lnTo>
                  <a:lnTo>
                    <a:pt x="56" y="218"/>
                  </a:lnTo>
                  <a:lnTo>
                    <a:pt x="50" y="204"/>
                  </a:lnTo>
                  <a:lnTo>
                    <a:pt x="24" y="210"/>
                  </a:lnTo>
                  <a:lnTo>
                    <a:pt x="12" y="206"/>
                  </a:lnTo>
                  <a:lnTo>
                    <a:pt x="12" y="204"/>
                  </a:lnTo>
                  <a:lnTo>
                    <a:pt x="12" y="200"/>
                  </a:lnTo>
                  <a:lnTo>
                    <a:pt x="10" y="192"/>
                  </a:lnTo>
                  <a:lnTo>
                    <a:pt x="4" y="184"/>
                  </a:lnTo>
                  <a:lnTo>
                    <a:pt x="2" y="172"/>
                  </a:lnTo>
                  <a:lnTo>
                    <a:pt x="0" y="166"/>
                  </a:lnTo>
                  <a:lnTo>
                    <a:pt x="6" y="152"/>
                  </a:lnTo>
                  <a:lnTo>
                    <a:pt x="106" y="154"/>
                  </a:lnTo>
                  <a:lnTo>
                    <a:pt x="108" y="144"/>
                  </a:lnTo>
                  <a:lnTo>
                    <a:pt x="102" y="136"/>
                  </a:lnTo>
                  <a:lnTo>
                    <a:pt x="90" y="0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39" name="Freeform 154"/>
            <p:cNvSpPr>
              <a:spLocks/>
            </p:cNvSpPr>
            <p:nvPr/>
          </p:nvSpPr>
          <p:spPr bwMode="gray">
            <a:xfrm>
              <a:off x="2612" y="2329"/>
              <a:ext cx="120" cy="86"/>
            </a:xfrm>
            <a:custGeom>
              <a:avLst/>
              <a:gdLst>
                <a:gd name="T0" fmla="*/ 44 w 120"/>
                <a:gd name="T1" fmla="*/ 62 h 86"/>
                <a:gd name="T2" fmla="*/ 44 w 120"/>
                <a:gd name="T3" fmla="*/ 84 h 86"/>
                <a:gd name="T4" fmla="*/ 30 w 120"/>
                <a:gd name="T5" fmla="*/ 78 h 86"/>
                <a:gd name="T6" fmla="*/ 20 w 120"/>
                <a:gd name="T7" fmla="*/ 86 h 86"/>
                <a:gd name="T8" fmla="*/ 0 w 120"/>
                <a:gd name="T9" fmla="*/ 72 h 86"/>
                <a:gd name="T10" fmla="*/ 4 w 120"/>
                <a:gd name="T11" fmla="*/ 50 h 86"/>
                <a:gd name="T12" fmla="*/ 14 w 120"/>
                <a:gd name="T13" fmla="*/ 48 h 86"/>
                <a:gd name="T14" fmla="*/ 24 w 120"/>
                <a:gd name="T15" fmla="*/ 24 h 86"/>
                <a:gd name="T16" fmla="*/ 32 w 120"/>
                <a:gd name="T17" fmla="*/ 28 h 86"/>
                <a:gd name="T18" fmla="*/ 50 w 120"/>
                <a:gd name="T19" fmla="*/ 10 h 86"/>
                <a:gd name="T20" fmla="*/ 74 w 120"/>
                <a:gd name="T21" fmla="*/ 0 h 86"/>
                <a:gd name="T22" fmla="*/ 94 w 120"/>
                <a:gd name="T23" fmla="*/ 0 h 86"/>
                <a:gd name="T24" fmla="*/ 90 w 120"/>
                <a:gd name="T25" fmla="*/ 8 h 86"/>
                <a:gd name="T26" fmla="*/ 92 w 120"/>
                <a:gd name="T27" fmla="*/ 14 h 86"/>
                <a:gd name="T28" fmla="*/ 104 w 120"/>
                <a:gd name="T29" fmla="*/ 28 h 86"/>
                <a:gd name="T30" fmla="*/ 102 w 120"/>
                <a:gd name="T31" fmla="*/ 34 h 86"/>
                <a:gd name="T32" fmla="*/ 120 w 120"/>
                <a:gd name="T33" fmla="*/ 44 h 86"/>
                <a:gd name="T34" fmla="*/ 120 w 120"/>
                <a:gd name="T35" fmla="*/ 58 h 86"/>
                <a:gd name="T36" fmla="*/ 104 w 120"/>
                <a:gd name="T37" fmla="*/ 62 h 86"/>
                <a:gd name="T38" fmla="*/ 82 w 120"/>
                <a:gd name="T39" fmla="*/ 62 h 86"/>
                <a:gd name="T40" fmla="*/ 44 w 120"/>
                <a:gd name="T41" fmla="*/ 6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86">
                  <a:moveTo>
                    <a:pt x="44" y="62"/>
                  </a:moveTo>
                  <a:lnTo>
                    <a:pt x="44" y="84"/>
                  </a:lnTo>
                  <a:lnTo>
                    <a:pt x="30" y="78"/>
                  </a:lnTo>
                  <a:lnTo>
                    <a:pt x="20" y="86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14" y="48"/>
                  </a:lnTo>
                  <a:lnTo>
                    <a:pt x="24" y="24"/>
                  </a:lnTo>
                  <a:lnTo>
                    <a:pt x="32" y="28"/>
                  </a:lnTo>
                  <a:lnTo>
                    <a:pt x="50" y="10"/>
                  </a:lnTo>
                  <a:lnTo>
                    <a:pt x="74" y="0"/>
                  </a:lnTo>
                  <a:lnTo>
                    <a:pt x="94" y="0"/>
                  </a:lnTo>
                  <a:lnTo>
                    <a:pt x="90" y="8"/>
                  </a:lnTo>
                  <a:lnTo>
                    <a:pt x="92" y="14"/>
                  </a:lnTo>
                  <a:lnTo>
                    <a:pt x="104" y="28"/>
                  </a:lnTo>
                  <a:lnTo>
                    <a:pt x="102" y="34"/>
                  </a:lnTo>
                  <a:lnTo>
                    <a:pt x="120" y="44"/>
                  </a:lnTo>
                  <a:lnTo>
                    <a:pt x="120" y="58"/>
                  </a:lnTo>
                  <a:lnTo>
                    <a:pt x="104" y="62"/>
                  </a:lnTo>
                  <a:lnTo>
                    <a:pt x="82" y="62"/>
                  </a:lnTo>
                  <a:lnTo>
                    <a:pt x="44" y="6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0" name="Freeform 155"/>
            <p:cNvSpPr>
              <a:spLocks/>
            </p:cNvSpPr>
            <p:nvPr/>
          </p:nvSpPr>
          <p:spPr bwMode="gray">
            <a:xfrm>
              <a:off x="2650" y="2391"/>
              <a:ext cx="60" cy="100"/>
            </a:xfrm>
            <a:custGeom>
              <a:avLst/>
              <a:gdLst>
                <a:gd name="T0" fmla="*/ 60 w 60"/>
                <a:gd name="T1" fmla="*/ 80 h 100"/>
                <a:gd name="T2" fmla="*/ 48 w 60"/>
                <a:gd name="T3" fmla="*/ 86 h 100"/>
                <a:gd name="T4" fmla="*/ 36 w 60"/>
                <a:gd name="T5" fmla="*/ 96 h 100"/>
                <a:gd name="T6" fmla="*/ 20 w 60"/>
                <a:gd name="T7" fmla="*/ 100 h 100"/>
                <a:gd name="T8" fmla="*/ 8 w 60"/>
                <a:gd name="T9" fmla="*/ 94 h 100"/>
                <a:gd name="T10" fmla="*/ 0 w 60"/>
                <a:gd name="T11" fmla="*/ 72 h 100"/>
                <a:gd name="T12" fmla="*/ 10 w 60"/>
                <a:gd name="T13" fmla="*/ 50 h 100"/>
                <a:gd name="T14" fmla="*/ 6 w 60"/>
                <a:gd name="T15" fmla="*/ 22 h 100"/>
                <a:gd name="T16" fmla="*/ 6 w 60"/>
                <a:gd name="T17" fmla="*/ 0 h 100"/>
                <a:gd name="T18" fmla="*/ 44 w 60"/>
                <a:gd name="T19" fmla="*/ 0 h 100"/>
                <a:gd name="T20" fmla="*/ 56 w 60"/>
                <a:gd name="T21" fmla="*/ 18 h 100"/>
                <a:gd name="T22" fmla="*/ 52 w 60"/>
                <a:gd name="T23" fmla="*/ 30 h 100"/>
                <a:gd name="T24" fmla="*/ 54 w 60"/>
                <a:gd name="T25" fmla="*/ 40 h 100"/>
                <a:gd name="T26" fmla="*/ 56 w 60"/>
                <a:gd name="T27" fmla="*/ 48 h 100"/>
                <a:gd name="T28" fmla="*/ 60 w 60"/>
                <a:gd name="T29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00">
                  <a:moveTo>
                    <a:pt x="60" y="80"/>
                  </a:moveTo>
                  <a:lnTo>
                    <a:pt x="48" y="86"/>
                  </a:lnTo>
                  <a:lnTo>
                    <a:pt x="36" y="96"/>
                  </a:lnTo>
                  <a:lnTo>
                    <a:pt x="20" y="100"/>
                  </a:lnTo>
                  <a:lnTo>
                    <a:pt x="8" y="94"/>
                  </a:lnTo>
                  <a:lnTo>
                    <a:pt x="0" y="72"/>
                  </a:lnTo>
                  <a:lnTo>
                    <a:pt x="10" y="50"/>
                  </a:lnTo>
                  <a:lnTo>
                    <a:pt x="6" y="22"/>
                  </a:lnTo>
                  <a:lnTo>
                    <a:pt x="6" y="0"/>
                  </a:lnTo>
                  <a:lnTo>
                    <a:pt x="44" y="0"/>
                  </a:lnTo>
                  <a:lnTo>
                    <a:pt x="56" y="18"/>
                  </a:lnTo>
                  <a:lnTo>
                    <a:pt x="52" y="30"/>
                  </a:lnTo>
                  <a:lnTo>
                    <a:pt x="54" y="40"/>
                  </a:lnTo>
                  <a:lnTo>
                    <a:pt x="56" y="48"/>
                  </a:lnTo>
                  <a:lnTo>
                    <a:pt x="60" y="8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1" name="Freeform 156"/>
            <p:cNvSpPr>
              <a:spLocks/>
            </p:cNvSpPr>
            <p:nvPr/>
          </p:nvSpPr>
          <p:spPr bwMode="gray">
            <a:xfrm>
              <a:off x="2566" y="2401"/>
              <a:ext cx="94" cy="98"/>
            </a:xfrm>
            <a:custGeom>
              <a:avLst/>
              <a:gdLst>
                <a:gd name="T0" fmla="*/ 92 w 94"/>
                <a:gd name="T1" fmla="*/ 84 h 98"/>
                <a:gd name="T2" fmla="*/ 50 w 94"/>
                <a:gd name="T3" fmla="*/ 84 h 98"/>
                <a:gd name="T4" fmla="*/ 24 w 94"/>
                <a:gd name="T5" fmla="*/ 94 h 98"/>
                <a:gd name="T6" fmla="*/ 12 w 94"/>
                <a:gd name="T7" fmla="*/ 98 h 98"/>
                <a:gd name="T8" fmla="*/ 16 w 94"/>
                <a:gd name="T9" fmla="*/ 78 h 98"/>
                <a:gd name="T10" fmla="*/ 14 w 94"/>
                <a:gd name="T11" fmla="*/ 72 h 98"/>
                <a:gd name="T12" fmla="*/ 8 w 94"/>
                <a:gd name="T13" fmla="*/ 68 h 98"/>
                <a:gd name="T14" fmla="*/ 0 w 94"/>
                <a:gd name="T15" fmla="*/ 66 h 98"/>
                <a:gd name="T16" fmla="*/ 0 w 94"/>
                <a:gd name="T17" fmla="*/ 56 h 98"/>
                <a:gd name="T18" fmla="*/ 0 w 94"/>
                <a:gd name="T19" fmla="*/ 48 h 98"/>
                <a:gd name="T20" fmla="*/ 6 w 94"/>
                <a:gd name="T21" fmla="*/ 44 h 98"/>
                <a:gd name="T22" fmla="*/ 4 w 94"/>
                <a:gd name="T23" fmla="*/ 34 h 98"/>
                <a:gd name="T24" fmla="*/ 10 w 94"/>
                <a:gd name="T25" fmla="*/ 32 h 98"/>
                <a:gd name="T26" fmla="*/ 8 w 94"/>
                <a:gd name="T27" fmla="*/ 18 h 98"/>
                <a:gd name="T28" fmla="*/ 4 w 94"/>
                <a:gd name="T29" fmla="*/ 10 h 98"/>
                <a:gd name="T30" fmla="*/ 6 w 94"/>
                <a:gd name="T31" fmla="*/ 2 h 98"/>
                <a:gd name="T32" fmla="*/ 46 w 94"/>
                <a:gd name="T33" fmla="*/ 0 h 98"/>
                <a:gd name="T34" fmla="*/ 66 w 94"/>
                <a:gd name="T35" fmla="*/ 14 h 98"/>
                <a:gd name="T36" fmla="*/ 76 w 94"/>
                <a:gd name="T37" fmla="*/ 6 h 98"/>
                <a:gd name="T38" fmla="*/ 90 w 94"/>
                <a:gd name="T39" fmla="*/ 12 h 98"/>
                <a:gd name="T40" fmla="*/ 94 w 94"/>
                <a:gd name="T41" fmla="*/ 40 h 98"/>
                <a:gd name="T42" fmla="*/ 84 w 94"/>
                <a:gd name="T43" fmla="*/ 62 h 98"/>
                <a:gd name="T44" fmla="*/ 92 w 94"/>
                <a:gd name="T45" fmla="*/ 8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98">
                  <a:moveTo>
                    <a:pt x="92" y="84"/>
                  </a:moveTo>
                  <a:lnTo>
                    <a:pt x="50" y="84"/>
                  </a:lnTo>
                  <a:lnTo>
                    <a:pt x="24" y="94"/>
                  </a:lnTo>
                  <a:lnTo>
                    <a:pt x="12" y="98"/>
                  </a:lnTo>
                  <a:lnTo>
                    <a:pt x="16" y="78"/>
                  </a:lnTo>
                  <a:lnTo>
                    <a:pt x="14" y="72"/>
                  </a:lnTo>
                  <a:lnTo>
                    <a:pt x="8" y="68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6" y="44"/>
                  </a:lnTo>
                  <a:lnTo>
                    <a:pt x="4" y="34"/>
                  </a:lnTo>
                  <a:lnTo>
                    <a:pt x="10" y="32"/>
                  </a:lnTo>
                  <a:lnTo>
                    <a:pt x="8" y="18"/>
                  </a:lnTo>
                  <a:lnTo>
                    <a:pt x="4" y="10"/>
                  </a:lnTo>
                  <a:lnTo>
                    <a:pt x="6" y="2"/>
                  </a:lnTo>
                  <a:lnTo>
                    <a:pt x="46" y="0"/>
                  </a:lnTo>
                  <a:lnTo>
                    <a:pt x="66" y="14"/>
                  </a:lnTo>
                  <a:lnTo>
                    <a:pt x="76" y="6"/>
                  </a:lnTo>
                  <a:lnTo>
                    <a:pt x="90" y="12"/>
                  </a:lnTo>
                  <a:lnTo>
                    <a:pt x="94" y="40"/>
                  </a:lnTo>
                  <a:lnTo>
                    <a:pt x="84" y="62"/>
                  </a:lnTo>
                  <a:lnTo>
                    <a:pt x="92" y="8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2" name="Freeform 157"/>
            <p:cNvSpPr>
              <a:spLocks/>
            </p:cNvSpPr>
            <p:nvPr/>
          </p:nvSpPr>
          <p:spPr bwMode="gray">
            <a:xfrm>
              <a:off x="2852" y="2531"/>
              <a:ext cx="29" cy="24"/>
            </a:xfrm>
            <a:custGeom>
              <a:avLst/>
              <a:gdLst>
                <a:gd name="T0" fmla="*/ 4 w 29"/>
                <a:gd name="T1" fmla="*/ 0 h 24"/>
                <a:gd name="T2" fmla="*/ 29 w 29"/>
                <a:gd name="T3" fmla="*/ 0 h 24"/>
                <a:gd name="T4" fmla="*/ 26 w 29"/>
                <a:gd name="T5" fmla="*/ 22 h 24"/>
                <a:gd name="T6" fmla="*/ 2 w 29"/>
                <a:gd name="T7" fmla="*/ 24 h 24"/>
                <a:gd name="T8" fmla="*/ 0 w 29"/>
                <a:gd name="T9" fmla="*/ 10 h 24"/>
                <a:gd name="T10" fmla="*/ 4 w 29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4">
                  <a:moveTo>
                    <a:pt x="4" y="0"/>
                  </a:moveTo>
                  <a:lnTo>
                    <a:pt x="29" y="0"/>
                  </a:lnTo>
                  <a:lnTo>
                    <a:pt x="26" y="22"/>
                  </a:lnTo>
                  <a:lnTo>
                    <a:pt x="2" y="24"/>
                  </a:lnTo>
                  <a:lnTo>
                    <a:pt x="0" y="1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3" name="Freeform 158"/>
            <p:cNvSpPr>
              <a:spLocks/>
            </p:cNvSpPr>
            <p:nvPr/>
          </p:nvSpPr>
          <p:spPr bwMode="gray">
            <a:xfrm>
              <a:off x="3387" y="2759"/>
              <a:ext cx="114" cy="224"/>
            </a:xfrm>
            <a:custGeom>
              <a:avLst/>
              <a:gdLst>
                <a:gd name="T0" fmla="*/ 22 w 114"/>
                <a:gd name="T1" fmla="*/ 70 h 224"/>
                <a:gd name="T2" fmla="*/ 46 w 114"/>
                <a:gd name="T3" fmla="*/ 60 h 224"/>
                <a:gd name="T4" fmla="*/ 70 w 114"/>
                <a:gd name="T5" fmla="*/ 44 h 224"/>
                <a:gd name="T6" fmla="*/ 78 w 114"/>
                <a:gd name="T7" fmla="*/ 30 h 224"/>
                <a:gd name="T8" fmla="*/ 86 w 114"/>
                <a:gd name="T9" fmla="*/ 26 h 224"/>
                <a:gd name="T10" fmla="*/ 94 w 114"/>
                <a:gd name="T11" fmla="*/ 10 h 224"/>
                <a:gd name="T12" fmla="*/ 96 w 114"/>
                <a:gd name="T13" fmla="*/ 0 h 224"/>
                <a:gd name="T14" fmla="*/ 108 w 114"/>
                <a:gd name="T15" fmla="*/ 20 h 224"/>
                <a:gd name="T16" fmla="*/ 112 w 114"/>
                <a:gd name="T17" fmla="*/ 40 h 224"/>
                <a:gd name="T18" fmla="*/ 114 w 114"/>
                <a:gd name="T19" fmla="*/ 52 h 224"/>
                <a:gd name="T20" fmla="*/ 114 w 114"/>
                <a:gd name="T21" fmla="*/ 64 h 224"/>
                <a:gd name="T22" fmla="*/ 102 w 114"/>
                <a:gd name="T23" fmla="*/ 66 h 224"/>
                <a:gd name="T24" fmla="*/ 102 w 114"/>
                <a:gd name="T25" fmla="*/ 82 h 224"/>
                <a:gd name="T26" fmla="*/ 82 w 114"/>
                <a:gd name="T27" fmla="*/ 150 h 224"/>
                <a:gd name="T28" fmla="*/ 74 w 114"/>
                <a:gd name="T29" fmla="*/ 182 h 224"/>
                <a:gd name="T30" fmla="*/ 62 w 114"/>
                <a:gd name="T31" fmla="*/ 214 h 224"/>
                <a:gd name="T32" fmla="*/ 40 w 114"/>
                <a:gd name="T33" fmla="*/ 224 h 224"/>
                <a:gd name="T34" fmla="*/ 18 w 114"/>
                <a:gd name="T35" fmla="*/ 222 h 224"/>
                <a:gd name="T36" fmla="*/ 8 w 114"/>
                <a:gd name="T37" fmla="*/ 202 h 224"/>
                <a:gd name="T38" fmla="*/ 6 w 114"/>
                <a:gd name="T39" fmla="*/ 182 h 224"/>
                <a:gd name="T40" fmla="*/ 0 w 114"/>
                <a:gd name="T41" fmla="*/ 164 h 224"/>
                <a:gd name="T42" fmla="*/ 16 w 114"/>
                <a:gd name="T43" fmla="*/ 142 h 224"/>
                <a:gd name="T44" fmla="*/ 20 w 114"/>
                <a:gd name="T45" fmla="*/ 122 h 224"/>
                <a:gd name="T46" fmla="*/ 16 w 114"/>
                <a:gd name="T47" fmla="*/ 106 h 224"/>
                <a:gd name="T48" fmla="*/ 10 w 114"/>
                <a:gd name="T49" fmla="*/ 90 h 224"/>
                <a:gd name="T50" fmla="*/ 18 w 114"/>
                <a:gd name="T51" fmla="*/ 80 h 224"/>
                <a:gd name="T52" fmla="*/ 22 w 114"/>
                <a:gd name="T53" fmla="*/ 7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224">
                  <a:moveTo>
                    <a:pt x="22" y="70"/>
                  </a:moveTo>
                  <a:lnTo>
                    <a:pt x="46" y="60"/>
                  </a:lnTo>
                  <a:lnTo>
                    <a:pt x="70" y="44"/>
                  </a:lnTo>
                  <a:lnTo>
                    <a:pt x="78" y="30"/>
                  </a:lnTo>
                  <a:lnTo>
                    <a:pt x="86" y="26"/>
                  </a:lnTo>
                  <a:lnTo>
                    <a:pt x="94" y="10"/>
                  </a:lnTo>
                  <a:lnTo>
                    <a:pt x="96" y="0"/>
                  </a:lnTo>
                  <a:lnTo>
                    <a:pt x="108" y="20"/>
                  </a:lnTo>
                  <a:lnTo>
                    <a:pt x="112" y="40"/>
                  </a:lnTo>
                  <a:lnTo>
                    <a:pt x="114" y="52"/>
                  </a:lnTo>
                  <a:lnTo>
                    <a:pt x="114" y="64"/>
                  </a:lnTo>
                  <a:lnTo>
                    <a:pt x="102" y="66"/>
                  </a:lnTo>
                  <a:lnTo>
                    <a:pt x="102" y="82"/>
                  </a:lnTo>
                  <a:lnTo>
                    <a:pt x="82" y="150"/>
                  </a:lnTo>
                  <a:lnTo>
                    <a:pt x="74" y="182"/>
                  </a:lnTo>
                  <a:lnTo>
                    <a:pt x="62" y="214"/>
                  </a:lnTo>
                  <a:lnTo>
                    <a:pt x="40" y="224"/>
                  </a:lnTo>
                  <a:lnTo>
                    <a:pt x="18" y="222"/>
                  </a:lnTo>
                  <a:lnTo>
                    <a:pt x="8" y="202"/>
                  </a:lnTo>
                  <a:lnTo>
                    <a:pt x="6" y="182"/>
                  </a:lnTo>
                  <a:lnTo>
                    <a:pt x="0" y="164"/>
                  </a:lnTo>
                  <a:lnTo>
                    <a:pt x="16" y="142"/>
                  </a:lnTo>
                  <a:lnTo>
                    <a:pt x="20" y="122"/>
                  </a:lnTo>
                  <a:lnTo>
                    <a:pt x="16" y="106"/>
                  </a:lnTo>
                  <a:lnTo>
                    <a:pt x="10" y="90"/>
                  </a:lnTo>
                  <a:lnTo>
                    <a:pt x="18" y="80"/>
                  </a:lnTo>
                  <a:lnTo>
                    <a:pt x="22" y="7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4" name="Freeform 159"/>
            <p:cNvSpPr>
              <a:spLocks/>
            </p:cNvSpPr>
            <p:nvPr/>
          </p:nvSpPr>
          <p:spPr bwMode="gray">
            <a:xfrm>
              <a:off x="2965" y="2925"/>
              <a:ext cx="260" cy="218"/>
            </a:xfrm>
            <a:custGeom>
              <a:avLst/>
              <a:gdLst>
                <a:gd name="T0" fmla="*/ 0 w 260"/>
                <a:gd name="T1" fmla="*/ 108 h 218"/>
                <a:gd name="T2" fmla="*/ 2 w 260"/>
                <a:gd name="T3" fmla="*/ 104 h 218"/>
                <a:gd name="T4" fmla="*/ 6 w 260"/>
                <a:gd name="T5" fmla="*/ 102 h 218"/>
                <a:gd name="T6" fmla="*/ 8 w 260"/>
                <a:gd name="T7" fmla="*/ 102 h 218"/>
                <a:gd name="T8" fmla="*/ 14 w 260"/>
                <a:gd name="T9" fmla="*/ 110 h 218"/>
                <a:gd name="T10" fmla="*/ 22 w 260"/>
                <a:gd name="T11" fmla="*/ 114 h 218"/>
                <a:gd name="T12" fmla="*/ 38 w 260"/>
                <a:gd name="T13" fmla="*/ 114 h 218"/>
                <a:gd name="T14" fmla="*/ 54 w 260"/>
                <a:gd name="T15" fmla="*/ 104 h 218"/>
                <a:gd name="T16" fmla="*/ 54 w 260"/>
                <a:gd name="T17" fmla="*/ 46 h 218"/>
                <a:gd name="T18" fmla="*/ 66 w 260"/>
                <a:gd name="T19" fmla="*/ 58 h 218"/>
                <a:gd name="T20" fmla="*/ 66 w 260"/>
                <a:gd name="T21" fmla="*/ 78 h 218"/>
                <a:gd name="T22" fmla="*/ 82 w 260"/>
                <a:gd name="T23" fmla="*/ 78 h 218"/>
                <a:gd name="T24" fmla="*/ 96 w 260"/>
                <a:gd name="T25" fmla="*/ 66 h 218"/>
                <a:gd name="T26" fmla="*/ 100 w 260"/>
                <a:gd name="T27" fmla="*/ 54 h 218"/>
                <a:gd name="T28" fmla="*/ 110 w 260"/>
                <a:gd name="T29" fmla="*/ 54 h 218"/>
                <a:gd name="T30" fmla="*/ 120 w 260"/>
                <a:gd name="T31" fmla="*/ 62 h 218"/>
                <a:gd name="T32" fmla="*/ 140 w 260"/>
                <a:gd name="T33" fmla="*/ 60 h 218"/>
                <a:gd name="T34" fmla="*/ 148 w 260"/>
                <a:gd name="T35" fmla="*/ 46 h 218"/>
                <a:gd name="T36" fmla="*/ 186 w 260"/>
                <a:gd name="T37" fmla="*/ 6 h 218"/>
                <a:gd name="T38" fmla="*/ 196 w 260"/>
                <a:gd name="T39" fmla="*/ 6 h 218"/>
                <a:gd name="T40" fmla="*/ 198 w 260"/>
                <a:gd name="T41" fmla="*/ 0 h 218"/>
                <a:gd name="T42" fmla="*/ 228 w 260"/>
                <a:gd name="T43" fmla="*/ 2 h 218"/>
                <a:gd name="T44" fmla="*/ 236 w 260"/>
                <a:gd name="T45" fmla="*/ 8 h 218"/>
                <a:gd name="T46" fmla="*/ 241 w 260"/>
                <a:gd name="T47" fmla="*/ 31 h 218"/>
                <a:gd name="T48" fmla="*/ 241 w 260"/>
                <a:gd name="T49" fmla="*/ 55 h 218"/>
                <a:gd name="T50" fmla="*/ 217 w 260"/>
                <a:gd name="T51" fmla="*/ 69 h 218"/>
                <a:gd name="T52" fmla="*/ 227 w 260"/>
                <a:gd name="T53" fmla="*/ 93 h 218"/>
                <a:gd name="T54" fmla="*/ 260 w 260"/>
                <a:gd name="T55" fmla="*/ 80 h 218"/>
                <a:gd name="T56" fmla="*/ 254 w 260"/>
                <a:gd name="T57" fmla="*/ 90 h 218"/>
                <a:gd name="T58" fmla="*/ 254 w 260"/>
                <a:gd name="T59" fmla="*/ 104 h 218"/>
                <a:gd name="T60" fmla="*/ 246 w 260"/>
                <a:gd name="T61" fmla="*/ 110 h 218"/>
                <a:gd name="T62" fmla="*/ 230 w 260"/>
                <a:gd name="T63" fmla="*/ 130 h 218"/>
                <a:gd name="T64" fmla="*/ 224 w 260"/>
                <a:gd name="T65" fmla="*/ 142 h 218"/>
                <a:gd name="T66" fmla="*/ 210 w 260"/>
                <a:gd name="T67" fmla="*/ 160 h 218"/>
                <a:gd name="T68" fmla="*/ 188 w 260"/>
                <a:gd name="T69" fmla="*/ 176 h 218"/>
                <a:gd name="T70" fmla="*/ 164 w 260"/>
                <a:gd name="T71" fmla="*/ 198 h 218"/>
                <a:gd name="T72" fmla="*/ 142 w 260"/>
                <a:gd name="T73" fmla="*/ 202 h 218"/>
                <a:gd name="T74" fmla="*/ 128 w 260"/>
                <a:gd name="T75" fmla="*/ 208 h 218"/>
                <a:gd name="T76" fmla="*/ 110 w 260"/>
                <a:gd name="T77" fmla="*/ 206 h 218"/>
                <a:gd name="T78" fmla="*/ 88 w 260"/>
                <a:gd name="T79" fmla="*/ 206 h 218"/>
                <a:gd name="T80" fmla="*/ 70 w 260"/>
                <a:gd name="T81" fmla="*/ 212 h 218"/>
                <a:gd name="T82" fmla="*/ 50 w 260"/>
                <a:gd name="T83" fmla="*/ 218 h 218"/>
                <a:gd name="T84" fmla="*/ 34 w 260"/>
                <a:gd name="T85" fmla="*/ 210 h 218"/>
                <a:gd name="T86" fmla="*/ 28 w 260"/>
                <a:gd name="T87" fmla="*/ 198 h 218"/>
                <a:gd name="T88" fmla="*/ 20 w 260"/>
                <a:gd name="T89" fmla="*/ 184 h 218"/>
                <a:gd name="T90" fmla="*/ 30 w 260"/>
                <a:gd name="T91" fmla="*/ 172 h 218"/>
                <a:gd name="T92" fmla="*/ 22 w 260"/>
                <a:gd name="T93" fmla="*/ 158 h 218"/>
                <a:gd name="T94" fmla="*/ 12 w 260"/>
                <a:gd name="T95" fmla="*/ 144 h 218"/>
                <a:gd name="T96" fmla="*/ 6 w 260"/>
                <a:gd name="T97" fmla="*/ 122 h 218"/>
                <a:gd name="T98" fmla="*/ 0 w 260"/>
                <a:gd name="T99" fmla="*/ 1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0" h="218">
                  <a:moveTo>
                    <a:pt x="0" y="108"/>
                  </a:moveTo>
                  <a:lnTo>
                    <a:pt x="2" y="104"/>
                  </a:lnTo>
                  <a:lnTo>
                    <a:pt x="6" y="102"/>
                  </a:lnTo>
                  <a:lnTo>
                    <a:pt x="8" y="102"/>
                  </a:lnTo>
                  <a:lnTo>
                    <a:pt x="14" y="110"/>
                  </a:lnTo>
                  <a:lnTo>
                    <a:pt x="22" y="114"/>
                  </a:lnTo>
                  <a:lnTo>
                    <a:pt x="38" y="114"/>
                  </a:lnTo>
                  <a:lnTo>
                    <a:pt x="54" y="104"/>
                  </a:lnTo>
                  <a:lnTo>
                    <a:pt x="54" y="46"/>
                  </a:lnTo>
                  <a:lnTo>
                    <a:pt x="66" y="58"/>
                  </a:lnTo>
                  <a:lnTo>
                    <a:pt x="66" y="78"/>
                  </a:lnTo>
                  <a:lnTo>
                    <a:pt x="82" y="78"/>
                  </a:lnTo>
                  <a:lnTo>
                    <a:pt x="96" y="66"/>
                  </a:lnTo>
                  <a:lnTo>
                    <a:pt x="100" y="54"/>
                  </a:lnTo>
                  <a:lnTo>
                    <a:pt x="110" y="54"/>
                  </a:lnTo>
                  <a:lnTo>
                    <a:pt x="120" y="62"/>
                  </a:lnTo>
                  <a:lnTo>
                    <a:pt x="140" y="60"/>
                  </a:lnTo>
                  <a:lnTo>
                    <a:pt x="148" y="46"/>
                  </a:lnTo>
                  <a:lnTo>
                    <a:pt x="186" y="6"/>
                  </a:lnTo>
                  <a:lnTo>
                    <a:pt x="196" y="6"/>
                  </a:lnTo>
                  <a:lnTo>
                    <a:pt x="198" y="0"/>
                  </a:lnTo>
                  <a:lnTo>
                    <a:pt x="228" y="2"/>
                  </a:lnTo>
                  <a:lnTo>
                    <a:pt x="236" y="8"/>
                  </a:lnTo>
                  <a:lnTo>
                    <a:pt x="241" y="31"/>
                  </a:lnTo>
                  <a:lnTo>
                    <a:pt x="241" y="55"/>
                  </a:lnTo>
                  <a:lnTo>
                    <a:pt x="217" y="69"/>
                  </a:lnTo>
                  <a:lnTo>
                    <a:pt x="227" y="93"/>
                  </a:lnTo>
                  <a:lnTo>
                    <a:pt x="260" y="80"/>
                  </a:lnTo>
                  <a:lnTo>
                    <a:pt x="254" y="90"/>
                  </a:lnTo>
                  <a:lnTo>
                    <a:pt x="254" y="104"/>
                  </a:lnTo>
                  <a:lnTo>
                    <a:pt x="246" y="110"/>
                  </a:lnTo>
                  <a:lnTo>
                    <a:pt x="230" y="130"/>
                  </a:lnTo>
                  <a:lnTo>
                    <a:pt x="224" y="142"/>
                  </a:lnTo>
                  <a:lnTo>
                    <a:pt x="210" y="160"/>
                  </a:lnTo>
                  <a:lnTo>
                    <a:pt x="188" y="176"/>
                  </a:lnTo>
                  <a:lnTo>
                    <a:pt x="164" y="198"/>
                  </a:lnTo>
                  <a:lnTo>
                    <a:pt x="142" y="202"/>
                  </a:lnTo>
                  <a:lnTo>
                    <a:pt x="128" y="208"/>
                  </a:lnTo>
                  <a:lnTo>
                    <a:pt x="110" y="206"/>
                  </a:lnTo>
                  <a:lnTo>
                    <a:pt x="88" y="206"/>
                  </a:lnTo>
                  <a:lnTo>
                    <a:pt x="70" y="212"/>
                  </a:lnTo>
                  <a:lnTo>
                    <a:pt x="50" y="218"/>
                  </a:lnTo>
                  <a:lnTo>
                    <a:pt x="34" y="210"/>
                  </a:lnTo>
                  <a:lnTo>
                    <a:pt x="28" y="198"/>
                  </a:lnTo>
                  <a:lnTo>
                    <a:pt x="20" y="184"/>
                  </a:lnTo>
                  <a:lnTo>
                    <a:pt x="30" y="172"/>
                  </a:lnTo>
                  <a:lnTo>
                    <a:pt x="22" y="158"/>
                  </a:lnTo>
                  <a:lnTo>
                    <a:pt x="12" y="144"/>
                  </a:lnTo>
                  <a:lnTo>
                    <a:pt x="6" y="122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5" name="Freeform 160"/>
            <p:cNvSpPr>
              <a:spLocks/>
            </p:cNvSpPr>
            <p:nvPr/>
          </p:nvSpPr>
          <p:spPr bwMode="gray">
            <a:xfrm>
              <a:off x="3103" y="2821"/>
              <a:ext cx="120" cy="106"/>
            </a:xfrm>
            <a:custGeom>
              <a:avLst/>
              <a:gdLst>
                <a:gd name="T0" fmla="*/ 60 w 120"/>
                <a:gd name="T1" fmla="*/ 104 h 106"/>
                <a:gd name="T2" fmla="*/ 58 w 120"/>
                <a:gd name="T3" fmla="*/ 98 h 106"/>
                <a:gd name="T4" fmla="*/ 44 w 120"/>
                <a:gd name="T5" fmla="*/ 96 h 106"/>
                <a:gd name="T6" fmla="*/ 36 w 120"/>
                <a:gd name="T7" fmla="*/ 76 h 106"/>
                <a:gd name="T8" fmla="*/ 12 w 120"/>
                <a:gd name="T9" fmla="*/ 64 h 106"/>
                <a:gd name="T10" fmla="*/ 8 w 120"/>
                <a:gd name="T11" fmla="*/ 48 h 106"/>
                <a:gd name="T12" fmla="*/ 0 w 120"/>
                <a:gd name="T13" fmla="*/ 36 h 106"/>
                <a:gd name="T14" fmla="*/ 28 w 120"/>
                <a:gd name="T15" fmla="*/ 34 h 106"/>
                <a:gd name="T16" fmla="*/ 42 w 120"/>
                <a:gd name="T17" fmla="*/ 16 h 106"/>
                <a:gd name="T18" fmla="*/ 54 w 120"/>
                <a:gd name="T19" fmla="*/ 14 h 106"/>
                <a:gd name="T20" fmla="*/ 62 w 120"/>
                <a:gd name="T21" fmla="*/ 0 h 106"/>
                <a:gd name="T22" fmla="*/ 78 w 120"/>
                <a:gd name="T23" fmla="*/ 0 h 106"/>
                <a:gd name="T24" fmla="*/ 118 w 120"/>
                <a:gd name="T25" fmla="*/ 14 h 106"/>
                <a:gd name="T26" fmla="*/ 120 w 120"/>
                <a:gd name="T27" fmla="*/ 42 h 106"/>
                <a:gd name="T28" fmla="*/ 120 w 120"/>
                <a:gd name="T29" fmla="*/ 72 h 106"/>
                <a:gd name="T30" fmla="*/ 112 w 120"/>
                <a:gd name="T31" fmla="*/ 90 h 106"/>
                <a:gd name="T32" fmla="*/ 90 w 120"/>
                <a:gd name="T33" fmla="*/ 106 h 106"/>
                <a:gd name="T34" fmla="*/ 60 w 120"/>
                <a:gd name="T35" fmla="*/ 10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06">
                  <a:moveTo>
                    <a:pt x="60" y="104"/>
                  </a:moveTo>
                  <a:lnTo>
                    <a:pt x="58" y="98"/>
                  </a:lnTo>
                  <a:lnTo>
                    <a:pt x="44" y="96"/>
                  </a:lnTo>
                  <a:lnTo>
                    <a:pt x="36" y="76"/>
                  </a:lnTo>
                  <a:lnTo>
                    <a:pt x="12" y="64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8" y="34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62" y="0"/>
                  </a:lnTo>
                  <a:lnTo>
                    <a:pt x="78" y="0"/>
                  </a:lnTo>
                  <a:lnTo>
                    <a:pt x="118" y="14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12" y="90"/>
                  </a:lnTo>
                  <a:lnTo>
                    <a:pt x="90" y="106"/>
                  </a:lnTo>
                  <a:lnTo>
                    <a:pt x="60" y="10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6" name="Freeform 161"/>
            <p:cNvSpPr>
              <a:spLocks/>
            </p:cNvSpPr>
            <p:nvPr/>
          </p:nvSpPr>
          <p:spPr bwMode="gray">
            <a:xfrm>
              <a:off x="3019" y="2857"/>
              <a:ext cx="144" cy="146"/>
            </a:xfrm>
            <a:custGeom>
              <a:avLst/>
              <a:gdLst>
                <a:gd name="T0" fmla="*/ 0 w 144"/>
                <a:gd name="T1" fmla="*/ 114 h 146"/>
                <a:gd name="T2" fmla="*/ 0 w 144"/>
                <a:gd name="T3" fmla="*/ 66 h 146"/>
                <a:gd name="T4" fmla="*/ 14 w 144"/>
                <a:gd name="T5" fmla="*/ 66 h 146"/>
                <a:gd name="T6" fmla="*/ 16 w 144"/>
                <a:gd name="T7" fmla="*/ 4 h 146"/>
                <a:gd name="T8" fmla="*/ 50 w 144"/>
                <a:gd name="T9" fmla="*/ 0 h 146"/>
                <a:gd name="T10" fmla="*/ 56 w 144"/>
                <a:gd name="T11" fmla="*/ 8 h 146"/>
                <a:gd name="T12" fmla="*/ 84 w 144"/>
                <a:gd name="T13" fmla="*/ 0 h 146"/>
                <a:gd name="T14" fmla="*/ 92 w 144"/>
                <a:gd name="T15" fmla="*/ 12 h 146"/>
                <a:gd name="T16" fmla="*/ 96 w 144"/>
                <a:gd name="T17" fmla="*/ 28 h 146"/>
                <a:gd name="T18" fmla="*/ 120 w 144"/>
                <a:gd name="T19" fmla="*/ 40 h 146"/>
                <a:gd name="T20" fmla="*/ 128 w 144"/>
                <a:gd name="T21" fmla="*/ 60 h 146"/>
                <a:gd name="T22" fmla="*/ 142 w 144"/>
                <a:gd name="T23" fmla="*/ 62 h 146"/>
                <a:gd name="T24" fmla="*/ 144 w 144"/>
                <a:gd name="T25" fmla="*/ 70 h 146"/>
                <a:gd name="T26" fmla="*/ 142 w 144"/>
                <a:gd name="T27" fmla="*/ 74 h 146"/>
                <a:gd name="T28" fmla="*/ 132 w 144"/>
                <a:gd name="T29" fmla="*/ 74 h 146"/>
                <a:gd name="T30" fmla="*/ 94 w 144"/>
                <a:gd name="T31" fmla="*/ 114 h 146"/>
                <a:gd name="T32" fmla="*/ 86 w 144"/>
                <a:gd name="T33" fmla="*/ 128 h 146"/>
                <a:gd name="T34" fmla="*/ 66 w 144"/>
                <a:gd name="T35" fmla="*/ 130 h 146"/>
                <a:gd name="T36" fmla="*/ 56 w 144"/>
                <a:gd name="T37" fmla="*/ 122 h 146"/>
                <a:gd name="T38" fmla="*/ 46 w 144"/>
                <a:gd name="T39" fmla="*/ 122 h 146"/>
                <a:gd name="T40" fmla="*/ 42 w 144"/>
                <a:gd name="T41" fmla="*/ 134 h 146"/>
                <a:gd name="T42" fmla="*/ 28 w 144"/>
                <a:gd name="T43" fmla="*/ 146 h 146"/>
                <a:gd name="T44" fmla="*/ 12 w 144"/>
                <a:gd name="T45" fmla="*/ 146 h 146"/>
                <a:gd name="T46" fmla="*/ 12 w 144"/>
                <a:gd name="T47" fmla="*/ 126 h 146"/>
                <a:gd name="T48" fmla="*/ 0 w 144"/>
                <a:gd name="T49" fmla="*/ 1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146">
                  <a:moveTo>
                    <a:pt x="0" y="114"/>
                  </a:moveTo>
                  <a:lnTo>
                    <a:pt x="0" y="66"/>
                  </a:lnTo>
                  <a:lnTo>
                    <a:pt x="14" y="66"/>
                  </a:lnTo>
                  <a:lnTo>
                    <a:pt x="16" y="4"/>
                  </a:lnTo>
                  <a:lnTo>
                    <a:pt x="50" y="0"/>
                  </a:lnTo>
                  <a:lnTo>
                    <a:pt x="56" y="8"/>
                  </a:lnTo>
                  <a:lnTo>
                    <a:pt x="84" y="0"/>
                  </a:lnTo>
                  <a:lnTo>
                    <a:pt x="92" y="12"/>
                  </a:lnTo>
                  <a:lnTo>
                    <a:pt x="96" y="28"/>
                  </a:lnTo>
                  <a:lnTo>
                    <a:pt x="120" y="40"/>
                  </a:lnTo>
                  <a:lnTo>
                    <a:pt x="128" y="60"/>
                  </a:lnTo>
                  <a:lnTo>
                    <a:pt x="142" y="62"/>
                  </a:lnTo>
                  <a:lnTo>
                    <a:pt x="144" y="70"/>
                  </a:lnTo>
                  <a:lnTo>
                    <a:pt x="142" y="74"/>
                  </a:lnTo>
                  <a:lnTo>
                    <a:pt x="132" y="74"/>
                  </a:lnTo>
                  <a:lnTo>
                    <a:pt x="94" y="114"/>
                  </a:lnTo>
                  <a:lnTo>
                    <a:pt x="86" y="128"/>
                  </a:lnTo>
                  <a:lnTo>
                    <a:pt x="66" y="130"/>
                  </a:lnTo>
                  <a:lnTo>
                    <a:pt x="56" y="122"/>
                  </a:lnTo>
                  <a:lnTo>
                    <a:pt x="46" y="122"/>
                  </a:lnTo>
                  <a:lnTo>
                    <a:pt x="42" y="134"/>
                  </a:lnTo>
                  <a:lnTo>
                    <a:pt x="28" y="146"/>
                  </a:lnTo>
                  <a:lnTo>
                    <a:pt x="12" y="146"/>
                  </a:lnTo>
                  <a:lnTo>
                    <a:pt x="12" y="126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7" name="Freeform 162"/>
            <p:cNvSpPr>
              <a:spLocks/>
            </p:cNvSpPr>
            <p:nvPr/>
          </p:nvSpPr>
          <p:spPr bwMode="gray">
            <a:xfrm>
              <a:off x="2893" y="2847"/>
              <a:ext cx="142" cy="192"/>
            </a:xfrm>
            <a:custGeom>
              <a:avLst/>
              <a:gdLst>
                <a:gd name="T0" fmla="*/ 0 w 142"/>
                <a:gd name="T1" fmla="*/ 0 h 192"/>
                <a:gd name="T2" fmla="*/ 98 w 142"/>
                <a:gd name="T3" fmla="*/ 0 h 192"/>
                <a:gd name="T4" fmla="*/ 106 w 142"/>
                <a:gd name="T5" fmla="*/ 6 h 192"/>
                <a:gd name="T6" fmla="*/ 134 w 142"/>
                <a:gd name="T7" fmla="*/ 8 h 192"/>
                <a:gd name="T8" fmla="*/ 142 w 142"/>
                <a:gd name="T9" fmla="*/ 14 h 192"/>
                <a:gd name="T10" fmla="*/ 140 w 142"/>
                <a:gd name="T11" fmla="*/ 76 h 192"/>
                <a:gd name="T12" fmla="*/ 126 w 142"/>
                <a:gd name="T13" fmla="*/ 76 h 192"/>
                <a:gd name="T14" fmla="*/ 126 w 142"/>
                <a:gd name="T15" fmla="*/ 182 h 192"/>
                <a:gd name="T16" fmla="*/ 110 w 142"/>
                <a:gd name="T17" fmla="*/ 192 h 192"/>
                <a:gd name="T18" fmla="*/ 94 w 142"/>
                <a:gd name="T19" fmla="*/ 192 h 192"/>
                <a:gd name="T20" fmla="*/ 86 w 142"/>
                <a:gd name="T21" fmla="*/ 188 h 192"/>
                <a:gd name="T22" fmla="*/ 80 w 142"/>
                <a:gd name="T23" fmla="*/ 180 h 192"/>
                <a:gd name="T24" fmla="*/ 72 w 142"/>
                <a:gd name="T25" fmla="*/ 186 h 192"/>
                <a:gd name="T26" fmla="*/ 52 w 142"/>
                <a:gd name="T27" fmla="*/ 164 h 192"/>
                <a:gd name="T28" fmla="*/ 44 w 142"/>
                <a:gd name="T29" fmla="*/ 126 h 192"/>
                <a:gd name="T30" fmla="*/ 38 w 142"/>
                <a:gd name="T31" fmla="*/ 114 h 192"/>
                <a:gd name="T32" fmla="*/ 38 w 142"/>
                <a:gd name="T33" fmla="*/ 82 h 192"/>
                <a:gd name="T34" fmla="*/ 12 w 142"/>
                <a:gd name="T35" fmla="*/ 36 h 192"/>
                <a:gd name="T36" fmla="*/ 0 w 142"/>
                <a:gd name="T37" fmla="*/ 16 h 192"/>
                <a:gd name="T38" fmla="*/ 0 w 142"/>
                <a:gd name="T3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2" h="192">
                  <a:moveTo>
                    <a:pt x="0" y="0"/>
                  </a:moveTo>
                  <a:lnTo>
                    <a:pt x="98" y="0"/>
                  </a:lnTo>
                  <a:lnTo>
                    <a:pt x="106" y="6"/>
                  </a:lnTo>
                  <a:lnTo>
                    <a:pt x="134" y="8"/>
                  </a:lnTo>
                  <a:lnTo>
                    <a:pt x="142" y="14"/>
                  </a:lnTo>
                  <a:lnTo>
                    <a:pt x="140" y="76"/>
                  </a:lnTo>
                  <a:lnTo>
                    <a:pt x="126" y="76"/>
                  </a:lnTo>
                  <a:lnTo>
                    <a:pt x="126" y="182"/>
                  </a:lnTo>
                  <a:lnTo>
                    <a:pt x="110" y="192"/>
                  </a:lnTo>
                  <a:lnTo>
                    <a:pt x="94" y="192"/>
                  </a:lnTo>
                  <a:lnTo>
                    <a:pt x="86" y="188"/>
                  </a:lnTo>
                  <a:lnTo>
                    <a:pt x="80" y="180"/>
                  </a:lnTo>
                  <a:lnTo>
                    <a:pt x="72" y="186"/>
                  </a:lnTo>
                  <a:lnTo>
                    <a:pt x="52" y="164"/>
                  </a:lnTo>
                  <a:lnTo>
                    <a:pt x="44" y="126"/>
                  </a:lnTo>
                  <a:lnTo>
                    <a:pt x="38" y="114"/>
                  </a:lnTo>
                  <a:lnTo>
                    <a:pt x="38" y="82"/>
                  </a:lnTo>
                  <a:lnTo>
                    <a:pt x="12" y="3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8" name="Freeform 163"/>
            <p:cNvSpPr>
              <a:spLocks/>
            </p:cNvSpPr>
            <p:nvPr/>
          </p:nvSpPr>
          <p:spPr bwMode="gray">
            <a:xfrm>
              <a:off x="3185" y="2735"/>
              <a:ext cx="162" cy="270"/>
            </a:xfrm>
            <a:custGeom>
              <a:avLst/>
              <a:gdLst>
                <a:gd name="T0" fmla="*/ 0 w 162"/>
                <a:gd name="T1" fmla="*/ 88 h 270"/>
                <a:gd name="T2" fmla="*/ 0 w 162"/>
                <a:gd name="T3" fmla="*/ 72 h 270"/>
                <a:gd name="T4" fmla="*/ 50 w 162"/>
                <a:gd name="T5" fmla="*/ 64 h 270"/>
                <a:gd name="T6" fmla="*/ 66 w 162"/>
                <a:gd name="T7" fmla="*/ 64 h 270"/>
                <a:gd name="T8" fmla="*/ 64 w 162"/>
                <a:gd name="T9" fmla="*/ 94 h 270"/>
                <a:gd name="T10" fmla="*/ 76 w 162"/>
                <a:gd name="T11" fmla="*/ 106 h 270"/>
                <a:gd name="T12" fmla="*/ 86 w 162"/>
                <a:gd name="T13" fmla="*/ 92 h 270"/>
                <a:gd name="T14" fmla="*/ 84 w 162"/>
                <a:gd name="T15" fmla="*/ 64 h 270"/>
                <a:gd name="T16" fmla="*/ 70 w 162"/>
                <a:gd name="T17" fmla="*/ 48 h 270"/>
                <a:gd name="T18" fmla="*/ 64 w 162"/>
                <a:gd name="T19" fmla="*/ 32 h 270"/>
                <a:gd name="T20" fmla="*/ 68 w 162"/>
                <a:gd name="T21" fmla="*/ 16 h 270"/>
                <a:gd name="T22" fmla="*/ 90 w 162"/>
                <a:gd name="T23" fmla="*/ 18 h 270"/>
                <a:gd name="T24" fmla="*/ 116 w 162"/>
                <a:gd name="T25" fmla="*/ 20 h 270"/>
                <a:gd name="T26" fmla="*/ 142 w 162"/>
                <a:gd name="T27" fmla="*/ 10 h 270"/>
                <a:gd name="T28" fmla="*/ 158 w 162"/>
                <a:gd name="T29" fmla="*/ 0 h 270"/>
                <a:gd name="T30" fmla="*/ 158 w 162"/>
                <a:gd name="T31" fmla="*/ 40 h 270"/>
                <a:gd name="T32" fmla="*/ 162 w 162"/>
                <a:gd name="T33" fmla="*/ 80 h 270"/>
                <a:gd name="T34" fmla="*/ 144 w 162"/>
                <a:gd name="T35" fmla="*/ 98 h 270"/>
                <a:gd name="T36" fmla="*/ 112 w 162"/>
                <a:gd name="T37" fmla="*/ 118 h 270"/>
                <a:gd name="T38" fmla="*/ 76 w 162"/>
                <a:gd name="T39" fmla="*/ 150 h 270"/>
                <a:gd name="T40" fmla="*/ 68 w 162"/>
                <a:gd name="T41" fmla="*/ 154 h 270"/>
                <a:gd name="T42" fmla="*/ 70 w 162"/>
                <a:gd name="T43" fmla="*/ 168 h 270"/>
                <a:gd name="T44" fmla="*/ 80 w 162"/>
                <a:gd name="T45" fmla="*/ 196 h 270"/>
                <a:gd name="T46" fmla="*/ 76 w 162"/>
                <a:gd name="T47" fmla="*/ 228 h 270"/>
                <a:gd name="T48" fmla="*/ 38 w 162"/>
                <a:gd name="T49" fmla="*/ 248 h 270"/>
                <a:gd name="T50" fmla="*/ 34 w 162"/>
                <a:gd name="T51" fmla="*/ 256 h 270"/>
                <a:gd name="T52" fmla="*/ 38 w 162"/>
                <a:gd name="T53" fmla="*/ 264 h 270"/>
                <a:gd name="T54" fmla="*/ 40 w 162"/>
                <a:gd name="T55" fmla="*/ 270 h 270"/>
                <a:gd name="T56" fmla="*/ 24 w 162"/>
                <a:gd name="T57" fmla="*/ 268 h 270"/>
                <a:gd name="T58" fmla="*/ 24 w 162"/>
                <a:gd name="T59" fmla="*/ 258 h 270"/>
                <a:gd name="T60" fmla="*/ 24 w 162"/>
                <a:gd name="T61" fmla="*/ 222 h 270"/>
                <a:gd name="T62" fmla="*/ 16 w 162"/>
                <a:gd name="T63" fmla="*/ 198 h 270"/>
                <a:gd name="T64" fmla="*/ 8 w 162"/>
                <a:gd name="T65" fmla="*/ 192 h 270"/>
                <a:gd name="T66" fmla="*/ 30 w 162"/>
                <a:gd name="T67" fmla="*/ 176 h 270"/>
                <a:gd name="T68" fmla="*/ 38 w 162"/>
                <a:gd name="T69" fmla="*/ 158 h 270"/>
                <a:gd name="T70" fmla="*/ 38 w 162"/>
                <a:gd name="T71" fmla="*/ 128 h 270"/>
                <a:gd name="T72" fmla="*/ 36 w 162"/>
                <a:gd name="T73" fmla="*/ 100 h 270"/>
                <a:gd name="T74" fmla="*/ 0 w 162"/>
                <a:gd name="T75" fmla="*/ 88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2" h="270">
                  <a:moveTo>
                    <a:pt x="0" y="88"/>
                  </a:moveTo>
                  <a:lnTo>
                    <a:pt x="0" y="72"/>
                  </a:lnTo>
                  <a:lnTo>
                    <a:pt x="50" y="64"/>
                  </a:lnTo>
                  <a:lnTo>
                    <a:pt x="66" y="64"/>
                  </a:lnTo>
                  <a:lnTo>
                    <a:pt x="64" y="94"/>
                  </a:lnTo>
                  <a:lnTo>
                    <a:pt x="76" y="106"/>
                  </a:lnTo>
                  <a:lnTo>
                    <a:pt x="86" y="92"/>
                  </a:lnTo>
                  <a:lnTo>
                    <a:pt x="84" y="64"/>
                  </a:lnTo>
                  <a:lnTo>
                    <a:pt x="70" y="48"/>
                  </a:lnTo>
                  <a:lnTo>
                    <a:pt x="64" y="32"/>
                  </a:lnTo>
                  <a:lnTo>
                    <a:pt x="68" y="16"/>
                  </a:lnTo>
                  <a:lnTo>
                    <a:pt x="90" y="18"/>
                  </a:lnTo>
                  <a:lnTo>
                    <a:pt x="116" y="20"/>
                  </a:lnTo>
                  <a:lnTo>
                    <a:pt x="142" y="10"/>
                  </a:lnTo>
                  <a:lnTo>
                    <a:pt x="158" y="0"/>
                  </a:lnTo>
                  <a:lnTo>
                    <a:pt x="158" y="40"/>
                  </a:lnTo>
                  <a:lnTo>
                    <a:pt x="162" y="80"/>
                  </a:lnTo>
                  <a:lnTo>
                    <a:pt x="144" y="98"/>
                  </a:lnTo>
                  <a:lnTo>
                    <a:pt x="112" y="118"/>
                  </a:lnTo>
                  <a:lnTo>
                    <a:pt x="76" y="150"/>
                  </a:lnTo>
                  <a:lnTo>
                    <a:pt x="68" y="154"/>
                  </a:lnTo>
                  <a:lnTo>
                    <a:pt x="70" y="168"/>
                  </a:lnTo>
                  <a:lnTo>
                    <a:pt x="80" y="196"/>
                  </a:lnTo>
                  <a:lnTo>
                    <a:pt x="76" y="228"/>
                  </a:lnTo>
                  <a:lnTo>
                    <a:pt x="38" y="248"/>
                  </a:lnTo>
                  <a:lnTo>
                    <a:pt x="34" y="256"/>
                  </a:lnTo>
                  <a:lnTo>
                    <a:pt x="38" y="264"/>
                  </a:lnTo>
                  <a:lnTo>
                    <a:pt x="40" y="270"/>
                  </a:lnTo>
                  <a:lnTo>
                    <a:pt x="24" y="268"/>
                  </a:lnTo>
                  <a:lnTo>
                    <a:pt x="24" y="258"/>
                  </a:lnTo>
                  <a:lnTo>
                    <a:pt x="24" y="222"/>
                  </a:lnTo>
                  <a:lnTo>
                    <a:pt x="16" y="198"/>
                  </a:lnTo>
                  <a:lnTo>
                    <a:pt x="8" y="192"/>
                  </a:lnTo>
                  <a:lnTo>
                    <a:pt x="30" y="176"/>
                  </a:lnTo>
                  <a:lnTo>
                    <a:pt x="38" y="158"/>
                  </a:lnTo>
                  <a:lnTo>
                    <a:pt x="38" y="128"/>
                  </a:lnTo>
                  <a:lnTo>
                    <a:pt x="36" y="100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49" name="Freeform 164"/>
            <p:cNvSpPr>
              <a:spLocks/>
            </p:cNvSpPr>
            <p:nvPr/>
          </p:nvSpPr>
          <p:spPr bwMode="gray">
            <a:xfrm>
              <a:off x="3221" y="2721"/>
              <a:ext cx="50" cy="120"/>
            </a:xfrm>
            <a:custGeom>
              <a:avLst/>
              <a:gdLst>
                <a:gd name="T0" fmla="*/ 4 w 50"/>
                <a:gd name="T1" fmla="*/ 50 h 120"/>
                <a:gd name="T2" fmla="*/ 10 w 50"/>
                <a:gd name="T3" fmla="*/ 44 h 120"/>
                <a:gd name="T4" fmla="*/ 12 w 50"/>
                <a:gd name="T5" fmla="*/ 18 h 120"/>
                <a:gd name="T6" fmla="*/ 14 w 50"/>
                <a:gd name="T7" fmla="*/ 14 h 120"/>
                <a:gd name="T8" fmla="*/ 8 w 50"/>
                <a:gd name="T9" fmla="*/ 0 h 120"/>
                <a:gd name="T10" fmla="*/ 22 w 50"/>
                <a:gd name="T11" fmla="*/ 0 h 120"/>
                <a:gd name="T12" fmla="*/ 30 w 50"/>
                <a:gd name="T13" fmla="*/ 12 h 120"/>
                <a:gd name="T14" fmla="*/ 32 w 50"/>
                <a:gd name="T15" fmla="*/ 30 h 120"/>
                <a:gd name="T16" fmla="*/ 28 w 50"/>
                <a:gd name="T17" fmla="*/ 46 h 120"/>
                <a:gd name="T18" fmla="*/ 34 w 50"/>
                <a:gd name="T19" fmla="*/ 62 h 120"/>
                <a:gd name="T20" fmla="*/ 48 w 50"/>
                <a:gd name="T21" fmla="*/ 78 h 120"/>
                <a:gd name="T22" fmla="*/ 50 w 50"/>
                <a:gd name="T23" fmla="*/ 106 h 120"/>
                <a:gd name="T24" fmla="*/ 40 w 50"/>
                <a:gd name="T25" fmla="*/ 120 h 120"/>
                <a:gd name="T26" fmla="*/ 28 w 50"/>
                <a:gd name="T27" fmla="*/ 108 h 120"/>
                <a:gd name="T28" fmla="*/ 30 w 50"/>
                <a:gd name="T29" fmla="*/ 78 h 120"/>
                <a:gd name="T30" fmla="*/ 10 w 50"/>
                <a:gd name="T31" fmla="*/ 78 h 120"/>
                <a:gd name="T32" fmla="*/ 0 w 50"/>
                <a:gd name="T33" fmla="*/ 64 h 120"/>
                <a:gd name="T34" fmla="*/ 4 w 50"/>
                <a:gd name="T35" fmla="*/ 5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120">
                  <a:moveTo>
                    <a:pt x="4" y="50"/>
                  </a:moveTo>
                  <a:lnTo>
                    <a:pt x="10" y="44"/>
                  </a:lnTo>
                  <a:lnTo>
                    <a:pt x="12" y="18"/>
                  </a:lnTo>
                  <a:lnTo>
                    <a:pt x="14" y="14"/>
                  </a:lnTo>
                  <a:lnTo>
                    <a:pt x="8" y="0"/>
                  </a:lnTo>
                  <a:lnTo>
                    <a:pt x="22" y="0"/>
                  </a:lnTo>
                  <a:lnTo>
                    <a:pt x="30" y="12"/>
                  </a:lnTo>
                  <a:lnTo>
                    <a:pt x="32" y="30"/>
                  </a:lnTo>
                  <a:lnTo>
                    <a:pt x="28" y="46"/>
                  </a:lnTo>
                  <a:lnTo>
                    <a:pt x="34" y="62"/>
                  </a:lnTo>
                  <a:lnTo>
                    <a:pt x="48" y="78"/>
                  </a:lnTo>
                  <a:lnTo>
                    <a:pt x="50" y="106"/>
                  </a:lnTo>
                  <a:lnTo>
                    <a:pt x="40" y="120"/>
                  </a:lnTo>
                  <a:lnTo>
                    <a:pt x="28" y="108"/>
                  </a:lnTo>
                  <a:lnTo>
                    <a:pt x="30" y="78"/>
                  </a:lnTo>
                  <a:lnTo>
                    <a:pt x="10" y="78"/>
                  </a:lnTo>
                  <a:lnTo>
                    <a:pt x="0" y="64"/>
                  </a:lnTo>
                  <a:lnTo>
                    <a:pt x="4" y="5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0" name="Freeform 165"/>
            <p:cNvSpPr>
              <a:spLocks/>
            </p:cNvSpPr>
            <p:nvPr/>
          </p:nvSpPr>
          <p:spPr bwMode="gray">
            <a:xfrm>
              <a:off x="3051" y="2701"/>
              <a:ext cx="184" cy="156"/>
            </a:xfrm>
            <a:custGeom>
              <a:avLst/>
              <a:gdLst>
                <a:gd name="T0" fmla="*/ 52 w 184"/>
                <a:gd name="T1" fmla="*/ 156 h 156"/>
                <a:gd name="T2" fmla="*/ 46 w 184"/>
                <a:gd name="T3" fmla="*/ 150 h 156"/>
                <a:gd name="T4" fmla="*/ 20 w 184"/>
                <a:gd name="T5" fmla="*/ 148 h 156"/>
                <a:gd name="T6" fmla="*/ 2 w 184"/>
                <a:gd name="T7" fmla="*/ 128 h 156"/>
                <a:gd name="T8" fmla="*/ 0 w 184"/>
                <a:gd name="T9" fmla="*/ 76 h 156"/>
                <a:gd name="T10" fmla="*/ 30 w 184"/>
                <a:gd name="T11" fmla="*/ 76 h 156"/>
                <a:gd name="T12" fmla="*/ 30 w 184"/>
                <a:gd name="T13" fmla="*/ 42 h 156"/>
                <a:gd name="T14" fmla="*/ 48 w 184"/>
                <a:gd name="T15" fmla="*/ 50 h 156"/>
                <a:gd name="T16" fmla="*/ 68 w 184"/>
                <a:gd name="T17" fmla="*/ 58 h 156"/>
                <a:gd name="T18" fmla="*/ 82 w 184"/>
                <a:gd name="T19" fmla="*/ 52 h 156"/>
                <a:gd name="T20" fmla="*/ 90 w 184"/>
                <a:gd name="T21" fmla="*/ 64 h 156"/>
                <a:gd name="T22" fmla="*/ 102 w 184"/>
                <a:gd name="T23" fmla="*/ 70 h 156"/>
                <a:gd name="T24" fmla="*/ 110 w 184"/>
                <a:gd name="T25" fmla="*/ 82 h 156"/>
                <a:gd name="T26" fmla="*/ 124 w 184"/>
                <a:gd name="T27" fmla="*/ 82 h 156"/>
                <a:gd name="T28" fmla="*/ 124 w 184"/>
                <a:gd name="T29" fmla="*/ 64 h 156"/>
                <a:gd name="T30" fmla="*/ 110 w 184"/>
                <a:gd name="T31" fmla="*/ 58 h 156"/>
                <a:gd name="T32" fmla="*/ 100 w 184"/>
                <a:gd name="T33" fmla="*/ 48 h 156"/>
                <a:gd name="T34" fmla="*/ 104 w 184"/>
                <a:gd name="T35" fmla="*/ 26 h 156"/>
                <a:gd name="T36" fmla="*/ 102 w 184"/>
                <a:gd name="T37" fmla="*/ 8 h 156"/>
                <a:gd name="T38" fmla="*/ 118 w 184"/>
                <a:gd name="T39" fmla="*/ 0 h 156"/>
                <a:gd name="T40" fmla="*/ 136 w 184"/>
                <a:gd name="T41" fmla="*/ 0 h 156"/>
                <a:gd name="T42" fmla="*/ 178 w 184"/>
                <a:gd name="T43" fmla="*/ 20 h 156"/>
                <a:gd name="T44" fmla="*/ 184 w 184"/>
                <a:gd name="T45" fmla="*/ 34 h 156"/>
                <a:gd name="T46" fmla="*/ 180 w 184"/>
                <a:gd name="T47" fmla="*/ 40 h 156"/>
                <a:gd name="T48" fmla="*/ 180 w 184"/>
                <a:gd name="T49" fmla="*/ 64 h 156"/>
                <a:gd name="T50" fmla="*/ 174 w 184"/>
                <a:gd name="T51" fmla="*/ 70 h 156"/>
                <a:gd name="T52" fmla="*/ 170 w 184"/>
                <a:gd name="T53" fmla="*/ 84 h 156"/>
                <a:gd name="T54" fmla="*/ 180 w 184"/>
                <a:gd name="T55" fmla="*/ 98 h 156"/>
                <a:gd name="T56" fmla="*/ 134 w 184"/>
                <a:gd name="T57" fmla="*/ 106 h 156"/>
                <a:gd name="T58" fmla="*/ 134 w 184"/>
                <a:gd name="T59" fmla="*/ 122 h 156"/>
                <a:gd name="T60" fmla="*/ 114 w 184"/>
                <a:gd name="T61" fmla="*/ 120 h 156"/>
                <a:gd name="T62" fmla="*/ 106 w 184"/>
                <a:gd name="T63" fmla="*/ 134 h 156"/>
                <a:gd name="T64" fmla="*/ 94 w 184"/>
                <a:gd name="T65" fmla="*/ 136 h 156"/>
                <a:gd name="T66" fmla="*/ 80 w 184"/>
                <a:gd name="T67" fmla="*/ 154 h 156"/>
                <a:gd name="T68" fmla="*/ 52 w 184"/>
                <a:gd name="T6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156">
                  <a:moveTo>
                    <a:pt x="52" y="156"/>
                  </a:moveTo>
                  <a:lnTo>
                    <a:pt x="46" y="150"/>
                  </a:lnTo>
                  <a:lnTo>
                    <a:pt x="20" y="148"/>
                  </a:lnTo>
                  <a:lnTo>
                    <a:pt x="2" y="128"/>
                  </a:lnTo>
                  <a:lnTo>
                    <a:pt x="0" y="76"/>
                  </a:lnTo>
                  <a:lnTo>
                    <a:pt x="30" y="76"/>
                  </a:lnTo>
                  <a:lnTo>
                    <a:pt x="30" y="42"/>
                  </a:lnTo>
                  <a:lnTo>
                    <a:pt x="48" y="50"/>
                  </a:lnTo>
                  <a:lnTo>
                    <a:pt x="68" y="58"/>
                  </a:lnTo>
                  <a:lnTo>
                    <a:pt x="82" y="52"/>
                  </a:lnTo>
                  <a:lnTo>
                    <a:pt x="90" y="64"/>
                  </a:lnTo>
                  <a:lnTo>
                    <a:pt x="102" y="70"/>
                  </a:lnTo>
                  <a:lnTo>
                    <a:pt x="110" y="82"/>
                  </a:lnTo>
                  <a:lnTo>
                    <a:pt x="124" y="82"/>
                  </a:lnTo>
                  <a:lnTo>
                    <a:pt x="124" y="64"/>
                  </a:lnTo>
                  <a:lnTo>
                    <a:pt x="110" y="58"/>
                  </a:lnTo>
                  <a:lnTo>
                    <a:pt x="100" y="48"/>
                  </a:lnTo>
                  <a:lnTo>
                    <a:pt x="104" y="26"/>
                  </a:lnTo>
                  <a:lnTo>
                    <a:pt x="102" y="8"/>
                  </a:lnTo>
                  <a:lnTo>
                    <a:pt x="118" y="0"/>
                  </a:lnTo>
                  <a:lnTo>
                    <a:pt x="136" y="0"/>
                  </a:lnTo>
                  <a:lnTo>
                    <a:pt x="178" y="20"/>
                  </a:lnTo>
                  <a:lnTo>
                    <a:pt x="184" y="34"/>
                  </a:lnTo>
                  <a:lnTo>
                    <a:pt x="180" y="40"/>
                  </a:lnTo>
                  <a:lnTo>
                    <a:pt x="180" y="64"/>
                  </a:lnTo>
                  <a:lnTo>
                    <a:pt x="174" y="70"/>
                  </a:lnTo>
                  <a:lnTo>
                    <a:pt x="170" y="84"/>
                  </a:lnTo>
                  <a:lnTo>
                    <a:pt x="180" y="98"/>
                  </a:lnTo>
                  <a:lnTo>
                    <a:pt x="134" y="106"/>
                  </a:lnTo>
                  <a:lnTo>
                    <a:pt x="134" y="122"/>
                  </a:lnTo>
                  <a:lnTo>
                    <a:pt x="114" y="120"/>
                  </a:lnTo>
                  <a:lnTo>
                    <a:pt x="106" y="134"/>
                  </a:lnTo>
                  <a:lnTo>
                    <a:pt x="94" y="136"/>
                  </a:lnTo>
                  <a:lnTo>
                    <a:pt x="80" y="154"/>
                  </a:lnTo>
                  <a:lnTo>
                    <a:pt x="52" y="15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1" name="Freeform 166"/>
            <p:cNvSpPr>
              <a:spLocks/>
            </p:cNvSpPr>
            <p:nvPr/>
          </p:nvSpPr>
          <p:spPr bwMode="gray">
            <a:xfrm>
              <a:off x="3169" y="2585"/>
              <a:ext cx="174" cy="170"/>
            </a:xfrm>
            <a:custGeom>
              <a:avLst/>
              <a:gdLst>
                <a:gd name="T0" fmla="*/ 18 w 174"/>
                <a:gd name="T1" fmla="*/ 116 h 170"/>
                <a:gd name="T2" fmla="*/ 16 w 174"/>
                <a:gd name="T3" fmla="*/ 100 h 170"/>
                <a:gd name="T4" fmla="*/ 2 w 174"/>
                <a:gd name="T5" fmla="*/ 82 h 170"/>
                <a:gd name="T6" fmla="*/ 0 w 174"/>
                <a:gd name="T7" fmla="*/ 56 h 170"/>
                <a:gd name="T8" fmla="*/ 20 w 174"/>
                <a:gd name="T9" fmla="*/ 34 h 170"/>
                <a:gd name="T10" fmla="*/ 16 w 174"/>
                <a:gd name="T11" fmla="*/ 20 h 170"/>
                <a:gd name="T12" fmla="*/ 22 w 174"/>
                <a:gd name="T13" fmla="*/ 12 h 170"/>
                <a:gd name="T14" fmla="*/ 16 w 174"/>
                <a:gd name="T15" fmla="*/ 0 h 170"/>
                <a:gd name="T16" fmla="*/ 38 w 174"/>
                <a:gd name="T17" fmla="*/ 0 h 170"/>
                <a:gd name="T18" fmla="*/ 76 w 174"/>
                <a:gd name="T19" fmla="*/ 2 h 170"/>
                <a:gd name="T20" fmla="*/ 128 w 174"/>
                <a:gd name="T21" fmla="*/ 30 h 170"/>
                <a:gd name="T22" fmla="*/ 132 w 174"/>
                <a:gd name="T23" fmla="*/ 40 h 170"/>
                <a:gd name="T24" fmla="*/ 156 w 174"/>
                <a:gd name="T25" fmla="*/ 58 h 170"/>
                <a:gd name="T26" fmla="*/ 150 w 174"/>
                <a:gd name="T27" fmla="*/ 72 h 170"/>
                <a:gd name="T28" fmla="*/ 148 w 174"/>
                <a:gd name="T29" fmla="*/ 86 h 170"/>
                <a:gd name="T30" fmla="*/ 156 w 174"/>
                <a:gd name="T31" fmla="*/ 98 h 170"/>
                <a:gd name="T32" fmla="*/ 156 w 174"/>
                <a:gd name="T33" fmla="*/ 126 h 170"/>
                <a:gd name="T34" fmla="*/ 174 w 174"/>
                <a:gd name="T35" fmla="*/ 150 h 170"/>
                <a:gd name="T36" fmla="*/ 158 w 174"/>
                <a:gd name="T37" fmla="*/ 160 h 170"/>
                <a:gd name="T38" fmla="*/ 132 w 174"/>
                <a:gd name="T39" fmla="*/ 170 h 170"/>
                <a:gd name="T40" fmla="*/ 84 w 174"/>
                <a:gd name="T41" fmla="*/ 166 h 170"/>
                <a:gd name="T42" fmla="*/ 82 w 174"/>
                <a:gd name="T43" fmla="*/ 148 h 170"/>
                <a:gd name="T44" fmla="*/ 74 w 174"/>
                <a:gd name="T45" fmla="*/ 136 h 170"/>
                <a:gd name="T46" fmla="*/ 60 w 174"/>
                <a:gd name="T47" fmla="*/ 136 h 170"/>
                <a:gd name="T48" fmla="*/ 18 w 174"/>
                <a:gd name="T49" fmla="*/ 1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" h="170">
                  <a:moveTo>
                    <a:pt x="18" y="116"/>
                  </a:moveTo>
                  <a:lnTo>
                    <a:pt x="16" y="100"/>
                  </a:lnTo>
                  <a:lnTo>
                    <a:pt x="2" y="82"/>
                  </a:lnTo>
                  <a:lnTo>
                    <a:pt x="0" y="56"/>
                  </a:lnTo>
                  <a:lnTo>
                    <a:pt x="20" y="34"/>
                  </a:lnTo>
                  <a:lnTo>
                    <a:pt x="16" y="20"/>
                  </a:lnTo>
                  <a:lnTo>
                    <a:pt x="22" y="12"/>
                  </a:lnTo>
                  <a:lnTo>
                    <a:pt x="16" y="0"/>
                  </a:lnTo>
                  <a:lnTo>
                    <a:pt x="38" y="0"/>
                  </a:lnTo>
                  <a:lnTo>
                    <a:pt x="76" y="2"/>
                  </a:lnTo>
                  <a:lnTo>
                    <a:pt x="128" y="30"/>
                  </a:lnTo>
                  <a:lnTo>
                    <a:pt x="132" y="40"/>
                  </a:lnTo>
                  <a:lnTo>
                    <a:pt x="156" y="58"/>
                  </a:lnTo>
                  <a:lnTo>
                    <a:pt x="150" y="72"/>
                  </a:lnTo>
                  <a:lnTo>
                    <a:pt x="148" y="86"/>
                  </a:lnTo>
                  <a:lnTo>
                    <a:pt x="156" y="98"/>
                  </a:lnTo>
                  <a:lnTo>
                    <a:pt x="156" y="126"/>
                  </a:lnTo>
                  <a:lnTo>
                    <a:pt x="174" y="150"/>
                  </a:lnTo>
                  <a:lnTo>
                    <a:pt x="158" y="160"/>
                  </a:lnTo>
                  <a:lnTo>
                    <a:pt x="132" y="170"/>
                  </a:lnTo>
                  <a:lnTo>
                    <a:pt x="84" y="166"/>
                  </a:lnTo>
                  <a:lnTo>
                    <a:pt x="82" y="148"/>
                  </a:lnTo>
                  <a:lnTo>
                    <a:pt x="74" y="136"/>
                  </a:lnTo>
                  <a:lnTo>
                    <a:pt x="60" y="136"/>
                  </a:lnTo>
                  <a:lnTo>
                    <a:pt x="18" y="1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2" name="Freeform 167"/>
            <p:cNvSpPr>
              <a:spLocks/>
            </p:cNvSpPr>
            <p:nvPr/>
          </p:nvSpPr>
          <p:spPr bwMode="gray">
            <a:xfrm>
              <a:off x="3167" y="2605"/>
              <a:ext cx="22" cy="36"/>
            </a:xfrm>
            <a:custGeom>
              <a:avLst/>
              <a:gdLst>
                <a:gd name="T0" fmla="*/ 18 w 22"/>
                <a:gd name="T1" fmla="*/ 0 h 36"/>
                <a:gd name="T2" fmla="*/ 10 w 22"/>
                <a:gd name="T3" fmla="*/ 2 h 36"/>
                <a:gd name="T4" fmla="*/ 0 w 22"/>
                <a:gd name="T5" fmla="*/ 12 h 36"/>
                <a:gd name="T6" fmla="*/ 2 w 22"/>
                <a:gd name="T7" fmla="*/ 36 h 36"/>
                <a:gd name="T8" fmla="*/ 22 w 22"/>
                <a:gd name="T9" fmla="*/ 14 h 36"/>
                <a:gd name="T10" fmla="*/ 18 w 2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6">
                  <a:moveTo>
                    <a:pt x="18" y="0"/>
                  </a:moveTo>
                  <a:lnTo>
                    <a:pt x="10" y="2"/>
                  </a:lnTo>
                  <a:lnTo>
                    <a:pt x="0" y="12"/>
                  </a:lnTo>
                  <a:lnTo>
                    <a:pt x="2" y="36"/>
                  </a:lnTo>
                  <a:lnTo>
                    <a:pt x="22" y="1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3" name="Freeform 168"/>
            <p:cNvSpPr>
              <a:spLocks/>
            </p:cNvSpPr>
            <p:nvPr/>
          </p:nvSpPr>
          <p:spPr bwMode="gray">
            <a:xfrm>
              <a:off x="3161" y="2585"/>
              <a:ext cx="30" cy="32"/>
            </a:xfrm>
            <a:custGeom>
              <a:avLst/>
              <a:gdLst>
                <a:gd name="T0" fmla="*/ 10 w 30"/>
                <a:gd name="T1" fmla="*/ 2 h 32"/>
                <a:gd name="T2" fmla="*/ 24 w 30"/>
                <a:gd name="T3" fmla="*/ 0 h 32"/>
                <a:gd name="T4" fmla="*/ 30 w 30"/>
                <a:gd name="T5" fmla="*/ 12 h 32"/>
                <a:gd name="T6" fmla="*/ 24 w 30"/>
                <a:gd name="T7" fmla="*/ 20 h 32"/>
                <a:gd name="T8" fmla="*/ 16 w 30"/>
                <a:gd name="T9" fmla="*/ 22 h 32"/>
                <a:gd name="T10" fmla="*/ 6 w 30"/>
                <a:gd name="T11" fmla="*/ 32 h 32"/>
                <a:gd name="T12" fmla="*/ 0 w 30"/>
                <a:gd name="T13" fmla="*/ 16 h 32"/>
                <a:gd name="T14" fmla="*/ 10 w 30"/>
                <a:gd name="T15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2">
                  <a:moveTo>
                    <a:pt x="10" y="2"/>
                  </a:moveTo>
                  <a:lnTo>
                    <a:pt x="24" y="0"/>
                  </a:lnTo>
                  <a:lnTo>
                    <a:pt x="30" y="12"/>
                  </a:lnTo>
                  <a:lnTo>
                    <a:pt x="24" y="20"/>
                  </a:lnTo>
                  <a:lnTo>
                    <a:pt x="16" y="22"/>
                  </a:lnTo>
                  <a:lnTo>
                    <a:pt x="6" y="32"/>
                  </a:lnTo>
                  <a:lnTo>
                    <a:pt x="0" y="16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4" name="Freeform 169"/>
            <p:cNvSpPr>
              <a:spLocks/>
            </p:cNvSpPr>
            <p:nvPr/>
          </p:nvSpPr>
          <p:spPr bwMode="gray">
            <a:xfrm>
              <a:off x="3171" y="2503"/>
              <a:ext cx="86" cy="84"/>
            </a:xfrm>
            <a:custGeom>
              <a:avLst/>
              <a:gdLst>
                <a:gd name="T0" fmla="*/ 0 w 86"/>
                <a:gd name="T1" fmla="*/ 84 h 84"/>
                <a:gd name="T2" fmla="*/ 2 w 86"/>
                <a:gd name="T3" fmla="*/ 64 h 84"/>
                <a:gd name="T4" fmla="*/ 6 w 86"/>
                <a:gd name="T5" fmla="*/ 52 h 84"/>
                <a:gd name="T6" fmla="*/ 26 w 86"/>
                <a:gd name="T7" fmla="*/ 34 h 84"/>
                <a:gd name="T8" fmla="*/ 26 w 86"/>
                <a:gd name="T9" fmla="*/ 30 h 84"/>
                <a:gd name="T10" fmla="*/ 20 w 86"/>
                <a:gd name="T11" fmla="*/ 28 h 84"/>
                <a:gd name="T12" fmla="*/ 16 w 86"/>
                <a:gd name="T13" fmla="*/ 4 h 84"/>
                <a:gd name="T14" fmla="*/ 68 w 86"/>
                <a:gd name="T15" fmla="*/ 0 h 84"/>
                <a:gd name="T16" fmla="*/ 80 w 86"/>
                <a:gd name="T17" fmla="*/ 20 h 84"/>
                <a:gd name="T18" fmla="*/ 86 w 86"/>
                <a:gd name="T19" fmla="*/ 42 h 84"/>
                <a:gd name="T20" fmla="*/ 72 w 86"/>
                <a:gd name="T21" fmla="*/ 58 h 84"/>
                <a:gd name="T22" fmla="*/ 76 w 86"/>
                <a:gd name="T23" fmla="*/ 72 h 84"/>
                <a:gd name="T24" fmla="*/ 70 w 86"/>
                <a:gd name="T25" fmla="*/ 84 h 84"/>
                <a:gd name="T26" fmla="*/ 36 w 86"/>
                <a:gd name="T27" fmla="*/ 82 h 84"/>
                <a:gd name="T28" fmla="*/ 14 w 86"/>
                <a:gd name="T29" fmla="*/ 82 h 84"/>
                <a:gd name="T30" fmla="*/ 0 w 86"/>
                <a:gd name="T3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0" y="84"/>
                  </a:moveTo>
                  <a:lnTo>
                    <a:pt x="2" y="64"/>
                  </a:lnTo>
                  <a:lnTo>
                    <a:pt x="6" y="52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0" y="28"/>
                  </a:lnTo>
                  <a:lnTo>
                    <a:pt x="16" y="4"/>
                  </a:lnTo>
                  <a:lnTo>
                    <a:pt x="68" y="0"/>
                  </a:lnTo>
                  <a:lnTo>
                    <a:pt x="80" y="20"/>
                  </a:lnTo>
                  <a:lnTo>
                    <a:pt x="86" y="42"/>
                  </a:lnTo>
                  <a:lnTo>
                    <a:pt x="72" y="58"/>
                  </a:lnTo>
                  <a:lnTo>
                    <a:pt x="76" y="72"/>
                  </a:lnTo>
                  <a:lnTo>
                    <a:pt x="70" y="84"/>
                  </a:lnTo>
                  <a:lnTo>
                    <a:pt x="36" y="82"/>
                  </a:lnTo>
                  <a:lnTo>
                    <a:pt x="14" y="82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5" name="Freeform 170"/>
            <p:cNvSpPr>
              <a:spLocks/>
            </p:cNvSpPr>
            <p:nvPr/>
          </p:nvSpPr>
          <p:spPr bwMode="gray">
            <a:xfrm>
              <a:off x="2893" y="2661"/>
              <a:ext cx="210" cy="204"/>
            </a:xfrm>
            <a:custGeom>
              <a:avLst/>
              <a:gdLst>
                <a:gd name="T0" fmla="*/ 0 w 210"/>
                <a:gd name="T1" fmla="*/ 186 h 204"/>
                <a:gd name="T2" fmla="*/ 0 w 210"/>
                <a:gd name="T3" fmla="*/ 162 h 204"/>
                <a:gd name="T4" fmla="*/ 8 w 210"/>
                <a:gd name="T5" fmla="*/ 126 h 204"/>
                <a:gd name="T6" fmla="*/ 28 w 210"/>
                <a:gd name="T7" fmla="*/ 94 h 204"/>
                <a:gd name="T8" fmla="*/ 28 w 210"/>
                <a:gd name="T9" fmla="*/ 78 h 204"/>
                <a:gd name="T10" fmla="*/ 16 w 210"/>
                <a:gd name="T11" fmla="*/ 52 h 204"/>
                <a:gd name="T12" fmla="*/ 20 w 210"/>
                <a:gd name="T13" fmla="*/ 38 h 204"/>
                <a:gd name="T14" fmla="*/ 0 w 210"/>
                <a:gd name="T15" fmla="*/ 2 h 204"/>
                <a:gd name="T16" fmla="*/ 10 w 210"/>
                <a:gd name="T17" fmla="*/ 0 h 204"/>
                <a:gd name="T18" fmla="*/ 72 w 210"/>
                <a:gd name="T19" fmla="*/ 0 h 204"/>
                <a:gd name="T20" fmla="*/ 76 w 210"/>
                <a:gd name="T21" fmla="*/ 14 h 204"/>
                <a:gd name="T22" fmla="*/ 86 w 210"/>
                <a:gd name="T23" fmla="*/ 32 h 204"/>
                <a:gd name="T24" fmla="*/ 116 w 210"/>
                <a:gd name="T25" fmla="*/ 34 h 204"/>
                <a:gd name="T26" fmla="*/ 126 w 210"/>
                <a:gd name="T27" fmla="*/ 18 h 204"/>
                <a:gd name="T28" fmla="*/ 152 w 210"/>
                <a:gd name="T29" fmla="*/ 24 h 204"/>
                <a:gd name="T30" fmla="*/ 154 w 210"/>
                <a:gd name="T31" fmla="*/ 64 h 204"/>
                <a:gd name="T32" fmla="*/ 164 w 210"/>
                <a:gd name="T33" fmla="*/ 70 h 204"/>
                <a:gd name="T34" fmla="*/ 162 w 210"/>
                <a:gd name="T35" fmla="*/ 82 h 204"/>
                <a:gd name="T36" fmla="*/ 188 w 210"/>
                <a:gd name="T37" fmla="*/ 82 h 204"/>
                <a:gd name="T38" fmla="*/ 188 w 210"/>
                <a:gd name="T39" fmla="*/ 116 h 204"/>
                <a:gd name="T40" fmla="*/ 158 w 210"/>
                <a:gd name="T41" fmla="*/ 116 h 204"/>
                <a:gd name="T42" fmla="*/ 160 w 210"/>
                <a:gd name="T43" fmla="*/ 168 h 204"/>
                <a:gd name="T44" fmla="*/ 178 w 210"/>
                <a:gd name="T45" fmla="*/ 188 h 204"/>
                <a:gd name="T46" fmla="*/ 204 w 210"/>
                <a:gd name="T47" fmla="*/ 190 h 204"/>
                <a:gd name="T48" fmla="*/ 210 w 210"/>
                <a:gd name="T49" fmla="*/ 196 h 204"/>
                <a:gd name="T50" fmla="*/ 204 w 210"/>
                <a:gd name="T51" fmla="*/ 196 h 204"/>
                <a:gd name="T52" fmla="*/ 182 w 210"/>
                <a:gd name="T53" fmla="*/ 204 h 204"/>
                <a:gd name="T54" fmla="*/ 176 w 210"/>
                <a:gd name="T55" fmla="*/ 196 h 204"/>
                <a:gd name="T56" fmla="*/ 142 w 210"/>
                <a:gd name="T57" fmla="*/ 200 h 204"/>
                <a:gd name="T58" fmla="*/ 134 w 210"/>
                <a:gd name="T59" fmla="*/ 194 h 204"/>
                <a:gd name="T60" fmla="*/ 106 w 210"/>
                <a:gd name="T61" fmla="*/ 192 h 204"/>
                <a:gd name="T62" fmla="*/ 98 w 210"/>
                <a:gd name="T63" fmla="*/ 186 h 204"/>
                <a:gd name="T64" fmla="*/ 0 w 210"/>
                <a:gd name="T65" fmla="*/ 1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0" h="204">
                  <a:moveTo>
                    <a:pt x="0" y="186"/>
                  </a:moveTo>
                  <a:lnTo>
                    <a:pt x="0" y="162"/>
                  </a:lnTo>
                  <a:lnTo>
                    <a:pt x="8" y="126"/>
                  </a:lnTo>
                  <a:lnTo>
                    <a:pt x="28" y="94"/>
                  </a:lnTo>
                  <a:lnTo>
                    <a:pt x="28" y="78"/>
                  </a:lnTo>
                  <a:lnTo>
                    <a:pt x="16" y="52"/>
                  </a:lnTo>
                  <a:lnTo>
                    <a:pt x="20" y="38"/>
                  </a:lnTo>
                  <a:lnTo>
                    <a:pt x="0" y="2"/>
                  </a:lnTo>
                  <a:lnTo>
                    <a:pt x="10" y="0"/>
                  </a:lnTo>
                  <a:lnTo>
                    <a:pt x="72" y="0"/>
                  </a:lnTo>
                  <a:lnTo>
                    <a:pt x="76" y="14"/>
                  </a:lnTo>
                  <a:lnTo>
                    <a:pt x="86" y="32"/>
                  </a:lnTo>
                  <a:lnTo>
                    <a:pt x="116" y="34"/>
                  </a:lnTo>
                  <a:lnTo>
                    <a:pt x="126" y="18"/>
                  </a:lnTo>
                  <a:lnTo>
                    <a:pt x="152" y="24"/>
                  </a:lnTo>
                  <a:lnTo>
                    <a:pt x="154" y="64"/>
                  </a:lnTo>
                  <a:lnTo>
                    <a:pt x="164" y="70"/>
                  </a:lnTo>
                  <a:lnTo>
                    <a:pt x="162" y="82"/>
                  </a:lnTo>
                  <a:lnTo>
                    <a:pt x="188" y="82"/>
                  </a:lnTo>
                  <a:lnTo>
                    <a:pt x="188" y="116"/>
                  </a:lnTo>
                  <a:lnTo>
                    <a:pt x="158" y="116"/>
                  </a:lnTo>
                  <a:lnTo>
                    <a:pt x="160" y="168"/>
                  </a:lnTo>
                  <a:lnTo>
                    <a:pt x="178" y="188"/>
                  </a:lnTo>
                  <a:lnTo>
                    <a:pt x="204" y="190"/>
                  </a:lnTo>
                  <a:lnTo>
                    <a:pt x="210" y="196"/>
                  </a:lnTo>
                  <a:lnTo>
                    <a:pt x="204" y="196"/>
                  </a:lnTo>
                  <a:lnTo>
                    <a:pt x="182" y="204"/>
                  </a:lnTo>
                  <a:lnTo>
                    <a:pt x="176" y="196"/>
                  </a:lnTo>
                  <a:lnTo>
                    <a:pt x="142" y="200"/>
                  </a:lnTo>
                  <a:lnTo>
                    <a:pt x="134" y="194"/>
                  </a:lnTo>
                  <a:lnTo>
                    <a:pt x="106" y="192"/>
                  </a:lnTo>
                  <a:lnTo>
                    <a:pt x="98" y="186"/>
                  </a:lnTo>
                  <a:lnTo>
                    <a:pt x="0" y="18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6" name="Freeform 171"/>
            <p:cNvSpPr>
              <a:spLocks/>
            </p:cNvSpPr>
            <p:nvPr/>
          </p:nvSpPr>
          <p:spPr bwMode="gray">
            <a:xfrm>
              <a:off x="2899" y="2483"/>
              <a:ext cx="298" cy="300"/>
            </a:xfrm>
            <a:custGeom>
              <a:avLst/>
              <a:gdLst>
                <a:gd name="T0" fmla="*/ 0 w 298"/>
                <a:gd name="T1" fmla="*/ 176 h 300"/>
                <a:gd name="T2" fmla="*/ 6 w 298"/>
                <a:gd name="T3" fmla="*/ 162 h 300"/>
                <a:gd name="T4" fmla="*/ 14 w 298"/>
                <a:gd name="T5" fmla="*/ 160 h 300"/>
                <a:gd name="T6" fmla="*/ 34 w 298"/>
                <a:gd name="T7" fmla="*/ 156 h 300"/>
                <a:gd name="T8" fmla="*/ 60 w 298"/>
                <a:gd name="T9" fmla="*/ 144 h 300"/>
                <a:gd name="T10" fmla="*/ 64 w 298"/>
                <a:gd name="T11" fmla="*/ 112 h 300"/>
                <a:gd name="T12" fmla="*/ 88 w 298"/>
                <a:gd name="T13" fmla="*/ 74 h 300"/>
                <a:gd name="T14" fmla="*/ 94 w 298"/>
                <a:gd name="T15" fmla="*/ 42 h 300"/>
                <a:gd name="T16" fmla="*/ 96 w 298"/>
                <a:gd name="T17" fmla="*/ 30 h 300"/>
                <a:gd name="T18" fmla="*/ 98 w 298"/>
                <a:gd name="T19" fmla="*/ 16 h 300"/>
                <a:gd name="T20" fmla="*/ 112 w 298"/>
                <a:gd name="T21" fmla="*/ 0 h 300"/>
                <a:gd name="T22" fmla="*/ 126 w 298"/>
                <a:gd name="T23" fmla="*/ 14 h 300"/>
                <a:gd name="T24" fmla="*/ 138 w 298"/>
                <a:gd name="T25" fmla="*/ 18 h 300"/>
                <a:gd name="T26" fmla="*/ 160 w 298"/>
                <a:gd name="T27" fmla="*/ 20 h 300"/>
                <a:gd name="T28" fmla="*/ 172 w 298"/>
                <a:gd name="T29" fmla="*/ 12 h 300"/>
                <a:gd name="T30" fmla="*/ 206 w 298"/>
                <a:gd name="T31" fmla="*/ 2 h 300"/>
                <a:gd name="T32" fmla="*/ 236 w 298"/>
                <a:gd name="T33" fmla="*/ 4 h 300"/>
                <a:gd name="T34" fmla="*/ 244 w 298"/>
                <a:gd name="T35" fmla="*/ 14 h 300"/>
                <a:gd name="T36" fmla="*/ 272 w 298"/>
                <a:gd name="T37" fmla="*/ 12 h 300"/>
                <a:gd name="T38" fmla="*/ 288 w 298"/>
                <a:gd name="T39" fmla="*/ 24 h 300"/>
                <a:gd name="T40" fmla="*/ 292 w 298"/>
                <a:gd name="T41" fmla="*/ 48 h 300"/>
                <a:gd name="T42" fmla="*/ 298 w 298"/>
                <a:gd name="T43" fmla="*/ 50 h 300"/>
                <a:gd name="T44" fmla="*/ 298 w 298"/>
                <a:gd name="T45" fmla="*/ 54 h 300"/>
                <a:gd name="T46" fmla="*/ 278 w 298"/>
                <a:gd name="T47" fmla="*/ 72 h 300"/>
                <a:gd name="T48" fmla="*/ 274 w 298"/>
                <a:gd name="T49" fmla="*/ 84 h 300"/>
                <a:gd name="T50" fmla="*/ 272 w 298"/>
                <a:gd name="T51" fmla="*/ 104 h 300"/>
                <a:gd name="T52" fmla="*/ 262 w 298"/>
                <a:gd name="T53" fmla="*/ 118 h 300"/>
                <a:gd name="T54" fmla="*/ 268 w 298"/>
                <a:gd name="T55" fmla="*/ 134 h 300"/>
                <a:gd name="T56" fmla="*/ 270 w 298"/>
                <a:gd name="T57" fmla="*/ 158 h 300"/>
                <a:gd name="T58" fmla="*/ 270 w 298"/>
                <a:gd name="T59" fmla="*/ 172 h 300"/>
                <a:gd name="T60" fmla="*/ 272 w 298"/>
                <a:gd name="T61" fmla="*/ 184 h 300"/>
                <a:gd name="T62" fmla="*/ 286 w 298"/>
                <a:gd name="T63" fmla="*/ 202 h 300"/>
                <a:gd name="T64" fmla="*/ 288 w 298"/>
                <a:gd name="T65" fmla="*/ 218 h 300"/>
                <a:gd name="T66" fmla="*/ 270 w 298"/>
                <a:gd name="T67" fmla="*/ 218 h 300"/>
                <a:gd name="T68" fmla="*/ 254 w 298"/>
                <a:gd name="T69" fmla="*/ 226 h 300"/>
                <a:gd name="T70" fmla="*/ 256 w 298"/>
                <a:gd name="T71" fmla="*/ 244 h 300"/>
                <a:gd name="T72" fmla="*/ 252 w 298"/>
                <a:gd name="T73" fmla="*/ 266 h 300"/>
                <a:gd name="T74" fmla="*/ 262 w 298"/>
                <a:gd name="T75" fmla="*/ 276 h 300"/>
                <a:gd name="T76" fmla="*/ 276 w 298"/>
                <a:gd name="T77" fmla="*/ 282 h 300"/>
                <a:gd name="T78" fmla="*/ 276 w 298"/>
                <a:gd name="T79" fmla="*/ 300 h 300"/>
                <a:gd name="T80" fmla="*/ 262 w 298"/>
                <a:gd name="T81" fmla="*/ 300 h 300"/>
                <a:gd name="T82" fmla="*/ 254 w 298"/>
                <a:gd name="T83" fmla="*/ 288 h 300"/>
                <a:gd name="T84" fmla="*/ 242 w 298"/>
                <a:gd name="T85" fmla="*/ 282 h 300"/>
                <a:gd name="T86" fmla="*/ 234 w 298"/>
                <a:gd name="T87" fmla="*/ 270 h 300"/>
                <a:gd name="T88" fmla="*/ 220 w 298"/>
                <a:gd name="T89" fmla="*/ 276 h 300"/>
                <a:gd name="T90" fmla="*/ 182 w 298"/>
                <a:gd name="T91" fmla="*/ 260 h 300"/>
                <a:gd name="T92" fmla="*/ 156 w 298"/>
                <a:gd name="T93" fmla="*/ 260 h 300"/>
                <a:gd name="T94" fmla="*/ 158 w 298"/>
                <a:gd name="T95" fmla="*/ 248 h 300"/>
                <a:gd name="T96" fmla="*/ 148 w 298"/>
                <a:gd name="T97" fmla="*/ 242 h 300"/>
                <a:gd name="T98" fmla="*/ 146 w 298"/>
                <a:gd name="T99" fmla="*/ 202 h 300"/>
                <a:gd name="T100" fmla="*/ 120 w 298"/>
                <a:gd name="T101" fmla="*/ 196 h 300"/>
                <a:gd name="T102" fmla="*/ 110 w 298"/>
                <a:gd name="T103" fmla="*/ 212 h 300"/>
                <a:gd name="T104" fmla="*/ 80 w 298"/>
                <a:gd name="T105" fmla="*/ 210 h 300"/>
                <a:gd name="T106" fmla="*/ 70 w 298"/>
                <a:gd name="T107" fmla="*/ 192 h 300"/>
                <a:gd name="T108" fmla="*/ 66 w 298"/>
                <a:gd name="T109" fmla="*/ 178 h 300"/>
                <a:gd name="T110" fmla="*/ 6 w 298"/>
                <a:gd name="T111" fmla="*/ 178 h 300"/>
                <a:gd name="T112" fmla="*/ 0 w 298"/>
                <a:gd name="T113" fmla="*/ 17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8" h="300">
                  <a:moveTo>
                    <a:pt x="0" y="176"/>
                  </a:moveTo>
                  <a:lnTo>
                    <a:pt x="6" y="162"/>
                  </a:lnTo>
                  <a:lnTo>
                    <a:pt x="14" y="160"/>
                  </a:lnTo>
                  <a:lnTo>
                    <a:pt x="34" y="156"/>
                  </a:lnTo>
                  <a:lnTo>
                    <a:pt x="60" y="144"/>
                  </a:lnTo>
                  <a:lnTo>
                    <a:pt x="64" y="112"/>
                  </a:lnTo>
                  <a:lnTo>
                    <a:pt x="88" y="74"/>
                  </a:lnTo>
                  <a:lnTo>
                    <a:pt x="94" y="42"/>
                  </a:lnTo>
                  <a:lnTo>
                    <a:pt x="96" y="30"/>
                  </a:lnTo>
                  <a:lnTo>
                    <a:pt x="98" y="16"/>
                  </a:lnTo>
                  <a:lnTo>
                    <a:pt x="112" y="0"/>
                  </a:lnTo>
                  <a:lnTo>
                    <a:pt x="126" y="14"/>
                  </a:lnTo>
                  <a:lnTo>
                    <a:pt x="138" y="18"/>
                  </a:lnTo>
                  <a:lnTo>
                    <a:pt x="160" y="20"/>
                  </a:lnTo>
                  <a:lnTo>
                    <a:pt x="172" y="12"/>
                  </a:lnTo>
                  <a:lnTo>
                    <a:pt x="206" y="2"/>
                  </a:lnTo>
                  <a:lnTo>
                    <a:pt x="236" y="4"/>
                  </a:lnTo>
                  <a:lnTo>
                    <a:pt x="244" y="14"/>
                  </a:lnTo>
                  <a:lnTo>
                    <a:pt x="272" y="12"/>
                  </a:lnTo>
                  <a:lnTo>
                    <a:pt x="288" y="24"/>
                  </a:lnTo>
                  <a:lnTo>
                    <a:pt x="292" y="48"/>
                  </a:lnTo>
                  <a:lnTo>
                    <a:pt x="298" y="50"/>
                  </a:lnTo>
                  <a:lnTo>
                    <a:pt x="298" y="54"/>
                  </a:lnTo>
                  <a:lnTo>
                    <a:pt x="278" y="72"/>
                  </a:lnTo>
                  <a:lnTo>
                    <a:pt x="274" y="84"/>
                  </a:lnTo>
                  <a:lnTo>
                    <a:pt x="272" y="104"/>
                  </a:lnTo>
                  <a:lnTo>
                    <a:pt x="262" y="118"/>
                  </a:lnTo>
                  <a:lnTo>
                    <a:pt x="268" y="134"/>
                  </a:lnTo>
                  <a:lnTo>
                    <a:pt x="270" y="158"/>
                  </a:lnTo>
                  <a:lnTo>
                    <a:pt x="270" y="172"/>
                  </a:lnTo>
                  <a:lnTo>
                    <a:pt x="272" y="184"/>
                  </a:lnTo>
                  <a:lnTo>
                    <a:pt x="286" y="202"/>
                  </a:lnTo>
                  <a:lnTo>
                    <a:pt x="288" y="218"/>
                  </a:lnTo>
                  <a:lnTo>
                    <a:pt x="270" y="218"/>
                  </a:lnTo>
                  <a:lnTo>
                    <a:pt x="254" y="226"/>
                  </a:lnTo>
                  <a:lnTo>
                    <a:pt x="256" y="244"/>
                  </a:lnTo>
                  <a:lnTo>
                    <a:pt x="252" y="266"/>
                  </a:lnTo>
                  <a:lnTo>
                    <a:pt x="262" y="276"/>
                  </a:lnTo>
                  <a:lnTo>
                    <a:pt x="276" y="282"/>
                  </a:lnTo>
                  <a:lnTo>
                    <a:pt x="276" y="300"/>
                  </a:lnTo>
                  <a:lnTo>
                    <a:pt x="262" y="300"/>
                  </a:lnTo>
                  <a:lnTo>
                    <a:pt x="254" y="288"/>
                  </a:lnTo>
                  <a:lnTo>
                    <a:pt x="242" y="282"/>
                  </a:lnTo>
                  <a:lnTo>
                    <a:pt x="234" y="270"/>
                  </a:lnTo>
                  <a:lnTo>
                    <a:pt x="220" y="276"/>
                  </a:lnTo>
                  <a:lnTo>
                    <a:pt x="182" y="260"/>
                  </a:lnTo>
                  <a:lnTo>
                    <a:pt x="156" y="260"/>
                  </a:lnTo>
                  <a:lnTo>
                    <a:pt x="158" y="248"/>
                  </a:lnTo>
                  <a:lnTo>
                    <a:pt x="148" y="242"/>
                  </a:lnTo>
                  <a:lnTo>
                    <a:pt x="146" y="202"/>
                  </a:lnTo>
                  <a:lnTo>
                    <a:pt x="120" y="196"/>
                  </a:lnTo>
                  <a:lnTo>
                    <a:pt x="110" y="212"/>
                  </a:lnTo>
                  <a:lnTo>
                    <a:pt x="80" y="210"/>
                  </a:lnTo>
                  <a:lnTo>
                    <a:pt x="70" y="192"/>
                  </a:lnTo>
                  <a:lnTo>
                    <a:pt x="66" y="178"/>
                  </a:lnTo>
                  <a:lnTo>
                    <a:pt x="6" y="178"/>
                  </a:lnTo>
                  <a:lnTo>
                    <a:pt x="0" y="17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7" name="Freeform 172"/>
            <p:cNvSpPr>
              <a:spLocks/>
            </p:cNvSpPr>
            <p:nvPr/>
          </p:nvSpPr>
          <p:spPr bwMode="gray">
            <a:xfrm>
              <a:off x="2893" y="2639"/>
              <a:ext cx="12" cy="20"/>
            </a:xfrm>
            <a:custGeom>
              <a:avLst/>
              <a:gdLst>
                <a:gd name="T0" fmla="*/ 0 w 12"/>
                <a:gd name="T1" fmla="*/ 4 h 20"/>
                <a:gd name="T2" fmla="*/ 10 w 12"/>
                <a:gd name="T3" fmla="*/ 0 h 20"/>
                <a:gd name="T4" fmla="*/ 12 w 12"/>
                <a:gd name="T5" fmla="*/ 4 h 20"/>
                <a:gd name="T6" fmla="*/ 10 w 12"/>
                <a:gd name="T7" fmla="*/ 12 h 20"/>
                <a:gd name="T8" fmla="*/ 0 w 12"/>
                <a:gd name="T9" fmla="*/ 20 h 20"/>
                <a:gd name="T10" fmla="*/ 0 w 12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0">
                  <a:moveTo>
                    <a:pt x="0" y="4"/>
                  </a:moveTo>
                  <a:lnTo>
                    <a:pt x="10" y="0"/>
                  </a:lnTo>
                  <a:lnTo>
                    <a:pt x="12" y="4"/>
                  </a:lnTo>
                  <a:lnTo>
                    <a:pt x="10" y="12"/>
                  </a:lnTo>
                  <a:lnTo>
                    <a:pt x="0" y="20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8" name="Freeform 173"/>
            <p:cNvSpPr>
              <a:spLocks/>
            </p:cNvSpPr>
            <p:nvPr/>
          </p:nvSpPr>
          <p:spPr bwMode="gray">
            <a:xfrm>
              <a:off x="2878" y="2511"/>
              <a:ext cx="117" cy="132"/>
            </a:xfrm>
            <a:custGeom>
              <a:avLst/>
              <a:gdLst>
                <a:gd name="T0" fmla="*/ 0 w 117"/>
                <a:gd name="T1" fmla="*/ 116 h 132"/>
                <a:gd name="T2" fmla="*/ 15 w 117"/>
                <a:gd name="T3" fmla="*/ 116 h 132"/>
                <a:gd name="T4" fmla="*/ 15 w 117"/>
                <a:gd name="T5" fmla="*/ 106 h 132"/>
                <a:gd name="T6" fmla="*/ 7 w 117"/>
                <a:gd name="T7" fmla="*/ 106 h 132"/>
                <a:gd name="T8" fmla="*/ 7 w 117"/>
                <a:gd name="T9" fmla="*/ 94 h 132"/>
                <a:gd name="T10" fmla="*/ 15 w 117"/>
                <a:gd name="T11" fmla="*/ 94 h 132"/>
                <a:gd name="T12" fmla="*/ 25 w 117"/>
                <a:gd name="T13" fmla="*/ 86 h 132"/>
                <a:gd name="T14" fmla="*/ 31 w 117"/>
                <a:gd name="T15" fmla="*/ 94 h 132"/>
                <a:gd name="T16" fmla="*/ 49 w 117"/>
                <a:gd name="T17" fmla="*/ 96 h 132"/>
                <a:gd name="T18" fmla="*/ 53 w 117"/>
                <a:gd name="T19" fmla="*/ 88 h 132"/>
                <a:gd name="T20" fmla="*/ 53 w 117"/>
                <a:gd name="T21" fmla="*/ 68 h 132"/>
                <a:gd name="T22" fmla="*/ 45 w 117"/>
                <a:gd name="T23" fmla="*/ 62 h 132"/>
                <a:gd name="T24" fmla="*/ 45 w 117"/>
                <a:gd name="T25" fmla="*/ 50 h 132"/>
                <a:gd name="T26" fmla="*/ 53 w 117"/>
                <a:gd name="T27" fmla="*/ 44 h 132"/>
                <a:gd name="T28" fmla="*/ 49 w 117"/>
                <a:gd name="T29" fmla="*/ 34 h 132"/>
                <a:gd name="T30" fmla="*/ 35 w 117"/>
                <a:gd name="T31" fmla="*/ 36 h 132"/>
                <a:gd name="T32" fmla="*/ 31 w 117"/>
                <a:gd name="T33" fmla="*/ 20 h 132"/>
                <a:gd name="T34" fmla="*/ 59 w 117"/>
                <a:gd name="T35" fmla="*/ 20 h 132"/>
                <a:gd name="T36" fmla="*/ 59 w 117"/>
                <a:gd name="T37" fmla="*/ 28 h 132"/>
                <a:gd name="T38" fmla="*/ 77 w 117"/>
                <a:gd name="T39" fmla="*/ 26 h 132"/>
                <a:gd name="T40" fmla="*/ 79 w 117"/>
                <a:gd name="T41" fmla="*/ 12 h 132"/>
                <a:gd name="T42" fmla="*/ 87 w 117"/>
                <a:gd name="T43" fmla="*/ 0 h 132"/>
                <a:gd name="T44" fmla="*/ 117 w 117"/>
                <a:gd name="T45" fmla="*/ 2 h 132"/>
                <a:gd name="T46" fmla="*/ 109 w 117"/>
                <a:gd name="T47" fmla="*/ 46 h 132"/>
                <a:gd name="T48" fmla="*/ 85 w 117"/>
                <a:gd name="T49" fmla="*/ 84 h 132"/>
                <a:gd name="T50" fmla="*/ 81 w 117"/>
                <a:gd name="T51" fmla="*/ 116 h 132"/>
                <a:gd name="T52" fmla="*/ 55 w 117"/>
                <a:gd name="T53" fmla="*/ 128 h 132"/>
                <a:gd name="T54" fmla="*/ 27 w 117"/>
                <a:gd name="T55" fmla="*/ 132 h 132"/>
                <a:gd name="T56" fmla="*/ 25 w 117"/>
                <a:gd name="T57" fmla="*/ 128 h 132"/>
                <a:gd name="T58" fmla="*/ 15 w 117"/>
                <a:gd name="T59" fmla="*/ 132 h 132"/>
                <a:gd name="T60" fmla="*/ 0 w 117"/>
                <a:gd name="T61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132">
                  <a:moveTo>
                    <a:pt x="0" y="116"/>
                  </a:moveTo>
                  <a:lnTo>
                    <a:pt x="15" y="116"/>
                  </a:lnTo>
                  <a:lnTo>
                    <a:pt x="15" y="106"/>
                  </a:lnTo>
                  <a:lnTo>
                    <a:pt x="7" y="106"/>
                  </a:lnTo>
                  <a:lnTo>
                    <a:pt x="7" y="94"/>
                  </a:lnTo>
                  <a:lnTo>
                    <a:pt x="15" y="94"/>
                  </a:lnTo>
                  <a:lnTo>
                    <a:pt x="25" y="86"/>
                  </a:lnTo>
                  <a:lnTo>
                    <a:pt x="31" y="94"/>
                  </a:lnTo>
                  <a:lnTo>
                    <a:pt x="49" y="96"/>
                  </a:lnTo>
                  <a:lnTo>
                    <a:pt x="53" y="88"/>
                  </a:lnTo>
                  <a:lnTo>
                    <a:pt x="53" y="68"/>
                  </a:lnTo>
                  <a:lnTo>
                    <a:pt x="45" y="62"/>
                  </a:lnTo>
                  <a:lnTo>
                    <a:pt x="45" y="50"/>
                  </a:lnTo>
                  <a:lnTo>
                    <a:pt x="53" y="44"/>
                  </a:lnTo>
                  <a:lnTo>
                    <a:pt x="49" y="34"/>
                  </a:lnTo>
                  <a:lnTo>
                    <a:pt x="35" y="36"/>
                  </a:lnTo>
                  <a:lnTo>
                    <a:pt x="31" y="20"/>
                  </a:lnTo>
                  <a:lnTo>
                    <a:pt x="59" y="20"/>
                  </a:lnTo>
                  <a:lnTo>
                    <a:pt x="59" y="28"/>
                  </a:lnTo>
                  <a:lnTo>
                    <a:pt x="77" y="26"/>
                  </a:lnTo>
                  <a:lnTo>
                    <a:pt x="79" y="12"/>
                  </a:lnTo>
                  <a:lnTo>
                    <a:pt x="87" y="0"/>
                  </a:lnTo>
                  <a:lnTo>
                    <a:pt x="117" y="2"/>
                  </a:lnTo>
                  <a:lnTo>
                    <a:pt x="109" y="46"/>
                  </a:lnTo>
                  <a:lnTo>
                    <a:pt x="85" y="84"/>
                  </a:lnTo>
                  <a:lnTo>
                    <a:pt x="81" y="116"/>
                  </a:lnTo>
                  <a:lnTo>
                    <a:pt x="55" y="128"/>
                  </a:lnTo>
                  <a:lnTo>
                    <a:pt x="27" y="132"/>
                  </a:lnTo>
                  <a:lnTo>
                    <a:pt x="25" y="128"/>
                  </a:lnTo>
                  <a:lnTo>
                    <a:pt x="15" y="132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59" name="Freeform 174"/>
            <p:cNvSpPr>
              <a:spLocks/>
            </p:cNvSpPr>
            <p:nvPr/>
          </p:nvSpPr>
          <p:spPr bwMode="gray">
            <a:xfrm>
              <a:off x="3239" y="2495"/>
              <a:ext cx="126" cy="148"/>
            </a:xfrm>
            <a:custGeom>
              <a:avLst/>
              <a:gdLst>
                <a:gd name="T0" fmla="*/ 8 w 126"/>
                <a:gd name="T1" fmla="*/ 0 h 148"/>
                <a:gd name="T2" fmla="*/ 28 w 126"/>
                <a:gd name="T3" fmla="*/ 0 h 148"/>
                <a:gd name="T4" fmla="*/ 64 w 126"/>
                <a:gd name="T5" fmla="*/ 16 h 148"/>
                <a:gd name="T6" fmla="*/ 88 w 126"/>
                <a:gd name="T7" fmla="*/ 18 h 148"/>
                <a:gd name="T8" fmla="*/ 108 w 126"/>
                <a:gd name="T9" fmla="*/ 6 h 148"/>
                <a:gd name="T10" fmla="*/ 114 w 126"/>
                <a:gd name="T11" fmla="*/ 14 h 148"/>
                <a:gd name="T12" fmla="*/ 126 w 126"/>
                <a:gd name="T13" fmla="*/ 10 h 148"/>
                <a:gd name="T14" fmla="*/ 126 w 126"/>
                <a:gd name="T15" fmla="*/ 20 h 148"/>
                <a:gd name="T16" fmla="*/ 110 w 126"/>
                <a:gd name="T17" fmla="*/ 30 h 148"/>
                <a:gd name="T18" fmla="*/ 112 w 126"/>
                <a:gd name="T19" fmla="*/ 86 h 148"/>
                <a:gd name="T20" fmla="*/ 122 w 126"/>
                <a:gd name="T21" fmla="*/ 98 h 148"/>
                <a:gd name="T22" fmla="*/ 112 w 126"/>
                <a:gd name="T23" fmla="*/ 106 h 148"/>
                <a:gd name="T24" fmla="*/ 100 w 126"/>
                <a:gd name="T25" fmla="*/ 118 h 148"/>
                <a:gd name="T26" fmla="*/ 92 w 126"/>
                <a:gd name="T27" fmla="*/ 136 h 148"/>
                <a:gd name="T28" fmla="*/ 86 w 126"/>
                <a:gd name="T29" fmla="*/ 148 h 148"/>
                <a:gd name="T30" fmla="*/ 62 w 126"/>
                <a:gd name="T31" fmla="*/ 130 h 148"/>
                <a:gd name="T32" fmla="*/ 58 w 126"/>
                <a:gd name="T33" fmla="*/ 120 h 148"/>
                <a:gd name="T34" fmla="*/ 6 w 126"/>
                <a:gd name="T35" fmla="*/ 92 h 148"/>
                <a:gd name="T36" fmla="*/ 2 w 126"/>
                <a:gd name="T37" fmla="*/ 92 h 148"/>
                <a:gd name="T38" fmla="*/ 6 w 126"/>
                <a:gd name="T39" fmla="*/ 78 h 148"/>
                <a:gd name="T40" fmla="*/ 4 w 126"/>
                <a:gd name="T41" fmla="*/ 66 h 148"/>
                <a:gd name="T42" fmla="*/ 18 w 126"/>
                <a:gd name="T43" fmla="*/ 50 h 148"/>
                <a:gd name="T44" fmla="*/ 12 w 126"/>
                <a:gd name="T45" fmla="*/ 28 h 148"/>
                <a:gd name="T46" fmla="*/ 0 w 126"/>
                <a:gd name="T47" fmla="*/ 8 h 148"/>
                <a:gd name="T48" fmla="*/ 8 w 126"/>
                <a:gd name="T4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6" h="148">
                  <a:moveTo>
                    <a:pt x="8" y="0"/>
                  </a:moveTo>
                  <a:lnTo>
                    <a:pt x="28" y="0"/>
                  </a:lnTo>
                  <a:lnTo>
                    <a:pt x="64" y="16"/>
                  </a:lnTo>
                  <a:lnTo>
                    <a:pt x="88" y="18"/>
                  </a:lnTo>
                  <a:lnTo>
                    <a:pt x="108" y="6"/>
                  </a:lnTo>
                  <a:lnTo>
                    <a:pt x="114" y="14"/>
                  </a:lnTo>
                  <a:lnTo>
                    <a:pt x="126" y="10"/>
                  </a:lnTo>
                  <a:lnTo>
                    <a:pt x="126" y="20"/>
                  </a:lnTo>
                  <a:lnTo>
                    <a:pt x="110" y="30"/>
                  </a:lnTo>
                  <a:lnTo>
                    <a:pt x="112" y="86"/>
                  </a:lnTo>
                  <a:lnTo>
                    <a:pt x="122" y="98"/>
                  </a:lnTo>
                  <a:lnTo>
                    <a:pt x="112" y="106"/>
                  </a:lnTo>
                  <a:lnTo>
                    <a:pt x="100" y="118"/>
                  </a:lnTo>
                  <a:lnTo>
                    <a:pt x="92" y="136"/>
                  </a:lnTo>
                  <a:lnTo>
                    <a:pt x="86" y="148"/>
                  </a:lnTo>
                  <a:lnTo>
                    <a:pt x="62" y="130"/>
                  </a:lnTo>
                  <a:lnTo>
                    <a:pt x="58" y="120"/>
                  </a:lnTo>
                  <a:lnTo>
                    <a:pt x="6" y="92"/>
                  </a:lnTo>
                  <a:lnTo>
                    <a:pt x="2" y="92"/>
                  </a:lnTo>
                  <a:lnTo>
                    <a:pt x="6" y="78"/>
                  </a:lnTo>
                  <a:lnTo>
                    <a:pt x="4" y="66"/>
                  </a:lnTo>
                  <a:lnTo>
                    <a:pt x="18" y="50"/>
                  </a:lnTo>
                  <a:lnTo>
                    <a:pt x="12" y="28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0" name="Freeform 175"/>
            <p:cNvSpPr>
              <a:spLocks/>
            </p:cNvSpPr>
            <p:nvPr/>
          </p:nvSpPr>
          <p:spPr bwMode="gray">
            <a:xfrm>
              <a:off x="2842" y="2531"/>
              <a:ext cx="89" cy="96"/>
            </a:xfrm>
            <a:custGeom>
              <a:avLst/>
              <a:gdLst>
                <a:gd name="T0" fmla="*/ 39 w 89"/>
                <a:gd name="T1" fmla="*/ 0 h 96"/>
                <a:gd name="T2" fmla="*/ 67 w 89"/>
                <a:gd name="T3" fmla="*/ 0 h 96"/>
                <a:gd name="T4" fmla="*/ 71 w 89"/>
                <a:gd name="T5" fmla="*/ 16 h 96"/>
                <a:gd name="T6" fmla="*/ 85 w 89"/>
                <a:gd name="T7" fmla="*/ 14 h 96"/>
                <a:gd name="T8" fmla="*/ 89 w 89"/>
                <a:gd name="T9" fmla="*/ 24 h 96"/>
                <a:gd name="T10" fmla="*/ 81 w 89"/>
                <a:gd name="T11" fmla="*/ 30 h 96"/>
                <a:gd name="T12" fmla="*/ 81 w 89"/>
                <a:gd name="T13" fmla="*/ 42 h 96"/>
                <a:gd name="T14" fmla="*/ 89 w 89"/>
                <a:gd name="T15" fmla="*/ 48 h 96"/>
                <a:gd name="T16" fmla="*/ 89 w 89"/>
                <a:gd name="T17" fmla="*/ 68 h 96"/>
                <a:gd name="T18" fmla="*/ 85 w 89"/>
                <a:gd name="T19" fmla="*/ 76 h 96"/>
                <a:gd name="T20" fmla="*/ 67 w 89"/>
                <a:gd name="T21" fmla="*/ 74 h 96"/>
                <a:gd name="T22" fmla="*/ 61 w 89"/>
                <a:gd name="T23" fmla="*/ 66 h 96"/>
                <a:gd name="T24" fmla="*/ 51 w 89"/>
                <a:gd name="T25" fmla="*/ 74 h 96"/>
                <a:gd name="T26" fmla="*/ 43 w 89"/>
                <a:gd name="T27" fmla="*/ 74 h 96"/>
                <a:gd name="T28" fmla="*/ 43 w 89"/>
                <a:gd name="T29" fmla="*/ 86 h 96"/>
                <a:gd name="T30" fmla="*/ 51 w 89"/>
                <a:gd name="T31" fmla="*/ 86 h 96"/>
                <a:gd name="T32" fmla="*/ 51 w 89"/>
                <a:gd name="T33" fmla="*/ 96 h 96"/>
                <a:gd name="T34" fmla="*/ 36 w 89"/>
                <a:gd name="T35" fmla="*/ 96 h 96"/>
                <a:gd name="T36" fmla="*/ 18 w 89"/>
                <a:gd name="T37" fmla="*/ 82 h 96"/>
                <a:gd name="T38" fmla="*/ 10 w 89"/>
                <a:gd name="T39" fmla="*/ 68 h 96"/>
                <a:gd name="T40" fmla="*/ 0 w 89"/>
                <a:gd name="T41" fmla="*/ 48 h 96"/>
                <a:gd name="T42" fmla="*/ 10 w 89"/>
                <a:gd name="T43" fmla="*/ 32 h 96"/>
                <a:gd name="T44" fmla="*/ 12 w 89"/>
                <a:gd name="T45" fmla="*/ 24 h 96"/>
                <a:gd name="T46" fmla="*/ 36 w 89"/>
                <a:gd name="T47" fmla="*/ 22 h 96"/>
                <a:gd name="T48" fmla="*/ 39 w 89"/>
                <a:gd name="T4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9" h="96">
                  <a:moveTo>
                    <a:pt x="39" y="0"/>
                  </a:moveTo>
                  <a:lnTo>
                    <a:pt x="67" y="0"/>
                  </a:lnTo>
                  <a:lnTo>
                    <a:pt x="71" y="16"/>
                  </a:lnTo>
                  <a:lnTo>
                    <a:pt x="85" y="14"/>
                  </a:lnTo>
                  <a:lnTo>
                    <a:pt x="89" y="24"/>
                  </a:lnTo>
                  <a:lnTo>
                    <a:pt x="81" y="30"/>
                  </a:lnTo>
                  <a:lnTo>
                    <a:pt x="81" y="42"/>
                  </a:lnTo>
                  <a:lnTo>
                    <a:pt x="89" y="48"/>
                  </a:lnTo>
                  <a:lnTo>
                    <a:pt x="89" y="68"/>
                  </a:lnTo>
                  <a:lnTo>
                    <a:pt x="85" y="76"/>
                  </a:lnTo>
                  <a:lnTo>
                    <a:pt x="67" y="74"/>
                  </a:lnTo>
                  <a:lnTo>
                    <a:pt x="61" y="66"/>
                  </a:lnTo>
                  <a:lnTo>
                    <a:pt x="51" y="74"/>
                  </a:lnTo>
                  <a:lnTo>
                    <a:pt x="43" y="74"/>
                  </a:lnTo>
                  <a:lnTo>
                    <a:pt x="43" y="86"/>
                  </a:lnTo>
                  <a:lnTo>
                    <a:pt x="51" y="86"/>
                  </a:lnTo>
                  <a:lnTo>
                    <a:pt x="51" y="96"/>
                  </a:lnTo>
                  <a:lnTo>
                    <a:pt x="36" y="96"/>
                  </a:lnTo>
                  <a:lnTo>
                    <a:pt x="18" y="82"/>
                  </a:lnTo>
                  <a:lnTo>
                    <a:pt x="10" y="68"/>
                  </a:lnTo>
                  <a:lnTo>
                    <a:pt x="0" y="48"/>
                  </a:lnTo>
                  <a:lnTo>
                    <a:pt x="10" y="32"/>
                  </a:lnTo>
                  <a:lnTo>
                    <a:pt x="12" y="24"/>
                  </a:lnTo>
                  <a:lnTo>
                    <a:pt x="36" y="2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1" name="Freeform 176"/>
            <p:cNvSpPr>
              <a:spLocks/>
            </p:cNvSpPr>
            <p:nvPr/>
          </p:nvSpPr>
          <p:spPr bwMode="gray">
            <a:xfrm>
              <a:off x="2432" y="2349"/>
              <a:ext cx="50" cy="12"/>
            </a:xfrm>
            <a:custGeom>
              <a:avLst/>
              <a:gdLst>
                <a:gd name="T0" fmla="*/ 8 w 50"/>
                <a:gd name="T1" fmla="*/ 0 h 12"/>
                <a:gd name="T2" fmla="*/ 20 w 50"/>
                <a:gd name="T3" fmla="*/ 0 h 12"/>
                <a:gd name="T4" fmla="*/ 32 w 50"/>
                <a:gd name="T5" fmla="*/ 2 h 12"/>
                <a:gd name="T6" fmla="*/ 42 w 50"/>
                <a:gd name="T7" fmla="*/ 4 h 12"/>
                <a:gd name="T8" fmla="*/ 50 w 50"/>
                <a:gd name="T9" fmla="*/ 6 h 12"/>
                <a:gd name="T10" fmla="*/ 46 w 50"/>
                <a:gd name="T11" fmla="*/ 8 h 12"/>
                <a:gd name="T12" fmla="*/ 34 w 50"/>
                <a:gd name="T13" fmla="*/ 8 h 12"/>
                <a:gd name="T14" fmla="*/ 26 w 50"/>
                <a:gd name="T15" fmla="*/ 8 h 12"/>
                <a:gd name="T16" fmla="*/ 16 w 50"/>
                <a:gd name="T17" fmla="*/ 8 h 12"/>
                <a:gd name="T18" fmla="*/ 6 w 50"/>
                <a:gd name="T19" fmla="*/ 12 h 12"/>
                <a:gd name="T20" fmla="*/ 0 w 50"/>
                <a:gd name="T21" fmla="*/ 10 h 12"/>
                <a:gd name="T22" fmla="*/ 4 w 50"/>
                <a:gd name="T23" fmla="*/ 0 h 12"/>
                <a:gd name="T24" fmla="*/ 8 w 5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12">
                  <a:moveTo>
                    <a:pt x="8" y="0"/>
                  </a:moveTo>
                  <a:lnTo>
                    <a:pt x="20" y="0"/>
                  </a:lnTo>
                  <a:lnTo>
                    <a:pt x="32" y="2"/>
                  </a:lnTo>
                  <a:lnTo>
                    <a:pt x="42" y="4"/>
                  </a:lnTo>
                  <a:lnTo>
                    <a:pt x="50" y="6"/>
                  </a:lnTo>
                  <a:lnTo>
                    <a:pt x="46" y="8"/>
                  </a:lnTo>
                  <a:lnTo>
                    <a:pt x="34" y="8"/>
                  </a:lnTo>
                  <a:lnTo>
                    <a:pt x="26" y="8"/>
                  </a:lnTo>
                  <a:lnTo>
                    <a:pt x="16" y="8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2" name="Freeform 177"/>
            <p:cNvSpPr>
              <a:spLocks/>
            </p:cNvSpPr>
            <p:nvPr/>
          </p:nvSpPr>
          <p:spPr bwMode="gray">
            <a:xfrm>
              <a:off x="2432" y="2349"/>
              <a:ext cx="50" cy="12"/>
            </a:xfrm>
            <a:custGeom>
              <a:avLst/>
              <a:gdLst>
                <a:gd name="T0" fmla="*/ 8 w 50"/>
                <a:gd name="T1" fmla="*/ 0 h 12"/>
                <a:gd name="T2" fmla="*/ 20 w 50"/>
                <a:gd name="T3" fmla="*/ 0 h 12"/>
                <a:gd name="T4" fmla="*/ 32 w 50"/>
                <a:gd name="T5" fmla="*/ 2 h 12"/>
                <a:gd name="T6" fmla="*/ 42 w 50"/>
                <a:gd name="T7" fmla="*/ 4 h 12"/>
                <a:gd name="T8" fmla="*/ 50 w 50"/>
                <a:gd name="T9" fmla="*/ 6 h 12"/>
                <a:gd name="T10" fmla="*/ 46 w 50"/>
                <a:gd name="T11" fmla="*/ 8 h 12"/>
                <a:gd name="T12" fmla="*/ 34 w 50"/>
                <a:gd name="T13" fmla="*/ 8 h 12"/>
                <a:gd name="T14" fmla="*/ 26 w 50"/>
                <a:gd name="T15" fmla="*/ 8 h 12"/>
                <a:gd name="T16" fmla="*/ 16 w 50"/>
                <a:gd name="T17" fmla="*/ 8 h 12"/>
                <a:gd name="T18" fmla="*/ 6 w 50"/>
                <a:gd name="T19" fmla="*/ 12 h 12"/>
                <a:gd name="T20" fmla="*/ 0 w 50"/>
                <a:gd name="T21" fmla="*/ 10 h 12"/>
                <a:gd name="T22" fmla="*/ 4 w 50"/>
                <a:gd name="T23" fmla="*/ 0 h 12"/>
                <a:gd name="T24" fmla="*/ 8 w 50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12">
                  <a:moveTo>
                    <a:pt x="8" y="0"/>
                  </a:moveTo>
                  <a:lnTo>
                    <a:pt x="20" y="0"/>
                  </a:lnTo>
                  <a:lnTo>
                    <a:pt x="32" y="2"/>
                  </a:lnTo>
                  <a:lnTo>
                    <a:pt x="42" y="4"/>
                  </a:lnTo>
                  <a:lnTo>
                    <a:pt x="50" y="6"/>
                  </a:lnTo>
                  <a:lnTo>
                    <a:pt x="46" y="8"/>
                  </a:lnTo>
                  <a:lnTo>
                    <a:pt x="34" y="8"/>
                  </a:lnTo>
                  <a:lnTo>
                    <a:pt x="26" y="8"/>
                  </a:lnTo>
                  <a:lnTo>
                    <a:pt x="16" y="8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3" name="Freeform 178"/>
            <p:cNvSpPr>
              <a:spLocks/>
            </p:cNvSpPr>
            <p:nvPr/>
          </p:nvSpPr>
          <p:spPr bwMode="gray">
            <a:xfrm>
              <a:off x="2428" y="2301"/>
              <a:ext cx="92" cy="70"/>
            </a:xfrm>
            <a:custGeom>
              <a:avLst/>
              <a:gdLst>
                <a:gd name="T0" fmla="*/ 2 w 92"/>
                <a:gd name="T1" fmla="*/ 34 h 70"/>
                <a:gd name="T2" fmla="*/ 0 w 92"/>
                <a:gd name="T3" fmla="*/ 28 h 70"/>
                <a:gd name="T4" fmla="*/ 6 w 92"/>
                <a:gd name="T5" fmla="*/ 20 h 70"/>
                <a:gd name="T6" fmla="*/ 12 w 92"/>
                <a:gd name="T7" fmla="*/ 12 h 70"/>
                <a:gd name="T8" fmla="*/ 14 w 92"/>
                <a:gd name="T9" fmla="*/ 2 h 70"/>
                <a:gd name="T10" fmla="*/ 28 w 92"/>
                <a:gd name="T11" fmla="*/ 0 h 70"/>
                <a:gd name="T12" fmla="*/ 42 w 92"/>
                <a:gd name="T13" fmla="*/ 0 h 70"/>
                <a:gd name="T14" fmla="*/ 54 w 92"/>
                <a:gd name="T15" fmla="*/ 6 h 70"/>
                <a:gd name="T16" fmla="*/ 62 w 92"/>
                <a:gd name="T17" fmla="*/ 12 h 70"/>
                <a:gd name="T18" fmla="*/ 70 w 92"/>
                <a:gd name="T19" fmla="*/ 24 h 70"/>
                <a:gd name="T20" fmla="*/ 80 w 92"/>
                <a:gd name="T21" fmla="*/ 32 h 70"/>
                <a:gd name="T22" fmla="*/ 82 w 92"/>
                <a:gd name="T23" fmla="*/ 38 h 70"/>
                <a:gd name="T24" fmla="*/ 84 w 92"/>
                <a:gd name="T25" fmla="*/ 50 h 70"/>
                <a:gd name="T26" fmla="*/ 90 w 92"/>
                <a:gd name="T27" fmla="*/ 58 h 70"/>
                <a:gd name="T28" fmla="*/ 92 w 92"/>
                <a:gd name="T29" fmla="*/ 66 h 70"/>
                <a:gd name="T30" fmla="*/ 92 w 92"/>
                <a:gd name="T31" fmla="*/ 70 h 70"/>
                <a:gd name="T32" fmla="*/ 70 w 92"/>
                <a:gd name="T33" fmla="*/ 68 h 70"/>
                <a:gd name="T34" fmla="*/ 64 w 92"/>
                <a:gd name="T35" fmla="*/ 64 h 70"/>
                <a:gd name="T36" fmla="*/ 58 w 92"/>
                <a:gd name="T37" fmla="*/ 64 h 70"/>
                <a:gd name="T38" fmla="*/ 50 w 92"/>
                <a:gd name="T39" fmla="*/ 64 h 70"/>
                <a:gd name="T40" fmla="*/ 38 w 92"/>
                <a:gd name="T41" fmla="*/ 64 h 70"/>
                <a:gd name="T42" fmla="*/ 32 w 92"/>
                <a:gd name="T43" fmla="*/ 64 h 70"/>
                <a:gd name="T44" fmla="*/ 28 w 92"/>
                <a:gd name="T45" fmla="*/ 68 h 70"/>
                <a:gd name="T46" fmla="*/ 10 w 92"/>
                <a:gd name="T47" fmla="*/ 70 h 70"/>
                <a:gd name="T48" fmla="*/ 10 w 92"/>
                <a:gd name="T49" fmla="*/ 60 h 70"/>
                <a:gd name="T50" fmla="*/ 20 w 92"/>
                <a:gd name="T51" fmla="*/ 56 h 70"/>
                <a:gd name="T52" fmla="*/ 30 w 92"/>
                <a:gd name="T53" fmla="*/ 56 h 70"/>
                <a:gd name="T54" fmla="*/ 38 w 92"/>
                <a:gd name="T55" fmla="*/ 56 h 70"/>
                <a:gd name="T56" fmla="*/ 50 w 92"/>
                <a:gd name="T57" fmla="*/ 56 h 70"/>
                <a:gd name="T58" fmla="*/ 54 w 92"/>
                <a:gd name="T59" fmla="*/ 54 h 70"/>
                <a:gd name="T60" fmla="*/ 40 w 92"/>
                <a:gd name="T61" fmla="*/ 50 h 70"/>
                <a:gd name="T62" fmla="*/ 36 w 92"/>
                <a:gd name="T63" fmla="*/ 50 h 70"/>
                <a:gd name="T64" fmla="*/ 22 w 92"/>
                <a:gd name="T65" fmla="*/ 48 h 70"/>
                <a:gd name="T66" fmla="*/ 12 w 92"/>
                <a:gd name="T67" fmla="*/ 48 h 70"/>
                <a:gd name="T68" fmla="*/ 8 w 92"/>
                <a:gd name="T69" fmla="*/ 48 h 70"/>
                <a:gd name="T70" fmla="*/ 4 w 92"/>
                <a:gd name="T71" fmla="*/ 40 h 70"/>
                <a:gd name="T72" fmla="*/ 2 w 92"/>
                <a:gd name="T73" fmla="*/ 3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70">
                  <a:moveTo>
                    <a:pt x="2" y="34"/>
                  </a:moveTo>
                  <a:lnTo>
                    <a:pt x="0" y="28"/>
                  </a:lnTo>
                  <a:lnTo>
                    <a:pt x="6" y="20"/>
                  </a:lnTo>
                  <a:lnTo>
                    <a:pt x="12" y="12"/>
                  </a:lnTo>
                  <a:lnTo>
                    <a:pt x="14" y="2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54" y="6"/>
                  </a:lnTo>
                  <a:lnTo>
                    <a:pt x="62" y="12"/>
                  </a:lnTo>
                  <a:lnTo>
                    <a:pt x="70" y="24"/>
                  </a:lnTo>
                  <a:lnTo>
                    <a:pt x="80" y="32"/>
                  </a:lnTo>
                  <a:lnTo>
                    <a:pt x="82" y="38"/>
                  </a:lnTo>
                  <a:lnTo>
                    <a:pt x="84" y="50"/>
                  </a:lnTo>
                  <a:lnTo>
                    <a:pt x="90" y="58"/>
                  </a:lnTo>
                  <a:lnTo>
                    <a:pt x="92" y="66"/>
                  </a:lnTo>
                  <a:lnTo>
                    <a:pt x="92" y="70"/>
                  </a:lnTo>
                  <a:lnTo>
                    <a:pt x="70" y="68"/>
                  </a:lnTo>
                  <a:lnTo>
                    <a:pt x="64" y="64"/>
                  </a:lnTo>
                  <a:lnTo>
                    <a:pt x="58" y="64"/>
                  </a:lnTo>
                  <a:lnTo>
                    <a:pt x="50" y="64"/>
                  </a:lnTo>
                  <a:lnTo>
                    <a:pt x="38" y="64"/>
                  </a:lnTo>
                  <a:lnTo>
                    <a:pt x="32" y="64"/>
                  </a:lnTo>
                  <a:lnTo>
                    <a:pt x="28" y="68"/>
                  </a:lnTo>
                  <a:lnTo>
                    <a:pt x="10" y="70"/>
                  </a:lnTo>
                  <a:lnTo>
                    <a:pt x="10" y="60"/>
                  </a:lnTo>
                  <a:lnTo>
                    <a:pt x="20" y="56"/>
                  </a:lnTo>
                  <a:lnTo>
                    <a:pt x="30" y="56"/>
                  </a:lnTo>
                  <a:lnTo>
                    <a:pt x="38" y="56"/>
                  </a:lnTo>
                  <a:lnTo>
                    <a:pt x="50" y="56"/>
                  </a:lnTo>
                  <a:lnTo>
                    <a:pt x="54" y="54"/>
                  </a:lnTo>
                  <a:lnTo>
                    <a:pt x="40" y="50"/>
                  </a:lnTo>
                  <a:lnTo>
                    <a:pt x="36" y="50"/>
                  </a:lnTo>
                  <a:lnTo>
                    <a:pt x="22" y="48"/>
                  </a:lnTo>
                  <a:lnTo>
                    <a:pt x="12" y="48"/>
                  </a:lnTo>
                  <a:lnTo>
                    <a:pt x="8" y="48"/>
                  </a:lnTo>
                  <a:lnTo>
                    <a:pt x="4" y="40"/>
                  </a:lnTo>
                  <a:lnTo>
                    <a:pt x="2" y="3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4" name="Freeform 179"/>
            <p:cNvSpPr>
              <a:spLocks/>
            </p:cNvSpPr>
            <p:nvPr/>
          </p:nvSpPr>
          <p:spPr bwMode="gray">
            <a:xfrm>
              <a:off x="3182" y="2982"/>
              <a:ext cx="38" cy="36"/>
            </a:xfrm>
            <a:custGeom>
              <a:avLst/>
              <a:gdLst>
                <a:gd name="T0" fmla="*/ 28 w 38"/>
                <a:gd name="T1" fmla="*/ 0 h 36"/>
                <a:gd name="T2" fmla="*/ 0 w 38"/>
                <a:gd name="T3" fmla="*/ 10 h 36"/>
                <a:gd name="T4" fmla="*/ 8 w 38"/>
                <a:gd name="T5" fmla="*/ 36 h 36"/>
                <a:gd name="T6" fmla="*/ 38 w 38"/>
                <a:gd name="T7" fmla="*/ 26 h 36"/>
                <a:gd name="T8" fmla="*/ 26 w 38"/>
                <a:gd name="T9" fmla="*/ 18 h 36"/>
                <a:gd name="T10" fmla="*/ 28 w 38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6">
                  <a:moveTo>
                    <a:pt x="28" y="0"/>
                  </a:moveTo>
                  <a:lnTo>
                    <a:pt x="0" y="10"/>
                  </a:lnTo>
                  <a:lnTo>
                    <a:pt x="8" y="36"/>
                  </a:lnTo>
                  <a:lnTo>
                    <a:pt x="38" y="26"/>
                  </a:lnTo>
                  <a:lnTo>
                    <a:pt x="26" y="18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5" name="Freeform 180"/>
            <p:cNvSpPr>
              <a:spLocks/>
            </p:cNvSpPr>
            <p:nvPr/>
          </p:nvSpPr>
          <p:spPr bwMode="gray">
            <a:xfrm>
              <a:off x="3130" y="3018"/>
              <a:ext cx="32" cy="44"/>
            </a:xfrm>
            <a:custGeom>
              <a:avLst/>
              <a:gdLst>
                <a:gd name="T0" fmla="*/ 32 w 32"/>
                <a:gd name="T1" fmla="*/ 28 h 44"/>
                <a:gd name="T2" fmla="*/ 16 w 32"/>
                <a:gd name="T3" fmla="*/ 0 h 44"/>
                <a:gd name="T4" fmla="*/ 0 w 32"/>
                <a:gd name="T5" fmla="*/ 22 h 44"/>
                <a:gd name="T6" fmla="*/ 10 w 32"/>
                <a:gd name="T7" fmla="*/ 44 h 44"/>
                <a:gd name="T8" fmla="*/ 18 w 32"/>
                <a:gd name="T9" fmla="*/ 32 h 44"/>
                <a:gd name="T10" fmla="*/ 32 w 32"/>
                <a:gd name="T11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32" y="28"/>
                  </a:moveTo>
                  <a:lnTo>
                    <a:pt x="16" y="0"/>
                  </a:lnTo>
                  <a:lnTo>
                    <a:pt x="0" y="22"/>
                  </a:lnTo>
                  <a:lnTo>
                    <a:pt x="10" y="44"/>
                  </a:lnTo>
                  <a:lnTo>
                    <a:pt x="18" y="32"/>
                  </a:lnTo>
                  <a:lnTo>
                    <a:pt x="32" y="2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6" name="Freeform 181"/>
            <p:cNvSpPr>
              <a:spLocks/>
            </p:cNvSpPr>
            <p:nvPr/>
          </p:nvSpPr>
          <p:spPr bwMode="gray">
            <a:xfrm>
              <a:off x="3031" y="1219"/>
              <a:ext cx="170" cy="262"/>
            </a:xfrm>
            <a:custGeom>
              <a:avLst/>
              <a:gdLst>
                <a:gd name="T0" fmla="*/ 106 w 170"/>
                <a:gd name="T1" fmla="*/ 250 h 262"/>
                <a:gd name="T2" fmla="*/ 88 w 170"/>
                <a:gd name="T3" fmla="*/ 250 h 262"/>
                <a:gd name="T4" fmla="*/ 64 w 170"/>
                <a:gd name="T5" fmla="*/ 258 h 262"/>
                <a:gd name="T6" fmla="*/ 40 w 170"/>
                <a:gd name="T7" fmla="*/ 262 h 262"/>
                <a:gd name="T8" fmla="*/ 10 w 170"/>
                <a:gd name="T9" fmla="*/ 246 h 262"/>
                <a:gd name="T10" fmla="*/ 12 w 170"/>
                <a:gd name="T11" fmla="*/ 226 h 262"/>
                <a:gd name="T12" fmla="*/ 6 w 170"/>
                <a:gd name="T13" fmla="*/ 204 h 262"/>
                <a:gd name="T14" fmla="*/ 10 w 170"/>
                <a:gd name="T15" fmla="*/ 188 h 262"/>
                <a:gd name="T16" fmla="*/ 22 w 170"/>
                <a:gd name="T17" fmla="*/ 182 h 262"/>
                <a:gd name="T18" fmla="*/ 28 w 170"/>
                <a:gd name="T19" fmla="*/ 170 h 262"/>
                <a:gd name="T20" fmla="*/ 64 w 170"/>
                <a:gd name="T21" fmla="*/ 142 h 262"/>
                <a:gd name="T22" fmla="*/ 72 w 170"/>
                <a:gd name="T23" fmla="*/ 140 h 262"/>
                <a:gd name="T24" fmla="*/ 70 w 170"/>
                <a:gd name="T25" fmla="*/ 124 h 262"/>
                <a:gd name="T26" fmla="*/ 54 w 170"/>
                <a:gd name="T27" fmla="*/ 116 h 262"/>
                <a:gd name="T28" fmla="*/ 44 w 170"/>
                <a:gd name="T29" fmla="*/ 102 h 262"/>
                <a:gd name="T30" fmla="*/ 50 w 170"/>
                <a:gd name="T31" fmla="*/ 86 h 262"/>
                <a:gd name="T32" fmla="*/ 42 w 170"/>
                <a:gd name="T33" fmla="*/ 82 h 262"/>
                <a:gd name="T34" fmla="*/ 44 w 170"/>
                <a:gd name="T35" fmla="*/ 62 h 262"/>
                <a:gd name="T36" fmla="*/ 34 w 170"/>
                <a:gd name="T37" fmla="*/ 48 h 262"/>
                <a:gd name="T38" fmla="*/ 20 w 170"/>
                <a:gd name="T39" fmla="*/ 48 h 262"/>
                <a:gd name="T40" fmla="*/ 0 w 170"/>
                <a:gd name="T41" fmla="*/ 30 h 262"/>
                <a:gd name="T42" fmla="*/ 10 w 170"/>
                <a:gd name="T43" fmla="*/ 22 h 262"/>
                <a:gd name="T44" fmla="*/ 24 w 170"/>
                <a:gd name="T45" fmla="*/ 38 h 262"/>
                <a:gd name="T46" fmla="*/ 66 w 170"/>
                <a:gd name="T47" fmla="*/ 42 h 262"/>
                <a:gd name="T48" fmla="*/ 76 w 170"/>
                <a:gd name="T49" fmla="*/ 32 h 262"/>
                <a:gd name="T50" fmla="*/ 84 w 170"/>
                <a:gd name="T51" fmla="*/ 12 h 262"/>
                <a:gd name="T52" fmla="*/ 104 w 170"/>
                <a:gd name="T53" fmla="*/ 0 h 262"/>
                <a:gd name="T54" fmla="*/ 126 w 170"/>
                <a:gd name="T55" fmla="*/ 8 h 262"/>
                <a:gd name="T56" fmla="*/ 136 w 170"/>
                <a:gd name="T57" fmla="*/ 22 h 262"/>
                <a:gd name="T58" fmla="*/ 126 w 170"/>
                <a:gd name="T59" fmla="*/ 32 h 262"/>
                <a:gd name="T60" fmla="*/ 122 w 170"/>
                <a:gd name="T61" fmla="*/ 54 h 262"/>
                <a:gd name="T62" fmla="*/ 146 w 170"/>
                <a:gd name="T63" fmla="*/ 68 h 262"/>
                <a:gd name="T64" fmla="*/ 130 w 170"/>
                <a:gd name="T65" fmla="*/ 84 h 262"/>
                <a:gd name="T66" fmla="*/ 140 w 170"/>
                <a:gd name="T67" fmla="*/ 102 h 262"/>
                <a:gd name="T68" fmla="*/ 146 w 170"/>
                <a:gd name="T69" fmla="*/ 118 h 262"/>
                <a:gd name="T70" fmla="*/ 138 w 170"/>
                <a:gd name="T71" fmla="*/ 138 h 262"/>
                <a:gd name="T72" fmla="*/ 148 w 170"/>
                <a:gd name="T73" fmla="*/ 148 h 262"/>
                <a:gd name="T74" fmla="*/ 156 w 170"/>
                <a:gd name="T75" fmla="*/ 162 h 262"/>
                <a:gd name="T76" fmla="*/ 146 w 170"/>
                <a:gd name="T77" fmla="*/ 172 h 262"/>
                <a:gd name="T78" fmla="*/ 170 w 170"/>
                <a:gd name="T79" fmla="*/ 190 h 262"/>
                <a:gd name="T80" fmla="*/ 162 w 170"/>
                <a:gd name="T81" fmla="*/ 204 h 262"/>
                <a:gd name="T82" fmla="*/ 136 w 170"/>
                <a:gd name="T83" fmla="*/ 228 h 262"/>
                <a:gd name="T84" fmla="*/ 106 w 170"/>
                <a:gd name="T85" fmla="*/ 25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0" h="262">
                  <a:moveTo>
                    <a:pt x="106" y="250"/>
                  </a:moveTo>
                  <a:lnTo>
                    <a:pt x="88" y="250"/>
                  </a:lnTo>
                  <a:lnTo>
                    <a:pt x="64" y="258"/>
                  </a:lnTo>
                  <a:lnTo>
                    <a:pt x="40" y="262"/>
                  </a:lnTo>
                  <a:lnTo>
                    <a:pt x="10" y="246"/>
                  </a:lnTo>
                  <a:lnTo>
                    <a:pt x="12" y="226"/>
                  </a:lnTo>
                  <a:lnTo>
                    <a:pt x="6" y="204"/>
                  </a:lnTo>
                  <a:lnTo>
                    <a:pt x="10" y="188"/>
                  </a:lnTo>
                  <a:lnTo>
                    <a:pt x="22" y="182"/>
                  </a:lnTo>
                  <a:lnTo>
                    <a:pt x="28" y="170"/>
                  </a:lnTo>
                  <a:lnTo>
                    <a:pt x="64" y="142"/>
                  </a:lnTo>
                  <a:lnTo>
                    <a:pt x="72" y="140"/>
                  </a:lnTo>
                  <a:lnTo>
                    <a:pt x="70" y="124"/>
                  </a:lnTo>
                  <a:lnTo>
                    <a:pt x="54" y="116"/>
                  </a:lnTo>
                  <a:lnTo>
                    <a:pt x="44" y="102"/>
                  </a:lnTo>
                  <a:lnTo>
                    <a:pt x="50" y="86"/>
                  </a:lnTo>
                  <a:lnTo>
                    <a:pt x="42" y="82"/>
                  </a:lnTo>
                  <a:lnTo>
                    <a:pt x="44" y="62"/>
                  </a:lnTo>
                  <a:lnTo>
                    <a:pt x="34" y="48"/>
                  </a:lnTo>
                  <a:lnTo>
                    <a:pt x="20" y="48"/>
                  </a:lnTo>
                  <a:lnTo>
                    <a:pt x="0" y="30"/>
                  </a:lnTo>
                  <a:lnTo>
                    <a:pt x="10" y="22"/>
                  </a:lnTo>
                  <a:lnTo>
                    <a:pt x="24" y="38"/>
                  </a:lnTo>
                  <a:lnTo>
                    <a:pt x="66" y="42"/>
                  </a:lnTo>
                  <a:lnTo>
                    <a:pt x="76" y="32"/>
                  </a:lnTo>
                  <a:lnTo>
                    <a:pt x="84" y="12"/>
                  </a:lnTo>
                  <a:lnTo>
                    <a:pt x="104" y="0"/>
                  </a:lnTo>
                  <a:lnTo>
                    <a:pt x="126" y="8"/>
                  </a:lnTo>
                  <a:lnTo>
                    <a:pt x="136" y="22"/>
                  </a:lnTo>
                  <a:lnTo>
                    <a:pt x="126" y="32"/>
                  </a:lnTo>
                  <a:lnTo>
                    <a:pt x="122" y="54"/>
                  </a:lnTo>
                  <a:lnTo>
                    <a:pt x="146" y="68"/>
                  </a:lnTo>
                  <a:lnTo>
                    <a:pt x="130" y="84"/>
                  </a:lnTo>
                  <a:lnTo>
                    <a:pt x="140" y="102"/>
                  </a:lnTo>
                  <a:lnTo>
                    <a:pt x="146" y="118"/>
                  </a:lnTo>
                  <a:lnTo>
                    <a:pt x="138" y="138"/>
                  </a:lnTo>
                  <a:lnTo>
                    <a:pt x="148" y="148"/>
                  </a:lnTo>
                  <a:lnTo>
                    <a:pt x="156" y="162"/>
                  </a:lnTo>
                  <a:lnTo>
                    <a:pt x="146" y="172"/>
                  </a:lnTo>
                  <a:lnTo>
                    <a:pt x="170" y="190"/>
                  </a:lnTo>
                  <a:lnTo>
                    <a:pt x="162" y="204"/>
                  </a:lnTo>
                  <a:lnTo>
                    <a:pt x="136" y="228"/>
                  </a:lnTo>
                  <a:lnTo>
                    <a:pt x="106" y="25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7" name="Freeform 182"/>
            <p:cNvSpPr>
              <a:spLocks/>
            </p:cNvSpPr>
            <p:nvPr/>
          </p:nvSpPr>
          <p:spPr bwMode="gray">
            <a:xfrm>
              <a:off x="2876" y="1249"/>
              <a:ext cx="209" cy="338"/>
            </a:xfrm>
            <a:custGeom>
              <a:avLst/>
              <a:gdLst>
                <a:gd name="T0" fmla="*/ 167 w 209"/>
                <a:gd name="T1" fmla="*/ 10 h 338"/>
                <a:gd name="T2" fmla="*/ 189 w 209"/>
                <a:gd name="T3" fmla="*/ 18 h 338"/>
                <a:gd name="T4" fmla="*/ 199 w 209"/>
                <a:gd name="T5" fmla="*/ 40 h 338"/>
                <a:gd name="T6" fmla="*/ 205 w 209"/>
                <a:gd name="T7" fmla="*/ 56 h 338"/>
                <a:gd name="T8" fmla="*/ 209 w 209"/>
                <a:gd name="T9" fmla="*/ 86 h 338"/>
                <a:gd name="T10" fmla="*/ 181 w 209"/>
                <a:gd name="T11" fmla="*/ 90 h 338"/>
                <a:gd name="T12" fmla="*/ 161 w 209"/>
                <a:gd name="T13" fmla="*/ 114 h 338"/>
                <a:gd name="T14" fmla="*/ 153 w 209"/>
                <a:gd name="T15" fmla="*/ 138 h 338"/>
                <a:gd name="T16" fmla="*/ 121 w 209"/>
                <a:gd name="T17" fmla="*/ 152 h 338"/>
                <a:gd name="T18" fmla="*/ 103 w 209"/>
                <a:gd name="T19" fmla="*/ 178 h 338"/>
                <a:gd name="T20" fmla="*/ 101 w 209"/>
                <a:gd name="T21" fmla="*/ 216 h 338"/>
                <a:gd name="T22" fmla="*/ 125 w 209"/>
                <a:gd name="T23" fmla="*/ 236 h 338"/>
                <a:gd name="T24" fmla="*/ 111 w 209"/>
                <a:gd name="T25" fmla="*/ 256 h 338"/>
                <a:gd name="T26" fmla="*/ 91 w 209"/>
                <a:gd name="T27" fmla="*/ 278 h 338"/>
                <a:gd name="T28" fmla="*/ 87 w 209"/>
                <a:gd name="T29" fmla="*/ 304 h 338"/>
                <a:gd name="T30" fmla="*/ 69 w 209"/>
                <a:gd name="T31" fmla="*/ 322 h 338"/>
                <a:gd name="T32" fmla="*/ 51 w 209"/>
                <a:gd name="T33" fmla="*/ 336 h 338"/>
                <a:gd name="T34" fmla="*/ 33 w 209"/>
                <a:gd name="T35" fmla="*/ 324 h 338"/>
                <a:gd name="T36" fmla="*/ 29 w 209"/>
                <a:gd name="T37" fmla="*/ 308 h 338"/>
                <a:gd name="T38" fmla="*/ 11 w 209"/>
                <a:gd name="T39" fmla="*/ 274 h 338"/>
                <a:gd name="T40" fmla="*/ 17 w 209"/>
                <a:gd name="T41" fmla="*/ 252 h 338"/>
                <a:gd name="T42" fmla="*/ 25 w 209"/>
                <a:gd name="T43" fmla="*/ 228 h 338"/>
                <a:gd name="T44" fmla="*/ 17 w 209"/>
                <a:gd name="T45" fmla="*/ 208 h 338"/>
                <a:gd name="T46" fmla="*/ 29 w 209"/>
                <a:gd name="T47" fmla="*/ 194 h 338"/>
                <a:gd name="T48" fmla="*/ 17 w 209"/>
                <a:gd name="T49" fmla="*/ 168 h 338"/>
                <a:gd name="T50" fmla="*/ 33 w 209"/>
                <a:gd name="T51" fmla="*/ 134 h 338"/>
                <a:gd name="T52" fmla="*/ 53 w 209"/>
                <a:gd name="T53" fmla="*/ 124 h 338"/>
                <a:gd name="T54" fmla="*/ 57 w 209"/>
                <a:gd name="T55" fmla="*/ 94 h 338"/>
                <a:gd name="T56" fmla="*/ 73 w 209"/>
                <a:gd name="T57" fmla="*/ 76 h 338"/>
                <a:gd name="T58" fmla="*/ 87 w 209"/>
                <a:gd name="T59" fmla="*/ 54 h 338"/>
                <a:gd name="T60" fmla="*/ 99 w 209"/>
                <a:gd name="T61" fmla="*/ 26 h 338"/>
                <a:gd name="T62" fmla="*/ 117 w 209"/>
                <a:gd name="T63" fmla="*/ 12 h 338"/>
                <a:gd name="T64" fmla="*/ 131 w 209"/>
                <a:gd name="T65" fmla="*/ 18 h 338"/>
                <a:gd name="T66" fmla="*/ 145 w 209"/>
                <a:gd name="T67" fmla="*/ 2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9" h="338">
                  <a:moveTo>
                    <a:pt x="155" y="0"/>
                  </a:moveTo>
                  <a:lnTo>
                    <a:pt x="167" y="10"/>
                  </a:lnTo>
                  <a:lnTo>
                    <a:pt x="175" y="18"/>
                  </a:lnTo>
                  <a:lnTo>
                    <a:pt x="189" y="18"/>
                  </a:lnTo>
                  <a:lnTo>
                    <a:pt x="199" y="32"/>
                  </a:lnTo>
                  <a:lnTo>
                    <a:pt x="199" y="40"/>
                  </a:lnTo>
                  <a:lnTo>
                    <a:pt x="197" y="52"/>
                  </a:lnTo>
                  <a:lnTo>
                    <a:pt x="205" y="56"/>
                  </a:lnTo>
                  <a:lnTo>
                    <a:pt x="199" y="72"/>
                  </a:lnTo>
                  <a:lnTo>
                    <a:pt x="209" y="86"/>
                  </a:lnTo>
                  <a:lnTo>
                    <a:pt x="191" y="88"/>
                  </a:lnTo>
                  <a:lnTo>
                    <a:pt x="181" y="90"/>
                  </a:lnTo>
                  <a:lnTo>
                    <a:pt x="167" y="100"/>
                  </a:lnTo>
                  <a:lnTo>
                    <a:pt x="161" y="114"/>
                  </a:lnTo>
                  <a:lnTo>
                    <a:pt x="165" y="124"/>
                  </a:lnTo>
                  <a:lnTo>
                    <a:pt x="153" y="138"/>
                  </a:lnTo>
                  <a:lnTo>
                    <a:pt x="137" y="150"/>
                  </a:lnTo>
                  <a:lnTo>
                    <a:pt x="121" y="152"/>
                  </a:lnTo>
                  <a:lnTo>
                    <a:pt x="111" y="166"/>
                  </a:lnTo>
                  <a:lnTo>
                    <a:pt x="103" y="178"/>
                  </a:lnTo>
                  <a:lnTo>
                    <a:pt x="99" y="194"/>
                  </a:lnTo>
                  <a:lnTo>
                    <a:pt x="101" y="216"/>
                  </a:lnTo>
                  <a:lnTo>
                    <a:pt x="115" y="222"/>
                  </a:lnTo>
                  <a:lnTo>
                    <a:pt x="125" y="236"/>
                  </a:lnTo>
                  <a:lnTo>
                    <a:pt x="123" y="248"/>
                  </a:lnTo>
                  <a:lnTo>
                    <a:pt x="111" y="256"/>
                  </a:lnTo>
                  <a:lnTo>
                    <a:pt x="93" y="266"/>
                  </a:lnTo>
                  <a:lnTo>
                    <a:pt x="91" y="278"/>
                  </a:lnTo>
                  <a:lnTo>
                    <a:pt x="91" y="292"/>
                  </a:lnTo>
                  <a:lnTo>
                    <a:pt x="87" y="304"/>
                  </a:lnTo>
                  <a:lnTo>
                    <a:pt x="81" y="316"/>
                  </a:lnTo>
                  <a:lnTo>
                    <a:pt x="69" y="322"/>
                  </a:lnTo>
                  <a:lnTo>
                    <a:pt x="55" y="324"/>
                  </a:lnTo>
                  <a:lnTo>
                    <a:pt x="51" y="336"/>
                  </a:lnTo>
                  <a:lnTo>
                    <a:pt x="37" y="338"/>
                  </a:lnTo>
                  <a:lnTo>
                    <a:pt x="33" y="324"/>
                  </a:lnTo>
                  <a:lnTo>
                    <a:pt x="29" y="316"/>
                  </a:lnTo>
                  <a:lnTo>
                    <a:pt x="29" y="308"/>
                  </a:lnTo>
                  <a:lnTo>
                    <a:pt x="17" y="290"/>
                  </a:lnTo>
                  <a:lnTo>
                    <a:pt x="11" y="274"/>
                  </a:lnTo>
                  <a:lnTo>
                    <a:pt x="0" y="254"/>
                  </a:lnTo>
                  <a:lnTo>
                    <a:pt x="17" y="252"/>
                  </a:lnTo>
                  <a:lnTo>
                    <a:pt x="17" y="236"/>
                  </a:lnTo>
                  <a:lnTo>
                    <a:pt x="25" y="228"/>
                  </a:lnTo>
                  <a:lnTo>
                    <a:pt x="29" y="216"/>
                  </a:lnTo>
                  <a:lnTo>
                    <a:pt x="17" y="208"/>
                  </a:lnTo>
                  <a:lnTo>
                    <a:pt x="31" y="206"/>
                  </a:lnTo>
                  <a:lnTo>
                    <a:pt x="29" y="194"/>
                  </a:lnTo>
                  <a:lnTo>
                    <a:pt x="17" y="188"/>
                  </a:lnTo>
                  <a:lnTo>
                    <a:pt x="17" y="168"/>
                  </a:lnTo>
                  <a:lnTo>
                    <a:pt x="17" y="138"/>
                  </a:lnTo>
                  <a:lnTo>
                    <a:pt x="33" y="134"/>
                  </a:lnTo>
                  <a:lnTo>
                    <a:pt x="49" y="128"/>
                  </a:lnTo>
                  <a:lnTo>
                    <a:pt x="53" y="124"/>
                  </a:lnTo>
                  <a:lnTo>
                    <a:pt x="47" y="110"/>
                  </a:lnTo>
                  <a:lnTo>
                    <a:pt x="57" y="94"/>
                  </a:lnTo>
                  <a:lnTo>
                    <a:pt x="59" y="80"/>
                  </a:lnTo>
                  <a:lnTo>
                    <a:pt x="73" y="76"/>
                  </a:lnTo>
                  <a:lnTo>
                    <a:pt x="75" y="64"/>
                  </a:lnTo>
                  <a:lnTo>
                    <a:pt x="87" y="54"/>
                  </a:lnTo>
                  <a:lnTo>
                    <a:pt x="87" y="42"/>
                  </a:lnTo>
                  <a:lnTo>
                    <a:pt x="99" y="26"/>
                  </a:lnTo>
                  <a:lnTo>
                    <a:pt x="117" y="24"/>
                  </a:lnTo>
                  <a:lnTo>
                    <a:pt x="117" y="12"/>
                  </a:lnTo>
                  <a:lnTo>
                    <a:pt x="131" y="10"/>
                  </a:lnTo>
                  <a:lnTo>
                    <a:pt x="131" y="18"/>
                  </a:lnTo>
                  <a:lnTo>
                    <a:pt x="145" y="18"/>
                  </a:lnTo>
                  <a:lnTo>
                    <a:pt x="145" y="2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8" name="Freeform 183"/>
            <p:cNvSpPr>
              <a:spLocks/>
            </p:cNvSpPr>
            <p:nvPr/>
          </p:nvSpPr>
          <p:spPr bwMode="gray">
            <a:xfrm>
              <a:off x="2780" y="1189"/>
              <a:ext cx="411" cy="338"/>
            </a:xfrm>
            <a:custGeom>
              <a:avLst/>
              <a:gdLst>
                <a:gd name="T0" fmla="*/ 92 w 411"/>
                <a:gd name="T1" fmla="*/ 310 h 338"/>
                <a:gd name="T2" fmla="*/ 82 w 411"/>
                <a:gd name="T3" fmla="*/ 312 h 338"/>
                <a:gd name="T4" fmla="*/ 62 w 411"/>
                <a:gd name="T5" fmla="*/ 328 h 338"/>
                <a:gd name="T6" fmla="*/ 24 w 411"/>
                <a:gd name="T7" fmla="*/ 334 h 338"/>
                <a:gd name="T8" fmla="*/ 10 w 411"/>
                <a:gd name="T9" fmla="*/ 316 h 338"/>
                <a:gd name="T10" fmla="*/ 16 w 411"/>
                <a:gd name="T11" fmla="*/ 302 h 338"/>
                <a:gd name="T12" fmla="*/ 4 w 411"/>
                <a:gd name="T13" fmla="*/ 296 h 338"/>
                <a:gd name="T14" fmla="*/ 8 w 411"/>
                <a:gd name="T15" fmla="*/ 280 h 338"/>
                <a:gd name="T16" fmla="*/ 0 w 411"/>
                <a:gd name="T17" fmla="*/ 250 h 338"/>
                <a:gd name="T18" fmla="*/ 26 w 411"/>
                <a:gd name="T19" fmla="*/ 230 h 338"/>
                <a:gd name="T20" fmla="*/ 56 w 411"/>
                <a:gd name="T21" fmla="*/ 220 h 338"/>
                <a:gd name="T22" fmla="*/ 70 w 411"/>
                <a:gd name="T23" fmla="*/ 208 h 338"/>
                <a:gd name="T24" fmla="*/ 98 w 411"/>
                <a:gd name="T25" fmla="*/ 202 h 338"/>
                <a:gd name="T26" fmla="*/ 84 w 411"/>
                <a:gd name="T27" fmla="*/ 204 h 338"/>
                <a:gd name="T28" fmla="*/ 92 w 411"/>
                <a:gd name="T29" fmla="*/ 184 h 338"/>
                <a:gd name="T30" fmla="*/ 113 w 411"/>
                <a:gd name="T31" fmla="*/ 164 h 338"/>
                <a:gd name="T32" fmla="*/ 137 w 411"/>
                <a:gd name="T33" fmla="*/ 134 h 338"/>
                <a:gd name="T34" fmla="*/ 157 w 411"/>
                <a:gd name="T35" fmla="*/ 106 h 338"/>
                <a:gd name="T36" fmla="*/ 175 w 411"/>
                <a:gd name="T37" fmla="*/ 86 h 338"/>
                <a:gd name="T38" fmla="*/ 185 w 411"/>
                <a:gd name="T39" fmla="*/ 72 h 338"/>
                <a:gd name="T40" fmla="*/ 163 w 411"/>
                <a:gd name="T41" fmla="*/ 78 h 338"/>
                <a:gd name="T42" fmla="*/ 165 w 411"/>
                <a:gd name="T43" fmla="*/ 62 h 338"/>
                <a:gd name="T44" fmla="*/ 183 w 411"/>
                <a:gd name="T45" fmla="*/ 64 h 338"/>
                <a:gd name="T46" fmla="*/ 203 w 411"/>
                <a:gd name="T47" fmla="*/ 60 h 338"/>
                <a:gd name="T48" fmla="*/ 199 w 411"/>
                <a:gd name="T49" fmla="*/ 44 h 338"/>
                <a:gd name="T50" fmla="*/ 225 w 411"/>
                <a:gd name="T51" fmla="*/ 30 h 338"/>
                <a:gd name="T52" fmla="*/ 243 w 411"/>
                <a:gd name="T53" fmla="*/ 40 h 338"/>
                <a:gd name="T54" fmla="*/ 267 w 411"/>
                <a:gd name="T55" fmla="*/ 38 h 338"/>
                <a:gd name="T56" fmla="*/ 285 w 411"/>
                <a:gd name="T57" fmla="*/ 24 h 338"/>
                <a:gd name="T58" fmla="*/ 291 w 411"/>
                <a:gd name="T59" fmla="*/ 36 h 338"/>
                <a:gd name="T60" fmla="*/ 309 w 411"/>
                <a:gd name="T61" fmla="*/ 16 h 338"/>
                <a:gd name="T62" fmla="*/ 337 w 411"/>
                <a:gd name="T63" fmla="*/ 4 h 338"/>
                <a:gd name="T64" fmla="*/ 319 w 411"/>
                <a:gd name="T65" fmla="*/ 32 h 338"/>
                <a:gd name="T66" fmla="*/ 343 w 411"/>
                <a:gd name="T67" fmla="*/ 22 h 338"/>
                <a:gd name="T68" fmla="*/ 373 w 411"/>
                <a:gd name="T69" fmla="*/ 6 h 338"/>
                <a:gd name="T70" fmla="*/ 387 w 411"/>
                <a:gd name="T71" fmla="*/ 10 h 338"/>
                <a:gd name="T72" fmla="*/ 401 w 411"/>
                <a:gd name="T73" fmla="*/ 32 h 338"/>
                <a:gd name="T74" fmla="*/ 397 w 411"/>
                <a:gd name="T75" fmla="*/ 44 h 338"/>
                <a:gd name="T76" fmla="*/ 387 w 411"/>
                <a:gd name="T77" fmla="*/ 52 h 338"/>
                <a:gd name="T78" fmla="*/ 355 w 411"/>
                <a:gd name="T79" fmla="*/ 30 h 338"/>
                <a:gd name="T80" fmla="*/ 333 w 411"/>
                <a:gd name="T81" fmla="*/ 44 h 338"/>
                <a:gd name="T82" fmla="*/ 317 w 411"/>
                <a:gd name="T83" fmla="*/ 72 h 338"/>
                <a:gd name="T84" fmla="*/ 275 w 411"/>
                <a:gd name="T85" fmla="*/ 68 h 338"/>
                <a:gd name="T86" fmla="*/ 261 w 411"/>
                <a:gd name="T87" fmla="*/ 52 h 338"/>
                <a:gd name="T88" fmla="*/ 241 w 411"/>
                <a:gd name="T89" fmla="*/ 62 h 338"/>
                <a:gd name="T90" fmla="*/ 227 w 411"/>
                <a:gd name="T91" fmla="*/ 78 h 338"/>
                <a:gd name="T92" fmla="*/ 213 w 411"/>
                <a:gd name="T93" fmla="*/ 72 h 338"/>
                <a:gd name="T94" fmla="*/ 195 w 411"/>
                <a:gd name="T95" fmla="*/ 86 h 338"/>
                <a:gd name="T96" fmla="*/ 183 w 411"/>
                <a:gd name="T97" fmla="*/ 114 h 338"/>
                <a:gd name="T98" fmla="*/ 169 w 411"/>
                <a:gd name="T99" fmla="*/ 136 h 338"/>
                <a:gd name="T100" fmla="*/ 153 w 411"/>
                <a:gd name="T101" fmla="*/ 154 h 338"/>
                <a:gd name="T102" fmla="*/ 149 w 411"/>
                <a:gd name="T103" fmla="*/ 184 h 338"/>
                <a:gd name="T104" fmla="*/ 113 w 411"/>
                <a:gd name="T105" fmla="*/ 198 h 338"/>
                <a:gd name="T106" fmla="*/ 125 w 411"/>
                <a:gd name="T107" fmla="*/ 254 h 338"/>
                <a:gd name="T108" fmla="*/ 113 w 411"/>
                <a:gd name="T109" fmla="*/ 268 h 338"/>
                <a:gd name="T110" fmla="*/ 121 w 411"/>
                <a:gd name="T111" fmla="*/ 288 h 338"/>
                <a:gd name="T112" fmla="*/ 113 w 411"/>
                <a:gd name="T113" fmla="*/ 312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338">
                  <a:moveTo>
                    <a:pt x="96" y="314"/>
                  </a:moveTo>
                  <a:lnTo>
                    <a:pt x="92" y="310"/>
                  </a:lnTo>
                  <a:lnTo>
                    <a:pt x="88" y="300"/>
                  </a:lnTo>
                  <a:lnTo>
                    <a:pt x="82" y="312"/>
                  </a:lnTo>
                  <a:lnTo>
                    <a:pt x="74" y="316"/>
                  </a:lnTo>
                  <a:lnTo>
                    <a:pt x="62" y="328"/>
                  </a:lnTo>
                  <a:lnTo>
                    <a:pt x="42" y="338"/>
                  </a:lnTo>
                  <a:lnTo>
                    <a:pt x="24" y="334"/>
                  </a:lnTo>
                  <a:lnTo>
                    <a:pt x="12" y="324"/>
                  </a:lnTo>
                  <a:lnTo>
                    <a:pt x="10" y="316"/>
                  </a:lnTo>
                  <a:lnTo>
                    <a:pt x="18" y="306"/>
                  </a:lnTo>
                  <a:lnTo>
                    <a:pt x="16" y="302"/>
                  </a:lnTo>
                  <a:lnTo>
                    <a:pt x="6" y="304"/>
                  </a:lnTo>
                  <a:lnTo>
                    <a:pt x="4" y="296"/>
                  </a:lnTo>
                  <a:lnTo>
                    <a:pt x="18" y="286"/>
                  </a:lnTo>
                  <a:lnTo>
                    <a:pt x="8" y="280"/>
                  </a:lnTo>
                  <a:lnTo>
                    <a:pt x="4" y="272"/>
                  </a:lnTo>
                  <a:lnTo>
                    <a:pt x="0" y="250"/>
                  </a:lnTo>
                  <a:lnTo>
                    <a:pt x="4" y="240"/>
                  </a:lnTo>
                  <a:lnTo>
                    <a:pt x="26" y="230"/>
                  </a:lnTo>
                  <a:lnTo>
                    <a:pt x="42" y="226"/>
                  </a:lnTo>
                  <a:lnTo>
                    <a:pt x="56" y="220"/>
                  </a:lnTo>
                  <a:lnTo>
                    <a:pt x="62" y="208"/>
                  </a:lnTo>
                  <a:lnTo>
                    <a:pt x="70" y="208"/>
                  </a:lnTo>
                  <a:lnTo>
                    <a:pt x="84" y="210"/>
                  </a:lnTo>
                  <a:lnTo>
                    <a:pt x="98" y="202"/>
                  </a:lnTo>
                  <a:lnTo>
                    <a:pt x="94" y="194"/>
                  </a:lnTo>
                  <a:lnTo>
                    <a:pt x="84" y="204"/>
                  </a:lnTo>
                  <a:lnTo>
                    <a:pt x="74" y="202"/>
                  </a:lnTo>
                  <a:lnTo>
                    <a:pt x="92" y="184"/>
                  </a:lnTo>
                  <a:lnTo>
                    <a:pt x="103" y="178"/>
                  </a:lnTo>
                  <a:lnTo>
                    <a:pt x="113" y="164"/>
                  </a:lnTo>
                  <a:lnTo>
                    <a:pt x="127" y="140"/>
                  </a:lnTo>
                  <a:lnTo>
                    <a:pt x="137" y="134"/>
                  </a:lnTo>
                  <a:lnTo>
                    <a:pt x="137" y="122"/>
                  </a:lnTo>
                  <a:lnTo>
                    <a:pt x="157" y="106"/>
                  </a:lnTo>
                  <a:lnTo>
                    <a:pt x="167" y="100"/>
                  </a:lnTo>
                  <a:lnTo>
                    <a:pt x="175" y="86"/>
                  </a:lnTo>
                  <a:lnTo>
                    <a:pt x="183" y="86"/>
                  </a:lnTo>
                  <a:lnTo>
                    <a:pt x="185" y="72"/>
                  </a:lnTo>
                  <a:lnTo>
                    <a:pt x="175" y="78"/>
                  </a:lnTo>
                  <a:lnTo>
                    <a:pt x="163" y="78"/>
                  </a:lnTo>
                  <a:lnTo>
                    <a:pt x="161" y="72"/>
                  </a:lnTo>
                  <a:lnTo>
                    <a:pt x="165" y="62"/>
                  </a:lnTo>
                  <a:lnTo>
                    <a:pt x="175" y="56"/>
                  </a:lnTo>
                  <a:lnTo>
                    <a:pt x="183" y="64"/>
                  </a:lnTo>
                  <a:lnTo>
                    <a:pt x="201" y="68"/>
                  </a:lnTo>
                  <a:lnTo>
                    <a:pt x="203" y="60"/>
                  </a:lnTo>
                  <a:lnTo>
                    <a:pt x="193" y="54"/>
                  </a:lnTo>
                  <a:lnTo>
                    <a:pt x="199" y="44"/>
                  </a:lnTo>
                  <a:lnTo>
                    <a:pt x="217" y="48"/>
                  </a:lnTo>
                  <a:lnTo>
                    <a:pt x="225" y="30"/>
                  </a:lnTo>
                  <a:lnTo>
                    <a:pt x="237" y="30"/>
                  </a:lnTo>
                  <a:lnTo>
                    <a:pt x="243" y="40"/>
                  </a:lnTo>
                  <a:lnTo>
                    <a:pt x="257" y="32"/>
                  </a:lnTo>
                  <a:lnTo>
                    <a:pt x="267" y="38"/>
                  </a:lnTo>
                  <a:lnTo>
                    <a:pt x="273" y="26"/>
                  </a:lnTo>
                  <a:lnTo>
                    <a:pt x="285" y="24"/>
                  </a:lnTo>
                  <a:lnTo>
                    <a:pt x="285" y="34"/>
                  </a:lnTo>
                  <a:lnTo>
                    <a:pt x="291" y="36"/>
                  </a:lnTo>
                  <a:lnTo>
                    <a:pt x="295" y="16"/>
                  </a:lnTo>
                  <a:lnTo>
                    <a:pt x="309" y="16"/>
                  </a:lnTo>
                  <a:lnTo>
                    <a:pt x="329" y="0"/>
                  </a:lnTo>
                  <a:lnTo>
                    <a:pt x="337" y="4"/>
                  </a:lnTo>
                  <a:lnTo>
                    <a:pt x="319" y="22"/>
                  </a:lnTo>
                  <a:lnTo>
                    <a:pt x="319" y="32"/>
                  </a:lnTo>
                  <a:lnTo>
                    <a:pt x="343" y="10"/>
                  </a:lnTo>
                  <a:lnTo>
                    <a:pt x="343" y="22"/>
                  </a:lnTo>
                  <a:lnTo>
                    <a:pt x="359" y="4"/>
                  </a:lnTo>
                  <a:lnTo>
                    <a:pt x="373" y="6"/>
                  </a:lnTo>
                  <a:lnTo>
                    <a:pt x="369" y="20"/>
                  </a:lnTo>
                  <a:lnTo>
                    <a:pt x="387" y="10"/>
                  </a:lnTo>
                  <a:lnTo>
                    <a:pt x="411" y="20"/>
                  </a:lnTo>
                  <a:lnTo>
                    <a:pt x="401" y="32"/>
                  </a:lnTo>
                  <a:lnTo>
                    <a:pt x="381" y="30"/>
                  </a:lnTo>
                  <a:lnTo>
                    <a:pt x="397" y="44"/>
                  </a:lnTo>
                  <a:lnTo>
                    <a:pt x="397" y="50"/>
                  </a:lnTo>
                  <a:lnTo>
                    <a:pt x="387" y="52"/>
                  </a:lnTo>
                  <a:lnTo>
                    <a:pt x="377" y="38"/>
                  </a:lnTo>
                  <a:lnTo>
                    <a:pt x="355" y="30"/>
                  </a:lnTo>
                  <a:lnTo>
                    <a:pt x="335" y="42"/>
                  </a:lnTo>
                  <a:lnTo>
                    <a:pt x="333" y="44"/>
                  </a:lnTo>
                  <a:lnTo>
                    <a:pt x="329" y="60"/>
                  </a:lnTo>
                  <a:lnTo>
                    <a:pt x="317" y="72"/>
                  </a:lnTo>
                  <a:lnTo>
                    <a:pt x="303" y="70"/>
                  </a:lnTo>
                  <a:lnTo>
                    <a:pt x="275" y="68"/>
                  </a:lnTo>
                  <a:lnTo>
                    <a:pt x="267" y="58"/>
                  </a:lnTo>
                  <a:lnTo>
                    <a:pt x="261" y="52"/>
                  </a:lnTo>
                  <a:lnTo>
                    <a:pt x="251" y="60"/>
                  </a:lnTo>
                  <a:lnTo>
                    <a:pt x="241" y="62"/>
                  </a:lnTo>
                  <a:lnTo>
                    <a:pt x="241" y="78"/>
                  </a:lnTo>
                  <a:lnTo>
                    <a:pt x="227" y="78"/>
                  </a:lnTo>
                  <a:lnTo>
                    <a:pt x="227" y="70"/>
                  </a:lnTo>
                  <a:lnTo>
                    <a:pt x="213" y="72"/>
                  </a:lnTo>
                  <a:lnTo>
                    <a:pt x="213" y="84"/>
                  </a:lnTo>
                  <a:lnTo>
                    <a:pt x="195" y="86"/>
                  </a:lnTo>
                  <a:lnTo>
                    <a:pt x="183" y="102"/>
                  </a:lnTo>
                  <a:lnTo>
                    <a:pt x="183" y="114"/>
                  </a:lnTo>
                  <a:lnTo>
                    <a:pt x="171" y="124"/>
                  </a:lnTo>
                  <a:lnTo>
                    <a:pt x="169" y="136"/>
                  </a:lnTo>
                  <a:lnTo>
                    <a:pt x="155" y="140"/>
                  </a:lnTo>
                  <a:lnTo>
                    <a:pt x="153" y="154"/>
                  </a:lnTo>
                  <a:lnTo>
                    <a:pt x="143" y="170"/>
                  </a:lnTo>
                  <a:lnTo>
                    <a:pt x="149" y="184"/>
                  </a:lnTo>
                  <a:lnTo>
                    <a:pt x="145" y="188"/>
                  </a:lnTo>
                  <a:lnTo>
                    <a:pt x="113" y="198"/>
                  </a:lnTo>
                  <a:lnTo>
                    <a:pt x="113" y="248"/>
                  </a:lnTo>
                  <a:lnTo>
                    <a:pt x="125" y="254"/>
                  </a:lnTo>
                  <a:lnTo>
                    <a:pt x="127" y="266"/>
                  </a:lnTo>
                  <a:lnTo>
                    <a:pt x="113" y="268"/>
                  </a:lnTo>
                  <a:lnTo>
                    <a:pt x="125" y="276"/>
                  </a:lnTo>
                  <a:lnTo>
                    <a:pt x="121" y="288"/>
                  </a:lnTo>
                  <a:lnTo>
                    <a:pt x="113" y="296"/>
                  </a:lnTo>
                  <a:lnTo>
                    <a:pt x="113" y="312"/>
                  </a:lnTo>
                  <a:lnTo>
                    <a:pt x="96" y="31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69" name="Freeform 184"/>
            <p:cNvSpPr>
              <a:spLocks/>
            </p:cNvSpPr>
            <p:nvPr/>
          </p:nvSpPr>
          <p:spPr bwMode="gray">
            <a:xfrm>
              <a:off x="3075" y="1491"/>
              <a:ext cx="70" cy="44"/>
            </a:xfrm>
            <a:custGeom>
              <a:avLst/>
              <a:gdLst>
                <a:gd name="T0" fmla="*/ 16 w 70"/>
                <a:gd name="T1" fmla="*/ 36 h 44"/>
                <a:gd name="T2" fmla="*/ 28 w 70"/>
                <a:gd name="T3" fmla="*/ 36 h 44"/>
                <a:gd name="T4" fmla="*/ 40 w 70"/>
                <a:gd name="T5" fmla="*/ 40 h 44"/>
                <a:gd name="T6" fmla="*/ 52 w 70"/>
                <a:gd name="T7" fmla="*/ 44 h 44"/>
                <a:gd name="T8" fmla="*/ 62 w 70"/>
                <a:gd name="T9" fmla="*/ 44 h 44"/>
                <a:gd name="T10" fmla="*/ 64 w 70"/>
                <a:gd name="T11" fmla="*/ 32 h 44"/>
                <a:gd name="T12" fmla="*/ 64 w 70"/>
                <a:gd name="T13" fmla="*/ 16 h 44"/>
                <a:gd name="T14" fmla="*/ 70 w 70"/>
                <a:gd name="T15" fmla="*/ 4 h 44"/>
                <a:gd name="T16" fmla="*/ 54 w 70"/>
                <a:gd name="T17" fmla="*/ 6 h 44"/>
                <a:gd name="T18" fmla="*/ 40 w 70"/>
                <a:gd name="T19" fmla="*/ 0 h 44"/>
                <a:gd name="T20" fmla="*/ 18 w 70"/>
                <a:gd name="T21" fmla="*/ 4 h 44"/>
                <a:gd name="T22" fmla="*/ 2 w 70"/>
                <a:gd name="T23" fmla="*/ 8 h 44"/>
                <a:gd name="T24" fmla="*/ 0 w 70"/>
                <a:gd name="T25" fmla="*/ 20 h 44"/>
                <a:gd name="T26" fmla="*/ 6 w 70"/>
                <a:gd name="T27" fmla="*/ 30 h 44"/>
                <a:gd name="T28" fmla="*/ 14 w 70"/>
                <a:gd name="T29" fmla="*/ 30 h 44"/>
                <a:gd name="T30" fmla="*/ 16 w 70"/>
                <a:gd name="T31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44">
                  <a:moveTo>
                    <a:pt x="16" y="36"/>
                  </a:moveTo>
                  <a:lnTo>
                    <a:pt x="28" y="36"/>
                  </a:lnTo>
                  <a:lnTo>
                    <a:pt x="40" y="40"/>
                  </a:lnTo>
                  <a:lnTo>
                    <a:pt x="52" y="44"/>
                  </a:lnTo>
                  <a:lnTo>
                    <a:pt x="62" y="44"/>
                  </a:lnTo>
                  <a:lnTo>
                    <a:pt x="64" y="32"/>
                  </a:lnTo>
                  <a:lnTo>
                    <a:pt x="64" y="16"/>
                  </a:lnTo>
                  <a:lnTo>
                    <a:pt x="70" y="4"/>
                  </a:lnTo>
                  <a:lnTo>
                    <a:pt x="54" y="6"/>
                  </a:lnTo>
                  <a:lnTo>
                    <a:pt x="40" y="0"/>
                  </a:lnTo>
                  <a:lnTo>
                    <a:pt x="18" y="4"/>
                  </a:lnTo>
                  <a:lnTo>
                    <a:pt x="2" y="8"/>
                  </a:lnTo>
                  <a:lnTo>
                    <a:pt x="0" y="20"/>
                  </a:lnTo>
                  <a:lnTo>
                    <a:pt x="6" y="30"/>
                  </a:lnTo>
                  <a:lnTo>
                    <a:pt x="14" y="30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0" name="Freeform 185"/>
            <p:cNvSpPr>
              <a:spLocks/>
            </p:cNvSpPr>
            <p:nvPr/>
          </p:nvSpPr>
          <p:spPr bwMode="gray">
            <a:xfrm>
              <a:off x="3035" y="1527"/>
              <a:ext cx="116" cy="54"/>
            </a:xfrm>
            <a:custGeom>
              <a:avLst/>
              <a:gdLst>
                <a:gd name="T0" fmla="*/ 26 w 116"/>
                <a:gd name="T1" fmla="*/ 12 h 54"/>
                <a:gd name="T2" fmla="*/ 36 w 116"/>
                <a:gd name="T3" fmla="*/ 18 h 54"/>
                <a:gd name="T4" fmla="*/ 46 w 116"/>
                <a:gd name="T5" fmla="*/ 24 h 54"/>
                <a:gd name="T6" fmla="*/ 54 w 116"/>
                <a:gd name="T7" fmla="*/ 18 h 54"/>
                <a:gd name="T8" fmla="*/ 56 w 116"/>
                <a:gd name="T9" fmla="*/ 8 h 54"/>
                <a:gd name="T10" fmla="*/ 56 w 116"/>
                <a:gd name="T11" fmla="*/ 0 h 54"/>
                <a:gd name="T12" fmla="*/ 68 w 116"/>
                <a:gd name="T13" fmla="*/ 0 h 54"/>
                <a:gd name="T14" fmla="*/ 80 w 116"/>
                <a:gd name="T15" fmla="*/ 4 h 54"/>
                <a:gd name="T16" fmla="*/ 88 w 116"/>
                <a:gd name="T17" fmla="*/ 6 h 54"/>
                <a:gd name="T18" fmla="*/ 102 w 116"/>
                <a:gd name="T19" fmla="*/ 8 h 54"/>
                <a:gd name="T20" fmla="*/ 104 w 116"/>
                <a:gd name="T21" fmla="*/ 12 h 54"/>
                <a:gd name="T22" fmla="*/ 108 w 116"/>
                <a:gd name="T23" fmla="*/ 20 h 54"/>
                <a:gd name="T24" fmla="*/ 112 w 116"/>
                <a:gd name="T25" fmla="*/ 36 h 54"/>
                <a:gd name="T26" fmla="*/ 116 w 116"/>
                <a:gd name="T27" fmla="*/ 42 h 54"/>
                <a:gd name="T28" fmla="*/ 104 w 116"/>
                <a:gd name="T29" fmla="*/ 50 h 54"/>
                <a:gd name="T30" fmla="*/ 90 w 116"/>
                <a:gd name="T31" fmla="*/ 54 h 54"/>
                <a:gd name="T32" fmla="*/ 62 w 116"/>
                <a:gd name="T33" fmla="*/ 36 h 54"/>
                <a:gd name="T34" fmla="*/ 10 w 116"/>
                <a:gd name="T35" fmla="*/ 38 h 54"/>
                <a:gd name="T36" fmla="*/ 0 w 116"/>
                <a:gd name="T37" fmla="*/ 40 h 54"/>
                <a:gd name="T38" fmla="*/ 0 w 116"/>
                <a:gd name="T39" fmla="*/ 30 h 54"/>
                <a:gd name="T40" fmla="*/ 8 w 116"/>
                <a:gd name="T41" fmla="*/ 20 h 54"/>
                <a:gd name="T42" fmla="*/ 14 w 116"/>
                <a:gd name="T43" fmla="*/ 10 h 54"/>
                <a:gd name="T44" fmla="*/ 26 w 116"/>
                <a:gd name="T45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54">
                  <a:moveTo>
                    <a:pt x="26" y="12"/>
                  </a:moveTo>
                  <a:lnTo>
                    <a:pt x="36" y="18"/>
                  </a:lnTo>
                  <a:lnTo>
                    <a:pt x="46" y="24"/>
                  </a:lnTo>
                  <a:lnTo>
                    <a:pt x="54" y="18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68" y="0"/>
                  </a:lnTo>
                  <a:lnTo>
                    <a:pt x="80" y="4"/>
                  </a:lnTo>
                  <a:lnTo>
                    <a:pt x="88" y="6"/>
                  </a:lnTo>
                  <a:lnTo>
                    <a:pt x="102" y="8"/>
                  </a:lnTo>
                  <a:lnTo>
                    <a:pt x="104" y="12"/>
                  </a:lnTo>
                  <a:lnTo>
                    <a:pt x="108" y="20"/>
                  </a:lnTo>
                  <a:lnTo>
                    <a:pt x="112" y="36"/>
                  </a:lnTo>
                  <a:lnTo>
                    <a:pt x="116" y="42"/>
                  </a:lnTo>
                  <a:lnTo>
                    <a:pt x="104" y="50"/>
                  </a:lnTo>
                  <a:lnTo>
                    <a:pt x="90" y="54"/>
                  </a:lnTo>
                  <a:lnTo>
                    <a:pt x="62" y="36"/>
                  </a:lnTo>
                  <a:lnTo>
                    <a:pt x="10" y="38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8" y="20"/>
                  </a:lnTo>
                  <a:lnTo>
                    <a:pt x="14" y="10"/>
                  </a:lnTo>
                  <a:lnTo>
                    <a:pt x="26" y="1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1" name="Freeform 186"/>
            <p:cNvSpPr>
              <a:spLocks/>
            </p:cNvSpPr>
            <p:nvPr/>
          </p:nvSpPr>
          <p:spPr bwMode="gray">
            <a:xfrm>
              <a:off x="3035" y="1563"/>
              <a:ext cx="90" cy="54"/>
            </a:xfrm>
            <a:custGeom>
              <a:avLst/>
              <a:gdLst>
                <a:gd name="T0" fmla="*/ 0 w 90"/>
                <a:gd name="T1" fmla="*/ 4 h 54"/>
                <a:gd name="T2" fmla="*/ 10 w 90"/>
                <a:gd name="T3" fmla="*/ 2 h 54"/>
                <a:gd name="T4" fmla="*/ 62 w 90"/>
                <a:gd name="T5" fmla="*/ 0 h 54"/>
                <a:gd name="T6" fmla="*/ 90 w 90"/>
                <a:gd name="T7" fmla="*/ 18 h 54"/>
                <a:gd name="T8" fmla="*/ 90 w 90"/>
                <a:gd name="T9" fmla="*/ 30 h 54"/>
                <a:gd name="T10" fmla="*/ 76 w 90"/>
                <a:gd name="T11" fmla="*/ 34 h 54"/>
                <a:gd name="T12" fmla="*/ 74 w 90"/>
                <a:gd name="T13" fmla="*/ 50 h 54"/>
                <a:gd name="T14" fmla="*/ 58 w 90"/>
                <a:gd name="T15" fmla="*/ 52 h 54"/>
                <a:gd name="T16" fmla="*/ 38 w 90"/>
                <a:gd name="T17" fmla="*/ 54 h 54"/>
                <a:gd name="T18" fmla="*/ 28 w 90"/>
                <a:gd name="T19" fmla="*/ 44 h 54"/>
                <a:gd name="T20" fmla="*/ 30 w 90"/>
                <a:gd name="T21" fmla="*/ 34 h 54"/>
                <a:gd name="T22" fmla="*/ 20 w 90"/>
                <a:gd name="T23" fmla="*/ 30 h 54"/>
                <a:gd name="T24" fmla="*/ 4 w 90"/>
                <a:gd name="T25" fmla="*/ 26 h 54"/>
                <a:gd name="T26" fmla="*/ 0 w 90"/>
                <a:gd name="T27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54">
                  <a:moveTo>
                    <a:pt x="0" y="4"/>
                  </a:moveTo>
                  <a:lnTo>
                    <a:pt x="10" y="2"/>
                  </a:lnTo>
                  <a:lnTo>
                    <a:pt x="62" y="0"/>
                  </a:lnTo>
                  <a:lnTo>
                    <a:pt x="90" y="18"/>
                  </a:lnTo>
                  <a:lnTo>
                    <a:pt x="90" y="30"/>
                  </a:lnTo>
                  <a:lnTo>
                    <a:pt x="76" y="34"/>
                  </a:lnTo>
                  <a:lnTo>
                    <a:pt x="74" y="50"/>
                  </a:lnTo>
                  <a:lnTo>
                    <a:pt x="58" y="52"/>
                  </a:lnTo>
                  <a:lnTo>
                    <a:pt x="38" y="54"/>
                  </a:lnTo>
                  <a:lnTo>
                    <a:pt x="28" y="44"/>
                  </a:lnTo>
                  <a:lnTo>
                    <a:pt x="30" y="34"/>
                  </a:lnTo>
                  <a:lnTo>
                    <a:pt x="20" y="30"/>
                  </a:lnTo>
                  <a:lnTo>
                    <a:pt x="4" y="26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2" name="Freeform 187"/>
            <p:cNvSpPr>
              <a:spLocks/>
            </p:cNvSpPr>
            <p:nvPr/>
          </p:nvSpPr>
          <p:spPr bwMode="gray">
            <a:xfrm>
              <a:off x="3013" y="1589"/>
              <a:ext cx="52" cy="20"/>
            </a:xfrm>
            <a:custGeom>
              <a:avLst/>
              <a:gdLst>
                <a:gd name="T0" fmla="*/ 0 w 52"/>
                <a:gd name="T1" fmla="*/ 12 h 20"/>
                <a:gd name="T2" fmla="*/ 4 w 52"/>
                <a:gd name="T3" fmla="*/ 20 h 20"/>
                <a:gd name="T4" fmla="*/ 50 w 52"/>
                <a:gd name="T5" fmla="*/ 18 h 20"/>
                <a:gd name="T6" fmla="*/ 52 w 52"/>
                <a:gd name="T7" fmla="*/ 8 h 20"/>
                <a:gd name="T8" fmla="*/ 30 w 52"/>
                <a:gd name="T9" fmla="*/ 0 h 20"/>
                <a:gd name="T10" fmla="*/ 24 w 52"/>
                <a:gd name="T11" fmla="*/ 8 h 20"/>
                <a:gd name="T12" fmla="*/ 8 w 52"/>
                <a:gd name="T13" fmla="*/ 6 h 20"/>
                <a:gd name="T14" fmla="*/ 6 w 52"/>
                <a:gd name="T15" fmla="*/ 12 h 20"/>
                <a:gd name="T16" fmla="*/ 0 w 52"/>
                <a:gd name="T1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0">
                  <a:moveTo>
                    <a:pt x="0" y="12"/>
                  </a:moveTo>
                  <a:lnTo>
                    <a:pt x="4" y="20"/>
                  </a:lnTo>
                  <a:lnTo>
                    <a:pt x="50" y="18"/>
                  </a:lnTo>
                  <a:lnTo>
                    <a:pt x="52" y="8"/>
                  </a:lnTo>
                  <a:lnTo>
                    <a:pt x="30" y="0"/>
                  </a:lnTo>
                  <a:lnTo>
                    <a:pt x="24" y="8"/>
                  </a:lnTo>
                  <a:lnTo>
                    <a:pt x="8" y="6"/>
                  </a:lnTo>
                  <a:lnTo>
                    <a:pt x="6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3" name="Freeform 188"/>
            <p:cNvSpPr>
              <a:spLocks/>
            </p:cNvSpPr>
            <p:nvPr/>
          </p:nvSpPr>
          <p:spPr bwMode="gray">
            <a:xfrm>
              <a:off x="3071" y="1569"/>
              <a:ext cx="150" cy="106"/>
            </a:xfrm>
            <a:custGeom>
              <a:avLst/>
              <a:gdLst>
                <a:gd name="T0" fmla="*/ 2 w 150"/>
                <a:gd name="T1" fmla="*/ 48 h 106"/>
                <a:gd name="T2" fmla="*/ 24 w 150"/>
                <a:gd name="T3" fmla="*/ 44 h 106"/>
                <a:gd name="T4" fmla="*/ 38 w 150"/>
                <a:gd name="T5" fmla="*/ 44 h 106"/>
                <a:gd name="T6" fmla="*/ 40 w 150"/>
                <a:gd name="T7" fmla="*/ 28 h 106"/>
                <a:gd name="T8" fmla="*/ 54 w 150"/>
                <a:gd name="T9" fmla="*/ 24 h 106"/>
                <a:gd name="T10" fmla="*/ 54 w 150"/>
                <a:gd name="T11" fmla="*/ 12 h 106"/>
                <a:gd name="T12" fmla="*/ 68 w 150"/>
                <a:gd name="T13" fmla="*/ 8 h 106"/>
                <a:gd name="T14" fmla="*/ 80 w 150"/>
                <a:gd name="T15" fmla="*/ 0 h 106"/>
                <a:gd name="T16" fmla="*/ 98 w 150"/>
                <a:gd name="T17" fmla="*/ 4 h 106"/>
                <a:gd name="T18" fmla="*/ 98 w 150"/>
                <a:gd name="T19" fmla="*/ 10 h 106"/>
                <a:gd name="T20" fmla="*/ 118 w 150"/>
                <a:gd name="T21" fmla="*/ 12 h 106"/>
                <a:gd name="T22" fmla="*/ 122 w 150"/>
                <a:gd name="T23" fmla="*/ 34 h 106"/>
                <a:gd name="T24" fmla="*/ 150 w 150"/>
                <a:gd name="T25" fmla="*/ 64 h 106"/>
                <a:gd name="T26" fmla="*/ 148 w 150"/>
                <a:gd name="T27" fmla="*/ 66 h 106"/>
                <a:gd name="T28" fmla="*/ 130 w 150"/>
                <a:gd name="T29" fmla="*/ 66 h 106"/>
                <a:gd name="T30" fmla="*/ 130 w 150"/>
                <a:gd name="T31" fmla="*/ 86 h 106"/>
                <a:gd name="T32" fmla="*/ 118 w 150"/>
                <a:gd name="T33" fmla="*/ 88 h 106"/>
                <a:gd name="T34" fmla="*/ 114 w 150"/>
                <a:gd name="T35" fmla="*/ 106 h 106"/>
                <a:gd name="T36" fmla="*/ 94 w 150"/>
                <a:gd name="T37" fmla="*/ 104 h 106"/>
                <a:gd name="T38" fmla="*/ 92 w 150"/>
                <a:gd name="T39" fmla="*/ 98 h 106"/>
                <a:gd name="T40" fmla="*/ 64 w 150"/>
                <a:gd name="T41" fmla="*/ 98 h 106"/>
                <a:gd name="T42" fmla="*/ 46 w 150"/>
                <a:gd name="T43" fmla="*/ 94 h 106"/>
                <a:gd name="T44" fmla="*/ 16 w 150"/>
                <a:gd name="T45" fmla="*/ 88 h 106"/>
                <a:gd name="T46" fmla="*/ 6 w 150"/>
                <a:gd name="T47" fmla="*/ 102 h 106"/>
                <a:gd name="T48" fmla="*/ 6 w 150"/>
                <a:gd name="T49" fmla="*/ 88 h 106"/>
                <a:gd name="T50" fmla="*/ 0 w 150"/>
                <a:gd name="T51" fmla="*/ 84 h 106"/>
                <a:gd name="T52" fmla="*/ 2 w 150"/>
                <a:gd name="T53" fmla="*/ 78 h 106"/>
                <a:gd name="T54" fmla="*/ 10 w 150"/>
                <a:gd name="T55" fmla="*/ 78 h 106"/>
                <a:gd name="T56" fmla="*/ 10 w 150"/>
                <a:gd name="T57" fmla="*/ 64 h 106"/>
                <a:gd name="T58" fmla="*/ 6 w 150"/>
                <a:gd name="T59" fmla="*/ 60 h 106"/>
                <a:gd name="T60" fmla="*/ 2 w 150"/>
                <a:gd name="T61" fmla="*/ 4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106">
                  <a:moveTo>
                    <a:pt x="2" y="48"/>
                  </a:moveTo>
                  <a:lnTo>
                    <a:pt x="24" y="44"/>
                  </a:lnTo>
                  <a:lnTo>
                    <a:pt x="38" y="44"/>
                  </a:lnTo>
                  <a:lnTo>
                    <a:pt x="40" y="28"/>
                  </a:lnTo>
                  <a:lnTo>
                    <a:pt x="54" y="24"/>
                  </a:lnTo>
                  <a:lnTo>
                    <a:pt x="54" y="12"/>
                  </a:lnTo>
                  <a:lnTo>
                    <a:pt x="68" y="8"/>
                  </a:lnTo>
                  <a:lnTo>
                    <a:pt x="80" y="0"/>
                  </a:lnTo>
                  <a:lnTo>
                    <a:pt x="98" y="4"/>
                  </a:lnTo>
                  <a:lnTo>
                    <a:pt x="98" y="10"/>
                  </a:lnTo>
                  <a:lnTo>
                    <a:pt x="118" y="12"/>
                  </a:lnTo>
                  <a:lnTo>
                    <a:pt x="122" y="34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30" y="66"/>
                  </a:lnTo>
                  <a:lnTo>
                    <a:pt x="130" y="86"/>
                  </a:lnTo>
                  <a:lnTo>
                    <a:pt x="118" y="88"/>
                  </a:lnTo>
                  <a:lnTo>
                    <a:pt x="114" y="106"/>
                  </a:lnTo>
                  <a:lnTo>
                    <a:pt x="94" y="104"/>
                  </a:lnTo>
                  <a:lnTo>
                    <a:pt x="92" y="98"/>
                  </a:lnTo>
                  <a:lnTo>
                    <a:pt x="64" y="98"/>
                  </a:lnTo>
                  <a:lnTo>
                    <a:pt x="46" y="94"/>
                  </a:lnTo>
                  <a:lnTo>
                    <a:pt x="16" y="88"/>
                  </a:lnTo>
                  <a:lnTo>
                    <a:pt x="6" y="102"/>
                  </a:lnTo>
                  <a:lnTo>
                    <a:pt x="6" y="88"/>
                  </a:lnTo>
                  <a:lnTo>
                    <a:pt x="0" y="84"/>
                  </a:lnTo>
                  <a:lnTo>
                    <a:pt x="2" y="78"/>
                  </a:lnTo>
                  <a:lnTo>
                    <a:pt x="10" y="78"/>
                  </a:lnTo>
                  <a:lnTo>
                    <a:pt x="10" y="64"/>
                  </a:lnTo>
                  <a:lnTo>
                    <a:pt x="6" y="60"/>
                  </a:lnTo>
                  <a:lnTo>
                    <a:pt x="2" y="4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4" name="Freeform 189"/>
            <p:cNvSpPr>
              <a:spLocks/>
            </p:cNvSpPr>
            <p:nvPr/>
          </p:nvSpPr>
          <p:spPr bwMode="gray">
            <a:xfrm>
              <a:off x="2606" y="1511"/>
              <a:ext cx="126" cy="192"/>
            </a:xfrm>
            <a:custGeom>
              <a:avLst/>
              <a:gdLst>
                <a:gd name="T0" fmla="*/ 38 w 126"/>
                <a:gd name="T1" fmla="*/ 84 h 192"/>
                <a:gd name="T2" fmla="*/ 16 w 126"/>
                <a:gd name="T3" fmla="*/ 90 h 192"/>
                <a:gd name="T4" fmla="*/ 20 w 126"/>
                <a:gd name="T5" fmla="*/ 76 h 192"/>
                <a:gd name="T6" fmla="*/ 14 w 126"/>
                <a:gd name="T7" fmla="*/ 60 h 192"/>
                <a:gd name="T8" fmla="*/ 0 w 126"/>
                <a:gd name="T9" fmla="*/ 60 h 192"/>
                <a:gd name="T10" fmla="*/ 4 w 126"/>
                <a:gd name="T11" fmla="*/ 44 h 192"/>
                <a:gd name="T12" fmla="*/ 2 w 126"/>
                <a:gd name="T13" fmla="*/ 20 h 192"/>
                <a:gd name="T14" fmla="*/ 16 w 126"/>
                <a:gd name="T15" fmla="*/ 0 h 192"/>
                <a:gd name="T16" fmla="*/ 28 w 126"/>
                <a:gd name="T17" fmla="*/ 26 h 192"/>
                <a:gd name="T18" fmla="*/ 60 w 126"/>
                <a:gd name="T19" fmla="*/ 38 h 192"/>
                <a:gd name="T20" fmla="*/ 40 w 126"/>
                <a:gd name="T21" fmla="*/ 58 h 192"/>
                <a:gd name="T22" fmla="*/ 42 w 126"/>
                <a:gd name="T23" fmla="*/ 70 h 192"/>
                <a:gd name="T24" fmla="*/ 66 w 126"/>
                <a:gd name="T25" fmla="*/ 68 h 192"/>
                <a:gd name="T26" fmla="*/ 72 w 126"/>
                <a:gd name="T27" fmla="*/ 90 h 192"/>
                <a:gd name="T28" fmla="*/ 92 w 126"/>
                <a:gd name="T29" fmla="*/ 110 h 192"/>
                <a:gd name="T30" fmla="*/ 98 w 126"/>
                <a:gd name="T31" fmla="*/ 130 h 192"/>
                <a:gd name="T32" fmla="*/ 116 w 126"/>
                <a:gd name="T33" fmla="*/ 130 h 192"/>
                <a:gd name="T34" fmla="*/ 120 w 126"/>
                <a:gd name="T35" fmla="*/ 148 h 192"/>
                <a:gd name="T36" fmla="*/ 102 w 126"/>
                <a:gd name="T37" fmla="*/ 160 h 192"/>
                <a:gd name="T38" fmla="*/ 116 w 126"/>
                <a:gd name="T39" fmla="*/ 166 h 192"/>
                <a:gd name="T40" fmla="*/ 96 w 126"/>
                <a:gd name="T41" fmla="*/ 176 h 192"/>
                <a:gd name="T42" fmla="*/ 38 w 126"/>
                <a:gd name="T43" fmla="*/ 176 h 192"/>
                <a:gd name="T44" fmla="*/ 22 w 126"/>
                <a:gd name="T45" fmla="*/ 184 h 192"/>
                <a:gd name="T46" fmla="*/ 6 w 126"/>
                <a:gd name="T47" fmla="*/ 188 h 192"/>
                <a:gd name="T48" fmla="*/ 34 w 126"/>
                <a:gd name="T49" fmla="*/ 164 h 192"/>
                <a:gd name="T50" fmla="*/ 54 w 126"/>
                <a:gd name="T51" fmla="*/ 162 h 192"/>
                <a:gd name="T52" fmla="*/ 48 w 126"/>
                <a:gd name="T53" fmla="*/ 160 h 192"/>
                <a:gd name="T54" fmla="*/ 30 w 126"/>
                <a:gd name="T55" fmla="*/ 158 h 192"/>
                <a:gd name="T56" fmla="*/ 14 w 126"/>
                <a:gd name="T57" fmla="*/ 158 h 192"/>
                <a:gd name="T58" fmla="*/ 18 w 126"/>
                <a:gd name="T59" fmla="*/ 148 h 192"/>
                <a:gd name="T60" fmla="*/ 34 w 126"/>
                <a:gd name="T61" fmla="*/ 136 h 192"/>
                <a:gd name="T62" fmla="*/ 24 w 126"/>
                <a:gd name="T63" fmla="*/ 128 h 192"/>
                <a:gd name="T64" fmla="*/ 48 w 126"/>
                <a:gd name="T65" fmla="*/ 122 h 192"/>
                <a:gd name="T66" fmla="*/ 52 w 126"/>
                <a:gd name="T67" fmla="*/ 102 h 192"/>
                <a:gd name="T68" fmla="*/ 44 w 126"/>
                <a:gd name="T69" fmla="*/ 8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192">
                  <a:moveTo>
                    <a:pt x="44" y="86"/>
                  </a:moveTo>
                  <a:lnTo>
                    <a:pt x="38" y="84"/>
                  </a:lnTo>
                  <a:lnTo>
                    <a:pt x="32" y="92"/>
                  </a:lnTo>
                  <a:lnTo>
                    <a:pt x="16" y="90"/>
                  </a:lnTo>
                  <a:lnTo>
                    <a:pt x="14" y="82"/>
                  </a:lnTo>
                  <a:lnTo>
                    <a:pt x="20" y="76"/>
                  </a:lnTo>
                  <a:lnTo>
                    <a:pt x="18" y="62"/>
                  </a:lnTo>
                  <a:lnTo>
                    <a:pt x="14" y="60"/>
                  </a:lnTo>
                  <a:lnTo>
                    <a:pt x="6" y="64"/>
                  </a:lnTo>
                  <a:lnTo>
                    <a:pt x="0" y="60"/>
                  </a:lnTo>
                  <a:lnTo>
                    <a:pt x="10" y="48"/>
                  </a:lnTo>
                  <a:lnTo>
                    <a:pt x="4" y="44"/>
                  </a:lnTo>
                  <a:lnTo>
                    <a:pt x="0" y="36"/>
                  </a:lnTo>
                  <a:lnTo>
                    <a:pt x="2" y="20"/>
                  </a:lnTo>
                  <a:lnTo>
                    <a:pt x="12" y="20"/>
                  </a:lnTo>
                  <a:lnTo>
                    <a:pt x="16" y="0"/>
                  </a:lnTo>
                  <a:lnTo>
                    <a:pt x="44" y="2"/>
                  </a:lnTo>
                  <a:lnTo>
                    <a:pt x="28" y="26"/>
                  </a:lnTo>
                  <a:lnTo>
                    <a:pt x="64" y="26"/>
                  </a:lnTo>
                  <a:lnTo>
                    <a:pt x="60" y="38"/>
                  </a:lnTo>
                  <a:lnTo>
                    <a:pt x="48" y="50"/>
                  </a:lnTo>
                  <a:lnTo>
                    <a:pt x="40" y="58"/>
                  </a:lnTo>
                  <a:lnTo>
                    <a:pt x="36" y="66"/>
                  </a:lnTo>
                  <a:lnTo>
                    <a:pt x="42" y="70"/>
                  </a:lnTo>
                  <a:lnTo>
                    <a:pt x="52" y="66"/>
                  </a:lnTo>
                  <a:lnTo>
                    <a:pt x="66" y="68"/>
                  </a:lnTo>
                  <a:lnTo>
                    <a:pt x="70" y="78"/>
                  </a:lnTo>
                  <a:lnTo>
                    <a:pt x="72" y="90"/>
                  </a:lnTo>
                  <a:lnTo>
                    <a:pt x="84" y="98"/>
                  </a:lnTo>
                  <a:lnTo>
                    <a:pt x="92" y="110"/>
                  </a:lnTo>
                  <a:lnTo>
                    <a:pt x="94" y="118"/>
                  </a:lnTo>
                  <a:lnTo>
                    <a:pt x="98" y="130"/>
                  </a:lnTo>
                  <a:lnTo>
                    <a:pt x="106" y="132"/>
                  </a:lnTo>
                  <a:lnTo>
                    <a:pt x="116" y="130"/>
                  </a:lnTo>
                  <a:lnTo>
                    <a:pt x="126" y="138"/>
                  </a:lnTo>
                  <a:lnTo>
                    <a:pt x="120" y="148"/>
                  </a:lnTo>
                  <a:lnTo>
                    <a:pt x="110" y="154"/>
                  </a:lnTo>
                  <a:lnTo>
                    <a:pt x="102" y="160"/>
                  </a:lnTo>
                  <a:lnTo>
                    <a:pt x="108" y="162"/>
                  </a:lnTo>
                  <a:lnTo>
                    <a:pt x="116" y="166"/>
                  </a:lnTo>
                  <a:lnTo>
                    <a:pt x="108" y="172"/>
                  </a:lnTo>
                  <a:lnTo>
                    <a:pt x="96" y="176"/>
                  </a:lnTo>
                  <a:lnTo>
                    <a:pt x="46" y="176"/>
                  </a:lnTo>
                  <a:lnTo>
                    <a:pt x="38" y="176"/>
                  </a:lnTo>
                  <a:lnTo>
                    <a:pt x="38" y="184"/>
                  </a:lnTo>
                  <a:lnTo>
                    <a:pt x="22" y="184"/>
                  </a:lnTo>
                  <a:lnTo>
                    <a:pt x="10" y="192"/>
                  </a:lnTo>
                  <a:lnTo>
                    <a:pt x="6" y="188"/>
                  </a:lnTo>
                  <a:lnTo>
                    <a:pt x="24" y="172"/>
                  </a:lnTo>
                  <a:lnTo>
                    <a:pt x="34" y="164"/>
                  </a:lnTo>
                  <a:lnTo>
                    <a:pt x="46" y="164"/>
                  </a:lnTo>
                  <a:lnTo>
                    <a:pt x="54" y="162"/>
                  </a:lnTo>
                  <a:lnTo>
                    <a:pt x="56" y="154"/>
                  </a:lnTo>
                  <a:lnTo>
                    <a:pt x="48" y="160"/>
                  </a:lnTo>
                  <a:lnTo>
                    <a:pt x="38" y="158"/>
                  </a:lnTo>
                  <a:lnTo>
                    <a:pt x="30" y="158"/>
                  </a:lnTo>
                  <a:lnTo>
                    <a:pt x="24" y="154"/>
                  </a:lnTo>
                  <a:lnTo>
                    <a:pt x="14" y="158"/>
                  </a:lnTo>
                  <a:lnTo>
                    <a:pt x="10" y="154"/>
                  </a:lnTo>
                  <a:lnTo>
                    <a:pt x="18" y="148"/>
                  </a:lnTo>
                  <a:lnTo>
                    <a:pt x="26" y="142"/>
                  </a:lnTo>
                  <a:lnTo>
                    <a:pt x="34" y="136"/>
                  </a:lnTo>
                  <a:lnTo>
                    <a:pt x="34" y="130"/>
                  </a:lnTo>
                  <a:lnTo>
                    <a:pt x="24" y="128"/>
                  </a:lnTo>
                  <a:lnTo>
                    <a:pt x="24" y="120"/>
                  </a:lnTo>
                  <a:lnTo>
                    <a:pt x="48" y="122"/>
                  </a:lnTo>
                  <a:lnTo>
                    <a:pt x="48" y="112"/>
                  </a:lnTo>
                  <a:lnTo>
                    <a:pt x="52" y="102"/>
                  </a:lnTo>
                  <a:lnTo>
                    <a:pt x="38" y="94"/>
                  </a:lnTo>
                  <a:lnTo>
                    <a:pt x="44" y="8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5" name="Freeform 190"/>
            <p:cNvSpPr>
              <a:spLocks/>
            </p:cNvSpPr>
            <p:nvPr/>
          </p:nvSpPr>
          <p:spPr bwMode="gray">
            <a:xfrm>
              <a:off x="2574" y="1591"/>
              <a:ext cx="38" cy="24"/>
            </a:xfrm>
            <a:custGeom>
              <a:avLst/>
              <a:gdLst>
                <a:gd name="T0" fmla="*/ 12 w 38"/>
                <a:gd name="T1" fmla="*/ 0 h 24"/>
                <a:gd name="T2" fmla="*/ 30 w 38"/>
                <a:gd name="T3" fmla="*/ 2 h 24"/>
                <a:gd name="T4" fmla="*/ 34 w 38"/>
                <a:gd name="T5" fmla="*/ 8 h 24"/>
                <a:gd name="T6" fmla="*/ 38 w 38"/>
                <a:gd name="T7" fmla="*/ 16 h 24"/>
                <a:gd name="T8" fmla="*/ 34 w 38"/>
                <a:gd name="T9" fmla="*/ 24 h 24"/>
                <a:gd name="T10" fmla="*/ 22 w 38"/>
                <a:gd name="T11" fmla="*/ 24 h 24"/>
                <a:gd name="T12" fmla="*/ 16 w 38"/>
                <a:gd name="T13" fmla="*/ 18 h 24"/>
                <a:gd name="T14" fmla="*/ 8 w 38"/>
                <a:gd name="T15" fmla="*/ 22 h 24"/>
                <a:gd name="T16" fmla="*/ 0 w 38"/>
                <a:gd name="T17" fmla="*/ 18 h 24"/>
                <a:gd name="T18" fmla="*/ 4 w 38"/>
                <a:gd name="T19" fmla="*/ 8 h 24"/>
                <a:gd name="T20" fmla="*/ 12 w 38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24">
                  <a:moveTo>
                    <a:pt x="12" y="0"/>
                  </a:moveTo>
                  <a:lnTo>
                    <a:pt x="30" y="2"/>
                  </a:lnTo>
                  <a:lnTo>
                    <a:pt x="34" y="8"/>
                  </a:lnTo>
                  <a:lnTo>
                    <a:pt x="38" y="16"/>
                  </a:lnTo>
                  <a:lnTo>
                    <a:pt x="34" y="24"/>
                  </a:lnTo>
                  <a:lnTo>
                    <a:pt x="22" y="24"/>
                  </a:lnTo>
                  <a:lnTo>
                    <a:pt x="16" y="18"/>
                  </a:lnTo>
                  <a:lnTo>
                    <a:pt x="8" y="22"/>
                  </a:lnTo>
                  <a:lnTo>
                    <a:pt x="0" y="18"/>
                  </a:lnTo>
                  <a:lnTo>
                    <a:pt x="4" y="8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6" name="Freeform 191"/>
            <p:cNvSpPr>
              <a:spLocks/>
            </p:cNvSpPr>
            <p:nvPr/>
          </p:nvSpPr>
          <p:spPr bwMode="gray">
            <a:xfrm>
              <a:off x="2538" y="1609"/>
              <a:ext cx="66" cy="62"/>
            </a:xfrm>
            <a:custGeom>
              <a:avLst/>
              <a:gdLst>
                <a:gd name="T0" fmla="*/ 66 w 66"/>
                <a:gd name="T1" fmla="*/ 26 h 62"/>
                <a:gd name="T2" fmla="*/ 64 w 66"/>
                <a:gd name="T3" fmla="*/ 44 h 62"/>
                <a:gd name="T4" fmla="*/ 48 w 66"/>
                <a:gd name="T5" fmla="*/ 48 h 62"/>
                <a:gd name="T6" fmla="*/ 36 w 66"/>
                <a:gd name="T7" fmla="*/ 52 h 62"/>
                <a:gd name="T8" fmla="*/ 26 w 66"/>
                <a:gd name="T9" fmla="*/ 58 h 62"/>
                <a:gd name="T10" fmla="*/ 18 w 66"/>
                <a:gd name="T11" fmla="*/ 62 h 62"/>
                <a:gd name="T12" fmla="*/ 8 w 66"/>
                <a:gd name="T13" fmla="*/ 58 h 62"/>
                <a:gd name="T14" fmla="*/ 0 w 66"/>
                <a:gd name="T15" fmla="*/ 48 h 62"/>
                <a:gd name="T16" fmla="*/ 10 w 66"/>
                <a:gd name="T17" fmla="*/ 40 h 62"/>
                <a:gd name="T18" fmla="*/ 12 w 66"/>
                <a:gd name="T19" fmla="*/ 30 h 62"/>
                <a:gd name="T20" fmla="*/ 20 w 66"/>
                <a:gd name="T21" fmla="*/ 26 h 62"/>
                <a:gd name="T22" fmla="*/ 14 w 66"/>
                <a:gd name="T23" fmla="*/ 22 h 62"/>
                <a:gd name="T24" fmla="*/ 4 w 66"/>
                <a:gd name="T25" fmla="*/ 24 h 62"/>
                <a:gd name="T26" fmla="*/ 2 w 66"/>
                <a:gd name="T27" fmla="*/ 16 h 62"/>
                <a:gd name="T28" fmla="*/ 6 w 66"/>
                <a:gd name="T29" fmla="*/ 12 h 62"/>
                <a:gd name="T30" fmla="*/ 4 w 66"/>
                <a:gd name="T31" fmla="*/ 6 h 62"/>
                <a:gd name="T32" fmla="*/ 10 w 66"/>
                <a:gd name="T33" fmla="*/ 0 h 62"/>
                <a:gd name="T34" fmla="*/ 20 w 66"/>
                <a:gd name="T35" fmla="*/ 4 h 62"/>
                <a:gd name="T36" fmla="*/ 28 w 66"/>
                <a:gd name="T37" fmla="*/ 2 h 62"/>
                <a:gd name="T38" fmla="*/ 36 w 66"/>
                <a:gd name="T39" fmla="*/ 0 h 62"/>
                <a:gd name="T40" fmla="*/ 44 w 66"/>
                <a:gd name="T41" fmla="*/ 4 h 62"/>
                <a:gd name="T42" fmla="*/ 52 w 66"/>
                <a:gd name="T43" fmla="*/ 0 h 62"/>
                <a:gd name="T44" fmla="*/ 58 w 66"/>
                <a:gd name="T45" fmla="*/ 6 h 62"/>
                <a:gd name="T46" fmla="*/ 64 w 66"/>
                <a:gd name="T47" fmla="*/ 12 h 62"/>
                <a:gd name="T48" fmla="*/ 66 w 66"/>
                <a:gd name="T4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2">
                  <a:moveTo>
                    <a:pt x="66" y="26"/>
                  </a:moveTo>
                  <a:lnTo>
                    <a:pt x="64" y="44"/>
                  </a:lnTo>
                  <a:lnTo>
                    <a:pt x="48" y="48"/>
                  </a:lnTo>
                  <a:lnTo>
                    <a:pt x="36" y="52"/>
                  </a:lnTo>
                  <a:lnTo>
                    <a:pt x="26" y="58"/>
                  </a:lnTo>
                  <a:lnTo>
                    <a:pt x="18" y="62"/>
                  </a:lnTo>
                  <a:lnTo>
                    <a:pt x="8" y="58"/>
                  </a:lnTo>
                  <a:lnTo>
                    <a:pt x="0" y="48"/>
                  </a:lnTo>
                  <a:lnTo>
                    <a:pt x="10" y="40"/>
                  </a:lnTo>
                  <a:lnTo>
                    <a:pt x="12" y="30"/>
                  </a:lnTo>
                  <a:lnTo>
                    <a:pt x="20" y="26"/>
                  </a:lnTo>
                  <a:lnTo>
                    <a:pt x="14" y="22"/>
                  </a:lnTo>
                  <a:lnTo>
                    <a:pt x="4" y="24"/>
                  </a:lnTo>
                  <a:lnTo>
                    <a:pt x="2" y="16"/>
                  </a:lnTo>
                  <a:lnTo>
                    <a:pt x="6" y="12"/>
                  </a:lnTo>
                  <a:lnTo>
                    <a:pt x="4" y="6"/>
                  </a:lnTo>
                  <a:lnTo>
                    <a:pt x="10" y="0"/>
                  </a:lnTo>
                  <a:lnTo>
                    <a:pt x="20" y="4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4" y="4"/>
                  </a:lnTo>
                  <a:lnTo>
                    <a:pt x="52" y="0"/>
                  </a:lnTo>
                  <a:lnTo>
                    <a:pt x="58" y="6"/>
                  </a:lnTo>
                  <a:lnTo>
                    <a:pt x="64" y="12"/>
                  </a:lnTo>
                  <a:lnTo>
                    <a:pt x="66" y="2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7" name="Freeform 192"/>
            <p:cNvSpPr>
              <a:spLocks/>
            </p:cNvSpPr>
            <p:nvPr/>
          </p:nvSpPr>
          <p:spPr bwMode="gray">
            <a:xfrm>
              <a:off x="2796" y="1747"/>
              <a:ext cx="70" cy="38"/>
            </a:xfrm>
            <a:custGeom>
              <a:avLst/>
              <a:gdLst>
                <a:gd name="T0" fmla="*/ 24 w 70"/>
                <a:gd name="T1" fmla="*/ 2 h 38"/>
                <a:gd name="T2" fmla="*/ 40 w 70"/>
                <a:gd name="T3" fmla="*/ 2 h 38"/>
                <a:gd name="T4" fmla="*/ 50 w 70"/>
                <a:gd name="T5" fmla="*/ 0 h 38"/>
                <a:gd name="T6" fmla="*/ 58 w 70"/>
                <a:gd name="T7" fmla="*/ 2 h 38"/>
                <a:gd name="T8" fmla="*/ 60 w 70"/>
                <a:gd name="T9" fmla="*/ 4 h 38"/>
                <a:gd name="T10" fmla="*/ 58 w 70"/>
                <a:gd name="T11" fmla="*/ 8 h 38"/>
                <a:gd name="T12" fmla="*/ 56 w 70"/>
                <a:gd name="T13" fmla="*/ 14 h 38"/>
                <a:gd name="T14" fmla="*/ 64 w 70"/>
                <a:gd name="T15" fmla="*/ 16 h 38"/>
                <a:gd name="T16" fmla="*/ 68 w 70"/>
                <a:gd name="T17" fmla="*/ 16 h 38"/>
                <a:gd name="T18" fmla="*/ 70 w 70"/>
                <a:gd name="T19" fmla="*/ 20 h 38"/>
                <a:gd name="T20" fmla="*/ 66 w 70"/>
                <a:gd name="T21" fmla="*/ 28 h 38"/>
                <a:gd name="T22" fmla="*/ 56 w 70"/>
                <a:gd name="T23" fmla="*/ 30 h 38"/>
                <a:gd name="T24" fmla="*/ 50 w 70"/>
                <a:gd name="T25" fmla="*/ 24 h 38"/>
                <a:gd name="T26" fmla="*/ 50 w 70"/>
                <a:gd name="T27" fmla="*/ 34 h 38"/>
                <a:gd name="T28" fmla="*/ 46 w 70"/>
                <a:gd name="T29" fmla="*/ 36 h 38"/>
                <a:gd name="T30" fmla="*/ 40 w 70"/>
                <a:gd name="T31" fmla="*/ 34 h 38"/>
                <a:gd name="T32" fmla="*/ 34 w 70"/>
                <a:gd name="T33" fmla="*/ 30 h 38"/>
                <a:gd name="T34" fmla="*/ 30 w 70"/>
                <a:gd name="T35" fmla="*/ 32 h 38"/>
                <a:gd name="T36" fmla="*/ 30 w 70"/>
                <a:gd name="T37" fmla="*/ 36 h 38"/>
                <a:gd name="T38" fmla="*/ 16 w 70"/>
                <a:gd name="T39" fmla="*/ 38 h 38"/>
                <a:gd name="T40" fmla="*/ 16 w 70"/>
                <a:gd name="T41" fmla="*/ 28 h 38"/>
                <a:gd name="T42" fmla="*/ 0 w 70"/>
                <a:gd name="T43" fmla="*/ 28 h 38"/>
                <a:gd name="T44" fmla="*/ 8 w 70"/>
                <a:gd name="T45" fmla="*/ 16 h 38"/>
                <a:gd name="T46" fmla="*/ 18 w 70"/>
                <a:gd name="T47" fmla="*/ 6 h 38"/>
                <a:gd name="T48" fmla="*/ 22 w 70"/>
                <a:gd name="T49" fmla="*/ 6 h 38"/>
                <a:gd name="T50" fmla="*/ 24 w 70"/>
                <a:gd name="T51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38">
                  <a:moveTo>
                    <a:pt x="24" y="2"/>
                  </a:moveTo>
                  <a:lnTo>
                    <a:pt x="40" y="2"/>
                  </a:lnTo>
                  <a:lnTo>
                    <a:pt x="50" y="0"/>
                  </a:lnTo>
                  <a:lnTo>
                    <a:pt x="58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6" y="14"/>
                  </a:lnTo>
                  <a:lnTo>
                    <a:pt x="64" y="16"/>
                  </a:lnTo>
                  <a:lnTo>
                    <a:pt x="68" y="16"/>
                  </a:lnTo>
                  <a:lnTo>
                    <a:pt x="70" y="20"/>
                  </a:lnTo>
                  <a:lnTo>
                    <a:pt x="66" y="28"/>
                  </a:lnTo>
                  <a:lnTo>
                    <a:pt x="56" y="30"/>
                  </a:lnTo>
                  <a:lnTo>
                    <a:pt x="50" y="24"/>
                  </a:lnTo>
                  <a:lnTo>
                    <a:pt x="50" y="34"/>
                  </a:lnTo>
                  <a:lnTo>
                    <a:pt x="46" y="36"/>
                  </a:lnTo>
                  <a:lnTo>
                    <a:pt x="40" y="34"/>
                  </a:lnTo>
                  <a:lnTo>
                    <a:pt x="34" y="30"/>
                  </a:lnTo>
                  <a:lnTo>
                    <a:pt x="30" y="32"/>
                  </a:lnTo>
                  <a:lnTo>
                    <a:pt x="30" y="36"/>
                  </a:lnTo>
                  <a:lnTo>
                    <a:pt x="16" y="38"/>
                  </a:lnTo>
                  <a:lnTo>
                    <a:pt x="16" y="28"/>
                  </a:lnTo>
                  <a:lnTo>
                    <a:pt x="0" y="28"/>
                  </a:lnTo>
                  <a:lnTo>
                    <a:pt x="8" y="16"/>
                  </a:lnTo>
                  <a:lnTo>
                    <a:pt x="18" y="6"/>
                  </a:lnTo>
                  <a:lnTo>
                    <a:pt x="22" y="6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8" name="Freeform 193"/>
            <p:cNvSpPr>
              <a:spLocks/>
            </p:cNvSpPr>
            <p:nvPr/>
          </p:nvSpPr>
          <p:spPr bwMode="gray">
            <a:xfrm>
              <a:off x="2626" y="1679"/>
              <a:ext cx="204" cy="172"/>
            </a:xfrm>
            <a:custGeom>
              <a:avLst/>
              <a:gdLst>
                <a:gd name="T0" fmla="*/ 126 w 204"/>
                <a:gd name="T1" fmla="*/ 8 h 172"/>
                <a:gd name="T2" fmla="*/ 152 w 204"/>
                <a:gd name="T3" fmla="*/ 24 h 172"/>
                <a:gd name="T4" fmla="*/ 162 w 204"/>
                <a:gd name="T5" fmla="*/ 32 h 172"/>
                <a:gd name="T6" fmla="*/ 180 w 204"/>
                <a:gd name="T7" fmla="*/ 36 h 172"/>
                <a:gd name="T8" fmla="*/ 202 w 204"/>
                <a:gd name="T9" fmla="*/ 40 h 172"/>
                <a:gd name="T10" fmla="*/ 198 w 204"/>
                <a:gd name="T11" fmla="*/ 56 h 172"/>
                <a:gd name="T12" fmla="*/ 194 w 204"/>
                <a:gd name="T13" fmla="*/ 70 h 172"/>
                <a:gd name="T14" fmla="*/ 188 w 204"/>
                <a:gd name="T15" fmla="*/ 74 h 172"/>
                <a:gd name="T16" fmla="*/ 170 w 204"/>
                <a:gd name="T17" fmla="*/ 96 h 172"/>
                <a:gd name="T18" fmla="*/ 186 w 204"/>
                <a:gd name="T19" fmla="*/ 106 h 172"/>
                <a:gd name="T20" fmla="*/ 188 w 204"/>
                <a:gd name="T21" fmla="*/ 116 h 172"/>
                <a:gd name="T22" fmla="*/ 186 w 204"/>
                <a:gd name="T23" fmla="*/ 140 h 172"/>
                <a:gd name="T24" fmla="*/ 194 w 204"/>
                <a:gd name="T25" fmla="*/ 148 h 172"/>
                <a:gd name="T26" fmla="*/ 182 w 204"/>
                <a:gd name="T27" fmla="*/ 158 h 172"/>
                <a:gd name="T28" fmla="*/ 160 w 204"/>
                <a:gd name="T29" fmla="*/ 156 h 172"/>
                <a:gd name="T30" fmla="*/ 138 w 204"/>
                <a:gd name="T31" fmla="*/ 152 h 172"/>
                <a:gd name="T32" fmla="*/ 122 w 204"/>
                <a:gd name="T33" fmla="*/ 162 h 172"/>
                <a:gd name="T34" fmla="*/ 106 w 204"/>
                <a:gd name="T35" fmla="*/ 172 h 172"/>
                <a:gd name="T36" fmla="*/ 80 w 204"/>
                <a:gd name="T37" fmla="*/ 168 h 172"/>
                <a:gd name="T38" fmla="*/ 50 w 204"/>
                <a:gd name="T39" fmla="*/ 156 h 172"/>
                <a:gd name="T40" fmla="*/ 56 w 204"/>
                <a:gd name="T41" fmla="*/ 128 h 172"/>
                <a:gd name="T42" fmla="*/ 64 w 204"/>
                <a:gd name="T43" fmla="*/ 116 h 172"/>
                <a:gd name="T44" fmla="*/ 44 w 204"/>
                <a:gd name="T45" fmla="*/ 90 h 172"/>
                <a:gd name="T46" fmla="*/ 36 w 204"/>
                <a:gd name="T47" fmla="*/ 76 h 172"/>
                <a:gd name="T48" fmla="*/ 18 w 204"/>
                <a:gd name="T49" fmla="*/ 66 h 172"/>
                <a:gd name="T50" fmla="*/ 0 w 204"/>
                <a:gd name="T51" fmla="*/ 60 h 172"/>
                <a:gd name="T52" fmla="*/ 8 w 204"/>
                <a:gd name="T53" fmla="*/ 50 h 172"/>
                <a:gd name="T54" fmla="*/ 26 w 204"/>
                <a:gd name="T55" fmla="*/ 48 h 172"/>
                <a:gd name="T56" fmla="*/ 40 w 204"/>
                <a:gd name="T57" fmla="*/ 50 h 172"/>
                <a:gd name="T58" fmla="*/ 54 w 204"/>
                <a:gd name="T59" fmla="*/ 46 h 172"/>
                <a:gd name="T60" fmla="*/ 48 w 204"/>
                <a:gd name="T61" fmla="*/ 30 h 172"/>
                <a:gd name="T62" fmla="*/ 62 w 204"/>
                <a:gd name="T63" fmla="*/ 36 h 172"/>
                <a:gd name="T64" fmla="*/ 84 w 204"/>
                <a:gd name="T65" fmla="*/ 28 h 172"/>
                <a:gd name="T66" fmla="*/ 106 w 204"/>
                <a:gd name="T67" fmla="*/ 18 h 172"/>
                <a:gd name="T68" fmla="*/ 116 w 204"/>
                <a:gd name="T6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4" h="172">
                  <a:moveTo>
                    <a:pt x="116" y="0"/>
                  </a:moveTo>
                  <a:lnTo>
                    <a:pt x="126" y="8"/>
                  </a:lnTo>
                  <a:lnTo>
                    <a:pt x="140" y="20"/>
                  </a:lnTo>
                  <a:lnTo>
                    <a:pt x="152" y="24"/>
                  </a:lnTo>
                  <a:lnTo>
                    <a:pt x="154" y="28"/>
                  </a:lnTo>
                  <a:lnTo>
                    <a:pt x="162" y="32"/>
                  </a:lnTo>
                  <a:lnTo>
                    <a:pt x="174" y="32"/>
                  </a:lnTo>
                  <a:lnTo>
                    <a:pt x="180" y="36"/>
                  </a:lnTo>
                  <a:lnTo>
                    <a:pt x="184" y="40"/>
                  </a:lnTo>
                  <a:lnTo>
                    <a:pt x="202" y="40"/>
                  </a:lnTo>
                  <a:lnTo>
                    <a:pt x="204" y="44"/>
                  </a:lnTo>
                  <a:lnTo>
                    <a:pt x="198" y="56"/>
                  </a:lnTo>
                  <a:lnTo>
                    <a:pt x="194" y="64"/>
                  </a:lnTo>
                  <a:lnTo>
                    <a:pt x="194" y="70"/>
                  </a:lnTo>
                  <a:lnTo>
                    <a:pt x="192" y="74"/>
                  </a:lnTo>
                  <a:lnTo>
                    <a:pt x="188" y="74"/>
                  </a:lnTo>
                  <a:lnTo>
                    <a:pt x="178" y="84"/>
                  </a:lnTo>
                  <a:lnTo>
                    <a:pt x="170" y="96"/>
                  </a:lnTo>
                  <a:lnTo>
                    <a:pt x="186" y="96"/>
                  </a:lnTo>
                  <a:lnTo>
                    <a:pt x="186" y="106"/>
                  </a:lnTo>
                  <a:lnTo>
                    <a:pt x="186" y="112"/>
                  </a:lnTo>
                  <a:lnTo>
                    <a:pt x="188" y="116"/>
                  </a:lnTo>
                  <a:lnTo>
                    <a:pt x="184" y="124"/>
                  </a:lnTo>
                  <a:lnTo>
                    <a:pt x="186" y="140"/>
                  </a:lnTo>
                  <a:lnTo>
                    <a:pt x="194" y="140"/>
                  </a:lnTo>
                  <a:lnTo>
                    <a:pt x="194" y="148"/>
                  </a:lnTo>
                  <a:lnTo>
                    <a:pt x="186" y="150"/>
                  </a:lnTo>
                  <a:lnTo>
                    <a:pt x="182" y="158"/>
                  </a:lnTo>
                  <a:lnTo>
                    <a:pt x="172" y="162"/>
                  </a:lnTo>
                  <a:lnTo>
                    <a:pt x="160" y="156"/>
                  </a:lnTo>
                  <a:lnTo>
                    <a:pt x="150" y="154"/>
                  </a:lnTo>
                  <a:lnTo>
                    <a:pt x="138" y="152"/>
                  </a:lnTo>
                  <a:lnTo>
                    <a:pt x="128" y="156"/>
                  </a:lnTo>
                  <a:lnTo>
                    <a:pt x="122" y="162"/>
                  </a:lnTo>
                  <a:lnTo>
                    <a:pt x="122" y="172"/>
                  </a:lnTo>
                  <a:lnTo>
                    <a:pt x="106" y="172"/>
                  </a:lnTo>
                  <a:lnTo>
                    <a:pt x="92" y="166"/>
                  </a:lnTo>
                  <a:lnTo>
                    <a:pt x="80" y="168"/>
                  </a:lnTo>
                  <a:lnTo>
                    <a:pt x="64" y="162"/>
                  </a:lnTo>
                  <a:lnTo>
                    <a:pt x="50" y="156"/>
                  </a:lnTo>
                  <a:lnTo>
                    <a:pt x="50" y="144"/>
                  </a:lnTo>
                  <a:lnTo>
                    <a:pt x="56" y="128"/>
                  </a:lnTo>
                  <a:lnTo>
                    <a:pt x="56" y="116"/>
                  </a:lnTo>
                  <a:lnTo>
                    <a:pt x="64" y="116"/>
                  </a:lnTo>
                  <a:lnTo>
                    <a:pt x="56" y="98"/>
                  </a:lnTo>
                  <a:lnTo>
                    <a:pt x="44" y="90"/>
                  </a:lnTo>
                  <a:lnTo>
                    <a:pt x="42" y="82"/>
                  </a:lnTo>
                  <a:lnTo>
                    <a:pt x="36" y="76"/>
                  </a:lnTo>
                  <a:lnTo>
                    <a:pt x="26" y="70"/>
                  </a:lnTo>
                  <a:lnTo>
                    <a:pt x="18" y="66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2" y="52"/>
                  </a:lnTo>
                  <a:lnTo>
                    <a:pt x="8" y="50"/>
                  </a:lnTo>
                  <a:lnTo>
                    <a:pt x="18" y="48"/>
                  </a:lnTo>
                  <a:lnTo>
                    <a:pt x="26" y="48"/>
                  </a:lnTo>
                  <a:lnTo>
                    <a:pt x="32" y="54"/>
                  </a:lnTo>
                  <a:lnTo>
                    <a:pt x="40" y="50"/>
                  </a:lnTo>
                  <a:lnTo>
                    <a:pt x="48" y="52"/>
                  </a:lnTo>
                  <a:lnTo>
                    <a:pt x="54" y="46"/>
                  </a:lnTo>
                  <a:lnTo>
                    <a:pt x="50" y="36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62" y="36"/>
                  </a:lnTo>
                  <a:lnTo>
                    <a:pt x="76" y="34"/>
                  </a:lnTo>
                  <a:lnTo>
                    <a:pt x="84" y="28"/>
                  </a:lnTo>
                  <a:lnTo>
                    <a:pt x="96" y="22"/>
                  </a:lnTo>
                  <a:lnTo>
                    <a:pt x="106" y="18"/>
                  </a:lnTo>
                  <a:lnTo>
                    <a:pt x="106" y="4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79" name="Freeform 194"/>
            <p:cNvSpPr>
              <a:spLocks/>
            </p:cNvSpPr>
            <p:nvPr/>
          </p:nvSpPr>
          <p:spPr bwMode="gray">
            <a:xfrm>
              <a:off x="2550" y="1855"/>
              <a:ext cx="54" cy="96"/>
            </a:xfrm>
            <a:custGeom>
              <a:avLst/>
              <a:gdLst>
                <a:gd name="T0" fmla="*/ 36 w 54"/>
                <a:gd name="T1" fmla="*/ 96 h 96"/>
                <a:gd name="T2" fmla="*/ 24 w 54"/>
                <a:gd name="T3" fmla="*/ 96 h 96"/>
                <a:gd name="T4" fmla="*/ 12 w 54"/>
                <a:gd name="T5" fmla="*/ 96 h 96"/>
                <a:gd name="T6" fmla="*/ 12 w 54"/>
                <a:gd name="T7" fmla="*/ 88 h 96"/>
                <a:gd name="T8" fmla="*/ 12 w 54"/>
                <a:gd name="T9" fmla="*/ 72 h 96"/>
                <a:gd name="T10" fmla="*/ 8 w 54"/>
                <a:gd name="T11" fmla="*/ 70 h 96"/>
                <a:gd name="T12" fmla="*/ 0 w 54"/>
                <a:gd name="T13" fmla="*/ 60 h 96"/>
                <a:gd name="T14" fmla="*/ 8 w 54"/>
                <a:gd name="T15" fmla="*/ 50 h 96"/>
                <a:gd name="T16" fmla="*/ 10 w 54"/>
                <a:gd name="T17" fmla="*/ 40 h 96"/>
                <a:gd name="T18" fmla="*/ 14 w 54"/>
                <a:gd name="T19" fmla="*/ 26 h 96"/>
                <a:gd name="T20" fmla="*/ 12 w 54"/>
                <a:gd name="T21" fmla="*/ 14 h 96"/>
                <a:gd name="T22" fmla="*/ 14 w 54"/>
                <a:gd name="T23" fmla="*/ 0 h 96"/>
                <a:gd name="T24" fmla="*/ 20 w 54"/>
                <a:gd name="T25" fmla="*/ 2 h 96"/>
                <a:gd name="T26" fmla="*/ 26 w 54"/>
                <a:gd name="T27" fmla="*/ 8 h 96"/>
                <a:gd name="T28" fmla="*/ 38 w 54"/>
                <a:gd name="T29" fmla="*/ 6 h 96"/>
                <a:gd name="T30" fmla="*/ 48 w 54"/>
                <a:gd name="T31" fmla="*/ 6 h 96"/>
                <a:gd name="T32" fmla="*/ 54 w 54"/>
                <a:gd name="T33" fmla="*/ 14 h 96"/>
                <a:gd name="T34" fmla="*/ 52 w 54"/>
                <a:gd name="T35" fmla="*/ 20 h 96"/>
                <a:gd name="T36" fmla="*/ 42 w 54"/>
                <a:gd name="T37" fmla="*/ 22 h 96"/>
                <a:gd name="T38" fmla="*/ 42 w 54"/>
                <a:gd name="T39" fmla="*/ 36 h 96"/>
                <a:gd name="T40" fmla="*/ 42 w 54"/>
                <a:gd name="T41" fmla="*/ 46 h 96"/>
                <a:gd name="T42" fmla="*/ 40 w 54"/>
                <a:gd name="T43" fmla="*/ 50 h 96"/>
                <a:gd name="T44" fmla="*/ 34 w 54"/>
                <a:gd name="T45" fmla="*/ 54 h 96"/>
                <a:gd name="T46" fmla="*/ 34 w 54"/>
                <a:gd name="T47" fmla="*/ 58 h 96"/>
                <a:gd name="T48" fmla="*/ 40 w 54"/>
                <a:gd name="T49" fmla="*/ 66 h 96"/>
                <a:gd name="T50" fmla="*/ 34 w 54"/>
                <a:gd name="T51" fmla="*/ 70 h 96"/>
                <a:gd name="T52" fmla="*/ 36 w 54"/>
                <a:gd name="T53" fmla="*/ 76 h 96"/>
                <a:gd name="T54" fmla="*/ 38 w 54"/>
                <a:gd name="T55" fmla="*/ 82 h 96"/>
                <a:gd name="T56" fmla="*/ 32 w 54"/>
                <a:gd name="T57" fmla="*/ 86 h 96"/>
                <a:gd name="T58" fmla="*/ 36 w 54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" h="96">
                  <a:moveTo>
                    <a:pt x="36" y="96"/>
                  </a:moveTo>
                  <a:lnTo>
                    <a:pt x="24" y="96"/>
                  </a:lnTo>
                  <a:lnTo>
                    <a:pt x="12" y="96"/>
                  </a:lnTo>
                  <a:lnTo>
                    <a:pt x="12" y="88"/>
                  </a:lnTo>
                  <a:lnTo>
                    <a:pt x="12" y="72"/>
                  </a:lnTo>
                  <a:lnTo>
                    <a:pt x="8" y="70"/>
                  </a:lnTo>
                  <a:lnTo>
                    <a:pt x="0" y="60"/>
                  </a:lnTo>
                  <a:lnTo>
                    <a:pt x="8" y="50"/>
                  </a:lnTo>
                  <a:lnTo>
                    <a:pt x="10" y="40"/>
                  </a:lnTo>
                  <a:lnTo>
                    <a:pt x="14" y="26"/>
                  </a:lnTo>
                  <a:lnTo>
                    <a:pt x="12" y="14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8"/>
                  </a:lnTo>
                  <a:lnTo>
                    <a:pt x="38" y="6"/>
                  </a:lnTo>
                  <a:lnTo>
                    <a:pt x="48" y="6"/>
                  </a:lnTo>
                  <a:lnTo>
                    <a:pt x="54" y="14"/>
                  </a:lnTo>
                  <a:lnTo>
                    <a:pt x="52" y="20"/>
                  </a:lnTo>
                  <a:lnTo>
                    <a:pt x="42" y="22"/>
                  </a:lnTo>
                  <a:lnTo>
                    <a:pt x="42" y="36"/>
                  </a:lnTo>
                  <a:lnTo>
                    <a:pt x="42" y="46"/>
                  </a:lnTo>
                  <a:lnTo>
                    <a:pt x="40" y="50"/>
                  </a:lnTo>
                  <a:lnTo>
                    <a:pt x="34" y="54"/>
                  </a:lnTo>
                  <a:lnTo>
                    <a:pt x="34" y="58"/>
                  </a:lnTo>
                  <a:lnTo>
                    <a:pt x="40" y="66"/>
                  </a:lnTo>
                  <a:lnTo>
                    <a:pt x="34" y="70"/>
                  </a:lnTo>
                  <a:lnTo>
                    <a:pt x="36" y="76"/>
                  </a:lnTo>
                  <a:lnTo>
                    <a:pt x="38" y="82"/>
                  </a:lnTo>
                  <a:lnTo>
                    <a:pt x="32" y="86"/>
                  </a:lnTo>
                  <a:lnTo>
                    <a:pt x="36" y="9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0" name="Freeform 195"/>
            <p:cNvSpPr>
              <a:spLocks/>
            </p:cNvSpPr>
            <p:nvPr/>
          </p:nvSpPr>
          <p:spPr bwMode="gray">
            <a:xfrm>
              <a:off x="2554" y="1827"/>
              <a:ext cx="196" cy="142"/>
            </a:xfrm>
            <a:custGeom>
              <a:avLst/>
              <a:gdLst>
                <a:gd name="T0" fmla="*/ 10 w 196"/>
                <a:gd name="T1" fmla="*/ 28 h 142"/>
                <a:gd name="T2" fmla="*/ 6 w 196"/>
                <a:gd name="T3" fmla="*/ 22 h 142"/>
                <a:gd name="T4" fmla="*/ 0 w 196"/>
                <a:gd name="T5" fmla="*/ 12 h 142"/>
                <a:gd name="T6" fmla="*/ 4 w 196"/>
                <a:gd name="T7" fmla="*/ 8 h 142"/>
                <a:gd name="T8" fmla="*/ 16 w 196"/>
                <a:gd name="T9" fmla="*/ 4 h 142"/>
                <a:gd name="T10" fmla="*/ 24 w 196"/>
                <a:gd name="T11" fmla="*/ 0 h 142"/>
                <a:gd name="T12" fmla="*/ 46 w 196"/>
                <a:gd name="T13" fmla="*/ 2 h 142"/>
                <a:gd name="T14" fmla="*/ 66 w 196"/>
                <a:gd name="T15" fmla="*/ 4 h 142"/>
                <a:gd name="T16" fmla="*/ 78 w 196"/>
                <a:gd name="T17" fmla="*/ 8 h 142"/>
                <a:gd name="T18" fmla="*/ 96 w 196"/>
                <a:gd name="T19" fmla="*/ 6 h 142"/>
                <a:gd name="T20" fmla="*/ 114 w 196"/>
                <a:gd name="T21" fmla="*/ 8 h 142"/>
                <a:gd name="T22" fmla="*/ 122 w 196"/>
                <a:gd name="T23" fmla="*/ 8 h 142"/>
                <a:gd name="T24" fmla="*/ 136 w 196"/>
                <a:gd name="T25" fmla="*/ 14 h 142"/>
                <a:gd name="T26" fmla="*/ 152 w 196"/>
                <a:gd name="T27" fmla="*/ 20 h 142"/>
                <a:gd name="T28" fmla="*/ 164 w 196"/>
                <a:gd name="T29" fmla="*/ 18 h 142"/>
                <a:gd name="T30" fmla="*/ 178 w 196"/>
                <a:gd name="T31" fmla="*/ 24 h 142"/>
                <a:gd name="T32" fmla="*/ 194 w 196"/>
                <a:gd name="T33" fmla="*/ 24 h 142"/>
                <a:gd name="T34" fmla="*/ 196 w 196"/>
                <a:gd name="T35" fmla="*/ 28 h 142"/>
                <a:gd name="T36" fmla="*/ 194 w 196"/>
                <a:gd name="T37" fmla="*/ 38 h 142"/>
                <a:gd name="T38" fmla="*/ 188 w 196"/>
                <a:gd name="T39" fmla="*/ 42 h 142"/>
                <a:gd name="T40" fmla="*/ 178 w 196"/>
                <a:gd name="T41" fmla="*/ 48 h 142"/>
                <a:gd name="T42" fmla="*/ 166 w 196"/>
                <a:gd name="T43" fmla="*/ 48 h 142"/>
                <a:gd name="T44" fmla="*/ 160 w 196"/>
                <a:gd name="T45" fmla="*/ 58 h 142"/>
                <a:gd name="T46" fmla="*/ 150 w 196"/>
                <a:gd name="T47" fmla="*/ 68 h 142"/>
                <a:gd name="T48" fmla="*/ 144 w 196"/>
                <a:gd name="T49" fmla="*/ 76 h 142"/>
                <a:gd name="T50" fmla="*/ 142 w 196"/>
                <a:gd name="T51" fmla="*/ 86 h 142"/>
                <a:gd name="T52" fmla="*/ 146 w 196"/>
                <a:gd name="T53" fmla="*/ 96 h 142"/>
                <a:gd name="T54" fmla="*/ 140 w 196"/>
                <a:gd name="T55" fmla="*/ 102 h 142"/>
                <a:gd name="T56" fmla="*/ 132 w 196"/>
                <a:gd name="T57" fmla="*/ 114 h 142"/>
                <a:gd name="T58" fmla="*/ 122 w 196"/>
                <a:gd name="T59" fmla="*/ 116 h 142"/>
                <a:gd name="T60" fmla="*/ 116 w 196"/>
                <a:gd name="T61" fmla="*/ 126 h 142"/>
                <a:gd name="T62" fmla="*/ 102 w 196"/>
                <a:gd name="T63" fmla="*/ 132 h 142"/>
                <a:gd name="T64" fmla="*/ 86 w 196"/>
                <a:gd name="T65" fmla="*/ 132 h 142"/>
                <a:gd name="T66" fmla="*/ 74 w 196"/>
                <a:gd name="T67" fmla="*/ 134 h 142"/>
                <a:gd name="T68" fmla="*/ 62 w 196"/>
                <a:gd name="T69" fmla="*/ 140 h 142"/>
                <a:gd name="T70" fmla="*/ 56 w 196"/>
                <a:gd name="T71" fmla="*/ 142 h 142"/>
                <a:gd name="T72" fmla="*/ 46 w 196"/>
                <a:gd name="T73" fmla="*/ 136 h 142"/>
                <a:gd name="T74" fmla="*/ 44 w 196"/>
                <a:gd name="T75" fmla="*/ 128 h 142"/>
                <a:gd name="T76" fmla="*/ 38 w 196"/>
                <a:gd name="T77" fmla="*/ 124 h 142"/>
                <a:gd name="T78" fmla="*/ 32 w 196"/>
                <a:gd name="T79" fmla="*/ 124 h 142"/>
                <a:gd name="T80" fmla="*/ 28 w 196"/>
                <a:gd name="T81" fmla="*/ 114 h 142"/>
                <a:gd name="T82" fmla="*/ 34 w 196"/>
                <a:gd name="T83" fmla="*/ 110 h 142"/>
                <a:gd name="T84" fmla="*/ 30 w 196"/>
                <a:gd name="T85" fmla="*/ 98 h 142"/>
                <a:gd name="T86" fmla="*/ 36 w 196"/>
                <a:gd name="T87" fmla="*/ 94 h 142"/>
                <a:gd name="T88" fmla="*/ 30 w 196"/>
                <a:gd name="T89" fmla="*/ 86 h 142"/>
                <a:gd name="T90" fmla="*/ 30 w 196"/>
                <a:gd name="T91" fmla="*/ 82 h 142"/>
                <a:gd name="T92" fmla="*/ 36 w 196"/>
                <a:gd name="T93" fmla="*/ 78 h 142"/>
                <a:gd name="T94" fmla="*/ 38 w 196"/>
                <a:gd name="T95" fmla="*/ 74 h 142"/>
                <a:gd name="T96" fmla="*/ 38 w 196"/>
                <a:gd name="T97" fmla="*/ 50 h 142"/>
                <a:gd name="T98" fmla="*/ 48 w 196"/>
                <a:gd name="T99" fmla="*/ 48 h 142"/>
                <a:gd name="T100" fmla="*/ 50 w 196"/>
                <a:gd name="T101" fmla="*/ 42 h 142"/>
                <a:gd name="T102" fmla="*/ 44 w 196"/>
                <a:gd name="T103" fmla="*/ 34 h 142"/>
                <a:gd name="T104" fmla="*/ 22 w 196"/>
                <a:gd name="T105" fmla="*/ 36 h 142"/>
                <a:gd name="T106" fmla="*/ 16 w 196"/>
                <a:gd name="T107" fmla="*/ 30 h 142"/>
                <a:gd name="T108" fmla="*/ 10 w 196"/>
                <a:gd name="T109" fmla="*/ 2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6" h="142">
                  <a:moveTo>
                    <a:pt x="10" y="28"/>
                  </a:moveTo>
                  <a:lnTo>
                    <a:pt x="6" y="22"/>
                  </a:lnTo>
                  <a:lnTo>
                    <a:pt x="0" y="12"/>
                  </a:lnTo>
                  <a:lnTo>
                    <a:pt x="4" y="8"/>
                  </a:lnTo>
                  <a:lnTo>
                    <a:pt x="16" y="4"/>
                  </a:lnTo>
                  <a:lnTo>
                    <a:pt x="24" y="0"/>
                  </a:lnTo>
                  <a:lnTo>
                    <a:pt x="46" y="2"/>
                  </a:lnTo>
                  <a:lnTo>
                    <a:pt x="66" y="4"/>
                  </a:lnTo>
                  <a:lnTo>
                    <a:pt x="78" y="8"/>
                  </a:lnTo>
                  <a:lnTo>
                    <a:pt x="96" y="6"/>
                  </a:lnTo>
                  <a:lnTo>
                    <a:pt x="114" y="8"/>
                  </a:lnTo>
                  <a:lnTo>
                    <a:pt x="122" y="8"/>
                  </a:lnTo>
                  <a:lnTo>
                    <a:pt x="136" y="14"/>
                  </a:lnTo>
                  <a:lnTo>
                    <a:pt x="152" y="20"/>
                  </a:lnTo>
                  <a:lnTo>
                    <a:pt x="164" y="18"/>
                  </a:lnTo>
                  <a:lnTo>
                    <a:pt x="178" y="24"/>
                  </a:lnTo>
                  <a:lnTo>
                    <a:pt x="194" y="24"/>
                  </a:lnTo>
                  <a:lnTo>
                    <a:pt x="196" y="28"/>
                  </a:lnTo>
                  <a:lnTo>
                    <a:pt x="194" y="38"/>
                  </a:lnTo>
                  <a:lnTo>
                    <a:pt x="188" y="42"/>
                  </a:lnTo>
                  <a:lnTo>
                    <a:pt x="178" y="48"/>
                  </a:lnTo>
                  <a:lnTo>
                    <a:pt x="166" y="48"/>
                  </a:lnTo>
                  <a:lnTo>
                    <a:pt x="160" y="58"/>
                  </a:lnTo>
                  <a:lnTo>
                    <a:pt x="150" y="68"/>
                  </a:lnTo>
                  <a:lnTo>
                    <a:pt x="144" y="76"/>
                  </a:lnTo>
                  <a:lnTo>
                    <a:pt x="142" y="86"/>
                  </a:lnTo>
                  <a:lnTo>
                    <a:pt x="146" y="96"/>
                  </a:lnTo>
                  <a:lnTo>
                    <a:pt x="140" y="102"/>
                  </a:lnTo>
                  <a:lnTo>
                    <a:pt x="132" y="114"/>
                  </a:lnTo>
                  <a:lnTo>
                    <a:pt x="122" y="116"/>
                  </a:lnTo>
                  <a:lnTo>
                    <a:pt x="116" y="126"/>
                  </a:lnTo>
                  <a:lnTo>
                    <a:pt x="102" y="132"/>
                  </a:lnTo>
                  <a:lnTo>
                    <a:pt x="86" y="132"/>
                  </a:lnTo>
                  <a:lnTo>
                    <a:pt x="74" y="134"/>
                  </a:lnTo>
                  <a:lnTo>
                    <a:pt x="62" y="140"/>
                  </a:lnTo>
                  <a:lnTo>
                    <a:pt x="56" y="142"/>
                  </a:lnTo>
                  <a:lnTo>
                    <a:pt x="46" y="136"/>
                  </a:lnTo>
                  <a:lnTo>
                    <a:pt x="44" y="128"/>
                  </a:lnTo>
                  <a:lnTo>
                    <a:pt x="38" y="124"/>
                  </a:lnTo>
                  <a:lnTo>
                    <a:pt x="32" y="124"/>
                  </a:lnTo>
                  <a:lnTo>
                    <a:pt x="28" y="114"/>
                  </a:lnTo>
                  <a:lnTo>
                    <a:pt x="34" y="110"/>
                  </a:lnTo>
                  <a:lnTo>
                    <a:pt x="30" y="98"/>
                  </a:lnTo>
                  <a:lnTo>
                    <a:pt x="36" y="94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36" y="78"/>
                  </a:lnTo>
                  <a:lnTo>
                    <a:pt x="38" y="74"/>
                  </a:lnTo>
                  <a:lnTo>
                    <a:pt x="38" y="50"/>
                  </a:lnTo>
                  <a:lnTo>
                    <a:pt x="48" y="48"/>
                  </a:lnTo>
                  <a:lnTo>
                    <a:pt x="50" y="42"/>
                  </a:lnTo>
                  <a:lnTo>
                    <a:pt x="44" y="34"/>
                  </a:lnTo>
                  <a:lnTo>
                    <a:pt x="22" y="36"/>
                  </a:lnTo>
                  <a:lnTo>
                    <a:pt x="16" y="30"/>
                  </a:lnTo>
                  <a:lnTo>
                    <a:pt x="10" y="2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1" name="Freeform 196"/>
            <p:cNvSpPr>
              <a:spLocks/>
            </p:cNvSpPr>
            <p:nvPr/>
          </p:nvSpPr>
          <p:spPr bwMode="gray">
            <a:xfrm>
              <a:off x="2840" y="1845"/>
              <a:ext cx="14" cy="26"/>
            </a:xfrm>
            <a:custGeom>
              <a:avLst/>
              <a:gdLst>
                <a:gd name="T0" fmla="*/ 10 w 14"/>
                <a:gd name="T1" fmla="*/ 0 h 26"/>
                <a:gd name="T2" fmla="*/ 4 w 14"/>
                <a:gd name="T3" fmla="*/ 2 h 26"/>
                <a:gd name="T4" fmla="*/ 0 w 14"/>
                <a:gd name="T5" fmla="*/ 6 h 26"/>
                <a:gd name="T6" fmla="*/ 0 w 14"/>
                <a:gd name="T7" fmla="*/ 14 h 26"/>
                <a:gd name="T8" fmla="*/ 0 w 14"/>
                <a:gd name="T9" fmla="*/ 22 h 26"/>
                <a:gd name="T10" fmla="*/ 6 w 14"/>
                <a:gd name="T11" fmla="*/ 26 h 26"/>
                <a:gd name="T12" fmla="*/ 10 w 14"/>
                <a:gd name="T13" fmla="*/ 18 h 26"/>
                <a:gd name="T14" fmla="*/ 8 w 14"/>
                <a:gd name="T15" fmla="*/ 12 h 26"/>
                <a:gd name="T16" fmla="*/ 14 w 14"/>
                <a:gd name="T17" fmla="*/ 10 h 26"/>
                <a:gd name="T18" fmla="*/ 10 w 14"/>
                <a:gd name="T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6">
                  <a:moveTo>
                    <a:pt x="10" y="0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18"/>
                  </a:lnTo>
                  <a:lnTo>
                    <a:pt x="8" y="12"/>
                  </a:lnTo>
                  <a:lnTo>
                    <a:pt x="14" y="1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2" name="Freeform 197"/>
            <p:cNvSpPr>
              <a:spLocks/>
            </p:cNvSpPr>
            <p:nvPr/>
          </p:nvSpPr>
          <p:spPr bwMode="gray">
            <a:xfrm>
              <a:off x="2834" y="1879"/>
              <a:ext cx="20" cy="38"/>
            </a:xfrm>
            <a:custGeom>
              <a:avLst/>
              <a:gdLst>
                <a:gd name="T0" fmla="*/ 10 w 20"/>
                <a:gd name="T1" fmla="*/ 0 h 38"/>
                <a:gd name="T2" fmla="*/ 8 w 20"/>
                <a:gd name="T3" fmla="*/ 4 h 38"/>
                <a:gd name="T4" fmla="*/ 2 w 20"/>
                <a:gd name="T5" fmla="*/ 4 h 38"/>
                <a:gd name="T6" fmla="*/ 0 w 20"/>
                <a:gd name="T7" fmla="*/ 12 h 38"/>
                <a:gd name="T8" fmla="*/ 4 w 20"/>
                <a:gd name="T9" fmla="*/ 16 h 38"/>
                <a:gd name="T10" fmla="*/ 4 w 20"/>
                <a:gd name="T11" fmla="*/ 26 h 38"/>
                <a:gd name="T12" fmla="*/ 4 w 20"/>
                <a:gd name="T13" fmla="*/ 36 h 38"/>
                <a:gd name="T14" fmla="*/ 10 w 20"/>
                <a:gd name="T15" fmla="*/ 38 h 38"/>
                <a:gd name="T16" fmla="*/ 14 w 20"/>
                <a:gd name="T17" fmla="*/ 34 h 38"/>
                <a:gd name="T18" fmla="*/ 20 w 20"/>
                <a:gd name="T19" fmla="*/ 28 h 38"/>
                <a:gd name="T20" fmla="*/ 18 w 20"/>
                <a:gd name="T21" fmla="*/ 14 h 38"/>
                <a:gd name="T22" fmla="*/ 20 w 20"/>
                <a:gd name="T23" fmla="*/ 6 h 38"/>
                <a:gd name="T24" fmla="*/ 18 w 20"/>
                <a:gd name="T25" fmla="*/ 2 h 38"/>
                <a:gd name="T26" fmla="*/ 10 w 20"/>
                <a:gd name="T2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8">
                  <a:moveTo>
                    <a:pt x="10" y="0"/>
                  </a:moveTo>
                  <a:lnTo>
                    <a:pt x="8" y="4"/>
                  </a:lnTo>
                  <a:lnTo>
                    <a:pt x="2" y="4"/>
                  </a:lnTo>
                  <a:lnTo>
                    <a:pt x="0" y="12"/>
                  </a:lnTo>
                  <a:lnTo>
                    <a:pt x="4" y="16"/>
                  </a:lnTo>
                  <a:lnTo>
                    <a:pt x="4" y="26"/>
                  </a:lnTo>
                  <a:lnTo>
                    <a:pt x="4" y="36"/>
                  </a:lnTo>
                  <a:lnTo>
                    <a:pt x="10" y="38"/>
                  </a:lnTo>
                  <a:lnTo>
                    <a:pt x="14" y="34"/>
                  </a:lnTo>
                  <a:lnTo>
                    <a:pt x="20" y="28"/>
                  </a:lnTo>
                  <a:lnTo>
                    <a:pt x="18" y="14"/>
                  </a:lnTo>
                  <a:lnTo>
                    <a:pt x="20" y="6"/>
                  </a:lnTo>
                  <a:lnTo>
                    <a:pt x="18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3" name="Freeform 198"/>
            <p:cNvSpPr>
              <a:spLocks/>
            </p:cNvSpPr>
            <p:nvPr/>
          </p:nvSpPr>
          <p:spPr bwMode="gray">
            <a:xfrm>
              <a:off x="2742" y="1673"/>
              <a:ext cx="60" cy="38"/>
            </a:xfrm>
            <a:custGeom>
              <a:avLst/>
              <a:gdLst>
                <a:gd name="T0" fmla="*/ 0 w 60"/>
                <a:gd name="T1" fmla="*/ 6 h 38"/>
                <a:gd name="T2" fmla="*/ 12 w 60"/>
                <a:gd name="T3" fmla="*/ 2 h 38"/>
                <a:gd name="T4" fmla="*/ 26 w 60"/>
                <a:gd name="T5" fmla="*/ 2 h 38"/>
                <a:gd name="T6" fmla="*/ 38 w 60"/>
                <a:gd name="T7" fmla="*/ 0 h 38"/>
                <a:gd name="T8" fmla="*/ 46 w 60"/>
                <a:gd name="T9" fmla="*/ 2 h 38"/>
                <a:gd name="T10" fmla="*/ 50 w 60"/>
                <a:gd name="T11" fmla="*/ 4 h 38"/>
                <a:gd name="T12" fmla="*/ 56 w 60"/>
                <a:gd name="T13" fmla="*/ 12 h 38"/>
                <a:gd name="T14" fmla="*/ 60 w 60"/>
                <a:gd name="T15" fmla="*/ 20 h 38"/>
                <a:gd name="T16" fmla="*/ 58 w 60"/>
                <a:gd name="T17" fmla="*/ 26 h 38"/>
                <a:gd name="T18" fmla="*/ 52 w 60"/>
                <a:gd name="T19" fmla="*/ 26 h 38"/>
                <a:gd name="T20" fmla="*/ 52 w 60"/>
                <a:gd name="T21" fmla="*/ 38 h 38"/>
                <a:gd name="T22" fmla="*/ 46 w 60"/>
                <a:gd name="T23" fmla="*/ 38 h 38"/>
                <a:gd name="T24" fmla="*/ 38 w 60"/>
                <a:gd name="T25" fmla="*/ 34 h 38"/>
                <a:gd name="T26" fmla="*/ 36 w 60"/>
                <a:gd name="T27" fmla="*/ 30 h 38"/>
                <a:gd name="T28" fmla="*/ 24 w 60"/>
                <a:gd name="T29" fmla="*/ 26 h 38"/>
                <a:gd name="T30" fmla="*/ 10 w 60"/>
                <a:gd name="T31" fmla="*/ 14 h 38"/>
                <a:gd name="T32" fmla="*/ 0 w 60"/>
                <a:gd name="T3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8">
                  <a:moveTo>
                    <a:pt x="0" y="6"/>
                  </a:moveTo>
                  <a:lnTo>
                    <a:pt x="12" y="2"/>
                  </a:lnTo>
                  <a:lnTo>
                    <a:pt x="26" y="2"/>
                  </a:lnTo>
                  <a:lnTo>
                    <a:pt x="38" y="0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6" y="12"/>
                  </a:lnTo>
                  <a:lnTo>
                    <a:pt x="60" y="20"/>
                  </a:lnTo>
                  <a:lnTo>
                    <a:pt x="58" y="26"/>
                  </a:lnTo>
                  <a:lnTo>
                    <a:pt x="52" y="26"/>
                  </a:lnTo>
                  <a:lnTo>
                    <a:pt x="52" y="38"/>
                  </a:lnTo>
                  <a:lnTo>
                    <a:pt x="46" y="38"/>
                  </a:lnTo>
                  <a:lnTo>
                    <a:pt x="38" y="34"/>
                  </a:lnTo>
                  <a:lnTo>
                    <a:pt x="36" y="30"/>
                  </a:lnTo>
                  <a:lnTo>
                    <a:pt x="24" y="26"/>
                  </a:lnTo>
                  <a:lnTo>
                    <a:pt x="10" y="14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4" name="Freeform 199"/>
            <p:cNvSpPr>
              <a:spLocks/>
            </p:cNvSpPr>
            <p:nvPr/>
          </p:nvSpPr>
          <p:spPr bwMode="gray">
            <a:xfrm>
              <a:off x="2754" y="1627"/>
              <a:ext cx="60" cy="56"/>
            </a:xfrm>
            <a:custGeom>
              <a:avLst/>
              <a:gdLst>
                <a:gd name="T0" fmla="*/ 44 w 60"/>
                <a:gd name="T1" fmla="*/ 56 h 56"/>
                <a:gd name="T2" fmla="*/ 38 w 60"/>
                <a:gd name="T3" fmla="*/ 50 h 56"/>
                <a:gd name="T4" fmla="*/ 26 w 60"/>
                <a:gd name="T5" fmla="*/ 46 h 56"/>
                <a:gd name="T6" fmla="*/ 14 w 60"/>
                <a:gd name="T7" fmla="*/ 48 h 56"/>
                <a:gd name="T8" fmla="*/ 0 w 60"/>
                <a:gd name="T9" fmla="*/ 48 h 56"/>
                <a:gd name="T10" fmla="*/ 10 w 60"/>
                <a:gd name="T11" fmla="*/ 40 h 56"/>
                <a:gd name="T12" fmla="*/ 16 w 60"/>
                <a:gd name="T13" fmla="*/ 32 h 56"/>
                <a:gd name="T14" fmla="*/ 16 w 60"/>
                <a:gd name="T15" fmla="*/ 22 h 56"/>
                <a:gd name="T16" fmla="*/ 18 w 60"/>
                <a:gd name="T17" fmla="*/ 16 h 56"/>
                <a:gd name="T18" fmla="*/ 26 w 60"/>
                <a:gd name="T19" fmla="*/ 12 h 56"/>
                <a:gd name="T20" fmla="*/ 30 w 60"/>
                <a:gd name="T21" fmla="*/ 18 h 56"/>
                <a:gd name="T22" fmla="*/ 32 w 60"/>
                <a:gd name="T23" fmla="*/ 24 h 56"/>
                <a:gd name="T24" fmla="*/ 38 w 60"/>
                <a:gd name="T25" fmla="*/ 20 h 56"/>
                <a:gd name="T26" fmla="*/ 34 w 60"/>
                <a:gd name="T27" fmla="*/ 8 h 56"/>
                <a:gd name="T28" fmla="*/ 42 w 60"/>
                <a:gd name="T29" fmla="*/ 2 h 56"/>
                <a:gd name="T30" fmla="*/ 54 w 60"/>
                <a:gd name="T31" fmla="*/ 0 h 56"/>
                <a:gd name="T32" fmla="*/ 60 w 60"/>
                <a:gd name="T33" fmla="*/ 14 h 56"/>
                <a:gd name="T34" fmla="*/ 56 w 60"/>
                <a:gd name="T35" fmla="*/ 20 h 56"/>
                <a:gd name="T36" fmla="*/ 56 w 60"/>
                <a:gd name="T37" fmla="*/ 30 h 56"/>
                <a:gd name="T38" fmla="*/ 50 w 60"/>
                <a:gd name="T39" fmla="*/ 34 h 56"/>
                <a:gd name="T40" fmla="*/ 44 w 60"/>
                <a:gd name="T41" fmla="*/ 38 h 56"/>
                <a:gd name="T42" fmla="*/ 44 w 60"/>
                <a:gd name="T43" fmla="*/ 46 h 56"/>
                <a:gd name="T44" fmla="*/ 44 w 60"/>
                <a:gd name="T4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56">
                  <a:moveTo>
                    <a:pt x="44" y="56"/>
                  </a:moveTo>
                  <a:lnTo>
                    <a:pt x="38" y="50"/>
                  </a:lnTo>
                  <a:lnTo>
                    <a:pt x="26" y="46"/>
                  </a:lnTo>
                  <a:lnTo>
                    <a:pt x="14" y="48"/>
                  </a:lnTo>
                  <a:lnTo>
                    <a:pt x="0" y="48"/>
                  </a:lnTo>
                  <a:lnTo>
                    <a:pt x="10" y="40"/>
                  </a:lnTo>
                  <a:lnTo>
                    <a:pt x="16" y="32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6" y="12"/>
                  </a:lnTo>
                  <a:lnTo>
                    <a:pt x="30" y="18"/>
                  </a:lnTo>
                  <a:lnTo>
                    <a:pt x="32" y="24"/>
                  </a:lnTo>
                  <a:lnTo>
                    <a:pt x="38" y="20"/>
                  </a:lnTo>
                  <a:lnTo>
                    <a:pt x="34" y="8"/>
                  </a:lnTo>
                  <a:lnTo>
                    <a:pt x="42" y="2"/>
                  </a:lnTo>
                  <a:lnTo>
                    <a:pt x="54" y="0"/>
                  </a:lnTo>
                  <a:lnTo>
                    <a:pt x="60" y="14"/>
                  </a:lnTo>
                  <a:lnTo>
                    <a:pt x="56" y="20"/>
                  </a:lnTo>
                  <a:lnTo>
                    <a:pt x="56" y="30"/>
                  </a:lnTo>
                  <a:lnTo>
                    <a:pt x="50" y="34"/>
                  </a:lnTo>
                  <a:lnTo>
                    <a:pt x="44" y="38"/>
                  </a:lnTo>
                  <a:lnTo>
                    <a:pt x="44" y="46"/>
                  </a:lnTo>
                  <a:lnTo>
                    <a:pt x="44" y="5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5" name="Freeform 200"/>
            <p:cNvSpPr>
              <a:spLocks/>
            </p:cNvSpPr>
            <p:nvPr/>
          </p:nvSpPr>
          <p:spPr bwMode="gray">
            <a:xfrm>
              <a:off x="2830" y="1537"/>
              <a:ext cx="42" cy="62"/>
            </a:xfrm>
            <a:custGeom>
              <a:avLst/>
              <a:gdLst>
                <a:gd name="T0" fmla="*/ 24 w 42"/>
                <a:gd name="T1" fmla="*/ 60 h 62"/>
                <a:gd name="T2" fmla="*/ 14 w 42"/>
                <a:gd name="T3" fmla="*/ 62 h 62"/>
                <a:gd name="T4" fmla="*/ 8 w 42"/>
                <a:gd name="T5" fmla="*/ 54 h 62"/>
                <a:gd name="T6" fmla="*/ 4 w 42"/>
                <a:gd name="T7" fmla="*/ 46 h 62"/>
                <a:gd name="T8" fmla="*/ 0 w 42"/>
                <a:gd name="T9" fmla="*/ 34 h 62"/>
                <a:gd name="T10" fmla="*/ 0 w 42"/>
                <a:gd name="T11" fmla="*/ 20 h 62"/>
                <a:gd name="T12" fmla="*/ 8 w 42"/>
                <a:gd name="T13" fmla="*/ 12 h 62"/>
                <a:gd name="T14" fmla="*/ 14 w 42"/>
                <a:gd name="T15" fmla="*/ 18 h 62"/>
                <a:gd name="T16" fmla="*/ 22 w 42"/>
                <a:gd name="T17" fmla="*/ 12 h 62"/>
                <a:gd name="T18" fmla="*/ 26 w 42"/>
                <a:gd name="T19" fmla="*/ 6 h 62"/>
                <a:gd name="T20" fmla="*/ 34 w 42"/>
                <a:gd name="T21" fmla="*/ 0 h 62"/>
                <a:gd name="T22" fmla="*/ 38 w 42"/>
                <a:gd name="T23" fmla="*/ 4 h 62"/>
                <a:gd name="T24" fmla="*/ 36 w 42"/>
                <a:gd name="T25" fmla="*/ 12 h 62"/>
                <a:gd name="T26" fmla="*/ 32 w 42"/>
                <a:gd name="T27" fmla="*/ 16 h 62"/>
                <a:gd name="T28" fmla="*/ 34 w 42"/>
                <a:gd name="T29" fmla="*/ 22 h 62"/>
                <a:gd name="T30" fmla="*/ 42 w 42"/>
                <a:gd name="T31" fmla="*/ 26 h 62"/>
                <a:gd name="T32" fmla="*/ 42 w 42"/>
                <a:gd name="T33" fmla="*/ 32 h 62"/>
                <a:gd name="T34" fmla="*/ 32 w 42"/>
                <a:gd name="T35" fmla="*/ 34 h 62"/>
                <a:gd name="T36" fmla="*/ 24 w 42"/>
                <a:gd name="T37" fmla="*/ 38 h 62"/>
                <a:gd name="T38" fmla="*/ 22 w 42"/>
                <a:gd name="T39" fmla="*/ 44 h 62"/>
                <a:gd name="T40" fmla="*/ 20 w 42"/>
                <a:gd name="T41" fmla="*/ 52 h 62"/>
                <a:gd name="T42" fmla="*/ 24 w 42"/>
                <a:gd name="T43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62">
                  <a:moveTo>
                    <a:pt x="24" y="60"/>
                  </a:moveTo>
                  <a:lnTo>
                    <a:pt x="14" y="62"/>
                  </a:lnTo>
                  <a:lnTo>
                    <a:pt x="8" y="54"/>
                  </a:lnTo>
                  <a:lnTo>
                    <a:pt x="4" y="46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14" y="18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4" y="0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2" y="16"/>
                  </a:lnTo>
                  <a:lnTo>
                    <a:pt x="34" y="22"/>
                  </a:lnTo>
                  <a:lnTo>
                    <a:pt x="42" y="26"/>
                  </a:lnTo>
                  <a:lnTo>
                    <a:pt x="42" y="32"/>
                  </a:lnTo>
                  <a:lnTo>
                    <a:pt x="32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0" y="52"/>
                  </a:lnTo>
                  <a:lnTo>
                    <a:pt x="24" y="6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6" name="Freeform 201"/>
            <p:cNvSpPr>
              <a:spLocks/>
            </p:cNvSpPr>
            <p:nvPr/>
          </p:nvSpPr>
          <p:spPr bwMode="gray">
            <a:xfrm>
              <a:off x="2860" y="1581"/>
              <a:ext cx="12" cy="14"/>
            </a:xfrm>
            <a:custGeom>
              <a:avLst/>
              <a:gdLst>
                <a:gd name="T0" fmla="*/ 2 w 12"/>
                <a:gd name="T1" fmla="*/ 0 h 14"/>
                <a:gd name="T2" fmla="*/ 12 w 12"/>
                <a:gd name="T3" fmla="*/ 0 h 14"/>
                <a:gd name="T4" fmla="*/ 12 w 12"/>
                <a:gd name="T5" fmla="*/ 8 h 14"/>
                <a:gd name="T6" fmla="*/ 12 w 12"/>
                <a:gd name="T7" fmla="*/ 14 h 14"/>
                <a:gd name="T8" fmla="*/ 4 w 12"/>
                <a:gd name="T9" fmla="*/ 14 h 14"/>
                <a:gd name="T10" fmla="*/ 0 w 12"/>
                <a:gd name="T11" fmla="*/ 8 h 14"/>
                <a:gd name="T12" fmla="*/ 2 w 1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">
                  <a:moveTo>
                    <a:pt x="2" y="0"/>
                  </a:moveTo>
                  <a:lnTo>
                    <a:pt x="12" y="0"/>
                  </a:lnTo>
                  <a:lnTo>
                    <a:pt x="12" y="8"/>
                  </a:lnTo>
                  <a:lnTo>
                    <a:pt x="12" y="14"/>
                  </a:lnTo>
                  <a:lnTo>
                    <a:pt x="4" y="14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7" name="Freeform 202"/>
            <p:cNvSpPr>
              <a:spLocks/>
            </p:cNvSpPr>
            <p:nvPr/>
          </p:nvSpPr>
          <p:spPr bwMode="gray">
            <a:xfrm>
              <a:off x="2878" y="1571"/>
              <a:ext cx="25" cy="24"/>
            </a:xfrm>
            <a:custGeom>
              <a:avLst/>
              <a:gdLst>
                <a:gd name="T0" fmla="*/ 0 w 25"/>
                <a:gd name="T1" fmla="*/ 6 h 24"/>
                <a:gd name="T2" fmla="*/ 7 w 25"/>
                <a:gd name="T3" fmla="*/ 6 h 24"/>
                <a:gd name="T4" fmla="*/ 15 w 25"/>
                <a:gd name="T5" fmla="*/ 8 h 24"/>
                <a:gd name="T6" fmla="*/ 15 w 25"/>
                <a:gd name="T7" fmla="*/ 2 h 24"/>
                <a:gd name="T8" fmla="*/ 23 w 25"/>
                <a:gd name="T9" fmla="*/ 0 h 24"/>
                <a:gd name="T10" fmla="*/ 25 w 25"/>
                <a:gd name="T11" fmla="*/ 4 h 24"/>
                <a:gd name="T12" fmla="*/ 21 w 25"/>
                <a:gd name="T13" fmla="*/ 10 h 24"/>
                <a:gd name="T14" fmla="*/ 15 w 25"/>
                <a:gd name="T15" fmla="*/ 12 h 24"/>
                <a:gd name="T16" fmla="*/ 15 w 25"/>
                <a:gd name="T17" fmla="*/ 18 h 24"/>
                <a:gd name="T18" fmla="*/ 15 w 25"/>
                <a:gd name="T19" fmla="*/ 24 h 24"/>
                <a:gd name="T20" fmla="*/ 3 w 25"/>
                <a:gd name="T21" fmla="*/ 20 h 24"/>
                <a:gd name="T22" fmla="*/ 0 w 25"/>
                <a:gd name="T23" fmla="*/ 14 h 24"/>
                <a:gd name="T24" fmla="*/ 0 w 25"/>
                <a:gd name="T2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4">
                  <a:moveTo>
                    <a:pt x="0" y="6"/>
                  </a:moveTo>
                  <a:lnTo>
                    <a:pt x="7" y="6"/>
                  </a:lnTo>
                  <a:lnTo>
                    <a:pt x="15" y="8"/>
                  </a:lnTo>
                  <a:lnTo>
                    <a:pt x="15" y="2"/>
                  </a:lnTo>
                  <a:lnTo>
                    <a:pt x="23" y="0"/>
                  </a:lnTo>
                  <a:lnTo>
                    <a:pt x="25" y="4"/>
                  </a:lnTo>
                  <a:lnTo>
                    <a:pt x="21" y="10"/>
                  </a:lnTo>
                  <a:lnTo>
                    <a:pt x="15" y="12"/>
                  </a:lnTo>
                  <a:lnTo>
                    <a:pt x="15" y="18"/>
                  </a:lnTo>
                  <a:lnTo>
                    <a:pt x="15" y="24"/>
                  </a:lnTo>
                  <a:lnTo>
                    <a:pt x="3" y="20"/>
                  </a:lnTo>
                  <a:lnTo>
                    <a:pt x="0" y="14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8" name="Freeform 203"/>
            <p:cNvSpPr>
              <a:spLocks/>
            </p:cNvSpPr>
            <p:nvPr/>
          </p:nvSpPr>
          <p:spPr bwMode="gray">
            <a:xfrm>
              <a:off x="2798" y="1597"/>
              <a:ext cx="143" cy="158"/>
            </a:xfrm>
            <a:custGeom>
              <a:avLst/>
              <a:gdLst>
                <a:gd name="T0" fmla="*/ 10 w 143"/>
                <a:gd name="T1" fmla="*/ 30 h 158"/>
                <a:gd name="T2" fmla="*/ 18 w 143"/>
                <a:gd name="T3" fmla="*/ 28 h 158"/>
                <a:gd name="T4" fmla="*/ 26 w 143"/>
                <a:gd name="T5" fmla="*/ 28 h 158"/>
                <a:gd name="T6" fmla="*/ 36 w 143"/>
                <a:gd name="T7" fmla="*/ 32 h 158"/>
                <a:gd name="T8" fmla="*/ 40 w 143"/>
                <a:gd name="T9" fmla="*/ 26 h 158"/>
                <a:gd name="T10" fmla="*/ 48 w 143"/>
                <a:gd name="T11" fmla="*/ 22 h 158"/>
                <a:gd name="T12" fmla="*/ 46 w 143"/>
                <a:gd name="T13" fmla="*/ 16 h 158"/>
                <a:gd name="T14" fmla="*/ 44 w 143"/>
                <a:gd name="T15" fmla="*/ 8 h 158"/>
                <a:gd name="T16" fmla="*/ 46 w 143"/>
                <a:gd name="T17" fmla="*/ 2 h 158"/>
                <a:gd name="T18" fmla="*/ 56 w 143"/>
                <a:gd name="T19" fmla="*/ 0 h 158"/>
                <a:gd name="T20" fmla="*/ 62 w 143"/>
                <a:gd name="T21" fmla="*/ 6 h 158"/>
                <a:gd name="T22" fmla="*/ 64 w 143"/>
                <a:gd name="T23" fmla="*/ 12 h 158"/>
                <a:gd name="T24" fmla="*/ 74 w 143"/>
                <a:gd name="T25" fmla="*/ 16 h 158"/>
                <a:gd name="T26" fmla="*/ 80 w 143"/>
                <a:gd name="T27" fmla="*/ 20 h 158"/>
                <a:gd name="T28" fmla="*/ 89 w 143"/>
                <a:gd name="T29" fmla="*/ 22 h 158"/>
                <a:gd name="T30" fmla="*/ 95 w 143"/>
                <a:gd name="T31" fmla="*/ 16 h 158"/>
                <a:gd name="T32" fmla="*/ 109 w 143"/>
                <a:gd name="T33" fmla="*/ 12 h 158"/>
                <a:gd name="T34" fmla="*/ 117 w 143"/>
                <a:gd name="T35" fmla="*/ 10 h 158"/>
                <a:gd name="T36" fmla="*/ 119 w 143"/>
                <a:gd name="T37" fmla="*/ 16 h 158"/>
                <a:gd name="T38" fmla="*/ 131 w 143"/>
                <a:gd name="T39" fmla="*/ 24 h 158"/>
                <a:gd name="T40" fmla="*/ 135 w 143"/>
                <a:gd name="T41" fmla="*/ 34 h 158"/>
                <a:gd name="T42" fmla="*/ 131 w 143"/>
                <a:gd name="T43" fmla="*/ 46 h 158"/>
                <a:gd name="T44" fmla="*/ 139 w 143"/>
                <a:gd name="T45" fmla="*/ 50 h 158"/>
                <a:gd name="T46" fmla="*/ 137 w 143"/>
                <a:gd name="T47" fmla="*/ 60 h 158"/>
                <a:gd name="T48" fmla="*/ 139 w 143"/>
                <a:gd name="T49" fmla="*/ 74 h 158"/>
                <a:gd name="T50" fmla="*/ 143 w 143"/>
                <a:gd name="T51" fmla="*/ 82 h 158"/>
                <a:gd name="T52" fmla="*/ 137 w 143"/>
                <a:gd name="T53" fmla="*/ 84 h 158"/>
                <a:gd name="T54" fmla="*/ 129 w 143"/>
                <a:gd name="T55" fmla="*/ 86 h 158"/>
                <a:gd name="T56" fmla="*/ 119 w 143"/>
                <a:gd name="T57" fmla="*/ 90 h 158"/>
                <a:gd name="T58" fmla="*/ 107 w 143"/>
                <a:gd name="T59" fmla="*/ 94 h 158"/>
                <a:gd name="T60" fmla="*/ 95 w 143"/>
                <a:gd name="T61" fmla="*/ 100 h 158"/>
                <a:gd name="T62" fmla="*/ 103 w 143"/>
                <a:gd name="T63" fmla="*/ 110 h 158"/>
                <a:gd name="T64" fmla="*/ 111 w 143"/>
                <a:gd name="T65" fmla="*/ 120 h 158"/>
                <a:gd name="T66" fmla="*/ 123 w 143"/>
                <a:gd name="T67" fmla="*/ 128 h 158"/>
                <a:gd name="T68" fmla="*/ 123 w 143"/>
                <a:gd name="T69" fmla="*/ 134 h 158"/>
                <a:gd name="T70" fmla="*/ 115 w 143"/>
                <a:gd name="T71" fmla="*/ 138 h 158"/>
                <a:gd name="T72" fmla="*/ 107 w 143"/>
                <a:gd name="T73" fmla="*/ 142 h 158"/>
                <a:gd name="T74" fmla="*/ 107 w 143"/>
                <a:gd name="T75" fmla="*/ 150 h 158"/>
                <a:gd name="T76" fmla="*/ 95 w 143"/>
                <a:gd name="T77" fmla="*/ 150 h 158"/>
                <a:gd name="T78" fmla="*/ 85 w 143"/>
                <a:gd name="T79" fmla="*/ 156 h 158"/>
                <a:gd name="T80" fmla="*/ 56 w 143"/>
                <a:gd name="T81" fmla="*/ 158 h 158"/>
                <a:gd name="T82" fmla="*/ 58 w 143"/>
                <a:gd name="T83" fmla="*/ 154 h 158"/>
                <a:gd name="T84" fmla="*/ 56 w 143"/>
                <a:gd name="T85" fmla="*/ 152 h 158"/>
                <a:gd name="T86" fmla="*/ 48 w 143"/>
                <a:gd name="T87" fmla="*/ 150 h 158"/>
                <a:gd name="T88" fmla="*/ 38 w 143"/>
                <a:gd name="T89" fmla="*/ 152 h 158"/>
                <a:gd name="T90" fmla="*/ 28 w 143"/>
                <a:gd name="T91" fmla="*/ 152 h 158"/>
                <a:gd name="T92" fmla="*/ 22 w 143"/>
                <a:gd name="T93" fmla="*/ 152 h 158"/>
                <a:gd name="T94" fmla="*/ 22 w 143"/>
                <a:gd name="T95" fmla="*/ 146 h 158"/>
                <a:gd name="T96" fmla="*/ 32 w 143"/>
                <a:gd name="T97" fmla="*/ 126 h 158"/>
                <a:gd name="T98" fmla="*/ 30 w 143"/>
                <a:gd name="T99" fmla="*/ 122 h 158"/>
                <a:gd name="T100" fmla="*/ 12 w 143"/>
                <a:gd name="T101" fmla="*/ 122 h 158"/>
                <a:gd name="T102" fmla="*/ 8 w 143"/>
                <a:gd name="T103" fmla="*/ 118 h 158"/>
                <a:gd name="T104" fmla="*/ 2 w 143"/>
                <a:gd name="T105" fmla="*/ 114 h 158"/>
                <a:gd name="T106" fmla="*/ 4 w 143"/>
                <a:gd name="T107" fmla="*/ 106 h 158"/>
                <a:gd name="T108" fmla="*/ 2 w 143"/>
                <a:gd name="T109" fmla="*/ 102 h 158"/>
                <a:gd name="T110" fmla="*/ 4 w 143"/>
                <a:gd name="T111" fmla="*/ 96 h 158"/>
                <a:gd name="T112" fmla="*/ 0 w 143"/>
                <a:gd name="T113" fmla="*/ 86 h 158"/>
                <a:gd name="T114" fmla="*/ 0 w 143"/>
                <a:gd name="T115" fmla="*/ 68 h 158"/>
                <a:gd name="T116" fmla="*/ 12 w 143"/>
                <a:gd name="T117" fmla="*/ 60 h 158"/>
                <a:gd name="T118" fmla="*/ 12 w 143"/>
                <a:gd name="T119" fmla="*/ 50 h 158"/>
                <a:gd name="T120" fmla="*/ 16 w 143"/>
                <a:gd name="T121" fmla="*/ 44 h 158"/>
                <a:gd name="T122" fmla="*/ 10 w 143"/>
                <a:gd name="T123" fmla="*/ 3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158">
                  <a:moveTo>
                    <a:pt x="10" y="30"/>
                  </a:moveTo>
                  <a:lnTo>
                    <a:pt x="18" y="28"/>
                  </a:lnTo>
                  <a:lnTo>
                    <a:pt x="26" y="28"/>
                  </a:lnTo>
                  <a:lnTo>
                    <a:pt x="36" y="32"/>
                  </a:lnTo>
                  <a:lnTo>
                    <a:pt x="40" y="26"/>
                  </a:lnTo>
                  <a:lnTo>
                    <a:pt x="48" y="22"/>
                  </a:lnTo>
                  <a:lnTo>
                    <a:pt x="46" y="16"/>
                  </a:lnTo>
                  <a:lnTo>
                    <a:pt x="44" y="8"/>
                  </a:lnTo>
                  <a:lnTo>
                    <a:pt x="46" y="2"/>
                  </a:lnTo>
                  <a:lnTo>
                    <a:pt x="56" y="0"/>
                  </a:lnTo>
                  <a:lnTo>
                    <a:pt x="62" y="6"/>
                  </a:lnTo>
                  <a:lnTo>
                    <a:pt x="64" y="12"/>
                  </a:lnTo>
                  <a:lnTo>
                    <a:pt x="74" y="16"/>
                  </a:lnTo>
                  <a:lnTo>
                    <a:pt x="80" y="20"/>
                  </a:lnTo>
                  <a:lnTo>
                    <a:pt x="89" y="22"/>
                  </a:lnTo>
                  <a:lnTo>
                    <a:pt x="95" y="16"/>
                  </a:lnTo>
                  <a:lnTo>
                    <a:pt x="109" y="12"/>
                  </a:lnTo>
                  <a:lnTo>
                    <a:pt x="117" y="10"/>
                  </a:lnTo>
                  <a:lnTo>
                    <a:pt x="119" y="16"/>
                  </a:lnTo>
                  <a:lnTo>
                    <a:pt x="131" y="24"/>
                  </a:lnTo>
                  <a:lnTo>
                    <a:pt x="135" y="34"/>
                  </a:lnTo>
                  <a:lnTo>
                    <a:pt x="131" y="46"/>
                  </a:lnTo>
                  <a:lnTo>
                    <a:pt x="139" y="50"/>
                  </a:lnTo>
                  <a:lnTo>
                    <a:pt x="137" y="60"/>
                  </a:lnTo>
                  <a:lnTo>
                    <a:pt x="139" y="74"/>
                  </a:lnTo>
                  <a:lnTo>
                    <a:pt x="143" y="82"/>
                  </a:lnTo>
                  <a:lnTo>
                    <a:pt x="137" y="84"/>
                  </a:lnTo>
                  <a:lnTo>
                    <a:pt x="129" y="86"/>
                  </a:lnTo>
                  <a:lnTo>
                    <a:pt x="119" y="90"/>
                  </a:lnTo>
                  <a:lnTo>
                    <a:pt x="107" y="94"/>
                  </a:lnTo>
                  <a:lnTo>
                    <a:pt x="95" y="100"/>
                  </a:lnTo>
                  <a:lnTo>
                    <a:pt x="103" y="110"/>
                  </a:lnTo>
                  <a:lnTo>
                    <a:pt x="111" y="120"/>
                  </a:lnTo>
                  <a:lnTo>
                    <a:pt x="123" y="128"/>
                  </a:lnTo>
                  <a:lnTo>
                    <a:pt x="123" y="134"/>
                  </a:lnTo>
                  <a:lnTo>
                    <a:pt x="115" y="138"/>
                  </a:lnTo>
                  <a:lnTo>
                    <a:pt x="107" y="142"/>
                  </a:lnTo>
                  <a:lnTo>
                    <a:pt x="107" y="150"/>
                  </a:lnTo>
                  <a:lnTo>
                    <a:pt x="95" y="150"/>
                  </a:lnTo>
                  <a:lnTo>
                    <a:pt x="85" y="156"/>
                  </a:lnTo>
                  <a:lnTo>
                    <a:pt x="56" y="158"/>
                  </a:lnTo>
                  <a:lnTo>
                    <a:pt x="58" y="154"/>
                  </a:lnTo>
                  <a:lnTo>
                    <a:pt x="56" y="152"/>
                  </a:lnTo>
                  <a:lnTo>
                    <a:pt x="48" y="150"/>
                  </a:lnTo>
                  <a:lnTo>
                    <a:pt x="38" y="152"/>
                  </a:lnTo>
                  <a:lnTo>
                    <a:pt x="28" y="152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32" y="126"/>
                  </a:lnTo>
                  <a:lnTo>
                    <a:pt x="30" y="122"/>
                  </a:lnTo>
                  <a:lnTo>
                    <a:pt x="12" y="122"/>
                  </a:lnTo>
                  <a:lnTo>
                    <a:pt x="8" y="118"/>
                  </a:lnTo>
                  <a:lnTo>
                    <a:pt x="2" y="114"/>
                  </a:lnTo>
                  <a:lnTo>
                    <a:pt x="4" y="106"/>
                  </a:lnTo>
                  <a:lnTo>
                    <a:pt x="2" y="102"/>
                  </a:lnTo>
                  <a:lnTo>
                    <a:pt x="4" y="96"/>
                  </a:lnTo>
                  <a:lnTo>
                    <a:pt x="0" y="86"/>
                  </a:lnTo>
                  <a:lnTo>
                    <a:pt x="0" y="68"/>
                  </a:lnTo>
                  <a:lnTo>
                    <a:pt x="12" y="60"/>
                  </a:lnTo>
                  <a:lnTo>
                    <a:pt x="12" y="50"/>
                  </a:lnTo>
                  <a:lnTo>
                    <a:pt x="16" y="44"/>
                  </a:lnTo>
                  <a:lnTo>
                    <a:pt x="10" y="3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89" name="Freeform 204"/>
            <p:cNvSpPr>
              <a:spLocks/>
            </p:cNvSpPr>
            <p:nvPr/>
          </p:nvSpPr>
          <p:spPr bwMode="gray">
            <a:xfrm>
              <a:off x="2893" y="1679"/>
              <a:ext cx="110" cy="50"/>
            </a:xfrm>
            <a:custGeom>
              <a:avLst/>
              <a:gdLst>
                <a:gd name="T0" fmla="*/ 48 w 110"/>
                <a:gd name="T1" fmla="*/ 0 h 50"/>
                <a:gd name="T2" fmla="*/ 56 w 110"/>
                <a:gd name="T3" fmla="*/ 4 h 50"/>
                <a:gd name="T4" fmla="*/ 68 w 110"/>
                <a:gd name="T5" fmla="*/ 8 h 50"/>
                <a:gd name="T6" fmla="*/ 70 w 110"/>
                <a:gd name="T7" fmla="*/ 16 h 50"/>
                <a:gd name="T8" fmla="*/ 78 w 110"/>
                <a:gd name="T9" fmla="*/ 18 h 50"/>
                <a:gd name="T10" fmla="*/ 80 w 110"/>
                <a:gd name="T11" fmla="*/ 14 h 50"/>
                <a:gd name="T12" fmla="*/ 88 w 110"/>
                <a:gd name="T13" fmla="*/ 16 h 50"/>
                <a:gd name="T14" fmla="*/ 94 w 110"/>
                <a:gd name="T15" fmla="*/ 20 h 50"/>
                <a:gd name="T16" fmla="*/ 102 w 110"/>
                <a:gd name="T17" fmla="*/ 24 h 50"/>
                <a:gd name="T18" fmla="*/ 110 w 110"/>
                <a:gd name="T19" fmla="*/ 30 h 50"/>
                <a:gd name="T20" fmla="*/ 100 w 110"/>
                <a:gd name="T21" fmla="*/ 36 h 50"/>
                <a:gd name="T22" fmla="*/ 92 w 110"/>
                <a:gd name="T23" fmla="*/ 44 h 50"/>
                <a:gd name="T24" fmla="*/ 82 w 110"/>
                <a:gd name="T25" fmla="*/ 46 h 50"/>
                <a:gd name="T26" fmla="*/ 76 w 110"/>
                <a:gd name="T27" fmla="*/ 50 h 50"/>
                <a:gd name="T28" fmla="*/ 66 w 110"/>
                <a:gd name="T29" fmla="*/ 50 h 50"/>
                <a:gd name="T30" fmla="*/ 46 w 110"/>
                <a:gd name="T31" fmla="*/ 42 h 50"/>
                <a:gd name="T32" fmla="*/ 44 w 110"/>
                <a:gd name="T33" fmla="*/ 48 h 50"/>
                <a:gd name="T34" fmla="*/ 28 w 110"/>
                <a:gd name="T35" fmla="*/ 46 h 50"/>
                <a:gd name="T36" fmla="*/ 20 w 110"/>
                <a:gd name="T37" fmla="*/ 40 h 50"/>
                <a:gd name="T38" fmla="*/ 14 w 110"/>
                <a:gd name="T39" fmla="*/ 34 h 50"/>
                <a:gd name="T40" fmla="*/ 0 w 110"/>
                <a:gd name="T41" fmla="*/ 18 h 50"/>
                <a:gd name="T42" fmla="*/ 12 w 110"/>
                <a:gd name="T43" fmla="*/ 12 h 50"/>
                <a:gd name="T44" fmla="*/ 24 w 110"/>
                <a:gd name="T45" fmla="*/ 8 h 50"/>
                <a:gd name="T46" fmla="*/ 34 w 110"/>
                <a:gd name="T47" fmla="*/ 4 h 50"/>
                <a:gd name="T48" fmla="*/ 42 w 110"/>
                <a:gd name="T49" fmla="*/ 2 h 50"/>
                <a:gd name="T50" fmla="*/ 48 w 110"/>
                <a:gd name="T5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0" h="50">
                  <a:moveTo>
                    <a:pt x="48" y="0"/>
                  </a:moveTo>
                  <a:lnTo>
                    <a:pt x="56" y="4"/>
                  </a:lnTo>
                  <a:lnTo>
                    <a:pt x="68" y="8"/>
                  </a:lnTo>
                  <a:lnTo>
                    <a:pt x="70" y="16"/>
                  </a:lnTo>
                  <a:lnTo>
                    <a:pt x="78" y="18"/>
                  </a:lnTo>
                  <a:lnTo>
                    <a:pt x="80" y="14"/>
                  </a:lnTo>
                  <a:lnTo>
                    <a:pt x="88" y="16"/>
                  </a:lnTo>
                  <a:lnTo>
                    <a:pt x="94" y="20"/>
                  </a:lnTo>
                  <a:lnTo>
                    <a:pt x="102" y="24"/>
                  </a:lnTo>
                  <a:lnTo>
                    <a:pt x="110" y="30"/>
                  </a:lnTo>
                  <a:lnTo>
                    <a:pt x="100" y="36"/>
                  </a:lnTo>
                  <a:lnTo>
                    <a:pt x="92" y="44"/>
                  </a:lnTo>
                  <a:lnTo>
                    <a:pt x="82" y="46"/>
                  </a:lnTo>
                  <a:lnTo>
                    <a:pt x="76" y="50"/>
                  </a:lnTo>
                  <a:lnTo>
                    <a:pt x="66" y="50"/>
                  </a:lnTo>
                  <a:lnTo>
                    <a:pt x="46" y="42"/>
                  </a:lnTo>
                  <a:lnTo>
                    <a:pt x="44" y="48"/>
                  </a:lnTo>
                  <a:lnTo>
                    <a:pt x="28" y="46"/>
                  </a:lnTo>
                  <a:lnTo>
                    <a:pt x="20" y="40"/>
                  </a:lnTo>
                  <a:lnTo>
                    <a:pt x="14" y="34"/>
                  </a:lnTo>
                  <a:lnTo>
                    <a:pt x="0" y="18"/>
                  </a:lnTo>
                  <a:lnTo>
                    <a:pt x="12" y="12"/>
                  </a:lnTo>
                  <a:lnTo>
                    <a:pt x="24" y="8"/>
                  </a:lnTo>
                  <a:lnTo>
                    <a:pt x="34" y="4"/>
                  </a:lnTo>
                  <a:lnTo>
                    <a:pt x="42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0" name="Freeform 205"/>
            <p:cNvSpPr>
              <a:spLocks/>
            </p:cNvSpPr>
            <p:nvPr/>
          </p:nvSpPr>
          <p:spPr bwMode="gray">
            <a:xfrm>
              <a:off x="2969" y="1709"/>
              <a:ext cx="90" cy="38"/>
            </a:xfrm>
            <a:custGeom>
              <a:avLst/>
              <a:gdLst>
                <a:gd name="T0" fmla="*/ 44 w 90"/>
                <a:gd name="T1" fmla="*/ 2 h 38"/>
                <a:gd name="T2" fmla="*/ 48 w 90"/>
                <a:gd name="T3" fmla="*/ 10 h 38"/>
                <a:gd name="T4" fmla="*/ 58 w 90"/>
                <a:gd name="T5" fmla="*/ 8 h 38"/>
                <a:gd name="T6" fmla="*/ 68 w 90"/>
                <a:gd name="T7" fmla="*/ 4 h 38"/>
                <a:gd name="T8" fmla="*/ 76 w 90"/>
                <a:gd name="T9" fmla="*/ 4 h 38"/>
                <a:gd name="T10" fmla="*/ 86 w 90"/>
                <a:gd name="T11" fmla="*/ 8 h 38"/>
                <a:gd name="T12" fmla="*/ 90 w 90"/>
                <a:gd name="T13" fmla="*/ 12 h 38"/>
                <a:gd name="T14" fmla="*/ 86 w 90"/>
                <a:gd name="T15" fmla="*/ 20 h 38"/>
                <a:gd name="T16" fmla="*/ 82 w 90"/>
                <a:gd name="T17" fmla="*/ 26 h 38"/>
                <a:gd name="T18" fmla="*/ 72 w 90"/>
                <a:gd name="T19" fmla="*/ 24 h 38"/>
                <a:gd name="T20" fmla="*/ 62 w 90"/>
                <a:gd name="T21" fmla="*/ 22 h 38"/>
                <a:gd name="T22" fmla="*/ 56 w 90"/>
                <a:gd name="T23" fmla="*/ 26 h 38"/>
                <a:gd name="T24" fmla="*/ 54 w 90"/>
                <a:gd name="T25" fmla="*/ 28 h 38"/>
                <a:gd name="T26" fmla="*/ 44 w 90"/>
                <a:gd name="T27" fmla="*/ 28 h 38"/>
                <a:gd name="T28" fmla="*/ 38 w 90"/>
                <a:gd name="T29" fmla="*/ 32 h 38"/>
                <a:gd name="T30" fmla="*/ 30 w 90"/>
                <a:gd name="T31" fmla="*/ 32 h 38"/>
                <a:gd name="T32" fmla="*/ 26 w 90"/>
                <a:gd name="T33" fmla="*/ 38 h 38"/>
                <a:gd name="T34" fmla="*/ 18 w 90"/>
                <a:gd name="T35" fmla="*/ 38 h 38"/>
                <a:gd name="T36" fmla="*/ 10 w 90"/>
                <a:gd name="T37" fmla="*/ 36 h 38"/>
                <a:gd name="T38" fmla="*/ 4 w 90"/>
                <a:gd name="T39" fmla="*/ 32 h 38"/>
                <a:gd name="T40" fmla="*/ 2 w 90"/>
                <a:gd name="T41" fmla="*/ 24 h 38"/>
                <a:gd name="T42" fmla="*/ 0 w 90"/>
                <a:gd name="T43" fmla="*/ 20 h 38"/>
                <a:gd name="T44" fmla="*/ 6 w 90"/>
                <a:gd name="T45" fmla="*/ 16 h 38"/>
                <a:gd name="T46" fmla="*/ 16 w 90"/>
                <a:gd name="T47" fmla="*/ 14 h 38"/>
                <a:gd name="T48" fmla="*/ 24 w 90"/>
                <a:gd name="T49" fmla="*/ 6 h 38"/>
                <a:gd name="T50" fmla="*/ 34 w 90"/>
                <a:gd name="T51" fmla="*/ 0 h 38"/>
                <a:gd name="T52" fmla="*/ 44 w 90"/>
                <a:gd name="T53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38">
                  <a:moveTo>
                    <a:pt x="44" y="2"/>
                  </a:moveTo>
                  <a:lnTo>
                    <a:pt x="48" y="10"/>
                  </a:lnTo>
                  <a:lnTo>
                    <a:pt x="58" y="8"/>
                  </a:lnTo>
                  <a:lnTo>
                    <a:pt x="68" y="4"/>
                  </a:lnTo>
                  <a:lnTo>
                    <a:pt x="76" y="4"/>
                  </a:lnTo>
                  <a:lnTo>
                    <a:pt x="86" y="8"/>
                  </a:lnTo>
                  <a:lnTo>
                    <a:pt x="90" y="12"/>
                  </a:lnTo>
                  <a:lnTo>
                    <a:pt x="86" y="20"/>
                  </a:lnTo>
                  <a:lnTo>
                    <a:pt x="82" y="26"/>
                  </a:lnTo>
                  <a:lnTo>
                    <a:pt x="72" y="24"/>
                  </a:lnTo>
                  <a:lnTo>
                    <a:pt x="62" y="22"/>
                  </a:lnTo>
                  <a:lnTo>
                    <a:pt x="56" y="26"/>
                  </a:lnTo>
                  <a:lnTo>
                    <a:pt x="54" y="28"/>
                  </a:lnTo>
                  <a:lnTo>
                    <a:pt x="44" y="28"/>
                  </a:lnTo>
                  <a:lnTo>
                    <a:pt x="38" y="32"/>
                  </a:lnTo>
                  <a:lnTo>
                    <a:pt x="30" y="32"/>
                  </a:lnTo>
                  <a:lnTo>
                    <a:pt x="26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6" y="16"/>
                  </a:lnTo>
                  <a:lnTo>
                    <a:pt x="16" y="14"/>
                  </a:lnTo>
                  <a:lnTo>
                    <a:pt x="24" y="6"/>
                  </a:lnTo>
                  <a:lnTo>
                    <a:pt x="34" y="0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1" name="Freeform 206"/>
            <p:cNvSpPr>
              <a:spLocks/>
            </p:cNvSpPr>
            <p:nvPr/>
          </p:nvSpPr>
          <p:spPr bwMode="gray">
            <a:xfrm>
              <a:off x="2852" y="1721"/>
              <a:ext cx="127" cy="52"/>
            </a:xfrm>
            <a:custGeom>
              <a:avLst/>
              <a:gdLst>
                <a:gd name="T0" fmla="*/ 14 w 127"/>
                <a:gd name="T1" fmla="*/ 46 h 52"/>
                <a:gd name="T2" fmla="*/ 12 w 127"/>
                <a:gd name="T3" fmla="*/ 42 h 52"/>
                <a:gd name="T4" fmla="*/ 8 w 127"/>
                <a:gd name="T5" fmla="*/ 42 h 52"/>
                <a:gd name="T6" fmla="*/ 0 w 127"/>
                <a:gd name="T7" fmla="*/ 40 h 52"/>
                <a:gd name="T8" fmla="*/ 2 w 127"/>
                <a:gd name="T9" fmla="*/ 34 h 52"/>
                <a:gd name="T10" fmla="*/ 18 w 127"/>
                <a:gd name="T11" fmla="*/ 34 h 52"/>
                <a:gd name="T12" fmla="*/ 31 w 127"/>
                <a:gd name="T13" fmla="*/ 32 h 52"/>
                <a:gd name="T14" fmla="*/ 41 w 127"/>
                <a:gd name="T15" fmla="*/ 26 h 52"/>
                <a:gd name="T16" fmla="*/ 53 w 127"/>
                <a:gd name="T17" fmla="*/ 26 h 52"/>
                <a:gd name="T18" fmla="*/ 53 w 127"/>
                <a:gd name="T19" fmla="*/ 18 h 52"/>
                <a:gd name="T20" fmla="*/ 69 w 127"/>
                <a:gd name="T21" fmla="*/ 10 h 52"/>
                <a:gd name="T22" fmla="*/ 69 w 127"/>
                <a:gd name="T23" fmla="*/ 4 h 52"/>
                <a:gd name="T24" fmla="*/ 85 w 127"/>
                <a:gd name="T25" fmla="*/ 6 h 52"/>
                <a:gd name="T26" fmla="*/ 87 w 127"/>
                <a:gd name="T27" fmla="*/ 0 h 52"/>
                <a:gd name="T28" fmla="*/ 107 w 127"/>
                <a:gd name="T29" fmla="*/ 8 h 52"/>
                <a:gd name="T30" fmla="*/ 117 w 127"/>
                <a:gd name="T31" fmla="*/ 8 h 52"/>
                <a:gd name="T32" fmla="*/ 119 w 127"/>
                <a:gd name="T33" fmla="*/ 12 h 52"/>
                <a:gd name="T34" fmla="*/ 121 w 127"/>
                <a:gd name="T35" fmla="*/ 20 h 52"/>
                <a:gd name="T36" fmla="*/ 127 w 127"/>
                <a:gd name="T37" fmla="*/ 24 h 52"/>
                <a:gd name="T38" fmla="*/ 117 w 127"/>
                <a:gd name="T39" fmla="*/ 28 h 52"/>
                <a:gd name="T40" fmla="*/ 111 w 127"/>
                <a:gd name="T41" fmla="*/ 34 h 52"/>
                <a:gd name="T42" fmla="*/ 109 w 127"/>
                <a:gd name="T43" fmla="*/ 40 h 52"/>
                <a:gd name="T44" fmla="*/ 103 w 127"/>
                <a:gd name="T45" fmla="*/ 44 h 52"/>
                <a:gd name="T46" fmla="*/ 89 w 127"/>
                <a:gd name="T47" fmla="*/ 50 h 52"/>
                <a:gd name="T48" fmla="*/ 77 w 127"/>
                <a:gd name="T49" fmla="*/ 52 h 52"/>
                <a:gd name="T50" fmla="*/ 67 w 127"/>
                <a:gd name="T51" fmla="*/ 48 h 52"/>
                <a:gd name="T52" fmla="*/ 51 w 127"/>
                <a:gd name="T53" fmla="*/ 50 h 52"/>
                <a:gd name="T54" fmla="*/ 41 w 127"/>
                <a:gd name="T55" fmla="*/ 46 h 52"/>
                <a:gd name="T56" fmla="*/ 41 w 127"/>
                <a:gd name="T57" fmla="*/ 40 h 52"/>
                <a:gd name="T58" fmla="*/ 26 w 127"/>
                <a:gd name="T59" fmla="*/ 40 h 52"/>
                <a:gd name="T60" fmla="*/ 24 w 127"/>
                <a:gd name="T61" fmla="*/ 46 h 52"/>
                <a:gd name="T62" fmla="*/ 14 w 127"/>
                <a:gd name="T6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2">
                  <a:moveTo>
                    <a:pt x="14" y="46"/>
                  </a:moveTo>
                  <a:lnTo>
                    <a:pt x="12" y="42"/>
                  </a:lnTo>
                  <a:lnTo>
                    <a:pt x="8" y="42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18" y="34"/>
                  </a:lnTo>
                  <a:lnTo>
                    <a:pt x="31" y="32"/>
                  </a:lnTo>
                  <a:lnTo>
                    <a:pt x="41" y="26"/>
                  </a:lnTo>
                  <a:lnTo>
                    <a:pt x="53" y="26"/>
                  </a:lnTo>
                  <a:lnTo>
                    <a:pt x="53" y="18"/>
                  </a:lnTo>
                  <a:lnTo>
                    <a:pt x="69" y="10"/>
                  </a:lnTo>
                  <a:lnTo>
                    <a:pt x="69" y="4"/>
                  </a:lnTo>
                  <a:lnTo>
                    <a:pt x="85" y="6"/>
                  </a:lnTo>
                  <a:lnTo>
                    <a:pt x="87" y="0"/>
                  </a:lnTo>
                  <a:lnTo>
                    <a:pt x="107" y="8"/>
                  </a:lnTo>
                  <a:lnTo>
                    <a:pt x="117" y="8"/>
                  </a:lnTo>
                  <a:lnTo>
                    <a:pt x="119" y="12"/>
                  </a:lnTo>
                  <a:lnTo>
                    <a:pt x="121" y="20"/>
                  </a:lnTo>
                  <a:lnTo>
                    <a:pt x="127" y="24"/>
                  </a:lnTo>
                  <a:lnTo>
                    <a:pt x="117" y="28"/>
                  </a:lnTo>
                  <a:lnTo>
                    <a:pt x="111" y="34"/>
                  </a:lnTo>
                  <a:lnTo>
                    <a:pt x="109" y="40"/>
                  </a:lnTo>
                  <a:lnTo>
                    <a:pt x="103" y="44"/>
                  </a:lnTo>
                  <a:lnTo>
                    <a:pt x="89" y="50"/>
                  </a:lnTo>
                  <a:lnTo>
                    <a:pt x="77" y="52"/>
                  </a:lnTo>
                  <a:lnTo>
                    <a:pt x="67" y="48"/>
                  </a:lnTo>
                  <a:lnTo>
                    <a:pt x="51" y="50"/>
                  </a:lnTo>
                  <a:lnTo>
                    <a:pt x="41" y="46"/>
                  </a:lnTo>
                  <a:lnTo>
                    <a:pt x="41" y="40"/>
                  </a:lnTo>
                  <a:lnTo>
                    <a:pt x="26" y="40"/>
                  </a:lnTo>
                  <a:lnTo>
                    <a:pt x="24" y="46"/>
                  </a:lnTo>
                  <a:lnTo>
                    <a:pt x="14" y="4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2" name="Freeform 207"/>
            <p:cNvSpPr>
              <a:spLocks/>
            </p:cNvSpPr>
            <p:nvPr/>
          </p:nvSpPr>
          <p:spPr bwMode="gray">
            <a:xfrm>
              <a:off x="2929" y="1601"/>
              <a:ext cx="154" cy="120"/>
            </a:xfrm>
            <a:custGeom>
              <a:avLst/>
              <a:gdLst>
                <a:gd name="T0" fmla="*/ 0 w 154"/>
                <a:gd name="T1" fmla="*/ 20 h 120"/>
                <a:gd name="T2" fmla="*/ 16 w 154"/>
                <a:gd name="T3" fmla="*/ 16 h 120"/>
                <a:gd name="T4" fmla="*/ 32 w 154"/>
                <a:gd name="T5" fmla="*/ 10 h 120"/>
                <a:gd name="T6" fmla="*/ 48 w 154"/>
                <a:gd name="T7" fmla="*/ 0 h 120"/>
                <a:gd name="T8" fmla="*/ 66 w 154"/>
                <a:gd name="T9" fmla="*/ 0 h 120"/>
                <a:gd name="T10" fmla="*/ 70 w 154"/>
                <a:gd name="T11" fmla="*/ 8 h 120"/>
                <a:gd name="T12" fmla="*/ 88 w 154"/>
                <a:gd name="T13" fmla="*/ 8 h 120"/>
                <a:gd name="T14" fmla="*/ 108 w 154"/>
                <a:gd name="T15" fmla="*/ 8 h 120"/>
                <a:gd name="T16" fmla="*/ 134 w 154"/>
                <a:gd name="T17" fmla="*/ 6 h 120"/>
                <a:gd name="T18" fmla="*/ 140 w 154"/>
                <a:gd name="T19" fmla="*/ 12 h 120"/>
                <a:gd name="T20" fmla="*/ 144 w 154"/>
                <a:gd name="T21" fmla="*/ 16 h 120"/>
                <a:gd name="T22" fmla="*/ 148 w 154"/>
                <a:gd name="T23" fmla="*/ 28 h 120"/>
                <a:gd name="T24" fmla="*/ 152 w 154"/>
                <a:gd name="T25" fmla="*/ 32 h 120"/>
                <a:gd name="T26" fmla="*/ 152 w 154"/>
                <a:gd name="T27" fmla="*/ 46 h 120"/>
                <a:gd name="T28" fmla="*/ 144 w 154"/>
                <a:gd name="T29" fmla="*/ 46 h 120"/>
                <a:gd name="T30" fmla="*/ 142 w 154"/>
                <a:gd name="T31" fmla="*/ 52 h 120"/>
                <a:gd name="T32" fmla="*/ 148 w 154"/>
                <a:gd name="T33" fmla="*/ 56 h 120"/>
                <a:gd name="T34" fmla="*/ 148 w 154"/>
                <a:gd name="T35" fmla="*/ 70 h 120"/>
                <a:gd name="T36" fmla="*/ 150 w 154"/>
                <a:gd name="T37" fmla="*/ 76 h 120"/>
                <a:gd name="T38" fmla="*/ 152 w 154"/>
                <a:gd name="T39" fmla="*/ 84 h 120"/>
                <a:gd name="T40" fmla="*/ 154 w 154"/>
                <a:gd name="T41" fmla="*/ 88 h 120"/>
                <a:gd name="T42" fmla="*/ 144 w 154"/>
                <a:gd name="T43" fmla="*/ 94 h 120"/>
                <a:gd name="T44" fmla="*/ 136 w 154"/>
                <a:gd name="T45" fmla="*/ 102 h 120"/>
                <a:gd name="T46" fmla="*/ 132 w 154"/>
                <a:gd name="T47" fmla="*/ 110 h 120"/>
                <a:gd name="T48" fmla="*/ 130 w 154"/>
                <a:gd name="T49" fmla="*/ 120 h 120"/>
                <a:gd name="T50" fmla="*/ 126 w 154"/>
                <a:gd name="T51" fmla="*/ 116 h 120"/>
                <a:gd name="T52" fmla="*/ 116 w 154"/>
                <a:gd name="T53" fmla="*/ 112 h 120"/>
                <a:gd name="T54" fmla="*/ 108 w 154"/>
                <a:gd name="T55" fmla="*/ 112 h 120"/>
                <a:gd name="T56" fmla="*/ 98 w 154"/>
                <a:gd name="T57" fmla="*/ 116 h 120"/>
                <a:gd name="T58" fmla="*/ 88 w 154"/>
                <a:gd name="T59" fmla="*/ 118 h 120"/>
                <a:gd name="T60" fmla="*/ 84 w 154"/>
                <a:gd name="T61" fmla="*/ 110 h 120"/>
                <a:gd name="T62" fmla="*/ 74 w 154"/>
                <a:gd name="T63" fmla="*/ 108 h 120"/>
                <a:gd name="T64" fmla="*/ 66 w 154"/>
                <a:gd name="T65" fmla="*/ 102 h 120"/>
                <a:gd name="T66" fmla="*/ 58 w 154"/>
                <a:gd name="T67" fmla="*/ 98 h 120"/>
                <a:gd name="T68" fmla="*/ 52 w 154"/>
                <a:gd name="T69" fmla="*/ 94 h 120"/>
                <a:gd name="T70" fmla="*/ 44 w 154"/>
                <a:gd name="T71" fmla="*/ 92 h 120"/>
                <a:gd name="T72" fmla="*/ 42 w 154"/>
                <a:gd name="T73" fmla="*/ 96 h 120"/>
                <a:gd name="T74" fmla="*/ 34 w 154"/>
                <a:gd name="T75" fmla="*/ 94 h 120"/>
                <a:gd name="T76" fmla="*/ 32 w 154"/>
                <a:gd name="T77" fmla="*/ 86 h 120"/>
                <a:gd name="T78" fmla="*/ 24 w 154"/>
                <a:gd name="T79" fmla="*/ 84 h 120"/>
                <a:gd name="T80" fmla="*/ 12 w 154"/>
                <a:gd name="T81" fmla="*/ 78 h 120"/>
                <a:gd name="T82" fmla="*/ 8 w 154"/>
                <a:gd name="T83" fmla="*/ 70 h 120"/>
                <a:gd name="T84" fmla="*/ 8 w 154"/>
                <a:gd name="T85" fmla="*/ 46 h 120"/>
                <a:gd name="T86" fmla="*/ 0 w 154"/>
                <a:gd name="T87" fmla="*/ 42 h 120"/>
                <a:gd name="T88" fmla="*/ 4 w 154"/>
                <a:gd name="T89" fmla="*/ 30 h 120"/>
                <a:gd name="T90" fmla="*/ 0 w 154"/>
                <a:gd name="T91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4" h="120">
                  <a:moveTo>
                    <a:pt x="0" y="20"/>
                  </a:moveTo>
                  <a:lnTo>
                    <a:pt x="16" y="16"/>
                  </a:lnTo>
                  <a:lnTo>
                    <a:pt x="32" y="10"/>
                  </a:lnTo>
                  <a:lnTo>
                    <a:pt x="48" y="0"/>
                  </a:lnTo>
                  <a:lnTo>
                    <a:pt x="66" y="0"/>
                  </a:lnTo>
                  <a:lnTo>
                    <a:pt x="70" y="8"/>
                  </a:lnTo>
                  <a:lnTo>
                    <a:pt x="88" y="8"/>
                  </a:lnTo>
                  <a:lnTo>
                    <a:pt x="108" y="8"/>
                  </a:lnTo>
                  <a:lnTo>
                    <a:pt x="134" y="6"/>
                  </a:lnTo>
                  <a:lnTo>
                    <a:pt x="140" y="12"/>
                  </a:lnTo>
                  <a:lnTo>
                    <a:pt x="144" y="16"/>
                  </a:lnTo>
                  <a:lnTo>
                    <a:pt x="148" y="28"/>
                  </a:lnTo>
                  <a:lnTo>
                    <a:pt x="152" y="32"/>
                  </a:lnTo>
                  <a:lnTo>
                    <a:pt x="152" y="46"/>
                  </a:lnTo>
                  <a:lnTo>
                    <a:pt x="144" y="46"/>
                  </a:lnTo>
                  <a:lnTo>
                    <a:pt x="142" y="52"/>
                  </a:lnTo>
                  <a:lnTo>
                    <a:pt x="148" y="56"/>
                  </a:lnTo>
                  <a:lnTo>
                    <a:pt x="148" y="70"/>
                  </a:lnTo>
                  <a:lnTo>
                    <a:pt x="150" y="76"/>
                  </a:lnTo>
                  <a:lnTo>
                    <a:pt x="152" y="84"/>
                  </a:lnTo>
                  <a:lnTo>
                    <a:pt x="154" y="88"/>
                  </a:lnTo>
                  <a:lnTo>
                    <a:pt x="144" y="94"/>
                  </a:lnTo>
                  <a:lnTo>
                    <a:pt x="136" y="102"/>
                  </a:lnTo>
                  <a:lnTo>
                    <a:pt x="132" y="110"/>
                  </a:lnTo>
                  <a:lnTo>
                    <a:pt x="130" y="120"/>
                  </a:lnTo>
                  <a:lnTo>
                    <a:pt x="126" y="116"/>
                  </a:lnTo>
                  <a:lnTo>
                    <a:pt x="116" y="112"/>
                  </a:lnTo>
                  <a:lnTo>
                    <a:pt x="108" y="112"/>
                  </a:lnTo>
                  <a:lnTo>
                    <a:pt x="98" y="116"/>
                  </a:lnTo>
                  <a:lnTo>
                    <a:pt x="88" y="118"/>
                  </a:lnTo>
                  <a:lnTo>
                    <a:pt x="84" y="110"/>
                  </a:lnTo>
                  <a:lnTo>
                    <a:pt x="74" y="108"/>
                  </a:lnTo>
                  <a:lnTo>
                    <a:pt x="66" y="102"/>
                  </a:lnTo>
                  <a:lnTo>
                    <a:pt x="58" y="98"/>
                  </a:lnTo>
                  <a:lnTo>
                    <a:pt x="52" y="94"/>
                  </a:lnTo>
                  <a:lnTo>
                    <a:pt x="44" y="92"/>
                  </a:lnTo>
                  <a:lnTo>
                    <a:pt x="42" y="96"/>
                  </a:lnTo>
                  <a:lnTo>
                    <a:pt x="34" y="94"/>
                  </a:lnTo>
                  <a:lnTo>
                    <a:pt x="32" y="86"/>
                  </a:lnTo>
                  <a:lnTo>
                    <a:pt x="24" y="84"/>
                  </a:lnTo>
                  <a:lnTo>
                    <a:pt x="12" y="78"/>
                  </a:lnTo>
                  <a:lnTo>
                    <a:pt x="8" y="70"/>
                  </a:lnTo>
                  <a:lnTo>
                    <a:pt x="8" y="46"/>
                  </a:lnTo>
                  <a:lnTo>
                    <a:pt x="0" y="42"/>
                  </a:lnTo>
                  <a:lnTo>
                    <a:pt x="4" y="3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3" name="Freeform 208"/>
            <p:cNvSpPr>
              <a:spLocks/>
            </p:cNvSpPr>
            <p:nvPr/>
          </p:nvSpPr>
          <p:spPr bwMode="gray">
            <a:xfrm>
              <a:off x="2961" y="1731"/>
              <a:ext cx="100" cy="56"/>
            </a:xfrm>
            <a:custGeom>
              <a:avLst/>
              <a:gdLst>
                <a:gd name="T0" fmla="*/ 0 w 100"/>
                <a:gd name="T1" fmla="*/ 30 h 56"/>
                <a:gd name="T2" fmla="*/ 2 w 100"/>
                <a:gd name="T3" fmla="*/ 24 h 56"/>
                <a:gd name="T4" fmla="*/ 8 w 100"/>
                <a:gd name="T5" fmla="*/ 18 h 56"/>
                <a:gd name="T6" fmla="*/ 18 w 100"/>
                <a:gd name="T7" fmla="*/ 14 h 56"/>
                <a:gd name="T8" fmla="*/ 34 w 100"/>
                <a:gd name="T9" fmla="*/ 16 h 56"/>
                <a:gd name="T10" fmla="*/ 38 w 100"/>
                <a:gd name="T11" fmla="*/ 10 h 56"/>
                <a:gd name="T12" fmla="*/ 46 w 100"/>
                <a:gd name="T13" fmla="*/ 10 h 56"/>
                <a:gd name="T14" fmla="*/ 52 w 100"/>
                <a:gd name="T15" fmla="*/ 6 h 56"/>
                <a:gd name="T16" fmla="*/ 62 w 100"/>
                <a:gd name="T17" fmla="*/ 6 h 56"/>
                <a:gd name="T18" fmla="*/ 64 w 100"/>
                <a:gd name="T19" fmla="*/ 4 h 56"/>
                <a:gd name="T20" fmla="*/ 70 w 100"/>
                <a:gd name="T21" fmla="*/ 0 h 56"/>
                <a:gd name="T22" fmla="*/ 90 w 100"/>
                <a:gd name="T23" fmla="*/ 4 h 56"/>
                <a:gd name="T24" fmla="*/ 96 w 100"/>
                <a:gd name="T25" fmla="*/ 8 h 56"/>
                <a:gd name="T26" fmla="*/ 100 w 100"/>
                <a:gd name="T27" fmla="*/ 14 h 56"/>
                <a:gd name="T28" fmla="*/ 92 w 100"/>
                <a:gd name="T29" fmla="*/ 22 h 56"/>
                <a:gd name="T30" fmla="*/ 82 w 100"/>
                <a:gd name="T31" fmla="*/ 36 h 56"/>
                <a:gd name="T32" fmla="*/ 68 w 100"/>
                <a:gd name="T33" fmla="*/ 50 h 56"/>
                <a:gd name="T34" fmla="*/ 48 w 100"/>
                <a:gd name="T35" fmla="*/ 50 h 56"/>
                <a:gd name="T36" fmla="*/ 40 w 100"/>
                <a:gd name="T37" fmla="*/ 54 h 56"/>
                <a:gd name="T38" fmla="*/ 22 w 100"/>
                <a:gd name="T39" fmla="*/ 56 h 56"/>
                <a:gd name="T40" fmla="*/ 10 w 100"/>
                <a:gd name="T41" fmla="*/ 46 h 56"/>
                <a:gd name="T42" fmla="*/ 2 w 100"/>
                <a:gd name="T43" fmla="*/ 38 h 56"/>
                <a:gd name="T44" fmla="*/ 0 w 100"/>
                <a:gd name="T4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56">
                  <a:moveTo>
                    <a:pt x="0" y="30"/>
                  </a:moveTo>
                  <a:lnTo>
                    <a:pt x="2" y="24"/>
                  </a:lnTo>
                  <a:lnTo>
                    <a:pt x="8" y="18"/>
                  </a:lnTo>
                  <a:lnTo>
                    <a:pt x="18" y="14"/>
                  </a:lnTo>
                  <a:lnTo>
                    <a:pt x="34" y="16"/>
                  </a:lnTo>
                  <a:lnTo>
                    <a:pt x="38" y="10"/>
                  </a:lnTo>
                  <a:lnTo>
                    <a:pt x="46" y="10"/>
                  </a:lnTo>
                  <a:lnTo>
                    <a:pt x="52" y="6"/>
                  </a:lnTo>
                  <a:lnTo>
                    <a:pt x="62" y="6"/>
                  </a:lnTo>
                  <a:lnTo>
                    <a:pt x="64" y="4"/>
                  </a:lnTo>
                  <a:lnTo>
                    <a:pt x="70" y="0"/>
                  </a:lnTo>
                  <a:lnTo>
                    <a:pt x="90" y="4"/>
                  </a:lnTo>
                  <a:lnTo>
                    <a:pt x="96" y="8"/>
                  </a:lnTo>
                  <a:lnTo>
                    <a:pt x="100" y="14"/>
                  </a:lnTo>
                  <a:lnTo>
                    <a:pt x="92" y="22"/>
                  </a:lnTo>
                  <a:lnTo>
                    <a:pt x="82" y="36"/>
                  </a:lnTo>
                  <a:lnTo>
                    <a:pt x="68" y="50"/>
                  </a:lnTo>
                  <a:lnTo>
                    <a:pt x="48" y="50"/>
                  </a:lnTo>
                  <a:lnTo>
                    <a:pt x="40" y="54"/>
                  </a:lnTo>
                  <a:lnTo>
                    <a:pt x="22" y="56"/>
                  </a:lnTo>
                  <a:lnTo>
                    <a:pt x="10" y="46"/>
                  </a:lnTo>
                  <a:lnTo>
                    <a:pt x="2" y="38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4" name="Freeform 209"/>
            <p:cNvSpPr>
              <a:spLocks/>
            </p:cNvSpPr>
            <p:nvPr/>
          </p:nvSpPr>
          <p:spPr bwMode="gray">
            <a:xfrm>
              <a:off x="2911" y="1761"/>
              <a:ext cx="52" cy="30"/>
            </a:xfrm>
            <a:custGeom>
              <a:avLst/>
              <a:gdLst>
                <a:gd name="T0" fmla="*/ 10 w 52"/>
                <a:gd name="T1" fmla="*/ 28 h 30"/>
                <a:gd name="T2" fmla="*/ 20 w 52"/>
                <a:gd name="T3" fmla="*/ 30 h 30"/>
                <a:gd name="T4" fmla="*/ 32 w 52"/>
                <a:gd name="T5" fmla="*/ 28 h 30"/>
                <a:gd name="T6" fmla="*/ 38 w 52"/>
                <a:gd name="T7" fmla="*/ 22 h 30"/>
                <a:gd name="T8" fmla="*/ 44 w 52"/>
                <a:gd name="T9" fmla="*/ 16 h 30"/>
                <a:gd name="T10" fmla="*/ 52 w 52"/>
                <a:gd name="T11" fmla="*/ 8 h 30"/>
                <a:gd name="T12" fmla="*/ 50 w 52"/>
                <a:gd name="T13" fmla="*/ 0 h 30"/>
                <a:gd name="T14" fmla="*/ 44 w 52"/>
                <a:gd name="T15" fmla="*/ 4 h 30"/>
                <a:gd name="T16" fmla="*/ 30 w 52"/>
                <a:gd name="T17" fmla="*/ 10 h 30"/>
                <a:gd name="T18" fmla="*/ 18 w 52"/>
                <a:gd name="T19" fmla="*/ 12 h 30"/>
                <a:gd name="T20" fmla="*/ 8 w 52"/>
                <a:gd name="T21" fmla="*/ 8 h 30"/>
                <a:gd name="T22" fmla="*/ 2 w 52"/>
                <a:gd name="T23" fmla="*/ 16 h 30"/>
                <a:gd name="T24" fmla="*/ 0 w 52"/>
                <a:gd name="T25" fmla="*/ 24 h 30"/>
                <a:gd name="T26" fmla="*/ 10 w 52"/>
                <a:gd name="T27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30">
                  <a:moveTo>
                    <a:pt x="10" y="28"/>
                  </a:moveTo>
                  <a:lnTo>
                    <a:pt x="20" y="30"/>
                  </a:lnTo>
                  <a:lnTo>
                    <a:pt x="32" y="28"/>
                  </a:lnTo>
                  <a:lnTo>
                    <a:pt x="38" y="22"/>
                  </a:lnTo>
                  <a:lnTo>
                    <a:pt x="44" y="16"/>
                  </a:lnTo>
                  <a:lnTo>
                    <a:pt x="52" y="8"/>
                  </a:lnTo>
                  <a:lnTo>
                    <a:pt x="50" y="0"/>
                  </a:lnTo>
                  <a:lnTo>
                    <a:pt x="44" y="4"/>
                  </a:lnTo>
                  <a:lnTo>
                    <a:pt x="30" y="10"/>
                  </a:lnTo>
                  <a:lnTo>
                    <a:pt x="18" y="1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10" y="2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5" name="Freeform 210"/>
            <p:cNvSpPr>
              <a:spLocks/>
            </p:cNvSpPr>
            <p:nvPr/>
          </p:nvSpPr>
          <p:spPr bwMode="gray">
            <a:xfrm>
              <a:off x="2917" y="1769"/>
              <a:ext cx="90" cy="74"/>
            </a:xfrm>
            <a:custGeom>
              <a:avLst/>
              <a:gdLst>
                <a:gd name="T0" fmla="*/ 84 w 90"/>
                <a:gd name="T1" fmla="*/ 16 h 74"/>
                <a:gd name="T2" fmla="*/ 86 w 90"/>
                <a:gd name="T3" fmla="*/ 24 h 74"/>
                <a:gd name="T4" fmla="*/ 90 w 90"/>
                <a:gd name="T5" fmla="*/ 30 h 74"/>
                <a:gd name="T6" fmla="*/ 86 w 90"/>
                <a:gd name="T7" fmla="*/ 34 h 74"/>
                <a:gd name="T8" fmla="*/ 70 w 90"/>
                <a:gd name="T9" fmla="*/ 32 h 74"/>
                <a:gd name="T10" fmla="*/ 54 w 90"/>
                <a:gd name="T11" fmla="*/ 30 h 74"/>
                <a:gd name="T12" fmla="*/ 48 w 90"/>
                <a:gd name="T13" fmla="*/ 28 h 74"/>
                <a:gd name="T14" fmla="*/ 36 w 90"/>
                <a:gd name="T15" fmla="*/ 30 h 74"/>
                <a:gd name="T16" fmla="*/ 38 w 90"/>
                <a:gd name="T17" fmla="*/ 38 h 74"/>
                <a:gd name="T18" fmla="*/ 42 w 90"/>
                <a:gd name="T19" fmla="*/ 50 h 74"/>
                <a:gd name="T20" fmla="*/ 46 w 90"/>
                <a:gd name="T21" fmla="*/ 56 h 74"/>
                <a:gd name="T22" fmla="*/ 56 w 90"/>
                <a:gd name="T23" fmla="*/ 64 h 74"/>
                <a:gd name="T24" fmla="*/ 62 w 90"/>
                <a:gd name="T25" fmla="*/ 68 h 74"/>
                <a:gd name="T26" fmla="*/ 60 w 90"/>
                <a:gd name="T27" fmla="*/ 74 h 74"/>
                <a:gd name="T28" fmla="*/ 48 w 90"/>
                <a:gd name="T29" fmla="*/ 64 h 74"/>
                <a:gd name="T30" fmla="*/ 36 w 90"/>
                <a:gd name="T31" fmla="*/ 56 h 74"/>
                <a:gd name="T32" fmla="*/ 28 w 90"/>
                <a:gd name="T33" fmla="*/ 48 h 74"/>
                <a:gd name="T34" fmla="*/ 24 w 90"/>
                <a:gd name="T35" fmla="*/ 40 h 74"/>
                <a:gd name="T36" fmla="*/ 22 w 90"/>
                <a:gd name="T37" fmla="*/ 32 h 74"/>
                <a:gd name="T38" fmla="*/ 16 w 90"/>
                <a:gd name="T39" fmla="*/ 32 h 74"/>
                <a:gd name="T40" fmla="*/ 8 w 90"/>
                <a:gd name="T41" fmla="*/ 36 h 74"/>
                <a:gd name="T42" fmla="*/ 0 w 90"/>
                <a:gd name="T43" fmla="*/ 32 h 74"/>
                <a:gd name="T44" fmla="*/ 0 w 90"/>
                <a:gd name="T45" fmla="*/ 24 h 74"/>
                <a:gd name="T46" fmla="*/ 4 w 90"/>
                <a:gd name="T47" fmla="*/ 20 h 74"/>
                <a:gd name="T48" fmla="*/ 8 w 90"/>
                <a:gd name="T49" fmla="*/ 22 h 74"/>
                <a:gd name="T50" fmla="*/ 14 w 90"/>
                <a:gd name="T51" fmla="*/ 22 h 74"/>
                <a:gd name="T52" fmla="*/ 26 w 90"/>
                <a:gd name="T53" fmla="*/ 20 h 74"/>
                <a:gd name="T54" fmla="*/ 32 w 90"/>
                <a:gd name="T55" fmla="*/ 14 h 74"/>
                <a:gd name="T56" fmla="*/ 38 w 90"/>
                <a:gd name="T57" fmla="*/ 8 h 74"/>
                <a:gd name="T58" fmla="*/ 46 w 90"/>
                <a:gd name="T59" fmla="*/ 0 h 74"/>
                <a:gd name="T60" fmla="*/ 54 w 90"/>
                <a:gd name="T61" fmla="*/ 8 h 74"/>
                <a:gd name="T62" fmla="*/ 66 w 90"/>
                <a:gd name="T63" fmla="*/ 18 h 74"/>
                <a:gd name="T64" fmla="*/ 74 w 90"/>
                <a:gd name="T65" fmla="*/ 18 h 74"/>
                <a:gd name="T66" fmla="*/ 84 w 90"/>
                <a:gd name="T67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74">
                  <a:moveTo>
                    <a:pt x="84" y="16"/>
                  </a:moveTo>
                  <a:lnTo>
                    <a:pt x="86" y="24"/>
                  </a:lnTo>
                  <a:lnTo>
                    <a:pt x="90" y="30"/>
                  </a:lnTo>
                  <a:lnTo>
                    <a:pt x="86" y="34"/>
                  </a:lnTo>
                  <a:lnTo>
                    <a:pt x="70" y="32"/>
                  </a:lnTo>
                  <a:lnTo>
                    <a:pt x="54" y="30"/>
                  </a:lnTo>
                  <a:lnTo>
                    <a:pt x="48" y="28"/>
                  </a:lnTo>
                  <a:lnTo>
                    <a:pt x="36" y="30"/>
                  </a:lnTo>
                  <a:lnTo>
                    <a:pt x="38" y="38"/>
                  </a:lnTo>
                  <a:lnTo>
                    <a:pt x="42" y="50"/>
                  </a:lnTo>
                  <a:lnTo>
                    <a:pt x="46" y="56"/>
                  </a:lnTo>
                  <a:lnTo>
                    <a:pt x="56" y="64"/>
                  </a:lnTo>
                  <a:lnTo>
                    <a:pt x="62" y="68"/>
                  </a:lnTo>
                  <a:lnTo>
                    <a:pt x="60" y="74"/>
                  </a:lnTo>
                  <a:lnTo>
                    <a:pt x="48" y="64"/>
                  </a:lnTo>
                  <a:lnTo>
                    <a:pt x="36" y="56"/>
                  </a:lnTo>
                  <a:lnTo>
                    <a:pt x="28" y="48"/>
                  </a:lnTo>
                  <a:lnTo>
                    <a:pt x="24" y="40"/>
                  </a:lnTo>
                  <a:lnTo>
                    <a:pt x="22" y="32"/>
                  </a:lnTo>
                  <a:lnTo>
                    <a:pt x="16" y="32"/>
                  </a:lnTo>
                  <a:lnTo>
                    <a:pt x="8" y="3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4" y="22"/>
                  </a:lnTo>
                  <a:lnTo>
                    <a:pt x="26" y="20"/>
                  </a:lnTo>
                  <a:lnTo>
                    <a:pt x="32" y="14"/>
                  </a:lnTo>
                  <a:lnTo>
                    <a:pt x="38" y="8"/>
                  </a:lnTo>
                  <a:lnTo>
                    <a:pt x="46" y="0"/>
                  </a:lnTo>
                  <a:lnTo>
                    <a:pt x="54" y="8"/>
                  </a:lnTo>
                  <a:lnTo>
                    <a:pt x="66" y="18"/>
                  </a:lnTo>
                  <a:lnTo>
                    <a:pt x="74" y="18"/>
                  </a:lnTo>
                  <a:lnTo>
                    <a:pt x="84" y="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6" name="Freeform 211"/>
            <p:cNvSpPr>
              <a:spLocks/>
            </p:cNvSpPr>
            <p:nvPr/>
          </p:nvSpPr>
          <p:spPr bwMode="gray">
            <a:xfrm>
              <a:off x="2953" y="1797"/>
              <a:ext cx="60" cy="52"/>
            </a:xfrm>
            <a:custGeom>
              <a:avLst/>
              <a:gdLst>
                <a:gd name="T0" fmla="*/ 0 w 60"/>
                <a:gd name="T1" fmla="*/ 2 h 52"/>
                <a:gd name="T2" fmla="*/ 12 w 60"/>
                <a:gd name="T3" fmla="*/ 0 h 52"/>
                <a:gd name="T4" fmla="*/ 26 w 60"/>
                <a:gd name="T5" fmla="*/ 2 h 52"/>
                <a:gd name="T6" fmla="*/ 50 w 60"/>
                <a:gd name="T7" fmla="*/ 6 h 52"/>
                <a:gd name="T8" fmla="*/ 56 w 60"/>
                <a:gd name="T9" fmla="*/ 6 h 52"/>
                <a:gd name="T10" fmla="*/ 58 w 60"/>
                <a:gd name="T11" fmla="*/ 14 h 52"/>
                <a:gd name="T12" fmla="*/ 54 w 60"/>
                <a:gd name="T13" fmla="*/ 18 h 52"/>
                <a:gd name="T14" fmla="*/ 60 w 60"/>
                <a:gd name="T15" fmla="*/ 26 h 52"/>
                <a:gd name="T16" fmla="*/ 52 w 60"/>
                <a:gd name="T17" fmla="*/ 32 h 52"/>
                <a:gd name="T18" fmla="*/ 50 w 60"/>
                <a:gd name="T19" fmla="*/ 40 h 52"/>
                <a:gd name="T20" fmla="*/ 44 w 60"/>
                <a:gd name="T21" fmla="*/ 40 h 52"/>
                <a:gd name="T22" fmla="*/ 42 w 60"/>
                <a:gd name="T23" fmla="*/ 52 h 52"/>
                <a:gd name="T24" fmla="*/ 34 w 60"/>
                <a:gd name="T25" fmla="*/ 46 h 52"/>
                <a:gd name="T26" fmla="*/ 26 w 60"/>
                <a:gd name="T27" fmla="*/ 40 h 52"/>
                <a:gd name="T28" fmla="*/ 16 w 60"/>
                <a:gd name="T29" fmla="*/ 32 h 52"/>
                <a:gd name="T30" fmla="*/ 10 w 60"/>
                <a:gd name="T31" fmla="*/ 28 h 52"/>
                <a:gd name="T32" fmla="*/ 6 w 60"/>
                <a:gd name="T33" fmla="*/ 22 h 52"/>
                <a:gd name="T34" fmla="*/ 2 w 60"/>
                <a:gd name="T35" fmla="*/ 10 h 52"/>
                <a:gd name="T36" fmla="*/ 0 w 60"/>
                <a:gd name="T37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52">
                  <a:moveTo>
                    <a:pt x="0" y="2"/>
                  </a:moveTo>
                  <a:lnTo>
                    <a:pt x="12" y="0"/>
                  </a:lnTo>
                  <a:lnTo>
                    <a:pt x="26" y="2"/>
                  </a:lnTo>
                  <a:lnTo>
                    <a:pt x="50" y="6"/>
                  </a:lnTo>
                  <a:lnTo>
                    <a:pt x="56" y="6"/>
                  </a:lnTo>
                  <a:lnTo>
                    <a:pt x="58" y="14"/>
                  </a:lnTo>
                  <a:lnTo>
                    <a:pt x="54" y="18"/>
                  </a:lnTo>
                  <a:lnTo>
                    <a:pt x="60" y="26"/>
                  </a:lnTo>
                  <a:lnTo>
                    <a:pt x="52" y="32"/>
                  </a:lnTo>
                  <a:lnTo>
                    <a:pt x="50" y="40"/>
                  </a:lnTo>
                  <a:lnTo>
                    <a:pt x="44" y="40"/>
                  </a:lnTo>
                  <a:lnTo>
                    <a:pt x="42" y="52"/>
                  </a:lnTo>
                  <a:lnTo>
                    <a:pt x="34" y="46"/>
                  </a:lnTo>
                  <a:lnTo>
                    <a:pt x="26" y="40"/>
                  </a:lnTo>
                  <a:lnTo>
                    <a:pt x="16" y="32"/>
                  </a:lnTo>
                  <a:lnTo>
                    <a:pt x="10" y="28"/>
                  </a:lnTo>
                  <a:lnTo>
                    <a:pt x="6" y="22"/>
                  </a:lnTo>
                  <a:lnTo>
                    <a:pt x="2" y="1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7" name="Freeform 212"/>
            <p:cNvSpPr>
              <a:spLocks/>
            </p:cNvSpPr>
            <p:nvPr/>
          </p:nvSpPr>
          <p:spPr bwMode="gray">
            <a:xfrm>
              <a:off x="2995" y="1781"/>
              <a:ext cx="70" cy="78"/>
            </a:xfrm>
            <a:custGeom>
              <a:avLst/>
              <a:gdLst>
                <a:gd name="T0" fmla="*/ 14 w 70"/>
                <a:gd name="T1" fmla="*/ 78 h 78"/>
                <a:gd name="T2" fmla="*/ 6 w 70"/>
                <a:gd name="T3" fmla="*/ 72 h 78"/>
                <a:gd name="T4" fmla="*/ 0 w 70"/>
                <a:gd name="T5" fmla="*/ 68 h 78"/>
                <a:gd name="T6" fmla="*/ 2 w 70"/>
                <a:gd name="T7" fmla="*/ 56 h 78"/>
                <a:gd name="T8" fmla="*/ 8 w 70"/>
                <a:gd name="T9" fmla="*/ 56 h 78"/>
                <a:gd name="T10" fmla="*/ 10 w 70"/>
                <a:gd name="T11" fmla="*/ 48 h 78"/>
                <a:gd name="T12" fmla="*/ 18 w 70"/>
                <a:gd name="T13" fmla="*/ 42 h 78"/>
                <a:gd name="T14" fmla="*/ 12 w 70"/>
                <a:gd name="T15" fmla="*/ 34 h 78"/>
                <a:gd name="T16" fmla="*/ 16 w 70"/>
                <a:gd name="T17" fmla="*/ 30 h 78"/>
                <a:gd name="T18" fmla="*/ 14 w 70"/>
                <a:gd name="T19" fmla="*/ 22 h 78"/>
                <a:gd name="T20" fmla="*/ 8 w 70"/>
                <a:gd name="T21" fmla="*/ 22 h 78"/>
                <a:gd name="T22" fmla="*/ 12 w 70"/>
                <a:gd name="T23" fmla="*/ 18 h 78"/>
                <a:gd name="T24" fmla="*/ 6 w 70"/>
                <a:gd name="T25" fmla="*/ 4 h 78"/>
                <a:gd name="T26" fmla="*/ 14 w 70"/>
                <a:gd name="T27" fmla="*/ 0 h 78"/>
                <a:gd name="T28" fmla="*/ 34 w 70"/>
                <a:gd name="T29" fmla="*/ 0 h 78"/>
                <a:gd name="T30" fmla="*/ 36 w 70"/>
                <a:gd name="T31" fmla="*/ 8 h 78"/>
                <a:gd name="T32" fmla="*/ 42 w 70"/>
                <a:gd name="T33" fmla="*/ 16 h 78"/>
                <a:gd name="T34" fmla="*/ 50 w 70"/>
                <a:gd name="T35" fmla="*/ 28 h 78"/>
                <a:gd name="T36" fmla="*/ 66 w 70"/>
                <a:gd name="T37" fmla="*/ 30 h 78"/>
                <a:gd name="T38" fmla="*/ 66 w 70"/>
                <a:gd name="T39" fmla="*/ 40 h 78"/>
                <a:gd name="T40" fmla="*/ 60 w 70"/>
                <a:gd name="T41" fmla="*/ 44 h 78"/>
                <a:gd name="T42" fmla="*/ 66 w 70"/>
                <a:gd name="T43" fmla="*/ 52 h 78"/>
                <a:gd name="T44" fmla="*/ 70 w 70"/>
                <a:gd name="T45" fmla="*/ 58 h 78"/>
                <a:gd name="T46" fmla="*/ 64 w 70"/>
                <a:gd name="T47" fmla="*/ 70 h 78"/>
                <a:gd name="T48" fmla="*/ 54 w 70"/>
                <a:gd name="T49" fmla="*/ 72 h 78"/>
                <a:gd name="T50" fmla="*/ 44 w 70"/>
                <a:gd name="T51" fmla="*/ 76 h 78"/>
                <a:gd name="T52" fmla="*/ 36 w 70"/>
                <a:gd name="T53" fmla="*/ 76 h 78"/>
                <a:gd name="T54" fmla="*/ 28 w 70"/>
                <a:gd name="T55" fmla="*/ 70 h 78"/>
                <a:gd name="T56" fmla="*/ 20 w 70"/>
                <a:gd name="T57" fmla="*/ 68 h 78"/>
                <a:gd name="T58" fmla="*/ 16 w 70"/>
                <a:gd name="T59" fmla="*/ 72 h 78"/>
                <a:gd name="T60" fmla="*/ 14 w 70"/>
                <a:gd name="T6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" h="78">
                  <a:moveTo>
                    <a:pt x="14" y="78"/>
                  </a:moveTo>
                  <a:lnTo>
                    <a:pt x="6" y="72"/>
                  </a:lnTo>
                  <a:lnTo>
                    <a:pt x="0" y="68"/>
                  </a:lnTo>
                  <a:lnTo>
                    <a:pt x="2" y="56"/>
                  </a:lnTo>
                  <a:lnTo>
                    <a:pt x="8" y="56"/>
                  </a:lnTo>
                  <a:lnTo>
                    <a:pt x="10" y="48"/>
                  </a:lnTo>
                  <a:lnTo>
                    <a:pt x="18" y="42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4" y="22"/>
                  </a:lnTo>
                  <a:lnTo>
                    <a:pt x="8" y="22"/>
                  </a:lnTo>
                  <a:lnTo>
                    <a:pt x="12" y="18"/>
                  </a:lnTo>
                  <a:lnTo>
                    <a:pt x="6" y="4"/>
                  </a:lnTo>
                  <a:lnTo>
                    <a:pt x="14" y="0"/>
                  </a:lnTo>
                  <a:lnTo>
                    <a:pt x="34" y="0"/>
                  </a:lnTo>
                  <a:lnTo>
                    <a:pt x="36" y="8"/>
                  </a:lnTo>
                  <a:lnTo>
                    <a:pt x="42" y="16"/>
                  </a:lnTo>
                  <a:lnTo>
                    <a:pt x="50" y="28"/>
                  </a:lnTo>
                  <a:lnTo>
                    <a:pt x="66" y="30"/>
                  </a:lnTo>
                  <a:lnTo>
                    <a:pt x="66" y="40"/>
                  </a:lnTo>
                  <a:lnTo>
                    <a:pt x="60" y="44"/>
                  </a:lnTo>
                  <a:lnTo>
                    <a:pt x="66" y="52"/>
                  </a:lnTo>
                  <a:lnTo>
                    <a:pt x="70" y="58"/>
                  </a:lnTo>
                  <a:lnTo>
                    <a:pt x="64" y="70"/>
                  </a:lnTo>
                  <a:lnTo>
                    <a:pt x="54" y="72"/>
                  </a:lnTo>
                  <a:lnTo>
                    <a:pt x="44" y="76"/>
                  </a:lnTo>
                  <a:lnTo>
                    <a:pt x="36" y="76"/>
                  </a:lnTo>
                  <a:lnTo>
                    <a:pt x="28" y="70"/>
                  </a:lnTo>
                  <a:lnTo>
                    <a:pt x="20" y="68"/>
                  </a:lnTo>
                  <a:lnTo>
                    <a:pt x="16" y="72"/>
                  </a:lnTo>
                  <a:lnTo>
                    <a:pt x="14" y="7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8" name="Freeform 213"/>
            <p:cNvSpPr>
              <a:spLocks/>
            </p:cNvSpPr>
            <p:nvPr/>
          </p:nvSpPr>
          <p:spPr bwMode="gray">
            <a:xfrm>
              <a:off x="3029" y="1851"/>
              <a:ext cx="40" cy="32"/>
            </a:xfrm>
            <a:custGeom>
              <a:avLst/>
              <a:gdLst>
                <a:gd name="T0" fmla="*/ 30 w 40"/>
                <a:gd name="T1" fmla="*/ 0 h 32"/>
                <a:gd name="T2" fmla="*/ 32 w 40"/>
                <a:gd name="T3" fmla="*/ 8 h 32"/>
                <a:gd name="T4" fmla="*/ 38 w 40"/>
                <a:gd name="T5" fmla="*/ 14 h 32"/>
                <a:gd name="T6" fmla="*/ 40 w 40"/>
                <a:gd name="T7" fmla="*/ 20 h 32"/>
                <a:gd name="T8" fmla="*/ 32 w 40"/>
                <a:gd name="T9" fmla="*/ 26 h 32"/>
                <a:gd name="T10" fmla="*/ 20 w 40"/>
                <a:gd name="T11" fmla="*/ 28 h 32"/>
                <a:gd name="T12" fmla="*/ 6 w 40"/>
                <a:gd name="T13" fmla="*/ 32 h 32"/>
                <a:gd name="T14" fmla="*/ 0 w 40"/>
                <a:gd name="T15" fmla="*/ 20 h 32"/>
                <a:gd name="T16" fmla="*/ 2 w 40"/>
                <a:gd name="T17" fmla="*/ 6 h 32"/>
                <a:gd name="T18" fmla="*/ 10 w 40"/>
                <a:gd name="T19" fmla="*/ 6 h 32"/>
                <a:gd name="T20" fmla="*/ 20 w 40"/>
                <a:gd name="T21" fmla="*/ 2 h 32"/>
                <a:gd name="T22" fmla="*/ 30 w 40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32">
                  <a:moveTo>
                    <a:pt x="30" y="0"/>
                  </a:moveTo>
                  <a:lnTo>
                    <a:pt x="32" y="8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2" y="26"/>
                  </a:lnTo>
                  <a:lnTo>
                    <a:pt x="20" y="28"/>
                  </a:lnTo>
                  <a:lnTo>
                    <a:pt x="6" y="32"/>
                  </a:lnTo>
                  <a:lnTo>
                    <a:pt x="0" y="20"/>
                  </a:lnTo>
                  <a:lnTo>
                    <a:pt x="2" y="6"/>
                  </a:lnTo>
                  <a:lnTo>
                    <a:pt x="10" y="6"/>
                  </a:lnTo>
                  <a:lnTo>
                    <a:pt x="20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199" name="Freeform 214"/>
            <p:cNvSpPr>
              <a:spLocks/>
            </p:cNvSpPr>
            <p:nvPr/>
          </p:nvSpPr>
          <p:spPr bwMode="gray">
            <a:xfrm>
              <a:off x="2903" y="1935"/>
              <a:ext cx="42" cy="24"/>
            </a:xfrm>
            <a:custGeom>
              <a:avLst/>
              <a:gdLst>
                <a:gd name="T0" fmla="*/ 2 w 42"/>
                <a:gd name="T1" fmla="*/ 0 h 24"/>
                <a:gd name="T2" fmla="*/ 16 w 42"/>
                <a:gd name="T3" fmla="*/ 0 h 24"/>
                <a:gd name="T4" fmla="*/ 26 w 42"/>
                <a:gd name="T5" fmla="*/ 0 h 24"/>
                <a:gd name="T6" fmla="*/ 42 w 42"/>
                <a:gd name="T7" fmla="*/ 0 h 24"/>
                <a:gd name="T8" fmla="*/ 42 w 42"/>
                <a:gd name="T9" fmla="*/ 4 h 24"/>
                <a:gd name="T10" fmla="*/ 36 w 42"/>
                <a:gd name="T11" fmla="*/ 10 h 24"/>
                <a:gd name="T12" fmla="*/ 38 w 42"/>
                <a:gd name="T13" fmla="*/ 18 h 24"/>
                <a:gd name="T14" fmla="*/ 34 w 42"/>
                <a:gd name="T15" fmla="*/ 24 h 24"/>
                <a:gd name="T16" fmla="*/ 26 w 42"/>
                <a:gd name="T17" fmla="*/ 16 h 24"/>
                <a:gd name="T18" fmla="*/ 16 w 42"/>
                <a:gd name="T19" fmla="*/ 16 h 24"/>
                <a:gd name="T20" fmla="*/ 10 w 42"/>
                <a:gd name="T21" fmla="*/ 10 h 24"/>
                <a:gd name="T22" fmla="*/ 0 w 42"/>
                <a:gd name="T23" fmla="*/ 8 h 24"/>
                <a:gd name="T24" fmla="*/ 2 w 42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24">
                  <a:moveTo>
                    <a:pt x="2" y="0"/>
                  </a:moveTo>
                  <a:lnTo>
                    <a:pt x="16" y="0"/>
                  </a:lnTo>
                  <a:lnTo>
                    <a:pt x="26" y="0"/>
                  </a:lnTo>
                  <a:lnTo>
                    <a:pt x="42" y="0"/>
                  </a:lnTo>
                  <a:lnTo>
                    <a:pt x="42" y="4"/>
                  </a:lnTo>
                  <a:lnTo>
                    <a:pt x="36" y="10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6" y="16"/>
                  </a:lnTo>
                  <a:lnTo>
                    <a:pt x="16" y="16"/>
                  </a:lnTo>
                  <a:lnTo>
                    <a:pt x="10" y="10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0" name="Freeform 215"/>
            <p:cNvSpPr>
              <a:spLocks/>
            </p:cNvSpPr>
            <p:nvPr/>
          </p:nvSpPr>
          <p:spPr bwMode="gray">
            <a:xfrm>
              <a:off x="2810" y="1761"/>
              <a:ext cx="187" cy="176"/>
            </a:xfrm>
            <a:custGeom>
              <a:avLst/>
              <a:gdLst>
                <a:gd name="T0" fmla="*/ 10 w 187"/>
                <a:gd name="T1" fmla="*/ 58 h 176"/>
                <a:gd name="T2" fmla="*/ 0 w 187"/>
                <a:gd name="T3" fmla="*/ 42 h 176"/>
                <a:gd name="T4" fmla="*/ 2 w 187"/>
                <a:gd name="T5" fmla="*/ 30 h 176"/>
                <a:gd name="T6" fmla="*/ 16 w 187"/>
                <a:gd name="T7" fmla="*/ 22 h 176"/>
                <a:gd name="T8" fmla="*/ 20 w 187"/>
                <a:gd name="T9" fmla="*/ 16 h 176"/>
                <a:gd name="T10" fmla="*/ 32 w 187"/>
                <a:gd name="T11" fmla="*/ 22 h 176"/>
                <a:gd name="T12" fmla="*/ 36 w 187"/>
                <a:gd name="T13" fmla="*/ 10 h 176"/>
                <a:gd name="T14" fmla="*/ 52 w 187"/>
                <a:gd name="T15" fmla="*/ 14 h 176"/>
                <a:gd name="T16" fmla="*/ 66 w 187"/>
                <a:gd name="T17" fmla="*/ 6 h 176"/>
                <a:gd name="T18" fmla="*/ 83 w 187"/>
                <a:gd name="T19" fmla="*/ 0 h 176"/>
                <a:gd name="T20" fmla="*/ 93 w 187"/>
                <a:gd name="T21" fmla="*/ 10 h 176"/>
                <a:gd name="T22" fmla="*/ 103 w 187"/>
                <a:gd name="T23" fmla="*/ 16 h 176"/>
                <a:gd name="T24" fmla="*/ 95 w 187"/>
                <a:gd name="T25" fmla="*/ 26 h 176"/>
                <a:gd name="T26" fmla="*/ 83 w 187"/>
                <a:gd name="T27" fmla="*/ 42 h 176"/>
                <a:gd name="T28" fmla="*/ 91 w 187"/>
                <a:gd name="T29" fmla="*/ 60 h 176"/>
                <a:gd name="T30" fmla="*/ 111 w 187"/>
                <a:gd name="T31" fmla="*/ 72 h 176"/>
                <a:gd name="T32" fmla="*/ 119 w 187"/>
                <a:gd name="T33" fmla="*/ 94 h 176"/>
                <a:gd name="T34" fmla="*/ 145 w 187"/>
                <a:gd name="T35" fmla="*/ 102 h 176"/>
                <a:gd name="T36" fmla="*/ 145 w 187"/>
                <a:gd name="T37" fmla="*/ 108 h 176"/>
                <a:gd name="T38" fmla="*/ 161 w 187"/>
                <a:gd name="T39" fmla="*/ 118 h 176"/>
                <a:gd name="T40" fmla="*/ 183 w 187"/>
                <a:gd name="T41" fmla="*/ 132 h 176"/>
                <a:gd name="T42" fmla="*/ 181 w 187"/>
                <a:gd name="T43" fmla="*/ 142 h 176"/>
                <a:gd name="T44" fmla="*/ 167 w 187"/>
                <a:gd name="T45" fmla="*/ 130 h 176"/>
                <a:gd name="T46" fmla="*/ 155 w 187"/>
                <a:gd name="T47" fmla="*/ 140 h 176"/>
                <a:gd name="T48" fmla="*/ 165 w 187"/>
                <a:gd name="T49" fmla="*/ 152 h 176"/>
                <a:gd name="T50" fmla="*/ 159 w 187"/>
                <a:gd name="T51" fmla="*/ 158 h 176"/>
                <a:gd name="T52" fmla="*/ 151 w 187"/>
                <a:gd name="T53" fmla="*/ 172 h 176"/>
                <a:gd name="T54" fmla="*/ 141 w 187"/>
                <a:gd name="T55" fmla="*/ 170 h 176"/>
                <a:gd name="T56" fmla="*/ 147 w 187"/>
                <a:gd name="T57" fmla="*/ 148 h 176"/>
                <a:gd name="T58" fmla="*/ 131 w 187"/>
                <a:gd name="T59" fmla="*/ 132 h 176"/>
                <a:gd name="T60" fmla="*/ 119 w 187"/>
                <a:gd name="T61" fmla="*/ 126 h 176"/>
                <a:gd name="T62" fmla="*/ 95 w 187"/>
                <a:gd name="T63" fmla="*/ 112 h 176"/>
                <a:gd name="T64" fmla="*/ 75 w 187"/>
                <a:gd name="T65" fmla="*/ 92 h 176"/>
                <a:gd name="T66" fmla="*/ 54 w 187"/>
                <a:gd name="T67" fmla="*/ 68 h 176"/>
                <a:gd name="T68" fmla="*/ 40 w 187"/>
                <a:gd name="T69" fmla="*/ 56 h 176"/>
                <a:gd name="T70" fmla="*/ 20 w 187"/>
                <a:gd name="T71" fmla="*/ 58 h 176"/>
                <a:gd name="T72" fmla="*/ 10 w 187"/>
                <a:gd name="T73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7" h="176">
                  <a:moveTo>
                    <a:pt x="10" y="66"/>
                  </a:moveTo>
                  <a:lnTo>
                    <a:pt x="10" y="58"/>
                  </a:lnTo>
                  <a:lnTo>
                    <a:pt x="2" y="58"/>
                  </a:lnTo>
                  <a:lnTo>
                    <a:pt x="0" y="42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2" y="24"/>
                  </a:lnTo>
                  <a:lnTo>
                    <a:pt x="16" y="22"/>
                  </a:lnTo>
                  <a:lnTo>
                    <a:pt x="16" y="18"/>
                  </a:lnTo>
                  <a:lnTo>
                    <a:pt x="20" y="16"/>
                  </a:lnTo>
                  <a:lnTo>
                    <a:pt x="26" y="20"/>
                  </a:lnTo>
                  <a:lnTo>
                    <a:pt x="32" y="22"/>
                  </a:lnTo>
                  <a:lnTo>
                    <a:pt x="36" y="20"/>
                  </a:lnTo>
                  <a:lnTo>
                    <a:pt x="36" y="10"/>
                  </a:lnTo>
                  <a:lnTo>
                    <a:pt x="42" y="16"/>
                  </a:lnTo>
                  <a:lnTo>
                    <a:pt x="52" y="14"/>
                  </a:lnTo>
                  <a:lnTo>
                    <a:pt x="56" y="6"/>
                  </a:lnTo>
                  <a:lnTo>
                    <a:pt x="66" y="6"/>
                  </a:lnTo>
                  <a:lnTo>
                    <a:pt x="68" y="0"/>
                  </a:lnTo>
                  <a:lnTo>
                    <a:pt x="83" y="0"/>
                  </a:lnTo>
                  <a:lnTo>
                    <a:pt x="83" y="6"/>
                  </a:lnTo>
                  <a:lnTo>
                    <a:pt x="93" y="10"/>
                  </a:lnTo>
                  <a:lnTo>
                    <a:pt x="109" y="8"/>
                  </a:lnTo>
                  <a:lnTo>
                    <a:pt x="103" y="16"/>
                  </a:lnTo>
                  <a:lnTo>
                    <a:pt x="101" y="24"/>
                  </a:lnTo>
                  <a:lnTo>
                    <a:pt x="95" y="26"/>
                  </a:lnTo>
                  <a:lnTo>
                    <a:pt x="83" y="32"/>
                  </a:lnTo>
                  <a:lnTo>
                    <a:pt x="83" y="42"/>
                  </a:lnTo>
                  <a:lnTo>
                    <a:pt x="83" y="52"/>
                  </a:lnTo>
                  <a:lnTo>
                    <a:pt x="91" y="60"/>
                  </a:lnTo>
                  <a:lnTo>
                    <a:pt x="101" y="66"/>
                  </a:lnTo>
                  <a:lnTo>
                    <a:pt x="111" y="72"/>
                  </a:lnTo>
                  <a:lnTo>
                    <a:pt x="113" y="84"/>
                  </a:lnTo>
                  <a:lnTo>
                    <a:pt x="119" y="94"/>
                  </a:lnTo>
                  <a:lnTo>
                    <a:pt x="129" y="102"/>
                  </a:lnTo>
                  <a:lnTo>
                    <a:pt x="145" y="102"/>
                  </a:lnTo>
                  <a:lnTo>
                    <a:pt x="149" y="106"/>
                  </a:lnTo>
                  <a:lnTo>
                    <a:pt x="145" y="108"/>
                  </a:lnTo>
                  <a:lnTo>
                    <a:pt x="151" y="114"/>
                  </a:lnTo>
                  <a:lnTo>
                    <a:pt x="161" y="118"/>
                  </a:lnTo>
                  <a:lnTo>
                    <a:pt x="175" y="124"/>
                  </a:lnTo>
                  <a:lnTo>
                    <a:pt x="183" y="132"/>
                  </a:lnTo>
                  <a:lnTo>
                    <a:pt x="187" y="138"/>
                  </a:lnTo>
                  <a:lnTo>
                    <a:pt x="181" y="142"/>
                  </a:lnTo>
                  <a:lnTo>
                    <a:pt x="175" y="136"/>
                  </a:lnTo>
                  <a:lnTo>
                    <a:pt x="167" y="130"/>
                  </a:lnTo>
                  <a:lnTo>
                    <a:pt x="159" y="132"/>
                  </a:lnTo>
                  <a:lnTo>
                    <a:pt x="155" y="140"/>
                  </a:lnTo>
                  <a:lnTo>
                    <a:pt x="161" y="148"/>
                  </a:lnTo>
                  <a:lnTo>
                    <a:pt x="165" y="152"/>
                  </a:lnTo>
                  <a:lnTo>
                    <a:pt x="167" y="156"/>
                  </a:lnTo>
                  <a:lnTo>
                    <a:pt x="159" y="158"/>
                  </a:lnTo>
                  <a:lnTo>
                    <a:pt x="157" y="164"/>
                  </a:lnTo>
                  <a:lnTo>
                    <a:pt x="151" y="172"/>
                  </a:lnTo>
                  <a:lnTo>
                    <a:pt x="145" y="176"/>
                  </a:lnTo>
                  <a:lnTo>
                    <a:pt x="141" y="170"/>
                  </a:lnTo>
                  <a:lnTo>
                    <a:pt x="143" y="162"/>
                  </a:lnTo>
                  <a:lnTo>
                    <a:pt x="147" y="148"/>
                  </a:lnTo>
                  <a:lnTo>
                    <a:pt x="143" y="136"/>
                  </a:lnTo>
                  <a:lnTo>
                    <a:pt x="131" y="132"/>
                  </a:lnTo>
                  <a:lnTo>
                    <a:pt x="129" y="126"/>
                  </a:lnTo>
                  <a:lnTo>
                    <a:pt x="119" y="126"/>
                  </a:lnTo>
                  <a:lnTo>
                    <a:pt x="109" y="112"/>
                  </a:lnTo>
                  <a:lnTo>
                    <a:pt x="95" y="112"/>
                  </a:lnTo>
                  <a:lnTo>
                    <a:pt x="83" y="96"/>
                  </a:lnTo>
                  <a:lnTo>
                    <a:pt x="75" y="92"/>
                  </a:lnTo>
                  <a:lnTo>
                    <a:pt x="56" y="84"/>
                  </a:lnTo>
                  <a:lnTo>
                    <a:pt x="54" y="68"/>
                  </a:lnTo>
                  <a:lnTo>
                    <a:pt x="52" y="60"/>
                  </a:lnTo>
                  <a:lnTo>
                    <a:pt x="40" y="56"/>
                  </a:lnTo>
                  <a:lnTo>
                    <a:pt x="26" y="52"/>
                  </a:lnTo>
                  <a:lnTo>
                    <a:pt x="20" y="58"/>
                  </a:lnTo>
                  <a:lnTo>
                    <a:pt x="18" y="64"/>
                  </a:lnTo>
                  <a:lnTo>
                    <a:pt x="10" y="6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1" name="Freeform 216"/>
            <p:cNvSpPr>
              <a:spLocks/>
            </p:cNvSpPr>
            <p:nvPr/>
          </p:nvSpPr>
          <p:spPr bwMode="gray">
            <a:xfrm>
              <a:off x="3131" y="1733"/>
              <a:ext cx="52" cy="60"/>
            </a:xfrm>
            <a:custGeom>
              <a:avLst/>
              <a:gdLst>
                <a:gd name="T0" fmla="*/ 20 w 52"/>
                <a:gd name="T1" fmla="*/ 60 h 60"/>
                <a:gd name="T2" fmla="*/ 16 w 52"/>
                <a:gd name="T3" fmla="*/ 48 h 60"/>
                <a:gd name="T4" fmla="*/ 20 w 52"/>
                <a:gd name="T5" fmla="*/ 36 h 60"/>
                <a:gd name="T6" fmla="*/ 18 w 52"/>
                <a:gd name="T7" fmla="*/ 32 h 60"/>
                <a:gd name="T8" fmla="*/ 14 w 52"/>
                <a:gd name="T9" fmla="*/ 26 h 60"/>
                <a:gd name="T10" fmla="*/ 4 w 52"/>
                <a:gd name="T11" fmla="*/ 18 h 60"/>
                <a:gd name="T12" fmla="*/ 2 w 52"/>
                <a:gd name="T13" fmla="*/ 10 h 60"/>
                <a:gd name="T14" fmla="*/ 0 w 52"/>
                <a:gd name="T15" fmla="*/ 4 h 60"/>
                <a:gd name="T16" fmla="*/ 4 w 52"/>
                <a:gd name="T17" fmla="*/ 0 h 60"/>
                <a:gd name="T18" fmla="*/ 18 w 52"/>
                <a:gd name="T19" fmla="*/ 2 h 60"/>
                <a:gd name="T20" fmla="*/ 30 w 52"/>
                <a:gd name="T21" fmla="*/ 6 h 60"/>
                <a:gd name="T22" fmla="*/ 34 w 52"/>
                <a:gd name="T23" fmla="*/ 14 h 60"/>
                <a:gd name="T24" fmla="*/ 38 w 52"/>
                <a:gd name="T25" fmla="*/ 22 h 60"/>
                <a:gd name="T26" fmla="*/ 48 w 52"/>
                <a:gd name="T27" fmla="*/ 28 h 60"/>
                <a:gd name="T28" fmla="*/ 52 w 52"/>
                <a:gd name="T29" fmla="*/ 36 h 60"/>
                <a:gd name="T30" fmla="*/ 48 w 52"/>
                <a:gd name="T31" fmla="*/ 42 h 60"/>
                <a:gd name="T32" fmla="*/ 40 w 52"/>
                <a:gd name="T33" fmla="*/ 42 h 60"/>
                <a:gd name="T34" fmla="*/ 30 w 52"/>
                <a:gd name="T35" fmla="*/ 40 h 60"/>
                <a:gd name="T36" fmla="*/ 30 w 52"/>
                <a:gd name="T37" fmla="*/ 48 h 60"/>
                <a:gd name="T38" fmla="*/ 24 w 52"/>
                <a:gd name="T39" fmla="*/ 56 h 60"/>
                <a:gd name="T40" fmla="*/ 20 w 52"/>
                <a:gd name="T4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0">
                  <a:moveTo>
                    <a:pt x="20" y="60"/>
                  </a:moveTo>
                  <a:lnTo>
                    <a:pt x="16" y="48"/>
                  </a:lnTo>
                  <a:lnTo>
                    <a:pt x="20" y="36"/>
                  </a:lnTo>
                  <a:lnTo>
                    <a:pt x="18" y="32"/>
                  </a:lnTo>
                  <a:lnTo>
                    <a:pt x="14" y="26"/>
                  </a:lnTo>
                  <a:lnTo>
                    <a:pt x="4" y="18"/>
                  </a:lnTo>
                  <a:lnTo>
                    <a:pt x="2" y="10"/>
                  </a:lnTo>
                  <a:lnTo>
                    <a:pt x="0" y="4"/>
                  </a:lnTo>
                  <a:lnTo>
                    <a:pt x="4" y="0"/>
                  </a:lnTo>
                  <a:lnTo>
                    <a:pt x="18" y="2"/>
                  </a:lnTo>
                  <a:lnTo>
                    <a:pt x="30" y="6"/>
                  </a:lnTo>
                  <a:lnTo>
                    <a:pt x="34" y="14"/>
                  </a:lnTo>
                  <a:lnTo>
                    <a:pt x="38" y="22"/>
                  </a:lnTo>
                  <a:lnTo>
                    <a:pt x="48" y="28"/>
                  </a:lnTo>
                  <a:lnTo>
                    <a:pt x="52" y="36"/>
                  </a:lnTo>
                  <a:lnTo>
                    <a:pt x="48" y="42"/>
                  </a:lnTo>
                  <a:lnTo>
                    <a:pt x="40" y="42"/>
                  </a:lnTo>
                  <a:lnTo>
                    <a:pt x="30" y="40"/>
                  </a:lnTo>
                  <a:lnTo>
                    <a:pt x="30" y="48"/>
                  </a:lnTo>
                  <a:lnTo>
                    <a:pt x="24" y="56"/>
                  </a:lnTo>
                  <a:lnTo>
                    <a:pt x="20" y="6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2" name="Freeform 217"/>
            <p:cNvSpPr>
              <a:spLocks/>
            </p:cNvSpPr>
            <p:nvPr/>
          </p:nvSpPr>
          <p:spPr bwMode="gray">
            <a:xfrm>
              <a:off x="3051" y="1653"/>
              <a:ext cx="286" cy="160"/>
            </a:xfrm>
            <a:custGeom>
              <a:avLst/>
              <a:gdLst>
                <a:gd name="T0" fmla="*/ 158 w 286"/>
                <a:gd name="T1" fmla="*/ 6 h 160"/>
                <a:gd name="T2" fmla="*/ 168 w 286"/>
                <a:gd name="T3" fmla="*/ 0 h 160"/>
                <a:gd name="T4" fmla="*/ 192 w 286"/>
                <a:gd name="T5" fmla="*/ 0 h 160"/>
                <a:gd name="T6" fmla="*/ 194 w 286"/>
                <a:gd name="T7" fmla="*/ 22 h 160"/>
                <a:gd name="T8" fmla="*/ 216 w 286"/>
                <a:gd name="T9" fmla="*/ 40 h 160"/>
                <a:gd name="T10" fmla="*/ 250 w 286"/>
                <a:gd name="T11" fmla="*/ 48 h 160"/>
                <a:gd name="T12" fmla="*/ 286 w 286"/>
                <a:gd name="T13" fmla="*/ 58 h 160"/>
                <a:gd name="T14" fmla="*/ 284 w 286"/>
                <a:gd name="T15" fmla="*/ 90 h 160"/>
                <a:gd name="T16" fmla="*/ 258 w 286"/>
                <a:gd name="T17" fmla="*/ 98 h 160"/>
                <a:gd name="T18" fmla="*/ 242 w 286"/>
                <a:gd name="T19" fmla="*/ 112 h 160"/>
                <a:gd name="T20" fmla="*/ 208 w 286"/>
                <a:gd name="T21" fmla="*/ 124 h 160"/>
                <a:gd name="T22" fmla="*/ 190 w 286"/>
                <a:gd name="T23" fmla="*/ 132 h 160"/>
                <a:gd name="T24" fmla="*/ 206 w 286"/>
                <a:gd name="T25" fmla="*/ 140 h 160"/>
                <a:gd name="T26" fmla="*/ 216 w 286"/>
                <a:gd name="T27" fmla="*/ 144 h 160"/>
                <a:gd name="T28" fmla="*/ 238 w 286"/>
                <a:gd name="T29" fmla="*/ 144 h 160"/>
                <a:gd name="T30" fmla="*/ 234 w 286"/>
                <a:gd name="T31" fmla="*/ 150 h 160"/>
                <a:gd name="T32" fmla="*/ 210 w 286"/>
                <a:gd name="T33" fmla="*/ 150 h 160"/>
                <a:gd name="T34" fmla="*/ 194 w 286"/>
                <a:gd name="T35" fmla="*/ 160 h 160"/>
                <a:gd name="T36" fmla="*/ 184 w 286"/>
                <a:gd name="T37" fmla="*/ 152 h 160"/>
                <a:gd name="T38" fmla="*/ 170 w 286"/>
                <a:gd name="T39" fmla="*/ 140 h 160"/>
                <a:gd name="T40" fmla="*/ 184 w 286"/>
                <a:gd name="T41" fmla="*/ 132 h 160"/>
                <a:gd name="T42" fmla="*/ 162 w 286"/>
                <a:gd name="T43" fmla="*/ 128 h 160"/>
                <a:gd name="T44" fmla="*/ 146 w 286"/>
                <a:gd name="T45" fmla="*/ 116 h 160"/>
                <a:gd name="T46" fmla="*/ 138 w 286"/>
                <a:gd name="T47" fmla="*/ 126 h 160"/>
                <a:gd name="T48" fmla="*/ 120 w 286"/>
                <a:gd name="T49" fmla="*/ 146 h 160"/>
                <a:gd name="T50" fmla="*/ 110 w 286"/>
                <a:gd name="T51" fmla="*/ 144 h 160"/>
                <a:gd name="T52" fmla="*/ 100 w 286"/>
                <a:gd name="T53" fmla="*/ 140 h 160"/>
                <a:gd name="T54" fmla="*/ 110 w 286"/>
                <a:gd name="T55" fmla="*/ 120 h 160"/>
                <a:gd name="T56" fmla="*/ 132 w 286"/>
                <a:gd name="T57" fmla="*/ 116 h 160"/>
                <a:gd name="T58" fmla="*/ 118 w 286"/>
                <a:gd name="T59" fmla="*/ 102 h 160"/>
                <a:gd name="T60" fmla="*/ 98 w 286"/>
                <a:gd name="T61" fmla="*/ 82 h 160"/>
                <a:gd name="T62" fmla="*/ 84 w 286"/>
                <a:gd name="T63" fmla="*/ 80 h 160"/>
                <a:gd name="T64" fmla="*/ 68 w 286"/>
                <a:gd name="T65" fmla="*/ 84 h 160"/>
                <a:gd name="T66" fmla="*/ 44 w 286"/>
                <a:gd name="T67" fmla="*/ 92 h 160"/>
                <a:gd name="T68" fmla="*/ 10 w 286"/>
                <a:gd name="T69" fmla="*/ 94 h 160"/>
                <a:gd name="T70" fmla="*/ 0 w 286"/>
                <a:gd name="T71" fmla="*/ 82 h 160"/>
                <a:gd name="T72" fmla="*/ 8 w 286"/>
                <a:gd name="T73" fmla="*/ 66 h 160"/>
                <a:gd name="T74" fmla="*/ 18 w 286"/>
                <a:gd name="T75" fmla="*/ 46 h 160"/>
                <a:gd name="T76" fmla="*/ 32 w 286"/>
                <a:gd name="T77" fmla="*/ 36 h 160"/>
                <a:gd name="T78" fmla="*/ 28 w 286"/>
                <a:gd name="T79" fmla="*/ 16 h 160"/>
                <a:gd name="T80" fmla="*/ 84 w 286"/>
                <a:gd name="T81" fmla="*/ 14 h 160"/>
                <a:gd name="T82" fmla="*/ 114 w 286"/>
                <a:gd name="T83" fmla="*/ 20 h 160"/>
                <a:gd name="T84" fmla="*/ 138 w 286"/>
                <a:gd name="T8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6" h="160">
                  <a:moveTo>
                    <a:pt x="150" y="2"/>
                  </a:moveTo>
                  <a:lnTo>
                    <a:pt x="158" y="6"/>
                  </a:lnTo>
                  <a:lnTo>
                    <a:pt x="164" y="4"/>
                  </a:lnTo>
                  <a:lnTo>
                    <a:pt x="168" y="0"/>
                  </a:lnTo>
                  <a:lnTo>
                    <a:pt x="176" y="0"/>
                  </a:lnTo>
                  <a:lnTo>
                    <a:pt x="192" y="0"/>
                  </a:lnTo>
                  <a:lnTo>
                    <a:pt x="196" y="10"/>
                  </a:lnTo>
                  <a:lnTo>
                    <a:pt x="194" y="22"/>
                  </a:lnTo>
                  <a:lnTo>
                    <a:pt x="212" y="26"/>
                  </a:lnTo>
                  <a:lnTo>
                    <a:pt x="216" y="40"/>
                  </a:lnTo>
                  <a:lnTo>
                    <a:pt x="248" y="42"/>
                  </a:lnTo>
                  <a:lnTo>
                    <a:pt x="250" y="48"/>
                  </a:lnTo>
                  <a:lnTo>
                    <a:pt x="270" y="48"/>
                  </a:lnTo>
                  <a:lnTo>
                    <a:pt x="286" y="58"/>
                  </a:lnTo>
                  <a:lnTo>
                    <a:pt x="286" y="78"/>
                  </a:lnTo>
                  <a:lnTo>
                    <a:pt x="284" y="90"/>
                  </a:lnTo>
                  <a:lnTo>
                    <a:pt x="268" y="94"/>
                  </a:lnTo>
                  <a:lnTo>
                    <a:pt x="258" y="98"/>
                  </a:lnTo>
                  <a:lnTo>
                    <a:pt x="256" y="106"/>
                  </a:lnTo>
                  <a:lnTo>
                    <a:pt x="242" y="112"/>
                  </a:lnTo>
                  <a:lnTo>
                    <a:pt x="224" y="116"/>
                  </a:lnTo>
                  <a:lnTo>
                    <a:pt x="208" y="124"/>
                  </a:lnTo>
                  <a:lnTo>
                    <a:pt x="192" y="128"/>
                  </a:lnTo>
                  <a:lnTo>
                    <a:pt x="190" y="132"/>
                  </a:lnTo>
                  <a:lnTo>
                    <a:pt x="200" y="134"/>
                  </a:lnTo>
                  <a:lnTo>
                    <a:pt x="206" y="140"/>
                  </a:lnTo>
                  <a:lnTo>
                    <a:pt x="210" y="142"/>
                  </a:lnTo>
                  <a:lnTo>
                    <a:pt x="216" y="144"/>
                  </a:lnTo>
                  <a:lnTo>
                    <a:pt x="232" y="142"/>
                  </a:lnTo>
                  <a:lnTo>
                    <a:pt x="238" y="144"/>
                  </a:lnTo>
                  <a:lnTo>
                    <a:pt x="240" y="150"/>
                  </a:lnTo>
                  <a:lnTo>
                    <a:pt x="234" y="150"/>
                  </a:lnTo>
                  <a:lnTo>
                    <a:pt x="220" y="150"/>
                  </a:lnTo>
                  <a:lnTo>
                    <a:pt x="210" y="150"/>
                  </a:lnTo>
                  <a:lnTo>
                    <a:pt x="202" y="154"/>
                  </a:lnTo>
                  <a:lnTo>
                    <a:pt x="194" y="160"/>
                  </a:lnTo>
                  <a:lnTo>
                    <a:pt x="184" y="160"/>
                  </a:lnTo>
                  <a:lnTo>
                    <a:pt x="184" y="152"/>
                  </a:lnTo>
                  <a:lnTo>
                    <a:pt x="180" y="146"/>
                  </a:lnTo>
                  <a:lnTo>
                    <a:pt x="170" y="140"/>
                  </a:lnTo>
                  <a:lnTo>
                    <a:pt x="176" y="136"/>
                  </a:lnTo>
                  <a:lnTo>
                    <a:pt x="184" y="132"/>
                  </a:lnTo>
                  <a:lnTo>
                    <a:pt x="184" y="128"/>
                  </a:lnTo>
                  <a:lnTo>
                    <a:pt x="162" y="128"/>
                  </a:lnTo>
                  <a:lnTo>
                    <a:pt x="158" y="116"/>
                  </a:lnTo>
                  <a:lnTo>
                    <a:pt x="146" y="116"/>
                  </a:lnTo>
                  <a:lnTo>
                    <a:pt x="138" y="118"/>
                  </a:lnTo>
                  <a:lnTo>
                    <a:pt x="138" y="126"/>
                  </a:lnTo>
                  <a:lnTo>
                    <a:pt x="126" y="134"/>
                  </a:lnTo>
                  <a:lnTo>
                    <a:pt x="120" y="146"/>
                  </a:lnTo>
                  <a:lnTo>
                    <a:pt x="114" y="140"/>
                  </a:lnTo>
                  <a:lnTo>
                    <a:pt x="110" y="144"/>
                  </a:lnTo>
                  <a:lnTo>
                    <a:pt x="100" y="142"/>
                  </a:lnTo>
                  <a:lnTo>
                    <a:pt x="100" y="140"/>
                  </a:lnTo>
                  <a:lnTo>
                    <a:pt x="110" y="128"/>
                  </a:lnTo>
                  <a:lnTo>
                    <a:pt x="110" y="120"/>
                  </a:lnTo>
                  <a:lnTo>
                    <a:pt x="128" y="122"/>
                  </a:lnTo>
                  <a:lnTo>
                    <a:pt x="132" y="116"/>
                  </a:lnTo>
                  <a:lnTo>
                    <a:pt x="128" y="108"/>
                  </a:lnTo>
                  <a:lnTo>
                    <a:pt x="118" y="102"/>
                  </a:lnTo>
                  <a:lnTo>
                    <a:pt x="110" y="86"/>
                  </a:lnTo>
                  <a:lnTo>
                    <a:pt x="98" y="82"/>
                  </a:lnTo>
                  <a:lnTo>
                    <a:pt x="88" y="80"/>
                  </a:lnTo>
                  <a:lnTo>
                    <a:pt x="84" y="80"/>
                  </a:lnTo>
                  <a:lnTo>
                    <a:pt x="80" y="84"/>
                  </a:lnTo>
                  <a:lnTo>
                    <a:pt x="68" y="84"/>
                  </a:lnTo>
                  <a:lnTo>
                    <a:pt x="64" y="92"/>
                  </a:lnTo>
                  <a:lnTo>
                    <a:pt x="44" y="92"/>
                  </a:lnTo>
                  <a:lnTo>
                    <a:pt x="32" y="86"/>
                  </a:lnTo>
                  <a:lnTo>
                    <a:pt x="10" y="94"/>
                  </a:lnTo>
                  <a:lnTo>
                    <a:pt x="6" y="86"/>
                  </a:lnTo>
                  <a:lnTo>
                    <a:pt x="0" y="82"/>
                  </a:lnTo>
                  <a:lnTo>
                    <a:pt x="4" y="76"/>
                  </a:lnTo>
                  <a:lnTo>
                    <a:pt x="8" y="66"/>
                  </a:lnTo>
                  <a:lnTo>
                    <a:pt x="10" y="58"/>
                  </a:lnTo>
                  <a:lnTo>
                    <a:pt x="18" y="46"/>
                  </a:lnTo>
                  <a:lnTo>
                    <a:pt x="22" y="42"/>
                  </a:lnTo>
                  <a:lnTo>
                    <a:pt x="32" y="36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36" y="4"/>
                  </a:lnTo>
                  <a:lnTo>
                    <a:pt x="84" y="14"/>
                  </a:lnTo>
                  <a:lnTo>
                    <a:pt x="112" y="14"/>
                  </a:lnTo>
                  <a:lnTo>
                    <a:pt x="114" y="20"/>
                  </a:lnTo>
                  <a:lnTo>
                    <a:pt x="134" y="22"/>
                  </a:lnTo>
                  <a:lnTo>
                    <a:pt x="138" y="4"/>
                  </a:lnTo>
                  <a:lnTo>
                    <a:pt x="150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3" name="Freeform 218"/>
            <p:cNvSpPr>
              <a:spLocks/>
            </p:cNvSpPr>
            <p:nvPr/>
          </p:nvSpPr>
          <p:spPr bwMode="gray">
            <a:xfrm>
              <a:off x="3029" y="1737"/>
              <a:ext cx="142" cy="90"/>
            </a:xfrm>
            <a:custGeom>
              <a:avLst/>
              <a:gdLst>
                <a:gd name="T0" fmla="*/ 32 w 142"/>
                <a:gd name="T1" fmla="*/ 10 h 90"/>
                <a:gd name="T2" fmla="*/ 46 w 142"/>
                <a:gd name="T3" fmla="*/ 4 h 90"/>
                <a:gd name="T4" fmla="*/ 54 w 142"/>
                <a:gd name="T5" fmla="*/ 2 h 90"/>
                <a:gd name="T6" fmla="*/ 66 w 142"/>
                <a:gd name="T7" fmla="*/ 8 h 90"/>
                <a:gd name="T8" fmla="*/ 86 w 142"/>
                <a:gd name="T9" fmla="*/ 8 h 90"/>
                <a:gd name="T10" fmla="*/ 90 w 142"/>
                <a:gd name="T11" fmla="*/ 0 h 90"/>
                <a:gd name="T12" fmla="*/ 102 w 142"/>
                <a:gd name="T13" fmla="*/ 0 h 90"/>
                <a:gd name="T14" fmla="*/ 106 w 142"/>
                <a:gd name="T15" fmla="*/ 10 h 90"/>
                <a:gd name="T16" fmla="*/ 108 w 142"/>
                <a:gd name="T17" fmla="*/ 16 h 90"/>
                <a:gd name="T18" fmla="*/ 120 w 142"/>
                <a:gd name="T19" fmla="*/ 28 h 90"/>
                <a:gd name="T20" fmla="*/ 122 w 142"/>
                <a:gd name="T21" fmla="*/ 32 h 90"/>
                <a:gd name="T22" fmla="*/ 118 w 142"/>
                <a:gd name="T23" fmla="*/ 42 h 90"/>
                <a:gd name="T24" fmla="*/ 120 w 142"/>
                <a:gd name="T25" fmla="*/ 52 h 90"/>
                <a:gd name="T26" fmla="*/ 122 w 142"/>
                <a:gd name="T27" fmla="*/ 58 h 90"/>
                <a:gd name="T28" fmla="*/ 132 w 142"/>
                <a:gd name="T29" fmla="*/ 60 h 90"/>
                <a:gd name="T30" fmla="*/ 136 w 142"/>
                <a:gd name="T31" fmla="*/ 56 h 90"/>
                <a:gd name="T32" fmla="*/ 142 w 142"/>
                <a:gd name="T33" fmla="*/ 62 h 90"/>
                <a:gd name="T34" fmla="*/ 138 w 142"/>
                <a:gd name="T35" fmla="*/ 68 h 90"/>
                <a:gd name="T36" fmla="*/ 130 w 142"/>
                <a:gd name="T37" fmla="*/ 72 h 90"/>
                <a:gd name="T38" fmla="*/ 126 w 142"/>
                <a:gd name="T39" fmla="*/ 78 h 90"/>
                <a:gd name="T40" fmla="*/ 124 w 142"/>
                <a:gd name="T41" fmla="*/ 90 h 90"/>
                <a:gd name="T42" fmla="*/ 118 w 142"/>
                <a:gd name="T43" fmla="*/ 90 h 90"/>
                <a:gd name="T44" fmla="*/ 106 w 142"/>
                <a:gd name="T45" fmla="*/ 84 h 90"/>
                <a:gd name="T46" fmla="*/ 92 w 142"/>
                <a:gd name="T47" fmla="*/ 80 h 90"/>
                <a:gd name="T48" fmla="*/ 84 w 142"/>
                <a:gd name="T49" fmla="*/ 88 h 90"/>
                <a:gd name="T50" fmla="*/ 72 w 142"/>
                <a:gd name="T51" fmla="*/ 88 h 90"/>
                <a:gd name="T52" fmla="*/ 44 w 142"/>
                <a:gd name="T53" fmla="*/ 88 h 90"/>
                <a:gd name="T54" fmla="*/ 32 w 142"/>
                <a:gd name="T55" fmla="*/ 84 h 90"/>
                <a:gd name="T56" fmla="*/ 32 w 142"/>
                <a:gd name="T57" fmla="*/ 74 h 90"/>
                <a:gd name="T58" fmla="*/ 16 w 142"/>
                <a:gd name="T59" fmla="*/ 72 h 90"/>
                <a:gd name="T60" fmla="*/ 8 w 142"/>
                <a:gd name="T61" fmla="*/ 60 h 90"/>
                <a:gd name="T62" fmla="*/ 2 w 142"/>
                <a:gd name="T63" fmla="*/ 52 h 90"/>
                <a:gd name="T64" fmla="*/ 0 w 142"/>
                <a:gd name="T65" fmla="*/ 44 h 90"/>
                <a:gd name="T66" fmla="*/ 14 w 142"/>
                <a:gd name="T67" fmla="*/ 30 h 90"/>
                <a:gd name="T68" fmla="*/ 24 w 142"/>
                <a:gd name="T69" fmla="*/ 16 h 90"/>
                <a:gd name="T70" fmla="*/ 32 w 142"/>
                <a:gd name="T71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" h="90">
                  <a:moveTo>
                    <a:pt x="32" y="10"/>
                  </a:moveTo>
                  <a:lnTo>
                    <a:pt x="46" y="4"/>
                  </a:lnTo>
                  <a:lnTo>
                    <a:pt x="54" y="2"/>
                  </a:lnTo>
                  <a:lnTo>
                    <a:pt x="66" y="8"/>
                  </a:lnTo>
                  <a:lnTo>
                    <a:pt x="86" y="8"/>
                  </a:lnTo>
                  <a:lnTo>
                    <a:pt x="90" y="0"/>
                  </a:lnTo>
                  <a:lnTo>
                    <a:pt x="102" y="0"/>
                  </a:lnTo>
                  <a:lnTo>
                    <a:pt x="106" y="10"/>
                  </a:lnTo>
                  <a:lnTo>
                    <a:pt x="108" y="16"/>
                  </a:lnTo>
                  <a:lnTo>
                    <a:pt x="120" y="28"/>
                  </a:lnTo>
                  <a:lnTo>
                    <a:pt x="122" y="32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2" y="58"/>
                  </a:lnTo>
                  <a:lnTo>
                    <a:pt x="132" y="60"/>
                  </a:lnTo>
                  <a:lnTo>
                    <a:pt x="136" y="56"/>
                  </a:lnTo>
                  <a:lnTo>
                    <a:pt x="142" y="62"/>
                  </a:lnTo>
                  <a:lnTo>
                    <a:pt x="138" y="68"/>
                  </a:lnTo>
                  <a:lnTo>
                    <a:pt x="130" y="72"/>
                  </a:lnTo>
                  <a:lnTo>
                    <a:pt x="126" y="78"/>
                  </a:lnTo>
                  <a:lnTo>
                    <a:pt x="124" y="90"/>
                  </a:lnTo>
                  <a:lnTo>
                    <a:pt x="118" y="90"/>
                  </a:lnTo>
                  <a:lnTo>
                    <a:pt x="106" y="84"/>
                  </a:lnTo>
                  <a:lnTo>
                    <a:pt x="92" y="80"/>
                  </a:lnTo>
                  <a:lnTo>
                    <a:pt x="84" y="88"/>
                  </a:lnTo>
                  <a:lnTo>
                    <a:pt x="72" y="88"/>
                  </a:lnTo>
                  <a:lnTo>
                    <a:pt x="44" y="88"/>
                  </a:lnTo>
                  <a:lnTo>
                    <a:pt x="32" y="84"/>
                  </a:lnTo>
                  <a:lnTo>
                    <a:pt x="32" y="74"/>
                  </a:lnTo>
                  <a:lnTo>
                    <a:pt x="16" y="72"/>
                  </a:lnTo>
                  <a:lnTo>
                    <a:pt x="8" y="60"/>
                  </a:lnTo>
                  <a:lnTo>
                    <a:pt x="2" y="52"/>
                  </a:lnTo>
                  <a:lnTo>
                    <a:pt x="0" y="44"/>
                  </a:lnTo>
                  <a:lnTo>
                    <a:pt x="14" y="30"/>
                  </a:lnTo>
                  <a:lnTo>
                    <a:pt x="24" y="16"/>
                  </a:lnTo>
                  <a:lnTo>
                    <a:pt x="32" y="1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4" name="Freeform 219"/>
            <p:cNvSpPr>
              <a:spLocks/>
            </p:cNvSpPr>
            <p:nvPr/>
          </p:nvSpPr>
          <p:spPr bwMode="gray">
            <a:xfrm>
              <a:off x="3055" y="1817"/>
              <a:ext cx="98" cy="56"/>
            </a:xfrm>
            <a:custGeom>
              <a:avLst/>
              <a:gdLst>
                <a:gd name="T0" fmla="*/ 18 w 98"/>
                <a:gd name="T1" fmla="*/ 8 h 56"/>
                <a:gd name="T2" fmla="*/ 46 w 98"/>
                <a:gd name="T3" fmla="*/ 8 h 56"/>
                <a:gd name="T4" fmla="*/ 58 w 98"/>
                <a:gd name="T5" fmla="*/ 8 h 56"/>
                <a:gd name="T6" fmla="*/ 66 w 98"/>
                <a:gd name="T7" fmla="*/ 0 h 56"/>
                <a:gd name="T8" fmla="*/ 80 w 98"/>
                <a:gd name="T9" fmla="*/ 4 h 56"/>
                <a:gd name="T10" fmla="*/ 92 w 98"/>
                <a:gd name="T11" fmla="*/ 10 h 56"/>
                <a:gd name="T12" fmla="*/ 98 w 98"/>
                <a:gd name="T13" fmla="*/ 10 h 56"/>
                <a:gd name="T14" fmla="*/ 98 w 98"/>
                <a:gd name="T15" fmla="*/ 14 h 56"/>
                <a:gd name="T16" fmla="*/ 90 w 98"/>
                <a:gd name="T17" fmla="*/ 16 h 56"/>
                <a:gd name="T18" fmla="*/ 90 w 98"/>
                <a:gd name="T19" fmla="*/ 28 h 56"/>
                <a:gd name="T20" fmla="*/ 82 w 98"/>
                <a:gd name="T21" fmla="*/ 36 h 56"/>
                <a:gd name="T22" fmla="*/ 84 w 98"/>
                <a:gd name="T23" fmla="*/ 38 h 56"/>
                <a:gd name="T24" fmla="*/ 92 w 98"/>
                <a:gd name="T25" fmla="*/ 42 h 56"/>
                <a:gd name="T26" fmla="*/ 90 w 98"/>
                <a:gd name="T27" fmla="*/ 46 h 56"/>
                <a:gd name="T28" fmla="*/ 80 w 98"/>
                <a:gd name="T29" fmla="*/ 44 h 56"/>
                <a:gd name="T30" fmla="*/ 72 w 98"/>
                <a:gd name="T31" fmla="*/ 42 h 56"/>
                <a:gd name="T32" fmla="*/ 64 w 98"/>
                <a:gd name="T33" fmla="*/ 46 h 56"/>
                <a:gd name="T34" fmla="*/ 60 w 98"/>
                <a:gd name="T35" fmla="*/ 52 h 56"/>
                <a:gd name="T36" fmla="*/ 60 w 98"/>
                <a:gd name="T37" fmla="*/ 56 h 56"/>
                <a:gd name="T38" fmla="*/ 52 w 98"/>
                <a:gd name="T39" fmla="*/ 56 h 56"/>
                <a:gd name="T40" fmla="*/ 40 w 98"/>
                <a:gd name="T41" fmla="*/ 56 h 56"/>
                <a:gd name="T42" fmla="*/ 30 w 98"/>
                <a:gd name="T43" fmla="*/ 52 h 56"/>
                <a:gd name="T44" fmla="*/ 24 w 98"/>
                <a:gd name="T45" fmla="*/ 52 h 56"/>
                <a:gd name="T46" fmla="*/ 14 w 98"/>
                <a:gd name="T47" fmla="*/ 54 h 56"/>
                <a:gd name="T48" fmla="*/ 12 w 98"/>
                <a:gd name="T49" fmla="*/ 48 h 56"/>
                <a:gd name="T50" fmla="*/ 6 w 98"/>
                <a:gd name="T51" fmla="*/ 42 h 56"/>
                <a:gd name="T52" fmla="*/ 4 w 98"/>
                <a:gd name="T53" fmla="*/ 34 h 56"/>
                <a:gd name="T54" fmla="*/ 10 w 98"/>
                <a:gd name="T55" fmla="*/ 22 h 56"/>
                <a:gd name="T56" fmla="*/ 4 w 98"/>
                <a:gd name="T57" fmla="*/ 14 h 56"/>
                <a:gd name="T58" fmla="*/ 0 w 98"/>
                <a:gd name="T59" fmla="*/ 8 h 56"/>
                <a:gd name="T60" fmla="*/ 6 w 98"/>
                <a:gd name="T61" fmla="*/ 4 h 56"/>
                <a:gd name="T62" fmla="*/ 18 w 98"/>
                <a:gd name="T63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56">
                  <a:moveTo>
                    <a:pt x="18" y="8"/>
                  </a:moveTo>
                  <a:lnTo>
                    <a:pt x="46" y="8"/>
                  </a:lnTo>
                  <a:lnTo>
                    <a:pt x="58" y="8"/>
                  </a:lnTo>
                  <a:lnTo>
                    <a:pt x="66" y="0"/>
                  </a:lnTo>
                  <a:lnTo>
                    <a:pt x="80" y="4"/>
                  </a:lnTo>
                  <a:lnTo>
                    <a:pt x="92" y="10"/>
                  </a:lnTo>
                  <a:lnTo>
                    <a:pt x="98" y="10"/>
                  </a:lnTo>
                  <a:lnTo>
                    <a:pt x="98" y="14"/>
                  </a:lnTo>
                  <a:lnTo>
                    <a:pt x="90" y="16"/>
                  </a:lnTo>
                  <a:lnTo>
                    <a:pt x="90" y="28"/>
                  </a:lnTo>
                  <a:lnTo>
                    <a:pt x="82" y="36"/>
                  </a:lnTo>
                  <a:lnTo>
                    <a:pt x="84" y="38"/>
                  </a:lnTo>
                  <a:lnTo>
                    <a:pt x="92" y="42"/>
                  </a:lnTo>
                  <a:lnTo>
                    <a:pt x="90" y="46"/>
                  </a:lnTo>
                  <a:lnTo>
                    <a:pt x="80" y="44"/>
                  </a:lnTo>
                  <a:lnTo>
                    <a:pt x="72" y="42"/>
                  </a:lnTo>
                  <a:lnTo>
                    <a:pt x="64" y="46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2" y="56"/>
                  </a:lnTo>
                  <a:lnTo>
                    <a:pt x="40" y="56"/>
                  </a:lnTo>
                  <a:lnTo>
                    <a:pt x="30" y="52"/>
                  </a:lnTo>
                  <a:lnTo>
                    <a:pt x="24" y="52"/>
                  </a:lnTo>
                  <a:lnTo>
                    <a:pt x="14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4" y="34"/>
                  </a:lnTo>
                  <a:lnTo>
                    <a:pt x="10" y="22"/>
                  </a:lnTo>
                  <a:lnTo>
                    <a:pt x="4" y="14"/>
                  </a:lnTo>
                  <a:lnTo>
                    <a:pt x="0" y="8"/>
                  </a:lnTo>
                  <a:lnTo>
                    <a:pt x="6" y="4"/>
                  </a:lnTo>
                  <a:lnTo>
                    <a:pt x="18" y="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5" name="Freeform 220"/>
            <p:cNvSpPr>
              <a:spLocks/>
            </p:cNvSpPr>
            <p:nvPr/>
          </p:nvSpPr>
          <p:spPr bwMode="gray">
            <a:xfrm>
              <a:off x="3115" y="1859"/>
              <a:ext cx="42" cy="30"/>
            </a:xfrm>
            <a:custGeom>
              <a:avLst/>
              <a:gdLst>
                <a:gd name="T0" fmla="*/ 0 w 42"/>
                <a:gd name="T1" fmla="*/ 14 h 30"/>
                <a:gd name="T2" fmla="*/ 0 w 42"/>
                <a:gd name="T3" fmla="*/ 20 h 30"/>
                <a:gd name="T4" fmla="*/ 2 w 42"/>
                <a:gd name="T5" fmla="*/ 26 h 30"/>
                <a:gd name="T6" fmla="*/ 10 w 42"/>
                <a:gd name="T7" fmla="*/ 26 h 30"/>
                <a:gd name="T8" fmla="*/ 4 w 42"/>
                <a:gd name="T9" fmla="*/ 30 h 30"/>
                <a:gd name="T10" fmla="*/ 14 w 42"/>
                <a:gd name="T11" fmla="*/ 28 h 30"/>
                <a:gd name="T12" fmla="*/ 26 w 42"/>
                <a:gd name="T13" fmla="*/ 20 h 30"/>
                <a:gd name="T14" fmla="*/ 34 w 42"/>
                <a:gd name="T15" fmla="*/ 16 h 30"/>
                <a:gd name="T16" fmla="*/ 42 w 42"/>
                <a:gd name="T17" fmla="*/ 18 h 30"/>
                <a:gd name="T18" fmla="*/ 38 w 42"/>
                <a:gd name="T19" fmla="*/ 14 h 30"/>
                <a:gd name="T20" fmla="*/ 32 w 42"/>
                <a:gd name="T21" fmla="*/ 10 h 30"/>
                <a:gd name="T22" fmla="*/ 30 w 42"/>
                <a:gd name="T23" fmla="*/ 4 h 30"/>
                <a:gd name="T24" fmla="*/ 22 w 42"/>
                <a:gd name="T25" fmla="*/ 4 h 30"/>
                <a:gd name="T26" fmla="*/ 12 w 42"/>
                <a:gd name="T27" fmla="*/ 0 h 30"/>
                <a:gd name="T28" fmla="*/ 4 w 42"/>
                <a:gd name="T29" fmla="*/ 4 h 30"/>
                <a:gd name="T30" fmla="*/ 0 w 42"/>
                <a:gd name="T31" fmla="*/ 10 h 30"/>
                <a:gd name="T32" fmla="*/ 0 w 42"/>
                <a:gd name="T33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14"/>
                  </a:moveTo>
                  <a:lnTo>
                    <a:pt x="0" y="20"/>
                  </a:lnTo>
                  <a:lnTo>
                    <a:pt x="2" y="26"/>
                  </a:lnTo>
                  <a:lnTo>
                    <a:pt x="10" y="26"/>
                  </a:lnTo>
                  <a:lnTo>
                    <a:pt x="4" y="30"/>
                  </a:lnTo>
                  <a:lnTo>
                    <a:pt x="14" y="28"/>
                  </a:lnTo>
                  <a:lnTo>
                    <a:pt x="26" y="20"/>
                  </a:lnTo>
                  <a:lnTo>
                    <a:pt x="34" y="16"/>
                  </a:lnTo>
                  <a:lnTo>
                    <a:pt x="42" y="18"/>
                  </a:lnTo>
                  <a:lnTo>
                    <a:pt x="38" y="14"/>
                  </a:lnTo>
                  <a:lnTo>
                    <a:pt x="32" y="10"/>
                  </a:lnTo>
                  <a:lnTo>
                    <a:pt x="30" y="4"/>
                  </a:lnTo>
                  <a:lnTo>
                    <a:pt x="22" y="4"/>
                  </a:lnTo>
                  <a:lnTo>
                    <a:pt x="12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6" name="Freeform 221"/>
            <p:cNvSpPr>
              <a:spLocks/>
            </p:cNvSpPr>
            <p:nvPr/>
          </p:nvSpPr>
          <p:spPr bwMode="gray">
            <a:xfrm>
              <a:off x="3075" y="1981"/>
              <a:ext cx="44" cy="10"/>
            </a:xfrm>
            <a:custGeom>
              <a:avLst/>
              <a:gdLst>
                <a:gd name="T0" fmla="*/ 4 w 44"/>
                <a:gd name="T1" fmla="*/ 0 h 10"/>
                <a:gd name="T2" fmla="*/ 10 w 44"/>
                <a:gd name="T3" fmla="*/ 0 h 10"/>
                <a:gd name="T4" fmla="*/ 16 w 44"/>
                <a:gd name="T5" fmla="*/ 2 h 10"/>
                <a:gd name="T6" fmla="*/ 22 w 44"/>
                <a:gd name="T7" fmla="*/ 2 h 10"/>
                <a:gd name="T8" fmla="*/ 30 w 44"/>
                <a:gd name="T9" fmla="*/ 2 h 10"/>
                <a:gd name="T10" fmla="*/ 34 w 44"/>
                <a:gd name="T11" fmla="*/ 2 h 10"/>
                <a:gd name="T12" fmla="*/ 42 w 44"/>
                <a:gd name="T13" fmla="*/ 4 h 10"/>
                <a:gd name="T14" fmla="*/ 44 w 44"/>
                <a:gd name="T15" fmla="*/ 8 h 10"/>
                <a:gd name="T16" fmla="*/ 40 w 44"/>
                <a:gd name="T17" fmla="*/ 10 h 10"/>
                <a:gd name="T18" fmla="*/ 32 w 44"/>
                <a:gd name="T19" fmla="*/ 8 h 10"/>
                <a:gd name="T20" fmla="*/ 24 w 44"/>
                <a:gd name="T21" fmla="*/ 8 h 10"/>
                <a:gd name="T22" fmla="*/ 18 w 44"/>
                <a:gd name="T23" fmla="*/ 10 h 10"/>
                <a:gd name="T24" fmla="*/ 16 w 44"/>
                <a:gd name="T25" fmla="*/ 6 h 10"/>
                <a:gd name="T26" fmla="*/ 8 w 44"/>
                <a:gd name="T27" fmla="*/ 6 h 10"/>
                <a:gd name="T28" fmla="*/ 0 w 44"/>
                <a:gd name="T29" fmla="*/ 4 h 10"/>
                <a:gd name="T30" fmla="*/ 4 w 44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10">
                  <a:moveTo>
                    <a:pt x="4" y="0"/>
                  </a:moveTo>
                  <a:lnTo>
                    <a:pt x="10" y="0"/>
                  </a:lnTo>
                  <a:lnTo>
                    <a:pt x="16" y="2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8" y="10"/>
                  </a:lnTo>
                  <a:lnTo>
                    <a:pt x="16" y="6"/>
                  </a:lnTo>
                  <a:lnTo>
                    <a:pt x="8" y="6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7" name="Freeform 222"/>
            <p:cNvSpPr>
              <a:spLocks/>
            </p:cNvSpPr>
            <p:nvPr/>
          </p:nvSpPr>
          <p:spPr bwMode="gray">
            <a:xfrm>
              <a:off x="3021" y="1867"/>
              <a:ext cx="94" cy="98"/>
            </a:xfrm>
            <a:custGeom>
              <a:avLst/>
              <a:gdLst>
                <a:gd name="T0" fmla="*/ 46 w 94"/>
                <a:gd name="T1" fmla="*/ 64 h 98"/>
                <a:gd name="T2" fmla="*/ 38 w 94"/>
                <a:gd name="T3" fmla="*/ 68 h 98"/>
                <a:gd name="T4" fmla="*/ 24 w 94"/>
                <a:gd name="T5" fmla="*/ 66 h 98"/>
                <a:gd name="T6" fmla="*/ 20 w 94"/>
                <a:gd name="T7" fmla="*/ 78 h 98"/>
                <a:gd name="T8" fmla="*/ 26 w 94"/>
                <a:gd name="T9" fmla="*/ 88 h 98"/>
                <a:gd name="T10" fmla="*/ 32 w 94"/>
                <a:gd name="T11" fmla="*/ 86 h 98"/>
                <a:gd name="T12" fmla="*/ 36 w 94"/>
                <a:gd name="T13" fmla="*/ 98 h 98"/>
                <a:gd name="T14" fmla="*/ 42 w 94"/>
                <a:gd name="T15" fmla="*/ 92 h 98"/>
                <a:gd name="T16" fmla="*/ 48 w 94"/>
                <a:gd name="T17" fmla="*/ 94 h 98"/>
                <a:gd name="T18" fmla="*/ 44 w 94"/>
                <a:gd name="T19" fmla="*/ 86 h 98"/>
                <a:gd name="T20" fmla="*/ 42 w 94"/>
                <a:gd name="T21" fmla="*/ 76 h 98"/>
                <a:gd name="T22" fmla="*/ 52 w 94"/>
                <a:gd name="T23" fmla="*/ 74 h 98"/>
                <a:gd name="T24" fmla="*/ 48 w 94"/>
                <a:gd name="T25" fmla="*/ 64 h 98"/>
                <a:gd name="T26" fmla="*/ 58 w 94"/>
                <a:gd name="T27" fmla="*/ 70 h 98"/>
                <a:gd name="T28" fmla="*/ 62 w 94"/>
                <a:gd name="T29" fmla="*/ 60 h 98"/>
                <a:gd name="T30" fmla="*/ 50 w 94"/>
                <a:gd name="T31" fmla="*/ 54 h 98"/>
                <a:gd name="T32" fmla="*/ 44 w 94"/>
                <a:gd name="T33" fmla="*/ 44 h 98"/>
                <a:gd name="T34" fmla="*/ 38 w 94"/>
                <a:gd name="T35" fmla="*/ 32 h 98"/>
                <a:gd name="T36" fmla="*/ 38 w 94"/>
                <a:gd name="T37" fmla="*/ 22 h 98"/>
                <a:gd name="T38" fmla="*/ 48 w 94"/>
                <a:gd name="T39" fmla="*/ 26 h 98"/>
                <a:gd name="T40" fmla="*/ 58 w 94"/>
                <a:gd name="T41" fmla="*/ 26 h 98"/>
                <a:gd name="T42" fmla="*/ 58 w 94"/>
                <a:gd name="T43" fmla="*/ 16 h 98"/>
                <a:gd name="T44" fmla="*/ 70 w 94"/>
                <a:gd name="T45" fmla="*/ 14 h 98"/>
                <a:gd name="T46" fmla="*/ 84 w 94"/>
                <a:gd name="T47" fmla="*/ 14 h 98"/>
                <a:gd name="T48" fmla="*/ 94 w 94"/>
                <a:gd name="T49" fmla="*/ 12 h 98"/>
                <a:gd name="T50" fmla="*/ 86 w 94"/>
                <a:gd name="T51" fmla="*/ 6 h 98"/>
                <a:gd name="T52" fmla="*/ 70 w 94"/>
                <a:gd name="T53" fmla="*/ 4 h 98"/>
                <a:gd name="T54" fmla="*/ 58 w 94"/>
                <a:gd name="T55" fmla="*/ 0 h 98"/>
                <a:gd name="T56" fmla="*/ 40 w 94"/>
                <a:gd name="T57" fmla="*/ 10 h 98"/>
                <a:gd name="T58" fmla="*/ 26 w 94"/>
                <a:gd name="T59" fmla="*/ 12 h 98"/>
                <a:gd name="T60" fmla="*/ 14 w 94"/>
                <a:gd name="T61" fmla="*/ 16 h 98"/>
                <a:gd name="T62" fmla="*/ 10 w 94"/>
                <a:gd name="T63" fmla="*/ 26 h 98"/>
                <a:gd name="T64" fmla="*/ 0 w 94"/>
                <a:gd name="T65" fmla="*/ 38 h 98"/>
                <a:gd name="T66" fmla="*/ 10 w 94"/>
                <a:gd name="T67" fmla="*/ 46 h 98"/>
                <a:gd name="T68" fmla="*/ 20 w 94"/>
                <a:gd name="T69" fmla="*/ 48 h 98"/>
                <a:gd name="T70" fmla="*/ 14 w 94"/>
                <a:gd name="T71" fmla="*/ 58 h 98"/>
                <a:gd name="T72" fmla="*/ 26 w 94"/>
                <a:gd name="T73" fmla="*/ 58 h 98"/>
                <a:gd name="T74" fmla="*/ 42 w 94"/>
                <a:gd name="T7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8">
                  <a:moveTo>
                    <a:pt x="42" y="62"/>
                  </a:moveTo>
                  <a:lnTo>
                    <a:pt x="46" y="64"/>
                  </a:lnTo>
                  <a:lnTo>
                    <a:pt x="44" y="68"/>
                  </a:lnTo>
                  <a:lnTo>
                    <a:pt x="38" y="68"/>
                  </a:lnTo>
                  <a:lnTo>
                    <a:pt x="30" y="66"/>
                  </a:lnTo>
                  <a:lnTo>
                    <a:pt x="24" y="66"/>
                  </a:lnTo>
                  <a:lnTo>
                    <a:pt x="20" y="70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26" y="88"/>
                  </a:lnTo>
                  <a:lnTo>
                    <a:pt x="28" y="92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6" y="98"/>
                  </a:lnTo>
                  <a:lnTo>
                    <a:pt x="42" y="96"/>
                  </a:lnTo>
                  <a:lnTo>
                    <a:pt x="42" y="92"/>
                  </a:lnTo>
                  <a:lnTo>
                    <a:pt x="46" y="98"/>
                  </a:lnTo>
                  <a:lnTo>
                    <a:pt x="48" y="94"/>
                  </a:lnTo>
                  <a:lnTo>
                    <a:pt x="48" y="90"/>
                  </a:lnTo>
                  <a:lnTo>
                    <a:pt x="44" y="86"/>
                  </a:lnTo>
                  <a:lnTo>
                    <a:pt x="40" y="80"/>
                  </a:lnTo>
                  <a:lnTo>
                    <a:pt x="42" y="76"/>
                  </a:lnTo>
                  <a:lnTo>
                    <a:pt x="46" y="76"/>
                  </a:lnTo>
                  <a:lnTo>
                    <a:pt x="52" y="74"/>
                  </a:lnTo>
                  <a:lnTo>
                    <a:pt x="48" y="70"/>
                  </a:lnTo>
                  <a:lnTo>
                    <a:pt x="48" y="64"/>
                  </a:lnTo>
                  <a:lnTo>
                    <a:pt x="52" y="68"/>
                  </a:lnTo>
                  <a:lnTo>
                    <a:pt x="58" y="70"/>
                  </a:lnTo>
                  <a:lnTo>
                    <a:pt x="64" y="66"/>
                  </a:lnTo>
                  <a:lnTo>
                    <a:pt x="62" y="60"/>
                  </a:lnTo>
                  <a:lnTo>
                    <a:pt x="58" y="56"/>
                  </a:lnTo>
                  <a:lnTo>
                    <a:pt x="50" y="54"/>
                  </a:lnTo>
                  <a:lnTo>
                    <a:pt x="46" y="50"/>
                  </a:lnTo>
                  <a:lnTo>
                    <a:pt x="44" y="44"/>
                  </a:lnTo>
                  <a:lnTo>
                    <a:pt x="44" y="40"/>
                  </a:lnTo>
                  <a:lnTo>
                    <a:pt x="38" y="32"/>
                  </a:lnTo>
                  <a:lnTo>
                    <a:pt x="36" y="28"/>
                  </a:lnTo>
                  <a:lnTo>
                    <a:pt x="38" y="22"/>
                  </a:lnTo>
                  <a:lnTo>
                    <a:pt x="44" y="20"/>
                  </a:lnTo>
                  <a:lnTo>
                    <a:pt x="48" y="26"/>
                  </a:lnTo>
                  <a:lnTo>
                    <a:pt x="56" y="28"/>
                  </a:lnTo>
                  <a:lnTo>
                    <a:pt x="58" y="26"/>
                  </a:lnTo>
                  <a:lnTo>
                    <a:pt x="60" y="22"/>
                  </a:lnTo>
                  <a:lnTo>
                    <a:pt x="58" y="16"/>
                  </a:lnTo>
                  <a:lnTo>
                    <a:pt x="64" y="16"/>
                  </a:lnTo>
                  <a:lnTo>
                    <a:pt x="70" y="14"/>
                  </a:lnTo>
                  <a:lnTo>
                    <a:pt x="78" y="14"/>
                  </a:lnTo>
                  <a:lnTo>
                    <a:pt x="84" y="14"/>
                  </a:lnTo>
                  <a:lnTo>
                    <a:pt x="90" y="14"/>
                  </a:lnTo>
                  <a:lnTo>
                    <a:pt x="94" y="12"/>
                  </a:lnTo>
                  <a:lnTo>
                    <a:pt x="94" y="6"/>
                  </a:lnTo>
                  <a:lnTo>
                    <a:pt x="86" y="6"/>
                  </a:lnTo>
                  <a:lnTo>
                    <a:pt x="74" y="6"/>
                  </a:lnTo>
                  <a:lnTo>
                    <a:pt x="70" y="4"/>
                  </a:lnTo>
                  <a:lnTo>
                    <a:pt x="64" y="2"/>
                  </a:lnTo>
                  <a:lnTo>
                    <a:pt x="58" y="0"/>
                  </a:lnTo>
                  <a:lnTo>
                    <a:pt x="48" y="4"/>
                  </a:lnTo>
                  <a:lnTo>
                    <a:pt x="40" y="10"/>
                  </a:lnTo>
                  <a:lnTo>
                    <a:pt x="34" y="10"/>
                  </a:lnTo>
                  <a:lnTo>
                    <a:pt x="26" y="12"/>
                  </a:lnTo>
                  <a:lnTo>
                    <a:pt x="18" y="14"/>
                  </a:lnTo>
                  <a:lnTo>
                    <a:pt x="14" y="16"/>
                  </a:lnTo>
                  <a:lnTo>
                    <a:pt x="14" y="20"/>
                  </a:lnTo>
                  <a:lnTo>
                    <a:pt x="10" y="26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4" y="42"/>
                  </a:lnTo>
                  <a:lnTo>
                    <a:pt x="10" y="46"/>
                  </a:lnTo>
                  <a:lnTo>
                    <a:pt x="16" y="46"/>
                  </a:lnTo>
                  <a:lnTo>
                    <a:pt x="20" y="48"/>
                  </a:lnTo>
                  <a:lnTo>
                    <a:pt x="14" y="52"/>
                  </a:lnTo>
                  <a:lnTo>
                    <a:pt x="14" y="58"/>
                  </a:lnTo>
                  <a:lnTo>
                    <a:pt x="18" y="60"/>
                  </a:lnTo>
                  <a:lnTo>
                    <a:pt x="26" y="58"/>
                  </a:lnTo>
                  <a:lnTo>
                    <a:pt x="32" y="60"/>
                  </a:lnTo>
                  <a:lnTo>
                    <a:pt x="42" y="6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8" name="Freeform 223"/>
            <p:cNvSpPr>
              <a:spLocks/>
            </p:cNvSpPr>
            <p:nvPr/>
          </p:nvSpPr>
          <p:spPr bwMode="gray">
            <a:xfrm>
              <a:off x="3009" y="1849"/>
              <a:ext cx="26" cy="56"/>
            </a:xfrm>
            <a:custGeom>
              <a:avLst/>
              <a:gdLst>
                <a:gd name="T0" fmla="*/ 0 w 26"/>
                <a:gd name="T1" fmla="*/ 12 h 56"/>
                <a:gd name="T2" fmla="*/ 2 w 26"/>
                <a:gd name="T3" fmla="*/ 4 h 56"/>
                <a:gd name="T4" fmla="*/ 6 w 26"/>
                <a:gd name="T5" fmla="*/ 0 h 56"/>
                <a:gd name="T6" fmla="*/ 14 w 26"/>
                <a:gd name="T7" fmla="*/ 2 h 56"/>
                <a:gd name="T8" fmla="*/ 22 w 26"/>
                <a:gd name="T9" fmla="*/ 8 h 56"/>
                <a:gd name="T10" fmla="*/ 20 w 26"/>
                <a:gd name="T11" fmla="*/ 16 h 56"/>
                <a:gd name="T12" fmla="*/ 20 w 26"/>
                <a:gd name="T13" fmla="*/ 22 h 56"/>
                <a:gd name="T14" fmla="*/ 24 w 26"/>
                <a:gd name="T15" fmla="*/ 30 h 56"/>
                <a:gd name="T16" fmla="*/ 26 w 26"/>
                <a:gd name="T17" fmla="*/ 34 h 56"/>
                <a:gd name="T18" fmla="*/ 26 w 26"/>
                <a:gd name="T19" fmla="*/ 38 h 56"/>
                <a:gd name="T20" fmla="*/ 22 w 26"/>
                <a:gd name="T21" fmla="*/ 44 h 56"/>
                <a:gd name="T22" fmla="*/ 12 w 26"/>
                <a:gd name="T23" fmla="*/ 56 h 56"/>
                <a:gd name="T24" fmla="*/ 2 w 26"/>
                <a:gd name="T25" fmla="*/ 40 h 56"/>
                <a:gd name="T26" fmla="*/ 4 w 26"/>
                <a:gd name="T27" fmla="*/ 28 h 56"/>
                <a:gd name="T28" fmla="*/ 2 w 26"/>
                <a:gd name="T29" fmla="*/ 18 h 56"/>
                <a:gd name="T30" fmla="*/ 0 w 26"/>
                <a:gd name="T31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56">
                  <a:moveTo>
                    <a:pt x="0" y="12"/>
                  </a:moveTo>
                  <a:lnTo>
                    <a:pt x="2" y="4"/>
                  </a:lnTo>
                  <a:lnTo>
                    <a:pt x="6" y="0"/>
                  </a:lnTo>
                  <a:lnTo>
                    <a:pt x="14" y="2"/>
                  </a:lnTo>
                  <a:lnTo>
                    <a:pt x="22" y="8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4" y="30"/>
                  </a:lnTo>
                  <a:lnTo>
                    <a:pt x="26" y="34"/>
                  </a:lnTo>
                  <a:lnTo>
                    <a:pt x="26" y="38"/>
                  </a:lnTo>
                  <a:lnTo>
                    <a:pt x="22" y="44"/>
                  </a:lnTo>
                  <a:lnTo>
                    <a:pt x="12" y="56"/>
                  </a:lnTo>
                  <a:lnTo>
                    <a:pt x="2" y="40"/>
                  </a:lnTo>
                  <a:lnTo>
                    <a:pt x="4" y="28"/>
                  </a:lnTo>
                  <a:lnTo>
                    <a:pt x="2" y="18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09" name="Freeform 224"/>
            <p:cNvSpPr>
              <a:spLocks/>
            </p:cNvSpPr>
            <p:nvPr/>
          </p:nvSpPr>
          <p:spPr bwMode="gray">
            <a:xfrm>
              <a:off x="2921" y="1972"/>
              <a:ext cx="14" cy="12"/>
            </a:xfrm>
            <a:custGeom>
              <a:avLst/>
              <a:gdLst>
                <a:gd name="T0" fmla="*/ 11 w 14"/>
                <a:gd name="T1" fmla="*/ 4 h 12"/>
                <a:gd name="T2" fmla="*/ 9 w 14"/>
                <a:gd name="T3" fmla="*/ 12 h 12"/>
                <a:gd name="T4" fmla="*/ 11 w 14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1" y="4"/>
                  </a:moveTo>
                  <a:cubicBezTo>
                    <a:pt x="0" y="0"/>
                    <a:pt x="1" y="7"/>
                    <a:pt x="9" y="12"/>
                  </a:cubicBezTo>
                  <a:cubicBezTo>
                    <a:pt x="13" y="5"/>
                    <a:pt x="14" y="7"/>
                    <a:pt x="11" y="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0" name="Freeform 225"/>
            <p:cNvSpPr>
              <a:spLocks/>
            </p:cNvSpPr>
            <p:nvPr/>
          </p:nvSpPr>
          <p:spPr bwMode="gray">
            <a:xfrm>
              <a:off x="4327" y="2335"/>
              <a:ext cx="80" cy="68"/>
            </a:xfrm>
            <a:custGeom>
              <a:avLst/>
              <a:gdLst>
                <a:gd name="T0" fmla="*/ 40 w 80"/>
                <a:gd name="T1" fmla="*/ 66 h 68"/>
                <a:gd name="T2" fmla="*/ 34 w 80"/>
                <a:gd name="T3" fmla="*/ 66 h 68"/>
                <a:gd name="T4" fmla="*/ 32 w 80"/>
                <a:gd name="T5" fmla="*/ 68 h 68"/>
                <a:gd name="T6" fmla="*/ 18 w 80"/>
                <a:gd name="T7" fmla="*/ 64 h 68"/>
                <a:gd name="T8" fmla="*/ 12 w 80"/>
                <a:gd name="T9" fmla="*/ 54 h 68"/>
                <a:gd name="T10" fmla="*/ 8 w 80"/>
                <a:gd name="T11" fmla="*/ 44 h 68"/>
                <a:gd name="T12" fmla="*/ 0 w 80"/>
                <a:gd name="T13" fmla="*/ 24 h 68"/>
                <a:gd name="T14" fmla="*/ 0 w 80"/>
                <a:gd name="T15" fmla="*/ 18 h 68"/>
                <a:gd name="T16" fmla="*/ 8 w 80"/>
                <a:gd name="T17" fmla="*/ 4 h 68"/>
                <a:gd name="T18" fmla="*/ 48 w 80"/>
                <a:gd name="T19" fmla="*/ 2 h 68"/>
                <a:gd name="T20" fmla="*/ 48 w 80"/>
                <a:gd name="T21" fmla="*/ 8 h 68"/>
                <a:gd name="T22" fmla="*/ 58 w 80"/>
                <a:gd name="T23" fmla="*/ 8 h 68"/>
                <a:gd name="T24" fmla="*/ 62 w 80"/>
                <a:gd name="T25" fmla="*/ 0 h 68"/>
                <a:gd name="T26" fmla="*/ 66 w 80"/>
                <a:gd name="T27" fmla="*/ 2 h 68"/>
                <a:gd name="T28" fmla="*/ 68 w 80"/>
                <a:gd name="T29" fmla="*/ 6 h 68"/>
                <a:gd name="T30" fmla="*/ 80 w 80"/>
                <a:gd name="T31" fmla="*/ 6 h 68"/>
                <a:gd name="T32" fmla="*/ 80 w 80"/>
                <a:gd name="T33" fmla="*/ 16 h 68"/>
                <a:gd name="T34" fmla="*/ 76 w 80"/>
                <a:gd name="T35" fmla="*/ 26 h 68"/>
                <a:gd name="T36" fmla="*/ 70 w 80"/>
                <a:gd name="T37" fmla="*/ 38 h 68"/>
                <a:gd name="T38" fmla="*/ 64 w 80"/>
                <a:gd name="T39" fmla="*/ 46 h 68"/>
                <a:gd name="T40" fmla="*/ 54 w 80"/>
                <a:gd name="T41" fmla="*/ 50 h 68"/>
                <a:gd name="T42" fmla="*/ 54 w 80"/>
                <a:gd name="T43" fmla="*/ 58 h 68"/>
                <a:gd name="T44" fmla="*/ 44 w 80"/>
                <a:gd name="T45" fmla="*/ 62 h 68"/>
                <a:gd name="T46" fmla="*/ 40 w 80"/>
                <a:gd name="T47" fmla="*/ 6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" h="68">
                  <a:moveTo>
                    <a:pt x="40" y="66"/>
                  </a:moveTo>
                  <a:lnTo>
                    <a:pt x="34" y="66"/>
                  </a:lnTo>
                  <a:lnTo>
                    <a:pt x="32" y="68"/>
                  </a:lnTo>
                  <a:lnTo>
                    <a:pt x="18" y="64"/>
                  </a:lnTo>
                  <a:lnTo>
                    <a:pt x="12" y="54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8" y="4"/>
                  </a:lnTo>
                  <a:lnTo>
                    <a:pt x="48" y="2"/>
                  </a:lnTo>
                  <a:lnTo>
                    <a:pt x="48" y="8"/>
                  </a:lnTo>
                  <a:lnTo>
                    <a:pt x="58" y="8"/>
                  </a:lnTo>
                  <a:lnTo>
                    <a:pt x="62" y="0"/>
                  </a:lnTo>
                  <a:lnTo>
                    <a:pt x="66" y="2"/>
                  </a:lnTo>
                  <a:lnTo>
                    <a:pt x="68" y="6"/>
                  </a:lnTo>
                  <a:lnTo>
                    <a:pt x="80" y="6"/>
                  </a:lnTo>
                  <a:lnTo>
                    <a:pt x="80" y="16"/>
                  </a:lnTo>
                  <a:lnTo>
                    <a:pt x="76" y="26"/>
                  </a:lnTo>
                  <a:lnTo>
                    <a:pt x="70" y="38"/>
                  </a:lnTo>
                  <a:lnTo>
                    <a:pt x="64" y="46"/>
                  </a:lnTo>
                  <a:lnTo>
                    <a:pt x="54" y="50"/>
                  </a:lnTo>
                  <a:lnTo>
                    <a:pt x="54" y="58"/>
                  </a:lnTo>
                  <a:lnTo>
                    <a:pt x="44" y="62"/>
                  </a:lnTo>
                  <a:lnTo>
                    <a:pt x="40" y="6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1" name="Freeform 226"/>
            <p:cNvSpPr>
              <a:spLocks/>
            </p:cNvSpPr>
            <p:nvPr/>
          </p:nvSpPr>
          <p:spPr bwMode="gray">
            <a:xfrm>
              <a:off x="4325" y="2197"/>
              <a:ext cx="112" cy="234"/>
            </a:xfrm>
            <a:custGeom>
              <a:avLst/>
              <a:gdLst>
                <a:gd name="T0" fmla="*/ 42 w 112"/>
                <a:gd name="T1" fmla="*/ 204 h 234"/>
                <a:gd name="T2" fmla="*/ 44 w 112"/>
                <a:gd name="T3" fmla="*/ 206 h 234"/>
                <a:gd name="T4" fmla="*/ 44 w 112"/>
                <a:gd name="T5" fmla="*/ 208 h 234"/>
                <a:gd name="T6" fmla="*/ 44 w 112"/>
                <a:gd name="T7" fmla="*/ 214 h 234"/>
                <a:gd name="T8" fmla="*/ 42 w 112"/>
                <a:gd name="T9" fmla="*/ 214 h 234"/>
                <a:gd name="T10" fmla="*/ 40 w 112"/>
                <a:gd name="T11" fmla="*/ 234 h 234"/>
                <a:gd name="T12" fmla="*/ 52 w 112"/>
                <a:gd name="T13" fmla="*/ 226 h 234"/>
                <a:gd name="T14" fmla="*/ 66 w 112"/>
                <a:gd name="T15" fmla="*/ 218 h 234"/>
                <a:gd name="T16" fmla="*/ 66 w 112"/>
                <a:gd name="T17" fmla="*/ 210 h 234"/>
                <a:gd name="T18" fmla="*/ 70 w 112"/>
                <a:gd name="T19" fmla="*/ 204 h 234"/>
                <a:gd name="T20" fmla="*/ 82 w 112"/>
                <a:gd name="T21" fmla="*/ 206 h 234"/>
                <a:gd name="T22" fmla="*/ 94 w 112"/>
                <a:gd name="T23" fmla="*/ 202 h 234"/>
                <a:gd name="T24" fmla="*/ 108 w 112"/>
                <a:gd name="T25" fmla="*/ 190 h 234"/>
                <a:gd name="T26" fmla="*/ 112 w 112"/>
                <a:gd name="T27" fmla="*/ 172 h 234"/>
                <a:gd name="T28" fmla="*/ 108 w 112"/>
                <a:gd name="T29" fmla="*/ 152 h 234"/>
                <a:gd name="T30" fmla="*/ 104 w 112"/>
                <a:gd name="T31" fmla="*/ 138 h 234"/>
                <a:gd name="T32" fmla="*/ 100 w 112"/>
                <a:gd name="T33" fmla="*/ 122 h 234"/>
                <a:gd name="T34" fmla="*/ 60 w 112"/>
                <a:gd name="T35" fmla="*/ 78 h 234"/>
                <a:gd name="T36" fmla="*/ 54 w 112"/>
                <a:gd name="T37" fmla="*/ 70 h 234"/>
                <a:gd name="T38" fmla="*/ 62 w 112"/>
                <a:gd name="T39" fmla="*/ 50 h 234"/>
                <a:gd name="T40" fmla="*/ 74 w 112"/>
                <a:gd name="T41" fmla="*/ 34 h 234"/>
                <a:gd name="T42" fmla="*/ 82 w 112"/>
                <a:gd name="T43" fmla="*/ 32 h 234"/>
                <a:gd name="T44" fmla="*/ 80 w 112"/>
                <a:gd name="T45" fmla="*/ 24 h 234"/>
                <a:gd name="T46" fmla="*/ 70 w 112"/>
                <a:gd name="T47" fmla="*/ 20 h 234"/>
                <a:gd name="T48" fmla="*/ 68 w 112"/>
                <a:gd name="T49" fmla="*/ 6 h 234"/>
                <a:gd name="T50" fmla="*/ 58 w 112"/>
                <a:gd name="T51" fmla="*/ 4 h 234"/>
                <a:gd name="T52" fmla="*/ 50 w 112"/>
                <a:gd name="T53" fmla="*/ 0 h 234"/>
                <a:gd name="T54" fmla="*/ 44 w 112"/>
                <a:gd name="T55" fmla="*/ 0 h 234"/>
                <a:gd name="T56" fmla="*/ 34 w 112"/>
                <a:gd name="T57" fmla="*/ 6 h 234"/>
                <a:gd name="T58" fmla="*/ 2 w 112"/>
                <a:gd name="T59" fmla="*/ 8 h 234"/>
                <a:gd name="T60" fmla="*/ 0 w 112"/>
                <a:gd name="T61" fmla="*/ 14 h 234"/>
                <a:gd name="T62" fmla="*/ 10 w 112"/>
                <a:gd name="T63" fmla="*/ 24 h 234"/>
                <a:gd name="T64" fmla="*/ 12 w 112"/>
                <a:gd name="T65" fmla="*/ 38 h 234"/>
                <a:gd name="T66" fmla="*/ 34 w 112"/>
                <a:gd name="T67" fmla="*/ 36 h 234"/>
                <a:gd name="T68" fmla="*/ 40 w 112"/>
                <a:gd name="T69" fmla="*/ 46 h 234"/>
                <a:gd name="T70" fmla="*/ 42 w 112"/>
                <a:gd name="T71" fmla="*/ 56 h 234"/>
                <a:gd name="T72" fmla="*/ 28 w 112"/>
                <a:gd name="T73" fmla="*/ 56 h 234"/>
                <a:gd name="T74" fmla="*/ 26 w 112"/>
                <a:gd name="T75" fmla="*/ 66 h 234"/>
                <a:gd name="T76" fmla="*/ 34 w 112"/>
                <a:gd name="T77" fmla="*/ 70 h 234"/>
                <a:gd name="T78" fmla="*/ 62 w 112"/>
                <a:gd name="T79" fmla="*/ 96 h 234"/>
                <a:gd name="T80" fmla="*/ 80 w 112"/>
                <a:gd name="T81" fmla="*/ 116 h 234"/>
                <a:gd name="T82" fmla="*/ 84 w 112"/>
                <a:gd name="T83" fmla="*/ 130 h 234"/>
                <a:gd name="T84" fmla="*/ 82 w 112"/>
                <a:gd name="T85" fmla="*/ 144 h 234"/>
                <a:gd name="T86" fmla="*/ 82 w 112"/>
                <a:gd name="T87" fmla="*/ 152 h 234"/>
                <a:gd name="T88" fmla="*/ 78 w 112"/>
                <a:gd name="T89" fmla="*/ 164 h 234"/>
                <a:gd name="T90" fmla="*/ 72 w 112"/>
                <a:gd name="T91" fmla="*/ 176 h 234"/>
                <a:gd name="T92" fmla="*/ 66 w 112"/>
                <a:gd name="T93" fmla="*/ 184 h 234"/>
                <a:gd name="T94" fmla="*/ 56 w 112"/>
                <a:gd name="T95" fmla="*/ 188 h 234"/>
                <a:gd name="T96" fmla="*/ 56 w 112"/>
                <a:gd name="T97" fmla="*/ 196 h 234"/>
                <a:gd name="T98" fmla="*/ 46 w 112"/>
                <a:gd name="T99" fmla="*/ 200 h 234"/>
                <a:gd name="T100" fmla="*/ 42 w 112"/>
                <a:gd name="T101" fmla="*/ 20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234">
                  <a:moveTo>
                    <a:pt x="42" y="204"/>
                  </a:moveTo>
                  <a:lnTo>
                    <a:pt x="44" y="206"/>
                  </a:lnTo>
                  <a:lnTo>
                    <a:pt x="44" y="208"/>
                  </a:lnTo>
                  <a:lnTo>
                    <a:pt x="44" y="214"/>
                  </a:lnTo>
                  <a:lnTo>
                    <a:pt x="42" y="214"/>
                  </a:lnTo>
                  <a:lnTo>
                    <a:pt x="40" y="234"/>
                  </a:lnTo>
                  <a:lnTo>
                    <a:pt x="52" y="226"/>
                  </a:lnTo>
                  <a:lnTo>
                    <a:pt x="66" y="218"/>
                  </a:lnTo>
                  <a:lnTo>
                    <a:pt x="66" y="210"/>
                  </a:lnTo>
                  <a:lnTo>
                    <a:pt x="70" y="204"/>
                  </a:lnTo>
                  <a:lnTo>
                    <a:pt x="82" y="206"/>
                  </a:lnTo>
                  <a:lnTo>
                    <a:pt x="94" y="202"/>
                  </a:lnTo>
                  <a:lnTo>
                    <a:pt x="108" y="190"/>
                  </a:lnTo>
                  <a:lnTo>
                    <a:pt x="112" y="172"/>
                  </a:lnTo>
                  <a:lnTo>
                    <a:pt x="108" y="152"/>
                  </a:lnTo>
                  <a:lnTo>
                    <a:pt x="104" y="138"/>
                  </a:lnTo>
                  <a:lnTo>
                    <a:pt x="100" y="122"/>
                  </a:lnTo>
                  <a:lnTo>
                    <a:pt x="60" y="78"/>
                  </a:lnTo>
                  <a:lnTo>
                    <a:pt x="54" y="70"/>
                  </a:lnTo>
                  <a:lnTo>
                    <a:pt x="62" y="50"/>
                  </a:lnTo>
                  <a:lnTo>
                    <a:pt x="74" y="34"/>
                  </a:lnTo>
                  <a:lnTo>
                    <a:pt x="82" y="32"/>
                  </a:lnTo>
                  <a:lnTo>
                    <a:pt x="80" y="24"/>
                  </a:lnTo>
                  <a:lnTo>
                    <a:pt x="70" y="20"/>
                  </a:lnTo>
                  <a:lnTo>
                    <a:pt x="68" y="6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4" y="6"/>
                  </a:lnTo>
                  <a:lnTo>
                    <a:pt x="2" y="8"/>
                  </a:lnTo>
                  <a:lnTo>
                    <a:pt x="0" y="14"/>
                  </a:lnTo>
                  <a:lnTo>
                    <a:pt x="10" y="24"/>
                  </a:lnTo>
                  <a:lnTo>
                    <a:pt x="12" y="38"/>
                  </a:lnTo>
                  <a:lnTo>
                    <a:pt x="34" y="36"/>
                  </a:lnTo>
                  <a:lnTo>
                    <a:pt x="40" y="46"/>
                  </a:lnTo>
                  <a:lnTo>
                    <a:pt x="42" y="56"/>
                  </a:lnTo>
                  <a:lnTo>
                    <a:pt x="28" y="56"/>
                  </a:lnTo>
                  <a:lnTo>
                    <a:pt x="26" y="66"/>
                  </a:lnTo>
                  <a:lnTo>
                    <a:pt x="34" y="70"/>
                  </a:lnTo>
                  <a:lnTo>
                    <a:pt x="62" y="96"/>
                  </a:lnTo>
                  <a:lnTo>
                    <a:pt x="80" y="116"/>
                  </a:lnTo>
                  <a:lnTo>
                    <a:pt x="84" y="130"/>
                  </a:lnTo>
                  <a:lnTo>
                    <a:pt x="82" y="144"/>
                  </a:lnTo>
                  <a:lnTo>
                    <a:pt x="82" y="152"/>
                  </a:lnTo>
                  <a:lnTo>
                    <a:pt x="78" y="164"/>
                  </a:lnTo>
                  <a:lnTo>
                    <a:pt x="72" y="176"/>
                  </a:lnTo>
                  <a:lnTo>
                    <a:pt x="66" y="184"/>
                  </a:lnTo>
                  <a:lnTo>
                    <a:pt x="56" y="188"/>
                  </a:lnTo>
                  <a:lnTo>
                    <a:pt x="56" y="196"/>
                  </a:lnTo>
                  <a:lnTo>
                    <a:pt x="46" y="200"/>
                  </a:lnTo>
                  <a:lnTo>
                    <a:pt x="42" y="20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2" name="Freeform 227"/>
            <p:cNvSpPr>
              <a:spLocks/>
            </p:cNvSpPr>
            <p:nvPr/>
          </p:nvSpPr>
          <p:spPr bwMode="gray">
            <a:xfrm>
              <a:off x="3939" y="1971"/>
              <a:ext cx="38" cy="36"/>
            </a:xfrm>
            <a:custGeom>
              <a:avLst/>
              <a:gdLst>
                <a:gd name="T0" fmla="*/ 14 w 38"/>
                <a:gd name="T1" fmla="*/ 36 h 36"/>
                <a:gd name="T2" fmla="*/ 12 w 38"/>
                <a:gd name="T3" fmla="*/ 28 h 36"/>
                <a:gd name="T4" fmla="*/ 2 w 38"/>
                <a:gd name="T5" fmla="*/ 22 h 36"/>
                <a:gd name="T6" fmla="*/ 0 w 38"/>
                <a:gd name="T7" fmla="*/ 8 h 36"/>
                <a:gd name="T8" fmla="*/ 6 w 38"/>
                <a:gd name="T9" fmla="*/ 4 h 36"/>
                <a:gd name="T10" fmla="*/ 20 w 38"/>
                <a:gd name="T11" fmla="*/ 0 h 36"/>
                <a:gd name="T12" fmla="*/ 28 w 38"/>
                <a:gd name="T13" fmla="*/ 6 h 36"/>
                <a:gd name="T14" fmla="*/ 38 w 38"/>
                <a:gd name="T15" fmla="*/ 12 h 36"/>
                <a:gd name="T16" fmla="*/ 38 w 38"/>
                <a:gd name="T17" fmla="*/ 20 h 36"/>
                <a:gd name="T18" fmla="*/ 32 w 38"/>
                <a:gd name="T19" fmla="*/ 26 h 36"/>
                <a:gd name="T20" fmla="*/ 24 w 38"/>
                <a:gd name="T21" fmla="*/ 30 h 36"/>
                <a:gd name="T22" fmla="*/ 14 w 38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6">
                  <a:moveTo>
                    <a:pt x="14" y="36"/>
                  </a:moveTo>
                  <a:lnTo>
                    <a:pt x="12" y="28"/>
                  </a:lnTo>
                  <a:lnTo>
                    <a:pt x="2" y="22"/>
                  </a:lnTo>
                  <a:lnTo>
                    <a:pt x="0" y="8"/>
                  </a:lnTo>
                  <a:lnTo>
                    <a:pt x="6" y="4"/>
                  </a:lnTo>
                  <a:lnTo>
                    <a:pt x="20" y="0"/>
                  </a:lnTo>
                  <a:lnTo>
                    <a:pt x="28" y="6"/>
                  </a:lnTo>
                  <a:lnTo>
                    <a:pt x="38" y="12"/>
                  </a:lnTo>
                  <a:lnTo>
                    <a:pt x="38" y="20"/>
                  </a:lnTo>
                  <a:lnTo>
                    <a:pt x="32" y="26"/>
                  </a:lnTo>
                  <a:lnTo>
                    <a:pt x="24" y="30"/>
                  </a:lnTo>
                  <a:lnTo>
                    <a:pt x="14" y="3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3" name="Freeform 228"/>
            <p:cNvSpPr>
              <a:spLocks/>
            </p:cNvSpPr>
            <p:nvPr/>
          </p:nvSpPr>
          <p:spPr bwMode="gray">
            <a:xfrm>
              <a:off x="3971" y="2069"/>
              <a:ext cx="130" cy="72"/>
            </a:xfrm>
            <a:custGeom>
              <a:avLst/>
              <a:gdLst>
                <a:gd name="T0" fmla="*/ 16 w 130"/>
                <a:gd name="T1" fmla="*/ 6 h 72"/>
                <a:gd name="T2" fmla="*/ 30 w 130"/>
                <a:gd name="T3" fmla="*/ 0 h 72"/>
                <a:gd name="T4" fmla="*/ 44 w 130"/>
                <a:gd name="T5" fmla="*/ 14 h 72"/>
                <a:gd name="T6" fmla="*/ 60 w 130"/>
                <a:gd name="T7" fmla="*/ 22 h 72"/>
                <a:gd name="T8" fmla="*/ 72 w 130"/>
                <a:gd name="T9" fmla="*/ 30 h 72"/>
                <a:gd name="T10" fmla="*/ 88 w 130"/>
                <a:gd name="T11" fmla="*/ 40 h 72"/>
                <a:gd name="T12" fmla="*/ 104 w 130"/>
                <a:gd name="T13" fmla="*/ 44 h 72"/>
                <a:gd name="T14" fmla="*/ 128 w 130"/>
                <a:gd name="T15" fmla="*/ 46 h 72"/>
                <a:gd name="T16" fmla="*/ 128 w 130"/>
                <a:gd name="T17" fmla="*/ 58 h 72"/>
                <a:gd name="T18" fmla="*/ 130 w 130"/>
                <a:gd name="T19" fmla="*/ 70 h 72"/>
                <a:gd name="T20" fmla="*/ 102 w 130"/>
                <a:gd name="T21" fmla="*/ 72 h 72"/>
                <a:gd name="T22" fmla="*/ 88 w 130"/>
                <a:gd name="T23" fmla="*/ 66 h 72"/>
                <a:gd name="T24" fmla="*/ 72 w 130"/>
                <a:gd name="T25" fmla="*/ 54 h 72"/>
                <a:gd name="T26" fmla="*/ 48 w 130"/>
                <a:gd name="T27" fmla="*/ 52 h 72"/>
                <a:gd name="T28" fmla="*/ 34 w 130"/>
                <a:gd name="T29" fmla="*/ 46 h 72"/>
                <a:gd name="T30" fmla="*/ 20 w 130"/>
                <a:gd name="T31" fmla="*/ 36 h 72"/>
                <a:gd name="T32" fmla="*/ 0 w 130"/>
                <a:gd name="T33" fmla="*/ 30 h 72"/>
                <a:gd name="T34" fmla="*/ 4 w 130"/>
                <a:gd name="T35" fmla="*/ 14 h 72"/>
                <a:gd name="T36" fmla="*/ 16 w 130"/>
                <a:gd name="T37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72">
                  <a:moveTo>
                    <a:pt x="16" y="6"/>
                  </a:moveTo>
                  <a:lnTo>
                    <a:pt x="30" y="0"/>
                  </a:lnTo>
                  <a:lnTo>
                    <a:pt x="44" y="14"/>
                  </a:lnTo>
                  <a:lnTo>
                    <a:pt x="60" y="22"/>
                  </a:lnTo>
                  <a:lnTo>
                    <a:pt x="72" y="30"/>
                  </a:lnTo>
                  <a:lnTo>
                    <a:pt x="88" y="40"/>
                  </a:lnTo>
                  <a:lnTo>
                    <a:pt x="104" y="44"/>
                  </a:lnTo>
                  <a:lnTo>
                    <a:pt x="128" y="46"/>
                  </a:lnTo>
                  <a:lnTo>
                    <a:pt x="128" y="58"/>
                  </a:lnTo>
                  <a:lnTo>
                    <a:pt x="130" y="70"/>
                  </a:lnTo>
                  <a:lnTo>
                    <a:pt x="102" y="72"/>
                  </a:lnTo>
                  <a:lnTo>
                    <a:pt x="88" y="66"/>
                  </a:lnTo>
                  <a:lnTo>
                    <a:pt x="72" y="54"/>
                  </a:lnTo>
                  <a:lnTo>
                    <a:pt x="48" y="52"/>
                  </a:lnTo>
                  <a:lnTo>
                    <a:pt x="34" y="46"/>
                  </a:lnTo>
                  <a:lnTo>
                    <a:pt x="20" y="36"/>
                  </a:lnTo>
                  <a:lnTo>
                    <a:pt x="0" y="30"/>
                  </a:lnTo>
                  <a:lnTo>
                    <a:pt x="4" y="14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4" name="Freeform 229"/>
            <p:cNvSpPr>
              <a:spLocks/>
            </p:cNvSpPr>
            <p:nvPr/>
          </p:nvSpPr>
          <p:spPr bwMode="gray">
            <a:xfrm>
              <a:off x="4115" y="2109"/>
              <a:ext cx="50" cy="26"/>
            </a:xfrm>
            <a:custGeom>
              <a:avLst/>
              <a:gdLst>
                <a:gd name="T0" fmla="*/ 10 w 50"/>
                <a:gd name="T1" fmla="*/ 0 h 26"/>
                <a:gd name="T2" fmla="*/ 4 w 50"/>
                <a:gd name="T3" fmla="*/ 6 h 26"/>
                <a:gd name="T4" fmla="*/ 2 w 50"/>
                <a:gd name="T5" fmla="*/ 6 h 26"/>
                <a:gd name="T6" fmla="*/ 0 w 50"/>
                <a:gd name="T7" fmla="*/ 14 h 26"/>
                <a:gd name="T8" fmla="*/ 2 w 50"/>
                <a:gd name="T9" fmla="*/ 20 h 26"/>
                <a:gd name="T10" fmla="*/ 8 w 50"/>
                <a:gd name="T11" fmla="*/ 24 h 26"/>
                <a:gd name="T12" fmla="*/ 16 w 50"/>
                <a:gd name="T13" fmla="*/ 26 h 26"/>
                <a:gd name="T14" fmla="*/ 32 w 50"/>
                <a:gd name="T15" fmla="*/ 24 h 26"/>
                <a:gd name="T16" fmla="*/ 46 w 50"/>
                <a:gd name="T17" fmla="*/ 22 h 26"/>
                <a:gd name="T18" fmla="*/ 50 w 50"/>
                <a:gd name="T19" fmla="*/ 16 h 26"/>
                <a:gd name="T20" fmla="*/ 46 w 50"/>
                <a:gd name="T21" fmla="*/ 6 h 26"/>
                <a:gd name="T22" fmla="*/ 32 w 50"/>
                <a:gd name="T23" fmla="*/ 4 h 26"/>
                <a:gd name="T24" fmla="*/ 20 w 50"/>
                <a:gd name="T25" fmla="*/ 0 h 26"/>
                <a:gd name="T26" fmla="*/ 10 w 50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6">
                  <a:moveTo>
                    <a:pt x="10" y="0"/>
                  </a:moveTo>
                  <a:lnTo>
                    <a:pt x="4" y="6"/>
                  </a:lnTo>
                  <a:lnTo>
                    <a:pt x="2" y="6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8" y="24"/>
                  </a:lnTo>
                  <a:lnTo>
                    <a:pt x="16" y="26"/>
                  </a:lnTo>
                  <a:lnTo>
                    <a:pt x="32" y="24"/>
                  </a:lnTo>
                  <a:lnTo>
                    <a:pt x="46" y="22"/>
                  </a:lnTo>
                  <a:lnTo>
                    <a:pt x="50" y="16"/>
                  </a:lnTo>
                  <a:lnTo>
                    <a:pt x="46" y="6"/>
                  </a:lnTo>
                  <a:lnTo>
                    <a:pt x="32" y="4"/>
                  </a:lnTo>
                  <a:lnTo>
                    <a:pt x="2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5" name="Freeform 230"/>
            <p:cNvSpPr>
              <a:spLocks/>
            </p:cNvSpPr>
            <p:nvPr/>
          </p:nvSpPr>
          <p:spPr bwMode="gray">
            <a:xfrm>
              <a:off x="4101" y="2139"/>
              <a:ext cx="70" cy="90"/>
            </a:xfrm>
            <a:custGeom>
              <a:avLst/>
              <a:gdLst>
                <a:gd name="T0" fmla="*/ 14 w 70"/>
                <a:gd name="T1" fmla="*/ 74 h 90"/>
                <a:gd name="T2" fmla="*/ 10 w 70"/>
                <a:gd name="T3" fmla="*/ 50 h 90"/>
                <a:gd name="T4" fmla="*/ 8 w 70"/>
                <a:gd name="T5" fmla="*/ 38 h 90"/>
                <a:gd name="T6" fmla="*/ 2 w 70"/>
                <a:gd name="T7" fmla="*/ 34 h 90"/>
                <a:gd name="T8" fmla="*/ 0 w 70"/>
                <a:gd name="T9" fmla="*/ 26 h 90"/>
                <a:gd name="T10" fmla="*/ 12 w 70"/>
                <a:gd name="T11" fmla="*/ 20 h 90"/>
                <a:gd name="T12" fmla="*/ 4 w 70"/>
                <a:gd name="T13" fmla="*/ 12 h 90"/>
                <a:gd name="T14" fmla="*/ 4 w 70"/>
                <a:gd name="T15" fmla="*/ 6 h 90"/>
                <a:gd name="T16" fmla="*/ 10 w 70"/>
                <a:gd name="T17" fmla="*/ 0 h 90"/>
                <a:gd name="T18" fmla="*/ 14 w 70"/>
                <a:gd name="T19" fmla="*/ 6 h 90"/>
                <a:gd name="T20" fmla="*/ 24 w 70"/>
                <a:gd name="T21" fmla="*/ 10 h 90"/>
                <a:gd name="T22" fmla="*/ 30 w 70"/>
                <a:gd name="T23" fmla="*/ 22 h 90"/>
                <a:gd name="T24" fmla="*/ 64 w 70"/>
                <a:gd name="T25" fmla="*/ 22 h 90"/>
                <a:gd name="T26" fmla="*/ 64 w 70"/>
                <a:gd name="T27" fmla="*/ 34 h 90"/>
                <a:gd name="T28" fmla="*/ 56 w 70"/>
                <a:gd name="T29" fmla="*/ 38 h 90"/>
                <a:gd name="T30" fmla="*/ 52 w 70"/>
                <a:gd name="T31" fmla="*/ 40 h 90"/>
                <a:gd name="T32" fmla="*/ 48 w 70"/>
                <a:gd name="T33" fmla="*/ 46 h 90"/>
                <a:gd name="T34" fmla="*/ 48 w 70"/>
                <a:gd name="T35" fmla="*/ 50 h 90"/>
                <a:gd name="T36" fmla="*/ 48 w 70"/>
                <a:gd name="T37" fmla="*/ 54 h 90"/>
                <a:gd name="T38" fmla="*/ 56 w 70"/>
                <a:gd name="T39" fmla="*/ 58 h 90"/>
                <a:gd name="T40" fmla="*/ 60 w 70"/>
                <a:gd name="T41" fmla="*/ 46 h 90"/>
                <a:gd name="T42" fmla="*/ 70 w 70"/>
                <a:gd name="T43" fmla="*/ 48 h 90"/>
                <a:gd name="T44" fmla="*/ 68 w 70"/>
                <a:gd name="T45" fmla="*/ 60 h 90"/>
                <a:gd name="T46" fmla="*/ 68 w 70"/>
                <a:gd name="T47" fmla="*/ 70 h 90"/>
                <a:gd name="T48" fmla="*/ 70 w 70"/>
                <a:gd name="T49" fmla="*/ 76 h 90"/>
                <a:gd name="T50" fmla="*/ 70 w 70"/>
                <a:gd name="T51" fmla="*/ 86 h 90"/>
                <a:gd name="T52" fmla="*/ 64 w 70"/>
                <a:gd name="T53" fmla="*/ 90 h 90"/>
                <a:gd name="T54" fmla="*/ 60 w 70"/>
                <a:gd name="T55" fmla="*/ 82 h 90"/>
                <a:gd name="T56" fmla="*/ 58 w 70"/>
                <a:gd name="T57" fmla="*/ 68 h 90"/>
                <a:gd name="T58" fmla="*/ 54 w 70"/>
                <a:gd name="T59" fmla="*/ 64 h 90"/>
                <a:gd name="T60" fmla="*/ 48 w 70"/>
                <a:gd name="T61" fmla="*/ 62 h 90"/>
                <a:gd name="T62" fmla="*/ 40 w 70"/>
                <a:gd name="T63" fmla="*/ 56 h 90"/>
                <a:gd name="T64" fmla="*/ 36 w 70"/>
                <a:gd name="T65" fmla="*/ 62 h 90"/>
                <a:gd name="T66" fmla="*/ 36 w 70"/>
                <a:gd name="T67" fmla="*/ 74 h 90"/>
                <a:gd name="T68" fmla="*/ 26 w 70"/>
                <a:gd name="T69" fmla="*/ 74 h 90"/>
                <a:gd name="T70" fmla="*/ 14 w 70"/>
                <a:gd name="T71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0" h="90">
                  <a:moveTo>
                    <a:pt x="14" y="74"/>
                  </a:moveTo>
                  <a:lnTo>
                    <a:pt x="10" y="50"/>
                  </a:lnTo>
                  <a:lnTo>
                    <a:pt x="8" y="38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12" y="20"/>
                  </a:lnTo>
                  <a:lnTo>
                    <a:pt x="4" y="12"/>
                  </a:lnTo>
                  <a:lnTo>
                    <a:pt x="4" y="6"/>
                  </a:lnTo>
                  <a:lnTo>
                    <a:pt x="10" y="0"/>
                  </a:lnTo>
                  <a:lnTo>
                    <a:pt x="14" y="6"/>
                  </a:lnTo>
                  <a:lnTo>
                    <a:pt x="24" y="10"/>
                  </a:lnTo>
                  <a:lnTo>
                    <a:pt x="30" y="22"/>
                  </a:lnTo>
                  <a:lnTo>
                    <a:pt x="64" y="22"/>
                  </a:lnTo>
                  <a:lnTo>
                    <a:pt x="64" y="34"/>
                  </a:lnTo>
                  <a:lnTo>
                    <a:pt x="56" y="38"/>
                  </a:lnTo>
                  <a:lnTo>
                    <a:pt x="52" y="40"/>
                  </a:lnTo>
                  <a:lnTo>
                    <a:pt x="48" y="46"/>
                  </a:lnTo>
                  <a:lnTo>
                    <a:pt x="48" y="50"/>
                  </a:lnTo>
                  <a:lnTo>
                    <a:pt x="48" y="54"/>
                  </a:lnTo>
                  <a:lnTo>
                    <a:pt x="56" y="58"/>
                  </a:lnTo>
                  <a:lnTo>
                    <a:pt x="60" y="46"/>
                  </a:lnTo>
                  <a:lnTo>
                    <a:pt x="70" y="48"/>
                  </a:lnTo>
                  <a:lnTo>
                    <a:pt x="68" y="60"/>
                  </a:lnTo>
                  <a:lnTo>
                    <a:pt x="68" y="70"/>
                  </a:lnTo>
                  <a:lnTo>
                    <a:pt x="70" y="76"/>
                  </a:lnTo>
                  <a:lnTo>
                    <a:pt x="70" y="86"/>
                  </a:lnTo>
                  <a:lnTo>
                    <a:pt x="64" y="90"/>
                  </a:lnTo>
                  <a:lnTo>
                    <a:pt x="60" y="82"/>
                  </a:lnTo>
                  <a:lnTo>
                    <a:pt x="58" y="68"/>
                  </a:lnTo>
                  <a:lnTo>
                    <a:pt x="54" y="64"/>
                  </a:lnTo>
                  <a:lnTo>
                    <a:pt x="48" y="62"/>
                  </a:lnTo>
                  <a:lnTo>
                    <a:pt x="40" y="56"/>
                  </a:lnTo>
                  <a:lnTo>
                    <a:pt x="36" y="62"/>
                  </a:lnTo>
                  <a:lnTo>
                    <a:pt x="36" y="74"/>
                  </a:lnTo>
                  <a:lnTo>
                    <a:pt x="26" y="74"/>
                  </a:lnTo>
                  <a:lnTo>
                    <a:pt x="14" y="7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6" name="Freeform 231"/>
            <p:cNvSpPr>
              <a:spLocks/>
            </p:cNvSpPr>
            <p:nvPr/>
          </p:nvSpPr>
          <p:spPr bwMode="gray">
            <a:xfrm>
              <a:off x="3969" y="2413"/>
              <a:ext cx="32" cy="58"/>
            </a:xfrm>
            <a:custGeom>
              <a:avLst/>
              <a:gdLst>
                <a:gd name="T0" fmla="*/ 6 w 32"/>
                <a:gd name="T1" fmla="*/ 0 h 58"/>
                <a:gd name="T2" fmla="*/ 16 w 32"/>
                <a:gd name="T3" fmla="*/ 12 h 58"/>
                <a:gd name="T4" fmla="*/ 26 w 32"/>
                <a:gd name="T5" fmla="*/ 26 h 58"/>
                <a:gd name="T6" fmla="*/ 32 w 32"/>
                <a:gd name="T7" fmla="*/ 40 h 58"/>
                <a:gd name="T8" fmla="*/ 26 w 32"/>
                <a:gd name="T9" fmla="*/ 56 h 58"/>
                <a:gd name="T10" fmla="*/ 16 w 32"/>
                <a:gd name="T11" fmla="*/ 58 h 58"/>
                <a:gd name="T12" fmla="*/ 6 w 32"/>
                <a:gd name="T13" fmla="*/ 56 h 58"/>
                <a:gd name="T14" fmla="*/ 0 w 32"/>
                <a:gd name="T15" fmla="*/ 44 h 58"/>
                <a:gd name="T16" fmla="*/ 0 w 32"/>
                <a:gd name="T17" fmla="*/ 26 h 58"/>
                <a:gd name="T18" fmla="*/ 4 w 32"/>
                <a:gd name="T19" fmla="*/ 12 h 58"/>
                <a:gd name="T20" fmla="*/ 6 w 32"/>
                <a:gd name="T2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58">
                  <a:moveTo>
                    <a:pt x="6" y="0"/>
                  </a:moveTo>
                  <a:lnTo>
                    <a:pt x="16" y="12"/>
                  </a:lnTo>
                  <a:lnTo>
                    <a:pt x="26" y="26"/>
                  </a:lnTo>
                  <a:lnTo>
                    <a:pt x="32" y="40"/>
                  </a:lnTo>
                  <a:lnTo>
                    <a:pt x="26" y="56"/>
                  </a:lnTo>
                  <a:lnTo>
                    <a:pt x="16" y="58"/>
                  </a:lnTo>
                  <a:lnTo>
                    <a:pt x="6" y="56"/>
                  </a:lnTo>
                  <a:lnTo>
                    <a:pt x="0" y="44"/>
                  </a:lnTo>
                  <a:lnTo>
                    <a:pt x="0" y="26"/>
                  </a:lnTo>
                  <a:lnTo>
                    <a:pt x="4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7" name="Freeform 232"/>
            <p:cNvSpPr>
              <a:spLocks/>
            </p:cNvSpPr>
            <p:nvPr/>
          </p:nvSpPr>
          <p:spPr bwMode="gray">
            <a:xfrm>
              <a:off x="3787" y="1977"/>
              <a:ext cx="460" cy="464"/>
            </a:xfrm>
            <a:custGeom>
              <a:avLst/>
              <a:gdLst>
                <a:gd name="T0" fmla="*/ 14 w 460"/>
                <a:gd name="T1" fmla="*/ 196 h 464"/>
                <a:gd name="T2" fmla="*/ 40 w 460"/>
                <a:gd name="T3" fmla="*/ 196 h 464"/>
                <a:gd name="T4" fmla="*/ 24 w 460"/>
                <a:gd name="T5" fmla="*/ 158 h 464"/>
                <a:gd name="T6" fmla="*/ 26 w 460"/>
                <a:gd name="T7" fmla="*/ 136 h 464"/>
                <a:gd name="T8" fmla="*/ 54 w 460"/>
                <a:gd name="T9" fmla="*/ 138 h 464"/>
                <a:gd name="T10" fmla="*/ 106 w 460"/>
                <a:gd name="T11" fmla="*/ 62 h 464"/>
                <a:gd name="T12" fmla="*/ 118 w 460"/>
                <a:gd name="T13" fmla="*/ 22 h 464"/>
                <a:gd name="T14" fmla="*/ 152 w 460"/>
                <a:gd name="T15" fmla="*/ 2 h 464"/>
                <a:gd name="T16" fmla="*/ 166 w 460"/>
                <a:gd name="T17" fmla="*/ 30 h 464"/>
                <a:gd name="T18" fmla="*/ 176 w 460"/>
                <a:gd name="T19" fmla="*/ 56 h 464"/>
                <a:gd name="T20" fmla="*/ 162 w 460"/>
                <a:gd name="T21" fmla="*/ 76 h 464"/>
                <a:gd name="T22" fmla="*/ 188 w 460"/>
                <a:gd name="T23" fmla="*/ 106 h 464"/>
                <a:gd name="T24" fmla="*/ 232 w 460"/>
                <a:gd name="T25" fmla="*/ 144 h 464"/>
                <a:gd name="T26" fmla="*/ 286 w 460"/>
                <a:gd name="T27" fmla="*/ 164 h 464"/>
                <a:gd name="T28" fmla="*/ 328 w 460"/>
                <a:gd name="T29" fmla="*/ 138 h 464"/>
                <a:gd name="T30" fmla="*/ 336 w 460"/>
                <a:gd name="T31" fmla="*/ 156 h 464"/>
                <a:gd name="T32" fmla="*/ 378 w 460"/>
                <a:gd name="T33" fmla="*/ 148 h 464"/>
                <a:gd name="T34" fmla="*/ 394 w 460"/>
                <a:gd name="T35" fmla="*/ 122 h 464"/>
                <a:gd name="T36" fmla="*/ 434 w 460"/>
                <a:gd name="T37" fmla="*/ 114 h 464"/>
                <a:gd name="T38" fmla="*/ 460 w 460"/>
                <a:gd name="T39" fmla="*/ 128 h 464"/>
                <a:gd name="T40" fmla="*/ 440 w 460"/>
                <a:gd name="T41" fmla="*/ 148 h 464"/>
                <a:gd name="T42" fmla="*/ 414 w 460"/>
                <a:gd name="T43" fmla="*/ 182 h 464"/>
                <a:gd name="T44" fmla="*/ 390 w 460"/>
                <a:gd name="T45" fmla="*/ 232 h 464"/>
                <a:gd name="T46" fmla="*/ 382 w 460"/>
                <a:gd name="T47" fmla="*/ 222 h 464"/>
                <a:gd name="T48" fmla="*/ 370 w 460"/>
                <a:gd name="T49" fmla="*/ 220 h 464"/>
                <a:gd name="T50" fmla="*/ 366 w 460"/>
                <a:gd name="T51" fmla="*/ 202 h 464"/>
                <a:gd name="T52" fmla="*/ 378 w 460"/>
                <a:gd name="T53" fmla="*/ 184 h 464"/>
                <a:gd name="T54" fmla="*/ 328 w 460"/>
                <a:gd name="T55" fmla="*/ 168 h 464"/>
                <a:gd name="T56" fmla="*/ 318 w 460"/>
                <a:gd name="T57" fmla="*/ 174 h 464"/>
                <a:gd name="T58" fmla="*/ 316 w 460"/>
                <a:gd name="T59" fmla="*/ 196 h 464"/>
                <a:gd name="T60" fmla="*/ 328 w 460"/>
                <a:gd name="T61" fmla="*/ 236 h 464"/>
                <a:gd name="T62" fmla="*/ 290 w 460"/>
                <a:gd name="T63" fmla="*/ 262 h 464"/>
                <a:gd name="T64" fmla="*/ 258 w 460"/>
                <a:gd name="T65" fmla="*/ 290 h 464"/>
                <a:gd name="T66" fmla="*/ 218 w 460"/>
                <a:gd name="T67" fmla="*/ 320 h 464"/>
                <a:gd name="T68" fmla="*/ 202 w 460"/>
                <a:gd name="T69" fmla="*/ 340 h 464"/>
                <a:gd name="T70" fmla="*/ 188 w 460"/>
                <a:gd name="T71" fmla="*/ 368 h 464"/>
                <a:gd name="T72" fmla="*/ 180 w 460"/>
                <a:gd name="T73" fmla="*/ 404 h 464"/>
                <a:gd name="T74" fmla="*/ 170 w 460"/>
                <a:gd name="T75" fmla="*/ 446 h 464"/>
                <a:gd name="T76" fmla="*/ 148 w 460"/>
                <a:gd name="T77" fmla="*/ 464 h 464"/>
                <a:gd name="T78" fmla="*/ 126 w 460"/>
                <a:gd name="T79" fmla="*/ 428 h 464"/>
                <a:gd name="T80" fmla="*/ 80 w 460"/>
                <a:gd name="T81" fmla="*/ 330 h 464"/>
                <a:gd name="T82" fmla="*/ 74 w 460"/>
                <a:gd name="T83" fmla="*/ 254 h 464"/>
                <a:gd name="T84" fmla="*/ 60 w 460"/>
                <a:gd name="T85" fmla="*/ 234 h 464"/>
                <a:gd name="T86" fmla="*/ 38 w 460"/>
                <a:gd name="T87" fmla="*/ 260 h 464"/>
                <a:gd name="T88" fmla="*/ 10 w 460"/>
                <a:gd name="T89" fmla="*/ 232 h 464"/>
                <a:gd name="T90" fmla="*/ 24 w 460"/>
                <a:gd name="T91" fmla="*/ 222 h 464"/>
                <a:gd name="T92" fmla="*/ 0 w 460"/>
                <a:gd name="T93" fmla="*/ 208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0" h="464">
                  <a:moveTo>
                    <a:pt x="0" y="208"/>
                  </a:moveTo>
                  <a:lnTo>
                    <a:pt x="6" y="196"/>
                  </a:lnTo>
                  <a:lnTo>
                    <a:pt x="14" y="196"/>
                  </a:lnTo>
                  <a:lnTo>
                    <a:pt x="22" y="202"/>
                  </a:lnTo>
                  <a:lnTo>
                    <a:pt x="26" y="196"/>
                  </a:lnTo>
                  <a:lnTo>
                    <a:pt x="40" y="196"/>
                  </a:lnTo>
                  <a:lnTo>
                    <a:pt x="40" y="186"/>
                  </a:lnTo>
                  <a:lnTo>
                    <a:pt x="28" y="172"/>
                  </a:lnTo>
                  <a:lnTo>
                    <a:pt x="24" y="158"/>
                  </a:lnTo>
                  <a:lnTo>
                    <a:pt x="16" y="158"/>
                  </a:lnTo>
                  <a:lnTo>
                    <a:pt x="16" y="148"/>
                  </a:lnTo>
                  <a:lnTo>
                    <a:pt x="26" y="136"/>
                  </a:lnTo>
                  <a:lnTo>
                    <a:pt x="34" y="136"/>
                  </a:lnTo>
                  <a:lnTo>
                    <a:pt x="42" y="140"/>
                  </a:lnTo>
                  <a:lnTo>
                    <a:pt x="54" y="138"/>
                  </a:lnTo>
                  <a:lnTo>
                    <a:pt x="98" y="82"/>
                  </a:lnTo>
                  <a:lnTo>
                    <a:pt x="100" y="68"/>
                  </a:lnTo>
                  <a:lnTo>
                    <a:pt x="106" y="62"/>
                  </a:lnTo>
                  <a:lnTo>
                    <a:pt x="90" y="48"/>
                  </a:lnTo>
                  <a:lnTo>
                    <a:pt x="88" y="18"/>
                  </a:lnTo>
                  <a:lnTo>
                    <a:pt x="118" y="22"/>
                  </a:lnTo>
                  <a:lnTo>
                    <a:pt x="134" y="18"/>
                  </a:lnTo>
                  <a:lnTo>
                    <a:pt x="140" y="0"/>
                  </a:lnTo>
                  <a:lnTo>
                    <a:pt x="152" y="2"/>
                  </a:lnTo>
                  <a:lnTo>
                    <a:pt x="154" y="16"/>
                  </a:lnTo>
                  <a:lnTo>
                    <a:pt x="164" y="22"/>
                  </a:lnTo>
                  <a:lnTo>
                    <a:pt x="166" y="30"/>
                  </a:lnTo>
                  <a:lnTo>
                    <a:pt x="166" y="40"/>
                  </a:lnTo>
                  <a:lnTo>
                    <a:pt x="178" y="48"/>
                  </a:lnTo>
                  <a:lnTo>
                    <a:pt x="176" y="56"/>
                  </a:lnTo>
                  <a:lnTo>
                    <a:pt x="166" y="58"/>
                  </a:lnTo>
                  <a:lnTo>
                    <a:pt x="162" y="68"/>
                  </a:lnTo>
                  <a:lnTo>
                    <a:pt x="162" y="76"/>
                  </a:lnTo>
                  <a:lnTo>
                    <a:pt x="188" y="88"/>
                  </a:lnTo>
                  <a:lnTo>
                    <a:pt x="200" y="98"/>
                  </a:lnTo>
                  <a:lnTo>
                    <a:pt x="188" y="106"/>
                  </a:lnTo>
                  <a:lnTo>
                    <a:pt x="184" y="122"/>
                  </a:lnTo>
                  <a:lnTo>
                    <a:pt x="204" y="128"/>
                  </a:lnTo>
                  <a:lnTo>
                    <a:pt x="232" y="144"/>
                  </a:lnTo>
                  <a:lnTo>
                    <a:pt x="256" y="146"/>
                  </a:lnTo>
                  <a:lnTo>
                    <a:pt x="272" y="158"/>
                  </a:lnTo>
                  <a:lnTo>
                    <a:pt x="286" y="164"/>
                  </a:lnTo>
                  <a:lnTo>
                    <a:pt x="314" y="162"/>
                  </a:lnTo>
                  <a:lnTo>
                    <a:pt x="312" y="138"/>
                  </a:lnTo>
                  <a:lnTo>
                    <a:pt x="328" y="138"/>
                  </a:lnTo>
                  <a:lnTo>
                    <a:pt x="328" y="146"/>
                  </a:lnTo>
                  <a:lnTo>
                    <a:pt x="330" y="152"/>
                  </a:lnTo>
                  <a:lnTo>
                    <a:pt x="336" y="156"/>
                  </a:lnTo>
                  <a:lnTo>
                    <a:pt x="344" y="158"/>
                  </a:lnTo>
                  <a:lnTo>
                    <a:pt x="374" y="154"/>
                  </a:lnTo>
                  <a:lnTo>
                    <a:pt x="378" y="148"/>
                  </a:lnTo>
                  <a:lnTo>
                    <a:pt x="374" y="138"/>
                  </a:lnTo>
                  <a:lnTo>
                    <a:pt x="384" y="136"/>
                  </a:lnTo>
                  <a:lnTo>
                    <a:pt x="394" y="122"/>
                  </a:lnTo>
                  <a:lnTo>
                    <a:pt x="406" y="122"/>
                  </a:lnTo>
                  <a:lnTo>
                    <a:pt x="412" y="114"/>
                  </a:lnTo>
                  <a:lnTo>
                    <a:pt x="434" y="114"/>
                  </a:lnTo>
                  <a:lnTo>
                    <a:pt x="444" y="112"/>
                  </a:lnTo>
                  <a:lnTo>
                    <a:pt x="444" y="126"/>
                  </a:lnTo>
                  <a:lnTo>
                    <a:pt x="460" y="128"/>
                  </a:lnTo>
                  <a:lnTo>
                    <a:pt x="454" y="138"/>
                  </a:lnTo>
                  <a:lnTo>
                    <a:pt x="454" y="148"/>
                  </a:lnTo>
                  <a:lnTo>
                    <a:pt x="440" y="148"/>
                  </a:lnTo>
                  <a:lnTo>
                    <a:pt x="424" y="162"/>
                  </a:lnTo>
                  <a:lnTo>
                    <a:pt x="422" y="174"/>
                  </a:lnTo>
                  <a:lnTo>
                    <a:pt x="414" y="182"/>
                  </a:lnTo>
                  <a:lnTo>
                    <a:pt x="410" y="202"/>
                  </a:lnTo>
                  <a:lnTo>
                    <a:pt x="396" y="204"/>
                  </a:lnTo>
                  <a:lnTo>
                    <a:pt x="390" y="232"/>
                  </a:lnTo>
                  <a:lnTo>
                    <a:pt x="384" y="238"/>
                  </a:lnTo>
                  <a:lnTo>
                    <a:pt x="382" y="232"/>
                  </a:lnTo>
                  <a:lnTo>
                    <a:pt x="382" y="222"/>
                  </a:lnTo>
                  <a:lnTo>
                    <a:pt x="384" y="210"/>
                  </a:lnTo>
                  <a:lnTo>
                    <a:pt x="374" y="208"/>
                  </a:lnTo>
                  <a:lnTo>
                    <a:pt x="370" y="220"/>
                  </a:lnTo>
                  <a:lnTo>
                    <a:pt x="362" y="216"/>
                  </a:lnTo>
                  <a:lnTo>
                    <a:pt x="362" y="208"/>
                  </a:lnTo>
                  <a:lnTo>
                    <a:pt x="366" y="202"/>
                  </a:lnTo>
                  <a:lnTo>
                    <a:pt x="370" y="200"/>
                  </a:lnTo>
                  <a:lnTo>
                    <a:pt x="378" y="196"/>
                  </a:lnTo>
                  <a:lnTo>
                    <a:pt x="378" y="184"/>
                  </a:lnTo>
                  <a:lnTo>
                    <a:pt x="344" y="184"/>
                  </a:lnTo>
                  <a:lnTo>
                    <a:pt x="338" y="172"/>
                  </a:lnTo>
                  <a:lnTo>
                    <a:pt x="328" y="168"/>
                  </a:lnTo>
                  <a:lnTo>
                    <a:pt x="324" y="162"/>
                  </a:lnTo>
                  <a:lnTo>
                    <a:pt x="318" y="168"/>
                  </a:lnTo>
                  <a:lnTo>
                    <a:pt x="318" y="174"/>
                  </a:lnTo>
                  <a:lnTo>
                    <a:pt x="326" y="182"/>
                  </a:lnTo>
                  <a:lnTo>
                    <a:pt x="314" y="188"/>
                  </a:lnTo>
                  <a:lnTo>
                    <a:pt x="316" y="196"/>
                  </a:lnTo>
                  <a:lnTo>
                    <a:pt x="322" y="200"/>
                  </a:lnTo>
                  <a:lnTo>
                    <a:pt x="324" y="214"/>
                  </a:lnTo>
                  <a:lnTo>
                    <a:pt x="328" y="236"/>
                  </a:lnTo>
                  <a:lnTo>
                    <a:pt x="318" y="242"/>
                  </a:lnTo>
                  <a:lnTo>
                    <a:pt x="296" y="246"/>
                  </a:lnTo>
                  <a:lnTo>
                    <a:pt x="290" y="262"/>
                  </a:lnTo>
                  <a:lnTo>
                    <a:pt x="276" y="274"/>
                  </a:lnTo>
                  <a:lnTo>
                    <a:pt x="262" y="278"/>
                  </a:lnTo>
                  <a:lnTo>
                    <a:pt x="258" y="290"/>
                  </a:lnTo>
                  <a:lnTo>
                    <a:pt x="234" y="312"/>
                  </a:lnTo>
                  <a:lnTo>
                    <a:pt x="222" y="314"/>
                  </a:lnTo>
                  <a:lnTo>
                    <a:pt x="218" y="320"/>
                  </a:lnTo>
                  <a:lnTo>
                    <a:pt x="216" y="328"/>
                  </a:lnTo>
                  <a:lnTo>
                    <a:pt x="204" y="332"/>
                  </a:lnTo>
                  <a:lnTo>
                    <a:pt x="202" y="340"/>
                  </a:lnTo>
                  <a:lnTo>
                    <a:pt x="190" y="342"/>
                  </a:lnTo>
                  <a:lnTo>
                    <a:pt x="182" y="350"/>
                  </a:lnTo>
                  <a:lnTo>
                    <a:pt x="188" y="368"/>
                  </a:lnTo>
                  <a:lnTo>
                    <a:pt x="186" y="376"/>
                  </a:lnTo>
                  <a:lnTo>
                    <a:pt x="188" y="388"/>
                  </a:lnTo>
                  <a:lnTo>
                    <a:pt x="180" y="404"/>
                  </a:lnTo>
                  <a:lnTo>
                    <a:pt x="180" y="424"/>
                  </a:lnTo>
                  <a:lnTo>
                    <a:pt x="166" y="436"/>
                  </a:lnTo>
                  <a:lnTo>
                    <a:pt x="170" y="446"/>
                  </a:lnTo>
                  <a:lnTo>
                    <a:pt x="160" y="446"/>
                  </a:lnTo>
                  <a:lnTo>
                    <a:pt x="156" y="452"/>
                  </a:lnTo>
                  <a:lnTo>
                    <a:pt x="148" y="464"/>
                  </a:lnTo>
                  <a:lnTo>
                    <a:pt x="136" y="460"/>
                  </a:lnTo>
                  <a:lnTo>
                    <a:pt x="124" y="440"/>
                  </a:lnTo>
                  <a:lnTo>
                    <a:pt x="126" y="428"/>
                  </a:lnTo>
                  <a:lnTo>
                    <a:pt x="104" y="390"/>
                  </a:lnTo>
                  <a:lnTo>
                    <a:pt x="102" y="374"/>
                  </a:lnTo>
                  <a:lnTo>
                    <a:pt x="80" y="330"/>
                  </a:lnTo>
                  <a:lnTo>
                    <a:pt x="74" y="278"/>
                  </a:lnTo>
                  <a:lnTo>
                    <a:pt x="68" y="262"/>
                  </a:lnTo>
                  <a:lnTo>
                    <a:pt x="74" y="254"/>
                  </a:lnTo>
                  <a:lnTo>
                    <a:pt x="72" y="246"/>
                  </a:lnTo>
                  <a:lnTo>
                    <a:pt x="68" y="234"/>
                  </a:lnTo>
                  <a:lnTo>
                    <a:pt x="60" y="234"/>
                  </a:lnTo>
                  <a:lnTo>
                    <a:pt x="58" y="246"/>
                  </a:lnTo>
                  <a:lnTo>
                    <a:pt x="46" y="258"/>
                  </a:lnTo>
                  <a:lnTo>
                    <a:pt x="38" y="260"/>
                  </a:lnTo>
                  <a:lnTo>
                    <a:pt x="24" y="252"/>
                  </a:lnTo>
                  <a:lnTo>
                    <a:pt x="20" y="244"/>
                  </a:lnTo>
                  <a:lnTo>
                    <a:pt x="10" y="232"/>
                  </a:lnTo>
                  <a:lnTo>
                    <a:pt x="26" y="232"/>
                  </a:lnTo>
                  <a:lnTo>
                    <a:pt x="32" y="224"/>
                  </a:lnTo>
                  <a:lnTo>
                    <a:pt x="24" y="222"/>
                  </a:lnTo>
                  <a:lnTo>
                    <a:pt x="10" y="222"/>
                  </a:lnTo>
                  <a:lnTo>
                    <a:pt x="4" y="216"/>
                  </a:lnTo>
                  <a:lnTo>
                    <a:pt x="0" y="20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8" name="Freeform 233"/>
            <p:cNvSpPr>
              <a:spLocks/>
            </p:cNvSpPr>
            <p:nvPr/>
          </p:nvSpPr>
          <p:spPr bwMode="gray">
            <a:xfrm>
              <a:off x="4165" y="2105"/>
              <a:ext cx="134" cy="296"/>
            </a:xfrm>
            <a:custGeom>
              <a:avLst/>
              <a:gdLst>
                <a:gd name="T0" fmla="*/ 6 w 134"/>
                <a:gd name="T1" fmla="*/ 120 h 296"/>
                <a:gd name="T2" fmla="*/ 12 w 134"/>
                <a:gd name="T3" fmla="*/ 104 h 296"/>
                <a:gd name="T4" fmla="*/ 32 w 134"/>
                <a:gd name="T5" fmla="*/ 74 h 296"/>
                <a:gd name="T6" fmla="*/ 44 w 134"/>
                <a:gd name="T7" fmla="*/ 46 h 296"/>
                <a:gd name="T8" fmla="*/ 62 w 134"/>
                <a:gd name="T9" fmla="*/ 20 h 296"/>
                <a:gd name="T10" fmla="*/ 76 w 134"/>
                <a:gd name="T11" fmla="*/ 10 h 296"/>
                <a:gd name="T12" fmla="*/ 90 w 134"/>
                <a:gd name="T13" fmla="*/ 2 h 296"/>
                <a:gd name="T14" fmla="*/ 104 w 134"/>
                <a:gd name="T15" fmla="*/ 18 h 296"/>
                <a:gd name="T16" fmla="*/ 94 w 134"/>
                <a:gd name="T17" fmla="*/ 52 h 296"/>
                <a:gd name="T18" fmla="*/ 86 w 134"/>
                <a:gd name="T19" fmla="*/ 68 h 296"/>
                <a:gd name="T20" fmla="*/ 106 w 134"/>
                <a:gd name="T21" fmla="*/ 88 h 296"/>
                <a:gd name="T22" fmla="*/ 116 w 134"/>
                <a:gd name="T23" fmla="*/ 108 h 296"/>
                <a:gd name="T24" fmla="*/ 124 w 134"/>
                <a:gd name="T25" fmla="*/ 116 h 296"/>
                <a:gd name="T26" fmla="*/ 134 w 134"/>
                <a:gd name="T27" fmla="*/ 126 h 296"/>
                <a:gd name="T28" fmla="*/ 106 w 134"/>
                <a:gd name="T29" fmla="*/ 144 h 296"/>
                <a:gd name="T30" fmla="*/ 88 w 134"/>
                <a:gd name="T31" fmla="*/ 158 h 296"/>
                <a:gd name="T32" fmla="*/ 84 w 134"/>
                <a:gd name="T33" fmla="*/ 168 h 296"/>
                <a:gd name="T34" fmla="*/ 88 w 134"/>
                <a:gd name="T35" fmla="*/ 184 h 296"/>
                <a:gd name="T36" fmla="*/ 104 w 134"/>
                <a:gd name="T37" fmla="*/ 208 h 296"/>
                <a:gd name="T38" fmla="*/ 96 w 134"/>
                <a:gd name="T39" fmla="*/ 228 h 296"/>
                <a:gd name="T40" fmla="*/ 110 w 134"/>
                <a:gd name="T41" fmla="*/ 248 h 296"/>
                <a:gd name="T42" fmla="*/ 116 w 134"/>
                <a:gd name="T43" fmla="*/ 274 h 296"/>
                <a:gd name="T44" fmla="*/ 100 w 134"/>
                <a:gd name="T45" fmla="*/ 296 h 296"/>
                <a:gd name="T46" fmla="*/ 100 w 134"/>
                <a:gd name="T47" fmla="*/ 280 h 296"/>
                <a:gd name="T48" fmla="*/ 100 w 134"/>
                <a:gd name="T49" fmla="*/ 256 h 296"/>
                <a:gd name="T50" fmla="*/ 90 w 134"/>
                <a:gd name="T51" fmla="*/ 230 h 296"/>
                <a:gd name="T52" fmla="*/ 84 w 134"/>
                <a:gd name="T53" fmla="*/ 200 h 296"/>
                <a:gd name="T54" fmla="*/ 68 w 134"/>
                <a:gd name="T55" fmla="*/ 200 h 296"/>
                <a:gd name="T56" fmla="*/ 54 w 134"/>
                <a:gd name="T57" fmla="*/ 212 h 296"/>
                <a:gd name="T58" fmla="*/ 36 w 134"/>
                <a:gd name="T59" fmla="*/ 204 h 296"/>
                <a:gd name="T60" fmla="*/ 38 w 134"/>
                <a:gd name="T61" fmla="*/ 176 h 296"/>
                <a:gd name="T62" fmla="*/ 26 w 134"/>
                <a:gd name="T63" fmla="*/ 158 h 296"/>
                <a:gd name="T64" fmla="*/ 0 w 134"/>
                <a:gd name="T65" fmla="*/ 12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296">
                  <a:moveTo>
                    <a:pt x="0" y="124"/>
                  </a:moveTo>
                  <a:lnTo>
                    <a:pt x="6" y="120"/>
                  </a:lnTo>
                  <a:lnTo>
                    <a:pt x="6" y="110"/>
                  </a:lnTo>
                  <a:lnTo>
                    <a:pt x="12" y="104"/>
                  </a:lnTo>
                  <a:lnTo>
                    <a:pt x="18" y="76"/>
                  </a:lnTo>
                  <a:lnTo>
                    <a:pt x="32" y="74"/>
                  </a:lnTo>
                  <a:lnTo>
                    <a:pt x="36" y="54"/>
                  </a:lnTo>
                  <a:lnTo>
                    <a:pt x="44" y="46"/>
                  </a:lnTo>
                  <a:lnTo>
                    <a:pt x="46" y="34"/>
                  </a:lnTo>
                  <a:lnTo>
                    <a:pt x="62" y="20"/>
                  </a:lnTo>
                  <a:lnTo>
                    <a:pt x="76" y="20"/>
                  </a:lnTo>
                  <a:lnTo>
                    <a:pt x="76" y="10"/>
                  </a:lnTo>
                  <a:lnTo>
                    <a:pt x="82" y="0"/>
                  </a:lnTo>
                  <a:lnTo>
                    <a:pt x="90" y="2"/>
                  </a:lnTo>
                  <a:lnTo>
                    <a:pt x="96" y="12"/>
                  </a:lnTo>
                  <a:lnTo>
                    <a:pt x="104" y="18"/>
                  </a:lnTo>
                  <a:lnTo>
                    <a:pt x="102" y="42"/>
                  </a:lnTo>
                  <a:lnTo>
                    <a:pt x="94" y="52"/>
                  </a:lnTo>
                  <a:lnTo>
                    <a:pt x="86" y="64"/>
                  </a:lnTo>
                  <a:lnTo>
                    <a:pt x="86" y="68"/>
                  </a:lnTo>
                  <a:lnTo>
                    <a:pt x="106" y="74"/>
                  </a:lnTo>
                  <a:lnTo>
                    <a:pt x="106" y="88"/>
                  </a:lnTo>
                  <a:lnTo>
                    <a:pt x="116" y="92"/>
                  </a:lnTo>
                  <a:lnTo>
                    <a:pt x="116" y="108"/>
                  </a:lnTo>
                  <a:lnTo>
                    <a:pt x="124" y="110"/>
                  </a:lnTo>
                  <a:lnTo>
                    <a:pt x="124" y="116"/>
                  </a:lnTo>
                  <a:lnTo>
                    <a:pt x="132" y="116"/>
                  </a:lnTo>
                  <a:lnTo>
                    <a:pt x="134" y="126"/>
                  </a:lnTo>
                  <a:lnTo>
                    <a:pt x="116" y="136"/>
                  </a:lnTo>
                  <a:lnTo>
                    <a:pt x="106" y="144"/>
                  </a:lnTo>
                  <a:lnTo>
                    <a:pt x="88" y="146"/>
                  </a:lnTo>
                  <a:lnTo>
                    <a:pt x="88" y="158"/>
                  </a:lnTo>
                  <a:lnTo>
                    <a:pt x="86" y="162"/>
                  </a:lnTo>
                  <a:lnTo>
                    <a:pt x="84" y="168"/>
                  </a:lnTo>
                  <a:lnTo>
                    <a:pt x="86" y="178"/>
                  </a:lnTo>
                  <a:lnTo>
                    <a:pt x="88" y="184"/>
                  </a:lnTo>
                  <a:lnTo>
                    <a:pt x="98" y="192"/>
                  </a:lnTo>
                  <a:lnTo>
                    <a:pt x="104" y="208"/>
                  </a:lnTo>
                  <a:lnTo>
                    <a:pt x="100" y="218"/>
                  </a:lnTo>
                  <a:lnTo>
                    <a:pt x="96" y="228"/>
                  </a:lnTo>
                  <a:lnTo>
                    <a:pt x="102" y="236"/>
                  </a:lnTo>
                  <a:lnTo>
                    <a:pt x="110" y="248"/>
                  </a:lnTo>
                  <a:lnTo>
                    <a:pt x="110" y="264"/>
                  </a:lnTo>
                  <a:lnTo>
                    <a:pt x="116" y="274"/>
                  </a:lnTo>
                  <a:lnTo>
                    <a:pt x="112" y="286"/>
                  </a:lnTo>
                  <a:lnTo>
                    <a:pt x="100" y="296"/>
                  </a:lnTo>
                  <a:lnTo>
                    <a:pt x="98" y="288"/>
                  </a:lnTo>
                  <a:lnTo>
                    <a:pt x="100" y="280"/>
                  </a:lnTo>
                  <a:lnTo>
                    <a:pt x="100" y="270"/>
                  </a:lnTo>
                  <a:lnTo>
                    <a:pt x="100" y="256"/>
                  </a:lnTo>
                  <a:lnTo>
                    <a:pt x="98" y="250"/>
                  </a:lnTo>
                  <a:lnTo>
                    <a:pt x="90" y="230"/>
                  </a:lnTo>
                  <a:lnTo>
                    <a:pt x="90" y="214"/>
                  </a:lnTo>
                  <a:lnTo>
                    <a:pt x="84" y="200"/>
                  </a:lnTo>
                  <a:lnTo>
                    <a:pt x="74" y="188"/>
                  </a:lnTo>
                  <a:lnTo>
                    <a:pt x="68" y="200"/>
                  </a:lnTo>
                  <a:lnTo>
                    <a:pt x="56" y="204"/>
                  </a:lnTo>
                  <a:lnTo>
                    <a:pt x="54" y="212"/>
                  </a:lnTo>
                  <a:lnTo>
                    <a:pt x="42" y="212"/>
                  </a:lnTo>
                  <a:lnTo>
                    <a:pt x="36" y="204"/>
                  </a:lnTo>
                  <a:lnTo>
                    <a:pt x="36" y="190"/>
                  </a:lnTo>
                  <a:lnTo>
                    <a:pt x="38" y="176"/>
                  </a:lnTo>
                  <a:lnTo>
                    <a:pt x="34" y="166"/>
                  </a:lnTo>
                  <a:lnTo>
                    <a:pt x="26" y="158"/>
                  </a:lnTo>
                  <a:lnTo>
                    <a:pt x="14" y="138"/>
                  </a:lnTo>
                  <a:lnTo>
                    <a:pt x="0" y="12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19" name="Freeform 234"/>
            <p:cNvSpPr>
              <a:spLocks/>
            </p:cNvSpPr>
            <p:nvPr/>
          </p:nvSpPr>
          <p:spPr bwMode="gray">
            <a:xfrm>
              <a:off x="4249" y="2239"/>
              <a:ext cx="130" cy="240"/>
            </a:xfrm>
            <a:custGeom>
              <a:avLst/>
              <a:gdLst>
                <a:gd name="T0" fmla="*/ 20 w 130"/>
                <a:gd name="T1" fmla="*/ 198 h 240"/>
                <a:gd name="T2" fmla="*/ 14 w 130"/>
                <a:gd name="T3" fmla="*/ 174 h 240"/>
                <a:gd name="T4" fmla="*/ 28 w 130"/>
                <a:gd name="T5" fmla="*/ 152 h 240"/>
                <a:gd name="T6" fmla="*/ 26 w 130"/>
                <a:gd name="T7" fmla="*/ 130 h 240"/>
                <a:gd name="T8" fmla="*/ 18 w 130"/>
                <a:gd name="T9" fmla="*/ 102 h 240"/>
                <a:gd name="T10" fmla="*/ 20 w 130"/>
                <a:gd name="T11" fmla="*/ 74 h 240"/>
                <a:gd name="T12" fmla="*/ 4 w 130"/>
                <a:gd name="T13" fmla="*/ 50 h 240"/>
                <a:gd name="T14" fmla="*/ 4 w 130"/>
                <a:gd name="T15" fmla="*/ 24 h 240"/>
                <a:gd name="T16" fmla="*/ 22 w 130"/>
                <a:gd name="T17" fmla="*/ 10 h 240"/>
                <a:gd name="T18" fmla="*/ 48 w 130"/>
                <a:gd name="T19" fmla="*/ 6 h 240"/>
                <a:gd name="T20" fmla="*/ 56 w 130"/>
                <a:gd name="T21" fmla="*/ 16 h 240"/>
                <a:gd name="T22" fmla="*/ 56 w 130"/>
                <a:gd name="T23" fmla="*/ 34 h 240"/>
                <a:gd name="T24" fmla="*/ 68 w 130"/>
                <a:gd name="T25" fmla="*/ 42 h 240"/>
                <a:gd name="T26" fmla="*/ 88 w 130"/>
                <a:gd name="T27" fmla="*/ 40 h 240"/>
                <a:gd name="T28" fmla="*/ 116 w 130"/>
                <a:gd name="T29" fmla="*/ 50 h 240"/>
                <a:gd name="T30" fmla="*/ 130 w 130"/>
                <a:gd name="T31" fmla="*/ 76 h 240"/>
                <a:gd name="T32" fmla="*/ 126 w 130"/>
                <a:gd name="T33" fmla="*/ 98 h 240"/>
                <a:gd name="T34" fmla="*/ 78 w 130"/>
                <a:gd name="T35" fmla="*/ 112 h 240"/>
                <a:gd name="T36" fmla="*/ 82 w 130"/>
                <a:gd name="T37" fmla="*/ 130 h 240"/>
                <a:gd name="T38" fmla="*/ 84 w 130"/>
                <a:gd name="T39" fmla="*/ 144 h 240"/>
                <a:gd name="T40" fmla="*/ 56 w 130"/>
                <a:gd name="T41" fmla="*/ 126 h 240"/>
                <a:gd name="T42" fmla="*/ 44 w 130"/>
                <a:gd name="T43" fmla="*/ 116 h 240"/>
                <a:gd name="T44" fmla="*/ 40 w 130"/>
                <a:gd name="T45" fmla="*/ 132 h 240"/>
                <a:gd name="T46" fmla="*/ 32 w 130"/>
                <a:gd name="T47" fmla="*/ 154 h 240"/>
                <a:gd name="T48" fmla="*/ 24 w 130"/>
                <a:gd name="T49" fmla="*/ 178 h 240"/>
                <a:gd name="T50" fmla="*/ 40 w 130"/>
                <a:gd name="T51" fmla="*/ 186 h 240"/>
                <a:gd name="T52" fmla="*/ 46 w 130"/>
                <a:gd name="T53" fmla="*/ 210 h 240"/>
                <a:gd name="T54" fmla="*/ 64 w 130"/>
                <a:gd name="T55" fmla="*/ 222 h 240"/>
                <a:gd name="T56" fmla="*/ 68 w 130"/>
                <a:gd name="T57" fmla="*/ 234 h 240"/>
                <a:gd name="T58" fmla="*/ 56 w 130"/>
                <a:gd name="T59" fmla="*/ 238 h 240"/>
                <a:gd name="T60" fmla="*/ 52 w 130"/>
                <a:gd name="T61" fmla="*/ 226 h 240"/>
                <a:gd name="T62" fmla="*/ 34 w 130"/>
                <a:gd name="T63" fmla="*/ 21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240">
                  <a:moveTo>
                    <a:pt x="34" y="214"/>
                  </a:moveTo>
                  <a:lnTo>
                    <a:pt x="20" y="198"/>
                  </a:lnTo>
                  <a:lnTo>
                    <a:pt x="12" y="194"/>
                  </a:lnTo>
                  <a:lnTo>
                    <a:pt x="14" y="174"/>
                  </a:lnTo>
                  <a:lnTo>
                    <a:pt x="16" y="162"/>
                  </a:lnTo>
                  <a:lnTo>
                    <a:pt x="28" y="152"/>
                  </a:lnTo>
                  <a:lnTo>
                    <a:pt x="32" y="140"/>
                  </a:lnTo>
                  <a:lnTo>
                    <a:pt x="26" y="130"/>
                  </a:lnTo>
                  <a:lnTo>
                    <a:pt x="26" y="114"/>
                  </a:lnTo>
                  <a:lnTo>
                    <a:pt x="18" y="102"/>
                  </a:lnTo>
                  <a:lnTo>
                    <a:pt x="12" y="94"/>
                  </a:lnTo>
                  <a:lnTo>
                    <a:pt x="20" y="74"/>
                  </a:lnTo>
                  <a:lnTo>
                    <a:pt x="14" y="58"/>
                  </a:lnTo>
                  <a:lnTo>
                    <a:pt x="4" y="50"/>
                  </a:lnTo>
                  <a:lnTo>
                    <a:pt x="0" y="30"/>
                  </a:lnTo>
                  <a:lnTo>
                    <a:pt x="4" y="24"/>
                  </a:lnTo>
                  <a:lnTo>
                    <a:pt x="4" y="12"/>
                  </a:lnTo>
                  <a:lnTo>
                    <a:pt x="22" y="10"/>
                  </a:lnTo>
                  <a:lnTo>
                    <a:pt x="36" y="0"/>
                  </a:lnTo>
                  <a:lnTo>
                    <a:pt x="48" y="6"/>
                  </a:lnTo>
                  <a:lnTo>
                    <a:pt x="48" y="14"/>
                  </a:lnTo>
                  <a:lnTo>
                    <a:pt x="56" y="16"/>
                  </a:lnTo>
                  <a:lnTo>
                    <a:pt x="60" y="30"/>
                  </a:lnTo>
                  <a:lnTo>
                    <a:pt x="56" y="34"/>
                  </a:lnTo>
                  <a:lnTo>
                    <a:pt x="56" y="48"/>
                  </a:lnTo>
                  <a:lnTo>
                    <a:pt x="68" y="42"/>
                  </a:lnTo>
                  <a:lnTo>
                    <a:pt x="76" y="36"/>
                  </a:lnTo>
                  <a:lnTo>
                    <a:pt x="88" y="40"/>
                  </a:lnTo>
                  <a:lnTo>
                    <a:pt x="100" y="32"/>
                  </a:lnTo>
                  <a:lnTo>
                    <a:pt x="116" y="50"/>
                  </a:lnTo>
                  <a:lnTo>
                    <a:pt x="120" y="66"/>
                  </a:lnTo>
                  <a:lnTo>
                    <a:pt x="130" y="76"/>
                  </a:lnTo>
                  <a:lnTo>
                    <a:pt x="130" y="86"/>
                  </a:lnTo>
                  <a:lnTo>
                    <a:pt x="126" y="98"/>
                  </a:lnTo>
                  <a:lnTo>
                    <a:pt x="86" y="100"/>
                  </a:lnTo>
                  <a:lnTo>
                    <a:pt x="78" y="112"/>
                  </a:lnTo>
                  <a:lnTo>
                    <a:pt x="78" y="120"/>
                  </a:lnTo>
                  <a:lnTo>
                    <a:pt x="82" y="130"/>
                  </a:lnTo>
                  <a:lnTo>
                    <a:pt x="86" y="140"/>
                  </a:lnTo>
                  <a:lnTo>
                    <a:pt x="84" y="144"/>
                  </a:lnTo>
                  <a:lnTo>
                    <a:pt x="72" y="128"/>
                  </a:lnTo>
                  <a:lnTo>
                    <a:pt x="56" y="126"/>
                  </a:lnTo>
                  <a:lnTo>
                    <a:pt x="56" y="116"/>
                  </a:lnTo>
                  <a:lnTo>
                    <a:pt x="44" y="116"/>
                  </a:lnTo>
                  <a:lnTo>
                    <a:pt x="40" y="120"/>
                  </a:lnTo>
                  <a:lnTo>
                    <a:pt x="40" y="132"/>
                  </a:lnTo>
                  <a:lnTo>
                    <a:pt x="38" y="140"/>
                  </a:lnTo>
                  <a:lnTo>
                    <a:pt x="32" y="154"/>
                  </a:lnTo>
                  <a:lnTo>
                    <a:pt x="28" y="162"/>
                  </a:lnTo>
                  <a:lnTo>
                    <a:pt x="24" y="178"/>
                  </a:lnTo>
                  <a:lnTo>
                    <a:pt x="30" y="182"/>
                  </a:lnTo>
                  <a:lnTo>
                    <a:pt x="40" y="186"/>
                  </a:lnTo>
                  <a:lnTo>
                    <a:pt x="42" y="192"/>
                  </a:lnTo>
                  <a:lnTo>
                    <a:pt x="46" y="210"/>
                  </a:lnTo>
                  <a:lnTo>
                    <a:pt x="52" y="218"/>
                  </a:lnTo>
                  <a:lnTo>
                    <a:pt x="64" y="222"/>
                  </a:lnTo>
                  <a:lnTo>
                    <a:pt x="72" y="230"/>
                  </a:lnTo>
                  <a:lnTo>
                    <a:pt x="68" y="234"/>
                  </a:lnTo>
                  <a:lnTo>
                    <a:pt x="66" y="240"/>
                  </a:lnTo>
                  <a:lnTo>
                    <a:pt x="56" y="238"/>
                  </a:lnTo>
                  <a:lnTo>
                    <a:pt x="58" y="230"/>
                  </a:lnTo>
                  <a:lnTo>
                    <a:pt x="52" y="226"/>
                  </a:lnTo>
                  <a:lnTo>
                    <a:pt x="42" y="224"/>
                  </a:lnTo>
                  <a:lnTo>
                    <a:pt x="34" y="21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0" name="Freeform 235"/>
            <p:cNvSpPr>
              <a:spLocks/>
            </p:cNvSpPr>
            <p:nvPr/>
          </p:nvSpPr>
          <p:spPr bwMode="gray">
            <a:xfrm>
              <a:off x="4291" y="2463"/>
              <a:ext cx="64" cy="82"/>
            </a:xfrm>
            <a:custGeom>
              <a:avLst/>
              <a:gdLst>
                <a:gd name="T0" fmla="*/ 0 w 64"/>
                <a:gd name="T1" fmla="*/ 0 h 82"/>
                <a:gd name="T2" fmla="*/ 10 w 64"/>
                <a:gd name="T3" fmla="*/ 2 h 82"/>
                <a:gd name="T4" fmla="*/ 16 w 64"/>
                <a:gd name="T5" fmla="*/ 6 h 82"/>
                <a:gd name="T6" fmla="*/ 14 w 64"/>
                <a:gd name="T7" fmla="*/ 14 h 82"/>
                <a:gd name="T8" fmla="*/ 24 w 64"/>
                <a:gd name="T9" fmla="*/ 16 h 82"/>
                <a:gd name="T10" fmla="*/ 26 w 64"/>
                <a:gd name="T11" fmla="*/ 10 h 82"/>
                <a:gd name="T12" fmla="*/ 30 w 64"/>
                <a:gd name="T13" fmla="*/ 6 h 82"/>
                <a:gd name="T14" fmla="*/ 40 w 64"/>
                <a:gd name="T15" fmla="*/ 14 h 82"/>
                <a:gd name="T16" fmla="*/ 52 w 64"/>
                <a:gd name="T17" fmla="*/ 30 h 82"/>
                <a:gd name="T18" fmla="*/ 52 w 64"/>
                <a:gd name="T19" fmla="*/ 40 h 82"/>
                <a:gd name="T20" fmla="*/ 54 w 64"/>
                <a:gd name="T21" fmla="*/ 62 h 82"/>
                <a:gd name="T22" fmla="*/ 60 w 64"/>
                <a:gd name="T23" fmla="*/ 70 h 82"/>
                <a:gd name="T24" fmla="*/ 64 w 64"/>
                <a:gd name="T25" fmla="*/ 78 h 82"/>
                <a:gd name="T26" fmla="*/ 64 w 64"/>
                <a:gd name="T27" fmla="*/ 82 h 82"/>
                <a:gd name="T28" fmla="*/ 54 w 64"/>
                <a:gd name="T29" fmla="*/ 82 h 82"/>
                <a:gd name="T30" fmla="*/ 36 w 64"/>
                <a:gd name="T31" fmla="*/ 72 h 82"/>
                <a:gd name="T32" fmla="*/ 16 w 64"/>
                <a:gd name="T33" fmla="*/ 60 h 82"/>
                <a:gd name="T34" fmla="*/ 18 w 64"/>
                <a:gd name="T35" fmla="*/ 52 h 82"/>
                <a:gd name="T36" fmla="*/ 10 w 64"/>
                <a:gd name="T37" fmla="*/ 42 h 82"/>
                <a:gd name="T38" fmla="*/ 4 w 64"/>
                <a:gd name="T39" fmla="*/ 26 h 82"/>
                <a:gd name="T40" fmla="*/ 4 w 64"/>
                <a:gd name="T41" fmla="*/ 10 h 82"/>
                <a:gd name="T42" fmla="*/ 0 w 64"/>
                <a:gd name="T4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" h="82">
                  <a:moveTo>
                    <a:pt x="0" y="0"/>
                  </a:moveTo>
                  <a:lnTo>
                    <a:pt x="10" y="2"/>
                  </a:lnTo>
                  <a:lnTo>
                    <a:pt x="16" y="6"/>
                  </a:lnTo>
                  <a:lnTo>
                    <a:pt x="14" y="14"/>
                  </a:lnTo>
                  <a:lnTo>
                    <a:pt x="24" y="16"/>
                  </a:lnTo>
                  <a:lnTo>
                    <a:pt x="26" y="10"/>
                  </a:lnTo>
                  <a:lnTo>
                    <a:pt x="30" y="6"/>
                  </a:lnTo>
                  <a:lnTo>
                    <a:pt x="40" y="14"/>
                  </a:lnTo>
                  <a:lnTo>
                    <a:pt x="52" y="30"/>
                  </a:lnTo>
                  <a:lnTo>
                    <a:pt x="52" y="40"/>
                  </a:lnTo>
                  <a:lnTo>
                    <a:pt x="54" y="62"/>
                  </a:lnTo>
                  <a:lnTo>
                    <a:pt x="60" y="70"/>
                  </a:lnTo>
                  <a:lnTo>
                    <a:pt x="64" y="78"/>
                  </a:lnTo>
                  <a:lnTo>
                    <a:pt x="64" y="82"/>
                  </a:lnTo>
                  <a:lnTo>
                    <a:pt x="54" y="82"/>
                  </a:lnTo>
                  <a:lnTo>
                    <a:pt x="36" y="72"/>
                  </a:lnTo>
                  <a:lnTo>
                    <a:pt x="16" y="60"/>
                  </a:lnTo>
                  <a:lnTo>
                    <a:pt x="18" y="52"/>
                  </a:lnTo>
                  <a:lnTo>
                    <a:pt x="10" y="42"/>
                  </a:lnTo>
                  <a:lnTo>
                    <a:pt x="4" y="26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1" name="Freeform 236"/>
            <p:cNvSpPr>
              <a:spLocks/>
            </p:cNvSpPr>
            <p:nvPr/>
          </p:nvSpPr>
          <p:spPr bwMode="gray">
            <a:xfrm>
              <a:off x="4443" y="2459"/>
              <a:ext cx="154" cy="94"/>
            </a:xfrm>
            <a:custGeom>
              <a:avLst/>
              <a:gdLst>
                <a:gd name="T0" fmla="*/ 0 w 154"/>
                <a:gd name="T1" fmla="*/ 84 h 94"/>
                <a:gd name="T2" fmla="*/ 10 w 154"/>
                <a:gd name="T3" fmla="*/ 94 h 94"/>
                <a:gd name="T4" fmla="*/ 22 w 154"/>
                <a:gd name="T5" fmla="*/ 94 h 94"/>
                <a:gd name="T6" fmla="*/ 30 w 154"/>
                <a:gd name="T7" fmla="*/ 92 h 94"/>
                <a:gd name="T8" fmla="*/ 44 w 154"/>
                <a:gd name="T9" fmla="*/ 86 h 94"/>
                <a:gd name="T10" fmla="*/ 52 w 154"/>
                <a:gd name="T11" fmla="*/ 84 h 94"/>
                <a:gd name="T12" fmla="*/ 60 w 154"/>
                <a:gd name="T13" fmla="*/ 92 h 94"/>
                <a:gd name="T14" fmla="*/ 72 w 154"/>
                <a:gd name="T15" fmla="*/ 86 h 94"/>
                <a:gd name="T16" fmla="*/ 84 w 154"/>
                <a:gd name="T17" fmla="*/ 74 h 94"/>
                <a:gd name="T18" fmla="*/ 94 w 154"/>
                <a:gd name="T19" fmla="*/ 56 h 94"/>
                <a:gd name="T20" fmla="*/ 96 w 154"/>
                <a:gd name="T21" fmla="*/ 44 h 94"/>
                <a:gd name="T22" fmla="*/ 102 w 154"/>
                <a:gd name="T23" fmla="*/ 40 h 94"/>
                <a:gd name="T24" fmla="*/ 118 w 154"/>
                <a:gd name="T25" fmla="*/ 38 h 94"/>
                <a:gd name="T26" fmla="*/ 126 w 154"/>
                <a:gd name="T27" fmla="*/ 44 h 94"/>
                <a:gd name="T28" fmla="*/ 138 w 154"/>
                <a:gd name="T29" fmla="*/ 44 h 94"/>
                <a:gd name="T30" fmla="*/ 142 w 154"/>
                <a:gd name="T31" fmla="*/ 40 h 94"/>
                <a:gd name="T32" fmla="*/ 134 w 154"/>
                <a:gd name="T33" fmla="*/ 34 h 94"/>
                <a:gd name="T34" fmla="*/ 140 w 154"/>
                <a:gd name="T35" fmla="*/ 30 h 94"/>
                <a:gd name="T36" fmla="*/ 148 w 154"/>
                <a:gd name="T37" fmla="*/ 30 h 94"/>
                <a:gd name="T38" fmla="*/ 154 w 154"/>
                <a:gd name="T39" fmla="*/ 28 h 94"/>
                <a:gd name="T40" fmla="*/ 140 w 154"/>
                <a:gd name="T41" fmla="*/ 20 h 94"/>
                <a:gd name="T42" fmla="*/ 132 w 154"/>
                <a:gd name="T43" fmla="*/ 16 h 94"/>
                <a:gd name="T44" fmla="*/ 124 w 154"/>
                <a:gd name="T45" fmla="*/ 8 h 94"/>
                <a:gd name="T46" fmla="*/ 120 w 154"/>
                <a:gd name="T47" fmla="*/ 2 h 94"/>
                <a:gd name="T48" fmla="*/ 110 w 154"/>
                <a:gd name="T49" fmla="*/ 0 h 94"/>
                <a:gd name="T50" fmla="*/ 102 w 154"/>
                <a:gd name="T51" fmla="*/ 10 h 94"/>
                <a:gd name="T52" fmla="*/ 96 w 154"/>
                <a:gd name="T53" fmla="*/ 18 h 94"/>
                <a:gd name="T54" fmla="*/ 92 w 154"/>
                <a:gd name="T55" fmla="*/ 22 h 94"/>
                <a:gd name="T56" fmla="*/ 88 w 154"/>
                <a:gd name="T57" fmla="*/ 28 h 94"/>
                <a:gd name="T58" fmla="*/ 98 w 154"/>
                <a:gd name="T59" fmla="*/ 36 h 94"/>
                <a:gd name="T60" fmla="*/ 94 w 154"/>
                <a:gd name="T61" fmla="*/ 40 h 94"/>
                <a:gd name="T62" fmla="*/ 88 w 154"/>
                <a:gd name="T63" fmla="*/ 36 h 94"/>
                <a:gd name="T64" fmla="*/ 84 w 154"/>
                <a:gd name="T65" fmla="*/ 38 h 94"/>
                <a:gd name="T66" fmla="*/ 82 w 154"/>
                <a:gd name="T67" fmla="*/ 46 h 94"/>
                <a:gd name="T68" fmla="*/ 76 w 154"/>
                <a:gd name="T69" fmla="*/ 46 h 94"/>
                <a:gd name="T70" fmla="*/ 68 w 154"/>
                <a:gd name="T71" fmla="*/ 40 h 94"/>
                <a:gd name="T72" fmla="*/ 60 w 154"/>
                <a:gd name="T73" fmla="*/ 54 h 94"/>
                <a:gd name="T74" fmla="*/ 52 w 154"/>
                <a:gd name="T75" fmla="*/ 64 h 94"/>
                <a:gd name="T76" fmla="*/ 40 w 154"/>
                <a:gd name="T77" fmla="*/ 62 h 94"/>
                <a:gd name="T78" fmla="*/ 28 w 154"/>
                <a:gd name="T79" fmla="*/ 66 h 94"/>
                <a:gd name="T80" fmla="*/ 22 w 154"/>
                <a:gd name="T81" fmla="*/ 78 h 94"/>
                <a:gd name="T82" fmla="*/ 26 w 154"/>
                <a:gd name="T83" fmla="*/ 84 h 94"/>
                <a:gd name="T84" fmla="*/ 28 w 154"/>
                <a:gd name="T85" fmla="*/ 88 h 94"/>
                <a:gd name="T86" fmla="*/ 20 w 154"/>
                <a:gd name="T87" fmla="*/ 92 h 94"/>
                <a:gd name="T88" fmla="*/ 14 w 154"/>
                <a:gd name="T89" fmla="*/ 84 h 94"/>
                <a:gd name="T90" fmla="*/ 10 w 154"/>
                <a:gd name="T91" fmla="*/ 80 h 94"/>
                <a:gd name="T92" fmla="*/ 0 w 154"/>
                <a:gd name="T93" fmla="*/ 8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4" h="94">
                  <a:moveTo>
                    <a:pt x="0" y="84"/>
                  </a:moveTo>
                  <a:lnTo>
                    <a:pt x="10" y="94"/>
                  </a:lnTo>
                  <a:lnTo>
                    <a:pt x="22" y="94"/>
                  </a:lnTo>
                  <a:lnTo>
                    <a:pt x="30" y="92"/>
                  </a:lnTo>
                  <a:lnTo>
                    <a:pt x="44" y="86"/>
                  </a:lnTo>
                  <a:lnTo>
                    <a:pt x="52" y="84"/>
                  </a:lnTo>
                  <a:lnTo>
                    <a:pt x="60" y="92"/>
                  </a:lnTo>
                  <a:lnTo>
                    <a:pt x="72" y="86"/>
                  </a:lnTo>
                  <a:lnTo>
                    <a:pt x="84" y="74"/>
                  </a:lnTo>
                  <a:lnTo>
                    <a:pt x="94" y="56"/>
                  </a:lnTo>
                  <a:lnTo>
                    <a:pt x="96" y="44"/>
                  </a:lnTo>
                  <a:lnTo>
                    <a:pt x="102" y="40"/>
                  </a:lnTo>
                  <a:lnTo>
                    <a:pt x="118" y="38"/>
                  </a:lnTo>
                  <a:lnTo>
                    <a:pt x="126" y="44"/>
                  </a:lnTo>
                  <a:lnTo>
                    <a:pt x="138" y="44"/>
                  </a:lnTo>
                  <a:lnTo>
                    <a:pt x="142" y="40"/>
                  </a:lnTo>
                  <a:lnTo>
                    <a:pt x="134" y="34"/>
                  </a:lnTo>
                  <a:lnTo>
                    <a:pt x="140" y="30"/>
                  </a:lnTo>
                  <a:lnTo>
                    <a:pt x="148" y="30"/>
                  </a:lnTo>
                  <a:lnTo>
                    <a:pt x="154" y="28"/>
                  </a:lnTo>
                  <a:lnTo>
                    <a:pt x="140" y="20"/>
                  </a:lnTo>
                  <a:lnTo>
                    <a:pt x="132" y="16"/>
                  </a:lnTo>
                  <a:lnTo>
                    <a:pt x="124" y="8"/>
                  </a:lnTo>
                  <a:lnTo>
                    <a:pt x="120" y="2"/>
                  </a:lnTo>
                  <a:lnTo>
                    <a:pt x="110" y="0"/>
                  </a:lnTo>
                  <a:lnTo>
                    <a:pt x="102" y="10"/>
                  </a:lnTo>
                  <a:lnTo>
                    <a:pt x="96" y="18"/>
                  </a:lnTo>
                  <a:lnTo>
                    <a:pt x="92" y="22"/>
                  </a:lnTo>
                  <a:lnTo>
                    <a:pt x="88" y="28"/>
                  </a:lnTo>
                  <a:lnTo>
                    <a:pt x="98" y="36"/>
                  </a:lnTo>
                  <a:lnTo>
                    <a:pt x="94" y="40"/>
                  </a:lnTo>
                  <a:lnTo>
                    <a:pt x="88" y="36"/>
                  </a:lnTo>
                  <a:lnTo>
                    <a:pt x="84" y="38"/>
                  </a:lnTo>
                  <a:lnTo>
                    <a:pt x="82" y="46"/>
                  </a:lnTo>
                  <a:lnTo>
                    <a:pt x="76" y="46"/>
                  </a:lnTo>
                  <a:lnTo>
                    <a:pt x="68" y="40"/>
                  </a:lnTo>
                  <a:lnTo>
                    <a:pt x="60" y="54"/>
                  </a:lnTo>
                  <a:lnTo>
                    <a:pt x="52" y="64"/>
                  </a:lnTo>
                  <a:lnTo>
                    <a:pt x="40" y="62"/>
                  </a:lnTo>
                  <a:lnTo>
                    <a:pt x="28" y="66"/>
                  </a:lnTo>
                  <a:lnTo>
                    <a:pt x="22" y="78"/>
                  </a:lnTo>
                  <a:lnTo>
                    <a:pt x="26" y="84"/>
                  </a:lnTo>
                  <a:lnTo>
                    <a:pt x="28" y="88"/>
                  </a:lnTo>
                  <a:lnTo>
                    <a:pt x="20" y="92"/>
                  </a:lnTo>
                  <a:lnTo>
                    <a:pt x="14" y="84"/>
                  </a:lnTo>
                  <a:lnTo>
                    <a:pt x="10" y="80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2" name="Freeform 237"/>
            <p:cNvSpPr>
              <a:spLocks/>
            </p:cNvSpPr>
            <p:nvPr/>
          </p:nvSpPr>
          <p:spPr bwMode="gray">
            <a:xfrm>
              <a:off x="4429" y="2497"/>
              <a:ext cx="160" cy="134"/>
            </a:xfrm>
            <a:custGeom>
              <a:avLst/>
              <a:gdLst>
                <a:gd name="T0" fmla="*/ 14 w 160"/>
                <a:gd name="T1" fmla="*/ 46 h 134"/>
                <a:gd name="T2" fmla="*/ 24 w 160"/>
                <a:gd name="T3" fmla="*/ 56 h 134"/>
                <a:gd name="T4" fmla="*/ 36 w 160"/>
                <a:gd name="T5" fmla="*/ 56 h 134"/>
                <a:gd name="T6" fmla="*/ 44 w 160"/>
                <a:gd name="T7" fmla="*/ 54 h 134"/>
                <a:gd name="T8" fmla="*/ 66 w 160"/>
                <a:gd name="T9" fmla="*/ 46 h 134"/>
                <a:gd name="T10" fmla="*/ 74 w 160"/>
                <a:gd name="T11" fmla="*/ 54 h 134"/>
                <a:gd name="T12" fmla="*/ 86 w 160"/>
                <a:gd name="T13" fmla="*/ 48 h 134"/>
                <a:gd name="T14" fmla="*/ 98 w 160"/>
                <a:gd name="T15" fmla="*/ 36 h 134"/>
                <a:gd name="T16" fmla="*/ 108 w 160"/>
                <a:gd name="T17" fmla="*/ 18 h 134"/>
                <a:gd name="T18" fmla="*/ 110 w 160"/>
                <a:gd name="T19" fmla="*/ 6 h 134"/>
                <a:gd name="T20" fmla="*/ 116 w 160"/>
                <a:gd name="T21" fmla="*/ 2 h 134"/>
                <a:gd name="T22" fmla="*/ 132 w 160"/>
                <a:gd name="T23" fmla="*/ 0 h 134"/>
                <a:gd name="T24" fmla="*/ 140 w 160"/>
                <a:gd name="T25" fmla="*/ 6 h 134"/>
                <a:gd name="T26" fmla="*/ 138 w 160"/>
                <a:gd name="T27" fmla="*/ 14 h 134"/>
                <a:gd name="T28" fmla="*/ 132 w 160"/>
                <a:gd name="T29" fmla="*/ 16 h 134"/>
                <a:gd name="T30" fmla="*/ 140 w 160"/>
                <a:gd name="T31" fmla="*/ 26 h 134"/>
                <a:gd name="T32" fmla="*/ 146 w 160"/>
                <a:gd name="T33" fmla="*/ 42 h 134"/>
                <a:gd name="T34" fmla="*/ 150 w 160"/>
                <a:gd name="T35" fmla="*/ 48 h 134"/>
                <a:gd name="T36" fmla="*/ 160 w 160"/>
                <a:gd name="T37" fmla="*/ 56 h 134"/>
                <a:gd name="T38" fmla="*/ 156 w 160"/>
                <a:gd name="T39" fmla="*/ 60 h 134"/>
                <a:gd name="T40" fmla="*/ 144 w 160"/>
                <a:gd name="T41" fmla="*/ 58 h 134"/>
                <a:gd name="T42" fmla="*/ 138 w 160"/>
                <a:gd name="T43" fmla="*/ 64 h 134"/>
                <a:gd name="T44" fmla="*/ 136 w 160"/>
                <a:gd name="T45" fmla="*/ 84 h 134"/>
                <a:gd name="T46" fmla="*/ 120 w 160"/>
                <a:gd name="T47" fmla="*/ 96 h 134"/>
                <a:gd name="T48" fmla="*/ 122 w 160"/>
                <a:gd name="T49" fmla="*/ 112 h 134"/>
                <a:gd name="T50" fmla="*/ 120 w 160"/>
                <a:gd name="T51" fmla="*/ 118 h 134"/>
                <a:gd name="T52" fmla="*/ 118 w 160"/>
                <a:gd name="T53" fmla="*/ 134 h 134"/>
                <a:gd name="T54" fmla="*/ 94 w 160"/>
                <a:gd name="T55" fmla="*/ 132 h 134"/>
                <a:gd name="T56" fmla="*/ 92 w 160"/>
                <a:gd name="T57" fmla="*/ 124 h 134"/>
                <a:gd name="T58" fmla="*/ 64 w 160"/>
                <a:gd name="T59" fmla="*/ 120 h 134"/>
                <a:gd name="T60" fmla="*/ 60 w 160"/>
                <a:gd name="T61" fmla="*/ 126 h 134"/>
                <a:gd name="T62" fmla="*/ 46 w 160"/>
                <a:gd name="T63" fmla="*/ 124 h 134"/>
                <a:gd name="T64" fmla="*/ 44 w 160"/>
                <a:gd name="T65" fmla="*/ 116 h 134"/>
                <a:gd name="T66" fmla="*/ 24 w 160"/>
                <a:gd name="T67" fmla="*/ 116 h 134"/>
                <a:gd name="T68" fmla="*/ 20 w 160"/>
                <a:gd name="T69" fmla="*/ 96 h 134"/>
                <a:gd name="T70" fmla="*/ 12 w 160"/>
                <a:gd name="T71" fmla="*/ 86 h 134"/>
                <a:gd name="T72" fmla="*/ 2 w 160"/>
                <a:gd name="T73" fmla="*/ 66 h 134"/>
                <a:gd name="T74" fmla="*/ 0 w 160"/>
                <a:gd name="T75" fmla="*/ 54 h 134"/>
                <a:gd name="T76" fmla="*/ 6 w 160"/>
                <a:gd name="T77" fmla="*/ 46 h 134"/>
                <a:gd name="T78" fmla="*/ 14 w 160"/>
                <a:gd name="T79" fmla="*/ 4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0" h="134">
                  <a:moveTo>
                    <a:pt x="14" y="46"/>
                  </a:moveTo>
                  <a:lnTo>
                    <a:pt x="24" y="56"/>
                  </a:lnTo>
                  <a:lnTo>
                    <a:pt x="36" y="56"/>
                  </a:lnTo>
                  <a:lnTo>
                    <a:pt x="44" y="54"/>
                  </a:lnTo>
                  <a:lnTo>
                    <a:pt x="66" y="46"/>
                  </a:lnTo>
                  <a:lnTo>
                    <a:pt x="74" y="54"/>
                  </a:lnTo>
                  <a:lnTo>
                    <a:pt x="86" y="48"/>
                  </a:lnTo>
                  <a:lnTo>
                    <a:pt x="98" y="36"/>
                  </a:lnTo>
                  <a:lnTo>
                    <a:pt x="108" y="18"/>
                  </a:lnTo>
                  <a:lnTo>
                    <a:pt x="110" y="6"/>
                  </a:lnTo>
                  <a:lnTo>
                    <a:pt x="116" y="2"/>
                  </a:lnTo>
                  <a:lnTo>
                    <a:pt x="132" y="0"/>
                  </a:lnTo>
                  <a:lnTo>
                    <a:pt x="140" y="6"/>
                  </a:lnTo>
                  <a:lnTo>
                    <a:pt x="138" y="14"/>
                  </a:lnTo>
                  <a:lnTo>
                    <a:pt x="132" y="16"/>
                  </a:lnTo>
                  <a:lnTo>
                    <a:pt x="140" y="26"/>
                  </a:lnTo>
                  <a:lnTo>
                    <a:pt x="146" y="42"/>
                  </a:lnTo>
                  <a:lnTo>
                    <a:pt x="150" y="48"/>
                  </a:lnTo>
                  <a:lnTo>
                    <a:pt x="160" y="56"/>
                  </a:lnTo>
                  <a:lnTo>
                    <a:pt x="156" y="60"/>
                  </a:lnTo>
                  <a:lnTo>
                    <a:pt x="144" y="58"/>
                  </a:lnTo>
                  <a:lnTo>
                    <a:pt x="138" y="64"/>
                  </a:lnTo>
                  <a:lnTo>
                    <a:pt x="136" y="84"/>
                  </a:lnTo>
                  <a:lnTo>
                    <a:pt x="120" y="96"/>
                  </a:lnTo>
                  <a:lnTo>
                    <a:pt x="122" y="112"/>
                  </a:lnTo>
                  <a:lnTo>
                    <a:pt x="120" y="118"/>
                  </a:lnTo>
                  <a:lnTo>
                    <a:pt x="118" y="134"/>
                  </a:lnTo>
                  <a:lnTo>
                    <a:pt x="94" y="132"/>
                  </a:lnTo>
                  <a:lnTo>
                    <a:pt x="92" y="124"/>
                  </a:lnTo>
                  <a:lnTo>
                    <a:pt x="64" y="120"/>
                  </a:lnTo>
                  <a:lnTo>
                    <a:pt x="60" y="126"/>
                  </a:lnTo>
                  <a:lnTo>
                    <a:pt x="46" y="124"/>
                  </a:lnTo>
                  <a:lnTo>
                    <a:pt x="44" y="116"/>
                  </a:lnTo>
                  <a:lnTo>
                    <a:pt x="24" y="116"/>
                  </a:lnTo>
                  <a:lnTo>
                    <a:pt x="20" y="96"/>
                  </a:lnTo>
                  <a:lnTo>
                    <a:pt x="12" y="86"/>
                  </a:lnTo>
                  <a:lnTo>
                    <a:pt x="2" y="66"/>
                  </a:lnTo>
                  <a:lnTo>
                    <a:pt x="0" y="54"/>
                  </a:lnTo>
                  <a:lnTo>
                    <a:pt x="6" y="46"/>
                  </a:lnTo>
                  <a:lnTo>
                    <a:pt x="14" y="4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3" name="Freeform 238"/>
            <p:cNvSpPr>
              <a:spLocks/>
            </p:cNvSpPr>
            <p:nvPr/>
          </p:nvSpPr>
          <p:spPr bwMode="gray">
            <a:xfrm>
              <a:off x="4211" y="2483"/>
              <a:ext cx="172" cy="176"/>
            </a:xfrm>
            <a:custGeom>
              <a:avLst/>
              <a:gdLst>
                <a:gd name="T0" fmla="*/ 0 w 172"/>
                <a:gd name="T1" fmla="*/ 0 h 176"/>
                <a:gd name="T2" fmla="*/ 20 w 172"/>
                <a:gd name="T3" fmla="*/ 2 h 176"/>
                <a:gd name="T4" fmla="*/ 38 w 172"/>
                <a:gd name="T5" fmla="*/ 4 h 176"/>
                <a:gd name="T6" fmla="*/ 48 w 172"/>
                <a:gd name="T7" fmla="*/ 18 h 176"/>
                <a:gd name="T8" fmla="*/ 60 w 172"/>
                <a:gd name="T9" fmla="*/ 28 h 176"/>
                <a:gd name="T10" fmla="*/ 72 w 172"/>
                <a:gd name="T11" fmla="*/ 36 h 176"/>
                <a:gd name="T12" fmla="*/ 84 w 172"/>
                <a:gd name="T13" fmla="*/ 50 h 176"/>
                <a:gd name="T14" fmla="*/ 96 w 172"/>
                <a:gd name="T15" fmla="*/ 54 h 176"/>
                <a:gd name="T16" fmla="*/ 108 w 172"/>
                <a:gd name="T17" fmla="*/ 64 h 176"/>
                <a:gd name="T18" fmla="*/ 122 w 172"/>
                <a:gd name="T19" fmla="*/ 78 h 176"/>
                <a:gd name="T20" fmla="*/ 134 w 172"/>
                <a:gd name="T21" fmla="*/ 84 h 176"/>
                <a:gd name="T22" fmla="*/ 134 w 172"/>
                <a:gd name="T23" fmla="*/ 96 h 176"/>
                <a:gd name="T24" fmla="*/ 136 w 172"/>
                <a:gd name="T25" fmla="*/ 102 h 176"/>
                <a:gd name="T26" fmla="*/ 144 w 172"/>
                <a:gd name="T27" fmla="*/ 104 h 176"/>
                <a:gd name="T28" fmla="*/ 152 w 172"/>
                <a:gd name="T29" fmla="*/ 116 h 176"/>
                <a:gd name="T30" fmla="*/ 152 w 172"/>
                <a:gd name="T31" fmla="*/ 124 h 176"/>
                <a:gd name="T32" fmla="*/ 150 w 172"/>
                <a:gd name="T33" fmla="*/ 130 h 176"/>
                <a:gd name="T34" fmla="*/ 160 w 172"/>
                <a:gd name="T35" fmla="*/ 124 h 176"/>
                <a:gd name="T36" fmla="*/ 172 w 172"/>
                <a:gd name="T37" fmla="*/ 130 h 176"/>
                <a:gd name="T38" fmla="*/ 172 w 172"/>
                <a:gd name="T39" fmla="*/ 156 h 176"/>
                <a:gd name="T40" fmla="*/ 170 w 172"/>
                <a:gd name="T41" fmla="*/ 176 h 176"/>
                <a:gd name="T42" fmla="*/ 160 w 172"/>
                <a:gd name="T43" fmla="*/ 174 h 176"/>
                <a:gd name="T44" fmla="*/ 152 w 172"/>
                <a:gd name="T45" fmla="*/ 176 h 176"/>
                <a:gd name="T46" fmla="*/ 142 w 172"/>
                <a:gd name="T47" fmla="*/ 174 h 176"/>
                <a:gd name="T48" fmla="*/ 96 w 172"/>
                <a:gd name="T49" fmla="*/ 128 h 176"/>
                <a:gd name="T50" fmla="*/ 90 w 172"/>
                <a:gd name="T51" fmla="*/ 120 h 176"/>
                <a:gd name="T52" fmla="*/ 86 w 172"/>
                <a:gd name="T53" fmla="*/ 106 h 176"/>
                <a:gd name="T54" fmla="*/ 64 w 172"/>
                <a:gd name="T55" fmla="*/ 80 h 176"/>
                <a:gd name="T56" fmla="*/ 60 w 172"/>
                <a:gd name="T57" fmla="*/ 70 h 176"/>
                <a:gd name="T58" fmla="*/ 60 w 172"/>
                <a:gd name="T59" fmla="*/ 62 h 176"/>
                <a:gd name="T60" fmla="*/ 46 w 172"/>
                <a:gd name="T61" fmla="*/ 50 h 176"/>
                <a:gd name="T62" fmla="*/ 38 w 172"/>
                <a:gd name="T63" fmla="*/ 50 h 176"/>
                <a:gd name="T64" fmla="*/ 38 w 172"/>
                <a:gd name="T65" fmla="*/ 42 h 176"/>
                <a:gd name="T66" fmla="*/ 20 w 172"/>
                <a:gd name="T67" fmla="*/ 22 h 176"/>
                <a:gd name="T68" fmla="*/ 4 w 172"/>
                <a:gd name="T69" fmla="*/ 10 h 176"/>
                <a:gd name="T70" fmla="*/ 0 w 172"/>
                <a:gd name="T7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2" h="176">
                  <a:moveTo>
                    <a:pt x="0" y="0"/>
                  </a:moveTo>
                  <a:lnTo>
                    <a:pt x="20" y="2"/>
                  </a:lnTo>
                  <a:lnTo>
                    <a:pt x="38" y="4"/>
                  </a:lnTo>
                  <a:lnTo>
                    <a:pt x="48" y="18"/>
                  </a:lnTo>
                  <a:lnTo>
                    <a:pt x="60" y="28"/>
                  </a:lnTo>
                  <a:lnTo>
                    <a:pt x="72" y="36"/>
                  </a:lnTo>
                  <a:lnTo>
                    <a:pt x="84" y="50"/>
                  </a:lnTo>
                  <a:lnTo>
                    <a:pt x="96" y="54"/>
                  </a:lnTo>
                  <a:lnTo>
                    <a:pt x="108" y="64"/>
                  </a:lnTo>
                  <a:lnTo>
                    <a:pt x="122" y="78"/>
                  </a:lnTo>
                  <a:lnTo>
                    <a:pt x="134" y="84"/>
                  </a:lnTo>
                  <a:lnTo>
                    <a:pt x="134" y="96"/>
                  </a:lnTo>
                  <a:lnTo>
                    <a:pt x="136" y="102"/>
                  </a:lnTo>
                  <a:lnTo>
                    <a:pt x="144" y="104"/>
                  </a:lnTo>
                  <a:lnTo>
                    <a:pt x="152" y="116"/>
                  </a:lnTo>
                  <a:lnTo>
                    <a:pt x="152" y="124"/>
                  </a:lnTo>
                  <a:lnTo>
                    <a:pt x="150" y="130"/>
                  </a:lnTo>
                  <a:lnTo>
                    <a:pt x="160" y="124"/>
                  </a:lnTo>
                  <a:lnTo>
                    <a:pt x="172" y="130"/>
                  </a:lnTo>
                  <a:lnTo>
                    <a:pt x="172" y="156"/>
                  </a:lnTo>
                  <a:lnTo>
                    <a:pt x="170" y="176"/>
                  </a:lnTo>
                  <a:lnTo>
                    <a:pt x="160" y="174"/>
                  </a:lnTo>
                  <a:lnTo>
                    <a:pt x="152" y="176"/>
                  </a:lnTo>
                  <a:lnTo>
                    <a:pt x="142" y="174"/>
                  </a:lnTo>
                  <a:lnTo>
                    <a:pt x="96" y="128"/>
                  </a:lnTo>
                  <a:lnTo>
                    <a:pt x="90" y="120"/>
                  </a:lnTo>
                  <a:lnTo>
                    <a:pt x="86" y="106"/>
                  </a:lnTo>
                  <a:lnTo>
                    <a:pt x="64" y="80"/>
                  </a:lnTo>
                  <a:lnTo>
                    <a:pt x="60" y="70"/>
                  </a:lnTo>
                  <a:lnTo>
                    <a:pt x="60" y="62"/>
                  </a:lnTo>
                  <a:lnTo>
                    <a:pt x="46" y="50"/>
                  </a:lnTo>
                  <a:lnTo>
                    <a:pt x="38" y="50"/>
                  </a:lnTo>
                  <a:lnTo>
                    <a:pt x="38" y="42"/>
                  </a:lnTo>
                  <a:lnTo>
                    <a:pt x="20" y="22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4" name="Freeform 239"/>
            <p:cNvSpPr>
              <a:spLocks/>
            </p:cNvSpPr>
            <p:nvPr/>
          </p:nvSpPr>
          <p:spPr bwMode="gray">
            <a:xfrm>
              <a:off x="4407" y="2609"/>
              <a:ext cx="16" cy="14"/>
            </a:xfrm>
            <a:custGeom>
              <a:avLst/>
              <a:gdLst>
                <a:gd name="T0" fmla="*/ 0 w 16"/>
                <a:gd name="T1" fmla="*/ 6 h 14"/>
                <a:gd name="T2" fmla="*/ 6 w 16"/>
                <a:gd name="T3" fmla="*/ 0 h 14"/>
                <a:gd name="T4" fmla="*/ 16 w 16"/>
                <a:gd name="T5" fmla="*/ 4 h 14"/>
                <a:gd name="T6" fmla="*/ 14 w 16"/>
                <a:gd name="T7" fmla="*/ 12 h 14"/>
                <a:gd name="T8" fmla="*/ 6 w 16"/>
                <a:gd name="T9" fmla="*/ 14 h 14"/>
                <a:gd name="T10" fmla="*/ 0 w 16"/>
                <a:gd name="T1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4">
                  <a:moveTo>
                    <a:pt x="0" y="6"/>
                  </a:moveTo>
                  <a:lnTo>
                    <a:pt x="6" y="0"/>
                  </a:lnTo>
                  <a:lnTo>
                    <a:pt x="16" y="4"/>
                  </a:lnTo>
                  <a:lnTo>
                    <a:pt x="14" y="12"/>
                  </a:lnTo>
                  <a:lnTo>
                    <a:pt x="6" y="14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5" name="Freeform 240"/>
            <p:cNvSpPr>
              <a:spLocks/>
            </p:cNvSpPr>
            <p:nvPr/>
          </p:nvSpPr>
          <p:spPr bwMode="gray">
            <a:xfrm>
              <a:off x="4373" y="2593"/>
              <a:ext cx="26" cy="28"/>
            </a:xfrm>
            <a:custGeom>
              <a:avLst/>
              <a:gdLst>
                <a:gd name="T0" fmla="*/ 0 w 26"/>
                <a:gd name="T1" fmla="*/ 0 h 28"/>
                <a:gd name="T2" fmla="*/ 12 w 26"/>
                <a:gd name="T3" fmla="*/ 0 h 28"/>
                <a:gd name="T4" fmla="*/ 14 w 26"/>
                <a:gd name="T5" fmla="*/ 10 h 28"/>
                <a:gd name="T6" fmla="*/ 18 w 26"/>
                <a:gd name="T7" fmla="*/ 16 h 28"/>
                <a:gd name="T8" fmla="*/ 24 w 26"/>
                <a:gd name="T9" fmla="*/ 18 h 28"/>
                <a:gd name="T10" fmla="*/ 26 w 26"/>
                <a:gd name="T11" fmla="*/ 26 h 28"/>
                <a:gd name="T12" fmla="*/ 20 w 26"/>
                <a:gd name="T13" fmla="*/ 28 h 28"/>
                <a:gd name="T14" fmla="*/ 14 w 26"/>
                <a:gd name="T15" fmla="*/ 24 h 28"/>
                <a:gd name="T16" fmla="*/ 12 w 26"/>
                <a:gd name="T17" fmla="*/ 16 h 28"/>
                <a:gd name="T18" fmla="*/ 6 w 26"/>
                <a:gd name="T19" fmla="*/ 10 h 28"/>
                <a:gd name="T20" fmla="*/ 0 w 26"/>
                <a:gd name="T21" fmla="*/ 8 h 28"/>
                <a:gd name="T22" fmla="*/ 0 w 26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8">
                  <a:moveTo>
                    <a:pt x="0" y="0"/>
                  </a:moveTo>
                  <a:lnTo>
                    <a:pt x="12" y="0"/>
                  </a:lnTo>
                  <a:lnTo>
                    <a:pt x="14" y="10"/>
                  </a:lnTo>
                  <a:lnTo>
                    <a:pt x="18" y="16"/>
                  </a:lnTo>
                  <a:lnTo>
                    <a:pt x="24" y="18"/>
                  </a:lnTo>
                  <a:lnTo>
                    <a:pt x="26" y="26"/>
                  </a:lnTo>
                  <a:lnTo>
                    <a:pt x="20" y="28"/>
                  </a:lnTo>
                  <a:lnTo>
                    <a:pt x="14" y="24"/>
                  </a:lnTo>
                  <a:lnTo>
                    <a:pt x="12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6" name="Freeform 241"/>
            <p:cNvSpPr>
              <a:spLocks/>
            </p:cNvSpPr>
            <p:nvPr/>
          </p:nvSpPr>
          <p:spPr bwMode="gray">
            <a:xfrm>
              <a:off x="4377" y="2665"/>
              <a:ext cx="158" cy="44"/>
            </a:xfrm>
            <a:custGeom>
              <a:avLst/>
              <a:gdLst>
                <a:gd name="T0" fmla="*/ 8 w 158"/>
                <a:gd name="T1" fmla="*/ 2 h 44"/>
                <a:gd name="T2" fmla="*/ 28 w 158"/>
                <a:gd name="T3" fmla="*/ 0 h 44"/>
                <a:gd name="T4" fmla="*/ 46 w 158"/>
                <a:gd name="T5" fmla="*/ 10 h 44"/>
                <a:gd name="T6" fmla="*/ 56 w 158"/>
                <a:gd name="T7" fmla="*/ 14 h 44"/>
                <a:gd name="T8" fmla="*/ 74 w 158"/>
                <a:gd name="T9" fmla="*/ 14 h 44"/>
                <a:gd name="T10" fmla="*/ 84 w 158"/>
                <a:gd name="T11" fmla="*/ 10 h 44"/>
                <a:gd name="T12" fmla="*/ 100 w 158"/>
                <a:gd name="T13" fmla="*/ 10 h 44"/>
                <a:gd name="T14" fmla="*/ 112 w 158"/>
                <a:gd name="T15" fmla="*/ 18 h 44"/>
                <a:gd name="T16" fmla="*/ 114 w 158"/>
                <a:gd name="T17" fmla="*/ 24 h 44"/>
                <a:gd name="T18" fmla="*/ 134 w 158"/>
                <a:gd name="T19" fmla="*/ 26 h 44"/>
                <a:gd name="T20" fmla="*/ 142 w 158"/>
                <a:gd name="T21" fmla="*/ 26 h 44"/>
                <a:gd name="T22" fmla="*/ 144 w 158"/>
                <a:gd name="T23" fmla="*/ 32 h 44"/>
                <a:gd name="T24" fmla="*/ 154 w 158"/>
                <a:gd name="T25" fmla="*/ 36 h 44"/>
                <a:gd name="T26" fmla="*/ 158 w 158"/>
                <a:gd name="T27" fmla="*/ 42 h 44"/>
                <a:gd name="T28" fmla="*/ 144 w 158"/>
                <a:gd name="T29" fmla="*/ 44 h 44"/>
                <a:gd name="T30" fmla="*/ 126 w 158"/>
                <a:gd name="T31" fmla="*/ 40 h 44"/>
                <a:gd name="T32" fmla="*/ 116 w 158"/>
                <a:gd name="T33" fmla="*/ 38 h 44"/>
                <a:gd name="T34" fmla="*/ 108 w 158"/>
                <a:gd name="T35" fmla="*/ 38 h 44"/>
                <a:gd name="T36" fmla="*/ 78 w 158"/>
                <a:gd name="T37" fmla="*/ 36 h 44"/>
                <a:gd name="T38" fmla="*/ 68 w 158"/>
                <a:gd name="T39" fmla="*/ 28 h 44"/>
                <a:gd name="T40" fmla="*/ 36 w 158"/>
                <a:gd name="T41" fmla="*/ 28 h 44"/>
                <a:gd name="T42" fmla="*/ 26 w 158"/>
                <a:gd name="T43" fmla="*/ 24 h 44"/>
                <a:gd name="T44" fmla="*/ 14 w 158"/>
                <a:gd name="T45" fmla="*/ 20 h 44"/>
                <a:gd name="T46" fmla="*/ 10 w 158"/>
                <a:gd name="T47" fmla="*/ 16 h 44"/>
                <a:gd name="T48" fmla="*/ 0 w 158"/>
                <a:gd name="T49" fmla="*/ 10 h 44"/>
                <a:gd name="T50" fmla="*/ 8 w 158"/>
                <a:gd name="T5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8" h="44">
                  <a:moveTo>
                    <a:pt x="8" y="2"/>
                  </a:moveTo>
                  <a:lnTo>
                    <a:pt x="28" y="0"/>
                  </a:lnTo>
                  <a:lnTo>
                    <a:pt x="46" y="10"/>
                  </a:lnTo>
                  <a:lnTo>
                    <a:pt x="56" y="14"/>
                  </a:lnTo>
                  <a:lnTo>
                    <a:pt x="74" y="14"/>
                  </a:lnTo>
                  <a:lnTo>
                    <a:pt x="84" y="10"/>
                  </a:lnTo>
                  <a:lnTo>
                    <a:pt x="100" y="10"/>
                  </a:lnTo>
                  <a:lnTo>
                    <a:pt x="112" y="18"/>
                  </a:lnTo>
                  <a:lnTo>
                    <a:pt x="114" y="24"/>
                  </a:lnTo>
                  <a:lnTo>
                    <a:pt x="134" y="26"/>
                  </a:lnTo>
                  <a:lnTo>
                    <a:pt x="142" y="26"/>
                  </a:lnTo>
                  <a:lnTo>
                    <a:pt x="144" y="32"/>
                  </a:lnTo>
                  <a:lnTo>
                    <a:pt x="154" y="36"/>
                  </a:lnTo>
                  <a:lnTo>
                    <a:pt x="158" y="42"/>
                  </a:lnTo>
                  <a:lnTo>
                    <a:pt x="144" y="44"/>
                  </a:lnTo>
                  <a:lnTo>
                    <a:pt x="126" y="40"/>
                  </a:lnTo>
                  <a:lnTo>
                    <a:pt x="116" y="38"/>
                  </a:lnTo>
                  <a:lnTo>
                    <a:pt x="108" y="38"/>
                  </a:lnTo>
                  <a:lnTo>
                    <a:pt x="78" y="36"/>
                  </a:lnTo>
                  <a:lnTo>
                    <a:pt x="68" y="28"/>
                  </a:lnTo>
                  <a:lnTo>
                    <a:pt x="36" y="28"/>
                  </a:lnTo>
                  <a:lnTo>
                    <a:pt x="26" y="24"/>
                  </a:lnTo>
                  <a:lnTo>
                    <a:pt x="14" y="20"/>
                  </a:lnTo>
                  <a:lnTo>
                    <a:pt x="10" y="16"/>
                  </a:lnTo>
                  <a:lnTo>
                    <a:pt x="0" y="1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7" name="Freeform 242"/>
            <p:cNvSpPr>
              <a:spLocks/>
            </p:cNvSpPr>
            <p:nvPr/>
          </p:nvSpPr>
          <p:spPr bwMode="gray">
            <a:xfrm>
              <a:off x="4665" y="2699"/>
              <a:ext cx="56" cy="36"/>
            </a:xfrm>
            <a:custGeom>
              <a:avLst/>
              <a:gdLst>
                <a:gd name="T0" fmla="*/ 0 w 56"/>
                <a:gd name="T1" fmla="*/ 36 h 36"/>
                <a:gd name="T2" fmla="*/ 18 w 56"/>
                <a:gd name="T3" fmla="*/ 28 h 36"/>
                <a:gd name="T4" fmla="*/ 30 w 56"/>
                <a:gd name="T5" fmla="*/ 18 h 36"/>
                <a:gd name="T6" fmla="*/ 54 w 56"/>
                <a:gd name="T7" fmla="*/ 8 h 36"/>
                <a:gd name="T8" fmla="*/ 56 w 56"/>
                <a:gd name="T9" fmla="*/ 2 h 36"/>
                <a:gd name="T10" fmla="*/ 38 w 56"/>
                <a:gd name="T11" fmla="*/ 0 h 36"/>
                <a:gd name="T12" fmla="*/ 24 w 56"/>
                <a:gd name="T13" fmla="*/ 8 h 36"/>
                <a:gd name="T14" fmla="*/ 14 w 56"/>
                <a:gd name="T15" fmla="*/ 16 h 36"/>
                <a:gd name="T16" fmla="*/ 8 w 56"/>
                <a:gd name="T17" fmla="*/ 18 h 36"/>
                <a:gd name="T18" fmla="*/ 2 w 56"/>
                <a:gd name="T19" fmla="*/ 22 h 36"/>
                <a:gd name="T20" fmla="*/ 0 w 56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36">
                  <a:moveTo>
                    <a:pt x="0" y="36"/>
                  </a:moveTo>
                  <a:lnTo>
                    <a:pt x="18" y="28"/>
                  </a:lnTo>
                  <a:lnTo>
                    <a:pt x="30" y="18"/>
                  </a:lnTo>
                  <a:lnTo>
                    <a:pt x="54" y="8"/>
                  </a:lnTo>
                  <a:lnTo>
                    <a:pt x="56" y="2"/>
                  </a:lnTo>
                  <a:lnTo>
                    <a:pt x="38" y="0"/>
                  </a:lnTo>
                  <a:lnTo>
                    <a:pt x="24" y="8"/>
                  </a:lnTo>
                  <a:lnTo>
                    <a:pt x="14" y="16"/>
                  </a:lnTo>
                  <a:lnTo>
                    <a:pt x="8" y="18"/>
                  </a:lnTo>
                  <a:lnTo>
                    <a:pt x="2" y="22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8" name="Freeform 243"/>
            <p:cNvSpPr>
              <a:spLocks/>
            </p:cNvSpPr>
            <p:nvPr/>
          </p:nvSpPr>
          <p:spPr bwMode="gray">
            <a:xfrm>
              <a:off x="4591" y="2717"/>
              <a:ext cx="30" cy="16"/>
            </a:xfrm>
            <a:custGeom>
              <a:avLst/>
              <a:gdLst>
                <a:gd name="T0" fmla="*/ 2 w 30"/>
                <a:gd name="T1" fmla="*/ 0 h 16"/>
                <a:gd name="T2" fmla="*/ 14 w 30"/>
                <a:gd name="T3" fmla="*/ 0 h 16"/>
                <a:gd name="T4" fmla="*/ 24 w 30"/>
                <a:gd name="T5" fmla="*/ 6 h 16"/>
                <a:gd name="T6" fmla="*/ 30 w 30"/>
                <a:gd name="T7" fmla="*/ 12 h 16"/>
                <a:gd name="T8" fmla="*/ 26 w 30"/>
                <a:gd name="T9" fmla="*/ 16 h 16"/>
                <a:gd name="T10" fmla="*/ 14 w 30"/>
                <a:gd name="T11" fmla="*/ 14 h 16"/>
                <a:gd name="T12" fmla="*/ 4 w 30"/>
                <a:gd name="T13" fmla="*/ 8 h 16"/>
                <a:gd name="T14" fmla="*/ 0 w 30"/>
                <a:gd name="T15" fmla="*/ 4 h 16"/>
                <a:gd name="T16" fmla="*/ 2 w 3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6">
                  <a:moveTo>
                    <a:pt x="2" y="0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30" y="12"/>
                  </a:lnTo>
                  <a:lnTo>
                    <a:pt x="26" y="16"/>
                  </a:lnTo>
                  <a:lnTo>
                    <a:pt x="14" y="14"/>
                  </a:lnTo>
                  <a:lnTo>
                    <a:pt x="4" y="8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29" name="Freeform 244"/>
            <p:cNvSpPr>
              <a:spLocks/>
            </p:cNvSpPr>
            <p:nvPr/>
          </p:nvSpPr>
          <p:spPr bwMode="gray">
            <a:xfrm>
              <a:off x="4605" y="2699"/>
              <a:ext cx="38" cy="10"/>
            </a:xfrm>
            <a:custGeom>
              <a:avLst/>
              <a:gdLst>
                <a:gd name="T0" fmla="*/ 0 w 38"/>
                <a:gd name="T1" fmla="*/ 10 h 10"/>
                <a:gd name="T2" fmla="*/ 18 w 38"/>
                <a:gd name="T3" fmla="*/ 10 h 10"/>
                <a:gd name="T4" fmla="*/ 38 w 38"/>
                <a:gd name="T5" fmla="*/ 10 h 10"/>
                <a:gd name="T6" fmla="*/ 38 w 38"/>
                <a:gd name="T7" fmla="*/ 4 h 10"/>
                <a:gd name="T8" fmla="*/ 24 w 38"/>
                <a:gd name="T9" fmla="*/ 4 h 10"/>
                <a:gd name="T10" fmla="*/ 18 w 38"/>
                <a:gd name="T11" fmla="*/ 2 h 10"/>
                <a:gd name="T12" fmla="*/ 8 w 38"/>
                <a:gd name="T13" fmla="*/ 0 h 10"/>
                <a:gd name="T14" fmla="*/ 4 w 38"/>
                <a:gd name="T15" fmla="*/ 2 h 10"/>
                <a:gd name="T16" fmla="*/ 0 w 38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">
                  <a:moveTo>
                    <a:pt x="0" y="10"/>
                  </a:moveTo>
                  <a:lnTo>
                    <a:pt x="18" y="10"/>
                  </a:lnTo>
                  <a:lnTo>
                    <a:pt x="38" y="10"/>
                  </a:lnTo>
                  <a:lnTo>
                    <a:pt x="38" y="4"/>
                  </a:lnTo>
                  <a:lnTo>
                    <a:pt x="24" y="4"/>
                  </a:lnTo>
                  <a:lnTo>
                    <a:pt x="18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0" name="Freeform 245"/>
            <p:cNvSpPr>
              <a:spLocks/>
            </p:cNvSpPr>
            <p:nvPr/>
          </p:nvSpPr>
          <p:spPr bwMode="gray">
            <a:xfrm>
              <a:off x="4575" y="2699"/>
              <a:ext cx="20" cy="10"/>
            </a:xfrm>
            <a:custGeom>
              <a:avLst/>
              <a:gdLst>
                <a:gd name="T0" fmla="*/ 0 w 20"/>
                <a:gd name="T1" fmla="*/ 2 h 10"/>
                <a:gd name="T2" fmla="*/ 0 w 20"/>
                <a:gd name="T3" fmla="*/ 10 h 10"/>
                <a:gd name="T4" fmla="*/ 20 w 20"/>
                <a:gd name="T5" fmla="*/ 10 h 10"/>
                <a:gd name="T6" fmla="*/ 18 w 20"/>
                <a:gd name="T7" fmla="*/ 2 h 10"/>
                <a:gd name="T8" fmla="*/ 8 w 20"/>
                <a:gd name="T9" fmla="*/ 0 h 10"/>
                <a:gd name="T10" fmla="*/ 0 w 20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0">
                  <a:moveTo>
                    <a:pt x="0" y="2"/>
                  </a:moveTo>
                  <a:lnTo>
                    <a:pt x="0" y="10"/>
                  </a:lnTo>
                  <a:lnTo>
                    <a:pt x="20" y="10"/>
                  </a:lnTo>
                  <a:lnTo>
                    <a:pt x="18" y="2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1" name="Freeform 246"/>
            <p:cNvSpPr>
              <a:spLocks/>
            </p:cNvSpPr>
            <p:nvPr/>
          </p:nvSpPr>
          <p:spPr bwMode="gray">
            <a:xfrm>
              <a:off x="4543" y="2699"/>
              <a:ext cx="26" cy="18"/>
            </a:xfrm>
            <a:custGeom>
              <a:avLst/>
              <a:gdLst>
                <a:gd name="T0" fmla="*/ 2 w 26"/>
                <a:gd name="T1" fmla="*/ 0 h 18"/>
                <a:gd name="T2" fmla="*/ 14 w 26"/>
                <a:gd name="T3" fmla="*/ 2 h 18"/>
                <a:gd name="T4" fmla="*/ 26 w 26"/>
                <a:gd name="T5" fmla="*/ 4 h 18"/>
                <a:gd name="T6" fmla="*/ 26 w 26"/>
                <a:gd name="T7" fmla="*/ 10 h 18"/>
                <a:gd name="T8" fmla="*/ 24 w 26"/>
                <a:gd name="T9" fmla="*/ 18 h 18"/>
                <a:gd name="T10" fmla="*/ 12 w 26"/>
                <a:gd name="T11" fmla="*/ 14 h 18"/>
                <a:gd name="T12" fmla="*/ 0 w 26"/>
                <a:gd name="T13" fmla="*/ 10 h 18"/>
                <a:gd name="T14" fmla="*/ 2 w 26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8">
                  <a:moveTo>
                    <a:pt x="2" y="0"/>
                  </a:moveTo>
                  <a:lnTo>
                    <a:pt x="14" y="2"/>
                  </a:lnTo>
                  <a:lnTo>
                    <a:pt x="26" y="4"/>
                  </a:lnTo>
                  <a:lnTo>
                    <a:pt x="26" y="10"/>
                  </a:lnTo>
                  <a:lnTo>
                    <a:pt x="24" y="18"/>
                  </a:lnTo>
                  <a:lnTo>
                    <a:pt x="12" y="14"/>
                  </a:lnTo>
                  <a:lnTo>
                    <a:pt x="0" y="1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2" name="Freeform 247"/>
            <p:cNvSpPr>
              <a:spLocks/>
            </p:cNvSpPr>
            <p:nvPr/>
          </p:nvSpPr>
          <p:spPr bwMode="gray">
            <a:xfrm>
              <a:off x="4589" y="2541"/>
              <a:ext cx="98" cy="118"/>
            </a:xfrm>
            <a:custGeom>
              <a:avLst/>
              <a:gdLst>
                <a:gd name="T0" fmla="*/ 12 w 98"/>
                <a:gd name="T1" fmla="*/ 36 h 118"/>
                <a:gd name="T2" fmla="*/ 12 w 98"/>
                <a:gd name="T3" fmla="*/ 26 h 118"/>
                <a:gd name="T4" fmla="*/ 20 w 98"/>
                <a:gd name="T5" fmla="*/ 14 h 118"/>
                <a:gd name="T6" fmla="*/ 32 w 98"/>
                <a:gd name="T7" fmla="*/ 8 h 118"/>
                <a:gd name="T8" fmla="*/ 48 w 98"/>
                <a:gd name="T9" fmla="*/ 10 h 118"/>
                <a:gd name="T10" fmla="*/ 58 w 98"/>
                <a:gd name="T11" fmla="*/ 14 h 118"/>
                <a:gd name="T12" fmla="*/ 74 w 98"/>
                <a:gd name="T13" fmla="*/ 14 h 118"/>
                <a:gd name="T14" fmla="*/ 84 w 98"/>
                <a:gd name="T15" fmla="*/ 12 h 118"/>
                <a:gd name="T16" fmla="*/ 90 w 98"/>
                <a:gd name="T17" fmla="*/ 8 h 118"/>
                <a:gd name="T18" fmla="*/ 98 w 98"/>
                <a:gd name="T19" fmla="*/ 0 h 118"/>
                <a:gd name="T20" fmla="*/ 98 w 98"/>
                <a:gd name="T21" fmla="*/ 8 h 118"/>
                <a:gd name="T22" fmla="*/ 88 w 98"/>
                <a:gd name="T23" fmla="*/ 20 h 118"/>
                <a:gd name="T24" fmla="*/ 80 w 98"/>
                <a:gd name="T25" fmla="*/ 26 h 118"/>
                <a:gd name="T26" fmla="*/ 56 w 98"/>
                <a:gd name="T27" fmla="*/ 22 h 118"/>
                <a:gd name="T28" fmla="*/ 42 w 98"/>
                <a:gd name="T29" fmla="*/ 20 h 118"/>
                <a:gd name="T30" fmla="*/ 30 w 98"/>
                <a:gd name="T31" fmla="*/ 20 h 118"/>
                <a:gd name="T32" fmla="*/ 24 w 98"/>
                <a:gd name="T33" fmla="*/ 20 h 118"/>
                <a:gd name="T34" fmla="*/ 18 w 98"/>
                <a:gd name="T35" fmla="*/ 26 h 118"/>
                <a:gd name="T36" fmla="*/ 18 w 98"/>
                <a:gd name="T37" fmla="*/ 36 h 118"/>
                <a:gd name="T38" fmla="*/ 22 w 98"/>
                <a:gd name="T39" fmla="*/ 42 h 118"/>
                <a:gd name="T40" fmla="*/ 26 w 98"/>
                <a:gd name="T41" fmla="*/ 46 h 118"/>
                <a:gd name="T42" fmla="*/ 28 w 98"/>
                <a:gd name="T43" fmla="*/ 50 h 118"/>
                <a:gd name="T44" fmla="*/ 32 w 98"/>
                <a:gd name="T45" fmla="*/ 52 h 118"/>
                <a:gd name="T46" fmla="*/ 38 w 98"/>
                <a:gd name="T47" fmla="*/ 44 h 118"/>
                <a:gd name="T48" fmla="*/ 42 w 98"/>
                <a:gd name="T49" fmla="*/ 42 h 118"/>
                <a:gd name="T50" fmla="*/ 52 w 98"/>
                <a:gd name="T51" fmla="*/ 44 h 118"/>
                <a:gd name="T52" fmla="*/ 60 w 98"/>
                <a:gd name="T53" fmla="*/ 40 h 118"/>
                <a:gd name="T54" fmla="*/ 70 w 98"/>
                <a:gd name="T55" fmla="*/ 40 h 118"/>
                <a:gd name="T56" fmla="*/ 68 w 98"/>
                <a:gd name="T57" fmla="*/ 46 h 118"/>
                <a:gd name="T58" fmla="*/ 56 w 98"/>
                <a:gd name="T59" fmla="*/ 48 h 118"/>
                <a:gd name="T60" fmla="*/ 50 w 98"/>
                <a:gd name="T61" fmla="*/ 54 h 118"/>
                <a:gd name="T62" fmla="*/ 44 w 98"/>
                <a:gd name="T63" fmla="*/ 60 h 118"/>
                <a:gd name="T64" fmla="*/ 44 w 98"/>
                <a:gd name="T65" fmla="*/ 62 h 118"/>
                <a:gd name="T66" fmla="*/ 48 w 98"/>
                <a:gd name="T67" fmla="*/ 68 h 118"/>
                <a:gd name="T68" fmla="*/ 54 w 98"/>
                <a:gd name="T69" fmla="*/ 80 h 118"/>
                <a:gd name="T70" fmla="*/ 54 w 98"/>
                <a:gd name="T71" fmla="*/ 84 h 118"/>
                <a:gd name="T72" fmla="*/ 56 w 98"/>
                <a:gd name="T73" fmla="*/ 92 h 118"/>
                <a:gd name="T74" fmla="*/ 62 w 98"/>
                <a:gd name="T75" fmla="*/ 96 h 118"/>
                <a:gd name="T76" fmla="*/ 54 w 98"/>
                <a:gd name="T77" fmla="*/ 100 h 118"/>
                <a:gd name="T78" fmla="*/ 46 w 98"/>
                <a:gd name="T79" fmla="*/ 98 h 118"/>
                <a:gd name="T80" fmla="*/ 44 w 98"/>
                <a:gd name="T81" fmla="*/ 104 h 118"/>
                <a:gd name="T82" fmla="*/ 38 w 98"/>
                <a:gd name="T83" fmla="*/ 94 h 118"/>
                <a:gd name="T84" fmla="*/ 34 w 98"/>
                <a:gd name="T85" fmla="*/ 84 h 118"/>
                <a:gd name="T86" fmla="*/ 32 w 98"/>
                <a:gd name="T87" fmla="*/ 70 h 118"/>
                <a:gd name="T88" fmla="*/ 24 w 98"/>
                <a:gd name="T89" fmla="*/ 70 h 118"/>
                <a:gd name="T90" fmla="*/ 22 w 98"/>
                <a:gd name="T91" fmla="*/ 76 h 118"/>
                <a:gd name="T92" fmla="*/ 24 w 98"/>
                <a:gd name="T93" fmla="*/ 92 h 118"/>
                <a:gd name="T94" fmla="*/ 24 w 98"/>
                <a:gd name="T95" fmla="*/ 98 h 118"/>
                <a:gd name="T96" fmla="*/ 24 w 98"/>
                <a:gd name="T97" fmla="*/ 112 h 118"/>
                <a:gd name="T98" fmla="*/ 22 w 98"/>
                <a:gd name="T99" fmla="*/ 118 h 118"/>
                <a:gd name="T100" fmla="*/ 10 w 98"/>
                <a:gd name="T101" fmla="*/ 116 h 118"/>
                <a:gd name="T102" fmla="*/ 10 w 98"/>
                <a:gd name="T103" fmla="*/ 102 h 118"/>
                <a:gd name="T104" fmla="*/ 12 w 98"/>
                <a:gd name="T105" fmla="*/ 90 h 118"/>
                <a:gd name="T106" fmla="*/ 10 w 98"/>
                <a:gd name="T107" fmla="*/ 84 h 118"/>
                <a:gd name="T108" fmla="*/ 0 w 98"/>
                <a:gd name="T109" fmla="*/ 80 h 118"/>
                <a:gd name="T110" fmla="*/ 0 w 98"/>
                <a:gd name="T111" fmla="*/ 68 h 118"/>
                <a:gd name="T112" fmla="*/ 4 w 98"/>
                <a:gd name="T113" fmla="*/ 58 h 118"/>
                <a:gd name="T114" fmla="*/ 8 w 98"/>
                <a:gd name="T115" fmla="*/ 42 h 118"/>
                <a:gd name="T116" fmla="*/ 12 w 98"/>
                <a:gd name="T117" fmla="*/ 3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8" h="118">
                  <a:moveTo>
                    <a:pt x="12" y="36"/>
                  </a:moveTo>
                  <a:lnTo>
                    <a:pt x="12" y="26"/>
                  </a:lnTo>
                  <a:lnTo>
                    <a:pt x="20" y="14"/>
                  </a:lnTo>
                  <a:lnTo>
                    <a:pt x="32" y="8"/>
                  </a:lnTo>
                  <a:lnTo>
                    <a:pt x="48" y="10"/>
                  </a:lnTo>
                  <a:lnTo>
                    <a:pt x="58" y="14"/>
                  </a:lnTo>
                  <a:lnTo>
                    <a:pt x="74" y="14"/>
                  </a:lnTo>
                  <a:lnTo>
                    <a:pt x="84" y="12"/>
                  </a:lnTo>
                  <a:lnTo>
                    <a:pt x="90" y="8"/>
                  </a:lnTo>
                  <a:lnTo>
                    <a:pt x="98" y="0"/>
                  </a:lnTo>
                  <a:lnTo>
                    <a:pt x="98" y="8"/>
                  </a:lnTo>
                  <a:lnTo>
                    <a:pt x="88" y="20"/>
                  </a:lnTo>
                  <a:lnTo>
                    <a:pt x="80" y="26"/>
                  </a:lnTo>
                  <a:lnTo>
                    <a:pt x="56" y="22"/>
                  </a:lnTo>
                  <a:lnTo>
                    <a:pt x="42" y="20"/>
                  </a:lnTo>
                  <a:lnTo>
                    <a:pt x="30" y="20"/>
                  </a:lnTo>
                  <a:lnTo>
                    <a:pt x="24" y="20"/>
                  </a:lnTo>
                  <a:lnTo>
                    <a:pt x="18" y="26"/>
                  </a:lnTo>
                  <a:lnTo>
                    <a:pt x="18" y="36"/>
                  </a:lnTo>
                  <a:lnTo>
                    <a:pt x="22" y="42"/>
                  </a:lnTo>
                  <a:lnTo>
                    <a:pt x="26" y="46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8" y="44"/>
                  </a:lnTo>
                  <a:lnTo>
                    <a:pt x="42" y="42"/>
                  </a:lnTo>
                  <a:lnTo>
                    <a:pt x="52" y="44"/>
                  </a:lnTo>
                  <a:lnTo>
                    <a:pt x="60" y="40"/>
                  </a:lnTo>
                  <a:lnTo>
                    <a:pt x="70" y="40"/>
                  </a:lnTo>
                  <a:lnTo>
                    <a:pt x="68" y="46"/>
                  </a:lnTo>
                  <a:lnTo>
                    <a:pt x="56" y="48"/>
                  </a:lnTo>
                  <a:lnTo>
                    <a:pt x="50" y="54"/>
                  </a:lnTo>
                  <a:lnTo>
                    <a:pt x="44" y="60"/>
                  </a:lnTo>
                  <a:lnTo>
                    <a:pt x="44" y="62"/>
                  </a:lnTo>
                  <a:lnTo>
                    <a:pt x="48" y="68"/>
                  </a:lnTo>
                  <a:lnTo>
                    <a:pt x="54" y="80"/>
                  </a:lnTo>
                  <a:lnTo>
                    <a:pt x="54" y="84"/>
                  </a:lnTo>
                  <a:lnTo>
                    <a:pt x="56" y="92"/>
                  </a:lnTo>
                  <a:lnTo>
                    <a:pt x="62" y="96"/>
                  </a:lnTo>
                  <a:lnTo>
                    <a:pt x="54" y="100"/>
                  </a:lnTo>
                  <a:lnTo>
                    <a:pt x="46" y="98"/>
                  </a:lnTo>
                  <a:lnTo>
                    <a:pt x="44" y="104"/>
                  </a:lnTo>
                  <a:lnTo>
                    <a:pt x="38" y="94"/>
                  </a:lnTo>
                  <a:lnTo>
                    <a:pt x="34" y="84"/>
                  </a:lnTo>
                  <a:lnTo>
                    <a:pt x="32" y="70"/>
                  </a:lnTo>
                  <a:lnTo>
                    <a:pt x="24" y="70"/>
                  </a:lnTo>
                  <a:lnTo>
                    <a:pt x="22" y="76"/>
                  </a:lnTo>
                  <a:lnTo>
                    <a:pt x="24" y="92"/>
                  </a:lnTo>
                  <a:lnTo>
                    <a:pt x="24" y="98"/>
                  </a:lnTo>
                  <a:lnTo>
                    <a:pt x="24" y="112"/>
                  </a:lnTo>
                  <a:lnTo>
                    <a:pt x="22" y="118"/>
                  </a:lnTo>
                  <a:lnTo>
                    <a:pt x="10" y="116"/>
                  </a:lnTo>
                  <a:lnTo>
                    <a:pt x="10" y="102"/>
                  </a:lnTo>
                  <a:lnTo>
                    <a:pt x="12" y="90"/>
                  </a:lnTo>
                  <a:lnTo>
                    <a:pt x="10" y="84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4" y="58"/>
                  </a:lnTo>
                  <a:lnTo>
                    <a:pt x="8" y="42"/>
                  </a:lnTo>
                  <a:lnTo>
                    <a:pt x="12" y="3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3" name="Freeform 248"/>
            <p:cNvSpPr>
              <a:spLocks/>
            </p:cNvSpPr>
            <p:nvPr/>
          </p:nvSpPr>
          <p:spPr bwMode="gray">
            <a:xfrm>
              <a:off x="4777" y="2577"/>
              <a:ext cx="162" cy="136"/>
            </a:xfrm>
            <a:custGeom>
              <a:avLst/>
              <a:gdLst>
                <a:gd name="T0" fmla="*/ 2 w 162"/>
                <a:gd name="T1" fmla="*/ 8 h 136"/>
                <a:gd name="T2" fmla="*/ 20 w 162"/>
                <a:gd name="T3" fmla="*/ 2 h 136"/>
                <a:gd name="T4" fmla="*/ 30 w 162"/>
                <a:gd name="T5" fmla="*/ 0 h 136"/>
                <a:gd name="T6" fmla="*/ 48 w 162"/>
                <a:gd name="T7" fmla="*/ 2 h 136"/>
                <a:gd name="T8" fmla="*/ 56 w 162"/>
                <a:gd name="T9" fmla="*/ 10 h 136"/>
                <a:gd name="T10" fmla="*/ 54 w 162"/>
                <a:gd name="T11" fmla="*/ 22 h 136"/>
                <a:gd name="T12" fmla="*/ 54 w 162"/>
                <a:gd name="T13" fmla="*/ 30 h 136"/>
                <a:gd name="T14" fmla="*/ 60 w 162"/>
                <a:gd name="T15" fmla="*/ 34 h 136"/>
                <a:gd name="T16" fmla="*/ 62 w 162"/>
                <a:gd name="T17" fmla="*/ 42 h 136"/>
                <a:gd name="T18" fmla="*/ 70 w 162"/>
                <a:gd name="T19" fmla="*/ 44 h 136"/>
                <a:gd name="T20" fmla="*/ 80 w 162"/>
                <a:gd name="T21" fmla="*/ 42 h 136"/>
                <a:gd name="T22" fmla="*/ 86 w 162"/>
                <a:gd name="T23" fmla="*/ 32 h 136"/>
                <a:gd name="T24" fmla="*/ 94 w 162"/>
                <a:gd name="T25" fmla="*/ 26 h 136"/>
                <a:gd name="T26" fmla="*/ 104 w 162"/>
                <a:gd name="T27" fmla="*/ 22 h 136"/>
                <a:gd name="T28" fmla="*/ 110 w 162"/>
                <a:gd name="T29" fmla="*/ 16 h 136"/>
                <a:gd name="T30" fmla="*/ 128 w 162"/>
                <a:gd name="T31" fmla="*/ 22 h 136"/>
                <a:gd name="T32" fmla="*/ 142 w 162"/>
                <a:gd name="T33" fmla="*/ 26 h 136"/>
                <a:gd name="T34" fmla="*/ 158 w 162"/>
                <a:gd name="T35" fmla="*/ 32 h 136"/>
                <a:gd name="T36" fmla="*/ 162 w 162"/>
                <a:gd name="T37" fmla="*/ 34 h 136"/>
                <a:gd name="T38" fmla="*/ 162 w 162"/>
                <a:gd name="T39" fmla="*/ 136 h 136"/>
                <a:gd name="T40" fmla="*/ 148 w 162"/>
                <a:gd name="T41" fmla="*/ 124 h 136"/>
                <a:gd name="T42" fmla="*/ 138 w 162"/>
                <a:gd name="T43" fmla="*/ 120 h 136"/>
                <a:gd name="T44" fmla="*/ 130 w 162"/>
                <a:gd name="T45" fmla="*/ 120 h 136"/>
                <a:gd name="T46" fmla="*/ 124 w 162"/>
                <a:gd name="T47" fmla="*/ 124 h 136"/>
                <a:gd name="T48" fmla="*/ 110 w 162"/>
                <a:gd name="T49" fmla="*/ 126 h 136"/>
                <a:gd name="T50" fmla="*/ 108 w 162"/>
                <a:gd name="T51" fmla="*/ 118 h 136"/>
                <a:gd name="T52" fmla="*/ 110 w 162"/>
                <a:gd name="T53" fmla="*/ 114 h 136"/>
                <a:gd name="T54" fmla="*/ 116 w 162"/>
                <a:gd name="T55" fmla="*/ 112 h 136"/>
                <a:gd name="T56" fmla="*/ 124 w 162"/>
                <a:gd name="T57" fmla="*/ 110 h 136"/>
                <a:gd name="T58" fmla="*/ 126 w 162"/>
                <a:gd name="T59" fmla="*/ 98 h 136"/>
                <a:gd name="T60" fmla="*/ 122 w 162"/>
                <a:gd name="T61" fmla="*/ 90 h 136"/>
                <a:gd name="T62" fmla="*/ 112 w 162"/>
                <a:gd name="T63" fmla="*/ 80 h 136"/>
                <a:gd name="T64" fmla="*/ 90 w 162"/>
                <a:gd name="T65" fmla="*/ 68 h 136"/>
                <a:gd name="T66" fmla="*/ 66 w 162"/>
                <a:gd name="T67" fmla="*/ 62 h 136"/>
                <a:gd name="T68" fmla="*/ 60 w 162"/>
                <a:gd name="T69" fmla="*/ 56 h 136"/>
                <a:gd name="T70" fmla="*/ 54 w 162"/>
                <a:gd name="T71" fmla="*/ 54 h 136"/>
                <a:gd name="T72" fmla="*/ 48 w 162"/>
                <a:gd name="T73" fmla="*/ 40 h 136"/>
                <a:gd name="T74" fmla="*/ 42 w 162"/>
                <a:gd name="T75" fmla="*/ 42 h 136"/>
                <a:gd name="T76" fmla="*/ 42 w 162"/>
                <a:gd name="T77" fmla="*/ 48 h 136"/>
                <a:gd name="T78" fmla="*/ 42 w 162"/>
                <a:gd name="T79" fmla="*/ 58 h 136"/>
                <a:gd name="T80" fmla="*/ 32 w 162"/>
                <a:gd name="T81" fmla="*/ 56 h 136"/>
                <a:gd name="T82" fmla="*/ 32 w 162"/>
                <a:gd name="T83" fmla="*/ 46 h 136"/>
                <a:gd name="T84" fmla="*/ 30 w 162"/>
                <a:gd name="T85" fmla="*/ 40 h 136"/>
                <a:gd name="T86" fmla="*/ 20 w 162"/>
                <a:gd name="T87" fmla="*/ 38 h 136"/>
                <a:gd name="T88" fmla="*/ 30 w 162"/>
                <a:gd name="T89" fmla="*/ 32 h 136"/>
                <a:gd name="T90" fmla="*/ 42 w 162"/>
                <a:gd name="T91" fmla="*/ 34 h 136"/>
                <a:gd name="T92" fmla="*/ 50 w 162"/>
                <a:gd name="T93" fmla="*/ 32 h 136"/>
                <a:gd name="T94" fmla="*/ 46 w 162"/>
                <a:gd name="T95" fmla="*/ 24 h 136"/>
                <a:gd name="T96" fmla="*/ 30 w 162"/>
                <a:gd name="T97" fmla="*/ 24 h 136"/>
                <a:gd name="T98" fmla="*/ 20 w 162"/>
                <a:gd name="T99" fmla="*/ 26 h 136"/>
                <a:gd name="T100" fmla="*/ 16 w 162"/>
                <a:gd name="T101" fmla="*/ 16 h 136"/>
                <a:gd name="T102" fmla="*/ 6 w 162"/>
                <a:gd name="T103" fmla="*/ 16 h 136"/>
                <a:gd name="T104" fmla="*/ 0 w 162"/>
                <a:gd name="T105" fmla="*/ 14 h 136"/>
                <a:gd name="T106" fmla="*/ 2 w 162"/>
                <a:gd name="T107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36">
                  <a:moveTo>
                    <a:pt x="2" y="8"/>
                  </a:moveTo>
                  <a:lnTo>
                    <a:pt x="20" y="2"/>
                  </a:lnTo>
                  <a:lnTo>
                    <a:pt x="30" y="0"/>
                  </a:lnTo>
                  <a:lnTo>
                    <a:pt x="48" y="2"/>
                  </a:lnTo>
                  <a:lnTo>
                    <a:pt x="56" y="10"/>
                  </a:lnTo>
                  <a:lnTo>
                    <a:pt x="54" y="22"/>
                  </a:lnTo>
                  <a:lnTo>
                    <a:pt x="54" y="30"/>
                  </a:lnTo>
                  <a:lnTo>
                    <a:pt x="60" y="34"/>
                  </a:lnTo>
                  <a:lnTo>
                    <a:pt x="62" y="42"/>
                  </a:lnTo>
                  <a:lnTo>
                    <a:pt x="70" y="44"/>
                  </a:lnTo>
                  <a:lnTo>
                    <a:pt x="80" y="42"/>
                  </a:lnTo>
                  <a:lnTo>
                    <a:pt x="86" y="32"/>
                  </a:lnTo>
                  <a:lnTo>
                    <a:pt x="94" y="26"/>
                  </a:lnTo>
                  <a:lnTo>
                    <a:pt x="104" y="22"/>
                  </a:lnTo>
                  <a:lnTo>
                    <a:pt x="110" y="16"/>
                  </a:lnTo>
                  <a:lnTo>
                    <a:pt x="128" y="22"/>
                  </a:lnTo>
                  <a:lnTo>
                    <a:pt x="142" y="26"/>
                  </a:lnTo>
                  <a:lnTo>
                    <a:pt x="158" y="32"/>
                  </a:lnTo>
                  <a:lnTo>
                    <a:pt x="162" y="34"/>
                  </a:lnTo>
                  <a:lnTo>
                    <a:pt x="162" y="136"/>
                  </a:lnTo>
                  <a:lnTo>
                    <a:pt x="148" y="124"/>
                  </a:lnTo>
                  <a:lnTo>
                    <a:pt x="138" y="120"/>
                  </a:lnTo>
                  <a:lnTo>
                    <a:pt x="130" y="120"/>
                  </a:lnTo>
                  <a:lnTo>
                    <a:pt x="124" y="124"/>
                  </a:lnTo>
                  <a:lnTo>
                    <a:pt x="110" y="126"/>
                  </a:lnTo>
                  <a:lnTo>
                    <a:pt x="108" y="118"/>
                  </a:lnTo>
                  <a:lnTo>
                    <a:pt x="110" y="114"/>
                  </a:lnTo>
                  <a:lnTo>
                    <a:pt x="116" y="112"/>
                  </a:lnTo>
                  <a:lnTo>
                    <a:pt x="124" y="110"/>
                  </a:lnTo>
                  <a:lnTo>
                    <a:pt x="126" y="98"/>
                  </a:lnTo>
                  <a:lnTo>
                    <a:pt x="122" y="90"/>
                  </a:lnTo>
                  <a:lnTo>
                    <a:pt x="112" y="80"/>
                  </a:lnTo>
                  <a:lnTo>
                    <a:pt x="90" y="68"/>
                  </a:lnTo>
                  <a:lnTo>
                    <a:pt x="66" y="62"/>
                  </a:lnTo>
                  <a:lnTo>
                    <a:pt x="60" y="56"/>
                  </a:lnTo>
                  <a:lnTo>
                    <a:pt x="54" y="54"/>
                  </a:lnTo>
                  <a:lnTo>
                    <a:pt x="48" y="40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2" y="58"/>
                  </a:lnTo>
                  <a:lnTo>
                    <a:pt x="32" y="56"/>
                  </a:lnTo>
                  <a:lnTo>
                    <a:pt x="32" y="46"/>
                  </a:lnTo>
                  <a:lnTo>
                    <a:pt x="30" y="40"/>
                  </a:lnTo>
                  <a:lnTo>
                    <a:pt x="20" y="38"/>
                  </a:lnTo>
                  <a:lnTo>
                    <a:pt x="30" y="32"/>
                  </a:lnTo>
                  <a:lnTo>
                    <a:pt x="42" y="34"/>
                  </a:lnTo>
                  <a:lnTo>
                    <a:pt x="50" y="32"/>
                  </a:lnTo>
                  <a:lnTo>
                    <a:pt x="46" y="24"/>
                  </a:lnTo>
                  <a:lnTo>
                    <a:pt x="30" y="24"/>
                  </a:lnTo>
                  <a:lnTo>
                    <a:pt x="20" y="26"/>
                  </a:lnTo>
                  <a:lnTo>
                    <a:pt x="16" y="16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4" name="Freeform 249"/>
            <p:cNvSpPr>
              <a:spLocks/>
            </p:cNvSpPr>
            <p:nvPr/>
          </p:nvSpPr>
          <p:spPr bwMode="gray">
            <a:xfrm>
              <a:off x="4731" y="2613"/>
              <a:ext cx="48" cy="16"/>
            </a:xfrm>
            <a:custGeom>
              <a:avLst/>
              <a:gdLst>
                <a:gd name="T0" fmla="*/ 4 w 48"/>
                <a:gd name="T1" fmla="*/ 2 h 16"/>
                <a:gd name="T2" fmla="*/ 20 w 48"/>
                <a:gd name="T3" fmla="*/ 0 h 16"/>
                <a:gd name="T4" fmla="*/ 38 w 48"/>
                <a:gd name="T5" fmla="*/ 2 h 16"/>
                <a:gd name="T6" fmla="*/ 48 w 48"/>
                <a:gd name="T7" fmla="*/ 10 h 16"/>
                <a:gd name="T8" fmla="*/ 46 w 48"/>
                <a:gd name="T9" fmla="*/ 16 h 16"/>
                <a:gd name="T10" fmla="*/ 34 w 48"/>
                <a:gd name="T11" fmla="*/ 12 h 16"/>
                <a:gd name="T12" fmla="*/ 24 w 48"/>
                <a:gd name="T13" fmla="*/ 10 h 16"/>
                <a:gd name="T14" fmla="*/ 12 w 48"/>
                <a:gd name="T15" fmla="*/ 10 h 16"/>
                <a:gd name="T16" fmla="*/ 8 w 48"/>
                <a:gd name="T17" fmla="*/ 14 h 16"/>
                <a:gd name="T18" fmla="*/ 2 w 48"/>
                <a:gd name="T19" fmla="*/ 14 h 16"/>
                <a:gd name="T20" fmla="*/ 0 w 48"/>
                <a:gd name="T21" fmla="*/ 6 h 16"/>
                <a:gd name="T22" fmla="*/ 4 w 48"/>
                <a:gd name="T2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6">
                  <a:moveTo>
                    <a:pt x="4" y="2"/>
                  </a:moveTo>
                  <a:lnTo>
                    <a:pt x="20" y="0"/>
                  </a:lnTo>
                  <a:lnTo>
                    <a:pt x="38" y="2"/>
                  </a:lnTo>
                  <a:lnTo>
                    <a:pt x="48" y="10"/>
                  </a:lnTo>
                  <a:lnTo>
                    <a:pt x="46" y="16"/>
                  </a:lnTo>
                  <a:lnTo>
                    <a:pt x="34" y="12"/>
                  </a:lnTo>
                  <a:lnTo>
                    <a:pt x="24" y="10"/>
                  </a:lnTo>
                  <a:lnTo>
                    <a:pt x="12" y="10"/>
                  </a:lnTo>
                  <a:lnTo>
                    <a:pt x="8" y="14"/>
                  </a:lnTo>
                  <a:lnTo>
                    <a:pt x="2" y="14"/>
                  </a:lnTo>
                  <a:lnTo>
                    <a:pt x="0" y="6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5" name="Freeform 250"/>
            <p:cNvSpPr>
              <a:spLocks/>
            </p:cNvSpPr>
            <p:nvPr/>
          </p:nvSpPr>
          <p:spPr bwMode="gray">
            <a:xfrm>
              <a:off x="4705" y="2619"/>
              <a:ext cx="18" cy="10"/>
            </a:xfrm>
            <a:custGeom>
              <a:avLst/>
              <a:gdLst>
                <a:gd name="T0" fmla="*/ 2 w 18"/>
                <a:gd name="T1" fmla="*/ 0 h 10"/>
                <a:gd name="T2" fmla="*/ 12 w 18"/>
                <a:gd name="T3" fmla="*/ 0 h 10"/>
                <a:gd name="T4" fmla="*/ 18 w 18"/>
                <a:gd name="T5" fmla="*/ 4 h 10"/>
                <a:gd name="T6" fmla="*/ 14 w 18"/>
                <a:gd name="T7" fmla="*/ 10 h 10"/>
                <a:gd name="T8" fmla="*/ 4 w 18"/>
                <a:gd name="T9" fmla="*/ 10 h 10"/>
                <a:gd name="T10" fmla="*/ 0 w 18"/>
                <a:gd name="T11" fmla="*/ 6 h 10"/>
                <a:gd name="T12" fmla="*/ 2 w 1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0">
                  <a:moveTo>
                    <a:pt x="2" y="0"/>
                  </a:moveTo>
                  <a:lnTo>
                    <a:pt x="12" y="0"/>
                  </a:lnTo>
                  <a:lnTo>
                    <a:pt x="18" y="4"/>
                  </a:lnTo>
                  <a:lnTo>
                    <a:pt x="14" y="10"/>
                  </a:lnTo>
                  <a:lnTo>
                    <a:pt x="4" y="10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6" name="Freeform 251"/>
            <p:cNvSpPr>
              <a:spLocks/>
            </p:cNvSpPr>
            <p:nvPr/>
          </p:nvSpPr>
          <p:spPr bwMode="gray">
            <a:xfrm>
              <a:off x="4725" y="2537"/>
              <a:ext cx="22" cy="50"/>
            </a:xfrm>
            <a:custGeom>
              <a:avLst/>
              <a:gdLst>
                <a:gd name="T0" fmla="*/ 0 w 22"/>
                <a:gd name="T1" fmla="*/ 0 h 50"/>
                <a:gd name="T2" fmla="*/ 6 w 22"/>
                <a:gd name="T3" fmla="*/ 2 h 50"/>
                <a:gd name="T4" fmla="*/ 8 w 22"/>
                <a:gd name="T5" fmla="*/ 10 h 50"/>
                <a:gd name="T6" fmla="*/ 8 w 22"/>
                <a:gd name="T7" fmla="*/ 14 h 50"/>
                <a:gd name="T8" fmla="*/ 14 w 22"/>
                <a:gd name="T9" fmla="*/ 6 h 50"/>
                <a:gd name="T10" fmla="*/ 20 w 22"/>
                <a:gd name="T11" fmla="*/ 4 h 50"/>
                <a:gd name="T12" fmla="*/ 22 w 22"/>
                <a:gd name="T13" fmla="*/ 14 h 50"/>
                <a:gd name="T14" fmla="*/ 16 w 22"/>
                <a:gd name="T15" fmla="*/ 16 h 50"/>
                <a:gd name="T16" fmla="*/ 14 w 22"/>
                <a:gd name="T17" fmla="*/ 20 h 50"/>
                <a:gd name="T18" fmla="*/ 18 w 22"/>
                <a:gd name="T19" fmla="*/ 22 h 50"/>
                <a:gd name="T20" fmla="*/ 20 w 22"/>
                <a:gd name="T21" fmla="*/ 26 h 50"/>
                <a:gd name="T22" fmla="*/ 8 w 22"/>
                <a:gd name="T23" fmla="*/ 26 h 50"/>
                <a:gd name="T24" fmla="*/ 8 w 22"/>
                <a:gd name="T25" fmla="*/ 30 h 50"/>
                <a:gd name="T26" fmla="*/ 10 w 22"/>
                <a:gd name="T27" fmla="*/ 38 h 50"/>
                <a:gd name="T28" fmla="*/ 16 w 22"/>
                <a:gd name="T29" fmla="*/ 44 h 50"/>
                <a:gd name="T30" fmla="*/ 18 w 22"/>
                <a:gd name="T31" fmla="*/ 46 h 50"/>
                <a:gd name="T32" fmla="*/ 18 w 22"/>
                <a:gd name="T33" fmla="*/ 48 h 50"/>
                <a:gd name="T34" fmla="*/ 16 w 22"/>
                <a:gd name="T35" fmla="*/ 50 h 50"/>
                <a:gd name="T36" fmla="*/ 12 w 22"/>
                <a:gd name="T37" fmla="*/ 50 h 50"/>
                <a:gd name="T38" fmla="*/ 8 w 22"/>
                <a:gd name="T39" fmla="*/ 48 h 50"/>
                <a:gd name="T40" fmla="*/ 6 w 22"/>
                <a:gd name="T41" fmla="*/ 46 h 50"/>
                <a:gd name="T42" fmla="*/ 2 w 22"/>
                <a:gd name="T43" fmla="*/ 32 h 50"/>
                <a:gd name="T44" fmla="*/ 0 w 22"/>
                <a:gd name="T45" fmla="*/ 22 h 50"/>
                <a:gd name="T46" fmla="*/ 2 w 22"/>
                <a:gd name="T47" fmla="*/ 12 h 50"/>
                <a:gd name="T48" fmla="*/ 0 w 22"/>
                <a:gd name="T4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0">
                  <a:moveTo>
                    <a:pt x="0" y="0"/>
                  </a:moveTo>
                  <a:lnTo>
                    <a:pt x="6" y="2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2" y="14"/>
                  </a:lnTo>
                  <a:lnTo>
                    <a:pt x="16" y="16"/>
                  </a:lnTo>
                  <a:lnTo>
                    <a:pt x="14" y="20"/>
                  </a:lnTo>
                  <a:lnTo>
                    <a:pt x="18" y="22"/>
                  </a:lnTo>
                  <a:lnTo>
                    <a:pt x="20" y="26"/>
                  </a:lnTo>
                  <a:lnTo>
                    <a:pt x="8" y="26"/>
                  </a:lnTo>
                  <a:lnTo>
                    <a:pt x="8" y="30"/>
                  </a:lnTo>
                  <a:lnTo>
                    <a:pt x="10" y="38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0"/>
                  </a:lnTo>
                  <a:lnTo>
                    <a:pt x="12" y="50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7" name="Freeform 252"/>
            <p:cNvSpPr>
              <a:spLocks/>
            </p:cNvSpPr>
            <p:nvPr/>
          </p:nvSpPr>
          <p:spPr bwMode="gray">
            <a:xfrm>
              <a:off x="4939" y="2611"/>
              <a:ext cx="154" cy="130"/>
            </a:xfrm>
            <a:custGeom>
              <a:avLst/>
              <a:gdLst>
                <a:gd name="T0" fmla="*/ 0 w 154"/>
                <a:gd name="T1" fmla="*/ 0 h 130"/>
                <a:gd name="T2" fmla="*/ 14 w 154"/>
                <a:gd name="T3" fmla="*/ 4 h 130"/>
                <a:gd name="T4" fmla="*/ 32 w 154"/>
                <a:gd name="T5" fmla="*/ 10 h 130"/>
                <a:gd name="T6" fmla="*/ 50 w 154"/>
                <a:gd name="T7" fmla="*/ 18 h 130"/>
                <a:gd name="T8" fmla="*/ 66 w 154"/>
                <a:gd name="T9" fmla="*/ 28 h 130"/>
                <a:gd name="T10" fmla="*/ 74 w 154"/>
                <a:gd name="T11" fmla="*/ 38 h 130"/>
                <a:gd name="T12" fmla="*/ 84 w 154"/>
                <a:gd name="T13" fmla="*/ 44 h 130"/>
                <a:gd name="T14" fmla="*/ 100 w 154"/>
                <a:gd name="T15" fmla="*/ 52 h 130"/>
                <a:gd name="T16" fmla="*/ 108 w 154"/>
                <a:gd name="T17" fmla="*/ 58 h 130"/>
                <a:gd name="T18" fmla="*/ 108 w 154"/>
                <a:gd name="T19" fmla="*/ 62 h 130"/>
                <a:gd name="T20" fmla="*/ 110 w 154"/>
                <a:gd name="T21" fmla="*/ 64 h 130"/>
                <a:gd name="T22" fmla="*/ 108 w 154"/>
                <a:gd name="T23" fmla="*/ 66 h 130"/>
                <a:gd name="T24" fmla="*/ 94 w 154"/>
                <a:gd name="T25" fmla="*/ 66 h 130"/>
                <a:gd name="T26" fmla="*/ 100 w 154"/>
                <a:gd name="T27" fmla="*/ 72 h 130"/>
                <a:gd name="T28" fmla="*/ 110 w 154"/>
                <a:gd name="T29" fmla="*/ 86 h 130"/>
                <a:gd name="T30" fmla="*/ 124 w 154"/>
                <a:gd name="T31" fmla="*/ 102 h 130"/>
                <a:gd name="T32" fmla="*/ 130 w 154"/>
                <a:gd name="T33" fmla="*/ 106 h 130"/>
                <a:gd name="T34" fmla="*/ 138 w 154"/>
                <a:gd name="T35" fmla="*/ 114 h 130"/>
                <a:gd name="T36" fmla="*/ 154 w 154"/>
                <a:gd name="T37" fmla="*/ 124 h 130"/>
                <a:gd name="T38" fmla="*/ 152 w 154"/>
                <a:gd name="T39" fmla="*/ 130 h 130"/>
                <a:gd name="T40" fmla="*/ 136 w 154"/>
                <a:gd name="T41" fmla="*/ 122 h 130"/>
                <a:gd name="T42" fmla="*/ 124 w 154"/>
                <a:gd name="T43" fmla="*/ 120 h 130"/>
                <a:gd name="T44" fmla="*/ 104 w 154"/>
                <a:gd name="T45" fmla="*/ 118 h 130"/>
                <a:gd name="T46" fmla="*/ 94 w 154"/>
                <a:gd name="T47" fmla="*/ 106 h 130"/>
                <a:gd name="T48" fmla="*/ 84 w 154"/>
                <a:gd name="T49" fmla="*/ 92 h 130"/>
                <a:gd name="T50" fmla="*/ 72 w 154"/>
                <a:gd name="T51" fmla="*/ 84 h 130"/>
                <a:gd name="T52" fmla="*/ 60 w 154"/>
                <a:gd name="T53" fmla="*/ 76 h 130"/>
                <a:gd name="T54" fmla="*/ 46 w 154"/>
                <a:gd name="T55" fmla="*/ 70 h 130"/>
                <a:gd name="T56" fmla="*/ 46 w 154"/>
                <a:gd name="T57" fmla="*/ 80 h 130"/>
                <a:gd name="T58" fmla="*/ 42 w 154"/>
                <a:gd name="T59" fmla="*/ 86 h 130"/>
                <a:gd name="T60" fmla="*/ 28 w 154"/>
                <a:gd name="T61" fmla="*/ 88 h 130"/>
                <a:gd name="T62" fmla="*/ 30 w 154"/>
                <a:gd name="T63" fmla="*/ 96 h 130"/>
                <a:gd name="T64" fmla="*/ 38 w 154"/>
                <a:gd name="T65" fmla="*/ 100 h 130"/>
                <a:gd name="T66" fmla="*/ 32 w 154"/>
                <a:gd name="T67" fmla="*/ 106 h 130"/>
                <a:gd name="T68" fmla="*/ 18 w 154"/>
                <a:gd name="T69" fmla="*/ 102 h 130"/>
                <a:gd name="T70" fmla="*/ 8 w 154"/>
                <a:gd name="T71" fmla="*/ 102 h 130"/>
                <a:gd name="T72" fmla="*/ 0 w 154"/>
                <a:gd name="T73" fmla="*/ 102 h 130"/>
                <a:gd name="T74" fmla="*/ 0 w 154"/>
                <a:gd name="T7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4" h="130">
                  <a:moveTo>
                    <a:pt x="0" y="0"/>
                  </a:moveTo>
                  <a:lnTo>
                    <a:pt x="14" y="4"/>
                  </a:lnTo>
                  <a:lnTo>
                    <a:pt x="32" y="10"/>
                  </a:lnTo>
                  <a:lnTo>
                    <a:pt x="50" y="18"/>
                  </a:lnTo>
                  <a:lnTo>
                    <a:pt x="66" y="28"/>
                  </a:lnTo>
                  <a:lnTo>
                    <a:pt x="74" y="38"/>
                  </a:lnTo>
                  <a:lnTo>
                    <a:pt x="84" y="44"/>
                  </a:lnTo>
                  <a:lnTo>
                    <a:pt x="100" y="52"/>
                  </a:lnTo>
                  <a:lnTo>
                    <a:pt x="108" y="58"/>
                  </a:lnTo>
                  <a:lnTo>
                    <a:pt x="108" y="62"/>
                  </a:lnTo>
                  <a:lnTo>
                    <a:pt x="110" y="64"/>
                  </a:lnTo>
                  <a:lnTo>
                    <a:pt x="108" y="66"/>
                  </a:lnTo>
                  <a:lnTo>
                    <a:pt x="94" y="66"/>
                  </a:lnTo>
                  <a:lnTo>
                    <a:pt x="100" y="72"/>
                  </a:lnTo>
                  <a:lnTo>
                    <a:pt x="110" y="86"/>
                  </a:lnTo>
                  <a:lnTo>
                    <a:pt x="124" y="102"/>
                  </a:lnTo>
                  <a:lnTo>
                    <a:pt x="130" y="106"/>
                  </a:lnTo>
                  <a:lnTo>
                    <a:pt x="138" y="114"/>
                  </a:lnTo>
                  <a:lnTo>
                    <a:pt x="154" y="124"/>
                  </a:lnTo>
                  <a:lnTo>
                    <a:pt x="152" y="130"/>
                  </a:lnTo>
                  <a:lnTo>
                    <a:pt x="136" y="122"/>
                  </a:lnTo>
                  <a:lnTo>
                    <a:pt x="124" y="120"/>
                  </a:lnTo>
                  <a:lnTo>
                    <a:pt x="104" y="118"/>
                  </a:lnTo>
                  <a:lnTo>
                    <a:pt x="94" y="106"/>
                  </a:lnTo>
                  <a:lnTo>
                    <a:pt x="84" y="92"/>
                  </a:lnTo>
                  <a:lnTo>
                    <a:pt x="72" y="84"/>
                  </a:lnTo>
                  <a:lnTo>
                    <a:pt x="60" y="76"/>
                  </a:lnTo>
                  <a:lnTo>
                    <a:pt x="46" y="70"/>
                  </a:lnTo>
                  <a:lnTo>
                    <a:pt x="46" y="80"/>
                  </a:lnTo>
                  <a:lnTo>
                    <a:pt x="42" y="86"/>
                  </a:lnTo>
                  <a:lnTo>
                    <a:pt x="28" y="88"/>
                  </a:lnTo>
                  <a:lnTo>
                    <a:pt x="30" y="96"/>
                  </a:lnTo>
                  <a:lnTo>
                    <a:pt x="38" y="100"/>
                  </a:lnTo>
                  <a:lnTo>
                    <a:pt x="32" y="106"/>
                  </a:lnTo>
                  <a:lnTo>
                    <a:pt x="18" y="102"/>
                  </a:lnTo>
                  <a:lnTo>
                    <a:pt x="8" y="102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8" name="Freeform 253"/>
            <p:cNvSpPr>
              <a:spLocks/>
            </p:cNvSpPr>
            <p:nvPr/>
          </p:nvSpPr>
          <p:spPr bwMode="gray">
            <a:xfrm>
              <a:off x="5063" y="2635"/>
              <a:ext cx="58" cy="36"/>
            </a:xfrm>
            <a:custGeom>
              <a:avLst/>
              <a:gdLst>
                <a:gd name="T0" fmla="*/ 0 w 58"/>
                <a:gd name="T1" fmla="*/ 22 h 36"/>
                <a:gd name="T2" fmla="*/ 14 w 58"/>
                <a:gd name="T3" fmla="*/ 22 h 36"/>
                <a:gd name="T4" fmla="*/ 34 w 58"/>
                <a:gd name="T5" fmla="*/ 22 h 36"/>
                <a:gd name="T6" fmla="*/ 40 w 58"/>
                <a:gd name="T7" fmla="*/ 16 h 36"/>
                <a:gd name="T8" fmla="*/ 50 w 58"/>
                <a:gd name="T9" fmla="*/ 6 h 36"/>
                <a:gd name="T10" fmla="*/ 56 w 58"/>
                <a:gd name="T11" fmla="*/ 0 h 36"/>
                <a:gd name="T12" fmla="*/ 58 w 58"/>
                <a:gd name="T13" fmla="*/ 10 h 36"/>
                <a:gd name="T14" fmla="*/ 54 w 58"/>
                <a:gd name="T15" fmla="*/ 18 h 36"/>
                <a:gd name="T16" fmla="*/ 46 w 58"/>
                <a:gd name="T17" fmla="*/ 22 h 36"/>
                <a:gd name="T18" fmla="*/ 38 w 58"/>
                <a:gd name="T19" fmla="*/ 28 h 36"/>
                <a:gd name="T20" fmla="*/ 32 w 58"/>
                <a:gd name="T21" fmla="*/ 34 h 36"/>
                <a:gd name="T22" fmla="*/ 20 w 58"/>
                <a:gd name="T23" fmla="*/ 36 h 36"/>
                <a:gd name="T24" fmla="*/ 6 w 58"/>
                <a:gd name="T25" fmla="*/ 32 h 36"/>
                <a:gd name="T26" fmla="*/ 0 w 58"/>
                <a:gd name="T27" fmla="*/ 28 h 36"/>
                <a:gd name="T28" fmla="*/ 0 w 58"/>
                <a:gd name="T2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36">
                  <a:moveTo>
                    <a:pt x="0" y="22"/>
                  </a:moveTo>
                  <a:lnTo>
                    <a:pt x="14" y="22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50" y="6"/>
                  </a:lnTo>
                  <a:lnTo>
                    <a:pt x="56" y="0"/>
                  </a:lnTo>
                  <a:lnTo>
                    <a:pt x="58" y="10"/>
                  </a:lnTo>
                  <a:lnTo>
                    <a:pt x="54" y="18"/>
                  </a:lnTo>
                  <a:lnTo>
                    <a:pt x="46" y="22"/>
                  </a:lnTo>
                  <a:lnTo>
                    <a:pt x="38" y="28"/>
                  </a:lnTo>
                  <a:lnTo>
                    <a:pt x="32" y="34"/>
                  </a:lnTo>
                  <a:lnTo>
                    <a:pt x="20" y="36"/>
                  </a:lnTo>
                  <a:lnTo>
                    <a:pt x="6" y="32"/>
                  </a:lnTo>
                  <a:lnTo>
                    <a:pt x="0" y="28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39" name="Freeform 254"/>
            <p:cNvSpPr>
              <a:spLocks/>
            </p:cNvSpPr>
            <p:nvPr/>
          </p:nvSpPr>
          <p:spPr bwMode="gray">
            <a:xfrm>
              <a:off x="5155" y="2653"/>
              <a:ext cx="22" cy="28"/>
            </a:xfrm>
            <a:custGeom>
              <a:avLst/>
              <a:gdLst>
                <a:gd name="T0" fmla="*/ 0 w 22"/>
                <a:gd name="T1" fmla="*/ 0 h 28"/>
                <a:gd name="T2" fmla="*/ 10 w 22"/>
                <a:gd name="T3" fmla="*/ 6 h 28"/>
                <a:gd name="T4" fmla="*/ 20 w 22"/>
                <a:gd name="T5" fmla="*/ 16 h 28"/>
                <a:gd name="T6" fmla="*/ 22 w 22"/>
                <a:gd name="T7" fmla="*/ 28 h 28"/>
                <a:gd name="T8" fmla="*/ 12 w 22"/>
                <a:gd name="T9" fmla="*/ 22 h 28"/>
                <a:gd name="T10" fmla="*/ 8 w 22"/>
                <a:gd name="T11" fmla="*/ 14 h 28"/>
                <a:gd name="T12" fmla="*/ 2 w 22"/>
                <a:gd name="T13" fmla="*/ 8 h 28"/>
                <a:gd name="T14" fmla="*/ 0 w 22"/>
                <a:gd name="T1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lnTo>
                    <a:pt x="10" y="6"/>
                  </a:lnTo>
                  <a:lnTo>
                    <a:pt x="20" y="16"/>
                  </a:lnTo>
                  <a:lnTo>
                    <a:pt x="22" y="28"/>
                  </a:lnTo>
                  <a:lnTo>
                    <a:pt x="12" y="22"/>
                  </a:lnTo>
                  <a:lnTo>
                    <a:pt x="8" y="14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0" name="Freeform 255"/>
            <p:cNvSpPr>
              <a:spLocks/>
            </p:cNvSpPr>
            <p:nvPr/>
          </p:nvSpPr>
          <p:spPr bwMode="gray">
            <a:xfrm>
              <a:off x="5233" y="2717"/>
              <a:ext cx="20" cy="12"/>
            </a:xfrm>
            <a:custGeom>
              <a:avLst/>
              <a:gdLst>
                <a:gd name="T0" fmla="*/ 4 w 20"/>
                <a:gd name="T1" fmla="*/ 0 h 12"/>
                <a:gd name="T2" fmla="*/ 10 w 20"/>
                <a:gd name="T3" fmla="*/ 0 h 12"/>
                <a:gd name="T4" fmla="*/ 20 w 20"/>
                <a:gd name="T5" fmla="*/ 8 h 12"/>
                <a:gd name="T6" fmla="*/ 20 w 20"/>
                <a:gd name="T7" fmla="*/ 10 h 12"/>
                <a:gd name="T8" fmla="*/ 20 w 20"/>
                <a:gd name="T9" fmla="*/ 12 h 12"/>
                <a:gd name="T10" fmla="*/ 18 w 20"/>
                <a:gd name="T11" fmla="*/ 12 h 12"/>
                <a:gd name="T12" fmla="*/ 4 w 20"/>
                <a:gd name="T13" fmla="*/ 10 h 12"/>
                <a:gd name="T14" fmla="*/ 0 w 20"/>
                <a:gd name="T15" fmla="*/ 4 h 12"/>
                <a:gd name="T16" fmla="*/ 4 w 20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2">
                  <a:moveTo>
                    <a:pt x="4" y="0"/>
                  </a:moveTo>
                  <a:lnTo>
                    <a:pt x="10" y="0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4" y="10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1" name="Freeform 256"/>
            <p:cNvSpPr>
              <a:spLocks/>
            </p:cNvSpPr>
            <p:nvPr/>
          </p:nvSpPr>
          <p:spPr bwMode="gray">
            <a:xfrm>
              <a:off x="5249" y="2701"/>
              <a:ext cx="16" cy="20"/>
            </a:xfrm>
            <a:custGeom>
              <a:avLst/>
              <a:gdLst>
                <a:gd name="T0" fmla="*/ 0 w 16"/>
                <a:gd name="T1" fmla="*/ 0 h 20"/>
                <a:gd name="T2" fmla="*/ 2 w 16"/>
                <a:gd name="T3" fmla="*/ 8 h 20"/>
                <a:gd name="T4" fmla="*/ 6 w 16"/>
                <a:gd name="T5" fmla="*/ 18 h 20"/>
                <a:gd name="T6" fmla="*/ 16 w 16"/>
                <a:gd name="T7" fmla="*/ 20 h 20"/>
                <a:gd name="T8" fmla="*/ 14 w 16"/>
                <a:gd name="T9" fmla="*/ 8 h 20"/>
                <a:gd name="T10" fmla="*/ 8 w 16"/>
                <a:gd name="T11" fmla="*/ 4 h 20"/>
                <a:gd name="T12" fmla="*/ 0 w 1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0">
                  <a:moveTo>
                    <a:pt x="0" y="0"/>
                  </a:moveTo>
                  <a:lnTo>
                    <a:pt x="2" y="8"/>
                  </a:lnTo>
                  <a:lnTo>
                    <a:pt x="6" y="18"/>
                  </a:lnTo>
                  <a:lnTo>
                    <a:pt x="16" y="20"/>
                  </a:lnTo>
                  <a:lnTo>
                    <a:pt x="14" y="8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2" name="Freeform 257"/>
            <p:cNvSpPr>
              <a:spLocks/>
            </p:cNvSpPr>
            <p:nvPr/>
          </p:nvSpPr>
          <p:spPr bwMode="gray">
            <a:xfrm>
              <a:off x="5263" y="2733"/>
              <a:ext cx="14" cy="10"/>
            </a:xfrm>
            <a:custGeom>
              <a:avLst/>
              <a:gdLst>
                <a:gd name="T0" fmla="*/ 0 w 14"/>
                <a:gd name="T1" fmla="*/ 2 h 10"/>
                <a:gd name="T2" fmla="*/ 6 w 14"/>
                <a:gd name="T3" fmla="*/ 0 h 10"/>
                <a:gd name="T4" fmla="*/ 14 w 14"/>
                <a:gd name="T5" fmla="*/ 4 h 10"/>
                <a:gd name="T6" fmla="*/ 14 w 14"/>
                <a:gd name="T7" fmla="*/ 10 h 10"/>
                <a:gd name="T8" fmla="*/ 6 w 14"/>
                <a:gd name="T9" fmla="*/ 8 h 10"/>
                <a:gd name="T10" fmla="*/ 0 w 14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0" y="2"/>
                  </a:moveTo>
                  <a:lnTo>
                    <a:pt x="6" y="0"/>
                  </a:lnTo>
                  <a:lnTo>
                    <a:pt x="14" y="4"/>
                  </a:lnTo>
                  <a:lnTo>
                    <a:pt x="14" y="10"/>
                  </a:lnTo>
                  <a:lnTo>
                    <a:pt x="6" y="8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3" name="Freeform 258"/>
            <p:cNvSpPr>
              <a:spLocks/>
            </p:cNvSpPr>
            <p:nvPr/>
          </p:nvSpPr>
          <p:spPr bwMode="gray">
            <a:xfrm>
              <a:off x="5307" y="2895"/>
              <a:ext cx="44" cy="36"/>
            </a:xfrm>
            <a:custGeom>
              <a:avLst/>
              <a:gdLst>
                <a:gd name="T0" fmla="*/ 0 w 44"/>
                <a:gd name="T1" fmla="*/ 0 h 36"/>
                <a:gd name="T2" fmla="*/ 14 w 44"/>
                <a:gd name="T3" fmla="*/ 6 h 36"/>
                <a:gd name="T4" fmla="*/ 24 w 44"/>
                <a:gd name="T5" fmla="*/ 18 h 36"/>
                <a:gd name="T6" fmla="*/ 34 w 44"/>
                <a:gd name="T7" fmla="*/ 24 h 36"/>
                <a:gd name="T8" fmla="*/ 44 w 44"/>
                <a:gd name="T9" fmla="*/ 32 h 36"/>
                <a:gd name="T10" fmla="*/ 42 w 44"/>
                <a:gd name="T11" fmla="*/ 36 h 36"/>
                <a:gd name="T12" fmla="*/ 30 w 44"/>
                <a:gd name="T13" fmla="*/ 28 h 36"/>
                <a:gd name="T14" fmla="*/ 20 w 44"/>
                <a:gd name="T15" fmla="*/ 20 h 36"/>
                <a:gd name="T16" fmla="*/ 10 w 44"/>
                <a:gd name="T17" fmla="*/ 12 h 36"/>
                <a:gd name="T18" fmla="*/ 2 w 44"/>
                <a:gd name="T19" fmla="*/ 8 h 36"/>
                <a:gd name="T20" fmla="*/ 0 w 44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lnTo>
                    <a:pt x="14" y="6"/>
                  </a:lnTo>
                  <a:lnTo>
                    <a:pt x="24" y="18"/>
                  </a:lnTo>
                  <a:lnTo>
                    <a:pt x="34" y="24"/>
                  </a:lnTo>
                  <a:lnTo>
                    <a:pt x="44" y="32"/>
                  </a:lnTo>
                  <a:lnTo>
                    <a:pt x="42" y="36"/>
                  </a:lnTo>
                  <a:lnTo>
                    <a:pt x="30" y="28"/>
                  </a:lnTo>
                  <a:lnTo>
                    <a:pt x="20" y="20"/>
                  </a:lnTo>
                  <a:lnTo>
                    <a:pt x="10" y="12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4" name="Freeform 259"/>
            <p:cNvSpPr>
              <a:spLocks/>
            </p:cNvSpPr>
            <p:nvPr/>
          </p:nvSpPr>
          <p:spPr bwMode="gray">
            <a:xfrm>
              <a:off x="5445" y="3135"/>
              <a:ext cx="88" cy="136"/>
            </a:xfrm>
            <a:custGeom>
              <a:avLst/>
              <a:gdLst>
                <a:gd name="T0" fmla="*/ 20 w 88"/>
                <a:gd name="T1" fmla="*/ 98 h 136"/>
                <a:gd name="T2" fmla="*/ 14 w 88"/>
                <a:gd name="T3" fmla="*/ 90 h 136"/>
                <a:gd name="T4" fmla="*/ 22 w 88"/>
                <a:gd name="T5" fmla="*/ 84 h 136"/>
                <a:gd name="T6" fmla="*/ 28 w 88"/>
                <a:gd name="T7" fmla="*/ 80 h 136"/>
                <a:gd name="T8" fmla="*/ 28 w 88"/>
                <a:gd name="T9" fmla="*/ 62 h 136"/>
                <a:gd name="T10" fmla="*/ 30 w 88"/>
                <a:gd name="T11" fmla="*/ 46 h 136"/>
                <a:gd name="T12" fmla="*/ 20 w 88"/>
                <a:gd name="T13" fmla="*/ 34 h 136"/>
                <a:gd name="T14" fmla="*/ 8 w 88"/>
                <a:gd name="T15" fmla="*/ 26 h 136"/>
                <a:gd name="T16" fmla="*/ 2 w 88"/>
                <a:gd name="T17" fmla="*/ 10 h 136"/>
                <a:gd name="T18" fmla="*/ 0 w 88"/>
                <a:gd name="T19" fmla="*/ 0 h 136"/>
                <a:gd name="T20" fmla="*/ 10 w 88"/>
                <a:gd name="T21" fmla="*/ 10 h 136"/>
                <a:gd name="T22" fmla="*/ 22 w 88"/>
                <a:gd name="T23" fmla="*/ 18 h 136"/>
                <a:gd name="T24" fmla="*/ 30 w 88"/>
                <a:gd name="T25" fmla="*/ 26 h 136"/>
                <a:gd name="T26" fmla="*/ 28 w 88"/>
                <a:gd name="T27" fmla="*/ 34 h 136"/>
                <a:gd name="T28" fmla="*/ 34 w 88"/>
                <a:gd name="T29" fmla="*/ 44 h 136"/>
                <a:gd name="T30" fmla="*/ 38 w 88"/>
                <a:gd name="T31" fmla="*/ 52 h 136"/>
                <a:gd name="T32" fmla="*/ 44 w 88"/>
                <a:gd name="T33" fmla="*/ 46 h 136"/>
                <a:gd name="T34" fmla="*/ 46 w 88"/>
                <a:gd name="T35" fmla="*/ 52 h 136"/>
                <a:gd name="T36" fmla="*/ 52 w 88"/>
                <a:gd name="T37" fmla="*/ 60 h 136"/>
                <a:gd name="T38" fmla="*/ 64 w 88"/>
                <a:gd name="T39" fmla="*/ 68 h 136"/>
                <a:gd name="T40" fmla="*/ 76 w 88"/>
                <a:gd name="T41" fmla="*/ 66 h 136"/>
                <a:gd name="T42" fmla="*/ 82 w 88"/>
                <a:gd name="T43" fmla="*/ 60 h 136"/>
                <a:gd name="T44" fmla="*/ 88 w 88"/>
                <a:gd name="T45" fmla="*/ 62 h 136"/>
                <a:gd name="T46" fmla="*/ 88 w 88"/>
                <a:gd name="T47" fmla="*/ 74 h 136"/>
                <a:gd name="T48" fmla="*/ 80 w 88"/>
                <a:gd name="T49" fmla="*/ 80 h 136"/>
                <a:gd name="T50" fmla="*/ 80 w 88"/>
                <a:gd name="T51" fmla="*/ 88 h 136"/>
                <a:gd name="T52" fmla="*/ 64 w 88"/>
                <a:gd name="T53" fmla="*/ 90 h 136"/>
                <a:gd name="T54" fmla="*/ 64 w 88"/>
                <a:gd name="T55" fmla="*/ 98 h 136"/>
                <a:gd name="T56" fmla="*/ 64 w 88"/>
                <a:gd name="T57" fmla="*/ 106 h 136"/>
                <a:gd name="T58" fmla="*/ 58 w 88"/>
                <a:gd name="T59" fmla="*/ 114 h 136"/>
                <a:gd name="T60" fmla="*/ 50 w 88"/>
                <a:gd name="T61" fmla="*/ 126 h 136"/>
                <a:gd name="T62" fmla="*/ 40 w 88"/>
                <a:gd name="T63" fmla="*/ 136 h 136"/>
                <a:gd name="T64" fmla="*/ 32 w 88"/>
                <a:gd name="T65" fmla="*/ 134 h 136"/>
                <a:gd name="T66" fmla="*/ 30 w 88"/>
                <a:gd name="T67" fmla="*/ 122 h 136"/>
                <a:gd name="T68" fmla="*/ 36 w 88"/>
                <a:gd name="T69" fmla="*/ 116 h 136"/>
                <a:gd name="T70" fmla="*/ 36 w 88"/>
                <a:gd name="T71" fmla="*/ 108 h 136"/>
                <a:gd name="T72" fmla="*/ 30 w 88"/>
                <a:gd name="T73" fmla="*/ 100 h 136"/>
                <a:gd name="T74" fmla="*/ 20 w 88"/>
                <a:gd name="T75" fmla="*/ 9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136">
                  <a:moveTo>
                    <a:pt x="20" y="98"/>
                  </a:moveTo>
                  <a:lnTo>
                    <a:pt x="14" y="90"/>
                  </a:lnTo>
                  <a:lnTo>
                    <a:pt x="22" y="84"/>
                  </a:lnTo>
                  <a:lnTo>
                    <a:pt x="28" y="80"/>
                  </a:lnTo>
                  <a:lnTo>
                    <a:pt x="28" y="62"/>
                  </a:lnTo>
                  <a:lnTo>
                    <a:pt x="30" y="46"/>
                  </a:lnTo>
                  <a:lnTo>
                    <a:pt x="20" y="34"/>
                  </a:lnTo>
                  <a:lnTo>
                    <a:pt x="8" y="26"/>
                  </a:lnTo>
                  <a:lnTo>
                    <a:pt x="2" y="10"/>
                  </a:lnTo>
                  <a:lnTo>
                    <a:pt x="0" y="0"/>
                  </a:lnTo>
                  <a:lnTo>
                    <a:pt x="10" y="10"/>
                  </a:lnTo>
                  <a:lnTo>
                    <a:pt x="22" y="18"/>
                  </a:lnTo>
                  <a:lnTo>
                    <a:pt x="30" y="26"/>
                  </a:lnTo>
                  <a:lnTo>
                    <a:pt x="28" y="34"/>
                  </a:lnTo>
                  <a:lnTo>
                    <a:pt x="34" y="44"/>
                  </a:lnTo>
                  <a:lnTo>
                    <a:pt x="38" y="52"/>
                  </a:lnTo>
                  <a:lnTo>
                    <a:pt x="44" y="46"/>
                  </a:lnTo>
                  <a:lnTo>
                    <a:pt x="46" y="52"/>
                  </a:lnTo>
                  <a:lnTo>
                    <a:pt x="52" y="60"/>
                  </a:lnTo>
                  <a:lnTo>
                    <a:pt x="64" y="68"/>
                  </a:lnTo>
                  <a:lnTo>
                    <a:pt x="76" y="66"/>
                  </a:lnTo>
                  <a:lnTo>
                    <a:pt x="82" y="60"/>
                  </a:lnTo>
                  <a:lnTo>
                    <a:pt x="88" y="62"/>
                  </a:lnTo>
                  <a:lnTo>
                    <a:pt x="88" y="74"/>
                  </a:lnTo>
                  <a:lnTo>
                    <a:pt x="80" y="80"/>
                  </a:lnTo>
                  <a:lnTo>
                    <a:pt x="80" y="88"/>
                  </a:lnTo>
                  <a:lnTo>
                    <a:pt x="64" y="90"/>
                  </a:lnTo>
                  <a:lnTo>
                    <a:pt x="64" y="98"/>
                  </a:lnTo>
                  <a:lnTo>
                    <a:pt x="64" y="106"/>
                  </a:lnTo>
                  <a:lnTo>
                    <a:pt x="58" y="114"/>
                  </a:lnTo>
                  <a:lnTo>
                    <a:pt x="50" y="126"/>
                  </a:lnTo>
                  <a:lnTo>
                    <a:pt x="40" y="136"/>
                  </a:lnTo>
                  <a:lnTo>
                    <a:pt x="32" y="134"/>
                  </a:lnTo>
                  <a:lnTo>
                    <a:pt x="30" y="122"/>
                  </a:lnTo>
                  <a:lnTo>
                    <a:pt x="36" y="116"/>
                  </a:lnTo>
                  <a:lnTo>
                    <a:pt x="36" y="108"/>
                  </a:lnTo>
                  <a:lnTo>
                    <a:pt x="30" y="100"/>
                  </a:lnTo>
                  <a:lnTo>
                    <a:pt x="20" y="9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5" name="Freeform 260"/>
            <p:cNvSpPr>
              <a:spLocks/>
            </p:cNvSpPr>
            <p:nvPr/>
          </p:nvSpPr>
          <p:spPr bwMode="gray">
            <a:xfrm>
              <a:off x="5345" y="3251"/>
              <a:ext cx="122" cy="116"/>
            </a:xfrm>
            <a:custGeom>
              <a:avLst/>
              <a:gdLst>
                <a:gd name="T0" fmla="*/ 92 w 122"/>
                <a:gd name="T1" fmla="*/ 0 h 116"/>
                <a:gd name="T2" fmla="*/ 100 w 122"/>
                <a:gd name="T3" fmla="*/ 2 h 116"/>
                <a:gd name="T4" fmla="*/ 106 w 122"/>
                <a:gd name="T5" fmla="*/ 10 h 116"/>
                <a:gd name="T6" fmla="*/ 116 w 122"/>
                <a:gd name="T7" fmla="*/ 10 h 116"/>
                <a:gd name="T8" fmla="*/ 122 w 122"/>
                <a:gd name="T9" fmla="*/ 10 h 116"/>
                <a:gd name="T10" fmla="*/ 122 w 122"/>
                <a:gd name="T11" fmla="*/ 20 h 116"/>
                <a:gd name="T12" fmla="*/ 116 w 122"/>
                <a:gd name="T13" fmla="*/ 30 h 116"/>
                <a:gd name="T14" fmla="*/ 110 w 122"/>
                <a:gd name="T15" fmla="*/ 38 h 116"/>
                <a:gd name="T16" fmla="*/ 100 w 122"/>
                <a:gd name="T17" fmla="*/ 46 h 116"/>
                <a:gd name="T18" fmla="*/ 100 w 122"/>
                <a:gd name="T19" fmla="*/ 60 h 116"/>
                <a:gd name="T20" fmla="*/ 90 w 122"/>
                <a:gd name="T21" fmla="*/ 62 h 116"/>
                <a:gd name="T22" fmla="*/ 80 w 122"/>
                <a:gd name="T23" fmla="*/ 66 h 116"/>
                <a:gd name="T24" fmla="*/ 74 w 122"/>
                <a:gd name="T25" fmla="*/ 74 h 116"/>
                <a:gd name="T26" fmla="*/ 70 w 122"/>
                <a:gd name="T27" fmla="*/ 90 h 116"/>
                <a:gd name="T28" fmla="*/ 58 w 122"/>
                <a:gd name="T29" fmla="*/ 104 h 116"/>
                <a:gd name="T30" fmla="*/ 48 w 122"/>
                <a:gd name="T31" fmla="*/ 114 h 116"/>
                <a:gd name="T32" fmla="*/ 30 w 122"/>
                <a:gd name="T33" fmla="*/ 116 h 116"/>
                <a:gd name="T34" fmla="*/ 22 w 122"/>
                <a:gd name="T35" fmla="*/ 110 h 116"/>
                <a:gd name="T36" fmla="*/ 16 w 122"/>
                <a:gd name="T37" fmla="*/ 108 h 116"/>
                <a:gd name="T38" fmla="*/ 0 w 122"/>
                <a:gd name="T39" fmla="*/ 106 h 116"/>
                <a:gd name="T40" fmla="*/ 4 w 122"/>
                <a:gd name="T41" fmla="*/ 92 h 116"/>
                <a:gd name="T42" fmla="*/ 14 w 122"/>
                <a:gd name="T43" fmla="*/ 80 h 116"/>
                <a:gd name="T44" fmla="*/ 30 w 122"/>
                <a:gd name="T45" fmla="*/ 64 h 116"/>
                <a:gd name="T46" fmla="*/ 38 w 122"/>
                <a:gd name="T47" fmla="*/ 64 h 116"/>
                <a:gd name="T48" fmla="*/ 48 w 122"/>
                <a:gd name="T49" fmla="*/ 52 h 116"/>
                <a:gd name="T50" fmla="*/ 60 w 122"/>
                <a:gd name="T51" fmla="*/ 52 h 116"/>
                <a:gd name="T52" fmla="*/ 72 w 122"/>
                <a:gd name="T53" fmla="*/ 36 h 116"/>
                <a:gd name="T54" fmla="*/ 78 w 122"/>
                <a:gd name="T55" fmla="*/ 26 h 116"/>
                <a:gd name="T56" fmla="*/ 88 w 122"/>
                <a:gd name="T57" fmla="*/ 20 h 116"/>
                <a:gd name="T58" fmla="*/ 88 w 122"/>
                <a:gd name="T59" fmla="*/ 10 h 116"/>
                <a:gd name="T60" fmla="*/ 92 w 122"/>
                <a:gd name="T6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2" h="116">
                  <a:moveTo>
                    <a:pt x="92" y="0"/>
                  </a:moveTo>
                  <a:lnTo>
                    <a:pt x="100" y="2"/>
                  </a:lnTo>
                  <a:lnTo>
                    <a:pt x="106" y="10"/>
                  </a:lnTo>
                  <a:lnTo>
                    <a:pt x="116" y="10"/>
                  </a:lnTo>
                  <a:lnTo>
                    <a:pt x="122" y="10"/>
                  </a:lnTo>
                  <a:lnTo>
                    <a:pt x="122" y="20"/>
                  </a:lnTo>
                  <a:lnTo>
                    <a:pt x="116" y="30"/>
                  </a:lnTo>
                  <a:lnTo>
                    <a:pt x="110" y="38"/>
                  </a:lnTo>
                  <a:lnTo>
                    <a:pt x="100" y="46"/>
                  </a:lnTo>
                  <a:lnTo>
                    <a:pt x="100" y="60"/>
                  </a:lnTo>
                  <a:lnTo>
                    <a:pt x="90" y="62"/>
                  </a:lnTo>
                  <a:lnTo>
                    <a:pt x="80" y="66"/>
                  </a:lnTo>
                  <a:lnTo>
                    <a:pt x="74" y="74"/>
                  </a:lnTo>
                  <a:lnTo>
                    <a:pt x="70" y="90"/>
                  </a:lnTo>
                  <a:lnTo>
                    <a:pt x="58" y="104"/>
                  </a:lnTo>
                  <a:lnTo>
                    <a:pt x="48" y="114"/>
                  </a:lnTo>
                  <a:lnTo>
                    <a:pt x="30" y="116"/>
                  </a:lnTo>
                  <a:lnTo>
                    <a:pt x="22" y="110"/>
                  </a:lnTo>
                  <a:lnTo>
                    <a:pt x="16" y="108"/>
                  </a:lnTo>
                  <a:lnTo>
                    <a:pt x="0" y="106"/>
                  </a:lnTo>
                  <a:lnTo>
                    <a:pt x="4" y="92"/>
                  </a:lnTo>
                  <a:lnTo>
                    <a:pt x="14" y="80"/>
                  </a:lnTo>
                  <a:lnTo>
                    <a:pt x="30" y="64"/>
                  </a:lnTo>
                  <a:lnTo>
                    <a:pt x="38" y="64"/>
                  </a:lnTo>
                  <a:lnTo>
                    <a:pt x="48" y="52"/>
                  </a:lnTo>
                  <a:lnTo>
                    <a:pt x="60" y="52"/>
                  </a:lnTo>
                  <a:lnTo>
                    <a:pt x="72" y="36"/>
                  </a:lnTo>
                  <a:lnTo>
                    <a:pt x="78" y="26"/>
                  </a:lnTo>
                  <a:lnTo>
                    <a:pt x="88" y="20"/>
                  </a:lnTo>
                  <a:lnTo>
                    <a:pt x="88" y="10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6" name="Freeform 261"/>
            <p:cNvSpPr>
              <a:spLocks/>
            </p:cNvSpPr>
            <p:nvPr/>
          </p:nvSpPr>
          <p:spPr bwMode="gray">
            <a:xfrm>
              <a:off x="4997" y="3251"/>
              <a:ext cx="58" cy="58"/>
            </a:xfrm>
            <a:custGeom>
              <a:avLst/>
              <a:gdLst>
                <a:gd name="T0" fmla="*/ 2 w 58"/>
                <a:gd name="T1" fmla="*/ 0 h 58"/>
                <a:gd name="T2" fmla="*/ 12 w 58"/>
                <a:gd name="T3" fmla="*/ 6 h 58"/>
                <a:gd name="T4" fmla="*/ 26 w 58"/>
                <a:gd name="T5" fmla="*/ 12 h 58"/>
                <a:gd name="T6" fmla="*/ 40 w 58"/>
                <a:gd name="T7" fmla="*/ 10 h 58"/>
                <a:gd name="T8" fmla="*/ 52 w 58"/>
                <a:gd name="T9" fmla="*/ 8 h 58"/>
                <a:gd name="T10" fmla="*/ 58 w 58"/>
                <a:gd name="T11" fmla="*/ 10 h 58"/>
                <a:gd name="T12" fmla="*/ 58 w 58"/>
                <a:gd name="T13" fmla="*/ 26 h 58"/>
                <a:gd name="T14" fmla="*/ 54 w 58"/>
                <a:gd name="T15" fmla="*/ 34 h 58"/>
                <a:gd name="T16" fmla="*/ 52 w 58"/>
                <a:gd name="T17" fmla="*/ 42 h 58"/>
                <a:gd name="T18" fmla="*/ 48 w 58"/>
                <a:gd name="T19" fmla="*/ 46 h 58"/>
                <a:gd name="T20" fmla="*/ 42 w 58"/>
                <a:gd name="T21" fmla="*/ 46 h 58"/>
                <a:gd name="T22" fmla="*/ 40 w 58"/>
                <a:gd name="T23" fmla="*/ 50 h 58"/>
                <a:gd name="T24" fmla="*/ 32 w 58"/>
                <a:gd name="T25" fmla="*/ 58 h 58"/>
                <a:gd name="T26" fmla="*/ 24 w 58"/>
                <a:gd name="T27" fmla="*/ 56 h 58"/>
                <a:gd name="T28" fmla="*/ 16 w 58"/>
                <a:gd name="T29" fmla="*/ 48 h 58"/>
                <a:gd name="T30" fmla="*/ 10 w 58"/>
                <a:gd name="T31" fmla="*/ 40 h 58"/>
                <a:gd name="T32" fmla="*/ 12 w 58"/>
                <a:gd name="T33" fmla="*/ 26 h 58"/>
                <a:gd name="T34" fmla="*/ 8 w 58"/>
                <a:gd name="T35" fmla="*/ 18 h 58"/>
                <a:gd name="T36" fmla="*/ 0 w 58"/>
                <a:gd name="T37" fmla="*/ 12 h 58"/>
                <a:gd name="T38" fmla="*/ 2 w 58"/>
                <a:gd name="T3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58">
                  <a:moveTo>
                    <a:pt x="2" y="0"/>
                  </a:moveTo>
                  <a:lnTo>
                    <a:pt x="12" y="6"/>
                  </a:lnTo>
                  <a:lnTo>
                    <a:pt x="26" y="12"/>
                  </a:lnTo>
                  <a:lnTo>
                    <a:pt x="40" y="10"/>
                  </a:lnTo>
                  <a:lnTo>
                    <a:pt x="52" y="8"/>
                  </a:lnTo>
                  <a:lnTo>
                    <a:pt x="58" y="10"/>
                  </a:lnTo>
                  <a:lnTo>
                    <a:pt x="58" y="26"/>
                  </a:lnTo>
                  <a:lnTo>
                    <a:pt x="54" y="34"/>
                  </a:lnTo>
                  <a:lnTo>
                    <a:pt x="52" y="42"/>
                  </a:lnTo>
                  <a:lnTo>
                    <a:pt x="48" y="46"/>
                  </a:lnTo>
                  <a:lnTo>
                    <a:pt x="42" y="46"/>
                  </a:lnTo>
                  <a:lnTo>
                    <a:pt x="40" y="50"/>
                  </a:lnTo>
                  <a:lnTo>
                    <a:pt x="32" y="58"/>
                  </a:lnTo>
                  <a:lnTo>
                    <a:pt x="24" y="56"/>
                  </a:lnTo>
                  <a:lnTo>
                    <a:pt x="16" y="48"/>
                  </a:lnTo>
                  <a:lnTo>
                    <a:pt x="10" y="40"/>
                  </a:lnTo>
                  <a:lnTo>
                    <a:pt x="12" y="26"/>
                  </a:lnTo>
                  <a:lnTo>
                    <a:pt x="8" y="18"/>
                  </a:lnTo>
                  <a:lnTo>
                    <a:pt x="0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7" name="Freeform 262"/>
            <p:cNvSpPr>
              <a:spLocks/>
            </p:cNvSpPr>
            <p:nvPr/>
          </p:nvSpPr>
          <p:spPr bwMode="gray">
            <a:xfrm>
              <a:off x="4497" y="2743"/>
              <a:ext cx="640" cy="476"/>
            </a:xfrm>
            <a:custGeom>
              <a:avLst/>
              <a:gdLst>
                <a:gd name="T0" fmla="*/ 308 w 640"/>
                <a:gd name="T1" fmla="*/ 18 h 476"/>
                <a:gd name="T2" fmla="*/ 308 w 640"/>
                <a:gd name="T3" fmla="*/ 4 h 476"/>
                <a:gd name="T4" fmla="*/ 340 w 640"/>
                <a:gd name="T5" fmla="*/ 18 h 476"/>
                <a:gd name="T6" fmla="*/ 362 w 640"/>
                <a:gd name="T7" fmla="*/ 22 h 476"/>
                <a:gd name="T8" fmla="*/ 372 w 640"/>
                <a:gd name="T9" fmla="*/ 30 h 476"/>
                <a:gd name="T10" fmla="*/ 352 w 640"/>
                <a:gd name="T11" fmla="*/ 54 h 476"/>
                <a:gd name="T12" fmla="*/ 372 w 640"/>
                <a:gd name="T13" fmla="*/ 78 h 476"/>
                <a:gd name="T14" fmla="*/ 416 w 640"/>
                <a:gd name="T15" fmla="*/ 102 h 476"/>
                <a:gd name="T16" fmla="*/ 450 w 640"/>
                <a:gd name="T17" fmla="*/ 84 h 476"/>
                <a:gd name="T18" fmla="*/ 456 w 640"/>
                <a:gd name="T19" fmla="*/ 22 h 476"/>
                <a:gd name="T20" fmla="*/ 470 w 640"/>
                <a:gd name="T21" fmla="*/ 6 h 476"/>
                <a:gd name="T22" fmla="*/ 484 w 640"/>
                <a:gd name="T23" fmla="*/ 54 h 476"/>
                <a:gd name="T24" fmla="*/ 510 w 640"/>
                <a:gd name="T25" fmla="*/ 72 h 476"/>
                <a:gd name="T26" fmla="*/ 522 w 640"/>
                <a:gd name="T27" fmla="*/ 102 h 476"/>
                <a:gd name="T28" fmla="*/ 532 w 640"/>
                <a:gd name="T29" fmla="*/ 134 h 476"/>
                <a:gd name="T30" fmla="*/ 568 w 640"/>
                <a:gd name="T31" fmla="*/ 162 h 476"/>
                <a:gd name="T32" fmla="*/ 582 w 640"/>
                <a:gd name="T33" fmla="*/ 188 h 476"/>
                <a:gd name="T34" fmla="*/ 612 w 640"/>
                <a:gd name="T35" fmla="*/ 214 h 476"/>
                <a:gd name="T36" fmla="*/ 634 w 640"/>
                <a:gd name="T37" fmla="*/ 254 h 476"/>
                <a:gd name="T38" fmla="*/ 640 w 640"/>
                <a:gd name="T39" fmla="*/ 300 h 476"/>
                <a:gd name="T40" fmla="*/ 624 w 640"/>
                <a:gd name="T41" fmla="*/ 358 h 476"/>
                <a:gd name="T42" fmla="*/ 596 w 640"/>
                <a:gd name="T43" fmla="*/ 402 h 476"/>
                <a:gd name="T44" fmla="*/ 582 w 640"/>
                <a:gd name="T45" fmla="*/ 450 h 476"/>
                <a:gd name="T46" fmla="*/ 550 w 640"/>
                <a:gd name="T47" fmla="*/ 452 h 476"/>
                <a:gd name="T48" fmla="*/ 532 w 640"/>
                <a:gd name="T49" fmla="*/ 474 h 476"/>
                <a:gd name="T50" fmla="*/ 516 w 640"/>
                <a:gd name="T51" fmla="*/ 468 h 476"/>
                <a:gd name="T52" fmla="*/ 500 w 640"/>
                <a:gd name="T53" fmla="*/ 460 h 476"/>
                <a:gd name="T54" fmla="*/ 462 w 640"/>
                <a:gd name="T55" fmla="*/ 464 h 476"/>
                <a:gd name="T56" fmla="*/ 430 w 640"/>
                <a:gd name="T57" fmla="*/ 452 h 476"/>
                <a:gd name="T58" fmla="*/ 418 w 640"/>
                <a:gd name="T59" fmla="*/ 424 h 476"/>
                <a:gd name="T60" fmla="*/ 400 w 640"/>
                <a:gd name="T61" fmla="*/ 408 h 476"/>
                <a:gd name="T62" fmla="*/ 390 w 640"/>
                <a:gd name="T63" fmla="*/ 402 h 476"/>
                <a:gd name="T64" fmla="*/ 392 w 640"/>
                <a:gd name="T65" fmla="*/ 382 h 476"/>
                <a:gd name="T66" fmla="*/ 382 w 640"/>
                <a:gd name="T67" fmla="*/ 376 h 476"/>
                <a:gd name="T68" fmla="*/ 360 w 640"/>
                <a:gd name="T69" fmla="*/ 402 h 476"/>
                <a:gd name="T70" fmla="*/ 340 w 640"/>
                <a:gd name="T71" fmla="*/ 372 h 476"/>
                <a:gd name="T72" fmla="*/ 298 w 640"/>
                <a:gd name="T73" fmla="*/ 350 h 476"/>
                <a:gd name="T74" fmla="*/ 228 w 640"/>
                <a:gd name="T75" fmla="*/ 356 h 476"/>
                <a:gd name="T76" fmla="*/ 172 w 640"/>
                <a:gd name="T77" fmla="*/ 372 h 476"/>
                <a:gd name="T78" fmla="*/ 108 w 640"/>
                <a:gd name="T79" fmla="*/ 386 h 476"/>
                <a:gd name="T80" fmla="*/ 80 w 640"/>
                <a:gd name="T81" fmla="*/ 406 h 476"/>
                <a:gd name="T82" fmla="*/ 30 w 640"/>
                <a:gd name="T83" fmla="*/ 394 h 476"/>
                <a:gd name="T84" fmla="*/ 40 w 640"/>
                <a:gd name="T85" fmla="*/ 356 h 476"/>
                <a:gd name="T86" fmla="*/ 30 w 640"/>
                <a:gd name="T87" fmla="*/ 310 h 476"/>
                <a:gd name="T88" fmla="*/ 4 w 640"/>
                <a:gd name="T89" fmla="*/ 254 h 476"/>
                <a:gd name="T90" fmla="*/ 10 w 640"/>
                <a:gd name="T91" fmla="*/ 254 h 476"/>
                <a:gd name="T92" fmla="*/ 12 w 640"/>
                <a:gd name="T93" fmla="*/ 238 h 476"/>
                <a:gd name="T94" fmla="*/ 12 w 640"/>
                <a:gd name="T95" fmla="*/ 188 h 476"/>
                <a:gd name="T96" fmla="*/ 24 w 640"/>
                <a:gd name="T97" fmla="*/ 178 h 476"/>
                <a:gd name="T98" fmla="*/ 62 w 640"/>
                <a:gd name="T99" fmla="*/ 158 h 476"/>
                <a:gd name="T100" fmla="*/ 122 w 640"/>
                <a:gd name="T101" fmla="*/ 144 h 476"/>
                <a:gd name="T102" fmla="*/ 146 w 640"/>
                <a:gd name="T103" fmla="*/ 98 h 476"/>
                <a:gd name="T104" fmla="*/ 164 w 640"/>
                <a:gd name="T105" fmla="*/ 102 h 476"/>
                <a:gd name="T106" fmla="*/ 176 w 640"/>
                <a:gd name="T107" fmla="*/ 88 h 476"/>
                <a:gd name="T108" fmla="*/ 192 w 640"/>
                <a:gd name="T109" fmla="*/ 66 h 476"/>
                <a:gd name="T110" fmla="*/ 220 w 640"/>
                <a:gd name="T111" fmla="*/ 48 h 476"/>
                <a:gd name="T112" fmla="*/ 242 w 640"/>
                <a:gd name="T113" fmla="*/ 66 h 476"/>
                <a:gd name="T114" fmla="*/ 256 w 640"/>
                <a:gd name="T115" fmla="*/ 52 h 476"/>
                <a:gd name="T116" fmla="*/ 282 w 640"/>
                <a:gd name="T117" fmla="*/ 24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40" h="476">
                  <a:moveTo>
                    <a:pt x="286" y="20"/>
                  </a:moveTo>
                  <a:lnTo>
                    <a:pt x="296" y="22"/>
                  </a:lnTo>
                  <a:lnTo>
                    <a:pt x="308" y="18"/>
                  </a:lnTo>
                  <a:lnTo>
                    <a:pt x="310" y="12"/>
                  </a:lnTo>
                  <a:lnTo>
                    <a:pt x="302" y="6"/>
                  </a:lnTo>
                  <a:lnTo>
                    <a:pt x="308" y="4"/>
                  </a:lnTo>
                  <a:lnTo>
                    <a:pt x="322" y="10"/>
                  </a:lnTo>
                  <a:lnTo>
                    <a:pt x="330" y="14"/>
                  </a:lnTo>
                  <a:lnTo>
                    <a:pt x="340" y="18"/>
                  </a:lnTo>
                  <a:lnTo>
                    <a:pt x="348" y="20"/>
                  </a:lnTo>
                  <a:lnTo>
                    <a:pt x="354" y="22"/>
                  </a:lnTo>
                  <a:lnTo>
                    <a:pt x="362" y="22"/>
                  </a:lnTo>
                  <a:lnTo>
                    <a:pt x="372" y="18"/>
                  </a:lnTo>
                  <a:lnTo>
                    <a:pt x="380" y="22"/>
                  </a:lnTo>
                  <a:lnTo>
                    <a:pt x="372" y="30"/>
                  </a:lnTo>
                  <a:lnTo>
                    <a:pt x="366" y="40"/>
                  </a:lnTo>
                  <a:lnTo>
                    <a:pt x="360" y="48"/>
                  </a:lnTo>
                  <a:lnTo>
                    <a:pt x="352" y="54"/>
                  </a:lnTo>
                  <a:lnTo>
                    <a:pt x="352" y="62"/>
                  </a:lnTo>
                  <a:lnTo>
                    <a:pt x="358" y="68"/>
                  </a:lnTo>
                  <a:lnTo>
                    <a:pt x="372" y="78"/>
                  </a:lnTo>
                  <a:lnTo>
                    <a:pt x="388" y="84"/>
                  </a:lnTo>
                  <a:lnTo>
                    <a:pt x="404" y="96"/>
                  </a:lnTo>
                  <a:lnTo>
                    <a:pt x="416" y="102"/>
                  </a:lnTo>
                  <a:lnTo>
                    <a:pt x="432" y="112"/>
                  </a:lnTo>
                  <a:lnTo>
                    <a:pt x="442" y="100"/>
                  </a:lnTo>
                  <a:lnTo>
                    <a:pt x="450" y="84"/>
                  </a:lnTo>
                  <a:lnTo>
                    <a:pt x="452" y="66"/>
                  </a:lnTo>
                  <a:lnTo>
                    <a:pt x="450" y="40"/>
                  </a:lnTo>
                  <a:lnTo>
                    <a:pt x="456" y="22"/>
                  </a:lnTo>
                  <a:lnTo>
                    <a:pt x="460" y="10"/>
                  </a:lnTo>
                  <a:lnTo>
                    <a:pt x="464" y="0"/>
                  </a:lnTo>
                  <a:lnTo>
                    <a:pt x="470" y="6"/>
                  </a:lnTo>
                  <a:lnTo>
                    <a:pt x="478" y="20"/>
                  </a:lnTo>
                  <a:lnTo>
                    <a:pt x="482" y="32"/>
                  </a:lnTo>
                  <a:lnTo>
                    <a:pt x="484" y="54"/>
                  </a:lnTo>
                  <a:lnTo>
                    <a:pt x="494" y="58"/>
                  </a:lnTo>
                  <a:lnTo>
                    <a:pt x="506" y="62"/>
                  </a:lnTo>
                  <a:lnTo>
                    <a:pt x="510" y="72"/>
                  </a:lnTo>
                  <a:lnTo>
                    <a:pt x="512" y="82"/>
                  </a:lnTo>
                  <a:lnTo>
                    <a:pt x="512" y="96"/>
                  </a:lnTo>
                  <a:lnTo>
                    <a:pt x="522" y="102"/>
                  </a:lnTo>
                  <a:lnTo>
                    <a:pt x="526" y="112"/>
                  </a:lnTo>
                  <a:lnTo>
                    <a:pt x="526" y="124"/>
                  </a:lnTo>
                  <a:lnTo>
                    <a:pt x="532" y="134"/>
                  </a:lnTo>
                  <a:lnTo>
                    <a:pt x="544" y="138"/>
                  </a:lnTo>
                  <a:lnTo>
                    <a:pt x="558" y="148"/>
                  </a:lnTo>
                  <a:lnTo>
                    <a:pt x="568" y="162"/>
                  </a:lnTo>
                  <a:lnTo>
                    <a:pt x="578" y="172"/>
                  </a:lnTo>
                  <a:lnTo>
                    <a:pt x="578" y="182"/>
                  </a:lnTo>
                  <a:lnTo>
                    <a:pt x="582" y="188"/>
                  </a:lnTo>
                  <a:lnTo>
                    <a:pt x="594" y="188"/>
                  </a:lnTo>
                  <a:lnTo>
                    <a:pt x="598" y="204"/>
                  </a:lnTo>
                  <a:lnTo>
                    <a:pt x="612" y="214"/>
                  </a:lnTo>
                  <a:lnTo>
                    <a:pt x="624" y="228"/>
                  </a:lnTo>
                  <a:lnTo>
                    <a:pt x="630" y="242"/>
                  </a:lnTo>
                  <a:lnTo>
                    <a:pt x="634" y="254"/>
                  </a:lnTo>
                  <a:lnTo>
                    <a:pt x="636" y="270"/>
                  </a:lnTo>
                  <a:lnTo>
                    <a:pt x="638" y="282"/>
                  </a:lnTo>
                  <a:lnTo>
                    <a:pt x="640" y="300"/>
                  </a:lnTo>
                  <a:lnTo>
                    <a:pt x="634" y="322"/>
                  </a:lnTo>
                  <a:lnTo>
                    <a:pt x="632" y="340"/>
                  </a:lnTo>
                  <a:lnTo>
                    <a:pt x="624" y="358"/>
                  </a:lnTo>
                  <a:lnTo>
                    <a:pt x="612" y="368"/>
                  </a:lnTo>
                  <a:lnTo>
                    <a:pt x="606" y="380"/>
                  </a:lnTo>
                  <a:lnTo>
                    <a:pt x="596" y="402"/>
                  </a:lnTo>
                  <a:lnTo>
                    <a:pt x="590" y="418"/>
                  </a:lnTo>
                  <a:lnTo>
                    <a:pt x="582" y="432"/>
                  </a:lnTo>
                  <a:lnTo>
                    <a:pt x="582" y="450"/>
                  </a:lnTo>
                  <a:lnTo>
                    <a:pt x="576" y="454"/>
                  </a:lnTo>
                  <a:lnTo>
                    <a:pt x="566" y="454"/>
                  </a:lnTo>
                  <a:lnTo>
                    <a:pt x="550" y="452"/>
                  </a:lnTo>
                  <a:lnTo>
                    <a:pt x="546" y="464"/>
                  </a:lnTo>
                  <a:lnTo>
                    <a:pt x="534" y="472"/>
                  </a:lnTo>
                  <a:lnTo>
                    <a:pt x="532" y="474"/>
                  </a:lnTo>
                  <a:lnTo>
                    <a:pt x="526" y="476"/>
                  </a:lnTo>
                  <a:lnTo>
                    <a:pt x="520" y="472"/>
                  </a:lnTo>
                  <a:lnTo>
                    <a:pt x="516" y="468"/>
                  </a:lnTo>
                  <a:lnTo>
                    <a:pt x="510" y="462"/>
                  </a:lnTo>
                  <a:lnTo>
                    <a:pt x="506" y="458"/>
                  </a:lnTo>
                  <a:lnTo>
                    <a:pt x="500" y="460"/>
                  </a:lnTo>
                  <a:lnTo>
                    <a:pt x="486" y="474"/>
                  </a:lnTo>
                  <a:lnTo>
                    <a:pt x="474" y="470"/>
                  </a:lnTo>
                  <a:lnTo>
                    <a:pt x="462" y="464"/>
                  </a:lnTo>
                  <a:lnTo>
                    <a:pt x="450" y="464"/>
                  </a:lnTo>
                  <a:lnTo>
                    <a:pt x="438" y="462"/>
                  </a:lnTo>
                  <a:lnTo>
                    <a:pt x="430" y="452"/>
                  </a:lnTo>
                  <a:lnTo>
                    <a:pt x="424" y="444"/>
                  </a:lnTo>
                  <a:lnTo>
                    <a:pt x="426" y="434"/>
                  </a:lnTo>
                  <a:lnTo>
                    <a:pt x="418" y="424"/>
                  </a:lnTo>
                  <a:lnTo>
                    <a:pt x="410" y="416"/>
                  </a:lnTo>
                  <a:lnTo>
                    <a:pt x="402" y="416"/>
                  </a:lnTo>
                  <a:lnTo>
                    <a:pt x="400" y="408"/>
                  </a:lnTo>
                  <a:lnTo>
                    <a:pt x="406" y="398"/>
                  </a:lnTo>
                  <a:lnTo>
                    <a:pt x="398" y="394"/>
                  </a:lnTo>
                  <a:lnTo>
                    <a:pt x="390" y="402"/>
                  </a:lnTo>
                  <a:lnTo>
                    <a:pt x="380" y="408"/>
                  </a:lnTo>
                  <a:lnTo>
                    <a:pt x="386" y="388"/>
                  </a:lnTo>
                  <a:lnTo>
                    <a:pt x="392" y="382"/>
                  </a:lnTo>
                  <a:lnTo>
                    <a:pt x="394" y="376"/>
                  </a:lnTo>
                  <a:lnTo>
                    <a:pt x="390" y="366"/>
                  </a:lnTo>
                  <a:lnTo>
                    <a:pt x="382" y="376"/>
                  </a:lnTo>
                  <a:lnTo>
                    <a:pt x="376" y="386"/>
                  </a:lnTo>
                  <a:lnTo>
                    <a:pt x="366" y="394"/>
                  </a:lnTo>
                  <a:lnTo>
                    <a:pt x="360" y="402"/>
                  </a:lnTo>
                  <a:lnTo>
                    <a:pt x="352" y="398"/>
                  </a:lnTo>
                  <a:lnTo>
                    <a:pt x="350" y="386"/>
                  </a:lnTo>
                  <a:lnTo>
                    <a:pt x="340" y="372"/>
                  </a:lnTo>
                  <a:lnTo>
                    <a:pt x="334" y="364"/>
                  </a:lnTo>
                  <a:lnTo>
                    <a:pt x="328" y="358"/>
                  </a:lnTo>
                  <a:lnTo>
                    <a:pt x="298" y="350"/>
                  </a:lnTo>
                  <a:lnTo>
                    <a:pt x="258" y="344"/>
                  </a:lnTo>
                  <a:lnTo>
                    <a:pt x="246" y="348"/>
                  </a:lnTo>
                  <a:lnTo>
                    <a:pt x="228" y="356"/>
                  </a:lnTo>
                  <a:lnTo>
                    <a:pt x="200" y="358"/>
                  </a:lnTo>
                  <a:lnTo>
                    <a:pt x="184" y="368"/>
                  </a:lnTo>
                  <a:lnTo>
                    <a:pt x="172" y="372"/>
                  </a:lnTo>
                  <a:lnTo>
                    <a:pt x="170" y="380"/>
                  </a:lnTo>
                  <a:lnTo>
                    <a:pt x="164" y="386"/>
                  </a:lnTo>
                  <a:lnTo>
                    <a:pt x="108" y="386"/>
                  </a:lnTo>
                  <a:lnTo>
                    <a:pt x="100" y="394"/>
                  </a:lnTo>
                  <a:lnTo>
                    <a:pt x="90" y="394"/>
                  </a:lnTo>
                  <a:lnTo>
                    <a:pt x="80" y="406"/>
                  </a:lnTo>
                  <a:lnTo>
                    <a:pt x="54" y="408"/>
                  </a:lnTo>
                  <a:lnTo>
                    <a:pt x="42" y="400"/>
                  </a:lnTo>
                  <a:lnTo>
                    <a:pt x="30" y="394"/>
                  </a:lnTo>
                  <a:lnTo>
                    <a:pt x="28" y="384"/>
                  </a:lnTo>
                  <a:lnTo>
                    <a:pt x="40" y="378"/>
                  </a:lnTo>
                  <a:lnTo>
                    <a:pt x="40" y="356"/>
                  </a:lnTo>
                  <a:lnTo>
                    <a:pt x="40" y="342"/>
                  </a:lnTo>
                  <a:lnTo>
                    <a:pt x="30" y="328"/>
                  </a:lnTo>
                  <a:lnTo>
                    <a:pt x="30" y="310"/>
                  </a:lnTo>
                  <a:lnTo>
                    <a:pt x="18" y="280"/>
                  </a:lnTo>
                  <a:lnTo>
                    <a:pt x="10" y="264"/>
                  </a:lnTo>
                  <a:lnTo>
                    <a:pt x="4" y="254"/>
                  </a:lnTo>
                  <a:lnTo>
                    <a:pt x="0" y="246"/>
                  </a:lnTo>
                  <a:lnTo>
                    <a:pt x="6" y="248"/>
                  </a:lnTo>
                  <a:lnTo>
                    <a:pt x="10" y="254"/>
                  </a:lnTo>
                  <a:lnTo>
                    <a:pt x="18" y="254"/>
                  </a:lnTo>
                  <a:lnTo>
                    <a:pt x="20" y="244"/>
                  </a:lnTo>
                  <a:lnTo>
                    <a:pt x="12" y="238"/>
                  </a:lnTo>
                  <a:lnTo>
                    <a:pt x="6" y="218"/>
                  </a:lnTo>
                  <a:lnTo>
                    <a:pt x="6" y="204"/>
                  </a:lnTo>
                  <a:lnTo>
                    <a:pt x="12" y="188"/>
                  </a:lnTo>
                  <a:lnTo>
                    <a:pt x="14" y="180"/>
                  </a:lnTo>
                  <a:lnTo>
                    <a:pt x="20" y="186"/>
                  </a:lnTo>
                  <a:lnTo>
                    <a:pt x="24" y="178"/>
                  </a:lnTo>
                  <a:lnTo>
                    <a:pt x="34" y="178"/>
                  </a:lnTo>
                  <a:lnTo>
                    <a:pt x="48" y="162"/>
                  </a:lnTo>
                  <a:lnTo>
                    <a:pt x="62" y="158"/>
                  </a:lnTo>
                  <a:lnTo>
                    <a:pt x="86" y="154"/>
                  </a:lnTo>
                  <a:lnTo>
                    <a:pt x="110" y="146"/>
                  </a:lnTo>
                  <a:lnTo>
                    <a:pt x="122" y="144"/>
                  </a:lnTo>
                  <a:lnTo>
                    <a:pt x="144" y="118"/>
                  </a:lnTo>
                  <a:lnTo>
                    <a:pt x="142" y="106"/>
                  </a:lnTo>
                  <a:lnTo>
                    <a:pt x="146" y="98"/>
                  </a:lnTo>
                  <a:lnTo>
                    <a:pt x="156" y="92"/>
                  </a:lnTo>
                  <a:lnTo>
                    <a:pt x="160" y="98"/>
                  </a:lnTo>
                  <a:lnTo>
                    <a:pt x="164" y="102"/>
                  </a:lnTo>
                  <a:lnTo>
                    <a:pt x="168" y="96"/>
                  </a:lnTo>
                  <a:lnTo>
                    <a:pt x="168" y="84"/>
                  </a:lnTo>
                  <a:lnTo>
                    <a:pt x="176" y="88"/>
                  </a:lnTo>
                  <a:lnTo>
                    <a:pt x="180" y="84"/>
                  </a:lnTo>
                  <a:lnTo>
                    <a:pt x="182" y="72"/>
                  </a:lnTo>
                  <a:lnTo>
                    <a:pt x="192" y="66"/>
                  </a:lnTo>
                  <a:lnTo>
                    <a:pt x="198" y="60"/>
                  </a:lnTo>
                  <a:lnTo>
                    <a:pt x="204" y="60"/>
                  </a:lnTo>
                  <a:lnTo>
                    <a:pt x="220" y="48"/>
                  </a:lnTo>
                  <a:lnTo>
                    <a:pt x="230" y="54"/>
                  </a:lnTo>
                  <a:lnTo>
                    <a:pt x="236" y="60"/>
                  </a:lnTo>
                  <a:lnTo>
                    <a:pt x="242" y="66"/>
                  </a:lnTo>
                  <a:lnTo>
                    <a:pt x="254" y="64"/>
                  </a:lnTo>
                  <a:lnTo>
                    <a:pt x="262" y="62"/>
                  </a:lnTo>
                  <a:lnTo>
                    <a:pt x="256" y="52"/>
                  </a:lnTo>
                  <a:lnTo>
                    <a:pt x="268" y="40"/>
                  </a:lnTo>
                  <a:lnTo>
                    <a:pt x="274" y="28"/>
                  </a:lnTo>
                  <a:lnTo>
                    <a:pt x="282" y="24"/>
                  </a:lnTo>
                  <a:lnTo>
                    <a:pt x="286" y="2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8" name="Freeform 263"/>
            <p:cNvSpPr>
              <a:spLocks/>
            </p:cNvSpPr>
            <p:nvPr/>
          </p:nvSpPr>
          <p:spPr bwMode="gray">
            <a:xfrm>
              <a:off x="4603" y="2273"/>
              <a:ext cx="70" cy="96"/>
            </a:xfrm>
            <a:custGeom>
              <a:avLst/>
              <a:gdLst>
                <a:gd name="T0" fmla="*/ 4 w 70"/>
                <a:gd name="T1" fmla="*/ 58 h 96"/>
                <a:gd name="T2" fmla="*/ 14 w 70"/>
                <a:gd name="T3" fmla="*/ 64 h 96"/>
                <a:gd name="T4" fmla="*/ 16 w 70"/>
                <a:gd name="T5" fmla="*/ 76 h 96"/>
                <a:gd name="T6" fmla="*/ 24 w 70"/>
                <a:gd name="T7" fmla="*/ 78 h 96"/>
                <a:gd name="T8" fmla="*/ 30 w 70"/>
                <a:gd name="T9" fmla="*/ 72 h 96"/>
                <a:gd name="T10" fmla="*/ 38 w 70"/>
                <a:gd name="T11" fmla="*/ 74 h 96"/>
                <a:gd name="T12" fmla="*/ 40 w 70"/>
                <a:gd name="T13" fmla="*/ 82 h 96"/>
                <a:gd name="T14" fmla="*/ 48 w 70"/>
                <a:gd name="T15" fmla="*/ 80 h 96"/>
                <a:gd name="T16" fmla="*/ 52 w 70"/>
                <a:gd name="T17" fmla="*/ 84 h 96"/>
                <a:gd name="T18" fmla="*/ 62 w 70"/>
                <a:gd name="T19" fmla="*/ 90 h 96"/>
                <a:gd name="T20" fmla="*/ 66 w 70"/>
                <a:gd name="T21" fmla="*/ 96 h 96"/>
                <a:gd name="T22" fmla="*/ 70 w 70"/>
                <a:gd name="T23" fmla="*/ 90 h 96"/>
                <a:gd name="T24" fmla="*/ 62 w 70"/>
                <a:gd name="T25" fmla="*/ 84 h 96"/>
                <a:gd name="T26" fmla="*/ 62 w 70"/>
                <a:gd name="T27" fmla="*/ 78 h 96"/>
                <a:gd name="T28" fmla="*/ 58 w 70"/>
                <a:gd name="T29" fmla="*/ 72 h 96"/>
                <a:gd name="T30" fmla="*/ 50 w 70"/>
                <a:gd name="T31" fmla="*/ 72 h 96"/>
                <a:gd name="T32" fmla="*/ 46 w 70"/>
                <a:gd name="T33" fmla="*/ 68 h 96"/>
                <a:gd name="T34" fmla="*/ 40 w 70"/>
                <a:gd name="T35" fmla="*/ 70 h 96"/>
                <a:gd name="T36" fmla="*/ 32 w 70"/>
                <a:gd name="T37" fmla="*/ 66 h 96"/>
                <a:gd name="T38" fmla="*/ 28 w 70"/>
                <a:gd name="T39" fmla="*/ 62 h 96"/>
                <a:gd name="T40" fmla="*/ 26 w 70"/>
                <a:gd name="T41" fmla="*/ 54 h 96"/>
                <a:gd name="T42" fmla="*/ 28 w 70"/>
                <a:gd name="T43" fmla="*/ 42 h 96"/>
                <a:gd name="T44" fmla="*/ 34 w 70"/>
                <a:gd name="T45" fmla="*/ 40 h 96"/>
                <a:gd name="T46" fmla="*/ 40 w 70"/>
                <a:gd name="T47" fmla="*/ 26 h 96"/>
                <a:gd name="T48" fmla="*/ 38 w 70"/>
                <a:gd name="T49" fmla="*/ 14 h 96"/>
                <a:gd name="T50" fmla="*/ 38 w 70"/>
                <a:gd name="T51" fmla="*/ 4 h 96"/>
                <a:gd name="T52" fmla="*/ 28 w 70"/>
                <a:gd name="T53" fmla="*/ 2 h 96"/>
                <a:gd name="T54" fmla="*/ 12 w 70"/>
                <a:gd name="T55" fmla="*/ 0 h 96"/>
                <a:gd name="T56" fmla="*/ 10 w 70"/>
                <a:gd name="T57" fmla="*/ 16 h 96"/>
                <a:gd name="T58" fmla="*/ 10 w 70"/>
                <a:gd name="T59" fmla="*/ 28 h 96"/>
                <a:gd name="T60" fmla="*/ 12 w 70"/>
                <a:gd name="T61" fmla="*/ 36 h 96"/>
                <a:gd name="T62" fmla="*/ 0 w 70"/>
                <a:gd name="T63" fmla="*/ 38 h 96"/>
                <a:gd name="T64" fmla="*/ 2 w 70"/>
                <a:gd name="T65" fmla="*/ 44 h 96"/>
                <a:gd name="T66" fmla="*/ 4 w 70"/>
                <a:gd name="T67" fmla="*/ 48 h 96"/>
                <a:gd name="T68" fmla="*/ 4 w 70"/>
                <a:gd name="T69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96">
                  <a:moveTo>
                    <a:pt x="4" y="58"/>
                  </a:moveTo>
                  <a:lnTo>
                    <a:pt x="14" y="64"/>
                  </a:lnTo>
                  <a:lnTo>
                    <a:pt x="16" y="76"/>
                  </a:lnTo>
                  <a:lnTo>
                    <a:pt x="24" y="78"/>
                  </a:lnTo>
                  <a:lnTo>
                    <a:pt x="30" y="72"/>
                  </a:lnTo>
                  <a:lnTo>
                    <a:pt x="38" y="74"/>
                  </a:lnTo>
                  <a:lnTo>
                    <a:pt x="40" y="82"/>
                  </a:lnTo>
                  <a:lnTo>
                    <a:pt x="48" y="80"/>
                  </a:lnTo>
                  <a:lnTo>
                    <a:pt x="52" y="84"/>
                  </a:lnTo>
                  <a:lnTo>
                    <a:pt x="62" y="90"/>
                  </a:lnTo>
                  <a:lnTo>
                    <a:pt x="66" y="96"/>
                  </a:lnTo>
                  <a:lnTo>
                    <a:pt x="70" y="90"/>
                  </a:lnTo>
                  <a:lnTo>
                    <a:pt x="62" y="84"/>
                  </a:lnTo>
                  <a:lnTo>
                    <a:pt x="62" y="78"/>
                  </a:lnTo>
                  <a:lnTo>
                    <a:pt x="58" y="72"/>
                  </a:lnTo>
                  <a:lnTo>
                    <a:pt x="50" y="72"/>
                  </a:lnTo>
                  <a:lnTo>
                    <a:pt x="46" y="68"/>
                  </a:lnTo>
                  <a:lnTo>
                    <a:pt x="40" y="70"/>
                  </a:lnTo>
                  <a:lnTo>
                    <a:pt x="32" y="66"/>
                  </a:lnTo>
                  <a:lnTo>
                    <a:pt x="28" y="62"/>
                  </a:lnTo>
                  <a:lnTo>
                    <a:pt x="26" y="54"/>
                  </a:lnTo>
                  <a:lnTo>
                    <a:pt x="28" y="42"/>
                  </a:lnTo>
                  <a:lnTo>
                    <a:pt x="34" y="40"/>
                  </a:lnTo>
                  <a:lnTo>
                    <a:pt x="40" y="26"/>
                  </a:lnTo>
                  <a:lnTo>
                    <a:pt x="38" y="14"/>
                  </a:lnTo>
                  <a:lnTo>
                    <a:pt x="38" y="4"/>
                  </a:lnTo>
                  <a:lnTo>
                    <a:pt x="28" y="2"/>
                  </a:lnTo>
                  <a:lnTo>
                    <a:pt x="12" y="0"/>
                  </a:lnTo>
                  <a:lnTo>
                    <a:pt x="10" y="16"/>
                  </a:lnTo>
                  <a:lnTo>
                    <a:pt x="10" y="28"/>
                  </a:lnTo>
                  <a:lnTo>
                    <a:pt x="12" y="36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4" y="5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49" name="Freeform 264"/>
            <p:cNvSpPr>
              <a:spLocks/>
            </p:cNvSpPr>
            <p:nvPr/>
          </p:nvSpPr>
          <p:spPr bwMode="gray">
            <a:xfrm>
              <a:off x="4561" y="2391"/>
              <a:ext cx="42" cy="46"/>
            </a:xfrm>
            <a:custGeom>
              <a:avLst/>
              <a:gdLst>
                <a:gd name="T0" fmla="*/ 0 w 42"/>
                <a:gd name="T1" fmla="*/ 46 h 46"/>
                <a:gd name="T2" fmla="*/ 8 w 42"/>
                <a:gd name="T3" fmla="*/ 34 h 46"/>
                <a:gd name="T4" fmla="*/ 20 w 42"/>
                <a:gd name="T5" fmla="*/ 20 h 46"/>
                <a:gd name="T6" fmla="*/ 32 w 42"/>
                <a:gd name="T7" fmla="*/ 10 h 46"/>
                <a:gd name="T8" fmla="*/ 36 w 42"/>
                <a:gd name="T9" fmla="*/ 0 h 46"/>
                <a:gd name="T10" fmla="*/ 38 w 42"/>
                <a:gd name="T11" fmla="*/ 6 h 46"/>
                <a:gd name="T12" fmla="*/ 42 w 42"/>
                <a:gd name="T13" fmla="*/ 12 h 46"/>
                <a:gd name="T14" fmla="*/ 32 w 42"/>
                <a:gd name="T15" fmla="*/ 16 h 46"/>
                <a:gd name="T16" fmla="*/ 20 w 42"/>
                <a:gd name="T17" fmla="*/ 30 h 46"/>
                <a:gd name="T18" fmla="*/ 14 w 42"/>
                <a:gd name="T19" fmla="*/ 38 h 46"/>
                <a:gd name="T20" fmla="*/ 0 w 42"/>
                <a:gd name="T2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6">
                  <a:moveTo>
                    <a:pt x="0" y="46"/>
                  </a:moveTo>
                  <a:lnTo>
                    <a:pt x="8" y="34"/>
                  </a:lnTo>
                  <a:lnTo>
                    <a:pt x="20" y="20"/>
                  </a:lnTo>
                  <a:lnTo>
                    <a:pt x="32" y="10"/>
                  </a:lnTo>
                  <a:lnTo>
                    <a:pt x="36" y="0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32" y="16"/>
                  </a:lnTo>
                  <a:lnTo>
                    <a:pt x="20" y="30"/>
                  </a:lnTo>
                  <a:lnTo>
                    <a:pt x="14" y="38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0" name="Freeform 265"/>
            <p:cNvSpPr>
              <a:spLocks/>
            </p:cNvSpPr>
            <p:nvPr/>
          </p:nvSpPr>
          <p:spPr bwMode="gray">
            <a:xfrm>
              <a:off x="4635" y="2415"/>
              <a:ext cx="74" cy="60"/>
            </a:xfrm>
            <a:custGeom>
              <a:avLst/>
              <a:gdLst>
                <a:gd name="T0" fmla="*/ 58 w 74"/>
                <a:gd name="T1" fmla="*/ 58 h 60"/>
                <a:gd name="T2" fmla="*/ 40 w 74"/>
                <a:gd name="T3" fmla="*/ 60 h 60"/>
                <a:gd name="T4" fmla="*/ 34 w 74"/>
                <a:gd name="T5" fmla="*/ 48 h 60"/>
                <a:gd name="T6" fmla="*/ 34 w 74"/>
                <a:gd name="T7" fmla="*/ 38 h 60"/>
                <a:gd name="T8" fmla="*/ 40 w 74"/>
                <a:gd name="T9" fmla="*/ 36 h 60"/>
                <a:gd name="T10" fmla="*/ 32 w 74"/>
                <a:gd name="T11" fmla="*/ 30 h 60"/>
                <a:gd name="T12" fmla="*/ 24 w 74"/>
                <a:gd name="T13" fmla="*/ 32 h 60"/>
                <a:gd name="T14" fmla="*/ 18 w 74"/>
                <a:gd name="T15" fmla="*/ 34 h 60"/>
                <a:gd name="T16" fmla="*/ 12 w 74"/>
                <a:gd name="T17" fmla="*/ 36 h 60"/>
                <a:gd name="T18" fmla="*/ 8 w 74"/>
                <a:gd name="T19" fmla="*/ 44 h 60"/>
                <a:gd name="T20" fmla="*/ 4 w 74"/>
                <a:gd name="T21" fmla="*/ 50 h 60"/>
                <a:gd name="T22" fmla="*/ 0 w 74"/>
                <a:gd name="T23" fmla="*/ 38 h 60"/>
                <a:gd name="T24" fmla="*/ 4 w 74"/>
                <a:gd name="T25" fmla="*/ 28 h 60"/>
                <a:gd name="T26" fmla="*/ 14 w 74"/>
                <a:gd name="T27" fmla="*/ 24 h 60"/>
                <a:gd name="T28" fmla="*/ 22 w 74"/>
                <a:gd name="T29" fmla="*/ 20 h 60"/>
                <a:gd name="T30" fmla="*/ 26 w 74"/>
                <a:gd name="T31" fmla="*/ 14 h 60"/>
                <a:gd name="T32" fmla="*/ 32 w 74"/>
                <a:gd name="T33" fmla="*/ 22 h 60"/>
                <a:gd name="T34" fmla="*/ 36 w 74"/>
                <a:gd name="T35" fmla="*/ 24 h 60"/>
                <a:gd name="T36" fmla="*/ 42 w 74"/>
                <a:gd name="T37" fmla="*/ 18 h 60"/>
                <a:gd name="T38" fmla="*/ 50 w 74"/>
                <a:gd name="T39" fmla="*/ 8 h 60"/>
                <a:gd name="T40" fmla="*/ 54 w 74"/>
                <a:gd name="T41" fmla="*/ 10 h 60"/>
                <a:gd name="T42" fmla="*/ 58 w 74"/>
                <a:gd name="T43" fmla="*/ 10 h 60"/>
                <a:gd name="T44" fmla="*/ 58 w 74"/>
                <a:gd name="T45" fmla="*/ 4 h 60"/>
                <a:gd name="T46" fmla="*/ 62 w 74"/>
                <a:gd name="T47" fmla="*/ 0 h 60"/>
                <a:gd name="T48" fmla="*/ 68 w 74"/>
                <a:gd name="T49" fmla="*/ 6 h 60"/>
                <a:gd name="T50" fmla="*/ 72 w 74"/>
                <a:gd name="T51" fmla="*/ 14 h 60"/>
                <a:gd name="T52" fmla="*/ 74 w 74"/>
                <a:gd name="T53" fmla="*/ 28 h 60"/>
                <a:gd name="T54" fmla="*/ 74 w 74"/>
                <a:gd name="T55" fmla="*/ 42 h 60"/>
                <a:gd name="T56" fmla="*/ 66 w 74"/>
                <a:gd name="T57" fmla="*/ 44 h 60"/>
                <a:gd name="T58" fmla="*/ 64 w 74"/>
                <a:gd name="T59" fmla="*/ 36 h 60"/>
                <a:gd name="T60" fmla="*/ 58 w 74"/>
                <a:gd name="T61" fmla="*/ 42 h 60"/>
                <a:gd name="T62" fmla="*/ 54 w 74"/>
                <a:gd name="T63" fmla="*/ 46 h 60"/>
                <a:gd name="T64" fmla="*/ 58 w 74"/>
                <a:gd name="T65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0">
                  <a:moveTo>
                    <a:pt x="58" y="58"/>
                  </a:moveTo>
                  <a:lnTo>
                    <a:pt x="40" y="60"/>
                  </a:lnTo>
                  <a:lnTo>
                    <a:pt x="34" y="48"/>
                  </a:lnTo>
                  <a:lnTo>
                    <a:pt x="34" y="38"/>
                  </a:lnTo>
                  <a:lnTo>
                    <a:pt x="40" y="36"/>
                  </a:lnTo>
                  <a:lnTo>
                    <a:pt x="32" y="30"/>
                  </a:lnTo>
                  <a:lnTo>
                    <a:pt x="24" y="32"/>
                  </a:lnTo>
                  <a:lnTo>
                    <a:pt x="18" y="34"/>
                  </a:lnTo>
                  <a:lnTo>
                    <a:pt x="12" y="36"/>
                  </a:lnTo>
                  <a:lnTo>
                    <a:pt x="8" y="44"/>
                  </a:lnTo>
                  <a:lnTo>
                    <a:pt x="4" y="50"/>
                  </a:lnTo>
                  <a:lnTo>
                    <a:pt x="0" y="38"/>
                  </a:lnTo>
                  <a:lnTo>
                    <a:pt x="4" y="28"/>
                  </a:lnTo>
                  <a:lnTo>
                    <a:pt x="14" y="24"/>
                  </a:lnTo>
                  <a:lnTo>
                    <a:pt x="22" y="20"/>
                  </a:lnTo>
                  <a:lnTo>
                    <a:pt x="26" y="14"/>
                  </a:lnTo>
                  <a:lnTo>
                    <a:pt x="32" y="22"/>
                  </a:lnTo>
                  <a:lnTo>
                    <a:pt x="36" y="24"/>
                  </a:lnTo>
                  <a:lnTo>
                    <a:pt x="42" y="18"/>
                  </a:lnTo>
                  <a:lnTo>
                    <a:pt x="50" y="8"/>
                  </a:lnTo>
                  <a:lnTo>
                    <a:pt x="54" y="10"/>
                  </a:lnTo>
                  <a:lnTo>
                    <a:pt x="58" y="10"/>
                  </a:lnTo>
                  <a:lnTo>
                    <a:pt x="58" y="4"/>
                  </a:lnTo>
                  <a:lnTo>
                    <a:pt x="62" y="0"/>
                  </a:lnTo>
                  <a:lnTo>
                    <a:pt x="68" y="6"/>
                  </a:lnTo>
                  <a:lnTo>
                    <a:pt x="72" y="14"/>
                  </a:lnTo>
                  <a:lnTo>
                    <a:pt x="74" y="28"/>
                  </a:lnTo>
                  <a:lnTo>
                    <a:pt x="74" y="42"/>
                  </a:lnTo>
                  <a:lnTo>
                    <a:pt x="66" y="44"/>
                  </a:lnTo>
                  <a:lnTo>
                    <a:pt x="64" y="36"/>
                  </a:lnTo>
                  <a:lnTo>
                    <a:pt x="58" y="42"/>
                  </a:lnTo>
                  <a:lnTo>
                    <a:pt x="54" y="46"/>
                  </a:lnTo>
                  <a:lnTo>
                    <a:pt x="58" y="5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1" name="Freeform 266"/>
            <p:cNvSpPr>
              <a:spLocks/>
            </p:cNvSpPr>
            <p:nvPr/>
          </p:nvSpPr>
          <p:spPr bwMode="gray">
            <a:xfrm>
              <a:off x="4675" y="2369"/>
              <a:ext cx="18" cy="22"/>
            </a:xfrm>
            <a:custGeom>
              <a:avLst/>
              <a:gdLst>
                <a:gd name="T0" fmla="*/ 0 w 18"/>
                <a:gd name="T1" fmla="*/ 4 h 22"/>
                <a:gd name="T2" fmla="*/ 12 w 18"/>
                <a:gd name="T3" fmla="*/ 0 h 22"/>
                <a:gd name="T4" fmla="*/ 18 w 18"/>
                <a:gd name="T5" fmla="*/ 2 h 22"/>
                <a:gd name="T6" fmla="*/ 18 w 18"/>
                <a:gd name="T7" fmla="*/ 16 h 22"/>
                <a:gd name="T8" fmla="*/ 18 w 18"/>
                <a:gd name="T9" fmla="*/ 22 h 22"/>
                <a:gd name="T10" fmla="*/ 10 w 18"/>
                <a:gd name="T11" fmla="*/ 18 h 22"/>
                <a:gd name="T12" fmla="*/ 4 w 18"/>
                <a:gd name="T13" fmla="*/ 12 h 22"/>
                <a:gd name="T14" fmla="*/ 0 w 18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2">
                  <a:moveTo>
                    <a:pt x="0" y="4"/>
                  </a:moveTo>
                  <a:lnTo>
                    <a:pt x="12" y="0"/>
                  </a:lnTo>
                  <a:lnTo>
                    <a:pt x="18" y="2"/>
                  </a:lnTo>
                  <a:lnTo>
                    <a:pt x="18" y="16"/>
                  </a:lnTo>
                  <a:lnTo>
                    <a:pt x="18" y="22"/>
                  </a:lnTo>
                  <a:lnTo>
                    <a:pt x="10" y="18"/>
                  </a:lnTo>
                  <a:lnTo>
                    <a:pt x="4" y="12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2" name="Freeform 267"/>
            <p:cNvSpPr>
              <a:spLocks/>
            </p:cNvSpPr>
            <p:nvPr/>
          </p:nvSpPr>
          <p:spPr bwMode="gray">
            <a:xfrm>
              <a:off x="4611" y="2353"/>
              <a:ext cx="20" cy="24"/>
            </a:xfrm>
            <a:custGeom>
              <a:avLst/>
              <a:gdLst>
                <a:gd name="T0" fmla="*/ 0 w 20"/>
                <a:gd name="T1" fmla="*/ 0 h 24"/>
                <a:gd name="T2" fmla="*/ 10 w 20"/>
                <a:gd name="T3" fmla="*/ 2 h 24"/>
                <a:gd name="T4" fmla="*/ 20 w 20"/>
                <a:gd name="T5" fmla="*/ 10 h 24"/>
                <a:gd name="T6" fmla="*/ 18 w 20"/>
                <a:gd name="T7" fmla="*/ 22 h 24"/>
                <a:gd name="T8" fmla="*/ 12 w 20"/>
                <a:gd name="T9" fmla="*/ 24 h 24"/>
                <a:gd name="T10" fmla="*/ 6 w 20"/>
                <a:gd name="T11" fmla="*/ 10 h 24"/>
                <a:gd name="T12" fmla="*/ 2 w 20"/>
                <a:gd name="T13" fmla="*/ 6 h 24"/>
                <a:gd name="T14" fmla="*/ 0 w 2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4">
                  <a:moveTo>
                    <a:pt x="0" y="0"/>
                  </a:moveTo>
                  <a:lnTo>
                    <a:pt x="10" y="2"/>
                  </a:lnTo>
                  <a:lnTo>
                    <a:pt x="20" y="10"/>
                  </a:lnTo>
                  <a:lnTo>
                    <a:pt x="18" y="22"/>
                  </a:lnTo>
                  <a:lnTo>
                    <a:pt x="12" y="24"/>
                  </a:lnTo>
                  <a:lnTo>
                    <a:pt x="6" y="10"/>
                  </a:lnTo>
                  <a:lnTo>
                    <a:pt x="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3" name="Freeform 268"/>
            <p:cNvSpPr>
              <a:spLocks/>
            </p:cNvSpPr>
            <p:nvPr/>
          </p:nvSpPr>
          <p:spPr bwMode="gray">
            <a:xfrm>
              <a:off x="4637" y="2383"/>
              <a:ext cx="22" cy="20"/>
            </a:xfrm>
            <a:custGeom>
              <a:avLst/>
              <a:gdLst>
                <a:gd name="T0" fmla="*/ 0 w 22"/>
                <a:gd name="T1" fmla="*/ 0 h 20"/>
                <a:gd name="T2" fmla="*/ 0 w 22"/>
                <a:gd name="T3" fmla="*/ 10 h 20"/>
                <a:gd name="T4" fmla="*/ 0 w 22"/>
                <a:gd name="T5" fmla="*/ 20 h 20"/>
                <a:gd name="T6" fmla="*/ 6 w 22"/>
                <a:gd name="T7" fmla="*/ 16 h 20"/>
                <a:gd name="T8" fmla="*/ 18 w 22"/>
                <a:gd name="T9" fmla="*/ 8 h 20"/>
                <a:gd name="T10" fmla="*/ 22 w 22"/>
                <a:gd name="T11" fmla="*/ 2 h 20"/>
                <a:gd name="T12" fmla="*/ 14 w 22"/>
                <a:gd name="T13" fmla="*/ 0 h 20"/>
                <a:gd name="T14" fmla="*/ 8 w 22"/>
                <a:gd name="T15" fmla="*/ 2 h 20"/>
                <a:gd name="T16" fmla="*/ 0 w 22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0">
                  <a:moveTo>
                    <a:pt x="0" y="0"/>
                  </a:moveTo>
                  <a:lnTo>
                    <a:pt x="0" y="10"/>
                  </a:lnTo>
                  <a:lnTo>
                    <a:pt x="0" y="20"/>
                  </a:lnTo>
                  <a:lnTo>
                    <a:pt x="6" y="16"/>
                  </a:lnTo>
                  <a:lnTo>
                    <a:pt x="18" y="8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8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4" name="Freeform 269"/>
            <p:cNvSpPr>
              <a:spLocks/>
            </p:cNvSpPr>
            <p:nvPr/>
          </p:nvSpPr>
          <p:spPr bwMode="gray">
            <a:xfrm>
              <a:off x="4643" y="2395"/>
              <a:ext cx="24" cy="28"/>
            </a:xfrm>
            <a:custGeom>
              <a:avLst/>
              <a:gdLst>
                <a:gd name="T0" fmla="*/ 0 w 24"/>
                <a:gd name="T1" fmla="*/ 18 h 28"/>
                <a:gd name="T2" fmla="*/ 6 w 24"/>
                <a:gd name="T3" fmla="*/ 26 h 28"/>
                <a:gd name="T4" fmla="*/ 14 w 24"/>
                <a:gd name="T5" fmla="*/ 28 h 28"/>
                <a:gd name="T6" fmla="*/ 14 w 24"/>
                <a:gd name="T7" fmla="*/ 16 h 28"/>
                <a:gd name="T8" fmla="*/ 18 w 24"/>
                <a:gd name="T9" fmla="*/ 12 h 28"/>
                <a:gd name="T10" fmla="*/ 24 w 24"/>
                <a:gd name="T11" fmla="*/ 8 h 28"/>
                <a:gd name="T12" fmla="*/ 22 w 24"/>
                <a:gd name="T13" fmla="*/ 4 h 28"/>
                <a:gd name="T14" fmla="*/ 16 w 24"/>
                <a:gd name="T15" fmla="*/ 0 h 28"/>
                <a:gd name="T16" fmla="*/ 10 w 24"/>
                <a:gd name="T17" fmla="*/ 2 h 28"/>
                <a:gd name="T18" fmla="*/ 8 w 24"/>
                <a:gd name="T19" fmla="*/ 10 h 28"/>
                <a:gd name="T20" fmla="*/ 4 w 24"/>
                <a:gd name="T21" fmla="*/ 16 h 28"/>
                <a:gd name="T22" fmla="*/ 0 w 24"/>
                <a:gd name="T2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8">
                  <a:moveTo>
                    <a:pt x="0" y="18"/>
                  </a:moveTo>
                  <a:lnTo>
                    <a:pt x="6" y="26"/>
                  </a:lnTo>
                  <a:lnTo>
                    <a:pt x="14" y="28"/>
                  </a:lnTo>
                  <a:lnTo>
                    <a:pt x="14" y="16"/>
                  </a:lnTo>
                  <a:lnTo>
                    <a:pt x="18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8" y="10"/>
                  </a:lnTo>
                  <a:lnTo>
                    <a:pt x="4" y="1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5" name="Freeform 270"/>
            <p:cNvSpPr>
              <a:spLocks/>
            </p:cNvSpPr>
            <p:nvPr/>
          </p:nvSpPr>
          <p:spPr bwMode="gray">
            <a:xfrm>
              <a:off x="4607" y="2161"/>
              <a:ext cx="30" cy="54"/>
            </a:xfrm>
            <a:custGeom>
              <a:avLst/>
              <a:gdLst>
                <a:gd name="T0" fmla="*/ 30 w 30"/>
                <a:gd name="T1" fmla="*/ 4 h 54"/>
                <a:gd name="T2" fmla="*/ 26 w 30"/>
                <a:gd name="T3" fmla="*/ 18 h 54"/>
                <a:gd name="T4" fmla="*/ 22 w 30"/>
                <a:gd name="T5" fmla="*/ 28 h 54"/>
                <a:gd name="T6" fmla="*/ 20 w 30"/>
                <a:gd name="T7" fmla="*/ 36 h 54"/>
                <a:gd name="T8" fmla="*/ 16 w 30"/>
                <a:gd name="T9" fmla="*/ 48 h 54"/>
                <a:gd name="T10" fmla="*/ 10 w 30"/>
                <a:gd name="T11" fmla="*/ 54 h 54"/>
                <a:gd name="T12" fmla="*/ 4 w 30"/>
                <a:gd name="T13" fmla="*/ 42 h 54"/>
                <a:gd name="T14" fmla="*/ 0 w 30"/>
                <a:gd name="T15" fmla="*/ 26 h 54"/>
                <a:gd name="T16" fmla="*/ 8 w 30"/>
                <a:gd name="T17" fmla="*/ 12 h 54"/>
                <a:gd name="T18" fmla="*/ 18 w 30"/>
                <a:gd name="T19" fmla="*/ 4 h 54"/>
                <a:gd name="T20" fmla="*/ 22 w 30"/>
                <a:gd name="T21" fmla="*/ 0 h 54"/>
                <a:gd name="T22" fmla="*/ 30 w 30"/>
                <a:gd name="T23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54">
                  <a:moveTo>
                    <a:pt x="30" y="4"/>
                  </a:moveTo>
                  <a:lnTo>
                    <a:pt x="26" y="18"/>
                  </a:lnTo>
                  <a:lnTo>
                    <a:pt x="22" y="28"/>
                  </a:lnTo>
                  <a:lnTo>
                    <a:pt x="20" y="36"/>
                  </a:lnTo>
                  <a:lnTo>
                    <a:pt x="16" y="48"/>
                  </a:lnTo>
                  <a:lnTo>
                    <a:pt x="10" y="54"/>
                  </a:lnTo>
                  <a:lnTo>
                    <a:pt x="4" y="42"/>
                  </a:lnTo>
                  <a:lnTo>
                    <a:pt x="0" y="26"/>
                  </a:lnTo>
                  <a:lnTo>
                    <a:pt x="8" y="12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30" y="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6" name="Freeform 271"/>
            <p:cNvSpPr>
              <a:spLocks/>
            </p:cNvSpPr>
            <p:nvPr/>
          </p:nvSpPr>
          <p:spPr bwMode="gray">
            <a:xfrm>
              <a:off x="4425" y="2247"/>
              <a:ext cx="38" cy="30"/>
            </a:xfrm>
            <a:custGeom>
              <a:avLst/>
              <a:gdLst>
                <a:gd name="T0" fmla="*/ 10 w 38"/>
                <a:gd name="T1" fmla="*/ 6 h 30"/>
                <a:gd name="T2" fmla="*/ 20 w 38"/>
                <a:gd name="T3" fmla="*/ 0 h 30"/>
                <a:gd name="T4" fmla="*/ 30 w 38"/>
                <a:gd name="T5" fmla="*/ 0 h 30"/>
                <a:gd name="T6" fmla="*/ 38 w 38"/>
                <a:gd name="T7" fmla="*/ 2 h 30"/>
                <a:gd name="T8" fmla="*/ 34 w 38"/>
                <a:gd name="T9" fmla="*/ 8 h 30"/>
                <a:gd name="T10" fmla="*/ 30 w 38"/>
                <a:gd name="T11" fmla="*/ 14 h 30"/>
                <a:gd name="T12" fmla="*/ 30 w 38"/>
                <a:gd name="T13" fmla="*/ 24 h 30"/>
                <a:gd name="T14" fmla="*/ 22 w 38"/>
                <a:gd name="T15" fmla="*/ 26 h 30"/>
                <a:gd name="T16" fmla="*/ 16 w 38"/>
                <a:gd name="T17" fmla="*/ 30 h 30"/>
                <a:gd name="T18" fmla="*/ 6 w 38"/>
                <a:gd name="T19" fmla="*/ 28 h 30"/>
                <a:gd name="T20" fmla="*/ 0 w 38"/>
                <a:gd name="T21" fmla="*/ 20 h 30"/>
                <a:gd name="T22" fmla="*/ 0 w 38"/>
                <a:gd name="T23" fmla="*/ 10 h 30"/>
                <a:gd name="T24" fmla="*/ 10 w 38"/>
                <a:gd name="T2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0">
                  <a:moveTo>
                    <a:pt x="10" y="6"/>
                  </a:moveTo>
                  <a:lnTo>
                    <a:pt x="20" y="0"/>
                  </a:lnTo>
                  <a:lnTo>
                    <a:pt x="30" y="0"/>
                  </a:lnTo>
                  <a:lnTo>
                    <a:pt x="38" y="2"/>
                  </a:lnTo>
                  <a:lnTo>
                    <a:pt x="34" y="8"/>
                  </a:lnTo>
                  <a:lnTo>
                    <a:pt x="30" y="14"/>
                  </a:lnTo>
                  <a:lnTo>
                    <a:pt x="30" y="24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6" y="28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0" y="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7" name="Freeform 272"/>
            <p:cNvSpPr>
              <a:spLocks/>
            </p:cNvSpPr>
            <p:nvPr/>
          </p:nvSpPr>
          <p:spPr bwMode="gray">
            <a:xfrm>
              <a:off x="4921" y="1795"/>
              <a:ext cx="92" cy="78"/>
            </a:xfrm>
            <a:custGeom>
              <a:avLst/>
              <a:gdLst>
                <a:gd name="T0" fmla="*/ 30 w 92"/>
                <a:gd name="T1" fmla="*/ 0 h 78"/>
                <a:gd name="T2" fmla="*/ 38 w 92"/>
                <a:gd name="T3" fmla="*/ 6 h 78"/>
                <a:gd name="T4" fmla="*/ 48 w 92"/>
                <a:gd name="T5" fmla="*/ 16 h 78"/>
                <a:gd name="T6" fmla="*/ 66 w 92"/>
                <a:gd name="T7" fmla="*/ 26 h 78"/>
                <a:gd name="T8" fmla="*/ 76 w 92"/>
                <a:gd name="T9" fmla="*/ 30 h 78"/>
                <a:gd name="T10" fmla="*/ 84 w 92"/>
                <a:gd name="T11" fmla="*/ 24 h 78"/>
                <a:gd name="T12" fmla="*/ 90 w 92"/>
                <a:gd name="T13" fmla="*/ 24 h 78"/>
                <a:gd name="T14" fmla="*/ 84 w 92"/>
                <a:gd name="T15" fmla="*/ 30 h 78"/>
                <a:gd name="T16" fmla="*/ 88 w 92"/>
                <a:gd name="T17" fmla="*/ 36 h 78"/>
                <a:gd name="T18" fmla="*/ 92 w 92"/>
                <a:gd name="T19" fmla="*/ 40 h 78"/>
                <a:gd name="T20" fmla="*/ 84 w 92"/>
                <a:gd name="T21" fmla="*/ 46 h 78"/>
                <a:gd name="T22" fmla="*/ 80 w 92"/>
                <a:gd name="T23" fmla="*/ 48 h 78"/>
                <a:gd name="T24" fmla="*/ 74 w 92"/>
                <a:gd name="T25" fmla="*/ 46 h 78"/>
                <a:gd name="T26" fmla="*/ 68 w 92"/>
                <a:gd name="T27" fmla="*/ 48 h 78"/>
                <a:gd name="T28" fmla="*/ 58 w 92"/>
                <a:gd name="T29" fmla="*/ 52 h 78"/>
                <a:gd name="T30" fmla="*/ 52 w 92"/>
                <a:gd name="T31" fmla="*/ 60 h 78"/>
                <a:gd name="T32" fmla="*/ 52 w 92"/>
                <a:gd name="T33" fmla="*/ 66 h 78"/>
                <a:gd name="T34" fmla="*/ 44 w 92"/>
                <a:gd name="T35" fmla="*/ 62 h 78"/>
                <a:gd name="T36" fmla="*/ 36 w 92"/>
                <a:gd name="T37" fmla="*/ 56 h 78"/>
                <a:gd name="T38" fmla="*/ 28 w 92"/>
                <a:gd name="T39" fmla="*/ 54 h 78"/>
                <a:gd name="T40" fmla="*/ 24 w 92"/>
                <a:gd name="T41" fmla="*/ 56 h 78"/>
                <a:gd name="T42" fmla="*/ 22 w 92"/>
                <a:gd name="T43" fmla="*/ 60 h 78"/>
                <a:gd name="T44" fmla="*/ 16 w 92"/>
                <a:gd name="T45" fmla="*/ 56 h 78"/>
                <a:gd name="T46" fmla="*/ 10 w 92"/>
                <a:gd name="T47" fmla="*/ 54 h 78"/>
                <a:gd name="T48" fmla="*/ 8 w 92"/>
                <a:gd name="T49" fmla="*/ 58 h 78"/>
                <a:gd name="T50" fmla="*/ 10 w 92"/>
                <a:gd name="T51" fmla="*/ 64 h 78"/>
                <a:gd name="T52" fmla="*/ 16 w 92"/>
                <a:gd name="T53" fmla="*/ 66 h 78"/>
                <a:gd name="T54" fmla="*/ 14 w 92"/>
                <a:gd name="T55" fmla="*/ 72 h 78"/>
                <a:gd name="T56" fmla="*/ 8 w 92"/>
                <a:gd name="T57" fmla="*/ 74 h 78"/>
                <a:gd name="T58" fmla="*/ 2 w 92"/>
                <a:gd name="T59" fmla="*/ 78 h 78"/>
                <a:gd name="T60" fmla="*/ 2 w 92"/>
                <a:gd name="T61" fmla="*/ 68 h 78"/>
                <a:gd name="T62" fmla="*/ 0 w 92"/>
                <a:gd name="T63" fmla="*/ 60 h 78"/>
                <a:gd name="T64" fmla="*/ 0 w 92"/>
                <a:gd name="T65" fmla="*/ 52 h 78"/>
                <a:gd name="T66" fmla="*/ 6 w 92"/>
                <a:gd name="T67" fmla="*/ 50 h 78"/>
                <a:gd name="T68" fmla="*/ 10 w 92"/>
                <a:gd name="T69" fmla="*/ 44 h 78"/>
                <a:gd name="T70" fmla="*/ 10 w 92"/>
                <a:gd name="T71" fmla="*/ 38 h 78"/>
                <a:gd name="T72" fmla="*/ 16 w 92"/>
                <a:gd name="T73" fmla="*/ 38 h 78"/>
                <a:gd name="T74" fmla="*/ 22 w 92"/>
                <a:gd name="T75" fmla="*/ 42 h 78"/>
                <a:gd name="T76" fmla="*/ 28 w 92"/>
                <a:gd name="T77" fmla="*/ 40 h 78"/>
                <a:gd name="T78" fmla="*/ 30 w 92"/>
                <a:gd name="T79" fmla="*/ 16 h 78"/>
                <a:gd name="T80" fmla="*/ 30 w 92"/>
                <a:gd name="T8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78">
                  <a:moveTo>
                    <a:pt x="30" y="0"/>
                  </a:moveTo>
                  <a:lnTo>
                    <a:pt x="38" y="6"/>
                  </a:lnTo>
                  <a:lnTo>
                    <a:pt x="48" y="16"/>
                  </a:lnTo>
                  <a:lnTo>
                    <a:pt x="66" y="26"/>
                  </a:lnTo>
                  <a:lnTo>
                    <a:pt x="76" y="30"/>
                  </a:lnTo>
                  <a:lnTo>
                    <a:pt x="84" y="24"/>
                  </a:lnTo>
                  <a:lnTo>
                    <a:pt x="90" y="24"/>
                  </a:lnTo>
                  <a:lnTo>
                    <a:pt x="84" y="30"/>
                  </a:lnTo>
                  <a:lnTo>
                    <a:pt x="88" y="36"/>
                  </a:lnTo>
                  <a:lnTo>
                    <a:pt x="92" y="40"/>
                  </a:lnTo>
                  <a:lnTo>
                    <a:pt x="84" y="46"/>
                  </a:lnTo>
                  <a:lnTo>
                    <a:pt x="80" y="48"/>
                  </a:lnTo>
                  <a:lnTo>
                    <a:pt x="74" y="46"/>
                  </a:lnTo>
                  <a:lnTo>
                    <a:pt x="68" y="48"/>
                  </a:lnTo>
                  <a:lnTo>
                    <a:pt x="58" y="52"/>
                  </a:lnTo>
                  <a:lnTo>
                    <a:pt x="52" y="60"/>
                  </a:lnTo>
                  <a:lnTo>
                    <a:pt x="52" y="66"/>
                  </a:lnTo>
                  <a:lnTo>
                    <a:pt x="44" y="62"/>
                  </a:lnTo>
                  <a:lnTo>
                    <a:pt x="36" y="56"/>
                  </a:lnTo>
                  <a:lnTo>
                    <a:pt x="28" y="54"/>
                  </a:lnTo>
                  <a:lnTo>
                    <a:pt x="24" y="56"/>
                  </a:lnTo>
                  <a:lnTo>
                    <a:pt x="22" y="60"/>
                  </a:lnTo>
                  <a:lnTo>
                    <a:pt x="16" y="56"/>
                  </a:lnTo>
                  <a:lnTo>
                    <a:pt x="10" y="54"/>
                  </a:lnTo>
                  <a:lnTo>
                    <a:pt x="8" y="58"/>
                  </a:lnTo>
                  <a:lnTo>
                    <a:pt x="10" y="64"/>
                  </a:lnTo>
                  <a:lnTo>
                    <a:pt x="16" y="66"/>
                  </a:lnTo>
                  <a:lnTo>
                    <a:pt x="14" y="72"/>
                  </a:lnTo>
                  <a:lnTo>
                    <a:pt x="8" y="74"/>
                  </a:lnTo>
                  <a:lnTo>
                    <a:pt x="2" y="78"/>
                  </a:lnTo>
                  <a:lnTo>
                    <a:pt x="2" y="68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6" y="50"/>
                  </a:lnTo>
                  <a:lnTo>
                    <a:pt x="10" y="44"/>
                  </a:lnTo>
                  <a:lnTo>
                    <a:pt x="10" y="38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8" y="40"/>
                  </a:lnTo>
                  <a:lnTo>
                    <a:pt x="30" y="16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8" name="Freeform 273"/>
            <p:cNvSpPr>
              <a:spLocks/>
            </p:cNvSpPr>
            <p:nvPr/>
          </p:nvSpPr>
          <p:spPr bwMode="gray">
            <a:xfrm>
              <a:off x="4799" y="2003"/>
              <a:ext cx="40" cy="26"/>
            </a:xfrm>
            <a:custGeom>
              <a:avLst/>
              <a:gdLst>
                <a:gd name="T0" fmla="*/ 30 w 40"/>
                <a:gd name="T1" fmla="*/ 16 h 26"/>
                <a:gd name="T2" fmla="*/ 24 w 40"/>
                <a:gd name="T3" fmla="*/ 14 h 26"/>
                <a:gd name="T4" fmla="*/ 18 w 40"/>
                <a:gd name="T5" fmla="*/ 18 h 26"/>
                <a:gd name="T6" fmla="*/ 14 w 40"/>
                <a:gd name="T7" fmla="*/ 26 h 26"/>
                <a:gd name="T8" fmla="*/ 6 w 40"/>
                <a:gd name="T9" fmla="*/ 24 h 26"/>
                <a:gd name="T10" fmla="*/ 6 w 40"/>
                <a:gd name="T11" fmla="*/ 18 h 26"/>
                <a:gd name="T12" fmla="*/ 0 w 40"/>
                <a:gd name="T13" fmla="*/ 14 h 26"/>
                <a:gd name="T14" fmla="*/ 8 w 40"/>
                <a:gd name="T15" fmla="*/ 8 h 26"/>
                <a:gd name="T16" fmla="*/ 16 w 40"/>
                <a:gd name="T17" fmla="*/ 8 h 26"/>
                <a:gd name="T18" fmla="*/ 24 w 40"/>
                <a:gd name="T19" fmla="*/ 6 h 26"/>
                <a:gd name="T20" fmla="*/ 28 w 40"/>
                <a:gd name="T21" fmla="*/ 0 h 26"/>
                <a:gd name="T22" fmla="*/ 36 w 40"/>
                <a:gd name="T23" fmla="*/ 0 h 26"/>
                <a:gd name="T24" fmla="*/ 40 w 40"/>
                <a:gd name="T25" fmla="*/ 6 h 26"/>
                <a:gd name="T26" fmla="*/ 38 w 40"/>
                <a:gd name="T27" fmla="*/ 8 h 26"/>
                <a:gd name="T28" fmla="*/ 34 w 40"/>
                <a:gd name="T29" fmla="*/ 14 h 26"/>
                <a:gd name="T30" fmla="*/ 30 w 40"/>
                <a:gd name="T31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26">
                  <a:moveTo>
                    <a:pt x="30" y="16"/>
                  </a:moveTo>
                  <a:lnTo>
                    <a:pt x="24" y="14"/>
                  </a:lnTo>
                  <a:lnTo>
                    <a:pt x="18" y="18"/>
                  </a:lnTo>
                  <a:lnTo>
                    <a:pt x="14" y="26"/>
                  </a:lnTo>
                  <a:lnTo>
                    <a:pt x="6" y="24"/>
                  </a:lnTo>
                  <a:lnTo>
                    <a:pt x="6" y="18"/>
                  </a:lnTo>
                  <a:lnTo>
                    <a:pt x="0" y="14"/>
                  </a:lnTo>
                  <a:lnTo>
                    <a:pt x="8" y="8"/>
                  </a:lnTo>
                  <a:lnTo>
                    <a:pt x="16" y="8"/>
                  </a:lnTo>
                  <a:lnTo>
                    <a:pt x="24" y="6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4" y="14"/>
                  </a:lnTo>
                  <a:lnTo>
                    <a:pt x="30" y="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59" name="Freeform 274"/>
            <p:cNvSpPr>
              <a:spLocks/>
            </p:cNvSpPr>
            <p:nvPr/>
          </p:nvSpPr>
          <p:spPr bwMode="gray">
            <a:xfrm>
              <a:off x="4757" y="2009"/>
              <a:ext cx="38" cy="50"/>
            </a:xfrm>
            <a:custGeom>
              <a:avLst/>
              <a:gdLst>
                <a:gd name="T0" fmla="*/ 4 w 38"/>
                <a:gd name="T1" fmla="*/ 12 h 50"/>
                <a:gd name="T2" fmla="*/ 10 w 38"/>
                <a:gd name="T3" fmla="*/ 8 h 50"/>
                <a:gd name="T4" fmla="*/ 16 w 38"/>
                <a:gd name="T5" fmla="*/ 0 h 50"/>
                <a:gd name="T6" fmla="*/ 24 w 38"/>
                <a:gd name="T7" fmla="*/ 0 h 50"/>
                <a:gd name="T8" fmla="*/ 28 w 38"/>
                <a:gd name="T9" fmla="*/ 6 h 50"/>
                <a:gd name="T10" fmla="*/ 34 w 38"/>
                <a:gd name="T11" fmla="*/ 10 h 50"/>
                <a:gd name="T12" fmla="*/ 38 w 38"/>
                <a:gd name="T13" fmla="*/ 16 h 50"/>
                <a:gd name="T14" fmla="*/ 36 w 38"/>
                <a:gd name="T15" fmla="*/ 24 h 50"/>
                <a:gd name="T16" fmla="*/ 32 w 38"/>
                <a:gd name="T17" fmla="*/ 26 h 50"/>
                <a:gd name="T18" fmla="*/ 30 w 38"/>
                <a:gd name="T19" fmla="*/ 32 h 50"/>
                <a:gd name="T20" fmla="*/ 30 w 38"/>
                <a:gd name="T21" fmla="*/ 40 h 50"/>
                <a:gd name="T22" fmla="*/ 26 w 38"/>
                <a:gd name="T23" fmla="*/ 50 h 50"/>
                <a:gd name="T24" fmla="*/ 18 w 38"/>
                <a:gd name="T25" fmla="*/ 48 h 50"/>
                <a:gd name="T26" fmla="*/ 18 w 38"/>
                <a:gd name="T27" fmla="*/ 44 h 50"/>
                <a:gd name="T28" fmla="*/ 20 w 38"/>
                <a:gd name="T29" fmla="*/ 36 h 50"/>
                <a:gd name="T30" fmla="*/ 12 w 38"/>
                <a:gd name="T31" fmla="*/ 36 h 50"/>
                <a:gd name="T32" fmla="*/ 14 w 38"/>
                <a:gd name="T33" fmla="*/ 30 h 50"/>
                <a:gd name="T34" fmla="*/ 18 w 38"/>
                <a:gd name="T35" fmla="*/ 24 h 50"/>
                <a:gd name="T36" fmla="*/ 18 w 38"/>
                <a:gd name="T37" fmla="*/ 20 h 50"/>
                <a:gd name="T38" fmla="*/ 16 w 38"/>
                <a:gd name="T39" fmla="*/ 14 h 50"/>
                <a:gd name="T40" fmla="*/ 8 w 38"/>
                <a:gd name="T41" fmla="*/ 16 h 50"/>
                <a:gd name="T42" fmla="*/ 0 w 38"/>
                <a:gd name="T43" fmla="*/ 18 h 50"/>
                <a:gd name="T44" fmla="*/ 4 w 38"/>
                <a:gd name="T4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50">
                  <a:moveTo>
                    <a:pt x="4" y="12"/>
                  </a:moveTo>
                  <a:lnTo>
                    <a:pt x="10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8" y="6"/>
                  </a:lnTo>
                  <a:lnTo>
                    <a:pt x="34" y="10"/>
                  </a:lnTo>
                  <a:lnTo>
                    <a:pt x="38" y="16"/>
                  </a:lnTo>
                  <a:lnTo>
                    <a:pt x="36" y="24"/>
                  </a:lnTo>
                  <a:lnTo>
                    <a:pt x="32" y="26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26" y="50"/>
                  </a:lnTo>
                  <a:lnTo>
                    <a:pt x="18" y="48"/>
                  </a:lnTo>
                  <a:lnTo>
                    <a:pt x="18" y="44"/>
                  </a:lnTo>
                  <a:lnTo>
                    <a:pt x="20" y="36"/>
                  </a:lnTo>
                  <a:lnTo>
                    <a:pt x="12" y="36"/>
                  </a:lnTo>
                  <a:lnTo>
                    <a:pt x="14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6" y="14"/>
                  </a:lnTo>
                  <a:lnTo>
                    <a:pt x="8" y="16"/>
                  </a:lnTo>
                  <a:lnTo>
                    <a:pt x="0" y="18"/>
                  </a:lnTo>
                  <a:lnTo>
                    <a:pt x="4" y="1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0" name="Freeform 275"/>
            <p:cNvSpPr>
              <a:spLocks/>
            </p:cNvSpPr>
            <p:nvPr/>
          </p:nvSpPr>
          <p:spPr bwMode="gray">
            <a:xfrm>
              <a:off x="4781" y="1869"/>
              <a:ext cx="174" cy="148"/>
            </a:xfrm>
            <a:custGeom>
              <a:avLst/>
              <a:gdLst>
                <a:gd name="T0" fmla="*/ 12 w 174"/>
                <a:gd name="T1" fmla="*/ 128 h 148"/>
                <a:gd name="T2" fmla="*/ 32 w 174"/>
                <a:gd name="T3" fmla="*/ 112 h 148"/>
                <a:gd name="T4" fmla="*/ 60 w 174"/>
                <a:gd name="T5" fmla="*/ 110 h 148"/>
                <a:gd name="T6" fmla="*/ 80 w 174"/>
                <a:gd name="T7" fmla="*/ 100 h 148"/>
                <a:gd name="T8" fmla="*/ 92 w 174"/>
                <a:gd name="T9" fmla="*/ 82 h 148"/>
                <a:gd name="T10" fmla="*/ 100 w 174"/>
                <a:gd name="T11" fmla="*/ 80 h 148"/>
                <a:gd name="T12" fmla="*/ 110 w 174"/>
                <a:gd name="T13" fmla="*/ 82 h 148"/>
                <a:gd name="T14" fmla="*/ 140 w 174"/>
                <a:gd name="T15" fmla="*/ 52 h 148"/>
                <a:gd name="T16" fmla="*/ 144 w 174"/>
                <a:gd name="T17" fmla="*/ 30 h 148"/>
                <a:gd name="T18" fmla="*/ 146 w 174"/>
                <a:gd name="T19" fmla="*/ 10 h 148"/>
                <a:gd name="T20" fmla="*/ 160 w 174"/>
                <a:gd name="T21" fmla="*/ 12 h 148"/>
                <a:gd name="T22" fmla="*/ 158 w 174"/>
                <a:gd name="T23" fmla="*/ 2 h 148"/>
                <a:gd name="T24" fmla="*/ 166 w 174"/>
                <a:gd name="T25" fmla="*/ 10 h 148"/>
                <a:gd name="T26" fmla="*/ 172 w 174"/>
                <a:gd name="T27" fmla="*/ 28 h 148"/>
                <a:gd name="T28" fmla="*/ 168 w 174"/>
                <a:gd name="T29" fmla="*/ 48 h 148"/>
                <a:gd name="T30" fmla="*/ 158 w 174"/>
                <a:gd name="T31" fmla="*/ 66 h 148"/>
                <a:gd name="T32" fmla="*/ 154 w 174"/>
                <a:gd name="T33" fmla="*/ 86 h 148"/>
                <a:gd name="T34" fmla="*/ 152 w 174"/>
                <a:gd name="T35" fmla="*/ 98 h 148"/>
                <a:gd name="T36" fmla="*/ 152 w 174"/>
                <a:gd name="T37" fmla="*/ 108 h 148"/>
                <a:gd name="T38" fmla="*/ 148 w 174"/>
                <a:gd name="T39" fmla="*/ 118 h 148"/>
                <a:gd name="T40" fmla="*/ 138 w 174"/>
                <a:gd name="T41" fmla="*/ 116 h 148"/>
                <a:gd name="T42" fmla="*/ 126 w 174"/>
                <a:gd name="T43" fmla="*/ 116 h 148"/>
                <a:gd name="T44" fmla="*/ 126 w 174"/>
                <a:gd name="T45" fmla="*/ 128 h 148"/>
                <a:gd name="T46" fmla="*/ 116 w 174"/>
                <a:gd name="T47" fmla="*/ 126 h 148"/>
                <a:gd name="T48" fmla="*/ 102 w 174"/>
                <a:gd name="T49" fmla="*/ 126 h 148"/>
                <a:gd name="T50" fmla="*/ 90 w 174"/>
                <a:gd name="T51" fmla="*/ 122 h 148"/>
                <a:gd name="T52" fmla="*/ 92 w 174"/>
                <a:gd name="T53" fmla="*/ 132 h 148"/>
                <a:gd name="T54" fmla="*/ 80 w 174"/>
                <a:gd name="T55" fmla="*/ 144 h 148"/>
                <a:gd name="T56" fmla="*/ 68 w 174"/>
                <a:gd name="T57" fmla="*/ 140 h 148"/>
                <a:gd name="T58" fmla="*/ 70 w 174"/>
                <a:gd name="T59" fmla="*/ 130 h 148"/>
                <a:gd name="T60" fmla="*/ 56 w 174"/>
                <a:gd name="T61" fmla="*/ 124 h 148"/>
                <a:gd name="T62" fmla="*/ 38 w 174"/>
                <a:gd name="T63" fmla="*/ 130 h 148"/>
                <a:gd name="T64" fmla="*/ 18 w 174"/>
                <a:gd name="T65" fmla="*/ 134 h 148"/>
                <a:gd name="T66" fmla="*/ 2 w 174"/>
                <a:gd name="T67" fmla="*/ 13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48">
                  <a:moveTo>
                    <a:pt x="0" y="134"/>
                  </a:moveTo>
                  <a:lnTo>
                    <a:pt x="12" y="128"/>
                  </a:lnTo>
                  <a:lnTo>
                    <a:pt x="26" y="118"/>
                  </a:lnTo>
                  <a:lnTo>
                    <a:pt x="32" y="112"/>
                  </a:lnTo>
                  <a:lnTo>
                    <a:pt x="44" y="110"/>
                  </a:lnTo>
                  <a:lnTo>
                    <a:pt x="60" y="110"/>
                  </a:lnTo>
                  <a:lnTo>
                    <a:pt x="76" y="110"/>
                  </a:lnTo>
                  <a:lnTo>
                    <a:pt x="80" y="100"/>
                  </a:lnTo>
                  <a:lnTo>
                    <a:pt x="88" y="90"/>
                  </a:lnTo>
                  <a:lnTo>
                    <a:pt x="92" y="82"/>
                  </a:lnTo>
                  <a:lnTo>
                    <a:pt x="98" y="74"/>
                  </a:lnTo>
                  <a:lnTo>
                    <a:pt x="100" y="80"/>
                  </a:lnTo>
                  <a:lnTo>
                    <a:pt x="100" y="86"/>
                  </a:lnTo>
                  <a:lnTo>
                    <a:pt x="110" y="82"/>
                  </a:lnTo>
                  <a:lnTo>
                    <a:pt x="126" y="72"/>
                  </a:lnTo>
                  <a:lnTo>
                    <a:pt x="140" y="52"/>
                  </a:lnTo>
                  <a:lnTo>
                    <a:pt x="146" y="36"/>
                  </a:lnTo>
                  <a:lnTo>
                    <a:pt x="144" y="30"/>
                  </a:lnTo>
                  <a:lnTo>
                    <a:pt x="142" y="18"/>
                  </a:lnTo>
                  <a:lnTo>
                    <a:pt x="146" y="10"/>
                  </a:lnTo>
                  <a:lnTo>
                    <a:pt x="150" y="8"/>
                  </a:lnTo>
                  <a:lnTo>
                    <a:pt x="160" y="12"/>
                  </a:lnTo>
                  <a:lnTo>
                    <a:pt x="162" y="6"/>
                  </a:lnTo>
                  <a:lnTo>
                    <a:pt x="158" y="2"/>
                  </a:lnTo>
                  <a:lnTo>
                    <a:pt x="164" y="0"/>
                  </a:lnTo>
                  <a:lnTo>
                    <a:pt x="166" y="10"/>
                  </a:lnTo>
                  <a:lnTo>
                    <a:pt x="166" y="18"/>
                  </a:lnTo>
                  <a:lnTo>
                    <a:pt x="172" y="28"/>
                  </a:lnTo>
                  <a:lnTo>
                    <a:pt x="174" y="36"/>
                  </a:lnTo>
                  <a:lnTo>
                    <a:pt x="168" y="48"/>
                  </a:lnTo>
                  <a:lnTo>
                    <a:pt x="160" y="58"/>
                  </a:lnTo>
                  <a:lnTo>
                    <a:pt x="158" y="66"/>
                  </a:lnTo>
                  <a:lnTo>
                    <a:pt x="158" y="80"/>
                  </a:lnTo>
                  <a:lnTo>
                    <a:pt x="154" y="86"/>
                  </a:lnTo>
                  <a:lnTo>
                    <a:pt x="152" y="96"/>
                  </a:lnTo>
                  <a:lnTo>
                    <a:pt x="152" y="98"/>
                  </a:lnTo>
                  <a:lnTo>
                    <a:pt x="152" y="102"/>
                  </a:lnTo>
                  <a:lnTo>
                    <a:pt x="152" y="108"/>
                  </a:lnTo>
                  <a:lnTo>
                    <a:pt x="152" y="110"/>
                  </a:lnTo>
                  <a:lnTo>
                    <a:pt x="148" y="118"/>
                  </a:lnTo>
                  <a:lnTo>
                    <a:pt x="142" y="122"/>
                  </a:lnTo>
                  <a:lnTo>
                    <a:pt x="138" y="116"/>
                  </a:lnTo>
                  <a:lnTo>
                    <a:pt x="132" y="114"/>
                  </a:lnTo>
                  <a:lnTo>
                    <a:pt x="126" y="116"/>
                  </a:lnTo>
                  <a:lnTo>
                    <a:pt x="128" y="124"/>
                  </a:lnTo>
                  <a:lnTo>
                    <a:pt x="126" y="128"/>
                  </a:lnTo>
                  <a:lnTo>
                    <a:pt x="118" y="122"/>
                  </a:lnTo>
                  <a:lnTo>
                    <a:pt x="116" y="126"/>
                  </a:lnTo>
                  <a:lnTo>
                    <a:pt x="110" y="126"/>
                  </a:lnTo>
                  <a:lnTo>
                    <a:pt x="102" y="126"/>
                  </a:lnTo>
                  <a:lnTo>
                    <a:pt x="92" y="126"/>
                  </a:lnTo>
                  <a:lnTo>
                    <a:pt x="90" y="122"/>
                  </a:lnTo>
                  <a:lnTo>
                    <a:pt x="88" y="126"/>
                  </a:lnTo>
                  <a:lnTo>
                    <a:pt x="92" y="132"/>
                  </a:lnTo>
                  <a:lnTo>
                    <a:pt x="84" y="136"/>
                  </a:lnTo>
                  <a:lnTo>
                    <a:pt x="80" y="144"/>
                  </a:lnTo>
                  <a:lnTo>
                    <a:pt x="74" y="148"/>
                  </a:lnTo>
                  <a:lnTo>
                    <a:pt x="68" y="140"/>
                  </a:lnTo>
                  <a:lnTo>
                    <a:pt x="62" y="136"/>
                  </a:lnTo>
                  <a:lnTo>
                    <a:pt x="70" y="130"/>
                  </a:lnTo>
                  <a:lnTo>
                    <a:pt x="72" y="124"/>
                  </a:lnTo>
                  <a:lnTo>
                    <a:pt x="56" y="124"/>
                  </a:lnTo>
                  <a:lnTo>
                    <a:pt x="50" y="128"/>
                  </a:lnTo>
                  <a:lnTo>
                    <a:pt x="38" y="130"/>
                  </a:lnTo>
                  <a:lnTo>
                    <a:pt x="28" y="134"/>
                  </a:lnTo>
                  <a:lnTo>
                    <a:pt x="18" y="134"/>
                  </a:lnTo>
                  <a:lnTo>
                    <a:pt x="10" y="140"/>
                  </a:lnTo>
                  <a:lnTo>
                    <a:pt x="2" y="13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1" name="Freeform 276"/>
            <p:cNvSpPr>
              <a:spLocks/>
            </p:cNvSpPr>
            <p:nvPr/>
          </p:nvSpPr>
          <p:spPr bwMode="gray">
            <a:xfrm>
              <a:off x="4707" y="1927"/>
              <a:ext cx="50" cy="72"/>
            </a:xfrm>
            <a:custGeom>
              <a:avLst/>
              <a:gdLst>
                <a:gd name="T0" fmla="*/ 2 w 50"/>
                <a:gd name="T1" fmla="*/ 32 h 72"/>
                <a:gd name="T2" fmla="*/ 2 w 50"/>
                <a:gd name="T3" fmla="*/ 28 h 72"/>
                <a:gd name="T4" fmla="*/ 8 w 50"/>
                <a:gd name="T5" fmla="*/ 30 h 72"/>
                <a:gd name="T6" fmla="*/ 12 w 50"/>
                <a:gd name="T7" fmla="*/ 28 h 72"/>
                <a:gd name="T8" fmla="*/ 10 w 50"/>
                <a:gd name="T9" fmla="*/ 22 h 72"/>
                <a:gd name="T10" fmla="*/ 6 w 50"/>
                <a:gd name="T11" fmla="*/ 20 h 72"/>
                <a:gd name="T12" fmla="*/ 10 w 50"/>
                <a:gd name="T13" fmla="*/ 6 h 72"/>
                <a:gd name="T14" fmla="*/ 20 w 50"/>
                <a:gd name="T15" fmla="*/ 2 h 72"/>
                <a:gd name="T16" fmla="*/ 30 w 50"/>
                <a:gd name="T17" fmla="*/ 0 h 72"/>
                <a:gd name="T18" fmla="*/ 38 w 50"/>
                <a:gd name="T19" fmla="*/ 8 h 72"/>
                <a:gd name="T20" fmla="*/ 44 w 50"/>
                <a:gd name="T21" fmla="*/ 18 h 72"/>
                <a:gd name="T22" fmla="*/ 48 w 50"/>
                <a:gd name="T23" fmla="*/ 30 h 72"/>
                <a:gd name="T24" fmla="*/ 50 w 50"/>
                <a:gd name="T25" fmla="*/ 40 h 72"/>
                <a:gd name="T26" fmla="*/ 48 w 50"/>
                <a:gd name="T27" fmla="*/ 54 h 72"/>
                <a:gd name="T28" fmla="*/ 50 w 50"/>
                <a:gd name="T29" fmla="*/ 54 h 72"/>
                <a:gd name="T30" fmla="*/ 50 w 50"/>
                <a:gd name="T31" fmla="*/ 56 h 72"/>
                <a:gd name="T32" fmla="*/ 46 w 50"/>
                <a:gd name="T33" fmla="*/ 58 h 72"/>
                <a:gd name="T34" fmla="*/ 38 w 50"/>
                <a:gd name="T35" fmla="*/ 62 h 72"/>
                <a:gd name="T36" fmla="*/ 34 w 50"/>
                <a:gd name="T37" fmla="*/ 64 h 72"/>
                <a:gd name="T38" fmla="*/ 28 w 50"/>
                <a:gd name="T39" fmla="*/ 60 h 72"/>
                <a:gd name="T40" fmla="*/ 24 w 50"/>
                <a:gd name="T41" fmla="*/ 64 h 72"/>
                <a:gd name="T42" fmla="*/ 16 w 50"/>
                <a:gd name="T43" fmla="*/ 70 h 72"/>
                <a:gd name="T44" fmla="*/ 12 w 50"/>
                <a:gd name="T45" fmla="*/ 68 h 72"/>
                <a:gd name="T46" fmla="*/ 2 w 50"/>
                <a:gd name="T47" fmla="*/ 72 h 72"/>
                <a:gd name="T48" fmla="*/ 0 w 50"/>
                <a:gd name="T49" fmla="*/ 66 h 72"/>
                <a:gd name="T50" fmla="*/ 2 w 50"/>
                <a:gd name="T51" fmla="*/ 58 h 72"/>
                <a:gd name="T52" fmla="*/ 2 w 50"/>
                <a:gd name="T53" fmla="*/ 48 h 72"/>
                <a:gd name="T54" fmla="*/ 6 w 50"/>
                <a:gd name="T55" fmla="*/ 46 h 72"/>
                <a:gd name="T56" fmla="*/ 6 w 50"/>
                <a:gd name="T57" fmla="*/ 38 h 72"/>
                <a:gd name="T58" fmla="*/ 2 w 50"/>
                <a:gd name="T59" fmla="*/ 3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" h="72">
                  <a:moveTo>
                    <a:pt x="2" y="32"/>
                  </a:moveTo>
                  <a:lnTo>
                    <a:pt x="2" y="28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0" y="22"/>
                  </a:lnTo>
                  <a:lnTo>
                    <a:pt x="6" y="20"/>
                  </a:lnTo>
                  <a:lnTo>
                    <a:pt x="10" y="6"/>
                  </a:lnTo>
                  <a:lnTo>
                    <a:pt x="20" y="2"/>
                  </a:lnTo>
                  <a:lnTo>
                    <a:pt x="30" y="0"/>
                  </a:lnTo>
                  <a:lnTo>
                    <a:pt x="38" y="8"/>
                  </a:lnTo>
                  <a:lnTo>
                    <a:pt x="44" y="18"/>
                  </a:lnTo>
                  <a:lnTo>
                    <a:pt x="48" y="30"/>
                  </a:lnTo>
                  <a:lnTo>
                    <a:pt x="50" y="40"/>
                  </a:lnTo>
                  <a:lnTo>
                    <a:pt x="48" y="54"/>
                  </a:lnTo>
                  <a:lnTo>
                    <a:pt x="50" y="54"/>
                  </a:lnTo>
                  <a:lnTo>
                    <a:pt x="50" y="56"/>
                  </a:lnTo>
                  <a:lnTo>
                    <a:pt x="46" y="58"/>
                  </a:lnTo>
                  <a:lnTo>
                    <a:pt x="38" y="62"/>
                  </a:lnTo>
                  <a:lnTo>
                    <a:pt x="34" y="64"/>
                  </a:lnTo>
                  <a:lnTo>
                    <a:pt x="28" y="60"/>
                  </a:lnTo>
                  <a:lnTo>
                    <a:pt x="24" y="64"/>
                  </a:lnTo>
                  <a:lnTo>
                    <a:pt x="16" y="70"/>
                  </a:lnTo>
                  <a:lnTo>
                    <a:pt x="12" y="68"/>
                  </a:lnTo>
                  <a:lnTo>
                    <a:pt x="2" y="72"/>
                  </a:lnTo>
                  <a:lnTo>
                    <a:pt x="0" y="66"/>
                  </a:lnTo>
                  <a:lnTo>
                    <a:pt x="2" y="58"/>
                  </a:lnTo>
                  <a:lnTo>
                    <a:pt x="2" y="48"/>
                  </a:lnTo>
                  <a:lnTo>
                    <a:pt x="6" y="46"/>
                  </a:lnTo>
                  <a:lnTo>
                    <a:pt x="6" y="38"/>
                  </a:lnTo>
                  <a:lnTo>
                    <a:pt x="2" y="3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2" name="Freeform 277"/>
            <p:cNvSpPr>
              <a:spLocks/>
            </p:cNvSpPr>
            <p:nvPr/>
          </p:nvSpPr>
          <p:spPr bwMode="gray">
            <a:xfrm>
              <a:off x="4677" y="1843"/>
              <a:ext cx="98" cy="96"/>
            </a:xfrm>
            <a:custGeom>
              <a:avLst/>
              <a:gdLst>
                <a:gd name="T0" fmla="*/ 24 w 98"/>
                <a:gd name="T1" fmla="*/ 92 h 96"/>
                <a:gd name="T2" fmla="*/ 12 w 98"/>
                <a:gd name="T3" fmla="*/ 94 h 96"/>
                <a:gd name="T4" fmla="*/ 8 w 98"/>
                <a:gd name="T5" fmla="*/ 88 h 96"/>
                <a:gd name="T6" fmla="*/ 12 w 98"/>
                <a:gd name="T7" fmla="*/ 80 h 96"/>
                <a:gd name="T8" fmla="*/ 12 w 98"/>
                <a:gd name="T9" fmla="*/ 70 h 96"/>
                <a:gd name="T10" fmla="*/ 16 w 98"/>
                <a:gd name="T11" fmla="*/ 60 h 96"/>
                <a:gd name="T12" fmla="*/ 6 w 98"/>
                <a:gd name="T13" fmla="*/ 60 h 96"/>
                <a:gd name="T14" fmla="*/ 0 w 98"/>
                <a:gd name="T15" fmla="*/ 56 h 96"/>
                <a:gd name="T16" fmla="*/ 6 w 98"/>
                <a:gd name="T17" fmla="*/ 48 h 96"/>
                <a:gd name="T18" fmla="*/ 22 w 98"/>
                <a:gd name="T19" fmla="*/ 38 h 96"/>
                <a:gd name="T20" fmla="*/ 28 w 98"/>
                <a:gd name="T21" fmla="*/ 32 h 96"/>
                <a:gd name="T22" fmla="*/ 36 w 98"/>
                <a:gd name="T23" fmla="*/ 24 h 96"/>
                <a:gd name="T24" fmla="*/ 40 w 98"/>
                <a:gd name="T25" fmla="*/ 22 h 96"/>
                <a:gd name="T26" fmla="*/ 50 w 98"/>
                <a:gd name="T27" fmla="*/ 26 h 96"/>
                <a:gd name="T28" fmla="*/ 60 w 98"/>
                <a:gd name="T29" fmla="*/ 24 h 96"/>
                <a:gd name="T30" fmla="*/ 62 w 98"/>
                <a:gd name="T31" fmla="*/ 16 h 96"/>
                <a:gd name="T32" fmla="*/ 72 w 98"/>
                <a:gd name="T33" fmla="*/ 16 h 96"/>
                <a:gd name="T34" fmla="*/ 80 w 98"/>
                <a:gd name="T35" fmla="*/ 10 h 96"/>
                <a:gd name="T36" fmla="*/ 82 w 98"/>
                <a:gd name="T37" fmla="*/ 4 h 96"/>
                <a:gd name="T38" fmla="*/ 88 w 98"/>
                <a:gd name="T39" fmla="*/ 0 h 96"/>
                <a:gd name="T40" fmla="*/ 98 w 98"/>
                <a:gd name="T41" fmla="*/ 8 h 96"/>
                <a:gd name="T42" fmla="*/ 92 w 98"/>
                <a:gd name="T43" fmla="*/ 12 h 96"/>
                <a:gd name="T44" fmla="*/ 84 w 98"/>
                <a:gd name="T45" fmla="*/ 18 h 96"/>
                <a:gd name="T46" fmla="*/ 80 w 98"/>
                <a:gd name="T47" fmla="*/ 28 h 96"/>
                <a:gd name="T48" fmla="*/ 78 w 98"/>
                <a:gd name="T49" fmla="*/ 38 h 96"/>
                <a:gd name="T50" fmla="*/ 76 w 98"/>
                <a:gd name="T51" fmla="*/ 42 h 96"/>
                <a:gd name="T52" fmla="*/ 68 w 98"/>
                <a:gd name="T53" fmla="*/ 46 h 96"/>
                <a:gd name="T54" fmla="*/ 52 w 98"/>
                <a:gd name="T55" fmla="*/ 52 h 96"/>
                <a:gd name="T56" fmla="*/ 48 w 98"/>
                <a:gd name="T57" fmla="*/ 58 h 96"/>
                <a:gd name="T58" fmla="*/ 48 w 98"/>
                <a:gd name="T59" fmla="*/ 66 h 96"/>
                <a:gd name="T60" fmla="*/ 52 w 98"/>
                <a:gd name="T61" fmla="*/ 76 h 96"/>
                <a:gd name="T62" fmla="*/ 56 w 98"/>
                <a:gd name="T63" fmla="*/ 80 h 96"/>
                <a:gd name="T64" fmla="*/ 60 w 98"/>
                <a:gd name="T65" fmla="*/ 84 h 96"/>
                <a:gd name="T66" fmla="*/ 50 w 98"/>
                <a:gd name="T67" fmla="*/ 86 h 96"/>
                <a:gd name="T68" fmla="*/ 40 w 98"/>
                <a:gd name="T69" fmla="*/ 90 h 96"/>
                <a:gd name="T70" fmla="*/ 36 w 98"/>
                <a:gd name="T71" fmla="*/ 96 h 96"/>
                <a:gd name="T72" fmla="*/ 24 w 98"/>
                <a:gd name="T73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" h="96">
                  <a:moveTo>
                    <a:pt x="24" y="92"/>
                  </a:moveTo>
                  <a:lnTo>
                    <a:pt x="12" y="94"/>
                  </a:lnTo>
                  <a:lnTo>
                    <a:pt x="8" y="88"/>
                  </a:lnTo>
                  <a:lnTo>
                    <a:pt x="12" y="80"/>
                  </a:lnTo>
                  <a:lnTo>
                    <a:pt x="12" y="70"/>
                  </a:lnTo>
                  <a:lnTo>
                    <a:pt x="16" y="60"/>
                  </a:lnTo>
                  <a:lnTo>
                    <a:pt x="6" y="60"/>
                  </a:lnTo>
                  <a:lnTo>
                    <a:pt x="0" y="56"/>
                  </a:lnTo>
                  <a:lnTo>
                    <a:pt x="6" y="48"/>
                  </a:lnTo>
                  <a:lnTo>
                    <a:pt x="22" y="38"/>
                  </a:lnTo>
                  <a:lnTo>
                    <a:pt x="28" y="32"/>
                  </a:lnTo>
                  <a:lnTo>
                    <a:pt x="36" y="24"/>
                  </a:lnTo>
                  <a:lnTo>
                    <a:pt x="40" y="22"/>
                  </a:lnTo>
                  <a:lnTo>
                    <a:pt x="50" y="26"/>
                  </a:lnTo>
                  <a:lnTo>
                    <a:pt x="60" y="24"/>
                  </a:lnTo>
                  <a:lnTo>
                    <a:pt x="62" y="16"/>
                  </a:lnTo>
                  <a:lnTo>
                    <a:pt x="72" y="16"/>
                  </a:lnTo>
                  <a:lnTo>
                    <a:pt x="80" y="10"/>
                  </a:lnTo>
                  <a:lnTo>
                    <a:pt x="82" y="4"/>
                  </a:lnTo>
                  <a:lnTo>
                    <a:pt x="88" y="0"/>
                  </a:lnTo>
                  <a:lnTo>
                    <a:pt x="98" y="8"/>
                  </a:lnTo>
                  <a:lnTo>
                    <a:pt x="92" y="12"/>
                  </a:lnTo>
                  <a:lnTo>
                    <a:pt x="84" y="18"/>
                  </a:lnTo>
                  <a:lnTo>
                    <a:pt x="80" y="28"/>
                  </a:lnTo>
                  <a:lnTo>
                    <a:pt x="78" y="38"/>
                  </a:lnTo>
                  <a:lnTo>
                    <a:pt x="76" y="42"/>
                  </a:lnTo>
                  <a:lnTo>
                    <a:pt x="68" y="46"/>
                  </a:lnTo>
                  <a:lnTo>
                    <a:pt x="52" y="52"/>
                  </a:lnTo>
                  <a:lnTo>
                    <a:pt x="48" y="58"/>
                  </a:lnTo>
                  <a:lnTo>
                    <a:pt x="48" y="66"/>
                  </a:lnTo>
                  <a:lnTo>
                    <a:pt x="52" y="76"/>
                  </a:lnTo>
                  <a:lnTo>
                    <a:pt x="56" y="80"/>
                  </a:lnTo>
                  <a:lnTo>
                    <a:pt x="60" y="84"/>
                  </a:lnTo>
                  <a:lnTo>
                    <a:pt x="50" y="86"/>
                  </a:lnTo>
                  <a:lnTo>
                    <a:pt x="40" y="90"/>
                  </a:lnTo>
                  <a:lnTo>
                    <a:pt x="36" y="96"/>
                  </a:lnTo>
                  <a:lnTo>
                    <a:pt x="24" y="9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3" name="Freeform 278"/>
            <p:cNvSpPr>
              <a:spLocks/>
            </p:cNvSpPr>
            <p:nvPr/>
          </p:nvSpPr>
          <p:spPr bwMode="gray">
            <a:xfrm>
              <a:off x="3869" y="1627"/>
              <a:ext cx="972" cy="612"/>
            </a:xfrm>
            <a:custGeom>
              <a:avLst/>
              <a:gdLst>
                <a:gd name="T0" fmla="*/ 108 w 972"/>
                <a:gd name="T1" fmla="*/ 176 h 612"/>
                <a:gd name="T2" fmla="*/ 170 w 972"/>
                <a:gd name="T3" fmla="*/ 134 h 612"/>
                <a:gd name="T4" fmla="*/ 210 w 972"/>
                <a:gd name="T5" fmla="*/ 104 h 612"/>
                <a:gd name="T6" fmla="*/ 258 w 972"/>
                <a:gd name="T7" fmla="*/ 116 h 612"/>
                <a:gd name="T8" fmla="*/ 278 w 972"/>
                <a:gd name="T9" fmla="*/ 170 h 612"/>
                <a:gd name="T10" fmla="*/ 358 w 972"/>
                <a:gd name="T11" fmla="*/ 212 h 612"/>
                <a:gd name="T12" fmla="*/ 506 w 972"/>
                <a:gd name="T13" fmla="*/ 240 h 612"/>
                <a:gd name="T14" fmla="*/ 608 w 972"/>
                <a:gd name="T15" fmla="*/ 200 h 612"/>
                <a:gd name="T16" fmla="*/ 654 w 972"/>
                <a:gd name="T17" fmla="*/ 164 h 612"/>
                <a:gd name="T18" fmla="*/ 736 w 972"/>
                <a:gd name="T19" fmla="*/ 144 h 612"/>
                <a:gd name="T20" fmla="*/ 668 w 972"/>
                <a:gd name="T21" fmla="*/ 116 h 612"/>
                <a:gd name="T22" fmla="*/ 714 w 972"/>
                <a:gd name="T23" fmla="*/ 76 h 612"/>
                <a:gd name="T24" fmla="*/ 750 w 972"/>
                <a:gd name="T25" fmla="*/ 20 h 612"/>
                <a:gd name="T26" fmla="*/ 798 w 972"/>
                <a:gd name="T27" fmla="*/ 0 h 612"/>
                <a:gd name="T28" fmla="*/ 856 w 972"/>
                <a:gd name="T29" fmla="*/ 68 h 612"/>
                <a:gd name="T30" fmla="*/ 908 w 972"/>
                <a:gd name="T31" fmla="*/ 100 h 612"/>
                <a:gd name="T32" fmla="*/ 970 w 972"/>
                <a:gd name="T33" fmla="*/ 110 h 612"/>
                <a:gd name="T34" fmla="*/ 934 w 972"/>
                <a:gd name="T35" fmla="*/ 174 h 612"/>
                <a:gd name="T36" fmla="*/ 896 w 972"/>
                <a:gd name="T37" fmla="*/ 216 h 612"/>
                <a:gd name="T38" fmla="*/ 848 w 972"/>
                <a:gd name="T39" fmla="*/ 238 h 612"/>
                <a:gd name="T40" fmla="*/ 798 w 972"/>
                <a:gd name="T41" fmla="*/ 274 h 612"/>
                <a:gd name="T42" fmla="*/ 772 w 972"/>
                <a:gd name="T43" fmla="*/ 266 h 612"/>
                <a:gd name="T44" fmla="*/ 724 w 972"/>
                <a:gd name="T45" fmla="*/ 286 h 612"/>
                <a:gd name="T46" fmla="*/ 720 w 972"/>
                <a:gd name="T47" fmla="*/ 316 h 612"/>
                <a:gd name="T48" fmla="*/ 758 w 972"/>
                <a:gd name="T49" fmla="*/ 316 h 612"/>
                <a:gd name="T50" fmla="*/ 752 w 972"/>
                <a:gd name="T51" fmla="*/ 334 h 612"/>
                <a:gd name="T52" fmla="*/ 736 w 972"/>
                <a:gd name="T53" fmla="*/ 372 h 612"/>
                <a:gd name="T54" fmla="*/ 766 w 972"/>
                <a:gd name="T55" fmla="*/ 422 h 612"/>
                <a:gd name="T56" fmla="*/ 760 w 972"/>
                <a:gd name="T57" fmla="*/ 438 h 612"/>
                <a:gd name="T58" fmla="*/ 766 w 972"/>
                <a:gd name="T59" fmla="*/ 450 h 612"/>
                <a:gd name="T60" fmla="*/ 714 w 972"/>
                <a:gd name="T61" fmla="*/ 542 h 612"/>
                <a:gd name="T62" fmla="*/ 638 w 972"/>
                <a:gd name="T63" fmla="*/ 568 h 612"/>
                <a:gd name="T64" fmla="*/ 586 w 972"/>
                <a:gd name="T65" fmla="*/ 596 h 612"/>
                <a:gd name="T66" fmla="*/ 576 w 972"/>
                <a:gd name="T67" fmla="*/ 594 h 612"/>
                <a:gd name="T68" fmla="*/ 528 w 972"/>
                <a:gd name="T69" fmla="*/ 590 h 612"/>
                <a:gd name="T70" fmla="*/ 492 w 972"/>
                <a:gd name="T71" fmla="*/ 576 h 612"/>
                <a:gd name="T72" fmla="*/ 450 w 972"/>
                <a:gd name="T73" fmla="*/ 590 h 612"/>
                <a:gd name="T74" fmla="*/ 420 w 972"/>
                <a:gd name="T75" fmla="*/ 594 h 612"/>
                <a:gd name="T76" fmla="*/ 402 w 972"/>
                <a:gd name="T77" fmla="*/ 552 h 612"/>
                <a:gd name="T78" fmla="*/ 392 w 972"/>
                <a:gd name="T79" fmla="*/ 490 h 612"/>
                <a:gd name="T80" fmla="*/ 352 w 972"/>
                <a:gd name="T81" fmla="*/ 464 h 612"/>
                <a:gd name="T82" fmla="*/ 292 w 972"/>
                <a:gd name="T83" fmla="*/ 488 h 612"/>
                <a:gd name="T84" fmla="*/ 230 w 972"/>
                <a:gd name="T85" fmla="*/ 488 h 612"/>
                <a:gd name="T86" fmla="*/ 146 w 972"/>
                <a:gd name="T87" fmla="*/ 456 h 612"/>
                <a:gd name="T88" fmla="*/ 80 w 972"/>
                <a:gd name="T89" fmla="*/ 418 h 612"/>
                <a:gd name="T90" fmla="*/ 84 w 972"/>
                <a:gd name="T91" fmla="*/ 380 h 612"/>
                <a:gd name="T92" fmla="*/ 70 w 972"/>
                <a:gd name="T93" fmla="*/ 352 h 612"/>
                <a:gd name="T94" fmla="*/ 20 w 972"/>
                <a:gd name="T95" fmla="*/ 318 h 612"/>
                <a:gd name="T96" fmla="*/ 2 w 972"/>
                <a:gd name="T97" fmla="*/ 284 h 612"/>
                <a:gd name="T98" fmla="*/ 32 w 972"/>
                <a:gd name="T99" fmla="*/ 266 h 612"/>
                <a:gd name="T100" fmla="*/ 102 w 972"/>
                <a:gd name="T101" fmla="*/ 23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72" h="612">
                  <a:moveTo>
                    <a:pt x="108" y="228"/>
                  </a:moveTo>
                  <a:lnTo>
                    <a:pt x="108" y="218"/>
                  </a:lnTo>
                  <a:lnTo>
                    <a:pt x="116" y="210"/>
                  </a:lnTo>
                  <a:lnTo>
                    <a:pt x="110" y="194"/>
                  </a:lnTo>
                  <a:lnTo>
                    <a:pt x="108" y="176"/>
                  </a:lnTo>
                  <a:lnTo>
                    <a:pt x="120" y="170"/>
                  </a:lnTo>
                  <a:lnTo>
                    <a:pt x="138" y="170"/>
                  </a:lnTo>
                  <a:lnTo>
                    <a:pt x="142" y="156"/>
                  </a:lnTo>
                  <a:lnTo>
                    <a:pt x="152" y="132"/>
                  </a:lnTo>
                  <a:lnTo>
                    <a:pt x="170" y="134"/>
                  </a:lnTo>
                  <a:lnTo>
                    <a:pt x="184" y="134"/>
                  </a:lnTo>
                  <a:lnTo>
                    <a:pt x="194" y="132"/>
                  </a:lnTo>
                  <a:lnTo>
                    <a:pt x="194" y="118"/>
                  </a:lnTo>
                  <a:lnTo>
                    <a:pt x="198" y="104"/>
                  </a:lnTo>
                  <a:lnTo>
                    <a:pt x="210" y="104"/>
                  </a:lnTo>
                  <a:lnTo>
                    <a:pt x="212" y="94"/>
                  </a:lnTo>
                  <a:lnTo>
                    <a:pt x="228" y="94"/>
                  </a:lnTo>
                  <a:lnTo>
                    <a:pt x="232" y="104"/>
                  </a:lnTo>
                  <a:lnTo>
                    <a:pt x="242" y="114"/>
                  </a:lnTo>
                  <a:lnTo>
                    <a:pt x="258" y="116"/>
                  </a:lnTo>
                  <a:lnTo>
                    <a:pt x="272" y="130"/>
                  </a:lnTo>
                  <a:lnTo>
                    <a:pt x="280" y="142"/>
                  </a:lnTo>
                  <a:lnTo>
                    <a:pt x="280" y="150"/>
                  </a:lnTo>
                  <a:lnTo>
                    <a:pt x="274" y="158"/>
                  </a:lnTo>
                  <a:lnTo>
                    <a:pt x="278" y="170"/>
                  </a:lnTo>
                  <a:lnTo>
                    <a:pt x="286" y="174"/>
                  </a:lnTo>
                  <a:lnTo>
                    <a:pt x="320" y="176"/>
                  </a:lnTo>
                  <a:lnTo>
                    <a:pt x="330" y="186"/>
                  </a:lnTo>
                  <a:lnTo>
                    <a:pt x="352" y="198"/>
                  </a:lnTo>
                  <a:lnTo>
                    <a:pt x="358" y="212"/>
                  </a:lnTo>
                  <a:lnTo>
                    <a:pt x="364" y="220"/>
                  </a:lnTo>
                  <a:lnTo>
                    <a:pt x="418" y="222"/>
                  </a:lnTo>
                  <a:lnTo>
                    <a:pt x="446" y="224"/>
                  </a:lnTo>
                  <a:lnTo>
                    <a:pt x="470" y="236"/>
                  </a:lnTo>
                  <a:lnTo>
                    <a:pt x="506" y="240"/>
                  </a:lnTo>
                  <a:lnTo>
                    <a:pt x="528" y="226"/>
                  </a:lnTo>
                  <a:lnTo>
                    <a:pt x="572" y="226"/>
                  </a:lnTo>
                  <a:lnTo>
                    <a:pt x="590" y="216"/>
                  </a:lnTo>
                  <a:lnTo>
                    <a:pt x="590" y="210"/>
                  </a:lnTo>
                  <a:lnTo>
                    <a:pt x="608" y="200"/>
                  </a:lnTo>
                  <a:lnTo>
                    <a:pt x="602" y="188"/>
                  </a:lnTo>
                  <a:lnTo>
                    <a:pt x="608" y="176"/>
                  </a:lnTo>
                  <a:lnTo>
                    <a:pt x="622" y="176"/>
                  </a:lnTo>
                  <a:lnTo>
                    <a:pt x="640" y="178"/>
                  </a:lnTo>
                  <a:lnTo>
                    <a:pt x="654" y="164"/>
                  </a:lnTo>
                  <a:lnTo>
                    <a:pt x="670" y="164"/>
                  </a:lnTo>
                  <a:lnTo>
                    <a:pt x="688" y="150"/>
                  </a:lnTo>
                  <a:lnTo>
                    <a:pt x="708" y="142"/>
                  </a:lnTo>
                  <a:lnTo>
                    <a:pt x="720" y="142"/>
                  </a:lnTo>
                  <a:lnTo>
                    <a:pt x="736" y="144"/>
                  </a:lnTo>
                  <a:lnTo>
                    <a:pt x="734" y="134"/>
                  </a:lnTo>
                  <a:lnTo>
                    <a:pt x="714" y="114"/>
                  </a:lnTo>
                  <a:lnTo>
                    <a:pt x="704" y="112"/>
                  </a:lnTo>
                  <a:lnTo>
                    <a:pt x="696" y="118"/>
                  </a:lnTo>
                  <a:lnTo>
                    <a:pt x="668" y="116"/>
                  </a:lnTo>
                  <a:lnTo>
                    <a:pt x="672" y="102"/>
                  </a:lnTo>
                  <a:lnTo>
                    <a:pt x="680" y="84"/>
                  </a:lnTo>
                  <a:lnTo>
                    <a:pt x="686" y="76"/>
                  </a:lnTo>
                  <a:lnTo>
                    <a:pt x="704" y="86"/>
                  </a:lnTo>
                  <a:lnTo>
                    <a:pt x="714" y="76"/>
                  </a:lnTo>
                  <a:lnTo>
                    <a:pt x="726" y="74"/>
                  </a:lnTo>
                  <a:lnTo>
                    <a:pt x="730" y="58"/>
                  </a:lnTo>
                  <a:lnTo>
                    <a:pt x="740" y="40"/>
                  </a:lnTo>
                  <a:lnTo>
                    <a:pt x="750" y="34"/>
                  </a:lnTo>
                  <a:lnTo>
                    <a:pt x="750" y="20"/>
                  </a:lnTo>
                  <a:lnTo>
                    <a:pt x="738" y="18"/>
                  </a:lnTo>
                  <a:lnTo>
                    <a:pt x="740" y="10"/>
                  </a:lnTo>
                  <a:lnTo>
                    <a:pt x="754" y="4"/>
                  </a:lnTo>
                  <a:lnTo>
                    <a:pt x="780" y="2"/>
                  </a:lnTo>
                  <a:lnTo>
                    <a:pt x="798" y="0"/>
                  </a:lnTo>
                  <a:lnTo>
                    <a:pt x="814" y="6"/>
                  </a:lnTo>
                  <a:lnTo>
                    <a:pt x="828" y="12"/>
                  </a:lnTo>
                  <a:lnTo>
                    <a:pt x="840" y="32"/>
                  </a:lnTo>
                  <a:lnTo>
                    <a:pt x="848" y="52"/>
                  </a:lnTo>
                  <a:lnTo>
                    <a:pt x="856" y="68"/>
                  </a:lnTo>
                  <a:lnTo>
                    <a:pt x="862" y="84"/>
                  </a:lnTo>
                  <a:lnTo>
                    <a:pt x="878" y="84"/>
                  </a:lnTo>
                  <a:lnTo>
                    <a:pt x="888" y="90"/>
                  </a:lnTo>
                  <a:lnTo>
                    <a:pt x="902" y="98"/>
                  </a:lnTo>
                  <a:lnTo>
                    <a:pt x="908" y="100"/>
                  </a:lnTo>
                  <a:lnTo>
                    <a:pt x="912" y="120"/>
                  </a:lnTo>
                  <a:lnTo>
                    <a:pt x="934" y="122"/>
                  </a:lnTo>
                  <a:lnTo>
                    <a:pt x="940" y="114"/>
                  </a:lnTo>
                  <a:lnTo>
                    <a:pt x="954" y="112"/>
                  </a:lnTo>
                  <a:lnTo>
                    <a:pt x="970" y="110"/>
                  </a:lnTo>
                  <a:lnTo>
                    <a:pt x="972" y="124"/>
                  </a:lnTo>
                  <a:lnTo>
                    <a:pt x="964" y="128"/>
                  </a:lnTo>
                  <a:lnTo>
                    <a:pt x="958" y="150"/>
                  </a:lnTo>
                  <a:lnTo>
                    <a:pt x="946" y="172"/>
                  </a:lnTo>
                  <a:lnTo>
                    <a:pt x="934" y="174"/>
                  </a:lnTo>
                  <a:lnTo>
                    <a:pt x="928" y="168"/>
                  </a:lnTo>
                  <a:lnTo>
                    <a:pt x="914" y="178"/>
                  </a:lnTo>
                  <a:lnTo>
                    <a:pt x="914" y="214"/>
                  </a:lnTo>
                  <a:lnTo>
                    <a:pt x="906" y="224"/>
                  </a:lnTo>
                  <a:lnTo>
                    <a:pt x="896" y="216"/>
                  </a:lnTo>
                  <a:lnTo>
                    <a:pt x="880" y="232"/>
                  </a:lnTo>
                  <a:lnTo>
                    <a:pt x="870" y="232"/>
                  </a:lnTo>
                  <a:lnTo>
                    <a:pt x="868" y="240"/>
                  </a:lnTo>
                  <a:lnTo>
                    <a:pt x="858" y="242"/>
                  </a:lnTo>
                  <a:lnTo>
                    <a:pt x="848" y="238"/>
                  </a:lnTo>
                  <a:lnTo>
                    <a:pt x="844" y="240"/>
                  </a:lnTo>
                  <a:lnTo>
                    <a:pt x="830" y="254"/>
                  </a:lnTo>
                  <a:lnTo>
                    <a:pt x="818" y="262"/>
                  </a:lnTo>
                  <a:lnTo>
                    <a:pt x="808" y="272"/>
                  </a:lnTo>
                  <a:lnTo>
                    <a:pt x="798" y="274"/>
                  </a:lnTo>
                  <a:lnTo>
                    <a:pt x="788" y="276"/>
                  </a:lnTo>
                  <a:lnTo>
                    <a:pt x="760" y="294"/>
                  </a:lnTo>
                  <a:lnTo>
                    <a:pt x="758" y="282"/>
                  </a:lnTo>
                  <a:lnTo>
                    <a:pt x="762" y="272"/>
                  </a:lnTo>
                  <a:lnTo>
                    <a:pt x="772" y="266"/>
                  </a:lnTo>
                  <a:lnTo>
                    <a:pt x="770" y="256"/>
                  </a:lnTo>
                  <a:lnTo>
                    <a:pt x="762" y="256"/>
                  </a:lnTo>
                  <a:lnTo>
                    <a:pt x="750" y="258"/>
                  </a:lnTo>
                  <a:lnTo>
                    <a:pt x="728" y="276"/>
                  </a:lnTo>
                  <a:lnTo>
                    <a:pt x="724" y="286"/>
                  </a:lnTo>
                  <a:lnTo>
                    <a:pt x="704" y="286"/>
                  </a:lnTo>
                  <a:lnTo>
                    <a:pt x="700" y="294"/>
                  </a:lnTo>
                  <a:lnTo>
                    <a:pt x="706" y="308"/>
                  </a:lnTo>
                  <a:lnTo>
                    <a:pt x="720" y="310"/>
                  </a:lnTo>
                  <a:lnTo>
                    <a:pt x="720" y="316"/>
                  </a:lnTo>
                  <a:lnTo>
                    <a:pt x="722" y="324"/>
                  </a:lnTo>
                  <a:lnTo>
                    <a:pt x="734" y="322"/>
                  </a:lnTo>
                  <a:lnTo>
                    <a:pt x="742" y="314"/>
                  </a:lnTo>
                  <a:lnTo>
                    <a:pt x="750" y="312"/>
                  </a:lnTo>
                  <a:lnTo>
                    <a:pt x="758" y="316"/>
                  </a:lnTo>
                  <a:lnTo>
                    <a:pt x="774" y="320"/>
                  </a:lnTo>
                  <a:lnTo>
                    <a:pt x="778" y="328"/>
                  </a:lnTo>
                  <a:lnTo>
                    <a:pt x="772" y="330"/>
                  </a:lnTo>
                  <a:lnTo>
                    <a:pt x="760" y="330"/>
                  </a:lnTo>
                  <a:lnTo>
                    <a:pt x="752" y="334"/>
                  </a:lnTo>
                  <a:lnTo>
                    <a:pt x="750" y="340"/>
                  </a:lnTo>
                  <a:lnTo>
                    <a:pt x="740" y="344"/>
                  </a:lnTo>
                  <a:lnTo>
                    <a:pt x="730" y="358"/>
                  </a:lnTo>
                  <a:lnTo>
                    <a:pt x="726" y="368"/>
                  </a:lnTo>
                  <a:lnTo>
                    <a:pt x="736" y="372"/>
                  </a:lnTo>
                  <a:lnTo>
                    <a:pt x="742" y="378"/>
                  </a:lnTo>
                  <a:lnTo>
                    <a:pt x="750" y="398"/>
                  </a:lnTo>
                  <a:lnTo>
                    <a:pt x="752" y="406"/>
                  </a:lnTo>
                  <a:lnTo>
                    <a:pt x="768" y="418"/>
                  </a:lnTo>
                  <a:lnTo>
                    <a:pt x="766" y="422"/>
                  </a:lnTo>
                  <a:lnTo>
                    <a:pt x="756" y="418"/>
                  </a:lnTo>
                  <a:lnTo>
                    <a:pt x="752" y="426"/>
                  </a:lnTo>
                  <a:lnTo>
                    <a:pt x="764" y="430"/>
                  </a:lnTo>
                  <a:lnTo>
                    <a:pt x="768" y="436"/>
                  </a:lnTo>
                  <a:lnTo>
                    <a:pt x="760" y="438"/>
                  </a:lnTo>
                  <a:lnTo>
                    <a:pt x="750" y="440"/>
                  </a:lnTo>
                  <a:lnTo>
                    <a:pt x="744" y="444"/>
                  </a:lnTo>
                  <a:lnTo>
                    <a:pt x="742" y="446"/>
                  </a:lnTo>
                  <a:lnTo>
                    <a:pt x="756" y="448"/>
                  </a:lnTo>
                  <a:lnTo>
                    <a:pt x="766" y="450"/>
                  </a:lnTo>
                  <a:lnTo>
                    <a:pt x="766" y="462"/>
                  </a:lnTo>
                  <a:lnTo>
                    <a:pt x="758" y="480"/>
                  </a:lnTo>
                  <a:lnTo>
                    <a:pt x="738" y="504"/>
                  </a:lnTo>
                  <a:lnTo>
                    <a:pt x="724" y="524"/>
                  </a:lnTo>
                  <a:lnTo>
                    <a:pt x="714" y="542"/>
                  </a:lnTo>
                  <a:lnTo>
                    <a:pt x="692" y="560"/>
                  </a:lnTo>
                  <a:lnTo>
                    <a:pt x="678" y="572"/>
                  </a:lnTo>
                  <a:lnTo>
                    <a:pt x="656" y="576"/>
                  </a:lnTo>
                  <a:lnTo>
                    <a:pt x="644" y="576"/>
                  </a:lnTo>
                  <a:lnTo>
                    <a:pt x="638" y="568"/>
                  </a:lnTo>
                  <a:lnTo>
                    <a:pt x="632" y="570"/>
                  </a:lnTo>
                  <a:lnTo>
                    <a:pt x="632" y="584"/>
                  </a:lnTo>
                  <a:lnTo>
                    <a:pt x="618" y="588"/>
                  </a:lnTo>
                  <a:lnTo>
                    <a:pt x="598" y="594"/>
                  </a:lnTo>
                  <a:lnTo>
                    <a:pt x="586" y="596"/>
                  </a:lnTo>
                  <a:lnTo>
                    <a:pt x="582" y="604"/>
                  </a:lnTo>
                  <a:lnTo>
                    <a:pt x="584" y="612"/>
                  </a:lnTo>
                  <a:lnTo>
                    <a:pt x="576" y="608"/>
                  </a:lnTo>
                  <a:lnTo>
                    <a:pt x="576" y="600"/>
                  </a:lnTo>
                  <a:lnTo>
                    <a:pt x="576" y="594"/>
                  </a:lnTo>
                  <a:lnTo>
                    <a:pt x="566" y="594"/>
                  </a:lnTo>
                  <a:lnTo>
                    <a:pt x="556" y="590"/>
                  </a:lnTo>
                  <a:lnTo>
                    <a:pt x="546" y="594"/>
                  </a:lnTo>
                  <a:lnTo>
                    <a:pt x="536" y="594"/>
                  </a:lnTo>
                  <a:lnTo>
                    <a:pt x="528" y="590"/>
                  </a:lnTo>
                  <a:lnTo>
                    <a:pt x="526" y="574"/>
                  </a:lnTo>
                  <a:lnTo>
                    <a:pt x="514" y="572"/>
                  </a:lnTo>
                  <a:lnTo>
                    <a:pt x="508" y="568"/>
                  </a:lnTo>
                  <a:lnTo>
                    <a:pt x="500" y="568"/>
                  </a:lnTo>
                  <a:lnTo>
                    <a:pt x="492" y="576"/>
                  </a:lnTo>
                  <a:lnTo>
                    <a:pt x="458" y="576"/>
                  </a:lnTo>
                  <a:lnTo>
                    <a:pt x="456" y="580"/>
                  </a:lnTo>
                  <a:lnTo>
                    <a:pt x="444" y="580"/>
                  </a:lnTo>
                  <a:lnTo>
                    <a:pt x="444" y="588"/>
                  </a:lnTo>
                  <a:lnTo>
                    <a:pt x="450" y="590"/>
                  </a:lnTo>
                  <a:lnTo>
                    <a:pt x="448" y="598"/>
                  </a:lnTo>
                  <a:lnTo>
                    <a:pt x="440" y="598"/>
                  </a:lnTo>
                  <a:lnTo>
                    <a:pt x="436" y="594"/>
                  </a:lnTo>
                  <a:lnTo>
                    <a:pt x="428" y="594"/>
                  </a:lnTo>
                  <a:lnTo>
                    <a:pt x="420" y="594"/>
                  </a:lnTo>
                  <a:lnTo>
                    <a:pt x="420" y="588"/>
                  </a:lnTo>
                  <a:lnTo>
                    <a:pt x="412" y="586"/>
                  </a:lnTo>
                  <a:lnTo>
                    <a:pt x="412" y="570"/>
                  </a:lnTo>
                  <a:lnTo>
                    <a:pt x="402" y="566"/>
                  </a:lnTo>
                  <a:lnTo>
                    <a:pt x="402" y="552"/>
                  </a:lnTo>
                  <a:lnTo>
                    <a:pt x="382" y="546"/>
                  </a:lnTo>
                  <a:lnTo>
                    <a:pt x="382" y="542"/>
                  </a:lnTo>
                  <a:lnTo>
                    <a:pt x="398" y="520"/>
                  </a:lnTo>
                  <a:lnTo>
                    <a:pt x="400" y="496"/>
                  </a:lnTo>
                  <a:lnTo>
                    <a:pt x="392" y="490"/>
                  </a:lnTo>
                  <a:lnTo>
                    <a:pt x="386" y="480"/>
                  </a:lnTo>
                  <a:lnTo>
                    <a:pt x="378" y="478"/>
                  </a:lnTo>
                  <a:lnTo>
                    <a:pt x="362" y="476"/>
                  </a:lnTo>
                  <a:lnTo>
                    <a:pt x="362" y="462"/>
                  </a:lnTo>
                  <a:lnTo>
                    <a:pt x="352" y="464"/>
                  </a:lnTo>
                  <a:lnTo>
                    <a:pt x="330" y="464"/>
                  </a:lnTo>
                  <a:lnTo>
                    <a:pt x="324" y="472"/>
                  </a:lnTo>
                  <a:lnTo>
                    <a:pt x="312" y="472"/>
                  </a:lnTo>
                  <a:lnTo>
                    <a:pt x="302" y="486"/>
                  </a:lnTo>
                  <a:lnTo>
                    <a:pt x="292" y="488"/>
                  </a:lnTo>
                  <a:lnTo>
                    <a:pt x="278" y="486"/>
                  </a:lnTo>
                  <a:lnTo>
                    <a:pt x="266" y="482"/>
                  </a:lnTo>
                  <a:lnTo>
                    <a:pt x="256" y="482"/>
                  </a:lnTo>
                  <a:lnTo>
                    <a:pt x="250" y="488"/>
                  </a:lnTo>
                  <a:lnTo>
                    <a:pt x="230" y="488"/>
                  </a:lnTo>
                  <a:lnTo>
                    <a:pt x="208" y="486"/>
                  </a:lnTo>
                  <a:lnTo>
                    <a:pt x="192" y="484"/>
                  </a:lnTo>
                  <a:lnTo>
                    <a:pt x="174" y="472"/>
                  </a:lnTo>
                  <a:lnTo>
                    <a:pt x="162" y="464"/>
                  </a:lnTo>
                  <a:lnTo>
                    <a:pt x="146" y="456"/>
                  </a:lnTo>
                  <a:lnTo>
                    <a:pt x="132" y="442"/>
                  </a:lnTo>
                  <a:lnTo>
                    <a:pt x="118" y="448"/>
                  </a:lnTo>
                  <a:lnTo>
                    <a:pt x="106" y="438"/>
                  </a:lnTo>
                  <a:lnTo>
                    <a:pt x="80" y="426"/>
                  </a:lnTo>
                  <a:lnTo>
                    <a:pt x="80" y="418"/>
                  </a:lnTo>
                  <a:lnTo>
                    <a:pt x="84" y="408"/>
                  </a:lnTo>
                  <a:lnTo>
                    <a:pt x="94" y="406"/>
                  </a:lnTo>
                  <a:lnTo>
                    <a:pt x="96" y="398"/>
                  </a:lnTo>
                  <a:lnTo>
                    <a:pt x="84" y="390"/>
                  </a:lnTo>
                  <a:lnTo>
                    <a:pt x="84" y="380"/>
                  </a:lnTo>
                  <a:lnTo>
                    <a:pt x="100" y="372"/>
                  </a:lnTo>
                  <a:lnTo>
                    <a:pt x="108" y="364"/>
                  </a:lnTo>
                  <a:lnTo>
                    <a:pt x="108" y="356"/>
                  </a:lnTo>
                  <a:lnTo>
                    <a:pt x="90" y="344"/>
                  </a:lnTo>
                  <a:lnTo>
                    <a:pt x="70" y="352"/>
                  </a:lnTo>
                  <a:lnTo>
                    <a:pt x="58" y="350"/>
                  </a:lnTo>
                  <a:lnTo>
                    <a:pt x="38" y="342"/>
                  </a:lnTo>
                  <a:lnTo>
                    <a:pt x="38" y="332"/>
                  </a:lnTo>
                  <a:lnTo>
                    <a:pt x="20" y="326"/>
                  </a:lnTo>
                  <a:lnTo>
                    <a:pt x="20" y="318"/>
                  </a:lnTo>
                  <a:lnTo>
                    <a:pt x="20" y="298"/>
                  </a:lnTo>
                  <a:lnTo>
                    <a:pt x="8" y="300"/>
                  </a:lnTo>
                  <a:lnTo>
                    <a:pt x="2" y="298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74"/>
                  </a:lnTo>
                  <a:lnTo>
                    <a:pt x="16" y="266"/>
                  </a:lnTo>
                  <a:lnTo>
                    <a:pt x="18" y="260"/>
                  </a:lnTo>
                  <a:lnTo>
                    <a:pt x="32" y="260"/>
                  </a:lnTo>
                  <a:lnTo>
                    <a:pt x="32" y="266"/>
                  </a:lnTo>
                  <a:lnTo>
                    <a:pt x="48" y="262"/>
                  </a:lnTo>
                  <a:lnTo>
                    <a:pt x="52" y="252"/>
                  </a:lnTo>
                  <a:lnTo>
                    <a:pt x="72" y="252"/>
                  </a:lnTo>
                  <a:lnTo>
                    <a:pt x="76" y="244"/>
                  </a:lnTo>
                  <a:lnTo>
                    <a:pt x="102" y="232"/>
                  </a:lnTo>
                  <a:lnTo>
                    <a:pt x="108" y="22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4" name="Freeform 279"/>
            <p:cNvSpPr>
              <a:spLocks/>
            </p:cNvSpPr>
            <p:nvPr/>
          </p:nvSpPr>
          <p:spPr bwMode="gray">
            <a:xfrm>
              <a:off x="4285" y="2207"/>
              <a:ext cx="124" cy="136"/>
            </a:xfrm>
            <a:custGeom>
              <a:avLst/>
              <a:gdLst>
                <a:gd name="T0" fmla="*/ 12 w 124"/>
                <a:gd name="T1" fmla="*/ 14 h 136"/>
                <a:gd name="T2" fmla="*/ 20 w 124"/>
                <a:gd name="T3" fmla="*/ 14 h 136"/>
                <a:gd name="T4" fmla="*/ 24 w 124"/>
                <a:gd name="T5" fmla="*/ 18 h 136"/>
                <a:gd name="T6" fmla="*/ 32 w 124"/>
                <a:gd name="T7" fmla="*/ 18 h 136"/>
                <a:gd name="T8" fmla="*/ 34 w 124"/>
                <a:gd name="T9" fmla="*/ 10 h 136"/>
                <a:gd name="T10" fmla="*/ 28 w 124"/>
                <a:gd name="T11" fmla="*/ 8 h 136"/>
                <a:gd name="T12" fmla="*/ 28 w 124"/>
                <a:gd name="T13" fmla="*/ 0 h 136"/>
                <a:gd name="T14" fmla="*/ 40 w 124"/>
                <a:gd name="T15" fmla="*/ 0 h 136"/>
                <a:gd name="T16" fmla="*/ 40 w 124"/>
                <a:gd name="T17" fmla="*/ 4 h 136"/>
                <a:gd name="T18" fmla="*/ 50 w 124"/>
                <a:gd name="T19" fmla="*/ 14 h 136"/>
                <a:gd name="T20" fmla="*/ 52 w 124"/>
                <a:gd name="T21" fmla="*/ 24 h 136"/>
                <a:gd name="T22" fmla="*/ 52 w 124"/>
                <a:gd name="T23" fmla="*/ 28 h 136"/>
                <a:gd name="T24" fmla="*/ 74 w 124"/>
                <a:gd name="T25" fmla="*/ 26 h 136"/>
                <a:gd name="T26" fmla="*/ 80 w 124"/>
                <a:gd name="T27" fmla="*/ 36 h 136"/>
                <a:gd name="T28" fmla="*/ 82 w 124"/>
                <a:gd name="T29" fmla="*/ 46 h 136"/>
                <a:gd name="T30" fmla="*/ 68 w 124"/>
                <a:gd name="T31" fmla="*/ 46 h 136"/>
                <a:gd name="T32" fmla="*/ 68 w 124"/>
                <a:gd name="T33" fmla="*/ 56 h 136"/>
                <a:gd name="T34" fmla="*/ 76 w 124"/>
                <a:gd name="T35" fmla="*/ 60 h 136"/>
                <a:gd name="T36" fmla="*/ 100 w 124"/>
                <a:gd name="T37" fmla="*/ 84 h 136"/>
                <a:gd name="T38" fmla="*/ 120 w 124"/>
                <a:gd name="T39" fmla="*/ 106 h 136"/>
                <a:gd name="T40" fmla="*/ 124 w 124"/>
                <a:gd name="T41" fmla="*/ 120 h 136"/>
                <a:gd name="T42" fmla="*/ 122 w 124"/>
                <a:gd name="T43" fmla="*/ 134 h 136"/>
                <a:gd name="T44" fmla="*/ 112 w 124"/>
                <a:gd name="T45" fmla="*/ 134 h 136"/>
                <a:gd name="T46" fmla="*/ 110 w 124"/>
                <a:gd name="T47" fmla="*/ 128 h 136"/>
                <a:gd name="T48" fmla="*/ 104 w 124"/>
                <a:gd name="T49" fmla="*/ 128 h 136"/>
                <a:gd name="T50" fmla="*/ 102 w 124"/>
                <a:gd name="T51" fmla="*/ 136 h 136"/>
                <a:gd name="T52" fmla="*/ 90 w 124"/>
                <a:gd name="T53" fmla="*/ 136 h 136"/>
                <a:gd name="T54" fmla="*/ 90 w 124"/>
                <a:gd name="T55" fmla="*/ 130 h 136"/>
                <a:gd name="T56" fmla="*/ 94 w 124"/>
                <a:gd name="T57" fmla="*/ 118 h 136"/>
                <a:gd name="T58" fmla="*/ 94 w 124"/>
                <a:gd name="T59" fmla="*/ 108 h 136"/>
                <a:gd name="T60" fmla="*/ 84 w 124"/>
                <a:gd name="T61" fmla="*/ 98 h 136"/>
                <a:gd name="T62" fmla="*/ 80 w 124"/>
                <a:gd name="T63" fmla="*/ 82 h 136"/>
                <a:gd name="T64" fmla="*/ 64 w 124"/>
                <a:gd name="T65" fmla="*/ 64 h 136"/>
                <a:gd name="T66" fmla="*/ 52 w 124"/>
                <a:gd name="T67" fmla="*/ 72 h 136"/>
                <a:gd name="T68" fmla="*/ 40 w 124"/>
                <a:gd name="T69" fmla="*/ 68 h 136"/>
                <a:gd name="T70" fmla="*/ 20 w 124"/>
                <a:gd name="T71" fmla="*/ 80 h 136"/>
                <a:gd name="T72" fmla="*/ 20 w 124"/>
                <a:gd name="T73" fmla="*/ 66 h 136"/>
                <a:gd name="T74" fmla="*/ 24 w 124"/>
                <a:gd name="T75" fmla="*/ 62 h 136"/>
                <a:gd name="T76" fmla="*/ 20 w 124"/>
                <a:gd name="T77" fmla="*/ 48 h 136"/>
                <a:gd name="T78" fmla="*/ 12 w 124"/>
                <a:gd name="T79" fmla="*/ 46 h 136"/>
                <a:gd name="T80" fmla="*/ 12 w 124"/>
                <a:gd name="T81" fmla="*/ 38 h 136"/>
                <a:gd name="T82" fmla="*/ 0 w 124"/>
                <a:gd name="T83" fmla="*/ 32 h 136"/>
                <a:gd name="T84" fmla="*/ 14 w 124"/>
                <a:gd name="T85" fmla="*/ 24 h 136"/>
                <a:gd name="T86" fmla="*/ 12 w 124"/>
                <a:gd name="T87" fmla="*/ 1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4" h="136">
                  <a:moveTo>
                    <a:pt x="12" y="14"/>
                  </a:moveTo>
                  <a:lnTo>
                    <a:pt x="20" y="14"/>
                  </a:lnTo>
                  <a:lnTo>
                    <a:pt x="24" y="18"/>
                  </a:lnTo>
                  <a:lnTo>
                    <a:pt x="32" y="18"/>
                  </a:lnTo>
                  <a:lnTo>
                    <a:pt x="34" y="10"/>
                  </a:lnTo>
                  <a:lnTo>
                    <a:pt x="28" y="8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40" y="4"/>
                  </a:lnTo>
                  <a:lnTo>
                    <a:pt x="50" y="14"/>
                  </a:lnTo>
                  <a:lnTo>
                    <a:pt x="52" y="24"/>
                  </a:lnTo>
                  <a:lnTo>
                    <a:pt x="52" y="28"/>
                  </a:lnTo>
                  <a:lnTo>
                    <a:pt x="74" y="26"/>
                  </a:lnTo>
                  <a:lnTo>
                    <a:pt x="80" y="36"/>
                  </a:lnTo>
                  <a:lnTo>
                    <a:pt x="82" y="46"/>
                  </a:lnTo>
                  <a:lnTo>
                    <a:pt x="68" y="46"/>
                  </a:lnTo>
                  <a:lnTo>
                    <a:pt x="68" y="56"/>
                  </a:lnTo>
                  <a:lnTo>
                    <a:pt x="76" y="60"/>
                  </a:lnTo>
                  <a:lnTo>
                    <a:pt x="100" y="84"/>
                  </a:lnTo>
                  <a:lnTo>
                    <a:pt x="120" y="106"/>
                  </a:lnTo>
                  <a:lnTo>
                    <a:pt x="124" y="120"/>
                  </a:lnTo>
                  <a:lnTo>
                    <a:pt x="122" y="134"/>
                  </a:lnTo>
                  <a:lnTo>
                    <a:pt x="112" y="134"/>
                  </a:lnTo>
                  <a:lnTo>
                    <a:pt x="110" y="128"/>
                  </a:lnTo>
                  <a:lnTo>
                    <a:pt x="104" y="128"/>
                  </a:lnTo>
                  <a:lnTo>
                    <a:pt x="102" y="136"/>
                  </a:lnTo>
                  <a:lnTo>
                    <a:pt x="90" y="136"/>
                  </a:lnTo>
                  <a:lnTo>
                    <a:pt x="90" y="130"/>
                  </a:lnTo>
                  <a:lnTo>
                    <a:pt x="94" y="118"/>
                  </a:lnTo>
                  <a:lnTo>
                    <a:pt x="94" y="108"/>
                  </a:lnTo>
                  <a:lnTo>
                    <a:pt x="84" y="98"/>
                  </a:lnTo>
                  <a:lnTo>
                    <a:pt x="80" y="82"/>
                  </a:lnTo>
                  <a:lnTo>
                    <a:pt x="64" y="64"/>
                  </a:lnTo>
                  <a:lnTo>
                    <a:pt x="52" y="72"/>
                  </a:lnTo>
                  <a:lnTo>
                    <a:pt x="40" y="68"/>
                  </a:lnTo>
                  <a:lnTo>
                    <a:pt x="20" y="80"/>
                  </a:lnTo>
                  <a:lnTo>
                    <a:pt x="20" y="66"/>
                  </a:lnTo>
                  <a:lnTo>
                    <a:pt x="24" y="62"/>
                  </a:lnTo>
                  <a:lnTo>
                    <a:pt x="20" y="48"/>
                  </a:lnTo>
                  <a:lnTo>
                    <a:pt x="12" y="46"/>
                  </a:lnTo>
                  <a:lnTo>
                    <a:pt x="12" y="38"/>
                  </a:lnTo>
                  <a:lnTo>
                    <a:pt x="0" y="32"/>
                  </a:lnTo>
                  <a:lnTo>
                    <a:pt x="14" y="24"/>
                  </a:lnTo>
                  <a:lnTo>
                    <a:pt x="12" y="1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5" name="Freeform 280"/>
            <p:cNvSpPr>
              <a:spLocks/>
            </p:cNvSpPr>
            <p:nvPr/>
          </p:nvSpPr>
          <p:spPr bwMode="gray">
            <a:xfrm>
              <a:off x="4097" y="1659"/>
              <a:ext cx="508" cy="208"/>
            </a:xfrm>
            <a:custGeom>
              <a:avLst/>
              <a:gdLst>
                <a:gd name="T0" fmla="*/ 8 w 508"/>
                <a:gd name="T1" fmla="*/ 54 h 208"/>
                <a:gd name="T2" fmla="*/ 30 w 508"/>
                <a:gd name="T3" fmla="*/ 44 h 208"/>
                <a:gd name="T4" fmla="*/ 80 w 508"/>
                <a:gd name="T5" fmla="*/ 28 h 208"/>
                <a:gd name="T6" fmla="*/ 112 w 508"/>
                <a:gd name="T7" fmla="*/ 44 h 208"/>
                <a:gd name="T8" fmla="*/ 152 w 508"/>
                <a:gd name="T9" fmla="*/ 50 h 208"/>
                <a:gd name="T10" fmla="*/ 166 w 508"/>
                <a:gd name="T11" fmla="*/ 32 h 208"/>
                <a:gd name="T12" fmla="*/ 168 w 508"/>
                <a:gd name="T13" fmla="*/ 4 h 208"/>
                <a:gd name="T14" fmla="*/ 186 w 508"/>
                <a:gd name="T15" fmla="*/ 2 h 208"/>
                <a:gd name="T16" fmla="*/ 224 w 508"/>
                <a:gd name="T17" fmla="*/ 14 h 208"/>
                <a:gd name="T18" fmla="*/ 236 w 508"/>
                <a:gd name="T19" fmla="*/ 36 h 208"/>
                <a:gd name="T20" fmla="*/ 276 w 508"/>
                <a:gd name="T21" fmla="*/ 32 h 208"/>
                <a:gd name="T22" fmla="*/ 306 w 508"/>
                <a:gd name="T23" fmla="*/ 42 h 208"/>
                <a:gd name="T24" fmla="*/ 322 w 508"/>
                <a:gd name="T25" fmla="*/ 52 h 208"/>
                <a:gd name="T26" fmla="*/ 350 w 508"/>
                <a:gd name="T27" fmla="*/ 60 h 208"/>
                <a:gd name="T28" fmla="*/ 398 w 508"/>
                <a:gd name="T29" fmla="*/ 52 h 208"/>
                <a:gd name="T30" fmla="*/ 416 w 508"/>
                <a:gd name="T31" fmla="*/ 38 h 208"/>
                <a:gd name="T32" fmla="*/ 434 w 508"/>
                <a:gd name="T33" fmla="*/ 42 h 208"/>
                <a:gd name="T34" fmla="*/ 458 w 508"/>
                <a:gd name="T35" fmla="*/ 44 h 208"/>
                <a:gd name="T36" fmla="*/ 448 w 508"/>
                <a:gd name="T37" fmla="*/ 60 h 208"/>
                <a:gd name="T38" fmla="*/ 468 w 508"/>
                <a:gd name="T39" fmla="*/ 86 h 208"/>
                <a:gd name="T40" fmla="*/ 486 w 508"/>
                <a:gd name="T41" fmla="*/ 82 h 208"/>
                <a:gd name="T42" fmla="*/ 508 w 508"/>
                <a:gd name="T43" fmla="*/ 112 h 208"/>
                <a:gd name="T44" fmla="*/ 480 w 508"/>
                <a:gd name="T45" fmla="*/ 110 h 208"/>
                <a:gd name="T46" fmla="*/ 442 w 508"/>
                <a:gd name="T47" fmla="*/ 132 h 208"/>
                <a:gd name="T48" fmla="*/ 412 w 508"/>
                <a:gd name="T49" fmla="*/ 146 h 208"/>
                <a:gd name="T50" fmla="*/ 380 w 508"/>
                <a:gd name="T51" fmla="*/ 144 h 208"/>
                <a:gd name="T52" fmla="*/ 380 w 508"/>
                <a:gd name="T53" fmla="*/ 168 h 208"/>
                <a:gd name="T54" fmla="*/ 362 w 508"/>
                <a:gd name="T55" fmla="*/ 184 h 208"/>
                <a:gd name="T56" fmla="*/ 300 w 508"/>
                <a:gd name="T57" fmla="*/ 194 h 208"/>
                <a:gd name="T58" fmla="*/ 242 w 508"/>
                <a:gd name="T59" fmla="*/ 204 h 208"/>
                <a:gd name="T60" fmla="*/ 190 w 508"/>
                <a:gd name="T61" fmla="*/ 190 h 208"/>
                <a:gd name="T62" fmla="*/ 130 w 508"/>
                <a:gd name="T63" fmla="*/ 178 h 208"/>
                <a:gd name="T64" fmla="*/ 102 w 508"/>
                <a:gd name="T65" fmla="*/ 154 h 208"/>
                <a:gd name="T66" fmla="*/ 58 w 508"/>
                <a:gd name="T67" fmla="*/ 142 h 208"/>
                <a:gd name="T68" fmla="*/ 46 w 508"/>
                <a:gd name="T69" fmla="*/ 126 h 208"/>
                <a:gd name="T70" fmla="*/ 52 w 508"/>
                <a:gd name="T71" fmla="*/ 110 h 208"/>
                <a:gd name="T72" fmla="*/ 30 w 508"/>
                <a:gd name="T73" fmla="*/ 84 h 208"/>
                <a:gd name="T74" fmla="*/ 4 w 508"/>
                <a:gd name="T75" fmla="*/ 7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8" h="208">
                  <a:moveTo>
                    <a:pt x="0" y="62"/>
                  </a:moveTo>
                  <a:lnTo>
                    <a:pt x="8" y="54"/>
                  </a:lnTo>
                  <a:lnTo>
                    <a:pt x="22" y="52"/>
                  </a:lnTo>
                  <a:lnTo>
                    <a:pt x="30" y="44"/>
                  </a:lnTo>
                  <a:lnTo>
                    <a:pt x="64" y="26"/>
                  </a:lnTo>
                  <a:lnTo>
                    <a:pt x="80" y="28"/>
                  </a:lnTo>
                  <a:lnTo>
                    <a:pt x="102" y="32"/>
                  </a:lnTo>
                  <a:lnTo>
                    <a:pt x="112" y="44"/>
                  </a:lnTo>
                  <a:lnTo>
                    <a:pt x="144" y="44"/>
                  </a:lnTo>
                  <a:lnTo>
                    <a:pt x="152" y="50"/>
                  </a:lnTo>
                  <a:lnTo>
                    <a:pt x="164" y="40"/>
                  </a:lnTo>
                  <a:lnTo>
                    <a:pt x="166" y="32"/>
                  </a:lnTo>
                  <a:lnTo>
                    <a:pt x="154" y="18"/>
                  </a:lnTo>
                  <a:lnTo>
                    <a:pt x="168" y="4"/>
                  </a:lnTo>
                  <a:lnTo>
                    <a:pt x="172" y="0"/>
                  </a:lnTo>
                  <a:lnTo>
                    <a:pt x="186" y="2"/>
                  </a:lnTo>
                  <a:lnTo>
                    <a:pt x="200" y="6"/>
                  </a:lnTo>
                  <a:lnTo>
                    <a:pt x="224" y="14"/>
                  </a:lnTo>
                  <a:lnTo>
                    <a:pt x="226" y="24"/>
                  </a:lnTo>
                  <a:lnTo>
                    <a:pt x="236" y="36"/>
                  </a:lnTo>
                  <a:lnTo>
                    <a:pt x="262" y="40"/>
                  </a:lnTo>
                  <a:lnTo>
                    <a:pt x="276" y="32"/>
                  </a:lnTo>
                  <a:lnTo>
                    <a:pt x="300" y="36"/>
                  </a:lnTo>
                  <a:lnTo>
                    <a:pt x="306" y="42"/>
                  </a:lnTo>
                  <a:lnTo>
                    <a:pt x="316" y="44"/>
                  </a:lnTo>
                  <a:lnTo>
                    <a:pt x="322" y="52"/>
                  </a:lnTo>
                  <a:lnTo>
                    <a:pt x="328" y="58"/>
                  </a:lnTo>
                  <a:lnTo>
                    <a:pt x="350" y="60"/>
                  </a:lnTo>
                  <a:lnTo>
                    <a:pt x="368" y="58"/>
                  </a:lnTo>
                  <a:lnTo>
                    <a:pt x="398" y="52"/>
                  </a:lnTo>
                  <a:lnTo>
                    <a:pt x="408" y="44"/>
                  </a:lnTo>
                  <a:lnTo>
                    <a:pt x="416" y="38"/>
                  </a:lnTo>
                  <a:lnTo>
                    <a:pt x="426" y="36"/>
                  </a:lnTo>
                  <a:lnTo>
                    <a:pt x="434" y="42"/>
                  </a:lnTo>
                  <a:lnTo>
                    <a:pt x="442" y="42"/>
                  </a:lnTo>
                  <a:lnTo>
                    <a:pt x="458" y="44"/>
                  </a:lnTo>
                  <a:lnTo>
                    <a:pt x="452" y="52"/>
                  </a:lnTo>
                  <a:lnTo>
                    <a:pt x="448" y="60"/>
                  </a:lnTo>
                  <a:lnTo>
                    <a:pt x="440" y="84"/>
                  </a:lnTo>
                  <a:lnTo>
                    <a:pt x="468" y="86"/>
                  </a:lnTo>
                  <a:lnTo>
                    <a:pt x="476" y="80"/>
                  </a:lnTo>
                  <a:lnTo>
                    <a:pt x="486" y="82"/>
                  </a:lnTo>
                  <a:lnTo>
                    <a:pt x="506" y="102"/>
                  </a:lnTo>
                  <a:lnTo>
                    <a:pt x="508" y="112"/>
                  </a:lnTo>
                  <a:lnTo>
                    <a:pt x="494" y="110"/>
                  </a:lnTo>
                  <a:lnTo>
                    <a:pt x="480" y="110"/>
                  </a:lnTo>
                  <a:lnTo>
                    <a:pt x="460" y="118"/>
                  </a:lnTo>
                  <a:lnTo>
                    <a:pt x="442" y="132"/>
                  </a:lnTo>
                  <a:lnTo>
                    <a:pt x="426" y="132"/>
                  </a:lnTo>
                  <a:lnTo>
                    <a:pt x="412" y="146"/>
                  </a:lnTo>
                  <a:lnTo>
                    <a:pt x="394" y="144"/>
                  </a:lnTo>
                  <a:lnTo>
                    <a:pt x="380" y="144"/>
                  </a:lnTo>
                  <a:lnTo>
                    <a:pt x="374" y="156"/>
                  </a:lnTo>
                  <a:lnTo>
                    <a:pt x="380" y="168"/>
                  </a:lnTo>
                  <a:lnTo>
                    <a:pt x="362" y="178"/>
                  </a:lnTo>
                  <a:lnTo>
                    <a:pt x="362" y="184"/>
                  </a:lnTo>
                  <a:lnTo>
                    <a:pt x="344" y="194"/>
                  </a:lnTo>
                  <a:lnTo>
                    <a:pt x="300" y="194"/>
                  </a:lnTo>
                  <a:lnTo>
                    <a:pt x="278" y="208"/>
                  </a:lnTo>
                  <a:lnTo>
                    <a:pt x="242" y="204"/>
                  </a:lnTo>
                  <a:lnTo>
                    <a:pt x="218" y="192"/>
                  </a:lnTo>
                  <a:lnTo>
                    <a:pt x="190" y="190"/>
                  </a:lnTo>
                  <a:lnTo>
                    <a:pt x="136" y="188"/>
                  </a:lnTo>
                  <a:lnTo>
                    <a:pt x="130" y="178"/>
                  </a:lnTo>
                  <a:lnTo>
                    <a:pt x="124" y="166"/>
                  </a:lnTo>
                  <a:lnTo>
                    <a:pt x="102" y="154"/>
                  </a:lnTo>
                  <a:lnTo>
                    <a:pt x="92" y="144"/>
                  </a:lnTo>
                  <a:lnTo>
                    <a:pt x="58" y="142"/>
                  </a:lnTo>
                  <a:lnTo>
                    <a:pt x="50" y="138"/>
                  </a:lnTo>
                  <a:lnTo>
                    <a:pt x="46" y="126"/>
                  </a:lnTo>
                  <a:lnTo>
                    <a:pt x="52" y="118"/>
                  </a:lnTo>
                  <a:lnTo>
                    <a:pt x="52" y="110"/>
                  </a:lnTo>
                  <a:lnTo>
                    <a:pt x="44" y="98"/>
                  </a:lnTo>
                  <a:lnTo>
                    <a:pt x="30" y="84"/>
                  </a:lnTo>
                  <a:lnTo>
                    <a:pt x="14" y="82"/>
                  </a:lnTo>
                  <a:lnTo>
                    <a:pt x="4" y="72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6" name="Freeform 281"/>
            <p:cNvSpPr>
              <a:spLocks/>
            </p:cNvSpPr>
            <p:nvPr/>
          </p:nvSpPr>
          <p:spPr bwMode="gray">
            <a:xfrm>
              <a:off x="4501" y="2502"/>
              <a:ext cx="26" cy="21"/>
            </a:xfrm>
            <a:custGeom>
              <a:avLst/>
              <a:gdLst>
                <a:gd name="T0" fmla="*/ 1 w 26"/>
                <a:gd name="T1" fmla="*/ 10 h 21"/>
                <a:gd name="T2" fmla="*/ 11 w 26"/>
                <a:gd name="T3" fmla="*/ 0 h 21"/>
                <a:gd name="T4" fmla="*/ 1 w 26"/>
                <a:gd name="T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1" y="10"/>
                  </a:moveTo>
                  <a:cubicBezTo>
                    <a:pt x="13" y="18"/>
                    <a:pt x="26" y="10"/>
                    <a:pt x="11" y="0"/>
                  </a:cubicBezTo>
                  <a:cubicBezTo>
                    <a:pt x="0" y="3"/>
                    <a:pt x="1" y="21"/>
                    <a:pt x="1" y="1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  <p:sp>
          <p:nvSpPr>
            <p:cNvPr id="267" name="Freeform 282"/>
            <p:cNvSpPr>
              <a:spLocks/>
            </p:cNvSpPr>
            <p:nvPr/>
          </p:nvSpPr>
          <p:spPr bwMode="gray">
            <a:xfrm>
              <a:off x="4338" y="2530"/>
              <a:ext cx="18" cy="16"/>
            </a:xfrm>
            <a:custGeom>
              <a:avLst/>
              <a:gdLst>
                <a:gd name="T0" fmla="*/ 18 w 18"/>
                <a:gd name="T1" fmla="*/ 16 h 16"/>
                <a:gd name="T2" fmla="*/ 10 w 18"/>
                <a:gd name="T3" fmla="*/ 2 h 16"/>
                <a:gd name="T4" fmla="*/ 4 w 18"/>
                <a:gd name="T5" fmla="*/ 14 h 16"/>
                <a:gd name="T6" fmla="*/ 12 w 18"/>
                <a:gd name="T7" fmla="*/ 12 h 16"/>
                <a:gd name="T8" fmla="*/ 18 w 18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18" y="16"/>
                  </a:moveTo>
                  <a:cubicBezTo>
                    <a:pt x="17" y="14"/>
                    <a:pt x="17" y="0"/>
                    <a:pt x="10" y="2"/>
                  </a:cubicBezTo>
                  <a:cubicBezTo>
                    <a:pt x="5" y="2"/>
                    <a:pt x="0" y="11"/>
                    <a:pt x="4" y="14"/>
                  </a:cubicBezTo>
                  <a:cubicBezTo>
                    <a:pt x="6" y="15"/>
                    <a:pt x="9" y="11"/>
                    <a:pt x="12" y="12"/>
                  </a:cubicBezTo>
                  <a:cubicBezTo>
                    <a:pt x="14" y="12"/>
                    <a:pt x="16" y="14"/>
                    <a:pt x="18" y="1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86" name="Rectangle 285"/>
          <p:cNvSpPr/>
          <p:nvPr/>
        </p:nvSpPr>
        <p:spPr bwMode="auto">
          <a:xfrm>
            <a:off x="455613" y="927998"/>
            <a:ext cx="2339439" cy="939534"/>
          </a:xfrm>
          <a:prstGeom prst="rect">
            <a:avLst/>
          </a:prstGeom>
          <a:solidFill>
            <a:schemeClr val="accent2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ts val="449"/>
              </a:spcBef>
            </a:pPr>
            <a:r>
              <a:rPr lang="en-GB" sz="1200" b="1" dirty="0"/>
              <a:t>ISO</a:t>
            </a:r>
          </a:p>
          <a:p>
            <a:pPr algn="l" eaLnBrk="0" hangingPunct="0"/>
            <a:r>
              <a:rPr lang="en-GB" sz="1200" dirty="0"/>
              <a:t>(International Organization for Standardization)</a:t>
            </a:r>
          </a:p>
          <a:p>
            <a:pPr algn="l" eaLnBrk="0" hangingPunct="0"/>
            <a:r>
              <a:rPr lang="en-GB" sz="1200" dirty="0"/>
              <a:t>164 National Standards Body members </a:t>
            </a:r>
            <a:r>
              <a:rPr lang="en-GB" sz="1200" dirty="0" smtClean="0"/>
              <a:t>globally</a:t>
            </a:r>
            <a:endParaRPr lang="en-GB" sz="1200" dirty="0"/>
          </a:p>
        </p:txBody>
      </p:sp>
      <p:sp>
        <p:nvSpPr>
          <p:cNvPr id="288" name="Rectangle 287"/>
          <p:cNvSpPr/>
          <p:nvPr/>
        </p:nvSpPr>
        <p:spPr bwMode="auto">
          <a:xfrm>
            <a:off x="455613" y="4225087"/>
            <a:ext cx="3029424" cy="883301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ts val="449"/>
              </a:spcBef>
            </a:pPr>
            <a:r>
              <a:rPr lang="en-GB" sz="1200" b="1" dirty="0">
                <a:solidFill>
                  <a:schemeClr val="bg1"/>
                </a:solidFill>
              </a:rPr>
              <a:t>ITU</a:t>
            </a:r>
          </a:p>
          <a:p>
            <a:pPr algn="l" eaLnBrk="0" hangingPunct="0">
              <a:spcBef>
                <a:spcPts val="449"/>
              </a:spcBef>
            </a:pPr>
            <a:r>
              <a:rPr lang="en-GB" sz="1200" dirty="0">
                <a:solidFill>
                  <a:schemeClr val="bg1"/>
                </a:solidFill>
              </a:rPr>
              <a:t>(International Telecommunications Union)</a:t>
            </a:r>
          </a:p>
          <a:p>
            <a:pPr algn="l" eaLnBrk="0" hangingPunct="0">
              <a:spcBef>
                <a:spcPts val="449"/>
              </a:spcBef>
            </a:pPr>
            <a:r>
              <a:rPr lang="en-GB" sz="1200" dirty="0">
                <a:solidFill>
                  <a:schemeClr val="bg1"/>
                </a:solidFill>
              </a:rPr>
              <a:t>Agency of the UN. Members are national governments </a:t>
            </a:r>
            <a:r>
              <a:rPr lang="en-GB" sz="1200" dirty="0" smtClean="0">
                <a:solidFill>
                  <a:schemeClr val="bg1"/>
                </a:solidFill>
              </a:rPr>
              <a:t>and industry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89" name="Rectangle 288"/>
          <p:cNvSpPr/>
          <p:nvPr/>
        </p:nvSpPr>
        <p:spPr bwMode="auto">
          <a:xfrm>
            <a:off x="455613" y="3022958"/>
            <a:ext cx="2575777" cy="1042127"/>
          </a:xfrm>
          <a:prstGeom prst="rect">
            <a:avLst/>
          </a:prstGeom>
          <a:solidFill>
            <a:schemeClr val="accent2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ts val="449"/>
              </a:spcBef>
            </a:pPr>
            <a:r>
              <a:rPr lang="en-GB" sz="1200" b="1" dirty="0"/>
              <a:t>IEC</a:t>
            </a:r>
          </a:p>
          <a:p>
            <a:pPr algn="l" eaLnBrk="0" hangingPunct="0">
              <a:spcBef>
                <a:spcPts val="449"/>
              </a:spcBef>
            </a:pPr>
            <a:r>
              <a:rPr lang="en-GB" sz="1200" dirty="0"/>
              <a:t>(International </a:t>
            </a:r>
            <a:r>
              <a:rPr lang="en-GB" sz="1200" dirty="0" err="1"/>
              <a:t>Electrotechnical</a:t>
            </a:r>
            <a:r>
              <a:rPr lang="en-GB" sz="1200" dirty="0"/>
              <a:t> Commission)</a:t>
            </a:r>
          </a:p>
          <a:p>
            <a:pPr algn="l" eaLnBrk="0" hangingPunct="0">
              <a:spcBef>
                <a:spcPts val="449"/>
              </a:spcBef>
            </a:pPr>
            <a:r>
              <a:rPr lang="en-GB" sz="1200" dirty="0"/>
              <a:t>80 members (National Committees</a:t>
            </a:r>
            <a:r>
              <a:rPr lang="en-GB" sz="1200" dirty="0" smtClean="0"/>
              <a:t>) and </a:t>
            </a:r>
            <a:r>
              <a:rPr lang="en-GB" sz="1200" dirty="0"/>
              <a:t>80 affiliates globally</a:t>
            </a:r>
          </a:p>
        </p:txBody>
      </p:sp>
      <p:sp>
        <p:nvSpPr>
          <p:cNvPr id="290" name="Rectangle 289"/>
          <p:cNvSpPr/>
          <p:nvPr/>
        </p:nvSpPr>
        <p:spPr bwMode="auto">
          <a:xfrm>
            <a:off x="455613" y="2083391"/>
            <a:ext cx="1492738" cy="832004"/>
          </a:xfrm>
          <a:prstGeom prst="rect">
            <a:avLst/>
          </a:prstGeom>
          <a:solidFill>
            <a:schemeClr val="accent2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ts val="449"/>
              </a:spcBef>
            </a:pPr>
            <a:r>
              <a:rPr lang="en-GB" sz="1200" b="1" dirty="0"/>
              <a:t>ISO CASCO</a:t>
            </a:r>
          </a:p>
          <a:p>
            <a:pPr algn="l" eaLnBrk="0" hangingPunct="0">
              <a:spcBef>
                <a:spcPts val="449"/>
              </a:spcBef>
            </a:pPr>
            <a:r>
              <a:rPr lang="en-GB" sz="1200" dirty="0"/>
              <a:t>(ISO committee on conformity assessment) </a:t>
            </a:r>
          </a:p>
        </p:txBody>
      </p:sp>
      <p:pic>
        <p:nvPicPr>
          <p:cNvPr id="2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300" y="4446000"/>
            <a:ext cx="751823" cy="56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" name="Picture 29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862" y="2790605"/>
            <a:ext cx="790326" cy="48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650690" y="807522"/>
            <a:ext cx="2491722" cy="4857985"/>
            <a:chOff x="7004191" y="807522"/>
            <a:chExt cx="2491722" cy="4857985"/>
          </a:xfrm>
        </p:grpSpPr>
        <p:sp>
          <p:nvSpPr>
            <p:cNvPr id="287" name="Rectangle 286"/>
            <p:cNvSpPr/>
            <p:nvPr/>
          </p:nvSpPr>
          <p:spPr bwMode="auto">
            <a:xfrm>
              <a:off x="7085224" y="914399"/>
              <a:ext cx="2339439" cy="673179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spcBef>
                  <a:spcPts val="449"/>
                </a:spcBef>
              </a:pPr>
              <a:r>
                <a:rPr lang="en-GB" sz="1200" b="1" dirty="0"/>
                <a:t>CEN</a:t>
              </a:r>
            </a:p>
            <a:p>
              <a:pPr algn="r" eaLnBrk="0" hangingPunct="0">
                <a:spcBef>
                  <a:spcPts val="449"/>
                </a:spcBef>
              </a:pPr>
              <a:r>
                <a:rPr lang="en-GB" sz="1200" dirty="0"/>
                <a:t>(European Committee for Standardization)</a:t>
              </a: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7085224" y="1766966"/>
              <a:ext cx="2339439" cy="832004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spcBef>
                  <a:spcPts val="449"/>
                </a:spcBef>
              </a:pPr>
              <a:r>
                <a:rPr lang="en-GB" sz="1200" b="1" dirty="0"/>
                <a:t>CENELEC</a:t>
              </a:r>
            </a:p>
            <a:p>
              <a:pPr algn="r" eaLnBrk="0" hangingPunct="0">
                <a:spcBef>
                  <a:spcPts val="449"/>
                </a:spcBef>
              </a:pPr>
              <a:r>
                <a:rPr lang="en-GB" sz="1200" dirty="0"/>
                <a:t>(European Committee for </a:t>
              </a:r>
              <a:r>
                <a:rPr lang="en-GB" sz="1200" dirty="0" err="1"/>
                <a:t>Electrotechnical</a:t>
              </a:r>
              <a:r>
                <a:rPr lang="en-GB" sz="1200" dirty="0"/>
                <a:t> Standardization)</a:t>
              </a: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7085224" y="4515851"/>
              <a:ext cx="2339439" cy="1149656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GB" sz="1200" b="1" dirty="0"/>
                <a:t>ETSI </a:t>
              </a:r>
              <a:endParaRPr lang="en-GB" sz="1200" b="1" dirty="0" smtClean="0"/>
            </a:p>
            <a:p>
              <a:pPr algn="r" eaLnBrk="0" hangingPunct="0"/>
              <a:r>
                <a:rPr lang="en-GB" sz="1200" dirty="0" smtClean="0"/>
                <a:t>(</a:t>
              </a:r>
              <a:r>
                <a:rPr lang="en-GB" sz="1200" dirty="0"/>
                <a:t>European Telecommunications Standards Institute)</a:t>
              </a:r>
            </a:p>
            <a:p>
              <a:pPr algn="r" eaLnBrk="0" hangingPunct="0">
                <a:spcBef>
                  <a:spcPts val="449"/>
                </a:spcBef>
              </a:pPr>
              <a:r>
                <a:rPr lang="en-GB" sz="1200" dirty="0"/>
                <a:t>Industry, government </a:t>
              </a:r>
              <a:r>
                <a:rPr lang="en-GB" sz="1200" dirty="0" smtClean="0"/>
                <a:t>and National Standards Body (NSB) </a:t>
              </a:r>
              <a:r>
                <a:rPr lang="en-GB" sz="1200" dirty="0"/>
                <a:t>members</a:t>
              </a: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7842361" y="2742874"/>
              <a:ext cx="1641677" cy="1547860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100" dirty="0"/>
                <a:t>CEN &amp; CENELEC have 34 member countries </a:t>
              </a:r>
            </a:p>
            <a:p>
              <a:pPr algn="r"/>
              <a:r>
                <a:rPr lang="en-GB" sz="1100" dirty="0"/>
                <a:t>(EU ×28, EFTA ×3, FYROM, Turkey, Serbia).</a:t>
              </a:r>
            </a:p>
            <a:p>
              <a:pPr algn="r"/>
              <a:r>
                <a:rPr lang="en-GB" sz="1100" dirty="0"/>
                <a:t>24 countries including the UK have common members of both CEN and CENELEC.</a:t>
              </a: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7004191" y="807522"/>
              <a:ext cx="2491722" cy="3466392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24971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Standards </a:t>
            </a:r>
            <a:r>
              <a:rPr lang="en-GB" dirty="0"/>
              <a:t>development process</a:t>
            </a:r>
            <a:r>
              <a:rPr lang="en-GB" altLang="en-US" dirty="0"/>
              <a:t/>
            </a:r>
            <a:br>
              <a:rPr lang="en-GB" altLang="en-US" dirty="0"/>
            </a:b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gray">
          <a:xfrm>
            <a:off x="8210550" y="5969496"/>
            <a:ext cx="931862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4338" y="870213"/>
            <a:ext cx="9049098" cy="5320200"/>
            <a:chOff x="264338" y="870213"/>
            <a:chExt cx="9049098" cy="5320200"/>
          </a:xfrm>
        </p:grpSpPr>
        <p:pic>
          <p:nvPicPr>
            <p:cNvPr id="6" name="Picture 323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270000" y="4519476"/>
              <a:ext cx="1448710" cy="874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320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4749" y="937848"/>
              <a:ext cx="1216506" cy="1065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21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381838" y="870213"/>
              <a:ext cx="1161575" cy="1089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322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038334" y="4195821"/>
              <a:ext cx="1467910" cy="1598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8808" y="4323202"/>
              <a:ext cx="1226429" cy="10240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29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748095" y="2647766"/>
              <a:ext cx="1519984" cy="780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30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264805" y="1005484"/>
              <a:ext cx="1014969" cy="930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413" y="2647766"/>
              <a:ext cx="1238315" cy="775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Straight Arrow Connector 13"/>
            <p:cNvCxnSpPr/>
            <p:nvPr/>
          </p:nvCxnSpPr>
          <p:spPr bwMode="auto">
            <a:xfrm flipV="1">
              <a:off x="2783528" y="1328585"/>
              <a:ext cx="1069671" cy="101333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/>
            <p:cNvSpPr txBox="1"/>
            <p:nvPr/>
          </p:nvSpPr>
          <p:spPr>
            <a:xfrm>
              <a:off x="985064" y="1959543"/>
              <a:ext cx="1955123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Anyone can suggest an idea for a new standard</a:t>
              </a:r>
              <a:endParaRPr lang="en-GB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805185" y="1962294"/>
              <a:ext cx="1934208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All ideas for new standards are assessed</a:t>
              </a:r>
              <a:endParaRPr lang="en-GB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868053" y="1589104"/>
              <a:ext cx="1429282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If approved, a project is created</a:t>
              </a:r>
              <a:endParaRPr lang="en-GB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02739" y="3476652"/>
              <a:ext cx="1610697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The committee drafts the standard</a:t>
              </a:r>
              <a:endParaRPr lang="en-GB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08790" y="5399130"/>
              <a:ext cx="2046465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The draft is then issued for open public consultation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49057" y="5780429"/>
              <a:ext cx="2046465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The committee considers the comments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18515" y="5444617"/>
              <a:ext cx="2046465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The updated draft is issued for final approval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4338" y="3476652"/>
              <a:ext cx="2046465" cy="56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Documents are then published online in British Standards Online (BSOL)</a:t>
              </a:r>
              <a:endParaRPr lang="en-GB" sz="1200" dirty="0"/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>
              <a:off x="7940049" y="2164535"/>
              <a:ext cx="181415" cy="361067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/>
            <p:nvPr/>
          </p:nvCxnSpPr>
          <p:spPr bwMode="auto">
            <a:xfrm flipH="1">
              <a:off x="8170206" y="3980559"/>
              <a:ext cx="350808" cy="524812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3805185" y="2671366"/>
              <a:ext cx="1934208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chemeClr val="accent2"/>
                  </a:solidFill>
                </a:rPr>
                <a:t>Anyone can comment on an existing standard</a:t>
              </a:r>
              <a:endParaRPr lang="en-GB" sz="1200" dirty="0">
                <a:solidFill>
                  <a:schemeClr val="accent2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65679" y="3317826"/>
              <a:ext cx="2413221" cy="56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chemeClr val="accent2"/>
                  </a:solidFill>
                </a:rPr>
                <a:t>National, European and ISO standards are reviewed at least every 5 years</a:t>
              </a:r>
              <a:endParaRPr lang="en-GB" sz="1200" dirty="0">
                <a:solidFill>
                  <a:schemeClr val="accent2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4772289" y="3091013"/>
              <a:ext cx="0" cy="216000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1994355" y="3081350"/>
              <a:ext cx="1480262" cy="347354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/>
            <p:nvPr/>
          </p:nvCxnSpPr>
          <p:spPr bwMode="auto">
            <a:xfrm>
              <a:off x="5444064" y="1328585"/>
              <a:ext cx="1069671" cy="101333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/>
            <p:cNvCxnSpPr/>
            <p:nvPr/>
          </p:nvCxnSpPr>
          <p:spPr bwMode="auto">
            <a:xfrm flipV="1">
              <a:off x="6065960" y="3081350"/>
              <a:ext cx="1480262" cy="347354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/>
            <p:nvPr/>
          </p:nvCxnSpPr>
          <p:spPr bwMode="auto">
            <a:xfrm rot="10800000" flipV="1">
              <a:off x="5638713" y="4949056"/>
              <a:ext cx="1069671" cy="101333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/>
            <p:nvPr/>
          </p:nvCxnSpPr>
          <p:spPr bwMode="auto">
            <a:xfrm rot="10800000">
              <a:off x="2783528" y="4949056"/>
              <a:ext cx="1069671" cy="101333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 rot="10800000">
              <a:off x="940286" y="4125699"/>
              <a:ext cx="350808" cy="524812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141677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9569" y="1441940"/>
            <a:ext cx="7962314" cy="21523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3600" cap="all" dirty="0">
                <a:solidFill>
                  <a:schemeClr val="bg1"/>
                </a:solidFill>
              </a:rPr>
              <a:t>The role of standards </a:t>
            </a:r>
            <a:r>
              <a:rPr lang="en-GB" sz="3600" cap="all" dirty="0" smtClean="0">
                <a:solidFill>
                  <a:schemeClr val="bg1"/>
                </a:solidFill>
              </a:rPr>
              <a:t/>
            </a:r>
            <a:br>
              <a:rPr lang="en-GB" sz="3600" cap="all" dirty="0" smtClean="0">
                <a:solidFill>
                  <a:schemeClr val="bg1"/>
                </a:solidFill>
              </a:rPr>
            </a:br>
            <a:r>
              <a:rPr lang="en-GB" sz="3600" cap="all" dirty="0" smtClean="0">
                <a:solidFill>
                  <a:schemeClr val="bg1"/>
                </a:solidFill>
              </a:rPr>
              <a:t>in </a:t>
            </a:r>
            <a:r>
              <a:rPr lang="en-GB" sz="3600" cap="all" dirty="0">
                <a:solidFill>
                  <a:schemeClr val="bg1"/>
                </a:solidFill>
              </a:rPr>
              <a:t>risk governance</a:t>
            </a:r>
          </a:p>
        </p:txBody>
      </p:sp>
    </p:spTree>
    <p:extLst>
      <p:ext uri="{BB962C8B-B14F-4D97-AF65-F5344CB8AC3E}">
        <p14:creationId xmlns:p14="http://schemas.microsoft.com/office/powerpoint/2010/main" val="13110780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Governance </a:t>
            </a:r>
            <a:r>
              <a:rPr lang="en-GB" sz="2000" dirty="0"/>
              <a:t>incorporates standards and the risk management framework</a:t>
            </a: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sz="2000" dirty="0" smtClean="0">
                <a:solidFill>
                  <a:schemeClr val="accent2"/>
                </a:solidFill>
              </a:rPr>
              <a:t>Creating </a:t>
            </a:r>
            <a:r>
              <a:rPr lang="en-GB" sz="2000" dirty="0">
                <a:solidFill>
                  <a:schemeClr val="accent2"/>
                </a:solidFill>
              </a:rPr>
              <a:t>and protecting value through integration, oversight and assurance </a:t>
            </a:r>
            <a:endParaRPr lang="en-GB" altLang="en-US" sz="2000" dirty="0">
              <a:solidFill>
                <a:schemeClr val="accent2"/>
              </a:solidFill>
            </a:endParaRPr>
          </a:p>
        </p:txBody>
      </p:sp>
      <p:sp>
        <p:nvSpPr>
          <p:cNvPr id="4" name="Rectangle 13"/>
          <p:cNvSpPr txBox="1">
            <a:spLocks noChangeArrowheads="1"/>
          </p:cNvSpPr>
          <p:nvPr/>
        </p:nvSpPr>
        <p:spPr bwMode="gray">
          <a:xfrm>
            <a:off x="6974114" y="5969496"/>
            <a:ext cx="2168298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>
                <a:solidFill>
                  <a:schemeClr val="dk1"/>
                </a:solidFill>
              </a:rPr>
              <a:t>Source: BSI, Airmic and Marsh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96917" y="1365489"/>
            <a:ext cx="3886200" cy="3886200"/>
            <a:chOff x="2157" y="1779"/>
            <a:chExt cx="1944" cy="1885"/>
          </a:xfrm>
          <a:solidFill>
            <a:schemeClr val="accent1"/>
          </a:solidFill>
        </p:grpSpPr>
        <p:sp>
          <p:nvSpPr>
            <p:cNvPr id="7" name="Freeform 6"/>
            <p:cNvSpPr>
              <a:spLocks/>
            </p:cNvSpPr>
            <p:nvPr/>
          </p:nvSpPr>
          <p:spPr bwMode="blackWhite">
            <a:xfrm>
              <a:off x="2355" y="1779"/>
              <a:ext cx="973" cy="805"/>
            </a:xfrm>
            <a:custGeom>
              <a:avLst/>
              <a:gdLst>
                <a:gd name="T0" fmla="*/ 402 w 973"/>
                <a:gd name="T1" fmla="*/ 804 h 805"/>
                <a:gd name="T2" fmla="*/ 424 w 973"/>
                <a:gd name="T3" fmla="*/ 765 h 805"/>
                <a:gd name="T4" fmla="*/ 450 w 973"/>
                <a:gd name="T5" fmla="*/ 730 h 805"/>
                <a:gd name="T6" fmla="*/ 479 w 973"/>
                <a:gd name="T7" fmla="*/ 698 h 805"/>
                <a:gd name="T8" fmla="*/ 512 w 973"/>
                <a:gd name="T9" fmla="*/ 668 h 805"/>
                <a:gd name="T10" fmla="*/ 548 w 973"/>
                <a:gd name="T11" fmla="*/ 642 h 805"/>
                <a:gd name="T12" fmla="*/ 583 w 973"/>
                <a:gd name="T13" fmla="*/ 621 h 805"/>
                <a:gd name="T14" fmla="*/ 620 w 973"/>
                <a:gd name="T15" fmla="*/ 603 h 805"/>
                <a:gd name="T16" fmla="*/ 660 w 973"/>
                <a:gd name="T17" fmla="*/ 589 h 805"/>
                <a:gd name="T18" fmla="*/ 699 w 973"/>
                <a:gd name="T19" fmla="*/ 579 h 805"/>
                <a:gd name="T20" fmla="*/ 740 w 973"/>
                <a:gd name="T21" fmla="*/ 572 h 805"/>
                <a:gd name="T22" fmla="*/ 752 w 973"/>
                <a:gd name="T23" fmla="*/ 722 h 805"/>
                <a:gd name="T24" fmla="*/ 972 w 973"/>
                <a:gd name="T25" fmla="*/ 356 h 805"/>
                <a:gd name="T26" fmla="*/ 712 w 973"/>
                <a:gd name="T27" fmla="*/ 0 h 805"/>
                <a:gd name="T28" fmla="*/ 713 w 973"/>
                <a:gd name="T29" fmla="*/ 134 h 805"/>
                <a:gd name="T30" fmla="*/ 651 w 973"/>
                <a:gd name="T31" fmla="*/ 142 h 805"/>
                <a:gd name="T32" fmla="*/ 590 w 973"/>
                <a:gd name="T33" fmla="*/ 154 h 805"/>
                <a:gd name="T34" fmla="*/ 530 w 973"/>
                <a:gd name="T35" fmla="*/ 170 h 805"/>
                <a:gd name="T36" fmla="*/ 471 w 973"/>
                <a:gd name="T37" fmla="*/ 191 h 805"/>
                <a:gd name="T38" fmla="*/ 414 w 973"/>
                <a:gd name="T39" fmla="*/ 216 h 805"/>
                <a:gd name="T40" fmla="*/ 359 w 973"/>
                <a:gd name="T41" fmla="*/ 245 h 805"/>
                <a:gd name="T42" fmla="*/ 305 w 973"/>
                <a:gd name="T43" fmla="*/ 278 h 805"/>
                <a:gd name="T44" fmla="*/ 257 w 973"/>
                <a:gd name="T45" fmla="*/ 312 h 805"/>
                <a:gd name="T46" fmla="*/ 212 w 973"/>
                <a:gd name="T47" fmla="*/ 349 h 805"/>
                <a:gd name="T48" fmla="*/ 170 w 973"/>
                <a:gd name="T49" fmla="*/ 390 h 805"/>
                <a:gd name="T50" fmla="*/ 129 w 973"/>
                <a:gd name="T51" fmla="*/ 432 h 805"/>
                <a:gd name="T52" fmla="*/ 92 w 973"/>
                <a:gd name="T53" fmla="*/ 478 h 805"/>
                <a:gd name="T54" fmla="*/ 58 w 973"/>
                <a:gd name="T55" fmla="*/ 526 h 805"/>
                <a:gd name="T56" fmla="*/ 27 w 973"/>
                <a:gd name="T57" fmla="*/ 576 h 805"/>
                <a:gd name="T58" fmla="*/ 0 w 973"/>
                <a:gd name="T59" fmla="*/ 628 h 805"/>
                <a:gd name="T60" fmla="*/ 264 w 973"/>
                <a:gd name="T61" fmla="*/ 607 h 805"/>
                <a:gd name="T62" fmla="*/ 402 w 973"/>
                <a:gd name="T63" fmla="*/ 804 h 8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73" h="805">
                  <a:moveTo>
                    <a:pt x="402" y="804"/>
                  </a:moveTo>
                  <a:lnTo>
                    <a:pt x="424" y="765"/>
                  </a:lnTo>
                  <a:lnTo>
                    <a:pt x="450" y="730"/>
                  </a:lnTo>
                  <a:lnTo>
                    <a:pt x="479" y="698"/>
                  </a:lnTo>
                  <a:lnTo>
                    <a:pt x="512" y="668"/>
                  </a:lnTo>
                  <a:lnTo>
                    <a:pt x="548" y="642"/>
                  </a:lnTo>
                  <a:lnTo>
                    <a:pt x="583" y="621"/>
                  </a:lnTo>
                  <a:lnTo>
                    <a:pt x="620" y="603"/>
                  </a:lnTo>
                  <a:lnTo>
                    <a:pt x="660" y="589"/>
                  </a:lnTo>
                  <a:lnTo>
                    <a:pt x="699" y="579"/>
                  </a:lnTo>
                  <a:lnTo>
                    <a:pt x="740" y="572"/>
                  </a:lnTo>
                  <a:lnTo>
                    <a:pt x="752" y="722"/>
                  </a:lnTo>
                  <a:lnTo>
                    <a:pt x="972" y="356"/>
                  </a:lnTo>
                  <a:lnTo>
                    <a:pt x="712" y="0"/>
                  </a:lnTo>
                  <a:lnTo>
                    <a:pt x="713" y="134"/>
                  </a:lnTo>
                  <a:lnTo>
                    <a:pt x="651" y="142"/>
                  </a:lnTo>
                  <a:lnTo>
                    <a:pt x="590" y="154"/>
                  </a:lnTo>
                  <a:lnTo>
                    <a:pt x="530" y="170"/>
                  </a:lnTo>
                  <a:lnTo>
                    <a:pt x="471" y="191"/>
                  </a:lnTo>
                  <a:lnTo>
                    <a:pt x="414" y="216"/>
                  </a:lnTo>
                  <a:lnTo>
                    <a:pt x="359" y="245"/>
                  </a:lnTo>
                  <a:lnTo>
                    <a:pt x="305" y="278"/>
                  </a:lnTo>
                  <a:lnTo>
                    <a:pt x="257" y="312"/>
                  </a:lnTo>
                  <a:lnTo>
                    <a:pt x="212" y="349"/>
                  </a:lnTo>
                  <a:lnTo>
                    <a:pt x="170" y="390"/>
                  </a:lnTo>
                  <a:lnTo>
                    <a:pt x="129" y="432"/>
                  </a:lnTo>
                  <a:lnTo>
                    <a:pt x="92" y="478"/>
                  </a:lnTo>
                  <a:lnTo>
                    <a:pt x="58" y="526"/>
                  </a:lnTo>
                  <a:lnTo>
                    <a:pt x="27" y="576"/>
                  </a:lnTo>
                  <a:lnTo>
                    <a:pt x="0" y="628"/>
                  </a:lnTo>
                  <a:lnTo>
                    <a:pt x="264" y="607"/>
                  </a:lnTo>
                  <a:lnTo>
                    <a:pt x="402" y="804"/>
                  </a:lnTo>
                </a:path>
              </a:pathLst>
            </a:custGeom>
            <a:grpFill/>
            <a:ln w="9525" cap="rnd" cmpd="sng">
              <a:noFill/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blackWhite">
            <a:xfrm>
              <a:off x="3220" y="1913"/>
              <a:ext cx="881" cy="819"/>
            </a:xfrm>
            <a:custGeom>
              <a:avLst/>
              <a:gdLst>
                <a:gd name="T0" fmla="*/ 583 w 881"/>
                <a:gd name="T1" fmla="*/ 818 h 819"/>
                <a:gd name="T2" fmla="*/ 685 w 881"/>
                <a:gd name="T3" fmla="*/ 715 h 819"/>
                <a:gd name="T4" fmla="*/ 784 w 881"/>
                <a:gd name="T5" fmla="*/ 609 h 819"/>
                <a:gd name="T6" fmla="*/ 880 w 881"/>
                <a:gd name="T7" fmla="*/ 502 h 819"/>
                <a:gd name="T8" fmla="*/ 734 w 881"/>
                <a:gd name="T9" fmla="*/ 542 h 819"/>
                <a:gd name="T10" fmla="*/ 709 w 881"/>
                <a:gd name="T11" fmla="*/ 487 h 819"/>
                <a:gd name="T12" fmla="*/ 681 w 881"/>
                <a:gd name="T13" fmla="*/ 433 h 819"/>
                <a:gd name="T14" fmla="*/ 650 w 881"/>
                <a:gd name="T15" fmla="*/ 383 h 819"/>
                <a:gd name="T16" fmla="*/ 615 w 881"/>
                <a:gd name="T17" fmla="*/ 334 h 819"/>
                <a:gd name="T18" fmla="*/ 576 w 881"/>
                <a:gd name="T19" fmla="*/ 288 h 819"/>
                <a:gd name="T20" fmla="*/ 534 w 881"/>
                <a:gd name="T21" fmla="*/ 245 h 819"/>
                <a:gd name="T22" fmla="*/ 490 w 881"/>
                <a:gd name="T23" fmla="*/ 204 h 819"/>
                <a:gd name="T24" fmla="*/ 443 w 881"/>
                <a:gd name="T25" fmla="*/ 168 h 819"/>
                <a:gd name="T26" fmla="*/ 393 w 881"/>
                <a:gd name="T27" fmla="*/ 133 h 819"/>
                <a:gd name="T28" fmla="*/ 342 w 881"/>
                <a:gd name="T29" fmla="*/ 103 h 819"/>
                <a:gd name="T30" fmla="*/ 288 w 881"/>
                <a:gd name="T31" fmla="*/ 76 h 819"/>
                <a:gd name="T32" fmla="*/ 233 w 881"/>
                <a:gd name="T33" fmla="*/ 54 h 819"/>
                <a:gd name="T34" fmla="*/ 176 w 881"/>
                <a:gd name="T35" fmla="*/ 34 h 819"/>
                <a:gd name="T36" fmla="*/ 118 w 881"/>
                <a:gd name="T37" fmla="*/ 19 h 819"/>
                <a:gd name="T38" fmla="*/ 60 w 881"/>
                <a:gd name="T39" fmla="*/ 8 h 819"/>
                <a:gd name="T40" fmla="*/ 0 w 881"/>
                <a:gd name="T41" fmla="*/ 0 h 819"/>
                <a:gd name="T42" fmla="*/ 147 w 881"/>
                <a:gd name="T43" fmla="*/ 218 h 819"/>
                <a:gd name="T44" fmla="*/ 27 w 881"/>
                <a:gd name="T45" fmla="*/ 444 h 819"/>
                <a:gd name="T46" fmla="*/ 70 w 881"/>
                <a:gd name="T47" fmla="*/ 456 h 819"/>
                <a:gd name="T48" fmla="*/ 111 w 881"/>
                <a:gd name="T49" fmla="*/ 474 h 819"/>
                <a:gd name="T50" fmla="*/ 149 w 881"/>
                <a:gd name="T51" fmla="*/ 496 h 819"/>
                <a:gd name="T52" fmla="*/ 187 w 881"/>
                <a:gd name="T53" fmla="*/ 522 h 819"/>
                <a:gd name="T54" fmla="*/ 220 w 881"/>
                <a:gd name="T55" fmla="*/ 551 h 819"/>
                <a:gd name="T56" fmla="*/ 252 w 881"/>
                <a:gd name="T57" fmla="*/ 584 h 819"/>
                <a:gd name="T58" fmla="*/ 279 w 881"/>
                <a:gd name="T59" fmla="*/ 618 h 819"/>
                <a:gd name="T60" fmla="*/ 302 w 881"/>
                <a:gd name="T61" fmla="*/ 657 h 819"/>
                <a:gd name="T62" fmla="*/ 146 w 881"/>
                <a:gd name="T63" fmla="*/ 699 h 819"/>
                <a:gd name="T64" fmla="*/ 583 w 881"/>
                <a:gd name="T65" fmla="*/ 818 h 8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81" h="819">
                  <a:moveTo>
                    <a:pt x="583" y="818"/>
                  </a:moveTo>
                  <a:lnTo>
                    <a:pt x="685" y="715"/>
                  </a:lnTo>
                  <a:lnTo>
                    <a:pt x="784" y="609"/>
                  </a:lnTo>
                  <a:lnTo>
                    <a:pt x="880" y="502"/>
                  </a:lnTo>
                  <a:lnTo>
                    <a:pt x="734" y="542"/>
                  </a:lnTo>
                  <a:lnTo>
                    <a:pt x="709" y="487"/>
                  </a:lnTo>
                  <a:lnTo>
                    <a:pt x="681" y="433"/>
                  </a:lnTo>
                  <a:lnTo>
                    <a:pt x="650" y="383"/>
                  </a:lnTo>
                  <a:lnTo>
                    <a:pt x="615" y="334"/>
                  </a:lnTo>
                  <a:lnTo>
                    <a:pt x="576" y="288"/>
                  </a:lnTo>
                  <a:lnTo>
                    <a:pt x="534" y="245"/>
                  </a:lnTo>
                  <a:lnTo>
                    <a:pt x="490" y="204"/>
                  </a:lnTo>
                  <a:lnTo>
                    <a:pt x="443" y="168"/>
                  </a:lnTo>
                  <a:lnTo>
                    <a:pt x="393" y="133"/>
                  </a:lnTo>
                  <a:lnTo>
                    <a:pt x="342" y="103"/>
                  </a:lnTo>
                  <a:lnTo>
                    <a:pt x="288" y="76"/>
                  </a:lnTo>
                  <a:lnTo>
                    <a:pt x="233" y="54"/>
                  </a:lnTo>
                  <a:lnTo>
                    <a:pt x="176" y="34"/>
                  </a:lnTo>
                  <a:lnTo>
                    <a:pt x="118" y="19"/>
                  </a:lnTo>
                  <a:lnTo>
                    <a:pt x="60" y="8"/>
                  </a:lnTo>
                  <a:lnTo>
                    <a:pt x="0" y="0"/>
                  </a:lnTo>
                  <a:lnTo>
                    <a:pt x="147" y="218"/>
                  </a:lnTo>
                  <a:lnTo>
                    <a:pt x="27" y="444"/>
                  </a:lnTo>
                  <a:lnTo>
                    <a:pt x="70" y="456"/>
                  </a:lnTo>
                  <a:lnTo>
                    <a:pt x="111" y="474"/>
                  </a:lnTo>
                  <a:lnTo>
                    <a:pt x="149" y="496"/>
                  </a:lnTo>
                  <a:lnTo>
                    <a:pt x="187" y="522"/>
                  </a:lnTo>
                  <a:lnTo>
                    <a:pt x="220" y="551"/>
                  </a:lnTo>
                  <a:lnTo>
                    <a:pt x="252" y="584"/>
                  </a:lnTo>
                  <a:lnTo>
                    <a:pt x="279" y="618"/>
                  </a:lnTo>
                  <a:lnTo>
                    <a:pt x="302" y="657"/>
                  </a:lnTo>
                  <a:lnTo>
                    <a:pt x="146" y="699"/>
                  </a:lnTo>
                  <a:lnTo>
                    <a:pt x="583" y="818"/>
                  </a:lnTo>
                </a:path>
              </a:pathLst>
            </a:custGeom>
            <a:solidFill>
              <a:schemeClr val="accent1"/>
            </a:solidFill>
            <a:ln w="9525" cap="rnd" cmpd="sng">
              <a:noFill/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blackWhite">
            <a:xfrm>
              <a:off x="3354" y="2584"/>
              <a:ext cx="666" cy="1033"/>
            </a:xfrm>
            <a:custGeom>
              <a:avLst/>
              <a:gdLst>
                <a:gd name="T0" fmla="*/ 217 w 666"/>
                <a:gd name="T1" fmla="*/ 121 h 1033"/>
                <a:gd name="T2" fmla="*/ 223 w 666"/>
                <a:gd name="T3" fmla="*/ 164 h 1033"/>
                <a:gd name="T4" fmla="*/ 224 w 666"/>
                <a:gd name="T5" fmla="*/ 209 h 1033"/>
                <a:gd name="T6" fmla="*/ 222 w 666"/>
                <a:gd name="T7" fmla="*/ 253 h 1033"/>
                <a:gd name="T8" fmla="*/ 214 w 666"/>
                <a:gd name="T9" fmla="*/ 296 h 1033"/>
                <a:gd name="T10" fmla="*/ 202 w 666"/>
                <a:gd name="T11" fmla="*/ 339 h 1033"/>
                <a:gd name="T12" fmla="*/ 187 w 666"/>
                <a:gd name="T13" fmla="*/ 380 h 1033"/>
                <a:gd name="T14" fmla="*/ 166 w 666"/>
                <a:gd name="T15" fmla="*/ 420 h 1033"/>
                <a:gd name="T16" fmla="*/ 142 w 666"/>
                <a:gd name="T17" fmla="*/ 457 h 1033"/>
                <a:gd name="T18" fmla="*/ 114 w 666"/>
                <a:gd name="T19" fmla="*/ 492 h 1033"/>
                <a:gd name="T20" fmla="*/ 84 w 666"/>
                <a:gd name="T21" fmla="*/ 524 h 1033"/>
                <a:gd name="T22" fmla="*/ 0 w 666"/>
                <a:gd name="T23" fmla="*/ 371 h 1033"/>
                <a:gd name="T24" fmla="*/ 0 w 666"/>
                <a:gd name="T25" fmla="*/ 819 h 1033"/>
                <a:gd name="T26" fmla="*/ 378 w 666"/>
                <a:gd name="T27" fmla="*/ 1032 h 1033"/>
                <a:gd name="T28" fmla="*/ 306 w 666"/>
                <a:gd name="T29" fmla="*/ 909 h 1033"/>
                <a:gd name="T30" fmla="*/ 354 w 666"/>
                <a:gd name="T31" fmla="*/ 871 h 1033"/>
                <a:gd name="T32" fmla="*/ 398 w 666"/>
                <a:gd name="T33" fmla="*/ 831 h 1033"/>
                <a:gd name="T34" fmla="*/ 440 w 666"/>
                <a:gd name="T35" fmla="*/ 787 h 1033"/>
                <a:gd name="T36" fmla="*/ 480 w 666"/>
                <a:gd name="T37" fmla="*/ 741 h 1033"/>
                <a:gd name="T38" fmla="*/ 515 w 666"/>
                <a:gd name="T39" fmla="*/ 692 h 1033"/>
                <a:gd name="T40" fmla="*/ 547 w 666"/>
                <a:gd name="T41" fmla="*/ 641 h 1033"/>
                <a:gd name="T42" fmla="*/ 575 w 666"/>
                <a:gd name="T43" fmla="*/ 588 h 1033"/>
                <a:gd name="T44" fmla="*/ 600 w 666"/>
                <a:gd name="T45" fmla="*/ 533 h 1033"/>
                <a:gd name="T46" fmla="*/ 621 w 666"/>
                <a:gd name="T47" fmla="*/ 476 h 1033"/>
                <a:gd name="T48" fmla="*/ 638 w 666"/>
                <a:gd name="T49" fmla="*/ 419 h 1033"/>
                <a:gd name="T50" fmla="*/ 651 w 666"/>
                <a:gd name="T51" fmla="*/ 359 h 1033"/>
                <a:gd name="T52" fmla="*/ 659 w 666"/>
                <a:gd name="T53" fmla="*/ 300 h 1033"/>
                <a:gd name="T54" fmla="*/ 664 w 666"/>
                <a:gd name="T55" fmla="*/ 239 h 1033"/>
                <a:gd name="T56" fmla="*/ 665 w 666"/>
                <a:gd name="T57" fmla="*/ 180 h 1033"/>
                <a:gd name="T58" fmla="*/ 662 w 666"/>
                <a:gd name="T59" fmla="*/ 119 h 1033"/>
                <a:gd name="T60" fmla="*/ 654 w 666"/>
                <a:gd name="T61" fmla="*/ 59 h 1033"/>
                <a:gd name="T62" fmla="*/ 642 w 666"/>
                <a:gd name="T63" fmla="*/ 0 h 1033"/>
                <a:gd name="T64" fmla="*/ 454 w 666"/>
                <a:gd name="T65" fmla="*/ 190 h 1033"/>
                <a:gd name="T66" fmla="*/ 217 w 666"/>
                <a:gd name="T67" fmla="*/ 121 h 103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66" h="1033">
                  <a:moveTo>
                    <a:pt x="217" y="121"/>
                  </a:moveTo>
                  <a:lnTo>
                    <a:pt x="223" y="164"/>
                  </a:lnTo>
                  <a:lnTo>
                    <a:pt x="224" y="209"/>
                  </a:lnTo>
                  <a:lnTo>
                    <a:pt x="222" y="253"/>
                  </a:lnTo>
                  <a:lnTo>
                    <a:pt x="214" y="296"/>
                  </a:lnTo>
                  <a:lnTo>
                    <a:pt x="202" y="339"/>
                  </a:lnTo>
                  <a:lnTo>
                    <a:pt x="187" y="380"/>
                  </a:lnTo>
                  <a:lnTo>
                    <a:pt x="166" y="420"/>
                  </a:lnTo>
                  <a:lnTo>
                    <a:pt x="142" y="457"/>
                  </a:lnTo>
                  <a:lnTo>
                    <a:pt x="114" y="492"/>
                  </a:lnTo>
                  <a:lnTo>
                    <a:pt x="84" y="524"/>
                  </a:lnTo>
                  <a:lnTo>
                    <a:pt x="0" y="371"/>
                  </a:lnTo>
                  <a:lnTo>
                    <a:pt x="0" y="819"/>
                  </a:lnTo>
                  <a:lnTo>
                    <a:pt x="378" y="1032"/>
                  </a:lnTo>
                  <a:lnTo>
                    <a:pt x="306" y="909"/>
                  </a:lnTo>
                  <a:lnTo>
                    <a:pt x="354" y="871"/>
                  </a:lnTo>
                  <a:lnTo>
                    <a:pt x="398" y="831"/>
                  </a:lnTo>
                  <a:lnTo>
                    <a:pt x="440" y="787"/>
                  </a:lnTo>
                  <a:lnTo>
                    <a:pt x="480" y="741"/>
                  </a:lnTo>
                  <a:lnTo>
                    <a:pt x="515" y="692"/>
                  </a:lnTo>
                  <a:lnTo>
                    <a:pt x="547" y="641"/>
                  </a:lnTo>
                  <a:lnTo>
                    <a:pt x="575" y="588"/>
                  </a:lnTo>
                  <a:lnTo>
                    <a:pt x="600" y="533"/>
                  </a:lnTo>
                  <a:lnTo>
                    <a:pt x="621" y="476"/>
                  </a:lnTo>
                  <a:lnTo>
                    <a:pt x="638" y="419"/>
                  </a:lnTo>
                  <a:lnTo>
                    <a:pt x="651" y="359"/>
                  </a:lnTo>
                  <a:lnTo>
                    <a:pt x="659" y="300"/>
                  </a:lnTo>
                  <a:lnTo>
                    <a:pt x="664" y="239"/>
                  </a:lnTo>
                  <a:lnTo>
                    <a:pt x="665" y="180"/>
                  </a:lnTo>
                  <a:lnTo>
                    <a:pt x="662" y="119"/>
                  </a:lnTo>
                  <a:lnTo>
                    <a:pt x="654" y="59"/>
                  </a:lnTo>
                  <a:lnTo>
                    <a:pt x="642" y="0"/>
                  </a:lnTo>
                  <a:lnTo>
                    <a:pt x="454" y="190"/>
                  </a:lnTo>
                  <a:lnTo>
                    <a:pt x="217" y="121"/>
                  </a:lnTo>
                </a:path>
              </a:pathLst>
            </a:custGeom>
            <a:grpFill/>
            <a:ln w="9525" cap="rnd" cmpd="sng">
              <a:noFill/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blackWhite">
            <a:xfrm>
              <a:off x="2522" y="3027"/>
              <a:ext cx="1030" cy="637"/>
            </a:xfrm>
            <a:custGeom>
              <a:avLst/>
              <a:gdLst>
                <a:gd name="T0" fmla="*/ 792 w 1030"/>
                <a:gd name="T1" fmla="*/ 161 h 637"/>
                <a:gd name="T2" fmla="*/ 753 w 1030"/>
                <a:gd name="T3" fmla="*/ 175 h 637"/>
                <a:gd name="T4" fmla="*/ 712 w 1030"/>
                <a:gd name="T5" fmla="*/ 187 h 637"/>
                <a:gd name="T6" fmla="*/ 670 w 1030"/>
                <a:gd name="T7" fmla="*/ 193 h 637"/>
                <a:gd name="T8" fmla="*/ 628 w 1030"/>
                <a:gd name="T9" fmla="*/ 196 h 637"/>
                <a:gd name="T10" fmla="*/ 586 w 1030"/>
                <a:gd name="T11" fmla="*/ 194 h 637"/>
                <a:gd name="T12" fmla="*/ 544 w 1030"/>
                <a:gd name="T13" fmla="*/ 188 h 637"/>
                <a:gd name="T14" fmla="*/ 502 w 1030"/>
                <a:gd name="T15" fmla="*/ 179 h 637"/>
                <a:gd name="T16" fmla="*/ 462 w 1030"/>
                <a:gd name="T17" fmla="*/ 166 h 637"/>
                <a:gd name="T18" fmla="*/ 424 w 1030"/>
                <a:gd name="T19" fmla="*/ 148 h 637"/>
                <a:gd name="T20" fmla="*/ 388 w 1030"/>
                <a:gd name="T21" fmla="*/ 127 h 637"/>
                <a:gd name="T22" fmla="*/ 493 w 1030"/>
                <a:gd name="T23" fmla="*/ 0 h 637"/>
                <a:gd name="T24" fmla="*/ 73 w 1030"/>
                <a:gd name="T25" fmla="*/ 152 h 637"/>
                <a:gd name="T26" fmla="*/ 31 w 1030"/>
                <a:gd name="T27" fmla="*/ 403 h 637"/>
                <a:gd name="T28" fmla="*/ 33 w 1030"/>
                <a:gd name="T29" fmla="*/ 405 h 637"/>
                <a:gd name="T30" fmla="*/ 0 w 1030"/>
                <a:gd name="T31" fmla="*/ 588 h 637"/>
                <a:gd name="T32" fmla="*/ 104 w 1030"/>
                <a:gd name="T33" fmla="*/ 463 h 637"/>
                <a:gd name="T34" fmla="*/ 155 w 1030"/>
                <a:gd name="T35" fmla="*/ 498 h 637"/>
                <a:gd name="T36" fmla="*/ 208 w 1030"/>
                <a:gd name="T37" fmla="*/ 530 h 637"/>
                <a:gd name="T38" fmla="*/ 262 w 1030"/>
                <a:gd name="T39" fmla="*/ 557 h 637"/>
                <a:gd name="T40" fmla="*/ 319 w 1030"/>
                <a:gd name="T41" fmla="*/ 580 h 637"/>
                <a:gd name="T42" fmla="*/ 377 w 1030"/>
                <a:gd name="T43" fmla="*/ 600 h 637"/>
                <a:gd name="T44" fmla="*/ 435 w 1030"/>
                <a:gd name="T45" fmla="*/ 615 h 637"/>
                <a:gd name="T46" fmla="*/ 496 w 1030"/>
                <a:gd name="T47" fmla="*/ 627 h 637"/>
                <a:gd name="T48" fmla="*/ 557 w 1030"/>
                <a:gd name="T49" fmla="*/ 634 h 637"/>
                <a:gd name="T50" fmla="*/ 618 w 1030"/>
                <a:gd name="T51" fmla="*/ 636 h 637"/>
                <a:gd name="T52" fmla="*/ 679 w 1030"/>
                <a:gd name="T53" fmla="*/ 634 h 637"/>
                <a:gd name="T54" fmla="*/ 740 w 1030"/>
                <a:gd name="T55" fmla="*/ 628 h 637"/>
                <a:gd name="T56" fmla="*/ 801 w 1030"/>
                <a:gd name="T57" fmla="*/ 617 h 637"/>
                <a:gd name="T58" fmla="*/ 859 w 1030"/>
                <a:gd name="T59" fmla="*/ 603 h 637"/>
                <a:gd name="T60" fmla="*/ 917 w 1030"/>
                <a:gd name="T61" fmla="*/ 585 h 637"/>
                <a:gd name="T62" fmla="*/ 974 w 1030"/>
                <a:gd name="T63" fmla="*/ 561 h 637"/>
                <a:gd name="T64" fmla="*/ 1029 w 1030"/>
                <a:gd name="T65" fmla="*/ 534 h 637"/>
                <a:gd name="T66" fmla="*/ 795 w 1030"/>
                <a:gd name="T67" fmla="*/ 398 h 637"/>
                <a:gd name="T68" fmla="*/ 792 w 1030"/>
                <a:gd name="T69" fmla="*/ 161 h 63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30" h="637">
                  <a:moveTo>
                    <a:pt x="792" y="161"/>
                  </a:moveTo>
                  <a:lnTo>
                    <a:pt x="753" y="175"/>
                  </a:lnTo>
                  <a:lnTo>
                    <a:pt x="712" y="187"/>
                  </a:lnTo>
                  <a:lnTo>
                    <a:pt x="670" y="193"/>
                  </a:lnTo>
                  <a:lnTo>
                    <a:pt x="628" y="196"/>
                  </a:lnTo>
                  <a:lnTo>
                    <a:pt x="586" y="194"/>
                  </a:lnTo>
                  <a:lnTo>
                    <a:pt x="544" y="188"/>
                  </a:lnTo>
                  <a:lnTo>
                    <a:pt x="502" y="179"/>
                  </a:lnTo>
                  <a:lnTo>
                    <a:pt x="462" y="166"/>
                  </a:lnTo>
                  <a:lnTo>
                    <a:pt x="424" y="148"/>
                  </a:lnTo>
                  <a:lnTo>
                    <a:pt x="388" y="127"/>
                  </a:lnTo>
                  <a:lnTo>
                    <a:pt x="493" y="0"/>
                  </a:lnTo>
                  <a:lnTo>
                    <a:pt x="73" y="152"/>
                  </a:lnTo>
                  <a:lnTo>
                    <a:pt x="31" y="403"/>
                  </a:lnTo>
                  <a:lnTo>
                    <a:pt x="33" y="405"/>
                  </a:lnTo>
                  <a:lnTo>
                    <a:pt x="0" y="588"/>
                  </a:lnTo>
                  <a:lnTo>
                    <a:pt x="104" y="463"/>
                  </a:lnTo>
                  <a:lnTo>
                    <a:pt x="155" y="498"/>
                  </a:lnTo>
                  <a:lnTo>
                    <a:pt x="208" y="530"/>
                  </a:lnTo>
                  <a:lnTo>
                    <a:pt x="262" y="557"/>
                  </a:lnTo>
                  <a:lnTo>
                    <a:pt x="319" y="580"/>
                  </a:lnTo>
                  <a:lnTo>
                    <a:pt x="377" y="600"/>
                  </a:lnTo>
                  <a:lnTo>
                    <a:pt x="435" y="615"/>
                  </a:lnTo>
                  <a:lnTo>
                    <a:pt x="496" y="627"/>
                  </a:lnTo>
                  <a:lnTo>
                    <a:pt x="557" y="634"/>
                  </a:lnTo>
                  <a:lnTo>
                    <a:pt x="618" y="636"/>
                  </a:lnTo>
                  <a:lnTo>
                    <a:pt x="679" y="634"/>
                  </a:lnTo>
                  <a:lnTo>
                    <a:pt x="740" y="628"/>
                  </a:lnTo>
                  <a:lnTo>
                    <a:pt x="801" y="617"/>
                  </a:lnTo>
                  <a:lnTo>
                    <a:pt x="859" y="603"/>
                  </a:lnTo>
                  <a:lnTo>
                    <a:pt x="917" y="585"/>
                  </a:lnTo>
                  <a:lnTo>
                    <a:pt x="974" y="561"/>
                  </a:lnTo>
                  <a:lnTo>
                    <a:pt x="1029" y="534"/>
                  </a:lnTo>
                  <a:lnTo>
                    <a:pt x="795" y="398"/>
                  </a:lnTo>
                  <a:lnTo>
                    <a:pt x="792" y="161"/>
                  </a:lnTo>
                </a:path>
              </a:pathLst>
            </a:custGeom>
            <a:grpFill/>
            <a:ln w="9525" cap="rnd" cmpd="sng">
              <a:noFill/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blackWhite">
            <a:xfrm>
              <a:off x="2157" y="2422"/>
              <a:ext cx="697" cy="971"/>
            </a:xfrm>
            <a:custGeom>
              <a:avLst/>
              <a:gdLst>
                <a:gd name="T0" fmla="*/ 648 w 697"/>
                <a:gd name="T1" fmla="*/ 639 h 971"/>
                <a:gd name="T2" fmla="*/ 621 w 697"/>
                <a:gd name="T3" fmla="*/ 603 h 971"/>
                <a:gd name="T4" fmla="*/ 599 w 697"/>
                <a:gd name="T5" fmla="*/ 563 h 971"/>
                <a:gd name="T6" fmla="*/ 580 w 697"/>
                <a:gd name="T7" fmla="*/ 522 h 971"/>
                <a:gd name="T8" fmla="*/ 566 w 697"/>
                <a:gd name="T9" fmla="*/ 480 h 971"/>
                <a:gd name="T10" fmla="*/ 556 w 697"/>
                <a:gd name="T11" fmla="*/ 436 h 971"/>
                <a:gd name="T12" fmla="*/ 551 w 697"/>
                <a:gd name="T13" fmla="*/ 392 h 971"/>
                <a:gd name="T14" fmla="*/ 550 w 697"/>
                <a:gd name="T15" fmla="*/ 347 h 971"/>
                <a:gd name="T16" fmla="*/ 554 w 697"/>
                <a:gd name="T17" fmla="*/ 302 h 971"/>
                <a:gd name="T18" fmla="*/ 696 w 697"/>
                <a:gd name="T19" fmla="*/ 368 h 971"/>
                <a:gd name="T20" fmla="*/ 445 w 697"/>
                <a:gd name="T21" fmla="*/ 0 h 971"/>
                <a:gd name="T22" fmla="*/ 0 w 697"/>
                <a:gd name="T23" fmla="*/ 44 h 971"/>
                <a:gd name="T24" fmla="*/ 148 w 697"/>
                <a:gd name="T25" fmla="*/ 113 h 971"/>
                <a:gd name="T26" fmla="*/ 133 w 697"/>
                <a:gd name="T27" fmla="*/ 173 h 971"/>
                <a:gd name="T28" fmla="*/ 121 w 697"/>
                <a:gd name="T29" fmla="*/ 233 h 971"/>
                <a:gd name="T30" fmla="*/ 116 w 697"/>
                <a:gd name="T31" fmla="*/ 295 h 971"/>
                <a:gd name="T32" fmla="*/ 112 w 697"/>
                <a:gd name="T33" fmla="*/ 357 h 971"/>
                <a:gd name="T34" fmla="*/ 114 w 697"/>
                <a:gd name="T35" fmla="*/ 418 h 971"/>
                <a:gd name="T36" fmla="*/ 120 w 697"/>
                <a:gd name="T37" fmla="*/ 479 h 971"/>
                <a:gd name="T38" fmla="*/ 131 w 697"/>
                <a:gd name="T39" fmla="*/ 540 h 971"/>
                <a:gd name="T40" fmla="*/ 145 w 697"/>
                <a:gd name="T41" fmla="*/ 599 h 971"/>
                <a:gd name="T42" fmla="*/ 163 w 697"/>
                <a:gd name="T43" fmla="*/ 659 h 971"/>
                <a:gd name="T44" fmla="*/ 187 w 697"/>
                <a:gd name="T45" fmla="*/ 716 h 971"/>
                <a:gd name="T46" fmla="*/ 214 w 697"/>
                <a:gd name="T47" fmla="*/ 771 h 971"/>
                <a:gd name="T48" fmla="*/ 244 w 697"/>
                <a:gd name="T49" fmla="*/ 825 h 971"/>
                <a:gd name="T50" fmla="*/ 278 w 697"/>
                <a:gd name="T51" fmla="*/ 876 h 971"/>
                <a:gd name="T52" fmla="*/ 316 w 697"/>
                <a:gd name="T53" fmla="*/ 925 h 971"/>
                <a:gd name="T54" fmla="*/ 357 w 697"/>
                <a:gd name="T55" fmla="*/ 970 h 971"/>
                <a:gd name="T56" fmla="*/ 399 w 697"/>
                <a:gd name="T57" fmla="*/ 730 h 971"/>
                <a:gd name="T58" fmla="*/ 648 w 697"/>
                <a:gd name="T59" fmla="*/ 639 h 97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97" h="971">
                  <a:moveTo>
                    <a:pt x="648" y="639"/>
                  </a:moveTo>
                  <a:lnTo>
                    <a:pt x="621" y="603"/>
                  </a:lnTo>
                  <a:lnTo>
                    <a:pt x="599" y="563"/>
                  </a:lnTo>
                  <a:lnTo>
                    <a:pt x="580" y="522"/>
                  </a:lnTo>
                  <a:lnTo>
                    <a:pt x="566" y="480"/>
                  </a:lnTo>
                  <a:lnTo>
                    <a:pt x="556" y="436"/>
                  </a:lnTo>
                  <a:lnTo>
                    <a:pt x="551" y="392"/>
                  </a:lnTo>
                  <a:lnTo>
                    <a:pt x="550" y="347"/>
                  </a:lnTo>
                  <a:lnTo>
                    <a:pt x="554" y="302"/>
                  </a:lnTo>
                  <a:lnTo>
                    <a:pt x="696" y="368"/>
                  </a:lnTo>
                  <a:lnTo>
                    <a:pt x="445" y="0"/>
                  </a:lnTo>
                  <a:lnTo>
                    <a:pt x="0" y="44"/>
                  </a:lnTo>
                  <a:lnTo>
                    <a:pt x="148" y="113"/>
                  </a:lnTo>
                  <a:lnTo>
                    <a:pt x="133" y="173"/>
                  </a:lnTo>
                  <a:lnTo>
                    <a:pt x="121" y="233"/>
                  </a:lnTo>
                  <a:lnTo>
                    <a:pt x="116" y="295"/>
                  </a:lnTo>
                  <a:lnTo>
                    <a:pt x="112" y="357"/>
                  </a:lnTo>
                  <a:lnTo>
                    <a:pt x="114" y="418"/>
                  </a:lnTo>
                  <a:lnTo>
                    <a:pt x="120" y="479"/>
                  </a:lnTo>
                  <a:lnTo>
                    <a:pt x="131" y="540"/>
                  </a:lnTo>
                  <a:lnTo>
                    <a:pt x="145" y="599"/>
                  </a:lnTo>
                  <a:lnTo>
                    <a:pt x="163" y="659"/>
                  </a:lnTo>
                  <a:lnTo>
                    <a:pt x="187" y="716"/>
                  </a:lnTo>
                  <a:lnTo>
                    <a:pt x="214" y="771"/>
                  </a:lnTo>
                  <a:lnTo>
                    <a:pt x="244" y="825"/>
                  </a:lnTo>
                  <a:lnTo>
                    <a:pt x="278" y="876"/>
                  </a:lnTo>
                  <a:lnTo>
                    <a:pt x="316" y="925"/>
                  </a:lnTo>
                  <a:lnTo>
                    <a:pt x="357" y="970"/>
                  </a:lnTo>
                  <a:lnTo>
                    <a:pt x="399" y="730"/>
                  </a:lnTo>
                  <a:lnTo>
                    <a:pt x="648" y="639"/>
                  </a:lnTo>
                </a:path>
              </a:pathLst>
            </a:custGeom>
            <a:grpFill/>
            <a:ln w="9525" cap="rnd" cmpd="sng">
              <a:noFill/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443097" y="3229387"/>
            <a:ext cx="1947553" cy="409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Leadership &amp; Commitment</a:t>
            </a:r>
            <a:endParaRPr lang="en-GB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50096" y="2006551"/>
            <a:ext cx="1479866" cy="2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chemeClr val="bg1"/>
                </a:solidFill>
              </a:rPr>
              <a:t>Integration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93217" y="2646423"/>
            <a:ext cx="1479866" cy="2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chemeClr val="bg1"/>
                </a:solidFill>
              </a:rPr>
              <a:t>Design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62558" y="4228151"/>
            <a:ext cx="1761184" cy="2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chemeClr val="bg1"/>
                </a:solidFill>
              </a:rPr>
              <a:t>Implementation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15866" y="4478152"/>
            <a:ext cx="1479866" cy="2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b="1" dirty="0" smtClean="0">
                <a:solidFill>
                  <a:schemeClr val="bg1"/>
                </a:solidFill>
              </a:rPr>
              <a:t>Evaluation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595" y="3085131"/>
            <a:ext cx="1761184" cy="2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chemeClr val="bg1"/>
                </a:solidFill>
              </a:rPr>
              <a:t>Improvement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3765" y="5366682"/>
            <a:ext cx="3689352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dirty="0">
                <a:solidFill>
                  <a:schemeClr val="accent1"/>
                </a:solidFill>
              </a:rPr>
              <a:t>R</a:t>
            </a:r>
            <a:r>
              <a:rPr lang="en-GB" sz="1800" dirty="0" smtClean="0">
                <a:solidFill>
                  <a:schemeClr val="accent1"/>
                </a:solidFill>
              </a:rPr>
              <a:t>isk management framework </a:t>
            </a:r>
          </a:p>
          <a:p>
            <a:pPr algn="l"/>
            <a:r>
              <a:rPr lang="en-GB" sz="1200" dirty="0" smtClean="0"/>
              <a:t>(Ref: ISO31000:2018)</a:t>
            </a:r>
            <a:endParaRPr lang="en-GB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871637" y="1222560"/>
            <a:ext cx="5445452" cy="529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400" b="1" dirty="0" smtClean="0">
                <a:solidFill>
                  <a:srgbClr val="C98414"/>
                </a:solidFill>
              </a:rPr>
              <a:t>Governance can be defined as:</a:t>
            </a:r>
          </a:p>
          <a:p>
            <a:pPr algn="l"/>
            <a:r>
              <a:rPr lang="en-GB" sz="1400" b="1" dirty="0" smtClean="0">
                <a:solidFill>
                  <a:srgbClr val="C98414"/>
                </a:solidFill>
              </a:rPr>
              <a:t>“The system by which companies are directed and controlled”</a:t>
            </a:r>
          </a:p>
          <a:p>
            <a:pPr algn="l"/>
            <a:r>
              <a:rPr lang="en-GB" sz="1200" dirty="0" smtClean="0"/>
              <a:t>(Ref: Cadbury Committee 1992)</a:t>
            </a:r>
            <a:endParaRPr lang="en-GB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86131" y="3593294"/>
            <a:ext cx="4475256" cy="7925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lang="en-GB" sz="1400" dirty="0" smtClean="0"/>
              <a:t>Key elements for successful governance: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400" dirty="0" smtClean="0"/>
              <a:t>Accountability.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400" dirty="0" smtClean="0"/>
              <a:t>Direction.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400" dirty="0" smtClean="0"/>
              <a:t>Control.</a:t>
            </a:r>
            <a:endParaRPr lang="en-GB" sz="14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1309943" y="1214651"/>
            <a:ext cx="2080707" cy="0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307476" y="1215259"/>
            <a:ext cx="0" cy="693991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404345" y="1215259"/>
            <a:ext cx="0" cy="693991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3402525" y="1562254"/>
            <a:ext cx="282371" cy="0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3684896" y="1562254"/>
            <a:ext cx="0" cy="534665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 flipH="1">
            <a:off x="3562760" y="2096919"/>
            <a:ext cx="1223371" cy="0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4435517" y="2096919"/>
            <a:ext cx="0" cy="1841502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H="1">
            <a:off x="4121192" y="3938421"/>
            <a:ext cx="314325" cy="0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274" y="4332092"/>
            <a:ext cx="2340138" cy="1637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131" y="2006551"/>
            <a:ext cx="2049942" cy="138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08502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455613" y="382588"/>
            <a:ext cx="8686800" cy="690562"/>
          </a:xfrm>
        </p:spPr>
        <p:txBody>
          <a:bodyPr/>
          <a:lstStyle/>
          <a:p>
            <a:r>
              <a:rPr lang="en-GB" sz="2000" dirty="0" smtClean="0"/>
              <a:t>Governance </a:t>
            </a:r>
            <a:r>
              <a:rPr lang="en-GB" sz="2000" dirty="0"/>
              <a:t>focus on risk management</a:t>
            </a:r>
            <a:r>
              <a:rPr lang="en-GB" altLang="en-US" dirty="0"/>
              <a:t/>
            </a:r>
            <a:br>
              <a:rPr lang="en-GB" altLang="en-US" dirty="0"/>
            </a:br>
            <a:r>
              <a:rPr lang="en-GB" sz="2000" dirty="0" smtClean="0">
                <a:solidFill>
                  <a:schemeClr val="accent2"/>
                </a:solidFill>
              </a:rPr>
              <a:t>ISO </a:t>
            </a:r>
            <a:r>
              <a:rPr lang="en-GB" sz="2000" dirty="0">
                <a:solidFill>
                  <a:schemeClr val="accent2"/>
                </a:solidFill>
              </a:rPr>
              <a:t>31000: 2018 Principles</a:t>
            </a: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gray">
          <a:xfrm>
            <a:off x="6974114" y="5969496"/>
            <a:ext cx="2168298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 smtClean="0">
                <a:solidFill>
                  <a:schemeClr val="dk1"/>
                </a:solidFill>
              </a:rPr>
              <a:t>Source</a:t>
            </a:r>
            <a:r>
              <a:rPr lang="en-GB" sz="1050" dirty="0">
                <a:solidFill>
                  <a:schemeClr val="dk1"/>
                </a:solidFill>
              </a:rPr>
              <a:t>: BSI, </a:t>
            </a:r>
            <a:r>
              <a:rPr lang="en-GB" sz="1050" dirty="0" smtClean="0">
                <a:solidFill>
                  <a:schemeClr val="dk1"/>
                </a:solidFill>
              </a:rPr>
              <a:t>Airmic </a:t>
            </a:r>
            <a:r>
              <a:rPr lang="en-GB" sz="1050" dirty="0">
                <a:solidFill>
                  <a:schemeClr val="dk1"/>
                </a:solidFill>
              </a:rPr>
              <a:t>and </a:t>
            </a:r>
            <a:r>
              <a:rPr lang="en-GB" sz="1050" dirty="0" smtClean="0">
                <a:solidFill>
                  <a:schemeClr val="dk1"/>
                </a:solidFill>
              </a:rPr>
              <a:t>Marsh</a:t>
            </a:r>
            <a:endParaRPr lang="en-GB" sz="1050" dirty="0">
              <a:solidFill>
                <a:schemeClr val="dk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274" y="4332092"/>
            <a:ext cx="2340138" cy="1637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498525" y="1419223"/>
            <a:ext cx="4713042" cy="4193458"/>
            <a:chOff x="1331611" y="1473599"/>
            <a:chExt cx="4881562" cy="4343400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31611" y="1473599"/>
              <a:ext cx="4881562" cy="4343400"/>
            </a:xfrm>
            <a:custGeom>
              <a:avLst/>
              <a:gdLst>
                <a:gd name="T0" fmla="*/ 2147483647 w 3544"/>
                <a:gd name="T1" fmla="*/ 2147483647 h 2272"/>
                <a:gd name="T2" fmla="*/ 2147483647 w 3544"/>
                <a:gd name="T3" fmla="*/ 2147483647 h 2272"/>
                <a:gd name="T4" fmla="*/ 2147483647 w 3544"/>
                <a:gd name="T5" fmla="*/ 2147483647 h 2272"/>
                <a:gd name="T6" fmla="*/ 986582413 w 3544"/>
                <a:gd name="T7" fmla="*/ 2147483647 h 2272"/>
                <a:gd name="T8" fmla="*/ 0 w 3544"/>
                <a:gd name="T9" fmla="*/ 2147483647 h 2272"/>
                <a:gd name="T10" fmla="*/ 986582413 w 3544"/>
                <a:gd name="T11" fmla="*/ 1198717225 h 2272"/>
                <a:gd name="T12" fmla="*/ 2147483647 w 3544"/>
                <a:gd name="T13" fmla="*/ 0 h 2272"/>
                <a:gd name="T14" fmla="*/ 2147483647 w 3544"/>
                <a:gd name="T15" fmla="*/ 1198717225 h 2272"/>
                <a:gd name="T16" fmla="*/ 2147483647 w 3544"/>
                <a:gd name="T17" fmla="*/ 2147483647 h 22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4" h="2272">
                  <a:moveTo>
                    <a:pt x="3544" y="1136"/>
                  </a:moveTo>
                  <a:lnTo>
                    <a:pt x="3024" y="1944"/>
                  </a:lnTo>
                  <a:lnTo>
                    <a:pt x="1776" y="2272"/>
                  </a:lnTo>
                  <a:lnTo>
                    <a:pt x="520" y="1944"/>
                  </a:lnTo>
                  <a:lnTo>
                    <a:pt x="0" y="1136"/>
                  </a:lnTo>
                  <a:lnTo>
                    <a:pt x="520" y="328"/>
                  </a:lnTo>
                  <a:lnTo>
                    <a:pt x="1776" y="0"/>
                  </a:lnTo>
                  <a:lnTo>
                    <a:pt x="3024" y="328"/>
                  </a:lnTo>
                  <a:lnTo>
                    <a:pt x="3544" y="1136"/>
                  </a:lnTo>
                  <a:close/>
                </a:path>
              </a:pathLst>
            </a:custGeom>
            <a:solidFill>
              <a:srgbClr val="FFDEAD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GB" b="1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31611" y="1473599"/>
              <a:ext cx="4881562" cy="4343400"/>
            </a:xfrm>
            <a:custGeom>
              <a:avLst/>
              <a:gdLst>
                <a:gd name="T0" fmla="*/ 2147483647 w 3544"/>
                <a:gd name="T1" fmla="*/ 2147483647 h 2272"/>
                <a:gd name="T2" fmla="*/ 2147483647 w 3544"/>
                <a:gd name="T3" fmla="*/ 2147483647 h 2272"/>
                <a:gd name="T4" fmla="*/ 2147483647 w 3544"/>
                <a:gd name="T5" fmla="*/ 2147483647 h 2272"/>
                <a:gd name="T6" fmla="*/ 986582413 w 3544"/>
                <a:gd name="T7" fmla="*/ 2147483647 h 2272"/>
                <a:gd name="T8" fmla="*/ 0 w 3544"/>
                <a:gd name="T9" fmla="*/ 2147483647 h 2272"/>
                <a:gd name="T10" fmla="*/ 986582413 w 3544"/>
                <a:gd name="T11" fmla="*/ 1198717225 h 2272"/>
                <a:gd name="T12" fmla="*/ 2147483647 w 3544"/>
                <a:gd name="T13" fmla="*/ 0 h 2272"/>
                <a:gd name="T14" fmla="*/ 2147483647 w 3544"/>
                <a:gd name="T15" fmla="*/ 1198717225 h 2272"/>
                <a:gd name="T16" fmla="*/ 2147483647 w 3544"/>
                <a:gd name="T17" fmla="*/ 2147483647 h 22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4" h="2272">
                  <a:moveTo>
                    <a:pt x="3544" y="1136"/>
                  </a:moveTo>
                  <a:lnTo>
                    <a:pt x="3024" y="1944"/>
                  </a:lnTo>
                  <a:lnTo>
                    <a:pt x="1768" y="2272"/>
                  </a:lnTo>
                  <a:lnTo>
                    <a:pt x="520" y="1944"/>
                  </a:lnTo>
                  <a:lnTo>
                    <a:pt x="0" y="1136"/>
                  </a:lnTo>
                  <a:lnTo>
                    <a:pt x="520" y="328"/>
                  </a:lnTo>
                  <a:lnTo>
                    <a:pt x="1768" y="0"/>
                  </a:lnTo>
                  <a:lnTo>
                    <a:pt x="3024" y="328"/>
                  </a:lnTo>
                  <a:lnTo>
                    <a:pt x="3544" y="113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200" b="1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3777948" y="1473599"/>
              <a:ext cx="3175" cy="434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200" b="1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V="1">
              <a:off x="2049161" y="2107011"/>
              <a:ext cx="3443287" cy="3078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200" b="1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052336" y="2107011"/>
              <a:ext cx="3443287" cy="3082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200" b="1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H="1" flipV="1">
              <a:off x="1331611" y="3640536"/>
              <a:ext cx="4873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200" b="1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000073" y="2845199"/>
              <a:ext cx="1547813" cy="15462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de-DE" altLang="en-US" sz="1400" b="1" dirty="0" smtClean="0">
                  <a:solidFill>
                    <a:schemeClr val="bg1"/>
                  </a:solidFill>
                </a:rPr>
                <a:t>Value</a:t>
              </a:r>
              <a:br>
                <a:rPr lang="de-DE" altLang="en-US" sz="1400" b="1" dirty="0" smtClean="0">
                  <a:solidFill>
                    <a:schemeClr val="bg1"/>
                  </a:solidFill>
                </a:rPr>
              </a:br>
              <a:r>
                <a:rPr lang="de-DE" altLang="en-US" sz="1400" b="1" dirty="0" smtClean="0">
                  <a:solidFill>
                    <a:schemeClr val="bg1"/>
                  </a:solidFill>
                </a:rPr>
                <a:t>Creation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de-DE" altLang="en-US" sz="1400" b="1" dirty="0" smtClean="0">
                  <a:solidFill>
                    <a:schemeClr val="bg1"/>
                  </a:solidFill>
                </a:rPr>
                <a:t>and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de-DE" altLang="en-US" sz="1400" b="1" dirty="0" smtClean="0">
                  <a:solidFill>
                    <a:schemeClr val="bg1"/>
                  </a:solidFill>
                </a:rPr>
                <a:t>Protection</a:t>
              </a:r>
              <a:endParaRPr lang="de-DE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13870" y="2827450"/>
              <a:ext cx="1331611" cy="56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Human and Cultural Factors</a:t>
              </a:r>
              <a:endParaRPr lang="en-GB" sz="12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75320" y="2054687"/>
              <a:ext cx="1331611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Continual Improvement</a:t>
              </a:r>
              <a:endParaRPr lang="en-GB" sz="12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81123" y="2054687"/>
              <a:ext cx="1331611" cy="25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Integrated</a:t>
              </a:r>
              <a:endParaRPr lang="en-GB" sz="12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78883" y="2986317"/>
              <a:ext cx="1544279" cy="40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Structured and Comprehensive</a:t>
              </a:r>
              <a:endParaRPr lang="en-GB" sz="12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06784" y="3822373"/>
              <a:ext cx="1443320" cy="25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Customised</a:t>
              </a:r>
              <a:endParaRPr lang="en-GB" sz="12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72232" y="4907534"/>
              <a:ext cx="1416914" cy="25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Inclusive</a:t>
              </a:r>
              <a:endParaRPr lang="en-GB" sz="12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85730" y="4907534"/>
              <a:ext cx="1443320" cy="25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Dynamic</a:t>
              </a:r>
              <a:endParaRPr lang="en-GB" sz="12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13870" y="3819829"/>
              <a:ext cx="1331611" cy="56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Best </a:t>
              </a:r>
            </a:p>
            <a:p>
              <a:r>
                <a:rPr lang="en-GB" sz="1200" b="1" dirty="0" smtClean="0"/>
                <a:t>Available</a:t>
              </a:r>
            </a:p>
            <a:p>
              <a:r>
                <a:rPr lang="en-GB" sz="1200" b="1" dirty="0" smtClean="0"/>
                <a:t>Information </a:t>
              </a:r>
              <a:endParaRPr lang="en-GB" sz="1200" b="1" dirty="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4603769" y="1163061"/>
            <a:ext cx="2298942" cy="4764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dirty="0"/>
              <a:t>I</a:t>
            </a:r>
            <a:r>
              <a:rPr lang="en-GB" sz="1200" b="1" dirty="0" smtClean="0"/>
              <a:t>ntegral</a:t>
            </a:r>
            <a:r>
              <a:rPr lang="en-GB" sz="1200" dirty="0" smtClean="0"/>
              <a:t> </a:t>
            </a:r>
            <a:r>
              <a:rPr lang="en-GB" sz="1200" dirty="0"/>
              <a:t>part of </a:t>
            </a:r>
            <a:r>
              <a:rPr lang="en-GB" sz="1200" dirty="0" smtClean="0"/>
              <a:t>the management </a:t>
            </a:r>
            <a:r>
              <a:rPr lang="en-GB" sz="1200" dirty="0"/>
              <a:t>system </a:t>
            </a:r>
            <a:r>
              <a:rPr lang="en-GB" sz="1200" dirty="0" smtClean="0"/>
              <a:t>and </a:t>
            </a:r>
            <a:r>
              <a:rPr lang="en-GB" sz="1200" b="1" dirty="0" smtClean="0"/>
              <a:t>embedded</a:t>
            </a:r>
            <a:r>
              <a:rPr lang="en-GB" sz="1200" dirty="0" smtClean="0"/>
              <a:t> within the </a:t>
            </a:r>
            <a:r>
              <a:rPr lang="en-GB" sz="1200" dirty="0"/>
              <a:t>o</a:t>
            </a:r>
            <a:r>
              <a:rPr lang="en-GB" sz="1200" dirty="0" smtClean="0"/>
              <a:t>rganisation’s culture</a:t>
            </a:r>
            <a:endParaRPr lang="en-GB" sz="1200" dirty="0"/>
          </a:p>
        </p:txBody>
      </p:sp>
      <p:sp>
        <p:nvSpPr>
          <p:cNvPr id="23" name="Rectangle 22"/>
          <p:cNvSpPr/>
          <p:nvPr/>
        </p:nvSpPr>
        <p:spPr>
          <a:xfrm>
            <a:off x="6290990" y="2585751"/>
            <a:ext cx="2047468" cy="492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dirty="0" smtClean="0"/>
              <a:t>Systematic, structured </a:t>
            </a:r>
            <a:r>
              <a:rPr lang="en-GB" sz="1200" dirty="0"/>
              <a:t>and </a:t>
            </a:r>
            <a:r>
              <a:rPr lang="en-GB" sz="1200" b="1" dirty="0" smtClean="0"/>
              <a:t>timely</a:t>
            </a:r>
            <a:r>
              <a:rPr lang="en-GB" sz="1200" dirty="0" smtClean="0"/>
              <a:t> to identify and address all risk areas</a:t>
            </a:r>
            <a:endParaRPr lang="en-GB" sz="1200" dirty="0"/>
          </a:p>
        </p:txBody>
      </p:sp>
      <p:sp>
        <p:nvSpPr>
          <p:cNvPr id="24" name="Rectangle 23"/>
          <p:cNvSpPr/>
          <p:nvPr/>
        </p:nvSpPr>
        <p:spPr>
          <a:xfrm>
            <a:off x="6290990" y="3671858"/>
            <a:ext cx="2673513" cy="487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dirty="0"/>
              <a:t>T</a:t>
            </a:r>
            <a:r>
              <a:rPr lang="en-GB" sz="1200" b="1" dirty="0" smtClean="0"/>
              <a:t>ailored</a:t>
            </a:r>
            <a:r>
              <a:rPr lang="en-GB" sz="1200" dirty="0" smtClean="0"/>
              <a:t> </a:t>
            </a:r>
            <a:r>
              <a:rPr lang="en-GB" sz="1200" dirty="0"/>
              <a:t>to </a:t>
            </a:r>
            <a:r>
              <a:rPr lang="en-GB" sz="1200" dirty="0" smtClean="0"/>
              <a:t>the organisational need, context and </a:t>
            </a:r>
            <a:r>
              <a:rPr lang="en-GB" sz="1200" b="1" dirty="0" smtClean="0"/>
              <a:t>proportionate</a:t>
            </a:r>
            <a:r>
              <a:rPr lang="en-GB" sz="1200" dirty="0" smtClean="0"/>
              <a:t> to the business environment</a:t>
            </a:r>
            <a:endParaRPr lang="en-GB" sz="1200" dirty="0"/>
          </a:p>
        </p:txBody>
      </p:sp>
      <p:sp>
        <p:nvSpPr>
          <p:cNvPr id="25" name="Rectangle 24"/>
          <p:cNvSpPr/>
          <p:nvPr/>
        </p:nvSpPr>
        <p:spPr>
          <a:xfrm>
            <a:off x="4528067" y="5418667"/>
            <a:ext cx="2198914" cy="6353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dirty="0"/>
              <a:t>F</a:t>
            </a:r>
            <a:r>
              <a:rPr lang="en-GB" sz="1200" dirty="0" smtClean="0"/>
              <a:t>ormalised </a:t>
            </a:r>
            <a:r>
              <a:rPr lang="en-GB" sz="1200" b="1" dirty="0" smtClean="0"/>
              <a:t>accountabilities </a:t>
            </a:r>
            <a:r>
              <a:rPr lang="en-GB" sz="1200" dirty="0" smtClean="0"/>
              <a:t>and </a:t>
            </a:r>
            <a:r>
              <a:rPr lang="en-GB" sz="1200" b="1" dirty="0"/>
              <a:t>responsibilities</a:t>
            </a:r>
            <a:r>
              <a:rPr lang="en-GB" sz="1200" dirty="0"/>
              <a:t> </a:t>
            </a:r>
            <a:r>
              <a:rPr lang="en-GB" sz="1200" dirty="0" smtClean="0"/>
              <a:t>including leadership mandate and three lines of defence</a:t>
            </a:r>
            <a:endParaRPr lang="en-GB" sz="1200" dirty="0"/>
          </a:p>
        </p:txBody>
      </p:sp>
      <p:sp>
        <p:nvSpPr>
          <p:cNvPr id="26" name="Rectangle 25"/>
          <p:cNvSpPr/>
          <p:nvPr/>
        </p:nvSpPr>
        <p:spPr>
          <a:xfrm>
            <a:off x="455613" y="5438453"/>
            <a:ext cx="2823405" cy="3176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dirty="0" smtClean="0"/>
              <a:t>Responsive</a:t>
            </a:r>
            <a:r>
              <a:rPr lang="en-GB" sz="1200" dirty="0" smtClean="0"/>
              <a:t> to internal </a:t>
            </a:r>
            <a:r>
              <a:rPr lang="en-GB" sz="1200" dirty="0"/>
              <a:t>and external </a:t>
            </a:r>
            <a:r>
              <a:rPr lang="en-GB" sz="1200" dirty="0" smtClean="0"/>
              <a:t>change in </a:t>
            </a:r>
            <a:r>
              <a:rPr lang="en-GB" sz="1200" dirty="0"/>
              <a:t>a </a:t>
            </a:r>
            <a:r>
              <a:rPr lang="en-GB" sz="1200" b="1" dirty="0"/>
              <a:t>timely</a:t>
            </a:r>
            <a:r>
              <a:rPr lang="en-GB" sz="1200" dirty="0"/>
              <a:t> </a:t>
            </a:r>
            <a:r>
              <a:rPr lang="en-GB" sz="1200" dirty="0" smtClean="0"/>
              <a:t>manner</a:t>
            </a:r>
            <a:endParaRPr lang="en-GB" sz="1200" dirty="0"/>
          </a:p>
        </p:txBody>
      </p:sp>
      <p:sp>
        <p:nvSpPr>
          <p:cNvPr id="27" name="Rectangle 26"/>
          <p:cNvSpPr/>
          <p:nvPr/>
        </p:nvSpPr>
        <p:spPr>
          <a:xfrm>
            <a:off x="455614" y="4072075"/>
            <a:ext cx="1249816" cy="4764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dirty="0" smtClean="0"/>
              <a:t>Base decisions  on </a:t>
            </a:r>
            <a:r>
              <a:rPr lang="en-GB" sz="1200" b="1" dirty="0" smtClean="0"/>
              <a:t>reliable</a:t>
            </a:r>
            <a:r>
              <a:rPr lang="en-GB" sz="1200" dirty="0" smtClean="0"/>
              <a:t> and </a:t>
            </a:r>
            <a:r>
              <a:rPr lang="en-GB" sz="1200" b="1" dirty="0" smtClean="0"/>
              <a:t>verifiable data </a:t>
            </a:r>
            <a:endParaRPr lang="en-GB" sz="1200" b="1" dirty="0"/>
          </a:p>
        </p:txBody>
      </p:sp>
      <p:sp>
        <p:nvSpPr>
          <p:cNvPr id="28" name="Rectangle 27"/>
          <p:cNvSpPr/>
          <p:nvPr/>
        </p:nvSpPr>
        <p:spPr>
          <a:xfrm>
            <a:off x="455613" y="2056118"/>
            <a:ext cx="1531993" cy="952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dirty="0" smtClean="0"/>
              <a:t>Create and sustain an </a:t>
            </a:r>
            <a:r>
              <a:rPr lang="en-GB" sz="1200" b="1" dirty="0" smtClean="0"/>
              <a:t>effective risk culture</a:t>
            </a:r>
            <a:r>
              <a:rPr lang="en-GB" sz="1200" dirty="0" smtClean="0"/>
              <a:t> which is  </a:t>
            </a:r>
            <a:r>
              <a:rPr lang="en-GB" sz="1200" b="1" dirty="0" smtClean="0"/>
              <a:t>consistent, transparent, proactive</a:t>
            </a:r>
            <a:r>
              <a:rPr lang="en-GB" sz="1200" dirty="0" smtClean="0"/>
              <a:t> and </a:t>
            </a:r>
            <a:r>
              <a:rPr lang="en-GB" sz="1200" b="1" dirty="0" smtClean="0"/>
              <a:t>compliant</a:t>
            </a:r>
            <a:endParaRPr lang="en-GB" sz="1200" b="1" dirty="0"/>
          </a:p>
        </p:txBody>
      </p:sp>
      <p:sp>
        <p:nvSpPr>
          <p:cNvPr id="29" name="Rectangle 28"/>
          <p:cNvSpPr/>
          <p:nvPr/>
        </p:nvSpPr>
        <p:spPr>
          <a:xfrm>
            <a:off x="1531152" y="1163061"/>
            <a:ext cx="1765415" cy="4764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dirty="0" smtClean="0"/>
              <a:t>Measure, review, reflect </a:t>
            </a:r>
            <a:r>
              <a:rPr lang="en-GB" sz="1200" dirty="0" smtClean="0"/>
              <a:t>and </a:t>
            </a:r>
            <a:r>
              <a:rPr lang="en-GB" sz="1200" b="1" dirty="0" smtClean="0"/>
              <a:t>action </a:t>
            </a:r>
            <a:r>
              <a:rPr lang="en-GB" sz="1200" dirty="0" smtClean="0"/>
              <a:t>to facilitate organisational learning</a:t>
            </a:r>
            <a:endParaRPr lang="en-GB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7371209" y="660968"/>
            <a:ext cx="1909090" cy="12423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400"/>
              </a:spcAft>
            </a:pPr>
            <a:r>
              <a:rPr lang="en-GB" sz="1800" b="1" dirty="0">
                <a:solidFill>
                  <a:schemeClr val="accent1"/>
                </a:solidFill>
              </a:rPr>
              <a:t>R</a:t>
            </a:r>
            <a:r>
              <a:rPr lang="en-GB" sz="1800" b="1" dirty="0" smtClean="0">
                <a:solidFill>
                  <a:schemeClr val="accent1"/>
                </a:solidFill>
              </a:rPr>
              <a:t>isk management </a:t>
            </a:r>
            <a:r>
              <a:rPr lang="en-GB" sz="1800" b="1" dirty="0">
                <a:solidFill>
                  <a:schemeClr val="accent1"/>
                </a:solidFill>
              </a:rPr>
              <a:t>p</a:t>
            </a:r>
            <a:r>
              <a:rPr lang="en-GB" sz="1800" b="1" dirty="0" smtClean="0">
                <a:solidFill>
                  <a:schemeClr val="accent1"/>
                </a:solidFill>
              </a:rPr>
              <a:t>rinciples </a:t>
            </a:r>
          </a:p>
          <a:p>
            <a:pPr algn="l"/>
            <a:r>
              <a:rPr lang="en-GB" sz="1200" dirty="0" smtClean="0"/>
              <a:t>(Ref: ISO31000:2018; </a:t>
            </a:r>
            <a:br>
              <a:rPr lang="en-GB" sz="1200" dirty="0" smtClean="0"/>
            </a:br>
            <a:r>
              <a:rPr lang="en-GB" sz="1200" dirty="0" smtClean="0"/>
              <a:t>Airmic Explained, Risk </a:t>
            </a:r>
            <a:br>
              <a:rPr lang="en-GB" sz="1200" dirty="0" smtClean="0"/>
            </a:br>
            <a:r>
              <a:rPr lang="en-GB" sz="1200" dirty="0" smtClean="0"/>
              <a:t>and Managing Risk, 2018)</a:t>
            </a:r>
            <a:endParaRPr lang="en-GB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17868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9569" y="1441940"/>
            <a:ext cx="7962314" cy="21523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3600" cap="all" dirty="0">
                <a:solidFill>
                  <a:schemeClr val="bg1"/>
                </a:solidFill>
              </a:rPr>
              <a:t>Workshop breakout </a:t>
            </a:r>
            <a:r>
              <a:rPr lang="en-GB" sz="3600" cap="all" dirty="0" smtClean="0">
                <a:solidFill>
                  <a:schemeClr val="bg1"/>
                </a:solidFill>
              </a:rPr>
              <a:t/>
            </a:r>
            <a:br>
              <a:rPr lang="en-GB" sz="3600" cap="all" dirty="0" smtClean="0">
                <a:solidFill>
                  <a:schemeClr val="bg1"/>
                </a:solidFill>
              </a:rPr>
            </a:br>
            <a:r>
              <a:rPr lang="en-GB" sz="3600" cap="all" dirty="0" smtClean="0">
                <a:solidFill>
                  <a:schemeClr val="bg1"/>
                </a:solidFill>
              </a:rPr>
              <a:t>session </a:t>
            </a:r>
            <a:r>
              <a:rPr lang="en-GB" sz="3600" cap="all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9917515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Workshop </a:t>
            </a:r>
            <a:r>
              <a:rPr lang="en-GB" dirty="0"/>
              <a:t>breakout session </a:t>
            </a:r>
            <a:r>
              <a:rPr lang="en-GB" dirty="0" smtClean="0"/>
              <a:t>questions</a:t>
            </a:r>
            <a:endParaRPr lang="en-GB" alt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42974"/>
              </p:ext>
            </p:extLst>
          </p:nvPr>
        </p:nvGraphicFramePr>
        <p:xfrm>
          <a:off x="455613" y="1277938"/>
          <a:ext cx="8686800" cy="398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Group A</a:t>
                      </a:r>
                    </a:p>
                  </a:txBody>
                  <a:tcPr marL="144000" marR="144000" marT="90000" marB="90000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Group B</a:t>
                      </a:r>
                      <a:endParaRPr lang="en-GB" dirty="0"/>
                    </a:p>
                  </a:txBody>
                  <a:tcPr marL="144000" marR="144000" marT="90000" marB="90000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Group C</a:t>
                      </a:r>
                      <a:endParaRPr lang="en-GB" dirty="0"/>
                    </a:p>
                  </a:txBody>
                  <a:tcPr marL="144000" marR="144000" marT="90000" marB="90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Which risk and resilience standards help inform your organisation’s approach to the management of risk and resilience? </a:t>
                      </a:r>
                    </a:p>
                    <a:p>
                      <a:endParaRPr lang="en-GB" sz="1600" dirty="0" smtClean="0"/>
                    </a:p>
                  </a:txBody>
                  <a:tcPr marL="144000" marR="144000" marT="90000" marB="90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What are they key challenges you face in applying standards within your organisation? </a:t>
                      </a:r>
                    </a:p>
                    <a:p>
                      <a:endParaRPr lang="en-GB" sz="1600" dirty="0"/>
                    </a:p>
                  </a:txBody>
                  <a:tcPr marL="144000" marR="144000" marT="90000" marB="90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What is your experience of using standards across multiple geographies or organisations e.g. joint ventures and suppliers?</a:t>
                      </a:r>
                    </a:p>
                    <a:p>
                      <a:endParaRPr lang="en-GB" sz="1600" dirty="0"/>
                    </a:p>
                  </a:txBody>
                  <a:tcPr marL="144000" marR="144000" marT="90000" marB="9000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How do you apply these standards and, in particular, measure their effectiveness? </a:t>
                      </a:r>
                    </a:p>
                    <a:p>
                      <a:endParaRPr lang="en-GB" sz="1600" dirty="0"/>
                    </a:p>
                  </a:txBody>
                  <a:tcPr marL="144000" marR="144000" marT="90000" marB="90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How do you think the standards could be improved as tools for your organization, i.e. how might they evolve, what gaps have you noticed?</a:t>
                      </a:r>
                    </a:p>
                    <a:p>
                      <a:endParaRPr lang="en-GB" sz="1600" dirty="0"/>
                    </a:p>
                  </a:txBody>
                  <a:tcPr marL="144000" marR="144000" marT="90000" marB="90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How do your customers or partners value your accreditation or adherence to standards?</a:t>
                      </a:r>
                    </a:p>
                    <a:p>
                      <a:endParaRPr lang="en-GB" sz="1600" dirty="0"/>
                    </a:p>
                  </a:txBody>
                  <a:tcPr marL="144000" marR="144000" marT="90000" marB="9000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13"/>
          <p:cNvSpPr txBox="1">
            <a:spLocks noChangeArrowheads="1"/>
          </p:cNvSpPr>
          <p:nvPr/>
        </p:nvSpPr>
        <p:spPr bwMode="gray">
          <a:xfrm>
            <a:off x="6974114" y="5969496"/>
            <a:ext cx="2168298" cy="25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03200" indent="-203200" algn="l" rtl="0" fontAlgn="base">
              <a:spcBef>
                <a:spcPct val="6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8000" indent="-279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68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863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0414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14986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19558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24130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2870200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GB" sz="1050" dirty="0" smtClean="0">
                <a:solidFill>
                  <a:schemeClr val="dk1"/>
                </a:solidFill>
              </a:rPr>
              <a:t>Source</a:t>
            </a:r>
            <a:r>
              <a:rPr lang="en-GB" sz="1050" dirty="0">
                <a:solidFill>
                  <a:schemeClr val="dk1"/>
                </a:solidFill>
              </a:rPr>
              <a:t>: </a:t>
            </a:r>
            <a:r>
              <a:rPr lang="en-GB" sz="1050" dirty="0" smtClean="0">
                <a:solidFill>
                  <a:schemeClr val="dk1"/>
                </a:solidFill>
              </a:rPr>
              <a:t>BSI </a:t>
            </a:r>
            <a:r>
              <a:rPr lang="en-GB" sz="1050" dirty="0">
                <a:solidFill>
                  <a:schemeClr val="dk1"/>
                </a:solidFill>
              </a:rPr>
              <a:t>and </a:t>
            </a:r>
            <a:r>
              <a:rPr lang="en-GB" sz="1050" dirty="0" smtClean="0">
                <a:solidFill>
                  <a:schemeClr val="dk1"/>
                </a:solidFill>
              </a:rPr>
              <a:t>Marsh</a:t>
            </a:r>
            <a:endParaRPr lang="en-GB" sz="1050" dirty="0">
              <a:solidFill>
                <a:schemeClr val="dk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17524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4650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1"/>
  <p:tag name="MMCOA_FONTSIZE_S" val="14"/>
  <p:tag name="MMCOA_FONTSIZE_T" val="14"/>
  <p:tag name="MMCOA_POSITION_L" val="35.875;30.125;54.375;683.875"/>
  <p:tag name="MMCOA_POSITION_M" val="35.875;30.125;54.375;683.875"/>
  <p:tag name="MMCOA_POSITION_S" val="35.875;30.125;54.375;683.875"/>
  <p:tag name="MMCOA_POSITION_T" val="35.875;30.125;54.375;683.87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0"/>
  <p:tag name="MMCOA_FONTSIZE_S" val="14"/>
  <p:tag name="MMCOA_FONTSIZE_T" val="14"/>
  <p:tag name="MMCOA_POSITION_L" val="35.875;100.625;392.75;684"/>
  <p:tag name="MMCOA_POSITION_M" val="35.875;100.625;392.75;684"/>
  <p:tag name="MMCOA_POSITION_S" val="35.875;100.625;392.75;684"/>
  <p:tag name="MMCOA_POSITION_T" val="35.875;100.625;392.75;684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7"/>
  <p:tag name="MMCOA_FONTSIZE_M" val="7"/>
  <p:tag name="MMCOA_FONTSIZE_S" val="7"/>
  <p:tag name="MMCOA_FONTSIZE_T" val="7"/>
  <p:tag name="MMCOA_POSITION_L" val="37.625;514.5;8;228.125"/>
  <p:tag name="MMCOA_POSITION_M" val="37.625;514.5;8;228.125"/>
  <p:tag name="MMCOA_POSITION_S" val="37.625;514.5;8;228.125"/>
  <p:tag name="MMCOA_POSITION_T" val="37.625;514.5;8;228.125"/>
  <p:tag name="MMCOA_HIDEONCOLOUR" val="N"/>
  <p:tag name="MMCOA_HIDEONWHITE" val="N"/>
  <p:tag name="MMCOA_HIDEONBALLROOM" val="N"/>
  <p:tag name="MMCOA_HIDEONCLASSIC" val="Y"/>
  <p:tag name="MMCOA_HIDEONTEXT" val="Y"/>
  <p:tag name="MMCOA_HIDEONECO" val="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7"/>
  <p:tag name="MMCOA_FONTSIZE_M" val="7"/>
  <p:tag name="MMCOA_FONTSIZE_S" val="7"/>
  <p:tag name="MMCOA_FONTSIZE_T" val="7"/>
  <p:tag name="MMCOA_POSITION_L" val="335.625;514.5;8.375;85"/>
  <p:tag name="MMCOA_POSITION_M" val="335.625;514.5;8.375;85"/>
  <p:tag name="MMCOA_POSITION_S" val="335.625;514.5;8.375;85"/>
  <p:tag name="MMCOA_POSITION_T" val="335.625;514.5;8.375;85"/>
  <p:tag name="MMCOA_HIDEONCOLOUR" val="N"/>
  <p:tag name="MMCOA_HIDEONWHITE" val="N"/>
  <p:tag name="MMCOA_HIDEONBALLROOM" val="Y"/>
  <p:tag name="MMCOA_HIDEONCLASSIC" val="Y"/>
  <p:tag name="MMCOA_HIDEONTEXT" val="Y"/>
  <p:tag name="MMCOA_HIDEONECO" val="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POSITION_L" val=";;;"/>
  <p:tag name="MMCOA_POSITION_M" val=";;;"/>
  <p:tag name="MMCOA_POSITION_S" val=";;;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SMARTSHAPE" val="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28"/>
  <p:tag name="MMCOA_FONTSIZE_M" val="28"/>
  <p:tag name="MMCOA_FONTSIZE_S" val="28"/>
  <p:tag name="MMCOA_FONTSIZE_T" val="28"/>
  <p:tag name="MMCOA_POSITION_L" val="70.625;97.875;28.875;648.375"/>
  <p:tag name="MMCOA_POSITION_M" val="70.625;97.875;28.875;648.375"/>
  <p:tag name="MMCOA_POSITION_S" val="70.625;97.875;28.875;648.375"/>
  <p:tag name="MMCOA_POSITION_T" val="70.625;97.875;28.875;648.37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EXTENDEDFILLCOLOUR" val=""/>
  <p:tag name="MMCOA_SMARTSHAPE" val="Y"/>
  <p:tag name="MMCOA_FONTSIZE_L" val="18"/>
  <p:tag name="MMCOA_FONTSIZE_M" val="18"/>
  <p:tag name="MMCOA_FONTSIZE_S" val="18"/>
  <p:tag name="MMCOA_FONTSIZE_T" val="18"/>
  <p:tag name="MMCOA_POSITION_L" val="71.25;157.375;18;382.125"/>
  <p:tag name="MMCOA_POSITION_M" val="71.25;157.375;18;382.125"/>
  <p:tag name="MMCOA_POSITION_S" val="71.25;157.375;18;382.125"/>
  <p:tag name="MMCOA_POSITION_T" val="71.25;157.375;18;382.125"/>
  <p:tag name="MMCOA_HIDEONCOLOUR" val="N"/>
  <p:tag name="MMCOA_HIDEONWHITE" val="N"/>
  <p:tag name="MMCOA_HIDEONBALLROOM" val="N"/>
  <p:tag name="MMCOA_HIDEONCLASSIC" val="N"/>
  <p:tag name="MMCOA_HIDEONTEXT" val="N"/>
  <p:tag name="MMCOA_HIDEONECO" val="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  <p:tag name="MMCOA_TRANSPARENT" val="False"/>
  <p:tag name="MMC_SLIDETYPE" val="Cov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DISPLAYMASTERSHAPES" val="Y"/>
  <p:tag name="MMCOA_FOLLOWMASTERBACKGROUND" val="Y"/>
  <p:tag name="MMCOA_FORCESCHEME" val="N"/>
  <p:tag name="MMCOA_CANACTASDIVIDER" val="N"/>
  <p:tag name="MMCOA_PROMPTCOLOUR" val="N"/>
</p:tagLst>
</file>

<file path=ppt/theme/theme1.xml><?xml version="1.0" encoding="utf-8"?>
<a:theme xmlns:a="http://schemas.openxmlformats.org/drawingml/2006/main" name="Default Design">
  <a:themeElements>
    <a:clrScheme name="Default Design 7">
      <a:dk1>
        <a:srgbClr val="000000"/>
      </a:dk1>
      <a:lt1>
        <a:srgbClr val="FFFFFF"/>
      </a:lt1>
      <a:dk2>
        <a:srgbClr val="BFBFBF"/>
      </a:dk2>
      <a:lt2>
        <a:srgbClr val="7C848A"/>
      </a:lt2>
      <a:accent1>
        <a:srgbClr val="8E5501"/>
      </a:accent1>
      <a:accent2>
        <a:srgbClr val="FBAE17"/>
      </a:accent2>
      <a:accent3>
        <a:srgbClr val="FFFFFF"/>
      </a:accent3>
      <a:accent4>
        <a:srgbClr val="000000"/>
      </a:accent4>
      <a:accent5>
        <a:srgbClr val="C6B4AA"/>
      </a:accent5>
      <a:accent6>
        <a:srgbClr val="E39D14"/>
      </a:accent6>
      <a:hlink>
        <a:srgbClr val="C98314"/>
      </a:hlink>
      <a:folHlink>
        <a:srgbClr val="FFDDA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2C77"/>
        </a:accent1>
        <a:accent2>
          <a:srgbClr val="00A8C8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0098B5"/>
        </a:accent6>
        <a:hlink>
          <a:srgbClr val="006D9E"/>
        </a:hlink>
        <a:folHlink>
          <a:srgbClr val="A6E2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43276D"/>
        </a:accent1>
        <a:accent2>
          <a:srgbClr val="6F83C1"/>
        </a:accent2>
        <a:accent3>
          <a:srgbClr val="FFFFFF"/>
        </a:accent3>
        <a:accent4>
          <a:srgbClr val="000000"/>
        </a:accent4>
        <a:accent5>
          <a:srgbClr val="B0ACBA"/>
        </a:accent5>
        <a:accent6>
          <a:srgbClr val="6476AF"/>
        </a:accent6>
        <a:hlink>
          <a:srgbClr val="595997"/>
        </a:hlink>
        <a:folHlink>
          <a:srgbClr val="C4CA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560054"/>
        </a:accent1>
        <a:accent2>
          <a:srgbClr val="CE3D95"/>
        </a:accent2>
        <a:accent3>
          <a:srgbClr val="FFFFFF"/>
        </a:accent3>
        <a:accent4>
          <a:srgbClr val="000000"/>
        </a:accent4>
        <a:accent5>
          <a:srgbClr val="B4AAB3"/>
        </a:accent5>
        <a:accent6>
          <a:srgbClr val="BA3687"/>
        </a:accent6>
        <a:hlink>
          <a:srgbClr val="932077"/>
        </a:hlink>
        <a:folHlink>
          <a:srgbClr val="E7B8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690031"/>
        </a:accent1>
        <a:accent2>
          <a:srgbClr val="ED2C67"/>
        </a:accent2>
        <a:accent3>
          <a:srgbClr val="FFFFFF"/>
        </a:accent3>
        <a:accent4>
          <a:srgbClr val="000000"/>
        </a:accent4>
        <a:accent5>
          <a:srgbClr val="B9AAAD"/>
        </a:accent5>
        <a:accent6>
          <a:srgbClr val="D7275D"/>
        </a:accent6>
        <a:hlink>
          <a:srgbClr val="A9194F"/>
        </a:hlink>
        <a:folHlink>
          <a:srgbClr val="F7B6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810009"/>
        </a:accent1>
        <a:accent2>
          <a:srgbClr val="EF4E45"/>
        </a:accent2>
        <a:accent3>
          <a:srgbClr val="FFFFFF"/>
        </a:accent3>
        <a:accent4>
          <a:srgbClr val="000000"/>
        </a:accent4>
        <a:accent5>
          <a:srgbClr val="C1AAAA"/>
        </a:accent5>
        <a:accent6>
          <a:srgbClr val="D9463E"/>
        </a:accent6>
        <a:hlink>
          <a:srgbClr val="BA2C2B"/>
        </a:hlink>
        <a:folHlink>
          <a:srgbClr val="F9BE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8C3709"/>
        </a:accent1>
        <a:accent2>
          <a:srgbClr val="F48132"/>
        </a:accent2>
        <a:accent3>
          <a:srgbClr val="FFFFFF"/>
        </a:accent3>
        <a:accent4>
          <a:srgbClr val="000000"/>
        </a:accent4>
        <a:accent5>
          <a:srgbClr val="C5AEAA"/>
        </a:accent5>
        <a:accent6>
          <a:srgbClr val="DD742C"/>
        </a:accent6>
        <a:hlink>
          <a:srgbClr val="C45F24"/>
        </a:hlink>
        <a:folHlink>
          <a:srgbClr val="FCCFA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8E5501"/>
        </a:accent1>
        <a:accent2>
          <a:srgbClr val="FBAE17"/>
        </a:accent2>
        <a:accent3>
          <a:srgbClr val="FFFFFF"/>
        </a:accent3>
        <a:accent4>
          <a:srgbClr val="000000"/>
        </a:accent4>
        <a:accent5>
          <a:srgbClr val="C6B4AA"/>
        </a:accent5>
        <a:accent6>
          <a:srgbClr val="E39D14"/>
        </a:accent6>
        <a:hlink>
          <a:srgbClr val="C98314"/>
        </a:hlink>
        <a:folHlink>
          <a:srgbClr val="FFDD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505F21"/>
        </a:accent1>
        <a:accent2>
          <a:srgbClr val="B2B935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A1A72F"/>
        </a:accent6>
        <a:hlink>
          <a:srgbClr val="828D30"/>
        </a:hlink>
        <a:folHlink>
          <a:srgbClr val="D9D9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582D"/>
        </a:accent1>
        <a:accent2>
          <a:srgbClr val="72BE44"/>
        </a:accent2>
        <a:accent3>
          <a:srgbClr val="FFFFFF"/>
        </a:accent3>
        <a:accent4>
          <a:srgbClr val="000000"/>
        </a:accent4>
        <a:accent5>
          <a:srgbClr val="AAB4AD"/>
        </a:accent5>
        <a:accent6>
          <a:srgbClr val="67AC3D"/>
        </a:accent6>
        <a:hlink>
          <a:srgbClr val="118B3F"/>
        </a:hlink>
        <a:folHlink>
          <a:srgbClr val="BDDDA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4C4F"/>
        </a:accent1>
        <a:accent2>
          <a:srgbClr val="0FB694"/>
        </a:accent2>
        <a:accent3>
          <a:srgbClr val="FFFFFF"/>
        </a:accent3>
        <a:accent4>
          <a:srgbClr val="000000"/>
        </a:accent4>
        <a:accent5>
          <a:srgbClr val="AAB2B2"/>
        </a:accent5>
        <a:accent6>
          <a:srgbClr val="0CA586"/>
        </a:accent6>
        <a:hlink>
          <a:srgbClr val="008075"/>
        </a:hlink>
        <a:folHlink>
          <a:srgbClr val="A7D9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FF"/>
        </a:lt1>
        <a:dk2>
          <a:srgbClr val="BFBFBF"/>
        </a:dk2>
        <a:lt2>
          <a:srgbClr val="7C848A"/>
        </a:lt2>
        <a:accent1>
          <a:srgbClr val="00000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737373"/>
        </a:accent6>
        <a:hlink>
          <a:srgbClr val="404040"/>
        </a:hlink>
        <a:folHlink>
          <a:srgbClr val="BFBFB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1A6A37-C736-43B4-8FB3-A031A51663FB}"/>
</file>

<file path=customXml/itemProps2.xml><?xml version="1.0" encoding="utf-8"?>
<ds:datastoreItem xmlns:ds="http://schemas.openxmlformats.org/officeDocument/2006/customXml" ds:itemID="{425D5AA4-F114-4285-A022-2B10521D3C65}"/>
</file>

<file path=customXml/itemProps3.xml><?xml version="1.0" encoding="utf-8"?>
<ds:datastoreItem xmlns:ds="http://schemas.openxmlformats.org/officeDocument/2006/customXml" ds:itemID="{592298D1-991D-429E-A89B-59B01366D0B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1061</TotalTime>
  <Words>1045</Words>
  <Application>Microsoft Office PowerPoint</Application>
  <PresentationFormat>Custom</PresentationFormat>
  <Paragraphs>192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PowerPoint Presentation</vt:lpstr>
      <vt:lpstr>Agenda</vt:lpstr>
      <vt:lpstr>PowerPoint Presentation</vt:lpstr>
      <vt:lpstr>Standards are an agreed way of doing something They cover broad themes and apply to all sectors and sizes of business</vt:lpstr>
      <vt:lpstr>Key standards for risk management </vt:lpstr>
      <vt:lpstr>PowerPoint Presentation</vt:lpstr>
      <vt:lpstr>Types of standards National and international standards</vt:lpstr>
      <vt:lpstr>The international dimension</vt:lpstr>
      <vt:lpstr>Standards development process </vt:lpstr>
      <vt:lpstr>PowerPoint Presentation</vt:lpstr>
      <vt:lpstr>Governance incorporates standards and the risk management framework Creating and protecting value through integration, oversight and assurance </vt:lpstr>
      <vt:lpstr>Governance focus on risk management ISO 31000: 2018 Principles</vt:lpstr>
      <vt:lpstr>PowerPoint Presentation</vt:lpstr>
      <vt:lpstr>Workshop breakout session questions</vt:lpstr>
      <vt:lpstr>PowerPoint Presentation</vt:lpstr>
    </vt:vector>
  </TitlesOfParts>
  <Company>Marsh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 Title Here</dc:title>
  <dc:creator>Nicola Hutton</dc:creator>
  <cp:lastModifiedBy>Nicola Hutton</cp:lastModifiedBy>
  <cp:revision>126</cp:revision>
  <cp:lastPrinted>2018-04-26T16:27:51Z</cp:lastPrinted>
  <dcterms:created xsi:type="dcterms:W3CDTF">2011-02-16T15:14:35Z</dcterms:created>
  <dcterms:modified xsi:type="dcterms:W3CDTF">2018-06-07T10:24:02Z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TemplateVersion">
    <vt:lpwstr>5.0</vt:lpwstr>
  </property>
  <property fmtid="{D5CDD505-2E9C-101B-9397-08002B2CF9AE}" pid="4" name="MMCOA_FontSize">
    <vt:lpwstr>Medium</vt:lpwstr>
  </property>
  <property fmtid="{D5CDD505-2E9C-101B-9397-08002B2CF9AE}" pid="5" name="MMCOA_PresentationType">
    <vt:lpwstr>Classic</vt:lpwstr>
  </property>
  <property fmtid="{D5CDD505-2E9C-101B-9397-08002B2CF9AE}" pid="6" name="MMCOA_SlideStyle">
    <vt:lpwstr>Plain</vt:lpwstr>
  </property>
  <property fmtid="{D5CDD505-2E9C-101B-9397-08002B2CF9AE}" pid="7" name="MMCOA_PaletteName">
    <vt:lpwstr>Turquoise</vt:lpwstr>
  </property>
  <property fmtid="{D5CDD505-2E9C-101B-9397-08002B2CF9AE}" pid="8" name="MMCOA_PaletteNumber">
    <vt:lpwstr>9</vt:lpwstr>
  </property>
  <property fmtid="{D5CDD505-2E9C-101B-9397-08002B2CF9AE}" pid="9" name="MMCOA_Source">
    <vt:lpwstr>1</vt:lpwstr>
  </property>
  <property fmtid="{D5CDD505-2E9C-101B-9397-08002B2CF9AE}" pid="10" name="ContentTypeId">
    <vt:lpwstr>0x0101002F770C17822F49488E987D29C95B97EE</vt:lpwstr>
  </property>
</Properties>
</file>