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</p:sldMasterIdLst>
  <p:notesMasterIdLst>
    <p:notesMasterId r:id="rId20"/>
  </p:notesMasterIdLst>
  <p:handoutMasterIdLst>
    <p:handoutMasterId r:id="rId21"/>
  </p:handoutMasterIdLst>
  <p:sldIdLst>
    <p:sldId id="294" r:id="rId2"/>
    <p:sldId id="288" r:id="rId3"/>
    <p:sldId id="290" r:id="rId4"/>
    <p:sldId id="303" r:id="rId5"/>
    <p:sldId id="297" r:id="rId6"/>
    <p:sldId id="284" r:id="rId7"/>
    <p:sldId id="304" r:id="rId8"/>
    <p:sldId id="305" r:id="rId9"/>
    <p:sldId id="306" r:id="rId10"/>
    <p:sldId id="308" r:id="rId11"/>
    <p:sldId id="307" r:id="rId12"/>
    <p:sldId id="310" r:id="rId13"/>
    <p:sldId id="309" r:id="rId14"/>
    <p:sldId id="317" r:id="rId15"/>
    <p:sldId id="318" r:id="rId16"/>
    <p:sldId id="314" r:id="rId17"/>
    <p:sldId id="315" r:id="rId18"/>
    <p:sldId id="316" r:id="rId19"/>
  </p:sldIdLst>
  <p:sldSz cx="9144000" cy="6858000" type="screen4x3"/>
  <p:notesSz cx="6858000" cy="9144000"/>
  <p:custDataLst>
    <p:tags r:id="rId2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0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0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0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0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0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0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0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0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08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orient="horz" pos="4176">
          <p15:clr>
            <a:srgbClr val="A4A3A4"/>
          </p15:clr>
        </p15:guide>
        <p15:guide id="3" orient="horz" pos="288">
          <p15:clr>
            <a:srgbClr val="A4A3A4"/>
          </p15:clr>
        </p15:guide>
        <p15:guide id="4" orient="horz" pos="576">
          <p15:clr>
            <a:srgbClr val="A4A3A4"/>
          </p15:clr>
        </p15:guide>
        <p15:guide id="5" orient="horz" pos="721">
          <p15:clr>
            <a:srgbClr val="A4A3A4"/>
          </p15:clr>
        </p15:guide>
        <p15:guide id="6" orient="horz" pos="864">
          <p15:clr>
            <a:srgbClr val="A4A3A4"/>
          </p15:clr>
        </p15:guide>
        <p15:guide id="7" orient="horz" pos="1584">
          <p15:clr>
            <a:srgbClr val="A4A3A4"/>
          </p15:clr>
        </p15:guide>
        <p15:guide id="8" orient="horz" pos="1153">
          <p15:clr>
            <a:srgbClr val="A4A3A4"/>
          </p15:clr>
        </p15:guide>
        <p15:guide id="9" orient="horz" pos="3825">
          <p15:clr>
            <a:srgbClr val="A4A3A4"/>
          </p15:clr>
        </p15:guide>
        <p15:guide id="10" pos="3120">
          <p15:clr>
            <a:srgbClr val="A4A3A4"/>
          </p15:clr>
        </p15:guide>
        <p15:guide id="11" pos="5928">
          <p15:clr>
            <a:srgbClr val="A4A3A4"/>
          </p15:clr>
        </p15:guide>
        <p15:guide id="12" pos="312">
          <p15:clr>
            <a:srgbClr val="A4A3A4"/>
          </p15:clr>
        </p15:guide>
        <p15:guide id="13" pos="4992">
          <p15:clr>
            <a:srgbClr val="A4A3A4"/>
          </p15:clr>
        </p15:guide>
        <p15:guide id="14" pos="2880">
          <p15:clr>
            <a:srgbClr val="A4A3A4"/>
          </p15:clr>
        </p15:guide>
        <p15:guide id="15" pos="5472">
          <p15:clr>
            <a:srgbClr val="A4A3A4"/>
          </p15:clr>
        </p15:guide>
        <p15:guide id="16" pos="288">
          <p15:clr>
            <a:srgbClr val="A4A3A4"/>
          </p15:clr>
        </p15:guide>
        <p15:guide id="17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267B"/>
    <a:srgbClr val="5F296C"/>
    <a:srgbClr val="201A21"/>
    <a:srgbClr val="252525"/>
    <a:srgbClr val="5EB6E4"/>
    <a:srgbClr val="69AE04"/>
    <a:srgbClr val="5571A9"/>
    <a:srgbClr val="BAC5DB"/>
    <a:srgbClr val="A585BA"/>
    <a:srgbClr val="E11B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5" autoAdjust="0"/>
    <p:restoredTop sz="86995" autoAdjust="0"/>
  </p:normalViewPr>
  <p:slideViewPr>
    <p:cSldViewPr snapToGrid="0" showGuides="1">
      <p:cViewPr varScale="1">
        <p:scale>
          <a:sx n="72" d="100"/>
          <a:sy n="72" d="100"/>
        </p:scale>
        <p:origin x="1687" y="46"/>
      </p:cViewPr>
      <p:guideLst>
        <p:guide orient="horz" pos="2158"/>
        <p:guide orient="horz" pos="4176"/>
        <p:guide orient="horz" pos="288"/>
        <p:guide orient="horz" pos="576"/>
        <p:guide orient="horz" pos="721"/>
        <p:guide orient="horz" pos="864"/>
        <p:guide orient="horz" pos="1584"/>
        <p:guide orient="horz" pos="1153"/>
        <p:guide orient="horz" pos="3825"/>
        <p:guide pos="3120"/>
        <p:guide pos="5928"/>
        <p:guide pos="312"/>
        <p:guide pos="4992"/>
        <p:guide pos="2880"/>
        <p:guide pos="5472"/>
        <p:guide pos="288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BEPS Dimensions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305427013261164"/>
          <c:y val="0.29473605778798101"/>
          <c:w val="0.37866565602508401"/>
          <c:h val="0.56278920590279802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diamond"/>
            <c:size val="10"/>
            <c:spPr>
              <a:solidFill>
                <a:srgbClr val="123D8D"/>
              </a:solidFill>
              <a:ln>
                <a:noFill/>
              </a:ln>
            </c:spPr>
          </c:marker>
          <c:cat>
            <c:strRef>
              <c:f>Sheet1!$A$2:$A$6</c:f>
              <c:strCache>
                <c:ptCount val="5"/>
                <c:pt idx="0">
                  <c:v>- 1 -
Economic Rationale</c:v>
                </c:pt>
                <c:pt idx="1">
                  <c:v>- 2 -
Governance</c:v>
                </c:pt>
                <c:pt idx="2">
                  <c:v>- 3 -
Pricing&amp;Capital</c:v>
                </c:pt>
                <c:pt idx="3">
                  <c:v>- 4 -
Substance</c:v>
                </c:pt>
                <c:pt idx="4">
                  <c:v>- 5 -
Documentation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99-4249-9D23-FD6CC8196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6350456"/>
        <c:axId val="-2106340344"/>
      </c:radarChart>
      <c:catAx>
        <c:axId val="-21063504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06340344"/>
        <c:crosses val="autoZero"/>
        <c:auto val="1"/>
        <c:lblAlgn val="ctr"/>
        <c:lblOffset val="100"/>
        <c:noMultiLvlLbl val="0"/>
      </c:catAx>
      <c:valAx>
        <c:axId val="-2106340344"/>
        <c:scaling>
          <c:orientation val="minMax"/>
          <c:max val="10"/>
          <c:min val="0"/>
        </c:scaling>
        <c:delete val="0"/>
        <c:axPos val="l"/>
        <c:majorGridlines/>
        <c:numFmt formatCode="General" sourceLinked="1"/>
        <c:majorTickMark val="cross"/>
        <c:minorTickMark val="none"/>
        <c:tickLblPos val="none"/>
        <c:crossAx val="-2106350456"/>
        <c:crosses val="autoZero"/>
        <c:crossBetween val="between"/>
        <c:majorUnit val="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 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305427013261164"/>
          <c:y val="0.29473605778798101"/>
          <c:w val="0.37866565602508401"/>
          <c:h val="0.56278920590279802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diamond"/>
            <c:size val="10"/>
            <c:spPr>
              <a:solidFill>
                <a:schemeClr val="accent4"/>
              </a:solidFill>
              <a:ln>
                <a:noFill/>
              </a:ln>
            </c:spPr>
          </c:marker>
          <c:cat>
            <c:strRef>
              <c:f>Sheet1!$A$2:$A$6</c:f>
              <c:strCache>
                <c:ptCount val="5"/>
                <c:pt idx="0">
                  <c:v>- 1 -
Economic Rationale</c:v>
                </c:pt>
                <c:pt idx="1">
                  <c:v>- 2 -
Governance</c:v>
                </c:pt>
                <c:pt idx="2">
                  <c:v>- 3 -
Pricing
&amp;Capital</c:v>
                </c:pt>
                <c:pt idx="3">
                  <c:v>- 4 -
Substance</c:v>
                </c:pt>
                <c:pt idx="4">
                  <c:v>- 5 -
Documen-tation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</c:v>
                </c:pt>
                <c:pt idx="1">
                  <c:v>6</c:v>
                </c:pt>
                <c:pt idx="2">
                  <c:v>7</c:v>
                </c:pt>
                <c:pt idx="3">
                  <c:v>7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4D-40AD-B8EA-198C4A5237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14957160"/>
        <c:axId val="-2106313048"/>
      </c:radarChart>
      <c:catAx>
        <c:axId val="-211495716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en-US"/>
          </a:p>
        </c:txPr>
        <c:crossAx val="-2106313048"/>
        <c:crosses val="autoZero"/>
        <c:auto val="1"/>
        <c:lblAlgn val="ctr"/>
        <c:lblOffset val="100"/>
        <c:noMultiLvlLbl val="0"/>
      </c:catAx>
      <c:valAx>
        <c:axId val="-2106313048"/>
        <c:scaling>
          <c:orientation val="minMax"/>
          <c:max val="10"/>
          <c:min val="0"/>
        </c:scaling>
        <c:delete val="0"/>
        <c:axPos val="l"/>
        <c:majorGridlines/>
        <c:numFmt formatCode="General" sourceLinked="1"/>
        <c:majorTickMark val="cross"/>
        <c:minorTickMark val="none"/>
        <c:tickLblPos val="none"/>
        <c:crossAx val="-2114957160"/>
        <c:crosses val="autoZero"/>
        <c:crossBetween val="between"/>
        <c:majorUnit val="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300" dirty="0">
                <a:solidFill>
                  <a:srgbClr val="FFFFFF"/>
                </a:solidFill>
              </a:rPr>
              <a:t>Non Proportional </a:t>
            </a:r>
          </a:p>
        </c:rich>
      </c:tx>
      <c:layout>
        <c:manualLayout>
          <c:xMode val="edge"/>
          <c:yMode val="edge"/>
          <c:x val="0.42509288182384503"/>
          <c:y val="0.36980580629732002"/>
        </c:manualLayout>
      </c:layout>
      <c:overlay val="0"/>
      <c:spPr>
        <a:solidFill>
          <a:srgbClr val="A585BA"/>
        </a:solidFill>
      </c:spPr>
    </c:title>
    <c:autoTitleDeleted val="0"/>
    <c:plotArea>
      <c:layout>
        <c:manualLayout>
          <c:layoutTarget val="inner"/>
          <c:xMode val="edge"/>
          <c:yMode val="edge"/>
          <c:x val="0.115919888242592"/>
          <c:y val="0.381372988726072"/>
          <c:w val="0.37866565602508401"/>
          <c:h val="0.56278920590279802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diamond"/>
            <c:size val="10"/>
            <c:spPr>
              <a:solidFill>
                <a:schemeClr val="accent4"/>
              </a:solidFill>
              <a:ln>
                <a:noFill/>
              </a:ln>
            </c:spPr>
          </c:marker>
          <c:cat>
            <c:strRef>
              <c:f>Sheet1!$A$2:$A$6</c:f>
              <c:strCache>
                <c:ptCount val="5"/>
                <c:pt idx="0">
                  <c:v>1</c:v>
                </c:pt>
                <c:pt idx="1">
                  <c:v> 2</c:v>
                </c:pt>
                <c:pt idx="2">
                  <c:v> 3</c:v>
                </c:pt>
                <c:pt idx="3">
                  <c:v>4 </c:v>
                </c:pt>
                <c:pt idx="4">
                  <c:v>5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E5-4CD8-9F70-5B61EEDF2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95836888"/>
        <c:axId val="-2095832136"/>
      </c:radarChart>
      <c:catAx>
        <c:axId val="-209583688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0"/>
            </a:pPr>
            <a:endParaRPr lang="en-US"/>
          </a:p>
        </c:txPr>
        <c:crossAx val="-2095832136"/>
        <c:crosses val="autoZero"/>
        <c:auto val="1"/>
        <c:lblAlgn val="ctr"/>
        <c:lblOffset val="100"/>
        <c:noMultiLvlLbl val="0"/>
      </c:catAx>
      <c:valAx>
        <c:axId val="-2095832136"/>
        <c:scaling>
          <c:orientation val="minMax"/>
          <c:max val="10"/>
          <c:min val="0"/>
        </c:scaling>
        <c:delete val="0"/>
        <c:axPos val="l"/>
        <c:majorGridlines/>
        <c:numFmt formatCode="General" sourceLinked="1"/>
        <c:majorTickMark val="cross"/>
        <c:minorTickMark val="none"/>
        <c:tickLblPos val="none"/>
        <c:crossAx val="-2095836888"/>
        <c:crosses val="autoZero"/>
        <c:crossBetween val="between"/>
        <c:majorUnit val="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300" dirty="0">
                <a:solidFill>
                  <a:srgbClr val="FFFFFF"/>
                </a:solidFill>
              </a:rPr>
              <a:t>Insufficient</a:t>
            </a:r>
          </a:p>
        </c:rich>
      </c:tx>
      <c:layout>
        <c:manualLayout>
          <c:xMode val="edge"/>
          <c:yMode val="edge"/>
          <c:x val="0.16633876454383401"/>
          <c:y val="0.32330383226411702"/>
        </c:manualLayout>
      </c:layout>
      <c:overlay val="0"/>
      <c:spPr>
        <a:solidFill>
          <a:srgbClr val="A585BA"/>
        </a:solidFill>
      </c:spPr>
    </c:title>
    <c:autoTitleDeleted val="0"/>
    <c:plotArea>
      <c:layout>
        <c:manualLayout>
          <c:layoutTarget val="inner"/>
          <c:xMode val="edge"/>
          <c:yMode val="edge"/>
          <c:x val="0.47372788673088601"/>
          <c:y val="0.41483189373673701"/>
          <c:w val="0.37866565602508401"/>
          <c:h val="0.56278920590279802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diamond"/>
            <c:size val="10"/>
            <c:spPr>
              <a:solidFill>
                <a:schemeClr val="accent4"/>
              </a:solidFill>
              <a:ln>
                <a:noFill/>
              </a:ln>
            </c:spPr>
          </c:marker>
          <c:cat>
            <c:strRef>
              <c:f>Sheet1!$A$2:$A$6</c:f>
              <c:strCache>
                <c:ptCount val="5"/>
                <c:pt idx="0">
                  <c:v>1</c:v>
                </c:pt>
                <c:pt idx="1">
                  <c:v> 2</c:v>
                </c:pt>
                <c:pt idx="2">
                  <c:v> 3</c:v>
                </c:pt>
                <c:pt idx="3">
                  <c:v>4 </c:v>
                </c:pt>
                <c:pt idx="4">
                  <c:v>5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>
                  <c:v>10</c:v>
                </c:pt>
                <c:pt idx="3">
                  <c:v>4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77-4938-ADB9-39E11FD46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95844216"/>
        <c:axId val="-2095821064"/>
      </c:radarChart>
      <c:catAx>
        <c:axId val="-20958442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0"/>
            </a:pPr>
            <a:endParaRPr lang="en-US"/>
          </a:p>
        </c:txPr>
        <c:crossAx val="-2095821064"/>
        <c:crosses val="autoZero"/>
        <c:auto val="1"/>
        <c:lblAlgn val="ctr"/>
        <c:lblOffset val="100"/>
        <c:noMultiLvlLbl val="0"/>
      </c:catAx>
      <c:valAx>
        <c:axId val="-2095821064"/>
        <c:scaling>
          <c:orientation val="minMax"/>
          <c:max val="10"/>
          <c:min val="0"/>
        </c:scaling>
        <c:delete val="0"/>
        <c:axPos val="l"/>
        <c:majorGridlines/>
        <c:numFmt formatCode="General" sourceLinked="1"/>
        <c:majorTickMark val="cross"/>
        <c:minorTickMark val="none"/>
        <c:tickLblPos val="none"/>
        <c:crossAx val="-2095844216"/>
        <c:crosses val="autoZero"/>
        <c:crossBetween val="between"/>
        <c:majorUnit val="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31323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31323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31323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313232"/>
                </a:solidFill>
              </a:defRPr>
            </a:lvl1pPr>
          </a:lstStyle>
          <a:p>
            <a:fld id="{CE181127-C146-49BB-AC1B-FE0E3A9D5DC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44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31323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31323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31323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313232"/>
                </a:solidFill>
              </a:defRPr>
            </a:lvl1pPr>
          </a:lstStyle>
          <a:p>
            <a:fld id="{D1C7FB31-0C7B-4DF9-A9BC-6BD9C278B25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548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08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0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0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0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0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7FB31-0C7B-4DF9-A9BC-6BD9C278B25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696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57200" y="4123139"/>
            <a:ext cx="8229600" cy="82232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Cover: 28 </a:t>
            </a:r>
            <a:r>
              <a:rPr lang="en-GB" noProof="0" dirty="0" err="1"/>
              <a:t>pt</a:t>
            </a:r>
            <a:r>
              <a:rPr lang="en-GB" noProof="0" dirty="0"/>
              <a:t> Arial Bold, 0.9 line spacing, max title is two lines. </a:t>
            </a:r>
          </a:p>
        </p:txBody>
      </p:sp>
      <p:sp>
        <p:nvSpPr>
          <p:cNvPr id="11" name="Subtitle 10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57200" y="5067300"/>
            <a:ext cx="8229600" cy="8382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aseline="0"/>
            </a:lvl1pPr>
          </a:lstStyle>
          <a:p>
            <a:r>
              <a:rPr lang="en-GB" noProof="0" dirty="0"/>
              <a:t>Subtitle is 15 </a:t>
            </a:r>
            <a:r>
              <a:rPr lang="en-GB" noProof="0" dirty="0" err="1"/>
              <a:t>pt</a:t>
            </a:r>
            <a:r>
              <a:rPr lang="en-GB" noProof="0" dirty="0"/>
              <a:t> Arial, 0.9 line spacing, max subtitle is four lines. Edit the Cover Master slide to change the image on the cover page: Go to the View tab and click on Slide Master; Click Cover Master layout; right-click on the picture, select “Change Picture” from the drop down menu. Select image or data ribbon from appropriate image library.</a:t>
            </a:r>
          </a:p>
        </p:txBody>
      </p:sp>
      <p:sp>
        <p:nvSpPr>
          <p:cNvPr id="12" name="Rectangle 12"/>
          <p:cNvSpPr>
            <a:spLocks noChangeArrowheads="1"/>
          </p:cNvSpPr>
          <p:nvPr userDrawn="1"/>
        </p:nvSpPr>
        <p:spPr bwMode="auto">
          <a:xfrm>
            <a:off x="457200" y="5921831"/>
            <a:ext cx="6767512" cy="75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>
              <a:lnSpc>
                <a:spcPts val="1200"/>
              </a:lnSpc>
            </a:pPr>
            <a:r>
              <a:rPr lang="en-GB" sz="1200" b="1" noProof="0" dirty="0">
                <a:solidFill>
                  <a:schemeClr val="tx1"/>
                </a:solidFill>
              </a:rPr>
              <a:t>Prepared by Aon Risk Solutions</a:t>
            </a:r>
            <a:br>
              <a:rPr lang="en-GB" sz="1200" b="1" noProof="0" dirty="0">
                <a:solidFill>
                  <a:schemeClr val="tx1"/>
                </a:solidFill>
              </a:rPr>
            </a:br>
            <a:r>
              <a:rPr lang="en-GB" sz="1000" noProof="0" dirty="0">
                <a:solidFill>
                  <a:schemeClr val="tx1"/>
                </a:solidFill>
              </a:rPr>
              <a:t>Global Risk Consulting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" t="30604" r="11937" b="29280"/>
          <a:stretch/>
        </p:blipFill>
        <p:spPr>
          <a:xfrm>
            <a:off x="467544" y="457200"/>
            <a:ext cx="8208912" cy="3429001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081" y="6080753"/>
            <a:ext cx="885375" cy="57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57200" y="4123139"/>
            <a:ext cx="8229600" cy="82232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Cover: 28 </a:t>
            </a:r>
            <a:r>
              <a:rPr lang="en-GB" noProof="0" dirty="0" err="1"/>
              <a:t>pt</a:t>
            </a:r>
            <a:r>
              <a:rPr lang="en-GB" noProof="0" dirty="0"/>
              <a:t> Arial Bold, 0.9 line spacing, max title is two lines. </a:t>
            </a:r>
          </a:p>
        </p:txBody>
      </p:sp>
      <p:sp>
        <p:nvSpPr>
          <p:cNvPr id="11" name="Subtitle 10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57200" y="5067300"/>
            <a:ext cx="8229600" cy="8382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aseline="0"/>
            </a:lvl1pPr>
          </a:lstStyle>
          <a:p>
            <a:r>
              <a:rPr lang="en-GB" noProof="0" dirty="0"/>
              <a:t>Subtitle is 15 </a:t>
            </a:r>
            <a:r>
              <a:rPr lang="en-GB" noProof="0" dirty="0" err="1"/>
              <a:t>pt</a:t>
            </a:r>
            <a:r>
              <a:rPr lang="en-GB" noProof="0" dirty="0"/>
              <a:t> Arial, 0.9 line spacing, max subtitle is four lines. Edit the Cover Master slide to change the image on the cover page: Go to the View tab and click on Slide Master; Click Cover Master layout; right-click on the picture, select “Change Picture” from the drop down menu. Select image or data ribbon from appropriate image library.</a:t>
            </a:r>
          </a:p>
        </p:txBody>
      </p:sp>
      <p:sp>
        <p:nvSpPr>
          <p:cNvPr id="12" name="Rectangle 12"/>
          <p:cNvSpPr>
            <a:spLocks noChangeArrowheads="1"/>
          </p:cNvSpPr>
          <p:nvPr userDrawn="1"/>
        </p:nvSpPr>
        <p:spPr bwMode="auto">
          <a:xfrm>
            <a:off x="457200" y="5921831"/>
            <a:ext cx="6767512" cy="75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>
              <a:lnSpc>
                <a:spcPts val="1200"/>
              </a:lnSpc>
            </a:pPr>
            <a:r>
              <a:rPr lang="en-GB" sz="1200" b="1" noProof="0" dirty="0">
                <a:solidFill>
                  <a:schemeClr val="tx1"/>
                </a:solidFill>
              </a:rPr>
              <a:t>Prepared by Aon Risk Solutions</a:t>
            </a:r>
            <a:br>
              <a:rPr lang="en-GB" sz="1200" b="1" noProof="0" dirty="0">
                <a:solidFill>
                  <a:schemeClr val="tx1"/>
                </a:solidFill>
              </a:rPr>
            </a:br>
            <a:r>
              <a:rPr lang="en-GB" sz="1000" noProof="0" dirty="0">
                <a:solidFill>
                  <a:schemeClr val="tx1"/>
                </a:solidFill>
              </a:rPr>
              <a:t>Global Risk Consulting</a:t>
            </a:r>
          </a:p>
        </p:txBody>
      </p:sp>
      <p:pic>
        <p:nvPicPr>
          <p:cNvPr id="14" name="Picture 13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081" y="6080753"/>
            <a:ext cx="885375" cy="5751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21" r="1240" b="8331"/>
          <a:stretch/>
        </p:blipFill>
        <p:spPr>
          <a:xfrm>
            <a:off x="444500" y="423332"/>
            <a:ext cx="8276167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744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" r="3846"/>
          <a:stretch/>
        </p:blipFill>
        <p:spPr>
          <a:xfrm>
            <a:off x="461887" y="457201"/>
            <a:ext cx="8220227" cy="2057398"/>
          </a:xfrm>
          <a:prstGeom prst="rect">
            <a:avLst/>
          </a:prstGeom>
        </p:spPr>
      </p:pic>
      <p:sp>
        <p:nvSpPr>
          <p:cNvPr id="9" name="Rectangle 1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57200" y="2743072"/>
            <a:ext cx="8229600" cy="822325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lnSpc>
                <a:spcPct val="90000"/>
              </a:lnSpc>
              <a:defRPr sz="2800" b="1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Section Divider: title copy 28 </a:t>
            </a:r>
            <a:r>
              <a:rPr lang="en-GB" noProof="0" dirty="0" err="1"/>
              <a:t>pt</a:t>
            </a:r>
            <a:r>
              <a:rPr lang="en-GB" noProof="0" dirty="0"/>
              <a:t> Arial Bold, 0.9 line spacing, image is 2.25×9.75″ @300 dpi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57202" y="3809868"/>
            <a:ext cx="8221579" cy="173893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marR="0" indent="-228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 sz="1800" baseline="0"/>
            </a:lvl1pPr>
          </a:lstStyle>
          <a:p>
            <a:r>
              <a:rPr lang="en-GB" noProof="0" dirty="0">
                <a:solidFill>
                  <a:schemeClr val="tx1"/>
                </a:solidFill>
              </a:rPr>
              <a:t>Subtitle </a:t>
            </a:r>
            <a:r>
              <a:rPr lang="en-GB" noProof="0" dirty="0"/>
              <a:t>is 18 </a:t>
            </a:r>
            <a:r>
              <a:rPr lang="en-GB" noProof="0" dirty="0" err="1"/>
              <a:t>pt</a:t>
            </a:r>
            <a:r>
              <a:rPr lang="en-GB" noProof="0" dirty="0"/>
              <a:t> Arial, line spacing single</a:t>
            </a:r>
            <a:br>
              <a:rPr lang="en-GB" noProof="0" dirty="0"/>
            </a:br>
            <a:r>
              <a:rPr lang="en-GB" noProof="0" dirty="0"/>
              <a:t>Edit the Section Divider slide to change the image on the section divider: Go to the View tab and click on Slide Master; Click on Section Divider layout; right-click on the picture, select “Change Picture” from the drop down menu. Select image or data ribbon from appropriate image library.</a:t>
            </a:r>
          </a:p>
          <a:p>
            <a:endParaRPr lang="en-GB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759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57200" y="2743072"/>
            <a:ext cx="8229600" cy="822325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lnSpc>
                <a:spcPct val="90000"/>
              </a:lnSpc>
              <a:defRPr sz="2800" b="1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Sub–Section Divider: title copy 28 </a:t>
            </a:r>
            <a:r>
              <a:rPr lang="en-GB" noProof="0" dirty="0" err="1"/>
              <a:t>pt</a:t>
            </a:r>
            <a:r>
              <a:rPr lang="en-GB" noProof="0" dirty="0"/>
              <a:t> Arial Bold, 0.9 line spacing, image is 2.25×9″ @300 dpi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57202" y="3809868"/>
            <a:ext cx="8221579" cy="2769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marR="0" indent="-228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 sz="1800" baseline="0"/>
            </a:lvl1pPr>
          </a:lstStyle>
          <a:p>
            <a:r>
              <a:rPr lang="en-GB" noProof="0" dirty="0">
                <a:solidFill>
                  <a:schemeClr val="tx1"/>
                </a:solidFill>
              </a:rPr>
              <a:t>Subtitle </a:t>
            </a:r>
            <a:r>
              <a:rPr lang="en-GB" noProof="0" dirty="0"/>
              <a:t>is 18 </a:t>
            </a:r>
            <a:r>
              <a:rPr lang="en-GB" noProof="0" dirty="0" err="1"/>
              <a:t>pt</a:t>
            </a:r>
            <a:r>
              <a:rPr lang="en-GB" noProof="0" dirty="0"/>
              <a:t> Arial, line spacing single</a:t>
            </a:r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 bwMode="white">
          <a:xfrm>
            <a:off x="457200" y="830317"/>
            <a:ext cx="8229600" cy="168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" t="44393" r="12193" b="29351"/>
          <a:stretch/>
        </p:blipFill>
        <p:spPr>
          <a:xfrm>
            <a:off x="467544" y="0"/>
            <a:ext cx="8208912" cy="223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20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tabLst>
                <a:tab pos="1828800" algn="l"/>
              </a:tabLst>
              <a:defRPr/>
            </a:lvl1pPr>
            <a:lvl2pPr marL="0" indent="0">
              <a:buNone/>
              <a:tabLst>
                <a:tab pos="1828800" algn="l"/>
              </a:tabLst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 marL="2057400" indent="-228600">
              <a:buFont typeface="Wingdings" panose="05000000000000000000" pitchFamily="2" charset="2"/>
              <a:buChar char="§"/>
              <a:defRPr/>
            </a:lvl3pPr>
            <a:lvl4pPr marL="20574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>
                <a:solidFill>
                  <a:schemeClr val="bg1">
                    <a:lumMod val="50000"/>
                  </a:schemeClr>
                </a:solidFill>
              </a:defRPr>
            </a:lvl4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1425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-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217714"/>
          </a:xfrm>
        </p:spPr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561979"/>
            <a:ext cx="8229600" cy="219075"/>
          </a:xfrm>
        </p:spPr>
        <p:txBody>
          <a:bodyPr/>
          <a:lstStyle>
            <a:lvl1pPr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57200" y="1144592"/>
            <a:ext cx="8229600" cy="4783137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RAFT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6" name="TextBox 5"/>
          <p:cNvSpPr txBox="1"/>
          <p:nvPr userDrawn="1"/>
        </p:nvSpPr>
        <p:spPr>
          <a:xfrm rot="20147015">
            <a:off x="1042618" y="1988677"/>
            <a:ext cx="67173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b="1" noProof="0" dirty="0">
                <a:solidFill>
                  <a:srgbClr val="C9CAC8"/>
                </a:solidFill>
              </a:rPr>
              <a:t>Draft</a:t>
            </a:r>
            <a:endParaRPr lang="en-GB" b="1" noProof="0" dirty="0">
              <a:solidFill>
                <a:srgbClr val="C9CAC8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heade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588"/>
            <a:ext cx="8229600" cy="4951412"/>
          </a:xfrm>
        </p:spPr>
        <p:txBody>
          <a:bodyPr/>
          <a:lstStyle>
            <a:lvl1pPr marL="0" indent="0">
              <a:buNone/>
              <a:defRPr sz="1800" b="0"/>
            </a:lvl1pPr>
            <a:lvl2pPr marL="0" indent="0">
              <a:spcAft>
                <a:spcPts val="400"/>
              </a:spcAft>
              <a:buNone/>
              <a:defRPr/>
            </a:lvl2pPr>
            <a:lvl3pPr marL="228600" indent="-228600">
              <a:buFont typeface="Wingdings" panose="05000000000000000000" pitchFamily="2" charset="2"/>
              <a:buChar char="§"/>
              <a:defRPr/>
            </a:lvl3pPr>
            <a:lvl4pPr marL="571500" indent="-225425">
              <a:buFont typeface="Arial" panose="020B0604020202020204" pitchFamily="34" charset="0"/>
              <a:buChar char="–"/>
              <a:defRPr/>
            </a:lvl4pPr>
            <a:lvl5pPr marL="917575" indent="-231775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header and Chart or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588"/>
            <a:ext cx="8229600" cy="316350"/>
          </a:xfrm>
        </p:spPr>
        <p:txBody>
          <a:bodyPr/>
          <a:lstStyle>
            <a:lvl1pPr marL="0" indent="0">
              <a:buNone/>
              <a:defRPr sz="1800" b="0"/>
            </a:lvl1pPr>
            <a:lvl2pPr marL="0" indent="0">
              <a:spcAft>
                <a:spcPts val="400"/>
              </a:spcAft>
              <a:buNone/>
              <a:defRPr/>
            </a:lvl2pPr>
            <a:lvl3pPr marL="228600" indent="-228600">
              <a:buFont typeface="Wingdings" panose="05000000000000000000" pitchFamily="2" charset="2"/>
              <a:buChar char="§"/>
              <a:defRPr/>
            </a:lvl3pPr>
            <a:lvl4pPr marL="571500" indent="-225425">
              <a:buFont typeface="Arial" panose="020B0604020202020204" pitchFamily="34" charset="0"/>
              <a:buChar char="–"/>
              <a:defRPr/>
            </a:lvl4pPr>
            <a:lvl5pPr marL="917575" indent="-231775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33617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4588"/>
            <a:ext cx="4038600" cy="4951412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4588"/>
            <a:ext cx="4038600" cy="4951412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4588"/>
            <a:ext cx="4038600" cy="4951412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33757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4588"/>
            <a:ext cx="4038600" cy="4951412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97767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227"/>
            <a:ext cx="4040188" cy="444277"/>
          </a:xfrm>
        </p:spPr>
        <p:txBody>
          <a:bodyPr anchor="t"/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2174"/>
            <a:ext cx="4040188" cy="39512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43227"/>
            <a:ext cx="4041775" cy="444277"/>
          </a:xfrm>
        </p:spPr>
        <p:txBody>
          <a:bodyPr anchor="t"/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22174"/>
            <a:ext cx="4041775" cy="39512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20700"/>
          </a:xfrm>
        </p:spPr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88426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ubhead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227"/>
            <a:ext cx="4040188" cy="444277"/>
          </a:xfrm>
        </p:spPr>
        <p:txBody>
          <a:bodyPr anchor="t"/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2174"/>
            <a:ext cx="4040188" cy="39512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43227"/>
            <a:ext cx="4041775" cy="444277"/>
          </a:xfrm>
        </p:spPr>
        <p:txBody>
          <a:bodyPr anchor="t"/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22174"/>
            <a:ext cx="4041775" cy="39512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20700"/>
          </a:xfrm>
        </p:spPr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3053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 Content Lef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227"/>
            <a:ext cx="4040188" cy="444277"/>
          </a:xfrm>
        </p:spPr>
        <p:txBody>
          <a:bodyPr anchor="t"/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2174"/>
            <a:ext cx="4040188" cy="39512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20700"/>
          </a:xfrm>
        </p:spPr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 Content Righ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43227"/>
            <a:ext cx="4041775" cy="444277"/>
          </a:xfrm>
        </p:spPr>
        <p:txBody>
          <a:bodyPr anchor="t"/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22174"/>
            <a:ext cx="4041775" cy="39512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20700"/>
          </a:xfrm>
        </p:spPr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135610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egal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67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034" y="1609345"/>
            <a:ext cx="3486477" cy="689719"/>
          </a:xfrm>
        </p:spPr>
        <p:txBody>
          <a:bodyPr anchor="b" anchorCtr="0"/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 noProof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4588"/>
            <a:ext cx="8229600" cy="495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457200" y="914400"/>
            <a:ext cx="8229600" cy="15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6436335"/>
            <a:ext cx="6035040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700" b="1" noProof="0" dirty="0">
                <a:solidFill>
                  <a:schemeClr val="tx1"/>
                </a:solidFill>
              </a:rPr>
              <a:t>Aon Risk Solutions  </a:t>
            </a:r>
            <a:r>
              <a:rPr lang="en-GB" sz="700" b="0" noProof="0" dirty="0">
                <a:solidFill>
                  <a:schemeClr val="tx1"/>
                </a:solidFill>
              </a:rPr>
              <a:t>|  Global Risk Consulting</a:t>
            </a:r>
            <a:br>
              <a:rPr lang="en-GB" sz="700" b="0" noProof="0" dirty="0">
                <a:solidFill>
                  <a:schemeClr val="tx1"/>
                </a:solidFill>
              </a:rPr>
            </a:br>
            <a:r>
              <a:rPr lang="en-GB" sz="700" b="0" noProof="0" dirty="0">
                <a:solidFill>
                  <a:schemeClr val="tx1"/>
                </a:solidFill>
              </a:rPr>
              <a:t>Proprietary &amp; Confidential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6527419"/>
            <a:ext cx="353634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0FA351-5A70-4EC9-BE2D-E8D941B01E50}" type="slidenum">
              <a:rPr lang="en-GB" sz="800" noProof="0" smtClean="0">
                <a:solidFill>
                  <a:schemeClr val="bg2"/>
                </a:solidFill>
              </a:rPr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800" noProof="0" dirty="0">
              <a:solidFill>
                <a:schemeClr val="bg2"/>
              </a:solidFill>
            </a:endParaRPr>
          </a:p>
        </p:txBody>
      </p:sp>
      <p:pic>
        <p:nvPicPr>
          <p:cNvPr id="11" name="Picture 10"/>
          <p:cNvPicPr>
            <a:picLocks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081" y="6080753"/>
            <a:ext cx="885375" cy="57513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12" r:id="rId2"/>
    <p:sldLayoutId id="2147483710" r:id="rId3"/>
    <p:sldLayoutId id="2147483700" r:id="rId4"/>
    <p:sldLayoutId id="2147483680" r:id="rId5"/>
    <p:sldLayoutId id="2147483701" r:id="rId6"/>
    <p:sldLayoutId id="2147483681" r:id="rId7"/>
    <p:sldLayoutId id="2147483682" r:id="rId8"/>
    <p:sldLayoutId id="2147483683" r:id="rId9"/>
    <p:sldLayoutId id="2147483702" r:id="rId10"/>
    <p:sldLayoutId id="2147483685" r:id="rId11"/>
    <p:sldLayoutId id="2147483708" r:id="rId12"/>
    <p:sldLayoutId id="2147483704" r:id="rId13"/>
    <p:sldLayoutId id="2147483705" r:id="rId14"/>
    <p:sldLayoutId id="2147483707" r:id="rId15"/>
    <p:sldLayoutId id="2147483686" r:id="rId16"/>
    <p:sldLayoutId id="2147483706" r:id="rId17"/>
    <p:sldLayoutId id="2147483687" r:id="rId18"/>
    <p:sldLayoutId id="2147483688" r:id="rId19"/>
    <p:sldLayoutId id="2147483693" r:id="rId20"/>
    <p:sldLayoutId id="2147483695" r:id="rId2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charset="0"/>
          <a:ea typeface="ＭＳ Ｐゴシック" pitchFamily="10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charset="0"/>
          <a:ea typeface="ＭＳ Ｐゴシック" pitchFamily="10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charset="0"/>
          <a:ea typeface="ＭＳ Ｐゴシック" pitchFamily="10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charset="0"/>
          <a:ea typeface="ＭＳ Ｐゴシック" pitchFamily="10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charset="0"/>
          <a:ea typeface="ＭＳ Ｐゴシック" pitchFamily="10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charset="0"/>
          <a:ea typeface="ＭＳ Ｐゴシック" pitchFamily="10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charset="0"/>
          <a:ea typeface="ＭＳ Ｐゴシック" pitchFamily="10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charset="0"/>
          <a:ea typeface="ＭＳ Ｐゴシック" pitchFamily="108" charset="-128"/>
        </a:defRPr>
      </a:lvl9pPr>
    </p:titleStyle>
    <p:bodyStyle>
      <a:lvl1pPr marL="228600" indent="-228600" algn="l" rtl="0" eaLnBrk="1" fontAlgn="base" hangingPunct="1">
        <a:spcBef>
          <a:spcPts val="4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1" fontAlgn="base" hangingPunct="1">
        <a:spcBef>
          <a:spcPts val="400"/>
        </a:spcBef>
        <a:spcAft>
          <a:spcPct val="0"/>
        </a:spcAft>
        <a:buClr>
          <a:schemeClr val="tx1"/>
        </a:buClr>
        <a:buChar char="–"/>
        <a:defRPr sz="1400">
          <a:solidFill>
            <a:schemeClr val="tx1"/>
          </a:solidFill>
          <a:latin typeface="+mn-lt"/>
          <a:ea typeface="+mn-ea"/>
        </a:defRPr>
      </a:lvl2pPr>
      <a:lvl3pPr marL="819150" indent="-228600" algn="l" rtl="0" eaLnBrk="1" fontAlgn="base" hangingPunct="1">
        <a:spcBef>
          <a:spcPts val="4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  <a:ea typeface="+mn-ea"/>
        </a:defRPr>
      </a:lvl3pPr>
      <a:lvl4pPr marL="1066800" indent="-225425" algn="l" rtl="0" eaLnBrk="1" fontAlgn="base" hangingPunct="1">
        <a:spcBef>
          <a:spcPts val="400"/>
        </a:spcBef>
        <a:spcAft>
          <a:spcPct val="0"/>
        </a:spcAft>
        <a:buClr>
          <a:schemeClr val="tx1"/>
        </a:buClr>
        <a:buFont typeface="Wingdings" pitchFamily="2" charset="2"/>
        <a:buChar char=""/>
        <a:defRPr sz="1400">
          <a:solidFill>
            <a:schemeClr val="tx1"/>
          </a:solidFill>
          <a:latin typeface="+mn-lt"/>
          <a:ea typeface="+mn-ea"/>
        </a:defRPr>
      </a:lvl4pPr>
      <a:lvl5pPr marL="1314450" indent="-231775" algn="l" rtl="0" eaLnBrk="1" fontAlgn="base" hangingPunct="1">
        <a:spcBef>
          <a:spcPts val="400"/>
        </a:spcBef>
        <a:spcAft>
          <a:spcPct val="0"/>
        </a:spcAft>
        <a:buClr>
          <a:schemeClr val="tx1"/>
        </a:buClr>
        <a:buFont typeface="Arial" pitchFamily="34" charset="0"/>
        <a:buChar char="-"/>
        <a:defRPr sz="1400">
          <a:solidFill>
            <a:schemeClr val="tx1"/>
          </a:solidFill>
          <a:latin typeface="+mn-lt"/>
          <a:ea typeface="+mn-ea"/>
        </a:defRPr>
      </a:lvl5pPr>
      <a:lvl6pPr marL="2057400" indent="-231775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2514600" indent="-231775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2971800" indent="-231775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3429000" indent="-231775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hyperlink" Target="http://www.menti.com/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hyperlink" Target="http://www.menti.com/" TargetMode="Externa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200" b="0" i="1" dirty="0"/>
              <a:t>Whilst we wait for the session to start – </a:t>
            </a:r>
            <a:br>
              <a:rPr lang="en-US" sz="2200" b="0" i="1" dirty="0"/>
            </a:br>
            <a:r>
              <a:rPr lang="en-US" sz="2400" dirty="0">
                <a:solidFill>
                  <a:srgbClr val="6E267B"/>
                </a:solidFill>
              </a:rPr>
              <a:t>please prepare for the voting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2" y="3809868"/>
            <a:ext cx="8221579" cy="1815882"/>
          </a:xfrm>
        </p:spPr>
        <p:txBody>
          <a:bodyPr/>
          <a:lstStyle/>
          <a:p>
            <a:pPr marL="378000" lvl="0" indent="-450000"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On your smartphone, open your browser. </a:t>
            </a:r>
            <a:br>
              <a:rPr lang="en-GB" dirty="0">
                <a:solidFill>
                  <a:srgbClr val="000000"/>
                </a:solidFill>
              </a:rPr>
            </a:br>
            <a:r>
              <a:rPr lang="en-GB" b="1" dirty="0">
                <a:solidFill>
                  <a:srgbClr val="000000"/>
                </a:solidFill>
              </a:rPr>
              <a:t>You will need an internet connection</a:t>
            </a:r>
            <a:br>
              <a:rPr lang="en-GB" b="1" dirty="0">
                <a:solidFill>
                  <a:srgbClr val="000000"/>
                </a:solidFill>
              </a:rPr>
            </a:br>
            <a:endParaRPr lang="en-GB" b="1" dirty="0">
              <a:solidFill>
                <a:srgbClr val="000000"/>
              </a:solidFill>
            </a:endParaRPr>
          </a:p>
          <a:p>
            <a:pPr marL="378000" lvl="0" indent="-450000"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Go to </a:t>
            </a:r>
            <a:r>
              <a:rPr lang="en-GB" dirty="0">
                <a:solidFill>
                  <a:srgbClr val="000000"/>
                </a:solidFill>
                <a:hlinkClick r:id="rId2"/>
              </a:rPr>
              <a:t>www.menti.com</a:t>
            </a:r>
            <a:br>
              <a:rPr lang="en-GB" dirty="0">
                <a:solidFill>
                  <a:srgbClr val="000000"/>
                </a:solidFill>
              </a:rPr>
            </a:br>
            <a:endParaRPr lang="en-GB" dirty="0">
              <a:solidFill>
                <a:srgbClr val="000000"/>
              </a:solidFill>
            </a:endParaRPr>
          </a:p>
          <a:p>
            <a:pPr marL="378000" lvl="0" indent="-450000"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Enter the access code </a:t>
            </a:r>
            <a:r>
              <a:rPr lang="en-GB" b="1" dirty="0">
                <a:solidFill>
                  <a:srgbClr val="000000"/>
                </a:solidFill>
              </a:rPr>
              <a:t>28 71 13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894666"/>
            <a:ext cx="2049929" cy="189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94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200" dirty="0"/>
              <a:t>OECD Action Plan on Base Erosion &amp; Profit Shifting (BEPS)</a:t>
            </a:r>
            <a:br>
              <a:rPr lang="en-US" sz="2200" dirty="0">
                <a:solidFill>
                  <a:srgbClr val="6E267B"/>
                </a:solidFill>
              </a:rPr>
            </a:br>
            <a:r>
              <a:rPr lang="en-US" sz="2200" dirty="0">
                <a:solidFill>
                  <a:srgbClr val="6E267B"/>
                </a:solidFill>
              </a:rPr>
              <a:t>How will BEPS impact your captive?</a:t>
            </a:r>
            <a:endParaRPr lang="en-GB" sz="2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600" b="1" dirty="0">
                <a:solidFill>
                  <a:srgbClr val="000000"/>
                </a:solidFill>
              </a:rPr>
              <a:t>Charles Winter, Aon and Tracey Skinner, BT</a:t>
            </a:r>
            <a:br>
              <a:rPr lang="en-US" sz="1400" b="1" dirty="0">
                <a:solidFill>
                  <a:srgbClr val="000000"/>
                </a:solidFill>
              </a:rPr>
            </a:br>
            <a:r>
              <a:rPr lang="en-US" sz="1400" dirty="0" err="1"/>
              <a:t>Airmic</a:t>
            </a:r>
            <a:r>
              <a:rPr lang="en-US" sz="1400" dirty="0"/>
              <a:t> Conference 2018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0995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  <a:br>
              <a:rPr lang="en-GB" dirty="0"/>
            </a:br>
            <a:r>
              <a:rPr lang="en-GB" sz="1600" dirty="0"/>
              <a:t>Agenda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87400" y="1144588"/>
            <a:ext cx="7899400" cy="4951412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GB" sz="1600" dirty="0"/>
              <a:t>Refresh on BEPS principles</a:t>
            </a:r>
          </a:p>
          <a:p>
            <a:pPr>
              <a:lnSpc>
                <a:spcPct val="130000"/>
              </a:lnSpc>
            </a:pPr>
            <a:r>
              <a:rPr lang="en-GB" sz="1600" dirty="0"/>
              <a:t>A Future operating model</a:t>
            </a:r>
          </a:p>
          <a:p>
            <a:pPr>
              <a:lnSpc>
                <a:spcPct val="130000"/>
              </a:lnSpc>
            </a:pPr>
            <a:r>
              <a:rPr lang="en-GB" sz="1600" dirty="0"/>
              <a:t>The captive owner’s perspective</a:t>
            </a:r>
          </a:p>
          <a:p>
            <a:pPr>
              <a:lnSpc>
                <a:spcPct val="130000"/>
              </a:lnSpc>
            </a:pPr>
            <a:r>
              <a:rPr lang="en-GB" sz="1600" dirty="0"/>
              <a:t>What does the future look like?</a:t>
            </a:r>
          </a:p>
        </p:txBody>
      </p:sp>
      <p:pic>
        <p:nvPicPr>
          <p:cNvPr id="6" name="Picture 2" descr="\\ukweyfap01\WINTEC$\My Documents\Photos\jb0047.jpg"/>
          <p:cNvPicPr>
            <a:picLocks noChangeAspect="1" noChangeArrowheads="1"/>
          </p:cNvPicPr>
          <p:nvPr/>
        </p:nvPicPr>
        <p:blipFill rotWithShape="1">
          <a:blip r:embed="rId2" cstate="print">
            <a:lum bright="6000" contrast="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/>
        </p:blipFill>
        <p:spPr bwMode="auto">
          <a:xfrm>
            <a:off x="1653975" y="2909677"/>
            <a:ext cx="1661793" cy="2044536"/>
          </a:xfrm>
          <a:prstGeom prst="rect">
            <a:avLst/>
          </a:prstGeom>
          <a:noFill/>
          <a:ln w="22225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66680" y="5018617"/>
            <a:ext cx="27433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Charles Winter</a:t>
            </a:r>
          </a:p>
          <a:p>
            <a:r>
              <a:rPr lang="en-GB" sz="1400" dirty="0"/>
              <a:t>Head of Risk Finance &amp; COO</a:t>
            </a:r>
          </a:p>
          <a:p>
            <a:r>
              <a:rPr lang="en-GB" sz="1400" dirty="0"/>
              <a:t>Aon Global Risk Consulting UK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69924" y="5018617"/>
            <a:ext cx="23243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Tracey Skinner</a:t>
            </a:r>
          </a:p>
          <a:p>
            <a:r>
              <a:rPr lang="en-GB" sz="1400" dirty="0"/>
              <a:t>Director, Group Insurance </a:t>
            </a:r>
            <a:br>
              <a:rPr lang="en-GB" sz="1400" dirty="0"/>
            </a:br>
            <a:r>
              <a:rPr lang="en-GB" sz="1400" dirty="0"/>
              <a:t>&amp; Risk Financing </a:t>
            </a:r>
          </a:p>
          <a:p>
            <a:r>
              <a:rPr lang="en-GB" sz="1400" dirty="0"/>
              <a:t>BT Group </a:t>
            </a:r>
            <a:r>
              <a:rPr lang="en-GB" sz="1400" dirty="0" err="1"/>
              <a:t>plc</a:t>
            </a:r>
            <a:endParaRPr lang="en-GB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00" y="1214966"/>
            <a:ext cx="198120" cy="259080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 rotWithShape="1">
          <a:blip r:embed="rId5" cstate="print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86" r="33696" b="44583"/>
          <a:stretch/>
        </p:blipFill>
        <p:spPr>
          <a:xfrm>
            <a:off x="5063066" y="2918460"/>
            <a:ext cx="1625600" cy="204300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00" y="1579033"/>
            <a:ext cx="198120" cy="25908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00" y="1943100"/>
            <a:ext cx="198120" cy="25908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00" y="2307166"/>
            <a:ext cx="198120" cy="25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78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xagon 2"/>
          <p:cNvSpPr/>
          <p:nvPr/>
        </p:nvSpPr>
        <p:spPr bwMode="auto">
          <a:xfrm rot="5400000">
            <a:off x="295792" y="1548187"/>
            <a:ext cx="3675212" cy="3168286"/>
          </a:xfrm>
          <a:prstGeom prst="hexagon">
            <a:avLst>
              <a:gd name="adj" fmla="val 28286"/>
              <a:gd name="vf" fmla="val 115470"/>
            </a:avLst>
          </a:prstGeom>
          <a:solidFill>
            <a:srgbClr val="6E267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157131" y="4478867"/>
            <a:ext cx="4040188" cy="1278466"/>
          </a:xfrm>
        </p:spPr>
        <p:txBody>
          <a:bodyPr/>
          <a:lstStyle/>
          <a:p>
            <a:pPr marL="378000" lvl="0" indent="-450000"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Go to </a:t>
            </a:r>
            <a:r>
              <a:rPr lang="en-GB" dirty="0">
                <a:solidFill>
                  <a:srgbClr val="000000"/>
                </a:solidFill>
                <a:hlinkClick r:id="rId2"/>
              </a:rPr>
              <a:t>www.menti.com</a:t>
            </a:r>
            <a:br>
              <a:rPr lang="en-GB" dirty="0">
                <a:solidFill>
                  <a:srgbClr val="000000"/>
                </a:solidFill>
              </a:rPr>
            </a:br>
            <a:endParaRPr lang="en-GB" dirty="0">
              <a:solidFill>
                <a:srgbClr val="000000"/>
              </a:solidFill>
            </a:endParaRPr>
          </a:p>
          <a:p>
            <a:pPr marL="378000" lvl="0" indent="-450000"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Enter the access code </a:t>
            </a:r>
            <a:r>
              <a:rPr lang="en-GB" b="1" dirty="0">
                <a:solidFill>
                  <a:srgbClr val="000000"/>
                </a:solidFill>
              </a:rPr>
              <a:t>28 71 13</a:t>
            </a:r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Time to vote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>
          <a:xfrm>
            <a:off x="565432" y="2221301"/>
            <a:ext cx="3151436" cy="1791900"/>
          </a:xfrm>
        </p:spPr>
        <p:txBody>
          <a:bodyPr>
            <a:noAutofit/>
          </a:bodyPr>
          <a:lstStyle>
            <a:lvl1pPr marL="0" indent="0">
              <a:buFont typeface="Wingdings" pitchFamily="2" charset="2"/>
              <a:buNone/>
              <a:tabLst>
                <a:tab pos="1828800" algn="l"/>
              </a:tabLst>
              <a:defRPr b="0" baseline="0">
                <a:solidFill>
                  <a:srgbClr val="4D4F53"/>
                </a:solidFill>
              </a:defRPr>
            </a:lvl1pPr>
          </a:lstStyle>
          <a:p>
            <a:pPr marL="228600" indent="-228600" algn="ctr">
              <a:spcAft>
                <a:spcPts val="500"/>
              </a:spcAft>
              <a:buFont typeface="+mj-lt"/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algn="ctr">
              <a:spcAft>
                <a:spcPts val="500"/>
              </a:spcAft>
            </a:pPr>
            <a:r>
              <a:rPr lang="en-US" sz="6000" dirty="0">
                <a:solidFill>
                  <a:schemeClr val="bg1"/>
                </a:solidFill>
                <a:latin typeface="Prelo Slab Bold" pitchFamily="50" charset="0"/>
              </a:rPr>
              <a:t>Voting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4733" y="2175934"/>
            <a:ext cx="2049929" cy="189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58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OECD Objectives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solidFill>
                  <a:srgbClr val="E11B22"/>
                </a:solidFill>
              </a:rPr>
              <a:t>Ensuring that profits are taxed where economic activities take place and value is created</a:t>
            </a:r>
            <a:endParaRPr lang="en-US" dirty="0">
              <a:solidFill>
                <a:srgbClr val="E11B22"/>
              </a:solidFill>
            </a:endParaRP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4"/>
          </p:nvPr>
        </p:nvSpPr>
        <p:spPr>
          <a:xfrm>
            <a:off x="694266" y="1144593"/>
            <a:ext cx="4224866" cy="2699274"/>
          </a:xfrm>
        </p:spPr>
        <p:txBody>
          <a:bodyPr numCol="1" spcCol="360000"/>
          <a:lstStyle/>
          <a:p>
            <a:pPr marL="0" lvl="0" indent="0">
              <a:spcBef>
                <a:spcPts val="1200"/>
              </a:spcBef>
              <a:buNone/>
            </a:pPr>
            <a:r>
              <a:rPr lang="en-GB" dirty="0">
                <a:solidFill>
                  <a:srgbClr val="000000"/>
                </a:solidFill>
                <a:ea typeface="MS PGothic" pitchFamily="34" charset="-128"/>
              </a:rPr>
              <a:t>BEPS (Base Erosion and Profit Shifting) project seeks to </a:t>
            </a:r>
            <a:r>
              <a:rPr lang="en-GB" b="1" dirty="0">
                <a:solidFill>
                  <a:srgbClr val="000000"/>
                </a:solidFill>
                <a:ea typeface="MS PGothic" pitchFamily="34" charset="-128"/>
              </a:rPr>
              <a:t>close gaps in international taxation for companies that allegedly implement tax planning strategies to avoid and/or reduce tax burden </a:t>
            </a:r>
            <a:br>
              <a:rPr lang="en-GB" b="1" dirty="0">
                <a:solidFill>
                  <a:srgbClr val="000000"/>
                </a:solidFill>
                <a:ea typeface="MS PGothic" pitchFamily="34" charset="-128"/>
              </a:rPr>
            </a:br>
            <a:r>
              <a:rPr lang="en-GB" b="1" dirty="0">
                <a:solidFill>
                  <a:srgbClr val="000000"/>
                </a:solidFill>
                <a:ea typeface="MS PGothic" pitchFamily="34" charset="-128"/>
              </a:rPr>
              <a:t>in their home country</a:t>
            </a:r>
            <a:r>
              <a:rPr lang="en-GB" dirty="0">
                <a:solidFill>
                  <a:srgbClr val="000000"/>
                </a:solidFill>
                <a:ea typeface="MS PGothic" pitchFamily="34" charset="-128"/>
              </a:rPr>
              <a:t> by moving operations or migrating intangible assets to lower tax jurisdictions.</a:t>
            </a:r>
          </a:p>
          <a:p>
            <a:pPr marL="0" lvl="0" indent="0">
              <a:spcBef>
                <a:spcPts val="1200"/>
              </a:spcBef>
              <a:buNone/>
            </a:pPr>
            <a:r>
              <a:rPr lang="en-GB" dirty="0">
                <a:solidFill>
                  <a:srgbClr val="000000"/>
                </a:solidFill>
                <a:ea typeface="MS PGothic" pitchFamily="34" charset="-128"/>
              </a:rPr>
              <a:t>The OECD therefore produced a </a:t>
            </a:r>
            <a:r>
              <a:rPr lang="en-GB" b="1" dirty="0">
                <a:solidFill>
                  <a:srgbClr val="000000"/>
                </a:solidFill>
                <a:ea typeface="MS PGothic" pitchFamily="34" charset="-128"/>
              </a:rPr>
              <a:t>BEPS Action Plan that encompasses 15 work streams </a:t>
            </a:r>
            <a:r>
              <a:rPr lang="en-GB" dirty="0">
                <a:solidFill>
                  <a:srgbClr val="000000"/>
                </a:solidFill>
                <a:ea typeface="MS PGothic" pitchFamily="34" charset="-128"/>
              </a:rPr>
              <a:t>to target any transaction or corporate structure that exploits tax rules to artificially shift profits to low or no-tax locations where there is little or no economic activity.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1044" name="Text Box 12"/>
          <p:cNvSpPr txBox="1">
            <a:spLocks noChangeArrowheads="1"/>
          </p:cNvSpPr>
          <p:nvPr/>
        </p:nvSpPr>
        <p:spPr bwMode="auto">
          <a:xfrm>
            <a:off x="-1549400" y="5936691"/>
            <a:ext cx="1291244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r>
              <a:rPr lang="en-GB" sz="800" dirty="0">
                <a:solidFill>
                  <a:srgbClr val="000000"/>
                </a:solidFill>
                <a:cs typeface="Arial" charset="0"/>
              </a:rPr>
              <a:t>Source/Footnote: Arial, 8 </a:t>
            </a:r>
            <a:r>
              <a:rPr lang="en-GB" sz="800" dirty="0" err="1">
                <a:solidFill>
                  <a:srgbClr val="000000"/>
                </a:solidFill>
                <a:cs typeface="Arial" charset="0"/>
              </a:rPr>
              <a:t>pt</a:t>
            </a:r>
            <a:endParaRPr lang="en-GB" sz="8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-8018585" y="1792029"/>
            <a:ext cx="1059473" cy="1327150"/>
          </a:xfrm>
          <a:custGeom>
            <a:avLst/>
            <a:gdLst>
              <a:gd name="T0" fmla="*/ 723 w 723"/>
              <a:gd name="T1" fmla="*/ 626 h 836"/>
              <a:gd name="T2" fmla="*/ 362 w 723"/>
              <a:gd name="T3" fmla="*/ 836 h 836"/>
              <a:gd name="T4" fmla="*/ 0 w 723"/>
              <a:gd name="T5" fmla="*/ 626 h 836"/>
              <a:gd name="T6" fmla="*/ 0 w 723"/>
              <a:gd name="T7" fmla="*/ 210 h 836"/>
              <a:gd name="T8" fmla="*/ 362 w 723"/>
              <a:gd name="T9" fmla="*/ 0 h 836"/>
              <a:gd name="T10" fmla="*/ 723 w 723"/>
              <a:gd name="T11" fmla="*/ 210 h 836"/>
              <a:gd name="T12" fmla="*/ 723 w 723"/>
              <a:gd name="T13" fmla="*/ 62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3" h="836">
                <a:moveTo>
                  <a:pt x="723" y="626"/>
                </a:moveTo>
                <a:lnTo>
                  <a:pt x="362" y="836"/>
                </a:lnTo>
                <a:lnTo>
                  <a:pt x="0" y="626"/>
                </a:lnTo>
                <a:lnTo>
                  <a:pt x="0" y="210"/>
                </a:lnTo>
                <a:lnTo>
                  <a:pt x="362" y="0"/>
                </a:lnTo>
                <a:lnTo>
                  <a:pt x="723" y="210"/>
                </a:lnTo>
                <a:lnTo>
                  <a:pt x="723" y="62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200" dirty="0" err="1"/>
              <a:t>Duis</a:t>
            </a:r>
            <a:r>
              <a:rPr lang="en-GB" sz="1200" dirty="0"/>
              <a:t> </a:t>
            </a:r>
            <a:r>
              <a:rPr lang="en-GB" sz="1200" dirty="0" err="1"/>
              <a:t>rutrum</a:t>
            </a:r>
            <a:r>
              <a:rPr lang="en-GB" sz="1200" dirty="0"/>
              <a:t> </a:t>
            </a:r>
            <a:r>
              <a:rPr lang="en-GB" sz="1200" dirty="0" err="1"/>
              <a:t>massa</a:t>
            </a:r>
            <a:r>
              <a:rPr lang="en-GB" sz="1200" dirty="0"/>
              <a:t> </a:t>
            </a:r>
            <a:r>
              <a:rPr lang="en-GB" sz="1200" dirty="0" err="1"/>
              <a:t>quis</a:t>
            </a:r>
            <a:r>
              <a:rPr lang="en-GB" sz="1200" dirty="0"/>
              <a:t> </a:t>
            </a:r>
            <a:r>
              <a:rPr lang="en-GB" sz="1200" dirty="0" err="1"/>
              <a:t>sem</a:t>
            </a:r>
            <a:r>
              <a:rPr lang="en-GB" sz="1200" dirty="0"/>
              <a:t> </a:t>
            </a:r>
            <a:r>
              <a:rPr lang="en-GB" sz="1200" dirty="0" err="1"/>
              <a:t>placerat</a:t>
            </a:r>
            <a:r>
              <a:rPr lang="en-GB" sz="1200" dirty="0"/>
              <a:t>, </a:t>
            </a:r>
            <a:r>
              <a:rPr lang="en-GB" sz="1200" dirty="0" err="1"/>
              <a:t>doodio</a:t>
            </a:r>
            <a:r>
              <a:rPr lang="en-GB" sz="1200" dirty="0"/>
              <a:t> </a:t>
            </a:r>
            <a:r>
              <a:rPr lang="en-GB" sz="1200" dirty="0" err="1"/>
              <a:t>pellen</a:t>
            </a:r>
            <a:r>
              <a:rPr lang="en-GB" sz="1200" dirty="0"/>
              <a:t>.</a:t>
            </a: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-8018585" y="3887532"/>
            <a:ext cx="1059473" cy="1323975"/>
          </a:xfrm>
          <a:custGeom>
            <a:avLst/>
            <a:gdLst>
              <a:gd name="T0" fmla="*/ 723 w 723"/>
              <a:gd name="T1" fmla="*/ 626 h 834"/>
              <a:gd name="T2" fmla="*/ 362 w 723"/>
              <a:gd name="T3" fmla="*/ 834 h 834"/>
              <a:gd name="T4" fmla="*/ 0 w 723"/>
              <a:gd name="T5" fmla="*/ 626 h 834"/>
              <a:gd name="T6" fmla="*/ 0 w 723"/>
              <a:gd name="T7" fmla="*/ 208 h 834"/>
              <a:gd name="T8" fmla="*/ 362 w 723"/>
              <a:gd name="T9" fmla="*/ 0 h 834"/>
              <a:gd name="T10" fmla="*/ 723 w 723"/>
              <a:gd name="T11" fmla="*/ 208 h 834"/>
              <a:gd name="T12" fmla="*/ 723 w 723"/>
              <a:gd name="T13" fmla="*/ 626 h 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3" h="834">
                <a:moveTo>
                  <a:pt x="723" y="626"/>
                </a:moveTo>
                <a:lnTo>
                  <a:pt x="362" y="834"/>
                </a:lnTo>
                <a:lnTo>
                  <a:pt x="0" y="626"/>
                </a:lnTo>
                <a:lnTo>
                  <a:pt x="0" y="208"/>
                </a:lnTo>
                <a:lnTo>
                  <a:pt x="362" y="0"/>
                </a:lnTo>
                <a:lnTo>
                  <a:pt x="723" y="208"/>
                </a:lnTo>
                <a:lnTo>
                  <a:pt x="723" y="626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200" dirty="0" err="1">
                <a:solidFill>
                  <a:srgbClr val="000000"/>
                </a:solidFill>
              </a:rPr>
              <a:t>Duis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rutrum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massa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quis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sem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placerat</a:t>
            </a:r>
            <a:r>
              <a:rPr lang="en-GB" sz="1200" dirty="0">
                <a:solidFill>
                  <a:srgbClr val="000000"/>
                </a:solidFill>
              </a:rPr>
              <a:t>, </a:t>
            </a:r>
            <a:r>
              <a:rPr lang="en-GB" sz="1200" dirty="0" err="1">
                <a:solidFill>
                  <a:srgbClr val="000000"/>
                </a:solidFill>
              </a:rPr>
              <a:t>doodio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pellen</a:t>
            </a:r>
            <a:r>
              <a:rPr lang="en-GB" sz="12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80909" name="TextBox 80908"/>
          <p:cNvSpPr txBox="1"/>
          <p:nvPr/>
        </p:nvSpPr>
        <p:spPr>
          <a:xfrm>
            <a:off x="5266267" y="1144593"/>
            <a:ext cx="3462866" cy="2739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0" indent="0">
              <a:spcBef>
                <a:spcPts val="1200"/>
              </a:spcBef>
              <a:buNone/>
            </a:pPr>
            <a:r>
              <a:rPr lang="en-GB" sz="1400" dirty="0">
                <a:solidFill>
                  <a:srgbClr val="000000"/>
                </a:solidFill>
                <a:ea typeface="MS PGothic" pitchFamily="34" charset="-128"/>
              </a:rPr>
              <a:t>With the publication of the Final Reports by OECD in October 2015, businesses now need to take action pro-actively </a:t>
            </a:r>
            <a:r>
              <a:rPr lang="en-US" sz="1400" dirty="0">
                <a:solidFill>
                  <a:srgbClr val="000000"/>
                </a:solidFill>
                <a:ea typeface="MS PGothic" pitchFamily="34" charset="-128"/>
              </a:rPr>
              <a:t>to better align with the new requirements</a:t>
            </a:r>
            <a:r>
              <a:rPr lang="en-GB" sz="1400" dirty="0">
                <a:solidFill>
                  <a:srgbClr val="000000"/>
                </a:solidFill>
                <a:ea typeface="MS PGothic" pitchFamily="34" charset="-128"/>
              </a:rPr>
              <a:t>.</a:t>
            </a:r>
          </a:p>
          <a:p>
            <a:pPr marL="0" lvl="0" indent="0">
              <a:spcBef>
                <a:spcPts val="12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ea typeface="MS PGothic" pitchFamily="34" charset="-128"/>
              </a:rPr>
              <a:t>BEPS is not purely about compliance </a:t>
            </a:r>
            <a:br>
              <a:rPr lang="en-US" sz="1400" b="1" dirty="0">
                <a:solidFill>
                  <a:srgbClr val="000000"/>
                </a:solidFill>
                <a:ea typeface="MS PGothic" pitchFamily="34" charset="-128"/>
              </a:rPr>
            </a:br>
            <a:r>
              <a:rPr lang="en-US" sz="1400" dirty="0">
                <a:solidFill>
                  <a:srgbClr val="000000"/>
                </a:solidFill>
                <a:ea typeface="MS PGothic" pitchFamily="34" charset="-128"/>
              </a:rPr>
              <a:t>but it is rather about having </a:t>
            </a:r>
            <a:r>
              <a:rPr lang="en-US" sz="1400" b="1" dirty="0">
                <a:solidFill>
                  <a:srgbClr val="000000"/>
                </a:solidFill>
                <a:ea typeface="MS PGothic" pitchFamily="34" charset="-128"/>
              </a:rPr>
              <a:t>the right operating model in place</a:t>
            </a:r>
            <a:r>
              <a:rPr lang="en-US" sz="1400" dirty="0">
                <a:solidFill>
                  <a:srgbClr val="000000"/>
                </a:solidFill>
                <a:ea typeface="MS PGothic" pitchFamily="34" charset="-128"/>
              </a:rPr>
              <a:t> to mitigate the “BEPS risk”. As captive manager, </a:t>
            </a:r>
            <a:r>
              <a:rPr lang="en-GB" sz="1400" dirty="0">
                <a:solidFill>
                  <a:srgbClr val="000000"/>
                </a:solidFill>
                <a:ea typeface="MS PGothic" pitchFamily="34" charset="-128"/>
              </a:rPr>
              <a:t>Aon can help addressing BEPS issues related to t</a:t>
            </a:r>
            <a:br>
              <a:rPr lang="en-GB" sz="1400" dirty="0">
                <a:solidFill>
                  <a:srgbClr val="000000"/>
                </a:solidFill>
                <a:ea typeface="MS PGothic" pitchFamily="34" charset="-128"/>
              </a:rPr>
            </a:br>
            <a:r>
              <a:rPr lang="en-GB" sz="1400" dirty="0">
                <a:solidFill>
                  <a:srgbClr val="000000"/>
                </a:solidFill>
                <a:ea typeface="MS PGothic" pitchFamily="34" charset="-128"/>
              </a:rPr>
              <a:t>he captive business model </a:t>
            </a:r>
            <a:r>
              <a:rPr lang="en-GB" sz="1400" b="1" dirty="0">
                <a:solidFill>
                  <a:srgbClr val="000000"/>
                </a:solidFill>
                <a:ea typeface="MS PGothic" pitchFamily="34" charset="-128"/>
              </a:rPr>
              <a:t>but does not provide tax opinions.</a:t>
            </a:r>
            <a:endParaRPr lang="en-US" sz="1400" b="1" dirty="0">
              <a:solidFill>
                <a:srgbClr val="000000"/>
              </a:solidFill>
              <a:ea typeface="MS PGothic" pitchFamily="34" charset="-128"/>
            </a:endParaRPr>
          </a:p>
          <a:p>
            <a:endParaRPr lang="en-US" sz="1400" dirty="0"/>
          </a:p>
        </p:txBody>
      </p:sp>
      <p:grpSp>
        <p:nvGrpSpPr>
          <p:cNvPr id="80910" name="Group 80909"/>
          <p:cNvGrpSpPr/>
          <p:nvPr/>
        </p:nvGrpSpPr>
        <p:grpSpPr>
          <a:xfrm>
            <a:off x="508000" y="3884883"/>
            <a:ext cx="7975600" cy="1865042"/>
            <a:chOff x="508000" y="3961083"/>
            <a:chExt cx="7975600" cy="1865042"/>
          </a:xfrm>
        </p:grpSpPr>
        <p:cxnSp>
          <p:nvCxnSpPr>
            <p:cNvPr id="80897" name="Straight Connector 80896"/>
            <p:cNvCxnSpPr/>
            <p:nvPr/>
          </p:nvCxnSpPr>
          <p:spPr bwMode="auto">
            <a:xfrm>
              <a:off x="508000" y="4507860"/>
              <a:ext cx="797560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grpSp>
          <p:nvGrpSpPr>
            <p:cNvPr id="80899" name="Group 80898"/>
            <p:cNvGrpSpPr/>
            <p:nvPr/>
          </p:nvGrpSpPr>
          <p:grpSpPr>
            <a:xfrm>
              <a:off x="745067" y="3961083"/>
              <a:ext cx="956733" cy="1093555"/>
              <a:chOff x="745067" y="4193917"/>
              <a:chExt cx="956733" cy="1093555"/>
            </a:xfrm>
          </p:grpSpPr>
          <p:sp>
            <p:nvSpPr>
              <p:cNvPr id="30" name="Hexagon 29"/>
              <p:cNvSpPr/>
              <p:nvPr/>
            </p:nvSpPr>
            <p:spPr bwMode="auto">
              <a:xfrm rot="5400000">
                <a:off x="675195" y="4269335"/>
                <a:ext cx="1093555" cy="942719"/>
              </a:xfrm>
              <a:prstGeom prst="hexagon">
                <a:avLst>
                  <a:gd name="adj" fmla="val 28135"/>
                  <a:gd name="vf" fmla="val 115470"/>
                </a:avLst>
              </a:prstGeom>
              <a:solidFill>
                <a:srgbClr val="123D8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08" charset="-128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745067" y="4487333"/>
                <a:ext cx="95673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June 2012</a:t>
                </a:r>
              </a:p>
            </p:txBody>
          </p:sp>
        </p:grpSp>
        <p:grpSp>
          <p:nvGrpSpPr>
            <p:cNvPr id="80900" name="Group 80899"/>
            <p:cNvGrpSpPr/>
            <p:nvPr/>
          </p:nvGrpSpPr>
          <p:grpSpPr>
            <a:xfrm>
              <a:off x="2013373" y="3961083"/>
              <a:ext cx="956733" cy="1093555"/>
              <a:chOff x="1981200" y="4210850"/>
              <a:chExt cx="956733" cy="1093555"/>
            </a:xfrm>
            <a:solidFill>
              <a:srgbClr val="5571A9"/>
            </a:solidFill>
          </p:grpSpPr>
          <p:sp>
            <p:nvSpPr>
              <p:cNvPr id="38" name="Hexagon 37"/>
              <p:cNvSpPr/>
              <p:nvPr/>
            </p:nvSpPr>
            <p:spPr bwMode="auto">
              <a:xfrm rot="5400000">
                <a:off x="1911328" y="4286268"/>
                <a:ext cx="1093555" cy="942719"/>
              </a:xfrm>
              <a:prstGeom prst="hexagon">
                <a:avLst>
                  <a:gd name="adj" fmla="val 28135"/>
                  <a:gd name="vf" fmla="val 115470"/>
                </a:avLst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08" charset="-128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981200" y="4504266"/>
                <a:ext cx="95673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February 2013</a:t>
                </a:r>
              </a:p>
            </p:txBody>
          </p:sp>
        </p:grpSp>
        <p:grpSp>
          <p:nvGrpSpPr>
            <p:cNvPr id="80901" name="Group 80900"/>
            <p:cNvGrpSpPr/>
            <p:nvPr/>
          </p:nvGrpSpPr>
          <p:grpSpPr>
            <a:xfrm>
              <a:off x="3281679" y="3961083"/>
              <a:ext cx="956733" cy="1093555"/>
              <a:chOff x="3191933" y="4210850"/>
              <a:chExt cx="956733" cy="1093555"/>
            </a:xfrm>
            <a:solidFill>
              <a:srgbClr val="98ABCD"/>
            </a:solidFill>
          </p:grpSpPr>
          <p:sp>
            <p:nvSpPr>
              <p:cNvPr id="40" name="Hexagon 39"/>
              <p:cNvSpPr/>
              <p:nvPr/>
            </p:nvSpPr>
            <p:spPr bwMode="auto">
              <a:xfrm rot="5400000">
                <a:off x="3122061" y="4286268"/>
                <a:ext cx="1093555" cy="942719"/>
              </a:xfrm>
              <a:prstGeom prst="hexagon">
                <a:avLst>
                  <a:gd name="adj" fmla="val 28135"/>
                  <a:gd name="vf" fmla="val 115470"/>
                </a:avLst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08" charset="-128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191933" y="4504266"/>
                <a:ext cx="95673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July</a:t>
                </a:r>
              </a:p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2013</a:t>
                </a:r>
              </a:p>
            </p:txBody>
          </p:sp>
        </p:grpSp>
        <p:grpSp>
          <p:nvGrpSpPr>
            <p:cNvPr id="80902" name="Group 80901"/>
            <p:cNvGrpSpPr/>
            <p:nvPr/>
          </p:nvGrpSpPr>
          <p:grpSpPr>
            <a:xfrm>
              <a:off x="4549985" y="3961083"/>
              <a:ext cx="956733" cy="1093555"/>
              <a:chOff x="4614333" y="4193917"/>
              <a:chExt cx="956733" cy="1093555"/>
            </a:xfrm>
          </p:grpSpPr>
          <p:sp>
            <p:nvSpPr>
              <p:cNvPr id="42" name="Hexagon 41"/>
              <p:cNvSpPr/>
              <p:nvPr/>
            </p:nvSpPr>
            <p:spPr bwMode="auto">
              <a:xfrm rot="5400000">
                <a:off x="4544461" y="4269335"/>
                <a:ext cx="1093555" cy="942719"/>
              </a:xfrm>
              <a:prstGeom prst="hexagon">
                <a:avLst>
                  <a:gd name="adj" fmla="val 28135"/>
                  <a:gd name="vf" fmla="val 115470"/>
                </a:avLst>
              </a:prstGeom>
              <a:solidFill>
                <a:srgbClr val="9E77AB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08" charset="-128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614333" y="4453465"/>
                <a:ext cx="956733" cy="648997"/>
              </a:xfrm>
              <a:prstGeom prst="rect">
                <a:avLst/>
              </a:prstGeom>
              <a:noFill/>
            </p:spPr>
            <p:txBody>
              <a:bodyPr wrap="square" lIns="0" tIns="108000" rIns="0" bIns="108000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5 October</a:t>
                </a:r>
              </a:p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2013</a:t>
                </a:r>
              </a:p>
            </p:txBody>
          </p:sp>
        </p:grpSp>
        <p:grpSp>
          <p:nvGrpSpPr>
            <p:cNvPr id="80903" name="Group 80902"/>
            <p:cNvGrpSpPr/>
            <p:nvPr/>
          </p:nvGrpSpPr>
          <p:grpSpPr>
            <a:xfrm>
              <a:off x="5818291" y="3961083"/>
              <a:ext cx="956733" cy="1093555"/>
              <a:chOff x="6019798" y="4210851"/>
              <a:chExt cx="956733" cy="1093555"/>
            </a:xfrm>
            <a:solidFill>
              <a:srgbClr val="6E267B"/>
            </a:solidFill>
          </p:grpSpPr>
          <p:sp>
            <p:nvSpPr>
              <p:cNvPr id="44" name="Hexagon 43"/>
              <p:cNvSpPr/>
              <p:nvPr/>
            </p:nvSpPr>
            <p:spPr bwMode="auto">
              <a:xfrm rot="5400000">
                <a:off x="5949926" y="4286269"/>
                <a:ext cx="1093555" cy="942719"/>
              </a:xfrm>
              <a:prstGeom prst="hexagon">
                <a:avLst>
                  <a:gd name="adj" fmla="val 28135"/>
                  <a:gd name="vf" fmla="val 115470"/>
                </a:avLst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08" charset="-128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6019798" y="4504267"/>
                <a:ext cx="95673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17 June</a:t>
                </a:r>
              </a:p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2016</a:t>
                </a:r>
              </a:p>
            </p:txBody>
          </p:sp>
        </p:grpSp>
        <p:grpSp>
          <p:nvGrpSpPr>
            <p:cNvPr id="80904" name="Group 80903"/>
            <p:cNvGrpSpPr/>
            <p:nvPr/>
          </p:nvGrpSpPr>
          <p:grpSpPr>
            <a:xfrm>
              <a:off x="7086598" y="3961083"/>
              <a:ext cx="956733" cy="1093555"/>
              <a:chOff x="7467598" y="4219317"/>
              <a:chExt cx="956733" cy="1093555"/>
            </a:xfrm>
          </p:grpSpPr>
          <p:sp>
            <p:nvSpPr>
              <p:cNvPr id="46" name="Hexagon 45"/>
              <p:cNvSpPr/>
              <p:nvPr/>
            </p:nvSpPr>
            <p:spPr bwMode="auto">
              <a:xfrm rot="5400000">
                <a:off x="7397726" y="4294735"/>
                <a:ext cx="1093555" cy="942719"/>
              </a:xfrm>
              <a:prstGeom prst="hexagon">
                <a:avLst>
                  <a:gd name="adj" fmla="val 28135"/>
                  <a:gd name="vf" fmla="val 115470"/>
                </a:avLst>
              </a:prstGeom>
              <a:solidFill>
                <a:srgbClr val="E11B2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08" charset="-128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7467598" y="4512733"/>
                <a:ext cx="95673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2016 onwards</a:t>
                </a:r>
              </a:p>
            </p:txBody>
          </p:sp>
        </p:grpSp>
        <p:sp>
          <p:nvSpPr>
            <p:cNvPr id="80905" name="TextBox 80904"/>
            <p:cNvSpPr txBox="1"/>
            <p:nvPr/>
          </p:nvSpPr>
          <p:spPr>
            <a:xfrm>
              <a:off x="821267" y="5147733"/>
              <a:ext cx="1079999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100" dirty="0"/>
                <a:t>OECD Project Kick off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082802" y="5147733"/>
              <a:ext cx="1066800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100" dirty="0"/>
                <a:t>First OECD report on how to address BEPS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342218" y="5147733"/>
              <a:ext cx="1079999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100" dirty="0"/>
                <a:t>First OECD Action Plan in </a:t>
              </a:r>
              <a:br>
                <a:rPr lang="en-US" sz="1100" dirty="0"/>
              </a:br>
              <a:r>
                <a:rPr lang="en-US" sz="1100" dirty="0"/>
                <a:t>15 Work streams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622802" y="5147733"/>
              <a:ext cx="1066800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100" dirty="0"/>
                <a:t>Final OECD Action Plan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909734" y="5147733"/>
              <a:ext cx="1151466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100" dirty="0"/>
                <a:t>EU ATA Directive approved by </a:t>
              </a:r>
              <a:br>
                <a:rPr lang="en-US" sz="1100" dirty="0"/>
              </a:br>
              <a:r>
                <a:rPr lang="en-US" sz="1100" dirty="0"/>
                <a:t>the Council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158569" y="5147733"/>
              <a:ext cx="1066800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100" dirty="0"/>
                <a:t>Implementation  by country local tax authorities and monitoring</a:t>
              </a:r>
            </a:p>
          </p:txBody>
        </p:sp>
        <p:sp>
          <p:nvSpPr>
            <p:cNvPr id="80906" name="Freeform 80905"/>
            <p:cNvSpPr/>
            <p:nvPr/>
          </p:nvSpPr>
          <p:spPr>
            <a:xfrm>
              <a:off x="3281679" y="4904702"/>
              <a:ext cx="91017" cy="921423"/>
            </a:xfrm>
            <a:custGeom>
              <a:avLst/>
              <a:gdLst>
                <a:gd name="connsiteX0" fmla="*/ 69850 w 69850"/>
                <a:gd name="connsiteY0" fmla="*/ 0 h 612775"/>
                <a:gd name="connsiteX1" fmla="*/ 0 w 69850"/>
                <a:gd name="connsiteY1" fmla="*/ 44450 h 612775"/>
                <a:gd name="connsiteX2" fmla="*/ 0 w 69850"/>
                <a:gd name="connsiteY2" fmla="*/ 612775 h 61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850" h="612775">
                  <a:moveTo>
                    <a:pt x="69850" y="0"/>
                  </a:moveTo>
                  <a:lnTo>
                    <a:pt x="0" y="44450"/>
                  </a:lnTo>
                  <a:lnTo>
                    <a:pt x="0" y="612775"/>
                  </a:lnTo>
                </a:path>
              </a:pathLst>
            </a:custGeom>
            <a:ln>
              <a:solidFill>
                <a:srgbClr val="6E267B"/>
              </a:solidFill>
              <a:prstDash val="sysDot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  <a:prstDash val="dot"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08" charset="-128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>
              <a:off x="7086598" y="4904702"/>
              <a:ext cx="91017" cy="921423"/>
            </a:xfrm>
            <a:custGeom>
              <a:avLst/>
              <a:gdLst>
                <a:gd name="connsiteX0" fmla="*/ 69850 w 69850"/>
                <a:gd name="connsiteY0" fmla="*/ 0 h 612775"/>
                <a:gd name="connsiteX1" fmla="*/ 0 w 69850"/>
                <a:gd name="connsiteY1" fmla="*/ 44450 h 612775"/>
                <a:gd name="connsiteX2" fmla="*/ 0 w 69850"/>
                <a:gd name="connsiteY2" fmla="*/ 612775 h 61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850" h="612775">
                  <a:moveTo>
                    <a:pt x="69850" y="0"/>
                  </a:moveTo>
                  <a:lnTo>
                    <a:pt x="0" y="44450"/>
                  </a:lnTo>
                  <a:lnTo>
                    <a:pt x="0" y="612775"/>
                  </a:lnTo>
                </a:path>
              </a:pathLst>
            </a:custGeom>
            <a:ln>
              <a:solidFill>
                <a:srgbClr val="6E267B"/>
              </a:solidFill>
              <a:prstDash val="sysDot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  <a:prstDash val="dot"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08" charset="-128"/>
              </a:endParaRPr>
            </a:p>
          </p:txBody>
        </p:sp>
        <p:sp>
          <p:nvSpPr>
            <p:cNvPr id="67" name="Freeform 66"/>
            <p:cNvSpPr/>
            <p:nvPr/>
          </p:nvSpPr>
          <p:spPr>
            <a:xfrm>
              <a:off x="2013373" y="4904702"/>
              <a:ext cx="91017" cy="921423"/>
            </a:xfrm>
            <a:custGeom>
              <a:avLst/>
              <a:gdLst>
                <a:gd name="connsiteX0" fmla="*/ 69850 w 69850"/>
                <a:gd name="connsiteY0" fmla="*/ 0 h 612775"/>
                <a:gd name="connsiteX1" fmla="*/ 0 w 69850"/>
                <a:gd name="connsiteY1" fmla="*/ 44450 h 612775"/>
                <a:gd name="connsiteX2" fmla="*/ 0 w 69850"/>
                <a:gd name="connsiteY2" fmla="*/ 612775 h 61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850" h="612775">
                  <a:moveTo>
                    <a:pt x="69850" y="0"/>
                  </a:moveTo>
                  <a:lnTo>
                    <a:pt x="0" y="44450"/>
                  </a:lnTo>
                  <a:lnTo>
                    <a:pt x="0" y="612775"/>
                  </a:lnTo>
                </a:path>
              </a:pathLst>
            </a:custGeom>
            <a:ln>
              <a:solidFill>
                <a:srgbClr val="6E267B"/>
              </a:solidFill>
              <a:prstDash val="sysDot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  <a:prstDash val="dot"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08" charset="-128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>
              <a:off x="767079" y="4904702"/>
              <a:ext cx="91017" cy="921423"/>
            </a:xfrm>
            <a:custGeom>
              <a:avLst/>
              <a:gdLst>
                <a:gd name="connsiteX0" fmla="*/ 69850 w 69850"/>
                <a:gd name="connsiteY0" fmla="*/ 0 h 612775"/>
                <a:gd name="connsiteX1" fmla="*/ 0 w 69850"/>
                <a:gd name="connsiteY1" fmla="*/ 44450 h 612775"/>
                <a:gd name="connsiteX2" fmla="*/ 0 w 69850"/>
                <a:gd name="connsiteY2" fmla="*/ 612775 h 61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850" h="612775">
                  <a:moveTo>
                    <a:pt x="69850" y="0"/>
                  </a:moveTo>
                  <a:lnTo>
                    <a:pt x="0" y="44450"/>
                  </a:lnTo>
                  <a:lnTo>
                    <a:pt x="0" y="612775"/>
                  </a:lnTo>
                </a:path>
              </a:pathLst>
            </a:custGeom>
            <a:ln>
              <a:solidFill>
                <a:srgbClr val="6E267B"/>
              </a:solidFill>
              <a:prstDash val="sysDot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  <a:prstDash val="dot"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08" charset="-128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>
              <a:off x="4549985" y="4904702"/>
              <a:ext cx="91017" cy="921423"/>
            </a:xfrm>
            <a:custGeom>
              <a:avLst/>
              <a:gdLst>
                <a:gd name="connsiteX0" fmla="*/ 69850 w 69850"/>
                <a:gd name="connsiteY0" fmla="*/ 0 h 612775"/>
                <a:gd name="connsiteX1" fmla="*/ 0 w 69850"/>
                <a:gd name="connsiteY1" fmla="*/ 44450 h 612775"/>
                <a:gd name="connsiteX2" fmla="*/ 0 w 69850"/>
                <a:gd name="connsiteY2" fmla="*/ 612775 h 61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850" h="612775">
                  <a:moveTo>
                    <a:pt x="69850" y="0"/>
                  </a:moveTo>
                  <a:lnTo>
                    <a:pt x="0" y="44450"/>
                  </a:lnTo>
                  <a:lnTo>
                    <a:pt x="0" y="612775"/>
                  </a:lnTo>
                </a:path>
              </a:pathLst>
            </a:custGeom>
            <a:ln>
              <a:solidFill>
                <a:srgbClr val="6E267B"/>
              </a:solidFill>
              <a:prstDash val="sysDot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  <a:prstDash val="dot"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08" charset="-128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>
              <a:off x="5818291" y="4904702"/>
              <a:ext cx="91017" cy="921423"/>
            </a:xfrm>
            <a:custGeom>
              <a:avLst/>
              <a:gdLst>
                <a:gd name="connsiteX0" fmla="*/ 69850 w 69850"/>
                <a:gd name="connsiteY0" fmla="*/ 0 h 612775"/>
                <a:gd name="connsiteX1" fmla="*/ 0 w 69850"/>
                <a:gd name="connsiteY1" fmla="*/ 44450 h 612775"/>
                <a:gd name="connsiteX2" fmla="*/ 0 w 69850"/>
                <a:gd name="connsiteY2" fmla="*/ 612775 h 61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850" h="612775">
                  <a:moveTo>
                    <a:pt x="69850" y="0"/>
                  </a:moveTo>
                  <a:lnTo>
                    <a:pt x="0" y="44450"/>
                  </a:lnTo>
                  <a:lnTo>
                    <a:pt x="0" y="612775"/>
                  </a:lnTo>
                </a:path>
              </a:pathLst>
            </a:custGeom>
            <a:ln>
              <a:solidFill>
                <a:srgbClr val="6E267B"/>
              </a:solidFill>
              <a:prstDash val="sysDot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  <a:prstDash val="dot"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08" charset="-128"/>
              </a:endParaRPr>
            </a:p>
          </p:txBody>
        </p:sp>
      </p:grpSp>
      <p:pic>
        <p:nvPicPr>
          <p:cNvPr id="48" name="Picture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34" y="1130299"/>
            <a:ext cx="198120" cy="25908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34" y="2552699"/>
            <a:ext cx="198120" cy="25908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701" y="1130299"/>
            <a:ext cx="198120" cy="259080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701" y="2120899"/>
            <a:ext cx="198120" cy="25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75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OECD Action Plan in brief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Minimum standards agreed in a comprehensive package for consistent action by countries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127018"/>
              </p:ext>
            </p:extLst>
          </p:nvPr>
        </p:nvGraphicFramePr>
        <p:xfrm>
          <a:off x="433429" y="1143817"/>
          <a:ext cx="8236437" cy="4757450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1682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1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2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1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en-GB" sz="1300" noProof="0" dirty="0">
                          <a:solidFill>
                            <a:srgbClr val="6E267B"/>
                          </a:solidFill>
                        </a:rPr>
                        <a:t>OECD Focus Areas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>
                        <a:spcBef>
                          <a:spcPts val="0"/>
                        </a:spcBef>
                      </a:pPr>
                      <a:r>
                        <a:rPr lang="en-GB" sz="1300" noProof="0" dirty="0">
                          <a:solidFill>
                            <a:srgbClr val="6E267B"/>
                          </a:solidFill>
                        </a:rPr>
                        <a:t>BEPS Action Plan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en-GB" sz="1300" noProof="0" dirty="0">
                          <a:solidFill>
                            <a:srgbClr val="6E267B"/>
                          </a:solidFill>
                        </a:rPr>
                        <a:t>Impact on</a:t>
                      </a:r>
                      <a:br>
                        <a:rPr lang="en-GB" sz="1300" noProof="0" dirty="0">
                          <a:solidFill>
                            <a:srgbClr val="6E267B"/>
                          </a:solidFill>
                        </a:rPr>
                      </a:br>
                      <a:r>
                        <a:rPr lang="en-GB" sz="1300" noProof="0" dirty="0">
                          <a:solidFill>
                            <a:srgbClr val="6E267B"/>
                          </a:solidFill>
                        </a:rPr>
                        <a:t>Captives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341">
                <a:tc rowSpan="8">
                  <a:txBody>
                    <a:bodyPr/>
                    <a:lstStyle/>
                    <a:p>
                      <a:pPr marL="88900" indent="0" algn="l">
                        <a:spcBef>
                          <a:spcPts val="1200"/>
                        </a:spcBef>
                        <a:tabLst/>
                      </a:pPr>
                      <a:r>
                        <a:rPr lang="en-GB" sz="1400" b="0" noProof="0" dirty="0"/>
                        <a:t>Embedding the digital</a:t>
                      </a:r>
                      <a:r>
                        <a:rPr lang="en-GB" sz="1400" b="0" baseline="0" noProof="0" dirty="0"/>
                        <a:t> economy specificities in taxation concepts</a:t>
                      </a:r>
                    </a:p>
                    <a:p>
                      <a:pPr marL="88900" indent="0" algn="l">
                        <a:spcBef>
                          <a:spcPts val="1200"/>
                        </a:spcBef>
                        <a:tabLst/>
                      </a:pPr>
                      <a:endParaRPr lang="en-GB" sz="1400" b="0" baseline="0" noProof="0" dirty="0"/>
                    </a:p>
                    <a:p>
                      <a:pPr marL="88900" indent="0" algn="l">
                        <a:spcBef>
                          <a:spcPts val="1200"/>
                        </a:spcBef>
                        <a:tabLst/>
                      </a:pPr>
                      <a:r>
                        <a:rPr lang="en-GB" sz="1400" b="0" baseline="0" noProof="0" dirty="0"/>
                        <a:t>Creating more coherence across increasingly interconnected national economies</a:t>
                      </a:r>
                    </a:p>
                    <a:p>
                      <a:pPr marL="88900" indent="0" algn="l">
                        <a:spcBef>
                          <a:spcPts val="1200"/>
                        </a:spcBef>
                        <a:tabLst/>
                      </a:pPr>
                      <a:endParaRPr lang="en-GB" sz="1400" b="0" baseline="0" noProof="0" dirty="0"/>
                    </a:p>
                    <a:p>
                      <a:pPr marL="88900" indent="0" algn="l">
                        <a:spcBef>
                          <a:spcPts val="1200"/>
                        </a:spcBef>
                        <a:tabLst/>
                      </a:pPr>
                      <a:r>
                        <a:rPr lang="en-GB" sz="1400" b="0" baseline="0" noProof="0" dirty="0"/>
                        <a:t>Counteracting the arrangements that lack substance</a:t>
                      </a:r>
                    </a:p>
                  </a:txBody>
                  <a:tcPr marL="36000" marR="72000" marT="36000" marB="36000" anchor="ctr">
                    <a:lnR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90400" indent="-230400" algn="l">
                        <a:spcBef>
                          <a:spcPts val="0"/>
                        </a:spcBef>
                      </a:pPr>
                      <a:r>
                        <a:rPr lang="en-GB" sz="1400" b="1" noProof="0" dirty="0"/>
                        <a:t>1.</a:t>
                      </a:r>
                      <a:r>
                        <a:rPr lang="en-GB" sz="1400" noProof="0" dirty="0"/>
                        <a:t>	Address the tax challenges of the digital</a:t>
                      </a:r>
                      <a:r>
                        <a:rPr lang="en-GB" sz="1400" baseline="0" noProof="0" dirty="0"/>
                        <a:t> economy on direct </a:t>
                      </a:r>
                      <a:br>
                        <a:rPr lang="en-GB" sz="1400" baseline="0" noProof="0" dirty="0"/>
                      </a:br>
                      <a:r>
                        <a:rPr lang="en-GB" sz="1400" baseline="0" noProof="0" dirty="0"/>
                        <a:t>and indirect taxation</a:t>
                      </a:r>
                      <a:endParaRPr lang="en-GB" sz="1400" noProof="0" dirty="0"/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67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571A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en-GB" sz="1400" noProof="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67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571A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341">
                <a:tc vMerge="1">
                  <a:txBody>
                    <a:bodyPr/>
                    <a:lstStyle/>
                    <a:p>
                      <a:endParaRPr lang="en-GB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90400" indent="-230400" algn="l">
                        <a:spcBef>
                          <a:spcPts val="0"/>
                        </a:spcBef>
                      </a:pPr>
                      <a:r>
                        <a:rPr lang="en-GB" sz="1400" b="1" noProof="0" dirty="0"/>
                        <a:t>2.</a:t>
                      </a:r>
                      <a:r>
                        <a:rPr lang="en-GB" sz="1400" noProof="0" dirty="0"/>
                        <a:t>	Neutralise the effects of hybrid</a:t>
                      </a:r>
                      <a:r>
                        <a:rPr lang="en-GB" sz="1400" baseline="0" noProof="0" dirty="0"/>
                        <a:t> mismatch arrangements (instruments or entities)</a:t>
                      </a:r>
                      <a:endParaRPr lang="en-GB" sz="1400" noProof="0" dirty="0"/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6E267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en-GB" sz="1400" noProof="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rgbClr val="6E267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341">
                <a:tc vMerge="1">
                  <a:txBody>
                    <a:bodyPr/>
                    <a:lstStyle/>
                    <a:p>
                      <a:endParaRPr lang="en-GB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90400" indent="-230400" algn="l">
                        <a:spcBef>
                          <a:spcPts val="0"/>
                        </a:spcBef>
                      </a:pPr>
                      <a:r>
                        <a:rPr lang="en-GB" sz="1400" b="1" noProof="0" dirty="0"/>
                        <a:t>3</a:t>
                      </a:r>
                      <a:r>
                        <a:rPr lang="en-GB" sz="1400" noProof="0" dirty="0"/>
                        <a:t>.	Design effective Controlled</a:t>
                      </a:r>
                      <a:r>
                        <a:rPr lang="en-GB" sz="1400" baseline="0" noProof="0" dirty="0"/>
                        <a:t> Foreign Company (CFC) </a:t>
                      </a:r>
                      <a:r>
                        <a:rPr lang="en-GB" sz="1400" noProof="0" dirty="0"/>
                        <a:t>rules</a:t>
                      </a:r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5571A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en-GB" sz="1400" noProof="0" dirty="0"/>
                    </a:p>
                  </a:txBody>
                  <a:tcPr marL="0" marR="0" marT="0" marB="0" anchor="ctr">
                    <a:solidFill>
                      <a:srgbClr val="5571A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341">
                <a:tc vMerge="1">
                  <a:txBody>
                    <a:bodyPr/>
                    <a:lstStyle/>
                    <a:p>
                      <a:endParaRPr lang="en-GB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90400" indent="-230400" algn="l">
                        <a:spcBef>
                          <a:spcPts val="0"/>
                        </a:spcBef>
                      </a:pPr>
                      <a:r>
                        <a:rPr lang="en-GB" sz="1400" b="1" noProof="0" dirty="0"/>
                        <a:t>4</a:t>
                      </a:r>
                      <a:r>
                        <a:rPr lang="en-GB" sz="1400" noProof="0" dirty="0"/>
                        <a:t>.	Limit base erosion via interest deductions and other related </a:t>
                      </a:r>
                      <a:br>
                        <a:rPr lang="en-GB" sz="1400" noProof="0" dirty="0"/>
                      </a:br>
                      <a:r>
                        <a:rPr lang="en-GB" sz="1400" noProof="0" dirty="0"/>
                        <a:t>party</a:t>
                      </a:r>
                      <a:r>
                        <a:rPr lang="en-GB" sz="1400" baseline="0" noProof="0" dirty="0"/>
                        <a:t> </a:t>
                      </a:r>
                      <a:r>
                        <a:rPr lang="en-GB" sz="1400" noProof="0" dirty="0"/>
                        <a:t>financial arrangements</a:t>
                      </a:r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en-GB" sz="1400" noProof="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7341">
                <a:tc vMerge="1">
                  <a:txBody>
                    <a:bodyPr/>
                    <a:lstStyle/>
                    <a:p>
                      <a:endParaRPr lang="en-GB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90400" indent="-230400" algn="l">
                        <a:spcBef>
                          <a:spcPts val="0"/>
                        </a:spcBef>
                      </a:pPr>
                      <a:r>
                        <a:rPr lang="en-GB" sz="1400" b="1" noProof="0" dirty="0"/>
                        <a:t>5.</a:t>
                      </a:r>
                      <a:r>
                        <a:rPr lang="en-GB" sz="1400" noProof="0" dirty="0"/>
                        <a:t>	Counter harmful tax practices</a:t>
                      </a:r>
                      <a:r>
                        <a:rPr lang="en-GB" sz="1400" baseline="0" noProof="0" dirty="0"/>
                        <a:t> more effectively by improving transparency and requiring substantial activity</a:t>
                      </a:r>
                      <a:endParaRPr lang="en-GB" sz="1400" noProof="0" dirty="0"/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6E267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571A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en-GB" sz="1400" noProof="0" dirty="0"/>
                    </a:p>
                  </a:txBody>
                  <a:tcPr marL="0" marR="0" marT="0" marB="0" anchor="ctr">
                    <a:lnB w="12700" cap="flat" cmpd="sng" algn="ctr">
                      <a:solidFill>
                        <a:srgbClr val="6E267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571A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7341">
                <a:tc vMerge="1">
                  <a:txBody>
                    <a:bodyPr/>
                    <a:lstStyle/>
                    <a:p>
                      <a:pPr marL="88900" indent="0" algn="l">
                        <a:spcBef>
                          <a:spcPts val="1200"/>
                        </a:spcBef>
                        <a:tabLst/>
                      </a:pPr>
                      <a:endParaRPr lang="en-GB" sz="1400" b="0" baseline="0" noProof="0" dirty="0"/>
                    </a:p>
                  </a:txBody>
                  <a:tcPr marL="36000" marR="72000" marT="36000" marB="36000"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590400" indent="-230400" algn="l">
                        <a:spcBef>
                          <a:spcPts val="0"/>
                        </a:spcBef>
                      </a:pPr>
                      <a:r>
                        <a:rPr lang="en-GB" sz="1400" b="1" noProof="0" dirty="0"/>
                        <a:t>6.</a:t>
                      </a:r>
                      <a:r>
                        <a:rPr lang="en-GB" sz="1400" noProof="0" dirty="0"/>
                        <a:t>	Prevent granting tax treaty benefits in inappropriate circumstances</a:t>
                      </a:r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6E267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en-GB" sz="1400" noProof="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rgbClr val="6E267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7341">
                <a:tc vMerge="1">
                  <a:txBody>
                    <a:bodyPr/>
                    <a:lstStyle/>
                    <a:p>
                      <a:pPr marL="88900" indent="0" algn="l">
                        <a:spcBef>
                          <a:spcPts val="1200"/>
                        </a:spcBef>
                        <a:tabLst/>
                      </a:pPr>
                      <a:endParaRPr lang="en-GB" sz="1400" b="0" baseline="0" noProof="0" dirty="0"/>
                    </a:p>
                  </a:txBody>
                  <a:tcPr marL="36000" marR="72000" marT="36000" marB="36000"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590400" indent="-230400" algn="l">
                        <a:spcBef>
                          <a:spcPts val="0"/>
                        </a:spcBef>
                      </a:pPr>
                      <a:r>
                        <a:rPr lang="en-GB" sz="1400" b="1" noProof="0" dirty="0"/>
                        <a:t>7.</a:t>
                      </a:r>
                      <a:r>
                        <a:rPr lang="en-GB" sz="1400" noProof="0" dirty="0"/>
                        <a:t>	Prevent the artificial avoidance of Permanent Establishment </a:t>
                      </a:r>
                      <a:br>
                        <a:rPr lang="en-GB" sz="1400" noProof="0" dirty="0"/>
                      </a:br>
                      <a:r>
                        <a:rPr lang="en-GB" sz="1400" noProof="0" dirty="0"/>
                        <a:t>(PE) status</a:t>
                      </a:r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5571A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en-GB" sz="1400" noProof="0" dirty="0"/>
                    </a:p>
                  </a:txBody>
                  <a:tcPr marL="0" marR="0" marT="0" marB="0" anchor="ctr">
                    <a:solidFill>
                      <a:srgbClr val="5571A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7923">
                <a:tc vMerge="1">
                  <a:txBody>
                    <a:bodyPr/>
                    <a:lstStyle/>
                    <a:p>
                      <a:pPr marL="88900" indent="0" algn="l">
                        <a:spcBef>
                          <a:spcPts val="1200"/>
                        </a:spcBef>
                        <a:tabLst/>
                      </a:pPr>
                      <a:endParaRPr lang="en-GB" sz="1400" b="0" baseline="0" noProof="0" dirty="0"/>
                    </a:p>
                  </a:txBody>
                  <a:tcPr marL="36000" marR="72000" marT="36000" marB="36000"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590400" indent="-590400" algn="l">
                        <a:spcBef>
                          <a:spcPts val="0"/>
                        </a:spcBef>
                      </a:pPr>
                      <a:r>
                        <a:rPr lang="en-GB" sz="1400" b="1" noProof="0" dirty="0"/>
                        <a:t>8/9/10.</a:t>
                      </a:r>
                      <a:r>
                        <a:rPr lang="en-GB" sz="1400" noProof="0" dirty="0"/>
                        <a:t>	Align transfer pricing outcomes with value creation </a:t>
                      </a:r>
                      <a:br>
                        <a:rPr lang="en-GB" sz="1400" noProof="0" dirty="0"/>
                      </a:br>
                      <a:r>
                        <a:rPr lang="en-GB" sz="1400" noProof="0" dirty="0"/>
                        <a:t>for</a:t>
                      </a:r>
                      <a:r>
                        <a:rPr lang="en-GB" sz="1400" baseline="0" noProof="0" dirty="0"/>
                        <a:t> movement of intangibles, transfer of risks and/or </a:t>
                      </a:r>
                      <a:br>
                        <a:rPr lang="en-GB" sz="1400" baseline="0" noProof="0" dirty="0"/>
                      </a:br>
                      <a:r>
                        <a:rPr lang="en-GB" sz="1400" baseline="0" noProof="0" dirty="0"/>
                        <a:t>allocation of capital</a:t>
                      </a:r>
                      <a:endParaRPr lang="en-GB" sz="1400" noProof="0" dirty="0"/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en-GB" sz="1400" noProof="0" dirty="0"/>
                    </a:p>
                  </a:txBody>
                  <a:tcPr marL="0" marR="0" marT="0" marB="0" anchor="ctr">
                    <a:lnB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Oval 5"/>
          <p:cNvSpPr>
            <a:spLocks noChangeAspect="1"/>
          </p:cNvSpPr>
          <p:nvPr/>
        </p:nvSpPr>
        <p:spPr bwMode="auto">
          <a:xfrm>
            <a:off x="8085683" y="1701808"/>
            <a:ext cx="254000" cy="25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6E26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 bwMode="auto">
          <a:xfrm>
            <a:off x="8085683" y="3750750"/>
            <a:ext cx="254000" cy="254000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rgbClr val="6E26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 bwMode="auto">
          <a:xfrm>
            <a:off x="8085683" y="4271450"/>
            <a:ext cx="254000" cy="25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6E26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 bwMode="auto">
          <a:xfrm>
            <a:off x="8085683" y="4792149"/>
            <a:ext cx="254000" cy="2540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rgbClr val="6E26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 bwMode="auto">
          <a:xfrm>
            <a:off x="8085683" y="5414452"/>
            <a:ext cx="254000" cy="2540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rgbClr val="6E26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12" name="Oval 11"/>
          <p:cNvSpPr>
            <a:spLocks noChangeAspect="1"/>
          </p:cNvSpPr>
          <p:nvPr/>
        </p:nvSpPr>
        <p:spPr bwMode="auto">
          <a:xfrm>
            <a:off x="8085683" y="3246984"/>
            <a:ext cx="254000" cy="25400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rgbClr val="6E26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spect="1"/>
          </p:cNvSpPr>
          <p:nvPr/>
        </p:nvSpPr>
        <p:spPr bwMode="auto">
          <a:xfrm>
            <a:off x="8085683" y="2747450"/>
            <a:ext cx="254000" cy="2540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rgbClr val="6E26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14" name="Oval 13"/>
          <p:cNvSpPr>
            <a:spLocks noChangeAspect="1"/>
          </p:cNvSpPr>
          <p:nvPr/>
        </p:nvSpPr>
        <p:spPr bwMode="auto">
          <a:xfrm>
            <a:off x="8085683" y="2230999"/>
            <a:ext cx="254000" cy="25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6E26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524932" y="2082800"/>
            <a:ext cx="1591734" cy="847387"/>
          </a:xfrm>
          <a:custGeom>
            <a:avLst/>
            <a:gdLst>
              <a:gd name="connsiteX0" fmla="*/ 0 w 1693334"/>
              <a:gd name="connsiteY0" fmla="*/ 778933 h 779649"/>
              <a:gd name="connsiteX1" fmla="*/ 0 w 1693334"/>
              <a:gd name="connsiteY1" fmla="*/ 778933 h 779649"/>
              <a:gd name="connsiteX2" fmla="*/ 719667 w 1693334"/>
              <a:gd name="connsiteY2" fmla="*/ 770466 h 779649"/>
              <a:gd name="connsiteX3" fmla="*/ 1075267 w 1693334"/>
              <a:gd name="connsiteY3" fmla="*/ 778933 h 779649"/>
              <a:gd name="connsiteX4" fmla="*/ 1549400 w 1693334"/>
              <a:gd name="connsiteY4" fmla="*/ 778933 h 779649"/>
              <a:gd name="connsiteX5" fmla="*/ 1549400 w 1693334"/>
              <a:gd name="connsiteY5" fmla="*/ 778933 h 779649"/>
              <a:gd name="connsiteX6" fmla="*/ 1693334 w 1693334"/>
              <a:gd name="connsiteY6" fmla="*/ 0 h 779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93334" h="779649">
                <a:moveTo>
                  <a:pt x="0" y="778933"/>
                </a:moveTo>
                <a:lnTo>
                  <a:pt x="0" y="778933"/>
                </a:lnTo>
                <a:lnTo>
                  <a:pt x="719667" y="770466"/>
                </a:lnTo>
                <a:cubicBezTo>
                  <a:pt x="838234" y="770466"/>
                  <a:pt x="956706" y="777723"/>
                  <a:pt x="1075267" y="778933"/>
                </a:cubicBezTo>
                <a:cubicBezTo>
                  <a:pt x="1233303" y="780546"/>
                  <a:pt x="1391356" y="778933"/>
                  <a:pt x="1549400" y="778933"/>
                </a:cubicBezTo>
                <a:lnTo>
                  <a:pt x="1549400" y="778933"/>
                </a:lnTo>
                <a:lnTo>
                  <a:pt x="1693334" y="0"/>
                </a:lnTo>
              </a:path>
            </a:pathLst>
          </a:custGeom>
          <a:ln w="12700" cmpd="sng">
            <a:solidFill>
              <a:srgbClr val="6E267B"/>
            </a:solidFill>
            <a:prstDash val="sysDot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541867" y="4157133"/>
            <a:ext cx="1566732" cy="677340"/>
          </a:xfrm>
          <a:custGeom>
            <a:avLst/>
            <a:gdLst>
              <a:gd name="connsiteX0" fmla="*/ 0 w 1591733"/>
              <a:gd name="connsiteY0" fmla="*/ 575733 h 575733"/>
              <a:gd name="connsiteX1" fmla="*/ 1447800 w 1591733"/>
              <a:gd name="connsiteY1" fmla="*/ 575733 h 575733"/>
              <a:gd name="connsiteX2" fmla="*/ 1591733 w 1591733"/>
              <a:gd name="connsiteY2" fmla="*/ 0 h 575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1733" h="575733">
                <a:moveTo>
                  <a:pt x="0" y="575733"/>
                </a:moveTo>
                <a:lnTo>
                  <a:pt x="1447800" y="575733"/>
                </a:lnTo>
                <a:lnTo>
                  <a:pt x="1591733" y="0"/>
                </a:lnTo>
              </a:path>
            </a:pathLst>
          </a:custGeom>
          <a:ln w="12700" cmpd="sng">
            <a:solidFill>
              <a:srgbClr val="6E267B"/>
            </a:solidFill>
            <a:prstDash val="sysDot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91067" y="5995957"/>
            <a:ext cx="612597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r>
              <a:rPr lang="en-GB" sz="800" dirty="0">
                <a:solidFill>
                  <a:srgbClr val="000000"/>
                </a:solidFill>
                <a:cs typeface="Arial" charset="0"/>
              </a:rPr>
              <a:t>Continued…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OECD Action Plan in brief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1500" dirty="0"/>
              <a:t>Minimum standards agreed in a comprehensive package for consistent action by countries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889685"/>
              </p:ext>
            </p:extLst>
          </p:nvPr>
        </p:nvGraphicFramePr>
        <p:xfrm>
          <a:off x="441896" y="1135348"/>
          <a:ext cx="8236437" cy="3851520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1682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1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2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575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en-GB" sz="1300" noProof="0" dirty="0">
                          <a:solidFill>
                            <a:srgbClr val="6E267B"/>
                          </a:solidFill>
                        </a:rPr>
                        <a:t>OECD Focus Areas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>
                        <a:spcBef>
                          <a:spcPts val="0"/>
                        </a:spcBef>
                      </a:pPr>
                      <a:r>
                        <a:rPr lang="en-GB" sz="1300" noProof="0" dirty="0">
                          <a:solidFill>
                            <a:srgbClr val="6E267B"/>
                          </a:solidFill>
                        </a:rPr>
                        <a:t>BEPS Action Plan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en-GB" sz="1300" noProof="0" dirty="0">
                          <a:solidFill>
                            <a:srgbClr val="6E267B"/>
                          </a:solidFill>
                        </a:rPr>
                        <a:t>Impact on</a:t>
                      </a:r>
                      <a:br>
                        <a:rPr lang="en-GB" sz="1300" noProof="0" dirty="0">
                          <a:solidFill>
                            <a:srgbClr val="6E267B"/>
                          </a:solidFill>
                        </a:rPr>
                      </a:br>
                      <a:r>
                        <a:rPr lang="en-GB" sz="1300" noProof="0" dirty="0">
                          <a:solidFill>
                            <a:srgbClr val="6E267B"/>
                          </a:solidFill>
                        </a:rPr>
                        <a:t>Captives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153">
                <a:tc rowSpan="5">
                  <a:txBody>
                    <a:bodyPr/>
                    <a:lstStyle/>
                    <a:p>
                      <a:pPr marL="88900" indent="0" algn="l">
                        <a:spcBef>
                          <a:spcPts val="1200"/>
                        </a:spcBef>
                        <a:tabLst/>
                      </a:pPr>
                      <a:r>
                        <a:rPr lang="en-GB" sz="1400" b="0" baseline="0" noProof="0" dirty="0"/>
                        <a:t>Enabling governments to collect more information and to co-operate</a:t>
                      </a:r>
                    </a:p>
                    <a:p>
                      <a:pPr marL="88900" indent="0" algn="l">
                        <a:spcBef>
                          <a:spcPts val="1200"/>
                        </a:spcBef>
                        <a:tabLst/>
                      </a:pPr>
                      <a:endParaRPr lang="en-GB" sz="1400" b="0" baseline="0" noProof="0" dirty="0"/>
                    </a:p>
                    <a:p>
                      <a:pPr marL="88900" indent="0" algn="l">
                        <a:spcBef>
                          <a:spcPts val="1200"/>
                        </a:spcBef>
                        <a:tabLst/>
                      </a:pPr>
                      <a:endParaRPr lang="en-GB" sz="1400" b="0" baseline="0" noProof="0" dirty="0"/>
                    </a:p>
                    <a:p>
                      <a:pPr marL="88900" indent="0" algn="l">
                        <a:spcBef>
                          <a:spcPts val="1200"/>
                        </a:spcBef>
                        <a:tabLst/>
                      </a:pPr>
                      <a:r>
                        <a:rPr lang="en-GB" sz="1400" b="0" baseline="0" noProof="0" dirty="0"/>
                        <a:t>Developing ways to implement the changes beyond a treaty-by-treaty approach</a:t>
                      </a:r>
                      <a:endParaRPr lang="en-GB" sz="14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72000" marT="36000" marB="36000" anchor="ctr">
                    <a:lnR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90400" indent="-324000" algn="l">
                        <a:spcBef>
                          <a:spcPts val="0"/>
                        </a:spcBef>
                      </a:pPr>
                      <a:r>
                        <a:rPr lang="en-GB" sz="1400" b="1" noProof="0" dirty="0"/>
                        <a:t>11.</a:t>
                      </a:r>
                      <a:r>
                        <a:rPr lang="en-GB" sz="1400" noProof="0" dirty="0"/>
                        <a:t>	Collect and analyse data on BEPS impact and the effectiveness of the actions taken</a:t>
                      </a:r>
                      <a:r>
                        <a:rPr lang="en-GB" sz="1400" baseline="0" noProof="0" dirty="0"/>
                        <a:t> to address it</a:t>
                      </a:r>
                      <a:endParaRPr lang="en-GB" sz="1400" noProof="0" dirty="0"/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71A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en-GB" sz="1400" noProof="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71A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9153">
                <a:tc vMerge="1">
                  <a:txBody>
                    <a:bodyPr/>
                    <a:lstStyle/>
                    <a:p>
                      <a:endParaRPr lang="en-GB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90400" indent="-324000" algn="l">
                        <a:spcBef>
                          <a:spcPts val="0"/>
                        </a:spcBef>
                      </a:pPr>
                      <a:r>
                        <a:rPr lang="en-GB" sz="1400" b="1" noProof="0" dirty="0"/>
                        <a:t>12</a:t>
                      </a:r>
                      <a:r>
                        <a:rPr lang="en-GB" sz="1400" noProof="0" dirty="0"/>
                        <a:t>.	Require</a:t>
                      </a:r>
                      <a:r>
                        <a:rPr lang="en-GB" sz="1400" baseline="0" noProof="0" dirty="0"/>
                        <a:t> taxpayers to disclose their aggressive tax planning arrangements</a:t>
                      </a:r>
                      <a:endParaRPr lang="en-GB" sz="1400" noProof="0" dirty="0"/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en-GB" sz="1400" noProof="0" dirty="0"/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153">
                <a:tc vMerge="1">
                  <a:txBody>
                    <a:bodyPr/>
                    <a:lstStyle/>
                    <a:p>
                      <a:endParaRPr lang="en-GB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90400" indent="-324000" algn="l">
                        <a:spcBef>
                          <a:spcPts val="0"/>
                        </a:spcBef>
                      </a:pPr>
                      <a:r>
                        <a:rPr lang="en-GB" sz="1400" b="1" noProof="0" dirty="0"/>
                        <a:t>13</a:t>
                      </a:r>
                      <a:r>
                        <a:rPr lang="en-GB" sz="1400" noProof="0" dirty="0"/>
                        <a:t>.	Develop </a:t>
                      </a:r>
                      <a:r>
                        <a:rPr lang="en-GB" sz="1400" baseline="0" noProof="0" dirty="0"/>
                        <a:t>transfer pricing documentation to enhance transparency on global allocation of income</a:t>
                      </a:r>
                      <a:endParaRPr lang="en-GB" sz="1400" noProof="0" dirty="0"/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5571A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en-GB" sz="1400" noProof="0" dirty="0"/>
                    </a:p>
                  </a:txBody>
                  <a:tcPr marL="0" marR="0" marT="0" marB="0" anchor="ctr">
                    <a:solidFill>
                      <a:srgbClr val="5571A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153">
                <a:tc vMerge="1">
                  <a:txBody>
                    <a:bodyPr/>
                    <a:lstStyle/>
                    <a:p>
                      <a:endParaRPr lang="en-GB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90400" indent="-324000" algn="l">
                        <a:spcBef>
                          <a:spcPts val="0"/>
                        </a:spcBef>
                      </a:pPr>
                      <a:r>
                        <a:rPr lang="en-GB" sz="1400" b="1" noProof="0" dirty="0"/>
                        <a:t>14</a:t>
                      </a:r>
                      <a:r>
                        <a:rPr lang="en-GB" sz="1400" noProof="0" dirty="0"/>
                        <a:t>.	Develop mechanisms to make resolution of tax treaty-related disputes</a:t>
                      </a:r>
                      <a:r>
                        <a:rPr lang="en-GB" sz="1400" baseline="0" noProof="0" dirty="0"/>
                        <a:t> more effective</a:t>
                      </a:r>
                      <a:endParaRPr lang="en-GB" sz="1400" noProof="0" dirty="0"/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6E267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en-GB" sz="1400" noProof="0" dirty="0"/>
                    </a:p>
                  </a:txBody>
                  <a:tcPr marL="0" marR="0" marT="0" marB="0" anchor="ctr">
                    <a:lnB w="12700" cap="flat" cmpd="sng" algn="ctr">
                      <a:solidFill>
                        <a:srgbClr val="6E267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9153">
                <a:tc vMerge="1">
                  <a:txBody>
                    <a:bodyPr/>
                    <a:lstStyle/>
                    <a:p>
                      <a:endParaRPr lang="en-GB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90400" indent="-324000" algn="l">
                        <a:spcBef>
                          <a:spcPts val="0"/>
                        </a:spcBef>
                      </a:pPr>
                      <a:r>
                        <a:rPr lang="en-GB" sz="1400" b="1" noProof="0" dirty="0"/>
                        <a:t>15.</a:t>
                      </a:r>
                      <a:r>
                        <a:rPr lang="en-GB" sz="1400" noProof="0" dirty="0"/>
                        <a:t>	Develop</a:t>
                      </a:r>
                      <a:r>
                        <a:rPr lang="en-GB" sz="1400" baseline="0" noProof="0" dirty="0"/>
                        <a:t> a multilateral instrument to enable jurisdictions to implement actions and amend bilateral tax treaties</a:t>
                      </a:r>
                      <a:endParaRPr lang="en-GB" sz="1400" noProof="0" dirty="0"/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6E267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71A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en-GB" sz="1400" noProof="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rgbClr val="6E267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6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71A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Freeform 2"/>
          <p:cNvSpPr/>
          <p:nvPr/>
        </p:nvSpPr>
        <p:spPr>
          <a:xfrm flipV="1">
            <a:off x="541867" y="3344333"/>
            <a:ext cx="1566732" cy="990600"/>
          </a:xfrm>
          <a:custGeom>
            <a:avLst/>
            <a:gdLst>
              <a:gd name="connsiteX0" fmla="*/ 0 w 1591733"/>
              <a:gd name="connsiteY0" fmla="*/ 575733 h 575733"/>
              <a:gd name="connsiteX1" fmla="*/ 1447800 w 1591733"/>
              <a:gd name="connsiteY1" fmla="*/ 575733 h 575733"/>
              <a:gd name="connsiteX2" fmla="*/ 1591733 w 1591733"/>
              <a:gd name="connsiteY2" fmla="*/ 0 h 575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1733" h="575733">
                <a:moveTo>
                  <a:pt x="0" y="575733"/>
                </a:moveTo>
                <a:lnTo>
                  <a:pt x="1447800" y="575733"/>
                </a:lnTo>
                <a:lnTo>
                  <a:pt x="1591733" y="0"/>
                </a:lnTo>
              </a:path>
            </a:pathLst>
          </a:custGeom>
          <a:ln w="12700" cmpd="sng">
            <a:solidFill>
              <a:srgbClr val="6E267B"/>
            </a:solidFill>
            <a:prstDash val="sysDot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>
            <a:off x="8111086" y="1862683"/>
            <a:ext cx="254000" cy="25400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rgbClr val="6E26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rgbClr val="6E267B"/>
                </a:solidFill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18" name="Oval 17"/>
          <p:cNvSpPr>
            <a:spLocks noChangeAspect="1"/>
          </p:cNvSpPr>
          <p:nvPr/>
        </p:nvSpPr>
        <p:spPr bwMode="auto">
          <a:xfrm>
            <a:off x="8111086" y="4550848"/>
            <a:ext cx="254000" cy="25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6E26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rgbClr val="6E267B"/>
                </a:solidFill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8111086" y="3754983"/>
            <a:ext cx="254000" cy="25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6E26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rgbClr val="6E267B"/>
                </a:solidFill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20" name="Oval 19"/>
          <p:cNvSpPr>
            <a:spLocks noChangeAspect="1"/>
          </p:cNvSpPr>
          <p:nvPr/>
        </p:nvSpPr>
        <p:spPr bwMode="auto">
          <a:xfrm>
            <a:off x="8111086" y="3179249"/>
            <a:ext cx="254000" cy="254000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rgbClr val="6E26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rgbClr val="6E267B"/>
                </a:solidFill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21" name="Oval 20"/>
          <p:cNvSpPr>
            <a:spLocks noChangeAspect="1"/>
          </p:cNvSpPr>
          <p:nvPr/>
        </p:nvSpPr>
        <p:spPr bwMode="auto">
          <a:xfrm>
            <a:off x="8111086" y="2484983"/>
            <a:ext cx="254000" cy="25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6E26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rgbClr val="6E267B"/>
                </a:solidFill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106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Captives implications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7199" y="561979"/>
            <a:ext cx="8449733" cy="219075"/>
          </a:xfrm>
        </p:spPr>
        <p:txBody>
          <a:bodyPr/>
          <a:lstStyle/>
          <a:p>
            <a:r>
              <a:rPr lang="en-US" sz="1500" dirty="0">
                <a:solidFill>
                  <a:srgbClr val="E11B22"/>
                </a:solidFill>
              </a:rPr>
              <a:t>No single aspect on its own addresses BEPS, it is rather the interplay among different dimensions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457200" y="1144592"/>
            <a:ext cx="7763933" cy="4783137"/>
          </a:xfrm>
        </p:spPr>
        <p:txBody>
          <a:bodyPr/>
          <a:lstStyle/>
          <a:p>
            <a:pPr marL="360000" indent="0">
              <a:spcBef>
                <a:spcPts val="1200"/>
              </a:spcBef>
              <a:buNone/>
            </a:pPr>
            <a:r>
              <a:rPr lang="en-GB" dirty="0"/>
              <a:t>The Action Plan goes </a:t>
            </a:r>
            <a:r>
              <a:rPr lang="en-GB" b="1" dirty="0"/>
              <a:t>far beyond the usual transfer pricing aspects</a:t>
            </a:r>
            <a:r>
              <a:rPr lang="en-GB" dirty="0"/>
              <a:t> and current </a:t>
            </a:r>
            <a:br>
              <a:rPr lang="en-GB" dirty="0"/>
            </a:br>
            <a:r>
              <a:rPr lang="en-GB" dirty="0"/>
              <a:t>“arm’s length principle”, enabling to re-characterise transactions even where they are </a:t>
            </a:r>
            <a:br>
              <a:rPr lang="en-GB" dirty="0"/>
            </a:br>
            <a:r>
              <a:rPr lang="en-GB" dirty="0"/>
              <a:t>priced at arm’s length.</a:t>
            </a:r>
          </a:p>
          <a:p>
            <a:pPr marL="360000" indent="0">
              <a:spcBef>
                <a:spcPts val="1200"/>
              </a:spcBef>
              <a:buNone/>
            </a:pPr>
            <a:r>
              <a:rPr lang="en-GB" dirty="0"/>
              <a:t>Changes to guidelines ensure that incomes are not shifted to “cash boxes”, </a:t>
            </a:r>
            <a:br>
              <a:rPr lang="en-GB" dirty="0"/>
            </a:br>
            <a:r>
              <a:rPr lang="en-GB" dirty="0"/>
              <a:t>i.e. capital-rich shell companies with few if any employees and little economic activity. </a:t>
            </a:r>
            <a:br>
              <a:rPr lang="en-GB" dirty="0"/>
            </a:br>
            <a:r>
              <a:rPr lang="en-GB" dirty="0"/>
              <a:t>If the capital-rich entity does not in fact control the financial risks associated with its </a:t>
            </a:r>
            <a:br>
              <a:rPr lang="en-GB" dirty="0"/>
            </a:br>
            <a:r>
              <a:rPr lang="en-GB" dirty="0"/>
              <a:t>funding, then it will be entitled to no more than risk-free return.</a:t>
            </a:r>
          </a:p>
          <a:p>
            <a:pPr marL="360000" indent="0">
              <a:spcBef>
                <a:spcPts val="1200"/>
              </a:spcBef>
              <a:buNone/>
            </a:pPr>
            <a:r>
              <a:rPr lang="en-GB" dirty="0"/>
              <a:t>Assessment and documentation takes a </a:t>
            </a:r>
            <a:r>
              <a:rPr lang="en-GB" b="1" dirty="0"/>
              <a:t>3-tiered approach</a:t>
            </a:r>
            <a:r>
              <a:rPr lang="en-GB" dirty="0"/>
              <a:t> now for multinational </a:t>
            </a:r>
            <a:br>
              <a:rPr lang="en-GB" dirty="0"/>
            </a:br>
            <a:r>
              <a:rPr lang="en-GB" dirty="0"/>
              <a:t>companies with annual consolidated group revenues </a:t>
            </a:r>
            <a:br>
              <a:rPr lang="en-GB" dirty="0"/>
            </a:br>
            <a:r>
              <a:rPr lang="en-GB" dirty="0"/>
              <a:t>≥ EUR 750m : Global Master File, Local File, and Country-by-Country Report.</a:t>
            </a:r>
          </a:p>
          <a:p>
            <a:pPr marL="360000" indent="0">
              <a:spcBef>
                <a:spcPts val="1200"/>
              </a:spcBef>
              <a:buNone/>
            </a:pPr>
            <a:r>
              <a:rPr lang="en-GB" dirty="0"/>
              <a:t>Potential key consequences for captive programs could be:</a:t>
            </a:r>
          </a:p>
          <a:p>
            <a:pPr marL="742950" lvl="1" indent="-285750">
              <a:spcBef>
                <a:spcPts val="300"/>
              </a:spcBef>
              <a:buFont typeface="Wingdings" charset="2"/>
              <a:buChar char="§"/>
            </a:pPr>
            <a:r>
              <a:rPr lang="en-GB" dirty="0"/>
              <a:t> </a:t>
            </a:r>
            <a:r>
              <a:rPr lang="en-GB" b="1" dirty="0"/>
              <a:t>Double taxation and non recognition of premiums</a:t>
            </a:r>
          </a:p>
          <a:p>
            <a:pPr marL="742950" lvl="1" indent="-285750">
              <a:spcBef>
                <a:spcPts val="300"/>
              </a:spcBef>
              <a:buFont typeface="Wingdings" charset="2"/>
              <a:buChar char="§"/>
            </a:pPr>
            <a:r>
              <a:rPr lang="en-GB" dirty="0"/>
              <a:t> Increased </a:t>
            </a:r>
            <a:r>
              <a:rPr lang="en-GB" b="1" dirty="0"/>
              <a:t>costs</a:t>
            </a:r>
            <a:r>
              <a:rPr lang="en-GB" dirty="0"/>
              <a:t> of administration and compliance</a:t>
            </a:r>
          </a:p>
          <a:p>
            <a:pPr marL="742950" lvl="1" indent="-285750">
              <a:spcBef>
                <a:spcPts val="300"/>
              </a:spcBef>
              <a:buFont typeface="Wingdings" charset="2"/>
              <a:buChar char="§"/>
            </a:pPr>
            <a:r>
              <a:rPr lang="en-GB" dirty="0"/>
              <a:t> Increased </a:t>
            </a:r>
            <a:r>
              <a:rPr lang="en-GB" b="1" dirty="0"/>
              <a:t>documentation and reporting</a:t>
            </a:r>
          </a:p>
          <a:p>
            <a:pPr marL="742950" lvl="1" indent="-285750">
              <a:spcBef>
                <a:spcPts val="300"/>
              </a:spcBef>
              <a:buFont typeface="Wingdings" charset="2"/>
              <a:buChar char="§"/>
            </a:pPr>
            <a:r>
              <a:rPr lang="en-GB" dirty="0"/>
              <a:t> Fiscal </a:t>
            </a:r>
            <a:r>
              <a:rPr lang="en-GB" b="1" dirty="0"/>
              <a:t>uncertainty</a:t>
            </a:r>
            <a:r>
              <a:rPr lang="en-GB" dirty="0"/>
              <a:t> and room for more tax audits</a:t>
            </a:r>
          </a:p>
          <a:p>
            <a:pPr marL="285750" indent="-285750">
              <a:spcBef>
                <a:spcPts val="1200"/>
              </a:spcBef>
              <a:buFont typeface="Wingdings" pitchFamily="2" charset="2"/>
              <a:buChar char="Ø"/>
            </a:pPr>
            <a:endParaRPr lang="en-GB" dirty="0"/>
          </a:p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34" y="1130299"/>
            <a:ext cx="198120" cy="25908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34" y="1926165"/>
            <a:ext cx="198120" cy="25908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34" y="2916766"/>
            <a:ext cx="198120" cy="25908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34" y="3721100"/>
            <a:ext cx="198120" cy="25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96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4419602" y="1820334"/>
            <a:ext cx="4241800" cy="3708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08" charset="-128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Captives implications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7199" y="561979"/>
            <a:ext cx="8449733" cy="219075"/>
          </a:xfrm>
        </p:spPr>
        <p:txBody>
          <a:bodyPr/>
          <a:lstStyle/>
          <a:p>
            <a:r>
              <a:rPr lang="en-US" sz="1500" dirty="0">
                <a:solidFill>
                  <a:srgbClr val="E11B22"/>
                </a:solidFill>
              </a:rPr>
              <a:t>No single aspect on its own addresses BEPS, it is rather the interplay among different dimensions</a:t>
            </a:r>
          </a:p>
        </p:txBody>
      </p:sp>
      <p:sp>
        <p:nvSpPr>
          <p:cNvPr id="9" name="Freeform 8"/>
          <p:cNvSpPr>
            <a:spLocks noChangeAspect="1"/>
          </p:cNvSpPr>
          <p:nvPr/>
        </p:nvSpPr>
        <p:spPr bwMode="auto">
          <a:xfrm>
            <a:off x="4411133" y="1055272"/>
            <a:ext cx="4241800" cy="4888413"/>
          </a:xfrm>
          <a:custGeom>
            <a:avLst/>
            <a:gdLst>
              <a:gd name="T0" fmla="*/ 723 w 723"/>
              <a:gd name="T1" fmla="*/ 626 h 836"/>
              <a:gd name="T2" fmla="*/ 362 w 723"/>
              <a:gd name="T3" fmla="*/ 836 h 836"/>
              <a:gd name="T4" fmla="*/ 0 w 723"/>
              <a:gd name="T5" fmla="*/ 626 h 836"/>
              <a:gd name="T6" fmla="*/ 0 w 723"/>
              <a:gd name="T7" fmla="*/ 210 h 836"/>
              <a:gd name="T8" fmla="*/ 362 w 723"/>
              <a:gd name="T9" fmla="*/ 0 h 836"/>
              <a:gd name="T10" fmla="*/ 723 w 723"/>
              <a:gd name="T11" fmla="*/ 210 h 836"/>
              <a:gd name="T12" fmla="*/ 723 w 723"/>
              <a:gd name="T13" fmla="*/ 62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3" h="836">
                <a:moveTo>
                  <a:pt x="723" y="626"/>
                </a:moveTo>
                <a:lnTo>
                  <a:pt x="362" y="836"/>
                </a:lnTo>
                <a:lnTo>
                  <a:pt x="0" y="626"/>
                </a:lnTo>
                <a:lnTo>
                  <a:pt x="0" y="210"/>
                </a:lnTo>
                <a:lnTo>
                  <a:pt x="362" y="0"/>
                </a:lnTo>
                <a:lnTo>
                  <a:pt x="723" y="210"/>
                </a:lnTo>
                <a:lnTo>
                  <a:pt x="723" y="62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457201" y="1144592"/>
            <a:ext cx="3708400" cy="4783137"/>
          </a:xfrm>
        </p:spPr>
        <p:txBody>
          <a:bodyPr/>
          <a:lstStyle/>
          <a:p>
            <a:pPr marL="360000" indent="0">
              <a:spcBef>
                <a:spcPts val="1200"/>
              </a:spcBef>
              <a:buNone/>
            </a:pPr>
            <a:r>
              <a:rPr lang="en-GB" dirty="0"/>
              <a:t>BEPS therefore needs to be addressed across 5 dimensions:</a:t>
            </a:r>
            <a:br>
              <a:rPr lang="en-GB" dirty="0"/>
            </a:br>
            <a:endParaRPr lang="en-GB" dirty="0"/>
          </a:p>
          <a:p>
            <a:pPr marL="770400" lvl="1" indent="-313200">
              <a:spcBef>
                <a:spcPts val="300"/>
              </a:spcBef>
              <a:buFont typeface="+mj-lt"/>
              <a:buAutoNum type="arabicPeriod"/>
            </a:pPr>
            <a:r>
              <a:rPr lang="en-GB" dirty="0"/>
              <a:t> </a:t>
            </a:r>
            <a:r>
              <a:rPr lang="en-GB" b="1" dirty="0"/>
              <a:t>Economic rationale</a:t>
            </a:r>
            <a:r>
              <a:rPr lang="en-GB" dirty="0"/>
              <a:t> of the risk transfer transaction</a:t>
            </a:r>
            <a:br>
              <a:rPr lang="en-GB" dirty="0"/>
            </a:br>
            <a:endParaRPr lang="en-GB" dirty="0"/>
          </a:p>
          <a:p>
            <a:pPr marL="770400" lvl="1" indent="-313200">
              <a:spcBef>
                <a:spcPts val="300"/>
              </a:spcBef>
              <a:buFont typeface="+mj-lt"/>
              <a:buAutoNum type="arabicPeriod"/>
            </a:pPr>
            <a:r>
              <a:rPr lang="en-GB" dirty="0"/>
              <a:t> </a:t>
            </a:r>
            <a:r>
              <a:rPr lang="en-GB" b="1" dirty="0"/>
              <a:t>Governance</a:t>
            </a:r>
            <a:r>
              <a:rPr lang="en-GB" dirty="0"/>
              <a:t> around decision making and risk control</a:t>
            </a:r>
            <a:br>
              <a:rPr lang="en-GB" dirty="0"/>
            </a:br>
            <a:endParaRPr lang="en-GB" dirty="0"/>
          </a:p>
          <a:p>
            <a:pPr marL="770400" lvl="1" indent="-313200">
              <a:spcBef>
                <a:spcPts val="300"/>
              </a:spcBef>
              <a:buFont typeface="+mj-lt"/>
              <a:buAutoNum type="arabicPeriod"/>
            </a:pPr>
            <a:r>
              <a:rPr lang="en-GB" dirty="0"/>
              <a:t> Risk </a:t>
            </a:r>
            <a:r>
              <a:rPr lang="en-GB" b="1" dirty="0"/>
              <a:t>pricing and capitalisation</a:t>
            </a:r>
            <a:r>
              <a:rPr lang="en-GB" dirty="0"/>
              <a:t> appropriateness</a:t>
            </a:r>
            <a:br>
              <a:rPr lang="en-GB" dirty="0"/>
            </a:br>
            <a:endParaRPr lang="en-GB" dirty="0"/>
          </a:p>
          <a:p>
            <a:pPr marL="770400" lvl="1" indent="-313200">
              <a:spcBef>
                <a:spcPts val="300"/>
              </a:spcBef>
              <a:buFont typeface="+mj-lt"/>
              <a:buAutoNum type="arabicPeriod"/>
            </a:pPr>
            <a:r>
              <a:rPr lang="en-GB" dirty="0"/>
              <a:t> </a:t>
            </a:r>
            <a:r>
              <a:rPr lang="en-GB" b="1" dirty="0"/>
              <a:t>Substance</a:t>
            </a:r>
            <a:r>
              <a:rPr lang="en-GB" dirty="0"/>
              <a:t> of the captive activity </a:t>
            </a:r>
            <a:br>
              <a:rPr lang="en-GB" dirty="0"/>
            </a:br>
            <a:r>
              <a:rPr lang="en-GB" dirty="0"/>
              <a:t>and establishment</a:t>
            </a:r>
            <a:br>
              <a:rPr lang="en-GB" dirty="0"/>
            </a:br>
            <a:endParaRPr lang="en-GB" dirty="0"/>
          </a:p>
          <a:p>
            <a:pPr marL="770400" lvl="1" indent="-313200">
              <a:spcBef>
                <a:spcPts val="300"/>
              </a:spcBef>
              <a:buFont typeface="+mj-lt"/>
              <a:buAutoNum type="arabicPeriod"/>
            </a:pPr>
            <a:r>
              <a:rPr lang="en-GB" dirty="0"/>
              <a:t> </a:t>
            </a:r>
            <a:r>
              <a:rPr lang="en-GB" b="1" dirty="0"/>
              <a:t>Documentation</a:t>
            </a:r>
            <a:r>
              <a:rPr lang="en-GB" dirty="0"/>
              <a:t> of the above</a:t>
            </a:r>
          </a:p>
          <a:p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416935095"/>
              </p:ext>
            </p:extLst>
          </p:nvPr>
        </p:nvGraphicFramePr>
        <p:xfrm>
          <a:off x="4043844" y="1439334"/>
          <a:ext cx="5100156" cy="3894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34" y="1130299"/>
            <a:ext cx="198120" cy="25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12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Captives implications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solidFill>
                  <a:srgbClr val="E11B22"/>
                </a:solidFill>
              </a:rPr>
              <a:t>Issues are wide-ranging and potentially apply to any captive structure globally</a:t>
            </a:r>
            <a:endParaRPr lang="en-US" dirty="0">
              <a:solidFill>
                <a:srgbClr val="E11B22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191931" y="2844799"/>
            <a:ext cx="2700000" cy="2541062"/>
          </a:xfrm>
        </p:spPr>
        <p:txBody>
          <a:bodyPr/>
          <a:lstStyle/>
          <a:p>
            <a:pPr marL="158400" indent="-15840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the insurance/captive transaction commercially rational, i.e. would it be </a:t>
            </a:r>
            <a:br>
              <a:rPr lang="en-GB" dirty="0"/>
            </a:br>
            <a:r>
              <a:rPr lang="en-GB" dirty="0"/>
              <a:t>agreed between unrelated parties under comparable economic circumstances </a:t>
            </a:r>
            <a:br>
              <a:rPr lang="en-GB" dirty="0"/>
            </a:br>
            <a:r>
              <a:rPr lang="en-GB" dirty="0"/>
              <a:t>(‘tax purpose’ test)?</a:t>
            </a:r>
          </a:p>
          <a:p>
            <a:pPr marL="158400" indent="-15840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value created in the </a:t>
            </a:r>
            <a:br>
              <a:rPr lang="en-GB" dirty="0"/>
            </a:br>
            <a:r>
              <a:rPr lang="en-GB" dirty="0"/>
              <a:t>process as opposed to a </a:t>
            </a:r>
            <a:br>
              <a:rPr lang="en-GB" dirty="0"/>
            </a:br>
            <a:r>
              <a:rPr lang="en-GB" dirty="0"/>
              <a:t>low value-adding intra-group transaction?</a:t>
            </a:r>
          </a:p>
          <a:p>
            <a:pPr marL="158400" indent="-158400">
              <a:buFont typeface="Wingdings" charset="2"/>
              <a:buChar char="§"/>
            </a:pPr>
            <a:endParaRPr lang="en-US" dirty="0"/>
          </a:p>
        </p:txBody>
      </p:sp>
      <p:sp>
        <p:nvSpPr>
          <p:cNvPr id="6" name="Freeform 12"/>
          <p:cNvSpPr>
            <a:spLocks noChangeAspect="1"/>
          </p:cNvSpPr>
          <p:nvPr/>
        </p:nvSpPr>
        <p:spPr bwMode="auto">
          <a:xfrm>
            <a:off x="3834418" y="1109136"/>
            <a:ext cx="1373409" cy="1582769"/>
          </a:xfrm>
          <a:custGeom>
            <a:avLst/>
            <a:gdLst>
              <a:gd name="T0" fmla="*/ 723 w 723"/>
              <a:gd name="T1" fmla="*/ 626 h 836"/>
              <a:gd name="T2" fmla="*/ 362 w 723"/>
              <a:gd name="T3" fmla="*/ 836 h 836"/>
              <a:gd name="T4" fmla="*/ 0 w 723"/>
              <a:gd name="T5" fmla="*/ 626 h 836"/>
              <a:gd name="T6" fmla="*/ 0 w 723"/>
              <a:gd name="T7" fmla="*/ 210 h 836"/>
              <a:gd name="T8" fmla="*/ 362 w 723"/>
              <a:gd name="T9" fmla="*/ 0 h 836"/>
              <a:gd name="T10" fmla="*/ 723 w 723"/>
              <a:gd name="T11" fmla="*/ 210 h 836"/>
              <a:gd name="T12" fmla="*/ 723 w 723"/>
              <a:gd name="T13" fmla="*/ 62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3" h="836">
                <a:moveTo>
                  <a:pt x="723" y="626"/>
                </a:moveTo>
                <a:lnTo>
                  <a:pt x="362" y="836"/>
                </a:lnTo>
                <a:lnTo>
                  <a:pt x="0" y="626"/>
                </a:lnTo>
                <a:lnTo>
                  <a:pt x="0" y="210"/>
                </a:lnTo>
                <a:lnTo>
                  <a:pt x="362" y="0"/>
                </a:lnTo>
                <a:lnTo>
                  <a:pt x="723" y="210"/>
                </a:lnTo>
                <a:lnTo>
                  <a:pt x="723" y="626"/>
                </a:lnTo>
                <a:close/>
              </a:path>
            </a:pathLst>
          </a:custGeom>
          <a:solidFill>
            <a:srgbClr val="6E267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7" name="Freeform 14"/>
          <p:cNvSpPr>
            <a:spLocks noChangeAspect="1"/>
          </p:cNvSpPr>
          <p:nvPr/>
        </p:nvSpPr>
        <p:spPr bwMode="auto">
          <a:xfrm>
            <a:off x="6631455" y="1109136"/>
            <a:ext cx="1373409" cy="1582769"/>
          </a:xfrm>
          <a:custGeom>
            <a:avLst/>
            <a:gdLst>
              <a:gd name="T0" fmla="*/ 723 w 723"/>
              <a:gd name="T1" fmla="*/ 626 h 836"/>
              <a:gd name="T2" fmla="*/ 361 w 723"/>
              <a:gd name="T3" fmla="*/ 836 h 836"/>
              <a:gd name="T4" fmla="*/ 0 w 723"/>
              <a:gd name="T5" fmla="*/ 626 h 836"/>
              <a:gd name="T6" fmla="*/ 0 w 723"/>
              <a:gd name="T7" fmla="*/ 210 h 836"/>
              <a:gd name="T8" fmla="*/ 361 w 723"/>
              <a:gd name="T9" fmla="*/ 0 h 836"/>
              <a:gd name="T10" fmla="*/ 723 w 723"/>
              <a:gd name="T11" fmla="*/ 210 h 836"/>
              <a:gd name="T12" fmla="*/ 723 w 723"/>
              <a:gd name="T13" fmla="*/ 62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3" h="836">
                <a:moveTo>
                  <a:pt x="723" y="626"/>
                </a:moveTo>
                <a:lnTo>
                  <a:pt x="361" y="836"/>
                </a:lnTo>
                <a:lnTo>
                  <a:pt x="0" y="626"/>
                </a:lnTo>
                <a:lnTo>
                  <a:pt x="0" y="210"/>
                </a:lnTo>
                <a:lnTo>
                  <a:pt x="361" y="0"/>
                </a:lnTo>
                <a:lnTo>
                  <a:pt x="723" y="210"/>
                </a:lnTo>
                <a:lnTo>
                  <a:pt x="723" y="626"/>
                </a:lnTo>
                <a:close/>
              </a:path>
            </a:pathLst>
          </a:custGeom>
          <a:solidFill>
            <a:srgbClr val="123D8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Text Placeholder 4"/>
          <p:cNvSpPr txBox="1">
            <a:spLocks/>
          </p:cNvSpPr>
          <p:nvPr/>
        </p:nvSpPr>
        <p:spPr bwMode="auto">
          <a:xfrm>
            <a:off x="5909733" y="2844799"/>
            <a:ext cx="2878667" cy="254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Char char="–"/>
              <a:defRPr sz="1400">
                <a:solidFill>
                  <a:schemeClr val="tx1"/>
                </a:solidFill>
                <a:latin typeface="+mn-lt"/>
                <a:ea typeface="+mn-ea"/>
              </a:defRPr>
            </a:lvl2pPr>
            <a:lvl3pPr marL="81915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3pPr>
            <a:lvl4pPr marL="1066800" indent="-225425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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1314450" indent="-231775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-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  <a:lvl6pPr marL="2057400" indent="-231775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514600" indent="-231775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2971800" indent="-231775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429000" indent="-231775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there actual decision-making in the right location at the right time?</a:t>
            </a:r>
          </a:p>
          <a:p>
            <a:pPr marL="171450" indent="-17145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the captive effectively controlling the risks of the transaction?</a:t>
            </a:r>
          </a:p>
          <a:p>
            <a:pPr marL="171450" indent="-17145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premium shifted from one country to another without substantive change in the functions performed in the first country?</a:t>
            </a:r>
          </a:p>
          <a:p>
            <a:pPr marL="171450" indent="-17145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the Captive’s Board fit and proper for effectively overseeing and controlling the outsourced service providers?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43867" y="1329268"/>
            <a:ext cx="1371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1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Economic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Rationale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1320802"/>
            <a:ext cx="1371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Governance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8830" y="1111724"/>
            <a:ext cx="2462171" cy="4671009"/>
          </a:xfrm>
          <a:prstGeom prst="rect">
            <a:avLst/>
          </a:prstGeom>
          <a:solidFill>
            <a:srgbClr val="6E267B"/>
          </a:solidFill>
        </p:spPr>
        <p:txBody>
          <a:bodyPr wrap="square" lIns="108000" tIns="129600" rIns="108000" bIns="129600" anchor="t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1400" b="1" dirty="0">
                <a:solidFill>
                  <a:schemeClr val="bg1"/>
                </a:solidFill>
              </a:rPr>
              <a:t>Structures potentially </a:t>
            </a:r>
            <a:br>
              <a:rPr lang="en-GB" sz="1400" b="1" dirty="0">
                <a:solidFill>
                  <a:schemeClr val="bg1"/>
                </a:solidFill>
              </a:rPr>
            </a:br>
            <a:r>
              <a:rPr lang="en-GB" sz="1400" b="1" dirty="0">
                <a:solidFill>
                  <a:schemeClr val="bg1"/>
                </a:solidFill>
              </a:rPr>
              <a:t>in-scope:</a:t>
            </a:r>
          </a:p>
          <a:p>
            <a:pPr marL="171450" indent="-17145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GB" sz="1400" dirty="0">
                <a:solidFill>
                  <a:schemeClr val="bg1"/>
                </a:solidFill>
              </a:rPr>
              <a:t>Direct captives</a:t>
            </a:r>
          </a:p>
          <a:p>
            <a:pPr marL="171450" indent="-17145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GB" sz="1400" dirty="0">
                <a:solidFill>
                  <a:schemeClr val="bg1"/>
                </a:solidFill>
              </a:rPr>
              <a:t>Fronting captives</a:t>
            </a:r>
          </a:p>
          <a:p>
            <a:pPr marL="171450" indent="-17145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GB" sz="1400" dirty="0">
                <a:solidFill>
                  <a:schemeClr val="bg1"/>
                </a:solidFill>
              </a:rPr>
              <a:t>Reinsurance captives</a:t>
            </a:r>
          </a:p>
          <a:p>
            <a:pPr marL="171450" indent="-17145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GB" sz="1400" dirty="0">
                <a:solidFill>
                  <a:schemeClr val="bg1"/>
                </a:solidFill>
              </a:rPr>
              <a:t>Cell captives</a:t>
            </a:r>
          </a:p>
          <a:p>
            <a:pPr marL="171450" indent="-17145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endParaRPr lang="en-GB" sz="1400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1400" b="1" dirty="0">
                <a:solidFill>
                  <a:schemeClr val="bg1"/>
                </a:solidFill>
              </a:rPr>
              <a:t>Stakeholders involved:</a:t>
            </a:r>
          </a:p>
          <a:p>
            <a:pPr marL="171450" indent="-17145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GB" sz="1400" dirty="0">
                <a:solidFill>
                  <a:schemeClr val="bg1"/>
                </a:solidFill>
              </a:rPr>
              <a:t>Group Risk Manager</a:t>
            </a:r>
          </a:p>
          <a:p>
            <a:pPr marL="171450" indent="-17145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GB" sz="1400" dirty="0">
                <a:solidFill>
                  <a:schemeClr val="bg1"/>
                </a:solidFill>
              </a:rPr>
              <a:t>Group Tax</a:t>
            </a:r>
          </a:p>
          <a:p>
            <a:pPr marL="171450" indent="-17145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GB" sz="1400" dirty="0">
                <a:solidFill>
                  <a:schemeClr val="bg1"/>
                </a:solidFill>
              </a:rPr>
              <a:t>Broker</a:t>
            </a:r>
          </a:p>
          <a:p>
            <a:pPr marL="171450" indent="-17145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GB" sz="1400" dirty="0">
                <a:solidFill>
                  <a:schemeClr val="bg1"/>
                </a:solidFill>
              </a:rPr>
              <a:t>Fronting insurers</a:t>
            </a:r>
          </a:p>
          <a:p>
            <a:pPr marL="171450" indent="-17145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GB" sz="1400" dirty="0">
                <a:solidFill>
                  <a:schemeClr val="bg1"/>
                </a:solidFill>
              </a:rPr>
              <a:t>Captive manager</a:t>
            </a:r>
          </a:p>
        </p:txBody>
      </p:sp>
    </p:spTree>
    <p:extLst>
      <p:ext uri="{BB962C8B-B14F-4D97-AF65-F5344CB8AC3E}">
        <p14:creationId xmlns:p14="http://schemas.microsoft.com/office/powerpoint/2010/main" val="2118076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Captives implications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solidFill>
                  <a:srgbClr val="E11B22"/>
                </a:solidFill>
              </a:rPr>
              <a:t>Issues are wide-ranging and potentially apply to any captive structure globally</a:t>
            </a:r>
            <a:endParaRPr lang="en-US" dirty="0">
              <a:solidFill>
                <a:srgbClr val="E11B22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299898" y="2844799"/>
            <a:ext cx="2592000" cy="2541062"/>
          </a:xfrm>
        </p:spPr>
        <p:txBody>
          <a:bodyPr/>
          <a:lstStyle/>
          <a:p>
            <a:pPr marL="171450" indent="-17145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the captive performing a true economic activity locally?</a:t>
            </a:r>
          </a:p>
          <a:p>
            <a:pPr marL="171450" indent="-17145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there substantial income-generating activity and are FTEs</a:t>
            </a:r>
            <a:r>
              <a:rPr lang="en-GB" baseline="30000" dirty="0"/>
              <a:t>*</a:t>
            </a:r>
            <a:r>
              <a:rPr lang="en-GB" dirty="0"/>
              <a:t>/expenditures commensurate (‘nexus’ approach)?</a:t>
            </a:r>
          </a:p>
          <a:p>
            <a:pPr marL="171450" indent="-17145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the person playing the principal role in the captive not routinely concluding contracts without material modification?</a:t>
            </a:r>
          </a:p>
          <a:p>
            <a:pPr marL="171450" indent="-17145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there a high level of dependence with a limited number of related parties?</a:t>
            </a:r>
          </a:p>
        </p:txBody>
      </p:sp>
      <p:sp>
        <p:nvSpPr>
          <p:cNvPr id="8" name="Freeform 16"/>
          <p:cNvSpPr>
            <a:spLocks noChangeAspect="1"/>
          </p:cNvSpPr>
          <p:nvPr/>
        </p:nvSpPr>
        <p:spPr bwMode="auto">
          <a:xfrm>
            <a:off x="1081206" y="1109136"/>
            <a:ext cx="1373409" cy="1582769"/>
          </a:xfrm>
          <a:custGeom>
            <a:avLst/>
            <a:gdLst>
              <a:gd name="T0" fmla="*/ 723 w 723"/>
              <a:gd name="T1" fmla="*/ 626 h 836"/>
              <a:gd name="T2" fmla="*/ 361 w 723"/>
              <a:gd name="T3" fmla="*/ 836 h 836"/>
              <a:gd name="T4" fmla="*/ 0 w 723"/>
              <a:gd name="T5" fmla="*/ 626 h 836"/>
              <a:gd name="T6" fmla="*/ 0 w 723"/>
              <a:gd name="T7" fmla="*/ 210 h 836"/>
              <a:gd name="T8" fmla="*/ 361 w 723"/>
              <a:gd name="T9" fmla="*/ 0 h 836"/>
              <a:gd name="T10" fmla="*/ 723 w 723"/>
              <a:gd name="T11" fmla="*/ 210 h 836"/>
              <a:gd name="T12" fmla="*/ 723 w 723"/>
              <a:gd name="T13" fmla="*/ 62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3" h="836">
                <a:moveTo>
                  <a:pt x="723" y="626"/>
                </a:moveTo>
                <a:lnTo>
                  <a:pt x="361" y="836"/>
                </a:lnTo>
                <a:lnTo>
                  <a:pt x="0" y="626"/>
                </a:lnTo>
                <a:lnTo>
                  <a:pt x="0" y="210"/>
                </a:lnTo>
                <a:lnTo>
                  <a:pt x="361" y="0"/>
                </a:lnTo>
                <a:lnTo>
                  <a:pt x="723" y="210"/>
                </a:lnTo>
                <a:lnTo>
                  <a:pt x="723" y="626"/>
                </a:lnTo>
                <a:close/>
              </a:path>
            </a:pathLst>
          </a:custGeom>
          <a:solidFill>
            <a:srgbClr val="6E267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1083734" y="1329268"/>
            <a:ext cx="13631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3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Pricing and Capital</a:t>
            </a:r>
          </a:p>
        </p:txBody>
      </p:sp>
      <p:sp>
        <p:nvSpPr>
          <p:cNvPr id="16" name="Text Placeholder 4"/>
          <p:cNvSpPr txBox="1">
            <a:spLocks/>
          </p:cNvSpPr>
          <p:nvPr/>
        </p:nvSpPr>
        <p:spPr bwMode="auto">
          <a:xfrm>
            <a:off x="6231466" y="2844799"/>
            <a:ext cx="2304000" cy="254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Char char="–"/>
              <a:defRPr sz="1400">
                <a:solidFill>
                  <a:schemeClr val="tx1"/>
                </a:solidFill>
                <a:latin typeface="+mn-lt"/>
                <a:ea typeface="+mn-ea"/>
              </a:defRPr>
            </a:lvl2pPr>
            <a:lvl3pPr marL="81915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3pPr>
            <a:lvl4pPr marL="1066800" indent="-225425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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1314450" indent="-231775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-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  <a:lvl6pPr marL="2057400" indent="-231775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514600" indent="-231775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2971800" indent="-231775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429000" indent="-231775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there a file documenting location of risk exposures, basis of premiums, risk capital, insurance profits, taxes, and value adding activities?</a:t>
            </a:r>
          </a:p>
          <a:p>
            <a:pPr marL="171450" indent="-17145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the overall set up fully auditable ?</a:t>
            </a:r>
          </a:p>
        </p:txBody>
      </p:sp>
      <p:sp>
        <p:nvSpPr>
          <p:cNvPr id="17" name="Text Placeholder 4"/>
          <p:cNvSpPr txBox="1">
            <a:spLocks/>
          </p:cNvSpPr>
          <p:nvPr/>
        </p:nvSpPr>
        <p:spPr bwMode="auto">
          <a:xfrm>
            <a:off x="499527" y="2844799"/>
            <a:ext cx="2699999" cy="254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Char char="–"/>
              <a:defRPr sz="1400">
                <a:solidFill>
                  <a:schemeClr val="tx1"/>
                </a:solidFill>
                <a:latin typeface="+mn-lt"/>
                <a:ea typeface="+mn-ea"/>
              </a:defRPr>
            </a:lvl2pPr>
            <a:lvl3pPr marL="81915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3pPr>
            <a:lvl4pPr marL="1066800" indent="-225425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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1314450" indent="-231775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-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  <a:lvl6pPr marL="2057400" indent="-231775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514600" indent="-231775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2971800" indent="-231775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429000" indent="-231775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the risk transfer pricing </a:t>
            </a:r>
            <a:br>
              <a:rPr lang="en-GB" dirty="0"/>
            </a:br>
            <a:r>
              <a:rPr lang="en-GB" dirty="0"/>
              <a:t>‘arm’s length’ compared with market pricing or actuarial based pricing models?</a:t>
            </a:r>
          </a:p>
          <a:p>
            <a:pPr marL="171450" indent="-17145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there a real possibility for </a:t>
            </a:r>
            <a:br>
              <a:rPr lang="en-GB" dirty="0"/>
            </a:br>
            <a:r>
              <a:rPr lang="en-GB" dirty="0"/>
              <a:t>the captive to have a loss?</a:t>
            </a:r>
          </a:p>
          <a:p>
            <a:pPr marL="171450" indent="-17145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the captive not overly capitalised relative to expected benchmarks?</a:t>
            </a:r>
          </a:p>
          <a:p>
            <a:pPr marL="171450" indent="-17145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How is the global risk transfer pricing then allocated to each entity/country?</a:t>
            </a:r>
          </a:p>
          <a:p>
            <a:pPr marL="171450" indent="-171450" eaLnBrk="0" hangingPunct="0">
              <a:spcBef>
                <a:spcPct val="0"/>
              </a:spcBef>
              <a:buClrTx/>
              <a:buFont typeface="Wingdings" charset="2"/>
              <a:buChar char="§"/>
            </a:pPr>
            <a:r>
              <a:rPr lang="en-GB" dirty="0"/>
              <a:t>Is loaning back generating interest deductions of more than 10 to 30% of EBITDA</a:t>
            </a:r>
            <a:r>
              <a:rPr lang="en-GB" baseline="30000" dirty="0"/>
              <a:t>**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in borrowing entities?</a:t>
            </a:r>
          </a:p>
        </p:txBody>
      </p:sp>
      <p:sp>
        <p:nvSpPr>
          <p:cNvPr id="20" name="Freeform 16"/>
          <p:cNvSpPr>
            <a:spLocks noChangeAspect="1"/>
          </p:cNvSpPr>
          <p:nvPr/>
        </p:nvSpPr>
        <p:spPr bwMode="auto">
          <a:xfrm>
            <a:off x="6626872" y="1109136"/>
            <a:ext cx="1373409" cy="1582769"/>
          </a:xfrm>
          <a:custGeom>
            <a:avLst/>
            <a:gdLst>
              <a:gd name="T0" fmla="*/ 723 w 723"/>
              <a:gd name="T1" fmla="*/ 626 h 836"/>
              <a:gd name="T2" fmla="*/ 361 w 723"/>
              <a:gd name="T3" fmla="*/ 836 h 836"/>
              <a:gd name="T4" fmla="*/ 0 w 723"/>
              <a:gd name="T5" fmla="*/ 626 h 836"/>
              <a:gd name="T6" fmla="*/ 0 w 723"/>
              <a:gd name="T7" fmla="*/ 210 h 836"/>
              <a:gd name="T8" fmla="*/ 361 w 723"/>
              <a:gd name="T9" fmla="*/ 0 h 836"/>
              <a:gd name="T10" fmla="*/ 723 w 723"/>
              <a:gd name="T11" fmla="*/ 210 h 836"/>
              <a:gd name="T12" fmla="*/ 723 w 723"/>
              <a:gd name="T13" fmla="*/ 62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3" h="836">
                <a:moveTo>
                  <a:pt x="723" y="626"/>
                </a:moveTo>
                <a:lnTo>
                  <a:pt x="361" y="836"/>
                </a:lnTo>
                <a:lnTo>
                  <a:pt x="0" y="626"/>
                </a:lnTo>
                <a:lnTo>
                  <a:pt x="0" y="210"/>
                </a:lnTo>
                <a:lnTo>
                  <a:pt x="361" y="0"/>
                </a:lnTo>
                <a:lnTo>
                  <a:pt x="723" y="210"/>
                </a:lnTo>
                <a:lnTo>
                  <a:pt x="723" y="626"/>
                </a:lnTo>
                <a:close/>
              </a:path>
            </a:pathLst>
          </a:custGeom>
          <a:solidFill>
            <a:srgbClr val="6E267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6620934" y="1337735"/>
            <a:ext cx="1397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5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Documentation</a:t>
            </a:r>
          </a:p>
        </p:txBody>
      </p:sp>
      <p:sp>
        <p:nvSpPr>
          <p:cNvPr id="22" name="Freeform 18"/>
          <p:cNvSpPr>
            <a:spLocks noChangeAspect="1"/>
          </p:cNvSpPr>
          <p:nvPr/>
        </p:nvSpPr>
        <p:spPr bwMode="auto">
          <a:xfrm>
            <a:off x="3831115" y="1109136"/>
            <a:ext cx="1373409" cy="1582769"/>
          </a:xfrm>
          <a:custGeom>
            <a:avLst/>
            <a:gdLst>
              <a:gd name="T0" fmla="*/ 723 w 723"/>
              <a:gd name="T1" fmla="*/ 626 h 836"/>
              <a:gd name="T2" fmla="*/ 362 w 723"/>
              <a:gd name="T3" fmla="*/ 836 h 836"/>
              <a:gd name="T4" fmla="*/ 0 w 723"/>
              <a:gd name="T5" fmla="*/ 626 h 836"/>
              <a:gd name="T6" fmla="*/ 0 w 723"/>
              <a:gd name="T7" fmla="*/ 210 h 836"/>
              <a:gd name="T8" fmla="*/ 362 w 723"/>
              <a:gd name="T9" fmla="*/ 0 h 836"/>
              <a:gd name="T10" fmla="*/ 723 w 723"/>
              <a:gd name="T11" fmla="*/ 210 h 836"/>
              <a:gd name="T12" fmla="*/ 723 w 723"/>
              <a:gd name="T13" fmla="*/ 62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3" h="836">
                <a:moveTo>
                  <a:pt x="723" y="626"/>
                </a:moveTo>
                <a:lnTo>
                  <a:pt x="362" y="836"/>
                </a:lnTo>
                <a:lnTo>
                  <a:pt x="0" y="626"/>
                </a:lnTo>
                <a:lnTo>
                  <a:pt x="0" y="210"/>
                </a:lnTo>
                <a:lnTo>
                  <a:pt x="362" y="0"/>
                </a:lnTo>
                <a:lnTo>
                  <a:pt x="723" y="210"/>
                </a:lnTo>
                <a:lnTo>
                  <a:pt x="723" y="626"/>
                </a:lnTo>
                <a:close/>
              </a:path>
            </a:pathLst>
          </a:custGeom>
          <a:solidFill>
            <a:srgbClr val="123D8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3832019" y="1320801"/>
            <a:ext cx="137160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4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Substance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68265" y="6247712"/>
            <a:ext cx="388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tabLst>
                <a:tab pos="177800" algn="r"/>
              </a:tabLst>
            </a:pPr>
            <a:r>
              <a:rPr lang="en-GB" sz="800" dirty="0">
                <a:solidFill>
                  <a:schemeClr val="bg1">
                    <a:lumMod val="65000"/>
                  </a:schemeClr>
                </a:solidFill>
              </a:rPr>
              <a:t>	(*)	FTEs = Number of employees expressed as Full Time Equivalent</a:t>
            </a:r>
          </a:p>
          <a:p>
            <a:pPr marL="271463" indent="-271463">
              <a:tabLst>
                <a:tab pos="177800" algn="r"/>
              </a:tabLst>
            </a:pPr>
            <a:r>
              <a:rPr lang="en-GB" sz="800" dirty="0">
                <a:solidFill>
                  <a:schemeClr val="bg1">
                    <a:lumMod val="65000"/>
                  </a:schemeClr>
                </a:solidFill>
              </a:rPr>
              <a:t>	(**)	EBITDA = Measure of an entity’s operational margin by considering Earnings Before Interest, Taxes, Depreciations and Amortisations</a:t>
            </a:r>
          </a:p>
        </p:txBody>
      </p:sp>
    </p:spTree>
    <p:extLst>
      <p:ext uri="{BB962C8B-B14F-4D97-AF65-F5344CB8AC3E}">
        <p14:creationId xmlns:p14="http://schemas.microsoft.com/office/powerpoint/2010/main" val="3031920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target operating model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 balanced and proportionate approach for a comprehensive framework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787400" y="1144592"/>
            <a:ext cx="7899400" cy="51487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An appropriate captive operating model to mitigate BEPS risks can be built around the </a:t>
            </a:r>
            <a:br>
              <a:rPr lang="en-GB" dirty="0"/>
            </a:br>
            <a:r>
              <a:rPr lang="en-GB" dirty="0"/>
              <a:t>existing Solvency II framework as follows: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98" y="1164166"/>
            <a:ext cx="165100" cy="215900"/>
          </a:xfrm>
          <a:prstGeom prst="rect">
            <a:avLst/>
          </a:prstGeom>
        </p:spPr>
      </p:pic>
      <p:sp>
        <p:nvSpPr>
          <p:cNvPr id="8" name="Freeform 16"/>
          <p:cNvSpPr>
            <a:spLocks noChangeAspect="1"/>
          </p:cNvSpPr>
          <p:nvPr/>
        </p:nvSpPr>
        <p:spPr bwMode="auto">
          <a:xfrm>
            <a:off x="11426647" y="4356103"/>
            <a:ext cx="1373409" cy="1582769"/>
          </a:xfrm>
          <a:custGeom>
            <a:avLst/>
            <a:gdLst>
              <a:gd name="T0" fmla="*/ 723 w 723"/>
              <a:gd name="T1" fmla="*/ 626 h 836"/>
              <a:gd name="T2" fmla="*/ 361 w 723"/>
              <a:gd name="T3" fmla="*/ 836 h 836"/>
              <a:gd name="T4" fmla="*/ 0 w 723"/>
              <a:gd name="T5" fmla="*/ 626 h 836"/>
              <a:gd name="T6" fmla="*/ 0 w 723"/>
              <a:gd name="T7" fmla="*/ 210 h 836"/>
              <a:gd name="T8" fmla="*/ 361 w 723"/>
              <a:gd name="T9" fmla="*/ 0 h 836"/>
              <a:gd name="T10" fmla="*/ 723 w 723"/>
              <a:gd name="T11" fmla="*/ 210 h 836"/>
              <a:gd name="T12" fmla="*/ 723 w 723"/>
              <a:gd name="T13" fmla="*/ 62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3" h="836">
                <a:moveTo>
                  <a:pt x="723" y="626"/>
                </a:moveTo>
                <a:lnTo>
                  <a:pt x="361" y="836"/>
                </a:lnTo>
                <a:lnTo>
                  <a:pt x="0" y="626"/>
                </a:lnTo>
                <a:lnTo>
                  <a:pt x="0" y="210"/>
                </a:lnTo>
                <a:lnTo>
                  <a:pt x="361" y="0"/>
                </a:lnTo>
                <a:lnTo>
                  <a:pt x="723" y="210"/>
                </a:lnTo>
                <a:lnTo>
                  <a:pt x="723" y="626"/>
                </a:lnTo>
                <a:close/>
              </a:path>
            </a:pathLst>
          </a:custGeom>
          <a:solidFill>
            <a:srgbClr val="6E267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Freeform 16"/>
          <p:cNvSpPr>
            <a:spLocks noChangeAspect="1"/>
          </p:cNvSpPr>
          <p:nvPr/>
        </p:nvSpPr>
        <p:spPr bwMode="auto">
          <a:xfrm>
            <a:off x="12112446" y="3077636"/>
            <a:ext cx="1373409" cy="1582769"/>
          </a:xfrm>
          <a:custGeom>
            <a:avLst/>
            <a:gdLst>
              <a:gd name="T0" fmla="*/ 723 w 723"/>
              <a:gd name="T1" fmla="*/ 626 h 836"/>
              <a:gd name="T2" fmla="*/ 361 w 723"/>
              <a:gd name="T3" fmla="*/ 836 h 836"/>
              <a:gd name="T4" fmla="*/ 0 w 723"/>
              <a:gd name="T5" fmla="*/ 626 h 836"/>
              <a:gd name="T6" fmla="*/ 0 w 723"/>
              <a:gd name="T7" fmla="*/ 210 h 836"/>
              <a:gd name="T8" fmla="*/ 361 w 723"/>
              <a:gd name="T9" fmla="*/ 0 h 836"/>
              <a:gd name="T10" fmla="*/ 723 w 723"/>
              <a:gd name="T11" fmla="*/ 210 h 836"/>
              <a:gd name="T12" fmla="*/ 723 w 723"/>
              <a:gd name="T13" fmla="*/ 62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3" h="836">
                <a:moveTo>
                  <a:pt x="723" y="626"/>
                </a:moveTo>
                <a:lnTo>
                  <a:pt x="361" y="836"/>
                </a:lnTo>
                <a:lnTo>
                  <a:pt x="0" y="626"/>
                </a:lnTo>
                <a:lnTo>
                  <a:pt x="0" y="210"/>
                </a:lnTo>
                <a:lnTo>
                  <a:pt x="361" y="0"/>
                </a:lnTo>
                <a:lnTo>
                  <a:pt x="723" y="210"/>
                </a:lnTo>
                <a:lnTo>
                  <a:pt x="723" y="626"/>
                </a:lnTo>
                <a:close/>
              </a:path>
            </a:pathLst>
          </a:custGeom>
          <a:solidFill>
            <a:srgbClr val="6E267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17" name="Group 16"/>
          <p:cNvGrpSpPr/>
          <p:nvPr/>
        </p:nvGrpSpPr>
        <p:grpSpPr>
          <a:xfrm>
            <a:off x="2082800" y="1623737"/>
            <a:ext cx="4792133" cy="4675066"/>
            <a:chOff x="2082800" y="1623737"/>
            <a:chExt cx="4792133" cy="4675066"/>
          </a:xfrm>
        </p:grpSpPr>
        <p:grpSp>
          <p:nvGrpSpPr>
            <p:cNvPr id="16" name="Group 15"/>
            <p:cNvGrpSpPr/>
            <p:nvPr/>
          </p:nvGrpSpPr>
          <p:grpSpPr>
            <a:xfrm>
              <a:off x="2233391" y="1871129"/>
              <a:ext cx="4500814" cy="4427674"/>
              <a:chOff x="2233391" y="1871129"/>
              <a:chExt cx="4500814" cy="4427674"/>
            </a:xfrm>
          </p:grpSpPr>
          <p:sp>
            <p:nvSpPr>
              <p:cNvPr id="13" name="Freeform 12"/>
              <p:cNvSpPr>
                <a:spLocks noChangeAspect="1"/>
              </p:cNvSpPr>
              <p:nvPr/>
            </p:nvSpPr>
            <p:spPr bwMode="auto">
              <a:xfrm>
                <a:off x="2860585" y="2568865"/>
                <a:ext cx="3236562" cy="3729938"/>
              </a:xfrm>
              <a:custGeom>
                <a:avLst/>
                <a:gdLst>
                  <a:gd name="T0" fmla="*/ 723 w 723"/>
                  <a:gd name="T1" fmla="*/ 626 h 836"/>
                  <a:gd name="T2" fmla="*/ 362 w 723"/>
                  <a:gd name="T3" fmla="*/ 836 h 836"/>
                  <a:gd name="T4" fmla="*/ 0 w 723"/>
                  <a:gd name="T5" fmla="*/ 626 h 836"/>
                  <a:gd name="T6" fmla="*/ 0 w 723"/>
                  <a:gd name="T7" fmla="*/ 210 h 836"/>
                  <a:gd name="T8" fmla="*/ 362 w 723"/>
                  <a:gd name="T9" fmla="*/ 0 h 836"/>
                  <a:gd name="T10" fmla="*/ 723 w 723"/>
                  <a:gd name="T11" fmla="*/ 210 h 836"/>
                  <a:gd name="T12" fmla="*/ 723 w 723"/>
                  <a:gd name="T13" fmla="*/ 626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3" h="836">
                    <a:moveTo>
                      <a:pt x="723" y="626"/>
                    </a:moveTo>
                    <a:lnTo>
                      <a:pt x="362" y="836"/>
                    </a:lnTo>
                    <a:lnTo>
                      <a:pt x="0" y="626"/>
                    </a:lnTo>
                    <a:lnTo>
                      <a:pt x="0" y="210"/>
                    </a:lnTo>
                    <a:lnTo>
                      <a:pt x="362" y="0"/>
                    </a:lnTo>
                    <a:lnTo>
                      <a:pt x="723" y="210"/>
                    </a:lnTo>
                    <a:lnTo>
                      <a:pt x="723" y="62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9" name="Freeform 18"/>
              <p:cNvSpPr>
                <a:spLocks noChangeAspect="1"/>
              </p:cNvSpPr>
              <p:nvPr/>
            </p:nvSpPr>
            <p:spPr bwMode="auto">
              <a:xfrm>
                <a:off x="2267258" y="2788915"/>
                <a:ext cx="1236068" cy="1424492"/>
              </a:xfrm>
              <a:custGeom>
                <a:avLst/>
                <a:gdLst>
                  <a:gd name="T0" fmla="*/ 723 w 723"/>
                  <a:gd name="T1" fmla="*/ 626 h 836"/>
                  <a:gd name="T2" fmla="*/ 361 w 723"/>
                  <a:gd name="T3" fmla="*/ 836 h 836"/>
                  <a:gd name="T4" fmla="*/ 0 w 723"/>
                  <a:gd name="T5" fmla="*/ 626 h 836"/>
                  <a:gd name="T6" fmla="*/ 0 w 723"/>
                  <a:gd name="T7" fmla="*/ 210 h 836"/>
                  <a:gd name="T8" fmla="*/ 361 w 723"/>
                  <a:gd name="T9" fmla="*/ 0 h 836"/>
                  <a:gd name="T10" fmla="*/ 723 w 723"/>
                  <a:gd name="T11" fmla="*/ 210 h 836"/>
                  <a:gd name="T12" fmla="*/ 723 w 723"/>
                  <a:gd name="T13" fmla="*/ 626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3" h="836">
                    <a:moveTo>
                      <a:pt x="723" y="626"/>
                    </a:moveTo>
                    <a:lnTo>
                      <a:pt x="361" y="836"/>
                    </a:lnTo>
                    <a:lnTo>
                      <a:pt x="0" y="626"/>
                    </a:lnTo>
                    <a:lnTo>
                      <a:pt x="0" y="210"/>
                    </a:lnTo>
                    <a:lnTo>
                      <a:pt x="361" y="0"/>
                    </a:lnTo>
                    <a:lnTo>
                      <a:pt x="723" y="210"/>
                    </a:lnTo>
                    <a:lnTo>
                      <a:pt x="723" y="626"/>
                    </a:lnTo>
                    <a:close/>
                  </a:path>
                </a:pathLst>
              </a:custGeom>
              <a:noFill/>
              <a:ln w="19050" cmpd="sng">
                <a:solidFill>
                  <a:srgbClr val="6E267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0" name="Freeform 19"/>
              <p:cNvSpPr>
                <a:spLocks noChangeAspect="1"/>
              </p:cNvSpPr>
              <p:nvPr/>
            </p:nvSpPr>
            <p:spPr bwMode="auto">
              <a:xfrm>
                <a:off x="2233391" y="4650735"/>
                <a:ext cx="1236068" cy="1424492"/>
              </a:xfrm>
              <a:custGeom>
                <a:avLst/>
                <a:gdLst>
                  <a:gd name="T0" fmla="*/ 723 w 723"/>
                  <a:gd name="T1" fmla="*/ 626 h 836"/>
                  <a:gd name="T2" fmla="*/ 361 w 723"/>
                  <a:gd name="T3" fmla="*/ 836 h 836"/>
                  <a:gd name="T4" fmla="*/ 0 w 723"/>
                  <a:gd name="T5" fmla="*/ 626 h 836"/>
                  <a:gd name="T6" fmla="*/ 0 w 723"/>
                  <a:gd name="T7" fmla="*/ 210 h 836"/>
                  <a:gd name="T8" fmla="*/ 361 w 723"/>
                  <a:gd name="T9" fmla="*/ 0 h 836"/>
                  <a:gd name="T10" fmla="*/ 723 w 723"/>
                  <a:gd name="T11" fmla="*/ 210 h 836"/>
                  <a:gd name="T12" fmla="*/ 723 w 723"/>
                  <a:gd name="T13" fmla="*/ 626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3" h="836">
                    <a:moveTo>
                      <a:pt x="723" y="626"/>
                    </a:moveTo>
                    <a:lnTo>
                      <a:pt x="361" y="836"/>
                    </a:lnTo>
                    <a:lnTo>
                      <a:pt x="0" y="626"/>
                    </a:lnTo>
                    <a:lnTo>
                      <a:pt x="0" y="210"/>
                    </a:lnTo>
                    <a:lnTo>
                      <a:pt x="361" y="0"/>
                    </a:lnTo>
                    <a:lnTo>
                      <a:pt x="723" y="210"/>
                    </a:lnTo>
                    <a:lnTo>
                      <a:pt x="723" y="626"/>
                    </a:lnTo>
                    <a:close/>
                  </a:path>
                </a:pathLst>
              </a:custGeom>
              <a:noFill/>
              <a:ln w="19050" cmpd="sng">
                <a:solidFill>
                  <a:srgbClr val="6E267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1" name="Freeform 20"/>
              <p:cNvSpPr>
                <a:spLocks noChangeAspect="1"/>
              </p:cNvSpPr>
              <p:nvPr/>
            </p:nvSpPr>
            <p:spPr bwMode="auto">
              <a:xfrm>
                <a:off x="5498137" y="2821935"/>
                <a:ext cx="1236068" cy="1424492"/>
              </a:xfrm>
              <a:custGeom>
                <a:avLst/>
                <a:gdLst>
                  <a:gd name="T0" fmla="*/ 723 w 723"/>
                  <a:gd name="T1" fmla="*/ 626 h 836"/>
                  <a:gd name="T2" fmla="*/ 361 w 723"/>
                  <a:gd name="T3" fmla="*/ 836 h 836"/>
                  <a:gd name="T4" fmla="*/ 0 w 723"/>
                  <a:gd name="T5" fmla="*/ 626 h 836"/>
                  <a:gd name="T6" fmla="*/ 0 w 723"/>
                  <a:gd name="T7" fmla="*/ 210 h 836"/>
                  <a:gd name="T8" fmla="*/ 361 w 723"/>
                  <a:gd name="T9" fmla="*/ 0 h 836"/>
                  <a:gd name="T10" fmla="*/ 723 w 723"/>
                  <a:gd name="T11" fmla="*/ 210 h 836"/>
                  <a:gd name="T12" fmla="*/ 723 w 723"/>
                  <a:gd name="T13" fmla="*/ 626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3" h="836">
                    <a:moveTo>
                      <a:pt x="723" y="626"/>
                    </a:moveTo>
                    <a:lnTo>
                      <a:pt x="361" y="836"/>
                    </a:lnTo>
                    <a:lnTo>
                      <a:pt x="0" y="626"/>
                    </a:lnTo>
                    <a:lnTo>
                      <a:pt x="0" y="210"/>
                    </a:lnTo>
                    <a:lnTo>
                      <a:pt x="361" y="0"/>
                    </a:lnTo>
                    <a:lnTo>
                      <a:pt x="723" y="210"/>
                    </a:lnTo>
                    <a:lnTo>
                      <a:pt x="723" y="626"/>
                    </a:lnTo>
                    <a:close/>
                  </a:path>
                </a:pathLst>
              </a:custGeom>
              <a:noFill/>
              <a:ln w="19050" cmpd="sng">
                <a:solidFill>
                  <a:srgbClr val="6E267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2" name="Freeform 21"/>
              <p:cNvSpPr>
                <a:spLocks noChangeAspect="1"/>
              </p:cNvSpPr>
              <p:nvPr/>
            </p:nvSpPr>
            <p:spPr bwMode="auto">
              <a:xfrm>
                <a:off x="5464271" y="4666821"/>
                <a:ext cx="1236068" cy="1424492"/>
              </a:xfrm>
              <a:custGeom>
                <a:avLst/>
                <a:gdLst>
                  <a:gd name="T0" fmla="*/ 723 w 723"/>
                  <a:gd name="T1" fmla="*/ 626 h 836"/>
                  <a:gd name="T2" fmla="*/ 361 w 723"/>
                  <a:gd name="T3" fmla="*/ 836 h 836"/>
                  <a:gd name="T4" fmla="*/ 0 w 723"/>
                  <a:gd name="T5" fmla="*/ 626 h 836"/>
                  <a:gd name="T6" fmla="*/ 0 w 723"/>
                  <a:gd name="T7" fmla="*/ 210 h 836"/>
                  <a:gd name="T8" fmla="*/ 361 w 723"/>
                  <a:gd name="T9" fmla="*/ 0 h 836"/>
                  <a:gd name="T10" fmla="*/ 723 w 723"/>
                  <a:gd name="T11" fmla="*/ 210 h 836"/>
                  <a:gd name="T12" fmla="*/ 723 w 723"/>
                  <a:gd name="T13" fmla="*/ 626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3" h="836">
                    <a:moveTo>
                      <a:pt x="723" y="626"/>
                    </a:moveTo>
                    <a:lnTo>
                      <a:pt x="361" y="836"/>
                    </a:lnTo>
                    <a:lnTo>
                      <a:pt x="0" y="626"/>
                    </a:lnTo>
                    <a:lnTo>
                      <a:pt x="0" y="210"/>
                    </a:lnTo>
                    <a:lnTo>
                      <a:pt x="361" y="0"/>
                    </a:lnTo>
                    <a:lnTo>
                      <a:pt x="723" y="210"/>
                    </a:lnTo>
                    <a:lnTo>
                      <a:pt x="723" y="626"/>
                    </a:lnTo>
                    <a:close/>
                  </a:path>
                </a:pathLst>
              </a:custGeom>
              <a:noFill/>
              <a:ln w="19050" cmpd="sng">
                <a:solidFill>
                  <a:srgbClr val="6E267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3" name="Freeform 22"/>
              <p:cNvSpPr>
                <a:spLocks noChangeAspect="1"/>
              </p:cNvSpPr>
              <p:nvPr/>
            </p:nvSpPr>
            <p:spPr bwMode="auto">
              <a:xfrm>
                <a:off x="3871691" y="1871129"/>
                <a:ext cx="1236068" cy="1424492"/>
              </a:xfrm>
              <a:custGeom>
                <a:avLst/>
                <a:gdLst>
                  <a:gd name="T0" fmla="*/ 723 w 723"/>
                  <a:gd name="T1" fmla="*/ 626 h 836"/>
                  <a:gd name="T2" fmla="*/ 361 w 723"/>
                  <a:gd name="T3" fmla="*/ 836 h 836"/>
                  <a:gd name="T4" fmla="*/ 0 w 723"/>
                  <a:gd name="T5" fmla="*/ 626 h 836"/>
                  <a:gd name="T6" fmla="*/ 0 w 723"/>
                  <a:gd name="T7" fmla="*/ 210 h 836"/>
                  <a:gd name="T8" fmla="*/ 361 w 723"/>
                  <a:gd name="T9" fmla="*/ 0 h 836"/>
                  <a:gd name="T10" fmla="*/ 723 w 723"/>
                  <a:gd name="T11" fmla="*/ 210 h 836"/>
                  <a:gd name="T12" fmla="*/ 723 w 723"/>
                  <a:gd name="T13" fmla="*/ 626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3" h="836">
                    <a:moveTo>
                      <a:pt x="723" y="626"/>
                    </a:moveTo>
                    <a:lnTo>
                      <a:pt x="361" y="836"/>
                    </a:lnTo>
                    <a:lnTo>
                      <a:pt x="0" y="626"/>
                    </a:lnTo>
                    <a:lnTo>
                      <a:pt x="0" y="210"/>
                    </a:lnTo>
                    <a:lnTo>
                      <a:pt x="361" y="0"/>
                    </a:lnTo>
                    <a:lnTo>
                      <a:pt x="723" y="210"/>
                    </a:lnTo>
                    <a:lnTo>
                      <a:pt x="723" y="626"/>
                    </a:lnTo>
                    <a:close/>
                  </a:path>
                </a:pathLst>
              </a:custGeom>
              <a:noFill/>
              <a:ln w="19050" cmpd="sng">
                <a:solidFill>
                  <a:srgbClr val="123D8D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2082800" y="1623737"/>
              <a:ext cx="4792133" cy="4583093"/>
              <a:chOff x="2243667" y="1997596"/>
              <a:chExt cx="4487334" cy="4291590"/>
            </a:xfrm>
          </p:grpSpPr>
          <p:sp>
            <p:nvSpPr>
              <p:cNvPr id="11" name="Right Triangle 10"/>
              <p:cNvSpPr/>
              <p:nvPr/>
            </p:nvSpPr>
            <p:spPr bwMode="auto">
              <a:xfrm>
                <a:off x="2243667" y="4326222"/>
                <a:ext cx="1159933" cy="1962964"/>
              </a:xfrm>
              <a:prstGeom prst="rtTriangle">
                <a:avLst/>
              </a:prstGeom>
              <a:solidFill>
                <a:srgbClr val="FFFF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08" charset="-128"/>
                </a:endParaRPr>
              </a:p>
            </p:txBody>
          </p:sp>
          <p:sp>
            <p:nvSpPr>
              <p:cNvPr id="29" name="Right Triangle 28"/>
              <p:cNvSpPr/>
              <p:nvPr/>
            </p:nvSpPr>
            <p:spPr bwMode="auto">
              <a:xfrm flipH="1">
                <a:off x="5562603" y="4326222"/>
                <a:ext cx="1159933" cy="1962964"/>
              </a:xfrm>
              <a:prstGeom prst="rtTriangle">
                <a:avLst/>
              </a:prstGeom>
              <a:solidFill>
                <a:srgbClr val="FFFF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08" charset="-128"/>
                </a:endParaRPr>
              </a:p>
            </p:txBody>
          </p:sp>
          <p:sp>
            <p:nvSpPr>
              <p:cNvPr id="30" name="Right Triangle 29"/>
              <p:cNvSpPr/>
              <p:nvPr/>
            </p:nvSpPr>
            <p:spPr bwMode="auto">
              <a:xfrm flipV="1">
                <a:off x="2243667" y="2940482"/>
                <a:ext cx="1159933" cy="1962964"/>
              </a:xfrm>
              <a:prstGeom prst="rtTriangle">
                <a:avLst/>
              </a:prstGeom>
              <a:solidFill>
                <a:srgbClr val="FFFF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08" charset="-128"/>
                </a:endParaRPr>
              </a:p>
            </p:txBody>
          </p:sp>
          <p:sp>
            <p:nvSpPr>
              <p:cNvPr id="31" name="Right Triangle 30"/>
              <p:cNvSpPr/>
              <p:nvPr/>
            </p:nvSpPr>
            <p:spPr bwMode="auto">
              <a:xfrm flipH="1" flipV="1">
                <a:off x="5562603" y="2940482"/>
                <a:ext cx="1159933" cy="1962964"/>
              </a:xfrm>
              <a:prstGeom prst="rtTriangle">
                <a:avLst/>
              </a:prstGeom>
              <a:solidFill>
                <a:srgbClr val="FFFF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08" charset="-128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 bwMode="auto">
              <a:xfrm>
                <a:off x="2243667" y="1997596"/>
                <a:ext cx="4487334" cy="889000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08" charset="-128"/>
                </a:endParaRPr>
              </a:p>
            </p:txBody>
          </p:sp>
        </p:grpSp>
      </p:grpSp>
      <p:graphicFrame>
        <p:nvGraphicFramePr>
          <p:cNvPr id="24" name="Char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697091"/>
              </p:ext>
            </p:extLst>
          </p:nvPr>
        </p:nvGraphicFramePr>
        <p:xfrm>
          <a:off x="3116134" y="3141124"/>
          <a:ext cx="2746222" cy="2097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Char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4195850"/>
              </p:ext>
            </p:extLst>
          </p:nvPr>
        </p:nvGraphicFramePr>
        <p:xfrm>
          <a:off x="6254738" y="2997200"/>
          <a:ext cx="2677596" cy="2044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Char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1423991"/>
              </p:ext>
            </p:extLst>
          </p:nvPr>
        </p:nvGraphicFramePr>
        <p:xfrm>
          <a:off x="88923" y="3056465"/>
          <a:ext cx="2733031" cy="2087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TextBox 26"/>
          <p:cNvSpPr txBox="1">
            <a:spLocks/>
          </p:cNvSpPr>
          <p:nvPr/>
        </p:nvSpPr>
        <p:spPr>
          <a:xfrm>
            <a:off x="3809999" y="5276115"/>
            <a:ext cx="1358198" cy="235686"/>
          </a:xfrm>
          <a:prstGeom prst="rect">
            <a:avLst/>
          </a:prstGeom>
          <a:solidFill>
            <a:srgbClr val="6E267B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en-GB" sz="1300" b="1" dirty="0">
                <a:solidFill>
                  <a:schemeClr val="bg1"/>
                </a:solidFill>
              </a:rPr>
              <a:t>Appropriate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81867" y="1642536"/>
            <a:ext cx="2988733" cy="940900"/>
          </a:xfrm>
          <a:prstGeom prst="rect">
            <a:avLst/>
          </a:prstGeom>
          <a:noFill/>
        </p:spPr>
        <p:txBody>
          <a:bodyPr wrap="square" tIns="46800" bIns="46800" rtlCol="0">
            <a:spAutoFit/>
          </a:bodyPr>
          <a:lstStyle/>
          <a:p>
            <a:r>
              <a:rPr lang="en-GB" sz="1100" b="1" dirty="0">
                <a:solidFill>
                  <a:srgbClr val="123D8D"/>
                </a:solidFill>
              </a:rPr>
              <a:t>Economic Rationale</a:t>
            </a:r>
          </a:p>
          <a:p>
            <a:pPr>
              <a:spcBef>
                <a:spcPts val="0"/>
              </a:spcBef>
            </a:pPr>
            <a:r>
              <a:rPr lang="en-GB" sz="1100" dirty="0"/>
              <a:t>Process to evaluate the added value of the insurance/captive program against total cost of risk and risk bearing capacity at group versus country levels</a:t>
            </a:r>
            <a:endParaRPr lang="en-US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364067" y="2412991"/>
            <a:ext cx="27347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6E267B"/>
                </a:solidFill>
              </a:rPr>
              <a:t>Documentation</a:t>
            </a:r>
          </a:p>
          <a:p>
            <a:pPr>
              <a:spcBef>
                <a:spcPts val="0"/>
              </a:spcBef>
            </a:pPr>
            <a:r>
              <a:rPr lang="en-GB" sz="1100" dirty="0"/>
              <a:t>Supporting documents for each dimension; Audit trail on captive’s decision making and risk control effectiveness; Captive Local file with Country-by-Country allocation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0999" y="4834457"/>
            <a:ext cx="270086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6E267B"/>
                </a:solidFill>
              </a:rPr>
              <a:t>Substance</a:t>
            </a:r>
          </a:p>
          <a:p>
            <a:pPr>
              <a:spcBef>
                <a:spcPts val="0"/>
              </a:spcBef>
            </a:pPr>
            <a:r>
              <a:rPr lang="en-GB" sz="1100" dirty="0"/>
              <a:t>Appropriate resources to support key functions and decision making process, separately for the group and for the captive itself; Captive’s expenditures/ FTEs allocation commensurate with related activities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12935" y="2387591"/>
            <a:ext cx="24553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6E267B"/>
                </a:solidFill>
              </a:rPr>
              <a:t>Governance</a:t>
            </a:r>
          </a:p>
          <a:p>
            <a:pPr>
              <a:spcBef>
                <a:spcPts val="0"/>
              </a:spcBef>
            </a:pPr>
            <a:r>
              <a:rPr lang="en-GB" sz="1100" dirty="0"/>
              <a:t>Governance framework with clear responsibilities around risk appetite, underwriting process, risk control, escalation and decision making, separately for the group and for </a:t>
            </a:r>
            <a:br>
              <a:rPr lang="en-GB" sz="1100" dirty="0"/>
            </a:br>
            <a:r>
              <a:rPr lang="en-GB" sz="1100" dirty="0"/>
              <a:t>the captive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12935" y="4952991"/>
            <a:ext cx="263313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6E267B"/>
                </a:solidFill>
              </a:rPr>
              <a:t>Pricing &amp; Capital</a:t>
            </a:r>
          </a:p>
          <a:p>
            <a:pPr>
              <a:spcBef>
                <a:spcPts val="0"/>
              </a:spcBef>
            </a:pPr>
            <a:r>
              <a:rPr lang="en-GB" sz="1100" dirty="0"/>
              <a:t>Process and tools to evaluate pricing and capitalisation appropriateness </a:t>
            </a:r>
            <a:br>
              <a:rPr lang="en-GB" sz="1100" dirty="0"/>
            </a:br>
            <a:r>
              <a:rPr lang="en-GB" sz="1100" dirty="0"/>
              <a:t>at captive level, as well as premium allocations per country </a:t>
            </a:r>
            <a:br>
              <a:rPr lang="en-GB" sz="1100" dirty="0"/>
            </a:br>
            <a:r>
              <a:rPr lang="en-GB" sz="1100" dirty="0"/>
              <a:t>(desk quotes only is </a:t>
            </a:r>
            <a:br>
              <a:rPr lang="en-GB" sz="1100" dirty="0"/>
            </a:br>
            <a:r>
              <a:rPr lang="en-GB" sz="1100" dirty="0"/>
              <a:t>no longer appropriate)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898870" y="6235693"/>
            <a:ext cx="2147265" cy="533400"/>
            <a:chOff x="3110537" y="6142567"/>
            <a:chExt cx="2147265" cy="533400"/>
          </a:xfrm>
        </p:grpSpPr>
        <p:sp>
          <p:nvSpPr>
            <p:cNvPr id="34" name="Freeform 33"/>
            <p:cNvSpPr>
              <a:spLocks noChangeAspect="1"/>
            </p:cNvSpPr>
            <p:nvPr/>
          </p:nvSpPr>
          <p:spPr bwMode="auto">
            <a:xfrm>
              <a:off x="3110537" y="6216221"/>
              <a:ext cx="307098" cy="353912"/>
            </a:xfrm>
            <a:custGeom>
              <a:avLst/>
              <a:gdLst>
                <a:gd name="T0" fmla="*/ 723 w 723"/>
                <a:gd name="T1" fmla="*/ 626 h 836"/>
                <a:gd name="T2" fmla="*/ 361 w 723"/>
                <a:gd name="T3" fmla="*/ 836 h 836"/>
                <a:gd name="T4" fmla="*/ 0 w 723"/>
                <a:gd name="T5" fmla="*/ 626 h 836"/>
                <a:gd name="T6" fmla="*/ 0 w 723"/>
                <a:gd name="T7" fmla="*/ 210 h 836"/>
                <a:gd name="T8" fmla="*/ 361 w 723"/>
                <a:gd name="T9" fmla="*/ 0 h 836"/>
                <a:gd name="T10" fmla="*/ 723 w 723"/>
                <a:gd name="T11" fmla="*/ 210 h 836"/>
                <a:gd name="T12" fmla="*/ 723 w 723"/>
                <a:gd name="T13" fmla="*/ 626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3" h="836">
                  <a:moveTo>
                    <a:pt x="723" y="626"/>
                  </a:moveTo>
                  <a:lnTo>
                    <a:pt x="361" y="836"/>
                  </a:lnTo>
                  <a:lnTo>
                    <a:pt x="0" y="626"/>
                  </a:lnTo>
                  <a:lnTo>
                    <a:pt x="0" y="210"/>
                  </a:lnTo>
                  <a:lnTo>
                    <a:pt x="361" y="0"/>
                  </a:lnTo>
                  <a:lnTo>
                    <a:pt x="723" y="210"/>
                  </a:lnTo>
                  <a:lnTo>
                    <a:pt x="723" y="626"/>
                  </a:lnTo>
                  <a:close/>
                </a:path>
              </a:pathLst>
            </a:custGeom>
            <a:noFill/>
            <a:ln w="19050" cmpd="sng">
              <a:solidFill>
                <a:srgbClr val="6E267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5" name="Right Triangle 34"/>
            <p:cNvSpPr/>
            <p:nvPr/>
          </p:nvSpPr>
          <p:spPr bwMode="auto">
            <a:xfrm flipH="1">
              <a:off x="3150674" y="6142567"/>
              <a:ext cx="315191" cy="533400"/>
            </a:xfrm>
            <a:prstGeom prst="rtTriangl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08" charset="-128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68483" y="6296653"/>
              <a:ext cx="2089319" cy="246221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r>
                <a:rPr lang="en-GB" sz="800" dirty="0">
                  <a:solidFill>
                    <a:schemeClr val="bg1">
                      <a:lumMod val="65000"/>
                    </a:schemeClr>
                  </a:solidFill>
                </a:rPr>
                <a:t>Dimensions already partially addressed with the existing Solvency II framework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6417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target operating model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Most common points of attention from assessments to date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2844801"/>
            <a:ext cx="8229600" cy="3056466"/>
          </a:xfrm>
        </p:spPr>
        <p:txBody>
          <a:bodyPr numCol="5" spcCol="180000"/>
          <a:lstStyle/>
          <a:p>
            <a:pPr marL="0" lvl="1" indent="0" defTabSz="622300">
              <a:lnSpc>
                <a:spcPct val="110000"/>
              </a:lnSpc>
              <a:spcAft>
                <a:spcPct val="15000"/>
              </a:spcAft>
              <a:buNone/>
            </a:pPr>
            <a:r>
              <a:rPr lang="fr-CH" sz="1200" b="1" kern="1200" dirty="0">
                <a:latin typeface="Arial" panose="020B0604020202020204" pitchFamily="34" charset="0"/>
                <a:cs typeface="Arial" panose="020B0604020202020204" pitchFamily="34" charset="0"/>
              </a:rPr>
              <a:t>Generally there….</a:t>
            </a:r>
            <a:br>
              <a:rPr lang="fr-CH" sz="1200" b="1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H" sz="1200" b="1" kern="1200" dirty="0">
                <a:latin typeface="Arial" panose="020B0604020202020204" pitchFamily="34" charset="0"/>
                <a:cs typeface="Arial" panose="020B0604020202020204" pitchFamily="34" charset="0"/>
              </a:rPr>
              <a:t>but not documented</a:t>
            </a: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TCoR reduction</a:t>
            </a:r>
            <a:endParaRPr lang="en-US" sz="12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en-GB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Capital efficiency</a:t>
            </a:r>
            <a:endParaRPr lang="en-US" sz="12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en-GB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Programme management</a:t>
            </a: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Certificates</a:t>
            </a:r>
            <a:endParaRPr lang="en-US" sz="12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Enhanced risk control</a:t>
            </a:r>
            <a:endParaRPr lang="en-US" sz="12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Revenue stream</a:t>
            </a:r>
            <a:endParaRPr lang="en-US" sz="12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98000">
              <a:lnSpc>
                <a:spcPct val="110000"/>
              </a:lnSpc>
            </a:pPr>
            <a:endParaRPr lang="en-US" sz="1200" dirty="0"/>
          </a:p>
          <a:p>
            <a:pPr marL="180000" indent="-198000">
              <a:lnSpc>
                <a:spcPct val="110000"/>
              </a:lnSpc>
            </a:pPr>
            <a:endParaRPr lang="en-US" sz="1200" dirty="0"/>
          </a:p>
          <a:p>
            <a:pPr marL="0" lvl="1" indent="0" defTabSz="622300">
              <a:lnSpc>
                <a:spcPct val="110000"/>
              </a:lnSpc>
              <a:spcAft>
                <a:spcPct val="15000"/>
              </a:spcAft>
              <a:buNone/>
            </a:pPr>
            <a:r>
              <a:rPr lang="fr-CH" sz="1200" b="1" kern="1200" dirty="0">
                <a:latin typeface="Arial" panose="020B0604020202020204" pitchFamily="34" charset="0"/>
                <a:cs typeface="Arial" panose="020B0604020202020204" pitchFamily="34" charset="0"/>
              </a:rPr>
              <a:t>Recent improvements </a:t>
            </a:r>
            <a:br>
              <a:rPr lang="fr-CH" sz="1200" b="1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H" sz="1200" b="1" kern="1200" dirty="0">
                <a:latin typeface="Arial" panose="020B0604020202020204" pitchFamily="34" charset="0"/>
                <a:cs typeface="Arial" panose="020B0604020202020204" pitchFamily="34" charset="0"/>
              </a:rPr>
              <a:t>have helped</a:t>
            </a: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Board responsibilities</a:t>
            </a: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Underwriting Function/Committee</a:t>
            </a:r>
            <a:endParaRPr lang="en-US" sz="12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Separation of duties</a:t>
            </a: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Proper SLAs &amp; reporting</a:t>
            </a: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Solvency II boost</a:t>
            </a:r>
            <a:endParaRPr lang="en-US" sz="1200" dirty="0"/>
          </a:p>
          <a:p>
            <a:pPr marL="0" lvl="1" indent="0" defTabSz="622300">
              <a:lnSpc>
                <a:spcPct val="110000"/>
              </a:lnSpc>
              <a:spcAft>
                <a:spcPct val="15000"/>
              </a:spcAft>
              <a:buNone/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Stronger </a:t>
            </a:r>
            <a:r>
              <a:rPr lang="en-GB" sz="1200" b="1" kern="1200" dirty="0">
                <a:latin typeface="Arial" panose="020B0604020202020204" pitchFamily="34" charset="0"/>
                <a:cs typeface="Arial" panose="020B0604020202020204" pitchFamily="34" charset="0"/>
              </a:rPr>
              <a:t>discipline</a:t>
            </a:r>
            <a:endParaRPr lang="en-US" sz="1200" b="1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Transfer pricing</a:t>
            </a:r>
            <a:endParaRPr lang="fr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Documentation</a:t>
            </a: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Underwriting files</a:t>
            </a:r>
            <a:endParaRPr lang="en-US" sz="12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Income generating activities</a:t>
            </a:r>
            <a:endParaRPr lang="en-US" sz="12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dirty="0">
                <a:latin typeface="Arial" panose="020B0604020202020204" pitchFamily="34" charset="0"/>
                <a:cs typeface="Arial" panose="020B0604020202020204" pitchFamily="34" charset="0"/>
              </a:rPr>
              <a:t>Solvency II / Risk-based has helped</a:t>
            </a:r>
            <a:endParaRPr lang="en-US" sz="12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98000">
              <a:lnSpc>
                <a:spcPct val="110000"/>
              </a:lnSpc>
            </a:pPr>
            <a:endParaRPr lang="en-US" sz="1200" dirty="0"/>
          </a:p>
          <a:p>
            <a:pPr marL="180000" indent="-198000">
              <a:lnSpc>
                <a:spcPct val="110000"/>
              </a:lnSpc>
            </a:pPr>
            <a:endParaRPr lang="en-US" sz="1200" dirty="0"/>
          </a:p>
          <a:p>
            <a:pPr marL="180000" indent="-198000">
              <a:lnSpc>
                <a:spcPct val="110000"/>
              </a:lnSpc>
            </a:pPr>
            <a:endParaRPr lang="en-US" sz="1200" dirty="0"/>
          </a:p>
          <a:p>
            <a:pPr marL="180000" indent="-198000">
              <a:lnSpc>
                <a:spcPct val="110000"/>
              </a:lnSpc>
            </a:pPr>
            <a:endParaRPr lang="en-US" sz="1200" dirty="0"/>
          </a:p>
          <a:p>
            <a:pPr marL="0" lvl="1" indent="0" defTabSz="622300">
              <a:lnSpc>
                <a:spcPct val="110000"/>
              </a:lnSpc>
              <a:spcAft>
                <a:spcPct val="15000"/>
              </a:spcAft>
              <a:buNone/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The most difficult nut to crack…..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dirty="0">
                <a:latin typeface="Arial" panose="020B0604020202020204" pitchFamily="34" charset="0"/>
                <a:cs typeface="Arial" panose="020B0604020202020204" pitchFamily="34" charset="0"/>
              </a:rPr>
              <a:t>Reliance on proportionality</a:t>
            </a: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dirty="0">
                <a:latin typeface="Arial" panose="020B0604020202020204" pitchFamily="34" charset="0"/>
                <a:cs typeface="Arial" panose="020B0604020202020204" pitchFamily="34" charset="0"/>
              </a:rPr>
              <a:t>Strong governance helps</a:t>
            </a: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dirty="0">
                <a:latin typeface="Arial" panose="020B0604020202020204" pitchFamily="34" charset="0"/>
                <a:cs typeface="Arial" panose="020B0604020202020204" pitchFamily="34" charset="0"/>
              </a:rPr>
              <a:t>Pressure for people and premises in some circumstances</a:t>
            </a: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fr-CH" sz="1200" dirty="0">
                <a:latin typeface="Arial" panose="020B0604020202020204" pitchFamily="34" charset="0"/>
                <a:cs typeface="Arial" panose="020B0604020202020204" pitchFamily="34" charset="0"/>
              </a:rPr>
              <a:t>Assisted by </a:t>
            </a:r>
            <a:br>
              <a:rPr lang="fr-CH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H" sz="1200" dirty="0">
                <a:latin typeface="Arial" panose="020B0604020202020204" pitchFamily="34" charset="0"/>
                <a:cs typeface="Arial" panose="020B0604020202020204" pitchFamily="34" charset="0"/>
              </a:rPr>
              <a:t>co-locating with other business</a:t>
            </a:r>
          </a:p>
          <a:p>
            <a:pPr marL="0" lvl="1" indent="0" defTabSz="622300">
              <a:lnSpc>
                <a:spcPct val="110000"/>
              </a:lnSpc>
              <a:spcAft>
                <a:spcPct val="15000"/>
              </a:spcAft>
              <a:buNone/>
            </a:pPr>
            <a:r>
              <a:rPr lang="en-GB" sz="1200" b="1" kern="1200" dirty="0">
                <a:latin typeface="Arial" panose="020B0604020202020204" pitchFamily="34" charset="0"/>
                <a:cs typeface="Arial" panose="020B0604020202020204" pitchFamily="34" charset="0"/>
              </a:rPr>
              <a:t>Must write things down.…</a:t>
            </a:r>
            <a:endParaRPr lang="en-US" sz="1200" b="1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98000" defTabSz="622300">
              <a:lnSpc>
                <a:spcPct val="110000"/>
              </a:lnSpc>
              <a:spcAft>
                <a:spcPct val="15000"/>
              </a:spcAft>
              <a:buFont typeface="Wingdings" charset="2"/>
              <a:buChar char="§"/>
            </a:pPr>
            <a:r>
              <a:rPr lang="en-GB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Better documentation needed in </a:t>
            </a:r>
            <a:br>
              <a:rPr lang="en-GB" sz="12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most areas to demonstrate the good work being done</a:t>
            </a:r>
            <a:endParaRPr lang="en-US" sz="12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98000">
              <a:lnSpc>
                <a:spcPct val="110000"/>
              </a:lnSpc>
            </a:pPr>
            <a:endParaRPr lang="en-US" sz="1200" dirty="0"/>
          </a:p>
        </p:txBody>
      </p:sp>
      <p:sp>
        <p:nvSpPr>
          <p:cNvPr id="5" name="Freeform 12"/>
          <p:cNvSpPr>
            <a:spLocks noChangeAspect="1"/>
          </p:cNvSpPr>
          <p:nvPr/>
        </p:nvSpPr>
        <p:spPr bwMode="auto">
          <a:xfrm>
            <a:off x="439285" y="1109136"/>
            <a:ext cx="1373409" cy="1582769"/>
          </a:xfrm>
          <a:custGeom>
            <a:avLst/>
            <a:gdLst>
              <a:gd name="T0" fmla="*/ 723 w 723"/>
              <a:gd name="T1" fmla="*/ 626 h 836"/>
              <a:gd name="T2" fmla="*/ 362 w 723"/>
              <a:gd name="T3" fmla="*/ 836 h 836"/>
              <a:gd name="T4" fmla="*/ 0 w 723"/>
              <a:gd name="T5" fmla="*/ 626 h 836"/>
              <a:gd name="T6" fmla="*/ 0 w 723"/>
              <a:gd name="T7" fmla="*/ 210 h 836"/>
              <a:gd name="T8" fmla="*/ 362 w 723"/>
              <a:gd name="T9" fmla="*/ 0 h 836"/>
              <a:gd name="T10" fmla="*/ 723 w 723"/>
              <a:gd name="T11" fmla="*/ 210 h 836"/>
              <a:gd name="T12" fmla="*/ 723 w 723"/>
              <a:gd name="T13" fmla="*/ 62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3" h="836">
                <a:moveTo>
                  <a:pt x="723" y="626"/>
                </a:moveTo>
                <a:lnTo>
                  <a:pt x="362" y="836"/>
                </a:lnTo>
                <a:lnTo>
                  <a:pt x="0" y="626"/>
                </a:lnTo>
                <a:lnTo>
                  <a:pt x="0" y="210"/>
                </a:lnTo>
                <a:lnTo>
                  <a:pt x="362" y="0"/>
                </a:lnTo>
                <a:lnTo>
                  <a:pt x="723" y="210"/>
                </a:lnTo>
                <a:lnTo>
                  <a:pt x="723" y="626"/>
                </a:lnTo>
                <a:close/>
              </a:path>
            </a:pathLst>
          </a:custGeom>
          <a:solidFill>
            <a:srgbClr val="6E267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6" name="Freeform 14"/>
          <p:cNvSpPr>
            <a:spLocks noChangeAspect="1"/>
          </p:cNvSpPr>
          <p:nvPr/>
        </p:nvSpPr>
        <p:spPr bwMode="auto">
          <a:xfrm>
            <a:off x="2151281" y="1109136"/>
            <a:ext cx="1373409" cy="1582769"/>
          </a:xfrm>
          <a:custGeom>
            <a:avLst/>
            <a:gdLst>
              <a:gd name="T0" fmla="*/ 723 w 723"/>
              <a:gd name="T1" fmla="*/ 626 h 836"/>
              <a:gd name="T2" fmla="*/ 361 w 723"/>
              <a:gd name="T3" fmla="*/ 836 h 836"/>
              <a:gd name="T4" fmla="*/ 0 w 723"/>
              <a:gd name="T5" fmla="*/ 626 h 836"/>
              <a:gd name="T6" fmla="*/ 0 w 723"/>
              <a:gd name="T7" fmla="*/ 210 h 836"/>
              <a:gd name="T8" fmla="*/ 361 w 723"/>
              <a:gd name="T9" fmla="*/ 0 h 836"/>
              <a:gd name="T10" fmla="*/ 723 w 723"/>
              <a:gd name="T11" fmla="*/ 210 h 836"/>
              <a:gd name="T12" fmla="*/ 723 w 723"/>
              <a:gd name="T13" fmla="*/ 62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3" h="836">
                <a:moveTo>
                  <a:pt x="723" y="626"/>
                </a:moveTo>
                <a:lnTo>
                  <a:pt x="361" y="836"/>
                </a:lnTo>
                <a:lnTo>
                  <a:pt x="0" y="626"/>
                </a:lnTo>
                <a:lnTo>
                  <a:pt x="0" y="210"/>
                </a:lnTo>
                <a:lnTo>
                  <a:pt x="361" y="0"/>
                </a:lnTo>
                <a:lnTo>
                  <a:pt x="723" y="210"/>
                </a:lnTo>
                <a:lnTo>
                  <a:pt x="723" y="626"/>
                </a:lnTo>
                <a:close/>
              </a:path>
            </a:pathLst>
          </a:custGeom>
          <a:solidFill>
            <a:srgbClr val="123D8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329268"/>
            <a:ext cx="1371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1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Economic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Rationale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65350" y="1320802"/>
            <a:ext cx="1371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Governance</a:t>
            </a:r>
          </a:p>
        </p:txBody>
      </p:sp>
      <p:sp>
        <p:nvSpPr>
          <p:cNvPr id="9" name="Freeform 16"/>
          <p:cNvSpPr>
            <a:spLocks noChangeAspect="1"/>
          </p:cNvSpPr>
          <p:nvPr/>
        </p:nvSpPr>
        <p:spPr bwMode="auto">
          <a:xfrm>
            <a:off x="3863277" y="1109136"/>
            <a:ext cx="1373409" cy="1582769"/>
          </a:xfrm>
          <a:custGeom>
            <a:avLst/>
            <a:gdLst>
              <a:gd name="T0" fmla="*/ 723 w 723"/>
              <a:gd name="T1" fmla="*/ 626 h 836"/>
              <a:gd name="T2" fmla="*/ 361 w 723"/>
              <a:gd name="T3" fmla="*/ 836 h 836"/>
              <a:gd name="T4" fmla="*/ 0 w 723"/>
              <a:gd name="T5" fmla="*/ 626 h 836"/>
              <a:gd name="T6" fmla="*/ 0 w 723"/>
              <a:gd name="T7" fmla="*/ 210 h 836"/>
              <a:gd name="T8" fmla="*/ 361 w 723"/>
              <a:gd name="T9" fmla="*/ 0 h 836"/>
              <a:gd name="T10" fmla="*/ 723 w 723"/>
              <a:gd name="T11" fmla="*/ 210 h 836"/>
              <a:gd name="T12" fmla="*/ 723 w 723"/>
              <a:gd name="T13" fmla="*/ 62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3" h="836">
                <a:moveTo>
                  <a:pt x="723" y="626"/>
                </a:moveTo>
                <a:lnTo>
                  <a:pt x="361" y="836"/>
                </a:lnTo>
                <a:lnTo>
                  <a:pt x="0" y="626"/>
                </a:lnTo>
                <a:lnTo>
                  <a:pt x="0" y="210"/>
                </a:lnTo>
                <a:lnTo>
                  <a:pt x="361" y="0"/>
                </a:lnTo>
                <a:lnTo>
                  <a:pt x="723" y="210"/>
                </a:lnTo>
                <a:lnTo>
                  <a:pt x="723" y="626"/>
                </a:lnTo>
                <a:close/>
              </a:path>
            </a:pathLst>
          </a:custGeom>
          <a:solidFill>
            <a:srgbClr val="6E267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3873500" y="1329268"/>
            <a:ext cx="13631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3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Pricing and Capital</a:t>
            </a:r>
          </a:p>
        </p:txBody>
      </p:sp>
      <p:sp>
        <p:nvSpPr>
          <p:cNvPr id="11" name="Freeform 16"/>
          <p:cNvSpPr>
            <a:spLocks noChangeAspect="1"/>
          </p:cNvSpPr>
          <p:nvPr/>
        </p:nvSpPr>
        <p:spPr bwMode="auto">
          <a:xfrm>
            <a:off x="7287270" y="1109136"/>
            <a:ext cx="1373409" cy="1582769"/>
          </a:xfrm>
          <a:custGeom>
            <a:avLst/>
            <a:gdLst>
              <a:gd name="T0" fmla="*/ 723 w 723"/>
              <a:gd name="T1" fmla="*/ 626 h 836"/>
              <a:gd name="T2" fmla="*/ 361 w 723"/>
              <a:gd name="T3" fmla="*/ 836 h 836"/>
              <a:gd name="T4" fmla="*/ 0 w 723"/>
              <a:gd name="T5" fmla="*/ 626 h 836"/>
              <a:gd name="T6" fmla="*/ 0 w 723"/>
              <a:gd name="T7" fmla="*/ 210 h 836"/>
              <a:gd name="T8" fmla="*/ 361 w 723"/>
              <a:gd name="T9" fmla="*/ 0 h 836"/>
              <a:gd name="T10" fmla="*/ 723 w 723"/>
              <a:gd name="T11" fmla="*/ 210 h 836"/>
              <a:gd name="T12" fmla="*/ 723 w 723"/>
              <a:gd name="T13" fmla="*/ 62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3" h="836">
                <a:moveTo>
                  <a:pt x="723" y="626"/>
                </a:moveTo>
                <a:lnTo>
                  <a:pt x="361" y="836"/>
                </a:lnTo>
                <a:lnTo>
                  <a:pt x="0" y="626"/>
                </a:lnTo>
                <a:lnTo>
                  <a:pt x="0" y="210"/>
                </a:lnTo>
                <a:lnTo>
                  <a:pt x="361" y="0"/>
                </a:lnTo>
                <a:lnTo>
                  <a:pt x="723" y="210"/>
                </a:lnTo>
                <a:lnTo>
                  <a:pt x="723" y="626"/>
                </a:lnTo>
                <a:close/>
              </a:path>
            </a:pathLst>
          </a:custGeom>
          <a:solidFill>
            <a:srgbClr val="6E267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7281333" y="1337735"/>
            <a:ext cx="1397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5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Documentation</a:t>
            </a:r>
          </a:p>
        </p:txBody>
      </p:sp>
      <p:sp>
        <p:nvSpPr>
          <p:cNvPr id="13" name="Freeform 18"/>
          <p:cNvSpPr>
            <a:spLocks noChangeAspect="1"/>
          </p:cNvSpPr>
          <p:nvPr/>
        </p:nvSpPr>
        <p:spPr bwMode="auto">
          <a:xfrm>
            <a:off x="5575273" y="1109136"/>
            <a:ext cx="1373409" cy="1582769"/>
          </a:xfrm>
          <a:custGeom>
            <a:avLst/>
            <a:gdLst>
              <a:gd name="T0" fmla="*/ 723 w 723"/>
              <a:gd name="T1" fmla="*/ 626 h 836"/>
              <a:gd name="T2" fmla="*/ 362 w 723"/>
              <a:gd name="T3" fmla="*/ 836 h 836"/>
              <a:gd name="T4" fmla="*/ 0 w 723"/>
              <a:gd name="T5" fmla="*/ 626 h 836"/>
              <a:gd name="T6" fmla="*/ 0 w 723"/>
              <a:gd name="T7" fmla="*/ 210 h 836"/>
              <a:gd name="T8" fmla="*/ 362 w 723"/>
              <a:gd name="T9" fmla="*/ 0 h 836"/>
              <a:gd name="T10" fmla="*/ 723 w 723"/>
              <a:gd name="T11" fmla="*/ 210 h 836"/>
              <a:gd name="T12" fmla="*/ 723 w 723"/>
              <a:gd name="T13" fmla="*/ 62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3" h="836">
                <a:moveTo>
                  <a:pt x="723" y="626"/>
                </a:moveTo>
                <a:lnTo>
                  <a:pt x="362" y="836"/>
                </a:lnTo>
                <a:lnTo>
                  <a:pt x="0" y="626"/>
                </a:lnTo>
                <a:lnTo>
                  <a:pt x="0" y="210"/>
                </a:lnTo>
                <a:lnTo>
                  <a:pt x="362" y="0"/>
                </a:lnTo>
                <a:lnTo>
                  <a:pt x="723" y="210"/>
                </a:lnTo>
                <a:lnTo>
                  <a:pt x="723" y="626"/>
                </a:lnTo>
                <a:close/>
              </a:path>
            </a:pathLst>
          </a:custGeom>
          <a:solidFill>
            <a:srgbClr val="123D8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573183" y="1320801"/>
            <a:ext cx="137160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4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Substance</a:t>
            </a:r>
          </a:p>
        </p:txBody>
      </p:sp>
    </p:spTree>
    <p:extLst>
      <p:ext uri="{BB962C8B-B14F-4D97-AF65-F5344CB8AC3E}">
        <p14:creationId xmlns:p14="http://schemas.microsoft.com/office/powerpoint/2010/main" val="4243055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Captive Owner’s Perspective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BT’s Experience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774572" y="1144592"/>
            <a:ext cx="7912227" cy="4783137"/>
          </a:xfrm>
        </p:spPr>
        <p:txBody>
          <a:bodyPr/>
          <a:lstStyle/>
          <a:p>
            <a:pPr marL="0" indent="0">
              <a:spcBef>
                <a:spcPts val="800"/>
              </a:spcBef>
              <a:buNone/>
            </a:pPr>
            <a:r>
              <a:rPr lang="en-GB" dirty="0"/>
              <a:t>BT has a well established captive in the IOM called Communicator</a:t>
            </a:r>
          </a:p>
          <a:p>
            <a:pPr marL="0" indent="0">
              <a:spcBef>
                <a:spcPts val="800"/>
              </a:spcBef>
              <a:buNone/>
            </a:pPr>
            <a:endParaRPr lang="en-GB" dirty="0"/>
          </a:p>
          <a:p>
            <a:pPr marL="0" indent="0">
              <a:spcBef>
                <a:spcPts val="800"/>
              </a:spcBef>
              <a:buNone/>
            </a:pPr>
            <a:r>
              <a:rPr lang="en-GB" dirty="0"/>
              <a:t>Direct write property/ casualty, reinsure global EB business</a:t>
            </a:r>
          </a:p>
          <a:p>
            <a:pPr marL="0" indent="0">
              <a:spcBef>
                <a:spcPts val="800"/>
              </a:spcBef>
              <a:buNone/>
            </a:pPr>
            <a:endParaRPr lang="en-GB" dirty="0"/>
          </a:p>
          <a:p>
            <a:pPr marL="0" indent="0">
              <a:spcBef>
                <a:spcPts val="800"/>
              </a:spcBef>
              <a:buNone/>
            </a:pPr>
            <a:r>
              <a:rPr lang="en-GB" dirty="0"/>
              <a:t>Significant value to BT as an efficient risk financing tool</a:t>
            </a:r>
          </a:p>
          <a:p>
            <a:pPr marL="0" indent="0">
              <a:spcBef>
                <a:spcPts val="800"/>
              </a:spcBef>
              <a:buNone/>
            </a:pPr>
            <a:endParaRPr lang="en-GB" dirty="0"/>
          </a:p>
          <a:p>
            <a:pPr marL="0" indent="0">
              <a:spcBef>
                <a:spcPts val="800"/>
              </a:spcBef>
              <a:buNone/>
            </a:pPr>
            <a:r>
              <a:rPr lang="en-GB" dirty="0"/>
              <a:t>BT is a significant tax payer in the UK with a dedicated relationship manager at HMRC</a:t>
            </a:r>
          </a:p>
          <a:p>
            <a:pPr marL="0" indent="0">
              <a:spcBef>
                <a:spcPts val="800"/>
              </a:spcBef>
              <a:buNone/>
            </a:pPr>
            <a:endParaRPr lang="en-GB" dirty="0"/>
          </a:p>
          <a:p>
            <a:pPr marL="0" indent="0">
              <a:spcBef>
                <a:spcPts val="800"/>
              </a:spcBef>
              <a:buNone/>
            </a:pPr>
            <a:r>
              <a:rPr lang="en-GB" dirty="0"/>
              <a:t>BT decided to proactively approach HMRC and seek agreement that Communicator </a:t>
            </a:r>
            <a:br>
              <a:rPr lang="en-GB" dirty="0"/>
            </a:br>
            <a:r>
              <a:rPr lang="en-GB" dirty="0"/>
              <a:t>did not represent a BEPS issue</a:t>
            </a:r>
          </a:p>
          <a:p>
            <a:pPr marL="342900" lvl="1" indent="0">
              <a:spcBef>
                <a:spcPts val="800"/>
              </a:spcBef>
              <a:buNone/>
            </a:pP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90068" y="666548"/>
            <a:ext cx="8160023" cy="461665"/>
          </a:xfrm>
          <a:prstGeom prst="rect">
            <a:avLst/>
          </a:prstGeom>
          <a:noFill/>
        </p:spPr>
        <p:txBody>
          <a:bodyPr wrap="square" numCol="5" spcCol="180000" rtlCol="0">
            <a:spAutoFit/>
          </a:bodyPr>
          <a:lstStyle/>
          <a:p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34" y="1130299"/>
            <a:ext cx="198120" cy="25908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34" y="1764032"/>
            <a:ext cx="198120" cy="25908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34" y="2385330"/>
            <a:ext cx="198120" cy="25908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34" y="3009516"/>
            <a:ext cx="198120" cy="25908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1" y="3639308"/>
            <a:ext cx="198120" cy="25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10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39285" y="1836237"/>
            <a:ext cx="8239048" cy="1582769"/>
            <a:chOff x="439285" y="1836237"/>
            <a:chExt cx="8239048" cy="1582769"/>
          </a:xfrm>
        </p:grpSpPr>
        <p:sp>
          <p:nvSpPr>
            <p:cNvPr id="22" name="Freeform 12"/>
            <p:cNvSpPr>
              <a:spLocks noChangeAspect="1"/>
            </p:cNvSpPr>
            <p:nvPr/>
          </p:nvSpPr>
          <p:spPr bwMode="auto">
            <a:xfrm>
              <a:off x="439285" y="1836237"/>
              <a:ext cx="1373409" cy="1582769"/>
            </a:xfrm>
            <a:custGeom>
              <a:avLst/>
              <a:gdLst>
                <a:gd name="T0" fmla="*/ 723 w 723"/>
                <a:gd name="T1" fmla="*/ 626 h 836"/>
                <a:gd name="T2" fmla="*/ 362 w 723"/>
                <a:gd name="T3" fmla="*/ 836 h 836"/>
                <a:gd name="T4" fmla="*/ 0 w 723"/>
                <a:gd name="T5" fmla="*/ 626 h 836"/>
                <a:gd name="T6" fmla="*/ 0 w 723"/>
                <a:gd name="T7" fmla="*/ 210 h 836"/>
                <a:gd name="T8" fmla="*/ 362 w 723"/>
                <a:gd name="T9" fmla="*/ 0 h 836"/>
                <a:gd name="T10" fmla="*/ 723 w 723"/>
                <a:gd name="T11" fmla="*/ 210 h 836"/>
                <a:gd name="T12" fmla="*/ 723 w 723"/>
                <a:gd name="T13" fmla="*/ 626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3" h="836">
                  <a:moveTo>
                    <a:pt x="723" y="626"/>
                  </a:moveTo>
                  <a:lnTo>
                    <a:pt x="362" y="836"/>
                  </a:lnTo>
                  <a:lnTo>
                    <a:pt x="0" y="626"/>
                  </a:lnTo>
                  <a:lnTo>
                    <a:pt x="0" y="210"/>
                  </a:lnTo>
                  <a:lnTo>
                    <a:pt x="362" y="0"/>
                  </a:lnTo>
                  <a:lnTo>
                    <a:pt x="723" y="210"/>
                  </a:lnTo>
                  <a:lnTo>
                    <a:pt x="723" y="626"/>
                  </a:lnTo>
                  <a:close/>
                </a:path>
              </a:pathLst>
            </a:custGeom>
            <a:solidFill>
              <a:srgbClr val="6E267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4" name="Freeform 14"/>
            <p:cNvSpPr>
              <a:spLocks noChangeAspect="1"/>
            </p:cNvSpPr>
            <p:nvPr/>
          </p:nvSpPr>
          <p:spPr bwMode="auto">
            <a:xfrm>
              <a:off x="2151281" y="1836237"/>
              <a:ext cx="1373409" cy="1582769"/>
            </a:xfrm>
            <a:custGeom>
              <a:avLst/>
              <a:gdLst>
                <a:gd name="T0" fmla="*/ 723 w 723"/>
                <a:gd name="T1" fmla="*/ 626 h 836"/>
                <a:gd name="T2" fmla="*/ 361 w 723"/>
                <a:gd name="T3" fmla="*/ 836 h 836"/>
                <a:gd name="T4" fmla="*/ 0 w 723"/>
                <a:gd name="T5" fmla="*/ 626 h 836"/>
                <a:gd name="T6" fmla="*/ 0 w 723"/>
                <a:gd name="T7" fmla="*/ 210 h 836"/>
                <a:gd name="T8" fmla="*/ 361 w 723"/>
                <a:gd name="T9" fmla="*/ 0 h 836"/>
                <a:gd name="T10" fmla="*/ 723 w 723"/>
                <a:gd name="T11" fmla="*/ 210 h 836"/>
                <a:gd name="T12" fmla="*/ 723 w 723"/>
                <a:gd name="T13" fmla="*/ 626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3" h="836">
                  <a:moveTo>
                    <a:pt x="723" y="626"/>
                  </a:moveTo>
                  <a:lnTo>
                    <a:pt x="361" y="836"/>
                  </a:lnTo>
                  <a:lnTo>
                    <a:pt x="0" y="626"/>
                  </a:lnTo>
                  <a:lnTo>
                    <a:pt x="0" y="210"/>
                  </a:lnTo>
                  <a:lnTo>
                    <a:pt x="361" y="0"/>
                  </a:lnTo>
                  <a:lnTo>
                    <a:pt x="723" y="210"/>
                  </a:lnTo>
                  <a:lnTo>
                    <a:pt x="723" y="626"/>
                  </a:lnTo>
                  <a:close/>
                </a:path>
              </a:pathLst>
            </a:custGeom>
            <a:solidFill>
              <a:srgbClr val="123D8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57200" y="2056369"/>
              <a:ext cx="1371600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1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Economic</a:t>
              </a:r>
              <a:r>
                <a:rPr lang="en-US" sz="1600" dirty="0">
                  <a:solidFill>
                    <a:schemeClr val="bg1"/>
                  </a:solidFill>
                </a:rPr>
                <a:t> </a:t>
              </a:r>
              <a:r>
                <a:rPr lang="en-US" sz="1400" dirty="0">
                  <a:solidFill>
                    <a:schemeClr val="bg1"/>
                  </a:solidFill>
                </a:rPr>
                <a:t>Rationale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65350" y="2047903"/>
              <a:ext cx="1371600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2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Governance</a:t>
              </a:r>
            </a:p>
          </p:txBody>
        </p:sp>
        <p:sp>
          <p:nvSpPr>
            <p:cNvPr id="33" name="Freeform 16"/>
            <p:cNvSpPr>
              <a:spLocks noChangeAspect="1"/>
            </p:cNvSpPr>
            <p:nvPr/>
          </p:nvSpPr>
          <p:spPr bwMode="auto">
            <a:xfrm>
              <a:off x="3863277" y="1836237"/>
              <a:ext cx="1373409" cy="1582769"/>
            </a:xfrm>
            <a:custGeom>
              <a:avLst/>
              <a:gdLst>
                <a:gd name="T0" fmla="*/ 723 w 723"/>
                <a:gd name="T1" fmla="*/ 626 h 836"/>
                <a:gd name="T2" fmla="*/ 361 w 723"/>
                <a:gd name="T3" fmla="*/ 836 h 836"/>
                <a:gd name="T4" fmla="*/ 0 w 723"/>
                <a:gd name="T5" fmla="*/ 626 h 836"/>
                <a:gd name="T6" fmla="*/ 0 w 723"/>
                <a:gd name="T7" fmla="*/ 210 h 836"/>
                <a:gd name="T8" fmla="*/ 361 w 723"/>
                <a:gd name="T9" fmla="*/ 0 h 836"/>
                <a:gd name="T10" fmla="*/ 723 w 723"/>
                <a:gd name="T11" fmla="*/ 210 h 836"/>
                <a:gd name="T12" fmla="*/ 723 w 723"/>
                <a:gd name="T13" fmla="*/ 626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3" h="836">
                  <a:moveTo>
                    <a:pt x="723" y="626"/>
                  </a:moveTo>
                  <a:lnTo>
                    <a:pt x="361" y="836"/>
                  </a:lnTo>
                  <a:lnTo>
                    <a:pt x="0" y="626"/>
                  </a:lnTo>
                  <a:lnTo>
                    <a:pt x="0" y="210"/>
                  </a:lnTo>
                  <a:lnTo>
                    <a:pt x="361" y="0"/>
                  </a:lnTo>
                  <a:lnTo>
                    <a:pt x="723" y="210"/>
                  </a:lnTo>
                  <a:lnTo>
                    <a:pt x="723" y="626"/>
                  </a:lnTo>
                  <a:close/>
                </a:path>
              </a:pathLst>
            </a:custGeom>
            <a:solidFill>
              <a:srgbClr val="6E267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873500" y="2056369"/>
              <a:ext cx="136313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3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Pricing and Capital</a:t>
              </a:r>
            </a:p>
          </p:txBody>
        </p:sp>
        <p:sp>
          <p:nvSpPr>
            <p:cNvPr id="35" name="Freeform 16"/>
            <p:cNvSpPr>
              <a:spLocks noChangeAspect="1"/>
            </p:cNvSpPr>
            <p:nvPr/>
          </p:nvSpPr>
          <p:spPr bwMode="auto">
            <a:xfrm>
              <a:off x="7287270" y="1836237"/>
              <a:ext cx="1373409" cy="1582769"/>
            </a:xfrm>
            <a:custGeom>
              <a:avLst/>
              <a:gdLst>
                <a:gd name="T0" fmla="*/ 723 w 723"/>
                <a:gd name="T1" fmla="*/ 626 h 836"/>
                <a:gd name="T2" fmla="*/ 361 w 723"/>
                <a:gd name="T3" fmla="*/ 836 h 836"/>
                <a:gd name="T4" fmla="*/ 0 w 723"/>
                <a:gd name="T5" fmla="*/ 626 h 836"/>
                <a:gd name="T6" fmla="*/ 0 w 723"/>
                <a:gd name="T7" fmla="*/ 210 h 836"/>
                <a:gd name="T8" fmla="*/ 361 w 723"/>
                <a:gd name="T9" fmla="*/ 0 h 836"/>
                <a:gd name="T10" fmla="*/ 723 w 723"/>
                <a:gd name="T11" fmla="*/ 210 h 836"/>
                <a:gd name="T12" fmla="*/ 723 w 723"/>
                <a:gd name="T13" fmla="*/ 626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3" h="836">
                  <a:moveTo>
                    <a:pt x="723" y="626"/>
                  </a:moveTo>
                  <a:lnTo>
                    <a:pt x="361" y="836"/>
                  </a:lnTo>
                  <a:lnTo>
                    <a:pt x="0" y="626"/>
                  </a:lnTo>
                  <a:lnTo>
                    <a:pt x="0" y="210"/>
                  </a:lnTo>
                  <a:lnTo>
                    <a:pt x="361" y="0"/>
                  </a:lnTo>
                  <a:lnTo>
                    <a:pt x="723" y="210"/>
                  </a:lnTo>
                  <a:lnTo>
                    <a:pt x="723" y="626"/>
                  </a:lnTo>
                  <a:close/>
                </a:path>
              </a:pathLst>
            </a:custGeom>
            <a:solidFill>
              <a:srgbClr val="6E267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281333" y="2064836"/>
              <a:ext cx="1397000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5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Documentation</a:t>
              </a:r>
            </a:p>
          </p:txBody>
        </p:sp>
        <p:sp>
          <p:nvSpPr>
            <p:cNvPr id="37" name="Freeform 18"/>
            <p:cNvSpPr>
              <a:spLocks noChangeAspect="1"/>
            </p:cNvSpPr>
            <p:nvPr/>
          </p:nvSpPr>
          <p:spPr bwMode="auto">
            <a:xfrm>
              <a:off x="5575273" y="1836237"/>
              <a:ext cx="1373409" cy="1582769"/>
            </a:xfrm>
            <a:custGeom>
              <a:avLst/>
              <a:gdLst>
                <a:gd name="T0" fmla="*/ 723 w 723"/>
                <a:gd name="T1" fmla="*/ 626 h 836"/>
                <a:gd name="T2" fmla="*/ 362 w 723"/>
                <a:gd name="T3" fmla="*/ 836 h 836"/>
                <a:gd name="T4" fmla="*/ 0 w 723"/>
                <a:gd name="T5" fmla="*/ 626 h 836"/>
                <a:gd name="T6" fmla="*/ 0 w 723"/>
                <a:gd name="T7" fmla="*/ 210 h 836"/>
                <a:gd name="T8" fmla="*/ 362 w 723"/>
                <a:gd name="T9" fmla="*/ 0 h 836"/>
                <a:gd name="T10" fmla="*/ 723 w 723"/>
                <a:gd name="T11" fmla="*/ 210 h 836"/>
                <a:gd name="T12" fmla="*/ 723 w 723"/>
                <a:gd name="T13" fmla="*/ 626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3" h="836">
                  <a:moveTo>
                    <a:pt x="723" y="626"/>
                  </a:moveTo>
                  <a:lnTo>
                    <a:pt x="362" y="836"/>
                  </a:lnTo>
                  <a:lnTo>
                    <a:pt x="0" y="626"/>
                  </a:lnTo>
                  <a:lnTo>
                    <a:pt x="0" y="210"/>
                  </a:lnTo>
                  <a:lnTo>
                    <a:pt x="362" y="0"/>
                  </a:lnTo>
                  <a:lnTo>
                    <a:pt x="723" y="210"/>
                  </a:lnTo>
                  <a:lnTo>
                    <a:pt x="723" y="626"/>
                  </a:lnTo>
                  <a:close/>
                </a:path>
              </a:pathLst>
            </a:custGeom>
            <a:solidFill>
              <a:srgbClr val="123D8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573183" y="2047902"/>
              <a:ext cx="1371601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4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Substance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Captive Owner’s Perspective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BT’s Experience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1144592"/>
            <a:ext cx="8229600" cy="571517"/>
          </a:xfrm>
        </p:spPr>
        <p:txBody>
          <a:bodyPr/>
          <a:lstStyle/>
          <a:p>
            <a:pPr>
              <a:spcBef>
                <a:spcPts val="800"/>
              </a:spcBef>
            </a:pPr>
            <a:r>
              <a:rPr lang="en-GB" dirty="0"/>
              <a:t>Joint team consisting of Insurance/Tax and Aon IOM (our captive manager) </a:t>
            </a:r>
            <a:br>
              <a:rPr lang="en-GB" dirty="0"/>
            </a:br>
            <a:r>
              <a:rPr lang="en-GB" dirty="0"/>
              <a:t>built a presentation pack and shared the following:</a:t>
            </a:r>
          </a:p>
          <a:p>
            <a:pPr>
              <a:spcBef>
                <a:spcPts val="800"/>
              </a:spcBef>
            </a:pPr>
            <a:endParaRPr lang="en-GB" dirty="0"/>
          </a:p>
          <a:p>
            <a:pPr>
              <a:spcBef>
                <a:spcPts val="800"/>
              </a:spcBef>
            </a:pPr>
            <a:endParaRPr lang="en-GB" dirty="0"/>
          </a:p>
          <a:p>
            <a:pPr>
              <a:spcBef>
                <a:spcPts val="800"/>
              </a:spcBef>
            </a:pPr>
            <a:endParaRPr lang="en-GB" dirty="0"/>
          </a:p>
          <a:p>
            <a:pPr>
              <a:spcBef>
                <a:spcPts val="800"/>
              </a:spcBef>
            </a:pPr>
            <a:endParaRPr lang="en-GB" dirty="0"/>
          </a:p>
          <a:p>
            <a:pPr>
              <a:spcBef>
                <a:spcPts val="800"/>
              </a:spcBef>
            </a:pPr>
            <a:endParaRPr lang="en-GB" dirty="0"/>
          </a:p>
          <a:p>
            <a:pPr>
              <a:spcBef>
                <a:spcPts val="800"/>
              </a:spcBef>
            </a:pPr>
            <a:endParaRPr lang="en-GB" dirty="0"/>
          </a:p>
          <a:p>
            <a:pPr>
              <a:spcBef>
                <a:spcPts val="800"/>
              </a:spcBef>
            </a:pPr>
            <a:endParaRPr lang="en-GB" dirty="0"/>
          </a:p>
          <a:p>
            <a:pPr>
              <a:spcBef>
                <a:spcPts val="800"/>
              </a:spcBef>
            </a:pPr>
            <a:endParaRPr lang="en-GB" dirty="0"/>
          </a:p>
          <a:p>
            <a:pPr>
              <a:spcBef>
                <a:spcPts val="800"/>
              </a:spcBef>
            </a:pPr>
            <a:endParaRPr lang="en-GB" dirty="0"/>
          </a:p>
          <a:p>
            <a:pPr>
              <a:spcBef>
                <a:spcPts val="800"/>
              </a:spcBef>
            </a:pPr>
            <a:endParaRPr lang="en-GB" dirty="0"/>
          </a:p>
          <a:p>
            <a:pPr>
              <a:spcBef>
                <a:spcPts val="800"/>
              </a:spcBef>
            </a:pPr>
            <a:endParaRPr lang="en-GB" dirty="0"/>
          </a:p>
          <a:p>
            <a:pPr>
              <a:spcBef>
                <a:spcPts val="800"/>
              </a:spcBef>
            </a:pPr>
            <a:endParaRPr lang="en-GB" dirty="0"/>
          </a:p>
          <a:p>
            <a:pPr>
              <a:spcBef>
                <a:spcPts val="800"/>
              </a:spcBef>
            </a:pPr>
            <a:endParaRPr lang="en-GB" dirty="0"/>
          </a:p>
          <a:p>
            <a:pPr>
              <a:spcBef>
                <a:spcPts val="800"/>
              </a:spcBef>
            </a:pPr>
            <a:r>
              <a:rPr lang="en-GB" dirty="0"/>
              <a:t>No challenge received from HMRC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068" y="666548"/>
            <a:ext cx="8160023" cy="461665"/>
          </a:xfrm>
          <a:prstGeom prst="rect">
            <a:avLst/>
          </a:prstGeom>
          <a:noFill/>
        </p:spPr>
        <p:txBody>
          <a:bodyPr wrap="square" numCol="5" spcCol="180000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401763"/>
              </p:ext>
            </p:extLst>
          </p:nvPr>
        </p:nvGraphicFramePr>
        <p:xfrm>
          <a:off x="351261" y="3557918"/>
          <a:ext cx="8538304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0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69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1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34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58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106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Communicator </a:t>
                      </a:r>
                      <a:br>
                        <a:rPr lang="en-GB" sz="1400" dirty="0"/>
                      </a:br>
                      <a:r>
                        <a:rPr lang="en-GB" sz="1400" dirty="0"/>
                        <a:t>playing ground up </a:t>
                      </a:r>
                      <a:br>
                        <a:rPr lang="en-GB" sz="1400" dirty="0"/>
                      </a:br>
                      <a:r>
                        <a:rPr lang="en-GB" sz="1400" dirty="0"/>
                        <a:t>with significant </a:t>
                      </a:r>
                      <a:br>
                        <a:rPr lang="en-GB" sz="1400" dirty="0"/>
                      </a:br>
                      <a:r>
                        <a:rPr lang="en-GB" sz="1400" dirty="0"/>
                        <a:t>claims activity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Independent Board, regular meetings in IOM, claims and </a:t>
                      </a:r>
                      <a:br>
                        <a:rPr lang="en-GB" sz="1400" dirty="0"/>
                      </a:br>
                      <a:r>
                        <a:rPr lang="en-GB" sz="1400" dirty="0"/>
                        <a:t>underwriting committee, separate broker contracts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dirty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Prices bench-marked with </a:t>
                      </a:r>
                      <a:br>
                        <a:rPr lang="en-GB" sz="1400" dirty="0"/>
                      </a:br>
                      <a:r>
                        <a:rPr lang="en-GB" sz="1400" dirty="0"/>
                        <a:t>open market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No other BT business in IOM. Strong governance. </a:t>
                      </a:r>
                      <a:br>
                        <a:rPr lang="en-GB" sz="1400" dirty="0"/>
                      </a:br>
                      <a:r>
                        <a:rPr lang="en-GB" sz="1400" dirty="0"/>
                        <a:t>Limited benefit as registered for UK tax on UK earnings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Captive receives same market submission as open market supporting. </a:t>
                      </a:r>
                      <a:br>
                        <a:rPr lang="en-GB" sz="1400" dirty="0"/>
                      </a:br>
                      <a:r>
                        <a:rPr lang="en-GB" sz="1400" dirty="0"/>
                        <a:t>Aon prepare all underwriting and other documents. Full audit trail.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186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Next? Remember 2016…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r="2993"/>
          <a:stretch>
            <a:fillRect/>
          </a:stretch>
        </p:blipFill>
        <p:spPr bwMode="auto">
          <a:xfrm>
            <a:off x="702733" y="1144589"/>
            <a:ext cx="7755467" cy="466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859" y="2371728"/>
            <a:ext cx="2690283" cy="269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90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Next?</a:t>
            </a:r>
          </a:p>
        </p:txBody>
      </p: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1087377" y="1236133"/>
            <a:ext cx="6969247" cy="4610100"/>
            <a:chOff x="1331891" y="1226820"/>
            <a:chExt cx="6191580" cy="4095680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360899" y="1226820"/>
              <a:ext cx="1987216" cy="2295480"/>
            </a:xfrm>
            <a:custGeom>
              <a:avLst/>
              <a:gdLst>
                <a:gd name="T0" fmla="*/ 722 w 722"/>
                <a:gd name="T1" fmla="*/ 626 h 834"/>
                <a:gd name="T2" fmla="*/ 361 w 722"/>
                <a:gd name="T3" fmla="*/ 834 h 834"/>
                <a:gd name="T4" fmla="*/ 0 w 722"/>
                <a:gd name="T5" fmla="*/ 626 h 834"/>
                <a:gd name="T6" fmla="*/ 0 w 722"/>
                <a:gd name="T7" fmla="*/ 208 h 834"/>
                <a:gd name="T8" fmla="*/ 361 w 722"/>
                <a:gd name="T9" fmla="*/ 0 h 834"/>
                <a:gd name="T10" fmla="*/ 722 w 722"/>
                <a:gd name="T11" fmla="*/ 208 h 834"/>
                <a:gd name="T12" fmla="*/ 722 w 722"/>
                <a:gd name="T13" fmla="*/ 626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2" h="834">
                  <a:moveTo>
                    <a:pt x="722" y="626"/>
                  </a:moveTo>
                  <a:lnTo>
                    <a:pt x="361" y="834"/>
                  </a:lnTo>
                  <a:lnTo>
                    <a:pt x="0" y="626"/>
                  </a:lnTo>
                  <a:lnTo>
                    <a:pt x="0" y="208"/>
                  </a:lnTo>
                  <a:lnTo>
                    <a:pt x="361" y="0"/>
                  </a:lnTo>
                  <a:lnTo>
                    <a:pt x="722" y="208"/>
                  </a:lnTo>
                  <a:lnTo>
                    <a:pt x="722" y="626"/>
                  </a:lnTo>
                  <a:close/>
                </a:path>
              </a:pathLst>
            </a:custGeom>
            <a:solidFill>
              <a:srgbClr val="6E267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3447201" y="1226820"/>
              <a:ext cx="1989968" cy="2295480"/>
            </a:xfrm>
            <a:custGeom>
              <a:avLst/>
              <a:gdLst>
                <a:gd name="T0" fmla="*/ 723 w 723"/>
                <a:gd name="T1" fmla="*/ 626 h 834"/>
                <a:gd name="T2" fmla="*/ 361 w 723"/>
                <a:gd name="T3" fmla="*/ 834 h 834"/>
                <a:gd name="T4" fmla="*/ 0 w 723"/>
                <a:gd name="T5" fmla="*/ 626 h 834"/>
                <a:gd name="T6" fmla="*/ 0 w 723"/>
                <a:gd name="T7" fmla="*/ 208 h 834"/>
                <a:gd name="T8" fmla="*/ 361 w 723"/>
                <a:gd name="T9" fmla="*/ 0 h 834"/>
                <a:gd name="T10" fmla="*/ 723 w 723"/>
                <a:gd name="T11" fmla="*/ 208 h 834"/>
                <a:gd name="T12" fmla="*/ 723 w 723"/>
                <a:gd name="T13" fmla="*/ 626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3" h="834">
                  <a:moveTo>
                    <a:pt x="723" y="626"/>
                  </a:moveTo>
                  <a:lnTo>
                    <a:pt x="361" y="834"/>
                  </a:lnTo>
                  <a:lnTo>
                    <a:pt x="0" y="626"/>
                  </a:lnTo>
                  <a:lnTo>
                    <a:pt x="0" y="208"/>
                  </a:lnTo>
                  <a:lnTo>
                    <a:pt x="361" y="0"/>
                  </a:lnTo>
                  <a:lnTo>
                    <a:pt x="723" y="208"/>
                  </a:lnTo>
                  <a:lnTo>
                    <a:pt x="723" y="626"/>
                  </a:lnTo>
                  <a:close/>
                </a:path>
              </a:pathLst>
            </a:custGeom>
            <a:solidFill>
              <a:srgbClr val="123D8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5533503" y="1226820"/>
              <a:ext cx="1989968" cy="2295480"/>
            </a:xfrm>
            <a:custGeom>
              <a:avLst/>
              <a:gdLst>
                <a:gd name="T0" fmla="*/ 723 w 723"/>
                <a:gd name="T1" fmla="*/ 626 h 834"/>
                <a:gd name="T2" fmla="*/ 361 w 723"/>
                <a:gd name="T3" fmla="*/ 834 h 834"/>
                <a:gd name="T4" fmla="*/ 0 w 723"/>
                <a:gd name="T5" fmla="*/ 626 h 834"/>
                <a:gd name="T6" fmla="*/ 0 w 723"/>
                <a:gd name="T7" fmla="*/ 208 h 834"/>
                <a:gd name="T8" fmla="*/ 361 w 723"/>
                <a:gd name="T9" fmla="*/ 0 h 834"/>
                <a:gd name="T10" fmla="*/ 723 w 723"/>
                <a:gd name="T11" fmla="*/ 208 h 834"/>
                <a:gd name="T12" fmla="*/ 723 w 723"/>
                <a:gd name="T13" fmla="*/ 626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3" h="834">
                  <a:moveTo>
                    <a:pt x="723" y="626"/>
                  </a:moveTo>
                  <a:lnTo>
                    <a:pt x="361" y="834"/>
                  </a:lnTo>
                  <a:lnTo>
                    <a:pt x="0" y="626"/>
                  </a:lnTo>
                  <a:lnTo>
                    <a:pt x="0" y="208"/>
                  </a:lnTo>
                  <a:lnTo>
                    <a:pt x="361" y="0"/>
                  </a:lnTo>
                  <a:lnTo>
                    <a:pt x="723" y="208"/>
                  </a:lnTo>
                  <a:lnTo>
                    <a:pt x="723" y="626"/>
                  </a:lnTo>
                  <a:close/>
                </a:path>
              </a:pathLst>
            </a:custGeom>
            <a:solidFill>
              <a:srgbClr val="A585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31891" y="1849096"/>
              <a:ext cx="2016224" cy="107094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  <a:t>Questioning of default use of captives as risk financing tools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32696" y="1866116"/>
              <a:ext cx="2016224" cy="107094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  <a:t>Employee </a:t>
              </a:r>
              <a:b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</a:br>
              <a: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  <a:t>benefits increasingly mainstream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533503" y="1979085"/>
              <a:ext cx="1944216" cy="82485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  <a:t>Tensions in domicile </a:t>
              </a:r>
              <a:b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</a:br>
              <a: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  <a:t>selection</a:t>
              </a:r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2378207" y="3027020"/>
              <a:ext cx="1987216" cy="2295480"/>
            </a:xfrm>
            <a:custGeom>
              <a:avLst/>
              <a:gdLst>
                <a:gd name="T0" fmla="*/ 722 w 722"/>
                <a:gd name="T1" fmla="*/ 626 h 834"/>
                <a:gd name="T2" fmla="*/ 361 w 722"/>
                <a:gd name="T3" fmla="*/ 834 h 834"/>
                <a:gd name="T4" fmla="*/ 0 w 722"/>
                <a:gd name="T5" fmla="*/ 626 h 834"/>
                <a:gd name="T6" fmla="*/ 0 w 722"/>
                <a:gd name="T7" fmla="*/ 208 h 834"/>
                <a:gd name="T8" fmla="*/ 361 w 722"/>
                <a:gd name="T9" fmla="*/ 0 h 834"/>
                <a:gd name="T10" fmla="*/ 722 w 722"/>
                <a:gd name="T11" fmla="*/ 208 h 834"/>
                <a:gd name="T12" fmla="*/ 722 w 722"/>
                <a:gd name="T13" fmla="*/ 626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2" h="834">
                  <a:moveTo>
                    <a:pt x="722" y="626"/>
                  </a:moveTo>
                  <a:lnTo>
                    <a:pt x="361" y="834"/>
                  </a:lnTo>
                  <a:lnTo>
                    <a:pt x="0" y="626"/>
                  </a:lnTo>
                  <a:lnTo>
                    <a:pt x="0" y="208"/>
                  </a:lnTo>
                  <a:lnTo>
                    <a:pt x="361" y="0"/>
                  </a:lnTo>
                  <a:lnTo>
                    <a:pt x="722" y="208"/>
                  </a:lnTo>
                  <a:lnTo>
                    <a:pt x="722" y="626"/>
                  </a:lnTo>
                  <a:close/>
                </a:path>
              </a:pathLst>
            </a:custGeom>
            <a:solidFill>
              <a:srgbClr val="6A84B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49199" y="3800469"/>
              <a:ext cx="2016224" cy="7861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eaLnBrk="1" fontAlgn="auto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  <a:t>Captives </a:t>
              </a:r>
              <a:b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</a:br>
              <a: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  <a:t>responding to </a:t>
              </a:r>
              <a:b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</a:br>
              <a: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  <a:t>new risks</a:t>
              </a:r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4455312" y="3027020"/>
              <a:ext cx="1987216" cy="2295480"/>
            </a:xfrm>
            <a:custGeom>
              <a:avLst/>
              <a:gdLst>
                <a:gd name="T0" fmla="*/ 722 w 722"/>
                <a:gd name="T1" fmla="*/ 626 h 834"/>
                <a:gd name="T2" fmla="*/ 361 w 722"/>
                <a:gd name="T3" fmla="*/ 834 h 834"/>
                <a:gd name="T4" fmla="*/ 0 w 722"/>
                <a:gd name="T5" fmla="*/ 626 h 834"/>
                <a:gd name="T6" fmla="*/ 0 w 722"/>
                <a:gd name="T7" fmla="*/ 208 h 834"/>
                <a:gd name="T8" fmla="*/ 361 w 722"/>
                <a:gd name="T9" fmla="*/ 0 h 834"/>
                <a:gd name="T10" fmla="*/ 722 w 722"/>
                <a:gd name="T11" fmla="*/ 208 h 834"/>
                <a:gd name="T12" fmla="*/ 722 w 722"/>
                <a:gd name="T13" fmla="*/ 626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2" h="834">
                  <a:moveTo>
                    <a:pt x="722" y="626"/>
                  </a:moveTo>
                  <a:lnTo>
                    <a:pt x="361" y="834"/>
                  </a:lnTo>
                  <a:lnTo>
                    <a:pt x="0" y="626"/>
                  </a:lnTo>
                  <a:lnTo>
                    <a:pt x="0" y="208"/>
                  </a:lnTo>
                  <a:lnTo>
                    <a:pt x="361" y="0"/>
                  </a:lnTo>
                  <a:lnTo>
                    <a:pt x="722" y="208"/>
                  </a:lnTo>
                  <a:lnTo>
                    <a:pt x="722" y="626"/>
                  </a:lnTo>
                  <a:close/>
                </a:path>
              </a:pathLst>
            </a:custGeom>
            <a:solidFill>
              <a:srgbClr val="6E267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426304" y="3666316"/>
              <a:ext cx="2016224" cy="107094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  <a:t>Formations </a:t>
              </a:r>
              <a:b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</a:br>
              <a: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  <a:t>slowed but </a:t>
              </a:r>
              <a:b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</a:br>
              <a:r>
                <a:rPr lang="en-GB" sz="2000" dirty="0">
                  <a:solidFill>
                    <a:schemeClr val="bg1"/>
                  </a:solidFill>
                  <a:latin typeface="Arial"/>
                  <a:ea typeface="ＭＳ Ｐゴシック"/>
                </a:rPr>
                <a:t>mature captives develop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8822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do you think?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36335"/>
            <a:ext cx="6035040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700" b="1" noProof="0" dirty="0">
                <a:solidFill>
                  <a:srgbClr val="FFFFFF"/>
                </a:solidFill>
              </a:rPr>
              <a:t>Aon Risk Solutions  </a:t>
            </a:r>
            <a:r>
              <a:rPr lang="en-GB" sz="700" b="0" noProof="0" dirty="0">
                <a:solidFill>
                  <a:srgbClr val="FFFFFF"/>
                </a:solidFill>
              </a:rPr>
              <a:t>|  Global Risk Consulting</a:t>
            </a:r>
            <a:br>
              <a:rPr lang="en-GB" sz="700" b="0" noProof="0" dirty="0">
                <a:solidFill>
                  <a:srgbClr val="FFFFFF"/>
                </a:solidFill>
              </a:rPr>
            </a:br>
            <a:r>
              <a:rPr lang="en-GB" sz="700" b="0" noProof="0" dirty="0">
                <a:solidFill>
                  <a:srgbClr val="FFFFFF"/>
                </a:solidFill>
              </a:rPr>
              <a:t>Proprietary &amp; Confidential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075" y="3903134"/>
            <a:ext cx="1847850" cy="163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651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538d9d193421c342ee5862e46d1c7a6d3fc6fac1"/>
</p:tagLst>
</file>

<file path=ppt/theme/theme1.xml><?xml version="1.0" encoding="utf-8"?>
<a:theme xmlns:a="http://schemas.openxmlformats.org/drawingml/2006/main" name="Aon-ppt-guide-Print-A4 EnglishUK">
  <a:themeElements>
    <a:clrScheme name="Aon Color Scheme 2014">
      <a:dk1>
        <a:srgbClr val="000000"/>
      </a:dk1>
      <a:lt1>
        <a:srgbClr val="FFFFFF"/>
      </a:lt1>
      <a:dk2>
        <a:srgbClr val="E11B22"/>
      </a:dk2>
      <a:lt2>
        <a:srgbClr val="4D4F53"/>
      </a:lt2>
      <a:accent1>
        <a:srgbClr val="F0AB00"/>
      </a:accent1>
      <a:accent2>
        <a:srgbClr val="7AB800"/>
      </a:accent2>
      <a:accent3>
        <a:srgbClr val="5EB6E4"/>
      </a:accent3>
      <a:accent4>
        <a:srgbClr val="0039A6"/>
      </a:accent4>
      <a:accent5>
        <a:srgbClr val="6E267B"/>
      </a:accent5>
      <a:accent6>
        <a:srgbClr val="D3CD8B"/>
      </a:accent6>
      <a:hlink>
        <a:srgbClr val="E11B22"/>
      </a:hlink>
      <a:folHlink>
        <a:srgbClr val="E11B22"/>
      </a:folHlink>
    </a:clrScheme>
    <a:fontScheme name="Aon_PowerPoint_Template_NoImage-3-0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0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08" charset="-128"/>
          </a:defRPr>
        </a:defPPr>
      </a:lstStyle>
    </a:lnDef>
  </a:objectDefaults>
  <a:extraClrSchemeLst>
    <a:extraClrScheme>
      <a:clrScheme name="Aon_PowerPoint_Template_NoImage-3-0 1">
        <a:dk1>
          <a:srgbClr val="000000"/>
        </a:dk1>
        <a:lt1>
          <a:srgbClr val="FFFFFF"/>
        </a:lt1>
        <a:dk2>
          <a:srgbClr val="5EB6E4"/>
        </a:dk2>
        <a:lt2>
          <a:srgbClr val="4D4F53"/>
        </a:lt2>
        <a:accent1>
          <a:srgbClr val="C9CAC8"/>
        </a:accent1>
        <a:accent2>
          <a:srgbClr val="7AB800"/>
        </a:accent2>
        <a:accent3>
          <a:srgbClr val="FFFFFF"/>
        </a:accent3>
        <a:accent4>
          <a:srgbClr val="000000"/>
        </a:accent4>
        <a:accent5>
          <a:srgbClr val="E1E1E0"/>
        </a:accent5>
        <a:accent6>
          <a:srgbClr val="6EA600"/>
        </a:accent6>
        <a:hlink>
          <a:srgbClr val="F0AB00"/>
        </a:hlink>
        <a:folHlink>
          <a:srgbClr val="D3CD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pt-guide-Print-A4" id="{A349FE89-C747-432A-B53F-B144627F50D8}" vid="{A78EEED4-D3B9-423B-AA6B-0F877BDA65D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on Color Scheme 2014">
    <a:dk1>
      <a:srgbClr val="000000"/>
    </a:dk1>
    <a:lt1>
      <a:srgbClr val="FFFFFF"/>
    </a:lt1>
    <a:dk2>
      <a:srgbClr val="E11B22"/>
    </a:dk2>
    <a:lt2>
      <a:srgbClr val="4D4F53"/>
    </a:lt2>
    <a:accent1>
      <a:srgbClr val="F0AB00"/>
    </a:accent1>
    <a:accent2>
      <a:srgbClr val="7AB800"/>
    </a:accent2>
    <a:accent3>
      <a:srgbClr val="5EB6E4"/>
    </a:accent3>
    <a:accent4>
      <a:srgbClr val="0039A6"/>
    </a:accent4>
    <a:accent5>
      <a:srgbClr val="6E267B"/>
    </a:accent5>
    <a:accent6>
      <a:srgbClr val="D3CD8B"/>
    </a:accent6>
    <a:hlink>
      <a:srgbClr val="E11B22"/>
    </a:hlink>
    <a:folHlink>
      <a:srgbClr val="E11B22"/>
    </a:folHlink>
  </a:clrScheme>
  <a:fontScheme name="Aon_PowerPoint_Template_NoImage-3-0">
    <a:majorFont>
      <a:latin typeface="Arial"/>
      <a:ea typeface="ＭＳ Ｐゴシック"/>
      <a:cs typeface=""/>
    </a:majorFont>
    <a:minorFont>
      <a:latin typeface="Arial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Aon-ppt-guide-Print-A4 EnglishUK.potx</Template>
  <TotalTime>1001</TotalTime>
  <Words>1008</Words>
  <Application>Microsoft Office PowerPoint</Application>
  <PresentationFormat>On-screen Show (4:3)</PresentationFormat>
  <Paragraphs>258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MS PGothic</vt:lpstr>
      <vt:lpstr>MS PGothic</vt:lpstr>
      <vt:lpstr>Arial</vt:lpstr>
      <vt:lpstr>Prelo Slab Bold</vt:lpstr>
      <vt:lpstr>Wingdings</vt:lpstr>
      <vt:lpstr>Aon-ppt-guide-Print-A4 EnglishUK</vt:lpstr>
      <vt:lpstr>Whilst we wait for the session to start –  please prepare for the voting</vt:lpstr>
      <vt:lpstr>OECD Action Plan on Base Erosion &amp; Profit Shifting (BEPS) How will BEPS impact your captive?</vt:lpstr>
      <vt:lpstr>Introduction Agenda </vt:lpstr>
      <vt:lpstr>Time to vote</vt:lpstr>
      <vt:lpstr>OECD Objectives</vt:lpstr>
      <vt:lpstr>OECD Action Plan in brief</vt:lpstr>
      <vt:lpstr>OECD Action Plan in brief</vt:lpstr>
      <vt:lpstr>Captives implications</vt:lpstr>
      <vt:lpstr>Captives implications</vt:lpstr>
      <vt:lpstr>Captives implications</vt:lpstr>
      <vt:lpstr>Captives implications</vt:lpstr>
      <vt:lpstr>Recommended target operating model</vt:lpstr>
      <vt:lpstr>Recommended target operating model</vt:lpstr>
      <vt:lpstr>The Captive Owner’s Perspective</vt:lpstr>
      <vt:lpstr>The Captive Owner’s Perspective</vt:lpstr>
      <vt:lpstr>Where Next? Remember 2016…</vt:lpstr>
      <vt:lpstr>Where Next?</vt:lpstr>
      <vt:lpstr>What do you think?</vt:lpstr>
    </vt:vector>
  </TitlesOfParts>
  <Company>Aon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Pierrepont</dc:creator>
  <cp:lastModifiedBy>Peter Clarke</cp:lastModifiedBy>
  <cp:revision>70</cp:revision>
  <dcterms:created xsi:type="dcterms:W3CDTF">2015-06-03T15:11:40Z</dcterms:created>
  <dcterms:modified xsi:type="dcterms:W3CDTF">2018-06-11T11:17:04Z</dcterms:modified>
</cp:coreProperties>
</file>