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7" r:id="rId2"/>
    <p:sldId id="303" r:id="rId3"/>
    <p:sldId id="308" r:id="rId4"/>
    <p:sldId id="299" r:id="rId5"/>
    <p:sldId id="314" r:id="rId6"/>
    <p:sldId id="309" r:id="rId7"/>
    <p:sldId id="302" r:id="rId8"/>
    <p:sldId id="315" r:id="rId9"/>
    <p:sldId id="311" r:id="rId10"/>
    <p:sldId id="313" r:id="rId11"/>
    <p:sldId id="306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916">
          <p15:clr>
            <a:srgbClr val="A4A3A4"/>
          </p15:clr>
        </p15:guide>
        <p15:guide id="2" orient="horz" pos="1380">
          <p15:clr>
            <a:srgbClr val="A4A3A4"/>
          </p15:clr>
        </p15:guide>
        <p15:guide id="3" orient="horz" pos="940">
          <p15:clr>
            <a:srgbClr val="A4A3A4"/>
          </p15:clr>
        </p15:guide>
        <p15:guide id="4" orient="horz" pos="865">
          <p15:clr>
            <a:srgbClr val="A4A3A4"/>
          </p15:clr>
        </p15:guide>
        <p15:guide id="5" pos="5568">
          <p15:clr>
            <a:srgbClr val="A4A3A4"/>
          </p15:clr>
        </p15:guide>
        <p15:guide id="6" pos="240">
          <p15:clr>
            <a:srgbClr val="A4A3A4"/>
          </p15:clr>
        </p15:guide>
        <p15:guide id="7" pos="414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tson, Gemma" initials="WG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79"/>
    <a:srgbClr val="FFF2A7"/>
    <a:srgbClr val="F58388"/>
    <a:srgbClr val="CFB6A5"/>
    <a:srgbClr val="A5C8DF"/>
    <a:srgbClr val="A7B400"/>
    <a:srgbClr val="FFAE9B"/>
    <a:srgbClr val="0EE0D1"/>
    <a:srgbClr val="C6C2E0"/>
    <a:srgbClr val="FFE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62" autoAdjust="0"/>
    <p:restoredTop sz="89063" autoAdjust="0"/>
  </p:normalViewPr>
  <p:slideViewPr>
    <p:cSldViewPr showGuides="1">
      <p:cViewPr varScale="1">
        <p:scale>
          <a:sx n="82" d="100"/>
          <a:sy n="82" d="100"/>
        </p:scale>
        <p:origin x="-1326" y="-84"/>
      </p:cViewPr>
      <p:guideLst>
        <p:guide orient="horz" pos="2916"/>
        <p:guide orient="horz" pos="1380"/>
        <p:guide orient="horz" pos="940"/>
        <p:guide orient="horz" pos="865"/>
        <p:guide pos="5568"/>
        <p:guide pos="240"/>
        <p:guide pos="41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>
        <p:scale>
          <a:sx n="160" d="100"/>
          <a:sy n="160" d="100"/>
        </p:scale>
        <p:origin x="-2640" y="352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 Placeholder 2"/>
          <p:cNvSpPr>
            <a:spLocks noGrp="1"/>
          </p:cNvSpPr>
          <p:nvPr>
            <p:ph type="hdr" sz="quarter"/>
          </p:nvPr>
        </p:nvSpPr>
        <p:spPr>
          <a:xfrm>
            <a:off x="466341" y="0"/>
            <a:ext cx="2810259" cy="457200"/>
          </a:xfrm>
          <a:prstGeom prst="rect">
            <a:avLst/>
          </a:prstGeom>
        </p:spPr>
        <p:txBody>
          <a:bodyPr vert="horz" lIns="91440" tIns="182880" rIns="91440" bIns="45720" rtlCol="0"/>
          <a:lstStyle>
            <a:lvl1pPr algn="l">
              <a:defRPr sz="1200"/>
            </a:lvl1pPr>
          </a:lstStyle>
          <a:p>
            <a:endParaRPr lang="en-US" dirty="0">
              <a:solidFill>
                <a:srgbClr val="4246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4191000" y="8610600"/>
            <a:ext cx="2286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5FC2AA-9155-41A8-938E-6315CD2B71D2}" type="slidenum">
              <a:rPr lang="en-US" sz="700" smtClean="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700" dirty="0">
              <a:solidFill>
                <a:srgbClr val="4246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466340" y="8778875"/>
            <a:ext cx="311505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rgbClr val="424653"/>
                </a:solidFill>
              </a:rPr>
              <a:t>© 2017, </a:t>
            </a:r>
            <a:r>
              <a:rPr lang="en-GB" sz="700" dirty="0">
                <a:solidFill>
                  <a:srgbClr val="424653"/>
                </a:solidFill>
              </a:rPr>
              <a:t>XL Group Ltd companies</a:t>
            </a:r>
            <a:r>
              <a:rPr lang="en-US" sz="700" dirty="0">
                <a:solidFill>
                  <a:srgbClr val="424653"/>
                </a:solidFill>
              </a:rPr>
              <a:t>. All rights reserved. </a:t>
            </a:r>
            <a:endParaRPr lang="en-US" sz="700" b="1" i="1" dirty="0">
              <a:solidFill>
                <a:srgbClr val="424653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741" y="8871521"/>
            <a:ext cx="1438659" cy="179832"/>
          </a:xfrm>
          <a:prstGeom prst="rect">
            <a:avLst/>
          </a:prstGeom>
        </p:spPr>
      </p:pic>
      <p:sp>
        <p:nvSpPr>
          <p:cNvPr id="10" name="Date Placeholder 2"/>
          <p:cNvSpPr txBox="1">
            <a:spLocks/>
          </p:cNvSpPr>
          <p:nvPr/>
        </p:nvSpPr>
        <p:spPr>
          <a:xfrm>
            <a:off x="3429000" y="0"/>
            <a:ext cx="2971800" cy="457200"/>
          </a:xfrm>
          <a:prstGeom prst="rect">
            <a:avLst/>
          </a:prstGeom>
        </p:spPr>
        <p:txBody>
          <a:bodyPr vert="horz" lIns="91440" tIns="237744" rIns="0" bIns="45720" rtlCol="0"/>
          <a:lstStyle>
            <a:defPPr>
              <a:defRPr lang="en-US"/>
            </a:defPPr>
            <a:lvl1pPr marL="0" algn="r" defTabSz="914400" rtl="0" eaLnBrk="1" latinLnBrk="0" hangingPunct="1">
              <a:defRPr lang="en-US" sz="700" kern="1200" smtClean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69C711-0E9F-4986-BE12-BB4D26B47E9C}" type="datetimeFigureOut">
              <a:rPr lang="en-US" smtClean="0"/>
              <a:pPr/>
              <a:t>6/7/2018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4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04800" y="4343400"/>
            <a:ext cx="6248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4267200" y="8610600"/>
            <a:ext cx="2286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/>
            </a:lvl1pPr>
          </a:lstStyle>
          <a:p>
            <a:fld id="{D65FC2AA-9155-41A8-938E-6315CD2B71D2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313940" y="8778875"/>
            <a:ext cx="258165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rgbClr val="424653"/>
                </a:solidFill>
              </a:rPr>
              <a:t>© </a:t>
            </a:r>
            <a:r>
              <a:rPr lang="en-US" sz="700" kern="1200" dirty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2017, </a:t>
            </a:r>
            <a:r>
              <a:rPr lang="en-GB" sz="700" kern="1200" dirty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XL Group Ltd companies</a:t>
            </a:r>
            <a:r>
              <a:rPr lang="en-US" sz="700" kern="1200" dirty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All </a:t>
            </a:r>
            <a:r>
              <a:rPr lang="en-US" sz="700" dirty="0">
                <a:solidFill>
                  <a:srgbClr val="424653"/>
                </a:solidFill>
              </a:rPr>
              <a:t>rights reserved. </a:t>
            </a:r>
            <a:endParaRPr lang="en-US" sz="700" b="1" i="1" dirty="0">
              <a:solidFill>
                <a:srgbClr val="424653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1" y="8866758"/>
            <a:ext cx="1438659" cy="179832"/>
          </a:xfrm>
          <a:prstGeom prst="rect">
            <a:avLst/>
          </a:prstGeom>
        </p:spPr>
      </p:pic>
      <p:sp>
        <p:nvSpPr>
          <p:cNvPr id="12" name="Header Placeholder 2"/>
          <p:cNvSpPr>
            <a:spLocks noGrp="1"/>
          </p:cNvSpPr>
          <p:nvPr>
            <p:ph type="hdr" sz="quarter"/>
          </p:nvPr>
        </p:nvSpPr>
        <p:spPr>
          <a:xfrm>
            <a:off x="313941" y="0"/>
            <a:ext cx="2971800" cy="457200"/>
          </a:xfrm>
          <a:prstGeom prst="rect">
            <a:avLst/>
          </a:prstGeom>
        </p:spPr>
        <p:txBody>
          <a:bodyPr vert="horz" lIns="91440" tIns="182880" rIns="91440" bIns="45720" rtlCol="0"/>
          <a:lstStyle>
            <a:lvl1pPr algn="l">
              <a:defRPr sz="1200"/>
            </a:lvl1pPr>
          </a:lstStyle>
          <a:p>
            <a:endParaRPr lang="en-US" dirty="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3352800" y="0"/>
            <a:ext cx="2971800" cy="457200"/>
          </a:xfrm>
          <a:prstGeom prst="rect">
            <a:avLst/>
          </a:prstGeom>
        </p:spPr>
        <p:txBody>
          <a:bodyPr vert="horz" lIns="91440" tIns="237744" rIns="0" bIns="45720" rtlCol="0"/>
          <a:lstStyle>
            <a:defPPr>
              <a:defRPr lang="en-US"/>
            </a:defPPr>
            <a:lvl1pPr marL="0" algn="r" defTabSz="914400" rtl="0" eaLnBrk="1" latinLnBrk="0" hangingPunct="1">
              <a:defRPr lang="en-US" sz="700" kern="1200" smtClean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69C711-0E9F-4986-BE12-BB4D26B47E9C}" type="datetimeFigureOut">
              <a:rPr lang="en-US" smtClean="0"/>
              <a:pPr/>
              <a:t>6/7/2018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223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xlcatlin.com/reinsurance" TargetMode="External"/><Relationship Id="rId2" Type="http://schemas.openxmlformats.org/officeDocument/2006/relationships/hyperlink" Target="http://www.xlcatlin.com/insurance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xlcatlin.com/" TargetMode="Externa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3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FFAE9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30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0CC4B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C6C2E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1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A7B4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A5C8D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20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CFB6A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5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D6D3C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F58388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54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FF336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71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FFEC7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60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09562"/>
            <a:ext cx="7162800" cy="1042988"/>
          </a:xfrm>
        </p:spPr>
        <p:txBody>
          <a:bodyPr/>
          <a:lstStyle>
            <a:lvl1pPr>
              <a:defRPr sz="2400" baseline="0"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**Skyscraper picture layout**</a:t>
            </a:r>
            <a:br>
              <a:rPr lang="en-US" dirty="0"/>
            </a:br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6257321" cy="3124199"/>
          </a:xfrm>
        </p:spPr>
        <p:txBody>
          <a:bodyPr/>
          <a:lstStyle>
            <a:lvl1pPr marL="230188" indent="-230188">
              <a:defRPr>
                <a:solidFill>
                  <a:srgbClr val="424653"/>
                </a:solidFill>
              </a:defRPr>
            </a:lvl1pPr>
            <a:lvl2pPr marL="684213" indent="-227013">
              <a:defRPr>
                <a:solidFill>
                  <a:srgbClr val="424653"/>
                </a:solidFill>
              </a:defRPr>
            </a:lvl2pPr>
            <a:lvl3pPr>
              <a:defRPr>
                <a:solidFill>
                  <a:srgbClr val="424653"/>
                </a:solidFill>
              </a:defRPr>
            </a:lvl3pPr>
            <a:lvl4pPr>
              <a:defRPr>
                <a:solidFill>
                  <a:srgbClr val="424653"/>
                </a:solidFill>
              </a:defRPr>
            </a:lvl4pPr>
            <a:lvl5pPr>
              <a:defRPr>
                <a:solidFill>
                  <a:srgbClr val="42465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714521" y="1504950"/>
            <a:ext cx="2124679" cy="3124199"/>
          </a:xfrm>
          <a:solidFill>
            <a:srgbClr val="D6D3CA"/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aseline="0">
                <a:solidFill>
                  <a:srgbClr val="424653"/>
                </a:solidFill>
              </a:defRPr>
            </a:lvl1pPr>
          </a:lstStyle>
          <a:p>
            <a:r>
              <a:rPr lang="de-CH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3100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04800"/>
            <a:ext cx="7162800" cy="1047750"/>
          </a:xfrm>
        </p:spPr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**Bottom picture layout**</a:t>
            </a:r>
            <a:br>
              <a:rPr lang="en-US" dirty="0"/>
            </a:br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2025015"/>
          </a:xfrm>
        </p:spPr>
        <p:txBody>
          <a:bodyPr/>
          <a:lstStyle>
            <a:lvl1pPr marL="230188" indent="-230188">
              <a:defRPr>
                <a:solidFill>
                  <a:srgbClr val="424653"/>
                </a:solidFill>
              </a:defRPr>
            </a:lvl1pPr>
            <a:lvl2pPr marL="684213" indent="-227013">
              <a:defRPr>
                <a:solidFill>
                  <a:srgbClr val="424653"/>
                </a:solidFill>
              </a:defRPr>
            </a:lvl2pPr>
            <a:lvl3pPr>
              <a:defRPr>
                <a:solidFill>
                  <a:srgbClr val="424653"/>
                </a:solidFill>
              </a:defRPr>
            </a:lvl3pPr>
            <a:lvl4pPr>
              <a:defRPr>
                <a:solidFill>
                  <a:srgbClr val="424653"/>
                </a:solidFill>
              </a:defRPr>
            </a:lvl4pPr>
            <a:lvl5pPr>
              <a:defRPr>
                <a:solidFill>
                  <a:srgbClr val="42465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381000" y="3653419"/>
            <a:ext cx="8458200" cy="975731"/>
          </a:xfrm>
          <a:solidFill>
            <a:srgbClr val="D6D3CA"/>
          </a:solidFill>
        </p:spPr>
        <p:txBody>
          <a:bodyPr/>
          <a:lstStyle>
            <a:lvl1pPr marL="0" indent="0">
              <a:buNone/>
              <a:defRPr sz="1000">
                <a:solidFill>
                  <a:srgbClr val="424653"/>
                </a:solidFill>
              </a:defRPr>
            </a:lvl1pPr>
          </a:lstStyle>
          <a:p>
            <a:r>
              <a:rPr lang="de-CH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95066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504950"/>
            <a:ext cx="8458200" cy="2667000"/>
          </a:xfrm>
          <a:solidFill>
            <a:srgbClr val="D6D3CA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 baseline="0">
                <a:solidFill>
                  <a:srgbClr val="424653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4298497"/>
            <a:ext cx="8458200" cy="330653"/>
          </a:xfrm>
        </p:spPr>
        <p:txBody>
          <a:bodyPr lIns="0"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06754"/>
            <a:ext cx="7162800" cy="1066434"/>
          </a:xfrm>
        </p:spPr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**Full image picture layout**</a:t>
            </a:r>
            <a:br>
              <a:rPr lang="en-US" dirty="0"/>
            </a:br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93355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504949"/>
            <a:ext cx="8458200" cy="3124201"/>
          </a:xfrm>
          <a:solidFill>
            <a:srgbClr val="D6D3CA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**Full image picture layout**</a:t>
            </a:r>
            <a:br>
              <a:rPr lang="en-US" dirty="0"/>
            </a:br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83412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04950"/>
            <a:ext cx="4038600" cy="3124200"/>
          </a:xfrm>
        </p:spPr>
        <p:txBody>
          <a:bodyPr/>
          <a:lstStyle>
            <a:lvl1pPr marL="230188" indent="-230188">
              <a:defRPr sz="1800">
                <a:solidFill>
                  <a:srgbClr val="424653"/>
                </a:solidFill>
              </a:defRPr>
            </a:lvl1pPr>
            <a:lvl2pPr marL="684213" indent="-227013">
              <a:defRPr sz="1800">
                <a:solidFill>
                  <a:srgbClr val="424653"/>
                </a:solidFill>
              </a:defRPr>
            </a:lvl2pPr>
            <a:lvl3pPr>
              <a:defRPr sz="1600">
                <a:solidFill>
                  <a:srgbClr val="424653"/>
                </a:solidFill>
              </a:defRPr>
            </a:lvl3pPr>
            <a:lvl4pPr>
              <a:defRPr sz="1400">
                <a:solidFill>
                  <a:srgbClr val="424653"/>
                </a:solidFill>
              </a:defRPr>
            </a:lvl4pPr>
            <a:lvl5pPr>
              <a:defRPr sz="1400">
                <a:solidFill>
                  <a:srgbClr val="42465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504950"/>
            <a:ext cx="4267200" cy="3124200"/>
          </a:xfrm>
        </p:spPr>
        <p:txBody>
          <a:bodyPr/>
          <a:lstStyle>
            <a:lvl1pPr marL="230188" indent="-230188">
              <a:defRPr sz="1800"/>
            </a:lvl1pPr>
            <a:lvl2pPr marL="684213" indent="-227013"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309562"/>
            <a:ext cx="7162800" cy="1063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669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04950"/>
            <a:ext cx="4040188" cy="506016"/>
          </a:xfrm>
        </p:spPr>
        <p:txBody>
          <a:bodyPr lIns="0" rIns="0"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190750"/>
            <a:ext cx="4038600" cy="243840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424653"/>
                </a:solidFill>
              </a:defRPr>
            </a:lvl1pPr>
            <a:lvl2pPr>
              <a:defRPr sz="1800">
                <a:solidFill>
                  <a:srgbClr val="424653"/>
                </a:solidFill>
              </a:defRPr>
            </a:lvl2pPr>
            <a:lvl3pPr>
              <a:defRPr sz="1600">
                <a:solidFill>
                  <a:srgbClr val="424653"/>
                </a:solidFill>
              </a:defRPr>
            </a:lvl3pPr>
            <a:lvl4pPr>
              <a:defRPr sz="1400">
                <a:solidFill>
                  <a:srgbClr val="424653"/>
                </a:solidFill>
              </a:defRPr>
            </a:lvl4pPr>
            <a:lvl5pPr>
              <a:defRPr sz="1400">
                <a:solidFill>
                  <a:srgbClr val="42465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90749"/>
            <a:ext cx="4194174" cy="2438401"/>
          </a:xfr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4638674" y="1504950"/>
            <a:ext cx="4200525" cy="506016"/>
          </a:xfrm>
        </p:spPr>
        <p:txBody>
          <a:bodyPr lIns="0" rIns="0"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49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Subtitle 7"/>
          <p:cNvSpPr>
            <a:spLocks noGrp="1"/>
          </p:cNvSpPr>
          <p:nvPr>
            <p:ph type="subTitle" idx="1" hasCustomPrompt="1"/>
          </p:nvPr>
        </p:nvSpPr>
        <p:spPr>
          <a:xfrm>
            <a:off x="375920" y="1501140"/>
            <a:ext cx="8463280" cy="21097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r>
              <a:rPr lang="en-US" dirty="0"/>
              <a:t>(use this slide to create a "THANK YOU" </a:t>
            </a:r>
            <a:br>
              <a:rPr lang="en-US" dirty="0"/>
            </a:br>
            <a:r>
              <a:rPr lang="en-US" dirty="0"/>
              <a:t>slide or to include a key message)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3771900"/>
            <a:ext cx="8458200" cy="8572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r>
              <a:rPr lang="en-US" dirty="0"/>
              <a:t>(Add address and contact information here if relevant)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10833"/>
            <a:ext cx="7162800" cy="1062355"/>
          </a:xfrm>
        </p:spPr>
        <p:txBody>
          <a:bodyPr/>
          <a:lstStyle/>
          <a:p>
            <a:pPr lvl="0"/>
            <a:r>
              <a:rPr lang="en-US" dirty="0"/>
              <a:t>** Key message layout**</a:t>
            </a:r>
            <a:br>
              <a:rPr lang="en-US" dirty="0"/>
            </a:br>
            <a:r>
              <a:rPr lang="en-US" dirty="0"/>
              <a:t>Click here to add a key message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72596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 rIns="0" b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14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83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XL Cat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fld id="{DD806455-8C27-4A5C-A938-ABBBF0769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010400" cy="1063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1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XL Catli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fld id="{DD806455-8C27-4A5C-A938-ABBBF0769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010400" cy="1063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81000" y="1504950"/>
            <a:ext cx="8458200" cy="281615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424653"/>
                </a:solidFill>
              </a:rPr>
              <a:t>XL Catlin is the brand used  by XL Group </a:t>
            </a:r>
            <a:r>
              <a:rPr lang="en-US" sz="1200" dirty="0" err="1">
                <a:solidFill>
                  <a:srgbClr val="424653"/>
                </a:solidFill>
              </a:rPr>
              <a:t>Ltd's</a:t>
            </a:r>
            <a:r>
              <a:rPr lang="en-US" sz="1200" dirty="0">
                <a:solidFill>
                  <a:srgbClr val="424653"/>
                </a:solidFill>
              </a:rPr>
              <a:t>  (NYSE:XL), insurance and reinsurance subsidiaries.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These provide property, casualty, professional  and specialty products to industrial, commercial and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professional firms, insurance companies and other enterprises throughout the world.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424653"/>
                </a:solidFill>
              </a:rPr>
              <a:t>XL Catlin's insurance companies offer property, casualty, professional and specialty insurance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products globally. Businesses that are moving the world forward choose XL Catlin as their partner.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To learn more, visit </a:t>
            </a:r>
            <a:r>
              <a:rPr lang="en-US" sz="1200" u="sng" dirty="0">
                <a:solidFill>
                  <a:srgbClr val="424653"/>
                </a:solidFill>
                <a:hlinkClick r:id="rId2"/>
              </a:rPr>
              <a:t>xlcatlin.com/insurance</a:t>
            </a:r>
            <a:r>
              <a:rPr lang="en-US" sz="1200" dirty="0">
                <a:solidFill>
                  <a:srgbClr val="424653"/>
                </a:solidFill>
              </a:rPr>
              <a:t>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424653"/>
                </a:solidFill>
              </a:rPr>
              <a:t>XL Catlin's reinsurance companies are among the world's leading reinsurers. They offer products that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include aerospace, property, casualty, marine and specialty. The world's top insurers choose us to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help move their businesses forward. To learn more, visit </a:t>
            </a:r>
            <a:r>
              <a:rPr lang="en-US" sz="1200" u="sng" dirty="0">
                <a:solidFill>
                  <a:srgbClr val="424653"/>
                </a:solidFill>
                <a:hlinkClick r:id="rId3"/>
              </a:rPr>
              <a:t>xlcatlin.com/reinsurance</a:t>
            </a:r>
            <a:r>
              <a:rPr lang="en-US" sz="1200" dirty="0">
                <a:solidFill>
                  <a:srgbClr val="424653"/>
                </a:solidFill>
              </a:rPr>
              <a:t>.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424653"/>
                </a:solidFill>
              </a:rPr>
              <a:t>We are the organization clients look to for answers to their most complex risks and to help move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their world forward. To learn more, visit </a:t>
            </a:r>
            <a:r>
              <a:rPr lang="en-US" sz="1200" u="sng" dirty="0">
                <a:solidFill>
                  <a:srgbClr val="424653"/>
                </a:solidFill>
                <a:hlinkClick r:id="rId4"/>
              </a:rPr>
              <a:t>xlcatlin.com</a:t>
            </a:r>
            <a:r>
              <a:rPr lang="en-US" sz="1200" dirty="0">
                <a:solidFill>
                  <a:srgbClr val="42465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80159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Legal Disclaimer - Excluding U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381000" y="4721225"/>
            <a:ext cx="3505200" cy="365125"/>
            <a:chOff x="381000" y="4721225"/>
            <a:chExt cx="3505200" cy="365125"/>
          </a:xfrm>
        </p:grpSpPr>
        <p:sp>
          <p:nvSpPr>
            <p:cNvPr id="5" name="Footer Placeholder 4"/>
            <p:cNvSpPr txBox="1">
              <a:spLocks/>
            </p:cNvSpPr>
            <p:nvPr userDrawn="1"/>
          </p:nvSpPr>
          <p:spPr>
            <a:xfrm>
              <a:off x="381000" y="4721225"/>
              <a:ext cx="3200400" cy="365125"/>
            </a:xfrm>
            <a:prstGeom prst="rect">
              <a:avLst/>
            </a:prstGeom>
          </p:spPr>
          <p:txBody>
            <a:bodyPr vert="horz" lIns="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8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00" dirty="0">
                  <a:solidFill>
                    <a:srgbClr val="424653"/>
                  </a:solidFill>
                </a:rPr>
                <a:t>© </a:t>
              </a:r>
              <a:r>
                <a:rPr lang="en-US" sz="700" kern="1200" dirty="0">
                  <a:solidFill>
                    <a:srgbClr val="4246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2018, </a:t>
              </a:r>
              <a:r>
                <a:rPr lang="en-GB" sz="700" kern="1200" dirty="0">
                  <a:solidFill>
                    <a:srgbClr val="4246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XL Group Ltd companies</a:t>
              </a:r>
              <a:r>
                <a:rPr lang="en-US" sz="700" kern="1200" dirty="0">
                  <a:solidFill>
                    <a:srgbClr val="4246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 All </a:t>
              </a:r>
              <a:r>
                <a:rPr lang="en-US" sz="700" dirty="0">
                  <a:solidFill>
                    <a:srgbClr val="424653"/>
                  </a:solidFill>
                </a:rPr>
                <a:t>rights reserved. </a:t>
              </a:r>
              <a:endParaRPr lang="en-US" sz="700" b="1" i="1" dirty="0">
                <a:solidFill>
                  <a:srgbClr val="424653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541" y="4814362"/>
              <a:ext cx="1438659" cy="179832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2" y="2085593"/>
            <a:ext cx="7559055" cy="97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51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Foundation">
    <p:bg>
      <p:bgPr>
        <a:solidFill>
          <a:srgbClr val="42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4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4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5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017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7925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ast Fast Forwa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113" y="990600"/>
            <a:ext cx="6039774" cy="3162300"/>
          </a:xfrm>
          <a:prstGeom prst="rect">
            <a:avLst/>
          </a:prstGeom>
        </p:spPr>
      </p:pic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532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KE YOUR WORLD 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2" y="2085593"/>
            <a:ext cx="7559055" cy="972314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5776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Teal">
    <p:bg>
      <p:bgPr>
        <a:solidFill>
          <a:srgbClr val="0CC4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0CC4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733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Teal">
    <p:bg>
      <p:bgPr>
        <a:solidFill>
          <a:srgbClr val="0CC4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97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cean">
    <p:bg>
      <p:bgPr>
        <a:solidFill>
          <a:srgbClr val="6AA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6AA3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6631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Ocean">
    <p:bg>
      <p:bgPr>
        <a:solidFill>
          <a:srgbClr val="6AA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3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lac">
    <p:bg>
      <p:bgPr>
        <a:solidFill>
          <a:srgbClr val="A59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A59FC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169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Lilac">
    <p:bg>
      <p:bgPr>
        <a:solidFill>
          <a:srgbClr val="A59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837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live">
    <p:bg>
      <p:bgPr>
        <a:solidFill>
          <a:srgbClr val="808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808A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75711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Olive">
    <p:bg>
      <p:bgPr>
        <a:solidFill>
          <a:srgbClr val="808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558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Sand">
    <p:bg>
      <p:bgPr>
        <a:solidFill>
          <a:srgbClr val="D6D3CA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D6D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11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Sand">
    <p:bg>
      <p:bgPr>
        <a:solidFill>
          <a:srgbClr val="D6D3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0562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Peach">
    <p:bg>
      <p:bgPr>
        <a:solidFill>
          <a:srgbClr val="FF96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FF96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1299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Peach">
    <p:bg>
      <p:bgPr>
        <a:solidFill>
          <a:srgbClr val="FF96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38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Coffee">
    <p:bg>
      <p:bgPr>
        <a:solidFill>
          <a:srgbClr val="B79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FF33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393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Coffee">
    <p:bg>
      <p:bgPr>
        <a:solidFill>
          <a:srgbClr val="B79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3760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Pink">
    <p:bg>
      <p:bgPr>
        <a:solidFill>
          <a:srgbClr val="FF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FF33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3536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Pink">
    <p:bg>
      <p:bgPr>
        <a:solidFill>
          <a:srgbClr val="FF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8446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Red">
    <p:bg>
      <p:bgPr>
        <a:solidFill>
          <a:srgbClr val="ED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ED1C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9171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Red">
    <p:bg>
      <p:bgPr>
        <a:solidFill>
          <a:srgbClr val="ED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33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162800" cy="1066800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04950"/>
            <a:ext cx="8458200" cy="3124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9372600" y="0"/>
            <a:ext cx="914400" cy="4556839"/>
            <a:chOff x="9677400" y="-28538"/>
            <a:chExt cx="914400" cy="4556839"/>
          </a:xfrm>
        </p:grpSpPr>
        <p:sp>
          <p:nvSpPr>
            <p:cNvPr id="21" name="TextBox 20"/>
            <p:cNvSpPr txBox="1"/>
            <p:nvPr/>
          </p:nvSpPr>
          <p:spPr>
            <a:xfrm>
              <a:off x="9677400" y="679638"/>
              <a:ext cx="914400" cy="307777"/>
            </a:xfrm>
            <a:prstGeom prst="rect">
              <a:avLst/>
            </a:prstGeom>
            <a:solidFill>
              <a:srgbClr val="42464C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de-CH" sz="700" b="1" dirty="0">
                  <a:solidFill>
                    <a:schemeClr val="bg1"/>
                  </a:solidFill>
                </a:rPr>
                <a:t>Foundation</a:t>
              </a:r>
            </a:p>
            <a:p>
              <a:pPr algn="l"/>
              <a:r>
                <a:rPr lang="de-CH" sz="700" dirty="0">
                  <a:solidFill>
                    <a:schemeClr val="bg1"/>
                  </a:solidFill>
                </a:rPr>
                <a:t>RGB</a:t>
              </a:r>
              <a:r>
                <a:rPr lang="de-CH" sz="700" baseline="0" dirty="0">
                  <a:solidFill>
                    <a:schemeClr val="bg1"/>
                  </a:solidFill>
                </a:rPr>
                <a:t> 66/70/76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677400" y="1033726"/>
              <a:ext cx="914400" cy="307777"/>
            </a:xfrm>
            <a:prstGeom prst="rect">
              <a:avLst/>
            </a:prstGeom>
            <a:solidFill>
              <a:srgbClr val="0CC4B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Teal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sz="700" dirty="0"/>
                <a:t>RGB </a:t>
              </a:r>
              <a:r>
                <a:rPr lang="de-CH" sz="700" baseline="0" dirty="0">
                  <a:solidFill>
                    <a:schemeClr val="bg1"/>
                  </a:solidFill>
                </a:rPr>
                <a:t>12/196/182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677400" y="1387814"/>
              <a:ext cx="914400" cy="307777"/>
            </a:xfrm>
            <a:prstGeom prst="rect">
              <a:avLst/>
            </a:prstGeom>
            <a:solidFill>
              <a:srgbClr val="A59FC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Lilac</a:t>
              </a:r>
            </a:p>
            <a:p>
              <a:pPr lvl="0" algn="l"/>
              <a:r>
                <a:rPr lang="de-CH" sz="700" dirty="0"/>
                <a:t>RGB 165/159/206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77400" y="1741903"/>
              <a:ext cx="914400" cy="307777"/>
            </a:xfrm>
            <a:prstGeom prst="rect">
              <a:avLst/>
            </a:prstGeom>
            <a:solidFill>
              <a:srgbClr val="808A00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Olive</a:t>
              </a:r>
            </a:p>
            <a:p>
              <a:pPr lvl="0" algn="l"/>
              <a:r>
                <a:rPr lang="de-CH" sz="700" dirty="0"/>
                <a:t>RGB 128/138/0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77400" y="2095992"/>
              <a:ext cx="914400" cy="307777"/>
            </a:xfrm>
            <a:prstGeom prst="rect">
              <a:avLst/>
            </a:prstGeom>
            <a:solidFill>
              <a:srgbClr val="6AA3CB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de-CH" sz="700" b="1" dirty="0">
                  <a:solidFill>
                    <a:schemeClr val="bg1"/>
                  </a:solidFill>
                </a:rPr>
                <a:t>Ocean</a:t>
              </a:r>
            </a:p>
            <a:p>
              <a:pPr algn="l"/>
              <a:r>
                <a:rPr lang="de-CH" sz="700" dirty="0">
                  <a:solidFill>
                    <a:schemeClr val="bg1"/>
                  </a:solidFill>
                </a:rPr>
                <a:t>RGB</a:t>
              </a:r>
              <a:r>
                <a:rPr lang="de-CH" sz="700" baseline="0" dirty="0">
                  <a:solidFill>
                    <a:schemeClr val="bg1"/>
                  </a:solidFill>
                </a:rPr>
                <a:t> 106/163/203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677400" y="2450081"/>
              <a:ext cx="914400" cy="307777"/>
            </a:xfrm>
            <a:prstGeom prst="rect">
              <a:avLst/>
            </a:prstGeom>
            <a:solidFill>
              <a:srgbClr val="B7937A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Coffee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sz="700" dirty="0"/>
                <a:t>RGB </a:t>
              </a:r>
              <a:r>
                <a:rPr lang="de-CH" sz="700" baseline="0" dirty="0">
                  <a:solidFill>
                    <a:schemeClr val="bg1"/>
                  </a:solidFill>
                </a:rPr>
                <a:t>183/147/122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77400" y="2804170"/>
              <a:ext cx="914400" cy="307777"/>
            </a:xfrm>
            <a:prstGeom prst="rect">
              <a:avLst/>
            </a:prstGeom>
            <a:solidFill>
              <a:srgbClr val="D6D3CA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Sand</a:t>
              </a:r>
            </a:p>
            <a:p>
              <a:pPr lvl="0" algn="l"/>
              <a:r>
                <a:rPr lang="de-CH" sz="700" dirty="0"/>
                <a:t>RGB 214/211/202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677400" y="3158259"/>
              <a:ext cx="914400" cy="307777"/>
            </a:xfrm>
            <a:prstGeom prst="rect">
              <a:avLst/>
            </a:prstGeom>
            <a:solidFill>
              <a:srgbClr val="FF967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Peach</a:t>
              </a:r>
            </a:p>
            <a:p>
              <a:pPr lvl="0" algn="l"/>
              <a:r>
                <a:rPr lang="de-CH" sz="700" dirty="0"/>
                <a:t>RGB 255/150/126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77400" y="3512348"/>
              <a:ext cx="914400" cy="307777"/>
            </a:xfrm>
            <a:prstGeom prst="rect">
              <a:avLst/>
            </a:prstGeom>
            <a:solidFill>
              <a:srgbClr val="ED1C24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de-CH" sz="700" b="1" dirty="0">
                  <a:solidFill>
                    <a:schemeClr val="bg1"/>
                  </a:solidFill>
                </a:rPr>
                <a:t>Red</a:t>
              </a:r>
            </a:p>
            <a:p>
              <a:pPr algn="l"/>
              <a:r>
                <a:rPr lang="de-CH" sz="700" dirty="0">
                  <a:solidFill>
                    <a:schemeClr val="bg1"/>
                  </a:solidFill>
                </a:rPr>
                <a:t>RGB</a:t>
              </a:r>
              <a:r>
                <a:rPr lang="de-CH" sz="700" baseline="0" dirty="0">
                  <a:solidFill>
                    <a:schemeClr val="bg1"/>
                  </a:solidFill>
                </a:rPr>
                <a:t> 237/28/36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677400" y="3866437"/>
              <a:ext cx="914400" cy="307777"/>
            </a:xfrm>
            <a:prstGeom prst="rect">
              <a:avLst/>
            </a:prstGeom>
            <a:solidFill>
              <a:srgbClr val="FF336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Pink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sz="700" dirty="0"/>
                <a:t>RGB </a:t>
              </a:r>
              <a:r>
                <a:rPr lang="de-CH" sz="700" baseline="0" dirty="0">
                  <a:solidFill>
                    <a:schemeClr val="bg1"/>
                  </a:solidFill>
                </a:rPr>
                <a:t>255/51/102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677400" y="4220524"/>
              <a:ext cx="914400" cy="307777"/>
            </a:xfrm>
            <a:prstGeom prst="rect">
              <a:avLst/>
            </a:prstGeom>
            <a:solidFill>
              <a:srgbClr val="FFEA64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>
                  <a:solidFill>
                    <a:srgbClr val="424653"/>
                  </a:solidFill>
                </a:rPr>
                <a:t>Yellow</a:t>
              </a:r>
            </a:p>
            <a:p>
              <a:pPr lvl="0" algn="l"/>
              <a:r>
                <a:rPr lang="de-CH" sz="700" dirty="0">
                  <a:solidFill>
                    <a:srgbClr val="424653"/>
                  </a:solidFill>
                </a:rPr>
                <a:t>RGB 255/234/100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677400" y="-28538"/>
              <a:ext cx="914400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Black</a:t>
              </a:r>
            </a:p>
            <a:p>
              <a:pPr lvl="0" algn="l"/>
              <a:r>
                <a:rPr lang="de-CH" sz="700" dirty="0"/>
                <a:t>RGB 0/0/0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677400" y="325550"/>
              <a:ext cx="914400" cy="307777"/>
            </a:xfrm>
            <a:prstGeom prst="rect">
              <a:avLst/>
            </a:prstGeom>
            <a:solidFill>
              <a:srgbClr val="FFFCE3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>
                  <a:solidFill>
                    <a:srgbClr val="424653"/>
                  </a:solidFill>
                </a:rPr>
                <a:t>Cream</a:t>
              </a:r>
            </a:p>
            <a:p>
              <a:pPr lvl="0" algn="l"/>
              <a:r>
                <a:rPr lang="de-CH" sz="700" dirty="0">
                  <a:solidFill>
                    <a:srgbClr val="424653"/>
                  </a:solidFill>
                </a:rPr>
                <a:t>RGB 255/252/227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365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658" r:id="rId12"/>
    <p:sldLayoutId id="2147483659" r:id="rId13"/>
    <p:sldLayoutId id="2147483660" r:id="rId14"/>
    <p:sldLayoutId id="2147483661" r:id="rId15"/>
    <p:sldLayoutId id="2147483652" r:id="rId16"/>
    <p:sldLayoutId id="2147483653" r:id="rId17"/>
    <p:sldLayoutId id="2147483662" r:id="rId18"/>
    <p:sldLayoutId id="2147483654" r:id="rId19"/>
    <p:sldLayoutId id="2147483655" r:id="rId20"/>
    <p:sldLayoutId id="2147483706" r:id="rId21"/>
    <p:sldLayoutId id="2147483726" r:id="rId22"/>
    <p:sldLayoutId id="2147483711" r:id="rId23"/>
    <p:sldLayoutId id="2147483695" r:id="rId24"/>
    <p:sldLayoutId id="2147483704" r:id="rId25"/>
    <p:sldLayoutId id="2147483715" r:id="rId26"/>
    <p:sldLayoutId id="2147483705" r:id="rId27"/>
    <p:sldLayoutId id="2147483710" r:id="rId28"/>
    <p:sldLayoutId id="2147483701" r:id="rId29"/>
    <p:sldLayoutId id="2147483720" r:id="rId30"/>
    <p:sldLayoutId id="2147483709" r:id="rId31"/>
    <p:sldLayoutId id="2147483717" r:id="rId32"/>
    <p:sldLayoutId id="2147483697" r:id="rId33"/>
    <p:sldLayoutId id="2147483719" r:id="rId34"/>
    <p:sldLayoutId id="2147483700" r:id="rId35"/>
    <p:sldLayoutId id="2147483714" r:id="rId36"/>
    <p:sldLayoutId id="2147483699" r:id="rId37"/>
    <p:sldLayoutId id="2147483718" r:id="rId38"/>
    <p:sldLayoutId id="2147483702" r:id="rId39"/>
    <p:sldLayoutId id="2147483716" r:id="rId40"/>
    <p:sldLayoutId id="2147483728" r:id="rId41"/>
    <p:sldLayoutId id="2147483723" r:id="rId42"/>
    <p:sldLayoutId id="2147483698" r:id="rId43"/>
    <p:sldLayoutId id="2147483724" r:id="rId44"/>
    <p:sldLayoutId id="2147483703" r:id="rId45"/>
    <p:sldLayoutId id="2147483725" r:id="rId46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42465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80999" y="1428750"/>
            <a:ext cx="6567265" cy="802640"/>
          </a:xfrm>
        </p:spPr>
        <p:txBody>
          <a:bodyPr/>
          <a:lstStyle/>
          <a:p>
            <a:r>
              <a:rPr lang="en-GB" sz="2800" dirty="0"/>
              <a:t>The impact of the digital revolution on business models and risk exposure</a:t>
            </a:r>
            <a:endParaRPr lang="en-US" sz="28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sz="1600" dirty="0" smtClean="0"/>
          </a:p>
          <a:p>
            <a:r>
              <a:rPr lang="en-GB" sz="1600" dirty="0" smtClean="0"/>
              <a:t>James Martin, Client and Distribution Leader</a:t>
            </a:r>
          </a:p>
          <a:p>
            <a:r>
              <a:rPr lang="en-GB" sz="1600" dirty="0" smtClean="0"/>
              <a:t>Hélène Stanway, Digital Leader</a:t>
            </a:r>
          </a:p>
          <a:p>
            <a:r>
              <a:rPr lang="en-GB" sz="1600" dirty="0" smtClean="0"/>
              <a:t>James Tuplin, </a:t>
            </a:r>
            <a:r>
              <a:rPr lang="en-US" sz="1600" dirty="0"/>
              <a:t>Head of Cyber and </a:t>
            </a:r>
            <a:r>
              <a:rPr lang="en-US" sz="1600" dirty="0" smtClean="0"/>
              <a:t>TMT</a:t>
            </a:r>
            <a:endParaRPr lang="en-US" sz="1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 anchor="t" anchorCtr="0"/>
          <a:lstStyle/>
          <a:p>
            <a:r>
              <a:rPr lang="en-GB" dirty="0" err="1" smtClean="0"/>
              <a:t>Airmic</a:t>
            </a:r>
            <a:r>
              <a:rPr lang="en-GB" dirty="0" smtClean="0"/>
              <a:t> Conference 2018 // Workshop B4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1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1830">
            <a:off x="1219153" y="3192131"/>
            <a:ext cx="7708284" cy="33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3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800" dirty="0" smtClean="0">
                <a:solidFill>
                  <a:schemeClr val="tx1"/>
                </a:solidFill>
              </a:rPr>
              <a:t>Introduction</a:t>
            </a:r>
          </a:p>
          <a:p>
            <a:pPr marL="0" indent="0">
              <a:buNone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chemeClr val="tx1"/>
                </a:solidFill>
              </a:rPr>
              <a:t>James Martin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chemeClr val="tx1"/>
                </a:solidFill>
              </a:rPr>
              <a:t>Client and Distribution Leader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2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4468">
            <a:off x="1212455" y="3200079"/>
            <a:ext cx="7712108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1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800" dirty="0" smtClean="0"/>
              <a:t>Disruptors and examples</a:t>
            </a:r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r>
              <a:rPr lang="en-GB" sz="2400" dirty="0"/>
              <a:t>Hélène </a:t>
            </a:r>
            <a:r>
              <a:rPr lang="en-GB" sz="2400" dirty="0" smtClean="0"/>
              <a:t>Stanway</a:t>
            </a:r>
          </a:p>
          <a:p>
            <a:pPr marL="0" indent="0">
              <a:buNone/>
            </a:pPr>
            <a:r>
              <a:rPr lang="en-GB" sz="2400" dirty="0" smtClean="0"/>
              <a:t>Digital </a:t>
            </a:r>
            <a:r>
              <a:rPr lang="en-GB" sz="2400" dirty="0"/>
              <a:t>Leader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4468">
            <a:off x="1212455" y="3200079"/>
            <a:ext cx="7712108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6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Examples of IoT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94288" y="2450381"/>
            <a:ext cx="72295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Energy</a:t>
            </a:r>
          </a:p>
          <a:p>
            <a:r>
              <a:rPr lang="de-CH" sz="1000" dirty="0">
                <a:solidFill>
                  <a:srgbClr val="42464C"/>
                </a:solidFill>
              </a:rPr>
              <a:t>consumption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20" name="Picture Placeholder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2" b="-1"/>
          <a:stretch/>
        </p:blipFill>
        <p:spPr>
          <a:xfrm>
            <a:off x="2494288" y="1505705"/>
            <a:ext cx="900000" cy="899245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550933" y="2450381"/>
            <a:ext cx="6748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Security &amp;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surveillance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22" name="Picture Placeholder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64"/>
          <a:stretch/>
        </p:blipFill>
        <p:spPr>
          <a:xfrm>
            <a:off x="3550932" y="1504949"/>
            <a:ext cx="900000" cy="900001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4607576" y="2450381"/>
            <a:ext cx="74379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Building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management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23" name="Picture Placeholder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11"/>
          <a:stretch/>
        </p:blipFill>
        <p:spPr>
          <a:xfrm>
            <a:off x="4607576" y="1510901"/>
            <a:ext cx="900000" cy="89404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673002" y="2456333"/>
            <a:ext cx="891219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Everyday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things get connected for a smarter</a:t>
            </a:r>
          </a:p>
          <a:p>
            <a:r>
              <a:rPr lang="de-CH" sz="1000" dirty="0">
                <a:solidFill>
                  <a:srgbClr val="42464C"/>
                </a:solidFill>
              </a:rPr>
              <a:t>tomorrow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24" name="Picture Placeholder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64"/>
          <a:stretch/>
        </p:blipFill>
        <p:spPr>
          <a:xfrm>
            <a:off x="5664221" y="1510901"/>
            <a:ext cx="900000" cy="9000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607576" y="4348222"/>
            <a:ext cx="91531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Telemedicine &amp;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healthcare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26" name="Picture Placeholder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2" b="16082"/>
          <a:stretch/>
        </p:blipFill>
        <p:spPr>
          <a:xfrm>
            <a:off x="4607576" y="3356699"/>
            <a:ext cx="900000" cy="900001"/>
          </a:xfrm>
          <a:prstGeom prst="rect">
            <a:avLst/>
          </a:prstGeom>
          <a:noFill/>
        </p:spPr>
      </p:pic>
      <p:pic>
        <p:nvPicPr>
          <p:cNvPr id="27" name="Picture Placeholder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2" b="16082"/>
          <a:stretch/>
        </p:blipFill>
        <p:spPr>
          <a:xfrm>
            <a:off x="1437644" y="1504950"/>
            <a:ext cx="900000" cy="90000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1437644" y="2450381"/>
            <a:ext cx="62998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Agriculture</a:t>
            </a:r>
          </a:p>
          <a:p>
            <a:r>
              <a:rPr lang="de-CH" sz="1000" dirty="0">
                <a:solidFill>
                  <a:srgbClr val="42464C"/>
                </a:solidFill>
              </a:rPr>
              <a:t>automation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29" name="Picture Placeholder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" r="59810"/>
          <a:stretch/>
        </p:blipFill>
        <p:spPr>
          <a:xfrm>
            <a:off x="381000" y="1504950"/>
            <a:ext cx="900000" cy="900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81000" y="2450381"/>
            <a:ext cx="86401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Vehicle, asset,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person &amp; pet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monitoring &amp;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controlling</a:t>
            </a:r>
            <a:endParaRPr lang="en-US" sz="1000" dirty="0">
              <a:solidFill>
                <a:srgbClr val="42464C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47282" y="4348222"/>
            <a:ext cx="55944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Vehicle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autonomy</a:t>
            </a:r>
            <a:endParaRPr lang="en-US" sz="1000" dirty="0">
              <a:solidFill>
                <a:srgbClr val="42464C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55508" y="4348222"/>
            <a:ext cx="75982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Smart homes</a:t>
            </a:r>
          </a:p>
          <a:p>
            <a:r>
              <a:rPr lang="de-CH" sz="1000" dirty="0">
                <a:solidFill>
                  <a:srgbClr val="42464C"/>
                </a:solidFill>
              </a:rPr>
              <a:t>&amp; cities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36" name="Picture Placeholder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4"/>
          <a:stretch/>
        </p:blipFill>
        <p:spPr>
          <a:xfrm>
            <a:off x="3555508" y="3356699"/>
            <a:ext cx="900000" cy="900000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2503442" y="4348222"/>
            <a:ext cx="53219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Everyday</a:t>
            </a:r>
          </a:p>
          <a:p>
            <a:r>
              <a:rPr lang="de-CH" sz="1000" dirty="0">
                <a:solidFill>
                  <a:srgbClr val="42464C"/>
                </a:solidFill>
              </a:rPr>
              <a:t>things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38" name="Picture Placeholder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2" b="16082"/>
          <a:stretch/>
        </p:blipFill>
        <p:spPr>
          <a:xfrm>
            <a:off x="2503442" y="3356699"/>
            <a:ext cx="900000" cy="900000"/>
          </a:xfrm>
          <a:prstGeom prst="rect">
            <a:avLst/>
          </a:prstGeom>
          <a:noFill/>
        </p:spPr>
      </p:pic>
      <p:pic>
        <p:nvPicPr>
          <p:cNvPr id="39" name="Picture Placeholder 5">
            <a:extLst>
              <a:ext uri="{FF2B5EF4-FFF2-40B4-BE49-F238E27FC236}">
                <a16:creationId xmlns="" xmlns:a16="http://schemas.microsoft.com/office/drawing/2014/main" id="{BC5CA2C6-F8CF-463E-9A09-7E26995553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191" y="1504952"/>
            <a:ext cx="2119335" cy="3124193"/>
          </a:xfrm>
          <a:prstGeom prst="rect">
            <a:avLst/>
          </a:prstGeom>
          <a:noFill/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B097B1B3-CB62-484A-8C67-29DFA859EEBC}"/>
              </a:ext>
            </a:extLst>
          </p:cNvPr>
          <p:cNvSpPr txBox="1"/>
          <p:nvPr/>
        </p:nvSpPr>
        <p:spPr>
          <a:xfrm>
            <a:off x="5644147" y="4346481"/>
            <a:ext cx="61555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Embedded</a:t>
            </a:r>
          </a:p>
          <a:p>
            <a:r>
              <a:rPr lang="de-CH" sz="1000" dirty="0">
                <a:solidFill>
                  <a:srgbClr val="42464C"/>
                </a:solidFill>
              </a:rPr>
              <a:t>mobile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41" name="Picture Placeholder 4">
            <a:extLst>
              <a:ext uri="{FF2B5EF4-FFF2-40B4-BE49-F238E27FC236}">
                <a16:creationId xmlns="" xmlns:a16="http://schemas.microsoft.com/office/drawing/2014/main" id="{F62C17A9-CFD0-4078-B9E8-5C2C9FE871F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2" r="43735"/>
          <a:stretch/>
        </p:blipFill>
        <p:spPr>
          <a:xfrm>
            <a:off x="5658363" y="3354958"/>
            <a:ext cx="900000" cy="900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10152B99-F05B-4ECE-9EC3-FB4927F31534}"/>
              </a:ext>
            </a:extLst>
          </p:cNvPr>
          <p:cNvSpPr txBox="1"/>
          <p:nvPr/>
        </p:nvSpPr>
        <p:spPr>
          <a:xfrm>
            <a:off x="381000" y="4346481"/>
            <a:ext cx="729367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1000" dirty="0">
                <a:solidFill>
                  <a:srgbClr val="42464C"/>
                </a:solidFill>
              </a:rPr>
              <a:t>Logistics, </a:t>
            </a:r>
          </a:p>
          <a:p>
            <a:r>
              <a:rPr lang="de-CH" sz="1000" dirty="0">
                <a:solidFill>
                  <a:srgbClr val="42464C"/>
                </a:solidFill>
              </a:rPr>
              <a:t>transport,</a:t>
            </a:r>
          </a:p>
          <a:p>
            <a:r>
              <a:rPr lang="de-CH" sz="1000" dirty="0">
                <a:solidFill>
                  <a:srgbClr val="42464C"/>
                </a:solidFill>
              </a:rPr>
              <a:t>supply chain</a:t>
            </a:r>
            <a:endParaRPr lang="en-US" sz="1000" dirty="0">
              <a:solidFill>
                <a:srgbClr val="42464C"/>
              </a:solidFill>
            </a:endParaRPr>
          </a:p>
        </p:txBody>
      </p:sp>
      <p:pic>
        <p:nvPicPr>
          <p:cNvPr id="31" name="Picture Placeholder 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2" b="11123"/>
          <a:stretch/>
        </p:blipFill>
        <p:spPr>
          <a:xfrm>
            <a:off x="1437644" y="3356699"/>
            <a:ext cx="900000" cy="898259"/>
          </a:xfrm>
          <a:prstGeom prst="rect">
            <a:avLst/>
          </a:prstGeom>
          <a:noFill/>
        </p:spPr>
      </p:pic>
      <p:pic>
        <p:nvPicPr>
          <p:cNvPr id="43" name="Picture Placeholder 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2" r="6435"/>
          <a:stretch/>
        </p:blipFill>
        <p:spPr>
          <a:xfrm>
            <a:off x="363009" y="335495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5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800" dirty="0"/>
              <a:t>Discussion </a:t>
            </a:r>
            <a:r>
              <a:rPr lang="en-GB" sz="4800" dirty="0" smtClean="0"/>
              <a:t>1</a:t>
            </a:r>
            <a:endParaRPr lang="en-GB" sz="4800" dirty="0" smtClean="0"/>
          </a:p>
          <a:p>
            <a:pPr marL="0" indent="0">
              <a:buNone/>
            </a:pPr>
            <a:endParaRPr lang="en-GB" sz="1600" dirty="0" smtClean="0"/>
          </a:p>
          <a:p>
            <a:r>
              <a:rPr lang="en-US" sz="2400" dirty="0"/>
              <a:t>What disruptors are you currently seeing </a:t>
            </a:r>
            <a:r>
              <a:rPr lang="en-US" sz="2400" dirty="0" smtClean="0"/>
              <a:t>in </a:t>
            </a:r>
            <a:r>
              <a:rPr lang="en-US" sz="2400" dirty="0"/>
              <a:t>your industry?</a:t>
            </a:r>
          </a:p>
          <a:p>
            <a:endParaRPr lang="en-US" sz="2400" dirty="0"/>
          </a:p>
          <a:p>
            <a:r>
              <a:rPr lang="en-US" sz="2400" dirty="0"/>
              <a:t>What changes are these disruptors creating?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dirty="0" smtClean="0"/>
              <a:t>What </a:t>
            </a:r>
            <a:r>
              <a:rPr lang="en-US" sz="4400" dirty="0"/>
              <a:t>does </a:t>
            </a:r>
            <a:r>
              <a:rPr lang="en-US" sz="4400" dirty="0" smtClean="0"/>
              <a:t>all this </a:t>
            </a:r>
            <a:br>
              <a:rPr lang="en-US" sz="4400" dirty="0" smtClean="0"/>
            </a:br>
            <a:r>
              <a:rPr lang="en-US" sz="4400" dirty="0" smtClean="0"/>
              <a:t>mean </a:t>
            </a:r>
            <a:r>
              <a:rPr lang="en-US" sz="4400" dirty="0"/>
              <a:t>for </a:t>
            </a:r>
            <a:r>
              <a:rPr lang="en-US" sz="4400" dirty="0" smtClean="0"/>
              <a:t>risk?</a:t>
            </a:r>
            <a:endParaRPr lang="en-GB" sz="44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2400" dirty="0" smtClean="0"/>
              <a:t>James Tuplin</a:t>
            </a:r>
          </a:p>
          <a:p>
            <a:pPr marL="0" indent="0">
              <a:buNone/>
            </a:pPr>
            <a:r>
              <a:rPr lang="en-US" sz="2400" dirty="0" smtClean="0"/>
              <a:t>Head </a:t>
            </a:r>
            <a:r>
              <a:rPr lang="en-US" sz="2400" dirty="0"/>
              <a:t>of Cyber and TMT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4468">
            <a:off x="1212455" y="3200079"/>
            <a:ext cx="7712108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9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 connected world, connected Insurance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7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1619672" y="1492206"/>
            <a:ext cx="1224000" cy="1224000"/>
            <a:chOff x="2355921" y="1944527"/>
            <a:chExt cx="1224000" cy="1224000"/>
          </a:xfrm>
        </p:grpSpPr>
        <p:sp>
          <p:nvSpPr>
            <p:cNvPr id="18" name="Oval 17"/>
            <p:cNvSpPr/>
            <p:nvPr/>
          </p:nvSpPr>
          <p:spPr>
            <a:xfrm>
              <a:off x="2355921" y="1944527"/>
              <a:ext cx="1224000" cy="1224000"/>
            </a:xfrm>
            <a:prstGeom prst="ellipse">
              <a:avLst/>
            </a:prstGeom>
            <a:solidFill>
              <a:srgbClr val="FF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592" b="32898"/>
            <a:stretch/>
          </p:blipFill>
          <p:spPr>
            <a:xfrm>
              <a:off x="2483317" y="2268071"/>
              <a:ext cx="969209" cy="493058"/>
            </a:xfrm>
            <a:prstGeom prst="rect">
              <a:avLst/>
            </a:prstGeom>
            <a:ln w="3175">
              <a:noFill/>
            </a:ln>
          </p:spPr>
        </p:pic>
      </p:grpSp>
      <p:grpSp>
        <p:nvGrpSpPr>
          <p:cNvPr id="6" name="Group 5"/>
          <p:cNvGrpSpPr/>
          <p:nvPr/>
        </p:nvGrpSpPr>
        <p:grpSpPr>
          <a:xfrm>
            <a:off x="1627802" y="3025445"/>
            <a:ext cx="1224000" cy="1224000"/>
            <a:chOff x="1955097" y="3686838"/>
            <a:chExt cx="1224000" cy="1224000"/>
          </a:xfrm>
        </p:grpSpPr>
        <p:sp>
          <p:nvSpPr>
            <p:cNvPr id="17" name="Oval 16"/>
            <p:cNvSpPr/>
            <p:nvPr/>
          </p:nvSpPr>
          <p:spPr>
            <a:xfrm>
              <a:off x="1955097" y="3686838"/>
              <a:ext cx="1224000" cy="1224000"/>
            </a:xfrm>
            <a:prstGeom prst="ellipse">
              <a:avLst/>
            </a:prstGeom>
            <a:solidFill>
              <a:srgbClr val="FF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516" b="22954"/>
            <a:stretch/>
          </p:blipFill>
          <p:spPr>
            <a:xfrm>
              <a:off x="2018623" y="3908612"/>
              <a:ext cx="1109133" cy="905435"/>
            </a:xfrm>
            <a:prstGeom prst="ellipse">
              <a:avLst/>
            </a:prstGeom>
            <a:ln>
              <a:noFill/>
            </a:ln>
            <a:effectLst/>
          </p:spPr>
        </p:pic>
      </p:grpSp>
      <p:grpSp>
        <p:nvGrpSpPr>
          <p:cNvPr id="45" name="Group 44"/>
          <p:cNvGrpSpPr/>
          <p:nvPr/>
        </p:nvGrpSpPr>
        <p:grpSpPr>
          <a:xfrm>
            <a:off x="4696141" y="1311253"/>
            <a:ext cx="1224015" cy="1227408"/>
            <a:chOff x="5555618" y="1957744"/>
            <a:chExt cx="1224015" cy="1227408"/>
          </a:xfrm>
        </p:grpSpPr>
        <p:sp>
          <p:nvSpPr>
            <p:cNvPr id="13" name="Oval 12"/>
            <p:cNvSpPr/>
            <p:nvPr/>
          </p:nvSpPr>
          <p:spPr>
            <a:xfrm>
              <a:off x="5555618" y="1957744"/>
              <a:ext cx="1224015" cy="1227408"/>
            </a:xfrm>
            <a:prstGeom prst="ellipse">
              <a:avLst/>
            </a:prstGeom>
            <a:solidFill>
              <a:srgbClr val="FF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023"/>
            <a:stretch/>
          </p:blipFill>
          <p:spPr>
            <a:xfrm>
              <a:off x="5698824" y="2160527"/>
              <a:ext cx="937587" cy="792000"/>
            </a:xfrm>
            <a:prstGeom prst="rect">
              <a:avLst/>
            </a:prstGeom>
            <a:ln w="3175">
              <a:noFill/>
            </a:ln>
          </p:spPr>
        </p:pic>
      </p:grpSp>
      <p:grpSp>
        <p:nvGrpSpPr>
          <p:cNvPr id="48" name="Group 47"/>
          <p:cNvGrpSpPr/>
          <p:nvPr/>
        </p:nvGrpSpPr>
        <p:grpSpPr>
          <a:xfrm>
            <a:off x="3031514" y="3588634"/>
            <a:ext cx="1224000" cy="1224000"/>
            <a:chOff x="3077231" y="5051122"/>
            <a:chExt cx="1224000" cy="1224000"/>
          </a:xfrm>
        </p:grpSpPr>
        <p:sp>
          <p:nvSpPr>
            <p:cNvPr id="16" name="Oval 15"/>
            <p:cNvSpPr/>
            <p:nvPr/>
          </p:nvSpPr>
          <p:spPr>
            <a:xfrm>
              <a:off x="3077231" y="5051122"/>
              <a:ext cx="1224000" cy="1224000"/>
            </a:xfrm>
            <a:prstGeom prst="ellipse">
              <a:avLst/>
            </a:prstGeom>
            <a:solidFill>
              <a:srgbClr val="FF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2" name="Group 4"/>
            <p:cNvGrpSpPr>
              <a:grpSpLocks noChangeAspect="1"/>
            </p:cNvGrpSpPr>
            <p:nvPr/>
          </p:nvGrpSpPr>
          <p:grpSpPr bwMode="auto">
            <a:xfrm>
              <a:off x="3219331" y="5193222"/>
              <a:ext cx="939800" cy="939800"/>
              <a:chOff x="2790" y="1110"/>
              <a:chExt cx="592" cy="592"/>
            </a:xfrm>
          </p:grpSpPr>
          <p:sp>
            <p:nvSpPr>
              <p:cNvPr id="3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2790" y="1110"/>
                <a:ext cx="592" cy="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5"/>
              <p:cNvSpPr>
                <a:spLocks/>
              </p:cNvSpPr>
              <p:nvPr/>
            </p:nvSpPr>
            <p:spPr bwMode="auto">
              <a:xfrm>
                <a:off x="2943" y="1289"/>
                <a:ext cx="305" cy="293"/>
              </a:xfrm>
              <a:custGeom>
                <a:avLst/>
                <a:gdLst>
                  <a:gd name="T0" fmla="*/ 250 w 499"/>
                  <a:gd name="T1" fmla="*/ 0 h 480"/>
                  <a:gd name="T2" fmla="*/ 250 w 499"/>
                  <a:gd name="T3" fmla="*/ 0 h 480"/>
                  <a:gd name="T4" fmla="*/ 125 w 499"/>
                  <a:gd name="T5" fmla="*/ 99 h 480"/>
                  <a:gd name="T6" fmla="*/ 0 w 499"/>
                  <a:gd name="T7" fmla="*/ 198 h 480"/>
                  <a:gd name="T8" fmla="*/ 0 w 499"/>
                  <a:gd name="T9" fmla="*/ 198 h 480"/>
                  <a:gd name="T10" fmla="*/ 0 w 499"/>
                  <a:gd name="T11" fmla="*/ 470 h 480"/>
                  <a:gd name="T12" fmla="*/ 0 w 499"/>
                  <a:gd name="T13" fmla="*/ 480 h 480"/>
                  <a:gd name="T14" fmla="*/ 499 w 499"/>
                  <a:gd name="T15" fmla="*/ 480 h 480"/>
                  <a:gd name="T16" fmla="*/ 499 w 499"/>
                  <a:gd name="T17" fmla="*/ 470 h 480"/>
                  <a:gd name="T18" fmla="*/ 499 w 499"/>
                  <a:gd name="T19" fmla="*/ 198 h 480"/>
                  <a:gd name="T20" fmla="*/ 499 w 499"/>
                  <a:gd name="T21" fmla="*/ 198 h 480"/>
                  <a:gd name="T22" fmla="*/ 375 w 499"/>
                  <a:gd name="T23" fmla="*/ 99 h 480"/>
                  <a:gd name="T24" fmla="*/ 250 w 499"/>
                  <a:gd name="T25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9" h="480">
                    <a:moveTo>
                      <a:pt x="250" y="0"/>
                    </a:moveTo>
                    <a:lnTo>
                      <a:pt x="250" y="0"/>
                    </a:lnTo>
                    <a:lnTo>
                      <a:pt x="125" y="99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470"/>
                    </a:lnTo>
                    <a:lnTo>
                      <a:pt x="0" y="480"/>
                    </a:lnTo>
                    <a:lnTo>
                      <a:pt x="499" y="480"/>
                    </a:lnTo>
                    <a:lnTo>
                      <a:pt x="499" y="470"/>
                    </a:lnTo>
                    <a:lnTo>
                      <a:pt x="499" y="198"/>
                    </a:lnTo>
                    <a:lnTo>
                      <a:pt x="499" y="198"/>
                    </a:lnTo>
                    <a:lnTo>
                      <a:pt x="375" y="99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42464C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auto">
              <a:xfrm>
                <a:off x="2885" y="1225"/>
                <a:ext cx="415" cy="188"/>
              </a:xfrm>
              <a:custGeom>
                <a:avLst/>
                <a:gdLst>
                  <a:gd name="T0" fmla="*/ 382 w 679"/>
                  <a:gd name="T1" fmla="*/ 33 h 307"/>
                  <a:gd name="T2" fmla="*/ 382 w 679"/>
                  <a:gd name="T3" fmla="*/ 33 h 307"/>
                  <a:gd name="T4" fmla="*/ 340 w 679"/>
                  <a:gd name="T5" fmla="*/ 0 h 307"/>
                  <a:gd name="T6" fmla="*/ 298 w 679"/>
                  <a:gd name="T7" fmla="*/ 33 h 307"/>
                  <a:gd name="T8" fmla="*/ 231 w 679"/>
                  <a:gd name="T9" fmla="*/ 85 h 307"/>
                  <a:gd name="T10" fmla="*/ 231 w 679"/>
                  <a:gd name="T11" fmla="*/ 29 h 307"/>
                  <a:gd name="T12" fmla="*/ 138 w 679"/>
                  <a:gd name="T13" fmla="*/ 29 h 307"/>
                  <a:gd name="T14" fmla="*/ 138 w 679"/>
                  <a:gd name="T15" fmla="*/ 158 h 307"/>
                  <a:gd name="T16" fmla="*/ 0 w 679"/>
                  <a:gd name="T17" fmla="*/ 266 h 307"/>
                  <a:gd name="T18" fmla="*/ 32 w 679"/>
                  <a:gd name="T19" fmla="*/ 307 h 307"/>
                  <a:gd name="T20" fmla="*/ 340 w 679"/>
                  <a:gd name="T21" fmla="*/ 66 h 307"/>
                  <a:gd name="T22" fmla="*/ 647 w 679"/>
                  <a:gd name="T23" fmla="*/ 307 h 307"/>
                  <a:gd name="T24" fmla="*/ 679 w 679"/>
                  <a:gd name="T25" fmla="*/ 266 h 307"/>
                  <a:gd name="T26" fmla="*/ 382 w 679"/>
                  <a:gd name="T27" fmla="*/ 33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9" h="307">
                    <a:moveTo>
                      <a:pt x="382" y="33"/>
                    </a:moveTo>
                    <a:lnTo>
                      <a:pt x="382" y="33"/>
                    </a:lnTo>
                    <a:lnTo>
                      <a:pt x="340" y="0"/>
                    </a:lnTo>
                    <a:lnTo>
                      <a:pt x="298" y="33"/>
                    </a:lnTo>
                    <a:lnTo>
                      <a:pt x="231" y="85"/>
                    </a:lnTo>
                    <a:lnTo>
                      <a:pt x="231" y="29"/>
                    </a:lnTo>
                    <a:lnTo>
                      <a:pt x="138" y="29"/>
                    </a:lnTo>
                    <a:lnTo>
                      <a:pt x="138" y="158"/>
                    </a:lnTo>
                    <a:lnTo>
                      <a:pt x="0" y="266"/>
                    </a:lnTo>
                    <a:lnTo>
                      <a:pt x="32" y="307"/>
                    </a:lnTo>
                    <a:lnTo>
                      <a:pt x="340" y="66"/>
                    </a:lnTo>
                    <a:lnTo>
                      <a:pt x="647" y="307"/>
                    </a:lnTo>
                    <a:lnTo>
                      <a:pt x="679" y="266"/>
                    </a:lnTo>
                    <a:lnTo>
                      <a:pt x="382" y="33"/>
                    </a:lnTo>
                    <a:close/>
                  </a:path>
                </a:pathLst>
              </a:custGeom>
              <a:solidFill>
                <a:srgbClr val="42464C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4643466" y="3574407"/>
            <a:ext cx="1224000" cy="1224000"/>
            <a:chOff x="4869006" y="5065056"/>
            <a:chExt cx="1224000" cy="1224000"/>
          </a:xfrm>
        </p:grpSpPr>
        <p:sp>
          <p:nvSpPr>
            <p:cNvPr id="15" name="Oval 14"/>
            <p:cNvSpPr/>
            <p:nvPr/>
          </p:nvSpPr>
          <p:spPr>
            <a:xfrm>
              <a:off x="4869006" y="5065056"/>
              <a:ext cx="1224000" cy="1224000"/>
            </a:xfrm>
            <a:prstGeom prst="ellipse">
              <a:avLst/>
            </a:prstGeom>
            <a:solidFill>
              <a:srgbClr val="FF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168268" y="5330541"/>
              <a:ext cx="625476" cy="758825"/>
              <a:chOff x="6841008" y="5003573"/>
              <a:chExt cx="625476" cy="758825"/>
            </a:xfrm>
          </p:grpSpPr>
          <p:sp>
            <p:nvSpPr>
              <p:cNvPr id="35" name="Freeform 34"/>
              <p:cNvSpPr>
                <a:spLocks/>
              </p:cNvSpPr>
              <p:nvPr/>
            </p:nvSpPr>
            <p:spPr bwMode="auto">
              <a:xfrm>
                <a:off x="7296621" y="5003573"/>
                <a:ext cx="107950" cy="109538"/>
              </a:xfrm>
              <a:custGeom>
                <a:avLst/>
                <a:gdLst>
                  <a:gd name="T0" fmla="*/ 0 w 113"/>
                  <a:gd name="T1" fmla="*/ 57 h 114"/>
                  <a:gd name="T2" fmla="*/ 0 w 113"/>
                  <a:gd name="T3" fmla="*/ 57 h 114"/>
                  <a:gd name="T4" fmla="*/ 56 w 113"/>
                  <a:gd name="T5" fmla="*/ 114 h 114"/>
                  <a:gd name="T6" fmla="*/ 113 w 113"/>
                  <a:gd name="T7" fmla="*/ 57 h 114"/>
                  <a:gd name="T8" fmla="*/ 56 w 113"/>
                  <a:gd name="T9" fmla="*/ 0 h 114"/>
                  <a:gd name="T10" fmla="*/ 0 w 113"/>
                  <a:gd name="T11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14">
                    <a:moveTo>
                      <a:pt x="0" y="57"/>
                    </a:moveTo>
                    <a:lnTo>
                      <a:pt x="0" y="57"/>
                    </a:lnTo>
                    <a:cubicBezTo>
                      <a:pt x="0" y="88"/>
                      <a:pt x="25" y="114"/>
                      <a:pt x="56" y="114"/>
                    </a:cubicBezTo>
                    <a:cubicBezTo>
                      <a:pt x="88" y="114"/>
                      <a:pt x="113" y="88"/>
                      <a:pt x="113" y="57"/>
                    </a:cubicBezTo>
                    <a:cubicBezTo>
                      <a:pt x="113" y="25"/>
                      <a:pt x="88" y="0"/>
                      <a:pt x="56" y="0"/>
                    </a:cubicBezTo>
                    <a:cubicBezTo>
                      <a:pt x="25" y="0"/>
                      <a:pt x="0" y="25"/>
                      <a:pt x="0" y="57"/>
                    </a:cubicBezTo>
                    <a:close/>
                  </a:path>
                </a:pathLst>
              </a:custGeom>
              <a:solidFill>
                <a:srgbClr val="42464C"/>
              </a:solidFill>
              <a:ln w="0">
                <a:solidFill>
                  <a:srgbClr val="42464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7236296" y="5136923"/>
                <a:ext cx="230188" cy="620713"/>
              </a:xfrm>
              <a:custGeom>
                <a:avLst/>
                <a:gdLst>
                  <a:gd name="T0" fmla="*/ 120 w 241"/>
                  <a:gd name="T1" fmla="*/ 314 h 645"/>
                  <a:gd name="T2" fmla="*/ 120 w 241"/>
                  <a:gd name="T3" fmla="*/ 314 h 645"/>
                  <a:gd name="T4" fmla="*/ 133 w 241"/>
                  <a:gd name="T5" fmla="*/ 320 h 645"/>
                  <a:gd name="T6" fmla="*/ 141 w 241"/>
                  <a:gd name="T7" fmla="*/ 609 h 645"/>
                  <a:gd name="T8" fmla="*/ 169 w 241"/>
                  <a:gd name="T9" fmla="*/ 639 h 645"/>
                  <a:gd name="T10" fmla="*/ 192 w 241"/>
                  <a:gd name="T11" fmla="*/ 614 h 645"/>
                  <a:gd name="T12" fmla="*/ 186 w 241"/>
                  <a:gd name="T13" fmla="*/ 111 h 645"/>
                  <a:gd name="T14" fmla="*/ 188 w 241"/>
                  <a:gd name="T15" fmla="*/ 104 h 645"/>
                  <a:gd name="T16" fmla="*/ 194 w 241"/>
                  <a:gd name="T17" fmla="*/ 105 h 645"/>
                  <a:gd name="T18" fmla="*/ 200 w 241"/>
                  <a:gd name="T19" fmla="*/ 302 h 645"/>
                  <a:gd name="T20" fmla="*/ 224 w 241"/>
                  <a:gd name="T21" fmla="*/ 325 h 645"/>
                  <a:gd name="T22" fmla="*/ 240 w 241"/>
                  <a:gd name="T23" fmla="*/ 299 h 645"/>
                  <a:gd name="T24" fmla="*/ 240 w 241"/>
                  <a:gd name="T25" fmla="*/ 44 h 645"/>
                  <a:gd name="T26" fmla="*/ 189 w 241"/>
                  <a:gd name="T27" fmla="*/ 0 h 645"/>
                  <a:gd name="T28" fmla="*/ 120 w 241"/>
                  <a:gd name="T29" fmla="*/ 0 h 645"/>
                  <a:gd name="T30" fmla="*/ 52 w 241"/>
                  <a:gd name="T31" fmla="*/ 0 h 645"/>
                  <a:gd name="T32" fmla="*/ 1 w 241"/>
                  <a:gd name="T33" fmla="*/ 44 h 645"/>
                  <a:gd name="T34" fmla="*/ 1 w 241"/>
                  <a:gd name="T35" fmla="*/ 299 h 645"/>
                  <a:gd name="T36" fmla="*/ 16 w 241"/>
                  <a:gd name="T37" fmla="*/ 325 h 645"/>
                  <a:gd name="T38" fmla="*/ 41 w 241"/>
                  <a:gd name="T39" fmla="*/ 302 h 645"/>
                  <a:gd name="T40" fmla="*/ 47 w 241"/>
                  <a:gd name="T41" fmla="*/ 105 h 645"/>
                  <a:gd name="T42" fmla="*/ 53 w 241"/>
                  <a:gd name="T43" fmla="*/ 104 h 645"/>
                  <a:gd name="T44" fmla="*/ 55 w 241"/>
                  <a:gd name="T45" fmla="*/ 111 h 645"/>
                  <a:gd name="T46" fmla="*/ 49 w 241"/>
                  <a:gd name="T47" fmla="*/ 614 h 645"/>
                  <a:gd name="T48" fmla="*/ 72 w 241"/>
                  <a:gd name="T49" fmla="*/ 639 h 645"/>
                  <a:gd name="T50" fmla="*/ 100 w 241"/>
                  <a:gd name="T51" fmla="*/ 609 h 645"/>
                  <a:gd name="T52" fmla="*/ 108 w 241"/>
                  <a:gd name="T53" fmla="*/ 320 h 645"/>
                  <a:gd name="T54" fmla="*/ 120 w 241"/>
                  <a:gd name="T55" fmla="*/ 314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41" h="645">
                    <a:moveTo>
                      <a:pt x="120" y="314"/>
                    </a:moveTo>
                    <a:lnTo>
                      <a:pt x="120" y="314"/>
                    </a:lnTo>
                    <a:cubicBezTo>
                      <a:pt x="129" y="310"/>
                      <a:pt x="133" y="320"/>
                      <a:pt x="133" y="320"/>
                    </a:cubicBezTo>
                    <a:lnTo>
                      <a:pt x="141" y="609"/>
                    </a:lnTo>
                    <a:cubicBezTo>
                      <a:pt x="144" y="645"/>
                      <a:pt x="169" y="639"/>
                      <a:pt x="169" y="639"/>
                    </a:cubicBezTo>
                    <a:cubicBezTo>
                      <a:pt x="193" y="638"/>
                      <a:pt x="192" y="614"/>
                      <a:pt x="192" y="614"/>
                    </a:cubicBezTo>
                    <a:lnTo>
                      <a:pt x="186" y="111"/>
                    </a:lnTo>
                    <a:cubicBezTo>
                      <a:pt x="186" y="109"/>
                      <a:pt x="187" y="105"/>
                      <a:pt x="188" y="104"/>
                    </a:cubicBezTo>
                    <a:cubicBezTo>
                      <a:pt x="191" y="101"/>
                      <a:pt x="193" y="103"/>
                      <a:pt x="194" y="105"/>
                    </a:cubicBezTo>
                    <a:cubicBezTo>
                      <a:pt x="206" y="152"/>
                      <a:pt x="200" y="302"/>
                      <a:pt x="200" y="302"/>
                    </a:cubicBezTo>
                    <a:cubicBezTo>
                      <a:pt x="201" y="330"/>
                      <a:pt x="224" y="325"/>
                      <a:pt x="224" y="325"/>
                    </a:cubicBezTo>
                    <a:cubicBezTo>
                      <a:pt x="241" y="320"/>
                      <a:pt x="240" y="299"/>
                      <a:pt x="240" y="299"/>
                    </a:cubicBezTo>
                    <a:lnTo>
                      <a:pt x="240" y="44"/>
                    </a:lnTo>
                    <a:cubicBezTo>
                      <a:pt x="240" y="0"/>
                      <a:pt x="189" y="0"/>
                      <a:pt x="189" y="0"/>
                    </a:cubicBezTo>
                    <a:lnTo>
                      <a:pt x="120" y="0"/>
                    </a:lnTo>
                    <a:lnTo>
                      <a:pt x="52" y="0"/>
                    </a:lnTo>
                    <a:cubicBezTo>
                      <a:pt x="52" y="0"/>
                      <a:pt x="1" y="0"/>
                      <a:pt x="1" y="44"/>
                    </a:cubicBezTo>
                    <a:lnTo>
                      <a:pt x="1" y="299"/>
                    </a:lnTo>
                    <a:cubicBezTo>
                      <a:pt x="1" y="299"/>
                      <a:pt x="0" y="320"/>
                      <a:pt x="16" y="325"/>
                    </a:cubicBezTo>
                    <a:cubicBezTo>
                      <a:pt x="16" y="325"/>
                      <a:pt x="40" y="330"/>
                      <a:pt x="41" y="302"/>
                    </a:cubicBezTo>
                    <a:cubicBezTo>
                      <a:pt x="41" y="302"/>
                      <a:pt x="34" y="152"/>
                      <a:pt x="47" y="105"/>
                    </a:cubicBezTo>
                    <a:cubicBezTo>
                      <a:pt x="47" y="103"/>
                      <a:pt x="49" y="101"/>
                      <a:pt x="53" y="104"/>
                    </a:cubicBezTo>
                    <a:cubicBezTo>
                      <a:pt x="54" y="105"/>
                      <a:pt x="55" y="109"/>
                      <a:pt x="55" y="111"/>
                    </a:cubicBezTo>
                    <a:lnTo>
                      <a:pt x="49" y="614"/>
                    </a:lnTo>
                    <a:cubicBezTo>
                      <a:pt x="49" y="614"/>
                      <a:pt x="48" y="638"/>
                      <a:pt x="72" y="639"/>
                    </a:cubicBezTo>
                    <a:cubicBezTo>
                      <a:pt x="72" y="639"/>
                      <a:pt x="97" y="645"/>
                      <a:pt x="100" y="609"/>
                    </a:cubicBezTo>
                    <a:lnTo>
                      <a:pt x="108" y="320"/>
                    </a:lnTo>
                    <a:cubicBezTo>
                      <a:pt x="108" y="320"/>
                      <a:pt x="112" y="310"/>
                      <a:pt x="120" y="314"/>
                    </a:cubicBezTo>
                    <a:close/>
                  </a:path>
                </a:pathLst>
              </a:custGeom>
              <a:solidFill>
                <a:srgbClr val="42464C"/>
              </a:solidFill>
              <a:ln w="0">
                <a:solidFill>
                  <a:srgbClr val="42464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15"/>
              <p:cNvSpPr>
                <a:spLocks/>
              </p:cNvSpPr>
              <p:nvPr/>
            </p:nvSpPr>
            <p:spPr bwMode="auto">
              <a:xfrm>
                <a:off x="6936258" y="5003573"/>
                <a:ext cx="107950" cy="107950"/>
              </a:xfrm>
              <a:custGeom>
                <a:avLst/>
                <a:gdLst>
                  <a:gd name="T0" fmla="*/ 0 w 113"/>
                  <a:gd name="T1" fmla="*/ 56 h 113"/>
                  <a:gd name="T2" fmla="*/ 0 w 113"/>
                  <a:gd name="T3" fmla="*/ 56 h 113"/>
                  <a:gd name="T4" fmla="*/ 57 w 113"/>
                  <a:gd name="T5" fmla="*/ 113 h 113"/>
                  <a:gd name="T6" fmla="*/ 113 w 113"/>
                  <a:gd name="T7" fmla="*/ 56 h 113"/>
                  <a:gd name="T8" fmla="*/ 57 w 113"/>
                  <a:gd name="T9" fmla="*/ 0 h 113"/>
                  <a:gd name="T10" fmla="*/ 0 w 113"/>
                  <a:gd name="T11" fmla="*/ 56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13">
                    <a:moveTo>
                      <a:pt x="0" y="56"/>
                    </a:moveTo>
                    <a:lnTo>
                      <a:pt x="0" y="56"/>
                    </a:lnTo>
                    <a:cubicBezTo>
                      <a:pt x="0" y="88"/>
                      <a:pt x="26" y="113"/>
                      <a:pt x="57" y="113"/>
                    </a:cubicBezTo>
                    <a:cubicBezTo>
                      <a:pt x="88" y="113"/>
                      <a:pt x="113" y="88"/>
                      <a:pt x="113" y="56"/>
                    </a:cubicBezTo>
                    <a:cubicBezTo>
                      <a:pt x="113" y="25"/>
                      <a:pt x="88" y="0"/>
                      <a:pt x="57" y="0"/>
                    </a:cubicBezTo>
                    <a:cubicBezTo>
                      <a:pt x="26" y="0"/>
                      <a:pt x="0" y="25"/>
                      <a:pt x="0" y="56"/>
                    </a:cubicBezTo>
                    <a:close/>
                  </a:path>
                </a:pathLst>
              </a:custGeom>
              <a:solidFill>
                <a:srgbClr val="42464C"/>
              </a:solidFill>
              <a:ln w="0">
                <a:solidFill>
                  <a:srgbClr val="42464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16"/>
              <p:cNvSpPr>
                <a:spLocks/>
              </p:cNvSpPr>
              <p:nvPr/>
            </p:nvSpPr>
            <p:spPr bwMode="auto">
              <a:xfrm>
                <a:off x="6841008" y="5130573"/>
                <a:ext cx="300038" cy="631825"/>
              </a:xfrm>
              <a:custGeom>
                <a:avLst/>
                <a:gdLst>
                  <a:gd name="T0" fmla="*/ 153 w 314"/>
                  <a:gd name="T1" fmla="*/ 385 h 656"/>
                  <a:gd name="T2" fmla="*/ 153 w 314"/>
                  <a:gd name="T3" fmla="*/ 385 h 656"/>
                  <a:gd name="T4" fmla="*/ 162 w 314"/>
                  <a:gd name="T5" fmla="*/ 385 h 656"/>
                  <a:gd name="T6" fmla="*/ 162 w 314"/>
                  <a:gd name="T7" fmla="*/ 389 h 656"/>
                  <a:gd name="T8" fmla="*/ 161 w 314"/>
                  <a:gd name="T9" fmla="*/ 609 h 656"/>
                  <a:gd name="T10" fmla="*/ 187 w 314"/>
                  <a:gd name="T11" fmla="*/ 650 h 656"/>
                  <a:gd name="T12" fmla="*/ 210 w 314"/>
                  <a:gd name="T13" fmla="*/ 621 h 656"/>
                  <a:gd name="T14" fmla="*/ 216 w 314"/>
                  <a:gd name="T15" fmla="*/ 378 h 656"/>
                  <a:gd name="T16" fmla="*/ 274 w 314"/>
                  <a:gd name="T17" fmla="*/ 378 h 656"/>
                  <a:gd name="T18" fmla="*/ 217 w 314"/>
                  <a:gd name="T19" fmla="*/ 97 h 656"/>
                  <a:gd name="T20" fmla="*/ 222 w 314"/>
                  <a:gd name="T21" fmla="*/ 90 h 656"/>
                  <a:gd name="T22" fmla="*/ 260 w 314"/>
                  <a:gd name="T23" fmla="*/ 252 h 656"/>
                  <a:gd name="T24" fmla="*/ 295 w 314"/>
                  <a:gd name="T25" fmla="*/ 277 h 656"/>
                  <a:gd name="T26" fmla="*/ 306 w 314"/>
                  <a:gd name="T27" fmla="*/ 243 h 656"/>
                  <a:gd name="T28" fmla="*/ 254 w 314"/>
                  <a:gd name="T29" fmla="*/ 39 h 656"/>
                  <a:gd name="T30" fmla="*/ 217 w 314"/>
                  <a:gd name="T31" fmla="*/ 4 h 656"/>
                  <a:gd name="T32" fmla="*/ 161 w 314"/>
                  <a:gd name="T33" fmla="*/ 4 h 656"/>
                  <a:gd name="T34" fmla="*/ 153 w 314"/>
                  <a:gd name="T35" fmla="*/ 4 h 656"/>
                  <a:gd name="T36" fmla="*/ 96 w 314"/>
                  <a:gd name="T37" fmla="*/ 4 h 656"/>
                  <a:gd name="T38" fmla="*/ 60 w 314"/>
                  <a:gd name="T39" fmla="*/ 39 h 656"/>
                  <a:gd name="T40" fmla="*/ 8 w 314"/>
                  <a:gd name="T41" fmla="*/ 243 h 656"/>
                  <a:gd name="T42" fmla="*/ 19 w 314"/>
                  <a:gd name="T43" fmla="*/ 277 h 656"/>
                  <a:gd name="T44" fmla="*/ 54 w 314"/>
                  <a:gd name="T45" fmla="*/ 252 h 656"/>
                  <a:gd name="T46" fmla="*/ 92 w 314"/>
                  <a:gd name="T47" fmla="*/ 90 h 656"/>
                  <a:gd name="T48" fmla="*/ 96 w 314"/>
                  <a:gd name="T49" fmla="*/ 97 h 656"/>
                  <a:gd name="T50" fmla="*/ 39 w 314"/>
                  <a:gd name="T51" fmla="*/ 378 h 656"/>
                  <a:gd name="T52" fmla="*/ 97 w 314"/>
                  <a:gd name="T53" fmla="*/ 378 h 656"/>
                  <a:gd name="T54" fmla="*/ 104 w 314"/>
                  <a:gd name="T55" fmla="*/ 621 h 656"/>
                  <a:gd name="T56" fmla="*/ 127 w 314"/>
                  <a:gd name="T57" fmla="*/ 650 h 656"/>
                  <a:gd name="T58" fmla="*/ 153 w 314"/>
                  <a:gd name="T59" fmla="*/ 609 h 656"/>
                  <a:gd name="T60" fmla="*/ 151 w 314"/>
                  <a:gd name="T61" fmla="*/ 389 h 656"/>
                  <a:gd name="T62" fmla="*/ 151 w 314"/>
                  <a:gd name="T63" fmla="*/ 385 h 656"/>
                  <a:gd name="T64" fmla="*/ 161 w 314"/>
                  <a:gd name="T65" fmla="*/ 385 h 656"/>
                  <a:gd name="T66" fmla="*/ 153 w 314"/>
                  <a:gd name="T67" fmla="*/ 385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4" h="656">
                    <a:moveTo>
                      <a:pt x="153" y="385"/>
                    </a:moveTo>
                    <a:lnTo>
                      <a:pt x="153" y="385"/>
                    </a:lnTo>
                    <a:lnTo>
                      <a:pt x="162" y="385"/>
                    </a:lnTo>
                    <a:lnTo>
                      <a:pt x="162" y="389"/>
                    </a:lnTo>
                    <a:lnTo>
                      <a:pt x="161" y="609"/>
                    </a:lnTo>
                    <a:cubicBezTo>
                      <a:pt x="161" y="656"/>
                      <a:pt x="187" y="650"/>
                      <a:pt x="187" y="650"/>
                    </a:cubicBezTo>
                    <a:cubicBezTo>
                      <a:pt x="207" y="651"/>
                      <a:pt x="210" y="621"/>
                      <a:pt x="210" y="621"/>
                    </a:cubicBezTo>
                    <a:lnTo>
                      <a:pt x="216" y="378"/>
                    </a:lnTo>
                    <a:lnTo>
                      <a:pt x="274" y="378"/>
                    </a:lnTo>
                    <a:lnTo>
                      <a:pt x="217" y="97"/>
                    </a:lnTo>
                    <a:cubicBezTo>
                      <a:pt x="214" y="87"/>
                      <a:pt x="222" y="90"/>
                      <a:pt x="222" y="90"/>
                    </a:cubicBezTo>
                    <a:cubicBezTo>
                      <a:pt x="226" y="89"/>
                      <a:pt x="231" y="125"/>
                      <a:pt x="260" y="252"/>
                    </a:cubicBezTo>
                    <a:cubicBezTo>
                      <a:pt x="272" y="289"/>
                      <a:pt x="295" y="277"/>
                      <a:pt x="295" y="277"/>
                    </a:cubicBezTo>
                    <a:cubicBezTo>
                      <a:pt x="314" y="269"/>
                      <a:pt x="306" y="243"/>
                      <a:pt x="306" y="243"/>
                    </a:cubicBezTo>
                    <a:lnTo>
                      <a:pt x="254" y="39"/>
                    </a:lnTo>
                    <a:cubicBezTo>
                      <a:pt x="244" y="0"/>
                      <a:pt x="217" y="4"/>
                      <a:pt x="217" y="4"/>
                    </a:cubicBezTo>
                    <a:lnTo>
                      <a:pt x="161" y="4"/>
                    </a:lnTo>
                    <a:lnTo>
                      <a:pt x="153" y="4"/>
                    </a:lnTo>
                    <a:lnTo>
                      <a:pt x="96" y="4"/>
                    </a:lnTo>
                    <a:cubicBezTo>
                      <a:pt x="96" y="4"/>
                      <a:pt x="70" y="0"/>
                      <a:pt x="60" y="39"/>
                    </a:cubicBezTo>
                    <a:lnTo>
                      <a:pt x="8" y="243"/>
                    </a:lnTo>
                    <a:cubicBezTo>
                      <a:pt x="8" y="243"/>
                      <a:pt x="0" y="269"/>
                      <a:pt x="19" y="277"/>
                    </a:cubicBezTo>
                    <a:cubicBezTo>
                      <a:pt x="19" y="277"/>
                      <a:pt x="42" y="289"/>
                      <a:pt x="54" y="252"/>
                    </a:cubicBezTo>
                    <a:cubicBezTo>
                      <a:pt x="83" y="125"/>
                      <a:pt x="88" y="89"/>
                      <a:pt x="92" y="90"/>
                    </a:cubicBezTo>
                    <a:cubicBezTo>
                      <a:pt x="92" y="90"/>
                      <a:pt x="100" y="87"/>
                      <a:pt x="96" y="97"/>
                    </a:cubicBezTo>
                    <a:lnTo>
                      <a:pt x="39" y="378"/>
                    </a:lnTo>
                    <a:lnTo>
                      <a:pt x="97" y="378"/>
                    </a:lnTo>
                    <a:lnTo>
                      <a:pt x="104" y="621"/>
                    </a:lnTo>
                    <a:cubicBezTo>
                      <a:pt x="104" y="621"/>
                      <a:pt x="107" y="651"/>
                      <a:pt x="127" y="650"/>
                    </a:cubicBezTo>
                    <a:cubicBezTo>
                      <a:pt x="127" y="650"/>
                      <a:pt x="153" y="656"/>
                      <a:pt x="153" y="609"/>
                    </a:cubicBezTo>
                    <a:lnTo>
                      <a:pt x="151" y="389"/>
                    </a:lnTo>
                    <a:lnTo>
                      <a:pt x="151" y="385"/>
                    </a:lnTo>
                    <a:lnTo>
                      <a:pt x="161" y="385"/>
                    </a:lnTo>
                    <a:lnTo>
                      <a:pt x="153" y="385"/>
                    </a:lnTo>
                    <a:close/>
                  </a:path>
                </a:pathLst>
              </a:custGeom>
              <a:solidFill>
                <a:srgbClr val="42464C"/>
              </a:solidFill>
              <a:ln w="0">
                <a:solidFill>
                  <a:srgbClr val="42464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3190224" y="1203598"/>
            <a:ext cx="1224000" cy="1224000"/>
            <a:chOff x="3971321" y="1196752"/>
            <a:chExt cx="1224000" cy="1224000"/>
          </a:xfrm>
        </p:grpSpPr>
        <p:sp>
          <p:nvSpPr>
            <p:cNvPr id="10" name="Oval 9"/>
            <p:cNvSpPr/>
            <p:nvPr/>
          </p:nvSpPr>
          <p:spPr>
            <a:xfrm>
              <a:off x="3971321" y="1196752"/>
              <a:ext cx="1224000" cy="1224000"/>
            </a:xfrm>
            <a:prstGeom prst="ellipse">
              <a:avLst/>
            </a:prstGeom>
            <a:solidFill>
              <a:srgbClr val="FF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617"/>
            <a:stretch/>
          </p:blipFill>
          <p:spPr>
            <a:xfrm>
              <a:off x="4293202" y="1340904"/>
              <a:ext cx="580239" cy="1007976"/>
            </a:xfrm>
            <a:prstGeom prst="rect">
              <a:avLst/>
            </a:prstGeom>
            <a:ln w="3175">
              <a:noFill/>
            </a:ln>
          </p:spPr>
        </p:pic>
      </p:grpSp>
      <p:grpSp>
        <p:nvGrpSpPr>
          <p:cNvPr id="46" name="Group 45"/>
          <p:cNvGrpSpPr/>
          <p:nvPr/>
        </p:nvGrpSpPr>
        <p:grpSpPr>
          <a:xfrm>
            <a:off x="5707647" y="2417314"/>
            <a:ext cx="1224000" cy="1224000"/>
            <a:chOff x="5964904" y="3723143"/>
            <a:chExt cx="1224000" cy="1224000"/>
          </a:xfrm>
        </p:grpSpPr>
        <p:sp>
          <p:nvSpPr>
            <p:cNvPr id="14" name="Oval 13"/>
            <p:cNvSpPr/>
            <p:nvPr/>
          </p:nvSpPr>
          <p:spPr>
            <a:xfrm>
              <a:off x="5964904" y="3723143"/>
              <a:ext cx="1224000" cy="1224000"/>
            </a:xfrm>
            <a:prstGeom prst="ellipse">
              <a:avLst/>
            </a:prstGeom>
            <a:solidFill>
              <a:srgbClr val="FF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6275279" y="3995418"/>
              <a:ext cx="623888" cy="682625"/>
            </a:xfrm>
            <a:custGeom>
              <a:avLst/>
              <a:gdLst>
                <a:gd name="T0" fmla="*/ 229 w 644"/>
                <a:gd name="T1" fmla="*/ 537 h 704"/>
                <a:gd name="T2" fmla="*/ 229 w 644"/>
                <a:gd name="T3" fmla="*/ 537 h 704"/>
                <a:gd name="T4" fmla="*/ 285 w 644"/>
                <a:gd name="T5" fmla="*/ 485 h 704"/>
                <a:gd name="T6" fmla="*/ 381 w 644"/>
                <a:gd name="T7" fmla="*/ 380 h 704"/>
                <a:gd name="T8" fmla="*/ 433 w 644"/>
                <a:gd name="T9" fmla="*/ 424 h 704"/>
                <a:gd name="T10" fmla="*/ 442 w 644"/>
                <a:gd name="T11" fmla="*/ 413 h 704"/>
                <a:gd name="T12" fmla="*/ 588 w 644"/>
                <a:gd name="T13" fmla="*/ 659 h 704"/>
                <a:gd name="T14" fmla="*/ 603 w 644"/>
                <a:gd name="T15" fmla="*/ 624 h 704"/>
                <a:gd name="T16" fmla="*/ 521 w 644"/>
                <a:gd name="T17" fmla="*/ 345 h 704"/>
                <a:gd name="T18" fmla="*/ 537 w 644"/>
                <a:gd name="T19" fmla="*/ 345 h 704"/>
                <a:gd name="T20" fmla="*/ 582 w 644"/>
                <a:gd name="T21" fmla="*/ 292 h 704"/>
                <a:gd name="T22" fmla="*/ 548 w 644"/>
                <a:gd name="T23" fmla="*/ 262 h 704"/>
                <a:gd name="T24" fmla="*/ 510 w 644"/>
                <a:gd name="T25" fmla="*/ 307 h 704"/>
                <a:gd name="T26" fmla="*/ 489 w 644"/>
                <a:gd name="T27" fmla="*/ 237 h 704"/>
                <a:gd name="T28" fmla="*/ 577 w 644"/>
                <a:gd name="T29" fmla="*/ 135 h 704"/>
                <a:gd name="T30" fmla="*/ 633 w 644"/>
                <a:gd name="T31" fmla="*/ 51 h 704"/>
                <a:gd name="T32" fmla="*/ 638 w 644"/>
                <a:gd name="T33" fmla="*/ 5 h 704"/>
                <a:gd name="T34" fmla="*/ 594 w 644"/>
                <a:gd name="T35" fmla="*/ 18 h 704"/>
                <a:gd name="T36" fmla="*/ 520 w 644"/>
                <a:gd name="T37" fmla="*/ 85 h 704"/>
                <a:gd name="T38" fmla="*/ 432 w 644"/>
                <a:gd name="T39" fmla="*/ 188 h 704"/>
                <a:gd name="T40" fmla="*/ 360 w 644"/>
                <a:gd name="T41" fmla="*/ 178 h 704"/>
                <a:gd name="T42" fmla="*/ 398 w 644"/>
                <a:gd name="T43" fmla="*/ 134 h 704"/>
                <a:gd name="T44" fmla="*/ 364 w 644"/>
                <a:gd name="T45" fmla="*/ 104 h 704"/>
                <a:gd name="T46" fmla="*/ 318 w 644"/>
                <a:gd name="T47" fmla="*/ 157 h 704"/>
                <a:gd name="T48" fmla="*/ 321 w 644"/>
                <a:gd name="T49" fmla="*/ 173 h 704"/>
                <a:gd name="T50" fmla="*/ 33 w 644"/>
                <a:gd name="T51" fmla="*/ 135 h 704"/>
                <a:gd name="T52" fmla="*/ 0 w 644"/>
                <a:gd name="T53" fmla="*/ 155 h 704"/>
                <a:gd name="T54" fmla="*/ 265 w 644"/>
                <a:gd name="T55" fmla="*/ 261 h 704"/>
                <a:gd name="T56" fmla="*/ 256 w 644"/>
                <a:gd name="T57" fmla="*/ 272 h 704"/>
                <a:gd name="T58" fmla="*/ 307 w 644"/>
                <a:gd name="T59" fmla="*/ 317 h 704"/>
                <a:gd name="T60" fmla="*/ 218 w 644"/>
                <a:gd name="T61" fmla="*/ 428 h 704"/>
                <a:gd name="T62" fmla="*/ 176 w 644"/>
                <a:gd name="T63" fmla="*/ 491 h 704"/>
                <a:gd name="T64" fmla="*/ 33 w 644"/>
                <a:gd name="T65" fmla="*/ 491 h 704"/>
                <a:gd name="T66" fmla="*/ 9 w 644"/>
                <a:gd name="T67" fmla="*/ 508 h 704"/>
                <a:gd name="T68" fmla="*/ 137 w 644"/>
                <a:gd name="T69" fmla="*/ 561 h 704"/>
                <a:gd name="T70" fmla="*/ 124 w 644"/>
                <a:gd name="T71" fmla="*/ 605 h 704"/>
                <a:gd name="T72" fmla="*/ 166 w 644"/>
                <a:gd name="T73" fmla="*/ 586 h 704"/>
                <a:gd name="T74" fmla="*/ 238 w 644"/>
                <a:gd name="T75" fmla="*/ 704 h 704"/>
                <a:gd name="T76" fmla="*/ 251 w 644"/>
                <a:gd name="T77" fmla="*/ 678 h 704"/>
                <a:gd name="T78" fmla="*/ 229 w 644"/>
                <a:gd name="T79" fmla="*/ 537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4" h="704">
                  <a:moveTo>
                    <a:pt x="229" y="537"/>
                  </a:moveTo>
                  <a:lnTo>
                    <a:pt x="229" y="537"/>
                  </a:lnTo>
                  <a:cubicBezTo>
                    <a:pt x="249" y="518"/>
                    <a:pt x="270" y="499"/>
                    <a:pt x="285" y="485"/>
                  </a:cubicBezTo>
                  <a:cubicBezTo>
                    <a:pt x="318" y="454"/>
                    <a:pt x="381" y="380"/>
                    <a:pt x="381" y="380"/>
                  </a:cubicBezTo>
                  <a:lnTo>
                    <a:pt x="433" y="424"/>
                  </a:lnTo>
                  <a:lnTo>
                    <a:pt x="442" y="413"/>
                  </a:lnTo>
                  <a:lnTo>
                    <a:pt x="588" y="659"/>
                  </a:lnTo>
                  <a:lnTo>
                    <a:pt x="603" y="624"/>
                  </a:lnTo>
                  <a:lnTo>
                    <a:pt x="521" y="345"/>
                  </a:lnTo>
                  <a:lnTo>
                    <a:pt x="537" y="345"/>
                  </a:lnTo>
                  <a:lnTo>
                    <a:pt x="582" y="292"/>
                  </a:lnTo>
                  <a:lnTo>
                    <a:pt x="548" y="262"/>
                  </a:lnTo>
                  <a:lnTo>
                    <a:pt x="510" y="307"/>
                  </a:lnTo>
                  <a:lnTo>
                    <a:pt x="489" y="237"/>
                  </a:lnTo>
                  <a:cubicBezTo>
                    <a:pt x="512" y="211"/>
                    <a:pt x="556" y="159"/>
                    <a:pt x="577" y="135"/>
                  </a:cubicBezTo>
                  <a:cubicBezTo>
                    <a:pt x="608" y="99"/>
                    <a:pt x="625" y="69"/>
                    <a:pt x="633" y="51"/>
                  </a:cubicBezTo>
                  <a:cubicBezTo>
                    <a:pt x="640" y="32"/>
                    <a:pt x="644" y="10"/>
                    <a:pt x="638" y="5"/>
                  </a:cubicBezTo>
                  <a:cubicBezTo>
                    <a:pt x="632" y="0"/>
                    <a:pt x="612" y="7"/>
                    <a:pt x="594" y="18"/>
                  </a:cubicBezTo>
                  <a:cubicBezTo>
                    <a:pt x="577" y="28"/>
                    <a:pt x="551" y="49"/>
                    <a:pt x="520" y="85"/>
                  </a:cubicBezTo>
                  <a:cubicBezTo>
                    <a:pt x="499" y="110"/>
                    <a:pt x="455" y="161"/>
                    <a:pt x="432" y="188"/>
                  </a:cubicBezTo>
                  <a:lnTo>
                    <a:pt x="360" y="178"/>
                  </a:lnTo>
                  <a:lnTo>
                    <a:pt x="398" y="134"/>
                  </a:lnTo>
                  <a:lnTo>
                    <a:pt x="364" y="104"/>
                  </a:lnTo>
                  <a:lnTo>
                    <a:pt x="318" y="157"/>
                  </a:lnTo>
                  <a:lnTo>
                    <a:pt x="321" y="173"/>
                  </a:lnTo>
                  <a:lnTo>
                    <a:pt x="33" y="135"/>
                  </a:lnTo>
                  <a:lnTo>
                    <a:pt x="0" y="155"/>
                  </a:lnTo>
                  <a:lnTo>
                    <a:pt x="265" y="261"/>
                  </a:lnTo>
                  <a:lnTo>
                    <a:pt x="256" y="272"/>
                  </a:lnTo>
                  <a:lnTo>
                    <a:pt x="307" y="317"/>
                  </a:lnTo>
                  <a:cubicBezTo>
                    <a:pt x="307" y="317"/>
                    <a:pt x="244" y="391"/>
                    <a:pt x="218" y="428"/>
                  </a:cubicBezTo>
                  <a:cubicBezTo>
                    <a:pt x="207" y="445"/>
                    <a:pt x="191" y="469"/>
                    <a:pt x="176" y="491"/>
                  </a:cubicBezTo>
                  <a:lnTo>
                    <a:pt x="33" y="491"/>
                  </a:lnTo>
                  <a:lnTo>
                    <a:pt x="9" y="508"/>
                  </a:lnTo>
                  <a:lnTo>
                    <a:pt x="137" y="561"/>
                  </a:lnTo>
                  <a:cubicBezTo>
                    <a:pt x="130" y="580"/>
                    <a:pt x="124" y="605"/>
                    <a:pt x="124" y="605"/>
                  </a:cubicBezTo>
                  <a:cubicBezTo>
                    <a:pt x="124" y="605"/>
                    <a:pt x="148" y="595"/>
                    <a:pt x="166" y="586"/>
                  </a:cubicBezTo>
                  <a:lnTo>
                    <a:pt x="238" y="704"/>
                  </a:lnTo>
                  <a:lnTo>
                    <a:pt x="251" y="678"/>
                  </a:lnTo>
                  <a:lnTo>
                    <a:pt x="229" y="537"/>
                  </a:lnTo>
                  <a:close/>
                </a:path>
              </a:pathLst>
            </a:custGeom>
            <a:solidFill>
              <a:srgbClr val="42464C"/>
            </a:solidFill>
            <a:ln w="0">
              <a:solidFill>
                <a:srgbClr val="42464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6" name="Right Arrow 25"/>
          <p:cNvSpPr/>
          <p:nvPr/>
        </p:nvSpPr>
        <p:spPr>
          <a:xfrm rot="16200000">
            <a:off x="2140180" y="2724117"/>
            <a:ext cx="211427" cy="309341"/>
          </a:xfrm>
          <a:prstGeom prst="rightArrow">
            <a:avLst>
              <a:gd name="adj1" fmla="val 62947"/>
              <a:gd name="adj2" fmla="val 67883"/>
            </a:avLst>
          </a:prstGeom>
          <a:solidFill>
            <a:srgbClr val="FF9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077040" y="2674460"/>
            <a:ext cx="21147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>
                <a:solidFill>
                  <a:srgbClr val="42464C"/>
                </a:solidFill>
              </a:rPr>
              <a:t>Risks</a:t>
            </a:r>
            <a:endParaRPr lang="en-GB" sz="3000" b="1" dirty="0">
              <a:solidFill>
                <a:srgbClr val="42464C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 rot="21000000">
            <a:off x="2877054" y="1542375"/>
            <a:ext cx="211427" cy="309341"/>
          </a:xfrm>
          <a:prstGeom prst="rightArrow">
            <a:avLst>
              <a:gd name="adj1" fmla="val 62947"/>
              <a:gd name="adj2" fmla="val 67883"/>
            </a:avLst>
          </a:prstGeom>
          <a:solidFill>
            <a:srgbClr val="FF9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ight Arrow 49"/>
          <p:cNvSpPr/>
          <p:nvPr/>
        </p:nvSpPr>
        <p:spPr>
          <a:xfrm rot="21840000">
            <a:off x="4473162" y="1485551"/>
            <a:ext cx="211427" cy="309341"/>
          </a:xfrm>
          <a:prstGeom prst="rightArrow">
            <a:avLst>
              <a:gd name="adj1" fmla="val 62947"/>
              <a:gd name="adj2" fmla="val 67883"/>
            </a:avLst>
          </a:prstGeom>
          <a:solidFill>
            <a:srgbClr val="FF9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ight Arrow 50"/>
          <p:cNvSpPr/>
          <p:nvPr/>
        </p:nvSpPr>
        <p:spPr>
          <a:xfrm rot="23820000">
            <a:off x="5966504" y="2062211"/>
            <a:ext cx="211427" cy="309341"/>
          </a:xfrm>
          <a:prstGeom prst="rightArrow">
            <a:avLst>
              <a:gd name="adj1" fmla="val 62947"/>
              <a:gd name="adj2" fmla="val 67883"/>
            </a:avLst>
          </a:prstGeom>
          <a:solidFill>
            <a:srgbClr val="FF9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ight Arrow 51"/>
          <p:cNvSpPr/>
          <p:nvPr/>
        </p:nvSpPr>
        <p:spPr>
          <a:xfrm rot="29460000">
            <a:off x="5831463" y="3598879"/>
            <a:ext cx="211427" cy="309341"/>
          </a:xfrm>
          <a:prstGeom prst="rightArrow">
            <a:avLst>
              <a:gd name="adj1" fmla="val 62947"/>
              <a:gd name="adj2" fmla="val 67883"/>
            </a:avLst>
          </a:prstGeom>
          <a:solidFill>
            <a:srgbClr val="FF9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ight Arrow 52"/>
          <p:cNvSpPr/>
          <p:nvPr/>
        </p:nvSpPr>
        <p:spPr>
          <a:xfrm rot="32460000">
            <a:off x="4336022" y="4016717"/>
            <a:ext cx="211427" cy="309341"/>
          </a:xfrm>
          <a:prstGeom prst="rightArrow">
            <a:avLst>
              <a:gd name="adj1" fmla="val 62947"/>
              <a:gd name="adj2" fmla="val 67883"/>
            </a:avLst>
          </a:prstGeom>
          <a:solidFill>
            <a:srgbClr val="FF9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ight Arrow 53"/>
          <p:cNvSpPr/>
          <p:nvPr/>
        </p:nvSpPr>
        <p:spPr>
          <a:xfrm rot="34200000">
            <a:off x="2737958" y="4031738"/>
            <a:ext cx="211427" cy="309341"/>
          </a:xfrm>
          <a:prstGeom prst="rightArrow">
            <a:avLst>
              <a:gd name="adj1" fmla="val 62947"/>
              <a:gd name="adj2" fmla="val 67883"/>
            </a:avLst>
          </a:prstGeom>
          <a:solidFill>
            <a:srgbClr val="FF9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5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800" dirty="0"/>
              <a:t>Discussion 2</a:t>
            </a:r>
            <a:endParaRPr lang="en-GB" sz="4800" dirty="0" smtClean="0"/>
          </a:p>
          <a:p>
            <a:pPr marL="0" indent="0">
              <a:buNone/>
            </a:pPr>
            <a:endParaRPr lang="en-GB" sz="1600" dirty="0" smtClean="0"/>
          </a:p>
          <a:p>
            <a:r>
              <a:rPr lang="en-US" sz="2400" dirty="0"/>
              <a:t>How have these changes affected how you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manage </a:t>
            </a:r>
            <a:r>
              <a:rPr lang="en-US" sz="2400" dirty="0"/>
              <a:t>your risks?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4800" dirty="0" smtClean="0"/>
          </a:p>
          <a:p>
            <a:pPr marL="0" indent="0">
              <a:buNone/>
            </a:pPr>
            <a:r>
              <a:rPr lang="en-GB" sz="4800" dirty="0" smtClean="0"/>
              <a:t>Review and questions</a:t>
            </a:r>
          </a:p>
          <a:p>
            <a:pPr marL="0" indent="0">
              <a:buNone/>
            </a:pPr>
            <a:endParaRPr lang="en-GB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4468">
            <a:off x="1212455" y="3200079"/>
            <a:ext cx="7712108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0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800" dirty="0" smtClean="0"/>
              <a:t>Conclusion</a:t>
            </a:r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r>
              <a:rPr lang="en-GB" sz="2400" dirty="0" smtClean="0"/>
              <a:t>What will you start, stop or continue doing after </a:t>
            </a:r>
            <a:r>
              <a:rPr lang="en-GB" sz="2400" dirty="0" smtClean="0"/>
              <a:t>this session?</a:t>
            </a:r>
            <a:endParaRPr lang="en-GB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7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9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XL Catlin PPT template 16to9">
  <a:themeElements>
    <a:clrScheme name="XL Catlin Theme Colors">
      <a:dk1>
        <a:sysClr val="windowText" lastClr="000000"/>
      </a:dk1>
      <a:lt1>
        <a:srgbClr val="FFFFFF"/>
      </a:lt1>
      <a:dk2>
        <a:srgbClr val="42464C"/>
      </a:dk2>
      <a:lt2>
        <a:srgbClr val="D6D3CA"/>
      </a:lt2>
      <a:accent1>
        <a:srgbClr val="0CC4B6"/>
      </a:accent1>
      <a:accent2>
        <a:srgbClr val="6AA3CB"/>
      </a:accent2>
      <a:accent3>
        <a:srgbClr val="808A00"/>
      </a:accent3>
      <a:accent4>
        <a:srgbClr val="A59FCE"/>
      </a:accent4>
      <a:accent5>
        <a:srgbClr val="FF967E"/>
      </a:accent5>
      <a:accent6>
        <a:srgbClr val="ED1C24"/>
      </a:accent6>
      <a:hlink>
        <a:srgbClr val="0000FF"/>
      </a:hlink>
      <a:folHlink>
        <a:srgbClr val="FF3366"/>
      </a:folHlink>
    </a:clrScheme>
    <a:fontScheme name="XL CATLIN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0C2269-E5EE-4598-9945-E1DC499A9EAC}"/>
</file>

<file path=customXml/itemProps2.xml><?xml version="1.0" encoding="utf-8"?>
<ds:datastoreItem xmlns:ds="http://schemas.openxmlformats.org/officeDocument/2006/customXml" ds:itemID="{21D058AB-8EE2-4AEF-A997-C7A0161C0A23}"/>
</file>

<file path=customXml/itemProps3.xml><?xml version="1.0" encoding="utf-8"?>
<ds:datastoreItem xmlns:ds="http://schemas.openxmlformats.org/officeDocument/2006/customXml" ds:itemID="{C376818A-0134-4759-9A38-6EEB6DB8C501}"/>
</file>

<file path=docProps/app.xml><?xml version="1.0" encoding="utf-8"?>
<Properties xmlns="http://schemas.openxmlformats.org/officeDocument/2006/extended-properties" xmlns:vt="http://schemas.openxmlformats.org/officeDocument/2006/docPropsVTypes">
  <Template>XL Catlin PPT template 16to9</Template>
  <TotalTime>427</TotalTime>
  <Words>168</Words>
  <Application>Microsoft Office PowerPoint</Application>
  <PresentationFormat>On-screen Show (16:9)</PresentationFormat>
  <Paragraphs>73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XL Catlin PPT template 16to9</vt:lpstr>
      <vt:lpstr>The impact of the digital revolution on business models and risk exposure</vt:lpstr>
      <vt:lpstr>PowerPoint Presentation</vt:lpstr>
      <vt:lpstr>PowerPoint Presentation</vt:lpstr>
      <vt:lpstr>Examples of IoT</vt:lpstr>
      <vt:lpstr>PowerPoint Presentation</vt:lpstr>
      <vt:lpstr>PowerPoint Presentation</vt:lpstr>
      <vt:lpstr>A connected world, connected Insurance</vt:lpstr>
      <vt:lpstr>PowerPoint Presentation</vt:lpstr>
      <vt:lpstr>PowerPoint Presentation</vt:lpstr>
      <vt:lpstr>PowerPoint Presentation</vt:lpstr>
      <vt:lpstr>PowerPoint Presentation</vt:lpstr>
    </vt:vector>
  </TitlesOfParts>
  <Company>XL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of Things:  Unique position or Positioned out?</dc:title>
  <dc:creator>Stephen John McMahon</dc:creator>
  <cp:lastModifiedBy>Lisa Sumner</cp:lastModifiedBy>
  <cp:revision>33</cp:revision>
  <dcterms:created xsi:type="dcterms:W3CDTF">2018-04-16T10:41:33Z</dcterms:created>
  <dcterms:modified xsi:type="dcterms:W3CDTF">2018-06-07T19:07:27Z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df0749-435c-47bb-bc94-a4b9e551edbc_Enabled">
    <vt:lpwstr>True</vt:lpwstr>
  </property>
  <property fmtid="{D5CDD505-2E9C-101B-9397-08002B2CF9AE}" pid="3" name="MSIP_Label_fadf0749-435c-47bb-bc94-a4b9e551edbc_SiteId">
    <vt:lpwstr>53b7cac7-14be-46d4-be43-f2ad9244d901</vt:lpwstr>
  </property>
  <property fmtid="{D5CDD505-2E9C-101B-9397-08002B2CF9AE}" pid="4" name="MSIP_Label_fadf0749-435c-47bb-bc94-a4b9e551edbc_Ref">
    <vt:lpwstr>https://api.informationprotection.azure.com/api/53b7cac7-14be-46d4-be43-f2ad9244d901</vt:lpwstr>
  </property>
  <property fmtid="{D5CDD505-2E9C-101B-9397-08002B2CF9AE}" pid="5" name="MSIP_Label_fadf0749-435c-47bb-bc94-a4b9e551edbc_Owner">
    <vt:lpwstr>helene.stanway@xlgroup.com</vt:lpwstr>
  </property>
  <property fmtid="{D5CDD505-2E9C-101B-9397-08002B2CF9AE}" pid="6" name="MSIP_Label_fadf0749-435c-47bb-bc94-a4b9e551edbc_SetDate">
    <vt:lpwstr>2018-04-20T08:44:28.0228106+01:00</vt:lpwstr>
  </property>
  <property fmtid="{D5CDD505-2E9C-101B-9397-08002B2CF9AE}" pid="7" name="MSIP_Label_fadf0749-435c-47bb-bc94-a4b9e551edbc_Name">
    <vt:lpwstr>Unsecured Content</vt:lpwstr>
  </property>
  <property fmtid="{D5CDD505-2E9C-101B-9397-08002B2CF9AE}" pid="8" name="MSIP_Label_fadf0749-435c-47bb-bc94-a4b9e551edbc_Application">
    <vt:lpwstr>Microsoft Azure Information Protection</vt:lpwstr>
  </property>
  <property fmtid="{D5CDD505-2E9C-101B-9397-08002B2CF9AE}" pid="9" name="MSIP_Label_fadf0749-435c-47bb-bc94-a4b9e551edbc_Extended_MSFT_Method">
    <vt:lpwstr>Automatic</vt:lpwstr>
  </property>
  <property fmtid="{D5CDD505-2E9C-101B-9397-08002B2CF9AE}" pid="10" name="Sensitivity">
    <vt:lpwstr>Unsecured Content</vt:lpwstr>
  </property>
  <property fmtid="{D5CDD505-2E9C-101B-9397-08002B2CF9AE}" pid="11" name="ContentTypeId">
    <vt:lpwstr>0x0101002F770C17822F49488E987D29C95B97EE</vt:lpwstr>
  </property>
</Properties>
</file>