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7"/>
  </p:notesMasterIdLst>
  <p:sldIdLst>
    <p:sldId id="2699" r:id="rId5"/>
    <p:sldId id="1655" r:id="rId6"/>
    <p:sldId id="2706" r:id="rId7"/>
    <p:sldId id="2708" r:id="rId8"/>
    <p:sldId id="2710" r:id="rId9"/>
    <p:sldId id="2717" r:id="rId10"/>
    <p:sldId id="2718" r:id="rId11"/>
    <p:sldId id="2714" r:id="rId12"/>
    <p:sldId id="2721" r:id="rId13"/>
    <p:sldId id="2722" r:id="rId14"/>
    <p:sldId id="2719" r:id="rId15"/>
    <p:sldId id="434" r:id="rId16"/>
  </p:sldIdLst>
  <p:sldSz cx="10058400" cy="7772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Giesen" initials="DG" lastIdx="5" clrIdx="0">
    <p:extLst>
      <p:ext uri="{19B8F6BF-5375-455C-9EA6-DF929625EA0E}">
        <p15:presenceInfo xmlns:p15="http://schemas.microsoft.com/office/powerpoint/2012/main" userId="S-1-5-21-861567501-2052111302-725345543-18213" providerId="AD"/>
      </p:ext>
    </p:extLst>
  </p:cmAuthor>
  <p:cmAuthor id="2" name="David Sawyer" initials="DS" lastIdx="1" clrIdx="1">
    <p:extLst>
      <p:ext uri="{19B8F6BF-5375-455C-9EA6-DF929625EA0E}">
        <p15:presenceInfo xmlns:p15="http://schemas.microsoft.com/office/powerpoint/2012/main" userId="S-1-5-21-2860861981-3772261917-136919209-6642" providerId="AD"/>
      </p:ext>
    </p:extLst>
  </p:cmAuthor>
  <p:cmAuthor id="3" name="Nicholas Deluca" initials="ND" lastIdx="2" clrIdx="2">
    <p:extLst>
      <p:ext uri="{19B8F6BF-5375-455C-9EA6-DF929625EA0E}">
        <p15:presenceInfo xmlns:p15="http://schemas.microsoft.com/office/powerpoint/2012/main" userId="S-1-5-21-2860861981-3772261917-136919209-1233" providerId="AD"/>
      </p:ext>
    </p:extLst>
  </p:cmAuthor>
  <p:cmAuthor id="4" name="Bob Frezza" initials="BF" lastIdx="1" clrIdx="3">
    <p:extLst>
      <p:ext uri="{19B8F6BF-5375-455C-9EA6-DF929625EA0E}">
        <p15:presenceInfo xmlns:p15="http://schemas.microsoft.com/office/powerpoint/2012/main" userId="S-1-5-21-2860861981-3772261917-136919209-82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961F"/>
    <a:srgbClr val="1D75BC"/>
    <a:srgbClr val="A5A7A9"/>
    <a:srgbClr val="8DC63F"/>
    <a:srgbClr val="595959"/>
    <a:srgbClr val="585A5C"/>
    <a:srgbClr val="767171"/>
    <a:srgbClr val="6D6E70"/>
    <a:srgbClr val="404040"/>
    <a:srgbClr val="AF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65" autoAdjust="0"/>
    <p:restoredTop sz="93007" autoAdjust="0"/>
  </p:normalViewPr>
  <p:slideViewPr>
    <p:cSldViewPr snapToGrid="0">
      <p:cViewPr varScale="1">
        <p:scale>
          <a:sx n="55" d="100"/>
          <a:sy n="55" d="100"/>
        </p:scale>
        <p:origin x="1588" y="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36" d="100"/>
        <a:sy n="13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6578"/>
          </a:xfrm>
          <a:prstGeom prst="rect">
            <a:avLst/>
          </a:prstGeom>
        </p:spPr>
        <p:txBody>
          <a:bodyPr vert="horz" lIns="92117" tIns="46058" rIns="92117" bIns="46058" rtlCol="0"/>
          <a:lstStyle>
            <a:lvl1pPr algn="l">
              <a:defRPr sz="1200"/>
            </a:lvl1pPr>
          </a:lstStyle>
          <a:p>
            <a:endParaRPr lang="en-US" dirty="0"/>
          </a:p>
        </p:txBody>
      </p:sp>
      <p:sp>
        <p:nvSpPr>
          <p:cNvPr id="3" name="Date Placeholder 2"/>
          <p:cNvSpPr>
            <a:spLocks noGrp="1"/>
          </p:cNvSpPr>
          <p:nvPr>
            <p:ph type="dt" idx="1"/>
          </p:nvPr>
        </p:nvSpPr>
        <p:spPr>
          <a:xfrm>
            <a:off x="3971172" y="0"/>
            <a:ext cx="3037627" cy="466578"/>
          </a:xfrm>
          <a:prstGeom prst="rect">
            <a:avLst/>
          </a:prstGeom>
        </p:spPr>
        <p:txBody>
          <a:bodyPr vert="horz" lIns="92117" tIns="46058" rIns="92117" bIns="46058" rtlCol="0"/>
          <a:lstStyle>
            <a:lvl1pPr algn="r">
              <a:defRPr sz="1200"/>
            </a:lvl1pPr>
          </a:lstStyle>
          <a:p>
            <a:fld id="{ECF2D5B0-793B-4641-8912-4038E0324293}" type="datetimeFigureOut">
              <a:rPr lang="en-US" smtClean="0"/>
              <a:t>10/7/2019</a:t>
            </a:fld>
            <a:endParaRPr lang="en-US" dirty="0"/>
          </a:p>
        </p:txBody>
      </p:sp>
      <p:sp>
        <p:nvSpPr>
          <p:cNvPr id="4" name="Slide Image Placeholder 3"/>
          <p:cNvSpPr>
            <a:spLocks noGrp="1" noRot="1" noChangeAspect="1"/>
          </p:cNvSpPr>
          <p:nvPr>
            <p:ph type="sldImg" idx="2"/>
          </p:nvPr>
        </p:nvSpPr>
        <p:spPr>
          <a:xfrm>
            <a:off x="1474788" y="1162050"/>
            <a:ext cx="4060825" cy="3138488"/>
          </a:xfrm>
          <a:prstGeom prst="rect">
            <a:avLst/>
          </a:prstGeom>
          <a:noFill/>
          <a:ln w="12700">
            <a:solidFill>
              <a:prstClr val="black"/>
            </a:solidFill>
          </a:ln>
        </p:spPr>
        <p:txBody>
          <a:bodyPr vert="horz" lIns="92117" tIns="46058" rIns="92117" bIns="46058" rtlCol="0" anchor="ctr"/>
          <a:lstStyle/>
          <a:p>
            <a:endParaRPr lang="en-US" dirty="0"/>
          </a:p>
        </p:txBody>
      </p:sp>
      <p:sp>
        <p:nvSpPr>
          <p:cNvPr id="5" name="Notes Placeholder 4"/>
          <p:cNvSpPr>
            <a:spLocks noGrp="1"/>
          </p:cNvSpPr>
          <p:nvPr>
            <p:ph type="body" sz="quarter" idx="3"/>
          </p:nvPr>
        </p:nvSpPr>
        <p:spPr>
          <a:xfrm>
            <a:off x="701361" y="4474033"/>
            <a:ext cx="5607679" cy="3660718"/>
          </a:xfrm>
          <a:prstGeom prst="rect">
            <a:avLst/>
          </a:prstGeom>
        </p:spPr>
        <p:txBody>
          <a:bodyPr vert="horz" lIns="92117" tIns="46058" rIns="92117" bIns="4605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822"/>
            <a:ext cx="3037627" cy="466578"/>
          </a:xfrm>
          <a:prstGeom prst="rect">
            <a:avLst/>
          </a:prstGeom>
        </p:spPr>
        <p:txBody>
          <a:bodyPr vert="horz" lIns="92117" tIns="46058" rIns="92117" bIns="4605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1172" y="8829822"/>
            <a:ext cx="3037627" cy="466578"/>
          </a:xfrm>
          <a:prstGeom prst="rect">
            <a:avLst/>
          </a:prstGeom>
        </p:spPr>
        <p:txBody>
          <a:bodyPr vert="horz" lIns="92117" tIns="46058" rIns="92117" bIns="46058" rtlCol="0" anchor="b"/>
          <a:lstStyle>
            <a:lvl1pPr algn="r">
              <a:defRPr sz="1200"/>
            </a:lvl1pPr>
          </a:lstStyle>
          <a:p>
            <a:fld id="{C3AC0E70-2861-4C13-9CA3-07C6B9EA3B4F}" type="slidenum">
              <a:rPr lang="en-US" smtClean="0"/>
              <a:t>‹#›</a:t>
            </a:fld>
            <a:endParaRPr lang="en-US" dirty="0"/>
          </a:p>
        </p:txBody>
      </p:sp>
    </p:spTree>
    <p:extLst>
      <p:ext uri="{BB962C8B-B14F-4D97-AF65-F5344CB8AC3E}">
        <p14:creationId xmlns:p14="http://schemas.microsoft.com/office/powerpoint/2010/main" val="3206678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1</a:t>
            </a:fld>
            <a:endParaRPr lang="en-US" dirty="0"/>
          </a:p>
        </p:txBody>
      </p:sp>
    </p:spTree>
    <p:extLst>
      <p:ext uri="{BB962C8B-B14F-4D97-AF65-F5344CB8AC3E}">
        <p14:creationId xmlns:p14="http://schemas.microsoft.com/office/powerpoint/2010/main" val="2374800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2</a:t>
            </a:fld>
            <a:endParaRPr lang="en-US" dirty="0"/>
          </a:p>
        </p:txBody>
      </p:sp>
    </p:spTree>
    <p:extLst>
      <p:ext uri="{BB962C8B-B14F-4D97-AF65-F5344CB8AC3E}">
        <p14:creationId xmlns:p14="http://schemas.microsoft.com/office/powerpoint/2010/main" val="4154438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3</a:t>
            </a:fld>
            <a:endParaRPr lang="en-US" dirty="0"/>
          </a:p>
        </p:txBody>
      </p:sp>
    </p:spTree>
    <p:extLst>
      <p:ext uri="{BB962C8B-B14F-4D97-AF65-F5344CB8AC3E}">
        <p14:creationId xmlns:p14="http://schemas.microsoft.com/office/powerpoint/2010/main" val="3314153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4</a:t>
            </a:fld>
            <a:endParaRPr lang="en-US" dirty="0"/>
          </a:p>
        </p:txBody>
      </p:sp>
    </p:spTree>
    <p:extLst>
      <p:ext uri="{BB962C8B-B14F-4D97-AF65-F5344CB8AC3E}">
        <p14:creationId xmlns:p14="http://schemas.microsoft.com/office/powerpoint/2010/main" val="3228898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5</a:t>
            </a:fld>
            <a:endParaRPr lang="en-US" dirty="0"/>
          </a:p>
        </p:txBody>
      </p:sp>
    </p:spTree>
    <p:extLst>
      <p:ext uri="{BB962C8B-B14F-4D97-AF65-F5344CB8AC3E}">
        <p14:creationId xmlns:p14="http://schemas.microsoft.com/office/powerpoint/2010/main" val="3150540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6</a:t>
            </a:fld>
            <a:endParaRPr lang="en-US" dirty="0"/>
          </a:p>
        </p:txBody>
      </p:sp>
    </p:spTree>
    <p:extLst>
      <p:ext uri="{BB962C8B-B14F-4D97-AF65-F5344CB8AC3E}">
        <p14:creationId xmlns:p14="http://schemas.microsoft.com/office/powerpoint/2010/main" val="1439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7</a:t>
            </a:fld>
            <a:endParaRPr lang="en-US" dirty="0"/>
          </a:p>
        </p:txBody>
      </p:sp>
    </p:spTree>
    <p:extLst>
      <p:ext uri="{BB962C8B-B14F-4D97-AF65-F5344CB8AC3E}">
        <p14:creationId xmlns:p14="http://schemas.microsoft.com/office/powerpoint/2010/main" val="3687742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8</a:t>
            </a:fld>
            <a:endParaRPr lang="en-US" dirty="0"/>
          </a:p>
        </p:txBody>
      </p:sp>
    </p:spTree>
    <p:extLst>
      <p:ext uri="{BB962C8B-B14F-4D97-AF65-F5344CB8AC3E}">
        <p14:creationId xmlns:p14="http://schemas.microsoft.com/office/powerpoint/2010/main" val="4029628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9</a:t>
            </a:fld>
            <a:endParaRPr lang="en-US" dirty="0"/>
          </a:p>
        </p:txBody>
      </p:sp>
    </p:spTree>
    <p:extLst>
      <p:ext uri="{BB962C8B-B14F-4D97-AF65-F5344CB8AC3E}">
        <p14:creationId xmlns:p14="http://schemas.microsoft.com/office/powerpoint/2010/main" val="141130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10</a:t>
            </a:fld>
            <a:endParaRPr lang="en-US" dirty="0"/>
          </a:p>
        </p:txBody>
      </p:sp>
    </p:spTree>
    <p:extLst>
      <p:ext uri="{BB962C8B-B14F-4D97-AF65-F5344CB8AC3E}">
        <p14:creationId xmlns:p14="http://schemas.microsoft.com/office/powerpoint/2010/main" val="2567221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C0E70-2861-4C13-9CA3-07C6B9EA3B4F}" type="slidenum">
              <a:rPr lang="en-US" smtClean="0"/>
              <a:t>11</a:t>
            </a:fld>
            <a:endParaRPr lang="en-US" dirty="0"/>
          </a:p>
        </p:txBody>
      </p:sp>
    </p:spTree>
    <p:extLst>
      <p:ext uri="{BB962C8B-B14F-4D97-AF65-F5344CB8AC3E}">
        <p14:creationId xmlns:p14="http://schemas.microsoft.com/office/powerpoint/2010/main" val="3993709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682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CoverSlideIdentityColor">
            <a:extLst>
              <a:ext uri="{FF2B5EF4-FFF2-40B4-BE49-F238E27FC236}">
                <a16:creationId xmlns:a16="http://schemas.microsoft.com/office/drawing/2014/main" id="{88CABACF-3237-FE42-AA24-80FCFD105534}"/>
              </a:ext>
            </a:extLst>
          </p:cNvPr>
          <p:cNvSpPr/>
          <p:nvPr userDrawn="1"/>
        </p:nvSpPr>
        <p:spPr>
          <a:xfrm>
            <a:off x="0" y="355644"/>
            <a:ext cx="719528" cy="186024"/>
          </a:xfrm>
          <a:prstGeom prst="rect">
            <a:avLst/>
          </a:prstGeom>
          <a:solidFill>
            <a:srgbClr val="1D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CoverSlideAnkuraLogoS">
            <a:extLst>
              <a:ext uri="{FF2B5EF4-FFF2-40B4-BE49-F238E27FC236}">
                <a16:creationId xmlns:a16="http://schemas.microsoft.com/office/drawing/2014/main" id="{30F030E5-6AF6-D444-9775-6AC5BF1BEE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cxnSp>
        <p:nvCxnSpPr>
          <p:cNvPr id="4" name="CoverSlideSectionLine2">
            <a:extLst>
              <a:ext uri="{FF2B5EF4-FFF2-40B4-BE49-F238E27FC236}">
                <a16:creationId xmlns:a16="http://schemas.microsoft.com/office/drawing/2014/main" id="{E42DA5D2-7ADE-1F44-A6A6-F5C9A3BF5965}"/>
              </a:ext>
            </a:extLst>
          </p:cNvPr>
          <p:cNvCxnSpPr>
            <a:cxnSpLocks/>
          </p:cNvCxnSpPr>
          <p:nvPr userDrawn="1"/>
        </p:nvCxnSpPr>
        <p:spPr>
          <a:xfrm>
            <a:off x="719527" y="4223803"/>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 name="CoverSlideSectionLine1">
            <a:extLst>
              <a:ext uri="{FF2B5EF4-FFF2-40B4-BE49-F238E27FC236}">
                <a16:creationId xmlns:a16="http://schemas.microsoft.com/office/drawing/2014/main" id="{83EA0695-62AD-6C4B-8ABA-FFCE5FD2A82E}"/>
              </a:ext>
            </a:extLst>
          </p:cNvPr>
          <p:cNvCxnSpPr>
            <a:cxnSpLocks/>
          </p:cNvCxnSpPr>
          <p:nvPr userDrawn="1"/>
        </p:nvCxnSpPr>
        <p:spPr>
          <a:xfrm>
            <a:off x="719527" y="4223803"/>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 name="CoverSlideIdentityColor2">
            <a:extLst>
              <a:ext uri="{FF2B5EF4-FFF2-40B4-BE49-F238E27FC236}">
                <a16:creationId xmlns:a16="http://schemas.microsoft.com/office/drawing/2014/main" id="{B90BC579-09F5-5C44-A421-6B0F1C0838F9}"/>
              </a:ext>
            </a:extLst>
          </p:cNvPr>
          <p:cNvSpPr/>
          <p:nvPr userDrawn="1"/>
        </p:nvSpPr>
        <p:spPr>
          <a:xfrm>
            <a:off x="7493000" y="4223805"/>
            <a:ext cx="2186150" cy="122322"/>
          </a:xfrm>
          <a:prstGeom prst="rect">
            <a:avLst/>
          </a:prstGeom>
          <a:solidFill>
            <a:srgbClr val="1D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overSlideSectionTitle">
            <a:extLst>
              <a:ext uri="{FF2B5EF4-FFF2-40B4-BE49-F238E27FC236}">
                <a16:creationId xmlns:a16="http://schemas.microsoft.com/office/drawing/2014/main" id="{71A1E809-8DE6-DD49-BF9E-BE76C3BF450D}"/>
              </a:ext>
            </a:extLst>
          </p:cNvPr>
          <p:cNvSpPr>
            <a:spLocks noGrp="1"/>
          </p:cNvSpPr>
          <p:nvPr>
            <p:ph type="body" sz="quarter" idx="10" hasCustomPrompt="1"/>
          </p:nvPr>
        </p:nvSpPr>
        <p:spPr>
          <a:xfrm>
            <a:off x="719527" y="3659796"/>
            <a:ext cx="4004860" cy="550863"/>
          </a:xfrm>
        </p:spPr>
        <p:txBody>
          <a:bodyPr>
            <a:normAutofit/>
          </a:bodyPr>
          <a:lstStyle>
            <a:lvl1pPr marL="0" indent="0">
              <a:buNone/>
              <a:defRPr lang="en-US" sz="3200" kern="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HEADLINE</a:t>
            </a:r>
          </a:p>
        </p:txBody>
      </p:sp>
    </p:spTree>
    <p:extLst>
      <p:ext uri="{BB962C8B-B14F-4D97-AF65-F5344CB8AC3E}">
        <p14:creationId xmlns:p14="http://schemas.microsoft.com/office/powerpoint/2010/main" val="3140667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verSlideIdentityColor">
            <a:extLst>
              <a:ext uri="{FF2B5EF4-FFF2-40B4-BE49-F238E27FC236}">
                <a16:creationId xmlns:a16="http://schemas.microsoft.com/office/drawing/2014/main" id="{88CABACF-3237-FE42-AA24-80FCFD105534}"/>
              </a:ext>
            </a:extLst>
          </p:cNvPr>
          <p:cNvSpPr/>
          <p:nvPr userDrawn="1"/>
        </p:nvSpPr>
        <p:spPr>
          <a:xfrm>
            <a:off x="0" y="355644"/>
            <a:ext cx="719528" cy="186024"/>
          </a:xfrm>
          <a:prstGeom prst="rect">
            <a:avLst/>
          </a:prstGeom>
          <a:solidFill>
            <a:srgbClr val="1D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CoverSlideAnkuraLogoS">
            <a:extLst>
              <a:ext uri="{FF2B5EF4-FFF2-40B4-BE49-F238E27FC236}">
                <a16:creationId xmlns:a16="http://schemas.microsoft.com/office/drawing/2014/main" id="{30F030E5-6AF6-D444-9775-6AC5BF1BEE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cxnSp>
        <p:nvCxnSpPr>
          <p:cNvPr id="4" name="CoverSlideSectionLine2">
            <a:extLst>
              <a:ext uri="{FF2B5EF4-FFF2-40B4-BE49-F238E27FC236}">
                <a16:creationId xmlns:a16="http://schemas.microsoft.com/office/drawing/2014/main" id="{E42DA5D2-7ADE-1F44-A6A6-F5C9A3BF5965}"/>
              </a:ext>
            </a:extLst>
          </p:cNvPr>
          <p:cNvCxnSpPr>
            <a:cxnSpLocks/>
          </p:cNvCxnSpPr>
          <p:nvPr userDrawn="1"/>
        </p:nvCxnSpPr>
        <p:spPr>
          <a:xfrm>
            <a:off x="719527" y="4223803"/>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 name="CoverSlideSectionLine1">
            <a:extLst>
              <a:ext uri="{FF2B5EF4-FFF2-40B4-BE49-F238E27FC236}">
                <a16:creationId xmlns:a16="http://schemas.microsoft.com/office/drawing/2014/main" id="{83EA0695-62AD-6C4B-8ABA-FFCE5FD2A82E}"/>
              </a:ext>
            </a:extLst>
          </p:cNvPr>
          <p:cNvCxnSpPr>
            <a:cxnSpLocks/>
          </p:cNvCxnSpPr>
          <p:nvPr userDrawn="1"/>
        </p:nvCxnSpPr>
        <p:spPr>
          <a:xfrm>
            <a:off x="719527" y="4223803"/>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 name="CoverSlideIdentityColor2">
            <a:extLst>
              <a:ext uri="{FF2B5EF4-FFF2-40B4-BE49-F238E27FC236}">
                <a16:creationId xmlns:a16="http://schemas.microsoft.com/office/drawing/2014/main" id="{B90BC579-09F5-5C44-A421-6B0F1C0838F9}"/>
              </a:ext>
            </a:extLst>
          </p:cNvPr>
          <p:cNvSpPr/>
          <p:nvPr userDrawn="1"/>
        </p:nvSpPr>
        <p:spPr>
          <a:xfrm>
            <a:off x="7493000" y="4223805"/>
            <a:ext cx="2186150" cy="122322"/>
          </a:xfrm>
          <a:prstGeom prst="rect">
            <a:avLst/>
          </a:prstGeom>
          <a:solidFill>
            <a:srgbClr val="1D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overSlideSectionTitle">
            <a:extLst>
              <a:ext uri="{FF2B5EF4-FFF2-40B4-BE49-F238E27FC236}">
                <a16:creationId xmlns:a16="http://schemas.microsoft.com/office/drawing/2014/main" id="{71A1E809-8DE6-DD49-BF9E-BE76C3BF450D}"/>
              </a:ext>
            </a:extLst>
          </p:cNvPr>
          <p:cNvSpPr>
            <a:spLocks noGrp="1"/>
          </p:cNvSpPr>
          <p:nvPr>
            <p:ph type="body" sz="quarter" idx="10" hasCustomPrompt="1"/>
          </p:nvPr>
        </p:nvSpPr>
        <p:spPr>
          <a:xfrm>
            <a:off x="719527" y="3659796"/>
            <a:ext cx="4004860" cy="550863"/>
          </a:xfrm>
        </p:spPr>
        <p:txBody>
          <a:bodyPr>
            <a:normAutofit/>
          </a:bodyPr>
          <a:lstStyle>
            <a:lvl1pPr marL="0" indent="0">
              <a:buNone/>
              <a:defRPr lang="en-US" sz="3200" kern="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HEADLINE</a:t>
            </a:r>
          </a:p>
        </p:txBody>
      </p:sp>
    </p:spTree>
    <p:extLst>
      <p:ext uri="{BB962C8B-B14F-4D97-AF65-F5344CB8AC3E}">
        <p14:creationId xmlns:p14="http://schemas.microsoft.com/office/powerpoint/2010/main" val="58607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CoverSlideIdentityColor">
            <a:extLst>
              <a:ext uri="{FF2B5EF4-FFF2-40B4-BE49-F238E27FC236}">
                <a16:creationId xmlns:a16="http://schemas.microsoft.com/office/drawing/2014/main" id="{88CABACF-3237-FE42-AA24-80FCFD105534}"/>
              </a:ext>
            </a:extLst>
          </p:cNvPr>
          <p:cNvSpPr/>
          <p:nvPr userDrawn="1"/>
        </p:nvSpPr>
        <p:spPr>
          <a:xfrm>
            <a:off x="0" y="355644"/>
            <a:ext cx="719528" cy="186024"/>
          </a:xfrm>
          <a:prstGeom prst="rect">
            <a:avLst/>
          </a:prstGeom>
          <a:solidFill>
            <a:srgbClr val="1D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CoverSlideAnkuraLogoS">
            <a:extLst>
              <a:ext uri="{FF2B5EF4-FFF2-40B4-BE49-F238E27FC236}">
                <a16:creationId xmlns:a16="http://schemas.microsoft.com/office/drawing/2014/main" id="{30F030E5-6AF6-D444-9775-6AC5BF1BEE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Tree>
    <p:extLst>
      <p:ext uri="{BB962C8B-B14F-4D97-AF65-F5344CB8AC3E}">
        <p14:creationId xmlns:p14="http://schemas.microsoft.com/office/powerpoint/2010/main" val="368768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CoverSlideIdentityColor">
            <a:extLst>
              <a:ext uri="{FF2B5EF4-FFF2-40B4-BE49-F238E27FC236}">
                <a16:creationId xmlns:a16="http://schemas.microsoft.com/office/drawing/2014/main" id="{DEA60672-97E1-C642-AF08-E0EF778DF26E}"/>
              </a:ext>
            </a:extLst>
          </p:cNvPr>
          <p:cNvSpPr/>
          <p:nvPr userDrawn="1"/>
        </p:nvSpPr>
        <p:spPr>
          <a:xfrm>
            <a:off x="0" y="355644"/>
            <a:ext cx="719528" cy="186024"/>
          </a:xfrm>
          <a:prstGeom prst="rect">
            <a:avLst/>
          </a:prstGeom>
          <a:solidFill>
            <a:srgbClr val="1D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CoverSlideSectionLine4">
            <a:extLst>
              <a:ext uri="{FF2B5EF4-FFF2-40B4-BE49-F238E27FC236}">
                <a16:creationId xmlns:a16="http://schemas.microsoft.com/office/drawing/2014/main" id="{10D89F82-F460-C640-B449-0A40BFF29C4C}"/>
              </a:ext>
            </a:extLst>
          </p:cNvPr>
          <p:cNvCxnSpPr>
            <a:cxnSpLocks/>
          </p:cNvCxnSpPr>
          <p:nvPr userDrawn="1"/>
        </p:nvCxnSpPr>
        <p:spPr>
          <a:xfrm>
            <a:off x="719527" y="3347947"/>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CoverSlideSectionLine3">
            <a:extLst>
              <a:ext uri="{FF2B5EF4-FFF2-40B4-BE49-F238E27FC236}">
                <a16:creationId xmlns:a16="http://schemas.microsoft.com/office/drawing/2014/main" id="{5E55956A-FA1A-4949-BE84-A52E6FB9C435}"/>
              </a:ext>
            </a:extLst>
          </p:cNvPr>
          <p:cNvCxnSpPr>
            <a:cxnSpLocks/>
          </p:cNvCxnSpPr>
          <p:nvPr userDrawn="1"/>
        </p:nvCxnSpPr>
        <p:spPr>
          <a:xfrm>
            <a:off x="719527" y="2916993"/>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CoverSlideSectionLine2">
            <a:extLst>
              <a:ext uri="{FF2B5EF4-FFF2-40B4-BE49-F238E27FC236}">
                <a16:creationId xmlns:a16="http://schemas.microsoft.com/office/drawing/2014/main" id="{A7AA92CC-D675-6147-81B8-01582FD95C91}"/>
              </a:ext>
            </a:extLst>
          </p:cNvPr>
          <p:cNvCxnSpPr>
            <a:cxnSpLocks/>
          </p:cNvCxnSpPr>
          <p:nvPr userDrawn="1"/>
        </p:nvCxnSpPr>
        <p:spPr>
          <a:xfrm>
            <a:off x="719527" y="2496299"/>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CoverSlideSectionLine1">
            <a:extLst>
              <a:ext uri="{FF2B5EF4-FFF2-40B4-BE49-F238E27FC236}">
                <a16:creationId xmlns:a16="http://schemas.microsoft.com/office/drawing/2014/main" id="{8AB6FC3B-2C44-AF4D-A5C7-666C75F5E329}"/>
              </a:ext>
            </a:extLst>
          </p:cNvPr>
          <p:cNvCxnSpPr>
            <a:cxnSpLocks/>
          </p:cNvCxnSpPr>
          <p:nvPr userDrawn="1"/>
        </p:nvCxnSpPr>
        <p:spPr>
          <a:xfrm>
            <a:off x="719527" y="2030815"/>
            <a:ext cx="890989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 name="CoverSlideTitleLine">
            <a:extLst>
              <a:ext uri="{FF2B5EF4-FFF2-40B4-BE49-F238E27FC236}">
                <a16:creationId xmlns:a16="http://schemas.microsoft.com/office/drawing/2014/main" id="{82026B7A-D5DD-884D-9E93-244ABD4B7CE3}"/>
              </a:ext>
            </a:extLst>
          </p:cNvPr>
          <p:cNvCxnSpPr>
            <a:cxnSpLocks/>
          </p:cNvCxnSpPr>
          <p:nvPr userDrawn="1"/>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CoverSlideTitle">
            <a:extLst>
              <a:ext uri="{FF2B5EF4-FFF2-40B4-BE49-F238E27FC236}">
                <a16:creationId xmlns:a16="http://schemas.microsoft.com/office/drawing/2014/main" id="{789132D2-B82C-6E49-9BDB-EAEDB0C7BFB0}"/>
              </a:ext>
            </a:extLst>
          </p:cNvPr>
          <p:cNvSpPr/>
          <p:nvPr userDrawn="1"/>
        </p:nvSpPr>
        <p:spPr>
          <a:xfrm>
            <a:off x="703191" y="325545"/>
            <a:ext cx="1734457"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Open Sans" panose="020B0606030504020204" pitchFamily="34" charset="0"/>
                <a:ea typeface="Open Sans" panose="020B0606030504020204" pitchFamily="34" charset="0"/>
                <a:cs typeface="Open Sans" panose="020B0606030504020204" pitchFamily="34" charset="0"/>
              </a:rPr>
              <a:t>TABLE OF CONTENTS</a:t>
            </a:r>
          </a:p>
        </p:txBody>
      </p:sp>
      <p:sp>
        <p:nvSpPr>
          <p:cNvPr id="12" name="CoverSlideSectionTitle4">
            <a:extLst>
              <a:ext uri="{FF2B5EF4-FFF2-40B4-BE49-F238E27FC236}">
                <a16:creationId xmlns:a16="http://schemas.microsoft.com/office/drawing/2014/main" id="{DB45E530-6886-674D-BDA1-39D77BC676D9}"/>
              </a:ext>
            </a:extLst>
          </p:cNvPr>
          <p:cNvSpPr>
            <a:spLocks noGrp="1"/>
          </p:cNvSpPr>
          <p:nvPr>
            <p:ph type="body" sz="quarter" idx="13" hasCustomPrompt="1"/>
          </p:nvPr>
        </p:nvSpPr>
        <p:spPr>
          <a:xfrm>
            <a:off x="668050" y="3095662"/>
            <a:ext cx="1544790" cy="254000"/>
          </a:xfrm>
        </p:spPr>
        <p:txBody>
          <a:bodyPr>
            <a:noAutofit/>
          </a:bodyPr>
          <a:lstStyle>
            <a:lvl1pPr marL="0" indent="0">
              <a:buNone/>
              <a:defRPr lang="en-US" sz="1400" kern="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TITLE 4</a:t>
            </a:r>
          </a:p>
        </p:txBody>
      </p:sp>
      <p:sp>
        <p:nvSpPr>
          <p:cNvPr id="13" name="CoverSlideSectionTitle3">
            <a:extLst>
              <a:ext uri="{FF2B5EF4-FFF2-40B4-BE49-F238E27FC236}">
                <a16:creationId xmlns:a16="http://schemas.microsoft.com/office/drawing/2014/main" id="{D97C1787-FA0A-FB48-A71B-B1A2EC6E0C33}"/>
              </a:ext>
            </a:extLst>
          </p:cNvPr>
          <p:cNvSpPr>
            <a:spLocks noGrp="1"/>
          </p:cNvSpPr>
          <p:nvPr>
            <p:ph type="body" sz="quarter" idx="12" hasCustomPrompt="1"/>
          </p:nvPr>
        </p:nvSpPr>
        <p:spPr>
          <a:xfrm>
            <a:off x="668050" y="2653923"/>
            <a:ext cx="1544790" cy="254000"/>
          </a:xfrm>
        </p:spPr>
        <p:txBody>
          <a:bodyPr>
            <a:noAutofit/>
          </a:bodyPr>
          <a:lstStyle>
            <a:lvl1pPr marL="0" indent="0">
              <a:buNone/>
              <a:defRPr lang="en-US" sz="1400" kern="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TITLE 3</a:t>
            </a:r>
          </a:p>
        </p:txBody>
      </p:sp>
      <p:sp>
        <p:nvSpPr>
          <p:cNvPr id="14" name="CoverSlideSectionTitle2">
            <a:extLst>
              <a:ext uri="{FF2B5EF4-FFF2-40B4-BE49-F238E27FC236}">
                <a16:creationId xmlns:a16="http://schemas.microsoft.com/office/drawing/2014/main" id="{3DFED1E5-3E24-3448-930D-23E7F7DEFA04}"/>
              </a:ext>
            </a:extLst>
          </p:cNvPr>
          <p:cNvSpPr>
            <a:spLocks noGrp="1"/>
          </p:cNvSpPr>
          <p:nvPr>
            <p:ph type="body" sz="quarter" idx="11" hasCustomPrompt="1"/>
          </p:nvPr>
        </p:nvSpPr>
        <p:spPr>
          <a:xfrm>
            <a:off x="668050" y="2242250"/>
            <a:ext cx="1544790" cy="254000"/>
          </a:xfrm>
        </p:spPr>
        <p:txBody>
          <a:bodyPr>
            <a:noAutofit/>
          </a:bodyPr>
          <a:lstStyle>
            <a:lvl1pPr marL="0" indent="0">
              <a:buNone/>
              <a:defRPr lang="en-US" sz="1400" kern="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TITLE 2</a:t>
            </a:r>
          </a:p>
        </p:txBody>
      </p:sp>
      <p:sp>
        <p:nvSpPr>
          <p:cNvPr id="15" name="CoverSlideSectionTitle1">
            <a:extLst>
              <a:ext uri="{FF2B5EF4-FFF2-40B4-BE49-F238E27FC236}">
                <a16:creationId xmlns:a16="http://schemas.microsoft.com/office/drawing/2014/main" id="{AEDBB390-B9A2-2E41-9107-77E9FA7FDE63}"/>
              </a:ext>
            </a:extLst>
          </p:cNvPr>
          <p:cNvSpPr>
            <a:spLocks noGrp="1"/>
          </p:cNvSpPr>
          <p:nvPr>
            <p:ph type="body" sz="quarter" idx="10" hasCustomPrompt="1"/>
          </p:nvPr>
        </p:nvSpPr>
        <p:spPr>
          <a:xfrm>
            <a:off x="668050" y="1765077"/>
            <a:ext cx="1544790" cy="254000"/>
          </a:xfrm>
        </p:spPr>
        <p:txBody>
          <a:bodyPr>
            <a:noAutofit/>
          </a:bodyPr>
          <a:lstStyle>
            <a:lvl1pPr marL="0" indent="0">
              <a:buNone/>
              <a:defRPr lang="en-US" sz="1400" kern="12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TITLE 1</a:t>
            </a:r>
          </a:p>
        </p:txBody>
      </p:sp>
      <p:sp>
        <p:nvSpPr>
          <p:cNvPr id="17" name="CoverSlideSectionPageNumber4">
            <a:extLst>
              <a:ext uri="{FF2B5EF4-FFF2-40B4-BE49-F238E27FC236}">
                <a16:creationId xmlns:a16="http://schemas.microsoft.com/office/drawing/2014/main" id="{5A28C241-6990-1F47-A1DA-48F01F2FAEA1}"/>
              </a:ext>
            </a:extLst>
          </p:cNvPr>
          <p:cNvSpPr>
            <a:spLocks noGrp="1"/>
          </p:cNvSpPr>
          <p:nvPr>
            <p:ph type="body" sz="quarter" idx="18" hasCustomPrompt="1"/>
          </p:nvPr>
        </p:nvSpPr>
        <p:spPr>
          <a:xfrm>
            <a:off x="9318072" y="3095662"/>
            <a:ext cx="302055" cy="254000"/>
          </a:xfrm>
        </p:spPr>
        <p:txBody>
          <a:bodyPr>
            <a:noAutofit/>
          </a:bodyPr>
          <a:lstStyle>
            <a:lvl1pPr marL="0" indent="0" algn="r" defTabSz="457200" rtl="0" eaLnBrk="1" latinLnBrk="0" hangingPunct="1">
              <a:buNone/>
              <a:defRPr lang="en-US" sz="1400" b="1" kern="1200" dirty="0">
                <a:solidFill>
                  <a:srgbClr val="1D75BC"/>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a:t>
            </a:r>
          </a:p>
        </p:txBody>
      </p:sp>
      <p:sp>
        <p:nvSpPr>
          <p:cNvPr id="18" name="CoverSlideSectionPageNumber3">
            <a:extLst>
              <a:ext uri="{FF2B5EF4-FFF2-40B4-BE49-F238E27FC236}">
                <a16:creationId xmlns:a16="http://schemas.microsoft.com/office/drawing/2014/main" id="{5A5416DC-342D-8543-87B4-F01590C944BD}"/>
              </a:ext>
            </a:extLst>
          </p:cNvPr>
          <p:cNvSpPr>
            <a:spLocks noGrp="1"/>
          </p:cNvSpPr>
          <p:nvPr>
            <p:ph type="body" sz="quarter" idx="17" hasCustomPrompt="1"/>
          </p:nvPr>
        </p:nvSpPr>
        <p:spPr>
          <a:xfrm>
            <a:off x="9318072" y="2658464"/>
            <a:ext cx="302055" cy="254000"/>
          </a:xfrm>
        </p:spPr>
        <p:txBody>
          <a:bodyPr>
            <a:noAutofit/>
          </a:bodyPr>
          <a:lstStyle>
            <a:lvl1pPr marL="0" indent="0" algn="r" defTabSz="457200" rtl="0" eaLnBrk="1" latinLnBrk="0" hangingPunct="1">
              <a:buNone/>
              <a:defRPr lang="en-US" sz="1400" b="1" kern="1200" dirty="0">
                <a:solidFill>
                  <a:srgbClr val="1D75BC"/>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a:t>
            </a:r>
          </a:p>
        </p:txBody>
      </p:sp>
      <p:sp>
        <p:nvSpPr>
          <p:cNvPr id="19" name="CoverSlideSectionPageNumber2">
            <a:extLst>
              <a:ext uri="{FF2B5EF4-FFF2-40B4-BE49-F238E27FC236}">
                <a16:creationId xmlns:a16="http://schemas.microsoft.com/office/drawing/2014/main" id="{B79C7522-D9E7-754F-8139-493479542474}"/>
              </a:ext>
            </a:extLst>
          </p:cNvPr>
          <p:cNvSpPr>
            <a:spLocks noGrp="1"/>
          </p:cNvSpPr>
          <p:nvPr>
            <p:ph type="body" sz="quarter" idx="16" hasCustomPrompt="1"/>
          </p:nvPr>
        </p:nvSpPr>
        <p:spPr>
          <a:xfrm>
            <a:off x="9327366" y="2226625"/>
            <a:ext cx="302055" cy="254000"/>
          </a:xfrm>
        </p:spPr>
        <p:txBody>
          <a:bodyPr>
            <a:noAutofit/>
          </a:bodyPr>
          <a:lstStyle>
            <a:lvl1pPr marL="0" indent="0" algn="r" defTabSz="457200" rtl="0" eaLnBrk="1" latinLnBrk="0" hangingPunct="1">
              <a:buNone/>
              <a:defRPr lang="en-US" sz="1400" b="1" kern="1200" dirty="0">
                <a:solidFill>
                  <a:srgbClr val="1D75BC"/>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a:t>
            </a:r>
          </a:p>
        </p:txBody>
      </p:sp>
      <p:sp>
        <p:nvSpPr>
          <p:cNvPr id="20" name="CoverSlideSectionPageNumber1">
            <a:extLst>
              <a:ext uri="{FF2B5EF4-FFF2-40B4-BE49-F238E27FC236}">
                <a16:creationId xmlns:a16="http://schemas.microsoft.com/office/drawing/2014/main" id="{0B4E609B-81D0-0149-ADA4-D0772A3272DC}"/>
              </a:ext>
            </a:extLst>
          </p:cNvPr>
          <p:cNvSpPr>
            <a:spLocks noGrp="1"/>
          </p:cNvSpPr>
          <p:nvPr>
            <p:ph type="body" sz="quarter" idx="15" hasCustomPrompt="1"/>
          </p:nvPr>
        </p:nvSpPr>
        <p:spPr>
          <a:xfrm>
            <a:off x="9327366" y="1770509"/>
            <a:ext cx="302055" cy="254000"/>
          </a:xfrm>
        </p:spPr>
        <p:txBody>
          <a:bodyPr>
            <a:noAutofit/>
          </a:bodyPr>
          <a:lstStyle>
            <a:lvl1pPr marL="0" indent="0" algn="r" defTabSz="457200" rtl="0" eaLnBrk="1" latinLnBrk="0" hangingPunct="1">
              <a:buNone/>
              <a:defRPr lang="en-US" sz="1400" b="1" kern="1200" dirty="0">
                <a:solidFill>
                  <a:srgbClr val="1D75BC"/>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a:t>
            </a:r>
          </a:p>
        </p:txBody>
      </p:sp>
      <p:pic>
        <p:nvPicPr>
          <p:cNvPr id="21" name="CoverSlideAnkuraLogoS">
            <a:extLst>
              <a:ext uri="{FF2B5EF4-FFF2-40B4-BE49-F238E27FC236}">
                <a16:creationId xmlns:a16="http://schemas.microsoft.com/office/drawing/2014/main" id="{EF3A7420-18FF-744A-90FE-5E422E91C4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Tree>
    <p:extLst>
      <p:ext uri="{BB962C8B-B14F-4D97-AF65-F5344CB8AC3E}">
        <p14:creationId xmlns:p14="http://schemas.microsoft.com/office/powerpoint/2010/main" val="2233564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2_Working Slide Single Column">
    <p:spTree>
      <p:nvGrpSpPr>
        <p:cNvPr id="1" name=""/>
        <p:cNvGrpSpPr/>
        <p:nvPr/>
      </p:nvGrpSpPr>
      <p:grpSpPr>
        <a:xfrm>
          <a:off x="0" y="0"/>
          <a:ext cx="0" cy="0"/>
          <a:chOff x="0" y="0"/>
          <a:chExt cx="0" cy="0"/>
        </a:xfrm>
      </p:grpSpPr>
      <p:sp>
        <p:nvSpPr>
          <p:cNvPr id="11" name="CoverSlideImage">
            <a:extLst>
              <a:ext uri="{FF2B5EF4-FFF2-40B4-BE49-F238E27FC236}">
                <a16:creationId xmlns:a16="http://schemas.microsoft.com/office/drawing/2014/main" id="{3B5E90B9-8A70-BE43-A4FB-80FFE396D0AB}"/>
              </a:ext>
            </a:extLst>
          </p:cNvPr>
          <p:cNvSpPr>
            <a:spLocks noGrp="1"/>
          </p:cNvSpPr>
          <p:nvPr>
            <p:ph type="pic" sz="quarter" idx="11" hasCustomPrompt="1"/>
          </p:nvPr>
        </p:nvSpPr>
        <p:spPr>
          <a:xfrm>
            <a:off x="0" y="0"/>
            <a:ext cx="11064240" cy="5156412"/>
          </a:xfrm>
        </p:spPr>
        <p:txBody>
          <a:bodyPr anchor="ctr">
            <a:normAutofit/>
          </a:bodyPr>
          <a:lstStyle>
            <a:lvl1pPr marL="0" indent="0" algn="ctr">
              <a:buNone/>
              <a:defRPr sz="2200" b="0"/>
            </a:lvl1pPr>
          </a:lstStyle>
          <a:p>
            <a:r>
              <a:rPr lang="en-US" dirty="0"/>
              <a:t>Click Here to Insert Image</a:t>
            </a:r>
          </a:p>
          <a:p>
            <a:r>
              <a:rPr lang="en-US" dirty="0"/>
              <a:t>(for custom images, please contact BDMC team)</a:t>
            </a:r>
          </a:p>
        </p:txBody>
      </p:sp>
      <p:pic>
        <p:nvPicPr>
          <p:cNvPr id="12" name="Picture 11">
            <a:extLst>
              <a:ext uri="{FF2B5EF4-FFF2-40B4-BE49-F238E27FC236}">
                <a16:creationId xmlns:a16="http://schemas.microsoft.com/office/drawing/2014/main" id="{0BC2DBD0-D72E-D246-ADB1-2F4E2011F17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10058401" cy="4705633"/>
          </a:xfrm>
          <a:prstGeom prst="rect">
            <a:avLst/>
          </a:prstGeom>
        </p:spPr>
      </p:pic>
      <p:sp>
        <p:nvSpPr>
          <p:cNvPr id="14" name="CoverSlideText">
            <a:extLst>
              <a:ext uri="{FF2B5EF4-FFF2-40B4-BE49-F238E27FC236}">
                <a16:creationId xmlns:a16="http://schemas.microsoft.com/office/drawing/2014/main" id="{F5FD295A-74E5-FF43-AC5C-1CA37BE7D35E}"/>
              </a:ext>
            </a:extLst>
          </p:cNvPr>
          <p:cNvSpPr>
            <a:spLocks noGrp="1"/>
          </p:cNvSpPr>
          <p:nvPr>
            <p:ph type="body" sz="quarter" idx="10" hasCustomPrompt="1"/>
          </p:nvPr>
        </p:nvSpPr>
        <p:spPr>
          <a:xfrm>
            <a:off x="394939" y="4020214"/>
            <a:ext cx="4997819" cy="624311"/>
          </a:xfrm>
        </p:spPr>
        <p:txBody>
          <a:bodyPr/>
          <a:lstStyle>
            <a:lvl1pPr marL="0" indent="0">
              <a:buNone/>
              <a:defRPr lang="en-US" sz="2860" kern="1200" dirty="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Contact Us</a:t>
            </a:r>
          </a:p>
        </p:txBody>
      </p:sp>
      <p:pic>
        <p:nvPicPr>
          <p:cNvPr id="17" name="CoverSlideAnkuraLogo">
            <a:extLst>
              <a:ext uri="{FF2B5EF4-FFF2-40B4-BE49-F238E27FC236}">
                <a16:creationId xmlns:a16="http://schemas.microsoft.com/office/drawing/2014/main" id="{F707DFD9-96B0-AE4D-9095-2EC1886EA6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9150" y="6960572"/>
            <a:ext cx="2645823" cy="558180"/>
          </a:xfrm>
          <a:prstGeom prst="rect">
            <a:avLst/>
          </a:prstGeom>
        </p:spPr>
      </p:pic>
    </p:spTree>
    <p:extLst>
      <p:ext uri="{BB962C8B-B14F-4D97-AF65-F5344CB8AC3E}">
        <p14:creationId xmlns:p14="http://schemas.microsoft.com/office/powerpoint/2010/main" val="10669818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Footer Placeholder 4">
            <a:extLst>
              <a:ext uri="{FF2B5EF4-FFF2-40B4-BE49-F238E27FC236}">
                <a16:creationId xmlns:a16="http://schemas.microsoft.com/office/drawing/2014/main" id="{AFC7A427-55B6-4481-AF22-6AEDA44F9E41}"/>
              </a:ext>
            </a:extLst>
          </p:cNvPr>
          <p:cNvSpPr>
            <a:spLocks noGrp="1"/>
          </p:cNvSpPr>
          <p:nvPr>
            <p:ph type="ftr" sz="quarter" idx="3"/>
          </p:nvPr>
        </p:nvSpPr>
        <p:spPr>
          <a:xfrm>
            <a:off x="691515" y="7255958"/>
            <a:ext cx="2939451" cy="365125"/>
          </a:xfrm>
          <a:prstGeom prst="rect">
            <a:avLst/>
          </a:prstGeom>
        </p:spPr>
        <p:txBody>
          <a:bodyPr anchor="ctr" anchorCtr="0"/>
          <a:lstStyle>
            <a:lvl1pPr>
              <a:defRPr lang="en-US" sz="7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PRIVILEGED AND CONFIDENTIAL</a:t>
            </a:r>
          </a:p>
        </p:txBody>
      </p:sp>
      <p:sp>
        <p:nvSpPr>
          <p:cNvPr id="5" name="SlideNumberWithColorBackground">
            <a:extLst>
              <a:ext uri="{FF2B5EF4-FFF2-40B4-BE49-F238E27FC236}">
                <a16:creationId xmlns:a16="http://schemas.microsoft.com/office/drawing/2014/main" id="{17CD604B-145A-B942-BEE9-77CCD6B52E15}"/>
              </a:ext>
            </a:extLst>
          </p:cNvPr>
          <p:cNvSpPr txBox="1">
            <a:spLocks/>
          </p:cNvSpPr>
          <p:nvPr userDrawn="1"/>
        </p:nvSpPr>
        <p:spPr>
          <a:xfrm>
            <a:off x="9635671" y="7291524"/>
            <a:ext cx="422729" cy="230708"/>
          </a:xfrm>
          <a:prstGeom prst="rect">
            <a:avLst/>
          </a:prstGeom>
          <a:solidFill>
            <a:srgbClr val="1D75BC"/>
          </a:solidFill>
          <a:ln>
            <a:noFill/>
          </a:ln>
        </p:spPr>
        <p:txBody>
          <a:bodyPr wrap="square" rtlCol="0">
            <a:spAutoFit/>
          </a:bodyPr>
          <a:lstStyle>
            <a:defPPr>
              <a:defRPr lang="en-US"/>
            </a:defPPr>
            <a:lvl1pPr marL="0" algn="l" defTabSz="457200" rtl="0" eaLnBrk="1" latinLnBrk="0" hangingPunct="1">
              <a:defRPr lang="en-US" sz="900" kern="1200" smtClean="0">
                <a:solidFill>
                  <a:schemeClr val="bg1"/>
                </a:solidFill>
                <a:latin typeface="Copperplate Gothic Light" panose="020E05070202060204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8D3BFDC2-7A19-4597-8197-4D47C105B45A}" type="slidenum">
              <a:rPr kumimoji="0" lang="en-US" sz="900" b="0" i="0" u="none" strike="noStrike" kern="120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338750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96" r:id="rId3"/>
    <p:sldLayoutId id="2147483695" r:id="rId4"/>
    <p:sldLayoutId id="2147483694" r:id="rId5"/>
    <p:sldLayoutId id="2147483697" r:id="rId6"/>
  </p:sldLayoutIdLst>
  <p:txStyles>
    <p:titleStyle>
      <a:lvl1pPr algn="l" defTabSz="1005840" rtl="0" eaLnBrk="1" latinLnBrk="0" hangingPunct="1">
        <a:lnSpc>
          <a:spcPct val="90000"/>
        </a:lnSpc>
        <a:spcBef>
          <a:spcPct val="0"/>
        </a:spcBef>
        <a:buNone/>
        <a:defRPr sz="484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www.kaspersky.com/resource-center/threats/spam-phishing" TargetMode="External"/><Relationship Id="rId4" Type="http://schemas.openxmlformats.org/officeDocument/2006/relationships/hyperlink" Target="https://www.kaspersky.com/resource-center/threats/trojan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439186-81D6-C544-8357-8A35B8C5C6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0058400" cy="5657850"/>
          </a:xfrm>
          <a:prstGeom prst="rect">
            <a:avLst/>
          </a:prstGeom>
        </p:spPr>
      </p:pic>
      <p:pic>
        <p:nvPicPr>
          <p:cNvPr id="11" name="Picture 10">
            <a:extLst>
              <a:ext uri="{FF2B5EF4-FFF2-40B4-BE49-F238E27FC236}">
                <a16:creationId xmlns:a16="http://schemas.microsoft.com/office/drawing/2014/main" id="{B939CC89-7F7E-4133-BEAF-2DF612CA7B4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1472" y="6948558"/>
            <a:ext cx="3224589" cy="660272"/>
          </a:xfrm>
          <a:prstGeom prst="rect">
            <a:avLst/>
          </a:prstGeom>
        </p:spPr>
      </p:pic>
      <p:sp>
        <p:nvSpPr>
          <p:cNvPr id="17" name="CoverSlideIdentityColor">
            <a:extLst>
              <a:ext uri="{FF2B5EF4-FFF2-40B4-BE49-F238E27FC236}">
                <a16:creationId xmlns:a16="http://schemas.microsoft.com/office/drawing/2014/main" id="{87959957-9F73-2549-B986-E516048B1CB1}"/>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CoverSlideText">
            <a:extLst>
              <a:ext uri="{FF2B5EF4-FFF2-40B4-BE49-F238E27FC236}">
                <a16:creationId xmlns:a16="http://schemas.microsoft.com/office/drawing/2014/main" id="{4BC4F1E3-A029-D943-B647-C8898A44B9BB}"/>
              </a:ext>
            </a:extLst>
          </p:cNvPr>
          <p:cNvSpPr txBox="1">
            <a:spLocks/>
          </p:cNvSpPr>
          <p:nvPr/>
        </p:nvSpPr>
        <p:spPr>
          <a:xfrm>
            <a:off x="705015" y="668502"/>
            <a:ext cx="2938072" cy="386051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600" kern="1200" dirty="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WHAT </a:t>
            </a:r>
            <a:br>
              <a:rPr lang="en-US" sz="3600" b="1" dirty="0"/>
            </a:br>
            <a:r>
              <a:rPr lang="en-US" sz="3600" b="1" dirty="0"/>
              <a:t>IS THE CYBER RISK LANGUAGE AND WHAT DOES IT HOLD? </a:t>
            </a:r>
          </a:p>
        </p:txBody>
      </p:sp>
      <p:sp>
        <p:nvSpPr>
          <p:cNvPr id="21" name="Text Placeholder 1">
            <a:extLst>
              <a:ext uri="{FF2B5EF4-FFF2-40B4-BE49-F238E27FC236}">
                <a16:creationId xmlns:a16="http://schemas.microsoft.com/office/drawing/2014/main" id="{6384308E-AE89-DA41-9B5B-2108633A814F}"/>
              </a:ext>
            </a:extLst>
          </p:cNvPr>
          <p:cNvSpPr txBox="1">
            <a:spLocks/>
          </p:cNvSpPr>
          <p:nvPr/>
        </p:nvSpPr>
        <p:spPr>
          <a:xfrm>
            <a:off x="719528" y="5784684"/>
            <a:ext cx="5178199" cy="93897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1600" dirty="0">
              <a:solidFill>
                <a:sysClr val="windowText" lastClr="000000">
                  <a:lumMod val="65000"/>
                  <a:lumOff val="35000"/>
                </a:sys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ysClr val="windowText" lastClr="000000">
                    <a:lumMod val="65000"/>
                    <a:lumOff val="35000"/>
                  </a:sysClr>
                </a:solidFill>
                <a:effectLst/>
                <a:uLnTx/>
                <a:uFillTx/>
                <a:latin typeface="Open Sans" panose="020B0606030504020204" pitchFamily="34" charset="0"/>
                <a:ea typeface="Open Sans" panose="020B0606030504020204" pitchFamily="34" charset="0"/>
                <a:cs typeface="Open Sans" panose="020B0606030504020204" pitchFamily="34" charset="0"/>
              </a:rPr>
              <a:t>Phillip Rees, Managing Director </a:t>
            </a:r>
          </a:p>
        </p:txBody>
      </p:sp>
    </p:spTree>
    <p:extLst>
      <p:ext uri="{BB962C8B-B14F-4D97-AF65-F5344CB8AC3E}">
        <p14:creationId xmlns:p14="http://schemas.microsoft.com/office/powerpoint/2010/main" val="506992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9" name="Rectangle 8">
            <a:extLst>
              <a:ext uri="{FF2B5EF4-FFF2-40B4-BE49-F238E27FC236}">
                <a16:creationId xmlns:a16="http://schemas.microsoft.com/office/drawing/2014/main" id="{016BF51A-4E80-4B46-9361-4DB54AA87016}"/>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A66568E-95A3-41F0-A603-E2430F8BD697}"/>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
        <p:nvSpPr>
          <p:cNvPr id="19" name="Rectangle 18">
            <a:extLst>
              <a:ext uri="{FF2B5EF4-FFF2-40B4-BE49-F238E27FC236}">
                <a16:creationId xmlns:a16="http://schemas.microsoft.com/office/drawing/2014/main" id="{C7D26280-6F6D-4462-B457-D6242CA2940B}"/>
              </a:ext>
            </a:extLst>
          </p:cNvPr>
          <p:cNvSpPr/>
          <p:nvPr/>
        </p:nvSpPr>
        <p:spPr>
          <a:xfrm>
            <a:off x="668049" y="527644"/>
            <a:ext cx="8952078" cy="461665"/>
          </a:xfrm>
          <a:prstGeom prst="rect">
            <a:avLst/>
          </a:prstGeom>
        </p:spPr>
        <p:txBody>
          <a:bodyPr wrap="square">
            <a:spAutoFit/>
          </a:bodyPr>
          <a:lstStyle/>
          <a:p>
            <a:pPr lvl="0">
              <a:defRPr/>
            </a:pPr>
            <a:r>
              <a:rPr lang="en-US" sz="24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CYBER/INFOSEC/DATA GOVERNANCE</a:t>
            </a:r>
          </a:p>
        </p:txBody>
      </p:sp>
      <p:sp>
        <p:nvSpPr>
          <p:cNvPr id="21" name="Rectangle 20">
            <a:extLst>
              <a:ext uri="{FF2B5EF4-FFF2-40B4-BE49-F238E27FC236}">
                <a16:creationId xmlns:a16="http://schemas.microsoft.com/office/drawing/2014/main" id="{5F9FC0D5-E1EA-4577-83B9-6F2D54203E84}"/>
              </a:ext>
            </a:extLst>
          </p:cNvPr>
          <p:cNvSpPr/>
          <p:nvPr/>
        </p:nvSpPr>
        <p:spPr>
          <a:xfrm>
            <a:off x="703189" y="1150903"/>
            <a:ext cx="5481711" cy="5708552"/>
          </a:xfrm>
          <a:prstGeom prst="rect">
            <a:avLst/>
          </a:prstGeom>
        </p:spPr>
        <p:txBody>
          <a:bodyPr vert="horz" lIns="91440" tIns="45720" rIns="91440" bIns="45720" rtlCol="0">
            <a:noAutofit/>
          </a:bodyPr>
          <a:lstStyle/>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INTRODUCTION </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The current cyber risk landscape </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 Risk Management</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GLOSSARY OF CYBER TERMS </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Cyber risk insurance structure</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BACKGROUND TO STANDARDS </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Including; ISOs ( 27001/27002), Legislation (GDPR), </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Codes of Practice (IOT – DCMS code)</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REGULATORY FINES </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Talk Talk, British Airways</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RISK MANAGEMENT POLICIES</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Best practice structure</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INFOSEC/PERSONAL DATA INTERSECTS</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GDPR Art 32 security of processing</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OTHER DATA ASSETS</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Financial data (Credit Card PCI- DSS compliance) / intellectual/property/confidential information</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SPECIFIC RISKS</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M&amp;A, data sharing, digital advertising</a:t>
            </a:r>
          </a:p>
          <a:p>
            <a:pPr marL="165100" lvl="0" indent="-165100" defTabSz="914400">
              <a:lnSpc>
                <a:spcPct val="90000"/>
              </a:lnSpc>
              <a:spcBef>
                <a:spcPts val="1000"/>
              </a:spcBef>
              <a:buFont typeface="Arial" panose="020B0604020202020204" pitchFamily="34" charset="0"/>
              <a:buChar char="•"/>
            </a:pPr>
            <a:r>
              <a:rPr lang="en-GB" sz="1500" b="1" dirty="0">
                <a:solidFill>
                  <a:srgbClr val="7030A0"/>
                </a:solidFill>
                <a:latin typeface="Open Sans" panose="020B0604020202020204"/>
              </a:rPr>
              <a:t>ASSOCIATED POLICIES </a:t>
            </a:r>
            <a:br>
              <a:rPr lang="en-GB" sz="1500" b="1" dirty="0">
                <a:solidFill>
                  <a:srgbClr val="7030A0"/>
                </a:solidFill>
                <a:latin typeface="Open Sans" panose="020B0604020202020204"/>
              </a:rPr>
            </a:br>
            <a:r>
              <a:rPr lang="en-GB" sz="1500" dirty="0">
                <a:solidFill>
                  <a:schemeClr val="tx1">
                    <a:lumMod val="65000"/>
                    <a:lumOff val="35000"/>
                  </a:schemeClr>
                </a:solidFill>
                <a:latin typeface="Open Sans" panose="020B0604020202020204"/>
              </a:rPr>
              <a:t>e.g. data classification, data handling, </a:t>
            </a:r>
            <a:br>
              <a:rPr lang="en-GB" sz="1500" dirty="0">
                <a:solidFill>
                  <a:schemeClr val="tx1">
                    <a:lumMod val="65000"/>
                    <a:lumOff val="35000"/>
                  </a:schemeClr>
                </a:solidFill>
                <a:latin typeface="Open Sans" panose="020B0604020202020204"/>
              </a:rPr>
            </a:br>
            <a:r>
              <a:rPr lang="en-GB" sz="1500" dirty="0">
                <a:solidFill>
                  <a:schemeClr val="tx1">
                    <a:lumMod val="65000"/>
                    <a:lumOff val="35000"/>
                  </a:schemeClr>
                </a:solidFill>
                <a:latin typeface="Open Sans" panose="020B0604020202020204"/>
              </a:rPr>
              <a:t>data retention</a:t>
            </a:r>
          </a:p>
          <a:p>
            <a:pPr marL="165100" indent="-165100" algn="just" defTabSz="1005840" fontAlgn="base">
              <a:buClr>
                <a:srgbClr val="8DC63F"/>
              </a:buClr>
              <a:buSzPct val="125000"/>
            </a:pPr>
            <a:endParaRPr lang="en-US" sz="1500"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13" name="Rectangle 12">
            <a:extLst>
              <a:ext uri="{FF2B5EF4-FFF2-40B4-BE49-F238E27FC236}">
                <a16:creationId xmlns:a16="http://schemas.microsoft.com/office/drawing/2014/main" id="{809B443E-FEC6-874A-A12E-36C8F8BA3603}"/>
              </a:ext>
            </a:extLst>
          </p:cNvPr>
          <p:cNvSpPr/>
          <p:nvPr/>
        </p:nvSpPr>
        <p:spPr>
          <a:xfrm>
            <a:off x="5435600" y="1729103"/>
            <a:ext cx="4622801" cy="81089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85CBB81-2A1E-1B4D-8E42-F3D483C82D9F}"/>
              </a:ext>
            </a:extLst>
          </p:cNvPr>
          <p:cNvSpPr/>
          <p:nvPr/>
        </p:nvSpPr>
        <p:spPr>
          <a:xfrm>
            <a:off x="5435601" y="1777337"/>
            <a:ext cx="4622800" cy="567831"/>
          </a:xfrm>
          <a:prstGeom prst="rect">
            <a:avLst/>
          </a:prstGeom>
        </p:spPr>
        <p:txBody>
          <a:bodyPr vert="horz" wrap="square" lIns="91440" tIns="45720" rIns="91440" bIns="45720" numCol="1" rtlCol="0">
            <a:noAutofit/>
          </a:bodyPr>
          <a:lstStyle/>
          <a:p>
            <a:pPr algn="ctr">
              <a:lnSpc>
                <a:spcPct val="150000"/>
              </a:lnSpc>
            </a:pPr>
            <a:r>
              <a:rPr lang="en-GB"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ACCOUNTABILITIES</a:t>
            </a:r>
            <a:br>
              <a:rPr lang="en-GB"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(Where Is The Data  and Governance)</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5" name="Straight Connector 14">
            <a:extLst>
              <a:ext uri="{FF2B5EF4-FFF2-40B4-BE49-F238E27FC236}">
                <a16:creationId xmlns:a16="http://schemas.microsoft.com/office/drawing/2014/main" id="{D23FB80C-A187-FE4D-9E90-1C7FACC15E56}"/>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DA01124-D745-7040-9BAE-D3E04DF53ED5}"/>
              </a:ext>
            </a:extLst>
          </p:cNvPr>
          <p:cNvSpPr/>
          <p:nvPr/>
        </p:nvSpPr>
        <p:spPr>
          <a:xfrm>
            <a:off x="5435600" y="2701595"/>
            <a:ext cx="4622801" cy="810898"/>
          </a:xfrm>
          <a:prstGeom prst="rect">
            <a:avLst/>
          </a:prstGeom>
          <a:solidFill>
            <a:srgbClr val="F89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48C695D-0C3F-084B-A6F9-75396AC2EA87}"/>
              </a:ext>
            </a:extLst>
          </p:cNvPr>
          <p:cNvSpPr/>
          <p:nvPr/>
        </p:nvSpPr>
        <p:spPr>
          <a:xfrm>
            <a:off x="5435601" y="2851427"/>
            <a:ext cx="4622800" cy="567831"/>
          </a:xfrm>
          <a:prstGeom prst="rect">
            <a:avLst/>
          </a:prstGeom>
        </p:spPr>
        <p:txBody>
          <a:bodyPr vert="horz" wrap="square" lIns="91440" tIns="45720" rIns="91440" bIns="45720" numCol="1" rtlCol="0">
            <a:noAutofit/>
          </a:bodyPr>
          <a:lstStyle/>
          <a:p>
            <a:pPr algn="ctr"/>
            <a:r>
              <a:rPr lang="en-GB"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TRAINING AND AWARENESS</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(Formal Training And Comms)</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9">
            <a:extLst>
              <a:ext uri="{FF2B5EF4-FFF2-40B4-BE49-F238E27FC236}">
                <a16:creationId xmlns:a16="http://schemas.microsoft.com/office/drawing/2014/main" id="{9064E25A-FD15-EA4C-B950-4F44089F2530}"/>
              </a:ext>
            </a:extLst>
          </p:cNvPr>
          <p:cNvSpPr/>
          <p:nvPr/>
        </p:nvSpPr>
        <p:spPr>
          <a:xfrm>
            <a:off x="5435600" y="3670955"/>
            <a:ext cx="4622801" cy="8108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891C409-0082-184C-89CF-8E3FD5EF2F49}"/>
              </a:ext>
            </a:extLst>
          </p:cNvPr>
          <p:cNvSpPr/>
          <p:nvPr/>
        </p:nvSpPr>
        <p:spPr>
          <a:xfrm>
            <a:off x="5435601" y="3786921"/>
            <a:ext cx="4622800" cy="567831"/>
          </a:xfrm>
          <a:prstGeom prst="rect">
            <a:avLst/>
          </a:prstGeom>
        </p:spPr>
        <p:txBody>
          <a:bodyPr vert="horz" wrap="square" lIns="91440" tIns="45720" rIns="91440" bIns="45720" numCol="1" rtlCol="0">
            <a:noAutofit/>
          </a:bodyPr>
          <a:lstStyle/>
          <a:p>
            <a:pPr algn="ctr"/>
            <a:r>
              <a:rPr lang="en-GB"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SECURITY</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Infrastructure, Application and Retention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2">
            <a:extLst>
              <a:ext uri="{FF2B5EF4-FFF2-40B4-BE49-F238E27FC236}">
                <a16:creationId xmlns:a16="http://schemas.microsoft.com/office/drawing/2014/main" id="{2B0D9258-48F8-7B48-8CD1-88002271D385}"/>
              </a:ext>
            </a:extLst>
          </p:cNvPr>
          <p:cNvSpPr/>
          <p:nvPr/>
        </p:nvSpPr>
        <p:spPr>
          <a:xfrm>
            <a:off x="5435599" y="4640315"/>
            <a:ext cx="4622801" cy="810898"/>
          </a:xfrm>
          <a:prstGeom prst="rect">
            <a:avLst/>
          </a:prstGeom>
          <a:solidFill>
            <a:srgbClr val="1D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F1098311-47A5-7B45-93D1-570AD94F3654}"/>
              </a:ext>
            </a:extLst>
          </p:cNvPr>
          <p:cNvSpPr/>
          <p:nvPr/>
        </p:nvSpPr>
        <p:spPr>
          <a:xfrm>
            <a:off x="5435600" y="4807080"/>
            <a:ext cx="4622800" cy="567831"/>
          </a:xfrm>
          <a:prstGeom prst="rect">
            <a:avLst/>
          </a:prstGeom>
        </p:spPr>
        <p:txBody>
          <a:bodyPr vert="horz" wrap="square" lIns="91440" tIns="45720" rIns="91440" bIns="45720" numCol="1" rtlCol="0">
            <a:noAutofit/>
          </a:bodyPr>
          <a:lstStyle/>
          <a:p>
            <a:pPr algn="ctr"/>
            <a:r>
              <a:rPr lang="en-GB"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THE RIGHTS</a:t>
            </a:r>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(Delete, SARs, Consent)</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a:extLst>
              <a:ext uri="{FF2B5EF4-FFF2-40B4-BE49-F238E27FC236}">
                <a16:creationId xmlns:a16="http://schemas.microsoft.com/office/drawing/2014/main" id="{DFCB1AA8-44F1-6C40-B0E0-D875A2637676}"/>
              </a:ext>
            </a:extLst>
          </p:cNvPr>
          <p:cNvSpPr/>
          <p:nvPr/>
        </p:nvSpPr>
        <p:spPr>
          <a:xfrm>
            <a:off x="5435599" y="5609675"/>
            <a:ext cx="4622801" cy="810898"/>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8384352D-2C85-AF48-B047-79BA2A56D4C9}"/>
              </a:ext>
            </a:extLst>
          </p:cNvPr>
          <p:cNvSpPr/>
          <p:nvPr/>
        </p:nvSpPr>
        <p:spPr>
          <a:xfrm>
            <a:off x="5435600" y="5759507"/>
            <a:ext cx="4622800" cy="567831"/>
          </a:xfrm>
          <a:prstGeom prst="rect">
            <a:avLst/>
          </a:prstGeom>
        </p:spPr>
        <p:txBody>
          <a:bodyPr vert="horz" wrap="square" lIns="91440" tIns="45720" rIns="91440" bIns="45720" numCol="1" rtlCol="0">
            <a:noAutofit/>
          </a:bodyPr>
          <a:lstStyle/>
          <a:p>
            <a:pPr algn="ctr"/>
            <a:r>
              <a:rPr lang="en-GB"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DEMONSTRATING COMPLIANCE</a:t>
            </a:r>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r>
              <a:rPr lang="en-GB" sz="14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rd</a:t>
            </a: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Party Monitoring)</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6633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9" name="Rectangle 8">
            <a:extLst>
              <a:ext uri="{FF2B5EF4-FFF2-40B4-BE49-F238E27FC236}">
                <a16:creationId xmlns:a16="http://schemas.microsoft.com/office/drawing/2014/main" id="{016BF51A-4E80-4B46-9361-4DB54AA87016}"/>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C7D26280-6F6D-4462-B457-D6242CA2940B}"/>
              </a:ext>
            </a:extLst>
          </p:cNvPr>
          <p:cNvSpPr/>
          <p:nvPr/>
        </p:nvSpPr>
        <p:spPr>
          <a:xfrm>
            <a:off x="668049" y="544577"/>
            <a:ext cx="8687162" cy="830997"/>
          </a:xfrm>
          <a:prstGeom prst="rect">
            <a:avLst/>
          </a:prstGeom>
        </p:spPr>
        <p:txBody>
          <a:bodyPr wrap="square">
            <a:spAutoFit/>
          </a:bodyPr>
          <a:lstStyle/>
          <a:p>
            <a:pPr>
              <a:defRPr/>
            </a:pPr>
            <a:r>
              <a:rPr lang="en-US" sz="2400" b="1" dirty="0">
                <a:solidFill>
                  <a:srgbClr val="7030A0"/>
                </a:solidFill>
                <a:latin typeface="Open Sans" panose="020B0606030504020204" pitchFamily="34" charset="0"/>
              </a:rPr>
              <a:t>CYBER &amp; DATA RISK MANAGEMENT </a:t>
            </a:r>
          </a:p>
          <a:p>
            <a:pPr>
              <a:defRPr/>
            </a:pPr>
            <a:r>
              <a:rPr lang="en-US" sz="2400" b="1" dirty="0">
                <a:solidFill>
                  <a:srgbClr val="7030A0"/>
                </a:solidFill>
                <a:latin typeface="Open Sans" panose="020B0606030504020204" pitchFamily="34" charset="0"/>
              </a:rPr>
              <a:t>PROGRAM PLAN EXAMPLE</a:t>
            </a:r>
          </a:p>
        </p:txBody>
      </p:sp>
      <p:sp>
        <p:nvSpPr>
          <p:cNvPr id="15" name="Rectangle 14">
            <a:extLst>
              <a:ext uri="{FF2B5EF4-FFF2-40B4-BE49-F238E27FC236}">
                <a16:creationId xmlns:a16="http://schemas.microsoft.com/office/drawing/2014/main" id="{F09A29AE-0E2B-4F3C-B550-BCE4FE032C87}"/>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pic>
        <p:nvPicPr>
          <p:cNvPr id="43" name="Picture 42">
            <a:extLst>
              <a:ext uri="{FF2B5EF4-FFF2-40B4-BE49-F238E27FC236}">
                <a16:creationId xmlns:a16="http://schemas.microsoft.com/office/drawing/2014/main" id="{D9A93B1F-F980-1F44-989C-0DA6DC31B8A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9612" t="6925" r="9612" b="24616"/>
          <a:stretch/>
        </p:blipFill>
        <p:spPr>
          <a:xfrm>
            <a:off x="2304965" y="18071"/>
            <a:ext cx="7231934" cy="7557133"/>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B6A49878-B792-461B-B275-505E3DA859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0907" y="1375574"/>
            <a:ext cx="6136586" cy="6214896"/>
          </a:xfrm>
          <a:prstGeom prst="rect">
            <a:avLst/>
          </a:prstGeom>
        </p:spPr>
      </p:pic>
    </p:spTree>
    <p:extLst>
      <p:ext uri="{BB962C8B-B14F-4D97-AF65-F5344CB8AC3E}">
        <p14:creationId xmlns:p14="http://schemas.microsoft.com/office/powerpoint/2010/main" val="3596139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00FD2A-37F0-0042-812C-2B8312D558F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069848"/>
            <a:ext cx="10058400" cy="3903871"/>
          </a:xfrm>
          <a:prstGeom prst="rect">
            <a:avLst/>
          </a:prstGeom>
        </p:spPr>
      </p:pic>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B023FA3-5787-604A-B398-2A57960FADDB}"/>
              </a:ext>
            </a:extLst>
          </p:cNvPr>
          <p:cNvSpPr/>
          <p:nvPr/>
        </p:nvSpPr>
        <p:spPr>
          <a:xfrm>
            <a:off x="668049" y="544577"/>
            <a:ext cx="8952078" cy="461665"/>
          </a:xfrm>
          <a:prstGeom prst="rect">
            <a:avLst/>
          </a:prstGeom>
        </p:spPr>
        <p:txBody>
          <a:bodyPr wrap="square">
            <a:spAutoFit/>
          </a:bodyPr>
          <a:lstStyle/>
          <a:p>
            <a:pPr>
              <a:defRPr/>
            </a:pPr>
            <a:r>
              <a:rPr lang="en-US" sz="2400" b="1" dirty="0">
                <a:solidFill>
                  <a:srgbClr val="7030A0"/>
                </a:solidFill>
                <a:latin typeface="Open Sans" panose="020B0606030504020204" pitchFamily="34" charset="0"/>
              </a:rPr>
              <a:t>WHAT? WHY? &amp; HOW?</a:t>
            </a:r>
          </a:p>
        </p:txBody>
      </p:sp>
      <p:sp>
        <p:nvSpPr>
          <p:cNvPr id="22" name="Rectangle 21">
            <a:extLst>
              <a:ext uri="{FF2B5EF4-FFF2-40B4-BE49-F238E27FC236}">
                <a16:creationId xmlns:a16="http://schemas.microsoft.com/office/drawing/2014/main" id="{EF1A1862-0CFE-F443-B475-F834D09AD805}"/>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3077">
            <a:extLst>
              <a:ext uri="{FF2B5EF4-FFF2-40B4-BE49-F238E27FC236}">
                <a16:creationId xmlns:a16="http://schemas.microsoft.com/office/drawing/2014/main" id="{85E1CB1A-2E36-40BD-9D9E-607E677B9740}"/>
              </a:ext>
            </a:extLst>
          </p:cNvPr>
          <p:cNvSpPr txBox="1">
            <a:spLocks/>
          </p:cNvSpPr>
          <p:nvPr/>
        </p:nvSpPr>
        <p:spPr>
          <a:xfrm>
            <a:off x="668049" y="5093808"/>
            <a:ext cx="8952078" cy="2109491"/>
          </a:xfrm>
          <a:prstGeom prst="rect">
            <a:avLst/>
          </a:prstGeom>
        </p:spPr>
        <p:txBody>
          <a:bodyPr anchor="ctr">
            <a:norm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just" defTabSz="914400">
              <a:lnSpc>
                <a:spcPct val="100000"/>
              </a:lnSpc>
              <a:spcBef>
                <a:spcPts val="1000"/>
              </a:spcBef>
              <a:buNone/>
            </a:pPr>
            <a:r>
              <a:rPr lang="en-GB" sz="1800" dirty="0">
                <a:latin typeface="Open Sans" panose="020B0604020202020204"/>
                <a:ea typeface="+mn-ea"/>
                <a:cs typeface="+mn-cs"/>
              </a:rPr>
              <a:t>Cyber-security is the practice of defending computers, servers, mobile devices, electronic systems, networks, and data from malicious attacks. It's also known as information technology security or electronic information security. The term applies in a variety of contexts, from business to mobile computing, and can be divided into a few common categories.</a:t>
            </a:r>
          </a:p>
          <a:p>
            <a:pPr algn="just">
              <a:lnSpc>
                <a:spcPct val="100000"/>
              </a:lnSpc>
            </a:pPr>
            <a:endParaRPr lang="en-US" sz="1800" dirty="0">
              <a:solidFill>
                <a:schemeClr val="accent3"/>
              </a:solidFill>
            </a:endParaRPr>
          </a:p>
        </p:txBody>
      </p:sp>
      <p:sp>
        <p:nvSpPr>
          <p:cNvPr id="19" name="Rectangle 18">
            <a:extLst>
              <a:ext uri="{FF2B5EF4-FFF2-40B4-BE49-F238E27FC236}">
                <a16:creationId xmlns:a16="http://schemas.microsoft.com/office/drawing/2014/main" id="{67C8BB2C-3DC6-4766-AEBA-319C740814C1}"/>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Tree>
    <p:extLst>
      <p:ext uri="{BB962C8B-B14F-4D97-AF65-F5344CB8AC3E}">
        <p14:creationId xmlns:p14="http://schemas.microsoft.com/office/powerpoint/2010/main" val="2787124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19" name="Rectangle 18">
            <a:extLst>
              <a:ext uri="{FF2B5EF4-FFF2-40B4-BE49-F238E27FC236}">
                <a16:creationId xmlns:a16="http://schemas.microsoft.com/office/drawing/2014/main" id="{C7D26280-6F6D-4462-B457-D6242CA2940B}"/>
              </a:ext>
            </a:extLst>
          </p:cNvPr>
          <p:cNvSpPr/>
          <p:nvPr/>
        </p:nvSpPr>
        <p:spPr>
          <a:xfrm>
            <a:off x="668049" y="544577"/>
            <a:ext cx="8952078" cy="461665"/>
          </a:xfrm>
          <a:prstGeom prst="rect">
            <a:avLst/>
          </a:prstGeom>
        </p:spPr>
        <p:txBody>
          <a:bodyPr wrap="square">
            <a:spAutoFit/>
          </a:bodyPr>
          <a:lstStyle/>
          <a:p>
            <a:pPr lvl="0">
              <a:defRPr/>
            </a:pPr>
            <a:r>
              <a:rPr lang="en-GB" sz="2400" b="1" dirty="0">
                <a:solidFill>
                  <a:srgbClr val="7030A0"/>
                </a:solidFill>
                <a:latin typeface="Open Sans" panose="020B0606030504020204" pitchFamily="34" charset="0"/>
              </a:rPr>
              <a:t>CYBERSECURITY CATEGORIES FOR RISK MANAGEMENT</a:t>
            </a:r>
            <a:endParaRPr lang="en-US" sz="2400" b="1" dirty="0">
              <a:solidFill>
                <a:srgbClr val="7030A0"/>
              </a:solidFill>
              <a:latin typeface="Open Sans" panose="020B0606030504020204" pitchFamily="34" charset="0"/>
            </a:endParaRPr>
          </a:p>
        </p:txBody>
      </p:sp>
      <p:sp>
        <p:nvSpPr>
          <p:cNvPr id="12" name="Rectangle 11">
            <a:extLst>
              <a:ext uri="{FF2B5EF4-FFF2-40B4-BE49-F238E27FC236}">
                <a16:creationId xmlns:a16="http://schemas.microsoft.com/office/drawing/2014/main" id="{C347F9E5-4943-8C45-856E-F1BD465CBBA9}"/>
              </a:ext>
            </a:extLst>
          </p:cNvPr>
          <p:cNvSpPr/>
          <p:nvPr/>
        </p:nvSpPr>
        <p:spPr>
          <a:xfrm>
            <a:off x="703189" y="2179032"/>
            <a:ext cx="8415866" cy="1915635"/>
          </a:xfrm>
          <a:prstGeom prst="rect">
            <a:avLst/>
          </a:prstGeom>
        </p:spPr>
        <p:txBody>
          <a:bodyPr vert="horz" lIns="91440" tIns="45720" rIns="91440" bIns="45720" rtlCol="0">
            <a:noAutofit/>
          </a:bodyPr>
          <a:lstStyle/>
          <a:p>
            <a:pPr marL="465138" indent="-227013" defTabSz="1005840" fontAlgn="base">
              <a:lnSpc>
                <a:spcPct val="150000"/>
              </a:lnSpc>
              <a:buClr>
                <a:srgbClr val="1D75BC"/>
              </a:buClr>
              <a:buSzPct val="125000"/>
              <a:buFont typeface="Arial" panose="020B0604020202020204" pitchFamily="34" charset="0"/>
              <a:buChar char="•"/>
            </a:pPr>
            <a:endParaRPr lang="en-US"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13" name="Rectangle 12">
            <a:extLst>
              <a:ext uri="{FF2B5EF4-FFF2-40B4-BE49-F238E27FC236}">
                <a16:creationId xmlns:a16="http://schemas.microsoft.com/office/drawing/2014/main" id="{DC30A689-41FA-3E4F-8C56-5669D11CC0BD}"/>
              </a:ext>
            </a:extLst>
          </p:cNvPr>
          <p:cNvSpPr/>
          <p:nvPr/>
        </p:nvSpPr>
        <p:spPr>
          <a:xfrm>
            <a:off x="668049" y="1153879"/>
            <a:ext cx="8952078" cy="5401479"/>
          </a:xfrm>
          <a:prstGeom prst="rect">
            <a:avLst/>
          </a:prstGeom>
        </p:spPr>
        <p:txBody>
          <a:bodyPr vert="horz" wrap="square" lIns="91440" tIns="45720" rIns="91440" bIns="45720" numCol="1" rtlCol="0">
            <a:spAutoFit/>
          </a:bodyPr>
          <a:lstStyle/>
          <a:p>
            <a:pPr marL="285750" lvl="0" indent="-285750" algn="just" fontAlgn="base">
              <a:buFont typeface="Arial" panose="020B0604020202020204" pitchFamily="34" charset="0"/>
              <a:buChar char="•"/>
            </a:pPr>
            <a:r>
              <a:rPr lang="en-GB" sz="1500" b="1" dirty="0">
                <a:solidFill>
                  <a:srgbClr val="7030A0"/>
                </a:solidFill>
                <a:latin typeface="Open Sans" panose="020B0604020202020204"/>
              </a:rPr>
              <a:t>Network security</a:t>
            </a:r>
            <a:r>
              <a:rPr lang="en-GB" sz="1500" dirty="0">
                <a:solidFill>
                  <a:schemeClr val="tx1">
                    <a:lumMod val="65000"/>
                    <a:lumOff val="35000"/>
                  </a:schemeClr>
                </a:solidFill>
                <a:latin typeface="Open Sans" panose="020B0604020202020204"/>
              </a:rPr>
              <a:t> is the process of securing a computer network from intruders, whether targeted attackers or opportunistic malware.</a:t>
            </a:r>
          </a:p>
          <a:p>
            <a:pPr lvl="0" algn="just" fontAlgn="base"/>
            <a:endParaRPr lang="en-GB" sz="1500" dirty="0">
              <a:solidFill>
                <a:schemeClr val="tx1">
                  <a:lumMod val="65000"/>
                  <a:lumOff val="35000"/>
                </a:schemeClr>
              </a:solidFill>
              <a:latin typeface="Open Sans" panose="020B0604020202020204"/>
            </a:endParaRPr>
          </a:p>
          <a:p>
            <a:pPr marL="285750" lvl="0" indent="-285750" algn="just" fontAlgn="base">
              <a:buFont typeface="Arial" panose="020B0604020202020204" pitchFamily="34" charset="0"/>
              <a:buChar char="•"/>
            </a:pPr>
            <a:r>
              <a:rPr lang="en-GB" sz="1500" b="1" dirty="0">
                <a:solidFill>
                  <a:srgbClr val="7030A0"/>
                </a:solidFill>
                <a:latin typeface="Open Sans" panose="020B0604020202020204"/>
              </a:rPr>
              <a:t>Application security</a:t>
            </a:r>
            <a:r>
              <a:rPr lang="en-GB" sz="1500" dirty="0">
                <a:solidFill>
                  <a:schemeClr val="tx1">
                    <a:lumMod val="65000"/>
                    <a:lumOff val="35000"/>
                  </a:schemeClr>
                </a:solidFill>
                <a:latin typeface="Open Sans" panose="020B0604020202020204"/>
              </a:rPr>
              <a:t> focuses on keeping software and devices free of threats. A compromised application could provide access to the data its designed to protect. Successful security begins in the design stage, well before a program or device is deployed.</a:t>
            </a:r>
          </a:p>
          <a:p>
            <a:pPr lvl="0" algn="just" fontAlgn="base"/>
            <a:endParaRPr lang="en-GB" sz="1500" dirty="0">
              <a:solidFill>
                <a:schemeClr val="tx1">
                  <a:lumMod val="65000"/>
                  <a:lumOff val="35000"/>
                </a:schemeClr>
              </a:solidFill>
              <a:latin typeface="Open Sans" panose="020B0604020202020204"/>
            </a:endParaRPr>
          </a:p>
          <a:p>
            <a:pPr marL="285750" lvl="0" indent="-285750" algn="just" fontAlgn="base">
              <a:buFont typeface="Arial" panose="020B0604020202020204" pitchFamily="34" charset="0"/>
              <a:buChar char="•"/>
            </a:pPr>
            <a:r>
              <a:rPr lang="en-GB" sz="1500" b="1" dirty="0">
                <a:solidFill>
                  <a:srgbClr val="7030A0"/>
                </a:solidFill>
                <a:latin typeface="Open Sans" panose="020B0604020202020204"/>
              </a:rPr>
              <a:t>Information security</a:t>
            </a:r>
            <a:r>
              <a:rPr lang="en-GB" sz="1500" dirty="0">
                <a:solidFill>
                  <a:schemeClr val="tx1">
                    <a:lumMod val="65000"/>
                    <a:lumOff val="35000"/>
                  </a:schemeClr>
                </a:solidFill>
                <a:latin typeface="Open Sans" panose="020B0604020202020204"/>
              </a:rPr>
              <a:t> protects the integrity and privacy of data, both in storage and in transit.</a:t>
            </a:r>
          </a:p>
          <a:p>
            <a:pPr lvl="0" algn="just" fontAlgn="base"/>
            <a:endParaRPr lang="en-GB" sz="1500" dirty="0">
              <a:solidFill>
                <a:schemeClr val="tx1">
                  <a:lumMod val="65000"/>
                  <a:lumOff val="35000"/>
                </a:schemeClr>
              </a:solidFill>
              <a:latin typeface="Open Sans" panose="020B0604020202020204"/>
            </a:endParaRPr>
          </a:p>
          <a:p>
            <a:pPr marL="285750" lvl="0" indent="-285750" algn="just" fontAlgn="base">
              <a:buFont typeface="Arial" panose="020B0604020202020204" pitchFamily="34" charset="0"/>
              <a:buChar char="•"/>
            </a:pPr>
            <a:r>
              <a:rPr lang="en-GB" sz="1500" b="1" dirty="0">
                <a:solidFill>
                  <a:srgbClr val="7030A0"/>
                </a:solidFill>
                <a:latin typeface="Open Sans" panose="020B0604020202020204"/>
              </a:rPr>
              <a:t>Operational security</a:t>
            </a:r>
            <a:r>
              <a:rPr lang="en-GB" sz="1500" dirty="0">
                <a:solidFill>
                  <a:schemeClr val="tx1">
                    <a:lumMod val="65000"/>
                    <a:lumOff val="35000"/>
                  </a:schemeClr>
                </a:solidFill>
                <a:latin typeface="Open Sans" panose="020B0604020202020204"/>
              </a:rPr>
              <a:t> includes the processes and decisions for handling and protecting data assets. The permissions users have when accessing a network and the procedures that determine how and where data may be stored or shared all fall under this category.</a:t>
            </a:r>
          </a:p>
          <a:p>
            <a:pPr lvl="0" algn="just" fontAlgn="base"/>
            <a:endParaRPr lang="en-GB" sz="1500" dirty="0">
              <a:solidFill>
                <a:schemeClr val="tx1">
                  <a:lumMod val="65000"/>
                  <a:lumOff val="35000"/>
                </a:schemeClr>
              </a:solidFill>
              <a:latin typeface="Open Sans" panose="020B0604020202020204"/>
            </a:endParaRPr>
          </a:p>
          <a:p>
            <a:pPr marL="285750" lvl="0" indent="-285750" algn="just" fontAlgn="base">
              <a:buFont typeface="Arial" panose="020B0604020202020204" pitchFamily="34" charset="0"/>
              <a:buChar char="•"/>
            </a:pPr>
            <a:r>
              <a:rPr lang="en-GB" sz="1500" b="1" dirty="0">
                <a:solidFill>
                  <a:srgbClr val="7030A0"/>
                </a:solidFill>
                <a:latin typeface="Open Sans" panose="020B0604020202020204"/>
              </a:rPr>
              <a:t>Disaster recovery and business continuity</a:t>
            </a:r>
            <a:r>
              <a:rPr lang="en-GB" sz="1500" dirty="0">
                <a:solidFill>
                  <a:schemeClr val="tx1">
                    <a:lumMod val="65000"/>
                    <a:lumOff val="35000"/>
                  </a:schemeClr>
                </a:solidFill>
                <a:latin typeface="Open Sans" panose="020B0604020202020204"/>
              </a:rPr>
              <a:t> define how an organisation responds to a cyber-security incident or any other event that causes the loss of operations or data. Disaster recovery policies dictate how the organisation restores its operations and information to return to the same operating capacity as before the event. Business continuity is the plan the organisation falls back on while trying to operate without certain resources.</a:t>
            </a:r>
          </a:p>
          <a:p>
            <a:pPr lvl="0" algn="just" fontAlgn="base"/>
            <a:endParaRPr lang="en-GB" sz="1500" dirty="0">
              <a:solidFill>
                <a:schemeClr val="tx1">
                  <a:lumMod val="65000"/>
                  <a:lumOff val="35000"/>
                </a:schemeClr>
              </a:solidFill>
              <a:latin typeface="Open Sans" panose="020B0604020202020204"/>
            </a:endParaRPr>
          </a:p>
          <a:p>
            <a:pPr marL="285750" indent="-285750" algn="just">
              <a:buFont typeface="Arial" panose="020B0604020202020204" pitchFamily="34" charset="0"/>
              <a:buChar char="•"/>
            </a:pPr>
            <a:r>
              <a:rPr lang="en-GB" sz="1500" b="1" dirty="0">
                <a:solidFill>
                  <a:srgbClr val="7030A0"/>
                </a:solidFill>
                <a:latin typeface="Open Sans" panose="020B0604020202020204"/>
              </a:rPr>
              <a:t>End-user education</a:t>
            </a:r>
            <a:r>
              <a:rPr lang="en-GB" sz="1500" dirty="0">
                <a:solidFill>
                  <a:schemeClr val="tx1">
                    <a:lumMod val="65000"/>
                    <a:lumOff val="35000"/>
                  </a:schemeClr>
                </a:solidFill>
                <a:latin typeface="Open Sans" panose="020B0604020202020204"/>
              </a:rPr>
              <a:t> addresses the most unpredictable cyber-security factor: people. Anyone can accidentally introduce a virus to an otherwise secure system by failing to follow good security practices. Teaching users to delete suspicious email attachments, not plug in unidentified USB drives, and various other important lessons is vital for the security of any organisation.</a:t>
            </a:r>
          </a:p>
        </p:txBody>
      </p:sp>
      <p:sp>
        <p:nvSpPr>
          <p:cNvPr id="14" name="Rectangle 13">
            <a:extLst>
              <a:ext uri="{FF2B5EF4-FFF2-40B4-BE49-F238E27FC236}">
                <a16:creationId xmlns:a16="http://schemas.microsoft.com/office/drawing/2014/main" id="{E1338B5B-78C5-2C4F-BFCA-200795671DFB}"/>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680528BE-A42A-4F9F-8E6D-5BFF3BEFE1BC}"/>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Tree>
    <p:extLst>
      <p:ext uri="{BB962C8B-B14F-4D97-AF65-F5344CB8AC3E}">
        <p14:creationId xmlns:p14="http://schemas.microsoft.com/office/powerpoint/2010/main" val="844549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03964B-5C20-0E4F-9C96-75FF2CC59BB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76429"/>
            <a:ext cx="10058400" cy="5297256"/>
          </a:xfrm>
          <a:prstGeom prst="rect">
            <a:avLst/>
          </a:prstGeom>
        </p:spPr>
      </p:pic>
      <p:sp>
        <p:nvSpPr>
          <p:cNvPr id="4" name="Rectangle 3">
            <a:extLst>
              <a:ext uri="{FF2B5EF4-FFF2-40B4-BE49-F238E27FC236}">
                <a16:creationId xmlns:a16="http://schemas.microsoft.com/office/drawing/2014/main" id="{4D0FEF28-35D1-1B43-AB0A-9F7561B337EE}"/>
              </a:ext>
            </a:extLst>
          </p:cNvPr>
          <p:cNvSpPr/>
          <p:nvPr/>
        </p:nvSpPr>
        <p:spPr>
          <a:xfrm>
            <a:off x="0" y="3548677"/>
            <a:ext cx="10058400" cy="71852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19" name="Rectangle 18">
            <a:extLst>
              <a:ext uri="{FF2B5EF4-FFF2-40B4-BE49-F238E27FC236}">
                <a16:creationId xmlns:a16="http://schemas.microsoft.com/office/drawing/2014/main" id="{C7D26280-6F6D-4462-B457-D6242CA2940B}"/>
              </a:ext>
            </a:extLst>
          </p:cNvPr>
          <p:cNvSpPr/>
          <p:nvPr/>
        </p:nvSpPr>
        <p:spPr>
          <a:xfrm>
            <a:off x="668049" y="544577"/>
            <a:ext cx="8952078" cy="461665"/>
          </a:xfrm>
          <a:prstGeom prst="rect">
            <a:avLst/>
          </a:prstGeom>
        </p:spPr>
        <p:txBody>
          <a:bodyPr wrap="square">
            <a:spAutoFit/>
          </a:bodyPr>
          <a:lstStyle/>
          <a:p>
            <a:pPr>
              <a:defRPr/>
            </a:pPr>
            <a:r>
              <a:rPr lang="en-GB" sz="2400" b="1" dirty="0">
                <a:solidFill>
                  <a:srgbClr val="7030A0"/>
                </a:solidFill>
                <a:latin typeface="Open Sans" panose="020B0606030504020204" pitchFamily="34" charset="0"/>
              </a:rPr>
              <a:t>TYPES OF MALWARE</a:t>
            </a:r>
            <a:endParaRPr lang="en-US" sz="2400" b="1" dirty="0">
              <a:solidFill>
                <a:srgbClr val="7030A0"/>
              </a:solidFill>
              <a:latin typeface="Open Sans" panose="020B0606030504020204" pitchFamily="34" charset="0"/>
            </a:endParaRPr>
          </a:p>
        </p:txBody>
      </p:sp>
      <p:sp>
        <p:nvSpPr>
          <p:cNvPr id="12" name="Rectangle 11">
            <a:extLst>
              <a:ext uri="{FF2B5EF4-FFF2-40B4-BE49-F238E27FC236}">
                <a16:creationId xmlns:a16="http://schemas.microsoft.com/office/drawing/2014/main" id="{C347F9E5-4943-8C45-856E-F1BD465CBBA9}"/>
              </a:ext>
            </a:extLst>
          </p:cNvPr>
          <p:cNvSpPr/>
          <p:nvPr/>
        </p:nvSpPr>
        <p:spPr>
          <a:xfrm>
            <a:off x="703189" y="2179032"/>
            <a:ext cx="8415866" cy="1915635"/>
          </a:xfrm>
          <a:prstGeom prst="rect">
            <a:avLst/>
          </a:prstGeom>
        </p:spPr>
        <p:txBody>
          <a:bodyPr vert="horz" lIns="91440" tIns="45720" rIns="91440" bIns="45720" rtlCol="0">
            <a:noAutofit/>
          </a:bodyPr>
          <a:lstStyle/>
          <a:p>
            <a:pPr marL="465138" indent="-227013" defTabSz="1005840" fontAlgn="base">
              <a:lnSpc>
                <a:spcPct val="150000"/>
              </a:lnSpc>
              <a:buClr>
                <a:srgbClr val="1D75BC"/>
              </a:buClr>
              <a:buSzPct val="125000"/>
              <a:buFont typeface="Arial" panose="020B0604020202020204" pitchFamily="34" charset="0"/>
              <a:buChar char="•"/>
            </a:pPr>
            <a:endParaRPr lang="en-US"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11" name="Rectangle 10">
            <a:extLst>
              <a:ext uri="{FF2B5EF4-FFF2-40B4-BE49-F238E27FC236}">
                <a16:creationId xmlns:a16="http://schemas.microsoft.com/office/drawing/2014/main" id="{C9E23B23-6512-3943-B84C-5CF9A73462A1}"/>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287EDBE-5947-448C-B4C4-229EC18BBA83}"/>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
        <p:nvSpPr>
          <p:cNvPr id="13" name="Rectangle 12">
            <a:extLst>
              <a:ext uri="{FF2B5EF4-FFF2-40B4-BE49-F238E27FC236}">
                <a16:creationId xmlns:a16="http://schemas.microsoft.com/office/drawing/2014/main" id="{DC30A689-41FA-3E4F-8C56-5669D11CC0BD}"/>
              </a:ext>
            </a:extLst>
          </p:cNvPr>
          <p:cNvSpPr/>
          <p:nvPr/>
        </p:nvSpPr>
        <p:spPr>
          <a:xfrm>
            <a:off x="719528" y="3684141"/>
            <a:ext cx="9034072" cy="430887"/>
          </a:xfrm>
          <a:prstGeom prst="rect">
            <a:avLst/>
          </a:prstGeom>
        </p:spPr>
        <p:txBody>
          <a:bodyPr vert="horz" wrap="square" lIns="91440" tIns="45720" rIns="91440" bIns="45720" numCol="1" rtlCol="0">
            <a:spAutoFit/>
          </a:bodyPr>
          <a:lstStyle/>
          <a:p>
            <a:r>
              <a:rPr lang="en-GB" sz="2200" b="1" dirty="0">
                <a:solidFill>
                  <a:schemeClr val="bg1"/>
                </a:solidFill>
                <a:latin typeface="Open Sans" panose="020B0604020202020204"/>
              </a:rPr>
              <a:t>RANSOMWARE  |  PHISHING | SPEAR PHISHING | TROJAN VIRUS</a:t>
            </a:r>
          </a:p>
        </p:txBody>
      </p:sp>
    </p:spTree>
    <p:extLst>
      <p:ext uri="{BB962C8B-B14F-4D97-AF65-F5344CB8AC3E}">
        <p14:creationId xmlns:p14="http://schemas.microsoft.com/office/powerpoint/2010/main" val="3422865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19" name="Rectangle 18">
            <a:extLst>
              <a:ext uri="{FF2B5EF4-FFF2-40B4-BE49-F238E27FC236}">
                <a16:creationId xmlns:a16="http://schemas.microsoft.com/office/drawing/2014/main" id="{C7D26280-6F6D-4462-B457-D6242CA2940B}"/>
              </a:ext>
            </a:extLst>
          </p:cNvPr>
          <p:cNvSpPr/>
          <p:nvPr/>
        </p:nvSpPr>
        <p:spPr>
          <a:xfrm>
            <a:off x="668049" y="544577"/>
            <a:ext cx="8952078" cy="461665"/>
          </a:xfrm>
          <a:prstGeom prst="rect">
            <a:avLst/>
          </a:prstGeom>
        </p:spPr>
        <p:txBody>
          <a:bodyPr wrap="square">
            <a:spAutoFit/>
          </a:bodyPr>
          <a:lstStyle/>
          <a:p>
            <a:pPr lvl="0">
              <a:defRPr/>
            </a:pPr>
            <a:r>
              <a:rPr lang="en-GB" sz="2400" b="1" dirty="0">
                <a:solidFill>
                  <a:srgbClr val="7030A0"/>
                </a:solidFill>
                <a:latin typeface="Open Sans" panose="020B0606030504020204" pitchFamily="34" charset="0"/>
              </a:rPr>
              <a:t>CYBER THREATS – EXAMPLE FINANCIAL DATA</a:t>
            </a:r>
            <a:endParaRPr lang="en-US" sz="2400" b="1" dirty="0">
              <a:solidFill>
                <a:srgbClr val="7030A0"/>
              </a:solidFill>
              <a:latin typeface="Open Sans" panose="020B0606030504020204" pitchFamily="34" charset="0"/>
            </a:endParaRPr>
          </a:p>
        </p:txBody>
      </p:sp>
      <p:sp>
        <p:nvSpPr>
          <p:cNvPr id="12" name="Rectangle 11">
            <a:extLst>
              <a:ext uri="{FF2B5EF4-FFF2-40B4-BE49-F238E27FC236}">
                <a16:creationId xmlns:a16="http://schemas.microsoft.com/office/drawing/2014/main" id="{C347F9E5-4943-8C45-856E-F1BD465CBBA9}"/>
              </a:ext>
            </a:extLst>
          </p:cNvPr>
          <p:cNvSpPr/>
          <p:nvPr/>
        </p:nvSpPr>
        <p:spPr>
          <a:xfrm>
            <a:off x="703189" y="2179032"/>
            <a:ext cx="8415866" cy="1915635"/>
          </a:xfrm>
          <a:prstGeom prst="rect">
            <a:avLst/>
          </a:prstGeom>
        </p:spPr>
        <p:txBody>
          <a:bodyPr vert="horz" lIns="91440" tIns="45720" rIns="91440" bIns="45720" rtlCol="0">
            <a:noAutofit/>
          </a:bodyPr>
          <a:lstStyle/>
          <a:p>
            <a:pPr marL="465138" indent="-227013" defTabSz="1005840" fontAlgn="base">
              <a:lnSpc>
                <a:spcPct val="150000"/>
              </a:lnSpc>
              <a:buClr>
                <a:srgbClr val="1D75BC"/>
              </a:buClr>
              <a:buSzPct val="125000"/>
              <a:buFont typeface="Arial" panose="020B0604020202020204" pitchFamily="34" charset="0"/>
              <a:buChar char="•"/>
            </a:pPr>
            <a:endParaRPr lang="en-US"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13" name="Rectangle 12">
            <a:extLst>
              <a:ext uri="{FF2B5EF4-FFF2-40B4-BE49-F238E27FC236}">
                <a16:creationId xmlns:a16="http://schemas.microsoft.com/office/drawing/2014/main" id="{DC30A689-41FA-3E4F-8C56-5669D11CC0BD}"/>
              </a:ext>
            </a:extLst>
          </p:cNvPr>
          <p:cNvSpPr/>
          <p:nvPr/>
        </p:nvSpPr>
        <p:spPr>
          <a:xfrm>
            <a:off x="703189" y="1140012"/>
            <a:ext cx="8916938" cy="5847755"/>
          </a:xfrm>
          <a:prstGeom prst="rect">
            <a:avLst/>
          </a:prstGeom>
        </p:spPr>
        <p:txBody>
          <a:bodyPr vert="horz" wrap="square" lIns="91440" tIns="45720" rIns="91440" bIns="45720" numCol="1" rtlCol="0">
            <a:spAutoFit/>
          </a:bodyPr>
          <a:lstStyle/>
          <a:p>
            <a:pPr fontAlgn="base"/>
            <a:r>
              <a:rPr lang="en-US" sz="1700" b="1" u="sng" dirty="0">
                <a:solidFill>
                  <a:srgbClr val="7030A0"/>
                </a:solidFill>
                <a:latin typeface="Open Sans" panose="020B0604020202020204"/>
                <a:hlinkClick r:id="rId4">
                  <a:extLst>
                    <a:ext uri="{A12FA001-AC4F-418D-AE19-62706E023703}">
                      <ahyp:hlinkClr xmlns:ahyp="http://schemas.microsoft.com/office/drawing/2018/hyperlinkcolor" val="tx"/>
                    </a:ext>
                  </a:extLst>
                </a:hlinkClick>
              </a:rPr>
              <a:t>TROJAN VIRUSES</a:t>
            </a:r>
            <a:r>
              <a:rPr lang="en-US" sz="1700" b="1" u="sng" dirty="0"/>
              <a:t> </a:t>
            </a:r>
          </a:p>
          <a:p>
            <a:pPr fontAlgn="base"/>
            <a:endParaRPr lang="en-US" sz="1700" b="1" dirty="0"/>
          </a:p>
          <a:p>
            <a:pPr algn="just" fontAlgn="base"/>
            <a:r>
              <a:rPr lang="en-US" sz="1700" dirty="0">
                <a:solidFill>
                  <a:schemeClr val="tx1">
                    <a:lumMod val="65000"/>
                    <a:lumOff val="35000"/>
                  </a:schemeClr>
                </a:solidFill>
                <a:latin typeface="Open Sans" panose="020B0604020202020204"/>
              </a:rPr>
              <a:t>Trojan viruses can attack victims’ computers and display a dialogue window or image on each user’s computer. The fake website window will mimic the appearance of the user’s bank’s website – and will ask the user to enter their username and password.</a:t>
            </a:r>
          </a:p>
          <a:p>
            <a:pPr fontAlgn="base"/>
            <a:endParaRPr lang="en-US" sz="1700" dirty="0">
              <a:solidFill>
                <a:schemeClr val="tx1">
                  <a:lumMod val="65000"/>
                  <a:lumOff val="35000"/>
                </a:schemeClr>
              </a:solidFill>
              <a:latin typeface="Open Sans" panose="020B0604020202020204"/>
            </a:endParaRPr>
          </a:p>
          <a:p>
            <a:pPr fontAlgn="base"/>
            <a:r>
              <a:rPr lang="en-US" sz="1700" b="1" u="sng" dirty="0">
                <a:solidFill>
                  <a:srgbClr val="7030A0"/>
                </a:solidFill>
                <a:latin typeface="Open Sans" panose="020B0604020202020204"/>
                <a:hlinkClick r:id="rId5">
                  <a:extLst>
                    <a:ext uri="{A12FA001-AC4F-418D-AE19-62706E023703}">
                      <ahyp:hlinkClr xmlns:ahyp="http://schemas.microsoft.com/office/drawing/2018/hyperlinkcolor" val="tx"/>
                    </a:ext>
                  </a:extLst>
                </a:hlinkClick>
              </a:rPr>
              <a:t>SPAM AND PHISHING</a:t>
            </a:r>
            <a:r>
              <a:rPr lang="en-US" sz="1700" b="1" u="sng" dirty="0">
                <a:solidFill>
                  <a:srgbClr val="7030A0"/>
                </a:solidFill>
                <a:latin typeface="Open Sans" panose="020B0604020202020204"/>
              </a:rPr>
              <a:t> </a:t>
            </a:r>
            <a:br>
              <a:rPr lang="en-US" sz="1700" dirty="0"/>
            </a:br>
            <a:endParaRPr lang="en-US" sz="1700" dirty="0"/>
          </a:p>
          <a:p>
            <a:pPr algn="just" fontAlgn="base"/>
            <a:r>
              <a:rPr lang="en-US" sz="1700" dirty="0">
                <a:solidFill>
                  <a:schemeClr val="tx1">
                    <a:lumMod val="65000"/>
                    <a:lumOff val="35000"/>
                  </a:schemeClr>
                </a:solidFill>
                <a:latin typeface="Open Sans" panose="020B0604020202020204"/>
              </a:rPr>
              <a:t>Phishing emails may pretend to be from the victim’s bank – asking for confirmation of the victim’s username and password. To persuade the victim to enter their personal data, the emails often state that users that don’t enter the required information will have access to their account suspended. Spear phishing targets specific individuals asking for personal data.</a:t>
            </a:r>
          </a:p>
          <a:p>
            <a:pPr fontAlgn="base"/>
            <a:endParaRPr lang="en-US" sz="1700" dirty="0"/>
          </a:p>
          <a:p>
            <a:pPr fontAlgn="base"/>
            <a:r>
              <a:rPr lang="en-US" sz="1700" b="1" dirty="0">
                <a:solidFill>
                  <a:srgbClr val="7030A0"/>
                </a:solidFill>
                <a:latin typeface="Open Sans" panose="020B0604020202020204"/>
                <a:hlinkClick r:id="rId4">
                  <a:extLst>
                    <a:ext uri="{A12FA001-AC4F-418D-AE19-62706E023703}">
                      <ahyp:hlinkClr xmlns:ahyp="http://schemas.microsoft.com/office/drawing/2018/hyperlinkcolor" val="tx"/>
                    </a:ext>
                  </a:extLst>
                </a:hlinkClick>
              </a:rPr>
              <a:t>KEYLOGGER TROJANS</a:t>
            </a:r>
            <a:endParaRPr lang="en-US" sz="1700" b="1" dirty="0">
              <a:solidFill>
                <a:srgbClr val="7030A0"/>
              </a:solidFill>
              <a:latin typeface="Open Sans" panose="020B0604020202020204"/>
            </a:endParaRPr>
          </a:p>
          <a:p>
            <a:pPr algn="just" fontAlgn="base"/>
            <a:br>
              <a:rPr lang="en-US" sz="1700" dirty="0"/>
            </a:br>
            <a:r>
              <a:rPr lang="en-US" sz="1700" dirty="0">
                <a:solidFill>
                  <a:schemeClr val="tx1">
                    <a:lumMod val="65000"/>
                    <a:lumOff val="35000"/>
                  </a:schemeClr>
                </a:solidFill>
                <a:latin typeface="Open Sans" panose="020B0604020202020204"/>
              </a:rPr>
              <a:t>These ‘keyboard spying’ programs will monitor activity on the victim’s computer and wait for the user to connect to an actual banking website. As soon as the user accesses a banking website – that is on the trojan’s list of bank sites – the trojan virus will start to capture the keystrokes that the user types on their keyboard. This enables the cybercriminal to steal data – including login, username and password – which then enables the criminal to access the user’s account… and transfer funds.</a:t>
            </a:r>
          </a:p>
        </p:txBody>
      </p:sp>
      <p:sp>
        <p:nvSpPr>
          <p:cNvPr id="11" name="Rectangle 10">
            <a:extLst>
              <a:ext uri="{FF2B5EF4-FFF2-40B4-BE49-F238E27FC236}">
                <a16:creationId xmlns:a16="http://schemas.microsoft.com/office/drawing/2014/main" id="{149D516E-3514-B347-934F-81E73790E95F}"/>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C2B08FD-2D44-4699-9C90-B8E6E4393BD1}"/>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Tree>
    <p:extLst>
      <p:ext uri="{BB962C8B-B14F-4D97-AF65-F5344CB8AC3E}">
        <p14:creationId xmlns:p14="http://schemas.microsoft.com/office/powerpoint/2010/main" val="715204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19" name="Rectangle 18">
            <a:extLst>
              <a:ext uri="{FF2B5EF4-FFF2-40B4-BE49-F238E27FC236}">
                <a16:creationId xmlns:a16="http://schemas.microsoft.com/office/drawing/2014/main" id="{C7D26280-6F6D-4462-B457-D6242CA2940B}"/>
              </a:ext>
            </a:extLst>
          </p:cNvPr>
          <p:cNvSpPr/>
          <p:nvPr/>
        </p:nvSpPr>
        <p:spPr>
          <a:xfrm>
            <a:off x="668049" y="544577"/>
            <a:ext cx="8952078" cy="461665"/>
          </a:xfrm>
          <a:prstGeom prst="rect">
            <a:avLst/>
          </a:prstGeom>
        </p:spPr>
        <p:txBody>
          <a:bodyPr wrap="square">
            <a:spAutoFit/>
          </a:bodyPr>
          <a:lstStyle/>
          <a:p>
            <a:pPr>
              <a:defRPr/>
            </a:pPr>
            <a:r>
              <a:rPr lang="en-GB" sz="2400" b="1" dirty="0">
                <a:solidFill>
                  <a:srgbClr val="7030A0"/>
                </a:solidFill>
                <a:latin typeface="Open Sans" panose="020B0606030504020204" pitchFamily="34" charset="0"/>
              </a:rPr>
              <a:t>CYBER RISK MANAGEMENT</a:t>
            </a:r>
            <a:endParaRPr lang="en-US" sz="2400" b="1" dirty="0">
              <a:solidFill>
                <a:srgbClr val="7030A0"/>
              </a:solidFill>
              <a:latin typeface="Open Sans" panose="020B0606030504020204" pitchFamily="34" charset="0"/>
            </a:endParaRPr>
          </a:p>
        </p:txBody>
      </p:sp>
      <p:sp>
        <p:nvSpPr>
          <p:cNvPr id="12" name="Rectangle 11">
            <a:extLst>
              <a:ext uri="{FF2B5EF4-FFF2-40B4-BE49-F238E27FC236}">
                <a16:creationId xmlns:a16="http://schemas.microsoft.com/office/drawing/2014/main" id="{C347F9E5-4943-8C45-856E-F1BD465CBBA9}"/>
              </a:ext>
            </a:extLst>
          </p:cNvPr>
          <p:cNvSpPr/>
          <p:nvPr/>
        </p:nvSpPr>
        <p:spPr>
          <a:xfrm>
            <a:off x="703189" y="2179032"/>
            <a:ext cx="8415866" cy="1915635"/>
          </a:xfrm>
          <a:prstGeom prst="rect">
            <a:avLst/>
          </a:prstGeom>
        </p:spPr>
        <p:txBody>
          <a:bodyPr vert="horz" lIns="91440" tIns="45720" rIns="91440" bIns="45720" rtlCol="0">
            <a:noAutofit/>
          </a:bodyPr>
          <a:lstStyle/>
          <a:p>
            <a:pPr marL="465138" indent="-227013" defTabSz="1005840" fontAlgn="base">
              <a:lnSpc>
                <a:spcPct val="150000"/>
              </a:lnSpc>
              <a:buClr>
                <a:srgbClr val="1D75BC"/>
              </a:buClr>
              <a:buSzPct val="125000"/>
              <a:buFont typeface="Arial" panose="020B0604020202020204" pitchFamily="34" charset="0"/>
              <a:buChar char="•"/>
            </a:pPr>
            <a:endParaRPr lang="en-US"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22" name="Rectangle 21">
            <a:extLst>
              <a:ext uri="{FF2B5EF4-FFF2-40B4-BE49-F238E27FC236}">
                <a16:creationId xmlns:a16="http://schemas.microsoft.com/office/drawing/2014/main" id="{2B2501D8-E806-1847-95EE-0D41FB3A61EA}"/>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2">
            <a:extLst>
              <a:ext uri="{FF2B5EF4-FFF2-40B4-BE49-F238E27FC236}">
                <a16:creationId xmlns:a16="http://schemas.microsoft.com/office/drawing/2014/main" id="{6394A235-286C-4991-9F45-478860EE572C}"/>
              </a:ext>
            </a:extLst>
          </p:cNvPr>
          <p:cNvSpPr txBox="1">
            <a:spLocks/>
          </p:cNvSpPr>
          <p:nvPr/>
        </p:nvSpPr>
        <p:spPr>
          <a:xfrm>
            <a:off x="719527" y="1272064"/>
            <a:ext cx="3869405" cy="5869308"/>
          </a:xfrm>
          <a:prstGeom prst="rect">
            <a:avLst/>
          </a:prstGeom>
        </p:spPr>
        <p:txBody>
          <a:bodyPr>
            <a:normAutofit fontScale="62500" lnSpcReduction="20000"/>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buFont typeface="Arial" panose="020B0604020202020204" pitchFamily="34" charset="0"/>
              <a:buNone/>
            </a:pPr>
            <a:r>
              <a:rPr lang="en-GB" sz="2600" b="1" dirty="0">
                <a:solidFill>
                  <a:srgbClr val="7030A0"/>
                </a:solidFill>
              </a:rPr>
              <a:t>BENEFITS OF CYBERSECURITY</a:t>
            </a:r>
          </a:p>
          <a:p>
            <a:pPr marL="0" indent="0">
              <a:buFont typeface="Arial" panose="020B0604020202020204" pitchFamily="34" charset="0"/>
              <a:buNone/>
            </a:pPr>
            <a:endParaRPr lang="en-GB" sz="1800" dirty="0">
              <a:solidFill>
                <a:srgbClr val="7030A0"/>
              </a:solidFill>
            </a:endParaRPr>
          </a:p>
          <a:p>
            <a:pPr marL="0" indent="0">
              <a:lnSpc>
                <a:spcPct val="120000"/>
              </a:lnSpc>
              <a:buNone/>
            </a:pPr>
            <a:r>
              <a:rPr lang="en-GB" sz="2900" dirty="0"/>
              <a:t>Benefits of utilising cybersecurity include:</a:t>
            </a:r>
          </a:p>
          <a:p>
            <a:pPr>
              <a:lnSpc>
                <a:spcPct val="120000"/>
              </a:lnSpc>
            </a:pPr>
            <a:r>
              <a:rPr lang="en-GB" sz="2900" dirty="0"/>
              <a:t>Business protection against malware, ransomware, </a:t>
            </a:r>
            <a:br>
              <a:rPr lang="en-GB" sz="2900" dirty="0"/>
            </a:br>
            <a:r>
              <a:rPr lang="en-GB" sz="2900" dirty="0"/>
              <a:t>phishing and social engineering.</a:t>
            </a:r>
          </a:p>
          <a:p>
            <a:pPr>
              <a:lnSpc>
                <a:spcPct val="120000"/>
              </a:lnSpc>
            </a:pPr>
            <a:r>
              <a:rPr lang="en-GB" sz="2900" dirty="0"/>
              <a:t>Protection for data and networks.</a:t>
            </a:r>
          </a:p>
          <a:p>
            <a:pPr>
              <a:lnSpc>
                <a:spcPct val="120000"/>
              </a:lnSpc>
            </a:pPr>
            <a:r>
              <a:rPr lang="en-GB" sz="2900" dirty="0"/>
              <a:t>Prevention of unauthorised users.</a:t>
            </a:r>
          </a:p>
          <a:p>
            <a:pPr>
              <a:lnSpc>
                <a:spcPct val="120000"/>
              </a:lnSpc>
            </a:pPr>
            <a:r>
              <a:rPr lang="en-GB" sz="2900" dirty="0"/>
              <a:t>Improves recovery time </a:t>
            </a:r>
            <a:br>
              <a:rPr lang="en-GB" sz="2900" dirty="0"/>
            </a:br>
            <a:r>
              <a:rPr lang="en-GB" sz="2900" dirty="0"/>
              <a:t>after a breach.</a:t>
            </a:r>
          </a:p>
          <a:p>
            <a:pPr>
              <a:lnSpc>
                <a:spcPct val="120000"/>
              </a:lnSpc>
            </a:pPr>
            <a:r>
              <a:rPr lang="en-GB" sz="2900" dirty="0"/>
              <a:t>Protection for end-users.</a:t>
            </a:r>
          </a:p>
          <a:p>
            <a:pPr>
              <a:lnSpc>
                <a:spcPct val="120000"/>
              </a:lnSpc>
            </a:pPr>
            <a:r>
              <a:rPr lang="en-GB" sz="2900" dirty="0"/>
              <a:t>Improved confidence in the product for both developers and customers.</a:t>
            </a:r>
          </a:p>
        </p:txBody>
      </p:sp>
      <p:pic>
        <p:nvPicPr>
          <p:cNvPr id="16" name="Picture 2" descr="Image result for it images">
            <a:extLst>
              <a:ext uri="{FF2B5EF4-FFF2-40B4-BE49-F238E27FC236}">
                <a16:creationId xmlns:a16="http://schemas.microsoft.com/office/drawing/2014/main" id="{FC3AD622-8100-486C-AD48-97C03B241887}"/>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2"/>
          <a:stretch/>
        </p:blipFill>
        <p:spPr bwMode="auto">
          <a:xfrm>
            <a:off x="4911123" y="0"/>
            <a:ext cx="5147278" cy="7772400"/>
          </a:xfrm>
          <a:prstGeom prst="rect">
            <a:avLst/>
          </a:prstGeom>
          <a:noFill/>
          <a:effectLst/>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B9D2462E-36A0-45D5-B6C5-A0DEE23B72E5}"/>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Tree>
    <p:extLst>
      <p:ext uri="{BB962C8B-B14F-4D97-AF65-F5344CB8AC3E}">
        <p14:creationId xmlns:p14="http://schemas.microsoft.com/office/powerpoint/2010/main" val="2005726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19" name="Rectangle 18">
            <a:extLst>
              <a:ext uri="{FF2B5EF4-FFF2-40B4-BE49-F238E27FC236}">
                <a16:creationId xmlns:a16="http://schemas.microsoft.com/office/drawing/2014/main" id="{C7D26280-6F6D-4462-B457-D6242CA2940B}"/>
              </a:ext>
            </a:extLst>
          </p:cNvPr>
          <p:cNvSpPr/>
          <p:nvPr/>
        </p:nvSpPr>
        <p:spPr>
          <a:xfrm>
            <a:off x="668049" y="544577"/>
            <a:ext cx="8952078" cy="461665"/>
          </a:xfrm>
          <a:prstGeom prst="rect">
            <a:avLst/>
          </a:prstGeom>
        </p:spPr>
        <p:txBody>
          <a:bodyPr wrap="square">
            <a:spAutoFit/>
          </a:bodyPr>
          <a:lstStyle/>
          <a:p>
            <a:pPr>
              <a:defRPr/>
            </a:pPr>
            <a:r>
              <a:rPr lang="en-GB" sz="2400" b="1" dirty="0">
                <a:solidFill>
                  <a:srgbClr val="7030A0"/>
                </a:solidFill>
                <a:latin typeface="Open Sans" panose="020B0606030504020204" pitchFamily="34" charset="0"/>
              </a:rPr>
              <a:t>CYBERSECURITY VENDORS</a:t>
            </a:r>
            <a:endParaRPr lang="en-US" sz="2400" b="1" dirty="0">
              <a:solidFill>
                <a:srgbClr val="7030A0"/>
              </a:solidFill>
              <a:latin typeface="Open Sans" panose="020B0606030504020204" pitchFamily="34" charset="0"/>
            </a:endParaRPr>
          </a:p>
        </p:txBody>
      </p:sp>
      <p:sp>
        <p:nvSpPr>
          <p:cNvPr id="12" name="Rectangle 11">
            <a:extLst>
              <a:ext uri="{FF2B5EF4-FFF2-40B4-BE49-F238E27FC236}">
                <a16:creationId xmlns:a16="http://schemas.microsoft.com/office/drawing/2014/main" id="{C347F9E5-4943-8C45-856E-F1BD465CBBA9}"/>
              </a:ext>
            </a:extLst>
          </p:cNvPr>
          <p:cNvSpPr/>
          <p:nvPr/>
        </p:nvSpPr>
        <p:spPr>
          <a:xfrm>
            <a:off x="703189" y="2179032"/>
            <a:ext cx="8415866" cy="1915635"/>
          </a:xfrm>
          <a:prstGeom prst="rect">
            <a:avLst/>
          </a:prstGeom>
        </p:spPr>
        <p:txBody>
          <a:bodyPr vert="horz" lIns="91440" tIns="45720" rIns="91440" bIns="45720" rtlCol="0">
            <a:noAutofit/>
          </a:bodyPr>
          <a:lstStyle/>
          <a:p>
            <a:pPr marL="465138" indent="-227013" defTabSz="1005840" fontAlgn="base">
              <a:lnSpc>
                <a:spcPct val="150000"/>
              </a:lnSpc>
              <a:buClr>
                <a:srgbClr val="1D75BC"/>
              </a:buClr>
              <a:buSzPct val="125000"/>
              <a:buFont typeface="Arial" panose="020B0604020202020204" pitchFamily="34" charset="0"/>
              <a:buChar char="•"/>
            </a:pPr>
            <a:endParaRPr lang="en-US"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22" name="Rectangle 21">
            <a:extLst>
              <a:ext uri="{FF2B5EF4-FFF2-40B4-BE49-F238E27FC236}">
                <a16:creationId xmlns:a16="http://schemas.microsoft.com/office/drawing/2014/main" id="{2B2501D8-E806-1847-95EE-0D41FB3A61EA}"/>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F45275E-B5C5-48A2-BF2C-CE1AB359C7EB}"/>
              </a:ext>
            </a:extLst>
          </p:cNvPr>
          <p:cNvSpPr/>
          <p:nvPr/>
        </p:nvSpPr>
        <p:spPr>
          <a:xfrm>
            <a:off x="668049" y="1130276"/>
            <a:ext cx="8952078" cy="5324535"/>
          </a:xfrm>
          <a:prstGeom prst="rect">
            <a:avLst/>
          </a:prstGeom>
        </p:spPr>
        <p:txBody>
          <a:bodyPr wrap="square">
            <a:spAutoFit/>
          </a:bodyPr>
          <a:lstStyle/>
          <a:p>
            <a:pPr algn="just"/>
            <a:r>
              <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Vendors in cybersecurity fields will typically use endpoint, network and advanced threat protection security as well as data loss prevention. Three commonly known cybersecurity vendors include Cisco, McAfee and Trend Micro.</a:t>
            </a:r>
          </a:p>
          <a:p>
            <a:pPr algn="just"/>
            <a:endPar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Cisco tends to focus on networks and allows its customers to utilize firewalls, VPNs and advanced malware protection along with supporting email and endpoint security. Cisco also supports real-time malware blocking.</a:t>
            </a:r>
          </a:p>
          <a:p>
            <a:pPr algn="just"/>
            <a:endPar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McAfee makes cybersecurity products for consumers and enterprise users. McAfee supports mobile, enterprise clouds, network, web and server-based security. Data protection and encryption is also offered.  </a:t>
            </a:r>
          </a:p>
          <a:p>
            <a:pPr algn="just"/>
            <a:endPar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Trend Micro is an anti-malware vendor which offers threat protection for mobile,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hybrid clouds, SaaS and the IoT. Trend Micro provides users with endpoint, email and web security.</a:t>
            </a:r>
          </a:p>
        </p:txBody>
      </p:sp>
      <p:sp>
        <p:nvSpPr>
          <p:cNvPr id="15" name="Rectangle 14">
            <a:extLst>
              <a:ext uri="{FF2B5EF4-FFF2-40B4-BE49-F238E27FC236}">
                <a16:creationId xmlns:a16="http://schemas.microsoft.com/office/drawing/2014/main" id="{377A8CAC-06B1-4C6B-AF67-A7AB42397580}"/>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Tree>
    <p:extLst>
      <p:ext uri="{BB962C8B-B14F-4D97-AF65-F5344CB8AC3E}">
        <p14:creationId xmlns:p14="http://schemas.microsoft.com/office/powerpoint/2010/main" val="3830371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19" name="Rectangle 18">
            <a:extLst>
              <a:ext uri="{FF2B5EF4-FFF2-40B4-BE49-F238E27FC236}">
                <a16:creationId xmlns:a16="http://schemas.microsoft.com/office/drawing/2014/main" id="{C7D26280-6F6D-4462-B457-D6242CA2940B}"/>
              </a:ext>
            </a:extLst>
          </p:cNvPr>
          <p:cNvSpPr/>
          <p:nvPr/>
        </p:nvSpPr>
        <p:spPr>
          <a:xfrm>
            <a:off x="668049" y="544577"/>
            <a:ext cx="8952078" cy="461665"/>
          </a:xfrm>
          <a:prstGeom prst="rect">
            <a:avLst/>
          </a:prstGeom>
        </p:spPr>
        <p:txBody>
          <a:bodyPr wrap="square">
            <a:spAutoFit/>
          </a:bodyPr>
          <a:lstStyle/>
          <a:p>
            <a:pPr>
              <a:defRPr/>
            </a:pPr>
            <a:r>
              <a:rPr lang="en-GB" sz="2400" b="1" dirty="0">
                <a:solidFill>
                  <a:srgbClr val="7030A0"/>
                </a:solidFill>
                <a:latin typeface="Open Sans" panose="020B0606030504020204" pitchFamily="34" charset="0"/>
              </a:rPr>
              <a:t>CYBERSECURITY ROLES / DATA PROTECTION ROLES</a:t>
            </a:r>
            <a:endParaRPr lang="en-US" sz="2400" b="1" dirty="0">
              <a:solidFill>
                <a:srgbClr val="7030A0"/>
              </a:solidFill>
              <a:latin typeface="Open Sans" panose="020B0606030504020204" pitchFamily="34" charset="0"/>
            </a:endParaRPr>
          </a:p>
        </p:txBody>
      </p:sp>
      <p:sp>
        <p:nvSpPr>
          <p:cNvPr id="12" name="Rectangle 11">
            <a:extLst>
              <a:ext uri="{FF2B5EF4-FFF2-40B4-BE49-F238E27FC236}">
                <a16:creationId xmlns:a16="http://schemas.microsoft.com/office/drawing/2014/main" id="{C347F9E5-4943-8C45-856E-F1BD465CBBA9}"/>
              </a:ext>
            </a:extLst>
          </p:cNvPr>
          <p:cNvSpPr/>
          <p:nvPr/>
        </p:nvSpPr>
        <p:spPr>
          <a:xfrm>
            <a:off x="703189" y="2179032"/>
            <a:ext cx="8415866" cy="1915635"/>
          </a:xfrm>
          <a:prstGeom prst="rect">
            <a:avLst/>
          </a:prstGeom>
        </p:spPr>
        <p:txBody>
          <a:bodyPr vert="horz" lIns="91440" tIns="45720" rIns="91440" bIns="45720" rtlCol="0">
            <a:noAutofit/>
          </a:bodyPr>
          <a:lstStyle/>
          <a:p>
            <a:pPr marL="465138" indent="-227013" defTabSz="1005840" fontAlgn="base">
              <a:lnSpc>
                <a:spcPct val="150000"/>
              </a:lnSpc>
              <a:buClr>
                <a:srgbClr val="1D75BC"/>
              </a:buClr>
              <a:buSzPct val="125000"/>
              <a:buFont typeface="Arial" panose="020B0604020202020204" pitchFamily="34" charset="0"/>
              <a:buChar char="•"/>
            </a:pPr>
            <a:endParaRPr lang="en-US"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22" name="Rectangle 21">
            <a:extLst>
              <a:ext uri="{FF2B5EF4-FFF2-40B4-BE49-F238E27FC236}">
                <a16:creationId xmlns:a16="http://schemas.microsoft.com/office/drawing/2014/main" id="{2B2501D8-E806-1847-95EE-0D41FB3A61EA}"/>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F45275E-B5C5-48A2-BF2C-CE1AB359C7EB}"/>
              </a:ext>
            </a:extLst>
          </p:cNvPr>
          <p:cNvSpPr/>
          <p:nvPr/>
        </p:nvSpPr>
        <p:spPr>
          <a:xfrm>
            <a:off x="668048" y="1432399"/>
            <a:ext cx="8952077" cy="5016758"/>
          </a:xfrm>
          <a:prstGeom prst="rect">
            <a:avLst/>
          </a:prstGeom>
        </p:spPr>
        <p:txBody>
          <a:bodyPr wrap="square">
            <a:spAutoFit/>
          </a:bodyPr>
          <a:lstStyle/>
          <a:p>
            <a:pPr lvl="0" algn="just"/>
            <a:r>
              <a:rPr lang="en-GB" sz="2000" b="1" dirty="0">
                <a:solidFill>
                  <a:srgbClr val="7030A0"/>
                </a:solidFill>
                <a:latin typeface="Open Sans" panose="020B0604020202020204"/>
              </a:rPr>
              <a:t>Chief information security officer (CISO): </a:t>
            </a:r>
            <a:r>
              <a:rPr lang="en-GB" sz="2000" dirty="0">
                <a:solidFill>
                  <a:schemeClr val="tx1">
                    <a:lumMod val="65000"/>
                    <a:lumOff val="35000"/>
                  </a:schemeClr>
                </a:solidFill>
                <a:latin typeface="Open Sans" panose="020B0604020202020204"/>
              </a:rPr>
              <a:t>implements the security program across the organisation and oversees the IT security department's operations.</a:t>
            </a:r>
          </a:p>
          <a:p>
            <a:pPr lvl="0" algn="just"/>
            <a:endParaRPr lang="en-GB" sz="2000" dirty="0">
              <a:solidFill>
                <a:schemeClr val="tx1">
                  <a:lumMod val="65000"/>
                  <a:lumOff val="35000"/>
                </a:schemeClr>
              </a:solidFill>
              <a:latin typeface="Open Sans" panose="020B0604020202020204"/>
            </a:endParaRPr>
          </a:p>
          <a:p>
            <a:pPr lvl="0" algn="just"/>
            <a:r>
              <a:rPr lang="en-GB" sz="2000" b="1" dirty="0">
                <a:solidFill>
                  <a:srgbClr val="7030A0"/>
                </a:solidFill>
                <a:latin typeface="Open Sans" panose="020B0604020202020204"/>
              </a:rPr>
              <a:t>Security engineer: </a:t>
            </a:r>
            <a:r>
              <a:rPr lang="en-GB" sz="2000" dirty="0">
                <a:solidFill>
                  <a:schemeClr val="tx1">
                    <a:lumMod val="65000"/>
                    <a:lumOff val="35000"/>
                  </a:schemeClr>
                </a:solidFill>
                <a:latin typeface="Open Sans" panose="020B0604020202020204"/>
              </a:rPr>
              <a:t>protects company assets from threats with a focus on quality control within the IT infrastructure.</a:t>
            </a:r>
          </a:p>
          <a:p>
            <a:pPr lvl="0" algn="just"/>
            <a:endParaRPr lang="en-GB" sz="2000" dirty="0">
              <a:solidFill>
                <a:schemeClr val="tx1">
                  <a:lumMod val="65000"/>
                  <a:lumOff val="35000"/>
                </a:schemeClr>
              </a:solidFill>
              <a:latin typeface="Open Sans" panose="020B0604020202020204"/>
            </a:endParaRPr>
          </a:p>
          <a:p>
            <a:pPr lvl="0" algn="just"/>
            <a:r>
              <a:rPr lang="en-GB" sz="2000" b="1" dirty="0">
                <a:solidFill>
                  <a:srgbClr val="7030A0"/>
                </a:solidFill>
                <a:latin typeface="Open Sans" panose="020B0604020202020204"/>
              </a:rPr>
              <a:t>Security architect: </a:t>
            </a:r>
            <a:r>
              <a:rPr lang="en-GB" sz="2000" dirty="0">
                <a:solidFill>
                  <a:schemeClr val="tx1">
                    <a:lumMod val="65000"/>
                    <a:lumOff val="35000"/>
                  </a:schemeClr>
                </a:solidFill>
                <a:latin typeface="Open Sans" panose="020B0604020202020204"/>
              </a:rPr>
              <a:t>is responsible for planning, analysing, designing, testing, maintaining and supporting an enterprise's critical infrastructure.</a:t>
            </a:r>
          </a:p>
          <a:p>
            <a:pPr lvl="0" algn="just"/>
            <a:endParaRPr lang="en-GB" sz="2000" dirty="0">
              <a:solidFill>
                <a:schemeClr val="tx1">
                  <a:lumMod val="65000"/>
                  <a:lumOff val="35000"/>
                </a:schemeClr>
              </a:solidFill>
              <a:latin typeface="Open Sans" panose="020B0604020202020204"/>
            </a:endParaRPr>
          </a:p>
          <a:p>
            <a:pPr lvl="0" algn="just"/>
            <a:r>
              <a:rPr lang="en-GB" sz="2000" b="1" dirty="0">
                <a:solidFill>
                  <a:srgbClr val="7030A0"/>
                </a:solidFill>
                <a:latin typeface="Open Sans" panose="020B0604020202020204"/>
              </a:rPr>
              <a:t>Security analyst: </a:t>
            </a:r>
            <a:r>
              <a:rPr lang="en-GB" sz="2000" dirty="0">
                <a:solidFill>
                  <a:schemeClr val="tx1">
                    <a:lumMod val="65000"/>
                    <a:lumOff val="35000"/>
                  </a:schemeClr>
                </a:solidFill>
                <a:latin typeface="Open Sans" panose="020B0604020202020204"/>
              </a:rPr>
              <a:t>has several responsibilities that include planning security measures and controls, protecting digital files, and conducting both internal and external security audits.</a:t>
            </a:r>
          </a:p>
          <a:p>
            <a:pPr lvl="0" algn="just"/>
            <a:endParaRPr lang="en-GB" sz="2000" dirty="0">
              <a:solidFill>
                <a:schemeClr val="tx1">
                  <a:lumMod val="65000"/>
                  <a:lumOff val="35000"/>
                </a:schemeClr>
              </a:solidFill>
              <a:latin typeface="Open Sans" panose="020B0604020202020204"/>
            </a:endParaRPr>
          </a:p>
          <a:p>
            <a:pPr lvl="0" algn="just"/>
            <a:r>
              <a:rPr lang="en-GB" sz="2000" b="1" dirty="0">
                <a:solidFill>
                  <a:srgbClr val="7030A0"/>
                </a:solidFill>
                <a:latin typeface="Open Sans" panose="020B0604020202020204"/>
              </a:rPr>
              <a:t>Data protection officer (DPO): </a:t>
            </a:r>
            <a:r>
              <a:rPr lang="en-GB" sz="2000" dirty="0">
                <a:solidFill>
                  <a:schemeClr val="tx1">
                    <a:lumMod val="65000"/>
                    <a:lumOff val="35000"/>
                  </a:schemeClr>
                </a:solidFill>
                <a:latin typeface="Open Sans" panose="020B0604020202020204"/>
              </a:rPr>
              <a:t>performs the mandatory tasks set out in Art 39 GDPR for the protection of personal data.</a:t>
            </a:r>
          </a:p>
          <a:p>
            <a:pPr lvl="0" algn="just"/>
            <a:endParaRPr lang="en-GB" sz="2000" dirty="0"/>
          </a:p>
        </p:txBody>
      </p:sp>
      <p:sp>
        <p:nvSpPr>
          <p:cNvPr id="9" name="Rectangle 8">
            <a:extLst>
              <a:ext uri="{FF2B5EF4-FFF2-40B4-BE49-F238E27FC236}">
                <a16:creationId xmlns:a16="http://schemas.microsoft.com/office/drawing/2014/main" id="{BBFEE755-D62C-4315-BB32-6E5307F69479}"/>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spTree>
    <p:extLst>
      <p:ext uri="{BB962C8B-B14F-4D97-AF65-F5344CB8AC3E}">
        <p14:creationId xmlns:p14="http://schemas.microsoft.com/office/powerpoint/2010/main" val="1887101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05D879A3-98A0-4E4F-AD40-1D5D2FF771F4}"/>
              </a:ext>
            </a:extLst>
          </p:cNvPr>
          <p:cNvCxnSpPr>
            <a:cxnSpLocks/>
          </p:cNvCxnSpPr>
          <p:nvPr/>
        </p:nvCxnSpPr>
        <p:spPr>
          <a:xfrm>
            <a:off x="719528" y="541401"/>
            <a:ext cx="890059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22B92785-BACA-420F-A677-C21B428DE7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528" y="7295143"/>
            <a:ext cx="1199478" cy="245607"/>
          </a:xfrm>
          <a:prstGeom prst="rect">
            <a:avLst/>
          </a:prstGeom>
        </p:spPr>
      </p:pic>
      <p:sp>
        <p:nvSpPr>
          <p:cNvPr id="19" name="Rectangle 18">
            <a:extLst>
              <a:ext uri="{FF2B5EF4-FFF2-40B4-BE49-F238E27FC236}">
                <a16:creationId xmlns:a16="http://schemas.microsoft.com/office/drawing/2014/main" id="{C7D26280-6F6D-4462-B457-D6242CA2940B}"/>
              </a:ext>
            </a:extLst>
          </p:cNvPr>
          <p:cNvSpPr/>
          <p:nvPr/>
        </p:nvSpPr>
        <p:spPr>
          <a:xfrm>
            <a:off x="668049" y="544577"/>
            <a:ext cx="8952078" cy="461665"/>
          </a:xfrm>
          <a:prstGeom prst="rect">
            <a:avLst/>
          </a:prstGeom>
        </p:spPr>
        <p:txBody>
          <a:bodyPr wrap="square">
            <a:spAutoFit/>
          </a:bodyPr>
          <a:lstStyle/>
          <a:p>
            <a:pPr>
              <a:defRPr/>
            </a:pPr>
            <a:r>
              <a:rPr lang="en-GB" sz="2400" b="1" dirty="0">
                <a:solidFill>
                  <a:srgbClr val="7030A0"/>
                </a:solidFill>
                <a:latin typeface="Open Sans" panose="020B0606030504020204" pitchFamily="34" charset="0"/>
              </a:rPr>
              <a:t>RISK MANAGEMENT POLICIES – WHAT TO LOOK FOR</a:t>
            </a:r>
            <a:endParaRPr lang="en-US" sz="2400" b="1" dirty="0">
              <a:solidFill>
                <a:srgbClr val="7030A0"/>
              </a:solidFill>
              <a:latin typeface="Open Sans" panose="020B0606030504020204" pitchFamily="34" charset="0"/>
            </a:endParaRPr>
          </a:p>
        </p:txBody>
      </p:sp>
      <p:sp>
        <p:nvSpPr>
          <p:cNvPr id="12" name="Rectangle 11">
            <a:extLst>
              <a:ext uri="{FF2B5EF4-FFF2-40B4-BE49-F238E27FC236}">
                <a16:creationId xmlns:a16="http://schemas.microsoft.com/office/drawing/2014/main" id="{C347F9E5-4943-8C45-856E-F1BD465CBBA9}"/>
              </a:ext>
            </a:extLst>
          </p:cNvPr>
          <p:cNvSpPr/>
          <p:nvPr/>
        </p:nvSpPr>
        <p:spPr>
          <a:xfrm>
            <a:off x="703189" y="2179032"/>
            <a:ext cx="8415866" cy="1915635"/>
          </a:xfrm>
          <a:prstGeom prst="rect">
            <a:avLst/>
          </a:prstGeom>
        </p:spPr>
        <p:txBody>
          <a:bodyPr vert="horz" lIns="91440" tIns="45720" rIns="91440" bIns="45720" rtlCol="0">
            <a:noAutofit/>
          </a:bodyPr>
          <a:lstStyle/>
          <a:p>
            <a:pPr marL="465138" indent="-227013" defTabSz="1005840" fontAlgn="base">
              <a:lnSpc>
                <a:spcPct val="150000"/>
              </a:lnSpc>
              <a:buClr>
                <a:srgbClr val="1D75BC"/>
              </a:buClr>
              <a:buSzPct val="125000"/>
              <a:buFont typeface="Arial" panose="020B0604020202020204" pitchFamily="34" charset="0"/>
              <a:buChar char="•"/>
            </a:pPr>
            <a:endParaRPr lang="en-US" dirty="0">
              <a:solidFill>
                <a:schemeClr val="tx1">
                  <a:lumMod val="65000"/>
                  <a:lumOff val="35000"/>
                </a:schemeClr>
              </a:solidFill>
              <a:latin typeface="Open Sans" panose="020B0604020202020204"/>
              <a:ea typeface="Open Sans" panose="020B0604020202020204" charset="0"/>
              <a:cs typeface="Open Sans" panose="020B0604020202020204" charset="0"/>
            </a:endParaRPr>
          </a:p>
        </p:txBody>
      </p:sp>
      <p:sp>
        <p:nvSpPr>
          <p:cNvPr id="16" name="Rectangle 15">
            <a:extLst>
              <a:ext uri="{FF2B5EF4-FFF2-40B4-BE49-F238E27FC236}">
                <a16:creationId xmlns:a16="http://schemas.microsoft.com/office/drawing/2014/main" id="{BC16510E-2771-4645-8556-D1314DE473D1}"/>
              </a:ext>
            </a:extLst>
          </p:cNvPr>
          <p:cNvSpPr/>
          <p:nvPr/>
        </p:nvSpPr>
        <p:spPr>
          <a:xfrm>
            <a:off x="452652" y="3668405"/>
            <a:ext cx="9605748" cy="2591597"/>
          </a:xfrm>
          <a:prstGeom prst="rect">
            <a:avLst/>
          </a:prstGeom>
        </p:spPr>
        <p:txBody>
          <a:bodyPr vert="horz" wrap="square" lIns="91440" tIns="45720" rIns="91440" bIns="45720" numCol="2" rtlCol="0">
            <a:noAutofit/>
          </a:bodyPr>
          <a:lstStyle/>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Access Controls</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Data Loss Prevention</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Encryption</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Network Segmentation</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Anti Virus</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Patching/Upgrades</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Business Continuity Management</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Disaster Recovery</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Forensic Capabilities</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Privacy Policy</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Data Governance</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Data Classification </a:t>
            </a:r>
            <a:br>
              <a:rPr lang="en-GB" dirty="0">
                <a:solidFill>
                  <a:schemeClr val="tx1">
                    <a:lumMod val="65000"/>
                    <a:lumOff val="35000"/>
                  </a:schemeClr>
                </a:solidFill>
                <a:latin typeface="Open Sans" panose="020B0604020202020204"/>
              </a:rPr>
            </a:br>
            <a:r>
              <a:rPr lang="en-GB" dirty="0">
                <a:solidFill>
                  <a:schemeClr val="tx1">
                    <a:lumMod val="65000"/>
                    <a:lumOff val="35000"/>
                  </a:schemeClr>
                </a:solidFill>
                <a:latin typeface="Open Sans" panose="020B0604020202020204"/>
              </a:rPr>
              <a:t>(including IP Protection)</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Data Retention</a:t>
            </a:r>
          </a:p>
          <a:p>
            <a:pPr marL="523875" indent="-285750" defTabSz="1005840" fontAlgn="base">
              <a:lnSpc>
                <a:spcPct val="150000"/>
              </a:lnSpc>
              <a:buClr>
                <a:srgbClr val="7030A0"/>
              </a:buClr>
              <a:buSzPct val="125000"/>
              <a:buFont typeface="Arial" panose="020B0604020202020204" pitchFamily="34" charset="0"/>
              <a:buChar char="•"/>
            </a:pPr>
            <a:r>
              <a:rPr lang="en-GB" dirty="0">
                <a:solidFill>
                  <a:schemeClr val="tx1">
                    <a:lumMod val="65000"/>
                    <a:lumOff val="35000"/>
                  </a:schemeClr>
                </a:solidFill>
                <a:latin typeface="Open Sans" panose="020B0604020202020204"/>
              </a:rPr>
              <a:t>Data Breach/Incident Management</a:t>
            </a:r>
            <a:endParaRPr lang="en-US" dirty="0">
              <a:solidFill>
                <a:schemeClr val="tx1">
                  <a:lumMod val="65000"/>
                  <a:lumOff val="35000"/>
                </a:schemeClr>
              </a:solidFill>
              <a:latin typeface="Open Sans" panose="020B0604020202020204"/>
            </a:endParaRPr>
          </a:p>
        </p:txBody>
      </p:sp>
      <p:sp>
        <p:nvSpPr>
          <p:cNvPr id="20" name="Rectangle 19">
            <a:extLst>
              <a:ext uri="{FF2B5EF4-FFF2-40B4-BE49-F238E27FC236}">
                <a16:creationId xmlns:a16="http://schemas.microsoft.com/office/drawing/2014/main" id="{2C63F6F2-E47D-4940-AC20-A47908D66330}"/>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3016F49-7B84-4CE1-A0E1-7A4EC449DCCB}"/>
              </a:ext>
            </a:extLst>
          </p:cNvPr>
          <p:cNvSpPr/>
          <p:nvPr/>
        </p:nvSpPr>
        <p:spPr>
          <a:xfrm>
            <a:off x="703189" y="325545"/>
            <a:ext cx="5182603" cy="228076"/>
          </a:xfrm>
          <a:prstGeom prst="rect">
            <a:avLst/>
          </a:prstGeom>
        </p:spPr>
        <p:txBody>
          <a:bodyPr wrap="square">
            <a:spAutoFit/>
          </a:bodyPr>
          <a:lstStyle/>
          <a:p>
            <a:r>
              <a:rPr lang="en-US" sz="882" dirty="0">
                <a:solidFill>
                  <a:schemeClr val="tx1">
                    <a:lumMod val="65000"/>
                    <a:lumOff val="35000"/>
                  </a:schemeClr>
                </a:solidFill>
                <a:latin typeface="Open Sans" panose="020B0606030504020204" pitchFamily="34" charset="0"/>
              </a:rPr>
              <a:t>WHAT IS THE CYBER RISK LANGUAGE? |  PHILLIP REES</a:t>
            </a:r>
          </a:p>
        </p:txBody>
      </p:sp>
      <p:pic>
        <p:nvPicPr>
          <p:cNvPr id="9" name="Picture 2" descr="Image result for it images">
            <a:extLst>
              <a:ext uri="{FF2B5EF4-FFF2-40B4-BE49-F238E27FC236}">
                <a16:creationId xmlns:a16="http://schemas.microsoft.com/office/drawing/2014/main" id="{FAD9E856-AD95-477C-9FB0-7E6D50AF4C04}"/>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3056" y="1006242"/>
            <a:ext cx="10045344" cy="259158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267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362772-86D1-214D-976D-FB9B63B9BF8B}"/>
              </a:ext>
            </a:extLst>
          </p:cNvPr>
          <p:cNvSpPr>
            <a:spLocks noGrp="1"/>
          </p:cNvSpPr>
          <p:nvPr>
            <p:ph type="body" sz="quarter" idx="10"/>
          </p:nvPr>
        </p:nvSpPr>
        <p:spPr>
          <a:xfrm>
            <a:off x="479605" y="4839405"/>
            <a:ext cx="4997819" cy="624311"/>
          </a:xfrm>
        </p:spPr>
        <p:txBody>
          <a:bodyPr>
            <a:normAutofit/>
          </a:bodyPr>
          <a:lstStyle/>
          <a:p>
            <a:r>
              <a:rPr lang="en-US" sz="2800" b="1" dirty="0">
                <a:solidFill>
                  <a:schemeClr val="tx1">
                    <a:lumMod val="65000"/>
                    <a:lumOff val="35000"/>
                  </a:schemeClr>
                </a:solidFill>
              </a:rPr>
              <a:t>Thank You</a:t>
            </a:r>
          </a:p>
        </p:txBody>
      </p:sp>
      <p:sp>
        <p:nvSpPr>
          <p:cNvPr id="8" name="TextBox 7">
            <a:extLst>
              <a:ext uri="{FF2B5EF4-FFF2-40B4-BE49-F238E27FC236}">
                <a16:creationId xmlns:a16="http://schemas.microsoft.com/office/drawing/2014/main" id="{E316A772-BDD6-6843-B2B8-89B6D899A71D}"/>
              </a:ext>
            </a:extLst>
          </p:cNvPr>
          <p:cNvSpPr txBox="1"/>
          <p:nvPr/>
        </p:nvSpPr>
        <p:spPr>
          <a:xfrm>
            <a:off x="6033739" y="4839405"/>
            <a:ext cx="4217517" cy="427809"/>
          </a:xfrm>
          <a:prstGeom prst="rect">
            <a:avLst/>
          </a:prstGeom>
          <a:noFill/>
        </p:spPr>
        <p:txBody>
          <a:bodyPr wrap="square" rtlCol="0">
            <a:spAutoFit/>
          </a:bodyPr>
          <a:lstStyle/>
          <a:p>
            <a:pPr>
              <a:lnSpc>
                <a:spcPts val="1188"/>
              </a:lnSpc>
            </a:pPr>
            <a:endParaRPr lang="en-US" sz="132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ts val="1188"/>
              </a:lnSpc>
            </a:pPr>
            <a:r>
              <a:rPr lang="en-U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phillip.rees@ankura.com</a:t>
            </a:r>
          </a:p>
        </p:txBody>
      </p:sp>
      <p:sp>
        <p:nvSpPr>
          <p:cNvPr id="4" name="CustomSlideIdentityColor">
            <a:extLst>
              <a:ext uri="{FF2B5EF4-FFF2-40B4-BE49-F238E27FC236}">
                <a16:creationId xmlns:a16="http://schemas.microsoft.com/office/drawing/2014/main" id="{89FF93CE-D774-AE49-BAF5-3DF6FD51CFE3}"/>
              </a:ext>
            </a:extLst>
          </p:cNvPr>
          <p:cNvSpPr/>
          <p:nvPr/>
        </p:nvSpPr>
        <p:spPr>
          <a:xfrm>
            <a:off x="0" y="355644"/>
            <a:ext cx="719528" cy="1860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43776"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7151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3" ma:contentTypeDescription="Create a new document." ma:contentTypeScope="" ma:versionID="90b1f749cc598f378c562e24c3824558">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5028a69e7fc812058b3129bade10cba7"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695391-DAEC-434B-AF92-4152A0B9C26D}">
  <ds:schemaRefs>
    <ds:schemaRef ds:uri="3cb5586a-b104-48d0-a2e2-069c4e85f46a"/>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4C43F06-1BEA-4AB6-8E52-80994A8D2C6A}">
  <ds:schemaRefs>
    <ds:schemaRef ds:uri="http://schemas.microsoft.com/sharepoint/v3/contenttype/forms"/>
  </ds:schemaRefs>
</ds:datastoreItem>
</file>

<file path=customXml/itemProps3.xml><?xml version="1.0" encoding="utf-8"?>
<ds:datastoreItem xmlns:ds="http://schemas.openxmlformats.org/officeDocument/2006/customXml" ds:itemID="{BA933406-F8C1-404E-8B3F-96763DECDB9E}"/>
</file>

<file path=docProps/app.xml><?xml version="1.0" encoding="utf-8"?>
<Properties xmlns="http://schemas.openxmlformats.org/officeDocument/2006/extended-properties" xmlns:vt="http://schemas.openxmlformats.org/officeDocument/2006/docPropsVTypes">
  <Template>Office Theme</Template>
  <TotalTime>98929</TotalTime>
  <Words>382</Words>
  <Application>Microsoft Office PowerPoint</Application>
  <PresentationFormat>Custom</PresentationFormat>
  <Paragraphs>117</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Jaclyn Hesse</dc:creator>
  <cp:lastModifiedBy>Claire Jones</cp:lastModifiedBy>
  <cp:revision>1242</cp:revision>
  <cp:lastPrinted>2019-08-06T21:27:25Z</cp:lastPrinted>
  <dcterms:created xsi:type="dcterms:W3CDTF">2017-10-17T14:25:35Z</dcterms:created>
  <dcterms:modified xsi:type="dcterms:W3CDTF">2019-10-07T08:39:39Z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