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</p:sldMasterIdLst>
  <p:notesMasterIdLst>
    <p:notesMasterId r:id="rId23"/>
  </p:notesMasterIdLst>
  <p:sldIdLst>
    <p:sldId id="256" r:id="rId3"/>
    <p:sldId id="290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A1C23"/>
    <a:srgbClr val="F9B122"/>
    <a:srgbClr val="00A9B9"/>
    <a:srgbClr val="009E45"/>
    <a:srgbClr val="B91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4629"/>
  </p:normalViewPr>
  <p:slideViewPr>
    <p:cSldViewPr snapToGrid="0" snapToObjects="1">
      <p:cViewPr varScale="1">
        <p:scale>
          <a:sx n="167" d="100"/>
          <a:sy n="167" d="100"/>
        </p:scale>
        <p:origin x="16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4D815-1D4C-C445-9A24-80ACC776188E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48D46-60FA-BB4A-96F2-5E323701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6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0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1785"/>
            <a:ext cx="12185651" cy="6854429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1435" y="1661826"/>
            <a:ext cx="10791428" cy="3838862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>
              <a:defRPr sz="2100">
                <a:solidFill>
                  <a:schemeClr val="bg1"/>
                </a:solidFill>
                <a:latin typeface="Noto Serif" charset="0"/>
                <a:ea typeface="Noto Serif" charset="0"/>
                <a:cs typeface="Noto Serif" charset="0"/>
              </a:defRPr>
            </a:lvl2pPr>
            <a:lvl3pPr>
              <a:defRPr sz="2100">
                <a:solidFill>
                  <a:schemeClr val="bg1"/>
                </a:solidFill>
                <a:latin typeface="Noto Serif" charset="0"/>
                <a:ea typeface="Noto Serif" charset="0"/>
                <a:cs typeface="Noto Serif" charset="0"/>
              </a:defRPr>
            </a:lvl3pPr>
            <a:lvl4pPr>
              <a:defRPr sz="2100">
                <a:solidFill>
                  <a:schemeClr val="bg1"/>
                </a:solidFill>
                <a:latin typeface="Noto Serif" charset="0"/>
                <a:ea typeface="Noto Serif" charset="0"/>
                <a:cs typeface="Noto Serif" charset="0"/>
              </a:defRPr>
            </a:lvl4pPr>
            <a:lvl5pPr>
              <a:defRPr sz="2100">
                <a:solidFill>
                  <a:schemeClr val="bg1"/>
                </a:solidFill>
                <a:latin typeface="Noto Serif" charset="0"/>
                <a:ea typeface="Noto Serif" charset="0"/>
                <a:cs typeface="Noto Serif" charset="0"/>
              </a:defRPr>
            </a:lvl5pPr>
          </a:lstStyle>
          <a:p>
            <a:pPr lvl="0"/>
            <a:r>
              <a:rPr lang="en-US" dirty="0"/>
              <a:t>Size 24 font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681435" y="570912"/>
            <a:ext cx="8722447" cy="6741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981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1785"/>
            <a:ext cx="12185651" cy="685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28"/>
            <a:ext cx="12191998" cy="6854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35" y="570912"/>
            <a:ext cx="8722447" cy="674176"/>
          </a:xfrm>
        </p:spPr>
        <p:txBody>
          <a:bodyPr lIns="0" tIns="0" rIns="0" bIns="0">
            <a:normAutofit/>
          </a:bodyPr>
          <a:lstStyle>
            <a:lvl1pPr>
              <a:defRPr sz="3200" b="0" i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1785"/>
            <a:ext cx="12185651" cy="685442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35" y="1815999"/>
            <a:ext cx="10515600" cy="4351338"/>
          </a:xfrm>
        </p:spPr>
        <p:txBody>
          <a:bodyPr lIns="0" tIns="0" rIns="0" bIns="0" anchor="t">
            <a:normAutofit/>
          </a:bodyPr>
          <a:lstStyle>
            <a:lvl1pPr marL="228600" indent="-228600">
              <a:buClr>
                <a:srgbClr val="DA1C23"/>
              </a:buClr>
              <a:buFont typeface="Wingdings" panose="05000000000000000000" pitchFamily="2" charset="2"/>
              <a:buChar char="§"/>
              <a:defRPr sz="2400" b="0" i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DA1C23"/>
              </a:buClr>
              <a:buFont typeface="Segoe UI" panose="020B0502040204020203" pitchFamily="34" charset="0"/>
              <a:buChar char="‐"/>
              <a:defRPr sz="2200" b="0" i="0">
                <a:solidFill>
                  <a:schemeClr val="accent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buClr>
                <a:srgbClr val="DA1C23"/>
              </a:buClr>
              <a:defRPr sz="2000" b="0" i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2100" b="0" i="0">
                <a:solidFill>
                  <a:schemeClr val="tx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100" b="0" i="0">
                <a:solidFill>
                  <a:schemeClr val="tx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7927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3"/>
            <a:ext cx="12191998" cy="6854429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content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FB6-3605-B843-B201-F9FC7C72FE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09600" y="1606550"/>
            <a:ext cx="10972800" cy="4040717"/>
          </a:xfrm>
          <a:prstGeom prst="rect">
            <a:avLst/>
          </a:prstGeom>
        </p:spPr>
        <p:txBody>
          <a:bodyPr vert="horz" lIns="0" rIns="0"/>
          <a:lstStyle>
            <a:lvl1pPr marL="0" indent="277200">
              <a:spcBef>
                <a:spcPts val="768"/>
              </a:spcBef>
              <a:spcAft>
                <a:spcPts val="0"/>
              </a:spcAft>
              <a:buClr>
                <a:srgbClr val="D12B24"/>
              </a:buClr>
              <a:buFont typeface="Lucida Grande"/>
              <a:buChar char="‣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Gill Sans MT"/>
              </a:defRPr>
            </a:lvl1pPr>
            <a:lvl2pPr marL="0" indent="277200">
              <a:spcBef>
                <a:spcPts val="768"/>
              </a:spcBef>
              <a:spcAft>
                <a:spcPts val="0"/>
              </a:spcAft>
              <a:buClr>
                <a:srgbClr val="D12B24"/>
              </a:buClr>
              <a:buFont typeface="Lucida Grande"/>
              <a:buChar char="‣"/>
              <a:defRPr sz="2200" baseline="0">
                <a:solidFill>
                  <a:schemeClr val="tx1">
                    <a:lumMod val="75000"/>
                    <a:lumOff val="25000"/>
                  </a:schemeClr>
                </a:solidFill>
                <a:latin typeface="Gill Sans MT"/>
              </a:defRPr>
            </a:lvl2pPr>
            <a:lvl3pPr marL="0" indent="277200">
              <a:spcBef>
                <a:spcPts val="768"/>
              </a:spcBef>
              <a:spcAft>
                <a:spcPts val="0"/>
              </a:spcAft>
              <a:buClr>
                <a:srgbClr val="D12B24"/>
              </a:buClr>
              <a:buFont typeface="Lucida Grande"/>
              <a:buChar char="‣"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Gill Sans MT"/>
              </a:defRPr>
            </a:lvl3pPr>
            <a:lvl4pPr marL="0" indent="277200">
              <a:spcBef>
                <a:spcPts val="768"/>
              </a:spcBef>
              <a:spcAft>
                <a:spcPts val="0"/>
              </a:spcAft>
              <a:buClr>
                <a:srgbClr val="D12B24"/>
              </a:buClr>
              <a:buFont typeface="Lucida Grande"/>
              <a:buChar char="‣"/>
              <a:defRPr>
                <a:latin typeface="Gill Sans MT"/>
              </a:defRPr>
            </a:lvl4pPr>
            <a:lvl5pPr marL="0" indent="277200">
              <a:spcBef>
                <a:spcPts val="768"/>
              </a:spcBef>
              <a:spcAft>
                <a:spcPts val="0"/>
              </a:spcAft>
              <a:buClr>
                <a:srgbClr val="D12B24"/>
              </a:buClr>
              <a:buFont typeface="Lucida Grande"/>
              <a:buChar char="‣"/>
              <a:defRPr>
                <a:latin typeface="Gill Sans MT"/>
              </a:defRPr>
            </a:lvl5pPr>
          </a:lstStyle>
          <a:p>
            <a:pPr lvl="0"/>
            <a:r>
              <a:rPr lang="en-GB" dirty="0"/>
              <a:t>Size 24 font</a:t>
            </a:r>
          </a:p>
          <a:p>
            <a:pPr lvl="1"/>
            <a:r>
              <a:rPr lang="en-GB" dirty="0"/>
              <a:t>Size 22 font</a:t>
            </a:r>
          </a:p>
          <a:p>
            <a:pPr lvl="2"/>
            <a:r>
              <a:rPr lang="en-GB" dirty="0"/>
              <a:t>Size 20 font</a:t>
            </a:r>
          </a:p>
        </p:txBody>
      </p:sp>
    </p:spTree>
    <p:extLst>
      <p:ext uri="{BB962C8B-B14F-4D97-AF65-F5344CB8AC3E}">
        <p14:creationId xmlns:p14="http://schemas.microsoft.com/office/powerpoint/2010/main" val="5338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3B1B9-3CE9-364D-883B-696293853C6A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82059-7591-E142-9E32-8473173D9D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1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M PPT contents slide 254x190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9C00FB6-3605-B843-B201-F9FC7C72FE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1113276"/>
            <a:ext cx="10856384" cy="1588"/>
          </a:xfrm>
          <a:prstGeom prst="line">
            <a:avLst/>
          </a:prstGeom>
          <a:ln>
            <a:solidFill>
              <a:srgbClr val="D12F2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09601" y="433398"/>
            <a:ext cx="8884356" cy="6300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6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100" kern="1200" cap="all" baseline="0">
          <a:solidFill>
            <a:schemeClr val="tx1">
              <a:lumMod val="75000"/>
              <a:lumOff val="25000"/>
            </a:schemeClr>
          </a:solidFill>
          <a:latin typeface="Gill Sans M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33978" y="2660046"/>
            <a:ext cx="9089142" cy="13709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MODERN SLAVERY AND HUMAN TRAFFICKING</a:t>
            </a:r>
          </a:p>
          <a:p>
            <a:pPr lvl="0"/>
            <a:r>
              <a:rPr lang="en-US" sz="16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UK Businesses can comply with their obligations under the Modern Slavery Act 2015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3978" y="3528060"/>
            <a:ext cx="8722447" cy="20345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Thursday 11 October 2018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Jim Lister</a:t>
            </a:r>
          </a:p>
          <a:p>
            <a:r>
              <a:rPr lang="en-US" sz="1800" dirty="0">
                <a:solidFill>
                  <a:schemeClr val="bg1"/>
                </a:solidFill>
              </a:rPr>
              <a:t>Partner and Head of Employment </a:t>
            </a:r>
          </a:p>
          <a:p>
            <a:r>
              <a:rPr lang="en-US" sz="1800" dirty="0">
                <a:solidFill>
                  <a:schemeClr val="bg1"/>
                </a:solidFill>
              </a:rPr>
              <a:t>BLM</a:t>
            </a:r>
          </a:p>
          <a:p>
            <a:r>
              <a:rPr lang="en-US" sz="1800" dirty="0">
                <a:solidFill>
                  <a:schemeClr val="bg1"/>
                </a:solidFill>
              </a:rPr>
              <a:t>E: jim.lister@blmlaw.com</a:t>
            </a:r>
          </a:p>
        </p:txBody>
      </p:sp>
    </p:spTree>
    <p:extLst>
      <p:ext uri="{BB962C8B-B14F-4D97-AF65-F5344CB8AC3E}">
        <p14:creationId xmlns:p14="http://schemas.microsoft.com/office/powerpoint/2010/main" val="30478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80F5-6E86-4E0F-B6E2-D22D94C5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during the webinar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968D4A-5ECF-4119-BB5A-DAC2156A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FB6-3605-B843-B201-F9FC7C72FE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4A331-D5E9-4387-8E2F-71B78536E7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06550"/>
            <a:ext cx="4436745" cy="4040717"/>
          </a:xfrm>
        </p:spPr>
        <p:txBody>
          <a:bodyPr/>
          <a:lstStyle/>
          <a:p>
            <a:r>
              <a:rPr lang="en-GB" dirty="0"/>
              <a:t>Use the GoToWebinar console to ask any questions during the webinar.</a:t>
            </a:r>
          </a:p>
          <a:p>
            <a:r>
              <a:rPr lang="en-GB" dirty="0"/>
              <a:t>The console may minimise due to inactivity, simply click the orange arrow to expand it again</a:t>
            </a:r>
          </a:p>
        </p:txBody>
      </p:sp>
      <p:pic>
        <p:nvPicPr>
          <p:cNvPr id="1028" name="Picture 4" descr="Image result for go to webinar attendee view">
            <a:extLst>
              <a:ext uri="{FF2B5EF4-FFF2-40B4-BE49-F238E27FC236}">
                <a16:creationId xmlns:a16="http://schemas.microsoft.com/office/drawing/2014/main" id="{FE664DA4-61CA-4483-99B1-E78B6C222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34" y="1389144"/>
            <a:ext cx="2842245" cy="46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8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606550"/>
            <a:ext cx="10972800" cy="4382770"/>
          </a:xfrm>
        </p:spPr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this Webinar, we will;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Identify what is Modern Slavery.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Explain what obligations are created for UK businesses under the Modern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Slavery Act 2015.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Describe the steps businesses must take to meet those obligations.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Look at best practice and review what businesses are doing to comply with, and exceed,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their obligations. </a:t>
            </a:r>
          </a:p>
        </p:txBody>
      </p:sp>
    </p:spTree>
    <p:extLst>
      <p:ext uri="{BB962C8B-B14F-4D97-AF65-F5344CB8AC3E}">
        <p14:creationId xmlns:p14="http://schemas.microsoft.com/office/powerpoint/2010/main" val="3282881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obligation in 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S54 of the Modern Slavery Act 2015 (the MSA) requires that any commercial organisation operating in the UK with a global turnover of £36 million or more must publish a slavery and human trafficking statement each financial year, setting out steps taken to ensure that there is no human slavery or human trafficking in its business or supply chain. </a:t>
            </a:r>
          </a:p>
        </p:txBody>
      </p:sp>
    </p:spTree>
    <p:extLst>
      <p:ext uri="{BB962C8B-B14F-4D97-AF65-F5344CB8AC3E}">
        <p14:creationId xmlns:p14="http://schemas.microsoft.com/office/powerpoint/2010/main" val="3217316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obligation in 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339850"/>
            <a:ext cx="10972800" cy="4634230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A statement must be produced for each financial year after 31</a:t>
            </a:r>
            <a:r>
              <a:rPr lang="en-GB" sz="2000" baseline="30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March 2016.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There is no prescribed form; a business has complied if it simply states.                                           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i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“we have taken no steps”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Statement must be approved by the board and signed by a director or equivalent.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The statement must appear on the company website, with a clear link on the home page.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There are no criminal sanctions for non compliance; in theory the Secretary of State could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apply for an injunction against a defaulting company.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No enforcement has been taken against any organisation since the creation of the obligation.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83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is modern slavery?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240790"/>
            <a:ext cx="10972800" cy="4969510"/>
          </a:xfrm>
        </p:spPr>
        <p:txBody>
          <a:bodyPr/>
          <a:lstStyle/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MSA creates three offences, making it a crime to engage in;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Slavery or servitude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Forced or compulsory labour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Human trafficking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person commits an offence if he knows </a:t>
            </a:r>
            <a:r>
              <a:rPr lang="en-GB" sz="2000" u="sng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 OUGHT TO KNOW</a:t>
            </a: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that a person who he requires to carry out labour is being forced or coerced to carry out that labour.</a:t>
            </a: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S1(5) MSA – the consent of the person performing the work does not preclude a  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determination that he is carrying out forced labour.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	UK businesses are unlikely to inadvertently commit the primary offences 	under MSA – but  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risks may exist; eg. in relation to staff provided by gangmasters or worker agencies. </a:t>
            </a:r>
          </a:p>
        </p:txBody>
      </p:sp>
    </p:spTree>
    <p:extLst>
      <p:ext uri="{BB962C8B-B14F-4D97-AF65-F5344CB8AC3E}">
        <p14:creationId xmlns:p14="http://schemas.microsoft.com/office/powerpoint/2010/main" val="162811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offences in more detail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1446530"/>
            <a:ext cx="10972800" cy="4040717"/>
          </a:xfrm>
        </p:spPr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Slavery or Servitude – is to be construed in accordance with the European Convention on Human Rights (ECHR)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simple terms, a person kept in slavery is one who is;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Denied their liberty or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Compelled to provide services by coercion or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Is treated as being “owned”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Examples of slavery include debt bondage, but payment for services does not preclude slavery.  </a:t>
            </a:r>
          </a:p>
        </p:txBody>
      </p:sp>
    </p:spTree>
    <p:extLst>
      <p:ext uri="{BB962C8B-B14F-4D97-AF65-F5344CB8AC3E}">
        <p14:creationId xmlns:p14="http://schemas.microsoft.com/office/powerpoint/2010/main" val="204168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offences in more detail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286510"/>
            <a:ext cx="10972800" cy="4748530"/>
          </a:xfrm>
        </p:spPr>
        <p:txBody>
          <a:bodyPr/>
          <a:lstStyle/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Forced or compulsory labour – labour which is extracted by coercion, oppression or deception of the worker, regardless of whether he is aware of the situation.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Human trafficking – arranging or facilitating the victim’s travel (including with their consent) with a view to them being exploited.</a:t>
            </a: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order to commit the criminal offence, the offender must;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Intend to exploit the victim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Know or ought to know, that another is likely to exploit them.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Note – Human Trafficking is wider than the other offences; “Exploiting” is a wider term than slavery or forced labour.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Convictions in relation to slavery or forced labour carry a maximum sentence of life imprisonment. Offences relating to Human Trafficking carry a maximum 10 years term. 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497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S2 of the msa – the meaning of “exploitation”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7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Human Trafficking takes place to facilitate exploitation.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Exploitation includes;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Subjecting the victim to force, threats or deception to induce him to provide any services or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Using the fact that the victim is a child, or disabled, or has a family relationship, to induce them to provide services where a person to whom that disadvantage did not apply would be unlikely to provide services.  </a:t>
            </a:r>
          </a:p>
        </p:txBody>
      </p:sp>
    </p:spTree>
    <p:extLst>
      <p:ext uri="{BB962C8B-B14F-4D97-AF65-F5344CB8AC3E}">
        <p14:creationId xmlns:p14="http://schemas.microsoft.com/office/powerpoint/2010/main" val="253445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Who needs to publish a statement?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446530"/>
            <a:ext cx="10972800" cy="4352290"/>
          </a:xfrm>
        </p:spPr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Any Limited Company or Partnership which supplies goods or services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Which carries out business or part of a business in the UK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 which has annual turnover of £36m or more.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Calculating turnover – for this purpose includes the income of any subsidiary, whether in the UK or not.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Where a parent and one or more subsidiaries is required to produce a statement, the parent may produce a statement that subsidiaries may rely upon, provided it deals with the supply chain of the subsidiary.  </a:t>
            </a:r>
          </a:p>
        </p:txBody>
      </p:sp>
    </p:spTree>
    <p:extLst>
      <p:ext uri="{BB962C8B-B14F-4D97-AF65-F5344CB8AC3E}">
        <p14:creationId xmlns:p14="http://schemas.microsoft.com/office/powerpoint/2010/main" val="1962180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International groups and statements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362710"/>
            <a:ext cx="10972800" cy="4519930"/>
          </a:xfrm>
        </p:spPr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Act contains fairly complicated rules.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A UK company must include its foreign subsidiaries in its turnover to decide if it reaches the   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£36m threshold.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	But those foreign subsidiaries do not need to produce their own statement. But if the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foreign subsidiary forms part of the parent supply chain, it must be included in the parents   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statement.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The UK subsidiary of a foreign company must provide a statement if on its 	own account it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has a turnover of £36m.</a:t>
            </a:r>
          </a:p>
        </p:txBody>
      </p:sp>
    </p:spTree>
    <p:extLst>
      <p:ext uri="{BB962C8B-B14F-4D97-AF65-F5344CB8AC3E}">
        <p14:creationId xmlns:p14="http://schemas.microsoft.com/office/powerpoint/2010/main" val="44160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duty to report – what is a supply chain?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286509"/>
            <a:ext cx="10972800" cy="4954271"/>
          </a:xfrm>
        </p:spPr>
        <p:txBody>
          <a:bodyPr/>
          <a:lstStyle/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Act requires relevant companies to report of their “supply chains”; that term is not defined.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Govt guidance document “Transparency in Supply Chains” says that the term “supply chain” has its “everyday meaning”.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term “supply chain” does not appear in the OED.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Wikipedia defines “supply chain” thus;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“a system of organisations, people, activities and resources involved in moving a product or service from supplier to customer”.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 its narrowest, it is difficult to see how many organisations in the service or financial sectors have a supply chain which is likely to be at risk of involving modern slavery.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Many organisations in their statements are blurring the lines between the supply chain and the products which they buy in order to run their business. 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Eg Barclays Bank refer to its supply chain as including suppliers of corporate uniforms. But this probably goes further than the act requires.  </a:t>
            </a:r>
          </a:p>
        </p:txBody>
      </p:sp>
    </p:spTree>
    <p:extLst>
      <p:ext uri="{BB962C8B-B14F-4D97-AF65-F5344CB8AC3E}">
        <p14:creationId xmlns:p14="http://schemas.microsoft.com/office/powerpoint/2010/main" val="294840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should be in your statement?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280160"/>
            <a:ext cx="10972800" cy="4846320"/>
          </a:xfrm>
        </p:spPr>
        <p:txBody>
          <a:bodyPr/>
          <a:lstStyle/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Act requires very little as a minimum;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GB" sz="2000" i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statement of the steps the organisation has taken during the financial year to ensure that there is no slavery and human trafficking in any of its supply chains”.</a:t>
            </a: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government recognises that adverse publicity will motivate organisations, in the absence of any enforcement mechanism. </a:t>
            </a: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Many organisations will seek to focus on easy and low cost steps which evidence its compliance. 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Review of published statements strongly suggest that organisations wish to produce lengthy statements, often illustrated with photographs and graphics, containing information and/or statements relating to human rights and corporate citizenship generally. Statements relating to the MSA duty typically represent a relatively small part of most statements. </a:t>
            </a:r>
          </a:p>
        </p:txBody>
      </p:sp>
    </p:spTree>
    <p:extLst>
      <p:ext uri="{BB962C8B-B14F-4D97-AF65-F5344CB8AC3E}">
        <p14:creationId xmlns:p14="http://schemas.microsoft.com/office/powerpoint/2010/main" val="730278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MSA statement – common elements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210310"/>
            <a:ext cx="10972800" cy="522097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Summary of the MSA and the Company’s approach to it.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Summary of the Company’s approach Human Rights/Corporate Citizenship generally. Given examples of industry – wide bodies or initiatives. Reference other policies – eg. Minimum wage, money laundering, Human Rights.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Consider advocating a risk-based approach to MSA – which geographical arears or sectors is the company involved in which is most likely to be at risk of Modern Slavery?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Risk sectors include 	- agriculture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					- textiles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					- construction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					- extraction/mining </a:t>
            </a:r>
          </a:p>
          <a:p>
            <a:pPr indent="0">
              <a:lnSpc>
                <a:spcPct val="150000"/>
              </a:lnSpc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48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Geographical risks include;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Africa – 40 out of 51 countries in Africa have a high incidence of slavery according to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Globalslaveryindex.org.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Asia and Pacific – second to Africa as the area with the highest level of slavery.  </a:t>
            </a:r>
          </a:p>
          <a:p>
            <a:pPr indent="0">
              <a:lnSpc>
                <a:spcPct val="150000"/>
              </a:lnSpc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392100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Prevalence of slavery – per 1000 of population                                                (Source: global slavery index)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70560" y="1417320"/>
            <a:ext cx="10972800" cy="4861560"/>
          </a:xfrm>
        </p:spPr>
        <p:txBody>
          <a:bodyPr/>
          <a:lstStyle/>
          <a:p>
            <a:pPr indent="0">
              <a:buNone/>
            </a:pPr>
            <a:r>
              <a:rPr lang="en-GB" sz="1600" u="sng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Africa</a:t>
            </a: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				</a:t>
            </a:r>
            <a:r>
              <a:rPr lang="en-GB" sz="1600" u="sng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Asia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Eritrea 		93						North Korea 			104.6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Burundi 		40						Afghanistan 			22.2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C.E.R		        22.3						Pakistan 				16.8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Mauritania 	21.4						Cambodia 			16.8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South Sudan	20.5						Iran					16.2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Somalia 		15.5						Mongolia 				12.3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D.R.C		13.7						Myanmar				11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Sudan		12						Brunei 				10.9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Rwanda 		11.6						Papua New Guinea		10.3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Swaziland		8.8						Lao					9.4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Congo		8						Thailand 				8.9</a:t>
            </a:r>
          </a:p>
          <a:p>
            <a:pPr indent="0">
              <a:buNone/>
            </a:pPr>
            <a:r>
              <a:rPr lang="en-GB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					Philippines 			7.7</a:t>
            </a:r>
          </a:p>
          <a:p>
            <a:pPr indent="0">
              <a:buNone/>
            </a:pPr>
            <a:endParaRPr lang="en-GB" sz="1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687729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316990"/>
            <a:ext cx="10972800" cy="4398010"/>
          </a:xfrm>
        </p:spPr>
        <p:txBody>
          <a:bodyPr/>
          <a:lstStyle/>
          <a:p>
            <a:pPr indent="0">
              <a:buNone/>
            </a:pPr>
            <a:r>
              <a:rPr lang="en-GB" sz="1800" u="sng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Europe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Turkmenistan 	11.2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Belarus 			10.9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Macedonia 		8.7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Greece			7.9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Albania			6.9</a:t>
            </a:r>
          </a:p>
          <a:p>
            <a:pPr indent="0">
              <a:buNone/>
            </a:pPr>
            <a:endParaRPr lang="en-GB" sz="1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Some points of comparison 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UK – 2.1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United States – 1.3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Canada – 0.5  </a:t>
            </a:r>
          </a:p>
          <a:p>
            <a:pPr indent="0">
              <a:buNone/>
            </a:pPr>
            <a:r>
              <a:rPr lang="en-GB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53137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MSA statement – common elements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AutoNum type="arabicParenR" startAt="4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Summary of the supply chain, identifying geographical risks.</a:t>
            </a:r>
          </a:p>
          <a:p>
            <a:pPr marL="342900" indent="-342900">
              <a:buAutoNum type="arabicParenR" startAt="4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description of the due diligence processes adopted in relation to the supply chain.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- supplier and sub-supplier visits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- supplier and sub-supplier questionnaires or statements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- requirement for suppliers to enter into a supplier slavery agreement</a:t>
            </a:r>
          </a:p>
          <a:p>
            <a:pPr indent="0">
              <a:buNone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- enquiries of second or third tier suppliers</a:t>
            </a:r>
          </a:p>
          <a:p>
            <a:pPr marL="342900" indent="-342900">
              <a:buAutoNum type="arabicParenR" startAt="6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Summary of training available to staff.</a:t>
            </a:r>
          </a:p>
          <a:p>
            <a:pPr marL="342900" indent="-342900">
              <a:buAutoNum type="arabicParenR" startAt="6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statement relating to policy and approach to child labour in supply chains.</a:t>
            </a: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0">
              <a:buNone/>
            </a:pPr>
            <a:endParaRPr lang="en-GB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5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Publishing the statement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17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1" y="1431290"/>
            <a:ext cx="10972800" cy="4040717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If the company has a website, it must place a link to the annual report on a prominent place on the home page. When there is more than one home page, each shall have a link to the statement. The statement must be approved by the board of directors.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UK government guidance suggests the report shall be available within 6 months of the financial year end.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Government recommends that historic reports should be available on line, so the public can judge the company’s progress. </a:t>
            </a:r>
          </a:p>
        </p:txBody>
      </p:sp>
    </p:spTree>
    <p:extLst>
      <p:ext uri="{BB962C8B-B14F-4D97-AF65-F5344CB8AC3E}">
        <p14:creationId xmlns:p14="http://schemas.microsoft.com/office/powerpoint/2010/main" val="247496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517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M">
      <a:dk1>
        <a:srgbClr val="6C6B7C"/>
      </a:dk1>
      <a:lt1>
        <a:srgbClr val="FFFFFF"/>
      </a:lt1>
      <a:dk2>
        <a:srgbClr val="6C6B7C"/>
      </a:dk2>
      <a:lt2>
        <a:srgbClr val="FFFFFF"/>
      </a:lt2>
      <a:accent1>
        <a:srgbClr val="E3032E"/>
      </a:accent1>
      <a:accent2>
        <a:srgbClr val="009E45"/>
      </a:accent2>
      <a:accent3>
        <a:srgbClr val="00A9B9"/>
      </a:accent3>
      <a:accent4>
        <a:srgbClr val="F9B122"/>
      </a:accent4>
      <a:accent5>
        <a:srgbClr val="2D3344"/>
      </a:accent5>
      <a:accent6>
        <a:srgbClr val="6C6B7C"/>
      </a:accent6>
      <a:hlink>
        <a:srgbClr val="E3032E"/>
      </a:hlink>
      <a:folHlink>
        <a:srgbClr val="E3032E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1228</Words>
  <Application>Microsoft Office PowerPoint</Application>
  <PresentationFormat>Widescreen</PresentationFormat>
  <Paragraphs>168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Gill Sans MT</vt:lpstr>
      <vt:lpstr>Lucida Grande</vt:lpstr>
      <vt:lpstr>Noto Serif</vt:lpstr>
      <vt:lpstr>Segoe UI</vt:lpstr>
      <vt:lpstr>Wingdings</vt:lpstr>
      <vt:lpstr>Office Theme</vt:lpstr>
      <vt:lpstr>1_Office Theme</vt:lpstr>
      <vt:lpstr>PowerPoint Presentation</vt:lpstr>
      <vt:lpstr>Questions during the webinar</vt:lpstr>
      <vt:lpstr>INTRODUCTION</vt:lpstr>
      <vt:lpstr>The obligation in summary</vt:lpstr>
      <vt:lpstr>The obligation in summary</vt:lpstr>
      <vt:lpstr>What is modern slavery?</vt:lpstr>
      <vt:lpstr>The offences in more detail</vt:lpstr>
      <vt:lpstr>The offences in more detail</vt:lpstr>
      <vt:lpstr>S2 of the msa – the meaning of “exploitation”</vt:lpstr>
      <vt:lpstr>Who needs to publish a statement?</vt:lpstr>
      <vt:lpstr>International groups and statements</vt:lpstr>
      <vt:lpstr>The duty to report – what is a supply chain?</vt:lpstr>
      <vt:lpstr>What should be in your statement?</vt:lpstr>
      <vt:lpstr>MSA statement – common elements </vt:lpstr>
      <vt:lpstr>PowerPoint Presentation</vt:lpstr>
      <vt:lpstr>Prevalence of slavery – per 1000 of population                                                (Source: global slavery index) </vt:lpstr>
      <vt:lpstr>PowerPoint Presentation</vt:lpstr>
      <vt:lpstr>MSA statement – common elements </vt:lpstr>
      <vt:lpstr>Publishing the statement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Matt Goldsmith</cp:lastModifiedBy>
  <cp:revision>41</cp:revision>
  <dcterms:created xsi:type="dcterms:W3CDTF">2017-02-14T12:12:13Z</dcterms:created>
  <dcterms:modified xsi:type="dcterms:W3CDTF">2018-10-11T11:50:25Z</dcterms:modified>
</cp:coreProperties>
</file>