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4.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notesSlides/notesSlide1.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16"/>
  </p:notesMasterIdLst>
  <p:sldIdLst>
    <p:sldId id="291" r:id="rId2"/>
    <p:sldId id="294" r:id="rId3"/>
    <p:sldId id="284" r:id="rId4"/>
    <p:sldId id="268" r:id="rId5"/>
    <p:sldId id="276" r:id="rId6"/>
    <p:sldId id="266" r:id="rId7"/>
    <p:sldId id="260" r:id="rId8"/>
    <p:sldId id="264" r:id="rId9"/>
    <p:sldId id="286" r:id="rId10"/>
    <p:sldId id="287" r:id="rId11"/>
    <p:sldId id="288" r:id="rId12"/>
    <p:sldId id="289" r:id="rId13"/>
    <p:sldId id="285" r:id="rId14"/>
    <p:sldId id="295" r:id="rId15"/>
  </p:sldIdLst>
  <p:sldSz cx="9144000" cy="6858000" type="screen4x3"/>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4E4"/>
    <a:srgbClr val="0073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944" y="-3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B11CF4-88D9-4B02-8F68-8A807A3D8BF8}" type="datetimeFigureOut">
              <a:rPr lang="en-GB" smtClean="0"/>
              <a:t>08/06/2018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4ACACC-8BD5-4BAF-A2E9-1AFAF02CEBE8}" type="slidenum">
              <a:rPr lang="en-GB" smtClean="0"/>
              <a:t>‹#›</a:t>
            </a:fld>
            <a:endParaRPr lang="en-GB"/>
          </a:p>
        </p:txBody>
      </p:sp>
    </p:spTree>
    <p:extLst>
      <p:ext uri="{BB962C8B-B14F-4D97-AF65-F5344CB8AC3E}">
        <p14:creationId xmlns:p14="http://schemas.microsoft.com/office/powerpoint/2010/main" val="2991131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44ACACC-8BD5-4BAF-A2E9-1AFAF02CEBE8}" type="slidenum">
              <a:rPr lang="en-GB" smtClean="0"/>
              <a:t>14</a:t>
            </a:fld>
            <a:endParaRPr lang="en-GB"/>
          </a:p>
        </p:txBody>
      </p:sp>
    </p:spTree>
    <p:extLst>
      <p:ext uri="{BB962C8B-B14F-4D97-AF65-F5344CB8AC3E}">
        <p14:creationId xmlns:p14="http://schemas.microsoft.com/office/powerpoint/2010/main" val="960183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7059DBD-8D0A-4AB8-AED8-0FAAB1B5FE3D}" type="datetimeFigureOut">
              <a:rPr lang="en-GB" smtClean="0"/>
              <a:t>08/06/2018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562EAD-764D-4AC5-8260-A278DA826973}" type="slidenum">
              <a:rPr lang="en-GB" smtClean="0"/>
              <a:t>‹#›</a:t>
            </a:fld>
            <a:endParaRPr lang="en-GB"/>
          </a:p>
        </p:txBody>
      </p:sp>
    </p:spTree>
    <p:extLst>
      <p:ext uri="{BB962C8B-B14F-4D97-AF65-F5344CB8AC3E}">
        <p14:creationId xmlns:p14="http://schemas.microsoft.com/office/powerpoint/2010/main" val="1940100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059DBD-8D0A-4AB8-AED8-0FAAB1B5FE3D}" type="datetimeFigureOut">
              <a:rPr lang="en-GB" smtClean="0"/>
              <a:t>08/06/2018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562EAD-764D-4AC5-8260-A278DA826973}" type="slidenum">
              <a:rPr lang="en-GB" smtClean="0"/>
              <a:t>‹#›</a:t>
            </a:fld>
            <a:endParaRPr lang="en-GB"/>
          </a:p>
        </p:txBody>
      </p:sp>
    </p:spTree>
    <p:extLst>
      <p:ext uri="{BB962C8B-B14F-4D97-AF65-F5344CB8AC3E}">
        <p14:creationId xmlns:p14="http://schemas.microsoft.com/office/powerpoint/2010/main" val="4220956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059DBD-8D0A-4AB8-AED8-0FAAB1B5FE3D}" type="datetimeFigureOut">
              <a:rPr lang="en-GB" smtClean="0"/>
              <a:t>08/06/2018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562EAD-764D-4AC5-8260-A278DA826973}" type="slidenum">
              <a:rPr lang="en-GB" smtClean="0"/>
              <a:t>‹#›</a:t>
            </a:fld>
            <a:endParaRPr lang="en-GB"/>
          </a:p>
        </p:txBody>
      </p:sp>
    </p:spTree>
    <p:extLst>
      <p:ext uri="{BB962C8B-B14F-4D97-AF65-F5344CB8AC3E}">
        <p14:creationId xmlns:p14="http://schemas.microsoft.com/office/powerpoint/2010/main" val="1262896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7059DBD-8D0A-4AB8-AED8-0FAAB1B5FE3D}" type="datetimeFigureOut">
              <a:rPr lang="en-GB" smtClean="0"/>
              <a:t>08/06/2018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562EAD-764D-4AC5-8260-A278DA826973}" type="slidenum">
              <a:rPr lang="en-GB" smtClean="0"/>
              <a:t>‹#›</a:t>
            </a:fld>
            <a:endParaRPr lang="en-GB"/>
          </a:p>
        </p:txBody>
      </p:sp>
    </p:spTree>
    <p:extLst>
      <p:ext uri="{BB962C8B-B14F-4D97-AF65-F5344CB8AC3E}">
        <p14:creationId xmlns:p14="http://schemas.microsoft.com/office/powerpoint/2010/main" val="2443161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7059DBD-8D0A-4AB8-AED8-0FAAB1B5FE3D}" type="datetimeFigureOut">
              <a:rPr lang="en-GB" smtClean="0"/>
              <a:t>08/06/2018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562EAD-764D-4AC5-8260-A278DA826973}" type="slidenum">
              <a:rPr lang="en-GB" smtClean="0"/>
              <a:t>‹#›</a:t>
            </a:fld>
            <a:endParaRPr lang="en-GB"/>
          </a:p>
        </p:txBody>
      </p:sp>
    </p:spTree>
    <p:extLst>
      <p:ext uri="{BB962C8B-B14F-4D97-AF65-F5344CB8AC3E}">
        <p14:creationId xmlns:p14="http://schemas.microsoft.com/office/powerpoint/2010/main" val="1650480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7059DBD-8D0A-4AB8-AED8-0FAAB1B5FE3D}" type="datetimeFigureOut">
              <a:rPr lang="en-GB" smtClean="0"/>
              <a:t>08/06/2018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562EAD-764D-4AC5-8260-A278DA826973}" type="slidenum">
              <a:rPr lang="en-GB" smtClean="0"/>
              <a:t>‹#›</a:t>
            </a:fld>
            <a:endParaRPr lang="en-GB"/>
          </a:p>
        </p:txBody>
      </p:sp>
    </p:spTree>
    <p:extLst>
      <p:ext uri="{BB962C8B-B14F-4D97-AF65-F5344CB8AC3E}">
        <p14:creationId xmlns:p14="http://schemas.microsoft.com/office/powerpoint/2010/main" val="1071020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059DBD-8D0A-4AB8-AED8-0FAAB1B5FE3D}" type="datetimeFigureOut">
              <a:rPr lang="en-GB" smtClean="0"/>
              <a:t>08/06/2018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562EAD-764D-4AC5-8260-A278DA826973}" type="slidenum">
              <a:rPr lang="en-GB" smtClean="0"/>
              <a:t>‹#›</a:t>
            </a:fld>
            <a:endParaRPr lang="en-GB"/>
          </a:p>
        </p:txBody>
      </p:sp>
    </p:spTree>
    <p:extLst>
      <p:ext uri="{BB962C8B-B14F-4D97-AF65-F5344CB8AC3E}">
        <p14:creationId xmlns:p14="http://schemas.microsoft.com/office/powerpoint/2010/main" val="3673307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059DBD-8D0A-4AB8-AED8-0FAAB1B5FE3D}" type="datetimeFigureOut">
              <a:rPr lang="en-GB" smtClean="0"/>
              <a:t>08/06/2018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562EAD-764D-4AC5-8260-A278DA826973}" type="slidenum">
              <a:rPr lang="en-GB" smtClean="0"/>
              <a:t>‹#›</a:t>
            </a:fld>
            <a:endParaRPr lang="en-GB"/>
          </a:p>
        </p:txBody>
      </p:sp>
    </p:spTree>
    <p:extLst>
      <p:ext uri="{BB962C8B-B14F-4D97-AF65-F5344CB8AC3E}">
        <p14:creationId xmlns:p14="http://schemas.microsoft.com/office/powerpoint/2010/main" val="2912186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059DBD-8D0A-4AB8-AED8-0FAAB1B5FE3D}" type="datetimeFigureOut">
              <a:rPr lang="en-GB" smtClean="0"/>
              <a:t>08/06/2018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562EAD-764D-4AC5-8260-A278DA826973}" type="slidenum">
              <a:rPr lang="en-GB" smtClean="0"/>
              <a:t>‹#›</a:t>
            </a:fld>
            <a:endParaRPr lang="en-GB"/>
          </a:p>
        </p:txBody>
      </p:sp>
    </p:spTree>
    <p:extLst>
      <p:ext uri="{BB962C8B-B14F-4D97-AF65-F5344CB8AC3E}">
        <p14:creationId xmlns:p14="http://schemas.microsoft.com/office/powerpoint/2010/main" val="2675352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059DBD-8D0A-4AB8-AED8-0FAAB1B5FE3D}" type="datetimeFigureOut">
              <a:rPr lang="en-GB" smtClean="0"/>
              <a:t>08/06/2018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562EAD-764D-4AC5-8260-A278DA826973}" type="slidenum">
              <a:rPr lang="en-GB" smtClean="0"/>
              <a:t>‹#›</a:t>
            </a:fld>
            <a:endParaRPr lang="en-GB"/>
          </a:p>
        </p:txBody>
      </p:sp>
    </p:spTree>
    <p:extLst>
      <p:ext uri="{BB962C8B-B14F-4D97-AF65-F5344CB8AC3E}">
        <p14:creationId xmlns:p14="http://schemas.microsoft.com/office/powerpoint/2010/main" val="2442482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059DBD-8D0A-4AB8-AED8-0FAAB1B5FE3D}" type="datetimeFigureOut">
              <a:rPr lang="en-GB" smtClean="0"/>
              <a:t>08/06/2018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562EAD-764D-4AC5-8260-A278DA826973}" type="slidenum">
              <a:rPr lang="en-GB" smtClean="0"/>
              <a:t>‹#›</a:t>
            </a:fld>
            <a:endParaRPr lang="en-GB"/>
          </a:p>
        </p:txBody>
      </p:sp>
    </p:spTree>
    <p:extLst>
      <p:ext uri="{BB962C8B-B14F-4D97-AF65-F5344CB8AC3E}">
        <p14:creationId xmlns:p14="http://schemas.microsoft.com/office/powerpoint/2010/main" val="3206739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Slide">
    <p:bg>
      <p:bgPr>
        <a:solidFill>
          <a:srgbClr val="0099D1"/>
        </a:solidFill>
        <a:effectLst/>
      </p:bgPr>
    </p:bg>
    <p:spTree>
      <p:nvGrpSpPr>
        <p:cNvPr id="1" name=""/>
        <p:cNvGrpSpPr/>
        <p:nvPr/>
      </p:nvGrpSpPr>
      <p:grpSpPr>
        <a:xfrm>
          <a:off x="0" y="0"/>
          <a:ext cx="0" cy="0"/>
          <a:chOff x="0" y="0"/>
          <a:chExt cx="0" cy="0"/>
        </a:xfrm>
      </p:grpSpPr>
      <p:pic>
        <p:nvPicPr>
          <p:cNvPr id="5" name="Picture 3" descr="logo_white_0-02.eps"/>
          <p:cNvPicPr>
            <a:picLocks noChangeAspect="1"/>
          </p:cNvPicPr>
          <p:nvPr userDrawn="1"/>
        </p:nvPicPr>
        <p:blipFill>
          <a:blip r:embed="rId2"/>
          <a:srcRect/>
          <a:stretch>
            <a:fillRect/>
          </a:stretch>
        </p:blipFill>
        <p:spPr bwMode="auto">
          <a:xfrm>
            <a:off x="430213" y="527050"/>
            <a:ext cx="1430337" cy="774700"/>
          </a:xfrm>
          <a:prstGeom prst="rect">
            <a:avLst/>
          </a:prstGeom>
          <a:noFill/>
          <a:ln w="9525">
            <a:noFill/>
            <a:miter lim="800000"/>
            <a:headEnd/>
            <a:tailEnd/>
          </a:ln>
        </p:spPr>
      </p:pic>
      <p:sp>
        <p:nvSpPr>
          <p:cNvPr id="14" name="Title 1"/>
          <p:cNvSpPr>
            <a:spLocks noGrp="1"/>
          </p:cNvSpPr>
          <p:nvPr>
            <p:ph type="ctrTitle"/>
          </p:nvPr>
        </p:nvSpPr>
        <p:spPr>
          <a:xfrm>
            <a:off x="457747" y="2119840"/>
            <a:ext cx="8248578" cy="613908"/>
          </a:xfrm>
        </p:spPr>
        <p:txBody>
          <a:bodyPr>
            <a:noAutofit/>
          </a:bodyPr>
          <a:lstStyle>
            <a:lvl1pPr>
              <a:defRPr sz="3600" b="0" i="0" baseline="0">
                <a:solidFill>
                  <a:schemeClr val="bg1"/>
                </a:solidFill>
                <a:latin typeface="AIG Futura Medium"/>
                <a:cs typeface="AIG Futura Medium"/>
              </a:defRPr>
            </a:lvl1pPr>
          </a:lstStyle>
          <a:p>
            <a:r>
              <a:rPr lang="en-US" smtClean="0"/>
              <a:t>Click to edit Master title style</a:t>
            </a:r>
            <a:endParaRPr lang="en-US" dirty="0"/>
          </a:p>
        </p:txBody>
      </p:sp>
      <p:sp>
        <p:nvSpPr>
          <p:cNvPr id="15" name="Subtitle 2"/>
          <p:cNvSpPr>
            <a:spLocks noGrp="1"/>
          </p:cNvSpPr>
          <p:nvPr>
            <p:ph type="subTitle" idx="1"/>
          </p:nvPr>
        </p:nvSpPr>
        <p:spPr>
          <a:xfrm>
            <a:off x="457747" y="3276131"/>
            <a:ext cx="8248578" cy="1501488"/>
          </a:xfrm>
        </p:spPr>
        <p:txBody>
          <a:bodyPr>
            <a:normAutofit/>
          </a:bodyPr>
          <a:lstStyle>
            <a:lvl1pPr marL="0" marR="0" indent="0" algn="l" defTabSz="457200" rtl="0" eaLnBrk="1" fontAlgn="auto" latinLnBrk="0" hangingPunct="1">
              <a:lnSpc>
                <a:spcPct val="100000"/>
              </a:lnSpc>
              <a:spcBef>
                <a:spcPts val="0"/>
              </a:spcBef>
              <a:spcAft>
                <a:spcPts val="600"/>
              </a:spcAft>
              <a:buClrTx/>
              <a:buSzTx/>
              <a:buFont typeface="Arial"/>
              <a:buNone/>
              <a:tabLst/>
              <a:defRPr sz="1400" b="0" i="0" baseline="0">
                <a:solidFill>
                  <a:schemeClr val="bg1"/>
                </a:solidFill>
                <a:latin typeface="AIG Futura Book"/>
                <a:cs typeface="AIG Futura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Text Placeholder 3"/>
          <p:cNvSpPr>
            <a:spLocks noGrp="1"/>
          </p:cNvSpPr>
          <p:nvPr>
            <p:ph type="body" sz="quarter" idx="10"/>
          </p:nvPr>
        </p:nvSpPr>
        <p:spPr>
          <a:xfrm>
            <a:off x="457200" y="2841625"/>
            <a:ext cx="8248650" cy="303213"/>
          </a:xfrm>
        </p:spPr>
        <p:txBody>
          <a:bodyPr>
            <a:normAutofit/>
          </a:bodyPr>
          <a:lstStyle>
            <a:lvl1pPr>
              <a:defRPr sz="1800">
                <a:solidFill>
                  <a:srgbClr val="FFFFFF"/>
                </a:solidFill>
              </a:defRPr>
            </a:lvl1pPr>
          </a:lstStyle>
          <a:p>
            <a:pPr lvl="0"/>
            <a:r>
              <a:rPr lang="en-US" smtClean="0"/>
              <a:t>Click to edit Master text styles</a:t>
            </a:r>
          </a:p>
        </p:txBody>
      </p:sp>
    </p:spTree>
    <p:extLst>
      <p:ext uri="{BB962C8B-B14F-4D97-AF65-F5344CB8AC3E}">
        <p14:creationId xmlns:p14="http://schemas.microsoft.com/office/powerpoint/2010/main" val="3487408561"/>
      </p:ext>
    </p:extLst>
  </p:cSld>
  <p:clrMapOvr>
    <a:masterClrMapping/>
  </p:clrMapOvr>
  <p:transition spd="med" advClick="0" advTm="2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059DBD-8D0A-4AB8-AED8-0FAAB1B5FE3D}" type="datetimeFigureOut">
              <a:rPr lang="en-GB" smtClean="0"/>
              <a:t>08/06/2018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562EAD-764D-4AC5-8260-A278DA826973}" type="slidenum">
              <a:rPr lang="en-GB" smtClean="0"/>
              <a:t>‹#›</a:t>
            </a:fld>
            <a:endParaRPr lang="en-GB"/>
          </a:p>
        </p:txBody>
      </p:sp>
    </p:spTree>
    <p:extLst>
      <p:ext uri="{BB962C8B-B14F-4D97-AF65-F5344CB8AC3E}">
        <p14:creationId xmlns:p14="http://schemas.microsoft.com/office/powerpoint/2010/main" val="134582456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7"/>
          <p:cNvSpPr txBox="1">
            <a:spLocks noChangeArrowheads="1"/>
          </p:cNvSpPr>
          <p:nvPr/>
        </p:nvSpPr>
        <p:spPr bwMode="auto">
          <a:xfrm>
            <a:off x="1144588" y="2789238"/>
            <a:ext cx="185737" cy="369887"/>
          </a:xfrm>
          <a:prstGeom prst="rect">
            <a:avLst/>
          </a:prstGeom>
          <a:noFill/>
          <a:ln w="9525">
            <a:noFill/>
            <a:miter lim="800000"/>
            <a:headEnd/>
            <a:tailEnd/>
          </a:ln>
        </p:spPr>
        <p:txBody>
          <a:bodyPr wrap="none">
            <a:spAutoFit/>
          </a:bodyPr>
          <a:lstStyle/>
          <a:p>
            <a:endParaRPr lang="en-GB" sz="1800">
              <a:solidFill>
                <a:schemeClr val="tx1"/>
              </a:solidFill>
              <a:latin typeface="Calibri" pitchFamily="34" charset="0"/>
              <a:cs typeface="ＭＳ Ｐゴシック"/>
            </a:endParaRPr>
          </a:p>
        </p:txBody>
      </p:sp>
      <p:sp>
        <p:nvSpPr>
          <p:cNvPr id="10243" name="Title 4"/>
          <p:cNvSpPr>
            <a:spLocks noGrp="1"/>
          </p:cNvSpPr>
          <p:nvPr>
            <p:ph type="ctrTitle"/>
          </p:nvPr>
        </p:nvSpPr>
        <p:spPr>
          <a:xfrm>
            <a:off x="467544" y="2204864"/>
            <a:ext cx="8248650" cy="2576736"/>
          </a:xfrm>
        </p:spPr>
        <p:txBody>
          <a:bodyPr/>
          <a:lstStyle/>
          <a:p>
            <a:pPr algn="l"/>
            <a:r>
              <a:rPr lang="en-GB" dirty="0" smtClean="0">
                <a:latin typeface="+mn-lt"/>
              </a:rPr>
              <a:t>AIRMIC HUB | Hot Topic:</a:t>
            </a:r>
            <a:br>
              <a:rPr lang="en-GB" dirty="0" smtClean="0">
                <a:latin typeface="+mn-lt"/>
              </a:rPr>
            </a:br>
            <a:r>
              <a:rPr lang="en-GB" sz="600" dirty="0" smtClean="0">
                <a:latin typeface="+mn-lt"/>
              </a:rPr>
              <a:t> </a:t>
            </a:r>
            <a:r>
              <a:rPr lang="en-GB" sz="4400" dirty="0" smtClean="0">
                <a:latin typeface="+mn-lt"/>
              </a:rPr>
              <a:t/>
            </a:r>
            <a:br>
              <a:rPr lang="en-GB" sz="4400" dirty="0" smtClean="0">
                <a:latin typeface="+mn-lt"/>
              </a:rPr>
            </a:br>
            <a:r>
              <a:rPr lang="en-GB" sz="600" dirty="0">
                <a:latin typeface="+mn-lt"/>
              </a:rPr>
              <a:t> </a:t>
            </a:r>
            <a:r>
              <a:rPr lang="en-GB" sz="4400" dirty="0">
                <a:latin typeface="+mn-lt"/>
              </a:rPr>
              <a:t/>
            </a:r>
            <a:br>
              <a:rPr lang="en-GB" sz="4400" dirty="0">
                <a:latin typeface="+mn-lt"/>
              </a:rPr>
            </a:br>
            <a:r>
              <a:rPr lang="en-GB" dirty="0" smtClean="0">
                <a:latin typeface="+mn-lt"/>
              </a:rPr>
              <a:t>Nightmare Claims Come True – </a:t>
            </a:r>
            <a:br>
              <a:rPr lang="en-GB" dirty="0" smtClean="0">
                <a:latin typeface="+mn-lt"/>
              </a:rPr>
            </a:br>
            <a:r>
              <a:rPr lang="en-GB" dirty="0" smtClean="0">
                <a:latin typeface="+mn-lt"/>
              </a:rPr>
              <a:t>What I did and how I did it </a:t>
            </a:r>
            <a:r>
              <a:rPr lang="en-GB" sz="3200" dirty="0" smtClean="0"/>
              <a:t/>
            </a:r>
            <a:br>
              <a:rPr lang="en-GB" sz="3200" dirty="0" smtClean="0"/>
            </a:br>
            <a:r>
              <a:rPr lang="en-GB" sz="1000" dirty="0" smtClean="0"/>
              <a:t> </a:t>
            </a:r>
            <a:r>
              <a:rPr lang="en-GB" sz="4400" dirty="0">
                <a:latin typeface="+mn-lt"/>
                <a:cs typeface="Andalus" panose="02020603050405020304" pitchFamily="18" charset="-78"/>
              </a:rPr>
              <a:t/>
            </a:r>
            <a:br>
              <a:rPr lang="en-GB" sz="4400" dirty="0">
                <a:latin typeface="+mn-lt"/>
                <a:cs typeface="Andalus" panose="02020603050405020304" pitchFamily="18" charset="-78"/>
              </a:rPr>
            </a:br>
            <a:endParaRPr lang="en-GB" sz="4400" dirty="0" smtClean="0">
              <a:latin typeface="+mn-lt"/>
            </a:endParaRPr>
          </a:p>
        </p:txBody>
      </p:sp>
      <p:sp>
        <p:nvSpPr>
          <p:cNvPr id="2" name="Rectangle 1"/>
          <p:cNvSpPr/>
          <p:nvPr/>
        </p:nvSpPr>
        <p:spPr>
          <a:xfrm>
            <a:off x="406759" y="4546471"/>
            <a:ext cx="8642508" cy="1508105"/>
          </a:xfrm>
          <a:prstGeom prst="rect">
            <a:avLst/>
          </a:prstGeom>
        </p:spPr>
        <p:txBody>
          <a:bodyPr wrap="square">
            <a:spAutoFit/>
          </a:bodyPr>
          <a:lstStyle/>
          <a:p>
            <a:r>
              <a:rPr lang="en-GB" sz="2200" dirty="0" smtClean="0">
                <a:solidFill>
                  <a:schemeClr val="bg1"/>
                </a:solidFill>
                <a:cs typeface="Andalus" panose="02020603050405020304" pitchFamily="18" charset="-78"/>
              </a:rPr>
              <a:t>Holly Waszak</a:t>
            </a:r>
            <a:r>
              <a:rPr lang="en-GB" sz="2200" dirty="0">
                <a:solidFill>
                  <a:schemeClr val="bg1"/>
                </a:solidFill>
                <a:cs typeface="Andalus" panose="02020603050405020304" pitchFamily="18" charset="-78"/>
              </a:rPr>
              <a:t> </a:t>
            </a:r>
            <a:r>
              <a:rPr lang="en-GB" sz="2200" dirty="0" smtClean="0">
                <a:solidFill>
                  <a:schemeClr val="bg1"/>
                </a:solidFill>
                <a:cs typeface="Andalus" panose="02020603050405020304" pitchFamily="18" charset="-78"/>
              </a:rPr>
              <a:t>- </a:t>
            </a:r>
            <a:r>
              <a:rPr lang="en-GB" sz="2200" dirty="0" smtClean="0">
                <a:solidFill>
                  <a:schemeClr val="bg1"/>
                </a:solidFill>
              </a:rPr>
              <a:t>Solicitor</a:t>
            </a:r>
            <a:r>
              <a:rPr lang="en-GB" sz="2200" dirty="0">
                <a:solidFill>
                  <a:schemeClr val="bg1"/>
                </a:solidFill>
              </a:rPr>
              <a:t>, Major Loss Claims </a:t>
            </a:r>
            <a:r>
              <a:rPr lang="en-GB" sz="2200" dirty="0" smtClean="0">
                <a:solidFill>
                  <a:schemeClr val="bg1"/>
                </a:solidFill>
              </a:rPr>
              <a:t>Adjuster - </a:t>
            </a:r>
            <a:r>
              <a:rPr lang="en-GB" sz="2200" dirty="0">
                <a:solidFill>
                  <a:schemeClr val="bg1"/>
                </a:solidFill>
              </a:rPr>
              <a:t>Financial Lines Claims </a:t>
            </a:r>
          </a:p>
          <a:p>
            <a:r>
              <a:rPr lang="en-GB" sz="2200" dirty="0" smtClean="0">
                <a:solidFill>
                  <a:schemeClr val="bg1"/>
                </a:solidFill>
                <a:cs typeface="Andalus" panose="02020603050405020304" pitchFamily="18" charset="-78"/>
              </a:rPr>
              <a:t>Paul Dawson - Major </a:t>
            </a:r>
            <a:r>
              <a:rPr lang="en-GB" sz="2200" dirty="0">
                <a:solidFill>
                  <a:schemeClr val="bg1"/>
                </a:solidFill>
                <a:cs typeface="Andalus" panose="02020603050405020304" pitchFamily="18" charset="-78"/>
              </a:rPr>
              <a:t>Loss Adjuster </a:t>
            </a:r>
            <a:r>
              <a:rPr lang="en-GB" sz="2200" dirty="0" smtClean="0">
                <a:solidFill>
                  <a:schemeClr val="bg1"/>
                </a:solidFill>
                <a:cs typeface="Andalus" panose="02020603050405020304" pitchFamily="18" charset="-78"/>
              </a:rPr>
              <a:t>- </a:t>
            </a:r>
            <a:r>
              <a:rPr lang="en-GB" sz="2200" dirty="0">
                <a:solidFill>
                  <a:schemeClr val="bg1"/>
                </a:solidFill>
                <a:cs typeface="Andalus" panose="02020603050405020304" pitchFamily="18" charset="-78"/>
              </a:rPr>
              <a:t>Property/Energy</a:t>
            </a:r>
          </a:p>
          <a:p>
            <a:endParaRPr lang="en-GB" sz="1600" dirty="0" smtClean="0">
              <a:solidFill>
                <a:schemeClr val="bg1"/>
              </a:solidFill>
              <a:cs typeface="Andalus" panose="02020603050405020304" pitchFamily="18" charset="-78"/>
            </a:endParaRPr>
          </a:p>
          <a:p>
            <a:endParaRPr lang="en-GB" sz="1600" dirty="0">
              <a:solidFill>
                <a:schemeClr val="bg1"/>
              </a:solidFill>
              <a:cs typeface="Andalus" panose="02020603050405020304" pitchFamily="18" charset="-78"/>
            </a:endParaRPr>
          </a:p>
          <a:p>
            <a:r>
              <a:rPr lang="en-GB" sz="1600" dirty="0" smtClean="0">
                <a:solidFill>
                  <a:schemeClr val="bg1"/>
                </a:solidFill>
                <a:cs typeface="Andalus" panose="02020603050405020304" pitchFamily="18" charset="-78"/>
              </a:rPr>
              <a:t>12</a:t>
            </a:r>
            <a:r>
              <a:rPr lang="en-GB" sz="1600" baseline="30000" dirty="0" smtClean="0">
                <a:solidFill>
                  <a:schemeClr val="bg1"/>
                </a:solidFill>
                <a:cs typeface="Andalus" panose="02020603050405020304" pitchFamily="18" charset="-78"/>
              </a:rPr>
              <a:t>th</a:t>
            </a:r>
            <a:r>
              <a:rPr lang="en-GB" sz="1600" dirty="0" smtClean="0">
                <a:solidFill>
                  <a:schemeClr val="bg1"/>
                </a:solidFill>
                <a:cs typeface="Andalus" panose="02020603050405020304" pitchFamily="18" charset="-78"/>
              </a:rPr>
              <a:t> June </a:t>
            </a:r>
            <a:r>
              <a:rPr lang="en-GB" sz="1600" dirty="0">
                <a:solidFill>
                  <a:schemeClr val="bg1"/>
                </a:solidFill>
                <a:cs typeface="Andalus" panose="02020603050405020304" pitchFamily="18" charset="-78"/>
              </a:rPr>
              <a:t>2018</a:t>
            </a:r>
          </a:p>
        </p:txBody>
      </p:sp>
    </p:spTree>
    <p:extLst>
      <p:ext uri="{BB962C8B-B14F-4D97-AF65-F5344CB8AC3E}">
        <p14:creationId xmlns:p14="http://schemas.microsoft.com/office/powerpoint/2010/main" val="4021176068"/>
      </p:ext>
    </p:extLst>
  </p:cSld>
  <p:clrMapOvr>
    <a:masterClrMapping/>
  </p:clrMapOvr>
  <p:transition spd="med"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001"/>
          <p:cNvPicPr>
            <a:picLocks noChangeAspect="1" noChangeArrowheads="1"/>
          </p:cNvPicPr>
          <p:nvPr/>
        </p:nvPicPr>
        <p:blipFill rotWithShape="1">
          <a:blip r:embed="rId2">
            <a:extLst>
              <a:ext uri="{28A0092B-C50C-407E-A947-70E740481C1C}">
                <a14:useLocalDpi xmlns:a14="http://schemas.microsoft.com/office/drawing/2010/main" val="0"/>
              </a:ext>
            </a:extLst>
          </a:blip>
          <a:srcRect l="3657" r="8842"/>
          <a:stretch/>
        </p:blipFill>
        <p:spPr bwMode="auto">
          <a:xfrm>
            <a:off x="478101" y="1556792"/>
            <a:ext cx="8263982" cy="4248472"/>
          </a:xfrm>
          <a:prstGeom prst="rect">
            <a:avLst/>
          </a:prstGeom>
          <a:noFill/>
          <a:ln w="9525">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7991" t="14359" r="57577" b="80841"/>
          <a:stretch/>
        </p:blipFill>
        <p:spPr bwMode="auto">
          <a:xfrm>
            <a:off x="7772370" y="-27384"/>
            <a:ext cx="1408142" cy="429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1043" t="14359" r="57577" b="69722"/>
          <a:stretch/>
        </p:blipFill>
        <p:spPr bwMode="auto">
          <a:xfrm>
            <a:off x="8742083" y="15343"/>
            <a:ext cx="438429" cy="1422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30367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6768082" cy="338404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5736" y="3384040"/>
            <a:ext cx="6946272" cy="3473136"/>
          </a:xfrm>
          <a:prstGeom prst="rect">
            <a:avLst/>
          </a:prstGeom>
        </p:spPr>
      </p:pic>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7991" t="14359" r="57577" b="80841"/>
          <a:stretch/>
        </p:blipFill>
        <p:spPr bwMode="auto">
          <a:xfrm>
            <a:off x="7772370" y="-27384"/>
            <a:ext cx="1408142" cy="429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1043" t="14359" r="57577" b="69722"/>
          <a:stretch/>
        </p:blipFill>
        <p:spPr bwMode="auto">
          <a:xfrm>
            <a:off x="8742083" y="15343"/>
            <a:ext cx="438429" cy="1422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02321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20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4763" y="0"/>
            <a:ext cx="9132887" cy="6858000"/>
          </a:xfrm>
          <a:prstGeom prst="rect">
            <a:avLst/>
          </a:prstGeom>
          <a:noFill/>
          <a:ln>
            <a:noFill/>
          </a:ln>
        </p:spPr>
      </p:pic>
    </p:spTree>
    <p:extLst>
      <p:ext uri="{BB962C8B-B14F-4D97-AF65-F5344CB8AC3E}">
        <p14:creationId xmlns:p14="http://schemas.microsoft.com/office/powerpoint/2010/main" val="3023654634"/>
      </p:ext>
    </p:extLst>
  </p:cSld>
  <p:clrMapOvr>
    <a:masterClrMapping/>
  </p:clrMapOvr>
  <p:transition spd="slow" advClick="0" advTm="300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27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4763" y="0"/>
            <a:ext cx="9132887" cy="6858000"/>
          </a:xfrm>
          <a:prstGeom prst="rect">
            <a:avLst/>
          </a:prstGeom>
          <a:noFill/>
          <a:ln>
            <a:noFill/>
          </a:ln>
        </p:spPr>
      </p:pic>
    </p:spTree>
    <p:extLst>
      <p:ext uri="{BB962C8B-B14F-4D97-AF65-F5344CB8AC3E}">
        <p14:creationId xmlns:p14="http://schemas.microsoft.com/office/powerpoint/2010/main" val="3385464152"/>
      </p:ext>
    </p:extLst>
  </p:cSld>
  <p:clrMapOvr>
    <a:masterClrMapping/>
  </p:clrMapOvr>
  <p:transition spd="slow" advClick="0" advTm="500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19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4763" y="0"/>
            <a:ext cx="9132887" cy="6858000"/>
          </a:xfrm>
          <a:prstGeom prst="rect">
            <a:avLst/>
          </a:prstGeom>
          <a:noFill/>
          <a:ln>
            <a:noFill/>
          </a:ln>
        </p:spPr>
      </p:pic>
    </p:spTree>
    <p:extLst>
      <p:ext uri="{BB962C8B-B14F-4D97-AF65-F5344CB8AC3E}">
        <p14:creationId xmlns:p14="http://schemas.microsoft.com/office/powerpoint/2010/main" val="3577429032"/>
      </p:ext>
    </p:extLst>
  </p:cSld>
  <p:clrMapOvr>
    <a:masterClrMapping/>
  </p:clrMapOvr>
  <p:transition spd="slow" advClick="0" advTm="500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99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4763" y="0"/>
            <a:ext cx="9132887" cy="6858000"/>
          </a:xfrm>
          <a:prstGeom prst="rect">
            <a:avLst/>
          </a:prstGeom>
          <a:noFill/>
          <a:ln>
            <a:noFill/>
          </a:ln>
        </p:spPr>
      </p:pic>
    </p:spTree>
    <p:extLst>
      <p:ext uri="{BB962C8B-B14F-4D97-AF65-F5344CB8AC3E}">
        <p14:creationId xmlns:p14="http://schemas.microsoft.com/office/powerpoint/2010/main" val="3730045364"/>
      </p:ext>
    </p:extLst>
  </p:cSld>
  <p:clrMapOvr>
    <a:masterClrMapping/>
  </p:clrMapOvr>
  <p:transition spd="slow" advClick="0" advTm="5000">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17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4763" y="0"/>
            <a:ext cx="9132887" cy="6858000"/>
          </a:xfrm>
          <a:prstGeom prst="rect">
            <a:avLst/>
          </a:prstGeom>
          <a:noFill/>
          <a:ln>
            <a:noFill/>
          </a:ln>
        </p:spPr>
      </p:pic>
    </p:spTree>
    <p:extLst>
      <p:ext uri="{BB962C8B-B14F-4D97-AF65-F5344CB8AC3E}">
        <p14:creationId xmlns:p14="http://schemas.microsoft.com/office/powerpoint/2010/main" val="1257999488"/>
      </p:ext>
    </p:extLst>
  </p:cSld>
  <p:clrMapOvr>
    <a:masterClrMapping/>
  </p:clrMapOvr>
  <p:transition spd="slow" advClick="0" advTm="500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8166" y="2263471"/>
            <a:ext cx="7128792" cy="3323987"/>
          </a:xfrm>
          <a:prstGeom prst="rect">
            <a:avLst/>
          </a:prstGeom>
        </p:spPr>
        <p:txBody>
          <a:bodyPr wrap="square">
            <a:spAutoFit/>
          </a:bodyPr>
          <a:lstStyle/>
          <a:p>
            <a:pPr marL="285750" lvl="0" indent="-285750">
              <a:buFont typeface="Arial" panose="020B0604020202020204" pitchFamily="34" charset="0"/>
              <a:buChar char="•"/>
            </a:pPr>
            <a:r>
              <a:rPr lang="en-GB" sz="2400" dirty="0">
                <a:cs typeface="Times New Roman" panose="02020603050405020304" pitchFamily="18" charset="0"/>
              </a:rPr>
              <a:t>Logistics of getting people to site </a:t>
            </a:r>
            <a:r>
              <a:rPr lang="en-GB" sz="2400" dirty="0" smtClean="0">
                <a:cs typeface="Times New Roman" panose="02020603050405020304" pitchFamily="18" charset="0"/>
              </a:rPr>
              <a:t>immediately</a:t>
            </a:r>
          </a:p>
          <a:p>
            <a:pPr marL="742950" lvl="1" indent="-285750">
              <a:buFont typeface="Arial" panose="020B0604020202020204" pitchFamily="34" charset="0"/>
              <a:buChar char="•"/>
            </a:pPr>
            <a:r>
              <a:rPr lang="en-GB" sz="2400" dirty="0" smtClean="0">
                <a:cs typeface="Times New Roman" panose="02020603050405020304" pitchFamily="18" charset="0"/>
              </a:rPr>
              <a:t>Local airport not </a:t>
            </a:r>
            <a:r>
              <a:rPr lang="en-GB" sz="2400" dirty="0">
                <a:cs typeface="Times New Roman" panose="02020603050405020304" pitchFamily="18" charset="0"/>
              </a:rPr>
              <a:t>operational for 8 – 10 </a:t>
            </a:r>
            <a:r>
              <a:rPr lang="en-GB" sz="2400" dirty="0" smtClean="0">
                <a:cs typeface="Times New Roman" panose="02020603050405020304" pitchFamily="18" charset="0"/>
              </a:rPr>
              <a:t>weeks</a:t>
            </a:r>
          </a:p>
          <a:p>
            <a:pPr marL="742950" lvl="1" indent="-285750">
              <a:buFont typeface="Arial" panose="020B0604020202020204" pitchFamily="34" charset="0"/>
              <a:buChar char="•"/>
            </a:pPr>
            <a:r>
              <a:rPr lang="en-GB" sz="2400" dirty="0" smtClean="0">
                <a:cs typeface="Times New Roman" panose="02020603050405020304" pitchFamily="18" charset="0"/>
              </a:rPr>
              <a:t>Marine transit only viable option from Antigua</a:t>
            </a:r>
          </a:p>
          <a:p>
            <a:pPr marL="742950" lvl="1" indent="-285750">
              <a:buFont typeface="Arial" panose="020B0604020202020204" pitchFamily="34" charset="0"/>
              <a:buChar char="•"/>
            </a:pPr>
            <a:r>
              <a:rPr lang="en-GB" sz="2400" dirty="0" smtClean="0">
                <a:cs typeface="Times New Roman" panose="02020603050405020304" pitchFamily="18" charset="0"/>
              </a:rPr>
              <a:t>Hurricanes Jose and Maria</a:t>
            </a:r>
          </a:p>
          <a:p>
            <a:pPr marL="742950" lvl="1" indent="-285750">
              <a:buFont typeface="Arial" panose="020B0604020202020204" pitchFamily="34" charset="0"/>
              <a:buChar char="•"/>
            </a:pPr>
            <a:endParaRPr lang="en-GB" sz="2400" dirty="0">
              <a:cs typeface="Times New Roman" panose="02020603050405020304" pitchFamily="18" charset="0"/>
            </a:endParaRPr>
          </a:p>
          <a:p>
            <a:pPr marL="285750" indent="-285750">
              <a:buFont typeface="Arial" panose="020B0604020202020204" pitchFamily="34" charset="0"/>
              <a:buChar char="•"/>
            </a:pPr>
            <a:r>
              <a:rPr lang="en-GB" sz="2400" dirty="0">
                <a:cs typeface="Times New Roman" panose="02020603050405020304" pitchFamily="18" charset="0"/>
              </a:rPr>
              <a:t>Widespread damage and limited local </a:t>
            </a:r>
            <a:r>
              <a:rPr lang="en-GB" sz="2400" dirty="0" smtClean="0">
                <a:cs typeface="Times New Roman" panose="02020603050405020304" pitchFamily="18" charset="0"/>
              </a:rPr>
              <a:t>resource</a:t>
            </a:r>
          </a:p>
          <a:p>
            <a:pPr marL="742950" lvl="1" indent="-285750">
              <a:buFont typeface="Arial" panose="020B0604020202020204" pitchFamily="34" charset="0"/>
              <a:buChar char="•"/>
            </a:pPr>
            <a:r>
              <a:rPr lang="en-GB" sz="2400" dirty="0" smtClean="0">
                <a:cs typeface="Times New Roman" panose="02020603050405020304" pitchFamily="18" charset="0"/>
              </a:rPr>
              <a:t>Power distribution system down for 6 – 8 weeks</a:t>
            </a:r>
          </a:p>
          <a:p>
            <a:pPr marL="742950" lvl="1" indent="-285750">
              <a:buFont typeface="Arial" panose="020B0604020202020204" pitchFamily="34" charset="0"/>
              <a:buChar char="•"/>
            </a:pPr>
            <a:r>
              <a:rPr lang="en-GB" sz="2400" dirty="0" smtClean="0">
                <a:cs typeface="Times New Roman" panose="02020603050405020304" pitchFamily="18" charset="0"/>
              </a:rPr>
              <a:t>Mini exodus</a:t>
            </a:r>
          </a:p>
          <a:p>
            <a:pPr lvl="0"/>
            <a:endParaRPr lang="en-GB" dirty="0"/>
          </a:p>
        </p:txBody>
      </p:sp>
      <p:sp>
        <p:nvSpPr>
          <p:cNvPr id="3" name="TextBox 2"/>
          <p:cNvSpPr txBox="1"/>
          <p:nvPr/>
        </p:nvSpPr>
        <p:spPr>
          <a:xfrm>
            <a:off x="3347864" y="1177136"/>
            <a:ext cx="2709396" cy="707886"/>
          </a:xfrm>
          <a:prstGeom prst="rect">
            <a:avLst/>
          </a:prstGeom>
          <a:noFill/>
        </p:spPr>
        <p:txBody>
          <a:bodyPr wrap="none" rtlCol="0">
            <a:spAutoFit/>
          </a:bodyPr>
          <a:lstStyle/>
          <a:p>
            <a:r>
              <a:rPr lang="en-GB" sz="4000" dirty="0" smtClean="0">
                <a:cs typeface="Times New Roman" panose="02020603050405020304" pitchFamily="18" charset="0"/>
              </a:rPr>
              <a:t>Initial issues</a:t>
            </a:r>
            <a:endParaRPr lang="en-GB" sz="4000" dirty="0">
              <a:cs typeface="Times New Roman" panose="02020603050405020304" pitchFamily="18" charset="0"/>
            </a:endParaRP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991" t="14359" r="57577" b="80841"/>
          <a:stretch/>
        </p:blipFill>
        <p:spPr bwMode="auto">
          <a:xfrm>
            <a:off x="7772370" y="-27384"/>
            <a:ext cx="1408142" cy="429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1043" t="14359" r="57577" b="69722"/>
          <a:stretch/>
        </p:blipFill>
        <p:spPr bwMode="auto">
          <a:xfrm>
            <a:off x="8742083" y="15343"/>
            <a:ext cx="438429" cy="1422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306592"/>
      </p:ext>
    </p:extLst>
  </p:cSld>
  <p:clrMapOvr>
    <a:masterClrMapping/>
  </p:clrMapOvr>
  <p:transition spd="med"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03648" y="2459404"/>
            <a:ext cx="6287042" cy="2215991"/>
          </a:xfrm>
          <a:prstGeom prst="rect">
            <a:avLst/>
          </a:prstGeom>
          <a:noFill/>
        </p:spPr>
        <p:txBody>
          <a:bodyPr wrap="none" rtlCol="0">
            <a:spAutoFit/>
          </a:bodyPr>
          <a:lstStyle/>
          <a:p>
            <a:pPr marL="285750" indent="-285750">
              <a:buFont typeface="Arial" panose="020B0604020202020204" pitchFamily="34" charset="0"/>
              <a:buChar char="•"/>
            </a:pPr>
            <a:r>
              <a:rPr lang="en-GB" sz="2400" dirty="0" smtClean="0">
                <a:cs typeface="Times New Roman" panose="02020603050405020304" pitchFamily="18" charset="0"/>
              </a:rPr>
              <a:t>Primary focus on resort re-opening 9 Dec 2017</a:t>
            </a:r>
          </a:p>
          <a:p>
            <a:pPr marL="285750" indent="-285750">
              <a:buFont typeface="Arial" panose="020B0604020202020204" pitchFamily="34" charset="0"/>
              <a:buChar char="•"/>
            </a:pPr>
            <a:endParaRPr lang="en-GB" sz="600" dirty="0" smtClean="0">
              <a:cs typeface="Times New Roman" panose="02020603050405020304" pitchFamily="18" charset="0"/>
            </a:endParaRPr>
          </a:p>
          <a:p>
            <a:pPr marL="285750" indent="-285750">
              <a:buFont typeface="Arial" panose="020B0604020202020204" pitchFamily="34" charset="0"/>
              <a:buChar char="•"/>
            </a:pPr>
            <a:r>
              <a:rPr lang="en-GB" sz="2400" dirty="0" smtClean="0">
                <a:cs typeface="Times New Roman" panose="02020603050405020304" pitchFamily="18" charset="0"/>
              </a:rPr>
              <a:t>Lack of experience for large repair project</a:t>
            </a:r>
          </a:p>
          <a:p>
            <a:pPr marL="285750" indent="-285750">
              <a:buFont typeface="Arial" panose="020B0604020202020204" pitchFamily="34" charset="0"/>
              <a:buChar char="•"/>
            </a:pPr>
            <a:endParaRPr lang="en-GB" sz="600" dirty="0" smtClean="0">
              <a:cs typeface="Times New Roman" panose="02020603050405020304" pitchFamily="18" charset="0"/>
            </a:endParaRPr>
          </a:p>
          <a:p>
            <a:pPr marL="285750" indent="-285750">
              <a:buFont typeface="Arial" panose="020B0604020202020204" pitchFamily="34" charset="0"/>
              <a:buChar char="•"/>
            </a:pPr>
            <a:r>
              <a:rPr lang="en-GB" sz="2400" dirty="0" smtClean="0">
                <a:cs typeface="Times New Roman" panose="02020603050405020304" pitchFamily="18" charset="0"/>
              </a:rPr>
              <a:t>Project Manager installed</a:t>
            </a:r>
          </a:p>
          <a:p>
            <a:pPr marL="285750" indent="-285750">
              <a:buFont typeface="Arial" panose="020B0604020202020204" pitchFamily="34" charset="0"/>
              <a:buChar char="•"/>
            </a:pPr>
            <a:endParaRPr lang="en-GB" sz="600" dirty="0" smtClean="0">
              <a:cs typeface="Times New Roman" panose="02020603050405020304" pitchFamily="18" charset="0"/>
            </a:endParaRPr>
          </a:p>
          <a:p>
            <a:pPr marL="285750" indent="-285750">
              <a:buFont typeface="Arial" panose="020B0604020202020204" pitchFamily="34" charset="0"/>
              <a:buChar char="•"/>
            </a:pPr>
            <a:r>
              <a:rPr lang="en-GB" sz="2400" dirty="0" smtClean="0">
                <a:cs typeface="Times New Roman" panose="02020603050405020304" pitchFamily="18" charset="0"/>
              </a:rPr>
              <a:t>Interim payment approved</a:t>
            </a:r>
            <a:endParaRPr lang="en-GB" sz="2400" dirty="0">
              <a:cs typeface="Times New Roman" panose="02020603050405020304" pitchFamily="18" charset="0"/>
            </a:endParaRPr>
          </a:p>
          <a:p>
            <a:pPr marL="285750" indent="-285750">
              <a:buFont typeface="Arial" panose="020B0604020202020204" pitchFamily="34" charset="0"/>
              <a:buChar char="•"/>
            </a:pPr>
            <a:endParaRPr lang="en-GB" sz="2400" dirty="0"/>
          </a:p>
        </p:txBody>
      </p:sp>
      <p:sp>
        <p:nvSpPr>
          <p:cNvPr id="4" name="TextBox 3"/>
          <p:cNvSpPr txBox="1"/>
          <p:nvPr/>
        </p:nvSpPr>
        <p:spPr>
          <a:xfrm>
            <a:off x="1475656" y="1268760"/>
            <a:ext cx="6579109" cy="707886"/>
          </a:xfrm>
          <a:prstGeom prst="rect">
            <a:avLst/>
          </a:prstGeom>
          <a:noFill/>
        </p:spPr>
        <p:txBody>
          <a:bodyPr wrap="none" rtlCol="0">
            <a:spAutoFit/>
          </a:bodyPr>
          <a:lstStyle/>
          <a:p>
            <a:r>
              <a:rPr lang="en-GB" sz="4000" dirty="0" smtClean="0">
                <a:cs typeface="Times New Roman" panose="02020603050405020304" pitchFamily="18" charset="0"/>
              </a:rPr>
              <a:t>AIG site visit – November 2017</a:t>
            </a:r>
            <a:endParaRPr lang="en-GB" sz="4000" dirty="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991" t="14359" r="57577" b="80841"/>
          <a:stretch/>
        </p:blipFill>
        <p:spPr bwMode="auto">
          <a:xfrm>
            <a:off x="7772370" y="-27384"/>
            <a:ext cx="1408142" cy="429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1043" t="14359" r="57577" b="69722"/>
          <a:stretch/>
        </p:blipFill>
        <p:spPr bwMode="auto">
          <a:xfrm>
            <a:off x="8742083" y="15343"/>
            <a:ext cx="438429" cy="1422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9717692"/>
      </p:ext>
    </p:extLst>
  </p:cSld>
  <p:clrMapOvr>
    <a:masterClrMapping/>
  </p:clrMapOvr>
  <p:transition spd="med"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15816" y="1268760"/>
            <a:ext cx="3536546" cy="707886"/>
          </a:xfrm>
          <a:prstGeom prst="rect">
            <a:avLst/>
          </a:prstGeom>
          <a:noFill/>
        </p:spPr>
        <p:txBody>
          <a:bodyPr wrap="none" rtlCol="0">
            <a:spAutoFit/>
          </a:bodyPr>
          <a:lstStyle/>
          <a:p>
            <a:r>
              <a:rPr lang="en-GB" sz="4000" dirty="0" smtClean="0">
                <a:cs typeface="Times New Roman" panose="02020603050405020304" pitchFamily="18" charset="0"/>
              </a:rPr>
              <a:t>Insurance issues</a:t>
            </a:r>
            <a:endParaRPr lang="en-GB" sz="4000" dirty="0">
              <a:cs typeface="Times New Roman" panose="02020603050405020304" pitchFamily="18" charset="0"/>
            </a:endParaRPr>
          </a:p>
        </p:txBody>
      </p:sp>
      <p:sp>
        <p:nvSpPr>
          <p:cNvPr id="3" name="TextBox 2"/>
          <p:cNvSpPr txBox="1"/>
          <p:nvPr/>
        </p:nvSpPr>
        <p:spPr>
          <a:xfrm>
            <a:off x="1097112" y="2348880"/>
            <a:ext cx="7183761" cy="2215991"/>
          </a:xfrm>
          <a:prstGeom prst="rect">
            <a:avLst/>
          </a:prstGeom>
          <a:noFill/>
        </p:spPr>
        <p:txBody>
          <a:bodyPr wrap="none" rtlCol="0">
            <a:spAutoFit/>
          </a:bodyPr>
          <a:lstStyle/>
          <a:p>
            <a:pPr marL="285750" indent="-285750">
              <a:buFont typeface="Arial" panose="020B0604020202020204" pitchFamily="34" charset="0"/>
              <a:buChar char="•"/>
            </a:pPr>
            <a:r>
              <a:rPr lang="en-GB" sz="2400" dirty="0" smtClean="0">
                <a:cs typeface="Times New Roman" panose="02020603050405020304" pitchFamily="18" charset="0"/>
              </a:rPr>
              <a:t>Local / Master policies</a:t>
            </a:r>
          </a:p>
          <a:p>
            <a:pPr marL="742950" lvl="1" indent="-285750">
              <a:buFont typeface="Arial" panose="020B0604020202020204" pitchFamily="34" charset="0"/>
              <a:buChar char="•"/>
            </a:pPr>
            <a:r>
              <a:rPr lang="en-GB" sz="2400" dirty="0" smtClean="0">
                <a:cs typeface="Times New Roman" panose="02020603050405020304" pitchFamily="18" charset="0"/>
              </a:rPr>
              <a:t>T&amp;C’s not back-to-back</a:t>
            </a:r>
          </a:p>
          <a:p>
            <a:pPr marL="1200150" lvl="2" indent="-285750">
              <a:buFont typeface="Arial" panose="020B0604020202020204" pitchFamily="34" charset="0"/>
              <a:buChar char="•"/>
            </a:pPr>
            <a:endParaRPr lang="en-GB" sz="600" dirty="0">
              <a:cs typeface="Times New Roman" panose="02020603050405020304" pitchFamily="18" charset="0"/>
            </a:endParaRPr>
          </a:p>
          <a:p>
            <a:pPr marL="285750" indent="-285750">
              <a:buFont typeface="Arial" panose="020B0604020202020204" pitchFamily="34" charset="0"/>
              <a:buChar char="•"/>
            </a:pPr>
            <a:r>
              <a:rPr lang="en-GB" sz="2400" dirty="0" smtClean="0">
                <a:cs typeface="Times New Roman" panose="02020603050405020304" pitchFamily="18" charset="0"/>
              </a:rPr>
              <a:t>Underinsurance / Average</a:t>
            </a:r>
          </a:p>
          <a:p>
            <a:endParaRPr lang="en-GB" sz="600" dirty="0" smtClean="0">
              <a:cs typeface="Times New Roman" panose="02020603050405020304" pitchFamily="18" charset="0"/>
            </a:endParaRPr>
          </a:p>
          <a:p>
            <a:pPr marL="285750" indent="-285750">
              <a:buFont typeface="Arial" panose="020B0604020202020204" pitchFamily="34" charset="0"/>
              <a:buChar char="•"/>
            </a:pPr>
            <a:r>
              <a:rPr lang="en-GB" sz="2400" dirty="0" smtClean="0">
                <a:cs typeface="Times New Roman" panose="02020603050405020304" pitchFamily="18" charset="0"/>
              </a:rPr>
              <a:t>No clarity re Basis of Settlement for BI in either policy.</a:t>
            </a:r>
          </a:p>
          <a:p>
            <a:pPr marL="285750" indent="-285750">
              <a:buFont typeface="Arial" panose="020B0604020202020204" pitchFamily="34" charset="0"/>
              <a:buChar char="•"/>
            </a:pPr>
            <a:endParaRPr lang="en-GB" sz="600" dirty="0">
              <a:cs typeface="Times New Roman" panose="02020603050405020304" pitchFamily="18" charset="0"/>
            </a:endParaRPr>
          </a:p>
          <a:p>
            <a:pPr marL="285750" indent="-285750">
              <a:buFont typeface="Arial" panose="020B0604020202020204" pitchFamily="34" charset="0"/>
              <a:buChar char="•"/>
            </a:pPr>
            <a:r>
              <a:rPr lang="en-GB" sz="2400" dirty="0" smtClean="0">
                <a:cs typeface="Times New Roman" panose="02020603050405020304" pitchFamily="18" charset="0"/>
              </a:rPr>
              <a:t>Maximum possible claim sub-limited by Master.</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991" t="14359" r="57577" b="80841"/>
          <a:stretch/>
        </p:blipFill>
        <p:spPr bwMode="auto">
          <a:xfrm>
            <a:off x="7772370" y="-27384"/>
            <a:ext cx="1408142" cy="429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1043" t="14359" r="57577" b="69722"/>
          <a:stretch/>
        </p:blipFill>
        <p:spPr bwMode="auto">
          <a:xfrm>
            <a:off x="8742083" y="15343"/>
            <a:ext cx="438429" cy="1422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3863664"/>
      </p:ext>
    </p:extLst>
  </p:cSld>
  <p:clrMapOvr>
    <a:masterClrMapping/>
  </p:clrMapOvr>
  <p:transition spd="med"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1821" y="1556792"/>
            <a:ext cx="4166077" cy="707886"/>
          </a:xfrm>
          <a:prstGeom prst="rect">
            <a:avLst/>
          </a:prstGeom>
          <a:noFill/>
        </p:spPr>
        <p:txBody>
          <a:bodyPr wrap="none" rtlCol="0">
            <a:spAutoFit/>
          </a:bodyPr>
          <a:lstStyle/>
          <a:p>
            <a:r>
              <a:rPr lang="en-GB" sz="4000" dirty="0" smtClean="0">
                <a:cs typeface="Times New Roman" panose="02020603050405020304" pitchFamily="18" charset="0"/>
              </a:rPr>
              <a:t>4 months after loss</a:t>
            </a:r>
            <a:endParaRPr lang="en-GB" sz="4000" dirty="0">
              <a:cs typeface="Times New Roman" panose="02020603050405020304" pitchFamily="18" charset="0"/>
            </a:endParaRPr>
          </a:p>
        </p:txBody>
      </p:sp>
      <p:sp>
        <p:nvSpPr>
          <p:cNvPr id="3" name="TextBox 2"/>
          <p:cNvSpPr txBox="1"/>
          <p:nvPr/>
        </p:nvSpPr>
        <p:spPr>
          <a:xfrm>
            <a:off x="1655712" y="2996952"/>
            <a:ext cx="6178294" cy="461665"/>
          </a:xfrm>
          <a:prstGeom prst="rect">
            <a:avLst/>
          </a:prstGeom>
          <a:noFill/>
        </p:spPr>
        <p:txBody>
          <a:bodyPr wrap="none" rtlCol="0">
            <a:spAutoFit/>
          </a:bodyPr>
          <a:lstStyle/>
          <a:p>
            <a:pPr algn="ctr"/>
            <a:r>
              <a:rPr lang="en-GB" sz="2400" dirty="0" smtClean="0">
                <a:cs typeface="Times New Roman" panose="02020603050405020304" pitchFamily="18" charset="0"/>
              </a:rPr>
              <a:t>Loss Limits settlement agreed with the Insured.</a:t>
            </a:r>
            <a:endParaRPr lang="en-GB" sz="2400" dirty="0">
              <a:cs typeface="Times New Roman" panose="02020603050405020304" pitchFamily="18" charset="0"/>
            </a:endParaRP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991" t="14359" r="57577" b="80841"/>
          <a:stretch/>
        </p:blipFill>
        <p:spPr bwMode="auto">
          <a:xfrm>
            <a:off x="7772370" y="-27384"/>
            <a:ext cx="1408142" cy="429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1043" t="14359" r="57577" b="69722"/>
          <a:stretch/>
        </p:blipFill>
        <p:spPr bwMode="auto">
          <a:xfrm>
            <a:off x="8742083" y="15343"/>
            <a:ext cx="438429" cy="1422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782327"/>
      </p:ext>
    </p:extLst>
  </p:cSld>
  <p:clrMapOvr>
    <a:masterClrMapping/>
  </p:clrMapOvr>
  <p:transition spd="med"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pauls photos\IMG_00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40668"/>
            <a:ext cx="7920880" cy="5940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410422"/>
      </p:ext>
    </p:extLst>
  </p:cSld>
  <p:clrMapOvr>
    <a:masterClrMapping/>
  </p:clrMapOvr>
  <p:transition spd="med"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7"/>
          <p:cNvSpPr txBox="1">
            <a:spLocks noChangeArrowheads="1"/>
          </p:cNvSpPr>
          <p:nvPr/>
        </p:nvSpPr>
        <p:spPr bwMode="auto">
          <a:xfrm>
            <a:off x="1144588" y="2789238"/>
            <a:ext cx="185737" cy="369887"/>
          </a:xfrm>
          <a:prstGeom prst="rect">
            <a:avLst/>
          </a:prstGeom>
          <a:noFill/>
          <a:ln w="9525">
            <a:noFill/>
            <a:miter lim="800000"/>
            <a:headEnd/>
            <a:tailEnd/>
          </a:ln>
        </p:spPr>
        <p:txBody>
          <a:bodyPr wrap="none">
            <a:spAutoFit/>
          </a:bodyPr>
          <a:lstStyle/>
          <a:p>
            <a:endParaRPr lang="en-GB" sz="1800">
              <a:solidFill>
                <a:schemeClr val="tx1"/>
              </a:solidFill>
              <a:latin typeface="Calibri" pitchFamily="34" charset="0"/>
              <a:cs typeface="ＭＳ Ｐゴシック"/>
            </a:endParaRPr>
          </a:p>
        </p:txBody>
      </p:sp>
      <p:sp>
        <p:nvSpPr>
          <p:cNvPr id="2" name="Rectangle 1"/>
          <p:cNvSpPr/>
          <p:nvPr/>
        </p:nvSpPr>
        <p:spPr>
          <a:xfrm>
            <a:off x="0" y="0"/>
            <a:ext cx="9144000" cy="6858000"/>
          </a:xfrm>
          <a:prstGeom prst="rect">
            <a:avLst/>
          </a:prstGeom>
          <a:solidFill>
            <a:srgbClr val="00A4E4"/>
          </a:solidFill>
          <a:ln>
            <a:solidFill>
              <a:srgbClr val="00A4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2"/>
          <p:cNvSpPr txBox="1">
            <a:spLocks noChangeArrowheads="1"/>
          </p:cNvSpPr>
          <p:nvPr/>
        </p:nvSpPr>
        <p:spPr bwMode="auto">
          <a:xfrm>
            <a:off x="484188" y="5449888"/>
            <a:ext cx="8308975" cy="1069975"/>
          </a:xfrm>
          <a:prstGeom prst="rect">
            <a:avLst/>
          </a:prstGeom>
          <a:noFill/>
          <a:ln w="9525">
            <a:noFill/>
            <a:miter lim="800000"/>
            <a:headEnd/>
            <a:tailEnd/>
          </a:ln>
        </p:spPr>
        <p:txBody>
          <a:bodyPr>
            <a:spAutoFit/>
          </a:bodyPr>
          <a:lstStyle/>
          <a:p>
            <a:r>
              <a:rPr lang="en-US" sz="800" dirty="0">
                <a:solidFill>
                  <a:schemeClr val="bg1">
                    <a:lumMod val="85000"/>
                  </a:schemeClr>
                </a:solidFill>
                <a:latin typeface="Calibri" pitchFamily="34" charset="0"/>
              </a:rPr>
              <a:t>American International Group, Inc. (AIG) is a leading international insurance organization serving customers in more than 130 countries and jurisdictions. AIG companies serve commercial, institutional, and individual customers through one of the most extensive worldwide property-casualty networks of any insurer. In addition, AIG companies are leading providers of life insurance and retirement services in the United States. AIG common stock is listed on the New York Stock Exchange and the Tokyo Stock Exchange.</a:t>
            </a:r>
          </a:p>
          <a:p>
            <a:endParaRPr lang="en-US" sz="800" dirty="0">
              <a:solidFill>
                <a:schemeClr val="bg1">
                  <a:lumMod val="85000"/>
                </a:schemeClr>
              </a:solidFill>
            </a:endParaRPr>
          </a:p>
          <a:p>
            <a:r>
              <a:rPr lang="en-US" sz="800" dirty="0">
                <a:solidFill>
                  <a:schemeClr val="bg1">
                    <a:lumMod val="85000"/>
                  </a:schemeClr>
                </a:solidFill>
                <a:latin typeface="Calibri" pitchFamily="34" charset="0"/>
              </a:rPr>
              <a:t>AIG is the marketing name for the worldwide property-casualty, life and retirement, and general insurance operations of American International Group, Inc. Products and services are written or provided by subsidiaries or affiliates of American International Group, Inc. Not all products and services are available in every jurisdiction, and insurance coverage is governed by actual policy language. Certain products and services may be provided by independent third parties. Insurance products may be distributed through affiliated or unaffiliated entities. Certain property-casualty coverages may be provided by a surplus lines insurer. Surplus lines insurers do not generally participate in state guaranty funds and insureds are therefore not protected by such funds.</a:t>
            </a:r>
          </a:p>
        </p:txBody>
      </p:sp>
      <p:pic>
        <p:nvPicPr>
          <p:cNvPr id="1026" name="Picture 2" descr="Z:\Client Engagement\Client Engagement - General\Marketing\Logos\PNG\AIG_r_w.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6506" y="2223958"/>
            <a:ext cx="3024337" cy="1500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5658334"/>
      </p:ext>
    </p:extLst>
  </p:cSld>
  <p:clrMapOvr>
    <a:masterClrMapping/>
  </p:clrMapOvr>
  <p:transition spd="med" advClick="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770C17822F49488E987D29C95B97EE" ma:contentTypeVersion="10" ma:contentTypeDescription="Create a new document." ma:contentTypeScope="" ma:versionID="430adbbc18801fb793019b196e63a3b4">
  <xsd:schema xmlns:xsd="http://www.w3.org/2001/XMLSchema" xmlns:xs="http://www.w3.org/2001/XMLSchema" xmlns:p="http://schemas.microsoft.com/office/2006/metadata/properties" xmlns:ns2="1828f553-e118-4152-827c-dbad22e505ba" xmlns:ns3="aa51fc51-03ed-453a-a6ef-4827ed2efde5" targetNamespace="http://schemas.microsoft.com/office/2006/metadata/properties" ma:root="true" ma:fieldsID="b06d8c34e630c45e4bd2bca9710ff6cb" ns2:_="" ns3:_="">
    <xsd:import namespace="1828f553-e118-4152-827c-dbad22e505ba"/>
    <xsd:import namespace="aa51fc51-03ed-453a-a6ef-4827ed2efde5"/>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8f553-e118-4152-827c-dbad22e505b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51fc51-03ed-453a-a6ef-4827ed2efde5"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F4BA5C4-F366-44C9-95C7-C6C22D32FCE3}"/>
</file>

<file path=customXml/itemProps2.xml><?xml version="1.0" encoding="utf-8"?>
<ds:datastoreItem xmlns:ds="http://schemas.openxmlformats.org/officeDocument/2006/customXml" ds:itemID="{7D3F943C-28FD-4379-8708-D6815F7DCA68}"/>
</file>

<file path=customXml/itemProps3.xml><?xml version="1.0" encoding="utf-8"?>
<ds:datastoreItem xmlns:ds="http://schemas.openxmlformats.org/officeDocument/2006/customXml" ds:itemID="{B342232D-9C93-4059-9989-8D32A1599632}"/>
</file>

<file path=docProps/app.xml><?xml version="1.0" encoding="utf-8"?>
<Properties xmlns="http://schemas.openxmlformats.org/officeDocument/2006/extended-properties" xmlns:vt="http://schemas.openxmlformats.org/officeDocument/2006/docPropsVTypes">
  <Template/>
  <TotalTime>186</TotalTime>
  <Words>351</Words>
  <Application>Microsoft Office PowerPoint</Application>
  <PresentationFormat>On-screen Show (4:3)</PresentationFormat>
  <Paragraphs>38</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AIRMIC HUB | Hot Topic:     Nightmare Claims Come True –  What I did and how I did it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American International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Moorings, Tortola</dc:title>
  <dc:creator>Paul Christopher Dawson</dc:creator>
  <cp:lastModifiedBy>Kwasniewski, Anita</cp:lastModifiedBy>
  <cp:revision>34</cp:revision>
  <dcterms:created xsi:type="dcterms:W3CDTF">2018-04-18T09:06:58Z</dcterms:created>
  <dcterms:modified xsi:type="dcterms:W3CDTF">2018-06-08T09:29:49Z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0x0101002F770C17822F49488E987D29C95B97EE</vt:lpwstr>
  </property>
</Properties>
</file>