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9" r:id="rId3"/>
    <p:sldId id="262" r:id="rId4"/>
    <p:sldId id="725" r:id="rId5"/>
    <p:sldId id="290" r:id="rId6"/>
    <p:sldId id="289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093"/>
    <a:srgbClr val="00696A"/>
    <a:srgbClr val="00A58D"/>
    <a:srgbClr val="059CC5"/>
    <a:srgbClr val="69BE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3"/>
    <p:restoredTop sz="94619"/>
  </p:normalViewPr>
  <p:slideViewPr>
    <p:cSldViewPr snapToGrid="0" snapToObjects="1">
      <p:cViewPr varScale="1">
        <p:scale>
          <a:sx n="107" d="100"/>
          <a:sy n="107" d="100"/>
        </p:scale>
        <p:origin x="75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0" d="100"/>
          <a:sy n="90" d="100"/>
        </p:scale>
        <p:origin x="384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533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08A02-0983-4D98-8FAA-A493F3BA4192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89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725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2700">
                <a:solidFill>
                  <a:schemeClr val="bg2"/>
                </a:solidFill>
              </a:defRPr>
            </a:lvl1pPr>
            <a:lvl2pPr lvl="1" algn="ctr">
              <a:spcBef>
                <a:spcPts val="0"/>
              </a:spcBef>
              <a:buSzPct val="100000"/>
              <a:defRPr sz="2700"/>
            </a:lvl2pPr>
            <a:lvl3pPr lvl="2" algn="ctr">
              <a:spcBef>
                <a:spcPts val="0"/>
              </a:spcBef>
              <a:buSzPct val="100000"/>
              <a:defRPr sz="2700"/>
            </a:lvl3pPr>
            <a:lvl4pPr lvl="3" algn="ctr">
              <a:spcBef>
                <a:spcPts val="0"/>
              </a:spcBef>
              <a:buSzPct val="100000"/>
              <a:defRPr sz="2700"/>
            </a:lvl4pPr>
            <a:lvl5pPr lvl="4" algn="ctr">
              <a:spcBef>
                <a:spcPts val="0"/>
              </a:spcBef>
              <a:buSzPct val="100000"/>
              <a:defRPr sz="2700"/>
            </a:lvl5pPr>
            <a:lvl6pPr lvl="5" algn="ctr">
              <a:spcBef>
                <a:spcPts val="0"/>
              </a:spcBef>
              <a:buSzPct val="100000"/>
              <a:defRPr sz="2700"/>
            </a:lvl6pPr>
            <a:lvl7pPr lvl="6" algn="ctr">
              <a:spcBef>
                <a:spcPts val="0"/>
              </a:spcBef>
              <a:buSzPct val="100000"/>
              <a:defRPr sz="2700"/>
            </a:lvl7pPr>
            <a:lvl8pPr lvl="7" algn="ctr">
              <a:spcBef>
                <a:spcPts val="0"/>
              </a:spcBef>
              <a:buSzPct val="100000"/>
              <a:defRPr sz="2700"/>
            </a:lvl8pPr>
            <a:lvl9pPr lvl="8" algn="ctr">
              <a:spcBef>
                <a:spcPts val="0"/>
              </a:spcBef>
              <a:buSzPct val="100000"/>
              <a:defRPr sz="2700"/>
            </a:lvl9pPr>
          </a:lstStyle>
          <a:p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789157"/>
            <a:ext cx="8520600" cy="447074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2D5C68"/>
              </a:buClr>
              <a:defRPr>
                <a:solidFill>
                  <a:srgbClr val="942093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479791"/>
            <a:ext cx="8520600" cy="281772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40" y="248460"/>
            <a:ext cx="1778560" cy="2916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gradFill>
          <a:gsLst>
            <a:gs pos="0">
              <a:srgbClr val="942093">
                <a:alpha val="65000"/>
              </a:srgbClr>
            </a:gs>
            <a:gs pos="100000">
              <a:srgbClr val="942093"/>
            </a:gs>
          </a:gsLst>
          <a:lin ang="3120000" scaled="0"/>
        </a:gra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8"/>
          <p:cNvSpPr txBox="1">
            <a:spLocks noGrp="1"/>
          </p:cNvSpPr>
          <p:nvPr>
            <p:ph type="title"/>
          </p:nvPr>
        </p:nvSpPr>
        <p:spPr>
          <a:xfrm>
            <a:off x="311700" y="570683"/>
            <a:ext cx="8520600" cy="447074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2D5C68"/>
              </a:buClr>
              <a:defRPr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7" name="Shape 19"/>
          <p:cNvSpPr txBox="1">
            <a:spLocks noGrp="1"/>
          </p:cNvSpPr>
          <p:nvPr>
            <p:ph type="body" idx="1"/>
          </p:nvPr>
        </p:nvSpPr>
        <p:spPr>
          <a:xfrm>
            <a:off x="311700" y="1152469"/>
            <a:ext cx="8520600" cy="314505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42" y="282207"/>
            <a:ext cx="1758998" cy="2884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75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1800">
                <a:solidFill>
                  <a:srgbClr val="942093"/>
                </a:solidFill>
              </a:defRPr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7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900"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40" y="248460"/>
            <a:ext cx="1778560" cy="2916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725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3600">
                <a:solidFill>
                  <a:srgbClr val="942093"/>
                </a:solidFill>
              </a:defRPr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 dirty="0"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40" y="248460"/>
            <a:ext cx="1778560" cy="2916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050"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150">
                <a:solidFill>
                  <a:srgbClr val="942093"/>
                </a:solidFill>
              </a:defRPr>
            </a:lvl1pPr>
            <a:lvl2pPr lvl="1" algn="ctr">
              <a:spcBef>
                <a:spcPts val="0"/>
              </a:spcBef>
              <a:buSzPct val="100000"/>
              <a:defRPr sz="3150"/>
            </a:lvl2pPr>
            <a:lvl3pPr lvl="2" algn="ctr">
              <a:spcBef>
                <a:spcPts val="0"/>
              </a:spcBef>
              <a:buSzPct val="100000"/>
              <a:defRPr sz="3150"/>
            </a:lvl3pPr>
            <a:lvl4pPr lvl="3" algn="ctr">
              <a:spcBef>
                <a:spcPts val="0"/>
              </a:spcBef>
              <a:buSzPct val="100000"/>
              <a:defRPr sz="3150"/>
            </a:lvl4pPr>
            <a:lvl5pPr lvl="4" algn="ctr">
              <a:spcBef>
                <a:spcPts val="0"/>
              </a:spcBef>
              <a:buSzPct val="100000"/>
              <a:defRPr sz="3150"/>
            </a:lvl5pPr>
            <a:lvl6pPr lvl="5" algn="ctr">
              <a:spcBef>
                <a:spcPts val="0"/>
              </a:spcBef>
              <a:buSzPct val="100000"/>
              <a:defRPr sz="3150"/>
            </a:lvl6pPr>
            <a:lvl7pPr lvl="6" algn="ctr">
              <a:spcBef>
                <a:spcPts val="0"/>
              </a:spcBef>
              <a:buSzPct val="100000"/>
              <a:defRPr sz="3150"/>
            </a:lvl7pPr>
            <a:lvl8pPr lvl="7" algn="ctr">
              <a:spcBef>
                <a:spcPts val="0"/>
              </a:spcBef>
              <a:buSzPct val="100000"/>
              <a:defRPr sz="3150"/>
            </a:lvl8pPr>
            <a:lvl9pPr lvl="8" algn="ctr">
              <a:spcBef>
                <a:spcPts val="0"/>
              </a:spcBef>
              <a:buSzPct val="100000"/>
              <a:defRPr sz="3150"/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02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>
                <a:solidFill>
                  <a:schemeClr val="bg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75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025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40" y="248460"/>
            <a:ext cx="1778560" cy="2916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09422" y="1106125"/>
            <a:ext cx="8520600" cy="1963575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9000">
                <a:solidFill>
                  <a:srgbClr val="942093"/>
                </a:solidFill>
              </a:defRPr>
            </a:lvl1pPr>
            <a:lvl2pPr lvl="1" algn="ctr">
              <a:spcBef>
                <a:spcPts val="0"/>
              </a:spcBef>
              <a:buSzPct val="100000"/>
              <a:defRPr sz="9000"/>
            </a:lvl2pPr>
            <a:lvl3pPr lvl="2" algn="ctr">
              <a:spcBef>
                <a:spcPts val="0"/>
              </a:spcBef>
              <a:buSzPct val="100000"/>
              <a:defRPr sz="9000"/>
            </a:lvl3pPr>
            <a:lvl4pPr lvl="3" algn="ctr">
              <a:spcBef>
                <a:spcPts val="0"/>
              </a:spcBef>
              <a:buSzPct val="100000"/>
              <a:defRPr sz="9000"/>
            </a:lvl4pPr>
            <a:lvl5pPr lvl="4" algn="ctr">
              <a:spcBef>
                <a:spcPts val="0"/>
              </a:spcBef>
              <a:buSzPct val="100000"/>
              <a:defRPr sz="9000"/>
            </a:lvl5pPr>
            <a:lvl6pPr lvl="5" algn="ctr">
              <a:spcBef>
                <a:spcPts val="0"/>
              </a:spcBef>
              <a:buSzPct val="100000"/>
              <a:defRPr sz="9000"/>
            </a:lvl6pPr>
            <a:lvl7pPr lvl="6" algn="ctr">
              <a:spcBef>
                <a:spcPts val="0"/>
              </a:spcBef>
              <a:buSzPct val="100000"/>
              <a:defRPr sz="9000"/>
            </a:lvl7pPr>
            <a:lvl8pPr lvl="7" algn="ctr">
              <a:spcBef>
                <a:spcPts val="0"/>
              </a:spcBef>
              <a:buSzPct val="100000"/>
              <a:defRPr sz="9000"/>
            </a:lvl8pPr>
            <a:lvl9pPr lvl="8" algn="ctr">
              <a:spcBef>
                <a:spcPts val="0"/>
              </a:spcBef>
              <a:buSzPct val="100000"/>
              <a:defRPr sz="9000"/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409422" y="3152225"/>
            <a:ext cx="8520600" cy="130072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>
                <a:solidFill>
                  <a:schemeClr val="bg2"/>
                </a:solidFill>
              </a:defRPr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42" y="239679"/>
            <a:ext cx="1778558" cy="2916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42" y="239679"/>
            <a:ext cx="1778558" cy="2916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F3D3D-83EF-094A-8AB9-62C690F6C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C81D9-2FA6-2049-8588-7D4005020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28AB2-1E3F-1741-952C-3BEC1CAC5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74677-DC0A-D24E-B1B0-531A26D16CD9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D50CA-D4AD-DD42-B1FC-6A0C9D52C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FAD59-D2EA-4B4C-B424-30D463FEC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3A1E-7F16-984A-8479-8D21FF60DF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286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6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750" smtClean="0">
                <a:solidFill>
                  <a:schemeClr val="dk2"/>
                </a:solidFill>
              </a:rPr>
              <a:pPr algn="r"/>
              <a:t>‹#›</a:t>
            </a:fld>
            <a:endParaRPr lang="en" sz="75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chemeClr val="bg2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emf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74" y="4417909"/>
            <a:ext cx="2701319" cy="4430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600" y="343870"/>
            <a:ext cx="1253293" cy="12532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2093"/>
                </a:solidFill>
              </a:rPr>
              <a:t>The Learning Journey – Workshop A6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044" y="1479791"/>
            <a:ext cx="8482256" cy="2817727"/>
          </a:xfrm>
        </p:spPr>
        <p:txBody>
          <a:bodyPr/>
          <a:lstStyle/>
          <a:p>
            <a:endParaRPr lang="en-US" sz="1600" b="1" dirty="0">
              <a:solidFill>
                <a:srgbClr val="942093"/>
              </a:solidFill>
            </a:endParaRPr>
          </a:p>
          <a:p>
            <a:r>
              <a:rPr lang="en-US" sz="1600" b="1" dirty="0">
                <a:solidFill>
                  <a:srgbClr val="942093"/>
                </a:solidFill>
              </a:rPr>
              <a:t>Vanessa Harrison</a:t>
            </a:r>
          </a:p>
          <a:p>
            <a:r>
              <a:rPr lang="en-US" sz="1600" b="1" dirty="0">
                <a:solidFill>
                  <a:srgbClr val="942093"/>
                </a:solidFill>
              </a:rPr>
              <a:t>Julia Graham</a:t>
            </a:r>
          </a:p>
          <a:p>
            <a:r>
              <a:rPr lang="en-US" sz="1600" b="1" dirty="0">
                <a:solidFill>
                  <a:srgbClr val="942093"/>
                </a:solidFill>
              </a:rPr>
              <a:t>Stephen Anderson</a:t>
            </a:r>
          </a:p>
        </p:txBody>
      </p:sp>
    </p:spTree>
    <p:extLst>
      <p:ext uri="{BB962C8B-B14F-4D97-AF65-F5344CB8AC3E}">
        <p14:creationId xmlns:p14="http://schemas.microsoft.com/office/powerpoint/2010/main" val="1535007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2093"/>
                </a:solidFill>
              </a:rPr>
              <a:t>Our agenda and approach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942093"/>
                </a:solidFill>
              </a:rPr>
              <a:t>The Learning Journey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942093"/>
                </a:solidFill>
              </a:rPr>
              <a:t>The Airmic Competency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942093"/>
                </a:solidFill>
              </a:rPr>
              <a:t>The Institutes ARM </a:t>
            </a:r>
            <a:r>
              <a:rPr lang="en-US" sz="1600" b="1" dirty="0" err="1">
                <a:solidFill>
                  <a:srgbClr val="942093"/>
                </a:solidFill>
              </a:rPr>
              <a:t>programme</a:t>
            </a:r>
            <a:r>
              <a:rPr lang="en-US" sz="1600" b="1" dirty="0">
                <a:solidFill>
                  <a:srgbClr val="942093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942093"/>
                </a:solidFill>
              </a:rPr>
              <a:t>Next steps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781" y="2888654"/>
            <a:ext cx="3775170" cy="21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82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71643599-0B57-3F4F-91F9-2D1788FF8985}"/>
              </a:ext>
            </a:extLst>
          </p:cNvPr>
          <p:cNvSpPr/>
          <p:nvPr/>
        </p:nvSpPr>
        <p:spPr>
          <a:xfrm>
            <a:off x="-4293" y="-8215"/>
            <a:ext cx="9148293" cy="515993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B1E762-8D90-5D46-A7F3-6311DC66A58A}"/>
              </a:ext>
            </a:extLst>
          </p:cNvPr>
          <p:cNvSpPr txBox="1"/>
          <p:nvPr/>
        </p:nvSpPr>
        <p:spPr>
          <a:xfrm>
            <a:off x="284591" y="187747"/>
            <a:ext cx="548843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Helvetica" pitchFamily="2" charset="0"/>
              </a:rPr>
              <a:t>COMPETENCIES</a:t>
            </a:r>
          </a:p>
          <a:p>
            <a:endParaRPr lang="en-GB" sz="20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3BFC3942-FC8B-AE47-BC70-5105CD4A0B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>
                  <a:alpha val="0"/>
                </a:srgbClr>
              </a:clrFrom>
              <a:clrTo>
                <a:srgbClr val="FFFFFF">
                  <a:alpha val="0"/>
                </a:srgbClr>
              </a:clrTo>
            </a:clrChange>
            <a:alphaModFix amt="4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000" r="68079"/>
          <a:stretch/>
        </p:blipFill>
        <p:spPr>
          <a:xfrm>
            <a:off x="-36512" y="2244271"/>
            <a:ext cx="2915816" cy="29317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FEE81E-9198-394E-B18D-F016BD4B2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4443958"/>
            <a:ext cx="1224136" cy="402114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0D518A8-9416-5540-B730-97D2CFB86A74}"/>
              </a:ext>
            </a:extLst>
          </p:cNvPr>
          <p:cNvCxnSpPr>
            <a:cxnSpLocks/>
          </p:cNvCxnSpPr>
          <p:nvPr/>
        </p:nvCxnSpPr>
        <p:spPr>
          <a:xfrm>
            <a:off x="3662382" y="2044291"/>
            <a:ext cx="453317" cy="26096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FA48473D-6737-5048-85EB-0E6CE5BB4C67}"/>
              </a:ext>
            </a:extLst>
          </p:cNvPr>
          <p:cNvSpPr/>
          <p:nvPr/>
        </p:nvSpPr>
        <p:spPr>
          <a:xfrm>
            <a:off x="5552843" y="921869"/>
            <a:ext cx="1616584" cy="1616584"/>
          </a:xfrm>
          <a:prstGeom prst="ellipse">
            <a:avLst/>
          </a:prstGeom>
          <a:solidFill>
            <a:srgbClr val="FC6D1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E8B23D-C4E9-6E4E-A82D-F087DA5AF78B}"/>
              </a:ext>
            </a:extLst>
          </p:cNvPr>
          <p:cNvSpPr txBox="1"/>
          <p:nvPr/>
        </p:nvSpPr>
        <p:spPr>
          <a:xfrm>
            <a:off x="5552843" y="1163655"/>
            <a:ext cx="163220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Helvetica" pitchFamily="2" charset="0"/>
              </a:rPr>
              <a:t>ORGANISATIONAL</a:t>
            </a:r>
          </a:p>
          <a:p>
            <a:pPr algn="ctr"/>
            <a:r>
              <a:rPr lang="en-US" sz="900" b="1" dirty="0">
                <a:latin typeface="Helvetica" pitchFamily="2" charset="0"/>
              </a:rPr>
              <a:t>KNOWLEDGE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Internal and External Context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Purpose, Values and Behaviour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Culture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Strategy and Objectives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Business Model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Decision Making Processes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Value Chain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Stakeholders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A2D5709-BE86-5442-8C64-9C362443E6C8}"/>
              </a:ext>
            </a:extLst>
          </p:cNvPr>
          <p:cNvSpPr/>
          <p:nvPr/>
        </p:nvSpPr>
        <p:spPr>
          <a:xfrm>
            <a:off x="2218130" y="921869"/>
            <a:ext cx="1616584" cy="1616584"/>
          </a:xfrm>
          <a:prstGeom prst="ellipse">
            <a:avLst/>
          </a:prstGeom>
          <a:solidFill>
            <a:srgbClr val="FC6D1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73528E-A12F-CC4A-8B6E-BF11CA9F4194}"/>
              </a:ext>
            </a:extLst>
          </p:cNvPr>
          <p:cNvSpPr txBox="1"/>
          <p:nvPr/>
        </p:nvSpPr>
        <p:spPr>
          <a:xfrm>
            <a:off x="2241311" y="1059582"/>
            <a:ext cx="161060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Helvetica" pitchFamily="2" charset="0"/>
              </a:rPr>
              <a:t>MANAGEMENT</a:t>
            </a:r>
          </a:p>
          <a:p>
            <a:pPr algn="ctr"/>
            <a:r>
              <a:rPr lang="en-US" sz="900" b="1" dirty="0">
                <a:latin typeface="Helvetica" pitchFamily="2" charset="0"/>
              </a:rPr>
              <a:t>SKILLS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Strategic Perspective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Planning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Organisation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Decision Making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Relationship Development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Judgement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Story Telling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Inspiring 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Engaging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47D00F0-545E-F24B-AB24-483B3DE7697C}"/>
              </a:ext>
            </a:extLst>
          </p:cNvPr>
          <p:cNvCxnSpPr>
            <a:cxnSpLocks/>
          </p:cNvCxnSpPr>
          <p:nvPr/>
        </p:nvCxnSpPr>
        <p:spPr>
          <a:xfrm flipH="1">
            <a:off x="4657059" y="1613948"/>
            <a:ext cx="9241" cy="238195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95C7FCE-5F7B-D047-8525-A0B176730064}"/>
              </a:ext>
            </a:extLst>
          </p:cNvPr>
          <p:cNvCxnSpPr>
            <a:cxnSpLocks/>
          </p:cNvCxnSpPr>
          <p:nvPr/>
        </p:nvCxnSpPr>
        <p:spPr>
          <a:xfrm flipH="1">
            <a:off x="5309288" y="2108274"/>
            <a:ext cx="342833" cy="196982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CF382A6-464C-2944-839D-F13694C39875}"/>
              </a:ext>
            </a:extLst>
          </p:cNvPr>
          <p:cNvCxnSpPr>
            <a:cxnSpLocks/>
          </p:cNvCxnSpPr>
          <p:nvPr/>
        </p:nvCxnSpPr>
        <p:spPr>
          <a:xfrm flipH="1" flipV="1">
            <a:off x="5150160" y="2800128"/>
            <a:ext cx="589792" cy="24592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700B4B35-BBDA-604B-B318-8A9FE4FB87B4}"/>
              </a:ext>
            </a:extLst>
          </p:cNvPr>
          <p:cNvSpPr/>
          <p:nvPr/>
        </p:nvSpPr>
        <p:spPr>
          <a:xfrm>
            <a:off x="5483630" y="2696903"/>
            <a:ext cx="1616584" cy="1616584"/>
          </a:xfrm>
          <a:prstGeom prst="ellipse">
            <a:avLst/>
          </a:prstGeom>
          <a:solidFill>
            <a:srgbClr val="FC6D1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59643D-C105-6E48-9F71-678D2B498F68}"/>
              </a:ext>
            </a:extLst>
          </p:cNvPr>
          <p:cNvSpPr txBox="1"/>
          <p:nvPr/>
        </p:nvSpPr>
        <p:spPr>
          <a:xfrm>
            <a:off x="5483630" y="2809730"/>
            <a:ext cx="1632206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Helvetica" pitchFamily="2" charset="0"/>
              </a:rPr>
              <a:t>BUSINESS</a:t>
            </a:r>
          </a:p>
          <a:p>
            <a:pPr algn="ctr"/>
            <a:r>
              <a:rPr lang="en-US" sz="900" b="1" dirty="0">
                <a:latin typeface="Helvetica" pitchFamily="2" charset="0"/>
              </a:rPr>
              <a:t>ACCUMEN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Global trends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External and Internal Context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Strategic Planning 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Business Models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Performance Management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Economics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Laws and Regulations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Functional Areas and Peers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Finance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Technology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People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B4C0A04-0919-8E4D-8F52-630D25EA9631}"/>
              </a:ext>
            </a:extLst>
          </p:cNvPr>
          <p:cNvCxnSpPr>
            <a:cxnSpLocks/>
          </p:cNvCxnSpPr>
          <p:nvPr/>
        </p:nvCxnSpPr>
        <p:spPr>
          <a:xfrm flipV="1">
            <a:off x="3662382" y="2791780"/>
            <a:ext cx="549578" cy="30865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6CE2F2F9-D6AF-A74E-9F7B-2918129ED6A8}"/>
              </a:ext>
            </a:extLst>
          </p:cNvPr>
          <p:cNvSpPr/>
          <p:nvPr/>
        </p:nvSpPr>
        <p:spPr>
          <a:xfrm>
            <a:off x="2209626" y="2699306"/>
            <a:ext cx="1616584" cy="1616584"/>
          </a:xfrm>
          <a:prstGeom prst="ellipse">
            <a:avLst/>
          </a:prstGeom>
          <a:solidFill>
            <a:srgbClr val="FC6D1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99B833-725F-6846-92D1-E31DD2AE8D35}"/>
              </a:ext>
            </a:extLst>
          </p:cNvPr>
          <p:cNvSpPr txBox="1"/>
          <p:nvPr/>
        </p:nvSpPr>
        <p:spPr>
          <a:xfrm>
            <a:off x="2197500" y="2787774"/>
            <a:ext cx="1642938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Helvetica" pitchFamily="2" charset="0"/>
              </a:rPr>
              <a:t>TECHNICAL</a:t>
            </a:r>
          </a:p>
          <a:p>
            <a:pPr algn="ctr"/>
            <a:r>
              <a:rPr lang="en-US" sz="900" b="1" dirty="0">
                <a:latin typeface="Helvetica" pitchFamily="2" charset="0"/>
              </a:rPr>
              <a:t>SKILLS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Governance 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Compliance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Research 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Data Analytics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Financial Analysis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Technology Application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Statistics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Behavior Modification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Information Systems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Resilience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8528A5E-5B61-B447-93D9-AC7A62F92B63}"/>
              </a:ext>
            </a:extLst>
          </p:cNvPr>
          <p:cNvSpPr/>
          <p:nvPr/>
        </p:nvSpPr>
        <p:spPr>
          <a:xfrm>
            <a:off x="3856546" y="108276"/>
            <a:ext cx="1616584" cy="1616584"/>
          </a:xfrm>
          <a:prstGeom prst="ellipse">
            <a:avLst/>
          </a:prstGeom>
          <a:solidFill>
            <a:srgbClr val="FC6D1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FA8DE1-095F-FC46-B8C8-79DDA1E60A19}"/>
              </a:ext>
            </a:extLst>
          </p:cNvPr>
          <p:cNvSpPr txBox="1"/>
          <p:nvPr/>
        </p:nvSpPr>
        <p:spPr>
          <a:xfrm>
            <a:off x="3923928" y="205845"/>
            <a:ext cx="1498406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Helvetica" pitchFamily="2" charset="0"/>
              </a:rPr>
              <a:t>ATTRIBUTES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Trusted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Leader 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Visionary and Innovator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Ethical and Transparent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Authentic and Empathetic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Patient  and Personally Resilient 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Plausible Communicator Confident and Courageous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Flexible and Agile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Influencer and Motivator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Coach and Mentor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Facilitator</a:t>
            </a:r>
          </a:p>
          <a:p>
            <a:pPr algn="ctr"/>
            <a:r>
              <a:rPr lang="en-US" sz="650" b="1" dirty="0">
                <a:solidFill>
                  <a:schemeClr val="bg1"/>
                </a:solidFill>
                <a:latin typeface="Helvetica" pitchFamily="2" charset="0"/>
              </a:rPr>
              <a:t>Curious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17351D2-8D31-E941-9856-C70282FAA378}"/>
              </a:ext>
            </a:extLst>
          </p:cNvPr>
          <p:cNvSpPr/>
          <p:nvPr/>
        </p:nvSpPr>
        <p:spPr>
          <a:xfrm>
            <a:off x="3834827" y="3403438"/>
            <a:ext cx="1616584" cy="1616584"/>
          </a:xfrm>
          <a:prstGeom prst="ellipse">
            <a:avLst/>
          </a:prstGeom>
          <a:solidFill>
            <a:srgbClr val="FC6D1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4C2EA9-C937-AB4D-B656-73BF6A7F8982}"/>
              </a:ext>
            </a:extLst>
          </p:cNvPr>
          <p:cNvSpPr txBox="1"/>
          <p:nvPr/>
        </p:nvSpPr>
        <p:spPr>
          <a:xfrm>
            <a:off x="3840924" y="3725145"/>
            <a:ext cx="163220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Helvetica" pitchFamily="2" charset="0"/>
              </a:rPr>
              <a:t>RISK MANAGEMENT</a:t>
            </a:r>
          </a:p>
          <a:p>
            <a:pPr algn="ctr"/>
            <a:r>
              <a:rPr lang="en-US" sz="900" b="1" dirty="0">
                <a:latin typeface="Helvetica" pitchFamily="2" charset="0"/>
              </a:rPr>
              <a:t>KNOWLEDGE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Standards and Concepts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Adaptation Approaches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Principles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Frameworks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Processes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Taxonomy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Solutions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latin typeface="Helvetica" pitchFamily="2" charset="0"/>
              </a:rPr>
              <a:t>Subspecialties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8742B54-76C6-404F-BDB4-8E10CB79EF9E}"/>
              </a:ext>
            </a:extLst>
          </p:cNvPr>
          <p:cNvSpPr/>
          <p:nvPr/>
        </p:nvSpPr>
        <p:spPr>
          <a:xfrm>
            <a:off x="3951701" y="1834747"/>
            <a:ext cx="1455935" cy="14559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31C5A3-965C-054C-BA86-666CD10FE5F5}"/>
              </a:ext>
            </a:extLst>
          </p:cNvPr>
          <p:cNvSpPr txBox="1"/>
          <p:nvPr/>
        </p:nvSpPr>
        <p:spPr>
          <a:xfrm>
            <a:off x="4061631" y="1902336"/>
            <a:ext cx="12590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Helvetica" pitchFamily="2" charset="0"/>
              </a:rPr>
              <a:t>CORE</a:t>
            </a:r>
          </a:p>
          <a:p>
            <a:pPr algn="ctr"/>
            <a:r>
              <a:rPr lang="en-US" sz="900" b="1" dirty="0">
                <a:latin typeface="Helvetica" pitchFamily="2" charset="0"/>
              </a:rPr>
              <a:t>COMPETENCIES</a:t>
            </a:r>
          </a:p>
          <a:p>
            <a:pPr algn="ctr"/>
            <a:r>
              <a:rPr lang="en-US" sz="700" b="1" dirty="0">
                <a:latin typeface="Helvetica" pitchFamily="2" charset="0"/>
              </a:rPr>
              <a:t>Business Insight </a:t>
            </a:r>
          </a:p>
          <a:p>
            <a:pPr algn="ctr"/>
            <a:r>
              <a:rPr lang="en-US" sz="700" b="1" dirty="0">
                <a:latin typeface="Helvetica" pitchFamily="2" charset="0"/>
              </a:rPr>
              <a:t>Integrity and Ethics</a:t>
            </a:r>
          </a:p>
          <a:p>
            <a:pPr algn="ctr"/>
            <a:r>
              <a:rPr lang="en-US" sz="700" b="1" dirty="0">
                <a:latin typeface="Helvetica" pitchFamily="2" charset="0"/>
              </a:rPr>
              <a:t>Problem Solving</a:t>
            </a:r>
          </a:p>
          <a:p>
            <a:pPr algn="ctr"/>
            <a:r>
              <a:rPr lang="en-US" sz="700" b="1" dirty="0">
                <a:latin typeface="Helvetica" pitchFamily="2" charset="0"/>
              </a:rPr>
              <a:t>Consultation</a:t>
            </a:r>
          </a:p>
          <a:p>
            <a:pPr algn="ctr"/>
            <a:r>
              <a:rPr lang="en-US" sz="700" b="1" dirty="0">
                <a:latin typeface="Helvetica" pitchFamily="2" charset="0"/>
              </a:rPr>
              <a:t>Influencing</a:t>
            </a:r>
          </a:p>
          <a:p>
            <a:pPr algn="ctr"/>
            <a:r>
              <a:rPr lang="en-US" sz="700" b="1" dirty="0">
                <a:latin typeface="Helvetica" pitchFamily="2" charset="0"/>
              </a:rPr>
              <a:t>Negotiation</a:t>
            </a:r>
          </a:p>
          <a:p>
            <a:pPr algn="ctr"/>
            <a:r>
              <a:rPr lang="en-US" sz="700" b="1" dirty="0">
                <a:latin typeface="Helvetica" pitchFamily="2" charset="0"/>
              </a:rPr>
              <a:t>Communication</a:t>
            </a:r>
          </a:p>
          <a:p>
            <a:pPr algn="ctr"/>
            <a:r>
              <a:rPr lang="en-US" sz="700" b="1" dirty="0">
                <a:latin typeface="Helvetica" pitchFamily="2" charset="0"/>
              </a:rPr>
              <a:t>Collaboration</a:t>
            </a:r>
          </a:p>
          <a:p>
            <a:pPr algn="ctr"/>
            <a:r>
              <a:rPr lang="en-US" sz="700" b="1" dirty="0">
                <a:latin typeface="Helvetica" pitchFamily="2" charset="0"/>
              </a:rPr>
              <a:t>Leadership</a:t>
            </a:r>
          </a:p>
          <a:p>
            <a:pPr algn="ctr"/>
            <a:endParaRPr lang="en-US" sz="7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98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8084F0-4B03-4C52-876A-6A44AC116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8758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7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1A969C-AEC6-49BC-8404-2ED9BFDBE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" y="0"/>
            <a:ext cx="68691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69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42093">
                <a:alpha val="65098"/>
              </a:srgbClr>
            </a:gs>
            <a:gs pos="100000">
              <a:srgbClr val="942093"/>
            </a:gs>
          </a:gsLst>
          <a:lin ang="31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00" y="2643442"/>
            <a:ext cx="4483465" cy="25000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0" y="3893471"/>
            <a:ext cx="1030100" cy="103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9522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3" ma:contentTypeDescription="Create a new document." ma:contentTypeScope="" ma:versionID="90b1f749cc598f378c562e24c3824558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5028a69e7fc812058b3129bade10cba7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8695EC8-1249-4390-B878-A62591D7BFEF}"/>
</file>

<file path=customXml/itemProps2.xml><?xml version="1.0" encoding="utf-8"?>
<ds:datastoreItem xmlns:ds="http://schemas.openxmlformats.org/officeDocument/2006/customXml" ds:itemID="{AA63C4D8-1211-440E-9169-FE7AE25072F1}"/>
</file>

<file path=customXml/itemProps3.xml><?xml version="1.0" encoding="utf-8"?>
<ds:datastoreItem xmlns:ds="http://schemas.openxmlformats.org/officeDocument/2006/customXml" ds:itemID="{72440233-7B0C-455E-9719-D23715A9D278}"/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172</Words>
  <Application>Microsoft Office PowerPoint</Application>
  <PresentationFormat>On-screen Show (16:9)</PresentationFormat>
  <Paragraphs>92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Helvetica</vt:lpstr>
      <vt:lpstr>simple-light-2</vt:lpstr>
      <vt:lpstr>PowerPoint Presentation</vt:lpstr>
      <vt:lpstr>The Learning Journey – Workshop A6</vt:lpstr>
      <vt:lpstr>Our agenda and approach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TITLE HERE</dc:title>
  <cp:lastModifiedBy>Julia Graham</cp:lastModifiedBy>
  <cp:revision>12</cp:revision>
  <cp:lastPrinted>2017-03-30T09:04:50Z</cp:lastPrinted>
  <dcterms:modified xsi:type="dcterms:W3CDTF">2019-10-09T08:06:14Z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0x0101002F770C17822F49488E987D29C95B97EE</vt:lpwstr>
  </property>
</Properties>
</file>