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8.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 id="2147483719" r:id="rId2"/>
    <p:sldMasterId id="2147483735" r:id="rId3"/>
    <p:sldMasterId id="2147483756" r:id="rId4"/>
    <p:sldMasterId id="2147483763" r:id="rId5"/>
    <p:sldMasterId id="2147483788" r:id="rId6"/>
    <p:sldMasterId id="2147483793" r:id="rId7"/>
    <p:sldMasterId id="2147483806" r:id="rId8"/>
    <p:sldMasterId id="2147483819" r:id="rId9"/>
    <p:sldMasterId id="2147483832" r:id="rId10"/>
    <p:sldMasterId id="2147483845" r:id="rId11"/>
    <p:sldMasterId id="2147483858" r:id="rId12"/>
  </p:sldMasterIdLst>
  <p:notesMasterIdLst>
    <p:notesMasterId r:id="rId38"/>
  </p:notesMasterIdLst>
  <p:handoutMasterIdLst>
    <p:handoutMasterId r:id="rId39"/>
  </p:handoutMasterIdLst>
  <p:sldIdLst>
    <p:sldId id="339" r:id="rId13"/>
    <p:sldId id="340" r:id="rId14"/>
    <p:sldId id="341" r:id="rId15"/>
    <p:sldId id="342" r:id="rId16"/>
    <p:sldId id="366" r:id="rId17"/>
    <p:sldId id="344" r:id="rId18"/>
    <p:sldId id="345" r:id="rId19"/>
    <p:sldId id="346" r:id="rId20"/>
    <p:sldId id="347" r:id="rId21"/>
    <p:sldId id="348" r:id="rId22"/>
    <p:sldId id="367" r:id="rId23"/>
    <p:sldId id="350" r:id="rId24"/>
    <p:sldId id="351" r:id="rId25"/>
    <p:sldId id="352" r:id="rId26"/>
    <p:sldId id="353" r:id="rId27"/>
    <p:sldId id="365" r:id="rId28"/>
    <p:sldId id="355" r:id="rId29"/>
    <p:sldId id="356" r:id="rId30"/>
    <p:sldId id="357" r:id="rId31"/>
    <p:sldId id="358" r:id="rId32"/>
    <p:sldId id="359" r:id="rId33"/>
    <p:sldId id="360" r:id="rId34"/>
    <p:sldId id="361" r:id="rId35"/>
    <p:sldId id="362" r:id="rId36"/>
    <p:sldId id="363" r:id="rId37"/>
  </p:sldIdLst>
  <p:sldSz cx="9144000" cy="5145088"/>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ront Covers" id="{EE8DCE4F-2B6D-5A43-8865-B3A7DA450C0C}">
          <p14:sldIdLst>
            <p14:sldId id="339"/>
            <p14:sldId id="340"/>
            <p14:sldId id="341"/>
            <p14:sldId id="342"/>
            <p14:sldId id="366"/>
            <p14:sldId id="344"/>
            <p14:sldId id="345"/>
            <p14:sldId id="346"/>
            <p14:sldId id="347"/>
            <p14:sldId id="348"/>
            <p14:sldId id="367"/>
            <p14:sldId id="350"/>
            <p14:sldId id="351"/>
            <p14:sldId id="352"/>
            <p14:sldId id="353"/>
            <p14:sldId id="365"/>
            <p14:sldId id="355"/>
            <p14:sldId id="356"/>
            <p14:sldId id="357"/>
            <p14:sldId id="358"/>
            <p14:sldId id="359"/>
            <p14:sldId id="360"/>
            <p14:sldId id="361"/>
            <p14:sldId id="362"/>
            <p14:sldId id="363"/>
          </p14:sldIdLst>
        </p14:section>
      </p14:sectionLst>
    </p:ext>
    <p:ext uri="{EFAFB233-063F-42B5-8137-9DF3F51BA10A}">
      <p15:sldGuideLst xmlns:p15="http://schemas.microsoft.com/office/powerpoint/2012/main">
        <p15:guide id="5" orient="horz" pos="694">
          <p15:clr>
            <a:srgbClr val="A4A3A4"/>
          </p15:clr>
        </p15:guide>
        <p15:guide id="6" pos="2880">
          <p15:clr>
            <a:srgbClr val="A4A3A4"/>
          </p15:clr>
        </p15:guide>
        <p15:guide id="7" orient="horz" pos="526">
          <p15:clr>
            <a:srgbClr val="A4A3A4"/>
          </p15:clr>
        </p15:guide>
        <p15:guide id="8" orient="horz" pos="2786">
          <p15:clr>
            <a:srgbClr val="A4A3A4"/>
          </p15:clr>
        </p15:guide>
        <p15:guide id="9" orient="horz" pos="1828">
          <p15:clr>
            <a:srgbClr val="A4A3A4"/>
          </p15:clr>
        </p15:guide>
        <p15:guide id="10" orient="horz" pos="2359">
          <p15:clr>
            <a:srgbClr val="A4A3A4"/>
          </p15:clr>
        </p15:guide>
        <p15:guide id="11" pos="2745">
          <p15:clr>
            <a:srgbClr val="A4A3A4"/>
          </p15:clr>
        </p15:guide>
        <p15:guide id="12" pos="5465">
          <p15:clr>
            <a:srgbClr val="A4A3A4"/>
          </p15:clr>
        </p15:guide>
        <p15:guide id="13" pos="295">
          <p15:clr>
            <a:srgbClr val="A4A3A4"/>
          </p15:clr>
        </p15:guide>
        <p15:guide id="14" pos="356">
          <p15:clr>
            <a:srgbClr val="A4A3A4"/>
          </p15:clr>
        </p15:guide>
        <p15:guide id="15" orient="horz" pos="490">
          <p15:clr>
            <a:srgbClr val="A4A3A4"/>
          </p15:clr>
        </p15:guide>
        <p15:guide id="16" pos="5136">
          <p15:clr>
            <a:srgbClr val="A4A3A4"/>
          </p15:clr>
        </p15:guide>
        <p15:guide id="17" orient="horz" pos="3002">
          <p15:clr>
            <a:srgbClr val="A4A3A4"/>
          </p15:clr>
        </p15:guide>
        <p15:guide id="18" orient="horz" pos="1377">
          <p15:clr>
            <a:srgbClr val="A4A3A4"/>
          </p15:clr>
        </p15:guide>
        <p15:guide id="19" orient="horz" pos="499">
          <p15:clr>
            <a:srgbClr val="A4A3A4"/>
          </p15:clr>
        </p15:guide>
        <p15:guide id="20" orient="horz" pos="970">
          <p15:clr>
            <a:srgbClr val="A4A3A4"/>
          </p15:clr>
        </p15:guide>
        <p15:guide id="21" pos="5553">
          <p15:clr>
            <a:srgbClr val="A4A3A4"/>
          </p15:clr>
        </p15:guide>
        <p15:guide id="22" pos="3721">
          <p15:clr>
            <a:srgbClr val="A4A3A4"/>
          </p15:clr>
        </p15:guide>
        <p15:guide id="23" pos="30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B9"/>
    <a:srgbClr val="BA0C2F"/>
    <a:srgbClr val="009A44"/>
    <a:srgbClr val="003DA5"/>
    <a:srgbClr val="00205B"/>
    <a:srgbClr val="D0006F"/>
    <a:srgbClr val="009AE3"/>
    <a:srgbClr val="00B0F0"/>
    <a:srgbClr val="A8A8A8"/>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77" autoAdjust="0"/>
    <p:restoredTop sz="88383" autoAdjust="0"/>
  </p:normalViewPr>
  <p:slideViewPr>
    <p:cSldViewPr snapToGrid="0">
      <p:cViewPr varScale="1">
        <p:scale>
          <a:sx n="181" d="100"/>
          <a:sy n="181" d="100"/>
        </p:scale>
        <p:origin x="376" y="184"/>
      </p:cViewPr>
      <p:guideLst>
        <p:guide orient="horz" pos="694"/>
        <p:guide pos="2880"/>
        <p:guide orient="horz" pos="526"/>
        <p:guide orient="horz" pos="2786"/>
        <p:guide orient="horz" pos="1828"/>
        <p:guide orient="horz" pos="2359"/>
        <p:guide pos="2745"/>
        <p:guide pos="5465"/>
        <p:guide pos="295"/>
        <p:guide pos="356"/>
        <p:guide orient="horz" pos="490"/>
        <p:guide pos="5136"/>
        <p:guide orient="horz" pos="3002"/>
        <p:guide orient="horz" pos="1377"/>
        <p:guide orient="horz" pos="499"/>
        <p:guide orient="horz" pos="970"/>
        <p:guide pos="5553"/>
        <p:guide pos="3721"/>
        <p:guide pos="306"/>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notesViewPr>
    <p:cSldViewPr snapToGrid="0" snapToObjects="1" showGuides="1">
      <p:cViewPr varScale="1">
        <p:scale>
          <a:sx n="83" d="100"/>
          <a:sy n="83" d="100"/>
        </p:scale>
        <p:origin x="-3876"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handoutMaster" Target="handoutMasters/handoutMaster1.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7200"/>
          </a:xfrm>
          <a:prstGeom prst="rect">
            <a:avLst/>
          </a:prstGeom>
        </p:spPr>
        <p:txBody>
          <a:bodyPr vert="horz" lIns="72000" tIns="72000" rIns="72000" bIns="72000" rtlCol="0" anchor="t" anchorCtr="0"/>
          <a:lstStyle/>
          <a:p>
            <a:endParaRPr lang="en-AU" sz="1000" dirty="0">
              <a:latin typeface="Arial" pitchFamily="34" charset="0"/>
              <a:cs typeface="Arial"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72000" tIns="72000" rIns="72000" bIns="72000" rtlCol="0"/>
          <a:lstStyle>
            <a:lvl1pPr algn="r">
              <a:defRPr sz="1200"/>
            </a:lvl1pPr>
          </a:lstStyle>
          <a:p>
            <a:fld id="{4E50C307-5AD1-4F8C-91A0-1FC7219EFB34}" type="datetimeFigureOut">
              <a:rPr lang="en-AU" sz="1000" smtClean="0">
                <a:latin typeface="Arial" pitchFamily="34" charset="0"/>
                <a:cs typeface="Arial" pitchFamily="34" charset="0"/>
              </a:rPr>
              <a:pPr/>
              <a:t>8/6/18</a:t>
            </a:fld>
            <a:endParaRPr lang="en-AU" sz="1000" dirty="0">
              <a:latin typeface="Arial" pitchFamily="34" charset="0"/>
              <a:cs typeface="Arial"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72000" tIns="72000" rIns="72000" bIns="72000" rtlCol="0" anchor="b"/>
          <a:lstStyle>
            <a:lvl1pPr algn="l">
              <a:defRPr sz="1200"/>
            </a:lvl1pPr>
          </a:lstStyle>
          <a:p>
            <a:endParaRPr lang="en-AU" sz="1000" dirty="0">
              <a:latin typeface="Arial" pitchFamily="34" charset="0"/>
              <a:cs typeface="Arial" pitchFamily="34" charset="0"/>
            </a:endParaRPr>
          </a:p>
        </p:txBody>
      </p:sp>
      <p:sp>
        <p:nvSpPr>
          <p:cNvPr id="5" name="Slide Number Placeholder 4"/>
          <p:cNvSpPr>
            <a:spLocks noGrp="1"/>
          </p:cNvSpPr>
          <p:nvPr>
            <p:ph type="sldNum" sz="quarter" idx="3"/>
          </p:nvPr>
        </p:nvSpPr>
        <p:spPr>
          <a:xfrm>
            <a:off x="5769261" y="8685213"/>
            <a:ext cx="1087153" cy="457200"/>
          </a:xfrm>
          <a:prstGeom prst="rect">
            <a:avLst/>
          </a:prstGeom>
        </p:spPr>
        <p:txBody>
          <a:bodyPr vert="horz" lIns="0" tIns="36000" rIns="91440" bIns="36000" rtlCol="0" anchor="b"/>
          <a:lstStyle>
            <a:lvl1pPr algn="r">
              <a:defRPr sz="1200"/>
            </a:lvl1pPr>
          </a:lstStyle>
          <a:p>
            <a:fld id="{AF84CFB5-B6E9-4915-957C-05CFA717E28F}" type="slidenum">
              <a:rPr lang="en-AU" sz="1000" smtClean="0">
                <a:latin typeface="Arial" pitchFamily="34" charset="0"/>
                <a:cs typeface="Arial" pitchFamily="34" charset="0"/>
              </a:rPr>
              <a:pPr/>
              <a:t>‹#›</a:t>
            </a:fld>
            <a:endParaRPr lang="en-AU" sz="1000">
              <a:latin typeface="Arial" pitchFamily="34" charset="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6200" y="76200"/>
            <a:ext cx="5017985" cy="381000"/>
          </a:xfrm>
          <a:prstGeom prst="rect">
            <a:avLst/>
          </a:prstGeom>
        </p:spPr>
        <p:txBody>
          <a:bodyPr vert="horz" lIns="0" tIns="0" rIns="0" bIns="0" rtlCol="0"/>
          <a:lstStyle>
            <a:lvl1pPr algn="l">
              <a:defRPr sz="1200"/>
            </a:lvl1pPr>
          </a:lstStyle>
          <a:p>
            <a:endParaRPr lang="en-AU" dirty="0"/>
          </a:p>
        </p:txBody>
      </p:sp>
      <p:sp>
        <p:nvSpPr>
          <p:cNvPr id="3" name="Date Placeholder 2"/>
          <p:cNvSpPr>
            <a:spLocks noGrp="1"/>
          </p:cNvSpPr>
          <p:nvPr>
            <p:ph type="dt" idx="1"/>
          </p:nvPr>
        </p:nvSpPr>
        <p:spPr>
          <a:xfrm>
            <a:off x="5398770" y="64770"/>
            <a:ext cx="1417320" cy="381000"/>
          </a:xfrm>
          <a:prstGeom prst="rect">
            <a:avLst/>
          </a:prstGeom>
        </p:spPr>
        <p:txBody>
          <a:bodyPr vert="horz" lIns="0" tIns="0" rIns="0" bIns="0" rtlCol="0"/>
          <a:lstStyle>
            <a:lvl1pPr algn="r">
              <a:defRPr sz="1200"/>
            </a:lvl1pPr>
          </a:lstStyle>
          <a:p>
            <a:fld id="{9BB1C32A-CF46-409D-8B8D-587A7E3A4DCC}" type="datetimeFigureOut">
              <a:rPr lang="en-AU" smtClean="0"/>
              <a:pPr/>
              <a:t>8/6/18</a:t>
            </a:fld>
            <a:endParaRPr lang="en-AU" dirty="0"/>
          </a:p>
        </p:txBody>
      </p:sp>
      <p:sp>
        <p:nvSpPr>
          <p:cNvPr id="4" name="Slide Image Placeholder 3"/>
          <p:cNvSpPr>
            <a:spLocks noGrp="1" noRot="1" noChangeAspect="1"/>
          </p:cNvSpPr>
          <p:nvPr>
            <p:ph type="sldImg" idx="2"/>
          </p:nvPr>
        </p:nvSpPr>
        <p:spPr>
          <a:xfrm>
            <a:off x="-244475" y="542925"/>
            <a:ext cx="7339013" cy="4130675"/>
          </a:xfrm>
          <a:prstGeom prst="rect">
            <a:avLst/>
          </a:prstGeom>
          <a:noFill/>
          <a:ln w="3175">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2264" y="4977044"/>
            <a:ext cx="5505891" cy="3481155"/>
          </a:xfrm>
          <a:prstGeom prst="rect">
            <a:avLst/>
          </a:prstGeom>
        </p:spPr>
        <p:txBody>
          <a:bodyPr vert="horz" lIns="0" tIns="0" rIns="0" bIns="0" rtlCol="0">
            <a:normAutofit/>
          </a:bodyPr>
          <a:lstStyle/>
          <a:p>
            <a:pPr lvl="0"/>
            <a:r>
              <a:rPr lang="en-US" dirty="0"/>
              <a:t>Click to edit Master text styles</a:t>
            </a:r>
          </a:p>
          <a:p>
            <a:pPr marL="0" lvl="1"/>
            <a:r>
              <a:rPr lang="en-US" dirty="0"/>
              <a:t>Second level</a:t>
            </a:r>
          </a:p>
          <a:p>
            <a:pPr marL="144000" lvl="2" indent="-144000">
              <a:buFont typeface="Arial" pitchFamily="34" charset="0"/>
              <a:buChar char="•"/>
            </a:pPr>
            <a:r>
              <a:rPr lang="en-US" dirty="0"/>
              <a:t>Third level</a:t>
            </a:r>
          </a:p>
          <a:p>
            <a:pPr marL="288000" lvl="3" indent="-144000">
              <a:buFont typeface="Arial" pitchFamily="34" charset="0"/>
              <a:buChar char="•"/>
            </a:pPr>
            <a:r>
              <a:rPr lang="en-US" dirty="0"/>
              <a:t>Fourth level</a:t>
            </a:r>
          </a:p>
        </p:txBody>
      </p:sp>
      <p:sp>
        <p:nvSpPr>
          <p:cNvPr id="6" name="Footer Placeholder 5"/>
          <p:cNvSpPr>
            <a:spLocks noGrp="1"/>
          </p:cNvSpPr>
          <p:nvPr>
            <p:ph type="ftr" sz="quarter" idx="4"/>
          </p:nvPr>
        </p:nvSpPr>
        <p:spPr>
          <a:xfrm>
            <a:off x="76200" y="8685213"/>
            <a:ext cx="4800600" cy="360000"/>
          </a:xfrm>
          <a:prstGeom prst="rect">
            <a:avLst/>
          </a:prstGeom>
        </p:spPr>
        <p:txBody>
          <a:bodyPr vert="horz" lIns="91440" tIns="45720" rIns="91440" bIns="45720" rtlCol="0" anchor="b"/>
          <a:lstStyle>
            <a:lvl1pPr algn="l">
              <a:defRPr sz="1200">
                <a:latin typeface="Arial" pitchFamily="34" charset="0"/>
                <a:cs typeface="Arial" pitchFamily="34" charset="0"/>
              </a:defRPr>
            </a:lvl1pPr>
          </a:lstStyle>
          <a:p>
            <a:endParaRPr lang="en-AU" dirty="0"/>
          </a:p>
        </p:txBody>
      </p:sp>
      <p:sp>
        <p:nvSpPr>
          <p:cNvPr id="7" name="Slide Number Placeholder 6"/>
          <p:cNvSpPr>
            <a:spLocks noGrp="1"/>
          </p:cNvSpPr>
          <p:nvPr>
            <p:ph type="sldNum" sz="quarter" idx="5"/>
          </p:nvPr>
        </p:nvSpPr>
        <p:spPr>
          <a:xfrm>
            <a:off x="5855969" y="8685213"/>
            <a:ext cx="989013" cy="360000"/>
          </a:xfrm>
          <a:prstGeom prst="rect">
            <a:avLst/>
          </a:prstGeom>
        </p:spPr>
        <p:txBody>
          <a:bodyPr vert="horz" lIns="91440" tIns="45720" rIns="91440" bIns="45720" rtlCol="0" anchor="b"/>
          <a:lstStyle>
            <a:lvl1pPr algn="r">
              <a:defRPr sz="1200"/>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914400" rtl="0" eaLnBrk="1" latinLnBrk="0" hangingPunct="1">
      <a:defRPr lang="en-US" sz="1200" b="1" kern="1200" dirty="0" smtClean="0">
        <a:solidFill>
          <a:schemeClr val="tx1"/>
        </a:solidFill>
        <a:latin typeface="Arial" pitchFamily="34" charset="0"/>
        <a:ea typeface="+mn-ea"/>
        <a:cs typeface="Arial" pitchFamily="34" charset="0"/>
      </a:defRPr>
    </a:lvl1pPr>
    <a:lvl2pPr marL="457200" algn="l" defTabSz="914400" rtl="0" eaLnBrk="1" latinLnBrk="0" hangingPunct="1">
      <a:defRPr lang="en-US" sz="1200" kern="1200" dirty="0" smtClean="0">
        <a:solidFill>
          <a:schemeClr val="tx1"/>
        </a:solidFill>
        <a:latin typeface="Arial" pitchFamily="34" charset="0"/>
        <a:ea typeface="+mn-ea"/>
        <a:cs typeface="Arial" pitchFamily="34" charset="0"/>
      </a:defRPr>
    </a:lvl2pPr>
    <a:lvl3pPr marL="914400" algn="l" defTabSz="914400" rtl="0" eaLnBrk="1" latinLnBrk="0" hangingPunct="1">
      <a:defRPr lang="en-US" sz="1200" kern="1200" dirty="0" smtClean="0">
        <a:solidFill>
          <a:schemeClr val="tx1"/>
        </a:solidFill>
        <a:latin typeface="Arial" pitchFamily="34" charset="0"/>
        <a:ea typeface="+mn-ea"/>
        <a:cs typeface="Arial" pitchFamily="34" charset="0"/>
      </a:defRPr>
    </a:lvl3pPr>
    <a:lvl4pPr marL="1371600" algn="l" defTabSz="914400" rtl="0" eaLnBrk="1" latinLnBrk="0" hangingPunct="1">
      <a:defRPr lang="en-US" sz="1200" kern="1200" dirty="0" smtClean="0">
        <a:solidFill>
          <a:schemeClr val="tx1"/>
        </a:solidFill>
        <a:latin typeface="Arial" pitchFamily="34" charset="0"/>
        <a:ea typeface="+mn-ea"/>
        <a:cs typeface="Arial" pitchFamily="34" charset="0"/>
      </a:defRPr>
    </a:lvl4pPr>
    <a:lvl5pPr marL="1828800" algn="l" defTabSz="914400" rtl="0" eaLnBrk="1" latinLnBrk="0" hangingPunct="1">
      <a:defRPr lang="en-AU" sz="1200" kern="1200" baseline="0" dirty="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RH</a:t>
            </a:r>
            <a:r>
              <a:rPr lang="en-GB" baseline="0" dirty="0"/>
              <a:t> – 25 years experience, clinical nurse</a:t>
            </a:r>
          </a:p>
          <a:p>
            <a:r>
              <a:rPr lang="en-GB" baseline="0" dirty="0"/>
              <a:t>AS – </a:t>
            </a:r>
            <a:r>
              <a:rPr lang="en-GB" baseline="0" dirty="0" err="1"/>
              <a:t>Physio</a:t>
            </a:r>
            <a:endParaRPr lang="en-GB" baseline="0" dirty="0"/>
          </a:p>
          <a:p>
            <a:r>
              <a:rPr lang="en-GB" baseline="0" dirty="0"/>
              <a:t>Expertise in insurer </a:t>
            </a:r>
            <a:r>
              <a:rPr lang="en-GB" baseline="0" dirty="0" err="1"/>
              <a:t>rehabilition</a:t>
            </a:r>
            <a:r>
              <a:rPr lang="en-GB" baseline="0" dirty="0"/>
              <a:t> – early intervention is critical to success and awareness of health issues within claims and our customers.</a:t>
            </a:r>
          </a:p>
          <a:p>
            <a:r>
              <a:rPr lang="en-GB" baseline="0" dirty="0"/>
              <a:t>Key challenge is proving its value which we have done and all the brilliant </a:t>
            </a:r>
            <a:r>
              <a:rPr lang="en-GB" baseline="0" dirty="0" err="1"/>
              <a:t>intiatives</a:t>
            </a:r>
            <a:r>
              <a:rPr lang="en-GB" baseline="0"/>
              <a:t> we take forward</a:t>
            </a:r>
            <a:endParaRPr lang="en-GB"/>
          </a:p>
        </p:txBody>
      </p:sp>
      <p:sp>
        <p:nvSpPr>
          <p:cNvPr id="4" name="Slide Number Placeholder 3"/>
          <p:cNvSpPr>
            <a:spLocks noGrp="1"/>
          </p:cNvSpPr>
          <p:nvPr>
            <p:ph type="sldNum" sz="quarter" idx="10"/>
          </p:nvPr>
        </p:nvSpPr>
        <p:spPr/>
        <p:txBody>
          <a:bodyPr/>
          <a:lstStyle/>
          <a:p>
            <a:fld id="{D5A593CC-2149-4E6C-BC3C-0044C280ECB2}" type="slidenum">
              <a:rPr lang="en-AU" smtClean="0"/>
              <a:pPr/>
              <a:t>2</a:t>
            </a:fld>
            <a:endParaRPr lang="en-AU"/>
          </a:p>
        </p:txBody>
      </p:sp>
    </p:spTree>
    <p:extLst>
      <p:ext uri="{BB962C8B-B14F-4D97-AF65-F5344CB8AC3E}">
        <p14:creationId xmlns:p14="http://schemas.microsoft.com/office/powerpoint/2010/main" val="635781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1" kern="1200" dirty="0">
                <a:solidFill>
                  <a:schemeClr val="tx1"/>
                </a:solidFill>
                <a:effectLst/>
                <a:latin typeface="Arial" pitchFamily="34" charset="0"/>
                <a:ea typeface="+mn-ea"/>
                <a:cs typeface="Arial" pitchFamily="34" charset="0"/>
              </a:rPr>
              <a:t>KEY POINTS: Open with the big picture, around UK levels of obesity and their impact on employers.  Emphasise this is a major risk for employers that needs to be managed.</a:t>
            </a:r>
            <a:endParaRPr lang="en-GB" sz="1200" b="1" kern="1200" dirty="0">
              <a:solidFill>
                <a:schemeClr val="tx1"/>
              </a:solidFill>
              <a:effectLst/>
              <a:latin typeface="Arial" pitchFamily="34" charset="0"/>
              <a:ea typeface="+mn-ea"/>
              <a:cs typeface="Arial" pitchFamily="34" charset="0"/>
            </a:endParaRPr>
          </a:p>
          <a:p>
            <a:endParaRPr lang="en-GB" dirty="0"/>
          </a:p>
        </p:txBody>
      </p:sp>
      <p:sp>
        <p:nvSpPr>
          <p:cNvPr id="4" name="Slide Number Placeholder 3"/>
          <p:cNvSpPr>
            <a:spLocks noGrp="1"/>
          </p:cNvSpPr>
          <p:nvPr>
            <p:ph type="sldNum" sz="quarter" idx="10"/>
          </p:nvPr>
        </p:nvSpPr>
        <p:spPr/>
        <p:txBody>
          <a:bodyPr/>
          <a:lstStyle/>
          <a:p>
            <a:fld id="{D5A593CC-2149-4E6C-BC3C-0044C280ECB2}" type="slidenum">
              <a:rPr lang="en-AU" smtClean="0"/>
              <a:pPr/>
              <a:t>6</a:t>
            </a:fld>
            <a:endParaRPr lang="en-AU"/>
          </a:p>
        </p:txBody>
      </p:sp>
    </p:spTree>
    <p:extLst>
      <p:ext uri="{BB962C8B-B14F-4D97-AF65-F5344CB8AC3E}">
        <p14:creationId xmlns:p14="http://schemas.microsoft.com/office/powerpoint/2010/main" val="2369158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1" kern="1200" dirty="0">
                <a:solidFill>
                  <a:schemeClr val="tx1"/>
                </a:solidFill>
                <a:effectLst/>
                <a:latin typeface="Arial" pitchFamily="34" charset="0"/>
                <a:ea typeface="+mn-ea"/>
                <a:cs typeface="Arial" pitchFamily="34" charset="0"/>
              </a:rPr>
              <a:t>KEY POINT: This is a costly health issue, and your challenge is to help employees minimise the impact of their obesity.</a:t>
            </a:r>
            <a:endParaRPr lang="en-GB" sz="1200" b="1" kern="1200" dirty="0">
              <a:solidFill>
                <a:schemeClr val="tx1"/>
              </a:solidFill>
              <a:effectLst/>
              <a:latin typeface="Arial" pitchFamily="34" charset="0"/>
              <a:ea typeface="+mn-ea"/>
              <a:cs typeface="Arial" pitchFamily="34" charset="0"/>
            </a:endParaRPr>
          </a:p>
          <a:p>
            <a:endParaRPr lang="en-GB" sz="1200" b="1" kern="1200" dirty="0">
              <a:solidFill>
                <a:schemeClr val="tx1"/>
              </a:solidFill>
              <a:effectLst/>
              <a:latin typeface="Arial" pitchFamily="34" charset="0"/>
              <a:ea typeface="+mn-ea"/>
              <a:cs typeface="Arial" pitchFamily="34" charset="0"/>
            </a:endParaRPr>
          </a:p>
          <a:p>
            <a:r>
              <a:rPr lang="en-GB" sz="1200" b="1" kern="1200" dirty="0">
                <a:solidFill>
                  <a:schemeClr val="tx1"/>
                </a:solidFill>
                <a:effectLst/>
                <a:latin typeface="Arial" pitchFamily="34" charset="0"/>
                <a:ea typeface="+mn-ea"/>
                <a:cs typeface="Arial" pitchFamily="34" charset="0"/>
              </a:rPr>
              <a:t>4 days on avg. £71 from National Office</a:t>
            </a:r>
            <a:r>
              <a:rPr lang="en-GB" sz="1200" b="1" kern="1200" baseline="0" dirty="0">
                <a:solidFill>
                  <a:schemeClr val="tx1"/>
                </a:solidFill>
                <a:effectLst/>
                <a:latin typeface="Arial" pitchFamily="34" charset="0"/>
                <a:ea typeface="+mn-ea"/>
                <a:cs typeface="Arial" pitchFamily="34" charset="0"/>
              </a:rPr>
              <a:t> of Statistics </a:t>
            </a:r>
            <a:endParaRPr lang="en-GB" sz="1200" b="1" kern="1200" dirty="0">
              <a:solidFill>
                <a:schemeClr val="tx1"/>
              </a:solidFill>
              <a:effectLst/>
              <a:latin typeface="Arial" pitchFamily="34" charset="0"/>
              <a:ea typeface="+mn-ea"/>
              <a:cs typeface="Arial" pitchFamily="34" charset="0"/>
            </a:endParaRPr>
          </a:p>
          <a:p>
            <a:r>
              <a:rPr lang="en-GB" sz="1200" b="1" kern="1200" dirty="0">
                <a:solidFill>
                  <a:schemeClr val="tx1"/>
                </a:solidFill>
                <a:effectLst/>
                <a:latin typeface="Arial" pitchFamily="34" charset="0"/>
                <a:ea typeface="+mn-ea"/>
                <a:cs typeface="Arial" pitchFamily="34" charset="0"/>
              </a:rPr>
              <a:t>Unhappy stories</a:t>
            </a:r>
            <a:r>
              <a:rPr lang="en-GB" sz="1200" b="1" kern="1200" baseline="0" dirty="0">
                <a:solidFill>
                  <a:schemeClr val="tx1"/>
                </a:solidFill>
                <a:effectLst/>
                <a:latin typeface="Arial" pitchFamily="34" charset="0"/>
                <a:ea typeface="+mn-ea"/>
                <a:cs typeface="Arial" pitchFamily="34" charset="0"/>
              </a:rPr>
              <a:t> here – many multi layers to this issue from health perspective so much so the Government has had to intervene </a:t>
            </a:r>
            <a:r>
              <a:rPr lang="en-GB" sz="1200" b="1" kern="1200" baseline="0" dirty="0" err="1">
                <a:solidFill>
                  <a:schemeClr val="tx1"/>
                </a:solidFill>
                <a:effectLst/>
                <a:latin typeface="Arial" pitchFamily="34" charset="0"/>
                <a:ea typeface="+mn-ea"/>
                <a:cs typeface="Arial" pitchFamily="34" charset="0"/>
              </a:rPr>
              <a:t>ie</a:t>
            </a:r>
            <a:r>
              <a:rPr lang="en-GB" sz="1200" b="1" kern="1200" baseline="0" dirty="0">
                <a:solidFill>
                  <a:schemeClr val="tx1"/>
                </a:solidFill>
                <a:effectLst/>
                <a:latin typeface="Arial" pitchFamily="34" charset="0"/>
                <a:ea typeface="+mn-ea"/>
                <a:cs typeface="Arial" pitchFamily="34" charset="0"/>
              </a:rPr>
              <a:t> sugar tax. Childhood obesity.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rPr>
              <a:t>On average, obese people take four extra sick days each year*.</a:t>
            </a:r>
          </a:p>
          <a:p>
            <a:endParaRPr lang="en-GB" sz="1200" b="1" kern="1200" baseline="0" dirty="0">
              <a:solidFill>
                <a:schemeClr val="tx1"/>
              </a:solidFill>
              <a:effectLst/>
              <a:latin typeface="Arial" pitchFamily="34" charset="0"/>
              <a:ea typeface="+mn-ea"/>
              <a:cs typeface="Arial" pitchFamily="34" charset="0"/>
            </a:endParaRPr>
          </a:p>
          <a:p>
            <a:endParaRPr lang="en-GB" sz="1200" b="1" kern="1200" baseline="0" dirty="0">
              <a:solidFill>
                <a:schemeClr val="tx1"/>
              </a:solidFill>
              <a:effectLst/>
              <a:latin typeface="Arial" pitchFamily="34" charset="0"/>
              <a:ea typeface="+mn-ea"/>
              <a:cs typeface="Arial" pitchFamily="34" charset="0"/>
            </a:endParaRPr>
          </a:p>
          <a:p>
            <a:r>
              <a:rPr lang="en-GB" sz="1200" b="1" kern="1200" baseline="0" dirty="0">
                <a:solidFill>
                  <a:schemeClr val="tx1"/>
                </a:solidFill>
                <a:effectLst/>
                <a:latin typeface="Arial" pitchFamily="34" charset="0"/>
                <a:ea typeface="+mn-ea"/>
                <a:cs typeface="Arial" pitchFamily="34" charset="0"/>
              </a:rPr>
              <a:t>Huge problem for NHS – smoking, but next obesity. Simon Stevens chief Executive “Obesity the new Smoking”</a:t>
            </a:r>
            <a:endParaRPr lang="en-GB" dirty="0"/>
          </a:p>
        </p:txBody>
      </p:sp>
      <p:sp>
        <p:nvSpPr>
          <p:cNvPr id="4" name="Slide Number Placeholder 3"/>
          <p:cNvSpPr>
            <a:spLocks noGrp="1"/>
          </p:cNvSpPr>
          <p:nvPr>
            <p:ph type="sldNum" sz="quarter" idx="10"/>
          </p:nvPr>
        </p:nvSpPr>
        <p:spPr/>
        <p:txBody>
          <a:bodyPr/>
          <a:lstStyle/>
          <a:p>
            <a:fld id="{D5A593CC-2149-4E6C-BC3C-0044C280ECB2}" type="slidenum">
              <a:rPr lang="en-AU" smtClean="0"/>
              <a:pPr/>
              <a:t>7</a:t>
            </a:fld>
            <a:endParaRPr lang="en-AU"/>
          </a:p>
        </p:txBody>
      </p:sp>
    </p:spTree>
    <p:extLst>
      <p:ext uri="{BB962C8B-B14F-4D97-AF65-F5344CB8AC3E}">
        <p14:creationId xmlns:p14="http://schemas.microsoft.com/office/powerpoint/2010/main" val="1889402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1" kern="1200" dirty="0">
                <a:solidFill>
                  <a:schemeClr val="tx1"/>
                </a:solidFill>
                <a:effectLst/>
                <a:latin typeface="Arial" pitchFamily="34" charset="0"/>
                <a:ea typeface="+mn-ea"/>
                <a:cs typeface="Arial" pitchFamily="34" charset="0"/>
              </a:rPr>
              <a:t>KEY POINT: discussion of measures that employers should consider to lower the risk of accidents, sickness and injury for obese employees.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i="1" kern="1200" dirty="0">
                <a:solidFill>
                  <a:schemeClr val="tx1"/>
                </a:solidFill>
                <a:effectLst/>
                <a:latin typeface="Arial" pitchFamily="34" charset="0"/>
                <a:ea typeface="+mn-ea"/>
                <a:cs typeface="Arial" pitchFamily="34" charset="0"/>
              </a:rPr>
              <a:t>Company culture.</a:t>
            </a:r>
            <a:endParaRPr lang="en-GB" sz="1200" b="1" kern="1200" dirty="0">
              <a:solidFill>
                <a:schemeClr val="tx1"/>
              </a:solidFill>
              <a:effectLst/>
              <a:latin typeface="Arial" pitchFamily="34" charset="0"/>
              <a:ea typeface="+mn-ea"/>
              <a:cs typeface="Arial" pitchFamily="34" charset="0"/>
            </a:endParaRPr>
          </a:p>
          <a:p>
            <a:endParaRPr lang="en-GB" dirty="0"/>
          </a:p>
          <a:p>
            <a:pPr marL="285750" lvl="0" indent="-285750">
              <a:buFont typeface="Arial" panose="020B0604020202020204" pitchFamily="34" charset="0"/>
              <a:buChar char="•"/>
            </a:pPr>
            <a:r>
              <a:rPr lang="en-GB" sz="1200" b="0" dirty="0">
                <a:solidFill>
                  <a:schemeClr val="tx1"/>
                </a:solidFill>
              </a:rPr>
              <a:t>Making workplace adjustments </a:t>
            </a:r>
            <a:r>
              <a:rPr lang="en-GB" sz="1200" b="0" dirty="0" err="1">
                <a:solidFill>
                  <a:schemeClr val="tx1"/>
                </a:solidFill>
              </a:rPr>
              <a:t>eg</a:t>
            </a:r>
            <a:r>
              <a:rPr lang="en-GB" sz="1200" b="0" dirty="0">
                <a:solidFill>
                  <a:schemeClr val="tx1"/>
                </a:solidFill>
              </a:rPr>
              <a:t>. Chairs, desks, workstations</a:t>
            </a:r>
          </a:p>
          <a:p>
            <a:pPr marL="285750" lvl="0" indent="-285750">
              <a:buFont typeface="Arial" panose="020B0604020202020204" pitchFamily="34" charset="0"/>
              <a:buChar char="•"/>
            </a:pPr>
            <a:r>
              <a:rPr lang="en-GB" sz="1200" b="0" dirty="0">
                <a:solidFill>
                  <a:schemeClr val="tx1"/>
                </a:solidFill>
              </a:rPr>
              <a:t>Improving access to buildings</a:t>
            </a:r>
          </a:p>
          <a:p>
            <a:pPr marL="285750" lvl="0" indent="-285750">
              <a:buFont typeface="Arial" panose="020B0604020202020204" pitchFamily="34" charset="0"/>
              <a:buChar char="•"/>
            </a:pPr>
            <a:r>
              <a:rPr lang="en-GB" sz="1200" b="0" dirty="0">
                <a:solidFill>
                  <a:schemeClr val="tx1"/>
                </a:solidFill>
              </a:rPr>
              <a:t>Providing nearby parking</a:t>
            </a:r>
          </a:p>
          <a:p>
            <a:pPr marL="285750" lvl="0" indent="-285750">
              <a:buFont typeface="Arial" panose="020B0604020202020204" pitchFamily="34" charset="0"/>
              <a:buChar char="•"/>
            </a:pPr>
            <a:r>
              <a:rPr lang="en-GB" sz="1200" b="0" dirty="0">
                <a:solidFill>
                  <a:schemeClr val="tx1"/>
                </a:solidFill>
              </a:rPr>
              <a:t>Allowing additional time off for medical appointments</a:t>
            </a:r>
          </a:p>
          <a:p>
            <a:pPr marL="285750" lvl="0" indent="-285750">
              <a:buFont typeface="Arial" panose="020B0604020202020204" pitchFamily="34" charset="0"/>
              <a:buChar char="•"/>
            </a:pPr>
            <a:r>
              <a:rPr lang="en-GB" sz="1200" b="0" dirty="0">
                <a:solidFill>
                  <a:schemeClr val="tx1"/>
                </a:solidFill>
              </a:rPr>
              <a:t>Ensuring screens and IT equipment are appropriate (Diabetes can effect eyesight). Employer’s may want to fund yearly eye tests.</a:t>
            </a:r>
          </a:p>
          <a:p>
            <a:pPr marL="285750" lvl="0" indent="-285750">
              <a:buFont typeface="Arial" panose="020B0604020202020204" pitchFamily="34" charset="0"/>
              <a:buChar char="•"/>
            </a:pPr>
            <a:r>
              <a:rPr lang="en-GB" sz="1200" b="0" dirty="0">
                <a:solidFill>
                  <a:schemeClr val="tx1"/>
                </a:solidFill>
              </a:rPr>
              <a:t>Providing clean, hygienic spaces for diabetics to take their insulin injections.</a:t>
            </a:r>
          </a:p>
          <a:p>
            <a:pPr marL="285750" lvl="0" indent="-285750">
              <a:buFont typeface="Arial" panose="020B0604020202020204" pitchFamily="34" charset="0"/>
              <a:buChar char="•"/>
            </a:pPr>
            <a:r>
              <a:rPr lang="en-GB" sz="1200" b="0" dirty="0">
                <a:solidFill>
                  <a:schemeClr val="tx1"/>
                </a:solidFill>
              </a:rPr>
              <a:t>Individualised risk assessments</a:t>
            </a:r>
          </a:p>
          <a:p>
            <a:pPr marL="285750" lvl="0" indent="-285750">
              <a:buFont typeface="Arial" panose="020B0604020202020204" pitchFamily="34" charset="0"/>
              <a:buChar char="•"/>
            </a:pPr>
            <a:r>
              <a:rPr lang="en-GB" sz="1200" b="0" dirty="0">
                <a:solidFill>
                  <a:schemeClr val="tx1"/>
                </a:solidFill>
              </a:rPr>
              <a:t>Non-discrimination policies</a:t>
            </a:r>
          </a:p>
          <a:p>
            <a:pPr marL="285750" lvl="0" indent="-285750">
              <a:buFont typeface="Arial" panose="020B0604020202020204" pitchFamily="34" charset="0"/>
              <a:buChar char="•"/>
            </a:pPr>
            <a:r>
              <a:rPr lang="en-GB" sz="1200" b="0" dirty="0">
                <a:solidFill>
                  <a:schemeClr val="tx1"/>
                </a:solidFill>
              </a:rPr>
              <a:t>Workforce engagement</a:t>
            </a:r>
          </a:p>
        </p:txBody>
      </p:sp>
      <p:sp>
        <p:nvSpPr>
          <p:cNvPr id="4" name="Slide Number Placeholder 3"/>
          <p:cNvSpPr>
            <a:spLocks noGrp="1"/>
          </p:cNvSpPr>
          <p:nvPr>
            <p:ph type="sldNum" sz="quarter" idx="10"/>
          </p:nvPr>
        </p:nvSpPr>
        <p:spPr/>
        <p:txBody>
          <a:bodyPr/>
          <a:lstStyle/>
          <a:p>
            <a:fld id="{D5A593CC-2149-4E6C-BC3C-0044C280ECB2}" type="slidenum">
              <a:rPr lang="en-AU" smtClean="0"/>
              <a:pPr/>
              <a:t>8</a:t>
            </a:fld>
            <a:endParaRPr lang="en-AU"/>
          </a:p>
        </p:txBody>
      </p:sp>
    </p:spTree>
    <p:extLst>
      <p:ext uri="{BB962C8B-B14F-4D97-AF65-F5344CB8AC3E}">
        <p14:creationId xmlns:p14="http://schemas.microsoft.com/office/powerpoint/2010/main" val="3160848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Consequences</a:t>
            </a:r>
            <a:r>
              <a:rPr lang="en-GB" baseline="0" dirty="0"/>
              <a:t> if they fall foul of these obligations</a:t>
            </a:r>
            <a:endParaRPr lang="en-GB" dirty="0"/>
          </a:p>
        </p:txBody>
      </p:sp>
      <p:sp>
        <p:nvSpPr>
          <p:cNvPr id="4" name="Slide Number Placeholder 3"/>
          <p:cNvSpPr>
            <a:spLocks noGrp="1"/>
          </p:cNvSpPr>
          <p:nvPr>
            <p:ph type="sldNum" sz="quarter" idx="10"/>
          </p:nvPr>
        </p:nvSpPr>
        <p:spPr/>
        <p:txBody>
          <a:bodyPr/>
          <a:lstStyle/>
          <a:p>
            <a:fld id="{D5A593CC-2149-4E6C-BC3C-0044C280ECB2}" type="slidenum">
              <a:rPr lang="en-AU" smtClean="0"/>
              <a:pPr/>
              <a:t>9</a:t>
            </a:fld>
            <a:endParaRPr lang="en-AU"/>
          </a:p>
        </p:txBody>
      </p:sp>
    </p:spTree>
    <p:extLst>
      <p:ext uri="{BB962C8B-B14F-4D97-AF65-F5344CB8AC3E}">
        <p14:creationId xmlns:p14="http://schemas.microsoft.com/office/powerpoint/2010/main" val="411800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Also</a:t>
            </a:r>
            <a:r>
              <a:rPr lang="en-GB" baseline="0" dirty="0"/>
              <a:t> add:</a:t>
            </a:r>
          </a:p>
          <a:p>
            <a:endParaRPr lang="en-GB" baseline="0" dirty="0"/>
          </a:p>
          <a:p>
            <a:r>
              <a:rPr lang="en-GB" sz="1200" dirty="0"/>
              <a:t>Between 2011- 2015, the no of workers &gt;65 increased by 30%.</a:t>
            </a:r>
          </a:p>
          <a:p>
            <a:r>
              <a:rPr lang="en-GB" sz="1200" dirty="0"/>
              <a:t>Trajectory set to continue</a:t>
            </a:r>
          </a:p>
          <a:p>
            <a:endParaRPr lang="en-GB" sz="1200" dirty="0"/>
          </a:p>
          <a:p>
            <a:r>
              <a:rPr lang="en-GB" sz="1200" dirty="0"/>
              <a:t>Subject</a:t>
            </a:r>
            <a:r>
              <a:rPr lang="en-GB" sz="1200" baseline="0" dirty="0"/>
              <a:t> always in the news – UK families would have to pay an extra £2k per year to fund the NHS due to us living longer. </a:t>
            </a:r>
            <a:endParaRPr lang="en-GB" sz="1200" dirty="0"/>
          </a:p>
        </p:txBody>
      </p:sp>
      <p:sp>
        <p:nvSpPr>
          <p:cNvPr id="4" name="Slide Number Placeholder 3"/>
          <p:cNvSpPr>
            <a:spLocks noGrp="1"/>
          </p:cNvSpPr>
          <p:nvPr>
            <p:ph type="sldNum" sz="quarter" idx="10"/>
          </p:nvPr>
        </p:nvSpPr>
        <p:spPr/>
        <p:txBody>
          <a:bodyPr/>
          <a:lstStyle/>
          <a:p>
            <a:fld id="{D5A593CC-2149-4E6C-BC3C-0044C280ECB2}" type="slidenum">
              <a:rPr lang="en-AU" smtClean="0"/>
              <a:pPr/>
              <a:t>12</a:t>
            </a:fld>
            <a:endParaRPr lang="en-AU"/>
          </a:p>
        </p:txBody>
      </p:sp>
    </p:spTree>
    <p:extLst>
      <p:ext uri="{BB962C8B-B14F-4D97-AF65-F5344CB8AC3E}">
        <p14:creationId xmlns:p14="http://schemas.microsoft.com/office/powerpoint/2010/main" val="556232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Stress</a:t>
            </a:r>
            <a:r>
              <a:rPr lang="en-GB" baseline="0" dirty="0"/>
              <a:t> how everyone individual is different</a:t>
            </a:r>
          </a:p>
          <a:p>
            <a:endParaRPr lang="en-GB" baseline="0" dirty="0"/>
          </a:p>
          <a:p>
            <a:r>
              <a:rPr lang="en-GB" baseline="0" dirty="0"/>
              <a:t>Challenge our perceptions</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Rehabilitation takes longer, especially if pre-existing or degenerative conditions present</a:t>
            </a:r>
            <a:r>
              <a:rPr lang="en-GB" sz="1200" baseline="0" dirty="0"/>
              <a:t> – increased absence costs, longer recoveries, work place adaptations</a:t>
            </a:r>
            <a:endParaRPr lang="en-GB" sz="1200" dirty="0"/>
          </a:p>
        </p:txBody>
      </p:sp>
      <p:sp>
        <p:nvSpPr>
          <p:cNvPr id="4" name="Slide Number Placeholder 3"/>
          <p:cNvSpPr>
            <a:spLocks noGrp="1"/>
          </p:cNvSpPr>
          <p:nvPr>
            <p:ph type="sldNum" sz="quarter" idx="10"/>
          </p:nvPr>
        </p:nvSpPr>
        <p:spPr/>
        <p:txBody>
          <a:bodyPr/>
          <a:lstStyle/>
          <a:p>
            <a:fld id="{D5A593CC-2149-4E6C-BC3C-0044C280ECB2}" type="slidenum">
              <a:rPr lang="en-AU" smtClean="0"/>
              <a:pPr/>
              <a:t>13</a:t>
            </a:fld>
            <a:endParaRPr lang="en-AU"/>
          </a:p>
        </p:txBody>
      </p:sp>
    </p:spTree>
    <p:extLst>
      <p:ext uri="{BB962C8B-B14F-4D97-AF65-F5344CB8AC3E}">
        <p14:creationId xmlns:p14="http://schemas.microsoft.com/office/powerpoint/2010/main" val="3816794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So when claims actually happen.</a:t>
            </a:r>
          </a:p>
          <a:p>
            <a:endParaRPr lang="en-GB" dirty="0"/>
          </a:p>
          <a:p>
            <a:r>
              <a:rPr lang="en-GB" dirty="0"/>
              <a:t>Across</a:t>
            </a:r>
            <a:r>
              <a:rPr lang="en-GB" baseline="0" dirty="0"/>
              <a:t> our book – motor, EL, and all  types of injuries </a:t>
            </a:r>
          </a:p>
          <a:p>
            <a:endParaRPr lang="en-GB" baseline="0" dirty="0"/>
          </a:p>
          <a:p>
            <a:r>
              <a:rPr lang="en-GB" dirty="0"/>
              <a:t>Actuarial</a:t>
            </a:r>
            <a:r>
              <a:rPr lang="en-GB" baseline="0" dirty="0"/>
              <a:t> Approved Savings</a:t>
            </a:r>
          </a:p>
          <a:p>
            <a:endParaRPr lang="en-GB" baseline="0" dirty="0"/>
          </a:p>
          <a:p>
            <a:r>
              <a:rPr lang="en-GB" baseline="0" dirty="0"/>
              <a:t>So we can reduce costs for your business overall – key is early referral and  early support</a:t>
            </a:r>
          </a:p>
        </p:txBody>
      </p:sp>
      <p:sp>
        <p:nvSpPr>
          <p:cNvPr id="4" name="Slide Number Placeholder 3"/>
          <p:cNvSpPr>
            <a:spLocks noGrp="1"/>
          </p:cNvSpPr>
          <p:nvPr>
            <p:ph type="sldNum" sz="quarter" idx="10"/>
          </p:nvPr>
        </p:nvSpPr>
        <p:spPr/>
        <p:txBody>
          <a:bodyPr/>
          <a:lstStyle/>
          <a:p>
            <a:fld id="{D5A593CC-2149-4E6C-BC3C-0044C280ECB2}" type="slidenum">
              <a:rPr lang="en-AU" smtClean="0"/>
              <a:pPr/>
              <a:t>23</a:t>
            </a:fld>
            <a:endParaRPr lang="en-AU"/>
          </a:p>
        </p:txBody>
      </p:sp>
    </p:spTree>
    <p:extLst>
      <p:ext uri="{BB962C8B-B14F-4D97-AF65-F5344CB8AC3E}">
        <p14:creationId xmlns:p14="http://schemas.microsoft.com/office/powerpoint/2010/main" val="30422941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ext Placeholder 2"/>
          <p:cNvSpPr>
            <a:spLocks noGrp="1"/>
          </p:cNvSpPr>
          <p:nvPr>
            <p:ph type="body" idx="10" hasCustomPrompt="1"/>
          </p:nvPr>
        </p:nvSpPr>
        <p:spPr>
          <a:xfrm>
            <a:off x="468313" y="2951033"/>
            <a:ext cx="6911687" cy="451610"/>
          </a:xfrm>
          <a:prstGeom prst="rect">
            <a:avLst/>
          </a:prstGeom>
        </p:spPr>
        <p:txBody>
          <a:bodyPr lIns="0" tIns="46800" rIns="0" anchor="t"/>
          <a:lstStyle>
            <a:lvl1pPr marL="0" indent="0">
              <a:spcAft>
                <a:spcPts val="0"/>
              </a:spcAft>
              <a:buNone/>
              <a:tabLst/>
              <a:defRPr sz="2200" b="1">
                <a:solidFill>
                  <a:srgbClr val="009AE4"/>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subtitle</a:t>
            </a:r>
          </a:p>
        </p:txBody>
      </p:sp>
      <p:sp>
        <p:nvSpPr>
          <p:cNvPr id="10" name="Text Placeholder 2"/>
          <p:cNvSpPr>
            <a:spLocks noGrp="1"/>
          </p:cNvSpPr>
          <p:nvPr>
            <p:ph type="body" idx="11" hasCustomPrompt="1"/>
          </p:nvPr>
        </p:nvSpPr>
        <p:spPr>
          <a:xfrm>
            <a:off x="468313" y="3541015"/>
            <a:ext cx="6911687" cy="327673"/>
          </a:xfrm>
          <a:prstGeom prst="rect">
            <a:avLst/>
          </a:prstGeom>
        </p:spPr>
        <p:txBody>
          <a:bodyPr lIns="0" tIns="46800" rIns="0" anchor="t"/>
          <a:lstStyle>
            <a:lvl1pPr marL="0" indent="0">
              <a:spcAft>
                <a:spcPts val="0"/>
              </a:spcAft>
              <a:buNone/>
              <a:tabLst/>
              <a:defRPr sz="1600">
                <a:solidFill>
                  <a:srgbClr val="009AE4"/>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Date</a:t>
            </a:r>
          </a:p>
        </p:txBody>
      </p:sp>
      <p:sp>
        <p:nvSpPr>
          <p:cNvPr id="8" name="Text Placeholder 22"/>
          <p:cNvSpPr>
            <a:spLocks noGrp="1"/>
          </p:cNvSpPr>
          <p:nvPr>
            <p:ph type="body" sz="quarter" idx="15" hasCustomPrompt="1"/>
          </p:nvPr>
        </p:nvSpPr>
        <p:spPr>
          <a:xfrm>
            <a:off x="468313" y="2155267"/>
            <a:ext cx="6911687" cy="633301"/>
          </a:xfrm>
          <a:prstGeom prst="rect">
            <a:avLst/>
          </a:prstGeom>
        </p:spPr>
        <p:txBody>
          <a:bodyPr lIns="0" tIns="46800" rIns="0"/>
          <a:lstStyle>
            <a:lvl1pPr algn="l" defTabSz="914400" rtl="0" eaLnBrk="1" latinLnBrk="0" hangingPunct="1">
              <a:lnSpc>
                <a:spcPct val="90000"/>
              </a:lnSpc>
              <a:spcBef>
                <a:spcPct val="0"/>
              </a:spcBef>
              <a:spcAft>
                <a:spcPts val="0"/>
              </a:spcAft>
              <a:buNone/>
              <a:defRPr lang="en-US" sz="4000" b="1" kern="1200" baseline="0" dirty="0" smtClean="0">
                <a:solidFill>
                  <a:schemeClr val="tx1"/>
                </a:solidFill>
                <a:latin typeface="Calibri" panose="020F0502020204030204" pitchFamily="34" charset="0"/>
                <a:ea typeface="+mj-ea"/>
                <a:cs typeface="Arial" pitchFamily="34" charset="0"/>
              </a:defRPr>
            </a:lvl1pPr>
            <a:lvl2pPr marL="0" indent="0">
              <a:spcBef>
                <a:spcPts val="600"/>
              </a:spcBef>
              <a:buFontTx/>
              <a:buNone/>
              <a:defRPr lang="en-US" sz="2200" b="1" kern="1200" dirty="0" smtClean="0">
                <a:solidFill>
                  <a:schemeClr val="tx2"/>
                </a:solidFill>
                <a:latin typeface="Calibri" panose="020F0502020204030204" pitchFamily="34" charset="0"/>
                <a:ea typeface="+mn-ea"/>
                <a:cs typeface="Arial" pitchFamily="34" charset="0"/>
              </a:defRPr>
            </a:lvl2pPr>
          </a:lstStyle>
          <a:p>
            <a:pPr lvl="0"/>
            <a:r>
              <a:rPr lang="en-US" dirty="0"/>
              <a:t>Click to edit 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3688" y="301196"/>
            <a:ext cx="1674500" cy="996180"/>
          </a:xfrm>
          <a:prstGeom prst="rect">
            <a:avLst/>
          </a:prstGeom>
        </p:spPr>
      </p:pic>
    </p:spTree>
    <p:extLst>
      <p:ext uri="{BB962C8B-B14F-4D97-AF65-F5344CB8AC3E}">
        <p14:creationId xmlns:p14="http://schemas.microsoft.com/office/powerpoint/2010/main" val="3685211449"/>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with speaker">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68313" y="2936579"/>
            <a:ext cx="6911687" cy="284038"/>
          </a:xfrm>
          <a:prstGeom prst="rect">
            <a:avLst/>
          </a:prstGeom>
        </p:spPr>
        <p:txBody>
          <a:bodyPr lIns="0" rIns="0" anchor="t"/>
          <a:lstStyle>
            <a:lvl1pPr marL="0" indent="0">
              <a:spcAft>
                <a:spcPts val="0"/>
              </a:spcAft>
              <a:buNone/>
              <a:defRPr sz="1800">
                <a:solidFill>
                  <a:srgbClr val="009AE4"/>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Month Year</a:t>
            </a:r>
          </a:p>
        </p:txBody>
      </p:sp>
      <p:sp>
        <p:nvSpPr>
          <p:cNvPr id="7" name="Text Placeholder 22"/>
          <p:cNvSpPr>
            <a:spLocks noGrp="1"/>
          </p:cNvSpPr>
          <p:nvPr>
            <p:ph type="body" sz="quarter" idx="15" hasCustomPrompt="1"/>
          </p:nvPr>
        </p:nvSpPr>
        <p:spPr>
          <a:xfrm>
            <a:off x="468313" y="2155267"/>
            <a:ext cx="6911687" cy="633301"/>
          </a:xfrm>
          <a:prstGeom prst="rect">
            <a:avLst/>
          </a:prstGeom>
        </p:spPr>
        <p:txBody>
          <a:bodyPr lIns="0" rIns="0"/>
          <a:lstStyle>
            <a:lvl1pPr algn="l" defTabSz="914400" rtl="0" eaLnBrk="1" latinLnBrk="0" hangingPunct="1">
              <a:lnSpc>
                <a:spcPct val="90000"/>
              </a:lnSpc>
              <a:spcBef>
                <a:spcPct val="0"/>
              </a:spcBef>
              <a:spcAft>
                <a:spcPts val="0"/>
              </a:spcAft>
              <a:buNone/>
              <a:defRPr lang="en-US" sz="4000" b="1" kern="1200" dirty="0" smtClean="0">
                <a:solidFill>
                  <a:schemeClr val="tx1"/>
                </a:solidFill>
                <a:latin typeface="Calibri" panose="020F0502020204030204" pitchFamily="34" charset="0"/>
                <a:ea typeface="+mj-ea"/>
                <a:cs typeface="Arial" pitchFamily="34" charset="0"/>
              </a:defRPr>
            </a:lvl1pPr>
            <a:lvl2pPr marL="0" indent="0">
              <a:spcBef>
                <a:spcPts val="600"/>
              </a:spcBef>
              <a:buFontTx/>
              <a:buNone/>
              <a:defRPr lang="en-US" sz="2200" b="0" kern="1200" dirty="0" smtClean="0">
                <a:solidFill>
                  <a:schemeClr val="tx2"/>
                </a:solidFill>
                <a:latin typeface="Calibri" panose="020F0502020204030204" pitchFamily="34" charset="0"/>
                <a:ea typeface="+mn-ea"/>
                <a:cs typeface="Arial" pitchFamily="34" charset="0"/>
              </a:defRPr>
            </a:lvl2pPr>
          </a:lstStyle>
          <a:p>
            <a:pPr lvl="0"/>
            <a:r>
              <a:rPr lang="en-US" dirty="0"/>
              <a:t>Click to edit title</a:t>
            </a:r>
          </a:p>
        </p:txBody>
      </p:sp>
      <p:sp>
        <p:nvSpPr>
          <p:cNvPr id="8" name="Picture Placeholder 2"/>
          <p:cNvSpPr>
            <a:spLocks noGrp="1"/>
          </p:cNvSpPr>
          <p:nvPr>
            <p:ph type="pic" idx="14" hasCustomPrompt="1"/>
          </p:nvPr>
        </p:nvSpPr>
        <p:spPr>
          <a:xfrm>
            <a:off x="468313" y="3769295"/>
            <a:ext cx="1002490" cy="1002334"/>
          </a:xfrm>
          <a:prstGeom prst="rect">
            <a:avLst/>
          </a:prstGeom>
        </p:spPr>
        <p:txBody>
          <a:bodyPr/>
          <a:lstStyle>
            <a:lvl1pPr marL="0" indent="0" algn="ctr">
              <a:buNone/>
              <a:defRPr sz="1050" baseline="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Speaker Image</a:t>
            </a:r>
          </a:p>
        </p:txBody>
      </p:sp>
      <p:sp>
        <p:nvSpPr>
          <p:cNvPr id="9" name="Text Placeholder 17"/>
          <p:cNvSpPr>
            <a:spLocks noGrp="1"/>
          </p:cNvSpPr>
          <p:nvPr>
            <p:ph type="body" sz="quarter" idx="13" hasCustomPrompt="1"/>
          </p:nvPr>
        </p:nvSpPr>
        <p:spPr>
          <a:xfrm>
            <a:off x="1654655" y="4210585"/>
            <a:ext cx="2917345" cy="169277"/>
          </a:xfrm>
          <a:prstGeom prst="rect">
            <a:avLst/>
          </a:prstGeom>
        </p:spPr>
        <p:txBody>
          <a:bodyPr vert="horz" wrap="square" lIns="0" tIns="0" rIns="0" bIns="0" anchor="ctr" anchorCtr="0">
            <a:spAutoFit/>
          </a:bodyPr>
          <a:lstStyle>
            <a:lvl1pPr marL="0" indent="0">
              <a:spcAft>
                <a:spcPts val="0"/>
              </a:spcAft>
              <a:buNone/>
              <a:defRPr sz="1000" b="0" i="0" baseline="0">
                <a:solidFill>
                  <a:schemeClr val="tx1"/>
                </a:solidFill>
                <a:latin typeface="Calibri Light"/>
                <a:cs typeface="Calibri Light"/>
              </a:defRPr>
            </a:lvl1pPr>
          </a:lstStyle>
          <a:p>
            <a:pPr lvl="0"/>
            <a:r>
              <a:rPr lang="en-US" sz="1200" dirty="0">
                <a:solidFill>
                  <a:srgbClr val="2A2D2F"/>
                </a:solidFill>
              </a:rPr>
              <a:t>Job Title</a:t>
            </a:r>
            <a:endParaRPr lang="en-US" dirty="0"/>
          </a:p>
        </p:txBody>
      </p:sp>
      <p:sp>
        <p:nvSpPr>
          <p:cNvPr id="10" name="Text Placeholder 17"/>
          <p:cNvSpPr>
            <a:spLocks noGrp="1"/>
          </p:cNvSpPr>
          <p:nvPr>
            <p:ph type="body" sz="quarter" idx="16" hasCustomPrompt="1"/>
          </p:nvPr>
        </p:nvSpPr>
        <p:spPr>
          <a:xfrm>
            <a:off x="1654655" y="4446623"/>
            <a:ext cx="2917345" cy="169277"/>
          </a:xfrm>
          <a:prstGeom prst="rect">
            <a:avLst/>
          </a:prstGeom>
        </p:spPr>
        <p:txBody>
          <a:bodyPr vert="horz" wrap="square" lIns="0" tIns="0" rIns="0" bIns="0" anchor="ctr" anchorCtr="0">
            <a:spAutoFit/>
          </a:bodyPr>
          <a:lstStyle>
            <a:lvl1pPr marL="0" indent="0">
              <a:spcAft>
                <a:spcPts val="0"/>
              </a:spcAft>
              <a:buNone/>
              <a:defRPr sz="1000" b="0" i="0" baseline="0">
                <a:solidFill>
                  <a:schemeClr val="tx1"/>
                </a:solidFill>
                <a:latin typeface="Calibri Light"/>
                <a:cs typeface="Calibri Light"/>
              </a:defRPr>
            </a:lvl1pPr>
          </a:lstStyle>
          <a:p>
            <a:pPr lvl="0"/>
            <a:r>
              <a:rPr lang="en-US" sz="1200" dirty="0">
                <a:solidFill>
                  <a:srgbClr val="2A2D2F"/>
                </a:solidFill>
              </a:rPr>
              <a:t>Company Name</a:t>
            </a:r>
            <a:endParaRPr lang="en-US" dirty="0"/>
          </a:p>
        </p:txBody>
      </p:sp>
      <p:sp>
        <p:nvSpPr>
          <p:cNvPr id="11" name="Text Placeholder 23"/>
          <p:cNvSpPr>
            <a:spLocks noGrp="1"/>
          </p:cNvSpPr>
          <p:nvPr>
            <p:ph type="body" sz="quarter" idx="17" hasCustomPrompt="1"/>
          </p:nvPr>
        </p:nvSpPr>
        <p:spPr>
          <a:xfrm>
            <a:off x="1654655" y="3895949"/>
            <a:ext cx="2917345" cy="225703"/>
          </a:xfrm>
          <a:prstGeom prst="rect">
            <a:avLst/>
          </a:prstGeom>
        </p:spPr>
        <p:txBody>
          <a:bodyPr vert="horz" wrap="square" lIns="0" tIns="0" rIns="0" bIns="0" anchor="ctr" anchorCtr="0">
            <a:spAutoFit/>
          </a:bodyPr>
          <a:lstStyle>
            <a:lvl1pPr marL="0" indent="0">
              <a:spcAft>
                <a:spcPts val="0"/>
              </a:spcAft>
              <a:buNone/>
              <a:defRPr sz="1600" b="0" i="0" baseline="0">
                <a:solidFill>
                  <a:srgbClr val="009AE4"/>
                </a:solidFill>
                <a:latin typeface="Calibri Light"/>
                <a:cs typeface="Calibri Light"/>
              </a:defRPr>
            </a:lvl1pPr>
            <a:lvl4pPr marL="1371600" indent="0">
              <a:buNone/>
              <a:defRPr/>
            </a:lvl4pPr>
          </a:lstStyle>
          <a:p>
            <a:pPr lvl="0"/>
            <a:r>
              <a:rPr lang="en-US" sz="1600" dirty="0"/>
              <a:t>Presenter Name</a:t>
            </a: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3688" y="301196"/>
            <a:ext cx="1674500" cy="996180"/>
          </a:xfrm>
          <a:prstGeom prst="rect">
            <a:avLst/>
          </a:prstGeom>
        </p:spPr>
      </p:pic>
    </p:spTree>
    <p:extLst>
      <p:ext uri="{BB962C8B-B14F-4D97-AF65-F5344CB8AC3E}">
        <p14:creationId xmlns:p14="http://schemas.microsoft.com/office/powerpoint/2010/main" val="1459558912"/>
      </p:ext>
    </p:extLst>
  </p:cSld>
  <p:clrMapOvr>
    <a:masterClrMapping/>
  </p:clrMapOvr>
  <p:extLst mod="1">
    <p:ext uri="{DCECCB84-F9BA-43D5-87BE-67443E8EF086}">
      <p15:sldGuideLst xmlns:p15="http://schemas.microsoft.com/office/powerpoint/2012/main">
        <p15:guide id="1" pos="464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without speaker">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68313" y="2936579"/>
            <a:ext cx="6911687" cy="284038"/>
          </a:xfrm>
          <a:prstGeom prst="rect">
            <a:avLst/>
          </a:prstGeom>
        </p:spPr>
        <p:txBody>
          <a:bodyPr lIns="0" rIns="0" anchor="t"/>
          <a:lstStyle>
            <a:lvl1pPr marL="0" indent="0">
              <a:spcAft>
                <a:spcPts val="0"/>
              </a:spcAft>
              <a:buNone/>
              <a:defRPr sz="18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Month Year</a:t>
            </a:r>
          </a:p>
        </p:txBody>
      </p:sp>
      <p:sp>
        <p:nvSpPr>
          <p:cNvPr id="7" name="Text Placeholder 22"/>
          <p:cNvSpPr>
            <a:spLocks noGrp="1"/>
          </p:cNvSpPr>
          <p:nvPr>
            <p:ph type="body" sz="quarter" idx="15" hasCustomPrompt="1"/>
          </p:nvPr>
        </p:nvSpPr>
        <p:spPr>
          <a:xfrm>
            <a:off x="468313" y="2155267"/>
            <a:ext cx="6911687" cy="633301"/>
          </a:xfrm>
          <a:prstGeom prst="rect">
            <a:avLst/>
          </a:prstGeom>
        </p:spPr>
        <p:txBody>
          <a:bodyPr lIns="0" rIns="0"/>
          <a:lstStyle>
            <a:lvl1pPr algn="l" defTabSz="914400" rtl="0" eaLnBrk="1" latinLnBrk="0" hangingPunct="1">
              <a:lnSpc>
                <a:spcPct val="90000"/>
              </a:lnSpc>
              <a:spcBef>
                <a:spcPct val="0"/>
              </a:spcBef>
              <a:spcAft>
                <a:spcPts val="0"/>
              </a:spcAft>
              <a:buNone/>
              <a:defRPr lang="en-US" sz="4000" b="1" kern="1200" dirty="0" smtClean="0">
                <a:solidFill>
                  <a:schemeClr val="tx1"/>
                </a:solidFill>
                <a:latin typeface="Calibri" panose="020F0502020204030204" pitchFamily="34" charset="0"/>
                <a:ea typeface="+mj-ea"/>
                <a:cs typeface="Arial" pitchFamily="34" charset="0"/>
              </a:defRPr>
            </a:lvl1pPr>
            <a:lvl2pPr marL="0" indent="0">
              <a:spcBef>
                <a:spcPts val="600"/>
              </a:spcBef>
              <a:buFontTx/>
              <a:buNone/>
              <a:defRPr lang="en-US" sz="2200" b="0" kern="1200" dirty="0" smtClean="0">
                <a:solidFill>
                  <a:schemeClr val="tx2"/>
                </a:solidFill>
                <a:latin typeface="Calibri" panose="020F0502020204030204" pitchFamily="34" charset="0"/>
                <a:ea typeface="+mn-ea"/>
                <a:cs typeface="Arial" pitchFamily="34" charset="0"/>
              </a:defRPr>
            </a:lvl2pPr>
          </a:lstStyle>
          <a:p>
            <a:pPr lvl="0"/>
            <a:r>
              <a:rPr lang="en-US" dirty="0"/>
              <a:t>Click to edit title</a:t>
            </a:r>
          </a:p>
        </p:txBody>
      </p:sp>
      <p:sp>
        <p:nvSpPr>
          <p:cNvPr id="9" name="Text Placeholder 17"/>
          <p:cNvSpPr>
            <a:spLocks noGrp="1"/>
          </p:cNvSpPr>
          <p:nvPr>
            <p:ph type="body" sz="quarter" idx="13" hasCustomPrompt="1"/>
          </p:nvPr>
        </p:nvSpPr>
        <p:spPr>
          <a:xfrm>
            <a:off x="468313" y="4212124"/>
            <a:ext cx="4103687" cy="166199"/>
          </a:xfrm>
          <a:prstGeom prst="rect">
            <a:avLst/>
          </a:prstGeom>
        </p:spPr>
        <p:txBody>
          <a:bodyPr vert="horz" wrap="square" lIns="0" tIns="0" rIns="0" bIns="0" anchor="ctr" anchorCtr="0">
            <a:spAutoFit/>
          </a:bodyPr>
          <a:lstStyle>
            <a:lvl1pPr marL="0" indent="0">
              <a:spcAft>
                <a:spcPts val="0"/>
              </a:spcAft>
              <a:buNone/>
              <a:defRPr sz="1000" b="0" i="0" baseline="0">
                <a:solidFill>
                  <a:schemeClr val="tx1"/>
                </a:solidFill>
                <a:latin typeface="Calibri Light"/>
                <a:cs typeface="Calibri Light"/>
              </a:defRPr>
            </a:lvl1pPr>
          </a:lstStyle>
          <a:p>
            <a:pPr lvl="0"/>
            <a:r>
              <a:rPr lang="en-US" sz="1200" dirty="0">
                <a:solidFill>
                  <a:srgbClr val="2A2D2F"/>
                </a:solidFill>
              </a:rPr>
              <a:t>Job Title</a:t>
            </a:r>
            <a:endParaRPr lang="en-US" dirty="0"/>
          </a:p>
        </p:txBody>
      </p:sp>
      <p:sp>
        <p:nvSpPr>
          <p:cNvPr id="10" name="Text Placeholder 17"/>
          <p:cNvSpPr>
            <a:spLocks noGrp="1"/>
          </p:cNvSpPr>
          <p:nvPr>
            <p:ph type="body" sz="quarter" idx="16" hasCustomPrompt="1"/>
          </p:nvPr>
        </p:nvSpPr>
        <p:spPr>
          <a:xfrm>
            <a:off x="468313" y="4446623"/>
            <a:ext cx="4103687" cy="169277"/>
          </a:xfrm>
          <a:prstGeom prst="rect">
            <a:avLst/>
          </a:prstGeom>
        </p:spPr>
        <p:txBody>
          <a:bodyPr vert="horz" wrap="square" lIns="0" tIns="0" rIns="0" bIns="0" anchor="ctr" anchorCtr="0">
            <a:spAutoFit/>
          </a:bodyPr>
          <a:lstStyle>
            <a:lvl1pPr marL="0" indent="0">
              <a:spcAft>
                <a:spcPts val="0"/>
              </a:spcAft>
              <a:buNone/>
              <a:defRPr sz="1000" b="0" i="0" baseline="0">
                <a:solidFill>
                  <a:srgbClr val="000000"/>
                </a:solidFill>
                <a:latin typeface="Calibri Light"/>
                <a:cs typeface="Calibri Light"/>
              </a:defRPr>
            </a:lvl1pPr>
          </a:lstStyle>
          <a:p>
            <a:pPr lvl="0"/>
            <a:r>
              <a:rPr lang="en-US" sz="1200" dirty="0">
                <a:solidFill>
                  <a:srgbClr val="2A2D2F"/>
                </a:solidFill>
              </a:rPr>
              <a:t>Company Name</a:t>
            </a:r>
            <a:endParaRPr lang="en-US" dirty="0"/>
          </a:p>
        </p:txBody>
      </p:sp>
      <p:sp>
        <p:nvSpPr>
          <p:cNvPr id="11" name="Text Placeholder 23"/>
          <p:cNvSpPr>
            <a:spLocks noGrp="1"/>
          </p:cNvSpPr>
          <p:nvPr>
            <p:ph type="body" sz="quarter" idx="17" hasCustomPrompt="1"/>
          </p:nvPr>
        </p:nvSpPr>
        <p:spPr>
          <a:xfrm>
            <a:off x="468313" y="3895949"/>
            <a:ext cx="4103687" cy="225703"/>
          </a:xfrm>
          <a:prstGeom prst="rect">
            <a:avLst/>
          </a:prstGeom>
        </p:spPr>
        <p:txBody>
          <a:bodyPr vert="horz" wrap="square" lIns="0" tIns="0" rIns="0" bIns="0" anchor="ctr" anchorCtr="0">
            <a:spAutoFit/>
          </a:bodyPr>
          <a:lstStyle>
            <a:lvl1pPr marL="0" indent="0">
              <a:spcAft>
                <a:spcPts val="0"/>
              </a:spcAft>
              <a:buNone/>
              <a:defRPr sz="1600" b="0" i="0" baseline="0">
                <a:solidFill>
                  <a:schemeClr val="accent1"/>
                </a:solidFill>
                <a:latin typeface="Calibri Light"/>
                <a:cs typeface="Calibri Light"/>
              </a:defRPr>
            </a:lvl1pPr>
            <a:lvl4pPr marL="1371600" indent="0">
              <a:buNone/>
              <a:defRPr/>
            </a:lvl4pPr>
          </a:lstStyle>
          <a:p>
            <a:pPr lvl="0"/>
            <a:r>
              <a:rPr lang="en-US" sz="1600" dirty="0"/>
              <a:t>Presenter Name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3688" y="301196"/>
            <a:ext cx="1674500" cy="996180"/>
          </a:xfrm>
          <a:prstGeom prst="rect">
            <a:avLst/>
          </a:prstGeom>
        </p:spPr>
      </p:pic>
    </p:spTree>
    <p:extLst>
      <p:ext uri="{BB962C8B-B14F-4D97-AF65-F5344CB8AC3E}">
        <p14:creationId xmlns:p14="http://schemas.microsoft.com/office/powerpoint/2010/main" val="988576712"/>
      </p:ext>
    </p:extLst>
  </p:cSld>
  <p:clrMapOvr>
    <a:masterClrMapping/>
  </p:clrMapOvr>
  <p:extLst mod="1">
    <p:ext uri="{DCECCB84-F9BA-43D5-87BE-67443E8EF086}">
      <p15:sldGuideLst xmlns:p15="http://schemas.microsoft.com/office/powerpoint/2012/main">
        <p15:guide id="1" pos="464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
        <p:nvSpPr>
          <p:cNvPr id="19" name="TextBox 18"/>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sp>
        <p:nvSpPr>
          <p:cNvPr id="6"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Tree>
    <p:extLst>
      <p:ext uri="{BB962C8B-B14F-4D97-AF65-F5344CB8AC3E}">
        <p14:creationId xmlns:p14="http://schemas.microsoft.com/office/powerpoint/2010/main" val="583188724"/>
      </p:ext>
    </p:extLst>
  </p:cSld>
  <p:clrMapOvr>
    <a:masterClrMapping/>
  </p:clrMapOvr>
  <p:extLst mod="1">
    <p:ext uri="{DCECCB84-F9BA-43D5-87BE-67443E8EF086}">
      <p15:sldGuideLst xmlns:p15="http://schemas.microsoft.com/office/powerpoint/2012/main">
        <p15:guide id="1" orient="horz" pos="16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with Subhead BLUE">
    <p:bg>
      <p:bgPr>
        <a:solidFill>
          <a:schemeClr val="bg2"/>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
        <p:nvSpPr>
          <p:cNvPr id="5" name="Text Placeholder 4"/>
          <p:cNvSpPr>
            <a:spLocks noGrp="1"/>
          </p:cNvSpPr>
          <p:nvPr>
            <p:ph type="body" sz="quarter" idx="10"/>
          </p:nvPr>
        </p:nvSpPr>
        <p:spPr>
          <a:xfrm>
            <a:off x="468313" y="2572544"/>
            <a:ext cx="8207375" cy="556433"/>
          </a:xfrm>
          <a:prstGeom prst="rect">
            <a:avLst/>
          </a:prstGeom>
        </p:spPr>
        <p:txBody>
          <a:bodyPr lIns="0" rIns="0"/>
          <a:lstStyle>
            <a:lvl1pPr>
              <a:spcAft>
                <a:spcPts val="0"/>
              </a:spcAft>
              <a:defRPr sz="2500">
                <a:solidFill>
                  <a:schemeClr val="bg1"/>
                </a:solidFill>
              </a:defRPr>
            </a:lvl1pPr>
          </a:lstStyle>
          <a:p>
            <a:pPr lvl="0"/>
            <a:r>
              <a:rPr lang="en-US" dirty="0"/>
              <a:t>Click to edit Master text styles</a:t>
            </a:r>
          </a:p>
        </p:txBody>
      </p:sp>
      <p:sp>
        <p:nvSpPr>
          <p:cNvPr id="7" name="TextBox 6"/>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Tree>
    <p:extLst>
      <p:ext uri="{BB962C8B-B14F-4D97-AF65-F5344CB8AC3E}">
        <p14:creationId xmlns:p14="http://schemas.microsoft.com/office/powerpoint/2010/main" val="3543723385"/>
      </p:ext>
    </p:extLst>
  </p:cSld>
  <p:clrMapOvr>
    <a:masterClrMapping/>
  </p:clrMapOvr>
  <p:extLst mod="1">
    <p:ext uri="{DCECCB84-F9BA-43D5-87BE-67443E8EF086}">
      <p15:sldGuideLst xmlns:p15="http://schemas.microsoft.com/office/powerpoint/2012/main">
        <p15:guide id="1" orient="horz" pos="162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GREEN">
    <p:bg>
      <p:bgPr>
        <a:solidFill>
          <a:srgbClr val="00205B"/>
        </a:solidFill>
        <a:effectLst/>
      </p:bgPr>
    </p:bg>
    <p:spTree>
      <p:nvGrpSpPr>
        <p:cNvPr id="1" name=""/>
        <p:cNvGrpSpPr/>
        <p:nvPr/>
      </p:nvGrpSpPr>
      <p:grpSpPr>
        <a:xfrm>
          <a:off x="0" y="0"/>
          <a:ext cx="0" cy="0"/>
          <a:chOff x="0" y="0"/>
          <a:chExt cx="0" cy="0"/>
        </a:xfrm>
      </p:grpSpPr>
      <p:sp>
        <p:nvSpPr>
          <p:cNvPr id="6" name="TextBox 5"/>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9"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
        <p:nvSpPr>
          <p:cNvPr id="7"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Tree>
    <p:extLst>
      <p:ext uri="{BB962C8B-B14F-4D97-AF65-F5344CB8AC3E}">
        <p14:creationId xmlns:p14="http://schemas.microsoft.com/office/powerpoint/2010/main" val="3019215555"/>
      </p:ext>
    </p:extLst>
  </p:cSld>
  <p:clrMapOvr>
    <a:masterClrMapping/>
  </p:clrMapOvr>
  <p:extLst mod="1">
    <p:ext uri="{DCECCB84-F9BA-43D5-87BE-67443E8EF086}">
      <p15:sldGuideLst xmlns:p15="http://schemas.microsoft.com/office/powerpoint/2012/main">
        <p15:guide id="1" orient="horz" pos="16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Divider with Subhead GREEN">
    <p:bg>
      <p:bgPr>
        <a:solidFill>
          <a:srgbClr val="00205B"/>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68312" y="1850005"/>
            <a:ext cx="8207375" cy="722539"/>
          </a:xfrm>
          <a:prstGeom prst="rect">
            <a:avLst/>
          </a:prstGeom>
        </p:spPr>
        <p:txBody>
          <a:bodyPr lIns="0" tIns="46800" rIns="0" anchor="b" anchorCtr="0"/>
          <a:lstStyle>
            <a:lvl1pPr>
              <a:lnSpc>
                <a:spcPct val="90000"/>
              </a:lnSpc>
              <a:defRPr sz="4000" baseline="0">
                <a:solidFill>
                  <a:schemeClr val="bg1"/>
                </a:solidFill>
              </a:defRPr>
            </a:lvl1pPr>
          </a:lstStyle>
          <a:p>
            <a:r>
              <a:rPr lang="en-US" dirty="0"/>
              <a:t>Click to edit section title</a:t>
            </a:r>
            <a:endParaRPr lang="en-AU" dirty="0"/>
          </a:p>
        </p:txBody>
      </p:sp>
      <p:sp>
        <p:nvSpPr>
          <p:cNvPr id="9" name="TextBox 8"/>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sp>
        <p:nvSpPr>
          <p:cNvPr id="12" name="Text Placeholder 4"/>
          <p:cNvSpPr>
            <a:spLocks noGrp="1"/>
          </p:cNvSpPr>
          <p:nvPr>
            <p:ph type="body" sz="quarter" idx="10"/>
          </p:nvPr>
        </p:nvSpPr>
        <p:spPr>
          <a:xfrm>
            <a:off x="468313" y="2572544"/>
            <a:ext cx="8207375" cy="556433"/>
          </a:xfrm>
          <a:prstGeom prst="rect">
            <a:avLst/>
          </a:prstGeom>
        </p:spPr>
        <p:txBody>
          <a:bodyPr lIns="0" rIns="0"/>
          <a:lstStyle>
            <a:lvl1pPr>
              <a:spcAft>
                <a:spcPts val="0"/>
              </a:spcAft>
              <a:defRPr sz="2500">
                <a:solidFill>
                  <a:schemeClr val="bg1"/>
                </a:solidFill>
              </a:defRPr>
            </a:lvl1pPr>
          </a:lstStyle>
          <a:p>
            <a:pPr lvl="0"/>
            <a:r>
              <a:rPr lang="en-US" dirty="0"/>
              <a:t>Click to edit Master text styles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Tree>
    <p:extLst>
      <p:ext uri="{BB962C8B-B14F-4D97-AF65-F5344CB8AC3E}">
        <p14:creationId xmlns:p14="http://schemas.microsoft.com/office/powerpoint/2010/main" val="884805921"/>
      </p:ext>
    </p:extLst>
  </p:cSld>
  <p:clrMapOvr>
    <a:masterClrMapping/>
  </p:clrMapOvr>
  <p:extLst mod="1">
    <p:ext uri="{DCECCB84-F9BA-43D5-87BE-67443E8EF086}">
      <p15:sldGuideLst xmlns:p15="http://schemas.microsoft.com/office/powerpoint/2012/main">
        <p15:guide id="1" orient="horz" pos="16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Divider D BLUE">
    <p:bg>
      <p:bgPr>
        <a:solidFill>
          <a:srgbClr val="003DA5"/>
        </a:solidFill>
        <a:effectLst/>
      </p:bgPr>
    </p:bg>
    <p:spTree>
      <p:nvGrpSpPr>
        <p:cNvPr id="1" name=""/>
        <p:cNvGrpSpPr/>
        <p:nvPr/>
      </p:nvGrpSpPr>
      <p:grpSpPr>
        <a:xfrm>
          <a:off x="0" y="0"/>
          <a:ext cx="0" cy="0"/>
          <a:chOff x="0" y="0"/>
          <a:chExt cx="0" cy="0"/>
        </a:xfrm>
      </p:grpSpPr>
      <p:sp>
        <p:nvSpPr>
          <p:cNvPr id="8" name="TextBox 7"/>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9"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
        <p:nvSpPr>
          <p:cNvPr id="10"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Tree>
    <p:extLst>
      <p:ext uri="{BB962C8B-B14F-4D97-AF65-F5344CB8AC3E}">
        <p14:creationId xmlns:p14="http://schemas.microsoft.com/office/powerpoint/2010/main" val="3116583783"/>
      </p:ext>
    </p:extLst>
  </p:cSld>
  <p:clrMapOvr>
    <a:masterClrMapping/>
  </p:clrMapOvr>
  <p:extLst mod="1">
    <p:ext uri="{DCECCB84-F9BA-43D5-87BE-67443E8EF086}">
      <p15:sldGuideLst xmlns:p15="http://schemas.microsoft.com/office/powerpoint/2012/main">
        <p15:guide id="1" orient="horz" pos="16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Divider with Subhead D BLUE">
    <p:bg>
      <p:bgPr>
        <a:solidFill>
          <a:srgbClr val="003DA5"/>
        </a:solidFill>
        <a:effectLst/>
      </p:bgPr>
    </p:bg>
    <p:spTree>
      <p:nvGrpSpPr>
        <p:cNvPr id="1" name=""/>
        <p:cNvGrpSpPr/>
        <p:nvPr/>
      </p:nvGrpSpPr>
      <p:grpSpPr>
        <a:xfrm>
          <a:off x="0" y="0"/>
          <a:ext cx="0" cy="0"/>
          <a:chOff x="0" y="0"/>
          <a:chExt cx="0" cy="0"/>
        </a:xfrm>
      </p:grpSpPr>
      <p:sp>
        <p:nvSpPr>
          <p:cNvPr id="15"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
        <p:nvSpPr>
          <p:cNvPr id="7" name="TextBox 6"/>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10"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sp>
        <p:nvSpPr>
          <p:cNvPr id="11" name="Text Placeholder 4"/>
          <p:cNvSpPr>
            <a:spLocks noGrp="1"/>
          </p:cNvSpPr>
          <p:nvPr>
            <p:ph type="body" sz="quarter" idx="10"/>
          </p:nvPr>
        </p:nvSpPr>
        <p:spPr>
          <a:xfrm>
            <a:off x="468313" y="2572544"/>
            <a:ext cx="8207375" cy="556433"/>
          </a:xfrm>
          <a:prstGeom prst="rect">
            <a:avLst/>
          </a:prstGeom>
        </p:spPr>
        <p:txBody>
          <a:bodyPr lIns="0" rIns="0"/>
          <a:lstStyle>
            <a:lvl1pPr>
              <a:spcAft>
                <a:spcPts val="0"/>
              </a:spcAft>
              <a:defRPr sz="2500">
                <a:solidFill>
                  <a:schemeClr val="bg1"/>
                </a:solidFill>
              </a:defRPr>
            </a:lvl1pPr>
          </a:lstStyle>
          <a:p>
            <a:pPr lvl="0"/>
            <a:r>
              <a:rPr lang="en-US" dirty="0"/>
              <a:t>Click to 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Tree>
    <p:extLst>
      <p:ext uri="{BB962C8B-B14F-4D97-AF65-F5344CB8AC3E}">
        <p14:creationId xmlns:p14="http://schemas.microsoft.com/office/powerpoint/2010/main" val="1716823703"/>
      </p:ext>
    </p:extLst>
  </p:cSld>
  <p:clrMapOvr>
    <a:masterClrMapping/>
  </p:clrMapOvr>
  <p:extLst mod="1">
    <p:ext uri="{DCECCB84-F9BA-43D5-87BE-67443E8EF086}">
      <p15:sldGuideLst xmlns:p15="http://schemas.microsoft.com/office/powerpoint/2012/main">
        <p15:guide id="1" orient="horz" pos="16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Divider ORANGE">
    <p:bg>
      <p:bgPr>
        <a:solidFill>
          <a:srgbClr val="009A44"/>
        </a:solidFill>
        <a:effectLst/>
      </p:bgPr>
    </p:bg>
    <p:spTree>
      <p:nvGrpSpPr>
        <p:cNvPr id="1" name=""/>
        <p:cNvGrpSpPr/>
        <p:nvPr/>
      </p:nvGrpSpPr>
      <p:grpSpPr>
        <a:xfrm>
          <a:off x="0" y="0"/>
          <a:ext cx="0" cy="0"/>
          <a:chOff x="0" y="0"/>
          <a:chExt cx="0" cy="0"/>
        </a:xfrm>
      </p:grpSpPr>
      <p:sp>
        <p:nvSpPr>
          <p:cNvPr id="8" name="TextBox 7"/>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9"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
        <p:nvSpPr>
          <p:cNvPr id="10"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Tree>
    <p:extLst>
      <p:ext uri="{BB962C8B-B14F-4D97-AF65-F5344CB8AC3E}">
        <p14:creationId xmlns:p14="http://schemas.microsoft.com/office/powerpoint/2010/main" val="842165972"/>
      </p:ext>
    </p:extLst>
  </p:cSld>
  <p:clrMapOvr>
    <a:masterClrMapping/>
  </p:clrMapOvr>
  <p:extLst mod="1">
    <p:ext uri="{DCECCB84-F9BA-43D5-87BE-67443E8EF086}">
      <p15:sldGuideLst xmlns:p15="http://schemas.microsoft.com/office/powerpoint/2012/main">
        <p15:guide id="1" orient="horz" pos="162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Divider with Subhead ORANGE">
    <p:bg>
      <p:bgPr>
        <a:solidFill>
          <a:srgbClr val="009A44"/>
        </a:solidFill>
        <a:effectLst/>
      </p:bgPr>
    </p:bg>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
        <p:nvSpPr>
          <p:cNvPr id="7" name="TextBox 6"/>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9"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sp>
        <p:nvSpPr>
          <p:cNvPr id="12" name="Text Placeholder 4"/>
          <p:cNvSpPr>
            <a:spLocks noGrp="1"/>
          </p:cNvSpPr>
          <p:nvPr>
            <p:ph type="body" sz="quarter" idx="10"/>
          </p:nvPr>
        </p:nvSpPr>
        <p:spPr>
          <a:xfrm>
            <a:off x="468313" y="2572544"/>
            <a:ext cx="8207375" cy="556433"/>
          </a:xfrm>
          <a:prstGeom prst="rect">
            <a:avLst/>
          </a:prstGeom>
        </p:spPr>
        <p:txBody>
          <a:bodyPr lIns="0" rIns="0"/>
          <a:lstStyle>
            <a:lvl1pPr>
              <a:spcAft>
                <a:spcPts val="0"/>
              </a:spcAft>
              <a:defRPr sz="2500">
                <a:solidFill>
                  <a:schemeClr val="bg1"/>
                </a:solidFill>
              </a:defRPr>
            </a:lvl1pPr>
          </a:lstStyle>
          <a:p>
            <a:pPr lvl="0"/>
            <a:r>
              <a:rPr lang="en-US" dirty="0"/>
              <a:t>Click to edit Master text styles</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Tree>
    <p:extLst>
      <p:ext uri="{BB962C8B-B14F-4D97-AF65-F5344CB8AC3E}">
        <p14:creationId xmlns:p14="http://schemas.microsoft.com/office/powerpoint/2010/main" val="2467177853"/>
      </p:ext>
    </p:extLst>
  </p:cSld>
  <p:clrMapOvr>
    <a:masterClrMapping/>
  </p:clrMapOvr>
  <p:extLst mod="1">
    <p:ext uri="{DCECCB84-F9BA-43D5-87BE-67443E8EF086}">
      <p15:sldGuideLst xmlns:p15="http://schemas.microsoft.com/office/powerpoint/2012/main">
        <p15:guide id="1" orient="horz" pos="162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Divider RED">
    <p:bg>
      <p:bgPr>
        <a:solidFill>
          <a:srgbClr val="BA0C2F"/>
        </a:solidFill>
        <a:effectLst/>
      </p:bgPr>
    </p:bg>
    <p:spTree>
      <p:nvGrpSpPr>
        <p:cNvPr id="1" name=""/>
        <p:cNvGrpSpPr/>
        <p:nvPr/>
      </p:nvGrpSpPr>
      <p:grpSpPr>
        <a:xfrm>
          <a:off x="0" y="0"/>
          <a:ext cx="0" cy="0"/>
          <a:chOff x="0" y="0"/>
          <a:chExt cx="0" cy="0"/>
        </a:xfrm>
      </p:grpSpPr>
      <p:sp>
        <p:nvSpPr>
          <p:cNvPr id="8" name="TextBox 7"/>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9"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
        <p:nvSpPr>
          <p:cNvPr id="10"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Tree>
    <p:extLst>
      <p:ext uri="{BB962C8B-B14F-4D97-AF65-F5344CB8AC3E}">
        <p14:creationId xmlns:p14="http://schemas.microsoft.com/office/powerpoint/2010/main" val="635181057"/>
      </p:ext>
    </p:extLst>
  </p:cSld>
  <p:clrMapOvr>
    <a:masterClrMapping/>
  </p:clrMapOvr>
  <p:extLst mod="1">
    <p:ext uri="{DCECCB84-F9BA-43D5-87BE-67443E8EF086}">
      <p15:sldGuideLst xmlns:p15="http://schemas.microsoft.com/office/powerpoint/2012/main">
        <p15:guide id="1" orient="horz" pos="16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Divider with Subhead RED">
    <p:bg>
      <p:bgPr>
        <a:solidFill>
          <a:srgbClr val="BA0C2F"/>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
        <p:nvSpPr>
          <p:cNvPr id="7" name="TextBox 6"/>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9"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sp>
        <p:nvSpPr>
          <p:cNvPr id="11" name="Text Placeholder 4"/>
          <p:cNvSpPr>
            <a:spLocks noGrp="1"/>
          </p:cNvSpPr>
          <p:nvPr>
            <p:ph type="body" sz="quarter" idx="10"/>
          </p:nvPr>
        </p:nvSpPr>
        <p:spPr>
          <a:xfrm>
            <a:off x="468313" y="2572544"/>
            <a:ext cx="8207375" cy="556433"/>
          </a:xfrm>
          <a:prstGeom prst="rect">
            <a:avLst/>
          </a:prstGeom>
        </p:spPr>
        <p:txBody>
          <a:bodyPr lIns="0" rIns="0"/>
          <a:lstStyle>
            <a:lvl1pPr>
              <a:spcAft>
                <a:spcPts val="0"/>
              </a:spcAft>
              <a:defRPr sz="2500">
                <a:solidFill>
                  <a:schemeClr val="bg1"/>
                </a:solidFill>
              </a:defRPr>
            </a:lvl1pPr>
          </a:lstStyle>
          <a:p>
            <a:pPr lvl="0"/>
            <a:r>
              <a:rPr lang="en-US" dirty="0"/>
              <a:t>Click to 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Tree>
    <p:extLst>
      <p:ext uri="{BB962C8B-B14F-4D97-AF65-F5344CB8AC3E}">
        <p14:creationId xmlns:p14="http://schemas.microsoft.com/office/powerpoint/2010/main" val="460819351"/>
      </p:ext>
    </p:extLst>
  </p:cSld>
  <p:clrMapOvr>
    <a:masterClrMapping/>
  </p:clrMapOvr>
  <p:extLst mod="1">
    <p:ext uri="{DCECCB84-F9BA-43D5-87BE-67443E8EF086}">
      <p15:sldGuideLst xmlns:p15="http://schemas.microsoft.com/office/powerpoint/2012/main">
        <p15:guide id="1" orient="horz" pos="16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Divider GREY">
    <p:bg>
      <p:bgPr>
        <a:solidFill>
          <a:srgbClr val="00B0B9"/>
        </a:solidFill>
        <a:effectLst/>
      </p:bgPr>
    </p:bg>
    <p:spTree>
      <p:nvGrpSpPr>
        <p:cNvPr id="1" name=""/>
        <p:cNvGrpSpPr/>
        <p:nvPr/>
      </p:nvGrpSpPr>
      <p:grpSpPr>
        <a:xfrm>
          <a:off x="0" y="0"/>
          <a:ext cx="0" cy="0"/>
          <a:chOff x="0" y="0"/>
          <a:chExt cx="0" cy="0"/>
        </a:xfrm>
      </p:grpSpPr>
      <p:sp>
        <p:nvSpPr>
          <p:cNvPr id="8" name="TextBox 7"/>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9"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
        <p:nvSpPr>
          <p:cNvPr id="10" name="Title 1"/>
          <p:cNvSpPr>
            <a:spLocks noGrp="1"/>
          </p:cNvSpPr>
          <p:nvPr>
            <p:ph type="ctrTitle" hasCustomPrompt="1"/>
          </p:nvPr>
        </p:nvSpPr>
        <p:spPr>
          <a:xfrm>
            <a:off x="468312" y="1850005"/>
            <a:ext cx="8207375" cy="722539"/>
          </a:xfrm>
          <a:prstGeom prst="rect">
            <a:avLst/>
          </a:prstGeom>
        </p:spPr>
        <p:txBody>
          <a:bodyPr lIns="0" rIns="0" anchor="b" anchorCtr="0"/>
          <a:lstStyle>
            <a:lvl1pPr>
              <a:lnSpc>
                <a:spcPct val="90000"/>
              </a:lnSpc>
              <a:defRPr sz="4000" baseline="0">
                <a:solidFill>
                  <a:schemeClr val="bg1"/>
                </a:solidFill>
              </a:defRPr>
            </a:lvl1pPr>
          </a:lstStyle>
          <a:p>
            <a:r>
              <a:rPr lang="en-US" dirty="0"/>
              <a:t>Click to edit section title</a:t>
            </a:r>
            <a:endParaRPr lang="en-AU" dirty="0"/>
          </a:p>
        </p:txBody>
      </p:sp>
    </p:spTree>
    <p:extLst>
      <p:ext uri="{BB962C8B-B14F-4D97-AF65-F5344CB8AC3E}">
        <p14:creationId xmlns:p14="http://schemas.microsoft.com/office/powerpoint/2010/main" val="3610067606"/>
      </p:ext>
    </p:extLst>
  </p:cSld>
  <p:clrMapOvr>
    <a:masterClrMapping/>
  </p:clrMapOvr>
  <p:extLst mod="1">
    <p:ext uri="{DCECCB84-F9BA-43D5-87BE-67443E8EF086}">
      <p15:sldGuideLst xmlns:p15="http://schemas.microsoft.com/office/powerpoint/2012/main">
        <p15:guide id="1" orient="horz" pos="162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Divider with Subhead GREY">
    <p:bg>
      <p:bgPr>
        <a:solidFill>
          <a:srgbClr val="00B0B9"/>
        </a:solidFill>
        <a:effectLst/>
      </p:bgPr>
    </p:bg>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468312" y="1850005"/>
            <a:ext cx="8207375" cy="722539"/>
          </a:xfrm>
          <a:prstGeom prst="rect">
            <a:avLst/>
          </a:prstGeom>
        </p:spPr>
        <p:txBody>
          <a:bodyPr lIns="0" tIns="46800" rIns="0" anchor="b" anchorCtr="0"/>
          <a:lstStyle>
            <a:lvl1pPr>
              <a:lnSpc>
                <a:spcPct val="90000"/>
              </a:lnSpc>
              <a:defRPr sz="4000" baseline="0">
                <a:solidFill>
                  <a:schemeClr val="bg1"/>
                </a:solidFill>
              </a:defRPr>
            </a:lvl1pPr>
          </a:lstStyle>
          <a:p>
            <a:r>
              <a:rPr lang="en-US" dirty="0"/>
              <a:t>Click to edit section title</a:t>
            </a:r>
            <a:endParaRPr lang="en-AU" dirty="0"/>
          </a:p>
        </p:txBody>
      </p:sp>
      <p:sp>
        <p:nvSpPr>
          <p:cNvPr id="7" name="TextBox 6"/>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bg1"/>
                </a:solidFill>
                <a:latin typeface="Calibri" panose="020F0502020204030204" pitchFamily="34" charset="0"/>
              </a:rPr>
              <a:pPr lvl="0" algn="l">
                <a:lnSpc>
                  <a:spcPct val="90000"/>
                </a:lnSpc>
              </a:pPr>
              <a:t>‹#›</a:t>
            </a:fld>
            <a:endParaRPr lang="en-AU" sz="700" b="1" dirty="0">
              <a:solidFill>
                <a:schemeClr val="bg1"/>
              </a:solidFill>
              <a:latin typeface="Calibri" panose="020F0502020204030204" pitchFamily="34" charset="0"/>
            </a:endParaRPr>
          </a:p>
        </p:txBody>
      </p:sp>
      <p:sp>
        <p:nvSpPr>
          <p:cNvPr id="9"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bg1"/>
                </a:solidFill>
                <a:latin typeface="Calibri" panose="020F0502020204030204" pitchFamily="34" charset="0"/>
                <a:cs typeface="Arial" pitchFamily="34" charset="0"/>
              </a:defRPr>
            </a:lvl1pPr>
          </a:lstStyle>
          <a:p>
            <a:r>
              <a:rPr lang="en-GB" dirty="0"/>
              <a:t>Employee wellbeing makes business sense </a:t>
            </a:r>
          </a:p>
        </p:txBody>
      </p:sp>
      <p:sp>
        <p:nvSpPr>
          <p:cNvPr id="12" name="Text Placeholder 4"/>
          <p:cNvSpPr>
            <a:spLocks noGrp="1"/>
          </p:cNvSpPr>
          <p:nvPr>
            <p:ph type="body" sz="quarter" idx="10"/>
          </p:nvPr>
        </p:nvSpPr>
        <p:spPr>
          <a:xfrm>
            <a:off x="468313" y="2572544"/>
            <a:ext cx="8207375" cy="556433"/>
          </a:xfrm>
          <a:prstGeom prst="rect">
            <a:avLst/>
          </a:prstGeom>
        </p:spPr>
        <p:txBody>
          <a:bodyPr lIns="0" rIns="0"/>
          <a:lstStyle>
            <a:lvl1pPr>
              <a:spcAft>
                <a:spcPts val="0"/>
              </a:spcAft>
              <a:defRPr sz="2500">
                <a:solidFill>
                  <a:schemeClr val="bg1"/>
                </a:solidFill>
              </a:defRPr>
            </a:lvl1pPr>
          </a:lstStyle>
          <a:p>
            <a:pPr lvl="0"/>
            <a:r>
              <a:rPr lang="en-US" dirty="0"/>
              <a:t>Click to edit Master text styles</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091" y="395287"/>
            <a:ext cx="403647" cy="371723"/>
          </a:xfrm>
          <a:prstGeom prst="rect">
            <a:avLst/>
          </a:prstGeom>
        </p:spPr>
      </p:pic>
    </p:spTree>
    <p:extLst>
      <p:ext uri="{BB962C8B-B14F-4D97-AF65-F5344CB8AC3E}">
        <p14:creationId xmlns:p14="http://schemas.microsoft.com/office/powerpoint/2010/main" val="541533295"/>
      </p:ext>
    </p:extLst>
  </p:cSld>
  <p:clrMapOvr>
    <a:masterClrMapping/>
  </p:clrMapOvr>
  <p:extLst mod="1">
    <p:ext uri="{DCECCB84-F9BA-43D5-87BE-67443E8EF086}">
      <p15:sldGuideLst xmlns:p15="http://schemas.microsoft.com/office/powerpoint/2012/main">
        <p15:guide id="1" orient="horz" pos="16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Light image with text">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104138" y="-955848"/>
            <a:ext cx="9324000" cy="6199296"/>
          </a:xfrm>
          <a:prstGeom prst="rect">
            <a:avLst/>
          </a:prstGeom>
        </p:spPr>
        <p:txBody>
          <a:bodyPr lIns="504000" tIns="1512000" anchor="t" anchorCtr="0"/>
          <a:lstStyle>
            <a:lvl1pPr algn="l">
              <a:defRPr sz="2500" baseline="0"/>
            </a:lvl1pPr>
          </a:lstStyle>
          <a:p>
            <a:r>
              <a:rPr lang="en-US" dirty="0"/>
              <a:t>Full screen image (light)</a:t>
            </a:r>
            <a:endParaRPr lang="en-AU" dirty="0"/>
          </a:p>
        </p:txBody>
      </p:sp>
      <p:sp>
        <p:nvSpPr>
          <p:cNvPr id="6" name="Title 1"/>
          <p:cNvSpPr>
            <a:spLocks noGrp="1"/>
          </p:cNvSpPr>
          <p:nvPr>
            <p:ph type="title" hasCustomPrompt="1"/>
          </p:nvPr>
        </p:nvSpPr>
        <p:spPr>
          <a:xfrm>
            <a:off x="457200" y="2301722"/>
            <a:ext cx="8229600" cy="484748"/>
          </a:xfrm>
          <a:prstGeom prst="rect">
            <a:avLst/>
          </a:prstGeom>
        </p:spPr>
        <p:txBody>
          <a:bodyPr lIns="0" tIns="0" rIns="0" bIns="0" anchor="ctr" anchorCtr="0">
            <a:spAutoFit/>
          </a:bodyPr>
          <a:lstStyle>
            <a:lvl1pPr algn="ctr">
              <a:lnSpc>
                <a:spcPct val="90000"/>
              </a:lnSpc>
              <a:spcBef>
                <a:spcPts val="0"/>
              </a:spcBef>
              <a:defRPr sz="3500" b="1" kern="1200" cap="all" baseline="0">
                <a:solidFill>
                  <a:schemeClr val="accent6"/>
                </a:solidFill>
              </a:defRPr>
            </a:lvl1pPr>
          </a:lstStyle>
          <a:p>
            <a:r>
              <a:rPr lang="en-GB" dirty="0"/>
              <a:t>Image – Words over top</a:t>
            </a:r>
            <a:endParaRPr lang="en-US" dirty="0"/>
          </a:p>
        </p:txBody>
      </p:sp>
      <p:sp>
        <p:nvSpPr>
          <p:cNvPr id="5" name="TextBox 4"/>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spTree>
    <p:extLst>
      <p:ext uri="{BB962C8B-B14F-4D97-AF65-F5344CB8AC3E}">
        <p14:creationId xmlns:p14="http://schemas.microsoft.com/office/powerpoint/2010/main" val="233190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L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104138" y="-91752"/>
            <a:ext cx="9324000" cy="5335200"/>
          </a:xfrm>
          <a:prstGeom prst="rect">
            <a:avLst/>
          </a:prstGeom>
        </p:spPr>
        <p:txBody>
          <a:bodyPr lIns="504000" tIns="648000" anchor="t" anchorCtr="0"/>
          <a:lstStyle>
            <a:lvl1pPr algn="l">
              <a:defRPr sz="2500" baseline="0"/>
            </a:lvl1pPr>
          </a:lstStyle>
          <a:p>
            <a:r>
              <a:rPr lang="en-US" dirty="0"/>
              <a:t>Full screen image (light)</a:t>
            </a:r>
            <a:endParaRPr lang="en-AU" dirty="0"/>
          </a:p>
        </p:txBody>
      </p:sp>
      <p:sp>
        <p:nvSpPr>
          <p:cNvPr id="13" name="TextBox 12"/>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spTree>
    <p:extLst>
      <p:ext uri="{BB962C8B-B14F-4D97-AF65-F5344CB8AC3E}">
        <p14:creationId xmlns:p14="http://schemas.microsoft.com/office/powerpoint/2010/main" val="40023829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ark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104138" y="-91752"/>
            <a:ext cx="9324000" cy="5335200"/>
          </a:xfrm>
          <a:prstGeom prst="rect">
            <a:avLst/>
          </a:prstGeom>
        </p:spPr>
        <p:txBody>
          <a:bodyPr lIns="504000" tIns="648000" anchor="t" anchorCtr="0"/>
          <a:lstStyle>
            <a:lvl1pPr algn="l">
              <a:defRPr sz="2500" baseline="0"/>
            </a:lvl1pPr>
          </a:lstStyle>
          <a:p>
            <a:r>
              <a:rPr lang="en-US" dirty="0"/>
              <a:t>Full screen image (dark)</a:t>
            </a:r>
            <a:endParaRPr lang="en-AU" dirty="0"/>
          </a:p>
        </p:txBody>
      </p:sp>
      <p:sp>
        <p:nvSpPr>
          <p:cNvPr id="4" name="TextBox 3"/>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spTree>
    <p:extLst>
      <p:ext uri="{BB962C8B-B14F-4D97-AF65-F5344CB8AC3E}">
        <p14:creationId xmlns:p14="http://schemas.microsoft.com/office/powerpoint/2010/main" val="1013792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ight image with text">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104138" y="-955848"/>
            <a:ext cx="9324000" cy="6199296"/>
          </a:xfrm>
          <a:prstGeom prst="rect">
            <a:avLst/>
          </a:prstGeom>
        </p:spPr>
        <p:txBody>
          <a:bodyPr lIns="504000" tIns="1512000" anchor="t" anchorCtr="0"/>
          <a:lstStyle>
            <a:lvl1pPr algn="l">
              <a:defRPr sz="2500" baseline="0"/>
            </a:lvl1pPr>
          </a:lstStyle>
          <a:p>
            <a:r>
              <a:rPr lang="en-US" dirty="0"/>
              <a:t>Full screen image (light)</a:t>
            </a:r>
            <a:endParaRPr lang="en-AU" dirty="0"/>
          </a:p>
        </p:txBody>
      </p:sp>
      <p:sp>
        <p:nvSpPr>
          <p:cNvPr id="6" name="Title 1"/>
          <p:cNvSpPr>
            <a:spLocks noGrp="1"/>
          </p:cNvSpPr>
          <p:nvPr>
            <p:ph type="title" hasCustomPrompt="1"/>
          </p:nvPr>
        </p:nvSpPr>
        <p:spPr>
          <a:xfrm>
            <a:off x="457200" y="2301722"/>
            <a:ext cx="8229600" cy="484748"/>
          </a:xfrm>
          <a:prstGeom prst="rect">
            <a:avLst/>
          </a:prstGeom>
        </p:spPr>
        <p:txBody>
          <a:bodyPr lIns="0" tIns="0" rIns="0" bIns="0" anchor="ctr" anchorCtr="0">
            <a:spAutoFit/>
          </a:bodyPr>
          <a:lstStyle>
            <a:lvl1pPr algn="ctr">
              <a:lnSpc>
                <a:spcPct val="90000"/>
              </a:lnSpc>
              <a:spcBef>
                <a:spcPts val="0"/>
              </a:spcBef>
              <a:defRPr sz="3500" b="1" kern="1200" cap="all" baseline="0">
                <a:solidFill>
                  <a:schemeClr val="accent6"/>
                </a:solidFill>
              </a:defRPr>
            </a:lvl1pPr>
          </a:lstStyle>
          <a:p>
            <a:r>
              <a:rPr lang="en-GB" dirty="0"/>
              <a:t>Image – Words over top</a:t>
            </a:r>
            <a:endParaRPr lang="en-US" dirty="0"/>
          </a:p>
        </p:txBody>
      </p:sp>
      <p:sp>
        <p:nvSpPr>
          <p:cNvPr id="5" name="TextBox 4"/>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spTree>
    <p:extLst>
      <p:ext uri="{BB962C8B-B14F-4D97-AF65-F5344CB8AC3E}">
        <p14:creationId xmlns:p14="http://schemas.microsoft.com/office/powerpoint/2010/main" val="2300126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ark image with text">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104138" y="-955848"/>
            <a:ext cx="9324000" cy="6199296"/>
          </a:xfrm>
          <a:prstGeom prst="rect">
            <a:avLst/>
          </a:prstGeom>
        </p:spPr>
        <p:txBody>
          <a:bodyPr lIns="504000" tIns="1512000" anchor="t" anchorCtr="0"/>
          <a:lstStyle>
            <a:lvl1pPr algn="l">
              <a:defRPr sz="2500" baseline="0"/>
            </a:lvl1pPr>
          </a:lstStyle>
          <a:p>
            <a:r>
              <a:rPr lang="en-US" dirty="0"/>
              <a:t>Full screen image (dark)</a:t>
            </a:r>
            <a:endParaRPr lang="en-AU" dirty="0"/>
          </a:p>
        </p:txBody>
      </p:sp>
      <p:sp>
        <p:nvSpPr>
          <p:cNvPr id="6" name="Title 1"/>
          <p:cNvSpPr>
            <a:spLocks noGrp="1"/>
          </p:cNvSpPr>
          <p:nvPr>
            <p:ph type="title" hasCustomPrompt="1"/>
          </p:nvPr>
        </p:nvSpPr>
        <p:spPr>
          <a:xfrm>
            <a:off x="457200" y="2301722"/>
            <a:ext cx="8229600" cy="484748"/>
          </a:xfrm>
          <a:prstGeom prst="rect">
            <a:avLst/>
          </a:prstGeom>
        </p:spPr>
        <p:txBody>
          <a:bodyPr lIns="0" tIns="0" rIns="0" bIns="0" anchor="ctr" anchorCtr="0">
            <a:spAutoFit/>
          </a:bodyPr>
          <a:lstStyle>
            <a:lvl1pPr algn="ctr">
              <a:lnSpc>
                <a:spcPct val="90000"/>
              </a:lnSpc>
              <a:spcBef>
                <a:spcPts val="0"/>
              </a:spcBef>
              <a:defRPr sz="3500" b="1" kern="1200" cap="all" baseline="0">
                <a:solidFill>
                  <a:schemeClr val="bg1"/>
                </a:solidFill>
              </a:defRPr>
            </a:lvl1pPr>
          </a:lstStyle>
          <a:p>
            <a:r>
              <a:rPr lang="en-GB" dirty="0"/>
              <a:t>Image – Words over top</a:t>
            </a:r>
            <a:endParaRPr lang="en-US" dirty="0"/>
          </a:p>
        </p:txBody>
      </p:sp>
      <p:sp>
        <p:nvSpPr>
          <p:cNvPr id="5" name="TextBox 4"/>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spTree>
    <p:extLst>
      <p:ext uri="{BB962C8B-B14F-4D97-AF65-F5344CB8AC3E}">
        <p14:creationId xmlns:p14="http://schemas.microsoft.com/office/powerpoint/2010/main" val="1451043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1001" y="328613"/>
            <a:ext cx="403427" cy="371723"/>
          </a:xfrm>
          <a:prstGeom prst="rect">
            <a:avLst/>
          </a:prstGeom>
        </p:spPr>
      </p:pic>
      <p:sp>
        <p:nvSpPr>
          <p:cNvPr id="4" name="TextBox 3"/>
          <p:cNvSpPr txBox="1"/>
          <p:nvPr userDrawn="1"/>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spTree>
    <p:extLst>
      <p:ext uri="{BB962C8B-B14F-4D97-AF65-F5344CB8AC3E}">
        <p14:creationId xmlns:p14="http://schemas.microsoft.com/office/powerpoint/2010/main" val="86149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Tree>
    <p:extLst>
      <p:ext uri="{BB962C8B-B14F-4D97-AF65-F5344CB8AC3E}">
        <p14:creationId xmlns:p14="http://schemas.microsoft.com/office/powerpoint/2010/main" val="3553365319"/>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6"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995475069"/>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Tree>
    <p:extLst>
      <p:ext uri="{BB962C8B-B14F-4D97-AF65-F5344CB8AC3E}">
        <p14:creationId xmlns:p14="http://schemas.microsoft.com/office/powerpoint/2010/main" val="1938826552"/>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6" name="Content Placeholder 2"/>
          <p:cNvSpPr>
            <a:spLocks noGrp="1"/>
          </p:cNvSpPr>
          <p:nvPr>
            <p:ph idx="16"/>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995254329"/>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3" name="Content Placeholder 2"/>
          <p:cNvSpPr>
            <a:spLocks noGrp="1"/>
          </p:cNvSpPr>
          <p:nvPr>
            <p:ph idx="1"/>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5"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1223174817"/>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Bullet">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8"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5798306"/>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_Bullet and Subtitle">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15"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1777689394"/>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9"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156390191"/>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9"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2596518320"/>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umbered Sty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8"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236117364"/>
      </p:ext>
    </p:extLst>
  </p:cSld>
  <p:clrMapOvr>
    <a:masterClrMapping/>
  </p:clrMapOvr>
  <p:extLst mod="1">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umbered Style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2542287873"/>
      </p:ext>
    </p:extLst>
  </p:cSld>
  <p:clrMapOvr>
    <a:masterClrMapping/>
  </p:clrMapOvr>
  <p:extLst mod="1">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11"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9646605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3"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11"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8087120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ext Placeholder 22"/>
          <p:cNvSpPr>
            <a:spLocks noGrp="1"/>
          </p:cNvSpPr>
          <p:nvPr>
            <p:ph type="body" sz="quarter" idx="15" hasCustomPrompt="1"/>
          </p:nvPr>
        </p:nvSpPr>
        <p:spPr>
          <a:xfrm>
            <a:off x="885499" y="2133238"/>
            <a:ext cx="7373001" cy="864096"/>
          </a:xfrm>
        </p:spPr>
        <p:txBody>
          <a:bodyPr anchor="ctr" anchorCtr="0"/>
          <a:lstStyle>
            <a:lvl1pPr>
              <a:spcAft>
                <a:spcPts val="0"/>
              </a:spcAft>
              <a:defRPr sz="2800" b="1" baseline="0">
                <a:solidFill>
                  <a:schemeClr val="accent6"/>
                </a:solidFill>
              </a:defRPr>
            </a:lvl1pPr>
            <a:lvl2pPr marL="0" indent="0">
              <a:spcBef>
                <a:spcPts val="600"/>
              </a:spcBef>
              <a:buFontTx/>
              <a:buNone/>
              <a:defRPr b="1">
                <a:solidFill>
                  <a:schemeClr val="bg2"/>
                </a:solidFill>
              </a:defRPr>
            </a:lvl2pPr>
          </a:lstStyle>
          <a:p>
            <a:pPr lvl="0"/>
            <a:r>
              <a:rPr lang="en-US" dirty="0"/>
              <a:t>Quote slide, lets put something important and or inspiring in here (please move “ marks to corners)</a:t>
            </a:r>
          </a:p>
        </p:txBody>
      </p:sp>
      <p:pic>
        <p:nvPicPr>
          <p:cNvPr id="10" name="Picture 9"/>
          <p:cNvPicPr>
            <a:picLocks noChangeAspect="1"/>
          </p:cNvPicPr>
          <p:nvPr userDrawn="1"/>
        </p:nvPicPr>
        <p:blipFill>
          <a:blip r:embed="rId2"/>
          <a:stretch>
            <a:fillRect/>
          </a:stretch>
        </p:blipFill>
        <p:spPr>
          <a:xfrm>
            <a:off x="449997" y="2062930"/>
            <a:ext cx="403095" cy="365598"/>
          </a:xfrm>
          <a:prstGeom prst="rect">
            <a:avLst/>
          </a:prstGeom>
        </p:spPr>
      </p:pic>
      <p:pic>
        <p:nvPicPr>
          <p:cNvPr id="11" name="Picture 10"/>
          <p:cNvPicPr>
            <a:picLocks noChangeAspect="1"/>
          </p:cNvPicPr>
          <p:nvPr userDrawn="1"/>
        </p:nvPicPr>
        <p:blipFill>
          <a:blip r:embed="rId3"/>
          <a:stretch>
            <a:fillRect/>
          </a:stretch>
        </p:blipFill>
        <p:spPr>
          <a:xfrm>
            <a:off x="8272593" y="2673139"/>
            <a:ext cx="403095" cy="365598"/>
          </a:xfrm>
          <a:prstGeom prst="rect">
            <a:avLst/>
          </a:prstGeom>
        </p:spPr>
      </p:pic>
    </p:spTree>
    <p:extLst>
      <p:ext uri="{BB962C8B-B14F-4D97-AF65-F5344CB8AC3E}">
        <p14:creationId xmlns:p14="http://schemas.microsoft.com/office/powerpoint/2010/main" val="26620601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4" name="Date Placeholder 13"/>
          <p:cNvSpPr>
            <a:spLocks noGrp="1"/>
          </p:cNvSpPr>
          <p:nvPr>
            <p:ph type="dt" sz="half" idx="15"/>
          </p:nvPr>
        </p:nvSpPr>
        <p:spPr>
          <a:xfrm>
            <a:off x="468312" y="4869257"/>
            <a:ext cx="7740000" cy="92362"/>
          </a:xfrm>
        </p:spPr>
        <p:txBody>
          <a:bodyPr/>
          <a:lstStyle/>
          <a:p>
            <a:r>
              <a:rPr lang="en-GB" dirty="0"/>
              <a:t>Employee wellbeing makes business sense </a:t>
            </a:r>
          </a:p>
        </p:txBody>
      </p:sp>
      <p:sp>
        <p:nvSpPr>
          <p:cNvPr id="6" name="Rectangle 5"/>
          <p:cNvSpPr/>
          <p:nvPr userDrawn="1"/>
        </p:nvSpPr>
        <p:spPr>
          <a:xfrm>
            <a:off x="468311" y="1071650"/>
            <a:ext cx="8207375" cy="3108543"/>
          </a:xfrm>
          <a:prstGeom prst="rect">
            <a:avLst/>
          </a:prstGeom>
        </p:spPr>
        <p:txBody>
          <a:bodyPr wrap="square" lIns="0" tIns="0" rIns="0" bIns="0">
            <a:spAutoFit/>
          </a:bodyPr>
          <a:lstStyle/>
          <a:p>
            <a:pPr marL="0" indent="0">
              <a:spcBef>
                <a:spcPts val="600"/>
              </a:spcBef>
              <a:buFont typeface="Arial" pitchFamily="34" charset="0"/>
              <a:buNone/>
              <a:defRPr/>
            </a:pPr>
            <a:r>
              <a:rPr lang="en-GB" sz="1100" dirty="0"/>
              <a:t>The information contained herein has been prepared by QBE Insurance Group Limited or one of its subsidiaries (“the QBE Group”). Such information is confidential and is being provided to you solely for your information.  It is not intended to create any duty towards you or any other business or legal relationship. The QBE Group makes no warranty or representation of any kind in respect of this information, in particular as to its accuracy, completeness, timeliness or suitability for your purpose.  To the fullest extent permitted by law, the QBE Group disclaims any responsibility or liability for any loss or damage suffered or any costs incurred arising out of or in connection with your reliance on the information contained herein.</a:t>
            </a:r>
          </a:p>
          <a:p>
            <a:pPr marL="0" indent="0">
              <a:spcBef>
                <a:spcPts val="600"/>
              </a:spcBef>
              <a:buFont typeface="Arial" pitchFamily="34" charset="0"/>
              <a:buNone/>
              <a:defRPr/>
            </a:pPr>
            <a:r>
              <a:rPr lang="en-GB" sz="1100" dirty="0"/>
              <a:t>Some of the information in this presentation may contain projections or other forward-looking statements regarding future events or the future financial performance of QBE. The inclusion of such forward-looking information shall not be regarded as a representation by QBE or any other person that the objectives or plans of QBE will be achieved. QBE undertakes no obligation to publicly update or publicly revise any forward-looking statement, whether as a result of new information, future events or otherwise.</a:t>
            </a:r>
          </a:p>
          <a:p>
            <a:pPr marL="0" indent="0">
              <a:spcBef>
                <a:spcPts val="600"/>
              </a:spcBef>
              <a:buFont typeface="Arial" pitchFamily="34" charset="0"/>
              <a:buNone/>
              <a:defRPr/>
            </a:pPr>
            <a:r>
              <a:rPr lang="en-GB" sz="1100" dirty="0"/>
              <a:t>By accepting a copy of this presentation, you agree to be bound by the foregoing limitations and conditions and, in particular, will be taken to have represented, warranted and undertaken that you have read and agree to comply with the contents of this disclaimer.</a:t>
            </a:r>
          </a:p>
          <a:p>
            <a:pPr marL="0" indent="0">
              <a:spcBef>
                <a:spcPts val="600"/>
              </a:spcBef>
              <a:buFont typeface="Arial" pitchFamily="34" charset="0"/>
              <a:buNone/>
              <a:defRPr/>
            </a:pPr>
            <a:r>
              <a:rPr lang="en-GB" sz="1100" dirty="0"/>
              <a:t>The reproduction or transmission of all or part of this document, whether by photocopying or storing in any medium by electronic means or otherwise, without the written permission of the owner, is prohibited.  </a:t>
            </a:r>
          </a:p>
          <a:p>
            <a:pPr marL="0" indent="0">
              <a:spcBef>
                <a:spcPts val="600"/>
              </a:spcBef>
              <a:buFont typeface="Arial" pitchFamily="34" charset="0"/>
              <a:buNone/>
              <a:defRPr/>
            </a:pPr>
            <a:r>
              <a:rPr lang="en-GB" sz="1100" dirty="0"/>
              <a:t>© QBE European Operations 2017.</a:t>
            </a:r>
          </a:p>
          <a:p>
            <a:endParaRPr lang="en-GB" sz="1100" dirty="0"/>
          </a:p>
        </p:txBody>
      </p:sp>
      <p:sp>
        <p:nvSpPr>
          <p:cNvPr id="7" name="TextBox 6"/>
          <p:cNvSpPr txBox="1"/>
          <p:nvPr userDrawn="1"/>
        </p:nvSpPr>
        <p:spPr>
          <a:xfrm>
            <a:off x="468311" y="0"/>
            <a:ext cx="7695975" cy="850159"/>
          </a:xfrm>
          <a:prstGeom prst="rect">
            <a:avLst/>
          </a:prstGeom>
          <a:noFill/>
        </p:spPr>
        <p:txBody>
          <a:bodyPr wrap="square" lIns="0" tIns="0" rIns="0" bIns="0" rtlCol="0" anchor="b" anchorCtr="0">
            <a:noAutofit/>
          </a:bodyPr>
          <a:lstStyle/>
          <a:p>
            <a:r>
              <a:rPr lang="en-US" sz="2400" b="1" dirty="0">
                <a:solidFill>
                  <a:schemeClr val="accent1"/>
                </a:solidFill>
              </a:rPr>
              <a:t>Disclaimer</a:t>
            </a:r>
          </a:p>
        </p:txBody>
      </p:sp>
    </p:spTree>
    <p:extLst/>
  </p:cSld>
  <p:clrMapOvr>
    <a:masterClrMapping/>
  </p:clrMapOvr>
  <p:extLst mod="1">
    <p:ext uri="{DCECCB84-F9BA-43D5-87BE-67443E8EF086}">
      <p15:sldGuideLst xmlns:p15="http://schemas.microsoft.com/office/powerpoint/2012/main">
        <p15:guide id="1" orient="horz" pos="1620">
          <p15:clr>
            <a:srgbClr val="FBAE40"/>
          </p15:clr>
        </p15:guide>
        <p15:guide id="2" pos="442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olding Slide - Front and End">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5703" y="1182653"/>
            <a:ext cx="4672594" cy="2779782"/>
          </a:xfrm>
          <a:prstGeom prst="rect">
            <a:avLst/>
          </a:prstGeom>
        </p:spPr>
      </p:pic>
    </p:spTree>
    <p:extLst>
      <p:ext uri="{BB962C8B-B14F-4D97-AF65-F5344CB8AC3E}">
        <p14:creationId xmlns:p14="http://schemas.microsoft.com/office/powerpoint/2010/main" val="4090744980"/>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5703" y="1182653"/>
            <a:ext cx="4672594" cy="2779782"/>
          </a:xfrm>
          <a:prstGeom prst="rect">
            <a:avLst/>
          </a:prstGeom>
        </p:spPr>
      </p:pic>
      <p:sp>
        <p:nvSpPr>
          <p:cNvPr id="2" name="TextBox 1"/>
          <p:cNvSpPr txBox="1"/>
          <p:nvPr userDrawn="1"/>
        </p:nvSpPr>
        <p:spPr>
          <a:xfrm>
            <a:off x="0" y="4444752"/>
            <a:ext cx="9144000" cy="400110"/>
          </a:xfrm>
          <a:prstGeom prst="rect">
            <a:avLst/>
          </a:prstGeom>
          <a:noFill/>
        </p:spPr>
        <p:txBody>
          <a:bodyPr wrap="square" rtlCol="0">
            <a:spAutoFit/>
          </a:bodyPr>
          <a:lstStyle/>
          <a:p>
            <a:pPr algn="ctr"/>
            <a:r>
              <a:rPr lang="en-GB" sz="2000" dirty="0">
                <a:solidFill>
                  <a:schemeClr val="accent2"/>
                </a:solidFill>
                <a:latin typeface="Calibri" panose="020F0502020204030204" pitchFamily="34" charset="0"/>
              </a:rPr>
              <a:t>Thank you</a:t>
            </a:r>
          </a:p>
        </p:txBody>
      </p:sp>
    </p:spTree>
    <p:extLst>
      <p:ext uri="{BB962C8B-B14F-4D97-AF65-F5344CB8AC3E}">
        <p14:creationId xmlns:p14="http://schemas.microsoft.com/office/powerpoint/2010/main" val="1351036643"/>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ny questions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5703" y="1182653"/>
            <a:ext cx="4672594" cy="2779782"/>
          </a:xfrm>
          <a:prstGeom prst="rect">
            <a:avLst/>
          </a:prstGeom>
        </p:spPr>
      </p:pic>
      <p:sp>
        <p:nvSpPr>
          <p:cNvPr id="2" name="TextBox 1"/>
          <p:cNvSpPr txBox="1"/>
          <p:nvPr userDrawn="1"/>
        </p:nvSpPr>
        <p:spPr>
          <a:xfrm>
            <a:off x="0" y="4444752"/>
            <a:ext cx="9144000" cy="400110"/>
          </a:xfrm>
          <a:prstGeom prst="rect">
            <a:avLst/>
          </a:prstGeom>
          <a:noFill/>
        </p:spPr>
        <p:txBody>
          <a:bodyPr wrap="square" rtlCol="0">
            <a:spAutoFit/>
          </a:bodyPr>
          <a:lstStyle/>
          <a:p>
            <a:pPr algn="ctr"/>
            <a:r>
              <a:rPr lang="en-GB" sz="2000" dirty="0">
                <a:solidFill>
                  <a:schemeClr val="accent2"/>
                </a:solidFill>
                <a:latin typeface="Calibri" panose="020F0502020204030204" pitchFamily="34" charset="0"/>
              </a:rPr>
              <a:t>Any questions?</a:t>
            </a:r>
          </a:p>
        </p:txBody>
      </p:sp>
    </p:spTree>
    <p:extLst>
      <p:ext uri="{BB962C8B-B14F-4D97-AF65-F5344CB8AC3E}">
        <p14:creationId xmlns:p14="http://schemas.microsoft.com/office/powerpoint/2010/main" val="647982818"/>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Content Placeholder 2"/>
          <p:cNvSpPr>
            <a:spLocks noGrp="1"/>
          </p:cNvSpPr>
          <p:nvPr>
            <p:ph idx="16"/>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230857699"/>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3" name="Content Placeholder 2"/>
          <p:cNvSpPr>
            <a:spLocks noGrp="1"/>
          </p:cNvSpPr>
          <p:nvPr>
            <p:ph idx="1"/>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5"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2838474835"/>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_Bullet">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250192811"/>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_Bullet and Subtitle">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15"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804036484"/>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353977038"/>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ntent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230703921"/>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umbered Sty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893559489"/>
      </p:ext>
    </p:extLst>
  </p:cSld>
  <p:clrMapOvr>
    <a:masterClrMapping/>
  </p:clrMapOvr>
  <p:extLst mod="1">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umbered Style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729536386"/>
      </p:ext>
    </p:extLst>
  </p:cSld>
  <p:clrMapOvr>
    <a:masterClrMapping/>
  </p:clrMapOvr>
  <p:extLst mod="1">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924459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ison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3"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7268285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ext Placeholder 22"/>
          <p:cNvSpPr>
            <a:spLocks noGrp="1"/>
          </p:cNvSpPr>
          <p:nvPr>
            <p:ph type="body" sz="quarter" idx="15" hasCustomPrompt="1"/>
          </p:nvPr>
        </p:nvSpPr>
        <p:spPr>
          <a:xfrm>
            <a:off x="885499" y="2133238"/>
            <a:ext cx="7373001" cy="864096"/>
          </a:xfrm>
        </p:spPr>
        <p:txBody>
          <a:bodyPr anchor="ctr" anchorCtr="0"/>
          <a:lstStyle>
            <a:lvl1pPr>
              <a:spcAft>
                <a:spcPts val="0"/>
              </a:spcAft>
              <a:defRPr sz="2800" b="1" baseline="0">
                <a:solidFill>
                  <a:schemeClr val="accent6"/>
                </a:solidFill>
              </a:defRPr>
            </a:lvl1pPr>
            <a:lvl2pPr marL="0" indent="0">
              <a:spcBef>
                <a:spcPts val="600"/>
              </a:spcBef>
              <a:buFontTx/>
              <a:buNone/>
              <a:defRPr b="1">
                <a:solidFill>
                  <a:schemeClr val="bg2"/>
                </a:solidFill>
              </a:defRPr>
            </a:lvl2pPr>
          </a:lstStyle>
          <a:p>
            <a:pPr lvl="0"/>
            <a:r>
              <a:rPr lang="en-US" dirty="0"/>
              <a:t>Quote slide, lets put something important and or inspiring in here (please move “ marks to corners)</a:t>
            </a:r>
          </a:p>
        </p:txBody>
      </p:sp>
      <p:pic>
        <p:nvPicPr>
          <p:cNvPr id="10" name="Picture 9"/>
          <p:cNvPicPr>
            <a:picLocks noChangeAspect="1"/>
          </p:cNvPicPr>
          <p:nvPr userDrawn="1"/>
        </p:nvPicPr>
        <p:blipFill>
          <a:blip r:embed="rId2"/>
          <a:stretch>
            <a:fillRect/>
          </a:stretch>
        </p:blipFill>
        <p:spPr>
          <a:xfrm>
            <a:off x="449997" y="2062930"/>
            <a:ext cx="403095" cy="365598"/>
          </a:xfrm>
          <a:prstGeom prst="rect">
            <a:avLst/>
          </a:prstGeom>
        </p:spPr>
      </p:pic>
      <p:pic>
        <p:nvPicPr>
          <p:cNvPr id="11" name="Picture 10"/>
          <p:cNvPicPr>
            <a:picLocks noChangeAspect="1"/>
          </p:cNvPicPr>
          <p:nvPr userDrawn="1"/>
        </p:nvPicPr>
        <p:blipFill>
          <a:blip r:embed="rId3"/>
          <a:stretch>
            <a:fillRect/>
          </a:stretch>
        </p:blipFill>
        <p:spPr>
          <a:xfrm>
            <a:off x="8272593" y="2673139"/>
            <a:ext cx="403095" cy="365598"/>
          </a:xfrm>
          <a:prstGeom prst="rect">
            <a:avLst/>
          </a:prstGeom>
        </p:spPr>
      </p:pic>
    </p:spTree>
    <p:extLst>
      <p:ext uri="{BB962C8B-B14F-4D97-AF65-F5344CB8AC3E}">
        <p14:creationId xmlns:p14="http://schemas.microsoft.com/office/powerpoint/2010/main" val="26188798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Rectangle 5"/>
          <p:cNvSpPr/>
          <p:nvPr userDrawn="1"/>
        </p:nvSpPr>
        <p:spPr>
          <a:xfrm>
            <a:off x="468311" y="1071650"/>
            <a:ext cx="8207375" cy="3108543"/>
          </a:xfrm>
          <a:prstGeom prst="rect">
            <a:avLst/>
          </a:prstGeom>
        </p:spPr>
        <p:txBody>
          <a:bodyPr wrap="square" lIns="0" tIns="0" rIns="0" bIns="0">
            <a:spAutoFit/>
          </a:bodyPr>
          <a:lstStyle/>
          <a:p>
            <a:pPr>
              <a:spcBef>
                <a:spcPts val="600"/>
              </a:spcBef>
              <a:buFont typeface="Arial" pitchFamily="34" charset="0"/>
              <a:buNone/>
              <a:defRPr/>
            </a:pPr>
            <a:r>
              <a:rPr lang="en-GB" sz="1100" dirty="0">
                <a:solidFill>
                  <a:srgbClr val="282828"/>
                </a:solidFill>
                <a:latin typeface="Calibri"/>
              </a:rPr>
              <a:t>The information contained herein has been prepared by QBE Insurance Group Limited or one of its subsidiaries (“the QBE Group”). Such information is confidential and is being provided to you solely for your information.  It is not intended to create any duty towards you or any other business or legal relationship. The QBE Group makes no warranty or representation of any kind in respect of this information, in particular as to its accuracy, completeness, timeliness or suitability for your purpose.  To the fullest extent permitted by law, the QBE Group disclaims any responsibility or liability for any loss or damage suffered or any costs incurred arising out of or in connection with your reliance on the information contained herein.</a:t>
            </a:r>
          </a:p>
          <a:p>
            <a:pPr>
              <a:spcBef>
                <a:spcPts val="600"/>
              </a:spcBef>
              <a:buFont typeface="Arial" pitchFamily="34" charset="0"/>
              <a:buNone/>
              <a:defRPr/>
            </a:pPr>
            <a:r>
              <a:rPr lang="en-GB" sz="1100" dirty="0">
                <a:solidFill>
                  <a:srgbClr val="282828"/>
                </a:solidFill>
                <a:latin typeface="Calibri"/>
              </a:rPr>
              <a:t>Some of the information in this presentation may contain projections or other forward-looking statements regarding future events or the future financial performance of QBE. The inclusion of such forward-looking information shall not be regarded as a representation by QBE or any other person that the objectives or plans of QBE will be achieved. QBE undertakes no obligation to publicly update or publicly revise any forward-looking statement, whether as a result of new information, future events or otherwise.</a:t>
            </a:r>
          </a:p>
          <a:p>
            <a:pPr>
              <a:spcBef>
                <a:spcPts val="600"/>
              </a:spcBef>
              <a:buFont typeface="Arial" pitchFamily="34" charset="0"/>
              <a:buNone/>
              <a:defRPr/>
            </a:pPr>
            <a:r>
              <a:rPr lang="en-GB" sz="1100" dirty="0">
                <a:solidFill>
                  <a:srgbClr val="282828"/>
                </a:solidFill>
                <a:latin typeface="Calibri"/>
              </a:rPr>
              <a:t>By accepting a copy of this presentation, you agree to be bound by the foregoing limitations and conditions and, in particular, will be taken to have represented, warranted and undertaken that you have read and agree to comply with the contents of this disclaimer.</a:t>
            </a:r>
          </a:p>
          <a:p>
            <a:pPr>
              <a:spcBef>
                <a:spcPts val="600"/>
              </a:spcBef>
              <a:buFont typeface="Arial" pitchFamily="34" charset="0"/>
              <a:buNone/>
              <a:defRPr/>
            </a:pPr>
            <a:r>
              <a:rPr lang="en-GB" sz="1100" dirty="0">
                <a:solidFill>
                  <a:srgbClr val="282828"/>
                </a:solidFill>
                <a:latin typeface="Calibri"/>
              </a:rPr>
              <a:t>The reproduction or transmission of all or part of this document, whether by photocopying or storing in any medium by electronic means or otherwise, without the written permission of the owner, is prohibited.  </a:t>
            </a:r>
          </a:p>
          <a:p>
            <a:pPr>
              <a:spcBef>
                <a:spcPts val="600"/>
              </a:spcBef>
              <a:buFont typeface="Arial" pitchFamily="34" charset="0"/>
              <a:buNone/>
              <a:defRPr/>
            </a:pPr>
            <a:r>
              <a:rPr lang="en-GB" sz="1100" dirty="0">
                <a:solidFill>
                  <a:srgbClr val="282828"/>
                </a:solidFill>
                <a:latin typeface="Calibri"/>
              </a:rPr>
              <a:t>© QBE European Operations 2017.</a:t>
            </a:r>
          </a:p>
          <a:p>
            <a:endParaRPr lang="en-GB" sz="1100" dirty="0">
              <a:solidFill>
                <a:srgbClr val="282828"/>
              </a:solidFill>
              <a:latin typeface="Calibri"/>
            </a:endParaRPr>
          </a:p>
        </p:txBody>
      </p:sp>
      <p:sp>
        <p:nvSpPr>
          <p:cNvPr id="7" name="TextBox 6"/>
          <p:cNvSpPr txBox="1"/>
          <p:nvPr userDrawn="1"/>
        </p:nvSpPr>
        <p:spPr>
          <a:xfrm>
            <a:off x="468311" y="0"/>
            <a:ext cx="7695975" cy="850159"/>
          </a:xfrm>
          <a:prstGeom prst="rect">
            <a:avLst/>
          </a:prstGeom>
          <a:noFill/>
        </p:spPr>
        <p:txBody>
          <a:bodyPr wrap="square" lIns="0" tIns="0" rIns="0" bIns="0" rtlCol="0" anchor="b" anchorCtr="0">
            <a:noAutofit/>
          </a:bodyPr>
          <a:lstStyle/>
          <a:p>
            <a:r>
              <a:rPr lang="en-US" sz="2400" b="1" dirty="0">
                <a:solidFill>
                  <a:srgbClr val="009AE3"/>
                </a:solidFill>
                <a:latin typeface="Calibri"/>
              </a:rPr>
              <a:t>Disclaimer</a:t>
            </a:r>
          </a:p>
        </p:txBody>
      </p:sp>
    </p:spTree>
    <p:extLst>
      <p:ext uri="{BB962C8B-B14F-4D97-AF65-F5344CB8AC3E}">
        <p14:creationId xmlns:p14="http://schemas.microsoft.com/office/powerpoint/2010/main" val="1587852677"/>
      </p:ext>
    </p:extLst>
  </p:cSld>
  <p:clrMapOvr>
    <a:masterClrMapping/>
  </p:clrMapOvr>
  <p:extLst mod="1">
    <p:ext uri="{DCECCB84-F9BA-43D5-87BE-67443E8EF086}">
      <p15:sldGuideLst xmlns:p15="http://schemas.microsoft.com/office/powerpoint/2012/main">
        <p15:guide id="1" orient="horz" pos="1620">
          <p15:clr>
            <a:srgbClr val="FBAE40"/>
          </p15:clr>
        </p15:guide>
        <p15:guide id="2" pos="442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Content Placeholder 2"/>
          <p:cNvSpPr>
            <a:spLocks noGrp="1"/>
          </p:cNvSpPr>
          <p:nvPr>
            <p:ph idx="16"/>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725588575"/>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3" name="Content Placeholder 2"/>
          <p:cNvSpPr>
            <a:spLocks noGrp="1"/>
          </p:cNvSpPr>
          <p:nvPr>
            <p:ph idx="1"/>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5"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1251003953"/>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_Bullet">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923380860"/>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_Bullet and Subtitle">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15"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660547199"/>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846458369"/>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ntent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4274386394"/>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Numbered Sty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790633915"/>
      </p:ext>
    </p:extLst>
  </p:cSld>
  <p:clrMapOvr>
    <a:masterClrMapping/>
  </p:clrMapOvr>
  <p:extLst mod="1">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Numbered Style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8071839"/>
      </p:ext>
    </p:extLst>
  </p:cSld>
  <p:clrMapOvr>
    <a:masterClrMapping/>
  </p:clrMapOvr>
  <p:extLst mod="1">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0461149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3"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25042777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ext Placeholder 22"/>
          <p:cNvSpPr>
            <a:spLocks noGrp="1"/>
          </p:cNvSpPr>
          <p:nvPr>
            <p:ph type="body" sz="quarter" idx="15" hasCustomPrompt="1"/>
          </p:nvPr>
        </p:nvSpPr>
        <p:spPr>
          <a:xfrm>
            <a:off x="885499" y="2133238"/>
            <a:ext cx="7373001" cy="864096"/>
          </a:xfrm>
        </p:spPr>
        <p:txBody>
          <a:bodyPr anchor="ctr" anchorCtr="0"/>
          <a:lstStyle>
            <a:lvl1pPr>
              <a:spcAft>
                <a:spcPts val="0"/>
              </a:spcAft>
              <a:defRPr sz="2800" b="1" baseline="0">
                <a:solidFill>
                  <a:schemeClr val="accent6"/>
                </a:solidFill>
              </a:defRPr>
            </a:lvl1pPr>
            <a:lvl2pPr marL="0" indent="0">
              <a:spcBef>
                <a:spcPts val="600"/>
              </a:spcBef>
              <a:buFontTx/>
              <a:buNone/>
              <a:defRPr b="1">
                <a:solidFill>
                  <a:schemeClr val="bg2"/>
                </a:solidFill>
              </a:defRPr>
            </a:lvl2pPr>
          </a:lstStyle>
          <a:p>
            <a:pPr lvl="0"/>
            <a:r>
              <a:rPr lang="en-US" dirty="0"/>
              <a:t>Quote slide, lets put something important and or inspiring in here (please move “ marks to corners)</a:t>
            </a:r>
          </a:p>
        </p:txBody>
      </p:sp>
      <p:pic>
        <p:nvPicPr>
          <p:cNvPr id="10" name="Picture 9"/>
          <p:cNvPicPr>
            <a:picLocks noChangeAspect="1"/>
          </p:cNvPicPr>
          <p:nvPr userDrawn="1"/>
        </p:nvPicPr>
        <p:blipFill>
          <a:blip r:embed="rId2"/>
          <a:stretch>
            <a:fillRect/>
          </a:stretch>
        </p:blipFill>
        <p:spPr>
          <a:xfrm>
            <a:off x="449997" y="2062930"/>
            <a:ext cx="403095" cy="365598"/>
          </a:xfrm>
          <a:prstGeom prst="rect">
            <a:avLst/>
          </a:prstGeom>
        </p:spPr>
      </p:pic>
      <p:pic>
        <p:nvPicPr>
          <p:cNvPr id="11" name="Picture 10"/>
          <p:cNvPicPr>
            <a:picLocks noChangeAspect="1"/>
          </p:cNvPicPr>
          <p:nvPr userDrawn="1"/>
        </p:nvPicPr>
        <p:blipFill>
          <a:blip r:embed="rId3"/>
          <a:stretch>
            <a:fillRect/>
          </a:stretch>
        </p:blipFill>
        <p:spPr>
          <a:xfrm>
            <a:off x="8272593" y="2673139"/>
            <a:ext cx="403095" cy="365598"/>
          </a:xfrm>
          <a:prstGeom prst="rect">
            <a:avLst/>
          </a:prstGeom>
        </p:spPr>
      </p:pic>
    </p:spTree>
    <p:extLst>
      <p:ext uri="{BB962C8B-B14F-4D97-AF65-F5344CB8AC3E}">
        <p14:creationId xmlns:p14="http://schemas.microsoft.com/office/powerpoint/2010/main" val="21685756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Rectangle 5"/>
          <p:cNvSpPr/>
          <p:nvPr userDrawn="1"/>
        </p:nvSpPr>
        <p:spPr>
          <a:xfrm>
            <a:off x="468311" y="1071650"/>
            <a:ext cx="8207375" cy="3108543"/>
          </a:xfrm>
          <a:prstGeom prst="rect">
            <a:avLst/>
          </a:prstGeom>
        </p:spPr>
        <p:txBody>
          <a:bodyPr wrap="square" lIns="0" tIns="0" rIns="0" bIns="0">
            <a:spAutoFit/>
          </a:bodyPr>
          <a:lstStyle/>
          <a:p>
            <a:pPr>
              <a:spcBef>
                <a:spcPts val="600"/>
              </a:spcBef>
              <a:buFont typeface="Arial" pitchFamily="34" charset="0"/>
              <a:buNone/>
              <a:defRPr/>
            </a:pPr>
            <a:r>
              <a:rPr lang="en-GB" sz="1100" dirty="0">
                <a:solidFill>
                  <a:srgbClr val="282828"/>
                </a:solidFill>
                <a:latin typeface="Calibri"/>
              </a:rPr>
              <a:t>The information contained herein has been prepared by QBE Insurance Group Limited or one of its subsidiaries (“the QBE Group”). Such information is confidential and is being provided to you solely for your information.  It is not intended to create any duty towards you or any other business or legal relationship. The QBE Group makes no warranty or representation of any kind in respect of this information, in particular as to its accuracy, completeness, timeliness or suitability for your purpose.  To the fullest extent permitted by law, the QBE Group disclaims any responsibility or liability for any loss or damage suffered or any costs incurred arising out of or in connection with your reliance on the information contained herein.</a:t>
            </a:r>
          </a:p>
          <a:p>
            <a:pPr>
              <a:spcBef>
                <a:spcPts val="600"/>
              </a:spcBef>
              <a:buFont typeface="Arial" pitchFamily="34" charset="0"/>
              <a:buNone/>
              <a:defRPr/>
            </a:pPr>
            <a:r>
              <a:rPr lang="en-GB" sz="1100" dirty="0">
                <a:solidFill>
                  <a:srgbClr val="282828"/>
                </a:solidFill>
                <a:latin typeface="Calibri"/>
              </a:rPr>
              <a:t>Some of the information in this presentation may contain projections or other forward-looking statements regarding future events or the future financial performance of QBE. The inclusion of such forward-looking information shall not be regarded as a representation by QBE or any other person that the objectives or plans of QBE will be achieved. QBE undertakes no obligation to publicly update or publicly revise any forward-looking statement, whether as a result of new information, future events or otherwise.</a:t>
            </a:r>
          </a:p>
          <a:p>
            <a:pPr>
              <a:spcBef>
                <a:spcPts val="600"/>
              </a:spcBef>
              <a:buFont typeface="Arial" pitchFamily="34" charset="0"/>
              <a:buNone/>
              <a:defRPr/>
            </a:pPr>
            <a:r>
              <a:rPr lang="en-GB" sz="1100" dirty="0">
                <a:solidFill>
                  <a:srgbClr val="282828"/>
                </a:solidFill>
                <a:latin typeface="Calibri"/>
              </a:rPr>
              <a:t>By accepting a copy of this presentation, you agree to be bound by the foregoing limitations and conditions and, in particular, will be taken to have represented, warranted and undertaken that you have read and agree to comply with the contents of this disclaimer.</a:t>
            </a:r>
          </a:p>
          <a:p>
            <a:pPr>
              <a:spcBef>
                <a:spcPts val="600"/>
              </a:spcBef>
              <a:buFont typeface="Arial" pitchFamily="34" charset="0"/>
              <a:buNone/>
              <a:defRPr/>
            </a:pPr>
            <a:r>
              <a:rPr lang="en-GB" sz="1100" dirty="0">
                <a:solidFill>
                  <a:srgbClr val="282828"/>
                </a:solidFill>
                <a:latin typeface="Calibri"/>
              </a:rPr>
              <a:t>The reproduction or transmission of all or part of this document, whether by photocopying or storing in any medium by electronic means or otherwise, without the written permission of the owner, is prohibited.  </a:t>
            </a:r>
          </a:p>
          <a:p>
            <a:pPr>
              <a:spcBef>
                <a:spcPts val="600"/>
              </a:spcBef>
              <a:buFont typeface="Arial" pitchFamily="34" charset="0"/>
              <a:buNone/>
              <a:defRPr/>
            </a:pPr>
            <a:r>
              <a:rPr lang="en-GB" sz="1100" dirty="0">
                <a:solidFill>
                  <a:srgbClr val="282828"/>
                </a:solidFill>
                <a:latin typeface="Calibri"/>
              </a:rPr>
              <a:t>© QBE European Operations 2017.</a:t>
            </a:r>
          </a:p>
          <a:p>
            <a:endParaRPr lang="en-GB" sz="1100" dirty="0">
              <a:solidFill>
                <a:srgbClr val="282828"/>
              </a:solidFill>
              <a:latin typeface="Calibri"/>
            </a:endParaRPr>
          </a:p>
        </p:txBody>
      </p:sp>
      <p:sp>
        <p:nvSpPr>
          <p:cNvPr id="7" name="TextBox 6"/>
          <p:cNvSpPr txBox="1"/>
          <p:nvPr userDrawn="1"/>
        </p:nvSpPr>
        <p:spPr>
          <a:xfrm>
            <a:off x="468311" y="0"/>
            <a:ext cx="7695975" cy="850159"/>
          </a:xfrm>
          <a:prstGeom prst="rect">
            <a:avLst/>
          </a:prstGeom>
          <a:noFill/>
        </p:spPr>
        <p:txBody>
          <a:bodyPr wrap="square" lIns="0" tIns="0" rIns="0" bIns="0" rtlCol="0" anchor="b" anchorCtr="0">
            <a:noAutofit/>
          </a:bodyPr>
          <a:lstStyle/>
          <a:p>
            <a:r>
              <a:rPr lang="en-US" sz="2400" b="1" dirty="0">
                <a:solidFill>
                  <a:srgbClr val="009AE3"/>
                </a:solidFill>
                <a:latin typeface="Calibri"/>
              </a:rPr>
              <a:t>Disclaimer</a:t>
            </a:r>
          </a:p>
        </p:txBody>
      </p:sp>
    </p:spTree>
    <p:extLst>
      <p:ext uri="{BB962C8B-B14F-4D97-AF65-F5344CB8AC3E}">
        <p14:creationId xmlns:p14="http://schemas.microsoft.com/office/powerpoint/2010/main" val="3969358708"/>
      </p:ext>
    </p:extLst>
  </p:cSld>
  <p:clrMapOvr>
    <a:masterClrMapping/>
  </p:clrMapOvr>
  <p:extLst mod="1">
    <p:ext uri="{DCECCB84-F9BA-43D5-87BE-67443E8EF086}">
      <p15:sldGuideLst xmlns:p15="http://schemas.microsoft.com/office/powerpoint/2012/main">
        <p15:guide id="1" orient="horz" pos="1620">
          <p15:clr>
            <a:srgbClr val="FBAE40"/>
          </p15:clr>
        </p15:guide>
        <p15:guide id="2" pos="442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Content Placeholder 2"/>
          <p:cNvSpPr>
            <a:spLocks noGrp="1"/>
          </p:cNvSpPr>
          <p:nvPr>
            <p:ph idx="16"/>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451670154"/>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3" name="Content Placeholder 2"/>
          <p:cNvSpPr>
            <a:spLocks noGrp="1"/>
          </p:cNvSpPr>
          <p:nvPr>
            <p:ph idx="1"/>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5"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886308729"/>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_Bullet">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37010727"/>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_Bullet and Subtitle">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15"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38693633"/>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546986247"/>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ntent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602070898"/>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Numbered Sty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67815741"/>
      </p:ext>
    </p:extLst>
  </p:cSld>
  <p:clrMapOvr>
    <a:masterClrMapping/>
  </p:clrMapOvr>
  <p:extLst mod="1">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Numbered Style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945000124"/>
      </p:ext>
    </p:extLst>
  </p:cSld>
  <p:clrMapOvr>
    <a:masterClrMapping/>
  </p:clrMapOvr>
  <p:extLst mod="1">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9575925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mparison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3"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11406367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ext Placeholder 22"/>
          <p:cNvSpPr>
            <a:spLocks noGrp="1"/>
          </p:cNvSpPr>
          <p:nvPr>
            <p:ph type="body" sz="quarter" idx="15" hasCustomPrompt="1"/>
          </p:nvPr>
        </p:nvSpPr>
        <p:spPr>
          <a:xfrm>
            <a:off x="885499" y="2133238"/>
            <a:ext cx="7373001" cy="864096"/>
          </a:xfrm>
        </p:spPr>
        <p:txBody>
          <a:bodyPr anchor="ctr" anchorCtr="0"/>
          <a:lstStyle>
            <a:lvl1pPr>
              <a:spcAft>
                <a:spcPts val="0"/>
              </a:spcAft>
              <a:defRPr sz="2800" b="1" baseline="0">
                <a:solidFill>
                  <a:schemeClr val="accent6"/>
                </a:solidFill>
              </a:defRPr>
            </a:lvl1pPr>
            <a:lvl2pPr marL="0" indent="0">
              <a:spcBef>
                <a:spcPts val="600"/>
              </a:spcBef>
              <a:buFontTx/>
              <a:buNone/>
              <a:defRPr b="1">
                <a:solidFill>
                  <a:schemeClr val="bg2"/>
                </a:solidFill>
              </a:defRPr>
            </a:lvl2pPr>
          </a:lstStyle>
          <a:p>
            <a:pPr lvl="0"/>
            <a:r>
              <a:rPr lang="en-US" dirty="0"/>
              <a:t>Quote slide, lets put something important and or inspiring in here (please move “ marks to corners)</a:t>
            </a:r>
          </a:p>
        </p:txBody>
      </p:sp>
      <p:pic>
        <p:nvPicPr>
          <p:cNvPr id="10" name="Picture 9"/>
          <p:cNvPicPr>
            <a:picLocks noChangeAspect="1"/>
          </p:cNvPicPr>
          <p:nvPr userDrawn="1"/>
        </p:nvPicPr>
        <p:blipFill>
          <a:blip r:embed="rId2"/>
          <a:stretch>
            <a:fillRect/>
          </a:stretch>
        </p:blipFill>
        <p:spPr>
          <a:xfrm>
            <a:off x="449997" y="2062930"/>
            <a:ext cx="403095" cy="365598"/>
          </a:xfrm>
          <a:prstGeom prst="rect">
            <a:avLst/>
          </a:prstGeom>
        </p:spPr>
      </p:pic>
      <p:pic>
        <p:nvPicPr>
          <p:cNvPr id="11" name="Picture 10"/>
          <p:cNvPicPr>
            <a:picLocks noChangeAspect="1"/>
          </p:cNvPicPr>
          <p:nvPr userDrawn="1"/>
        </p:nvPicPr>
        <p:blipFill>
          <a:blip r:embed="rId3"/>
          <a:stretch>
            <a:fillRect/>
          </a:stretch>
        </p:blipFill>
        <p:spPr>
          <a:xfrm>
            <a:off x="8272593" y="2673139"/>
            <a:ext cx="403095" cy="365598"/>
          </a:xfrm>
          <a:prstGeom prst="rect">
            <a:avLst/>
          </a:prstGeom>
        </p:spPr>
      </p:pic>
    </p:spTree>
    <p:extLst>
      <p:ext uri="{BB962C8B-B14F-4D97-AF65-F5344CB8AC3E}">
        <p14:creationId xmlns:p14="http://schemas.microsoft.com/office/powerpoint/2010/main" val="18319604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Rectangle 5"/>
          <p:cNvSpPr/>
          <p:nvPr userDrawn="1"/>
        </p:nvSpPr>
        <p:spPr>
          <a:xfrm>
            <a:off x="468311" y="1071650"/>
            <a:ext cx="8207375" cy="3108543"/>
          </a:xfrm>
          <a:prstGeom prst="rect">
            <a:avLst/>
          </a:prstGeom>
        </p:spPr>
        <p:txBody>
          <a:bodyPr wrap="square" lIns="0" tIns="0" rIns="0" bIns="0">
            <a:spAutoFit/>
          </a:bodyPr>
          <a:lstStyle/>
          <a:p>
            <a:pPr>
              <a:spcBef>
                <a:spcPts val="600"/>
              </a:spcBef>
              <a:buFont typeface="Arial" pitchFamily="34" charset="0"/>
              <a:buNone/>
              <a:defRPr/>
            </a:pPr>
            <a:r>
              <a:rPr lang="en-GB" sz="1100" dirty="0">
                <a:solidFill>
                  <a:srgbClr val="282828"/>
                </a:solidFill>
                <a:latin typeface="Calibri"/>
              </a:rPr>
              <a:t>The information contained herein has been prepared by QBE Insurance Group Limited or one of its subsidiaries (“the QBE Group”). Such information is confidential and is being provided to you solely for your information.  It is not intended to create any duty towards you or any other business or legal relationship. The QBE Group makes no warranty or representation of any kind in respect of this information, in particular as to its accuracy, completeness, timeliness or suitability for your purpose.  To the fullest extent permitted by law, the QBE Group disclaims any responsibility or liability for any loss or damage suffered or any costs incurred arising out of or in connection with your reliance on the information contained herein.</a:t>
            </a:r>
          </a:p>
          <a:p>
            <a:pPr>
              <a:spcBef>
                <a:spcPts val="600"/>
              </a:spcBef>
              <a:buFont typeface="Arial" pitchFamily="34" charset="0"/>
              <a:buNone/>
              <a:defRPr/>
            </a:pPr>
            <a:r>
              <a:rPr lang="en-GB" sz="1100" dirty="0">
                <a:solidFill>
                  <a:srgbClr val="282828"/>
                </a:solidFill>
                <a:latin typeface="Calibri"/>
              </a:rPr>
              <a:t>Some of the information in this presentation may contain projections or other forward-looking statements regarding future events or the future financial performance of QBE. The inclusion of such forward-looking information shall not be regarded as a representation by QBE or any other person that the objectives or plans of QBE will be achieved. QBE undertakes no obligation to publicly update or publicly revise any forward-looking statement, whether as a result of new information, future events or otherwise.</a:t>
            </a:r>
          </a:p>
          <a:p>
            <a:pPr>
              <a:spcBef>
                <a:spcPts val="600"/>
              </a:spcBef>
              <a:buFont typeface="Arial" pitchFamily="34" charset="0"/>
              <a:buNone/>
              <a:defRPr/>
            </a:pPr>
            <a:r>
              <a:rPr lang="en-GB" sz="1100" dirty="0">
                <a:solidFill>
                  <a:srgbClr val="282828"/>
                </a:solidFill>
                <a:latin typeface="Calibri"/>
              </a:rPr>
              <a:t>By accepting a copy of this presentation, you agree to be bound by the foregoing limitations and conditions and, in particular, will be taken to have represented, warranted and undertaken that you have read and agree to comply with the contents of this disclaimer.</a:t>
            </a:r>
          </a:p>
          <a:p>
            <a:pPr>
              <a:spcBef>
                <a:spcPts val="600"/>
              </a:spcBef>
              <a:buFont typeface="Arial" pitchFamily="34" charset="0"/>
              <a:buNone/>
              <a:defRPr/>
            </a:pPr>
            <a:r>
              <a:rPr lang="en-GB" sz="1100" dirty="0">
                <a:solidFill>
                  <a:srgbClr val="282828"/>
                </a:solidFill>
                <a:latin typeface="Calibri"/>
              </a:rPr>
              <a:t>The reproduction or transmission of all or part of this document, whether by photocopying or storing in any medium by electronic means or otherwise, without the written permission of the owner, is prohibited.  </a:t>
            </a:r>
          </a:p>
          <a:p>
            <a:pPr>
              <a:spcBef>
                <a:spcPts val="600"/>
              </a:spcBef>
              <a:buFont typeface="Arial" pitchFamily="34" charset="0"/>
              <a:buNone/>
              <a:defRPr/>
            </a:pPr>
            <a:r>
              <a:rPr lang="en-GB" sz="1100" dirty="0">
                <a:solidFill>
                  <a:srgbClr val="282828"/>
                </a:solidFill>
                <a:latin typeface="Calibri"/>
              </a:rPr>
              <a:t>© QBE European Operations 2017.</a:t>
            </a:r>
          </a:p>
          <a:p>
            <a:endParaRPr lang="en-GB" sz="1100" dirty="0">
              <a:solidFill>
                <a:srgbClr val="282828"/>
              </a:solidFill>
              <a:latin typeface="Calibri"/>
            </a:endParaRPr>
          </a:p>
        </p:txBody>
      </p:sp>
      <p:sp>
        <p:nvSpPr>
          <p:cNvPr id="7" name="TextBox 6"/>
          <p:cNvSpPr txBox="1"/>
          <p:nvPr userDrawn="1"/>
        </p:nvSpPr>
        <p:spPr>
          <a:xfrm>
            <a:off x="468311" y="0"/>
            <a:ext cx="7695975" cy="850159"/>
          </a:xfrm>
          <a:prstGeom prst="rect">
            <a:avLst/>
          </a:prstGeom>
          <a:noFill/>
        </p:spPr>
        <p:txBody>
          <a:bodyPr wrap="square" lIns="0" tIns="0" rIns="0" bIns="0" rtlCol="0" anchor="b" anchorCtr="0">
            <a:noAutofit/>
          </a:bodyPr>
          <a:lstStyle/>
          <a:p>
            <a:r>
              <a:rPr lang="en-US" sz="2400" b="1" dirty="0">
                <a:solidFill>
                  <a:srgbClr val="009AE3"/>
                </a:solidFill>
                <a:latin typeface="Calibri"/>
              </a:rPr>
              <a:t>Disclaimer</a:t>
            </a:r>
          </a:p>
        </p:txBody>
      </p:sp>
    </p:spTree>
    <p:extLst>
      <p:ext uri="{BB962C8B-B14F-4D97-AF65-F5344CB8AC3E}">
        <p14:creationId xmlns:p14="http://schemas.microsoft.com/office/powerpoint/2010/main" val="1876510642"/>
      </p:ext>
    </p:extLst>
  </p:cSld>
  <p:clrMapOvr>
    <a:masterClrMapping/>
  </p:clrMapOvr>
  <p:extLst mod="1">
    <p:ext uri="{DCECCB84-F9BA-43D5-87BE-67443E8EF086}">
      <p15:sldGuideLst xmlns:p15="http://schemas.microsoft.com/office/powerpoint/2012/main">
        <p15:guide id="1" orient="horz" pos="1620">
          <p15:clr>
            <a:srgbClr val="FBAE40"/>
          </p15:clr>
        </p15:guide>
        <p15:guide id="2" pos="4422">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Content Placeholder 2"/>
          <p:cNvSpPr>
            <a:spLocks noGrp="1"/>
          </p:cNvSpPr>
          <p:nvPr>
            <p:ph idx="16"/>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265727129"/>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3" name="Content Placeholder 2"/>
          <p:cNvSpPr>
            <a:spLocks noGrp="1"/>
          </p:cNvSpPr>
          <p:nvPr>
            <p:ph idx="1"/>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5"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1425777823"/>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_Bullet">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70725674"/>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ntent_Bullet and Subtitle">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15"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632162651"/>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528275949"/>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2162741711"/>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Numbered Sty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203102303"/>
      </p:ext>
    </p:extLst>
  </p:cSld>
  <p:clrMapOvr>
    <a:masterClrMapping/>
  </p:clrMapOvr>
  <p:extLst mod="1">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Numbered Style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157474913"/>
      </p:ext>
    </p:extLst>
  </p:cSld>
  <p:clrMapOvr>
    <a:masterClrMapping/>
  </p:clrMapOvr>
  <p:extLst mod="1">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8848853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mparison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3"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28122024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ext Placeholder 22"/>
          <p:cNvSpPr>
            <a:spLocks noGrp="1"/>
          </p:cNvSpPr>
          <p:nvPr>
            <p:ph type="body" sz="quarter" idx="15" hasCustomPrompt="1"/>
          </p:nvPr>
        </p:nvSpPr>
        <p:spPr>
          <a:xfrm>
            <a:off x="885499" y="2133238"/>
            <a:ext cx="7373001" cy="864096"/>
          </a:xfrm>
        </p:spPr>
        <p:txBody>
          <a:bodyPr anchor="ctr" anchorCtr="0"/>
          <a:lstStyle>
            <a:lvl1pPr>
              <a:spcAft>
                <a:spcPts val="0"/>
              </a:spcAft>
              <a:defRPr sz="2800" b="1" baseline="0">
                <a:solidFill>
                  <a:schemeClr val="accent6"/>
                </a:solidFill>
              </a:defRPr>
            </a:lvl1pPr>
            <a:lvl2pPr marL="0" indent="0">
              <a:spcBef>
                <a:spcPts val="600"/>
              </a:spcBef>
              <a:buFontTx/>
              <a:buNone/>
              <a:defRPr b="1">
                <a:solidFill>
                  <a:schemeClr val="bg2"/>
                </a:solidFill>
              </a:defRPr>
            </a:lvl2pPr>
          </a:lstStyle>
          <a:p>
            <a:pPr lvl="0"/>
            <a:r>
              <a:rPr lang="en-US" dirty="0"/>
              <a:t>Quote slide, lets put something important and or inspiring in here (please move “ marks to corners)</a:t>
            </a:r>
          </a:p>
        </p:txBody>
      </p:sp>
      <p:pic>
        <p:nvPicPr>
          <p:cNvPr id="10" name="Picture 9"/>
          <p:cNvPicPr>
            <a:picLocks noChangeAspect="1"/>
          </p:cNvPicPr>
          <p:nvPr userDrawn="1"/>
        </p:nvPicPr>
        <p:blipFill>
          <a:blip r:embed="rId2"/>
          <a:stretch>
            <a:fillRect/>
          </a:stretch>
        </p:blipFill>
        <p:spPr>
          <a:xfrm>
            <a:off x="449997" y="2062930"/>
            <a:ext cx="403095" cy="365598"/>
          </a:xfrm>
          <a:prstGeom prst="rect">
            <a:avLst/>
          </a:prstGeom>
        </p:spPr>
      </p:pic>
      <p:pic>
        <p:nvPicPr>
          <p:cNvPr id="11" name="Picture 10"/>
          <p:cNvPicPr>
            <a:picLocks noChangeAspect="1"/>
          </p:cNvPicPr>
          <p:nvPr userDrawn="1"/>
        </p:nvPicPr>
        <p:blipFill>
          <a:blip r:embed="rId3"/>
          <a:stretch>
            <a:fillRect/>
          </a:stretch>
        </p:blipFill>
        <p:spPr>
          <a:xfrm>
            <a:off x="8272593" y="2673139"/>
            <a:ext cx="403095" cy="365598"/>
          </a:xfrm>
          <a:prstGeom prst="rect">
            <a:avLst/>
          </a:prstGeom>
        </p:spPr>
      </p:pic>
    </p:spTree>
    <p:extLst>
      <p:ext uri="{BB962C8B-B14F-4D97-AF65-F5344CB8AC3E}">
        <p14:creationId xmlns:p14="http://schemas.microsoft.com/office/powerpoint/2010/main" val="11820008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Rectangle 5"/>
          <p:cNvSpPr/>
          <p:nvPr userDrawn="1"/>
        </p:nvSpPr>
        <p:spPr>
          <a:xfrm>
            <a:off x="468311" y="1071650"/>
            <a:ext cx="8207375" cy="3108543"/>
          </a:xfrm>
          <a:prstGeom prst="rect">
            <a:avLst/>
          </a:prstGeom>
        </p:spPr>
        <p:txBody>
          <a:bodyPr wrap="square" lIns="0" tIns="0" rIns="0" bIns="0">
            <a:spAutoFit/>
          </a:bodyPr>
          <a:lstStyle/>
          <a:p>
            <a:pPr>
              <a:spcBef>
                <a:spcPts val="600"/>
              </a:spcBef>
              <a:buFont typeface="Arial" pitchFamily="34" charset="0"/>
              <a:buNone/>
              <a:defRPr/>
            </a:pPr>
            <a:r>
              <a:rPr lang="en-GB" sz="1100" dirty="0">
                <a:solidFill>
                  <a:srgbClr val="282828"/>
                </a:solidFill>
                <a:latin typeface="Calibri"/>
              </a:rPr>
              <a:t>The information contained herein has been prepared by QBE Insurance Group Limited or one of its subsidiaries (“the QBE Group”). Such information is confidential and is being provided to you solely for your information.  It is not intended to create any duty towards you or any other business or legal relationship. The QBE Group makes no warranty or representation of any kind in respect of this information, in particular as to its accuracy, completeness, timeliness or suitability for your purpose.  To the fullest extent permitted by law, the QBE Group disclaims any responsibility or liability for any loss or damage suffered or any costs incurred arising out of or in connection with your reliance on the information contained herein.</a:t>
            </a:r>
          </a:p>
          <a:p>
            <a:pPr>
              <a:spcBef>
                <a:spcPts val="600"/>
              </a:spcBef>
              <a:buFont typeface="Arial" pitchFamily="34" charset="0"/>
              <a:buNone/>
              <a:defRPr/>
            </a:pPr>
            <a:r>
              <a:rPr lang="en-GB" sz="1100" dirty="0">
                <a:solidFill>
                  <a:srgbClr val="282828"/>
                </a:solidFill>
                <a:latin typeface="Calibri"/>
              </a:rPr>
              <a:t>Some of the information in this presentation may contain projections or other forward-looking statements regarding future events or the future financial performance of QBE. The inclusion of such forward-looking information shall not be regarded as a representation by QBE or any other person that the objectives or plans of QBE will be achieved. QBE undertakes no obligation to publicly update or publicly revise any forward-looking statement, whether as a result of new information, future events or otherwise.</a:t>
            </a:r>
          </a:p>
          <a:p>
            <a:pPr>
              <a:spcBef>
                <a:spcPts val="600"/>
              </a:spcBef>
              <a:buFont typeface="Arial" pitchFamily="34" charset="0"/>
              <a:buNone/>
              <a:defRPr/>
            </a:pPr>
            <a:r>
              <a:rPr lang="en-GB" sz="1100" dirty="0">
                <a:solidFill>
                  <a:srgbClr val="282828"/>
                </a:solidFill>
                <a:latin typeface="Calibri"/>
              </a:rPr>
              <a:t>By accepting a copy of this presentation, you agree to be bound by the foregoing limitations and conditions and, in particular, will be taken to have represented, warranted and undertaken that you have read and agree to comply with the contents of this disclaimer.</a:t>
            </a:r>
          </a:p>
          <a:p>
            <a:pPr>
              <a:spcBef>
                <a:spcPts val="600"/>
              </a:spcBef>
              <a:buFont typeface="Arial" pitchFamily="34" charset="0"/>
              <a:buNone/>
              <a:defRPr/>
            </a:pPr>
            <a:r>
              <a:rPr lang="en-GB" sz="1100" dirty="0">
                <a:solidFill>
                  <a:srgbClr val="282828"/>
                </a:solidFill>
                <a:latin typeface="Calibri"/>
              </a:rPr>
              <a:t>The reproduction or transmission of all or part of this document, whether by photocopying or storing in any medium by electronic means or otherwise, without the written permission of the owner, is prohibited.  </a:t>
            </a:r>
          </a:p>
          <a:p>
            <a:pPr>
              <a:spcBef>
                <a:spcPts val="600"/>
              </a:spcBef>
              <a:buFont typeface="Arial" pitchFamily="34" charset="0"/>
              <a:buNone/>
              <a:defRPr/>
            </a:pPr>
            <a:r>
              <a:rPr lang="en-GB" sz="1100" dirty="0">
                <a:solidFill>
                  <a:srgbClr val="282828"/>
                </a:solidFill>
                <a:latin typeface="Calibri"/>
              </a:rPr>
              <a:t>© QBE European Operations 2017.</a:t>
            </a:r>
          </a:p>
          <a:p>
            <a:endParaRPr lang="en-GB" sz="1100" dirty="0">
              <a:solidFill>
                <a:srgbClr val="282828"/>
              </a:solidFill>
              <a:latin typeface="Calibri"/>
            </a:endParaRPr>
          </a:p>
        </p:txBody>
      </p:sp>
      <p:sp>
        <p:nvSpPr>
          <p:cNvPr id="7" name="TextBox 6"/>
          <p:cNvSpPr txBox="1"/>
          <p:nvPr userDrawn="1"/>
        </p:nvSpPr>
        <p:spPr>
          <a:xfrm>
            <a:off x="468311" y="0"/>
            <a:ext cx="7695975" cy="850159"/>
          </a:xfrm>
          <a:prstGeom prst="rect">
            <a:avLst/>
          </a:prstGeom>
          <a:noFill/>
        </p:spPr>
        <p:txBody>
          <a:bodyPr wrap="square" lIns="0" tIns="0" rIns="0" bIns="0" rtlCol="0" anchor="b" anchorCtr="0">
            <a:noAutofit/>
          </a:bodyPr>
          <a:lstStyle/>
          <a:p>
            <a:r>
              <a:rPr lang="en-US" sz="2400" b="1" dirty="0">
                <a:solidFill>
                  <a:srgbClr val="009AE3"/>
                </a:solidFill>
                <a:latin typeface="Calibri"/>
              </a:rPr>
              <a:t>Disclaimer</a:t>
            </a:r>
          </a:p>
        </p:txBody>
      </p:sp>
    </p:spTree>
    <p:extLst>
      <p:ext uri="{BB962C8B-B14F-4D97-AF65-F5344CB8AC3E}">
        <p14:creationId xmlns:p14="http://schemas.microsoft.com/office/powerpoint/2010/main" val="2744617007"/>
      </p:ext>
    </p:extLst>
  </p:cSld>
  <p:clrMapOvr>
    <a:masterClrMapping/>
  </p:clrMapOvr>
  <p:extLst mod="1">
    <p:ext uri="{DCECCB84-F9BA-43D5-87BE-67443E8EF086}">
      <p15:sldGuideLst xmlns:p15="http://schemas.microsoft.com/office/powerpoint/2012/main">
        <p15:guide id="1" orient="horz" pos="1620">
          <p15:clr>
            <a:srgbClr val="FBAE40"/>
          </p15:clr>
        </p15:guide>
        <p15:guide id="2" pos="442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Content Placeholder 2"/>
          <p:cNvSpPr>
            <a:spLocks noGrp="1"/>
          </p:cNvSpPr>
          <p:nvPr>
            <p:ph idx="16"/>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957460242"/>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3" name="Content Placeholder 2"/>
          <p:cNvSpPr>
            <a:spLocks noGrp="1"/>
          </p:cNvSpPr>
          <p:nvPr>
            <p:ph idx="1"/>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5"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057065016"/>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_Bullet">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887467900"/>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_Bullet and Subtitle">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15"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645786177"/>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319612028"/>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224801897"/>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Numbered Sty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788342583"/>
      </p:ext>
    </p:extLst>
  </p:cSld>
  <p:clrMapOvr>
    <a:masterClrMapping/>
  </p:clrMapOvr>
  <p:extLst mod="1">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Numbered Style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068173287"/>
      </p:ext>
    </p:extLst>
  </p:cSld>
  <p:clrMapOvr>
    <a:masterClrMapping/>
  </p:clrMapOvr>
  <p:extLst mod="1">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891252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mparison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3"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10179653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ext Placeholder 22"/>
          <p:cNvSpPr>
            <a:spLocks noGrp="1"/>
          </p:cNvSpPr>
          <p:nvPr>
            <p:ph type="body" sz="quarter" idx="15" hasCustomPrompt="1"/>
          </p:nvPr>
        </p:nvSpPr>
        <p:spPr>
          <a:xfrm>
            <a:off x="885499" y="2133238"/>
            <a:ext cx="7373001" cy="864096"/>
          </a:xfrm>
        </p:spPr>
        <p:txBody>
          <a:bodyPr anchor="ctr" anchorCtr="0"/>
          <a:lstStyle>
            <a:lvl1pPr>
              <a:spcAft>
                <a:spcPts val="0"/>
              </a:spcAft>
              <a:defRPr sz="2800" b="1" baseline="0">
                <a:solidFill>
                  <a:schemeClr val="accent6"/>
                </a:solidFill>
              </a:defRPr>
            </a:lvl1pPr>
            <a:lvl2pPr marL="0" indent="0">
              <a:spcBef>
                <a:spcPts val="600"/>
              </a:spcBef>
              <a:buFontTx/>
              <a:buNone/>
              <a:defRPr b="1">
                <a:solidFill>
                  <a:schemeClr val="bg2"/>
                </a:solidFill>
              </a:defRPr>
            </a:lvl2pPr>
          </a:lstStyle>
          <a:p>
            <a:pPr lvl="0"/>
            <a:r>
              <a:rPr lang="en-US" dirty="0"/>
              <a:t>Quote slide, lets put something important and or inspiring in here (please move “ marks to corners)</a:t>
            </a:r>
          </a:p>
        </p:txBody>
      </p:sp>
      <p:pic>
        <p:nvPicPr>
          <p:cNvPr id="10" name="Picture 9"/>
          <p:cNvPicPr>
            <a:picLocks noChangeAspect="1"/>
          </p:cNvPicPr>
          <p:nvPr userDrawn="1"/>
        </p:nvPicPr>
        <p:blipFill>
          <a:blip r:embed="rId2"/>
          <a:stretch>
            <a:fillRect/>
          </a:stretch>
        </p:blipFill>
        <p:spPr>
          <a:xfrm>
            <a:off x="449997" y="2062930"/>
            <a:ext cx="403095" cy="365598"/>
          </a:xfrm>
          <a:prstGeom prst="rect">
            <a:avLst/>
          </a:prstGeom>
        </p:spPr>
      </p:pic>
      <p:pic>
        <p:nvPicPr>
          <p:cNvPr id="11" name="Picture 10"/>
          <p:cNvPicPr>
            <a:picLocks noChangeAspect="1"/>
          </p:cNvPicPr>
          <p:nvPr userDrawn="1"/>
        </p:nvPicPr>
        <p:blipFill>
          <a:blip r:embed="rId3"/>
          <a:stretch>
            <a:fillRect/>
          </a:stretch>
        </p:blipFill>
        <p:spPr>
          <a:xfrm>
            <a:off x="8272593" y="2673139"/>
            <a:ext cx="403095" cy="365598"/>
          </a:xfrm>
          <a:prstGeom prst="rect">
            <a:avLst/>
          </a:prstGeom>
        </p:spPr>
      </p:pic>
    </p:spTree>
    <p:extLst>
      <p:ext uri="{BB962C8B-B14F-4D97-AF65-F5344CB8AC3E}">
        <p14:creationId xmlns:p14="http://schemas.microsoft.com/office/powerpoint/2010/main" val="37439099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Rectangle 5"/>
          <p:cNvSpPr/>
          <p:nvPr userDrawn="1"/>
        </p:nvSpPr>
        <p:spPr>
          <a:xfrm>
            <a:off x="468311" y="1071650"/>
            <a:ext cx="8207375" cy="3108543"/>
          </a:xfrm>
          <a:prstGeom prst="rect">
            <a:avLst/>
          </a:prstGeom>
        </p:spPr>
        <p:txBody>
          <a:bodyPr wrap="square" lIns="0" tIns="0" rIns="0" bIns="0">
            <a:spAutoFit/>
          </a:bodyPr>
          <a:lstStyle/>
          <a:p>
            <a:pPr>
              <a:spcBef>
                <a:spcPts val="600"/>
              </a:spcBef>
              <a:buFont typeface="Arial" pitchFamily="34" charset="0"/>
              <a:buNone/>
              <a:defRPr/>
            </a:pPr>
            <a:r>
              <a:rPr lang="en-GB" sz="1100" dirty="0">
                <a:solidFill>
                  <a:srgbClr val="282828"/>
                </a:solidFill>
                <a:latin typeface="Calibri"/>
              </a:rPr>
              <a:t>The information contained herein has been prepared by QBE Insurance Group Limited or one of its subsidiaries (“the QBE Group”). Such information is confidential and is being provided to you solely for your information.  It is not intended to create any duty towards you or any other business or legal relationship. The QBE Group makes no warranty or representation of any kind in respect of this information, in particular as to its accuracy, completeness, timeliness or suitability for your purpose.  To the fullest extent permitted by law, the QBE Group disclaims any responsibility or liability for any loss or damage suffered or any costs incurred arising out of or in connection with your reliance on the information contained herein.</a:t>
            </a:r>
          </a:p>
          <a:p>
            <a:pPr>
              <a:spcBef>
                <a:spcPts val="600"/>
              </a:spcBef>
              <a:buFont typeface="Arial" pitchFamily="34" charset="0"/>
              <a:buNone/>
              <a:defRPr/>
            </a:pPr>
            <a:r>
              <a:rPr lang="en-GB" sz="1100" dirty="0">
                <a:solidFill>
                  <a:srgbClr val="282828"/>
                </a:solidFill>
                <a:latin typeface="Calibri"/>
              </a:rPr>
              <a:t>Some of the information in this presentation may contain projections or other forward-looking statements regarding future events or the future financial performance of QBE. The inclusion of such forward-looking information shall not be regarded as a representation by QBE or any other person that the objectives or plans of QBE will be achieved. QBE undertakes no obligation to publicly update or publicly revise any forward-looking statement, whether as a result of new information, future events or otherwise.</a:t>
            </a:r>
          </a:p>
          <a:p>
            <a:pPr>
              <a:spcBef>
                <a:spcPts val="600"/>
              </a:spcBef>
              <a:buFont typeface="Arial" pitchFamily="34" charset="0"/>
              <a:buNone/>
              <a:defRPr/>
            </a:pPr>
            <a:r>
              <a:rPr lang="en-GB" sz="1100" dirty="0">
                <a:solidFill>
                  <a:srgbClr val="282828"/>
                </a:solidFill>
                <a:latin typeface="Calibri"/>
              </a:rPr>
              <a:t>By accepting a copy of this presentation, you agree to be bound by the foregoing limitations and conditions and, in particular, will be taken to have represented, warranted and undertaken that you have read and agree to comply with the contents of this disclaimer.</a:t>
            </a:r>
          </a:p>
          <a:p>
            <a:pPr>
              <a:spcBef>
                <a:spcPts val="600"/>
              </a:spcBef>
              <a:buFont typeface="Arial" pitchFamily="34" charset="0"/>
              <a:buNone/>
              <a:defRPr/>
            </a:pPr>
            <a:r>
              <a:rPr lang="en-GB" sz="1100" dirty="0">
                <a:solidFill>
                  <a:srgbClr val="282828"/>
                </a:solidFill>
                <a:latin typeface="Calibri"/>
              </a:rPr>
              <a:t>The reproduction or transmission of all or part of this document, whether by photocopying or storing in any medium by electronic means or otherwise, without the written permission of the owner, is prohibited.  </a:t>
            </a:r>
          </a:p>
          <a:p>
            <a:pPr>
              <a:spcBef>
                <a:spcPts val="600"/>
              </a:spcBef>
              <a:buFont typeface="Arial" pitchFamily="34" charset="0"/>
              <a:buNone/>
              <a:defRPr/>
            </a:pPr>
            <a:r>
              <a:rPr lang="en-GB" sz="1100" dirty="0">
                <a:solidFill>
                  <a:srgbClr val="282828"/>
                </a:solidFill>
                <a:latin typeface="Calibri"/>
              </a:rPr>
              <a:t>© QBE European Operations 2017.</a:t>
            </a:r>
          </a:p>
          <a:p>
            <a:endParaRPr lang="en-GB" sz="1100" dirty="0">
              <a:solidFill>
                <a:srgbClr val="282828"/>
              </a:solidFill>
              <a:latin typeface="Calibri"/>
            </a:endParaRPr>
          </a:p>
        </p:txBody>
      </p:sp>
      <p:sp>
        <p:nvSpPr>
          <p:cNvPr id="7" name="TextBox 6"/>
          <p:cNvSpPr txBox="1"/>
          <p:nvPr userDrawn="1"/>
        </p:nvSpPr>
        <p:spPr>
          <a:xfrm>
            <a:off x="468311" y="0"/>
            <a:ext cx="7695975" cy="850159"/>
          </a:xfrm>
          <a:prstGeom prst="rect">
            <a:avLst/>
          </a:prstGeom>
          <a:noFill/>
        </p:spPr>
        <p:txBody>
          <a:bodyPr wrap="square" lIns="0" tIns="0" rIns="0" bIns="0" rtlCol="0" anchor="b" anchorCtr="0">
            <a:noAutofit/>
          </a:bodyPr>
          <a:lstStyle/>
          <a:p>
            <a:r>
              <a:rPr lang="en-US" sz="2400" b="1" dirty="0">
                <a:solidFill>
                  <a:srgbClr val="009AE3"/>
                </a:solidFill>
                <a:latin typeface="Calibri"/>
              </a:rPr>
              <a:t>Disclaimer</a:t>
            </a:r>
          </a:p>
        </p:txBody>
      </p:sp>
    </p:spTree>
    <p:extLst>
      <p:ext uri="{BB962C8B-B14F-4D97-AF65-F5344CB8AC3E}">
        <p14:creationId xmlns:p14="http://schemas.microsoft.com/office/powerpoint/2010/main" val="85485251"/>
      </p:ext>
    </p:extLst>
  </p:cSld>
  <p:clrMapOvr>
    <a:masterClrMapping/>
  </p:clrMapOvr>
  <p:extLst mod="1">
    <p:ext uri="{DCECCB84-F9BA-43D5-87BE-67443E8EF086}">
      <p15:sldGuideLst xmlns:p15="http://schemas.microsoft.com/office/powerpoint/2012/main">
        <p15:guide id="1" orient="horz" pos="1620">
          <p15:clr>
            <a:srgbClr val="FBAE40"/>
          </p15:clr>
        </p15:guide>
        <p15:guide id="2" pos="4422">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Content Placeholder 2"/>
          <p:cNvSpPr>
            <a:spLocks noGrp="1"/>
          </p:cNvSpPr>
          <p:nvPr>
            <p:ph idx="16"/>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164761554"/>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7" cy="850158"/>
          </a:xfrm>
        </p:spPr>
        <p:txBody>
          <a:bodyPr/>
          <a:lstStyle>
            <a:lvl1pPr>
              <a:defRPr>
                <a:solidFill>
                  <a:schemeClr val="bg2"/>
                </a:solidFill>
              </a:defRPr>
            </a:lvl1pPr>
          </a:lstStyle>
          <a:p>
            <a:r>
              <a:rPr lang="en-US" dirty="0"/>
              <a:t>Click to edit Master title style</a:t>
            </a:r>
            <a:endParaRPr lang="en-AU" dirty="0"/>
          </a:p>
        </p:txBody>
      </p:sp>
      <p:sp>
        <p:nvSpPr>
          <p:cNvPr id="3" name="Content Placeholder 2"/>
          <p:cNvSpPr>
            <a:spLocks noGrp="1"/>
          </p:cNvSpPr>
          <p:nvPr>
            <p:ph idx="1"/>
          </p:nvPr>
        </p:nvSpPr>
        <p:spPr>
          <a:xfrm>
            <a:off x="468313" y="1493324"/>
            <a:ext cx="8207375" cy="2766178"/>
          </a:xfrm>
        </p:spPr>
        <p:txBody>
          <a:bodyPr/>
          <a:lstStyle>
            <a:lvl2pPr>
              <a:buClr>
                <a:schemeClr val="accent1"/>
              </a:buClr>
              <a:defRPr/>
            </a:lvl2pPr>
            <a:lvl3pPr>
              <a:buClr>
                <a:schemeClr val="accent1"/>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5"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2804204696"/>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4422" userDrawn="1">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_Bullet">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379730070"/>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_Bullet and Subtitle">
    <p:spTree>
      <p:nvGrpSpPr>
        <p:cNvPr id="1" name=""/>
        <p:cNvGrpSpPr/>
        <p:nvPr/>
      </p:nvGrpSpPr>
      <p:grpSpPr>
        <a:xfrm>
          <a:off x="0" y="0"/>
          <a:ext cx="0" cy="0"/>
          <a:chOff x="0" y="0"/>
          <a:chExt cx="0" cy="0"/>
        </a:xfrm>
      </p:grpSpPr>
      <p:sp>
        <p:nvSpPr>
          <p:cNvPr id="10" name="Title 9"/>
          <p:cNvSpPr>
            <a:spLocks noGrp="1"/>
          </p:cNvSpPr>
          <p:nvPr>
            <p:ph type="title"/>
          </p:nvPr>
        </p:nvSpPr>
        <p:spPr>
          <a:xfrm>
            <a:off x="468313" y="0"/>
            <a:ext cx="7685088" cy="850158"/>
          </a:xfrm>
        </p:spPr>
        <p:txBody>
          <a:bodyPr/>
          <a:lstStyle>
            <a:lvl1pPr>
              <a:defRPr>
                <a:solidFill>
                  <a:schemeClr val="bg2"/>
                </a:solidFill>
              </a:defRPr>
            </a:lvl1pPr>
          </a:lstStyle>
          <a:p>
            <a:r>
              <a:rPr lang="en-US" dirty="0"/>
              <a:t>Click to edit Master title style</a:t>
            </a:r>
            <a:endParaRPr lang="en-AU" dirty="0"/>
          </a:p>
        </p:txBody>
      </p:sp>
      <p:sp>
        <p:nvSpPr>
          <p:cNvPr id="15" name="Content Placeholder 2"/>
          <p:cNvSpPr>
            <a:spLocks noGrp="1"/>
          </p:cNvSpPr>
          <p:nvPr>
            <p:ph idx="1"/>
          </p:nvPr>
        </p:nvSpPr>
        <p:spPr>
          <a:xfrm>
            <a:off x="468313" y="1511300"/>
            <a:ext cx="8207374" cy="2750615"/>
          </a:xfrm>
        </p:spPr>
        <p:txBody>
          <a:bodyPr vert="horz" lIns="0" tIns="0" rIns="0" bIns="0" rtlCol="0">
            <a:noAutofit/>
          </a:bodyPr>
          <a:lstStyle>
            <a:lvl1pPr marL="216000" indent="-216000">
              <a:buClr>
                <a:schemeClr val="accent1"/>
              </a:buClr>
              <a:buFont typeface="Arial" pitchFamily="34" charset="0"/>
              <a:buChar char="•"/>
              <a:defRPr lang="en-US" sz="2000" dirty="0" smtClean="0"/>
            </a:lvl1pPr>
            <a:lvl2pPr marL="432000">
              <a:buClr>
                <a:schemeClr val="accent1"/>
              </a:buClr>
              <a:buFont typeface="Arial" pitchFamily="34" charset="0"/>
              <a:buChar char="›"/>
              <a:defRPr lang="en-US" sz="2000" dirty="0" smtClean="0"/>
            </a:lvl2pPr>
            <a:lvl3pPr marL="648000">
              <a:buClr>
                <a:schemeClr val="tx1"/>
              </a:buClr>
              <a:defRPr lang="en-US" sz="2000" dirty="0" smtClean="0"/>
            </a:lvl3pPr>
            <a:lvl4pPr marL="864000">
              <a:buFont typeface="Arial" pitchFamily="34" charset="0"/>
              <a:buChar char="•"/>
              <a:defRPr lang="en-US" sz="2000" dirty="0" smtClean="0"/>
            </a:lvl4pPr>
            <a:lvl5pPr marL="1080000">
              <a:buFont typeface="Arial" pitchFamily="34" charset="0"/>
              <a:buChar char="›"/>
              <a:defRPr lang="en-AU" sz="20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597831425"/>
      </p:ext>
    </p:extLst>
  </p:cSld>
  <p:clrMapOvr>
    <a:masterClrMapping/>
  </p:clrMapOvr>
  <p:extLst mod="1">
    <p:ext uri="{DCECCB84-F9BA-43D5-87BE-67443E8EF086}">
      <p15:sldGuideLst xmlns:p15="http://schemas.microsoft.com/office/powerpoint/2012/main">
        <p15:guide id="1" pos="431" userDrawn="1">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593699066"/>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Content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sz="half" idx="1"/>
          </p:nvPr>
        </p:nvSpPr>
        <p:spPr>
          <a:xfrm>
            <a:off x="468312" y="1511300"/>
            <a:ext cx="3995688"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4679687" y="1511300"/>
            <a:ext cx="3996000" cy="2696600"/>
          </a:xfrm>
        </p:spPr>
        <p:txBody>
          <a:bodyPr vert="horz" lIns="0" tIns="0" rIns="0" bIns="0" rtlCol="0">
            <a:noAutofit/>
          </a:bodyPr>
          <a:lstStyle>
            <a:lvl1pPr>
              <a:lnSpc>
                <a:spcPct val="90000"/>
              </a:lnSpc>
              <a:spcAft>
                <a:spcPts val="600"/>
              </a:spcAft>
              <a:defRPr lang="en-US" dirty="0" smtClean="0">
                <a:solidFill>
                  <a:schemeClr val="accent6"/>
                </a:solidFill>
              </a:defRPr>
            </a:lvl1pPr>
            <a:lvl2pPr>
              <a:lnSpc>
                <a:spcPct val="90000"/>
              </a:lnSpc>
              <a:spcAft>
                <a:spcPts val="600"/>
              </a:spcAft>
              <a:defRPr lang="en-US" dirty="0" smtClean="0">
                <a:solidFill>
                  <a:schemeClr val="accent6"/>
                </a:solidFill>
              </a:defRPr>
            </a:lvl2pPr>
            <a:lvl3pPr>
              <a:lnSpc>
                <a:spcPct val="90000"/>
              </a:lnSpc>
              <a:spcAft>
                <a:spcPts val="600"/>
              </a:spcAft>
              <a:defRPr lang="en-US" dirty="0" smtClean="0">
                <a:solidFill>
                  <a:schemeClr val="accent6"/>
                </a:solidFill>
              </a:defRPr>
            </a:lvl3pPr>
            <a:lvl4pPr>
              <a:lnSpc>
                <a:spcPct val="90000"/>
              </a:lnSpc>
              <a:spcAft>
                <a:spcPts val="600"/>
              </a:spcAft>
              <a:defRPr lang="en-US" dirty="0" smtClean="0">
                <a:solidFill>
                  <a:schemeClr val="accent6"/>
                </a:solidFill>
              </a:defRPr>
            </a:lvl4pPr>
            <a:lvl5pPr>
              <a:lnSpc>
                <a:spcPct val="90000"/>
              </a:lnSpc>
              <a:spcAft>
                <a:spcPts val="600"/>
              </a:spcAft>
              <a:defRPr lang="en-AU" dirty="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9"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3038618982"/>
      </p:ext>
    </p:extLst>
  </p:cSld>
  <p:clrMapOvr>
    <a:masterClrMapping/>
  </p:clrMapOvr>
  <p:extLst mod="1">
    <p:ext uri="{DCECCB84-F9BA-43D5-87BE-67443E8EF086}">
      <p15:sldGuideLst xmlns:p15="http://schemas.microsoft.com/office/powerpoint/2012/main">
        <p15:guide id="1" pos="2880" userDrawn="1">
          <p15:clr>
            <a:srgbClr val="FBAE40"/>
          </p15:clr>
        </p15:guide>
        <p15:guide id="2" pos="2808" userDrawn="1">
          <p15:clr>
            <a:srgbClr val="FBAE40"/>
          </p15:clr>
        </p15:guide>
        <p15:guide id="3" pos="2944" userDrawn="1">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Numbered Sty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350352559"/>
      </p:ext>
    </p:extLst>
  </p:cSld>
  <p:clrMapOvr>
    <a:masterClrMapping/>
  </p:clrMapOvr>
  <p:extLst mod="1">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Numbered Style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p>
            <a:r>
              <a:rPr lang="en-US" dirty="0"/>
              <a:t>Click to edit Master title style</a:t>
            </a:r>
            <a:endParaRPr lang="en-AU" dirty="0"/>
          </a:p>
        </p:txBody>
      </p:sp>
      <p:sp>
        <p:nvSpPr>
          <p:cNvPr id="3" name="Content Placeholder 2"/>
          <p:cNvSpPr>
            <a:spLocks noGrp="1"/>
          </p:cNvSpPr>
          <p:nvPr>
            <p:ph idx="1"/>
          </p:nvPr>
        </p:nvSpPr>
        <p:spPr>
          <a:xfrm>
            <a:off x="468313" y="1511300"/>
            <a:ext cx="8207375" cy="2748202"/>
          </a:xfrm>
        </p:spPr>
        <p:txBody>
          <a:bodyPr/>
          <a:lstStyle>
            <a:lvl1pPr marL="324000" indent="-324000">
              <a:spcAft>
                <a:spcPts val="600"/>
              </a:spcAft>
              <a:buFont typeface="+mj-lt"/>
              <a:buAutoNum type="arabicPeriod"/>
              <a:defRPr sz="2000">
                <a:solidFill>
                  <a:schemeClr val="accent6"/>
                </a:solidFill>
              </a:defRPr>
            </a:lvl1pPr>
            <a:lvl2pPr marL="539750" indent="-215900">
              <a:spcAft>
                <a:spcPts val="600"/>
              </a:spcAft>
              <a:buClr>
                <a:schemeClr val="accent1"/>
              </a:buClr>
              <a:buFont typeface="Arial" pitchFamily="34" charset="0"/>
              <a:buChar char="•"/>
              <a:defRPr sz="2000">
                <a:solidFill>
                  <a:schemeClr val="accent6"/>
                </a:solidFill>
              </a:defRPr>
            </a:lvl2pPr>
            <a:lvl3pPr marL="755650" indent="-215900">
              <a:spcAft>
                <a:spcPts val="600"/>
              </a:spcAft>
              <a:buClr>
                <a:schemeClr val="accent1"/>
              </a:buClr>
              <a:buFont typeface="Arial" pitchFamily="34" charset="0"/>
              <a:buChar char="›"/>
              <a:defRPr sz="2000">
                <a:solidFill>
                  <a:schemeClr val="accent6"/>
                </a:solidFill>
              </a:defRPr>
            </a:lvl3pPr>
            <a:lvl4pPr marL="971550" indent="-215900">
              <a:spcAft>
                <a:spcPts val="600"/>
              </a:spcAft>
              <a:buClr>
                <a:schemeClr val="tx1"/>
              </a:buClr>
              <a:buFont typeface="Arial" pitchFamily="34" charset="0"/>
              <a:buChar char="›"/>
              <a:defRPr sz="2000">
                <a:solidFill>
                  <a:schemeClr val="accent6"/>
                </a:solidFill>
              </a:defRPr>
            </a:lvl4pPr>
            <a:lvl5pPr marL="1224000">
              <a:spcAft>
                <a:spcPts val="600"/>
              </a:spcAft>
              <a:buClr>
                <a:schemeClr val="tx1"/>
              </a:buClr>
              <a:defRPr sz="200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8"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148243885"/>
      </p:ext>
    </p:extLst>
  </p:cSld>
  <p:clrMapOvr>
    <a:masterClrMapping/>
  </p:clrMapOvr>
  <p:extLst mod="1">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5540254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mparison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7685088" cy="850158"/>
          </a:xfrm>
        </p:spPr>
        <p:txBody>
          <a:bodyPr/>
          <a:lstStyle>
            <a:lvl1pPr>
              <a:defRPr/>
            </a:lvl1pPr>
          </a:lstStyle>
          <a:p>
            <a:r>
              <a:rPr lang="en-US" dirty="0"/>
              <a:t>Click to edit Master title style</a:t>
            </a:r>
            <a:endParaRPr lang="en-AU" dirty="0"/>
          </a:p>
        </p:txBody>
      </p:sp>
      <p:sp>
        <p:nvSpPr>
          <p:cNvPr id="3" name="Text Placeholder 2"/>
          <p:cNvSpPr>
            <a:spLocks noGrp="1"/>
          </p:cNvSpPr>
          <p:nvPr>
            <p:ph type="body" idx="1"/>
          </p:nvPr>
        </p:nvSpPr>
        <p:spPr>
          <a:xfrm>
            <a:off x="468313"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8313"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4677801" y="1501722"/>
            <a:ext cx="3996000" cy="486150"/>
          </a:xfrm>
        </p:spPr>
        <p:txBody>
          <a:bodyPr anchor="t"/>
          <a:lstStyle>
            <a:lvl1pPr marL="0" indent="0">
              <a:spcAft>
                <a:spcPts val="0"/>
              </a:spcAft>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77801" y="1987872"/>
            <a:ext cx="3996000" cy="2224388"/>
          </a:xfrm>
        </p:spPr>
        <p:txBody>
          <a:bodyPr vert="horz" lIns="0" tIns="0" rIns="0" bIns="0" rtlCol="0">
            <a:noAutofit/>
          </a:bodyPr>
          <a:lstStyle>
            <a:lvl1pPr>
              <a:defRPr lang="en-US" dirty="0" smtClean="0"/>
            </a:lvl1pPr>
            <a:lvl2pPr>
              <a:defRPr lang="en-US" dirty="0" smtClean="0"/>
            </a:lvl2pPr>
            <a:lvl3pPr>
              <a:defRPr lang="en-US" dirty="0" smtClean="0"/>
            </a:lvl3pPr>
            <a:lvl4pPr>
              <a:defRPr lang="en-US" dirty="0" smtClean="0"/>
            </a:lvl4pPr>
            <a:lvl5pPr>
              <a:defRPr lang="en-AU"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11" name="Text Placeholder 4"/>
          <p:cNvSpPr>
            <a:spLocks noGrp="1"/>
          </p:cNvSpPr>
          <p:nvPr>
            <p:ph type="body" sz="quarter" idx="16"/>
          </p:nvPr>
        </p:nvSpPr>
        <p:spPr>
          <a:xfrm>
            <a:off x="468313" y="945133"/>
            <a:ext cx="7685087" cy="297359"/>
          </a:xfrm>
        </p:spPr>
        <p:txBody>
          <a:bodyPr/>
          <a:lstStyle>
            <a:lvl1pPr>
              <a:spcAft>
                <a:spcPts val="0"/>
              </a:spcAft>
              <a:defRPr sz="1400">
                <a:solidFill>
                  <a:schemeClr val="accent1"/>
                </a:solidFill>
              </a:defRPr>
            </a:lvl1pPr>
          </a:lstStyle>
          <a:p>
            <a:pPr lvl="0"/>
            <a:r>
              <a:rPr lang="en-US" dirty="0"/>
              <a:t>Click to edit Master text styles</a:t>
            </a:r>
          </a:p>
        </p:txBody>
      </p:sp>
    </p:spTree>
    <p:extLst>
      <p:ext uri="{BB962C8B-B14F-4D97-AF65-F5344CB8AC3E}">
        <p14:creationId xmlns:p14="http://schemas.microsoft.com/office/powerpoint/2010/main" val="195061268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ext Placeholder 22"/>
          <p:cNvSpPr>
            <a:spLocks noGrp="1"/>
          </p:cNvSpPr>
          <p:nvPr>
            <p:ph type="body" sz="quarter" idx="15" hasCustomPrompt="1"/>
          </p:nvPr>
        </p:nvSpPr>
        <p:spPr>
          <a:xfrm>
            <a:off x="885499" y="2133238"/>
            <a:ext cx="7373001" cy="864096"/>
          </a:xfrm>
        </p:spPr>
        <p:txBody>
          <a:bodyPr anchor="ctr" anchorCtr="0"/>
          <a:lstStyle>
            <a:lvl1pPr>
              <a:spcAft>
                <a:spcPts val="0"/>
              </a:spcAft>
              <a:defRPr sz="2800" b="1" baseline="0">
                <a:solidFill>
                  <a:schemeClr val="accent6"/>
                </a:solidFill>
              </a:defRPr>
            </a:lvl1pPr>
            <a:lvl2pPr marL="0" indent="0">
              <a:spcBef>
                <a:spcPts val="600"/>
              </a:spcBef>
              <a:buFontTx/>
              <a:buNone/>
              <a:defRPr b="1">
                <a:solidFill>
                  <a:schemeClr val="bg2"/>
                </a:solidFill>
              </a:defRPr>
            </a:lvl2pPr>
          </a:lstStyle>
          <a:p>
            <a:pPr lvl="0"/>
            <a:r>
              <a:rPr lang="en-US" dirty="0"/>
              <a:t>Quote slide, lets put something important and or inspiring in here (please move “ marks to corners)</a:t>
            </a:r>
          </a:p>
        </p:txBody>
      </p:sp>
      <p:pic>
        <p:nvPicPr>
          <p:cNvPr id="10" name="Picture 9"/>
          <p:cNvPicPr>
            <a:picLocks noChangeAspect="1"/>
          </p:cNvPicPr>
          <p:nvPr userDrawn="1"/>
        </p:nvPicPr>
        <p:blipFill>
          <a:blip r:embed="rId2"/>
          <a:stretch>
            <a:fillRect/>
          </a:stretch>
        </p:blipFill>
        <p:spPr>
          <a:xfrm>
            <a:off x="449997" y="2062930"/>
            <a:ext cx="403095" cy="365598"/>
          </a:xfrm>
          <a:prstGeom prst="rect">
            <a:avLst/>
          </a:prstGeom>
        </p:spPr>
      </p:pic>
      <p:pic>
        <p:nvPicPr>
          <p:cNvPr id="11" name="Picture 10"/>
          <p:cNvPicPr>
            <a:picLocks noChangeAspect="1"/>
          </p:cNvPicPr>
          <p:nvPr userDrawn="1"/>
        </p:nvPicPr>
        <p:blipFill>
          <a:blip r:embed="rId3"/>
          <a:stretch>
            <a:fillRect/>
          </a:stretch>
        </p:blipFill>
        <p:spPr>
          <a:xfrm>
            <a:off x="8272593" y="2673139"/>
            <a:ext cx="403095" cy="365598"/>
          </a:xfrm>
          <a:prstGeom prst="rect">
            <a:avLst/>
          </a:prstGeom>
        </p:spPr>
      </p:pic>
    </p:spTree>
    <p:extLst>
      <p:ext uri="{BB962C8B-B14F-4D97-AF65-F5344CB8AC3E}">
        <p14:creationId xmlns:p14="http://schemas.microsoft.com/office/powerpoint/2010/main" val="5856704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4" name="Date Placeholder 13"/>
          <p:cNvSpPr>
            <a:spLocks noGrp="1"/>
          </p:cNvSpPr>
          <p:nvPr>
            <p:ph type="dt" sz="half" idx="15"/>
          </p:nvPr>
        </p:nvSpPr>
        <p:spPr>
          <a:xfrm>
            <a:off x="468312" y="4869257"/>
            <a:ext cx="7740000" cy="92362"/>
          </a:xfrm>
        </p:spPr>
        <p:txBody>
          <a:bodyPr/>
          <a:lstStyle/>
          <a:p>
            <a:r>
              <a:rPr lang="en-GB" dirty="0">
                <a:solidFill>
                  <a:srgbClr val="282828"/>
                </a:solidFill>
              </a:rPr>
              <a:t>Employee wellbeing makes business sense </a:t>
            </a:r>
          </a:p>
        </p:txBody>
      </p:sp>
      <p:sp>
        <p:nvSpPr>
          <p:cNvPr id="6" name="Rectangle 5"/>
          <p:cNvSpPr/>
          <p:nvPr userDrawn="1"/>
        </p:nvSpPr>
        <p:spPr>
          <a:xfrm>
            <a:off x="468311" y="1071650"/>
            <a:ext cx="8207375" cy="3108543"/>
          </a:xfrm>
          <a:prstGeom prst="rect">
            <a:avLst/>
          </a:prstGeom>
        </p:spPr>
        <p:txBody>
          <a:bodyPr wrap="square" lIns="0" tIns="0" rIns="0" bIns="0">
            <a:spAutoFit/>
          </a:bodyPr>
          <a:lstStyle/>
          <a:p>
            <a:pPr>
              <a:spcBef>
                <a:spcPts val="600"/>
              </a:spcBef>
              <a:buFont typeface="Arial" pitchFamily="34" charset="0"/>
              <a:buNone/>
              <a:defRPr/>
            </a:pPr>
            <a:r>
              <a:rPr lang="en-GB" sz="1100" dirty="0">
                <a:solidFill>
                  <a:srgbClr val="282828"/>
                </a:solidFill>
                <a:latin typeface="Calibri"/>
              </a:rPr>
              <a:t>The information contained herein has been prepared by QBE Insurance Group Limited or one of its subsidiaries (“the QBE Group”). Such information is confidential and is being provided to you solely for your information.  It is not intended to create any duty towards you or any other business or legal relationship. The QBE Group makes no warranty or representation of any kind in respect of this information, in particular as to its accuracy, completeness, timeliness or suitability for your purpose.  To the fullest extent permitted by law, the QBE Group disclaims any responsibility or liability for any loss or damage suffered or any costs incurred arising out of or in connection with your reliance on the information contained herein.</a:t>
            </a:r>
          </a:p>
          <a:p>
            <a:pPr>
              <a:spcBef>
                <a:spcPts val="600"/>
              </a:spcBef>
              <a:buFont typeface="Arial" pitchFamily="34" charset="0"/>
              <a:buNone/>
              <a:defRPr/>
            </a:pPr>
            <a:r>
              <a:rPr lang="en-GB" sz="1100" dirty="0">
                <a:solidFill>
                  <a:srgbClr val="282828"/>
                </a:solidFill>
                <a:latin typeface="Calibri"/>
              </a:rPr>
              <a:t>Some of the information in this presentation may contain projections or other forward-looking statements regarding future events or the future financial performance of QBE. The inclusion of such forward-looking information shall not be regarded as a representation by QBE or any other person that the objectives or plans of QBE will be achieved. QBE undertakes no obligation to publicly update or publicly revise any forward-looking statement, whether as a result of new information, future events or otherwise.</a:t>
            </a:r>
          </a:p>
          <a:p>
            <a:pPr>
              <a:spcBef>
                <a:spcPts val="600"/>
              </a:spcBef>
              <a:buFont typeface="Arial" pitchFamily="34" charset="0"/>
              <a:buNone/>
              <a:defRPr/>
            </a:pPr>
            <a:r>
              <a:rPr lang="en-GB" sz="1100" dirty="0">
                <a:solidFill>
                  <a:srgbClr val="282828"/>
                </a:solidFill>
                <a:latin typeface="Calibri"/>
              </a:rPr>
              <a:t>By accepting a copy of this presentation, you agree to be bound by the foregoing limitations and conditions and, in particular, will be taken to have represented, warranted and undertaken that you have read and agree to comply with the contents of this disclaimer.</a:t>
            </a:r>
          </a:p>
          <a:p>
            <a:pPr>
              <a:spcBef>
                <a:spcPts val="600"/>
              </a:spcBef>
              <a:buFont typeface="Arial" pitchFamily="34" charset="0"/>
              <a:buNone/>
              <a:defRPr/>
            </a:pPr>
            <a:r>
              <a:rPr lang="en-GB" sz="1100" dirty="0">
                <a:solidFill>
                  <a:srgbClr val="282828"/>
                </a:solidFill>
                <a:latin typeface="Calibri"/>
              </a:rPr>
              <a:t>The reproduction or transmission of all or part of this document, whether by photocopying or storing in any medium by electronic means or otherwise, without the written permission of the owner, is prohibited.  </a:t>
            </a:r>
          </a:p>
          <a:p>
            <a:pPr>
              <a:spcBef>
                <a:spcPts val="600"/>
              </a:spcBef>
              <a:buFont typeface="Arial" pitchFamily="34" charset="0"/>
              <a:buNone/>
              <a:defRPr/>
            </a:pPr>
            <a:r>
              <a:rPr lang="en-GB" sz="1100" dirty="0">
                <a:solidFill>
                  <a:srgbClr val="282828"/>
                </a:solidFill>
                <a:latin typeface="Calibri"/>
              </a:rPr>
              <a:t>© QBE European Operations 2017.</a:t>
            </a:r>
          </a:p>
          <a:p>
            <a:endParaRPr lang="en-GB" sz="1100" dirty="0">
              <a:solidFill>
                <a:srgbClr val="282828"/>
              </a:solidFill>
              <a:latin typeface="Calibri"/>
            </a:endParaRPr>
          </a:p>
        </p:txBody>
      </p:sp>
      <p:sp>
        <p:nvSpPr>
          <p:cNvPr id="7" name="TextBox 6"/>
          <p:cNvSpPr txBox="1"/>
          <p:nvPr userDrawn="1"/>
        </p:nvSpPr>
        <p:spPr>
          <a:xfrm>
            <a:off x="468311" y="0"/>
            <a:ext cx="7695975" cy="850159"/>
          </a:xfrm>
          <a:prstGeom prst="rect">
            <a:avLst/>
          </a:prstGeom>
          <a:noFill/>
        </p:spPr>
        <p:txBody>
          <a:bodyPr wrap="square" lIns="0" tIns="0" rIns="0" bIns="0" rtlCol="0" anchor="b" anchorCtr="0">
            <a:noAutofit/>
          </a:bodyPr>
          <a:lstStyle/>
          <a:p>
            <a:r>
              <a:rPr lang="en-US" sz="2400" b="1" dirty="0">
                <a:solidFill>
                  <a:srgbClr val="009AE3"/>
                </a:solidFill>
                <a:latin typeface="Calibri"/>
              </a:rPr>
              <a:t>Disclaimer</a:t>
            </a:r>
          </a:p>
        </p:txBody>
      </p:sp>
    </p:spTree>
    <p:extLst>
      <p:ext uri="{BB962C8B-B14F-4D97-AF65-F5344CB8AC3E}">
        <p14:creationId xmlns:p14="http://schemas.microsoft.com/office/powerpoint/2010/main" val="613859772"/>
      </p:ext>
    </p:extLst>
  </p:cSld>
  <p:clrMapOvr>
    <a:masterClrMapping/>
  </p:clrMapOvr>
  <p:extLst mod="1">
    <p:ext uri="{DCECCB84-F9BA-43D5-87BE-67443E8EF086}">
      <p15:sldGuideLst xmlns:p15="http://schemas.microsoft.com/office/powerpoint/2012/main">
        <p15:guide id="1" orient="horz" pos="1620">
          <p15:clr>
            <a:srgbClr val="FBAE40"/>
          </p15:clr>
        </p15:guide>
        <p15:guide id="2" pos="4422">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5.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8.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theme" Target="../theme/theme9.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theme" Target="../theme/theme10.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theme" Target="../theme/theme11.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theme" Target="../theme/theme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7078" y="388903"/>
            <a:ext cx="417512" cy="384492"/>
          </a:xfrm>
          <a:prstGeom prst="rect">
            <a:avLst/>
          </a:prstGeom>
        </p:spPr>
      </p:pic>
      <p:sp>
        <p:nvSpPr>
          <p:cNvPr id="2" name="Title Placeholder 1"/>
          <p:cNvSpPr>
            <a:spLocks noGrp="1"/>
          </p:cNvSpPr>
          <p:nvPr>
            <p:ph type="title"/>
          </p:nvPr>
        </p:nvSpPr>
        <p:spPr>
          <a:xfrm>
            <a:off x="468313" y="0"/>
            <a:ext cx="7685088" cy="850158"/>
          </a:xfrm>
          <a:prstGeom prst="rect">
            <a:avLst/>
          </a:prstGeom>
        </p:spPr>
        <p:txBody>
          <a:bodyPr vert="horz" lIns="0" tIns="0" rIns="0" bIns="0" rtlCol="0" anchor="b" anchorCtr="0">
            <a:noAutofit/>
          </a:bodyPr>
          <a:lstStyle/>
          <a:p>
            <a:r>
              <a:rPr lang="en-GB"/>
              <a:t>Click to edit Master title style</a:t>
            </a:r>
            <a:endParaRPr lang="en-AU" dirty="0"/>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718" r:id="rId3"/>
  </p:sldLayoutIdLst>
  <p:hf sldNum="0" hdr="0"/>
  <p:txStyles>
    <p:title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tx1"/>
        </a:buClr>
        <a:buFont typeface="Arial" pitchFamily="34" charset="0"/>
        <a:buChar char="›"/>
        <a:defRPr sz="18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16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16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sp>
        <p:nvSpPr>
          <p:cNvPr id="9"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t>Employee wellbeing makes business sense </a:t>
            </a:r>
          </a:p>
        </p:txBody>
      </p:sp>
    </p:spTree>
    <p:extLst>
      <p:ext uri="{BB962C8B-B14F-4D97-AF65-F5344CB8AC3E}">
        <p14:creationId xmlns:p14="http://schemas.microsoft.com/office/powerpoint/2010/main" val="221953665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871" r:id="rId13"/>
  </p:sldLayoutIdLst>
  <p:hf sldNum="0" hdr="0"/>
  <p:txStyles>
    <p:titleStyle>
      <a:lvl1pPr algn="l" defTabSz="914400" rtl="0" eaLnBrk="1" latinLnBrk="0" hangingPunct="1">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tx2"/>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tx2"/>
        </a:buClr>
        <a:buFont typeface="Arial" pitchFamily="34" charset="0"/>
        <a:buChar char="›"/>
        <a:defRPr sz="18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16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16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spTree>
    <p:extLst>
      <p:ext uri="{BB962C8B-B14F-4D97-AF65-F5344CB8AC3E}">
        <p14:creationId xmlns:p14="http://schemas.microsoft.com/office/powerpoint/2010/main" val="93160497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Lst>
  <p:hf sldNum="0" hdr="0"/>
  <p:txStyles>
    <p:titleStyle>
      <a:lvl1pPr algn="l" defTabSz="914400" rtl="0" eaLnBrk="1" latinLnBrk="0" hangingPunct="1">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tx2"/>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tx2"/>
        </a:buClr>
        <a:buFont typeface="Arial" pitchFamily="34" charset="0"/>
        <a:buChar char="›"/>
        <a:defRPr sz="18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16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16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313" y="0"/>
            <a:ext cx="7685088" cy="850158"/>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468313" y="1100990"/>
            <a:ext cx="8207375" cy="31585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7078" y="388903"/>
            <a:ext cx="417512" cy="384492"/>
          </a:xfrm>
          <a:prstGeom prst="rect">
            <a:avLst/>
          </a:prstGeom>
        </p:spPr>
      </p:pic>
    </p:spTree>
    <p:extLst>
      <p:ext uri="{BB962C8B-B14F-4D97-AF65-F5344CB8AC3E}">
        <p14:creationId xmlns:p14="http://schemas.microsoft.com/office/powerpoint/2010/main" val="3492215649"/>
      </p:ext>
    </p:extLst>
  </p:cSld>
  <p:clrMap bg1="lt1" tx1="dk1" bg2="lt2" tx2="dk2" accent1="accent1" accent2="accent2" accent3="accent3" accent4="accent4" accent5="accent5" accent6="accent6" hlink="hlink" folHlink="folHlink"/>
  <p:sldLayoutIdLst>
    <p:sldLayoutId id="2147483761" r:id="rId1"/>
    <p:sldLayoutId id="2147483787" r:id="rId2"/>
    <p:sldLayoutId id="2147483762" r:id="rId3"/>
  </p:sldLayoutIdLst>
  <p:hf sldNum="0" hdr="0"/>
  <p:txStyles>
    <p:title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guide id="5" orient="horz" pos="237"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313" y="0"/>
            <a:ext cx="7685087" cy="850158"/>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468313" y="1100990"/>
            <a:ext cx="8207375" cy="31585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lvl="0" algn="l">
              <a:lnSpc>
                <a:spcPct val="90000"/>
              </a:lnSpc>
            </a:pPr>
            <a:fld id="{7339EE8E-2A5E-4C4D-876A-62CFB4260EE7}" type="slidenum">
              <a:rPr lang="en-US" sz="700" b="1" smtClean="0">
                <a:solidFill>
                  <a:schemeClr val="accent6"/>
                </a:solidFill>
                <a:latin typeface="Calibri" panose="020F0502020204030204" pitchFamily="34" charset="0"/>
              </a:rPr>
              <a:pPr lvl="0" algn="l">
                <a:lnSpc>
                  <a:spcPct val="90000"/>
                </a:lnSpc>
              </a:pPr>
              <a:t>‹#›</a:t>
            </a:fld>
            <a:endParaRPr lang="en-AU" sz="700" b="1" dirty="0">
              <a:solidFill>
                <a:schemeClr val="accent6"/>
              </a:solidFill>
              <a:latin typeface="Calibri" panose="020F0502020204030204" pitchFamily="34" charset="0"/>
            </a:endParaRPr>
          </a:p>
        </p:txBody>
      </p:sp>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37078" y="388903"/>
            <a:ext cx="417512" cy="384492"/>
          </a:xfrm>
          <a:prstGeom prst="rect">
            <a:avLst/>
          </a:prstGeom>
        </p:spPr>
      </p:pic>
    </p:spTree>
    <p:extLst>
      <p:ext uri="{BB962C8B-B14F-4D97-AF65-F5344CB8AC3E}">
        <p14:creationId xmlns:p14="http://schemas.microsoft.com/office/powerpoint/2010/main" val="1256499219"/>
      </p:ext>
    </p:extLst>
  </p:cSld>
  <p:clrMap bg1="lt1" tx1="dk1" bg2="lt2" tx2="dk2" accent1="accent1" accent2="accent2" accent3="accent3" accent4="accent4" accent5="accent5" accent6="accent6" hlink="hlink" folHlink="folHlink"/>
  <p:sldLayoutIdLst>
    <p:sldLayoutId id="2147483768" r:id="rId1"/>
    <p:sldLayoutId id="2147483782" r:id="rId2"/>
    <p:sldLayoutId id="2147483769" r:id="rId3"/>
    <p:sldLayoutId id="2147483785" r:id="rId4"/>
    <p:sldLayoutId id="2147483773" r:id="rId5"/>
    <p:sldLayoutId id="2147483783" r:id="rId6"/>
    <p:sldLayoutId id="2147483770" r:id="rId7"/>
    <p:sldLayoutId id="2147483784" r:id="rId8"/>
    <p:sldLayoutId id="2147483781" r:id="rId9"/>
    <p:sldLayoutId id="2147483786" r:id="rId10"/>
    <p:sldLayoutId id="2147483772" r:id="rId11"/>
    <p:sldLayoutId id="2147483792" r:id="rId12"/>
  </p:sldLayoutIdLst>
  <p:hf sldNum="0" hdr="0"/>
  <p:txStyles>
    <p:title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619164"/>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Lst>
  <p:hf sldNum="0" hdr="0"/>
  <p:txStyles>
    <p:titleStyle>
      <a:lvl1pPr algn="l" defTabSz="914400" rtl="0" eaLnBrk="1" latinLnBrk="0" hangingPunct="1">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tx2"/>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tx2"/>
        </a:buClr>
        <a:buFont typeface="Arial" pitchFamily="34" charset="0"/>
        <a:buChar char="›"/>
        <a:defRPr sz="18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16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16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313" y="0"/>
            <a:ext cx="7685087" cy="850158"/>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468313" y="1100990"/>
            <a:ext cx="8207375" cy="31585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solidFill>
                  <a:srgbClr val="282828"/>
                </a:solidFill>
              </a:rPr>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algn="l">
              <a:lnSpc>
                <a:spcPct val="90000"/>
              </a:lnSpc>
            </a:pPr>
            <a:fld id="{7339EE8E-2A5E-4C4D-876A-62CFB4260EE7}" type="slidenum">
              <a:rPr lang="en-US" sz="700" b="1" smtClean="0">
                <a:solidFill>
                  <a:srgbClr val="282828"/>
                </a:solidFill>
                <a:latin typeface="Calibri" panose="020F0502020204030204" pitchFamily="34" charset="0"/>
              </a:rPr>
              <a:pPr algn="l">
                <a:lnSpc>
                  <a:spcPct val="90000"/>
                </a:lnSpc>
              </a:pPr>
              <a:t>‹#›</a:t>
            </a:fld>
            <a:endParaRPr lang="en-AU" sz="700" b="1" dirty="0">
              <a:solidFill>
                <a:srgbClr val="282828"/>
              </a:solidFill>
              <a:latin typeface="Calibri" panose="020F0502020204030204" pitchFamily="34" charset="0"/>
            </a:endParaRPr>
          </a:p>
        </p:txBody>
      </p:sp>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37078" y="388903"/>
            <a:ext cx="417512" cy="384492"/>
          </a:xfrm>
          <a:prstGeom prst="rect">
            <a:avLst/>
          </a:prstGeom>
        </p:spPr>
      </p:pic>
    </p:spTree>
    <p:extLst>
      <p:ext uri="{BB962C8B-B14F-4D97-AF65-F5344CB8AC3E}">
        <p14:creationId xmlns:p14="http://schemas.microsoft.com/office/powerpoint/2010/main" val="3763672601"/>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Lst>
  <p:hf sldNum="0" hdr="0"/>
  <p:txStyles>
    <p:title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313" y="0"/>
            <a:ext cx="7685087" cy="850158"/>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468313" y="1100990"/>
            <a:ext cx="8207375" cy="31585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solidFill>
                  <a:srgbClr val="282828"/>
                </a:solidFill>
              </a:rPr>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algn="l">
              <a:lnSpc>
                <a:spcPct val="90000"/>
              </a:lnSpc>
            </a:pPr>
            <a:fld id="{7339EE8E-2A5E-4C4D-876A-62CFB4260EE7}" type="slidenum">
              <a:rPr lang="en-US" sz="700" b="1" smtClean="0">
                <a:solidFill>
                  <a:srgbClr val="282828"/>
                </a:solidFill>
                <a:latin typeface="Calibri" panose="020F0502020204030204" pitchFamily="34" charset="0"/>
              </a:rPr>
              <a:pPr algn="l">
                <a:lnSpc>
                  <a:spcPct val="90000"/>
                </a:lnSpc>
              </a:pPr>
              <a:t>‹#›</a:t>
            </a:fld>
            <a:endParaRPr lang="en-AU" sz="700" b="1" dirty="0">
              <a:solidFill>
                <a:srgbClr val="282828"/>
              </a:solidFill>
              <a:latin typeface="Calibri" panose="020F0502020204030204" pitchFamily="34" charset="0"/>
            </a:endParaRPr>
          </a:p>
        </p:txBody>
      </p:sp>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37078" y="388903"/>
            <a:ext cx="417512" cy="384492"/>
          </a:xfrm>
          <a:prstGeom prst="rect">
            <a:avLst/>
          </a:prstGeom>
        </p:spPr>
      </p:pic>
    </p:spTree>
    <p:extLst>
      <p:ext uri="{BB962C8B-B14F-4D97-AF65-F5344CB8AC3E}">
        <p14:creationId xmlns:p14="http://schemas.microsoft.com/office/powerpoint/2010/main" val="2365223304"/>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Lst>
  <p:hf sldNum="0" hdr="0"/>
  <p:txStyles>
    <p:title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313" y="0"/>
            <a:ext cx="7685087" cy="850158"/>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468313" y="1100990"/>
            <a:ext cx="8207375" cy="31585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solidFill>
                  <a:srgbClr val="282828"/>
                </a:solidFill>
              </a:rPr>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algn="l">
              <a:lnSpc>
                <a:spcPct val="90000"/>
              </a:lnSpc>
            </a:pPr>
            <a:fld id="{7339EE8E-2A5E-4C4D-876A-62CFB4260EE7}" type="slidenum">
              <a:rPr lang="en-US" sz="700" b="1" smtClean="0">
                <a:solidFill>
                  <a:srgbClr val="282828"/>
                </a:solidFill>
                <a:latin typeface="Calibri" panose="020F0502020204030204" pitchFamily="34" charset="0"/>
              </a:rPr>
              <a:pPr algn="l">
                <a:lnSpc>
                  <a:spcPct val="90000"/>
                </a:lnSpc>
              </a:pPr>
              <a:t>‹#›</a:t>
            </a:fld>
            <a:endParaRPr lang="en-AU" sz="700" b="1" dirty="0">
              <a:solidFill>
                <a:srgbClr val="282828"/>
              </a:solidFill>
              <a:latin typeface="Calibri" panose="020F0502020204030204" pitchFamily="34" charset="0"/>
            </a:endParaRPr>
          </a:p>
        </p:txBody>
      </p:sp>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37078" y="388903"/>
            <a:ext cx="417512" cy="384492"/>
          </a:xfrm>
          <a:prstGeom prst="rect">
            <a:avLst/>
          </a:prstGeom>
        </p:spPr>
      </p:pic>
    </p:spTree>
    <p:extLst>
      <p:ext uri="{BB962C8B-B14F-4D97-AF65-F5344CB8AC3E}">
        <p14:creationId xmlns:p14="http://schemas.microsoft.com/office/powerpoint/2010/main" val="235575019"/>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Lst>
  <p:hf sldNum="0" hdr="0"/>
  <p:txStyles>
    <p:title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313" y="0"/>
            <a:ext cx="7685087" cy="850158"/>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468313" y="1100990"/>
            <a:ext cx="8207375" cy="31585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solidFill>
                  <a:srgbClr val="282828"/>
                </a:solidFill>
              </a:rPr>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algn="l">
              <a:lnSpc>
                <a:spcPct val="90000"/>
              </a:lnSpc>
            </a:pPr>
            <a:fld id="{7339EE8E-2A5E-4C4D-876A-62CFB4260EE7}" type="slidenum">
              <a:rPr lang="en-US" sz="700" b="1" smtClean="0">
                <a:solidFill>
                  <a:srgbClr val="282828"/>
                </a:solidFill>
                <a:latin typeface="Calibri" panose="020F0502020204030204" pitchFamily="34" charset="0"/>
              </a:rPr>
              <a:pPr algn="l">
                <a:lnSpc>
                  <a:spcPct val="90000"/>
                </a:lnSpc>
              </a:pPr>
              <a:t>‹#›</a:t>
            </a:fld>
            <a:endParaRPr lang="en-AU" sz="700" b="1" dirty="0">
              <a:solidFill>
                <a:srgbClr val="282828"/>
              </a:solidFill>
              <a:latin typeface="Calibri" panose="020F0502020204030204" pitchFamily="34" charset="0"/>
            </a:endParaRPr>
          </a:p>
        </p:txBody>
      </p:sp>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37078" y="388903"/>
            <a:ext cx="417512" cy="384492"/>
          </a:xfrm>
          <a:prstGeom prst="rect">
            <a:avLst/>
          </a:prstGeom>
        </p:spPr>
      </p:pic>
    </p:spTree>
    <p:extLst>
      <p:ext uri="{BB962C8B-B14F-4D97-AF65-F5344CB8AC3E}">
        <p14:creationId xmlns:p14="http://schemas.microsoft.com/office/powerpoint/2010/main" val="2290983593"/>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Lst>
  <p:hf sldNum="0" hdr="0"/>
  <p:txStyles>
    <p:title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313" y="0"/>
            <a:ext cx="7685087" cy="850158"/>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468313" y="1100990"/>
            <a:ext cx="8207375" cy="31585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solidFill>
                  <a:srgbClr val="282828"/>
                </a:solidFill>
              </a:rPr>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algn="l">
              <a:lnSpc>
                <a:spcPct val="90000"/>
              </a:lnSpc>
            </a:pPr>
            <a:fld id="{7339EE8E-2A5E-4C4D-876A-62CFB4260EE7}" type="slidenum">
              <a:rPr lang="en-US" sz="700" b="1" smtClean="0">
                <a:solidFill>
                  <a:srgbClr val="282828"/>
                </a:solidFill>
                <a:latin typeface="Calibri" panose="020F0502020204030204" pitchFamily="34" charset="0"/>
              </a:rPr>
              <a:pPr algn="l">
                <a:lnSpc>
                  <a:spcPct val="90000"/>
                </a:lnSpc>
              </a:pPr>
              <a:t>‹#›</a:t>
            </a:fld>
            <a:endParaRPr lang="en-AU" sz="700" b="1" dirty="0">
              <a:solidFill>
                <a:srgbClr val="282828"/>
              </a:solidFill>
              <a:latin typeface="Calibri" panose="020F0502020204030204" pitchFamily="34" charset="0"/>
            </a:endParaRPr>
          </a:p>
        </p:txBody>
      </p:sp>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37078" y="388903"/>
            <a:ext cx="417512" cy="384492"/>
          </a:xfrm>
          <a:prstGeom prst="rect">
            <a:avLst/>
          </a:prstGeom>
        </p:spPr>
      </p:pic>
    </p:spTree>
    <p:extLst>
      <p:ext uri="{BB962C8B-B14F-4D97-AF65-F5344CB8AC3E}">
        <p14:creationId xmlns:p14="http://schemas.microsoft.com/office/powerpoint/2010/main" val="200691917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Lst>
  <p:hf sldNum="0" hdr="0"/>
  <p:txStyles>
    <p:title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313" y="0"/>
            <a:ext cx="7685087" cy="850158"/>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468313" y="1100990"/>
            <a:ext cx="8207375" cy="31585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Date Placeholder 3"/>
          <p:cNvSpPr>
            <a:spLocks noGrp="1"/>
          </p:cNvSpPr>
          <p:nvPr>
            <p:ph type="dt" sz="half" idx="2"/>
          </p:nvPr>
        </p:nvSpPr>
        <p:spPr>
          <a:xfrm>
            <a:off x="468311" y="4869257"/>
            <a:ext cx="7740000" cy="92362"/>
          </a:xfrm>
          <a:prstGeom prst="rect">
            <a:avLst/>
          </a:prstGeom>
        </p:spPr>
        <p:txBody>
          <a:bodyPr vert="horz" wrap="none" lIns="0" tIns="0" rIns="0" bIns="0" rtlCol="0" anchor="ctr">
            <a:noAutofit/>
          </a:bodyPr>
          <a:lstStyle>
            <a:lvl1pPr algn="l">
              <a:lnSpc>
                <a:spcPct val="90000"/>
              </a:lnSpc>
              <a:defRPr sz="700" b="1">
                <a:solidFill>
                  <a:schemeClr val="accent6"/>
                </a:solidFill>
                <a:latin typeface="Calibri" panose="020F0502020204030204" pitchFamily="34" charset="0"/>
                <a:cs typeface="Arial" pitchFamily="34" charset="0"/>
              </a:defRPr>
            </a:lvl1pPr>
          </a:lstStyle>
          <a:p>
            <a:r>
              <a:rPr lang="en-GB" dirty="0">
                <a:solidFill>
                  <a:srgbClr val="282828"/>
                </a:solidFill>
              </a:rPr>
              <a:t>Employee wellbeing makes business sense </a:t>
            </a:r>
          </a:p>
        </p:txBody>
      </p:sp>
      <p:sp>
        <p:nvSpPr>
          <p:cNvPr id="12" name="TextBox 11"/>
          <p:cNvSpPr txBox="1"/>
          <p:nvPr/>
        </p:nvSpPr>
        <p:spPr>
          <a:xfrm>
            <a:off x="8587465" y="4867312"/>
            <a:ext cx="180000" cy="96950"/>
          </a:xfrm>
          <a:prstGeom prst="rect">
            <a:avLst/>
          </a:prstGeom>
        </p:spPr>
        <p:txBody>
          <a:bodyPr vert="horz" lIns="0" tIns="0" rIns="0" bIns="0" rtlCol="0" anchor="ctr">
            <a:spAutoFit/>
          </a:bodyPr>
          <a:lstStyle>
            <a:defPPr>
              <a:defRPr lang="en-US"/>
            </a:defPPr>
            <a:lvl1pPr algn="r">
              <a:defRPr sz="1000">
                <a:solidFill>
                  <a:schemeClr val="tx1">
                    <a:tint val="75000"/>
                  </a:schemeClr>
                </a:solidFill>
                <a:latin typeface="Arial" pitchFamily="34" charset="0"/>
                <a:cs typeface="Arial" pitchFamily="34" charset="0"/>
              </a:defRPr>
            </a:lvl1pPr>
          </a:lstStyle>
          <a:p>
            <a:pPr algn="l">
              <a:lnSpc>
                <a:spcPct val="90000"/>
              </a:lnSpc>
            </a:pPr>
            <a:fld id="{7339EE8E-2A5E-4C4D-876A-62CFB4260EE7}" type="slidenum">
              <a:rPr lang="en-US" sz="700" b="1" smtClean="0">
                <a:solidFill>
                  <a:srgbClr val="282828"/>
                </a:solidFill>
                <a:latin typeface="Calibri" panose="020F0502020204030204" pitchFamily="34" charset="0"/>
              </a:rPr>
              <a:pPr algn="l">
                <a:lnSpc>
                  <a:spcPct val="90000"/>
                </a:lnSpc>
              </a:pPr>
              <a:t>‹#›</a:t>
            </a:fld>
            <a:endParaRPr lang="en-AU" sz="700" b="1" dirty="0">
              <a:solidFill>
                <a:srgbClr val="282828"/>
              </a:solidFill>
              <a:latin typeface="Calibri" panose="020F0502020204030204" pitchFamily="34" charset="0"/>
            </a:endParaRPr>
          </a:p>
        </p:txBody>
      </p:sp>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37078" y="388903"/>
            <a:ext cx="417512" cy="384492"/>
          </a:xfrm>
          <a:prstGeom prst="rect">
            <a:avLst/>
          </a:prstGeom>
        </p:spPr>
      </p:pic>
    </p:spTree>
    <p:extLst>
      <p:ext uri="{BB962C8B-B14F-4D97-AF65-F5344CB8AC3E}">
        <p14:creationId xmlns:p14="http://schemas.microsoft.com/office/powerpoint/2010/main" val="1562943054"/>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p:hf sldNum="0" hdr="0"/>
  <p:txStyles>
    <p:title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p:titleStyle>
    <p:body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95" userDrawn="1">
          <p15:clr>
            <a:srgbClr val="F26B43"/>
          </p15:clr>
        </p15:guide>
        <p15:guide id="2" pos="5465" userDrawn="1">
          <p15:clr>
            <a:srgbClr val="F26B43"/>
          </p15:clr>
        </p15:guide>
        <p15:guide id="3" pos="2880" userDrawn="1">
          <p15:clr>
            <a:srgbClr val="F26B43"/>
          </p15:clr>
        </p15:guide>
        <p15:guide id="4" orient="horz" pos="69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6.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6.jpe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5.jpeg"/><Relationship Id="rId1" Type="http://schemas.openxmlformats.org/officeDocument/2006/relationships/slideLayout" Target="../slideLayouts/slideLayout88.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xml"/><Relationship Id="rId1" Type="http://schemas.openxmlformats.org/officeDocument/2006/relationships/slideLayout" Target="../slideLayouts/slideLayout10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June 2018</a:t>
            </a:r>
          </a:p>
        </p:txBody>
      </p:sp>
      <p:sp>
        <p:nvSpPr>
          <p:cNvPr id="3" name="Text Placeholder 2"/>
          <p:cNvSpPr>
            <a:spLocks noGrp="1"/>
          </p:cNvSpPr>
          <p:nvPr>
            <p:ph type="body" sz="quarter" idx="15"/>
          </p:nvPr>
        </p:nvSpPr>
        <p:spPr>
          <a:xfrm>
            <a:off x="468313" y="1479887"/>
            <a:ext cx="6911687" cy="1308682"/>
          </a:xfrm>
        </p:spPr>
        <p:txBody>
          <a:bodyPr anchor="b" anchorCtr="0"/>
          <a:lstStyle/>
          <a:p>
            <a:r>
              <a:rPr lang="en-GB" dirty="0">
                <a:solidFill>
                  <a:schemeClr val="tx1"/>
                </a:solidFill>
              </a:rPr>
              <a:t>Employee wellbeing </a:t>
            </a:r>
            <a:br>
              <a:rPr lang="en-GB" dirty="0">
                <a:solidFill>
                  <a:schemeClr val="tx1"/>
                </a:solidFill>
              </a:rPr>
            </a:br>
            <a:r>
              <a:rPr lang="en-GB" dirty="0">
                <a:solidFill>
                  <a:schemeClr val="tx1"/>
                </a:solidFill>
              </a:rPr>
              <a:t>makes business sense </a:t>
            </a:r>
          </a:p>
        </p:txBody>
      </p:sp>
      <p:sp>
        <p:nvSpPr>
          <p:cNvPr id="4" name="Text Placeholder 3"/>
          <p:cNvSpPr>
            <a:spLocks noGrp="1"/>
          </p:cNvSpPr>
          <p:nvPr>
            <p:ph type="body" sz="quarter" idx="13"/>
          </p:nvPr>
        </p:nvSpPr>
        <p:spPr>
          <a:xfrm>
            <a:off x="468313" y="4212124"/>
            <a:ext cx="2880000" cy="166199"/>
          </a:xfrm>
        </p:spPr>
        <p:txBody>
          <a:bodyPr/>
          <a:lstStyle/>
          <a:p>
            <a:r>
              <a:rPr lang="en-GB" sz="1200" dirty="0">
                <a:latin typeface="+mn-lt"/>
              </a:rPr>
              <a:t>Rehabilitation and Delegated Claims Manager </a:t>
            </a:r>
            <a:endParaRPr lang="en-US" sz="1200" dirty="0">
              <a:latin typeface="+mn-lt"/>
            </a:endParaRPr>
          </a:p>
        </p:txBody>
      </p:sp>
      <p:sp>
        <p:nvSpPr>
          <p:cNvPr id="6" name="Text Placeholder 5"/>
          <p:cNvSpPr>
            <a:spLocks noGrp="1"/>
          </p:cNvSpPr>
          <p:nvPr>
            <p:ph type="body" sz="quarter" idx="17"/>
          </p:nvPr>
        </p:nvSpPr>
        <p:spPr>
          <a:xfrm>
            <a:off x="468313" y="3895949"/>
            <a:ext cx="2880000" cy="225703"/>
          </a:xfrm>
        </p:spPr>
        <p:txBody>
          <a:bodyPr/>
          <a:lstStyle/>
          <a:p>
            <a:r>
              <a:rPr lang="en-GB" b="1" dirty="0">
                <a:latin typeface="+mn-lt"/>
              </a:rPr>
              <a:t>Rosie Hewitt</a:t>
            </a:r>
            <a:endParaRPr lang="en-US" b="1" dirty="0">
              <a:latin typeface="+mn-lt"/>
            </a:endParaRPr>
          </a:p>
        </p:txBody>
      </p:sp>
      <p:sp>
        <p:nvSpPr>
          <p:cNvPr id="7" name="Text Placeholder 3"/>
          <p:cNvSpPr>
            <a:spLocks noGrp="1"/>
          </p:cNvSpPr>
          <p:nvPr>
            <p:ph type="body" sz="quarter" idx="13"/>
          </p:nvPr>
        </p:nvSpPr>
        <p:spPr>
          <a:xfrm>
            <a:off x="3783143" y="4212124"/>
            <a:ext cx="2880000" cy="166199"/>
          </a:xfrm>
        </p:spPr>
        <p:txBody>
          <a:bodyPr/>
          <a:lstStyle/>
          <a:p>
            <a:r>
              <a:rPr lang="en-GB" sz="1200" dirty="0">
                <a:latin typeface="+mn-lt"/>
              </a:rPr>
              <a:t>Assistant Rehabilitation Manager</a:t>
            </a:r>
            <a:endParaRPr lang="en-US" sz="1200" dirty="0">
              <a:latin typeface="+mn-lt"/>
            </a:endParaRPr>
          </a:p>
        </p:txBody>
      </p:sp>
      <p:sp>
        <p:nvSpPr>
          <p:cNvPr id="8" name="Text Placeholder 5"/>
          <p:cNvSpPr>
            <a:spLocks noGrp="1"/>
          </p:cNvSpPr>
          <p:nvPr>
            <p:ph type="body" sz="quarter" idx="17"/>
          </p:nvPr>
        </p:nvSpPr>
        <p:spPr>
          <a:xfrm>
            <a:off x="3783143" y="3895949"/>
            <a:ext cx="2880000" cy="225703"/>
          </a:xfrm>
        </p:spPr>
        <p:txBody>
          <a:bodyPr/>
          <a:lstStyle/>
          <a:p>
            <a:r>
              <a:rPr lang="en-GB" b="1" dirty="0">
                <a:latin typeface="+mn-lt"/>
              </a:rPr>
              <a:t>Adam </a:t>
            </a:r>
            <a:r>
              <a:rPr lang="en-GB" b="1" dirty="0" err="1">
                <a:latin typeface="+mn-lt"/>
              </a:rPr>
              <a:t>Shelverton</a:t>
            </a:r>
            <a:endParaRPr lang="en-US" b="1" dirty="0">
              <a:latin typeface="+mn-lt"/>
            </a:endParaRPr>
          </a:p>
        </p:txBody>
      </p:sp>
    </p:spTree>
    <p:extLst>
      <p:ext uri="{BB962C8B-B14F-4D97-AF65-F5344CB8AC3E}">
        <p14:creationId xmlns:p14="http://schemas.microsoft.com/office/powerpoint/2010/main" val="53457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solidFill>
                  <a:srgbClr val="009AE4"/>
                </a:solidFill>
              </a:rPr>
              <a:t>Protecting people and your business </a:t>
            </a:r>
            <a:endParaRPr lang="en-US" dirty="0"/>
          </a:p>
        </p:txBody>
      </p:sp>
      <p:sp>
        <p:nvSpPr>
          <p:cNvPr id="4" name="Date Placeholder 3"/>
          <p:cNvSpPr>
            <a:spLocks noGrp="1"/>
          </p:cNvSpPr>
          <p:nvPr>
            <p:ph type="dt" sz="half" idx="15"/>
          </p:nvPr>
        </p:nvSpPr>
        <p:spPr/>
        <p:txBody>
          <a:bodyPr/>
          <a:lstStyle/>
          <a:p>
            <a:r>
              <a:rPr lang="en-GB" dirty="0"/>
              <a:t>Employee wellbeing makes business sense </a:t>
            </a:r>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775" y="1529402"/>
            <a:ext cx="3420000" cy="1496795"/>
          </a:xfrm>
          <a:prstGeom prst="rect">
            <a:avLst/>
          </a:prstGeom>
          <a:noFill/>
          <a:ln w="6350">
            <a:solidFill>
              <a:schemeClr val="bg1">
                <a:lumMod val="65000"/>
              </a:schemeClr>
            </a:solidFill>
            <a:miter lim="800000"/>
            <a:headEnd/>
            <a:tailEnd/>
          </a:ln>
          <a:extLst>
            <a:ext uri="{909E8E84-426E-40dd-AFC4-6F175D3DCCD1}">
              <a14:hiddenFill xmlns:a14="http://schemas.microsoft.com/office/drawing/2010/main" xmlns="">
                <a:solidFill>
                  <a:schemeClr val="accent1"/>
                </a:solidFill>
              </a14:hiddenFill>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 y="3389150"/>
            <a:ext cx="3420000" cy="1345641"/>
          </a:xfrm>
          <a:prstGeom prst="rect">
            <a:avLst/>
          </a:prstGeom>
          <a:noFill/>
          <a:ln w="6350">
            <a:solidFill>
              <a:schemeClr val="bg1">
                <a:lumMod val="65000"/>
              </a:schemeClr>
            </a:solidFill>
            <a:miter lim="800000"/>
            <a:headEnd/>
            <a:tailEnd/>
          </a:ln>
          <a:extLst>
            <a:ext uri="{909E8E84-426E-40dd-AFC4-6F175D3DCCD1}">
              <a14:hiddenFill xmlns:a14="http://schemas.microsoft.com/office/drawing/2010/main" xmlns="">
                <a:solidFill>
                  <a:schemeClr val="accent1"/>
                </a:solidFill>
              </a14:hiddenFill>
            </a:ext>
          </a:extLst>
        </p:spPr>
      </p:pic>
      <p:grpSp>
        <p:nvGrpSpPr>
          <p:cNvPr id="3" name="Group 2"/>
          <p:cNvGrpSpPr/>
          <p:nvPr/>
        </p:nvGrpSpPr>
        <p:grpSpPr>
          <a:xfrm>
            <a:off x="4576229" y="1530210"/>
            <a:ext cx="3782808" cy="3213849"/>
            <a:chOff x="4576229" y="1530210"/>
            <a:chExt cx="3782808" cy="3213849"/>
          </a:xfrm>
        </p:grpSpPr>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6229" y="1530210"/>
              <a:ext cx="2955264" cy="1497600"/>
            </a:xfrm>
            <a:prstGeom prst="rect">
              <a:avLst/>
            </a:prstGeom>
            <a:noFill/>
            <a:ln w="6350">
              <a:solidFill>
                <a:schemeClr val="bg1">
                  <a:lumMod val="65000"/>
                </a:schemeClr>
              </a:solidFill>
              <a:miter lim="800000"/>
              <a:headEnd/>
              <a:tailEnd/>
            </a:ln>
            <a:extLst>
              <a:ext uri="{909E8E84-426E-40dd-AFC4-6F175D3DCCD1}">
                <a14:hiddenFill xmlns:a14="http://schemas.microsoft.com/office/drawing/2010/main" xmlns="">
                  <a:solidFill>
                    <a:schemeClr val="accent1"/>
                  </a:solidFill>
                </a14:hiddenFill>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67708" y="2390862"/>
              <a:ext cx="2669634" cy="1497600"/>
            </a:xfrm>
            <a:prstGeom prst="rect">
              <a:avLst/>
            </a:prstGeom>
            <a:noFill/>
            <a:ln w="6350">
              <a:solidFill>
                <a:schemeClr val="bg1">
                  <a:lumMod val="65000"/>
                </a:schemeClr>
              </a:solidFill>
              <a:miter lim="800000"/>
              <a:headEnd/>
              <a:tailEnd/>
            </a:ln>
            <a:extLst>
              <a:ext uri="{909E8E84-426E-40dd-AFC4-6F175D3DCCD1}">
                <a14:hiddenFill xmlns:a14="http://schemas.microsoft.com/office/drawing/2010/main" xmlns="">
                  <a:solidFill>
                    <a:schemeClr val="accent1"/>
                  </a:solidFill>
                </a14:hiddenFill>
              </a:ext>
            </a:extLst>
          </p:spPr>
        </p:pic>
        <p:pic>
          <p:nvPicPr>
            <p:cNvPr id="10"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76225" y="3246459"/>
              <a:ext cx="974516" cy="1497600"/>
            </a:xfrm>
            <a:prstGeom prst="rect">
              <a:avLst/>
            </a:prstGeom>
            <a:noFill/>
            <a:ln w="6350">
              <a:solidFill>
                <a:schemeClr val="bg1">
                  <a:lumMod val="65000"/>
                </a:schemeClr>
              </a:solidFill>
              <a:miter lim="800000"/>
              <a:headEnd/>
              <a:tailEnd/>
            </a:ln>
            <a:extLst>
              <a:ext uri="{909E8E84-426E-40dd-AFC4-6F175D3DCCD1}">
                <a14:hiddenFill xmlns:a14="http://schemas.microsoft.com/office/drawing/2010/main" xmlns="">
                  <a:solidFill>
                    <a:schemeClr val="accent1"/>
                  </a:solidFill>
                </a14:hiddenFill>
              </a:ext>
            </a:extLst>
          </p:spPr>
        </p:pic>
        <p:pic>
          <p:nvPicPr>
            <p:cNvPr id="11"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0077" y="3239467"/>
              <a:ext cx="1128960" cy="1497600"/>
            </a:xfrm>
            <a:prstGeom prst="rect">
              <a:avLst/>
            </a:prstGeom>
            <a:noFill/>
            <a:ln w="6350">
              <a:solidFill>
                <a:schemeClr val="bg1">
                  <a:lumMod val="65000"/>
                </a:schemeClr>
              </a:solidFill>
              <a:miter lim="800000"/>
              <a:headEnd/>
              <a:tailEnd/>
            </a:ln>
            <a:extLst>
              <a:ext uri="{909E8E84-426E-40dd-AFC4-6F175D3DCCD1}">
                <a14:hiddenFill xmlns:a14="http://schemas.microsoft.com/office/drawing/2010/main" xmlns="">
                  <a:solidFill>
                    <a:schemeClr val="accent1"/>
                  </a:solidFill>
                </a14:hiddenFill>
              </a:ext>
            </a:extLst>
          </p:spPr>
        </p:pic>
      </p:grpSp>
      <p:sp>
        <p:nvSpPr>
          <p:cNvPr id="12" name="Title 1"/>
          <p:cNvSpPr txBox="1">
            <a:spLocks/>
          </p:cNvSpPr>
          <p:nvPr/>
        </p:nvSpPr>
        <p:spPr>
          <a:xfrm>
            <a:off x="485775" y="1101725"/>
            <a:ext cx="3837858" cy="33034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bg2"/>
                </a:solidFill>
                <a:latin typeface="Calibri" panose="020F0502020204030204" pitchFamily="34" charset="0"/>
                <a:ea typeface="+mj-ea"/>
                <a:cs typeface="Arial" pitchFamily="34" charset="0"/>
              </a:defRPr>
            </a:lvl1pPr>
          </a:lstStyle>
          <a:p>
            <a:r>
              <a:rPr lang="en-GB" sz="1800" dirty="0" err="1">
                <a:solidFill>
                  <a:schemeClr val="bg1">
                    <a:lumMod val="50000"/>
                  </a:schemeClr>
                </a:solidFill>
              </a:rPr>
              <a:t>www.qbeeurope.com</a:t>
            </a:r>
            <a:r>
              <a:rPr lang="en-GB" sz="1800" dirty="0">
                <a:solidFill>
                  <a:schemeClr val="bg1">
                    <a:lumMod val="50000"/>
                  </a:schemeClr>
                </a:solidFill>
              </a:rPr>
              <a:t>/rehabilitation</a:t>
            </a:r>
          </a:p>
        </p:txBody>
      </p:sp>
    </p:spTree>
    <p:extLst>
      <p:ext uri="{BB962C8B-B14F-4D97-AF65-F5344CB8AC3E}">
        <p14:creationId xmlns:p14="http://schemas.microsoft.com/office/powerpoint/2010/main" val="3579720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9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900"/>
                                        <p:tgtEl>
                                          <p:spTgt spid="3"/>
                                        </p:tgtEl>
                                      </p:cBhvr>
                                    </p:animEffect>
                                  </p:childTnLst>
                                </p:cTn>
                              </p:par>
                            </p:childTnLst>
                          </p:cTn>
                        </p:par>
                        <p:par>
                          <p:cTn id="11" fill="hold">
                            <p:stCondLst>
                              <p:cond delay="90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900"/>
                                        <p:tgtEl>
                                          <p:spTgt spid="7"/>
                                        </p:tgtEl>
                                      </p:cBhvr>
                                    </p:animEffect>
                                  </p:childTnLst>
                                </p:cTn>
                              </p:par>
                            </p:childTnLst>
                          </p:cTn>
                        </p:par>
                        <p:par>
                          <p:cTn id="15" fill="hold">
                            <p:stCondLst>
                              <p:cond delay="18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9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9AE4"/>
                </a:solidFill>
                <a:cs typeface="Calibri" panose="020F0502020204030204" pitchFamily="34" charset="0"/>
              </a:rPr>
              <a:t>The business case: early intervention </a:t>
            </a:r>
            <a:endParaRPr lang="en-US" dirty="0"/>
          </a:p>
        </p:txBody>
      </p:sp>
      <p:sp>
        <p:nvSpPr>
          <p:cNvPr id="3" name="Date Placeholder 2"/>
          <p:cNvSpPr>
            <a:spLocks noGrp="1"/>
          </p:cNvSpPr>
          <p:nvPr>
            <p:ph type="dt" sz="half" idx="15"/>
          </p:nvPr>
        </p:nvSpPr>
        <p:spPr/>
        <p:txBody>
          <a:bodyPr/>
          <a:lstStyle/>
          <a:p>
            <a:r>
              <a:rPr lang="en-GB"/>
              <a:t>Employee wellbeing makes business sense </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316524615"/>
              </p:ext>
            </p:extLst>
          </p:nvPr>
        </p:nvGraphicFramePr>
        <p:xfrm>
          <a:off x="468313" y="1309085"/>
          <a:ext cx="7086624" cy="2617920"/>
        </p:xfrm>
        <a:graphic>
          <a:graphicData uri="http://schemas.openxmlformats.org/drawingml/2006/table">
            <a:tbl>
              <a:tblPr firstRow="1" bandRow="1">
                <a:tableStyleId>{5C22544A-7EE6-4342-B048-85BDC9FD1C3A}</a:tableStyleId>
              </a:tblPr>
              <a:tblGrid>
                <a:gridCol w="5466347">
                  <a:extLst>
                    <a:ext uri="{9D8B030D-6E8A-4147-A177-3AD203B41FA5}">
                      <a16:colId xmlns:a16="http://schemas.microsoft.com/office/drawing/2014/main" val="20000"/>
                    </a:ext>
                  </a:extLst>
                </a:gridCol>
                <a:gridCol w="1620277">
                  <a:extLst>
                    <a:ext uri="{9D8B030D-6E8A-4147-A177-3AD203B41FA5}">
                      <a16:colId xmlns:a16="http://schemas.microsoft.com/office/drawing/2014/main" val="20001"/>
                    </a:ext>
                  </a:extLst>
                </a:gridCol>
              </a:tblGrid>
              <a:tr h="0">
                <a:tc gridSpan="2">
                  <a:txBody>
                    <a:bodyPr/>
                    <a:lstStyle/>
                    <a:p>
                      <a:r>
                        <a:rPr lang="en-US" dirty="0"/>
                        <a:t>12 months Client MI Summary Data – Transport &amp; Logistics</a:t>
                      </a:r>
                    </a:p>
                  </a:txBody>
                  <a:tcPr marL="108000" marR="72000" marT="36000" marB="72000" anchor="ctr">
                    <a:solidFill>
                      <a:schemeClr val="bg2"/>
                    </a:solidFill>
                  </a:tcPr>
                </a:tc>
                <a:tc hMerge="1">
                  <a:txBody>
                    <a:bodyPr/>
                    <a:lstStyle/>
                    <a:p>
                      <a:endParaRPr lang="en-US" dirty="0"/>
                    </a:p>
                  </a:txBody>
                  <a:tcPr/>
                </a:tc>
                <a:extLst>
                  <a:ext uri="{0D108BD9-81ED-4DB2-BD59-A6C34878D82A}">
                    <a16:rowId xmlns:a16="http://schemas.microsoft.com/office/drawing/2014/main" val="10000"/>
                  </a:ext>
                </a:extLst>
              </a:tr>
              <a:tr h="0">
                <a:tc>
                  <a:txBody>
                    <a:bodyPr/>
                    <a:lstStyle/>
                    <a:p>
                      <a:r>
                        <a:rPr lang="en-US" sz="1500" dirty="0"/>
                        <a:t>Number of referrals</a:t>
                      </a:r>
                    </a:p>
                  </a:txBody>
                  <a:tcPr marL="108000" marR="72000" marT="72000" marB="72000" anchor="ctr"/>
                </a:tc>
                <a:tc>
                  <a:txBody>
                    <a:bodyPr/>
                    <a:lstStyle/>
                    <a:p>
                      <a:r>
                        <a:rPr lang="is-IS" sz="1500" dirty="0"/>
                        <a:t>112</a:t>
                      </a:r>
                    </a:p>
                  </a:txBody>
                  <a:tcPr marL="180000" marR="72000" marT="72000" marB="72000" anchor="ctr"/>
                </a:tc>
                <a:extLst>
                  <a:ext uri="{0D108BD9-81ED-4DB2-BD59-A6C34878D82A}">
                    <a16:rowId xmlns:a16="http://schemas.microsoft.com/office/drawing/2014/main" val="10001"/>
                  </a:ext>
                </a:extLst>
              </a:tr>
              <a:tr h="0">
                <a:tc>
                  <a:txBody>
                    <a:bodyPr/>
                    <a:lstStyle/>
                    <a:p>
                      <a:r>
                        <a:rPr lang="en-US" sz="1500" dirty="0"/>
                        <a:t>Average case duration</a:t>
                      </a:r>
                    </a:p>
                  </a:txBody>
                  <a:tcPr marL="108000" marR="72000" marT="72000" marB="72000" anchor="ctr"/>
                </a:tc>
                <a:tc>
                  <a:txBody>
                    <a:bodyPr/>
                    <a:lstStyle/>
                    <a:p>
                      <a:r>
                        <a:rPr lang="en-US" sz="1500" dirty="0"/>
                        <a:t>120 days</a:t>
                      </a:r>
                    </a:p>
                  </a:txBody>
                  <a:tcPr marL="180000" marR="72000" marT="72000" marB="72000" anchor="ctr"/>
                </a:tc>
                <a:extLst>
                  <a:ext uri="{0D108BD9-81ED-4DB2-BD59-A6C34878D82A}">
                    <a16:rowId xmlns:a16="http://schemas.microsoft.com/office/drawing/2014/main" val="10002"/>
                  </a:ext>
                </a:extLst>
              </a:tr>
              <a:tr h="0">
                <a:tc>
                  <a:txBody>
                    <a:bodyPr/>
                    <a:lstStyle/>
                    <a:p>
                      <a:r>
                        <a:rPr lang="en-US" sz="1500" dirty="0"/>
                        <a:t>Percentage of cases RTW achieved</a:t>
                      </a:r>
                    </a:p>
                  </a:txBody>
                  <a:tcPr marL="108000" marR="72000" marT="72000" marB="72000" anchor="ctr"/>
                </a:tc>
                <a:tc>
                  <a:txBody>
                    <a:bodyPr/>
                    <a:lstStyle/>
                    <a:p>
                      <a:r>
                        <a:rPr lang="pt-BR" sz="1500" dirty="0"/>
                        <a:t>88%</a:t>
                      </a:r>
                    </a:p>
                  </a:txBody>
                  <a:tcPr marL="180000" marR="72000" marT="72000" marB="72000" anchor="ctr"/>
                </a:tc>
                <a:extLst>
                  <a:ext uri="{0D108BD9-81ED-4DB2-BD59-A6C34878D82A}">
                    <a16:rowId xmlns:a16="http://schemas.microsoft.com/office/drawing/2014/main" val="10003"/>
                  </a:ext>
                </a:extLst>
              </a:tr>
              <a:tr h="0">
                <a:tc>
                  <a:txBody>
                    <a:bodyPr/>
                    <a:lstStyle/>
                    <a:p>
                      <a:r>
                        <a:rPr lang="en-US" sz="1500" dirty="0"/>
                        <a:t>Average days saved per case compared to MDA*</a:t>
                      </a:r>
                    </a:p>
                  </a:txBody>
                  <a:tcPr marL="108000" marR="72000" marT="72000" marB="72000" anchor="ctr"/>
                </a:tc>
                <a:tc>
                  <a:txBody>
                    <a:bodyPr/>
                    <a:lstStyle/>
                    <a:p>
                      <a:r>
                        <a:rPr lang="en-US" sz="1500" dirty="0"/>
                        <a:t>21 days</a:t>
                      </a:r>
                    </a:p>
                  </a:txBody>
                  <a:tcPr marL="180000" marR="72000" marT="72000" marB="72000" anchor="ctr"/>
                </a:tc>
                <a:extLst>
                  <a:ext uri="{0D108BD9-81ED-4DB2-BD59-A6C34878D82A}">
                    <a16:rowId xmlns:a16="http://schemas.microsoft.com/office/drawing/2014/main" val="10004"/>
                  </a:ext>
                </a:extLst>
              </a:tr>
              <a:tr h="0">
                <a:tc>
                  <a:txBody>
                    <a:bodyPr/>
                    <a:lstStyle/>
                    <a:p>
                      <a:r>
                        <a:rPr lang="en-US" sz="1500" dirty="0"/>
                        <a:t>Estimated total days saved over 12 months</a:t>
                      </a:r>
                    </a:p>
                  </a:txBody>
                  <a:tcPr marL="108000" marR="72000" marT="72000" marB="72000" anchor="ctr"/>
                </a:tc>
                <a:tc>
                  <a:txBody>
                    <a:bodyPr/>
                    <a:lstStyle/>
                    <a:p>
                      <a:r>
                        <a:rPr lang="en-US" sz="1500" dirty="0"/>
                        <a:t>2039 days</a:t>
                      </a:r>
                    </a:p>
                  </a:txBody>
                  <a:tcPr marL="180000" marR="72000" marT="72000" marB="72000" anchor="ctr"/>
                </a:tc>
                <a:extLst>
                  <a:ext uri="{0D108BD9-81ED-4DB2-BD59-A6C34878D82A}">
                    <a16:rowId xmlns:a16="http://schemas.microsoft.com/office/drawing/2014/main" val="10005"/>
                  </a:ext>
                </a:extLst>
              </a:tr>
              <a:tr h="0">
                <a:tc>
                  <a:txBody>
                    <a:bodyPr/>
                    <a:lstStyle/>
                    <a:p>
                      <a:r>
                        <a:rPr lang="en-US" sz="1500" dirty="0"/>
                        <a:t>Total Direct Net Cost Savings over 12 months**</a:t>
                      </a:r>
                    </a:p>
                  </a:txBody>
                  <a:tcPr marL="108000" marR="72000" marT="72000" marB="720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500" dirty="0"/>
                        <a:t>£390,370</a:t>
                      </a:r>
                      <a:endParaRPr lang="en-US" sz="1500" dirty="0"/>
                    </a:p>
                  </a:txBody>
                  <a:tcPr marL="180000" marR="72000" marT="72000" marB="72000" anchor="ctr"/>
                </a:tc>
                <a:extLst>
                  <a:ext uri="{0D108BD9-81ED-4DB2-BD59-A6C34878D82A}">
                    <a16:rowId xmlns:a16="http://schemas.microsoft.com/office/drawing/2014/main" val="10006"/>
                  </a:ext>
                </a:extLst>
              </a:tr>
            </a:tbl>
          </a:graphicData>
        </a:graphic>
      </p:graphicFrame>
      <p:sp>
        <p:nvSpPr>
          <p:cNvPr id="7" name="TextBox 6"/>
          <p:cNvSpPr txBox="1"/>
          <p:nvPr/>
        </p:nvSpPr>
        <p:spPr>
          <a:xfrm>
            <a:off x="468313" y="4114895"/>
            <a:ext cx="2974027" cy="276999"/>
          </a:xfrm>
          <a:prstGeom prst="rect">
            <a:avLst/>
          </a:prstGeom>
          <a:noFill/>
        </p:spPr>
        <p:txBody>
          <a:bodyPr wrap="square" lIns="0" tIns="0" rIns="0" bIns="0" rtlCol="0">
            <a:noAutofit/>
          </a:bodyPr>
          <a:lstStyle/>
          <a:p>
            <a:pPr marL="180975" indent="-180975"/>
            <a:r>
              <a:rPr lang="en-US" sz="900" dirty="0"/>
              <a:t>*	Footnote to go here</a:t>
            </a:r>
          </a:p>
          <a:p>
            <a:pPr marL="180975" indent="-180975"/>
            <a:r>
              <a:rPr lang="en-US" sz="900" dirty="0"/>
              <a:t>**	Footnote to go here</a:t>
            </a:r>
          </a:p>
        </p:txBody>
      </p:sp>
    </p:spTree>
    <p:extLst>
      <p:ext uri="{BB962C8B-B14F-4D97-AF65-F5344CB8AC3E}">
        <p14:creationId xmlns:p14="http://schemas.microsoft.com/office/powerpoint/2010/main" val="19757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9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9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business case: 2017 in our customers’ industries</a:t>
            </a:r>
            <a:endParaRPr lang="en-US" dirty="0"/>
          </a:p>
        </p:txBody>
      </p:sp>
      <p:sp>
        <p:nvSpPr>
          <p:cNvPr id="3" name="Date Placeholder 2"/>
          <p:cNvSpPr>
            <a:spLocks noGrp="1"/>
          </p:cNvSpPr>
          <p:nvPr>
            <p:ph type="dt" sz="half" idx="15"/>
          </p:nvPr>
        </p:nvSpPr>
        <p:spPr/>
        <p:txBody>
          <a:bodyPr/>
          <a:lstStyle/>
          <a:p>
            <a:r>
              <a:rPr lang="en-GB"/>
              <a:t>Employee wellbeing makes business sense </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2571187484"/>
              </p:ext>
            </p:extLst>
          </p:nvPr>
        </p:nvGraphicFramePr>
        <p:xfrm>
          <a:off x="468313" y="1309085"/>
          <a:ext cx="3827504" cy="2755080"/>
        </p:xfrm>
        <a:graphic>
          <a:graphicData uri="http://schemas.openxmlformats.org/drawingml/2006/table">
            <a:tbl>
              <a:tblPr firstRow="1" bandRow="1">
                <a:tableStyleId>{5C22544A-7EE6-4342-B048-85BDC9FD1C3A}</a:tableStyleId>
              </a:tblPr>
              <a:tblGrid>
                <a:gridCol w="2747625">
                  <a:extLst>
                    <a:ext uri="{9D8B030D-6E8A-4147-A177-3AD203B41FA5}">
                      <a16:colId xmlns:a16="http://schemas.microsoft.com/office/drawing/2014/main" val="20000"/>
                    </a:ext>
                  </a:extLst>
                </a:gridCol>
                <a:gridCol w="1079879">
                  <a:extLst>
                    <a:ext uri="{9D8B030D-6E8A-4147-A177-3AD203B41FA5}">
                      <a16:colId xmlns:a16="http://schemas.microsoft.com/office/drawing/2014/main" val="20001"/>
                    </a:ext>
                  </a:extLst>
                </a:gridCol>
              </a:tblGrid>
              <a:tr h="0">
                <a:tc gridSpan="2">
                  <a:txBody>
                    <a:bodyPr/>
                    <a:lstStyle/>
                    <a:p>
                      <a:r>
                        <a:rPr lang="en-US" dirty="0"/>
                        <a:t>Construction</a:t>
                      </a:r>
                    </a:p>
                  </a:txBody>
                  <a:tcPr marL="108000" marR="72000" marT="36000" marB="72000" anchor="ctr"/>
                </a:tc>
                <a:tc hMerge="1">
                  <a:txBody>
                    <a:bodyPr/>
                    <a:lstStyle/>
                    <a:p>
                      <a:endParaRPr lang="en-US" dirty="0"/>
                    </a:p>
                  </a:txBody>
                  <a:tcPr/>
                </a:tc>
                <a:extLst>
                  <a:ext uri="{0D108BD9-81ED-4DB2-BD59-A6C34878D82A}">
                    <a16:rowId xmlns:a16="http://schemas.microsoft.com/office/drawing/2014/main" val="10000"/>
                  </a:ext>
                </a:extLst>
              </a:tr>
              <a:tr h="0">
                <a:tc>
                  <a:txBody>
                    <a:bodyPr/>
                    <a:lstStyle/>
                    <a:p>
                      <a:r>
                        <a:rPr lang="en-US" sz="1500" b="1" dirty="0">
                          <a:solidFill>
                            <a:schemeClr val="bg1"/>
                          </a:solidFill>
                        </a:rPr>
                        <a:t>Summary Data</a:t>
                      </a:r>
                    </a:p>
                  </a:txBody>
                  <a:tcPr marL="108000" marR="72000" marT="72000" marB="72000" anchor="ctr">
                    <a:solidFill>
                      <a:schemeClr val="bg1">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solidFill>
                            <a:schemeClr val="bg1"/>
                          </a:solidFill>
                        </a:rPr>
                        <a:t>Savings</a:t>
                      </a:r>
                      <a:endParaRPr lang="is-IS" sz="1500" b="1" dirty="0">
                        <a:solidFill>
                          <a:schemeClr val="bg1"/>
                        </a:solidFill>
                      </a:endParaRPr>
                    </a:p>
                  </a:txBody>
                  <a:tcPr marL="180000" marR="72000" marT="72000" marB="72000" anchor="ctr">
                    <a:solidFill>
                      <a:schemeClr val="bg1">
                        <a:lumMod val="65000"/>
                      </a:schemeClr>
                    </a:solidFill>
                  </a:tcPr>
                </a:tc>
                <a:extLst>
                  <a:ext uri="{0D108BD9-81ED-4DB2-BD59-A6C34878D82A}">
                    <a16:rowId xmlns:a16="http://schemas.microsoft.com/office/drawing/2014/main" val="10001"/>
                  </a:ext>
                </a:extLst>
              </a:tr>
              <a:tr h="0">
                <a:tc>
                  <a:txBody>
                    <a:bodyPr/>
                    <a:lstStyle/>
                    <a:p>
                      <a:r>
                        <a:rPr lang="en-US" sz="1400" dirty="0"/>
                        <a:t>Referrals</a:t>
                      </a:r>
                    </a:p>
                  </a:txBody>
                  <a:tcPr marL="108000" marR="72000" marT="72000" marB="72000" anchor="ctr"/>
                </a:tc>
                <a:tc>
                  <a:txBody>
                    <a:bodyPr/>
                    <a:lstStyle/>
                    <a:p>
                      <a:r>
                        <a:rPr lang="en-US" sz="1400" dirty="0"/>
                        <a:t>62</a:t>
                      </a:r>
                    </a:p>
                  </a:txBody>
                  <a:tcPr marL="180000" marR="72000" marT="72000" marB="72000" anchor="ctr"/>
                </a:tc>
                <a:extLst>
                  <a:ext uri="{0D108BD9-81ED-4DB2-BD59-A6C34878D82A}">
                    <a16:rowId xmlns:a16="http://schemas.microsoft.com/office/drawing/2014/main" val="10002"/>
                  </a:ext>
                </a:extLst>
              </a:tr>
              <a:tr h="0">
                <a:tc>
                  <a:txBody>
                    <a:bodyPr/>
                    <a:lstStyle/>
                    <a:p>
                      <a:r>
                        <a:rPr lang="en-US" sz="1400" dirty="0"/>
                        <a:t>Average case duration</a:t>
                      </a:r>
                    </a:p>
                  </a:txBody>
                  <a:tcPr marL="108000" marR="72000" marT="72000" marB="72000" anchor="ctr"/>
                </a:tc>
                <a:tc>
                  <a:txBody>
                    <a:bodyPr/>
                    <a:lstStyle/>
                    <a:p>
                      <a:r>
                        <a:rPr lang="pt-BR" sz="1400" dirty="0"/>
                        <a:t>103 </a:t>
                      </a:r>
                      <a:r>
                        <a:rPr lang="pt-BR" sz="1400" dirty="0" err="1"/>
                        <a:t>days</a:t>
                      </a:r>
                      <a:endParaRPr lang="pt-BR" sz="1400" dirty="0"/>
                    </a:p>
                  </a:txBody>
                  <a:tcPr marL="180000" marR="72000" marT="72000" marB="72000" anchor="ctr"/>
                </a:tc>
                <a:extLst>
                  <a:ext uri="{0D108BD9-81ED-4DB2-BD59-A6C34878D82A}">
                    <a16:rowId xmlns:a16="http://schemas.microsoft.com/office/drawing/2014/main" val="10003"/>
                  </a:ext>
                </a:extLst>
              </a:tr>
              <a:tr h="0">
                <a:tc>
                  <a:txBody>
                    <a:bodyPr/>
                    <a:lstStyle/>
                    <a:p>
                      <a:r>
                        <a:rPr lang="en-US" sz="1400" dirty="0"/>
                        <a:t>% of cases RTW achieved</a:t>
                      </a:r>
                    </a:p>
                  </a:txBody>
                  <a:tcPr marL="108000" marR="72000" marT="72000" marB="72000" anchor="ctr"/>
                </a:tc>
                <a:tc>
                  <a:txBody>
                    <a:bodyPr/>
                    <a:lstStyle/>
                    <a:p>
                      <a:r>
                        <a:rPr lang="en-US" sz="1400" dirty="0"/>
                        <a:t>86%</a:t>
                      </a:r>
                    </a:p>
                  </a:txBody>
                  <a:tcPr marL="180000" marR="72000" marT="72000" marB="72000" anchor="ctr"/>
                </a:tc>
                <a:extLst>
                  <a:ext uri="{0D108BD9-81ED-4DB2-BD59-A6C34878D82A}">
                    <a16:rowId xmlns:a16="http://schemas.microsoft.com/office/drawing/2014/main" val="10004"/>
                  </a:ext>
                </a:extLst>
              </a:tr>
              <a:tr h="0">
                <a:tc>
                  <a:txBody>
                    <a:bodyPr/>
                    <a:lstStyle/>
                    <a:p>
                      <a:r>
                        <a:rPr lang="en-US" sz="1400" dirty="0"/>
                        <a:t>Estimated total days saved</a:t>
                      </a:r>
                    </a:p>
                  </a:txBody>
                  <a:tcPr marL="108000" marR="72000" marT="72000" marB="72000" anchor="ctr"/>
                </a:tc>
                <a:tc>
                  <a:txBody>
                    <a:bodyPr/>
                    <a:lstStyle/>
                    <a:p>
                      <a:r>
                        <a:rPr lang="en-US" sz="1400" dirty="0"/>
                        <a:t>508</a:t>
                      </a:r>
                    </a:p>
                  </a:txBody>
                  <a:tcPr marL="180000" marR="72000" marT="72000" marB="72000" anchor="ctr"/>
                </a:tc>
                <a:extLst>
                  <a:ext uri="{0D108BD9-81ED-4DB2-BD59-A6C34878D82A}">
                    <a16:rowId xmlns:a16="http://schemas.microsoft.com/office/drawing/2014/main" val="10005"/>
                  </a:ext>
                </a:extLst>
              </a:tr>
              <a:tr h="0">
                <a:tc>
                  <a:txBody>
                    <a:bodyPr/>
                    <a:lstStyle/>
                    <a:p>
                      <a:r>
                        <a:rPr lang="en-US" sz="1400" dirty="0"/>
                        <a:t>Estimated savings based on </a:t>
                      </a:r>
                      <a:br>
                        <a:rPr lang="en-US" sz="1400" dirty="0"/>
                      </a:br>
                      <a:r>
                        <a:rPr lang="en-US" sz="1400" dirty="0"/>
                        <a:t>cost of absence (£71 per day)**</a:t>
                      </a:r>
                    </a:p>
                  </a:txBody>
                  <a:tcPr marL="108000" marR="72000" marT="72000" marB="720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400" dirty="0"/>
                        <a:t>£36,086</a:t>
                      </a:r>
                    </a:p>
                  </a:txBody>
                  <a:tcPr marL="180000" marR="72000" marT="72000" marB="72000" anchor="ctr"/>
                </a:tc>
                <a:extLst>
                  <a:ext uri="{0D108BD9-81ED-4DB2-BD59-A6C34878D82A}">
                    <a16:rowId xmlns:a16="http://schemas.microsoft.com/office/drawing/2014/main" val="10006"/>
                  </a:ext>
                </a:extLst>
              </a:tr>
            </a:tbl>
          </a:graphicData>
        </a:graphic>
      </p:graphicFrame>
      <p:sp>
        <p:nvSpPr>
          <p:cNvPr id="7" name="TextBox 6"/>
          <p:cNvSpPr txBox="1"/>
          <p:nvPr/>
        </p:nvSpPr>
        <p:spPr>
          <a:xfrm>
            <a:off x="468313" y="4276894"/>
            <a:ext cx="2974027" cy="276999"/>
          </a:xfrm>
          <a:prstGeom prst="rect">
            <a:avLst/>
          </a:prstGeom>
          <a:noFill/>
        </p:spPr>
        <p:txBody>
          <a:bodyPr wrap="square" lIns="0" tIns="0" rIns="0" bIns="0" rtlCol="0">
            <a:noAutofit/>
          </a:bodyPr>
          <a:lstStyle/>
          <a:p>
            <a:pPr marL="180975" indent="-180975"/>
            <a:r>
              <a:rPr lang="en-US" sz="900" dirty="0"/>
              <a:t>**	Footnote to go here</a:t>
            </a:r>
          </a:p>
        </p:txBody>
      </p:sp>
      <p:graphicFrame>
        <p:nvGraphicFramePr>
          <p:cNvPr id="8" name="Table 7"/>
          <p:cNvGraphicFramePr>
            <a:graphicFrameLocks noGrp="1"/>
          </p:cNvGraphicFramePr>
          <p:nvPr>
            <p:extLst>
              <p:ext uri="{D42A27DB-BD31-4B8C-83A1-F6EECF244321}">
                <p14:modId xmlns:p14="http://schemas.microsoft.com/office/powerpoint/2010/main" val="2948581185"/>
              </p:ext>
            </p:extLst>
          </p:nvPr>
        </p:nvGraphicFramePr>
        <p:xfrm>
          <a:off x="4757633" y="1309085"/>
          <a:ext cx="3827504" cy="2755080"/>
        </p:xfrm>
        <a:graphic>
          <a:graphicData uri="http://schemas.openxmlformats.org/drawingml/2006/table">
            <a:tbl>
              <a:tblPr firstRow="1" bandRow="1">
                <a:tableStyleId>{5C22544A-7EE6-4342-B048-85BDC9FD1C3A}</a:tableStyleId>
              </a:tblPr>
              <a:tblGrid>
                <a:gridCol w="2747625">
                  <a:extLst>
                    <a:ext uri="{9D8B030D-6E8A-4147-A177-3AD203B41FA5}">
                      <a16:colId xmlns:a16="http://schemas.microsoft.com/office/drawing/2014/main" val="20000"/>
                    </a:ext>
                  </a:extLst>
                </a:gridCol>
                <a:gridCol w="1079879">
                  <a:extLst>
                    <a:ext uri="{9D8B030D-6E8A-4147-A177-3AD203B41FA5}">
                      <a16:colId xmlns:a16="http://schemas.microsoft.com/office/drawing/2014/main" val="20001"/>
                    </a:ext>
                  </a:extLst>
                </a:gridCol>
              </a:tblGrid>
              <a:tr h="0">
                <a:tc gridSpan="2">
                  <a:txBody>
                    <a:bodyPr/>
                    <a:lstStyle/>
                    <a:p>
                      <a:r>
                        <a:rPr lang="en-GB" b="1" dirty="0"/>
                        <a:t>Manufacturing</a:t>
                      </a:r>
                      <a:endParaRPr lang="en-US" dirty="0"/>
                    </a:p>
                  </a:txBody>
                  <a:tcPr marL="108000" marR="72000" marT="36000" marB="72000" anchor="ctr"/>
                </a:tc>
                <a:tc hMerge="1">
                  <a:txBody>
                    <a:bodyPr/>
                    <a:lstStyle/>
                    <a:p>
                      <a:endParaRPr lang="en-US" dirty="0"/>
                    </a:p>
                  </a:txBody>
                  <a:tcPr/>
                </a:tc>
                <a:extLst>
                  <a:ext uri="{0D108BD9-81ED-4DB2-BD59-A6C34878D82A}">
                    <a16:rowId xmlns:a16="http://schemas.microsoft.com/office/drawing/2014/main" val="10000"/>
                  </a:ext>
                </a:extLst>
              </a:tr>
              <a:tr h="0">
                <a:tc>
                  <a:txBody>
                    <a:bodyPr/>
                    <a:lstStyle/>
                    <a:p>
                      <a:r>
                        <a:rPr lang="en-US" sz="1500" b="1" dirty="0">
                          <a:solidFill>
                            <a:schemeClr val="bg1"/>
                          </a:solidFill>
                        </a:rPr>
                        <a:t>Summary Data</a:t>
                      </a:r>
                    </a:p>
                  </a:txBody>
                  <a:tcPr marL="108000" marR="72000" marT="72000" marB="72000" anchor="ctr">
                    <a:solidFill>
                      <a:schemeClr val="bg1">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solidFill>
                            <a:schemeClr val="bg1"/>
                          </a:solidFill>
                        </a:rPr>
                        <a:t>Savings</a:t>
                      </a:r>
                      <a:endParaRPr lang="is-IS" sz="1500" b="1" dirty="0">
                        <a:solidFill>
                          <a:schemeClr val="bg1"/>
                        </a:solidFill>
                      </a:endParaRPr>
                    </a:p>
                  </a:txBody>
                  <a:tcPr marL="180000" marR="72000" marT="72000" marB="72000" anchor="ctr">
                    <a:solidFill>
                      <a:schemeClr val="bg1">
                        <a:lumMod val="65000"/>
                      </a:schemeClr>
                    </a:solidFill>
                  </a:tcPr>
                </a:tc>
                <a:extLst>
                  <a:ext uri="{0D108BD9-81ED-4DB2-BD59-A6C34878D82A}">
                    <a16:rowId xmlns:a16="http://schemas.microsoft.com/office/drawing/2014/main" val="10001"/>
                  </a:ext>
                </a:extLst>
              </a:tr>
              <a:tr h="0">
                <a:tc>
                  <a:txBody>
                    <a:bodyPr/>
                    <a:lstStyle/>
                    <a:p>
                      <a:r>
                        <a:rPr lang="en-US" sz="1400" dirty="0"/>
                        <a:t>Referrals</a:t>
                      </a:r>
                    </a:p>
                  </a:txBody>
                  <a:tcPr marL="108000" marR="72000" marT="72000" marB="72000" anchor="ctr"/>
                </a:tc>
                <a:tc>
                  <a:txBody>
                    <a:bodyPr/>
                    <a:lstStyle/>
                    <a:p>
                      <a:r>
                        <a:rPr lang="en-US" sz="1400" dirty="0"/>
                        <a:t>145</a:t>
                      </a:r>
                    </a:p>
                  </a:txBody>
                  <a:tcPr marL="180000" marR="72000" marT="72000" marB="72000" anchor="ctr"/>
                </a:tc>
                <a:extLst>
                  <a:ext uri="{0D108BD9-81ED-4DB2-BD59-A6C34878D82A}">
                    <a16:rowId xmlns:a16="http://schemas.microsoft.com/office/drawing/2014/main" val="10002"/>
                  </a:ext>
                </a:extLst>
              </a:tr>
              <a:tr h="0">
                <a:tc>
                  <a:txBody>
                    <a:bodyPr/>
                    <a:lstStyle/>
                    <a:p>
                      <a:r>
                        <a:rPr lang="en-US" sz="1400" dirty="0"/>
                        <a:t>Average case duration</a:t>
                      </a:r>
                    </a:p>
                  </a:txBody>
                  <a:tcPr marL="108000" marR="72000" marT="72000" marB="72000" anchor="ctr"/>
                </a:tc>
                <a:tc>
                  <a:txBody>
                    <a:bodyPr/>
                    <a:lstStyle/>
                    <a:p>
                      <a:r>
                        <a:rPr lang="pt-BR" sz="1400" dirty="0"/>
                        <a:t>178 </a:t>
                      </a:r>
                      <a:r>
                        <a:rPr lang="pt-BR" sz="1400" dirty="0" err="1"/>
                        <a:t>days</a:t>
                      </a:r>
                      <a:endParaRPr lang="pt-BR" sz="1400" dirty="0"/>
                    </a:p>
                  </a:txBody>
                  <a:tcPr marL="180000" marR="72000" marT="72000" marB="72000" anchor="ctr"/>
                </a:tc>
                <a:extLst>
                  <a:ext uri="{0D108BD9-81ED-4DB2-BD59-A6C34878D82A}">
                    <a16:rowId xmlns:a16="http://schemas.microsoft.com/office/drawing/2014/main" val="10003"/>
                  </a:ext>
                </a:extLst>
              </a:tr>
              <a:tr h="0">
                <a:tc>
                  <a:txBody>
                    <a:bodyPr/>
                    <a:lstStyle/>
                    <a:p>
                      <a:r>
                        <a:rPr lang="en-US" sz="1400" dirty="0"/>
                        <a:t>% of cases RTW achieved</a:t>
                      </a:r>
                    </a:p>
                  </a:txBody>
                  <a:tcPr marL="108000" marR="72000" marT="72000" marB="72000" anchor="ctr"/>
                </a:tc>
                <a:tc>
                  <a:txBody>
                    <a:bodyPr/>
                    <a:lstStyle/>
                    <a:p>
                      <a:r>
                        <a:rPr lang="en-US" sz="1400" dirty="0"/>
                        <a:t>93%</a:t>
                      </a:r>
                    </a:p>
                  </a:txBody>
                  <a:tcPr marL="180000" marR="72000" marT="72000" marB="72000" anchor="ctr"/>
                </a:tc>
                <a:extLst>
                  <a:ext uri="{0D108BD9-81ED-4DB2-BD59-A6C34878D82A}">
                    <a16:rowId xmlns:a16="http://schemas.microsoft.com/office/drawing/2014/main" val="10004"/>
                  </a:ext>
                </a:extLst>
              </a:tr>
              <a:tr h="0">
                <a:tc>
                  <a:txBody>
                    <a:bodyPr/>
                    <a:lstStyle/>
                    <a:p>
                      <a:r>
                        <a:rPr lang="en-US" sz="1400" dirty="0"/>
                        <a:t>Estimated total days saved</a:t>
                      </a:r>
                    </a:p>
                  </a:txBody>
                  <a:tcPr marL="108000" marR="72000" marT="72000" marB="720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400" dirty="0"/>
                        <a:t>3625</a:t>
                      </a:r>
                    </a:p>
                  </a:txBody>
                  <a:tcPr marL="180000" marR="72000" marT="72000" marB="72000" anchor="ctr"/>
                </a:tc>
                <a:extLst>
                  <a:ext uri="{0D108BD9-81ED-4DB2-BD59-A6C34878D82A}">
                    <a16:rowId xmlns:a16="http://schemas.microsoft.com/office/drawing/2014/main" val="10005"/>
                  </a:ext>
                </a:extLst>
              </a:tr>
              <a:tr h="0">
                <a:tc>
                  <a:txBody>
                    <a:bodyPr/>
                    <a:lstStyle/>
                    <a:p>
                      <a:r>
                        <a:rPr lang="en-US" sz="1400" dirty="0"/>
                        <a:t>Estimated savings based on </a:t>
                      </a:r>
                      <a:br>
                        <a:rPr lang="en-US" sz="1400" dirty="0"/>
                      </a:br>
                      <a:r>
                        <a:rPr lang="en-US" sz="1400" dirty="0"/>
                        <a:t>cost of absence (£71 per day)**</a:t>
                      </a:r>
                    </a:p>
                  </a:txBody>
                  <a:tcPr marL="108000" marR="72000" marT="72000" marB="720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400" dirty="0"/>
                        <a:t>£257,375</a:t>
                      </a:r>
                    </a:p>
                  </a:txBody>
                  <a:tcPr marL="180000" marR="72000" marT="72000" marB="72000" anchor="ctr"/>
                </a:tc>
                <a:extLst>
                  <a:ext uri="{0D108BD9-81ED-4DB2-BD59-A6C34878D82A}">
                    <a16:rowId xmlns:a16="http://schemas.microsoft.com/office/drawing/2014/main" val="10006"/>
                  </a:ext>
                </a:extLst>
              </a:tr>
            </a:tbl>
          </a:graphicData>
        </a:graphic>
      </p:graphicFrame>
      <p:sp>
        <p:nvSpPr>
          <p:cNvPr id="9" name="TextBox 8"/>
          <p:cNvSpPr txBox="1"/>
          <p:nvPr/>
        </p:nvSpPr>
        <p:spPr>
          <a:xfrm>
            <a:off x="4757633" y="4276894"/>
            <a:ext cx="2974027" cy="276999"/>
          </a:xfrm>
          <a:prstGeom prst="rect">
            <a:avLst/>
          </a:prstGeom>
          <a:noFill/>
        </p:spPr>
        <p:txBody>
          <a:bodyPr wrap="square" lIns="0" tIns="0" rIns="0" bIns="0" rtlCol="0">
            <a:noAutofit/>
          </a:bodyPr>
          <a:lstStyle/>
          <a:p>
            <a:pPr marL="180975" indent="-180975"/>
            <a:r>
              <a:rPr lang="en-US" sz="900" dirty="0"/>
              <a:t>**	Footnote to go here</a:t>
            </a:r>
          </a:p>
        </p:txBody>
      </p:sp>
    </p:spTree>
    <p:extLst>
      <p:ext uri="{BB962C8B-B14F-4D97-AF65-F5344CB8AC3E}">
        <p14:creationId xmlns:p14="http://schemas.microsoft.com/office/powerpoint/2010/main" val="90536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9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900"/>
                                        <p:tgtEl>
                                          <p:spTgt spid="7"/>
                                        </p:tgtEl>
                                      </p:cBhvr>
                                    </p:animEffect>
                                  </p:childTnLst>
                                </p:cTn>
                              </p:par>
                            </p:childTnLst>
                          </p:cTn>
                        </p:par>
                        <p:par>
                          <p:cTn id="11" fill="hold">
                            <p:stCondLst>
                              <p:cond delay="9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9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9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r="5292" b="5292"/>
          <a:stretch/>
        </p:blipFill>
        <p:spPr>
          <a:xfrm>
            <a:off x="2650" y="0"/>
            <a:ext cx="9138699" cy="5145088"/>
          </a:xfrm>
        </p:spPr>
      </p:pic>
      <p:sp>
        <p:nvSpPr>
          <p:cNvPr id="3" name="Title 2"/>
          <p:cNvSpPr>
            <a:spLocks noGrp="1"/>
          </p:cNvSpPr>
          <p:nvPr>
            <p:ph type="title"/>
          </p:nvPr>
        </p:nvSpPr>
        <p:spPr>
          <a:xfrm>
            <a:off x="485775" y="418259"/>
            <a:ext cx="4454525" cy="894604"/>
          </a:xfrm>
        </p:spPr>
        <p:txBody>
          <a:bodyPr/>
          <a:lstStyle/>
          <a:p>
            <a:pPr algn="l"/>
            <a:r>
              <a:rPr lang="en-US" sz="3200" cap="none" dirty="0"/>
              <a:t>Obesity </a:t>
            </a:r>
            <a:br>
              <a:rPr lang="en-US" sz="3200" cap="none" dirty="0"/>
            </a:br>
            <a:r>
              <a:rPr lang="en-US" sz="3200" b="0" cap="none" dirty="0"/>
              <a:t>the ticking </a:t>
            </a:r>
            <a:r>
              <a:rPr lang="en-US" sz="3200" b="0" cap="none" dirty="0" err="1"/>
              <a:t>timebomb</a:t>
            </a:r>
            <a:endParaRPr lang="en-US" sz="3200" b="0" cap="none" dirty="0"/>
          </a:p>
        </p:txBody>
      </p:sp>
    </p:spTree>
    <p:extLst>
      <p:ext uri="{BB962C8B-B14F-4D97-AF65-F5344CB8AC3E}">
        <p14:creationId xmlns:p14="http://schemas.microsoft.com/office/powerpoint/2010/main" val="1134562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solidFill>
                  <a:srgbClr val="009AE3"/>
                </a:solidFill>
              </a:rPr>
              <a:t>Obesity: the ticking </a:t>
            </a:r>
            <a:r>
              <a:rPr lang="en-US" dirty="0" err="1">
                <a:solidFill>
                  <a:srgbClr val="009AE3"/>
                </a:solidFill>
              </a:rPr>
              <a:t>timebomb</a:t>
            </a:r>
            <a:endParaRPr lang="en-US" dirty="0">
              <a:solidFill>
                <a:srgbClr val="009AE3"/>
              </a:solidFill>
            </a:endParaRPr>
          </a:p>
        </p:txBody>
      </p:sp>
      <p:sp>
        <p:nvSpPr>
          <p:cNvPr id="3" name="Date Placeholder 2"/>
          <p:cNvSpPr>
            <a:spLocks noGrp="1"/>
          </p:cNvSpPr>
          <p:nvPr>
            <p:ph type="dt" sz="half" idx="15"/>
          </p:nvPr>
        </p:nvSpPr>
        <p:spPr/>
        <p:txBody>
          <a:bodyPr/>
          <a:lstStyle/>
          <a:p>
            <a:r>
              <a:rPr lang="en-GB"/>
              <a:t>Employee wellbeing makes business sense </a:t>
            </a:r>
            <a:endParaRPr lang="en-GB" dirty="0"/>
          </a:p>
        </p:txBody>
      </p:sp>
      <p:sp>
        <p:nvSpPr>
          <p:cNvPr id="4" name="Content Placeholder 3"/>
          <p:cNvSpPr>
            <a:spLocks noGrp="1"/>
          </p:cNvSpPr>
          <p:nvPr>
            <p:ph idx="16"/>
          </p:nvPr>
        </p:nvSpPr>
        <p:spPr>
          <a:xfrm>
            <a:off x="468313" y="1309688"/>
            <a:ext cx="8207375" cy="2766178"/>
          </a:xfrm>
        </p:spPr>
        <p:txBody>
          <a:bodyPr/>
          <a:lstStyle/>
          <a:p>
            <a:pPr marL="285750" indent="-285750">
              <a:spcAft>
                <a:spcPts val="1200"/>
              </a:spcAft>
              <a:buFont typeface="Arial" panose="020B0604020202020204" pitchFamily="34" charset="0"/>
              <a:buChar char="•"/>
            </a:pPr>
            <a:r>
              <a:rPr lang="en-GB" sz="1800" dirty="0">
                <a:solidFill>
                  <a:schemeClr val="tx1"/>
                </a:solidFill>
              </a:rPr>
              <a:t>The UK has the highest level of obesity in Western Europe – </a:t>
            </a:r>
            <a:br>
              <a:rPr lang="en-GB" sz="1800" dirty="0">
                <a:solidFill>
                  <a:schemeClr val="tx1"/>
                </a:solidFill>
              </a:rPr>
            </a:br>
            <a:r>
              <a:rPr lang="en-GB" sz="1800" dirty="0">
                <a:solidFill>
                  <a:schemeClr val="tx1"/>
                </a:solidFill>
              </a:rPr>
              <a:t>26.9% of UK population</a:t>
            </a:r>
          </a:p>
          <a:p>
            <a:pPr marL="285750" indent="-285750">
              <a:spcAft>
                <a:spcPts val="1200"/>
              </a:spcAft>
              <a:buFont typeface="Arial" panose="020B0604020202020204" pitchFamily="34" charset="0"/>
              <a:buChar char="•"/>
            </a:pPr>
            <a:r>
              <a:rPr lang="en-GB" sz="1800" dirty="0">
                <a:solidFill>
                  <a:schemeClr val="tx1"/>
                </a:solidFill>
              </a:rPr>
              <a:t>Half of Britons will be obese by 2045</a:t>
            </a:r>
          </a:p>
          <a:p>
            <a:pPr marL="285750" indent="-285750">
              <a:spcAft>
                <a:spcPts val="1200"/>
              </a:spcAft>
              <a:buFont typeface="Arial" panose="020B0604020202020204" pitchFamily="34" charset="0"/>
              <a:buChar char="•"/>
            </a:pPr>
            <a:r>
              <a:rPr lang="en-GB" sz="1800" dirty="0">
                <a:solidFill>
                  <a:schemeClr val="tx1"/>
                </a:solidFill>
              </a:rPr>
              <a:t>In 2017, the strain on the NHS due to conditions caused </a:t>
            </a:r>
            <a:br>
              <a:rPr lang="en-GB" sz="1800" dirty="0">
                <a:solidFill>
                  <a:schemeClr val="tx1"/>
                </a:solidFill>
              </a:rPr>
            </a:br>
            <a:r>
              <a:rPr lang="en-GB" sz="1800" dirty="0">
                <a:solidFill>
                  <a:schemeClr val="tx1"/>
                </a:solidFill>
              </a:rPr>
              <a:t>by or related to obesity increased by 18%</a:t>
            </a:r>
          </a:p>
          <a:p>
            <a:pPr marL="285750" indent="-285750">
              <a:spcAft>
                <a:spcPts val="1200"/>
              </a:spcAft>
              <a:buFont typeface="Arial" panose="020B0604020202020204" pitchFamily="34" charset="0"/>
              <a:buChar char="•"/>
            </a:pPr>
            <a:r>
              <a:rPr lang="en-GB" sz="1800" dirty="0">
                <a:solidFill>
                  <a:schemeClr val="tx1"/>
                </a:solidFill>
              </a:rPr>
              <a:t>Since the 1990’s, obesity has increased by 92%*</a:t>
            </a:r>
          </a:p>
        </p:txBody>
      </p:sp>
      <p:sp>
        <p:nvSpPr>
          <p:cNvPr id="6" name="TextBox 5"/>
          <p:cNvSpPr txBox="1"/>
          <p:nvPr/>
        </p:nvSpPr>
        <p:spPr>
          <a:xfrm>
            <a:off x="468313" y="4463276"/>
            <a:ext cx="2974027" cy="276999"/>
          </a:xfrm>
          <a:prstGeom prst="rect">
            <a:avLst/>
          </a:prstGeom>
          <a:noFill/>
        </p:spPr>
        <p:txBody>
          <a:bodyPr wrap="square" lIns="0" tIns="0" rIns="0" bIns="0" rtlCol="0" anchor="b" anchorCtr="0">
            <a:noAutofit/>
          </a:bodyPr>
          <a:lstStyle/>
          <a:p>
            <a:pPr marL="180975" indent="-180975"/>
            <a:r>
              <a:rPr lang="en-GB" sz="800" dirty="0"/>
              <a:t>Health </a:t>
            </a:r>
            <a:r>
              <a:rPr lang="en-GB" sz="900" dirty="0"/>
              <a:t>At A Glance Report, 2017, OECD</a:t>
            </a:r>
            <a:endParaRPr lang="en-US" sz="900" dirty="0"/>
          </a:p>
        </p:txBody>
      </p:sp>
    </p:spTree>
    <p:extLst>
      <p:ext uri="{BB962C8B-B14F-4D97-AF65-F5344CB8AC3E}">
        <p14:creationId xmlns:p14="http://schemas.microsoft.com/office/powerpoint/2010/main" val="357220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900"/>
                                        <p:tgtEl>
                                          <p:spTgt spid="4">
                                            <p:txEl>
                                              <p:pRg st="0" end="0"/>
                                            </p:txEl>
                                          </p:spTgt>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900"/>
                                        <p:tgtEl>
                                          <p:spTgt spid="4">
                                            <p:txEl>
                                              <p:pRg st="1" end="1"/>
                                            </p:txEl>
                                          </p:spTgt>
                                        </p:tgtEl>
                                      </p:cBhvr>
                                    </p:animEffect>
                                  </p:childTnLst>
                                </p:cTn>
                              </p:par>
                            </p:childTnLst>
                          </p:cTn>
                        </p:par>
                        <p:par>
                          <p:cTn id="12" fill="hold">
                            <p:stCondLst>
                              <p:cond delay="18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900"/>
                                        <p:tgtEl>
                                          <p:spTgt spid="4">
                                            <p:txEl>
                                              <p:pRg st="2" end="2"/>
                                            </p:txEl>
                                          </p:spTgt>
                                        </p:tgtEl>
                                      </p:cBhvr>
                                    </p:animEffect>
                                  </p:childTnLst>
                                </p:cTn>
                              </p:par>
                            </p:childTnLst>
                          </p:cTn>
                        </p:par>
                        <p:par>
                          <p:cTn id="16" fill="hold">
                            <p:stCondLst>
                              <p:cond delay="27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900"/>
                                        <p:tgtEl>
                                          <p:spTgt spid="4">
                                            <p:txEl>
                                              <p:pRg st="3" end="3"/>
                                            </p:txEl>
                                          </p:spTgt>
                                        </p:tgtEl>
                                      </p:cBhvr>
                                    </p:animEffect>
                                  </p:childTnLst>
                                </p:cTn>
                              </p:par>
                            </p:childTnLst>
                          </p:cTn>
                        </p:par>
                        <p:par>
                          <p:cTn id="20" fill="hold">
                            <p:stCondLst>
                              <p:cond delay="36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9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solidFill>
                  <a:srgbClr val="009AE3"/>
                </a:solidFill>
              </a:rPr>
              <a:t>Obesity: a costly issue</a:t>
            </a:r>
          </a:p>
        </p:txBody>
      </p:sp>
      <p:sp>
        <p:nvSpPr>
          <p:cNvPr id="3" name="Date Placeholder 2"/>
          <p:cNvSpPr>
            <a:spLocks noGrp="1"/>
          </p:cNvSpPr>
          <p:nvPr>
            <p:ph type="dt" sz="half" idx="15"/>
          </p:nvPr>
        </p:nvSpPr>
        <p:spPr/>
        <p:txBody>
          <a:bodyPr/>
          <a:lstStyle/>
          <a:p>
            <a:r>
              <a:rPr lang="en-GB"/>
              <a:t>Employee wellbeing makes business sense </a:t>
            </a:r>
            <a:endParaRPr lang="en-GB" dirty="0"/>
          </a:p>
        </p:txBody>
      </p:sp>
      <p:sp>
        <p:nvSpPr>
          <p:cNvPr id="4" name="Content Placeholder 3"/>
          <p:cNvSpPr>
            <a:spLocks noGrp="1"/>
          </p:cNvSpPr>
          <p:nvPr>
            <p:ph idx="16"/>
          </p:nvPr>
        </p:nvSpPr>
        <p:spPr>
          <a:xfrm>
            <a:off x="468314" y="1309687"/>
            <a:ext cx="6671944" cy="1159177"/>
          </a:xfrm>
        </p:spPr>
        <p:txBody>
          <a:bodyPr/>
          <a:lstStyle/>
          <a:p>
            <a:pPr>
              <a:spcAft>
                <a:spcPts val="1200"/>
              </a:spcAft>
            </a:pPr>
            <a:r>
              <a:rPr lang="en-GB" sz="1800" b="1" dirty="0">
                <a:solidFill>
                  <a:schemeClr val="tx1"/>
                </a:solidFill>
              </a:rPr>
              <a:t>How many more sick days does the average obese person </a:t>
            </a:r>
            <a:br>
              <a:rPr lang="en-GB" sz="1800" b="1" dirty="0">
                <a:solidFill>
                  <a:schemeClr val="tx1"/>
                </a:solidFill>
              </a:rPr>
            </a:br>
            <a:r>
              <a:rPr lang="en-GB" sz="1800" b="1" dirty="0">
                <a:solidFill>
                  <a:schemeClr val="tx1"/>
                </a:solidFill>
              </a:rPr>
              <a:t>take above someone with a recommended BMI?</a:t>
            </a:r>
          </a:p>
          <a:p>
            <a:pPr marL="180975" indent="-180975">
              <a:spcAft>
                <a:spcPts val="1200"/>
              </a:spcAft>
              <a:buFont typeface="Arial"/>
              <a:buChar char="•"/>
            </a:pPr>
            <a:r>
              <a:rPr lang="en-GB" sz="1600" dirty="0">
                <a:solidFill>
                  <a:schemeClr val="tx1"/>
                </a:solidFill>
              </a:rPr>
              <a:t>4 days equates to, on average £284 (</a:t>
            </a:r>
            <a:r>
              <a:rPr lang="en-GB" sz="1600" dirty="0" err="1">
                <a:solidFill>
                  <a:schemeClr val="tx1"/>
                </a:solidFill>
              </a:rPr>
              <a:t>avg</a:t>
            </a:r>
            <a:r>
              <a:rPr lang="en-GB" sz="1600" dirty="0">
                <a:solidFill>
                  <a:schemeClr val="tx1"/>
                </a:solidFill>
              </a:rPr>
              <a:t> daily absence cost £71)</a:t>
            </a:r>
            <a:br>
              <a:rPr lang="en-GB" sz="1600" dirty="0">
                <a:solidFill>
                  <a:schemeClr val="tx1"/>
                </a:solidFill>
              </a:rPr>
            </a:br>
            <a:r>
              <a:rPr lang="en-GB" sz="1600" dirty="0">
                <a:solidFill>
                  <a:schemeClr val="tx1"/>
                </a:solidFill>
              </a:rPr>
              <a:t>additional cost of absence for businesses. </a:t>
            </a:r>
          </a:p>
          <a:p>
            <a:pPr>
              <a:spcAft>
                <a:spcPts val="1200"/>
              </a:spcAft>
            </a:pPr>
            <a:endParaRPr lang="en-GB" sz="1800" b="1" dirty="0">
              <a:solidFill>
                <a:schemeClr val="bg2"/>
              </a:solidFill>
            </a:endParaRPr>
          </a:p>
          <a:p>
            <a:pPr marL="285750" indent="-285750">
              <a:spcAft>
                <a:spcPts val="1200"/>
              </a:spcAft>
              <a:buFont typeface="Arial" panose="020B0604020202020204" pitchFamily="34" charset="0"/>
              <a:buChar char="•"/>
            </a:pPr>
            <a:endParaRPr lang="en-GB" sz="1800" dirty="0">
              <a:solidFill>
                <a:schemeClr val="tx1"/>
              </a:solidFill>
            </a:endParaRPr>
          </a:p>
        </p:txBody>
      </p:sp>
      <p:grpSp>
        <p:nvGrpSpPr>
          <p:cNvPr id="17" name="Group 16"/>
          <p:cNvGrpSpPr/>
          <p:nvPr/>
        </p:nvGrpSpPr>
        <p:grpSpPr>
          <a:xfrm>
            <a:off x="468313" y="2806559"/>
            <a:ext cx="6276703" cy="368621"/>
            <a:chOff x="468313" y="2806559"/>
            <a:chExt cx="6276703" cy="368621"/>
          </a:xfrm>
        </p:grpSpPr>
        <p:sp>
          <p:nvSpPr>
            <p:cNvPr id="7" name="Content Placeholder 3"/>
            <p:cNvSpPr txBox="1">
              <a:spLocks/>
            </p:cNvSpPr>
            <p:nvPr/>
          </p:nvSpPr>
          <p:spPr>
            <a:xfrm>
              <a:off x="855273" y="2884319"/>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chemeClr val="tx1">
                      <a:lumMod val="75000"/>
                      <a:lumOff val="25000"/>
                    </a:schemeClr>
                  </a:solidFill>
                </a:rPr>
                <a:t>How much this would equate to your bottom line?</a:t>
              </a:r>
            </a:p>
          </p:txBody>
        </p:sp>
        <p:sp>
          <p:nvSpPr>
            <p:cNvPr id="8" name="Content Placeholder 3"/>
            <p:cNvSpPr txBox="1">
              <a:spLocks/>
            </p:cNvSpPr>
            <p:nvPr/>
          </p:nvSpPr>
          <p:spPr>
            <a:xfrm>
              <a:off x="468313" y="2806559"/>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Q:</a:t>
              </a:r>
            </a:p>
          </p:txBody>
        </p:sp>
      </p:grpSp>
      <p:sp>
        <p:nvSpPr>
          <p:cNvPr id="9" name="Content Placeholder 3"/>
          <p:cNvSpPr txBox="1">
            <a:spLocks/>
          </p:cNvSpPr>
          <p:nvPr/>
        </p:nvSpPr>
        <p:spPr>
          <a:xfrm>
            <a:off x="855273" y="3247197"/>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chemeClr val="tx1">
                    <a:lumMod val="75000"/>
                    <a:lumOff val="25000"/>
                  </a:schemeClr>
                </a:solidFill>
              </a:rPr>
              <a:t>What will you do to assist minimise this risk to your business?</a:t>
            </a:r>
          </a:p>
        </p:txBody>
      </p:sp>
      <p:sp>
        <p:nvSpPr>
          <p:cNvPr id="10" name="Content Placeholder 3"/>
          <p:cNvSpPr txBox="1">
            <a:spLocks/>
          </p:cNvSpPr>
          <p:nvPr/>
        </p:nvSpPr>
        <p:spPr>
          <a:xfrm>
            <a:off x="855273" y="3610075"/>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chemeClr val="tx1">
                    <a:lumMod val="75000"/>
                    <a:lumOff val="25000"/>
                  </a:schemeClr>
                </a:solidFill>
                <a:ea typeface="+mj-ea"/>
              </a:rPr>
              <a:t>How will you address this sensitive issue?</a:t>
            </a:r>
            <a:endParaRPr lang="en-GB" sz="1800" i="1" dirty="0">
              <a:solidFill>
                <a:schemeClr val="tx1">
                  <a:lumMod val="75000"/>
                  <a:lumOff val="25000"/>
                </a:schemeClr>
              </a:solidFill>
            </a:endParaRPr>
          </a:p>
        </p:txBody>
      </p:sp>
      <p:sp>
        <p:nvSpPr>
          <p:cNvPr id="11" name="Content Placeholder 3"/>
          <p:cNvSpPr txBox="1">
            <a:spLocks/>
          </p:cNvSpPr>
          <p:nvPr/>
        </p:nvSpPr>
        <p:spPr>
          <a:xfrm>
            <a:off x="855273" y="3972953"/>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chemeClr val="tx1">
                    <a:lumMod val="75000"/>
                    <a:lumOff val="25000"/>
                  </a:schemeClr>
                </a:solidFill>
              </a:rPr>
              <a:t>Or are you and how?</a:t>
            </a:r>
          </a:p>
        </p:txBody>
      </p:sp>
      <p:grpSp>
        <p:nvGrpSpPr>
          <p:cNvPr id="16" name="Group 15"/>
          <p:cNvGrpSpPr/>
          <p:nvPr/>
        </p:nvGrpSpPr>
        <p:grpSpPr>
          <a:xfrm>
            <a:off x="6621007" y="1228444"/>
            <a:ext cx="2101077" cy="739122"/>
            <a:chOff x="6621007" y="1228444"/>
            <a:chExt cx="2101077" cy="739122"/>
          </a:xfrm>
        </p:grpSpPr>
        <p:sp>
          <p:nvSpPr>
            <p:cNvPr id="12" name="Text Placeholder 22"/>
            <p:cNvSpPr txBox="1">
              <a:spLocks/>
            </p:cNvSpPr>
            <p:nvPr/>
          </p:nvSpPr>
          <p:spPr>
            <a:xfrm>
              <a:off x="6828494" y="1228444"/>
              <a:ext cx="1704826" cy="689624"/>
            </a:xfrm>
            <a:prstGeom prst="rect">
              <a:avLst/>
            </a:prstGeom>
          </p:spPr>
          <p:txBody>
            <a:bodyPr vert="horz" wrap="none" lIns="0" tIns="0" rIns="0" bIns="0" rtlCol="0" anchor="ctr" anchorCtr="0">
              <a:noAutofit/>
            </a:bodyPr>
            <a:lstStyle>
              <a:defPPr>
                <a:defRPr lang="en-US"/>
              </a:defPPr>
              <a:lvl1pPr marL="0" algn="l" defTabSz="914400" rtl="0" eaLnBrk="1" latinLnBrk="0" hangingPunct="1">
                <a:lnSpc>
                  <a:spcPct val="90000"/>
                </a:lnSpc>
                <a:spcAft>
                  <a:spcPts val="0"/>
                </a:spcAft>
                <a:defRPr sz="2800" b="1" kern="1200" baseline="0">
                  <a:solidFill>
                    <a:schemeClr val="accent6"/>
                  </a:solidFill>
                  <a:latin typeface="Calibri" panose="020F0502020204030204" pitchFamily="34" charset="0"/>
                  <a:ea typeface="+mn-ea"/>
                  <a:cs typeface="Arial" pitchFamily="34" charset="0"/>
                </a:defRPr>
              </a:lvl1pPr>
              <a:lvl2pPr marL="0" indent="0" algn="l" defTabSz="914400" rtl="0" eaLnBrk="1" latinLnBrk="0" hangingPunct="1">
                <a:spcBef>
                  <a:spcPts val="600"/>
                </a:spcBef>
                <a:buFontTx/>
                <a:buNone/>
                <a:defRPr sz="1800" b="1" kern="1200">
                  <a:solidFill>
                    <a:schemeClr val="bg2"/>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dirty="0">
                  <a:solidFill>
                    <a:srgbClr val="009AE3"/>
                  </a:solidFill>
                </a:rPr>
                <a:t>Obesity is the </a:t>
              </a:r>
              <a:br>
                <a:rPr lang="en-GB" sz="2200" dirty="0">
                  <a:solidFill>
                    <a:srgbClr val="009AE3"/>
                  </a:solidFill>
                </a:rPr>
              </a:br>
              <a:r>
                <a:rPr lang="en-GB" sz="2200" dirty="0">
                  <a:solidFill>
                    <a:srgbClr val="009AE3"/>
                  </a:solidFill>
                </a:rPr>
                <a:t>new smoking</a:t>
              </a:r>
            </a:p>
          </p:txBody>
        </p:sp>
        <p:pic>
          <p:nvPicPr>
            <p:cNvPr id="13" name="Picture 12"/>
            <p:cNvPicPr>
              <a:picLocks noChangeAspect="1"/>
            </p:cNvPicPr>
            <p:nvPr/>
          </p:nvPicPr>
          <p:blipFill>
            <a:blip r:embed="rId3"/>
            <a:stretch>
              <a:fillRect/>
            </a:stretch>
          </p:blipFill>
          <p:spPr>
            <a:xfrm>
              <a:off x="6621007" y="1236024"/>
              <a:ext cx="228586" cy="207322"/>
            </a:xfrm>
            <a:prstGeom prst="rect">
              <a:avLst/>
            </a:prstGeom>
          </p:spPr>
        </p:pic>
        <p:pic>
          <p:nvPicPr>
            <p:cNvPr id="14" name="Picture 13"/>
            <p:cNvPicPr>
              <a:picLocks noChangeAspect="1"/>
            </p:cNvPicPr>
            <p:nvPr/>
          </p:nvPicPr>
          <p:blipFill>
            <a:blip r:embed="rId4"/>
            <a:stretch>
              <a:fillRect/>
            </a:stretch>
          </p:blipFill>
          <p:spPr>
            <a:xfrm>
              <a:off x="8493498" y="1760244"/>
              <a:ext cx="228586" cy="207322"/>
            </a:xfrm>
            <a:prstGeom prst="rect">
              <a:avLst/>
            </a:prstGeom>
          </p:spPr>
        </p:pic>
      </p:grpSp>
    </p:spTree>
    <p:extLst>
      <p:ext uri="{BB962C8B-B14F-4D97-AF65-F5344CB8AC3E}">
        <p14:creationId xmlns:p14="http://schemas.microsoft.com/office/powerpoint/2010/main" val="125877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9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9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9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9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9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9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solidFill>
                  <a:srgbClr val="009AE3"/>
                </a:solidFill>
              </a:rPr>
              <a:t>Obesity: what can employers do?</a:t>
            </a:r>
          </a:p>
        </p:txBody>
      </p:sp>
      <p:sp>
        <p:nvSpPr>
          <p:cNvPr id="3" name="Date Placeholder 2"/>
          <p:cNvSpPr>
            <a:spLocks noGrp="1"/>
          </p:cNvSpPr>
          <p:nvPr>
            <p:ph type="dt" sz="half" idx="15"/>
          </p:nvPr>
        </p:nvSpPr>
        <p:spPr/>
        <p:txBody>
          <a:bodyPr/>
          <a:lstStyle/>
          <a:p>
            <a:r>
              <a:rPr lang="en-GB"/>
              <a:t>Employee wellbeing makes business sense </a:t>
            </a:r>
            <a:endParaRPr lang="en-GB" dirty="0"/>
          </a:p>
        </p:txBody>
      </p:sp>
      <p:sp>
        <p:nvSpPr>
          <p:cNvPr id="4" name="Content Placeholder 3"/>
          <p:cNvSpPr>
            <a:spLocks noGrp="1"/>
          </p:cNvSpPr>
          <p:nvPr>
            <p:ph idx="16"/>
          </p:nvPr>
        </p:nvSpPr>
        <p:spPr>
          <a:xfrm>
            <a:off x="468314" y="1309688"/>
            <a:ext cx="8347074" cy="679660"/>
          </a:xfrm>
        </p:spPr>
        <p:txBody>
          <a:bodyPr/>
          <a:lstStyle/>
          <a:p>
            <a:pPr lvl="0">
              <a:spcBef>
                <a:spcPct val="0"/>
              </a:spcBef>
              <a:spcAft>
                <a:spcPts val="0"/>
              </a:spcAft>
            </a:pPr>
            <a:r>
              <a:rPr lang="en-GB" sz="1800" b="1" dirty="0">
                <a:solidFill>
                  <a:prstClr val="black"/>
                </a:solidFill>
                <a:ea typeface="+mj-ea"/>
              </a:rPr>
              <a:t>Name 3 measures that you should consider to protect obese employees </a:t>
            </a:r>
            <a:br>
              <a:rPr lang="en-GB" sz="1800" b="1" dirty="0">
                <a:solidFill>
                  <a:prstClr val="black"/>
                </a:solidFill>
                <a:ea typeface="+mj-ea"/>
              </a:rPr>
            </a:br>
            <a:r>
              <a:rPr lang="en-GB" sz="1800" b="1" dirty="0">
                <a:solidFill>
                  <a:prstClr val="black"/>
                </a:solidFill>
                <a:ea typeface="+mj-ea"/>
              </a:rPr>
              <a:t>and cater to their individual needs?</a:t>
            </a:r>
            <a:endParaRPr lang="en-GB" sz="1800" b="1" dirty="0">
              <a:solidFill>
                <a:schemeClr val="bg2"/>
              </a:solidFill>
            </a:endParaRPr>
          </a:p>
          <a:p>
            <a:pPr marL="285750" indent="-285750">
              <a:spcAft>
                <a:spcPts val="1200"/>
              </a:spcAft>
              <a:buFont typeface="Arial" panose="020B0604020202020204" pitchFamily="34" charset="0"/>
              <a:buChar char="•"/>
            </a:pPr>
            <a:endParaRPr lang="en-GB" sz="1800" dirty="0">
              <a:solidFill>
                <a:schemeClr val="tx1"/>
              </a:solidFill>
            </a:endParaRPr>
          </a:p>
        </p:txBody>
      </p:sp>
      <p:sp>
        <p:nvSpPr>
          <p:cNvPr id="7" name="Content Placeholder 3"/>
          <p:cNvSpPr txBox="1">
            <a:spLocks/>
          </p:cNvSpPr>
          <p:nvPr/>
        </p:nvSpPr>
        <p:spPr>
          <a:xfrm>
            <a:off x="468313" y="2210402"/>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dirty="0">
                <a:solidFill>
                  <a:srgbClr val="5E5E5E"/>
                </a:solidFill>
              </a:rPr>
              <a:t>Many ways</a:t>
            </a:r>
          </a:p>
        </p:txBody>
      </p:sp>
      <p:sp>
        <p:nvSpPr>
          <p:cNvPr id="9" name="Content Placeholder 3"/>
          <p:cNvSpPr txBox="1">
            <a:spLocks/>
          </p:cNvSpPr>
          <p:nvPr/>
        </p:nvSpPr>
        <p:spPr>
          <a:xfrm>
            <a:off x="468313" y="2689919"/>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dirty="0">
                <a:solidFill>
                  <a:srgbClr val="5E5E5E"/>
                </a:solidFill>
              </a:rPr>
              <a:t>Key is Company Culture – non discrimination policies</a:t>
            </a:r>
          </a:p>
        </p:txBody>
      </p:sp>
      <p:sp>
        <p:nvSpPr>
          <p:cNvPr id="10" name="Content Placeholder 3"/>
          <p:cNvSpPr txBox="1">
            <a:spLocks/>
          </p:cNvSpPr>
          <p:nvPr/>
        </p:nvSpPr>
        <p:spPr>
          <a:xfrm>
            <a:off x="468313" y="3169437"/>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dirty="0">
                <a:solidFill>
                  <a:srgbClr val="5E5E5E"/>
                </a:solidFill>
                <a:ea typeface="+mj-ea"/>
              </a:rPr>
              <a:t>And to know your employee and adapt accordingly</a:t>
            </a:r>
          </a:p>
        </p:txBody>
      </p:sp>
    </p:spTree>
    <p:extLst>
      <p:ext uri="{BB962C8B-B14F-4D97-AF65-F5344CB8AC3E}">
        <p14:creationId xmlns:p14="http://schemas.microsoft.com/office/powerpoint/2010/main" val="4074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9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900"/>
                                        <p:tgtEl>
                                          <p:spTgt spid="7"/>
                                        </p:tgtEl>
                                      </p:cBhvr>
                                    </p:animEffect>
                                  </p:childTnLst>
                                </p:cTn>
                              </p:par>
                            </p:childTnLst>
                          </p:cTn>
                        </p:par>
                        <p:par>
                          <p:cTn id="13" fill="hold">
                            <p:stCondLst>
                              <p:cond delay="9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900"/>
                                        <p:tgtEl>
                                          <p:spTgt spid="9"/>
                                        </p:tgtEl>
                                      </p:cBhvr>
                                    </p:animEffect>
                                  </p:childTnLst>
                                </p:cTn>
                              </p:par>
                            </p:childTnLst>
                          </p:cTn>
                        </p:par>
                        <p:par>
                          <p:cTn id="17" fill="hold">
                            <p:stCondLst>
                              <p:cond delay="18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solidFill>
                  <a:srgbClr val="009AE3"/>
                </a:solidFill>
              </a:rPr>
              <a:t>Obesity: EU disability ruling</a:t>
            </a:r>
            <a:endParaRPr lang="en-US" dirty="0">
              <a:solidFill>
                <a:srgbClr val="009AE3"/>
              </a:solidFill>
            </a:endParaRPr>
          </a:p>
        </p:txBody>
      </p:sp>
      <p:sp>
        <p:nvSpPr>
          <p:cNvPr id="3" name="Date Placeholder 2"/>
          <p:cNvSpPr>
            <a:spLocks noGrp="1"/>
          </p:cNvSpPr>
          <p:nvPr>
            <p:ph type="dt" sz="half" idx="15"/>
          </p:nvPr>
        </p:nvSpPr>
        <p:spPr/>
        <p:txBody>
          <a:bodyPr/>
          <a:lstStyle/>
          <a:p>
            <a:r>
              <a:rPr lang="en-GB"/>
              <a:t>Employee wellbeing makes business sense </a:t>
            </a:r>
            <a:endParaRPr lang="en-GB" dirty="0"/>
          </a:p>
        </p:txBody>
      </p:sp>
      <p:sp>
        <p:nvSpPr>
          <p:cNvPr id="4" name="Content Placeholder 3"/>
          <p:cNvSpPr>
            <a:spLocks noGrp="1"/>
          </p:cNvSpPr>
          <p:nvPr>
            <p:ph idx="16"/>
          </p:nvPr>
        </p:nvSpPr>
        <p:spPr>
          <a:xfrm>
            <a:off x="474792" y="1309688"/>
            <a:ext cx="8207375" cy="297583"/>
          </a:xfrm>
        </p:spPr>
        <p:txBody>
          <a:bodyPr/>
          <a:lstStyle/>
          <a:p>
            <a:pPr>
              <a:spcAft>
                <a:spcPts val="400"/>
              </a:spcAft>
            </a:pPr>
            <a:r>
              <a:rPr lang="en-GB" sz="1800" dirty="0">
                <a:solidFill>
                  <a:schemeClr val="tx1"/>
                </a:solidFill>
              </a:rPr>
              <a:t>In 2014, the EU Court of Justice ruled obesity may be considered a disability if it causes:</a:t>
            </a:r>
          </a:p>
        </p:txBody>
      </p:sp>
      <p:grpSp>
        <p:nvGrpSpPr>
          <p:cNvPr id="10" name="Group 9"/>
          <p:cNvGrpSpPr/>
          <p:nvPr/>
        </p:nvGrpSpPr>
        <p:grpSpPr>
          <a:xfrm>
            <a:off x="468313" y="3785329"/>
            <a:ext cx="5602608" cy="761412"/>
            <a:chOff x="468313" y="3739969"/>
            <a:chExt cx="5602608" cy="761412"/>
          </a:xfrm>
        </p:grpSpPr>
        <p:sp>
          <p:nvSpPr>
            <p:cNvPr id="7" name="Text Placeholder 22"/>
            <p:cNvSpPr txBox="1">
              <a:spLocks/>
            </p:cNvSpPr>
            <p:nvPr/>
          </p:nvSpPr>
          <p:spPr>
            <a:xfrm>
              <a:off x="755180" y="3811757"/>
              <a:ext cx="5065760" cy="689624"/>
            </a:xfrm>
            <a:prstGeom prst="rect">
              <a:avLst/>
            </a:prstGeom>
          </p:spPr>
          <p:txBody>
            <a:bodyPr vert="horz" wrap="square" lIns="0" tIns="0" rIns="0" bIns="0" rtlCol="0" anchor="ctr" anchorCtr="0">
              <a:noAutofit/>
            </a:bodyPr>
            <a:lstStyle>
              <a:defPPr>
                <a:defRPr lang="en-US"/>
              </a:defPPr>
              <a:lvl1pPr marL="0" algn="l" defTabSz="914400" rtl="0" eaLnBrk="1" latinLnBrk="0" hangingPunct="1">
                <a:lnSpc>
                  <a:spcPct val="90000"/>
                </a:lnSpc>
                <a:spcAft>
                  <a:spcPts val="0"/>
                </a:spcAft>
                <a:defRPr sz="2800" b="1" kern="1200" baseline="0">
                  <a:solidFill>
                    <a:schemeClr val="accent6"/>
                  </a:solidFill>
                  <a:latin typeface="Calibri" panose="020F0502020204030204" pitchFamily="34" charset="0"/>
                  <a:ea typeface="+mn-ea"/>
                  <a:cs typeface="Arial" pitchFamily="34" charset="0"/>
                </a:defRPr>
              </a:lvl1pPr>
              <a:lvl2pPr marL="0" indent="0" algn="l" defTabSz="914400" rtl="0" eaLnBrk="1" latinLnBrk="0" hangingPunct="1">
                <a:spcBef>
                  <a:spcPts val="600"/>
                </a:spcBef>
                <a:buFontTx/>
                <a:buNone/>
                <a:defRPr sz="1800" b="1" kern="1200">
                  <a:solidFill>
                    <a:schemeClr val="bg2"/>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a:solidFill>
                    <a:srgbClr val="009AE3"/>
                  </a:solidFill>
                </a:rPr>
                <a:t>34% of companies said that a candidate’s obesity </a:t>
              </a:r>
              <a:br>
                <a:rPr lang="en-GB" sz="1800" dirty="0">
                  <a:solidFill>
                    <a:srgbClr val="009AE3"/>
                  </a:solidFill>
                </a:rPr>
              </a:br>
              <a:r>
                <a:rPr lang="en-GB" sz="1800" dirty="0">
                  <a:solidFill>
                    <a:srgbClr val="009AE3"/>
                  </a:solidFill>
                </a:rPr>
                <a:t>has influenced their decision to reject them for a role</a:t>
              </a:r>
            </a:p>
            <a:p>
              <a:r>
                <a:rPr lang="en-GB" sz="1600" b="0" i="1" dirty="0">
                  <a:solidFill>
                    <a:schemeClr val="bg1">
                      <a:lumMod val="50000"/>
                    </a:schemeClr>
                  </a:solidFill>
                </a:rPr>
                <a:t>QBE survey 2016</a:t>
              </a:r>
            </a:p>
          </p:txBody>
        </p:sp>
        <p:pic>
          <p:nvPicPr>
            <p:cNvPr id="8" name="Picture 7"/>
            <p:cNvPicPr>
              <a:picLocks noChangeAspect="1"/>
            </p:cNvPicPr>
            <p:nvPr/>
          </p:nvPicPr>
          <p:blipFill>
            <a:blip r:embed="rId3"/>
            <a:stretch>
              <a:fillRect/>
            </a:stretch>
          </p:blipFill>
          <p:spPr>
            <a:xfrm>
              <a:off x="468313" y="3739969"/>
              <a:ext cx="228586" cy="207322"/>
            </a:xfrm>
            <a:prstGeom prst="rect">
              <a:avLst/>
            </a:prstGeom>
          </p:spPr>
        </p:pic>
        <p:pic>
          <p:nvPicPr>
            <p:cNvPr id="9" name="Picture 8"/>
            <p:cNvPicPr>
              <a:picLocks noChangeAspect="1"/>
            </p:cNvPicPr>
            <p:nvPr/>
          </p:nvPicPr>
          <p:blipFill>
            <a:blip r:embed="rId4"/>
            <a:stretch>
              <a:fillRect/>
            </a:stretch>
          </p:blipFill>
          <p:spPr>
            <a:xfrm>
              <a:off x="5842335" y="4151746"/>
              <a:ext cx="228586" cy="207322"/>
            </a:xfrm>
            <a:prstGeom prst="rect">
              <a:avLst/>
            </a:prstGeom>
          </p:spPr>
        </p:pic>
      </p:grpSp>
      <p:sp>
        <p:nvSpPr>
          <p:cNvPr id="12" name="Content Placeholder 3"/>
          <p:cNvSpPr txBox="1">
            <a:spLocks/>
          </p:cNvSpPr>
          <p:nvPr/>
        </p:nvSpPr>
        <p:spPr>
          <a:xfrm>
            <a:off x="891519" y="1792529"/>
            <a:ext cx="1463315" cy="29758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spcAft>
                <a:spcPts val="400"/>
              </a:spcAft>
            </a:pPr>
            <a:r>
              <a:rPr lang="en-GB" sz="1800" b="1" dirty="0">
                <a:solidFill>
                  <a:srgbClr val="009AE3"/>
                </a:solidFill>
              </a:rPr>
              <a:t>Physical harm</a:t>
            </a:r>
            <a:endParaRPr lang="en-GB" sz="1800" dirty="0">
              <a:solidFill>
                <a:schemeClr val="tx1"/>
              </a:solidFill>
            </a:endParaRPr>
          </a:p>
        </p:txBody>
      </p:sp>
      <p:sp>
        <p:nvSpPr>
          <p:cNvPr id="15" name="Content Placeholder 3"/>
          <p:cNvSpPr txBox="1">
            <a:spLocks/>
          </p:cNvSpPr>
          <p:nvPr/>
        </p:nvSpPr>
        <p:spPr>
          <a:xfrm>
            <a:off x="3047912" y="1792529"/>
            <a:ext cx="1357480" cy="29758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spcAft>
                <a:spcPts val="400"/>
              </a:spcAft>
            </a:pPr>
            <a:r>
              <a:rPr lang="en-GB" sz="1800" b="1" dirty="0">
                <a:solidFill>
                  <a:srgbClr val="009AE3"/>
                </a:solidFill>
              </a:rPr>
              <a:t>Mental harm</a:t>
            </a:r>
            <a:endParaRPr lang="en-GB" sz="1800" i="1" dirty="0">
              <a:solidFill>
                <a:schemeClr val="tx1"/>
              </a:solidFill>
            </a:endParaRPr>
          </a:p>
        </p:txBody>
      </p:sp>
      <p:grpSp>
        <p:nvGrpSpPr>
          <p:cNvPr id="19" name="Group 18"/>
          <p:cNvGrpSpPr/>
          <p:nvPr/>
        </p:nvGrpSpPr>
        <p:grpSpPr>
          <a:xfrm>
            <a:off x="5098470" y="1792529"/>
            <a:ext cx="3017770" cy="297583"/>
            <a:chOff x="5098470" y="1792529"/>
            <a:chExt cx="3017770" cy="297583"/>
          </a:xfrm>
        </p:grpSpPr>
        <p:sp>
          <p:nvSpPr>
            <p:cNvPr id="16" name="Content Placeholder 3"/>
            <p:cNvSpPr txBox="1">
              <a:spLocks/>
            </p:cNvSpPr>
            <p:nvPr/>
          </p:nvSpPr>
          <p:spPr>
            <a:xfrm>
              <a:off x="6183282" y="1792529"/>
              <a:ext cx="1932958" cy="29758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spcAft>
                  <a:spcPts val="400"/>
                </a:spcAft>
              </a:pPr>
              <a:r>
                <a:rPr lang="en-GB" sz="1800" b="1" dirty="0">
                  <a:solidFill>
                    <a:srgbClr val="009AE3"/>
                  </a:solidFill>
                </a:rPr>
                <a:t>Psychological</a:t>
              </a:r>
              <a:r>
                <a:rPr lang="en-GB" sz="1800" dirty="0">
                  <a:solidFill>
                    <a:srgbClr val="009AE3"/>
                  </a:solidFill>
                </a:rPr>
                <a:t> </a:t>
              </a:r>
              <a:r>
                <a:rPr lang="en-GB" sz="1800" b="1" dirty="0">
                  <a:solidFill>
                    <a:schemeClr val="bg2"/>
                  </a:solidFill>
                </a:rPr>
                <a:t>harm</a:t>
              </a:r>
            </a:p>
          </p:txBody>
        </p:sp>
        <p:sp>
          <p:nvSpPr>
            <p:cNvPr id="17" name="Content Placeholder 3"/>
            <p:cNvSpPr txBox="1">
              <a:spLocks/>
            </p:cNvSpPr>
            <p:nvPr/>
          </p:nvSpPr>
          <p:spPr>
            <a:xfrm>
              <a:off x="5098470" y="1792529"/>
              <a:ext cx="391733" cy="29758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spcAft>
                  <a:spcPts val="400"/>
                </a:spcAft>
              </a:pPr>
              <a:r>
                <a:rPr lang="en-GB" sz="1800" i="1" dirty="0">
                  <a:solidFill>
                    <a:schemeClr val="tx1"/>
                  </a:solidFill>
                </a:rPr>
                <a:t>or</a:t>
              </a:r>
            </a:p>
          </p:txBody>
        </p:sp>
      </p:grpSp>
      <p:sp>
        <p:nvSpPr>
          <p:cNvPr id="18" name="Content Placeholder 3"/>
          <p:cNvSpPr txBox="1">
            <a:spLocks/>
          </p:cNvSpPr>
          <p:nvPr/>
        </p:nvSpPr>
        <p:spPr>
          <a:xfrm>
            <a:off x="474792" y="2625931"/>
            <a:ext cx="8207375" cy="773812"/>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400"/>
              </a:spcAft>
            </a:pPr>
            <a:r>
              <a:rPr lang="en-GB" sz="1800" dirty="0">
                <a:solidFill>
                  <a:schemeClr val="tx1"/>
                </a:solidFill>
              </a:rPr>
              <a:t>Regardless of </a:t>
            </a:r>
            <a:r>
              <a:rPr lang="en-GB" sz="1800" dirty="0" err="1">
                <a:solidFill>
                  <a:schemeClr val="tx1"/>
                </a:solidFill>
              </a:rPr>
              <a:t>Brexit</a:t>
            </a:r>
            <a:r>
              <a:rPr lang="en-GB" sz="1800" dirty="0">
                <a:solidFill>
                  <a:schemeClr val="tx1"/>
                </a:solidFill>
              </a:rPr>
              <a:t>, organisations need to be aware of the new responsibilities </a:t>
            </a:r>
            <a:br>
              <a:rPr lang="en-GB" sz="1800" dirty="0">
                <a:solidFill>
                  <a:schemeClr val="tx1"/>
                </a:solidFill>
              </a:rPr>
            </a:br>
            <a:r>
              <a:rPr lang="en-GB" sz="1800" dirty="0">
                <a:solidFill>
                  <a:schemeClr val="tx1"/>
                </a:solidFill>
              </a:rPr>
              <a:t>the ruling raises</a:t>
            </a:r>
          </a:p>
        </p:txBody>
      </p:sp>
    </p:spTree>
    <p:extLst>
      <p:ext uri="{BB962C8B-B14F-4D97-AF65-F5344CB8AC3E}">
        <p14:creationId xmlns:p14="http://schemas.microsoft.com/office/powerpoint/2010/main" val="401735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900"/>
                                        <p:tgtEl>
                                          <p:spTgt spid="4">
                                            <p:txEl>
                                              <p:pRg st="0" end="0"/>
                                            </p:txEl>
                                          </p:spTgt>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900"/>
                                        <p:tgtEl>
                                          <p:spTgt spid="12"/>
                                        </p:tgtEl>
                                      </p:cBhvr>
                                    </p:animEffect>
                                  </p:childTnLst>
                                </p:cTn>
                              </p:par>
                            </p:childTnLst>
                          </p:cTn>
                        </p:par>
                        <p:par>
                          <p:cTn id="12" fill="hold">
                            <p:stCondLst>
                              <p:cond delay="18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900"/>
                                        <p:tgtEl>
                                          <p:spTgt spid="15"/>
                                        </p:tgtEl>
                                      </p:cBhvr>
                                    </p:animEffect>
                                  </p:childTnLst>
                                </p:cTn>
                              </p:par>
                            </p:childTnLst>
                          </p:cTn>
                        </p:par>
                        <p:par>
                          <p:cTn id="16" fill="hold">
                            <p:stCondLst>
                              <p:cond delay="2700"/>
                            </p:stCondLst>
                            <p:childTnLst>
                              <p:par>
                                <p:cTn id="17" presetID="10"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900"/>
                                        <p:tgtEl>
                                          <p:spTgt spid="19"/>
                                        </p:tgtEl>
                                      </p:cBhvr>
                                    </p:animEffect>
                                  </p:childTnLst>
                                </p:cTn>
                              </p:par>
                            </p:childTnLst>
                          </p:cTn>
                        </p:par>
                        <p:par>
                          <p:cTn id="20" fill="hold">
                            <p:stCondLst>
                              <p:cond delay="36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900"/>
                                        <p:tgtEl>
                                          <p:spTgt spid="18"/>
                                        </p:tgtEl>
                                      </p:cBhvr>
                                    </p:animEffect>
                                  </p:childTnLst>
                                </p:cTn>
                              </p:par>
                            </p:childTnLst>
                          </p:cTn>
                        </p:par>
                        <p:par>
                          <p:cTn id="24" fill="hold">
                            <p:stCondLst>
                              <p:cond delay="4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2" grpId="0"/>
      <p:bldP spid="15"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solidFill>
                  <a:srgbClr val="009AE3"/>
                </a:solidFill>
              </a:rPr>
              <a:t>Obesity: one last question</a:t>
            </a:r>
          </a:p>
        </p:txBody>
      </p:sp>
      <p:sp>
        <p:nvSpPr>
          <p:cNvPr id="3" name="Date Placeholder 2"/>
          <p:cNvSpPr>
            <a:spLocks noGrp="1"/>
          </p:cNvSpPr>
          <p:nvPr>
            <p:ph type="dt" sz="half" idx="15"/>
          </p:nvPr>
        </p:nvSpPr>
        <p:spPr/>
        <p:txBody>
          <a:bodyPr/>
          <a:lstStyle/>
          <a:p>
            <a:r>
              <a:rPr lang="en-GB"/>
              <a:t>Employee wellbeing makes business sense </a:t>
            </a:r>
            <a:endParaRPr lang="en-GB" dirty="0"/>
          </a:p>
        </p:txBody>
      </p:sp>
      <p:sp>
        <p:nvSpPr>
          <p:cNvPr id="4" name="Content Placeholder 3"/>
          <p:cNvSpPr>
            <a:spLocks noGrp="1"/>
          </p:cNvSpPr>
          <p:nvPr>
            <p:ph idx="16"/>
          </p:nvPr>
        </p:nvSpPr>
        <p:spPr>
          <a:xfrm>
            <a:off x="468314" y="1309688"/>
            <a:ext cx="6671944" cy="679660"/>
          </a:xfrm>
        </p:spPr>
        <p:txBody>
          <a:bodyPr/>
          <a:lstStyle/>
          <a:p>
            <a:pPr lvl="0">
              <a:spcBef>
                <a:spcPct val="0"/>
              </a:spcBef>
              <a:spcAft>
                <a:spcPts val="0"/>
              </a:spcAft>
            </a:pPr>
            <a:r>
              <a:rPr lang="en-GB" sz="1800" b="1" dirty="0">
                <a:solidFill>
                  <a:prstClr val="black"/>
                </a:solidFill>
                <a:ea typeface="+mj-ea"/>
              </a:rPr>
              <a:t>Hands up whose company currently records obesity levels </a:t>
            </a:r>
            <a:br>
              <a:rPr lang="en-GB" sz="1800" b="1" dirty="0">
                <a:solidFill>
                  <a:prstClr val="black"/>
                </a:solidFill>
                <a:ea typeface="+mj-ea"/>
              </a:rPr>
            </a:br>
            <a:r>
              <a:rPr lang="en-GB" sz="1800" b="1" dirty="0">
                <a:solidFill>
                  <a:prstClr val="black"/>
                </a:solidFill>
                <a:ea typeface="+mj-ea"/>
              </a:rPr>
              <a:t>for employees involved in workplace accidents?</a:t>
            </a:r>
          </a:p>
          <a:p>
            <a:pPr>
              <a:spcAft>
                <a:spcPts val="1200"/>
              </a:spcAft>
            </a:pPr>
            <a:endParaRPr lang="en-GB" sz="1800" b="1" dirty="0">
              <a:solidFill>
                <a:schemeClr val="bg2"/>
              </a:solidFill>
            </a:endParaRPr>
          </a:p>
          <a:p>
            <a:pPr marL="285750" indent="-285750">
              <a:spcAft>
                <a:spcPts val="1200"/>
              </a:spcAft>
              <a:buFont typeface="Arial" panose="020B0604020202020204" pitchFamily="34" charset="0"/>
              <a:buChar char="•"/>
            </a:pPr>
            <a:endParaRPr lang="en-GB" sz="1800" dirty="0">
              <a:solidFill>
                <a:schemeClr val="tx1"/>
              </a:solidFill>
            </a:endParaRPr>
          </a:p>
        </p:txBody>
      </p:sp>
      <p:grpSp>
        <p:nvGrpSpPr>
          <p:cNvPr id="26" name="Group 25"/>
          <p:cNvGrpSpPr/>
          <p:nvPr/>
        </p:nvGrpSpPr>
        <p:grpSpPr>
          <a:xfrm>
            <a:off x="1803049" y="2307828"/>
            <a:ext cx="2389082" cy="1755105"/>
            <a:chOff x="1835449" y="2307828"/>
            <a:chExt cx="2389082" cy="1755105"/>
          </a:xfrm>
        </p:grpSpPr>
        <p:sp>
          <p:nvSpPr>
            <p:cNvPr id="15" name="Content Placeholder 3"/>
            <p:cNvSpPr txBox="1">
              <a:spLocks/>
            </p:cNvSpPr>
            <p:nvPr/>
          </p:nvSpPr>
          <p:spPr>
            <a:xfrm>
              <a:off x="1835449" y="3046316"/>
              <a:ext cx="2389082" cy="1016617"/>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spcAft>
                  <a:spcPts val="1200"/>
                </a:spcAft>
              </a:pPr>
              <a:r>
                <a:rPr lang="en-GB" sz="1600" dirty="0">
                  <a:solidFill>
                    <a:schemeClr val="tx1">
                      <a:lumMod val="75000"/>
                      <a:lumOff val="25000"/>
                    </a:schemeClr>
                  </a:solidFill>
                </a:rPr>
                <a:t>of employers record </a:t>
              </a:r>
              <a:br>
                <a:rPr lang="en-GB" sz="1600" dirty="0">
                  <a:solidFill>
                    <a:schemeClr val="tx1">
                      <a:lumMod val="75000"/>
                      <a:lumOff val="25000"/>
                    </a:schemeClr>
                  </a:solidFill>
                </a:rPr>
              </a:br>
              <a:r>
                <a:rPr lang="en-GB" sz="1600" dirty="0">
                  <a:solidFill>
                    <a:schemeClr val="tx1">
                      <a:lumMod val="75000"/>
                      <a:lumOff val="25000"/>
                    </a:schemeClr>
                  </a:solidFill>
                </a:rPr>
                <a:t>the obesity levels of employees involved </a:t>
              </a:r>
              <a:br>
                <a:rPr lang="en-GB" sz="1600" dirty="0">
                  <a:solidFill>
                    <a:schemeClr val="tx1">
                      <a:lumMod val="75000"/>
                      <a:lumOff val="25000"/>
                    </a:schemeClr>
                  </a:solidFill>
                </a:rPr>
              </a:br>
              <a:r>
                <a:rPr lang="en-GB" sz="1600" dirty="0">
                  <a:solidFill>
                    <a:schemeClr val="tx1">
                      <a:lumMod val="75000"/>
                      <a:lumOff val="25000"/>
                    </a:schemeClr>
                  </a:solidFill>
                </a:rPr>
                <a:t>in workplace accidents</a:t>
              </a:r>
            </a:p>
          </p:txBody>
        </p:sp>
        <p:sp>
          <p:nvSpPr>
            <p:cNvPr id="19" name="Content Placeholder 3"/>
            <p:cNvSpPr txBox="1">
              <a:spLocks/>
            </p:cNvSpPr>
            <p:nvPr/>
          </p:nvSpPr>
          <p:spPr>
            <a:xfrm>
              <a:off x="2314787" y="2307828"/>
              <a:ext cx="1423792" cy="685686"/>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spcAft>
                  <a:spcPts val="1200"/>
                </a:spcAft>
              </a:pPr>
              <a:r>
                <a:rPr lang="en-GB" sz="5000" b="1" dirty="0">
                  <a:solidFill>
                    <a:srgbClr val="009AE3"/>
                  </a:solidFill>
                </a:rPr>
                <a:t>30%</a:t>
              </a:r>
            </a:p>
          </p:txBody>
        </p:sp>
      </p:grpSp>
      <p:grpSp>
        <p:nvGrpSpPr>
          <p:cNvPr id="25" name="Group 24"/>
          <p:cNvGrpSpPr/>
          <p:nvPr/>
        </p:nvGrpSpPr>
        <p:grpSpPr>
          <a:xfrm>
            <a:off x="5029769" y="2307828"/>
            <a:ext cx="1805940" cy="1755105"/>
            <a:chOff x="5159361" y="2307828"/>
            <a:chExt cx="1805940" cy="1755105"/>
          </a:xfrm>
        </p:grpSpPr>
        <p:sp>
          <p:nvSpPr>
            <p:cNvPr id="21" name="Content Placeholder 3"/>
            <p:cNvSpPr txBox="1">
              <a:spLocks/>
            </p:cNvSpPr>
            <p:nvPr/>
          </p:nvSpPr>
          <p:spPr>
            <a:xfrm>
              <a:off x="5159361" y="3046316"/>
              <a:ext cx="1805940" cy="1016617"/>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spcAft>
                  <a:spcPts val="1200"/>
                </a:spcAft>
              </a:pPr>
              <a:r>
                <a:rPr lang="en-GB" sz="1600" dirty="0">
                  <a:solidFill>
                    <a:srgbClr val="5E5E5E"/>
                  </a:solidFill>
                </a:rPr>
                <a:t>of companies </a:t>
              </a:r>
              <a:br>
                <a:rPr lang="en-GB" sz="1600" dirty="0">
                  <a:solidFill>
                    <a:srgbClr val="5E5E5E"/>
                  </a:solidFill>
                </a:rPr>
              </a:br>
              <a:r>
                <a:rPr lang="en-GB" sz="1600" dirty="0">
                  <a:solidFill>
                    <a:srgbClr val="5E5E5E"/>
                  </a:solidFill>
                </a:rPr>
                <a:t>do not monitor </a:t>
              </a:r>
              <a:br>
                <a:rPr lang="en-GB" sz="1600" dirty="0">
                  <a:solidFill>
                    <a:srgbClr val="5E5E5E"/>
                  </a:solidFill>
                </a:rPr>
              </a:br>
              <a:r>
                <a:rPr lang="en-GB" sz="1600" dirty="0">
                  <a:solidFill>
                    <a:srgbClr val="5E5E5E"/>
                  </a:solidFill>
                </a:rPr>
                <a:t>levels of obesity</a:t>
              </a:r>
            </a:p>
          </p:txBody>
        </p:sp>
        <p:sp>
          <p:nvSpPr>
            <p:cNvPr id="22" name="Content Placeholder 3"/>
            <p:cNvSpPr txBox="1">
              <a:spLocks/>
            </p:cNvSpPr>
            <p:nvPr/>
          </p:nvSpPr>
          <p:spPr>
            <a:xfrm>
              <a:off x="5347128" y="2307828"/>
              <a:ext cx="1423792" cy="685686"/>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spcAft>
                  <a:spcPts val="1200"/>
                </a:spcAft>
              </a:pPr>
              <a:r>
                <a:rPr lang="en-GB" sz="5000" b="1" dirty="0">
                  <a:solidFill>
                    <a:srgbClr val="009AE3"/>
                  </a:solidFill>
                </a:rPr>
                <a:t>54%</a:t>
              </a:r>
            </a:p>
          </p:txBody>
        </p:sp>
      </p:grpSp>
    </p:spTree>
    <p:extLst>
      <p:ext uri="{BB962C8B-B14F-4D97-AF65-F5344CB8AC3E}">
        <p14:creationId xmlns:p14="http://schemas.microsoft.com/office/powerpoint/2010/main" val="213961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900"/>
                                        <p:tgtEl>
                                          <p:spTgt spid="26"/>
                                        </p:tgtEl>
                                      </p:cBhvr>
                                    </p:animEffect>
                                  </p:childTnLst>
                                </p:cTn>
                              </p:par>
                            </p:childTnLst>
                          </p:cTn>
                        </p:par>
                        <p:par>
                          <p:cTn id="8" fill="hold">
                            <p:stCondLst>
                              <p:cond delay="9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9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650" y="0"/>
            <a:ext cx="9138699" cy="5145087"/>
          </a:xfrm>
        </p:spPr>
      </p:pic>
      <p:sp>
        <p:nvSpPr>
          <p:cNvPr id="3" name="Title 2"/>
          <p:cNvSpPr>
            <a:spLocks noGrp="1"/>
          </p:cNvSpPr>
          <p:nvPr>
            <p:ph type="title"/>
          </p:nvPr>
        </p:nvSpPr>
        <p:spPr>
          <a:xfrm>
            <a:off x="485775" y="418258"/>
            <a:ext cx="4454525" cy="894604"/>
          </a:xfrm>
        </p:spPr>
        <p:txBody>
          <a:bodyPr/>
          <a:lstStyle/>
          <a:p>
            <a:pPr algn="l"/>
            <a:r>
              <a:rPr lang="en-GB" sz="3200" cap="none" dirty="0"/>
              <a:t>The ageing </a:t>
            </a:r>
            <a:br>
              <a:rPr lang="en-GB" sz="3200" cap="none" dirty="0"/>
            </a:br>
            <a:r>
              <a:rPr lang="en-GB" sz="3200" cap="none" dirty="0"/>
              <a:t>workforce</a:t>
            </a:r>
            <a:endParaRPr lang="en-US" sz="3200" cap="none" dirty="0"/>
          </a:p>
        </p:txBody>
      </p:sp>
    </p:spTree>
    <p:extLst>
      <p:ext uri="{BB962C8B-B14F-4D97-AF65-F5344CB8AC3E}">
        <p14:creationId xmlns:p14="http://schemas.microsoft.com/office/powerpoint/2010/main" val="2122198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Ageing workforce: Demographic reality</a:t>
            </a:r>
            <a:endParaRPr lang="en-GB" dirty="0">
              <a:solidFill>
                <a:srgbClr val="009AE3"/>
              </a:solidFill>
            </a:endParaRP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sp>
        <p:nvSpPr>
          <p:cNvPr id="4" name="Content Placeholder 3"/>
          <p:cNvSpPr>
            <a:spLocks noGrp="1"/>
          </p:cNvSpPr>
          <p:nvPr>
            <p:ph idx="16"/>
          </p:nvPr>
        </p:nvSpPr>
        <p:spPr>
          <a:xfrm>
            <a:off x="468314" y="1309688"/>
            <a:ext cx="6671944" cy="679660"/>
          </a:xfrm>
        </p:spPr>
        <p:txBody>
          <a:bodyPr/>
          <a:lstStyle/>
          <a:p>
            <a:r>
              <a:rPr lang="en-GB" sz="1800" b="1" dirty="0"/>
              <a:t>How many companies know how many of their employees are above the state pension age? </a:t>
            </a:r>
            <a:r>
              <a:rPr lang="en-GB" sz="1800" i="1" dirty="0">
                <a:solidFill>
                  <a:srgbClr val="5E5E5E"/>
                </a:solidFill>
              </a:rPr>
              <a:t>(show of hands)</a:t>
            </a:r>
          </a:p>
        </p:txBody>
      </p:sp>
      <p:sp>
        <p:nvSpPr>
          <p:cNvPr id="7" name="Content Placeholder 3"/>
          <p:cNvSpPr txBox="1">
            <a:spLocks/>
          </p:cNvSpPr>
          <p:nvPr/>
        </p:nvSpPr>
        <p:spPr>
          <a:xfrm>
            <a:off x="468313" y="2210402"/>
            <a:ext cx="7281004"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dirty="0">
                <a:solidFill>
                  <a:srgbClr val="009AE3"/>
                </a:solidFill>
              </a:rPr>
              <a:t>In 10 years (2028) the state pension age for both sexes will be 67</a:t>
            </a:r>
          </a:p>
        </p:txBody>
      </p:sp>
      <p:sp>
        <p:nvSpPr>
          <p:cNvPr id="9" name="Content Placeholder 3"/>
          <p:cNvSpPr txBox="1">
            <a:spLocks/>
          </p:cNvSpPr>
          <p:nvPr/>
        </p:nvSpPr>
        <p:spPr>
          <a:xfrm>
            <a:off x="468313" y="2787118"/>
            <a:ext cx="6497002" cy="56302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dirty="0">
                <a:solidFill>
                  <a:srgbClr val="009AE3"/>
                </a:solidFill>
              </a:rPr>
              <a:t>Older workers have specific health and safety risks, needing need specific types of support</a:t>
            </a:r>
          </a:p>
        </p:txBody>
      </p:sp>
      <p:grpSp>
        <p:nvGrpSpPr>
          <p:cNvPr id="5" name="Group 4"/>
          <p:cNvGrpSpPr/>
          <p:nvPr/>
        </p:nvGrpSpPr>
        <p:grpSpPr>
          <a:xfrm>
            <a:off x="468313" y="3623034"/>
            <a:ext cx="6276703" cy="368621"/>
            <a:chOff x="468313" y="3623034"/>
            <a:chExt cx="6276703" cy="368621"/>
          </a:xfrm>
        </p:grpSpPr>
        <p:sp>
          <p:nvSpPr>
            <p:cNvPr id="8" name="Content Placeholder 3"/>
            <p:cNvSpPr txBox="1">
              <a:spLocks/>
            </p:cNvSpPr>
            <p:nvPr/>
          </p:nvSpPr>
          <p:spPr>
            <a:xfrm>
              <a:off x="855273" y="3700794"/>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rgbClr val="5E5E5E"/>
                  </a:solidFill>
                </a:rPr>
                <a:t>Are you ready?</a:t>
              </a:r>
            </a:p>
          </p:txBody>
        </p:sp>
        <p:sp>
          <p:nvSpPr>
            <p:cNvPr id="11" name="Content Placeholder 3"/>
            <p:cNvSpPr txBox="1">
              <a:spLocks/>
            </p:cNvSpPr>
            <p:nvPr/>
          </p:nvSpPr>
          <p:spPr>
            <a:xfrm>
              <a:off x="468313" y="3623034"/>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Q:</a:t>
              </a:r>
            </a:p>
          </p:txBody>
        </p:sp>
      </p:grpSp>
    </p:spTree>
    <p:extLst>
      <p:ext uri="{BB962C8B-B14F-4D97-AF65-F5344CB8AC3E}">
        <p14:creationId xmlns:p14="http://schemas.microsoft.com/office/powerpoint/2010/main" val="311545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900"/>
                                        <p:tgtEl>
                                          <p:spTgt spid="7"/>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900"/>
                                        <p:tgtEl>
                                          <p:spTgt spid="9"/>
                                        </p:tgtEl>
                                      </p:cBhvr>
                                    </p:animEffect>
                                  </p:childTnLst>
                                </p:cTn>
                              </p:par>
                            </p:childTnLst>
                          </p:cTn>
                        </p:par>
                        <p:par>
                          <p:cTn id="12" fill="hold">
                            <p:stCondLst>
                              <p:cond delay="18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Ageing workforce: inescapable facts</a:t>
            </a: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sp>
        <p:nvSpPr>
          <p:cNvPr id="4" name="Content Placeholder 3"/>
          <p:cNvSpPr>
            <a:spLocks noGrp="1"/>
          </p:cNvSpPr>
          <p:nvPr>
            <p:ph idx="16"/>
          </p:nvPr>
        </p:nvSpPr>
        <p:spPr>
          <a:xfrm>
            <a:off x="468314" y="1309688"/>
            <a:ext cx="6671944" cy="375102"/>
          </a:xfrm>
        </p:spPr>
        <p:txBody>
          <a:bodyPr/>
          <a:lstStyle/>
          <a:p>
            <a:pPr>
              <a:spcAft>
                <a:spcPts val="1200"/>
              </a:spcAft>
            </a:pPr>
            <a:r>
              <a:rPr lang="en-GB" sz="1800" b="1" dirty="0">
                <a:solidFill>
                  <a:schemeClr val="tx1"/>
                </a:solidFill>
              </a:rPr>
              <a:t>Ageing affects us all differently and in a number of ways:</a:t>
            </a:r>
          </a:p>
        </p:txBody>
      </p:sp>
      <p:sp>
        <p:nvSpPr>
          <p:cNvPr id="15" name="Content Placeholder 3"/>
          <p:cNvSpPr txBox="1">
            <a:spLocks/>
          </p:cNvSpPr>
          <p:nvPr/>
        </p:nvSpPr>
        <p:spPr>
          <a:xfrm>
            <a:off x="468314" y="1795683"/>
            <a:ext cx="6671944" cy="32326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180975" indent="-180975">
              <a:spcAft>
                <a:spcPts val="1200"/>
              </a:spcAft>
              <a:buFont typeface="Arial"/>
              <a:buChar char="•"/>
            </a:pPr>
            <a:r>
              <a:rPr lang="en-GB" sz="1600" dirty="0">
                <a:solidFill>
                  <a:schemeClr val="tx1"/>
                </a:solidFill>
              </a:rPr>
              <a:t>Eye sight, lung function, hearing and joints degenerate</a:t>
            </a:r>
          </a:p>
        </p:txBody>
      </p:sp>
      <p:sp>
        <p:nvSpPr>
          <p:cNvPr id="16" name="Content Placeholder 3"/>
          <p:cNvSpPr txBox="1">
            <a:spLocks/>
          </p:cNvSpPr>
          <p:nvPr/>
        </p:nvSpPr>
        <p:spPr>
          <a:xfrm>
            <a:off x="468314" y="2301120"/>
            <a:ext cx="6671944" cy="498222"/>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180975" indent="-180975">
              <a:spcAft>
                <a:spcPts val="1200"/>
              </a:spcAft>
              <a:buFont typeface="Arial"/>
              <a:buChar char="•"/>
            </a:pPr>
            <a:r>
              <a:rPr lang="en-GB" sz="1600" dirty="0">
                <a:solidFill>
                  <a:schemeClr val="tx1"/>
                </a:solidFill>
              </a:rPr>
              <a:t>However, key elements of cognitive performance </a:t>
            </a:r>
            <a:r>
              <a:rPr lang="en-GB" sz="1600" dirty="0" err="1">
                <a:solidFill>
                  <a:schemeClr val="tx1"/>
                </a:solidFill>
              </a:rPr>
              <a:t>i.e</a:t>
            </a:r>
            <a:r>
              <a:rPr lang="en-GB" sz="1600" dirty="0">
                <a:solidFill>
                  <a:schemeClr val="tx1"/>
                </a:solidFill>
              </a:rPr>
              <a:t> intelligence, knowledge and use of language do not show marked decrease until after 70</a:t>
            </a:r>
          </a:p>
        </p:txBody>
      </p:sp>
      <p:sp>
        <p:nvSpPr>
          <p:cNvPr id="17" name="Content Placeholder 3"/>
          <p:cNvSpPr txBox="1">
            <a:spLocks/>
          </p:cNvSpPr>
          <p:nvPr/>
        </p:nvSpPr>
        <p:spPr>
          <a:xfrm>
            <a:off x="468314" y="2981516"/>
            <a:ext cx="6671944" cy="498222"/>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180975" indent="-180975">
              <a:spcAft>
                <a:spcPts val="1200"/>
              </a:spcAft>
              <a:buFont typeface="Arial"/>
              <a:buChar char="•"/>
            </a:pPr>
            <a:r>
              <a:rPr lang="en-GB" sz="1600" dirty="0">
                <a:solidFill>
                  <a:schemeClr val="tx1"/>
                </a:solidFill>
              </a:rPr>
              <a:t>Little evidence that older workers have an increased risk of occupational accidents v younger workers</a:t>
            </a:r>
          </a:p>
        </p:txBody>
      </p:sp>
      <p:sp>
        <p:nvSpPr>
          <p:cNvPr id="18" name="Content Placeholder 3"/>
          <p:cNvSpPr txBox="1">
            <a:spLocks/>
          </p:cNvSpPr>
          <p:nvPr/>
        </p:nvSpPr>
        <p:spPr>
          <a:xfrm>
            <a:off x="468314" y="3661911"/>
            <a:ext cx="6671944" cy="498222"/>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180975" indent="-180975">
              <a:spcAft>
                <a:spcPts val="1200"/>
              </a:spcAft>
              <a:buFont typeface="Arial"/>
              <a:buChar char="•"/>
            </a:pPr>
            <a:r>
              <a:rPr lang="en-GB" sz="1600" dirty="0">
                <a:solidFill>
                  <a:schemeClr val="tx1"/>
                </a:solidFill>
              </a:rPr>
              <a:t>BUT, accidents in older workers more likely to result in more serious injuries, permanent disabilities or death</a:t>
            </a:r>
          </a:p>
        </p:txBody>
      </p:sp>
    </p:spTree>
    <p:extLst>
      <p:ext uri="{BB962C8B-B14F-4D97-AF65-F5344CB8AC3E}">
        <p14:creationId xmlns:p14="http://schemas.microsoft.com/office/powerpoint/2010/main" val="7418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900"/>
                                        <p:tgtEl>
                                          <p:spTgt spid="15"/>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900"/>
                                        <p:tgtEl>
                                          <p:spTgt spid="16"/>
                                        </p:tgtEl>
                                      </p:cBhvr>
                                    </p:animEffect>
                                  </p:childTnLst>
                                </p:cTn>
                              </p:par>
                            </p:childTnLst>
                          </p:cTn>
                        </p:par>
                        <p:par>
                          <p:cTn id="12" fill="hold">
                            <p:stCondLst>
                              <p:cond delay="18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900"/>
                                        <p:tgtEl>
                                          <p:spTgt spid="17"/>
                                        </p:tgtEl>
                                      </p:cBhvr>
                                    </p:animEffect>
                                  </p:childTnLst>
                                </p:cTn>
                              </p:par>
                            </p:childTnLst>
                          </p:cTn>
                        </p:par>
                        <p:par>
                          <p:cTn id="16" fill="hold">
                            <p:stCondLst>
                              <p:cond delay="27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9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Ageing workforce: So what are we doing?</a:t>
            </a: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grpSp>
        <p:nvGrpSpPr>
          <p:cNvPr id="7" name="Group 6"/>
          <p:cNvGrpSpPr/>
          <p:nvPr/>
        </p:nvGrpSpPr>
        <p:grpSpPr>
          <a:xfrm>
            <a:off x="468313" y="1241168"/>
            <a:ext cx="7985277" cy="368621"/>
            <a:chOff x="468313" y="1241168"/>
            <a:chExt cx="7985277" cy="368621"/>
          </a:xfrm>
        </p:grpSpPr>
        <p:sp>
          <p:nvSpPr>
            <p:cNvPr id="21" name="Content Placeholder 3"/>
            <p:cNvSpPr txBox="1">
              <a:spLocks/>
            </p:cNvSpPr>
            <p:nvPr/>
          </p:nvSpPr>
          <p:spPr>
            <a:xfrm>
              <a:off x="855273" y="1318928"/>
              <a:ext cx="7598317"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chemeClr val="tx1">
                      <a:lumMod val="75000"/>
                      <a:lumOff val="25000"/>
                    </a:schemeClr>
                  </a:solidFill>
                </a:rPr>
                <a:t>Who here conducts specific health and safety risk audits around older employees?</a:t>
              </a:r>
            </a:p>
          </p:txBody>
        </p:sp>
        <p:sp>
          <p:nvSpPr>
            <p:cNvPr id="22" name="Content Placeholder 3"/>
            <p:cNvSpPr txBox="1">
              <a:spLocks/>
            </p:cNvSpPr>
            <p:nvPr/>
          </p:nvSpPr>
          <p:spPr>
            <a:xfrm>
              <a:off x="468313" y="1241168"/>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Q:</a:t>
              </a:r>
            </a:p>
          </p:txBody>
        </p:sp>
      </p:grpSp>
      <p:grpSp>
        <p:nvGrpSpPr>
          <p:cNvPr id="8" name="Group 7"/>
          <p:cNvGrpSpPr/>
          <p:nvPr/>
        </p:nvGrpSpPr>
        <p:grpSpPr>
          <a:xfrm>
            <a:off x="468313" y="2120868"/>
            <a:ext cx="7985277" cy="368621"/>
            <a:chOff x="468313" y="2147325"/>
            <a:chExt cx="7985277" cy="368621"/>
          </a:xfrm>
        </p:grpSpPr>
        <p:sp>
          <p:nvSpPr>
            <p:cNvPr id="23" name="Content Placeholder 3"/>
            <p:cNvSpPr txBox="1">
              <a:spLocks/>
            </p:cNvSpPr>
            <p:nvPr/>
          </p:nvSpPr>
          <p:spPr>
            <a:xfrm>
              <a:off x="855273" y="2225085"/>
              <a:ext cx="7598317"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chemeClr val="tx1">
                      <a:lumMod val="75000"/>
                      <a:lumOff val="25000"/>
                    </a:schemeClr>
                  </a:solidFill>
                </a:rPr>
                <a:t>Who has an OH programme designed for older employees?</a:t>
              </a:r>
            </a:p>
          </p:txBody>
        </p:sp>
        <p:sp>
          <p:nvSpPr>
            <p:cNvPr id="24" name="Content Placeholder 3"/>
            <p:cNvSpPr txBox="1">
              <a:spLocks/>
            </p:cNvSpPr>
            <p:nvPr/>
          </p:nvSpPr>
          <p:spPr>
            <a:xfrm>
              <a:off x="468313" y="2147325"/>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Q:</a:t>
              </a:r>
            </a:p>
          </p:txBody>
        </p:sp>
      </p:grpSp>
      <p:grpSp>
        <p:nvGrpSpPr>
          <p:cNvPr id="9" name="Group 8"/>
          <p:cNvGrpSpPr/>
          <p:nvPr/>
        </p:nvGrpSpPr>
        <p:grpSpPr>
          <a:xfrm>
            <a:off x="468313" y="3000568"/>
            <a:ext cx="7985277" cy="368621"/>
            <a:chOff x="468313" y="3000568"/>
            <a:chExt cx="7985277" cy="368621"/>
          </a:xfrm>
        </p:grpSpPr>
        <p:sp>
          <p:nvSpPr>
            <p:cNvPr id="25" name="Content Placeholder 3"/>
            <p:cNvSpPr txBox="1">
              <a:spLocks/>
            </p:cNvSpPr>
            <p:nvPr/>
          </p:nvSpPr>
          <p:spPr>
            <a:xfrm>
              <a:off x="855273" y="3078328"/>
              <a:ext cx="7598317"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chemeClr val="tx1">
                      <a:lumMod val="75000"/>
                      <a:lumOff val="25000"/>
                    </a:schemeClr>
                  </a:solidFill>
                </a:rPr>
                <a:t>Who trains line managers specifically around age- related employee issues?</a:t>
              </a:r>
            </a:p>
          </p:txBody>
        </p:sp>
        <p:sp>
          <p:nvSpPr>
            <p:cNvPr id="26" name="Content Placeholder 3"/>
            <p:cNvSpPr txBox="1">
              <a:spLocks/>
            </p:cNvSpPr>
            <p:nvPr/>
          </p:nvSpPr>
          <p:spPr>
            <a:xfrm>
              <a:off x="468313" y="3000568"/>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Q:</a:t>
              </a:r>
            </a:p>
          </p:txBody>
        </p:sp>
      </p:grpSp>
    </p:spTree>
    <p:extLst>
      <p:ext uri="{BB962C8B-B14F-4D97-AF65-F5344CB8AC3E}">
        <p14:creationId xmlns:p14="http://schemas.microsoft.com/office/powerpoint/2010/main" val="417997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9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9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9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Ageing workforce: what can we do?</a:t>
            </a: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grpSp>
        <p:nvGrpSpPr>
          <p:cNvPr id="4" name="Group 3"/>
          <p:cNvGrpSpPr/>
          <p:nvPr/>
        </p:nvGrpSpPr>
        <p:grpSpPr>
          <a:xfrm>
            <a:off x="474663" y="1676350"/>
            <a:ext cx="1190908" cy="1926613"/>
            <a:chOff x="474663" y="1451203"/>
            <a:chExt cx="1190908" cy="1926613"/>
          </a:xfrm>
        </p:grpSpPr>
        <p:sp>
          <p:nvSpPr>
            <p:cNvPr id="15" name="Content Placeholder 3"/>
            <p:cNvSpPr txBox="1">
              <a:spLocks/>
            </p:cNvSpPr>
            <p:nvPr/>
          </p:nvSpPr>
          <p:spPr>
            <a:xfrm>
              <a:off x="474663" y="2492443"/>
              <a:ext cx="1190908" cy="88537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500" dirty="0">
                  <a:solidFill>
                    <a:srgbClr val="5E5E5E"/>
                  </a:solidFill>
                </a:rPr>
                <a:t>Risk </a:t>
              </a:r>
              <a:br>
                <a:rPr lang="en-GB" sz="1500" dirty="0">
                  <a:solidFill>
                    <a:srgbClr val="5E5E5E"/>
                  </a:solidFill>
                </a:rPr>
              </a:br>
              <a:r>
                <a:rPr lang="en-GB" sz="1500" dirty="0">
                  <a:solidFill>
                    <a:srgbClr val="5E5E5E"/>
                  </a:solidFill>
                </a:rPr>
                <a:t>Management</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884" y="1451203"/>
              <a:ext cx="810882" cy="810882"/>
            </a:xfrm>
            <a:prstGeom prst="rect">
              <a:avLst/>
            </a:prstGeom>
          </p:spPr>
        </p:pic>
      </p:grpSp>
      <p:grpSp>
        <p:nvGrpSpPr>
          <p:cNvPr id="5" name="Group 4"/>
          <p:cNvGrpSpPr/>
          <p:nvPr/>
        </p:nvGrpSpPr>
        <p:grpSpPr>
          <a:xfrm>
            <a:off x="2125597" y="1636435"/>
            <a:ext cx="1238416" cy="1966528"/>
            <a:chOff x="2125597" y="1411288"/>
            <a:chExt cx="1238416" cy="1966528"/>
          </a:xfrm>
        </p:grpSpPr>
        <p:sp>
          <p:nvSpPr>
            <p:cNvPr id="27" name="Content Placeholder 3"/>
            <p:cNvSpPr txBox="1">
              <a:spLocks/>
            </p:cNvSpPr>
            <p:nvPr/>
          </p:nvSpPr>
          <p:spPr>
            <a:xfrm>
              <a:off x="2125597" y="2492443"/>
              <a:ext cx="1238416" cy="88537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500" dirty="0">
                  <a:solidFill>
                    <a:srgbClr val="5E5E5E"/>
                  </a:solidFill>
                </a:rPr>
                <a:t>Health </a:t>
              </a:r>
              <a:br>
                <a:rPr lang="en-GB" sz="1500" dirty="0">
                  <a:solidFill>
                    <a:srgbClr val="5E5E5E"/>
                  </a:solidFill>
                </a:rPr>
              </a:br>
              <a:r>
                <a:rPr lang="en-GB" sz="1500" dirty="0">
                  <a:solidFill>
                    <a:srgbClr val="5E5E5E"/>
                  </a:solidFill>
                </a:rPr>
                <a:t>Care services</a:t>
              </a:r>
            </a:p>
          </p:txBody>
        </p:sp>
        <p:pic>
          <p:nvPicPr>
            <p:cNvPr id="43" name="Picture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489" y="1411288"/>
              <a:ext cx="890712" cy="890712"/>
            </a:xfrm>
            <a:prstGeom prst="rect">
              <a:avLst/>
            </a:prstGeom>
          </p:spPr>
        </p:pic>
      </p:grpSp>
      <p:grpSp>
        <p:nvGrpSpPr>
          <p:cNvPr id="7" name="Group 6"/>
          <p:cNvGrpSpPr/>
          <p:nvPr/>
        </p:nvGrpSpPr>
        <p:grpSpPr>
          <a:xfrm>
            <a:off x="3824039" y="1654832"/>
            <a:ext cx="1412082" cy="1948131"/>
            <a:chOff x="3824039" y="1429685"/>
            <a:chExt cx="1412082" cy="1948131"/>
          </a:xfrm>
        </p:grpSpPr>
        <p:sp>
          <p:nvSpPr>
            <p:cNvPr id="30" name="Content Placeholder 3"/>
            <p:cNvSpPr txBox="1">
              <a:spLocks/>
            </p:cNvSpPr>
            <p:nvPr/>
          </p:nvSpPr>
          <p:spPr>
            <a:xfrm>
              <a:off x="3824039" y="2492443"/>
              <a:ext cx="1412082" cy="88537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500" dirty="0">
                  <a:solidFill>
                    <a:srgbClr val="5E5E5E"/>
                  </a:solidFill>
                </a:rPr>
                <a:t>Prevailing attitudes</a:t>
              </a:r>
            </a:p>
          </p:txBody>
        </p:sp>
        <p:pic>
          <p:nvPicPr>
            <p:cNvPr id="44" name="Picture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3721" y="1429685"/>
              <a:ext cx="796188" cy="796188"/>
            </a:xfrm>
            <a:prstGeom prst="rect">
              <a:avLst/>
            </a:prstGeom>
          </p:spPr>
        </p:pic>
      </p:grpSp>
      <p:grpSp>
        <p:nvGrpSpPr>
          <p:cNvPr id="8" name="Group 7"/>
          <p:cNvGrpSpPr/>
          <p:nvPr/>
        </p:nvGrpSpPr>
        <p:grpSpPr>
          <a:xfrm>
            <a:off x="5696147" y="1677077"/>
            <a:ext cx="1367162" cy="1925886"/>
            <a:chOff x="5696147" y="1451930"/>
            <a:chExt cx="1367162" cy="1925886"/>
          </a:xfrm>
        </p:grpSpPr>
        <p:sp>
          <p:nvSpPr>
            <p:cNvPr id="33" name="Content Placeholder 3"/>
            <p:cNvSpPr txBox="1">
              <a:spLocks/>
            </p:cNvSpPr>
            <p:nvPr/>
          </p:nvSpPr>
          <p:spPr>
            <a:xfrm>
              <a:off x="5696147" y="2492443"/>
              <a:ext cx="1367162" cy="88537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500" dirty="0">
                  <a:solidFill>
                    <a:srgbClr val="5E5E5E"/>
                  </a:solidFill>
                </a:rPr>
                <a:t>Manager </a:t>
              </a:r>
              <a:br>
                <a:rPr lang="en-GB" sz="1500" dirty="0">
                  <a:solidFill>
                    <a:srgbClr val="5E5E5E"/>
                  </a:solidFill>
                </a:rPr>
              </a:br>
              <a:r>
                <a:rPr lang="en-GB" sz="1500" dirty="0">
                  <a:solidFill>
                    <a:srgbClr val="5E5E5E"/>
                  </a:solidFill>
                </a:rPr>
                <a:t>training</a:t>
              </a:r>
            </a:p>
          </p:txBody>
        </p:sp>
        <p:pic>
          <p:nvPicPr>
            <p:cNvPr id="45" name="Picture 4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4967" y="1451930"/>
              <a:ext cx="768119" cy="768119"/>
            </a:xfrm>
            <a:prstGeom prst="rect">
              <a:avLst/>
            </a:prstGeom>
          </p:spPr>
        </p:pic>
      </p:grpSp>
      <p:grpSp>
        <p:nvGrpSpPr>
          <p:cNvPr id="9" name="Group 8"/>
          <p:cNvGrpSpPr/>
          <p:nvPr/>
        </p:nvGrpSpPr>
        <p:grpSpPr>
          <a:xfrm>
            <a:off x="7523334" y="1744737"/>
            <a:ext cx="1125366" cy="1858226"/>
            <a:chOff x="7523334" y="1519590"/>
            <a:chExt cx="1125366" cy="1858226"/>
          </a:xfrm>
        </p:grpSpPr>
        <p:sp>
          <p:nvSpPr>
            <p:cNvPr id="36" name="Content Placeholder 3"/>
            <p:cNvSpPr txBox="1">
              <a:spLocks/>
            </p:cNvSpPr>
            <p:nvPr/>
          </p:nvSpPr>
          <p:spPr>
            <a:xfrm>
              <a:off x="7523334" y="2492443"/>
              <a:ext cx="1125366" cy="88537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500" dirty="0">
                  <a:solidFill>
                    <a:srgbClr val="5E5E5E"/>
                  </a:solidFill>
                </a:rPr>
                <a:t>Working practices</a:t>
              </a:r>
            </a:p>
          </p:txBody>
        </p:sp>
        <p:pic>
          <p:nvPicPr>
            <p:cNvPr id="46" name="Picture 4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41083" y="1519590"/>
              <a:ext cx="685654" cy="685654"/>
            </a:xfrm>
            <a:prstGeom prst="rect">
              <a:avLst/>
            </a:prstGeom>
          </p:spPr>
        </p:pic>
      </p:grpSp>
    </p:spTree>
    <p:extLst>
      <p:ext uri="{BB962C8B-B14F-4D97-AF65-F5344CB8AC3E}">
        <p14:creationId xmlns:p14="http://schemas.microsoft.com/office/powerpoint/2010/main" val="2607224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900"/>
                                        <p:tgtEl>
                                          <p:spTgt spid="4"/>
                                        </p:tgtEl>
                                      </p:cBhvr>
                                    </p:animEffect>
                                  </p:childTnLst>
                                </p:cTn>
                              </p:par>
                            </p:childTnLst>
                          </p:cTn>
                        </p:par>
                        <p:par>
                          <p:cTn id="8" fill="hold">
                            <p:stCondLst>
                              <p:cond delay="9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900"/>
                                        <p:tgtEl>
                                          <p:spTgt spid="5"/>
                                        </p:tgtEl>
                                      </p:cBhvr>
                                    </p:animEffect>
                                  </p:childTnLst>
                                </p:cTn>
                              </p:par>
                            </p:childTnLst>
                          </p:cTn>
                        </p:par>
                        <p:par>
                          <p:cTn id="12" fill="hold">
                            <p:stCondLst>
                              <p:cond delay="18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900"/>
                                        <p:tgtEl>
                                          <p:spTgt spid="7"/>
                                        </p:tgtEl>
                                      </p:cBhvr>
                                    </p:animEffect>
                                  </p:childTnLst>
                                </p:cTn>
                              </p:par>
                            </p:childTnLst>
                          </p:cTn>
                        </p:par>
                        <p:par>
                          <p:cTn id="16" fill="hold">
                            <p:stCondLst>
                              <p:cond delay="27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900"/>
                                        <p:tgtEl>
                                          <p:spTgt spid="8"/>
                                        </p:tgtEl>
                                      </p:cBhvr>
                                    </p:animEffect>
                                  </p:childTnLst>
                                </p:cTn>
                              </p:par>
                            </p:childTnLst>
                          </p:cTn>
                        </p:par>
                        <p:par>
                          <p:cTn id="20" fill="hold">
                            <p:stCondLst>
                              <p:cond delay="36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9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IRMIC wellbeing 16 9 PowerPoint Size.jpg"/>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t="9401" r="15311" b="5961"/>
          <a:stretch/>
        </p:blipFill>
        <p:spPr>
          <a:xfrm>
            <a:off x="0" y="0"/>
            <a:ext cx="9143999" cy="5145088"/>
          </a:xfrm>
        </p:spPr>
      </p:pic>
      <p:sp>
        <p:nvSpPr>
          <p:cNvPr id="3" name="Title 2"/>
          <p:cNvSpPr>
            <a:spLocks noGrp="1"/>
          </p:cNvSpPr>
          <p:nvPr>
            <p:ph type="title"/>
          </p:nvPr>
        </p:nvSpPr>
        <p:spPr>
          <a:xfrm>
            <a:off x="485775" y="418259"/>
            <a:ext cx="3705225" cy="894604"/>
          </a:xfrm>
        </p:spPr>
        <p:txBody>
          <a:bodyPr/>
          <a:lstStyle/>
          <a:p>
            <a:pPr algn="l"/>
            <a:r>
              <a:rPr lang="en-US" sz="3200" cap="none" dirty="0"/>
              <a:t>Mental health </a:t>
            </a:r>
            <a:br>
              <a:rPr lang="en-US" sz="3200" cap="none" dirty="0"/>
            </a:br>
            <a:r>
              <a:rPr lang="en-US" sz="3200" b="0" cap="none" dirty="0"/>
              <a:t>under pressure</a:t>
            </a:r>
          </a:p>
        </p:txBody>
      </p:sp>
    </p:spTree>
    <p:extLst>
      <p:ext uri="{BB962C8B-B14F-4D97-AF65-F5344CB8AC3E}">
        <p14:creationId xmlns:p14="http://schemas.microsoft.com/office/powerpoint/2010/main" val="240845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Mental health: disability or not?</a:t>
            </a:r>
            <a:endParaRPr lang="en-GB" dirty="0">
              <a:solidFill>
                <a:srgbClr val="009AE3"/>
              </a:solidFill>
            </a:endParaRP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sp>
        <p:nvSpPr>
          <p:cNvPr id="7" name="Content Placeholder 3"/>
          <p:cNvSpPr txBox="1">
            <a:spLocks/>
          </p:cNvSpPr>
          <p:nvPr/>
        </p:nvSpPr>
        <p:spPr>
          <a:xfrm>
            <a:off x="855273" y="1412040"/>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rgbClr val="282828">
                    <a:lumMod val="75000"/>
                    <a:lumOff val="25000"/>
                  </a:srgbClr>
                </a:solidFill>
              </a:rPr>
              <a:t>Is a mental health problem legally defined as a disability?</a:t>
            </a:r>
          </a:p>
        </p:txBody>
      </p:sp>
      <p:sp>
        <p:nvSpPr>
          <p:cNvPr id="8" name="Content Placeholder 3"/>
          <p:cNvSpPr txBox="1">
            <a:spLocks/>
          </p:cNvSpPr>
          <p:nvPr/>
        </p:nvSpPr>
        <p:spPr>
          <a:xfrm>
            <a:off x="468313" y="1340760"/>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Q:</a:t>
            </a:r>
          </a:p>
        </p:txBody>
      </p:sp>
      <p:grpSp>
        <p:nvGrpSpPr>
          <p:cNvPr id="4" name="Group 3"/>
          <p:cNvGrpSpPr/>
          <p:nvPr/>
        </p:nvGrpSpPr>
        <p:grpSpPr>
          <a:xfrm>
            <a:off x="468313" y="2047684"/>
            <a:ext cx="6276703" cy="362141"/>
            <a:chOff x="468313" y="2047684"/>
            <a:chExt cx="6276703" cy="362141"/>
          </a:xfrm>
        </p:grpSpPr>
        <p:sp>
          <p:nvSpPr>
            <p:cNvPr id="15" name="Content Placeholder 3"/>
            <p:cNvSpPr txBox="1">
              <a:spLocks/>
            </p:cNvSpPr>
            <p:nvPr/>
          </p:nvSpPr>
          <p:spPr>
            <a:xfrm>
              <a:off x="855273" y="2118964"/>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b="1" dirty="0">
                  <a:solidFill>
                    <a:srgbClr val="282828">
                      <a:lumMod val="75000"/>
                      <a:lumOff val="25000"/>
                    </a:srgbClr>
                  </a:solidFill>
                </a:rPr>
                <a:t>Yes</a:t>
              </a:r>
            </a:p>
          </p:txBody>
        </p:sp>
        <p:sp>
          <p:nvSpPr>
            <p:cNvPr id="16" name="Content Placeholder 3"/>
            <p:cNvSpPr txBox="1">
              <a:spLocks/>
            </p:cNvSpPr>
            <p:nvPr/>
          </p:nvSpPr>
          <p:spPr>
            <a:xfrm>
              <a:off x="468313" y="2047684"/>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A:</a:t>
              </a:r>
            </a:p>
          </p:txBody>
        </p:sp>
      </p:grpSp>
      <p:grpSp>
        <p:nvGrpSpPr>
          <p:cNvPr id="17" name="Group 16"/>
          <p:cNvGrpSpPr/>
          <p:nvPr/>
        </p:nvGrpSpPr>
        <p:grpSpPr>
          <a:xfrm>
            <a:off x="468313" y="3448371"/>
            <a:ext cx="6101491" cy="761412"/>
            <a:chOff x="468313" y="3739969"/>
            <a:chExt cx="6101491" cy="761412"/>
          </a:xfrm>
        </p:grpSpPr>
        <p:sp>
          <p:nvSpPr>
            <p:cNvPr id="18" name="Text Placeholder 22"/>
            <p:cNvSpPr txBox="1">
              <a:spLocks/>
            </p:cNvSpPr>
            <p:nvPr/>
          </p:nvSpPr>
          <p:spPr>
            <a:xfrm>
              <a:off x="755180" y="3811757"/>
              <a:ext cx="5562198" cy="689624"/>
            </a:xfrm>
            <a:prstGeom prst="rect">
              <a:avLst/>
            </a:prstGeom>
          </p:spPr>
          <p:txBody>
            <a:bodyPr vert="horz" wrap="square" lIns="0" tIns="0" rIns="0" bIns="0" rtlCol="0" anchor="ctr" anchorCtr="0">
              <a:noAutofit/>
            </a:bodyPr>
            <a:lstStyle>
              <a:defPPr>
                <a:defRPr lang="en-US"/>
              </a:defPPr>
              <a:lvl1pPr marL="0" algn="l" defTabSz="914400" rtl="0" eaLnBrk="1" latinLnBrk="0" hangingPunct="1">
                <a:lnSpc>
                  <a:spcPct val="90000"/>
                </a:lnSpc>
                <a:spcAft>
                  <a:spcPts val="0"/>
                </a:spcAft>
                <a:defRPr sz="2800" b="1" kern="1200" baseline="0">
                  <a:solidFill>
                    <a:schemeClr val="accent6"/>
                  </a:solidFill>
                  <a:latin typeface="Calibri" panose="020F0502020204030204" pitchFamily="34" charset="0"/>
                  <a:ea typeface="+mn-ea"/>
                  <a:cs typeface="Arial" pitchFamily="34" charset="0"/>
                </a:defRPr>
              </a:lvl1pPr>
              <a:lvl2pPr marL="0" indent="0" algn="l" defTabSz="914400" rtl="0" eaLnBrk="1" latinLnBrk="0" hangingPunct="1">
                <a:spcBef>
                  <a:spcPts val="600"/>
                </a:spcBef>
                <a:buFontTx/>
                <a:buNone/>
                <a:defRPr sz="1800" b="1" kern="1200">
                  <a:solidFill>
                    <a:schemeClr val="bg2"/>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a:solidFill>
                    <a:srgbClr val="009AE3"/>
                  </a:solidFill>
                </a:rPr>
                <a:t>An estimated 444,000 workers in 2014/5 suffered from stress caused or made worse by their current or past work</a:t>
              </a:r>
            </a:p>
            <a:p>
              <a:r>
                <a:rPr lang="en-GB" sz="1600" b="0" i="1" dirty="0">
                  <a:solidFill>
                    <a:schemeClr val="bg1">
                      <a:lumMod val="50000"/>
                    </a:schemeClr>
                  </a:solidFill>
                </a:rPr>
                <a:t>(HSE)</a:t>
              </a:r>
            </a:p>
          </p:txBody>
        </p:sp>
        <p:pic>
          <p:nvPicPr>
            <p:cNvPr id="19" name="Picture 18"/>
            <p:cNvPicPr>
              <a:picLocks noChangeAspect="1"/>
            </p:cNvPicPr>
            <p:nvPr/>
          </p:nvPicPr>
          <p:blipFill>
            <a:blip r:embed="rId2"/>
            <a:stretch>
              <a:fillRect/>
            </a:stretch>
          </p:blipFill>
          <p:spPr>
            <a:xfrm>
              <a:off x="468313" y="3739969"/>
              <a:ext cx="228586" cy="207322"/>
            </a:xfrm>
            <a:prstGeom prst="rect">
              <a:avLst/>
            </a:prstGeom>
          </p:spPr>
        </p:pic>
        <p:pic>
          <p:nvPicPr>
            <p:cNvPr id="20" name="Picture 19"/>
            <p:cNvPicPr>
              <a:picLocks noChangeAspect="1"/>
            </p:cNvPicPr>
            <p:nvPr/>
          </p:nvPicPr>
          <p:blipFill>
            <a:blip r:embed="rId3"/>
            <a:stretch>
              <a:fillRect/>
            </a:stretch>
          </p:blipFill>
          <p:spPr>
            <a:xfrm>
              <a:off x="6341218" y="4151746"/>
              <a:ext cx="228586" cy="207322"/>
            </a:xfrm>
            <a:prstGeom prst="rect">
              <a:avLst/>
            </a:prstGeom>
          </p:spPr>
        </p:pic>
      </p:grpSp>
    </p:spTree>
    <p:extLst>
      <p:ext uri="{BB962C8B-B14F-4D97-AF65-F5344CB8AC3E}">
        <p14:creationId xmlns:p14="http://schemas.microsoft.com/office/powerpoint/2010/main" val="339859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900"/>
                                        <p:tgtEl>
                                          <p:spTgt spid="4"/>
                                        </p:tgtEl>
                                      </p:cBhvr>
                                    </p:animEffect>
                                  </p:childTnLst>
                                </p:cTn>
                              </p:par>
                            </p:childTnLst>
                          </p:cTn>
                        </p:par>
                        <p:par>
                          <p:cTn id="8" fill="hold">
                            <p:stCondLst>
                              <p:cond delay="9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9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Mental health: the impact</a:t>
            </a:r>
            <a:endParaRPr lang="en-GB" dirty="0">
              <a:solidFill>
                <a:srgbClr val="009AE3"/>
              </a:solidFill>
            </a:endParaRP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grpSp>
        <p:nvGrpSpPr>
          <p:cNvPr id="5" name="Group 4"/>
          <p:cNvGrpSpPr/>
          <p:nvPr/>
        </p:nvGrpSpPr>
        <p:grpSpPr>
          <a:xfrm>
            <a:off x="468313" y="1340760"/>
            <a:ext cx="8180387" cy="661547"/>
            <a:chOff x="468313" y="1340760"/>
            <a:chExt cx="8180387" cy="661547"/>
          </a:xfrm>
        </p:grpSpPr>
        <p:sp>
          <p:nvSpPr>
            <p:cNvPr id="7" name="Content Placeholder 3"/>
            <p:cNvSpPr txBox="1">
              <a:spLocks/>
            </p:cNvSpPr>
            <p:nvPr/>
          </p:nvSpPr>
          <p:spPr>
            <a:xfrm>
              <a:off x="855273" y="1412040"/>
              <a:ext cx="7793427" cy="590267"/>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rgbClr val="282828">
                      <a:lumMod val="75000"/>
                      <a:lumOff val="25000"/>
                    </a:srgbClr>
                  </a:solidFill>
                </a:rPr>
                <a:t>Which of the following is the most likely work-related issue for someone </a:t>
              </a:r>
              <a:br>
                <a:rPr lang="en-GB" sz="1800" i="1" dirty="0">
                  <a:solidFill>
                    <a:srgbClr val="282828">
                      <a:lumMod val="75000"/>
                      <a:lumOff val="25000"/>
                    </a:srgbClr>
                  </a:solidFill>
                </a:rPr>
              </a:br>
              <a:r>
                <a:rPr lang="en-GB" sz="1800" i="1" dirty="0">
                  <a:solidFill>
                    <a:srgbClr val="282828">
                      <a:lumMod val="75000"/>
                      <a:lumOff val="25000"/>
                    </a:srgbClr>
                  </a:solidFill>
                </a:rPr>
                <a:t>with mental health problems?</a:t>
              </a:r>
            </a:p>
          </p:txBody>
        </p:sp>
        <p:sp>
          <p:nvSpPr>
            <p:cNvPr id="8" name="Content Placeholder 3"/>
            <p:cNvSpPr txBox="1">
              <a:spLocks/>
            </p:cNvSpPr>
            <p:nvPr/>
          </p:nvSpPr>
          <p:spPr>
            <a:xfrm>
              <a:off x="468313" y="1340760"/>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Q:</a:t>
              </a:r>
            </a:p>
          </p:txBody>
        </p:sp>
      </p:grpSp>
      <p:grpSp>
        <p:nvGrpSpPr>
          <p:cNvPr id="4" name="Group 3"/>
          <p:cNvGrpSpPr/>
          <p:nvPr/>
        </p:nvGrpSpPr>
        <p:grpSpPr>
          <a:xfrm>
            <a:off x="468313" y="3959270"/>
            <a:ext cx="6276703" cy="362141"/>
            <a:chOff x="468313" y="3959270"/>
            <a:chExt cx="6276703" cy="362141"/>
          </a:xfrm>
        </p:grpSpPr>
        <p:sp>
          <p:nvSpPr>
            <p:cNvPr id="15" name="Content Placeholder 3"/>
            <p:cNvSpPr txBox="1">
              <a:spLocks/>
            </p:cNvSpPr>
            <p:nvPr/>
          </p:nvSpPr>
          <p:spPr>
            <a:xfrm>
              <a:off x="855273" y="4030550"/>
              <a:ext cx="5889743"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b="1" dirty="0">
                  <a:solidFill>
                    <a:srgbClr val="282828">
                      <a:lumMod val="75000"/>
                      <a:lumOff val="25000"/>
                    </a:srgbClr>
                  </a:solidFill>
                </a:rPr>
                <a:t>All</a:t>
              </a:r>
            </a:p>
          </p:txBody>
        </p:sp>
        <p:sp>
          <p:nvSpPr>
            <p:cNvPr id="16" name="Content Placeholder 3"/>
            <p:cNvSpPr txBox="1">
              <a:spLocks/>
            </p:cNvSpPr>
            <p:nvPr/>
          </p:nvSpPr>
          <p:spPr>
            <a:xfrm>
              <a:off x="468313" y="3959270"/>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A:</a:t>
              </a:r>
            </a:p>
          </p:txBody>
        </p:sp>
      </p:grpSp>
      <p:sp>
        <p:nvSpPr>
          <p:cNvPr id="12" name="Content Placeholder 3"/>
          <p:cNvSpPr txBox="1">
            <a:spLocks/>
          </p:cNvSpPr>
          <p:nvPr/>
        </p:nvSpPr>
        <p:spPr>
          <a:xfrm>
            <a:off x="1246188" y="2027639"/>
            <a:ext cx="5967495" cy="270000"/>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355600" indent="-355600">
              <a:spcAft>
                <a:spcPts val="1200"/>
              </a:spcAft>
            </a:pPr>
            <a:r>
              <a:rPr lang="en-GB" sz="1800" i="1" dirty="0">
                <a:solidFill>
                  <a:srgbClr val="282828">
                    <a:lumMod val="75000"/>
                    <a:lumOff val="25000"/>
                  </a:srgbClr>
                </a:solidFill>
              </a:rPr>
              <a:t>a.	difficulty concentrating</a:t>
            </a:r>
          </a:p>
        </p:txBody>
      </p:sp>
      <p:sp>
        <p:nvSpPr>
          <p:cNvPr id="13" name="Content Placeholder 3"/>
          <p:cNvSpPr txBox="1">
            <a:spLocks/>
          </p:cNvSpPr>
          <p:nvPr/>
        </p:nvSpPr>
        <p:spPr>
          <a:xfrm>
            <a:off x="1246188" y="2455443"/>
            <a:ext cx="5967495" cy="270000"/>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355600" indent="-355600">
              <a:spcAft>
                <a:spcPts val="1200"/>
              </a:spcAft>
            </a:pPr>
            <a:r>
              <a:rPr lang="en-GB" sz="1800" i="1" dirty="0">
                <a:solidFill>
                  <a:srgbClr val="282828">
                    <a:lumMod val="75000"/>
                    <a:lumOff val="25000"/>
                  </a:srgbClr>
                </a:solidFill>
              </a:rPr>
              <a:t>b.	lack of patience</a:t>
            </a:r>
          </a:p>
        </p:txBody>
      </p:sp>
      <p:sp>
        <p:nvSpPr>
          <p:cNvPr id="14" name="Content Placeholder 3"/>
          <p:cNvSpPr txBox="1">
            <a:spLocks/>
          </p:cNvSpPr>
          <p:nvPr/>
        </p:nvSpPr>
        <p:spPr>
          <a:xfrm>
            <a:off x="1246188" y="2883247"/>
            <a:ext cx="5967495" cy="270000"/>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355600" indent="-355600">
              <a:spcAft>
                <a:spcPts val="1200"/>
              </a:spcAft>
            </a:pPr>
            <a:r>
              <a:rPr lang="en-GB" sz="1800" i="1" dirty="0">
                <a:solidFill>
                  <a:srgbClr val="282828">
                    <a:lumMod val="75000"/>
                    <a:lumOff val="25000"/>
                  </a:srgbClr>
                </a:solidFill>
              </a:rPr>
              <a:t>c.	taking longer to complete tasks</a:t>
            </a:r>
          </a:p>
        </p:txBody>
      </p:sp>
      <p:sp>
        <p:nvSpPr>
          <p:cNvPr id="21" name="Content Placeholder 3"/>
          <p:cNvSpPr txBox="1">
            <a:spLocks/>
          </p:cNvSpPr>
          <p:nvPr/>
        </p:nvSpPr>
        <p:spPr>
          <a:xfrm>
            <a:off x="1246188" y="3311052"/>
            <a:ext cx="5967495" cy="270000"/>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355600" indent="-355600">
              <a:spcAft>
                <a:spcPts val="1200"/>
              </a:spcAft>
            </a:pPr>
            <a:r>
              <a:rPr lang="en-GB" sz="1800" i="1" dirty="0">
                <a:solidFill>
                  <a:srgbClr val="282828">
                    <a:lumMod val="75000"/>
                    <a:lumOff val="25000"/>
                  </a:srgbClr>
                </a:solidFill>
              </a:rPr>
              <a:t>d.	difficulty in multi-tasking</a:t>
            </a:r>
          </a:p>
        </p:txBody>
      </p:sp>
    </p:spTree>
    <p:extLst>
      <p:ext uri="{BB962C8B-B14F-4D97-AF65-F5344CB8AC3E}">
        <p14:creationId xmlns:p14="http://schemas.microsoft.com/office/powerpoint/2010/main" val="2803296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900"/>
                                        <p:tgtEl>
                                          <p:spTgt spid="5"/>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900"/>
                                        <p:tgtEl>
                                          <p:spTgt spid="12"/>
                                        </p:tgtEl>
                                      </p:cBhvr>
                                    </p:animEffect>
                                  </p:childTnLst>
                                </p:cTn>
                              </p:par>
                            </p:childTnLst>
                          </p:cTn>
                        </p:par>
                        <p:par>
                          <p:cTn id="12" fill="hold">
                            <p:stCondLst>
                              <p:cond delay="18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900"/>
                                        <p:tgtEl>
                                          <p:spTgt spid="13"/>
                                        </p:tgtEl>
                                      </p:cBhvr>
                                    </p:animEffect>
                                  </p:childTnLst>
                                </p:cTn>
                              </p:par>
                            </p:childTnLst>
                          </p:cTn>
                        </p:par>
                        <p:par>
                          <p:cTn id="16" fill="hold">
                            <p:stCondLst>
                              <p:cond delay="27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900"/>
                                        <p:tgtEl>
                                          <p:spTgt spid="14"/>
                                        </p:tgtEl>
                                      </p:cBhvr>
                                    </p:animEffect>
                                  </p:childTnLst>
                                </p:cTn>
                              </p:par>
                            </p:childTnLst>
                          </p:cTn>
                        </p:par>
                        <p:par>
                          <p:cTn id="20" fill="hold">
                            <p:stCondLst>
                              <p:cond delay="36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9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9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Mental health: the impact</a:t>
            </a:r>
            <a:endParaRPr lang="en-GB" dirty="0">
              <a:solidFill>
                <a:srgbClr val="009AE3"/>
              </a:solidFill>
            </a:endParaRP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sp>
        <p:nvSpPr>
          <p:cNvPr id="17" name="Content Placeholder 3"/>
          <p:cNvSpPr>
            <a:spLocks noGrp="1"/>
          </p:cNvSpPr>
          <p:nvPr>
            <p:ph idx="16"/>
          </p:nvPr>
        </p:nvSpPr>
        <p:spPr>
          <a:xfrm>
            <a:off x="5938672" y="258017"/>
            <a:ext cx="2118036" cy="535697"/>
          </a:xfrm>
          <a:solidFill>
            <a:schemeClr val="accent5"/>
          </a:solidFill>
        </p:spPr>
        <p:style>
          <a:lnRef idx="2">
            <a:schemeClr val="accent5"/>
          </a:lnRef>
          <a:fillRef idx="1">
            <a:schemeClr val="lt1"/>
          </a:fillRef>
          <a:effectRef idx="0">
            <a:schemeClr val="accent5"/>
          </a:effectRef>
          <a:fontRef idx="minor">
            <a:schemeClr val="dk1"/>
          </a:fontRef>
        </p:style>
        <p:txBody>
          <a:bodyPr anchor="ctr" anchorCtr="0"/>
          <a:lstStyle/>
          <a:p>
            <a:pPr algn="ctr">
              <a:spcAft>
                <a:spcPts val="1200"/>
              </a:spcAft>
            </a:pPr>
            <a:r>
              <a:rPr lang="en-GB" sz="1800" b="1" dirty="0">
                <a:solidFill>
                  <a:schemeClr val="bg1"/>
                </a:solidFill>
              </a:rPr>
              <a:t>Alternative slide</a:t>
            </a:r>
          </a:p>
        </p:txBody>
      </p:sp>
      <p:grpSp>
        <p:nvGrpSpPr>
          <p:cNvPr id="5" name="Group 4"/>
          <p:cNvGrpSpPr/>
          <p:nvPr/>
        </p:nvGrpSpPr>
        <p:grpSpPr>
          <a:xfrm>
            <a:off x="474662" y="1461843"/>
            <a:ext cx="1430371" cy="2738229"/>
            <a:chOff x="474662" y="1461843"/>
            <a:chExt cx="1430371" cy="2738229"/>
          </a:xfrm>
        </p:grpSpPr>
        <p:sp>
          <p:nvSpPr>
            <p:cNvPr id="19" name="Content Placeholder 3"/>
            <p:cNvSpPr txBox="1">
              <a:spLocks/>
            </p:cNvSpPr>
            <p:nvPr/>
          </p:nvSpPr>
          <p:spPr>
            <a:xfrm>
              <a:off x="474662" y="2958811"/>
              <a:ext cx="1430371" cy="1241261"/>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300" dirty="0">
                  <a:solidFill>
                    <a:srgbClr val="5E5E5E"/>
                  </a:solidFill>
                </a:rPr>
                <a:t>of mental health sufferers are likely </a:t>
              </a:r>
              <a:br>
                <a:rPr lang="en-GB" sz="1300" dirty="0">
                  <a:solidFill>
                    <a:srgbClr val="5E5E5E"/>
                  </a:solidFill>
                </a:rPr>
              </a:br>
              <a:r>
                <a:rPr lang="en-GB" sz="1300" dirty="0">
                  <a:solidFill>
                    <a:srgbClr val="5E5E5E"/>
                  </a:solidFill>
                </a:rPr>
                <a:t>to get into a conflict with an employee</a:t>
              </a:r>
            </a:p>
          </p:txBody>
        </p:sp>
        <p:pic>
          <p:nvPicPr>
            <p:cNvPr id="4" name="Picture 3" descr="Circles for PPT-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401" y="1461843"/>
              <a:ext cx="1331976" cy="1331976"/>
            </a:xfrm>
            <a:prstGeom prst="rect">
              <a:avLst/>
            </a:prstGeom>
          </p:spPr>
        </p:pic>
        <p:sp>
          <p:nvSpPr>
            <p:cNvPr id="30" name="Content Placeholder 3"/>
            <p:cNvSpPr txBox="1">
              <a:spLocks/>
            </p:cNvSpPr>
            <p:nvPr/>
          </p:nvSpPr>
          <p:spPr>
            <a:xfrm>
              <a:off x="712790" y="1660186"/>
              <a:ext cx="954116" cy="932614"/>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2500" dirty="0">
                  <a:solidFill>
                    <a:srgbClr val="5E5E5E"/>
                  </a:solidFill>
                </a:rPr>
                <a:t>37%</a:t>
              </a:r>
            </a:p>
          </p:txBody>
        </p:sp>
      </p:grpSp>
      <p:grpSp>
        <p:nvGrpSpPr>
          <p:cNvPr id="6" name="Group 5"/>
          <p:cNvGrpSpPr/>
          <p:nvPr/>
        </p:nvGrpSpPr>
        <p:grpSpPr>
          <a:xfrm>
            <a:off x="2202251" y="1461843"/>
            <a:ext cx="1430371" cy="2738229"/>
            <a:chOff x="2202251" y="1461843"/>
            <a:chExt cx="1430371" cy="2738229"/>
          </a:xfrm>
        </p:grpSpPr>
        <p:sp>
          <p:nvSpPr>
            <p:cNvPr id="25" name="Content Placeholder 3"/>
            <p:cNvSpPr txBox="1">
              <a:spLocks/>
            </p:cNvSpPr>
            <p:nvPr/>
          </p:nvSpPr>
          <p:spPr>
            <a:xfrm>
              <a:off x="2202251" y="2958811"/>
              <a:ext cx="1430371" cy="1241261"/>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300" dirty="0">
                  <a:solidFill>
                    <a:srgbClr val="5E5E5E"/>
                  </a:solidFill>
                </a:rPr>
                <a:t>of mental health sufferers find it difficult to perform multi-tasks</a:t>
              </a:r>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1839" y="1461843"/>
              <a:ext cx="1331976" cy="1331976"/>
            </a:xfrm>
            <a:prstGeom prst="rect">
              <a:avLst/>
            </a:prstGeom>
          </p:spPr>
        </p:pic>
        <p:sp>
          <p:nvSpPr>
            <p:cNvPr id="32" name="Content Placeholder 3"/>
            <p:cNvSpPr txBox="1">
              <a:spLocks/>
            </p:cNvSpPr>
            <p:nvPr/>
          </p:nvSpPr>
          <p:spPr>
            <a:xfrm>
              <a:off x="2439228" y="1660186"/>
              <a:ext cx="954116" cy="932614"/>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2500" dirty="0">
                  <a:solidFill>
                    <a:srgbClr val="5E5E5E"/>
                  </a:solidFill>
                </a:rPr>
                <a:t>57%</a:t>
              </a:r>
            </a:p>
          </p:txBody>
        </p:sp>
      </p:grpSp>
      <p:grpSp>
        <p:nvGrpSpPr>
          <p:cNvPr id="9" name="Group 8"/>
          <p:cNvGrpSpPr/>
          <p:nvPr/>
        </p:nvGrpSpPr>
        <p:grpSpPr>
          <a:xfrm>
            <a:off x="3905514" y="1461843"/>
            <a:ext cx="1454697" cy="2738229"/>
            <a:chOff x="3905514" y="1461843"/>
            <a:chExt cx="1454697" cy="2738229"/>
          </a:xfrm>
        </p:grpSpPr>
        <p:sp>
          <p:nvSpPr>
            <p:cNvPr id="26" name="Content Placeholder 3"/>
            <p:cNvSpPr txBox="1">
              <a:spLocks/>
            </p:cNvSpPr>
            <p:nvPr/>
          </p:nvSpPr>
          <p:spPr>
            <a:xfrm>
              <a:off x="3929840" y="2958811"/>
              <a:ext cx="1430371" cy="1241261"/>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300" dirty="0">
                  <a:solidFill>
                    <a:srgbClr val="5E5E5E"/>
                  </a:solidFill>
                </a:rPr>
                <a:t>of mental health sufferers find it difficult to concentrate </a:t>
              </a:r>
            </a:p>
          </p:txBody>
        </p:sp>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5514" y="1461843"/>
              <a:ext cx="1331976" cy="1331976"/>
            </a:xfrm>
            <a:prstGeom prst="rect">
              <a:avLst/>
            </a:prstGeom>
          </p:spPr>
        </p:pic>
        <p:sp>
          <p:nvSpPr>
            <p:cNvPr id="34" name="Content Placeholder 3"/>
            <p:cNvSpPr txBox="1">
              <a:spLocks/>
            </p:cNvSpPr>
            <p:nvPr/>
          </p:nvSpPr>
          <p:spPr>
            <a:xfrm>
              <a:off x="4092903" y="1660186"/>
              <a:ext cx="954116" cy="932614"/>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2500" dirty="0">
                  <a:solidFill>
                    <a:srgbClr val="5E5E5E"/>
                  </a:solidFill>
                </a:rPr>
                <a:t>80%</a:t>
              </a:r>
            </a:p>
          </p:txBody>
        </p:sp>
      </p:grpSp>
      <p:grpSp>
        <p:nvGrpSpPr>
          <p:cNvPr id="10" name="Group 9"/>
          <p:cNvGrpSpPr/>
          <p:nvPr/>
        </p:nvGrpSpPr>
        <p:grpSpPr>
          <a:xfrm>
            <a:off x="5657429" y="1461843"/>
            <a:ext cx="1430371" cy="2738229"/>
            <a:chOff x="5657429" y="1461843"/>
            <a:chExt cx="1430371" cy="2738229"/>
          </a:xfrm>
        </p:grpSpPr>
        <p:sp>
          <p:nvSpPr>
            <p:cNvPr id="27" name="Content Placeholder 3"/>
            <p:cNvSpPr txBox="1">
              <a:spLocks/>
            </p:cNvSpPr>
            <p:nvPr/>
          </p:nvSpPr>
          <p:spPr>
            <a:xfrm>
              <a:off x="5657429" y="2958811"/>
              <a:ext cx="1430371" cy="1241261"/>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300" dirty="0">
                  <a:solidFill>
                    <a:srgbClr val="5E5E5E"/>
                  </a:solidFill>
                </a:rPr>
                <a:t>of mental health sufferers take </a:t>
              </a:r>
              <a:br>
                <a:rPr lang="en-GB" sz="1300" dirty="0">
                  <a:solidFill>
                    <a:srgbClr val="5E5E5E"/>
                  </a:solidFill>
                </a:rPr>
              </a:br>
              <a:r>
                <a:rPr lang="en-GB" sz="1300" dirty="0">
                  <a:solidFill>
                    <a:srgbClr val="5E5E5E"/>
                  </a:solidFill>
                </a:rPr>
                <a:t>longer to do tasks</a:t>
              </a:r>
            </a:p>
          </p:txBody>
        </p:sp>
        <p:pic>
          <p:nvPicPr>
            <p:cNvPr id="35" name="Picture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04714" y="1461843"/>
              <a:ext cx="1331976" cy="1331976"/>
            </a:xfrm>
            <a:prstGeom prst="rect">
              <a:avLst/>
            </a:prstGeom>
          </p:spPr>
        </p:pic>
        <p:sp>
          <p:nvSpPr>
            <p:cNvPr id="36" name="Content Placeholder 3"/>
            <p:cNvSpPr txBox="1">
              <a:spLocks/>
            </p:cNvSpPr>
            <p:nvPr/>
          </p:nvSpPr>
          <p:spPr>
            <a:xfrm>
              <a:off x="5892103" y="1660186"/>
              <a:ext cx="954116" cy="932614"/>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2500" dirty="0">
                  <a:solidFill>
                    <a:srgbClr val="5E5E5E"/>
                  </a:solidFill>
                </a:rPr>
                <a:t>62%</a:t>
              </a:r>
            </a:p>
          </p:txBody>
        </p:sp>
      </p:grpSp>
      <p:grpSp>
        <p:nvGrpSpPr>
          <p:cNvPr id="11" name="Group 10"/>
          <p:cNvGrpSpPr/>
          <p:nvPr/>
        </p:nvGrpSpPr>
        <p:grpSpPr>
          <a:xfrm>
            <a:off x="7342321" y="1461843"/>
            <a:ext cx="1515764" cy="2738229"/>
            <a:chOff x="7342321" y="1461843"/>
            <a:chExt cx="1515764" cy="2738229"/>
          </a:xfrm>
        </p:grpSpPr>
        <p:sp>
          <p:nvSpPr>
            <p:cNvPr id="28" name="Content Placeholder 3"/>
            <p:cNvSpPr txBox="1">
              <a:spLocks/>
            </p:cNvSpPr>
            <p:nvPr/>
          </p:nvSpPr>
          <p:spPr>
            <a:xfrm>
              <a:off x="7342321" y="2958811"/>
              <a:ext cx="1515764" cy="1241261"/>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300" dirty="0">
                  <a:solidFill>
                    <a:srgbClr val="5E5E5E"/>
                  </a:solidFill>
                </a:rPr>
                <a:t>of mental health suffers are potentially less patient with customers</a:t>
              </a:r>
            </a:p>
          </p:txBody>
        </p:sp>
        <p:pic>
          <p:nvPicPr>
            <p:cNvPr id="37" name="Picture 3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1151" y="1461843"/>
              <a:ext cx="1331976" cy="1331976"/>
            </a:xfrm>
            <a:prstGeom prst="rect">
              <a:avLst/>
            </a:prstGeom>
          </p:spPr>
        </p:pic>
        <p:sp>
          <p:nvSpPr>
            <p:cNvPr id="38" name="Content Placeholder 3"/>
            <p:cNvSpPr txBox="1">
              <a:spLocks/>
            </p:cNvSpPr>
            <p:nvPr/>
          </p:nvSpPr>
          <p:spPr>
            <a:xfrm>
              <a:off x="7618540" y="1660186"/>
              <a:ext cx="954116" cy="932614"/>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2500" dirty="0">
                  <a:solidFill>
                    <a:srgbClr val="5E5E5E"/>
                  </a:solidFill>
                </a:rPr>
                <a:t>50%</a:t>
              </a:r>
            </a:p>
          </p:txBody>
        </p:sp>
      </p:grpSp>
    </p:spTree>
    <p:extLst>
      <p:ext uri="{BB962C8B-B14F-4D97-AF65-F5344CB8AC3E}">
        <p14:creationId xmlns:p14="http://schemas.microsoft.com/office/powerpoint/2010/main" val="381404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900"/>
                                        <p:tgtEl>
                                          <p:spTgt spid="5"/>
                                        </p:tgtEl>
                                      </p:cBhvr>
                                    </p:animEffect>
                                  </p:childTnLst>
                                </p:cTn>
                              </p:par>
                            </p:childTnLst>
                          </p:cTn>
                        </p:par>
                        <p:par>
                          <p:cTn id="8" fill="hold">
                            <p:stCondLst>
                              <p:cond delay="9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900"/>
                                        <p:tgtEl>
                                          <p:spTgt spid="6"/>
                                        </p:tgtEl>
                                      </p:cBhvr>
                                    </p:animEffect>
                                  </p:childTnLst>
                                </p:cTn>
                              </p:par>
                            </p:childTnLst>
                          </p:cTn>
                        </p:par>
                        <p:par>
                          <p:cTn id="12" fill="hold">
                            <p:stCondLst>
                              <p:cond delay="18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p:tgtEl>
                                          <p:spTgt spid="9"/>
                                        </p:tgtEl>
                                      </p:cBhvr>
                                    </p:animEffect>
                                  </p:childTnLst>
                                </p:cTn>
                              </p:par>
                            </p:childTnLst>
                          </p:cTn>
                        </p:par>
                        <p:par>
                          <p:cTn id="16" fill="hold">
                            <p:stCondLst>
                              <p:cond delay="27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900"/>
                                        <p:tgtEl>
                                          <p:spTgt spid="10"/>
                                        </p:tgtEl>
                                      </p:cBhvr>
                                    </p:animEffect>
                                  </p:childTnLst>
                                </p:cTn>
                              </p:par>
                            </p:childTnLst>
                          </p:cTn>
                        </p:par>
                        <p:par>
                          <p:cTn id="20" fill="hold">
                            <p:stCondLst>
                              <p:cond delay="36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9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solidFill>
                  <a:srgbClr val="009AE3"/>
                </a:solidFill>
              </a:rPr>
              <a:t>Mental health: rehabilitation provision</a:t>
            </a: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sp>
        <p:nvSpPr>
          <p:cNvPr id="4" name="Content Placeholder 3"/>
          <p:cNvSpPr>
            <a:spLocks noGrp="1"/>
          </p:cNvSpPr>
          <p:nvPr>
            <p:ph idx="16"/>
          </p:nvPr>
        </p:nvSpPr>
        <p:spPr>
          <a:xfrm>
            <a:off x="468313" y="1309688"/>
            <a:ext cx="8208962" cy="465821"/>
          </a:xfrm>
        </p:spPr>
        <p:txBody>
          <a:bodyPr/>
          <a:lstStyle/>
          <a:p>
            <a:pPr lvl="0">
              <a:spcBef>
                <a:spcPct val="0"/>
              </a:spcBef>
              <a:spcAft>
                <a:spcPts val="0"/>
              </a:spcAft>
            </a:pPr>
            <a:r>
              <a:rPr lang="en-GB" sz="1800" b="1" dirty="0">
                <a:solidFill>
                  <a:prstClr val="black"/>
                </a:solidFill>
                <a:ea typeface="+mj-ea"/>
              </a:rPr>
              <a:t>Name three proactive steps you can take to spot and manage mental health issues?</a:t>
            </a:r>
          </a:p>
        </p:txBody>
      </p:sp>
      <p:sp>
        <p:nvSpPr>
          <p:cNvPr id="8" name="Content Placeholder 3"/>
          <p:cNvSpPr txBox="1">
            <a:spLocks/>
          </p:cNvSpPr>
          <p:nvPr/>
        </p:nvSpPr>
        <p:spPr>
          <a:xfrm>
            <a:off x="468313" y="1866964"/>
            <a:ext cx="8208962" cy="29086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dirty="0">
                <a:solidFill>
                  <a:schemeClr val="tx1"/>
                </a:solidFill>
              </a:rPr>
              <a:t>Spotting mental health issues can be problematic. Using below can assist:</a:t>
            </a:r>
          </a:p>
        </p:txBody>
      </p:sp>
      <p:grpSp>
        <p:nvGrpSpPr>
          <p:cNvPr id="22" name="Group 21"/>
          <p:cNvGrpSpPr/>
          <p:nvPr/>
        </p:nvGrpSpPr>
        <p:grpSpPr>
          <a:xfrm>
            <a:off x="876789" y="2617996"/>
            <a:ext cx="1636798" cy="1634987"/>
            <a:chOff x="876789" y="2545242"/>
            <a:chExt cx="1636798" cy="1634987"/>
          </a:xfrm>
        </p:grpSpPr>
        <p:sp>
          <p:nvSpPr>
            <p:cNvPr id="11" name="Content Placeholder 3"/>
            <p:cNvSpPr txBox="1">
              <a:spLocks/>
            </p:cNvSpPr>
            <p:nvPr/>
          </p:nvSpPr>
          <p:spPr>
            <a:xfrm>
              <a:off x="876789" y="3662306"/>
              <a:ext cx="1636798" cy="51792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500" b="1" dirty="0">
                  <a:solidFill>
                    <a:srgbClr val="5E5E5E"/>
                  </a:solidFill>
                </a:rPr>
                <a:t>Prevention</a:t>
              </a: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8591" y="2545242"/>
              <a:ext cx="951032" cy="951032"/>
            </a:xfrm>
            <a:prstGeom prst="rect">
              <a:avLst/>
            </a:prstGeom>
          </p:spPr>
        </p:pic>
      </p:grpSp>
      <p:grpSp>
        <p:nvGrpSpPr>
          <p:cNvPr id="6" name="Group 5"/>
          <p:cNvGrpSpPr/>
          <p:nvPr/>
        </p:nvGrpSpPr>
        <p:grpSpPr>
          <a:xfrm>
            <a:off x="3740052" y="2624610"/>
            <a:ext cx="1657546" cy="1628373"/>
            <a:chOff x="3740052" y="2551856"/>
            <a:chExt cx="1657546" cy="1628373"/>
          </a:xfrm>
        </p:grpSpPr>
        <p:sp>
          <p:nvSpPr>
            <p:cNvPr id="13" name="Content Placeholder 3"/>
            <p:cNvSpPr txBox="1">
              <a:spLocks/>
            </p:cNvSpPr>
            <p:nvPr/>
          </p:nvSpPr>
          <p:spPr>
            <a:xfrm>
              <a:off x="3740052" y="3662306"/>
              <a:ext cx="1657546" cy="51792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500" b="1" dirty="0">
                  <a:solidFill>
                    <a:srgbClr val="5E5E5E"/>
                  </a:solidFill>
                </a:rPr>
                <a:t>Identification</a:t>
              </a: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986" y="2551856"/>
              <a:ext cx="951032" cy="951032"/>
            </a:xfrm>
            <a:prstGeom prst="rect">
              <a:avLst/>
            </a:prstGeom>
          </p:spPr>
        </p:pic>
      </p:grpSp>
      <p:grpSp>
        <p:nvGrpSpPr>
          <p:cNvPr id="5" name="Group 4"/>
          <p:cNvGrpSpPr/>
          <p:nvPr/>
        </p:nvGrpSpPr>
        <p:grpSpPr>
          <a:xfrm>
            <a:off x="6627117" y="2617996"/>
            <a:ext cx="1628032" cy="1634987"/>
            <a:chOff x="6627117" y="2545242"/>
            <a:chExt cx="1628032" cy="1634987"/>
          </a:xfrm>
        </p:grpSpPr>
        <p:sp>
          <p:nvSpPr>
            <p:cNvPr id="15" name="Content Placeholder 3"/>
            <p:cNvSpPr txBox="1">
              <a:spLocks/>
            </p:cNvSpPr>
            <p:nvPr/>
          </p:nvSpPr>
          <p:spPr>
            <a:xfrm>
              <a:off x="6627117" y="3662306"/>
              <a:ext cx="1628032" cy="51792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lgn="ctr"/>
              <a:r>
                <a:rPr lang="en-GB" sz="1500" b="1" dirty="0">
                  <a:solidFill>
                    <a:srgbClr val="5E5E5E"/>
                  </a:solidFill>
                </a:rPr>
                <a:t>Action</a:t>
              </a:r>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0152" y="2545242"/>
              <a:ext cx="951032" cy="951032"/>
            </a:xfrm>
            <a:prstGeom prst="rect">
              <a:avLst/>
            </a:prstGeom>
          </p:spPr>
        </p:pic>
      </p:grpSp>
    </p:spTree>
    <p:extLst>
      <p:ext uri="{BB962C8B-B14F-4D97-AF65-F5344CB8AC3E}">
        <p14:creationId xmlns:p14="http://schemas.microsoft.com/office/powerpoint/2010/main" val="241230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900"/>
                                        <p:tgtEl>
                                          <p:spTgt spid="8"/>
                                        </p:tgtEl>
                                      </p:cBhvr>
                                    </p:animEffect>
                                  </p:childTnLst>
                                </p:cTn>
                              </p:par>
                            </p:childTnLst>
                          </p:cTn>
                        </p:par>
                        <p:par>
                          <p:cTn id="8" fill="hold">
                            <p:stCondLst>
                              <p:cond delay="9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900"/>
                                        <p:tgtEl>
                                          <p:spTgt spid="22"/>
                                        </p:tgtEl>
                                      </p:cBhvr>
                                    </p:animEffect>
                                  </p:childTnLst>
                                </p:cTn>
                              </p:par>
                            </p:childTnLst>
                          </p:cTn>
                        </p:par>
                        <p:par>
                          <p:cTn id="12" fill="hold">
                            <p:stCondLst>
                              <p:cond delay="18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900"/>
                                        <p:tgtEl>
                                          <p:spTgt spid="6"/>
                                        </p:tgtEl>
                                      </p:cBhvr>
                                    </p:animEffect>
                                  </p:childTnLst>
                                </p:cTn>
                              </p:par>
                            </p:childTnLst>
                          </p:cTn>
                        </p:par>
                        <p:par>
                          <p:cTn id="16" fill="hold">
                            <p:stCondLst>
                              <p:cond delay="27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r>
              <a:rPr lang="en-GB"/>
              <a:t>Employee wellbeing makes business sense </a:t>
            </a:r>
            <a:endParaRPr lang="en-GB" dirty="0"/>
          </a:p>
        </p:txBody>
      </p:sp>
      <p:sp>
        <p:nvSpPr>
          <p:cNvPr id="3" name="Title 2"/>
          <p:cNvSpPr>
            <a:spLocks noGrp="1"/>
          </p:cNvSpPr>
          <p:nvPr>
            <p:ph type="ctrTitle"/>
          </p:nvPr>
        </p:nvSpPr>
        <p:spPr/>
        <p:txBody>
          <a:bodyPr/>
          <a:lstStyle/>
          <a:p>
            <a:r>
              <a:rPr lang="en-US" dirty="0"/>
              <a:t>To conclude</a:t>
            </a:r>
          </a:p>
        </p:txBody>
      </p:sp>
    </p:spTree>
    <p:extLst>
      <p:ext uri="{BB962C8B-B14F-4D97-AF65-F5344CB8AC3E}">
        <p14:creationId xmlns:p14="http://schemas.microsoft.com/office/powerpoint/2010/main" val="3455350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What our customers say:</a:t>
            </a:r>
            <a:endParaRPr lang="en-US" dirty="0">
              <a:solidFill>
                <a:srgbClr val="009AE3"/>
              </a:solidFill>
            </a:endParaRP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grpSp>
        <p:nvGrpSpPr>
          <p:cNvPr id="10" name="Group 9"/>
          <p:cNvGrpSpPr/>
          <p:nvPr/>
        </p:nvGrpSpPr>
        <p:grpSpPr>
          <a:xfrm>
            <a:off x="4257612" y="1134125"/>
            <a:ext cx="4650382" cy="761412"/>
            <a:chOff x="468313" y="3739969"/>
            <a:chExt cx="4650382" cy="761412"/>
          </a:xfrm>
        </p:grpSpPr>
        <p:sp>
          <p:nvSpPr>
            <p:cNvPr id="7" name="Text Placeholder 22"/>
            <p:cNvSpPr txBox="1">
              <a:spLocks/>
            </p:cNvSpPr>
            <p:nvPr/>
          </p:nvSpPr>
          <p:spPr>
            <a:xfrm>
              <a:off x="755179" y="3811757"/>
              <a:ext cx="4363516" cy="689624"/>
            </a:xfrm>
            <a:prstGeom prst="rect">
              <a:avLst/>
            </a:prstGeom>
          </p:spPr>
          <p:txBody>
            <a:bodyPr vert="horz" wrap="square" lIns="0" tIns="0" rIns="0" bIns="0" rtlCol="0" anchor="ctr" anchorCtr="0">
              <a:noAutofit/>
            </a:bodyPr>
            <a:lstStyle>
              <a:defPPr>
                <a:defRPr lang="en-US"/>
              </a:defPPr>
              <a:lvl1pPr marL="0" algn="l" defTabSz="914400" rtl="0" eaLnBrk="1" latinLnBrk="0" hangingPunct="1">
                <a:lnSpc>
                  <a:spcPct val="90000"/>
                </a:lnSpc>
                <a:spcAft>
                  <a:spcPts val="0"/>
                </a:spcAft>
                <a:defRPr sz="2800" b="1" kern="1200" baseline="0">
                  <a:solidFill>
                    <a:schemeClr val="accent6"/>
                  </a:solidFill>
                  <a:latin typeface="Calibri" panose="020F0502020204030204" pitchFamily="34" charset="0"/>
                  <a:ea typeface="+mn-ea"/>
                  <a:cs typeface="Arial" pitchFamily="34" charset="0"/>
                </a:defRPr>
              </a:lvl1pPr>
              <a:lvl2pPr marL="0" indent="0" algn="l" defTabSz="914400" rtl="0" eaLnBrk="1" latinLnBrk="0" hangingPunct="1">
                <a:spcBef>
                  <a:spcPts val="600"/>
                </a:spcBef>
                <a:buFontTx/>
                <a:buNone/>
                <a:defRPr sz="1800" b="1" kern="1200">
                  <a:solidFill>
                    <a:schemeClr val="bg2"/>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009AE3"/>
                  </a:solidFill>
                </a:rPr>
                <a:t>The early intervention service from QBE delivers </a:t>
              </a:r>
              <a:br>
                <a:rPr lang="en-GB" sz="1400" dirty="0">
                  <a:solidFill>
                    <a:srgbClr val="009AE3"/>
                  </a:solidFill>
                </a:rPr>
              </a:br>
              <a:r>
                <a:rPr lang="en-GB" sz="1400" dirty="0">
                  <a:solidFill>
                    <a:srgbClr val="009AE3"/>
                  </a:solidFill>
                </a:rPr>
                <a:t>significant savings to us, getting our people back to </a:t>
              </a:r>
              <a:br>
                <a:rPr lang="en-GB" sz="1400" dirty="0">
                  <a:solidFill>
                    <a:srgbClr val="009AE3"/>
                  </a:solidFill>
                </a:rPr>
              </a:br>
              <a:r>
                <a:rPr lang="en-GB" sz="1400" spc="-20" dirty="0">
                  <a:solidFill>
                    <a:srgbClr val="009AE3"/>
                  </a:solidFill>
                </a:rPr>
                <a:t>work swiftly, in many cases avoiding the need for a claim</a:t>
              </a:r>
            </a:p>
            <a:p>
              <a:r>
                <a:rPr lang="en-GB" sz="1200" b="0" i="1" dirty="0">
                  <a:solidFill>
                    <a:srgbClr val="FFFFFF">
                      <a:lumMod val="50000"/>
                    </a:srgbClr>
                  </a:solidFill>
                </a:rPr>
                <a:t>Major Construction Corporation</a:t>
              </a:r>
              <a:r>
                <a:rPr lang="en-GB" sz="1400" b="0" i="1" dirty="0">
                  <a:solidFill>
                    <a:srgbClr val="FFFFFF">
                      <a:lumMod val="50000"/>
                    </a:srgbClr>
                  </a:solidFill>
                </a:rPr>
                <a:t> </a:t>
              </a:r>
            </a:p>
          </p:txBody>
        </p:sp>
        <p:pic>
          <p:nvPicPr>
            <p:cNvPr id="8" name="Picture 7"/>
            <p:cNvPicPr>
              <a:picLocks noChangeAspect="1"/>
            </p:cNvPicPr>
            <p:nvPr/>
          </p:nvPicPr>
          <p:blipFill>
            <a:blip r:embed="rId2"/>
            <a:stretch>
              <a:fillRect/>
            </a:stretch>
          </p:blipFill>
          <p:spPr>
            <a:xfrm>
              <a:off x="468313" y="3739969"/>
              <a:ext cx="228586" cy="207322"/>
            </a:xfrm>
            <a:prstGeom prst="rect">
              <a:avLst/>
            </a:prstGeom>
          </p:spPr>
        </p:pic>
        <p:pic>
          <p:nvPicPr>
            <p:cNvPr id="9" name="Picture 8"/>
            <p:cNvPicPr>
              <a:picLocks noChangeAspect="1"/>
            </p:cNvPicPr>
            <p:nvPr/>
          </p:nvPicPr>
          <p:blipFill>
            <a:blip r:embed="rId3"/>
            <a:stretch>
              <a:fillRect/>
            </a:stretch>
          </p:blipFill>
          <p:spPr>
            <a:xfrm>
              <a:off x="4855758" y="4229719"/>
              <a:ext cx="228586" cy="207322"/>
            </a:xfrm>
            <a:prstGeom prst="rect">
              <a:avLst/>
            </a:prstGeom>
          </p:spPr>
        </p:pic>
      </p:grpSp>
      <p:grpSp>
        <p:nvGrpSpPr>
          <p:cNvPr id="11" name="Group 10"/>
          <p:cNvGrpSpPr/>
          <p:nvPr/>
        </p:nvGrpSpPr>
        <p:grpSpPr>
          <a:xfrm>
            <a:off x="480490" y="1108339"/>
            <a:ext cx="3286481" cy="689624"/>
            <a:chOff x="468313" y="3811757"/>
            <a:chExt cx="3286481" cy="689624"/>
          </a:xfrm>
        </p:grpSpPr>
        <p:sp>
          <p:nvSpPr>
            <p:cNvPr id="12" name="Text Placeholder 22"/>
            <p:cNvSpPr txBox="1">
              <a:spLocks/>
            </p:cNvSpPr>
            <p:nvPr/>
          </p:nvSpPr>
          <p:spPr>
            <a:xfrm>
              <a:off x="755179" y="3811757"/>
              <a:ext cx="2797982" cy="689624"/>
            </a:xfrm>
            <a:prstGeom prst="rect">
              <a:avLst/>
            </a:prstGeom>
          </p:spPr>
          <p:txBody>
            <a:bodyPr vert="horz" wrap="square" lIns="0" tIns="0" rIns="0" bIns="0" rtlCol="0" anchor="ctr" anchorCtr="0">
              <a:noAutofit/>
            </a:bodyPr>
            <a:lstStyle>
              <a:defPPr>
                <a:defRPr lang="en-US"/>
              </a:defPPr>
              <a:lvl1pPr marL="0" algn="l" defTabSz="914400" rtl="0" eaLnBrk="1" latinLnBrk="0" hangingPunct="1">
                <a:lnSpc>
                  <a:spcPct val="90000"/>
                </a:lnSpc>
                <a:spcAft>
                  <a:spcPts val="0"/>
                </a:spcAft>
                <a:defRPr sz="2800" b="1" kern="1200" baseline="0">
                  <a:solidFill>
                    <a:schemeClr val="accent6"/>
                  </a:solidFill>
                  <a:latin typeface="Calibri" panose="020F0502020204030204" pitchFamily="34" charset="0"/>
                  <a:ea typeface="+mn-ea"/>
                  <a:cs typeface="Arial" pitchFamily="34" charset="0"/>
                </a:defRPr>
              </a:lvl1pPr>
              <a:lvl2pPr marL="0" indent="0" algn="l" defTabSz="914400" rtl="0" eaLnBrk="1" latinLnBrk="0" hangingPunct="1">
                <a:spcBef>
                  <a:spcPts val="600"/>
                </a:spcBef>
                <a:buFontTx/>
                <a:buNone/>
                <a:defRPr sz="1800" b="1" kern="1200">
                  <a:solidFill>
                    <a:schemeClr val="bg2"/>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009AE3"/>
                  </a:solidFill>
                </a:rPr>
                <a:t>I do not know where I would be </a:t>
              </a:r>
              <a:br>
                <a:rPr lang="en-GB" sz="1400" dirty="0">
                  <a:solidFill>
                    <a:srgbClr val="009AE3"/>
                  </a:solidFill>
                </a:rPr>
              </a:br>
              <a:r>
                <a:rPr lang="en-GB" sz="1400" dirty="0">
                  <a:solidFill>
                    <a:srgbClr val="009AE3"/>
                  </a:solidFill>
                </a:rPr>
                <a:t>had It not been for the help provided</a:t>
              </a:r>
            </a:p>
            <a:p>
              <a:r>
                <a:rPr lang="en-GB" sz="1200" b="0" i="1" dirty="0">
                  <a:solidFill>
                    <a:srgbClr val="FFFFFF">
                      <a:lumMod val="50000"/>
                    </a:srgbClr>
                  </a:solidFill>
                </a:rPr>
                <a:t>Injured Party – Early Intervention Service</a:t>
              </a:r>
              <a:r>
                <a:rPr lang="en-GB" sz="1400" b="0" i="1" dirty="0">
                  <a:solidFill>
                    <a:srgbClr val="FFFFFF">
                      <a:lumMod val="50000"/>
                    </a:srgbClr>
                  </a:solidFill>
                </a:rPr>
                <a:t> </a:t>
              </a:r>
            </a:p>
          </p:txBody>
        </p:sp>
        <p:pic>
          <p:nvPicPr>
            <p:cNvPr id="13" name="Picture 12"/>
            <p:cNvPicPr>
              <a:picLocks noChangeAspect="1"/>
            </p:cNvPicPr>
            <p:nvPr/>
          </p:nvPicPr>
          <p:blipFill>
            <a:blip r:embed="rId2"/>
            <a:stretch>
              <a:fillRect/>
            </a:stretch>
          </p:blipFill>
          <p:spPr>
            <a:xfrm>
              <a:off x="468313" y="3819337"/>
              <a:ext cx="228586" cy="207322"/>
            </a:xfrm>
            <a:prstGeom prst="rect">
              <a:avLst/>
            </a:prstGeom>
          </p:spPr>
        </p:pic>
        <p:pic>
          <p:nvPicPr>
            <p:cNvPr id="14" name="Picture 13"/>
            <p:cNvPicPr>
              <a:picLocks noChangeAspect="1"/>
            </p:cNvPicPr>
            <p:nvPr/>
          </p:nvPicPr>
          <p:blipFill>
            <a:blip r:embed="rId3"/>
            <a:stretch>
              <a:fillRect/>
            </a:stretch>
          </p:blipFill>
          <p:spPr>
            <a:xfrm>
              <a:off x="3526208" y="4170190"/>
              <a:ext cx="228586" cy="207322"/>
            </a:xfrm>
            <a:prstGeom prst="rect">
              <a:avLst/>
            </a:prstGeom>
          </p:spPr>
        </p:pic>
      </p:grpSp>
      <p:grpSp>
        <p:nvGrpSpPr>
          <p:cNvPr id="15" name="Group 14"/>
          <p:cNvGrpSpPr/>
          <p:nvPr/>
        </p:nvGrpSpPr>
        <p:grpSpPr>
          <a:xfrm>
            <a:off x="196181" y="2335801"/>
            <a:ext cx="4070302" cy="761412"/>
            <a:chOff x="468313" y="3739969"/>
            <a:chExt cx="4070302" cy="761412"/>
          </a:xfrm>
        </p:grpSpPr>
        <p:sp>
          <p:nvSpPr>
            <p:cNvPr id="16" name="Text Placeholder 22"/>
            <p:cNvSpPr txBox="1">
              <a:spLocks/>
            </p:cNvSpPr>
            <p:nvPr/>
          </p:nvSpPr>
          <p:spPr>
            <a:xfrm>
              <a:off x="755178" y="3811757"/>
              <a:ext cx="3783437" cy="689624"/>
            </a:xfrm>
            <a:prstGeom prst="rect">
              <a:avLst/>
            </a:prstGeom>
          </p:spPr>
          <p:txBody>
            <a:bodyPr vert="horz" wrap="square" lIns="0" tIns="0" rIns="0" bIns="0" rtlCol="0" anchor="ctr" anchorCtr="0">
              <a:noAutofit/>
            </a:bodyPr>
            <a:lstStyle>
              <a:defPPr>
                <a:defRPr lang="en-US"/>
              </a:defPPr>
              <a:lvl1pPr marL="0" algn="l" defTabSz="914400" rtl="0" eaLnBrk="1" latinLnBrk="0" hangingPunct="1">
                <a:lnSpc>
                  <a:spcPct val="90000"/>
                </a:lnSpc>
                <a:spcAft>
                  <a:spcPts val="0"/>
                </a:spcAft>
                <a:defRPr sz="2800" b="1" kern="1200" baseline="0">
                  <a:solidFill>
                    <a:schemeClr val="accent6"/>
                  </a:solidFill>
                  <a:latin typeface="Calibri" panose="020F0502020204030204" pitchFamily="34" charset="0"/>
                  <a:ea typeface="+mn-ea"/>
                  <a:cs typeface="Arial" pitchFamily="34" charset="0"/>
                </a:defRPr>
              </a:lvl1pPr>
              <a:lvl2pPr marL="0" indent="0" algn="l" defTabSz="914400" rtl="0" eaLnBrk="1" latinLnBrk="0" hangingPunct="1">
                <a:spcBef>
                  <a:spcPts val="600"/>
                </a:spcBef>
                <a:buFontTx/>
                <a:buNone/>
                <a:defRPr sz="1800" b="1" kern="1200">
                  <a:solidFill>
                    <a:schemeClr val="bg2"/>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spc="-10" dirty="0">
                  <a:solidFill>
                    <a:srgbClr val="009AE3"/>
                  </a:solidFill>
                </a:rPr>
                <a:t>The service is seen as a ‘must have’ by the business </a:t>
              </a:r>
              <a:br>
                <a:rPr lang="en-GB" sz="1400" spc="-10" dirty="0">
                  <a:solidFill>
                    <a:srgbClr val="009AE3"/>
                  </a:solidFill>
                </a:rPr>
              </a:br>
              <a:r>
                <a:rPr lang="en-GB" sz="1400" spc="-10" dirty="0">
                  <a:solidFill>
                    <a:srgbClr val="009AE3"/>
                  </a:solidFill>
                </a:rPr>
                <a:t>and feedback from employees and managers alike, demonstrates how valued the scheme is</a:t>
              </a:r>
            </a:p>
            <a:p>
              <a:r>
                <a:rPr lang="en-GB" sz="1200" b="0" i="1" dirty="0">
                  <a:solidFill>
                    <a:srgbClr val="FFFFFF">
                      <a:lumMod val="50000"/>
                    </a:srgbClr>
                  </a:solidFill>
                </a:rPr>
                <a:t>Major Distribution Company</a:t>
              </a:r>
              <a:r>
                <a:rPr lang="en-GB" sz="1400" b="0" i="1" dirty="0">
                  <a:solidFill>
                    <a:srgbClr val="FFFFFF">
                      <a:lumMod val="50000"/>
                    </a:srgbClr>
                  </a:solidFill>
                </a:rPr>
                <a:t> </a:t>
              </a:r>
            </a:p>
          </p:txBody>
        </p:sp>
        <p:pic>
          <p:nvPicPr>
            <p:cNvPr id="17" name="Picture 16"/>
            <p:cNvPicPr>
              <a:picLocks noChangeAspect="1"/>
            </p:cNvPicPr>
            <p:nvPr/>
          </p:nvPicPr>
          <p:blipFill>
            <a:blip r:embed="rId2"/>
            <a:stretch>
              <a:fillRect/>
            </a:stretch>
          </p:blipFill>
          <p:spPr>
            <a:xfrm>
              <a:off x="468313" y="3739969"/>
              <a:ext cx="228586" cy="207322"/>
            </a:xfrm>
            <a:prstGeom prst="rect">
              <a:avLst/>
            </a:prstGeom>
          </p:spPr>
        </p:pic>
        <p:pic>
          <p:nvPicPr>
            <p:cNvPr id="18" name="Picture 17"/>
            <p:cNvPicPr>
              <a:picLocks noChangeAspect="1"/>
            </p:cNvPicPr>
            <p:nvPr/>
          </p:nvPicPr>
          <p:blipFill>
            <a:blip r:embed="rId3"/>
            <a:stretch>
              <a:fillRect/>
            </a:stretch>
          </p:blipFill>
          <p:spPr>
            <a:xfrm>
              <a:off x="3704792" y="4229719"/>
              <a:ext cx="228586" cy="207322"/>
            </a:xfrm>
            <a:prstGeom prst="rect">
              <a:avLst/>
            </a:prstGeom>
          </p:spPr>
        </p:pic>
      </p:grpSp>
      <p:grpSp>
        <p:nvGrpSpPr>
          <p:cNvPr id="19" name="Group 18"/>
          <p:cNvGrpSpPr/>
          <p:nvPr/>
        </p:nvGrpSpPr>
        <p:grpSpPr>
          <a:xfrm>
            <a:off x="4575108" y="2335801"/>
            <a:ext cx="4222440" cy="761412"/>
            <a:chOff x="468313" y="3739969"/>
            <a:chExt cx="4222440" cy="761412"/>
          </a:xfrm>
        </p:grpSpPr>
        <p:sp>
          <p:nvSpPr>
            <p:cNvPr id="20" name="Text Placeholder 22"/>
            <p:cNvSpPr txBox="1">
              <a:spLocks/>
            </p:cNvSpPr>
            <p:nvPr/>
          </p:nvSpPr>
          <p:spPr>
            <a:xfrm>
              <a:off x="755177" y="3811757"/>
              <a:ext cx="3935576" cy="689624"/>
            </a:xfrm>
            <a:prstGeom prst="rect">
              <a:avLst/>
            </a:prstGeom>
          </p:spPr>
          <p:txBody>
            <a:bodyPr vert="horz" wrap="square" lIns="0" tIns="0" rIns="0" bIns="0" rtlCol="0" anchor="ctr" anchorCtr="0">
              <a:noAutofit/>
            </a:bodyPr>
            <a:lstStyle>
              <a:defPPr>
                <a:defRPr lang="en-US"/>
              </a:defPPr>
              <a:lvl1pPr marL="0" algn="l" defTabSz="914400" rtl="0" eaLnBrk="1" latinLnBrk="0" hangingPunct="1">
                <a:lnSpc>
                  <a:spcPct val="90000"/>
                </a:lnSpc>
                <a:spcAft>
                  <a:spcPts val="0"/>
                </a:spcAft>
                <a:defRPr sz="2800" b="1" kern="1200" baseline="0">
                  <a:solidFill>
                    <a:schemeClr val="accent6"/>
                  </a:solidFill>
                  <a:latin typeface="Calibri" panose="020F0502020204030204" pitchFamily="34" charset="0"/>
                  <a:ea typeface="+mn-ea"/>
                  <a:cs typeface="Arial" pitchFamily="34" charset="0"/>
                </a:defRPr>
              </a:lvl1pPr>
              <a:lvl2pPr marL="0" indent="0" algn="l" defTabSz="914400" rtl="0" eaLnBrk="1" latinLnBrk="0" hangingPunct="1">
                <a:spcBef>
                  <a:spcPts val="600"/>
                </a:spcBef>
                <a:buFontTx/>
                <a:buNone/>
                <a:defRPr sz="1800" b="1" kern="1200">
                  <a:solidFill>
                    <a:schemeClr val="bg2"/>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spc="-10" dirty="0">
                  <a:solidFill>
                    <a:srgbClr val="009AE3"/>
                  </a:solidFill>
                </a:rPr>
                <a:t>Without the guidance and advice of the case manager</a:t>
              </a:r>
              <a:br>
                <a:rPr lang="en-GB" sz="1400" spc="-10" dirty="0">
                  <a:solidFill>
                    <a:srgbClr val="009AE3"/>
                  </a:solidFill>
                </a:rPr>
              </a:br>
              <a:r>
                <a:rPr lang="en-GB" sz="1400" spc="-10" dirty="0">
                  <a:solidFill>
                    <a:srgbClr val="009AE3"/>
                  </a:solidFill>
                </a:rPr>
                <a:t>and later the counselling I would have struggled to maintain work and put the accident behind me</a:t>
              </a:r>
            </a:p>
            <a:p>
              <a:r>
                <a:rPr lang="en-GB" sz="1200" b="0" i="1" dirty="0">
                  <a:solidFill>
                    <a:srgbClr val="FFFFFF">
                      <a:lumMod val="50000"/>
                    </a:srgbClr>
                  </a:solidFill>
                </a:rPr>
                <a:t>Injured Party – Early intervention Service</a:t>
              </a:r>
              <a:r>
                <a:rPr lang="en-GB" sz="1400" b="0" i="1" dirty="0">
                  <a:solidFill>
                    <a:srgbClr val="FFFFFF">
                      <a:lumMod val="50000"/>
                    </a:srgbClr>
                  </a:solidFill>
                </a:rPr>
                <a:t> </a:t>
              </a:r>
            </a:p>
          </p:txBody>
        </p:sp>
        <p:pic>
          <p:nvPicPr>
            <p:cNvPr id="21" name="Picture 20"/>
            <p:cNvPicPr>
              <a:picLocks noChangeAspect="1"/>
            </p:cNvPicPr>
            <p:nvPr/>
          </p:nvPicPr>
          <p:blipFill>
            <a:blip r:embed="rId2"/>
            <a:stretch>
              <a:fillRect/>
            </a:stretch>
          </p:blipFill>
          <p:spPr>
            <a:xfrm>
              <a:off x="468313" y="3739969"/>
              <a:ext cx="228586" cy="207322"/>
            </a:xfrm>
            <a:prstGeom prst="rect">
              <a:avLst/>
            </a:prstGeom>
          </p:spPr>
        </p:pic>
        <p:pic>
          <p:nvPicPr>
            <p:cNvPr id="22" name="Picture 21"/>
            <p:cNvPicPr>
              <a:picLocks noChangeAspect="1"/>
            </p:cNvPicPr>
            <p:nvPr/>
          </p:nvPicPr>
          <p:blipFill>
            <a:blip r:embed="rId3"/>
            <a:stretch>
              <a:fillRect/>
            </a:stretch>
          </p:blipFill>
          <p:spPr>
            <a:xfrm>
              <a:off x="4200917" y="4229719"/>
              <a:ext cx="228586" cy="207322"/>
            </a:xfrm>
            <a:prstGeom prst="rect">
              <a:avLst/>
            </a:prstGeom>
          </p:spPr>
        </p:pic>
      </p:grpSp>
      <p:grpSp>
        <p:nvGrpSpPr>
          <p:cNvPr id="4" name="Group 3"/>
          <p:cNvGrpSpPr/>
          <p:nvPr/>
        </p:nvGrpSpPr>
        <p:grpSpPr>
          <a:xfrm>
            <a:off x="394788" y="3536466"/>
            <a:ext cx="8475529" cy="1155010"/>
            <a:chOff x="394788" y="3536466"/>
            <a:chExt cx="8475529" cy="1155010"/>
          </a:xfrm>
        </p:grpSpPr>
        <p:pic>
          <p:nvPicPr>
            <p:cNvPr id="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751" t="19951" r="2961" b="21698"/>
            <a:stretch/>
          </p:blipFill>
          <p:spPr bwMode="auto">
            <a:xfrm>
              <a:off x="1947488" y="4251224"/>
              <a:ext cx="1033810" cy="3754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0007" y="4197549"/>
              <a:ext cx="1181282" cy="4939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1369" y="3614652"/>
              <a:ext cx="1023921" cy="3905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884" y="3610255"/>
              <a:ext cx="1101071" cy="4525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1446" y="3566290"/>
              <a:ext cx="1122982" cy="5404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8"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5286" y="4251660"/>
              <a:ext cx="1085824" cy="38158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9"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03704" y="3637817"/>
              <a:ext cx="1166613" cy="39741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92842" y="3635493"/>
              <a:ext cx="1150628" cy="4020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1"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4788" y="3536466"/>
              <a:ext cx="1018244" cy="59188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2" name="Picture 1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561983" y="4202822"/>
              <a:ext cx="1003973" cy="4861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3" name="Picture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77676" y="4223043"/>
              <a:ext cx="787929" cy="45742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4" name="Picture 13"/>
            <p:cNvPicPr>
              <a:picLocks noChangeAspect="1" noChangeArrowheads="1"/>
            </p:cNvPicPr>
            <p:nvPr/>
          </p:nvPicPr>
          <p:blipFill rotWithShape="1">
            <a:blip r:embed="rId15">
              <a:extLst>
                <a:ext uri="{28A0092B-C50C-407E-A947-70E740481C1C}">
                  <a14:useLocalDpi xmlns:a14="http://schemas.microsoft.com/office/drawing/2010/main" val="0"/>
                </a:ext>
              </a:extLst>
            </a:blip>
            <a:srcRect l="2151" t="12783" r="2151" b="12783"/>
            <a:stretch/>
          </p:blipFill>
          <p:spPr bwMode="auto">
            <a:xfrm>
              <a:off x="5962334" y="4253830"/>
              <a:ext cx="1311294" cy="3813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Tree>
    <p:extLst>
      <p:ext uri="{BB962C8B-B14F-4D97-AF65-F5344CB8AC3E}">
        <p14:creationId xmlns:p14="http://schemas.microsoft.com/office/powerpoint/2010/main" val="230423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900"/>
                                        <p:tgtEl>
                                          <p:spTgt spid="11"/>
                                        </p:tgtEl>
                                      </p:cBhvr>
                                    </p:animEffect>
                                  </p:childTnLst>
                                </p:cTn>
                              </p:par>
                            </p:childTnLst>
                          </p:cTn>
                        </p:par>
                        <p:par>
                          <p:cTn id="8" fill="hold">
                            <p:stCondLst>
                              <p:cond delay="9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900"/>
                                        <p:tgtEl>
                                          <p:spTgt spid="10"/>
                                        </p:tgtEl>
                                      </p:cBhvr>
                                    </p:animEffect>
                                  </p:childTnLst>
                                </p:cTn>
                              </p:par>
                            </p:childTnLst>
                          </p:cTn>
                        </p:par>
                        <p:par>
                          <p:cTn id="12" fill="hold">
                            <p:stCondLst>
                              <p:cond delay="18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900"/>
                                        <p:tgtEl>
                                          <p:spTgt spid="15"/>
                                        </p:tgtEl>
                                      </p:cBhvr>
                                    </p:animEffect>
                                  </p:childTnLst>
                                </p:cTn>
                              </p:par>
                            </p:childTnLst>
                          </p:cTn>
                        </p:par>
                        <p:par>
                          <p:cTn id="16" fill="hold">
                            <p:stCondLst>
                              <p:cond delay="2700"/>
                            </p:stCondLst>
                            <p:childTnLst>
                              <p:par>
                                <p:cTn id="17" presetID="10"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900"/>
                                        <p:tgtEl>
                                          <p:spTgt spid="19"/>
                                        </p:tgtEl>
                                      </p:cBhvr>
                                    </p:animEffect>
                                  </p:childTnLst>
                                </p:cTn>
                              </p:par>
                            </p:childTnLst>
                          </p:cTn>
                        </p:par>
                        <p:par>
                          <p:cTn id="20" fill="hold">
                            <p:stCondLst>
                              <p:cond delay="36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9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solidFill>
                  <a:srgbClr val="009AE4"/>
                </a:solidFill>
                <a:cs typeface="Calibri" panose="020F0502020204030204" pitchFamily="34" charset="0"/>
              </a:rPr>
            </a:br>
            <a:r>
              <a:rPr lang="en-GB" dirty="0">
                <a:solidFill>
                  <a:srgbClr val="009AE4"/>
                </a:solidFill>
                <a:cs typeface="Calibri" panose="020F0502020204030204" pitchFamily="34" charset="0"/>
              </a:rPr>
              <a:t>And When Claims Arrive….</a:t>
            </a: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4071254031"/>
              </p:ext>
            </p:extLst>
          </p:nvPr>
        </p:nvGraphicFramePr>
        <p:xfrm>
          <a:off x="468314" y="1309085"/>
          <a:ext cx="4770531" cy="2245320"/>
        </p:xfrm>
        <a:graphic>
          <a:graphicData uri="http://schemas.openxmlformats.org/drawingml/2006/table">
            <a:tbl>
              <a:tblPr firstRow="1" bandRow="1">
                <a:tableStyleId>{5C22544A-7EE6-4342-B048-85BDC9FD1C3A}</a:tableStyleId>
              </a:tblPr>
              <a:tblGrid>
                <a:gridCol w="1852123">
                  <a:extLst>
                    <a:ext uri="{9D8B030D-6E8A-4147-A177-3AD203B41FA5}">
                      <a16:colId xmlns:a16="http://schemas.microsoft.com/office/drawing/2014/main" val="20000"/>
                    </a:ext>
                  </a:extLst>
                </a:gridCol>
                <a:gridCol w="2918408">
                  <a:extLst>
                    <a:ext uri="{9D8B030D-6E8A-4147-A177-3AD203B41FA5}">
                      <a16:colId xmlns:a16="http://schemas.microsoft.com/office/drawing/2014/main" val="20001"/>
                    </a:ext>
                  </a:extLst>
                </a:gridCol>
              </a:tblGrid>
              <a:tr h="0">
                <a:tc>
                  <a:txBody>
                    <a:bodyPr/>
                    <a:lstStyle/>
                    <a:p>
                      <a:pPr algn="ctr"/>
                      <a:r>
                        <a:rPr lang="en-US" dirty="0"/>
                        <a:t>Claims Banding</a:t>
                      </a:r>
                    </a:p>
                  </a:txBody>
                  <a:tcPr marL="108000" marR="72000" marT="36000" marB="72000" anchor="ctr">
                    <a:solidFill>
                      <a:schemeClr val="bg2"/>
                    </a:solidFill>
                  </a:tcPr>
                </a:tc>
                <a:tc>
                  <a:txBody>
                    <a:bodyPr/>
                    <a:lstStyle/>
                    <a:p>
                      <a:pPr algn="ctr"/>
                      <a:r>
                        <a:rPr lang="en-US" dirty="0"/>
                        <a:t>Average Savings Per Band</a:t>
                      </a:r>
                    </a:p>
                  </a:txBody>
                  <a:tcPr marL="108000" marR="72000" marT="36000" marB="72000" anchor="ctr">
                    <a:solidFill>
                      <a:schemeClr val="bg2"/>
                    </a:solidFill>
                  </a:tcPr>
                </a:tc>
                <a:extLst>
                  <a:ext uri="{0D108BD9-81ED-4DB2-BD59-A6C34878D82A}">
                    <a16:rowId xmlns:a16="http://schemas.microsoft.com/office/drawing/2014/main" val="10000"/>
                  </a:ext>
                </a:extLst>
              </a:tr>
              <a:tr h="0">
                <a:tc>
                  <a:txBody>
                    <a:bodyPr/>
                    <a:lstStyle/>
                    <a:p>
                      <a:pPr algn="ctr"/>
                      <a:r>
                        <a:rPr lang="is-IS" sz="1500" dirty="0"/>
                        <a:t>£0 – 25K</a:t>
                      </a:r>
                    </a:p>
                  </a:txBody>
                  <a:tcPr marL="108000" marR="72000" marT="72000" marB="72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500" dirty="0"/>
                        <a:t>£1,741</a:t>
                      </a:r>
                    </a:p>
                  </a:txBody>
                  <a:tcPr marL="180000" marR="72000" marT="72000" marB="72000" anchor="ctr"/>
                </a:tc>
                <a:extLst>
                  <a:ext uri="{0D108BD9-81ED-4DB2-BD59-A6C34878D82A}">
                    <a16:rowId xmlns:a16="http://schemas.microsoft.com/office/drawing/2014/main" val="10001"/>
                  </a:ext>
                </a:extLst>
              </a:tr>
              <a:tr h="0">
                <a:tc>
                  <a:txBody>
                    <a:bodyPr/>
                    <a:lstStyle/>
                    <a:p>
                      <a:pPr algn="ctr"/>
                      <a:r>
                        <a:rPr lang="is-IS" sz="1500" dirty="0"/>
                        <a:t>£25 – £100K</a:t>
                      </a:r>
                    </a:p>
                  </a:txBody>
                  <a:tcPr marL="108000" marR="72000" marT="72000" marB="72000" anchor="ctr"/>
                </a:tc>
                <a:tc>
                  <a:txBody>
                    <a:bodyPr/>
                    <a:lstStyle/>
                    <a:p>
                      <a:pPr algn="ctr"/>
                      <a:r>
                        <a:rPr lang="is-IS" sz="1500" dirty="0"/>
                        <a:t>£8,828</a:t>
                      </a:r>
                    </a:p>
                  </a:txBody>
                  <a:tcPr marL="180000" marR="72000" marT="72000" marB="72000" anchor="ctr"/>
                </a:tc>
                <a:extLst>
                  <a:ext uri="{0D108BD9-81ED-4DB2-BD59-A6C34878D82A}">
                    <a16:rowId xmlns:a16="http://schemas.microsoft.com/office/drawing/2014/main" val="10002"/>
                  </a:ext>
                </a:extLst>
              </a:tr>
              <a:tr h="0">
                <a:tc>
                  <a:txBody>
                    <a:bodyPr/>
                    <a:lstStyle/>
                    <a:p>
                      <a:pPr algn="ctr"/>
                      <a:r>
                        <a:rPr lang="is-IS" sz="1500" dirty="0"/>
                        <a:t>£25 – £100K</a:t>
                      </a:r>
                    </a:p>
                  </a:txBody>
                  <a:tcPr marL="108000" marR="72000" marT="72000" marB="72000" anchor="ctr"/>
                </a:tc>
                <a:tc>
                  <a:txBody>
                    <a:bodyPr/>
                    <a:lstStyle/>
                    <a:p>
                      <a:pPr algn="ctr"/>
                      <a:r>
                        <a:rPr lang="is-IS" sz="1500" dirty="0"/>
                        <a:t>£8,828</a:t>
                      </a:r>
                    </a:p>
                  </a:txBody>
                  <a:tcPr marL="180000" marR="72000" marT="72000" marB="72000" anchor="ctr"/>
                </a:tc>
                <a:extLst>
                  <a:ext uri="{0D108BD9-81ED-4DB2-BD59-A6C34878D82A}">
                    <a16:rowId xmlns:a16="http://schemas.microsoft.com/office/drawing/2014/main" val="10003"/>
                  </a:ext>
                </a:extLst>
              </a:tr>
              <a:tr h="0">
                <a:tc>
                  <a:txBody>
                    <a:bodyPr/>
                    <a:lstStyle/>
                    <a:p>
                      <a:pPr algn="ctr"/>
                      <a:r>
                        <a:rPr lang="is-IS" sz="1500" dirty="0"/>
                        <a:t>£100 – 250K</a:t>
                      </a:r>
                    </a:p>
                  </a:txBody>
                  <a:tcPr marL="108000" marR="72000" marT="72000" marB="72000" anchor="ctr"/>
                </a:tc>
                <a:tc>
                  <a:txBody>
                    <a:bodyPr/>
                    <a:lstStyle/>
                    <a:p>
                      <a:pPr algn="ctr"/>
                      <a:r>
                        <a:rPr lang="de-DE" sz="1500" dirty="0"/>
                        <a:t>£14,588</a:t>
                      </a:r>
                    </a:p>
                  </a:txBody>
                  <a:tcPr marL="180000" marR="72000" marT="72000" marB="72000" anchor="ctr"/>
                </a:tc>
                <a:extLst>
                  <a:ext uri="{0D108BD9-81ED-4DB2-BD59-A6C34878D82A}">
                    <a16:rowId xmlns:a16="http://schemas.microsoft.com/office/drawing/2014/main" val="10004"/>
                  </a:ext>
                </a:extLst>
              </a:tr>
              <a:tr h="0">
                <a:tc>
                  <a:txBody>
                    <a:bodyPr/>
                    <a:lstStyle/>
                    <a:p>
                      <a:pPr algn="ctr"/>
                      <a:r>
                        <a:rPr lang="is-IS" sz="1500" dirty="0"/>
                        <a:t>£250K+</a:t>
                      </a:r>
                    </a:p>
                  </a:txBody>
                  <a:tcPr marL="108000" marR="72000" marT="72000" marB="72000" anchor="ctr"/>
                </a:tc>
                <a:tc>
                  <a:txBody>
                    <a:bodyPr/>
                    <a:lstStyle/>
                    <a:p>
                      <a:pPr algn="ctr"/>
                      <a:r>
                        <a:rPr lang="en-US" sz="1500" dirty="0"/>
                        <a:t>Out of scope</a:t>
                      </a:r>
                    </a:p>
                  </a:txBody>
                  <a:tcPr marL="180000" marR="72000" marT="72000" marB="72000" anchor="ctr"/>
                </a:tc>
                <a:extLst>
                  <a:ext uri="{0D108BD9-81ED-4DB2-BD59-A6C34878D82A}">
                    <a16:rowId xmlns:a16="http://schemas.microsoft.com/office/drawing/2014/main" val="10005"/>
                  </a:ext>
                </a:extLst>
              </a:tr>
            </a:tbl>
          </a:graphicData>
        </a:graphic>
      </p:graphicFrame>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80536" y="1293211"/>
            <a:ext cx="1725168" cy="5594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Content Placeholder 3"/>
          <p:cNvSpPr>
            <a:spLocks noGrp="1"/>
          </p:cNvSpPr>
          <p:nvPr>
            <p:ph idx="4294967295"/>
          </p:nvPr>
        </p:nvSpPr>
        <p:spPr>
          <a:xfrm>
            <a:off x="5906928" y="2082486"/>
            <a:ext cx="2862155" cy="375102"/>
          </a:xfrm>
          <a:prstGeom prst="rect">
            <a:avLst/>
          </a:prstGeom>
        </p:spPr>
        <p:txBody>
          <a:bodyPr lIns="0" rIns="0"/>
          <a:lstStyle/>
          <a:p>
            <a:pPr>
              <a:spcAft>
                <a:spcPts val="1200"/>
              </a:spcAft>
            </a:pPr>
            <a:r>
              <a:rPr lang="en-GB" sz="1200" b="1" dirty="0">
                <a:solidFill>
                  <a:schemeClr val="tx1"/>
                </a:solidFill>
              </a:rPr>
              <a:t>2016 Winner: </a:t>
            </a:r>
            <a:br>
              <a:rPr lang="en-GB" sz="1200" b="1" dirty="0">
                <a:solidFill>
                  <a:schemeClr val="tx1"/>
                </a:solidFill>
              </a:rPr>
            </a:br>
            <a:r>
              <a:rPr lang="en-GB" sz="1200" dirty="0">
                <a:solidFill>
                  <a:schemeClr val="tx1"/>
                </a:solidFill>
              </a:rPr>
              <a:t>Insurer Initiative Rehabilitation First Awards</a:t>
            </a:r>
            <a:r>
              <a:rPr lang="en-GB" sz="1200" b="1" dirty="0">
                <a:solidFill>
                  <a:schemeClr val="tx1"/>
                </a:solidFill>
              </a:rPr>
              <a:t> </a:t>
            </a:r>
          </a:p>
        </p:txBody>
      </p:sp>
    </p:spTree>
    <p:extLst>
      <p:ext uri="{BB962C8B-B14F-4D97-AF65-F5344CB8AC3E}">
        <p14:creationId xmlns:p14="http://schemas.microsoft.com/office/powerpoint/2010/main" val="419058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900"/>
                                        <p:tgtEl>
                                          <p:spTgt spid="5"/>
                                        </p:tgtEl>
                                      </p:cBhvr>
                                    </p:animEffect>
                                  </p:childTnLst>
                                </p:cTn>
                              </p:par>
                            </p:childTnLst>
                          </p:cTn>
                        </p:par>
                        <p:par>
                          <p:cTn id="8" fill="hold">
                            <p:stCondLst>
                              <p:cond delay="9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9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9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2"/>
          </p:nvPr>
        </p:nvSpPr>
        <p:spPr/>
        <p:txBody>
          <a:bodyPr/>
          <a:lstStyle/>
          <a:p>
            <a:r>
              <a:rPr lang="en-GB"/>
              <a:t>Employee wellbeing makes business sense </a:t>
            </a:r>
            <a:endParaRPr lang="en-GB" dirty="0"/>
          </a:p>
        </p:txBody>
      </p:sp>
      <p:sp>
        <p:nvSpPr>
          <p:cNvPr id="5" name="Title 4"/>
          <p:cNvSpPr>
            <a:spLocks noGrp="1"/>
          </p:cNvSpPr>
          <p:nvPr>
            <p:ph type="ctrTitle"/>
          </p:nvPr>
        </p:nvSpPr>
        <p:spPr/>
        <p:txBody>
          <a:bodyPr/>
          <a:lstStyle/>
          <a:p>
            <a:r>
              <a:rPr lang="en-GB" dirty="0"/>
              <a:t>Questions?</a:t>
            </a:r>
            <a:endParaRPr lang="en-US" dirty="0"/>
          </a:p>
        </p:txBody>
      </p:sp>
    </p:spTree>
    <p:extLst>
      <p:ext uri="{BB962C8B-B14F-4D97-AF65-F5344CB8AC3E}">
        <p14:creationId xmlns:p14="http://schemas.microsoft.com/office/powerpoint/2010/main" val="2808164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Employee wellbeing makes business sense</a:t>
            </a:r>
            <a:endParaRPr lang="en-GB" dirty="0">
              <a:solidFill>
                <a:srgbClr val="009AE3"/>
              </a:solidFill>
            </a:endParaRPr>
          </a:p>
        </p:txBody>
      </p:sp>
      <p:sp>
        <p:nvSpPr>
          <p:cNvPr id="3" name="Date Placeholder 2"/>
          <p:cNvSpPr>
            <a:spLocks noGrp="1"/>
          </p:cNvSpPr>
          <p:nvPr>
            <p:ph type="dt" sz="half" idx="15"/>
          </p:nvPr>
        </p:nvSpPr>
        <p:spPr/>
        <p:txBody>
          <a:bodyPr/>
          <a:lstStyle/>
          <a:p>
            <a:r>
              <a:rPr lang="en-GB">
                <a:solidFill>
                  <a:srgbClr val="282828"/>
                </a:solidFill>
              </a:rPr>
              <a:t>Employee wellbeing makes business sense </a:t>
            </a:r>
            <a:endParaRPr lang="en-GB" dirty="0">
              <a:solidFill>
                <a:srgbClr val="282828"/>
              </a:solidFill>
            </a:endParaRPr>
          </a:p>
        </p:txBody>
      </p:sp>
      <p:sp>
        <p:nvSpPr>
          <p:cNvPr id="17" name="Content Placeholder 3"/>
          <p:cNvSpPr>
            <a:spLocks noGrp="1"/>
          </p:cNvSpPr>
          <p:nvPr>
            <p:ph idx="16"/>
          </p:nvPr>
        </p:nvSpPr>
        <p:spPr>
          <a:xfrm>
            <a:off x="468313" y="1309687"/>
            <a:ext cx="8208961" cy="482784"/>
          </a:xfrm>
        </p:spPr>
        <p:txBody>
          <a:bodyPr/>
          <a:lstStyle/>
          <a:p>
            <a:pPr>
              <a:spcAft>
                <a:spcPts val="1200"/>
              </a:spcAft>
            </a:pPr>
            <a:r>
              <a:rPr lang="en-GB" sz="1800" b="1" dirty="0">
                <a:solidFill>
                  <a:schemeClr val="tx1"/>
                </a:solidFill>
              </a:rPr>
              <a:t>If we have time – open to debate</a:t>
            </a:r>
          </a:p>
        </p:txBody>
      </p:sp>
      <p:grpSp>
        <p:nvGrpSpPr>
          <p:cNvPr id="4" name="Group 3"/>
          <p:cNvGrpSpPr/>
          <p:nvPr/>
        </p:nvGrpSpPr>
        <p:grpSpPr>
          <a:xfrm>
            <a:off x="468313" y="1869880"/>
            <a:ext cx="8180387" cy="425277"/>
            <a:chOff x="468313" y="1869880"/>
            <a:chExt cx="8180387" cy="425277"/>
          </a:xfrm>
        </p:grpSpPr>
        <p:sp>
          <p:nvSpPr>
            <p:cNvPr id="5" name="Content Placeholder 3"/>
            <p:cNvSpPr txBox="1">
              <a:spLocks/>
            </p:cNvSpPr>
            <p:nvPr/>
          </p:nvSpPr>
          <p:spPr>
            <a:xfrm>
              <a:off x="855273" y="1941160"/>
              <a:ext cx="7793427" cy="353997"/>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1800" i="1" dirty="0">
                  <a:solidFill>
                    <a:srgbClr val="282828">
                      <a:lumMod val="75000"/>
                      <a:lumOff val="25000"/>
                    </a:srgbClr>
                  </a:solidFill>
                </a:rPr>
                <a:t>Which out of these 3 areas poses you the most concern as an employer?</a:t>
              </a:r>
            </a:p>
          </p:txBody>
        </p:sp>
        <p:sp>
          <p:nvSpPr>
            <p:cNvPr id="6" name="Content Placeholder 3"/>
            <p:cNvSpPr txBox="1">
              <a:spLocks/>
            </p:cNvSpPr>
            <p:nvPr/>
          </p:nvSpPr>
          <p:spPr>
            <a:xfrm>
              <a:off x="468313" y="1869880"/>
              <a:ext cx="367525" cy="342702"/>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a:spcAft>
                  <a:spcPts val="1200"/>
                </a:spcAft>
              </a:pPr>
              <a:r>
                <a:rPr lang="en-GB" sz="2400" b="1" dirty="0">
                  <a:solidFill>
                    <a:srgbClr val="009AE3"/>
                  </a:solidFill>
                </a:rPr>
                <a:t>Q:</a:t>
              </a:r>
            </a:p>
          </p:txBody>
        </p:sp>
      </p:grpSp>
      <p:sp>
        <p:nvSpPr>
          <p:cNvPr id="7" name="Content Placeholder 3"/>
          <p:cNvSpPr txBox="1">
            <a:spLocks/>
          </p:cNvSpPr>
          <p:nvPr/>
        </p:nvSpPr>
        <p:spPr>
          <a:xfrm>
            <a:off x="1246188" y="2404631"/>
            <a:ext cx="5967495" cy="270000"/>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355600" indent="-355600">
              <a:spcAft>
                <a:spcPts val="1200"/>
              </a:spcAft>
            </a:pPr>
            <a:r>
              <a:rPr lang="en-GB" sz="1800" i="1" dirty="0">
                <a:solidFill>
                  <a:srgbClr val="282828">
                    <a:lumMod val="75000"/>
                    <a:lumOff val="25000"/>
                  </a:srgbClr>
                </a:solidFill>
              </a:rPr>
              <a:t>a.	obesity</a:t>
            </a:r>
          </a:p>
        </p:txBody>
      </p:sp>
      <p:sp>
        <p:nvSpPr>
          <p:cNvPr id="8" name="Content Placeholder 3"/>
          <p:cNvSpPr txBox="1">
            <a:spLocks/>
          </p:cNvSpPr>
          <p:nvPr/>
        </p:nvSpPr>
        <p:spPr>
          <a:xfrm>
            <a:off x="1246188" y="2832435"/>
            <a:ext cx="5967495" cy="270000"/>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355600" indent="-355600">
              <a:spcAft>
                <a:spcPts val="1200"/>
              </a:spcAft>
            </a:pPr>
            <a:r>
              <a:rPr lang="en-GB" sz="1800" i="1" dirty="0">
                <a:solidFill>
                  <a:srgbClr val="282828">
                    <a:lumMod val="75000"/>
                    <a:lumOff val="25000"/>
                  </a:srgbClr>
                </a:solidFill>
              </a:rPr>
              <a:t>b.	ageing workforce</a:t>
            </a:r>
          </a:p>
        </p:txBody>
      </p:sp>
      <p:sp>
        <p:nvSpPr>
          <p:cNvPr id="9" name="Content Placeholder 3"/>
          <p:cNvSpPr txBox="1">
            <a:spLocks/>
          </p:cNvSpPr>
          <p:nvPr/>
        </p:nvSpPr>
        <p:spPr>
          <a:xfrm>
            <a:off x="1246188" y="3260239"/>
            <a:ext cx="5967495" cy="270000"/>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0"/>
              </a:spcBef>
              <a:spcAft>
                <a:spcPts val="600"/>
              </a:spcAft>
              <a:buFont typeface="Arial" pitchFamily="34" charset="0"/>
              <a:buNone/>
              <a:defRPr sz="2000" kern="1200">
                <a:solidFill>
                  <a:schemeClr val="accent6"/>
                </a:solidFill>
                <a:latin typeface="Calibri" panose="020F0502020204030204" pitchFamily="34" charset="0"/>
                <a:ea typeface="+mn-ea"/>
                <a:cs typeface="Arial" pitchFamily="34" charset="0"/>
              </a:defRPr>
            </a:lvl1pPr>
            <a:lvl2pPr marL="215900" indent="-2159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2pPr>
            <a:lvl3pPr marL="432000" indent="-216000" algn="l" defTabSz="914400" rtl="0" eaLnBrk="1" latinLnBrk="0" hangingPunct="1">
              <a:lnSpc>
                <a:spcPct val="90000"/>
              </a:lnSpc>
              <a:spcBef>
                <a:spcPts val="0"/>
              </a:spcBef>
              <a:spcAft>
                <a:spcPts val="600"/>
              </a:spcAft>
              <a:buClr>
                <a:schemeClr val="accent1"/>
              </a:buClr>
              <a:buFont typeface="Arial" pitchFamily="34" charset="0"/>
              <a:buChar char="›"/>
              <a:defRPr sz="2000" kern="1200">
                <a:solidFill>
                  <a:schemeClr val="accent6"/>
                </a:solidFill>
                <a:latin typeface="Calibri" panose="020F0502020204030204" pitchFamily="34" charset="0"/>
                <a:ea typeface="+mn-ea"/>
                <a:cs typeface="Arial" pitchFamily="34" charset="0"/>
              </a:defRPr>
            </a:lvl3pPr>
            <a:lvl4pPr marL="647700" indent="-215900" algn="l" defTabSz="914400" rtl="0" eaLnBrk="1" latinLnBrk="0" hangingPunct="1">
              <a:lnSpc>
                <a:spcPct val="90000"/>
              </a:lnSpc>
              <a:spcBef>
                <a:spcPts val="0"/>
              </a:spcBef>
              <a:spcAft>
                <a:spcPts val="600"/>
              </a:spcAft>
              <a:buClr>
                <a:schemeClr val="tx1"/>
              </a:buClr>
              <a:buFont typeface="Arial" pitchFamily="34" charset="0"/>
              <a:buChar char="›"/>
              <a:defRPr sz="2000" kern="1200">
                <a:solidFill>
                  <a:schemeClr val="accent6"/>
                </a:solidFill>
                <a:latin typeface="Calibri" panose="020F0502020204030204" pitchFamily="34" charset="0"/>
                <a:ea typeface="+mn-ea"/>
                <a:cs typeface="Arial" pitchFamily="34" charset="0"/>
              </a:defRPr>
            </a:lvl4pPr>
            <a:lvl5pPr marL="864000" indent="-216000" algn="l" defTabSz="914400" rtl="0" eaLnBrk="1" latinLnBrk="0" hangingPunct="1">
              <a:lnSpc>
                <a:spcPct val="90000"/>
              </a:lnSpc>
              <a:spcBef>
                <a:spcPts val="0"/>
              </a:spcBef>
              <a:spcAft>
                <a:spcPts val="600"/>
              </a:spcAft>
              <a:buClr>
                <a:schemeClr val="accent6"/>
              </a:buClr>
              <a:buFont typeface="Arial" pitchFamily="34" charset="0"/>
              <a:buChar char="•"/>
              <a:defRPr sz="2000" kern="1200" baseline="0">
                <a:solidFill>
                  <a:schemeClr val="accent6"/>
                </a:solidFill>
                <a:latin typeface="Calibri" panose="020F0502020204030204" pitchFamily="34" charset="0"/>
                <a:ea typeface="+mn-ea"/>
                <a:cs typeface="Arial" pitchFamily="34" charset="0"/>
              </a:defRPr>
            </a:lvl5pPr>
            <a:lvl6pPr marL="1080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6pPr>
            <a:lvl7pPr marL="1296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7pPr>
            <a:lvl8pPr marL="1512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8pPr>
            <a:lvl9pPr marL="1728000" indent="-216000" algn="l" defTabSz="914400" rtl="0" eaLnBrk="1" latinLnBrk="0" hangingPunct="1">
              <a:spcBef>
                <a:spcPts val="0"/>
              </a:spcBef>
              <a:buFont typeface="Arial" pitchFamily="34" charset="0"/>
              <a:buChar char="•"/>
              <a:defRPr sz="1900" kern="1200">
                <a:solidFill>
                  <a:schemeClr val="tx1"/>
                </a:solidFill>
                <a:latin typeface="Arial" pitchFamily="34" charset="0"/>
                <a:ea typeface="+mn-ea"/>
                <a:cs typeface="Arial" pitchFamily="34" charset="0"/>
              </a:defRPr>
            </a:lvl9pPr>
          </a:lstStyle>
          <a:p>
            <a:pPr marL="355600" indent="-355600">
              <a:spcAft>
                <a:spcPts val="1200"/>
              </a:spcAft>
            </a:pPr>
            <a:r>
              <a:rPr lang="en-GB" sz="1800" i="1" dirty="0">
                <a:solidFill>
                  <a:srgbClr val="282828">
                    <a:lumMod val="75000"/>
                    <a:lumOff val="25000"/>
                  </a:srgbClr>
                </a:solidFill>
              </a:rPr>
              <a:t>c.	mental health</a:t>
            </a:r>
          </a:p>
        </p:txBody>
      </p:sp>
    </p:spTree>
    <p:extLst>
      <p:ext uri="{BB962C8B-B14F-4D97-AF65-F5344CB8AC3E}">
        <p14:creationId xmlns:p14="http://schemas.microsoft.com/office/powerpoint/2010/main" val="95714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900"/>
                                        <p:tgtEl>
                                          <p:spTgt spid="4"/>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900"/>
                                        <p:tgtEl>
                                          <p:spTgt spid="7"/>
                                        </p:tgtEl>
                                      </p:cBhvr>
                                    </p:animEffect>
                                  </p:childTnLst>
                                </p:cTn>
                              </p:par>
                            </p:childTnLst>
                          </p:cTn>
                        </p:par>
                        <p:par>
                          <p:cTn id="12" fill="hold">
                            <p:stCondLst>
                              <p:cond delay="18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900"/>
                                        <p:tgtEl>
                                          <p:spTgt spid="8"/>
                                        </p:tgtEl>
                                      </p:cBhvr>
                                    </p:animEffect>
                                  </p:childTnLst>
                                </p:cTn>
                              </p:par>
                            </p:childTnLst>
                          </p:cTn>
                        </p:par>
                        <p:par>
                          <p:cTn id="16" fill="hold">
                            <p:stCondLst>
                              <p:cond delay="27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9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heme/theme1.xml><?xml version="1.0" encoding="utf-8"?>
<a:theme xmlns:a="http://schemas.openxmlformats.org/drawingml/2006/main" name="EO PPT Template">
  <a:themeElements>
    <a:clrScheme name="QBE NEW colour pallet 2018">
      <a:dk1>
        <a:srgbClr val="000000"/>
      </a:dk1>
      <a:lt1>
        <a:srgbClr val="FFFFFF"/>
      </a:lt1>
      <a:dk2>
        <a:srgbClr val="00205B"/>
      </a:dk2>
      <a:lt2>
        <a:srgbClr val="FFFFFF"/>
      </a:lt2>
      <a:accent1>
        <a:srgbClr val="009AE4"/>
      </a:accent1>
      <a:accent2>
        <a:srgbClr val="003DA5"/>
      </a:accent2>
      <a:accent3>
        <a:srgbClr val="009A44"/>
      </a:accent3>
      <a:accent4>
        <a:srgbClr val="E87722"/>
      </a:accent4>
      <a:accent5>
        <a:srgbClr val="BA0C2F"/>
      </a:accent5>
      <a:accent6>
        <a:srgbClr val="00B0B9"/>
      </a:accent6>
      <a:hlink>
        <a:srgbClr val="009AE4"/>
      </a:hlink>
      <a:folHlink>
        <a:srgbClr val="003DA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BE54A0A3-DA21-D54B-8CFB-146FD5393BAC}"/>
    </a:ext>
  </a:extLst>
</a:theme>
</file>

<file path=ppt/theme/theme2.xml><?xml version="1.0" encoding="utf-8"?>
<a:theme xmlns:a="http://schemas.openxmlformats.org/drawingml/2006/main" name="Divider slide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34B91A7B-C0E6-DE4F-8CAD-7D0BBB1F8D5C}"/>
    </a:ext>
  </a:extLst>
</a:theme>
</file>

<file path=ppt/theme/theme3.xml><?xml version="1.0" encoding="utf-8"?>
<a:theme xmlns:a="http://schemas.openxmlformats.org/drawingml/2006/main" name="Imag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3AC9B3CB-29CE-7E4A-A7E1-04E6538CEDAD}"/>
    </a:ext>
  </a:extLst>
</a:theme>
</file>

<file path=ppt/theme/theme4.xml><?xml version="1.0" encoding="utf-8"?>
<a:theme xmlns:a="http://schemas.openxmlformats.org/drawingml/2006/main" name="Blank slid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F5140A2E-8321-9E4F-9DA8-0D1C6DA7A859}"/>
    </a:ext>
  </a:extLst>
</a:theme>
</file>

<file path=ppt/theme/theme5.xml><?xml version="1.0" encoding="utf-8"?>
<a:theme xmlns:a="http://schemas.openxmlformats.org/drawingml/2006/main" name="Text, Chart and Picture slid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3C3725AB-B8E3-F84B-B2D1-B9FC839CFD5F}"/>
    </a:ext>
  </a:extLst>
</a:theme>
</file>

<file path=ppt/theme/theme6.xml><?xml version="1.0" encoding="utf-8"?>
<a:theme xmlns:a="http://schemas.openxmlformats.org/drawingml/2006/main" name="End slides / Holding slid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80A42B10-B022-8342-B9CB-9C5D56FF58AD}"/>
    </a:ext>
  </a:extLst>
</a:theme>
</file>

<file path=ppt/theme/theme7.xml><?xml version="1.0" encoding="utf-8"?>
<a:theme xmlns:a="http://schemas.openxmlformats.org/drawingml/2006/main" name="1_Text, Chart and Picture slid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3C3725AB-B8E3-F84B-B2D1-B9FC839CFD5F}"/>
    </a:ext>
  </a:extLst>
</a:theme>
</file>

<file path=ppt/theme/theme8.xml><?xml version="1.0" encoding="utf-8"?>
<a:theme xmlns:a="http://schemas.openxmlformats.org/drawingml/2006/main" name="2_Text, Chart and Picture slid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3C3725AB-B8E3-F84B-B2D1-B9FC839CFD5F}"/>
    </a:ext>
  </a:extLst>
</a:theme>
</file>

<file path=ppt/theme/theme9.xml><?xml version="1.0" encoding="utf-8"?>
<a:theme xmlns:a="http://schemas.openxmlformats.org/drawingml/2006/main" name="3_Text, Chart and Picture slid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3C3725AB-B8E3-F84B-B2D1-B9FC839CFD5F}"/>
    </a:ext>
  </a:extLst>
</a:theme>
</file>

<file path=ppt/theme/theme10.xml><?xml version="1.0" encoding="utf-8"?>
<a:theme xmlns:a="http://schemas.openxmlformats.org/drawingml/2006/main" name="4_Text, Chart and Picture slid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3C3725AB-B8E3-F84B-B2D1-B9FC839CFD5F}"/>
    </a:ext>
  </a:extLst>
</a:theme>
</file>

<file path=ppt/theme/theme11.xml><?xml version="1.0" encoding="utf-8"?>
<a:theme xmlns:a="http://schemas.openxmlformats.org/drawingml/2006/main" name="5_Text, Chart and Picture slid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3C3725AB-B8E3-F84B-B2D1-B9FC839CFD5F}"/>
    </a:ext>
  </a:extLst>
</a:theme>
</file>

<file path=ppt/theme/theme12.xml><?xml version="1.0" encoding="utf-8"?>
<a:theme xmlns:a="http://schemas.openxmlformats.org/drawingml/2006/main" name="6_Text, Chart and Picture slides (Master)">
  <a:themeElements>
    <a:clrScheme name="!QBE NEW TEMPLATE COLOURS">
      <a:dk1>
        <a:srgbClr val="282828"/>
      </a:dk1>
      <a:lt1>
        <a:srgbClr val="FFFFFF"/>
      </a:lt1>
      <a:dk2>
        <a:srgbClr val="282828"/>
      </a:dk2>
      <a:lt2>
        <a:srgbClr val="009AE3"/>
      </a:lt2>
      <a:accent1>
        <a:srgbClr val="009AE3"/>
      </a:accent1>
      <a:accent2>
        <a:srgbClr val="83BD00"/>
      </a:accent2>
      <a:accent3>
        <a:srgbClr val="00205B"/>
      </a:accent3>
      <a:accent4>
        <a:srgbClr val="E87722"/>
      </a:accent4>
      <a:accent5>
        <a:srgbClr val="BA0C2F"/>
      </a:accent5>
      <a:accent6>
        <a:srgbClr val="282828"/>
      </a:accent6>
      <a:hlink>
        <a:srgbClr val="009AE4"/>
      </a:hlink>
      <a:folHlink>
        <a:srgbClr val="0020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olour 1">
      <a:srgbClr val="003DA5"/>
    </a:custClr>
    <a:custClr name="Colour 2">
      <a:srgbClr val="77C5D5"/>
    </a:custClr>
    <a:custClr name="Colour 3">
      <a:srgbClr val="BDE4E1"/>
    </a:custClr>
    <a:custClr name="Colour 4">
      <a:srgbClr val="7BAFD4"/>
    </a:custClr>
    <a:custClr name="Colour 5">
      <a:srgbClr val="B7D6F1"/>
    </a:custClr>
    <a:custClr name="Colour 6">
      <a:srgbClr val="9FAEE5"/>
    </a:custClr>
    <a:custClr name="Colour 7">
      <a:srgbClr val="BDCAE7"/>
    </a:custClr>
    <a:custClr name="Colour 8">
      <a:srgbClr val="63666A"/>
    </a:custClr>
    <a:custClr name="Colour 9">
      <a:srgbClr val="D0D0CE"/>
    </a:custClr>
  </a:custClrLst>
  <a:extLst>
    <a:ext uri="{05A4C25C-085E-4340-85A3-A5531E510DB2}">
      <thm15:themeFamily xmlns:thm15="http://schemas.microsoft.com/office/thememl/2012/main" name="PowerPoint 16-9 template update" id="{6B0D9CBA-62C4-194F-A9EC-8F20E674EA1F}" vid="{3C3725AB-B8E3-F84B-B2D1-B9FC839CFD5F}"/>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EO PPT Template.potx</Template>
  <TotalTime>588</TotalTime>
  <Words>1382</Words>
  <Application>Microsoft Macintosh PowerPoint</Application>
  <PresentationFormat>Custom</PresentationFormat>
  <Paragraphs>256</Paragraphs>
  <Slides>25</Slides>
  <Notes>8</Notes>
  <HiddenSlides>0</HiddenSlides>
  <MMClips>0</MMClips>
  <ScaleCrop>false</ScaleCrop>
  <HeadingPairs>
    <vt:vector size="6" baseType="variant">
      <vt:variant>
        <vt:lpstr>Fonts Used</vt:lpstr>
      </vt:variant>
      <vt:variant>
        <vt:i4>3</vt:i4>
      </vt:variant>
      <vt:variant>
        <vt:lpstr>Theme</vt:lpstr>
      </vt:variant>
      <vt:variant>
        <vt:i4>12</vt:i4>
      </vt:variant>
      <vt:variant>
        <vt:lpstr>Slide Titles</vt:lpstr>
      </vt:variant>
      <vt:variant>
        <vt:i4>25</vt:i4>
      </vt:variant>
    </vt:vector>
  </HeadingPairs>
  <TitlesOfParts>
    <vt:vector size="40" baseType="lpstr">
      <vt:lpstr>Arial</vt:lpstr>
      <vt:lpstr>Calibri</vt:lpstr>
      <vt:lpstr>Calibri Light</vt:lpstr>
      <vt:lpstr>EO PPT Template</vt:lpstr>
      <vt:lpstr>Divider slide (Master)</vt:lpstr>
      <vt:lpstr>Images (Master)</vt:lpstr>
      <vt:lpstr>Blank slides (Master)</vt:lpstr>
      <vt:lpstr>Text, Chart and Picture slides (Master)</vt:lpstr>
      <vt:lpstr>End slides / Holding slides (master)</vt:lpstr>
      <vt:lpstr>1_Text, Chart and Picture slides (Master)</vt:lpstr>
      <vt:lpstr>2_Text, Chart and Picture slides (Master)</vt:lpstr>
      <vt:lpstr>3_Text, Chart and Picture slides (Master)</vt:lpstr>
      <vt:lpstr>4_Text, Chart and Picture slides (Master)</vt:lpstr>
      <vt:lpstr>5_Text, Chart and Picture slides (Master)</vt:lpstr>
      <vt:lpstr>6_Text, Chart and Picture slides (Master)</vt:lpstr>
      <vt:lpstr>PowerPoint Presentation</vt:lpstr>
      <vt:lpstr>Protecting people and your business </vt:lpstr>
      <vt:lpstr>The business case: early intervention </vt:lpstr>
      <vt:lpstr>The business case: 2017 in our customers’ industries</vt:lpstr>
      <vt:lpstr>Obesity  the ticking timebomb</vt:lpstr>
      <vt:lpstr>Obesity: the ticking timebomb</vt:lpstr>
      <vt:lpstr>Obesity: a costly issue</vt:lpstr>
      <vt:lpstr>Obesity: what can employers do?</vt:lpstr>
      <vt:lpstr>Obesity: EU disability ruling</vt:lpstr>
      <vt:lpstr>Obesity: one last question</vt:lpstr>
      <vt:lpstr>The ageing  workforce</vt:lpstr>
      <vt:lpstr>Ageing workforce: Demographic reality</vt:lpstr>
      <vt:lpstr>Ageing workforce: inescapable facts</vt:lpstr>
      <vt:lpstr>Ageing workforce: So what are we doing?</vt:lpstr>
      <vt:lpstr>Ageing workforce: what can we do?</vt:lpstr>
      <vt:lpstr>Mental health  under pressure</vt:lpstr>
      <vt:lpstr>Mental health: disability or not?</vt:lpstr>
      <vt:lpstr>Mental health: the impact</vt:lpstr>
      <vt:lpstr>Mental health: the impact</vt:lpstr>
      <vt:lpstr>Mental health: rehabilitation provision</vt:lpstr>
      <vt:lpstr>To conclude</vt:lpstr>
      <vt:lpstr>What our customers say:</vt:lpstr>
      <vt:lpstr> And When Claims Arrive….</vt:lpstr>
      <vt:lpstr>Questions?</vt:lpstr>
      <vt:lpstr>Employee wellbeing makes business sense</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HORTON</dc:creator>
  <cp:lastModifiedBy>Microsoft Office User</cp:lastModifiedBy>
  <cp:revision>114</cp:revision>
  <cp:lastPrinted>2018-06-07T14:50:24Z</cp:lastPrinted>
  <dcterms:created xsi:type="dcterms:W3CDTF">2018-03-24T12:31:44Z</dcterms:created>
  <dcterms:modified xsi:type="dcterms:W3CDTF">2018-06-08T11:02:06Z</dcterms:modified>
  <cp:category>Master PowerPoint template</cp:category>
</cp:coreProperties>
</file>