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61" r:id="rId2"/>
    <p:sldId id="286" r:id="rId3"/>
    <p:sldId id="278" r:id="rId4"/>
    <p:sldId id="284" r:id="rId5"/>
    <p:sldId id="285" r:id="rId6"/>
    <p:sldId id="287" r:id="rId7"/>
    <p:sldId id="315" r:id="rId8"/>
    <p:sldId id="316" r:id="rId9"/>
    <p:sldId id="318" r:id="rId10"/>
    <p:sldId id="319" r:id="rId11"/>
    <p:sldId id="320" r:id="rId12"/>
    <p:sldId id="321" r:id="rId13"/>
    <p:sldId id="323" r:id="rId14"/>
    <p:sldId id="324" r:id="rId15"/>
    <p:sldId id="325" r:id="rId16"/>
    <p:sldId id="326" r:id="rId17"/>
    <p:sldId id="327" r:id="rId18"/>
    <p:sldId id="328" r:id="rId19"/>
    <p:sldId id="329" r:id="rId20"/>
    <p:sldId id="297" r:id="rId21"/>
    <p:sldId id="330" r:id="rId22"/>
    <p:sldId id="283" r:id="rId23"/>
  </p:sldIdLst>
  <p:sldSz cx="12190413"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82A5970-D727-4BD7-BEA1-99F080A20384}">
          <p14:sldIdLst>
            <p14:sldId id="261"/>
            <p14:sldId id="286"/>
            <p14:sldId id="278"/>
            <p14:sldId id="284"/>
            <p14:sldId id="285"/>
            <p14:sldId id="287"/>
            <p14:sldId id="315"/>
            <p14:sldId id="316"/>
            <p14:sldId id="318"/>
            <p14:sldId id="319"/>
            <p14:sldId id="320"/>
            <p14:sldId id="321"/>
            <p14:sldId id="323"/>
            <p14:sldId id="324"/>
            <p14:sldId id="325"/>
            <p14:sldId id="326"/>
            <p14:sldId id="327"/>
            <p14:sldId id="328"/>
            <p14:sldId id="329"/>
            <p14:sldId id="297"/>
          </p14:sldIdLst>
        </p14:section>
        <p14:section name="Untitled Section" id="{B0276E6E-0502-4660-A7A5-3D6E22FB5021}">
          <p14:sldIdLst>
            <p14:sldId id="330"/>
            <p14:sldId id="283"/>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F6F6F"/>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p:scale>
          <a:sx n="66" d="100"/>
          <a:sy n="66" d="100"/>
        </p:scale>
        <p:origin x="654" y="450"/>
      </p:cViewPr>
      <p:guideLst>
        <p:guide orient="horz" pos="2160"/>
        <p:guide pos="3840"/>
      </p:guideLst>
    </p:cSldViewPr>
  </p:slideViewPr>
  <p:notesTextViewPr>
    <p:cViewPr>
      <p:scale>
        <a:sx n="1" d="1"/>
        <a:sy n="1" d="1"/>
      </p:scale>
      <p:origin x="0" y="0"/>
    </p:cViewPr>
  </p:notesTextViewPr>
  <p:notesViewPr>
    <p:cSldViewPr snapToObjects="1">
      <p:cViewPr varScale="1">
        <p:scale>
          <a:sx n="53" d="100"/>
          <a:sy n="53" d="100"/>
        </p:scale>
        <p:origin x="-286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 Wright" userId="aafc8154369cd89f" providerId="LiveId" clId="{DBAF9943-FD97-4F1D-959C-D1219D5FD8C6}"/>
    <pc:docChg chg="delSld modSld modSection">
      <pc:chgData name="William Wright" userId="aafc8154369cd89f" providerId="LiveId" clId="{DBAF9943-FD97-4F1D-959C-D1219D5FD8C6}" dt="2018-06-09T17:23:46.654" v="7" actId="20577"/>
      <pc:docMkLst>
        <pc:docMk/>
      </pc:docMkLst>
      <pc:sldChg chg="del">
        <pc:chgData name="William Wright" userId="aafc8154369cd89f" providerId="LiveId" clId="{DBAF9943-FD97-4F1D-959C-D1219D5FD8C6}" dt="2018-06-09T17:23:39.142" v="0" actId="2696"/>
        <pc:sldMkLst>
          <pc:docMk/>
          <pc:sldMk cId="2726360664" sldId="322"/>
        </pc:sldMkLst>
      </pc:sldChg>
      <pc:sldChg chg="modSp">
        <pc:chgData name="William Wright" userId="aafc8154369cd89f" providerId="LiveId" clId="{DBAF9943-FD97-4F1D-959C-D1219D5FD8C6}" dt="2018-06-09T17:23:46.654" v="7" actId="20577"/>
        <pc:sldMkLst>
          <pc:docMk/>
          <pc:sldMk cId="2173536957" sldId="323"/>
        </pc:sldMkLst>
        <pc:spChg chg="mod">
          <ac:chgData name="William Wright" userId="aafc8154369cd89f" providerId="LiveId" clId="{DBAF9943-FD97-4F1D-959C-D1219D5FD8C6}" dt="2018-06-09T17:23:46.654" v="7" actId="20577"/>
          <ac:spMkLst>
            <pc:docMk/>
            <pc:sldMk cId="2173536957" sldId="323"/>
            <ac:spMk id="2"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E25A5A-0A84-46A8-9720-3E1AFEEFEA73}"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GB"/>
        </a:p>
      </dgm:t>
    </dgm:pt>
    <dgm:pt modelId="{F0FC054D-33FF-4895-A7AA-3CA95D4DA8F0}">
      <dgm:prSet phldrT="[Text]" custT="1"/>
      <dgm:spPr/>
      <dgm:t>
        <a:bodyPr/>
        <a:lstStyle/>
        <a:p>
          <a:r>
            <a:rPr lang="en-GB" sz="1700" b="1" dirty="0"/>
            <a:t>UNDERSTAND</a:t>
          </a:r>
          <a:endParaRPr lang="en-GB" sz="1700" dirty="0"/>
        </a:p>
        <a:p>
          <a:r>
            <a:rPr lang="en-GB" sz="1100" dirty="0"/>
            <a:t>Critical assets</a:t>
          </a:r>
        </a:p>
        <a:p>
          <a:r>
            <a:rPr lang="en-GB" sz="1100" dirty="0"/>
            <a:t>Vulnerability</a:t>
          </a:r>
        </a:p>
        <a:p>
          <a:r>
            <a:rPr lang="en-GB" sz="1100" dirty="0"/>
            <a:t>Threat</a:t>
          </a:r>
        </a:p>
      </dgm:t>
    </dgm:pt>
    <dgm:pt modelId="{E3FEB36F-FF65-4475-BB6F-CB233C44AE75}" type="parTrans" cxnId="{C435621A-9841-41D0-8EFA-A6074ADBC523}">
      <dgm:prSet/>
      <dgm:spPr/>
      <dgm:t>
        <a:bodyPr/>
        <a:lstStyle/>
        <a:p>
          <a:endParaRPr lang="en-GB"/>
        </a:p>
      </dgm:t>
    </dgm:pt>
    <dgm:pt modelId="{314CA36F-E6A4-473A-AB10-C9993BC9B07F}" type="sibTrans" cxnId="{C435621A-9841-41D0-8EFA-A6074ADBC523}">
      <dgm:prSet/>
      <dgm:spPr/>
      <dgm:t>
        <a:bodyPr/>
        <a:lstStyle/>
        <a:p>
          <a:endParaRPr lang="en-GB"/>
        </a:p>
      </dgm:t>
    </dgm:pt>
    <dgm:pt modelId="{70678DAF-9E18-4D68-BB8D-29797D488C44}">
      <dgm:prSet phldrT="[Text]" custT="1"/>
      <dgm:spPr/>
      <dgm:t>
        <a:bodyPr/>
        <a:lstStyle/>
        <a:p>
          <a:r>
            <a:rPr lang="en-GB" sz="1700" b="1" dirty="0"/>
            <a:t>ANALYSE RISKS</a:t>
          </a:r>
        </a:p>
        <a:p>
          <a:r>
            <a:rPr lang="en-GB" sz="1100" b="0" dirty="0"/>
            <a:t>Threat x Vulnerability = Risk</a:t>
          </a:r>
        </a:p>
      </dgm:t>
    </dgm:pt>
    <dgm:pt modelId="{4F37EA63-6CA8-45B5-841D-EA8638464DB4}" type="parTrans" cxnId="{AE1989CA-AFFE-41D2-AC9B-D9D325F1D326}">
      <dgm:prSet/>
      <dgm:spPr/>
      <dgm:t>
        <a:bodyPr/>
        <a:lstStyle/>
        <a:p>
          <a:endParaRPr lang="en-GB"/>
        </a:p>
      </dgm:t>
    </dgm:pt>
    <dgm:pt modelId="{0D830954-186C-4918-A6EA-3DF35A87A92E}" type="sibTrans" cxnId="{AE1989CA-AFFE-41D2-AC9B-D9D325F1D326}">
      <dgm:prSet/>
      <dgm:spPr/>
      <dgm:t>
        <a:bodyPr/>
        <a:lstStyle/>
        <a:p>
          <a:endParaRPr lang="en-GB"/>
        </a:p>
      </dgm:t>
    </dgm:pt>
    <dgm:pt modelId="{57EACEC8-AFB5-4CDF-A0AE-F74928A60D6E}">
      <dgm:prSet phldrT="[Text]" custT="1"/>
      <dgm:spPr/>
      <dgm:t>
        <a:bodyPr/>
        <a:lstStyle/>
        <a:p>
          <a:r>
            <a:rPr lang="en-GB" sz="1700" b="1" dirty="0"/>
            <a:t>EVALUATE RISK</a:t>
          </a:r>
        </a:p>
        <a:p>
          <a:r>
            <a:rPr lang="en-GB" sz="1100" b="0" dirty="0"/>
            <a:t>Co-ordinate action</a:t>
          </a:r>
        </a:p>
      </dgm:t>
    </dgm:pt>
    <dgm:pt modelId="{3594F317-0803-4F7C-95E8-76C75164790B}" type="parTrans" cxnId="{4366925D-6441-4878-AB04-93C86FE99D7A}">
      <dgm:prSet/>
      <dgm:spPr/>
      <dgm:t>
        <a:bodyPr/>
        <a:lstStyle/>
        <a:p>
          <a:endParaRPr lang="en-GB"/>
        </a:p>
      </dgm:t>
    </dgm:pt>
    <dgm:pt modelId="{44D396CA-4DFE-4ACC-9265-29E9606DE11D}" type="sibTrans" cxnId="{4366925D-6441-4878-AB04-93C86FE99D7A}">
      <dgm:prSet/>
      <dgm:spPr/>
      <dgm:t>
        <a:bodyPr/>
        <a:lstStyle/>
        <a:p>
          <a:endParaRPr lang="en-GB"/>
        </a:p>
      </dgm:t>
    </dgm:pt>
    <dgm:pt modelId="{561D6350-6AAF-4AC8-9EEA-6DDCAD31CF53}">
      <dgm:prSet phldrT="[Text]" custT="1"/>
      <dgm:spPr/>
      <dgm:t>
        <a:bodyPr/>
        <a:lstStyle/>
        <a:p>
          <a:r>
            <a:rPr lang="en-GB" sz="1700" b="1" dirty="0"/>
            <a:t>TREAT THE RISK</a:t>
          </a:r>
        </a:p>
        <a:p>
          <a:r>
            <a:rPr lang="en-GB" sz="1100" b="1" dirty="0"/>
            <a:t>Defence in depth</a:t>
          </a:r>
        </a:p>
      </dgm:t>
    </dgm:pt>
    <dgm:pt modelId="{2749E877-E61C-45AE-839E-211E26ABCD47}" type="parTrans" cxnId="{496A0298-15A1-45B1-AF35-D45B7CDF39CB}">
      <dgm:prSet/>
      <dgm:spPr/>
      <dgm:t>
        <a:bodyPr/>
        <a:lstStyle/>
        <a:p>
          <a:endParaRPr lang="en-GB"/>
        </a:p>
      </dgm:t>
    </dgm:pt>
    <dgm:pt modelId="{2886A546-DBDB-41A4-8E10-FDC9C1089955}" type="sibTrans" cxnId="{496A0298-15A1-45B1-AF35-D45B7CDF39CB}">
      <dgm:prSet/>
      <dgm:spPr/>
      <dgm:t>
        <a:bodyPr/>
        <a:lstStyle/>
        <a:p>
          <a:endParaRPr lang="en-GB"/>
        </a:p>
      </dgm:t>
    </dgm:pt>
    <dgm:pt modelId="{B8A4388C-5B81-4F01-B7E4-7C512BDB0392}" type="pres">
      <dgm:prSet presAssocID="{22E25A5A-0A84-46A8-9720-3E1AFEEFEA73}" presName="cycleMatrixDiagram" presStyleCnt="0">
        <dgm:presLayoutVars>
          <dgm:chMax val="1"/>
          <dgm:dir/>
          <dgm:animLvl val="lvl"/>
          <dgm:resizeHandles val="exact"/>
        </dgm:presLayoutVars>
      </dgm:prSet>
      <dgm:spPr/>
    </dgm:pt>
    <dgm:pt modelId="{C20B9015-74F8-417F-832B-84BCFA055EE4}" type="pres">
      <dgm:prSet presAssocID="{22E25A5A-0A84-46A8-9720-3E1AFEEFEA73}" presName="children" presStyleCnt="0"/>
      <dgm:spPr/>
    </dgm:pt>
    <dgm:pt modelId="{B77E1773-7486-44BB-801B-1DB7D6E20516}" type="pres">
      <dgm:prSet presAssocID="{22E25A5A-0A84-46A8-9720-3E1AFEEFEA73}" presName="childPlaceholder" presStyleCnt="0"/>
      <dgm:spPr/>
    </dgm:pt>
    <dgm:pt modelId="{6F26885E-F7F7-4598-B9B2-A825462728B3}" type="pres">
      <dgm:prSet presAssocID="{22E25A5A-0A84-46A8-9720-3E1AFEEFEA73}" presName="circle" presStyleCnt="0"/>
      <dgm:spPr/>
    </dgm:pt>
    <dgm:pt modelId="{4C63B993-2506-4A5D-87B3-EE685C08B81B}" type="pres">
      <dgm:prSet presAssocID="{22E25A5A-0A84-46A8-9720-3E1AFEEFEA73}" presName="quadrant1" presStyleLbl="node1" presStyleIdx="0" presStyleCnt="4">
        <dgm:presLayoutVars>
          <dgm:chMax val="1"/>
          <dgm:bulletEnabled val="1"/>
        </dgm:presLayoutVars>
      </dgm:prSet>
      <dgm:spPr/>
    </dgm:pt>
    <dgm:pt modelId="{189287A0-D928-4747-8419-F483D659FFC8}" type="pres">
      <dgm:prSet presAssocID="{22E25A5A-0A84-46A8-9720-3E1AFEEFEA73}" presName="quadrant2" presStyleLbl="node1" presStyleIdx="1" presStyleCnt="4">
        <dgm:presLayoutVars>
          <dgm:chMax val="1"/>
          <dgm:bulletEnabled val="1"/>
        </dgm:presLayoutVars>
      </dgm:prSet>
      <dgm:spPr/>
    </dgm:pt>
    <dgm:pt modelId="{83C4D067-6F7E-43DB-A437-F302E3B51445}" type="pres">
      <dgm:prSet presAssocID="{22E25A5A-0A84-46A8-9720-3E1AFEEFEA73}" presName="quadrant3" presStyleLbl="node1" presStyleIdx="2" presStyleCnt="4">
        <dgm:presLayoutVars>
          <dgm:chMax val="1"/>
          <dgm:bulletEnabled val="1"/>
        </dgm:presLayoutVars>
      </dgm:prSet>
      <dgm:spPr/>
    </dgm:pt>
    <dgm:pt modelId="{7C9F4CD9-D0D3-4274-BF26-33C2D1E6334F}" type="pres">
      <dgm:prSet presAssocID="{22E25A5A-0A84-46A8-9720-3E1AFEEFEA73}" presName="quadrant4" presStyleLbl="node1" presStyleIdx="3" presStyleCnt="4">
        <dgm:presLayoutVars>
          <dgm:chMax val="1"/>
          <dgm:bulletEnabled val="1"/>
        </dgm:presLayoutVars>
      </dgm:prSet>
      <dgm:spPr/>
    </dgm:pt>
    <dgm:pt modelId="{76842767-74C7-4128-A6F8-A25A1FFF44CF}" type="pres">
      <dgm:prSet presAssocID="{22E25A5A-0A84-46A8-9720-3E1AFEEFEA73}" presName="quadrantPlaceholder" presStyleCnt="0"/>
      <dgm:spPr/>
    </dgm:pt>
    <dgm:pt modelId="{940FDDC8-87D4-417E-91AA-F8CC8A623EC5}" type="pres">
      <dgm:prSet presAssocID="{22E25A5A-0A84-46A8-9720-3E1AFEEFEA73}" presName="center1" presStyleLbl="fgShp" presStyleIdx="0" presStyleCnt="2"/>
      <dgm:spPr/>
    </dgm:pt>
    <dgm:pt modelId="{50968707-0C0C-4C5D-A159-363CFD5A8BDF}" type="pres">
      <dgm:prSet presAssocID="{22E25A5A-0A84-46A8-9720-3E1AFEEFEA73}" presName="center2" presStyleLbl="fgShp" presStyleIdx="1" presStyleCnt="2"/>
      <dgm:spPr/>
    </dgm:pt>
  </dgm:ptLst>
  <dgm:cxnLst>
    <dgm:cxn modelId="{209D3303-A3F8-4CA7-8056-80B77809B19D}" type="presOf" srcId="{70678DAF-9E18-4D68-BB8D-29797D488C44}" destId="{189287A0-D928-4747-8419-F483D659FFC8}" srcOrd="0" destOrd="0" presId="urn:microsoft.com/office/officeart/2005/8/layout/cycle4"/>
    <dgm:cxn modelId="{5FBCCC11-1362-4551-9139-5315E79D75E0}" type="presOf" srcId="{F0FC054D-33FF-4895-A7AA-3CA95D4DA8F0}" destId="{4C63B993-2506-4A5D-87B3-EE685C08B81B}" srcOrd="0" destOrd="0" presId="urn:microsoft.com/office/officeart/2005/8/layout/cycle4"/>
    <dgm:cxn modelId="{C435621A-9841-41D0-8EFA-A6074ADBC523}" srcId="{22E25A5A-0A84-46A8-9720-3E1AFEEFEA73}" destId="{F0FC054D-33FF-4895-A7AA-3CA95D4DA8F0}" srcOrd="0" destOrd="0" parTransId="{E3FEB36F-FF65-4475-BB6F-CB233C44AE75}" sibTransId="{314CA36F-E6A4-473A-AB10-C9993BC9B07F}"/>
    <dgm:cxn modelId="{4366925D-6441-4878-AB04-93C86FE99D7A}" srcId="{22E25A5A-0A84-46A8-9720-3E1AFEEFEA73}" destId="{57EACEC8-AFB5-4CDF-A0AE-F74928A60D6E}" srcOrd="2" destOrd="0" parTransId="{3594F317-0803-4F7C-95E8-76C75164790B}" sibTransId="{44D396CA-4DFE-4ACC-9265-29E9606DE11D}"/>
    <dgm:cxn modelId="{BD83D185-268C-4810-AD98-355B5238E3E9}" type="presOf" srcId="{57EACEC8-AFB5-4CDF-A0AE-F74928A60D6E}" destId="{83C4D067-6F7E-43DB-A437-F302E3B51445}" srcOrd="0" destOrd="0" presId="urn:microsoft.com/office/officeart/2005/8/layout/cycle4"/>
    <dgm:cxn modelId="{496A0298-15A1-45B1-AF35-D45B7CDF39CB}" srcId="{22E25A5A-0A84-46A8-9720-3E1AFEEFEA73}" destId="{561D6350-6AAF-4AC8-9EEA-6DDCAD31CF53}" srcOrd="3" destOrd="0" parTransId="{2749E877-E61C-45AE-839E-211E26ABCD47}" sibTransId="{2886A546-DBDB-41A4-8E10-FDC9C1089955}"/>
    <dgm:cxn modelId="{E76682BD-776A-4E82-89B9-78C3BF36C4C1}" type="presOf" srcId="{561D6350-6AAF-4AC8-9EEA-6DDCAD31CF53}" destId="{7C9F4CD9-D0D3-4274-BF26-33C2D1E6334F}" srcOrd="0" destOrd="0" presId="urn:microsoft.com/office/officeart/2005/8/layout/cycle4"/>
    <dgm:cxn modelId="{AE1989CA-AFFE-41D2-AC9B-D9D325F1D326}" srcId="{22E25A5A-0A84-46A8-9720-3E1AFEEFEA73}" destId="{70678DAF-9E18-4D68-BB8D-29797D488C44}" srcOrd="1" destOrd="0" parTransId="{4F37EA63-6CA8-45B5-841D-EA8638464DB4}" sibTransId="{0D830954-186C-4918-A6EA-3DF35A87A92E}"/>
    <dgm:cxn modelId="{B76DB1DC-D2DB-4745-AF36-DB461AE8EB2F}" type="presOf" srcId="{22E25A5A-0A84-46A8-9720-3E1AFEEFEA73}" destId="{B8A4388C-5B81-4F01-B7E4-7C512BDB0392}" srcOrd="0" destOrd="0" presId="urn:microsoft.com/office/officeart/2005/8/layout/cycle4"/>
    <dgm:cxn modelId="{9D7988BD-7299-4FE0-8DBA-DD12BD545F3E}" type="presParOf" srcId="{B8A4388C-5B81-4F01-B7E4-7C512BDB0392}" destId="{C20B9015-74F8-417F-832B-84BCFA055EE4}" srcOrd="0" destOrd="0" presId="urn:microsoft.com/office/officeart/2005/8/layout/cycle4"/>
    <dgm:cxn modelId="{27D871C4-3076-45CC-9400-9DD108A5BD67}" type="presParOf" srcId="{C20B9015-74F8-417F-832B-84BCFA055EE4}" destId="{B77E1773-7486-44BB-801B-1DB7D6E20516}" srcOrd="0" destOrd="0" presId="urn:microsoft.com/office/officeart/2005/8/layout/cycle4"/>
    <dgm:cxn modelId="{A5B5888F-C9EF-47F5-8707-6F3C2A6638CB}" type="presParOf" srcId="{B8A4388C-5B81-4F01-B7E4-7C512BDB0392}" destId="{6F26885E-F7F7-4598-B9B2-A825462728B3}" srcOrd="1" destOrd="0" presId="urn:microsoft.com/office/officeart/2005/8/layout/cycle4"/>
    <dgm:cxn modelId="{1824B882-E414-4B2D-BD27-B6A84F4DF78C}" type="presParOf" srcId="{6F26885E-F7F7-4598-B9B2-A825462728B3}" destId="{4C63B993-2506-4A5D-87B3-EE685C08B81B}" srcOrd="0" destOrd="0" presId="urn:microsoft.com/office/officeart/2005/8/layout/cycle4"/>
    <dgm:cxn modelId="{F0993615-E3AA-4B4E-A4F5-0B591159F93C}" type="presParOf" srcId="{6F26885E-F7F7-4598-B9B2-A825462728B3}" destId="{189287A0-D928-4747-8419-F483D659FFC8}" srcOrd="1" destOrd="0" presId="urn:microsoft.com/office/officeart/2005/8/layout/cycle4"/>
    <dgm:cxn modelId="{7B885E65-C5DC-48F9-AC60-5D9F7A795018}" type="presParOf" srcId="{6F26885E-F7F7-4598-B9B2-A825462728B3}" destId="{83C4D067-6F7E-43DB-A437-F302E3B51445}" srcOrd="2" destOrd="0" presId="urn:microsoft.com/office/officeart/2005/8/layout/cycle4"/>
    <dgm:cxn modelId="{D5B30D34-FA39-45F7-B64D-402B9D144369}" type="presParOf" srcId="{6F26885E-F7F7-4598-B9B2-A825462728B3}" destId="{7C9F4CD9-D0D3-4274-BF26-33C2D1E6334F}" srcOrd="3" destOrd="0" presId="urn:microsoft.com/office/officeart/2005/8/layout/cycle4"/>
    <dgm:cxn modelId="{9C2B14BF-6EFD-42B2-9565-A3C02BD62435}" type="presParOf" srcId="{6F26885E-F7F7-4598-B9B2-A825462728B3}" destId="{76842767-74C7-4128-A6F8-A25A1FFF44CF}" srcOrd="4" destOrd="0" presId="urn:microsoft.com/office/officeart/2005/8/layout/cycle4"/>
    <dgm:cxn modelId="{0682F3DB-182A-402C-A41B-F4BF4DF362A2}" type="presParOf" srcId="{B8A4388C-5B81-4F01-B7E4-7C512BDB0392}" destId="{940FDDC8-87D4-417E-91AA-F8CC8A623EC5}" srcOrd="2" destOrd="0" presId="urn:microsoft.com/office/officeart/2005/8/layout/cycle4"/>
    <dgm:cxn modelId="{A1FAE17A-8989-4325-BBC2-6A3F2DB17DCB}" type="presParOf" srcId="{B8A4388C-5B81-4F01-B7E4-7C512BDB0392}" destId="{50968707-0C0C-4C5D-A159-363CFD5A8BDF}"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63B993-2506-4A5D-87B3-EE685C08B81B}">
      <dsp:nvSpPr>
        <dsp:cNvPr id="0" name=""/>
        <dsp:cNvSpPr/>
      </dsp:nvSpPr>
      <dsp:spPr>
        <a:xfrm>
          <a:off x="1349038" y="322106"/>
          <a:ext cx="2446879" cy="2446879"/>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b="1" kern="1200" dirty="0"/>
            <a:t>UNDERSTAND</a:t>
          </a:r>
          <a:endParaRPr lang="en-GB" sz="1700" kern="1200" dirty="0"/>
        </a:p>
        <a:p>
          <a:pPr marL="0" lvl="0" indent="0" algn="ctr" defTabSz="755650">
            <a:lnSpc>
              <a:spcPct val="90000"/>
            </a:lnSpc>
            <a:spcBef>
              <a:spcPct val="0"/>
            </a:spcBef>
            <a:spcAft>
              <a:spcPct val="35000"/>
            </a:spcAft>
            <a:buNone/>
          </a:pPr>
          <a:r>
            <a:rPr lang="en-GB" sz="1100" kern="1200" dirty="0"/>
            <a:t>Critical assets</a:t>
          </a:r>
        </a:p>
        <a:p>
          <a:pPr marL="0" lvl="0" indent="0" algn="ctr" defTabSz="755650">
            <a:lnSpc>
              <a:spcPct val="90000"/>
            </a:lnSpc>
            <a:spcBef>
              <a:spcPct val="0"/>
            </a:spcBef>
            <a:spcAft>
              <a:spcPct val="35000"/>
            </a:spcAft>
            <a:buNone/>
          </a:pPr>
          <a:r>
            <a:rPr lang="en-GB" sz="1100" kern="1200" dirty="0"/>
            <a:t>Vulnerability</a:t>
          </a:r>
        </a:p>
        <a:p>
          <a:pPr marL="0" lvl="0" indent="0" algn="ctr" defTabSz="755650">
            <a:lnSpc>
              <a:spcPct val="90000"/>
            </a:lnSpc>
            <a:spcBef>
              <a:spcPct val="0"/>
            </a:spcBef>
            <a:spcAft>
              <a:spcPct val="35000"/>
            </a:spcAft>
            <a:buNone/>
          </a:pPr>
          <a:r>
            <a:rPr lang="en-GB" sz="1100" kern="1200" dirty="0"/>
            <a:t>Threat</a:t>
          </a:r>
        </a:p>
      </dsp:txBody>
      <dsp:txXfrm>
        <a:off x="2065712" y="1038780"/>
        <a:ext cx="1730205" cy="1730205"/>
      </dsp:txXfrm>
    </dsp:sp>
    <dsp:sp modelId="{189287A0-D928-4747-8419-F483D659FFC8}">
      <dsp:nvSpPr>
        <dsp:cNvPr id="0" name=""/>
        <dsp:cNvSpPr/>
      </dsp:nvSpPr>
      <dsp:spPr>
        <a:xfrm rot="5400000">
          <a:off x="3908937" y="322106"/>
          <a:ext cx="2446879" cy="2446879"/>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b="1" kern="1200" dirty="0"/>
            <a:t>ANALYSE RISKS</a:t>
          </a:r>
        </a:p>
        <a:p>
          <a:pPr marL="0" lvl="0" indent="0" algn="ctr" defTabSz="755650">
            <a:lnSpc>
              <a:spcPct val="90000"/>
            </a:lnSpc>
            <a:spcBef>
              <a:spcPct val="0"/>
            </a:spcBef>
            <a:spcAft>
              <a:spcPct val="35000"/>
            </a:spcAft>
            <a:buNone/>
          </a:pPr>
          <a:r>
            <a:rPr lang="en-GB" sz="1100" b="0" kern="1200" dirty="0"/>
            <a:t>Threat x Vulnerability = Risk</a:t>
          </a:r>
        </a:p>
      </dsp:txBody>
      <dsp:txXfrm rot="-5400000">
        <a:off x="3908937" y="1038780"/>
        <a:ext cx="1730205" cy="1730205"/>
      </dsp:txXfrm>
    </dsp:sp>
    <dsp:sp modelId="{83C4D067-6F7E-43DB-A437-F302E3B51445}">
      <dsp:nvSpPr>
        <dsp:cNvPr id="0" name=""/>
        <dsp:cNvSpPr/>
      </dsp:nvSpPr>
      <dsp:spPr>
        <a:xfrm rot="10800000">
          <a:off x="3908937" y="2882005"/>
          <a:ext cx="2446879" cy="2446879"/>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b="1" kern="1200" dirty="0"/>
            <a:t>EVALUATE RISK</a:t>
          </a:r>
        </a:p>
        <a:p>
          <a:pPr marL="0" lvl="0" indent="0" algn="ctr" defTabSz="755650">
            <a:lnSpc>
              <a:spcPct val="90000"/>
            </a:lnSpc>
            <a:spcBef>
              <a:spcPct val="0"/>
            </a:spcBef>
            <a:spcAft>
              <a:spcPct val="35000"/>
            </a:spcAft>
            <a:buNone/>
          </a:pPr>
          <a:r>
            <a:rPr lang="en-GB" sz="1100" b="0" kern="1200" dirty="0"/>
            <a:t>Co-ordinate action</a:t>
          </a:r>
        </a:p>
      </dsp:txBody>
      <dsp:txXfrm rot="10800000">
        <a:off x="3908937" y="2882005"/>
        <a:ext cx="1730205" cy="1730205"/>
      </dsp:txXfrm>
    </dsp:sp>
    <dsp:sp modelId="{7C9F4CD9-D0D3-4274-BF26-33C2D1E6334F}">
      <dsp:nvSpPr>
        <dsp:cNvPr id="0" name=""/>
        <dsp:cNvSpPr/>
      </dsp:nvSpPr>
      <dsp:spPr>
        <a:xfrm rot="16200000">
          <a:off x="1349038" y="2882005"/>
          <a:ext cx="2446879" cy="2446879"/>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b="1" kern="1200" dirty="0"/>
            <a:t>TREAT THE RISK</a:t>
          </a:r>
        </a:p>
        <a:p>
          <a:pPr marL="0" lvl="0" indent="0" algn="ctr" defTabSz="755650">
            <a:lnSpc>
              <a:spcPct val="90000"/>
            </a:lnSpc>
            <a:spcBef>
              <a:spcPct val="0"/>
            </a:spcBef>
            <a:spcAft>
              <a:spcPct val="35000"/>
            </a:spcAft>
            <a:buNone/>
          </a:pPr>
          <a:r>
            <a:rPr lang="en-GB" sz="1100" b="1" kern="1200" dirty="0"/>
            <a:t>Defence in depth</a:t>
          </a:r>
        </a:p>
      </dsp:txBody>
      <dsp:txXfrm rot="5400000">
        <a:off x="2065712" y="2882005"/>
        <a:ext cx="1730205" cy="1730205"/>
      </dsp:txXfrm>
    </dsp:sp>
    <dsp:sp modelId="{940FDDC8-87D4-417E-91AA-F8CC8A623EC5}">
      <dsp:nvSpPr>
        <dsp:cNvPr id="0" name=""/>
        <dsp:cNvSpPr/>
      </dsp:nvSpPr>
      <dsp:spPr>
        <a:xfrm>
          <a:off x="3430016" y="2316906"/>
          <a:ext cx="844823" cy="734628"/>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968707-0C0C-4C5D-A159-363CFD5A8BDF}">
      <dsp:nvSpPr>
        <dsp:cNvPr id="0" name=""/>
        <dsp:cNvSpPr/>
      </dsp:nvSpPr>
      <dsp:spPr>
        <a:xfrm rot="10800000">
          <a:off x="3430016" y="2599456"/>
          <a:ext cx="844823" cy="734628"/>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EBC187A-3FDD-49CA-86FC-3A9BF4BC13A4}" type="datetimeFigureOut">
              <a:rPr lang="en-GB" smtClean="0"/>
              <a:t>09/06/2018</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C7251F0-B67B-4EB5-A9FF-D71A190FA659}" type="slidenum">
              <a:rPr lang="en-GB" smtClean="0"/>
              <a:t>‹#›</a:t>
            </a:fld>
            <a:endParaRPr lang="en-GB"/>
          </a:p>
        </p:txBody>
      </p:sp>
    </p:spTree>
    <p:extLst>
      <p:ext uri="{BB962C8B-B14F-4D97-AF65-F5344CB8AC3E}">
        <p14:creationId xmlns:p14="http://schemas.microsoft.com/office/powerpoint/2010/main" val="21228877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231B0E-ABCD-48C8-B132-3BD3722E2324}" type="datetimeFigureOut">
              <a:rPr lang="en-GB" smtClean="0"/>
              <a:t>09/06/2018</a:t>
            </a:fld>
            <a:endParaRPr lang="en-GB"/>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264607-C1B6-4A04-A6DA-B3817AE9FCFD}" type="slidenum">
              <a:rPr lang="en-GB" smtClean="0"/>
              <a:t>‹#›</a:t>
            </a:fld>
            <a:endParaRPr lang="en-GB"/>
          </a:p>
        </p:txBody>
      </p:sp>
    </p:spTree>
    <p:extLst>
      <p:ext uri="{BB962C8B-B14F-4D97-AF65-F5344CB8AC3E}">
        <p14:creationId xmlns:p14="http://schemas.microsoft.com/office/powerpoint/2010/main" val="4287130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ictur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813" y="4572000"/>
            <a:ext cx="121896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612000" y="4928685"/>
            <a:ext cx="10965600" cy="492443"/>
          </a:xfrm>
        </p:spPr>
        <p:txBody>
          <a:bodyPr anchor="t" anchorCtr="0"/>
          <a:lstStyle>
            <a:lvl1pPr>
              <a:defRPr sz="3200" spc="-30" baseline="0">
                <a:solidFill>
                  <a:schemeClr val="accent2"/>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612000" y="6182219"/>
            <a:ext cx="9165600" cy="184666"/>
          </a:xfrm>
        </p:spPr>
        <p:txBody>
          <a:bodyPr wrap="square" anchor="b" anchorCtr="0">
            <a:spAutoFit/>
          </a:bodyPr>
          <a:lstStyle>
            <a:lvl1pPr marL="0" indent="0" algn="l">
              <a:spcBef>
                <a:spcPts val="0"/>
              </a:spcBef>
              <a:buNone/>
              <a:defRPr sz="1200" b="1" cap="all" baseline="0">
                <a:solidFill>
                  <a:srgbClr val="6F6F6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grpSp>
        <p:nvGrpSpPr>
          <p:cNvPr id="10" name="Group 8"/>
          <p:cNvGrpSpPr>
            <a:grpSpLocks noChangeAspect="1"/>
          </p:cNvGrpSpPr>
          <p:nvPr userDrawn="1"/>
        </p:nvGrpSpPr>
        <p:grpSpPr bwMode="auto">
          <a:xfrm>
            <a:off x="10129713" y="358853"/>
            <a:ext cx="1448293" cy="554400"/>
            <a:chOff x="4860" y="2263"/>
            <a:chExt cx="465" cy="178"/>
          </a:xfrm>
          <a:solidFill>
            <a:schemeClr val="accent2"/>
          </a:solidFill>
        </p:grpSpPr>
        <p:sp>
          <p:nvSpPr>
            <p:cNvPr id="11"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21" name="Straight Connector 20"/>
          <p:cNvCxnSpPr/>
          <p:nvPr userDrawn="1"/>
        </p:nvCxnSpPr>
        <p:spPr>
          <a:xfrm>
            <a:off x="612000" y="4912596"/>
            <a:ext cx="468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22"/>
          <p:cNvSpPr>
            <a:spLocks noGrp="1"/>
          </p:cNvSpPr>
          <p:nvPr>
            <p:ph type="body" sz="quarter" idx="10" hasCustomPrompt="1"/>
          </p:nvPr>
        </p:nvSpPr>
        <p:spPr>
          <a:xfrm>
            <a:off x="9777600" y="6182219"/>
            <a:ext cx="1800000" cy="184666"/>
          </a:xfrm>
        </p:spPr>
        <p:txBody>
          <a:bodyPr anchor="b" anchorCtr="0">
            <a:spAutoFit/>
          </a:bodyPr>
          <a:lstStyle>
            <a:lvl1pPr marL="0" indent="0" algn="r">
              <a:spcBef>
                <a:spcPts val="0"/>
              </a:spcBef>
              <a:buNone/>
              <a:defRPr sz="1200" b="1">
                <a:solidFill>
                  <a:srgbClr val="6F6F6F"/>
                </a:solidFill>
              </a:defRPr>
            </a:lvl1pPr>
          </a:lstStyle>
          <a:p>
            <a:pPr lvl="0"/>
            <a:r>
              <a:rPr lang="en-US" dirty="0"/>
              <a:t>XX . XX . XXXX</a:t>
            </a:r>
          </a:p>
        </p:txBody>
      </p:sp>
    </p:spTree>
    <p:extLst>
      <p:ext uri="{BB962C8B-B14F-4D97-AF65-F5344CB8AC3E}">
        <p14:creationId xmlns:p14="http://schemas.microsoft.com/office/powerpoint/2010/main" val="378719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ictur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813" y="4572000"/>
            <a:ext cx="121896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612000" y="4928685"/>
            <a:ext cx="10965600" cy="492443"/>
          </a:xfrm>
        </p:spPr>
        <p:txBody>
          <a:bodyPr anchor="t" anchorCtr="0"/>
          <a:lstStyle>
            <a:lvl1pPr>
              <a:defRPr sz="3200" spc="-30" baseline="0">
                <a:solidFill>
                  <a:schemeClr val="accent2"/>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612000" y="6182219"/>
            <a:ext cx="9165600" cy="184666"/>
          </a:xfrm>
        </p:spPr>
        <p:txBody>
          <a:bodyPr wrap="square" anchor="b" anchorCtr="0">
            <a:spAutoFit/>
          </a:bodyPr>
          <a:lstStyle>
            <a:lvl1pPr marL="0" indent="0" algn="l">
              <a:spcBef>
                <a:spcPts val="0"/>
              </a:spcBef>
              <a:buNone/>
              <a:defRPr sz="1200" b="1" cap="all" baseline="0">
                <a:solidFill>
                  <a:srgbClr val="6F6F6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grpSp>
        <p:nvGrpSpPr>
          <p:cNvPr id="10" name="Group 8"/>
          <p:cNvGrpSpPr>
            <a:grpSpLocks noChangeAspect="1"/>
          </p:cNvGrpSpPr>
          <p:nvPr userDrawn="1"/>
        </p:nvGrpSpPr>
        <p:grpSpPr bwMode="auto">
          <a:xfrm>
            <a:off x="10129713" y="358853"/>
            <a:ext cx="1448293" cy="554400"/>
            <a:chOff x="4860" y="2263"/>
            <a:chExt cx="465" cy="178"/>
          </a:xfrm>
          <a:solidFill>
            <a:schemeClr val="accent2"/>
          </a:solidFill>
        </p:grpSpPr>
        <p:sp>
          <p:nvSpPr>
            <p:cNvPr id="11"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21" name="Straight Connector 20"/>
          <p:cNvCxnSpPr/>
          <p:nvPr userDrawn="1"/>
        </p:nvCxnSpPr>
        <p:spPr>
          <a:xfrm>
            <a:off x="612000" y="4912596"/>
            <a:ext cx="468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22"/>
          <p:cNvSpPr>
            <a:spLocks noGrp="1"/>
          </p:cNvSpPr>
          <p:nvPr>
            <p:ph type="body" sz="quarter" idx="10" hasCustomPrompt="1"/>
          </p:nvPr>
        </p:nvSpPr>
        <p:spPr>
          <a:xfrm>
            <a:off x="9777600" y="6182219"/>
            <a:ext cx="1800000" cy="184666"/>
          </a:xfrm>
        </p:spPr>
        <p:txBody>
          <a:bodyPr anchor="b" anchorCtr="0">
            <a:spAutoFit/>
          </a:bodyPr>
          <a:lstStyle>
            <a:lvl1pPr marL="0" indent="0" algn="r">
              <a:spcBef>
                <a:spcPts val="0"/>
              </a:spcBef>
              <a:buNone/>
              <a:defRPr sz="1200" b="1">
                <a:solidFill>
                  <a:srgbClr val="6F6F6F"/>
                </a:solidFill>
              </a:defRPr>
            </a:lvl1pPr>
          </a:lstStyle>
          <a:p>
            <a:pPr lvl="0"/>
            <a:r>
              <a:rPr lang="en-US" dirty="0"/>
              <a:t>XX . XX . XXXX</a:t>
            </a:r>
          </a:p>
        </p:txBody>
      </p:sp>
    </p:spTree>
    <p:extLst>
      <p:ext uri="{BB962C8B-B14F-4D97-AF65-F5344CB8AC3E}">
        <p14:creationId xmlns:p14="http://schemas.microsoft.com/office/powerpoint/2010/main" val="3888690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ictur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813" y="4572000"/>
            <a:ext cx="121896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612000" y="4928685"/>
            <a:ext cx="10965600" cy="492443"/>
          </a:xfrm>
        </p:spPr>
        <p:txBody>
          <a:bodyPr anchor="t" anchorCtr="0"/>
          <a:lstStyle>
            <a:lvl1pPr>
              <a:defRPr sz="3200" spc="-30" baseline="0">
                <a:solidFill>
                  <a:schemeClr val="accent2"/>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612000" y="6182219"/>
            <a:ext cx="9165600" cy="184666"/>
          </a:xfrm>
        </p:spPr>
        <p:txBody>
          <a:bodyPr wrap="square" anchor="b" anchorCtr="0">
            <a:spAutoFit/>
          </a:bodyPr>
          <a:lstStyle>
            <a:lvl1pPr marL="0" indent="0" algn="l">
              <a:spcBef>
                <a:spcPts val="0"/>
              </a:spcBef>
              <a:buNone/>
              <a:defRPr sz="1200" b="1" cap="all" baseline="0">
                <a:solidFill>
                  <a:srgbClr val="6F6F6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grpSp>
        <p:nvGrpSpPr>
          <p:cNvPr id="10" name="Group 8"/>
          <p:cNvGrpSpPr>
            <a:grpSpLocks noChangeAspect="1"/>
          </p:cNvGrpSpPr>
          <p:nvPr userDrawn="1"/>
        </p:nvGrpSpPr>
        <p:grpSpPr bwMode="auto">
          <a:xfrm>
            <a:off x="10129713" y="358853"/>
            <a:ext cx="1448293" cy="554400"/>
            <a:chOff x="4860" y="2263"/>
            <a:chExt cx="465" cy="178"/>
          </a:xfrm>
          <a:solidFill>
            <a:schemeClr val="accent2"/>
          </a:solidFill>
        </p:grpSpPr>
        <p:sp>
          <p:nvSpPr>
            <p:cNvPr id="11"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21" name="Straight Connector 20"/>
          <p:cNvCxnSpPr/>
          <p:nvPr userDrawn="1"/>
        </p:nvCxnSpPr>
        <p:spPr>
          <a:xfrm>
            <a:off x="612000" y="4912596"/>
            <a:ext cx="468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22"/>
          <p:cNvSpPr>
            <a:spLocks noGrp="1"/>
          </p:cNvSpPr>
          <p:nvPr>
            <p:ph type="body" sz="quarter" idx="10" hasCustomPrompt="1"/>
          </p:nvPr>
        </p:nvSpPr>
        <p:spPr>
          <a:xfrm>
            <a:off x="9777600" y="6182219"/>
            <a:ext cx="1800000" cy="184666"/>
          </a:xfrm>
        </p:spPr>
        <p:txBody>
          <a:bodyPr anchor="b" anchorCtr="0">
            <a:spAutoFit/>
          </a:bodyPr>
          <a:lstStyle>
            <a:lvl1pPr marL="0" indent="0" algn="r">
              <a:spcBef>
                <a:spcPts val="0"/>
              </a:spcBef>
              <a:buNone/>
              <a:defRPr sz="1200" b="1">
                <a:solidFill>
                  <a:srgbClr val="6F6F6F"/>
                </a:solidFill>
              </a:defRPr>
            </a:lvl1pPr>
          </a:lstStyle>
          <a:p>
            <a:pPr lvl="0"/>
            <a:r>
              <a:rPr lang="en-US" dirty="0"/>
              <a:t>XX . XX . XXXX</a:t>
            </a:r>
          </a:p>
        </p:txBody>
      </p:sp>
    </p:spTree>
    <p:extLst>
      <p:ext uri="{BB962C8B-B14F-4D97-AF65-F5344CB8AC3E}">
        <p14:creationId xmlns:p14="http://schemas.microsoft.com/office/powerpoint/2010/main" val="1448324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ictur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813" y="4572000"/>
            <a:ext cx="121896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612000" y="4928685"/>
            <a:ext cx="10965600" cy="492443"/>
          </a:xfrm>
        </p:spPr>
        <p:txBody>
          <a:bodyPr anchor="t" anchorCtr="0"/>
          <a:lstStyle>
            <a:lvl1pPr>
              <a:defRPr sz="3200" spc="-30" baseline="0">
                <a:solidFill>
                  <a:schemeClr val="accent2"/>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612000" y="6182219"/>
            <a:ext cx="9165600" cy="184666"/>
          </a:xfrm>
        </p:spPr>
        <p:txBody>
          <a:bodyPr wrap="square" anchor="b" anchorCtr="0">
            <a:spAutoFit/>
          </a:bodyPr>
          <a:lstStyle>
            <a:lvl1pPr marL="0" indent="0" algn="l">
              <a:spcBef>
                <a:spcPts val="0"/>
              </a:spcBef>
              <a:buNone/>
              <a:defRPr sz="1200" b="1" cap="all" baseline="0">
                <a:solidFill>
                  <a:srgbClr val="6F6F6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grpSp>
        <p:nvGrpSpPr>
          <p:cNvPr id="10" name="Group 8"/>
          <p:cNvGrpSpPr>
            <a:grpSpLocks noChangeAspect="1"/>
          </p:cNvGrpSpPr>
          <p:nvPr userDrawn="1"/>
        </p:nvGrpSpPr>
        <p:grpSpPr bwMode="auto">
          <a:xfrm>
            <a:off x="10129713" y="358853"/>
            <a:ext cx="1448293" cy="554400"/>
            <a:chOff x="4860" y="2263"/>
            <a:chExt cx="465" cy="178"/>
          </a:xfrm>
          <a:solidFill>
            <a:schemeClr val="bg1"/>
          </a:solidFill>
        </p:grpSpPr>
        <p:sp>
          <p:nvSpPr>
            <p:cNvPr id="11"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21" name="Straight Connector 20"/>
          <p:cNvCxnSpPr/>
          <p:nvPr userDrawn="1"/>
        </p:nvCxnSpPr>
        <p:spPr>
          <a:xfrm>
            <a:off x="612000" y="4912596"/>
            <a:ext cx="468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22"/>
          <p:cNvSpPr>
            <a:spLocks noGrp="1"/>
          </p:cNvSpPr>
          <p:nvPr>
            <p:ph type="body" sz="quarter" idx="10" hasCustomPrompt="1"/>
          </p:nvPr>
        </p:nvSpPr>
        <p:spPr>
          <a:xfrm>
            <a:off x="9777600" y="6182219"/>
            <a:ext cx="1800000" cy="184666"/>
          </a:xfrm>
        </p:spPr>
        <p:txBody>
          <a:bodyPr anchor="b" anchorCtr="0">
            <a:spAutoFit/>
          </a:bodyPr>
          <a:lstStyle>
            <a:lvl1pPr marL="0" indent="0" algn="r">
              <a:spcBef>
                <a:spcPts val="0"/>
              </a:spcBef>
              <a:buNone/>
              <a:defRPr sz="1200" b="1">
                <a:solidFill>
                  <a:srgbClr val="6F6F6F"/>
                </a:solidFill>
              </a:defRPr>
            </a:lvl1pPr>
          </a:lstStyle>
          <a:p>
            <a:pPr lvl="0"/>
            <a:r>
              <a:rPr lang="en-US" dirty="0"/>
              <a:t>XX . XX . XXXX</a:t>
            </a:r>
          </a:p>
        </p:txBody>
      </p:sp>
    </p:spTree>
    <p:extLst>
      <p:ext uri="{BB962C8B-B14F-4D97-AF65-F5344CB8AC3E}">
        <p14:creationId xmlns:p14="http://schemas.microsoft.com/office/powerpoint/2010/main" val="1838390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Gra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813" y="4572000"/>
            <a:ext cx="121896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612000" y="4928685"/>
            <a:ext cx="10965600" cy="492443"/>
          </a:xfrm>
        </p:spPr>
        <p:txBody>
          <a:bodyPr anchor="t" anchorCtr="0"/>
          <a:lstStyle>
            <a:lvl1pPr>
              <a:defRPr sz="3200" spc="-30" baseline="0">
                <a:solidFill>
                  <a:schemeClr val="accent2"/>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612000" y="6182219"/>
            <a:ext cx="9165600" cy="184666"/>
          </a:xfrm>
        </p:spPr>
        <p:txBody>
          <a:bodyPr wrap="square" anchor="b" anchorCtr="0">
            <a:spAutoFit/>
          </a:bodyPr>
          <a:lstStyle>
            <a:lvl1pPr marL="0" indent="0" algn="l">
              <a:spcBef>
                <a:spcPts val="0"/>
              </a:spcBef>
              <a:buNone/>
              <a:defRPr sz="1200" b="1" cap="all" baseline="0">
                <a:solidFill>
                  <a:srgbClr val="6F6F6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grpSp>
        <p:nvGrpSpPr>
          <p:cNvPr id="10" name="Group 8"/>
          <p:cNvGrpSpPr>
            <a:grpSpLocks noChangeAspect="1"/>
          </p:cNvGrpSpPr>
          <p:nvPr userDrawn="1"/>
        </p:nvGrpSpPr>
        <p:grpSpPr bwMode="auto">
          <a:xfrm>
            <a:off x="10129713" y="358853"/>
            <a:ext cx="1448293" cy="554400"/>
            <a:chOff x="4860" y="2263"/>
            <a:chExt cx="465" cy="178"/>
          </a:xfrm>
          <a:solidFill>
            <a:schemeClr val="accent2"/>
          </a:solidFill>
        </p:grpSpPr>
        <p:sp>
          <p:nvSpPr>
            <p:cNvPr id="11"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21" name="Straight Connector 20"/>
          <p:cNvCxnSpPr/>
          <p:nvPr userDrawn="1"/>
        </p:nvCxnSpPr>
        <p:spPr>
          <a:xfrm>
            <a:off x="612000" y="4912596"/>
            <a:ext cx="468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22"/>
          <p:cNvSpPr>
            <a:spLocks noGrp="1"/>
          </p:cNvSpPr>
          <p:nvPr>
            <p:ph type="body" sz="quarter" idx="10" hasCustomPrompt="1"/>
          </p:nvPr>
        </p:nvSpPr>
        <p:spPr>
          <a:xfrm>
            <a:off x="9777600" y="6182219"/>
            <a:ext cx="1800000" cy="184666"/>
          </a:xfrm>
        </p:spPr>
        <p:txBody>
          <a:bodyPr anchor="b" anchorCtr="0">
            <a:spAutoFit/>
          </a:bodyPr>
          <a:lstStyle>
            <a:lvl1pPr marL="0" indent="0" algn="r">
              <a:spcBef>
                <a:spcPts val="0"/>
              </a:spcBef>
              <a:buNone/>
              <a:defRPr sz="1200" b="1">
                <a:solidFill>
                  <a:srgbClr val="6F6F6F"/>
                </a:solidFill>
              </a:defRPr>
            </a:lvl1pPr>
          </a:lstStyle>
          <a:p>
            <a:pPr lvl="0"/>
            <a:r>
              <a:rPr lang="en-US" dirty="0"/>
              <a:t>XX . XX . XXXX</a:t>
            </a:r>
          </a:p>
        </p:txBody>
      </p:sp>
    </p:spTree>
    <p:extLst>
      <p:ext uri="{BB962C8B-B14F-4D97-AF65-F5344CB8AC3E}">
        <p14:creationId xmlns:p14="http://schemas.microsoft.com/office/powerpoint/2010/main" val="3077516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Gra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813" y="4572000"/>
            <a:ext cx="121896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612000" y="4928685"/>
            <a:ext cx="10965600" cy="492443"/>
          </a:xfrm>
        </p:spPr>
        <p:txBody>
          <a:bodyPr anchor="t" anchorCtr="0"/>
          <a:lstStyle>
            <a:lvl1pPr>
              <a:defRPr sz="3200" spc="-30" baseline="0">
                <a:solidFill>
                  <a:schemeClr val="accent2"/>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612000" y="6182219"/>
            <a:ext cx="9165600" cy="184666"/>
          </a:xfrm>
        </p:spPr>
        <p:txBody>
          <a:bodyPr wrap="square" anchor="b" anchorCtr="0">
            <a:spAutoFit/>
          </a:bodyPr>
          <a:lstStyle>
            <a:lvl1pPr marL="0" indent="0" algn="l">
              <a:spcBef>
                <a:spcPts val="0"/>
              </a:spcBef>
              <a:buNone/>
              <a:defRPr sz="1200" b="1" cap="all" baseline="0">
                <a:solidFill>
                  <a:srgbClr val="6F6F6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grpSp>
        <p:nvGrpSpPr>
          <p:cNvPr id="10" name="Group 8"/>
          <p:cNvGrpSpPr>
            <a:grpSpLocks noChangeAspect="1"/>
          </p:cNvGrpSpPr>
          <p:nvPr userDrawn="1"/>
        </p:nvGrpSpPr>
        <p:grpSpPr bwMode="auto">
          <a:xfrm>
            <a:off x="10129713" y="358853"/>
            <a:ext cx="1448293" cy="554400"/>
            <a:chOff x="4860" y="2263"/>
            <a:chExt cx="465" cy="178"/>
          </a:xfrm>
          <a:solidFill>
            <a:schemeClr val="bg1"/>
          </a:solidFill>
        </p:grpSpPr>
        <p:sp>
          <p:nvSpPr>
            <p:cNvPr id="11"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21" name="Straight Connector 20"/>
          <p:cNvCxnSpPr/>
          <p:nvPr userDrawn="1"/>
        </p:nvCxnSpPr>
        <p:spPr>
          <a:xfrm>
            <a:off x="612000" y="4912596"/>
            <a:ext cx="468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22"/>
          <p:cNvSpPr>
            <a:spLocks noGrp="1"/>
          </p:cNvSpPr>
          <p:nvPr>
            <p:ph type="body" sz="quarter" idx="10" hasCustomPrompt="1"/>
          </p:nvPr>
        </p:nvSpPr>
        <p:spPr>
          <a:xfrm>
            <a:off x="9777600" y="6182219"/>
            <a:ext cx="1800000" cy="184666"/>
          </a:xfrm>
        </p:spPr>
        <p:txBody>
          <a:bodyPr anchor="b" anchorCtr="0">
            <a:spAutoFit/>
          </a:bodyPr>
          <a:lstStyle>
            <a:lvl1pPr marL="0" indent="0" algn="r">
              <a:spcBef>
                <a:spcPts val="0"/>
              </a:spcBef>
              <a:buNone/>
              <a:defRPr sz="1200" b="1">
                <a:solidFill>
                  <a:srgbClr val="6F6F6F"/>
                </a:solidFill>
              </a:defRPr>
            </a:lvl1pPr>
          </a:lstStyle>
          <a:p>
            <a:pPr lvl="0"/>
            <a:r>
              <a:rPr lang="en-US" dirty="0"/>
              <a:t>XX . XX . XXXX</a:t>
            </a:r>
          </a:p>
        </p:txBody>
      </p:sp>
    </p:spTree>
    <p:extLst>
      <p:ext uri="{BB962C8B-B14F-4D97-AF65-F5344CB8AC3E}">
        <p14:creationId xmlns:p14="http://schemas.microsoft.com/office/powerpoint/2010/main" val="829196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Grad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813" y="4572000"/>
            <a:ext cx="121896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612000" y="4928685"/>
            <a:ext cx="10965600" cy="492443"/>
          </a:xfrm>
        </p:spPr>
        <p:txBody>
          <a:bodyPr anchor="t" anchorCtr="0"/>
          <a:lstStyle>
            <a:lvl1pPr>
              <a:defRPr sz="3200" spc="-30" baseline="0">
                <a:solidFill>
                  <a:schemeClr val="accent2"/>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612000" y="6182219"/>
            <a:ext cx="9165600" cy="184666"/>
          </a:xfrm>
        </p:spPr>
        <p:txBody>
          <a:bodyPr wrap="square" anchor="b" anchorCtr="0">
            <a:spAutoFit/>
          </a:bodyPr>
          <a:lstStyle>
            <a:lvl1pPr marL="0" indent="0" algn="l">
              <a:spcBef>
                <a:spcPts val="0"/>
              </a:spcBef>
              <a:buNone/>
              <a:defRPr sz="1200" b="1" cap="all" baseline="0">
                <a:solidFill>
                  <a:srgbClr val="6F6F6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grpSp>
        <p:nvGrpSpPr>
          <p:cNvPr id="10" name="Group 8"/>
          <p:cNvGrpSpPr>
            <a:grpSpLocks noChangeAspect="1"/>
          </p:cNvGrpSpPr>
          <p:nvPr userDrawn="1"/>
        </p:nvGrpSpPr>
        <p:grpSpPr bwMode="auto">
          <a:xfrm>
            <a:off x="10129713" y="358853"/>
            <a:ext cx="1448293" cy="554400"/>
            <a:chOff x="4860" y="2263"/>
            <a:chExt cx="465" cy="178"/>
          </a:xfrm>
          <a:solidFill>
            <a:schemeClr val="accent2"/>
          </a:solidFill>
        </p:grpSpPr>
        <p:sp>
          <p:nvSpPr>
            <p:cNvPr id="11"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21" name="Straight Connector 20"/>
          <p:cNvCxnSpPr/>
          <p:nvPr userDrawn="1"/>
        </p:nvCxnSpPr>
        <p:spPr>
          <a:xfrm>
            <a:off x="612000" y="4912596"/>
            <a:ext cx="468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22"/>
          <p:cNvSpPr>
            <a:spLocks noGrp="1"/>
          </p:cNvSpPr>
          <p:nvPr>
            <p:ph type="body" sz="quarter" idx="10" hasCustomPrompt="1"/>
          </p:nvPr>
        </p:nvSpPr>
        <p:spPr>
          <a:xfrm>
            <a:off x="9777600" y="6182219"/>
            <a:ext cx="1800000" cy="184666"/>
          </a:xfrm>
        </p:spPr>
        <p:txBody>
          <a:bodyPr anchor="b" anchorCtr="0">
            <a:spAutoFit/>
          </a:bodyPr>
          <a:lstStyle>
            <a:lvl1pPr marL="0" indent="0" algn="r">
              <a:spcBef>
                <a:spcPts val="0"/>
              </a:spcBef>
              <a:buNone/>
              <a:defRPr sz="1200" b="1">
                <a:solidFill>
                  <a:srgbClr val="6F6F6F"/>
                </a:solidFill>
              </a:defRPr>
            </a:lvl1pPr>
          </a:lstStyle>
          <a:p>
            <a:pPr lvl="0"/>
            <a:r>
              <a:rPr lang="en-US" dirty="0"/>
              <a:t>XX . XX . XXXX</a:t>
            </a:r>
          </a:p>
        </p:txBody>
      </p:sp>
    </p:spTree>
    <p:extLst>
      <p:ext uri="{BB962C8B-B14F-4D97-AF65-F5344CB8AC3E}">
        <p14:creationId xmlns:p14="http://schemas.microsoft.com/office/powerpoint/2010/main" val="2344926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Grad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813" y="4572000"/>
            <a:ext cx="121896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612000" y="4928685"/>
            <a:ext cx="10965600" cy="492443"/>
          </a:xfrm>
        </p:spPr>
        <p:txBody>
          <a:bodyPr anchor="t" anchorCtr="0"/>
          <a:lstStyle>
            <a:lvl1pPr>
              <a:defRPr sz="3200" spc="-30" baseline="0">
                <a:solidFill>
                  <a:schemeClr val="accent2"/>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612000" y="6182219"/>
            <a:ext cx="9165600" cy="184666"/>
          </a:xfrm>
        </p:spPr>
        <p:txBody>
          <a:bodyPr wrap="square" anchor="b" anchorCtr="0">
            <a:spAutoFit/>
          </a:bodyPr>
          <a:lstStyle>
            <a:lvl1pPr marL="0" indent="0" algn="l">
              <a:spcBef>
                <a:spcPts val="0"/>
              </a:spcBef>
              <a:buNone/>
              <a:defRPr sz="1200" b="1" cap="all" baseline="0">
                <a:solidFill>
                  <a:srgbClr val="6F6F6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grpSp>
        <p:nvGrpSpPr>
          <p:cNvPr id="10" name="Group 8"/>
          <p:cNvGrpSpPr>
            <a:grpSpLocks noChangeAspect="1"/>
          </p:cNvGrpSpPr>
          <p:nvPr userDrawn="1"/>
        </p:nvGrpSpPr>
        <p:grpSpPr bwMode="auto">
          <a:xfrm>
            <a:off x="10129713" y="358853"/>
            <a:ext cx="1448293" cy="554400"/>
            <a:chOff x="4860" y="2263"/>
            <a:chExt cx="465" cy="178"/>
          </a:xfrm>
          <a:solidFill>
            <a:schemeClr val="bg1"/>
          </a:solidFill>
        </p:grpSpPr>
        <p:sp>
          <p:nvSpPr>
            <p:cNvPr id="11"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21" name="Straight Connector 20"/>
          <p:cNvCxnSpPr/>
          <p:nvPr userDrawn="1"/>
        </p:nvCxnSpPr>
        <p:spPr>
          <a:xfrm>
            <a:off x="612000" y="4912596"/>
            <a:ext cx="468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22"/>
          <p:cNvSpPr>
            <a:spLocks noGrp="1"/>
          </p:cNvSpPr>
          <p:nvPr>
            <p:ph type="body" sz="quarter" idx="10" hasCustomPrompt="1"/>
          </p:nvPr>
        </p:nvSpPr>
        <p:spPr>
          <a:xfrm>
            <a:off x="9777600" y="6182219"/>
            <a:ext cx="1800000" cy="184666"/>
          </a:xfrm>
        </p:spPr>
        <p:txBody>
          <a:bodyPr anchor="b" anchorCtr="0">
            <a:spAutoFit/>
          </a:bodyPr>
          <a:lstStyle>
            <a:lvl1pPr marL="0" indent="0" algn="r">
              <a:spcBef>
                <a:spcPts val="0"/>
              </a:spcBef>
              <a:buNone/>
              <a:defRPr sz="1200" b="1">
                <a:solidFill>
                  <a:srgbClr val="6F6F6F"/>
                </a:solidFill>
              </a:defRPr>
            </a:lvl1pPr>
          </a:lstStyle>
          <a:p>
            <a:pPr lvl="0"/>
            <a:r>
              <a:rPr lang="en-US" dirty="0"/>
              <a:t>XX . XX . XXXX</a:t>
            </a:r>
          </a:p>
        </p:txBody>
      </p:sp>
    </p:spTree>
    <p:extLst>
      <p:ext uri="{BB962C8B-B14F-4D97-AF65-F5344CB8AC3E}">
        <p14:creationId xmlns:p14="http://schemas.microsoft.com/office/powerpoint/2010/main" val="99364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Pictur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813" y="4446000"/>
            <a:ext cx="12189600" cy="24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userDrawn="1"/>
        </p:nvSpPr>
        <p:spPr>
          <a:xfrm>
            <a:off x="0" y="0"/>
            <a:ext cx="12189600" cy="174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p:cNvSpPr>
            <a:spLocks noGrp="1"/>
          </p:cNvSpPr>
          <p:nvPr>
            <p:ph type="body" idx="1" hasCustomPrompt="1"/>
          </p:nvPr>
        </p:nvSpPr>
        <p:spPr>
          <a:xfrm>
            <a:off x="1368758" y="1957448"/>
            <a:ext cx="1933200" cy="1933200"/>
          </a:xfrm>
        </p:spPr>
        <p:txBody>
          <a:bodyPr anchor="ctr" anchorCtr="0"/>
          <a:lstStyle>
            <a:lvl1pPr marL="0" indent="0" algn="ctr">
              <a:lnSpc>
                <a:spcPct val="95000"/>
              </a:lnSpc>
              <a:spcBef>
                <a:spcPts val="0"/>
              </a:spcBef>
              <a:buNone/>
              <a:defRPr sz="7000">
                <a:solidFill>
                  <a:schemeClr val="bg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t>
            </a:r>
          </a:p>
        </p:txBody>
      </p:sp>
      <p:sp>
        <p:nvSpPr>
          <p:cNvPr id="8" name="Title 7"/>
          <p:cNvSpPr>
            <a:spLocks noGrp="1"/>
          </p:cNvSpPr>
          <p:nvPr>
            <p:ph type="title"/>
          </p:nvPr>
        </p:nvSpPr>
        <p:spPr>
          <a:xfrm>
            <a:off x="6097745" y="2878135"/>
            <a:ext cx="5480261" cy="433324"/>
          </a:xfrm>
        </p:spPr>
        <p:txBody>
          <a:bodyPr anchor="t" anchorCtr="0"/>
          <a:lstStyle>
            <a:lvl1pPr>
              <a:lnSpc>
                <a:spcPct val="88000"/>
              </a:lnSpc>
              <a:defRPr sz="3200">
                <a:solidFill>
                  <a:schemeClr val="bg1"/>
                </a:solidFill>
              </a:defRPr>
            </a:lvl1pPr>
          </a:lstStyle>
          <a:p>
            <a:r>
              <a:rPr lang="en-US" dirty="0"/>
              <a:t>Click to edit Master title style</a:t>
            </a:r>
            <a:endParaRPr lang="en-GB" dirty="0"/>
          </a:p>
        </p:txBody>
      </p:sp>
      <p:sp>
        <p:nvSpPr>
          <p:cNvPr id="9" name="Footer Placeholder 8"/>
          <p:cNvSpPr>
            <a:spLocks noGrp="1"/>
          </p:cNvSpPr>
          <p:nvPr>
            <p:ph type="ftr" sz="quarter" idx="10"/>
          </p:nvPr>
        </p:nvSpPr>
        <p:spPr/>
        <p:txBody>
          <a:bodyPr/>
          <a:lstStyle/>
          <a:p>
            <a:r>
              <a:rPr lang="en-GB" dirty="0"/>
              <a:t>Myths and misconceptions about cyber insurance</a:t>
            </a:r>
          </a:p>
        </p:txBody>
      </p:sp>
      <p:sp>
        <p:nvSpPr>
          <p:cNvPr id="10" name="Slide Number Placeholder 9"/>
          <p:cNvSpPr>
            <a:spLocks noGrp="1"/>
          </p:cNvSpPr>
          <p:nvPr>
            <p:ph type="sldNum" sz="quarter" idx="11"/>
          </p:nvPr>
        </p:nvSpPr>
        <p:spPr/>
        <p:txBody>
          <a:bodyPr/>
          <a:lstStyle/>
          <a:p>
            <a:fld id="{C8685A68-5E65-4A42-B07D-274AB3EA3243}" type="slidenum">
              <a:rPr lang="en-GB" smtClean="0"/>
              <a:pPr/>
              <a:t>‹#›</a:t>
            </a:fld>
            <a:endParaRPr lang="en-GB" dirty="0"/>
          </a:p>
        </p:txBody>
      </p:sp>
      <p:grpSp>
        <p:nvGrpSpPr>
          <p:cNvPr id="11" name="Group 8"/>
          <p:cNvGrpSpPr>
            <a:grpSpLocks noChangeAspect="1"/>
          </p:cNvGrpSpPr>
          <p:nvPr userDrawn="1"/>
        </p:nvGrpSpPr>
        <p:grpSpPr bwMode="auto">
          <a:xfrm>
            <a:off x="10129713" y="5940891"/>
            <a:ext cx="1448293" cy="554400"/>
            <a:chOff x="4860" y="2263"/>
            <a:chExt cx="465" cy="178"/>
          </a:xfrm>
          <a:solidFill>
            <a:schemeClr val="accent2"/>
          </a:solidFill>
        </p:grpSpPr>
        <p:sp>
          <p:nvSpPr>
            <p:cNvPr id="1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23" name="Straight Connector 22"/>
          <p:cNvCxnSpPr/>
          <p:nvPr userDrawn="1"/>
        </p:nvCxnSpPr>
        <p:spPr>
          <a:xfrm>
            <a:off x="6097745" y="2798820"/>
            <a:ext cx="46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06077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Pictur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813" y="4446000"/>
            <a:ext cx="12189600" cy="24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userDrawn="1"/>
        </p:nvSpPr>
        <p:spPr>
          <a:xfrm>
            <a:off x="0" y="0"/>
            <a:ext cx="12189600" cy="174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p:cNvSpPr>
            <a:spLocks noGrp="1"/>
          </p:cNvSpPr>
          <p:nvPr>
            <p:ph type="body" idx="1" hasCustomPrompt="1"/>
          </p:nvPr>
        </p:nvSpPr>
        <p:spPr>
          <a:xfrm>
            <a:off x="1368758" y="1957448"/>
            <a:ext cx="1933200" cy="1933200"/>
          </a:xfrm>
        </p:spPr>
        <p:txBody>
          <a:bodyPr anchor="ctr" anchorCtr="0"/>
          <a:lstStyle>
            <a:lvl1pPr marL="0" indent="0" algn="ctr">
              <a:lnSpc>
                <a:spcPct val="95000"/>
              </a:lnSpc>
              <a:spcBef>
                <a:spcPts val="0"/>
              </a:spcBef>
              <a:buNone/>
              <a:defRPr sz="7000">
                <a:solidFill>
                  <a:schemeClr val="accent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t>
            </a:r>
          </a:p>
        </p:txBody>
      </p:sp>
      <p:sp>
        <p:nvSpPr>
          <p:cNvPr id="8" name="Title 7"/>
          <p:cNvSpPr>
            <a:spLocks noGrp="1"/>
          </p:cNvSpPr>
          <p:nvPr>
            <p:ph type="title"/>
          </p:nvPr>
        </p:nvSpPr>
        <p:spPr>
          <a:xfrm>
            <a:off x="6097745" y="2878135"/>
            <a:ext cx="5480261" cy="433324"/>
          </a:xfrm>
        </p:spPr>
        <p:txBody>
          <a:bodyPr anchor="t" anchorCtr="0"/>
          <a:lstStyle>
            <a:lvl1pPr>
              <a:lnSpc>
                <a:spcPct val="88000"/>
              </a:lnSpc>
              <a:defRPr sz="3200">
                <a:solidFill>
                  <a:schemeClr val="accent2"/>
                </a:solidFill>
              </a:defRPr>
            </a:lvl1pPr>
          </a:lstStyle>
          <a:p>
            <a:r>
              <a:rPr lang="en-US" dirty="0"/>
              <a:t>Click to edit Master title style</a:t>
            </a:r>
            <a:endParaRPr lang="en-GB" dirty="0"/>
          </a:p>
        </p:txBody>
      </p:sp>
      <p:sp>
        <p:nvSpPr>
          <p:cNvPr id="9" name="Footer Placeholder 8"/>
          <p:cNvSpPr>
            <a:spLocks noGrp="1"/>
          </p:cNvSpPr>
          <p:nvPr>
            <p:ph type="ftr" sz="quarter" idx="10"/>
          </p:nvPr>
        </p:nvSpPr>
        <p:spPr/>
        <p:txBody>
          <a:bodyPr/>
          <a:lstStyle/>
          <a:p>
            <a:r>
              <a:rPr lang="en-GB" dirty="0"/>
              <a:t>Myths and misconceptions about cyber insurance</a:t>
            </a:r>
          </a:p>
        </p:txBody>
      </p:sp>
      <p:sp>
        <p:nvSpPr>
          <p:cNvPr id="10" name="Slide Number Placeholder 9"/>
          <p:cNvSpPr>
            <a:spLocks noGrp="1"/>
          </p:cNvSpPr>
          <p:nvPr>
            <p:ph type="sldNum" sz="quarter" idx="11"/>
          </p:nvPr>
        </p:nvSpPr>
        <p:spPr/>
        <p:txBody>
          <a:bodyPr/>
          <a:lstStyle/>
          <a:p>
            <a:fld id="{C8685A68-5E65-4A42-B07D-274AB3EA3243}" type="slidenum">
              <a:rPr lang="en-GB" smtClean="0"/>
              <a:pPr/>
              <a:t>‹#›</a:t>
            </a:fld>
            <a:endParaRPr lang="en-GB" dirty="0"/>
          </a:p>
        </p:txBody>
      </p:sp>
      <p:grpSp>
        <p:nvGrpSpPr>
          <p:cNvPr id="11" name="Group 8"/>
          <p:cNvGrpSpPr>
            <a:grpSpLocks noChangeAspect="1"/>
          </p:cNvGrpSpPr>
          <p:nvPr userDrawn="1"/>
        </p:nvGrpSpPr>
        <p:grpSpPr bwMode="auto">
          <a:xfrm>
            <a:off x="10129713" y="5940891"/>
            <a:ext cx="1448293" cy="554400"/>
            <a:chOff x="4860" y="2263"/>
            <a:chExt cx="465" cy="178"/>
          </a:xfrm>
          <a:solidFill>
            <a:schemeClr val="accent2"/>
          </a:solidFill>
        </p:grpSpPr>
        <p:sp>
          <p:nvSpPr>
            <p:cNvPr id="1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23" name="Straight Connector 22"/>
          <p:cNvCxnSpPr/>
          <p:nvPr userDrawn="1"/>
        </p:nvCxnSpPr>
        <p:spPr>
          <a:xfrm>
            <a:off x="6097745" y="2798820"/>
            <a:ext cx="468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48215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Pictur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813" y="4446000"/>
            <a:ext cx="12189600" cy="24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userDrawn="1"/>
        </p:nvSpPr>
        <p:spPr>
          <a:xfrm>
            <a:off x="0" y="0"/>
            <a:ext cx="12189600" cy="174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p:cNvSpPr>
            <a:spLocks noGrp="1"/>
          </p:cNvSpPr>
          <p:nvPr>
            <p:ph type="body" idx="1" hasCustomPrompt="1"/>
          </p:nvPr>
        </p:nvSpPr>
        <p:spPr>
          <a:xfrm>
            <a:off x="1368758" y="1957448"/>
            <a:ext cx="1933200" cy="1933200"/>
          </a:xfrm>
        </p:spPr>
        <p:txBody>
          <a:bodyPr anchor="ctr" anchorCtr="0"/>
          <a:lstStyle>
            <a:lvl1pPr marL="0" indent="0" algn="ctr">
              <a:lnSpc>
                <a:spcPct val="95000"/>
              </a:lnSpc>
              <a:spcBef>
                <a:spcPts val="0"/>
              </a:spcBef>
              <a:buNone/>
              <a:defRPr sz="7000">
                <a:solidFill>
                  <a:schemeClr val="bg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t>
            </a:r>
          </a:p>
        </p:txBody>
      </p:sp>
      <p:sp>
        <p:nvSpPr>
          <p:cNvPr id="8" name="Title 7"/>
          <p:cNvSpPr>
            <a:spLocks noGrp="1"/>
          </p:cNvSpPr>
          <p:nvPr>
            <p:ph type="title"/>
          </p:nvPr>
        </p:nvSpPr>
        <p:spPr>
          <a:xfrm>
            <a:off x="6097745" y="2878135"/>
            <a:ext cx="5480261" cy="433324"/>
          </a:xfrm>
        </p:spPr>
        <p:txBody>
          <a:bodyPr anchor="t" anchorCtr="0"/>
          <a:lstStyle>
            <a:lvl1pPr>
              <a:lnSpc>
                <a:spcPct val="88000"/>
              </a:lnSpc>
              <a:defRPr sz="3200">
                <a:solidFill>
                  <a:schemeClr val="bg1"/>
                </a:solidFill>
              </a:defRPr>
            </a:lvl1pPr>
          </a:lstStyle>
          <a:p>
            <a:r>
              <a:rPr lang="en-US" dirty="0"/>
              <a:t>Click to edit Master title style</a:t>
            </a:r>
            <a:endParaRPr lang="en-GB" dirty="0"/>
          </a:p>
        </p:txBody>
      </p:sp>
      <p:sp>
        <p:nvSpPr>
          <p:cNvPr id="9" name="Footer Placeholder 8"/>
          <p:cNvSpPr>
            <a:spLocks noGrp="1"/>
          </p:cNvSpPr>
          <p:nvPr>
            <p:ph type="ftr" sz="quarter" idx="10"/>
          </p:nvPr>
        </p:nvSpPr>
        <p:spPr/>
        <p:txBody>
          <a:bodyPr/>
          <a:lstStyle/>
          <a:p>
            <a:r>
              <a:rPr lang="en-GB" dirty="0"/>
              <a:t>Myths and misconceptions about cyber insurance</a:t>
            </a:r>
          </a:p>
        </p:txBody>
      </p:sp>
      <p:sp>
        <p:nvSpPr>
          <p:cNvPr id="10" name="Slide Number Placeholder 9"/>
          <p:cNvSpPr>
            <a:spLocks noGrp="1"/>
          </p:cNvSpPr>
          <p:nvPr>
            <p:ph type="sldNum" sz="quarter" idx="11"/>
          </p:nvPr>
        </p:nvSpPr>
        <p:spPr/>
        <p:txBody>
          <a:bodyPr/>
          <a:lstStyle/>
          <a:p>
            <a:fld id="{C8685A68-5E65-4A42-B07D-274AB3EA3243}" type="slidenum">
              <a:rPr lang="en-GB" smtClean="0"/>
              <a:pPr/>
              <a:t>‹#›</a:t>
            </a:fld>
            <a:endParaRPr lang="en-GB" dirty="0"/>
          </a:p>
        </p:txBody>
      </p:sp>
      <p:grpSp>
        <p:nvGrpSpPr>
          <p:cNvPr id="11" name="Group 8"/>
          <p:cNvGrpSpPr>
            <a:grpSpLocks noChangeAspect="1"/>
          </p:cNvGrpSpPr>
          <p:nvPr userDrawn="1"/>
        </p:nvGrpSpPr>
        <p:grpSpPr bwMode="auto">
          <a:xfrm>
            <a:off x="10129713" y="5940891"/>
            <a:ext cx="1448293" cy="554400"/>
            <a:chOff x="4860" y="2263"/>
            <a:chExt cx="465" cy="178"/>
          </a:xfrm>
          <a:solidFill>
            <a:schemeClr val="accent2"/>
          </a:solidFill>
        </p:grpSpPr>
        <p:sp>
          <p:nvSpPr>
            <p:cNvPr id="1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23" name="Straight Connector 22"/>
          <p:cNvCxnSpPr/>
          <p:nvPr userDrawn="1"/>
        </p:nvCxnSpPr>
        <p:spPr>
          <a:xfrm>
            <a:off x="6097745" y="2798820"/>
            <a:ext cx="46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4094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Pictur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813" y="4446000"/>
            <a:ext cx="12189600" cy="24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userDrawn="1"/>
        </p:nvSpPr>
        <p:spPr>
          <a:xfrm>
            <a:off x="0" y="0"/>
            <a:ext cx="12189600" cy="174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p:cNvSpPr>
            <a:spLocks noGrp="1"/>
          </p:cNvSpPr>
          <p:nvPr>
            <p:ph type="body" idx="1" hasCustomPrompt="1"/>
          </p:nvPr>
        </p:nvSpPr>
        <p:spPr>
          <a:xfrm>
            <a:off x="1368758" y="1957448"/>
            <a:ext cx="1933200" cy="1933200"/>
          </a:xfrm>
        </p:spPr>
        <p:txBody>
          <a:bodyPr anchor="ctr" anchorCtr="0"/>
          <a:lstStyle>
            <a:lvl1pPr marL="0" indent="0" algn="ctr">
              <a:lnSpc>
                <a:spcPct val="95000"/>
              </a:lnSpc>
              <a:spcBef>
                <a:spcPts val="0"/>
              </a:spcBef>
              <a:buNone/>
              <a:defRPr sz="7000">
                <a:solidFill>
                  <a:schemeClr val="bg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t>
            </a:r>
          </a:p>
        </p:txBody>
      </p:sp>
      <p:sp>
        <p:nvSpPr>
          <p:cNvPr id="8" name="Title 7"/>
          <p:cNvSpPr>
            <a:spLocks noGrp="1"/>
          </p:cNvSpPr>
          <p:nvPr>
            <p:ph type="title"/>
          </p:nvPr>
        </p:nvSpPr>
        <p:spPr>
          <a:xfrm>
            <a:off x="6097745" y="2878135"/>
            <a:ext cx="5480261" cy="433324"/>
          </a:xfrm>
        </p:spPr>
        <p:txBody>
          <a:bodyPr anchor="t" anchorCtr="0"/>
          <a:lstStyle>
            <a:lvl1pPr>
              <a:lnSpc>
                <a:spcPct val="88000"/>
              </a:lnSpc>
              <a:defRPr sz="3200">
                <a:solidFill>
                  <a:schemeClr val="bg1"/>
                </a:solidFill>
              </a:defRPr>
            </a:lvl1pPr>
          </a:lstStyle>
          <a:p>
            <a:r>
              <a:rPr lang="en-US" dirty="0"/>
              <a:t>Click to edit Master title style</a:t>
            </a:r>
            <a:endParaRPr lang="en-GB" dirty="0"/>
          </a:p>
        </p:txBody>
      </p:sp>
      <p:sp>
        <p:nvSpPr>
          <p:cNvPr id="9" name="Footer Placeholder 8"/>
          <p:cNvSpPr>
            <a:spLocks noGrp="1"/>
          </p:cNvSpPr>
          <p:nvPr>
            <p:ph type="ftr" sz="quarter" idx="10"/>
          </p:nvPr>
        </p:nvSpPr>
        <p:spPr/>
        <p:txBody>
          <a:bodyPr/>
          <a:lstStyle/>
          <a:p>
            <a:r>
              <a:rPr lang="en-GB" dirty="0"/>
              <a:t>Myths and misconceptions about cyber insurance</a:t>
            </a:r>
          </a:p>
        </p:txBody>
      </p:sp>
      <p:sp>
        <p:nvSpPr>
          <p:cNvPr id="10" name="Slide Number Placeholder 9"/>
          <p:cNvSpPr>
            <a:spLocks noGrp="1"/>
          </p:cNvSpPr>
          <p:nvPr>
            <p:ph type="sldNum" sz="quarter" idx="11"/>
          </p:nvPr>
        </p:nvSpPr>
        <p:spPr/>
        <p:txBody>
          <a:bodyPr/>
          <a:lstStyle/>
          <a:p>
            <a:fld id="{C8685A68-5E65-4A42-B07D-274AB3EA3243}" type="slidenum">
              <a:rPr lang="en-GB" smtClean="0"/>
              <a:pPr/>
              <a:t>‹#›</a:t>
            </a:fld>
            <a:endParaRPr lang="en-GB" dirty="0"/>
          </a:p>
        </p:txBody>
      </p:sp>
      <p:grpSp>
        <p:nvGrpSpPr>
          <p:cNvPr id="11" name="Group 8"/>
          <p:cNvGrpSpPr>
            <a:grpSpLocks noChangeAspect="1"/>
          </p:cNvGrpSpPr>
          <p:nvPr userDrawn="1"/>
        </p:nvGrpSpPr>
        <p:grpSpPr bwMode="auto">
          <a:xfrm>
            <a:off x="10129713" y="5940891"/>
            <a:ext cx="1448293" cy="554400"/>
            <a:chOff x="4860" y="2263"/>
            <a:chExt cx="465" cy="178"/>
          </a:xfrm>
          <a:solidFill>
            <a:schemeClr val="accent2"/>
          </a:solidFill>
        </p:grpSpPr>
        <p:sp>
          <p:nvSpPr>
            <p:cNvPr id="1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23" name="Straight Connector 22"/>
          <p:cNvCxnSpPr/>
          <p:nvPr userDrawn="1"/>
        </p:nvCxnSpPr>
        <p:spPr>
          <a:xfrm>
            <a:off x="6097745" y="2798820"/>
            <a:ext cx="46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72469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Gra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813" y="4446000"/>
            <a:ext cx="12189600" cy="24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userDrawn="1"/>
        </p:nvSpPr>
        <p:spPr>
          <a:xfrm>
            <a:off x="0" y="0"/>
            <a:ext cx="12189600" cy="174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p:cNvSpPr>
            <a:spLocks noGrp="1"/>
          </p:cNvSpPr>
          <p:nvPr>
            <p:ph type="body" idx="1" hasCustomPrompt="1"/>
          </p:nvPr>
        </p:nvSpPr>
        <p:spPr>
          <a:xfrm>
            <a:off x="1368758" y="1957448"/>
            <a:ext cx="1933200" cy="1933200"/>
          </a:xfrm>
        </p:spPr>
        <p:txBody>
          <a:bodyPr anchor="ctr" anchorCtr="0"/>
          <a:lstStyle>
            <a:lvl1pPr marL="0" indent="0" algn="ctr">
              <a:lnSpc>
                <a:spcPct val="95000"/>
              </a:lnSpc>
              <a:spcBef>
                <a:spcPts val="0"/>
              </a:spcBef>
              <a:buNone/>
              <a:defRPr sz="7000">
                <a:solidFill>
                  <a:schemeClr val="bg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t>
            </a:r>
          </a:p>
        </p:txBody>
      </p:sp>
      <p:sp>
        <p:nvSpPr>
          <p:cNvPr id="8" name="Title 7"/>
          <p:cNvSpPr>
            <a:spLocks noGrp="1"/>
          </p:cNvSpPr>
          <p:nvPr>
            <p:ph type="title"/>
          </p:nvPr>
        </p:nvSpPr>
        <p:spPr>
          <a:xfrm>
            <a:off x="6097745" y="2878135"/>
            <a:ext cx="5480261" cy="433324"/>
          </a:xfrm>
        </p:spPr>
        <p:txBody>
          <a:bodyPr anchor="t" anchorCtr="0"/>
          <a:lstStyle>
            <a:lvl1pPr>
              <a:lnSpc>
                <a:spcPct val="88000"/>
              </a:lnSpc>
              <a:defRPr sz="3200">
                <a:solidFill>
                  <a:schemeClr val="bg1"/>
                </a:solidFill>
              </a:defRPr>
            </a:lvl1pPr>
          </a:lstStyle>
          <a:p>
            <a:r>
              <a:rPr lang="en-US" dirty="0"/>
              <a:t>Click to edit Master title style</a:t>
            </a:r>
            <a:endParaRPr lang="en-GB" dirty="0"/>
          </a:p>
        </p:txBody>
      </p:sp>
      <p:sp>
        <p:nvSpPr>
          <p:cNvPr id="9" name="Footer Placeholder 8"/>
          <p:cNvSpPr>
            <a:spLocks noGrp="1"/>
          </p:cNvSpPr>
          <p:nvPr>
            <p:ph type="ftr" sz="quarter" idx="10"/>
          </p:nvPr>
        </p:nvSpPr>
        <p:spPr/>
        <p:txBody>
          <a:bodyPr/>
          <a:lstStyle/>
          <a:p>
            <a:r>
              <a:rPr lang="en-GB" dirty="0"/>
              <a:t>Myths and misconceptions about cyber insurance</a:t>
            </a:r>
          </a:p>
        </p:txBody>
      </p:sp>
      <p:sp>
        <p:nvSpPr>
          <p:cNvPr id="10" name="Slide Number Placeholder 9"/>
          <p:cNvSpPr>
            <a:spLocks noGrp="1"/>
          </p:cNvSpPr>
          <p:nvPr>
            <p:ph type="sldNum" sz="quarter" idx="11"/>
          </p:nvPr>
        </p:nvSpPr>
        <p:spPr/>
        <p:txBody>
          <a:bodyPr/>
          <a:lstStyle/>
          <a:p>
            <a:fld id="{C8685A68-5E65-4A42-B07D-274AB3EA3243}" type="slidenum">
              <a:rPr lang="en-GB" smtClean="0"/>
              <a:pPr/>
              <a:t>‹#›</a:t>
            </a:fld>
            <a:endParaRPr lang="en-GB" dirty="0"/>
          </a:p>
        </p:txBody>
      </p:sp>
      <p:grpSp>
        <p:nvGrpSpPr>
          <p:cNvPr id="11" name="Group 8"/>
          <p:cNvGrpSpPr>
            <a:grpSpLocks noChangeAspect="1"/>
          </p:cNvGrpSpPr>
          <p:nvPr userDrawn="1"/>
        </p:nvGrpSpPr>
        <p:grpSpPr bwMode="auto">
          <a:xfrm>
            <a:off x="10129713" y="5940891"/>
            <a:ext cx="1448293" cy="554400"/>
            <a:chOff x="4860" y="2263"/>
            <a:chExt cx="465" cy="178"/>
          </a:xfrm>
          <a:solidFill>
            <a:schemeClr val="accent2"/>
          </a:solidFill>
        </p:grpSpPr>
        <p:sp>
          <p:nvSpPr>
            <p:cNvPr id="1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23" name="Straight Connector 22"/>
          <p:cNvCxnSpPr/>
          <p:nvPr userDrawn="1"/>
        </p:nvCxnSpPr>
        <p:spPr>
          <a:xfrm>
            <a:off x="6097745" y="2798820"/>
            <a:ext cx="46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94479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Gra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813" y="4446000"/>
            <a:ext cx="12189600" cy="24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userDrawn="1"/>
        </p:nvSpPr>
        <p:spPr>
          <a:xfrm>
            <a:off x="0" y="0"/>
            <a:ext cx="12189600" cy="174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p:cNvSpPr>
            <a:spLocks noGrp="1"/>
          </p:cNvSpPr>
          <p:nvPr>
            <p:ph type="body" idx="1" hasCustomPrompt="1"/>
          </p:nvPr>
        </p:nvSpPr>
        <p:spPr>
          <a:xfrm>
            <a:off x="1368758" y="1957448"/>
            <a:ext cx="1933200" cy="1933200"/>
          </a:xfrm>
        </p:spPr>
        <p:txBody>
          <a:bodyPr anchor="ctr" anchorCtr="0"/>
          <a:lstStyle>
            <a:lvl1pPr marL="0" indent="0" algn="ctr">
              <a:lnSpc>
                <a:spcPct val="95000"/>
              </a:lnSpc>
              <a:spcBef>
                <a:spcPts val="0"/>
              </a:spcBef>
              <a:buNone/>
              <a:defRPr sz="7000">
                <a:solidFill>
                  <a:schemeClr val="bg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t>
            </a:r>
          </a:p>
        </p:txBody>
      </p:sp>
      <p:sp>
        <p:nvSpPr>
          <p:cNvPr id="8" name="Title 7"/>
          <p:cNvSpPr>
            <a:spLocks noGrp="1"/>
          </p:cNvSpPr>
          <p:nvPr>
            <p:ph type="title"/>
          </p:nvPr>
        </p:nvSpPr>
        <p:spPr>
          <a:xfrm>
            <a:off x="6097745" y="2878135"/>
            <a:ext cx="5480261" cy="433324"/>
          </a:xfrm>
        </p:spPr>
        <p:txBody>
          <a:bodyPr anchor="t" anchorCtr="0"/>
          <a:lstStyle>
            <a:lvl1pPr>
              <a:lnSpc>
                <a:spcPct val="88000"/>
              </a:lnSpc>
              <a:defRPr sz="3200">
                <a:solidFill>
                  <a:schemeClr val="bg1"/>
                </a:solidFill>
              </a:defRPr>
            </a:lvl1pPr>
          </a:lstStyle>
          <a:p>
            <a:r>
              <a:rPr lang="en-US" dirty="0"/>
              <a:t>Click to edit Master title style</a:t>
            </a:r>
            <a:endParaRPr lang="en-GB" dirty="0"/>
          </a:p>
        </p:txBody>
      </p:sp>
      <p:sp>
        <p:nvSpPr>
          <p:cNvPr id="9" name="Footer Placeholder 8"/>
          <p:cNvSpPr>
            <a:spLocks noGrp="1"/>
          </p:cNvSpPr>
          <p:nvPr>
            <p:ph type="ftr" sz="quarter" idx="10"/>
          </p:nvPr>
        </p:nvSpPr>
        <p:spPr/>
        <p:txBody>
          <a:bodyPr/>
          <a:lstStyle/>
          <a:p>
            <a:r>
              <a:rPr lang="en-GB" dirty="0"/>
              <a:t>Myths and misconceptions about cyber insurance</a:t>
            </a:r>
          </a:p>
        </p:txBody>
      </p:sp>
      <p:sp>
        <p:nvSpPr>
          <p:cNvPr id="10" name="Slide Number Placeholder 9"/>
          <p:cNvSpPr>
            <a:spLocks noGrp="1"/>
          </p:cNvSpPr>
          <p:nvPr>
            <p:ph type="sldNum" sz="quarter" idx="11"/>
          </p:nvPr>
        </p:nvSpPr>
        <p:spPr/>
        <p:txBody>
          <a:bodyPr/>
          <a:lstStyle/>
          <a:p>
            <a:fld id="{C8685A68-5E65-4A42-B07D-274AB3EA3243}" type="slidenum">
              <a:rPr lang="en-GB" smtClean="0"/>
              <a:pPr/>
              <a:t>‹#›</a:t>
            </a:fld>
            <a:endParaRPr lang="en-GB" dirty="0"/>
          </a:p>
        </p:txBody>
      </p:sp>
      <p:grpSp>
        <p:nvGrpSpPr>
          <p:cNvPr id="11" name="Group 8"/>
          <p:cNvGrpSpPr>
            <a:grpSpLocks noChangeAspect="1"/>
          </p:cNvGrpSpPr>
          <p:nvPr userDrawn="1"/>
        </p:nvGrpSpPr>
        <p:grpSpPr bwMode="auto">
          <a:xfrm>
            <a:off x="10129713" y="5940891"/>
            <a:ext cx="1448293" cy="554400"/>
            <a:chOff x="4860" y="2263"/>
            <a:chExt cx="465" cy="178"/>
          </a:xfrm>
          <a:solidFill>
            <a:schemeClr val="accent2"/>
          </a:solidFill>
        </p:grpSpPr>
        <p:sp>
          <p:nvSpPr>
            <p:cNvPr id="1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23" name="Straight Connector 22"/>
          <p:cNvCxnSpPr/>
          <p:nvPr userDrawn="1"/>
        </p:nvCxnSpPr>
        <p:spPr>
          <a:xfrm>
            <a:off x="6097745" y="2798820"/>
            <a:ext cx="46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6206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Grad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813" y="4446000"/>
            <a:ext cx="12189600" cy="24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userDrawn="1"/>
        </p:nvSpPr>
        <p:spPr>
          <a:xfrm>
            <a:off x="0" y="0"/>
            <a:ext cx="12189600" cy="174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p:cNvSpPr>
            <a:spLocks noGrp="1"/>
          </p:cNvSpPr>
          <p:nvPr>
            <p:ph type="body" idx="1" hasCustomPrompt="1"/>
          </p:nvPr>
        </p:nvSpPr>
        <p:spPr>
          <a:xfrm>
            <a:off x="1368758" y="1957448"/>
            <a:ext cx="1933200" cy="1933200"/>
          </a:xfrm>
        </p:spPr>
        <p:txBody>
          <a:bodyPr anchor="ctr" anchorCtr="0"/>
          <a:lstStyle>
            <a:lvl1pPr marL="0" indent="0" algn="ctr">
              <a:lnSpc>
                <a:spcPct val="95000"/>
              </a:lnSpc>
              <a:spcBef>
                <a:spcPts val="0"/>
              </a:spcBef>
              <a:buNone/>
              <a:defRPr sz="7000">
                <a:solidFill>
                  <a:schemeClr val="bg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t>
            </a:r>
          </a:p>
        </p:txBody>
      </p:sp>
      <p:sp>
        <p:nvSpPr>
          <p:cNvPr id="8" name="Title 7"/>
          <p:cNvSpPr>
            <a:spLocks noGrp="1"/>
          </p:cNvSpPr>
          <p:nvPr>
            <p:ph type="title"/>
          </p:nvPr>
        </p:nvSpPr>
        <p:spPr>
          <a:xfrm>
            <a:off x="6097745" y="2878135"/>
            <a:ext cx="5480261" cy="433324"/>
          </a:xfrm>
        </p:spPr>
        <p:txBody>
          <a:bodyPr anchor="t" anchorCtr="0"/>
          <a:lstStyle>
            <a:lvl1pPr>
              <a:lnSpc>
                <a:spcPct val="88000"/>
              </a:lnSpc>
              <a:defRPr sz="3200">
                <a:solidFill>
                  <a:schemeClr val="bg1"/>
                </a:solidFill>
              </a:defRPr>
            </a:lvl1pPr>
          </a:lstStyle>
          <a:p>
            <a:r>
              <a:rPr lang="en-US" dirty="0"/>
              <a:t>Click to edit Master title style</a:t>
            </a:r>
            <a:endParaRPr lang="en-GB" dirty="0"/>
          </a:p>
        </p:txBody>
      </p:sp>
      <p:sp>
        <p:nvSpPr>
          <p:cNvPr id="9" name="Footer Placeholder 8"/>
          <p:cNvSpPr>
            <a:spLocks noGrp="1"/>
          </p:cNvSpPr>
          <p:nvPr>
            <p:ph type="ftr" sz="quarter" idx="10"/>
          </p:nvPr>
        </p:nvSpPr>
        <p:spPr/>
        <p:txBody>
          <a:bodyPr/>
          <a:lstStyle/>
          <a:p>
            <a:r>
              <a:rPr lang="en-GB" dirty="0"/>
              <a:t>Myths and misconceptions about cyber insurance</a:t>
            </a:r>
          </a:p>
        </p:txBody>
      </p:sp>
      <p:sp>
        <p:nvSpPr>
          <p:cNvPr id="10" name="Slide Number Placeholder 9"/>
          <p:cNvSpPr>
            <a:spLocks noGrp="1"/>
          </p:cNvSpPr>
          <p:nvPr>
            <p:ph type="sldNum" sz="quarter" idx="11"/>
          </p:nvPr>
        </p:nvSpPr>
        <p:spPr/>
        <p:txBody>
          <a:bodyPr/>
          <a:lstStyle/>
          <a:p>
            <a:fld id="{C8685A68-5E65-4A42-B07D-274AB3EA3243}" type="slidenum">
              <a:rPr lang="en-GB" smtClean="0"/>
              <a:pPr/>
              <a:t>‹#›</a:t>
            </a:fld>
            <a:endParaRPr lang="en-GB" dirty="0"/>
          </a:p>
        </p:txBody>
      </p:sp>
      <p:grpSp>
        <p:nvGrpSpPr>
          <p:cNvPr id="11" name="Group 8"/>
          <p:cNvGrpSpPr>
            <a:grpSpLocks noChangeAspect="1"/>
          </p:cNvGrpSpPr>
          <p:nvPr userDrawn="1"/>
        </p:nvGrpSpPr>
        <p:grpSpPr bwMode="auto">
          <a:xfrm>
            <a:off x="10129713" y="5940891"/>
            <a:ext cx="1448293" cy="554400"/>
            <a:chOff x="4860" y="2263"/>
            <a:chExt cx="465" cy="178"/>
          </a:xfrm>
          <a:solidFill>
            <a:schemeClr val="accent2"/>
          </a:solidFill>
        </p:grpSpPr>
        <p:sp>
          <p:nvSpPr>
            <p:cNvPr id="1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23" name="Straight Connector 22"/>
          <p:cNvCxnSpPr/>
          <p:nvPr userDrawn="1"/>
        </p:nvCxnSpPr>
        <p:spPr>
          <a:xfrm>
            <a:off x="6097745" y="2798820"/>
            <a:ext cx="46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43085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Grad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813" y="4446000"/>
            <a:ext cx="12189600" cy="24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userDrawn="1"/>
        </p:nvSpPr>
        <p:spPr>
          <a:xfrm>
            <a:off x="0" y="0"/>
            <a:ext cx="12189600" cy="174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p:cNvSpPr>
            <a:spLocks noGrp="1"/>
          </p:cNvSpPr>
          <p:nvPr>
            <p:ph type="body" idx="1" hasCustomPrompt="1"/>
          </p:nvPr>
        </p:nvSpPr>
        <p:spPr>
          <a:xfrm>
            <a:off x="1368758" y="1957448"/>
            <a:ext cx="1933200" cy="1933200"/>
          </a:xfrm>
        </p:spPr>
        <p:txBody>
          <a:bodyPr anchor="ctr" anchorCtr="0"/>
          <a:lstStyle>
            <a:lvl1pPr marL="0" indent="0" algn="ctr">
              <a:lnSpc>
                <a:spcPct val="95000"/>
              </a:lnSpc>
              <a:spcBef>
                <a:spcPts val="0"/>
              </a:spcBef>
              <a:buNone/>
              <a:defRPr sz="7000">
                <a:solidFill>
                  <a:schemeClr val="bg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t>
            </a:r>
          </a:p>
        </p:txBody>
      </p:sp>
      <p:sp>
        <p:nvSpPr>
          <p:cNvPr id="8" name="Title 7"/>
          <p:cNvSpPr>
            <a:spLocks noGrp="1"/>
          </p:cNvSpPr>
          <p:nvPr>
            <p:ph type="title"/>
          </p:nvPr>
        </p:nvSpPr>
        <p:spPr>
          <a:xfrm>
            <a:off x="6097745" y="2878135"/>
            <a:ext cx="5480261" cy="433324"/>
          </a:xfrm>
        </p:spPr>
        <p:txBody>
          <a:bodyPr anchor="t" anchorCtr="0"/>
          <a:lstStyle>
            <a:lvl1pPr>
              <a:lnSpc>
                <a:spcPct val="88000"/>
              </a:lnSpc>
              <a:defRPr sz="3200">
                <a:solidFill>
                  <a:schemeClr val="bg1"/>
                </a:solidFill>
              </a:defRPr>
            </a:lvl1pPr>
          </a:lstStyle>
          <a:p>
            <a:r>
              <a:rPr lang="en-US" dirty="0"/>
              <a:t>Click to edit Master title style</a:t>
            </a:r>
            <a:endParaRPr lang="en-GB" dirty="0"/>
          </a:p>
        </p:txBody>
      </p:sp>
      <p:sp>
        <p:nvSpPr>
          <p:cNvPr id="9" name="Footer Placeholder 8"/>
          <p:cNvSpPr>
            <a:spLocks noGrp="1"/>
          </p:cNvSpPr>
          <p:nvPr>
            <p:ph type="ftr" sz="quarter" idx="10"/>
          </p:nvPr>
        </p:nvSpPr>
        <p:spPr/>
        <p:txBody>
          <a:bodyPr/>
          <a:lstStyle/>
          <a:p>
            <a:r>
              <a:rPr lang="en-GB" dirty="0"/>
              <a:t>Myths and misconceptions about cyber insurance</a:t>
            </a:r>
          </a:p>
        </p:txBody>
      </p:sp>
      <p:sp>
        <p:nvSpPr>
          <p:cNvPr id="10" name="Slide Number Placeholder 9"/>
          <p:cNvSpPr>
            <a:spLocks noGrp="1"/>
          </p:cNvSpPr>
          <p:nvPr>
            <p:ph type="sldNum" sz="quarter" idx="11"/>
          </p:nvPr>
        </p:nvSpPr>
        <p:spPr/>
        <p:txBody>
          <a:bodyPr/>
          <a:lstStyle/>
          <a:p>
            <a:fld id="{C8685A68-5E65-4A42-B07D-274AB3EA3243}" type="slidenum">
              <a:rPr lang="en-GB" smtClean="0"/>
              <a:pPr/>
              <a:t>‹#›</a:t>
            </a:fld>
            <a:endParaRPr lang="en-GB" dirty="0"/>
          </a:p>
        </p:txBody>
      </p:sp>
      <p:grpSp>
        <p:nvGrpSpPr>
          <p:cNvPr id="11" name="Group 8"/>
          <p:cNvGrpSpPr>
            <a:grpSpLocks noChangeAspect="1"/>
          </p:cNvGrpSpPr>
          <p:nvPr userDrawn="1"/>
        </p:nvGrpSpPr>
        <p:grpSpPr bwMode="auto">
          <a:xfrm>
            <a:off x="10129713" y="5940891"/>
            <a:ext cx="1448293" cy="554400"/>
            <a:chOff x="4860" y="2263"/>
            <a:chExt cx="465" cy="178"/>
          </a:xfrm>
          <a:solidFill>
            <a:schemeClr val="accent2"/>
          </a:solidFill>
        </p:grpSpPr>
        <p:sp>
          <p:nvSpPr>
            <p:cNvPr id="1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23" name="Straight Connector 22"/>
          <p:cNvCxnSpPr/>
          <p:nvPr userDrawn="1"/>
        </p:nvCxnSpPr>
        <p:spPr>
          <a:xfrm>
            <a:off x="6097745" y="2798820"/>
            <a:ext cx="46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24414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Full Pictur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17" name="Straight Connector 16"/>
          <p:cNvCxnSpPr/>
          <p:nvPr userDrawn="1"/>
        </p:nvCxnSpPr>
        <p:spPr>
          <a:xfrm>
            <a:off x="612406" y="3074400"/>
            <a:ext cx="57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17"/>
          <p:cNvSpPr>
            <a:spLocks noGrp="1"/>
          </p:cNvSpPr>
          <p:nvPr>
            <p:ph type="ftr" sz="quarter" idx="10"/>
          </p:nvPr>
        </p:nvSpPr>
        <p:spPr/>
        <p:txBody>
          <a:bodyPr/>
          <a:lstStyle>
            <a:lvl1pPr>
              <a:defRPr>
                <a:solidFill>
                  <a:schemeClr val="bg1"/>
                </a:solidFill>
              </a:defRPr>
            </a:lvl1pPr>
          </a:lstStyle>
          <a:p>
            <a:r>
              <a:rPr lang="en-GB"/>
              <a:t>Myths and misconceptions about cyber insurance</a:t>
            </a:r>
            <a:endParaRPr lang="en-GB" dirty="0"/>
          </a:p>
        </p:txBody>
      </p:sp>
      <p:sp>
        <p:nvSpPr>
          <p:cNvPr id="19" name="Slide Number Placeholder 18"/>
          <p:cNvSpPr>
            <a:spLocks noGrp="1"/>
          </p:cNvSpPr>
          <p:nvPr>
            <p:ph type="sldNum" sz="quarter" idx="11"/>
          </p:nvPr>
        </p:nvSpPr>
        <p:spPr/>
        <p:txBody>
          <a:bodyPr/>
          <a:lstStyle>
            <a:lvl1pPr>
              <a:defRPr>
                <a:solidFill>
                  <a:schemeClr val="bg1"/>
                </a:solidFill>
              </a:defRPr>
            </a:lvl1pPr>
          </a:lstStyle>
          <a:p>
            <a:fld id="{C8685A68-5E65-4A42-B07D-274AB3EA3243}" type="slidenum">
              <a:rPr lang="en-GB" smtClean="0"/>
              <a:pPr/>
              <a:t>‹#›</a:t>
            </a:fld>
            <a:endParaRPr lang="en-GB" dirty="0"/>
          </a:p>
        </p:txBody>
      </p:sp>
      <p:grpSp>
        <p:nvGrpSpPr>
          <p:cNvPr id="30" name="Group 8"/>
          <p:cNvGrpSpPr>
            <a:grpSpLocks noChangeAspect="1"/>
          </p:cNvGrpSpPr>
          <p:nvPr userDrawn="1"/>
        </p:nvGrpSpPr>
        <p:grpSpPr bwMode="auto">
          <a:xfrm>
            <a:off x="10129713" y="5940891"/>
            <a:ext cx="1448293" cy="554400"/>
            <a:chOff x="4860" y="2263"/>
            <a:chExt cx="465" cy="178"/>
          </a:xfrm>
          <a:solidFill>
            <a:schemeClr val="bg1"/>
          </a:solidFill>
        </p:grpSpPr>
        <p:sp>
          <p:nvSpPr>
            <p:cNvPr id="31"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2"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4"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5"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7"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8"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9"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5" name="Text Placeholder 4"/>
          <p:cNvSpPr>
            <a:spLocks noGrp="1"/>
          </p:cNvSpPr>
          <p:nvPr>
            <p:ph type="body" sz="quarter" idx="12"/>
          </p:nvPr>
        </p:nvSpPr>
        <p:spPr>
          <a:xfrm>
            <a:off x="612406" y="3122842"/>
            <a:ext cx="5796000" cy="461665"/>
          </a:xfrm>
        </p:spPr>
        <p:txBody>
          <a:bodyPr>
            <a:spAutoFit/>
          </a:bodyPr>
          <a:lstStyle>
            <a:lvl1pPr marL="0" indent="0">
              <a:spcBef>
                <a:spcPts val="1800"/>
              </a:spcBef>
              <a:buNone/>
              <a:defRPr sz="30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4098134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Full Pictur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17" name="Straight Connector 16"/>
          <p:cNvCxnSpPr/>
          <p:nvPr userDrawn="1"/>
        </p:nvCxnSpPr>
        <p:spPr>
          <a:xfrm>
            <a:off x="612406" y="3074400"/>
            <a:ext cx="5796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Footer Placeholder 17"/>
          <p:cNvSpPr>
            <a:spLocks noGrp="1"/>
          </p:cNvSpPr>
          <p:nvPr>
            <p:ph type="ftr" sz="quarter" idx="10"/>
          </p:nvPr>
        </p:nvSpPr>
        <p:spPr/>
        <p:txBody>
          <a:bodyPr/>
          <a:lstStyle>
            <a:lvl1pPr>
              <a:defRPr>
                <a:solidFill>
                  <a:schemeClr val="tx2"/>
                </a:solidFill>
              </a:defRPr>
            </a:lvl1pPr>
          </a:lstStyle>
          <a:p>
            <a:r>
              <a:rPr lang="en-GB" dirty="0"/>
              <a:t>Myths and misconceptions about cyber insurance</a:t>
            </a:r>
          </a:p>
        </p:txBody>
      </p:sp>
      <p:sp>
        <p:nvSpPr>
          <p:cNvPr id="19" name="Slide Number Placeholder 18"/>
          <p:cNvSpPr>
            <a:spLocks noGrp="1"/>
          </p:cNvSpPr>
          <p:nvPr>
            <p:ph type="sldNum" sz="quarter" idx="11"/>
          </p:nvPr>
        </p:nvSpPr>
        <p:spPr/>
        <p:txBody>
          <a:bodyPr/>
          <a:lstStyle>
            <a:lvl1pPr>
              <a:defRPr>
                <a:solidFill>
                  <a:schemeClr val="accent2"/>
                </a:solidFill>
              </a:defRPr>
            </a:lvl1pPr>
          </a:lstStyle>
          <a:p>
            <a:fld id="{C8685A68-5E65-4A42-B07D-274AB3EA3243}" type="slidenum">
              <a:rPr lang="en-GB" smtClean="0"/>
              <a:pPr/>
              <a:t>‹#›</a:t>
            </a:fld>
            <a:endParaRPr lang="en-GB" dirty="0"/>
          </a:p>
        </p:txBody>
      </p:sp>
      <p:grpSp>
        <p:nvGrpSpPr>
          <p:cNvPr id="30" name="Group 8"/>
          <p:cNvGrpSpPr>
            <a:grpSpLocks noChangeAspect="1"/>
          </p:cNvGrpSpPr>
          <p:nvPr userDrawn="1"/>
        </p:nvGrpSpPr>
        <p:grpSpPr bwMode="auto">
          <a:xfrm>
            <a:off x="10129713" y="5940891"/>
            <a:ext cx="1448293" cy="554400"/>
            <a:chOff x="4860" y="2263"/>
            <a:chExt cx="465" cy="178"/>
          </a:xfrm>
          <a:solidFill>
            <a:schemeClr val="accent2"/>
          </a:solidFill>
        </p:grpSpPr>
        <p:sp>
          <p:nvSpPr>
            <p:cNvPr id="31"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2"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4"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5"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7"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8"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9"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5" name="Text Placeholder 4"/>
          <p:cNvSpPr>
            <a:spLocks noGrp="1"/>
          </p:cNvSpPr>
          <p:nvPr>
            <p:ph type="body" sz="quarter" idx="12"/>
          </p:nvPr>
        </p:nvSpPr>
        <p:spPr>
          <a:xfrm>
            <a:off x="612406" y="3122842"/>
            <a:ext cx="5796000" cy="461665"/>
          </a:xfrm>
        </p:spPr>
        <p:txBody>
          <a:bodyPr>
            <a:spAutoFit/>
          </a:bodyPr>
          <a:lstStyle>
            <a:lvl1pPr marL="0" indent="0">
              <a:spcBef>
                <a:spcPts val="1800"/>
              </a:spcBef>
              <a:buNone/>
              <a:defRPr sz="3000">
                <a:solidFill>
                  <a:schemeClr val="accent2"/>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2395799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Full Pictur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17" name="Straight Connector 16"/>
          <p:cNvCxnSpPr/>
          <p:nvPr userDrawn="1"/>
        </p:nvCxnSpPr>
        <p:spPr>
          <a:xfrm>
            <a:off x="612406" y="3074400"/>
            <a:ext cx="57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17"/>
          <p:cNvSpPr>
            <a:spLocks noGrp="1"/>
          </p:cNvSpPr>
          <p:nvPr>
            <p:ph type="ftr" sz="quarter" idx="10"/>
          </p:nvPr>
        </p:nvSpPr>
        <p:spPr/>
        <p:txBody>
          <a:bodyPr/>
          <a:lstStyle>
            <a:lvl1pPr>
              <a:defRPr>
                <a:solidFill>
                  <a:schemeClr val="bg1"/>
                </a:solidFill>
              </a:defRPr>
            </a:lvl1pPr>
          </a:lstStyle>
          <a:p>
            <a:r>
              <a:rPr lang="en-GB"/>
              <a:t>Myths and misconceptions about cyber insurance</a:t>
            </a:r>
            <a:endParaRPr lang="en-GB" dirty="0"/>
          </a:p>
        </p:txBody>
      </p:sp>
      <p:sp>
        <p:nvSpPr>
          <p:cNvPr id="19" name="Slide Number Placeholder 18"/>
          <p:cNvSpPr>
            <a:spLocks noGrp="1"/>
          </p:cNvSpPr>
          <p:nvPr>
            <p:ph type="sldNum" sz="quarter" idx="11"/>
          </p:nvPr>
        </p:nvSpPr>
        <p:spPr/>
        <p:txBody>
          <a:bodyPr/>
          <a:lstStyle>
            <a:lvl1pPr>
              <a:defRPr>
                <a:solidFill>
                  <a:schemeClr val="bg1"/>
                </a:solidFill>
              </a:defRPr>
            </a:lvl1pPr>
          </a:lstStyle>
          <a:p>
            <a:fld id="{C8685A68-5E65-4A42-B07D-274AB3EA3243}" type="slidenum">
              <a:rPr lang="en-GB" smtClean="0"/>
              <a:pPr/>
              <a:t>‹#›</a:t>
            </a:fld>
            <a:endParaRPr lang="en-GB" dirty="0"/>
          </a:p>
        </p:txBody>
      </p:sp>
      <p:grpSp>
        <p:nvGrpSpPr>
          <p:cNvPr id="30" name="Group 8"/>
          <p:cNvGrpSpPr>
            <a:grpSpLocks noChangeAspect="1"/>
          </p:cNvGrpSpPr>
          <p:nvPr userDrawn="1"/>
        </p:nvGrpSpPr>
        <p:grpSpPr bwMode="auto">
          <a:xfrm>
            <a:off x="10129713" y="5940891"/>
            <a:ext cx="1448293" cy="554400"/>
            <a:chOff x="4860" y="2263"/>
            <a:chExt cx="465" cy="178"/>
          </a:xfrm>
          <a:solidFill>
            <a:schemeClr val="bg1"/>
          </a:solidFill>
        </p:grpSpPr>
        <p:sp>
          <p:nvSpPr>
            <p:cNvPr id="31"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2"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4"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5"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7"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8"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9"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5" name="Text Placeholder 4"/>
          <p:cNvSpPr>
            <a:spLocks noGrp="1"/>
          </p:cNvSpPr>
          <p:nvPr>
            <p:ph type="body" sz="quarter" idx="12"/>
          </p:nvPr>
        </p:nvSpPr>
        <p:spPr>
          <a:xfrm>
            <a:off x="612406" y="3122842"/>
            <a:ext cx="5796000" cy="461665"/>
          </a:xfrm>
        </p:spPr>
        <p:txBody>
          <a:bodyPr>
            <a:spAutoFit/>
          </a:bodyPr>
          <a:lstStyle>
            <a:lvl1pPr marL="0" indent="0">
              <a:spcBef>
                <a:spcPts val="1800"/>
              </a:spcBef>
              <a:buNone/>
              <a:defRPr sz="30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278702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 Column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612406" y="1651249"/>
            <a:ext cx="10965600" cy="428964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reeform 6"/>
          <p:cNvSpPr>
            <a:spLocks noChangeAspect="1" noEditPoints="1"/>
          </p:cNvSpPr>
          <p:nvPr userDrawn="1"/>
        </p:nvSpPr>
        <p:spPr bwMode="auto">
          <a:xfrm>
            <a:off x="9335566" y="0"/>
            <a:ext cx="2130802" cy="1368000"/>
          </a:xfrm>
          <a:custGeom>
            <a:avLst/>
            <a:gdLst>
              <a:gd name="T0" fmla="*/ 1978 w 2239"/>
              <a:gd name="T1" fmla="*/ 1437 h 1437"/>
              <a:gd name="T2" fmla="*/ 1978 w 2239"/>
              <a:gd name="T3" fmla="*/ 1437 h 1437"/>
              <a:gd name="T4" fmla="*/ 2239 w 2239"/>
              <a:gd name="T5" fmla="*/ 719 h 1437"/>
              <a:gd name="T6" fmla="*/ 1978 w 2239"/>
              <a:gd name="T7" fmla="*/ 0 h 1437"/>
              <a:gd name="T8" fmla="*/ 260 w 2239"/>
              <a:gd name="T9" fmla="*/ 0 h 1437"/>
              <a:gd name="T10" fmla="*/ 0 w 2239"/>
              <a:gd name="T11" fmla="*/ 719 h 1437"/>
              <a:gd name="T12" fmla="*/ 260 w 2239"/>
              <a:gd name="T13" fmla="*/ 1437 h 1437"/>
              <a:gd name="T14" fmla="*/ 1978 w 2239"/>
              <a:gd name="T15" fmla="*/ 1437 h 1437"/>
              <a:gd name="T16" fmla="*/ 1978 w 2239"/>
              <a:gd name="T17" fmla="*/ 1437 h 1437"/>
              <a:gd name="T18" fmla="*/ 1486 w 2239"/>
              <a:gd name="T19" fmla="*/ 733 h 1437"/>
              <a:gd name="T20" fmla="*/ 1486 w 2239"/>
              <a:gd name="T21" fmla="*/ 733 h 1437"/>
              <a:gd name="T22" fmla="*/ 1113 w 2239"/>
              <a:gd name="T23" fmla="*/ 1107 h 1437"/>
              <a:gd name="T24" fmla="*/ 739 w 2239"/>
              <a:gd name="T25" fmla="*/ 733 h 1437"/>
              <a:gd name="T26" fmla="*/ 1113 w 2239"/>
              <a:gd name="T27" fmla="*/ 360 h 1437"/>
              <a:gd name="T28" fmla="*/ 1486 w 2239"/>
              <a:gd name="T29" fmla="*/ 733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39" h="1437">
                <a:moveTo>
                  <a:pt x="1978" y="1437"/>
                </a:moveTo>
                <a:lnTo>
                  <a:pt x="1978" y="1437"/>
                </a:lnTo>
                <a:cubicBezTo>
                  <a:pt x="2141" y="1242"/>
                  <a:pt x="2239" y="992"/>
                  <a:pt x="2239" y="719"/>
                </a:cubicBezTo>
                <a:cubicBezTo>
                  <a:pt x="2239" y="445"/>
                  <a:pt x="2141" y="195"/>
                  <a:pt x="1978" y="0"/>
                </a:cubicBezTo>
                <a:lnTo>
                  <a:pt x="260" y="0"/>
                </a:lnTo>
                <a:cubicBezTo>
                  <a:pt x="97" y="195"/>
                  <a:pt x="0" y="445"/>
                  <a:pt x="0" y="719"/>
                </a:cubicBezTo>
                <a:cubicBezTo>
                  <a:pt x="0" y="992"/>
                  <a:pt x="97" y="1242"/>
                  <a:pt x="260" y="1437"/>
                </a:cubicBezTo>
                <a:lnTo>
                  <a:pt x="1978" y="1437"/>
                </a:lnTo>
                <a:lnTo>
                  <a:pt x="1978" y="1437"/>
                </a:lnTo>
                <a:close/>
                <a:moveTo>
                  <a:pt x="1486" y="733"/>
                </a:moveTo>
                <a:lnTo>
                  <a:pt x="1486" y="733"/>
                </a:lnTo>
                <a:cubicBezTo>
                  <a:pt x="1486" y="940"/>
                  <a:pt x="1319" y="1107"/>
                  <a:pt x="1113" y="1107"/>
                </a:cubicBezTo>
                <a:cubicBezTo>
                  <a:pt x="906" y="1107"/>
                  <a:pt x="739" y="940"/>
                  <a:pt x="739" y="733"/>
                </a:cubicBezTo>
                <a:cubicBezTo>
                  <a:pt x="739" y="527"/>
                  <a:pt x="906" y="360"/>
                  <a:pt x="1113" y="360"/>
                </a:cubicBezTo>
                <a:cubicBezTo>
                  <a:pt x="1319" y="360"/>
                  <a:pt x="1486" y="527"/>
                  <a:pt x="1486" y="733"/>
                </a:cubicBezTo>
                <a:close/>
              </a:path>
            </a:pathLst>
          </a:custGeom>
          <a:solidFill>
            <a:srgbClr val="ECECE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cxnSp>
        <p:nvCxnSpPr>
          <p:cNvPr id="18" name="Straight Connector 17"/>
          <p:cNvCxnSpPr/>
          <p:nvPr userDrawn="1"/>
        </p:nvCxnSpPr>
        <p:spPr>
          <a:xfrm>
            <a:off x="612406" y="1368000"/>
            <a:ext cx="109656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Footer Placeholder 18"/>
          <p:cNvSpPr>
            <a:spLocks noGrp="1"/>
          </p:cNvSpPr>
          <p:nvPr>
            <p:ph type="ftr" sz="quarter" idx="10"/>
          </p:nvPr>
        </p:nvSpPr>
        <p:spPr/>
        <p:txBody>
          <a:bodyPr/>
          <a:lstStyle/>
          <a:p>
            <a:r>
              <a:rPr lang="en-GB"/>
              <a:t>Myths and misconceptions about cyber insurance</a:t>
            </a:r>
            <a:endParaRPr lang="en-GB" dirty="0"/>
          </a:p>
        </p:txBody>
      </p:sp>
      <p:sp>
        <p:nvSpPr>
          <p:cNvPr id="20" name="Slide Number Placeholder 19"/>
          <p:cNvSpPr>
            <a:spLocks noGrp="1"/>
          </p:cNvSpPr>
          <p:nvPr>
            <p:ph type="sldNum" sz="quarter" idx="11"/>
          </p:nvPr>
        </p:nvSpPr>
        <p:spPr/>
        <p:txBody>
          <a:bodyPr/>
          <a:lstStyle/>
          <a:p>
            <a:fld id="{C8685A68-5E65-4A42-B07D-274AB3EA3243}" type="slidenum">
              <a:rPr lang="en-GB" smtClean="0"/>
              <a:pPr/>
              <a:t>‹#›</a:t>
            </a:fld>
            <a:endParaRPr lang="en-GB" dirty="0"/>
          </a:p>
        </p:txBody>
      </p:sp>
      <p:grpSp>
        <p:nvGrpSpPr>
          <p:cNvPr id="41" name="Group 8"/>
          <p:cNvGrpSpPr>
            <a:grpSpLocks noChangeAspect="1"/>
          </p:cNvGrpSpPr>
          <p:nvPr userDrawn="1"/>
        </p:nvGrpSpPr>
        <p:grpSpPr bwMode="auto">
          <a:xfrm>
            <a:off x="10129713" y="5940891"/>
            <a:ext cx="1448293" cy="554400"/>
            <a:chOff x="4860" y="2263"/>
            <a:chExt cx="465" cy="178"/>
          </a:xfrm>
          <a:solidFill>
            <a:schemeClr val="accent2"/>
          </a:solidFill>
        </p:grpSpPr>
        <p:sp>
          <p:nvSpPr>
            <p:cNvPr id="4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336275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 Column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612406" y="1651249"/>
            <a:ext cx="10965600" cy="4289642"/>
          </a:xfrm>
        </p:spPr>
        <p:txBody>
          <a:bodyPr/>
          <a:lstStyle>
            <a:lvl2pPr>
              <a:spcBef>
                <a:spcPts val="0"/>
              </a:spcBef>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reeform 6"/>
          <p:cNvSpPr>
            <a:spLocks noChangeAspect="1" noEditPoints="1"/>
          </p:cNvSpPr>
          <p:nvPr userDrawn="1"/>
        </p:nvSpPr>
        <p:spPr bwMode="auto">
          <a:xfrm>
            <a:off x="9335566" y="0"/>
            <a:ext cx="2130802" cy="1368000"/>
          </a:xfrm>
          <a:custGeom>
            <a:avLst/>
            <a:gdLst>
              <a:gd name="T0" fmla="*/ 1978 w 2239"/>
              <a:gd name="T1" fmla="*/ 1437 h 1437"/>
              <a:gd name="T2" fmla="*/ 1978 w 2239"/>
              <a:gd name="T3" fmla="*/ 1437 h 1437"/>
              <a:gd name="T4" fmla="*/ 2239 w 2239"/>
              <a:gd name="T5" fmla="*/ 719 h 1437"/>
              <a:gd name="T6" fmla="*/ 1978 w 2239"/>
              <a:gd name="T7" fmla="*/ 0 h 1437"/>
              <a:gd name="T8" fmla="*/ 260 w 2239"/>
              <a:gd name="T9" fmla="*/ 0 h 1437"/>
              <a:gd name="T10" fmla="*/ 0 w 2239"/>
              <a:gd name="T11" fmla="*/ 719 h 1437"/>
              <a:gd name="T12" fmla="*/ 260 w 2239"/>
              <a:gd name="T13" fmla="*/ 1437 h 1437"/>
              <a:gd name="T14" fmla="*/ 1978 w 2239"/>
              <a:gd name="T15" fmla="*/ 1437 h 1437"/>
              <a:gd name="T16" fmla="*/ 1978 w 2239"/>
              <a:gd name="T17" fmla="*/ 1437 h 1437"/>
              <a:gd name="T18" fmla="*/ 1486 w 2239"/>
              <a:gd name="T19" fmla="*/ 733 h 1437"/>
              <a:gd name="T20" fmla="*/ 1486 w 2239"/>
              <a:gd name="T21" fmla="*/ 733 h 1437"/>
              <a:gd name="T22" fmla="*/ 1113 w 2239"/>
              <a:gd name="T23" fmla="*/ 1107 h 1437"/>
              <a:gd name="T24" fmla="*/ 739 w 2239"/>
              <a:gd name="T25" fmla="*/ 733 h 1437"/>
              <a:gd name="T26" fmla="*/ 1113 w 2239"/>
              <a:gd name="T27" fmla="*/ 360 h 1437"/>
              <a:gd name="T28" fmla="*/ 1486 w 2239"/>
              <a:gd name="T29" fmla="*/ 733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39" h="1437">
                <a:moveTo>
                  <a:pt x="1978" y="1437"/>
                </a:moveTo>
                <a:lnTo>
                  <a:pt x="1978" y="1437"/>
                </a:lnTo>
                <a:cubicBezTo>
                  <a:pt x="2141" y="1242"/>
                  <a:pt x="2239" y="992"/>
                  <a:pt x="2239" y="719"/>
                </a:cubicBezTo>
                <a:cubicBezTo>
                  <a:pt x="2239" y="445"/>
                  <a:pt x="2141" y="195"/>
                  <a:pt x="1978" y="0"/>
                </a:cubicBezTo>
                <a:lnTo>
                  <a:pt x="260" y="0"/>
                </a:lnTo>
                <a:cubicBezTo>
                  <a:pt x="97" y="195"/>
                  <a:pt x="0" y="445"/>
                  <a:pt x="0" y="719"/>
                </a:cubicBezTo>
                <a:cubicBezTo>
                  <a:pt x="0" y="992"/>
                  <a:pt x="97" y="1242"/>
                  <a:pt x="260" y="1437"/>
                </a:cubicBezTo>
                <a:lnTo>
                  <a:pt x="1978" y="1437"/>
                </a:lnTo>
                <a:lnTo>
                  <a:pt x="1978" y="1437"/>
                </a:lnTo>
                <a:close/>
                <a:moveTo>
                  <a:pt x="1486" y="733"/>
                </a:moveTo>
                <a:lnTo>
                  <a:pt x="1486" y="733"/>
                </a:lnTo>
                <a:cubicBezTo>
                  <a:pt x="1486" y="940"/>
                  <a:pt x="1319" y="1107"/>
                  <a:pt x="1113" y="1107"/>
                </a:cubicBezTo>
                <a:cubicBezTo>
                  <a:pt x="906" y="1107"/>
                  <a:pt x="739" y="940"/>
                  <a:pt x="739" y="733"/>
                </a:cubicBezTo>
                <a:cubicBezTo>
                  <a:pt x="739" y="527"/>
                  <a:pt x="906" y="360"/>
                  <a:pt x="1113" y="360"/>
                </a:cubicBezTo>
                <a:cubicBezTo>
                  <a:pt x="1319" y="360"/>
                  <a:pt x="1486" y="527"/>
                  <a:pt x="1486" y="733"/>
                </a:cubicBezTo>
                <a:close/>
              </a:path>
            </a:pathLst>
          </a:custGeom>
          <a:solidFill>
            <a:srgbClr val="ECECE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cxnSp>
        <p:nvCxnSpPr>
          <p:cNvPr id="18" name="Straight Connector 17"/>
          <p:cNvCxnSpPr/>
          <p:nvPr userDrawn="1"/>
        </p:nvCxnSpPr>
        <p:spPr>
          <a:xfrm>
            <a:off x="612406" y="1368000"/>
            <a:ext cx="109656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Footer Placeholder 18"/>
          <p:cNvSpPr>
            <a:spLocks noGrp="1"/>
          </p:cNvSpPr>
          <p:nvPr>
            <p:ph type="ftr" sz="quarter" idx="10"/>
          </p:nvPr>
        </p:nvSpPr>
        <p:spPr/>
        <p:txBody>
          <a:bodyPr/>
          <a:lstStyle/>
          <a:p>
            <a:r>
              <a:rPr lang="en-GB"/>
              <a:t>Myths and misconceptions about cyber insurance</a:t>
            </a:r>
            <a:endParaRPr lang="en-GB" dirty="0"/>
          </a:p>
        </p:txBody>
      </p:sp>
      <p:sp>
        <p:nvSpPr>
          <p:cNvPr id="20" name="Slide Number Placeholder 19"/>
          <p:cNvSpPr>
            <a:spLocks noGrp="1"/>
          </p:cNvSpPr>
          <p:nvPr>
            <p:ph type="sldNum" sz="quarter" idx="11"/>
          </p:nvPr>
        </p:nvSpPr>
        <p:spPr/>
        <p:txBody>
          <a:bodyPr/>
          <a:lstStyle/>
          <a:p>
            <a:fld id="{C8685A68-5E65-4A42-B07D-274AB3EA3243}" type="slidenum">
              <a:rPr lang="en-GB" smtClean="0"/>
              <a:pPr/>
              <a:t>‹#›</a:t>
            </a:fld>
            <a:endParaRPr lang="en-GB" dirty="0"/>
          </a:p>
        </p:txBody>
      </p:sp>
      <p:grpSp>
        <p:nvGrpSpPr>
          <p:cNvPr id="41" name="Group 8"/>
          <p:cNvGrpSpPr>
            <a:grpSpLocks noChangeAspect="1"/>
          </p:cNvGrpSpPr>
          <p:nvPr userDrawn="1"/>
        </p:nvGrpSpPr>
        <p:grpSpPr bwMode="auto">
          <a:xfrm>
            <a:off x="10129713" y="5940891"/>
            <a:ext cx="1448293" cy="554400"/>
            <a:chOff x="4860" y="2263"/>
            <a:chExt cx="465" cy="178"/>
          </a:xfrm>
          <a:solidFill>
            <a:schemeClr val="accent2"/>
          </a:solidFill>
        </p:grpSpPr>
        <p:sp>
          <p:nvSpPr>
            <p:cNvPr id="4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4182434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 Column (Numbere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nchor="t" anchorCtr="0"/>
          <a:lstStyle>
            <a:lvl1pPr>
              <a:defRPr/>
            </a:lvl1pPr>
          </a:lstStyle>
          <a:p>
            <a:r>
              <a:rPr lang="en-US" dirty="0"/>
              <a:t>Click to edit Master title style</a:t>
            </a:r>
            <a:endParaRPr lang="en-GB" dirty="0"/>
          </a:p>
        </p:txBody>
      </p:sp>
      <p:sp>
        <p:nvSpPr>
          <p:cNvPr id="3" name="Content Placeholder 2"/>
          <p:cNvSpPr>
            <a:spLocks noGrp="1"/>
          </p:cNvSpPr>
          <p:nvPr>
            <p:ph idx="1"/>
          </p:nvPr>
        </p:nvSpPr>
        <p:spPr>
          <a:xfrm>
            <a:off x="612406" y="1651249"/>
            <a:ext cx="10965600" cy="4289642"/>
          </a:xfrm>
        </p:spPr>
        <p:txBody>
          <a:bodyPr/>
          <a:lstStyle>
            <a:lvl1pPr marL="360000" indent="-360000">
              <a:buFont typeface="+mj-lt"/>
              <a:buAutoNum type="arabicPeriod"/>
              <a:defRPr/>
            </a:lvl1pPr>
            <a:lvl2pPr marL="576000">
              <a:spcBef>
                <a:spcPts val="0"/>
              </a:spcBef>
              <a:defRPr/>
            </a:lvl2pPr>
            <a:lvl3pPr marL="792000">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reeform 6"/>
          <p:cNvSpPr>
            <a:spLocks noChangeAspect="1" noEditPoints="1"/>
          </p:cNvSpPr>
          <p:nvPr userDrawn="1"/>
        </p:nvSpPr>
        <p:spPr bwMode="auto">
          <a:xfrm>
            <a:off x="9335566" y="0"/>
            <a:ext cx="2130802" cy="1368000"/>
          </a:xfrm>
          <a:custGeom>
            <a:avLst/>
            <a:gdLst>
              <a:gd name="T0" fmla="*/ 1978 w 2239"/>
              <a:gd name="T1" fmla="*/ 1437 h 1437"/>
              <a:gd name="T2" fmla="*/ 1978 w 2239"/>
              <a:gd name="T3" fmla="*/ 1437 h 1437"/>
              <a:gd name="T4" fmla="*/ 2239 w 2239"/>
              <a:gd name="T5" fmla="*/ 719 h 1437"/>
              <a:gd name="T6" fmla="*/ 1978 w 2239"/>
              <a:gd name="T7" fmla="*/ 0 h 1437"/>
              <a:gd name="T8" fmla="*/ 260 w 2239"/>
              <a:gd name="T9" fmla="*/ 0 h 1437"/>
              <a:gd name="T10" fmla="*/ 0 w 2239"/>
              <a:gd name="T11" fmla="*/ 719 h 1437"/>
              <a:gd name="T12" fmla="*/ 260 w 2239"/>
              <a:gd name="T13" fmla="*/ 1437 h 1437"/>
              <a:gd name="T14" fmla="*/ 1978 w 2239"/>
              <a:gd name="T15" fmla="*/ 1437 h 1437"/>
              <a:gd name="T16" fmla="*/ 1978 w 2239"/>
              <a:gd name="T17" fmla="*/ 1437 h 1437"/>
              <a:gd name="T18" fmla="*/ 1486 w 2239"/>
              <a:gd name="T19" fmla="*/ 733 h 1437"/>
              <a:gd name="T20" fmla="*/ 1486 w 2239"/>
              <a:gd name="T21" fmla="*/ 733 h 1437"/>
              <a:gd name="T22" fmla="*/ 1113 w 2239"/>
              <a:gd name="T23" fmla="*/ 1107 h 1437"/>
              <a:gd name="T24" fmla="*/ 739 w 2239"/>
              <a:gd name="T25" fmla="*/ 733 h 1437"/>
              <a:gd name="T26" fmla="*/ 1113 w 2239"/>
              <a:gd name="T27" fmla="*/ 360 h 1437"/>
              <a:gd name="T28" fmla="*/ 1486 w 2239"/>
              <a:gd name="T29" fmla="*/ 733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39" h="1437">
                <a:moveTo>
                  <a:pt x="1978" y="1437"/>
                </a:moveTo>
                <a:lnTo>
                  <a:pt x="1978" y="1437"/>
                </a:lnTo>
                <a:cubicBezTo>
                  <a:pt x="2141" y="1242"/>
                  <a:pt x="2239" y="992"/>
                  <a:pt x="2239" y="719"/>
                </a:cubicBezTo>
                <a:cubicBezTo>
                  <a:pt x="2239" y="445"/>
                  <a:pt x="2141" y="195"/>
                  <a:pt x="1978" y="0"/>
                </a:cubicBezTo>
                <a:lnTo>
                  <a:pt x="260" y="0"/>
                </a:lnTo>
                <a:cubicBezTo>
                  <a:pt x="97" y="195"/>
                  <a:pt x="0" y="445"/>
                  <a:pt x="0" y="719"/>
                </a:cubicBezTo>
                <a:cubicBezTo>
                  <a:pt x="0" y="992"/>
                  <a:pt x="97" y="1242"/>
                  <a:pt x="260" y="1437"/>
                </a:cubicBezTo>
                <a:lnTo>
                  <a:pt x="1978" y="1437"/>
                </a:lnTo>
                <a:lnTo>
                  <a:pt x="1978" y="1437"/>
                </a:lnTo>
                <a:close/>
                <a:moveTo>
                  <a:pt x="1486" y="733"/>
                </a:moveTo>
                <a:lnTo>
                  <a:pt x="1486" y="733"/>
                </a:lnTo>
                <a:cubicBezTo>
                  <a:pt x="1486" y="940"/>
                  <a:pt x="1319" y="1107"/>
                  <a:pt x="1113" y="1107"/>
                </a:cubicBezTo>
                <a:cubicBezTo>
                  <a:pt x="906" y="1107"/>
                  <a:pt x="739" y="940"/>
                  <a:pt x="739" y="733"/>
                </a:cubicBezTo>
                <a:cubicBezTo>
                  <a:pt x="739" y="527"/>
                  <a:pt x="906" y="360"/>
                  <a:pt x="1113" y="360"/>
                </a:cubicBezTo>
                <a:cubicBezTo>
                  <a:pt x="1319" y="360"/>
                  <a:pt x="1486" y="527"/>
                  <a:pt x="1486" y="733"/>
                </a:cubicBezTo>
                <a:close/>
              </a:path>
            </a:pathLst>
          </a:custGeom>
          <a:solidFill>
            <a:srgbClr val="ECECE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cxnSp>
        <p:nvCxnSpPr>
          <p:cNvPr id="18" name="Straight Connector 17"/>
          <p:cNvCxnSpPr/>
          <p:nvPr userDrawn="1"/>
        </p:nvCxnSpPr>
        <p:spPr>
          <a:xfrm>
            <a:off x="612406" y="1368000"/>
            <a:ext cx="109656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Footer Placeholder 18"/>
          <p:cNvSpPr>
            <a:spLocks noGrp="1"/>
          </p:cNvSpPr>
          <p:nvPr>
            <p:ph type="ftr" sz="quarter" idx="10"/>
          </p:nvPr>
        </p:nvSpPr>
        <p:spPr/>
        <p:txBody>
          <a:bodyPr/>
          <a:lstStyle/>
          <a:p>
            <a:r>
              <a:rPr lang="en-GB" dirty="0"/>
              <a:t>Myths and misconceptions about cyber insurance</a:t>
            </a:r>
          </a:p>
        </p:txBody>
      </p:sp>
      <p:sp>
        <p:nvSpPr>
          <p:cNvPr id="20" name="Slide Number Placeholder 19"/>
          <p:cNvSpPr>
            <a:spLocks noGrp="1"/>
          </p:cNvSpPr>
          <p:nvPr>
            <p:ph type="sldNum" sz="quarter" idx="11"/>
          </p:nvPr>
        </p:nvSpPr>
        <p:spPr/>
        <p:txBody>
          <a:bodyPr/>
          <a:lstStyle/>
          <a:p>
            <a:fld id="{C8685A68-5E65-4A42-B07D-274AB3EA3243}" type="slidenum">
              <a:rPr lang="en-GB" smtClean="0"/>
              <a:pPr/>
              <a:t>‹#›</a:t>
            </a:fld>
            <a:endParaRPr lang="en-GB" dirty="0"/>
          </a:p>
        </p:txBody>
      </p:sp>
      <p:grpSp>
        <p:nvGrpSpPr>
          <p:cNvPr id="41" name="Group 8"/>
          <p:cNvGrpSpPr>
            <a:grpSpLocks noChangeAspect="1"/>
          </p:cNvGrpSpPr>
          <p:nvPr userDrawn="1"/>
        </p:nvGrpSpPr>
        <p:grpSpPr bwMode="auto">
          <a:xfrm>
            <a:off x="10129713" y="5940891"/>
            <a:ext cx="1448293" cy="554400"/>
            <a:chOff x="4860" y="2263"/>
            <a:chExt cx="465" cy="178"/>
          </a:xfrm>
          <a:solidFill>
            <a:schemeClr val="accent2"/>
          </a:solidFill>
        </p:grpSpPr>
        <p:sp>
          <p:nvSpPr>
            <p:cNvPr id="4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5" name="Text Placeholder 4"/>
          <p:cNvSpPr>
            <a:spLocks noGrp="1"/>
          </p:cNvSpPr>
          <p:nvPr>
            <p:ph type="body" sz="quarter" idx="12"/>
          </p:nvPr>
        </p:nvSpPr>
        <p:spPr>
          <a:xfrm>
            <a:off x="612000" y="755178"/>
            <a:ext cx="8110800" cy="230832"/>
          </a:xfrm>
        </p:spPr>
        <p:txBody>
          <a:bodyPr>
            <a:spAutoFit/>
          </a:bodyPr>
          <a:lstStyle>
            <a:lvl1pPr marL="0" indent="0">
              <a:buNone/>
              <a:defRPr sz="1500" b="1" cap="all" baseline="0">
                <a:solidFill>
                  <a:schemeClr val="tx2"/>
                </a:solidFill>
              </a:defRPr>
            </a:lvl1pPr>
          </a:lstStyle>
          <a:p>
            <a:pPr lvl="0"/>
            <a:r>
              <a:rPr lang="en-US" dirty="0"/>
              <a:t>Click to edit Master text styles</a:t>
            </a:r>
          </a:p>
        </p:txBody>
      </p:sp>
    </p:spTree>
    <p:extLst>
      <p:ext uri="{BB962C8B-B14F-4D97-AF65-F5344CB8AC3E}">
        <p14:creationId xmlns:p14="http://schemas.microsoft.com/office/powerpoint/2010/main" val="136279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Column (Picture)">
    <p:spTree>
      <p:nvGrpSpPr>
        <p:cNvPr id="1" name=""/>
        <p:cNvGrpSpPr/>
        <p:nvPr/>
      </p:nvGrpSpPr>
      <p:grpSpPr>
        <a:xfrm>
          <a:off x="0" y="0"/>
          <a:ext cx="0" cy="0"/>
          <a:chOff x="0" y="0"/>
          <a:chExt cx="0" cy="0"/>
        </a:xfrm>
      </p:grpSpPr>
      <p:sp>
        <p:nvSpPr>
          <p:cNvPr id="5" name="Picture Placeholder 4"/>
          <p:cNvSpPr>
            <a:spLocks noGrp="1"/>
          </p:cNvSpPr>
          <p:nvPr>
            <p:ph type="pic" sz="quarter" idx="12"/>
          </p:nvPr>
        </p:nvSpPr>
        <p:spPr>
          <a:xfrm>
            <a:off x="6095613" y="0"/>
            <a:ext cx="6094800" cy="6858000"/>
          </a:xfrm>
          <a:solidFill>
            <a:schemeClr val="bg2"/>
          </a:solidFill>
        </p:spPr>
        <p:txBody>
          <a:bodyPr/>
          <a:lstStyle>
            <a:lvl1pPr marL="0" indent="0">
              <a:buNone/>
              <a:defRPr/>
            </a:lvl1pPr>
          </a:lstStyle>
          <a:p>
            <a:endParaRPr lang="en-GB"/>
          </a:p>
        </p:txBody>
      </p:sp>
      <p:sp>
        <p:nvSpPr>
          <p:cNvPr id="2" name="Title 1"/>
          <p:cNvSpPr>
            <a:spLocks noGrp="1"/>
          </p:cNvSpPr>
          <p:nvPr>
            <p:ph type="title"/>
          </p:nvPr>
        </p:nvSpPr>
        <p:spPr>
          <a:xfrm>
            <a:off x="612000" y="284400"/>
            <a:ext cx="4870800" cy="461665"/>
          </a:xfrm>
        </p:spPr>
        <p:txBody>
          <a:bodyPr/>
          <a:lstStyle/>
          <a:p>
            <a:r>
              <a:rPr lang="en-US" dirty="0"/>
              <a:t>Click to edit Master title style</a:t>
            </a:r>
            <a:endParaRPr lang="en-GB" dirty="0"/>
          </a:p>
        </p:txBody>
      </p:sp>
      <p:sp>
        <p:nvSpPr>
          <p:cNvPr id="3" name="Content Placeholder 2"/>
          <p:cNvSpPr>
            <a:spLocks noGrp="1"/>
          </p:cNvSpPr>
          <p:nvPr>
            <p:ph idx="1"/>
          </p:nvPr>
        </p:nvSpPr>
        <p:spPr>
          <a:xfrm>
            <a:off x="612406" y="1651249"/>
            <a:ext cx="4870800" cy="428964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8" name="Straight Connector 17"/>
          <p:cNvCxnSpPr/>
          <p:nvPr userDrawn="1"/>
        </p:nvCxnSpPr>
        <p:spPr>
          <a:xfrm>
            <a:off x="612406" y="1368000"/>
            <a:ext cx="48708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Footer Placeholder 18"/>
          <p:cNvSpPr>
            <a:spLocks noGrp="1"/>
          </p:cNvSpPr>
          <p:nvPr>
            <p:ph type="ftr" sz="quarter" idx="10"/>
          </p:nvPr>
        </p:nvSpPr>
        <p:spPr>
          <a:xfrm>
            <a:off x="1044407" y="6218091"/>
            <a:ext cx="4438393" cy="184666"/>
          </a:xfrm>
        </p:spPr>
        <p:txBody>
          <a:bodyPr/>
          <a:lstStyle/>
          <a:p>
            <a:r>
              <a:rPr lang="en-GB" dirty="0"/>
              <a:t>Myths and misconceptions about cyber insurance</a:t>
            </a:r>
          </a:p>
        </p:txBody>
      </p:sp>
      <p:sp>
        <p:nvSpPr>
          <p:cNvPr id="20" name="Slide Number Placeholder 19"/>
          <p:cNvSpPr>
            <a:spLocks noGrp="1"/>
          </p:cNvSpPr>
          <p:nvPr>
            <p:ph type="sldNum" sz="quarter" idx="11"/>
          </p:nvPr>
        </p:nvSpPr>
        <p:spPr/>
        <p:txBody>
          <a:bodyPr/>
          <a:lstStyle/>
          <a:p>
            <a:fld id="{C8685A68-5E65-4A42-B07D-274AB3EA3243}" type="slidenum">
              <a:rPr lang="en-GB" smtClean="0"/>
              <a:pPr/>
              <a:t>‹#›</a:t>
            </a:fld>
            <a:endParaRPr lang="en-GB" dirty="0"/>
          </a:p>
        </p:txBody>
      </p:sp>
      <p:grpSp>
        <p:nvGrpSpPr>
          <p:cNvPr id="41" name="Group 8"/>
          <p:cNvGrpSpPr>
            <a:grpSpLocks noChangeAspect="1"/>
          </p:cNvGrpSpPr>
          <p:nvPr userDrawn="1"/>
        </p:nvGrpSpPr>
        <p:grpSpPr bwMode="auto">
          <a:xfrm>
            <a:off x="10129713" y="5940891"/>
            <a:ext cx="1448293" cy="554400"/>
            <a:chOff x="4860" y="2263"/>
            <a:chExt cx="465" cy="178"/>
          </a:xfrm>
          <a:solidFill>
            <a:schemeClr val="bg1"/>
          </a:solidFill>
        </p:grpSpPr>
        <p:sp>
          <p:nvSpPr>
            <p:cNvPr id="4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4142774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rt(s) Purple">
    <p:bg>
      <p:bgPr>
        <a:solidFill>
          <a:schemeClr val="accent2">
            <a:alpha val="95000"/>
          </a:schemeClr>
        </a:solidFill>
        <a:effectLst/>
      </p:bgPr>
    </p:bg>
    <p:spTree>
      <p:nvGrpSpPr>
        <p:cNvPr id="1" name=""/>
        <p:cNvGrpSpPr/>
        <p:nvPr/>
      </p:nvGrpSpPr>
      <p:grpSpPr>
        <a:xfrm>
          <a:off x="0" y="0"/>
          <a:ext cx="0" cy="0"/>
          <a:chOff x="0" y="0"/>
          <a:chExt cx="0" cy="0"/>
        </a:xfrm>
      </p:grpSpPr>
      <p:sp>
        <p:nvSpPr>
          <p:cNvPr id="21" name="Oval 20"/>
          <p:cNvSpPr/>
          <p:nvPr userDrawn="1"/>
        </p:nvSpPr>
        <p:spPr>
          <a:xfrm>
            <a:off x="4860000" y="513000"/>
            <a:ext cx="5832000" cy="5832000"/>
          </a:xfrm>
          <a:custGeom>
            <a:avLst/>
            <a:gdLst/>
            <a:ahLst/>
            <a:cxnLst/>
            <a:rect l="l" t="t" r="r" b="b"/>
            <a:pathLst>
              <a:path w="5832000" h="5832000">
                <a:moveTo>
                  <a:pt x="2916000" y="1944000"/>
                </a:moveTo>
                <a:cubicBezTo>
                  <a:pt x="2379179" y="1944000"/>
                  <a:pt x="1944000" y="2379179"/>
                  <a:pt x="1944000" y="2916000"/>
                </a:cubicBezTo>
                <a:cubicBezTo>
                  <a:pt x="1944000" y="3452821"/>
                  <a:pt x="2379179" y="3888000"/>
                  <a:pt x="2916000" y="3888000"/>
                </a:cubicBezTo>
                <a:cubicBezTo>
                  <a:pt x="3452821" y="3888000"/>
                  <a:pt x="3888000" y="3452821"/>
                  <a:pt x="3888000" y="2916000"/>
                </a:cubicBezTo>
                <a:cubicBezTo>
                  <a:pt x="3888000" y="2379179"/>
                  <a:pt x="3452821" y="1944000"/>
                  <a:pt x="2916000" y="1944000"/>
                </a:cubicBezTo>
                <a:close/>
                <a:moveTo>
                  <a:pt x="2916000" y="0"/>
                </a:moveTo>
                <a:cubicBezTo>
                  <a:pt x="4526462" y="0"/>
                  <a:pt x="5832000" y="1305538"/>
                  <a:pt x="5832000" y="2916000"/>
                </a:cubicBezTo>
                <a:cubicBezTo>
                  <a:pt x="5832000" y="4526462"/>
                  <a:pt x="4526462" y="5832000"/>
                  <a:pt x="2916000" y="5832000"/>
                </a:cubicBezTo>
                <a:cubicBezTo>
                  <a:pt x="1305538" y="5832000"/>
                  <a:pt x="0" y="4526462"/>
                  <a:pt x="0" y="2916000"/>
                </a:cubicBezTo>
                <a:cubicBezTo>
                  <a:pt x="0" y="1305538"/>
                  <a:pt x="1305538" y="0"/>
                  <a:pt x="29160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612000" y="2319263"/>
            <a:ext cx="3718800" cy="461665"/>
          </a:xfrm>
        </p:spPr>
        <p:txBody>
          <a:bodyPr anchor="b" anchorCtr="0"/>
          <a:lstStyle>
            <a:lvl1pPr>
              <a:defRPr>
                <a:solidFill>
                  <a:schemeClr val="bg1"/>
                </a:solidFill>
              </a:defRPr>
            </a:lvl1pPr>
          </a:lstStyle>
          <a:p>
            <a:r>
              <a:rPr lang="en-US" dirty="0"/>
              <a:t>Add title</a:t>
            </a:r>
            <a:endParaRPr lang="en-GB" dirty="0"/>
          </a:p>
        </p:txBody>
      </p:sp>
      <p:sp>
        <p:nvSpPr>
          <p:cNvPr id="3" name="Content Placeholder 2"/>
          <p:cNvSpPr>
            <a:spLocks noGrp="1"/>
          </p:cNvSpPr>
          <p:nvPr>
            <p:ph idx="1"/>
          </p:nvPr>
        </p:nvSpPr>
        <p:spPr>
          <a:xfrm>
            <a:off x="612406" y="2878908"/>
            <a:ext cx="3718800" cy="3061983"/>
          </a:xfrm>
        </p:spPr>
        <p:txBody>
          <a:bodyPr/>
          <a:lstStyle>
            <a:lvl1pPr marL="0" indent="0">
              <a:lnSpc>
                <a:spcPct val="125000"/>
              </a:lnSpc>
              <a:spcBef>
                <a:spcPts val="900"/>
              </a:spcBef>
              <a:buNone/>
              <a:defRPr sz="1200">
                <a:solidFill>
                  <a:schemeClr val="bg1"/>
                </a:solidFill>
              </a:defRPr>
            </a:lvl1pPr>
            <a:lvl2pPr>
              <a:defRPr sz="1200">
                <a:solidFill>
                  <a:srgbClr val="FF0000"/>
                </a:solidFill>
              </a:defRPr>
            </a:lvl2pPr>
            <a:lvl3pPr>
              <a:defRPr sz="1200">
                <a:solidFill>
                  <a:srgbClr val="FF0000"/>
                </a:solidFill>
              </a:defRPr>
            </a:lvl3pPr>
            <a:lvl4pPr>
              <a:defRPr sz="1200">
                <a:solidFill>
                  <a:srgbClr val="FF0000"/>
                </a:solidFill>
              </a:defRPr>
            </a:lvl4pPr>
            <a:lvl5pPr>
              <a:defRPr sz="1200">
                <a:solidFill>
                  <a:srgbClr val="FF0000"/>
                </a:solidFill>
              </a:defRPr>
            </a:lvl5pPr>
          </a:lstStyle>
          <a:p>
            <a:pPr lvl="0"/>
            <a:r>
              <a:rPr lang="en-US" dirty="0"/>
              <a:t>Click to edit Master text styles</a:t>
            </a:r>
          </a:p>
        </p:txBody>
      </p:sp>
      <p:sp>
        <p:nvSpPr>
          <p:cNvPr id="19" name="Footer Placeholder 18"/>
          <p:cNvSpPr>
            <a:spLocks noGrp="1"/>
          </p:cNvSpPr>
          <p:nvPr>
            <p:ph type="ftr" sz="quarter" idx="10"/>
          </p:nvPr>
        </p:nvSpPr>
        <p:spPr>
          <a:xfrm>
            <a:off x="1044406" y="6218091"/>
            <a:ext cx="8460000" cy="184666"/>
          </a:xfrm>
        </p:spPr>
        <p:txBody>
          <a:bodyPr/>
          <a:lstStyle>
            <a:lvl1pPr>
              <a:defRPr>
                <a:solidFill>
                  <a:schemeClr val="bg1"/>
                </a:solidFill>
              </a:defRPr>
            </a:lvl1pPr>
          </a:lstStyle>
          <a:p>
            <a:r>
              <a:rPr lang="en-GB" dirty="0"/>
              <a:t>Myths and misconceptions about cyber insurance</a:t>
            </a:r>
          </a:p>
        </p:txBody>
      </p:sp>
      <p:sp>
        <p:nvSpPr>
          <p:cNvPr id="20" name="Slide Number Placeholder 19"/>
          <p:cNvSpPr>
            <a:spLocks noGrp="1"/>
          </p:cNvSpPr>
          <p:nvPr>
            <p:ph type="sldNum" sz="quarter" idx="11"/>
          </p:nvPr>
        </p:nvSpPr>
        <p:spPr/>
        <p:txBody>
          <a:bodyPr/>
          <a:lstStyle>
            <a:lvl1pPr>
              <a:defRPr>
                <a:solidFill>
                  <a:schemeClr val="bg1"/>
                </a:solidFill>
              </a:defRPr>
            </a:lvl1pPr>
          </a:lstStyle>
          <a:p>
            <a:fld id="{C8685A68-5E65-4A42-B07D-274AB3EA3243}" type="slidenum">
              <a:rPr lang="en-GB" smtClean="0"/>
              <a:pPr/>
              <a:t>‹#›</a:t>
            </a:fld>
            <a:endParaRPr lang="en-GB" dirty="0"/>
          </a:p>
        </p:txBody>
      </p:sp>
      <p:grpSp>
        <p:nvGrpSpPr>
          <p:cNvPr id="41" name="Group 8"/>
          <p:cNvGrpSpPr>
            <a:grpSpLocks noChangeAspect="1"/>
          </p:cNvGrpSpPr>
          <p:nvPr userDrawn="1"/>
        </p:nvGrpSpPr>
        <p:grpSpPr bwMode="auto">
          <a:xfrm>
            <a:off x="10129713" y="5940891"/>
            <a:ext cx="1448293" cy="554400"/>
            <a:chOff x="4860" y="2263"/>
            <a:chExt cx="465" cy="178"/>
          </a:xfrm>
          <a:solidFill>
            <a:schemeClr val="bg1"/>
          </a:solidFill>
        </p:grpSpPr>
        <p:sp>
          <p:nvSpPr>
            <p:cNvPr id="4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7" name="Chart Placeholder 6"/>
          <p:cNvSpPr>
            <a:spLocks noGrp="1"/>
          </p:cNvSpPr>
          <p:nvPr>
            <p:ph type="chart" sz="quarter" idx="12"/>
          </p:nvPr>
        </p:nvSpPr>
        <p:spPr>
          <a:xfrm>
            <a:off x="4860000" y="513000"/>
            <a:ext cx="5832000" cy="5832000"/>
          </a:xfrm>
        </p:spPr>
        <p:txBody>
          <a:bodyPr/>
          <a:lstStyle>
            <a:lvl1pPr marL="0" indent="0">
              <a:buNone/>
              <a:defRPr>
                <a:solidFill>
                  <a:schemeClr val="bg1"/>
                </a:solidFill>
              </a:defRPr>
            </a:lvl1pPr>
          </a:lstStyle>
          <a:p>
            <a:endParaRPr lang="en-GB"/>
          </a:p>
        </p:txBody>
      </p:sp>
    </p:spTree>
    <p:extLst>
      <p:ext uri="{BB962C8B-B14F-4D97-AF65-F5344CB8AC3E}">
        <p14:creationId xmlns:p14="http://schemas.microsoft.com/office/powerpoint/2010/main" val="1786665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s) White">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10966006" cy="461665"/>
          </a:xfrm>
        </p:spPr>
        <p:txBody>
          <a:bodyPr/>
          <a:lstStyle/>
          <a:p>
            <a:r>
              <a:rPr lang="en-US" dirty="0"/>
              <a:t>Click to edit Master title style</a:t>
            </a:r>
            <a:endParaRPr lang="en-GB" dirty="0"/>
          </a:p>
        </p:txBody>
      </p:sp>
      <p:sp>
        <p:nvSpPr>
          <p:cNvPr id="3" name="Content Placeholder 2"/>
          <p:cNvSpPr>
            <a:spLocks noGrp="1"/>
          </p:cNvSpPr>
          <p:nvPr>
            <p:ph idx="1"/>
          </p:nvPr>
        </p:nvSpPr>
        <p:spPr>
          <a:xfrm>
            <a:off x="1558800" y="1368000"/>
            <a:ext cx="3024000" cy="457289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9" name="Footer Placeholder 18"/>
          <p:cNvSpPr>
            <a:spLocks noGrp="1"/>
          </p:cNvSpPr>
          <p:nvPr>
            <p:ph type="ftr" sz="quarter" idx="10"/>
          </p:nvPr>
        </p:nvSpPr>
        <p:spPr/>
        <p:txBody>
          <a:bodyPr/>
          <a:lstStyle/>
          <a:p>
            <a:r>
              <a:rPr lang="en-GB"/>
              <a:t>Myths and misconceptions about cyber insurance</a:t>
            </a:r>
            <a:endParaRPr lang="en-GB" dirty="0"/>
          </a:p>
        </p:txBody>
      </p:sp>
      <p:sp>
        <p:nvSpPr>
          <p:cNvPr id="20" name="Slide Number Placeholder 19"/>
          <p:cNvSpPr>
            <a:spLocks noGrp="1"/>
          </p:cNvSpPr>
          <p:nvPr>
            <p:ph type="sldNum" sz="quarter" idx="11"/>
          </p:nvPr>
        </p:nvSpPr>
        <p:spPr/>
        <p:txBody>
          <a:bodyPr/>
          <a:lstStyle/>
          <a:p>
            <a:fld id="{C8685A68-5E65-4A42-B07D-274AB3EA3243}" type="slidenum">
              <a:rPr lang="en-GB" smtClean="0"/>
              <a:pPr/>
              <a:t>‹#›</a:t>
            </a:fld>
            <a:endParaRPr lang="en-GB" dirty="0"/>
          </a:p>
        </p:txBody>
      </p:sp>
      <p:grpSp>
        <p:nvGrpSpPr>
          <p:cNvPr id="41" name="Group 8"/>
          <p:cNvGrpSpPr>
            <a:grpSpLocks noChangeAspect="1"/>
          </p:cNvGrpSpPr>
          <p:nvPr userDrawn="1"/>
        </p:nvGrpSpPr>
        <p:grpSpPr bwMode="auto">
          <a:xfrm>
            <a:off x="10129713" y="5940891"/>
            <a:ext cx="1448293" cy="554400"/>
            <a:chOff x="4860" y="2263"/>
            <a:chExt cx="465" cy="178"/>
          </a:xfrm>
          <a:solidFill>
            <a:schemeClr val="accent2"/>
          </a:solidFill>
        </p:grpSpPr>
        <p:sp>
          <p:nvSpPr>
            <p:cNvPr id="4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6" name="Content Placeholder 5"/>
          <p:cNvSpPr>
            <a:spLocks noGrp="1"/>
          </p:cNvSpPr>
          <p:nvPr>
            <p:ph sz="quarter" idx="12"/>
          </p:nvPr>
        </p:nvSpPr>
        <p:spPr>
          <a:xfrm>
            <a:off x="4583038" y="1368000"/>
            <a:ext cx="3024336"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5"/>
          <p:cNvSpPr>
            <a:spLocks noGrp="1"/>
          </p:cNvSpPr>
          <p:nvPr>
            <p:ph sz="quarter" idx="13"/>
          </p:nvPr>
        </p:nvSpPr>
        <p:spPr>
          <a:xfrm>
            <a:off x="7606800" y="1368000"/>
            <a:ext cx="3024336"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15963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612406" y="1540800"/>
            <a:ext cx="10965600" cy="4400091"/>
          </a:xfrm>
        </p:spPr>
        <p:txBody>
          <a:bodyPr/>
          <a:lstStyle>
            <a:lvl2pPr>
              <a:spcBef>
                <a:spcPts val="0"/>
              </a:spcBef>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reeform 6"/>
          <p:cNvSpPr>
            <a:spLocks noChangeAspect="1" noEditPoints="1"/>
          </p:cNvSpPr>
          <p:nvPr userDrawn="1"/>
        </p:nvSpPr>
        <p:spPr bwMode="auto">
          <a:xfrm>
            <a:off x="9335566" y="0"/>
            <a:ext cx="2130802" cy="1368000"/>
          </a:xfrm>
          <a:custGeom>
            <a:avLst/>
            <a:gdLst>
              <a:gd name="T0" fmla="*/ 1978 w 2239"/>
              <a:gd name="T1" fmla="*/ 1437 h 1437"/>
              <a:gd name="T2" fmla="*/ 1978 w 2239"/>
              <a:gd name="T3" fmla="*/ 1437 h 1437"/>
              <a:gd name="T4" fmla="*/ 2239 w 2239"/>
              <a:gd name="T5" fmla="*/ 719 h 1437"/>
              <a:gd name="T6" fmla="*/ 1978 w 2239"/>
              <a:gd name="T7" fmla="*/ 0 h 1437"/>
              <a:gd name="T8" fmla="*/ 260 w 2239"/>
              <a:gd name="T9" fmla="*/ 0 h 1437"/>
              <a:gd name="T10" fmla="*/ 0 w 2239"/>
              <a:gd name="T11" fmla="*/ 719 h 1437"/>
              <a:gd name="T12" fmla="*/ 260 w 2239"/>
              <a:gd name="T13" fmla="*/ 1437 h 1437"/>
              <a:gd name="T14" fmla="*/ 1978 w 2239"/>
              <a:gd name="T15" fmla="*/ 1437 h 1437"/>
              <a:gd name="T16" fmla="*/ 1978 w 2239"/>
              <a:gd name="T17" fmla="*/ 1437 h 1437"/>
              <a:gd name="T18" fmla="*/ 1486 w 2239"/>
              <a:gd name="T19" fmla="*/ 733 h 1437"/>
              <a:gd name="T20" fmla="*/ 1486 w 2239"/>
              <a:gd name="T21" fmla="*/ 733 h 1437"/>
              <a:gd name="T22" fmla="*/ 1113 w 2239"/>
              <a:gd name="T23" fmla="*/ 1107 h 1437"/>
              <a:gd name="T24" fmla="*/ 739 w 2239"/>
              <a:gd name="T25" fmla="*/ 733 h 1437"/>
              <a:gd name="T26" fmla="*/ 1113 w 2239"/>
              <a:gd name="T27" fmla="*/ 360 h 1437"/>
              <a:gd name="T28" fmla="*/ 1486 w 2239"/>
              <a:gd name="T29" fmla="*/ 733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39" h="1437">
                <a:moveTo>
                  <a:pt x="1978" y="1437"/>
                </a:moveTo>
                <a:lnTo>
                  <a:pt x="1978" y="1437"/>
                </a:lnTo>
                <a:cubicBezTo>
                  <a:pt x="2141" y="1242"/>
                  <a:pt x="2239" y="992"/>
                  <a:pt x="2239" y="719"/>
                </a:cubicBezTo>
                <a:cubicBezTo>
                  <a:pt x="2239" y="445"/>
                  <a:pt x="2141" y="195"/>
                  <a:pt x="1978" y="0"/>
                </a:cubicBezTo>
                <a:lnTo>
                  <a:pt x="260" y="0"/>
                </a:lnTo>
                <a:cubicBezTo>
                  <a:pt x="97" y="195"/>
                  <a:pt x="0" y="445"/>
                  <a:pt x="0" y="719"/>
                </a:cubicBezTo>
                <a:cubicBezTo>
                  <a:pt x="0" y="992"/>
                  <a:pt x="97" y="1242"/>
                  <a:pt x="260" y="1437"/>
                </a:cubicBezTo>
                <a:lnTo>
                  <a:pt x="1978" y="1437"/>
                </a:lnTo>
                <a:lnTo>
                  <a:pt x="1978" y="1437"/>
                </a:lnTo>
                <a:close/>
                <a:moveTo>
                  <a:pt x="1486" y="733"/>
                </a:moveTo>
                <a:lnTo>
                  <a:pt x="1486" y="733"/>
                </a:lnTo>
                <a:cubicBezTo>
                  <a:pt x="1486" y="940"/>
                  <a:pt x="1319" y="1107"/>
                  <a:pt x="1113" y="1107"/>
                </a:cubicBezTo>
                <a:cubicBezTo>
                  <a:pt x="906" y="1107"/>
                  <a:pt x="739" y="940"/>
                  <a:pt x="739" y="733"/>
                </a:cubicBezTo>
                <a:cubicBezTo>
                  <a:pt x="739" y="527"/>
                  <a:pt x="906" y="360"/>
                  <a:pt x="1113" y="360"/>
                </a:cubicBezTo>
                <a:cubicBezTo>
                  <a:pt x="1319" y="360"/>
                  <a:pt x="1486" y="527"/>
                  <a:pt x="1486" y="733"/>
                </a:cubicBezTo>
                <a:close/>
              </a:path>
            </a:pathLst>
          </a:custGeom>
          <a:solidFill>
            <a:srgbClr val="ECECE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cxnSp>
        <p:nvCxnSpPr>
          <p:cNvPr id="18" name="Straight Connector 17"/>
          <p:cNvCxnSpPr/>
          <p:nvPr userDrawn="1"/>
        </p:nvCxnSpPr>
        <p:spPr>
          <a:xfrm>
            <a:off x="612406" y="1368000"/>
            <a:ext cx="109656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Footer Placeholder 18"/>
          <p:cNvSpPr>
            <a:spLocks noGrp="1"/>
          </p:cNvSpPr>
          <p:nvPr>
            <p:ph type="ftr" sz="quarter" idx="10"/>
          </p:nvPr>
        </p:nvSpPr>
        <p:spPr/>
        <p:txBody>
          <a:bodyPr/>
          <a:lstStyle/>
          <a:p>
            <a:r>
              <a:rPr lang="en-GB"/>
              <a:t>Myths and misconceptions about cyber insurance</a:t>
            </a:r>
            <a:endParaRPr lang="en-GB" dirty="0"/>
          </a:p>
        </p:txBody>
      </p:sp>
      <p:sp>
        <p:nvSpPr>
          <p:cNvPr id="20" name="Slide Number Placeholder 19"/>
          <p:cNvSpPr>
            <a:spLocks noGrp="1"/>
          </p:cNvSpPr>
          <p:nvPr>
            <p:ph type="sldNum" sz="quarter" idx="11"/>
          </p:nvPr>
        </p:nvSpPr>
        <p:spPr/>
        <p:txBody>
          <a:bodyPr/>
          <a:lstStyle/>
          <a:p>
            <a:fld id="{C8685A68-5E65-4A42-B07D-274AB3EA3243}" type="slidenum">
              <a:rPr lang="en-GB" smtClean="0"/>
              <a:pPr/>
              <a:t>‹#›</a:t>
            </a:fld>
            <a:endParaRPr lang="en-GB" dirty="0"/>
          </a:p>
        </p:txBody>
      </p:sp>
      <p:grpSp>
        <p:nvGrpSpPr>
          <p:cNvPr id="41" name="Group 8"/>
          <p:cNvGrpSpPr>
            <a:grpSpLocks noChangeAspect="1"/>
          </p:cNvGrpSpPr>
          <p:nvPr userDrawn="1"/>
        </p:nvGrpSpPr>
        <p:grpSpPr bwMode="auto">
          <a:xfrm>
            <a:off x="10129713" y="5940891"/>
            <a:ext cx="1448293" cy="554400"/>
            <a:chOff x="4860" y="2263"/>
            <a:chExt cx="465" cy="178"/>
          </a:xfrm>
          <a:solidFill>
            <a:schemeClr val="accent2"/>
          </a:solidFill>
        </p:grpSpPr>
        <p:sp>
          <p:nvSpPr>
            <p:cNvPr id="4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21" name="Text Placeholder 4"/>
          <p:cNvSpPr>
            <a:spLocks noGrp="1"/>
          </p:cNvSpPr>
          <p:nvPr>
            <p:ph type="body" sz="quarter" idx="12"/>
          </p:nvPr>
        </p:nvSpPr>
        <p:spPr>
          <a:xfrm>
            <a:off x="612000" y="755178"/>
            <a:ext cx="8110800" cy="230832"/>
          </a:xfrm>
        </p:spPr>
        <p:txBody>
          <a:bodyPr>
            <a:spAutoFit/>
          </a:bodyPr>
          <a:lstStyle>
            <a:lvl1pPr marL="0" indent="0">
              <a:buNone/>
              <a:defRPr sz="1500" b="1" cap="all" baseline="0">
                <a:solidFill>
                  <a:schemeClr val="tx2"/>
                </a:solidFill>
              </a:defRPr>
            </a:lvl1pPr>
          </a:lstStyle>
          <a:p>
            <a:pPr lvl="0"/>
            <a:r>
              <a:rPr lang="en-US" dirty="0"/>
              <a:t>Click to edit Master text styles</a:t>
            </a:r>
          </a:p>
        </p:txBody>
      </p:sp>
    </p:spTree>
    <p:extLst>
      <p:ext uri="{BB962C8B-B14F-4D97-AF65-F5344CB8AC3E}">
        <p14:creationId xmlns:p14="http://schemas.microsoft.com/office/powerpoint/2010/main" val="295142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Freeform 5"/>
          <p:cNvSpPr>
            <a:spLocks noChangeAspect="1" noEditPoints="1"/>
          </p:cNvSpPr>
          <p:nvPr userDrawn="1"/>
        </p:nvSpPr>
        <p:spPr bwMode="auto">
          <a:xfrm>
            <a:off x="9335566" y="0"/>
            <a:ext cx="2130802" cy="1368000"/>
          </a:xfrm>
          <a:custGeom>
            <a:avLst/>
            <a:gdLst>
              <a:gd name="T0" fmla="*/ 1978 w 2239"/>
              <a:gd name="T1" fmla="*/ 1437 h 1437"/>
              <a:gd name="T2" fmla="*/ 1978 w 2239"/>
              <a:gd name="T3" fmla="*/ 1437 h 1437"/>
              <a:gd name="T4" fmla="*/ 2239 w 2239"/>
              <a:gd name="T5" fmla="*/ 719 h 1437"/>
              <a:gd name="T6" fmla="*/ 1978 w 2239"/>
              <a:gd name="T7" fmla="*/ 0 h 1437"/>
              <a:gd name="T8" fmla="*/ 260 w 2239"/>
              <a:gd name="T9" fmla="*/ 0 h 1437"/>
              <a:gd name="T10" fmla="*/ 0 w 2239"/>
              <a:gd name="T11" fmla="*/ 719 h 1437"/>
              <a:gd name="T12" fmla="*/ 260 w 2239"/>
              <a:gd name="T13" fmla="*/ 1437 h 1437"/>
              <a:gd name="T14" fmla="*/ 1978 w 2239"/>
              <a:gd name="T15" fmla="*/ 1437 h 1437"/>
              <a:gd name="T16" fmla="*/ 1978 w 2239"/>
              <a:gd name="T17" fmla="*/ 1437 h 1437"/>
              <a:gd name="T18" fmla="*/ 1486 w 2239"/>
              <a:gd name="T19" fmla="*/ 733 h 1437"/>
              <a:gd name="T20" fmla="*/ 1486 w 2239"/>
              <a:gd name="T21" fmla="*/ 733 h 1437"/>
              <a:gd name="T22" fmla="*/ 1113 w 2239"/>
              <a:gd name="T23" fmla="*/ 1107 h 1437"/>
              <a:gd name="T24" fmla="*/ 739 w 2239"/>
              <a:gd name="T25" fmla="*/ 733 h 1437"/>
              <a:gd name="T26" fmla="*/ 1113 w 2239"/>
              <a:gd name="T27" fmla="*/ 360 h 1437"/>
              <a:gd name="T28" fmla="*/ 1486 w 2239"/>
              <a:gd name="T29" fmla="*/ 733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39" h="1437">
                <a:moveTo>
                  <a:pt x="1978" y="1437"/>
                </a:moveTo>
                <a:lnTo>
                  <a:pt x="1978" y="1437"/>
                </a:lnTo>
                <a:cubicBezTo>
                  <a:pt x="2141" y="1242"/>
                  <a:pt x="2239" y="992"/>
                  <a:pt x="2239" y="719"/>
                </a:cubicBezTo>
                <a:cubicBezTo>
                  <a:pt x="2239" y="445"/>
                  <a:pt x="2141" y="195"/>
                  <a:pt x="1978" y="0"/>
                </a:cubicBezTo>
                <a:lnTo>
                  <a:pt x="260" y="0"/>
                </a:lnTo>
                <a:cubicBezTo>
                  <a:pt x="97" y="195"/>
                  <a:pt x="0" y="445"/>
                  <a:pt x="0" y="719"/>
                </a:cubicBezTo>
                <a:cubicBezTo>
                  <a:pt x="0" y="992"/>
                  <a:pt x="97" y="1242"/>
                  <a:pt x="260" y="1437"/>
                </a:cubicBezTo>
                <a:lnTo>
                  <a:pt x="1978" y="1437"/>
                </a:lnTo>
                <a:lnTo>
                  <a:pt x="1978" y="1437"/>
                </a:lnTo>
                <a:close/>
                <a:moveTo>
                  <a:pt x="1486" y="733"/>
                </a:moveTo>
                <a:lnTo>
                  <a:pt x="1486" y="733"/>
                </a:lnTo>
                <a:cubicBezTo>
                  <a:pt x="1486" y="940"/>
                  <a:pt x="1319" y="1107"/>
                  <a:pt x="1113" y="1107"/>
                </a:cubicBezTo>
                <a:cubicBezTo>
                  <a:pt x="906" y="1107"/>
                  <a:pt x="739" y="940"/>
                  <a:pt x="739" y="733"/>
                </a:cubicBezTo>
                <a:cubicBezTo>
                  <a:pt x="739" y="527"/>
                  <a:pt x="906" y="360"/>
                  <a:pt x="1113" y="360"/>
                </a:cubicBezTo>
                <a:cubicBezTo>
                  <a:pt x="1319" y="360"/>
                  <a:pt x="1486" y="527"/>
                  <a:pt x="1486" y="733"/>
                </a:cubicBezTo>
                <a:close/>
              </a:path>
            </a:pathLst>
          </a:custGeom>
          <a:solidFill>
            <a:srgbClr val="ECECE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cxnSp>
        <p:nvCxnSpPr>
          <p:cNvPr id="17" name="Straight Connector 16"/>
          <p:cNvCxnSpPr/>
          <p:nvPr userDrawn="1"/>
        </p:nvCxnSpPr>
        <p:spPr>
          <a:xfrm>
            <a:off x="612406" y="1368000"/>
            <a:ext cx="109656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Footer Placeholder 17"/>
          <p:cNvSpPr>
            <a:spLocks noGrp="1"/>
          </p:cNvSpPr>
          <p:nvPr>
            <p:ph type="ftr" sz="quarter" idx="10"/>
          </p:nvPr>
        </p:nvSpPr>
        <p:spPr/>
        <p:txBody>
          <a:bodyPr/>
          <a:lstStyle/>
          <a:p>
            <a:r>
              <a:rPr lang="en-GB"/>
              <a:t>Myths and misconceptions about cyber insurance</a:t>
            </a:r>
            <a:endParaRPr lang="en-GB" dirty="0"/>
          </a:p>
        </p:txBody>
      </p:sp>
      <p:sp>
        <p:nvSpPr>
          <p:cNvPr id="19" name="Slide Number Placeholder 18"/>
          <p:cNvSpPr>
            <a:spLocks noGrp="1"/>
          </p:cNvSpPr>
          <p:nvPr>
            <p:ph type="sldNum" sz="quarter" idx="11"/>
          </p:nvPr>
        </p:nvSpPr>
        <p:spPr/>
        <p:txBody>
          <a:bodyPr/>
          <a:lstStyle/>
          <a:p>
            <a:fld id="{C8685A68-5E65-4A42-B07D-274AB3EA3243}" type="slidenum">
              <a:rPr lang="en-GB" smtClean="0"/>
              <a:pPr/>
              <a:t>‹#›</a:t>
            </a:fld>
            <a:endParaRPr lang="en-GB" dirty="0"/>
          </a:p>
        </p:txBody>
      </p:sp>
      <p:grpSp>
        <p:nvGrpSpPr>
          <p:cNvPr id="30" name="Group 8"/>
          <p:cNvGrpSpPr>
            <a:grpSpLocks noChangeAspect="1"/>
          </p:cNvGrpSpPr>
          <p:nvPr userDrawn="1"/>
        </p:nvGrpSpPr>
        <p:grpSpPr bwMode="auto">
          <a:xfrm>
            <a:off x="10129713" y="5940891"/>
            <a:ext cx="1448293" cy="554400"/>
            <a:chOff x="4860" y="2263"/>
            <a:chExt cx="465" cy="178"/>
          </a:xfrm>
          <a:solidFill>
            <a:schemeClr val="accent2"/>
          </a:solidFill>
        </p:grpSpPr>
        <p:sp>
          <p:nvSpPr>
            <p:cNvPr id="31"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2"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4"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5"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7"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8"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9"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88530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a:spLocks noChangeAspect="1" noEditPoints="1"/>
          </p:cNvSpPr>
          <p:nvPr userDrawn="1"/>
        </p:nvSpPr>
        <p:spPr bwMode="auto">
          <a:xfrm>
            <a:off x="9335566" y="0"/>
            <a:ext cx="2130802" cy="1368000"/>
          </a:xfrm>
          <a:custGeom>
            <a:avLst/>
            <a:gdLst>
              <a:gd name="T0" fmla="*/ 1978 w 2239"/>
              <a:gd name="T1" fmla="*/ 1437 h 1437"/>
              <a:gd name="T2" fmla="*/ 1978 w 2239"/>
              <a:gd name="T3" fmla="*/ 1437 h 1437"/>
              <a:gd name="T4" fmla="*/ 2239 w 2239"/>
              <a:gd name="T5" fmla="*/ 719 h 1437"/>
              <a:gd name="T6" fmla="*/ 1978 w 2239"/>
              <a:gd name="T7" fmla="*/ 0 h 1437"/>
              <a:gd name="T8" fmla="*/ 260 w 2239"/>
              <a:gd name="T9" fmla="*/ 0 h 1437"/>
              <a:gd name="T10" fmla="*/ 0 w 2239"/>
              <a:gd name="T11" fmla="*/ 719 h 1437"/>
              <a:gd name="T12" fmla="*/ 260 w 2239"/>
              <a:gd name="T13" fmla="*/ 1437 h 1437"/>
              <a:gd name="T14" fmla="*/ 1978 w 2239"/>
              <a:gd name="T15" fmla="*/ 1437 h 1437"/>
              <a:gd name="T16" fmla="*/ 1978 w 2239"/>
              <a:gd name="T17" fmla="*/ 1437 h 1437"/>
              <a:gd name="T18" fmla="*/ 1486 w 2239"/>
              <a:gd name="T19" fmla="*/ 733 h 1437"/>
              <a:gd name="T20" fmla="*/ 1486 w 2239"/>
              <a:gd name="T21" fmla="*/ 733 h 1437"/>
              <a:gd name="T22" fmla="*/ 1113 w 2239"/>
              <a:gd name="T23" fmla="*/ 1107 h 1437"/>
              <a:gd name="T24" fmla="*/ 739 w 2239"/>
              <a:gd name="T25" fmla="*/ 733 h 1437"/>
              <a:gd name="T26" fmla="*/ 1113 w 2239"/>
              <a:gd name="T27" fmla="*/ 360 h 1437"/>
              <a:gd name="T28" fmla="*/ 1486 w 2239"/>
              <a:gd name="T29" fmla="*/ 733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39" h="1437">
                <a:moveTo>
                  <a:pt x="1978" y="1437"/>
                </a:moveTo>
                <a:lnTo>
                  <a:pt x="1978" y="1437"/>
                </a:lnTo>
                <a:cubicBezTo>
                  <a:pt x="2141" y="1242"/>
                  <a:pt x="2239" y="992"/>
                  <a:pt x="2239" y="719"/>
                </a:cubicBezTo>
                <a:cubicBezTo>
                  <a:pt x="2239" y="445"/>
                  <a:pt x="2141" y="195"/>
                  <a:pt x="1978" y="0"/>
                </a:cubicBezTo>
                <a:lnTo>
                  <a:pt x="260" y="0"/>
                </a:lnTo>
                <a:cubicBezTo>
                  <a:pt x="97" y="195"/>
                  <a:pt x="0" y="445"/>
                  <a:pt x="0" y="719"/>
                </a:cubicBezTo>
                <a:cubicBezTo>
                  <a:pt x="0" y="992"/>
                  <a:pt x="97" y="1242"/>
                  <a:pt x="260" y="1437"/>
                </a:cubicBezTo>
                <a:lnTo>
                  <a:pt x="1978" y="1437"/>
                </a:lnTo>
                <a:lnTo>
                  <a:pt x="1978" y="1437"/>
                </a:lnTo>
                <a:close/>
                <a:moveTo>
                  <a:pt x="1486" y="733"/>
                </a:moveTo>
                <a:lnTo>
                  <a:pt x="1486" y="733"/>
                </a:lnTo>
                <a:cubicBezTo>
                  <a:pt x="1486" y="940"/>
                  <a:pt x="1319" y="1107"/>
                  <a:pt x="1113" y="1107"/>
                </a:cubicBezTo>
                <a:cubicBezTo>
                  <a:pt x="906" y="1107"/>
                  <a:pt x="739" y="940"/>
                  <a:pt x="739" y="733"/>
                </a:cubicBezTo>
                <a:cubicBezTo>
                  <a:pt x="739" y="527"/>
                  <a:pt x="906" y="360"/>
                  <a:pt x="1113" y="360"/>
                </a:cubicBezTo>
                <a:cubicBezTo>
                  <a:pt x="1319" y="360"/>
                  <a:pt x="1486" y="527"/>
                  <a:pt x="1486" y="733"/>
                </a:cubicBezTo>
                <a:close/>
              </a:path>
            </a:pathLst>
          </a:custGeom>
          <a:solidFill>
            <a:srgbClr val="ECECE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cxnSp>
        <p:nvCxnSpPr>
          <p:cNvPr id="16" name="Straight Connector 15"/>
          <p:cNvCxnSpPr/>
          <p:nvPr userDrawn="1"/>
        </p:nvCxnSpPr>
        <p:spPr>
          <a:xfrm>
            <a:off x="612406" y="1368000"/>
            <a:ext cx="109656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Footer Placeholder 16"/>
          <p:cNvSpPr>
            <a:spLocks noGrp="1"/>
          </p:cNvSpPr>
          <p:nvPr>
            <p:ph type="ftr" sz="quarter" idx="10"/>
          </p:nvPr>
        </p:nvSpPr>
        <p:spPr/>
        <p:txBody>
          <a:bodyPr/>
          <a:lstStyle/>
          <a:p>
            <a:r>
              <a:rPr lang="en-GB"/>
              <a:t>Myths and misconceptions about cyber insurance</a:t>
            </a:r>
            <a:endParaRPr lang="en-GB" dirty="0"/>
          </a:p>
        </p:txBody>
      </p:sp>
      <p:sp>
        <p:nvSpPr>
          <p:cNvPr id="18" name="Slide Number Placeholder 17"/>
          <p:cNvSpPr>
            <a:spLocks noGrp="1"/>
          </p:cNvSpPr>
          <p:nvPr>
            <p:ph type="sldNum" sz="quarter" idx="11"/>
          </p:nvPr>
        </p:nvSpPr>
        <p:spPr/>
        <p:txBody>
          <a:bodyPr/>
          <a:lstStyle/>
          <a:p>
            <a:fld id="{C8685A68-5E65-4A42-B07D-274AB3EA3243}" type="slidenum">
              <a:rPr lang="en-GB" smtClean="0"/>
              <a:pPr/>
              <a:t>‹#›</a:t>
            </a:fld>
            <a:endParaRPr lang="en-GB" dirty="0"/>
          </a:p>
        </p:txBody>
      </p:sp>
      <p:grpSp>
        <p:nvGrpSpPr>
          <p:cNvPr id="29" name="Group 8"/>
          <p:cNvGrpSpPr>
            <a:grpSpLocks noChangeAspect="1"/>
          </p:cNvGrpSpPr>
          <p:nvPr userDrawn="1"/>
        </p:nvGrpSpPr>
        <p:grpSpPr bwMode="auto">
          <a:xfrm>
            <a:off x="10129713" y="5940891"/>
            <a:ext cx="1448293" cy="554400"/>
            <a:chOff x="4860" y="2263"/>
            <a:chExt cx="465" cy="178"/>
          </a:xfrm>
          <a:solidFill>
            <a:schemeClr val="accent2"/>
          </a:solidFill>
        </p:grpSpPr>
        <p:sp>
          <p:nvSpPr>
            <p:cNvPr id="30"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1"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2"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4"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5"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7"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8"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15677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88B07781-9051-42E7-B3A7-296398EE0D6C}" type="slidenum">
              <a:rPr lang="en-US" smtClean="0"/>
              <a:t>‹#›</a:t>
            </a:fld>
            <a:endParaRPr lang="en-US" dirty="0"/>
          </a:p>
        </p:txBody>
      </p:sp>
      <p:sp>
        <p:nvSpPr>
          <p:cNvPr id="9" name="Text Placeholder 8"/>
          <p:cNvSpPr>
            <a:spLocks noGrp="1"/>
          </p:cNvSpPr>
          <p:nvPr>
            <p:ph type="body" sz="quarter" idx="11"/>
          </p:nvPr>
        </p:nvSpPr>
        <p:spPr>
          <a:xfrm>
            <a:off x="609521" y="1600200"/>
            <a:ext cx="10971372"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4442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2000" y="284400"/>
            <a:ext cx="8111566" cy="461665"/>
          </a:xfrm>
          <a:prstGeom prst="rect">
            <a:avLst/>
          </a:prstGeom>
        </p:spPr>
        <p:txBody>
          <a:bodyPr vert="horz" wrap="square" lIns="0" tIns="0" rIns="0" bIns="0" rtlCol="0" anchor="t" anchorCtr="0">
            <a:spAutoFit/>
          </a:bodyPr>
          <a:lstStyle/>
          <a:p>
            <a:r>
              <a:rPr lang="en-US" dirty="0"/>
              <a:t>Click to edit Master title style</a:t>
            </a:r>
            <a:endParaRPr lang="en-GB" dirty="0"/>
          </a:p>
        </p:txBody>
      </p:sp>
      <p:sp>
        <p:nvSpPr>
          <p:cNvPr id="3" name="Text Placeholder 2"/>
          <p:cNvSpPr>
            <a:spLocks noGrp="1"/>
          </p:cNvSpPr>
          <p:nvPr>
            <p:ph type="body" idx="1"/>
          </p:nvPr>
        </p:nvSpPr>
        <p:spPr>
          <a:xfrm>
            <a:off x="612406" y="1651249"/>
            <a:ext cx="10965600" cy="428964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p:cNvSpPr>
            <a:spLocks noGrp="1"/>
          </p:cNvSpPr>
          <p:nvPr>
            <p:ph type="ftr" sz="quarter" idx="3"/>
          </p:nvPr>
        </p:nvSpPr>
        <p:spPr>
          <a:xfrm>
            <a:off x="1044406" y="6218091"/>
            <a:ext cx="8460847" cy="184666"/>
          </a:xfrm>
          <a:prstGeom prst="rect">
            <a:avLst/>
          </a:prstGeom>
        </p:spPr>
        <p:txBody>
          <a:bodyPr vert="horz" wrap="square" lIns="0" tIns="0" rIns="0" bIns="0" rtlCol="0" anchor="t" anchorCtr="0">
            <a:spAutoFit/>
          </a:bodyPr>
          <a:lstStyle>
            <a:lvl1pPr algn="l">
              <a:defRPr sz="1200">
                <a:solidFill>
                  <a:srgbClr val="6F6F6F"/>
                </a:solidFill>
                <a:latin typeface="+mj-lt"/>
              </a:defRPr>
            </a:lvl1pPr>
          </a:lstStyle>
          <a:p>
            <a:r>
              <a:rPr lang="en-GB" dirty="0"/>
              <a:t>Myths and misconceptions about cyber insurance</a:t>
            </a:r>
          </a:p>
        </p:txBody>
      </p:sp>
      <p:sp>
        <p:nvSpPr>
          <p:cNvPr id="6" name="Slide Number Placeholder 5"/>
          <p:cNvSpPr>
            <a:spLocks noGrp="1"/>
          </p:cNvSpPr>
          <p:nvPr>
            <p:ph type="sldNum" sz="quarter" idx="4"/>
          </p:nvPr>
        </p:nvSpPr>
        <p:spPr>
          <a:xfrm>
            <a:off x="612406" y="6218091"/>
            <a:ext cx="432000" cy="184666"/>
          </a:xfrm>
          <a:prstGeom prst="rect">
            <a:avLst/>
          </a:prstGeom>
        </p:spPr>
        <p:txBody>
          <a:bodyPr vert="horz" lIns="0" tIns="0" rIns="0" bIns="0" rtlCol="0" anchor="t" anchorCtr="0">
            <a:spAutoFit/>
          </a:bodyPr>
          <a:lstStyle>
            <a:lvl1pPr algn="l">
              <a:defRPr sz="1200">
                <a:solidFill>
                  <a:schemeClr val="accent2"/>
                </a:solidFill>
              </a:defRPr>
            </a:lvl1pPr>
          </a:lstStyle>
          <a:p>
            <a:fld id="{C8685A68-5E65-4A42-B07D-274AB3EA3243}" type="slidenum">
              <a:rPr lang="en-GB" smtClean="0"/>
              <a:pPr/>
              <a:t>‹#›</a:t>
            </a:fld>
            <a:endParaRPr lang="en-GB" dirty="0"/>
          </a:p>
        </p:txBody>
      </p:sp>
    </p:spTree>
    <p:extLst>
      <p:ext uri="{BB962C8B-B14F-4D97-AF65-F5344CB8AC3E}">
        <p14:creationId xmlns:p14="http://schemas.microsoft.com/office/powerpoint/2010/main" val="3371044403"/>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58" r:id="rId4"/>
    <p:sldLayoutId id="2147483659" r:id="rId5"/>
    <p:sldLayoutId id="2147483660" r:id="rId6"/>
    <p:sldLayoutId id="2147483661" r:id="rId7"/>
    <p:sldLayoutId id="2147483662" r:id="rId8"/>
    <p:sldLayoutId id="2147483651" r:id="rId9"/>
    <p:sldLayoutId id="2147483663" r:id="rId10"/>
    <p:sldLayoutId id="2147483664" r:id="rId11"/>
    <p:sldLayoutId id="2147483665" r:id="rId12"/>
    <p:sldLayoutId id="2147483666" r:id="rId13"/>
    <p:sldLayoutId id="2147483667" r:id="rId14"/>
    <p:sldLayoutId id="2147483668" r:id="rId15"/>
    <p:sldLayoutId id="2147483669" r:id="rId16"/>
    <p:sldLayoutId id="2147483672" r:id="rId17"/>
    <p:sldLayoutId id="2147483673" r:id="rId18"/>
    <p:sldLayoutId id="2147483674" r:id="rId19"/>
    <p:sldLayoutId id="2147483650" r:id="rId20"/>
    <p:sldLayoutId id="2147483671" r:id="rId21"/>
    <p:sldLayoutId id="2147483670" r:id="rId22"/>
    <p:sldLayoutId id="2147483675" r:id="rId23"/>
    <p:sldLayoutId id="2147483678" r:id="rId24"/>
    <p:sldLayoutId id="2147483676" r:id="rId25"/>
    <p:sldLayoutId id="2147483677" r:id="rId26"/>
    <p:sldLayoutId id="2147483654" r:id="rId27"/>
    <p:sldLayoutId id="2147483655" r:id="rId28"/>
    <p:sldLayoutId id="2147483679" r:id="rId2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spcBef>
          <a:spcPct val="0"/>
        </a:spcBef>
        <a:buNone/>
        <a:defRPr sz="3000" kern="1200">
          <a:solidFill>
            <a:schemeClr val="accent2"/>
          </a:solidFill>
          <a:latin typeface="+mj-lt"/>
          <a:ea typeface="+mj-ea"/>
          <a:cs typeface="+mj-cs"/>
        </a:defRPr>
      </a:lvl1pPr>
    </p:titleStyle>
    <p:bodyStyle>
      <a:lvl1pPr marL="216000" indent="-216000" algn="l" defTabSz="914400" rtl="0" eaLnBrk="1" latinLnBrk="0" hangingPunct="1">
        <a:spcBef>
          <a:spcPts val="1200"/>
        </a:spcBef>
        <a:buFont typeface="Open Sans" panose="020B0606030504020204" pitchFamily="34" charset="0"/>
        <a:buChar char="•"/>
        <a:defRPr sz="1800" kern="1200">
          <a:solidFill>
            <a:schemeClr val="accent2"/>
          </a:solidFill>
          <a:latin typeface="+mn-lt"/>
          <a:ea typeface="+mn-ea"/>
          <a:cs typeface="+mn-cs"/>
        </a:defRPr>
      </a:lvl1pPr>
      <a:lvl2pPr marL="432000" indent="-216000" algn="l" defTabSz="914400" rtl="0" eaLnBrk="1" latinLnBrk="0" hangingPunct="1">
        <a:spcBef>
          <a:spcPts val="1200"/>
        </a:spcBef>
        <a:buFont typeface="Open Sans" panose="020B0606030504020204" pitchFamily="34" charset="0"/>
        <a:buChar char="–"/>
        <a:defRPr sz="1800" kern="1200">
          <a:solidFill>
            <a:schemeClr val="tx2"/>
          </a:solidFill>
          <a:latin typeface="+mn-lt"/>
          <a:ea typeface="+mn-ea"/>
          <a:cs typeface="+mn-cs"/>
        </a:defRPr>
      </a:lvl2pPr>
      <a:lvl3pPr marL="648000" indent="-216000" algn="l" defTabSz="914400" rtl="0" eaLnBrk="1" latinLnBrk="0" hangingPunct="1">
        <a:spcBef>
          <a:spcPts val="0"/>
        </a:spcBef>
        <a:buFont typeface="Open Sans Light" panose="020B0306030504020204" pitchFamily="34" charset="0"/>
        <a:buChar char="•"/>
        <a:defRPr sz="1800" kern="1200">
          <a:solidFill>
            <a:schemeClr val="tx2"/>
          </a:solidFill>
          <a:latin typeface="+mj-lt"/>
          <a:ea typeface="+mn-ea"/>
          <a:cs typeface="+mn-cs"/>
        </a:defRPr>
      </a:lvl3pPr>
      <a:lvl4pPr marL="0" indent="0" algn="l" defTabSz="914400" rtl="0" eaLnBrk="1" latinLnBrk="0" hangingPunct="1">
        <a:spcBef>
          <a:spcPts val="1200"/>
        </a:spcBef>
        <a:buFont typeface="Arial" panose="020B0604020202020204" pitchFamily="34" charset="0"/>
        <a:buNone/>
        <a:defRPr sz="1800" b="1" kern="1200">
          <a:solidFill>
            <a:schemeClr val="tx2"/>
          </a:solidFill>
          <a:latin typeface="+mn-lt"/>
          <a:ea typeface="+mn-ea"/>
          <a:cs typeface="+mn-cs"/>
        </a:defRPr>
      </a:lvl4pPr>
      <a:lvl5pPr marL="0" indent="0" algn="l" defTabSz="914400" rtl="0" eaLnBrk="1" latinLnBrk="0" hangingPunct="1">
        <a:spcBef>
          <a:spcPts val="0"/>
        </a:spcBef>
        <a:buFont typeface="Arial" panose="020B0604020202020204" pitchFamily="34" charset="0"/>
        <a:buNone/>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0.xml"/><Relationship Id="rId4" Type="http://schemas.openxmlformats.org/officeDocument/2006/relationships/image" Target="../media/image2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2000" y="4928685"/>
            <a:ext cx="10965600" cy="492443"/>
          </a:xfrm>
        </p:spPr>
        <p:txBody>
          <a:bodyPr/>
          <a:lstStyle/>
          <a:p>
            <a:r>
              <a:rPr lang="en-GB" dirty="0"/>
              <a:t>Cyber Attack – The Anatomy of a Live Event</a:t>
            </a:r>
          </a:p>
        </p:txBody>
      </p:sp>
      <p:sp>
        <p:nvSpPr>
          <p:cNvPr id="4" name="Text Placeholder 3"/>
          <p:cNvSpPr>
            <a:spLocks noGrp="1"/>
          </p:cNvSpPr>
          <p:nvPr>
            <p:ph type="body" sz="quarter" idx="10"/>
          </p:nvPr>
        </p:nvSpPr>
        <p:spPr/>
        <p:txBody>
          <a:bodyPr/>
          <a:lstStyle/>
          <a:p>
            <a:r>
              <a:rPr lang="en-GB" dirty="0"/>
              <a:t>11 . 06 . 2018</a:t>
            </a:r>
          </a:p>
        </p:txBody>
      </p:sp>
    </p:spTree>
    <p:extLst>
      <p:ext uri="{BB962C8B-B14F-4D97-AF65-F5344CB8AC3E}">
        <p14:creationId xmlns:p14="http://schemas.microsoft.com/office/powerpoint/2010/main" val="825018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Image result for charles river associates">
            <a:extLst>
              <a:ext uri="{FF2B5EF4-FFF2-40B4-BE49-F238E27FC236}">
                <a16:creationId xmlns:a16="http://schemas.microsoft.com/office/drawing/2014/main" id="{93AEFE92-7A4B-4E0D-A7BC-8113D09B16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622" y="3068960"/>
            <a:ext cx="3448040" cy="34480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12000" y="284400"/>
            <a:ext cx="8111566" cy="461665"/>
          </a:xfrm>
        </p:spPr>
        <p:txBody>
          <a:bodyPr/>
          <a:lstStyle/>
          <a:p>
            <a:r>
              <a:rPr lang="en-GB" dirty="0"/>
              <a:t>Introductions</a:t>
            </a:r>
          </a:p>
        </p:txBody>
      </p:sp>
      <p:sp>
        <p:nvSpPr>
          <p:cNvPr id="3" name="TextBox 2">
            <a:extLst>
              <a:ext uri="{FF2B5EF4-FFF2-40B4-BE49-F238E27FC236}">
                <a16:creationId xmlns:a16="http://schemas.microsoft.com/office/drawing/2014/main" id="{5CC26BBF-AC99-4561-9F8E-135A65094DDB}"/>
              </a:ext>
            </a:extLst>
          </p:cNvPr>
          <p:cNvSpPr txBox="1"/>
          <p:nvPr/>
        </p:nvSpPr>
        <p:spPr>
          <a:xfrm>
            <a:off x="612406" y="1772816"/>
            <a:ext cx="8111160" cy="1846659"/>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GB" sz="3000" dirty="0">
                <a:solidFill>
                  <a:schemeClr val="tx1">
                    <a:lumMod val="75000"/>
                    <a:lumOff val="25000"/>
                  </a:schemeClr>
                </a:solidFill>
                <a:latin typeface="+mj-lt"/>
                <a:ea typeface="Open Sans SemiBold" panose="020B0706030804020204" pitchFamily="34" charset="0"/>
                <a:cs typeface="Open Sans SemiBold" panose="020B0706030804020204" pitchFamily="34" charset="0"/>
              </a:rPr>
              <a:t>William Wright, Paragon Insurance Brokers</a:t>
            </a:r>
          </a:p>
          <a:p>
            <a:pPr marL="285750" indent="-285750">
              <a:buFont typeface="Arial" panose="020B0604020202020204" pitchFamily="34" charset="0"/>
              <a:buChar char="•"/>
            </a:pPr>
            <a:r>
              <a:rPr lang="en-GB" sz="3000" dirty="0">
                <a:solidFill>
                  <a:schemeClr val="tx1">
                    <a:lumMod val="75000"/>
                    <a:lumOff val="25000"/>
                  </a:schemeClr>
                </a:solidFill>
                <a:latin typeface="+mj-lt"/>
                <a:ea typeface="Open Sans SemiBold" panose="020B0706030804020204" pitchFamily="34" charset="0"/>
                <a:cs typeface="Open Sans SemiBold" panose="020B0706030804020204" pitchFamily="34" charset="0"/>
              </a:rPr>
              <a:t>Bill Hardin, Charles River Associates</a:t>
            </a:r>
          </a:p>
          <a:p>
            <a:pPr marL="285750" indent="-285750">
              <a:buFont typeface="Arial" panose="020B0604020202020204" pitchFamily="34" charset="0"/>
              <a:buChar char="•"/>
            </a:pPr>
            <a:r>
              <a:rPr lang="en-GB" sz="3000" dirty="0">
                <a:solidFill>
                  <a:schemeClr val="tx1">
                    <a:lumMod val="75000"/>
                    <a:lumOff val="25000"/>
                  </a:schemeClr>
                </a:solidFill>
                <a:latin typeface="+mj-lt"/>
                <a:ea typeface="Open Sans SemiBold" panose="020B0706030804020204" pitchFamily="34" charset="0"/>
                <a:cs typeface="Open Sans SemiBold" panose="020B0706030804020204" pitchFamily="34" charset="0"/>
              </a:rPr>
              <a:t>Patrick Hill, DAC Beachcroft</a:t>
            </a:r>
          </a:p>
          <a:p>
            <a:pPr marL="285750" indent="-285750">
              <a:buFont typeface="Arial" panose="020B0604020202020204" pitchFamily="34" charset="0"/>
              <a:buChar char="•"/>
            </a:pPr>
            <a:r>
              <a:rPr lang="en-GB" sz="3000" dirty="0">
                <a:solidFill>
                  <a:schemeClr val="tx1">
                    <a:lumMod val="75000"/>
                    <a:lumOff val="25000"/>
                  </a:schemeClr>
                </a:solidFill>
                <a:latin typeface="+mj-lt"/>
                <a:ea typeface="Open Sans SemiBold" panose="020B0706030804020204" pitchFamily="34" charset="0"/>
                <a:cs typeface="Open Sans SemiBold" panose="020B0706030804020204" pitchFamily="34" charset="0"/>
              </a:rPr>
              <a:t>Sharif Gardener, Axis Insurance </a:t>
            </a:r>
          </a:p>
        </p:txBody>
      </p:sp>
      <p:pic>
        <p:nvPicPr>
          <p:cNvPr id="1028" name="Picture 4" descr="https://mms.businesswire.com/media/20150526006233/en/341385/4/AXIS_RGB_NewCyan_Black_version_9.27.12.jpg?download=1">
            <a:extLst>
              <a:ext uri="{FF2B5EF4-FFF2-40B4-BE49-F238E27FC236}">
                <a16:creationId xmlns:a16="http://schemas.microsoft.com/office/drawing/2014/main" id="{30401478-06DE-4707-B8D9-37A188B7869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7054" y="4355327"/>
            <a:ext cx="1805369" cy="103056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dac beachcroft">
            <a:extLst>
              <a:ext uri="{FF2B5EF4-FFF2-40B4-BE49-F238E27FC236}">
                <a16:creationId xmlns:a16="http://schemas.microsoft.com/office/drawing/2014/main" id="{A05133AD-D3FB-499E-AFD1-A540BC9F8F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2396" y="3619475"/>
            <a:ext cx="4652669" cy="1745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3669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Threats</a:t>
            </a:r>
          </a:p>
        </p:txBody>
      </p:sp>
      <p:grpSp>
        <p:nvGrpSpPr>
          <p:cNvPr id="6" name="Group 5">
            <a:extLst>
              <a:ext uri="{FF2B5EF4-FFF2-40B4-BE49-F238E27FC236}">
                <a16:creationId xmlns:a16="http://schemas.microsoft.com/office/drawing/2014/main" id="{5675E4CC-6BFB-490F-AE3E-37420B88D312}"/>
              </a:ext>
            </a:extLst>
          </p:cNvPr>
          <p:cNvGrpSpPr/>
          <p:nvPr/>
        </p:nvGrpSpPr>
        <p:grpSpPr>
          <a:xfrm>
            <a:off x="6400006" y="2743201"/>
            <a:ext cx="1978729" cy="2477148"/>
            <a:chOff x="5260271" y="2438400"/>
            <a:chExt cx="1978729" cy="2477148"/>
          </a:xfrm>
        </p:grpSpPr>
        <p:sp>
          <p:nvSpPr>
            <p:cNvPr id="7" name="Arc 63">
              <a:extLst>
                <a:ext uri="{FF2B5EF4-FFF2-40B4-BE49-F238E27FC236}">
                  <a16:creationId xmlns:a16="http://schemas.microsoft.com/office/drawing/2014/main" id="{329D5189-FE48-4C7E-A86B-1C2A7ED9D78C}"/>
                </a:ext>
              </a:extLst>
            </p:cNvPr>
            <p:cNvSpPr/>
            <p:nvPr/>
          </p:nvSpPr>
          <p:spPr>
            <a:xfrm rot="4596813">
              <a:off x="5285192" y="3625285"/>
              <a:ext cx="1265342" cy="1315183"/>
            </a:xfrm>
            <a:custGeom>
              <a:avLst/>
              <a:gdLst>
                <a:gd name="connsiteX0" fmla="*/ 1832556 w 2895600"/>
                <a:gd name="connsiteY0" fmla="*/ 47951 h 2667000"/>
                <a:gd name="connsiteX1" fmla="*/ 2691975 w 2895600"/>
                <a:gd name="connsiteY1" fmla="*/ 651577 h 2667000"/>
                <a:gd name="connsiteX2" fmla="*/ 1447800 w 2895600"/>
                <a:gd name="connsiteY2" fmla="*/ 1333500 h 2667000"/>
                <a:gd name="connsiteX3" fmla="*/ 1832556 w 2895600"/>
                <a:gd name="connsiteY3" fmla="*/ 47951 h 2667000"/>
                <a:gd name="connsiteX0" fmla="*/ 1832556 w 2895600"/>
                <a:gd name="connsiteY0" fmla="*/ 47951 h 2667000"/>
                <a:gd name="connsiteX1" fmla="*/ 2691975 w 2895600"/>
                <a:gd name="connsiteY1" fmla="*/ 651577 h 2667000"/>
                <a:gd name="connsiteX0" fmla="*/ 384756 w 1244175"/>
                <a:gd name="connsiteY0" fmla="*/ 25400 h 1310949"/>
                <a:gd name="connsiteX1" fmla="*/ 1244175 w 1244175"/>
                <a:gd name="connsiteY1" fmla="*/ 629026 h 1310949"/>
                <a:gd name="connsiteX2" fmla="*/ 0 w 1244175"/>
                <a:gd name="connsiteY2" fmla="*/ 1310949 h 1310949"/>
                <a:gd name="connsiteX3" fmla="*/ 384756 w 1244175"/>
                <a:gd name="connsiteY3" fmla="*/ 25400 h 1310949"/>
                <a:gd name="connsiteX0" fmla="*/ 393223 w 1244175"/>
                <a:gd name="connsiteY0" fmla="*/ 0 h 1310949"/>
                <a:gd name="connsiteX1" fmla="*/ 1244175 w 1244175"/>
                <a:gd name="connsiteY1" fmla="*/ 629026 h 1310949"/>
                <a:gd name="connsiteX0" fmla="*/ 384756 w 1244175"/>
                <a:gd name="connsiteY0" fmla="*/ 25400 h 1310949"/>
                <a:gd name="connsiteX1" fmla="*/ 1244175 w 1244175"/>
                <a:gd name="connsiteY1" fmla="*/ 629026 h 1310949"/>
                <a:gd name="connsiteX2" fmla="*/ 0 w 1244175"/>
                <a:gd name="connsiteY2" fmla="*/ 1310949 h 1310949"/>
                <a:gd name="connsiteX3" fmla="*/ 384756 w 1244175"/>
                <a:gd name="connsiteY3" fmla="*/ 25400 h 1310949"/>
                <a:gd name="connsiteX0" fmla="*/ 393223 w 1244175"/>
                <a:gd name="connsiteY0" fmla="*/ 0 h 1310949"/>
                <a:gd name="connsiteX1" fmla="*/ 1244175 w 1244175"/>
                <a:gd name="connsiteY1" fmla="*/ 629026 h 1310949"/>
                <a:gd name="connsiteX0" fmla="*/ 384756 w 1244175"/>
                <a:gd name="connsiteY0" fmla="*/ 33867 h 1319416"/>
                <a:gd name="connsiteX1" fmla="*/ 1244175 w 1244175"/>
                <a:gd name="connsiteY1" fmla="*/ 637493 h 1319416"/>
                <a:gd name="connsiteX2" fmla="*/ 0 w 1244175"/>
                <a:gd name="connsiteY2" fmla="*/ 1319416 h 1319416"/>
                <a:gd name="connsiteX3" fmla="*/ 384756 w 1244175"/>
                <a:gd name="connsiteY3" fmla="*/ 33867 h 1319416"/>
                <a:gd name="connsiteX0" fmla="*/ 393223 w 1244175"/>
                <a:gd name="connsiteY0" fmla="*/ 0 h 1319416"/>
                <a:gd name="connsiteX1" fmla="*/ 1244175 w 1244175"/>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05923 w 1265342"/>
                <a:gd name="connsiteY0" fmla="*/ 0 h 1306716"/>
                <a:gd name="connsiteX1" fmla="*/ 1265342 w 1265342"/>
                <a:gd name="connsiteY1" fmla="*/ 624793 h 1306716"/>
                <a:gd name="connsiteX0" fmla="*/ 384756 w 1265342"/>
                <a:gd name="connsiteY0" fmla="*/ 25400 h 1310949"/>
                <a:gd name="connsiteX1" fmla="*/ 1244175 w 1265342"/>
                <a:gd name="connsiteY1" fmla="*/ 629026 h 1310949"/>
                <a:gd name="connsiteX2" fmla="*/ 0 w 1265342"/>
                <a:gd name="connsiteY2" fmla="*/ 1310949 h 1310949"/>
                <a:gd name="connsiteX3" fmla="*/ 384756 w 1265342"/>
                <a:gd name="connsiteY3" fmla="*/ 25400 h 1310949"/>
                <a:gd name="connsiteX0" fmla="*/ 414390 w 1265342"/>
                <a:gd name="connsiteY0" fmla="*/ 0 h 1310949"/>
                <a:gd name="connsiteX1" fmla="*/ 1265342 w 1265342"/>
                <a:gd name="connsiteY1" fmla="*/ 629026 h 1310949"/>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0156 w 1265342"/>
                <a:gd name="connsiteY0" fmla="*/ 0 h 1306716"/>
                <a:gd name="connsiteX1" fmla="*/ 1265342 w 1265342"/>
                <a:gd name="connsiteY1" fmla="*/ 624793 h 1306716"/>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0156 w 1265342"/>
                <a:gd name="connsiteY0" fmla="*/ 0 h 1306716"/>
                <a:gd name="connsiteX1" fmla="*/ 1265342 w 1265342"/>
                <a:gd name="connsiteY1" fmla="*/ 624793 h 1306716"/>
                <a:gd name="connsiteX0" fmla="*/ 384756 w 1265342"/>
                <a:gd name="connsiteY0" fmla="*/ 29634 h 1315183"/>
                <a:gd name="connsiteX1" fmla="*/ 1244175 w 1265342"/>
                <a:gd name="connsiteY1" fmla="*/ 633260 h 1315183"/>
                <a:gd name="connsiteX2" fmla="*/ 0 w 1265342"/>
                <a:gd name="connsiteY2" fmla="*/ 1315183 h 1315183"/>
                <a:gd name="connsiteX3" fmla="*/ 384756 w 1265342"/>
                <a:gd name="connsiteY3" fmla="*/ 29634 h 1315183"/>
                <a:gd name="connsiteX0" fmla="*/ 414389 w 1265342"/>
                <a:gd name="connsiteY0" fmla="*/ 0 h 1315183"/>
                <a:gd name="connsiteX1" fmla="*/ 1265342 w 1265342"/>
                <a:gd name="connsiteY1" fmla="*/ 633260 h 1315183"/>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4389 w 1265342"/>
                <a:gd name="connsiteY0" fmla="*/ 0 h 1306716"/>
                <a:gd name="connsiteX1" fmla="*/ 1265342 w 1265342"/>
                <a:gd name="connsiteY1" fmla="*/ 624793 h 1306716"/>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4389 w 1265342"/>
                <a:gd name="connsiteY0" fmla="*/ 0 h 1306716"/>
                <a:gd name="connsiteX1" fmla="*/ 1265342 w 1265342"/>
                <a:gd name="connsiteY1" fmla="*/ 624793 h 1306716"/>
                <a:gd name="connsiteX0" fmla="*/ 384756 w 1265342"/>
                <a:gd name="connsiteY0" fmla="*/ 29634 h 1315183"/>
                <a:gd name="connsiteX1" fmla="*/ 1244175 w 1265342"/>
                <a:gd name="connsiteY1" fmla="*/ 633260 h 1315183"/>
                <a:gd name="connsiteX2" fmla="*/ 0 w 1265342"/>
                <a:gd name="connsiteY2" fmla="*/ 1315183 h 1315183"/>
                <a:gd name="connsiteX3" fmla="*/ 384756 w 1265342"/>
                <a:gd name="connsiteY3" fmla="*/ 29634 h 1315183"/>
                <a:gd name="connsiteX0" fmla="*/ 418623 w 1265342"/>
                <a:gd name="connsiteY0" fmla="*/ 0 h 1315183"/>
                <a:gd name="connsiteX1" fmla="*/ 1265342 w 1265342"/>
                <a:gd name="connsiteY1" fmla="*/ 633260 h 1315183"/>
              </a:gdLst>
              <a:ahLst/>
              <a:cxnLst>
                <a:cxn ang="0">
                  <a:pos x="connsiteX0" y="connsiteY0"/>
                </a:cxn>
                <a:cxn ang="0">
                  <a:pos x="connsiteX1" y="connsiteY1"/>
                </a:cxn>
              </a:cxnLst>
              <a:rect l="l" t="t" r="r" b="b"/>
              <a:pathLst>
                <a:path w="1265342" h="1315183" stroke="0" extrusionOk="0">
                  <a:moveTo>
                    <a:pt x="384756" y="29634"/>
                  </a:moveTo>
                  <a:cubicBezTo>
                    <a:pt x="745085" y="121122"/>
                    <a:pt x="1053038" y="337417"/>
                    <a:pt x="1244175" y="633260"/>
                  </a:cubicBezTo>
                  <a:lnTo>
                    <a:pt x="0" y="1315183"/>
                  </a:lnTo>
                  <a:lnTo>
                    <a:pt x="384756" y="29634"/>
                  </a:lnTo>
                  <a:close/>
                </a:path>
                <a:path w="1265342" h="1315183" fill="none">
                  <a:moveTo>
                    <a:pt x="418623" y="0"/>
                  </a:moveTo>
                  <a:cubicBezTo>
                    <a:pt x="774720" y="150754"/>
                    <a:pt x="1014938" y="333184"/>
                    <a:pt x="1265342" y="633260"/>
                  </a:cubicBezTo>
                </a:path>
              </a:pathLst>
            </a:custGeom>
            <a:ln w="98425">
              <a:solidFill>
                <a:srgbClr val="0073AE"/>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8" name="Oval 7">
              <a:extLst>
                <a:ext uri="{FF2B5EF4-FFF2-40B4-BE49-F238E27FC236}">
                  <a16:creationId xmlns:a16="http://schemas.microsoft.com/office/drawing/2014/main" id="{27E1EF4D-8CC2-49BC-AF81-49C17AFA68E2}"/>
                </a:ext>
              </a:extLst>
            </p:cNvPr>
            <p:cNvSpPr/>
            <p:nvPr/>
          </p:nvSpPr>
          <p:spPr>
            <a:xfrm>
              <a:off x="5638800" y="2438400"/>
              <a:ext cx="1600200" cy="16002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500" dirty="0"/>
                <a:t>Employee Mistakes</a:t>
              </a:r>
            </a:p>
          </p:txBody>
        </p:sp>
      </p:grpSp>
      <p:grpSp>
        <p:nvGrpSpPr>
          <p:cNvPr id="9" name="Group 8">
            <a:extLst>
              <a:ext uri="{FF2B5EF4-FFF2-40B4-BE49-F238E27FC236}">
                <a16:creationId xmlns:a16="http://schemas.microsoft.com/office/drawing/2014/main" id="{D436C113-B7F0-498E-99E4-99FEBB81C3A6}"/>
              </a:ext>
            </a:extLst>
          </p:cNvPr>
          <p:cNvGrpSpPr/>
          <p:nvPr/>
        </p:nvGrpSpPr>
        <p:grpSpPr>
          <a:xfrm>
            <a:off x="5078548" y="4724401"/>
            <a:ext cx="2614387" cy="1600200"/>
            <a:chOff x="3938813" y="4419600"/>
            <a:chExt cx="2614387" cy="1600200"/>
          </a:xfrm>
        </p:grpSpPr>
        <p:sp>
          <p:nvSpPr>
            <p:cNvPr id="10" name="Arc 63">
              <a:extLst>
                <a:ext uri="{FF2B5EF4-FFF2-40B4-BE49-F238E27FC236}">
                  <a16:creationId xmlns:a16="http://schemas.microsoft.com/office/drawing/2014/main" id="{05992662-A2C0-47E3-851E-0C44F8396F2B}"/>
                </a:ext>
              </a:extLst>
            </p:cNvPr>
            <p:cNvSpPr/>
            <p:nvPr/>
          </p:nvSpPr>
          <p:spPr>
            <a:xfrm rot="8585742">
              <a:off x="3938813" y="4452158"/>
              <a:ext cx="1265342" cy="1315183"/>
            </a:xfrm>
            <a:custGeom>
              <a:avLst/>
              <a:gdLst>
                <a:gd name="connsiteX0" fmla="*/ 1832556 w 2895600"/>
                <a:gd name="connsiteY0" fmla="*/ 47951 h 2667000"/>
                <a:gd name="connsiteX1" fmla="*/ 2691975 w 2895600"/>
                <a:gd name="connsiteY1" fmla="*/ 651577 h 2667000"/>
                <a:gd name="connsiteX2" fmla="*/ 1447800 w 2895600"/>
                <a:gd name="connsiteY2" fmla="*/ 1333500 h 2667000"/>
                <a:gd name="connsiteX3" fmla="*/ 1832556 w 2895600"/>
                <a:gd name="connsiteY3" fmla="*/ 47951 h 2667000"/>
                <a:gd name="connsiteX0" fmla="*/ 1832556 w 2895600"/>
                <a:gd name="connsiteY0" fmla="*/ 47951 h 2667000"/>
                <a:gd name="connsiteX1" fmla="*/ 2691975 w 2895600"/>
                <a:gd name="connsiteY1" fmla="*/ 651577 h 2667000"/>
                <a:gd name="connsiteX0" fmla="*/ 384756 w 1244175"/>
                <a:gd name="connsiteY0" fmla="*/ 25400 h 1310949"/>
                <a:gd name="connsiteX1" fmla="*/ 1244175 w 1244175"/>
                <a:gd name="connsiteY1" fmla="*/ 629026 h 1310949"/>
                <a:gd name="connsiteX2" fmla="*/ 0 w 1244175"/>
                <a:gd name="connsiteY2" fmla="*/ 1310949 h 1310949"/>
                <a:gd name="connsiteX3" fmla="*/ 384756 w 1244175"/>
                <a:gd name="connsiteY3" fmla="*/ 25400 h 1310949"/>
                <a:gd name="connsiteX0" fmla="*/ 393223 w 1244175"/>
                <a:gd name="connsiteY0" fmla="*/ 0 h 1310949"/>
                <a:gd name="connsiteX1" fmla="*/ 1244175 w 1244175"/>
                <a:gd name="connsiteY1" fmla="*/ 629026 h 1310949"/>
                <a:gd name="connsiteX0" fmla="*/ 384756 w 1244175"/>
                <a:gd name="connsiteY0" fmla="*/ 25400 h 1310949"/>
                <a:gd name="connsiteX1" fmla="*/ 1244175 w 1244175"/>
                <a:gd name="connsiteY1" fmla="*/ 629026 h 1310949"/>
                <a:gd name="connsiteX2" fmla="*/ 0 w 1244175"/>
                <a:gd name="connsiteY2" fmla="*/ 1310949 h 1310949"/>
                <a:gd name="connsiteX3" fmla="*/ 384756 w 1244175"/>
                <a:gd name="connsiteY3" fmla="*/ 25400 h 1310949"/>
                <a:gd name="connsiteX0" fmla="*/ 393223 w 1244175"/>
                <a:gd name="connsiteY0" fmla="*/ 0 h 1310949"/>
                <a:gd name="connsiteX1" fmla="*/ 1244175 w 1244175"/>
                <a:gd name="connsiteY1" fmla="*/ 629026 h 1310949"/>
                <a:gd name="connsiteX0" fmla="*/ 384756 w 1244175"/>
                <a:gd name="connsiteY0" fmla="*/ 33867 h 1319416"/>
                <a:gd name="connsiteX1" fmla="*/ 1244175 w 1244175"/>
                <a:gd name="connsiteY1" fmla="*/ 637493 h 1319416"/>
                <a:gd name="connsiteX2" fmla="*/ 0 w 1244175"/>
                <a:gd name="connsiteY2" fmla="*/ 1319416 h 1319416"/>
                <a:gd name="connsiteX3" fmla="*/ 384756 w 1244175"/>
                <a:gd name="connsiteY3" fmla="*/ 33867 h 1319416"/>
                <a:gd name="connsiteX0" fmla="*/ 393223 w 1244175"/>
                <a:gd name="connsiteY0" fmla="*/ 0 h 1319416"/>
                <a:gd name="connsiteX1" fmla="*/ 1244175 w 1244175"/>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05923 w 1265342"/>
                <a:gd name="connsiteY0" fmla="*/ 0 h 1306716"/>
                <a:gd name="connsiteX1" fmla="*/ 1265342 w 1265342"/>
                <a:gd name="connsiteY1" fmla="*/ 624793 h 1306716"/>
                <a:gd name="connsiteX0" fmla="*/ 384756 w 1265342"/>
                <a:gd name="connsiteY0" fmla="*/ 25400 h 1310949"/>
                <a:gd name="connsiteX1" fmla="*/ 1244175 w 1265342"/>
                <a:gd name="connsiteY1" fmla="*/ 629026 h 1310949"/>
                <a:gd name="connsiteX2" fmla="*/ 0 w 1265342"/>
                <a:gd name="connsiteY2" fmla="*/ 1310949 h 1310949"/>
                <a:gd name="connsiteX3" fmla="*/ 384756 w 1265342"/>
                <a:gd name="connsiteY3" fmla="*/ 25400 h 1310949"/>
                <a:gd name="connsiteX0" fmla="*/ 414390 w 1265342"/>
                <a:gd name="connsiteY0" fmla="*/ 0 h 1310949"/>
                <a:gd name="connsiteX1" fmla="*/ 1265342 w 1265342"/>
                <a:gd name="connsiteY1" fmla="*/ 629026 h 1310949"/>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0156 w 1265342"/>
                <a:gd name="connsiteY0" fmla="*/ 0 h 1306716"/>
                <a:gd name="connsiteX1" fmla="*/ 1265342 w 1265342"/>
                <a:gd name="connsiteY1" fmla="*/ 624793 h 1306716"/>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0156 w 1265342"/>
                <a:gd name="connsiteY0" fmla="*/ 0 h 1306716"/>
                <a:gd name="connsiteX1" fmla="*/ 1265342 w 1265342"/>
                <a:gd name="connsiteY1" fmla="*/ 624793 h 1306716"/>
                <a:gd name="connsiteX0" fmla="*/ 384756 w 1265342"/>
                <a:gd name="connsiteY0" fmla="*/ 29634 h 1315183"/>
                <a:gd name="connsiteX1" fmla="*/ 1244175 w 1265342"/>
                <a:gd name="connsiteY1" fmla="*/ 633260 h 1315183"/>
                <a:gd name="connsiteX2" fmla="*/ 0 w 1265342"/>
                <a:gd name="connsiteY2" fmla="*/ 1315183 h 1315183"/>
                <a:gd name="connsiteX3" fmla="*/ 384756 w 1265342"/>
                <a:gd name="connsiteY3" fmla="*/ 29634 h 1315183"/>
                <a:gd name="connsiteX0" fmla="*/ 414389 w 1265342"/>
                <a:gd name="connsiteY0" fmla="*/ 0 h 1315183"/>
                <a:gd name="connsiteX1" fmla="*/ 1265342 w 1265342"/>
                <a:gd name="connsiteY1" fmla="*/ 633260 h 1315183"/>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4389 w 1265342"/>
                <a:gd name="connsiteY0" fmla="*/ 0 h 1306716"/>
                <a:gd name="connsiteX1" fmla="*/ 1265342 w 1265342"/>
                <a:gd name="connsiteY1" fmla="*/ 624793 h 1306716"/>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4389 w 1265342"/>
                <a:gd name="connsiteY0" fmla="*/ 0 h 1306716"/>
                <a:gd name="connsiteX1" fmla="*/ 1265342 w 1265342"/>
                <a:gd name="connsiteY1" fmla="*/ 624793 h 1306716"/>
                <a:gd name="connsiteX0" fmla="*/ 384756 w 1265342"/>
                <a:gd name="connsiteY0" fmla="*/ 29634 h 1315183"/>
                <a:gd name="connsiteX1" fmla="*/ 1244175 w 1265342"/>
                <a:gd name="connsiteY1" fmla="*/ 633260 h 1315183"/>
                <a:gd name="connsiteX2" fmla="*/ 0 w 1265342"/>
                <a:gd name="connsiteY2" fmla="*/ 1315183 h 1315183"/>
                <a:gd name="connsiteX3" fmla="*/ 384756 w 1265342"/>
                <a:gd name="connsiteY3" fmla="*/ 29634 h 1315183"/>
                <a:gd name="connsiteX0" fmla="*/ 418623 w 1265342"/>
                <a:gd name="connsiteY0" fmla="*/ 0 h 1315183"/>
                <a:gd name="connsiteX1" fmla="*/ 1265342 w 1265342"/>
                <a:gd name="connsiteY1" fmla="*/ 633260 h 1315183"/>
              </a:gdLst>
              <a:ahLst/>
              <a:cxnLst>
                <a:cxn ang="0">
                  <a:pos x="connsiteX0" y="connsiteY0"/>
                </a:cxn>
                <a:cxn ang="0">
                  <a:pos x="connsiteX1" y="connsiteY1"/>
                </a:cxn>
              </a:cxnLst>
              <a:rect l="l" t="t" r="r" b="b"/>
              <a:pathLst>
                <a:path w="1265342" h="1315183" stroke="0" extrusionOk="0">
                  <a:moveTo>
                    <a:pt x="384756" y="29634"/>
                  </a:moveTo>
                  <a:cubicBezTo>
                    <a:pt x="745085" y="121122"/>
                    <a:pt x="1053038" y="337417"/>
                    <a:pt x="1244175" y="633260"/>
                  </a:cubicBezTo>
                  <a:lnTo>
                    <a:pt x="0" y="1315183"/>
                  </a:lnTo>
                  <a:lnTo>
                    <a:pt x="384756" y="29634"/>
                  </a:lnTo>
                  <a:close/>
                </a:path>
                <a:path w="1265342" h="1315183" fill="none">
                  <a:moveTo>
                    <a:pt x="418623" y="0"/>
                  </a:moveTo>
                  <a:cubicBezTo>
                    <a:pt x="774720" y="150754"/>
                    <a:pt x="1014938" y="333184"/>
                    <a:pt x="1265342" y="633260"/>
                  </a:cubicBezTo>
                </a:path>
              </a:pathLst>
            </a:custGeom>
            <a:ln w="98425">
              <a:solidFill>
                <a:srgbClr val="0073AE"/>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1" name="Oval 10">
              <a:extLst>
                <a:ext uri="{FF2B5EF4-FFF2-40B4-BE49-F238E27FC236}">
                  <a16:creationId xmlns:a16="http://schemas.microsoft.com/office/drawing/2014/main" id="{4DCA6689-692C-4F39-A1ED-0E8316D61690}"/>
                </a:ext>
              </a:extLst>
            </p:cNvPr>
            <p:cNvSpPr/>
            <p:nvPr/>
          </p:nvSpPr>
          <p:spPr>
            <a:xfrm>
              <a:off x="4953000" y="4419600"/>
              <a:ext cx="1600200" cy="16002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0" rIns="0" bIns="0" rtlCol="0" anchor="ctr"/>
            <a:lstStyle/>
            <a:p>
              <a:pPr algn="ctr"/>
              <a:r>
                <a:rPr lang="en-US" sz="1500" dirty="0"/>
                <a:t>Criminal</a:t>
              </a:r>
            </a:p>
            <a:p>
              <a:pPr algn="ctr"/>
              <a:r>
                <a:rPr lang="en-US" sz="1500" dirty="0"/>
                <a:t>Hackers</a:t>
              </a:r>
            </a:p>
          </p:txBody>
        </p:sp>
      </p:grpSp>
      <p:grpSp>
        <p:nvGrpSpPr>
          <p:cNvPr id="12" name="Group 11">
            <a:extLst>
              <a:ext uri="{FF2B5EF4-FFF2-40B4-BE49-F238E27FC236}">
                <a16:creationId xmlns:a16="http://schemas.microsoft.com/office/drawing/2014/main" id="{DC6FA106-73C7-44BD-BB6F-4946267F2A52}"/>
              </a:ext>
            </a:extLst>
          </p:cNvPr>
          <p:cNvGrpSpPr/>
          <p:nvPr/>
        </p:nvGrpSpPr>
        <p:grpSpPr>
          <a:xfrm>
            <a:off x="3775574" y="3751077"/>
            <a:ext cx="1707561" cy="2573524"/>
            <a:chOff x="2635839" y="3446276"/>
            <a:chExt cx="1707561" cy="2573524"/>
          </a:xfrm>
        </p:grpSpPr>
        <p:sp>
          <p:nvSpPr>
            <p:cNvPr id="13" name="Arc 63">
              <a:extLst>
                <a:ext uri="{FF2B5EF4-FFF2-40B4-BE49-F238E27FC236}">
                  <a16:creationId xmlns:a16="http://schemas.microsoft.com/office/drawing/2014/main" id="{9BA1F8B9-6FD3-4FF9-835C-4FC1E4185A6C}"/>
                </a:ext>
              </a:extLst>
            </p:cNvPr>
            <p:cNvSpPr/>
            <p:nvPr/>
          </p:nvSpPr>
          <p:spPr>
            <a:xfrm rot="12845899">
              <a:off x="2635839" y="3446276"/>
              <a:ext cx="1265342" cy="1315183"/>
            </a:xfrm>
            <a:custGeom>
              <a:avLst/>
              <a:gdLst>
                <a:gd name="connsiteX0" fmla="*/ 1832556 w 2895600"/>
                <a:gd name="connsiteY0" fmla="*/ 47951 h 2667000"/>
                <a:gd name="connsiteX1" fmla="*/ 2691975 w 2895600"/>
                <a:gd name="connsiteY1" fmla="*/ 651577 h 2667000"/>
                <a:gd name="connsiteX2" fmla="*/ 1447800 w 2895600"/>
                <a:gd name="connsiteY2" fmla="*/ 1333500 h 2667000"/>
                <a:gd name="connsiteX3" fmla="*/ 1832556 w 2895600"/>
                <a:gd name="connsiteY3" fmla="*/ 47951 h 2667000"/>
                <a:gd name="connsiteX0" fmla="*/ 1832556 w 2895600"/>
                <a:gd name="connsiteY0" fmla="*/ 47951 h 2667000"/>
                <a:gd name="connsiteX1" fmla="*/ 2691975 w 2895600"/>
                <a:gd name="connsiteY1" fmla="*/ 651577 h 2667000"/>
                <a:gd name="connsiteX0" fmla="*/ 384756 w 1244175"/>
                <a:gd name="connsiteY0" fmla="*/ 25400 h 1310949"/>
                <a:gd name="connsiteX1" fmla="*/ 1244175 w 1244175"/>
                <a:gd name="connsiteY1" fmla="*/ 629026 h 1310949"/>
                <a:gd name="connsiteX2" fmla="*/ 0 w 1244175"/>
                <a:gd name="connsiteY2" fmla="*/ 1310949 h 1310949"/>
                <a:gd name="connsiteX3" fmla="*/ 384756 w 1244175"/>
                <a:gd name="connsiteY3" fmla="*/ 25400 h 1310949"/>
                <a:gd name="connsiteX0" fmla="*/ 393223 w 1244175"/>
                <a:gd name="connsiteY0" fmla="*/ 0 h 1310949"/>
                <a:gd name="connsiteX1" fmla="*/ 1244175 w 1244175"/>
                <a:gd name="connsiteY1" fmla="*/ 629026 h 1310949"/>
                <a:gd name="connsiteX0" fmla="*/ 384756 w 1244175"/>
                <a:gd name="connsiteY0" fmla="*/ 25400 h 1310949"/>
                <a:gd name="connsiteX1" fmla="*/ 1244175 w 1244175"/>
                <a:gd name="connsiteY1" fmla="*/ 629026 h 1310949"/>
                <a:gd name="connsiteX2" fmla="*/ 0 w 1244175"/>
                <a:gd name="connsiteY2" fmla="*/ 1310949 h 1310949"/>
                <a:gd name="connsiteX3" fmla="*/ 384756 w 1244175"/>
                <a:gd name="connsiteY3" fmla="*/ 25400 h 1310949"/>
                <a:gd name="connsiteX0" fmla="*/ 393223 w 1244175"/>
                <a:gd name="connsiteY0" fmla="*/ 0 h 1310949"/>
                <a:gd name="connsiteX1" fmla="*/ 1244175 w 1244175"/>
                <a:gd name="connsiteY1" fmla="*/ 629026 h 1310949"/>
                <a:gd name="connsiteX0" fmla="*/ 384756 w 1244175"/>
                <a:gd name="connsiteY0" fmla="*/ 33867 h 1319416"/>
                <a:gd name="connsiteX1" fmla="*/ 1244175 w 1244175"/>
                <a:gd name="connsiteY1" fmla="*/ 637493 h 1319416"/>
                <a:gd name="connsiteX2" fmla="*/ 0 w 1244175"/>
                <a:gd name="connsiteY2" fmla="*/ 1319416 h 1319416"/>
                <a:gd name="connsiteX3" fmla="*/ 384756 w 1244175"/>
                <a:gd name="connsiteY3" fmla="*/ 33867 h 1319416"/>
                <a:gd name="connsiteX0" fmla="*/ 393223 w 1244175"/>
                <a:gd name="connsiteY0" fmla="*/ 0 h 1319416"/>
                <a:gd name="connsiteX1" fmla="*/ 1244175 w 1244175"/>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05923 w 1265342"/>
                <a:gd name="connsiteY0" fmla="*/ 0 h 1306716"/>
                <a:gd name="connsiteX1" fmla="*/ 1265342 w 1265342"/>
                <a:gd name="connsiteY1" fmla="*/ 624793 h 1306716"/>
                <a:gd name="connsiteX0" fmla="*/ 384756 w 1265342"/>
                <a:gd name="connsiteY0" fmla="*/ 25400 h 1310949"/>
                <a:gd name="connsiteX1" fmla="*/ 1244175 w 1265342"/>
                <a:gd name="connsiteY1" fmla="*/ 629026 h 1310949"/>
                <a:gd name="connsiteX2" fmla="*/ 0 w 1265342"/>
                <a:gd name="connsiteY2" fmla="*/ 1310949 h 1310949"/>
                <a:gd name="connsiteX3" fmla="*/ 384756 w 1265342"/>
                <a:gd name="connsiteY3" fmla="*/ 25400 h 1310949"/>
                <a:gd name="connsiteX0" fmla="*/ 414390 w 1265342"/>
                <a:gd name="connsiteY0" fmla="*/ 0 h 1310949"/>
                <a:gd name="connsiteX1" fmla="*/ 1265342 w 1265342"/>
                <a:gd name="connsiteY1" fmla="*/ 629026 h 1310949"/>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0156 w 1265342"/>
                <a:gd name="connsiteY0" fmla="*/ 0 h 1306716"/>
                <a:gd name="connsiteX1" fmla="*/ 1265342 w 1265342"/>
                <a:gd name="connsiteY1" fmla="*/ 624793 h 1306716"/>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0156 w 1265342"/>
                <a:gd name="connsiteY0" fmla="*/ 0 h 1306716"/>
                <a:gd name="connsiteX1" fmla="*/ 1265342 w 1265342"/>
                <a:gd name="connsiteY1" fmla="*/ 624793 h 1306716"/>
                <a:gd name="connsiteX0" fmla="*/ 384756 w 1265342"/>
                <a:gd name="connsiteY0" fmla="*/ 29634 h 1315183"/>
                <a:gd name="connsiteX1" fmla="*/ 1244175 w 1265342"/>
                <a:gd name="connsiteY1" fmla="*/ 633260 h 1315183"/>
                <a:gd name="connsiteX2" fmla="*/ 0 w 1265342"/>
                <a:gd name="connsiteY2" fmla="*/ 1315183 h 1315183"/>
                <a:gd name="connsiteX3" fmla="*/ 384756 w 1265342"/>
                <a:gd name="connsiteY3" fmla="*/ 29634 h 1315183"/>
                <a:gd name="connsiteX0" fmla="*/ 414389 w 1265342"/>
                <a:gd name="connsiteY0" fmla="*/ 0 h 1315183"/>
                <a:gd name="connsiteX1" fmla="*/ 1265342 w 1265342"/>
                <a:gd name="connsiteY1" fmla="*/ 633260 h 1315183"/>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4389 w 1265342"/>
                <a:gd name="connsiteY0" fmla="*/ 0 h 1306716"/>
                <a:gd name="connsiteX1" fmla="*/ 1265342 w 1265342"/>
                <a:gd name="connsiteY1" fmla="*/ 624793 h 1306716"/>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4389 w 1265342"/>
                <a:gd name="connsiteY0" fmla="*/ 0 h 1306716"/>
                <a:gd name="connsiteX1" fmla="*/ 1265342 w 1265342"/>
                <a:gd name="connsiteY1" fmla="*/ 624793 h 1306716"/>
                <a:gd name="connsiteX0" fmla="*/ 384756 w 1265342"/>
                <a:gd name="connsiteY0" fmla="*/ 29634 h 1315183"/>
                <a:gd name="connsiteX1" fmla="*/ 1244175 w 1265342"/>
                <a:gd name="connsiteY1" fmla="*/ 633260 h 1315183"/>
                <a:gd name="connsiteX2" fmla="*/ 0 w 1265342"/>
                <a:gd name="connsiteY2" fmla="*/ 1315183 h 1315183"/>
                <a:gd name="connsiteX3" fmla="*/ 384756 w 1265342"/>
                <a:gd name="connsiteY3" fmla="*/ 29634 h 1315183"/>
                <a:gd name="connsiteX0" fmla="*/ 418623 w 1265342"/>
                <a:gd name="connsiteY0" fmla="*/ 0 h 1315183"/>
                <a:gd name="connsiteX1" fmla="*/ 1265342 w 1265342"/>
                <a:gd name="connsiteY1" fmla="*/ 633260 h 1315183"/>
              </a:gdLst>
              <a:ahLst/>
              <a:cxnLst>
                <a:cxn ang="0">
                  <a:pos x="connsiteX0" y="connsiteY0"/>
                </a:cxn>
                <a:cxn ang="0">
                  <a:pos x="connsiteX1" y="connsiteY1"/>
                </a:cxn>
              </a:cxnLst>
              <a:rect l="l" t="t" r="r" b="b"/>
              <a:pathLst>
                <a:path w="1265342" h="1315183" stroke="0" extrusionOk="0">
                  <a:moveTo>
                    <a:pt x="384756" y="29634"/>
                  </a:moveTo>
                  <a:cubicBezTo>
                    <a:pt x="745085" y="121122"/>
                    <a:pt x="1053038" y="337417"/>
                    <a:pt x="1244175" y="633260"/>
                  </a:cubicBezTo>
                  <a:lnTo>
                    <a:pt x="0" y="1315183"/>
                  </a:lnTo>
                  <a:lnTo>
                    <a:pt x="384756" y="29634"/>
                  </a:lnTo>
                  <a:close/>
                </a:path>
                <a:path w="1265342" h="1315183" fill="none">
                  <a:moveTo>
                    <a:pt x="418623" y="0"/>
                  </a:moveTo>
                  <a:cubicBezTo>
                    <a:pt x="774720" y="150754"/>
                    <a:pt x="1014938" y="333184"/>
                    <a:pt x="1265342" y="633260"/>
                  </a:cubicBezTo>
                </a:path>
              </a:pathLst>
            </a:custGeom>
            <a:ln w="98425">
              <a:solidFill>
                <a:srgbClr val="0073AE"/>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4" name="Oval 13">
              <a:extLst>
                <a:ext uri="{FF2B5EF4-FFF2-40B4-BE49-F238E27FC236}">
                  <a16:creationId xmlns:a16="http://schemas.microsoft.com/office/drawing/2014/main" id="{9DB8F369-EAD9-4A98-A133-6757B0887412}"/>
                </a:ext>
              </a:extLst>
            </p:cNvPr>
            <p:cNvSpPr/>
            <p:nvPr/>
          </p:nvSpPr>
          <p:spPr>
            <a:xfrm>
              <a:off x="2743200" y="4419600"/>
              <a:ext cx="1600200" cy="16002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500" dirty="0"/>
                <a:t>Hacktivists</a:t>
              </a:r>
            </a:p>
          </p:txBody>
        </p:sp>
      </p:grpSp>
      <p:grpSp>
        <p:nvGrpSpPr>
          <p:cNvPr id="15" name="Group 14">
            <a:extLst>
              <a:ext uri="{FF2B5EF4-FFF2-40B4-BE49-F238E27FC236}">
                <a16:creationId xmlns:a16="http://schemas.microsoft.com/office/drawing/2014/main" id="{28C16A6B-EB13-4EB2-AF87-8A5429657E14}"/>
              </a:ext>
            </a:extLst>
          </p:cNvPr>
          <p:cNvGrpSpPr/>
          <p:nvPr/>
        </p:nvGrpSpPr>
        <p:grpSpPr>
          <a:xfrm>
            <a:off x="3197134" y="2227579"/>
            <a:ext cx="2371272" cy="2115822"/>
            <a:chOff x="2057400" y="1922778"/>
            <a:chExt cx="2371272" cy="2115822"/>
          </a:xfrm>
        </p:grpSpPr>
        <p:sp>
          <p:nvSpPr>
            <p:cNvPr id="16" name="Arc 63">
              <a:extLst>
                <a:ext uri="{FF2B5EF4-FFF2-40B4-BE49-F238E27FC236}">
                  <a16:creationId xmlns:a16="http://schemas.microsoft.com/office/drawing/2014/main" id="{0BFFD61A-F481-429C-96B4-3B36745CDCE6}"/>
                </a:ext>
              </a:extLst>
            </p:cNvPr>
            <p:cNvSpPr/>
            <p:nvPr/>
          </p:nvSpPr>
          <p:spPr>
            <a:xfrm rot="17022186">
              <a:off x="3138410" y="1897857"/>
              <a:ext cx="1265342" cy="1315183"/>
            </a:xfrm>
            <a:custGeom>
              <a:avLst/>
              <a:gdLst>
                <a:gd name="connsiteX0" fmla="*/ 1832556 w 2895600"/>
                <a:gd name="connsiteY0" fmla="*/ 47951 h 2667000"/>
                <a:gd name="connsiteX1" fmla="*/ 2691975 w 2895600"/>
                <a:gd name="connsiteY1" fmla="*/ 651577 h 2667000"/>
                <a:gd name="connsiteX2" fmla="*/ 1447800 w 2895600"/>
                <a:gd name="connsiteY2" fmla="*/ 1333500 h 2667000"/>
                <a:gd name="connsiteX3" fmla="*/ 1832556 w 2895600"/>
                <a:gd name="connsiteY3" fmla="*/ 47951 h 2667000"/>
                <a:gd name="connsiteX0" fmla="*/ 1832556 w 2895600"/>
                <a:gd name="connsiteY0" fmla="*/ 47951 h 2667000"/>
                <a:gd name="connsiteX1" fmla="*/ 2691975 w 2895600"/>
                <a:gd name="connsiteY1" fmla="*/ 651577 h 2667000"/>
                <a:gd name="connsiteX0" fmla="*/ 384756 w 1244175"/>
                <a:gd name="connsiteY0" fmla="*/ 25400 h 1310949"/>
                <a:gd name="connsiteX1" fmla="*/ 1244175 w 1244175"/>
                <a:gd name="connsiteY1" fmla="*/ 629026 h 1310949"/>
                <a:gd name="connsiteX2" fmla="*/ 0 w 1244175"/>
                <a:gd name="connsiteY2" fmla="*/ 1310949 h 1310949"/>
                <a:gd name="connsiteX3" fmla="*/ 384756 w 1244175"/>
                <a:gd name="connsiteY3" fmla="*/ 25400 h 1310949"/>
                <a:gd name="connsiteX0" fmla="*/ 393223 w 1244175"/>
                <a:gd name="connsiteY0" fmla="*/ 0 h 1310949"/>
                <a:gd name="connsiteX1" fmla="*/ 1244175 w 1244175"/>
                <a:gd name="connsiteY1" fmla="*/ 629026 h 1310949"/>
                <a:gd name="connsiteX0" fmla="*/ 384756 w 1244175"/>
                <a:gd name="connsiteY0" fmla="*/ 25400 h 1310949"/>
                <a:gd name="connsiteX1" fmla="*/ 1244175 w 1244175"/>
                <a:gd name="connsiteY1" fmla="*/ 629026 h 1310949"/>
                <a:gd name="connsiteX2" fmla="*/ 0 w 1244175"/>
                <a:gd name="connsiteY2" fmla="*/ 1310949 h 1310949"/>
                <a:gd name="connsiteX3" fmla="*/ 384756 w 1244175"/>
                <a:gd name="connsiteY3" fmla="*/ 25400 h 1310949"/>
                <a:gd name="connsiteX0" fmla="*/ 393223 w 1244175"/>
                <a:gd name="connsiteY0" fmla="*/ 0 h 1310949"/>
                <a:gd name="connsiteX1" fmla="*/ 1244175 w 1244175"/>
                <a:gd name="connsiteY1" fmla="*/ 629026 h 1310949"/>
                <a:gd name="connsiteX0" fmla="*/ 384756 w 1244175"/>
                <a:gd name="connsiteY0" fmla="*/ 33867 h 1319416"/>
                <a:gd name="connsiteX1" fmla="*/ 1244175 w 1244175"/>
                <a:gd name="connsiteY1" fmla="*/ 637493 h 1319416"/>
                <a:gd name="connsiteX2" fmla="*/ 0 w 1244175"/>
                <a:gd name="connsiteY2" fmla="*/ 1319416 h 1319416"/>
                <a:gd name="connsiteX3" fmla="*/ 384756 w 1244175"/>
                <a:gd name="connsiteY3" fmla="*/ 33867 h 1319416"/>
                <a:gd name="connsiteX0" fmla="*/ 393223 w 1244175"/>
                <a:gd name="connsiteY0" fmla="*/ 0 h 1319416"/>
                <a:gd name="connsiteX1" fmla="*/ 1244175 w 1244175"/>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05923 w 1265342"/>
                <a:gd name="connsiteY0" fmla="*/ 0 h 1306716"/>
                <a:gd name="connsiteX1" fmla="*/ 1265342 w 1265342"/>
                <a:gd name="connsiteY1" fmla="*/ 624793 h 1306716"/>
                <a:gd name="connsiteX0" fmla="*/ 384756 w 1265342"/>
                <a:gd name="connsiteY0" fmla="*/ 25400 h 1310949"/>
                <a:gd name="connsiteX1" fmla="*/ 1244175 w 1265342"/>
                <a:gd name="connsiteY1" fmla="*/ 629026 h 1310949"/>
                <a:gd name="connsiteX2" fmla="*/ 0 w 1265342"/>
                <a:gd name="connsiteY2" fmla="*/ 1310949 h 1310949"/>
                <a:gd name="connsiteX3" fmla="*/ 384756 w 1265342"/>
                <a:gd name="connsiteY3" fmla="*/ 25400 h 1310949"/>
                <a:gd name="connsiteX0" fmla="*/ 414390 w 1265342"/>
                <a:gd name="connsiteY0" fmla="*/ 0 h 1310949"/>
                <a:gd name="connsiteX1" fmla="*/ 1265342 w 1265342"/>
                <a:gd name="connsiteY1" fmla="*/ 629026 h 1310949"/>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0156 w 1265342"/>
                <a:gd name="connsiteY0" fmla="*/ 0 h 1306716"/>
                <a:gd name="connsiteX1" fmla="*/ 1265342 w 1265342"/>
                <a:gd name="connsiteY1" fmla="*/ 624793 h 1306716"/>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0156 w 1265342"/>
                <a:gd name="connsiteY0" fmla="*/ 0 h 1306716"/>
                <a:gd name="connsiteX1" fmla="*/ 1265342 w 1265342"/>
                <a:gd name="connsiteY1" fmla="*/ 624793 h 1306716"/>
                <a:gd name="connsiteX0" fmla="*/ 384756 w 1265342"/>
                <a:gd name="connsiteY0" fmla="*/ 29634 h 1315183"/>
                <a:gd name="connsiteX1" fmla="*/ 1244175 w 1265342"/>
                <a:gd name="connsiteY1" fmla="*/ 633260 h 1315183"/>
                <a:gd name="connsiteX2" fmla="*/ 0 w 1265342"/>
                <a:gd name="connsiteY2" fmla="*/ 1315183 h 1315183"/>
                <a:gd name="connsiteX3" fmla="*/ 384756 w 1265342"/>
                <a:gd name="connsiteY3" fmla="*/ 29634 h 1315183"/>
                <a:gd name="connsiteX0" fmla="*/ 414389 w 1265342"/>
                <a:gd name="connsiteY0" fmla="*/ 0 h 1315183"/>
                <a:gd name="connsiteX1" fmla="*/ 1265342 w 1265342"/>
                <a:gd name="connsiteY1" fmla="*/ 633260 h 1315183"/>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4389 w 1265342"/>
                <a:gd name="connsiteY0" fmla="*/ 0 h 1306716"/>
                <a:gd name="connsiteX1" fmla="*/ 1265342 w 1265342"/>
                <a:gd name="connsiteY1" fmla="*/ 624793 h 1306716"/>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4389 w 1265342"/>
                <a:gd name="connsiteY0" fmla="*/ 0 h 1306716"/>
                <a:gd name="connsiteX1" fmla="*/ 1265342 w 1265342"/>
                <a:gd name="connsiteY1" fmla="*/ 624793 h 1306716"/>
                <a:gd name="connsiteX0" fmla="*/ 384756 w 1265342"/>
                <a:gd name="connsiteY0" fmla="*/ 29634 h 1315183"/>
                <a:gd name="connsiteX1" fmla="*/ 1244175 w 1265342"/>
                <a:gd name="connsiteY1" fmla="*/ 633260 h 1315183"/>
                <a:gd name="connsiteX2" fmla="*/ 0 w 1265342"/>
                <a:gd name="connsiteY2" fmla="*/ 1315183 h 1315183"/>
                <a:gd name="connsiteX3" fmla="*/ 384756 w 1265342"/>
                <a:gd name="connsiteY3" fmla="*/ 29634 h 1315183"/>
                <a:gd name="connsiteX0" fmla="*/ 418623 w 1265342"/>
                <a:gd name="connsiteY0" fmla="*/ 0 h 1315183"/>
                <a:gd name="connsiteX1" fmla="*/ 1265342 w 1265342"/>
                <a:gd name="connsiteY1" fmla="*/ 633260 h 1315183"/>
              </a:gdLst>
              <a:ahLst/>
              <a:cxnLst>
                <a:cxn ang="0">
                  <a:pos x="connsiteX0" y="connsiteY0"/>
                </a:cxn>
                <a:cxn ang="0">
                  <a:pos x="connsiteX1" y="connsiteY1"/>
                </a:cxn>
              </a:cxnLst>
              <a:rect l="l" t="t" r="r" b="b"/>
              <a:pathLst>
                <a:path w="1265342" h="1315183" stroke="0" extrusionOk="0">
                  <a:moveTo>
                    <a:pt x="384756" y="29634"/>
                  </a:moveTo>
                  <a:cubicBezTo>
                    <a:pt x="745085" y="121122"/>
                    <a:pt x="1053038" y="337417"/>
                    <a:pt x="1244175" y="633260"/>
                  </a:cubicBezTo>
                  <a:lnTo>
                    <a:pt x="0" y="1315183"/>
                  </a:lnTo>
                  <a:lnTo>
                    <a:pt x="384756" y="29634"/>
                  </a:lnTo>
                  <a:close/>
                </a:path>
                <a:path w="1265342" h="1315183" fill="none">
                  <a:moveTo>
                    <a:pt x="418623" y="0"/>
                  </a:moveTo>
                  <a:cubicBezTo>
                    <a:pt x="774720" y="150754"/>
                    <a:pt x="1014938" y="333184"/>
                    <a:pt x="1265342" y="633260"/>
                  </a:cubicBezTo>
                </a:path>
              </a:pathLst>
            </a:custGeom>
            <a:ln w="98425">
              <a:solidFill>
                <a:srgbClr val="0073AE"/>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7" name="Oval 16">
              <a:extLst>
                <a:ext uri="{FF2B5EF4-FFF2-40B4-BE49-F238E27FC236}">
                  <a16:creationId xmlns:a16="http://schemas.microsoft.com/office/drawing/2014/main" id="{7D7975FF-ACA2-4318-A0F8-F98C03010903}"/>
                </a:ext>
              </a:extLst>
            </p:cNvPr>
            <p:cNvSpPr/>
            <p:nvPr/>
          </p:nvSpPr>
          <p:spPr>
            <a:xfrm>
              <a:off x="2057400" y="2438400"/>
              <a:ext cx="1600200" cy="16002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500" dirty="0"/>
                <a:t>Cloud or </a:t>
              </a:r>
              <a:br>
                <a:rPr lang="en-US" sz="1500" dirty="0"/>
              </a:br>
              <a:r>
                <a:rPr lang="en-US" sz="1500" dirty="0"/>
                <a:t>3rd</a:t>
              </a:r>
              <a:r>
                <a:rPr lang="en-US" sz="1500" baseline="30000" dirty="0"/>
                <a:t> </a:t>
              </a:r>
              <a:r>
                <a:rPr lang="en-US" sz="1500" dirty="0"/>
                <a:t>Party Compromise</a:t>
              </a:r>
            </a:p>
          </p:txBody>
        </p:sp>
      </p:grpSp>
      <p:grpSp>
        <p:nvGrpSpPr>
          <p:cNvPr id="18" name="Group 17">
            <a:extLst>
              <a:ext uri="{FF2B5EF4-FFF2-40B4-BE49-F238E27FC236}">
                <a16:creationId xmlns:a16="http://schemas.microsoft.com/office/drawing/2014/main" id="{3DED24EC-FD59-45A3-A121-1B7BF69ACBA0}"/>
              </a:ext>
            </a:extLst>
          </p:cNvPr>
          <p:cNvGrpSpPr/>
          <p:nvPr/>
        </p:nvGrpSpPr>
        <p:grpSpPr>
          <a:xfrm>
            <a:off x="4949734" y="1524002"/>
            <a:ext cx="2332142" cy="2019299"/>
            <a:chOff x="3810000" y="1219200"/>
            <a:chExt cx="2332142" cy="2019299"/>
          </a:xfrm>
        </p:grpSpPr>
        <p:sp>
          <p:nvSpPr>
            <p:cNvPr id="19" name="Arc 63">
              <a:extLst>
                <a:ext uri="{FF2B5EF4-FFF2-40B4-BE49-F238E27FC236}">
                  <a16:creationId xmlns:a16="http://schemas.microsoft.com/office/drawing/2014/main" id="{9AACEA4A-17EB-4B58-824B-30FA687D7160}"/>
                </a:ext>
              </a:extLst>
            </p:cNvPr>
            <p:cNvSpPr/>
            <p:nvPr/>
          </p:nvSpPr>
          <p:spPr>
            <a:xfrm>
              <a:off x="4876800" y="1923316"/>
              <a:ext cx="1265342" cy="1315183"/>
            </a:xfrm>
            <a:custGeom>
              <a:avLst/>
              <a:gdLst>
                <a:gd name="connsiteX0" fmla="*/ 1832556 w 2895600"/>
                <a:gd name="connsiteY0" fmla="*/ 47951 h 2667000"/>
                <a:gd name="connsiteX1" fmla="*/ 2691975 w 2895600"/>
                <a:gd name="connsiteY1" fmla="*/ 651577 h 2667000"/>
                <a:gd name="connsiteX2" fmla="*/ 1447800 w 2895600"/>
                <a:gd name="connsiteY2" fmla="*/ 1333500 h 2667000"/>
                <a:gd name="connsiteX3" fmla="*/ 1832556 w 2895600"/>
                <a:gd name="connsiteY3" fmla="*/ 47951 h 2667000"/>
                <a:gd name="connsiteX0" fmla="*/ 1832556 w 2895600"/>
                <a:gd name="connsiteY0" fmla="*/ 47951 h 2667000"/>
                <a:gd name="connsiteX1" fmla="*/ 2691975 w 2895600"/>
                <a:gd name="connsiteY1" fmla="*/ 651577 h 2667000"/>
                <a:gd name="connsiteX0" fmla="*/ 384756 w 1244175"/>
                <a:gd name="connsiteY0" fmla="*/ 25400 h 1310949"/>
                <a:gd name="connsiteX1" fmla="*/ 1244175 w 1244175"/>
                <a:gd name="connsiteY1" fmla="*/ 629026 h 1310949"/>
                <a:gd name="connsiteX2" fmla="*/ 0 w 1244175"/>
                <a:gd name="connsiteY2" fmla="*/ 1310949 h 1310949"/>
                <a:gd name="connsiteX3" fmla="*/ 384756 w 1244175"/>
                <a:gd name="connsiteY3" fmla="*/ 25400 h 1310949"/>
                <a:gd name="connsiteX0" fmla="*/ 393223 w 1244175"/>
                <a:gd name="connsiteY0" fmla="*/ 0 h 1310949"/>
                <a:gd name="connsiteX1" fmla="*/ 1244175 w 1244175"/>
                <a:gd name="connsiteY1" fmla="*/ 629026 h 1310949"/>
                <a:gd name="connsiteX0" fmla="*/ 384756 w 1244175"/>
                <a:gd name="connsiteY0" fmla="*/ 25400 h 1310949"/>
                <a:gd name="connsiteX1" fmla="*/ 1244175 w 1244175"/>
                <a:gd name="connsiteY1" fmla="*/ 629026 h 1310949"/>
                <a:gd name="connsiteX2" fmla="*/ 0 w 1244175"/>
                <a:gd name="connsiteY2" fmla="*/ 1310949 h 1310949"/>
                <a:gd name="connsiteX3" fmla="*/ 384756 w 1244175"/>
                <a:gd name="connsiteY3" fmla="*/ 25400 h 1310949"/>
                <a:gd name="connsiteX0" fmla="*/ 393223 w 1244175"/>
                <a:gd name="connsiteY0" fmla="*/ 0 h 1310949"/>
                <a:gd name="connsiteX1" fmla="*/ 1244175 w 1244175"/>
                <a:gd name="connsiteY1" fmla="*/ 629026 h 1310949"/>
                <a:gd name="connsiteX0" fmla="*/ 384756 w 1244175"/>
                <a:gd name="connsiteY0" fmla="*/ 33867 h 1319416"/>
                <a:gd name="connsiteX1" fmla="*/ 1244175 w 1244175"/>
                <a:gd name="connsiteY1" fmla="*/ 637493 h 1319416"/>
                <a:gd name="connsiteX2" fmla="*/ 0 w 1244175"/>
                <a:gd name="connsiteY2" fmla="*/ 1319416 h 1319416"/>
                <a:gd name="connsiteX3" fmla="*/ 384756 w 1244175"/>
                <a:gd name="connsiteY3" fmla="*/ 33867 h 1319416"/>
                <a:gd name="connsiteX0" fmla="*/ 393223 w 1244175"/>
                <a:gd name="connsiteY0" fmla="*/ 0 h 1319416"/>
                <a:gd name="connsiteX1" fmla="*/ 1244175 w 1244175"/>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33867 h 1319416"/>
                <a:gd name="connsiteX1" fmla="*/ 1244175 w 1265342"/>
                <a:gd name="connsiteY1" fmla="*/ 637493 h 1319416"/>
                <a:gd name="connsiteX2" fmla="*/ 0 w 1265342"/>
                <a:gd name="connsiteY2" fmla="*/ 1319416 h 1319416"/>
                <a:gd name="connsiteX3" fmla="*/ 384756 w 1265342"/>
                <a:gd name="connsiteY3" fmla="*/ 33867 h 1319416"/>
                <a:gd name="connsiteX0" fmla="*/ 393223 w 1265342"/>
                <a:gd name="connsiteY0" fmla="*/ 0 h 1319416"/>
                <a:gd name="connsiteX1" fmla="*/ 1265342 w 1265342"/>
                <a:gd name="connsiteY1" fmla="*/ 637493 h 1319416"/>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05923 w 1265342"/>
                <a:gd name="connsiteY0" fmla="*/ 0 h 1306716"/>
                <a:gd name="connsiteX1" fmla="*/ 1265342 w 1265342"/>
                <a:gd name="connsiteY1" fmla="*/ 624793 h 1306716"/>
                <a:gd name="connsiteX0" fmla="*/ 384756 w 1265342"/>
                <a:gd name="connsiteY0" fmla="*/ 25400 h 1310949"/>
                <a:gd name="connsiteX1" fmla="*/ 1244175 w 1265342"/>
                <a:gd name="connsiteY1" fmla="*/ 629026 h 1310949"/>
                <a:gd name="connsiteX2" fmla="*/ 0 w 1265342"/>
                <a:gd name="connsiteY2" fmla="*/ 1310949 h 1310949"/>
                <a:gd name="connsiteX3" fmla="*/ 384756 w 1265342"/>
                <a:gd name="connsiteY3" fmla="*/ 25400 h 1310949"/>
                <a:gd name="connsiteX0" fmla="*/ 414390 w 1265342"/>
                <a:gd name="connsiteY0" fmla="*/ 0 h 1310949"/>
                <a:gd name="connsiteX1" fmla="*/ 1265342 w 1265342"/>
                <a:gd name="connsiteY1" fmla="*/ 629026 h 1310949"/>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0156 w 1265342"/>
                <a:gd name="connsiteY0" fmla="*/ 0 h 1306716"/>
                <a:gd name="connsiteX1" fmla="*/ 1265342 w 1265342"/>
                <a:gd name="connsiteY1" fmla="*/ 624793 h 1306716"/>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0156 w 1265342"/>
                <a:gd name="connsiteY0" fmla="*/ 0 h 1306716"/>
                <a:gd name="connsiteX1" fmla="*/ 1265342 w 1265342"/>
                <a:gd name="connsiteY1" fmla="*/ 624793 h 1306716"/>
                <a:gd name="connsiteX0" fmla="*/ 384756 w 1265342"/>
                <a:gd name="connsiteY0" fmla="*/ 29634 h 1315183"/>
                <a:gd name="connsiteX1" fmla="*/ 1244175 w 1265342"/>
                <a:gd name="connsiteY1" fmla="*/ 633260 h 1315183"/>
                <a:gd name="connsiteX2" fmla="*/ 0 w 1265342"/>
                <a:gd name="connsiteY2" fmla="*/ 1315183 h 1315183"/>
                <a:gd name="connsiteX3" fmla="*/ 384756 w 1265342"/>
                <a:gd name="connsiteY3" fmla="*/ 29634 h 1315183"/>
                <a:gd name="connsiteX0" fmla="*/ 414389 w 1265342"/>
                <a:gd name="connsiteY0" fmla="*/ 0 h 1315183"/>
                <a:gd name="connsiteX1" fmla="*/ 1265342 w 1265342"/>
                <a:gd name="connsiteY1" fmla="*/ 633260 h 1315183"/>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4389 w 1265342"/>
                <a:gd name="connsiteY0" fmla="*/ 0 h 1306716"/>
                <a:gd name="connsiteX1" fmla="*/ 1265342 w 1265342"/>
                <a:gd name="connsiteY1" fmla="*/ 624793 h 1306716"/>
                <a:gd name="connsiteX0" fmla="*/ 384756 w 1265342"/>
                <a:gd name="connsiteY0" fmla="*/ 21167 h 1306716"/>
                <a:gd name="connsiteX1" fmla="*/ 1244175 w 1265342"/>
                <a:gd name="connsiteY1" fmla="*/ 624793 h 1306716"/>
                <a:gd name="connsiteX2" fmla="*/ 0 w 1265342"/>
                <a:gd name="connsiteY2" fmla="*/ 1306716 h 1306716"/>
                <a:gd name="connsiteX3" fmla="*/ 384756 w 1265342"/>
                <a:gd name="connsiteY3" fmla="*/ 21167 h 1306716"/>
                <a:gd name="connsiteX0" fmla="*/ 414389 w 1265342"/>
                <a:gd name="connsiteY0" fmla="*/ 0 h 1306716"/>
                <a:gd name="connsiteX1" fmla="*/ 1265342 w 1265342"/>
                <a:gd name="connsiteY1" fmla="*/ 624793 h 1306716"/>
                <a:gd name="connsiteX0" fmla="*/ 384756 w 1265342"/>
                <a:gd name="connsiteY0" fmla="*/ 29634 h 1315183"/>
                <a:gd name="connsiteX1" fmla="*/ 1244175 w 1265342"/>
                <a:gd name="connsiteY1" fmla="*/ 633260 h 1315183"/>
                <a:gd name="connsiteX2" fmla="*/ 0 w 1265342"/>
                <a:gd name="connsiteY2" fmla="*/ 1315183 h 1315183"/>
                <a:gd name="connsiteX3" fmla="*/ 384756 w 1265342"/>
                <a:gd name="connsiteY3" fmla="*/ 29634 h 1315183"/>
                <a:gd name="connsiteX0" fmla="*/ 418623 w 1265342"/>
                <a:gd name="connsiteY0" fmla="*/ 0 h 1315183"/>
                <a:gd name="connsiteX1" fmla="*/ 1265342 w 1265342"/>
                <a:gd name="connsiteY1" fmla="*/ 633260 h 1315183"/>
              </a:gdLst>
              <a:ahLst/>
              <a:cxnLst>
                <a:cxn ang="0">
                  <a:pos x="connsiteX0" y="connsiteY0"/>
                </a:cxn>
                <a:cxn ang="0">
                  <a:pos x="connsiteX1" y="connsiteY1"/>
                </a:cxn>
              </a:cxnLst>
              <a:rect l="l" t="t" r="r" b="b"/>
              <a:pathLst>
                <a:path w="1265342" h="1315183" stroke="0" extrusionOk="0">
                  <a:moveTo>
                    <a:pt x="384756" y="29634"/>
                  </a:moveTo>
                  <a:cubicBezTo>
                    <a:pt x="745085" y="121122"/>
                    <a:pt x="1053038" y="337417"/>
                    <a:pt x="1244175" y="633260"/>
                  </a:cubicBezTo>
                  <a:lnTo>
                    <a:pt x="0" y="1315183"/>
                  </a:lnTo>
                  <a:lnTo>
                    <a:pt x="384756" y="29634"/>
                  </a:lnTo>
                  <a:close/>
                </a:path>
                <a:path w="1265342" h="1315183" fill="none">
                  <a:moveTo>
                    <a:pt x="418623" y="0"/>
                  </a:moveTo>
                  <a:cubicBezTo>
                    <a:pt x="774720" y="150754"/>
                    <a:pt x="1014938" y="333184"/>
                    <a:pt x="1265342" y="633260"/>
                  </a:cubicBezTo>
                </a:path>
              </a:pathLst>
            </a:custGeom>
            <a:ln w="98425">
              <a:solidFill>
                <a:srgbClr val="0073AE"/>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20" name="Oval 19">
              <a:extLst>
                <a:ext uri="{FF2B5EF4-FFF2-40B4-BE49-F238E27FC236}">
                  <a16:creationId xmlns:a16="http://schemas.microsoft.com/office/drawing/2014/main" id="{6277562B-38C2-4292-8685-35B0DFD76419}"/>
                </a:ext>
              </a:extLst>
            </p:cNvPr>
            <p:cNvSpPr/>
            <p:nvPr/>
          </p:nvSpPr>
          <p:spPr>
            <a:xfrm>
              <a:off x="3810000" y="1219200"/>
              <a:ext cx="1600200" cy="16002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500" dirty="0"/>
                <a:t>Malicious Insider</a:t>
              </a:r>
            </a:p>
          </p:txBody>
        </p:sp>
      </p:grpSp>
    </p:spTree>
    <p:extLst>
      <p:ext uri="{BB962C8B-B14F-4D97-AF65-F5344CB8AC3E}">
        <p14:creationId xmlns:p14="http://schemas.microsoft.com/office/powerpoint/2010/main" val="277519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Game Theory In Practice</a:t>
            </a:r>
          </a:p>
        </p:txBody>
      </p:sp>
      <p:sp>
        <p:nvSpPr>
          <p:cNvPr id="5" name="Slide Number Placeholder 4"/>
          <p:cNvSpPr>
            <a:spLocks noGrp="1"/>
          </p:cNvSpPr>
          <p:nvPr>
            <p:ph type="sldNum" sz="quarter" idx="11"/>
          </p:nvPr>
        </p:nvSpPr>
        <p:spPr/>
        <p:txBody>
          <a:bodyPr/>
          <a:lstStyle/>
          <a:p>
            <a:fld id="{C8685A68-5E65-4A42-B07D-274AB3EA3243}" type="slidenum">
              <a:rPr lang="en-GB" smtClean="0"/>
              <a:pPr/>
              <a:t>4</a:t>
            </a:fld>
            <a:endParaRPr lang="en-GB" dirty="0"/>
          </a:p>
        </p:txBody>
      </p:sp>
      <p:pic>
        <p:nvPicPr>
          <p:cNvPr id="21" name="Picture 2" descr="Image result for pictures of alice looking down the rabbit hole">
            <a:extLst>
              <a:ext uri="{FF2B5EF4-FFF2-40B4-BE49-F238E27FC236}">
                <a16:creationId xmlns:a16="http://schemas.microsoft.com/office/drawing/2014/main" id="{F0681182-BD97-421D-ADE7-6180A94E0E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6854" y="1626984"/>
            <a:ext cx="5943600" cy="4754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0356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Extortion Threat Landscape</a:t>
            </a:r>
          </a:p>
        </p:txBody>
      </p:sp>
      <p:sp>
        <p:nvSpPr>
          <p:cNvPr id="5" name="Slide Number Placeholder 4"/>
          <p:cNvSpPr>
            <a:spLocks noGrp="1"/>
          </p:cNvSpPr>
          <p:nvPr>
            <p:ph type="sldNum" sz="quarter" idx="11"/>
          </p:nvPr>
        </p:nvSpPr>
        <p:spPr/>
        <p:txBody>
          <a:bodyPr/>
          <a:lstStyle/>
          <a:p>
            <a:fld id="{C8685A68-5E65-4A42-B07D-274AB3EA3243}" type="slidenum">
              <a:rPr lang="en-GB" smtClean="0"/>
              <a:pPr/>
              <a:t>5</a:t>
            </a:fld>
            <a:endParaRPr lang="en-GB" dirty="0"/>
          </a:p>
        </p:txBody>
      </p:sp>
      <p:sp>
        <p:nvSpPr>
          <p:cNvPr id="6" name="Title 1">
            <a:extLst>
              <a:ext uri="{FF2B5EF4-FFF2-40B4-BE49-F238E27FC236}">
                <a16:creationId xmlns:a16="http://schemas.microsoft.com/office/drawing/2014/main" id="{C8560D92-B9AD-4E01-9E05-EEAC52E88CC9}"/>
              </a:ext>
            </a:extLst>
          </p:cNvPr>
          <p:cNvSpPr txBox="1">
            <a:spLocks/>
          </p:cNvSpPr>
          <p:nvPr/>
        </p:nvSpPr>
        <p:spPr>
          <a:xfrm>
            <a:off x="2494806" y="1852551"/>
            <a:ext cx="8229600" cy="609600"/>
          </a:xfrm>
          <a:prstGeom prst="rect">
            <a:avLst/>
          </a:prstGeom>
        </p:spPr>
        <p:txBody>
          <a:bodyPr vert="horz" lIns="0" tIns="0" rIns="0" bIns="0" rtlCol="0" anchor="t" anchorCtr="0">
            <a:noAutofit/>
          </a:bodyPr>
          <a:lstStyle>
            <a:lvl1pPr algn="l" defTabSz="914400" rtl="0" eaLnBrk="1" latinLnBrk="0" hangingPunct="1">
              <a:spcBef>
                <a:spcPct val="0"/>
              </a:spcBef>
              <a:buNone/>
              <a:defRPr sz="2500" b="1" kern="1200">
                <a:solidFill>
                  <a:schemeClr val="tx1"/>
                </a:solidFill>
                <a:latin typeface="+mj-lt"/>
                <a:ea typeface="+mj-ea"/>
                <a:cs typeface="+mj-cs"/>
              </a:defRPr>
            </a:lvl1pPr>
          </a:lstStyle>
          <a:p>
            <a:r>
              <a:rPr lang="en-US" sz="8000" dirty="0">
                <a:solidFill>
                  <a:schemeClr val="accent1"/>
                </a:solidFill>
              </a:rPr>
              <a:t>ENGAGEMENT</a:t>
            </a:r>
          </a:p>
        </p:txBody>
      </p:sp>
      <p:sp>
        <p:nvSpPr>
          <p:cNvPr id="7" name="Title 1">
            <a:extLst>
              <a:ext uri="{FF2B5EF4-FFF2-40B4-BE49-F238E27FC236}">
                <a16:creationId xmlns:a16="http://schemas.microsoft.com/office/drawing/2014/main" id="{F27EDA7C-2334-460F-931D-711B554ADA85}"/>
              </a:ext>
            </a:extLst>
          </p:cNvPr>
          <p:cNvSpPr txBox="1">
            <a:spLocks/>
          </p:cNvSpPr>
          <p:nvPr/>
        </p:nvSpPr>
        <p:spPr>
          <a:xfrm>
            <a:off x="2494806" y="4598862"/>
            <a:ext cx="8229600" cy="609600"/>
          </a:xfrm>
          <a:prstGeom prst="rect">
            <a:avLst/>
          </a:prstGeom>
        </p:spPr>
        <p:txBody>
          <a:bodyPr vert="horz" lIns="0" tIns="0" rIns="0" bIns="0" rtlCol="0" anchor="t" anchorCtr="0">
            <a:noAutofit/>
          </a:bodyPr>
          <a:lstStyle>
            <a:lvl1pPr algn="l" defTabSz="914400" rtl="0" eaLnBrk="1" latinLnBrk="0" hangingPunct="1">
              <a:spcBef>
                <a:spcPct val="0"/>
              </a:spcBef>
              <a:buNone/>
              <a:defRPr sz="2500" b="1" kern="1200">
                <a:solidFill>
                  <a:schemeClr val="tx1"/>
                </a:solidFill>
                <a:latin typeface="+mj-lt"/>
                <a:ea typeface="+mj-ea"/>
                <a:cs typeface="+mj-cs"/>
              </a:defRPr>
            </a:lvl1pPr>
          </a:lstStyle>
          <a:p>
            <a:r>
              <a:rPr lang="en-US" sz="8000" dirty="0">
                <a:solidFill>
                  <a:schemeClr val="accent1"/>
                </a:solidFill>
              </a:rPr>
              <a:t>AUTOMATION</a:t>
            </a:r>
          </a:p>
        </p:txBody>
      </p:sp>
      <p:cxnSp>
        <p:nvCxnSpPr>
          <p:cNvPr id="8" name="Straight Connector 7">
            <a:extLst>
              <a:ext uri="{FF2B5EF4-FFF2-40B4-BE49-F238E27FC236}">
                <a16:creationId xmlns:a16="http://schemas.microsoft.com/office/drawing/2014/main" id="{352EA3DE-2439-4B15-A3E3-AB0AAA92AA0E}"/>
              </a:ext>
            </a:extLst>
          </p:cNvPr>
          <p:cNvCxnSpPr/>
          <p:nvPr/>
        </p:nvCxnSpPr>
        <p:spPr>
          <a:xfrm>
            <a:off x="1732806" y="3833751"/>
            <a:ext cx="8839200"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0302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Background Of Our Firm</a:t>
            </a:r>
          </a:p>
        </p:txBody>
      </p:sp>
      <p:sp>
        <p:nvSpPr>
          <p:cNvPr id="9" name="Rectangle 8">
            <a:extLst>
              <a:ext uri="{FF2B5EF4-FFF2-40B4-BE49-F238E27FC236}">
                <a16:creationId xmlns:a16="http://schemas.microsoft.com/office/drawing/2014/main" id="{1BAA788A-B78B-49AE-A83E-D14B3691D4CE}"/>
              </a:ext>
            </a:extLst>
          </p:cNvPr>
          <p:cNvSpPr/>
          <p:nvPr/>
        </p:nvSpPr>
        <p:spPr>
          <a:xfrm>
            <a:off x="1044406" y="1484784"/>
            <a:ext cx="8763000" cy="5078313"/>
          </a:xfrm>
          <a:prstGeom prst="rect">
            <a:avLst/>
          </a:prstGeom>
        </p:spPr>
        <p:txBody>
          <a:bodyPr wrap="square">
            <a:spAutoFit/>
          </a:bodyPr>
          <a:lstStyle/>
          <a:p>
            <a:pPr>
              <a:spcAft>
                <a:spcPts val="1200"/>
              </a:spcAft>
            </a:pPr>
            <a:r>
              <a:rPr lang="en-US" dirty="0">
                <a:solidFill>
                  <a:srgbClr val="0073AE"/>
                </a:solidFill>
              </a:rPr>
              <a:t>Cassandra Network is a publicly listed consulting company with £1.5 billion </a:t>
            </a:r>
            <a:br>
              <a:rPr lang="en-US" dirty="0">
                <a:solidFill>
                  <a:srgbClr val="0073AE"/>
                </a:solidFill>
              </a:rPr>
            </a:br>
            <a:r>
              <a:rPr lang="en-US" dirty="0">
                <a:solidFill>
                  <a:srgbClr val="0073AE"/>
                </a:solidFill>
              </a:rPr>
              <a:t>in revenue</a:t>
            </a:r>
          </a:p>
          <a:p>
            <a:pPr marL="342900" indent="-342900">
              <a:spcBef>
                <a:spcPts val="0"/>
              </a:spcBef>
              <a:spcAft>
                <a:spcPts val="1200"/>
              </a:spcAft>
              <a:buFont typeface="+mj-lt"/>
              <a:buAutoNum type="arabicPeriod"/>
            </a:pPr>
            <a:r>
              <a:rPr lang="en-US" dirty="0"/>
              <a:t>We currently employ 1,500 people in the United Kingdom, US and Europe  </a:t>
            </a:r>
          </a:p>
          <a:p>
            <a:pPr marL="342900" indent="-342900">
              <a:spcBef>
                <a:spcPts val="0"/>
              </a:spcBef>
              <a:spcAft>
                <a:spcPts val="1200"/>
              </a:spcAft>
              <a:buFont typeface="+mj-lt"/>
              <a:buAutoNum type="arabicPeriod"/>
            </a:pPr>
            <a:r>
              <a:rPr lang="en-US" dirty="0"/>
              <a:t>We specialize in mergers and acquisitions, startups, and regulatory matters</a:t>
            </a:r>
          </a:p>
          <a:p>
            <a:pPr marL="342900" indent="-342900">
              <a:spcBef>
                <a:spcPts val="0"/>
              </a:spcBef>
              <a:spcAft>
                <a:spcPts val="1200"/>
              </a:spcAft>
              <a:buFont typeface="+mj-lt"/>
              <a:buAutoNum type="arabicPeriod"/>
            </a:pPr>
            <a:r>
              <a:rPr lang="en-US" dirty="0"/>
              <a:t>We have represented over 3,000 different clients</a:t>
            </a:r>
          </a:p>
          <a:p>
            <a:pPr marL="342900" indent="-342900">
              <a:spcBef>
                <a:spcPts val="0"/>
              </a:spcBef>
              <a:spcAft>
                <a:spcPts val="1200"/>
              </a:spcAft>
              <a:buFont typeface="+mj-lt"/>
              <a:buAutoNum type="arabicPeriod"/>
            </a:pPr>
            <a:r>
              <a:rPr lang="en-US" dirty="0"/>
              <a:t>We have been in business for 15 years  </a:t>
            </a:r>
          </a:p>
          <a:p>
            <a:pPr marL="342900" indent="-342900">
              <a:spcBef>
                <a:spcPts val="0"/>
              </a:spcBef>
              <a:spcAft>
                <a:spcPts val="1200"/>
              </a:spcAft>
              <a:buFont typeface="+mj-lt"/>
              <a:buAutoNum type="arabicPeriod"/>
            </a:pPr>
            <a:r>
              <a:rPr lang="en-US" dirty="0"/>
              <a:t>From an IT perspective, the company has 100 servers, 1,000 PCs, 400 tablets, 500 mobile devices </a:t>
            </a:r>
          </a:p>
          <a:p>
            <a:pPr marL="342900" indent="-342900">
              <a:spcBef>
                <a:spcPts val="0"/>
              </a:spcBef>
              <a:spcAft>
                <a:spcPts val="1200"/>
              </a:spcAft>
              <a:buFont typeface="+mj-lt"/>
              <a:buAutoNum type="arabicPeriod"/>
            </a:pPr>
            <a:r>
              <a:rPr lang="en-US" dirty="0"/>
              <a:t>Outsource payroll and document management to a third party   </a:t>
            </a:r>
          </a:p>
          <a:p>
            <a:pPr marL="342900" indent="-342900">
              <a:spcBef>
                <a:spcPts val="0"/>
              </a:spcBef>
              <a:spcAft>
                <a:spcPts val="1200"/>
              </a:spcAft>
              <a:buFont typeface="+mj-lt"/>
              <a:buAutoNum type="arabicPeriod"/>
            </a:pPr>
            <a:r>
              <a:rPr lang="en-US" dirty="0"/>
              <a:t>Have a foundation set up to Make Wishes for Children </a:t>
            </a:r>
          </a:p>
          <a:p>
            <a:pPr marL="342900" indent="-342900">
              <a:spcBef>
                <a:spcPts val="0"/>
              </a:spcBef>
              <a:spcAft>
                <a:spcPts val="1200"/>
              </a:spcAft>
              <a:buFont typeface="+mj-lt"/>
              <a:buAutoNum type="arabicPeriod"/>
            </a:pPr>
            <a:r>
              <a:rPr lang="en-US" dirty="0"/>
              <a:t>We have a customized web application that lets customers upload and manage documents </a:t>
            </a:r>
          </a:p>
          <a:p>
            <a:pPr marL="342900" indent="-342900">
              <a:spcAft>
                <a:spcPts val="1200"/>
              </a:spcAft>
              <a:buFont typeface="+mj-lt"/>
              <a:buAutoNum type="arabicPeriod"/>
            </a:pPr>
            <a:r>
              <a:rPr lang="en-US" dirty="0"/>
              <a:t>Planning to merge with Next Gen in the next two months</a:t>
            </a:r>
          </a:p>
        </p:txBody>
      </p:sp>
    </p:spTree>
    <p:extLst>
      <p:ext uri="{BB962C8B-B14F-4D97-AF65-F5344CB8AC3E}">
        <p14:creationId xmlns:p14="http://schemas.microsoft.com/office/powerpoint/2010/main" val="3507856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Day 1 - Friday</a:t>
            </a:r>
          </a:p>
        </p:txBody>
      </p:sp>
      <p:sp>
        <p:nvSpPr>
          <p:cNvPr id="3" name="Rectangle 2">
            <a:extLst>
              <a:ext uri="{FF2B5EF4-FFF2-40B4-BE49-F238E27FC236}">
                <a16:creationId xmlns:a16="http://schemas.microsoft.com/office/drawing/2014/main" id="{2329CA17-7BD0-4358-B12E-A8AE6DFD3106}"/>
              </a:ext>
            </a:extLst>
          </p:cNvPr>
          <p:cNvSpPr/>
          <p:nvPr/>
        </p:nvSpPr>
        <p:spPr>
          <a:xfrm>
            <a:off x="2062758" y="1412776"/>
            <a:ext cx="6092825" cy="5252720"/>
          </a:xfrm>
          <a:prstGeom prst="rect">
            <a:avLst/>
          </a:prstGeom>
        </p:spPr>
        <p:txBody>
          <a:bodyPr>
            <a:spAutoFit/>
          </a:bodyPr>
          <a:lstStyle/>
          <a:p>
            <a:pPr>
              <a:spcAft>
                <a:spcPts val="600"/>
              </a:spcAft>
            </a:pPr>
            <a:r>
              <a:rPr lang="en-US" dirty="0">
                <a:solidFill>
                  <a:srgbClr val="0073AE"/>
                </a:solidFill>
              </a:rPr>
              <a:t>Friday at 11:30AM   </a:t>
            </a:r>
          </a:p>
          <a:p>
            <a:pPr>
              <a:spcAft>
                <a:spcPts val="1000"/>
              </a:spcAft>
            </a:pPr>
            <a:r>
              <a:rPr lang="en-US" dirty="0">
                <a:solidFill>
                  <a:srgbClr val="0073AE"/>
                </a:solidFill>
              </a:rPr>
              <a:t>Jane, the CEO of Cassandra, receives an email with the following information:</a:t>
            </a:r>
          </a:p>
          <a:p>
            <a:pPr>
              <a:spcAft>
                <a:spcPts val="1000"/>
              </a:spcAft>
            </a:pPr>
            <a:r>
              <a:rPr lang="en-US" dirty="0"/>
              <a:t>because of something you did</a:t>
            </a:r>
          </a:p>
          <a:p>
            <a:pPr>
              <a:spcAft>
                <a:spcPts val="1000"/>
              </a:spcAft>
            </a:pPr>
            <a:r>
              <a:rPr lang="en-US" dirty="0"/>
              <a:t>we created access to your system </a:t>
            </a:r>
          </a:p>
          <a:p>
            <a:pPr>
              <a:spcAft>
                <a:spcPts val="1000"/>
              </a:spcAft>
            </a:pPr>
            <a:r>
              <a:rPr lang="en-US" spc="-20" dirty="0"/>
              <a:t>have deposit 30,000 USD in bitcoin to 	1BNUDSUGNMNrLRFCyER2vfQVjKRMG7ihGDoy9</a:t>
            </a:r>
          </a:p>
          <a:p>
            <a:pPr>
              <a:spcAft>
                <a:spcPts val="1000"/>
              </a:spcAft>
            </a:pPr>
            <a:r>
              <a:rPr lang="en-US" dirty="0"/>
              <a:t>time limit is 2 days</a:t>
            </a:r>
          </a:p>
          <a:p>
            <a:pPr>
              <a:spcAft>
                <a:spcPts val="1000"/>
              </a:spcAft>
            </a:pPr>
            <a:r>
              <a:rPr lang="en-US" dirty="0"/>
              <a:t>if this is not done, we will sell client list and contact information all employee personal information all proprietary information our backdoor to your system all shells collected</a:t>
            </a:r>
          </a:p>
          <a:p>
            <a:pPr>
              <a:spcAft>
                <a:spcPts val="1000"/>
              </a:spcAft>
            </a:pPr>
            <a:r>
              <a:rPr lang="en-US" spc="-10" dirty="0"/>
              <a:t>if this email is ignored all employee name telephone and address will be posted</a:t>
            </a:r>
          </a:p>
          <a:p>
            <a:r>
              <a:rPr lang="en-US" dirty="0"/>
              <a:t>Emmanuel Goldstein</a:t>
            </a:r>
          </a:p>
        </p:txBody>
      </p:sp>
    </p:spTree>
    <p:extLst>
      <p:ext uri="{BB962C8B-B14F-4D97-AF65-F5344CB8AC3E}">
        <p14:creationId xmlns:p14="http://schemas.microsoft.com/office/powerpoint/2010/main" val="1321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Day 2 - Saturday</a:t>
            </a:r>
          </a:p>
        </p:txBody>
      </p:sp>
      <p:sp>
        <p:nvSpPr>
          <p:cNvPr id="4" name="Text Placeholder 3">
            <a:extLst>
              <a:ext uri="{FF2B5EF4-FFF2-40B4-BE49-F238E27FC236}">
                <a16:creationId xmlns:a16="http://schemas.microsoft.com/office/drawing/2014/main" id="{5DFBE871-DC5C-487A-95A5-6DEC381C7D7C}"/>
              </a:ext>
            </a:extLst>
          </p:cNvPr>
          <p:cNvSpPr txBox="1">
            <a:spLocks/>
          </p:cNvSpPr>
          <p:nvPr/>
        </p:nvSpPr>
        <p:spPr>
          <a:xfrm>
            <a:off x="1591536" y="1749351"/>
            <a:ext cx="8229600" cy="3154710"/>
          </a:xfrm>
          <a:prstGeom prst="rect">
            <a:avLst/>
          </a:prstGeom>
        </p:spPr>
        <p:txBody>
          <a:bodyPr vert="horz" lIns="0" tIns="0" rIns="0" bIns="0" rtlCol="0" anchor="t" anchorCtr="0">
            <a:spAutoFit/>
          </a:bodyP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1800" dirty="0">
                <a:solidFill>
                  <a:srgbClr val="0073AE"/>
                </a:solidFill>
              </a:rPr>
              <a:t>Saturday at 02:30AM   </a:t>
            </a:r>
          </a:p>
          <a:p>
            <a:pPr>
              <a:spcAft>
                <a:spcPts val="1000"/>
              </a:spcAft>
            </a:pPr>
            <a:r>
              <a:rPr lang="en-US" sz="1800" dirty="0">
                <a:solidFill>
                  <a:srgbClr val="0073AE"/>
                </a:solidFill>
              </a:rPr>
              <a:t>John, the CTO of Cassandra, emails Jane and states:</a:t>
            </a:r>
          </a:p>
          <a:p>
            <a:pPr>
              <a:spcAft>
                <a:spcPts val="1000"/>
              </a:spcAft>
            </a:pPr>
            <a:endParaRPr lang="en-US" sz="1800" dirty="0">
              <a:solidFill>
                <a:srgbClr val="0073AE"/>
              </a:solidFill>
            </a:endParaRPr>
          </a:p>
          <a:p>
            <a:pPr>
              <a:spcAft>
                <a:spcPts val="1000"/>
              </a:spcAft>
            </a:pPr>
            <a:r>
              <a:rPr lang="en-US" sz="1800" dirty="0">
                <a:solidFill>
                  <a:schemeClr val="tx1"/>
                </a:solidFill>
              </a:rPr>
              <a:t>IT are investigating</a:t>
            </a:r>
          </a:p>
          <a:p>
            <a:pPr>
              <a:spcAft>
                <a:spcPts val="1000"/>
              </a:spcAft>
            </a:pPr>
            <a:r>
              <a:rPr lang="en-US" sz="1800" dirty="0">
                <a:solidFill>
                  <a:schemeClr val="tx1"/>
                </a:solidFill>
              </a:rPr>
              <a:t>The email is a rogue domain that has slipped through our filters</a:t>
            </a:r>
          </a:p>
          <a:p>
            <a:pPr>
              <a:spcAft>
                <a:spcPts val="1000"/>
              </a:spcAft>
            </a:pPr>
            <a:r>
              <a:rPr lang="en-US" sz="1800" dirty="0">
                <a:solidFill>
                  <a:schemeClr val="tx1"/>
                </a:solidFill>
              </a:rPr>
              <a:t>There is no abnormal function on our network</a:t>
            </a:r>
          </a:p>
          <a:p>
            <a:pPr>
              <a:spcAft>
                <a:spcPts val="1000"/>
              </a:spcAft>
            </a:pPr>
            <a:r>
              <a:rPr lang="en-US" sz="1800" dirty="0">
                <a:solidFill>
                  <a:schemeClr val="tx1"/>
                </a:solidFill>
              </a:rPr>
              <a:t>We will continue to monitor the situation and investigate.</a:t>
            </a:r>
          </a:p>
          <a:p>
            <a:endParaRPr lang="en-US" sz="1800" dirty="0"/>
          </a:p>
        </p:txBody>
      </p:sp>
    </p:spTree>
    <p:extLst>
      <p:ext uri="{BB962C8B-B14F-4D97-AF65-F5344CB8AC3E}">
        <p14:creationId xmlns:p14="http://schemas.microsoft.com/office/powerpoint/2010/main" val="2537890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Day 3 - Sunday</a:t>
            </a:r>
          </a:p>
        </p:txBody>
      </p:sp>
      <p:sp>
        <p:nvSpPr>
          <p:cNvPr id="5" name="Text Placeholder 3">
            <a:extLst>
              <a:ext uri="{FF2B5EF4-FFF2-40B4-BE49-F238E27FC236}">
                <a16:creationId xmlns:a16="http://schemas.microsoft.com/office/drawing/2014/main" id="{92CABC05-EA24-481C-9846-F25C0C9CBDD6}"/>
              </a:ext>
            </a:extLst>
          </p:cNvPr>
          <p:cNvSpPr txBox="1">
            <a:spLocks/>
          </p:cNvSpPr>
          <p:nvPr/>
        </p:nvSpPr>
        <p:spPr>
          <a:xfrm>
            <a:off x="1702718" y="1772816"/>
            <a:ext cx="8229600" cy="3323987"/>
          </a:xfrm>
          <a:prstGeom prst="rect">
            <a:avLst/>
          </a:prstGeom>
        </p:spPr>
        <p:txBody>
          <a:bodyPr vert="horz" lIns="0" tIns="0" rIns="0" bIns="0" rtlCol="0" anchor="t" anchorCtr="0">
            <a:spAutoFit/>
          </a:bodyP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dirty="0">
                <a:solidFill>
                  <a:srgbClr val="0073AE"/>
                </a:solidFill>
              </a:rPr>
              <a:t>9am</a:t>
            </a:r>
          </a:p>
          <a:p>
            <a:endParaRPr lang="en-US" sz="1800" dirty="0">
              <a:solidFill>
                <a:schemeClr val="tx1"/>
              </a:solidFill>
            </a:endParaRPr>
          </a:p>
          <a:p>
            <a:r>
              <a:rPr lang="en-US" sz="1800" dirty="0">
                <a:solidFill>
                  <a:schemeClr val="tx1"/>
                </a:solidFill>
              </a:rPr>
              <a:t>No communication from the hacker and systems seem to be functioning as normal.  Disruption seems also to be normal and not related…..however Cassandra Networks LinkedIn, twitter and </a:t>
            </a:r>
            <a:r>
              <a:rPr lang="en-US" sz="1800" dirty="0" err="1">
                <a:solidFill>
                  <a:schemeClr val="tx1"/>
                </a:solidFill>
              </a:rPr>
              <a:t>facebook</a:t>
            </a:r>
            <a:r>
              <a:rPr lang="en-US" sz="1800" dirty="0">
                <a:solidFill>
                  <a:schemeClr val="tx1"/>
                </a:solidFill>
              </a:rPr>
              <a:t> accounts all simultaneously posts this:</a:t>
            </a:r>
          </a:p>
          <a:p>
            <a:endParaRPr lang="en-US" sz="1800" dirty="0">
              <a:solidFill>
                <a:schemeClr val="tx1"/>
              </a:solidFill>
            </a:endParaRPr>
          </a:p>
          <a:p>
            <a:pPr>
              <a:tabLst>
                <a:tab pos="446088" algn="l"/>
              </a:tabLst>
            </a:pPr>
            <a:r>
              <a:rPr lang="en-US" sz="1800" dirty="0">
                <a:solidFill>
                  <a:schemeClr val="tx1"/>
                </a:solidFill>
              </a:rPr>
              <a:t>Cassandra Network supports African child slave labor. #</a:t>
            </a:r>
            <a:r>
              <a:rPr lang="en-US" sz="1800" dirty="0" err="1">
                <a:solidFill>
                  <a:schemeClr val="tx1"/>
                </a:solidFill>
              </a:rPr>
              <a:t>childslavelrulers</a:t>
            </a:r>
            <a:endParaRPr lang="en-US" sz="1800" dirty="0">
              <a:solidFill>
                <a:schemeClr val="tx1"/>
              </a:solidFill>
            </a:endParaRPr>
          </a:p>
          <a:p>
            <a:pPr>
              <a:tabLst>
                <a:tab pos="446088" algn="l"/>
              </a:tabLst>
            </a:pPr>
            <a:endParaRPr lang="en-US" sz="1800" dirty="0">
              <a:solidFill>
                <a:schemeClr val="tx1"/>
              </a:solidFill>
            </a:endParaRPr>
          </a:p>
          <a:p>
            <a:r>
              <a:rPr lang="en-US" sz="1800" dirty="0">
                <a:solidFill>
                  <a:schemeClr val="tx1"/>
                </a:solidFill>
              </a:rPr>
              <a:t>Twitter followers = 6,000</a:t>
            </a:r>
          </a:p>
          <a:p>
            <a:r>
              <a:rPr lang="en-US" sz="1800" dirty="0">
                <a:solidFill>
                  <a:schemeClr val="tx1"/>
                </a:solidFill>
              </a:rPr>
              <a:t>LinkedIn followers = 18,000</a:t>
            </a:r>
          </a:p>
          <a:p>
            <a:r>
              <a:rPr lang="en-US" sz="1800" dirty="0">
                <a:solidFill>
                  <a:schemeClr val="tx1"/>
                </a:solidFill>
              </a:rPr>
              <a:t>Facebook followers = 3,000</a:t>
            </a:r>
          </a:p>
        </p:txBody>
      </p:sp>
    </p:spTree>
    <p:extLst>
      <p:ext uri="{BB962C8B-B14F-4D97-AF65-F5344CB8AC3E}">
        <p14:creationId xmlns:p14="http://schemas.microsoft.com/office/powerpoint/2010/main" val="2976295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Day 3 – Sunday, </a:t>
            </a:r>
            <a:r>
              <a:rPr lang="en-GB" dirty="0" err="1"/>
              <a:t>cont</a:t>
            </a:r>
            <a:r>
              <a:rPr lang="en-GB" dirty="0"/>
              <a:t>…</a:t>
            </a:r>
          </a:p>
        </p:txBody>
      </p:sp>
      <p:sp>
        <p:nvSpPr>
          <p:cNvPr id="6" name="Rectangle 4">
            <a:extLst>
              <a:ext uri="{FF2B5EF4-FFF2-40B4-BE49-F238E27FC236}">
                <a16:creationId xmlns:a16="http://schemas.microsoft.com/office/drawing/2014/main" id="{71D9A238-F4FC-4CE3-B31B-ADD849620A11}"/>
              </a:ext>
            </a:extLst>
          </p:cNvPr>
          <p:cNvSpPr>
            <a:spLocks noChangeArrowheads="1"/>
          </p:cNvSpPr>
          <p:nvPr/>
        </p:nvSpPr>
        <p:spPr bwMode="auto">
          <a:xfrm>
            <a:off x="1751807" y="2954180"/>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br>
              <a:rPr lang="en-US" altLang="en-US" sz="800"/>
            </a:br>
            <a:endParaRPr lang="en-US" altLang="en-US">
              <a:latin typeface="Arial" panose="020B0604020202020204" pitchFamily="34" charset="0"/>
            </a:endParaRPr>
          </a:p>
        </p:txBody>
      </p:sp>
      <p:sp>
        <p:nvSpPr>
          <p:cNvPr id="7" name="Text Placeholder 3">
            <a:extLst>
              <a:ext uri="{FF2B5EF4-FFF2-40B4-BE49-F238E27FC236}">
                <a16:creationId xmlns:a16="http://schemas.microsoft.com/office/drawing/2014/main" id="{805342CA-7E79-4727-A829-448E30BC8365}"/>
              </a:ext>
            </a:extLst>
          </p:cNvPr>
          <p:cNvSpPr txBox="1">
            <a:spLocks/>
          </p:cNvSpPr>
          <p:nvPr/>
        </p:nvSpPr>
        <p:spPr>
          <a:xfrm>
            <a:off x="1342678" y="1690464"/>
            <a:ext cx="9531212" cy="1661993"/>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dirty="0">
                <a:solidFill>
                  <a:srgbClr val="0073AE"/>
                </a:solidFill>
              </a:rPr>
              <a:t>3pm</a:t>
            </a:r>
          </a:p>
          <a:p>
            <a:endParaRPr lang="en-US" sz="1800" dirty="0">
              <a:solidFill>
                <a:schemeClr val="tx1"/>
              </a:solidFill>
            </a:endParaRPr>
          </a:p>
          <a:p>
            <a:r>
              <a:rPr lang="en-US" sz="1800" dirty="0">
                <a:solidFill>
                  <a:srgbClr val="0070C0"/>
                </a:solidFill>
              </a:rPr>
              <a:t>Janes LinkedIn account now posts this:</a:t>
            </a:r>
          </a:p>
          <a:p>
            <a:endParaRPr lang="en-US" sz="1800" dirty="0">
              <a:solidFill>
                <a:schemeClr val="tx1"/>
              </a:solidFill>
            </a:endParaRPr>
          </a:p>
          <a:p>
            <a:r>
              <a:rPr lang="en-US" sz="1800" dirty="0">
                <a:solidFill>
                  <a:schemeClr val="tx1"/>
                </a:solidFill>
              </a:rPr>
              <a:t>We have been the victim of a cyber-attack and all our data has been stolen, as a result I have decided to resign with immediate effect.</a:t>
            </a:r>
          </a:p>
        </p:txBody>
      </p:sp>
    </p:spTree>
    <p:extLst>
      <p:ext uri="{BB962C8B-B14F-4D97-AF65-F5344CB8AC3E}">
        <p14:creationId xmlns:p14="http://schemas.microsoft.com/office/powerpoint/2010/main" val="2381803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Day 4 – Monday</a:t>
            </a:r>
          </a:p>
        </p:txBody>
      </p:sp>
      <p:sp>
        <p:nvSpPr>
          <p:cNvPr id="6" name="Rectangle 4">
            <a:extLst>
              <a:ext uri="{FF2B5EF4-FFF2-40B4-BE49-F238E27FC236}">
                <a16:creationId xmlns:a16="http://schemas.microsoft.com/office/drawing/2014/main" id="{71D9A238-F4FC-4CE3-B31B-ADD849620A11}"/>
              </a:ext>
            </a:extLst>
          </p:cNvPr>
          <p:cNvSpPr>
            <a:spLocks noChangeArrowheads="1"/>
          </p:cNvSpPr>
          <p:nvPr/>
        </p:nvSpPr>
        <p:spPr bwMode="auto">
          <a:xfrm>
            <a:off x="1751807" y="2954180"/>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br>
              <a:rPr lang="en-US" altLang="en-US" sz="800"/>
            </a:br>
            <a:endParaRPr lang="en-US" altLang="en-US">
              <a:latin typeface="Arial" panose="020B0604020202020204" pitchFamily="34" charset="0"/>
            </a:endParaRPr>
          </a:p>
        </p:txBody>
      </p:sp>
      <p:sp>
        <p:nvSpPr>
          <p:cNvPr id="5" name="Text Placeholder 3">
            <a:extLst>
              <a:ext uri="{FF2B5EF4-FFF2-40B4-BE49-F238E27FC236}">
                <a16:creationId xmlns:a16="http://schemas.microsoft.com/office/drawing/2014/main" id="{9958B614-D591-4D0E-A507-B03865AEDFA2}"/>
              </a:ext>
            </a:extLst>
          </p:cNvPr>
          <p:cNvSpPr txBox="1">
            <a:spLocks/>
          </p:cNvSpPr>
          <p:nvPr/>
        </p:nvSpPr>
        <p:spPr>
          <a:xfrm>
            <a:off x="1414686" y="1916832"/>
            <a:ext cx="8374811" cy="553998"/>
          </a:xfrm>
          <a:prstGeom prst="rect">
            <a:avLst/>
          </a:prstGeom>
        </p:spPr>
        <p:txBody>
          <a:bodyPr vert="horz" lIns="0" tIns="0" rIns="0" bIns="0" rtlCol="0" anchor="t" anchorCtr="0">
            <a:spAutoFit/>
          </a:bodyP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dirty="0">
                <a:solidFill>
                  <a:srgbClr val="0073AE"/>
                </a:solidFill>
              </a:rPr>
              <a:t>Jane is flooded with employee, board, and client request about what is happening at Cassandra Networks</a:t>
            </a:r>
          </a:p>
        </p:txBody>
      </p:sp>
    </p:spTree>
    <p:extLst>
      <p:ext uri="{BB962C8B-B14F-4D97-AF65-F5344CB8AC3E}">
        <p14:creationId xmlns:p14="http://schemas.microsoft.com/office/powerpoint/2010/main" val="4033450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Day 5 – Tuesday</a:t>
            </a:r>
          </a:p>
        </p:txBody>
      </p:sp>
      <p:sp>
        <p:nvSpPr>
          <p:cNvPr id="6" name="Rectangle 4">
            <a:extLst>
              <a:ext uri="{FF2B5EF4-FFF2-40B4-BE49-F238E27FC236}">
                <a16:creationId xmlns:a16="http://schemas.microsoft.com/office/drawing/2014/main" id="{71D9A238-F4FC-4CE3-B31B-ADD849620A11}"/>
              </a:ext>
            </a:extLst>
          </p:cNvPr>
          <p:cNvSpPr>
            <a:spLocks noChangeArrowheads="1"/>
          </p:cNvSpPr>
          <p:nvPr/>
        </p:nvSpPr>
        <p:spPr bwMode="auto">
          <a:xfrm>
            <a:off x="1751807" y="2954180"/>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br>
              <a:rPr lang="en-US" altLang="en-US" sz="800"/>
            </a:br>
            <a:endParaRPr lang="en-US" altLang="en-US">
              <a:latin typeface="Arial" panose="020B0604020202020204" pitchFamily="34" charset="0"/>
            </a:endParaRPr>
          </a:p>
        </p:txBody>
      </p:sp>
      <p:sp>
        <p:nvSpPr>
          <p:cNvPr id="7" name="Text Placeholder 3">
            <a:extLst>
              <a:ext uri="{FF2B5EF4-FFF2-40B4-BE49-F238E27FC236}">
                <a16:creationId xmlns:a16="http://schemas.microsoft.com/office/drawing/2014/main" id="{9EEC31CF-019C-41F3-AC7C-B0D957867CB8}"/>
              </a:ext>
            </a:extLst>
          </p:cNvPr>
          <p:cNvSpPr txBox="1">
            <a:spLocks/>
          </p:cNvSpPr>
          <p:nvPr/>
        </p:nvSpPr>
        <p:spPr>
          <a:xfrm>
            <a:off x="1558702" y="1645915"/>
            <a:ext cx="8229600" cy="5262979"/>
          </a:xfrm>
          <a:prstGeom prst="rect">
            <a:avLst/>
          </a:prstGeom>
        </p:spPr>
        <p:txBody>
          <a:bodyPr vert="horz" lIns="0" tIns="0" rIns="0" bIns="0" rtlCol="0" anchor="t" anchorCtr="0">
            <a:spAutoFit/>
          </a:bodyP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800"/>
              </a:spcAft>
            </a:pPr>
            <a:r>
              <a:rPr lang="en-US" sz="1800" dirty="0">
                <a:solidFill>
                  <a:srgbClr val="0073AE"/>
                </a:solidFill>
              </a:rPr>
              <a:t>An email is sent to Chad, CFO with the following:  </a:t>
            </a:r>
          </a:p>
          <a:p>
            <a:pPr>
              <a:spcAft>
                <a:spcPts val="1600"/>
              </a:spcAft>
            </a:pPr>
            <a:r>
              <a:rPr lang="en-US" sz="1800" dirty="0">
                <a:solidFill>
                  <a:schemeClr val="tx1"/>
                </a:solidFill>
              </a:rPr>
              <a:t>Dear Chad,</a:t>
            </a:r>
          </a:p>
          <a:p>
            <a:pPr>
              <a:spcAft>
                <a:spcPts val="1600"/>
              </a:spcAft>
            </a:pPr>
            <a:r>
              <a:rPr lang="en-US" sz="1800" dirty="0">
                <a:solidFill>
                  <a:schemeClr val="tx1"/>
                </a:solidFill>
              </a:rPr>
              <a:t>We managed to gain access to some things we probably shouldn't have had access to.  After looking through these files and information we found something that stood out to us.  Pricing information and customer personal information. </a:t>
            </a:r>
          </a:p>
          <a:p>
            <a:pPr>
              <a:spcAft>
                <a:spcPts val="1600"/>
              </a:spcAft>
            </a:pPr>
            <a:r>
              <a:rPr lang="en-US" sz="1800" dirty="0">
                <a:solidFill>
                  <a:schemeClr val="tx1"/>
                </a:solidFill>
              </a:rPr>
              <a:t>Like you, we are a for-profit group. Due to security reasons we are only able to receive </a:t>
            </a:r>
            <a:br>
              <a:rPr lang="en-US" sz="1800" dirty="0">
                <a:solidFill>
                  <a:schemeClr val="tx1"/>
                </a:solidFill>
              </a:rPr>
            </a:br>
            <a:r>
              <a:rPr lang="en-US" sz="1800" dirty="0">
                <a:solidFill>
                  <a:schemeClr val="tx1"/>
                </a:solidFill>
              </a:rPr>
              <a:t>our payment in bitcoin. If you are interested in keeping this information private, please </a:t>
            </a:r>
            <a:br>
              <a:rPr lang="en-US" sz="1800" dirty="0">
                <a:solidFill>
                  <a:schemeClr val="tx1"/>
                </a:solidFill>
              </a:rPr>
            </a:br>
            <a:r>
              <a:rPr lang="en-US" sz="1800" dirty="0">
                <a:solidFill>
                  <a:schemeClr val="tx1"/>
                </a:solidFill>
              </a:rPr>
              <a:t>send 15 bitcoins to the bitcoin address listed at the very bottom of this email. </a:t>
            </a:r>
          </a:p>
          <a:p>
            <a:pPr>
              <a:spcAft>
                <a:spcPts val="1600"/>
              </a:spcAft>
            </a:pPr>
            <a:r>
              <a:rPr lang="en-US" sz="1800" dirty="0">
                <a:solidFill>
                  <a:schemeClr val="tx1"/>
                </a:solidFill>
              </a:rPr>
              <a:t>We advise you to keep this confidential.   </a:t>
            </a:r>
          </a:p>
          <a:p>
            <a:pPr>
              <a:spcAft>
                <a:spcPts val="1600"/>
              </a:spcAft>
            </a:pPr>
            <a:r>
              <a:rPr lang="en-US" sz="1800" dirty="0">
                <a:solidFill>
                  <a:schemeClr val="tx1"/>
                </a:solidFill>
              </a:rPr>
              <a:t>Bitcoin Address: 1P4STNLNAOGNrLRFCyER2vfQVjKRMG7ihGDoy8</a:t>
            </a:r>
          </a:p>
          <a:p>
            <a:pPr>
              <a:spcAft>
                <a:spcPts val="1000"/>
              </a:spcAft>
            </a:pPr>
            <a:r>
              <a:rPr lang="en-US" sz="1800" dirty="0">
                <a:solidFill>
                  <a:schemeClr val="tx1"/>
                </a:solidFill>
              </a:rPr>
              <a:t>Two days. Noon pacific time.</a:t>
            </a:r>
          </a:p>
          <a:p>
            <a:endParaRPr lang="en-US" sz="1800" dirty="0"/>
          </a:p>
        </p:txBody>
      </p:sp>
    </p:spTree>
    <p:extLst>
      <p:ext uri="{BB962C8B-B14F-4D97-AF65-F5344CB8AC3E}">
        <p14:creationId xmlns:p14="http://schemas.microsoft.com/office/powerpoint/2010/main" val="2684327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Day 6 </a:t>
            </a:r>
            <a:r>
              <a:rPr lang="en-GB"/>
              <a:t>– Wednesday</a:t>
            </a:r>
            <a:endParaRPr lang="en-GB" dirty="0"/>
          </a:p>
        </p:txBody>
      </p:sp>
      <p:sp>
        <p:nvSpPr>
          <p:cNvPr id="6" name="Rectangle 4">
            <a:extLst>
              <a:ext uri="{FF2B5EF4-FFF2-40B4-BE49-F238E27FC236}">
                <a16:creationId xmlns:a16="http://schemas.microsoft.com/office/drawing/2014/main" id="{71D9A238-F4FC-4CE3-B31B-ADD849620A11}"/>
              </a:ext>
            </a:extLst>
          </p:cNvPr>
          <p:cNvSpPr>
            <a:spLocks noChangeArrowheads="1"/>
          </p:cNvSpPr>
          <p:nvPr/>
        </p:nvSpPr>
        <p:spPr bwMode="auto">
          <a:xfrm>
            <a:off x="1751807" y="2954180"/>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br>
              <a:rPr lang="en-US" altLang="en-US" sz="800"/>
            </a:br>
            <a:endParaRPr lang="en-US" altLang="en-US">
              <a:latin typeface="Arial" panose="020B0604020202020204" pitchFamily="34" charset="0"/>
            </a:endParaRPr>
          </a:p>
        </p:txBody>
      </p:sp>
      <p:sp>
        <p:nvSpPr>
          <p:cNvPr id="7" name="Text Placeholder 4">
            <a:extLst>
              <a:ext uri="{FF2B5EF4-FFF2-40B4-BE49-F238E27FC236}">
                <a16:creationId xmlns:a16="http://schemas.microsoft.com/office/drawing/2014/main" id="{F0BE8FBB-05B3-48FA-8F6B-5A13D73F6482}"/>
              </a:ext>
            </a:extLst>
          </p:cNvPr>
          <p:cNvSpPr txBox="1">
            <a:spLocks/>
          </p:cNvSpPr>
          <p:nvPr/>
        </p:nvSpPr>
        <p:spPr>
          <a:xfrm>
            <a:off x="1558702" y="1700808"/>
            <a:ext cx="8229600" cy="4801314"/>
          </a:xfrm>
          <a:prstGeom prst="rect">
            <a:avLst/>
          </a:prstGeom>
        </p:spPr>
        <p:txBody>
          <a:bodyPr vert="horz" lIns="0" tIns="0" rIns="0" bIns="0" rtlCol="0" anchor="t" anchorCtr="0">
            <a:spAutoFit/>
          </a:bodyP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dirty="0">
                <a:solidFill>
                  <a:srgbClr val="0073AE"/>
                </a:solidFill>
              </a:rPr>
              <a:t>The head of HR in NL, Jennifer, calls the help desk and informs them that her password does not work on the payroll accounting system. She apparently has been locked out.   </a:t>
            </a:r>
          </a:p>
          <a:p>
            <a:endParaRPr lang="en-US" sz="1800" dirty="0"/>
          </a:p>
          <a:p>
            <a:pPr>
              <a:spcAft>
                <a:spcPts val="1800"/>
              </a:spcAft>
            </a:pPr>
            <a:r>
              <a:rPr lang="en-US" sz="1800" dirty="0"/>
              <a:t>Chad receives another email:  </a:t>
            </a:r>
            <a:endParaRPr lang="en-US" sz="1800" i="1" dirty="0"/>
          </a:p>
          <a:p>
            <a:pPr>
              <a:spcAft>
                <a:spcPts val="1800"/>
              </a:spcAft>
            </a:pPr>
            <a:r>
              <a:rPr lang="en-US" sz="1800" dirty="0"/>
              <a:t>Paying our fee is less expensive than going out of business. Here is proof of my request.</a:t>
            </a:r>
          </a:p>
          <a:p>
            <a:pPr>
              <a:spcAft>
                <a:spcPts val="1800"/>
              </a:spcAft>
            </a:pPr>
            <a:r>
              <a:rPr lang="en-US" sz="1800" dirty="0"/>
              <a:t>As you can see, we have lots of client information including SSN, pricing sheets of what you charge clients, and inside communications that not flattering about your clients.  </a:t>
            </a:r>
          </a:p>
          <a:p>
            <a:pPr>
              <a:spcAft>
                <a:spcPts val="1800"/>
              </a:spcAft>
            </a:pPr>
            <a:r>
              <a:rPr lang="en-US" sz="1800" dirty="0"/>
              <a:t>I am sure state regulators, customers, and vendors would be highly interested in your practices.   </a:t>
            </a:r>
          </a:p>
          <a:p>
            <a:endParaRPr lang="en-US" sz="1800" dirty="0"/>
          </a:p>
          <a:p>
            <a:endParaRPr lang="en-US" sz="1800" dirty="0"/>
          </a:p>
        </p:txBody>
      </p:sp>
    </p:spTree>
    <p:extLst>
      <p:ext uri="{BB962C8B-B14F-4D97-AF65-F5344CB8AC3E}">
        <p14:creationId xmlns:p14="http://schemas.microsoft.com/office/powerpoint/2010/main" val="2173536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Day 7 – Thursday</a:t>
            </a:r>
          </a:p>
        </p:txBody>
      </p:sp>
      <p:sp>
        <p:nvSpPr>
          <p:cNvPr id="6" name="Rectangle 4">
            <a:extLst>
              <a:ext uri="{FF2B5EF4-FFF2-40B4-BE49-F238E27FC236}">
                <a16:creationId xmlns:a16="http://schemas.microsoft.com/office/drawing/2014/main" id="{71D9A238-F4FC-4CE3-B31B-ADD849620A11}"/>
              </a:ext>
            </a:extLst>
          </p:cNvPr>
          <p:cNvSpPr>
            <a:spLocks noChangeArrowheads="1"/>
          </p:cNvSpPr>
          <p:nvPr/>
        </p:nvSpPr>
        <p:spPr bwMode="auto">
          <a:xfrm>
            <a:off x="1751807" y="2954180"/>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br>
              <a:rPr lang="en-US" altLang="en-US" sz="800"/>
            </a:br>
            <a:endParaRPr lang="en-US" altLang="en-US">
              <a:latin typeface="Arial" panose="020B0604020202020204" pitchFamily="34" charset="0"/>
            </a:endParaRPr>
          </a:p>
        </p:txBody>
      </p:sp>
      <p:sp>
        <p:nvSpPr>
          <p:cNvPr id="5" name="Text Placeholder 4">
            <a:extLst>
              <a:ext uri="{FF2B5EF4-FFF2-40B4-BE49-F238E27FC236}">
                <a16:creationId xmlns:a16="http://schemas.microsoft.com/office/drawing/2014/main" id="{B96E289C-D41C-4128-A1B3-F89E464042B4}"/>
              </a:ext>
            </a:extLst>
          </p:cNvPr>
          <p:cNvSpPr txBox="1">
            <a:spLocks/>
          </p:cNvSpPr>
          <p:nvPr/>
        </p:nvSpPr>
        <p:spPr>
          <a:xfrm>
            <a:off x="1558702" y="1988840"/>
            <a:ext cx="8229600" cy="2554545"/>
          </a:xfrm>
          <a:prstGeom prst="rect">
            <a:avLst/>
          </a:prstGeom>
        </p:spPr>
        <p:txBody>
          <a:bodyPr vert="horz" lIns="0" tIns="0" rIns="0" bIns="0" rtlCol="0" anchor="t" anchorCtr="0">
            <a:spAutoFit/>
          </a:bodyP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600"/>
              </a:spcAft>
            </a:pPr>
            <a:r>
              <a:rPr lang="en-US" sz="1800">
                <a:solidFill>
                  <a:srgbClr val="0073AE"/>
                </a:solidFill>
              </a:rPr>
              <a:t>A board meeting is scheduled for today.  </a:t>
            </a:r>
          </a:p>
          <a:p>
            <a:pPr>
              <a:spcAft>
                <a:spcPts val="1600"/>
              </a:spcAft>
            </a:pPr>
            <a:r>
              <a:rPr lang="en-US" sz="1800"/>
              <a:t>Neither Chad nor Jane have received any more messages.  </a:t>
            </a:r>
          </a:p>
          <a:p>
            <a:pPr>
              <a:spcAft>
                <a:spcPts val="1600"/>
              </a:spcAft>
            </a:pPr>
            <a:r>
              <a:rPr lang="en-US" sz="1800"/>
              <a:t>Multiple company IT support  has swept the network with tools that they have. Nothing appears out of the ordinary. </a:t>
            </a:r>
          </a:p>
          <a:p>
            <a:endParaRPr lang="en-US" sz="1800"/>
          </a:p>
          <a:p>
            <a:endParaRPr lang="en-US" sz="1800"/>
          </a:p>
          <a:p>
            <a:endParaRPr lang="en-US" sz="1800" dirty="0"/>
          </a:p>
        </p:txBody>
      </p:sp>
    </p:spTree>
    <p:extLst>
      <p:ext uri="{BB962C8B-B14F-4D97-AF65-F5344CB8AC3E}">
        <p14:creationId xmlns:p14="http://schemas.microsoft.com/office/powerpoint/2010/main" val="929348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Day 11 – Monday</a:t>
            </a:r>
          </a:p>
        </p:txBody>
      </p:sp>
      <p:sp>
        <p:nvSpPr>
          <p:cNvPr id="6" name="Rectangle 4">
            <a:extLst>
              <a:ext uri="{FF2B5EF4-FFF2-40B4-BE49-F238E27FC236}">
                <a16:creationId xmlns:a16="http://schemas.microsoft.com/office/drawing/2014/main" id="{71D9A238-F4FC-4CE3-B31B-ADD849620A11}"/>
              </a:ext>
            </a:extLst>
          </p:cNvPr>
          <p:cNvSpPr>
            <a:spLocks noChangeArrowheads="1"/>
          </p:cNvSpPr>
          <p:nvPr/>
        </p:nvSpPr>
        <p:spPr bwMode="auto">
          <a:xfrm>
            <a:off x="1751807" y="2954180"/>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br>
              <a:rPr lang="en-US" altLang="en-US" sz="800"/>
            </a:br>
            <a:endParaRPr lang="en-US" altLang="en-US">
              <a:latin typeface="Arial" panose="020B0604020202020204" pitchFamily="34" charset="0"/>
            </a:endParaRPr>
          </a:p>
        </p:txBody>
      </p:sp>
      <p:sp>
        <p:nvSpPr>
          <p:cNvPr id="7" name="Text Placeholder 4">
            <a:extLst>
              <a:ext uri="{FF2B5EF4-FFF2-40B4-BE49-F238E27FC236}">
                <a16:creationId xmlns:a16="http://schemas.microsoft.com/office/drawing/2014/main" id="{2CCEFB9E-3AD8-46C2-AAAB-C4A8A7000068}"/>
              </a:ext>
            </a:extLst>
          </p:cNvPr>
          <p:cNvSpPr txBox="1">
            <a:spLocks/>
          </p:cNvSpPr>
          <p:nvPr/>
        </p:nvSpPr>
        <p:spPr>
          <a:xfrm>
            <a:off x="1558702" y="1972663"/>
            <a:ext cx="8229600" cy="2626360"/>
          </a:xfrm>
          <a:prstGeom prst="rect">
            <a:avLst/>
          </a:prstGeom>
        </p:spPr>
        <p:txBody>
          <a:bodyPr vert="horz" lIns="0" tIns="0" rIns="0" bIns="0" rtlCol="0" anchor="t" anchorCtr="0">
            <a:spAutoFit/>
          </a:bodyP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600"/>
              </a:spcAft>
            </a:pPr>
            <a:r>
              <a:rPr lang="en-US" sz="1800" dirty="0">
                <a:solidFill>
                  <a:srgbClr val="0073AE"/>
                </a:solidFill>
              </a:rPr>
              <a:t>Chad, the CFO, has informed the General Counsel that </a:t>
            </a:r>
            <a:br>
              <a:rPr lang="en-US" sz="1800" dirty="0">
                <a:solidFill>
                  <a:srgbClr val="0073AE"/>
                </a:solidFill>
              </a:rPr>
            </a:br>
            <a:r>
              <a:rPr lang="en-US" sz="1800" dirty="0">
                <a:solidFill>
                  <a:srgbClr val="0073AE"/>
                </a:solidFill>
              </a:rPr>
              <a:t>he was part of the Panama Papers related to his accounts and had received ransom requests via email in the past. </a:t>
            </a:r>
          </a:p>
          <a:p>
            <a:pPr>
              <a:spcAft>
                <a:spcPts val="1600"/>
              </a:spcAft>
            </a:pPr>
            <a:r>
              <a:rPr lang="en-US" sz="1800" dirty="0"/>
              <a:t>He is concerned with the costs being expensed by the company for </a:t>
            </a:r>
            <a:br>
              <a:rPr lang="en-US" sz="1800" dirty="0"/>
            </a:br>
            <a:r>
              <a:rPr lang="en-US" sz="1800" dirty="0"/>
              <a:t>chasing a ghost.  </a:t>
            </a:r>
          </a:p>
          <a:p>
            <a:r>
              <a:rPr lang="en-US" sz="1800" dirty="0"/>
              <a:t>In addition, he points to several audits that the company has performed </a:t>
            </a:r>
            <a:br>
              <a:rPr lang="en-US" sz="1800" dirty="0"/>
            </a:br>
            <a:r>
              <a:rPr lang="en-US" sz="1800" dirty="0"/>
              <a:t>and our systems are secure.</a:t>
            </a:r>
          </a:p>
          <a:p>
            <a:endParaRPr lang="en-US" sz="1800" dirty="0"/>
          </a:p>
        </p:txBody>
      </p:sp>
    </p:spTree>
    <p:extLst>
      <p:ext uri="{BB962C8B-B14F-4D97-AF65-F5344CB8AC3E}">
        <p14:creationId xmlns:p14="http://schemas.microsoft.com/office/powerpoint/2010/main" val="2219171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Day 12 – Tuesday</a:t>
            </a:r>
          </a:p>
        </p:txBody>
      </p:sp>
      <p:sp>
        <p:nvSpPr>
          <p:cNvPr id="6" name="Rectangle 4">
            <a:extLst>
              <a:ext uri="{FF2B5EF4-FFF2-40B4-BE49-F238E27FC236}">
                <a16:creationId xmlns:a16="http://schemas.microsoft.com/office/drawing/2014/main" id="{71D9A238-F4FC-4CE3-B31B-ADD849620A11}"/>
              </a:ext>
            </a:extLst>
          </p:cNvPr>
          <p:cNvSpPr>
            <a:spLocks noChangeArrowheads="1"/>
          </p:cNvSpPr>
          <p:nvPr/>
        </p:nvSpPr>
        <p:spPr bwMode="auto">
          <a:xfrm>
            <a:off x="1751807" y="2954180"/>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br>
              <a:rPr lang="en-US" altLang="en-US" sz="800"/>
            </a:br>
            <a:endParaRPr lang="en-US" altLang="en-US">
              <a:latin typeface="Arial" panose="020B0604020202020204" pitchFamily="34" charset="0"/>
            </a:endParaRPr>
          </a:p>
        </p:txBody>
      </p:sp>
      <p:sp>
        <p:nvSpPr>
          <p:cNvPr id="5" name="Text Placeholder 4">
            <a:extLst>
              <a:ext uri="{FF2B5EF4-FFF2-40B4-BE49-F238E27FC236}">
                <a16:creationId xmlns:a16="http://schemas.microsoft.com/office/drawing/2014/main" id="{F8492801-7716-46D4-998C-E18BA5546913}"/>
              </a:ext>
            </a:extLst>
          </p:cNvPr>
          <p:cNvSpPr txBox="1">
            <a:spLocks/>
          </p:cNvSpPr>
          <p:nvPr/>
        </p:nvSpPr>
        <p:spPr>
          <a:xfrm>
            <a:off x="1630710" y="2060848"/>
            <a:ext cx="8229600" cy="1938992"/>
          </a:xfrm>
          <a:prstGeom prst="rect">
            <a:avLst/>
          </a:prstGeom>
        </p:spPr>
        <p:txBody>
          <a:bodyPr vert="horz" lIns="0" tIns="0" rIns="0" bIns="0" rtlCol="0" anchor="t" anchorCtr="0">
            <a:spAutoFit/>
          </a:bodyP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dirty="0">
                <a:solidFill>
                  <a:srgbClr val="0073AE"/>
                </a:solidFill>
              </a:rPr>
              <a:t>As of 9:00 am, over 200 employees have called the HR departments in the US as their paychecks have not been deposited into their accounts.   </a:t>
            </a:r>
          </a:p>
          <a:p>
            <a:endParaRPr lang="en-US" sz="1800" dirty="0"/>
          </a:p>
          <a:p>
            <a:r>
              <a:rPr lang="en-US" sz="1800" dirty="0"/>
              <a:t>Jennifer, head of HR, </a:t>
            </a:r>
            <a:br>
              <a:rPr lang="en-US" sz="1800" dirty="0"/>
            </a:br>
            <a:r>
              <a:rPr lang="en-US" sz="1800" dirty="0"/>
              <a:t>has passed out and an </a:t>
            </a:r>
            <a:br>
              <a:rPr lang="en-US" sz="1800" dirty="0"/>
            </a:br>
            <a:r>
              <a:rPr lang="en-US" sz="1800" dirty="0"/>
              <a:t>ambulance has been called </a:t>
            </a:r>
            <a:br>
              <a:rPr lang="en-US" sz="1800" dirty="0"/>
            </a:br>
            <a:r>
              <a:rPr lang="en-US" sz="1800" dirty="0"/>
              <a:t>to corporate headquarters.  </a:t>
            </a:r>
          </a:p>
        </p:txBody>
      </p:sp>
      <p:pic>
        <p:nvPicPr>
          <p:cNvPr id="8" name="Picture 7">
            <a:extLst>
              <a:ext uri="{FF2B5EF4-FFF2-40B4-BE49-F238E27FC236}">
                <a16:creationId xmlns:a16="http://schemas.microsoft.com/office/drawing/2014/main" id="{D6F311E9-89E1-489B-8492-296B58DD3B64}"/>
              </a:ext>
            </a:extLst>
          </p:cNvPr>
          <p:cNvPicPr>
            <a:picLocks noChangeAspect="1"/>
          </p:cNvPicPr>
          <p:nvPr/>
        </p:nvPicPr>
        <p:blipFill>
          <a:blip r:embed="rId2"/>
          <a:stretch>
            <a:fillRect/>
          </a:stretch>
        </p:blipFill>
        <p:spPr>
          <a:xfrm>
            <a:off x="5974111" y="3203849"/>
            <a:ext cx="3152775" cy="2085975"/>
          </a:xfrm>
          <a:prstGeom prst="rect">
            <a:avLst/>
          </a:prstGeom>
        </p:spPr>
      </p:pic>
    </p:spTree>
    <p:extLst>
      <p:ext uri="{BB962C8B-B14F-4D97-AF65-F5344CB8AC3E}">
        <p14:creationId xmlns:p14="http://schemas.microsoft.com/office/powerpoint/2010/main" val="3819358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Day 13 – Wednesday</a:t>
            </a:r>
          </a:p>
        </p:txBody>
      </p:sp>
      <p:sp>
        <p:nvSpPr>
          <p:cNvPr id="6" name="Rectangle 4">
            <a:extLst>
              <a:ext uri="{FF2B5EF4-FFF2-40B4-BE49-F238E27FC236}">
                <a16:creationId xmlns:a16="http://schemas.microsoft.com/office/drawing/2014/main" id="{71D9A238-F4FC-4CE3-B31B-ADD849620A11}"/>
              </a:ext>
            </a:extLst>
          </p:cNvPr>
          <p:cNvSpPr>
            <a:spLocks noChangeArrowheads="1"/>
          </p:cNvSpPr>
          <p:nvPr/>
        </p:nvSpPr>
        <p:spPr bwMode="auto">
          <a:xfrm>
            <a:off x="1751807" y="2954180"/>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br>
              <a:rPr lang="en-US" altLang="en-US" sz="800"/>
            </a:br>
            <a:endParaRPr lang="en-US" altLang="en-US">
              <a:latin typeface="Arial" panose="020B0604020202020204" pitchFamily="34" charset="0"/>
            </a:endParaRPr>
          </a:p>
        </p:txBody>
      </p:sp>
      <p:sp>
        <p:nvSpPr>
          <p:cNvPr id="7" name="Text Placeholder 4">
            <a:extLst>
              <a:ext uri="{FF2B5EF4-FFF2-40B4-BE49-F238E27FC236}">
                <a16:creationId xmlns:a16="http://schemas.microsoft.com/office/drawing/2014/main" id="{D9DD4735-5B52-4F94-940D-0B82DF9593AB}"/>
              </a:ext>
            </a:extLst>
          </p:cNvPr>
          <p:cNvSpPr txBox="1">
            <a:spLocks/>
          </p:cNvSpPr>
          <p:nvPr/>
        </p:nvSpPr>
        <p:spPr>
          <a:xfrm>
            <a:off x="1630710" y="2058643"/>
            <a:ext cx="8229600" cy="3447098"/>
          </a:xfrm>
          <a:prstGeom prst="rect">
            <a:avLst/>
          </a:prstGeom>
        </p:spPr>
        <p:txBody>
          <a:bodyPr vert="horz" lIns="0" tIns="0" rIns="0" bIns="0" rtlCol="0" anchor="t" anchorCtr="0">
            <a:spAutoFit/>
          </a:bodyP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600"/>
              </a:spcAft>
            </a:pPr>
            <a:r>
              <a:rPr lang="en-US" sz="1800" dirty="0">
                <a:solidFill>
                  <a:srgbClr val="0073AE"/>
                </a:solidFill>
              </a:rPr>
              <a:t>Jane, CEO, and Chad, CFO, both receive the following email:</a:t>
            </a:r>
            <a:endParaRPr lang="en-US" sz="1800" dirty="0"/>
          </a:p>
          <a:p>
            <a:pPr>
              <a:spcAft>
                <a:spcPts val="1600"/>
              </a:spcAft>
            </a:pPr>
            <a:r>
              <a:rPr lang="en-US" sz="1800" dirty="0"/>
              <a:t>I told you we were a for profit business. Shall we continue the exercise.</a:t>
            </a:r>
          </a:p>
          <a:p>
            <a:pPr>
              <a:spcAft>
                <a:spcPts val="1600"/>
              </a:spcAft>
            </a:pPr>
            <a:r>
              <a:rPr lang="en-US" sz="1800" dirty="0"/>
              <a:t>The price is now 30 bitcoin. Make us go away.   </a:t>
            </a:r>
          </a:p>
          <a:p>
            <a:pPr>
              <a:spcAft>
                <a:spcPts val="1600"/>
              </a:spcAft>
            </a:pPr>
            <a:r>
              <a:rPr lang="en-US" sz="1800" dirty="0"/>
              <a:t>If you continue to talk with law enforcement, your attorneys (XXX), I will be amused.  </a:t>
            </a:r>
          </a:p>
          <a:p>
            <a:pPr>
              <a:spcAft>
                <a:spcPts val="1600"/>
              </a:spcAft>
            </a:pPr>
            <a:r>
              <a:rPr lang="en-US" sz="1800" dirty="0"/>
              <a:t>I see Jane is having dinner at 1876 with the President of Investment Firm XT. </a:t>
            </a:r>
          </a:p>
          <a:p>
            <a:pPr>
              <a:spcAft>
                <a:spcPts val="1600"/>
              </a:spcAft>
            </a:pPr>
            <a:r>
              <a:rPr lang="en-US" sz="1800" dirty="0"/>
              <a:t>I am sure they would be interested in your questionable accounting records.      </a:t>
            </a:r>
          </a:p>
          <a:p>
            <a:r>
              <a:rPr lang="en-US" sz="1800" dirty="0"/>
              <a:t>Last chance to pay or we take further action tomorrow </a:t>
            </a:r>
          </a:p>
        </p:txBody>
      </p:sp>
    </p:spTree>
    <p:extLst>
      <p:ext uri="{BB962C8B-B14F-4D97-AF65-F5344CB8AC3E}">
        <p14:creationId xmlns:p14="http://schemas.microsoft.com/office/powerpoint/2010/main" val="3913413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Day 15 – Friday</a:t>
            </a:r>
          </a:p>
        </p:txBody>
      </p:sp>
      <p:sp>
        <p:nvSpPr>
          <p:cNvPr id="6" name="Rectangle 4">
            <a:extLst>
              <a:ext uri="{FF2B5EF4-FFF2-40B4-BE49-F238E27FC236}">
                <a16:creationId xmlns:a16="http://schemas.microsoft.com/office/drawing/2014/main" id="{71D9A238-F4FC-4CE3-B31B-ADD849620A11}"/>
              </a:ext>
            </a:extLst>
          </p:cNvPr>
          <p:cNvSpPr>
            <a:spLocks noChangeArrowheads="1"/>
          </p:cNvSpPr>
          <p:nvPr/>
        </p:nvSpPr>
        <p:spPr bwMode="auto">
          <a:xfrm>
            <a:off x="1751807" y="2954180"/>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br>
              <a:rPr lang="en-US" altLang="en-US" sz="800"/>
            </a:br>
            <a:endParaRPr lang="en-US" altLang="en-US">
              <a:latin typeface="Arial" panose="020B0604020202020204" pitchFamily="34" charset="0"/>
            </a:endParaRPr>
          </a:p>
        </p:txBody>
      </p:sp>
      <p:sp>
        <p:nvSpPr>
          <p:cNvPr id="5" name="Text Placeholder 5">
            <a:extLst>
              <a:ext uri="{FF2B5EF4-FFF2-40B4-BE49-F238E27FC236}">
                <a16:creationId xmlns:a16="http://schemas.microsoft.com/office/drawing/2014/main" id="{A4F58075-A4D3-4D38-B0BD-0898F8771EB5}"/>
              </a:ext>
            </a:extLst>
          </p:cNvPr>
          <p:cNvSpPr txBox="1">
            <a:spLocks/>
          </p:cNvSpPr>
          <p:nvPr/>
        </p:nvSpPr>
        <p:spPr>
          <a:xfrm>
            <a:off x="1751807" y="1989996"/>
            <a:ext cx="4648200" cy="4903907"/>
          </a:xfrm>
          <a:prstGeom prst="rect">
            <a:avLst/>
          </a:prstGeom>
        </p:spPr>
        <p:txBody>
          <a:bodyPr vert="horz" lIns="0" tIns="0" rIns="0" bIns="0" rtlCol="0" anchor="t" anchorCtr="0">
            <a:spAutoFit/>
          </a:bodyP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600"/>
              </a:spcAft>
            </a:pPr>
            <a:r>
              <a:rPr lang="en-US" sz="1800" dirty="0">
                <a:solidFill>
                  <a:srgbClr val="000000"/>
                </a:solidFill>
              </a:rPr>
              <a:t>Computers in UK, US and NL are being encrypted one at a time. The shared drive has now become encrypted.   </a:t>
            </a:r>
          </a:p>
          <a:p>
            <a:pPr>
              <a:spcAft>
                <a:spcPts val="1600"/>
              </a:spcAft>
            </a:pPr>
            <a:r>
              <a:rPr lang="en-US" sz="1800" dirty="0">
                <a:solidFill>
                  <a:srgbClr val="000000"/>
                </a:solidFill>
              </a:rPr>
              <a:t>Employees from multiple countries are calling their help desk.</a:t>
            </a:r>
          </a:p>
          <a:p>
            <a:pPr>
              <a:spcAft>
                <a:spcPts val="1600"/>
              </a:spcAft>
            </a:pPr>
            <a:r>
              <a:rPr lang="en-US" sz="1800" dirty="0">
                <a:solidFill>
                  <a:srgbClr val="000000"/>
                </a:solidFill>
              </a:rPr>
              <a:t>Administrators are unable to log into the </a:t>
            </a:r>
            <a:br>
              <a:rPr lang="en-US" sz="1800" dirty="0">
                <a:solidFill>
                  <a:srgbClr val="000000"/>
                </a:solidFill>
              </a:rPr>
            </a:br>
            <a:r>
              <a:rPr lang="en-US" sz="1800" dirty="0">
                <a:solidFill>
                  <a:srgbClr val="000000"/>
                </a:solidFill>
              </a:rPr>
              <a:t>network to do remote work. </a:t>
            </a:r>
          </a:p>
          <a:p>
            <a:pPr>
              <a:spcAft>
                <a:spcPts val="1600"/>
              </a:spcAft>
            </a:pPr>
            <a:endParaRPr lang="en-US" sz="1800" dirty="0">
              <a:solidFill>
                <a:srgbClr val="000000"/>
              </a:solidFill>
            </a:endParaRPr>
          </a:p>
          <a:p>
            <a:pPr>
              <a:spcAft>
                <a:spcPts val="1600"/>
              </a:spcAft>
            </a:pPr>
            <a:r>
              <a:rPr lang="en-US" sz="1800" dirty="0"/>
              <a:t> </a:t>
            </a:r>
          </a:p>
          <a:p>
            <a:endParaRPr lang="en-US" sz="1800" dirty="0"/>
          </a:p>
          <a:p>
            <a:r>
              <a:rPr lang="en-US" sz="1800" dirty="0"/>
              <a:t> </a:t>
            </a:r>
          </a:p>
          <a:p>
            <a:endParaRPr lang="en-US" sz="1800" dirty="0"/>
          </a:p>
          <a:p>
            <a:endParaRPr lang="en-US" sz="1800" dirty="0"/>
          </a:p>
          <a:p>
            <a:endParaRPr lang="en-US" sz="1800" dirty="0"/>
          </a:p>
        </p:txBody>
      </p:sp>
      <p:pic>
        <p:nvPicPr>
          <p:cNvPr id="8" name="Picture 7">
            <a:extLst>
              <a:ext uri="{FF2B5EF4-FFF2-40B4-BE49-F238E27FC236}">
                <a16:creationId xmlns:a16="http://schemas.microsoft.com/office/drawing/2014/main" id="{A9AA3D50-8C51-415E-980C-B7ACCEBDA151}"/>
              </a:ext>
            </a:extLst>
          </p:cNvPr>
          <p:cNvPicPr>
            <a:picLocks noChangeAspect="1"/>
          </p:cNvPicPr>
          <p:nvPr/>
        </p:nvPicPr>
        <p:blipFill>
          <a:blip r:embed="rId2"/>
          <a:stretch>
            <a:fillRect/>
          </a:stretch>
        </p:blipFill>
        <p:spPr>
          <a:xfrm>
            <a:off x="6962212" y="2033645"/>
            <a:ext cx="3753449" cy="2825955"/>
          </a:xfrm>
          <a:prstGeom prst="rect">
            <a:avLst/>
          </a:prstGeom>
        </p:spPr>
      </p:pic>
    </p:spTree>
    <p:extLst>
      <p:ext uri="{BB962C8B-B14F-4D97-AF65-F5344CB8AC3E}">
        <p14:creationId xmlns:p14="http://schemas.microsoft.com/office/powerpoint/2010/main" val="3140607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Day 18 – Monday</a:t>
            </a:r>
          </a:p>
        </p:txBody>
      </p:sp>
      <p:sp>
        <p:nvSpPr>
          <p:cNvPr id="6" name="Rectangle 4">
            <a:extLst>
              <a:ext uri="{FF2B5EF4-FFF2-40B4-BE49-F238E27FC236}">
                <a16:creationId xmlns:a16="http://schemas.microsoft.com/office/drawing/2014/main" id="{71D9A238-F4FC-4CE3-B31B-ADD849620A11}"/>
              </a:ext>
            </a:extLst>
          </p:cNvPr>
          <p:cNvSpPr>
            <a:spLocks noChangeArrowheads="1"/>
          </p:cNvSpPr>
          <p:nvPr/>
        </p:nvSpPr>
        <p:spPr bwMode="auto">
          <a:xfrm>
            <a:off x="1751807" y="2954180"/>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br>
              <a:rPr lang="en-US" altLang="en-US" sz="800"/>
            </a:br>
            <a:endParaRPr lang="en-US" altLang="en-US">
              <a:latin typeface="Arial" panose="020B0604020202020204" pitchFamily="34" charset="0"/>
            </a:endParaRPr>
          </a:p>
        </p:txBody>
      </p:sp>
      <p:sp>
        <p:nvSpPr>
          <p:cNvPr id="7" name="Text Placeholder 5">
            <a:extLst>
              <a:ext uri="{FF2B5EF4-FFF2-40B4-BE49-F238E27FC236}">
                <a16:creationId xmlns:a16="http://schemas.microsoft.com/office/drawing/2014/main" id="{AB93EA81-BBD5-4C8B-A6BF-8C740CEA2AA9}"/>
              </a:ext>
            </a:extLst>
          </p:cNvPr>
          <p:cNvSpPr txBox="1">
            <a:spLocks/>
          </p:cNvSpPr>
          <p:nvPr/>
        </p:nvSpPr>
        <p:spPr>
          <a:xfrm>
            <a:off x="1553694" y="3702049"/>
            <a:ext cx="8229600" cy="1867178"/>
          </a:xfrm>
          <a:prstGeom prst="rect">
            <a:avLst/>
          </a:prstGeom>
        </p:spPr>
        <p:txBody>
          <a:bodyPr vert="horz" lIns="0" tIns="0" rIns="0" bIns="0" rtlCol="0" anchor="t" anchorCtr="0">
            <a:spAutoFit/>
          </a:bodyP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600"/>
              </a:spcAft>
            </a:pPr>
            <a:r>
              <a:rPr lang="en-US" sz="1800">
                <a:latin typeface="Arial"/>
                <a:cs typeface="Arial"/>
              </a:rPr>
              <a:t>Cybercrime takes many forms, but one of the more insidious and perhaps less obvious manifestations is ransom. This scheme involves sending emails to companies and asking them to send money.  </a:t>
            </a:r>
          </a:p>
          <a:p>
            <a:r>
              <a:rPr lang="en-US" sz="1800">
                <a:latin typeface="Arial"/>
                <a:cs typeface="Arial"/>
              </a:rPr>
              <a:t>My sources tell me Cassandra Networks has been experiencing such an attack. I have reached out for comment; however, have not heard anything back from company representatives..  </a:t>
            </a:r>
            <a:endParaRPr lang="en-US" sz="1800" dirty="0">
              <a:latin typeface="Arial"/>
              <a:cs typeface="Arial"/>
            </a:endParaRPr>
          </a:p>
        </p:txBody>
      </p:sp>
      <p:pic>
        <p:nvPicPr>
          <p:cNvPr id="9" name="Picture 2" descr="Brian Krebs">
            <a:extLst>
              <a:ext uri="{FF2B5EF4-FFF2-40B4-BE49-F238E27FC236}">
                <a16:creationId xmlns:a16="http://schemas.microsoft.com/office/drawing/2014/main" id="{7939D65D-846B-4EF5-BE49-37EAE4CD4B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567" b="5449"/>
          <a:stretch/>
        </p:blipFill>
        <p:spPr bwMode="auto">
          <a:xfrm>
            <a:off x="1096494" y="1720849"/>
            <a:ext cx="9144001" cy="1555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635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59931" y="2438400"/>
            <a:ext cx="5670550"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238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00" y="284400"/>
            <a:ext cx="8111566" cy="461665"/>
          </a:xfrm>
        </p:spPr>
        <p:txBody>
          <a:bodyPr/>
          <a:lstStyle/>
          <a:p>
            <a:r>
              <a:rPr lang="en-GB" dirty="0"/>
              <a:t>Conclusion</a:t>
            </a:r>
          </a:p>
        </p:txBody>
      </p:sp>
      <p:sp>
        <p:nvSpPr>
          <p:cNvPr id="6" name="Rectangle 4">
            <a:extLst>
              <a:ext uri="{FF2B5EF4-FFF2-40B4-BE49-F238E27FC236}">
                <a16:creationId xmlns:a16="http://schemas.microsoft.com/office/drawing/2014/main" id="{71D9A238-F4FC-4CE3-B31B-ADD849620A11}"/>
              </a:ext>
            </a:extLst>
          </p:cNvPr>
          <p:cNvSpPr>
            <a:spLocks noChangeArrowheads="1"/>
          </p:cNvSpPr>
          <p:nvPr/>
        </p:nvSpPr>
        <p:spPr bwMode="auto">
          <a:xfrm>
            <a:off x="1751807" y="2954180"/>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br>
              <a:rPr lang="en-US" altLang="en-US" sz="800"/>
            </a:br>
            <a:endParaRPr lang="en-US" altLang="en-US">
              <a:latin typeface="Arial" panose="020B0604020202020204" pitchFamily="34" charset="0"/>
            </a:endParaRPr>
          </a:p>
        </p:txBody>
      </p:sp>
      <p:graphicFrame>
        <p:nvGraphicFramePr>
          <p:cNvPr id="8" name="Diagram 7">
            <a:extLst>
              <a:ext uri="{FF2B5EF4-FFF2-40B4-BE49-F238E27FC236}">
                <a16:creationId xmlns:a16="http://schemas.microsoft.com/office/drawing/2014/main" id="{9C01B798-13C6-4EB3-A27E-8C97CBF05417}"/>
              </a:ext>
            </a:extLst>
          </p:cNvPr>
          <p:cNvGraphicFramePr/>
          <p:nvPr>
            <p:extLst>
              <p:ext uri="{D42A27DB-BD31-4B8C-83A1-F6EECF244321}">
                <p14:modId xmlns:p14="http://schemas.microsoft.com/office/powerpoint/2010/main" val="3960649731"/>
              </p:ext>
            </p:extLst>
          </p:nvPr>
        </p:nvGraphicFramePr>
        <p:xfrm>
          <a:off x="3862958" y="1268760"/>
          <a:ext cx="7704856" cy="56509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D1D13D82-FC9B-4BE6-9065-85A5496651E5}"/>
              </a:ext>
            </a:extLst>
          </p:cNvPr>
          <p:cNvSpPr txBox="1"/>
          <p:nvPr/>
        </p:nvSpPr>
        <p:spPr>
          <a:xfrm>
            <a:off x="406574" y="1772816"/>
            <a:ext cx="4835134" cy="1107996"/>
          </a:xfrm>
          <a:prstGeom prst="rect">
            <a:avLst/>
          </a:prstGeom>
          <a:noFill/>
        </p:spPr>
        <p:txBody>
          <a:bodyPr wrap="square" lIns="0" tIns="0" rIns="0" bIns="0" rtlCol="0">
            <a:spAutoFit/>
          </a:bodyPr>
          <a:lstStyle/>
          <a:p>
            <a:r>
              <a:rPr lang="en-GB" dirty="0">
                <a:latin typeface="+mj-lt"/>
                <a:ea typeface="Open Sans SemiBold" panose="020B0706030804020204" pitchFamily="34" charset="0"/>
                <a:cs typeface="Open Sans SemiBold" panose="020B0706030804020204" pitchFamily="34" charset="0"/>
              </a:rPr>
              <a:t>Insurance as a Service</a:t>
            </a:r>
          </a:p>
          <a:p>
            <a:pPr lvl="1"/>
            <a:r>
              <a:rPr lang="en-GB" dirty="0">
                <a:latin typeface="+mj-lt"/>
                <a:ea typeface="Open Sans SemiBold" panose="020B0706030804020204" pitchFamily="34" charset="0"/>
                <a:cs typeface="Open Sans SemiBold" panose="020B0706030804020204" pitchFamily="34" charset="0"/>
              </a:rPr>
              <a:t>= managed incident response service </a:t>
            </a:r>
          </a:p>
          <a:p>
            <a:pPr lvl="1"/>
            <a:r>
              <a:rPr lang="en-GB" dirty="0">
                <a:latin typeface="+mj-lt"/>
                <a:ea typeface="Open Sans SemiBold" panose="020B0706030804020204" pitchFamily="34" charset="0"/>
                <a:cs typeface="Open Sans SemiBold" panose="020B0706030804020204" pitchFamily="34" charset="0"/>
              </a:rPr>
              <a:t>= mutual alignment of client and insurer</a:t>
            </a:r>
          </a:p>
          <a:p>
            <a:pPr lvl="1"/>
            <a:r>
              <a:rPr lang="en-GB" dirty="0">
                <a:latin typeface="+mj-lt"/>
                <a:ea typeface="Open Sans SemiBold" panose="020B0706030804020204" pitchFamily="34" charset="0"/>
                <a:cs typeface="Open Sans SemiBold" panose="020B0706030804020204" pitchFamily="34" charset="0"/>
              </a:rPr>
              <a:t>= cost benefits</a:t>
            </a:r>
          </a:p>
        </p:txBody>
      </p:sp>
      <p:sp>
        <p:nvSpPr>
          <p:cNvPr id="10" name="TextBox 9">
            <a:extLst>
              <a:ext uri="{FF2B5EF4-FFF2-40B4-BE49-F238E27FC236}">
                <a16:creationId xmlns:a16="http://schemas.microsoft.com/office/drawing/2014/main" id="{7988F8EE-6077-41CA-B1E7-FD6DCECB1735}"/>
              </a:ext>
            </a:extLst>
          </p:cNvPr>
          <p:cNvSpPr txBox="1"/>
          <p:nvPr/>
        </p:nvSpPr>
        <p:spPr>
          <a:xfrm>
            <a:off x="406574" y="3140968"/>
            <a:ext cx="4835134" cy="1107996"/>
          </a:xfrm>
          <a:prstGeom prst="rect">
            <a:avLst/>
          </a:prstGeom>
          <a:noFill/>
        </p:spPr>
        <p:txBody>
          <a:bodyPr wrap="square" lIns="0" tIns="0" rIns="0" bIns="0" rtlCol="0">
            <a:spAutoFit/>
          </a:bodyPr>
          <a:lstStyle/>
          <a:p>
            <a:r>
              <a:rPr lang="en-GB" dirty="0">
                <a:latin typeface="+mj-lt"/>
                <a:ea typeface="Open Sans SemiBold" panose="020B0706030804020204" pitchFamily="34" charset="0"/>
                <a:cs typeface="Open Sans SemiBold" panose="020B0706030804020204" pitchFamily="34" charset="0"/>
              </a:rPr>
              <a:t>Insurance does not replace IRP</a:t>
            </a:r>
          </a:p>
          <a:p>
            <a:pPr lvl="1"/>
            <a:r>
              <a:rPr lang="en-GB" dirty="0">
                <a:latin typeface="+mj-lt"/>
                <a:ea typeface="Open Sans SemiBold" panose="020B0706030804020204" pitchFamily="34" charset="0"/>
                <a:cs typeface="Open Sans SemiBold" panose="020B0706030804020204" pitchFamily="34" charset="0"/>
              </a:rPr>
              <a:t>= must be tried and tested</a:t>
            </a:r>
          </a:p>
          <a:p>
            <a:pPr lvl="1"/>
            <a:r>
              <a:rPr lang="en-GB" dirty="0">
                <a:latin typeface="+mj-lt"/>
                <a:ea typeface="Open Sans SemiBold" panose="020B0706030804020204" pitchFamily="34" charset="0"/>
                <a:cs typeface="Open Sans SemiBold" panose="020B0706030804020204" pitchFamily="34" charset="0"/>
              </a:rPr>
              <a:t>= keep a hard copy</a:t>
            </a:r>
          </a:p>
          <a:p>
            <a:pPr lvl="1"/>
            <a:r>
              <a:rPr lang="en-GB" dirty="0">
                <a:latin typeface="+mj-lt"/>
                <a:ea typeface="Open Sans SemiBold" panose="020B0706030804020204" pitchFamily="34" charset="0"/>
                <a:cs typeface="Open Sans SemiBold" panose="020B0706030804020204" pitchFamily="34" charset="0"/>
              </a:rPr>
              <a:t>= run a red-teaming/table-top exercise</a:t>
            </a:r>
          </a:p>
        </p:txBody>
      </p:sp>
    </p:spTree>
    <p:extLst>
      <p:ext uri="{BB962C8B-B14F-4D97-AF65-F5344CB8AC3E}">
        <p14:creationId xmlns:p14="http://schemas.microsoft.com/office/powerpoint/2010/main" val="692032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GB"/>
              <a:t>Myths and misconceptions about cyber insurance</a:t>
            </a:r>
            <a:endParaRPr lang="en-GB" dirty="0"/>
          </a:p>
        </p:txBody>
      </p:sp>
      <p:sp>
        <p:nvSpPr>
          <p:cNvPr id="3" name="Slide Number Placeholder 2"/>
          <p:cNvSpPr>
            <a:spLocks noGrp="1"/>
          </p:cNvSpPr>
          <p:nvPr>
            <p:ph type="sldNum" sz="quarter" idx="11"/>
          </p:nvPr>
        </p:nvSpPr>
        <p:spPr/>
        <p:txBody>
          <a:bodyPr/>
          <a:lstStyle/>
          <a:p>
            <a:fld id="{C8685A68-5E65-4A42-B07D-274AB3EA3243}" type="slidenum">
              <a:rPr lang="en-GB" smtClean="0"/>
              <a:pPr/>
              <a:t>22</a:t>
            </a:fld>
            <a:endParaRPr lang="en-GB" dirty="0"/>
          </a:p>
        </p:txBody>
      </p:sp>
      <p:sp>
        <p:nvSpPr>
          <p:cNvPr id="4" name="Text Placeholder 3"/>
          <p:cNvSpPr>
            <a:spLocks noGrp="1"/>
          </p:cNvSpPr>
          <p:nvPr>
            <p:ph type="body" sz="quarter" idx="12"/>
          </p:nvPr>
        </p:nvSpPr>
        <p:spPr>
          <a:xfrm>
            <a:off x="612406" y="3122842"/>
            <a:ext cx="5796000" cy="2077492"/>
          </a:xfrm>
        </p:spPr>
        <p:txBody>
          <a:bodyPr/>
          <a:lstStyle/>
          <a:p>
            <a:r>
              <a:rPr lang="en-GB" dirty="0"/>
              <a:t>If you would like to know more about this topic, or anything shared today, please visit </a:t>
            </a:r>
          </a:p>
          <a:p>
            <a:r>
              <a:rPr lang="en-GB" dirty="0"/>
              <a:t>Stand 120</a:t>
            </a:r>
          </a:p>
        </p:txBody>
      </p:sp>
    </p:spTree>
    <p:extLst>
      <p:ext uri="{BB962C8B-B14F-4D97-AF65-F5344CB8AC3E}">
        <p14:creationId xmlns:p14="http://schemas.microsoft.com/office/powerpoint/2010/main" val="1378703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aragon">
  <a:themeElements>
    <a:clrScheme name="Paragon">
      <a:dk1>
        <a:sysClr val="windowText" lastClr="000000"/>
      </a:dk1>
      <a:lt1>
        <a:sysClr val="window" lastClr="FFFFFF"/>
      </a:lt1>
      <a:dk2>
        <a:srgbClr val="565656"/>
      </a:dk2>
      <a:lt2>
        <a:srgbClr val="E3E3E3"/>
      </a:lt2>
      <a:accent1>
        <a:srgbClr val="E6007E"/>
      </a:accent1>
      <a:accent2>
        <a:srgbClr val="4B2169"/>
      </a:accent2>
      <a:accent3>
        <a:srgbClr val="AA398C"/>
      </a:accent3>
      <a:accent4>
        <a:srgbClr val="CB0923"/>
      </a:accent4>
      <a:accent5>
        <a:srgbClr val="00B1EB"/>
      </a:accent5>
      <a:accent6>
        <a:srgbClr val="E49A00"/>
      </a:accent6>
      <a:hlink>
        <a:srgbClr val="565656"/>
      </a:hlink>
      <a:folHlink>
        <a:srgbClr val="4B2169"/>
      </a:folHlink>
    </a:clrScheme>
    <a:fontScheme name="Paragon">
      <a:majorFont>
        <a:latin typeface="Open Sans Light"/>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ctr">
          <a:defRPr dirty="0" smtClean="0">
            <a:solidFill>
              <a:schemeClr val="tx2"/>
            </a:solidFill>
            <a:latin typeface="+mj-lt"/>
            <a:ea typeface="Open Sans SemiBold" panose="020B0706030804020204" pitchFamily="34" charset="0"/>
            <a:cs typeface="Open Sans SemiBold" panose="020B0706030804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1070</TotalTime>
  <Words>794</Words>
  <Application>Microsoft Office PowerPoint</Application>
  <PresentationFormat>Custom</PresentationFormat>
  <Paragraphs>149</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Open Sans</vt:lpstr>
      <vt:lpstr>Open Sans Light</vt:lpstr>
      <vt:lpstr>Open Sans SemiBold</vt:lpstr>
      <vt:lpstr>Paragon</vt:lpstr>
      <vt:lpstr>Cyber Attack – The Anatomy of a Live Event</vt:lpstr>
      <vt:lpstr>Introductions</vt:lpstr>
      <vt:lpstr>Threats</vt:lpstr>
      <vt:lpstr>Game Theory In Practice</vt:lpstr>
      <vt:lpstr>Extortion Threat Landscape</vt:lpstr>
      <vt:lpstr>Background Of Our Firm</vt:lpstr>
      <vt:lpstr>Day 1 - Friday</vt:lpstr>
      <vt:lpstr>Day 2 - Saturday</vt:lpstr>
      <vt:lpstr>Day 3 - Sunday</vt:lpstr>
      <vt:lpstr>Day 3 – Sunday, cont…</vt:lpstr>
      <vt:lpstr>Day 4 – Monday</vt:lpstr>
      <vt:lpstr>Day 5 – Tuesday</vt:lpstr>
      <vt:lpstr>Day 6 – Wednesday</vt:lpstr>
      <vt:lpstr>Day 7 – Thursday</vt:lpstr>
      <vt:lpstr>Day 11 – Monday</vt:lpstr>
      <vt:lpstr>Day 12 – Tuesday</vt:lpstr>
      <vt:lpstr>Day 13 – Wednesday</vt:lpstr>
      <vt:lpstr>Day 15 – Friday</vt:lpstr>
      <vt:lpstr>Day 18 – Monday</vt:lpstr>
      <vt:lpstr>PowerPoint Presentation</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timroe</dc:creator>
  <cp:lastModifiedBy>William Wright</cp:lastModifiedBy>
  <cp:revision>52</cp:revision>
  <dcterms:created xsi:type="dcterms:W3CDTF">2018-02-20T15:22:37Z</dcterms:created>
  <dcterms:modified xsi:type="dcterms:W3CDTF">2018-06-09T17:23:48Z</dcterms:modified>
</cp:coreProperties>
</file>