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diagrams/drawing1.xml" ContentType="application/vnd.ms-office.drawingml.diagramDrawing+xml"/>
  <Override PartName="/ppt/theme/theme2.xml" ContentType="application/vnd.openxmlformats-officedocument.theme+xml"/>
  <Override PartName="/ppt/notesMasters/notesMaster1.xml" ContentType="application/vnd.openxmlformats-officedocument.presentationml.notesMaster+xml"/>
  <Override PartName="/ppt/diagrams/colors1.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269" r:id="rId3"/>
    <p:sldId id="277" r:id="rId4"/>
    <p:sldId id="270" r:id="rId5"/>
    <p:sldId id="271" r:id="rId6"/>
    <p:sldId id="273" r:id="rId7"/>
    <p:sldId id="274" r:id="rId8"/>
    <p:sldId id="276" r:id="rId9"/>
    <p:sldId id="257" r:id="rId10"/>
    <p:sldId id="262" r:id="rId11"/>
    <p:sldId id="263" r:id="rId12"/>
    <p:sldId id="265" r:id="rId13"/>
    <p:sldId id="266" r:id="rId14"/>
    <p:sldId id="267" r:id="rId15"/>
    <p:sldId id="268" r:id="rId16"/>
    <p:sldId id="260"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B1AD"/>
    <a:srgbClr val="942093"/>
    <a:srgbClr val="B86ECC"/>
    <a:srgbClr val="F066D2"/>
    <a:srgbClr val="00696A"/>
    <a:srgbClr val="00A58D"/>
    <a:srgbClr val="059CC5"/>
    <a:srgbClr val="69BE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67325" autoAdjust="0"/>
  </p:normalViewPr>
  <p:slideViewPr>
    <p:cSldViewPr snapToGrid="0" snapToObjects="1">
      <p:cViewPr varScale="1">
        <p:scale>
          <a:sx n="103" d="100"/>
          <a:sy n="103" d="100"/>
        </p:scale>
        <p:origin x="1854" y="102"/>
      </p:cViewPr>
      <p:guideLst/>
    </p:cSldViewPr>
  </p:slideViewPr>
  <p:notesTextViewPr>
    <p:cViewPr>
      <p:scale>
        <a:sx n="1" d="1"/>
        <a:sy n="1" d="1"/>
      </p:scale>
      <p:origin x="0" y="0"/>
    </p:cViewPr>
  </p:notesTextViewPr>
  <p:notesViewPr>
    <p:cSldViewPr snapToGrid="0" snapToObjects="1">
      <p:cViewPr varScale="1">
        <p:scale>
          <a:sx n="90" d="100"/>
          <a:sy n="90" d="100"/>
        </p:scale>
        <p:origin x="384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jpeg"/><Relationship Id="rId4"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C5D4BC-D08A-46B2-BA75-95260DE11C40}" type="doc">
      <dgm:prSet loTypeId="urn:microsoft.com/office/officeart/2008/layout/VerticalCurvedList" loCatId="list" qsTypeId="urn:microsoft.com/office/officeart/2005/8/quickstyle/simple1" qsCatId="simple" csTypeId="urn:microsoft.com/office/officeart/2005/8/colors/accent3_5" csCatId="accent3" phldr="1"/>
      <dgm:spPr/>
      <dgm:t>
        <a:bodyPr/>
        <a:lstStyle/>
        <a:p>
          <a:endParaRPr lang="en-GB"/>
        </a:p>
      </dgm:t>
    </dgm:pt>
    <dgm:pt modelId="{29A0E127-4E99-440E-A095-E385EBBBEE0C}">
      <dgm:prSet phldrT="[Text]"/>
      <dgm:spPr>
        <a:solidFill>
          <a:srgbClr val="942093">
            <a:alpha val="90000"/>
          </a:srgbClr>
        </a:solidFill>
      </dgm:spPr>
      <dgm:t>
        <a:bodyPr/>
        <a:lstStyle/>
        <a:p>
          <a:r>
            <a:rPr lang="en-GB" dirty="0">
              <a:latin typeface="+mj-lt"/>
            </a:rPr>
            <a:t>Science provides foundation for risk awareness</a:t>
          </a:r>
        </a:p>
      </dgm:t>
    </dgm:pt>
    <dgm:pt modelId="{3E03BB35-0252-4CE5-AFB6-A5494BC1D0C0}" type="parTrans" cxnId="{58B0AFD6-6882-48A8-A775-4D9054596011}">
      <dgm:prSet/>
      <dgm:spPr/>
      <dgm:t>
        <a:bodyPr/>
        <a:lstStyle/>
        <a:p>
          <a:endParaRPr lang="en-GB"/>
        </a:p>
      </dgm:t>
    </dgm:pt>
    <dgm:pt modelId="{56729BFC-1AB5-4ED5-B013-8DAA7924B687}" type="sibTrans" cxnId="{58B0AFD6-6882-48A8-A775-4D9054596011}">
      <dgm:prSet/>
      <dgm:spPr/>
      <dgm:t>
        <a:bodyPr/>
        <a:lstStyle/>
        <a:p>
          <a:endParaRPr lang="en-GB"/>
        </a:p>
      </dgm:t>
    </dgm:pt>
    <dgm:pt modelId="{0506EC42-753C-4B5D-9121-532C80F24BA1}">
      <dgm:prSet phldrT="[Text]"/>
      <dgm:spPr>
        <a:solidFill>
          <a:srgbClr val="942093">
            <a:alpha val="76667"/>
          </a:srgbClr>
        </a:solidFill>
      </dgm:spPr>
      <dgm:t>
        <a:bodyPr/>
        <a:lstStyle/>
        <a:p>
          <a:r>
            <a:rPr lang="en-GB" dirty="0">
              <a:latin typeface="+mj-lt"/>
            </a:rPr>
            <a:t>Loss history shows evidence of impact on insurance industry</a:t>
          </a:r>
        </a:p>
      </dgm:t>
    </dgm:pt>
    <dgm:pt modelId="{AA93B681-E5E0-4B2B-A84A-2298EA6586B4}" type="parTrans" cxnId="{C6FCC43A-597E-430F-943C-93A58878C45F}">
      <dgm:prSet/>
      <dgm:spPr/>
      <dgm:t>
        <a:bodyPr/>
        <a:lstStyle/>
        <a:p>
          <a:endParaRPr lang="en-GB"/>
        </a:p>
      </dgm:t>
    </dgm:pt>
    <dgm:pt modelId="{A2104896-C081-4010-9209-674885FE84A7}" type="sibTrans" cxnId="{C6FCC43A-597E-430F-943C-93A58878C45F}">
      <dgm:prSet/>
      <dgm:spPr/>
      <dgm:t>
        <a:bodyPr/>
        <a:lstStyle/>
        <a:p>
          <a:endParaRPr lang="en-GB"/>
        </a:p>
      </dgm:t>
    </dgm:pt>
    <dgm:pt modelId="{75242772-DB7D-4D1D-A010-C3475366B19A}">
      <dgm:prSet phldrT="[Text]"/>
      <dgm:spPr>
        <a:solidFill>
          <a:srgbClr val="942093">
            <a:alpha val="63333"/>
          </a:srgbClr>
        </a:solidFill>
      </dgm:spPr>
      <dgm:t>
        <a:bodyPr/>
        <a:lstStyle/>
        <a:p>
          <a:r>
            <a:rPr lang="en-GB" dirty="0">
              <a:latin typeface="+mj-lt"/>
            </a:rPr>
            <a:t>Risk engineering companies provide advice for efficient adaptation and loss prevention measures</a:t>
          </a:r>
        </a:p>
      </dgm:t>
    </dgm:pt>
    <dgm:pt modelId="{E5D90194-8186-4363-AD34-E13FEB88169E}" type="parTrans" cxnId="{4FD41C73-7E1E-4A7A-9B2D-D24E531E3CCB}">
      <dgm:prSet/>
      <dgm:spPr/>
      <dgm:t>
        <a:bodyPr/>
        <a:lstStyle/>
        <a:p>
          <a:endParaRPr lang="en-GB"/>
        </a:p>
      </dgm:t>
    </dgm:pt>
    <dgm:pt modelId="{9A2FA365-953D-4117-BA6A-BE0794CCBB50}" type="sibTrans" cxnId="{4FD41C73-7E1E-4A7A-9B2D-D24E531E3CCB}">
      <dgm:prSet/>
      <dgm:spPr/>
      <dgm:t>
        <a:bodyPr/>
        <a:lstStyle/>
        <a:p>
          <a:endParaRPr lang="en-GB"/>
        </a:p>
      </dgm:t>
    </dgm:pt>
    <dgm:pt modelId="{261166AF-B388-4E3A-A069-A66C82E67EEA}">
      <dgm:prSet phldrT="[Text]"/>
      <dgm:spPr>
        <a:solidFill>
          <a:srgbClr val="942093">
            <a:alpha val="50000"/>
          </a:srgbClr>
        </a:solidFill>
      </dgm:spPr>
      <dgm:t>
        <a:bodyPr/>
        <a:lstStyle/>
        <a:p>
          <a:r>
            <a:rPr lang="en-GB" dirty="0">
              <a:latin typeface="+mj-lt"/>
            </a:rPr>
            <a:t>Insurance industry innovates new solutions</a:t>
          </a:r>
        </a:p>
      </dgm:t>
    </dgm:pt>
    <dgm:pt modelId="{833D2398-B737-46FE-898C-2084347B4ACC}" type="parTrans" cxnId="{7FC11332-21F4-4868-9543-B725A1E881BC}">
      <dgm:prSet/>
      <dgm:spPr/>
      <dgm:t>
        <a:bodyPr/>
        <a:lstStyle/>
        <a:p>
          <a:endParaRPr lang="en-GB"/>
        </a:p>
      </dgm:t>
    </dgm:pt>
    <dgm:pt modelId="{FA64C9D3-EBB0-43DB-B997-90E6AEEFAE11}" type="sibTrans" cxnId="{7FC11332-21F4-4868-9543-B725A1E881BC}">
      <dgm:prSet/>
      <dgm:spPr/>
      <dgm:t>
        <a:bodyPr/>
        <a:lstStyle/>
        <a:p>
          <a:endParaRPr lang="en-GB"/>
        </a:p>
      </dgm:t>
    </dgm:pt>
    <dgm:pt modelId="{9029C46D-6CD0-4CC3-B29A-595E7CEFCDA7}" type="pres">
      <dgm:prSet presAssocID="{DFC5D4BC-D08A-46B2-BA75-95260DE11C40}" presName="Name0" presStyleCnt="0">
        <dgm:presLayoutVars>
          <dgm:chMax val="7"/>
          <dgm:chPref val="7"/>
          <dgm:dir/>
        </dgm:presLayoutVars>
      </dgm:prSet>
      <dgm:spPr/>
      <dgm:t>
        <a:bodyPr/>
        <a:lstStyle/>
        <a:p>
          <a:endParaRPr lang="en-GB"/>
        </a:p>
      </dgm:t>
    </dgm:pt>
    <dgm:pt modelId="{FA8A7EA4-F263-4C5C-9D88-82E73CC44DBD}" type="pres">
      <dgm:prSet presAssocID="{DFC5D4BC-D08A-46B2-BA75-95260DE11C40}" presName="Name1" presStyleCnt="0"/>
      <dgm:spPr/>
    </dgm:pt>
    <dgm:pt modelId="{5502A3AE-FF55-4B58-960F-6D3720BDD976}" type="pres">
      <dgm:prSet presAssocID="{DFC5D4BC-D08A-46B2-BA75-95260DE11C40}" presName="cycle" presStyleCnt="0"/>
      <dgm:spPr/>
    </dgm:pt>
    <dgm:pt modelId="{94C33981-7D5C-4A84-AB04-C374400A9B14}" type="pres">
      <dgm:prSet presAssocID="{DFC5D4BC-D08A-46B2-BA75-95260DE11C40}" presName="srcNode" presStyleLbl="node1" presStyleIdx="0" presStyleCnt="4"/>
      <dgm:spPr/>
    </dgm:pt>
    <dgm:pt modelId="{6E763922-DDA8-4E8A-86A6-68DB8BDF5FB6}" type="pres">
      <dgm:prSet presAssocID="{DFC5D4BC-D08A-46B2-BA75-95260DE11C40}" presName="conn" presStyleLbl="parChTrans1D2" presStyleIdx="0" presStyleCnt="1"/>
      <dgm:spPr/>
      <dgm:t>
        <a:bodyPr/>
        <a:lstStyle/>
        <a:p>
          <a:endParaRPr lang="en-GB"/>
        </a:p>
      </dgm:t>
    </dgm:pt>
    <dgm:pt modelId="{4FB18274-DB90-49B2-8D17-06E1300144DB}" type="pres">
      <dgm:prSet presAssocID="{DFC5D4BC-D08A-46B2-BA75-95260DE11C40}" presName="extraNode" presStyleLbl="node1" presStyleIdx="0" presStyleCnt="4"/>
      <dgm:spPr/>
    </dgm:pt>
    <dgm:pt modelId="{59EEC536-2400-4881-B614-9E33071C2367}" type="pres">
      <dgm:prSet presAssocID="{DFC5D4BC-D08A-46B2-BA75-95260DE11C40}" presName="dstNode" presStyleLbl="node1" presStyleIdx="0" presStyleCnt="4"/>
      <dgm:spPr/>
    </dgm:pt>
    <dgm:pt modelId="{B3E02A64-2293-43A7-8AD4-118646C16207}" type="pres">
      <dgm:prSet presAssocID="{29A0E127-4E99-440E-A095-E385EBBBEE0C}" presName="text_1" presStyleLbl="node1" presStyleIdx="0" presStyleCnt="4">
        <dgm:presLayoutVars>
          <dgm:bulletEnabled val="1"/>
        </dgm:presLayoutVars>
      </dgm:prSet>
      <dgm:spPr/>
      <dgm:t>
        <a:bodyPr/>
        <a:lstStyle/>
        <a:p>
          <a:endParaRPr lang="en-GB"/>
        </a:p>
      </dgm:t>
    </dgm:pt>
    <dgm:pt modelId="{3ECC58CA-2D16-4B1A-8A90-C1E6B9C84F8C}" type="pres">
      <dgm:prSet presAssocID="{29A0E127-4E99-440E-A095-E385EBBBEE0C}" presName="accent_1" presStyleCnt="0"/>
      <dgm:spPr/>
    </dgm:pt>
    <dgm:pt modelId="{84101BB4-CF91-4443-B320-D5D6F5004AFE}" type="pres">
      <dgm:prSet presAssocID="{29A0E127-4E99-440E-A095-E385EBBBEE0C}" presName="accentRepeatNode" presStyleLbl="solidFgAcc1" presStyleIdx="0" presStyleCnt="4"/>
      <dgm:spPr>
        <a:blipFill dpi="0"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DEE2B753-22BC-4666-8636-B632A469D96E}" type="pres">
      <dgm:prSet presAssocID="{0506EC42-753C-4B5D-9121-532C80F24BA1}" presName="text_2" presStyleLbl="node1" presStyleIdx="1" presStyleCnt="4">
        <dgm:presLayoutVars>
          <dgm:bulletEnabled val="1"/>
        </dgm:presLayoutVars>
      </dgm:prSet>
      <dgm:spPr/>
      <dgm:t>
        <a:bodyPr/>
        <a:lstStyle/>
        <a:p>
          <a:endParaRPr lang="en-GB"/>
        </a:p>
      </dgm:t>
    </dgm:pt>
    <dgm:pt modelId="{82711023-D68E-43DA-A6C5-2111A560FB80}" type="pres">
      <dgm:prSet presAssocID="{0506EC42-753C-4B5D-9121-532C80F24BA1}" presName="accent_2" presStyleCnt="0"/>
      <dgm:spPr/>
    </dgm:pt>
    <dgm:pt modelId="{FDFADDAB-EEF3-4719-8250-3985753D188B}" type="pres">
      <dgm:prSet presAssocID="{0506EC42-753C-4B5D-9121-532C80F24BA1}" presName="accentRepeatNode" presStyleLbl="solidFgAcc1" presStyleIdx="1" presStyleCnt="4"/>
      <dgm:spPr>
        <a:blipFill rotWithShape="0">
          <a:blip xmlns:r="http://schemas.openxmlformats.org/officeDocument/2006/relationships" r:embed="rId2"/>
          <a:stretch>
            <a:fillRect/>
          </a:stretch>
        </a:blipFill>
      </dgm:spPr>
    </dgm:pt>
    <dgm:pt modelId="{062CBA68-3A50-486D-A0E1-659B894EA8D7}" type="pres">
      <dgm:prSet presAssocID="{75242772-DB7D-4D1D-A010-C3475366B19A}" presName="text_3" presStyleLbl="node1" presStyleIdx="2" presStyleCnt="4">
        <dgm:presLayoutVars>
          <dgm:bulletEnabled val="1"/>
        </dgm:presLayoutVars>
      </dgm:prSet>
      <dgm:spPr/>
      <dgm:t>
        <a:bodyPr/>
        <a:lstStyle/>
        <a:p>
          <a:endParaRPr lang="en-GB"/>
        </a:p>
      </dgm:t>
    </dgm:pt>
    <dgm:pt modelId="{731AE1A2-1625-4B29-B444-945F01A9BE9E}" type="pres">
      <dgm:prSet presAssocID="{75242772-DB7D-4D1D-A010-C3475366B19A}" presName="accent_3" presStyleCnt="0"/>
      <dgm:spPr/>
    </dgm:pt>
    <dgm:pt modelId="{84379A61-EDC8-425B-8FDA-AB7F75C14730}" type="pres">
      <dgm:prSet presAssocID="{75242772-DB7D-4D1D-A010-C3475366B19A}" presName="accentRepeatNode" presStyleLbl="solidFgAcc1" presStyleIdx="2" presStyleCnt="4"/>
      <dgm:spPr>
        <a:blipFill rotWithShape="0">
          <a:blip xmlns:r="http://schemas.openxmlformats.org/officeDocument/2006/relationships" r:embed="rId3"/>
          <a:stretch>
            <a:fillRect/>
          </a:stretch>
        </a:blipFill>
      </dgm:spPr>
    </dgm:pt>
    <dgm:pt modelId="{D97DB2FF-8A56-45DE-AFC3-E41473044197}" type="pres">
      <dgm:prSet presAssocID="{261166AF-B388-4E3A-A069-A66C82E67EEA}" presName="text_4" presStyleLbl="node1" presStyleIdx="3" presStyleCnt="4">
        <dgm:presLayoutVars>
          <dgm:bulletEnabled val="1"/>
        </dgm:presLayoutVars>
      </dgm:prSet>
      <dgm:spPr/>
      <dgm:t>
        <a:bodyPr/>
        <a:lstStyle/>
        <a:p>
          <a:endParaRPr lang="en-GB"/>
        </a:p>
      </dgm:t>
    </dgm:pt>
    <dgm:pt modelId="{A46ADC65-8C14-4EFB-A419-A90ACADFFD77}" type="pres">
      <dgm:prSet presAssocID="{261166AF-B388-4E3A-A069-A66C82E67EEA}" presName="accent_4" presStyleCnt="0"/>
      <dgm:spPr/>
    </dgm:pt>
    <dgm:pt modelId="{EA7B6352-1D15-4DF0-9054-FD928AB761D9}" type="pres">
      <dgm:prSet presAssocID="{261166AF-B388-4E3A-A069-A66C82E67EEA}" presName="accentRepeatNode" presStyleLbl="solidFgAcc1" presStyleIdx="3" presStyleCnt="4"/>
      <dgm:spPr>
        <a:blipFill rotWithShape="0">
          <a:blip xmlns:r="http://schemas.openxmlformats.org/officeDocument/2006/relationships" r:embed="rId4"/>
          <a:stretch>
            <a:fillRect/>
          </a:stretch>
        </a:blipFill>
      </dgm:spPr>
    </dgm:pt>
  </dgm:ptLst>
  <dgm:cxnLst>
    <dgm:cxn modelId="{1B0629F0-8795-4746-B139-28578B8CE36E}" type="presOf" srcId="{56729BFC-1AB5-4ED5-B013-8DAA7924B687}" destId="{6E763922-DDA8-4E8A-86A6-68DB8BDF5FB6}" srcOrd="0" destOrd="0" presId="urn:microsoft.com/office/officeart/2008/layout/VerticalCurvedList"/>
    <dgm:cxn modelId="{C439D288-8614-4E8A-905C-CD82EB63DF6C}" type="presOf" srcId="{261166AF-B388-4E3A-A069-A66C82E67EEA}" destId="{D97DB2FF-8A56-45DE-AFC3-E41473044197}" srcOrd="0" destOrd="0" presId="urn:microsoft.com/office/officeart/2008/layout/VerticalCurvedList"/>
    <dgm:cxn modelId="{4FD41C73-7E1E-4A7A-9B2D-D24E531E3CCB}" srcId="{DFC5D4BC-D08A-46B2-BA75-95260DE11C40}" destId="{75242772-DB7D-4D1D-A010-C3475366B19A}" srcOrd="2" destOrd="0" parTransId="{E5D90194-8186-4363-AD34-E13FEB88169E}" sibTransId="{9A2FA365-953D-4117-BA6A-BE0794CCBB50}"/>
    <dgm:cxn modelId="{7FC11332-21F4-4868-9543-B725A1E881BC}" srcId="{DFC5D4BC-D08A-46B2-BA75-95260DE11C40}" destId="{261166AF-B388-4E3A-A069-A66C82E67EEA}" srcOrd="3" destOrd="0" parTransId="{833D2398-B737-46FE-898C-2084347B4ACC}" sibTransId="{FA64C9D3-EBB0-43DB-B997-90E6AEEFAE11}"/>
    <dgm:cxn modelId="{E85DE64F-0445-4527-B298-926DE8EDFB88}" type="presOf" srcId="{75242772-DB7D-4D1D-A010-C3475366B19A}" destId="{062CBA68-3A50-486D-A0E1-659B894EA8D7}" srcOrd="0" destOrd="0" presId="urn:microsoft.com/office/officeart/2008/layout/VerticalCurvedList"/>
    <dgm:cxn modelId="{3B2AEED0-F2A3-456D-94F6-90B9839F87BD}" type="presOf" srcId="{DFC5D4BC-D08A-46B2-BA75-95260DE11C40}" destId="{9029C46D-6CD0-4CC3-B29A-595E7CEFCDA7}" srcOrd="0" destOrd="0" presId="urn:microsoft.com/office/officeart/2008/layout/VerticalCurvedList"/>
    <dgm:cxn modelId="{693F2300-81E2-4F4A-A3EC-0B56882CCD2D}" type="presOf" srcId="{0506EC42-753C-4B5D-9121-532C80F24BA1}" destId="{DEE2B753-22BC-4666-8636-B632A469D96E}" srcOrd="0" destOrd="0" presId="urn:microsoft.com/office/officeart/2008/layout/VerticalCurvedList"/>
    <dgm:cxn modelId="{C6FCC43A-597E-430F-943C-93A58878C45F}" srcId="{DFC5D4BC-D08A-46B2-BA75-95260DE11C40}" destId="{0506EC42-753C-4B5D-9121-532C80F24BA1}" srcOrd="1" destOrd="0" parTransId="{AA93B681-E5E0-4B2B-A84A-2298EA6586B4}" sibTransId="{A2104896-C081-4010-9209-674885FE84A7}"/>
    <dgm:cxn modelId="{58B0AFD6-6882-48A8-A775-4D9054596011}" srcId="{DFC5D4BC-D08A-46B2-BA75-95260DE11C40}" destId="{29A0E127-4E99-440E-A095-E385EBBBEE0C}" srcOrd="0" destOrd="0" parTransId="{3E03BB35-0252-4CE5-AFB6-A5494BC1D0C0}" sibTransId="{56729BFC-1AB5-4ED5-B013-8DAA7924B687}"/>
    <dgm:cxn modelId="{605907F8-BC8C-4273-9D3D-08E6126F7303}" type="presOf" srcId="{29A0E127-4E99-440E-A095-E385EBBBEE0C}" destId="{B3E02A64-2293-43A7-8AD4-118646C16207}" srcOrd="0" destOrd="0" presId="urn:microsoft.com/office/officeart/2008/layout/VerticalCurvedList"/>
    <dgm:cxn modelId="{EE8B9E7F-ABAB-4276-B76F-99D6CEC06781}" type="presParOf" srcId="{9029C46D-6CD0-4CC3-B29A-595E7CEFCDA7}" destId="{FA8A7EA4-F263-4C5C-9D88-82E73CC44DBD}" srcOrd="0" destOrd="0" presId="urn:microsoft.com/office/officeart/2008/layout/VerticalCurvedList"/>
    <dgm:cxn modelId="{3BDC8980-0E62-41EF-8F81-F3DC28F9FAB4}" type="presParOf" srcId="{FA8A7EA4-F263-4C5C-9D88-82E73CC44DBD}" destId="{5502A3AE-FF55-4B58-960F-6D3720BDD976}" srcOrd="0" destOrd="0" presId="urn:microsoft.com/office/officeart/2008/layout/VerticalCurvedList"/>
    <dgm:cxn modelId="{C383CF69-A319-4E37-87C9-04E1734FDFE3}" type="presParOf" srcId="{5502A3AE-FF55-4B58-960F-6D3720BDD976}" destId="{94C33981-7D5C-4A84-AB04-C374400A9B14}" srcOrd="0" destOrd="0" presId="urn:microsoft.com/office/officeart/2008/layout/VerticalCurvedList"/>
    <dgm:cxn modelId="{7DE43B6F-650D-4EB2-93C3-781EBA15BEC6}" type="presParOf" srcId="{5502A3AE-FF55-4B58-960F-6D3720BDD976}" destId="{6E763922-DDA8-4E8A-86A6-68DB8BDF5FB6}" srcOrd="1" destOrd="0" presId="urn:microsoft.com/office/officeart/2008/layout/VerticalCurvedList"/>
    <dgm:cxn modelId="{6521569B-5762-4DA6-A0D4-99E339359C9D}" type="presParOf" srcId="{5502A3AE-FF55-4B58-960F-6D3720BDD976}" destId="{4FB18274-DB90-49B2-8D17-06E1300144DB}" srcOrd="2" destOrd="0" presId="urn:microsoft.com/office/officeart/2008/layout/VerticalCurvedList"/>
    <dgm:cxn modelId="{90DFAFE7-C5C6-46F7-874D-C81B654C5EDF}" type="presParOf" srcId="{5502A3AE-FF55-4B58-960F-6D3720BDD976}" destId="{59EEC536-2400-4881-B614-9E33071C2367}" srcOrd="3" destOrd="0" presId="urn:microsoft.com/office/officeart/2008/layout/VerticalCurvedList"/>
    <dgm:cxn modelId="{78FAE910-5AAF-4E71-9300-8588D4EABEA8}" type="presParOf" srcId="{FA8A7EA4-F263-4C5C-9D88-82E73CC44DBD}" destId="{B3E02A64-2293-43A7-8AD4-118646C16207}" srcOrd="1" destOrd="0" presId="urn:microsoft.com/office/officeart/2008/layout/VerticalCurvedList"/>
    <dgm:cxn modelId="{1A07427F-DA60-421B-B16C-075328C048DC}" type="presParOf" srcId="{FA8A7EA4-F263-4C5C-9D88-82E73CC44DBD}" destId="{3ECC58CA-2D16-4B1A-8A90-C1E6B9C84F8C}" srcOrd="2" destOrd="0" presId="urn:microsoft.com/office/officeart/2008/layout/VerticalCurvedList"/>
    <dgm:cxn modelId="{5A692C0E-1166-40A1-B0BC-62FC4264FA59}" type="presParOf" srcId="{3ECC58CA-2D16-4B1A-8A90-C1E6B9C84F8C}" destId="{84101BB4-CF91-4443-B320-D5D6F5004AFE}" srcOrd="0" destOrd="0" presId="urn:microsoft.com/office/officeart/2008/layout/VerticalCurvedList"/>
    <dgm:cxn modelId="{E92C6D34-C0AA-4CE9-87CA-5EF6A7739E87}" type="presParOf" srcId="{FA8A7EA4-F263-4C5C-9D88-82E73CC44DBD}" destId="{DEE2B753-22BC-4666-8636-B632A469D96E}" srcOrd="3" destOrd="0" presId="urn:microsoft.com/office/officeart/2008/layout/VerticalCurvedList"/>
    <dgm:cxn modelId="{ED886DD4-C9DD-484B-BDE7-2F688FF84E66}" type="presParOf" srcId="{FA8A7EA4-F263-4C5C-9D88-82E73CC44DBD}" destId="{82711023-D68E-43DA-A6C5-2111A560FB80}" srcOrd="4" destOrd="0" presId="urn:microsoft.com/office/officeart/2008/layout/VerticalCurvedList"/>
    <dgm:cxn modelId="{6526B480-47EE-44FA-A1E0-DF50F2D698B5}" type="presParOf" srcId="{82711023-D68E-43DA-A6C5-2111A560FB80}" destId="{FDFADDAB-EEF3-4719-8250-3985753D188B}" srcOrd="0" destOrd="0" presId="urn:microsoft.com/office/officeart/2008/layout/VerticalCurvedList"/>
    <dgm:cxn modelId="{2371D5DE-0DAE-4660-8BF2-F0E8DB790648}" type="presParOf" srcId="{FA8A7EA4-F263-4C5C-9D88-82E73CC44DBD}" destId="{062CBA68-3A50-486D-A0E1-659B894EA8D7}" srcOrd="5" destOrd="0" presId="urn:microsoft.com/office/officeart/2008/layout/VerticalCurvedList"/>
    <dgm:cxn modelId="{741CEF33-3952-4EEF-AB1E-5C6CB4F5F4B0}" type="presParOf" srcId="{FA8A7EA4-F263-4C5C-9D88-82E73CC44DBD}" destId="{731AE1A2-1625-4B29-B444-945F01A9BE9E}" srcOrd="6" destOrd="0" presId="urn:microsoft.com/office/officeart/2008/layout/VerticalCurvedList"/>
    <dgm:cxn modelId="{4AF38831-BE3E-4FE4-ACCF-20720EBD2BC4}" type="presParOf" srcId="{731AE1A2-1625-4B29-B444-945F01A9BE9E}" destId="{84379A61-EDC8-425B-8FDA-AB7F75C14730}" srcOrd="0" destOrd="0" presId="urn:microsoft.com/office/officeart/2008/layout/VerticalCurvedList"/>
    <dgm:cxn modelId="{CBE3CD6E-3E4E-4E19-856E-8678F672D6AF}" type="presParOf" srcId="{FA8A7EA4-F263-4C5C-9D88-82E73CC44DBD}" destId="{D97DB2FF-8A56-45DE-AFC3-E41473044197}" srcOrd="7" destOrd="0" presId="urn:microsoft.com/office/officeart/2008/layout/VerticalCurvedList"/>
    <dgm:cxn modelId="{A9C4D8C0-8235-433C-B4DC-BDAFE904A24E}" type="presParOf" srcId="{FA8A7EA4-F263-4C5C-9D88-82E73CC44DBD}" destId="{A46ADC65-8C14-4EFB-A419-A90ACADFFD77}" srcOrd="8" destOrd="0" presId="urn:microsoft.com/office/officeart/2008/layout/VerticalCurvedList"/>
    <dgm:cxn modelId="{C864B46A-B508-46A6-8FD7-6904E06D74EA}" type="presParOf" srcId="{A46ADC65-8C14-4EFB-A419-A90ACADFFD77}" destId="{EA7B6352-1D15-4DF0-9054-FD928AB761D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25237380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813746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486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7160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2184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Tree>
    <p:extLst>
      <p:ext uri="{BB962C8B-B14F-4D97-AF65-F5344CB8AC3E}">
        <p14:creationId xmlns:p14="http://schemas.microsoft.com/office/powerpoint/2010/main" val="1734533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3609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7030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endParaRPr lang="en-US" baseline="0" dirty="0"/>
          </a:p>
          <a:p>
            <a:endParaRPr lang="en-US" dirty="0"/>
          </a:p>
        </p:txBody>
      </p:sp>
    </p:spTree>
    <p:extLst>
      <p:ext uri="{BB962C8B-B14F-4D97-AF65-F5344CB8AC3E}">
        <p14:creationId xmlns:p14="http://schemas.microsoft.com/office/powerpoint/2010/main" val="2358789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296360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4533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SwissReSans" pitchFamily="34" charset="0"/>
                <a:ea typeface="+mn-ea"/>
                <a:cs typeface="+mn-cs"/>
              </a:rPr>
              <a:t>In the 1950s approximately 30% of the global population lived in urban areas while today the fraction of people living in cities has grown to more than 50%. These trends are expected to continue and by 2050 almost 70% of the global population will live in urban centres (Figure 4). Urbanization has two main (negative) effects on risk:</a:t>
            </a:r>
          </a:p>
          <a:p>
            <a:pPr lvl="0"/>
            <a:r>
              <a:rPr lang="en-GB" sz="1100" kern="1200" dirty="0">
                <a:solidFill>
                  <a:schemeClr val="tx1"/>
                </a:solidFill>
                <a:effectLst/>
                <a:latin typeface="SwissReSans" pitchFamily="34" charset="0"/>
                <a:ea typeface="+mn-ea"/>
                <a:cs typeface="+mn-cs"/>
              </a:rPr>
              <a:t>Loss of natural buffer zones,</a:t>
            </a:r>
          </a:p>
          <a:p>
            <a:pPr lvl="0"/>
            <a:r>
              <a:rPr lang="en-GB" sz="1100" kern="1200" dirty="0">
                <a:solidFill>
                  <a:schemeClr val="tx1"/>
                </a:solidFill>
                <a:effectLst/>
                <a:latin typeface="SwissReSans" pitchFamily="34" charset="0"/>
                <a:ea typeface="+mn-ea"/>
                <a:cs typeface="+mn-cs"/>
              </a:rPr>
              <a:t>Reduction of geographical diversification (challenge from an insurer’s point of view):</a:t>
            </a:r>
          </a:p>
          <a:p>
            <a:pPr lvl="0"/>
            <a:endParaRPr lang="en-GB" sz="1100" kern="1200" dirty="0">
              <a:solidFill>
                <a:schemeClr val="tx1"/>
              </a:solidFill>
              <a:effectLst/>
              <a:latin typeface="SwissReSans" pitchFamily="34" charset="0"/>
              <a:ea typeface="+mn-ea"/>
              <a:cs typeface="+mn-cs"/>
            </a:endParaRPr>
          </a:p>
          <a:p>
            <a:pPr lvl="0"/>
            <a:r>
              <a:rPr lang="en-GB" sz="1100" kern="1200" dirty="0">
                <a:solidFill>
                  <a:schemeClr val="tx1"/>
                </a:solidFill>
                <a:effectLst/>
                <a:latin typeface="SwissReSans" pitchFamily="34" charset="0"/>
                <a:ea typeface="+mn-ea"/>
                <a:cs typeface="+mn-cs"/>
              </a:rPr>
              <a:t>More people living in increasingly exposed places</a:t>
            </a:r>
          </a:p>
          <a:p>
            <a:endParaRPr lang="en-US" dirty="0"/>
          </a:p>
        </p:txBody>
      </p:sp>
    </p:spTree>
    <p:extLst>
      <p:ext uri="{BB962C8B-B14F-4D97-AF65-F5344CB8AC3E}">
        <p14:creationId xmlns:p14="http://schemas.microsoft.com/office/powerpoint/2010/main" val="157537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insurer’s challenge: Increased expected loss premium and capital requirements</a:t>
            </a:r>
          </a:p>
          <a:p>
            <a:endParaRPr lang="en-AU" dirty="0"/>
          </a:p>
          <a:p>
            <a:r>
              <a:rPr lang="en-AU" dirty="0"/>
              <a:t>Higher variability </a:t>
            </a:r>
            <a:r>
              <a:rPr lang="en-AU" dirty="0">
                <a:sym typeface="Wingdings" panose="05000000000000000000" pitchFamily="2" charset="2"/>
              </a:rPr>
              <a:t> tail value at risk increase outpaces expected loss increase</a:t>
            </a:r>
          </a:p>
          <a:p>
            <a:endParaRPr lang="en-AU" dirty="0">
              <a:sym typeface="Wingdings" panose="05000000000000000000" pitchFamily="2" charset="2"/>
            </a:endParaRPr>
          </a:p>
          <a:p>
            <a:r>
              <a:rPr lang="en-AU" dirty="0">
                <a:sym typeface="Wingdings" panose="05000000000000000000" pitchFamily="2" charset="2"/>
              </a:rPr>
              <a:t>Higher tail risk also means that companies might have to purchase more cover</a:t>
            </a:r>
            <a:endParaRPr lang="en-US" dirty="0"/>
          </a:p>
        </p:txBody>
      </p:sp>
    </p:spTree>
    <p:extLst>
      <p:ext uri="{BB962C8B-B14F-4D97-AF65-F5344CB8AC3E}">
        <p14:creationId xmlns:p14="http://schemas.microsoft.com/office/powerpoint/2010/main" val="3984997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more cost efficient:</a:t>
            </a:r>
          </a:p>
          <a:p>
            <a:endParaRPr lang="en-US" dirty="0"/>
          </a:p>
          <a:p>
            <a:r>
              <a:rPr lang="en-US" dirty="0"/>
              <a:t>- invest in own resilience</a:t>
            </a:r>
          </a:p>
          <a:p>
            <a:r>
              <a:rPr lang="en-US" dirty="0"/>
              <a:t>- at what point is it more efficient to transfer risk &amp; “lend” an insurer’s balance sheet</a:t>
            </a:r>
          </a:p>
        </p:txBody>
      </p:sp>
    </p:spTree>
    <p:extLst>
      <p:ext uri="{BB962C8B-B14F-4D97-AF65-F5344CB8AC3E}">
        <p14:creationId xmlns:p14="http://schemas.microsoft.com/office/powerpoint/2010/main" val="1430841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4244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4018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11700" y="2150850"/>
            <a:ext cx="8520600" cy="841725"/>
          </a:xfrm>
          <a:prstGeom prst="rect">
            <a:avLst/>
          </a:prstGeom>
        </p:spPr>
        <p:txBody>
          <a:bodyPr lIns="91425" tIns="91425" rIns="91425" bIns="91425" anchor="ctr" anchorCtr="0"/>
          <a:lstStyle>
            <a:lvl1pPr lvl="0" algn="ctr">
              <a:spcBef>
                <a:spcPts val="0"/>
              </a:spcBef>
              <a:buSzPct val="100000"/>
              <a:defRPr sz="2700">
                <a:solidFill>
                  <a:schemeClr val="bg2"/>
                </a:solidFill>
              </a:defRPr>
            </a:lvl1pPr>
            <a:lvl2pPr lvl="1" algn="ctr">
              <a:spcBef>
                <a:spcPts val="0"/>
              </a:spcBef>
              <a:buSzPct val="100000"/>
              <a:defRPr sz="2700"/>
            </a:lvl2pPr>
            <a:lvl3pPr lvl="2" algn="ctr">
              <a:spcBef>
                <a:spcPts val="0"/>
              </a:spcBef>
              <a:buSzPct val="100000"/>
              <a:defRPr sz="2700"/>
            </a:lvl3pPr>
            <a:lvl4pPr lvl="3" algn="ctr">
              <a:spcBef>
                <a:spcPts val="0"/>
              </a:spcBef>
              <a:buSzPct val="100000"/>
              <a:defRPr sz="2700"/>
            </a:lvl4pPr>
            <a:lvl5pPr lvl="4" algn="ctr">
              <a:spcBef>
                <a:spcPts val="0"/>
              </a:spcBef>
              <a:buSzPct val="100000"/>
              <a:defRPr sz="2700"/>
            </a:lvl5pPr>
            <a:lvl6pPr lvl="5" algn="ctr">
              <a:spcBef>
                <a:spcPts val="0"/>
              </a:spcBef>
              <a:buSzPct val="100000"/>
              <a:defRPr sz="2700"/>
            </a:lvl6pPr>
            <a:lvl7pPr lvl="6" algn="ctr">
              <a:spcBef>
                <a:spcPts val="0"/>
              </a:spcBef>
              <a:buSzPct val="100000"/>
              <a:defRPr sz="2700"/>
            </a:lvl7pPr>
            <a:lvl8pPr lvl="7" algn="ctr">
              <a:spcBef>
                <a:spcPts val="0"/>
              </a:spcBef>
              <a:buSzPct val="100000"/>
              <a:defRPr sz="2700"/>
            </a:lvl8pPr>
            <a:lvl9pPr lvl="8" algn="ctr">
              <a:spcBef>
                <a:spcPts val="0"/>
              </a:spcBef>
              <a:buSzPct val="100000"/>
              <a:defRPr sz="2700"/>
            </a:lvl9pPr>
          </a:lstStyle>
          <a:p>
            <a:endParaRPr dirty="0"/>
          </a:p>
        </p:txBody>
      </p:sp>
      <p:sp>
        <p:nvSpPr>
          <p:cNvPr id="16" name="Shape 16"/>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789157"/>
            <a:ext cx="8520600" cy="447074"/>
          </a:xfrm>
          <a:prstGeom prst="rect">
            <a:avLst/>
          </a:prstGeom>
        </p:spPr>
        <p:txBody>
          <a:bodyPr lIns="91425" tIns="91425" rIns="91425" bIns="91425" anchor="t" anchorCtr="0"/>
          <a:lstStyle>
            <a:lvl1pPr lvl="0">
              <a:spcBef>
                <a:spcPts val="0"/>
              </a:spcBef>
              <a:buClr>
                <a:srgbClr val="2D5C68"/>
              </a:buClr>
              <a:defRPr>
                <a:solidFill>
                  <a:srgbClr val="942093"/>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9" name="Shape 19"/>
          <p:cNvSpPr txBox="1">
            <a:spLocks noGrp="1"/>
          </p:cNvSpPr>
          <p:nvPr>
            <p:ph type="body" idx="1"/>
          </p:nvPr>
        </p:nvSpPr>
        <p:spPr>
          <a:xfrm>
            <a:off x="311700" y="1479791"/>
            <a:ext cx="8520600" cy="2817727"/>
          </a:xfrm>
          <a:prstGeom prst="rect">
            <a:avLst/>
          </a:prstGeom>
        </p:spPr>
        <p:txBody>
          <a:bodyPr lIns="91425" tIns="91425" rIns="91425" bIns="91425" anchor="t" anchorCtr="0"/>
          <a:lstStyle>
            <a:lvl1pPr lvl="0">
              <a:spcBef>
                <a:spcPts val="0"/>
              </a:spcBef>
              <a:buSzPct val="100000"/>
              <a:defRPr sz="1200"/>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lvl1pPr>
              <a:defRPr sz="1100">
                <a:solidFill>
                  <a:schemeClr val="bg2"/>
                </a:solidFill>
              </a:defRPr>
            </a:lvl1pPr>
          </a:lstStyle>
          <a:p>
            <a:fld id="{00000000-1234-1234-1234-123412341234}" type="slidenum">
              <a:rPr lang="en" smtClean="0"/>
              <a:pPr/>
              <a:t>‹#›</a:t>
            </a:fld>
            <a:endParaRPr lang="en"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0" y="248460"/>
            <a:ext cx="1778560" cy="29168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bg>
      <p:bgPr>
        <a:gradFill>
          <a:gsLst>
            <a:gs pos="0">
              <a:srgbClr val="942093">
                <a:alpha val="65000"/>
              </a:srgbClr>
            </a:gs>
            <a:gs pos="100000">
              <a:srgbClr val="942093"/>
            </a:gs>
          </a:gsLst>
          <a:lin ang="3120000" scaled="0"/>
        </a:gradFill>
        <a:effectLst/>
      </p:bgPr>
    </p:bg>
    <p:spTree>
      <p:nvGrpSpPr>
        <p:cNvPr id="1" name="Shape 27"/>
        <p:cNvGrpSpPr/>
        <p:nvPr/>
      </p:nvGrpSpPr>
      <p:grpSpPr>
        <a:xfrm>
          <a:off x="0" y="0"/>
          <a:ext cx="0" cy="0"/>
          <a:chOff x="0" y="0"/>
          <a:chExt cx="0" cy="0"/>
        </a:xfrm>
      </p:grpSpPr>
      <p:sp>
        <p:nvSpPr>
          <p:cNvPr id="6" name="Shape 18"/>
          <p:cNvSpPr txBox="1">
            <a:spLocks noGrp="1"/>
          </p:cNvSpPr>
          <p:nvPr>
            <p:ph type="title"/>
          </p:nvPr>
        </p:nvSpPr>
        <p:spPr>
          <a:xfrm>
            <a:off x="311700" y="570683"/>
            <a:ext cx="8520600" cy="447074"/>
          </a:xfrm>
          <a:prstGeom prst="rect">
            <a:avLst/>
          </a:prstGeom>
        </p:spPr>
        <p:txBody>
          <a:bodyPr lIns="91425" tIns="91425" rIns="91425" bIns="91425" anchor="t" anchorCtr="0"/>
          <a:lstStyle>
            <a:lvl1pPr lvl="0">
              <a:spcBef>
                <a:spcPts val="0"/>
              </a:spcBef>
              <a:buClr>
                <a:srgbClr val="2D5C68"/>
              </a:buClr>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7" name="Shape 19"/>
          <p:cNvSpPr txBox="1">
            <a:spLocks noGrp="1"/>
          </p:cNvSpPr>
          <p:nvPr>
            <p:ph type="body" idx="1"/>
          </p:nvPr>
        </p:nvSpPr>
        <p:spPr>
          <a:xfrm>
            <a:off x="311700" y="1152469"/>
            <a:ext cx="8520600" cy="3145050"/>
          </a:xfrm>
          <a:prstGeom prst="rect">
            <a:avLst/>
          </a:prstGeom>
        </p:spPr>
        <p:txBody>
          <a:bodyPr lIns="91425" tIns="91425" rIns="91425" bIns="91425" anchor="t" anchorCtr="0"/>
          <a:lstStyle>
            <a:lvl1pPr lvl="0">
              <a:spcBef>
                <a:spcPts val="0"/>
              </a:spcBef>
              <a:buSzPct val="100000"/>
              <a:defRPr sz="1200">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2" y="282207"/>
            <a:ext cx="1758998" cy="28847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55600"/>
            <a:ext cx="2808000" cy="755775"/>
          </a:xfrm>
          <a:prstGeom prst="rect">
            <a:avLst/>
          </a:prstGeom>
        </p:spPr>
        <p:txBody>
          <a:bodyPr lIns="91425" tIns="91425" rIns="91425" bIns="91425" anchor="b" anchorCtr="0"/>
          <a:lstStyle>
            <a:lvl1pPr lvl="0">
              <a:spcBef>
                <a:spcPts val="0"/>
              </a:spcBef>
              <a:buSzPct val="100000"/>
              <a:defRPr sz="1800">
                <a:solidFill>
                  <a:srgbClr val="942093"/>
                </a:solidFill>
              </a:defRPr>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dirty="0"/>
          </a:p>
        </p:txBody>
      </p:sp>
      <p:sp>
        <p:nvSpPr>
          <p:cNvPr id="32" name="Shape 32"/>
          <p:cNvSpPr txBox="1">
            <a:spLocks noGrp="1"/>
          </p:cNvSpPr>
          <p:nvPr>
            <p:ph type="body" idx="1"/>
          </p:nvPr>
        </p:nvSpPr>
        <p:spPr>
          <a:xfrm>
            <a:off x="311700" y="1389600"/>
            <a:ext cx="2808000" cy="3179475"/>
          </a:xfrm>
          <a:prstGeom prst="rect">
            <a:avLst/>
          </a:prstGeom>
        </p:spPr>
        <p:txBody>
          <a:bodyPr lIns="91425" tIns="91425" rIns="91425" bIns="91425" anchor="t" anchorCtr="0"/>
          <a:lstStyle>
            <a:lvl1pPr lvl="0">
              <a:spcBef>
                <a:spcPts val="0"/>
              </a:spcBef>
              <a:buSzPct val="100000"/>
              <a:defRPr sz="900">
                <a:solidFill>
                  <a:schemeClr val="bg2"/>
                </a:solidFill>
              </a:defRPr>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dirty="0"/>
          </a:p>
        </p:txBody>
      </p:sp>
      <p:sp>
        <p:nvSpPr>
          <p:cNvPr id="33" name="Shape 33"/>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0" y="248460"/>
            <a:ext cx="1778560" cy="291684"/>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Main poin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90250" y="450150"/>
            <a:ext cx="6367800" cy="4090725"/>
          </a:xfrm>
          <a:prstGeom prst="rect">
            <a:avLst/>
          </a:prstGeom>
        </p:spPr>
        <p:txBody>
          <a:bodyPr lIns="91425" tIns="91425" rIns="91425" bIns="91425" anchor="ctr" anchorCtr="0"/>
          <a:lstStyle>
            <a:lvl1pPr lvl="0">
              <a:spcBef>
                <a:spcPts val="0"/>
              </a:spcBef>
              <a:buSzPct val="100000"/>
              <a:defRPr sz="3600">
                <a:solidFill>
                  <a:srgbClr val="942093"/>
                </a:solidFill>
              </a:defRPr>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dirty="0"/>
          </a:p>
        </p:txBody>
      </p:sp>
      <p:sp>
        <p:nvSpPr>
          <p:cNvPr id="36" name="Shape 36"/>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0" y="248460"/>
            <a:ext cx="1778560" cy="29168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7"/>
        <p:cNvGrpSpPr/>
        <p:nvPr/>
      </p:nvGrpSpPr>
      <p:grpSpPr>
        <a:xfrm>
          <a:off x="0" y="0"/>
          <a:ext cx="0" cy="0"/>
          <a:chOff x="0" y="0"/>
          <a:chExt cx="0" cy="0"/>
        </a:xfrm>
      </p:grpSpPr>
      <p:sp>
        <p:nvSpPr>
          <p:cNvPr id="38" name="Shape 38"/>
          <p:cNvSpPr/>
          <p:nvPr/>
        </p:nvSpPr>
        <p:spPr>
          <a:xfrm>
            <a:off x="4572000" y="-125"/>
            <a:ext cx="4572000" cy="5143500"/>
          </a:xfrm>
          <a:prstGeom prst="rect">
            <a:avLst/>
          </a:prstGeom>
          <a:solidFill>
            <a:schemeClr val="lt2"/>
          </a:solidFill>
          <a:ln>
            <a:noFill/>
          </a:ln>
        </p:spPr>
        <p:txBody>
          <a:bodyPr lIns="68569" tIns="68569" rIns="68569" bIns="68569" anchor="ctr" anchorCtr="0">
            <a:noAutofit/>
          </a:bodyPr>
          <a:lstStyle/>
          <a:p>
            <a:pPr lvl="0">
              <a:spcBef>
                <a:spcPts val="0"/>
              </a:spcBef>
              <a:buNone/>
            </a:pPr>
            <a:endParaRPr sz="1050"/>
          </a:p>
        </p:txBody>
      </p:sp>
      <p:sp>
        <p:nvSpPr>
          <p:cNvPr id="39" name="Shape 39"/>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3150">
                <a:solidFill>
                  <a:srgbClr val="942093"/>
                </a:solidFill>
              </a:defRPr>
            </a:lvl1pPr>
            <a:lvl2pPr lvl="1" algn="ctr">
              <a:spcBef>
                <a:spcPts val="0"/>
              </a:spcBef>
              <a:buSzPct val="100000"/>
              <a:defRPr sz="3150"/>
            </a:lvl2pPr>
            <a:lvl3pPr lvl="2" algn="ctr">
              <a:spcBef>
                <a:spcPts val="0"/>
              </a:spcBef>
              <a:buSzPct val="100000"/>
              <a:defRPr sz="3150"/>
            </a:lvl3pPr>
            <a:lvl4pPr lvl="3" algn="ctr">
              <a:spcBef>
                <a:spcPts val="0"/>
              </a:spcBef>
              <a:buSzPct val="100000"/>
              <a:defRPr sz="3150"/>
            </a:lvl4pPr>
            <a:lvl5pPr lvl="4" algn="ctr">
              <a:spcBef>
                <a:spcPts val="0"/>
              </a:spcBef>
              <a:buSzPct val="100000"/>
              <a:defRPr sz="3150"/>
            </a:lvl5pPr>
            <a:lvl6pPr lvl="5" algn="ctr">
              <a:spcBef>
                <a:spcPts val="0"/>
              </a:spcBef>
              <a:buSzPct val="100000"/>
              <a:defRPr sz="3150"/>
            </a:lvl6pPr>
            <a:lvl7pPr lvl="6" algn="ctr">
              <a:spcBef>
                <a:spcPts val="0"/>
              </a:spcBef>
              <a:buSzPct val="100000"/>
              <a:defRPr sz="3150"/>
            </a:lvl7pPr>
            <a:lvl8pPr lvl="7" algn="ctr">
              <a:spcBef>
                <a:spcPts val="0"/>
              </a:spcBef>
              <a:buSzPct val="100000"/>
              <a:defRPr sz="3150"/>
            </a:lvl8pPr>
            <a:lvl9pPr lvl="8" algn="ctr">
              <a:spcBef>
                <a:spcPts val="0"/>
              </a:spcBef>
              <a:buSzPct val="100000"/>
              <a:defRPr sz="3150"/>
            </a:lvl9pPr>
          </a:lstStyle>
          <a:p>
            <a:endParaRPr dirty="0"/>
          </a:p>
        </p:txBody>
      </p:sp>
      <p:sp>
        <p:nvSpPr>
          <p:cNvPr id="40" name="Shape 40"/>
          <p:cNvSpPr txBox="1">
            <a:spLocks noGrp="1"/>
          </p:cNvSpPr>
          <p:nvPr>
            <p:ph type="subTitle" idx="1"/>
          </p:nvPr>
        </p:nvSpPr>
        <p:spPr>
          <a:xfrm>
            <a:off x="265500" y="2803075"/>
            <a:ext cx="4045200" cy="1235025"/>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1575">
                <a:solidFill>
                  <a:schemeClr val="bg2"/>
                </a:solidFill>
              </a:defRPr>
            </a:lvl1pPr>
            <a:lvl2pPr lvl="1" algn="ctr">
              <a:lnSpc>
                <a:spcPct val="100000"/>
              </a:lnSpc>
              <a:spcBef>
                <a:spcPts val="0"/>
              </a:spcBef>
              <a:spcAft>
                <a:spcPts val="0"/>
              </a:spcAft>
              <a:buSzPct val="100000"/>
              <a:buNone/>
              <a:defRPr sz="1575"/>
            </a:lvl2pPr>
            <a:lvl3pPr lvl="2" algn="ctr">
              <a:lnSpc>
                <a:spcPct val="100000"/>
              </a:lnSpc>
              <a:spcBef>
                <a:spcPts val="0"/>
              </a:spcBef>
              <a:spcAft>
                <a:spcPts val="0"/>
              </a:spcAft>
              <a:buSzPct val="100000"/>
              <a:buNone/>
              <a:defRPr sz="1575"/>
            </a:lvl3pPr>
            <a:lvl4pPr lvl="3" algn="ctr">
              <a:lnSpc>
                <a:spcPct val="100000"/>
              </a:lnSpc>
              <a:spcBef>
                <a:spcPts val="0"/>
              </a:spcBef>
              <a:spcAft>
                <a:spcPts val="0"/>
              </a:spcAft>
              <a:buSzPct val="100000"/>
              <a:buNone/>
              <a:defRPr sz="1575"/>
            </a:lvl4pPr>
            <a:lvl5pPr lvl="4" algn="ctr">
              <a:lnSpc>
                <a:spcPct val="100000"/>
              </a:lnSpc>
              <a:spcBef>
                <a:spcPts val="0"/>
              </a:spcBef>
              <a:spcAft>
                <a:spcPts val="0"/>
              </a:spcAft>
              <a:buSzPct val="100000"/>
              <a:buNone/>
              <a:defRPr sz="1575"/>
            </a:lvl5pPr>
            <a:lvl6pPr lvl="5" algn="ctr">
              <a:lnSpc>
                <a:spcPct val="100000"/>
              </a:lnSpc>
              <a:spcBef>
                <a:spcPts val="0"/>
              </a:spcBef>
              <a:spcAft>
                <a:spcPts val="0"/>
              </a:spcAft>
              <a:buSzPct val="100000"/>
              <a:buNone/>
              <a:defRPr sz="1575"/>
            </a:lvl6pPr>
            <a:lvl7pPr lvl="6" algn="ctr">
              <a:lnSpc>
                <a:spcPct val="100000"/>
              </a:lnSpc>
              <a:spcBef>
                <a:spcPts val="0"/>
              </a:spcBef>
              <a:spcAft>
                <a:spcPts val="0"/>
              </a:spcAft>
              <a:buSzPct val="100000"/>
              <a:buNone/>
              <a:defRPr sz="1575"/>
            </a:lvl7pPr>
            <a:lvl8pPr lvl="7" algn="ctr">
              <a:lnSpc>
                <a:spcPct val="100000"/>
              </a:lnSpc>
              <a:spcBef>
                <a:spcPts val="0"/>
              </a:spcBef>
              <a:spcAft>
                <a:spcPts val="0"/>
              </a:spcAft>
              <a:buSzPct val="100000"/>
              <a:buNone/>
              <a:defRPr sz="1575"/>
            </a:lvl8pPr>
            <a:lvl9pPr lvl="8" algn="ctr">
              <a:lnSpc>
                <a:spcPct val="100000"/>
              </a:lnSpc>
              <a:spcBef>
                <a:spcPts val="0"/>
              </a:spcBef>
              <a:spcAft>
                <a:spcPts val="0"/>
              </a:spcAft>
              <a:buSzPct val="100000"/>
              <a:buNone/>
              <a:defRPr sz="1575"/>
            </a:lvl9pPr>
          </a:lstStyle>
          <a:p>
            <a:endParaRPr/>
          </a:p>
        </p:txBody>
      </p:sp>
      <p:sp>
        <p:nvSpPr>
          <p:cNvPr id="41" name="Shape 41"/>
          <p:cNvSpPr txBox="1">
            <a:spLocks noGrp="1"/>
          </p:cNvSpPr>
          <p:nvPr>
            <p:ph type="body" idx="2"/>
          </p:nvPr>
        </p:nvSpPr>
        <p:spPr>
          <a:xfrm>
            <a:off x="4939500" y="724075"/>
            <a:ext cx="3837000" cy="3695175"/>
          </a:xfrm>
          <a:prstGeom prst="rect">
            <a:avLst/>
          </a:prstGeom>
        </p:spPr>
        <p:txBody>
          <a:bodyPr lIns="91425" tIns="91425" rIns="91425" bIns="91425" anchor="ctr" anchorCtr="0"/>
          <a:lstStyle>
            <a:lvl1pPr lvl="0">
              <a:spcBef>
                <a:spcPts val="0"/>
              </a:spcBef>
              <a:defRPr>
                <a:solidFill>
                  <a:schemeClr val="bg2"/>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2" name="Shape 42"/>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1700" y="4230575"/>
            <a:ext cx="5998800" cy="605025"/>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5" name="Shape 45"/>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0" y="248460"/>
            <a:ext cx="1778560" cy="291684"/>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09422" y="1106125"/>
            <a:ext cx="8520600" cy="1963575"/>
          </a:xfrm>
          <a:prstGeom prst="rect">
            <a:avLst/>
          </a:prstGeom>
        </p:spPr>
        <p:txBody>
          <a:bodyPr lIns="91425" tIns="91425" rIns="91425" bIns="91425" anchor="b" anchorCtr="0"/>
          <a:lstStyle>
            <a:lvl1pPr lvl="0" algn="ctr">
              <a:spcBef>
                <a:spcPts val="0"/>
              </a:spcBef>
              <a:buSzPct val="100000"/>
              <a:defRPr sz="9000">
                <a:solidFill>
                  <a:srgbClr val="942093"/>
                </a:solidFill>
              </a:defRPr>
            </a:lvl1pPr>
            <a:lvl2pPr lvl="1" algn="ctr">
              <a:spcBef>
                <a:spcPts val="0"/>
              </a:spcBef>
              <a:buSzPct val="100000"/>
              <a:defRPr sz="9000"/>
            </a:lvl2pPr>
            <a:lvl3pPr lvl="2" algn="ctr">
              <a:spcBef>
                <a:spcPts val="0"/>
              </a:spcBef>
              <a:buSzPct val="100000"/>
              <a:defRPr sz="9000"/>
            </a:lvl3pPr>
            <a:lvl4pPr lvl="3" algn="ctr">
              <a:spcBef>
                <a:spcPts val="0"/>
              </a:spcBef>
              <a:buSzPct val="100000"/>
              <a:defRPr sz="9000"/>
            </a:lvl4pPr>
            <a:lvl5pPr lvl="4" algn="ctr">
              <a:spcBef>
                <a:spcPts val="0"/>
              </a:spcBef>
              <a:buSzPct val="100000"/>
              <a:defRPr sz="9000"/>
            </a:lvl5pPr>
            <a:lvl6pPr lvl="5" algn="ctr">
              <a:spcBef>
                <a:spcPts val="0"/>
              </a:spcBef>
              <a:buSzPct val="100000"/>
              <a:defRPr sz="9000"/>
            </a:lvl6pPr>
            <a:lvl7pPr lvl="6" algn="ctr">
              <a:spcBef>
                <a:spcPts val="0"/>
              </a:spcBef>
              <a:buSzPct val="100000"/>
              <a:defRPr sz="9000"/>
            </a:lvl7pPr>
            <a:lvl8pPr lvl="7" algn="ctr">
              <a:spcBef>
                <a:spcPts val="0"/>
              </a:spcBef>
              <a:buSzPct val="100000"/>
              <a:defRPr sz="9000"/>
            </a:lvl8pPr>
            <a:lvl9pPr lvl="8" algn="ctr">
              <a:spcBef>
                <a:spcPts val="0"/>
              </a:spcBef>
              <a:buSzPct val="100000"/>
              <a:defRPr sz="9000"/>
            </a:lvl9pPr>
          </a:lstStyle>
          <a:p>
            <a:endParaRPr dirty="0"/>
          </a:p>
        </p:txBody>
      </p:sp>
      <p:sp>
        <p:nvSpPr>
          <p:cNvPr id="48" name="Shape 48"/>
          <p:cNvSpPr txBox="1">
            <a:spLocks noGrp="1"/>
          </p:cNvSpPr>
          <p:nvPr>
            <p:ph type="body" idx="1"/>
          </p:nvPr>
        </p:nvSpPr>
        <p:spPr>
          <a:xfrm>
            <a:off x="409422" y="3152225"/>
            <a:ext cx="8520600" cy="1300725"/>
          </a:xfrm>
          <a:prstGeom prst="rect">
            <a:avLst/>
          </a:prstGeom>
        </p:spPr>
        <p:txBody>
          <a:bodyPr lIns="91425" tIns="91425" rIns="91425" bIns="91425" anchor="t" anchorCtr="0"/>
          <a:lstStyle>
            <a:lvl1pPr lvl="0" algn="ctr">
              <a:spcBef>
                <a:spcPts val="0"/>
              </a:spcBef>
              <a:defRPr>
                <a:solidFill>
                  <a:schemeClr val="bg2"/>
                </a:solidFill>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dirty="0"/>
          </a:p>
        </p:txBody>
      </p:sp>
      <p:sp>
        <p:nvSpPr>
          <p:cNvPr id="49" name="Shape 49"/>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2" y="239679"/>
            <a:ext cx="1778558" cy="2916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2" y="239679"/>
            <a:ext cx="1778558" cy="2916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two columns">
    <p:bg>
      <p:bgPr>
        <a:gradFill>
          <a:gsLst>
            <a:gs pos="0">
              <a:srgbClr val="942093"/>
            </a:gs>
            <a:gs pos="100000">
              <a:srgbClr val="942093">
                <a:alpha val="65000"/>
              </a:srgbClr>
            </a:gs>
          </a:gsLst>
          <a:lin ang="3120000" scaled="0"/>
        </a:gradFill>
        <a:effectLst/>
      </p:bgPr>
    </p:bg>
    <p:spTree>
      <p:nvGrpSpPr>
        <p:cNvPr id="1" name="Shape 22"/>
        <p:cNvGrpSpPr/>
        <p:nvPr/>
      </p:nvGrpSpPr>
      <p:grpSpPr>
        <a:xfrm>
          <a:off x="0" y="0"/>
          <a:ext cx="0" cy="0"/>
          <a:chOff x="0" y="0"/>
          <a:chExt cx="0" cy="0"/>
        </a:xfrm>
      </p:grpSpPr>
      <p:sp>
        <p:nvSpPr>
          <p:cNvPr id="26" name="Shape 26"/>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lvl1pPr>
              <a:defRPr sz="1200">
                <a:solidFill>
                  <a:schemeClr val="bg1"/>
                </a:solidFill>
              </a:defRPr>
            </a:lvl1pPr>
          </a:lstStyle>
          <a:p>
            <a:fld id="{00000000-1234-1234-1234-123412341234}" type="slidenum">
              <a:rPr lang="en" smtClean="0"/>
              <a:pPr/>
              <a:t>‹#›</a:t>
            </a:fld>
            <a:endParaRPr lang="en" dirty="0"/>
          </a:p>
        </p:txBody>
      </p:sp>
      <p:sp>
        <p:nvSpPr>
          <p:cNvPr id="7" name="Shape 18"/>
          <p:cNvSpPr txBox="1">
            <a:spLocks noGrp="1"/>
          </p:cNvSpPr>
          <p:nvPr>
            <p:ph type="title"/>
          </p:nvPr>
        </p:nvSpPr>
        <p:spPr>
          <a:xfrm>
            <a:off x="311700" y="570683"/>
            <a:ext cx="8520600" cy="447074"/>
          </a:xfrm>
          <a:prstGeom prst="rect">
            <a:avLst/>
          </a:prstGeom>
        </p:spPr>
        <p:txBody>
          <a:bodyPr lIns="91425" tIns="91425" rIns="91425" bIns="91425" anchor="t" anchorCtr="0"/>
          <a:lstStyle>
            <a:lvl1pPr lvl="0">
              <a:spcBef>
                <a:spcPts val="0"/>
              </a:spcBef>
              <a:buClr>
                <a:srgbClr val="2D5C68"/>
              </a:buClr>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8" name="Shape 19"/>
          <p:cNvSpPr txBox="1">
            <a:spLocks noGrp="1"/>
          </p:cNvSpPr>
          <p:nvPr>
            <p:ph type="body" idx="1"/>
          </p:nvPr>
        </p:nvSpPr>
        <p:spPr>
          <a:xfrm>
            <a:off x="311700" y="1152469"/>
            <a:ext cx="8520600" cy="3145050"/>
          </a:xfrm>
          <a:prstGeom prst="rect">
            <a:avLst/>
          </a:prstGeom>
        </p:spPr>
        <p:txBody>
          <a:bodyPr lIns="91425" tIns="91425" rIns="91425" bIns="91425" anchor="t" anchorCtr="0"/>
          <a:lstStyle>
            <a:lvl1pPr lvl="0">
              <a:spcBef>
                <a:spcPts val="0"/>
              </a:spcBef>
              <a:buSzPct val="100000"/>
              <a:defRPr sz="1200">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53742" y="282207"/>
            <a:ext cx="1758998" cy="288476"/>
          </a:xfrm>
          <a:prstGeom prst="rect">
            <a:avLst/>
          </a:prstGeom>
        </p:spPr>
      </p:pic>
    </p:spTree>
    <p:extLst>
      <p:ext uri="{BB962C8B-B14F-4D97-AF65-F5344CB8AC3E}">
        <p14:creationId xmlns:p14="http://schemas.microsoft.com/office/powerpoint/2010/main" val="1981565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625"/>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dirty="0"/>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dirty="0"/>
          </a:p>
        </p:txBody>
      </p:sp>
      <p:sp>
        <p:nvSpPr>
          <p:cNvPr id="8" name="Shape 8"/>
          <p:cNvSpPr txBox="1">
            <a:spLocks noGrp="1"/>
          </p:cNvSpPr>
          <p:nvPr>
            <p:ph type="sldNum" idx="12"/>
          </p:nvPr>
        </p:nvSpPr>
        <p:spPr>
          <a:xfrm>
            <a:off x="8472457" y="4663217"/>
            <a:ext cx="548700" cy="393525"/>
          </a:xfrm>
          <a:prstGeom prst="rect">
            <a:avLst/>
          </a:prstGeom>
          <a:noFill/>
          <a:ln>
            <a:noFill/>
          </a:ln>
        </p:spPr>
        <p:txBody>
          <a:bodyPr lIns="91425" tIns="91425" rIns="91425" bIns="91425" anchor="ctr" anchorCtr="0">
            <a:noAutofit/>
          </a:bodyPr>
          <a:lstStyle/>
          <a:p>
            <a:pPr algn="r"/>
            <a:fld id="{00000000-1234-1234-1234-123412341234}" type="slidenum">
              <a:rPr lang="en" sz="750" smtClean="0">
                <a:solidFill>
                  <a:schemeClr val="dk2"/>
                </a:solidFill>
              </a:rPr>
              <a:pPr algn="r"/>
              <a:t>‹#›</a:t>
            </a:fld>
            <a:endParaRPr lang="en" sz="75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chemeClr val="bg2"/>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5"/>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8374" y="4417909"/>
            <a:ext cx="2701319" cy="443016"/>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7600" y="343870"/>
            <a:ext cx="1253293" cy="1253293"/>
          </a:xfrm>
          <a:prstGeom prst="rect">
            <a:avLst/>
          </a:prstGeom>
        </p:spPr>
      </p:pic>
      <p:sp>
        <p:nvSpPr>
          <p:cNvPr id="5" name="Title 3">
            <a:extLst>
              <a:ext uri="{FF2B5EF4-FFF2-40B4-BE49-F238E27FC236}">
                <a16:creationId xmlns:a16="http://schemas.microsoft.com/office/drawing/2014/main" xmlns="" id="{4E638C1A-457A-420E-A706-7C1FAE42D354}"/>
              </a:ext>
            </a:extLst>
          </p:cNvPr>
          <p:cNvSpPr txBox="1">
            <a:spLocks/>
          </p:cNvSpPr>
          <p:nvPr/>
        </p:nvSpPr>
        <p:spPr>
          <a:xfrm>
            <a:off x="2616201" y="204999"/>
            <a:ext cx="5181600" cy="44707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chemeClr val="bg2"/>
                </a:solidFill>
                <a:latin typeface="Arial"/>
                <a:ea typeface="Arial"/>
                <a:cs typeface="Arial"/>
                <a:sym typeface="Arial"/>
              </a:defRPr>
            </a:lvl1pPr>
          </a:lstStyle>
          <a:p>
            <a:r>
              <a:rPr lang="en-GB" sz="1400" dirty="0">
                <a:solidFill>
                  <a:schemeClr val="bg1"/>
                </a:solidFill>
              </a:rPr>
              <a:t/>
            </a:r>
            <a:br>
              <a:rPr lang="en-GB" sz="1400" dirty="0">
                <a:solidFill>
                  <a:schemeClr val="bg1"/>
                </a:solidFill>
              </a:rPr>
            </a:br>
            <a:r>
              <a:rPr lang="en-GB" sz="1400" dirty="0">
                <a:solidFill>
                  <a:schemeClr val="bg1"/>
                </a:solidFill>
              </a:rPr>
              <a:t>A2. </a:t>
            </a:r>
            <a:r>
              <a:rPr lang="en-GB" sz="1400" b="1" dirty="0">
                <a:solidFill>
                  <a:schemeClr val="bg1"/>
                </a:solidFill>
              </a:rPr>
              <a:t>Environmental risk</a:t>
            </a:r>
          </a:p>
          <a:p>
            <a:endParaRPr lang="en-GB" sz="1400" dirty="0">
              <a:solidFill>
                <a:schemeClr val="bg1"/>
              </a:solidFill>
            </a:endParaRPr>
          </a:p>
          <a:p>
            <a:r>
              <a:rPr lang="en-US" sz="1400" dirty="0">
                <a:solidFill>
                  <a:schemeClr val="bg1"/>
                </a:solidFill>
              </a:rPr>
              <a:t>Understanding the economic impact of natural catastrophes and the effect of climate change. </a:t>
            </a:r>
            <a:r>
              <a:rPr lang="en-GB" sz="1400" b="1" dirty="0">
                <a:solidFill>
                  <a:schemeClr val="bg1"/>
                </a:solidFill>
              </a:rPr>
              <a:t> </a:t>
            </a:r>
            <a:endParaRPr lang="en-GB"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42093"/>
                </a:solidFill>
              </a:rPr>
              <a:t>Economic impact of climate change</a:t>
            </a:r>
          </a:p>
        </p:txBody>
      </p:sp>
      <p:sp>
        <p:nvSpPr>
          <p:cNvPr id="8" name="Shape 63"/>
          <p:cNvSpPr txBox="1">
            <a:spLocks/>
          </p:cNvSpPr>
          <p:nvPr/>
        </p:nvSpPr>
        <p:spPr>
          <a:xfrm>
            <a:off x="311700" y="1454045"/>
            <a:ext cx="7406254" cy="1565183"/>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 sz="1400" i="1" dirty="0"/>
              <a:t>IPCC Assessment Report 5  </a:t>
            </a:r>
            <a:r>
              <a:rPr lang="en" sz="1400" i="1" dirty="0" smtClean="0"/>
              <a:t>2014: </a:t>
            </a:r>
          </a:p>
          <a:p>
            <a:r>
              <a:rPr lang="en" sz="1400" i="1" dirty="0" smtClean="0"/>
              <a:t>“</a:t>
            </a:r>
            <a:r>
              <a:rPr lang="en" sz="1400" b="1" i="1" dirty="0" smtClean="0"/>
              <a:t>For most economic sectors, the impact of climate change will be small relative to the impacts of other drivers (medium evidence, high agreement)</a:t>
            </a:r>
          </a:p>
          <a:p>
            <a:r>
              <a:rPr lang="en" sz="1400" i="1" dirty="0" smtClean="0"/>
              <a:t>Changes in population, age, income, technology, relative prices, lifestyle, regulation, governance, and many other aspects of socioeconomic development will have an impact on the supply and demand of economic goods and services that is large relative to the impact of climate change.”</a:t>
            </a:r>
            <a:endParaRPr lang="en" sz="1400" i="1" dirty="0"/>
          </a:p>
        </p:txBody>
      </p:sp>
    </p:spTree>
    <p:extLst>
      <p:ext uri="{BB962C8B-B14F-4D97-AF65-F5344CB8AC3E}">
        <p14:creationId xmlns:p14="http://schemas.microsoft.com/office/powerpoint/2010/main" val="39383232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411785"/>
            <a:ext cx="8520600" cy="447074"/>
          </a:xfrm>
        </p:spPr>
        <p:txBody>
          <a:bodyPr/>
          <a:lstStyle/>
          <a:p>
            <a:r>
              <a:rPr lang="en-US" b="1" dirty="0">
                <a:solidFill>
                  <a:srgbClr val="942093"/>
                </a:solidFill>
              </a:rPr>
              <a:t>Economic impact of climate change</a:t>
            </a:r>
          </a:p>
        </p:txBody>
      </p:sp>
      <p:pic>
        <p:nvPicPr>
          <p:cNvPr id="3" name="Picture 2"/>
          <p:cNvPicPr>
            <a:picLocks noChangeAspect="1"/>
          </p:cNvPicPr>
          <p:nvPr/>
        </p:nvPicPr>
        <p:blipFill>
          <a:blip r:embed="rId3"/>
          <a:stretch>
            <a:fillRect/>
          </a:stretch>
        </p:blipFill>
        <p:spPr>
          <a:xfrm>
            <a:off x="451400" y="1317897"/>
            <a:ext cx="5648050" cy="3385349"/>
          </a:xfrm>
          <a:prstGeom prst="rect">
            <a:avLst/>
          </a:prstGeom>
        </p:spPr>
      </p:pic>
      <p:sp>
        <p:nvSpPr>
          <p:cNvPr id="8" name="Shape 63"/>
          <p:cNvSpPr txBox="1">
            <a:spLocks/>
          </p:cNvSpPr>
          <p:nvPr/>
        </p:nvSpPr>
        <p:spPr>
          <a:xfrm>
            <a:off x="451400" y="4703331"/>
            <a:ext cx="7406254" cy="440169"/>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 i="1" dirty="0"/>
              <a:t>IPCC Assessment Report 5  2014</a:t>
            </a:r>
            <a:r>
              <a:rPr lang="en" i="1" dirty="0" smtClean="0"/>
              <a:t>: Summary for Policy Makers </a:t>
            </a:r>
            <a:endParaRPr lang="en" i="1" dirty="0"/>
          </a:p>
        </p:txBody>
      </p:sp>
      <p:sp>
        <p:nvSpPr>
          <p:cNvPr id="5" name="Shape 63"/>
          <p:cNvSpPr txBox="1">
            <a:spLocks/>
          </p:cNvSpPr>
          <p:nvPr/>
        </p:nvSpPr>
        <p:spPr>
          <a:xfrm>
            <a:off x="6250926" y="1016000"/>
            <a:ext cx="2718904" cy="4127499"/>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pPr>
              <a:spcAft>
                <a:spcPts val="1800"/>
              </a:spcAft>
            </a:pPr>
            <a:r>
              <a:rPr lang="en-GB" sz="1400" i="1" dirty="0" smtClean="0"/>
              <a:t>“For </a:t>
            </a:r>
            <a:r>
              <a:rPr lang="en-GB" sz="1400" i="1" dirty="0"/>
              <a:t>such a fractious discipline, there has been remarkable agreement among economists concerning the first-best climate policy. Ever since the writings of Nordhaus (1977), </a:t>
            </a:r>
            <a:r>
              <a:rPr lang="en-GB" sz="1400" i="1" dirty="0" err="1"/>
              <a:t>d’Arge</a:t>
            </a:r>
            <a:r>
              <a:rPr lang="en-GB" sz="1400" i="1" dirty="0"/>
              <a:t> (1979), and Schelling (1992), it has been widely accepted that climate change is, on balance, a negative externality and that greenhouse gas (GHG) emissions should be priced, preferably </a:t>
            </a:r>
            <a:r>
              <a:rPr lang="en-GB" sz="1400" i="1" dirty="0" smtClean="0"/>
              <a:t>taxed.”</a:t>
            </a:r>
          </a:p>
          <a:p>
            <a:pPr>
              <a:spcAft>
                <a:spcPts val="0"/>
              </a:spcAft>
            </a:pPr>
            <a:r>
              <a:rPr lang="en" i="1" dirty="0" smtClean="0"/>
              <a:t>The Economic I</a:t>
            </a:r>
            <a:r>
              <a:rPr lang="en-GB" i="1" dirty="0" smtClean="0"/>
              <a:t>m</a:t>
            </a:r>
            <a:r>
              <a:rPr lang="en" i="1" dirty="0" smtClean="0"/>
              <a:t>pacts of C</a:t>
            </a:r>
            <a:r>
              <a:rPr lang="en-GB" i="1" dirty="0" smtClean="0"/>
              <a:t>l</a:t>
            </a:r>
            <a:r>
              <a:rPr lang="en" i="1" dirty="0" smtClean="0"/>
              <a:t>imate C</a:t>
            </a:r>
            <a:r>
              <a:rPr lang="en-GB" i="1" dirty="0" smtClean="0"/>
              <a:t>h</a:t>
            </a:r>
            <a:r>
              <a:rPr lang="en" i="1" dirty="0" smtClean="0"/>
              <a:t>ange, Tol, R.s.J, 2018</a:t>
            </a:r>
            <a:endParaRPr lang="en-GB" i="1" dirty="0"/>
          </a:p>
        </p:txBody>
      </p:sp>
    </p:spTree>
    <p:extLst>
      <p:ext uri="{BB962C8B-B14F-4D97-AF65-F5344CB8AC3E}">
        <p14:creationId xmlns:p14="http://schemas.microsoft.com/office/powerpoint/2010/main" val="3442872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555364"/>
            <a:ext cx="6678118" cy="2578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11700" y="419851"/>
            <a:ext cx="8520600" cy="447074"/>
          </a:xfrm>
        </p:spPr>
        <p:txBody>
          <a:bodyPr/>
          <a:lstStyle/>
          <a:p>
            <a:r>
              <a:rPr lang="en-US" b="1" dirty="0">
                <a:solidFill>
                  <a:srgbClr val="942093"/>
                </a:solidFill>
              </a:rPr>
              <a:t>Transitioning to a low carbon economy</a:t>
            </a:r>
          </a:p>
        </p:txBody>
      </p:sp>
      <p:sp>
        <p:nvSpPr>
          <p:cNvPr id="7" name="Shape 63"/>
          <p:cNvSpPr txBox="1">
            <a:spLocks/>
          </p:cNvSpPr>
          <p:nvPr/>
        </p:nvSpPr>
        <p:spPr>
          <a:xfrm>
            <a:off x="319683" y="4675430"/>
            <a:ext cx="5117550" cy="445802"/>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900" i="1" dirty="0"/>
              <a:t>Modelling innovation and the macroeconomics of low-carbon transitions: theory, perspectives and practical use.  Mercure, J.F. et al, Climate Policy, June 2019</a:t>
            </a:r>
            <a:endParaRPr lang="en" sz="900" dirty="0"/>
          </a:p>
        </p:txBody>
      </p:sp>
      <p:sp>
        <p:nvSpPr>
          <p:cNvPr id="8" name="Shape 63"/>
          <p:cNvSpPr txBox="1">
            <a:spLocks/>
          </p:cNvSpPr>
          <p:nvPr/>
        </p:nvSpPr>
        <p:spPr>
          <a:xfrm>
            <a:off x="6752789" y="1238862"/>
            <a:ext cx="2391211" cy="644578"/>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1400" i="1" dirty="0" smtClean="0"/>
              <a:t>“Quantitative </a:t>
            </a:r>
            <a:r>
              <a:rPr lang="en-GB" sz="1400" i="1" dirty="0"/>
              <a:t>models </a:t>
            </a:r>
            <a:r>
              <a:rPr lang="en-GB" sz="1400" i="1" dirty="0" smtClean="0"/>
              <a:t>commissioned </a:t>
            </a:r>
            <a:r>
              <a:rPr lang="en-GB" sz="1400" i="1" dirty="0"/>
              <a:t>by policy-makers to assess the macroeconomic impacts of climate policy generate contradictory outcomes and </a:t>
            </a:r>
            <a:r>
              <a:rPr lang="en-GB" sz="1400" i="1" dirty="0" smtClean="0"/>
              <a:t>interpretations”</a:t>
            </a:r>
            <a:endParaRPr lang="en" sz="1400" dirty="0"/>
          </a:p>
        </p:txBody>
      </p:sp>
      <p:pic>
        <p:nvPicPr>
          <p:cNvPr id="3" name="Picture 2"/>
          <p:cNvPicPr>
            <a:picLocks noChangeAspect="1"/>
          </p:cNvPicPr>
          <p:nvPr/>
        </p:nvPicPr>
        <p:blipFill rotWithShape="1">
          <a:blip r:embed="rId3"/>
          <a:srcRect b="3795"/>
          <a:stretch/>
        </p:blipFill>
        <p:spPr>
          <a:xfrm>
            <a:off x="183676" y="1238862"/>
            <a:ext cx="6505432" cy="3339521"/>
          </a:xfrm>
          <a:prstGeom prst="rect">
            <a:avLst/>
          </a:prstGeom>
        </p:spPr>
      </p:pic>
    </p:spTree>
    <p:extLst>
      <p:ext uri="{BB962C8B-B14F-4D97-AF65-F5344CB8AC3E}">
        <p14:creationId xmlns:p14="http://schemas.microsoft.com/office/powerpoint/2010/main" val="31419776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47469"/>
            <a:ext cx="8520600" cy="447074"/>
          </a:xfrm>
        </p:spPr>
        <p:txBody>
          <a:bodyPr/>
          <a:lstStyle/>
          <a:p>
            <a:r>
              <a:rPr lang="en-US" b="1" dirty="0">
                <a:solidFill>
                  <a:srgbClr val="942093"/>
                </a:solidFill>
              </a:rPr>
              <a:t>Climate risk scenarios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05" y="3038400"/>
            <a:ext cx="3775170" cy="2105100"/>
          </a:xfrm>
          <a:prstGeom prst="rect">
            <a:avLst/>
          </a:prstGeom>
        </p:spPr>
      </p:pic>
      <p:pic>
        <p:nvPicPr>
          <p:cNvPr id="4" name="Picture 3"/>
          <p:cNvPicPr>
            <a:picLocks noChangeAspect="1"/>
          </p:cNvPicPr>
          <p:nvPr/>
        </p:nvPicPr>
        <p:blipFill>
          <a:blip r:embed="rId4"/>
          <a:stretch>
            <a:fillRect/>
          </a:stretch>
        </p:blipFill>
        <p:spPr>
          <a:xfrm>
            <a:off x="50933" y="963241"/>
            <a:ext cx="8019010" cy="4045177"/>
          </a:xfrm>
          <a:prstGeom prst="rect">
            <a:avLst/>
          </a:prstGeom>
        </p:spPr>
      </p:pic>
      <p:sp>
        <p:nvSpPr>
          <p:cNvPr id="7" name="Shape 63"/>
          <p:cNvSpPr txBox="1">
            <a:spLocks/>
          </p:cNvSpPr>
          <p:nvPr/>
        </p:nvSpPr>
        <p:spPr>
          <a:xfrm>
            <a:off x="6312450" y="4692767"/>
            <a:ext cx="2831550" cy="445802"/>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900" i="1" dirty="0"/>
              <a:t>BoE PRA: Transition in thinking: The impact of climate change on the UK banking sector, Sept 2018</a:t>
            </a:r>
            <a:endParaRPr lang="en" sz="900" dirty="0"/>
          </a:p>
        </p:txBody>
      </p:sp>
    </p:spTree>
    <p:extLst>
      <p:ext uri="{BB962C8B-B14F-4D97-AF65-F5344CB8AC3E}">
        <p14:creationId xmlns:p14="http://schemas.microsoft.com/office/powerpoint/2010/main" val="3736297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25491"/>
            <a:ext cx="8520600" cy="447074"/>
          </a:xfrm>
        </p:spPr>
        <p:txBody>
          <a:bodyPr/>
          <a:lstStyle/>
          <a:p>
            <a:r>
              <a:rPr lang="en-US" b="1" dirty="0"/>
              <a:t>Climate-related financial disclosure</a:t>
            </a:r>
            <a:endParaRPr lang="en-US" b="1" dirty="0">
              <a:solidFill>
                <a:srgbClr val="942093"/>
              </a:solidFill>
            </a:endParaRPr>
          </a:p>
        </p:txBody>
      </p:sp>
      <p:pic>
        <p:nvPicPr>
          <p:cNvPr id="9" name="Picture 8"/>
          <p:cNvPicPr>
            <a:picLocks noChangeAspect="1"/>
          </p:cNvPicPr>
          <p:nvPr/>
        </p:nvPicPr>
        <p:blipFill rotWithShape="1">
          <a:blip r:embed="rId3"/>
          <a:srcRect l="1551" t="18671" r="78923" b="2081"/>
          <a:stretch/>
        </p:blipFill>
        <p:spPr>
          <a:xfrm>
            <a:off x="311700" y="1480899"/>
            <a:ext cx="1146748" cy="3185410"/>
          </a:xfrm>
          <a:prstGeom prst="rect">
            <a:avLst/>
          </a:prstGeom>
        </p:spPr>
      </p:pic>
      <p:sp>
        <p:nvSpPr>
          <p:cNvPr id="10" name="Shape 63"/>
          <p:cNvSpPr txBox="1">
            <a:spLocks/>
          </p:cNvSpPr>
          <p:nvPr/>
        </p:nvSpPr>
        <p:spPr>
          <a:xfrm>
            <a:off x="1530900" y="2833862"/>
            <a:ext cx="1912516" cy="1565183"/>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1400" i="1" dirty="0"/>
              <a:t>Policy &amp; Legal Risks </a:t>
            </a:r>
          </a:p>
          <a:p>
            <a:r>
              <a:rPr lang="en-GB" sz="1400" i="1" dirty="0"/>
              <a:t>Technology Risk</a:t>
            </a:r>
          </a:p>
          <a:p>
            <a:r>
              <a:rPr lang="en-GB" sz="1400" i="1" dirty="0"/>
              <a:t>Market Risk</a:t>
            </a:r>
          </a:p>
          <a:p>
            <a:r>
              <a:rPr lang="en-GB" sz="1400" i="1" dirty="0"/>
              <a:t>Reputation Risk</a:t>
            </a:r>
          </a:p>
          <a:p>
            <a:endParaRPr lang="en" sz="1400" i="1" dirty="0"/>
          </a:p>
        </p:txBody>
      </p:sp>
      <p:sp>
        <p:nvSpPr>
          <p:cNvPr id="11" name="Shape 63"/>
          <p:cNvSpPr txBox="1">
            <a:spLocks/>
          </p:cNvSpPr>
          <p:nvPr/>
        </p:nvSpPr>
        <p:spPr>
          <a:xfrm>
            <a:off x="1530900" y="1701166"/>
            <a:ext cx="1912516" cy="1021418"/>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1400" i="1" dirty="0"/>
              <a:t>Acute Risk</a:t>
            </a:r>
          </a:p>
          <a:p>
            <a:r>
              <a:rPr lang="en-GB" sz="1400" i="1" dirty="0"/>
              <a:t>Chronic Risk</a:t>
            </a:r>
          </a:p>
          <a:p>
            <a:endParaRPr lang="en" sz="1400" i="1" dirty="0"/>
          </a:p>
        </p:txBody>
      </p:sp>
      <p:sp>
        <p:nvSpPr>
          <p:cNvPr id="12" name="Shape 63"/>
          <p:cNvSpPr txBox="1">
            <a:spLocks/>
          </p:cNvSpPr>
          <p:nvPr/>
        </p:nvSpPr>
        <p:spPr>
          <a:xfrm>
            <a:off x="4572000" y="4467054"/>
            <a:ext cx="4347386" cy="445802"/>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900" i="1" dirty="0"/>
              <a:t>Recommendations of the Task Force on Climate-related Financial Disclosures</a:t>
            </a:r>
            <a:endParaRPr lang="en" sz="900" dirty="0"/>
          </a:p>
        </p:txBody>
      </p:sp>
      <p:sp>
        <p:nvSpPr>
          <p:cNvPr id="13" name="Shape 63"/>
          <p:cNvSpPr txBox="1">
            <a:spLocks/>
          </p:cNvSpPr>
          <p:nvPr/>
        </p:nvSpPr>
        <p:spPr>
          <a:xfrm>
            <a:off x="4572000" y="1141261"/>
            <a:ext cx="3896497" cy="2664947"/>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1400" b="1" i="1" dirty="0"/>
              <a:t>Climate-related Opportunity</a:t>
            </a:r>
          </a:p>
          <a:p>
            <a:r>
              <a:rPr lang="en-GB" sz="1400" i="1" dirty="0"/>
              <a:t>Resource efficiency</a:t>
            </a:r>
          </a:p>
          <a:p>
            <a:r>
              <a:rPr lang="en-GB" sz="1400" i="1" dirty="0"/>
              <a:t>Energy source</a:t>
            </a:r>
          </a:p>
          <a:p>
            <a:r>
              <a:rPr lang="en-GB" sz="1400" i="1" dirty="0"/>
              <a:t>Products &amp; services</a:t>
            </a:r>
          </a:p>
          <a:p>
            <a:r>
              <a:rPr lang="en-GB" sz="1400" i="1" dirty="0"/>
              <a:t>Markets</a:t>
            </a:r>
          </a:p>
          <a:p>
            <a:r>
              <a:rPr lang="en-GB" sz="1400" i="1" dirty="0"/>
              <a:t>Resilience</a:t>
            </a:r>
            <a:endParaRPr lang="en" sz="1400" i="1" dirty="0"/>
          </a:p>
        </p:txBody>
      </p:sp>
      <p:cxnSp>
        <p:nvCxnSpPr>
          <p:cNvPr id="4" name="Straight Connector 3"/>
          <p:cNvCxnSpPr/>
          <p:nvPr/>
        </p:nvCxnSpPr>
        <p:spPr>
          <a:xfrm>
            <a:off x="1530900" y="2743245"/>
            <a:ext cx="2266743"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Shape 63"/>
          <p:cNvSpPr txBox="1">
            <a:spLocks/>
          </p:cNvSpPr>
          <p:nvPr/>
        </p:nvSpPr>
        <p:spPr>
          <a:xfrm>
            <a:off x="1458448" y="1145491"/>
            <a:ext cx="3896497" cy="675162"/>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1400" b="1" i="1" dirty="0"/>
              <a:t>Climate-related Risk</a:t>
            </a:r>
            <a:endParaRPr lang="en" sz="1400" i="1" dirty="0"/>
          </a:p>
        </p:txBody>
      </p:sp>
    </p:spTree>
    <p:extLst>
      <p:ext uri="{BB962C8B-B14F-4D97-AF65-F5344CB8AC3E}">
        <p14:creationId xmlns:p14="http://schemas.microsoft.com/office/powerpoint/2010/main" val="2201062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69823"/>
            <a:ext cx="8520600" cy="966408"/>
          </a:xfrm>
        </p:spPr>
        <p:txBody>
          <a:bodyPr/>
          <a:lstStyle/>
          <a:p>
            <a:r>
              <a:rPr lang="en-US" b="1" dirty="0">
                <a:solidFill>
                  <a:srgbClr val="942093"/>
                </a:solidFill>
              </a:rPr>
              <a:t>Corporate risk:</a:t>
            </a:r>
            <a:br>
              <a:rPr lang="en-US" b="1" dirty="0">
                <a:solidFill>
                  <a:srgbClr val="942093"/>
                </a:solidFill>
              </a:rPr>
            </a:br>
            <a:r>
              <a:rPr lang="en-US" sz="2000" b="1" dirty="0">
                <a:solidFill>
                  <a:srgbClr val="942093"/>
                </a:solidFill>
              </a:rPr>
              <a:t>Wider than climate change</a:t>
            </a:r>
            <a:r>
              <a:rPr lang="en-US" sz="2000" b="1" dirty="0"/>
              <a:t>.</a:t>
            </a:r>
            <a:r>
              <a:rPr lang="en-US" sz="2000" b="1" dirty="0">
                <a:solidFill>
                  <a:srgbClr val="942093"/>
                </a:solidFill>
              </a:rPr>
              <a:t> More than financial risk.</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05" y="3038400"/>
            <a:ext cx="3775170" cy="21051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83" y="1280900"/>
            <a:ext cx="3802710" cy="3857670"/>
          </a:xfrm>
          <a:prstGeom prst="rect">
            <a:avLst/>
          </a:prstGeom>
        </p:spPr>
      </p:pic>
      <p:sp>
        <p:nvSpPr>
          <p:cNvPr id="8" name="Rectangle 7"/>
          <p:cNvSpPr/>
          <p:nvPr/>
        </p:nvSpPr>
        <p:spPr>
          <a:xfrm>
            <a:off x="2661557" y="4692768"/>
            <a:ext cx="1167493" cy="361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5"/>
          <a:srcRect r="44375" b="50676"/>
          <a:stretch/>
        </p:blipFill>
        <p:spPr>
          <a:xfrm>
            <a:off x="4695347" y="1490115"/>
            <a:ext cx="4205022" cy="832982"/>
          </a:xfrm>
          <a:prstGeom prst="rect">
            <a:avLst/>
          </a:prstGeom>
        </p:spPr>
      </p:pic>
      <p:pic>
        <p:nvPicPr>
          <p:cNvPr id="13" name="Picture 12"/>
          <p:cNvPicPr>
            <a:picLocks noChangeAspect="1"/>
          </p:cNvPicPr>
          <p:nvPr/>
        </p:nvPicPr>
        <p:blipFill rotWithShape="1">
          <a:blip r:embed="rId5"/>
          <a:srcRect l="55501" r="-8" b="50676"/>
          <a:stretch/>
        </p:blipFill>
        <p:spPr>
          <a:xfrm>
            <a:off x="5535843" y="2313714"/>
            <a:ext cx="3364526" cy="832982"/>
          </a:xfrm>
          <a:prstGeom prst="rect">
            <a:avLst/>
          </a:prstGeom>
        </p:spPr>
      </p:pic>
      <p:pic>
        <p:nvPicPr>
          <p:cNvPr id="14" name="Picture 13"/>
          <p:cNvPicPr>
            <a:picLocks noChangeAspect="1"/>
          </p:cNvPicPr>
          <p:nvPr/>
        </p:nvPicPr>
        <p:blipFill rotWithShape="1">
          <a:blip r:embed="rId5"/>
          <a:srcRect l="-70" t="50105" r="55563" b="571"/>
          <a:stretch/>
        </p:blipFill>
        <p:spPr>
          <a:xfrm>
            <a:off x="5535843" y="3126737"/>
            <a:ext cx="3364526" cy="832982"/>
          </a:xfrm>
          <a:prstGeom prst="rect">
            <a:avLst/>
          </a:prstGeom>
        </p:spPr>
      </p:pic>
      <p:pic>
        <p:nvPicPr>
          <p:cNvPr id="15" name="Picture 14"/>
          <p:cNvPicPr>
            <a:picLocks noChangeAspect="1"/>
          </p:cNvPicPr>
          <p:nvPr/>
        </p:nvPicPr>
        <p:blipFill rotWithShape="1">
          <a:blip r:embed="rId5"/>
          <a:srcRect l="55700" t="49662" r="-207" b="1014"/>
          <a:stretch/>
        </p:blipFill>
        <p:spPr>
          <a:xfrm>
            <a:off x="5564935" y="3950336"/>
            <a:ext cx="3374983" cy="835571"/>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66985" t="87902" b="2884"/>
          <a:stretch/>
        </p:blipFill>
        <p:spPr>
          <a:xfrm>
            <a:off x="3042431" y="4226936"/>
            <a:ext cx="2284037" cy="646678"/>
          </a:xfrm>
          <a:prstGeom prst="rect">
            <a:avLst/>
          </a:prstGeom>
        </p:spPr>
      </p:pic>
      <p:sp>
        <p:nvSpPr>
          <p:cNvPr id="6" name="Shape 63"/>
          <p:cNvSpPr txBox="1">
            <a:spLocks/>
          </p:cNvSpPr>
          <p:nvPr/>
        </p:nvSpPr>
        <p:spPr>
          <a:xfrm>
            <a:off x="2397767" y="4852587"/>
            <a:ext cx="2831550" cy="307010"/>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GB" sz="900" dirty="0"/>
              <a:t>J. </a:t>
            </a:r>
            <a:r>
              <a:rPr lang="en-GB" sz="900" dirty="0" err="1"/>
              <a:t>Lokrantz</a:t>
            </a:r>
            <a:r>
              <a:rPr lang="en-GB" sz="900" dirty="0"/>
              <a:t>/Azote based on Steffen et al. 2015.</a:t>
            </a:r>
            <a:endParaRPr lang="en" sz="900" dirty="0"/>
          </a:p>
        </p:txBody>
      </p:sp>
    </p:spTree>
    <p:extLst>
      <p:ext uri="{BB962C8B-B14F-4D97-AF65-F5344CB8AC3E}">
        <p14:creationId xmlns:p14="http://schemas.microsoft.com/office/powerpoint/2010/main" val="356825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449705"/>
            <a:ext cx="8520600" cy="447074"/>
          </a:xfrm>
        </p:spPr>
        <p:txBody>
          <a:bodyPr/>
          <a:lstStyle/>
          <a:p>
            <a:r>
              <a:rPr lang="en-US" b="1" dirty="0"/>
              <a:t>Mitigation and </a:t>
            </a:r>
            <a:r>
              <a:rPr lang="en-US" b="1" dirty="0">
                <a:solidFill>
                  <a:srgbClr val="942093"/>
                </a:solidFill>
              </a:rPr>
              <a:t>Adaptation….</a:t>
            </a:r>
          </a:p>
        </p:txBody>
      </p:sp>
      <p:sp>
        <p:nvSpPr>
          <p:cNvPr id="6" name="Shape 63"/>
          <p:cNvSpPr txBox="1">
            <a:spLocks/>
          </p:cNvSpPr>
          <p:nvPr/>
        </p:nvSpPr>
        <p:spPr>
          <a:xfrm>
            <a:off x="311700" y="1172708"/>
            <a:ext cx="1848026" cy="1565183"/>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 sz="1400" b="1" i="1" dirty="0"/>
              <a:t>Circular Economy?</a:t>
            </a:r>
          </a:p>
          <a:p>
            <a:r>
              <a:rPr lang="en-GB" sz="800" i="1" dirty="0"/>
              <a:t>I</a:t>
            </a:r>
            <a:r>
              <a:rPr lang="en" sz="800" i="1" dirty="0"/>
              <a:t>mage: EMF – Completing the picture, how the circular economy tackles climate change</a:t>
            </a:r>
          </a:p>
          <a:p>
            <a:endParaRPr lang="en" sz="1400" i="1" dirty="0"/>
          </a:p>
        </p:txBody>
      </p:sp>
      <p:pic>
        <p:nvPicPr>
          <p:cNvPr id="4" name="Picture 3"/>
          <p:cNvPicPr>
            <a:picLocks noChangeAspect="1"/>
          </p:cNvPicPr>
          <p:nvPr/>
        </p:nvPicPr>
        <p:blipFill>
          <a:blip r:embed="rId3"/>
          <a:stretch>
            <a:fillRect/>
          </a:stretch>
        </p:blipFill>
        <p:spPr>
          <a:xfrm>
            <a:off x="398786" y="2160843"/>
            <a:ext cx="2172991" cy="2634751"/>
          </a:xfrm>
          <a:prstGeom prst="rect">
            <a:avLst/>
          </a:prstGeom>
        </p:spPr>
      </p:pic>
      <p:pic>
        <p:nvPicPr>
          <p:cNvPr id="1026" name="Picture 2" descr="https://sustain.wisconsin.edu/wp-content/uploads/peopleplanetprof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6637" y="2160843"/>
            <a:ext cx="1908356" cy="1798611"/>
          </a:xfrm>
          <a:prstGeom prst="rect">
            <a:avLst/>
          </a:prstGeom>
          <a:noFill/>
          <a:extLst>
            <a:ext uri="{909E8E84-426E-40DD-AFC4-6F175D3DCCD1}">
              <a14:hiddenFill xmlns:a14="http://schemas.microsoft.com/office/drawing/2010/main">
                <a:solidFill>
                  <a:srgbClr val="FFFFFF"/>
                </a:solidFill>
              </a14:hiddenFill>
            </a:ext>
          </a:extLst>
        </p:spPr>
      </p:pic>
      <p:sp>
        <p:nvSpPr>
          <p:cNvPr id="9" name="Shape 63"/>
          <p:cNvSpPr txBox="1">
            <a:spLocks/>
          </p:cNvSpPr>
          <p:nvPr/>
        </p:nvSpPr>
        <p:spPr>
          <a:xfrm>
            <a:off x="3006967" y="1170062"/>
            <a:ext cx="1848026" cy="1317927"/>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 sz="1400" b="1" i="1" dirty="0"/>
              <a:t>Triple Bottom Line Accounting?</a:t>
            </a:r>
          </a:p>
          <a:p>
            <a:r>
              <a:rPr lang="en-GB" sz="800" i="1" dirty="0"/>
              <a:t>I</a:t>
            </a:r>
            <a:r>
              <a:rPr lang="en" sz="800" i="1" dirty="0"/>
              <a:t>mage: University of Winsconsin</a:t>
            </a:r>
          </a:p>
          <a:p>
            <a:endParaRPr lang="en" sz="1400" i="1" dirty="0"/>
          </a:p>
        </p:txBody>
      </p:sp>
      <p:sp>
        <p:nvSpPr>
          <p:cNvPr id="10" name="Shape 63"/>
          <p:cNvSpPr txBox="1">
            <a:spLocks/>
          </p:cNvSpPr>
          <p:nvPr/>
        </p:nvSpPr>
        <p:spPr>
          <a:xfrm>
            <a:off x="5706076" y="1170062"/>
            <a:ext cx="1848026" cy="2789392"/>
          </a:xfrm>
          <a:prstGeom prst="rect">
            <a:avLst/>
          </a:prstGeom>
          <a:noFill/>
          <a:ln>
            <a:noFill/>
          </a:ln>
        </p:spPr>
        <p:txBody>
          <a:bodyPr lIns="68569" tIns="68569" rIns="68569" bIns="68569"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r>
              <a:rPr lang="en" sz="1400" b="1" i="1" dirty="0"/>
              <a:t>Regulation &amp; policy incentives?</a:t>
            </a:r>
          </a:p>
          <a:p>
            <a:r>
              <a:rPr lang="en-GB" sz="800" i="1" dirty="0"/>
              <a:t>I</a:t>
            </a:r>
            <a:r>
              <a:rPr lang="en" sz="800" i="1" dirty="0"/>
              <a:t>mages: Defra and Energy Catapult</a:t>
            </a:r>
          </a:p>
          <a:p>
            <a:endParaRPr lang="en" sz="1400" i="1" dirty="0"/>
          </a:p>
        </p:txBody>
      </p:sp>
      <p:pic>
        <p:nvPicPr>
          <p:cNvPr id="1028" name="Picture 4" descr="https://es.catapult.org.uk/wp-content/uploads/2019/06/carbon-policy-family-tre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2300" y="3209967"/>
            <a:ext cx="2873948" cy="15856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stretch>
            <a:fillRect/>
          </a:stretch>
        </p:blipFill>
        <p:spPr>
          <a:xfrm>
            <a:off x="5075059" y="2279303"/>
            <a:ext cx="2016932" cy="1398814"/>
          </a:xfrm>
          <a:prstGeom prst="rect">
            <a:avLst/>
          </a:prstGeom>
        </p:spPr>
      </p:pic>
    </p:spTree>
    <p:extLst>
      <p:ext uri="{BB962C8B-B14F-4D97-AF65-F5344CB8AC3E}">
        <p14:creationId xmlns:p14="http://schemas.microsoft.com/office/powerpoint/2010/main" val="519671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4" name="Title 3">
            <a:extLst>
              <a:ext uri="{FF2B5EF4-FFF2-40B4-BE49-F238E27FC236}">
                <a16:creationId xmlns:a16="http://schemas.microsoft.com/office/drawing/2014/main" xmlns="" id="{0D579A22-7646-4265-BFD0-276D553B4D79}"/>
              </a:ext>
            </a:extLst>
          </p:cNvPr>
          <p:cNvSpPr>
            <a:spLocks noGrp="1"/>
          </p:cNvSpPr>
          <p:nvPr>
            <p:ph type="title"/>
          </p:nvPr>
        </p:nvSpPr>
        <p:spPr>
          <a:xfrm>
            <a:off x="311700" y="2031543"/>
            <a:ext cx="8520600" cy="447074"/>
          </a:xfrm>
        </p:spPr>
        <p:txBody>
          <a:bodyPr/>
          <a:lstStyle/>
          <a:p>
            <a:r>
              <a:rPr lang="en-GB" sz="4000" dirty="0"/>
              <a:t>A Re/Insurer’s View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342083"/>
            <a:ext cx="8520600" cy="447074"/>
          </a:xfrm>
        </p:spPr>
        <p:txBody>
          <a:bodyPr/>
          <a:lstStyle/>
          <a:p>
            <a:r>
              <a:rPr lang="en-US" dirty="0">
                <a:latin typeface="SwissReSans Light" panose="020B0504020202020204" pitchFamily="34" charset="0"/>
              </a:rPr>
              <a:t>Swiss Re's Group Climate Strategy</a:t>
            </a:r>
            <a:endParaRPr lang="en-US" b="1" dirty="0">
              <a:solidFill>
                <a:srgbClr val="942093"/>
              </a:solidFill>
            </a:endParaRPr>
          </a:p>
        </p:txBody>
      </p:sp>
      <p:pic>
        <p:nvPicPr>
          <p:cNvPr id="4" name="Picture 3">
            <a:extLst>
              <a:ext uri="{FF2B5EF4-FFF2-40B4-BE49-F238E27FC236}">
                <a16:creationId xmlns:a16="http://schemas.microsoft.com/office/drawing/2014/main" xmlns="" id="{960098AE-2F0A-451D-AD6E-C1D174271544}"/>
              </a:ext>
            </a:extLst>
          </p:cNvPr>
          <p:cNvPicPr>
            <a:picLocks noChangeAspect="1"/>
          </p:cNvPicPr>
          <p:nvPr/>
        </p:nvPicPr>
        <p:blipFill>
          <a:blip r:embed="rId3"/>
          <a:stretch>
            <a:fillRect/>
          </a:stretch>
        </p:blipFill>
        <p:spPr>
          <a:xfrm>
            <a:off x="311700" y="1066800"/>
            <a:ext cx="6070122" cy="3848100"/>
          </a:xfrm>
          <a:prstGeom prst="rect">
            <a:avLst/>
          </a:prstGeom>
        </p:spPr>
      </p:pic>
    </p:spTree>
    <p:extLst>
      <p:ext uri="{BB962C8B-B14F-4D97-AF65-F5344CB8AC3E}">
        <p14:creationId xmlns:p14="http://schemas.microsoft.com/office/powerpoint/2010/main" val="1599582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42083"/>
            <a:ext cx="8520600" cy="447074"/>
          </a:xfrm>
        </p:spPr>
        <p:txBody>
          <a:bodyPr/>
          <a:lstStyle/>
          <a:p>
            <a:r>
              <a:rPr lang="en-US" dirty="0">
                <a:latin typeface="SwissReSans Light" panose="020B0504020202020204" pitchFamily="34" charset="0"/>
              </a:rPr>
              <a:t>Population Growth &amp; Urbanization</a:t>
            </a:r>
            <a:endParaRPr lang="en-US" b="1" dirty="0">
              <a:solidFill>
                <a:srgbClr val="942093"/>
              </a:solidFill>
            </a:endParaRPr>
          </a:p>
        </p:txBody>
      </p:sp>
      <p:pic>
        <p:nvPicPr>
          <p:cNvPr id="7" name="Picture 6">
            <a:extLst>
              <a:ext uri="{FF2B5EF4-FFF2-40B4-BE49-F238E27FC236}">
                <a16:creationId xmlns:a16="http://schemas.microsoft.com/office/drawing/2014/main" xmlns="" id="{C15F6FDD-ECCF-43B2-8B2F-5645BCF36FFD}"/>
              </a:ext>
            </a:extLst>
          </p:cNvPr>
          <p:cNvPicPr/>
          <p:nvPr/>
        </p:nvPicPr>
        <p:blipFill rotWithShape="1">
          <a:blip r:embed="rId3">
            <a:extLst>
              <a:ext uri="{28A0092B-C50C-407E-A947-70E740481C1C}">
                <a14:useLocalDpi xmlns:a14="http://schemas.microsoft.com/office/drawing/2010/main" val="0"/>
              </a:ext>
            </a:extLst>
          </a:blip>
          <a:srcRect t="20751" b="6575"/>
          <a:stretch/>
        </p:blipFill>
        <p:spPr>
          <a:xfrm>
            <a:off x="311700" y="899515"/>
            <a:ext cx="7260600" cy="4012260"/>
          </a:xfrm>
          <a:prstGeom prst="rect">
            <a:avLst/>
          </a:prstGeom>
        </p:spPr>
      </p:pic>
      <p:sp>
        <p:nvSpPr>
          <p:cNvPr id="5" name="Oval 4">
            <a:extLst>
              <a:ext uri="{FF2B5EF4-FFF2-40B4-BE49-F238E27FC236}">
                <a16:creationId xmlns:a16="http://schemas.microsoft.com/office/drawing/2014/main" xmlns="" id="{8677B9EE-C6DD-439B-A88E-0BFD586763CF}"/>
              </a:ext>
            </a:extLst>
          </p:cNvPr>
          <p:cNvSpPr/>
          <p:nvPr/>
        </p:nvSpPr>
        <p:spPr>
          <a:xfrm>
            <a:off x="7572300" y="789157"/>
            <a:ext cx="1260000" cy="1260000"/>
          </a:xfrm>
          <a:prstGeom prst="ellipse">
            <a:avLst/>
          </a:prstGeom>
          <a:solidFill>
            <a:srgbClr val="A1B1AD"/>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en-GB" sz="1000" dirty="0">
                <a:latin typeface="SwissReSans" pitchFamily="34" charset="0"/>
              </a:rPr>
              <a:t>Risk Intelligence</a:t>
            </a:r>
          </a:p>
        </p:txBody>
      </p:sp>
    </p:spTree>
    <p:extLst>
      <p:ext uri="{BB962C8B-B14F-4D97-AF65-F5344CB8AC3E}">
        <p14:creationId xmlns:p14="http://schemas.microsoft.com/office/powerpoint/2010/main" val="170044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xmlns="" id="{938D1461-13DE-469C-9450-CDE994245C37}"/>
              </a:ext>
            </a:extLst>
          </p:cNvPr>
          <p:cNvGrpSpPr/>
          <p:nvPr/>
        </p:nvGrpSpPr>
        <p:grpSpPr>
          <a:xfrm>
            <a:off x="1947065" y="2099988"/>
            <a:ext cx="5280100" cy="1711985"/>
            <a:chOff x="4104232" y="3643911"/>
            <a:chExt cx="4567694" cy="1524001"/>
          </a:xfrm>
          <a:noFill/>
        </p:grpSpPr>
        <p:pic>
          <p:nvPicPr>
            <p:cNvPr id="19" name="Picture 7" descr="C:\Users\s5fr64\AppData\Local\Temp\SNAGHTMLb52886c.PNG">
              <a:extLst>
                <a:ext uri="{FF2B5EF4-FFF2-40B4-BE49-F238E27FC236}">
                  <a16:creationId xmlns:a16="http://schemas.microsoft.com/office/drawing/2014/main" xmlns="" id="{FF823E67-738A-4817-8C73-2FEE40A529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2364" y="3643911"/>
              <a:ext cx="3219562" cy="1524001"/>
            </a:xfrm>
            <a:prstGeom prst="rect">
              <a:avLst/>
            </a:prstGeom>
            <a:grpFill/>
            <a:extLst/>
          </p:spPr>
        </p:pic>
        <p:pic>
          <p:nvPicPr>
            <p:cNvPr id="20" name="Picture 7" descr="C:\Users\s5fr64\AppData\Local\Temp\SNAGHTMLb52886c.PNG">
              <a:extLst>
                <a:ext uri="{FF2B5EF4-FFF2-40B4-BE49-F238E27FC236}">
                  <a16:creationId xmlns:a16="http://schemas.microsoft.com/office/drawing/2014/main" xmlns="" id="{9FE56CD6-0AB7-4387-BF24-AF169BA31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104232" y="3643911"/>
              <a:ext cx="1285875" cy="1524001"/>
            </a:xfrm>
            <a:prstGeom prst="rect">
              <a:avLst/>
            </a:prstGeom>
            <a:grpFill/>
            <a:extLst/>
          </p:spPr>
        </p:pic>
      </p:grpSp>
      <p:sp>
        <p:nvSpPr>
          <p:cNvPr id="2" name="Title 1"/>
          <p:cNvSpPr>
            <a:spLocks noGrp="1"/>
          </p:cNvSpPr>
          <p:nvPr>
            <p:ph type="title"/>
          </p:nvPr>
        </p:nvSpPr>
        <p:spPr>
          <a:xfrm>
            <a:off x="311700" y="342083"/>
            <a:ext cx="8520600" cy="447074"/>
          </a:xfrm>
        </p:spPr>
        <p:txBody>
          <a:bodyPr/>
          <a:lstStyle/>
          <a:p>
            <a:r>
              <a:rPr lang="en-US" dirty="0">
                <a:latin typeface="SwissReSans Light" panose="020B0504020202020204" pitchFamily="34" charset="0"/>
              </a:rPr>
              <a:t>How to Risk Model Climate Change</a:t>
            </a:r>
            <a:endParaRPr lang="en-US" b="1" dirty="0">
              <a:solidFill>
                <a:srgbClr val="942093"/>
              </a:solidFill>
            </a:endParaRPr>
          </a:p>
        </p:txBody>
      </p:sp>
      <p:pic>
        <p:nvPicPr>
          <p:cNvPr id="7" name="Picture 5" descr="C:\Users\s5fr64\AppData\Local\Temp\SNAGHTMLb513982.PNG">
            <a:extLst>
              <a:ext uri="{FF2B5EF4-FFF2-40B4-BE49-F238E27FC236}">
                <a16:creationId xmlns:a16="http://schemas.microsoft.com/office/drawing/2014/main" xmlns="" id="{3EB779A7-6A39-4FD0-9BF5-3F4B530F6C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972" y="1603864"/>
            <a:ext cx="2459722" cy="2323072"/>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xmlns="" id="{473F85CA-8E87-4DD8-98A0-C27B4FF5DDA2}"/>
              </a:ext>
            </a:extLst>
          </p:cNvPr>
          <p:cNvCxnSpPr/>
          <p:nvPr/>
        </p:nvCxnSpPr>
        <p:spPr>
          <a:xfrm flipH="1" flipV="1">
            <a:off x="730640" y="1234861"/>
            <a:ext cx="782" cy="2500071"/>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C09B010B-BDCC-4825-A37E-931A450A5808}"/>
              </a:ext>
            </a:extLst>
          </p:cNvPr>
          <p:cNvSpPr txBox="1"/>
          <p:nvPr/>
        </p:nvSpPr>
        <p:spPr>
          <a:xfrm rot="16200000">
            <a:off x="-32817" y="2226513"/>
            <a:ext cx="975267" cy="286232"/>
          </a:xfrm>
          <a:prstGeom prst="rect">
            <a:avLst/>
          </a:prstGeom>
          <a:noFill/>
        </p:spPr>
        <p:txBody>
          <a:bodyPr wrap="none" rtlCol="0">
            <a:spAutoFit/>
          </a:bodyPr>
          <a:lstStyle/>
          <a:p>
            <a:pPr>
              <a:lnSpc>
                <a:spcPct val="90000"/>
              </a:lnSpc>
              <a:spcBef>
                <a:spcPts val="600"/>
              </a:spcBef>
            </a:pPr>
            <a:r>
              <a:rPr lang="en-GB" sz="1400" dirty="0">
                <a:latin typeface="SwissReSans" pitchFamily="34" charset="0"/>
              </a:rPr>
              <a:t>Probability</a:t>
            </a:r>
          </a:p>
        </p:txBody>
      </p:sp>
      <p:cxnSp>
        <p:nvCxnSpPr>
          <p:cNvPr id="13" name="Straight Arrow Connector 12">
            <a:extLst>
              <a:ext uri="{FF2B5EF4-FFF2-40B4-BE49-F238E27FC236}">
                <a16:creationId xmlns:a16="http://schemas.microsoft.com/office/drawing/2014/main" xmlns="" id="{EE4542A2-0ED6-4D96-99E5-8E89A80679BF}"/>
              </a:ext>
            </a:extLst>
          </p:cNvPr>
          <p:cNvCxnSpPr/>
          <p:nvPr/>
        </p:nvCxnSpPr>
        <p:spPr>
          <a:xfrm>
            <a:off x="731420" y="3734932"/>
            <a:ext cx="6179213"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D68065-72CC-47D8-B55B-5903A52593A8}"/>
              </a:ext>
            </a:extLst>
          </p:cNvPr>
          <p:cNvCxnSpPr>
            <a:cxnSpLocks/>
          </p:cNvCxnSpPr>
          <p:nvPr/>
        </p:nvCxnSpPr>
        <p:spPr>
          <a:xfrm>
            <a:off x="5130452" y="1881995"/>
            <a:ext cx="0" cy="1852937"/>
          </a:xfrm>
          <a:prstGeom prst="line">
            <a:avLst/>
          </a:prstGeom>
          <a:ln w="28575">
            <a:solidFill>
              <a:srgbClr val="F066D2"/>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9081A72F-B99A-4397-8BE7-B4ADB69764EC}"/>
              </a:ext>
            </a:extLst>
          </p:cNvPr>
          <p:cNvCxnSpPr/>
          <p:nvPr/>
        </p:nvCxnSpPr>
        <p:spPr>
          <a:xfrm>
            <a:off x="3557833" y="1262238"/>
            <a:ext cx="0" cy="2487223"/>
          </a:xfrm>
          <a:prstGeom prst="line">
            <a:avLst/>
          </a:prstGeom>
          <a:ln w="28575">
            <a:solidFill>
              <a:srgbClr val="942093"/>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BA15DA9-CE7B-4FAC-9DA3-830DD1F0EAFF}"/>
              </a:ext>
            </a:extLst>
          </p:cNvPr>
          <p:cNvCxnSpPr/>
          <p:nvPr/>
        </p:nvCxnSpPr>
        <p:spPr>
          <a:xfrm flipH="1">
            <a:off x="3332712" y="1833086"/>
            <a:ext cx="3686" cy="1886440"/>
          </a:xfrm>
          <a:prstGeom prst="line">
            <a:avLst/>
          </a:prstGeom>
          <a:ln w="28575">
            <a:solidFill>
              <a:srgbClr val="F066D2"/>
            </a:solidFill>
            <a:prstDash val="solid"/>
          </a:ln>
        </p:spPr>
        <p:style>
          <a:lnRef idx="1">
            <a:schemeClr val="accent1"/>
          </a:lnRef>
          <a:fillRef idx="0">
            <a:schemeClr val="accent1"/>
          </a:fillRef>
          <a:effectRef idx="0">
            <a:schemeClr val="accent1"/>
          </a:effectRef>
          <a:fontRef idx="minor">
            <a:schemeClr val="tx1"/>
          </a:fontRef>
        </p:style>
      </p:cxnSp>
      <p:pic>
        <p:nvPicPr>
          <p:cNvPr id="17" name="Picture 5" descr="C:\Users\s5fr64\AppData\Local\Temp\SNAGHTMLb513982.PNG">
            <a:extLst>
              <a:ext uri="{FF2B5EF4-FFF2-40B4-BE49-F238E27FC236}">
                <a16:creationId xmlns:a16="http://schemas.microsoft.com/office/drawing/2014/main" xmlns="" id="{23F4ACD1-B672-4B01-8769-7DD19D1C5B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11201" y="1603864"/>
            <a:ext cx="2459722" cy="232307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xmlns="" id="{F2293565-BADA-466F-9988-25BD1ED44DA8}"/>
              </a:ext>
            </a:extLst>
          </p:cNvPr>
          <p:cNvSpPr txBox="1"/>
          <p:nvPr/>
        </p:nvSpPr>
        <p:spPr>
          <a:xfrm>
            <a:off x="3323815" y="3788177"/>
            <a:ext cx="737702" cy="286232"/>
          </a:xfrm>
          <a:prstGeom prst="rect">
            <a:avLst/>
          </a:prstGeom>
          <a:noFill/>
        </p:spPr>
        <p:txBody>
          <a:bodyPr wrap="none" rtlCol="0">
            <a:spAutoFit/>
          </a:bodyPr>
          <a:lstStyle/>
          <a:p>
            <a:pPr>
              <a:lnSpc>
                <a:spcPct val="90000"/>
              </a:lnSpc>
              <a:spcBef>
                <a:spcPts val="600"/>
              </a:spcBef>
            </a:pPr>
            <a:r>
              <a:rPr lang="en-GB" sz="1400" dirty="0">
                <a:latin typeface="SwissReSans" pitchFamily="34" charset="0"/>
              </a:rPr>
              <a:t>Losses</a:t>
            </a:r>
          </a:p>
        </p:txBody>
      </p:sp>
      <p:sp>
        <p:nvSpPr>
          <p:cNvPr id="22" name="Right Arrow 35">
            <a:extLst>
              <a:ext uri="{FF2B5EF4-FFF2-40B4-BE49-F238E27FC236}">
                <a16:creationId xmlns:a16="http://schemas.microsoft.com/office/drawing/2014/main" xmlns="" id="{652A1BF5-C81E-47A0-A0E9-3AD97CFD498F}"/>
              </a:ext>
            </a:extLst>
          </p:cNvPr>
          <p:cNvSpPr/>
          <p:nvPr/>
        </p:nvSpPr>
        <p:spPr>
          <a:xfrm>
            <a:off x="2614436" y="853615"/>
            <a:ext cx="984584" cy="304800"/>
          </a:xfrm>
          <a:prstGeom prst="rightArrow">
            <a:avLst/>
          </a:prstGeom>
          <a:solidFill>
            <a:srgbClr val="942093"/>
          </a:solidFill>
          <a:ln w="9525">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600"/>
              </a:spcBef>
            </a:pPr>
            <a:endParaRPr lang="en-GB" dirty="0" err="1">
              <a:latin typeface="SwissReSans" pitchFamily="34" charset="0"/>
            </a:endParaRPr>
          </a:p>
        </p:txBody>
      </p:sp>
      <p:sp>
        <p:nvSpPr>
          <p:cNvPr id="24" name="Right Arrow 42">
            <a:extLst>
              <a:ext uri="{FF2B5EF4-FFF2-40B4-BE49-F238E27FC236}">
                <a16:creationId xmlns:a16="http://schemas.microsoft.com/office/drawing/2014/main" xmlns="" id="{FF4547A8-6DC7-432E-A993-1E5FF9E81F4E}"/>
              </a:ext>
            </a:extLst>
          </p:cNvPr>
          <p:cNvSpPr/>
          <p:nvPr/>
        </p:nvSpPr>
        <p:spPr>
          <a:xfrm>
            <a:off x="3300056" y="1443868"/>
            <a:ext cx="1830396" cy="301272"/>
          </a:xfrm>
          <a:prstGeom prst="rightArrow">
            <a:avLst/>
          </a:prstGeom>
          <a:solidFill>
            <a:srgbClr val="F066D2"/>
          </a:solidFill>
          <a:ln w="9525">
            <a:solidFill>
              <a:srgbClr val="F06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600"/>
              </a:spcBef>
            </a:pPr>
            <a:endParaRPr lang="en-GB" dirty="0" err="1">
              <a:latin typeface="SwissReSans" pitchFamily="34" charset="0"/>
            </a:endParaRPr>
          </a:p>
        </p:txBody>
      </p:sp>
      <p:cxnSp>
        <p:nvCxnSpPr>
          <p:cNvPr id="26" name="Straight Connector 25">
            <a:extLst>
              <a:ext uri="{FF2B5EF4-FFF2-40B4-BE49-F238E27FC236}">
                <a16:creationId xmlns:a16="http://schemas.microsoft.com/office/drawing/2014/main" xmlns="" id="{48C3B3AA-52CF-44D0-AF8C-6E4761B338EF}"/>
              </a:ext>
            </a:extLst>
          </p:cNvPr>
          <p:cNvCxnSpPr/>
          <p:nvPr/>
        </p:nvCxnSpPr>
        <p:spPr>
          <a:xfrm>
            <a:off x="2590002" y="1234861"/>
            <a:ext cx="0" cy="2473759"/>
          </a:xfrm>
          <a:prstGeom prst="line">
            <a:avLst/>
          </a:prstGeom>
          <a:ln w="28575">
            <a:solidFill>
              <a:srgbClr val="94209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713F04E4-F7AB-4DBF-9972-ECB6419C68F6}"/>
              </a:ext>
            </a:extLst>
          </p:cNvPr>
          <p:cNvCxnSpPr/>
          <p:nvPr/>
        </p:nvCxnSpPr>
        <p:spPr>
          <a:xfrm>
            <a:off x="2590002" y="4206661"/>
            <a:ext cx="967831" cy="0"/>
          </a:xfrm>
          <a:prstGeom prst="line">
            <a:avLst/>
          </a:prstGeom>
          <a:ln w="38100">
            <a:solidFill>
              <a:srgbClr val="94209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xmlns="" id="{B36ACCFF-3432-44BC-A229-1EAF998A6C4C}"/>
              </a:ext>
            </a:extLst>
          </p:cNvPr>
          <p:cNvSpPr txBox="1"/>
          <p:nvPr/>
        </p:nvSpPr>
        <p:spPr>
          <a:xfrm>
            <a:off x="2478337" y="4209206"/>
            <a:ext cx="4143378" cy="286232"/>
          </a:xfrm>
          <a:prstGeom prst="rect">
            <a:avLst/>
          </a:prstGeom>
          <a:noFill/>
        </p:spPr>
        <p:txBody>
          <a:bodyPr wrap="none" rtlCol="0">
            <a:spAutoFit/>
          </a:bodyPr>
          <a:lstStyle/>
          <a:p>
            <a:pPr>
              <a:lnSpc>
                <a:spcPct val="90000"/>
              </a:lnSpc>
              <a:spcBef>
                <a:spcPts val="600"/>
              </a:spcBef>
            </a:pPr>
            <a:r>
              <a:rPr lang="en-GB" sz="1400" dirty="0">
                <a:latin typeface="SwissReSans" pitchFamily="34" charset="0"/>
              </a:rPr>
              <a:t>Change in expected loss premium with climate change</a:t>
            </a:r>
          </a:p>
        </p:txBody>
      </p:sp>
      <p:cxnSp>
        <p:nvCxnSpPr>
          <p:cNvPr id="29" name="Straight Connector 28">
            <a:extLst>
              <a:ext uri="{FF2B5EF4-FFF2-40B4-BE49-F238E27FC236}">
                <a16:creationId xmlns:a16="http://schemas.microsoft.com/office/drawing/2014/main" xmlns="" id="{88975710-ECFE-47CD-847A-14D23A056D19}"/>
              </a:ext>
            </a:extLst>
          </p:cNvPr>
          <p:cNvCxnSpPr>
            <a:cxnSpLocks/>
          </p:cNvCxnSpPr>
          <p:nvPr/>
        </p:nvCxnSpPr>
        <p:spPr>
          <a:xfrm>
            <a:off x="3599020" y="4640836"/>
            <a:ext cx="1531432" cy="0"/>
          </a:xfrm>
          <a:prstGeom prst="line">
            <a:avLst/>
          </a:prstGeom>
          <a:ln w="38100">
            <a:solidFill>
              <a:srgbClr val="F066D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xmlns="" id="{4F4706E8-2A94-4970-86A6-ACD4C6E42EB6}"/>
              </a:ext>
            </a:extLst>
          </p:cNvPr>
          <p:cNvSpPr txBox="1"/>
          <p:nvPr/>
        </p:nvSpPr>
        <p:spPr>
          <a:xfrm>
            <a:off x="3300056" y="4684654"/>
            <a:ext cx="4749442" cy="286232"/>
          </a:xfrm>
          <a:prstGeom prst="rect">
            <a:avLst/>
          </a:prstGeom>
          <a:noFill/>
        </p:spPr>
        <p:txBody>
          <a:bodyPr wrap="none" rtlCol="0">
            <a:spAutoFit/>
          </a:bodyPr>
          <a:lstStyle/>
          <a:p>
            <a:pPr>
              <a:lnSpc>
                <a:spcPct val="90000"/>
              </a:lnSpc>
              <a:spcBef>
                <a:spcPts val="600"/>
              </a:spcBef>
            </a:pPr>
            <a:r>
              <a:rPr lang="en-GB" sz="1400" dirty="0">
                <a:latin typeface="SwissReSans" pitchFamily="34" charset="0"/>
              </a:rPr>
              <a:t>Change in risk-based capital requirements with climate change</a:t>
            </a:r>
          </a:p>
        </p:txBody>
      </p:sp>
      <p:sp>
        <p:nvSpPr>
          <p:cNvPr id="23" name="Oval 22">
            <a:extLst>
              <a:ext uri="{FF2B5EF4-FFF2-40B4-BE49-F238E27FC236}">
                <a16:creationId xmlns:a16="http://schemas.microsoft.com/office/drawing/2014/main" xmlns="" id="{A4301FA5-E8EA-45B0-B27D-5D7555D683C6}"/>
              </a:ext>
            </a:extLst>
          </p:cNvPr>
          <p:cNvSpPr/>
          <p:nvPr/>
        </p:nvSpPr>
        <p:spPr>
          <a:xfrm>
            <a:off x="7572300" y="789157"/>
            <a:ext cx="1260000" cy="1260000"/>
          </a:xfrm>
          <a:prstGeom prst="ellipse">
            <a:avLst/>
          </a:prstGeom>
          <a:solidFill>
            <a:srgbClr val="A1B1AD"/>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en-GB" sz="1000" dirty="0">
                <a:latin typeface="SwissReSans" pitchFamily="34" charset="0"/>
              </a:rPr>
              <a:t>Risk Intelligence</a:t>
            </a:r>
          </a:p>
        </p:txBody>
      </p:sp>
    </p:spTree>
    <p:extLst>
      <p:ext uri="{BB962C8B-B14F-4D97-AF65-F5344CB8AC3E}">
        <p14:creationId xmlns:p14="http://schemas.microsoft.com/office/powerpoint/2010/main" val="289620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8"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42083"/>
            <a:ext cx="8520600" cy="447074"/>
          </a:xfrm>
        </p:spPr>
        <p:txBody>
          <a:bodyPr/>
          <a:lstStyle/>
          <a:p>
            <a:r>
              <a:rPr lang="en-US" dirty="0">
                <a:latin typeface="SwissReSans Light" panose="020B0504020202020204" pitchFamily="34" charset="0"/>
              </a:rPr>
              <a:t>Resilience: Cost-efficient adaptation measures</a:t>
            </a:r>
            <a:endParaRPr lang="en-US" b="1" dirty="0">
              <a:solidFill>
                <a:srgbClr val="942093"/>
              </a:solidFill>
            </a:endParaRPr>
          </a:p>
        </p:txBody>
      </p:sp>
      <p:sp>
        <p:nvSpPr>
          <p:cNvPr id="7" name="Oval 6">
            <a:extLst>
              <a:ext uri="{FF2B5EF4-FFF2-40B4-BE49-F238E27FC236}">
                <a16:creationId xmlns:a16="http://schemas.microsoft.com/office/drawing/2014/main" xmlns="" id="{408B31C5-30E9-4299-B9C5-ECFEFFDA20AB}"/>
              </a:ext>
            </a:extLst>
          </p:cNvPr>
          <p:cNvSpPr/>
          <p:nvPr/>
        </p:nvSpPr>
        <p:spPr>
          <a:xfrm>
            <a:off x="7572300" y="789157"/>
            <a:ext cx="1260000" cy="1260000"/>
          </a:xfrm>
          <a:prstGeom prst="ellipse">
            <a:avLst/>
          </a:prstGeom>
          <a:solidFill>
            <a:srgbClr val="F066D2"/>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en-GB" sz="1000" dirty="0">
                <a:latin typeface="SwissReSans" pitchFamily="34" charset="0"/>
              </a:rPr>
              <a:t>Risk Dialogue &amp; Advocacy</a:t>
            </a:r>
          </a:p>
        </p:txBody>
      </p:sp>
      <p:pic>
        <p:nvPicPr>
          <p:cNvPr id="11" name="Picture 5">
            <a:extLst>
              <a:ext uri="{FF2B5EF4-FFF2-40B4-BE49-F238E27FC236}">
                <a16:creationId xmlns:a16="http://schemas.microsoft.com/office/drawing/2014/main" xmlns="" id="{E51BD726-033B-44C8-8118-A1B9036942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96"/>
          <a:stretch/>
        </p:blipFill>
        <p:spPr bwMode="auto">
          <a:xfrm>
            <a:off x="401609" y="995083"/>
            <a:ext cx="6061944" cy="3882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9864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42083"/>
            <a:ext cx="8520600" cy="447074"/>
          </a:xfrm>
        </p:spPr>
        <p:txBody>
          <a:bodyPr/>
          <a:lstStyle/>
          <a:p>
            <a:r>
              <a:rPr lang="en-US" dirty="0">
                <a:latin typeface="SwissReSans Light" panose="020B0504020202020204" pitchFamily="34" charset="0"/>
              </a:rPr>
              <a:t>Resilience: Flood Maps in Swiss Re </a:t>
            </a:r>
            <a:r>
              <a:rPr lang="en-US" dirty="0" err="1">
                <a:latin typeface="SwissReSans Light" panose="020B0504020202020204" pitchFamily="34" charset="0"/>
              </a:rPr>
              <a:t>CatNet</a:t>
            </a:r>
            <a:r>
              <a:rPr lang="en-US" baseline="30000" dirty="0" err="1">
                <a:latin typeface="SwissReSans Light" panose="020B0504020202020204" pitchFamily="34" charset="0"/>
              </a:rPr>
              <a:t>TM</a:t>
            </a:r>
            <a:endParaRPr lang="en-US" b="1" baseline="30000" dirty="0">
              <a:solidFill>
                <a:srgbClr val="942093"/>
              </a:solidFill>
            </a:endParaRPr>
          </a:p>
        </p:txBody>
      </p:sp>
      <p:sp>
        <p:nvSpPr>
          <p:cNvPr id="7" name="Oval 6">
            <a:extLst>
              <a:ext uri="{FF2B5EF4-FFF2-40B4-BE49-F238E27FC236}">
                <a16:creationId xmlns:a16="http://schemas.microsoft.com/office/drawing/2014/main" xmlns="" id="{408B31C5-30E9-4299-B9C5-ECFEFFDA20AB}"/>
              </a:ext>
            </a:extLst>
          </p:cNvPr>
          <p:cNvSpPr/>
          <p:nvPr/>
        </p:nvSpPr>
        <p:spPr>
          <a:xfrm>
            <a:off x="7572300" y="789157"/>
            <a:ext cx="1260000" cy="1260000"/>
          </a:xfrm>
          <a:prstGeom prst="ellipse">
            <a:avLst/>
          </a:prstGeom>
          <a:solidFill>
            <a:srgbClr val="F066D2"/>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en-GB" sz="1000" dirty="0">
                <a:latin typeface="SwissReSans" pitchFamily="34" charset="0"/>
              </a:rPr>
              <a:t>Risk Dialogue &amp; Advocacy</a:t>
            </a:r>
          </a:p>
        </p:txBody>
      </p:sp>
      <p:pic>
        <p:nvPicPr>
          <p:cNvPr id="6" name="Picture 5">
            <a:extLst>
              <a:ext uri="{FF2B5EF4-FFF2-40B4-BE49-F238E27FC236}">
                <a16:creationId xmlns:a16="http://schemas.microsoft.com/office/drawing/2014/main" xmlns="" id="{DF13035E-6D9E-4039-8D3B-B0C783DFDFF8}"/>
              </a:ext>
            </a:extLst>
          </p:cNvPr>
          <p:cNvPicPr>
            <a:picLocks noChangeAspect="1"/>
          </p:cNvPicPr>
          <p:nvPr/>
        </p:nvPicPr>
        <p:blipFill>
          <a:blip r:embed="rId3"/>
          <a:stretch>
            <a:fillRect/>
          </a:stretch>
        </p:blipFill>
        <p:spPr>
          <a:xfrm>
            <a:off x="428514" y="1067999"/>
            <a:ext cx="2986734" cy="3733418"/>
          </a:xfrm>
          <a:prstGeom prst="rect">
            <a:avLst/>
          </a:prstGeom>
        </p:spPr>
      </p:pic>
      <p:sp>
        <p:nvSpPr>
          <p:cNvPr id="8" name="Content Placeholder 1">
            <a:extLst>
              <a:ext uri="{FF2B5EF4-FFF2-40B4-BE49-F238E27FC236}">
                <a16:creationId xmlns:a16="http://schemas.microsoft.com/office/drawing/2014/main" xmlns="" id="{BDCE02EC-55F2-43F5-B097-2151BBE6B240}"/>
              </a:ext>
            </a:extLst>
          </p:cNvPr>
          <p:cNvSpPr txBox="1">
            <a:spLocks/>
          </p:cNvSpPr>
          <p:nvPr/>
        </p:nvSpPr>
        <p:spPr>
          <a:xfrm>
            <a:off x="3612471" y="1236231"/>
            <a:ext cx="4049569" cy="1156499"/>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pPr>
              <a:buFont typeface="Wingdings" panose="05000000000000000000" pitchFamily="2" charset="2"/>
              <a:buChar char="§"/>
            </a:pPr>
            <a:r>
              <a:rPr lang="en-US" sz="1500" dirty="0">
                <a:latin typeface="SwissReSans Light" panose="020B0504020202020204" pitchFamily="34" charset="0"/>
              </a:rPr>
              <a:t> Check (flood) hazard maps before you build a new plant – and stress test the maps</a:t>
            </a:r>
          </a:p>
          <a:p>
            <a:pPr>
              <a:buFont typeface="Wingdings" panose="05000000000000000000" pitchFamily="2" charset="2"/>
              <a:buChar char="§"/>
            </a:pPr>
            <a:r>
              <a:rPr lang="en-US" sz="1500" dirty="0">
                <a:latin typeface="SwissReSans Light" panose="020B0504020202020204" pitchFamily="34" charset="0"/>
              </a:rPr>
              <a:t> Swiss Re FLOAT – hyper-detailed local flood maps powered by </a:t>
            </a:r>
            <a:r>
              <a:rPr lang="de-CH" sz="1500" dirty="0">
                <a:latin typeface="SwissReSans Light" panose="020B0504020202020204" pitchFamily="34" charset="0"/>
              </a:rPr>
              <a:t>Airbus Aerial's drone imagery</a:t>
            </a:r>
            <a:r>
              <a:rPr lang="en-US" sz="1500" dirty="0">
                <a:latin typeface="SwissReSans Light" panose="020B0504020202020204" pitchFamily="34" charset="0"/>
              </a:rPr>
              <a:t> </a:t>
            </a:r>
          </a:p>
        </p:txBody>
      </p:sp>
      <p:sp>
        <p:nvSpPr>
          <p:cNvPr id="9" name="Content Placeholder 1">
            <a:extLst>
              <a:ext uri="{FF2B5EF4-FFF2-40B4-BE49-F238E27FC236}">
                <a16:creationId xmlns:a16="http://schemas.microsoft.com/office/drawing/2014/main" xmlns="" id="{9EA3453D-A0CC-4121-9EC3-44CC82A4D36B}"/>
              </a:ext>
            </a:extLst>
          </p:cNvPr>
          <p:cNvSpPr txBox="1">
            <a:spLocks/>
          </p:cNvSpPr>
          <p:nvPr/>
        </p:nvSpPr>
        <p:spPr>
          <a:xfrm>
            <a:off x="3612472" y="2839804"/>
            <a:ext cx="5531528" cy="1961613"/>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2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050" b="0" i="0" u="none" strike="noStrike" cap="none">
                <a:solidFill>
                  <a:schemeClr val="dk2"/>
                </a:solidFill>
                <a:latin typeface="Arial"/>
                <a:ea typeface="Arial"/>
                <a:cs typeface="Arial"/>
                <a:sym typeface="Arial"/>
              </a:defRPr>
            </a:lvl9pPr>
          </a:lstStyle>
          <a:p>
            <a:pPr>
              <a:buFont typeface="Wingdings" panose="05000000000000000000" pitchFamily="2" charset="2"/>
              <a:buChar char="§"/>
            </a:pPr>
            <a:r>
              <a:rPr lang="en-US" sz="1500" dirty="0">
                <a:latin typeface="SwissReSans Light" panose="020B0504020202020204" pitchFamily="34" charset="0"/>
              </a:rPr>
              <a:t> Protect what is still exposed &amp; be prepared (e.g. BCP) </a:t>
            </a:r>
          </a:p>
          <a:p>
            <a:pPr>
              <a:buFont typeface="Wingdings" panose="05000000000000000000" pitchFamily="2" charset="2"/>
              <a:buChar char="§"/>
            </a:pPr>
            <a:r>
              <a:rPr lang="en-US" sz="1500" dirty="0">
                <a:latin typeface="SwissReSans Light" panose="020B0504020202020204" pitchFamily="34" charset="0"/>
              </a:rPr>
              <a:t> Control and maintain dikes and other specific protection measures</a:t>
            </a:r>
          </a:p>
          <a:p>
            <a:pPr>
              <a:buFont typeface="Wingdings" panose="05000000000000000000" pitchFamily="2" charset="2"/>
              <a:buChar char="§"/>
            </a:pPr>
            <a:r>
              <a:rPr lang="en-US" sz="1500" dirty="0">
                <a:latin typeface="SwissReSans Light" panose="020B0504020202020204" pitchFamily="34" charset="0"/>
              </a:rPr>
              <a:t> Risk transfer: Innovation – for example transparent, fast settling parametric solutions to also cover intangible assets </a:t>
            </a:r>
          </a:p>
        </p:txBody>
      </p:sp>
    </p:spTree>
    <p:extLst>
      <p:ext uri="{BB962C8B-B14F-4D97-AF65-F5344CB8AC3E}">
        <p14:creationId xmlns:p14="http://schemas.microsoft.com/office/powerpoint/2010/main" val="496755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42083"/>
            <a:ext cx="8520600" cy="447074"/>
          </a:xfrm>
        </p:spPr>
        <p:txBody>
          <a:bodyPr/>
          <a:lstStyle/>
          <a:p>
            <a:r>
              <a:rPr lang="en-US" dirty="0">
                <a:latin typeface="SwissReSans Light" panose="020B0504020202020204" pitchFamily="34" charset="0"/>
              </a:rPr>
              <a:t>Smarter Together</a:t>
            </a:r>
            <a:endParaRPr lang="en-US" b="1" baseline="30000" dirty="0">
              <a:solidFill>
                <a:srgbClr val="942093"/>
              </a:solidFill>
            </a:endParaRPr>
          </a:p>
        </p:txBody>
      </p:sp>
      <p:graphicFrame>
        <p:nvGraphicFramePr>
          <p:cNvPr id="10" name="Content Placeholder 4">
            <a:extLst>
              <a:ext uri="{FF2B5EF4-FFF2-40B4-BE49-F238E27FC236}">
                <a16:creationId xmlns:a16="http://schemas.microsoft.com/office/drawing/2014/main" xmlns="" id="{EEA4DAA9-D9FF-42C9-9FF0-9B7F4FA25912}"/>
              </a:ext>
            </a:extLst>
          </p:cNvPr>
          <p:cNvGraphicFramePr>
            <a:graphicFrameLocks/>
          </p:cNvGraphicFramePr>
          <p:nvPr>
            <p:extLst>
              <p:ext uri="{D42A27DB-BD31-4B8C-83A1-F6EECF244321}">
                <p14:modId xmlns:p14="http://schemas.microsoft.com/office/powerpoint/2010/main" val="2350997251"/>
              </p:ext>
            </p:extLst>
          </p:nvPr>
        </p:nvGraphicFramePr>
        <p:xfrm>
          <a:off x="576263" y="1002662"/>
          <a:ext cx="7885350" cy="3798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8814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942093">
                <a:alpha val="65098"/>
              </a:srgbClr>
            </a:gs>
            <a:gs pos="100000">
              <a:srgbClr val="942093"/>
            </a:gs>
          </a:gsLst>
          <a:lin ang="312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8700" y="1502017"/>
            <a:ext cx="8520600" cy="447074"/>
          </a:xfrm>
        </p:spPr>
        <p:txBody>
          <a:bodyPr/>
          <a:lstStyle/>
          <a:p>
            <a:r>
              <a:rPr lang="en-US" sz="5400" b="1" dirty="0"/>
              <a:t>Q&amp;A</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0400" y="2643442"/>
            <a:ext cx="4483465" cy="250005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700" y="3893471"/>
            <a:ext cx="1030100" cy="1030100"/>
          </a:xfrm>
          <a:prstGeom prst="rect">
            <a:avLst/>
          </a:prstGeom>
        </p:spPr>
      </p:pic>
    </p:spTree>
    <p:extLst>
      <p:ext uri="{BB962C8B-B14F-4D97-AF65-F5344CB8AC3E}">
        <p14:creationId xmlns:p14="http://schemas.microsoft.com/office/powerpoint/2010/main" val="1151295228"/>
      </p:ext>
    </p:extLst>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4ECD88-58AA-4E75-A338-B1F133082E87}"/>
</file>

<file path=customXml/itemProps2.xml><?xml version="1.0" encoding="utf-8"?>
<ds:datastoreItem xmlns:ds="http://schemas.openxmlformats.org/officeDocument/2006/customXml" ds:itemID="{838DEFBC-A501-4F99-9852-1E0FFDBA4792}"/>
</file>

<file path=customXml/itemProps3.xml><?xml version="1.0" encoding="utf-8"?>
<ds:datastoreItem xmlns:ds="http://schemas.openxmlformats.org/officeDocument/2006/customXml" ds:itemID="{A1222BAB-1C7D-4F33-81F2-BDD6AD204439}"/>
</file>

<file path=docProps/app.xml><?xml version="1.0" encoding="utf-8"?>
<Properties xmlns="http://schemas.openxmlformats.org/officeDocument/2006/extended-properties" xmlns:vt="http://schemas.openxmlformats.org/officeDocument/2006/docPropsVTypes">
  <TotalTime>237</TotalTime>
  <Words>637</Words>
  <Application>Microsoft Office PowerPoint</Application>
  <PresentationFormat>On-screen Show (16:9)</PresentationFormat>
  <Paragraphs>80</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SwissReSans</vt:lpstr>
      <vt:lpstr>SwissReSans Light</vt:lpstr>
      <vt:lpstr>Wingdings</vt:lpstr>
      <vt:lpstr>simple-light-2</vt:lpstr>
      <vt:lpstr>PowerPoint Presentation</vt:lpstr>
      <vt:lpstr>Economic impact of climate change</vt:lpstr>
      <vt:lpstr>Economic impact of climate change</vt:lpstr>
      <vt:lpstr>Transitioning to a low carbon economy</vt:lpstr>
      <vt:lpstr>Climate risk scenarios</vt:lpstr>
      <vt:lpstr>Climate-related financial disclosure</vt:lpstr>
      <vt:lpstr>Corporate risk: Wider than climate change. More than financial risk.</vt:lpstr>
      <vt:lpstr>Mitigation and Adaptation….</vt:lpstr>
      <vt:lpstr>A Re/Insurer’s View</vt:lpstr>
      <vt:lpstr>Swiss Re's Group Climate Strategy</vt:lpstr>
      <vt:lpstr>Population Growth &amp; Urbanization</vt:lpstr>
      <vt:lpstr>How to Risk Model Climate Change</vt:lpstr>
      <vt:lpstr>Resilience: Cost-efficient adaptation measures</vt:lpstr>
      <vt:lpstr>Resilience: Flood Maps in Swiss Re CatNetTM</vt:lpstr>
      <vt:lpstr>Smarter Together</vt:lpstr>
      <vt:lpstr>Q&amp;A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TITLE HERE</dc:title>
  <dc:creator>Martin Hotz</dc:creator>
  <cp:lastModifiedBy>Mitchell, Rebecca</cp:lastModifiedBy>
  <cp:revision>47</cp:revision>
  <cp:lastPrinted>2017-03-30T09:04:50Z</cp:lastPrinted>
  <dcterms:modified xsi:type="dcterms:W3CDTF">2019-10-08T07:17:05Z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0c2fedb-0da6-4717-8531-d16a1b9930f4_Enabled">
    <vt:lpwstr>True</vt:lpwstr>
  </property>
  <property fmtid="{D5CDD505-2E9C-101B-9397-08002B2CF9AE}" pid="3" name="MSIP_Label_90c2fedb-0da6-4717-8531-d16a1b9930f4_SiteId">
    <vt:lpwstr>45597f60-6e37-4be7-acfb-4c9e23b261ea</vt:lpwstr>
  </property>
  <property fmtid="{D5CDD505-2E9C-101B-9397-08002B2CF9AE}" pid="4" name="MSIP_Label_90c2fedb-0da6-4717-8531-d16a1b9930f4_Owner">
    <vt:lpwstr>Martin_Hotz@swissre.com</vt:lpwstr>
  </property>
  <property fmtid="{D5CDD505-2E9C-101B-9397-08002B2CF9AE}" pid="5" name="MSIP_Label_90c2fedb-0da6-4717-8531-d16a1b9930f4_SetDate">
    <vt:lpwstr>2019-10-01T13:53:12.0784636Z</vt:lpwstr>
  </property>
  <property fmtid="{D5CDD505-2E9C-101B-9397-08002B2CF9AE}" pid="6" name="MSIP_Label_90c2fedb-0da6-4717-8531-d16a1b9930f4_Name">
    <vt:lpwstr>Internal</vt:lpwstr>
  </property>
  <property fmtid="{D5CDD505-2E9C-101B-9397-08002B2CF9AE}" pid="7" name="MSIP_Label_90c2fedb-0da6-4717-8531-d16a1b9930f4_Application">
    <vt:lpwstr>Microsoft Azure Information Protection</vt:lpwstr>
  </property>
  <property fmtid="{D5CDD505-2E9C-101B-9397-08002B2CF9AE}" pid="8" name="MSIP_Label_90c2fedb-0da6-4717-8531-d16a1b9930f4_Extended_MSFT_Method">
    <vt:lpwstr>Automatic</vt:lpwstr>
  </property>
  <property fmtid="{D5CDD505-2E9C-101B-9397-08002B2CF9AE}" pid="9" name="Sensitivity">
    <vt:lpwstr>Internal</vt:lpwstr>
  </property>
  <property fmtid="{D5CDD505-2E9C-101B-9397-08002B2CF9AE}" pid="10" name="ContentTypeId">
    <vt:lpwstr>0x0101002F770C17822F49488E987D29C95B97EE</vt:lpwstr>
  </property>
</Properties>
</file>